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9" r:id="rId2"/>
    <p:sldId id="490" r:id="rId3"/>
    <p:sldId id="492" r:id="rId4"/>
    <p:sldId id="491" r:id="rId5"/>
    <p:sldId id="461" r:id="rId6"/>
    <p:sldId id="493" r:id="rId7"/>
    <p:sldId id="474" r:id="rId8"/>
    <p:sldId id="450" r:id="rId9"/>
    <p:sldId id="497" r:id="rId10"/>
    <p:sldId id="451" r:id="rId11"/>
    <p:sldId id="388" r:id="rId12"/>
    <p:sldId id="425" r:id="rId13"/>
    <p:sldId id="438" r:id="rId14"/>
    <p:sldId id="439" r:id="rId15"/>
    <p:sldId id="455" r:id="rId16"/>
    <p:sldId id="454" r:id="rId17"/>
    <p:sldId id="482" r:id="rId18"/>
    <p:sldId id="456" r:id="rId19"/>
    <p:sldId id="457" r:id="rId20"/>
    <p:sldId id="467" r:id="rId21"/>
    <p:sldId id="495" r:id="rId22"/>
    <p:sldId id="496" r:id="rId23"/>
    <p:sldId id="393" r:id="rId24"/>
    <p:sldId id="487" r:id="rId25"/>
    <p:sldId id="475" r:id="rId26"/>
    <p:sldId id="476" r:id="rId27"/>
    <p:sldId id="477" r:id="rId28"/>
    <p:sldId id="478" r:id="rId29"/>
    <p:sldId id="479" r:id="rId30"/>
    <p:sldId id="480" r:id="rId31"/>
    <p:sldId id="481" r:id="rId32"/>
    <p:sldId id="471" r:id="rId33"/>
    <p:sldId id="472" r:id="rId34"/>
    <p:sldId id="488" r:id="rId35"/>
    <p:sldId id="473" r:id="rId36"/>
    <p:sldId id="498" r:id="rId37"/>
    <p:sldId id="369" r:id="rId38"/>
    <p:sldId id="463" r:id="rId39"/>
    <p:sldId id="500" r:id="rId40"/>
    <p:sldId id="331" r:id="rId4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51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5B8661-E826-4AE2-BBC6-A01D380A9C9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_tradnl"/>
        </a:p>
      </dgm:t>
    </dgm:pt>
    <dgm:pt modelId="{3AB7511B-752D-482A-8229-3E285EE387CA}">
      <dgm:prSet custT="1"/>
      <dgm:spPr/>
      <dgm:t>
        <a:bodyPr/>
        <a:lstStyle/>
        <a:p>
          <a:pPr rtl="0"/>
          <a:r>
            <a:rPr lang="es-MX" sz="1400" b="1" dirty="0"/>
            <a:t>Acceso a la Información</a:t>
          </a:r>
        </a:p>
      </dgm:t>
    </dgm:pt>
    <dgm:pt modelId="{4AE6A03D-E6CD-402C-80F0-E9902C3628F4}" type="parTrans" cxnId="{E261F063-8604-45C8-AF42-AACF4E7DD33F}">
      <dgm:prSet/>
      <dgm:spPr/>
      <dgm:t>
        <a:bodyPr/>
        <a:lstStyle/>
        <a:p>
          <a:endParaRPr lang="es-ES_tradnl"/>
        </a:p>
      </dgm:t>
    </dgm:pt>
    <dgm:pt modelId="{4D4D74F6-4FD4-4618-B7BA-30FDEC0A2959}" type="sibTrans" cxnId="{E261F063-8604-45C8-AF42-AACF4E7DD33F}">
      <dgm:prSet/>
      <dgm:spPr/>
      <dgm:t>
        <a:bodyPr/>
        <a:lstStyle/>
        <a:p>
          <a:endParaRPr lang="es-ES_tradnl"/>
        </a:p>
      </dgm:t>
    </dgm:pt>
    <dgm:pt modelId="{DDB0DABD-2278-400D-A61D-488DE679AFC2}" type="pres">
      <dgm:prSet presAssocID="{A65B8661-E826-4AE2-BBC6-A01D380A9C9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C645C05-EA87-41F0-8ABC-64E848596EF9}" type="pres">
      <dgm:prSet presAssocID="{3AB7511B-752D-482A-8229-3E285EE387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19E264A-9356-42FF-9BC1-F5BAD32234A4}" type="presOf" srcId="{3AB7511B-752D-482A-8229-3E285EE387CA}" destId="{EC645C05-EA87-41F0-8ABC-64E848596EF9}" srcOrd="0" destOrd="0" presId="urn:microsoft.com/office/officeart/2005/8/layout/vList2"/>
    <dgm:cxn modelId="{E261F063-8604-45C8-AF42-AACF4E7DD33F}" srcId="{A65B8661-E826-4AE2-BBC6-A01D380A9C95}" destId="{3AB7511B-752D-482A-8229-3E285EE387CA}" srcOrd="0" destOrd="0" parTransId="{4AE6A03D-E6CD-402C-80F0-E9902C3628F4}" sibTransId="{4D4D74F6-4FD4-4618-B7BA-30FDEC0A2959}"/>
    <dgm:cxn modelId="{1AE769DD-1603-4BE8-8B85-31F325C2832D}" type="presOf" srcId="{A65B8661-E826-4AE2-BBC6-A01D380A9C95}" destId="{DDB0DABD-2278-400D-A61D-488DE679AFC2}" srcOrd="0" destOrd="0" presId="urn:microsoft.com/office/officeart/2005/8/layout/vList2"/>
    <dgm:cxn modelId="{33282054-348E-4545-8CDE-FC4BF032C53C}" type="presParOf" srcId="{DDB0DABD-2278-400D-A61D-488DE679AFC2}" destId="{EC645C05-EA87-41F0-8ABC-64E848596E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37E758-8036-48B1-81AC-535DA6C447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_tradnl"/>
        </a:p>
      </dgm:t>
    </dgm:pt>
    <dgm:pt modelId="{1F3EA19C-514C-4CAE-B3CF-11D3CFDE24EA}">
      <dgm:prSet/>
      <dgm:spPr/>
      <dgm:t>
        <a:bodyPr/>
        <a:lstStyle/>
        <a:p>
          <a:pPr rtl="0"/>
          <a:r>
            <a:rPr lang="es-MX" b="1" dirty="0"/>
            <a:t>Creación de condiciones </a:t>
          </a:r>
          <a:r>
            <a:rPr lang="es-MX" dirty="0"/>
            <a:t>para que los individuos puedan </a:t>
          </a:r>
          <a:r>
            <a:rPr lang="es-MX" b="1" dirty="0"/>
            <a:t>obtener, evaluar y utilizar la información </a:t>
          </a:r>
          <a:r>
            <a:rPr lang="es-MX" dirty="0"/>
            <a:t>en posesión del gobierno</a:t>
          </a:r>
          <a:endParaRPr lang="es-ES_tradnl" dirty="0"/>
        </a:p>
      </dgm:t>
    </dgm:pt>
    <dgm:pt modelId="{C6241FAC-2ED2-4264-97DB-F5AB35C5AD89}" type="parTrans" cxnId="{91DD1D7F-9CC7-44F3-A84E-1916CEC721AD}">
      <dgm:prSet/>
      <dgm:spPr/>
      <dgm:t>
        <a:bodyPr/>
        <a:lstStyle/>
        <a:p>
          <a:endParaRPr lang="es-ES_tradnl"/>
        </a:p>
      </dgm:t>
    </dgm:pt>
    <dgm:pt modelId="{73A5E24E-CBB0-4956-8865-A6ACB28845D5}" type="sibTrans" cxnId="{91DD1D7F-9CC7-44F3-A84E-1916CEC721AD}">
      <dgm:prSet/>
      <dgm:spPr/>
      <dgm:t>
        <a:bodyPr/>
        <a:lstStyle/>
        <a:p>
          <a:endParaRPr lang="es-ES_tradnl"/>
        </a:p>
      </dgm:t>
    </dgm:pt>
    <dgm:pt modelId="{9D9C32BA-D319-4C20-B598-D29494678008}" type="pres">
      <dgm:prSet presAssocID="{0637E758-8036-48B1-81AC-535DA6C447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8158DFB-1DC0-4D78-92E1-F050157E223A}" type="pres">
      <dgm:prSet presAssocID="{1F3EA19C-514C-4CAE-B3CF-11D3CFDE24E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D43CABA-0261-4DEA-835E-4BE7F8535BF9}" type="presOf" srcId="{1F3EA19C-514C-4CAE-B3CF-11D3CFDE24EA}" destId="{68158DFB-1DC0-4D78-92E1-F050157E223A}" srcOrd="0" destOrd="0" presId="urn:microsoft.com/office/officeart/2005/8/layout/vList2"/>
    <dgm:cxn modelId="{91DD1D7F-9CC7-44F3-A84E-1916CEC721AD}" srcId="{0637E758-8036-48B1-81AC-535DA6C4474E}" destId="{1F3EA19C-514C-4CAE-B3CF-11D3CFDE24EA}" srcOrd="0" destOrd="0" parTransId="{C6241FAC-2ED2-4264-97DB-F5AB35C5AD89}" sibTransId="{73A5E24E-CBB0-4956-8865-A6ACB28845D5}"/>
    <dgm:cxn modelId="{0775E5A4-CE09-4B4F-B68A-37E5840A0C66}" type="presOf" srcId="{0637E758-8036-48B1-81AC-535DA6C4474E}" destId="{9D9C32BA-D319-4C20-B598-D29494678008}" srcOrd="0" destOrd="0" presId="urn:microsoft.com/office/officeart/2005/8/layout/vList2"/>
    <dgm:cxn modelId="{73D77E76-0CD7-4955-BFA3-67D8E73D1591}" type="presParOf" srcId="{9D9C32BA-D319-4C20-B598-D29494678008}" destId="{68158DFB-1DC0-4D78-92E1-F050157E223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931CCC-7B0D-40F1-9BA8-54E3B456D5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_tradnl"/>
        </a:p>
      </dgm:t>
    </dgm:pt>
    <dgm:pt modelId="{40A4CFB9-6A01-404A-A50A-8F477A7FE1CD}" type="pres">
      <dgm:prSet presAssocID="{50931CCC-7B0D-40F1-9BA8-54E3B456D5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</dgm:ptLst>
  <dgm:cxnLst>
    <dgm:cxn modelId="{55B394A5-6237-436C-A696-A3EF97187828}" type="presOf" srcId="{50931CCC-7B0D-40F1-9BA8-54E3B456D5E1}" destId="{40A4CFB9-6A01-404A-A50A-8F477A7FE1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CB1DB4-E175-4C1F-AD8E-DE1062FDA7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_tradnl"/>
        </a:p>
      </dgm:t>
    </dgm:pt>
    <dgm:pt modelId="{88B638EE-FDF5-48AB-9AA7-51F2F6BBDF2B}">
      <dgm:prSet custT="1"/>
      <dgm:spPr/>
      <dgm:t>
        <a:bodyPr/>
        <a:lstStyle/>
        <a:p>
          <a:pPr rtl="0"/>
          <a:r>
            <a:rPr lang="es-MX" sz="1600" b="1" dirty="0"/>
            <a:t>Transparencia</a:t>
          </a:r>
          <a:endParaRPr lang="es-MX" sz="1200" b="1" dirty="0"/>
        </a:p>
      </dgm:t>
    </dgm:pt>
    <dgm:pt modelId="{B0798A5A-6AB6-40BD-8A75-B6ABA1A123D2}" type="parTrans" cxnId="{56DB7536-079C-4C5D-A8A2-0DDD5925D386}">
      <dgm:prSet/>
      <dgm:spPr/>
      <dgm:t>
        <a:bodyPr/>
        <a:lstStyle/>
        <a:p>
          <a:endParaRPr lang="es-ES_tradnl"/>
        </a:p>
      </dgm:t>
    </dgm:pt>
    <dgm:pt modelId="{FE6CCED2-DB2A-4DB0-9A57-26DA6E63A42B}" type="sibTrans" cxnId="{56DB7536-079C-4C5D-A8A2-0DDD5925D386}">
      <dgm:prSet/>
      <dgm:spPr/>
      <dgm:t>
        <a:bodyPr/>
        <a:lstStyle/>
        <a:p>
          <a:endParaRPr lang="es-ES_tradnl"/>
        </a:p>
      </dgm:t>
    </dgm:pt>
    <dgm:pt modelId="{1AEEC6F2-C0F5-4708-BA1E-9EF7810B4A70}" type="pres">
      <dgm:prSet presAssocID="{54CB1DB4-E175-4C1F-AD8E-DE1062FDA7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D53E49F-ACDF-4595-BF50-FC1B06DDBE25}" type="pres">
      <dgm:prSet presAssocID="{88B638EE-FDF5-48AB-9AA7-51F2F6BBDF2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6DB7536-079C-4C5D-A8A2-0DDD5925D386}" srcId="{54CB1DB4-E175-4C1F-AD8E-DE1062FDA7C3}" destId="{88B638EE-FDF5-48AB-9AA7-51F2F6BBDF2B}" srcOrd="0" destOrd="0" parTransId="{B0798A5A-6AB6-40BD-8A75-B6ABA1A123D2}" sibTransId="{FE6CCED2-DB2A-4DB0-9A57-26DA6E63A42B}"/>
    <dgm:cxn modelId="{D5FBC71A-2845-4F5F-88E2-94A58C0DE92F}" type="presOf" srcId="{88B638EE-FDF5-48AB-9AA7-51F2F6BBDF2B}" destId="{FD53E49F-ACDF-4595-BF50-FC1B06DDBE25}" srcOrd="0" destOrd="0" presId="urn:microsoft.com/office/officeart/2005/8/layout/vList2"/>
    <dgm:cxn modelId="{224BD1D9-7E79-4192-B017-17268219E3D2}" type="presOf" srcId="{54CB1DB4-E175-4C1F-AD8E-DE1062FDA7C3}" destId="{1AEEC6F2-C0F5-4708-BA1E-9EF7810B4A70}" srcOrd="0" destOrd="0" presId="urn:microsoft.com/office/officeart/2005/8/layout/vList2"/>
    <dgm:cxn modelId="{678356C2-E27D-4F0C-8381-6CBD7EA84C79}" type="presParOf" srcId="{1AEEC6F2-C0F5-4708-BA1E-9EF7810B4A70}" destId="{FD53E49F-ACDF-4595-BF50-FC1B06DDBE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BEA142-4696-4473-9227-D7A692B6E8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6C833F5E-89EC-4975-8FAE-327F31AE867C}" type="pres">
      <dgm:prSet presAssocID="{05BEA142-4696-4473-9227-D7A692B6E8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</dgm:ptLst>
  <dgm:cxnLst>
    <dgm:cxn modelId="{30DBCF2B-8468-4FAA-9AFF-335BF7E280B2}" type="presOf" srcId="{05BEA142-4696-4473-9227-D7A692B6E80B}" destId="{6C833F5E-89EC-4975-8FAE-327F31AE86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F77A925-E4A5-4ECE-A302-8DD0C5A3E72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72EE68F-F964-4C7F-9264-030F5F58275E}">
      <dgm:prSet/>
      <dgm:spPr/>
      <dgm:t>
        <a:bodyPr/>
        <a:lstStyle/>
        <a:p>
          <a:pPr rtl="0"/>
          <a:r>
            <a:rPr lang="es-MX" dirty="0"/>
            <a:t>Colocar la información en la </a:t>
          </a:r>
          <a:r>
            <a:rPr lang="es-MX" b="1" dirty="0"/>
            <a:t>vitrina pública </a:t>
          </a:r>
          <a:r>
            <a:rPr lang="es-MX" dirty="0"/>
            <a:t>para que los interesados puedan revisarla, analizarla y, en su caso, usarla como mecanismo de sanción.</a:t>
          </a:r>
          <a:endParaRPr lang="es-ES_tradnl" dirty="0"/>
        </a:p>
      </dgm:t>
    </dgm:pt>
    <dgm:pt modelId="{7863AABA-17C2-486A-B4D4-C63A3F35A9C1}" type="parTrans" cxnId="{9428B9E8-3ABB-482A-AE42-BC5CA370E913}">
      <dgm:prSet/>
      <dgm:spPr/>
      <dgm:t>
        <a:bodyPr/>
        <a:lstStyle/>
        <a:p>
          <a:endParaRPr lang="es-ES_tradnl"/>
        </a:p>
      </dgm:t>
    </dgm:pt>
    <dgm:pt modelId="{96991226-70D4-47D9-B201-072D8C8451B1}" type="sibTrans" cxnId="{9428B9E8-3ABB-482A-AE42-BC5CA370E913}">
      <dgm:prSet/>
      <dgm:spPr/>
      <dgm:t>
        <a:bodyPr/>
        <a:lstStyle/>
        <a:p>
          <a:endParaRPr lang="es-ES_tradnl"/>
        </a:p>
      </dgm:t>
    </dgm:pt>
    <dgm:pt modelId="{69406793-7E07-42D9-AF8B-2E02852D9E60}" type="pres">
      <dgm:prSet presAssocID="{7F77A925-E4A5-4ECE-A302-8DD0C5A3E7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51E606F-936F-4B2D-BF0D-7E17EA99C5B5}" type="pres">
      <dgm:prSet presAssocID="{372EE68F-F964-4C7F-9264-030F5F58275E}" presName="parentText" presStyleLbl="node1" presStyleIdx="0" presStyleCnt="1" custScaleX="99322" custScaleY="69042" custLinFactNeighborX="-23739" custLinFactNeighborY="-43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EEFAA2A-B71D-48E1-ACEA-63DFBC9A857B}" type="presOf" srcId="{372EE68F-F964-4C7F-9264-030F5F58275E}" destId="{C51E606F-936F-4B2D-BF0D-7E17EA99C5B5}" srcOrd="0" destOrd="0" presId="urn:microsoft.com/office/officeart/2005/8/layout/vList2"/>
    <dgm:cxn modelId="{9428B9E8-3ABB-482A-AE42-BC5CA370E913}" srcId="{7F77A925-E4A5-4ECE-A302-8DD0C5A3E72D}" destId="{372EE68F-F964-4C7F-9264-030F5F58275E}" srcOrd="0" destOrd="0" parTransId="{7863AABA-17C2-486A-B4D4-C63A3F35A9C1}" sibTransId="{96991226-70D4-47D9-B201-072D8C8451B1}"/>
    <dgm:cxn modelId="{9B962781-C27C-4633-8D7B-243D45966D43}" type="presOf" srcId="{7F77A925-E4A5-4ECE-A302-8DD0C5A3E72D}" destId="{69406793-7E07-42D9-AF8B-2E02852D9E60}" srcOrd="0" destOrd="0" presId="urn:microsoft.com/office/officeart/2005/8/layout/vList2"/>
    <dgm:cxn modelId="{A0D81443-0F5C-478A-A44E-35BBCCDB7D27}" type="presParOf" srcId="{69406793-7E07-42D9-AF8B-2E02852D9E60}" destId="{C51E606F-936F-4B2D-BF0D-7E17EA99C5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F8F1FB2-A539-F247-9F70-A935A7889AF6}" type="doc">
      <dgm:prSet loTypeId="urn:microsoft.com/office/officeart/2005/8/layout/radial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7A726D5-CDA9-2540-AEDE-C5924F6EF360}">
      <dgm:prSet phldrT="[Texto]" custT="1"/>
      <dgm:spPr>
        <a:solidFill>
          <a:schemeClr val="accent4">
            <a:lumMod val="60000"/>
            <a:lumOff val="40000"/>
          </a:schemeClr>
        </a:solidFill>
        <a:effectLst>
          <a:outerShdw blurRad="40000" dist="23000" dir="5400000" rotWithShape="0">
            <a:schemeClr val="accent4">
              <a:lumMod val="75000"/>
              <a:alpha val="35000"/>
            </a:schemeClr>
          </a:outerShdw>
        </a:effectLst>
      </dgm:spPr>
      <dgm:t>
        <a:bodyPr/>
        <a:lstStyle/>
        <a:p>
          <a:r>
            <a:rPr lang="es-MX" sz="1600" b="1" dirty="0">
              <a:solidFill>
                <a:schemeClr val="tx1"/>
              </a:solidFill>
              <a:latin typeface="Palatino Linotype"/>
              <a:cs typeface="Palatino Linotype"/>
            </a:rPr>
            <a:t>Organizar y administrar sus archivos de manera homog</a:t>
          </a:r>
          <a:r>
            <a:rPr lang="es-ES" sz="1600" b="1" dirty="0">
              <a:solidFill>
                <a:schemeClr val="tx1"/>
              </a:solidFill>
              <a:latin typeface="Palatino Linotype"/>
              <a:cs typeface="Palatino Linotype"/>
            </a:rPr>
            <a:t>énea</a:t>
          </a:r>
          <a:r>
            <a:rPr lang="es-MX" sz="1600" b="1" dirty="0">
              <a:solidFill>
                <a:schemeClr val="tx1"/>
              </a:solidFill>
              <a:latin typeface="Palatino Linotype"/>
              <a:cs typeface="Palatino Linotype"/>
            </a:rPr>
            <a:t>;</a:t>
          </a:r>
          <a:endParaRPr lang="es-ES" sz="1600" b="1" dirty="0">
            <a:solidFill>
              <a:schemeClr val="tx1"/>
            </a:solidFill>
          </a:endParaRPr>
        </a:p>
      </dgm:t>
    </dgm:pt>
    <dgm:pt modelId="{8239E3FE-F249-314B-8FD7-07ACCE5398E3}" type="parTrans" cxnId="{D97DAA56-B138-304A-AA0E-2CEAB18B4BEE}">
      <dgm:prSet/>
      <dgm:spPr/>
      <dgm:t>
        <a:bodyPr/>
        <a:lstStyle/>
        <a:p>
          <a:endParaRPr lang="es-ES"/>
        </a:p>
      </dgm:t>
    </dgm:pt>
    <dgm:pt modelId="{01D8219D-1DD8-894E-87AB-DBDBB6421596}" type="sibTrans" cxnId="{D97DAA56-B138-304A-AA0E-2CEAB18B4BEE}">
      <dgm:prSet/>
      <dgm:spPr/>
      <dgm:t>
        <a:bodyPr/>
        <a:lstStyle/>
        <a:p>
          <a:endParaRPr lang="es-ES"/>
        </a:p>
      </dgm:t>
    </dgm:pt>
    <dgm:pt modelId="{B977123C-4A7A-1248-A8F2-81DF5476B4D8}">
      <dgm:prSet custT="1"/>
      <dgm:spPr>
        <a:solidFill>
          <a:schemeClr val="accent4">
            <a:lumMod val="60000"/>
            <a:lumOff val="40000"/>
          </a:schemeClr>
        </a:solidFill>
        <a:effectLst>
          <a:outerShdw blurRad="40000" dist="23000" dir="5400000" rotWithShape="0">
            <a:schemeClr val="accent4">
              <a:lumMod val="75000"/>
              <a:alpha val="35000"/>
            </a:schemeClr>
          </a:outerShdw>
        </a:effectLst>
      </dgm:spPr>
      <dgm:t>
        <a:bodyPr/>
        <a:lstStyle/>
        <a:p>
          <a:r>
            <a:rPr lang="es-MX" sz="1600" b="1" dirty="0">
              <a:solidFill>
                <a:schemeClr val="tx1"/>
              </a:solidFill>
              <a:latin typeface="Palatino Linotype"/>
              <a:cs typeface="Palatino Linotype"/>
            </a:rPr>
            <a:t>Destinar los espacios y equipo e infraestructura para el funcionamiento</a:t>
          </a:r>
          <a:endParaRPr lang="es-ES_tradnl" sz="1600" b="1" dirty="0">
            <a:solidFill>
              <a:schemeClr val="tx1"/>
            </a:solidFill>
            <a:latin typeface="Palatino Linotype"/>
            <a:cs typeface="Palatino Linotype"/>
          </a:endParaRPr>
        </a:p>
      </dgm:t>
    </dgm:pt>
    <dgm:pt modelId="{20FEA67F-3FE6-0942-9555-32D3B0AC5C78}" type="parTrans" cxnId="{5EC36DBF-4B7D-3E47-8F96-45A40FFE2300}">
      <dgm:prSet/>
      <dgm:spPr/>
      <dgm:t>
        <a:bodyPr/>
        <a:lstStyle/>
        <a:p>
          <a:endParaRPr lang="es-ES"/>
        </a:p>
      </dgm:t>
    </dgm:pt>
    <dgm:pt modelId="{EBFD773F-48CF-034B-9D7A-4DEBB4334247}" type="sibTrans" cxnId="{5EC36DBF-4B7D-3E47-8F96-45A40FFE2300}">
      <dgm:prSet/>
      <dgm:spPr/>
      <dgm:t>
        <a:bodyPr/>
        <a:lstStyle/>
        <a:p>
          <a:endParaRPr lang="es-ES"/>
        </a:p>
      </dgm:t>
    </dgm:pt>
    <dgm:pt modelId="{3641DF2A-8DAD-3C48-9BB8-79EDB63C04F5}">
      <dgm:prSet custT="1"/>
      <dgm:spPr>
        <a:solidFill>
          <a:schemeClr val="accent4">
            <a:lumMod val="60000"/>
            <a:lumOff val="40000"/>
          </a:schemeClr>
        </a:solidFill>
        <a:effectLst>
          <a:outerShdw blurRad="40000" dist="23000" dir="5400000" rotWithShape="0">
            <a:schemeClr val="accent4">
              <a:lumMod val="75000"/>
              <a:alpha val="35000"/>
            </a:schemeClr>
          </a:outerShdw>
        </a:effectLst>
      </dgm:spPr>
      <dgm:t>
        <a:bodyPr/>
        <a:lstStyle/>
        <a:p>
          <a:r>
            <a:rPr lang="es-MX" sz="1600" b="1" dirty="0">
              <a:solidFill>
                <a:schemeClr val="tx1"/>
              </a:solidFill>
              <a:latin typeface="Palatino Linotype"/>
              <a:cs typeface="Palatino Linotype"/>
            </a:rPr>
            <a:t>Contar con los instrumetos de control y consulta archiv</a:t>
          </a:r>
          <a:r>
            <a:rPr lang="es-ES" sz="1600" b="1" dirty="0" err="1">
              <a:solidFill>
                <a:schemeClr val="tx1"/>
              </a:solidFill>
              <a:latin typeface="Palatino Linotype"/>
              <a:cs typeface="Palatino Linotype"/>
            </a:rPr>
            <a:t>ísticos</a:t>
          </a:r>
          <a:endParaRPr lang="es-ES_tradnl" sz="1600" b="1" dirty="0">
            <a:solidFill>
              <a:schemeClr val="tx1"/>
            </a:solidFill>
            <a:latin typeface="Palatino Linotype"/>
            <a:cs typeface="Palatino Linotype"/>
          </a:endParaRPr>
        </a:p>
      </dgm:t>
    </dgm:pt>
    <dgm:pt modelId="{7EB25F38-A619-4F4B-8F67-AD7A89A2EF78}" type="parTrans" cxnId="{AD3DBC14-612F-4B48-A5A5-D3FCF522BD70}">
      <dgm:prSet/>
      <dgm:spPr/>
      <dgm:t>
        <a:bodyPr/>
        <a:lstStyle/>
        <a:p>
          <a:endParaRPr lang="es-ES"/>
        </a:p>
      </dgm:t>
    </dgm:pt>
    <dgm:pt modelId="{AABBE4BF-EC59-3145-B784-88CD97B099A0}" type="sibTrans" cxnId="{AD3DBC14-612F-4B48-A5A5-D3FCF522BD70}">
      <dgm:prSet/>
      <dgm:spPr/>
      <dgm:t>
        <a:bodyPr/>
        <a:lstStyle/>
        <a:p>
          <a:endParaRPr lang="es-ES"/>
        </a:p>
      </dgm:t>
    </dgm:pt>
    <dgm:pt modelId="{EFB409FF-FF0E-C945-AB2F-2D8412B1469A}">
      <dgm:prSet custT="1"/>
      <dgm:spPr>
        <a:solidFill>
          <a:schemeClr val="accent4">
            <a:lumMod val="60000"/>
            <a:lumOff val="40000"/>
          </a:schemeClr>
        </a:solidFill>
        <a:effectLst>
          <a:outerShdw blurRad="40000" dist="23000" dir="5400000" rotWithShape="0">
            <a:schemeClr val="accent4">
              <a:lumMod val="75000"/>
              <a:alpha val="35000"/>
            </a:schemeClr>
          </a:outerShdw>
        </a:effectLst>
      </dgm:spPr>
      <dgm:t>
        <a:bodyPr/>
        <a:lstStyle/>
        <a:p>
          <a:r>
            <a:rPr lang="es-MX" sz="1800" b="1" dirty="0">
              <a:solidFill>
                <a:schemeClr val="tx1"/>
              </a:solidFill>
              <a:latin typeface="Palatino Linotype"/>
              <a:cs typeface="Palatino Linotype"/>
            </a:rPr>
            <a:t>Establecer y operar su SIA; y su grupo interdiscipli-nario</a:t>
          </a:r>
          <a:endParaRPr lang="es-ES_tradnl" sz="1600" b="1" dirty="0">
            <a:solidFill>
              <a:schemeClr val="tx1"/>
            </a:solidFill>
            <a:latin typeface="Palatino Linotype"/>
            <a:cs typeface="Palatino Linotype"/>
          </a:endParaRPr>
        </a:p>
      </dgm:t>
    </dgm:pt>
    <dgm:pt modelId="{057493DD-74FD-2749-A826-A90999C0FCA6}" type="parTrans" cxnId="{087484B7-8ECA-A94A-B8E6-4FAFD4F32520}">
      <dgm:prSet/>
      <dgm:spPr/>
      <dgm:t>
        <a:bodyPr/>
        <a:lstStyle/>
        <a:p>
          <a:endParaRPr lang="es-ES"/>
        </a:p>
      </dgm:t>
    </dgm:pt>
    <dgm:pt modelId="{3652AABD-9995-BA4E-8811-CD4B92030397}" type="sibTrans" cxnId="{087484B7-8ECA-A94A-B8E6-4FAFD4F32520}">
      <dgm:prSet/>
      <dgm:spPr/>
      <dgm:t>
        <a:bodyPr/>
        <a:lstStyle/>
        <a:p>
          <a:endParaRPr lang="es-ES"/>
        </a:p>
      </dgm:t>
    </dgm:pt>
    <dgm:pt modelId="{853BA8E9-DF40-A44A-8A40-9A06B9FFE738}">
      <dgm:prSet phldrT="[Texto]"/>
      <dgm:spPr>
        <a:solidFill>
          <a:schemeClr val="bg1"/>
        </a:solidFill>
      </dgm:spPr>
      <dgm:t>
        <a:bodyPr/>
        <a:lstStyle/>
        <a:p>
          <a:endParaRPr lang="es-ES" dirty="0"/>
        </a:p>
      </dgm:t>
    </dgm:pt>
    <dgm:pt modelId="{918DFA87-1FE8-B948-9B5F-D650C48B57C8}" type="sibTrans" cxnId="{19FCACC1-A239-AE42-B781-01DDFF8840EE}">
      <dgm:prSet/>
      <dgm:spPr/>
      <dgm:t>
        <a:bodyPr/>
        <a:lstStyle/>
        <a:p>
          <a:endParaRPr lang="es-ES"/>
        </a:p>
      </dgm:t>
    </dgm:pt>
    <dgm:pt modelId="{EF664A40-F2CA-B341-AC71-B2B18607F887}" type="parTrans" cxnId="{19FCACC1-A239-AE42-B781-01DDFF8840EE}">
      <dgm:prSet/>
      <dgm:spPr/>
      <dgm:t>
        <a:bodyPr/>
        <a:lstStyle/>
        <a:p>
          <a:endParaRPr lang="es-ES"/>
        </a:p>
      </dgm:t>
    </dgm:pt>
    <dgm:pt modelId="{3DFD15EC-DE7C-8147-929D-60C8F37BDD8A}" type="pres">
      <dgm:prSet presAssocID="{2F8F1FB2-A539-F247-9F70-A935A7889AF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608EA0C-E052-3247-BB46-5BDF1213C6F1}" type="pres">
      <dgm:prSet presAssocID="{853BA8E9-DF40-A44A-8A40-9A06B9FFE738}" presName="centerShape" presStyleLbl="node0" presStyleIdx="0" presStyleCnt="1"/>
      <dgm:spPr/>
      <dgm:t>
        <a:bodyPr/>
        <a:lstStyle/>
        <a:p>
          <a:endParaRPr lang="es-MX"/>
        </a:p>
      </dgm:t>
    </dgm:pt>
    <dgm:pt modelId="{689F8B08-C794-E24A-BAFA-BD0FF8BF9D83}" type="pres">
      <dgm:prSet presAssocID="{97A726D5-CDA9-2540-AEDE-C5924F6EF360}" presName="node" presStyleLbl="node1" presStyleIdx="0" presStyleCnt="4" custScaleX="137394" custScaleY="137394" custRadScaleRad="88754" custRadScaleInc="-3110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C43E26-50B7-4C48-9019-E9858A9766D4}" type="pres">
      <dgm:prSet presAssocID="{97A726D5-CDA9-2540-AEDE-C5924F6EF360}" presName="dummy" presStyleCnt="0"/>
      <dgm:spPr/>
    </dgm:pt>
    <dgm:pt modelId="{AD0A0BD4-B304-2B49-A4B2-0B8807F8CCBF}" type="pres">
      <dgm:prSet presAssocID="{01D8219D-1DD8-894E-87AB-DBDBB6421596}" presName="sibTrans" presStyleLbl="sibTrans2D1" presStyleIdx="0" presStyleCnt="4"/>
      <dgm:spPr/>
      <dgm:t>
        <a:bodyPr/>
        <a:lstStyle/>
        <a:p>
          <a:endParaRPr lang="es-MX"/>
        </a:p>
      </dgm:t>
    </dgm:pt>
    <dgm:pt modelId="{82F8DAC2-4EEC-8142-9662-4CA0A6B084E9}" type="pres">
      <dgm:prSet presAssocID="{B977123C-4A7A-1248-A8F2-81DF5476B4D8}" presName="node" presStyleLbl="node1" presStyleIdx="1" presStyleCnt="4" custScaleX="176698" custScaleY="153936" custRadScaleRad="81046" custRadScaleInc="-165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41AA57C-ABCF-1942-AE49-D8A23F1D0CC4}" type="pres">
      <dgm:prSet presAssocID="{B977123C-4A7A-1248-A8F2-81DF5476B4D8}" presName="dummy" presStyleCnt="0"/>
      <dgm:spPr/>
    </dgm:pt>
    <dgm:pt modelId="{A5BE0C80-9167-8E43-B3F0-BD51C48A5B09}" type="pres">
      <dgm:prSet presAssocID="{EBFD773F-48CF-034B-9D7A-4DEBB4334247}" presName="sibTrans" presStyleLbl="sibTrans2D1" presStyleIdx="1" presStyleCnt="4"/>
      <dgm:spPr/>
      <dgm:t>
        <a:bodyPr/>
        <a:lstStyle/>
        <a:p>
          <a:endParaRPr lang="es-MX"/>
        </a:p>
      </dgm:t>
    </dgm:pt>
    <dgm:pt modelId="{5746CCFB-DABD-C046-9F01-1FE410976E2C}" type="pres">
      <dgm:prSet presAssocID="{3641DF2A-8DAD-3C48-9BB8-79EDB63C04F5}" presName="node" presStyleLbl="node1" presStyleIdx="2" presStyleCnt="4" custScaleX="175539" custScaleY="178863" custRadScaleRad="100767" custRadScaleInc="2360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BB7DFE2-F62B-3C4F-BB39-5A46C214BEFE}" type="pres">
      <dgm:prSet presAssocID="{3641DF2A-8DAD-3C48-9BB8-79EDB63C04F5}" presName="dummy" presStyleCnt="0"/>
      <dgm:spPr/>
    </dgm:pt>
    <dgm:pt modelId="{DB260DCB-C3C4-E84A-B381-1272BEDFCA18}" type="pres">
      <dgm:prSet presAssocID="{AABBE4BF-EC59-3145-B784-88CD97B099A0}" presName="sibTrans" presStyleLbl="sibTrans2D1" presStyleIdx="2" presStyleCnt="4"/>
      <dgm:spPr/>
      <dgm:t>
        <a:bodyPr/>
        <a:lstStyle/>
        <a:p>
          <a:endParaRPr lang="es-MX"/>
        </a:p>
      </dgm:t>
    </dgm:pt>
    <dgm:pt modelId="{4097CCC9-6A6D-4F4D-9FE6-889D38F6F27B}" type="pres">
      <dgm:prSet presAssocID="{EFB409FF-FF0E-C945-AB2F-2D8412B1469A}" presName="node" presStyleLbl="node1" presStyleIdx="3" presStyleCnt="4" custScaleX="184559" custScaleY="169030" custRadScaleRad="112695" custRadScaleInc="1138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12D6F54-DF7D-E74D-9503-0768DD51D553}" type="pres">
      <dgm:prSet presAssocID="{EFB409FF-FF0E-C945-AB2F-2D8412B1469A}" presName="dummy" presStyleCnt="0"/>
      <dgm:spPr/>
    </dgm:pt>
    <dgm:pt modelId="{12090675-4C6D-3E45-9FF7-B5442B9AAB98}" type="pres">
      <dgm:prSet presAssocID="{3652AABD-9995-BA4E-8811-CD4B92030397}" presName="sibTrans" presStyleLbl="sibTrans2D1" presStyleIdx="3" presStyleCnt="4"/>
      <dgm:spPr/>
      <dgm:t>
        <a:bodyPr/>
        <a:lstStyle/>
        <a:p>
          <a:endParaRPr lang="es-MX"/>
        </a:p>
      </dgm:t>
    </dgm:pt>
  </dgm:ptLst>
  <dgm:cxnLst>
    <dgm:cxn modelId="{D97DAA56-B138-304A-AA0E-2CEAB18B4BEE}" srcId="{853BA8E9-DF40-A44A-8A40-9A06B9FFE738}" destId="{97A726D5-CDA9-2540-AEDE-C5924F6EF360}" srcOrd="0" destOrd="0" parTransId="{8239E3FE-F249-314B-8FD7-07ACCE5398E3}" sibTransId="{01D8219D-1DD8-894E-87AB-DBDBB6421596}"/>
    <dgm:cxn modelId="{B9FF5262-8ED0-5046-8636-65A6875288AB}" type="presOf" srcId="{853BA8E9-DF40-A44A-8A40-9A06B9FFE738}" destId="{2608EA0C-E052-3247-BB46-5BDF1213C6F1}" srcOrd="0" destOrd="0" presId="urn:microsoft.com/office/officeart/2005/8/layout/radial6"/>
    <dgm:cxn modelId="{AD3DBC14-612F-4B48-A5A5-D3FCF522BD70}" srcId="{853BA8E9-DF40-A44A-8A40-9A06B9FFE738}" destId="{3641DF2A-8DAD-3C48-9BB8-79EDB63C04F5}" srcOrd="2" destOrd="0" parTransId="{7EB25F38-A619-4F4B-8F67-AD7A89A2EF78}" sibTransId="{AABBE4BF-EC59-3145-B784-88CD97B099A0}"/>
    <dgm:cxn modelId="{81AC49D4-794B-9F42-9914-2D989A65FAE5}" type="presOf" srcId="{EBFD773F-48CF-034B-9D7A-4DEBB4334247}" destId="{A5BE0C80-9167-8E43-B3F0-BD51C48A5B09}" srcOrd="0" destOrd="0" presId="urn:microsoft.com/office/officeart/2005/8/layout/radial6"/>
    <dgm:cxn modelId="{5EC36DBF-4B7D-3E47-8F96-45A40FFE2300}" srcId="{853BA8E9-DF40-A44A-8A40-9A06B9FFE738}" destId="{B977123C-4A7A-1248-A8F2-81DF5476B4D8}" srcOrd="1" destOrd="0" parTransId="{20FEA67F-3FE6-0942-9555-32D3B0AC5C78}" sibTransId="{EBFD773F-48CF-034B-9D7A-4DEBB4334247}"/>
    <dgm:cxn modelId="{087484B7-8ECA-A94A-B8E6-4FAFD4F32520}" srcId="{853BA8E9-DF40-A44A-8A40-9A06B9FFE738}" destId="{EFB409FF-FF0E-C945-AB2F-2D8412B1469A}" srcOrd="3" destOrd="0" parTransId="{057493DD-74FD-2749-A826-A90999C0FCA6}" sibTransId="{3652AABD-9995-BA4E-8811-CD4B92030397}"/>
    <dgm:cxn modelId="{CC2DD492-1C55-1040-941C-1F04844DBD51}" type="presOf" srcId="{01D8219D-1DD8-894E-87AB-DBDBB6421596}" destId="{AD0A0BD4-B304-2B49-A4B2-0B8807F8CCBF}" srcOrd="0" destOrd="0" presId="urn:microsoft.com/office/officeart/2005/8/layout/radial6"/>
    <dgm:cxn modelId="{EA4CD437-43CC-F742-A4A7-C16EC9644F7A}" type="presOf" srcId="{AABBE4BF-EC59-3145-B784-88CD97B099A0}" destId="{DB260DCB-C3C4-E84A-B381-1272BEDFCA18}" srcOrd="0" destOrd="0" presId="urn:microsoft.com/office/officeart/2005/8/layout/radial6"/>
    <dgm:cxn modelId="{34115D91-AE8D-DA46-9C42-4B073301383E}" type="presOf" srcId="{2F8F1FB2-A539-F247-9F70-A935A7889AF6}" destId="{3DFD15EC-DE7C-8147-929D-60C8F37BDD8A}" srcOrd="0" destOrd="0" presId="urn:microsoft.com/office/officeart/2005/8/layout/radial6"/>
    <dgm:cxn modelId="{19FCACC1-A239-AE42-B781-01DDFF8840EE}" srcId="{2F8F1FB2-A539-F247-9F70-A935A7889AF6}" destId="{853BA8E9-DF40-A44A-8A40-9A06B9FFE738}" srcOrd="0" destOrd="0" parTransId="{EF664A40-F2CA-B341-AC71-B2B18607F887}" sibTransId="{918DFA87-1FE8-B948-9B5F-D650C48B57C8}"/>
    <dgm:cxn modelId="{018D9899-6A86-0E4B-AC43-D9CFAB8883CD}" type="presOf" srcId="{3652AABD-9995-BA4E-8811-CD4B92030397}" destId="{12090675-4C6D-3E45-9FF7-B5442B9AAB98}" srcOrd="0" destOrd="0" presId="urn:microsoft.com/office/officeart/2005/8/layout/radial6"/>
    <dgm:cxn modelId="{7325C05D-CDC9-424E-B89F-BC50F1A84DDE}" type="presOf" srcId="{3641DF2A-8DAD-3C48-9BB8-79EDB63C04F5}" destId="{5746CCFB-DABD-C046-9F01-1FE410976E2C}" srcOrd="0" destOrd="0" presId="urn:microsoft.com/office/officeart/2005/8/layout/radial6"/>
    <dgm:cxn modelId="{AACCE862-9857-4449-AE44-01454FAA129A}" type="presOf" srcId="{EFB409FF-FF0E-C945-AB2F-2D8412B1469A}" destId="{4097CCC9-6A6D-4F4D-9FE6-889D38F6F27B}" srcOrd="0" destOrd="0" presId="urn:microsoft.com/office/officeart/2005/8/layout/radial6"/>
    <dgm:cxn modelId="{693B4664-9C04-6248-8FAB-33CD23D4A9B3}" type="presOf" srcId="{97A726D5-CDA9-2540-AEDE-C5924F6EF360}" destId="{689F8B08-C794-E24A-BAFA-BD0FF8BF9D83}" srcOrd="0" destOrd="0" presId="urn:microsoft.com/office/officeart/2005/8/layout/radial6"/>
    <dgm:cxn modelId="{80E1652E-816D-3440-BC4A-E6CA37F34F10}" type="presOf" srcId="{B977123C-4A7A-1248-A8F2-81DF5476B4D8}" destId="{82F8DAC2-4EEC-8142-9662-4CA0A6B084E9}" srcOrd="0" destOrd="0" presId="urn:microsoft.com/office/officeart/2005/8/layout/radial6"/>
    <dgm:cxn modelId="{48B7E177-6B9F-DA45-A248-15FF4B8FD802}" type="presParOf" srcId="{3DFD15EC-DE7C-8147-929D-60C8F37BDD8A}" destId="{2608EA0C-E052-3247-BB46-5BDF1213C6F1}" srcOrd="0" destOrd="0" presId="urn:microsoft.com/office/officeart/2005/8/layout/radial6"/>
    <dgm:cxn modelId="{AD37E453-4ABA-8F43-B280-8C0024515B3B}" type="presParOf" srcId="{3DFD15EC-DE7C-8147-929D-60C8F37BDD8A}" destId="{689F8B08-C794-E24A-BAFA-BD0FF8BF9D83}" srcOrd="1" destOrd="0" presId="urn:microsoft.com/office/officeart/2005/8/layout/radial6"/>
    <dgm:cxn modelId="{28CF9ECB-0774-F843-9C61-6264EF366278}" type="presParOf" srcId="{3DFD15EC-DE7C-8147-929D-60C8F37BDD8A}" destId="{71C43E26-50B7-4C48-9019-E9858A9766D4}" srcOrd="2" destOrd="0" presId="urn:microsoft.com/office/officeart/2005/8/layout/radial6"/>
    <dgm:cxn modelId="{3324F704-3539-DC41-AA9A-A942540B2C9F}" type="presParOf" srcId="{3DFD15EC-DE7C-8147-929D-60C8F37BDD8A}" destId="{AD0A0BD4-B304-2B49-A4B2-0B8807F8CCBF}" srcOrd="3" destOrd="0" presId="urn:microsoft.com/office/officeart/2005/8/layout/radial6"/>
    <dgm:cxn modelId="{F9C6CB3B-449B-8F4B-8AE1-13F671560546}" type="presParOf" srcId="{3DFD15EC-DE7C-8147-929D-60C8F37BDD8A}" destId="{82F8DAC2-4EEC-8142-9662-4CA0A6B084E9}" srcOrd="4" destOrd="0" presId="urn:microsoft.com/office/officeart/2005/8/layout/radial6"/>
    <dgm:cxn modelId="{25504883-0C6C-6848-9E24-99C62E6ECDAF}" type="presParOf" srcId="{3DFD15EC-DE7C-8147-929D-60C8F37BDD8A}" destId="{A41AA57C-ABCF-1942-AE49-D8A23F1D0CC4}" srcOrd="5" destOrd="0" presId="urn:microsoft.com/office/officeart/2005/8/layout/radial6"/>
    <dgm:cxn modelId="{C5E99773-A15C-A249-B97B-5CEDBAC93340}" type="presParOf" srcId="{3DFD15EC-DE7C-8147-929D-60C8F37BDD8A}" destId="{A5BE0C80-9167-8E43-B3F0-BD51C48A5B09}" srcOrd="6" destOrd="0" presId="urn:microsoft.com/office/officeart/2005/8/layout/radial6"/>
    <dgm:cxn modelId="{2896BE9E-7802-EF46-BA84-2428F2228958}" type="presParOf" srcId="{3DFD15EC-DE7C-8147-929D-60C8F37BDD8A}" destId="{5746CCFB-DABD-C046-9F01-1FE410976E2C}" srcOrd="7" destOrd="0" presId="urn:microsoft.com/office/officeart/2005/8/layout/radial6"/>
    <dgm:cxn modelId="{E6374BF1-D9C1-0948-A0C3-55126DD8B810}" type="presParOf" srcId="{3DFD15EC-DE7C-8147-929D-60C8F37BDD8A}" destId="{7BB7DFE2-F62B-3C4F-BB39-5A46C214BEFE}" srcOrd="8" destOrd="0" presId="urn:microsoft.com/office/officeart/2005/8/layout/radial6"/>
    <dgm:cxn modelId="{BD1648CB-7471-8B4D-B919-7880EED9CB7B}" type="presParOf" srcId="{3DFD15EC-DE7C-8147-929D-60C8F37BDD8A}" destId="{DB260DCB-C3C4-E84A-B381-1272BEDFCA18}" srcOrd="9" destOrd="0" presId="urn:microsoft.com/office/officeart/2005/8/layout/radial6"/>
    <dgm:cxn modelId="{A46C839A-6C7C-5B4C-8998-25C7DB91151F}" type="presParOf" srcId="{3DFD15EC-DE7C-8147-929D-60C8F37BDD8A}" destId="{4097CCC9-6A6D-4F4D-9FE6-889D38F6F27B}" srcOrd="10" destOrd="0" presId="urn:microsoft.com/office/officeart/2005/8/layout/radial6"/>
    <dgm:cxn modelId="{D4A872B4-3E39-894C-8619-FE25EA7F47F2}" type="presParOf" srcId="{3DFD15EC-DE7C-8147-929D-60C8F37BDD8A}" destId="{912D6F54-DF7D-E74D-9503-0768DD51D553}" srcOrd="11" destOrd="0" presId="urn:microsoft.com/office/officeart/2005/8/layout/radial6"/>
    <dgm:cxn modelId="{C8C228EA-03F8-084A-8FD0-C88E6939257E}" type="presParOf" srcId="{3DFD15EC-DE7C-8147-929D-60C8F37BDD8A}" destId="{12090675-4C6D-3E45-9FF7-B5442B9AAB9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45C05-EA87-41F0-8ABC-64E848596EF9}">
      <dsp:nvSpPr>
        <dsp:cNvPr id="0" name=""/>
        <dsp:cNvSpPr/>
      </dsp:nvSpPr>
      <dsp:spPr>
        <a:xfrm>
          <a:off x="0" y="62"/>
          <a:ext cx="2302299" cy="3359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Acceso a la Información</a:t>
          </a:r>
        </a:p>
      </dsp:txBody>
      <dsp:txXfrm>
        <a:off x="16401" y="16463"/>
        <a:ext cx="2269497" cy="3031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158DFB-1DC0-4D78-92E1-F050157E223A}">
      <dsp:nvSpPr>
        <dsp:cNvPr id="0" name=""/>
        <dsp:cNvSpPr/>
      </dsp:nvSpPr>
      <dsp:spPr>
        <a:xfrm>
          <a:off x="0" y="31028"/>
          <a:ext cx="2475958" cy="1125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b="1" kern="1200" dirty="0"/>
            <a:t>Creación de condiciones </a:t>
          </a:r>
          <a:r>
            <a:rPr lang="es-MX" sz="1300" kern="1200" dirty="0"/>
            <a:t>para que los individuos puedan </a:t>
          </a:r>
          <a:r>
            <a:rPr lang="es-MX" sz="1300" b="1" kern="1200" dirty="0"/>
            <a:t>obtener, evaluar y utilizar la información </a:t>
          </a:r>
          <a:r>
            <a:rPr lang="es-MX" sz="1300" kern="1200" dirty="0"/>
            <a:t>en posesión del gobierno</a:t>
          </a:r>
          <a:endParaRPr lang="es-ES_tradnl" sz="1300" kern="1200" dirty="0"/>
        </a:p>
      </dsp:txBody>
      <dsp:txXfrm>
        <a:off x="54944" y="85972"/>
        <a:ext cx="2366070" cy="10156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3E49F-ACDF-4595-BF50-FC1B06DDBE25}">
      <dsp:nvSpPr>
        <dsp:cNvPr id="0" name=""/>
        <dsp:cNvSpPr/>
      </dsp:nvSpPr>
      <dsp:spPr>
        <a:xfrm>
          <a:off x="0" y="69"/>
          <a:ext cx="2218701" cy="301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/>
            <a:t>Transparencia</a:t>
          </a:r>
          <a:endParaRPr lang="es-MX" sz="1200" b="1" kern="1200" dirty="0"/>
        </a:p>
      </dsp:txBody>
      <dsp:txXfrm>
        <a:off x="14725" y="14794"/>
        <a:ext cx="2189251" cy="2721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E606F-936F-4B2D-BF0D-7E17EA99C5B5}">
      <dsp:nvSpPr>
        <dsp:cNvPr id="0" name=""/>
        <dsp:cNvSpPr/>
      </dsp:nvSpPr>
      <dsp:spPr>
        <a:xfrm>
          <a:off x="0" y="18697"/>
          <a:ext cx="3175860" cy="10162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/>
            <a:t>Colocar la información en la </a:t>
          </a:r>
          <a:r>
            <a:rPr lang="es-MX" sz="1400" b="1" kern="1200" dirty="0"/>
            <a:t>vitrina pública </a:t>
          </a:r>
          <a:r>
            <a:rPr lang="es-MX" sz="1400" kern="1200" dirty="0"/>
            <a:t>para que los interesados puedan revisarla, analizarla y, en su caso, usarla como mecanismo de sanción.</a:t>
          </a:r>
          <a:endParaRPr lang="es-ES_tradnl" sz="1400" kern="1200" dirty="0"/>
        </a:p>
      </dsp:txBody>
      <dsp:txXfrm>
        <a:off x="49607" y="68304"/>
        <a:ext cx="3076646" cy="9169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4C679-BB5B-E04F-8078-BF4C9CB1A26C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EC05A-D2A4-FA44-9F65-62190FF311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40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951A5C30-A707-44BF-AD99-179CF7EAE072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2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3686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100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8390F1-7071-417B-8386-C2DE52B7461D}" type="slidenum">
              <a:rPr lang="es-ES" altLang="es-ES" smtClean="0"/>
              <a:pPr>
                <a:defRPr/>
              </a:pPr>
              <a:t>12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017157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US"/>
          </a:p>
        </p:txBody>
      </p:sp>
      <p:sp>
        <p:nvSpPr>
          <p:cNvPr id="63492" name="3 Marcador de encabezado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2" indent="-2856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5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0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796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2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27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994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59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MX" altLang="es-US">
                <a:latin typeface="Arial" pitchFamily="34" charset="0"/>
                <a:cs typeface="Arial" pitchFamily="34" charset="0"/>
              </a:rPr>
              <a:t>Universidad de Guadalajara</a:t>
            </a:r>
            <a:endParaRPr lang="es-ES" altLang="es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3493" name="4 Marcador de fecha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2" indent="-2856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5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0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796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2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27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994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59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s-US">
                <a:latin typeface="Arial" pitchFamily="34" charset="0"/>
                <a:cs typeface="Arial" pitchFamily="34" charset="0"/>
              </a:rPr>
              <a:t>25/05/2012</a:t>
            </a:r>
          </a:p>
        </p:txBody>
      </p:sp>
      <p:sp>
        <p:nvSpPr>
          <p:cNvPr id="63494" name="5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2" indent="-2856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5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0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796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2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27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994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59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s-US">
                <a:latin typeface="Arial" pitchFamily="34" charset="0"/>
                <a:cs typeface="Arial" pitchFamily="34" charset="0"/>
              </a:rPr>
              <a:t>CTAG/UATC</a:t>
            </a:r>
          </a:p>
        </p:txBody>
      </p:sp>
      <p:sp>
        <p:nvSpPr>
          <p:cNvPr id="63495" name="6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2" indent="-2856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5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0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796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2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27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994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59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A202BB3-A8D8-42CB-A0D4-F56C728208A7}" type="slidenum">
              <a:rPr lang="es-ES" altLang="es-US" smtClean="0">
                <a:latin typeface="Arial" pitchFamily="34" charset="0"/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es-ES" altLang="es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405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US"/>
          </a:p>
        </p:txBody>
      </p:sp>
      <p:sp>
        <p:nvSpPr>
          <p:cNvPr id="64516" name="3 Marcador de encabezado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2" indent="-2856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5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0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796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2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27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994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59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MX" altLang="es-US">
                <a:latin typeface="Arial" pitchFamily="34" charset="0"/>
                <a:cs typeface="Arial" pitchFamily="34" charset="0"/>
              </a:rPr>
              <a:t>Universidad de Guadalajara</a:t>
            </a:r>
            <a:endParaRPr lang="es-ES" altLang="es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4517" name="4 Marcador de fecha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2" indent="-2856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5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0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796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2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27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994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59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s-US">
                <a:latin typeface="Arial" pitchFamily="34" charset="0"/>
                <a:cs typeface="Arial" pitchFamily="34" charset="0"/>
              </a:rPr>
              <a:t>25/05/2012</a:t>
            </a:r>
          </a:p>
        </p:txBody>
      </p:sp>
      <p:sp>
        <p:nvSpPr>
          <p:cNvPr id="64518" name="5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2" indent="-2856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5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0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796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2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27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994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59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s-US">
                <a:latin typeface="Arial" pitchFamily="34" charset="0"/>
                <a:cs typeface="Arial" pitchFamily="34" charset="0"/>
              </a:rPr>
              <a:t>CTAG/UATC</a:t>
            </a:r>
          </a:p>
        </p:txBody>
      </p:sp>
      <p:sp>
        <p:nvSpPr>
          <p:cNvPr id="64519" name="6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2" indent="-2856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5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0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796" indent="-2285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2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27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994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59" indent="-2285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782761-CB50-4986-89E2-9A17C753C9CD}" type="slidenum">
              <a:rPr lang="es-ES" altLang="es-US" smtClean="0">
                <a:latin typeface="Arial" pitchFamily="34" charset="0"/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s-ES" altLang="es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616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9024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819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2609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935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967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5900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210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770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5284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005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876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5406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24 CuadroTexto"/>
          <p:cNvSpPr txBox="1">
            <a:spLocks noChangeArrowheads="1"/>
          </p:cNvSpPr>
          <p:nvPr userDrawn="1"/>
        </p:nvSpPr>
        <p:spPr bwMode="auto">
          <a:xfrm>
            <a:off x="5049839" y="1905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718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19" cy="1143480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E4D2F-E18D-4BE0-8867-B37DC356FE90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02084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32146-242F-429C-9FA9-81671C71D6AB}" type="datetimeFigureOut">
              <a:rPr lang="es-MX" smtClean="0"/>
              <a:pPr/>
              <a:t>05/02/2020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B6B08-5805-4963-A3C2-D659127B0AD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009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jpeg"/><Relationship Id="rId18" Type="http://schemas.openxmlformats.org/officeDocument/2006/relationships/diagramData" Target="../diagrams/data1.xml"/><Relationship Id="rId26" Type="http://schemas.openxmlformats.org/officeDocument/2006/relationships/diagramColors" Target="../diagrams/colors2.xml"/><Relationship Id="rId39" Type="http://schemas.openxmlformats.org/officeDocument/2006/relationships/diagramLayout" Target="../diagrams/layout5.xml"/><Relationship Id="rId21" Type="http://schemas.openxmlformats.org/officeDocument/2006/relationships/diagramColors" Target="../diagrams/colors1.xml"/><Relationship Id="rId34" Type="http://schemas.openxmlformats.org/officeDocument/2006/relationships/diagramLayout" Target="../diagrams/layout4.xml"/><Relationship Id="rId42" Type="http://schemas.microsoft.com/office/2007/relationships/diagramDrawing" Target="../diagrams/drawing5.xml"/><Relationship Id="rId47" Type="http://schemas.microsoft.com/office/2007/relationships/diagramDrawing" Target="../diagrams/drawing6.xm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6" Type="http://schemas.openxmlformats.org/officeDocument/2006/relationships/hyperlink" Target="http://www.google.com.mx/url?sa=i&amp;rct=j&amp;q=&amp;esrc=s&amp;frm=1&amp;source=images&amp;cd=&amp;cad=rja&amp;docid=7O08KYfdNzJhKM&amp;tbnid=bnaOq7xQl3TK-M:&amp;ved=0CAUQjRw&amp;url=http://blog.pucp.edu.pe/archive/2632/2010-05&amp;ei=3b9hUsHlI6mY2wWni4CICg&amp;bvm=bv.54934254,d.eWU&amp;psig=AFQjCNEKmXoslAnuPB4ZNqMKlP9X4sD9Yg&amp;ust=1382224043283642" TargetMode="External"/><Relationship Id="rId29" Type="http://schemas.openxmlformats.org/officeDocument/2006/relationships/diagramLayout" Target="../diagrams/layout3.xml"/><Relationship Id="rId11" Type="http://schemas.openxmlformats.org/officeDocument/2006/relationships/image" Target="../media/image6.jpeg"/><Relationship Id="rId24" Type="http://schemas.openxmlformats.org/officeDocument/2006/relationships/diagramLayout" Target="../diagrams/layout2.xml"/><Relationship Id="rId32" Type="http://schemas.microsoft.com/office/2007/relationships/diagramDrawing" Target="../diagrams/drawing3.xml"/><Relationship Id="rId37" Type="http://schemas.microsoft.com/office/2007/relationships/diagramDrawing" Target="../diagrams/drawing4.xml"/><Relationship Id="rId40" Type="http://schemas.openxmlformats.org/officeDocument/2006/relationships/diagramQuickStyle" Target="../diagrams/quickStyle5.xml"/><Relationship Id="rId45" Type="http://schemas.openxmlformats.org/officeDocument/2006/relationships/diagramQuickStyle" Target="../diagrams/quickStyle6.xml"/><Relationship Id="rId5" Type="http://schemas.openxmlformats.org/officeDocument/2006/relationships/image" Target="../media/image3.jpeg"/><Relationship Id="rId15" Type="http://schemas.openxmlformats.org/officeDocument/2006/relationships/image" Target="../media/image8.jpeg"/><Relationship Id="rId23" Type="http://schemas.openxmlformats.org/officeDocument/2006/relationships/diagramData" Target="../diagrams/data2.xml"/><Relationship Id="rId28" Type="http://schemas.openxmlformats.org/officeDocument/2006/relationships/diagramData" Target="../diagrams/data3.xml"/><Relationship Id="rId36" Type="http://schemas.openxmlformats.org/officeDocument/2006/relationships/diagramColors" Target="../diagrams/colors4.xml"/><Relationship Id="rId49" Type="http://schemas.openxmlformats.org/officeDocument/2006/relationships/image" Target="../media/image11.png"/><Relationship Id="rId10" Type="http://schemas.openxmlformats.org/officeDocument/2006/relationships/hyperlink" Target="http://images.google.com.mx/imgres?imgurl=http://www.copamex.com/images/JALISCO.jpg&amp;imgrefurl=http://www.copamex.com/certificaciones.html&amp;h=204&amp;w=155&amp;sz=70&amp;hl=es&amp;start=4&amp;um=1&amp;tbnid=D_YAuLXY9tZNQM:&amp;tbnh=105&amp;tbnw=80&amp;prev=/images?q=gobierno+de+jalisco&amp;svnum=10&amp;um=1&amp;hl=es&amp;cr=countryMX&amp;sa=N" TargetMode="External"/><Relationship Id="rId19" Type="http://schemas.openxmlformats.org/officeDocument/2006/relationships/diagramLayout" Target="../diagrams/layout1.xml"/><Relationship Id="rId31" Type="http://schemas.openxmlformats.org/officeDocument/2006/relationships/diagramColors" Target="../diagrams/colors3.xml"/><Relationship Id="rId44" Type="http://schemas.openxmlformats.org/officeDocument/2006/relationships/diagramLayout" Target="../diagrams/layout6.xml"/><Relationship Id="rId4" Type="http://schemas.openxmlformats.org/officeDocument/2006/relationships/hyperlink" Target="http://images.google.com.mx/imgres?imgurl=http://www.bosquelaprimavera.com/img_archivos/logos/ayto.jpg&amp;imgrefurl=http://www.bosquelaprimavera.com/enlaces.htm&amp;h=58&amp;w=58&amp;sz=15&amp;hl=es&amp;start=3&amp;um=1&amp;tbnid=UUvFIqpMukOFZM:&amp;tbnh=58&amp;tbnw=58&amp;prev=/images?q=ayuntamiento+de+guadalajara&amp;svnum=10&amp;um=1&amp;hl=es&amp;cr=countryMX" TargetMode="External"/><Relationship Id="rId9" Type="http://schemas.openxmlformats.org/officeDocument/2006/relationships/image" Target="../media/image5.jpeg"/><Relationship Id="rId14" Type="http://schemas.openxmlformats.org/officeDocument/2006/relationships/hyperlink" Target="http://images.google.com.mx/imgres?imgurl=http://www.bosquelaprimavera.com/img_archivos/logos/tlajomulcom.jpg&amp;imgrefurl=http://www.bosquelaprimavera.com/enlaces.htm&amp;h=100&amp;w=71&amp;sz=11&amp;hl=es&amp;start=2&amp;um=1&amp;tbnid=AiEMBaq5gOIlfM:&amp;tbnh=82&amp;tbnw=58&amp;prev=/images?q=ayuntamiento+de+tlajomulco&amp;svnum=10&amp;um=1&amp;hl=es&amp;cr=countryMX" TargetMode="External"/><Relationship Id="rId22" Type="http://schemas.microsoft.com/office/2007/relationships/diagramDrawing" Target="../diagrams/drawing1.xml"/><Relationship Id="rId27" Type="http://schemas.microsoft.com/office/2007/relationships/diagramDrawing" Target="../diagrams/drawing2.xml"/><Relationship Id="rId30" Type="http://schemas.openxmlformats.org/officeDocument/2006/relationships/diagramQuickStyle" Target="../diagrams/quickStyle3.xml"/><Relationship Id="rId35" Type="http://schemas.openxmlformats.org/officeDocument/2006/relationships/diagramQuickStyle" Target="../diagrams/quickStyle4.xml"/><Relationship Id="rId43" Type="http://schemas.openxmlformats.org/officeDocument/2006/relationships/diagramData" Target="../diagrams/data6.xml"/><Relationship Id="rId48" Type="http://schemas.openxmlformats.org/officeDocument/2006/relationships/image" Target="../media/image10.png"/><Relationship Id="rId8" Type="http://schemas.openxmlformats.org/officeDocument/2006/relationships/hyperlink" Target="http://images.google.com.mx/imgres?imgurl=http://www.tonala.com.mx/portal-images/tonala-gob.jpg&amp;imgrefurl=http://www.tonaladehoy.com/449/index.php&amp;h=80&amp;w=250&amp;sz=10&amp;hl=es&amp;start=10&amp;um=1&amp;tbnid=uFXfFWRydYx3vM:&amp;tbnh=36&amp;tbnw=111&amp;prev=/images?q=ayuntamiento+de+tonal%C3%A1&amp;svnum=10&amp;um=1&amp;hl=es&amp;cr=countryMX" TargetMode="External"/><Relationship Id="rId3" Type="http://schemas.openxmlformats.org/officeDocument/2006/relationships/image" Target="../media/image2.png"/><Relationship Id="rId12" Type="http://schemas.openxmlformats.org/officeDocument/2006/relationships/hyperlink" Target="http://images.google.com.mx/imgres?imgurl=http://www.bosquelaprimavera.com/img_archivos/logos/tlaquepaque.jpg&amp;imgrefurl=http://www.bosquelaprimavera.com/enlaces.htm&amp;h=83&amp;w=96&amp;sz=12&amp;hl=es&amp;start=1&amp;um=1&amp;tbnid=JARa2acQt6NvbM:&amp;tbnh=70&amp;tbnw=81&amp;prev=/images?q=ayuntamiento+de+tlaquepaque&amp;svnum=10&amp;um=1&amp;hl=es&amp;cr=countryMX" TargetMode="External"/><Relationship Id="rId17" Type="http://schemas.openxmlformats.org/officeDocument/2006/relationships/image" Target="../media/image9.jpeg"/><Relationship Id="rId25" Type="http://schemas.openxmlformats.org/officeDocument/2006/relationships/diagramQuickStyle" Target="../diagrams/quickStyle2.xml"/><Relationship Id="rId33" Type="http://schemas.openxmlformats.org/officeDocument/2006/relationships/diagramData" Target="../diagrams/data4.xml"/><Relationship Id="rId38" Type="http://schemas.openxmlformats.org/officeDocument/2006/relationships/diagramData" Target="../diagrams/data5.xml"/><Relationship Id="rId46" Type="http://schemas.openxmlformats.org/officeDocument/2006/relationships/diagramColors" Target="../diagrams/colors6.xml"/><Relationship Id="rId20" Type="http://schemas.openxmlformats.org/officeDocument/2006/relationships/diagramQuickStyle" Target="../diagrams/quickStyle1.xml"/><Relationship Id="rId41" Type="http://schemas.openxmlformats.org/officeDocument/2006/relationships/diagramColors" Target="../diagrams/colors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images.google.com.mx/imgres?imgurl=http://www.forocomce.com/Images/Spo01.gif&amp;imgrefurl=http://www.forocomce.com/Htm/IngPatrocinadores.htm&amp;h=74&amp;w=61&amp;sz=4&amp;hl=es&amp;start=3&amp;um=1&amp;tbnid=1qaDBaiHKprWvM:&amp;tbnh=71&amp;tbnw=59&amp;prev=/images?q=ayuntamiento+de+zapopan&amp;svnum=10&amp;um=1&amp;hl=es&amp;cr=countryM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hyperlink" Target="http://images.google.com.mx/imgres?imgurl=http://www.bosquelaprimavera.com/img_archivos/logos/tlajomulcom.jpg&amp;imgrefurl=http://www.bosquelaprimavera.com/enlaces.htm&amp;h=100&amp;w=71&amp;sz=11&amp;hl=es&amp;start=2&amp;um=1&amp;tbnid=AiEMBaq5gOIlfM:&amp;tbnh=82&amp;tbnw=58&amp;prev=/images?q=ayuntamiento+de+tlajomulco&amp;svnum=10&amp;um=1&amp;hl=es&amp;cr=countryMX" TargetMode="External"/><Relationship Id="rId18" Type="http://schemas.openxmlformats.org/officeDocument/2006/relationships/image" Target="../media/image16.png"/><Relationship Id="rId3" Type="http://schemas.openxmlformats.org/officeDocument/2006/relationships/hyperlink" Target="http://images.google.com.mx/imgres?imgurl=http://www.bosquelaprimavera.com/img_archivos/logos/ayto.jpg&amp;imgrefurl=http://www.bosquelaprimavera.com/enlaces.htm&amp;h=58&amp;w=58&amp;sz=15&amp;hl=es&amp;start=3&amp;um=1&amp;tbnid=UUvFIqpMukOFZM:&amp;tbnh=58&amp;tbnw=58&amp;prev=/images?q=ayuntamiento+de+guadalajara&amp;svnum=10&amp;um=1&amp;hl=es&amp;cr=countryMX" TargetMode="External"/><Relationship Id="rId21" Type="http://schemas.openxmlformats.org/officeDocument/2006/relationships/image" Target="../media/image11.png"/><Relationship Id="rId7" Type="http://schemas.openxmlformats.org/officeDocument/2006/relationships/hyperlink" Target="http://images.google.com.mx/imgres?imgurl=http://www.tonala.com.mx/portal-images/tonala-gob.jpg&amp;imgrefurl=http://www.tonaladehoy.com/449/index.php&amp;h=80&amp;w=250&amp;sz=10&amp;hl=es&amp;start=10&amp;um=1&amp;tbnid=uFXfFWRydYx3vM:&amp;tbnh=36&amp;tbnw=111&amp;prev=/images?q=ayuntamiento+de+tonal%C3%A1&amp;svnum=10&amp;um=1&amp;hl=es&amp;cr=countryMX" TargetMode="External"/><Relationship Id="rId12" Type="http://schemas.openxmlformats.org/officeDocument/2006/relationships/image" Target="../media/image7.jpeg"/><Relationship Id="rId17" Type="http://schemas.openxmlformats.org/officeDocument/2006/relationships/image" Target="../media/image15.png"/><Relationship Id="rId25" Type="http://schemas.openxmlformats.org/officeDocument/2006/relationships/image" Target="../media/image9.jpeg"/><Relationship Id="rId2" Type="http://schemas.openxmlformats.org/officeDocument/2006/relationships/image" Target="../media/image12.png"/><Relationship Id="rId16" Type="http://schemas.openxmlformats.org/officeDocument/2006/relationships/image" Target="../media/image14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hyperlink" Target="http://images.google.com.mx/imgres?imgurl=http://www.bosquelaprimavera.com/img_archivos/logos/tlaquepaque.jpg&amp;imgrefurl=http://www.bosquelaprimavera.com/enlaces.htm&amp;h=83&amp;w=96&amp;sz=12&amp;hl=es&amp;start=1&amp;um=1&amp;tbnid=JARa2acQt6NvbM:&amp;tbnh=70&amp;tbnw=81&amp;prev=/images?q=ayuntamiento+de+tlaquepaque&amp;svnum=10&amp;um=1&amp;hl=es&amp;cr=countryMX" TargetMode="External"/><Relationship Id="rId24" Type="http://schemas.openxmlformats.org/officeDocument/2006/relationships/hyperlink" Target="http://www.google.com.mx/url?sa=i&amp;rct=j&amp;q=&amp;esrc=s&amp;frm=1&amp;source=images&amp;cd=&amp;cad=rja&amp;docid=7O08KYfdNzJhKM&amp;tbnid=bnaOq7xQl3TK-M:&amp;ved=0CAUQjRw&amp;url=http://blog.pucp.edu.pe/archive/2632/2010-05&amp;ei=3b9hUsHlI6mY2wWni4CICg&amp;bvm=bv.54934254,d.eWU&amp;psig=AFQjCNEKmXoslAnuPB4ZNqMKlP9X4sD9Yg&amp;ust=1382224043283642" TargetMode="External"/><Relationship Id="rId5" Type="http://schemas.openxmlformats.org/officeDocument/2006/relationships/hyperlink" Target="http://images.google.com.mx/imgres?imgurl=http://www.forocomce.com/Images/Spo01.gif&amp;imgrefurl=http://www.forocomce.com/Htm/IngPatrocinadores.htm&amp;h=74&amp;w=61&amp;sz=4&amp;hl=es&amp;start=3&amp;um=1&amp;tbnid=1qaDBaiHKprWvM:&amp;tbnh=71&amp;tbnw=59&amp;prev=/images?q=ayuntamiento+de+zapopan&amp;svnum=10&amp;um=1&amp;hl=es&amp;cr=countryMX" TargetMode="External"/><Relationship Id="rId15" Type="http://schemas.openxmlformats.org/officeDocument/2006/relationships/image" Target="../media/image13.jpeg"/><Relationship Id="rId23" Type="http://schemas.openxmlformats.org/officeDocument/2006/relationships/image" Target="../media/image18.jpeg"/><Relationship Id="rId10" Type="http://schemas.openxmlformats.org/officeDocument/2006/relationships/image" Target="../media/image6.jpeg"/><Relationship Id="rId19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hyperlink" Target="http://images.google.com.mx/imgres?imgurl=http://www.copamex.com/images/JALISCO.jpg&amp;imgrefurl=http://www.copamex.com/certificaciones.html&amp;h=204&amp;w=155&amp;sz=70&amp;hl=es&amp;start=4&amp;um=1&amp;tbnid=D_YAuLXY9tZNQM:&amp;tbnh=105&amp;tbnw=80&amp;prev=/images?q=gobierno+de+jalisco&amp;svnum=10&amp;um=1&amp;hl=es&amp;cr=countryMX&amp;sa=N" TargetMode="External"/><Relationship Id="rId14" Type="http://schemas.openxmlformats.org/officeDocument/2006/relationships/image" Target="../media/image8.jpeg"/><Relationship Id="rId22" Type="http://schemas.openxmlformats.org/officeDocument/2006/relationships/hyperlink" Target="http://www.google.com.mx/imgres?imgurl=http://www.forojuridico.org.mx/wp-content/uploads/Datos-P-1.jpg&amp;imgrefurl=http://www.forojuridico.org.mx/proteccion-de-los-datos-personales-en-posesion-de-los-particulares/&amp;h=350&amp;w=500&amp;tbnid=fVcRsoQCC4biYM:&amp;zoom=1&amp;docid=lGY0t7QNIOc1OM&amp;ei=Zw9eVbCoGoLvggTEyYDADg&amp;tbm=isch&amp;ved=0CDkQMygUMBQ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4.png"/><Relationship Id="rId7" Type="http://schemas.openxmlformats.org/officeDocument/2006/relationships/image" Target="../media/image28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emf"/><Relationship Id="rId4" Type="http://schemas.openxmlformats.org/officeDocument/2006/relationships/image" Target="../media/image25.emf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hyperlink" Target="http://images.google.com.mx/imgres?imgurl=http://www.bosquelaprimavera.com/img_archivos/logos/tlajomulcom.jpg&amp;imgrefurl=http://www.bosquelaprimavera.com/enlaces.htm&amp;h=100&amp;w=71&amp;sz=11&amp;hl=es&amp;start=2&amp;um=1&amp;tbnid=AiEMBaq5gOIlfM:&amp;tbnh=82&amp;tbnw=58&amp;prev=/images?q=ayuntamiento+de+tlajomulco&amp;svnum=10&amp;um=1&amp;hl=es&amp;cr=countryMX" TargetMode="External"/><Relationship Id="rId18" Type="http://schemas.openxmlformats.org/officeDocument/2006/relationships/image" Target="../media/image16.png"/><Relationship Id="rId3" Type="http://schemas.openxmlformats.org/officeDocument/2006/relationships/hyperlink" Target="http://images.google.com.mx/imgres?imgurl=http://www.bosquelaprimavera.com/img_archivos/logos/ayto.jpg&amp;imgrefurl=http://www.bosquelaprimavera.com/enlaces.htm&amp;h=58&amp;w=58&amp;sz=15&amp;hl=es&amp;start=3&amp;um=1&amp;tbnid=UUvFIqpMukOFZM:&amp;tbnh=58&amp;tbnw=58&amp;prev=/images?q=ayuntamiento+de+guadalajara&amp;svnum=10&amp;um=1&amp;hl=es&amp;cr=countryMX" TargetMode="External"/><Relationship Id="rId21" Type="http://schemas.openxmlformats.org/officeDocument/2006/relationships/image" Target="../media/image11.png"/><Relationship Id="rId7" Type="http://schemas.openxmlformats.org/officeDocument/2006/relationships/hyperlink" Target="http://images.google.com.mx/imgres?imgurl=http://www.tonala.com.mx/portal-images/tonala-gob.jpg&amp;imgrefurl=http://www.tonaladehoy.com/449/index.php&amp;h=80&amp;w=250&amp;sz=10&amp;hl=es&amp;start=10&amp;um=1&amp;tbnid=uFXfFWRydYx3vM:&amp;tbnh=36&amp;tbnw=111&amp;prev=/images?q=ayuntamiento+de+tonal%C3%A1&amp;svnum=10&amp;um=1&amp;hl=es&amp;cr=countryMX" TargetMode="External"/><Relationship Id="rId12" Type="http://schemas.openxmlformats.org/officeDocument/2006/relationships/image" Target="../media/image7.jpeg"/><Relationship Id="rId17" Type="http://schemas.openxmlformats.org/officeDocument/2006/relationships/image" Target="../media/image15.png"/><Relationship Id="rId2" Type="http://schemas.openxmlformats.org/officeDocument/2006/relationships/image" Target="../media/image12.png"/><Relationship Id="rId16" Type="http://schemas.openxmlformats.org/officeDocument/2006/relationships/image" Target="../media/image14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hyperlink" Target="http://images.google.com.mx/imgres?imgurl=http://www.bosquelaprimavera.com/img_archivos/logos/tlaquepaque.jpg&amp;imgrefurl=http://www.bosquelaprimavera.com/enlaces.htm&amp;h=83&amp;w=96&amp;sz=12&amp;hl=es&amp;start=1&amp;um=1&amp;tbnid=JARa2acQt6NvbM:&amp;tbnh=70&amp;tbnw=81&amp;prev=/images?q=ayuntamiento+de+tlaquepaque&amp;svnum=10&amp;um=1&amp;hl=es&amp;cr=countryMX" TargetMode="External"/><Relationship Id="rId5" Type="http://schemas.openxmlformats.org/officeDocument/2006/relationships/hyperlink" Target="http://images.google.com.mx/imgres?imgurl=http://www.forocomce.com/Images/Spo01.gif&amp;imgrefurl=http://www.forocomce.com/Htm/IngPatrocinadores.htm&amp;h=74&amp;w=61&amp;sz=4&amp;hl=es&amp;start=3&amp;um=1&amp;tbnid=1qaDBaiHKprWvM:&amp;tbnh=71&amp;tbnw=59&amp;prev=/images?q=ayuntamiento+de+zapopan&amp;svnum=10&amp;um=1&amp;hl=es&amp;cr=countryMX" TargetMode="External"/><Relationship Id="rId15" Type="http://schemas.openxmlformats.org/officeDocument/2006/relationships/image" Target="../media/image13.jpeg"/><Relationship Id="rId23" Type="http://schemas.openxmlformats.org/officeDocument/2006/relationships/image" Target="../media/image18.jpeg"/><Relationship Id="rId10" Type="http://schemas.openxmlformats.org/officeDocument/2006/relationships/image" Target="../media/image6.jpeg"/><Relationship Id="rId19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hyperlink" Target="http://images.google.com.mx/imgres?imgurl=http://www.copamex.com/images/JALISCO.jpg&amp;imgrefurl=http://www.copamex.com/certificaciones.html&amp;h=204&amp;w=155&amp;sz=70&amp;hl=es&amp;start=4&amp;um=1&amp;tbnid=D_YAuLXY9tZNQM:&amp;tbnh=105&amp;tbnw=80&amp;prev=/images?q=gobierno+de+jalisco&amp;svnum=10&amp;um=1&amp;hl=es&amp;cr=countryMX&amp;sa=N" TargetMode="External"/><Relationship Id="rId14" Type="http://schemas.openxmlformats.org/officeDocument/2006/relationships/image" Target="../media/image8.jpeg"/><Relationship Id="rId22" Type="http://schemas.openxmlformats.org/officeDocument/2006/relationships/hyperlink" Target="http://www.google.com.mx/imgres?imgurl=http://www.forojuridico.org.mx/wp-content/uploads/Datos-P-1.jpg&amp;imgrefurl=http://www.forojuridico.org.mx/proteccion-de-los-datos-personales-en-posesion-de-los-particulares/&amp;h=350&amp;w=500&amp;tbnid=fVcRsoQCC4biYM:&amp;zoom=1&amp;docid=lGY0t7QNIOc1OM&amp;ei=Zw9eVbCoGoLvggTEyYDADg&amp;tbm=isch&amp;ved=0CDkQMygUMBQ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4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tiff"/><Relationship Id="rId5" Type="http://schemas.openxmlformats.org/officeDocument/2006/relationships/image" Target="../media/image53.tiff"/><Relationship Id="rId4" Type="http://schemas.openxmlformats.org/officeDocument/2006/relationships/image" Target="../media/image52.tif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tiff"/><Relationship Id="rId4" Type="http://schemas.openxmlformats.org/officeDocument/2006/relationships/image" Target="../media/image60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Coordinación General de Evaluación y</a:t>
            </a:r>
          </a:p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Gestión Documental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34471" y="1779112"/>
            <a:ext cx="9009529" cy="31397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4900" b="1" dirty="0">
              <a:solidFill>
                <a:srgbClr val="009999"/>
              </a:solidFill>
            </a:endParaRPr>
          </a:p>
          <a:p>
            <a:r>
              <a:rPr lang="es-ES" sz="4900" b="1" dirty="0">
                <a:solidFill>
                  <a:srgbClr val="009999"/>
                </a:solidFill>
              </a:rPr>
              <a:t>Gestión Documental</a:t>
            </a:r>
          </a:p>
          <a:p>
            <a:endParaRPr lang="es-MX" dirty="0"/>
          </a:p>
          <a:p>
            <a:r>
              <a:rPr lang="es-MX" dirty="0"/>
              <a:t/>
            </a:r>
            <a:br>
              <a:rPr lang="es-MX" dirty="0"/>
            </a:b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0676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641581" y="1180367"/>
            <a:ext cx="3113499" cy="554098"/>
          </a:xfrm>
        </p:spPr>
        <p:txBody>
          <a:bodyPr vert="horz" lIns="68580" tIns="26405" rIns="68580" bIns="34290" rtlCol="0" anchor="ctr">
            <a:normAutofit fontScale="90000"/>
          </a:bodyPr>
          <a:lstStyle/>
          <a:p>
            <a:pPr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EL ITEI?...</a:t>
            </a:r>
          </a:p>
        </p:txBody>
      </p:sp>
      <p:grpSp>
        <p:nvGrpSpPr>
          <p:cNvPr id="14" name="Group 2"/>
          <p:cNvGrpSpPr>
            <a:grpSpLocks/>
          </p:cNvGrpSpPr>
          <p:nvPr/>
        </p:nvGrpSpPr>
        <p:grpSpPr bwMode="auto">
          <a:xfrm>
            <a:off x="2617313" y="1189373"/>
            <a:ext cx="4482498" cy="3942438"/>
            <a:chOff x="0" y="45"/>
            <a:chExt cx="4131" cy="3521"/>
          </a:xfrm>
        </p:grpSpPr>
        <p:sp>
          <p:nvSpPr>
            <p:cNvPr id="15" name="Oval 3"/>
            <p:cNvSpPr>
              <a:spLocks/>
            </p:cNvSpPr>
            <p:nvPr/>
          </p:nvSpPr>
          <p:spPr bwMode="auto">
            <a:xfrm>
              <a:off x="994" y="45"/>
              <a:ext cx="2274" cy="2271"/>
            </a:xfrm>
            <a:prstGeom prst="ellipse">
              <a:avLst/>
            </a:prstGeom>
            <a:solidFill>
              <a:srgbClr val="0098AA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0" tIns="285750" rIns="315712" bIns="285750" anchor="ctr"/>
            <a:lstStyle/>
            <a:p>
              <a:pPr algn="ctr"/>
              <a:r>
                <a:rPr lang="en-US" b="1" dirty="0" err="1">
                  <a:cs typeface="Arial" charset="0"/>
                </a:rPr>
                <a:t>Ciudadano</a:t>
              </a:r>
              <a:endParaRPr lang="en-US" b="1" dirty="0">
                <a:cs typeface="Arial" charset="0"/>
              </a:endParaRPr>
            </a:p>
            <a:p>
              <a:pPr algn="ctr"/>
              <a:endParaRPr lang="en-US" sz="1350" b="1" dirty="0">
                <a:cs typeface="Arial" charset="0"/>
              </a:endParaRPr>
            </a:p>
          </p:txBody>
        </p:sp>
        <p:sp>
          <p:nvSpPr>
            <p:cNvPr id="16" name="Oval 4"/>
            <p:cNvSpPr>
              <a:spLocks/>
            </p:cNvSpPr>
            <p:nvPr/>
          </p:nvSpPr>
          <p:spPr bwMode="auto">
            <a:xfrm>
              <a:off x="0" y="1266"/>
              <a:ext cx="2274" cy="2272"/>
            </a:xfrm>
            <a:prstGeom prst="ellipse">
              <a:avLst/>
            </a:prstGeom>
            <a:solidFill>
              <a:srgbClr val="FF9413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0" tIns="285750" rIns="315712" bIns="285750" anchor="ctr"/>
            <a:lstStyle/>
            <a:p>
              <a:pPr algn="ctr"/>
              <a:endParaRPr lang="en-US" sz="1350" b="1" dirty="0">
                <a:cs typeface="Arial" charset="0"/>
              </a:endParaRPr>
            </a:p>
            <a:p>
              <a:pPr algn="ctr"/>
              <a:endParaRPr lang="en-US" sz="1350" b="1" dirty="0">
                <a:cs typeface="Arial" charset="0"/>
              </a:endParaRPr>
            </a:p>
            <a:p>
              <a:pPr algn="ctr"/>
              <a:endParaRPr lang="en-US" sz="900" b="1" dirty="0">
                <a:cs typeface="Arial" charset="0"/>
              </a:endParaRPr>
            </a:p>
            <a:p>
              <a:pPr algn="ctr"/>
              <a:endParaRPr lang="en-US" sz="1050" b="1" dirty="0">
                <a:cs typeface="Arial" charset="0"/>
              </a:endParaRPr>
            </a:p>
            <a:p>
              <a:pPr algn="ctr"/>
              <a:r>
                <a:rPr lang="en-US" sz="1050" b="1" dirty="0">
                  <a:cs typeface="Arial" charset="0"/>
                </a:rPr>
                <a:t> </a:t>
              </a:r>
            </a:p>
          </p:txBody>
        </p:sp>
        <p:sp>
          <p:nvSpPr>
            <p:cNvPr id="17" name="Oval 5"/>
            <p:cNvSpPr>
              <a:spLocks/>
            </p:cNvSpPr>
            <p:nvPr/>
          </p:nvSpPr>
          <p:spPr bwMode="auto">
            <a:xfrm>
              <a:off x="1856" y="1294"/>
              <a:ext cx="2275" cy="2272"/>
            </a:xfrm>
            <a:prstGeom prst="ellipse">
              <a:avLst/>
            </a:prstGeom>
            <a:solidFill>
              <a:srgbClr val="5D9548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0" tIns="285750" rIns="315712" bIns="285750" anchor="ctr"/>
            <a:lstStyle/>
            <a:p>
              <a:pPr algn="ctr"/>
              <a:endParaRPr lang="en-US" sz="1350" b="1" dirty="0">
                <a:cs typeface="Arial" charset="0"/>
              </a:endParaRPr>
            </a:p>
            <a:p>
              <a:pPr algn="ctr"/>
              <a:endParaRPr lang="en-US" b="1" dirty="0">
                <a:cs typeface="Arial" charset="0"/>
              </a:endParaRPr>
            </a:p>
            <a:p>
              <a:pPr algn="ctr"/>
              <a:endParaRPr lang="en-US" sz="1350" b="1" dirty="0">
                <a:cs typeface="Arial" charset="0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13" y="3403619"/>
            <a:ext cx="1156767" cy="70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1 Grupo"/>
          <p:cNvGrpSpPr/>
          <p:nvPr/>
        </p:nvGrpSpPr>
        <p:grpSpPr>
          <a:xfrm>
            <a:off x="3323102" y="3295607"/>
            <a:ext cx="806379" cy="885960"/>
            <a:chOff x="5076056" y="1772817"/>
            <a:chExt cx="3744416" cy="3961234"/>
          </a:xfrm>
        </p:grpSpPr>
        <p:grpSp>
          <p:nvGrpSpPr>
            <p:cNvPr id="20" name="Group 25"/>
            <p:cNvGrpSpPr>
              <a:grpSpLocks/>
            </p:cNvGrpSpPr>
            <p:nvPr/>
          </p:nvGrpSpPr>
          <p:grpSpPr bwMode="auto">
            <a:xfrm>
              <a:off x="5076056" y="1772817"/>
              <a:ext cx="3744416" cy="3961234"/>
              <a:chOff x="3016" y="1174"/>
              <a:chExt cx="2586" cy="1835"/>
            </a:xfrm>
          </p:grpSpPr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3016" y="1174"/>
                <a:ext cx="2586" cy="183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ES_tradnl" sz="1350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3107" y="1253"/>
                <a:ext cx="2404" cy="16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_tradnl" sz="1350"/>
              </a:p>
            </p:txBody>
          </p:sp>
        </p:grpSp>
        <p:grpSp>
          <p:nvGrpSpPr>
            <p:cNvPr id="21" name="Group 18"/>
            <p:cNvGrpSpPr>
              <a:grpSpLocks/>
            </p:cNvGrpSpPr>
            <p:nvPr/>
          </p:nvGrpSpPr>
          <p:grpSpPr bwMode="auto">
            <a:xfrm>
              <a:off x="5396669" y="1978818"/>
              <a:ext cx="3103190" cy="3487737"/>
              <a:chOff x="3878" y="663"/>
              <a:chExt cx="1489" cy="2197"/>
            </a:xfrm>
          </p:grpSpPr>
          <p:pic>
            <p:nvPicPr>
              <p:cNvPr id="22" name="Picture 7" descr="ayto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1" y="1480"/>
                <a:ext cx="44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9" descr="Spo01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7" y="1797"/>
                <a:ext cx="478" cy="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12" descr="tonala-gob">
                <a:hlinkClick r:id="rId8"/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" y="1570"/>
                <a:ext cx="968" cy="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5" descr="JALISCO">
                <a:hlinkClick r:id="rId10"/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68" y="663"/>
                <a:ext cx="652" cy="8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14" descr="tlaquepaque">
                <a:hlinkClick r:id="rId12"/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0" y="2205"/>
                <a:ext cx="561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16" descr="tlajomulcom">
                <a:hlinkClick r:id="rId14"/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9" y="2160"/>
                <a:ext cx="495" cy="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0" name="Picture 8" descr="http://blog.pucp.edu.pe/media/3577/20100507-7a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464" y="1729433"/>
            <a:ext cx="1082341" cy="84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/>
          <p:cNvGrpSpPr/>
          <p:nvPr/>
        </p:nvGrpSpPr>
        <p:grpSpPr>
          <a:xfrm>
            <a:off x="366394" y="1189373"/>
            <a:ext cx="2475958" cy="3722173"/>
            <a:chOff x="99935" y="171507"/>
            <a:chExt cx="3456384" cy="5112567"/>
          </a:xfrm>
        </p:grpSpPr>
        <p:graphicFrame>
          <p:nvGraphicFramePr>
            <p:cNvPr id="32" name="13 Diagrama"/>
            <p:cNvGraphicFramePr/>
            <p:nvPr>
              <p:extLst/>
            </p:nvPr>
          </p:nvGraphicFramePr>
          <p:xfrm>
            <a:off x="243951" y="171507"/>
            <a:ext cx="3213960" cy="4616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8" r:lo="rId19" r:qs="rId20" r:cs="rId21"/>
            </a:graphicData>
          </a:graphic>
        </p:graphicFrame>
        <p:graphicFrame>
          <p:nvGraphicFramePr>
            <p:cNvPr id="33" name="12 Diagrama"/>
            <p:cNvGraphicFramePr/>
            <p:nvPr>
              <p:extLst/>
            </p:nvPr>
          </p:nvGraphicFramePr>
          <p:xfrm>
            <a:off x="99935" y="747570"/>
            <a:ext cx="3456384" cy="163121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3" r:lo="rId24" r:qs="rId25" r:cs="rId26"/>
            </a:graphicData>
          </a:graphic>
        </p:graphicFrame>
        <p:graphicFrame>
          <p:nvGraphicFramePr>
            <p:cNvPr id="34" name="14 Diagrama"/>
            <p:cNvGraphicFramePr/>
            <p:nvPr>
              <p:extLst/>
            </p:nvPr>
          </p:nvGraphicFramePr>
          <p:xfrm>
            <a:off x="892023" y="2691786"/>
            <a:ext cx="2304256" cy="70788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8" r:lo="rId29" r:qs="rId30" r:cs="rId31"/>
            </a:graphicData>
          </a:graphic>
        </p:graphicFrame>
        <p:sp>
          <p:nvSpPr>
            <p:cNvPr id="35" name="23 Flecha derecha"/>
            <p:cNvSpPr/>
            <p:nvPr/>
          </p:nvSpPr>
          <p:spPr>
            <a:xfrm rot="5400000">
              <a:off x="-820865" y="3779158"/>
              <a:ext cx="2664296" cy="3455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6020149" y="1059286"/>
            <a:ext cx="3197540" cy="3436097"/>
            <a:chOff x="6168008" y="120196"/>
            <a:chExt cx="3528392" cy="5256583"/>
          </a:xfrm>
        </p:grpSpPr>
        <p:graphicFrame>
          <p:nvGraphicFramePr>
            <p:cNvPr id="38" name="19 Diagrama"/>
            <p:cNvGraphicFramePr/>
            <p:nvPr>
              <p:extLst/>
            </p:nvPr>
          </p:nvGraphicFramePr>
          <p:xfrm>
            <a:off x="6672064" y="120196"/>
            <a:ext cx="2448272" cy="4616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3" r:lo="rId34" r:qs="rId35" r:cs="rId36"/>
            </a:graphicData>
          </a:graphic>
        </p:graphicFrame>
        <p:graphicFrame>
          <p:nvGraphicFramePr>
            <p:cNvPr id="39" name="24 Diagrama"/>
            <p:cNvGraphicFramePr/>
            <p:nvPr>
              <p:extLst/>
            </p:nvPr>
          </p:nvGraphicFramePr>
          <p:xfrm>
            <a:off x="6795791" y="2677991"/>
            <a:ext cx="2232248" cy="67710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8" r:lo="rId39" r:qs="rId40" r:cs="rId41"/>
            </a:graphicData>
          </a:graphic>
        </p:graphicFrame>
        <p:sp>
          <p:nvSpPr>
            <p:cNvPr id="40" name="29 Flecha derecha"/>
            <p:cNvSpPr/>
            <p:nvPr/>
          </p:nvSpPr>
          <p:spPr>
            <a:xfrm rot="5400000">
              <a:off x="8119475" y="3871863"/>
              <a:ext cx="2664296" cy="3455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graphicFrame>
          <p:nvGraphicFramePr>
            <p:cNvPr id="41" name="20 Diagrama"/>
            <p:cNvGraphicFramePr/>
            <p:nvPr>
              <p:extLst/>
            </p:nvPr>
          </p:nvGraphicFramePr>
          <p:xfrm>
            <a:off x="6168008" y="696259"/>
            <a:ext cx="3528392" cy="163121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3" r:lo="rId44" r:qs="rId45" r:cs="rId46"/>
            </a:graphicData>
          </a:graphic>
        </p:graphicFrame>
      </p:grpSp>
      <p:pic>
        <p:nvPicPr>
          <p:cNvPr id="42" name="Imagen 41">
            <a:extLst>
              <a:ext uri="{FF2B5EF4-FFF2-40B4-BE49-F238E27FC236}">
                <a16:creationId xmlns:a16="http://schemas.microsoft.com/office/drawing/2014/main" xmlns="" id="{1BEB5237-1EA1-6F4E-B3FE-2139A542B4D1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915072" y="3586478"/>
            <a:ext cx="1274634" cy="821983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C7C0233B-F84D-3A4E-A5DF-984D8E9BC0E8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62" y="3205198"/>
            <a:ext cx="844989" cy="880822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xmlns="" id="{BD2A8E49-B0A1-0E46-86A7-70AE200839E6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7397840" y="3976369"/>
            <a:ext cx="1274634" cy="82198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xmlns="" id="{2B1D2EFD-2411-9443-A633-FB2580C509A9}"/>
              </a:ext>
            </a:extLst>
          </p:cNvPr>
          <p:cNvSpPr txBox="1">
            <a:spLocks/>
          </p:cNvSpPr>
          <p:nvPr/>
        </p:nvSpPr>
        <p:spPr>
          <a:xfrm>
            <a:off x="0" y="130463"/>
            <a:ext cx="8488907" cy="873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solidFill>
                  <a:schemeClr val="bg1"/>
                </a:solidFill>
                <a:latin typeface="Myriad Pro" panose="020B0503030403020204" pitchFamily="34" charset="0"/>
              </a:rPr>
              <a:t>El ciudadano demanda…</a:t>
            </a:r>
            <a:endParaRPr lang="es-MX" sz="28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xmlns="" id="{13F3C346-624C-C54C-9153-DDF9A67BAD15}"/>
              </a:ext>
            </a:extLst>
          </p:cNvPr>
          <p:cNvSpPr txBox="1">
            <a:spLocks/>
          </p:cNvSpPr>
          <p:nvPr/>
        </p:nvSpPr>
        <p:spPr>
          <a:xfrm>
            <a:off x="4731677" y="5914439"/>
            <a:ext cx="6537257" cy="64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solidFill>
                  <a:schemeClr val="bg1"/>
                </a:solidFill>
                <a:latin typeface="Myriad Pro" panose="020B0503030403020204" pitchFamily="34" charset="0"/>
              </a:rPr>
              <a:t>Información </a:t>
            </a:r>
            <a:r>
              <a:rPr lang="es-ES" sz="28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Pública.</a:t>
            </a:r>
            <a:endParaRPr lang="es-MX" sz="36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9051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92802" y="1143864"/>
            <a:ext cx="19690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/>
              <a:t>¿Elemento</a:t>
            </a:r>
          </a:p>
          <a:p>
            <a:r>
              <a:rPr lang="es-ES" sz="3200" dirty="0"/>
              <a:t> común?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="" xmlns:a16="http://schemas.microsoft.com/office/drawing/2014/main" id="{2BD0F224-8713-4C0C-99DF-3BBE475EC813}"/>
              </a:ext>
            </a:extLst>
          </p:cNvPr>
          <p:cNvSpPr/>
          <p:nvPr/>
        </p:nvSpPr>
        <p:spPr>
          <a:xfrm>
            <a:off x="2929350" y="2369496"/>
            <a:ext cx="3007624" cy="2076386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</a:rPr>
              <a:t>Documento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="" xmlns:a16="http://schemas.microsoft.com/office/drawing/2014/main" id="{91452F36-DBCA-4C7F-9C93-F60D61F1785E}"/>
              </a:ext>
            </a:extLst>
          </p:cNvPr>
          <p:cNvSpPr/>
          <p:nvPr/>
        </p:nvSpPr>
        <p:spPr>
          <a:xfrm>
            <a:off x="23586" y="2369496"/>
            <a:ext cx="3395476" cy="23118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tx1"/>
                </a:solidFill>
              </a:rPr>
              <a:t>Transparencia</a:t>
            </a:r>
          </a:p>
        </p:txBody>
      </p:sp>
      <p:sp>
        <p:nvSpPr>
          <p:cNvPr id="3" name="Elipse 2">
            <a:extLst>
              <a:ext uri="{FF2B5EF4-FFF2-40B4-BE49-F238E27FC236}">
                <a16:creationId xmlns="" xmlns:a16="http://schemas.microsoft.com/office/drawing/2014/main" id="{F4D2BBC7-7BF8-411F-A650-6B7E7C759912}"/>
              </a:ext>
            </a:extLst>
          </p:cNvPr>
          <p:cNvSpPr/>
          <p:nvPr/>
        </p:nvSpPr>
        <p:spPr>
          <a:xfrm>
            <a:off x="3131273" y="528311"/>
            <a:ext cx="2365168" cy="230832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</a:rPr>
              <a:t>Archivos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51123C82-C9D7-48B6-B046-5B086F2C0057}"/>
              </a:ext>
            </a:extLst>
          </p:cNvPr>
          <p:cNvSpPr/>
          <p:nvPr/>
        </p:nvSpPr>
        <p:spPr>
          <a:xfrm>
            <a:off x="5488716" y="2369496"/>
            <a:ext cx="3395477" cy="23787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tx1"/>
                </a:solidFill>
              </a:rPr>
              <a:t>Acceso a la información 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="" xmlns:a16="http://schemas.microsoft.com/office/drawing/2014/main" id="{5B2E2084-BB56-476A-BC7E-ECFD500DAA96}"/>
              </a:ext>
            </a:extLst>
          </p:cNvPr>
          <p:cNvSpPr/>
          <p:nvPr/>
        </p:nvSpPr>
        <p:spPr>
          <a:xfrm>
            <a:off x="2929350" y="3911579"/>
            <a:ext cx="2814043" cy="230832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</a:rPr>
              <a:t>Rendición de cuentas</a:t>
            </a:r>
          </a:p>
        </p:txBody>
      </p:sp>
    </p:spTree>
    <p:extLst>
      <p:ext uri="{BB962C8B-B14F-4D97-AF65-F5344CB8AC3E}">
        <p14:creationId xmlns:p14="http://schemas.microsoft.com/office/powerpoint/2010/main" val="229166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0" grpId="0" animBg="1"/>
      <p:bldP spid="3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10728" y="-20909"/>
            <a:ext cx="8488907" cy="873458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>
                <a:solidFill>
                  <a:schemeClr val="bg1"/>
                </a:solidFill>
                <a:latin typeface="Myriad Pro" panose="020B0503030403020204" pitchFamily="34" charset="0"/>
              </a:rPr>
              <a:t>Sujetos Obligados por dentro</a:t>
            </a:r>
            <a:endParaRPr lang="es-MX" sz="36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grpSp>
        <p:nvGrpSpPr>
          <p:cNvPr id="30" name="Agrupar 29"/>
          <p:cNvGrpSpPr/>
          <p:nvPr/>
        </p:nvGrpSpPr>
        <p:grpSpPr>
          <a:xfrm>
            <a:off x="110728" y="1298159"/>
            <a:ext cx="8482504" cy="4321586"/>
            <a:chOff x="26494" y="0"/>
            <a:chExt cx="12018356" cy="5873911"/>
          </a:xfrm>
        </p:grpSpPr>
        <p:pic>
          <p:nvPicPr>
            <p:cNvPr id="31" name="Imagen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58100" y="2514602"/>
              <a:ext cx="2728061" cy="1828800"/>
            </a:xfrm>
            <a:prstGeom prst="rect">
              <a:avLst/>
            </a:prstGeom>
          </p:spPr>
        </p:pic>
        <p:grpSp>
          <p:nvGrpSpPr>
            <p:cNvPr id="32" name="1 Grupo"/>
            <p:cNvGrpSpPr/>
            <p:nvPr/>
          </p:nvGrpSpPr>
          <p:grpSpPr>
            <a:xfrm>
              <a:off x="10665511" y="287948"/>
              <a:ext cx="1075172" cy="1181280"/>
              <a:chOff x="5076056" y="1772817"/>
              <a:chExt cx="3744416" cy="3961234"/>
            </a:xfrm>
          </p:grpSpPr>
          <p:grpSp>
            <p:nvGrpSpPr>
              <p:cNvPr id="45" name="Group 25"/>
              <p:cNvGrpSpPr>
                <a:grpSpLocks/>
              </p:cNvGrpSpPr>
              <p:nvPr/>
            </p:nvGrpSpPr>
            <p:grpSpPr bwMode="auto">
              <a:xfrm>
                <a:off x="5076056" y="1772817"/>
                <a:ext cx="3744416" cy="3961234"/>
                <a:chOff x="3016" y="1174"/>
                <a:chExt cx="2586" cy="1835"/>
              </a:xfrm>
            </p:grpSpPr>
            <p:sp>
              <p:nvSpPr>
                <p:cNvPr id="53" name="Rectangle 26"/>
                <p:cNvSpPr>
                  <a:spLocks noChangeArrowheads="1"/>
                </p:cNvSpPr>
                <p:nvPr/>
              </p:nvSpPr>
              <p:spPr bwMode="auto">
                <a:xfrm>
                  <a:off x="3016" y="1174"/>
                  <a:ext cx="2586" cy="183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_tradnl"/>
                </a:p>
              </p:txBody>
            </p:sp>
            <p:sp>
              <p:nvSpPr>
                <p:cNvPr id="54" name="Rectangle 27"/>
                <p:cNvSpPr>
                  <a:spLocks noChangeArrowheads="1"/>
                </p:cNvSpPr>
                <p:nvPr/>
              </p:nvSpPr>
              <p:spPr bwMode="auto">
                <a:xfrm>
                  <a:off x="3107" y="1253"/>
                  <a:ext cx="2404" cy="16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s-ES_tradnl"/>
                </a:p>
              </p:txBody>
            </p:sp>
          </p:grpSp>
          <p:grpSp>
            <p:nvGrpSpPr>
              <p:cNvPr id="46" name="Group 18"/>
              <p:cNvGrpSpPr>
                <a:grpSpLocks/>
              </p:cNvGrpSpPr>
              <p:nvPr/>
            </p:nvGrpSpPr>
            <p:grpSpPr bwMode="auto">
              <a:xfrm>
                <a:off x="5396669" y="1978818"/>
                <a:ext cx="3103190" cy="3487737"/>
                <a:chOff x="3878" y="663"/>
                <a:chExt cx="1489" cy="2197"/>
              </a:xfrm>
            </p:grpSpPr>
            <p:pic>
              <p:nvPicPr>
                <p:cNvPr id="47" name="Picture 7" descr="ayto">
                  <a:hlinkClick r:id="rId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1" y="1480"/>
                  <a:ext cx="446" cy="4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9" descr="Spo01">
                  <a:hlinkClick r:id="rId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77" y="1797"/>
                  <a:ext cx="478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12" descr="tonala-gob">
                  <a:hlinkClick r:id="rId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8" y="1570"/>
                  <a:ext cx="968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5" descr="JALISCO">
                  <a:hlinkClick r:id="rId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8" y="663"/>
                  <a:ext cx="652" cy="8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14" descr="tlaquepaque">
                  <a:hlinkClick r:id="rId11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40" y="2205"/>
                  <a:ext cx="561" cy="4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16" descr="tlajomulcom">
                  <a:hlinkClick r:id="rId1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69" y="2160"/>
                  <a:ext cx="495" cy="7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33" name="CuadroTexto 32"/>
            <p:cNvSpPr txBox="1"/>
            <p:nvPr/>
          </p:nvSpPr>
          <p:spPr>
            <a:xfrm>
              <a:off x="10268026" y="1688952"/>
              <a:ext cx="17768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/>
                <a:t>Art. 24 LTAIPEJM</a:t>
              </a:r>
            </a:p>
          </p:txBody>
        </p:sp>
        <p:cxnSp>
          <p:nvCxnSpPr>
            <p:cNvPr id="34" name="Conector recto de flecha 33"/>
            <p:cNvCxnSpPr/>
            <p:nvPr/>
          </p:nvCxnSpPr>
          <p:spPr>
            <a:xfrm flipH="1">
              <a:off x="9783389" y="1003514"/>
              <a:ext cx="768247" cy="36063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2"/>
            <p:cNvGrpSpPr>
              <a:grpSpLocks/>
            </p:cNvGrpSpPr>
            <p:nvPr/>
          </p:nvGrpSpPr>
          <p:grpSpPr bwMode="auto">
            <a:xfrm>
              <a:off x="4030771" y="0"/>
              <a:ext cx="6134136" cy="5873911"/>
              <a:chOff x="1017" y="205"/>
              <a:chExt cx="4254" cy="4036"/>
            </a:xfrm>
          </p:grpSpPr>
          <p:sp>
            <p:nvSpPr>
              <p:cNvPr id="43" name="Oval 4"/>
              <p:cNvSpPr>
                <a:spLocks/>
              </p:cNvSpPr>
              <p:nvPr/>
            </p:nvSpPr>
            <p:spPr bwMode="auto">
              <a:xfrm>
                <a:off x="1063" y="205"/>
                <a:ext cx="4208" cy="4036"/>
              </a:xfrm>
              <a:prstGeom prst="ellipse">
                <a:avLst/>
              </a:prstGeom>
              <a:solidFill>
                <a:srgbClr val="FF9413">
                  <a:alpha val="4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381000" tIns="381000" rIns="420949" bIns="38100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  <a:cs typeface="Arial" charset="0"/>
                </a:endParaRPr>
              </a:p>
              <a:p>
                <a:pPr algn="ctr"/>
                <a:endParaRPr lang="en-US" b="1" dirty="0">
                  <a:cs typeface="Arial" charset="0"/>
                </a:endParaRPr>
              </a:p>
              <a:p>
                <a:pPr algn="ctr"/>
                <a:endParaRPr lang="en-US" sz="1200" b="1" dirty="0">
                  <a:solidFill>
                    <a:schemeClr val="tx1"/>
                  </a:solidFill>
                  <a:cs typeface="Arial" charset="0"/>
                </a:endParaRPr>
              </a:p>
              <a:p>
                <a:pPr algn="ctr"/>
                <a:endParaRPr lang="en-US" sz="1400" b="1" dirty="0">
                  <a:cs typeface="Arial" charset="0"/>
                </a:endParaRPr>
              </a:p>
              <a:p>
                <a:pPr algn="ctr"/>
                <a:r>
                  <a:rPr lang="en-US" sz="1400" b="1" dirty="0">
                    <a:cs typeface="Arial" charset="0"/>
                  </a:rPr>
                  <a:t> </a:t>
                </a:r>
                <a:endParaRPr lang="en-US" sz="1400" b="1" dirty="0">
                  <a:solidFill>
                    <a:schemeClr val="tx1"/>
                  </a:solidFill>
                  <a:cs typeface="Arial" charset="0"/>
                </a:endParaRPr>
              </a:p>
            </p:txBody>
          </p:sp>
          <p:sp>
            <p:nvSpPr>
              <p:cNvPr id="44" name="Oval 3"/>
              <p:cNvSpPr>
                <a:spLocks/>
              </p:cNvSpPr>
              <p:nvPr/>
            </p:nvSpPr>
            <p:spPr bwMode="auto">
              <a:xfrm>
                <a:off x="1017" y="1887"/>
                <a:ext cx="2206" cy="2181"/>
              </a:xfrm>
              <a:prstGeom prst="ellipse">
                <a:avLst/>
              </a:prstGeom>
              <a:solidFill>
                <a:srgbClr val="0098AA">
                  <a:alpha val="4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381000" tIns="381000" rIns="420949" bIns="381000" anchor="ctr"/>
              <a:lstStyle/>
              <a:p>
                <a:pPr algn="ctr"/>
                <a:endParaRPr lang="en-US" sz="2400" b="1" dirty="0">
                  <a:solidFill>
                    <a:schemeClr val="tx1"/>
                  </a:solidFill>
                  <a:cs typeface="Arial" charset="0"/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  <a:cs typeface="Arial" charset="0"/>
                </a:endParaRPr>
              </a:p>
            </p:txBody>
          </p:sp>
        </p:grpSp>
        <p:pic>
          <p:nvPicPr>
            <p:cNvPr id="36" name="Picture 1" descr="C:\Users\janeth.guzman\Documents\Janeth\2009_2011 mayo\Guía práctica\entregas a ntmk\ilustraciones\comite (miembros).jp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858534" y="689916"/>
              <a:ext cx="2571530" cy="1508999"/>
            </a:xfrm>
            <a:prstGeom prst="rect">
              <a:avLst/>
            </a:prstGeom>
            <a:noFill/>
          </p:spPr>
        </p:pic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0686" y="3043176"/>
              <a:ext cx="1930400" cy="2044700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886290" y="3008182"/>
              <a:ext cx="2053886" cy="2047178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6494" y="1357890"/>
              <a:ext cx="1320800" cy="2603500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773116" y="3720188"/>
              <a:ext cx="860660" cy="829249"/>
            </a:xfrm>
            <a:prstGeom prst="rect">
              <a:avLst/>
            </a:prstGeom>
          </p:spPr>
        </p:pic>
        <p:pic>
          <p:nvPicPr>
            <p:cNvPr id="41" name="Imagen 4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684290" y="376317"/>
              <a:ext cx="1805953" cy="1117242"/>
            </a:xfrm>
            <a:prstGeom prst="rect">
              <a:avLst/>
            </a:prstGeom>
          </p:spPr>
        </p:pic>
        <p:pic>
          <p:nvPicPr>
            <p:cNvPr id="42" name="Imagen 41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7526" y="1125922"/>
              <a:ext cx="1197215" cy="1197215"/>
            </a:xfrm>
            <a:prstGeom prst="rect">
              <a:avLst/>
            </a:prstGeom>
          </p:spPr>
        </p:pic>
      </p:grpSp>
      <p:pic>
        <p:nvPicPr>
          <p:cNvPr id="55" name="3 Imagen" descr="Resultado de imagen para imagenes de información reservada">
            <a:hlinkClick r:id="rId22"/>
          </p:cNvPr>
          <p:cNvPicPr/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1"/>
          <a:stretch/>
        </p:blipFill>
        <p:spPr bwMode="auto">
          <a:xfrm>
            <a:off x="7199784" y="3615764"/>
            <a:ext cx="1944216" cy="22252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6" name="Picture 8" descr="http://blog.pucp.edu.pe/media/3577/20100507-7a.jpg">
            <a:hlinkClick r:id="rId24"/>
            <a:extLst>
              <a:ext uri="{FF2B5EF4-FFF2-40B4-BE49-F238E27FC236}">
                <a16:creationId xmlns:a16="http://schemas.microsoft.com/office/drawing/2014/main" xmlns="" id="{62A8B0B8-357D-0E45-9FC7-787B19988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5" y="4161789"/>
            <a:ext cx="1082341" cy="84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16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Coordinación General de Evaluación </a:t>
            </a:r>
          </a:p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y Gestión Documental</a:t>
            </a:r>
          </a:p>
        </p:txBody>
      </p:sp>
      <p:pic>
        <p:nvPicPr>
          <p:cNvPr id="9" name="4 Imagen" descr="9194913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56" y="1029925"/>
            <a:ext cx="3686549" cy="4795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3"/>
          <p:cNvSpPr/>
          <p:nvPr/>
        </p:nvSpPr>
        <p:spPr>
          <a:xfrm>
            <a:off x="3780117" y="1020227"/>
            <a:ext cx="5214471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3200" b="1" dirty="0">
                <a:solidFill>
                  <a:srgbClr val="000000"/>
                </a:solidFill>
              </a:rPr>
              <a:t>Gestión Documental</a:t>
            </a:r>
          </a:p>
          <a:p>
            <a:pPr>
              <a:defRPr/>
            </a:pPr>
            <a:endParaRPr lang="es-MX" sz="2800" dirty="0">
              <a:solidFill>
                <a:srgbClr val="000000"/>
              </a:solidFill>
            </a:endParaRPr>
          </a:p>
          <a:p>
            <a:pPr marL="109537" indent="0" algn="ctr">
              <a:buFont typeface="Wingdings 3" panose="05040102010807070707" pitchFamily="18" charset="2"/>
              <a:buNone/>
              <a:defRPr/>
            </a:pPr>
            <a:r>
              <a:rPr lang="es-MX" sz="2800" dirty="0"/>
              <a:t>Se refiere en primer lugar, al tratamiento integral de la documentación a lo largo de su ciclo de vida a través de la ejecución de procesos de producción, organización, acceso, consulta, valoración documental y conservación o depuración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95976" y="305547"/>
            <a:ext cx="416966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bg1"/>
                </a:solidFill>
                <a:latin typeface="Myriad Pro" panose="020B0503030403020204" pitchFamily="34" charset="0"/>
              </a:rPr>
              <a:t>¿</a:t>
            </a:r>
            <a:r>
              <a:rPr lang="fr-FR" sz="3200" b="1" dirty="0" err="1">
                <a:solidFill>
                  <a:schemeClr val="bg1"/>
                </a:solidFill>
                <a:latin typeface="Myriad Pro" panose="020B0503030403020204" pitchFamily="34" charset="0"/>
              </a:rPr>
              <a:t>Qué</a:t>
            </a:r>
            <a:r>
              <a:rPr lang="es-MX" sz="3200" b="1" dirty="0">
                <a:solidFill>
                  <a:schemeClr val="bg1"/>
                </a:solidFill>
                <a:latin typeface="Myriad Pro" panose="020B0503030403020204" pitchFamily="34" charset="0"/>
              </a:rPr>
              <a:t> es?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938197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66"/>
            <a:ext cx="7191632" cy="683043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92802" y="1143864"/>
            <a:ext cx="19690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/>
              <a:t>¿Elemento</a:t>
            </a:r>
          </a:p>
          <a:p>
            <a:r>
              <a:rPr lang="es-ES" sz="3200" dirty="0"/>
              <a:t> común?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72000" y="454967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Registra un hecho</a:t>
            </a:r>
            <a:r>
              <a:rPr lang="es-MX" sz="2400" dirty="0">
                <a:latin typeface="Candara" pitchFamily="34" charset="0"/>
              </a:rPr>
              <a:t>, acto adtivo. Jur. Fiscal, Contable producido recibido y utilizado en el ejercicio de facultades, </a:t>
            </a:r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indep. del soporte 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3B4A073C-DC2E-5149-B3A1-F4BAEAE58BF3}"/>
              </a:ext>
            </a:extLst>
          </p:cNvPr>
          <p:cNvSpPr/>
          <p:nvPr/>
        </p:nvSpPr>
        <p:spPr>
          <a:xfrm>
            <a:off x="4572000" y="16077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Conjunto</a:t>
            </a:r>
            <a:r>
              <a:rPr lang="es-MX" sz="2400" dirty="0">
                <a:latin typeface="Candara" pitchFamily="34" charset="0"/>
              </a:rPr>
              <a:t> organizado </a:t>
            </a:r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de </a:t>
            </a:r>
          </a:p>
          <a:p>
            <a:pPr algn="ctr"/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Documentos </a:t>
            </a:r>
            <a:r>
              <a:rPr lang="es-MX" sz="2400" dirty="0">
                <a:latin typeface="Candara" pitchFamily="34" charset="0"/>
              </a:rPr>
              <a:t>producidos o recibidos por los S.O. En el ejercicio de sus atribuciones y funciones, </a:t>
            </a:r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indep. Soporte o lugar que se resguarden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2BB12F12-A98D-8549-98D6-E4547EE4B4FA}"/>
              </a:ext>
            </a:extLst>
          </p:cNvPr>
          <p:cNvSpPr/>
          <p:nvPr/>
        </p:nvSpPr>
        <p:spPr>
          <a:xfrm>
            <a:off x="0" y="4340126"/>
            <a:ext cx="2857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Expediente: </a:t>
            </a:r>
          </a:p>
          <a:p>
            <a:r>
              <a:rPr lang="es-MX" sz="2400" dirty="0">
                <a:latin typeface="Candara" pitchFamily="34" charset="0"/>
              </a:rPr>
              <a:t>Unidad documental</a:t>
            </a:r>
          </a:p>
          <a:p>
            <a:r>
              <a:rPr lang="es-MX" sz="2400" dirty="0">
                <a:latin typeface="Candara" pitchFamily="34" charset="0"/>
              </a:rPr>
              <a:t>compuesta por </a:t>
            </a:r>
          </a:p>
          <a:p>
            <a:r>
              <a:rPr lang="es-MX" sz="2400" dirty="0">
                <a:latin typeface="Candara" pitchFamily="34" charset="0"/>
              </a:rPr>
              <a:t>Documentos de</a:t>
            </a:r>
          </a:p>
          <a:p>
            <a:r>
              <a:rPr lang="es-MX" sz="2400" dirty="0">
                <a:latin typeface="Candara" pitchFamily="34" charset="0"/>
              </a:rPr>
              <a:t> Archivo de un mismo asunto.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06030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4" y="207264"/>
            <a:ext cx="4722876" cy="6297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808" y="234696"/>
            <a:ext cx="4681728" cy="624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796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273" y="1112035"/>
            <a:ext cx="1895475" cy="1895475"/>
          </a:xfrm>
          <a:prstGeom prst="rect">
            <a:avLst/>
          </a:prstGeom>
        </p:spPr>
      </p:pic>
      <p:pic>
        <p:nvPicPr>
          <p:cNvPr id="10" name="Imagen 9" descr="circul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972" y="2930595"/>
            <a:ext cx="2857431" cy="257839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307" y="1968418"/>
            <a:ext cx="364175" cy="1905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7694" y="1968418"/>
            <a:ext cx="364175" cy="1905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3773196" y="4567323"/>
            <a:ext cx="146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solidFill>
                  <a:srgbClr val="804000"/>
                </a:solidFill>
                <a:latin typeface="Palatino Linotype"/>
                <a:cs typeface="Palatino Linotype"/>
              </a:rPr>
              <a:t>Archivo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442142" y="3641958"/>
            <a:ext cx="1253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solidFill>
                  <a:srgbClr val="FFFFFF"/>
                </a:solidFill>
                <a:latin typeface="Palatino Linotype"/>
                <a:cs typeface="Palatino Linotype"/>
              </a:rPr>
              <a:t>DPDP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440278" y="3662902"/>
            <a:ext cx="976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  <a:latin typeface="Palatino Linotype"/>
                <a:cs typeface="Palatino Linotype"/>
              </a:rPr>
              <a:t>DAI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094637" y="3595792"/>
            <a:ext cx="64347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/>
                <a:cs typeface="Palatino Linotype"/>
              </a:rPr>
              <a:t>Dos derechos</a:t>
            </a:r>
          </a:p>
          <a:p>
            <a:pPr algn="ctr"/>
            <a:r>
              <a:rPr lang="es-ES_tradnl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/>
                <a:cs typeface="Palatino Linotype"/>
              </a:rPr>
              <a:t>humanos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400833" y="3606386"/>
            <a:ext cx="28197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000" dirty="0">
                <a:latin typeface="Palatino Linotype"/>
                <a:cs typeface="Palatino Linotype"/>
              </a:rPr>
              <a:t>Ley General de Transparencia y Acceso a la Información Pública </a:t>
            </a:r>
          </a:p>
          <a:p>
            <a:pPr algn="r"/>
            <a:endParaRPr lang="es-ES_tradnl" sz="1400" b="1" i="1" dirty="0">
              <a:latin typeface="Palatino Linotype"/>
              <a:cs typeface="Palatino Linotype"/>
            </a:endParaRPr>
          </a:p>
          <a:p>
            <a:pPr algn="r"/>
            <a:r>
              <a:rPr lang="es-ES_tradnl" sz="1400" b="1" i="1" dirty="0">
                <a:latin typeface="Palatino Linotype"/>
                <a:cs typeface="Palatino Linotype"/>
              </a:rPr>
              <a:t>04 de mayo de 2015</a:t>
            </a:r>
          </a:p>
          <a:p>
            <a:pPr algn="r"/>
            <a:endParaRPr lang="es-E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695173" y="3501320"/>
            <a:ext cx="29102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>
                <a:latin typeface="Palatino Linotype"/>
                <a:cs typeface="Palatino Linotype"/>
              </a:rPr>
              <a:t>Ley General de Protección de Datos Personales en Posesión de Sujetos Obligados</a:t>
            </a:r>
          </a:p>
          <a:p>
            <a:endParaRPr lang="es-ES_tradnl" sz="1400" b="1" i="1" dirty="0">
              <a:latin typeface="Palatino Linotype"/>
              <a:cs typeface="Palatino Linotype"/>
            </a:endParaRPr>
          </a:p>
          <a:p>
            <a:r>
              <a:rPr lang="es-ES_tradnl" sz="1400" b="1" i="1" dirty="0">
                <a:latin typeface="Palatino Linotype"/>
                <a:cs typeface="Palatino Linotype"/>
              </a:rPr>
              <a:t>26 de enero de 2017</a:t>
            </a:r>
          </a:p>
          <a:p>
            <a:endParaRPr lang="es-E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2618412" y="5447844"/>
            <a:ext cx="41080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Palatino Linotype"/>
                <a:cs typeface="Palatino Linotype"/>
              </a:rPr>
              <a:t>Ley General de Archivos </a:t>
            </a:r>
          </a:p>
          <a:p>
            <a:pPr algn="ctr"/>
            <a:endParaRPr lang="es-ES_tradnl" sz="1400" b="1" i="1" dirty="0">
              <a:latin typeface="Palatino Linotype"/>
              <a:cs typeface="Palatino Linotype"/>
            </a:endParaRPr>
          </a:p>
          <a:p>
            <a:pPr algn="ctr"/>
            <a:r>
              <a:rPr lang="es-ES_tradnl" sz="1400" b="1" i="1" dirty="0">
                <a:latin typeface="Palatino Linotype"/>
                <a:cs typeface="Palatino Linotype"/>
              </a:rPr>
              <a:t>15 de junio de 2018 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2773366" y="2883390"/>
            <a:ext cx="3991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Palatino Linotype"/>
                <a:cs typeface="Palatino Linotype"/>
              </a:rPr>
              <a:t>Reforma constitucional de febrero de 2014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4637" y="1410868"/>
            <a:ext cx="1155636" cy="98071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7859" y="1112035"/>
            <a:ext cx="1895475" cy="189547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3290" y="1472999"/>
            <a:ext cx="683878" cy="1142478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681472">
            <a:off x="7345116" y="2336027"/>
            <a:ext cx="504142" cy="6654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8648" y="1073068"/>
            <a:ext cx="21621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30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97"/>
            <a:ext cx="5293442" cy="68089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969294"/>
            <a:ext cx="56959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24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27547" y="0"/>
            <a:ext cx="8488907" cy="873458"/>
          </a:xfrm>
        </p:spPr>
        <p:txBody>
          <a:bodyPr>
            <a:normAutofit/>
          </a:bodyPr>
          <a:lstStyle/>
          <a:p>
            <a:pPr algn="l"/>
            <a:r>
              <a:rPr lang="es-ES" sz="3600" b="1" dirty="0">
                <a:solidFill>
                  <a:schemeClr val="bg1"/>
                </a:solidFill>
                <a:latin typeface="Myriad Pro" panose="020B0503030403020204" pitchFamily="34" charset="0"/>
              </a:rPr>
              <a:t>C</a:t>
            </a:r>
            <a:r>
              <a:rPr lang="es-MX" sz="3600" b="1" dirty="0">
                <a:solidFill>
                  <a:schemeClr val="bg1"/>
                </a:solidFill>
                <a:latin typeface="Myriad Pro" panose="020B0503030403020204" pitchFamily="34" charset="0"/>
              </a:rPr>
              <a:t>ontexto del Archivo</a:t>
            </a:r>
          </a:p>
        </p:txBody>
      </p:sp>
      <p:grpSp>
        <p:nvGrpSpPr>
          <p:cNvPr id="30" name="Agrupar 29"/>
          <p:cNvGrpSpPr/>
          <p:nvPr/>
        </p:nvGrpSpPr>
        <p:grpSpPr>
          <a:xfrm>
            <a:off x="232327" y="1285633"/>
            <a:ext cx="8482504" cy="4321586"/>
            <a:chOff x="26494" y="0"/>
            <a:chExt cx="12018356" cy="5873911"/>
          </a:xfrm>
        </p:grpSpPr>
        <p:pic>
          <p:nvPicPr>
            <p:cNvPr id="31" name="Imagen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58100" y="2514602"/>
              <a:ext cx="2728061" cy="1828800"/>
            </a:xfrm>
            <a:prstGeom prst="rect">
              <a:avLst/>
            </a:prstGeom>
          </p:spPr>
        </p:pic>
        <p:grpSp>
          <p:nvGrpSpPr>
            <p:cNvPr id="32" name="1 Grupo"/>
            <p:cNvGrpSpPr/>
            <p:nvPr/>
          </p:nvGrpSpPr>
          <p:grpSpPr>
            <a:xfrm>
              <a:off x="10665511" y="287948"/>
              <a:ext cx="1075172" cy="1181280"/>
              <a:chOff x="5076056" y="1772817"/>
              <a:chExt cx="3744416" cy="3961234"/>
            </a:xfrm>
          </p:grpSpPr>
          <p:grpSp>
            <p:nvGrpSpPr>
              <p:cNvPr id="45" name="Group 25"/>
              <p:cNvGrpSpPr>
                <a:grpSpLocks/>
              </p:cNvGrpSpPr>
              <p:nvPr/>
            </p:nvGrpSpPr>
            <p:grpSpPr bwMode="auto">
              <a:xfrm>
                <a:off x="5076056" y="1772817"/>
                <a:ext cx="3744416" cy="3961234"/>
                <a:chOff x="3016" y="1174"/>
                <a:chExt cx="2586" cy="1835"/>
              </a:xfrm>
            </p:grpSpPr>
            <p:sp>
              <p:nvSpPr>
                <p:cNvPr id="53" name="Rectangle 26"/>
                <p:cNvSpPr>
                  <a:spLocks noChangeArrowheads="1"/>
                </p:cNvSpPr>
                <p:nvPr/>
              </p:nvSpPr>
              <p:spPr bwMode="auto">
                <a:xfrm>
                  <a:off x="3016" y="1174"/>
                  <a:ext cx="2586" cy="183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_tradnl"/>
                </a:p>
              </p:txBody>
            </p:sp>
            <p:sp>
              <p:nvSpPr>
                <p:cNvPr id="54" name="Rectangle 27"/>
                <p:cNvSpPr>
                  <a:spLocks noChangeArrowheads="1"/>
                </p:cNvSpPr>
                <p:nvPr/>
              </p:nvSpPr>
              <p:spPr bwMode="auto">
                <a:xfrm>
                  <a:off x="3107" y="1253"/>
                  <a:ext cx="2404" cy="16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s-ES_tradnl"/>
                </a:p>
              </p:txBody>
            </p:sp>
          </p:grpSp>
          <p:grpSp>
            <p:nvGrpSpPr>
              <p:cNvPr id="46" name="Group 18"/>
              <p:cNvGrpSpPr>
                <a:grpSpLocks/>
              </p:cNvGrpSpPr>
              <p:nvPr/>
            </p:nvGrpSpPr>
            <p:grpSpPr bwMode="auto">
              <a:xfrm>
                <a:off x="5396669" y="1978818"/>
                <a:ext cx="3103190" cy="3487737"/>
                <a:chOff x="3878" y="663"/>
                <a:chExt cx="1489" cy="2197"/>
              </a:xfrm>
            </p:grpSpPr>
            <p:pic>
              <p:nvPicPr>
                <p:cNvPr id="47" name="Picture 7" descr="ayto">
                  <a:hlinkClick r:id="rId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1" y="1480"/>
                  <a:ext cx="446" cy="4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9" descr="Spo01">
                  <a:hlinkClick r:id="rId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77" y="1797"/>
                  <a:ext cx="478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12" descr="tonala-gob">
                  <a:hlinkClick r:id="rId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8" y="1570"/>
                  <a:ext cx="968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5" descr="JALISCO">
                  <a:hlinkClick r:id="rId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8" y="663"/>
                  <a:ext cx="652" cy="8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14" descr="tlaquepaque">
                  <a:hlinkClick r:id="rId11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40" y="2205"/>
                  <a:ext cx="561" cy="4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16" descr="tlajomulcom">
                  <a:hlinkClick r:id="rId1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69" y="2160"/>
                  <a:ext cx="495" cy="7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33" name="CuadroTexto 32"/>
            <p:cNvSpPr txBox="1"/>
            <p:nvPr/>
          </p:nvSpPr>
          <p:spPr>
            <a:xfrm>
              <a:off x="10268026" y="1688952"/>
              <a:ext cx="17768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/>
                <a:t>Art. 24 LTAIPEJM</a:t>
              </a:r>
            </a:p>
          </p:txBody>
        </p:sp>
        <p:cxnSp>
          <p:nvCxnSpPr>
            <p:cNvPr id="34" name="Conector recto de flecha 33"/>
            <p:cNvCxnSpPr/>
            <p:nvPr/>
          </p:nvCxnSpPr>
          <p:spPr>
            <a:xfrm flipH="1">
              <a:off x="9783389" y="1003514"/>
              <a:ext cx="768247" cy="36063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2"/>
            <p:cNvGrpSpPr>
              <a:grpSpLocks/>
            </p:cNvGrpSpPr>
            <p:nvPr/>
          </p:nvGrpSpPr>
          <p:grpSpPr bwMode="auto">
            <a:xfrm>
              <a:off x="4030771" y="0"/>
              <a:ext cx="6134136" cy="5873911"/>
              <a:chOff x="1017" y="205"/>
              <a:chExt cx="4254" cy="4036"/>
            </a:xfrm>
          </p:grpSpPr>
          <p:sp>
            <p:nvSpPr>
              <p:cNvPr id="43" name="Oval 4"/>
              <p:cNvSpPr>
                <a:spLocks/>
              </p:cNvSpPr>
              <p:nvPr/>
            </p:nvSpPr>
            <p:spPr bwMode="auto">
              <a:xfrm>
                <a:off x="1063" y="205"/>
                <a:ext cx="4208" cy="4036"/>
              </a:xfrm>
              <a:prstGeom prst="ellipse">
                <a:avLst/>
              </a:prstGeom>
              <a:solidFill>
                <a:srgbClr val="FF9413">
                  <a:alpha val="4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381000" tIns="381000" rIns="420949" bIns="38100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  <a:cs typeface="Arial" charset="0"/>
                </a:endParaRPr>
              </a:p>
              <a:p>
                <a:pPr algn="ctr"/>
                <a:endParaRPr lang="en-US" b="1" dirty="0">
                  <a:cs typeface="Arial" charset="0"/>
                </a:endParaRPr>
              </a:p>
              <a:p>
                <a:pPr algn="ctr"/>
                <a:endParaRPr lang="en-US" sz="1200" b="1" dirty="0">
                  <a:solidFill>
                    <a:schemeClr val="tx1"/>
                  </a:solidFill>
                  <a:cs typeface="Arial" charset="0"/>
                </a:endParaRPr>
              </a:p>
              <a:p>
                <a:pPr algn="ctr"/>
                <a:endParaRPr lang="en-US" sz="1400" b="1" dirty="0">
                  <a:cs typeface="Arial" charset="0"/>
                </a:endParaRPr>
              </a:p>
              <a:p>
                <a:pPr algn="ctr"/>
                <a:r>
                  <a:rPr lang="en-US" sz="1400" b="1" dirty="0">
                    <a:cs typeface="Arial" charset="0"/>
                  </a:rPr>
                  <a:t> </a:t>
                </a:r>
                <a:endParaRPr lang="en-US" sz="1400" b="1" dirty="0">
                  <a:solidFill>
                    <a:schemeClr val="tx1"/>
                  </a:solidFill>
                  <a:cs typeface="Arial" charset="0"/>
                </a:endParaRPr>
              </a:p>
            </p:txBody>
          </p:sp>
          <p:sp>
            <p:nvSpPr>
              <p:cNvPr id="44" name="Oval 3"/>
              <p:cNvSpPr>
                <a:spLocks/>
              </p:cNvSpPr>
              <p:nvPr/>
            </p:nvSpPr>
            <p:spPr bwMode="auto">
              <a:xfrm>
                <a:off x="1017" y="1887"/>
                <a:ext cx="2206" cy="2181"/>
              </a:xfrm>
              <a:prstGeom prst="ellipse">
                <a:avLst/>
              </a:prstGeom>
              <a:solidFill>
                <a:srgbClr val="0098AA">
                  <a:alpha val="4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381000" tIns="381000" rIns="420949" bIns="381000" anchor="ctr"/>
              <a:lstStyle/>
              <a:p>
                <a:pPr algn="ctr"/>
                <a:endParaRPr lang="en-US" sz="2400" b="1" dirty="0">
                  <a:solidFill>
                    <a:schemeClr val="tx1"/>
                  </a:solidFill>
                  <a:cs typeface="Arial" charset="0"/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  <a:cs typeface="Arial" charset="0"/>
                </a:endParaRPr>
              </a:p>
            </p:txBody>
          </p:sp>
        </p:grpSp>
        <p:pic>
          <p:nvPicPr>
            <p:cNvPr id="36" name="Picture 1" descr="C:\Users\janeth.guzman\Documents\Janeth\2009_2011 mayo\Guía práctica\entregas a ntmk\ilustraciones\comite (miembros).jp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858534" y="689916"/>
              <a:ext cx="2571530" cy="1508999"/>
            </a:xfrm>
            <a:prstGeom prst="rect">
              <a:avLst/>
            </a:prstGeom>
            <a:noFill/>
          </p:spPr>
        </p:pic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0686" y="3043176"/>
              <a:ext cx="1930400" cy="2044700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886290" y="3008182"/>
              <a:ext cx="2053886" cy="2047178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6494" y="1446667"/>
              <a:ext cx="1320800" cy="2603500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773116" y="3720188"/>
              <a:ext cx="860660" cy="829249"/>
            </a:xfrm>
            <a:prstGeom prst="rect">
              <a:avLst/>
            </a:prstGeom>
          </p:spPr>
        </p:pic>
        <p:pic>
          <p:nvPicPr>
            <p:cNvPr id="41" name="Imagen 4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684290" y="376317"/>
              <a:ext cx="1805953" cy="1117242"/>
            </a:xfrm>
            <a:prstGeom prst="rect">
              <a:avLst/>
            </a:prstGeom>
          </p:spPr>
        </p:pic>
        <p:pic>
          <p:nvPicPr>
            <p:cNvPr id="42" name="Imagen 41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7526" y="1125922"/>
              <a:ext cx="1197215" cy="1197215"/>
            </a:xfrm>
            <a:prstGeom prst="rect">
              <a:avLst/>
            </a:prstGeom>
          </p:spPr>
        </p:pic>
      </p:grpSp>
      <p:pic>
        <p:nvPicPr>
          <p:cNvPr id="55" name="3 Imagen" descr="Resultado de imagen para imagenes de información reservada">
            <a:hlinkClick r:id="rId22"/>
          </p:cNvPr>
          <p:cNvPicPr/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1"/>
          <a:stretch/>
        </p:blipFill>
        <p:spPr bwMode="auto">
          <a:xfrm>
            <a:off x="7199784" y="3615764"/>
            <a:ext cx="1944216" cy="22252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7" name="Title 1">
            <a:extLst>
              <a:ext uri="{FF2B5EF4-FFF2-40B4-BE49-F238E27FC236}">
                <a16:creationId xmlns="" xmlns:a16="http://schemas.microsoft.com/office/drawing/2014/main" id="{7901B9FD-3897-F84B-8500-B9CA8A08E429}"/>
              </a:ext>
            </a:extLst>
          </p:cNvPr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Coordinación General de Evaluación </a:t>
            </a:r>
          </a:p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y Gestión Documental</a:t>
            </a:r>
          </a:p>
        </p:txBody>
      </p:sp>
    </p:spTree>
    <p:extLst>
      <p:ext uri="{BB962C8B-B14F-4D97-AF65-F5344CB8AC3E}">
        <p14:creationId xmlns:p14="http://schemas.microsoft.com/office/powerpoint/2010/main" val="166780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43663" y="706153"/>
            <a:ext cx="8860117" cy="4864690"/>
          </a:xfrm>
          <a:prstGeom prst="rect">
            <a:avLst/>
          </a:prstGeom>
        </p:spPr>
        <p:txBody>
          <a:bodyPr vert="horz" lIns="91440" tIns="12802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  <a:buNone/>
              <a:tabLst>
                <a:tab pos="407571" algn="l"/>
                <a:tab pos="815142" algn="l"/>
                <a:tab pos="1222713" algn="l"/>
                <a:tab pos="1630284" algn="l"/>
                <a:tab pos="2037855" algn="l"/>
                <a:tab pos="2445426" algn="l"/>
                <a:tab pos="2852997" algn="l"/>
                <a:tab pos="3260568" algn="l"/>
                <a:tab pos="3668139" algn="l"/>
                <a:tab pos="4075709" algn="l"/>
                <a:tab pos="4483281" algn="l"/>
                <a:tab pos="4890851" algn="l"/>
                <a:tab pos="5298423" algn="l"/>
                <a:tab pos="5705993" algn="l"/>
                <a:tab pos="6113565" algn="l"/>
                <a:tab pos="6521135" algn="l"/>
                <a:tab pos="6928706" algn="l"/>
                <a:tab pos="7336277" algn="l"/>
                <a:tab pos="7743848" algn="l"/>
                <a:tab pos="8151419" algn="l"/>
              </a:tabLst>
            </a:pPr>
            <a:endParaRPr lang="es-MX" altLang="es-MX" sz="1400" dirty="0">
              <a:solidFill>
                <a:srgbClr val="00A3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41486" y="1934537"/>
            <a:ext cx="8488907" cy="20636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9999"/>
                </a:solidFill>
                <a:latin typeface="Myriad Pro" panose="020B0503030403020204" pitchFamily="34" charset="0"/>
              </a:rPr>
              <a:t>Antecedentes</a:t>
            </a:r>
            <a:endParaRPr lang="es-MX" sz="3600" b="1" dirty="0">
              <a:solidFill>
                <a:srgbClr val="009999"/>
              </a:solidFill>
              <a:latin typeface="Myriad Pro" panose="020B0503030403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0BF22E28-B74E-2148-AC31-976E00BD4DCB}"/>
              </a:ext>
            </a:extLst>
          </p:cNvPr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Coordinación General de Evaluación </a:t>
            </a:r>
          </a:p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y Gestión Documental</a:t>
            </a:r>
          </a:p>
        </p:txBody>
      </p:sp>
    </p:spTree>
    <p:extLst>
      <p:ext uri="{BB962C8B-B14F-4D97-AF65-F5344CB8AC3E}">
        <p14:creationId xmlns:p14="http://schemas.microsoft.com/office/powerpoint/2010/main" val="3060422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340020" y="2598440"/>
            <a:ext cx="1432281" cy="726300"/>
            <a:chOff x="1951" y="164995"/>
            <a:chExt cx="1736735" cy="694694"/>
          </a:xfrm>
          <a:scene3d>
            <a:camera prst="orthographicFront"/>
            <a:lightRig rig="chilly" dir="t"/>
          </a:scene3d>
        </p:grpSpPr>
        <p:sp>
          <p:nvSpPr>
            <p:cNvPr id="7" name="Flecha: cheurón 6"/>
            <p:cNvSpPr/>
            <p:nvPr/>
          </p:nvSpPr>
          <p:spPr>
            <a:xfrm>
              <a:off x="1951" y="164995"/>
              <a:ext cx="1736735" cy="694694"/>
            </a:xfrm>
            <a:prstGeom prst="chevron">
              <a:avLst/>
            </a:prstGeom>
            <a:solidFill>
              <a:srgbClr val="297FD5">
                <a:shade val="5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8" name="Flecha: cheurón 4"/>
            <p:cNvSpPr txBox="1"/>
            <p:nvPr/>
          </p:nvSpPr>
          <p:spPr>
            <a:xfrm>
              <a:off x="349298" y="164995"/>
              <a:ext cx="1042041" cy="694694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LFTAIPG</a:t>
              </a:r>
            </a:p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2002</a:t>
              </a:r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2267601" y="2569494"/>
            <a:ext cx="1432281" cy="712215"/>
            <a:chOff x="1565013" y="164995"/>
            <a:chExt cx="1736735" cy="694694"/>
          </a:xfrm>
          <a:solidFill>
            <a:srgbClr val="9999FF"/>
          </a:solidFill>
          <a:scene3d>
            <a:camera prst="orthographicFront"/>
            <a:lightRig rig="chilly" dir="t"/>
          </a:scene3d>
        </p:grpSpPr>
        <p:sp>
          <p:nvSpPr>
            <p:cNvPr id="11" name="Flecha: cheurón 6"/>
            <p:cNvSpPr txBox="1"/>
            <p:nvPr/>
          </p:nvSpPr>
          <p:spPr>
            <a:xfrm>
              <a:off x="1912360" y="164995"/>
              <a:ext cx="1042041" cy="694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sp3d/>
          </p:spPr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LFA</a:t>
              </a:r>
            </a:p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2012</a:t>
              </a:r>
            </a:p>
          </p:txBody>
        </p:sp>
        <p:sp>
          <p:nvSpPr>
            <p:cNvPr id="10" name="Flecha: cheurón 9"/>
            <p:cNvSpPr/>
            <p:nvPr/>
          </p:nvSpPr>
          <p:spPr>
            <a:xfrm>
              <a:off x="1565013" y="164995"/>
              <a:ext cx="1736735" cy="694694"/>
            </a:xfrm>
            <a:prstGeom prst="chevron">
              <a:avLst/>
            </a:prstGeom>
            <a:grpFill/>
            <a:ln>
              <a:noFill/>
            </a:ln>
            <a:effectLst/>
            <a:sp3d prstMaterial="translucentPowder">
              <a:bevelT w="127000" h="25400" prst="softRound"/>
            </a:sp3d>
          </p:spPr>
        </p:sp>
      </p:grpSp>
      <p:grpSp>
        <p:nvGrpSpPr>
          <p:cNvPr id="18" name="Grupo 17"/>
          <p:cNvGrpSpPr/>
          <p:nvPr/>
        </p:nvGrpSpPr>
        <p:grpSpPr>
          <a:xfrm>
            <a:off x="5292518" y="2582480"/>
            <a:ext cx="1432281" cy="728447"/>
            <a:chOff x="6254200" y="164995"/>
            <a:chExt cx="1736735" cy="694694"/>
          </a:xfrm>
          <a:scene3d>
            <a:camera prst="orthographicFront"/>
            <a:lightRig rig="chilly" dir="t"/>
          </a:scene3d>
        </p:grpSpPr>
        <p:sp>
          <p:nvSpPr>
            <p:cNvPr id="19" name="Flecha: cheurón 18"/>
            <p:cNvSpPr/>
            <p:nvPr/>
          </p:nvSpPr>
          <p:spPr>
            <a:xfrm>
              <a:off x="6254200" y="164995"/>
              <a:ext cx="1736735" cy="694694"/>
            </a:xfrm>
            <a:prstGeom prst="chevron">
              <a:avLst/>
            </a:prstGeom>
            <a:solidFill>
              <a:srgbClr val="297FD5">
                <a:shade val="50000"/>
                <a:hueOff val="256663"/>
                <a:satOff val="-6888"/>
                <a:lumOff val="19712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20" name="Flecha: cheurón 12"/>
            <p:cNvSpPr txBox="1"/>
            <p:nvPr/>
          </p:nvSpPr>
          <p:spPr>
            <a:xfrm>
              <a:off x="6601547" y="164995"/>
              <a:ext cx="1042041" cy="694694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LFTAIP</a:t>
              </a:r>
            </a:p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2016</a:t>
              </a:r>
            </a:p>
          </p:txBody>
        </p:sp>
      </p:grpSp>
      <p:sp>
        <p:nvSpPr>
          <p:cNvPr id="21" name="CuadroTexto 20"/>
          <p:cNvSpPr txBox="1"/>
          <p:nvPr/>
        </p:nvSpPr>
        <p:spPr>
          <a:xfrm>
            <a:off x="2486652" y="3408652"/>
            <a:ext cx="1301184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Lineamientos  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Generales para la organización y conservación de 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 archivos del Poder Ejecutivo Federal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2015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2463176" y="5036808"/>
            <a:ext cx="1301183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Lineamientos para la creación y uso de Sistemas Automatizados de Gestión y Control de Documentos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2015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1024667" y="3449935"/>
            <a:ext cx="1322309" cy="83099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Reglamento de la LFTAIPG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Capítulo VII. Organización 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1062332" y="4484373"/>
            <a:ext cx="1286733" cy="175432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Lineamientos 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generales para la organización y conservación de los archivos de 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las dependencias y entidades de la APF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2004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5360358" y="5891559"/>
            <a:ext cx="1167506" cy="830997"/>
          </a:xfrm>
          <a:prstGeom prst="rect">
            <a:avLst/>
          </a:prstGeom>
          <a:solidFill>
            <a:srgbClr val="99CCFF"/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Lineamientos para OCA del SNT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2016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801936" y="3391986"/>
            <a:ext cx="1496517" cy="330859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Art. 24, fracción IV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Los SO </a:t>
            </a:r>
            <a:r>
              <a:rPr kumimoji="0" lang="es-ES" sz="11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deben constituir y mantener actualizados sus sistemas de archivo y gestión documental</a:t>
            </a: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, conforme a la normatividad aplicable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100" b="1" kern="0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Art. 70, fracción XLV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+mn-cs"/>
              </a:rPr>
              <a:t>Los SO pongan a disposición y mantengan actualizada la información relacionada con el </a:t>
            </a:r>
            <a:r>
              <a:rPr kumimoji="0" lang="es-ES" sz="1100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+mn-cs"/>
              </a:rPr>
              <a:t>catálogo de disposición </a:t>
            </a: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+mn-cs"/>
              </a:rPr>
              <a:t>de archivos y la </a:t>
            </a:r>
            <a:r>
              <a:rPr kumimoji="0" lang="es-ES" sz="1100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+mn-cs"/>
              </a:rPr>
              <a:t>guía de archivo documental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5352244" y="3391985"/>
            <a:ext cx="1167506" cy="24929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Art. 11, fracción IV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Los </a:t>
            </a:r>
            <a:r>
              <a:rPr lang="es-ES" sz="1200" kern="0" dirty="0">
                <a:solidFill>
                  <a:prstClr val="black"/>
                </a:solidFill>
                <a:latin typeface="Calibri"/>
                <a:cs typeface="+mn-cs"/>
              </a:rPr>
              <a:t>SO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 deben </a:t>
            </a:r>
            <a:r>
              <a:rPr kumimoji="0" lang="es-ES" sz="12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constituir y mantener actualizados sus sistemas de archivo </a:t>
            </a:r>
            <a:r>
              <a:rPr kumimoji="0" lang="es-ES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y gestión documental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, conforme a la normatividad aplicable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7652917" y="2570673"/>
            <a:ext cx="1432281" cy="737064"/>
            <a:chOff x="6254200" y="145766"/>
            <a:chExt cx="1736735" cy="713923"/>
          </a:xfrm>
          <a:solidFill>
            <a:srgbClr val="7030A0"/>
          </a:solidFill>
          <a:scene3d>
            <a:camera prst="orthographicFront"/>
            <a:lightRig rig="chilly" dir="t"/>
          </a:scene3d>
        </p:grpSpPr>
        <p:sp>
          <p:nvSpPr>
            <p:cNvPr id="31" name="Flecha: cheurón 30"/>
            <p:cNvSpPr/>
            <p:nvPr/>
          </p:nvSpPr>
          <p:spPr>
            <a:xfrm>
              <a:off x="6254200" y="164995"/>
              <a:ext cx="1736735" cy="694694"/>
            </a:xfrm>
            <a:prstGeom prst="chevron">
              <a:avLst/>
            </a:prstGeom>
            <a:grpFill/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32" name="Flecha: cheurón 12"/>
            <p:cNvSpPr txBox="1"/>
            <p:nvPr/>
          </p:nvSpPr>
          <p:spPr>
            <a:xfrm>
              <a:off x="6631278" y="145766"/>
              <a:ext cx="1042041" cy="69469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LGA</a:t>
              </a:r>
            </a:p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2018</a:t>
              </a:r>
            </a:p>
          </p:txBody>
        </p:sp>
      </p:grpSp>
      <p:sp>
        <p:nvSpPr>
          <p:cNvPr id="33" name="CuadroTexto 32"/>
          <p:cNvSpPr txBox="1"/>
          <p:nvPr/>
        </p:nvSpPr>
        <p:spPr>
          <a:xfrm>
            <a:off x="7771911" y="3410104"/>
            <a:ext cx="1109022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Art. 1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 … establecer</a:t>
            </a:r>
            <a:r>
              <a:rPr kumimoji="0" lang="es-ES" sz="12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 p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rincipios</a:t>
            </a:r>
            <a:r>
              <a:rPr kumimoji="0" lang="es-ES" sz="12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 y bases generales para  </a:t>
            </a:r>
            <a:r>
              <a:rPr lang="es-ES" sz="1200" kern="0" dirty="0">
                <a:solidFill>
                  <a:prstClr val="black"/>
                </a:solidFill>
                <a:latin typeface="Calibri"/>
                <a:cs typeface="+mn-cs"/>
              </a:rPr>
              <a:t>la </a:t>
            </a:r>
            <a:r>
              <a:rPr kumimoji="0" lang="es-ES" sz="12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organización, conservación, administración y preservación homogénea de los archivos en posesión de cualquier autoridad, entidad…</a:t>
            </a: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grpSp>
        <p:nvGrpSpPr>
          <p:cNvPr id="34" name="Grupo 33"/>
          <p:cNvGrpSpPr/>
          <p:nvPr/>
        </p:nvGrpSpPr>
        <p:grpSpPr>
          <a:xfrm>
            <a:off x="4160820" y="2597604"/>
            <a:ext cx="1432281" cy="712215"/>
            <a:chOff x="4691138" y="164995"/>
            <a:chExt cx="1736735" cy="694694"/>
          </a:xfrm>
          <a:solidFill>
            <a:srgbClr val="66CCFF"/>
          </a:solidFill>
          <a:scene3d>
            <a:camera prst="orthographicFront"/>
            <a:lightRig rig="chilly" dir="t"/>
          </a:scene3d>
        </p:grpSpPr>
        <p:sp>
          <p:nvSpPr>
            <p:cNvPr id="35" name="Flecha: cheurón 10"/>
            <p:cNvSpPr txBox="1"/>
            <p:nvPr/>
          </p:nvSpPr>
          <p:spPr>
            <a:xfrm>
              <a:off x="5070559" y="292688"/>
              <a:ext cx="994729" cy="439307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LGTAIP</a:t>
              </a:r>
            </a:p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2015</a:t>
              </a:r>
            </a:p>
          </p:txBody>
        </p:sp>
        <p:sp>
          <p:nvSpPr>
            <p:cNvPr id="36" name="Flecha: cheurón 35"/>
            <p:cNvSpPr/>
            <p:nvPr/>
          </p:nvSpPr>
          <p:spPr>
            <a:xfrm>
              <a:off x="4691138" y="164995"/>
              <a:ext cx="1736735" cy="694694"/>
            </a:xfrm>
            <a:prstGeom prst="chevron">
              <a:avLst/>
            </a:prstGeom>
            <a:grpFill/>
            <a:ln>
              <a:noFill/>
            </a:ln>
            <a:effectLst/>
            <a:sp3d prstMaterial="translucentPowder">
              <a:bevelT w="127000" h="25400" prst="softRound"/>
            </a:sp3d>
          </p:spPr>
        </p:sp>
      </p:grpSp>
      <p:grpSp>
        <p:nvGrpSpPr>
          <p:cNvPr id="41" name="Grupo 40"/>
          <p:cNvGrpSpPr/>
          <p:nvPr/>
        </p:nvGrpSpPr>
        <p:grpSpPr>
          <a:xfrm>
            <a:off x="6467249" y="2570674"/>
            <a:ext cx="1432281" cy="728447"/>
            <a:chOff x="6319425" y="164995"/>
            <a:chExt cx="1736735" cy="709660"/>
          </a:xfrm>
          <a:solidFill>
            <a:schemeClr val="accent1">
              <a:lumMod val="50000"/>
            </a:schemeClr>
          </a:solidFill>
          <a:scene3d>
            <a:camera prst="orthographicFront"/>
            <a:lightRig rig="chilly" dir="t"/>
          </a:scene3d>
        </p:grpSpPr>
        <p:sp>
          <p:nvSpPr>
            <p:cNvPr id="46" name="Flecha: cheurón 12"/>
            <p:cNvSpPr txBox="1"/>
            <p:nvPr/>
          </p:nvSpPr>
          <p:spPr>
            <a:xfrm>
              <a:off x="6676678" y="179961"/>
              <a:ext cx="1042041" cy="694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sp3d/>
          </p:spPr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LGPDPPSO</a:t>
              </a:r>
            </a:p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2017</a:t>
              </a:r>
            </a:p>
          </p:txBody>
        </p:sp>
        <p:sp>
          <p:nvSpPr>
            <p:cNvPr id="42" name="Flecha: cheurón 41"/>
            <p:cNvSpPr/>
            <p:nvPr/>
          </p:nvSpPr>
          <p:spPr>
            <a:xfrm>
              <a:off x="6319425" y="164995"/>
              <a:ext cx="1736735" cy="694694"/>
            </a:xfrm>
            <a:prstGeom prst="chevron">
              <a:avLst/>
            </a:prstGeom>
            <a:grpFill/>
            <a:ln>
              <a:noFill/>
            </a:ln>
            <a:effectLst/>
            <a:sp3d prstMaterial="translucentPowder">
              <a:bevelT w="127000" h="25400" prst="softRound"/>
            </a:sp3d>
          </p:spPr>
        </p:sp>
      </p:grpSp>
      <p:sp>
        <p:nvSpPr>
          <p:cNvPr id="48" name="CuadroTexto 47"/>
          <p:cNvSpPr txBox="1"/>
          <p:nvPr/>
        </p:nvSpPr>
        <p:spPr>
          <a:xfrm>
            <a:off x="6603205" y="3410105"/>
            <a:ext cx="1168706" cy="300082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F8FA9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+mn-cs"/>
              </a:rPr>
              <a:t>Art</a:t>
            </a:r>
            <a:r>
              <a:rPr lang="es-ES" sz="1200" b="1" kern="0" dirty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. 4. …</a:t>
            </a:r>
            <a:r>
              <a:rPr lang="es-MX" sz="1100" dirty="0">
                <a:latin typeface="Calibri" panose="020F0502020204030204" pitchFamily="34" charset="0"/>
              </a:rPr>
              <a:t>aplicable </a:t>
            </a:r>
            <a:r>
              <a:rPr lang="es-MX" sz="1100" b="1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a cualquier tratamiento </a:t>
            </a:r>
            <a:r>
              <a:rPr lang="es-MX" sz="1100" dirty="0">
                <a:latin typeface="Calibri" panose="020F0502020204030204" pitchFamily="34" charset="0"/>
              </a:rPr>
              <a:t>de datos personales que obren en </a:t>
            </a:r>
            <a:r>
              <a:rPr lang="es-MX" sz="1100" b="1" dirty="0">
                <a:latin typeface="Calibri" panose="020F0502020204030204" pitchFamily="34" charset="0"/>
              </a:rPr>
              <a:t>soportes físicos o electrónicos</a:t>
            </a:r>
            <a:r>
              <a:rPr lang="es-MX" sz="1100" dirty="0">
                <a:latin typeface="Calibri" panose="020F0502020204030204" pitchFamily="34" charset="0"/>
              </a:rPr>
              <a:t>, con independencia de la forma o modalidad de su creación, tipo de soporte, procesamiento, almacenamiento y organización</a:t>
            </a:r>
            <a:r>
              <a:rPr kumimoji="0" lang="es-ES" sz="11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+mn-cs"/>
              </a:rPr>
              <a:t> </a:t>
            </a:r>
            <a:endParaRPr kumimoji="0" lang="es-E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+mn-cs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41" y="1"/>
            <a:ext cx="6613334" cy="259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72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CB5C555E-1A59-2048-AE24-F6B2EB43F032}"/>
              </a:ext>
            </a:extLst>
          </p:cNvPr>
          <p:cNvSpPr/>
          <p:nvPr/>
        </p:nvSpPr>
        <p:spPr>
          <a:xfrm>
            <a:off x="450937" y="1552607"/>
            <a:ext cx="80041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800" b="1" dirty="0" smtClean="0">
                <a:solidFill>
                  <a:schemeClr val="accent6">
                    <a:lumMod val="75000"/>
                  </a:schemeClr>
                </a:solidFill>
                <a:latin typeface="Palatino Linotype"/>
                <a:cs typeface="Palatino Linotype"/>
              </a:rPr>
              <a:t>Obligaciones de los Sujetos Obligados</a:t>
            </a:r>
            <a:endParaRPr lang="es-MX" sz="4800" b="1" dirty="0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4A10A391-B7D9-1540-8C27-9E167B2F2101}"/>
              </a:ext>
            </a:extLst>
          </p:cNvPr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Coordinación General de Evaluación </a:t>
            </a:r>
          </a:p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y Gestión Documental</a:t>
            </a:r>
          </a:p>
        </p:txBody>
      </p:sp>
    </p:spTree>
    <p:extLst>
      <p:ext uri="{BB962C8B-B14F-4D97-AF65-F5344CB8AC3E}">
        <p14:creationId xmlns:p14="http://schemas.microsoft.com/office/powerpoint/2010/main" val="2676761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01267"/>
            <a:ext cx="5173249" cy="675553"/>
          </a:xfrm>
        </p:spPr>
        <p:txBody>
          <a:bodyPr>
            <a:normAutofit fontScale="90000"/>
          </a:bodyPr>
          <a:lstStyle/>
          <a:p>
            <a:pPr algn="l"/>
            <a:r>
              <a:rPr lang="es-MX" sz="2400" b="1" i="1" dirty="0">
                <a:solidFill>
                  <a:srgbClr val="FFFFFF"/>
                </a:solidFill>
                <a:latin typeface="Palatino Linotype"/>
                <a:cs typeface="Palatino Linotype"/>
              </a:rPr>
              <a:t>Cada sujeto obligado es responsable de:</a:t>
            </a:r>
            <a:endParaRPr lang="es-ES" sz="2400" b="1" i="1" dirty="0">
              <a:solidFill>
                <a:srgbClr val="FFFFFF"/>
              </a:solidFill>
              <a:latin typeface="Palatino Linotype"/>
              <a:cs typeface="Palatino Linotype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054750" y="989556"/>
            <a:ext cx="2865773" cy="5868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11125" dist="25400" dir="5400000" rotWithShape="0">
              <a:schemeClr val="accent6">
                <a:lumMod val="75000"/>
                <a:alpha val="76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4" name="Rectángulo 3"/>
          <p:cNvSpPr/>
          <p:nvPr/>
        </p:nvSpPr>
        <p:spPr>
          <a:xfrm>
            <a:off x="6054749" y="1233399"/>
            <a:ext cx="286577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Palatino Linotype"/>
                <a:cs typeface="Palatino Linotype"/>
              </a:rPr>
              <a:t>La </a:t>
            </a:r>
            <a:r>
              <a:rPr lang="es-ES" b="1" dirty="0">
                <a:latin typeface="Palatino Linotype"/>
                <a:cs typeface="Palatino Linotype"/>
              </a:rPr>
              <a:t>responsabilidad</a:t>
            </a:r>
            <a:r>
              <a:rPr lang="es-ES" dirty="0">
                <a:latin typeface="Palatino Linotype"/>
                <a:cs typeface="Palatino Linotype"/>
              </a:rPr>
              <a:t> del buen funcionamiento recae en la </a:t>
            </a:r>
            <a:r>
              <a:rPr lang="es-ES" b="1" dirty="0">
                <a:latin typeface="Palatino Linotype"/>
                <a:cs typeface="Palatino Linotype"/>
              </a:rPr>
              <a:t>máxima autoridad</a:t>
            </a:r>
            <a:r>
              <a:rPr lang="es-ES" dirty="0">
                <a:latin typeface="Palatino Linotype"/>
                <a:cs typeface="Palatino Linotype"/>
              </a:rPr>
              <a:t>.</a:t>
            </a:r>
            <a:endParaRPr lang="es-MX" dirty="0">
              <a:latin typeface="Palatino Linotype"/>
              <a:cs typeface="Palatino Linotype"/>
            </a:endParaRPr>
          </a:p>
          <a:p>
            <a:pPr algn="just"/>
            <a:endParaRPr lang="es-ES" dirty="0">
              <a:latin typeface="Palatino Linotype"/>
              <a:cs typeface="Palatino Linotype"/>
            </a:endParaRPr>
          </a:p>
          <a:p>
            <a:pPr algn="just"/>
            <a:endParaRPr lang="es-MX" dirty="0">
              <a:latin typeface="Palatino Linotype"/>
              <a:cs typeface="Palatino Linotype"/>
            </a:endParaRPr>
          </a:p>
          <a:p>
            <a:pPr algn="just"/>
            <a:r>
              <a:rPr lang="es-MX" dirty="0">
                <a:latin typeface="Palatino Linotype"/>
                <a:cs typeface="Palatino Linotype"/>
              </a:rPr>
              <a:t>El servidor público que </a:t>
            </a:r>
            <a:r>
              <a:rPr lang="es-MX" b="1" dirty="0">
                <a:latin typeface="Palatino Linotype"/>
                <a:cs typeface="Palatino Linotype"/>
              </a:rPr>
              <a:t>concluya su empleo, cargo o comisión </a:t>
            </a:r>
            <a:r>
              <a:rPr lang="es-MX" dirty="0">
                <a:latin typeface="Palatino Linotype"/>
                <a:cs typeface="Palatino Linotype"/>
              </a:rPr>
              <a:t>deberá garantizar la </a:t>
            </a:r>
            <a:r>
              <a:rPr lang="es-MX" b="1" dirty="0">
                <a:latin typeface="Palatino Linotype"/>
                <a:cs typeface="Palatino Linotype"/>
              </a:rPr>
              <a:t>entrega</a:t>
            </a:r>
            <a:r>
              <a:rPr lang="es-MX" dirty="0">
                <a:latin typeface="Palatino Linotype"/>
                <a:cs typeface="Palatino Linotype"/>
              </a:rPr>
              <a:t> de los </a:t>
            </a:r>
            <a:r>
              <a:rPr lang="es-MX" b="1" u="sng" dirty="0">
                <a:latin typeface="Palatino Linotype"/>
                <a:cs typeface="Palatino Linotype"/>
              </a:rPr>
              <a:t>archivos a quien lo sustituya, debiendo estar organizados y descritos de conformidad con los instrumentos de control y consulta archivísticos </a:t>
            </a:r>
            <a:r>
              <a:rPr lang="es-MX" dirty="0">
                <a:latin typeface="Palatino Linotype"/>
                <a:cs typeface="Palatino Linotype"/>
              </a:rPr>
              <a:t>que identifiquen la función que les dio origen.</a:t>
            </a:r>
          </a:p>
          <a:p>
            <a:pPr algn="just"/>
            <a:endParaRPr lang="es-ES" dirty="0">
              <a:latin typeface="Palatino Linotype"/>
              <a:cs typeface="Palatino Linotype"/>
            </a:endParaRPr>
          </a:p>
          <a:p>
            <a:pPr algn="just"/>
            <a:endParaRPr lang="es-ES" dirty="0">
              <a:latin typeface="Palatino Linotype"/>
              <a:cs typeface="Palatino Linotype"/>
            </a:endParaRPr>
          </a:p>
          <a:p>
            <a:pPr algn="just"/>
            <a:endParaRPr lang="es-ES_tradnl" dirty="0">
              <a:latin typeface="Palatino Linotype"/>
              <a:cs typeface="Palatino Linotype"/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662425130"/>
              </p:ext>
            </p:extLst>
          </p:nvPr>
        </p:nvGraphicFramePr>
        <p:xfrm>
          <a:off x="1" y="989556"/>
          <a:ext cx="6764054" cy="5010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6624" y="2747493"/>
            <a:ext cx="1108724" cy="119671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274A8A2D-61A5-8944-AD21-8BB3EEB6E0BC}"/>
              </a:ext>
            </a:extLst>
          </p:cNvPr>
          <p:cNvSpPr txBox="1">
            <a:spLocks/>
          </p:cNvSpPr>
          <p:nvPr/>
        </p:nvSpPr>
        <p:spPr>
          <a:xfrm>
            <a:off x="4541319" y="5906033"/>
            <a:ext cx="2146652" cy="675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i="1" dirty="0">
                <a:solidFill>
                  <a:srgbClr val="FFFFFF"/>
                </a:solidFill>
                <a:latin typeface="Palatino Linotype"/>
                <a:cs typeface="Palatino Linotype"/>
              </a:rPr>
              <a:t>Art. 16</a:t>
            </a:r>
          </a:p>
        </p:txBody>
      </p:sp>
    </p:spTree>
    <p:extLst>
      <p:ext uri="{BB962C8B-B14F-4D97-AF65-F5344CB8AC3E}">
        <p14:creationId xmlns:p14="http://schemas.microsoft.com/office/powerpoint/2010/main" val="4217512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E818A84B-06B1-7840-AE96-B11DAFD53EE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9287"/>
            <a:ext cx="9232900" cy="6124013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="" xmlns:a16="http://schemas.microsoft.com/office/drawing/2014/main" id="{9530AD15-1ADB-A14B-ADD3-5732BA1D30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71" y="1036364"/>
            <a:ext cx="2369296" cy="970555"/>
          </a:xfrm>
        </p:spPr>
      </p:pic>
      <p:sp>
        <p:nvSpPr>
          <p:cNvPr id="6" name="1 Rectángulo">
            <a:extLst>
              <a:ext uri="{FF2B5EF4-FFF2-40B4-BE49-F238E27FC236}">
                <a16:creationId xmlns="" xmlns:a16="http://schemas.microsoft.com/office/drawing/2014/main" id="{B58555CB-5665-984B-82A3-EF3B096291ED}"/>
              </a:ext>
            </a:extLst>
          </p:cNvPr>
          <p:cNvSpPr/>
          <p:nvPr/>
        </p:nvSpPr>
        <p:spPr>
          <a:xfrm>
            <a:off x="-468997" y="423271"/>
            <a:ext cx="5557832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Procesos de la GD:</a:t>
            </a:r>
            <a:endParaRPr lang="es-MX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0E77EAB4-9F60-A94A-A38F-37E633846EFA}"/>
              </a:ext>
            </a:extLst>
          </p:cNvPr>
          <p:cNvSpPr txBox="1"/>
          <p:nvPr/>
        </p:nvSpPr>
        <p:spPr>
          <a:xfrm>
            <a:off x="7096539" y="443149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Art. 12 y 14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5623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3225000" y="3319586"/>
            <a:ext cx="2051050" cy="576263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 de </a:t>
            </a:r>
          </a:p>
          <a:p>
            <a:pPr algn="ctr"/>
            <a:r>
              <a:rPr lang="es-MX" sz="1800" dirty="0">
                <a:latin typeface="Tahoma" pitchFamily="34" charset="0"/>
              </a:rPr>
              <a:t>Concentración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6538113" y="2716336"/>
            <a:ext cx="2051050" cy="576263"/>
          </a:xfrm>
          <a:prstGeom prst="rect">
            <a:avLst/>
          </a:prstGeom>
          <a:gradFill flip="none" rotWithShape="1">
            <a:gsLst>
              <a:gs pos="0">
                <a:srgbClr val="FFD44B">
                  <a:shade val="30000"/>
                  <a:satMod val="115000"/>
                </a:srgbClr>
              </a:gs>
              <a:gs pos="50000">
                <a:srgbClr val="FFD44B">
                  <a:shade val="67500"/>
                  <a:satMod val="115000"/>
                </a:srgbClr>
              </a:gs>
              <a:gs pos="100000">
                <a:srgbClr val="FFD44B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>
                <a:latin typeface="Tahoma" pitchFamily="34" charset="0"/>
              </a:rPr>
              <a:t>Archivo</a:t>
            </a:r>
          </a:p>
          <a:p>
            <a:pPr algn="ctr"/>
            <a:r>
              <a:rPr lang="es-MX" sz="1800">
                <a:latin typeface="Tahoma" pitchFamily="34" charset="0"/>
              </a:rPr>
              <a:t>Histórico</a:t>
            </a:r>
            <a:endParaRPr lang="es-ES" sz="1800">
              <a:latin typeface="Tahoma" pitchFamily="34" charset="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6439688" y="5176961"/>
            <a:ext cx="2051050" cy="576263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Eliminación</a:t>
            </a:r>
          </a:p>
          <a:p>
            <a:pPr algn="ctr"/>
            <a:r>
              <a:rPr lang="es-MX" sz="1800" dirty="0">
                <a:latin typeface="Tahoma" pitchFamily="34" charset="0"/>
              </a:rPr>
              <a:t>(Baja documental)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5" name="AutoShape 15"/>
          <p:cNvSpPr>
            <a:spLocks noChangeArrowheads="1"/>
          </p:cNvSpPr>
          <p:nvPr/>
        </p:nvSpPr>
        <p:spPr bwMode="auto">
          <a:xfrm rot="20008711">
            <a:off x="5569473" y="3086224"/>
            <a:ext cx="649287" cy="466725"/>
          </a:xfrm>
          <a:prstGeom prst="rightArrow">
            <a:avLst>
              <a:gd name="adj1" fmla="val 50000"/>
              <a:gd name="adj2" fmla="val 34779"/>
            </a:avLst>
          </a:prstGeom>
          <a:solidFill>
            <a:srgbClr val="9824A4"/>
          </a:solidFill>
          <a:ln w="9525" algn="ctr">
            <a:solidFill>
              <a:srgbClr val="CC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AutoShape 16"/>
          <p:cNvSpPr>
            <a:spLocks noChangeArrowheads="1"/>
          </p:cNvSpPr>
          <p:nvPr/>
        </p:nvSpPr>
        <p:spPr bwMode="auto">
          <a:xfrm rot="2476292">
            <a:off x="5566225" y="3956773"/>
            <a:ext cx="649288" cy="466725"/>
          </a:xfrm>
          <a:prstGeom prst="rightArrow">
            <a:avLst>
              <a:gd name="adj1" fmla="val 50000"/>
              <a:gd name="adj2" fmla="val 34779"/>
            </a:avLst>
          </a:prstGeom>
          <a:solidFill>
            <a:srgbClr val="9824A4"/>
          </a:solidFill>
          <a:ln w="9525" algn="ctr">
            <a:solidFill>
              <a:srgbClr val="CC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939125" y="2251199"/>
            <a:ext cx="1598613" cy="584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Transferencia</a:t>
            </a:r>
          </a:p>
          <a:p>
            <a:pPr algn="ctr"/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Primaria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4939500" y="2248024"/>
            <a:ext cx="1598613" cy="584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Transferencia</a:t>
            </a:r>
          </a:p>
          <a:p>
            <a:pPr algn="ctr"/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Secundaria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>
            <a:off x="408775" y="5074644"/>
            <a:ext cx="1404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 flipH="1">
            <a:off x="3537738" y="5113609"/>
            <a:ext cx="18716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1551899" y="4668979"/>
            <a:ext cx="2540107" cy="67710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400" b="1" dirty="0">
                <a:latin typeface="Tahoma" pitchFamily="34" charset="0"/>
              </a:rPr>
              <a:t>ValoresPrimarios</a:t>
            </a:r>
          </a:p>
          <a:p>
            <a:pPr algn="ctr">
              <a:defRPr/>
            </a:pPr>
            <a:r>
              <a:rPr lang="es-MX" sz="1200" dirty="0">
                <a:latin typeface="Tahoma" pitchFamily="34" charset="0"/>
              </a:rPr>
              <a:t>(Vigencia documental)</a:t>
            </a:r>
          </a:p>
          <a:p>
            <a:pPr algn="ctr">
              <a:defRPr/>
            </a:pP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[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Admvo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, legal, contable]</a:t>
            </a:r>
            <a:endParaRPr lang="es-E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12" name="Line 25"/>
          <p:cNvSpPr>
            <a:spLocks noChangeShapeType="1"/>
          </p:cNvSpPr>
          <p:nvPr/>
        </p:nvSpPr>
        <p:spPr bwMode="auto">
          <a:xfrm>
            <a:off x="6490488" y="3410074"/>
            <a:ext cx="0" cy="900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>
            <a:off x="6488900" y="4294311"/>
            <a:ext cx="503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8625040" y="3389436"/>
            <a:ext cx="0" cy="900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 flipH="1">
            <a:off x="8254200" y="4287961"/>
            <a:ext cx="3708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6" name="Text Box 30"/>
          <p:cNvSpPr txBox="1">
            <a:spLocks noChangeArrowheads="1"/>
          </p:cNvSpPr>
          <p:nvPr/>
        </p:nvSpPr>
        <p:spPr bwMode="auto">
          <a:xfrm>
            <a:off x="6785763" y="3919661"/>
            <a:ext cx="1746250" cy="8921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sz="1400" b="1" dirty="0">
                <a:latin typeface="Tahoma" pitchFamily="34" charset="0"/>
              </a:rPr>
              <a:t>Valores</a:t>
            </a:r>
          </a:p>
          <a:p>
            <a:pPr algn="ctr">
              <a:defRPr/>
            </a:pPr>
            <a:r>
              <a:rPr lang="es-MX" sz="1400" b="1" dirty="0">
                <a:latin typeface="Tahoma" pitchFamily="34" charset="0"/>
              </a:rPr>
              <a:t>Secundarios</a:t>
            </a:r>
          </a:p>
          <a:p>
            <a:pPr algn="ctr">
              <a:defRPr/>
            </a:pP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[testimonial,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evidencial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  <a:p>
            <a:pPr algn="ctr">
              <a:defRPr/>
            </a:pP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informativo]</a:t>
            </a:r>
            <a:endParaRPr lang="es-E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17" name="Text Box 31"/>
          <p:cNvSpPr txBox="1">
            <a:spLocks noChangeArrowheads="1"/>
          </p:cNvSpPr>
          <p:nvPr/>
        </p:nvSpPr>
        <p:spPr bwMode="auto">
          <a:xfrm>
            <a:off x="586575" y="1672396"/>
            <a:ext cx="1446213" cy="4000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2000" dirty="0">
                <a:latin typeface="Tahoma" pitchFamily="34" charset="0"/>
              </a:rPr>
              <a:t>Fase Activa</a:t>
            </a:r>
            <a:endParaRPr lang="es-ES" sz="2000" dirty="0">
              <a:latin typeface="Tahoma" pitchFamily="34" charset="0"/>
            </a:endParaRPr>
          </a:p>
        </p:txBody>
      </p:sp>
      <p:sp>
        <p:nvSpPr>
          <p:cNvPr id="18" name="Text Box 32"/>
          <p:cNvSpPr txBox="1">
            <a:spLocks noChangeArrowheads="1"/>
          </p:cNvSpPr>
          <p:nvPr/>
        </p:nvSpPr>
        <p:spPr bwMode="auto">
          <a:xfrm>
            <a:off x="3234525" y="1683509"/>
            <a:ext cx="1978025" cy="4000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2000" dirty="0">
                <a:latin typeface="Tahoma" pitchFamily="34" charset="0"/>
              </a:rPr>
              <a:t>Fase Semiactiva</a:t>
            </a:r>
            <a:endParaRPr lang="es-ES" sz="2000" dirty="0">
              <a:latin typeface="Tahoma" pitchFamily="34" charset="0"/>
            </a:endParaRPr>
          </a:p>
        </p:txBody>
      </p:sp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6654000" y="1683509"/>
            <a:ext cx="1663700" cy="4000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2000">
                <a:latin typeface="Tahoma" pitchFamily="34" charset="0"/>
              </a:rPr>
              <a:t>Fase Inactiva</a:t>
            </a:r>
            <a:endParaRPr lang="es-ES" sz="2000">
              <a:latin typeface="Tahoma" pitchFamily="34" charset="0"/>
            </a:endParaRP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>
            <a:off x="2261388" y="1862896"/>
            <a:ext cx="900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5537988" y="1899409"/>
            <a:ext cx="108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22" name="Rectangle 37"/>
          <p:cNvSpPr>
            <a:spLocks noChangeArrowheads="1"/>
          </p:cNvSpPr>
          <p:nvPr/>
        </p:nvSpPr>
        <p:spPr bwMode="auto">
          <a:xfrm>
            <a:off x="510375" y="3319586"/>
            <a:ext cx="1657350" cy="5762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Archivos de </a:t>
            </a:r>
          </a:p>
          <a:p>
            <a:pPr algn="ctr"/>
            <a:r>
              <a:rPr lang="es-MX" sz="1800" dirty="0">
                <a:latin typeface="Tahoma" pitchFamily="34" charset="0"/>
              </a:rPr>
              <a:t>Trámite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23" name="AutoShape 42"/>
          <p:cNvSpPr>
            <a:spLocks noChangeArrowheads="1"/>
          </p:cNvSpPr>
          <p:nvPr/>
        </p:nvSpPr>
        <p:spPr bwMode="auto">
          <a:xfrm>
            <a:off x="2377275" y="3333874"/>
            <a:ext cx="649288" cy="466725"/>
          </a:xfrm>
          <a:prstGeom prst="rightArrow">
            <a:avLst>
              <a:gd name="adj1" fmla="val 50000"/>
              <a:gd name="adj2" fmla="val 34779"/>
            </a:avLst>
          </a:prstGeom>
          <a:solidFill>
            <a:srgbClr val="9824A4"/>
          </a:solidFill>
          <a:ln w="9525" algn="ctr">
            <a:solidFill>
              <a:srgbClr val="CC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>
              <a:solidFill>
                <a:srgbClr val="333399"/>
              </a:solidFill>
            </a:endParaRPr>
          </a:p>
        </p:txBody>
      </p:sp>
      <p:sp>
        <p:nvSpPr>
          <p:cNvPr id="24" name="Line 43"/>
          <p:cNvSpPr>
            <a:spLocks noChangeShapeType="1"/>
          </p:cNvSpPr>
          <p:nvPr/>
        </p:nvSpPr>
        <p:spPr bwMode="auto">
          <a:xfrm flipV="1">
            <a:off x="5409400" y="3595141"/>
            <a:ext cx="0" cy="1476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25" name="Line 43"/>
          <p:cNvSpPr>
            <a:spLocks noChangeShapeType="1"/>
          </p:cNvSpPr>
          <p:nvPr/>
        </p:nvSpPr>
        <p:spPr bwMode="auto">
          <a:xfrm flipV="1">
            <a:off x="408775" y="3568511"/>
            <a:ext cx="0" cy="1476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0" y="353585"/>
            <a:ext cx="47083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Ciclo Vital de los Documentos</a:t>
            </a:r>
          </a:p>
        </p:txBody>
      </p:sp>
      <p:sp>
        <p:nvSpPr>
          <p:cNvPr id="28" name="39 CuadroTexto"/>
          <p:cNvSpPr txBox="1">
            <a:spLocks noChangeArrowheads="1"/>
          </p:cNvSpPr>
          <p:nvPr/>
        </p:nvSpPr>
        <p:spPr bwMode="auto">
          <a:xfrm>
            <a:off x="2206345" y="4176836"/>
            <a:ext cx="10086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800" dirty="0">
                <a:latin typeface="Candara" pitchFamily="34" charset="0"/>
              </a:rPr>
              <a:t>Expurgo</a:t>
            </a:r>
          </a:p>
        </p:txBody>
      </p:sp>
      <p:sp>
        <p:nvSpPr>
          <p:cNvPr id="29" name="Rectangle 37"/>
          <p:cNvSpPr>
            <a:spLocks noChangeArrowheads="1"/>
          </p:cNvSpPr>
          <p:nvPr/>
        </p:nvSpPr>
        <p:spPr bwMode="auto">
          <a:xfrm>
            <a:off x="480213" y="2594099"/>
            <a:ext cx="1657350" cy="5762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Archivos de </a:t>
            </a:r>
          </a:p>
          <a:p>
            <a:pPr algn="ctr"/>
            <a:r>
              <a:rPr lang="es-MX" sz="1800" dirty="0">
                <a:latin typeface="Tahoma" pitchFamily="34" charset="0"/>
              </a:rPr>
              <a:t>Trámite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518313" y="4022849"/>
            <a:ext cx="1657350" cy="5762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Archivos de </a:t>
            </a:r>
          </a:p>
          <a:p>
            <a:pPr algn="ctr"/>
            <a:r>
              <a:rPr lang="es-MX" sz="1800" dirty="0">
                <a:latin typeface="Tahoma" pitchFamily="34" charset="0"/>
              </a:rPr>
              <a:t>Trámite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206060" y="927199"/>
            <a:ext cx="8508762" cy="4731754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Text Box 24"/>
          <p:cNvSpPr txBox="1">
            <a:spLocks noChangeArrowheads="1"/>
          </p:cNvSpPr>
          <p:nvPr/>
        </p:nvSpPr>
        <p:spPr bwMode="auto">
          <a:xfrm>
            <a:off x="1336728" y="1012757"/>
            <a:ext cx="5697394" cy="64633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s-MX" i="1" dirty="0">
                <a:latin typeface="Candara" pitchFamily="34" charset="0"/>
              </a:rPr>
              <a:t> Instrumentos de Control y Consulta Archiv</a:t>
            </a:r>
            <a:r>
              <a:rPr lang="es-ES" i="1" dirty="0" err="1">
                <a:latin typeface="Candara" pitchFamily="34" charset="0"/>
              </a:rPr>
              <a:t>ística</a:t>
            </a:r>
            <a:endParaRPr lang="es-MX" i="1" dirty="0">
              <a:latin typeface="Candara" pitchFamily="34" charset="0"/>
            </a:endParaRPr>
          </a:p>
          <a:p>
            <a:pPr algn="ctr">
              <a:buFont typeface="Arial" pitchFamily="34" charset="0"/>
              <a:buChar char="•"/>
              <a:defRPr/>
            </a:pPr>
            <a:r>
              <a:rPr lang="es-MX" i="1" dirty="0">
                <a:latin typeface="Candara" pitchFamily="34" charset="0"/>
              </a:rPr>
              <a:t>Sistema Institucional de Archivos; Grupo Interdisciplinario</a:t>
            </a:r>
            <a:endParaRPr lang="es-ES" sz="1600" i="1" dirty="0">
              <a:latin typeface="Candara" pitchFamily="34" charset="0"/>
            </a:endParaRPr>
          </a:p>
        </p:txBody>
      </p:sp>
      <p:sp>
        <p:nvSpPr>
          <p:cNvPr id="35" name="3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92595" y="6012258"/>
            <a:ext cx="2351405" cy="411864"/>
          </a:xfrm>
        </p:spPr>
        <p:txBody>
          <a:bodyPr/>
          <a:lstStyle/>
          <a:p>
            <a:fld id="{2303C970-00A3-CB48-B902-8591B3434306}" type="slidenum">
              <a:rPr lang="es-ES_tradnl" smtClean="0"/>
              <a:pPr/>
              <a:t>16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81933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249" y="0"/>
            <a:ext cx="2456373" cy="1325563"/>
          </a:xfrm>
        </p:spPr>
        <p:txBody>
          <a:bodyPr/>
          <a:lstStyle/>
          <a:p>
            <a:pPr algn="ctr"/>
            <a:r>
              <a:rPr lang="es-ES" dirty="0"/>
              <a:t>SIA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622" y="-1"/>
            <a:ext cx="6692630" cy="727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arcador de contenido 4">
            <a:extLst>
              <a:ext uri="{FF2B5EF4-FFF2-40B4-BE49-F238E27FC236}">
                <a16:creationId xmlns="" xmlns:a16="http://schemas.microsoft.com/office/drawing/2014/main" id="{C9C0511D-8EE2-3F48-A7A0-1A8E1833072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123993"/>
            <a:ext cx="2640013" cy="4874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Es el conjunto de </a:t>
            </a:r>
            <a:r>
              <a:rPr lang="es-ES" sz="2400" dirty="0">
                <a:solidFill>
                  <a:srgbClr val="FF0000"/>
                </a:solidFill>
              </a:rPr>
              <a:t>registros, procesos,  estructuras y funciones</a:t>
            </a:r>
            <a:r>
              <a:rPr lang="es-ES" sz="2400" dirty="0"/>
              <a:t> que desarrolla cada S.O. y </a:t>
            </a:r>
            <a:r>
              <a:rPr lang="es-ES" sz="2400" dirty="0">
                <a:solidFill>
                  <a:srgbClr val="FF0000"/>
                </a:solidFill>
              </a:rPr>
              <a:t>sustenta la actividad archivística</a:t>
            </a:r>
            <a:r>
              <a:rPr lang="es-ES" sz="2400" dirty="0"/>
              <a:t> de acuerdo con los procesos de gestión documental</a:t>
            </a:r>
          </a:p>
          <a:p>
            <a:pPr algn="ctr"/>
            <a:r>
              <a:rPr lang="es-ES" sz="2400" dirty="0">
                <a:solidFill>
                  <a:srgbClr val="FF0000"/>
                </a:solidFill>
              </a:rPr>
              <a:t>Art 20 al 22</a:t>
            </a:r>
          </a:p>
        </p:txBody>
      </p:sp>
    </p:spTree>
    <p:extLst>
      <p:ext uri="{BB962C8B-B14F-4D97-AF65-F5344CB8AC3E}">
        <p14:creationId xmlns:p14="http://schemas.microsoft.com/office/powerpoint/2010/main" val="390839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CuadroTexto"/>
          <p:cNvSpPr txBox="1">
            <a:spLocks noChangeArrowheads="1"/>
          </p:cNvSpPr>
          <p:nvPr/>
        </p:nvSpPr>
        <p:spPr bwMode="auto">
          <a:xfrm>
            <a:off x="8675688" y="2012952"/>
            <a:ext cx="2857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s-MX" altLang="es-US" sz="1800">
              <a:solidFill>
                <a:srgbClr val="CCECFF"/>
              </a:solidFill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s-MX" altLang="es-US" sz="1800">
              <a:solidFill>
                <a:srgbClr val="CCECFF"/>
              </a:solidFill>
            </a:endParaRPr>
          </a:p>
        </p:txBody>
      </p:sp>
      <p:sp>
        <p:nvSpPr>
          <p:cNvPr id="22" name="21 Elipse"/>
          <p:cNvSpPr/>
          <p:nvPr/>
        </p:nvSpPr>
        <p:spPr>
          <a:xfrm>
            <a:off x="285751" y="3786189"/>
            <a:ext cx="1928813" cy="64293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dirty="0"/>
              <a:t>Generar documento</a:t>
            </a:r>
          </a:p>
        </p:txBody>
      </p:sp>
      <p:sp>
        <p:nvSpPr>
          <p:cNvPr id="23" name="22 Elipse"/>
          <p:cNvSpPr/>
          <p:nvPr/>
        </p:nvSpPr>
        <p:spPr>
          <a:xfrm>
            <a:off x="2357439" y="3786189"/>
            <a:ext cx="1785937" cy="642937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dirty="0">
                <a:solidFill>
                  <a:schemeClr val="tx1"/>
                </a:solidFill>
              </a:rPr>
              <a:t>Abrir expediente</a:t>
            </a:r>
          </a:p>
        </p:txBody>
      </p:sp>
      <p:sp>
        <p:nvSpPr>
          <p:cNvPr id="24" name="23 Elipse"/>
          <p:cNvSpPr/>
          <p:nvPr/>
        </p:nvSpPr>
        <p:spPr>
          <a:xfrm>
            <a:off x="4214814" y="3786189"/>
            <a:ext cx="1857375" cy="642937"/>
          </a:xfrm>
          <a:prstGeom prst="ellipse">
            <a:avLst/>
          </a:prstGeom>
          <a:solidFill>
            <a:schemeClr val="accent5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dirty="0"/>
              <a:t>Integrar expediente</a:t>
            </a:r>
          </a:p>
        </p:txBody>
      </p:sp>
      <p:sp>
        <p:nvSpPr>
          <p:cNvPr id="25" name="24 Elipse"/>
          <p:cNvSpPr/>
          <p:nvPr/>
        </p:nvSpPr>
        <p:spPr>
          <a:xfrm>
            <a:off x="357189" y="4786315"/>
            <a:ext cx="1857375" cy="642937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dirty="0"/>
              <a:t>Cerrar expediente</a:t>
            </a:r>
          </a:p>
        </p:txBody>
      </p:sp>
      <p:sp>
        <p:nvSpPr>
          <p:cNvPr id="27" name="26 Elipse"/>
          <p:cNvSpPr/>
          <p:nvPr/>
        </p:nvSpPr>
        <p:spPr>
          <a:xfrm>
            <a:off x="571501" y="1052515"/>
            <a:ext cx="5072063" cy="2071687"/>
          </a:xfrm>
          <a:prstGeom prst="ellipse">
            <a:avLst/>
          </a:prstGeom>
          <a:solidFill>
            <a:srgbClr val="FFC000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b="1" dirty="0">
              <a:solidFill>
                <a:schemeClr val="tx1"/>
              </a:solidFill>
            </a:endParaRPr>
          </a:p>
        </p:txBody>
      </p:sp>
      <p:sp>
        <p:nvSpPr>
          <p:cNvPr id="30" name="29 Flecha arriba"/>
          <p:cNvSpPr/>
          <p:nvPr/>
        </p:nvSpPr>
        <p:spPr>
          <a:xfrm rot="6340558">
            <a:off x="6071394" y="5588794"/>
            <a:ext cx="857250" cy="50006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>
              <a:solidFill>
                <a:srgbClr val="A50021"/>
              </a:solidFill>
            </a:endParaRPr>
          </a:p>
        </p:txBody>
      </p:sp>
      <p:sp>
        <p:nvSpPr>
          <p:cNvPr id="32" name="31 Documento"/>
          <p:cNvSpPr/>
          <p:nvPr/>
        </p:nvSpPr>
        <p:spPr>
          <a:xfrm>
            <a:off x="2571750" y="4786313"/>
            <a:ext cx="1500188" cy="571500"/>
          </a:xfrm>
          <a:prstGeom prst="flowChartDocumen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dirty="0"/>
              <a:t>Inventario documental</a:t>
            </a:r>
          </a:p>
        </p:txBody>
      </p:sp>
      <p:sp>
        <p:nvSpPr>
          <p:cNvPr id="33" name="32 Documento"/>
          <p:cNvSpPr/>
          <p:nvPr/>
        </p:nvSpPr>
        <p:spPr>
          <a:xfrm>
            <a:off x="4277895" y="4786313"/>
            <a:ext cx="1651418" cy="571500"/>
          </a:xfrm>
          <a:prstGeom prst="flowChartDocumen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dirty="0"/>
              <a:t>Transferencia primaria</a:t>
            </a:r>
          </a:p>
        </p:txBody>
      </p:sp>
      <p:sp>
        <p:nvSpPr>
          <p:cNvPr id="35" name="34 Título"/>
          <p:cNvSpPr>
            <a:spLocks noGrp="1"/>
          </p:cNvSpPr>
          <p:nvPr>
            <p:ph type="title"/>
          </p:nvPr>
        </p:nvSpPr>
        <p:spPr>
          <a:xfrm>
            <a:off x="482946" y="278481"/>
            <a:ext cx="5229225" cy="5715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MX" sz="3600" b="1" dirty="0">
                <a:solidFill>
                  <a:schemeClr val="bg1"/>
                </a:solidFill>
              </a:rPr>
              <a:t>Archivo de Trámite</a:t>
            </a:r>
          </a:p>
        </p:txBody>
      </p:sp>
      <p:sp>
        <p:nvSpPr>
          <p:cNvPr id="36" name="35 Elipse">
            <a:hlinkClick r:id="" action="ppaction://noaction"/>
          </p:cNvPr>
          <p:cNvSpPr/>
          <p:nvPr/>
        </p:nvSpPr>
        <p:spPr>
          <a:xfrm>
            <a:off x="6858001" y="5643565"/>
            <a:ext cx="1857375" cy="642937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b="1" dirty="0">
                <a:solidFill>
                  <a:srgbClr val="000000"/>
                </a:solidFill>
              </a:rPr>
              <a:t>AC</a:t>
            </a:r>
          </a:p>
        </p:txBody>
      </p:sp>
      <p:sp>
        <p:nvSpPr>
          <p:cNvPr id="24595" name="16 Rectángulo"/>
          <p:cNvSpPr>
            <a:spLocks noChangeArrowheads="1"/>
          </p:cNvSpPr>
          <p:nvPr/>
        </p:nvSpPr>
        <p:spPr bwMode="auto">
          <a:xfrm>
            <a:off x="998583" y="1346209"/>
            <a:ext cx="420223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US" sz="1800" dirty="0"/>
              <a:t>Unidad responsable de la administración de documentos de uso cotidiano y necesario para el ejercicio de las atribuciones de una unidad administrativa</a:t>
            </a:r>
          </a:p>
        </p:txBody>
      </p:sp>
      <p:sp>
        <p:nvSpPr>
          <p:cNvPr id="2" name="1 Rectángulo"/>
          <p:cNvSpPr>
            <a:spLocks noChangeArrowheads="1"/>
          </p:cNvSpPr>
          <p:nvPr/>
        </p:nvSpPr>
        <p:spPr bwMode="auto">
          <a:xfrm>
            <a:off x="5643564" y="944468"/>
            <a:ext cx="346551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US" sz="1800" dirty="0">
                <a:solidFill>
                  <a:srgbClr val="009999"/>
                </a:solidFill>
              </a:rPr>
              <a:t>Llevar a cabo la integraci</a:t>
            </a:r>
            <a:r>
              <a:rPr lang="es-ES" altLang="es-US" sz="1800" dirty="0" err="1">
                <a:solidFill>
                  <a:srgbClr val="009999"/>
                </a:solidFill>
              </a:rPr>
              <a:t>ón</a:t>
            </a:r>
            <a:r>
              <a:rPr lang="es-ES" altLang="es-US" sz="1800" dirty="0">
                <a:solidFill>
                  <a:srgbClr val="009999"/>
                </a:solidFill>
              </a:rPr>
              <a:t>, organización, préstamo y consulta interna, así como la disposición documental de los expedientes en su área, aplicando los instrumentos archivísticos respectivos</a:t>
            </a:r>
            <a:r>
              <a:rPr lang="es-MX" altLang="es-US" sz="1800" dirty="0">
                <a:solidFill>
                  <a:srgbClr val="009999"/>
                </a:solidFill>
              </a:rPr>
              <a:t>.</a:t>
            </a:r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5908675" y="2993531"/>
            <a:ext cx="32353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US" sz="1800" dirty="0">
                <a:solidFill>
                  <a:srgbClr val="009999"/>
                </a:solidFill>
              </a:rPr>
              <a:t>Resguardar los Expendientes y la informaci</a:t>
            </a:r>
            <a:r>
              <a:rPr lang="es-ES" altLang="es-US" sz="1800" dirty="0" err="1">
                <a:solidFill>
                  <a:srgbClr val="009999"/>
                </a:solidFill>
              </a:rPr>
              <a:t>ón</a:t>
            </a:r>
            <a:r>
              <a:rPr lang="es-ES" altLang="es-US" sz="1800" dirty="0">
                <a:solidFill>
                  <a:srgbClr val="009999"/>
                </a:solidFill>
              </a:rPr>
              <a:t> que haya sido clasificada</a:t>
            </a:r>
            <a:r>
              <a:rPr lang="es-MX" altLang="es-US" sz="1800" dirty="0">
                <a:solidFill>
                  <a:srgbClr val="009999"/>
                </a:solidFill>
              </a:rPr>
              <a:t>.</a:t>
            </a:r>
          </a:p>
        </p:txBody>
      </p:sp>
      <p:sp>
        <p:nvSpPr>
          <p:cNvPr id="4" name="3 Rectángulo"/>
          <p:cNvSpPr>
            <a:spLocks noChangeArrowheads="1"/>
          </p:cNvSpPr>
          <p:nvPr/>
        </p:nvSpPr>
        <p:spPr bwMode="auto">
          <a:xfrm>
            <a:off x="6278146" y="4015766"/>
            <a:ext cx="28309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US" sz="1800" dirty="0">
                <a:solidFill>
                  <a:srgbClr val="009999"/>
                </a:solidFill>
              </a:rPr>
              <a:t>Las demas que establezcan las disposiciones jur</a:t>
            </a:r>
            <a:r>
              <a:rPr lang="es-ES" altLang="es-US" sz="1800" dirty="0" err="1">
                <a:solidFill>
                  <a:srgbClr val="009999"/>
                </a:solidFill>
              </a:rPr>
              <a:t>ídicas</a:t>
            </a:r>
            <a:r>
              <a:rPr lang="es-ES" altLang="es-US" sz="1800" dirty="0">
                <a:solidFill>
                  <a:srgbClr val="009999"/>
                </a:solidFill>
              </a:rPr>
              <a:t> aplicables</a:t>
            </a:r>
            <a:r>
              <a:rPr lang="es-MX" altLang="es-US" sz="1800" dirty="0">
                <a:solidFill>
                  <a:srgbClr val="009999"/>
                </a:solidFill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2CFA6488-C54E-4AB7-BD33-AF4F707FC051}"/>
              </a:ext>
            </a:extLst>
          </p:cNvPr>
          <p:cNvSpPr txBox="1"/>
          <p:nvPr/>
        </p:nvSpPr>
        <p:spPr>
          <a:xfrm>
            <a:off x="349773" y="3151829"/>
            <a:ext cx="312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Designado por el titular de la unidad administrativa</a:t>
            </a:r>
          </a:p>
        </p:txBody>
      </p:sp>
    </p:spTree>
    <p:extLst>
      <p:ext uri="{BB962C8B-B14F-4D97-AF65-F5344CB8AC3E}">
        <p14:creationId xmlns:p14="http://schemas.microsoft.com/office/powerpoint/2010/main" val="73361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7" grpId="0" animBg="1"/>
      <p:bldP spid="30" grpId="0" animBg="1"/>
      <p:bldP spid="32" grpId="0" animBg="1"/>
      <p:bldP spid="33" grpId="0" animBg="1"/>
      <p:bldP spid="36" grpId="0" animBg="1"/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2 CuadroTexto"/>
          <p:cNvSpPr txBox="1">
            <a:spLocks noChangeArrowheads="1"/>
          </p:cNvSpPr>
          <p:nvPr/>
        </p:nvSpPr>
        <p:spPr bwMode="auto">
          <a:xfrm>
            <a:off x="6000749" y="993686"/>
            <a:ext cx="3143251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US" sz="2000" dirty="0">
                <a:solidFill>
                  <a:srgbClr val="009999"/>
                </a:solidFill>
              </a:rPr>
              <a:t>Llevar a cabo recepci</a:t>
            </a:r>
            <a:r>
              <a:rPr lang="es-ES" altLang="es-US" sz="2000" dirty="0" err="1">
                <a:solidFill>
                  <a:srgbClr val="009999"/>
                </a:solidFill>
              </a:rPr>
              <a:t>ón</a:t>
            </a:r>
            <a:r>
              <a:rPr lang="es-ES" altLang="es-US" sz="2000" dirty="0">
                <a:solidFill>
                  <a:srgbClr val="009999"/>
                </a:solidFill>
              </a:rPr>
              <a:t>, custodia y disposición documental de los expedientes </a:t>
            </a:r>
            <a:r>
              <a:rPr lang="es-ES" altLang="es-US" sz="2000" dirty="0" err="1">
                <a:solidFill>
                  <a:srgbClr val="009999"/>
                </a:solidFill>
              </a:rPr>
              <a:t>semiactivos</a:t>
            </a:r>
            <a:r>
              <a:rPr lang="es-ES" altLang="es-US" sz="2000" dirty="0">
                <a:solidFill>
                  <a:srgbClr val="009999"/>
                </a:solidFill>
              </a:rPr>
              <a:t>, aplicando los instrumentos de CCA</a:t>
            </a:r>
            <a:r>
              <a:rPr lang="es-MX" altLang="es-US" sz="2000" dirty="0">
                <a:solidFill>
                  <a:srgbClr val="009999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s-MX" altLang="es-US" sz="2000" dirty="0">
              <a:solidFill>
                <a:srgbClr val="009999"/>
              </a:solidFill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US" sz="2000" dirty="0">
                <a:solidFill>
                  <a:srgbClr val="009999"/>
                </a:solidFill>
              </a:rPr>
              <a:t>Brindar servicio de prestamo y consulta a las unidades productoras de documentaci</a:t>
            </a:r>
            <a:r>
              <a:rPr lang="es-ES" altLang="es-US" sz="2000" dirty="0" err="1">
                <a:solidFill>
                  <a:srgbClr val="009999"/>
                </a:solidFill>
              </a:rPr>
              <a:t>ón</a:t>
            </a:r>
            <a:r>
              <a:rPr lang="es-MX" altLang="es-US" sz="2000" dirty="0">
                <a:solidFill>
                  <a:srgbClr val="009999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s-MX" altLang="es-US" sz="2000" dirty="0">
              <a:solidFill>
                <a:srgbClr val="009999"/>
              </a:solidFill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US" sz="2000" dirty="0">
                <a:solidFill>
                  <a:srgbClr val="009999"/>
                </a:solidFill>
              </a:rPr>
              <a:t>Colaborar con el responsable del Archivo. </a:t>
            </a:r>
          </a:p>
        </p:txBody>
      </p:sp>
      <p:sp>
        <p:nvSpPr>
          <p:cNvPr id="26627" name="4 Título"/>
          <p:cNvSpPr>
            <a:spLocks noGrp="1"/>
          </p:cNvSpPr>
          <p:nvPr>
            <p:ph type="title"/>
          </p:nvPr>
        </p:nvSpPr>
        <p:spPr>
          <a:xfrm>
            <a:off x="72444" y="222833"/>
            <a:ext cx="8229600" cy="642937"/>
          </a:xfrm>
        </p:spPr>
        <p:txBody>
          <a:bodyPr>
            <a:normAutofit/>
          </a:bodyPr>
          <a:lstStyle/>
          <a:p>
            <a:r>
              <a:rPr lang="es-MX" altLang="es-US" sz="3200" b="1" dirty="0">
                <a:solidFill>
                  <a:schemeClr val="bg1"/>
                </a:solidFill>
              </a:rPr>
              <a:t>Archivo de Concentración</a:t>
            </a:r>
          </a:p>
        </p:txBody>
      </p:sp>
      <p:sp>
        <p:nvSpPr>
          <p:cNvPr id="15" name="14 Elipse"/>
          <p:cNvSpPr/>
          <p:nvPr/>
        </p:nvSpPr>
        <p:spPr>
          <a:xfrm>
            <a:off x="214313" y="3714750"/>
            <a:ext cx="1928812" cy="642938"/>
          </a:xfrm>
          <a:prstGeom prst="ellipse">
            <a:avLst/>
          </a:prstGeom>
          <a:solidFill>
            <a:schemeClr val="accent5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600" dirty="0"/>
              <a:t>Integrar archivo</a:t>
            </a:r>
          </a:p>
        </p:txBody>
      </p:sp>
      <p:sp>
        <p:nvSpPr>
          <p:cNvPr id="16" name="15 Elipse"/>
          <p:cNvSpPr/>
          <p:nvPr/>
        </p:nvSpPr>
        <p:spPr>
          <a:xfrm>
            <a:off x="2281239" y="3722690"/>
            <a:ext cx="1785937" cy="64293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1600" dirty="0"/>
          </a:p>
        </p:txBody>
      </p:sp>
      <p:sp>
        <p:nvSpPr>
          <p:cNvPr id="17" name="16 Elipse"/>
          <p:cNvSpPr/>
          <p:nvPr/>
        </p:nvSpPr>
        <p:spPr>
          <a:xfrm>
            <a:off x="4143376" y="3714750"/>
            <a:ext cx="1857375" cy="642938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1600" dirty="0"/>
          </a:p>
        </p:txBody>
      </p:sp>
      <p:sp>
        <p:nvSpPr>
          <p:cNvPr id="18" name="17 Elipse"/>
          <p:cNvSpPr/>
          <p:nvPr/>
        </p:nvSpPr>
        <p:spPr>
          <a:xfrm>
            <a:off x="214314" y="4572000"/>
            <a:ext cx="1857375" cy="642938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600" dirty="0"/>
              <a:t>Servicios a usuarios</a:t>
            </a:r>
          </a:p>
        </p:txBody>
      </p:sp>
      <p:sp>
        <p:nvSpPr>
          <p:cNvPr id="19" name="18 Elipse"/>
          <p:cNvSpPr/>
          <p:nvPr/>
        </p:nvSpPr>
        <p:spPr>
          <a:xfrm>
            <a:off x="468314" y="1048082"/>
            <a:ext cx="5295900" cy="230346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1" name="20 Flecha arriba"/>
          <p:cNvSpPr/>
          <p:nvPr/>
        </p:nvSpPr>
        <p:spPr>
          <a:xfrm rot="6340558">
            <a:off x="6071394" y="5588794"/>
            <a:ext cx="857250" cy="50006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2" name="21 Documento"/>
          <p:cNvSpPr/>
          <p:nvPr/>
        </p:nvSpPr>
        <p:spPr>
          <a:xfrm>
            <a:off x="3286125" y="4429125"/>
            <a:ext cx="1500188" cy="571500"/>
          </a:xfrm>
          <a:prstGeom prst="flowChartDocumen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600" dirty="0"/>
              <a:t>Inventario documental</a:t>
            </a:r>
          </a:p>
        </p:txBody>
      </p:sp>
      <p:sp>
        <p:nvSpPr>
          <p:cNvPr id="23" name="22 Documento"/>
          <p:cNvSpPr/>
          <p:nvPr/>
        </p:nvSpPr>
        <p:spPr>
          <a:xfrm>
            <a:off x="4500563" y="5643563"/>
            <a:ext cx="1428750" cy="571500"/>
          </a:xfrm>
          <a:prstGeom prst="flowChartDocumen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600" dirty="0"/>
              <a:t>Transferencia Secundaria</a:t>
            </a:r>
          </a:p>
        </p:txBody>
      </p:sp>
      <p:sp>
        <p:nvSpPr>
          <p:cNvPr id="25" name="24 Elipse">
            <a:hlinkClick r:id="" action="ppaction://noaction"/>
          </p:cNvPr>
          <p:cNvSpPr/>
          <p:nvPr/>
        </p:nvSpPr>
        <p:spPr>
          <a:xfrm>
            <a:off x="6858001" y="5643565"/>
            <a:ext cx="1857375" cy="64293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b="1" dirty="0">
                <a:solidFill>
                  <a:schemeClr val="tx1"/>
                </a:solidFill>
              </a:rPr>
              <a:t>AH</a:t>
            </a:r>
          </a:p>
        </p:txBody>
      </p:sp>
      <p:sp>
        <p:nvSpPr>
          <p:cNvPr id="25614" name="26 Rectángulo"/>
          <p:cNvSpPr>
            <a:spLocks noChangeArrowheads="1"/>
          </p:cNvSpPr>
          <p:nvPr/>
        </p:nvSpPr>
        <p:spPr bwMode="auto">
          <a:xfrm>
            <a:off x="2500313" y="3768727"/>
            <a:ext cx="14001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US" sz="1600">
                <a:solidFill>
                  <a:schemeClr val="bg1"/>
                </a:solidFill>
              </a:rPr>
              <a:t>Organización topográfica</a:t>
            </a:r>
          </a:p>
        </p:txBody>
      </p:sp>
      <p:sp>
        <p:nvSpPr>
          <p:cNvPr id="25615" name="27 Rectángulo"/>
          <p:cNvSpPr>
            <a:spLocks noChangeArrowheads="1"/>
          </p:cNvSpPr>
          <p:nvPr/>
        </p:nvSpPr>
        <p:spPr bwMode="auto">
          <a:xfrm>
            <a:off x="4386263" y="3748176"/>
            <a:ext cx="14716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US" sz="1600" dirty="0"/>
              <a:t>Conservación y custodia</a:t>
            </a:r>
          </a:p>
        </p:txBody>
      </p:sp>
      <p:sp>
        <p:nvSpPr>
          <p:cNvPr id="30" name="29 Documento"/>
          <p:cNvSpPr/>
          <p:nvPr/>
        </p:nvSpPr>
        <p:spPr>
          <a:xfrm>
            <a:off x="4143375" y="5000625"/>
            <a:ext cx="1428750" cy="571500"/>
          </a:xfrm>
          <a:prstGeom prst="flowChartDocument">
            <a:avLst/>
          </a:prstGeom>
          <a:solidFill>
            <a:schemeClr val="accent5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600" dirty="0"/>
              <a:t>Baja documental</a:t>
            </a:r>
          </a:p>
        </p:txBody>
      </p:sp>
      <p:sp>
        <p:nvSpPr>
          <p:cNvPr id="31" name="30 Elipse"/>
          <p:cNvSpPr/>
          <p:nvPr/>
        </p:nvSpPr>
        <p:spPr>
          <a:xfrm>
            <a:off x="1714501" y="5286375"/>
            <a:ext cx="1857375" cy="64293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600" dirty="0"/>
              <a:t>Valoración secundaria</a:t>
            </a:r>
          </a:p>
        </p:txBody>
      </p:sp>
      <p:sp>
        <p:nvSpPr>
          <p:cNvPr id="25621" name="Rectangle 23"/>
          <p:cNvSpPr>
            <a:spLocks noChangeArrowheads="1"/>
          </p:cNvSpPr>
          <p:nvPr/>
        </p:nvSpPr>
        <p:spPr bwMode="auto">
          <a:xfrm>
            <a:off x="611188" y="1433745"/>
            <a:ext cx="493236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1825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US" sz="1800" dirty="0">
                <a:solidFill>
                  <a:schemeClr val="bg1"/>
                </a:solidFill>
              </a:rPr>
              <a:t>Responsable de la administración de documentos cuya consulta es esporádica por parte de las unidades administrativas de los sujetos obligados, y que permanecen en él hasta su destino final.</a:t>
            </a:r>
          </a:p>
        </p:txBody>
      </p:sp>
    </p:spTree>
    <p:extLst>
      <p:ext uri="{BB962C8B-B14F-4D97-AF65-F5344CB8AC3E}">
        <p14:creationId xmlns:p14="http://schemas.microsoft.com/office/powerpoint/2010/main" val="185485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  <p:bldP spid="25614" grpId="0"/>
      <p:bldP spid="25615" grpId="0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C2890FF6-3537-694A-A452-D7876DA12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065" y="1276561"/>
            <a:ext cx="2752319" cy="1289658"/>
          </a:xfrm>
          <a:prstGeom prst="rect">
            <a:avLst/>
          </a:prstGeom>
        </p:spPr>
      </p:pic>
      <p:sp>
        <p:nvSpPr>
          <p:cNvPr id="8" name="3 Título">
            <a:extLst>
              <a:ext uri="{FF2B5EF4-FFF2-40B4-BE49-F238E27FC236}">
                <a16:creationId xmlns="" xmlns:a16="http://schemas.microsoft.com/office/drawing/2014/main" id="{25D2076D-9F5B-ED4D-84CE-7F43F0279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320007"/>
            <a:ext cx="4974783" cy="5715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sz="3600" b="1" dirty="0">
                <a:solidFill>
                  <a:schemeClr val="bg1"/>
                </a:solidFill>
              </a:rPr>
              <a:t>G</a:t>
            </a:r>
            <a:r>
              <a:rPr lang="es-MX" sz="3600" b="1" dirty="0">
                <a:solidFill>
                  <a:schemeClr val="bg1"/>
                </a:solidFill>
              </a:rPr>
              <a:t> I  Grupo Interdisciplinario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7CF34F84-B5E7-614C-BC22-CD9F77771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4" y="3216137"/>
            <a:ext cx="8328444" cy="355434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97C23AC9-0730-7C44-AAEA-2D254D3D6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1550" y="5809847"/>
            <a:ext cx="7040645" cy="931645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="" xmlns:a16="http://schemas.microsoft.com/office/drawing/2014/main" id="{FA4F232E-6CBA-9B4D-BE20-EE4225914372}"/>
              </a:ext>
            </a:extLst>
          </p:cNvPr>
          <p:cNvGrpSpPr/>
          <p:nvPr/>
        </p:nvGrpSpPr>
        <p:grpSpPr>
          <a:xfrm>
            <a:off x="6804411" y="5059693"/>
            <a:ext cx="2179330" cy="2220598"/>
            <a:chOff x="2082834" y="3149550"/>
            <a:chExt cx="2179330" cy="2220598"/>
          </a:xfrm>
        </p:grpSpPr>
        <p:sp>
          <p:nvSpPr>
            <p:cNvPr id="14" name="Elipse 13">
              <a:extLst>
                <a:ext uri="{FF2B5EF4-FFF2-40B4-BE49-F238E27FC236}">
                  <a16:creationId xmlns="" xmlns:a16="http://schemas.microsoft.com/office/drawing/2014/main" id="{DC07063B-6F13-1A42-BDD6-48CF4EAB4993}"/>
                </a:ext>
              </a:extLst>
            </p:cNvPr>
            <p:cNvSpPr/>
            <p:nvPr/>
          </p:nvSpPr>
          <p:spPr>
            <a:xfrm>
              <a:off x="2082834" y="3149550"/>
              <a:ext cx="2179330" cy="222059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>
              <a:outerShdw blurRad="40000" dist="23000" dir="5400000" rotWithShape="0">
                <a:schemeClr val="accent4">
                  <a:lumMod val="75000"/>
                  <a:alpha val="35000"/>
                </a:scheme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15" name="Elipse 4">
              <a:extLst>
                <a:ext uri="{FF2B5EF4-FFF2-40B4-BE49-F238E27FC236}">
                  <a16:creationId xmlns="" xmlns:a16="http://schemas.microsoft.com/office/drawing/2014/main" id="{EBBC223C-3A2C-9844-9205-E283BC342845}"/>
                </a:ext>
              </a:extLst>
            </p:cNvPr>
            <p:cNvSpPr txBox="1"/>
            <p:nvPr/>
          </p:nvSpPr>
          <p:spPr>
            <a:xfrm>
              <a:off x="2401989" y="3474749"/>
              <a:ext cx="1541020" cy="1570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600" b="1" kern="1200" dirty="0">
                  <a:solidFill>
                    <a:schemeClr val="accent4">
                      <a:lumMod val="75000"/>
                    </a:schemeClr>
                  </a:solidFill>
                  <a:latin typeface="Palatino Linotype"/>
                  <a:cs typeface="Palatino Linotype"/>
                </a:rPr>
                <a:t>instrumetos de control archiv</a:t>
              </a:r>
              <a:r>
                <a:rPr lang="es-ES" sz="1600" b="1" kern="1200" dirty="0" err="1">
                  <a:solidFill>
                    <a:schemeClr val="accent4">
                      <a:lumMod val="75000"/>
                    </a:schemeClr>
                  </a:solidFill>
                  <a:latin typeface="Palatino Linotype"/>
                  <a:cs typeface="Palatino Linotype"/>
                </a:rPr>
                <a:t>ístico</a:t>
              </a:r>
              <a:endParaRPr lang="es-ES" sz="1600" b="1" kern="1200" dirty="0">
                <a:solidFill>
                  <a:schemeClr val="accent4">
                    <a:lumMod val="75000"/>
                  </a:schemeClr>
                </a:solidFill>
                <a:latin typeface="Palatino Linotype"/>
                <a:cs typeface="Palatino Linotype"/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dirty="0">
                  <a:solidFill>
                    <a:schemeClr val="accent4">
                      <a:lumMod val="75000"/>
                    </a:schemeClr>
                  </a:solidFill>
                  <a:latin typeface="Palatino Linotype"/>
                  <a:cs typeface="Palatino Linotype"/>
                </a:rPr>
                <a:t>CADIDO</a:t>
              </a:r>
              <a:endParaRPr lang="es-ES_tradnl" sz="1600" b="1" kern="1200" dirty="0">
                <a:solidFill>
                  <a:schemeClr val="accent4">
                    <a:lumMod val="75000"/>
                  </a:schemeClr>
                </a:solidFill>
                <a:latin typeface="Palatino Linotype"/>
                <a:cs typeface="Palatino Linotyp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78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4 Título">
            <a:extLst>
              <a:ext uri="{FF2B5EF4-FFF2-40B4-BE49-F238E27FC236}">
                <a16:creationId xmlns="" xmlns:a16="http://schemas.microsoft.com/office/drawing/2014/main" id="{FC8B2B10-F7AE-4848-A17D-68D529EE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46" y="278481"/>
            <a:ext cx="5229225" cy="5715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sz="3600" b="1" dirty="0">
                <a:solidFill>
                  <a:schemeClr val="bg1"/>
                </a:solidFill>
              </a:rPr>
              <a:t>V</a:t>
            </a:r>
            <a:r>
              <a:rPr lang="es-MX" sz="3600" b="1" dirty="0">
                <a:solidFill>
                  <a:schemeClr val="bg1"/>
                </a:solidFill>
              </a:rPr>
              <a:t>aloraci</a:t>
            </a:r>
            <a:r>
              <a:rPr lang="es-ES" sz="3600" b="1" dirty="0" err="1">
                <a:solidFill>
                  <a:schemeClr val="bg1"/>
                </a:solidFill>
              </a:rPr>
              <a:t>ón</a:t>
            </a:r>
            <a:r>
              <a:rPr lang="es-ES" sz="3600" b="1" dirty="0">
                <a:solidFill>
                  <a:schemeClr val="bg1"/>
                </a:solidFill>
              </a:rPr>
              <a:t> documental</a:t>
            </a:r>
            <a:endParaRPr lang="es-MX" sz="3600" b="1" dirty="0">
              <a:solidFill>
                <a:schemeClr val="bg1"/>
              </a:solidFill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="" xmlns:a16="http://schemas.microsoft.com/office/drawing/2014/main" id="{6B9EC488-0511-E740-94F9-311A7909D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383" y="1072098"/>
            <a:ext cx="653891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s-MX" sz="2400" b="1" dirty="0"/>
              <a:t>Es la actividad orientada al estudio de la condición de los documentos que les confiere características específicas en los archivos de trámite o concentración, o evidénciales, testimoniales e informativos para los documentos históricos, con la finalidad de establecer criterios, vigencias documentales y, en su caso, plazos de conservación, así como para la disposición documental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225FD360-FFA8-4651-A2BA-3D7C5BD623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42" t="6016" r="6195"/>
          <a:stretch/>
        </p:blipFill>
        <p:spPr>
          <a:xfrm>
            <a:off x="6864626" y="1269553"/>
            <a:ext cx="2279374" cy="192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7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5993C81-79B2-4580-A6E5-EA7DE6F24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Bef>
                <a:spcPct val="0"/>
              </a:spcBef>
              <a:buFont typeface="Wingdings" pitchFamily="2" charset="2"/>
              <a:buChar char="ü"/>
            </a:pPr>
            <a:r>
              <a:rPr lang="es-MX" altLang="es-US" dirty="0"/>
              <a:t>VIGENCIA DOCUMENTAL (periodo mediante el cual un documento de archivo mantiene sus valores legales, fiscales o contables) 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ü"/>
            </a:pPr>
            <a:r>
              <a:rPr lang="es-ES" altLang="es-US" dirty="0"/>
              <a:t>PLAZO DE CONSERVACION (periodo de guarda de la documentación en los archivos de trámite y de concentración, combinación de la vigencia documental y en su caso término precautorio y periodo de reserva) 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ü"/>
            </a:pPr>
            <a:r>
              <a:rPr lang="es-ES" altLang="es-US" dirty="0"/>
              <a:t>DISPOSICIÓN DOCUMENTAL (la selección sistemática de los expedientes de los archivos de trámite o concentración cuya vigencia documental o uso ha prescrito, con el fin de realizar transferencias ordenadas o bajas documentales)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78560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170368" y="605757"/>
            <a:ext cx="8973632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s-MX" sz="2400" dirty="0">
              <a:latin typeface="Candara" pitchFamily="34" charset="0"/>
            </a:endParaRPr>
          </a:p>
          <a:p>
            <a:pPr marL="571500" indent="-571500" fontAlgn="base">
              <a:buAutoNum type="romanUcPeriod"/>
            </a:pPr>
            <a:r>
              <a:rPr lang="es-MX" sz="3200" dirty="0"/>
              <a:t>Cuadro general de clasificación archivística;  </a:t>
            </a:r>
          </a:p>
          <a:p>
            <a:pPr algn="ctr" fontAlgn="base"/>
            <a:r>
              <a:rPr lang="es-MX" sz="3200" dirty="0"/>
              <a:t> </a:t>
            </a:r>
            <a:r>
              <a:rPr lang="es-ES_tradnl" sz="2400" dirty="0"/>
              <a:t>(</a:t>
            </a:r>
            <a:r>
              <a:rPr lang="es-MX" sz="2400" dirty="0"/>
              <a:t>FONDO-conjunto de documentos producidos por un S.O.-, SECCI</a:t>
            </a:r>
            <a:r>
              <a:rPr lang="es-ES" sz="2400" dirty="0"/>
              <a:t>ÓN</a:t>
            </a:r>
            <a:r>
              <a:rPr lang="es-MX" sz="2400" dirty="0"/>
              <a:t>-cada una de las secciones del fondo, basada en las atribuciones-  SERIE- divisi</a:t>
            </a:r>
            <a:r>
              <a:rPr lang="es-ES" sz="2400" dirty="0" err="1"/>
              <a:t>ón</a:t>
            </a:r>
            <a:r>
              <a:rPr lang="es-ES" sz="2400" dirty="0"/>
              <a:t> de una sección que corresponde a los documentos producidos  por una misma atribución</a:t>
            </a:r>
            <a:r>
              <a:rPr lang="es-MX" sz="2400" dirty="0"/>
              <a:t>-</a:t>
            </a:r>
            <a:r>
              <a:rPr lang="es-ES_tradnl" sz="2400" dirty="0"/>
              <a:t>)</a:t>
            </a:r>
            <a:endParaRPr lang="es-ES_tradnl" sz="2000" dirty="0"/>
          </a:p>
          <a:p>
            <a:endParaRPr lang="es-MX" sz="2400" dirty="0">
              <a:latin typeface="Candara" pitchFamily="34" charset="0"/>
            </a:endParaRPr>
          </a:p>
        </p:txBody>
      </p:sp>
      <p:sp>
        <p:nvSpPr>
          <p:cNvPr id="8" name="3 Título">
            <a:extLst>
              <a:ext uri="{FF2B5EF4-FFF2-40B4-BE49-F238E27FC236}">
                <a16:creationId xmlns="" xmlns:a16="http://schemas.microsoft.com/office/drawing/2014/main" id="{397EBB0E-3170-7B40-902C-01BC53B7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20007"/>
            <a:ext cx="5173566" cy="5715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sz="3600" b="1" dirty="0" err="1">
                <a:solidFill>
                  <a:schemeClr val="bg1"/>
                </a:solidFill>
              </a:rPr>
              <a:t>Instr</a:t>
            </a:r>
            <a:r>
              <a:rPr lang="es-ES" sz="3600" b="1" dirty="0">
                <a:solidFill>
                  <a:schemeClr val="bg1"/>
                </a:solidFill>
              </a:rPr>
              <a:t>. Control y Consulta </a:t>
            </a:r>
            <a:r>
              <a:rPr lang="es-ES" sz="3600" b="1" dirty="0" err="1">
                <a:solidFill>
                  <a:schemeClr val="bg1"/>
                </a:solidFill>
              </a:rPr>
              <a:t>Arch</a:t>
            </a:r>
            <a:r>
              <a:rPr lang="es-ES" sz="3600" b="1" dirty="0">
                <a:solidFill>
                  <a:schemeClr val="bg1"/>
                </a:solidFill>
              </a:rPr>
              <a:t>.</a:t>
            </a:r>
            <a:endParaRPr lang="es-MX" sz="3600" b="1" dirty="0">
              <a:solidFill>
                <a:schemeClr val="bg1"/>
              </a:solidFill>
            </a:endParaRPr>
          </a:p>
        </p:txBody>
      </p:sp>
      <p:sp>
        <p:nvSpPr>
          <p:cNvPr id="9" name="3 Título">
            <a:extLst>
              <a:ext uri="{FF2B5EF4-FFF2-40B4-BE49-F238E27FC236}">
                <a16:creationId xmlns="" xmlns:a16="http://schemas.microsoft.com/office/drawing/2014/main" id="{E6DDED07-754F-E04D-9220-BEDEB48E20C7}"/>
              </a:ext>
            </a:extLst>
          </p:cNvPr>
          <p:cNvSpPr txBox="1">
            <a:spLocks/>
          </p:cNvSpPr>
          <p:nvPr/>
        </p:nvSpPr>
        <p:spPr>
          <a:xfrm>
            <a:off x="5875434" y="5996907"/>
            <a:ext cx="5173566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3600" b="1" dirty="0">
                <a:solidFill>
                  <a:schemeClr val="bg1"/>
                </a:solidFill>
              </a:rPr>
              <a:t>Art. 13</a:t>
            </a:r>
            <a:endParaRPr lang="es-MX" sz="3600" b="1" dirty="0">
              <a:solidFill>
                <a:schemeClr val="bg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BAB23B15-4439-2C43-84FA-071F54EFE8E3}"/>
              </a:ext>
            </a:extLst>
          </p:cNvPr>
          <p:cNvSpPr/>
          <p:nvPr/>
        </p:nvSpPr>
        <p:spPr>
          <a:xfrm>
            <a:off x="170368" y="3073030"/>
            <a:ext cx="897363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MX" sz="3200" dirty="0"/>
              <a:t>II.   Catálogo de disposición documental; </a:t>
            </a:r>
            <a:endParaRPr lang="es-ES_tradnl" sz="3200" dirty="0"/>
          </a:p>
          <a:p>
            <a:pPr fontAlgn="base"/>
            <a:r>
              <a:rPr lang="es-MX" sz="3200" dirty="0"/>
              <a:t>III.  Inventarios documentales:  </a:t>
            </a:r>
            <a:endParaRPr lang="es-ES_tradnl" sz="3200" dirty="0"/>
          </a:p>
          <a:p>
            <a:pPr marL="457200" indent="-457200" fontAlgn="base">
              <a:buAutoNum type="alphaLcParenR"/>
            </a:pPr>
            <a:r>
              <a:rPr lang="es-MX" sz="2400" dirty="0"/>
              <a:t>General; b) De transferencia, y c) De baja. </a:t>
            </a:r>
            <a:r>
              <a:rPr lang="es-ES" sz="3200" dirty="0"/>
              <a:t> </a:t>
            </a:r>
          </a:p>
          <a:p>
            <a:pPr fontAlgn="base"/>
            <a:endParaRPr lang="es-ES_tradnl" sz="3200" dirty="0"/>
          </a:p>
          <a:p>
            <a:pPr algn="ctr"/>
            <a:r>
              <a:rPr lang="es-MX" sz="2800" dirty="0"/>
              <a:t>Así como la Guía de archivo documental y el índice de expedientes clasificados como reservados</a:t>
            </a:r>
            <a:r>
              <a:rPr lang="es-ES_tradnl" sz="2800" dirty="0"/>
              <a:t>.</a:t>
            </a:r>
            <a:endParaRPr lang="es-MX" sz="28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28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="" xmlns:a16="http://schemas.microsoft.com/office/drawing/2014/main" id="{58D7321B-B91A-4C42-8582-4058AA26C5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736" t="14479" r="24363" b="6169"/>
          <a:stretch/>
        </p:blipFill>
        <p:spPr>
          <a:xfrm>
            <a:off x="1596788" y="1082360"/>
            <a:ext cx="5950424" cy="501819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1CDE2B67-4FBF-4DAC-93E1-574F12E31566}"/>
              </a:ext>
            </a:extLst>
          </p:cNvPr>
          <p:cNvSpPr txBox="1"/>
          <p:nvPr/>
        </p:nvSpPr>
        <p:spPr>
          <a:xfrm>
            <a:off x="0" y="945883"/>
            <a:ext cx="4148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 el conjunto de documentos producidos orgánicamente por una dependencia o entidad con cuyo nombre se identifica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F193D32F-4A5F-43F9-98B3-D422F7E058FD}"/>
              </a:ext>
            </a:extLst>
          </p:cNvPr>
          <p:cNvSpPr/>
          <p:nvPr/>
        </p:nvSpPr>
        <p:spPr>
          <a:xfrm>
            <a:off x="6953534" y="839359"/>
            <a:ext cx="21904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Es cada una de las divisiones del fondo, basada en las atribuciones de cada dependencia o entidad de conformidad con las disposiciones legales aplicables. 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="" xmlns:a16="http://schemas.microsoft.com/office/drawing/2014/main" id="{44C07F18-D3DC-4923-8417-90A3A487F10A}"/>
              </a:ext>
            </a:extLst>
          </p:cNvPr>
          <p:cNvCxnSpPr/>
          <p:nvPr/>
        </p:nvCxnSpPr>
        <p:spPr>
          <a:xfrm flipH="1">
            <a:off x="6758609" y="1775791"/>
            <a:ext cx="198782" cy="450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8139F375-DF34-48E1-BFE1-7A4291AEEEA5}"/>
              </a:ext>
            </a:extLst>
          </p:cNvPr>
          <p:cNvSpPr txBox="1"/>
          <p:nvPr/>
        </p:nvSpPr>
        <p:spPr>
          <a:xfrm>
            <a:off x="132522" y="2001078"/>
            <a:ext cx="32070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/>
              <a:t>Sección Recursos Humanos Sección Recursos Materiales Sección Comunicación Social</a:t>
            </a:r>
          </a:p>
          <a:p>
            <a:r>
              <a:rPr lang="es-MX" sz="1400" b="1" dirty="0"/>
              <a:t>Sección Planeación y Desarrollo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7BF048E1-2FC8-47EF-B8C9-7D175C55AEB9}"/>
              </a:ext>
            </a:extLst>
          </p:cNvPr>
          <p:cNvSpPr txBox="1"/>
          <p:nvPr/>
        </p:nvSpPr>
        <p:spPr>
          <a:xfrm>
            <a:off x="7376368" y="3453454"/>
            <a:ext cx="19254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/>
              <a:t>Serie nóminas</a:t>
            </a:r>
          </a:p>
          <a:p>
            <a:r>
              <a:rPr lang="es-MX" sz="1400" b="1" dirty="0"/>
              <a:t>Serie licitaciones</a:t>
            </a:r>
          </a:p>
          <a:p>
            <a:r>
              <a:rPr lang="es-MX" sz="1400" b="1" dirty="0"/>
              <a:t>Serie expedientes de personal </a:t>
            </a:r>
          </a:p>
          <a:p>
            <a:r>
              <a:rPr lang="es-MX" sz="1400" b="1" dirty="0"/>
              <a:t>Serie programas operativos anuales</a:t>
            </a:r>
          </a:p>
        </p:txBody>
      </p:sp>
    </p:spTree>
    <p:extLst>
      <p:ext uri="{BB962C8B-B14F-4D97-AF65-F5344CB8AC3E}">
        <p14:creationId xmlns:p14="http://schemas.microsoft.com/office/powerpoint/2010/main" val="10418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Rectángulo">
            <a:extLst>
              <a:ext uri="{FF2B5EF4-FFF2-40B4-BE49-F238E27FC236}">
                <a16:creationId xmlns="" xmlns:a16="http://schemas.microsoft.com/office/drawing/2014/main" id="{53B05DD8-707B-BF41-A62F-1167655B664D}"/>
              </a:ext>
            </a:extLst>
          </p:cNvPr>
          <p:cNvSpPr/>
          <p:nvPr/>
        </p:nvSpPr>
        <p:spPr>
          <a:xfrm>
            <a:off x="-865248" y="306258"/>
            <a:ext cx="4585447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¿Por qué C</a:t>
            </a:r>
            <a:r>
              <a:rPr lang="es-MX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GCA?</a:t>
            </a:r>
          </a:p>
        </p:txBody>
      </p:sp>
      <p:sp>
        <p:nvSpPr>
          <p:cNvPr id="6" name="1 Rectángulo">
            <a:extLst>
              <a:ext uri="{FF2B5EF4-FFF2-40B4-BE49-F238E27FC236}">
                <a16:creationId xmlns="" xmlns:a16="http://schemas.microsoft.com/office/drawing/2014/main" id="{72A1260C-2451-314A-9599-2CC725F3C9DB}"/>
              </a:ext>
            </a:extLst>
          </p:cNvPr>
          <p:cNvSpPr/>
          <p:nvPr/>
        </p:nvSpPr>
        <p:spPr>
          <a:xfrm>
            <a:off x="-449357" y="988107"/>
            <a:ext cx="10069605" cy="163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800" dirty="0">
                <a:latin typeface="Candara" pitchFamily="34" charset="0"/>
              </a:rPr>
              <a:t>Instrumento técnico que refleja la </a:t>
            </a:r>
            <a:r>
              <a:rPr lang="es-MX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estructura</a:t>
            </a:r>
            <a:r>
              <a:rPr lang="es-MX" sz="2800" dirty="0">
                <a:latin typeface="Candara" pitchFamily="34" charset="0"/>
              </a:rPr>
              <a:t> de un archivo </a:t>
            </a:r>
          </a:p>
          <a:p>
            <a:pPr algn="ctr">
              <a:defRPr/>
            </a:pPr>
            <a:r>
              <a:rPr lang="es-MX" sz="2800" dirty="0">
                <a:latin typeface="Candara" pitchFamily="34" charset="0"/>
              </a:rPr>
              <a:t>con base en 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las  </a:t>
            </a:r>
            <a:r>
              <a:rPr lang="es-MX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atribuciones y funciones</a:t>
            </a:r>
            <a:r>
              <a:rPr lang="es-MX" sz="2800" i="1" dirty="0">
                <a:latin typeface="Candara" pitchFamily="34" charset="0"/>
              </a:rPr>
              <a:t> </a:t>
            </a:r>
            <a:r>
              <a:rPr lang="es-MX" sz="2800" dirty="0">
                <a:latin typeface="Candara" pitchFamily="34" charset="0"/>
              </a:rPr>
              <a:t>de la dependencia.</a:t>
            </a:r>
            <a:r>
              <a:rPr lang="es-MX" sz="2800" b="1" dirty="0">
                <a:latin typeface="Candara" pitchFamily="34" charset="0"/>
              </a:rPr>
              <a:t> </a:t>
            </a:r>
            <a:r>
              <a:rPr lang="es-MX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SUSTANTIVAS y  COMUNES</a:t>
            </a:r>
            <a:endParaRPr lang="es-MX" sz="2000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sz="20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</p:txBody>
      </p:sp>
      <p:sp>
        <p:nvSpPr>
          <p:cNvPr id="5" name="1 Rectángulo">
            <a:extLst>
              <a:ext uri="{FF2B5EF4-FFF2-40B4-BE49-F238E27FC236}">
                <a16:creationId xmlns="" xmlns:a16="http://schemas.microsoft.com/office/drawing/2014/main" id="{264940FA-BACB-7048-A62F-E2FA4C432EAE}"/>
              </a:ext>
            </a:extLst>
          </p:cNvPr>
          <p:cNvSpPr/>
          <p:nvPr/>
        </p:nvSpPr>
        <p:spPr>
          <a:xfrm>
            <a:off x="-457200" y="618644"/>
            <a:ext cx="584380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E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Porque es el instrumento base</a:t>
            </a:r>
            <a:endParaRPr lang="es-MX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37288981-921C-DD4B-9514-53A62BF5C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8048"/>
            <a:ext cx="3276600" cy="33401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677BE1AD-DFB5-D84C-9D2E-4BEAE1AF3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400" y="2349500"/>
            <a:ext cx="53086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2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38EB073E-9A2C-364A-82F0-8F94BBB18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876300"/>
            <a:ext cx="78613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82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248" y="909164"/>
            <a:ext cx="8143875" cy="3996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es-MX" sz="44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defRPr/>
            </a:pPr>
            <a:endParaRPr lang="es-MX" sz="2400" dirty="0">
              <a:solidFill>
                <a:srgbClr val="009900"/>
              </a:solidFill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MX" sz="2800" dirty="0">
                <a:latin typeface="Candara" pitchFamily="34" charset="0"/>
              </a:rPr>
              <a:t>Es el </a:t>
            </a:r>
            <a:r>
              <a:rPr lang="es-MX" sz="2800" b="1" dirty="0">
                <a:latin typeface="Candara" pitchFamily="34" charset="0"/>
              </a:rPr>
              <a:t>registro general</a:t>
            </a:r>
            <a:r>
              <a:rPr lang="es-MX" sz="2800" dirty="0">
                <a:latin typeface="Candara" pitchFamily="34" charset="0"/>
              </a:rPr>
              <a:t>, </a:t>
            </a:r>
            <a:r>
              <a:rPr lang="es-MX" sz="2800" b="1" dirty="0">
                <a:latin typeface="Candara" pitchFamily="34" charset="0"/>
              </a:rPr>
              <a:t>sistemático y normalizado de los valores de disposición de todos los documentos existentes, </a:t>
            </a:r>
            <a:r>
              <a:rPr lang="es-MX" sz="2800" dirty="0">
                <a:latin typeface="Candara" pitchFamily="34" charset="0"/>
              </a:rPr>
              <a:t>ya sean producidos o recibidos en un sistema administrativo.</a:t>
            </a:r>
          </a:p>
          <a:p>
            <a:pPr algn="ctr">
              <a:lnSpc>
                <a:spcPct val="80000"/>
              </a:lnSpc>
              <a:defRPr/>
            </a:pPr>
            <a:endParaRPr lang="es-MX" sz="2800" dirty="0"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MX" sz="2800" dirty="0">
                <a:latin typeface="Candara" pitchFamily="34" charset="0"/>
              </a:rPr>
              <a:t>En sí, es el instrumento que indica de manera organizada y reglamentada </a:t>
            </a:r>
            <a:r>
              <a:rPr lang="es-MX" sz="2800" dirty="0">
                <a:solidFill>
                  <a:srgbClr val="FF0000"/>
                </a:solidFill>
                <a:latin typeface="Candara" pitchFamily="34" charset="0"/>
              </a:rPr>
              <a:t>qué hacer con la documentación en las distintas áreas de archivo</a:t>
            </a:r>
            <a:r>
              <a:rPr lang="es-MX" sz="2800" dirty="0">
                <a:latin typeface="Candara" pitchFamily="34" charset="0"/>
              </a:rPr>
              <a:t>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-1" y="306540"/>
            <a:ext cx="7217623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MX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Catálogo de Disposición Documental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556707" y="6009069"/>
            <a:ext cx="34043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MX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(CADIDO)</a:t>
            </a:r>
          </a:p>
        </p:txBody>
      </p:sp>
    </p:spTree>
    <p:extLst>
      <p:ext uri="{BB962C8B-B14F-4D97-AF65-F5344CB8AC3E}">
        <p14:creationId xmlns:p14="http://schemas.microsoft.com/office/powerpoint/2010/main" val="76649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27547" y="0"/>
            <a:ext cx="8488907" cy="873458"/>
          </a:xfrm>
        </p:spPr>
        <p:txBody>
          <a:bodyPr>
            <a:normAutofit/>
          </a:bodyPr>
          <a:lstStyle/>
          <a:p>
            <a:pPr algn="l"/>
            <a:endParaRPr lang="es-MX" sz="36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Coordinación General de Archivo,</a:t>
            </a:r>
          </a:p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Sustanciación de Procesos y</a:t>
            </a:r>
          </a:p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Unidad de Transparencia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4478"/>
            <a:ext cx="9144000" cy="51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02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53483" y="997877"/>
            <a:ext cx="8358189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s-MX" sz="4400" b="1" dirty="0">
                <a:solidFill>
                  <a:srgbClr val="90269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       </a:t>
            </a:r>
            <a:endParaRPr lang="es-MX" sz="4000" dirty="0">
              <a:latin typeface="Candara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Instrumentos de consulta que </a:t>
            </a:r>
            <a:r>
              <a:rPr lang="es-MX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describen las series y expedientes de un archivo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 y que permiten su localización (</a:t>
            </a:r>
            <a:r>
              <a:rPr lang="es-MX" sz="2800" dirty="0">
                <a:solidFill>
                  <a:srgbClr val="70009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inventario general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), de transferencia (</a:t>
            </a:r>
            <a:r>
              <a:rPr lang="es-MX" sz="2800" dirty="0">
                <a:solidFill>
                  <a:srgbClr val="70009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inventario de transferencia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) o de baja documental (</a:t>
            </a:r>
            <a:r>
              <a:rPr lang="es-MX" sz="2800" dirty="0">
                <a:solidFill>
                  <a:srgbClr val="70009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inventario de baja documental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). </a:t>
            </a:r>
          </a:p>
          <a:p>
            <a:pPr algn="ctr">
              <a:defRPr/>
            </a:pPr>
            <a:endParaRPr lang="es-MX" sz="3200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937657" y="5056454"/>
            <a:ext cx="79866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En si, es un instrumento de registro, de control y localización tanto de la documentación como de la información que contiene.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324402"/>
            <a:ext cx="54984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MX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Inventarios documentales</a:t>
            </a:r>
          </a:p>
        </p:txBody>
      </p:sp>
    </p:spTree>
    <p:extLst>
      <p:ext uri="{BB962C8B-B14F-4D97-AF65-F5344CB8AC3E}">
        <p14:creationId xmlns:p14="http://schemas.microsoft.com/office/powerpoint/2010/main" val="406026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80859" y="1014657"/>
            <a:ext cx="7643812" cy="44760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es-MX" sz="44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latin typeface="Candara" pitchFamily="34" charset="0"/>
              </a:rPr>
              <a:t>Esquema general de </a:t>
            </a:r>
            <a:r>
              <a:rPr lang="es-MX" sz="2800" b="1" dirty="0">
                <a:latin typeface="Candara" pitchFamily="34" charset="0"/>
              </a:rPr>
              <a:t>descripción de las series </a:t>
            </a:r>
          </a:p>
          <a:p>
            <a:pPr algn="ctr">
              <a:lnSpc>
                <a:spcPct val="150000"/>
              </a:lnSpc>
              <a:defRPr/>
            </a:pPr>
            <a:r>
              <a:rPr lang="es-MX" sz="2800" b="1" dirty="0">
                <a:latin typeface="Candara" pitchFamily="34" charset="0"/>
              </a:rPr>
              <a:t>documentales de los archivos </a:t>
            </a:r>
            <a:r>
              <a:rPr lang="es-MX" sz="2800" dirty="0">
                <a:latin typeface="Candara" pitchFamily="34" charset="0"/>
              </a:rPr>
              <a:t>de una dependencia o entidad, </a:t>
            </a: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latin typeface="Candara" pitchFamily="34" charset="0"/>
              </a:rPr>
              <a:t>que </a:t>
            </a:r>
            <a:r>
              <a:rPr lang="es-MX" sz="2800" i="1" dirty="0">
                <a:solidFill>
                  <a:srgbClr val="700098"/>
                </a:solidFill>
                <a:latin typeface="Candara" pitchFamily="34" charset="0"/>
              </a:rPr>
              <a:t>indica sus características fundamentales</a:t>
            </a:r>
            <a:r>
              <a:rPr lang="es-MX" sz="2800" i="1" dirty="0">
                <a:latin typeface="Candara" pitchFamily="34" charset="0"/>
              </a:rPr>
              <a:t> </a:t>
            </a: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conforme al cuadro general de clasificación archivística  </a:t>
            </a:r>
            <a:r>
              <a:rPr lang="es-MX" sz="2800" dirty="0">
                <a:latin typeface="Candara" pitchFamily="34" charset="0"/>
              </a:rPr>
              <a:t>y sus datos generales.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32478" y="293424"/>
            <a:ext cx="485480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MX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Guía Simple</a:t>
            </a:r>
          </a:p>
        </p:txBody>
      </p:sp>
    </p:spTree>
    <p:extLst>
      <p:ext uri="{BB962C8B-B14F-4D97-AF65-F5344CB8AC3E}">
        <p14:creationId xmlns:p14="http://schemas.microsoft.com/office/powerpoint/2010/main" val="84902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478E519-08D1-1D4E-A2F6-1EDD479E4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7354F06-1D5A-DC49-BABE-93835F9BD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387D1DC-807F-7744-B9B8-723E87030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6" y="281053"/>
            <a:ext cx="9144000" cy="624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044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883B80C-ADE7-A94B-A9BE-E965D400AE0F}"/>
              </a:ext>
            </a:extLst>
          </p:cNvPr>
          <p:cNvSpPr/>
          <p:nvPr/>
        </p:nvSpPr>
        <p:spPr>
          <a:xfrm>
            <a:off x="-210422" y="293424"/>
            <a:ext cx="55253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E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P</a:t>
            </a:r>
            <a:r>
              <a:rPr lang="es-MX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laneaci</a:t>
            </a:r>
            <a:r>
              <a:rPr lang="es-ES" sz="4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ón</a:t>
            </a:r>
            <a:r>
              <a:rPr lang="es-E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 Archivística</a:t>
            </a:r>
            <a:endParaRPr lang="es-MX" sz="40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77BAA270-A206-9143-B64A-086D123D6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119507"/>
            <a:ext cx="8162588" cy="4064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21DF13BC-4764-3A45-8063-9DD85E6C6292}"/>
              </a:ext>
            </a:extLst>
          </p:cNvPr>
          <p:cNvSpPr/>
          <p:nvPr/>
        </p:nvSpPr>
        <p:spPr>
          <a:xfrm>
            <a:off x="7010399" y="6009069"/>
            <a:ext cx="2989019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MX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Art. 23 al 26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AFB66977-7079-9E45-81F9-555348DDD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54968"/>
            <a:ext cx="7029449" cy="150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54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4012237-2417-E04E-84D6-488E6D7A5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5424"/>
            <a:ext cx="4622800" cy="27678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0C21E6DC-B00E-E648-8153-F4D5CE58B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00" y="95250"/>
            <a:ext cx="1714500" cy="1828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D9F3A55-C52A-E04D-905A-76E3AABB6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6275"/>
            <a:ext cx="1828800" cy="17272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D8E8D9C4-FE98-894E-BB15-2A60E19B1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0" y="2047875"/>
            <a:ext cx="1308100" cy="7112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4F48D0E0-82A1-434D-BD33-234ED2E220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7300" y="3099899"/>
            <a:ext cx="7081482" cy="2645287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CC64364E-F7C3-844F-8F85-7176CD88930C}"/>
              </a:ext>
            </a:extLst>
          </p:cNvPr>
          <p:cNvSpPr/>
          <p:nvPr/>
        </p:nvSpPr>
        <p:spPr>
          <a:xfrm>
            <a:off x="3752849" y="6232525"/>
            <a:ext cx="2006601" cy="44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Art. 64 -67</a:t>
            </a:r>
          </a:p>
        </p:txBody>
      </p:sp>
    </p:spTree>
    <p:extLst>
      <p:ext uri="{BB962C8B-B14F-4D97-AF65-F5344CB8AC3E}">
        <p14:creationId xmlns:p14="http://schemas.microsoft.com/office/powerpoint/2010/main" val="3377802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7E0496-43F5-41C6-B962-5D7012570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3490"/>
            <a:ext cx="7886700" cy="1325563"/>
          </a:xfrm>
        </p:spPr>
        <p:txBody>
          <a:bodyPr/>
          <a:lstStyle/>
          <a:p>
            <a:r>
              <a:rPr lang="es-MX" dirty="0"/>
              <a:t>Sistema Nacional de Archivos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="" xmlns:a16="http://schemas.microsoft.com/office/drawing/2014/main" id="{66E096C7-18DD-4D0E-8C28-C9CC749001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8742" y="1602255"/>
            <a:ext cx="5795323" cy="406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0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FF560B4-4ED1-EB45-BC0B-63DB66FDA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6" y="1219200"/>
            <a:ext cx="9075964" cy="42354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03CDCA7D-D62F-5C46-AD69-E3D0A363973F}"/>
              </a:ext>
            </a:extLst>
          </p:cNvPr>
          <p:cNvSpPr/>
          <p:nvPr/>
        </p:nvSpPr>
        <p:spPr>
          <a:xfrm>
            <a:off x="5714999" y="6003925"/>
            <a:ext cx="2006601" cy="44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Art. 72 - 73</a:t>
            </a:r>
          </a:p>
        </p:txBody>
      </p:sp>
    </p:spTree>
    <p:extLst>
      <p:ext uri="{BB962C8B-B14F-4D97-AF65-F5344CB8AC3E}">
        <p14:creationId xmlns:p14="http://schemas.microsoft.com/office/powerpoint/2010/main" val="2639782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390" y="216310"/>
            <a:ext cx="6669327" cy="643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81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Coordinación General de Evaluación</a:t>
            </a:r>
          </a:p>
          <a:p>
            <a:pPr algn="r"/>
            <a:r>
              <a:rPr lang="es-ES" sz="2000" b="1" dirty="0">
                <a:solidFill>
                  <a:schemeClr val="bg1"/>
                </a:solidFill>
                <a:latin typeface="Myriad Pro"/>
              </a:rPr>
              <a:t> y Gestión Documental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14155B94-24F9-E841-BC54-EA86F5F9375E}"/>
              </a:ext>
            </a:extLst>
          </p:cNvPr>
          <p:cNvSpPr/>
          <p:nvPr/>
        </p:nvSpPr>
        <p:spPr>
          <a:xfrm>
            <a:off x="327547" y="426175"/>
            <a:ext cx="824025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4800" b="1" dirty="0">
              <a:solidFill>
                <a:srgbClr val="FF0000"/>
              </a:solidFill>
              <a:latin typeface="Palatino Linotype"/>
              <a:cs typeface="Palatino Linotype"/>
            </a:endParaRPr>
          </a:p>
          <a:p>
            <a:pPr algn="ctr"/>
            <a:r>
              <a:rPr lang="es-ES_tradnl" sz="6000" b="1" dirty="0" smtClean="0">
                <a:solidFill>
                  <a:schemeClr val="accent5">
                    <a:lumMod val="75000"/>
                  </a:schemeClr>
                </a:solidFill>
                <a:latin typeface="Palatino Linotype"/>
                <a:cs typeface="Palatino Linotype"/>
              </a:rPr>
              <a:t>Transitorios</a:t>
            </a:r>
            <a:endParaRPr lang="es-ES_tradnl" sz="3600" b="1" dirty="0">
              <a:solidFill>
                <a:srgbClr val="FF0000"/>
              </a:solidFill>
              <a:latin typeface="Palatino Linotype"/>
              <a:cs typeface="Palatino Linotype"/>
            </a:endParaRPr>
          </a:p>
          <a:p>
            <a:pPr algn="ctr"/>
            <a:r>
              <a:rPr lang="es-ES" sz="2800" b="1" dirty="0">
                <a:solidFill>
                  <a:srgbClr val="FF0000"/>
                </a:solidFill>
              </a:rPr>
              <a:t> </a:t>
            </a:r>
            <a:endParaRPr lang="es-MX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754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DDC9E4E-EEFE-3649-A5D5-D4E5353E0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592"/>
            <a:ext cx="9144000" cy="106301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A1C6A42-9DC1-FD4E-A5B2-2102482FC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" y="1331608"/>
            <a:ext cx="9144000" cy="21212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052E959-9267-6943-9526-A7370901E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" y="3452851"/>
            <a:ext cx="9086850" cy="10148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7559919E-B16D-9E42-8371-14E807A2E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" y="4515867"/>
            <a:ext cx="9144000" cy="1158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B5520AE9-7381-F441-9181-8FF6B68CA591}"/>
              </a:ext>
            </a:extLst>
          </p:cNvPr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s-ES" sz="2000" b="1" dirty="0" smtClean="0">
                <a:solidFill>
                  <a:schemeClr val="bg1"/>
                </a:solidFill>
                <a:latin typeface="Myriad Pro"/>
              </a:rPr>
              <a:t>Ley General de Archivos</a:t>
            </a:r>
            <a:endParaRPr lang="es-ES" sz="2000" b="1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789120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="" xmlns:a16="http://schemas.microsoft.com/office/drawing/2014/main" id="{B5520AE9-7381-F441-9181-8FF6B68CA591}"/>
              </a:ext>
            </a:extLst>
          </p:cNvPr>
          <p:cNvSpPr txBox="1">
            <a:spLocks/>
          </p:cNvSpPr>
          <p:nvPr/>
        </p:nvSpPr>
        <p:spPr>
          <a:xfrm>
            <a:off x="327547" y="5977720"/>
            <a:ext cx="8488907" cy="573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r"/>
            <a:r>
              <a:rPr lang="es-ES" sz="2000" b="1" dirty="0" smtClean="0">
                <a:solidFill>
                  <a:schemeClr val="bg1"/>
                </a:solidFill>
                <a:latin typeface="Myriad Pro"/>
              </a:rPr>
              <a:t>Ley Estatal de Archivos del Estado </a:t>
            </a:r>
          </a:p>
          <a:p>
            <a:pPr algn="r"/>
            <a:r>
              <a:rPr lang="es-ES" sz="2000" b="1" dirty="0" smtClean="0">
                <a:solidFill>
                  <a:schemeClr val="bg1"/>
                </a:solidFill>
                <a:latin typeface="Myriad Pro"/>
              </a:rPr>
              <a:t>de Jalisco y sus </a:t>
            </a:r>
            <a:r>
              <a:rPr lang="es-ES" sz="2000" b="1" dirty="0" err="1" smtClean="0">
                <a:solidFill>
                  <a:schemeClr val="bg1"/>
                </a:solidFill>
                <a:latin typeface="Myriad Pro"/>
              </a:rPr>
              <a:t>Mpios</a:t>
            </a:r>
            <a:r>
              <a:rPr lang="es-ES" sz="2000" b="1" dirty="0" smtClean="0">
                <a:solidFill>
                  <a:schemeClr val="bg1"/>
                </a:solidFill>
                <a:latin typeface="Myriad Pro"/>
              </a:rPr>
              <a:t>.</a:t>
            </a:r>
            <a:endParaRPr lang="es-ES" sz="2000" b="1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36" y="1028853"/>
            <a:ext cx="7931835" cy="110474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36" y="2045884"/>
            <a:ext cx="7931835" cy="259475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47" y="4950233"/>
            <a:ext cx="7857797" cy="56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47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572000" y="2313700"/>
            <a:ext cx="37749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err="1">
                <a:solidFill>
                  <a:schemeClr val="bg1">
                    <a:lumMod val="50000"/>
                  </a:schemeClr>
                </a:solidFill>
              </a:rPr>
              <a:t>Juan.campos@itei.org.mx</a:t>
            </a:r>
            <a:endParaRPr lang="es-MX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defRPr/>
            </a:pPr>
            <a:endParaRPr lang="es-MX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s-MX" sz="2000" dirty="0">
                <a:solidFill>
                  <a:schemeClr val="bg1">
                    <a:lumMod val="50000"/>
                  </a:schemeClr>
                </a:solidFill>
              </a:rPr>
              <a:t>36305745 EXT 1450 Y 1750</a:t>
            </a:r>
          </a:p>
        </p:txBody>
      </p:sp>
      <p:pic>
        <p:nvPicPr>
          <p:cNvPr id="9" name="Imagen 8" descr="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7206"/>
            <a:ext cx="1956888" cy="4382935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4949941" y="5978297"/>
            <a:ext cx="37317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rgbClr val="000000"/>
                </a:solidFill>
                <a:latin typeface="Arial"/>
                <a:cs typeface="Arial"/>
              </a:rPr>
              <a:t>@juancarlos8105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-77441" y="154896"/>
            <a:ext cx="5560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</a:rPr>
              <a:t>MUCHAS GRACIAS…</a:t>
            </a:r>
          </a:p>
        </p:txBody>
      </p:sp>
      <p:sp>
        <p:nvSpPr>
          <p:cNvPr id="7" name="5 CuadroTexto">
            <a:extLst>
              <a:ext uri="{FF2B5EF4-FFF2-40B4-BE49-F238E27FC236}">
                <a16:creationId xmlns="" xmlns:a16="http://schemas.microsoft.com/office/drawing/2014/main" id="{C758BCBC-D26F-0741-8AF1-063FC152156D}"/>
              </a:ext>
            </a:extLst>
          </p:cNvPr>
          <p:cNvSpPr txBox="1"/>
          <p:nvPr/>
        </p:nvSpPr>
        <p:spPr>
          <a:xfrm>
            <a:off x="2211530" y="1434353"/>
            <a:ext cx="623484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>
                <a:solidFill>
                  <a:schemeClr val="bg1">
                    <a:lumMod val="50000"/>
                  </a:schemeClr>
                </a:solidFill>
              </a:rPr>
              <a:t>MTRO. JUAN CARLOS CAMPOS HERRERA</a:t>
            </a:r>
          </a:p>
          <a:p>
            <a:pPr>
              <a:defRPr/>
            </a:pPr>
            <a:r>
              <a:rPr lang="es-MX" sz="2000" dirty="0">
                <a:solidFill>
                  <a:schemeClr val="bg1">
                    <a:lumMod val="50000"/>
                  </a:schemeClr>
                </a:solidFill>
              </a:rPr>
              <a:t>COORDINADOR GENERAL DE EVALUACI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</a:rPr>
              <a:t>ÓN Y GESTIÓN DOCUMENTAL</a:t>
            </a:r>
            <a:endParaRPr lang="es-MX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es-MX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41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1992</TotalTime>
  <Words>1515</Words>
  <Application>Microsoft Office PowerPoint</Application>
  <PresentationFormat>Presentación en pantalla (4:3)</PresentationFormat>
  <Paragraphs>268</Paragraphs>
  <Slides>40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52" baseType="lpstr">
      <vt:lpstr>ＭＳ Ｐゴシック</vt:lpstr>
      <vt:lpstr>Arial</vt:lpstr>
      <vt:lpstr>Calibri</vt:lpstr>
      <vt:lpstr>Calibri Light</vt:lpstr>
      <vt:lpstr>Candara</vt:lpstr>
      <vt:lpstr>Myriad Pro</vt:lpstr>
      <vt:lpstr>Palatino Linotype</vt:lpstr>
      <vt:lpstr>Tahoma</vt:lpstr>
      <vt:lpstr>Times New Roman</vt:lpstr>
      <vt:lpstr>Wingdings</vt:lpstr>
      <vt:lpstr>Wingdings 3</vt:lpstr>
      <vt:lpstr>Office Theme</vt:lpstr>
      <vt:lpstr>Presentación de PowerPoint</vt:lpstr>
      <vt:lpstr>¿QUÉ ES EL ITEI?...</vt:lpstr>
      <vt:lpstr>Presentación de PowerPoint</vt:lpstr>
      <vt:lpstr>Sujetos Obligados por dentro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Contexto del Archivo</vt:lpstr>
      <vt:lpstr>Presentación de PowerPoint</vt:lpstr>
      <vt:lpstr>Presentación de PowerPoint</vt:lpstr>
      <vt:lpstr>Presentación de PowerPoint</vt:lpstr>
      <vt:lpstr>Cada sujeto obligado es responsable de:</vt:lpstr>
      <vt:lpstr>Presentación de PowerPoint</vt:lpstr>
      <vt:lpstr>Presentación de PowerPoint</vt:lpstr>
      <vt:lpstr>SIA</vt:lpstr>
      <vt:lpstr>Archivo de Trámite</vt:lpstr>
      <vt:lpstr>Archivo de Concentración</vt:lpstr>
      <vt:lpstr>G I  Grupo Interdisciplinario</vt:lpstr>
      <vt:lpstr>Valoración documental</vt:lpstr>
      <vt:lpstr>Presentación de PowerPoint</vt:lpstr>
      <vt:lpstr>Instr. Control y Consulta Arch.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Nacional de Archivos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de Vinculación y Difusión</dc:title>
  <dc:creator>Francisco Garcia Gallegos</dc:creator>
  <cp:lastModifiedBy>Juan Carlos Campos Herrera</cp:lastModifiedBy>
  <cp:revision>202</cp:revision>
  <dcterms:created xsi:type="dcterms:W3CDTF">2017-07-07T03:40:46Z</dcterms:created>
  <dcterms:modified xsi:type="dcterms:W3CDTF">2020-02-06T00:07:25Z</dcterms:modified>
</cp:coreProperties>
</file>