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9" r:id="rId21"/>
    <p:sldId id="280" r:id="rId22"/>
    <p:sldId id="281" r:id="rId23"/>
    <p:sldId id="278" r:id="rId24"/>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0BE90446-C63C-4F5B-A34F-320E4C2C6B1D}" type="datetimeFigureOut">
              <a:rPr lang="es-MX" smtClean="0"/>
              <a:t>26/06/2018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F92EB47B-7E10-40B7-9BEA-96480B816E8D}" type="slidenum">
              <a:rPr lang="es-MX" smtClean="0"/>
              <a:t>‹Nº›</a:t>
            </a:fld>
            <a:endParaRPr lang="es-MX"/>
          </a:p>
        </p:txBody>
      </p:sp>
    </p:spTree>
    <p:extLst>
      <p:ext uri="{BB962C8B-B14F-4D97-AF65-F5344CB8AC3E}">
        <p14:creationId xmlns:p14="http://schemas.microsoft.com/office/powerpoint/2010/main" val="486887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0BE90446-C63C-4F5B-A34F-320E4C2C6B1D}" type="datetimeFigureOut">
              <a:rPr lang="es-MX" smtClean="0"/>
              <a:t>26/06/2018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F92EB47B-7E10-40B7-9BEA-96480B816E8D}" type="slidenum">
              <a:rPr lang="es-MX" smtClean="0"/>
              <a:t>‹Nº›</a:t>
            </a:fld>
            <a:endParaRPr lang="es-MX"/>
          </a:p>
        </p:txBody>
      </p:sp>
    </p:spTree>
    <p:extLst>
      <p:ext uri="{BB962C8B-B14F-4D97-AF65-F5344CB8AC3E}">
        <p14:creationId xmlns:p14="http://schemas.microsoft.com/office/powerpoint/2010/main" val="1924541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0BE90446-C63C-4F5B-A34F-320E4C2C6B1D}" type="datetimeFigureOut">
              <a:rPr lang="es-MX" smtClean="0"/>
              <a:t>26/06/2018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F92EB47B-7E10-40B7-9BEA-96480B816E8D}" type="slidenum">
              <a:rPr lang="es-MX" smtClean="0"/>
              <a:t>‹Nº›</a:t>
            </a:fld>
            <a:endParaRPr lang="es-MX"/>
          </a:p>
        </p:txBody>
      </p:sp>
    </p:spTree>
    <p:extLst>
      <p:ext uri="{BB962C8B-B14F-4D97-AF65-F5344CB8AC3E}">
        <p14:creationId xmlns:p14="http://schemas.microsoft.com/office/powerpoint/2010/main" val="1454285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0BE90446-C63C-4F5B-A34F-320E4C2C6B1D}" type="datetimeFigureOut">
              <a:rPr lang="es-MX" smtClean="0"/>
              <a:t>26/06/2018</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F92EB47B-7E10-40B7-9BEA-96480B816E8D}" type="slidenum">
              <a:rPr lang="es-MX" smtClean="0"/>
              <a:t>‹Nº›</a:t>
            </a:fld>
            <a:endParaRPr lang="es-MX"/>
          </a:p>
        </p:txBody>
      </p:sp>
    </p:spTree>
    <p:extLst>
      <p:ext uri="{BB962C8B-B14F-4D97-AF65-F5344CB8AC3E}">
        <p14:creationId xmlns:p14="http://schemas.microsoft.com/office/powerpoint/2010/main" val="1345516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0BE90446-C63C-4F5B-A34F-320E4C2C6B1D}" type="datetimeFigureOut">
              <a:rPr lang="es-MX" smtClean="0"/>
              <a:t>26/06/2018</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F92EB47B-7E10-40B7-9BEA-96480B816E8D}" type="slidenum">
              <a:rPr lang="es-MX" smtClean="0"/>
              <a:t>‹Nº›</a:t>
            </a:fld>
            <a:endParaRPr lang="es-MX"/>
          </a:p>
        </p:txBody>
      </p:sp>
    </p:spTree>
    <p:extLst>
      <p:ext uri="{BB962C8B-B14F-4D97-AF65-F5344CB8AC3E}">
        <p14:creationId xmlns:p14="http://schemas.microsoft.com/office/powerpoint/2010/main" val="3379289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0BE90446-C63C-4F5B-A34F-320E4C2C6B1D}" type="datetimeFigureOut">
              <a:rPr lang="es-MX" smtClean="0"/>
              <a:t>26/06/2018</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F92EB47B-7E10-40B7-9BEA-96480B816E8D}" type="slidenum">
              <a:rPr lang="es-MX" smtClean="0"/>
              <a:t>‹Nº›</a:t>
            </a:fld>
            <a:endParaRPr lang="es-MX"/>
          </a:p>
        </p:txBody>
      </p:sp>
    </p:spTree>
    <p:extLst>
      <p:ext uri="{BB962C8B-B14F-4D97-AF65-F5344CB8AC3E}">
        <p14:creationId xmlns:p14="http://schemas.microsoft.com/office/powerpoint/2010/main" val="3443040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BE90446-C63C-4F5B-A34F-320E4C2C6B1D}" type="datetimeFigureOut">
              <a:rPr lang="es-MX" smtClean="0"/>
              <a:t>26/06/2018</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F92EB47B-7E10-40B7-9BEA-96480B816E8D}" type="slidenum">
              <a:rPr lang="es-MX" smtClean="0"/>
              <a:t>‹Nº›</a:t>
            </a:fld>
            <a:endParaRPr lang="es-MX"/>
          </a:p>
        </p:txBody>
      </p:sp>
    </p:spTree>
    <p:extLst>
      <p:ext uri="{BB962C8B-B14F-4D97-AF65-F5344CB8AC3E}">
        <p14:creationId xmlns:p14="http://schemas.microsoft.com/office/powerpoint/2010/main" val="1496302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0BE90446-C63C-4F5B-A34F-320E4C2C6B1D}" type="datetimeFigureOut">
              <a:rPr lang="es-MX" smtClean="0"/>
              <a:t>26/06/2018</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F92EB47B-7E10-40B7-9BEA-96480B816E8D}" type="slidenum">
              <a:rPr lang="es-MX" smtClean="0"/>
              <a:t>‹Nº›</a:t>
            </a:fld>
            <a:endParaRPr lang="es-MX"/>
          </a:p>
        </p:txBody>
      </p:sp>
    </p:spTree>
    <p:extLst>
      <p:ext uri="{BB962C8B-B14F-4D97-AF65-F5344CB8AC3E}">
        <p14:creationId xmlns:p14="http://schemas.microsoft.com/office/powerpoint/2010/main" val="4244738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0BE90446-C63C-4F5B-A34F-320E4C2C6B1D}" type="datetimeFigureOut">
              <a:rPr lang="es-MX" smtClean="0"/>
              <a:t>26/06/2018</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F92EB47B-7E10-40B7-9BEA-96480B816E8D}" type="slidenum">
              <a:rPr lang="es-MX" smtClean="0"/>
              <a:t>‹Nº›</a:t>
            </a:fld>
            <a:endParaRPr lang="es-MX"/>
          </a:p>
        </p:txBody>
      </p:sp>
    </p:spTree>
    <p:extLst>
      <p:ext uri="{BB962C8B-B14F-4D97-AF65-F5344CB8AC3E}">
        <p14:creationId xmlns:p14="http://schemas.microsoft.com/office/powerpoint/2010/main" val="129459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0BE90446-C63C-4F5B-A34F-320E4C2C6B1D}" type="datetimeFigureOut">
              <a:rPr lang="es-MX" smtClean="0"/>
              <a:t>26/06/2018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F92EB47B-7E10-40B7-9BEA-96480B816E8D}" type="slidenum">
              <a:rPr lang="es-MX" smtClean="0"/>
              <a:t>‹Nº›</a:t>
            </a:fld>
            <a:endParaRPr lang="es-MX"/>
          </a:p>
        </p:txBody>
      </p:sp>
    </p:spTree>
    <p:extLst>
      <p:ext uri="{BB962C8B-B14F-4D97-AF65-F5344CB8AC3E}">
        <p14:creationId xmlns:p14="http://schemas.microsoft.com/office/powerpoint/2010/main" val="3950508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0BE90446-C63C-4F5B-A34F-320E4C2C6B1D}" type="datetimeFigureOut">
              <a:rPr lang="es-MX" smtClean="0"/>
              <a:t>26/06/2018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F92EB47B-7E10-40B7-9BEA-96480B816E8D}" type="slidenum">
              <a:rPr lang="es-MX" smtClean="0"/>
              <a:t>‹Nº›</a:t>
            </a:fld>
            <a:endParaRPr lang="es-MX"/>
          </a:p>
        </p:txBody>
      </p:sp>
    </p:spTree>
    <p:extLst>
      <p:ext uri="{BB962C8B-B14F-4D97-AF65-F5344CB8AC3E}">
        <p14:creationId xmlns:p14="http://schemas.microsoft.com/office/powerpoint/2010/main" val="2853034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E90446-C63C-4F5B-A34F-320E4C2C6B1D}" type="datetimeFigureOut">
              <a:rPr lang="es-MX" smtClean="0"/>
              <a:t>26/06/2018</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2EB47B-7E10-40B7-9BEA-96480B816E8D}" type="slidenum">
              <a:rPr lang="es-MX" smtClean="0"/>
              <a:t>‹Nº›</a:t>
            </a:fld>
            <a:endParaRPr lang="es-MX"/>
          </a:p>
        </p:txBody>
      </p:sp>
    </p:spTree>
    <p:extLst>
      <p:ext uri="{BB962C8B-B14F-4D97-AF65-F5344CB8AC3E}">
        <p14:creationId xmlns:p14="http://schemas.microsoft.com/office/powerpoint/2010/main" val="4074924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2210937" y="0"/>
            <a:ext cx="6933063" cy="165769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Ins="360000" rtlCol="0" anchor="ctr"/>
          <a:lstStyle/>
          <a:p>
            <a:pPr algn="r"/>
            <a:r>
              <a:rPr lang="es-ES" sz="3200" b="1" dirty="0">
                <a:solidFill>
                  <a:schemeClr val="accent3">
                    <a:lumMod val="75000"/>
                  </a:schemeClr>
                </a:solidFill>
              </a:rPr>
              <a:t>Dirección de Investigación y Evaluación</a:t>
            </a:r>
          </a:p>
        </p:txBody>
      </p:sp>
      <p:sp>
        <p:nvSpPr>
          <p:cNvPr id="15" name="Rectángulo 14"/>
          <p:cNvSpPr/>
          <p:nvPr/>
        </p:nvSpPr>
        <p:spPr>
          <a:xfrm>
            <a:off x="0" y="6032310"/>
            <a:ext cx="9144000" cy="825690"/>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Rectángulo 7"/>
          <p:cNvSpPr/>
          <p:nvPr/>
        </p:nvSpPr>
        <p:spPr>
          <a:xfrm>
            <a:off x="0" y="1657696"/>
            <a:ext cx="9144000" cy="3869647"/>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3" name="Rectángulo 2"/>
          <p:cNvSpPr/>
          <p:nvPr/>
        </p:nvSpPr>
        <p:spPr>
          <a:xfrm>
            <a:off x="1115616" y="2059101"/>
            <a:ext cx="7128792" cy="3170099"/>
          </a:xfrm>
          <a:prstGeom prst="rect">
            <a:avLst/>
          </a:prstGeom>
        </p:spPr>
        <p:txBody>
          <a:bodyPr wrap="square">
            <a:spAutoFit/>
          </a:bodyPr>
          <a:lstStyle/>
          <a:p>
            <a:pPr algn="ctr"/>
            <a:r>
              <a:rPr lang="es-MX" sz="4000" b="1" dirty="0">
                <a:solidFill>
                  <a:srgbClr val="31859C"/>
                </a:solidFill>
              </a:rPr>
              <a:t>ACUERDO DEL ITEI QUE DETERMINA A LAS PERSONAS FÍSICAS Y JURÍDICAS DETERMINADAS COMO SUJETOS OBLIGADOS INDIRECTOS</a:t>
            </a:r>
          </a:p>
        </p:txBody>
      </p:sp>
      <p:pic>
        <p:nvPicPr>
          <p:cNvPr id="16" name="Imagen 15" descr="horizontal_nuevo_2016.png"/>
          <p:cNvPicPr>
            <a:picLocks noChangeAspect="1"/>
          </p:cNvPicPr>
          <p:nvPr/>
        </p:nvPicPr>
        <p:blipFill rotWithShape="1">
          <a:blip r:embed="rId2">
            <a:extLst>
              <a:ext uri="{28A0092B-C50C-407E-A947-70E740481C1C}">
                <a14:useLocalDpi xmlns:a14="http://schemas.microsoft.com/office/drawing/2010/main" val="0"/>
              </a:ext>
            </a:extLst>
          </a:blip>
          <a:srcRect r="82188"/>
          <a:stretch/>
        </p:blipFill>
        <p:spPr>
          <a:xfrm>
            <a:off x="443971" y="103453"/>
            <a:ext cx="2047527" cy="1417763"/>
          </a:xfrm>
          <a:prstGeom prst="rect">
            <a:avLst/>
          </a:prstGeom>
        </p:spPr>
      </p:pic>
    </p:spTree>
    <p:extLst>
      <p:ext uri="{BB962C8B-B14F-4D97-AF65-F5344CB8AC3E}">
        <p14:creationId xmlns:p14="http://schemas.microsoft.com/office/powerpoint/2010/main" val="3504115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4388088" y="0"/>
            <a:ext cx="4755912" cy="107083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Ins="360000" rtlCol="0" anchor="ctr"/>
          <a:lstStyle/>
          <a:p>
            <a:pPr algn="r"/>
            <a:r>
              <a:rPr lang="es-ES" b="1" dirty="0">
                <a:solidFill>
                  <a:schemeClr val="accent3">
                    <a:lumMod val="75000"/>
                  </a:schemeClr>
                </a:solidFill>
              </a:rPr>
              <a:t>Dirección de Investigación y Evaluación</a:t>
            </a:r>
          </a:p>
        </p:txBody>
      </p:sp>
      <p:sp>
        <p:nvSpPr>
          <p:cNvPr id="15" name="Rectángulo 14"/>
          <p:cNvSpPr/>
          <p:nvPr/>
        </p:nvSpPr>
        <p:spPr>
          <a:xfrm>
            <a:off x="0" y="5699083"/>
            <a:ext cx="9144000" cy="115891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Rectángulo 7"/>
          <p:cNvSpPr/>
          <p:nvPr/>
        </p:nvSpPr>
        <p:spPr>
          <a:xfrm>
            <a:off x="-891" y="1070833"/>
            <a:ext cx="9144000" cy="707886"/>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 name="Elipse 3"/>
          <p:cNvSpPr/>
          <p:nvPr/>
        </p:nvSpPr>
        <p:spPr>
          <a:xfrm>
            <a:off x="443971" y="893068"/>
            <a:ext cx="1063416" cy="1063416"/>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4400" b="1" dirty="0">
              <a:latin typeface="Arial Black"/>
              <a:cs typeface="Arial Black"/>
            </a:endParaRPr>
          </a:p>
        </p:txBody>
      </p:sp>
      <p:sp>
        <p:nvSpPr>
          <p:cNvPr id="2" name="CuadroTexto 1"/>
          <p:cNvSpPr txBox="1"/>
          <p:nvPr/>
        </p:nvSpPr>
        <p:spPr>
          <a:xfrm>
            <a:off x="719055" y="2492896"/>
            <a:ext cx="7824444" cy="2492990"/>
          </a:xfrm>
          <a:prstGeom prst="rect">
            <a:avLst/>
          </a:prstGeom>
          <a:noFill/>
        </p:spPr>
        <p:txBody>
          <a:bodyPr wrap="square" rtlCol="0">
            <a:spAutoFit/>
          </a:bodyPr>
          <a:lstStyle/>
          <a:p>
            <a:pPr algn="just"/>
            <a:r>
              <a:rPr lang="es-MX" sz="2600" b="1" dirty="0"/>
              <a:t>15 de febrero del año 2017</a:t>
            </a:r>
            <a:r>
              <a:rPr lang="es-MX" sz="2600" dirty="0"/>
              <a:t>, el Pleno del ITEI, aprobó el Acuerdo mediante el cual </a:t>
            </a:r>
            <a:r>
              <a:rPr lang="es-MX" sz="2600" b="1" dirty="0"/>
              <a:t>se requiere a los sujetos obligados para que remitan el listado de las personas físicas y/o jurídicas </a:t>
            </a:r>
            <a:r>
              <a:rPr lang="es-MX" sz="2600" dirty="0"/>
              <a:t>que reciban y ejerzan recursos públicos o realicen actos equivalentes a los de autoridad durante los ejercicios fiscales 2016 y 2017. </a:t>
            </a:r>
          </a:p>
        </p:txBody>
      </p:sp>
      <p:sp>
        <p:nvSpPr>
          <p:cNvPr id="3" name="Rectángulo 2"/>
          <p:cNvSpPr/>
          <p:nvPr/>
        </p:nvSpPr>
        <p:spPr>
          <a:xfrm>
            <a:off x="3076813" y="1056833"/>
            <a:ext cx="2903744" cy="707886"/>
          </a:xfrm>
          <a:prstGeom prst="rect">
            <a:avLst/>
          </a:prstGeom>
        </p:spPr>
        <p:txBody>
          <a:bodyPr wrap="none">
            <a:spAutoFit/>
          </a:bodyPr>
          <a:lstStyle/>
          <a:p>
            <a:r>
              <a:rPr lang="es-ES" sz="4000" b="1" dirty="0">
                <a:solidFill>
                  <a:srgbClr val="31859C"/>
                </a:solidFill>
              </a:rPr>
              <a:t>Antecedente</a:t>
            </a:r>
          </a:p>
        </p:txBody>
      </p:sp>
      <p:pic>
        <p:nvPicPr>
          <p:cNvPr id="16" name="Imagen 15" descr="horizontal_nuevo_2016.png"/>
          <p:cNvPicPr>
            <a:picLocks noChangeAspect="1"/>
          </p:cNvPicPr>
          <p:nvPr/>
        </p:nvPicPr>
        <p:blipFill rotWithShape="1">
          <a:blip r:embed="rId2" cstate="print">
            <a:extLst>
              <a:ext uri="{28A0092B-C50C-407E-A947-70E740481C1C}">
                <a14:useLocalDpi xmlns:a14="http://schemas.microsoft.com/office/drawing/2010/main" val="0"/>
              </a:ext>
            </a:extLst>
          </a:blip>
          <a:srcRect r="82188"/>
          <a:stretch/>
        </p:blipFill>
        <p:spPr>
          <a:xfrm>
            <a:off x="7963118" y="6016520"/>
            <a:ext cx="874189" cy="605312"/>
          </a:xfrm>
          <a:prstGeom prst="rect">
            <a:avLst/>
          </a:prstGeom>
        </p:spPr>
      </p:pic>
    </p:spTree>
    <p:extLst>
      <p:ext uri="{BB962C8B-B14F-4D97-AF65-F5344CB8AC3E}">
        <p14:creationId xmlns:p14="http://schemas.microsoft.com/office/powerpoint/2010/main" val="3794889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4388088" y="0"/>
            <a:ext cx="4755912" cy="107083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Ins="360000" rtlCol="0" anchor="ctr"/>
          <a:lstStyle/>
          <a:p>
            <a:pPr algn="r"/>
            <a:r>
              <a:rPr lang="es-ES" b="1" dirty="0">
                <a:solidFill>
                  <a:schemeClr val="accent3">
                    <a:lumMod val="75000"/>
                  </a:schemeClr>
                </a:solidFill>
              </a:rPr>
              <a:t>Dirección de Investigación y Evaluación</a:t>
            </a:r>
          </a:p>
        </p:txBody>
      </p:sp>
      <p:sp>
        <p:nvSpPr>
          <p:cNvPr id="15" name="Rectángulo 14"/>
          <p:cNvSpPr/>
          <p:nvPr/>
        </p:nvSpPr>
        <p:spPr>
          <a:xfrm>
            <a:off x="0" y="5699083"/>
            <a:ext cx="9144000" cy="115891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Rectángulo 7"/>
          <p:cNvSpPr/>
          <p:nvPr/>
        </p:nvSpPr>
        <p:spPr>
          <a:xfrm>
            <a:off x="0" y="1070833"/>
            <a:ext cx="9144000" cy="707886"/>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 name="Elipse 3"/>
          <p:cNvSpPr/>
          <p:nvPr/>
        </p:nvSpPr>
        <p:spPr>
          <a:xfrm>
            <a:off x="443971" y="893068"/>
            <a:ext cx="1063416" cy="1063416"/>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4400" b="1" dirty="0">
              <a:latin typeface="Arial Black"/>
              <a:cs typeface="Arial Black"/>
            </a:endParaRPr>
          </a:p>
        </p:txBody>
      </p:sp>
      <p:sp>
        <p:nvSpPr>
          <p:cNvPr id="2" name="CuadroTexto 1"/>
          <p:cNvSpPr txBox="1"/>
          <p:nvPr/>
        </p:nvSpPr>
        <p:spPr>
          <a:xfrm>
            <a:off x="719054" y="2023451"/>
            <a:ext cx="7681157" cy="3293209"/>
          </a:xfrm>
          <a:prstGeom prst="rect">
            <a:avLst/>
          </a:prstGeom>
          <a:noFill/>
        </p:spPr>
        <p:txBody>
          <a:bodyPr wrap="square" rtlCol="0">
            <a:spAutoFit/>
          </a:bodyPr>
          <a:lstStyle/>
          <a:p>
            <a:pPr algn="just"/>
            <a:r>
              <a:rPr lang="es-MX" sz="2600" dirty="0"/>
              <a:t>El </a:t>
            </a:r>
            <a:r>
              <a:rPr lang="es-MX" sz="2600" b="1" dirty="0"/>
              <a:t>13 de junio del año 2018</a:t>
            </a:r>
            <a:r>
              <a:rPr lang="es-MX" sz="2600" dirty="0"/>
              <a:t>, el Pleno del ITEI aprobó: </a:t>
            </a:r>
          </a:p>
          <a:p>
            <a:pPr marL="514350" indent="-514350" algn="just">
              <a:buAutoNum type="arabicPeriod"/>
            </a:pPr>
            <a:r>
              <a:rPr lang="es-MX" sz="2600" b="1" dirty="0"/>
              <a:t>Padrón de personas físicas y jurídicas </a:t>
            </a:r>
            <a:r>
              <a:rPr lang="es-MX" sz="2600" dirty="0"/>
              <a:t>a las que se otorgaron recursos públicos y/o en términos de las disposiciones aplicables, se facultaron para realizar actos equivalentes a los de autoridad durante el año 2017.</a:t>
            </a:r>
          </a:p>
          <a:p>
            <a:pPr marL="514350" indent="-514350" algn="just">
              <a:buAutoNum type="arabicPeriod"/>
            </a:pPr>
            <a:r>
              <a:rPr lang="es-MX" sz="2600" b="1" dirty="0"/>
              <a:t>La forma en que deberán dar cumplimiento a las obligaciones</a:t>
            </a:r>
            <a:r>
              <a:rPr lang="es-MX" sz="2600" dirty="0"/>
              <a:t> de la Ley.</a:t>
            </a:r>
          </a:p>
        </p:txBody>
      </p:sp>
      <p:sp>
        <p:nvSpPr>
          <p:cNvPr id="3" name="Rectángulo 2"/>
          <p:cNvSpPr/>
          <p:nvPr/>
        </p:nvSpPr>
        <p:spPr>
          <a:xfrm>
            <a:off x="3300930" y="1056833"/>
            <a:ext cx="3025315" cy="707886"/>
          </a:xfrm>
          <a:prstGeom prst="rect">
            <a:avLst/>
          </a:prstGeom>
        </p:spPr>
        <p:txBody>
          <a:bodyPr wrap="none">
            <a:spAutoFit/>
          </a:bodyPr>
          <a:lstStyle/>
          <a:p>
            <a:pPr algn="ctr"/>
            <a:r>
              <a:rPr lang="es-ES" sz="4000" b="1" dirty="0">
                <a:solidFill>
                  <a:srgbClr val="31859C"/>
                </a:solidFill>
              </a:rPr>
              <a:t>AGP-22/2018</a:t>
            </a:r>
          </a:p>
        </p:txBody>
      </p:sp>
      <p:pic>
        <p:nvPicPr>
          <p:cNvPr id="16" name="Imagen 15" descr="horizontal_nuevo_2016.png"/>
          <p:cNvPicPr>
            <a:picLocks noChangeAspect="1"/>
          </p:cNvPicPr>
          <p:nvPr/>
        </p:nvPicPr>
        <p:blipFill rotWithShape="1">
          <a:blip r:embed="rId2" cstate="print">
            <a:extLst>
              <a:ext uri="{28A0092B-C50C-407E-A947-70E740481C1C}">
                <a14:useLocalDpi xmlns:a14="http://schemas.microsoft.com/office/drawing/2010/main" val="0"/>
              </a:ext>
            </a:extLst>
          </a:blip>
          <a:srcRect r="82188"/>
          <a:stretch/>
        </p:blipFill>
        <p:spPr>
          <a:xfrm>
            <a:off x="7963118" y="6016520"/>
            <a:ext cx="874189" cy="605312"/>
          </a:xfrm>
          <a:prstGeom prst="rect">
            <a:avLst/>
          </a:prstGeom>
        </p:spPr>
      </p:pic>
    </p:spTree>
    <p:extLst>
      <p:ext uri="{BB962C8B-B14F-4D97-AF65-F5344CB8AC3E}">
        <p14:creationId xmlns:p14="http://schemas.microsoft.com/office/powerpoint/2010/main" val="1578938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4388088" y="0"/>
            <a:ext cx="4755912" cy="107083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Ins="360000" rtlCol="0" anchor="ctr"/>
          <a:lstStyle/>
          <a:p>
            <a:pPr algn="r"/>
            <a:r>
              <a:rPr lang="es-ES" b="1" dirty="0">
                <a:solidFill>
                  <a:schemeClr val="accent3">
                    <a:lumMod val="75000"/>
                  </a:schemeClr>
                </a:solidFill>
              </a:rPr>
              <a:t>Dirección de Investigación y Evaluación</a:t>
            </a:r>
          </a:p>
        </p:txBody>
      </p:sp>
      <p:sp>
        <p:nvSpPr>
          <p:cNvPr id="15" name="Rectángulo 14"/>
          <p:cNvSpPr/>
          <p:nvPr/>
        </p:nvSpPr>
        <p:spPr>
          <a:xfrm>
            <a:off x="0" y="5699083"/>
            <a:ext cx="9144000" cy="115891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Rectángulo 7"/>
          <p:cNvSpPr/>
          <p:nvPr/>
        </p:nvSpPr>
        <p:spPr>
          <a:xfrm>
            <a:off x="0" y="715633"/>
            <a:ext cx="9144000" cy="1430650"/>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 name="Elipse 3"/>
          <p:cNvSpPr/>
          <p:nvPr/>
        </p:nvSpPr>
        <p:spPr>
          <a:xfrm>
            <a:off x="443971" y="893068"/>
            <a:ext cx="1063416" cy="1063416"/>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4400" b="1" dirty="0">
              <a:latin typeface="Arial Black"/>
              <a:cs typeface="Arial Black"/>
            </a:endParaRPr>
          </a:p>
        </p:txBody>
      </p:sp>
      <p:sp>
        <p:nvSpPr>
          <p:cNvPr id="2" name="CuadroTexto 1"/>
          <p:cNvSpPr txBox="1"/>
          <p:nvPr/>
        </p:nvSpPr>
        <p:spPr>
          <a:xfrm>
            <a:off x="975679" y="2395811"/>
            <a:ext cx="7244063" cy="3293209"/>
          </a:xfrm>
          <a:prstGeom prst="rect">
            <a:avLst/>
          </a:prstGeom>
          <a:noFill/>
        </p:spPr>
        <p:txBody>
          <a:bodyPr wrap="square" rtlCol="0">
            <a:spAutoFit/>
          </a:bodyPr>
          <a:lstStyle/>
          <a:p>
            <a:pPr algn="just"/>
            <a:r>
              <a:rPr lang="es-MX" sz="2600" dirty="0"/>
              <a:t>Respecto a la </a:t>
            </a:r>
            <a:r>
              <a:rPr lang="es-MX" sz="2600" b="1" dirty="0"/>
              <a:t>publicación de información</a:t>
            </a:r>
            <a:r>
              <a:rPr lang="es-MX" sz="2600" dirty="0"/>
              <a:t>: </a:t>
            </a:r>
          </a:p>
          <a:p>
            <a:pPr algn="just"/>
            <a:endParaRPr lang="es-MX" sz="2600" dirty="0"/>
          </a:p>
          <a:p>
            <a:pPr algn="just"/>
            <a:r>
              <a:rPr lang="es-MX" sz="2600" dirty="0"/>
              <a:t>Entregar al sujeto obligado que corresponda, un </a:t>
            </a:r>
            <a:r>
              <a:rPr lang="es-MX" sz="2600" b="1" dirty="0"/>
              <a:t>informe de rendición de cuentas </a:t>
            </a:r>
            <a:r>
              <a:rPr lang="es-MX" sz="2600" dirty="0"/>
              <a:t>respecto del uso y destino de los recursos públicos que le fueron entregados y/o las acciones efectuadas con motivo de tener la atribución para realizar actos de autoridad.</a:t>
            </a:r>
          </a:p>
        </p:txBody>
      </p:sp>
      <p:sp>
        <p:nvSpPr>
          <p:cNvPr id="3" name="Rectángulo 2"/>
          <p:cNvSpPr/>
          <p:nvPr/>
        </p:nvSpPr>
        <p:spPr>
          <a:xfrm>
            <a:off x="1507387" y="715633"/>
            <a:ext cx="6763156" cy="1323439"/>
          </a:xfrm>
          <a:prstGeom prst="rect">
            <a:avLst/>
          </a:prstGeom>
        </p:spPr>
        <p:txBody>
          <a:bodyPr wrap="square">
            <a:spAutoFit/>
          </a:bodyPr>
          <a:lstStyle/>
          <a:p>
            <a:pPr algn="ctr"/>
            <a:r>
              <a:rPr lang="es-ES" sz="4000" b="1" dirty="0">
                <a:solidFill>
                  <a:srgbClr val="31859C"/>
                </a:solidFill>
              </a:rPr>
              <a:t>Obligaciones de las </a:t>
            </a:r>
          </a:p>
          <a:p>
            <a:pPr algn="ctr"/>
            <a:r>
              <a:rPr lang="es-ES" sz="4000" b="1" dirty="0">
                <a:solidFill>
                  <a:srgbClr val="31859C"/>
                </a:solidFill>
              </a:rPr>
              <a:t>personas físicas y jurídicas</a:t>
            </a:r>
          </a:p>
        </p:txBody>
      </p:sp>
      <p:pic>
        <p:nvPicPr>
          <p:cNvPr id="16" name="Imagen 15" descr="horizontal_nuevo_2016.png"/>
          <p:cNvPicPr>
            <a:picLocks noChangeAspect="1"/>
          </p:cNvPicPr>
          <p:nvPr/>
        </p:nvPicPr>
        <p:blipFill rotWithShape="1">
          <a:blip r:embed="rId2" cstate="print">
            <a:extLst>
              <a:ext uri="{28A0092B-C50C-407E-A947-70E740481C1C}">
                <a14:useLocalDpi xmlns:a14="http://schemas.microsoft.com/office/drawing/2010/main" val="0"/>
              </a:ext>
            </a:extLst>
          </a:blip>
          <a:srcRect r="82188"/>
          <a:stretch/>
        </p:blipFill>
        <p:spPr>
          <a:xfrm>
            <a:off x="7963118" y="6016520"/>
            <a:ext cx="874189" cy="605312"/>
          </a:xfrm>
          <a:prstGeom prst="rect">
            <a:avLst/>
          </a:prstGeom>
        </p:spPr>
      </p:pic>
    </p:spTree>
    <p:extLst>
      <p:ext uri="{BB962C8B-B14F-4D97-AF65-F5344CB8AC3E}">
        <p14:creationId xmlns:p14="http://schemas.microsoft.com/office/powerpoint/2010/main" val="695168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4388088" y="0"/>
            <a:ext cx="4755912" cy="107083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Ins="360000" rtlCol="0" anchor="ctr"/>
          <a:lstStyle/>
          <a:p>
            <a:pPr algn="r"/>
            <a:r>
              <a:rPr lang="es-ES" b="1" dirty="0">
                <a:solidFill>
                  <a:schemeClr val="accent3">
                    <a:lumMod val="75000"/>
                  </a:schemeClr>
                </a:solidFill>
              </a:rPr>
              <a:t>Dirección de Investigación y Evaluación</a:t>
            </a:r>
          </a:p>
        </p:txBody>
      </p:sp>
      <p:sp>
        <p:nvSpPr>
          <p:cNvPr id="15" name="Rectángulo 14"/>
          <p:cNvSpPr/>
          <p:nvPr/>
        </p:nvSpPr>
        <p:spPr>
          <a:xfrm>
            <a:off x="0" y="5699083"/>
            <a:ext cx="9144000" cy="115891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Rectángulo 7"/>
          <p:cNvSpPr/>
          <p:nvPr/>
        </p:nvSpPr>
        <p:spPr>
          <a:xfrm>
            <a:off x="0" y="893068"/>
            <a:ext cx="9144000" cy="1193427"/>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 name="Elipse 3"/>
          <p:cNvSpPr/>
          <p:nvPr/>
        </p:nvSpPr>
        <p:spPr>
          <a:xfrm>
            <a:off x="443971" y="893068"/>
            <a:ext cx="1063416" cy="1063416"/>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4400" b="1" dirty="0">
              <a:latin typeface="Arial Black"/>
              <a:cs typeface="Arial Black"/>
            </a:endParaRPr>
          </a:p>
        </p:txBody>
      </p:sp>
      <p:sp>
        <p:nvSpPr>
          <p:cNvPr id="2" name="CuadroTexto 1"/>
          <p:cNvSpPr txBox="1"/>
          <p:nvPr/>
        </p:nvSpPr>
        <p:spPr>
          <a:xfrm>
            <a:off x="777922" y="2378299"/>
            <a:ext cx="7628739" cy="2492990"/>
          </a:xfrm>
          <a:prstGeom prst="rect">
            <a:avLst/>
          </a:prstGeom>
          <a:noFill/>
        </p:spPr>
        <p:txBody>
          <a:bodyPr wrap="square" rtlCol="0">
            <a:spAutoFit/>
          </a:bodyPr>
          <a:lstStyle/>
          <a:p>
            <a:pPr algn="just"/>
            <a:r>
              <a:rPr lang="es-MX" sz="2600" dirty="0"/>
              <a:t>Respecto a las </a:t>
            </a:r>
            <a:r>
              <a:rPr lang="es-MX" sz="2600" b="1" dirty="0"/>
              <a:t>solicitudes de acceso a la información: </a:t>
            </a:r>
          </a:p>
          <a:p>
            <a:pPr algn="just"/>
            <a:endParaRPr lang="es-MX" sz="2600" dirty="0"/>
          </a:p>
          <a:p>
            <a:pPr algn="just"/>
            <a:r>
              <a:rPr lang="es-MX" sz="2600" dirty="0"/>
              <a:t>Deberán </a:t>
            </a:r>
            <a:r>
              <a:rPr lang="es-MX" sz="2600" b="1" dirty="0"/>
              <a:t>remitir en tiempo y forma </a:t>
            </a:r>
            <a:r>
              <a:rPr lang="es-MX" sz="2600" dirty="0"/>
              <a:t>al sujeto obligado que corresponda, la </a:t>
            </a:r>
            <a:r>
              <a:rPr lang="es-MX" sz="2600" b="1" dirty="0"/>
              <a:t>información que se le requiera</a:t>
            </a:r>
            <a:r>
              <a:rPr lang="es-MX" sz="2600" dirty="0"/>
              <a:t> para que éste pueda atender las solicitudes correspondientes.</a:t>
            </a:r>
          </a:p>
        </p:txBody>
      </p:sp>
      <p:pic>
        <p:nvPicPr>
          <p:cNvPr id="16" name="Imagen 15" descr="horizontal_nuevo_2016.png"/>
          <p:cNvPicPr>
            <a:picLocks noChangeAspect="1"/>
          </p:cNvPicPr>
          <p:nvPr/>
        </p:nvPicPr>
        <p:blipFill rotWithShape="1">
          <a:blip r:embed="rId2" cstate="print">
            <a:extLst>
              <a:ext uri="{28A0092B-C50C-407E-A947-70E740481C1C}">
                <a14:useLocalDpi xmlns:a14="http://schemas.microsoft.com/office/drawing/2010/main" val="0"/>
              </a:ext>
            </a:extLst>
          </a:blip>
          <a:srcRect r="82188"/>
          <a:stretch/>
        </p:blipFill>
        <p:spPr>
          <a:xfrm>
            <a:off x="7963118" y="6016520"/>
            <a:ext cx="874189" cy="605312"/>
          </a:xfrm>
          <a:prstGeom prst="rect">
            <a:avLst/>
          </a:prstGeom>
        </p:spPr>
      </p:pic>
      <p:sp>
        <p:nvSpPr>
          <p:cNvPr id="11" name="Rectángulo 2"/>
          <p:cNvSpPr/>
          <p:nvPr/>
        </p:nvSpPr>
        <p:spPr>
          <a:xfrm>
            <a:off x="1615679" y="763056"/>
            <a:ext cx="6763156" cy="1323439"/>
          </a:xfrm>
          <a:prstGeom prst="rect">
            <a:avLst/>
          </a:prstGeom>
        </p:spPr>
        <p:txBody>
          <a:bodyPr wrap="square">
            <a:spAutoFit/>
          </a:bodyPr>
          <a:lstStyle/>
          <a:p>
            <a:pPr algn="ctr"/>
            <a:r>
              <a:rPr lang="es-ES" sz="4000" b="1" dirty="0">
                <a:solidFill>
                  <a:srgbClr val="31859C"/>
                </a:solidFill>
              </a:rPr>
              <a:t>Obligaciones de las </a:t>
            </a:r>
          </a:p>
          <a:p>
            <a:pPr algn="ctr"/>
            <a:r>
              <a:rPr lang="es-ES" sz="4000" b="1" dirty="0">
                <a:solidFill>
                  <a:srgbClr val="31859C"/>
                </a:solidFill>
              </a:rPr>
              <a:t>personas físicas y jurídicas</a:t>
            </a:r>
          </a:p>
        </p:txBody>
      </p:sp>
    </p:spTree>
    <p:extLst>
      <p:ext uri="{BB962C8B-B14F-4D97-AF65-F5344CB8AC3E}">
        <p14:creationId xmlns:p14="http://schemas.microsoft.com/office/powerpoint/2010/main" val="2635591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4388088" y="0"/>
            <a:ext cx="4755912" cy="107083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Ins="360000" rtlCol="0" anchor="ctr"/>
          <a:lstStyle/>
          <a:p>
            <a:pPr algn="r"/>
            <a:r>
              <a:rPr lang="es-ES" b="1" dirty="0">
                <a:solidFill>
                  <a:schemeClr val="accent3">
                    <a:lumMod val="75000"/>
                  </a:schemeClr>
                </a:solidFill>
              </a:rPr>
              <a:t>Dirección de Investigación y Evaluación</a:t>
            </a:r>
          </a:p>
        </p:txBody>
      </p:sp>
      <p:sp>
        <p:nvSpPr>
          <p:cNvPr id="15" name="Rectángulo 14"/>
          <p:cNvSpPr/>
          <p:nvPr/>
        </p:nvSpPr>
        <p:spPr>
          <a:xfrm>
            <a:off x="0" y="5699083"/>
            <a:ext cx="9144000" cy="115891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Rectángulo 7"/>
          <p:cNvSpPr/>
          <p:nvPr/>
        </p:nvSpPr>
        <p:spPr>
          <a:xfrm>
            <a:off x="0" y="1070833"/>
            <a:ext cx="9144000" cy="707886"/>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 name="Elipse 3"/>
          <p:cNvSpPr/>
          <p:nvPr/>
        </p:nvSpPr>
        <p:spPr>
          <a:xfrm>
            <a:off x="443971" y="893068"/>
            <a:ext cx="1063416" cy="1063416"/>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4400" b="1" dirty="0">
              <a:latin typeface="Arial Black"/>
              <a:cs typeface="Arial Black"/>
            </a:endParaRPr>
          </a:p>
        </p:txBody>
      </p:sp>
      <p:sp>
        <p:nvSpPr>
          <p:cNvPr id="2" name="CuadroTexto 1"/>
          <p:cNvSpPr txBox="1"/>
          <p:nvPr/>
        </p:nvSpPr>
        <p:spPr>
          <a:xfrm>
            <a:off x="443971" y="1996155"/>
            <a:ext cx="8099528" cy="3693319"/>
          </a:xfrm>
          <a:prstGeom prst="rect">
            <a:avLst/>
          </a:prstGeom>
          <a:noFill/>
        </p:spPr>
        <p:txBody>
          <a:bodyPr wrap="square" rtlCol="0">
            <a:spAutoFit/>
          </a:bodyPr>
          <a:lstStyle/>
          <a:p>
            <a:pPr algn="just"/>
            <a:r>
              <a:rPr lang="es-MX" sz="2600" dirty="0"/>
              <a:t>Respecto a la </a:t>
            </a:r>
            <a:r>
              <a:rPr lang="es-MX" sz="2600" b="1" dirty="0"/>
              <a:t>publicación de información: </a:t>
            </a:r>
          </a:p>
          <a:p>
            <a:pPr algn="just"/>
            <a:endParaRPr lang="es-MX" sz="2600" dirty="0"/>
          </a:p>
          <a:p>
            <a:pPr marL="514350" indent="-514350" algn="just">
              <a:buAutoNum type="arabicPeriod"/>
            </a:pPr>
            <a:r>
              <a:rPr lang="es-MX" sz="2600" dirty="0"/>
              <a:t>Publicar el “</a:t>
            </a:r>
            <a:r>
              <a:rPr lang="es-MX" sz="2600" b="1" dirty="0"/>
              <a:t>listado de personas físicas o jurídicas </a:t>
            </a:r>
            <a:r>
              <a:rPr lang="es-MX" sz="2600" dirty="0"/>
              <a:t>a quienes, por cualquier motivo, se l</a:t>
            </a:r>
            <a:r>
              <a:rPr lang="es-MX" sz="2600" b="1" dirty="0"/>
              <a:t>es asigne o permita usar recursos públicos </a:t>
            </a:r>
            <a:r>
              <a:rPr lang="es-MX" sz="2600" dirty="0"/>
              <a:t>o, en los términos de las disposiciones aplicables, </a:t>
            </a:r>
            <a:r>
              <a:rPr lang="es-MX" sz="2600" b="1" dirty="0"/>
              <a:t>realicen actos de autoridad</a:t>
            </a:r>
            <a:r>
              <a:rPr lang="es-MX" sz="2600" dirty="0"/>
              <a:t>, así como </a:t>
            </a:r>
            <a:r>
              <a:rPr lang="es-MX" sz="2600" b="1" dirty="0"/>
              <a:t>los informes que dichas personas les entreguen sobre el uso y destino de dichos recursos</a:t>
            </a:r>
            <a:r>
              <a:rPr lang="es-MX" sz="2600" dirty="0"/>
              <a:t>”. Art. 8, V., m) y equivalencia en el 70, XXVI</a:t>
            </a:r>
          </a:p>
        </p:txBody>
      </p:sp>
      <p:sp>
        <p:nvSpPr>
          <p:cNvPr id="3" name="Rectángulo 2"/>
          <p:cNvSpPr/>
          <p:nvPr/>
        </p:nvSpPr>
        <p:spPr>
          <a:xfrm>
            <a:off x="975679" y="1070481"/>
            <a:ext cx="8168321" cy="677108"/>
          </a:xfrm>
          <a:prstGeom prst="rect">
            <a:avLst/>
          </a:prstGeom>
        </p:spPr>
        <p:txBody>
          <a:bodyPr wrap="square">
            <a:spAutoFit/>
          </a:bodyPr>
          <a:lstStyle/>
          <a:p>
            <a:pPr algn="r"/>
            <a:r>
              <a:rPr lang="es-ES" sz="3800" b="1" dirty="0">
                <a:solidFill>
                  <a:srgbClr val="31859C"/>
                </a:solidFill>
              </a:rPr>
              <a:t>Obligaciones de los sujetos obligados</a:t>
            </a:r>
          </a:p>
        </p:txBody>
      </p:sp>
      <p:pic>
        <p:nvPicPr>
          <p:cNvPr id="16" name="Imagen 15" descr="horizontal_nuevo_2016.png"/>
          <p:cNvPicPr>
            <a:picLocks noChangeAspect="1"/>
          </p:cNvPicPr>
          <p:nvPr/>
        </p:nvPicPr>
        <p:blipFill rotWithShape="1">
          <a:blip r:embed="rId2" cstate="print">
            <a:extLst>
              <a:ext uri="{28A0092B-C50C-407E-A947-70E740481C1C}">
                <a14:useLocalDpi xmlns:a14="http://schemas.microsoft.com/office/drawing/2010/main" val="0"/>
              </a:ext>
            </a:extLst>
          </a:blip>
          <a:srcRect r="82188"/>
          <a:stretch/>
        </p:blipFill>
        <p:spPr>
          <a:xfrm>
            <a:off x="7963118" y="6016520"/>
            <a:ext cx="874189" cy="605312"/>
          </a:xfrm>
          <a:prstGeom prst="rect">
            <a:avLst/>
          </a:prstGeom>
        </p:spPr>
      </p:pic>
    </p:spTree>
    <p:extLst>
      <p:ext uri="{BB962C8B-B14F-4D97-AF65-F5344CB8AC3E}">
        <p14:creationId xmlns:p14="http://schemas.microsoft.com/office/powerpoint/2010/main" val="1344318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4388088" y="0"/>
            <a:ext cx="4755912" cy="107083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Ins="360000" rtlCol="0" anchor="ctr"/>
          <a:lstStyle/>
          <a:p>
            <a:pPr algn="r"/>
            <a:r>
              <a:rPr lang="es-ES" b="1" dirty="0">
                <a:solidFill>
                  <a:schemeClr val="accent3">
                    <a:lumMod val="75000"/>
                  </a:schemeClr>
                </a:solidFill>
              </a:rPr>
              <a:t>Dirección de Investigación y Evaluación</a:t>
            </a:r>
          </a:p>
        </p:txBody>
      </p:sp>
      <p:sp>
        <p:nvSpPr>
          <p:cNvPr id="15" name="Rectángulo 14"/>
          <p:cNvSpPr/>
          <p:nvPr/>
        </p:nvSpPr>
        <p:spPr>
          <a:xfrm>
            <a:off x="0" y="5699083"/>
            <a:ext cx="9144000" cy="115891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Rectángulo 7"/>
          <p:cNvSpPr/>
          <p:nvPr/>
        </p:nvSpPr>
        <p:spPr>
          <a:xfrm>
            <a:off x="0" y="1070833"/>
            <a:ext cx="9144000" cy="707886"/>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 name="Elipse 3"/>
          <p:cNvSpPr/>
          <p:nvPr/>
        </p:nvSpPr>
        <p:spPr>
          <a:xfrm>
            <a:off x="443971" y="893068"/>
            <a:ext cx="1063416" cy="1063416"/>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4400" b="1" dirty="0">
              <a:latin typeface="Arial Black"/>
              <a:cs typeface="Arial Black"/>
            </a:endParaRPr>
          </a:p>
        </p:txBody>
      </p:sp>
      <p:sp>
        <p:nvSpPr>
          <p:cNvPr id="2" name="CuadroTexto 1"/>
          <p:cNvSpPr txBox="1"/>
          <p:nvPr/>
        </p:nvSpPr>
        <p:spPr>
          <a:xfrm>
            <a:off x="719054" y="2351003"/>
            <a:ext cx="7681157" cy="2123658"/>
          </a:xfrm>
          <a:prstGeom prst="rect">
            <a:avLst/>
          </a:prstGeom>
          <a:noFill/>
        </p:spPr>
        <p:txBody>
          <a:bodyPr wrap="square" rtlCol="0">
            <a:spAutoFit/>
          </a:bodyPr>
          <a:lstStyle/>
          <a:p>
            <a:pPr algn="just"/>
            <a:endParaRPr lang="es-MX" sz="2800" dirty="0"/>
          </a:p>
          <a:p>
            <a:pPr marL="514350" indent="-514350" algn="just">
              <a:buAutoNum type="arabicPeriod" startAt="2"/>
            </a:pPr>
            <a:r>
              <a:rPr lang="es-MX" sz="2600" b="1" dirty="0"/>
              <a:t>Publicar en el SIPOT</a:t>
            </a:r>
            <a:r>
              <a:rPr lang="es-MX" sz="2600" dirty="0"/>
              <a:t> de la PNT el </a:t>
            </a:r>
            <a:r>
              <a:rPr lang="es-MX" sz="2600" b="1" dirty="0"/>
              <a:t>formato “LTAIPEJM8FVM” </a:t>
            </a:r>
            <a:r>
              <a:rPr lang="es-MX" sz="2600" dirty="0"/>
              <a:t>correspondiente al año 2017, </a:t>
            </a:r>
            <a:r>
              <a:rPr lang="es-MX" sz="2600" b="1" dirty="0"/>
              <a:t>con énfasis en el vínculo al informe de rendición de cuentas que genere el sujeto obligado indirecto. </a:t>
            </a:r>
          </a:p>
        </p:txBody>
      </p:sp>
      <p:pic>
        <p:nvPicPr>
          <p:cNvPr id="16" name="Imagen 15" descr="horizontal_nuevo_2016.png"/>
          <p:cNvPicPr>
            <a:picLocks noChangeAspect="1"/>
          </p:cNvPicPr>
          <p:nvPr/>
        </p:nvPicPr>
        <p:blipFill rotWithShape="1">
          <a:blip r:embed="rId2" cstate="print">
            <a:extLst>
              <a:ext uri="{28A0092B-C50C-407E-A947-70E740481C1C}">
                <a14:useLocalDpi xmlns:a14="http://schemas.microsoft.com/office/drawing/2010/main" val="0"/>
              </a:ext>
            </a:extLst>
          </a:blip>
          <a:srcRect r="82188"/>
          <a:stretch/>
        </p:blipFill>
        <p:spPr>
          <a:xfrm>
            <a:off x="7963118" y="6016520"/>
            <a:ext cx="874189" cy="605312"/>
          </a:xfrm>
          <a:prstGeom prst="rect">
            <a:avLst/>
          </a:prstGeom>
        </p:spPr>
      </p:pic>
      <p:sp>
        <p:nvSpPr>
          <p:cNvPr id="13" name="Rectángulo 2"/>
          <p:cNvSpPr/>
          <p:nvPr/>
        </p:nvSpPr>
        <p:spPr>
          <a:xfrm>
            <a:off x="975679" y="1070481"/>
            <a:ext cx="8168321" cy="677108"/>
          </a:xfrm>
          <a:prstGeom prst="rect">
            <a:avLst/>
          </a:prstGeom>
        </p:spPr>
        <p:txBody>
          <a:bodyPr wrap="square">
            <a:spAutoFit/>
          </a:bodyPr>
          <a:lstStyle/>
          <a:p>
            <a:pPr algn="r"/>
            <a:r>
              <a:rPr lang="es-ES" sz="3800" b="1" dirty="0">
                <a:solidFill>
                  <a:srgbClr val="31859C"/>
                </a:solidFill>
              </a:rPr>
              <a:t>Obligaciones de los sujetos obligados</a:t>
            </a:r>
          </a:p>
        </p:txBody>
      </p:sp>
    </p:spTree>
    <p:extLst>
      <p:ext uri="{BB962C8B-B14F-4D97-AF65-F5344CB8AC3E}">
        <p14:creationId xmlns:p14="http://schemas.microsoft.com/office/powerpoint/2010/main" val="3675375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4388088" y="0"/>
            <a:ext cx="4755912" cy="107083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Ins="360000" rtlCol="0" anchor="ctr"/>
          <a:lstStyle/>
          <a:p>
            <a:pPr algn="r"/>
            <a:r>
              <a:rPr lang="es-ES" b="1" dirty="0">
                <a:solidFill>
                  <a:schemeClr val="accent3">
                    <a:lumMod val="75000"/>
                  </a:schemeClr>
                </a:solidFill>
              </a:rPr>
              <a:t>Dirección de Investigación y Evaluación</a:t>
            </a:r>
          </a:p>
        </p:txBody>
      </p:sp>
      <p:sp>
        <p:nvSpPr>
          <p:cNvPr id="15" name="Rectángulo 14"/>
          <p:cNvSpPr/>
          <p:nvPr/>
        </p:nvSpPr>
        <p:spPr>
          <a:xfrm>
            <a:off x="0" y="5699083"/>
            <a:ext cx="9144000" cy="115891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Rectángulo 7"/>
          <p:cNvSpPr/>
          <p:nvPr/>
        </p:nvSpPr>
        <p:spPr>
          <a:xfrm>
            <a:off x="0" y="1070833"/>
            <a:ext cx="9144000" cy="707886"/>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 name="Elipse 3"/>
          <p:cNvSpPr/>
          <p:nvPr/>
        </p:nvSpPr>
        <p:spPr>
          <a:xfrm>
            <a:off x="443971" y="893068"/>
            <a:ext cx="1063416" cy="1063416"/>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3200" b="1" dirty="0">
              <a:latin typeface="Arial Black"/>
              <a:cs typeface="Arial Black"/>
            </a:endParaRPr>
          </a:p>
        </p:txBody>
      </p:sp>
      <p:sp>
        <p:nvSpPr>
          <p:cNvPr id="2" name="CuadroTexto 1"/>
          <p:cNvSpPr txBox="1"/>
          <p:nvPr/>
        </p:nvSpPr>
        <p:spPr>
          <a:xfrm>
            <a:off x="719054" y="2460187"/>
            <a:ext cx="7681157" cy="1692771"/>
          </a:xfrm>
          <a:prstGeom prst="rect">
            <a:avLst/>
          </a:prstGeom>
          <a:noFill/>
        </p:spPr>
        <p:txBody>
          <a:bodyPr wrap="square" rtlCol="0">
            <a:spAutoFit/>
          </a:bodyPr>
          <a:lstStyle/>
          <a:p>
            <a:pPr algn="just"/>
            <a:r>
              <a:rPr lang="es-MX" sz="2600" dirty="0"/>
              <a:t>Respecto a las </a:t>
            </a:r>
            <a:r>
              <a:rPr lang="es-MX" sz="2600" b="1" dirty="0"/>
              <a:t>solicitudes de acceso a la información: </a:t>
            </a:r>
          </a:p>
          <a:p>
            <a:pPr algn="just"/>
            <a:endParaRPr lang="es-MX" sz="2600" dirty="0"/>
          </a:p>
          <a:p>
            <a:pPr algn="just"/>
            <a:r>
              <a:rPr lang="es-MX" sz="2600" b="1" dirty="0"/>
              <a:t>Gestionar</a:t>
            </a:r>
            <a:r>
              <a:rPr lang="es-MX" sz="2600" dirty="0"/>
              <a:t> </a:t>
            </a:r>
            <a:r>
              <a:rPr lang="es-MX" sz="2600" b="1" dirty="0"/>
              <a:t>ante las personas físicas y jurídicas las respuestas </a:t>
            </a:r>
            <a:r>
              <a:rPr lang="es-MX" sz="2600" dirty="0"/>
              <a:t>de solicitudes de acceso a la información.</a:t>
            </a:r>
          </a:p>
        </p:txBody>
      </p:sp>
      <p:pic>
        <p:nvPicPr>
          <p:cNvPr id="16" name="Imagen 15" descr="horizontal_nuevo_2016.png"/>
          <p:cNvPicPr>
            <a:picLocks noChangeAspect="1"/>
          </p:cNvPicPr>
          <p:nvPr/>
        </p:nvPicPr>
        <p:blipFill rotWithShape="1">
          <a:blip r:embed="rId2" cstate="print">
            <a:extLst>
              <a:ext uri="{28A0092B-C50C-407E-A947-70E740481C1C}">
                <a14:useLocalDpi xmlns:a14="http://schemas.microsoft.com/office/drawing/2010/main" val="0"/>
              </a:ext>
            </a:extLst>
          </a:blip>
          <a:srcRect r="82188"/>
          <a:stretch/>
        </p:blipFill>
        <p:spPr>
          <a:xfrm>
            <a:off x="7963118" y="6016520"/>
            <a:ext cx="874189" cy="605312"/>
          </a:xfrm>
          <a:prstGeom prst="rect">
            <a:avLst/>
          </a:prstGeom>
        </p:spPr>
      </p:pic>
      <p:sp>
        <p:nvSpPr>
          <p:cNvPr id="11" name="Rectángulo 2"/>
          <p:cNvSpPr/>
          <p:nvPr/>
        </p:nvSpPr>
        <p:spPr>
          <a:xfrm>
            <a:off x="975679" y="1070481"/>
            <a:ext cx="8168321" cy="677108"/>
          </a:xfrm>
          <a:prstGeom prst="rect">
            <a:avLst/>
          </a:prstGeom>
        </p:spPr>
        <p:txBody>
          <a:bodyPr wrap="square">
            <a:spAutoFit/>
          </a:bodyPr>
          <a:lstStyle/>
          <a:p>
            <a:pPr algn="r"/>
            <a:r>
              <a:rPr lang="es-ES" sz="3800" b="1" dirty="0">
                <a:solidFill>
                  <a:srgbClr val="31859C"/>
                </a:solidFill>
              </a:rPr>
              <a:t>Obligaciones de los sujetos obligados</a:t>
            </a:r>
          </a:p>
        </p:txBody>
      </p:sp>
    </p:spTree>
    <p:extLst>
      <p:ext uri="{BB962C8B-B14F-4D97-AF65-F5344CB8AC3E}">
        <p14:creationId xmlns:p14="http://schemas.microsoft.com/office/powerpoint/2010/main" val="2055004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4388088" y="0"/>
            <a:ext cx="4755912" cy="107083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Ins="360000" rtlCol="0" anchor="ctr"/>
          <a:lstStyle/>
          <a:p>
            <a:pPr algn="r"/>
            <a:r>
              <a:rPr lang="es-ES" b="1" dirty="0">
                <a:solidFill>
                  <a:schemeClr val="accent3">
                    <a:lumMod val="75000"/>
                  </a:schemeClr>
                </a:solidFill>
              </a:rPr>
              <a:t>Dirección de Investigación y Evaluación</a:t>
            </a:r>
          </a:p>
        </p:txBody>
      </p:sp>
      <p:sp>
        <p:nvSpPr>
          <p:cNvPr id="15" name="Rectángulo 14"/>
          <p:cNvSpPr/>
          <p:nvPr/>
        </p:nvSpPr>
        <p:spPr>
          <a:xfrm>
            <a:off x="0" y="5699083"/>
            <a:ext cx="9144000" cy="115891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Rectángulo 7"/>
          <p:cNvSpPr/>
          <p:nvPr/>
        </p:nvSpPr>
        <p:spPr>
          <a:xfrm>
            <a:off x="0" y="1070833"/>
            <a:ext cx="9144000" cy="707886"/>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 name="Elipse 3"/>
          <p:cNvSpPr/>
          <p:nvPr/>
        </p:nvSpPr>
        <p:spPr>
          <a:xfrm>
            <a:off x="443971" y="893068"/>
            <a:ext cx="1063416" cy="1063416"/>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3200" b="1" dirty="0">
              <a:latin typeface="Arial Black"/>
              <a:cs typeface="Arial Black"/>
            </a:endParaRPr>
          </a:p>
        </p:txBody>
      </p:sp>
      <p:sp>
        <p:nvSpPr>
          <p:cNvPr id="3" name="Rectángulo 2"/>
          <p:cNvSpPr/>
          <p:nvPr/>
        </p:nvSpPr>
        <p:spPr>
          <a:xfrm>
            <a:off x="2673380" y="1132388"/>
            <a:ext cx="4647754" cy="707886"/>
          </a:xfrm>
          <a:prstGeom prst="rect">
            <a:avLst/>
          </a:prstGeom>
        </p:spPr>
        <p:txBody>
          <a:bodyPr wrap="square">
            <a:spAutoFit/>
          </a:bodyPr>
          <a:lstStyle/>
          <a:p>
            <a:pPr algn="ctr"/>
            <a:r>
              <a:rPr lang="es-ES" sz="4000" b="1" dirty="0">
                <a:solidFill>
                  <a:srgbClr val="31859C"/>
                </a:solidFill>
              </a:rPr>
              <a:t>Tiempo para cumplir</a:t>
            </a:r>
          </a:p>
        </p:txBody>
      </p:sp>
      <p:pic>
        <p:nvPicPr>
          <p:cNvPr id="16" name="Imagen 15" descr="horizontal_nuevo_2016.png"/>
          <p:cNvPicPr>
            <a:picLocks noChangeAspect="1"/>
          </p:cNvPicPr>
          <p:nvPr/>
        </p:nvPicPr>
        <p:blipFill rotWithShape="1">
          <a:blip r:embed="rId2" cstate="print">
            <a:extLst>
              <a:ext uri="{28A0092B-C50C-407E-A947-70E740481C1C}">
                <a14:useLocalDpi xmlns:a14="http://schemas.microsoft.com/office/drawing/2010/main" val="0"/>
              </a:ext>
            </a:extLst>
          </a:blip>
          <a:srcRect r="82188"/>
          <a:stretch/>
        </p:blipFill>
        <p:spPr>
          <a:xfrm>
            <a:off x="7963118" y="6016520"/>
            <a:ext cx="874189" cy="605312"/>
          </a:xfrm>
          <a:prstGeom prst="rect">
            <a:avLst/>
          </a:prstGeom>
        </p:spPr>
      </p:pic>
      <p:sp>
        <p:nvSpPr>
          <p:cNvPr id="14" name="Rectángulo 2"/>
          <p:cNvSpPr/>
          <p:nvPr/>
        </p:nvSpPr>
        <p:spPr>
          <a:xfrm>
            <a:off x="443970" y="2594981"/>
            <a:ext cx="8167767" cy="1692771"/>
          </a:xfrm>
          <a:prstGeom prst="rect">
            <a:avLst/>
          </a:prstGeom>
        </p:spPr>
        <p:txBody>
          <a:bodyPr wrap="square">
            <a:spAutoFit/>
          </a:bodyPr>
          <a:lstStyle/>
          <a:p>
            <a:pPr algn="just"/>
            <a:r>
              <a:rPr lang="es-MX" sz="2600" b="1" dirty="0"/>
              <a:t>Las personas físicas y jurídicas </a:t>
            </a:r>
            <a:r>
              <a:rPr lang="es-MX" sz="2600" dirty="0"/>
              <a:t>determinadas como sujetos obligados indirectos,</a:t>
            </a:r>
            <a:r>
              <a:rPr lang="es-MX" sz="2600" i="1" dirty="0"/>
              <a:t> </a:t>
            </a:r>
            <a:r>
              <a:rPr lang="es-MX" sz="2600" b="1" dirty="0"/>
              <a:t>antes del 12 de julio del presente año,</a:t>
            </a:r>
            <a:r>
              <a:rPr lang="es-MX" sz="2600" dirty="0"/>
              <a:t> deberán entregar el informe de rendición de cuentas al sujeto obligado que corresponda. </a:t>
            </a:r>
          </a:p>
        </p:txBody>
      </p:sp>
    </p:spTree>
    <p:extLst>
      <p:ext uri="{BB962C8B-B14F-4D97-AF65-F5344CB8AC3E}">
        <p14:creationId xmlns:p14="http://schemas.microsoft.com/office/powerpoint/2010/main" val="810861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4388088" y="0"/>
            <a:ext cx="4755912" cy="107083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Ins="360000" rtlCol="0" anchor="ctr"/>
          <a:lstStyle/>
          <a:p>
            <a:pPr algn="r"/>
            <a:r>
              <a:rPr lang="es-ES" b="1" dirty="0">
                <a:solidFill>
                  <a:schemeClr val="accent3">
                    <a:lumMod val="75000"/>
                  </a:schemeClr>
                </a:solidFill>
              </a:rPr>
              <a:t>Dirección de Investigación y Evaluación</a:t>
            </a:r>
          </a:p>
        </p:txBody>
      </p:sp>
      <p:sp>
        <p:nvSpPr>
          <p:cNvPr id="15" name="Rectángulo 14"/>
          <p:cNvSpPr/>
          <p:nvPr/>
        </p:nvSpPr>
        <p:spPr>
          <a:xfrm>
            <a:off x="0" y="5699083"/>
            <a:ext cx="9144000" cy="115891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Rectángulo 7"/>
          <p:cNvSpPr/>
          <p:nvPr/>
        </p:nvSpPr>
        <p:spPr>
          <a:xfrm>
            <a:off x="0" y="1070833"/>
            <a:ext cx="9144000" cy="707886"/>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 name="Elipse 3"/>
          <p:cNvSpPr/>
          <p:nvPr/>
        </p:nvSpPr>
        <p:spPr>
          <a:xfrm>
            <a:off x="443971" y="893068"/>
            <a:ext cx="1063416" cy="1063416"/>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3200" b="1" dirty="0">
              <a:latin typeface="Arial Black"/>
              <a:cs typeface="Arial Black"/>
            </a:endParaRPr>
          </a:p>
        </p:txBody>
      </p:sp>
      <p:sp>
        <p:nvSpPr>
          <p:cNvPr id="3" name="Rectángulo 2"/>
          <p:cNvSpPr/>
          <p:nvPr/>
        </p:nvSpPr>
        <p:spPr>
          <a:xfrm>
            <a:off x="2673380" y="1132388"/>
            <a:ext cx="4647754" cy="707886"/>
          </a:xfrm>
          <a:prstGeom prst="rect">
            <a:avLst/>
          </a:prstGeom>
        </p:spPr>
        <p:txBody>
          <a:bodyPr wrap="square">
            <a:spAutoFit/>
          </a:bodyPr>
          <a:lstStyle/>
          <a:p>
            <a:pPr algn="ctr"/>
            <a:r>
              <a:rPr lang="es-ES" sz="4000" b="1" dirty="0">
                <a:solidFill>
                  <a:srgbClr val="31859C"/>
                </a:solidFill>
              </a:rPr>
              <a:t>Tiempo para cumplir</a:t>
            </a:r>
          </a:p>
        </p:txBody>
      </p:sp>
      <p:pic>
        <p:nvPicPr>
          <p:cNvPr id="16" name="Imagen 15" descr="horizontal_nuevo_2016.png"/>
          <p:cNvPicPr>
            <a:picLocks noChangeAspect="1"/>
          </p:cNvPicPr>
          <p:nvPr/>
        </p:nvPicPr>
        <p:blipFill rotWithShape="1">
          <a:blip r:embed="rId2" cstate="print">
            <a:extLst>
              <a:ext uri="{28A0092B-C50C-407E-A947-70E740481C1C}">
                <a14:useLocalDpi xmlns:a14="http://schemas.microsoft.com/office/drawing/2010/main" val="0"/>
              </a:ext>
            </a:extLst>
          </a:blip>
          <a:srcRect r="82188"/>
          <a:stretch/>
        </p:blipFill>
        <p:spPr>
          <a:xfrm>
            <a:off x="7963118" y="6016520"/>
            <a:ext cx="874189" cy="605312"/>
          </a:xfrm>
          <a:prstGeom prst="rect">
            <a:avLst/>
          </a:prstGeom>
        </p:spPr>
      </p:pic>
      <p:sp>
        <p:nvSpPr>
          <p:cNvPr id="14" name="Rectángulo 2"/>
          <p:cNvSpPr/>
          <p:nvPr/>
        </p:nvSpPr>
        <p:spPr>
          <a:xfrm>
            <a:off x="443970" y="2390261"/>
            <a:ext cx="7956242" cy="2092881"/>
          </a:xfrm>
          <a:prstGeom prst="rect">
            <a:avLst/>
          </a:prstGeom>
        </p:spPr>
        <p:txBody>
          <a:bodyPr wrap="square">
            <a:spAutoFit/>
          </a:bodyPr>
          <a:lstStyle/>
          <a:p>
            <a:pPr algn="just"/>
            <a:r>
              <a:rPr lang="es-MX" sz="2600" b="1" dirty="0"/>
              <a:t>Los sujetos obligados que otorgaron </a:t>
            </a:r>
            <a:r>
              <a:rPr lang="es-MX" sz="2600" dirty="0"/>
              <a:t>recursos públicos y/o facultaron para realizar actos equivalentes de autoridad, publicarán</a:t>
            </a:r>
            <a:r>
              <a:rPr lang="es-MX" sz="2600" i="1" dirty="0"/>
              <a:t> </a:t>
            </a:r>
            <a:r>
              <a:rPr lang="es-MX" sz="2600" b="1" dirty="0"/>
              <a:t>antes del 26 de julio del presente año</a:t>
            </a:r>
            <a:r>
              <a:rPr lang="es-MX" sz="2600" dirty="0"/>
              <a:t>, en el portal de Internet y en el </a:t>
            </a:r>
            <a:r>
              <a:rPr lang="es-MX" sz="2600"/>
              <a:t>SIPOT el </a:t>
            </a:r>
            <a:r>
              <a:rPr lang="es-MX" sz="2600" dirty="0"/>
              <a:t>listado y los informes correspondientes. </a:t>
            </a:r>
          </a:p>
        </p:txBody>
      </p:sp>
    </p:spTree>
    <p:extLst>
      <p:ext uri="{BB962C8B-B14F-4D97-AF65-F5344CB8AC3E}">
        <p14:creationId xmlns:p14="http://schemas.microsoft.com/office/powerpoint/2010/main" val="4283440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4388088" y="0"/>
            <a:ext cx="4755912" cy="107083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Ins="360000" rtlCol="0" anchor="ctr"/>
          <a:lstStyle/>
          <a:p>
            <a:pPr algn="r"/>
            <a:r>
              <a:rPr lang="es-ES" b="1" dirty="0">
                <a:solidFill>
                  <a:schemeClr val="accent3">
                    <a:lumMod val="75000"/>
                  </a:schemeClr>
                </a:solidFill>
              </a:rPr>
              <a:t>Dirección de Investigación y Evaluación</a:t>
            </a:r>
          </a:p>
        </p:txBody>
      </p:sp>
      <p:sp>
        <p:nvSpPr>
          <p:cNvPr id="15" name="Rectángulo 14"/>
          <p:cNvSpPr/>
          <p:nvPr/>
        </p:nvSpPr>
        <p:spPr>
          <a:xfrm>
            <a:off x="0" y="5699083"/>
            <a:ext cx="9144000" cy="115891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Rectángulo 7"/>
          <p:cNvSpPr/>
          <p:nvPr/>
        </p:nvSpPr>
        <p:spPr>
          <a:xfrm>
            <a:off x="0" y="1070833"/>
            <a:ext cx="9144000" cy="707886"/>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 name="Elipse 3"/>
          <p:cNvSpPr/>
          <p:nvPr/>
        </p:nvSpPr>
        <p:spPr>
          <a:xfrm>
            <a:off x="443971" y="893068"/>
            <a:ext cx="1063416" cy="1063416"/>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3200" b="1" dirty="0">
              <a:latin typeface="Arial Black"/>
              <a:cs typeface="Arial Black"/>
            </a:endParaRPr>
          </a:p>
        </p:txBody>
      </p:sp>
      <p:sp>
        <p:nvSpPr>
          <p:cNvPr id="2" name="CuadroTexto 1"/>
          <p:cNvSpPr txBox="1"/>
          <p:nvPr/>
        </p:nvSpPr>
        <p:spPr>
          <a:xfrm>
            <a:off x="719054" y="2364651"/>
            <a:ext cx="7681157" cy="1692771"/>
          </a:xfrm>
          <a:prstGeom prst="rect">
            <a:avLst/>
          </a:prstGeom>
          <a:noFill/>
        </p:spPr>
        <p:txBody>
          <a:bodyPr wrap="square" rtlCol="0">
            <a:spAutoFit/>
          </a:bodyPr>
          <a:lstStyle/>
          <a:p>
            <a:pPr algn="just"/>
            <a:r>
              <a:rPr lang="es-MX" sz="2600" dirty="0"/>
              <a:t>El formato referido, corresponde a la obligación señalada en el artículo 70, fracción XXVI,  de la LGTAP, la cual tiene su equivalencia en el inciso m), fracción V, del artículo 8° de la Ley de Transparencia del Estado.</a:t>
            </a:r>
          </a:p>
        </p:txBody>
      </p:sp>
      <p:sp>
        <p:nvSpPr>
          <p:cNvPr id="3" name="Rectángulo 2"/>
          <p:cNvSpPr/>
          <p:nvPr/>
        </p:nvSpPr>
        <p:spPr>
          <a:xfrm>
            <a:off x="2673380" y="1132388"/>
            <a:ext cx="4647754" cy="584775"/>
          </a:xfrm>
          <a:prstGeom prst="rect">
            <a:avLst/>
          </a:prstGeom>
        </p:spPr>
        <p:txBody>
          <a:bodyPr wrap="square">
            <a:spAutoFit/>
          </a:bodyPr>
          <a:lstStyle/>
          <a:p>
            <a:pPr algn="ctr"/>
            <a:r>
              <a:rPr lang="es-ES" sz="3200" b="1" dirty="0">
                <a:solidFill>
                  <a:srgbClr val="31859C"/>
                </a:solidFill>
              </a:rPr>
              <a:t>Formato “LTAIPEJM8FVM” </a:t>
            </a:r>
          </a:p>
        </p:txBody>
      </p:sp>
      <p:pic>
        <p:nvPicPr>
          <p:cNvPr id="16" name="Imagen 15" descr="horizontal_nuevo_2016.png"/>
          <p:cNvPicPr>
            <a:picLocks noChangeAspect="1"/>
          </p:cNvPicPr>
          <p:nvPr/>
        </p:nvPicPr>
        <p:blipFill rotWithShape="1">
          <a:blip r:embed="rId2" cstate="print">
            <a:extLst>
              <a:ext uri="{28A0092B-C50C-407E-A947-70E740481C1C}">
                <a14:useLocalDpi xmlns:a14="http://schemas.microsoft.com/office/drawing/2010/main" val="0"/>
              </a:ext>
            </a:extLst>
          </a:blip>
          <a:srcRect r="82188"/>
          <a:stretch/>
        </p:blipFill>
        <p:spPr>
          <a:xfrm>
            <a:off x="7963118" y="6016520"/>
            <a:ext cx="874189" cy="605312"/>
          </a:xfrm>
          <a:prstGeom prst="rect">
            <a:avLst/>
          </a:prstGeom>
        </p:spPr>
      </p:pic>
    </p:spTree>
    <p:extLst>
      <p:ext uri="{BB962C8B-B14F-4D97-AF65-F5344CB8AC3E}">
        <p14:creationId xmlns:p14="http://schemas.microsoft.com/office/powerpoint/2010/main" val="3800740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4388088" y="0"/>
            <a:ext cx="4755912" cy="107083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Ins="360000" rtlCol="0" anchor="ctr"/>
          <a:lstStyle/>
          <a:p>
            <a:pPr algn="r"/>
            <a:r>
              <a:rPr lang="es-ES" b="1" dirty="0">
                <a:solidFill>
                  <a:schemeClr val="accent3">
                    <a:lumMod val="75000"/>
                  </a:schemeClr>
                </a:solidFill>
              </a:rPr>
              <a:t>Dirección de Investigación y Evaluación</a:t>
            </a:r>
          </a:p>
        </p:txBody>
      </p:sp>
      <p:sp>
        <p:nvSpPr>
          <p:cNvPr id="15" name="Rectángulo 14"/>
          <p:cNvSpPr/>
          <p:nvPr/>
        </p:nvSpPr>
        <p:spPr>
          <a:xfrm>
            <a:off x="0" y="5699083"/>
            <a:ext cx="9144000" cy="115891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Rectángulo 7"/>
          <p:cNvSpPr/>
          <p:nvPr/>
        </p:nvSpPr>
        <p:spPr>
          <a:xfrm>
            <a:off x="0" y="1070833"/>
            <a:ext cx="9144000" cy="707886"/>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 name="Elipse 3"/>
          <p:cNvSpPr/>
          <p:nvPr/>
        </p:nvSpPr>
        <p:spPr>
          <a:xfrm>
            <a:off x="443971" y="893068"/>
            <a:ext cx="1063416" cy="1063416"/>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3200" b="1" dirty="0">
              <a:latin typeface="Arial Black"/>
              <a:cs typeface="Arial Black"/>
            </a:endParaRPr>
          </a:p>
        </p:txBody>
      </p:sp>
      <p:sp>
        <p:nvSpPr>
          <p:cNvPr id="2" name="CuadroTexto 1"/>
          <p:cNvSpPr txBox="1"/>
          <p:nvPr/>
        </p:nvSpPr>
        <p:spPr>
          <a:xfrm>
            <a:off x="719054" y="2364651"/>
            <a:ext cx="7510545" cy="2092881"/>
          </a:xfrm>
          <a:prstGeom prst="rect">
            <a:avLst/>
          </a:prstGeom>
          <a:noFill/>
        </p:spPr>
        <p:txBody>
          <a:bodyPr wrap="square" rtlCol="0">
            <a:spAutoFit/>
          </a:bodyPr>
          <a:lstStyle/>
          <a:p>
            <a:pPr algn="just"/>
            <a:r>
              <a:rPr lang="es-MX" sz="2600" dirty="0"/>
              <a:t>El formato “LTAIPEJM8FVM” que deberán publicar los sujetos obligados que hayan otorgado el recurso público y/o la facultad para ejercer actos equivalentes a los de autoridad, se conforma de 17 criterios adjetivos de contenido.</a:t>
            </a:r>
          </a:p>
        </p:txBody>
      </p:sp>
      <p:sp>
        <p:nvSpPr>
          <p:cNvPr id="3" name="Rectángulo 2"/>
          <p:cNvSpPr/>
          <p:nvPr/>
        </p:nvSpPr>
        <p:spPr>
          <a:xfrm>
            <a:off x="2673380" y="1132388"/>
            <a:ext cx="4647754" cy="584775"/>
          </a:xfrm>
          <a:prstGeom prst="rect">
            <a:avLst/>
          </a:prstGeom>
        </p:spPr>
        <p:txBody>
          <a:bodyPr wrap="square">
            <a:spAutoFit/>
          </a:bodyPr>
          <a:lstStyle/>
          <a:p>
            <a:pPr algn="ctr"/>
            <a:r>
              <a:rPr lang="es-ES" sz="3200" b="1" dirty="0">
                <a:solidFill>
                  <a:srgbClr val="31859C"/>
                </a:solidFill>
              </a:rPr>
              <a:t>Formato “LTAIPEJM8FVM” </a:t>
            </a:r>
          </a:p>
        </p:txBody>
      </p:sp>
      <p:pic>
        <p:nvPicPr>
          <p:cNvPr id="16" name="Imagen 15" descr="horizontal_nuevo_2016.png"/>
          <p:cNvPicPr>
            <a:picLocks noChangeAspect="1"/>
          </p:cNvPicPr>
          <p:nvPr/>
        </p:nvPicPr>
        <p:blipFill rotWithShape="1">
          <a:blip r:embed="rId2" cstate="print">
            <a:extLst>
              <a:ext uri="{28A0092B-C50C-407E-A947-70E740481C1C}">
                <a14:useLocalDpi xmlns:a14="http://schemas.microsoft.com/office/drawing/2010/main" val="0"/>
              </a:ext>
            </a:extLst>
          </a:blip>
          <a:srcRect r="82188"/>
          <a:stretch/>
        </p:blipFill>
        <p:spPr>
          <a:xfrm>
            <a:off x="7963118" y="6016520"/>
            <a:ext cx="874189" cy="605312"/>
          </a:xfrm>
          <a:prstGeom prst="rect">
            <a:avLst/>
          </a:prstGeom>
        </p:spPr>
      </p:pic>
    </p:spTree>
    <p:extLst>
      <p:ext uri="{BB962C8B-B14F-4D97-AF65-F5344CB8AC3E}">
        <p14:creationId xmlns:p14="http://schemas.microsoft.com/office/powerpoint/2010/main" val="769581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4388088" y="0"/>
            <a:ext cx="4755912" cy="107083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Ins="360000" rtlCol="0" anchor="ctr"/>
          <a:lstStyle/>
          <a:p>
            <a:pPr algn="r"/>
            <a:r>
              <a:rPr lang="es-ES" b="1" dirty="0">
                <a:solidFill>
                  <a:schemeClr val="accent3">
                    <a:lumMod val="75000"/>
                  </a:schemeClr>
                </a:solidFill>
              </a:rPr>
              <a:t>Dirección de Investigación y Evaluación</a:t>
            </a:r>
          </a:p>
        </p:txBody>
      </p:sp>
      <p:sp>
        <p:nvSpPr>
          <p:cNvPr id="15" name="Rectángulo 14"/>
          <p:cNvSpPr/>
          <p:nvPr/>
        </p:nvSpPr>
        <p:spPr>
          <a:xfrm>
            <a:off x="0" y="5699083"/>
            <a:ext cx="9144000" cy="115891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Rectángulo 7"/>
          <p:cNvSpPr/>
          <p:nvPr/>
        </p:nvSpPr>
        <p:spPr>
          <a:xfrm>
            <a:off x="0" y="1070833"/>
            <a:ext cx="9144000" cy="707886"/>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 name="Elipse 3"/>
          <p:cNvSpPr/>
          <p:nvPr/>
        </p:nvSpPr>
        <p:spPr>
          <a:xfrm>
            <a:off x="443971" y="893068"/>
            <a:ext cx="1063416" cy="1063416"/>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3200" b="1" dirty="0">
              <a:latin typeface="Arial Black"/>
              <a:cs typeface="Arial Black"/>
            </a:endParaRPr>
          </a:p>
        </p:txBody>
      </p:sp>
      <p:sp>
        <p:nvSpPr>
          <p:cNvPr id="3" name="Rectángulo 2"/>
          <p:cNvSpPr/>
          <p:nvPr/>
        </p:nvSpPr>
        <p:spPr>
          <a:xfrm>
            <a:off x="2673380" y="1132388"/>
            <a:ext cx="4647754" cy="584775"/>
          </a:xfrm>
          <a:prstGeom prst="rect">
            <a:avLst/>
          </a:prstGeom>
        </p:spPr>
        <p:txBody>
          <a:bodyPr wrap="square">
            <a:spAutoFit/>
          </a:bodyPr>
          <a:lstStyle/>
          <a:p>
            <a:pPr algn="ctr"/>
            <a:r>
              <a:rPr lang="es-ES" sz="3200" b="1" dirty="0">
                <a:solidFill>
                  <a:srgbClr val="31859C"/>
                </a:solidFill>
              </a:rPr>
              <a:t>Formato “LTAIPEJM8FVM”  </a:t>
            </a:r>
          </a:p>
        </p:txBody>
      </p:sp>
      <p:pic>
        <p:nvPicPr>
          <p:cNvPr id="16" name="Imagen 15" descr="horizontal_nuevo_2016.png"/>
          <p:cNvPicPr>
            <a:picLocks noChangeAspect="1"/>
          </p:cNvPicPr>
          <p:nvPr/>
        </p:nvPicPr>
        <p:blipFill rotWithShape="1">
          <a:blip r:embed="rId2" cstate="print">
            <a:extLst>
              <a:ext uri="{28A0092B-C50C-407E-A947-70E740481C1C}">
                <a14:useLocalDpi xmlns:a14="http://schemas.microsoft.com/office/drawing/2010/main" val="0"/>
              </a:ext>
            </a:extLst>
          </a:blip>
          <a:srcRect r="82188"/>
          <a:stretch/>
        </p:blipFill>
        <p:spPr>
          <a:xfrm>
            <a:off x="7963118" y="6016520"/>
            <a:ext cx="874189" cy="605312"/>
          </a:xfrm>
          <a:prstGeom prst="rect">
            <a:avLst/>
          </a:prstGeom>
        </p:spPr>
      </p:pic>
      <p:pic>
        <p:nvPicPr>
          <p:cNvPr id="11" name="10 Imagen"/>
          <p:cNvPicPr/>
          <p:nvPr/>
        </p:nvPicPr>
        <p:blipFill rotWithShape="1">
          <a:blip r:embed="rId3"/>
          <a:srcRect l="14923" t="28731" r="13231" b="34875"/>
          <a:stretch/>
        </p:blipFill>
        <p:spPr bwMode="auto">
          <a:xfrm>
            <a:off x="719055" y="2065668"/>
            <a:ext cx="7681157" cy="324331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62398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4388088" y="0"/>
            <a:ext cx="4755912" cy="107083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Ins="360000" rtlCol="0" anchor="ctr"/>
          <a:lstStyle/>
          <a:p>
            <a:pPr algn="r"/>
            <a:r>
              <a:rPr lang="es-ES" b="1" dirty="0">
                <a:solidFill>
                  <a:schemeClr val="accent3">
                    <a:lumMod val="75000"/>
                  </a:schemeClr>
                </a:solidFill>
              </a:rPr>
              <a:t>Dirección de Investigación y Evaluación</a:t>
            </a:r>
          </a:p>
        </p:txBody>
      </p:sp>
      <p:sp>
        <p:nvSpPr>
          <p:cNvPr id="15" name="Rectángulo 14"/>
          <p:cNvSpPr/>
          <p:nvPr/>
        </p:nvSpPr>
        <p:spPr>
          <a:xfrm>
            <a:off x="0" y="5699083"/>
            <a:ext cx="9144000" cy="115891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Rectángulo 7"/>
          <p:cNvSpPr/>
          <p:nvPr/>
        </p:nvSpPr>
        <p:spPr>
          <a:xfrm>
            <a:off x="0" y="1070833"/>
            <a:ext cx="9144000" cy="707886"/>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 name="Elipse 3"/>
          <p:cNvSpPr/>
          <p:nvPr/>
        </p:nvSpPr>
        <p:spPr>
          <a:xfrm>
            <a:off x="443971" y="893068"/>
            <a:ext cx="1063416" cy="1063416"/>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3200" b="1" dirty="0">
              <a:latin typeface="Arial Black"/>
              <a:cs typeface="Arial Black"/>
            </a:endParaRPr>
          </a:p>
        </p:txBody>
      </p:sp>
      <p:sp>
        <p:nvSpPr>
          <p:cNvPr id="3" name="Rectángulo 2"/>
          <p:cNvSpPr/>
          <p:nvPr/>
        </p:nvSpPr>
        <p:spPr>
          <a:xfrm>
            <a:off x="2673380" y="1132388"/>
            <a:ext cx="4647754" cy="584775"/>
          </a:xfrm>
          <a:prstGeom prst="rect">
            <a:avLst/>
          </a:prstGeom>
        </p:spPr>
        <p:txBody>
          <a:bodyPr wrap="square">
            <a:spAutoFit/>
          </a:bodyPr>
          <a:lstStyle/>
          <a:p>
            <a:pPr algn="ctr"/>
            <a:r>
              <a:rPr lang="es-ES" sz="3200" b="1" dirty="0">
                <a:solidFill>
                  <a:srgbClr val="31859C"/>
                </a:solidFill>
              </a:rPr>
              <a:t>Formato “LTAIPEJM8FVM”  </a:t>
            </a:r>
          </a:p>
        </p:txBody>
      </p:sp>
      <p:pic>
        <p:nvPicPr>
          <p:cNvPr id="16" name="Imagen 15" descr="horizontal_nuevo_2016.png"/>
          <p:cNvPicPr>
            <a:picLocks noChangeAspect="1"/>
          </p:cNvPicPr>
          <p:nvPr/>
        </p:nvPicPr>
        <p:blipFill rotWithShape="1">
          <a:blip r:embed="rId2" cstate="print">
            <a:extLst>
              <a:ext uri="{28A0092B-C50C-407E-A947-70E740481C1C}">
                <a14:useLocalDpi xmlns:a14="http://schemas.microsoft.com/office/drawing/2010/main" val="0"/>
              </a:ext>
            </a:extLst>
          </a:blip>
          <a:srcRect r="82188"/>
          <a:stretch/>
        </p:blipFill>
        <p:spPr>
          <a:xfrm>
            <a:off x="7963118" y="6016520"/>
            <a:ext cx="874189" cy="605312"/>
          </a:xfrm>
          <a:prstGeom prst="rect">
            <a:avLst/>
          </a:prstGeom>
        </p:spPr>
      </p:pic>
      <p:pic>
        <p:nvPicPr>
          <p:cNvPr id="13" name="12 Imagen"/>
          <p:cNvPicPr/>
          <p:nvPr/>
        </p:nvPicPr>
        <p:blipFill rotWithShape="1">
          <a:blip r:embed="rId3"/>
          <a:srcRect l="15432" t="34478" r="13272" b="38929"/>
          <a:stretch/>
        </p:blipFill>
        <p:spPr bwMode="auto">
          <a:xfrm>
            <a:off x="443971" y="2297684"/>
            <a:ext cx="8181413" cy="269740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16005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4388088" y="0"/>
            <a:ext cx="4755912" cy="107083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Ins="360000" rtlCol="0" anchor="ctr"/>
          <a:lstStyle/>
          <a:p>
            <a:pPr algn="r"/>
            <a:r>
              <a:rPr lang="es-ES" b="1" dirty="0">
                <a:solidFill>
                  <a:schemeClr val="accent3">
                    <a:lumMod val="75000"/>
                  </a:schemeClr>
                </a:solidFill>
              </a:rPr>
              <a:t>Dirección de Investigación y Evaluación</a:t>
            </a:r>
          </a:p>
        </p:txBody>
      </p:sp>
      <p:sp>
        <p:nvSpPr>
          <p:cNvPr id="15" name="Rectángulo 14"/>
          <p:cNvSpPr/>
          <p:nvPr/>
        </p:nvSpPr>
        <p:spPr>
          <a:xfrm>
            <a:off x="0" y="5699083"/>
            <a:ext cx="9144000" cy="115891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Rectángulo 7"/>
          <p:cNvSpPr/>
          <p:nvPr/>
        </p:nvSpPr>
        <p:spPr>
          <a:xfrm>
            <a:off x="0" y="1070833"/>
            <a:ext cx="9144000" cy="707886"/>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 name="Elipse 3"/>
          <p:cNvSpPr/>
          <p:nvPr/>
        </p:nvSpPr>
        <p:spPr>
          <a:xfrm>
            <a:off x="443971" y="893068"/>
            <a:ext cx="1063416" cy="1063416"/>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3200" b="1" dirty="0">
              <a:latin typeface="Arial Black"/>
              <a:cs typeface="Arial Black"/>
            </a:endParaRPr>
          </a:p>
        </p:txBody>
      </p:sp>
      <p:sp>
        <p:nvSpPr>
          <p:cNvPr id="3" name="Rectángulo 2"/>
          <p:cNvSpPr/>
          <p:nvPr/>
        </p:nvSpPr>
        <p:spPr>
          <a:xfrm>
            <a:off x="2673380" y="1132388"/>
            <a:ext cx="4647754" cy="584775"/>
          </a:xfrm>
          <a:prstGeom prst="rect">
            <a:avLst/>
          </a:prstGeom>
        </p:spPr>
        <p:txBody>
          <a:bodyPr wrap="square">
            <a:spAutoFit/>
          </a:bodyPr>
          <a:lstStyle/>
          <a:p>
            <a:pPr algn="ctr"/>
            <a:r>
              <a:rPr lang="es-ES" sz="3200" b="1" dirty="0">
                <a:solidFill>
                  <a:srgbClr val="31859C"/>
                </a:solidFill>
              </a:rPr>
              <a:t>Formato “LTAIPEJM8FVM”  </a:t>
            </a:r>
          </a:p>
        </p:txBody>
      </p:sp>
      <p:pic>
        <p:nvPicPr>
          <p:cNvPr id="16" name="Imagen 15" descr="horizontal_nuevo_2016.png"/>
          <p:cNvPicPr>
            <a:picLocks noChangeAspect="1"/>
          </p:cNvPicPr>
          <p:nvPr/>
        </p:nvPicPr>
        <p:blipFill rotWithShape="1">
          <a:blip r:embed="rId2" cstate="print">
            <a:extLst>
              <a:ext uri="{28A0092B-C50C-407E-A947-70E740481C1C}">
                <a14:useLocalDpi xmlns:a14="http://schemas.microsoft.com/office/drawing/2010/main" val="0"/>
              </a:ext>
            </a:extLst>
          </a:blip>
          <a:srcRect r="82188"/>
          <a:stretch/>
        </p:blipFill>
        <p:spPr>
          <a:xfrm>
            <a:off x="7963118" y="6016520"/>
            <a:ext cx="874189" cy="605312"/>
          </a:xfrm>
          <a:prstGeom prst="rect">
            <a:avLst/>
          </a:prstGeom>
        </p:spPr>
      </p:pic>
      <p:pic>
        <p:nvPicPr>
          <p:cNvPr id="13" name="12 Imagen"/>
          <p:cNvPicPr/>
          <p:nvPr/>
        </p:nvPicPr>
        <p:blipFill rotWithShape="1">
          <a:blip r:embed="rId3"/>
          <a:srcRect l="15432" t="41319" r="13117" b="32357"/>
          <a:stretch/>
        </p:blipFill>
        <p:spPr bwMode="auto">
          <a:xfrm>
            <a:off x="443972" y="2156346"/>
            <a:ext cx="8393336" cy="267496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17726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4388088" y="0"/>
            <a:ext cx="4755912" cy="107083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Ins="360000" rtlCol="0" anchor="ctr"/>
          <a:lstStyle/>
          <a:p>
            <a:pPr algn="r"/>
            <a:r>
              <a:rPr lang="es-ES" b="1" dirty="0">
                <a:solidFill>
                  <a:schemeClr val="accent3">
                    <a:lumMod val="75000"/>
                  </a:schemeClr>
                </a:solidFill>
              </a:rPr>
              <a:t>Dirección de Investigación y Evaluación</a:t>
            </a:r>
          </a:p>
        </p:txBody>
      </p:sp>
      <p:sp>
        <p:nvSpPr>
          <p:cNvPr id="15" name="Rectángulo 14"/>
          <p:cNvSpPr/>
          <p:nvPr/>
        </p:nvSpPr>
        <p:spPr>
          <a:xfrm>
            <a:off x="0" y="5699083"/>
            <a:ext cx="9144000" cy="115891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Rectángulo 7"/>
          <p:cNvSpPr/>
          <p:nvPr/>
        </p:nvSpPr>
        <p:spPr>
          <a:xfrm>
            <a:off x="0" y="1070833"/>
            <a:ext cx="9144000" cy="707886"/>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 name="Elipse 3"/>
          <p:cNvSpPr/>
          <p:nvPr/>
        </p:nvSpPr>
        <p:spPr>
          <a:xfrm>
            <a:off x="443971" y="893068"/>
            <a:ext cx="1063416" cy="1063416"/>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3200" b="1" dirty="0">
              <a:latin typeface="Arial Black"/>
              <a:cs typeface="Arial Black"/>
            </a:endParaRPr>
          </a:p>
        </p:txBody>
      </p:sp>
      <p:sp>
        <p:nvSpPr>
          <p:cNvPr id="3" name="Rectángulo 2"/>
          <p:cNvSpPr/>
          <p:nvPr/>
        </p:nvSpPr>
        <p:spPr>
          <a:xfrm>
            <a:off x="2673380" y="1132388"/>
            <a:ext cx="4647754" cy="584775"/>
          </a:xfrm>
          <a:prstGeom prst="rect">
            <a:avLst/>
          </a:prstGeom>
        </p:spPr>
        <p:txBody>
          <a:bodyPr wrap="square">
            <a:spAutoFit/>
          </a:bodyPr>
          <a:lstStyle/>
          <a:p>
            <a:pPr algn="ctr"/>
            <a:r>
              <a:rPr lang="es-ES" sz="3200" b="1" dirty="0">
                <a:solidFill>
                  <a:srgbClr val="31859C"/>
                </a:solidFill>
              </a:rPr>
              <a:t>Formato “LTAIPEJM8FVM”  </a:t>
            </a:r>
          </a:p>
        </p:txBody>
      </p:sp>
      <p:pic>
        <p:nvPicPr>
          <p:cNvPr id="16" name="Imagen 15" descr="horizontal_nuevo_2016.png"/>
          <p:cNvPicPr>
            <a:picLocks noChangeAspect="1"/>
          </p:cNvPicPr>
          <p:nvPr/>
        </p:nvPicPr>
        <p:blipFill rotWithShape="1">
          <a:blip r:embed="rId2" cstate="print">
            <a:extLst>
              <a:ext uri="{28A0092B-C50C-407E-A947-70E740481C1C}">
                <a14:useLocalDpi xmlns:a14="http://schemas.microsoft.com/office/drawing/2010/main" val="0"/>
              </a:ext>
            </a:extLst>
          </a:blip>
          <a:srcRect r="82188"/>
          <a:stretch/>
        </p:blipFill>
        <p:spPr>
          <a:xfrm>
            <a:off x="7963118" y="6016520"/>
            <a:ext cx="874189" cy="605312"/>
          </a:xfrm>
          <a:prstGeom prst="rect">
            <a:avLst/>
          </a:prstGeom>
        </p:spPr>
      </p:pic>
      <p:pic>
        <p:nvPicPr>
          <p:cNvPr id="13" name="12 Imagen"/>
          <p:cNvPicPr/>
          <p:nvPr/>
        </p:nvPicPr>
        <p:blipFill rotWithShape="1">
          <a:blip r:embed="rId3"/>
          <a:srcRect l="18494" t="29279" r="16779" b="40021"/>
          <a:stretch/>
        </p:blipFill>
        <p:spPr bwMode="auto">
          <a:xfrm>
            <a:off x="723331" y="2320119"/>
            <a:ext cx="7676881" cy="2811439"/>
          </a:xfrm>
          <a:prstGeom prst="rect">
            <a:avLst/>
          </a:prstGeom>
          <a:ln>
            <a:noFill/>
          </a:ln>
          <a:extLst>
            <a:ext uri="{53640926-AAD7-44D8-BBD7-CCE9431645EC}">
              <a14:shadowObscured xmlns:a14="http://schemas.microsoft.com/office/drawing/2010/main"/>
            </a:ext>
          </a:extLst>
        </p:spPr>
      </p:pic>
      <p:sp>
        <p:nvSpPr>
          <p:cNvPr id="2" name="1 Flecha abajo"/>
          <p:cNvSpPr/>
          <p:nvPr/>
        </p:nvSpPr>
        <p:spPr>
          <a:xfrm rot="1907614">
            <a:off x="7642126" y="1181013"/>
            <a:ext cx="641984" cy="1550943"/>
          </a:xfrm>
          <a:prstGeom prst="down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s-MX" dirty="0"/>
          </a:p>
        </p:txBody>
      </p:sp>
      <p:sp>
        <p:nvSpPr>
          <p:cNvPr id="5" name="4 Rectángulo redondeado"/>
          <p:cNvSpPr/>
          <p:nvPr/>
        </p:nvSpPr>
        <p:spPr>
          <a:xfrm>
            <a:off x="6045958" y="2688609"/>
            <a:ext cx="2088108" cy="1241946"/>
          </a:xfrm>
          <a:prstGeom prst="roundRect">
            <a:avLst/>
          </a:prstGeom>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4595715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4388088" y="0"/>
            <a:ext cx="4755912" cy="107083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Ins="360000" rtlCol="0" anchor="ctr"/>
          <a:lstStyle/>
          <a:p>
            <a:pPr algn="r"/>
            <a:r>
              <a:rPr lang="es-ES" b="1" dirty="0">
                <a:solidFill>
                  <a:schemeClr val="accent3">
                    <a:lumMod val="75000"/>
                  </a:schemeClr>
                </a:solidFill>
              </a:rPr>
              <a:t>Dirección de Investigación y Evaluación</a:t>
            </a:r>
          </a:p>
        </p:txBody>
      </p:sp>
      <p:sp>
        <p:nvSpPr>
          <p:cNvPr id="15" name="Rectángulo 14"/>
          <p:cNvSpPr/>
          <p:nvPr/>
        </p:nvSpPr>
        <p:spPr>
          <a:xfrm>
            <a:off x="0" y="5699083"/>
            <a:ext cx="9144000" cy="115891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Rectángulo 7"/>
          <p:cNvSpPr/>
          <p:nvPr/>
        </p:nvSpPr>
        <p:spPr>
          <a:xfrm>
            <a:off x="0" y="1070833"/>
            <a:ext cx="9144000" cy="707886"/>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 name="Elipse 3"/>
          <p:cNvSpPr/>
          <p:nvPr/>
        </p:nvSpPr>
        <p:spPr>
          <a:xfrm>
            <a:off x="443971" y="893068"/>
            <a:ext cx="1063416" cy="1063416"/>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4400" b="1" dirty="0">
              <a:latin typeface="Arial Black"/>
              <a:cs typeface="Arial Black"/>
            </a:endParaRPr>
          </a:p>
        </p:txBody>
      </p:sp>
      <p:sp>
        <p:nvSpPr>
          <p:cNvPr id="2" name="CuadroTexto 1"/>
          <p:cNvSpPr txBox="1"/>
          <p:nvPr/>
        </p:nvSpPr>
        <p:spPr>
          <a:xfrm>
            <a:off x="719054" y="2064395"/>
            <a:ext cx="7681157" cy="3293209"/>
          </a:xfrm>
          <a:prstGeom prst="rect">
            <a:avLst/>
          </a:prstGeom>
          <a:noFill/>
        </p:spPr>
        <p:txBody>
          <a:bodyPr wrap="square" rtlCol="0">
            <a:spAutoFit/>
          </a:bodyPr>
          <a:lstStyle/>
          <a:p>
            <a:pPr algn="just"/>
            <a:r>
              <a:rPr lang="es-MX" sz="2600" dirty="0"/>
              <a:t>El </a:t>
            </a:r>
            <a:r>
              <a:rPr lang="es-MX" sz="2600" b="1" dirty="0"/>
              <a:t>29 de marzo del 2018</a:t>
            </a:r>
            <a:r>
              <a:rPr lang="es-MX" sz="2600" dirty="0"/>
              <a:t>, el Pleno del </a:t>
            </a:r>
            <a:r>
              <a:rPr lang="es-MX" sz="2600" b="1" dirty="0"/>
              <a:t>INAI aprobó la actualización</a:t>
            </a:r>
            <a:r>
              <a:rPr lang="es-MX" sz="2600" dirty="0"/>
              <a:t> del «</a:t>
            </a:r>
            <a:r>
              <a:rPr lang="es-MX" sz="2600" b="1" dirty="0"/>
              <a:t>Padrón de Personas Físicas y Morales </a:t>
            </a:r>
            <a:r>
              <a:rPr lang="es-MX" sz="2600" dirty="0"/>
              <a:t>a las que se otorgaron recursos públicos o en términos de las disposiciones aplicables se facultaron para realizar actos de autoridad, a diciembre de 2017», </a:t>
            </a:r>
            <a:r>
              <a:rPr lang="es-MX" sz="2600" b="1" dirty="0"/>
              <a:t>integrado  por más de 11 mil personas morales y más de 27 millones de personas físicas, TODOS sujetos obligados indirectos.</a:t>
            </a:r>
          </a:p>
        </p:txBody>
      </p:sp>
      <p:sp>
        <p:nvSpPr>
          <p:cNvPr id="3" name="Rectángulo 2"/>
          <p:cNvSpPr/>
          <p:nvPr/>
        </p:nvSpPr>
        <p:spPr>
          <a:xfrm>
            <a:off x="1867890" y="1056833"/>
            <a:ext cx="3517053" cy="707886"/>
          </a:xfrm>
          <a:prstGeom prst="rect">
            <a:avLst/>
          </a:prstGeom>
        </p:spPr>
        <p:txBody>
          <a:bodyPr wrap="none">
            <a:spAutoFit/>
          </a:bodyPr>
          <a:lstStyle/>
          <a:p>
            <a:r>
              <a:rPr lang="es-ES" sz="4000" b="1" dirty="0">
                <a:solidFill>
                  <a:srgbClr val="31859C"/>
                </a:solidFill>
              </a:rPr>
              <a:t>Padrón del INAI</a:t>
            </a:r>
          </a:p>
        </p:txBody>
      </p:sp>
      <p:pic>
        <p:nvPicPr>
          <p:cNvPr id="16" name="Imagen 15" descr="horizontal_nuevo_2016.png"/>
          <p:cNvPicPr>
            <a:picLocks noChangeAspect="1"/>
          </p:cNvPicPr>
          <p:nvPr/>
        </p:nvPicPr>
        <p:blipFill rotWithShape="1">
          <a:blip r:embed="rId2" cstate="print">
            <a:extLst>
              <a:ext uri="{28A0092B-C50C-407E-A947-70E740481C1C}">
                <a14:useLocalDpi xmlns:a14="http://schemas.microsoft.com/office/drawing/2010/main" val="0"/>
              </a:ext>
            </a:extLst>
          </a:blip>
          <a:srcRect r="82188"/>
          <a:stretch/>
        </p:blipFill>
        <p:spPr>
          <a:xfrm>
            <a:off x="7963118" y="6016520"/>
            <a:ext cx="874189" cy="605312"/>
          </a:xfrm>
          <a:prstGeom prst="rect">
            <a:avLst/>
          </a:prstGeom>
        </p:spPr>
      </p:pic>
    </p:spTree>
    <p:extLst>
      <p:ext uri="{BB962C8B-B14F-4D97-AF65-F5344CB8AC3E}">
        <p14:creationId xmlns:p14="http://schemas.microsoft.com/office/powerpoint/2010/main" val="38037057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2210937" y="0"/>
            <a:ext cx="6933063" cy="165769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Ins="360000" rtlCol="0" anchor="ctr"/>
          <a:lstStyle/>
          <a:p>
            <a:pPr algn="r"/>
            <a:r>
              <a:rPr lang="es-ES" sz="3200" b="1" dirty="0">
                <a:solidFill>
                  <a:schemeClr val="accent3">
                    <a:lumMod val="75000"/>
                  </a:schemeClr>
                </a:solidFill>
              </a:rPr>
              <a:t>Dirección de Investigación y Evaluación</a:t>
            </a:r>
          </a:p>
        </p:txBody>
      </p:sp>
      <p:sp>
        <p:nvSpPr>
          <p:cNvPr id="15" name="Rectángulo 14"/>
          <p:cNvSpPr/>
          <p:nvPr/>
        </p:nvSpPr>
        <p:spPr>
          <a:xfrm>
            <a:off x="0" y="6032310"/>
            <a:ext cx="9144000" cy="825690"/>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Rectángulo 7"/>
          <p:cNvSpPr/>
          <p:nvPr/>
        </p:nvSpPr>
        <p:spPr>
          <a:xfrm>
            <a:off x="0" y="1657696"/>
            <a:ext cx="9144000" cy="3869647"/>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3" name="Rectángulo 2"/>
          <p:cNvSpPr/>
          <p:nvPr/>
        </p:nvSpPr>
        <p:spPr>
          <a:xfrm>
            <a:off x="1467734" y="2354104"/>
            <a:ext cx="6776674" cy="2554545"/>
          </a:xfrm>
          <a:prstGeom prst="rect">
            <a:avLst/>
          </a:prstGeom>
        </p:spPr>
        <p:txBody>
          <a:bodyPr wrap="square">
            <a:spAutoFit/>
          </a:bodyPr>
          <a:lstStyle/>
          <a:p>
            <a:pPr algn="ctr"/>
            <a:r>
              <a:rPr lang="es-ES" sz="4000" b="1" dirty="0">
                <a:solidFill>
                  <a:srgbClr val="31859C"/>
                </a:solidFill>
              </a:rPr>
              <a:t>PARA ENTENDER MEJOR, QUÉ PASO CON EL  FRACCIONAMIENTO SAN JUAN COSALÁ RAQUET CLUB A.C. </a:t>
            </a:r>
          </a:p>
        </p:txBody>
      </p:sp>
      <p:pic>
        <p:nvPicPr>
          <p:cNvPr id="16" name="Imagen 15" descr="horizontal_nuevo_2016.png"/>
          <p:cNvPicPr>
            <a:picLocks noChangeAspect="1"/>
          </p:cNvPicPr>
          <p:nvPr/>
        </p:nvPicPr>
        <p:blipFill rotWithShape="1">
          <a:blip r:embed="rId2">
            <a:extLst>
              <a:ext uri="{28A0092B-C50C-407E-A947-70E740481C1C}">
                <a14:useLocalDpi xmlns:a14="http://schemas.microsoft.com/office/drawing/2010/main" val="0"/>
              </a:ext>
            </a:extLst>
          </a:blip>
          <a:srcRect r="82188"/>
          <a:stretch/>
        </p:blipFill>
        <p:spPr>
          <a:xfrm>
            <a:off x="443971" y="103453"/>
            <a:ext cx="2047527" cy="1417763"/>
          </a:xfrm>
          <a:prstGeom prst="rect">
            <a:avLst/>
          </a:prstGeom>
        </p:spPr>
      </p:pic>
    </p:spTree>
    <p:extLst>
      <p:ext uri="{BB962C8B-B14F-4D97-AF65-F5344CB8AC3E}">
        <p14:creationId xmlns:p14="http://schemas.microsoft.com/office/powerpoint/2010/main" val="77228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4388088" y="0"/>
            <a:ext cx="4755912" cy="107083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Ins="360000" rtlCol="0" anchor="ctr"/>
          <a:lstStyle/>
          <a:p>
            <a:pPr algn="r"/>
            <a:r>
              <a:rPr lang="es-ES" b="1" dirty="0">
                <a:solidFill>
                  <a:schemeClr val="accent3">
                    <a:lumMod val="75000"/>
                  </a:schemeClr>
                </a:solidFill>
              </a:rPr>
              <a:t>Dirección de Investigación y Evaluación</a:t>
            </a:r>
          </a:p>
        </p:txBody>
      </p:sp>
      <p:sp>
        <p:nvSpPr>
          <p:cNvPr id="15" name="Rectángulo 14"/>
          <p:cNvSpPr/>
          <p:nvPr/>
        </p:nvSpPr>
        <p:spPr>
          <a:xfrm>
            <a:off x="0" y="5699083"/>
            <a:ext cx="9144000" cy="115891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Rectángulo 7"/>
          <p:cNvSpPr/>
          <p:nvPr/>
        </p:nvSpPr>
        <p:spPr>
          <a:xfrm>
            <a:off x="0" y="895425"/>
            <a:ext cx="9144000" cy="1309439"/>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 name="Elipse 3"/>
          <p:cNvSpPr/>
          <p:nvPr/>
        </p:nvSpPr>
        <p:spPr>
          <a:xfrm>
            <a:off x="395536" y="997432"/>
            <a:ext cx="1063416" cy="1063416"/>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3200" b="1" dirty="0">
              <a:latin typeface="Arial Black"/>
              <a:cs typeface="Arial Black"/>
            </a:endParaRPr>
          </a:p>
        </p:txBody>
      </p:sp>
      <p:pic>
        <p:nvPicPr>
          <p:cNvPr id="16" name="Imagen 15" descr="horizontal_nuevo_2016.png"/>
          <p:cNvPicPr>
            <a:picLocks noChangeAspect="1"/>
          </p:cNvPicPr>
          <p:nvPr/>
        </p:nvPicPr>
        <p:blipFill rotWithShape="1">
          <a:blip r:embed="rId2" cstate="print">
            <a:extLst>
              <a:ext uri="{28A0092B-C50C-407E-A947-70E740481C1C}">
                <a14:useLocalDpi xmlns:a14="http://schemas.microsoft.com/office/drawing/2010/main" val="0"/>
              </a:ext>
            </a:extLst>
          </a:blip>
          <a:srcRect r="82188"/>
          <a:stretch/>
        </p:blipFill>
        <p:spPr>
          <a:xfrm>
            <a:off x="7963118" y="6016520"/>
            <a:ext cx="874189" cy="605312"/>
          </a:xfrm>
          <a:prstGeom prst="rect">
            <a:avLst/>
          </a:prstGeom>
        </p:spPr>
      </p:pic>
      <p:sp>
        <p:nvSpPr>
          <p:cNvPr id="14" name="Rectángulo 2"/>
          <p:cNvSpPr/>
          <p:nvPr/>
        </p:nvSpPr>
        <p:spPr>
          <a:xfrm>
            <a:off x="494940" y="2267634"/>
            <a:ext cx="8154120" cy="3539430"/>
          </a:xfrm>
          <a:prstGeom prst="rect">
            <a:avLst/>
          </a:prstGeom>
          <a:solidFill>
            <a:schemeClr val="bg1"/>
          </a:solidFill>
        </p:spPr>
        <p:txBody>
          <a:bodyPr wrap="square">
            <a:spAutoFit/>
          </a:bodyPr>
          <a:lstStyle/>
          <a:p>
            <a:pPr marL="514350" indent="-514350" algn="just">
              <a:buAutoNum type="arabicPeriod"/>
            </a:pPr>
            <a:r>
              <a:rPr lang="es-MX" sz="3200" dirty="0"/>
              <a:t>24 de febrero, se presentó una solicitud de información al Fraccionamiento. </a:t>
            </a:r>
          </a:p>
          <a:p>
            <a:pPr marL="514350" indent="-514350" algn="just">
              <a:buAutoNum type="arabicPeriod"/>
            </a:pPr>
            <a:r>
              <a:rPr lang="es-MX" sz="3200" dirty="0"/>
              <a:t>13 de marzo, al no recibir respuesta, el solicitante presentó el recurso de revisión ante el ITEI.</a:t>
            </a:r>
          </a:p>
          <a:p>
            <a:pPr marL="514350" indent="-514350" algn="just">
              <a:buAutoNum type="arabicPeriod"/>
            </a:pPr>
            <a:r>
              <a:rPr lang="es-MX" sz="3200" dirty="0"/>
              <a:t>16 de abril, se admitió el recurso por parte del ITEI.</a:t>
            </a:r>
          </a:p>
        </p:txBody>
      </p:sp>
      <p:sp>
        <p:nvSpPr>
          <p:cNvPr id="9" name="Rectángulo 2"/>
          <p:cNvSpPr/>
          <p:nvPr/>
        </p:nvSpPr>
        <p:spPr>
          <a:xfrm>
            <a:off x="2011906" y="836712"/>
            <a:ext cx="6808566" cy="1323439"/>
          </a:xfrm>
          <a:prstGeom prst="rect">
            <a:avLst/>
          </a:prstGeom>
        </p:spPr>
        <p:txBody>
          <a:bodyPr wrap="square">
            <a:spAutoFit/>
          </a:bodyPr>
          <a:lstStyle/>
          <a:p>
            <a:r>
              <a:rPr lang="es-ES" sz="4000" b="1" dirty="0">
                <a:solidFill>
                  <a:srgbClr val="31859C"/>
                </a:solidFill>
              </a:rPr>
              <a:t>Fraccionamiento San Juan Cosalá </a:t>
            </a:r>
            <a:r>
              <a:rPr lang="es-ES" sz="4000" b="1" dirty="0" err="1">
                <a:solidFill>
                  <a:srgbClr val="31859C"/>
                </a:solidFill>
              </a:rPr>
              <a:t>Raquet</a:t>
            </a:r>
            <a:r>
              <a:rPr lang="es-ES" sz="4000" b="1" dirty="0">
                <a:solidFill>
                  <a:srgbClr val="31859C"/>
                </a:solidFill>
              </a:rPr>
              <a:t> Club</a:t>
            </a:r>
          </a:p>
        </p:txBody>
      </p:sp>
    </p:spTree>
    <p:extLst>
      <p:ext uri="{BB962C8B-B14F-4D97-AF65-F5344CB8AC3E}">
        <p14:creationId xmlns:p14="http://schemas.microsoft.com/office/powerpoint/2010/main" val="32212143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4388088" y="0"/>
            <a:ext cx="4755912" cy="107083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Ins="360000" rtlCol="0" anchor="ctr"/>
          <a:lstStyle/>
          <a:p>
            <a:pPr algn="r"/>
            <a:r>
              <a:rPr lang="es-ES" b="1" dirty="0">
                <a:solidFill>
                  <a:schemeClr val="accent3">
                    <a:lumMod val="75000"/>
                  </a:schemeClr>
                </a:solidFill>
              </a:rPr>
              <a:t>Dirección de Investigación y Evaluación</a:t>
            </a:r>
          </a:p>
        </p:txBody>
      </p:sp>
      <p:sp>
        <p:nvSpPr>
          <p:cNvPr id="15" name="Rectángulo 14"/>
          <p:cNvSpPr/>
          <p:nvPr/>
        </p:nvSpPr>
        <p:spPr>
          <a:xfrm>
            <a:off x="0" y="5699083"/>
            <a:ext cx="9144000" cy="115891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Rectángulo 7"/>
          <p:cNvSpPr/>
          <p:nvPr/>
        </p:nvSpPr>
        <p:spPr>
          <a:xfrm>
            <a:off x="0" y="895425"/>
            <a:ext cx="9144000" cy="1309439"/>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 name="Elipse 3"/>
          <p:cNvSpPr/>
          <p:nvPr/>
        </p:nvSpPr>
        <p:spPr>
          <a:xfrm>
            <a:off x="395536" y="997432"/>
            <a:ext cx="1063416" cy="1063416"/>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3200" b="1" dirty="0">
              <a:latin typeface="Arial Black"/>
              <a:cs typeface="Arial Black"/>
            </a:endParaRPr>
          </a:p>
        </p:txBody>
      </p:sp>
      <p:pic>
        <p:nvPicPr>
          <p:cNvPr id="16" name="Imagen 15" descr="horizontal_nuevo_2016.png"/>
          <p:cNvPicPr>
            <a:picLocks noChangeAspect="1"/>
          </p:cNvPicPr>
          <p:nvPr/>
        </p:nvPicPr>
        <p:blipFill rotWithShape="1">
          <a:blip r:embed="rId2" cstate="print">
            <a:extLst>
              <a:ext uri="{28A0092B-C50C-407E-A947-70E740481C1C}">
                <a14:useLocalDpi xmlns:a14="http://schemas.microsoft.com/office/drawing/2010/main" val="0"/>
              </a:ext>
            </a:extLst>
          </a:blip>
          <a:srcRect r="82188"/>
          <a:stretch/>
        </p:blipFill>
        <p:spPr>
          <a:xfrm>
            <a:off x="7963118" y="6016520"/>
            <a:ext cx="874189" cy="605312"/>
          </a:xfrm>
          <a:prstGeom prst="rect">
            <a:avLst/>
          </a:prstGeom>
        </p:spPr>
      </p:pic>
      <p:sp>
        <p:nvSpPr>
          <p:cNvPr id="14" name="Rectángulo 2"/>
          <p:cNvSpPr/>
          <p:nvPr/>
        </p:nvSpPr>
        <p:spPr>
          <a:xfrm>
            <a:off x="443970" y="2778021"/>
            <a:ext cx="8154120" cy="2677656"/>
          </a:xfrm>
          <a:prstGeom prst="rect">
            <a:avLst/>
          </a:prstGeom>
          <a:solidFill>
            <a:schemeClr val="bg1"/>
          </a:solidFill>
        </p:spPr>
        <p:txBody>
          <a:bodyPr wrap="square">
            <a:spAutoFit/>
          </a:bodyPr>
          <a:lstStyle/>
          <a:p>
            <a:pPr marL="514350" indent="-514350" algn="just">
              <a:buFont typeface="+mj-lt"/>
              <a:buAutoNum type="arabicPeriod" startAt="4"/>
            </a:pPr>
            <a:r>
              <a:rPr lang="es-MX" sz="2800" dirty="0"/>
              <a:t>2 de mayo, el ITEI resolvió requerir al Fraccionamiento San Juan Cosalá…, a través 	del Ayuntamiento de </a:t>
            </a:r>
            <a:r>
              <a:rPr lang="es-MX" sz="2800" dirty="0" err="1"/>
              <a:t>Jocotepec</a:t>
            </a:r>
            <a:r>
              <a:rPr lang="es-MX" sz="2800" dirty="0"/>
              <a:t> para que 	entregue la información correspondiente al 	recurso público que recibe. (Concesión de 	servicios de agua potable, basura y parques y 	jardines).</a:t>
            </a:r>
          </a:p>
        </p:txBody>
      </p:sp>
      <p:sp>
        <p:nvSpPr>
          <p:cNvPr id="9" name="Rectángulo 2"/>
          <p:cNvSpPr/>
          <p:nvPr/>
        </p:nvSpPr>
        <p:spPr>
          <a:xfrm>
            <a:off x="2011906" y="836712"/>
            <a:ext cx="6808566" cy="1323439"/>
          </a:xfrm>
          <a:prstGeom prst="rect">
            <a:avLst/>
          </a:prstGeom>
        </p:spPr>
        <p:txBody>
          <a:bodyPr wrap="square">
            <a:spAutoFit/>
          </a:bodyPr>
          <a:lstStyle/>
          <a:p>
            <a:r>
              <a:rPr lang="es-ES" sz="4000" b="1" dirty="0">
                <a:solidFill>
                  <a:srgbClr val="31859C"/>
                </a:solidFill>
              </a:rPr>
              <a:t>Fraccionamiento San Juan Cosalá </a:t>
            </a:r>
            <a:r>
              <a:rPr lang="es-ES" sz="4000" b="1" dirty="0" err="1">
                <a:solidFill>
                  <a:srgbClr val="31859C"/>
                </a:solidFill>
              </a:rPr>
              <a:t>Raquet</a:t>
            </a:r>
            <a:r>
              <a:rPr lang="es-ES" sz="4000" b="1" dirty="0">
                <a:solidFill>
                  <a:srgbClr val="31859C"/>
                </a:solidFill>
              </a:rPr>
              <a:t> Club</a:t>
            </a:r>
          </a:p>
        </p:txBody>
      </p:sp>
    </p:spTree>
    <p:extLst>
      <p:ext uri="{BB962C8B-B14F-4D97-AF65-F5344CB8AC3E}">
        <p14:creationId xmlns:p14="http://schemas.microsoft.com/office/powerpoint/2010/main" val="8156393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4388088" y="0"/>
            <a:ext cx="4755912" cy="107083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Ins="360000" rtlCol="0" anchor="ctr"/>
          <a:lstStyle/>
          <a:p>
            <a:pPr algn="r"/>
            <a:r>
              <a:rPr lang="es-ES" b="1" dirty="0">
                <a:solidFill>
                  <a:schemeClr val="accent3">
                    <a:lumMod val="75000"/>
                  </a:schemeClr>
                </a:solidFill>
              </a:rPr>
              <a:t>Dirección de Investigación y Evaluación</a:t>
            </a:r>
          </a:p>
        </p:txBody>
      </p:sp>
      <p:sp>
        <p:nvSpPr>
          <p:cNvPr id="15" name="Rectángulo 14"/>
          <p:cNvSpPr/>
          <p:nvPr/>
        </p:nvSpPr>
        <p:spPr>
          <a:xfrm>
            <a:off x="0" y="5699083"/>
            <a:ext cx="9144000" cy="115891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Rectángulo 7"/>
          <p:cNvSpPr/>
          <p:nvPr/>
        </p:nvSpPr>
        <p:spPr>
          <a:xfrm>
            <a:off x="0" y="895425"/>
            <a:ext cx="9144000" cy="1309439"/>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 name="Elipse 3"/>
          <p:cNvSpPr/>
          <p:nvPr/>
        </p:nvSpPr>
        <p:spPr>
          <a:xfrm>
            <a:off x="395536" y="997432"/>
            <a:ext cx="1063416" cy="1063416"/>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3200" b="1" dirty="0">
              <a:latin typeface="Arial Black"/>
              <a:cs typeface="Arial Black"/>
            </a:endParaRPr>
          </a:p>
        </p:txBody>
      </p:sp>
      <p:pic>
        <p:nvPicPr>
          <p:cNvPr id="16" name="Imagen 15" descr="horizontal_nuevo_2016.png"/>
          <p:cNvPicPr>
            <a:picLocks noChangeAspect="1"/>
          </p:cNvPicPr>
          <p:nvPr/>
        </p:nvPicPr>
        <p:blipFill rotWithShape="1">
          <a:blip r:embed="rId2" cstate="print">
            <a:extLst>
              <a:ext uri="{28A0092B-C50C-407E-A947-70E740481C1C}">
                <a14:useLocalDpi xmlns:a14="http://schemas.microsoft.com/office/drawing/2010/main" val="0"/>
              </a:ext>
            </a:extLst>
          </a:blip>
          <a:srcRect r="82188"/>
          <a:stretch/>
        </p:blipFill>
        <p:spPr>
          <a:xfrm>
            <a:off x="7963118" y="6016520"/>
            <a:ext cx="874189" cy="605312"/>
          </a:xfrm>
          <a:prstGeom prst="rect">
            <a:avLst/>
          </a:prstGeom>
        </p:spPr>
      </p:pic>
      <p:sp>
        <p:nvSpPr>
          <p:cNvPr id="14" name="Rectángulo 2"/>
          <p:cNvSpPr/>
          <p:nvPr/>
        </p:nvSpPr>
        <p:spPr>
          <a:xfrm>
            <a:off x="443970" y="2778021"/>
            <a:ext cx="8154120" cy="3108543"/>
          </a:xfrm>
          <a:prstGeom prst="rect">
            <a:avLst/>
          </a:prstGeom>
          <a:solidFill>
            <a:schemeClr val="bg1"/>
          </a:solidFill>
        </p:spPr>
        <p:txBody>
          <a:bodyPr wrap="square">
            <a:spAutoFit/>
          </a:bodyPr>
          <a:lstStyle/>
          <a:p>
            <a:pPr marL="514350" indent="-514350" algn="just">
              <a:buFont typeface="+mj-lt"/>
              <a:buAutoNum type="arabicPeriod" startAt="5"/>
            </a:pPr>
            <a:r>
              <a:rPr lang="es-MX" sz="2800" dirty="0"/>
              <a:t>7 de junio, el ITEI resolvió la primera determinación de incumplimiento, toda vez que no hubo respuesta por parte del Fraccionamiento San Juan Cosalá…, se determinó imponer una amonestación pública al presidente de la A.C. y se otorgó un terminó 	de 10 días hábiles para que entregue la información.</a:t>
            </a:r>
          </a:p>
        </p:txBody>
      </p:sp>
      <p:sp>
        <p:nvSpPr>
          <p:cNvPr id="9" name="Rectángulo 2"/>
          <p:cNvSpPr/>
          <p:nvPr/>
        </p:nvSpPr>
        <p:spPr>
          <a:xfrm>
            <a:off x="2011906" y="836712"/>
            <a:ext cx="6808566" cy="1323439"/>
          </a:xfrm>
          <a:prstGeom prst="rect">
            <a:avLst/>
          </a:prstGeom>
        </p:spPr>
        <p:txBody>
          <a:bodyPr wrap="square">
            <a:spAutoFit/>
          </a:bodyPr>
          <a:lstStyle/>
          <a:p>
            <a:r>
              <a:rPr lang="es-ES" sz="4000" b="1" dirty="0">
                <a:solidFill>
                  <a:srgbClr val="31859C"/>
                </a:solidFill>
              </a:rPr>
              <a:t>Fraccionamiento San Juan Cosalá </a:t>
            </a:r>
            <a:r>
              <a:rPr lang="es-ES" sz="4000" b="1" dirty="0" err="1">
                <a:solidFill>
                  <a:srgbClr val="31859C"/>
                </a:solidFill>
              </a:rPr>
              <a:t>Raquet</a:t>
            </a:r>
            <a:r>
              <a:rPr lang="es-ES" sz="4000" b="1" dirty="0">
                <a:solidFill>
                  <a:srgbClr val="31859C"/>
                </a:solidFill>
              </a:rPr>
              <a:t> Club</a:t>
            </a:r>
          </a:p>
        </p:txBody>
      </p:sp>
    </p:spTree>
    <p:extLst>
      <p:ext uri="{BB962C8B-B14F-4D97-AF65-F5344CB8AC3E}">
        <p14:creationId xmlns:p14="http://schemas.microsoft.com/office/powerpoint/2010/main" val="16247838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4388088" y="0"/>
            <a:ext cx="4755912" cy="107083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Ins="360000" rtlCol="0" anchor="ctr"/>
          <a:lstStyle/>
          <a:p>
            <a:pPr algn="r"/>
            <a:r>
              <a:rPr lang="es-ES" b="1" dirty="0">
                <a:solidFill>
                  <a:schemeClr val="accent3">
                    <a:lumMod val="75000"/>
                  </a:schemeClr>
                </a:solidFill>
              </a:rPr>
              <a:t>Dirección de Investigación y Evaluación</a:t>
            </a:r>
          </a:p>
        </p:txBody>
      </p:sp>
      <p:sp>
        <p:nvSpPr>
          <p:cNvPr id="15" name="Rectángulo 14"/>
          <p:cNvSpPr/>
          <p:nvPr/>
        </p:nvSpPr>
        <p:spPr>
          <a:xfrm>
            <a:off x="0" y="5699083"/>
            <a:ext cx="9144000" cy="115891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Rectángulo 7"/>
          <p:cNvSpPr/>
          <p:nvPr/>
        </p:nvSpPr>
        <p:spPr>
          <a:xfrm>
            <a:off x="0" y="895425"/>
            <a:ext cx="9144000" cy="1309439"/>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 name="Elipse 3"/>
          <p:cNvSpPr/>
          <p:nvPr/>
        </p:nvSpPr>
        <p:spPr>
          <a:xfrm>
            <a:off x="395536" y="997432"/>
            <a:ext cx="1063416" cy="1063416"/>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3200" b="1" dirty="0">
              <a:latin typeface="Arial Black"/>
              <a:cs typeface="Arial Black"/>
            </a:endParaRPr>
          </a:p>
        </p:txBody>
      </p:sp>
      <p:pic>
        <p:nvPicPr>
          <p:cNvPr id="16" name="Imagen 15" descr="horizontal_nuevo_2016.png"/>
          <p:cNvPicPr>
            <a:picLocks noChangeAspect="1"/>
          </p:cNvPicPr>
          <p:nvPr/>
        </p:nvPicPr>
        <p:blipFill rotWithShape="1">
          <a:blip r:embed="rId2" cstate="print">
            <a:extLst>
              <a:ext uri="{28A0092B-C50C-407E-A947-70E740481C1C}">
                <a14:useLocalDpi xmlns:a14="http://schemas.microsoft.com/office/drawing/2010/main" val="0"/>
              </a:ext>
            </a:extLst>
          </a:blip>
          <a:srcRect r="82188"/>
          <a:stretch/>
        </p:blipFill>
        <p:spPr>
          <a:xfrm>
            <a:off x="7963118" y="6016520"/>
            <a:ext cx="874189" cy="605312"/>
          </a:xfrm>
          <a:prstGeom prst="rect">
            <a:avLst/>
          </a:prstGeom>
        </p:spPr>
      </p:pic>
      <p:sp>
        <p:nvSpPr>
          <p:cNvPr id="14" name="Rectángulo 2"/>
          <p:cNvSpPr/>
          <p:nvPr/>
        </p:nvSpPr>
        <p:spPr>
          <a:xfrm>
            <a:off x="443970" y="2778021"/>
            <a:ext cx="8154120" cy="2246769"/>
          </a:xfrm>
          <a:prstGeom prst="rect">
            <a:avLst/>
          </a:prstGeom>
          <a:solidFill>
            <a:schemeClr val="bg1"/>
          </a:solidFill>
        </p:spPr>
        <p:txBody>
          <a:bodyPr wrap="square">
            <a:spAutoFit/>
          </a:bodyPr>
          <a:lstStyle/>
          <a:p>
            <a:pPr marL="514350" indent="-514350" algn="just">
              <a:buFont typeface="+mj-lt"/>
              <a:buAutoNum type="arabicPeriod" startAt="6"/>
            </a:pPr>
            <a:r>
              <a:rPr lang="es-MX" sz="2800" dirty="0"/>
              <a:t>En el supuesto que no cumpla con entregar la información requerida, el  Presidente de la A.C. de dicho fraccionamiento podrá ser acreedor a una multa entre 150 a 1,500 UMA, equivalente a una cantidad de $12,090.00 a $120,900.00.</a:t>
            </a:r>
          </a:p>
        </p:txBody>
      </p:sp>
      <p:sp>
        <p:nvSpPr>
          <p:cNvPr id="9" name="Rectángulo 2"/>
          <p:cNvSpPr/>
          <p:nvPr/>
        </p:nvSpPr>
        <p:spPr>
          <a:xfrm>
            <a:off x="2011906" y="836712"/>
            <a:ext cx="6808566" cy="1323439"/>
          </a:xfrm>
          <a:prstGeom prst="rect">
            <a:avLst/>
          </a:prstGeom>
        </p:spPr>
        <p:txBody>
          <a:bodyPr wrap="square">
            <a:spAutoFit/>
          </a:bodyPr>
          <a:lstStyle/>
          <a:p>
            <a:r>
              <a:rPr lang="es-ES" sz="4000" b="1" dirty="0">
                <a:solidFill>
                  <a:srgbClr val="31859C"/>
                </a:solidFill>
              </a:rPr>
              <a:t>Fraccionamiento San Juan Cosalá </a:t>
            </a:r>
            <a:r>
              <a:rPr lang="es-ES" sz="4000" b="1" dirty="0" err="1">
                <a:solidFill>
                  <a:srgbClr val="31859C"/>
                </a:solidFill>
              </a:rPr>
              <a:t>Raquet</a:t>
            </a:r>
            <a:r>
              <a:rPr lang="es-ES" sz="4000" b="1" dirty="0">
                <a:solidFill>
                  <a:srgbClr val="31859C"/>
                </a:solidFill>
              </a:rPr>
              <a:t> Club</a:t>
            </a:r>
          </a:p>
        </p:txBody>
      </p:sp>
    </p:spTree>
    <p:extLst>
      <p:ext uri="{BB962C8B-B14F-4D97-AF65-F5344CB8AC3E}">
        <p14:creationId xmlns:p14="http://schemas.microsoft.com/office/powerpoint/2010/main" val="18769581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0" y="4757471"/>
            <a:ext cx="9143999" cy="107083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Ins="360000" rtlCol="0" anchor="ctr"/>
          <a:lstStyle/>
          <a:p>
            <a:pPr algn="ctr"/>
            <a:r>
              <a:rPr lang="es-ES" sz="3600" b="1" dirty="0">
                <a:solidFill>
                  <a:schemeClr val="accent3">
                    <a:lumMod val="75000"/>
                  </a:schemeClr>
                </a:solidFill>
              </a:rPr>
              <a:t>Dirección de Investigación y Evaluación</a:t>
            </a:r>
          </a:p>
        </p:txBody>
      </p:sp>
      <p:sp>
        <p:nvSpPr>
          <p:cNvPr id="15" name="Rectángulo 14"/>
          <p:cNvSpPr/>
          <p:nvPr/>
        </p:nvSpPr>
        <p:spPr>
          <a:xfrm>
            <a:off x="0" y="5699083"/>
            <a:ext cx="9144000" cy="115891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Rectángulo 7"/>
          <p:cNvSpPr/>
          <p:nvPr/>
        </p:nvSpPr>
        <p:spPr>
          <a:xfrm>
            <a:off x="-1" y="1657696"/>
            <a:ext cx="9144000" cy="3146325"/>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p:cNvSpPr txBox="1"/>
          <p:nvPr/>
        </p:nvSpPr>
        <p:spPr>
          <a:xfrm>
            <a:off x="1405266" y="5772729"/>
            <a:ext cx="6019115" cy="1015663"/>
          </a:xfrm>
          <a:prstGeom prst="rect">
            <a:avLst/>
          </a:prstGeom>
          <a:noFill/>
        </p:spPr>
        <p:txBody>
          <a:bodyPr wrap="square" rtlCol="0">
            <a:spAutoFit/>
          </a:bodyPr>
          <a:lstStyle/>
          <a:p>
            <a:pPr algn="ctr"/>
            <a:r>
              <a:rPr lang="es-ES" sz="2000" b="1" dirty="0">
                <a:solidFill>
                  <a:schemeClr val="accent3">
                    <a:lumMod val="75000"/>
                  </a:schemeClr>
                </a:solidFill>
              </a:rPr>
              <a:t>Alfonso Hernández Godínez</a:t>
            </a:r>
          </a:p>
          <a:p>
            <a:pPr algn="ctr"/>
            <a:r>
              <a:rPr lang="es-ES" sz="2000" dirty="0">
                <a:solidFill>
                  <a:schemeClr val="accent3">
                    <a:lumMod val="75000"/>
                  </a:schemeClr>
                </a:solidFill>
              </a:rPr>
              <a:t>alfonso.hernandez@itei.org.mx</a:t>
            </a:r>
          </a:p>
          <a:p>
            <a:pPr algn="ctr"/>
            <a:r>
              <a:rPr lang="es-ES" sz="2000" dirty="0">
                <a:solidFill>
                  <a:schemeClr val="accent3">
                    <a:lumMod val="75000"/>
                  </a:schemeClr>
                </a:solidFill>
              </a:rPr>
              <a:t>Tel. 36305745 ext. 1751</a:t>
            </a:r>
          </a:p>
        </p:txBody>
      </p:sp>
      <p:sp>
        <p:nvSpPr>
          <p:cNvPr id="3" name="Rectángulo 2"/>
          <p:cNvSpPr/>
          <p:nvPr/>
        </p:nvSpPr>
        <p:spPr>
          <a:xfrm>
            <a:off x="1033990" y="2568376"/>
            <a:ext cx="7076014" cy="923330"/>
          </a:xfrm>
          <a:prstGeom prst="rect">
            <a:avLst/>
          </a:prstGeom>
        </p:spPr>
        <p:txBody>
          <a:bodyPr wrap="square">
            <a:spAutoFit/>
          </a:bodyPr>
          <a:lstStyle/>
          <a:p>
            <a:pPr algn="ctr"/>
            <a:r>
              <a:rPr lang="es-MX" sz="5400" b="1" dirty="0">
                <a:solidFill>
                  <a:srgbClr val="31859C"/>
                </a:solidFill>
              </a:rPr>
              <a:t>¡MUCHAS GRACIAS!</a:t>
            </a:r>
          </a:p>
        </p:txBody>
      </p:sp>
      <p:pic>
        <p:nvPicPr>
          <p:cNvPr id="16" name="Imagen 15" descr="horizontal_nuevo_2016.png"/>
          <p:cNvPicPr>
            <a:picLocks noChangeAspect="1"/>
          </p:cNvPicPr>
          <p:nvPr/>
        </p:nvPicPr>
        <p:blipFill rotWithShape="1">
          <a:blip r:embed="rId2">
            <a:extLst>
              <a:ext uri="{28A0092B-C50C-407E-A947-70E740481C1C}">
                <a14:useLocalDpi xmlns:a14="http://schemas.microsoft.com/office/drawing/2010/main" val="0"/>
              </a:ext>
            </a:extLst>
          </a:blip>
          <a:srcRect r="82188"/>
          <a:stretch/>
        </p:blipFill>
        <p:spPr>
          <a:xfrm>
            <a:off x="3370815" y="239933"/>
            <a:ext cx="2047527" cy="1417763"/>
          </a:xfrm>
          <a:prstGeom prst="rect">
            <a:avLst/>
          </a:prstGeom>
        </p:spPr>
      </p:pic>
    </p:spTree>
    <p:extLst>
      <p:ext uri="{BB962C8B-B14F-4D97-AF65-F5344CB8AC3E}">
        <p14:creationId xmlns:p14="http://schemas.microsoft.com/office/powerpoint/2010/main" val="30651755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TotalTime>
  <Words>978</Words>
  <Application>Microsoft Office PowerPoint</Application>
  <PresentationFormat>Presentación en pantalla (4:3)</PresentationFormat>
  <Paragraphs>80</Paragraphs>
  <Slides>23</Slides>
  <Notes>0</Notes>
  <HiddenSlides>0</HiddenSlides>
  <MMClips>0</MMClips>
  <ScaleCrop>false</ScaleCrop>
  <HeadingPairs>
    <vt:vector size="4" baseType="variant">
      <vt:variant>
        <vt:lpstr>Tema</vt:lpstr>
      </vt:variant>
      <vt:variant>
        <vt:i4>1</vt:i4>
      </vt:variant>
      <vt:variant>
        <vt:lpstr>Títulos de diapositiva</vt:lpstr>
      </vt:variant>
      <vt:variant>
        <vt:i4>23</vt:i4>
      </vt:variant>
    </vt:vector>
  </HeadingPairs>
  <TitlesOfParts>
    <vt:vector size="24"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Mario Alberto Beas Rosales</dc:creator>
  <cp:lastModifiedBy>Mario Albeerto Beas Rosales</cp:lastModifiedBy>
  <cp:revision>6</cp:revision>
  <dcterms:created xsi:type="dcterms:W3CDTF">2018-06-22T18:04:37Z</dcterms:created>
  <dcterms:modified xsi:type="dcterms:W3CDTF">2018-06-26T18:05:48Z</dcterms:modified>
</cp:coreProperties>
</file>