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2D02-E099-488B-8AB9-06A74F2A3C9A}" type="datetimeFigureOut">
              <a:rPr lang="es-ES" smtClean="0"/>
              <a:t>08/09/2017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2D02-E099-488B-8AB9-06A74F2A3C9A}" type="datetimeFigureOut">
              <a:rPr lang="es-ES" smtClean="0"/>
              <a:t>08/09/2017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2D02-E099-488B-8AB9-06A74F2A3C9A}" type="datetimeFigureOut">
              <a:rPr lang="es-ES" smtClean="0"/>
              <a:t>08/09/2017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2D02-E099-488B-8AB9-06A74F2A3C9A}" type="datetimeFigureOut">
              <a:rPr lang="es-ES" smtClean="0"/>
              <a:t>08/09/2017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2D02-E099-488B-8AB9-06A74F2A3C9A}" type="datetimeFigureOut">
              <a:rPr lang="es-ES" smtClean="0"/>
              <a:t>08/09/2017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2D02-E099-488B-8AB9-06A74F2A3C9A}" type="datetimeFigureOut">
              <a:rPr lang="es-ES" smtClean="0"/>
              <a:t>08/09/2017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2D02-E099-488B-8AB9-06A74F2A3C9A}" type="datetimeFigureOut">
              <a:rPr lang="es-ES" smtClean="0"/>
              <a:t>08/09/2017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2D02-E099-488B-8AB9-06A74F2A3C9A}" type="datetimeFigureOut">
              <a:rPr lang="es-ES" smtClean="0"/>
              <a:t>08/09/2017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2D02-E099-488B-8AB9-06A74F2A3C9A}" type="datetimeFigureOut">
              <a:rPr lang="es-ES" smtClean="0"/>
              <a:t>08/09/2017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2D02-E099-488B-8AB9-06A74F2A3C9A}" type="datetimeFigureOut">
              <a:rPr lang="es-ES" smtClean="0"/>
              <a:t>08/09/2017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2D02-E099-488B-8AB9-06A74F2A3C9A}" type="datetimeFigureOut">
              <a:rPr lang="es-ES" smtClean="0"/>
              <a:t>08/09/2017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A1304-0EC5-4F5B-8C2E-887A3F690A4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3B2D02-E099-488B-8AB9-06A74F2A3C9A}" type="datetimeFigureOut">
              <a:rPr lang="es-ES" smtClean="0"/>
              <a:t>08/09/2017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2A1304-0EC5-4F5B-8C2E-887A3F690A46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209944" y="148478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</a:pPr>
            <a:r>
              <a:rPr lang="es-MX" b="1" kern="1400" spc="-50" dirty="0">
                <a:solidFill>
                  <a:srgbClr val="1F3864"/>
                </a:solidFill>
                <a:latin typeface="Calibri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SUJETOS OBLIGADOS </a:t>
            </a:r>
            <a:r>
              <a:rPr lang="es-MX" b="1" kern="1400" spc="-50" dirty="0" smtClean="0">
                <a:solidFill>
                  <a:srgbClr val="1F3864"/>
                </a:solidFill>
                <a:latin typeface="Calibri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 LA </a:t>
            </a:r>
            <a:r>
              <a:rPr lang="es-MX" b="1" kern="1400" spc="-50" dirty="0">
                <a:solidFill>
                  <a:srgbClr val="1F3864"/>
                </a:solidFill>
                <a:latin typeface="Calibri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TOTALIDAD DE FORMATOS CON INFORMACIÓN</a:t>
            </a:r>
            <a:endParaRPr lang="es-MX" sz="2400" kern="1400" spc="-50" dirty="0">
              <a:latin typeface="Calibri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s-MX" kern="1400" spc="-50" dirty="0">
                <a:solidFill>
                  <a:srgbClr val="1F3864"/>
                </a:solidFill>
                <a:latin typeface="Calibri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(con más de mil registros)</a:t>
            </a:r>
            <a:endParaRPr lang="es-MX" sz="2400" kern="1400" spc="-50" dirty="0">
              <a:effectLst/>
              <a:latin typeface="Calibri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4971173"/>
              </p:ext>
            </p:extLst>
          </p:nvPr>
        </p:nvGraphicFramePr>
        <p:xfrm>
          <a:off x="101932" y="2636912"/>
          <a:ext cx="4680012" cy="31962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80012"/>
              </a:tblGrid>
              <a:tr h="2340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000" dirty="0">
                          <a:effectLst/>
                        </a:rPr>
                        <a:t>Sujetos </a:t>
                      </a:r>
                      <a:r>
                        <a:rPr lang="es-MX" sz="2000" dirty="0" smtClean="0">
                          <a:effectLst/>
                        </a:rPr>
                        <a:t>Obligados 100% formatos</a:t>
                      </a:r>
                      <a:endParaRPr lang="es-MX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95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SIAPA</a:t>
                      </a:r>
                      <a:endParaRPr lang="es-MX" sz="16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(+ </a:t>
                      </a:r>
                      <a:r>
                        <a:rPr lang="es-MX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2,000,000 </a:t>
                      </a:r>
                      <a:r>
                        <a:rPr lang="es-MX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registros) </a:t>
                      </a:r>
                    </a:p>
                  </a:txBody>
                  <a:tcPr marL="44450" marR="4445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3402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Secretaría de Movilidad </a:t>
                      </a:r>
                      <a:endParaRPr lang="es-MX" sz="16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(+ </a:t>
                      </a:r>
                      <a:r>
                        <a:rPr lang="es-MX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120,000 registros)</a:t>
                      </a:r>
                    </a:p>
                  </a:txBody>
                  <a:tcPr marL="44450" marR="4445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6805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Ayuntamiento </a:t>
                      </a:r>
                      <a:r>
                        <a:rPr lang="es-MX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</a:t>
                      </a:r>
                      <a:r>
                        <a:rPr lang="es-MX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Tlajomulco de Zúñiga </a:t>
                      </a:r>
                      <a:endParaRPr lang="es-MX" sz="16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(+ </a:t>
                      </a:r>
                      <a:r>
                        <a:rPr lang="es-MX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25,000 registros)</a:t>
                      </a:r>
                    </a:p>
                  </a:txBody>
                  <a:tcPr marL="44450" marR="4445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6805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Ayuntamiento </a:t>
                      </a:r>
                      <a:r>
                        <a:rPr lang="es-MX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</a:t>
                      </a:r>
                      <a:r>
                        <a:rPr lang="es-MX" sz="16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Ixtlahuacán</a:t>
                      </a:r>
                      <a:r>
                        <a:rPr lang="es-MX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los Membrillos </a:t>
                      </a:r>
                      <a:r>
                        <a:rPr lang="es-MX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(+ </a:t>
                      </a:r>
                      <a:r>
                        <a:rPr lang="es-MX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16,000 registros)</a:t>
                      </a:r>
                    </a:p>
                  </a:txBody>
                  <a:tcPr marL="44450" marR="4445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6805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Instituto de Alternativas </a:t>
                      </a:r>
                      <a:r>
                        <a:rPr lang="es-MX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para </a:t>
                      </a:r>
                      <a:r>
                        <a:rPr lang="es-MX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los Jóvenes de Tlajomulco de Zúñiga (INDAJO) (casi </a:t>
                      </a:r>
                      <a:r>
                        <a:rPr lang="es-MX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2,000 registros)</a:t>
                      </a:r>
                      <a:endParaRPr lang="es-MX" sz="16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3402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DIF Municipal de </a:t>
                      </a:r>
                      <a:r>
                        <a:rPr lang="es-MX" sz="16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Pihuamo</a:t>
                      </a:r>
                      <a:r>
                        <a:rPr lang="es-MX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(+ 1,000 registros)</a:t>
                      </a:r>
                    </a:p>
                  </a:txBody>
                  <a:tcPr marL="44450" marR="4445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Rectángulo 4"/>
          <p:cNvSpPr/>
          <p:nvPr/>
        </p:nvSpPr>
        <p:spPr>
          <a:xfrm>
            <a:off x="5275537" y="1498139"/>
            <a:ext cx="332283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es-MX" b="1" kern="1400" spc="-50" dirty="0">
                <a:solidFill>
                  <a:srgbClr val="1F3864"/>
                </a:solidFill>
                <a:latin typeface="Calibri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SUJETOS OBLIGADOS </a:t>
            </a:r>
            <a:r>
              <a:rPr lang="es-MX" b="1" kern="1400" spc="-50" dirty="0" smtClean="0">
                <a:solidFill>
                  <a:srgbClr val="1F3864"/>
                </a:solidFill>
                <a:latin typeface="Calibri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 MAYOR </a:t>
            </a:r>
          </a:p>
          <a:p>
            <a:pPr algn="ctr">
              <a:spcAft>
                <a:spcPts val="0"/>
              </a:spcAft>
            </a:pPr>
            <a:r>
              <a:rPr lang="es-MX" b="1" kern="1400" spc="-50" dirty="0" smtClean="0">
                <a:solidFill>
                  <a:srgbClr val="1F3864"/>
                </a:solidFill>
                <a:latin typeface="Calibri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NÚMERO DE REGISTROS</a:t>
            </a:r>
            <a:endParaRPr lang="es-MX" kern="1400" spc="-50" dirty="0">
              <a:latin typeface="Calibri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9898970"/>
              </p:ext>
            </p:extLst>
          </p:nvPr>
        </p:nvGraphicFramePr>
        <p:xfrm>
          <a:off x="4920730" y="2636912"/>
          <a:ext cx="4032448" cy="16459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52328"/>
                <a:gridCol w="1080120"/>
              </a:tblGrid>
              <a:tr h="21799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Sujetos Obligados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effectLst/>
                        </a:rPr>
                        <a:t>Registros</a:t>
                      </a:r>
                      <a:endParaRPr lang="es-MX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</a:tr>
              <a:tr h="27613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SIAPA</a:t>
                      </a:r>
                      <a:endParaRPr lang="es-MX" sz="16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>
                          <a:solidFill>
                            <a:schemeClr val="tx1"/>
                          </a:solidFill>
                          <a:effectLst/>
                        </a:rPr>
                        <a:t>2,963,478</a:t>
                      </a:r>
                      <a:endParaRPr lang="es-MX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380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600" b="0" dirty="0">
                          <a:solidFill>
                            <a:schemeClr val="tx1"/>
                          </a:solidFill>
                          <a:effectLst/>
                        </a:rPr>
                        <a:t>Secretaría de Planeación, Administración y Finanzas</a:t>
                      </a:r>
                      <a:endParaRPr lang="es-MX" sz="16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>
                          <a:solidFill>
                            <a:schemeClr val="tx1"/>
                          </a:solidFill>
                          <a:effectLst/>
                        </a:rPr>
                        <a:t>2,722,781</a:t>
                      </a:r>
                      <a:endParaRPr lang="es-MX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bg1"/>
                    </a:solidFill>
                  </a:tcPr>
                </a:tc>
              </a:tr>
              <a:tr h="2179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600" b="0" dirty="0">
                          <a:solidFill>
                            <a:schemeClr val="tx1"/>
                          </a:solidFill>
                          <a:effectLst/>
                        </a:rPr>
                        <a:t>Ayuntamiento de Tlaquepaque</a:t>
                      </a:r>
                      <a:endParaRPr lang="es-MX" sz="16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>
                          <a:solidFill>
                            <a:schemeClr val="tx1"/>
                          </a:solidFill>
                          <a:effectLst/>
                        </a:rPr>
                        <a:t>1,314,782</a:t>
                      </a:r>
                      <a:endParaRPr lang="es-MX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179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600" b="0" dirty="0">
                          <a:solidFill>
                            <a:schemeClr val="tx1"/>
                          </a:solidFill>
                          <a:effectLst/>
                        </a:rPr>
                        <a:t>Ayuntamiento </a:t>
                      </a:r>
                      <a:r>
                        <a:rPr lang="es-MX" sz="1600" b="0" dirty="0" smtClean="0">
                          <a:solidFill>
                            <a:schemeClr val="tx1"/>
                          </a:solidFill>
                          <a:effectLst/>
                        </a:rPr>
                        <a:t>de </a:t>
                      </a:r>
                      <a:r>
                        <a:rPr lang="es-MX" sz="1600" b="0" dirty="0">
                          <a:solidFill>
                            <a:schemeClr val="tx1"/>
                          </a:solidFill>
                          <a:effectLst/>
                        </a:rPr>
                        <a:t>Guadalajara</a:t>
                      </a:r>
                      <a:endParaRPr lang="es-MX" sz="16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>
                          <a:solidFill>
                            <a:schemeClr val="tx1"/>
                          </a:solidFill>
                          <a:effectLst/>
                        </a:rPr>
                        <a:t>1,310,203</a:t>
                      </a:r>
                      <a:endParaRPr lang="es-MX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5779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</TotalTime>
  <Words>106</Words>
  <Application>Microsoft Office PowerPoint</Application>
  <PresentationFormat>Presentación en pantalla (4:3)</PresentationFormat>
  <Paragraphs>24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esparm</dc:creator>
  <cp:lastModifiedBy>Claudia Arteaga</cp:lastModifiedBy>
  <cp:revision>6</cp:revision>
  <dcterms:created xsi:type="dcterms:W3CDTF">2016-01-07T19:19:14Z</dcterms:created>
  <dcterms:modified xsi:type="dcterms:W3CDTF">2017-09-08T16:39:45Z</dcterms:modified>
</cp:coreProperties>
</file>