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40"/>
  </p:notesMasterIdLst>
  <p:handoutMasterIdLst>
    <p:handoutMasterId r:id="rId41"/>
  </p:handoutMasterIdLst>
  <p:sldIdLst>
    <p:sldId id="655" r:id="rId2"/>
    <p:sldId id="656" r:id="rId3"/>
    <p:sldId id="559" r:id="rId4"/>
    <p:sldId id="638" r:id="rId5"/>
    <p:sldId id="617" r:id="rId6"/>
    <p:sldId id="632" r:id="rId7"/>
    <p:sldId id="443" r:id="rId8"/>
    <p:sldId id="650" r:id="rId9"/>
    <p:sldId id="640" r:id="rId10"/>
    <p:sldId id="641" r:id="rId11"/>
    <p:sldId id="562" r:id="rId12"/>
    <p:sldId id="634" r:id="rId13"/>
    <p:sldId id="563" r:id="rId14"/>
    <p:sldId id="579" r:id="rId15"/>
    <p:sldId id="564" r:id="rId16"/>
    <p:sldId id="583" r:id="rId17"/>
    <p:sldId id="587" r:id="rId18"/>
    <p:sldId id="658" r:id="rId19"/>
    <p:sldId id="626" r:id="rId20"/>
    <p:sldId id="565" r:id="rId21"/>
    <p:sldId id="460" r:id="rId22"/>
    <p:sldId id="657" r:id="rId23"/>
    <p:sldId id="601" r:id="rId24"/>
    <p:sldId id="606" r:id="rId25"/>
    <p:sldId id="602" r:id="rId26"/>
    <p:sldId id="597" r:id="rId27"/>
    <p:sldId id="643" r:id="rId28"/>
    <p:sldId id="644" r:id="rId29"/>
    <p:sldId id="645" r:id="rId30"/>
    <p:sldId id="646" r:id="rId31"/>
    <p:sldId id="647" r:id="rId32"/>
    <p:sldId id="648" r:id="rId33"/>
    <p:sldId id="604" r:id="rId34"/>
    <p:sldId id="609" r:id="rId35"/>
    <p:sldId id="608" r:id="rId36"/>
    <p:sldId id="598" r:id="rId37"/>
    <p:sldId id="599" r:id="rId38"/>
    <p:sldId id="624" r:id="rId39"/>
  </p:sldIdLst>
  <p:sldSz cx="12192000" cy="6858000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4E79"/>
    <a:srgbClr val="0033CC"/>
    <a:srgbClr val="1F6F27"/>
    <a:srgbClr val="12D4D4"/>
    <a:srgbClr val="096967"/>
    <a:srgbClr val="0FB9B5"/>
    <a:srgbClr val="1A70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335" autoAdjust="0"/>
    <p:restoredTop sz="94049" autoAdjust="0"/>
  </p:normalViewPr>
  <p:slideViewPr>
    <p:cSldViewPr snapToGrid="0">
      <p:cViewPr>
        <p:scale>
          <a:sx n="68" d="100"/>
          <a:sy n="68" d="100"/>
        </p:scale>
        <p:origin x="-2104" y="-5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notesMaster" Target="notesMasters/notesMaster1.xml"/><Relationship Id="rId41" Type="http://schemas.openxmlformats.org/officeDocument/2006/relationships/handoutMaster" Target="handoutMasters/handoutMaster1.xml"/><Relationship Id="rId42" Type="http://schemas.openxmlformats.org/officeDocument/2006/relationships/printerSettings" Target="printerSettings/printerSettings1.bin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5DBD89-F683-4FAC-93F2-4D61FA54ADD5}" type="datetimeFigureOut">
              <a:rPr lang="es-MX" smtClean="0"/>
              <a:t>15/08/16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39A1F5-D7E5-4EC0-8A84-4CB2EE6A2834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288037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38649" cy="466725"/>
          </a:xfrm>
          <a:prstGeom prst="rect">
            <a:avLst/>
          </a:prstGeom>
        </p:spPr>
        <p:txBody>
          <a:bodyPr vert="horz" lIns="92158" tIns="46079" rIns="92158" bIns="46079" rtlCol="0"/>
          <a:lstStyle>
            <a:lvl1pPr algn="l">
              <a:defRPr sz="13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135" y="1"/>
            <a:ext cx="3038648" cy="466725"/>
          </a:xfrm>
          <a:prstGeom prst="rect">
            <a:avLst/>
          </a:prstGeom>
        </p:spPr>
        <p:txBody>
          <a:bodyPr vert="horz" lIns="92158" tIns="46079" rIns="92158" bIns="46079" rtlCol="0"/>
          <a:lstStyle>
            <a:lvl1pPr algn="r">
              <a:defRPr sz="1300"/>
            </a:lvl1pPr>
          </a:lstStyle>
          <a:p>
            <a:fld id="{357FA0ED-F9C3-44D4-A097-F4FB98026B38}" type="datetimeFigureOut">
              <a:rPr lang="es-MX" smtClean="0"/>
              <a:t>15/08/16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2050"/>
            <a:ext cx="5573712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58" tIns="46079" rIns="92158" bIns="46079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848" y="4473575"/>
            <a:ext cx="5608320" cy="3660775"/>
          </a:xfrm>
          <a:prstGeom prst="rect">
            <a:avLst/>
          </a:prstGeom>
        </p:spPr>
        <p:txBody>
          <a:bodyPr vert="horz" lIns="92158" tIns="46079" rIns="92158" bIns="46079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8829676"/>
            <a:ext cx="3038649" cy="466725"/>
          </a:xfrm>
          <a:prstGeom prst="rect">
            <a:avLst/>
          </a:prstGeom>
        </p:spPr>
        <p:txBody>
          <a:bodyPr vert="horz" lIns="92158" tIns="46079" rIns="92158" bIns="46079" rtlCol="0" anchor="b"/>
          <a:lstStyle>
            <a:lvl1pPr algn="l">
              <a:defRPr sz="13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135" y="8829676"/>
            <a:ext cx="3038648" cy="466725"/>
          </a:xfrm>
          <a:prstGeom prst="rect">
            <a:avLst/>
          </a:prstGeom>
        </p:spPr>
        <p:txBody>
          <a:bodyPr vert="horz" lIns="92158" tIns="46079" rIns="92158" bIns="46079" rtlCol="0" anchor="b"/>
          <a:lstStyle>
            <a:lvl1pPr algn="r">
              <a:defRPr sz="1300"/>
            </a:lvl1pPr>
          </a:lstStyle>
          <a:p>
            <a:fld id="{0C41986C-22E8-4357-BAC7-D74F03237780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9906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CCC72-5E3B-8E43-9341-0BB421C384B6}" type="slidenum">
              <a:rPr lang="es-ES" smtClean="0"/>
              <a:pPr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355664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538163" y="696913"/>
            <a:ext cx="6197600" cy="3487737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69546">
              <a:defRPr/>
            </a:pP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62658-E68E-4D41-9C2E-C03DE6D7E3AA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8762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4405BBB8-F19C-47E0-B38D-A3065E4BB907}" type="datetimeFigureOut">
              <a:rPr lang="es-MX" smtClean="0"/>
              <a:t>15/08/16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1CC6F397-D795-4432-840E-76FCF9BE481A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50761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5BBB8-F19C-47E0-B38D-A3065E4BB907}" type="datetimeFigureOut">
              <a:rPr lang="es-MX" smtClean="0"/>
              <a:t>15/08/16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6F397-D795-4432-840E-76FCF9BE481A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67357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5BBB8-F19C-47E0-B38D-A3065E4BB907}" type="datetimeFigureOut">
              <a:rPr lang="es-MX" smtClean="0"/>
              <a:t>15/08/16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6F397-D795-4432-840E-76FCF9BE481A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0446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5BBB8-F19C-47E0-B38D-A3065E4BB907}" type="datetimeFigureOut">
              <a:rPr lang="es-MX" smtClean="0"/>
              <a:t>15/08/16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6F397-D795-4432-840E-76FCF9BE481A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56178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5BBB8-F19C-47E0-B38D-A3065E4BB907}" type="datetimeFigureOut">
              <a:rPr lang="es-MX" smtClean="0"/>
              <a:t>15/08/16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6F397-D795-4432-840E-76FCF9BE481A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75901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5BBB8-F19C-47E0-B38D-A3065E4BB907}" type="datetimeFigureOut">
              <a:rPr lang="es-MX" smtClean="0"/>
              <a:t>15/08/16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6F397-D795-4432-840E-76FCF9BE481A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15554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5BBB8-F19C-47E0-B38D-A3065E4BB907}" type="datetimeFigureOut">
              <a:rPr lang="es-MX" smtClean="0"/>
              <a:t>15/08/16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6F397-D795-4432-840E-76FCF9BE481A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65713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5BBB8-F19C-47E0-B38D-A3065E4BB907}" type="datetimeFigureOut">
              <a:rPr lang="es-MX" smtClean="0"/>
              <a:t>15/08/16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6F397-D795-4432-840E-76FCF9BE481A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34921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5BBB8-F19C-47E0-B38D-A3065E4BB907}" type="datetimeFigureOut">
              <a:rPr lang="es-MX" smtClean="0"/>
              <a:t>15/08/16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6F397-D795-4432-840E-76FCF9BE481A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56396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5BBB8-F19C-47E0-B38D-A3065E4BB907}" type="datetimeFigureOut">
              <a:rPr lang="es-MX" smtClean="0"/>
              <a:t>15/08/16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6F397-D795-4432-840E-76FCF9BE481A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9550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5BBB8-F19C-47E0-B38D-A3065E4BB907}" type="datetimeFigureOut">
              <a:rPr lang="es-MX" smtClean="0"/>
              <a:t>15/08/16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6F397-D795-4432-840E-76FCF9BE481A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621466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5BBB8-F19C-47E0-B38D-A3065E4BB907}" type="datetimeFigureOut">
              <a:rPr lang="es-MX" smtClean="0"/>
              <a:t>15/08/16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6F397-D795-4432-840E-76FCF9BE481A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746617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5BBB8-F19C-47E0-B38D-A3065E4BB907}" type="datetimeFigureOut">
              <a:rPr lang="es-MX" smtClean="0"/>
              <a:t>15/08/16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6F397-D795-4432-840E-76FCF9BE481A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91412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5BBB8-F19C-47E0-B38D-A3065E4BB907}" type="datetimeFigureOut">
              <a:rPr lang="es-MX" smtClean="0"/>
              <a:t>15/08/16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6F397-D795-4432-840E-76FCF9BE481A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949085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5BBB8-F19C-47E0-B38D-A3065E4BB907}" type="datetimeFigureOut">
              <a:rPr lang="es-MX" smtClean="0"/>
              <a:t>15/08/16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6F397-D795-4432-840E-76FCF9BE481A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746320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4405BBB8-F19C-47E0-B38D-A3065E4BB907}" type="datetimeFigureOut">
              <a:rPr lang="es-MX" smtClean="0"/>
              <a:t>15/08/16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6F397-D795-4432-840E-76FCF9BE481A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765512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4405BBB8-F19C-47E0-B38D-A3065E4BB907}" type="datetimeFigureOut">
              <a:rPr lang="es-MX" smtClean="0"/>
              <a:t>15/08/16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6F397-D795-4432-840E-76FCF9BE481A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408102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43003"/>
            <a:ext cx="10058400" cy="990727"/>
          </a:xfrm>
        </p:spPr>
        <p:txBody>
          <a:bodyPr bIns="0" anchor="b"/>
          <a:lstStyle>
            <a:lvl1pPr>
              <a:defRPr sz="6600">
                <a:ln>
                  <a:noFill/>
                </a:ln>
                <a:solidFill>
                  <a:srgbClr val="6C557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615680" cy="762000"/>
          </a:xfr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4FEF1-1C18-40D8-8A9A-AA7FFF43FE2E}" type="datetimeFigureOut">
              <a:rPr lang="en-US" smtClean="0"/>
              <a:pPr/>
              <a:t>15/08/16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E8957-5754-4C19-A51A-9C104D1A0E08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914401" y="2133600"/>
            <a:ext cx="10058400" cy="990600"/>
          </a:xfrm>
        </p:spPr>
        <p:txBody>
          <a:bodyPr tIns="0">
            <a:noAutofit/>
          </a:bodyPr>
          <a:lstStyle>
            <a:lvl1pPr marL="0" indent="0" algn="l">
              <a:buNone/>
              <a:defRPr sz="3600" spc="-100" baseline="0">
                <a:solidFill>
                  <a:schemeClr val="tx2"/>
                </a:solidFill>
                <a:latin typeface="+mj-lt"/>
              </a:defRPr>
            </a:lvl1pPr>
            <a:lvl2pPr marL="411480" indent="0">
              <a:buNone/>
              <a:defRPr/>
            </a:lvl2pPr>
            <a:lvl3pPr marL="777240" indent="0">
              <a:buNone/>
              <a:defRPr/>
            </a:lvl3pPr>
            <a:lvl4pPr marL="1051560" indent="0">
              <a:buNone/>
              <a:defRPr/>
            </a:lvl4pPr>
            <a:lvl5pPr marL="132588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1828800" y="5715000"/>
            <a:ext cx="8636000" cy="7620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solidFill>
                  <a:srgbClr val="8E8D8C"/>
                </a:solidFill>
              </a:defRPr>
            </a:lvl1pPr>
            <a:lvl2pPr marL="411480" indent="0">
              <a:buNone/>
              <a:defRPr>
                <a:solidFill>
                  <a:srgbClr val="8E8D8C"/>
                </a:solidFill>
              </a:defRPr>
            </a:lvl2pPr>
            <a:lvl3pPr marL="777240" indent="0">
              <a:buNone/>
              <a:defRPr>
                <a:solidFill>
                  <a:srgbClr val="8E8D8C"/>
                </a:solidFill>
              </a:defRPr>
            </a:lvl3pPr>
            <a:lvl4pPr marL="1051560" indent="0">
              <a:buNone/>
              <a:defRPr>
                <a:solidFill>
                  <a:srgbClr val="8E8D8C"/>
                </a:solidFill>
              </a:defRPr>
            </a:lvl4pPr>
            <a:lvl5pPr marL="1325880" indent="0">
              <a:buNone/>
              <a:defRPr>
                <a:solidFill>
                  <a:srgbClr val="8E8D8C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 hasCustomPrompt="1"/>
          </p:nvPr>
        </p:nvSpPr>
        <p:spPr>
          <a:xfrm>
            <a:off x="4415369" y="4721225"/>
            <a:ext cx="3373967" cy="876300"/>
          </a:xfrm>
        </p:spPr>
        <p:txBody>
          <a:bodyPr vert="horz" lIns="91440" tIns="45720" rIns="91440" bIns="45720" rtlCol="0" anchor="ctr" anchorCtr="0">
            <a:normAutofit/>
          </a:bodyPr>
          <a:lstStyle>
            <a:lvl1pPr algn="ctr">
              <a:defRPr lang="en-US" sz="1600" baseline="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>
              <a:spcBef>
                <a:spcPts val="0"/>
              </a:spcBef>
            </a:pPr>
            <a:r>
              <a:rPr lang="en-US" dirty="0" smtClean="0"/>
              <a:t>Insert logo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4154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0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4405BBB8-F19C-47E0-B38D-A3065E4BB907}" type="datetimeFigureOut">
              <a:rPr lang="es-MX" smtClean="0"/>
              <a:t>15/08/16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s-MX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1CC6F397-D795-4432-840E-76FCF9BE481A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91027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8.png"/><Relationship Id="rId9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4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4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4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5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6.png"/><Relationship Id="rId3" Type="http://schemas.openxmlformats.org/officeDocument/2006/relationships/image" Target="../media/image5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4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4" Type="http://schemas.openxmlformats.org/officeDocument/2006/relationships/image" Target="../media/image62.png"/><Relationship Id="rId5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4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4.png"/><Relationship Id="rId3" Type="http://schemas.openxmlformats.org/officeDocument/2006/relationships/image" Target="../media/image66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4.png"/><Relationship Id="rId3" Type="http://schemas.openxmlformats.org/officeDocument/2006/relationships/image" Target="../media/image6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4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8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0.png"/><Relationship Id="rId3" Type="http://schemas.openxmlformats.org/officeDocument/2006/relationships/image" Target="../media/image64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6602430" y="5180846"/>
            <a:ext cx="4514755" cy="1026678"/>
          </a:xfrm>
          <a:prstGeom prst="rect">
            <a:avLst/>
          </a:prstGeom>
          <a:solidFill>
            <a:srgbClr val="00A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4" name="Imagen 3" descr="4.jpg"/>
          <p:cNvPicPr>
            <a:picLocks noChangeAspect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5" t="3320"/>
          <a:stretch/>
        </p:blipFill>
        <p:spPr>
          <a:xfrm>
            <a:off x="36094" y="252662"/>
            <a:ext cx="3090011" cy="6630281"/>
          </a:xfrm>
          <a:prstGeom prst="rect">
            <a:avLst/>
          </a:prstGeom>
        </p:spPr>
      </p:pic>
      <p:sp>
        <p:nvSpPr>
          <p:cNvPr id="9" name="1 Título"/>
          <p:cNvSpPr>
            <a:spLocks noGrp="1"/>
          </p:cNvSpPr>
          <p:nvPr>
            <p:ph type="title"/>
          </p:nvPr>
        </p:nvSpPr>
        <p:spPr>
          <a:xfrm>
            <a:off x="4321920" y="309001"/>
            <a:ext cx="5987008" cy="2088232"/>
          </a:xfrm>
        </p:spPr>
        <p:txBody>
          <a:bodyPr>
            <a:noAutofit/>
          </a:bodyPr>
          <a:lstStyle/>
          <a:p>
            <a:pPr algn="ctr"/>
            <a:r>
              <a:rPr lang="es-MX" b="1" dirty="0" smtClean="0">
                <a:solidFill>
                  <a:srgbClr val="00A2B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MX" b="1" dirty="0" smtClean="0">
                <a:solidFill>
                  <a:srgbClr val="00A2B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b="1" dirty="0" smtClean="0">
                <a:solidFill>
                  <a:srgbClr val="00A2B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Plataforma Nacional de Transparencia - SIPOT</a:t>
            </a:r>
            <a:endParaRPr lang="es-MX" b="1" dirty="0">
              <a:solidFill>
                <a:srgbClr val="00A2B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agen 1" descr="logotipo_2016-01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1920" y="3074878"/>
            <a:ext cx="2292541" cy="1428322"/>
          </a:xfrm>
          <a:prstGeom prst="rect">
            <a:avLst/>
          </a:prstGeom>
        </p:spPr>
      </p:pic>
      <p:sp>
        <p:nvSpPr>
          <p:cNvPr id="11" name="3 CuadroTexto"/>
          <p:cNvSpPr txBox="1"/>
          <p:nvPr/>
        </p:nvSpPr>
        <p:spPr>
          <a:xfrm>
            <a:off x="272480" y="6285438"/>
            <a:ext cx="20089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/>
                <a:cs typeface="Arial Narrow"/>
              </a:rPr>
              <a:t>Agosto 2016</a:t>
            </a:r>
            <a:endParaRPr lang="es-MX" sz="1600" b="1" dirty="0">
              <a:solidFill>
                <a:schemeClr val="tx1">
                  <a:lumMod val="50000"/>
                  <a:lumOff val="50000"/>
                </a:schemeClr>
              </a:solidFill>
              <a:latin typeface="Arial Narrow"/>
              <a:cs typeface="Arial Narrow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3211" y="3040130"/>
            <a:ext cx="2024564" cy="1330148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6"/>
          <a:srcRect l="51296" t="31462" r="18643" b="30304"/>
          <a:stretch/>
        </p:blipFill>
        <p:spPr>
          <a:xfrm>
            <a:off x="5175945" y="5180845"/>
            <a:ext cx="1435728" cy="10266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Rectángulo 12"/>
          <p:cNvSpPr/>
          <p:nvPr/>
        </p:nvSpPr>
        <p:spPr>
          <a:xfrm>
            <a:off x="4321920" y="5180846"/>
            <a:ext cx="855465" cy="1026678"/>
          </a:xfrm>
          <a:prstGeom prst="rect">
            <a:avLst/>
          </a:prstGeom>
          <a:solidFill>
            <a:srgbClr val="00A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356800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ángulo 46"/>
          <p:cNvSpPr/>
          <p:nvPr/>
        </p:nvSpPr>
        <p:spPr>
          <a:xfrm>
            <a:off x="983405" y="2674339"/>
            <a:ext cx="94581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600" dirty="0" smtClean="0">
                <a:solidFill>
                  <a:srgbClr val="00A2B1"/>
                </a:solidFill>
              </a:rPr>
              <a:t>Reafirmar </a:t>
            </a:r>
            <a:r>
              <a:rPr lang="es-MX" sz="3600" dirty="0">
                <a:solidFill>
                  <a:srgbClr val="00A2B1"/>
                </a:solidFill>
              </a:rPr>
              <a:t>el procedimiento para subir la información que le corresponde a los Sujetos Obligados a la PNT y resolver dudas que se les presenta al momento de </a:t>
            </a:r>
            <a:r>
              <a:rPr lang="es-MX" sz="3600" dirty="0" smtClean="0">
                <a:solidFill>
                  <a:srgbClr val="00A2B1"/>
                </a:solidFill>
              </a:rPr>
              <a:t>usarla</a:t>
            </a:r>
            <a:endParaRPr lang="es-MX" sz="3600" b="1" dirty="0">
              <a:solidFill>
                <a:srgbClr val="00A2B1"/>
              </a:solidFill>
            </a:endParaRPr>
          </a:p>
        </p:txBody>
      </p:sp>
      <p:sp>
        <p:nvSpPr>
          <p:cNvPr id="48" name="Rectángulo 47"/>
          <p:cNvSpPr/>
          <p:nvPr/>
        </p:nvSpPr>
        <p:spPr>
          <a:xfrm>
            <a:off x="1092589" y="733666"/>
            <a:ext cx="23957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600" b="1" i="0" u="none" strike="noStrike" dirty="0" smtClean="0">
                <a:solidFill>
                  <a:srgbClr val="00A2B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OBJETIVO :</a:t>
            </a:r>
            <a:r>
              <a:rPr lang="es-MX" sz="3600" b="1" dirty="0" smtClean="0">
                <a:solidFill>
                  <a:srgbClr val="00A2B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s-MX" sz="3600" b="1" dirty="0">
              <a:solidFill>
                <a:srgbClr val="00A2B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937348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69354" y="1002094"/>
            <a:ext cx="7896119" cy="706964"/>
          </a:xfrm>
        </p:spPr>
        <p:txBody>
          <a:bodyPr/>
          <a:lstStyle/>
          <a:p>
            <a:pPr algn="ctr"/>
            <a:r>
              <a:rPr lang="es-MX" b="1" dirty="0" smtClean="0">
                <a:solidFill>
                  <a:schemeClr val="bg1">
                    <a:lumMod val="85000"/>
                  </a:schemeClr>
                </a:solidFill>
              </a:rPr>
              <a:t>TEMARIO</a:t>
            </a:r>
            <a:endParaRPr lang="es-MX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64471" y="2282116"/>
            <a:ext cx="11467872" cy="3766654"/>
          </a:xfrm>
        </p:spPr>
        <p:txBody>
          <a:bodyPr>
            <a:noAutofit/>
          </a:bodyPr>
          <a:lstStyle/>
          <a:p>
            <a:pPr marL="342900" lvl="1" indent="-342900" algn="just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s-MX" sz="2400" b="1" dirty="0" smtClean="0"/>
              <a:t>Actividades del Administrador de Sujeto Obligado (Titular de UT)</a:t>
            </a:r>
          </a:p>
          <a:p>
            <a:pPr marL="742950" lvl="2" indent="-342900" algn="just">
              <a:spcBef>
                <a:spcPts val="600"/>
              </a:spcBef>
              <a:buFont typeface="+mj-lt"/>
              <a:buAutoNum type="arabicPeriod"/>
            </a:pPr>
            <a:r>
              <a:rPr lang="es-MX" sz="2200" b="1" dirty="0" smtClean="0"/>
              <a:t>Alta de Unidades </a:t>
            </a:r>
            <a:r>
              <a:rPr lang="es-MX" sz="2200" b="1" dirty="0"/>
              <a:t>A</a:t>
            </a:r>
            <a:r>
              <a:rPr lang="es-MX" sz="2200" b="1" dirty="0" smtClean="0"/>
              <a:t>dministrativas </a:t>
            </a:r>
          </a:p>
          <a:p>
            <a:pPr marL="742950" lvl="2" indent="-342900" algn="just">
              <a:spcBef>
                <a:spcPts val="600"/>
              </a:spcBef>
              <a:buFont typeface="+mj-lt"/>
              <a:buAutoNum type="arabicPeriod"/>
            </a:pPr>
            <a:r>
              <a:rPr lang="es-MX" sz="2200" b="1" dirty="0" smtClean="0"/>
              <a:t>Alta de Usuarios con perfil de Administrador de Unidades Administrativas</a:t>
            </a:r>
          </a:p>
          <a:p>
            <a:pPr marL="742950" lvl="2" indent="-342900" algn="just">
              <a:spcBef>
                <a:spcPts val="600"/>
              </a:spcBef>
              <a:buFont typeface="+mj-lt"/>
              <a:buAutoNum type="arabicPeriod"/>
            </a:pPr>
            <a:r>
              <a:rPr lang="es-MX" sz="2200" b="1" dirty="0" smtClean="0"/>
              <a:t>Asignación de formatos a Unidades Administrativas</a:t>
            </a:r>
          </a:p>
          <a:p>
            <a:pPr marL="742950" lvl="2" indent="-342900" algn="just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s-MX" sz="2200" b="1" dirty="0" smtClean="0"/>
              <a:t>Carga de información</a:t>
            </a:r>
          </a:p>
          <a:p>
            <a:pPr marL="342900" lvl="1" indent="-342900" algn="just">
              <a:lnSpc>
                <a:spcPct val="150000"/>
              </a:lnSpc>
              <a:spcBef>
                <a:spcPts val="1200"/>
              </a:spcBef>
              <a:buFont typeface="+mj-lt"/>
              <a:buAutoNum type="arabicPeriod"/>
            </a:pPr>
            <a:endParaRPr lang="es-MX" sz="1800" b="1" dirty="0" smtClean="0"/>
          </a:p>
          <a:p>
            <a:pPr marL="342900" lvl="1" indent="-342900" algn="just">
              <a:lnSpc>
                <a:spcPct val="150000"/>
              </a:lnSpc>
              <a:spcBef>
                <a:spcPts val="2400"/>
              </a:spcBef>
              <a:buFont typeface="+mj-lt"/>
              <a:buAutoNum type="arabicPeriod"/>
            </a:pPr>
            <a:endParaRPr lang="es-MX" sz="1800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471" y="717149"/>
            <a:ext cx="1612673" cy="8044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6" name="Imagen 1" descr="logotipo_2016-0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7567" y="585888"/>
            <a:ext cx="1924043" cy="1198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0267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/>
              <a:t>¿Quiénes atenderán obligaciones en el SIPOT?</a:t>
            </a:r>
            <a:endParaRPr lang="es-MX" b="1" dirty="0"/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 rotWithShape="1">
          <a:blip r:embed="rId2"/>
          <a:srcRect l="63084" t="35023" r="21446" b="30768"/>
          <a:stretch/>
        </p:blipFill>
        <p:spPr>
          <a:xfrm>
            <a:off x="609387" y="2724280"/>
            <a:ext cx="4602230" cy="3450061"/>
          </a:xfrm>
          <a:prstGeom prst="round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5535660" y="2496457"/>
            <a:ext cx="593062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b="1" dirty="0" smtClean="0"/>
              <a:t>Titulares de las Unidades de Transparencia </a:t>
            </a:r>
            <a:r>
              <a:rPr lang="es-MX" sz="2800" dirty="0" smtClean="0"/>
              <a:t>de los SO con el rol “</a:t>
            </a:r>
            <a:r>
              <a:rPr lang="es-MX" sz="2800" b="1" dirty="0" smtClean="0">
                <a:solidFill>
                  <a:srgbClr val="9F4E79"/>
                </a:solidFill>
              </a:rPr>
              <a:t>Administrador de sujeto obligado</a:t>
            </a:r>
            <a:r>
              <a:rPr lang="es-MX" sz="2800" dirty="0" smtClean="0"/>
              <a:t>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 smtClean="0"/>
              <a:t>Enlaces designados por los titulares de las </a:t>
            </a:r>
            <a:r>
              <a:rPr lang="es-MX" sz="2800" b="1" dirty="0" smtClean="0"/>
              <a:t>Unidades Administrativas </a:t>
            </a:r>
            <a:r>
              <a:rPr lang="es-MX" sz="2800" dirty="0" smtClean="0"/>
              <a:t>con el rol “</a:t>
            </a:r>
            <a:r>
              <a:rPr lang="es-MX" sz="2800" b="1" dirty="0" smtClean="0">
                <a:solidFill>
                  <a:srgbClr val="9F4E79"/>
                </a:solidFill>
              </a:rPr>
              <a:t>Administrador de Unidad Administrativa</a:t>
            </a:r>
            <a:r>
              <a:rPr lang="es-MX" sz="2800" dirty="0" smtClean="0"/>
              <a:t>”</a:t>
            </a:r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9611780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05218" y="1082852"/>
            <a:ext cx="9580728" cy="706964"/>
          </a:xfrm>
        </p:spPr>
        <p:txBody>
          <a:bodyPr/>
          <a:lstStyle/>
          <a:p>
            <a:r>
              <a:rPr lang="es-MX" dirty="0" smtClean="0"/>
              <a:t>Actividades del </a:t>
            </a:r>
            <a:r>
              <a:rPr lang="es-MX" dirty="0"/>
              <a:t>Administrador de Sujeto Obligado (Titular de la UT):</a:t>
            </a:r>
            <a:br>
              <a:rPr lang="es-MX" dirty="0"/>
            </a:br>
            <a:endParaRPr lang="es-MX" dirty="0"/>
          </a:p>
        </p:txBody>
      </p:sp>
      <p:sp>
        <p:nvSpPr>
          <p:cNvPr id="6" name="CuadroTexto 5"/>
          <p:cNvSpPr txBox="1"/>
          <p:nvPr/>
        </p:nvSpPr>
        <p:spPr>
          <a:xfrm>
            <a:off x="1154954" y="2238427"/>
            <a:ext cx="10016150" cy="4462760"/>
          </a:xfrm>
          <a:prstGeom prst="rect">
            <a:avLst/>
          </a:prstGeom>
          <a:noFill/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endParaRPr lang="es-MX" sz="32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 smtClean="0"/>
              <a:t>Administración de unidades administrativas (alta, eliminación y modificación)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 smtClean="0"/>
              <a:t>Administración de usuarios (alta, eliminación y modificación)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 smtClean="0"/>
              <a:t>Relacionar unidad administrativa con formatos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 smtClean="0"/>
              <a:t>Carga de información</a:t>
            </a:r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16033405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9809" y="1096500"/>
            <a:ext cx="9526137" cy="706964"/>
          </a:xfrm>
        </p:spPr>
        <p:txBody>
          <a:bodyPr/>
          <a:lstStyle/>
          <a:p>
            <a:r>
              <a:rPr lang="es-MX" dirty="0" smtClean="0"/>
              <a:t>Actividades del Administrador </a:t>
            </a:r>
            <a:r>
              <a:rPr lang="es-MX" dirty="0"/>
              <a:t>de Unidad Administrativa</a:t>
            </a:r>
            <a:r>
              <a:rPr lang="es-MX" b="1" dirty="0"/>
              <a:t/>
            </a:r>
            <a:br>
              <a:rPr lang="es-MX" b="1" dirty="0"/>
            </a:br>
            <a:endParaRPr lang="es-MX" sz="3200" dirty="0"/>
          </a:p>
        </p:txBody>
      </p:sp>
      <p:sp>
        <p:nvSpPr>
          <p:cNvPr id="6" name="CuadroTexto 5"/>
          <p:cNvSpPr txBox="1"/>
          <p:nvPr/>
        </p:nvSpPr>
        <p:spPr>
          <a:xfrm>
            <a:off x="859809" y="2456795"/>
            <a:ext cx="10754436" cy="3847207"/>
          </a:xfrm>
          <a:prstGeom prst="rect">
            <a:avLst/>
          </a:prstGeom>
          <a:noFill/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 smtClean="0"/>
              <a:t>Preparar la información acorde a sus funciones y atribuciones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 smtClean="0"/>
              <a:t>Organizar la información conforme a los Lineamientos Técnicos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 smtClean="0"/>
              <a:t>Coordinarse, en su caso, con otras unidades administrativas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 smtClean="0"/>
              <a:t>Cargar la información al SIPOT</a:t>
            </a:r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856905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19500" t="36444" r="14249" b="29556"/>
          <a:stretch/>
        </p:blipFill>
        <p:spPr>
          <a:xfrm>
            <a:off x="0" y="730041"/>
            <a:ext cx="6344774" cy="480231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" name="1 Rectángulo"/>
          <p:cNvSpPr/>
          <p:nvPr/>
        </p:nvSpPr>
        <p:spPr>
          <a:xfrm>
            <a:off x="1996196" y="82784"/>
            <a:ext cx="55114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http://www.plataformadetransparencia.org.mx</a:t>
            </a:r>
          </a:p>
        </p:txBody>
      </p:sp>
      <p:pic>
        <p:nvPicPr>
          <p:cNvPr id="6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3366" y="82784"/>
            <a:ext cx="4705142" cy="34501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2805" y="3626076"/>
            <a:ext cx="5109195" cy="34684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7 Rectángulo"/>
          <p:cNvSpPr/>
          <p:nvPr/>
        </p:nvSpPr>
        <p:spPr>
          <a:xfrm>
            <a:off x="2422874" y="5911813"/>
            <a:ext cx="4890492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>
                <a:solidFill>
                  <a:srgbClr val="FF0000"/>
                </a:solidFill>
              </a:rPr>
              <a:t>Error Frecuente (EF) Los </a:t>
            </a:r>
            <a:r>
              <a:rPr lang="es-MX" dirty="0">
                <a:solidFill>
                  <a:srgbClr val="FF0000"/>
                </a:solidFill>
              </a:rPr>
              <a:t>menús de opciones cambian en </a:t>
            </a:r>
            <a:r>
              <a:rPr lang="es-MX" dirty="0" smtClean="0">
                <a:solidFill>
                  <a:srgbClr val="FF0000"/>
                </a:solidFill>
              </a:rPr>
              <a:t>función </a:t>
            </a:r>
            <a:r>
              <a:rPr lang="es-MX" dirty="0">
                <a:solidFill>
                  <a:srgbClr val="FF0000"/>
                </a:solidFill>
              </a:rPr>
              <a:t>del Rol asignado.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900" dirty="0"/>
          </a:p>
        </p:txBody>
      </p:sp>
    </p:spTree>
    <p:extLst>
      <p:ext uri="{BB962C8B-B14F-4D97-AF65-F5344CB8AC3E}">
        <p14:creationId xmlns:p14="http://schemas.microsoft.com/office/powerpoint/2010/main" val="32636636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Funciones comunes de la aplicación: ¿Qué ven en común los dos perfiles?</a:t>
            </a:r>
            <a:endParaRPr lang="es-MX" dirty="0"/>
          </a:p>
        </p:txBody>
      </p:sp>
      <p:sp>
        <p:nvSpPr>
          <p:cNvPr id="18" name="Rectángulo 17"/>
          <p:cNvSpPr/>
          <p:nvPr/>
        </p:nvSpPr>
        <p:spPr>
          <a:xfrm>
            <a:off x="479425" y="2316505"/>
            <a:ext cx="3900440" cy="630353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CuadroTexto 11"/>
          <p:cNvSpPr txBox="1"/>
          <p:nvPr/>
        </p:nvSpPr>
        <p:spPr>
          <a:xfrm>
            <a:off x="613502" y="2400354"/>
            <a:ext cx="108395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600" b="1" dirty="0" smtClean="0"/>
              <a:t>Editar</a:t>
            </a:r>
            <a:endParaRPr lang="es-MX" sz="2600" b="1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3789" y="2371431"/>
            <a:ext cx="560466" cy="507088"/>
          </a:xfrm>
          <a:prstGeom prst="rect">
            <a:avLst/>
          </a:prstGeom>
        </p:spPr>
      </p:pic>
      <p:sp>
        <p:nvSpPr>
          <p:cNvPr id="19" name="Rectángulo 18"/>
          <p:cNvSpPr/>
          <p:nvPr/>
        </p:nvSpPr>
        <p:spPr>
          <a:xfrm>
            <a:off x="469903" y="2949999"/>
            <a:ext cx="3900440" cy="630353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  <a:effectLst>
            <a:outerShdw blurRad="50800" dist="50800" dir="5400000" algn="ctr" rotWithShape="0">
              <a:schemeClr val="tx2">
                <a:lumMod val="40000"/>
                <a:lumOff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CuadroTexto 12"/>
          <p:cNvSpPr txBox="1"/>
          <p:nvPr/>
        </p:nvSpPr>
        <p:spPr>
          <a:xfrm>
            <a:off x="581914" y="3027981"/>
            <a:ext cx="143981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600" b="1" dirty="0" smtClean="0"/>
              <a:t>Eliminar</a:t>
            </a:r>
            <a:endParaRPr lang="es-MX" sz="2600" b="1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3789" y="3010769"/>
            <a:ext cx="577883" cy="507356"/>
          </a:xfrm>
          <a:prstGeom prst="rect">
            <a:avLst/>
          </a:prstGeom>
        </p:spPr>
      </p:pic>
      <p:sp>
        <p:nvSpPr>
          <p:cNvPr id="20" name="Rectángulo 19"/>
          <p:cNvSpPr/>
          <p:nvPr/>
        </p:nvSpPr>
        <p:spPr>
          <a:xfrm>
            <a:off x="479425" y="3588037"/>
            <a:ext cx="3900440" cy="630353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CuadroTexto 13"/>
          <p:cNvSpPr txBox="1"/>
          <p:nvPr/>
        </p:nvSpPr>
        <p:spPr>
          <a:xfrm>
            <a:off x="581914" y="3673583"/>
            <a:ext cx="244490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600" b="1" dirty="0" smtClean="0"/>
              <a:t>Primer página</a:t>
            </a:r>
            <a:endParaRPr lang="es-MX" sz="2600" b="1" dirty="0"/>
          </a:p>
        </p:txBody>
      </p:sp>
      <p:sp>
        <p:nvSpPr>
          <p:cNvPr id="21" name="Rectángulo 20"/>
          <p:cNvSpPr/>
          <p:nvPr/>
        </p:nvSpPr>
        <p:spPr>
          <a:xfrm>
            <a:off x="469903" y="4221951"/>
            <a:ext cx="3900440" cy="630353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  <a:effectLst>
            <a:outerShdw blurRad="50800" dist="50800" dir="5400000" algn="ctr" rotWithShape="0">
              <a:schemeClr val="tx2">
                <a:lumMod val="40000"/>
                <a:lumOff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4546" y="4370790"/>
            <a:ext cx="537126" cy="399722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581914" y="4300356"/>
            <a:ext cx="264367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600" b="1" dirty="0" smtClean="0"/>
              <a:t>Página anterior</a:t>
            </a:r>
            <a:endParaRPr lang="es-MX" sz="2600" b="1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750" y="3714090"/>
            <a:ext cx="552444" cy="406838"/>
          </a:xfrm>
          <a:prstGeom prst="rect">
            <a:avLst/>
          </a:prstGeom>
        </p:spPr>
      </p:pic>
      <p:sp>
        <p:nvSpPr>
          <p:cNvPr id="22" name="Rectángulo 21"/>
          <p:cNvSpPr/>
          <p:nvPr/>
        </p:nvSpPr>
        <p:spPr>
          <a:xfrm>
            <a:off x="479425" y="4875379"/>
            <a:ext cx="3900440" cy="630353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4546" y="5006518"/>
            <a:ext cx="529486" cy="401251"/>
          </a:xfrm>
          <a:prstGeom prst="rect">
            <a:avLst/>
          </a:prstGeom>
        </p:spPr>
      </p:pic>
      <p:sp>
        <p:nvSpPr>
          <p:cNvPr id="16" name="CuadroTexto 15"/>
          <p:cNvSpPr txBox="1"/>
          <p:nvPr/>
        </p:nvSpPr>
        <p:spPr>
          <a:xfrm>
            <a:off x="552334" y="4970683"/>
            <a:ext cx="285687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600" b="1" dirty="0" smtClean="0"/>
              <a:t>Página siguiente</a:t>
            </a:r>
            <a:endParaRPr lang="es-MX" sz="2600" b="1" dirty="0"/>
          </a:p>
        </p:txBody>
      </p:sp>
      <p:sp>
        <p:nvSpPr>
          <p:cNvPr id="23" name="Rectángulo 22"/>
          <p:cNvSpPr/>
          <p:nvPr/>
        </p:nvSpPr>
        <p:spPr>
          <a:xfrm>
            <a:off x="469903" y="5515806"/>
            <a:ext cx="3900440" cy="630353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  <a:effectLst>
            <a:outerShdw blurRad="50800" dist="50800" dir="5400000" algn="ctr" rotWithShape="0">
              <a:schemeClr val="tx2">
                <a:lumMod val="40000"/>
                <a:lumOff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CuadroTexto 16"/>
          <p:cNvSpPr txBox="1"/>
          <p:nvPr/>
        </p:nvSpPr>
        <p:spPr>
          <a:xfrm>
            <a:off x="552334" y="5567884"/>
            <a:ext cx="244329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600" b="1" dirty="0" smtClean="0"/>
              <a:t>Última página</a:t>
            </a:r>
            <a:endParaRPr lang="es-MX" sz="2600" b="1" dirty="0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1817" y="5675824"/>
            <a:ext cx="521826" cy="395447"/>
          </a:xfrm>
          <a:prstGeom prst="rect">
            <a:avLst/>
          </a:prstGeom>
        </p:spPr>
      </p:pic>
      <p:sp>
        <p:nvSpPr>
          <p:cNvPr id="24" name="Rectángulo 23"/>
          <p:cNvSpPr/>
          <p:nvPr/>
        </p:nvSpPr>
        <p:spPr>
          <a:xfrm>
            <a:off x="4389832" y="2944747"/>
            <a:ext cx="7381254" cy="630353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985" y="3065288"/>
            <a:ext cx="6653175" cy="345212"/>
          </a:xfrm>
        </p:spPr>
      </p:pic>
      <p:sp>
        <p:nvSpPr>
          <p:cNvPr id="26" name="Rectángulo 25"/>
          <p:cNvSpPr/>
          <p:nvPr/>
        </p:nvSpPr>
        <p:spPr>
          <a:xfrm>
            <a:off x="4356076" y="2333046"/>
            <a:ext cx="7415009" cy="630353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  <a:effectLst>
            <a:outerShdw blurRad="50800" dist="50800" dir="5400000" algn="ctr" rotWithShape="0">
              <a:schemeClr val="tx2">
                <a:lumMod val="40000"/>
                <a:lumOff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5" name="CuadroTexto 24"/>
          <p:cNvSpPr txBox="1"/>
          <p:nvPr/>
        </p:nvSpPr>
        <p:spPr>
          <a:xfrm>
            <a:off x="6152216" y="2408245"/>
            <a:ext cx="351731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600" b="1" dirty="0" smtClean="0"/>
              <a:t>Barra de paginación</a:t>
            </a:r>
            <a:endParaRPr lang="es-MX" sz="2600" b="1" dirty="0"/>
          </a:p>
        </p:txBody>
      </p:sp>
      <p:sp>
        <p:nvSpPr>
          <p:cNvPr id="29" name="Rectángulo 28"/>
          <p:cNvSpPr/>
          <p:nvPr/>
        </p:nvSpPr>
        <p:spPr>
          <a:xfrm>
            <a:off x="4356075" y="3486117"/>
            <a:ext cx="7415009" cy="630353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  <a:effectLst>
            <a:outerShdw blurRad="50800" dist="50800" dir="5400000" algn="ctr" rotWithShape="0">
              <a:schemeClr val="tx2">
                <a:lumMod val="40000"/>
                <a:lumOff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8" name="Imagen 2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395" y="3604639"/>
            <a:ext cx="1652717" cy="425958"/>
          </a:xfrm>
          <a:prstGeom prst="rect">
            <a:avLst/>
          </a:prstGeom>
        </p:spPr>
      </p:pic>
      <p:sp>
        <p:nvSpPr>
          <p:cNvPr id="30" name="CuadroTexto 29"/>
          <p:cNvSpPr txBox="1"/>
          <p:nvPr/>
        </p:nvSpPr>
        <p:spPr>
          <a:xfrm>
            <a:off x="4625175" y="3599563"/>
            <a:ext cx="288732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600" b="1" dirty="0" smtClean="0"/>
              <a:t>Diversos Botones</a:t>
            </a:r>
            <a:endParaRPr lang="es-MX" sz="2600" b="1" dirty="0"/>
          </a:p>
        </p:txBody>
      </p:sp>
    </p:spTree>
    <p:extLst>
      <p:ext uri="{BB962C8B-B14F-4D97-AF65-F5344CB8AC3E}">
        <p14:creationId xmlns:p14="http://schemas.microsoft.com/office/powerpoint/2010/main" val="15975896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Tipos de campos</a:t>
            </a:r>
            <a:endParaRPr lang="es-MX" dirty="0"/>
          </a:p>
        </p:txBody>
      </p:sp>
      <p:sp>
        <p:nvSpPr>
          <p:cNvPr id="18" name="Rectángulo 17"/>
          <p:cNvSpPr/>
          <p:nvPr/>
        </p:nvSpPr>
        <p:spPr>
          <a:xfrm>
            <a:off x="479425" y="2316505"/>
            <a:ext cx="11242522" cy="1275286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CuadroTexto 11"/>
          <p:cNvSpPr txBox="1"/>
          <p:nvPr/>
        </p:nvSpPr>
        <p:spPr>
          <a:xfrm>
            <a:off x="613502" y="2400354"/>
            <a:ext cx="546335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600" b="1" dirty="0" smtClean="0"/>
              <a:t>Listas desplegables o catálogos)</a:t>
            </a:r>
            <a:endParaRPr lang="es-MX" sz="2600" b="1" dirty="0"/>
          </a:p>
        </p:txBody>
      </p:sp>
      <p:sp>
        <p:nvSpPr>
          <p:cNvPr id="19" name="Rectángulo 18"/>
          <p:cNvSpPr/>
          <p:nvPr/>
        </p:nvSpPr>
        <p:spPr>
          <a:xfrm>
            <a:off x="469903" y="3568523"/>
            <a:ext cx="11252044" cy="630353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  <a:effectLst>
            <a:outerShdw blurRad="50800" dist="50800" dir="5400000" algn="ctr" rotWithShape="0">
              <a:schemeClr val="tx2">
                <a:lumMod val="40000"/>
                <a:lumOff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CuadroTexto 13"/>
          <p:cNvSpPr txBox="1"/>
          <p:nvPr/>
        </p:nvSpPr>
        <p:spPr>
          <a:xfrm>
            <a:off x="581914" y="3673583"/>
            <a:ext cx="326403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600" b="1" dirty="0" smtClean="0"/>
              <a:t>Campos de fechas</a:t>
            </a:r>
            <a:endParaRPr lang="es-MX" sz="2600" b="1" dirty="0"/>
          </a:p>
        </p:txBody>
      </p:sp>
      <p:sp>
        <p:nvSpPr>
          <p:cNvPr id="22" name="Rectángulo 21"/>
          <p:cNvSpPr/>
          <p:nvPr/>
        </p:nvSpPr>
        <p:spPr>
          <a:xfrm>
            <a:off x="479425" y="4270748"/>
            <a:ext cx="11242523" cy="1257914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3" name="Rectángulo 22"/>
          <p:cNvSpPr/>
          <p:nvPr/>
        </p:nvSpPr>
        <p:spPr>
          <a:xfrm>
            <a:off x="469903" y="5515806"/>
            <a:ext cx="11252044" cy="630353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  <a:effectLst>
            <a:outerShdw blurRad="50800" dist="50800" dir="5400000" algn="ctr" rotWithShape="0">
              <a:schemeClr val="tx2">
                <a:lumMod val="40000"/>
                <a:lumOff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CuadroTexto 16"/>
          <p:cNvSpPr txBox="1"/>
          <p:nvPr/>
        </p:nvSpPr>
        <p:spPr>
          <a:xfrm>
            <a:off x="552334" y="5567884"/>
            <a:ext cx="334097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600" b="1" dirty="0" smtClean="0"/>
              <a:t>Campos numéricos</a:t>
            </a:r>
            <a:endParaRPr lang="es-MX" sz="2600" b="1" dirty="0"/>
          </a:p>
        </p:txBody>
      </p:sp>
      <p:pic>
        <p:nvPicPr>
          <p:cNvPr id="31" name="Imagen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4777" y="2398222"/>
            <a:ext cx="5429250" cy="1047750"/>
          </a:xfrm>
          <a:prstGeom prst="rect">
            <a:avLst/>
          </a:prstGeom>
        </p:spPr>
      </p:pic>
      <p:pic>
        <p:nvPicPr>
          <p:cNvPr id="32" name="Imagen 3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4777" y="3700043"/>
            <a:ext cx="3591426" cy="390580"/>
          </a:xfrm>
          <a:prstGeom prst="rect">
            <a:avLst/>
          </a:prstGeom>
        </p:spPr>
      </p:pic>
      <p:pic>
        <p:nvPicPr>
          <p:cNvPr id="33" name="Imagen 3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3147" y="4090623"/>
            <a:ext cx="2553056" cy="2676899"/>
          </a:xfrm>
          <a:prstGeom prst="rect">
            <a:avLst/>
          </a:prstGeom>
        </p:spPr>
      </p:pic>
      <p:pic>
        <p:nvPicPr>
          <p:cNvPr id="34" name="Imagen 3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1876" y="4321427"/>
            <a:ext cx="7122151" cy="962159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581914" y="4300356"/>
            <a:ext cx="302839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600" b="1" dirty="0" smtClean="0"/>
              <a:t>Campos de Texto</a:t>
            </a:r>
            <a:endParaRPr lang="es-MX" sz="2600" b="1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4777" y="5594489"/>
            <a:ext cx="5429250" cy="485843"/>
          </a:xfrm>
          <a:prstGeom prst="rect">
            <a:avLst/>
          </a:prstGeom>
        </p:spPr>
      </p:pic>
      <p:sp>
        <p:nvSpPr>
          <p:cNvPr id="16" name="15 Rectángulo"/>
          <p:cNvSpPr/>
          <p:nvPr/>
        </p:nvSpPr>
        <p:spPr>
          <a:xfrm>
            <a:off x="479425" y="6146159"/>
            <a:ext cx="6743722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>
                <a:solidFill>
                  <a:srgbClr val="FF0000"/>
                </a:solidFill>
              </a:rPr>
              <a:t>EF insertar caracteres que no corresponden al tipo de tabla.</a:t>
            </a:r>
            <a:endParaRPr lang="es-MX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900" dirty="0"/>
          </a:p>
        </p:txBody>
      </p:sp>
    </p:spTree>
    <p:extLst>
      <p:ext uri="{BB962C8B-B14F-4D97-AF65-F5344CB8AC3E}">
        <p14:creationId xmlns:p14="http://schemas.microsoft.com/office/powerpoint/2010/main" val="20279008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7" grpId="0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C</a:t>
            </a:r>
            <a:r>
              <a:rPr lang="es-MX" dirty="0" smtClean="0"/>
              <a:t>ampos tipo tabla</a:t>
            </a:r>
            <a:endParaRPr lang="es-MX" dirty="0"/>
          </a:p>
        </p:txBody>
      </p:sp>
      <p:sp>
        <p:nvSpPr>
          <p:cNvPr id="18" name="Rectángulo 17"/>
          <p:cNvSpPr/>
          <p:nvPr/>
        </p:nvSpPr>
        <p:spPr>
          <a:xfrm>
            <a:off x="479425" y="3107557"/>
            <a:ext cx="11242522" cy="2757669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CuadroTexto 11"/>
          <p:cNvSpPr txBox="1"/>
          <p:nvPr/>
        </p:nvSpPr>
        <p:spPr>
          <a:xfrm>
            <a:off x="623024" y="3114032"/>
            <a:ext cx="319510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600" b="1" dirty="0" smtClean="0"/>
              <a:t>Campos tipo tabla</a:t>
            </a:r>
            <a:endParaRPr lang="es-MX" sz="2600" b="1" dirty="0"/>
          </a:p>
        </p:txBody>
      </p:sp>
      <p:sp>
        <p:nvSpPr>
          <p:cNvPr id="23" name="Rectángulo 22"/>
          <p:cNvSpPr/>
          <p:nvPr/>
        </p:nvSpPr>
        <p:spPr>
          <a:xfrm>
            <a:off x="479425" y="5878105"/>
            <a:ext cx="11252044" cy="630353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  <a:effectLst>
            <a:outerShdw blurRad="50800" dist="50800" dir="5400000" algn="ctr" rotWithShape="0">
              <a:schemeClr val="tx2">
                <a:lumMod val="40000"/>
                <a:lumOff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CuadroTexto 14"/>
          <p:cNvSpPr txBox="1"/>
          <p:nvPr/>
        </p:nvSpPr>
        <p:spPr>
          <a:xfrm>
            <a:off x="591436" y="5014034"/>
            <a:ext cx="302839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600" b="1" dirty="0" smtClean="0"/>
              <a:t>Campos de Texto</a:t>
            </a:r>
            <a:endParaRPr lang="es-MX" sz="2600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6358" y="3182554"/>
            <a:ext cx="2132346" cy="39981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856" y="3683123"/>
            <a:ext cx="9244450" cy="203591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0548" y="3670244"/>
            <a:ext cx="1728156" cy="2035910"/>
          </a:xfrm>
          <a:prstGeom prst="rect">
            <a:avLst/>
          </a:prstGeom>
        </p:spPr>
      </p:pic>
      <p:sp>
        <p:nvSpPr>
          <p:cNvPr id="21" name="CuadroTexto 20"/>
          <p:cNvSpPr txBox="1"/>
          <p:nvPr/>
        </p:nvSpPr>
        <p:spPr>
          <a:xfrm>
            <a:off x="608084" y="2440779"/>
            <a:ext cx="4991050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r>
              <a:rPr lang="es-MX" sz="2400" dirty="0" smtClean="0"/>
              <a:t>Artículo </a:t>
            </a:r>
            <a:r>
              <a:rPr lang="es-MX" sz="2400" dirty="0"/>
              <a:t>8</a:t>
            </a:r>
            <a:r>
              <a:rPr lang="es-MX" sz="2400" dirty="0" smtClean="0"/>
              <a:t> fracción V inciso a)</a:t>
            </a:r>
          </a:p>
        </p:txBody>
      </p:sp>
    </p:spTree>
    <p:extLst>
      <p:ext uri="{BB962C8B-B14F-4D97-AF65-F5344CB8AC3E}">
        <p14:creationId xmlns:p14="http://schemas.microsoft.com/office/powerpoint/2010/main" val="42045664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509752" y="497534"/>
            <a:ext cx="5433848" cy="15506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ts val="6000"/>
              </a:lnSpc>
            </a:pPr>
            <a:r>
              <a:rPr lang="es-MX" sz="4000" b="1" dirty="0">
                <a:solidFill>
                  <a:schemeClr val="bg1"/>
                </a:solidFill>
              </a:rPr>
              <a:t>De las actividades del </a:t>
            </a:r>
            <a:r>
              <a:rPr lang="es-MX" sz="4000" b="1" dirty="0" smtClean="0">
                <a:solidFill>
                  <a:schemeClr val="bg1"/>
                </a:solidFill>
              </a:rPr>
              <a:t>A.S.O.  (UT)</a:t>
            </a:r>
            <a:endParaRPr lang="es-MX" sz="4000" b="1" dirty="0">
              <a:solidFill>
                <a:schemeClr val="bg1"/>
              </a:solidFill>
            </a:endParaRPr>
          </a:p>
        </p:txBody>
      </p:sp>
      <p:pic>
        <p:nvPicPr>
          <p:cNvPr id="6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0205" y="2190932"/>
            <a:ext cx="8171793" cy="466706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4299219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037703" y="746449"/>
            <a:ext cx="4824726" cy="2283824"/>
          </a:xfrm>
        </p:spPr>
        <p:txBody>
          <a:bodyPr>
            <a:noAutofit/>
          </a:bodyPr>
          <a:lstStyle/>
          <a:p>
            <a:pPr marL="0" lvl="1">
              <a:lnSpc>
                <a:spcPts val="6000"/>
              </a:lnSpc>
            </a:pPr>
            <a:r>
              <a:rPr lang="es-MX" sz="4000" b="1" dirty="0">
                <a:solidFill>
                  <a:schemeClr val="bg1">
                    <a:lumMod val="95000"/>
                  </a:schemeClr>
                </a:solidFill>
              </a:rPr>
              <a:t>Alta de Unidades Administrativas</a:t>
            </a:r>
            <a:endParaRPr lang="es-MX" sz="4000" b="1" dirty="0" smtClean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607" y="2966787"/>
            <a:ext cx="4258453" cy="297627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1686" y="87682"/>
            <a:ext cx="3364855" cy="228288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5618" y="2245306"/>
            <a:ext cx="4042918" cy="260320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8798" y="4454924"/>
            <a:ext cx="5210629" cy="224245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1 Rectángulo"/>
          <p:cNvSpPr/>
          <p:nvPr/>
        </p:nvSpPr>
        <p:spPr>
          <a:xfrm>
            <a:off x="10438306" y="4848510"/>
            <a:ext cx="1723186" cy="120032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>
                <a:solidFill>
                  <a:srgbClr val="FF0000"/>
                </a:solidFill>
              </a:rPr>
              <a:t>EF Mismo nombre en alguno otro S.O.</a:t>
            </a:r>
            <a:endParaRPr lang="es-MX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3048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513567" y="364069"/>
            <a:ext cx="585596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 defTabSz="457200">
              <a:lnSpc>
                <a:spcPts val="6000"/>
              </a:lnSpc>
              <a:spcBef>
                <a:spcPts val="1000"/>
              </a:spcBef>
              <a:buClr>
                <a:srgbClr val="B31166"/>
              </a:buClr>
              <a:buSzPct val="80000"/>
            </a:pPr>
            <a:r>
              <a:rPr lang="es-MX" sz="2800" b="1" dirty="0">
                <a:solidFill>
                  <a:schemeClr val="bg1"/>
                </a:solidFill>
              </a:rPr>
              <a:t>Alta de Usuarios con Rol </a:t>
            </a:r>
            <a:r>
              <a:rPr lang="es-MX" sz="2800" b="1" dirty="0" smtClean="0">
                <a:solidFill>
                  <a:schemeClr val="bg1"/>
                </a:solidFill>
              </a:rPr>
              <a:t>Administrador </a:t>
            </a:r>
            <a:r>
              <a:rPr lang="es-MX" sz="2800" b="1" dirty="0">
                <a:solidFill>
                  <a:schemeClr val="bg1"/>
                </a:solidFill>
              </a:rPr>
              <a:t>de </a:t>
            </a:r>
            <a:r>
              <a:rPr lang="es-MX" sz="2800" b="1" dirty="0" smtClean="0">
                <a:solidFill>
                  <a:schemeClr val="bg1"/>
                </a:solidFill>
              </a:rPr>
              <a:t>Unidad </a:t>
            </a:r>
            <a:r>
              <a:rPr lang="es-MX" sz="2800" b="1" dirty="0" err="1" smtClean="0">
                <a:solidFill>
                  <a:schemeClr val="bg1"/>
                </a:solidFill>
              </a:rPr>
              <a:t>Adtiva</a:t>
            </a:r>
            <a:r>
              <a:rPr lang="es-MX" sz="2800" b="1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6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948" y="2480223"/>
            <a:ext cx="5351206" cy="266051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grpSp>
        <p:nvGrpSpPr>
          <p:cNvPr id="7" name="6 Grupo"/>
          <p:cNvGrpSpPr/>
          <p:nvPr/>
        </p:nvGrpSpPr>
        <p:grpSpPr>
          <a:xfrm>
            <a:off x="5728013" y="2212237"/>
            <a:ext cx="6463987" cy="3538429"/>
            <a:chOff x="896255" y="473246"/>
            <a:chExt cx="11575568" cy="5977366"/>
          </a:xfrm>
        </p:grpSpPr>
        <p:pic>
          <p:nvPicPr>
            <p:cNvPr id="8" name="Imagen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6255" y="473246"/>
              <a:ext cx="8943778" cy="5977366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sp>
          <p:nvSpPr>
            <p:cNvPr id="9" name="CuadroTexto 2"/>
            <p:cNvSpPr txBox="1"/>
            <p:nvPr/>
          </p:nvSpPr>
          <p:spPr>
            <a:xfrm rot="20876993">
              <a:off x="8923527" y="1799189"/>
              <a:ext cx="3548294" cy="9878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6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REGISTRO DE UN NUEVO USUARIO</a:t>
              </a:r>
            </a:p>
          </p:txBody>
        </p:sp>
        <p:sp>
          <p:nvSpPr>
            <p:cNvPr id="10" name="CuadroTexto 3"/>
            <p:cNvSpPr txBox="1"/>
            <p:nvPr/>
          </p:nvSpPr>
          <p:spPr>
            <a:xfrm rot="20876993">
              <a:off x="8923529" y="3766867"/>
              <a:ext cx="3548294" cy="18197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6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USUARIOS CREADOS POR EL SUJETO OBLIGADO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948485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5140" y="3988533"/>
            <a:ext cx="4692831" cy="343702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7655"/>
            <a:ext cx="5678550" cy="343688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1556" y="630621"/>
            <a:ext cx="7390315" cy="316886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5 CuadroTexto"/>
          <p:cNvSpPr txBox="1"/>
          <p:nvPr/>
        </p:nvSpPr>
        <p:spPr>
          <a:xfrm>
            <a:off x="198473" y="3975041"/>
            <a:ext cx="24497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dirty="0" smtClean="0">
                <a:solidFill>
                  <a:srgbClr val="FF0000"/>
                </a:solidFill>
              </a:rPr>
              <a:t>EF. 8 a 12, Mayúscula, </a:t>
            </a:r>
          </a:p>
          <a:p>
            <a:r>
              <a:rPr lang="es-MX" sz="1600" dirty="0" smtClean="0">
                <a:solidFill>
                  <a:srgbClr val="FF0000"/>
                </a:solidFill>
              </a:rPr>
              <a:t>minúscula y al menos </a:t>
            </a:r>
          </a:p>
          <a:p>
            <a:r>
              <a:rPr lang="es-MX" sz="1600" dirty="0" smtClean="0">
                <a:solidFill>
                  <a:srgbClr val="FF0000"/>
                </a:solidFill>
              </a:rPr>
              <a:t>1 número</a:t>
            </a:r>
            <a:endParaRPr lang="es-MX" sz="1600" dirty="0">
              <a:solidFill>
                <a:srgbClr val="FF0000"/>
              </a:solidFill>
            </a:endParaRPr>
          </a:p>
        </p:txBody>
      </p:sp>
      <p:cxnSp>
        <p:nvCxnSpPr>
          <p:cNvPr id="7" name="6 Conector recto de flecha"/>
          <p:cNvCxnSpPr/>
          <p:nvPr/>
        </p:nvCxnSpPr>
        <p:spPr>
          <a:xfrm flipH="1" flipV="1">
            <a:off x="725214" y="1198179"/>
            <a:ext cx="630991" cy="2671931"/>
          </a:xfrm>
          <a:prstGeom prst="straightConnector1">
            <a:avLst/>
          </a:prstGeom>
          <a:ln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66130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511610" y="517500"/>
            <a:ext cx="4824726" cy="2283824"/>
          </a:xfrm>
        </p:spPr>
        <p:txBody>
          <a:bodyPr>
            <a:noAutofit/>
          </a:bodyPr>
          <a:lstStyle/>
          <a:p>
            <a:pPr marL="0" lvl="1">
              <a:lnSpc>
                <a:spcPts val="6000"/>
              </a:lnSpc>
            </a:pPr>
            <a:r>
              <a:rPr lang="es-MX" sz="2800" b="1" dirty="0">
                <a:solidFill>
                  <a:schemeClr val="bg1"/>
                </a:solidFill>
              </a:rPr>
              <a:t>Asignación de formatos a </a:t>
            </a:r>
            <a:r>
              <a:rPr lang="es-MX" sz="2800" b="1" dirty="0" smtClean="0">
                <a:solidFill>
                  <a:schemeClr val="bg1"/>
                </a:solidFill>
              </a:rPr>
              <a:t>Unidades Administrativas</a:t>
            </a:r>
          </a:p>
        </p:txBody>
      </p:sp>
      <p:pic>
        <p:nvPicPr>
          <p:cNvPr id="4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036" y="2630466"/>
            <a:ext cx="5096236" cy="336731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1410" y="789839"/>
            <a:ext cx="6202272" cy="280513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9272" y="3807048"/>
            <a:ext cx="5884101" cy="265835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7164193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163" y="295012"/>
            <a:ext cx="5857294" cy="402940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3" name="CuadroTexto 2"/>
          <p:cNvSpPr txBox="1"/>
          <p:nvPr/>
        </p:nvSpPr>
        <p:spPr>
          <a:xfrm rot="20876993">
            <a:off x="5547877" y="575843"/>
            <a:ext cx="37233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Formatos susceptibles a ser relacionados a la Unidad Administrativa</a:t>
            </a:r>
          </a:p>
        </p:txBody>
      </p:sp>
      <p:sp>
        <p:nvSpPr>
          <p:cNvPr id="4" name="CuadroTexto 3"/>
          <p:cNvSpPr txBox="1"/>
          <p:nvPr/>
        </p:nvSpPr>
        <p:spPr>
          <a:xfrm rot="20876993">
            <a:off x="5484465" y="2233750"/>
            <a:ext cx="35482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Formatos relacionados a la Unidad Administrativa</a:t>
            </a:r>
          </a:p>
        </p:txBody>
      </p:sp>
      <p:pic>
        <p:nvPicPr>
          <p:cNvPr id="6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2960" y="3376446"/>
            <a:ext cx="4791263" cy="367886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58852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287" y="985837"/>
            <a:ext cx="10478681" cy="506662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097688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2"/>
          <p:cNvGrpSpPr>
            <a:grpSpLocks/>
          </p:cNvGrpSpPr>
          <p:nvPr/>
        </p:nvGrpSpPr>
        <p:grpSpPr bwMode="auto">
          <a:xfrm>
            <a:off x="2918250" y="1352997"/>
            <a:ext cx="5976664" cy="5256584"/>
            <a:chOff x="0" y="45"/>
            <a:chExt cx="4131" cy="3521"/>
          </a:xfrm>
        </p:grpSpPr>
        <p:sp>
          <p:nvSpPr>
            <p:cNvPr id="8" name="Oval 3"/>
            <p:cNvSpPr>
              <a:spLocks/>
            </p:cNvSpPr>
            <p:nvPr/>
          </p:nvSpPr>
          <p:spPr bwMode="auto">
            <a:xfrm>
              <a:off x="994" y="45"/>
              <a:ext cx="2274" cy="2271"/>
            </a:xfrm>
            <a:prstGeom prst="ellipse">
              <a:avLst/>
            </a:prstGeom>
            <a:solidFill>
              <a:srgbClr val="0098AA">
                <a:alpha val="4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81000" tIns="381000" rIns="420949" bIns="381000" anchor="ctr"/>
            <a:lstStyle/>
            <a:p>
              <a:pPr algn="ctr"/>
              <a:endParaRPr lang="en-US" sz="2400" b="1" dirty="0" smtClean="0">
                <a:solidFill>
                  <a:schemeClr val="tx1"/>
                </a:solidFill>
                <a:cs typeface="Arial" charset="0"/>
              </a:endParaRPr>
            </a:p>
            <a:p>
              <a:pPr algn="ctr"/>
              <a:endParaRPr lang="en-US" b="1" dirty="0" smtClean="0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9" name="Oval 4"/>
            <p:cNvSpPr>
              <a:spLocks/>
            </p:cNvSpPr>
            <p:nvPr/>
          </p:nvSpPr>
          <p:spPr bwMode="auto">
            <a:xfrm>
              <a:off x="0" y="1266"/>
              <a:ext cx="2274" cy="2272"/>
            </a:xfrm>
            <a:prstGeom prst="ellipse">
              <a:avLst/>
            </a:prstGeom>
            <a:solidFill>
              <a:srgbClr val="FF9413">
                <a:alpha val="4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81000" tIns="381000" rIns="420949" bIns="381000" anchor="ctr"/>
            <a:lstStyle/>
            <a:p>
              <a:pPr algn="ctr"/>
              <a:endParaRPr lang="en-US" b="1" dirty="0" smtClean="0">
                <a:solidFill>
                  <a:schemeClr val="tx1"/>
                </a:solidFill>
                <a:cs typeface="Arial" charset="0"/>
              </a:endParaRPr>
            </a:p>
            <a:p>
              <a:pPr algn="ctr"/>
              <a:endParaRPr lang="en-US" b="1" dirty="0">
                <a:cs typeface="Arial" charset="0"/>
              </a:endParaRPr>
            </a:p>
            <a:p>
              <a:pPr algn="ctr"/>
              <a:endParaRPr lang="en-US" sz="1200" b="1" dirty="0" smtClean="0">
                <a:solidFill>
                  <a:schemeClr val="tx1"/>
                </a:solidFill>
                <a:cs typeface="Arial" charset="0"/>
              </a:endParaRPr>
            </a:p>
            <a:p>
              <a:pPr algn="ctr"/>
              <a:endParaRPr lang="en-US" sz="1400" b="1" dirty="0" smtClean="0">
                <a:cs typeface="Arial" charset="0"/>
              </a:endParaRPr>
            </a:p>
            <a:p>
              <a:pPr algn="ctr"/>
              <a:r>
                <a:rPr lang="en-US" sz="1400" b="1" dirty="0" smtClean="0">
                  <a:cs typeface="Arial" charset="0"/>
                </a:rPr>
                <a:t> </a:t>
              </a:r>
              <a:endParaRPr lang="en-US" sz="1400" b="1" dirty="0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10" name="Oval 5"/>
            <p:cNvSpPr>
              <a:spLocks/>
            </p:cNvSpPr>
            <p:nvPr/>
          </p:nvSpPr>
          <p:spPr bwMode="auto">
            <a:xfrm>
              <a:off x="1856" y="1294"/>
              <a:ext cx="2275" cy="2272"/>
            </a:xfrm>
            <a:prstGeom prst="ellipse">
              <a:avLst/>
            </a:prstGeom>
            <a:solidFill>
              <a:srgbClr val="5D9548">
                <a:alpha val="4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81000" tIns="381000" rIns="420949" bIns="381000" anchor="ctr"/>
            <a:lstStyle/>
            <a:p>
              <a:pPr algn="ctr"/>
              <a:endParaRPr lang="en-US" b="1" dirty="0" smtClean="0">
                <a:cs typeface="Arial" charset="0"/>
              </a:endParaRPr>
            </a:p>
            <a:p>
              <a:pPr algn="ctr"/>
              <a:endParaRPr lang="en-US" sz="2400" b="1" dirty="0" smtClean="0">
                <a:cs typeface="Arial" charset="0"/>
              </a:endParaRPr>
            </a:p>
            <a:p>
              <a:pPr algn="ctr"/>
              <a:endParaRPr lang="en-US" b="1" dirty="0">
                <a:cs typeface="Arial" charset="0"/>
              </a:endParaRPr>
            </a:p>
          </p:txBody>
        </p:sp>
      </p:grpSp>
      <p:sp>
        <p:nvSpPr>
          <p:cNvPr id="2" name="CuadroTexto 1"/>
          <p:cNvSpPr txBox="1"/>
          <p:nvPr/>
        </p:nvSpPr>
        <p:spPr>
          <a:xfrm>
            <a:off x="4487334" y="2175223"/>
            <a:ext cx="31137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/>
              <a:t>Caso 1</a:t>
            </a:r>
          </a:p>
          <a:p>
            <a:pPr algn="ctr"/>
            <a:r>
              <a:rPr lang="is-IS" sz="2800" dirty="0" smtClean="0"/>
              <a:t>Á</a:t>
            </a:r>
            <a:r>
              <a:rPr lang="es-ES" sz="2800" dirty="0" smtClean="0"/>
              <a:t>reas de Dirección</a:t>
            </a:r>
            <a:endParaRPr lang="es-ES" sz="2800" dirty="0"/>
          </a:p>
        </p:txBody>
      </p:sp>
      <p:sp>
        <p:nvSpPr>
          <p:cNvPr id="11" name="CuadroTexto 10"/>
          <p:cNvSpPr txBox="1"/>
          <p:nvPr/>
        </p:nvSpPr>
        <p:spPr>
          <a:xfrm>
            <a:off x="5740401" y="4512733"/>
            <a:ext cx="31137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/>
              <a:t>Caso 3</a:t>
            </a:r>
          </a:p>
          <a:p>
            <a:pPr algn="ctr"/>
            <a:r>
              <a:rPr lang="es-ES" sz="2800" dirty="0" smtClean="0"/>
              <a:t>1 formato </a:t>
            </a:r>
          </a:p>
          <a:p>
            <a:pPr algn="ctr"/>
            <a:r>
              <a:rPr lang="es-ES" sz="2800" dirty="0" smtClean="0"/>
              <a:t>+ Direcciones</a:t>
            </a:r>
            <a:endParaRPr lang="es-ES" sz="28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2929467" y="4474636"/>
            <a:ext cx="31137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/>
              <a:t>Caso 2</a:t>
            </a:r>
          </a:p>
          <a:p>
            <a:pPr algn="ctr"/>
            <a:r>
              <a:rPr lang="is-IS" sz="2800" dirty="0" smtClean="0"/>
              <a:t>+ </a:t>
            </a:r>
            <a:r>
              <a:rPr lang="es-ES" sz="2800" dirty="0" smtClean="0"/>
              <a:t>Direcciones</a:t>
            </a:r>
          </a:p>
          <a:p>
            <a:pPr algn="ctr"/>
            <a:r>
              <a:rPr lang="es-ES" sz="2800" dirty="0" smtClean="0"/>
              <a:t>1 formato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21530770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Consideraciones</a:t>
            </a:r>
            <a:endParaRPr lang="es-MX" dirty="0"/>
          </a:p>
        </p:txBody>
      </p:sp>
      <p:sp>
        <p:nvSpPr>
          <p:cNvPr id="7" name="CuadroTexto 6"/>
          <p:cNvSpPr txBox="1"/>
          <p:nvPr/>
        </p:nvSpPr>
        <p:spPr>
          <a:xfrm>
            <a:off x="636813" y="2384697"/>
            <a:ext cx="11145883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400" b="1" dirty="0" smtClean="0"/>
              <a:t>Al crear una Unidad Administrativa</a:t>
            </a:r>
            <a:r>
              <a:rPr lang="es-MX" sz="2400" dirty="0" smtClean="0"/>
              <a:t>, el código es un valor consecutivo y establecido por el sistema, por lo que este no podrá ser modificado.</a:t>
            </a:r>
          </a:p>
          <a:p>
            <a:pPr algn="just"/>
            <a:endParaRPr lang="es-MX" sz="2400" dirty="0"/>
          </a:p>
          <a:p>
            <a:pPr algn="just"/>
            <a:r>
              <a:rPr lang="es-MX" sz="2400" dirty="0" smtClean="0"/>
              <a:t>Si es necesario </a:t>
            </a:r>
            <a:r>
              <a:rPr lang="es-MX" sz="2400" b="1" dirty="0" smtClean="0"/>
              <a:t>modificar</a:t>
            </a:r>
            <a:r>
              <a:rPr lang="es-MX" sz="2400" dirty="0" smtClean="0"/>
              <a:t> la información de un </a:t>
            </a:r>
            <a:r>
              <a:rPr lang="es-MX" sz="2400" b="1" dirty="0" smtClean="0"/>
              <a:t>Usuario con perfil de Administrador de Unidad Administrativa</a:t>
            </a:r>
            <a:r>
              <a:rPr lang="es-MX" sz="2400" dirty="0" smtClean="0"/>
              <a:t>, es recomendable eliminarlo para que en un segundo paso se vuelva a crear con la información correcta.</a:t>
            </a:r>
          </a:p>
          <a:p>
            <a:endParaRPr lang="es-MX" dirty="0"/>
          </a:p>
          <a:p>
            <a:endParaRPr lang="es-MX" dirty="0" smtClean="0"/>
          </a:p>
        </p:txBody>
      </p:sp>
    </p:spTree>
    <p:extLst>
      <p:ext uri="{BB962C8B-B14F-4D97-AF65-F5344CB8AC3E}">
        <p14:creationId xmlns:p14="http://schemas.microsoft.com/office/powerpoint/2010/main" val="791483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46690" y="1191238"/>
            <a:ext cx="5922579" cy="38590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lnSpc>
                <a:spcPts val="6000"/>
              </a:lnSpc>
            </a:pPr>
            <a:r>
              <a:rPr lang="es-MX" sz="4000" b="1" dirty="0">
                <a:solidFill>
                  <a:schemeClr val="bg1"/>
                </a:solidFill>
              </a:rPr>
              <a:t>Actividad compartida: </a:t>
            </a:r>
          </a:p>
          <a:p>
            <a:pPr marL="0" lvl="1" algn="ctr">
              <a:lnSpc>
                <a:spcPts val="6000"/>
              </a:lnSpc>
            </a:pPr>
            <a:r>
              <a:rPr lang="es-MX" sz="4000" b="1" dirty="0">
                <a:solidFill>
                  <a:schemeClr val="bg1"/>
                </a:solidFill>
              </a:rPr>
              <a:t>Administrador de Sujeto Obligado y Administrador de Unidad Administrativa</a:t>
            </a:r>
          </a:p>
        </p:txBody>
      </p:sp>
      <p:sp>
        <p:nvSpPr>
          <p:cNvPr id="4" name="Marcador de texto 4"/>
          <p:cNvSpPr>
            <a:spLocks noGrp="1"/>
          </p:cNvSpPr>
          <p:nvPr>
            <p:ph type="body" idx="1"/>
          </p:nvPr>
        </p:nvSpPr>
        <p:spPr>
          <a:xfrm>
            <a:off x="6558455" y="2642269"/>
            <a:ext cx="5486400" cy="1724814"/>
          </a:xfrm>
        </p:spPr>
        <p:txBody>
          <a:bodyPr>
            <a:noAutofit/>
          </a:bodyPr>
          <a:lstStyle/>
          <a:p>
            <a:pPr marL="0" lvl="1" algn="ctr">
              <a:lnSpc>
                <a:spcPts val="6000"/>
              </a:lnSpc>
            </a:pPr>
            <a:r>
              <a:rPr lang="es-MX" sz="4000" b="1" dirty="0">
                <a:solidFill>
                  <a:schemeClr val="accent1"/>
                </a:solidFill>
              </a:rPr>
              <a:t>Carga </a:t>
            </a:r>
            <a:r>
              <a:rPr lang="es-MX" sz="4000" b="1" dirty="0" smtClean="0">
                <a:solidFill>
                  <a:schemeClr val="accent1"/>
                </a:solidFill>
              </a:rPr>
              <a:t>de información</a:t>
            </a:r>
            <a:endParaRPr lang="es-MX" sz="4000" b="1" dirty="0">
              <a:solidFill>
                <a:schemeClr val="accent1"/>
              </a:solidFill>
            </a:endParaRPr>
          </a:p>
          <a:p>
            <a:pPr marL="0" lvl="1">
              <a:lnSpc>
                <a:spcPts val="6000"/>
              </a:lnSpc>
            </a:pPr>
            <a:endParaRPr lang="es-MX" sz="4000" b="1" dirty="0" smtClean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7225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471" y="717149"/>
            <a:ext cx="1612673" cy="8044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2435841" y="844061"/>
            <a:ext cx="7751348" cy="677518"/>
          </a:xfrm>
        </p:spPr>
        <p:txBody>
          <a:bodyPr/>
          <a:lstStyle/>
          <a:p>
            <a:pPr algn="ctr"/>
            <a:r>
              <a:rPr lang="es-MX" b="1" dirty="0" smtClean="0">
                <a:solidFill>
                  <a:schemeClr val="bg1">
                    <a:lumMod val="85000"/>
                  </a:schemeClr>
                </a:solidFill>
              </a:rPr>
              <a:t>Carga de información en el SIPOT:</a:t>
            </a:r>
            <a:r>
              <a:rPr lang="es-MX" b="1" dirty="0">
                <a:solidFill>
                  <a:schemeClr val="bg1">
                    <a:lumMod val="85000"/>
                  </a:schemeClr>
                </a:solidFill>
              </a:rPr>
              <a:t/>
            </a:r>
            <a:br>
              <a:rPr lang="es-MX" b="1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es-MX" b="1" dirty="0" smtClean="0">
                <a:solidFill>
                  <a:schemeClr val="bg1">
                    <a:lumMod val="85000"/>
                  </a:schemeClr>
                </a:solidFill>
              </a:rPr>
              <a:t>Modalidades</a:t>
            </a:r>
            <a:endParaRPr lang="es-MX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Marcador de contenido 2"/>
          <p:cNvSpPr>
            <a:spLocks noGrp="1"/>
          </p:cNvSpPr>
          <p:nvPr>
            <p:ph idx="1"/>
          </p:nvPr>
        </p:nvSpPr>
        <p:spPr>
          <a:xfrm>
            <a:off x="334851" y="2748924"/>
            <a:ext cx="11719774" cy="1863485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s-MX" sz="3600" b="1" dirty="0" smtClean="0"/>
              <a:t>Formulario web: </a:t>
            </a:r>
            <a:r>
              <a:rPr lang="es-MX" sz="3600" dirty="0" smtClean="0"/>
              <a:t>Carga por pantalla en el SIPOT</a:t>
            </a:r>
            <a:endParaRPr lang="es-MX" sz="3600" b="1" dirty="0"/>
          </a:p>
          <a:p>
            <a:pPr marL="457200" indent="-457200">
              <a:buFont typeface="+mj-lt"/>
              <a:buAutoNum type="arabicPeriod"/>
            </a:pPr>
            <a:r>
              <a:rPr lang="es-MX" sz="3600" b="1" dirty="0" smtClean="0"/>
              <a:t>Carga masivo (formato XLS</a:t>
            </a:r>
            <a:r>
              <a:rPr lang="es-MX" sz="3600" b="1" i="1" dirty="0" smtClean="0"/>
              <a:t>)</a:t>
            </a:r>
            <a:r>
              <a:rPr lang="es-MX" sz="3600" b="1" dirty="0" smtClean="0"/>
              <a:t>:</a:t>
            </a:r>
            <a:r>
              <a:rPr lang="es-MX" sz="3600" dirty="0" smtClean="0"/>
              <a:t> </a:t>
            </a:r>
            <a:r>
              <a:rPr lang="es-MX" sz="3600" dirty="0"/>
              <a:t>Carga </a:t>
            </a:r>
            <a:r>
              <a:rPr lang="es-MX" sz="3600" dirty="0" smtClean="0"/>
              <a:t>mediante los </a:t>
            </a:r>
            <a:r>
              <a:rPr lang="es-MX" sz="3600" dirty="0"/>
              <a:t>formatos establecidos en los </a:t>
            </a:r>
            <a:r>
              <a:rPr lang="es-MX" sz="3600" dirty="0" err="1" smtClean="0"/>
              <a:t>LTG</a:t>
            </a:r>
            <a:r>
              <a:rPr lang="es-MX" sz="3600" dirty="0" smtClean="0"/>
              <a:t>, descargados del mismo SIPOT</a:t>
            </a:r>
          </a:p>
          <a:p>
            <a:pPr marL="457200" indent="-457200">
              <a:buFont typeface="+mj-lt"/>
              <a:buAutoNum type="arabicPeriod"/>
            </a:pPr>
            <a:r>
              <a:rPr lang="es-MX" sz="3600" b="1" dirty="0" smtClean="0"/>
              <a:t>Interoperabilidad de sistemas </a:t>
            </a:r>
            <a:r>
              <a:rPr lang="es-MX" sz="3600" dirty="0" smtClean="0"/>
              <a:t>o Servicio web.</a:t>
            </a:r>
            <a:endParaRPr lang="es-MX" sz="3600" dirty="0"/>
          </a:p>
        </p:txBody>
      </p:sp>
    </p:spTree>
    <p:extLst>
      <p:ext uri="{BB962C8B-B14F-4D97-AF65-F5344CB8AC3E}">
        <p14:creationId xmlns:p14="http://schemas.microsoft.com/office/powerpoint/2010/main" val="14536290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3824"/>
            <a:ext cx="7441324" cy="444817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3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9253" y="116335"/>
            <a:ext cx="5155244" cy="267416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0457" y="3231931"/>
            <a:ext cx="7504040" cy="362606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Flecha derecha 5"/>
          <p:cNvSpPr/>
          <p:nvPr/>
        </p:nvSpPr>
        <p:spPr>
          <a:xfrm>
            <a:off x="3183377" y="3538396"/>
            <a:ext cx="1463404" cy="5715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48724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CARGA POR FORMULARIO WEB (pantalla en el SIPOT)</a:t>
            </a:r>
            <a:endParaRPr lang="es-MX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r="34799" b="34918"/>
          <a:stretch/>
        </p:blipFill>
        <p:spPr>
          <a:xfrm>
            <a:off x="-378372" y="2484712"/>
            <a:ext cx="7330966" cy="349867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grpSp>
        <p:nvGrpSpPr>
          <p:cNvPr id="9" name="8 Grupo"/>
          <p:cNvGrpSpPr/>
          <p:nvPr/>
        </p:nvGrpSpPr>
        <p:grpSpPr>
          <a:xfrm>
            <a:off x="4445877" y="3061634"/>
            <a:ext cx="7263106" cy="4198882"/>
            <a:chOff x="174171" y="116114"/>
            <a:chExt cx="11692466" cy="6589485"/>
          </a:xfrm>
        </p:grpSpPr>
        <p:pic>
          <p:nvPicPr>
            <p:cNvPr id="10" name="Imagen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51780" y="696685"/>
              <a:ext cx="10014857" cy="6008914"/>
            </a:xfrm>
            <a:prstGeom prst="rect">
              <a:avLst/>
            </a:prstGeom>
            <a:ln w="127000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pic>
          <p:nvPicPr>
            <p:cNvPr id="11" name="Imagen 2"/>
            <p:cNvPicPr>
              <a:picLocks noChangeAspect="1"/>
            </p:cNvPicPr>
            <p:nvPr/>
          </p:nvPicPr>
          <p:blipFill rotWithShape="1">
            <a:blip r:embed="rId4"/>
            <a:srcRect l="23203" t="20615" r="24135" b="19919"/>
            <a:stretch/>
          </p:blipFill>
          <p:spPr>
            <a:xfrm>
              <a:off x="174171" y="116114"/>
              <a:ext cx="2452915" cy="1161143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3800257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23203" t="20615" r="24135" b="19919"/>
          <a:stretch/>
        </p:blipFill>
        <p:spPr>
          <a:xfrm>
            <a:off x="174171" y="116114"/>
            <a:ext cx="2452915" cy="116114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Flecha abajo 5"/>
          <p:cNvSpPr/>
          <p:nvPr/>
        </p:nvSpPr>
        <p:spPr>
          <a:xfrm rot="5400000">
            <a:off x="11639988" y="1610491"/>
            <a:ext cx="444500" cy="1066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Flecha derecha 6"/>
          <p:cNvSpPr/>
          <p:nvPr/>
        </p:nvSpPr>
        <p:spPr>
          <a:xfrm>
            <a:off x="1769723" y="2603500"/>
            <a:ext cx="857363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8" name="Imagen 3"/>
          <p:cNvPicPr>
            <a:picLocks noChangeAspect="1"/>
          </p:cNvPicPr>
          <p:nvPr/>
        </p:nvPicPr>
        <p:blipFill rotWithShape="1">
          <a:blip r:embed="rId3"/>
          <a:srcRect l="21303" r="4090"/>
          <a:stretch/>
        </p:blipFill>
        <p:spPr>
          <a:xfrm>
            <a:off x="2081048" y="1485673"/>
            <a:ext cx="8884526" cy="4579357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243" y="1277257"/>
            <a:ext cx="6776709" cy="471009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3 Rectángulo"/>
          <p:cNvSpPr/>
          <p:nvPr/>
        </p:nvSpPr>
        <p:spPr>
          <a:xfrm>
            <a:off x="11572735" y="2603500"/>
            <a:ext cx="579005" cy="7364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 algn="ctr">
              <a:lnSpc>
                <a:spcPts val="6000"/>
              </a:lnSpc>
            </a:pPr>
            <a:r>
              <a:rPr lang="es-MX" sz="2400" b="1" dirty="0" smtClean="0">
                <a:solidFill>
                  <a:schemeClr val="accent1"/>
                </a:solidFill>
              </a:rPr>
              <a:t>EF.</a:t>
            </a:r>
            <a:endParaRPr lang="es-MX" sz="2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6757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CARGA POR FORMATO EXCEL (descargado del SIPOT)</a:t>
            </a:r>
            <a:endParaRPr lang="es-MX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r="24940" b="34918"/>
          <a:stretch/>
        </p:blipFill>
        <p:spPr>
          <a:xfrm>
            <a:off x="415764" y="2072603"/>
            <a:ext cx="5937804" cy="368373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Flecha abajo 2"/>
          <p:cNvSpPr/>
          <p:nvPr/>
        </p:nvSpPr>
        <p:spPr>
          <a:xfrm>
            <a:off x="3465325" y="1940172"/>
            <a:ext cx="406565" cy="9842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6" name="5 Grupo"/>
          <p:cNvGrpSpPr/>
          <p:nvPr/>
        </p:nvGrpSpPr>
        <p:grpSpPr>
          <a:xfrm>
            <a:off x="5820701" y="1940172"/>
            <a:ext cx="6003438" cy="4589146"/>
            <a:chOff x="176645" y="124691"/>
            <a:chExt cx="10861469" cy="6537058"/>
          </a:xfrm>
        </p:grpSpPr>
        <p:pic>
          <p:nvPicPr>
            <p:cNvPr id="7" name="Imagen 2"/>
            <p:cNvPicPr>
              <a:picLocks noChangeAspect="1"/>
            </p:cNvPicPr>
            <p:nvPr/>
          </p:nvPicPr>
          <p:blipFill rotWithShape="1">
            <a:blip r:embed="rId3"/>
            <a:srcRect t="4959"/>
            <a:stretch/>
          </p:blipFill>
          <p:spPr>
            <a:xfrm>
              <a:off x="1667432" y="124691"/>
              <a:ext cx="9370682" cy="6537058"/>
            </a:xfrm>
            <a:prstGeom prst="rect">
              <a:avLst/>
            </a:prstGeom>
            <a:ln w="127000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pic>
          <p:nvPicPr>
            <p:cNvPr id="8" name="Imagen 1"/>
            <p:cNvPicPr>
              <a:picLocks noChangeAspect="1"/>
            </p:cNvPicPr>
            <p:nvPr/>
          </p:nvPicPr>
          <p:blipFill rotWithShape="1">
            <a:blip r:embed="rId4"/>
            <a:srcRect l="18962" t="15368" r="17127" b="11906"/>
            <a:stretch/>
          </p:blipFill>
          <p:spPr>
            <a:xfrm>
              <a:off x="176645" y="124691"/>
              <a:ext cx="2410691" cy="1246909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19202988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18962" t="15368" r="17127" b="11906"/>
          <a:stretch/>
        </p:blipFill>
        <p:spPr>
          <a:xfrm>
            <a:off x="176645" y="124691"/>
            <a:ext cx="2410691" cy="124690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538" y="1685108"/>
            <a:ext cx="10902950" cy="357922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728802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Formatos carga </a:t>
            </a:r>
            <a:r>
              <a:rPr lang="es-MX" dirty="0" smtClean="0"/>
              <a:t>masiva (Excel): Campos tipo “Tabla”</a:t>
            </a:r>
            <a:endParaRPr lang="es-MX" dirty="0"/>
          </a:p>
        </p:txBody>
      </p:sp>
      <p:sp>
        <p:nvSpPr>
          <p:cNvPr id="3" name="CuadroTexto 2"/>
          <p:cNvSpPr txBox="1"/>
          <p:nvPr/>
        </p:nvSpPr>
        <p:spPr>
          <a:xfrm>
            <a:off x="771727" y="2639253"/>
            <a:ext cx="10880342" cy="2523768"/>
          </a:xfrm>
          <a:prstGeom prst="rect">
            <a:avLst/>
          </a:prstGeom>
          <a:noFill/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MX" sz="2800" dirty="0" smtClean="0"/>
              <a:t>Con el propósito de no repetir un renglón en un listado principal, una tabla nos permitirá vincular el registro a varios renglones </a:t>
            </a:r>
            <a:r>
              <a:rPr lang="es-MX" sz="2800" b="1" dirty="0" smtClean="0"/>
              <a:t>mediante un número de identificación único.</a:t>
            </a:r>
          </a:p>
          <a:p>
            <a:pPr algn="just"/>
            <a:endParaRPr lang="es-MX" sz="2800" dirty="0"/>
          </a:p>
          <a:p>
            <a:pPr algn="ctr"/>
            <a:r>
              <a:rPr lang="es-MX" sz="2800" dirty="0" smtClean="0"/>
              <a:t>PE. Artículo 70 fracción XVII</a:t>
            </a:r>
          </a:p>
          <a:p>
            <a:pPr algn="just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2171204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Formatos carga masiva (Excel): Campos tipo “Tabla”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33196"/>
            <a:ext cx="12233183" cy="2565430"/>
          </a:xfrm>
          <a:prstGeom prst="rect">
            <a:avLst/>
          </a:prstGeom>
          <a:effectLst>
            <a:innerShdw blurRad="63500" dist="50800" dir="27000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31998763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18" y="1408452"/>
            <a:ext cx="12044882" cy="414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0676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Formatos carga masiva (Excel): Campos tipo “Tabla”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273" y="3424419"/>
            <a:ext cx="4380580" cy="176017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686" y="2583777"/>
            <a:ext cx="5724940" cy="3441458"/>
          </a:xfrm>
          <a:prstGeom prst="rect">
            <a:avLst/>
          </a:prstGeom>
        </p:spPr>
      </p:pic>
      <p:sp>
        <p:nvSpPr>
          <p:cNvPr id="8" name="Abrir llave 7"/>
          <p:cNvSpPr/>
          <p:nvPr/>
        </p:nvSpPr>
        <p:spPr>
          <a:xfrm>
            <a:off x="5715000" y="3429000"/>
            <a:ext cx="299686" cy="1175657"/>
          </a:xfrm>
          <a:prstGeom prst="leftBrace">
            <a:avLst>
              <a:gd name="adj1" fmla="val 8333"/>
              <a:gd name="adj2" fmla="val 50926"/>
            </a:avLst>
          </a:prstGeom>
          <a:ln w="381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Abrir llave 8"/>
          <p:cNvSpPr/>
          <p:nvPr/>
        </p:nvSpPr>
        <p:spPr>
          <a:xfrm>
            <a:off x="5699000" y="4660658"/>
            <a:ext cx="299686" cy="1175657"/>
          </a:xfrm>
          <a:prstGeom prst="leftBrace">
            <a:avLst>
              <a:gd name="adj1" fmla="val 8333"/>
              <a:gd name="adj2" fmla="val 50926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Flecha derecha 9"/>
          <p:cNvSpPr/>
          <p:nvPr/>
        </p:nvSpPr>
        <p:spPr>
          <a:xfrm rot="-540000">
            <a:off x="4778614" y="4111714"/>
            <a:ext cx="914873" cy="339062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Flecha derecha 10"/>
          <p:cNvSpPr/>
          <p:nvPr/>
        </p:nvSpPr>
        <p:spPr>
          <a:xfrm rot="660000">
            <a:off x="4701172" y="4838694"/>
            <a:ext cx="1033309" cy="381170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Rectángulo 11"/>
          <p:cNvSpPr/>
          <p:nvPr/>
        </p:nvSpPr>
        <p:spPr>
          <a:xfrm>
            <a:off x="3714855" y="4280049"/>
            <a:ext cx="901701" cy="272865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Rectángulo 12"/>
          <p:cNvSpPr/>
          <p:nvPr/>
        </p:nvSpPr>
        <p:spPr>
          <a:xfrm>
            <a:off x="3714854" y="4552913"/>
            <a:ext cx="901701" cy="276333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569297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0" y="973138"/>
            <a:ext cx="8761413" cy="708025"/>
          </a:xfrm>
        </p:spPr>
        <p:txBody>
          <a:bodyPr/>
          <a:lstStyle/>
          <a:p>
            <a:r>
              <a:rPr lang="es-MX" dirty="0"/>
              <a:t>Formatos carga masiva (campos tipo tabla)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207" y="611011"/>
            <a:ext cx="10830924" cy="323169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994" y="4869740"/>
            <a:ext cx="8862107" cy="848131"/>
          </a:xfrm>
          <a:prstGeom prst="rect">
            <a:avLst/>
          </a:prstGeom>
        </p:spPr>
      </p:pic>
      <p:sp>
        <p:nvSpPr>
          <p:cNvPr id="5" name="Flecha derecha 4"/>
          <p:cNvSpPr/>
          <p:nvPr/>
        </p:nvSpPr>
        <p:spPr>
          <a:xfrm rot="6780000">
            <a:off x="9427413" y="3646952"/>
            <a:ext cx="1962324" cy="3836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Rectángulo 6"/>
          <p:cNvSpPr/>
          <p:nvPr/>
        </p:nvSpPr>
        <p:spPr>
          <a:xfrm>
            <a:off x="9370528" y="4935853"/>
            <a:ext cx="818501" cy="34122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53" y="694581"/>
            <a:ext cx="11713588" cy="3144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8220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o 16"/>
          <p:cNvGrpSpPr/>
          <p:nvPr/>
        </p:nvGrpSpPr>
        <p:grpSpPr>
          <a:xfrm>
            <a:off x="157593" y="344495"/>
            <a:ext cx="8615733" cy="3340492"/>
            <a:chOff x="610176" y="2016438"/>
            <a:chExt cx="7635875" cy="2562476"/>
          </a:xfrm>
        </p:grpSpPr>
        <p:pic>
          <p:nvPicPr>
            <p:cNvPr id="3" name="Imagen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176" y="2016438"/>
              <a:ext cx="7635875" cy="2060174"/>
            </a:xfrm>
            <a:prstGeom prst="rect">
              <a:avLst/>
            </a:prstGeom>
          </p:spPr>
        </p:pic>
        <p:pic>
          <p:nvPicPr>
            <p:cNvPr id="16" name="Imagen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176" y="4093071"/>
              <a:ext cx="4887007" cy="485843"/>
            </a:xfrm>
            <a:prstGeom prst="rect">
              <a:avLst/>
            </a:prstGeom>
          </p:spPr>
        </p:pic>
      </p:grpSp>
      <p:grpSp>
        <p:nvGrpSpPr>
          <p:cNvPr id="18" name="Grupo 17"/>
          <p:cNvGrpSpPr/>
          <p:nvPr/>
        </p:nvGrpSpPr>
        <p:grpSpPr>
          <a:xfrm>
            <a:off x="2719172" y="3201062"/>
            <a:ext cx="8867582" cy="3374458"/>
            <a:chOff x="4428113" y="4105682"/>
            <a:chExt cx="7410470" cy="2569033"/>
          </a:xfrm>
        </p:grpSpPr>
        <p:pic>
          <p:nvPicPr>
            <p:cNvPr id="15" name="Imagen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1864" y="6207925"/>
              <a:ext cx="4725059" cy="466790"/>
            </a:xfrm>
            <a:prstGeom prst="rect">
              <a:avLst/>
            </a:prstGeom>
          </p:spPr>
        </p:pic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28113" y="4105682"/>
              <a:ext cx="7410470" cy="2123532"/>
            </a:xfrm>
            <a:prstGeom prst="rect">
              <a:avLst/>
            </a:prstGeom>
          </p:spPr>
        </p:pic>
      </p:grpSp>
      <p:sp>
        <p:nvSpPr>
          <p:cNvPr id="14" name="Flecha doblada 13"/>
          <p:cNvSpPr/>
          <p:nvPr/>
        </p:nvSpPr>
        <p:spPr>
          <a:xfrm rot="5400000">
            <a:off x="7947870" y="3346095"/>
            <a:ext cx="2940473" cy="974377"/>
          </a:xfrm>
          <a:prstGeom prst="bentArrow">
            <a:avLst>
              <a:gd name="adj1" fmla="val 25000"/>
              <a:gd name="adj2" fmla="val 22925"/>
              <a:gd name="adj3" fmla="val 25000"/>
              <a:gd name="adj4" fmla="val 43750"/>
            </a:avLst>
          </a:prstGeom>
          <a:solidFill>
            <a:srgbClr val="1F6F27"/>
          </a:solidFill>
          <a:ln>
            <a:solidFill>
              <a:srgbClr val="1F6F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1" name="Flecha doblada 10"/>
          <p:cNvSpPr/>
          <p:nvPr/>
        </p:nvSpPr>
        <p:spPr>
          <a:xfrm rot="5400000">
            <a:off x="8131140" y="2691349"/>
            <a:ext cx="2579937" cy="968373"/>
          </a:xfrm>
          <a:prstGeom prst="bentArrow">
            <a:avLst>
              <a:gd name="adj1" fmla="val 25000"/>
              <a:gd name="adj2" fmla="val 22925"/>
              <a:gd name="adj3" fmla="val 25000"/>
              <a:gd name="adj4" fmla="val 4375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7037827" y="1852048"/>
            <a:ext cx="1723586" cy="3429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Rectángulo 11"/>
          <p:cNvSpPr/>
          <p:nvPr/>
        </p:nvSpPr>
        <p:spPr>
          <a:xfrm>
            <a:off x="7049740" y="2273107"/>
            <a:ext cx="1723586" cy="317500"/>
          </a:xfrm>
          <a:prstGeom prst="rect">
            <a:avLst/>
          </a:prstGeom>
          <a:noFill/>
          <a:ln w="38100">
            <a:solidFill>
              <a:srgbClr val="1F6F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Rectángulo 4"/>
          <p:cNvSpPr/>
          <p:nvPr/>
        </p:nvSpPr>
        <p:spPr>
          <a:xfrm>
            <a:off x="3253500" y="4039747"/>
            <a:ext cx="8333254" cy="719836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Redondear rectángulo de esquina sencilla 12"/>
          <p:cNvSpPr/>
          <p:nvPr/>
        </p:nvSpPr>
        <p:spPr>
          <a:xfrm>
            <a:off x="3253500" y="4759582"/>
            <a:ext cx="8333254" cy="838015"/>
          </a:xfrm>
          <a:prstGeom prst="round1Rect">
            <a:avLst/>
          </a:prstGeom>
          <a:noFill/>
          <a:ln w="38100">
            <a:solidFill>
              <a:srgbClr val="1F6F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37342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1" grpId="0" animBg="1"/>
      <p:bldP spid="11" grpId="1" animBg="1"/>
      <p:bldP spid="6" grpId="0" animBg="1"/>
      <p:bldP spid="6" grpId="1" animBg="1"/>
      <p:bldP spid="12" grpId="0" animBg="1"/>
      <p:bldP spid="5" grpId="0" animBg="1"/>
      <p:bldP spid="5" grpId="1" animBg="1"/>
      <p:bldP spid="1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CARGA POR FORMATO EXCEL (descargado del SIPOT)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r="24940" b="34918"/>
          <a:stretch/>
        </p:blipFill>
        <p:spPr>
          <a:xfrm>
            <a:off x="287837" y="2042654"/>
            <a:ext cx="7470370" cy="309690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Flecha abajo 2"/>
          <p:cNvSpPr/>
          <p:nvPr/>
        </p:nvSpPr>
        <p:spPr>
          <a:xfrm rot="10519558">
            <a:off x="2859904" y="3189841"/>
            <a:ext cx="349250" cy="105301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6" name="5 Grupo"/>
          <p:cNvGrpSpPr/>
          <p:nvPr/>
        </p:nvGrpSpPr>
        <p:grpSpPr>
          <a:xfrm>
            <a:off x="5402247" y="1981495"/>
            <a:ext cx="6789753" cy="4547676"/>
            <a:chOff x="131309" y="116115"/>
            <a:chExt cx="9953217" cy="5945051"/>
          </a:xfrm>
        </p:grpSpPr>
        <p:pic>
          <p:nvPicPr>
            <p:cNvPr id="7" name="Imagen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1309" y="116115"/>
              <a:ext cx="2524125" cy="1088572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8" name="Imagen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37868" y="1144985"/>
              <a:ext cx="7546658" cy="4916181"/>
            </a:xfrm>
            <a:prstGeom prst="rect">
              <a:avLst/>
            </a:prstGeom>
            <a:ln w="127000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36059452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309" y="116115"/>
            <a:ext cx="2524125" cy="108857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342" y="1400205"/>
            <a:ext cx="5030119" cy="448033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Flecha derecha 4"/>
          <p:cNvSpPr/>
          <p:nvPr/>
        </p:nvSpPr>
        <p:spPr>
          <a:xfrm>
            <a:off x="689047" y="4242064"/>
            <a:ext cx="1597319" cy="5516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9" name="8 Grupo"/>
          <p:cNvGrpSpPr/>
          <p:nvPr/>
        </p:nvGrpSpPr>
        <p:grpSpPr>
          <a:xfrm>
            <a:off x="5928109" y="1400205"/>
            <a:ext cx="5155050" cy="4479290"/>
            <a:chOff x="5928109" y="1400205"/>
            <a:chExt cx="5155050" cy="4479290"/>
          </a:xfrm>
        </p:grpSpPr>
        <p:pic>
          <p:nvPicPr>
            <p:cNvPr id="7" name="Imagen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28109" y="1400205"/>
              <a:ext cx="5155050" cy="4479290"/>
            </a:xfrm>
            <a:prstGeom prst="rect">
              <a:avLst/>
            </a:prstGeom>
            <a:ln w="127000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sp>
          <p:nvSpPr>
            <p:cNvPr id="8" name="Flecha derecha 4"/>
            <p:cNvSpPr/>
            <p:nvPr/>
          </p:nvSpPr>
          <p:spPr>
            <a:xfrm>
              <a:off x="6084606" y="4687279"/>
              <a:ext cx="1636990" cy="55147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4190876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309" y="116115"/>
            <a:ext cx="2524125" cy="108857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5434" y="1293812"/>
            <a:ext cx="7553325" cy="490537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04542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" y="1472019"/>
            <a:ext cx="5864773" cy="417062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309" y="116115"/>
            <a:ext cx="2524125" cy="108857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697" y="1750024"/>
            <a:ext cx="8199618" cy="472960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9137260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532" y="660400"/>
            <a:ext cx="10948696" cy="540076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309" y="116115"/>
            <a:ext cx="2524125" cy="108857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603929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593" y="385762"/>
            <a:ext cx="7400925" cy="608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901329" y="2456020"/>
            <a:ext cx="348277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7200">
              <a:spcBef>
                <a:spcPct val="0"/>
              </a:spcBef>
            </a:pPr>
            <a:r>
              <a:rPr lang="es-MX" sz="3600" dirty="0">
                <a:solidFill>
                  <a:prstClr val="black"/>
                </a:solidFill>
                <a:ea typeface="+mj-ea"/>
                <a:cs typeface="+mj-cs"/>
              </a:rPr>
              <a:t>Esquema de </a:t>
            </a:r>
            <a:r>
              <a:rPr lang="es-MX" sz="3600" dirty="0" smtClean="0">
                <a:solidFill>
                  <a:prstClr val="black"/>
                </a:solidFill>
                <a:ea typeface="+mj-ea"/>
                <a:cs typeface="+mj-cs"/>
              </a:rPr>
              <a:t>Atención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765810" y="4459266"/>
            <a:ext cx="3618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www.itei.org.mx/capacitacion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143099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la de reuniones Ion">
  <a:themeElements>
    <a:clrScheme name="Sala de reuniones 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Sala de reuniones 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la de reuniones 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5193</TotalTime>
  <Words>619</Words>
  <Application>Microsoft Macintosh PowerPoint</Application>
  <PresentationFormat>Personalizado</PresentationFormat>
  <Paragraphs>104</Paragraphs>
  <Slides>38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38</vt:i4>
      </vt:variant>
    </vt:vector>
  </HeadingPairs>
  <TitlesOfParts>
    <vt:vector size="39" baseType="lpstr">
      <vt:lpstr>Sala de reuniones Ion</vt:lpstr>
      <vt:lpstr> Plataforma Nacional de Transparencia - SIPOT</vt:lpstr>
      <vt:lpstr>Presentación de PowerPoint</vt:lpstr>
      <vt:lpstr>TEMARIO</vt:lpstr>
      <vt:lpstr>¿Quiénes atenderán obligaciones en el SIPOT?</vt:lpstr>
      <vt:lpstr>Actividades del Administrador de Sujeto Obligado (Titular de la UT): </vt:lpstr>
      <vt:lpstr>Actividades del Administrador de Unidad Administrativa </vt:lpstr>
      <vt:lpstr>Presentación de PowerPoint</vt:lpstr>
      <vt:lpstr>Funciones comunes de la aplicación: ¿Qué ven en común los dos perfiles?</vt:lpstr>
      <vt:lpstr>Tipos de campos</vt:lpstr>
      <vt:lpstr>Campos tipo tabla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Consideraciones</vt:lpstr>
      <vt:lpstr>Presentación de PowerPoint</vt:lpstr>
      <vt:lpstr>Carga de información en el SIPOT: Modalidades</vt:lpstr>
      <vt:lpstr>Presentación de PowerPoint</vt:lpstr>
      <vt:lpstr>CARGA POR FORMULARIO WEB (pantalla en el SIPOT)</vt:lpstr>
      <vt:lpstr>Presentación de PowerPoint</vt:lpstr>
      <vt:lpstr>CARGA POR FORMATO EXCEL (descargado del SIPOT)</vt:lpstr>
      <vt:lpstr>Presentación de PowerPoint</vt:lpstr>
      <vt:lpstr>Formatos carga masiva (Excel): Campos tipo “Tabla”</vt:lpstr>
      <vt:lpstr>Formatos carga masiva (Excel): Campos tipo “Tabla”</vt:lpstr>
      <vt:lpstr>Presentación de PowerPoint</vt:lpstr>
      <vt:lpstr>Formatos carga masiva (Excel): Campos tipo “Tabla”</vt:lpstr>
      <vt:lpstr>Formatos carga masiva (campos tipo tabla)</vt:lpstr>
      <vt:lpstr>Presentación de PowerPoint</vt:lpstr>
      <vt:lpstr>CARGA POR FORMATO EXCEL (descargado del SIPOT)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Lineamientos Técnicos Generales para la publicación de las Obligaciones de Transparencia</dc:title>
  <dc:creator>Isaak Pacheco Izquierdo</dc:creator>
  <cp:lastModifiedBy>Administrador</cp:lastModifiedBy>
  <cp:revision>503</cp:revision>
  <cp:lastPrinted>2016-06-30T21:37:33Z</cp:lastPrinted>
  <dcterms:created xsi:type="dcterms:W3CDTF">2016-04-04T14:51:25Z</dcterms:created>
  <dcterms:modified xsi:type="dcterms:W3CDTF">2016-08-15T16:51:34Z</dcterms:modified>
</cp:coreProperties>
</file>