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84" r:id="rId2"/>
    <p:sldId id="1227" r:id="rId3"/>
    <p:sldId id="1241" r:id="rId4"/>
    <p:sldId id="1242" r:id="rId5"/>
    <p:sldId id="1243" r:id="rId6"/>
    <p:sldId id="1244" r:id="rId7"/>
    <p:sldId id="1240" r:id="rId8"/>
    <p:sldId id="1228" r:id="rId9"/>
    <p:sldId id="1229" r:id="rId10"/>
    <p:sldId id="1245" r:id="rId11"/>
    <p:sldId id="1246" r:id="rId12"/>
    <p:sldId id="1230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800080"/>
    <a:srgbClr val="D9D9D9"/>
    <a:srgbClr val="009999"/>
    <a:srgbClr val="00808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5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14FC-C1D1-478B-AFC8-65931AAD0367}" type="datetimeFigureOut">
              <a:rPr lang="es-MX" smtClean="0"/>
              <a:t>21/01/2020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534CD-1D05-4C34-A281-6389A9120D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959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221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8782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03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37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51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89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733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46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678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13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82B5-1C2A-435D-B38F-458AE77E89F6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6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4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85ADD-D72A-45B4-9ECF-C0BE5D70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F48136-0A6D-40CC-9F2F-690508410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442146-7BC5-46E7-A3A6-99565276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B3728-41DB-4124-B6DF-48C9D357C28B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21/01/2020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98887-5AB7-4D4A-9C13-E7842BDB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A1E639-CF48-40DB-B784-8B3C7502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6D24A-04B9-4615-A94A-13E200E5489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6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7FC2-D046-4734-A09B-132517C7904C}" type="datetimeFigureOut">
              <a:rPr lang="es-MX" smtClean="0"/>
              <a:t>21/01/2020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578B-A209-451A-9AD8-FF2BCBBD1AA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894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C888524-6DBD-432F-8AED-6C51F821D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8" name="Picture 4" descr="https://www.plataformadetransparencia.org.mx/inai-tema-theme/images/logoheader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784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t="9274" r="27345" b="32734"/>
          <a:stretch/>
        </p:blipFill>
        <p:spPr bwMode="auto">
          <a:xfrm>
            <a:off x="193925" y="127733"/>
            <a:ext cx="4062486" cy="22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3607302" y="681635"/>
            <a:ext cx="865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 L  A  T  A  F  O  R  M  A    N  A  C  I  O  N  A  L    D  E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575050" y="1172109"/>
            <a:ext cx="871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R A N S P A R E N C I 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809BA7-ABB1-48D7-BA1B-E6810C008C76}"/>
              </a:ext>
            </a:extLst>
          </p:cNvPr>
          <p:cNvSpPr txBox="1"/>
          <p:nvPr/>
        </p:nvSpPr>
        <p:spPr>
          <a:xfrm>
            <a:off x="1264167" y="2626254"/>
            <a:ext cx="9663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cap="small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Conservación y respaldo de la información de las obligaciones de transparencia contenida en el SIPOT, para cumplir con la normatividad de archivos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03387A-D764-4D5C-9FFE-0AA4244370E5}"/>
              </a:ext>
            </a:extLst>
          </p:cNvPr>
          <p:cNvSpPr txBox="1"/>
          <p:nvPr/>
        </p:nvSpPr>
        <p:spPr>
          <a:xfrm>
            <a:off x="5512279" y="6253598"/>
            <a:ext cx="625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 cap="small" spc="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de 2020</a:t>
            </a:r>
          </a:p>
        </p:txBody>
      </p:sp>
    </p:spTree>
    <p:extLst>
      <p:ext uri="{BB962C8B-B14F-4D97-AF65-F5344CB8AC3E}">
        <p14:creationId xmlns:p14="http://schemas.microsoft.com/office/powerpoint/2010/main" val="231543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12318" y="531445"/>
            <a:ext cx="1053141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rgbClr val="B61ABA"/>
                </a:solidFill>
                <a:latin typeface="Open sans"/>
              </a:rPr>
              <a:t>Borrado de 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B99C0-A4EE-4E52-9C3C-A54E757EDBFA}"/>
              </a:ext>
            </a:extLst>
          </p:cNvPr>
          <p:cNvSpPr txBox="1">
            <a:spLocks/>
          </p:cNvSpPr>
          <p:nvPr/>
        </p:nvSpPr>
        <p:spPr>
          <a:xfrm>
            <a:off x="353692" y="3280998"/>
            <a:ext cx="6590581" cy="16745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2000" b="1" dirty="0">
                <a:solidFill>
                  <a:srgbClr val="800080"/>
                </a:solidFill>
              </a:rPr>
              <a:t>Desde la opción de “Baja” del módulo de “Carga de Archivos”</a:t>
            </a:r>
            <a:r>
              <a:rPr lang="es-MX" sz="2000" dirty="0"/>
              <a:t>. Para lo cual, es </a:t>
            </a:r>
            <a:r>
              <a:rPr lang="es-MX" sz="2000" dirty="0">
                <a:solidFill>
                  <a:srgbClr val="CC00CC"/>
                </a:solidFill>
              </a:rPr>
              <a:t>necesario descargar primero los registros que se desean eliminar desde el módulo de “Administración de Información”</a:t>
            </a:r>
            <a:r>
              <a:rPr lang="es-MX" sz="2000" dirty="0"/>
              <a:t>, con </a:t>
            </a:r>
            <a:r>
              <a:rPr lang="es-MX" sz="2000" dirty="0">
                <a:solidFill>
                  <a:srgbClr val="800080"/>
                </a:solidFill>
              </a:rPr>
              <a:t>la ayuda de los filtros avanzados</a:t>
            </a:r>
            <a:r>
              <a:rPr lang="es-MX" sz="2000" dirty="0"/>
              <a:t>. Cabe señalar que el listado de registros a borrar puede servir, incluso, como el archivo de respaldo de la información. En el módulo de </a:t>
            </a:r>
            <a:r>
              <a:rPr lang="es-MX" sz="2000" dirty="0">
                <a:solidFill>
                  <a:srgbClr val="CC00CC"/>
                </a:solidFill>
              </a:rPr>
              <a:t>“Carga de Archivos”</a:t>
            </a:r>
            <a:r>
              <a:rPr lang="es-MX" sz="2000" dirty="0"/>
              <a:t> se localiza la opción </a:t>
            </a:r>
            <a:r>
              <a:rPr lang="es-MX" sz="2000" dirty="0">
                <a:solidFill>
                  <a:srgbClr val="CC00CC"/>
                </a:solidFill>
              </a:rPr>
              <a:t>“Baja”</a:t>
            </a:r>
            <a:r>
              <a:rPr lang="es-MX" sz="2000" dirty="0"/>
              <a:t>; se selecciona el nombre del </a:t>
            </a:r>
            <a:r>
              <a:rPr lang="es-MX" sz="2000" dirty="0">
                <a:solidFill>
                  <a:schemeClr val="bg1"/>
                </a:solidFill>
              </a:rPr>
              <a:t>archivo y se oprime el botón “Cargar Archivo”.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BB254D5-71C4-4F0B-8DAD-5EC6CA9771B3}"/>
              </a:ext>
            </a:extLst>
          </p:cNvPr>
          <p:cNvSpPr txBox="1">
            <a:spLocks/>
          </p:cNvSpPr>
          <p:nvPr/>
        </p:nvSpPr>
        <p:spPr>
          <a:xfrm>
            <a:off x="319177" y="1477936"/>
            <a:ext cx="11637370" cy="12450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2000" b="1" dirty="0">
                <a:solidFill>
                  <a:srgbClr val="800080"/>
                </a:solidFill>
              </a:rPr>
              <a:t>Una vez que se haya cumplido el tiempo de conservación</a:t>
            </a:r>
            <a:r>
              <a:rPr lang="es-MX" sz="2000" dirty="0"/>
              <a:t> estipulado en los </a:t>
            </a:r>
            <a:r>
              <a:rPr lang="es-MX" sz="2000" dirty="0">
                <a:solidFill>
                  <a:srgbClr val="CC00CC"/>
                </a:solidFill>
              </a:rPr>
              <a:t>Lineamientos Técnicos Generales</a:t>
            </a:r>
            <a:r>
              <a:rPr lang="es-MX" sz="2000" dirty="0"/>
              <a:t>, y que </a:t>
            </a:r>
            <a:r>
              <a:rPr lang="es-MX" sz="2000" b="1" dirty="0">
                <a:solidFill>
                  <a:srgbClr val="800080"/>
                </a:solidFill>
              </a:rPr>
              <a:t>se haya respaldado la información en los expedientes electrónicos correspondientes, el sujeto obligado podrá borrar los registros que ya no son susceptibles de denuncia ciudadana </a:t>
            </a:r>
            <a:r>
              <a:rPr lang="es-MX" sz="2000" dirty="0">
                <a:solidFill>
                  <a:srgbClr val="CC00CC"/>
                </a:solidFill>
              </a:rPr>
              <a:t>mediante tres formas, la que más convenga:</a:t>
            </a:r>
            <a:endParaRPr lang="es-MX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30EBD7-602D-4104-A381-814F78BE4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257" y="3444892"/>
            <a:ext cx="5195914" cy="23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6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BB254D5-71C4-4F0B-8DAD-5EC6CA9771B3}"/>
              </a:ext>
            </a:extLst>
          </p:cNvPr>
          <p:cNvSpPr txBox="1">
            <a:spLocks/>
          </p:cNvSpPr>
          <p:nvPr/>
        </p:nvSpPr>
        <p:spPr>
          <a:xfrm>
            <a:off x="319177" y="1486559"/>
            <a:ext cx="7781027" cy="12450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1800" b="1" dirty="0">
                <a:solidFill>
                  <a:srgbClr val="800080"/>
                </a:solidFill>
              </a:rPr>
              <a:t>Desde el módulo de “Administración de Información”. </a:t>
            </a:r>
            <a:r>
              <a:rPr lang="es-MX" sz="1800" dirty="0"/>
              <a:t>Esta opción es útil para </a:t>
            </a:r>
            <a:r>
              <a:rPr lang="es-MX" sz="1800" b="1" dirty="0">
                <a:solidFill>
                  <a:srgbClr val="800080"/>
                </a:solidFill>
              </a:rPr>
              <a:t>eliminar pocos registros</a:t>
            </a:r>
            <a:r>
              <a:rPr lang="es-MX" sz="1800" b="1" dirty="0"/>
              <a:t>,</a:t>
            </a:r>
            <a:r>
              <a:rPr lang="es-MX" sz="1800" dirty="0"/>
              <a:t> solo tienen que buscarlos con o sin la ayuda de los filtros avanzados; y </a:t>
            </a:r>
            <a:r>
              <a:rPr lang="es-MX" sz="1800" dirty="0">
                <a:solidFill>
                  <a:srgbClr val="800080"/>
                </a:solidFill>
              </a:rPr>
              <a:t>una vez que aparecen enlistados, del lado izquierdo de la pantalla se muestran unos pequeños recuadros que sirven para seleccionar el o los registros a eliminar</a:t>
            </a:r>
            <a:r>
              <a:rPr lang="es-MX" sz="1800" dirty="0"/>
              <a:t>; al seleccionar uno o varios de éstos, </a:t>
            </a:r>
            <a:r>
              <a:rPr lang="es-MX" sz="1800" dirty="0">
                <a:solidFill>
                  <a:srgbClr val="800080"/>
                </a:solidFill>
              </a:rPr>
              <a:t>aparece habilitada la opción “Borrar”</a:t>
            </a:r>
            <a:r>
              <a:rPr lang="es-MX" sz="1800" dirty="0"/>
              <a:t>, que se oprime para eliminar los registros deseados </a:t>
            </a:r>
            <a:r>
              <a:rPr lang="es-MX" sz="1800" dirty="0">
                <a:solidFill>
                  <a:srgbClr val="CC00CC"/>
                </a:solidFill>
              </a:rPr>
              <a:t>mediante el propio Sistema</a:t>
            </a:r>
            <a:r>
              <a:rPr lang="es-MX" sz="1800" dirty="0"/>
              <a:t>.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2BBC15E-DB2B-4F39-8EC6-7B73D7E75E49}"/>
              </a:ext>
            </a:extLst>
          </p:cNvPr>
          <p:cNvSpPr txBox="1">
            <a:spLocks/>
          </p:cNvSpPr>
          <p:nvPr/>
        </p:nvSpPr>
        <p:spPr>
          <a:xfrm>
            <a:off x="4330460" y="4175130"/>
            <a:ext cx="7703384" cy="12450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1800" b="1" dirty="0">
                <a:solidFill>
                  <a:srgbClr val="800080"/>
                </a:solidFill>
              </a:rPr>
              <a:t>Desde el módulo de “Opciones Avanzadas”, con la opción “Copia/Borra Información”. </a:t>
            </a:r>
            <a:r>
              <a:rPr lang="es-MX" sz="1800" dirty="0"/>
              <a:t>Esta opción </a:t>
            </a:r>
            <a:r>
              <a:rPr lang="es-MX" sz="1800" dirty="0">
                <a:solidFill>
                  <a:srgbClr val="CC00CC"/>
                </a:solidFill>
              </a:rPr>
              <a:t>elimina a través del Sistema</a:t>
            </a:r>
            <a:r>
              <a:rPr lang="es-MX" sz="1800" dirty="0"/>
              <a:t>. Es necesario tener cuidado porque </a:t>
            </a:r>
            <a:r>
              <a:rPr lang="es-MX" sz="1800" b="1" dirty="0">
                <a:solidFill>
                  <a:srgbClr val="CC00CC"/>
                </a:solidFill>
              </a:rPr>
              <a:t>si no se filtran los registros, se puede eliminar todo el contenido del formato</a:t>
            </a:r>
            <a:r>
              <a:rPr lang="es-MX" sz="1800" dirty="0"/>
              <a:t>. Los filtros permiten elegir únicamente la información que se pretende borrar; por ejemplo, </a:t>
            </a:r>
            <a:r>
              <a:rPr lang="es-MX" sz="1800" dirty="0">
                <a:solidFill>
                  <a:srgbClr val="800080"/>
                </a:solidFill>
              </a:rPr>
              <a:t>para un periodo específico, se utiliza el campo “Fecha de inicio del periodo” </a:t>
            </a:r>
            <a:r>
              <a:rPr lang="es-MX" sz="1800" dirty="0"/>
              <a:t>y </a:t>
            </a:r>
            <a:r>
              <a:rPr lang="es-MX" sz="1800" dirty="0">
                <a:solidFill>
                  <a:srgbClr val="800080"/>
                </a:solidFill>
              </a:rPr>
              <a:t>se indica un rango entre dos fechas: </a:t>
            </a:r>
            <a:r>
              <a:rPr lang="es-MX" sz="1800" b="1" dirty="0">
                <a:solidFill>
                  <a:schemeClr val="bg1"/>
                </a:solidFill>
              </a:rPr>
              <a:t>01/01/2018 </a:t>
            </a:r>
            <a:r>
              <a:rPr lang="es-MX" sz="1800" b="1" dirty="0"/>
              <a:t>– 31/12/2018</a:t>
            </a:r>
            <a:r>
              <a:rPr lang="es-MX" sz="1800" dirty="0"/>
              <a:t>, con </a:t>
            </a:r>
            <a:r>
              <a:rPr lang="es-MX" sz="1800" b="1" dirty="0"/>
              <a:t>este filtro se asegura borrar únicamente lo </a:t>
            </a:r>
            <a:r>
              <a:rPr lang="es-MX" sz="1800" b="1" dirty="0">
                <a:solidFill>
                  <a:schemeClr val="bg1"/>
                </a:solidFill>
              </a:rPr>
              <a:t>capturado en el ejercicio 2018.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607B59D-6462-49D0-A68B-7F255D9A6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08" y="1539433"/>
            <a:ext cx="3765360" cy="240131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72B50F85-8C96-4272-AC7A-70DE5C9108C6}"/>
              </a:ext>
            </a:extLst>
          </p:cNvPr>
          <p:cNvSpPr txBox="1">
            <a:spLocks/>
          </p:cNvSpPr>
          <p:nvPr/>
        </p:nvSpPr>
        <p:spPr>
          <a:xfrm>
            <a:off x="812318" y="522819"/>
            <a:ext cx="10531415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rgbClr val="B61ABA"/>
                </a:solidFill>
                <a:latin typeface="Open sans"/>
              </a:rPr>
              <a:t>Borrado de información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CBC46F3-6917-4A83-B1C5-D77F573AB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1" y="4079639"/>
            <a:ext cx="4330460" cy="27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4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12318" y="634960"/>
            <a:ext cx="10531415" cy="9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s-ES" sz="3600" b="1" dirty="0">
                <a:solidFill>
                  <a:srgbClr val="B61ABA"/>
                </a:solidFill>
                <a:latin typeface="Open sans"/>
              </a:rPr>
              <a:t>Organismo garante: Expedientes de verificación de las obligaciones de transparencia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1D020E-5B21-44D8-9F18-31AF36DB567F}"/>
              </a:ext>
            </a:extLst>
          </p:cNvPr>
          <p:cNvSpPr txBox="1">
            <a:spLocks/>
          </p:cNvSpPr>
          <p:nvPr/>
        </p:nvSpPr>
        <p:spPr>
          <a:xfrm>
            <a:off x="86264" y="1865241"/>
            <a:ext cx="8206358" cy="34453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2000" b="1" dirty="0">
                <a:solidFill>
                  <a:srgbClr val="800080"/>
                </a:solidFill>
              </a:rPr>
              <a:t>Generar expedientes electrónicos de cada proceso de verificación que realiza el Organismo Garante</a:t>
            </a:r>
            <a:r>
              <a:rPr lang="es-MX" sz="2000" dirty="0"/>
              <a:t>, para determinar el grado de cumplimiento de la publicación de la información de obligaciones de transparencia por parte de los sujetos obligados. </a:t>
            </a:r>
          </a:p>
          <a:p>
            <a:pPr marL="36195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000" dirty="0"/>
              <a:t>Esto significa que </a:t>
            </a:r>
            <a:r>
              <a:rPr lang="es-MX" sz="2000" b="1" dirty="0">
                <a:solidFill>
                  <a:srgbClr val="800080"/>
                </a:solidFill>
              </a:rPr>
              <a:t>cada Organismo Garante deberá elaborar un expediente de la verificación</a:t>
            </a:r>
            <a:r>
              <a:rPr lang="es-MX" sz="2000" dirty="0"/>
              <a:t>, el cual </a:t>
            </a:r>
            <a:r>
              <a:rPr lang="es-MX" sz="2000" b="1" dirty="0">
                <a:solidFill>
                  <a:srgbClr val="800080"/>
                </a:solidFill>
              </a:rPr>
              <a:t>contendrá la información que compruebe el cumplimiento o la falta de éste</a:t>
            </a:r>
            <a:r>
              <a:rPr lang="es-MX" sz="2000" dirty="0"/>
              <a:t> por parte de los sujetos obligados, así como </a:t>
            </a:r>
            <a:r>
              <a:rPr lang="es-MX" sz="2000" b="1" dirty="0">
                <a:solidFill>
                  <a:srgbClr val="800080"/>
                </a:solidFill>
              </a:rPr>
              <a:t>los estados e informes que arroje la PNT</a:t>
            </a:r>
            <a:r>
              <a:rPr lang="es-MX" sz="2000" dirty="0"/>
              <a:t>.</a:t>
            </a:r>
          </a:p>
          <a:p>
            <a:pPr marL="36195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000" dirty="0"/>
              <a:t>Los documentos que integran este expediente, al menos deben ser: </a:t>
            </a:r>
            <a:r>
              <a:rPr lang="es-MX" sz="2000" dirty="0">
                <a:solidFill>
                  <a:srgbClr val="800080"/>
                </a:solidFill>
              </a:rPr>
              <a:t>1) el archivo con la información que se está verificando</a:t>
            </a:r>
            <a:r>
              <a:rPr lang="es-MX" sz="2000" dirty="0"/>
              <a:t>; </a:t>
            </a:r>
            <a:r>
              <a:rPr lang="es-MX" sz="2000" dirty="0">
                <a:solidFill>
                  <a:srgbClr val="800080"/>
                </a:solidFill>
              </a:rPr>
              <a:t>2) el dictamen de cumplimiento o incumplimiento; 3) la memoria técnica de la verificación; </a:t>
            </a:r>
            <a:r>
              <a:rPr lang="es-MX" sz="2000" dirty="0">
                <a:solidFill>
                  <a:schemeClr val="bg1"/>
                </a:solidFill>
              </a:rPr>
              <a:t>4) las recomendaciones realizadas a los sujetos obligados.</a:t>
            </a:r>
          </a:p>
        </p:txBody>
      </p:sp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1CF94E71-9169-46A6-A6CB-001D718779DE}"/>
              </a:ext>
            </a:extLst>
          </p:cNvPr>
          <p:cNvSpPr/>
          <p:nvPr/>
        </p:nvSpPr>
        <p:spPr>
          <a:xfrm>
            <a:off x="8485692" y="1795347"/>
            <a:ext cx="832153" cy="4898751"/>
          </a:xfrm>
          <a:prstGeom prst="rightArrow">
            <a:avLst/>
          </a:prstGeom>
          <a:solidFill>
            <a:schemeClr val="accent1">
              <a:alpha val="5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6918F8-09BF-4047-A3DC-373008E94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759" y="2015613"/>
            <a:ext cx="2327955" cy="125776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C5CD525-010A-4B84-B889-2F726C4322B2}"/>
              </a:ext>
            </a:extLst>
          </p:cNvPr>
          <p:cNvSpPr/>
          <p:nvPr/>
        </p:nvSpPr>
        <p:spPr>
          <a:xfrm>
            <a:off x="9510915" y="4914807"/>
            <a:ext cx="1207405" cy="125776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accent1"/>
                </a:solidFill>
              </a:rPr>
              <a:t>Memoria Técnica de la Verificación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AA07FA-D3E1-4F62-961A-BE2B77A00A67}"/>
              </a:ext>
            </a:extLst>
          </p:cNvPr>
          <p:cNvSpPr/>
          <p:nvPr/>
        </p:nvSpPr>
        <p:spPr>
          <a:xfrm>
            <a:off x="10836019" y="4914807"/>
            <a:ext cx="1207405" cy="125776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>
                <a:solidFill>
                  <a:srgbClr val="C00000"/>
                </a:solidFill>
              </a:rPr>
              <a:t>Recomenda-ciones</a:t>
            </a:r>
            <a:r>
              <a:rPr lang="es-MX" sz="1200" dirty="0">
                <a:solidFill>
                  <a:srgbClr val="C00000"/>
                </a:solidFill>
              </a:rPr>
              <a:t> realizadas a los sujetos obligados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B5D0D6-8C19-4CBF-9DFC-B8F9A9EB3629}"/>
              </a:ext>
            </a:extLst>
          </p:cNvPr>
          <p:cNvSpPr/>
          <p:nvPr/>
        </p:nvSpPr>
        <p:spPr>
          <a:xfrm>
            <a:off x="10089033" y="3469523"/>
            <a:ext cx="1207405" cy="125776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accent6">
                    <a:lumMod val="50000"/>
                  </a:schemeClr>
                </a:solidFill>
              </a:rPr>
              <a:t>Dictamen, de cumplimiento o incumplimiento</a:t>
            </a:r>
          </a:p>
        </p:txBody>
      </p:sp>
    </p:spTree>
    <p:extLst>
      <p:ext uri="{BB962C8B-B14F-4D97-AF65-F5344CB8AC3E}">
        <p14:creationId xmlns:p14="http://schemas.microsoft.com/office/powerpoint/2010/main" val="412412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12318" y="634859"/>
            <a:ext cx="10531415" cy="9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B61ABA"/>
                </a:solidFill>
                <a:latin typeface="Open sans"/>
              </a:rPr>
              <a:t>Reformas a los Lineamientos para la implementación y operación de la PNT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48AA59-D5A9-4387-8AA4-B874891B59DF}"/>
              </a:ext>
            </a:extLst>
          </p:cNvPr>
          <p:cNvSpPr txBox="1"/>
          <p:nvPr/>
        </p:nvSpPr>
        <p:spPr>
          <a:xfrm>
            <a:off x="290286" y="1702826"/>
            <a:ext cx="1169367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MX" sz="2000" dirty="0"/>
              <a:t>El Sistema Nacional de Transparencia aprobó algunas </a:t>
            </a:r>
            <a:r>
              <a:rPr lang="es-MX" sz="2000" dirty="0">
                <a:solidFill>
                  <a:srgbClr val="CC00CC"/>
                </a:solidFill>
              </a:rPr>
              <a:t>modificaciones a los Lineamientos para la implementación y operación de la PNT </a:t>
            </a:r>
            <a:r>
              <a:rPr lang="es-MX" sz="2000" dirty="0"/>
              <a:t>el pasado 26 de septiembre de 2019; el contenido de los artículos que determinan el respaldo y la generación de expedientes electrónicos son los siguientes: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933F80-ED08-42D0-BBDF-A4B598C98EE4}"/>
              </a:ext>
            </a:extLst>
          </p:cNvPr>
          <p:cNvSpPr txBox="1"/>
          <p:nvPr/>
        </p:nvSpPr>
        <p:spPr>
          <a:xfrm>
            <a:off x="2647507" y="3200726"/>
            <a:ext cx="8964175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000" b="1" u="sng" dirty="0"/>
              <a:t>Centésimo décimo cuarto</a:t>
            </a:r>
            <a:r>
              <a:rPr lang="es-ES" sz="2000" dirty="0"/>
              <a:t>. El SIPOT permitirá </a:t>
            </a:r>
            <a:r>
              <a:rPr lang="es-ES" sz="2000" dirty="0">
                <a:solidFill>
                  <a:srgbClr val="800080"/>
                </a:solidFill>
              </a:rPr>
              <a:t>tres métodos de carga de la información</a:t>
            </a:r>
            <a:r>
              <a:rPr lang="es-ES" sz="2000" dirty="0"/>
              <a:t>, el primero a través de un </a:t>
            </a:r>
            <a:r>
              <a:rPr lang="es-ES" sz="2000" b="1" dirty="0">
                <a:solidFill>
                  <a:srgbClr val="800080"/>
                </a:solidFill>
              </a:rPr>
              <a:t>formulario web</a:t>
            </a:r>
            <a:r>
              <a:rPr lang="es-ES" sz="2000" dirty="0"/>
              <a:t>, el segundo a través de un </a:t>
            </a:r>
            <a:r>
              <a:rPr lang="es-ES" sz="2000" b="1" dirty="0">
                <a:solidFill>
                  <a:srgbClr val="800080"/>
                </a:solidFill>
              </a:rPr>
              <a:t>archivo XLS o XLSX </a:t>
            </a:r>
            <a:r>
              <a:rPr lang="es-ES" sz="2000" dirty="0"/>
              <a:t>cuya estructura estará determinada por el Instituto y el tercero a través de un </a:t>
            </a:r>
            <a:r>
              <a:rPr lang="es-ES" sz="2000" b="1" dirty="0">
                <a:solidFill>
                  <a:srgbClr val="800080"/>
                </a:solidFill>
              </a:rPr>
              <a:t>servicio web</a:t>
            </a:r>
            <a:r>
              <a:rPr lang="es-MX" sz="200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425153-6D23-4378-A402-A8144556A6E3}"/>
              </a:ext>
            </a:extLst>
          </p:cNvPr>
          <p:cNvSpPr txBox="1"/>
          <p:nvPr/>
        </p:nvSpPr>
        <p:spPr>
          <a:xfrm>
            <a:off x="226828" y="5032663"/>
            <a:ext cx="1161784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/>
              <a:t>La Plataforma Nacional </a:t>
            </a:r>
            <a:r>
              <a:rPr lang="es-ES" sz="2000" dirty="0">
                <a:solidFill>
                  <a:srgbClr val="800080"/>
                </a:solidFill>
              </a:rPr>
              <a:t>generará los </a:t>
            </a:r>
            <a:r>
              <a:rPr lang="es-ES" sz="2000" b="1" dirty="0">
                <a:solidFill>
                  <a:srgbClr val="800080"/>
                </a:solidFill>
              </a:rPr>
              <a:t>avisos o acuses de recibo que acrediten la carga de la información</a:t>
            </a:r>
            <a:r>
              <a:rPr lang="es-ES" sz="2000" dirty="0"/>
              <a:t>, así como las </a:t>
            </a:r>
            <a:r>
              <a:rPr lang="es-ES" sz="2000" dirty="0">
                <a:solidFill>
                  <a:srgbClr val="800080"/>
                </a:solidFill>
              </a:rPr>
              <a:t>modificaciones que los administradores locales realicen</a:t>
            </a:r>
            <a:r>
              <a:rPr lang="es-ES" sz="2000" dirty="0"/>
              <a:t>, información que </a:t>
            </a:r>
            <a:r>
              <a:rPr lang="es-ES" sz="2000" b="1" u="sng" dirty="0">
                <a:solidFill>
                  <a:srgbClr val="800080"/>
                </a:solidFill>
              </a:rPr>
              <a:t>deberán conservar los sujetos obligados como documentos de archivo que lo acreditan</a:t>
            </a:r>
            <a:r>
              <a:rPr lang="es-ES" sz="2000" dirty="0">
                <a:solidFill>
                  <a:srgbClr val="800080"/>
                </a:solidFill>
              </a:rPr>
              <a:t>.</a:t>
            </a:r>
            <a:endParaRPr lang="es-MX" sz="2000" dirty="0">
              <a:solidFill>
                <a:srgbClr val="80008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DEB716-003F-4613-9EDE-6F213290F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7" t="13393" r="34113" b="2148"/>
          <a:stretch/>
        </p:blipFill>
        <p:spPr>
          <a:xfrm>
            <a:off x="708838" y="2959317"/>
            <a:ext cx="1513838" cy="2049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2168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12318" y="634859"/>
            <a:ext cx="10531415" cy="9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B61ABA"/>
                </a:solidFill>
                <a:latin typeface="Open sans"/>
              </a:rPr>
              <a:t>Reformas a los Lineamientos para la implementación y operación de la PNT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48AA59-D5A9-4387-8AA4-B874891B59DF}"/>
              </a:ext>
            </a:extLst>
          </p:cNvPr>
          <p:cNvSpPr txBox="1"/>
          <p:nvPr/>
        </p:nvSpPr>
        <p:spPr>
          <a:xfrm>
            <a:off x="196699" y="1716703"/>
            <a:ext cx="9994605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2000" b="1" u="sng" dirty="0"/>
              <a:t>Centésimo décimo sexto</a:t>
            </a:r>
            <a:r>
              <a:rPr lang="es-ES" sz="2000" dirty="0"/>
              <a:t>. Las </a:t>
            </a:r>
            <a:r>
              <a:rPr lang="es-ES" sz="2000" b="1" dirty="0">
                <a:solidFill>
                  <a:srgbClr val="800080"/>
                </a:solidFill>
              </a:rPr>
              <a:t>copias digitales de documentos de archivo o documentos de archivo en formatos editables</a:t>
            </a:r>
            <a:r>
              <a:rPr lang="es-ES" sz="2000" dirty="0"/>
              <a:t> a las que hacen referencia los </a:t>
            </a:r>
            <a:r>
              <a:rPr lang="es-ES" sz="2000" b="1" dirty="0">
                <a:solidFill>
                  <a:srgbClr val="800080"/>
                </a:solidFill>
              </a:rPr>
              <a:t>formatos registrados a través de un hipervínculo</a:t>
            </a:r>
            <a:r>
              <a:rPr lang="es-ES" sz="2000" dirty="0"/>
              <a:t> deberán estar disponibles a la vista pública en la Plataforma Nacional…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2000" dirty="0"/>
              <a:t>Las </a:t>
            </a:r>
            <a:r>
              <a:rPr lang="es-ES" sz="2000" dirty="0">
                <a:solidFill>
                  <a:srgbClr val="CC00CC"/>
                </a:solidFill>
              </a:rPr>
              <a:t>copias digitales de documentos de archivo o documentos de archivo en formatos editables</a:t>
            </a:r>
            <a:r>
              <a:rPr lang="es-ES" sz="2000" dirty="0"/>
              <a:t>, </a:t>
            </a:r>
            <a:r>
              <a:rPr lang="es-ES" sz="2000" b="1" dirty="0">
                <a:solidFill>
                  <a:srgbClr val="800080"/>
                </a:solidFill>
              </a:rPr>
              <a:t>deberán formar parte de expedientes electrónicos debidamente organizados y clasificados de conformidad con el Cuadro General de Clasificación Archivística </a:t>
            </a:r>
            <a:r>
              <a:rPr lang="es-ES" sz="2000" dirty="0"/>
              <a:t>y </a:t>
            </a:r>
            <a:r>
              <a:rPr lang="es-ES" sz="2000" dirty="0">
                <a:solidFill>
                  <a:srgbClr val="800080"/>
                </a:solidFill>
              </a:rPr>
              <a:t>atender los plazos de conservación señalados en el Catálogo de Disposición Documental </a:t>
            </a:r>
            <a:r>
              <a:rPr lang="es-ES" sz="2000" dirty="0"/>
              <a:t>del sujeto obligado.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425153-6D23-4378-A402-A8144556A6E3}"/>
              </a:ext>
            </a:extLst>
          </p:cNvPr>
          <p:cNvSpPr txBox="1"/>
          <p:nvPr/>
        </p:nvSpPr>
        <p:spPr>
          <a:xfrm>
            <a:off x="196699" y="4570146"/>
            <a:ext cx="11432109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/>
              <a:t>En caso de que algún </a:t>
            </a:r>
            <a:r>
              <a:rPr lang="es-ES" sz="2000" dirty="0">
                <a:solidFill>
                  <a:srgbClr val="CC00CC"/>
                </a:solidFill>
              </a:rPr>
              <a:t>municipio de menos de 70,000 habitantes</a:t>
            </a:r>
            <a:r>
              <a:rPr lang="es-ES" sz="2000" dirty="0"/>
              <a:t>, </a:t>
            </a:r>
            <a:r>
              <a:rPr lang="es-ES" sz="2000" dirty="0">
                <a:solidFill>
                  <a:srgbClr val="800080"/>
                </a:solidFill>
              </a:rPr>
              <a:t>se viera imposibilitado técnicamente para cumplir con lo establecido en este numeral</a:t>
            </a:r>
            <a:r>
              <a:rPr lang="es-ES" sz="2000" dirty="0"/>
              <a:t>, el </a:t>
            </a:r>
            <a:r>
              <a:rPr lang="es-ES" sz="2000" dirty="0">
                <a:solidFill>
                  <a:srgbClr val="800080"/>
                </a:solidFill>
              </a:rPr>
              <a:t>organismo garante correspondiente</a:t>
            </a:r>
            <a:r>
              <a:rPr lang="es-ES" sz="2000" dirty="0"/>
              <a:t>, de manera subsidiaria, </a:t>
            </a:r>
            <a:r>
              <a:rPr lang="es-ES" sz="2000" b="1" dirty="0">
                <a:solidFill>
                  <a:srgbClr val="800080"/>
                </a:solidFill>
              </a:rPr>
              <a:t>podrá apoyarlo</a:t>
            </a:r>
            <a:r>
              <a:rPr lang="es-ES" sz="2000" dirty="0"/>
              <a:t>, de consideración procedente </a:t>
            </a:r>
            <a:r>
              <a:rPr lang="es-ES" sz="2000" b="1" dirty="0">
                <a:solidFill>
                  <a:srgbClr val="800080"/>
                </a:solidFill>
              </a:rPr>
              <a:t>con el alojamiento temporal o permanente de la documentación electrónica</a:t>
            </a:r>
            <a:r>
              <a:rPr lang="es-ES" sz="2000" dirty="0"/>
              <a:t>…</a:t>
            </a:r>
            <a:endParaRPr lang="es-MX" sz="2000" dirty="0">
              <a:solidFill>
                <a:srgbClr val="80008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DEB716-003F-4613-9EDE-6F213290F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7" t="13393" r="34113" b="2148"/>
          <a:stretch/>
        </p:blipFill>
        <p:spPr>
          <a:xfrm>
            <a:off x="10326859" y="1921025"/>
            <a:ext cx="1714513" cy="2321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860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12318" y="634859"/>
            <a:ext cx="10531415" cy="9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B61ABA"/>
                </a:solidFill>
                <a:latin typeface="Open sans"/>
              </a:rPr>
              <a:t>Reformas a los Lineamientos para la implementación y operación de la PNT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48AA59-D5A9-4387-8AA4-B874891B59DF}"/>
              </a:ext>
            </a:extLst>
          </p:cNvPr>
          <p:cNvSpPr txBox="1"/>
          <p:nvPr/>
        </p:nvSpPr>
        <p:spPr>
          <a:xfrm>
            <a:off x="2014869" y="1823027"/>
            <a:ext cx="9994605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2000" b="1" u="sng" dirty="0"/>
              <a:t>Centésimo décimo sexto Bis</a:t>
            </a:r>
            <a:r>
              <a:rPr lang="es-ES" sz="2000" dirty="0"/>
              <a:t>. </a:t>
            </a:r>
            <a:r>
              <a:rPr lang="es-ES" sz="2000" b="1" dirty="0">
                <a:solidFill>
                  <a:srgbClr val="CC00CC"/>
                </a:solidFill>
              </a:rPr>
              <a:t>Una vez concluidos los tiempos mínimos de disponibilidad y accesibilidad de la información</a:t>
            </a:r>
            <a:r>
              <a:rPr lang="es-ES" sz="2000" dirty="0"/>
              <a:t> referente a las obligaciones de transparencia, determinados en el ordenamiento jurídico que… emita el Sistema Nacional y, en su caso, la normatividad específica de cada entidad federativa, </a:t>
            </a:r>
            <a:r>
              <a:rPr lang="es-ES" sz="2000" b="1" dirty="0">
                <a:solidFill>
                  <a:srgbClr val="800080"/>
                </a:solidFill>
              </a:rPr>
              <a:t>los sujetos obligados podrán dar de baja de la Plataforma Nacional los registros y/o archivos electrónicos o digitales generados para el cumplimiento de dichas obligaciones de transparencia</a:t>
            </a:r>
            <a:r>
              <a:rPr lang="es-ES" sz="2000" dirty="0"/>
              <a:t>, </a:t>
            </a:r>
            <a:r>
              <a:rPr lang="es-ES" sz="2000" b="1" u="sng" dirty="0">
                <a:solidFill>
                  <a:srgbClr val="800080"/>
                </a:solidFill>
              </a:rPr>
              <a:t>salvaguardando su conservación en el expediente electrónico correspondiente</a:t>
            </a:r>
            <a:r>
              <a:rPr lang="es-ES" sz="2000" dirty="0"/>
              <a:t> de conformidad con los </a:t>
            </a:r>
            <a:r>
              <a:rPr lang="es-ES" sz="2000" b="1" dirty="0"/>
              <a:t>plazos establecidos </a:t>
            </a:r>
            <a:r>
              <a:rPr lang="es-ES" sz="2000" dirty="0"/>
              <a:t>en el </a:t>
            </a:r>
            <a:r>
              <a:rPr lang="es-ES" sz="2000" b="1" dirty="0"/>
              <a:t>Catálogo de Disposición Documental</a:t>
            </a:r>
            <a:r>
              <a:rPr lang="es-ES" sz="2000" dirty="0"/>
              <a:t> del sujeto obligado.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425153-6D23-4378-A402-A8144556A6E3}"/>
              </a:ext>
            </a:extLst>
          </p:cNvPr>
          <p:cNvSpPr txBox="1"/>
          <p:nvPr/>
        </p:nvSpPr>
        <p:spPr>
          <a:xfrm>
            <a:off x="297713" y="4936968"/>
            <a:ext cx="11655388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/>
              <a:t>Las </a:t>
            </a:r>
            <a:r>
              <a:rPr lang="es-ES" sz="2000" b="1" u="sng" dirty="0">
                <a:solidFill>
                  <a:srgbClr val="800080"/>
                </a:solidFill>
              </a:rPr>
              <a:t>versiones electrónicas</a:t>
            </a:r>
            <a:r>
              <a:rPr lang="es-ES" sz="2000" b="1" dirty="0">
                <a:solidFill>
                  <a:srgbClr val="800080"/>
                </a:solidFill>
              </a:rPr>
              <a:t> </a:t>
            </a:r>
            <a:r>
              <a:rPr lang="es-ES" sz="2000" dirty="0"/>
              <a:t>que refiere el párrafo anterior, deben </a:t>
            </a:r>
            <a:r>
              <a:rPr lang="es-ES" sz="2000" b="1" u="sng" dirty="0">
                <a:solidFill>
                  <a:srgbClr val="800080"/>
                </a:solidFill>
              </a:rPr>
              <a:t>guardar estricta correspondencia y coherencia con la información original</a:t>
            </a:r>
            <a:r>
              <a:rPr lang="es-ES" sz="2000" b="1" dirty="0">
                <a:solidFill>
                  <a:srgbClr val="800080"/>
                </a:solidFill>
              </a:rPr>
              <a:t> </a:t>
            </a:r>
            <a:r>
              <a:rPr lang="es-ES" sz="2000" dirty="0"/>
              <a:t>que, independientemente del formato en que se contenga, haya cargado el sujeto obligado en la Plataforma Nacional en cumplimiento a las obligaciones de transparencia.</a:t>
            </a:r>
            <a:endParaRPr lang="es-MX" sz="2000" dirty="0">
              <a:solidFill>
                <a:srgbClr val="80008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DEB716-003F-4613-9EDE-6F213290F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7" t="13393" r="34113" b="2148"/>
          <a:stretch/>
        </p:blipFill>
        <p:spPr>
          <a:xfrm>
            <a:off x="156818" y="2022038"/>
            <a:ext cx="1714513" cy="23213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9657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12318" y="634859"/>
            <a:ext cx="10531415" cy="9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B61ABA"/>
                </a:solidFill>
                <a:latin typeface="Open sans"/>
              </a:rPr>
              <a:t>Reformas a los Lineamientos para la implementación y operación de la PNT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48AA59-D5A9-4387-8AA4-B874891B59DF}"/>
              </a:ext>
            </a:extLst>
          </p:cNvPr>
          <p:cNvSpPr txBox="1"/>
          <p:nvPr/>
        </p:nvSpPr>
        <p:spPr>
          <a:xfrm>
            <a:off x="297713" y="2136686"/>
            <a:ext cx="9994605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2000" b="1" u="sng" dirty="0"/>
              <a:t>Centésimo décimo noveno</a:t>
            </a:r>
            <a:r>
              <a:rPr lang="es-ES" sz="2000" b="1" dirty="0"/>
              <a:t>…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ES" sz="2000" dirty="0"/>
              <a:t>Dicho </a:t>
            </a:r>
            <a:r>
              <a:rPr lang="es-ES" sz="2000" b="1" dirty="0">
                <a:solidFill>
                  <a:srgbClr val="800080"/>
                </a:solidFill>
              </a:rPr>
              <a:t>dictamen contendrá los documentos probatorios que acrediten la carga de la información o falta de ella en cumplimiento de la obligación de transparencia </a:t>
            </a:r>
            <a:r>
              <a:rPr lang="es-ES" sz="2000" dirty="0"/>
              <a:t>correspondiente; </a:t>
            </a:r>
            <a:r>
              <a:rPr lang="es-ES" sz="2000" dirty="0">
                <a:solidFill>
                  <a:srgbClr val="800080"/>
                </a:solidFill>
              </a:rPr>
              <a:t>los estados e informes que arroje la Plataforma Nacional sobre la cantidad de registros y su fecha de carga en dicha plataforma</a:t>
            </a:r>
            <a:r>
              <a:rPr lang="es-ES" sz="2000" dirty="0"/>
              <a:t>; así como </a:t>
            </a:r>
            <a:r>
              <a:rPr lang="es-ES" sz="2000" dirty="0">
                <a:solidFill>
                  <a:srgbClr val="800080"/>
                </a:solidFill>
              </a:rPr>
              <a:t>cualquier otra información </a:t>
            </a:r>
            <a:r>
              <a:rPr lang="es-ES" sz="2000" dirty="0"/>
              <a:t>que, a juicio del órgano garante, </a:t>
            </a:r>
            <a:r>
              <a:rPr lang="es-ES" sz="2000" b="1" dirty="0">
                <a:solidFill>
                  <a:srgbClr val="800080"/>
                </a:solidFill>
              </a:rPr>
              <a:t>permita garantizar la confiablidad del proceso de verificación</a:t>
            </a:r>
            <a:r>
              <a:rPr lang="es-ES" sz="200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3425153-6D23-4378-A402-A8144556A6E3}"/>
              </a:ext>
            </a:extLst>
          </p:cNvPr>
          <p:cNvSpPr txBox="1"/>
          <p:nvPr/>
        </p:nvSpPr>
        <p:spPr>
          <a:xfrm>
            <a:off x="297713" y="4633937"/>
            <a:ext cx="11655388" cy="154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000" dirty="0"/>
              <a:t>La </a:t>
            </a:r>
            <a:r>
              <a:rPr lang="es-ES" sz="2000" b="1" dirty="0">
                <a:solidFill>
                  <a:srgbClr val="800080"/>
                </a:solidFill>
              </a:rPr>
              <a:t>información </a:t>
            </a:r>
            <a:r>
              <a:rPr lang="es-ES" sz="2000" dirty="0"/>
              <a:t>a la que se refiere el presente lineamiento </a:t>
            </a:r>
            <a:r>
              <a:rPr lang="es-ES" sz="2000" b="1" dirty="0">
                <a:solidFill>
                  <a:srgbClr val="800080"/>
                </a:solidFill>
              </a:rPr>
              <a:t>se deberá integrar en los expedientes respectivos y conservar por el órgano garante </a:t>
            </a:r>
            <a:r>
              <a:rPr lang="es-ES" sz="2000" dirty="0"/>
              <a:t>ya que </a:t>
            </a:r>
            <a:r>
              <a:rPr lang="es-ES" sz="2000" b="1" dirty="0">
                <a:solidFill>
                  <a:srgbClr val="800080"/>
                </a:solidFill>
              </a:rPr>
              <a:t>acreditan el ejercicio de la función de verificación del cumplimiento de los sujetos obligados de las obligaciones de transparencia</a:t>
            </a:r>
            <a:r>
              <a:rPr lang="es-ES" sz="2000" dirty="0"/>
              <a:t>, observando las </a:t>
            </a:r>
            <a:r>
              <a:rPr lang="es-ES" sz="2000" dirty="0">
                <a:solidFill>
                  <a:srgbClr val="CC00CC"/>
                </a:solidFill>
              </a:rPr>
              <a:t>disposiciones internas en materia de clasificación y conservación que establezcan los instrumentos de control y consulta archivística</a:t>
            </a:r>
            <a:r>
              <a:rPr lang="es-ES" sz="2000" dirty="0"/>
              <a:t>.</a:t>
            </a:r>
            <a:endParaRPr lang="es-MX" sz="2000" dirty="0">
              <a:solidFill>
                <a:srgbClr val="80008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DEB716-003F-4613-9EDE-6F213290F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7" t="13393" r="34113" b="2148"/>
          <a:stretch/>
        </p:blipFill>
        <p:spPr>
          <a:xfrm>
            <a:off x="10376811" y="2356965"/>
            <a:ext cx="1642465" cy="22238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1369801-0A45-4FD5-AF3A-19B7D72FF66B}"/>
              </a:ext>
            </a:extLst>
          </p:cNvPr>
          <p:cNvSpPr txBox="1"/>
          <p:nvPr/>
        </p:nvSpPr>
        <p:spPr>
          <a:xfrm>
            <a:off x="6723290" y="1856185"/>
            <a:ext cx="3524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800080"/>
                </a:solidFill>
              </a:rPr>
              <a:t>ORGANISMOS GARANTES</a:t>
            </a:r>
          </a:p>
        </p:txBody>
      </p:sp>
    </p:spTree>
    <p:extLst>
      <p:ext uri="{BB962C8B-B14F-4D97-AF65-F5344CB8AC3E}">
        <p14:creationId xmlns:p14="http://schemas.microsoft.com/office/powerpoint/2010/main" val="272444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F5A4B-6FA4-4903-84C7-2CC492BC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964" y="1649606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>
                <a:solidFill>
                  <a:srgbClr val="B61ABA"/>
                </a:solidFill>
                <a:latin typeface="Open sans"/>
              </a:rPr>
              <a:t>Cómo se aplican las reformas a los Lineamientos en la práctica</a:t>
            </a:r>
          </a:p>
        </p:txBody>
      </p:sp>
    </p:spTree>
    <p:extLst>
      <p:ext uri="{BB962C8B-B14F-4D97-AF65-F5344CB8AC3E}">
        <p14:creationId xmlns:p14="http://schemas.microsoft.com/office/powerpoint/2010/main" val="179483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441062" y="742111"/>
            <a:ext cx="9309876" cy="9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B61ABA"/>
                </a:solidFill>
                <a:latin typeface="Open sans"/>
              </a:rPr>
              <a:t>Respaldo y expedientes de carga de información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48AA59-D5A9-4387-8AA4-B874891B59DF}"/>
              </a:ext>
            </a:extLst>
          </p:cNvPr>
          <p:cNvSpPr txBox="1"/>
          <p:nvPr/>
        </p:nvSpPr>
        <p:spPr>
          <a:xfrm>
            <a:off x="290286" y="1809152"/>
            <a:ext cx="1169367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s-MX" sz="2000" dirty="0"/>
              <a:t>Derivado de la </a:t>
            </a:r>
            <a:r>
              <a:rPr lang="es-MX" sz="2000" dirty="0">
                <a:solidFill>
                  <a:srgbClr val="CC00CC"/>
                </a:solidFill>
              </a:rPr>
              <a:t>aprobación de las reformas a los Lineamientos para la Implementación y Operación de la PNT</a:t>
            </a:r>
            <a:r>
              <a:rPr lang="es-MX" sz="2000" dirty="0"/>
              <a:t>, relativo al </a:t>
            </a:r>
            <a:r>
              <a:rPr lang="es-MX" sz="2000" dirty="0">
                <a:solidFill>
                  <a:srgbClr val="CC00CC"/>
                </a:solidFill>
              </a:rPr>
              <a:t>respaldo de los registros una vez que se cumplió el tiempo de conservación </a:t>
            </a:r>
            <a:r>
              <a:rPr lang="es-MX" sz="2000" dirty="0"/>
              <a:t>en que debe estar disponible la información en el SIPOT, se requiere realizar las siguientes acciones: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933F80-ED08-42D0-BBDF-A4B598C98EE4}"/>
              </a:ext>
            </a:extLst>
          </p:cNvPr>
          <p:cNvSpPr txBox="1"/>
          <p:nvPr/>
        </p:nvSpPr>
        <p:spPr>
          <a:xfrm>
            <a:off x="290287" y="3412977"/>
            <a:ext cx="8360228" cy="228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2000" b="1" dirty="0">
                <a:solidFill>
                  <a:srgbClr val="800080"/>
                </a:solidFill>
              </a:rPr>
              <a:t>Generar expedientes electrónicos de la carga de información</a:t>
            </a:r>
            <a:r>
              <a:rPr lang="es-MX" sz="2000" dirty="0"/>
              <a:t>, los cuales, en términos prácticos, </a:t>
            </a:r>
            <a:r>
              <a:rPr lang="es-MX" sz="2000" b="1" dirty="0">
                <a:solidFill>
                  <a:srgbClr val="800080"/>
                </a:solidFill>
              </a:rPr>
              <a:t>contendrán los comprobantes de carga que expide la PNT y el respaldo de la información capturada</a:t>
            </a:r>
            <a:r>
              <a:rPr lang="es-MX" sz="2000" dirty="0"/>
              <a:t>. Es decir, desde el momento en que se cargan los registros, </a:t>
            </a:r>
            <a:r>
              <a:rPr lang="es-MX" sz="2000" b="1" dirty="0"/>
              <a:t>el archivo de Excel utilizado originalmente puede servir de respaldo, siempre y cuando no se modifique la información</a:t>
            </a:r>
            <a:r>
              <a:rPr lang="es-MX" sz="2000" dirty="0"/>
              <a:t> en la PNT.</a:t>
            </a:r>
          </a:p>
        </p:txBody>
      </p:sp>
      <p:pic>
        <p:nvPicPr>
          <p:cNvPr id="1028" name="Picture 4" descr="Resultado de imagen para expedientes electronicos">
            <a:extLst>
              <a:ext uri="{FF2B5EF4-FFF2-40B4-BE49-F238E27FC236}">
                <a16:creationId xmlns:a16="http://schemas.microsoft.com/office/drawing/2014/main" id="{BBAC5E16-B9A5-4C69-B8B4-1D8DCA682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581" y="3402693"/>
            <a:ext cx="3052838" cy="171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0CDCAF-7FB7-4069-8958-67E9A71B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581" y="5565618"/>
            <a:ext cx="1837958" cy="99302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204D133-680C-4CA0-A661-6BB3033BA1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57" t="9186" r="31429" b="3824"/>
          <a:stretch/>
        </p:blipFill>
        <p:spPr>
          <a:xfrm>
            <a:off x="10941689" y="5565618"/>
            <a:ext cx="1042273" cy="1272806"/>
          </a:xfrm>
          <a:prstGeom prst="rect">
            <a:avLst/>
          </a:prstGeom>
        </p:spPr>
      </p:pic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2B21549F-66F1-41E4-9F9B-5A96CE416951}"/>
              </a:ext>
            </a:extLst>
          </p:cNvPr>
          <p:cNvSpPr/>
          <p:nvPr/>
        </p:nvSpPr>
        <p:spPr>
          <a:xfrm>
            <a:off x="8887581" y="5190912"/>
            <a:ext cx="3052838" cy="3468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229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12318" y="703970"/>
            <a:ext cx="10531415" cy="9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rgbClr val="B61ABA"/>
                </a:solidFill>
                <a:latin typeface="Open sans"/>
              </a:rPr>
              <a:t>Respaldo y expedientes de carga de información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15323D-0AD8-4BBF-AD20-77279A1DCA27}"/>
              </a:ext>
            </a:extLst>
          </p:cNvPr>
          <p:cNvSpPr txBox="1"/>
          <p:nvPr/>
        </p:nvSpPr>
        <p:spPr>
          <a:xfrm>
            <a:off x="290286" y="1809152"/>
            <a:ext cx="8921447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2000" dirty="0"/>
              <a:t>¿Qué ocurre si se </a:t>
            </a:r>
            <a:r>
              <a:rPr lang="es-MX" sz="2000" dirty="0">
                <a:solidFill>
                  <a:srgbClr val="CC00CC"/>
                </a:solidFill>
              </a:rPr>
              <a:t>modifican los registros una vez que se subieron con un archivo de Excel</a:t>
            </a:r>
            <a:r>
              <a:rPr lang="es-MX" sz="2000" dirty="0"/>
              <a:t>?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2000" dirty="0"/>
              <a:t>Respuesta: </a:t>
            </a:r>
            <a:r>
              <a:rPr lang="es-MX" sz="2000" b="1" dirty="0">
                <a:solidFill>
                  <a:srgbClr val="800080"/>
                </a:solidFill>
              </a:rPr>
              <a:t>Lo mejor será descargar los registros en un archivo de Excel </a:t>
            </a:r>
            <a:r>
              <a:rPr lang="es-MX" sz="2000" dirty="0"/>
              <a:t>y ese archivo servirá de respaldo para nuestro expediente de cumplimiento</a:t>
            </a:r>
            <a:r>
              <a:rPr lang="es-MX" sz="2000" b="1" dirty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s-MX" sz="2000" dirty="0"/>
              <a:t>Del mismo modo, si los registros se subieron mediante el </a:t>
            </a:r>
            <a:r>
              <a:rPr lang="es-MX" sz="2000" b="1" dirty="0">
                <a:solidFill>
                  <a:srgbClr val="800080"/>
                </a:solidFill>
              </a:rPr>
              <a:t>menú de Administración de Información (formulario Web) </a:t>
            </a:r>
            <a:r>
              <a:rPr lang="es-MX" sz="2000" dirty="0"/>
              <a:t>o por la </a:t>
            </a:r>
            <a:r>
              <a:rPr lang="es-MX" sz="2000" b="1" dirty="0">
                <a:solidFill>
                  <a:srgbClr val="800080"/>
                </a:solidFill>
              </a:rPr>
              <a:t>opción Copiar de las opciones avanzadas</a:t>
            </a:r>
            <a:r>
              <a:rPr lang="es-MX" sz="2000" dirty="0"/>
              <a:t>, </a:t>
            </a:r>
            <a:r>
              <a:rPr lang="es-MX" sz="2000" b="1" dirty="0">
                <a:solidFill>
                  <a:srgbClr val="800080"/>
                </a:solidFill>
              </a:rPr>
              <a:t>se deberán descargar los registros para integrar el expediente electrónico</a:t>
            </a:r>
            <a:r>
              <a:rPr lang="es-MX" sz="2000" dirty="0"/>
              <a:t>. Esto, de conformidad con lo establecido en el artículo 6° constitucional, el cual determina que los SO deben </a:t>
            </a:r>
            <a:r>
              <a:rPr lang="es-MX" sz="2000" b="1" dirty="0">
                <a:solidFill>
                  <a:srgbClr val="800080"/>
                </a:solidFill>
              </a:rPr>
              <a:t>documentar todo acto </a:t>
            </a:r>
            <a:r>
              <a:rPr lang="es-MX" sz="2000" dirty="0"/>
              <a:t>que derive de sus </a:t>
            </a:r>
            <a:r>
              <a:rPr lang="es-MX" sz="2000" u="sng" dirty="0">
                <a:solidFill>
                  <a:srgbClr val="800080"/>
                </a:solidFill>
              </a:rPr>
              <a:t>facultades, competencias o funciones</a:t>
            </a:r>
            <a:r>
              <a:rPr lang="es-MX" sz="2000" dirty="0"/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B5A1F-E9FA-4849-8870-9DC7A05C2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698" y="3946980"/>
            <a:ext cx="2786569" cy="15055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45FAD20-AA24-4DB0-A6CF-3F6FE24BE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7" t="25234" r="1627"/>
          <a:stretch/>
        </p:blipFill>
        <p:spPr>
          <a:xfrm>
            <a:off x="9342362" y="1930443"/>
            <a:ext cx="2781905" cy="1154746"/>
          </a:xfrm>
          <a:prstGeom prst="rect">
            <a:avLst/>
          </a:prstGeom>
        </p:spPr>
      </p:pic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BB0683A2-0FA0-4558-A5B8-ACD349175B94}"/>
              </a:ext>
            </a:extLst>
          </p:cNvPr>
          <p:cNvSpPr/>
          <p:nvPr/>
        </p:nvSpPr>
        <p:spPr>
          <a:xfrm>
            <a:off x="10329333" y="3314094"/>
            <a:ext cx="836991" cy="478971"/>
          </a:xfrm>
          <a:prstGeom prst="downArrow">
            <a:avLst/>
          </a:prstGeom>
          <a:solidFill>
            <a:schemeClr val="accent1">
              <a:alpha val="4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548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812318" y="703970"/>
            <a:ext cx="10531415" cy="99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>
                <a:solidFill>
                  <a:srgbClr val="B61ABA"/>
                </a:solidFill>
                <a:latin typeface="Open sans"/>
              </a:rPr>
              <a:t>Respaldo y expedientes de carga de 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1B99C0-A4EE-4E52-9C3C-A54E757EDBFA}"/>
              </a:ext>
            </a:extLst>
          </p:cNvPr>
          <p:cNvSpPr txBox="1">
            <a:spLocks/>
          </p:cNvSpPr>
          <p:nvPr/>
        </p:nvSpPr>
        <p:spPr>
          <a:xfrm>
            <a:off x="155102" y="2052096"/>
            <a:ext cx="8374460" cy="2795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MX" sz="2000" b="1" dirty="0">
                <a:solidFill>
                  <a:srgbClr val="800080"/>
                </a:solidFill>
              </a:rPr>
              <a:t>Incluir en los Catálogos de Disposición Documental la serie documental correspondiente a la información de las obligaciones de transparencia</a:t>
            </a:r>
            <a:r>
              <a:rPr lang="es-MX" sz="2000" dirty="0"/>
              <a:t>, tanto en los sujetos obligados como en los organismos garantes, </a:t>
            </a:r>
            <a:r>
              <a:rPr lang="es-MX" sz="2000" b="1" dirty="0">
                <a:solidFill>
                  <a:srgbClr val="800080"/>
                </a:solidFill>
              </a:rPr>
              <a:t>bajo la cual se archivarán los expedientes</a:t>
            </a:r>
            <a:r>
              <a:rPr lang="es-MX" sz="2000" dirty="0"/>
              <a:t> tanto de carga como de verificación.</a:t>
            </a:r>
          </a:p>
        </p:txBody>
      </p:sp>
      <p:pic>
        <p:nvPicPr>
          <p:cNvPr id="2052" name="Picture 4" descr="Resultado de imagen para catálogo de disposición documental">
            <a:extLst>
              <a:ext uri="{FF2B5EF4-FFF2-40B4-BE49-F238E27FC236}">
                <a16:creationId xmlns:a16="http://schemas.microsoft.com/office/drawing/2014/main" id="{C043BF06-D34D-4192-88E6-2DD327CE8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90" y="1785256"/>
            <a:ext cx="2889957" cy="21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BB254D5-71C4-4F0B-8DAD-5EC6CA9771B3}"/>
              </a:ext>
            </a:extLst>
          </p:cNvPr>
          <p:cNvSpPr txBox="1">
            <a:spLocks/>
          </p:cNvSpPr>
          <p:nvPr/>
        </p:nvSpPr>
        <p:spPr>
          <a:xfrm>
            <a:off x="3195398" y="3988211"/>
            <a:ext cx="8850291" cy="12450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2000" dirty="0"/>
              <a:t>Las </a:t>
            </a:r>
            <a:r>
              <a:rPr lang="es-ES" sz="2000" dirty="0">
                <a:solidFill>
                  <a:srgbClr val="CC00CC"/>
                </a:solidFill>
              </a:rPr>
              <a:t>copias digitales de documentos de archivo o documentos de archivo en formatos editables</a:t>
            </a:r>
            <a:r>
              <a:rPr lang="es-ES" sz="2000" dirty="0"/>
              <a:t> </a:t>
            </a:r>
            <a:r>
              <a:rPr lang="es-ES" sz="2000" b="1" dirty="0">
                <a:solidFill>
                  <a:srgbClr val="CC00CC"/>
                </a:solidFill>
              </a:rPr>
              <a:t>que están </a:t>
            </a:r>
            <a:r>
              <a:rPr lang="es-ES" sz="2000" b="1" dirty="0" err="1">
                <a:solidFill>
                  <a:srgbClr val="CC00CC"/>
                </a:solidFill>
              </a:rPr>
              <a:t>hipervinculados</a:t>
            </a:r>
            <a:r>
              <a:rPr lang="es-ES" sz="2000" dirty="0"/>
              <a:t> a los registros del SIPOT también </a:t>
            </a:r>
            <a:r>
              <a:rPr lang="es-ES" sz="2000" b="1" dirty="0">
                <a:solidFill>
                  <a:srgbClr val="800080"/>
                </a:solidFill>
              </a:rPr>
              <a:t>deben formar parte de los expedientes electrónicos que se generaron desde el principio; </a:t>
            </a:r>
            <a:r>
              <a:rPr lang="es-ES" sz="2000" dirty="0"/>
              <a:t>del mismo modo, </a:t>
            </a:r>
            <a:r>
              <a:rPr lang="es-ES" sz="2000" b="1" dirty="0">
                <a:solidFill>
                  <a:srgbClr val="800080"/>
                </a:solidFill>
              </a:rPr>
              <a:t>deberán estar organizados y clasificados de conformidad con el Cuadro General de Clasificación Archivística,</a:t>
            </a:r>
            <a:r>
              <a:rPr lang="es-ES" sz="2000" dirty="0"/>
              <a:t> </a:t>
            </a:r>
            <a:r>
              <a:rPr lang="es-ES" sz="2000" dirty="0">
                <a:solidFill>
                  <a:srgbClr val="800080"/>
                </a:solidFill>
              </a:rPr>
              <a:t>atendiendo los plazos de conservación señalados en el Catálogo de Disposición Documental </a:t>
            </a:r>
            <a:r>
              <a:rPr lang="es-ES" sz="2000" dirty="0">
                <a:solidFill>
                  <a:schemeClr val="bg1"/>
                </a:solidFill>
              </a:rPr>
              <a:t>del sujeto obligado.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1DCABFD-6D6D-42C1-BB18-EF45CCA7B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0" y="3752377"/>
            <a:ext cx="3049089" cy="233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89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Microsoft Office PowerPoint</Application>
  <PresentationFormat>Panorámica</PresentationFormat>
  <Paragraphs>55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Cómo se aplican las reformas a los Lineamientos en la práctica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2019-06-27T22:37:51Z</dcterms:created>
  <dcterms:modified xsi:type="dcterms:W3CDTF">2020-01-21T19:19:12Z</dcterms:modified>
</cp:coreProperties>
</file>