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8" r:id="rId2"/>
    <p:sldId id="271" r:id="rId3"/>
    <p:sldId id="344" r:id="rId4"/>
    <p:sldId id="264" r:id="rId5"/>
    <p:sldId id="336" r:id="rId6"/>
    <p:sldId id="314" r:id="rId7"/>
    <p:sldId id="335" r:id="rId8"/>
    <p:sldId id="343" r:id="rId9"/>
    <p:sldId id="338" r:id="rId10"/>
    <p:sldId id="340" r:id="rId11"/>
    <p:sldId id="341" r:id="rId12"/>
    <p:sldId id="345" r:id="rId13"/>
    <p:sldId id="307" r:id="rId14"/>
  </p:sldIdLst>
  <p:sldSz cx="9144000" cy="6858000" type="screen4x3"/>
  <p:notesSz cx="6950075" cy="9236075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4C1A8A3-306A-4EB7-A6B1-4F7E0EB9C5D6}" styleName="Estilo medio 3 - Énfasis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18681" autoAdjust="0"/>
    <p:restoredTop sz="94660"/>
  </p:normalViewPr>
  <p:slideViewPr>
    <p:cSldViewPr snapToObjects="1">
      <p:cViewPr>
        <p:scale>
          <a:sx n="66" d="100"/>
          <a:sy n="66" d="100"/>
        </p:scale>
        <p:origin x="-1188" y="-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Objects="1">
      <p:cViewPr varScale="1">
        <p:scale>
          <a:sx n="54" d="100"/>
          <a:sy n="54" d="100"/>
        </p:scale>
        <p:origin x="-2670" y="-102"/>
      </p:cViewPr>
      <p:guideLst>
        <p:guide orient="horz" pos="2909"/>
        <p:guide pos="218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fld id="{FF5E83B2-33BE-4E6E-ADAE-91A70E7DF8FA}" type="datetimeFigureOut">
              <a:rPr lang="es-MX"/>
              <a:pPr>
                <a:defRPr/>
              </a:pPr>
              <a:t>20/01/2015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fld id="{E5B49BB2-E103-42E3-A44F-6C8D40DB3503}" type="slidenum">
              <a:rPr lang="es-MX"/>
              <a:pPr>
                <a:defRPr/>
              </a:pPr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6885028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pPr>
              <a:defRPr/>
            </a:pPr>
            <a:fld id="{DE637F0C-FDD8-4C14-9A2B-BB92511F1CDC}" type="datetimeFigureOut">
              <a:rPr lang="es-MX"/>
              <a:pPr>
                <a:defRPr/>
              </a:pPr>
              <a:t>20/01/2015</a:t>
            </a:fld>
            <a:endParaRPr lang="es-MX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692150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pPr lvl="0"/>
            <a:endParaRPr lang="es-MX" noProof="0" dirty="0" smtClean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s-MX" noProof="0" smtClean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pPr>
              <a:defRPr/>
            </a:pPr>
            <a:fld id="{48AA6CE7-DDE3-492B-9FC1-8504472B7F22}" type="slidenum">
              <a:rPr lang="es-MX"/>
              <a:pPr>
                <a:defRPr/>
              </a:pPr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0465246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2BC943-E30E-4354-8B9F-E043C91EA69B}" type="datetime1">
              <a:rPr lang="en-US"/>
              <a:pPr>
                <a:defRPr/>
              </a:pPr>
              <a:t>1/20/2015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B9914B-2B05-49C0-9905-261CB9CDEDF4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3731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E6F97A-9F37-416B-A43A-0A966A34A330}" type="datetime1">
              <a:rPr lang="en-US"/>
              <a:pPr>
                <a:defRPr/>
              </a:pPr>
              <a:t>1/20/2015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7E1BF1-A2B9-4E46-A409-B1243E9FEA3F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192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34C343-6FB7-40C3-8D4D-539DD8645E27}" type="datetime1">
              <a:rPr lang="en-US"/>
              <a:pPr>
                <a:defRPr/>
              </a:pPr>
              <a:t>1/20/2015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6B0747-F601-43D0-8372-9323B4D89FDB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3301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B9E74C-35E0-43FA-9E8E-8174AA2156B4}" type="datetime1">
              <a:rPr lang="en-US"/>
              <a:pPr>
                <a:defRPr/>
              </a:pPr>
              <a:t>1/20/2015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FA6A66-A0DA-4EDF-B5DD-FE9B2BB62956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099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C16E76-2A42-45A4-A8D2-F65A23DC33D0}" type="datetime1">
              <a:rPr lang="en-US"/>
              <a:pPr>
                <a:defRPr/>
              </a:pPr>
              <a:t>1/20/2015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40420D-3ECB-4A67-B0D9-7CC27C9A01E5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451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E8EEF5-4B40-418C-8F53-0E414DADAD33}" type="datetime1">
              <a:rPr lang="en-US"/>
              <a:pPr>
                <a:defRPr/>
              </a:pPr>
              <a:t>1/20/2015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2E2B1A-7219-4FDD-AF66-080D43600B60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77993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1BBCE5-1157-49A0-8089-EA67BB5E40D5}" type="datetime1">
              <a:rPr lang="en-US"/>
              <a:pPr>
                <a:defRPr/>
              </a:pPr>
              <a:t>1/20/2015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A10C57-1BE3-456D-A3A3-497A3E816E68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9867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D8F3AB-853A-47BC-9E81-714E0AF2B623}" type="datetime1">
              <a:rPr lang="en-US"/>
              <a:pPr>
                <a:defRPr/>
              </a:pPr>
              <a:t>1/20/2015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D7AA8B-701E-49E4-8AEA-1A55122156BA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0467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05CAE3-1083-4C59-A5D3-A2C1EECC1848}" type="datetime1">
              <a:rPr lang="en-US"/>
              <a:pPr>
                <a:defRPr/>
              </a:pPr>
              <a:t>1/20/2015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D7604E-6499-4A4A-8529-3A271529B695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7698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49811B-7C8D-47D9-B6F6-47CD1E25BFCB}" type="datetime1">
              <a:rPr lang="en-US"/>
              <a:pPr>
                <a:defRPr/>
              </a:pPr>
              <a:t>1/20/2015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7BCA59-D038-4375-A42E-87FE24EFD3F6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1587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0FCDB7-670C-446A-9C2D-E826E228202B}" type="datetime1">
              <a:rPr lang="en-US"/>
              <a:pPr>
                <a:defRPr/>
              </a:pPr>
              <a:t>1/20/2015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2D5610-2B6A-46AA-879C-FDE06F9C7356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1217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MX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MX" smtClean="0"/>
              <a:t>Click to edit Master text styles</a:t>
            </a:r>
          </a:p>
          <a:p>
            <a:pPr lvl="1"/>
            <a:r>
              <a:rPr lang="en-US" altLang="es-MX" smtClean="0"/>
              <a:t>Second level</a:t>
            </a:r>
          </a:p>
          <a:p>
            <a:pPr lvl="2"/>
            <a:r>
              <a:rPr lang="en-US" altLang="es-MX" smtClean="0"/>
              <a:t>Third level</a:t>
            </a:r>
          </a:p>
          <a:p>
            <a:pPr lvl="3"/>
            <a:r>
              <a:rPr lang="en-US" altLang="es-MX" smtClean="0"/>
              <a:t>Fourth level</a:t>
            </a:r>
          </a:p>
          <a:p>
            <a:pPr lvl="4"/>
            <a:r>
              <a:rPr lang="en-US" altLang="es-MX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  <a:ea typeface="ＭＳ Ｐゴシック" charset="-128"/>
              </a:defRPr>
            </a:lvl1pPr>
          </a:lstStyle>
          <a:p>
            <a:pPr>
              <a:defRPr/>
            </a:pPr>
            <a:fld id="{F48A49CB-7F2B-442A-8587-B2E9629FD275}" type="datetime1">
              <a:rPr lang="en-US"/>
              <a:pPr>
                <a:defRPr/>
              </a:pPr>
              <a:t>1/20/2015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  <a:ea typeface="ＭＳ Ｐゴシック" charset="-128"/>
              </a:defRPr>
            </a:lvl1pPr>
          </a:lstStyle>
          <a:p>
            <a:pPr>
              <a:defRPr/>
            </a:pPr>
            <a:fld id="{D2E47FB2-C65B-48E1-BBA8-869861FBBBEF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285750" y="142875"/>
            <a:ext cx="2786063" cy="16430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 dirty="0"/>
          </a:p>
        </p:txBody>
      </p:sp>
      <p:pic>
        <p:nvPicPr>
          <p:cNvPr id="2051" name="5 Imagen" descr="original_CMYK-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88" t="21875" r="14583" b="22916"/>
          <a:stretch>
            <a:fillRect/>
          </a:stretch>
        </p:blipFill>
        <p:spPr bwMode="auto">
          <a:xfrm>
            <a:off x="2552700" y="188640"/>
            <a:ext cx="4019550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CuadroTexto"/>
          <p:cNvSpPr txBox="1"/>
          <p:nvPr/>
        </p:nvSpPr>
        <p:spPr>
          <a:xfrm>
            <a:off x="971550" y="2708920"/>
            <a:ext cx="7215188" cy="95410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MX" sz="2800" b="1" dirty="0" smtClean="0">
                <a:solidFill>
                  <a:srgbClr val="808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Evaluación </a:t>
            </a:r>
            <a:r>
              <a:rPr lang="es-MX" sz="2800" b="1" dirty="0">
                <a:solidFill>
                  <a:srgbClr val="808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de la Publicación </a:t>
            </a:r>
            <a:br>
              <a:rPr lang="es-MX" sz="2800" b="1" dirty="0">
                <a:solidFill>
                  <a:srgbClr val="808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</a:br>
            <a:r>
              <a:rPr lang="es-MX" sz="2800" b="1" dirty="0">
                <a:solidFill>
                  <a:srgbClr val="808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de Información Fundamental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395536" y="3861048"/>
            <a:ext cx="839070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36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</a:rPr>
              <a:t>Resultados Globales </a:t>
            </a:r>
            <a:br>
              <a:rPr lang="es-MX" sz="36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</a:rPr>
            </a:br>
            <a:r>
              <a:rPr lang="es-MX" sz="36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</a:rPr>
              <a:t>por Grupo de </a:t>
            </a:r>
            <a:br>
              <a:rPr lang="es-MX" sz="36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</a:rPr>
            </a:br>
            <a:r>
              <a:rPr lang="es-MX" sz="36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</a:rPr>
              <a:t>Sujetos Obligados</a:t>
            </a:r>
          </a:p>
          <a:p>
            <a:pPr algn="ctr">
              <a:defRPr/>
            </a:pPr>
            <a:r>
              <a:rPr lang="es-MX" sz="36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</a:rPr>
              <a:t>Programa de Evaluación 2014</a:t>
            </a:r>
            <a:endParaRPr lang="es-MX" sz="36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Marcador de contenido"/>
          <p:cNvSpPr txBox="1">
            <a:spLocks/>
          </p:cNvSpPr>
          <p:nvPr/>
        </p:nvSpPr>
        <p:spPr bwMode="auto">
          <a:xfrm>
            <a:off x="395288" y="1628800"/>
            <a:ext cx="8425184" cy="216024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75000"/>
              <a:buFont typeface="Wingdings" panose="05000000000000000000" pitchFamily="2" charset="2"/>
              <a:buChar char="q"/>
              <a:tabLst>
                <a:tab pos="290576" algn="l"/>
              </a:tabLst>
              <a:defRPr/>
            </a:pPr>
            <a:r>
              <a:rPr lang="es-MX" sz="24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Periodo </a:t>
            </a:r>
            <a:r>
              <a:rPr lang="es-MX" sz="24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MX" sz="24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levantamiento web:  </a:t>
            </a:r>
          </a:p>
          <a:p>
            <a:pPr lvl="2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>
                  <a:lumMod val="50000"/>
                </a:schemeClr>
              </a:buClr>
              <a:buSzPct val="80000"/>
              <a:buFont typeface="Wingdings" panose="05000000000000000000" pitchFamily="2" charset="2"/>
              <a:buChar char="§"/>
              <a:tabLst>
                <a:tab pos="290576" algn="l"/>
              </a:tabLst>
              <a:defRPr/>
            </a:pPr>
            <a:r>
              <a:rPr lang="es-MX" sz="2000" dirty="0" smtClean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Del 03 de marzo al 16 de diciembre de </a:t>
            </a:r>
            <a:r>
              <a:rPr lang="es-MX" sz="2000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2014 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75000"/>
              <a:buFont typeface="Wingdings" panose="05000000000000000000" pitchFamily="2" charset="2"/>
              <a:buChar char="q"/>
              <a:tabLst>
                <a:tab pos="290576" algn="l"/>
              </a:tabLst>
              <a:defRPr/>
            </a:pPr>
            <a:r>
              <a:rPr lang="es-MX" sz="24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Cobertura: </a:t>
            </a:r>
          </a:p>
          <a:p>
            <a:pPr marL="903288" lvl="1" indent="157163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>
                  <a:lumMod val="50000"/>
                </a:schemeClr>
              </a:buClr>
              <a:buSzPct val="75000"/>
              <a:buFont typeface="Wingdings" pitchFamily="2" charset="2"/>
              <a:buChar char="§"/>
              <a:tabLst>
                <a:tab pos="1160463" algn="l"/>
              </a:tabLst>
              <a:defRPr/>
            </a:pPr>
            <a:r>
              <a:rPr lang="es-MX" sz="2000" dirty="0" smtClean="0">
                <a:solidFill>
                  <a:srgbClr val="000000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		</a:t>
            </a:r>
            <a:r>
              <a:rPr lang="es-MX" sz="2000" dirty="0" smtClean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104 </a:t>
            </a:r>
            <a:r>
              <a:rPr lang="es-MX" sz="2000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sujetos obligados </a:t>
            </a:r>
            <a:r>
              <a:rPr lang="es-MX" sz="2000" dirty="0" smtClean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evaluados </a:t>
            </a:r>
            <a:r>
              <a:rPr lang="es-MX" sz="2000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p</a:t>
            </a:r>
            <a:r>
              <a:rPr lang="es-MX" sz="2000" dirty="0" smtClean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ertenecientes </a:t>
            </a:r>
            <a:r>
              <a:rPr lang="es-MX" sz="2000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a los </a:t>
            </a:r>
            <a:r>
              <a:rPr lang="es-MX" sz="2000" dirty="0" smtClean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siguientes grupos: </a:t>
            </a:r>
            <a:endParaRPr lang="es-MX" sz="2000" dirty="0"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1835150" y="476250"/>
            <a:ext cx="6716713" cy="936625"/>
          </a:xfrm>
        </p:spPr>
        <p:txBody>
          <a:bodyPr/>
          <a:lstStyle/>
          <a:p>
            <a:pPr>
              <a:defRPr/>
            </a:pPr>
            <a:r>
              <a:rPr lang="es-MX" sz="30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Generalidades </a:t>
            </a:r>
            <a:br>
              <a:rPr lang="es-MX" sz="30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30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 la Evaluación </a:t>
            </a:r>
            <a:endParaRPr lang="es-ES" sz="3000" cap="small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1874749" y="4222536"/>
            <a:ext cx="7089739" cy="2677656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s-MX" sz="1400" dirty="0" smtClean="0"/>
              <a:t>Partidos Políticos: 7 Sujetos Obligados; 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s-MX" sz="1400" dirty="0" smtClean="0"/>
              <a:t>Secretarías: 18 Sujetos Obligados; 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s-MX" sz="1400" dirty="0" smtClean="0"/>
              <a:t>Poder Legislativo: 2 Sujetos Obligados; 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s-MX" sz="1400" dirty="0" smtClean="0"/>
              <a:t>Organismos </a:t>
            </a:r>
            <a:r>
              <a:rPr lang="es-MX" sz="1400" dirty="0"/>
              <a:t>Públicos </a:t>
            </a:r>
            <a:r>
              <a:rPr lang="es-MX" sz="1400" dirty="0" smtClean="0"/>
              <a:t>Descentralizados</a:t>
            </a:r>
            <a:r>
              <a:rPr lang="es-MX" sz="1400" dirty="0"/>
              <a:t>:</a:t>
            </a:r>
            <a:r>
              <a:rPr lang="es-MX" sz="1400" dirty="0" smtClean="0"/>
              <a:t> 63 Sujetos Obligados; </a:t>
            </a:r>
            <a:endParaRPr lang="es-MX" sz="1400" dirty="0"/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s-MX" sz="1400" dirty="0"/>
              <a:t>Organismos Públicos </a:t>
            </a:r>
            <a:r>
              <a:rPr lang="es-MX" sz="1400" dirty="0" smtClean="0"/>
              <a:t>Desconcentrados: 5 sujetos obligados; </a:t>
            </a:r>
            <a:endParaRPr lang="es-MX" sz="1400" dirty="0"/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s-MX" sz="1400" dirty="0"/>
              <a:t>Poder </a:t>
            </a:r>
            <a:r>
              <a:rPr lang="es-MX" sz="1400" dirty="0" smtClean="0"/>
              <a:t>Judicial: 4 Sujetos Obligados; </a:t>
            </a:r>
            <a:endParaRPr lang="es-MX" sz="1400" dirty="0"/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s-MX" sz="1400" dirty="0"/>
              <a:t>Organismos </a:t>
            </a:r>
            <a:r>
              <a:rPr lang="es-MX" sz="1400" dirty="0" smtClean="0"/>
              <a:t>Autónomos: 4 Sujetos Obligados; </a:t>
            </a:r>
            <a:endParaRPr lang="es-MX" sz="1400" dirty="0"/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s-MX" sz="1400" dirty="0"/>
              <a:t>Tribunal de Arbitraje y </a:t>
            </a:r>
            <a:r>
              <a:rPr lang="es-MX" sz="1400" dirty="0" smtClean="0"/>
              <a:t>Escalafón: 1 Sujeto Obligado.</a:t>
            </a:r>
            <a:endParaRPr lang="es-MX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Marcador de contenido"/>
          <p:cNvSpPr txBox="1">
            <a:spLocks/>
          </p:cNvSpPr>
          <p:nvPr/>
        </p:nvSpPr>
        <p:spPr bwMode="auto">
          <a:xfrm>
            <a:off x="395288" y="1628800"/>
            <a:ext cx="8425184" cy="52292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75000"/>
              <a:buFont typeface="Wingdings" panose="05000000000000000000" pitchFamily="2" charset="2"/>
              <a:buChar char="q"/>
              <a:tabLst>
                <a:tab pos="290576" algn="l"/>
              </a:tabLst>
              <a:defRPr/>
            </a:pPr>
            <a:r>
              <a:rPr lang="es-MX" sz="24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Nota Aclaratoria:  </a:t>
            </a:r>
          </a:p>
          <a:p>
            <a:pPr marL="0" lvl="0" indent="0" algn="just">
              <a:lnSpc>
                <a:spcPct val="150000"/>
              </a:lnSpc>
              <a:spcBef>
                <a:spcPct val="0"/>
              </a:spcBef>
              <a:buNone/>
            </a:pPr>
            <a:r>
              <a:rPr lang="es-ES" sz="1800" dirty="0">
                <a:latin typeface="Arial" charset="0"/>
                <a:ea typeface="ＭＳ Ｐゴシック" pitchFamily="34" charset="-128"/>
              </a:rPr>
              <a:t>El Plan de Evaluaciones 2014 de la Dirección de Investigación y Evaluación, </a:t>
            </a:r>
            <a:r>
              <a:rPr lang="es-ES" sz="1800" dirty="0" smtClean="0">
                <a:latin typeface="Arial" charset="0"/>
                <a:ea typeface="ＭＳ Ｐゴシック" pitchFamily="34" charset="-128"/>
              </a:rPr>
              <a:t>contempló la evaluación del </a:t>
            </a:r>
            <a:r>
              <a:rPr lang="es-ES" sz="1800" dirty="0">
                <a:latin typeface="Arial" charset="0"/>
                <a:ea typeface="ＭＳ Ｐゴシック" pitchFamily="34" charset="-128"/>
              </a:rPr>
              <a:t>cumplimiento de la publicación de la información fundamental </a:t>
            </a:r>
            <a:r>
              <a:rPr lang="es-ES" sz="1800" dirty="0" smtClean="0">
                <a:latin typeface="Arial" charset="0"/>
                <a:ea typeface="ＭＳ Ｐゴシック" pitchFamily="34" charset="-128"/>
              </a:rPr>
              <a:t>a 109 portales </a:t>
            </a:r>
            <a:r>
              <a:rPr lang="es-ES" sz="1800" dirty="0">
                <a:latin typeface="Arial" charset="0"/>
                <a:ea typeface="ＭＳ Ｐゴシック" pitchFamily="34" charset="-128"/>
              </a:rPr>
              <a:t>web de </a:t>
            </a:r>
            <a:r>
              <a:rPr lang="es-ES" sz="1800" dirty="0" smtClean="0">
                <a:latin typeface="Arial" charset="0"/>
                <a:ea typeface="ＭＳ Ｐゴシック" pitchFamily="34" charset="-128"/>
              </a:rPr>
              <a:t>sujetos obligados; sin embargo, 5 portales web no fueron evaluados por las siguientes razones: </a:t>
            </a:r>
          </a:p>
          <a:p>
            <a:pPr marL="0" lvl="0" indent="0" algn="just">
              <a:spcBef>
                <a:spcPct val="0"/>
              </a:spcBef>
              <a:buNone/>
            </a:pPr>
            <a:endParaRPr lang="es-ES" sz="1050" dirty="0" smtClean="0">
              <a:latin typeface="Arial" charset="0"/>
              <a:ea typeface="ＭＳ Ｐゴシック" pitchFamily="34" charset="-128"/>
            </a:endParaRPr>
          </a:p>
          <a:p>
            <a:pPr marL="685800" lvl="1">
              <a:lnSpc>
                <a:spcPct val="130000"/>
              </a:lnSpc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•"/>
            </a:pPr>
            <a:r>
              <a:rPr lang="es-ES" sz="1500" dirty="0" smtClean="0">
                <a:latin typeface="Arial" charset="0"/>
                <a:ea typeface="ＭＳ Ｐゴシック" pitchFamily="34" charset="-128"/>
              </a:rPr>
              <a:t>Fondo de Apoyo Municipal: extinción por decreto del Gobernador; </a:t>
            </a:r>
          </a:p>
          <a:p>
            <a:pPr marL="685800" lvl="1">
              <a:lnSpc>
                <a:spcPct val="130000"/>
              </a:lnSpc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•"/>
            </a:pPr>
            <a:r>
              <a:rPr lang="es-ES" sz="1500" dirty="0">
                <a:latin typeface="Arial" charset="0"/>
                <a:ea typeface="ＭＳ Ｐゴシック" pitchFamily="34" charset="-128"/>
              </a:rPr>
              <a:t>Instituto Jalisciense de Antropología e </a:t>
            </a:r>
            <a:r>
              <a:rPr lang="es-ES" sz="1500" dirty="0" smtClean="0">
                <a:latin typeface="Arial" charset="0"/>
                <a:ea typeface="ＭＳ Ｐゴシック" pitchFamily="34" charset="-128"/>
              </a:rPr>
              <a:t>Historia: </a:t>
            </a:r>
            <a:r>
              <a:rPr lang="es-ES" sz="1500" dirty="0">
                <a:latin typeface="Arial" charset="0"/>
                <a:ea typeface="ＭＳ Ｐゴシック" pitchFamily="34" charset="-128"/>
              </a:rPr>
              <a:t>extinción por decreto del </a:t>
            </a:r>
            <a:r>
              <a:rPr lang="es-ES" sz="1500" dirty="0" smtClean="0">
                <a:latin typeface="Arial" charset="0"/>
                <a:ea typeface="ＭＳ Ｐゴシック" pitchFamily="34" charset="-128"/>
              </a:rPr>
              <a:t>Gobernador;  </a:t>
            </a:r>
          </a:p>
          <a:p>
            <a:pPr marL="685800" lvl="1">
              <a:lnSpc>
                <a:spcPct val="130000"/>
              </a:lnSpc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•"/>
            </a:pPr>
            <a:r>
              <a:rPr lang="es-MX" sz="1500" dirty="0">
                <a:latin typeface="Arial" charset="0"/>
                <a:ea typeface="ＭＳ Ｐゴシック" pitchFamily="34" charset="-128"/>
              </a:rPr>
              <a:t>Delegaciones Regionales de la Secretaría de Educación</a:t>
            </a:r>
            <a:r>
              <a:rPr lang="es-MX" sz="1500" dirty="0" smtClean="0">
                <a:latin typeface="Arial" charset="0"/>
                <a:ea typeface="ＭＳ Ｐゴシック" pitchFamily="34" charset="-128"/>
              </a:rPr>
              <a:t>: se modifica su estructura para pasar de Organismo Desconcentrado a Unidad Administrativa (Dirección); </a:t>
            </a:r>
            <a:endParaRPr lang="es-MX" sz="1500" dirty="0">
              <a:latin typeface="Arial" charset="0"/>
              <a:ea typeface="ＭＳ Ｐゴシック" pitchFamily="34" charset="-128"/>
            </a:endParaRPr>
          </a:p>
          <a:p>
            <a:pPr marL="685800" lvl="1">
              <a:lnSpc>
                <a:spcPct val="130000"/>
              </a:lnSpc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•"/>
            </a:pPr>
            <a:r>
              <a:rPr lang="es-MX" sz="1500" dirty="0" smtClean="0">
                <a:latin typeface="Arial" charset="0"/>
                <a:ea typeface="ＭＳ Ｐゴシック" pitchFamily="34" charset="-128"/>
              </a:rPr>
              <a:t>Instituto de Acuacultura y Pesca: se concentró a la Unidad de Transparencia de la SEDER; </a:t>
            </a:r>
          </a:p>
          <a:p>
            <a:pPr marL="685800" lvl="1">
              <a:lnSpc>
                <a:spcPct val="130000"/>
              </a:lnSpc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•"/>
            </a:pPr>
            <a:r>
              <a:rPr lang="es-MX" sz="1500" dirty="0" smtClean="0">
                <a:latin typeface="Arial" charset="0"/>
                <a:ea typeface="ＭＳ Ｐゴシック" pitchFamily="34" charset="-128"/>
                <a:cs typeface="Arial" panose="020B0604020202020204" pitchFamily="34" charset="0"/>
              </a:rPr>
              <a:t>Instituto de Transparencia e Información Pública de Jalisco: será evaluado por su Consejo Consultivo.</a:t>
            </a:r>
            <a:r>
              <a:rPr lang="es-MX" sz="1500" dirty="0" smtClean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 </a:t>
            </a:r>
            <a:endParaRPr lang="es-MX" sz="1500" dirty="0"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1835150" y="476250"/>
            <a:ext cx="6716713" cy="936625"/>
          </a:xfrm>
        </p:spPr>
        <p:txBody>
          <a:bodyPr/>
          <a:lstStyle/>
          <a:p>
            <a:pPr>
              <a:defRPr/>
            </a:pPr>
            <a:r>
              <a:rPr lang="es-MX" sz="30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Generalidades </a:t>
            </a:r>
            <a:br>
              <a:rPr lang="es-MX" sz="30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30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 la Evaluación </a:t>
            </a:r>
            <a:endParaRPr lang="es-ES" sz="3000" cap="small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039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"/>
          <p:cNvSpPr>
            <a:spLocks noGrp="1" noChangeArrowheads="1"/>
          </p:cNvSpPr>
          <p:nvPr>
            <p:ph type="title"/>
          </p:nvPr>
        </p:nvSpPr>
        <p:spPr>
          <a:xfrm>
            <a:off x="2359088" y="260647"/>
            <a:ext cx="6749416" cy="1368127"/>
          </a:xfrm>
        </p:spPr>
        <p:txBody>
          <a:bodyPr/>
          <a:lstStyle/>
          <a:p>
            <a:pPr>
              <a:defRPr/>
            </a:pPr>
            <a:r>
              <a:rPr lang="es-MX" sz="32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Resultado</a:t>
            </a:r>
            <a:r>
              <a:rPr lang="es-MX" sz="32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Global</a:t>
            </a:r>
            <a:endParaRPr lang="es-ES" sz="3200" cap="small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95" name="Rectangle 3"/>
          <p:cNvSpPr txBox="1">
            <a:spLocks noChangeArrowheads="1"/>
          </p:cNvSpPr>
          <p:nvPr/>
        </p:nvSpPr>
        <p:spPr bwMode="auto">
          <a:xfrm>
            <a:off x="107950" y="1628775"/>
            <a:ext cx="8856538" cy="18002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just">
              <a:lnSpc>
                <a:spcPct val="120000"/>
              </a:lnSpc>
              <a:spcBef>
                <a:spcPct val="20000"/>
              </a:spcBef>
              <a:buClr>
                <a:schemeClr val="hlink"/>
              </a:buClr>
              <a:buSzPct val="95000"/>
            </a:pPr>
            <a:r>
              <a:rPr lang="es-MX" altLang="es-MX" sz="2400" dirty="0">
                <a:cs typeface="Arial" charset="0"/>
              </a:rPr>
              <a:t>	El resultado global de la evaluación practicada a </a:t>
            </a:r>
            <a:r>
              <a:rPr lang="es-MX" altLang="es-MX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104 Sujetos Obligados </a:t>
            </a:r>
            <a:r>
              <a:rPr lang="es-MX" altLang="es-MX" sz="2400" dirty="0" smtClean="0">
                <a:cs typeface="Arial" charset="0"/>
              </a:rPr>
              <a:t>en el Estado de Jalisco es el siguiente:</a:t>
            </a:r>
            <a:endParaRPr lang="es-ES" altLang="es-MX" sz="2400" dirty="0">
              <a:cs typeface="Arial" charset="0"/>
            </a:endParaRPr>
          </a:p>
        </p:txBody>
      </p:sp>
      <p:graphicFrame>
        <p:nvGraphicFramePr>
          <p:cNvPr id="23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8415489"/>
              </p:ext>
            </p:extLst>
          </p:nvPr>
        </p:nvGraphicFramePr>
        <p:xfrm>
          <a:off x="203485" y="3501008"/>
          <a:ext cx="4224499" cy="3081337"/>
        </p:xfrm>
        <a:graphic>
          <a:graphicData uri="http://schemas.openxmlformats.org/drawingml/2006/table">
            <a:tbl>
              <a:tblPr/>
              <a:tblGrid>
                <a:gridCol w="2628758"/>
                <a:gridCol w="1595741"/>
              </a:tblGrid>
              <a:tr h="542903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1433" marR="91433" marT="45738" marB="4573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Cumplimiento</a:t>
                      </a:r>
                    </a:p>
                  </a:txBody>
                  <a:tcPr marL="91433" marR="91433" marT="45738" marB="4573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768182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Artículo 8, </a:t>
                      </a:r>
                      <a:r>
                        <a:rPr lang="es-ES_tradnl" altLang="es-MX" sz="180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Información Fundamental  General. </a:t>
                      </a:r>
                      <a:endParaRPr lang="es-MX" altLang="es-MX" sz="1800" dirty="0" smtClean="0"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33" marR="91433" marT="45738" marB="4573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24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91.07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037964"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/>
                        <a:buNone/>
                        <a:defRPr/>
                      </a:pPr>
                      <a:r>
                        <a:rPr lang="es-MX" altLang="es-MX" sz="160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Artículo 10 - 14 , Información Fundamental</a:t>
                      </a:r>
                      <a:r>
                        <a:rPr lang="es-MX" altLang="es-MX" sz="1600" baseline="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Particular</a:t>
                      </a:r>
                      <a:r>
                        <a:rPr lang="es-MX" altLang="es-MX" sz="180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  <a:endParaRPr lang="es-MX" altLang="es-MX" sz="1800" dirty="0"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33" marR="91433" marT="45738" marB="4573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24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90.63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32288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Cumplimiento Global </a:t>
                      </a:r>
                      <a:endParaRPr kumimoji="0" lang="es-ES_tradnl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itchFamily="34" charset="-128"/>
                        <a:cs typeface="Arial" panose="020B0604020202020204" pitchFamily="34" charset="0"/>
                      </a:endParaRPr>
                    </a:p>
                  </a:txBody>
                  <a:tcPr marL="91433" marR="91433" marT="45738" marB="45738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24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90.85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2311355"/>
              </p:ext>
            </p:extLst>
          </p:nvPr>
        </p:nvGraphicFramePr>
        <p:xfrm>
          <a:off x="4788024" y="2996952"/>
          <a:ext cx="3960440" cy="3744001"/>
        </p:xfrm>
        <a:graphic>
          <a:graphicData uri="http://schemas.openxmlformats.org/drawingml/2006/table">
            <a:tbl>
              <a:tblPr/>
              <a:tblGrid>
                <a:gridCol w="1965035"/>
                <a:gridCol w="1995405"/>
              </a:tblGrid>
              <a:tr h="631740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Criterio</a:t>
                      </a:r>
                      <a:endParaRPr kumimoji="0" lang="es-ES_tradnl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ＭＳ Ｐゴシック" pitchFamily="34" charset="-128"/>
                        <a:cs typeface="Arial" panose="020B0604020202020204" pitchFamily="34" charset="0"/>
                      </a:endParaRPr>
                    </a:p>
                  </a:txBody>
                  <a:tcPr marL="91430" marR="91430" marT="45716" marB="45716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Cumplimiento</a:t>
                      </a:r>
                    </a:p>
                  </a:txBody>
                  <a:tcPr marL="91430" marR="91430" marT="45716" marB="45716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485451"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Publicidad </a:t>
                      </a:r>
                    </a:p>
                  </a:txBody>
                  <a:tcPr marL="91430" marR="91430" marT="45716" marB="45716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4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92.97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85451"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Vigencia </a:t>
                      </a:r>
                    </a:p>
                  </a:txBody>
                  <a:tcPr marL="91430" marR="91430" marT="45716" marB="45716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4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90.75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85451"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Accesibilidad </a:t>
                      </a:r>
                    </a:p>
                  </a:txBody>
                  <a:tcPr marL="91430" marR="91430" marT="45716" marB="45716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4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92.09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827954"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Información </a:t>
                      </a:r>
                      <a:br>
                        <a:rPr kumimoji="0" lang="es-ES_tradnl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</a:br>
                      <a:r>
                        <a:rPr kumimoji="0" lang="es-ES_tradnl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Completa </a:t>
                      </a:r>
                    </a:p>
                  </a:txBody>
                  <a:tcPr marL="91430" marR="91430" marT="45716" marB="45716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4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87.37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827954"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Cumplimiento</a:t>
                      </a:r>
                      <a:br>
                        <a:rPr kumimoji="0" lang="es-ES_tradn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</a:br>
                      <a:r>
                        <a:rPr kumimoji="0" lang="es-ES_tradn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Global</a:t>
                      </a:r>
                      <a:endParaRPr kumimoji="0" lang="es-ES_tradnl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itchFamily="34" charset="-128"/>
                        <a:cs typeface="Arial" panose="020B0604020202020204" pitchFamily="34" charset="0"/>
                      </a:endParaRPr>
                    </a:p>
                  </a:txBody>
                  <a:tcPr marL="91430" marR="91430" marT="45716" marB="45716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4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90.85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35" b="4305"/>
          <a:stretch/>
        </p:blipFill>
        <p:spPr bwMode="auto">
          <a:xfrm>
            <a:off x="627745" y="548680"/>
            <a:ext cx="8192727" cy="6196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5021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7123430"/>
              </p:ext>
            </p:extLst>
          </p:nvPr>
        </p:nvGraphicFramePr>
        <p:xfrm>
          <a:off x="107504" y="2513891"/>
          <a:ext cx="8895488" cy="401145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00138"/>
                <a:gridCol w="1103328"/>
                <a:gridCol w="964705"/>
                <a:gridCol w="1298575"/>
                <a:gridCol w="1284067"/>
                <a:gridCol w="1844675"/>
              </a:tblGrid>
              <a:tr h="699453"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Grupo de </a:t>
                      </a:r>
                      <a:br>
                        <a:rPr lang="es-MX" sz="1500" b="1" i="0" u="none" strike="noStrike" kern="12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es-MX" sz="1500" b="1" i="0" u="none" strike="noStrike" kern="12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Sujetos Obligados </a:t>
                      </a:r>
                      <a:endParaRPr lang="es-MX" sz="1500" b="1" i="0" u="none" strike="noStrike" kern="12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Publicidad</a:t>
                      </a: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Vigencia </a:t>
                      </a: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Accesibilidad</a:t>
                      </a: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Información Completa </a:t>
                      </a: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Cumplimiento por </a:t>
                      </a:r>
                      <a:br>
                        <a:rPr lang="es-MX" sz="1500" b="1" i="0" u="none" strike="noStrike" kern="12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es-MX" sz="1500" b="1" i="0" u="none" strike="noStrike" kern="12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Grupo de </a:t>
                      </a:r>
                      <a:br>
                        <a:rPr lang="es-MX" sz="1500" b="1" i="0" u="none" strike="noStrike" kern="12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es-MX" sz="1500" b="1" i="0" u="none" strike="noStrike" kern="12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Sujetos Obligados </a:t>
                      </a:r>
                      <a:endParaRPr lang="es-MX" sz="1500" b="1" i="0" u="none" strike="noStrike" kern="12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828000">
                <a:tc>
                  <a:txBody>
                    <a:bodyPr/>
                    <a:lstStyle/>
                    <a:p>
                      <a:pPr algn="r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Partidos Políticos (7)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78.63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70.78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78.43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64.17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</a:t>
                      </a:r>
                      <a:endParaRPr lang="es-MX" sz="16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828000">
                <a:tc>
                  <a:txBody>
                    <a:bodyPr/>
                    <a:lstStyle/>
                    <a:p>
                      <a:pPr algn="r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Poder Ejecutivo (18)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96.28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95.05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95.23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89.33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93.97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828000">
                <a:tc>
                  <a:txBody>
                    <a:bodyPr/>
                    <a:lstStyle/>
                    <a:p>
                      <a:pPr algn="r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Poder Legislativos (2)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92.20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85.89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88.45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80.68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86.81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828000">
                <a:tc>
                  <a:txBody>
                    <a:bodyPr/>
                    <a:lstStyle/>
                    <a:p>
                      <a:pPr algn="r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Organismos Públicos Descentralizados (63)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94.22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92.68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93.46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90.86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92.92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763713" y="247650"/>
            <a:ext cx="7221537" cy="1381125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-128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s-MX" sz="29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r>
              <a:rPr lang="es-MX" sz="29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9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por </a:t>
            </a:r>
            <a:br>
              <a:rPr lang="es-MX" sz="29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900" b="1" cap="small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Grupo de </a:t>
            </a:r>
            <a:r>
              <a:rPr lang="es-MX" sz="29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Sujetos Obligados </a:t>
            </a:r>
            <a:r>
              <a:rPr lang="es-MX" sz="2900" b="1" cap="small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br>
              <a:rPr lang="es-MX" sz="2900" b="1" cap="small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900" b="1" cap="small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Criterio </a:t>
            </a:r>
            <a:r>
              <a:rPr lang="es-MX" sz="29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Adjetivo</a:t>
            </a:r>
            <a:endParaRPr lang="es-ES" sz="2900" cap="small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5502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1212728"/>
              </p:ext>
            </p:extLst>
          </p:nvPr>
        </p:nvGraphicFramePr>
        <p:xfrm>
          <a:off x="251520" y="2025334"/>
          <a:ext cx="8568952" cy="442800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57724"/>
                <a:gridCol w="1031875"/>
                <a:gridCol w="964705"/>
                <a:gridCol w="1385906"/>
                <a:gridCol w="1284067"/>
                <a:gridCol w="1844675"/>
              </a:tblGrid>
              <a:tr h="751842"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Sujeto Obligado </a:t>
                      </a: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Publicidad</a:t>
                      </a: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Vigencia </a:t>
                      </a: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Accesibilidad</a:t>
                      </a: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Información Completa </a:t>
                      </a: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Cumplimiento </a:t>
                      </a:r>
                      <a:r>
                        <a:rPr lang="es-MX" sz="1500" b="1" i="0" u="none" strike="noStrike" kern="12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por </a:t>
                      </a:r>
                      <a:br>
                        <a:rPr lang="es-MX" sz="1500" b="1" i="0" u="none" strike="noStrike" kern="12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es-MX" sz="1500" b="1" i="0" u="none" strike="noStrike" kern="12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Grupo de </a:t>
                      </a:r>
                      <a:br>
                        <a:rPr lang="es-MX" sz="1500" b="1" i="0" u="none" strike="noStrike" kern="12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es-MX" sz="1500" b="1" i="0" u="none" strike="noStrike" kern="12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Sujetos Obligados </a:t>
                      </a:r>
                      <a:endParaRPr lang="es-MX" sz="1500" b="1" i="0" u="none" strike="noStrike" kern="12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735232">
                <a:tc>
                  <a:txBody>
                    <a:bodyPr/>
                    <a:lstStyle/>
                    <a:p>
                      <a:pPr algn="r" fontAlgn="b"/>
                      <a:r>
                        <a:rPr lang="es-MX" sz="16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Organismos </a:t>
                      </a:r>
                      <a:r>
                        <a:rPr lang="es-MX" sz="16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Públicos Desconcentrados (5)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95.87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94.24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95.49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94.07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94.92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735232">
                <a:tc>
                  <a:txBody>
                    <a:bodyPr/>
                    <a:lstStyle/>
                    <a:p>
                      <a:pPr algn="r" fontAlgn="b"/>
                      <a:r>
                        <a:rPr lang="es-MX" sz="16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Poder Judicial (4)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89.20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87.99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89.07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77.42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85.91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735232">
                <a:tc>
                  <a:txBody>
                    <a:bodyPr/>
                    <a:lstStyle/>
                    <a:p>
                      <a:pPr algn="r" fontAlgn="b"/>
                      <a:r>
                        <a:rPr lang="es-MX" sz="16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Organismos Autónomos (4)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93.51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91.95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92.25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84.65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90.59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735232">
                <a:tc>
                  <a:txBody>
                    <a:bodyPr/>
                    <a:lstStyle/>
                    <a:p>
                      <a:pPr algn="r" fontAlgn="b"/>
                      <a:r>
                        <a:rPr lang="es-MX" sz="16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Tribunal de Arbitraje y Escalafón (1)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95.05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93.96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94.79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93.39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94.30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735232">
                <a:tc>
                  <a:txBody>
                    <a:bodyPr/>
                    <a:lstStyle/>
                    <a:p>
                      <a:pPr algn="r" fontAlgn="b"/>
                      <a:r>
                        <a:rPr lang="es-MX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Cumplimiento Global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7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92.97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7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90.75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7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92.09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7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87.37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7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90.85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763713" y="247650"/>
            <a:ext cx="7221537" cy="1381125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-128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s-MX" sz="29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r>
              <a:rPr lang="es-MX" sz="29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9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por </a:t>
            </a:r>
            <a:br>
              <a:rPr lang="es-MX" sz="29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900" b="1" cap="small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Grupo de </a:t>
            </a:r>
            <a:r>
              <a:rPr lang="es-MX" sz="29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Sujetos Obligados </a:t>
            </a:r>
            <a:r>
              <a:rPr lang="es-MX" sz="2900" b="1" cap="small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br>
              <a:rPr lang="es-MX" sz="2900" b="1" cap="small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900" b="1" cap="small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Criterio </a:t>
            </a:r>
            <a:r>
              <a:rPr lang="es-MX" sz="29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Adjetivo</a:t>
            </a:r>
            <a:r>
              <a:rPr lang="es-MX" sz="29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29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ES" sz="2900" cap="small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9636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8" r="1629"/>
          <a:stretch/>
        </p:blipFill>
        <p:spPr bwMode="auto">
          <a:xfrm>
            <a:off x="323528" y="497086"/>
            <a:ext cx="8882744" cy="5092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9531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96" r="2414"/>
          <a:stretch/>
        </p:blipFill>
        <p:spPr bwMode="auto">
          <a:xfrm>
            <a:off x="179512" y="1277336"/>
            <a:ext cx="8732281" cy="5536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763713" y="247650"/>
            <a:ext cx="7221537" cy="1381125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-128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s-MX" sz="24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r>
              <a:rPr lang="es-MX" sz="24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4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por </a:t>
            </a:r>
            <a:br>
              <a:rPr lang="es-MX" sz="24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400" b="1" cap="small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Grupo de </a:t>
            </a:r>
            <a:r>
              <a:rPr lang="es-MX" sz="24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Sujetos Obligados </a:t>
            </a:r>
            <a:r>
              <a:rPr lang="es-MX" sz="2400" b="1" cap="small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br>
              <a:rPr lang="es-MX" sz="2400" b="1" cap="small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400" b="1" cap="small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Criterio </a:t>
            </a:r>
            <a:r>
              <a:rPr lang="es-MX" sz="24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Adjetivo</a:t>
            </a:r>
            <a:r>
              <a:rPr lang="es-MX" sz="24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24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ES" sz="2400" cap="small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9594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0914687"/>
              </p:ext>
            </p:extLst>
          </p:nvPr>
        </p:nvGraphicFramePr>
        <p:xfrm>
          <a:off x="251631" y="2276872"/>
          <a:ext cx="8640849" cy="401145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16286"/>
                <a:gridCol w="2047875"/>
                <a:gridCol w="2049463"/>
                <a:gridCol w="1927225"/>
              </a:tblGrid>
              <a:tr h="699453"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Grupo de </a:t>
                      </a:r>
                      <a:br>
                        <a:rPr lang="es-MX" sz="1500" b="1" i="0" u="none" strike="noStrike" kern="12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es-MX" sz="1500" b="1" i="0" u="none" strike="noStrike" kern="12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Sujetos Obligados </a:t>
                      </a:r>
                      <a:endParaRPr lang="es-MX" sz="1500" b="1" i="0" u="none" strike="noStrike" kern="12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Artículo 8, </a:t>
                      </a:r>
                      <a:r>
                        <a:rPr lang="es-ES_tradnl" altLang="es-MX" sz="1400" b="1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Información </a:t>
                      </a:r>
                      <a:br>
                        <a:rPr lang="es-ES_tradnl" altLang="es-MX" sz="1400" b="1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es-ES_tradnl" altLang="es-MX" sz="1400" b="1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Fundamental  General</a:t>
                      </a:r>
                      <a:endParaRPr lang="es-MX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altLang="es-MX" sz="1400" b="1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Artículos</a:t>
                      </a:r>
                      <a:r>
                        <a:rPr lang="es-ES_tradnl" altLang="es-MX" sz="1400" b="1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10 -16</a:t>
                      </a:r>
                      <a:br>
                        <a:rPr lang="es-ES_tradnl" altLang="es-MX" sz="1400" b="1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es-ES_tradnl" altLang="es-MX" sz="1400" b="1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_tradnl" altLang="es-MX" sz="1400" b="1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Información</a:t>
                      </a:r>
                      <a:r>
                        <a:rPr lang="es-ES_tradnl" altLang="es-MX" sz="1400" b="1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Particular </a:t>
                      </a:r>
                      <a:endParaRPr lang="es-MX" sz="1400" b="1" i="0" u="none" strike="noStrike" dirty="0" smtClean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Cumplimiento</a:t>
                      </a:r>
                      <a:br>
                        <a:rPr lang="es-MX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es-MX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Global </a:t>
                      </a:r>
                      <a:r>
                        <a:rPr lang="es-MX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por Grupo</a:t>
                      </a:r>
                      <a:br>
                        <a:rPr lang="es-MX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es-MX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de Sujetos Obligados</a:t>
                      </a:r>
                      <a:endParaRPr lang="es-MX" sz="1400" b="1" i="0" u="none" strike="noStrike" dirty="0" smtClean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828000">
                <a:tc>
                  <a:txBody>
                    <a:bodyPr/>
                    <a:lstStyle/>
                    <a:p>
                      <a:pPr algn="r" fontAlgn="b"/>
                      <a:r>
                        <a:rPr lang="es-MX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Partidos Políticos (7)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70.64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75.36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73.00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828000">
                <a:tc>
                  <a:txBody>
                    <a:bodyPr/>
                    <a:lstStyle/>
                    <a:p>
                      <a:pPr algn="r" fontAlgn="b"/>
                      <a:r>
                        <a:rPr lang="es-MX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Poder Ejecutivo (18)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97.56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90.38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93.97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828000">
                <a:tc>
                  <a:txBody>
                    <a:bodyPr/>
                    <a:lstStyle/>
                    <a:p>
                      <a:pPr algn="r" fontAlgn="b"/>
                      <a:r>
                        <a:rPr lang="es-MX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Poder Legislativos (2)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84.77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88.85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86.81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828000">
                <a:tc>
                  <a:txBody>
                    <a:bodyPr/>
                    <a:lstStyle/>
                    <a:p>
                      <a:pPr algn="r" fontAlgn="b"/>
                      <a:r>
                        <a:rPr lang="es-MX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Organismos Públicos Descentralizados (63)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93.82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92.01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92.92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763713" y="247650"/>
            <a:ext cx="7221537" cy="1381125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-128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s-MX" sz="29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r>
              <a:rPr lang="es-MX" sz="29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9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por </a:t>
            </a:r>
            <a:br>
              <a:rPr lang="es-MX" sz="29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900" b="1" cap="small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Grupo de </a:t>
            </a:r>
            <a:r>
              <a:rPr lang="es-MX" sz="29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Sujetos Obligados </a:t>
            </a:r>
            <a:r>
              <a:rPr lang="es-MX" sz="2900" b="1" cap="small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br>
              <a:rPr lang="es-MX" sz="2900" b="1" cap="small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9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Artículo</a:t>
            </a:r>
            <a:endParaRPr lang="es-ES" sz="2900" cap="small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8399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8981395"/>
              </p:ext>
            </p:extLst>
          </p:nvPr>
        </p:nvGraphicFramePr>
        <p:xfrm>
          <a:off x="251631" y="2133359"/>
          <a:ext cx="8640849" cy="45360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16286"/>
                <a:gridCol w="2047875"/>
                <a:gridCol w="2049463"/>
                <a:gridCol w="1927225"/>
              </a:tblGrid>
              <a:tr h="655596"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Grupo de </a:t>
                      </a:r>
                      <a:br>
                        <a:rPr lang="es-MX" sz="1500" b="1" i="0" u="none" strike="noStrike" kern="12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es-MX" sz="1500" b="1" i="0" u="none" strike="noStrike" kern="12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Sujetos Obligados </a:t>
                      </a:r>
                      <a:endParaRPr lang="es-MX" sz="1500" b="1" i="0" u="none" strike="noStrike" kern="12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Artículo 8, </a:t>
                      </a:r>
                      <a:r>
                        <a:rPr lang="es-ES_tradnl" altLang="es-MX" sz="1400" b="1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Información </a:t>
                      </a:r>
                      <a:br>
                        <a:rPr lang="es-ES_tradnl" altLang="es-MX" sz="1400" b="1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es-ES_tradnl" altLang="es-MX" sz="1400" b="1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Fundamental  General</a:t>
                      </a:r>
                      <a:endParaRPr lang="es-MX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altLang="es-MX" sz="1400" b="1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Artículos</a:t>
                      </a:r>
                      <a:r>
                        <a:rPr lang="es-ES_tradnl" altLang="es-MX" sz="1400" b="1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10 -16</a:t>
                      </a:r>
                      <a:br>
                        <a:rPr lang="es-ES_tradnl" altLang="es-MX" sz="1400" b="1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es-ES_tradnl" altLang="es-MX" sz="1400" b="1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_tradnl" altLang="es-MX" sz="1400" b="1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Información</a:t>
                      </a:r>
                      <a:r>
                        <a:rPr lang="es-ES_tradnl" altLang="es-MX" sz="1400" b="1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Particular </a:t>
                      </a:r>
                      <a:endParaRPr lang="es-MX" sz="1400" b="1" i="0" u="none" strike="noStrike" dirty="0" smtClean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Cumplimiento</a:t>
                      </a:r>
                      <a:br>
                        <a:rPr lang="es-MX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es-MX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Global </a:t>
                      </a:r>
                      <a:r>
                        <a:rPr lang="es-MX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por Grupo</a:t>
                      </a:r>
                      <a:br>
                        <a:rPr lang="es-MX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es-MX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de Sujetos Obligados</a:t>
                      </a:r>
                      <a:endParaRPr lang="es-MX" sz="1400" b="1" i="0" u="none" strike="noStrike" dirty="0" smtClean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776081">
                <a:tc>
                  <a:txBody>
                    <a:bodyPr/>
                    <a:lstStyle/>
                    <a:p>
                      <a:pPr algn="r" fontAlgn="b"/>
                      <a:r>
                        <a:rPr lang="es-MX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Organismos </a:t>
                      </a:r>
                      <a:r>
                        <a:rPr lang="es-MX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Públicos Desconcentrados (5)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96.27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93.56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94.92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776081">
                <a:tc>
                  <a:txBody>
                    <a:bodyPr/>
                    <a:lstStyle/>
                    <a:p>
                      <a:pPr algn="r" fontAlgn="b"/>
                      <a:r>
                        <a:rPr lang="es-MX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Poder Judicial (4)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85.09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86.74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85.91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776081">
                <a:tc>
                  <a:txBody>
                    <a:bodyPr/>
                    <a:lstStyle/>
                    <a:p>
                      <a:pPr algn="r" fontAlgn="b"/>
                      <a:r>
                        <a:rPr lang="es-MX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Organismos</a:t>
                      </a:r>
                      <a:br>
                        <a:rPr lang="es-MX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MX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Autónomos (4)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84.68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96.50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90.59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776081">
                <a:tc>
                  <a:txBody>
                    <a:bodyPr/>
                    <a:lstStyle/>
                    <a:p>
                      <a:pPr algn="r" fontAlgn="b"/>
                      <a:r>
                        <a:rPr lang="es-MX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Tribunal de Arbitraje y Escalafón (1)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96.55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92.04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94.30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776081">
                <a:tc>
                  <a:txBody>
                    <a:bodyPr/>
                    <a:lstStyle/>
                    <a:p>
                      <a:pPr marL="0" marR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7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Cumplimiento Global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91.07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90.63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90.85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763713" y="247650"/>
            <a:ext cx="7221537" cy="1381125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-128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s-MX" sz="29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r>
              <a:rPr lang="es-MX" sz="29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9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por </a:t>
            </a:r>
            <a:br>
              <a:rPr lang="es-MX" sz="29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900" b="1" cap="small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Grupo de </a:t>
            </a:r>
            <a:r>
              <a:rPr lang="es-MX" sz="29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Sujetos Obligados </a:t>
            </a:r>
            <a:r>
              <a:rPr lang="es-MX" sz="2900" b="1" cap="small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br>
              <a:rPr lang="es-MX" sz="2900" b="1" cap="small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9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Artículo</a:t>
            </a:r>
            <a:endParaRPr lang="es-ES" sz="2900" cap="small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6956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2" r="9584"/>
          <a:stretch/>
        </p:blipFill>
        <p:spPr bwMode="auto">
          <a:xfrm>
            <a:off x="1043608" y="332656"/>
            <a:ext cx="7413150" cy="6226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2371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285750" y="142875"/>
            <a:ext cx="2786063" cy="16430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 dirty="0"/>
          </a:p>
        </p:txBody>
      </p:sp>
      <p:pic>
        <p:nvPicPr>
          <p:cNvPr id="22531" name="5 Imagen" descr="original_CMYK-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88" t="21875" r="14583" b="22916"/>
          <a:stretch>
            <a:fillRect/>
          </a:stretch>
        </p:blipFill>
        <p:spPr bwMode="auto">
          <a:xfrm>
            <a:off x="2124075" y="788988"/>
            <a:ext cx="4806950" cy="292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683568" y="3872890"/>
            <a:ext cx="7704856" cy="212365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4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</a:rPr>
              <a:t>Resultados Globales </a:t>
            </a:r>
            <a:br>
              <a:rPr lang="es-MX" sz="4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</a:rPr>
            </a:br>
            <a:r>
              <a:rPr lang="es-MX" sz="4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</a:rPr>
              <a:t>por Grupo de </a:t>
            </a:r>
            <a:br>
              <a:rPr lang="es-MX" sz="4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</a:rPr>
            </a:br>
            <a:r>
              <a:rPr lang="es-MX" sz="4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</a:rPr>
              <a:t>Sujetos Obligados</a:t>
            </a:r>
          </a:p>
        </p:txBody>
      </p:sp>
    </p:spTree>
    <p:extLst>
      <p:ext uri="{BB962C8B-B14F-4D97-AF65-F5344CB8AC3E}">
        <p14:creationId xmlns:p14="http://schemas.microsoft.com/office/powerpoint/2010/main" val="4028603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5004</TotalTime>
  <Words>465</Words>
  <Application>Microsoft Office PowerPoint</Application>
  <PresentationFormat>Presentación en pantalla (4:3)</PresentationFormat>
  <Paragraphs>163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Office Theme</vt:lpstr>
      <vt:lpstr>Presentación de PowerPoint</vt:lpstr>
      <vt:lpstr>Generalidades  de la Evaluación </vt:lpstr>
      <vt:lpstr>Generalidades  de la Evaluación </vt:lpstr>
      <vt:lpstr>Resultado Global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Dugaweb.com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Francisco Garcia</dc:creator>
  <cp:lastModifiedBy>Keerem Arauza</cp:lastModifiedBy>
  <cp:revision>390</cp:revision>
  <cp:lastPrinted>2015-01-19T15:29:27Z</cp:lastPrinted>
  <dcterms:created xsi:type="dcterms:W3CDTF">2013-09-04T19:30:16Z</dcterms:created>
  <dcterms:modified xsi:type="dcterms:W3CDTF">2015-01-20T17:52:06Z</dcterms:modified>
</cp:coreProperties>
</file>