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58" r:id="rId2"/>
    <p:sldId id="263" r:id="rId3"/>
    <p:sldId id="262" r:id="rId4"/>
    <p:sldId id="270" r:id="rId5"/>
    <p:sldId id="266" r:id="rId6"/>
    <p:sldId id="271" r:id="rId7"/>
    <p:sldId id="315" r:id="rId8"/>
    <p:sldId id="264" r:id="rId9"/>
    <p:sldId id="298" r:id="rId10"/>
    <p:sldId id="273" r:id="rId11"/>
    <p:sldId id="296" r:id="rId12"/>
    <p:sldId id="272" r:id="rId13"/>
    <p:sldId id="274" r:id="rId14"/>
    <p:sldId id="276" r:id="rId15"/>
    <p:sldId id="277" r:id="rId16"/>
    <p:sldId id="290" r:id="rId17"/>
    <p:sldId id="281" r:id="rId18"/>
    <p:sldId id="303" r:id="rId19"/>
    <p:sldId id="293" r:id="rId20"/>
    <p:sldId id="295" r:id="rId21"/>
    <p:sldId id="284" r:id="rId22"/>
    <p:sldId id="287" r:id="rId23"/>
    <p:sldId id="278" r:id="rId24"/>
    <p:sldId id="297" r:id="rId25"/>
    <p:sldId id="310" r:id="rId26"/>
    <p:sldId id="286" r:id="rId27"/>
    <p:sldId id="311" r:id="rId28"/>
    <p:sldId id="300" r:id="rId29"/>
    <p:sldId id="313" r:id="rId30"/>
    <p:sldId id="312" r:id="rId31"/>
    <p:sldId id="307" r:id="rId32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Estilo medio 3 - Énfasis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8681" autoAdjust="0"/>
    <p:restoredTop sz="94660"/>
  </p:normalViewPr>
  <p:slideViewPr>
    <p:cSldViewPr snapToObjects="1">
      <p:cViewPr>
        <p:scale>
          <a:sx n="66" d="100"/>
          <a:sy n="66" d="100"/>
        </p:scale>
        <p:origin x="-118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Objects="1">
      <p:cViewPr varScale="1">
        <p:scale>
          <a:sx n="54" d="100"/>
          <a:sy n="54" d="100"/>
        </p:scale>
        <p:origin x="-2670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645540F-D6D5-497E-A24D-1F4AC29B64C3}" type="doc">
      <dgm:prSet loTypeId="urn:microsoft.com/office/officeart/2005/8/layout/matrix1" loCatId="matrix" qsTypeId="urn:microsoft.com/office/officeart/2005/8/quickstyle/simple1" qsCatId="simple" csTypeId="urn:microsoft.com/office/officeart/2005/8/colors/accent5_3" csCatId="accent5" phldr="1"/>
      <dgm:spPr/>
      <dgm:t>
        <a:bodyPr/>
        <a:lstStyle/>
        <a:p>
          <a:endParaRPr lang="es-MX"/>
        </a:p>
      </dgm:t>
    </dgm:pt>
    <dgm:pt modelId="{E051474E-6448-4925-90BD-FEA3452355DC}">
      <dgm:prSet phldrT="[Texto]" custT="1"/>
      <dgm:spPr/>
      <dgm:t>
        <a:bodyPr/>
        <a:lstStyle/>
        <a:p>
          <a:r>
            <a:rPr lang="es-MX" sz="1500" b="1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  <a:t>Información Pública Fundamental</a:t>
          </a:r>
          <a:endParaRPr lang="es-MX" sz="1500" b="1" dirty="0">
            <a:solidFill>
              <a:schemeClr val="tx1"/>
            </a:solidFill>
            <a:latin typeface="Lao UI" pitchFamily="34" charset="0"/>
            <a:cs typeface="Lao UI" pitchFamily="34" charset="0"/>
          </a:endParaRPr>
        </a:p>
      </dgm:t>
    </dgm:pt>
    <dgm:pt modelId="{C1C0FAF4-B519-489C-A42C-946B4A99647A}" type="parTrans" cxnId="{F39ABF69-D8B9-4980-806D-3BC006948882}">
      <dgm:prSet/>
      <dgm:spPr/>
      <dgm:t>
        <a:bodyPr/>
        <a:lstStyle/>
        <a:p>
          <a:endParaRPr lang="es-MX" sz="1500">
            <a:solidFill>
              <a:schemeClr val="tx1"/>
            </a:solidFill>
            <a:latin typeface="Lao UI" pitchFamily="34" charset="0"/>
            <a:cs typeface="Lao UI" pitchFamily="34" charset="0"/>
          </a:endParaRPr>
        </a:p>
      </dgm:t>
    </dgm:pt>
    <dgm:pt modelId="{6969A110-FAFA-42BE-B1B6-831263346BD9}" type="sibTrans" cxnId="{F39ABF69-D8B9-4980-806D-3BC006948882}">
      <dgm:prSet/>
      <dgm:spPr/>
      <dgm:t>
        <a:bodyPr/>
        <a:lstStyle/>
        <a:p>
          <a:endParaRPr lang="es-MX" sz="1500">
            <a:solidFill>
              <a:schemeClr val="tx1"/>
            </a:solidFill>
            <a:latin typeface="Lao UI" pitchFamily="34" charset="0"/>
            <a:cs typeface="Lao UI" pitchFamily="34" charset="0"/>
          </a:endParaRPr>
        </a:p>
      </dgm:t>
    </dgm:pt>
    <dgm:pt modelId="{A20EAD9B-E078-46F6-9AF2-9C89ECA04B7B}">
      <dgm:prSet phldrT="[Texto]" custT="1"/>
      <dgm:spPr/>
      <dgm:t>
        <a:bodyPr/>
        <a:lstStyle/>
        <a:p>
          <a:r>
            <a:rPr lang="es-MX" sz="1500" b="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o UI" pitchFamily="34" charset="0"/>
              <a:cs typeface="Lao UI" pitchFamily="34" charset="0"/>
            </a:rPr>
            <a:t>Publicidad: </a:t>
          </a:r>
          <a:r>
            <a:rPr lang="es-MX" sz="15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  <a:t/>
          </a:r>
          <a:br>
            <a:rPr lang="es-MX" sz="15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</a:br>
          <a:r>
            <a:rPr lang="es-MX" sz="15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  <a:t>Debe publicarse de manera universal y permanentemente en Internet, además de ser veraz y confiable.</a:t>
          </a:r>
          <a:endParaRPr lang="es-MX" sz="1500" dirty="0">
            <a:solidFill>
              <a:schemeClr val="tx1"/>
            </a:solidFill>
            <a:latin typeface="Lao UI" pitchFamily="34" charset="0"/>
            <a:cs typeface="Lao UI" pitchFamily="34" charset="0"/>
          </a:endParaRPr>
        </a:p>
      </dgm:t>
    </dgm:pt>
    <dgm:pt modelId="{3FA98E32-AA6D-460D-A9ED-05C9736B8DA0}" type="parTrans" cxnId="{D3F18F34-CAF6-4DE7-8EBB-A050D95B98C7}">
      <dgm:prSet/>
      <dgm:spPr/>
      <dgm:t>
        <a:bodyPr/>
        <a:lstStyle/>
        <a:p>
          <a:endParaRPr lang="es-MX" sz="1500">
            <a:solidFill>
              <a:schemeClr val="tx1"/>
            </a:solidFill>
            <a:latin typeface="Lao UI" pitchFamily="34" charset="0"/>
            <a:cs typeface="Lao UI" pitchFamily="34" charset="0"/>
          </a:endParaRPr>
        </a:p>
      </dgm:t>
    </dgm:pt>
    <dgm:pt modelId="{1510A25F-4ED9-44BC-9D6C-671C5D82BD5B}" type="sibTrans" cxnId="{D3F18F34-CAF6-4DE7-8EBB-A050D95B98C7}">
      <dgm:prSet/>
      <dgm:spPr/>
      <dgm:t>
        <a:bodyPr/>
        <a:lstStyle/>
        <a:p>
          <a:endParaRPr lang="es-MX" sz="1500">
            <a:solidFill>
              <a:schemeClr val="tx1"/>
            </a:solidFill>
            <a:latin typeface="Lao UI" pitchFamily="34" charset="0"/>
            <a:cs typeface="Lao UI" pitchFamily="34" charset="0"/>
          </a:endParaRPr>
        </a:p>
      </dgm:t>
    </dgm:pt>
    <dgm:pt modelId="{FA2A12ED-2FEB-4992-B743-0225C51C8AB4}">
      <dgm:prSet phldrT="[Texto]" custT="1"/>
      <dgm:spPr/>
      <dgm:t>
        <a:bodyPr/>
        <a:lstStyle/>
        <a:p>
          <a:endParaRPr lang="es-MX" sz="150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Lao UI" pitchFamily="34" charset="0"/>
            <a:cs typeface="Lao UI" pitchFamily="34" charset="0"/>
          </a:endParaRPr>
        </a:p>
        <a:p>
          <a:r>
            <a:rPr lang="es-MX" sz="15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o UI" pitchFamily="34" charset="0"/>
              <a:cs typeface="Lao UI" pitchFamily="34" charset="0"/>
            </a:rPr>
            <a:t>Vigencia:</a:t>
          </a:r>
          <a:r>
            <a:rPr lang="es-MX" sz="15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  <a:t/>
          </a:r>
          <a:br>
            <a:rPr lang="es-MX" sz="15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</a:br>
          <a:r>
            <a:rPr lang="es-MX" sz="15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  <a:t>Actualización cuando menos una vez al mes, o según se establezca en los lineamientos generales de publicación y actualización de información fundamental.</a:t>
          </a:r>
        </a:p>
        <a:p>
          <a:endParaRPr lang="es-MX" sz="1500" dirty="0">
            <a:solidFill>
              <a:schemeClr val="tx1"/>
            </a:solidFill>
            <a:latin typeface="Lao UI" pitchFamily="34" charset="0"/>
            <a:cs typeface="Lao UI" pitchFamily="34" charset="0"/>
          </a:endParaRPr>
        </a:p>
      </dgm:t>
    </dgm:pt>
    <dgm:pt modelId="{A1F11B2B-83F1-49D6-8901-A2AC49F4F374}" type="parTrans" cxnId="{BB49285E-E0C6-440A-8FBE-72C1AF3C6A57}">
      <dgm:prSet/>
      <dgm:spPr/>
      <dgm:t>
        <a:bodyPr/>
        <a:lstStyle/>
        <a:p>
          <a:endParaRPr lang="es-MX" sz="1500">
            <a:solidFill>
              <a:schemeClr val="tx1"/>
            </a:solidFill>
            <a:latin typeface="Lao UI" pitchFamily="34" charset="0"/>
            <a:cs typeface="Lao UI" pitchFamily="34" charset="0"/>
          </a:endParaRPr>
        </a:p>
      </dgm:t>
    </dgm:pt>
    <dgm:pt modelId="{96555477-40CD-4C59-99BC-95D8D119DF51}" type="sibTrans" cxnId="{BB49285E-E0C6-440A-8FBE-72C1AF3C6A57}">
      <dgm:prSet/>
      <dgm:spPr/>
      <dgm:t>
        <a:bodyPr/>
        <a:lstStyle/>
        <a:p>
          <a:endParaRPr lang="es-MX" sz="1500">
            <a:solidFill>
              <a:schemeClr val="tx1"/>
            </a:solidFill>
            <a:latin typeface="Lao UI" pitchFamily="34" charset="0"/>
            <a:cs typeface="Lao UI" pitchFamily="34" charset="0"/>
          </a:endParaRPr>
        </a:p>
      </dgm:t>
    </dgm:pt>
    <dgm:pt modelId="{8D8EED27-3EFE-4268-990A-6CBE0B4B5D04}">
      <dgm:prSet phldrT="[Texto]" custT="1"/>
      <dgm:spPr/>
      <dgm:t>
        <a:bodyPr/>
        <a:lstStyle/>
        <a:p>
          <a:r>
            <a:rPr lang="es-MX" sz="15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o UI" pitchFamily="34" charset="0"/>
              <a:cs typeface="Lao UI" pitchFamily="34" charset="0"/>
            </a:rPr>
            <a:t>Accesibilidad:</a:t>
          </a:r>
          <a:r>
            <a:rPr lang="es-MX" sz="15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  <a:t/>
          </a:r>
          <a:br>
            <a:rPr lang="es-MX" sz="15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</a:br>
          <a:r>
            <a:rPr lang="es-MX" sz="15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  <a:t>De forma clara, en medios de fácil acceso y comprensión en formatos amigables para el ciudadano.</a:t>
          </a:r>
          <a:endParaRPr lang="es-MX" sz="1500" dirty="0">
            <a:solidFill>
              <a:schemeClr val="tx1"/>
            </a:solidFill>
            <a:latin typeface="Lao UI" pitchFamily="34" charset="0"/>
            <a:cs typeface="Lao UI" pitchFamily="34" charset="0"/>
          </a:endParaRPr>
        </a:p>
      </dgm:t>
    </dgm:pt>
    <dgm:pt modelId="{F00EF44B-D5F9-4DC9-BCF0-FAFA042C0809}" type="parTrans" cxnId="{E16A31C5-2A39-44F4-B78D-3E28755E0C78}">
      <dgm:prSet/>
      <dgm:spPr/>
      <dgm:t>
        <a:bodyPr/>
        <a:lstStyle/>
        <a:p>
          <a:endParaRPr lang="es-MX" sz="1500">
            <a:solidFill>
              <a:schemeClr val="tx1"/>
            </a:solidFill>
            <a:latin typeface="Lao UI" pitchFamily="34" charset="0"/>
            <a:cs typeface="Lao UI" pitchFamily="34" charset="0"/>
          </a:endParaRPr>
        </a:p>
      </dgm:t>
    </dgm:pt>
    <dgm:pt modelId="{0CC113D2-5C90-4C8F-9346-EB39DDB95E25}" type="sibTrans" cxnId="{E16A31C5-2A39-44F4-B78D-3E28755E0C78}">
      <dgm:prSet/>
      <dgm:spPr/>
      <dgm:t>
        <a:bodyPr/>
        <a:lstStyle/>
        <a:p>
          <a:endParaRPr lang="es-MX" sz="1500">
            <a:solidFill>
              <a:schemeClr val="tx1"/>
            </a:solidFill>
            <a:latin typeface="Lao UI" pitchFamily="34" charset="0"/>
            <a:cs typeface="Lao UI" pitchFamily="34" charset="0"/>
          </a:endParaRPr>
        </a:p>
      </dgm:t>
    </dgm:pt>
    <dgm:pt modelId="{36A887D8-D5A7-41DF-8CAB-00A00F321987}">
      <dgm:prSet phldrT="[Texto]" custT="1"/>
      <dgm:spPr/>
      <dgm:t>
        <a:bodyPr/>
        <a:lstStyle/>
        <a:p>
          <a:r>
            <a:rPr lang="es-MX" sz="15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o UI" pitchFamily="34" charset="0"/>
              <a:cs typeface="Lao UI" pitchFamily="34" charset="0"/>
            </a:rPr>
            <a:t>Información Completa:</a:t>
          </a:r>
          <a:r>
            <a:rPr lang="es-MX" sz="15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  <a:t/>
          </a:r>
          <a:br>
            <a:rPr lang="es-MX" sz="15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</a:br>
          <a:r>
            <a:rPr lang="es-MX" sz="15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  <a:t>Publicar de forma completa la información correspondiente. </a:t>
          </a:r>
        </a:p>
        <a:p>
          <a:endParaRPr lang="es-MX" sz="1500" dirty="0">
            <a:solidFill>
              <a:schemeClr val="tx1"/>
            </a:solidFill>
            <a:latin typeface="Lao UI" pitchFamily="34" charset="0"/>
            <a:cs typeface="Lao UI" pitchFamily="34" charset="0"/>
          </a:endParaRPr>
        </a:p>
      </dgm:t>
    </dgm:pt>
    <dgm:pt modelId="{559B501D-D860-4AAE-A4AB-0C9DB17C252A}" type="parTrans" cxnId="{D090E2D5-FE94-4B3C-AE19-3E03CCD236B6}">
      <dgm:prSet/>
      <dgm:spPr/>
      <dgm:t>
        <a:bodyPr/>
        <a:lstStyle/>
        <a:p>
          <a:endParaRPr lang="es-MX" sz="1500">
            <a:solidFill>
              <a:schemeClr val="tx1"/>
            </a:solidFill>
            <a:latin typeface="Lao UI" pitchFamily="34" charset="0"/>
            <a:cs typeface="Lao UI" pitchFamily="34" charset="0"/>
          </a:endParaRPr>
        </a:p>
      </dgm:t>
    </dgm:pt>
    <dgm:pt modelId="{96BEF801-830D-48F7-A894-628D6FA6B0FC}" type="sibTrans" cxnId="{D090E2D5-FE94-4B3C-AE19-3E03CCD236B6}">
      <dgm:prSet/>
      <dgm:spPr/>
      <dgm:t>
        <a:bodyPr/>
        <a:lstStyle/>
        <a:p>
          <a:endParaRPr lang="es-MX" sz="1500">
            <a:solidFill>
              <a:schemeClr val="tx1"/>
            </a:solidFill>
            <a:latin typeface="Lao UI" pitchFamily="34" charset="0"/>
            <a:cs typeface="Lao UI" pitchFamily="34" charset="0"/>
          </a:endParaRPr>
        </a:p>
      </dgm:t>
    </dgm:pt>
    <dgm:pt modelId="{94EB698F-5D8F-4038-AA46-633CE6B64F63}" type="pres">
      <dgm:prSet presAssocID="{6645540F-D6D5-497E-A24D-1F4AC29B64C3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619A83A8-4274-4C8B-ACB4-BB372C0C0532}" type="pres">
      <dgm:prSet presAssocID="{6645540F-D6D5-497E-A24D-1F4AC29B64C3}" presName="matrix" presStyleCnt="0"/>
      <dgm:spPr/>
    </dgm:pt>
    <dgm:pt modelId="{8C9609C1-0572-4DB3-8D30-6B96886B000B}" type="pres">
      <dgm:prSet presAssocID="{6645540F-D6D5-497E-A24D-1F4AC29B64C3}" presName="tile1" presStyleLbl="node1" presStyleIdx="0" presStyleCnt="4"/>
      <dgm:spPr/>
      <dgm:t>
        <a:bodyPr/>
        <a:lstStyle/>
        <a:p>
          <a:endParaRPr lang="es-MX"/>
        </a:p>
      </dgm:t>
    </dgm:pt>
    <dgm:pt modelId="{14418706-66B0-4A1E-A577-7EC88B828D16}" type="pres">
      <dgm:prSet presAssocID="{6645540F-D6D5-497E-A24D-1F4AC29B64C3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2E99481-83EC-4AA1-A8AA-26684E1C2BD8}" type="pres">
      <dgm:prSet presAssocID="{6645540F-D6D5-497E-A24D-1F4AC29B64C3}" presName="tile2" presStyleLbl="node1" presStyleIdx="1" presStyleCnt="4"/>
      <dgm:spPr/>
      <dgm:t>
        <a:bodyPr/>
        <a:lstStyle/>
        <a:p>
          <a:endParaRPr lang="es-MX"/>
        </a:p>
      </dgm:t>
    </dgm:pt>
    <dgm:pt modelId="{58CE5DD0-4A2C-46B3-A2EB-9BB02667AC38}" type="pres">
      <dgm:prSet presAssocID="{6645540F-D6D5-497E-A24D-1F4AC29B64C3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2608689-A421-44C7-A666-5A2B4C4FC6DE}" type="pres">
      <dgm:prSet presAssocID="{6645540F-D6D5-497E-A24D-1F4AC29B64C3}" presName="tile3" presStyleLbl="node1" presStyleIdx="2" presStyleCnt="4"/>
      <dgm:spPr/>
      <dgm:t>
        <a:bodyPr/>
        <a:lstStyle/>
        <a:p>
          <a:endParaRPr lang="es-MX"/>
        </a:p>
      </dgm:t>
    </dgm:pt>
    <dgm:pt modelId="{FABB76EA-0735-4C32-AAC9-B60C0D2E5E06}" type="pres">
      <dgm:prSet presAssocID="{6645540F-D6D5-497E-A24D-1F4AC29B64C3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C8F2681-BF3F-44EC-AAEA-003C01DD6D9A}" type="pres">
      <dgm:prSet presAssocID="{6645540F-D6D5-497E-A24D-1F4AC29B64C3}" presName="tile4" presStyleLbl="node1" presStyleIdx="3" presStyleCnt="4"/>
      <dgm:spPr/>
      <dgm:t>
        <a:bodyPr/>
        <a:lstStyle/>
        <a:p>
          <a:endParaRPr lang="es-MX"/>
        </a:p>
      </dgm:t>
    </dgm:pt>
    <dgm:pt modelId="{427AB252-EFAD-4D1C-8818-A611EB425743}" type="pres">
      <dgm:prSet presAssocID="{6645540F-D6D5-497E-A24D-1F4AC29B64C3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FE7E5F5-7E07-4383-9FCF-DDEDB676CAC8}" type="pres">
      <dgm:prSet presAssocID="{6645540F-D6D5-497E-A24D-1F4AC29B64C3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es-MX"/>
        </a:p>
      </dgm:t>
    </dgm:pt>
  </dgm:ptLst>
  <dgm:cxnLst>
    <dgm:cxn modelId="{1DBCF7BD-FADE-48CB-BB15-25CF32DB2941}" type="presOf" srcId="{8D8EED27-3EFE-4268-990A-6CBE0B4B5D04}" destId="{FABB76EA-0735-4C32-AAC9-B60C0D2E5E06}" srcOrd="1" destOrd="0" presId="urn:microsoft.com/office/officeart/2005/8/layout/matrix1"/>
    <dgm:cxn modelId="{E55380D1-9AB4-4655-8A8D-E36F8461945C}" type="presOf" srcId="{6645540F-D6D5-497E-A24D-1F4AC29B64C3}" destId="{94EB698F-5D8F-4038-AA46-633CE6B64F63}" srcOrd="0" destOrd="0" presId="urn:microsoft.com/office/officeart/2005/8/layout/matrix1"/>
    <dgm:cxn modelId="{0DB7E381-ECBC-4B75-8792-AFAD472DDBE4}" type="presOf" srcId="{8D8EED27-3EFE-4268-990A-6CBE0B4B5D04}" destId="{92608689-A421-44C7-A666-5A2B4C4FC6DE}" srcOrd="0" destOrd="0" presId="urn:microsoft.com/office/officeart/2005/8/layout/matrix1"/>
    <dgm:cxn modelId="{56D31088-C294-462B-8083-5F641C07D39C}" type="presOf" srcId="{A20EAD9B-E078-46F6-9AF2-9C89ECA04B7B}" destId="{14418706-66B0-4A1E-A577-7EC88B828D16}" srcOrd="1" destOrd="0" presId="urn:microsoft.com/office/officeart/2005/8/layout/matrix1"/>
    <dgm:cxn modelId="{687F477E-AFEA-48E8-97A0-740267E3546B}" type="presOf" srcId="{36A887D8-D5A7-41DF-8CAB-00A00F321987}" destId="{427AB252-EFAD-4D1C-8818-A611EB425743}" srcOrd="1" destOrd="0" presId="urn:microsoft.com/office/officeart/2005/8/layout/matrix1"/>
    <dgm:cxn modelId="{D090E2D5-FE94-4B3C-AE19-3E03CCD236B6}" srcId="{E051474E-6448-4925-90BD-FEA3452355DC}" destId="{36A887D8-D5A7-41DF-8CAB-00A00F321987}" srcOrd="3" destOrd="0" parTransId="{559B501D-D860-4AAE-A4AB-0C9DB17C252A}" sibTransId="{96BEF801-830D-48F7-A894-628D6FA6B0FC}"/>
    <dgm:cxn modelId="{5D0A73D6-D512-4DD6-95FF-759EF0E46946}" type="presOf" srcId="{FA2A12ED-2FEB-4992-B743-0225C51C8AB4}" destId="{52E99481-83EC-4AA1-A8AA-26684E1C2BD8}" srcOrd="0" destOrd="0" presId="urn:microsoft.com/office/officeart/2005/8/layout/matrix1"/>
    <dgm:cxn modelId="{D8ABCFDF-3DE4-46F1-BAA0-723455A82FA5}" type="presOf" srcId="{36A887D8-D5A7-41DF-8CAB-00A00F321987}" destId="{AC8F2681-BF3F-44EC-AAEA-003C01DD6D9A}" srcOrd="0" destOrd="0" presId="urn:microsoft.com/office/officeart/2005/8/layout/matrix1"/>
    <dgm:cxn modelId="{E16A31C5-2A39-44F4-B78D-3E28755E0C78}" srcId="{E051474E-6448-4925-90BD-FEA3452355DC}" destId="{8D8EED27-3EFE-4268-990A-6CBE0B4B5D04}" srcOrd="2" destOrd="0" parTransId="{F00EF44B-D5F9-4DC9-BCF0-FAFA042C0809}" sibTransId="{0CC113D2-5C90-4C8F-9346-EB39DDB95E25}"/>
    <dgm:cxn modelId="{BB49285E-E0C6-440A-8FBE-72C1AF3C6A57}" srcId="{E051474E-6448-4925-90BD-FEA3452355DC}" destId="{FA2A12ED-2FEB-4992-B743-0225C51C8AB4}" srcOrd="1" destOrd="0" parTransId="{A1F11B2B-83F1-49D6-8901-A2AC49F4F374}" sibTransId="{96555477-40CD-4C59-99BC-95D8D119DF51}"/>
    <dgm:cxn modelId="{9B6F0C6B-179C-478B-81D3-520AA19395E7}" type="presOf" srcId="{E051474E-6448-4925-90BD-FEA3452355DC}" destId="{EFE7E5F5-7E07-4383-9FCF-DDEDB676CAC8}" srcOrd="0" destOrd="0" presId="urn:microsoft.com/office/officeart/2005/8/layout/matrix1"/>
    <dgm:cxn modelId="{F39ABF69-D8B9-4980-806D-3BC006948882}" srcId="{6645540F-D6D5-497E-A24D-1F4AC29B64C3}" destId="{E051474E-6448-4925-90BD-FEA3452355DC}" srcOrd="0" destOrd="0" parTransId="{C1C0FAF4-B519-489C-A42C-946B4A99647A}" sibTransId="{6969A110-FAFA-42BE-B1B6-831263346BD9}"/>
    <dgm:cxn modelId="{D3F18F34-CAF6-4DE7-8EBB-A050D95B98C7}" srcId="{E051474E-6448-4925-90BD-FEA3452355DC}" destId="{A20EAD9B-E078-46F6-9AF2-9C89ECA04B7B}" srcOrd="0" destOrd="0" parTransId="{3FA98E32-AA6D-460D-A9ED-05C9736B8DA0}" sibTransId="{1510A25F-4ED9-44BC-9D6C-671C5D82BD5B}"/>
    <dgm:cxn modelId="{7424DA86-20B0-4238-8ED8-84880D010859}" type="presOf" srcId="{FA2A12ED-2FEB-4992-B743-0225C51C8AB4}" destId="{58CE5DD0-4A2C-46B3-A2EB-9BB02667AC38}" srcOrd="1" destOrd="0" presId="urn:microsoft.com/office/officeart/2005/8/layout/matrix1"/>
    <dgm:cxn modelId="{58CCE351-8FA5-4BC8-9089-B5B4B27786BB}" type="presOf" srcId="{A20EAD9B-E078-46F6-9AF2-9C89ECA04B7B}" destId="{8C9609C1-0572-4DB3-8D30-6B96886B000B}" srcOrd="0" destOrd="0" presId="urn:microsoft.com/office/officeart/2005/8/layout/matrix1"/>
    <dgm:cxn modelId="{35B9FAE2-DFB5-4324-8C26-8CD69E0B3D2F}" type="presParOf" srcId="{94EB698F-5D8F-4038-AA46-633CE6B64F63}" destId="{619A83A8-4274-4C8B-ACB4-BB372C0C0532}" srcOrd="0" destOrd="0" presId="urn:microsoft.com/office/officeart/2005/8/layout/matrix1"/>
    <dgm:cxn modelId="{B810D655-858D-4533-978C-B5ECDBB2675C}" type="presParOf" srcId="{619A83A8-4274-4C8B-ACB4-BB372C0C0532}" destId="{8C9609C1-0572-4DB3-8D30-6B96886B000B}" srcOrd="0" destOrd="0" presId="urn:microsoft.com/office/officeart/2005/8/layout/matrix1"/>
    <dgm:cxn modelId="{726A54A8-CFFB-433C-9834-72B23C61E80D}" type="presParOf" srcId="{619A83A8-4274-4C8B-ACB4-BB372C0C0532}" destId="{14418706-66B0-4A1E-A577-7EC88B828D16}" srcOrd="1" destOrd="0" presId="urn:microsoft.com/office/officeart/2005/8/layout/matrix1"/>
    <dgm:cxn modelId="{4B235F2A-5F54-4FAE-8DF5-27A665E550C7}" type="presParOf" srcId="{619A83A8-4274-4C8B-ACB4-BB372C0C0532}" destId="{52E99481-83EC-4AA1-A8AA-26684E1C2BD8}" srcOrd="2" destOrd="0" presId="urn:microsoft.com/office/officeart/2005/8/layout/matrix1"/>
    <dgm:cxn modelId="{6AC4A107-D2C5-4B63-83C8-66D086CB64C6}" type="presParOf" srcId="{619A83A8-4274-4C8B-ACB4-BB372C0C0532}" destId="{58CE5DD0-4A2C-46B3-A2EB-9BB02667AC38}" srcOrd="3" destOrd="0" presId="urn:microsoft.com/office/officeart/2005/8/layout/matrix1"/>
    <dgm:cxn modelId="{0753E693-DB20-4D04-B6EE-EAD5602984FA}" type="presParOf" srcId="{619A83A8-4274-4C8B-ACB4-BB372C0C0532}" destId="{92608689-A421-44C7-A666-5A2B4C4FC6DE}" srcOrd="4" destOrd="0" presId="urn:microsoft.com/office/officeart/2005/8/layout/matrix1"/>
    <dgm:cxn modelId="{8FDBF852-6866-401F-A5B4-01E3540039E7}" type="presParOf" srcId="{619A83A8-4274-4C8B-ACB4-BB372C0C0532}" destId="{FABB76EA-0735-4C32-AAC9-B60C0D2E5E06}" srcOrd="5" destOrd="0" presId="urn:microsoft.com/office/officeart/2005/8/layout/matrix1"/>
    <dgm:cxn modelId="{3BFC7BD0-D2A1-410A-A337-F8F4BF033865}" type="presParOf" srcId="{619A83A8-4274-4C8B-ACB4-BB372C0C0532}" destId="{AC8F2681-BF3F-44EC-AAEA-003C01DD6D9A}" srcOrd="6" destOrd="0" presId="urn:microsoft.com/office/officeart/2005/8/layout/matrix1"/>
    <dgm:cxn modelId="{D240AEF1-C674-4CFA-926A-71AEA9111D11}" type="presParOf" srcId="{619A83A8-4274-4C8B-ACB4-BB372C0C0532}" destId="{427AB252-EFAD-4D1C-8818-A611EB425743}" srcOrd="7" destOrd="0" presId="urn:microsoft.com/office/officeart/2005/8/layout/matrix1"/>
    <dgm:cxn modelId="{B30FA2A2-FA5F-4545-83BA-6557CE926B49}" type="presParOf" srcId="{94EB698F-5D8F-4038-AA46-633CE6B64F63}" destId="{EFE7E5F5-7E07-4383-9FCF-DDEDB676CAC8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9609C1-0572-4DB3-8D30-6B96886B000B}">
      <dsp:nvSpPr>
        <dsp:cNvPr id="0" name=""/>
        <dsp:cNvSpPr/>
      </dsp:nvSpPr>
      <dsp:spPr>
        <a:xfrm rot="16200000">
          <a:off x="508000" y="-508000"/>
          <a:ext cx="2032000" cy="3048000"/>
        </a:xfrm>
        <a:prstGeom prst="round1Rect">
          <a:avLst/>
        </a:prstGeom>
        <a:solidFill>
          <a:schemeClr val="accent5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b="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o UI" pitchFamily="34" charset="0"/>
              <a:cs typeface="Lao UI" pitchFamily="34" charset="0"/>
            </a:rPr>
            <a:t>Publicidad: </a:t>
          </a:r>
          <a:r>
            <a:rPr lang="es-MX" sz="1500" kern="12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  <a:t/>
          </a:r>
          <a:br>
            <a:rPr lang="es-MX" sz="1500" kern="12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</a:br>
          <a:r>
            <a:rPr lang="es-MX" sz="1500" kern="12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  <a:t>Debe publicarse de manera universal y permanentemente en Internet, además de ser veraz y confiable.</a:t>
          </a:r>
          <a:endParaRPr lang="es-MX" sz="1500" kern="1200" dirty="0">
            <a:solidFill>
              <a:schemeClr val="tx1"/>
            </a:solidFill>
            <a:latin typeface="Lao UI" pitchFamily="34" charset="0"/>
            <a:cs typeface="Lao UI" pitchFamily="34" charset="0"/>
          </a:endParaRPr>
        </a:p>
      </dsp:txBody>
      <dsp:txXfrm rot="5400000">
        <a:off x="0" y="0"/>
        <a:ext cx="3048000" cy="1524000"/>
      </dsp:txXfrm>
    </dsp:sp>
    <dsp:sp modelId="{52E99481-83EC-4AA1-A8AA-26684E1C2BD8}">
      <dsp:nvSpPr>
        <dsp:cNvPr id="0" name=""/>
        <dsp:cNvSpPr/>
      </dsp:nvSpPr>
      <dsp:spPr>
        <a:xfrm>
          <a:off x="3048000" y="0"/>
          <a:ext cx="3048000" cy="2032000"/>
        </a:xfrm>
        <a:prstGeom prst="round1Rect">
          <a:avLst/>
        </a:prstGeom>
        <a:solidFill>
          <a:schemeClr val="accent5">
            <a:shade val="80000"/>
            <a:hueOff val="68408"/>
            <a:satOff val="-746"/>
            <a:lumOff val="852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500" kern="120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Lao UI" pitchFamily="34" charset="0"/>
            <a:cs typeface="Lao UI" pitchFamily="34" charset="0"/>
          </a:endParaRP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o UI" pitchFamily="34" charset="0"/>
              <a:cs typeface="Lao UI" pitchFamily="34" charset="0"/>
            </a:rPr>
            <a:t>Vigencia:</a:t>
          </a:r>
          <a:r>
            <a:rPr lang="es-MX" sz="1500" kern="12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  <a:t/>
          </a:r>
          <a:br>
            <a:rPr lang="es-MX" sz="1500" kern="12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</a:br>
          <a:r>
            <a:rPr lang="es-MX" sz="1500" kern="12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  <a:t>Actualización cuando menos una vez al mes, o según se establezca en los lineamientos generales de publicación y actualización de información fundamental.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500" kern="1200" dirty="0">
            <a:solidFill>
              <a:schemeClr val="tx1"/>
            </a:solidFill>
            <a:latin typeface="Lao UI" pitchFamily="34" charset="0"/>
            <a:cs typeface="Lao UI" pitchFamily="34" charset="0"/>
          </a:endParaRPr>
        </a:p>
      </dsp:txBody>
      <dsp:txXfrm>
        <a:off x="3048000" y="0"/>
        <a:ext cx="3048000" cy="1524000"/>
      </dsp:txXfrm>
    </dsp:sp>
    <dsp:sp modelId="{92608689-A421-44C7-A666-5A2B4C4FC6DE}">
      <dsp:nvSpPr>
        <dsp:cNvPr id="0" name=""/>
        <dsp:cNvSpPr/>
      </dsp:nvSpPr>
      <dsp:spPr>
        <a:xfrm rot="10800000">
          <a:off x="0" y="2032000"/>
          <a:ext cx="3048000" cy="2032000"/>
        </a:xfrm>
        <a:prstGeom prst="round1Rect">
          <a:avLst/>
        </a:prstGeom>
        <a:solidFill>
          <a:schemeClr val="accent5">
            <a:shade val="80000"/>
            <a:hueOff val="136816"/>
            <a:satOff val="-1492"/>
            <a:lumOff val="1705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o UI" pitchFamily="34" charset="0"/>
              <a:cs typeface="Lao UI" pitchFamily="34" charset="0"/>
            </a:rPr>
            <a:t>Accesibilidad:</a:t>
          </a:r>
          <a:r>
            <a:rPr lang="es-MX" sz="1500" kern="12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  <a:t/>
          </a:r>
          <a:br>
            <a:rPr lang="es-MX" sz="1500" kern="12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</a:br>
          <a:r>
            <a:rPr lang="es-MX" sz="1500" kern="12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  <a:t>De forma clara, en medios de fácil acceso y comprensión en formatos amigables para el ciudadano.</a:t>
          </a:r>
          <a:endParaRPr lang="es-MX" sz="1500" kern="1200" dirty="0">
            <a:solidFill>
              <a:schemeClr val="tx1"/>
            </a:solidFill>
            <a:latin typeface="Lao UI" pitchFamily="34" charset="0"/>
            <a:cs typeface="Lao UI" pitchFamily="34" charset="0"/>
          </a:endParaRPr>
        </a:p>
      </dsp:txBody>
      <dsp:txXfrm rot="10800000">
        <a:off x="0" y="2539999"/>
        <a:ext cx="3048000" cy="1524000"/>
      </dsp:txXfrm>
    </dsp:sp>
    <dsp:sp modelId="{AC8F2681-BF3F-44EC-AAEA-003C01DD6D9A}">
      <dsp:nvSpPr>
        <dsp:cNvPr id="0" name=""/>
        <dsp:cNvSpPr/>
      </dsp:nvSpPr>
      <dsp:spPr>
        <a:xfrm rot="5400000">
          <a:off x="3556000" y="1523999"/>
          <a:ext cx="2032000" cy="3048000"/>
        </a:xfrm>
        <a:prstGeom prst="round1Rect">
          <a:avLst/>
        </a:prstGeom>
        <a:solidFill>
          <a:schemeClr val="accent5">
            <a:shade val="80000"/>
            <a:hueOff val="205224"/>
            <a:satOff val="-2238"/>
            <a:lumOff val="2557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o UI" pitchFamily="34" charset="0"/>
              <a:cs typeface="Lao UI" pitchFamily="34" charset="0"/>
            </a:rPr>
            <a:t>Información Completa:</a:t>
          </a:r>
          <a:r>
            <a:rPr lang="es-MX" sz="1500" kern="12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  <a:t/>
          </a:r>
          <a:br>
            <a:rPr lang="es-MX" sz="1500" kern="12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</a:br>
          <a:r>
            <a:rPr lang="es-MX" sz="1500" kern="12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  <a:t>Publicar de forma completa la información correspondiente. 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500" kern="1200" dirty="0">
            <a:solidFill>
              <a:schemeClr val="tx1"/>
            </a:solidFill>
            <a:latin typeface="Lao UI" pitchFamily="34" charset="0"/>
            <a:cs typeface="Lao UI" pitchFamily="34" charset="0"/>
          </a:endParaRPr>
        </a:p>
      </dsp:txBody>
      <dsp:txXfrm rot="-5400000">
        <a:off x="3048000" y="2539999"/>
        <a:ext cx="3048000" cy="1524000"/>
      </dsp:txXfrm>
    </dsp:sp>
    <dsp:sp modelId="{EFE7E5F5-7E07-4383-9FCF-DDEDB676CAC8}">
      <dsp:nvSpPr>
        <dsp:cNvPr id="0" name=""/>
        <dsp:cNvSpPr/>
      </dsp:nvSpPr>
      <dsp:spPr>
        <a:xfrm>
          <a:off x="2133600" y="1523999"/>
          <a:ext cx="1828800" cy="1016000"/>
        </a:xfrm>
        <a:prstGeom prst="roundRect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b="1" kern="1200" dirty="0" smtClean="0">
              <a:solidFill>
                <a:schemeClr val="tx1"/>
              </a:solidFill>
              <a:latin typeface="Lao UI" pitchFamily="34" charset="0"/>
              <a:cs typeface="Lao UI" pitchFamily="34" charset="0"/>
            </a:rPr>
            <a:t>Información Pública Fundamental</a:t>
          </a:r>
          <a:endParaRPr lang="es-MX" sz="1500" b="1" kern="1200" dirty="0">
            <a:solidFill>
              <a:schemeClr val="tx1"/>
            </a:solidFill>
            <a:latin typeface="Lao UI" pitchFamily="34" charset="0"/>
            <a:cs typeface="Lao UI" pitchFamily="34" charset="0"/>
          </a:endParaRPr>
        </a:p>
      </dsp:txBody>
      <dsp:txXfrm>
        <a:off x="2183197" y="1573596"/>
        <a:ext cx="1729606" cy="9168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fld id="{FF5E83B2-33BE-4E6E-ADAE-91A70E7DF8FA}" type="datetimeFigureOut">
              <a:rPr lang="es-MX"/>
              <a:pPr>
                <a:defRPr/>
              </a:pPr>
              <a:t>24/11/2014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fld id="{E5B49BB2-E103-42E3-A44F-6C8D40DB3503}" type="slidenum">
              <a:rPr lang="es-MX"/>
              <a:pPr>
                <a:defRPr/>
              </a:pPr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6885028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E637F0C-FDD8-4C14-9A2B-BB92511F1CDC}" type="datetimeFigureOut">
              <a:rPr lang="es-MX"/>
              <a:pPr>
                <a:defRPr/>
              </a:pPr>
              <a:t>24/11/2014</a:t>
            </a:fld>
            <a:endParaRPr lang="es-MX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MX" noProof="0" dirty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MX" noProof="0" smtClean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48AA6CE7-DDE3-492B-9FC1-8504472B7F22}" type="slidenum">
              <a:rPr lang="es-MX"/>
              <a:pPr>
                <a:defRPr/>
              </a:pPr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465246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altLang="es-MX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s-MX" altLang="es-MX" smtClean="0"/>
          </a:p>
        </p:txBody>
      </p:sp>
      <p:sp>
        <p:nvSpPr>
          <p:cNvPr id="368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89C26F40-F26E-461A-A5C0-6FD8D6D48D02}" type="slidenum">
              <a:rPr lang="es-MX" altLang="es-MX" smtClean="0"/>
              <a:pPr eaLnBrk="1" hangingPunct="1"/>
              <a:t>26</a:t>
            </a:fld>
            <a:endParaRPr lang="es-MX" altLang="es-MX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s-MX" altLang="es-MX" dirty="0" smtClean="0"/>
          </a:p>
        </p:txBody>
      </p:sp>
      <p:sp>
        <p:nvSpPr>
          <p:cNvPr id="368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89C26F40-F26E-461A-A5C0-6FD8D6D48D02}" type="slidenum">
              <a:rPr lang="es-MX" altLang="es-MX" smtClean="0"/>
              <a:pPr eaLnBrk="1" hangingPunct="1"/>
              <a:t>27</a:t>
            </a:fld>
            <a:endParaRPr lang="es-MX" altLang="es-MX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s-MX" altLang="es-MX" smtClean="0"/>
          </a:p>
        </p:txBody>
      </p:sp>
      <p:sp>
        <p:nvSpPr>
          <p:cNvPr id="37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FD837BF4-83F4-4363-9F8D-F9F921DC3EAB}" type="slidenum">
              <a:rPr lang="es-MX" altLang="es-MX" smtClean="0"/>
              <a:pPr eaLnBrk="1" hangingPunct="1"/>
              <a:t>28</a:t>
            </a:fld>
            <a:endParaRPr lang="es-MX" altLang="es-MX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2BC943-E30E-4354-8B9F-E043C91EA69B}" type="datetime1">
              <a:rPr lang="en-US"/>
              <a:pPr>
                <a:defRPr/>
              </a:pPr>
              <a:t>11/24/2014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B9914B-2B05-49C0-9905-261CB9CDEDF4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731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E6F97A-9F37-416B-A43A-0A966A34A330}" type="datetime1">
              <a:rPr lang="en-US"/>
              <a:pPr>
                <a:defRPr/>
              </a:pPr>
              <a:t>11/24/2014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7E1BF1-A2B9-4E46-A409-B1243E9FEA3F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92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34C343-6FB7-40C3-8D4D-539DD8645E27}" type="datetime1">
              <a:rPr lang="en-US"/>
              <a:pPr>
                <a:defRPr/>
              </a:pPr>
              <a:t>11/24/2014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6B0747-F601-43D0-8372-9323B4D89FDB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301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B9E74C-35E0-43FA-9E8E-8174AA2156B4}" type="datetime1">
              <a:rPr lang="en-US"/>
              <a:pPr>
                <a:defRPr/>
              </a:pPr>
              <a:t>11/24/2014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FA6A66-A0DA-4EDF-B5DD-FE9B2BB62956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099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16E76-2A42-45A4-A8D2-F65A23DC33D0}" type="datetime1">
              <a:rPr lang="en-US"/>
              <a:pPr>
                <a:defRPr/>
              </a:pPr>
              <a:t>11/24/2014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40420D-3ECB-4A67-B0D9-7CC27C9A01E5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451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E8EEF5-4B40-418C-8F53-0E414DADAD33}" type="datetime1">
              <a:rPr lang="en-US"/>
              <a:pPr>
                <a:defRPr/>
              </a:pPr>
              <a:t>11/24/2014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2E2B1A-7219-4FDD-AF66-080D43600B60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799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1BBCE5-1157-49A0-8089-EA67BB5E40D5}" type="datetime1">
              <a:rPr lang="en-US"/>
              <a:pPr>
                <a:defRPr/>
              </a:pPr>
              <a:t>11/24/2014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A10C57-1BE3-456D-A3A3-497A3E816E68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9867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D8F3AB-853A-47BC-9E81-714E0AF2B623}" type="datetime1">
              <a:rPr lang="en-US"/>
              <a:pPr>
                <a:defRPr/>
              </a:pPr>
              <a:t>11/24/2014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D7AA8B-701E-49E4-8AEA-1A55122156BA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0467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05CAE3-1083-4C59-A5D3-A2C1EECC1848}" type="datetime1">
              <a:rPr lang="en-US"/>
              <a:pPr>
                <a:defRPr/>
              </a:pPr>
              <a:t>11/24/2014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D7604E-6499-4A4A-8529-3A271529B695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698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49811B-7C8D-47D9-B6F6-47CD1E25BFCB}" type="datetime1">
              <a:rPr lang="en-US"/>
              <a:pPr>
                <a:defRPr/>
              </a:pPr>
              <a:t>11/24/2014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7BCA59-D038-4375-A42E-87FE24EFD3F6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1587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0FCDB7-670C-446A-9C2D-E826E228202B}" type="datetime1">
              <a:rPr lang="en-US"/>
              <a:pPr>
                <a:defRPr/>
              </a:pPr>
              <a:t>11/24/2014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2D5610-2B6A-46AA-879C-FDE06F9C7356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217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MX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MX" smtClean="0"/>
              <a:t>Click to edit Master text styles</a:t>
            </a:r>
          </a:p>
          <a:p>
            <a:pPr lvl="1"/>
            <a:r>
              <a:rPr lang="en-US" altLang="es-MX" smtClean="0"/>
              <a:t>Second level</a:t>
            </a:r>
          </a:p>
          <a:p>
            <a:pPr lvl="2"/>
            <a:r>
              <a:rPr lang="en-US" altLang="es-MX" smtClean="0"/>
              <a:t>Third level</a:t>
            </a:r>
          </a:p>
          <a:p>
            <a:pPr lvl="3"/>
            <a:r>
              <a:rPr lang="en-US" altLang="es-MX" smtClean="0"/>
              <a:t>Fourth level</a:t>
            </a:r>
          </a:p>
          <a:p>
            <a:pPr lvl="4"/>
            <a:r>
              <a:rPr lang="en-US" altLang="es-MX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F48A49CB-7F2B-442A-8587-B2E9629FD275}" type="datetime1">
              <a:rPr lang="en-US"/>
              <a:pPr>
                <a:defRPr/>
              </a:pPr>
              <a:t>11/24/2014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D2E47FB2-C65B-48E1-BBA8-869861FBBBEF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85750" y="142875"/>
            <a:ext cx="2786063" cy="16430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 dirty="0"/>
          </a:p>
        </p:txBody>
      </p:sp>
      <p:pic>
        <p:nvPicPr>
          <p:cNvPr id="2051" name="5 Imagen" descr="original_CMYK-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88" t="21875" r="14583" b="22916"/>
          <a:stretch>
            <a:fillRect/>
          </a:stretch>
        </p:blipFill>
        <p:spPr bwMode="auto">
          <a:xfrm>
            <a:off x="2552700" y="357188"/>
            <a:ext cx="4019550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971550" y="2997200"/>
            <a:ext cx="7215188" cy="1292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MX" sz="2600" b="1" dirty="0">
                <a:solidFill>
                  <a:srgbClr val="808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Resultados </a:t>
            </a:r>
          </a:p>
          <a:p>
            <a:pPr algn="ctr">
              <a:defRPr/>
            </a:pPr>
            <a:r>
              <a:rPr lang="es-MX" sz="2600" b="1" dirty="0">
                <a:solidFill>
                  <a:srgbClr val="808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Evaluación de la Publicación </a:t>
            </a:r>
            <a:br>
              <a:rPr lang="es-MX" sz="2600" b="1" dirty="0">
                <a:solidFill>
                  <a:srgbClr val="808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</a:br>
            <a:r>
              <a:rPr lang="es-MX" sz="2600" b="1" dirty="0">
                <a:solidFill>
                  <a:srgbClr val="808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de Información Fundamental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1000124" y="4437063"/>
            <a:ext cx="7316291" cy="200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4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</a:rPr>
              <a:t>Organismos Públicos </a:t>
            </a:r>
            <a:r>
              <a:rPr lang="es-MX" sz="4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</a:rPr>
              <a:t>Descentralizados</a:t>
            </a:r>
          </a:p>
          <a:p>
            <a:pPr algn="ctr">
              <a:defRPr/>
            </a:pPr>
            <a:r>
              <a:rPr lang="es-MX" sz="32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</a:rPr>
              <a:t>(Desarrollo Social)</a:t>
            </a:r>
            <a:endParaRPr lang="es-MX" sz="3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2247900" y="428625"/>
            <a:ext cx="4895850" cy="936625"/>
          </a:xfrm>
        </p:spPr>
        <p:txBody>
          <a:bodyPr/>
          <a:lstStyle/>
          <a:p>
            <a:pPr>
              <a:defRPr/>
            </a:pPr>
            <a:r>
              <a:rPr lang="es-MX" sz="36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Metodología</a:t>
            </a:r>
            <a:endParaRPr lang="es-ES" sz="36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285750" y="1500188"/>
          <a:ext cx="8572500" cy="5133975"/>
        </p:xfrm>
        <a:graphic>
          <a:graphicData uri="http://schemas.openxmlformats.org/drawingml/2006/table">
            <a:tbl>
              <a:tblPr/>
              <a:tblGrid>
                <a:gridCol w="2822067"/>
                <a:gridCol w="2978087"/>
                <a:gridCol w="2772346"/>
              </a:tblGrid>
              <a:tr h="373733">
                <a:tc gridSpan="3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MX" sz="1600" b="1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Elementos de la Evaluación</a:t>
                      </a:r>
                      <a:endParaRPr lang="es-MX"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91439" marR="91439" marT="45727" marB="45727" anchor="ctr">
                    <a:lnL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  <a:alpha val="64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596444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MX" sz="1600" b="1" i="1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¿Qué se evalúa?</a:t>
                      </a:r>
                      <a:endParaRPr lang="es-MX"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91439" marR="91439" marT="45727" marB="45727" anchor="ctr">
                    <a:lnL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  <a:alpha val="6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_tradnl" sz="1600" b="1" i="1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¿Cómo se aplica?</a:t>
                      </a:r>
                      <a:endParaRPr lang="es-MX"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91439" marR="91439" marT="45727" marB="45727" anchor="ctr">
                    <a:lnL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  <a:alpha val="6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MX" sz="1600" b="1" i="1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¿Qué parámetros se utilizan?</a:t>
                      </a:r>
                      <a:endParaRPr lang="es-MX"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91439" marR="91439" marT="45727" marB="45727" anchor="ctr">
                    <a:lnL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  <a:alpha val="64000"/>
                      </a:schemeClr>
                    </a:solidFill>
                  </a:tcPr>
                </a:tc>
              </a:tr>
              <a:tr h="416379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s-MX" sz="1600" dirty="0" smtClean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MX" sz="1600" dirty="0" smtClean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Publicación </a:t>
                      </a:r>
                      <a:r>
                        <a:rPr lang="es-MX" sz="1600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de la Información Fundamental (IF), según lo establecido </a:t>
                      </a:r>
                      <a:r>
                        <a:rPr lang="es-MX" sz="1600" dirty="0" smtClean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en los artículos de la Ley: :</a:t>
                      </a:r>
                      <a:endParaRPr lang="es-MX"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/>
                        <a:buChar char=""/>
                      </a:pPr>
                      <a:r>
                        <a:rPr lang="es-MX" sz="1600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Art. 8 </a:t>
                      </a:r>
                      <a:r>
                        <a:rPr lang="es-MX" sz="1600" dirty="0" smtClean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información fundamental general,</a:t>
                      </a:r>
                      <a:r>
                        <a:rPr lang="es-MX" sz="1600" baseline="0" dirty="0" smtClean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MX" sz="1600" dirty="0" smtClean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en </a:t>
                      </a:r>
                      <a:r>
                        <a:rPr lang="es-MX" sz="1600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todas sus fracciones e </a:t>
                      </a:r>
                      <a:r>
                        <a:rPr lang="es-MX" sz="1600" dirty="0" smtClean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incisos.</a:t>
                      </a:r>
                      <a:endParaRPr lang="es-MX"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/>
                        <a:buChar char=""/>
                      </a:pPr>
                      <a:r>
                        <a:rPr lang="es-MX" sz="1600" dirty="0" smtClean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Art.</a:t>
                      </a:r>
                      <a:r>
                        <a:rPr lang="es-MX" sz="1600" baseline="0" dirty="0" smtClean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MX" sz="1600" dirty="0" smtClean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10</a:t>
                      </a:r>
                      <a:r>
                        <a:rPr lang="es-MX" sz="1600" baseline="0" dirty="0" smtClean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aplicable al Poder Ejecutivo,</a:t>
                      </a:r>
                      <a:r>
                        <a:rPr lang="es-MX" sz="1600" dirty="0" smtClean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MX" sz="1600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en todas sus </a:t>
                      </a:r>
                      <a:r>
                        <a:rPr lang="es-MX" sz="1600" dirty="0" smtClean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fracciones.</a:t>
                      </a:r>
                      <a:endParaRPr lang="es-MX" sz="16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91439" marR="91439" marT="45727" marB="45727">
                    <a:lnL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s-MX" sz="1600" dirty="0" smtClean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MX" sz="1600" dirty="0" smtClean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Exploración </a:t>
                      </a:r>
                      <a:r>
                        <a:rPr lang="es-MX" sz="1600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de los </a:t>
                      </a:r>
                      <a:r>
                        <a:rPr lang="es-MX" sz="1600" dirty="0" smtClean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portales web </a:t>
                      </a:r>
                      <a:r>
                        <a:rPr lang="es-MX" sz="1600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de los sujetos obligados</a:t>
                      </a:r>
                    </a:p>
                  </a:txBody>
                  <a:tcPr marL="91439" marR="91439" marT="45727" marB="45727">
                    <a:lnL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MX" sz="1600" b="1" i="1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Adjetivos</a:t>
                      </a:r>
                      <a:endParaRPr lang="es-MX"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Symbol"/>
                        <a:buChar char=""/>
                      </a:pPr>
                      <a:r>
                        <a:rPr lang="es-MX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Publicidad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Symbol"/>
                        <a:buChar char=""/>
                      </a:pPr>
                      <a:r>
                        <a:rPr lang="es-MX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Vigencia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Symbol"/>
                        <a:buChar char=""/>
                      </a:pPr>
                      <a:r>
                        <a:rPr lang="es-MX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Accesibilidad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Symbol"/>
                        <a:buChar char=""/>
                      </a:pPr>
                      <a:r>
                        <a:rPr lang="es-MX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Información Completa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MX" sz="1600" b="1" i="1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Sustantivos</a:t>
                      </a:r>
                      <a:endParaRPr lang="es-MX" sz="16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MX" sz="1600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IF contemplada </a:t>
                      </a:r>
                      <a:r>
                        <a:rPr lang="es-MX" sz="1600" dirty="0" smtClean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en: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MX" sz="1400" dirty="0" smtClean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Ley  de Trasparencia y Acceso a la Información Pública del Estado</a:t>
                      </a:r>
                      <a:r>
                        <a:rPr lang="es-MX" sz="1400" baseline="0" dirty="0" smtClean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de Jalisco y sus Municipios</a:t>
                      </a:r>
                      <a:endParaRPr lang="es-MX" sz="1400" dirty="0" smtClean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MX" sz="1400" dirty="0" smtClean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Lineamientos </a:t>
                      </a:r>
                      <a:r>
                        <a:rPr lang="es-MX" sz="1400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Generales de Publicación y Actualización de la Información Fundamental</a:t>
                      </a:r>
                    </a:p>
                  </a:txBody>
                  <a:tcPr marL="91439" marR="91439" marT="45727" marB="45727">
                    <a:lnL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EE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>
            <a:spLocks noGrp="1" noChangeArrowheads="1"/>
          </p:cNvSpPr>
          <p:nvPr>
            <p:ph type="title"/>
          </p:nvPr>
        </p:nvSpPr>
        <p:spPr>
          <a:xfrm>
            <a:off x="2247900" y="428625"/>
            <a:ext cx="4895850" cy="936625"/>
          </a:xfrm>
        </p:spPr>
        <p:txBody>
          <a:bodyPr/>
          <a:lstStyle/>
          <a:p>
            <a:pPr>
              <a:defRPr/>
            </a:pPr>
            <a:r>
              <a:rPr lang="es-MX" sz="36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Metodología</a:t>
            </a:r>
            <a:endParaRPr lang="es-ES" sz="36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428625" y="1571625"/>
            <a:ext cx="5643563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s-MX" altLang="es-MX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Criterios Adjetivos Evaluados:</a:t>
            </a:r>
          </a:p>
        </p:txBody>
      </p:sp>
      <p:sp>
        <p:nvSpPr>
          <p:cNvPr id="4100" name="Rectangle 12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s-MX" altLang="es-MX">
              <a:cs typeface="Arial" charset="0"/>
            </a:endParaRPr>
          </a:p>
        </p:txBody>
      </p:sp>
      <p:graphicFrame>
        <p:nvGraphicFramePr>
          <p:cNvPr id="15" name="14 Diagrama"/>
          <p:cNvGraphicFramePr/>
          <p:nvPr/>
        </p:nvGraphicFramePr>
        <p:xfrm>
          <a:off x="1524000" y="250030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960563"/>
            <a:ext cx="8229600" cy="3629025"/>
          </a:xfrm>
        </p:spPr>
        <p:txBody>
          <a:bodyPr/>
          <a:lstStyle/>
          <a:p>
            <a:pPr marL="0" indent="0">
              <a:spcBef>
                <a:spcPts val="600"/>
              </a:spcBef>
              <a:spcAft>
                <a:spcPts val="600"/>
              </a:spcAft>
              <a:buFont typeface="Arial" charset="0"/>
              <a:buNone/>
              <a:defRPr/>
            </a:pPr>
            <a:r>
              <a:rPr lang="es-MX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¿Cómo se obtienen las calificaciones</a:t>
            </a:r>
            <a:r>
              <a:rPr lang="es-MX" sz="2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Font typeface="Arial" charset="0"/>
              <a:buNone/>
              <a:defRPr/>
            </a:pPr>
            <a:endParaRPr lang="es-MX" sz="8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Wingdings" panose="05000000000000000000" pitchFamily="2" charset="2"/>
              <a:buChar char="q"/>
              <a:defRPr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El nivel de cumplimiento de la publicación de la información fundamental se evalúa utilizando una escala 0-1, donde el valor ‘0’ significa que NO cumple con el aspecto evaluado, y el ‘1’ que SÍ cumple. 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Wingdings" panose="05000000000000000000" pitchFamily="2" charset="2"/>
              <a:buChar char="q"/>
              <a:defRPr/>
            </a:pPr>
            <a:endParaRPr lang="es-E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Wingdings" panose="05000000000000000000" pitchFamily="2" charset="2"/>
              <a:buChar char="q"/>
              <a:defRPr/>
            </a:pPr>
            <a:r>
              <a:rPr lang="es-ES" altLang="es-MX" sz="2400" dirty="0">
                <a:latin typeface="Arial" panose="020B0604020202020204" pitchFamily="34" charset="0"/>
                <a:cs typeface="Arial" panose="020B0604020202020204" pitchFamily="34" charset="0"/>
              </a:rPr>
              <a:t>Todas las variables evaluadas tienen </a:t>
            </a:r>
            <a:r>
              <a:rPr lang="es-ES" alt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el mismo valor</a:t>
            </a:r>
            <a:br>
              <a:rPr lang="es-ES" alt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alt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ES" altLang="es-MX" sz="2400" dirty="0">
                <a:latin typeface="Arial" panose="020B0604020202020204" pitchFamily="34" charset="0"/>
                <a:cs typeface="Arial" panose="020B0604020202020204" pitchFamily="34" charset="0"/>
              </a:rPr>
              <a:t>1 ó 0</a:t>
            </a:r>
            <a:r>
              <a:rPr lang="es-ES" alt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es-MX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2247900" y="476250"/>
            <a:ext cx="4895850" cy="936625"/>
          </a:xfrm>
        </p:spPr>
        <p:txBody>
          <a:bodyPr/>
          <a:lstStyle/>
          <a:p>
            <a:pPr>
              <a:defRPr/>
            </a:pPr>
            <a:r>
              <a:rPr lang="es-MX" sz="36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Metodología</a:t>
            </a:r>
            <a:endParaRPr lang="es-ES" sz="36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pPr marL="0" indent="0">
              <a:spcBef>
                <a:spcPts val="600"/>
              </a:spcBef>
              <a:spcAft>
                <a:spcPts val="600"/>
              </a:spcAft>
              <a:buFont typeface="Arial" charset="0"/>
              <a:buNone/>
              <a:defRPr/>
            </a:pPr>
            <a:r>
              <a:rPr lang="es-MX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¿Cómo se obtienen las calificaciones</a:t>
            </a:r>
            <a:r>
              <a:rPr lang="es-MX" sz="2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Font typeface="Arial" charset="0"/>
              <a:buNone/>
              <a:defRPr/>
            </a:pPr>
            <a:endParaRPr lang="es-MX" sz="8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Wingdings" panose="05000000000000000000" pitchFamily="2" charset="2"/>
              <a:buChar char="q"/>
              <a:defRPr/>
            </a:pP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La calificación se compone de los siguientes índices: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80000"/>
              <a:buFont typeface="Wingdings" panose="05000000000000000000" pitchFamily="2" charset="2"/>
              <a:buChar char="q"/>
              <a:defRPr/>
            </a:pPr>
            <a:endParaRPr lang="es-ES" sz="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 algn="just"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es-MX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Índice de cumplimiento por </a:t>
            </a:r>
            <a:r>
              <a:rPr lang="es-MX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inciso </a:t>
            </a:r>
            <a:r>
              <a:rPr lang="es-MX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(promedio de calificación obtenidas  por inciso evaluado).</a:t>
            </a:r>
            <a:endParaRPr lang="es-MX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 algn="just"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es-MX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Índice de cumplimiento por fracción</a:t>
            </a:r>
            <a:r>
              <a:rPr lang="es-MX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(promedio de las calificaciones obtenidas en los incisos de cada fracción evaluada).</a:t>
            </a:r>
            <a:endParaRPr lang="es-MX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 algn="just"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es-MX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Índice </a:t>
            </a:r>
            <a:r>
              <a:rPr lang="es-MX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 cumplimiento por </a:t>
            </a:r>
            <a:r>
              <a:rPr lang="es-MX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artículo </a:t>
            </a:r>
            <a:r>
              <a:rPr lang="es-MX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(promedio de las calificaciones obtenidas en las fracciones de cada artículo evaluado).</a:t>
            </a:r>
            <a:endParaRPr lang="es-MX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 algn="just"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es-MX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Índice de cumplimiento </a:t>
            </a:r>
            <a:r>
              <a:rPr lang="es-MX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final </a:t>
            </a:r>
            <a:r>
              <a:rPr lang="es-MX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(promedio de las calificaciones obtenidas en  los artículos evaluados).</a:t>
            </a:r>
            <a:endParaRPr lang="es-MX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2247900" y="428625"/>
            <a:ext cx="4895850" cy="936625"/>
          </a:xfrm>
        </p:spPr>
        <p:txBody>
          <a:bodyPr/>
          <a:lstStyle/>
          <a:p>
            <a:pPr>
              <a:defRPr/>
            </a:pPr>
            <a:r>
              <a:rPr lang="es-MX" sz="36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Metodología</a:t>
            </a:r>
            <a:endParaRPr lang="es-ES" sz="36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Marcador de contenido"/>
          <p:cNvSpPr txBox="1">
            <a:spLocks/>
          </p:cNvSpPr>
          <p:nvPr/>
        </p:nvSpPr>
        <p:spPr bwMode="auto">
          <a:xfrm>
            <a:off x="395288" y="1628800"/>
            <a:ext cx="8425184" cy="216024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75000"/>
              <a:buFont typeface="Wingdings" panose="05000000000000000000" pitchFamily="2" charset="2"/>
              <a:buChar char="q"/>
              <a:tabLst>
                <a:tab pos="290576" algn="l"/>
              </a:tabLst>
              <a:defRPr/>
            </a:pPr>
            <a:r>
              <a:rPr lang="es-MX" sz="24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Periodo </a:t>
            </a:r>
            <a:r>
              <a:rPr lang="es-MX" sz="2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MX" sz="24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levantamiento web:  </a:t>
            </a:r>
          </a:p>
          <a:p>
            <a:pPr lvl="2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>
                  <a:lumMod val="50000"/>
                </a:schemeClr>
              </a:buClr>
              <a:buSzPct val="80000"/>
              <a:buFont typeface="Wingdings" panose="05000000000000000000" pitchFamily="2" charset="2"/>
              <a:buChar char="§"/>
              <a:tabLst>
                <a:tab pos="290576" algn="l"/>
              </a:tabLst>
              <a:defRPr/>
            </a:pPr>
            <a:r>
              <a:rPr lang="es-MX" sz="2000" dirty="0" smtClean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Del 15 </a:t>
            </a:r>
            <a:r>
              <a:rPr lang="es-MX" sz="200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de </a:t>
            </a:r>
            <a:r>
              <a:rPr lang="es-MX" sz="2000" dirty="0" smtClean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octubre al 11 de noviembre de </a:t>
            </a:r>
            <a:r>
              <a:rPr lang="es-MX" sz="200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2014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75000"/>
              <a:buFont typeface="Wingdings" panose="05000000000000000000" pitchFamily="2" charset="2"/>
              <a:buChar char="q"/>
              <a:tabLst>
                <a:tab pos="290576" algn="l"/>
              </a:tabLst>
              <a:defRPr/>
            </a:pPr>
            <a:r>
              <a:rPr lang="es-MX" sz="24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Cobertura: 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75000"/>
              <a:buNone/>
              <a:tabLst>
                <a:tab pos="290576" algn="l"/>
              </a:tabLst>
              <a:defRPr/>
            </a:pPr>
            <a:r>
              <a:rPr lang="es-MX" sz="240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		</a:t>
            </a:r>
            <a:r>
              <a:rPr lang="es-MX" sz="2200" dirty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9</a:t>
            </a:r>
            <a:r>
              <a:rPr lang="es-MX" sz="220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 sujetos obligados evaluados</a:t>
            </a:r>
          </a:p>
          <a:p>
            <a:pPr marL="0" lvl="2"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75000"/>
              <a:buNone/>
              <a:tabLst>
                <a:tab pos="290576" algn="l"/>
              </a:tabLst>
              <a:defRPr/>
            </a:pPr>
            <a:endParaRPr lang="es-MX" b="1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150" y="476250"/>
            <a:ext cx="6716713" cy="936625"/>
          </a:xfrm>
        </p:spPr>
        <p:txBody>
          <a:bodyPr/>
          <a:lstStyle/>
          <a:p>
            <a:pPr>
              <a:defRPr/>
            </a:pPr>
            <a:r>
              <a:rPr lang="es-MX" sz="30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Generalidades </a:t>
            </a:r>
            <a:br>
              <a:rPr lang="es-MX" sz="30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30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 la Evaluación </a:t>
            </a:r>
            <a:endParaRPr lang="es-ES" sz="30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323528" y="3967662"/>
            <a:ext cx="8784976" cy="2917722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342900" indent="-342900">
              <a:lnSpc>
                <a:spcPct val="120000"/>
              </a:lnSpc>
              <a:buFont typeface="+mj-lt"/>
              <a:buAutoNum type="arabicPeriod"/>
            </a:pPr>
            <a:r>
              <a:rPr lang="es-MX" sz="1700" dirty="0"/>
              <a:t>Comisión Estatal Indígena  (</a:t>
            </a:r>
            <a:r>
              <a:rPr lang="es-MX" sz="1700" dirty="0" err="1"/>
              <a:t>CEI</a:t>
            </a:r>
            <a:r>
              <a:rPr lang="es-MX" sz="1700" dirty="0"/>
              <a:t>)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</a:pPr>
            <a:r>
              <a:rPr lang="es-MX" sz="1700" dirty="0"/>
              <a:t>Consejo Estatal para el Fomento Deportivo y el Apoyo a la Juventud del Estado de Jalisco (</a:t>
            </a:r>
            <a:r>
              <a:rPr lang="es-MX" sz="1700" dirty="0" err="1"/>
              <a:t>CODE</a:t>
            </a:r>
            <a:r>
              <a:rPr lang="es-MX" sz="1700" dirty="0"/>
              <a:t>)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</a:pPr>
            <a:r>
              <a:rPr lang="es-MX" sz="1700" dirty="0"/>
              <a:t>Hogar Cabañas (</a:t>
            </a:r>
            <a:r>
              <a:rPr lang="es-MX" sz="1700" dirty="0" err="1" smtClean="0"/>
              <a:t>HC</a:t>
            </a:r>
            <a:r>
              <a:rPr lang="es-MX" sz="1700" dirty="0"/>
              <a:t>)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</a:pPr>
            <a:r>
              <a:rPr lang="es-MX" sz="1700" dirty="0"/>
              <a:t>Instituto de Pensiones del Estado de Jalisco (</a:t>
            </a:r>
            <a:r>
              <a:rPr lang="es-MX" sz="1700" dirty="0" err="1"/>
              <a:t>IPEJAL</a:t>
            </a:r>
            <a:r>
              <a:rPr lang="es-MX" sz="1700" dirty="0"/>
              <a:t>)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</a:pPr>
            <a:endParaRPr lang="es-MX" sz="1700" dirty="0" smtClean="0"/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</a:pPr>
            <a:endParaRPr lang="es-MX" sz="1700" dirty="0"/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</a:pPr>
            <a:r>
              <a:rPr lang="es-MX" sz="1700" dirty="0" smtClean="0"/>
              <a:t>Instituto </a:t>
            </a:r>
            <a:r>
              <a:rPr lang="es-MX" sz="1700" dirty="0"/>
              <a:t>Jalisciense de Asistencia Social  (</a:t>
            </a:r>
            <a:r>
              <a:rPr lang="es-MX" sz="1700" dirty="0" err="1"/>
              <a:t>IJAS</a:t>
            </a:r>
            <a:r>
              <a:rPr lang="es-MX" sz="1700" dirty="0"/>
              <a:t>)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</a:pPr>
            <a:r>
              <a:rPr lang="es-MX" sz="1700" dirty="0"/>
              <a:t>Instituto Jalisciense de la Juventud (</a:t>
            </a:r>
            <a:r>
              <a:rPr lang="es-MX" sz="1700" dirty="0" err="1"/>
              <a:t>IJJ</a:t>
            </a:r>
            <a:r>
              <a:rPr lang="es-MX" sz="1700" dirty="0"/>
              <a:t>)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</a:pPr>
            <a:r>
              <a:rPr lang="es-MX" sz="1700" dirty="0"/>
              <a:t>Instituto Jalisciense de las </a:t>
            </a:r>
            <a:r>
              <a:rPr lang="es-MX" sz="1700" dirty="0" smtClean="0"/>
              <a:t>Mujeres (</a:t>
            </a:r>
            <a:r>
              <a:rPr lang="es-MX" sz="1700" dirty="0" err="1" smtClean="0"/>
              <a:t>IJM</a:t>
            </a:r>
            <a:r>
              <a:rPr lang="es-MX" sz="1700" dirty="0" smtClean="0"/>
              <a:t>)</a:t>
            </a:r>
            <a:endParaRPr lang="es-MX" sz="1700" dirty="0"/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</a:pPr>
            <a:r>
              <a:rPr lang="es-MX" sz="1700" dirty="0"/>
              <a:t>Instituto Jalisciense del Adulto </a:t>
            </a:r>
            <a:r>
              <a:rPr lang="es-MX" sz="1700" dirty="0" smtClean="0"/>
              <a:t>Mayor (</a:t>
            </a:r>
            <a:r>
              <a:rPr lang="es-MX" sz="1700" dirty="0" err="1" smtClean="0"/>
              <a:t>IJAM</a:t>
            </a:r>
            <a:r>
              <a:rPr lang="es-MX" sz="1700" dirty="0" smtClean="0"/>
              <a:t>)</a:t>
            </a:r>
            <a:endParaRPr lang="es-MX" sz="1700" dirty="0"/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</a:pPr>
            <a:r>
              <a:rPr lang="es-MX" sz="1700" dirty="0"/>
              <a:t>Sistema para el Desarrollo Integral de la Familia </a:t>
            </a:r>
            <a:r>
              <a:rPr lang="es-MX" sz="1700" dirty="0" smtClean="0"/>
              <a:t>(DIF Jalisco)</a:t>
            </a:r>
            <a:endParaRPr lang="es-MX" sz="1700" dirty="0"/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</a:pPr>
            <a:endParaRPr lang="es-MX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Marcador de contenido"/>
          <p:cNvSpPr txBox="1">
            <a:spLocks/>
          </p:cNvSpPr>
          <p:nvPr/>
        </p:nvSpPr>
        <p:spPr bwMode="auto">
          <a:xfrm>
            <a:off x="395288" y="1700808"/>
            <a:ext cx="8425184" cy="2736304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2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75000"/>
              <a:buFont typeface="Wingdings" panose="05000000000000000000" pitchFamily="2" charset="2"/>
              <a:buChar char="q"/>
              <a:tabLst>
                <a:tab pos="290576" algn="l"/>
              </a:tabLst>
              <a:defRPr/>
            </a:pPr>
            <a:endParaRPr lang="es-MX" b="1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2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75000"/>
              <a:buFont typeface="Wingdings" panose="05000000000000000000" pitchFamily="2" charset="2"/>
              <a:buChar char="q"/>
              <a:tabLst>
                <a:tab pos="290576" algn="l"/>
              </a:tabLst>
              <a:defRPr/>
            </a:pPr>
            <a:r>
              <a:rPr lang="es-MX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Última evaluación:</a:t>
            </a:r>
          </a:p>
          <a:p>
            <a:pPr marL="342900" lvl="2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75000"/>
              <a:buFont typeface="Wingdings" panose="05000000000000000000" pitchFamily="2" charset="2"/>
              <a:buChar char="q"/>
              <a:tabLst>
                <a:tab pos="290576" algn="l"/>
              </a:tabLst>
              <a:defRPr/>
            </a:pPr>
            <a:endParaRPr lang="es-MX" b="1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150" y="476250"/>
            <a:ext cx="6716713" cy="936625"/>
          </a:xfrm>
        </p:spPr>
        <p:txBody>
          <a:bodyPr/>
          <a:lstStyle/>
          <a:p>
            <a:pPr>
              <a:defRPr/>
            </a:pPr>
            <a:r>
              <a:rPr lang="es-MX" sz="30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Generalidades </a:t>
            </a:r>
            <a:br>
              <a:rPr lang="es-MX" sz="30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30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 la Evaluación </a:t>
            </a:r>
            <a:endParaRPr lang="es-ES" sz="30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1155322"/>
              </p:ext>
            </p:extLst>
          </p:nvPr>
        </p:nvGraphicFramePr>
        <p:xfrm>
          <a:off x="683568" y="2996952"/>
          <a:ext cx="7632848" cy="15121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00976"/>
                <a:gridCol w="5434568"/>
                <a:gridCol w="1497304"/>
              </a:tblGrid>
              <a:tr h="647434">
                <a:tc>
                  <a:txBody>
                    <a:bodyPr/>
                    <a:lstStyle/>
                    <a:p>
                      <a:pPr algn="ctr" fontAlgn="b"/>
                      <a:r>
                        <a:rPr lang="es-MX" sz="1550" b="1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Año</a:t>
                      </a:r>
                      <a:endParaRPr lang="es-MX" sz="155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1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5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Sujetos</a:t>
                      </a:r>
                      <a:r>
                        <a:rPr lang="es-MX" sz="1550" b="1" i="0" u="none" strike="noStrike" baseline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Obligados </a:t>
                      </a:r>
                      <a:endParaRPr lang="es-MX" sz="155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1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5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Cumplimiento</a:t>
                      </a:r>
                      <a:endParaRPr lang="es-MX" sz="155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1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8647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ea typeface="Times New Roman"/>
                        </a:rPr>
                        <a:t>2011</a:t>
                      </a:r>
                      <a:endParaRPr lang="es-MX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6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9 Organismos Públicos Descentralizados del Poder Ejecutivo</a:t>
                      </a: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61.68%</a:t>
                      </a:r>
                      <a:endParaRPr lang="es-MX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3548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"/>
          <p:cNvSpPr>
            <a:spLocks noGrp="1" noChangeArrowheads="1"/>
          </p:cNvSpPr>
          <p:nvPr>
            <p:ph type="title"/>
          </p:nvPr>
        </p:nvSpPr>
        <p:spPr>
          <a:xfrm>
            <a:off x="2359088" y="476151"/>
            <a:ext cx="6749416" cy="936625"/>
          </a:xfrm>
        </p:spPr>
        <p:txBody>
          <a:bodyPr/>
          <a:lstStyle/>
          <a:p>
            <a:pPr>
              <a:defRPr/>
            </a:pPr>
            <a:r>
              <a:rPr lang="es-MX" sz="32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Resultado</a:t>
            </a:r>
            <a:r>
              <a:rPr lang="es-MX" sz="32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Global</a:t>
            </a:r>
            <a:br>
              <a:rPr lang="es-MX" sz="32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4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Organismos Públicos Descentralizados</a:t>
            </a:r>
            <a:endParaRPr lang="es-ES" sz="32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95" name="Rectangle 3"/>
          <p:cNvSpPr txBox="1">
            <a:spLocks noChangeArrowheads="1"/>
          </p:cNvSpPr>
          <p:nvPr/>
        </p:nvSpPr>
        <p:spPr bwMode="auto">
          <a:xfrm>
            <a:off x="357188" y="1628775"/>
            <a:ext cx="8358187" cy="18573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just">
              <a:lnSpc>
                <a:spcPct val="120000"/>
              </a:lnSpc>
              <a:spcBef>
                <a:spcPct val="20000"/>
              </a:spcBef>
              <a:buClr>
                <a:schemeClr val="hlink"/>
              </a:buClr>
              <a:buSzPct val="95000"/>
            </a:pPr>
            <a:r>
              <a:rPr lang="es-MX" altLang="es-MX" sz="2600" dirty="0">
                <a:cs typeface="Arial" charset="0"/>
              </a:rPr>
              <a:t>	El resultado global de la evaluación practicada a los </a:t>
            </a:r>
            <a:r>
              <a:rPr lang="es-MX" altLang="es-MX" sz="2600" dirty="0" smtClean="0">
                <a:cs typeface="Arial" charset="0"/>
              </a:rPr>
              <a:t>9 </a:t>
            </a:r>
            <a:r>
              <a:rPr lang="es-MX" altLang="es-MX" sz="2600" dirty="0">
                <a:cs typeface="Arial" charset="0"/>
              </a:rPr>
              <a:t>Organismos Públicos Descentralizados fue el siguiente: </a:t>
            </a:r>
            <a:endParaRPr lang="es-ES" altLang="es-MX" sz="2600" dirty="0">
              <a:cs typeface="Arial" charset="0"/>
            </a:endParaRPr>
          </a:p>
        </p:txBody>
      </p:sp>
      <p:graphicFrame>
        <p:nvGraphicFramePr>
          <p:cNvPr id="23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6875136"/>
              </p:ext>
            </p:extLst>
          </p:nvPr>
        </p:nvGraphicFramePr>
        <p:xfrm>
          <a:off x="107950" y="3587750"/>
          <a:ext cx="4398963" cy="3081337"/>
        </p:xfrm>
        <a:graphic>
          <a:graphicData uri="http://schemas.openxmlformats.org/drawingml/2006/table">
            <a:tbl>
              <a:tblPr/>
              <a:tblGrid>
                <a:gridCol w="2628758"/>
                <a:gridCol w="1770205"/>
              </a:tblGrid>
              <a:tr h="542903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1433" marR="91433" marT="45738" marB="4573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Cumplimiento</a:t>
                      </a:r>
                    </a:p>
                  </a:txBody>
                  <a:tcPr marL="91433" marR="91433" marT="45738" marB="4573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768182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Artículo 8, </a:t>
                      </a:r>
                      <a:r>
                        <a:rPr lang="es-ES_tradnl" altLang="es-MX" sz="18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Información Fundamental  General. </a:t>
                      </a:r>
                      <a:endParaRPr lang="es-MX" altLang="es-MX" sz="1800" dirty="0" smtClean="0"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33" marR="91433" marT="45738" marB="4573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4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96.11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037964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/>
                        <a:buNone/>
                        <a:defRPr/>
                      </a:pPr>
                      <a:r>
                        <a:rPr lang="es-MX" altLang="es-MX" sz="18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Artículo 10, Información Fundamental</a:t>
                      </a:r>
                      <a:r>
                        <a:rPr lang="es-MX" altLang="es-MX" sz="1800" baseline="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del </a:t>
                      </a:r>
                      <a:r>
                        <a:rPr lang="es-MX" altLang="es-MX" sz="18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Poder Ejecutivo.</a:t>
                      </a:r>
                      <a:endParaRPr lang="es-MX" altLang="es-MX" sz="1800" dirty="0"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33" marR="91433" marT="45738" marB="4573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4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94.57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32288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Cumplimiento Global </a:t>
                      </a:r>
                      <a:endParaRPr kumimoji="0" lang="es-ES_tradnl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itchFamily="34" charset="-128"/>
                        <a:cs typeface="Arial" panose="020B0604020202020204" pitchFamily="34" charset="0"/>
                      </a:endParaRPr>
                    </a:p>
                  </a:txBody>
                  <a:tcPr marL="91433" marR="91433" marT="45738" marB="4573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4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95.34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0" r="19588" b="8453"/>
          <a:stretch/>
        </p:blipFill>
        <p:spPr bwMode="auto">
          <a:xfrm>
            <a:off x="4644008" y="3289796"/>
            <a:ext cx="4320480" cy="3451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476250"/>
            <a:ext cx="6716713" cy="936625"/>
          </a:xfrm>
        </p:spPr>
        <p:txBody>
          <a:bodyPr/>
          <a:lstStyle/>
          <a:p>
            <a:pPr>
              <a:defRPr/>
            </a:pPr>
            <a:r>
              <a:rPr lang="es-MX" sz="36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Resultado</a:t>
            </a:r>
            <a:r>
              <a:rPr lang="es-MX" sz="36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37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Global</a:t>
            </a:r>
            <a:endParaRPr lang="es-ES" sz="37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1" r="20476" b="5274"/>
          <a:stretch/>
        </p:blipFill>
        <p:spPr bwMode="auto">
          <a:xfrm>
            <a:off x="107504" y="1628800"/>
            <a:ext cx="4461205" cy="3398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5" r="21746" b="4216"/>
          <a:stretch/>
        </p:blipFill>
        <p:spPr bwMode="auto">
          <a:xfrm>
            <a:off x="4644008" y="3455126"/>
            <a:ext cx="4322305" cy="335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50825" y="1781944"/>
            <a:ext cx="8607425" cy="1143000"/>
          </a:xfrm>
          <a:solidFill>
            <a:srgbClr val="FFFFFF"/>
          </a:solidFill>
        </p:spPr>
        <p:txBody>
          <a:bodyPr/>
          <a:lstStyle/>
          <a:p>
            <a:pPr algn="just">
              <a:buClr>
                <a:schemeClr val="hlink"/>
              </a:buClr>
              <a:buSzPct val="95000"/>
              <a:buFont typeface="Arial" charset="0"/>
              <a:buNone/>
            </a:pPr>
            <a:r>
              <a:rPr lang="es-MX" altLang="es-MX" sz="2000" dirty="0" smtClean="0">
                <a:latin typeface="Arial" charset="0"/>
                <a:ea typeface="ＭＳ Ｐゴシック" pitchFamily="34" charset="-128"/>
                <a:cs typeface="Arial" charset="0"/>
              </a:rPr>
              <a:t>	</a:t>
            </a:r>
            <a:r>
              <a:rPr lang="es-MX" altLang="es-MX" sz="2200" dirty="0" smtClean="0">
                <a:latin typeface="Arial" charset="0"/>
                <a:ea typeface="ＭＳ Ｐゴシック" pitchFamily="34" charset="-128"/>
                <a:cs typeface="Arial" charset="0"/>
              </a:rPr>
              <a:t>Los resultados globales de la publicación de información por criterio adjetivo de los 9 Organismos Públicos Descentralizados evaluadas son los siguientes: </a:t>
            </a:r>
            <a:endParaRPr lang="es-ES" altLang="es-MX" sz="2200" dirty="0" smtClean="0"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graphicFrame>
        <p:nvGraphicFramePr>
          <p:cNvPr id="210948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0057831"/>
              </p:ext>
            </p:extLst>
          </p:nvPr>
        </p:nvGraphicFramePr>
        <p:xfrm>
          <a:off x="2339752" y="2924944"/>
          <a:ext cx="4391518" cy="3852446"/>
        </p:xfrm>
        <a:graphic>
          <a:graphicData uri="http://schemas.openxmlformats.org/drawingml/2006/table">
            <a:tbl>
              <a:tblPr/>
              <a:tblGrid>
                <a:gridCol w="2178921"/>
                <a:gridCol w="2212597"/>
              </a:tblGrid>
              <a:tr h="645159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Criterio</a:t>
                      </a:r>
                      <a:r>
                        <a:rPr kumimoji="0" lang="es-ES_tradnl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  </a:t>
                      </a:r>
                    </a:p>
                  </a:txBody>
                  <a:tcPr marL="91430" marR="91430" marT="45716" marB="45716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Cumplimiento</a:t>
                      </a:r>
                    </a:p>
                  </a:txBody>
                  <a:tcPr marL="91430" marR="91430" marT="45716" marB="45716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561747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2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Publicidad </a:t>
                      </a:r>
                    </a:p>
                  </a:txBody>
                  <a:tcPr marL="91430" marR="91430" marT="45716" marB="45716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4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96.36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61747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2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Vigencia </a:t>
                      </a:r>
                    </a:p>
                  </a:txBody>
                  <a:tcPr marL="91430" marR="91430" marT="45716" marB="45716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4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95.30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61747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2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Accesibilidad </a:t>
                      </a:r>
                    </a:p>
                  </a:txBody>
                  <a:tcPr marL="91430" marR="91430" marT="45716" marB="45716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4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96.27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61747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2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Información </a:t>
                      </a:r>
                      <a:br>
                        <a:rPr kumimoji="0" lang="es-ES_tradnl" sz="2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</a:br>
                      <a:r>
                        <a:rPr kumimoji="0" lang="es-ES_tradnl" sz="2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Completa </a:t>
                      </a:r>
                    </a:p>
                  </a:txBody>
                  <a:tcPr marL="91430" marR="91430" marT="45716" marB="45716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4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93.44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821014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Cumplimiento</a:t>
                      </a:r>
                      <a:br>
                        <a:rPr kumimoji="0" lang="es-ES_tradn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</a:br>
                      <a:r>
                        <a:rPr kumimoji="0" lang="es-ES_tradn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Global</a:t>
                      </a:r>
                      <a:endParaRPr kumimoji="0" lang="es-ES_tradnl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itchFamily="34" charset="-128"/>
                        <a:cs typeface="Arial" panose="020B0604020202020204" pitchFamily="34" charset="0"/>
                      </a:endParaRPr>
                    </a:p>
                  </a:txBody>
                  <a:tcPr marL="91430" marR="91430" marT="45716" marB="45716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4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95.34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743075" y="404813"/>
            <a:ext cx="6716713" cy="1381125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s-MX" sz="32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Resultado </a:t>
            </a:r>
            <a:r>
              <a:rPr lang="es-MX" sz="32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Global po</a:t>
            </a:r>
            <a:r>
              <a:rPr lang="es-MX" sz="3200" b="1" cap="small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s-MX" sz="32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32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32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Criterios adjetivos </a:t>
            </a:r>
            <a:endParaRPr lang="es-ES" sz="32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2411413" y="404813"/>
            <a:ext cx="6716712" cy="1381125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s-MX" sz="32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Resultado </a:t>
            </a:r>
            <a:r>
              <a:rPr lang="es-MX" sz="32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Global po</a:t>
            </a:r>
            <a:r>
              <a:rPr lang="es-MX" sz="3200" b="1" cap="small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s-MX" sz="32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32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32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Criterios adjetivos </a:t>
            </a:r>
            <a:endParaRPr lang="es-ES" sz="32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2" r="4336"/>
          <a:stretch/>
        </p:blipFill>
        <p:spPr bwMode="auto">
          <a:xfrm>
            <a:off x="683568" y="1801812"/>
            <a:ext cx="7776864" cy="5022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 txBox="1">
            <a:spLocks noChangeArrowheads="1"/>
          </p:cNvSpPr>
          <p:nvPr/>
        </p:nvSpPr>
        <p:spPr bwMode="auto">
          <a:xfrm>
            <a:off x="107950" y="1700808"/>
            <a:ext cx="8928100" cy="100806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just">
              <a:spcBef>
                <a:spcPct val="20000"/>
              </a:spcBef>
              <a:buClr>
                <a:schemeClr val="hlink"/>
              </a:buClr>
              <a:buSzPct val="95000"/>
            </a:pPr>
            <a:r>
              <a:rPr lang="es-MX" altLang="es-MX" sz="2400" dirty="0">
                <a:cs typeface="Arial" charset="0"/>
              </a:rPr>
              <a:t>	</a:t>
            </a:r>
            <a:r>
              <a:rPr lang="es-MX" altLang="es-MX" sz="2200" dirty="0">
                <a:cs typeface="Arial" charset="0"/>
              </a:rPr>
              <a:t>Los resultados globales por artículo y criterio adjetivo de los 9</a:t>
            </a:r>
            <a:r>
              <a:rPr lang="es-MX" altLang="es-MX" sz="2200" dirty="0" smtClean="0">
                <a:cs typeface="Arial" charset="0"/>
              </a:rPr>
              <a:t> Organismos </a:t>
            </a:r>
            <a:r>
              <a:rPr lang="es-MX" altLang="es-MX" sz="2200" dirty="0">
                <a:cs typeface="Arial" charset="0"/>
              </a:rPr>
              <a:t>Públicos Descentralizados evaluados son los siguientes: </a:t>
            </a:r>
            <a:endParaRPr lang="es-ES" altLang="es-MX" sz="2200" dirty="0">
              <a:cs typeface="Arial" charset="0"/>
            </a:endParaRPr>
          </a:p>
        </p:txBody>
      </p:sp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430982"/>
              </p:ext>
            </p:extLst>
          </p:nvPr>
        </p:nvGraphicFramePr>
        <p:xfrm>
          <a:off x="142875" y="2841625"/>
          <a:ext cx="8964613" cy="39481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82618"/>
                <a:gridCol w="1262141"/>
                <a:gridCol w="1162785"/>
                <a:gridCol w="1554933"/>
                <a:gridCol w="1454028"/>
                <a:gridCol w="1448108"/>
              </a:tblGrid>
              <a:tr h="84825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55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Rubro</a:t>
                      </a:r>
                      <a:endParaRPr lang="es-MX" sz="155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4" marR="9524" marT="9521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5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Publicidad</a:t>
                      </a:r>
                      <a:endParaRPr lang="es-MX" sz="155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4" marR="9524" marT="9521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5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Vigencia</a:t>
                      </a:r>
                      <a:endParaRPr lang="es-MX" sz="155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4" marR="9524" marT="9521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5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Accesibilidad</a:t>
                      </a:r>
                      <a:endParaRPr lang="es-MX" sz="155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4" marR="9524" marT="9521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50" b="1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Información</a:t>
                      </a:r>
                      <a:br>
                        <a:rPr lang="es-MX" sz="1550" b="1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1550" b="1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MX" sz="155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Completa</a:t>
                      </a:r>
                      <a:endParaRPr lang="es-MX" sz="155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4" marR="9524" marT="9521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5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Cumplimiento Global </a:t>
                      </a:r>
                      <a:endParaRPr lang="es-MX" sz="155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4" marR="9524" marT="9521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1188704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Artículo 8, </a:t>
                      </a:r>
                      <a:r>
                        <a:rPr lang="es-ES_tradnl" altLang="es-MX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Información Fundamental  General. </a:t>
                      </a:r>
                      <a:endParaRPr lang="es-MX" altLang="es-MX" sz="18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6" marR="91446" marT="45712" marB="45712" anchor="ctr" horzOverflow="overflow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98.01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96.04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97.83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92.57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0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96.11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352997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altLang="es-MX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Artículo 10, Información fundamental del Poder Ejecutivo.</a:t>
                      </a:r>
                      <a:endParaRPr kumimoji="0" lang="es-MX" altLang="es-MX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ＭＳ Ｐゴシック" pitchFamily="34" charset="-128"/>
                        <a:cs typeface="Arial" panose="020B0604020202020204" pitchFamily="34" charset="0"/>
                      </a:endParaRPr>
                    </a:p>
                  </a:txBody>
                  <a:tcPr marL="91446" marR="91446" marT="45712" marB="45712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94.72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94.57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94.71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94.30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0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94.57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58161">
                <a:tc>
                  <a:txBody>
                    <a:bodyPr/>
                    <a:lstStyle/>
                    <a:p>
                      <a:pPr algn="l" fontAlgn="b"/>
                      <a:r>
                        <a:rPr lang="es-MX" sz="1800" b="1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Cumplimiento  </a:t>
                      </a:r>
                      <a:r>
                        <a:rPr lang="es-MX" sz="18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Global </a:t>
                      </a:r>
                      <a:endParaRPr lang="es-MX" sz="18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4" marR="9524" marT="9521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0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96.36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0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95.30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0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96.27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0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93.44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0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95.34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5" name="Rectangle 2"/>
          <p:cNvSpPr txBox="1">
            <a:spLocks noChangeArrowheads="1"/>
          </p:cNvSpPr>
          <p:nvPr/>
        </p:nvSpPr>
        <p:spPr>
          <a:xfrm>
            <a:off x="2392363" y="404813"/>
            <a:ext cx="6716712" cy="1381125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s-MX" sz="30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Resultado</a:t>
            </a:r>
            <a:r>
              <a:rPr lang="es-MX" sz="30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Global</a:t>
            </a:r>
            <a:br>
              <a:rPr lang="es-MX" sz="30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30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Por Artículo y Criterio Adjetivo</a:t>
            </a:r>
            <a:endParaRPr lang="es-ES" sz="30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816100" y="404813"/>
            <a:ext cx="6716713" cy="1381125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s-MX" sz="32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Resultado </a:t>
            </a:r>
            <a:r>
              <a:rPr lang="es-MX" sz="32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Global</a:t>
            </a:r>
            <a:br>
              <a:rPr lang="es-MX" sz="32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32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por Artículo y Fracción</a:t>
            </a:r>
            <a:endParaRPr lang="es-ES" sz="32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8849135"/>
              </p:ext>
            </p:extLst>
          </p:nvPr>
        </p:nvGraphicFramePr>
        <p:xfrm>
          <a:off x="71438" y="1871663"/>
          <a:ext cx="9107488" cy="472916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27914"/>
                <a:gridCol w="1078972"/>
                <a:gridCol w="1140639"/>
                <a:gridCol w="1329206"/>
                <a:gridCol w="1230746"/>
                <a:gridCol w="1500011"/>
              </a:tblGrid>
              <a:tr h="61920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550" b="1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Artículo 8</a:t>
                      </a:r>
                      <a:endParaRPr lang="es-MX" sz="155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1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5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Publicidad</a:t>
                      </a:r>
                      <a:endParaRPr lang="es-MX" sz="155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1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5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Vigencia</a:t>
                      </a:r>
                      <a:endParaRPr lang="es-MX" sz="155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1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5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Accesibilidad</a:t>
                      </a:r>
                      <a:endParaRPr lang="es-MX" sz="155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1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50" b="1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Información</a:t>
                      </a:r>
                      <a:br>
                        <a:rPr lang="es-MX" sz="1550" b="1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1550" b="1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MX" sz="155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Completa</a:t>
                      </a:r>
                      <a:endParaRPr lang="es-MX" sz="155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1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55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Cumplimiento Global </a:t>
                      </a:r>
                    </a:p>
                  </a:txBody>
                  <a:tcPr marL="9525" marR="9525" marT="9521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432012"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Frac. I. Derecho a la información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1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99.26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99.26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99.26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99.26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99.26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32012"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Frac</a:t>
                      </a:r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II. </a:t>
                      </a:r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Marco jurídico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97.78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99.44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32012"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Frac</a:t>
                      </a:r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III. Planeación del desarrollo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1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94.44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98.61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32012"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Frac</a:t>
                      </a:r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IV.</a:t>
                      </a:r>
                      <a:r>
                        <a:rPr lang="es-MX" sz="1400" u="none" strike="noStrike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Planeación estratégica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98.61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95.83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97.22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97.22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97.22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32012"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Frac</a:t>
                      </a:r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V. </a:t>
                      </a:r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Información financiera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1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98.22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87.11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98.22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77.78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90.33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32012"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Frac</a:t>
                      </a:r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VI. </a:t>
                      </a:r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Gestión </a:t>
                      </a:r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pública   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99.07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97.22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99.07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85.19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95.14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49619"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Frac</a:t>
                      </a:r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VII. </a:t>
                      </a:r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Mecanismos e instrumentos de participación ciudadana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1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88.89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88.89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88.89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88.89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88.89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36253"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Frac</a:t>
                      </a:r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VIII. </a:t>
                      </a:r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Información pública ordinaria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700" b="1" i="0" u="none" strike="noStrike" kern="120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  <a:endParaRPr lang="es-MX" sz="1700" b="1" i="0" u="none" strike="noStrike" kern="120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32012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Cumplimiento</a:t>
                      </a:r>
                      <a:r>
                        <a:rPr lang="es-MX" sz="1600" b="1" u="none" strike="noStrike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MX" sz="1600" b="1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MX" sz="16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Global</a:t>
                      </a:r>
                      <a:endParaRPr lang="es-MX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1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7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98.01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7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96.04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7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97.83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7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92.57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7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96.11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4061370"/>
              </p:ext>
            </p:extLst>
          </p:nvPr>
        </p:nvGraphicFramePr>
        <p:xfrm>
          <a:off x="34925" y="1844824"/>
          <a:ext cx="9107488" cy="46801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17948"/>
                <a:gridCol w="1076360"/>
                <a:gridCol w="907574"/>
                <a:gridCol w="1385938"/>
                <a:gridCol w="1239789"/>
                <a:gridCol w="1379879"/>
              </a:tblGrid>
              <a:tr h="95007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550" b="1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Artículo 10</a:t>
                      </a:r>
                      <a:endParaRPr lang="es-MX" sz="155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4" marR="9524" marT="9521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5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Publicidad</a:t>
                      </a:r>
                      <a:endParaRPr lang="es-MX" sz="155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4" marR="9524" marT="9521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5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Vigencia</a:t>
                      </a:r>
                      <a:endParaRPr lang="es-MX" sz="155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4" marR="9524" marT="9521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5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Accesibilidad</a:t>
                      </a:r>
                      <a:endParaRPr lang="es-MX" sz="155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4" marR="9524" marT="9521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50" b="1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Información</a:t>
                      </a:r>
                      <a:br>
                        <a:rPr lang="es-MX" sz="1550" b="1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1550" b="1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MX" sz="155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Completa</a:t>
                      </a:r>
                      <a:endParaRPr lang="es-MX" sz="155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4" marR="9524" marT="9521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55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Cumplimiento Global </a:t>
                      </a:r>
                    </a:p>
                  </a:txBody>
                  <a:tcPr marL="9524" marR="9524" marT="9521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777950">
                <a:tc>
                  <a:txBody>
                    <a:bodyPr/>
                    <a:lstStyle/>
                    <a:p>
                      <a:pPr algn="r" fontAlgn="b"/>
                      <a:r>
                        <a:rPr lang="es-MX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I. La obligatoria para todos los sujetos obligados;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4" marR="9524" marT="9521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98.01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96.04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97.83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92.57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96.11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838759"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es-MX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II. Los reglamentos, decretos, acuerdos y demás disposiciones jurídicas expedidas por el Gobernador del Estado;</a:t>
                      </a:r>
                    </a:p>
                  </a:txBody>
                  <a:tcPr marL="9525" marR="9525" marT="952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endParaRPr lang="es-MX" sz="1500" b="1" i="0" u="none" strike="noStrike" kern="120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961301"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es-MX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III. Los instrumentos de planeación del desarrollo del Estado y los regionales vigentes y sus modificaciones de cuando menos los últimos tres años;</a:t>
                      </a:r>
                    </a:p>
                  </a:txBody>
                  <a:tcPr marL="9525" marR="9525" marT="952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endParaRPr lang="es-MX" sz="1500" b="1" i="0" u="none" strike="noStrike" kern="120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152038"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es-MX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IV. Los reglamentos internos, manuales y programas operativos anuales de toda dependencia o entidad pública estatal vigentes y de cuando menos los tres años anteriores;</a:t>
                      </a:r>
                    </a:p>
                  </a:txBody>
                  <a:tcPr marL="9525" marR="9525" marT="952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endParaRPr lang="es-MX" sz="1500" b="1" i="0" u="none" strike="noStrike" kern="120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743075" y="392113"/>
            <a:ext cx="6716713" cy="1381125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s-MX" sz="32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Resultado</a:t>
            </a:r>
            <a:r>
              <a:rPr lang="es-MX" sz="32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Global</a:t>
            </a:r>
            <a:br>
              <a:rPr lang="es-MX" sz="32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32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por Artículo y Fracción</a:t>
            </a:r>
            <a:endParaRPr lang="es-ES" sz="32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7295307"/>
              </p:ext>
            </p:extLst>
          </p:nvPr>
        </p:nvGraphicFramePr>
        <p:xfrm>
          <a:off x="0" y="1708700"/>
          <a:ext cx="9107488" cy="46801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17948"/>
                <a:gridCol w="1076360"/>
                <a:gridCol w="907574"/>
                <a:gridCol w="1385938"/>
                <a:gridCol w="1239789"/>
                <a:gridCol w="1379879"/>
              </a:tblGrid>
              <a:tr h="95007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550" b="1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Artículo 10</a:t>
                      </a:r>
                      <a:endParaRPr lang="es-MX" sz="155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4" marR="9524" marT="9521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5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Publicidad</a:t>
                      </a:r>
                      <a:endParaRPr lang="es-MX" sz="155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4" marR="9524" marT="9521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5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Vigencia</a:t>
                      </a:r>
                      <a:endParaRPr lang="es-MX" sz="155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4" marR="9524" marT="9521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5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Accesibilidad</a:t>
                      </a:r>
                      <a:endParaRPr lang="es-MX" sz="155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4" marR="9524" marT="9521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50" b="1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Información</a:t>
                      </a:r>
                      <a:br>
                        <a:rPr lang="es-MX" sz="1550" b="1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MX" sz="1550" b="1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MX" sz="155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Completa</a:t>
                      </a:r>
                      <a:endParaRPr lang="es-MX" sz="155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4" marR="9524" marT="9521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55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Cumplimiento Global </a:t>
                      </a:r>
                    </a:p>
                  </a:txBody>
                  <a:tcPr marL="9524" marR="9524" marT="9521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777950">
                <a:tc>
                  <a:txBody>
                    <a:bodyPr/>
                    <a:lstStyle/>
                    <a:p>
                      <a:pPr algn="r" fontAlgn="b"/>
                      <a:r>
                        <a:rPr lang="es-MX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I. La obligatoria para todos los sujetos obligados;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4" marR="9524" marT="9521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98.01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96.04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97.83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92.57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96.11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838759"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es-MX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II. Los reglamentos, decretos, acuerdos y demás disposiciones jurídicas expedidas por el Gobernador del Estado;</a:t>
                      </a:r>
                    </a:p>
                  </a:txBody>
                  <a:tcPr marL="9525" marR="9525" marT="952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961301"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es-MX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III. Los instrumentos de planeación del desarrollo del Estado y los regionales vigentes y sus modificaciones de cuando menos los últimos tres años;</a:t>
                      </a:r>
                    </a:p>
                  </a:txBody>
                  <a:tcPr marL="9525" marR="9525" marT="952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152038"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es-MX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IV. Los reglamentos internos, manuales y programas operativos anuales de toda dependencia o entidad pública estatal vigentes y de cuando menos los tres años anteriores;</a:t>
                      </a:r>
                    </a:p>
                  </a:txBody>
                  <a:tcPr marL="9525" marR="9525" marT="952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7898605"/>
              </p:ext>
            </p:extLst>
          </p:nvPr>
        </p:nvGraphicFramePr>
        <p:xfrm>
          <a:off x="34925" y="1789113"/>
          <a:ext cx="9120188" cy="50641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08859"/>
                <a:gridCol w="1026656"/>
                <a:gridCol w="846463"/>
                <a:gridCol w="1324074"/>
                <a:gridCol w="1239929"/>
                <a:gridCol w="1374207"/>
              </a:tblGrid>
              <a:tr h="57906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550" b="1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Artículo 10</a:t>
                      </a:r>
                      <a:endParaRPr lang="es-MX" sz="155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5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Publicidad</a:t>
                      </a:r>
                      <a:endParaRPr lang="es-MX" sz="155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5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Vigencia</a:t>
                      </a:r>
                      <a:endParaRPr lang="es-MX" sz="155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5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Accesibilidad</a:t>
                      </a:r>
                      <a:endParaRPr lang="es-MX" sz="155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50" b="1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Información</a:t>
                      </a:r>
                      <a:br>
                        <a:rPr lang="es-MX" sz="1550" b="1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es-MX" sz="1550" b="1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s-MX" sz="155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Completa</a:t>
                      </a:r>
                      <a:endParaRPr lang="es-MX" sz="155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5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Cumplimiento Global </a:t>
                      </a:r>
                      <a:endParaRPr lang="es-MX" sz="155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1076040"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es-MX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V. Las observaciones presentadas a las leyes o decretos del Congreso, una vez que son turnadas por la Asamblea a las comisiones correspondientes;</a:t>
                      </a:r>
                    </a:p>
                  </a:txBody>
                  <a:tcPr marL="9526" marR="9526" marT="952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  <a:endParaRPr lang="es-MX" sz="1500" b="1" i="0" u="none" strike="noStrike" kern="120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632612"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es-MX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VI. El periódico oficial El Estado de Jalisco;</a:t>
                      </a:r>
                    </a:p>
                  </a:txBody>
                  <a:tcPr marL="9526" marR="9526" marT="952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88.89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88.89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88.89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88.89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88.89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792004"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es-MX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VII. La información de los registros públicos que opere, sin afectar la información confidencial contenida;</a:t>
                      </a:r>
                    </a:p>
                  </a:txBody>
                  <a:tcPr marL="9526" marR="9526" marT="952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  <a:endParaRPr lang="es-MX" sz="1500" b="1" i="0" u="none" strike="noStrike" kern="120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152006"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es-MX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VIII. Las transferencias presupuestales autorizadas por el Gobernador del Estado, donde se señale como mínimo, las partidas de origen y destino, el monto, la fecha y la justificación de la transferencia;</a:t>
                      </a:r>
                    </a:p>
                  </a:txBody>
                  <a:tcPr marL="9526" marR="9526" marT="952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  <a:endParaRPr lang="es-MX" sz="1500" b="1" i="0" u="none" strike="noStrike" kern="120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832397"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es-MX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IX. Los recursos materiales, humanos y financieros asignados a cada dependencia y entidad de la administración pública </a:t>
                      </a:r>
                      <a:r>
                        <a:rPr lang="es-MX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estatal;</a:t>
                      </a:r>
                      <a:endParaRPr lang="es-MX" sz="130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  <a:endParaRPr lang="es-MX" sz="1500" b="1" i="0" u="none" strike="noStrike" kern="120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743075" y="392113"/>
            <a:ext cx="6716713" cy="1381125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s-MX" sz="32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Resultado</a:t>
            </a:r>
            <a:r>
              <a:rPr lang="es-MX" sz="32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Global</a:t>
            </a:r>
            <a:br>
              <a:rPr lang="es-MX" sz="32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32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por Artículo y Fracción</a:t>
            </a:r>
            <a:endParaRPr lang="es-ES" sz="32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6165591"/>
              </p:ext>
            </p:extLst>
          </p:nvPr>
        </p:nvGraphicFramePr>
        <p:xfrm>
          <a:off x="71438" y="1789113"/>
          <a:ext cx="9036050" cy="50387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06717"/>
                <a:gridCol w="1076319"/>
                <a:gridCol w="887345"/>
                <a:gridCol w="1323873"/>
                <a:gridCol w="1239742"/>
                <a:gridCol w="1402054"/>
              </a:tblGrid>
              <a:tr h="57920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550" b="1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Artículo 10</a:t>
                      </a:r>
                      <a:endParaRPr lang="es-MX" sz="155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4" marR="9524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5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Publicidad</a:t>
                      </a:r>
                      <a:endParaRPr lang="es-MX" sz="155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4" marR="9524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5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Vigencia</a:t>
                      </a:r>
                      <a:endParaRPr lang="es-MX" sz="155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4" marR="9524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5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Accesibilidad</a:t>
                      </a:r>
                      <a:endParaRPr lang="es-MX" sz="155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4" marR="9524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50" b="1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Información</a:t>
                      </a:r>
                      <a:br>
                        <a:rPr lang="es-MX" sz="1550" b="1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es-MX" sz="1550" b="1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s-MX" sz="155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Completa</a:t>
                      </a:r>
                      <a:endParaRPr lang="es-MX" sz="155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4" marR="9524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5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Cumplimiento Global </a:t>
                      </a:r>
                      <a:endParaRPr lang="es-MX" sz="155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4" marR="9524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1076301"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X. La lista de los servidores públicos del Poder Ejecutivo que no hayan presentado su declaración de situación patrimonial, conforme a la ley;</a:t>
                      </a:r>
                    </a:p>
                  </a:txBody>
                  <a:tcPr marL="9525" marR="9525" marT="9526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  <a:endParaRPr lang="es-MX" sz="1500" b="1" i="0" u="none" strike="noStrike" kern="120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829308"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XI. Las estadísticas e indicadores relativos a la procuración de justicia;</a:t>
                      </a:r>
                    </a:p>
                  </a:txBody>
                  <a:tcPr marL="9525" marR="9525" marT="952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  <a:endParaRPr lang="es-MX" sz="1500" b="1" i="0" u="none" strike="noStrike" kern="120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027760"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XII. Los datos estadísticos relativos a la Junta Local y Especiales de Conciliación y Arbitraje, y del Tribunal de Arbitraje y Escalafón;</a:t>
                      </a:r>
                    </a:p>
                  </a:txBody>
                  <a:tcPr marL="9525" marR="9525" marT="9526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  <a:endParaRPr lang="es-MX" sz="1500" b="1" i="0" u="none" strike="noStrike" kern="120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987358"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XIII. La que establezca el Reglamento Interno de Información Pública del Poder Ejecutivo y la Administración Pública Estatal:</a:t>
                      </a:r>
                    </a:p>
                  </a:txBody>
                  <a:tcPr marL="9525" marR="9525" marT="952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44.44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44.44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44.44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44.44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44.44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38793">
                <a:tc>
                  <a:txBody>
                    <a:bodyPr/>
                    <a:lstStyle/>
                    <a:p>
                      <a:pPr algn="l" fontAlgn="b"/>
                      <a:r>
                        <a:rPr lang="es-MX" sz="150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Cumplimiento</a:t>
                      </a:r>
                      <a:r>
                        <a:rPr lang="es-MX" sz="1500" u="none" strike="noStrike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 Global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4" marR="9524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8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96.36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8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95.30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8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96.27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8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93.44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8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95.34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743075" y="392113"/>
            <a:ext cx="6716713" cy="1381125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s-MX" sz="32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Resultado</a:t>
            </a:r>
            <a:r>
              <a:rPr lang="es-MX" sz="32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Global</a:t>
            </a:r>
            <a:br>
              <a:rPr lang="es-MX" sz="32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32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por Artículo y Fracción</a:t>
            </a:r>
            <a:endParaRPr lang="es-ES" sz="32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2247900" y="333375"/>
            <a:ext cx="6716713" cy="1381125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s-MX" sz="34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r>
              <a:rPr lang="es-MX" sz="34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34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por  </a:t>
            </a:r>
            <a:br>
              <a:rPr lang="es-MX" sz="34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3400" b="1" cap="small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Artículo</a:t>
            </a:r>
            <a:r>
              <a:rPr lang="es-MX" sz="34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s-MX" sz="34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Sujeto Obligado</a:t>
            </a:r>
            <a:endParaRPr lang="es-ES" sz="34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1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8617363"/>
              </p:ext>
            </p:extLst>
          </p:nvPr>
        </p:nvGraphicFramePr>
        <p:xfrm>
          <a:off x="214313" y="1856229"/>
          <a:ext cx="8786811" cy="48676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90332"/>
                <a:gridCol w="1953651"/>
                <a:gridCol w="1698826"/>
                <a:gridCol w="1444002"/>
              </a:tblGrid>
              <a:tr h="1056863"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Sujeto</a:t>
                      </a:r>
                      <a:r>
                        <a:rPr lang="es-MX" sz="1600" b="1" i="0" u="none" strike="noStrike" baseline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Obligado</a:t>
                      </a:r>
                      <a:endParaRPr lang="es-MX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4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Art. 8</a:t>
                      </a:r>
                    </a:p>
                    <a:p>
                      <a:pPr algn="ctr" fontAlgn="b"/>
                      <a:r>
                        <a:rPr lang="es-MX" sz="16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Información Fundamental General </a:t>
                      </a:r>
                      <a:endParaRPr lang="es-MX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4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Art. 10</a:t>
                      </a:r>
                    </a:p>
                    <a:p>
                      <a:pPr algn="ctr" fontAlgn="b"/>
                      <a:r>
                        <a:rPr lang="es-MX" sz="1600" b="1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Información</a:t>
                      </a:r>
                      <a:r>
                        <a:rPr lang="es-MX" sz="1600" b="1" u="none" strike="noStrike" baseline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Poder Ejecutivo</a:t>
                      </a:r>
                      <a:endParaRPr lang="es-MX" sz="1600" b="1" u="none" strike="noStrike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4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Cumplimiento</a:t>
                      </a:r>
                      <a:r>
                        <a:rPr lang="es-MX" sz="1600" b="1" i="0" u="none" strike="noStrike" baseline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MX" sz="16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 Sujeto Obligado </a:t>
                      </a:r>
                      <a:endParaRPr lang="es-MX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4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756000">
                <a:tc>
                  <a:txBody>
                    <a:bodyPr/>
                    <a:lstStyle/>
                    <a:p>
                      <a:pPr algn="l" fontAlgn="ctr"/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Instituto de Pensiones del Estado de Jalisco (</a:t>
                      </a:r>
                      <a:r>
                        <a:rPr lang="es-MX" sz="1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IPEJAL</a:t>
                      </a:r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99.88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99.99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99.93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756000">
                <a:tc>
                  <a:txBody>
                    <a:bodyPr/>
                    <a:lstStyle/>
                    <a:p>
                      <a:pPr algn="l" fontAlgn="ctr"/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Instituto Jalisciense de las Mujeres (</a:t>
                      </a:r>
                      <a:r>
                        <a:rPr lang="es-MX" sz="1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IJM</a:t>
                      </a:r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)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99.5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99.96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99.73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756000">
                <a:tc>
                  <a:txBody>
                    <a:bodyPr/>
                    <a:lstStyle/>
                    <a:p>
                      <a:pPr algn="l" fontAlgn="b"/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Instituto Jalisciense del Adulto Mayor (</a:t>
                      </a:r>
                      <a:r>
                        <a:rPr lang="es-MX" sz="1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IJAM</a:t>
                      </a:r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97.16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99.78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98.47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756000">
                <a:tc>
                  <a:txBody>
                    <a:bodyPr/>
                    <a:lstStyle/>
                    <a:p>
                      <a:pPr algn="l" fontAlgn="b"/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Consejo Estatal para el Fomento Deportivo y el Apoyo a la Juventud del Estado de Jalisco (</a:t>
                      </a:r>
                      <a:r>
                        <a:rPr lang="es-MX" sz="1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CODE</a:t>
                      </a:r>
                      <a:endParaRPr lang="es-MX" sz="17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95.8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99.68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97.74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756000">
                <a:tc>
                  <a:txBody>
                    <a:bodyPr/>
                    <a:lstStyle/>
                    <a:p>
                      <a:pPr algn="l" fontAlgn="ctr"/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Sistema para el Desarrollo Integral de la Familia (DIF Jalisco)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99.13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92.24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95.68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2247900" y="333375"/>
            <a:ext cx="6716713" cy="1381125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s-MX" sz="34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r>
              <a:rPr lang="es-MX" sz="34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34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por  </a:t>
            </a:r>
            <a:br>
              <a:rPr lang="es-MX" sz="34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3400" b="1" cap="small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Artículo</a:t>
            </a:r>
            <a:r>
              <a:rPr lang="es-MX" sz="34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s-MX" sz="34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Sujeto Obligado</a:t>
            </a:r>
            <a:endParaRPr lang="es-ES" sz="34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1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8088601"/>
              </p:ext>
            </p:extLst>
          </p:nvPr>
        </p:nvGraphicFramePr>
        <p:xfrm>
          <a:off x="214313" y="1904505"/>
          <a:ext cx="8786811" cy="483686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90332"/>
                <a:gridCol w="1953651"/>
                <a:gridCol w="1698826"/>
                <a:gridCol w="1444002"/>
              </a:tblGrid>
              <a:tr h="1056863"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Sujeto</a:t>
                      </a:r>
                      <a:r>
                        <a:rPr lang="es-MX" sz="1600" b="1" i="0" u="none" strike="noStrike" baseline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Obligado</a:t>
                      </a:r>
                      <a:endParaRPr lang="es-MX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4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Art. 8</a:t>
                      </a:r>
                    </a:p>
                    <a:p>
                      <a:pPr algn="ctr" fontAlgn="b"/>
                      <a:r>
                        <a:rPr lang="es-MX" sz="16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Información Fundamental General </a:t>
                      </a:r>
                      <a:endParaRPr lang="es-MX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4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Art. 10</a:t>
                      </a:r>
                    </a:p>
                    <a:p>
                      <a:pPr algn="ctr" fontAlgn="b"/>
                      <a:r>
                        <a:rPr lang="es-MX" sz="1600" b="1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Información</a:t>
                      </a:r>
                      <a:r>
                        <a:rPr lang="es-MX" sz="1600" b="1" u="none" strike="noStrike" baseline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Poder Ejecutivo</a:t>
                      </a:r>
                      <a:endParaRPr lang="es-MX" sz="1600" b="1" u="none" strike="noStrike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4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Cumplimiento</a:t>
                      </a:r>
                      <a:r>
                        <a:rPr lang="es-MX" sz="1600" b="1" i="0" u="none" strike="noStrike" baseline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MX" sz="16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 Sujeto Obligado </a:t>
                      </a:r>
                      <a:endParaRPr lang="es-MX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4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756000">
                <a:tc>
                  <a:txBody>
                    <a:bodyPr/>
                    <a:lstStyle/>
                    <a:p>
                      <a:pPr algn="l" fontAlgn="ctr"/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Instituto Jalisciense de la Juventud (</a:t>
                      </a:r>
                      <a:r>
                        <a:rPr lang="es-MX" sz="1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IJJ</a:t>
                      </a:r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98.32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92.18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95.25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756000">
                <a:tc>
                  <a:txBody>
                    <a:bodyPr/>
                    <a:lstStyle/>
                    <a:p>
                      <a:pPr algn="l" fontAlgn="ctr"/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Hogar Cabañas (</a:t>
                      </a:r>
                      <a:r>
                        <a:rPr lang="es-MX" sz="1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HC</a:t>
                      </a:r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93.84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91.83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92.84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756000">
                <a:tc>
                  <a:txBody>
                    <a:bodyPr/>
                    <a:lstStyle/>
                    <a:p>
                      <a:pPr algn="l" fontAlgn="ctr"/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Instituto Jalisciense de Asistencia Social  (</a:t>
                      </a:r>
                      <a:r>
                        <a:rPr lang="es-MX" sz="1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IJAS</a:t>
                      </a:r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97.05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84.39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90.72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756000">
                <a:tc>
                  <a:txBody>
                    <a:bodyPr/>
                    <a:lstStyle/>
                    <a:p>
                      <a:pPr algn="l" fontAlgn="ctr"/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Comisión Estatal Indígena  (</a:t>
                      </a:r>
                      <a:r>
                        <a:rPr lang="es-MX" sz="1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CEI</a:t>
                      </a:r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84.34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91.1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87.72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756000">
                <a:tc>
                  <a:txBody>
                    <a:bodyPr/>
                    <a:lstStyle/>
                    <a:p>
                      <a:pPr algn="r" fontAlgn="b"/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Cumplimiento Global </a:t>
                      </a:r>
                    </a:p>
                  </a:txBody>
                  <a:tcPr marL="9525" marR="9525" marT="9523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800" b="1" i="0" u="none" strike="noStrike" kern="120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96.11</a:t>
                      </a:r>
                      <a:endParaRPr lang="es-MX" sz="1800" b="1" i="0" u="none" strike="noStrike" kern="120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3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800" b="1" i="0" u="none" strike="noStrike" kern="120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94.57</a:t>
                      </a:r>
                      <a:endParaRPr lang="es-MX" sz="1800" b="1" i="0" u="none" strike="noStrike" kern="120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3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800" b="1" i="0" u="none" strike="noStrike" kern="120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95.34</a:t>
                      </a:r>
                      <a:endParaRPr lang="es-MX" sz="1800" b="1" i="0" u="none" strike="noStrike" kern="120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3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901760"/>
              </p:ext>
            </p:extLst>
          </p:nvPr>
        </p:nvGraphicFramePr>
        <p:xfrm>
          <a:off x="107950" y="1704005"/>
          <a:ext cx="9001124" cy="51942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16286"/>
                <a:gridCol w="1103328"/>
                <a:gridCol w="964705"/>
                <a:gridCol w="1385906"/>
                <a:gridCol w="1284067"/>
                <a:gridCol w="1646832"/>
              </a:tblGrid>
              <a:tr h="897363"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Sujeto Obligado </a:t>
                      </a:r>
                    </a:p>
                  </a:txBody>
                  <a:tcPr marL="9525" marR="9525" marT="9522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Publicidad</a:t>
                      </a:r>
                    </a:p>
                  </a:txBody>
                  <a:tcPr marL="9525" marR="9525" marT="9522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Vigencia </a:t>
                      </a:r>
                    </a:p>
                  </a:txBody>
                  <a:tcPr marL="9525" marR="9525" marT="9522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Accesibilidad</a:t>
                      </a:r>
                    </a:p>
                  </a:txBody>
                  <a:tcPr marL="9525" marR="9525" marT="9522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Información Completa </a:t>
                      </a:r>
                    </a:p>
                  </a:txBody>
                  <a:tcPr marL="9525" marR="9525" marT="9522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Cumplimiento </a:t>
                      </a:r>
                      <a:r>
                        <a:rPr lang="es-MX" sz="1500" b="1" i="0" u="none" strike="noStrike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por</a:t>
                      </a:r>
                      <a:br>
                        <a:rPr lang="es-MX" sz="1500" b="1" i="0" u="none" strike="noStrike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s-MX" sz="1500" b="1" i="0" u="none" strike="noStrike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Sujeto Obligado </a:t>
                      </a:r>
                    </a:p>
                  </a:txBody>
                  <a:tcPr marL="9525" marR="9525" marT="9522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828000">
                <a:tc>
                  <a:txBody>
                    <a:bodyPr/>
                    <a:lstStyle/>
                    <a:p>
                      <a:pPr algn="l" fontAlgn="ctr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Instituto de Pensiones del Estado de Jalisco (</a:t>
                      </a:r>
                      <a:r>
                        <a:rPr lang="es-MX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IPEJAL</a:t>
                      </a:r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)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99.73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99.93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828000">
                <a:tc>
                  <a:txBody>
                    <a:bodyPr/>
                    <a:lstStyle/>
                    <a:p>
                      <a:pPr algn="l" fontAlgn="ctr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Instituto Jalisciense de las Mujeres (</a:t>
                      </a:r>
                      <a:r>
                        <a:rPr lang="es-MX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IJM</a:t>
                      </a:r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99.73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99.19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99.73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828000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Instituto Jalisciense del Adulto Mayor (</a:t>
                      </a:r>
                      <a:r>
                        <a:rPr lang="es-MX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IJAM</a:t>
                      </a:r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)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99.16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99.16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99.16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96.4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98.47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828000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Consejo Estatal para el Fomento Deportivo y el Apoyo a la Juventud del Estado de Jalisco (</a:t>
                      </a:r>
                      <a:r>
                        <a:rPr lang="es-MX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CODE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95.6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95.36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97.74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828000">
                <a:tc>
                  <a:txBody>
                    <a:bodyPr/>
                    <a:lstStyle/>
                    <a:p>
                      <a:pPr algn="l" fontAlgn="ctr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Sistema para el Desarrollo Integral de la Familia (DIF Jalisco)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96.15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95.62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96.15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94.81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95.68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763713" y="103188"/>
            <a:ext cx="7221537" cy="1381125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s-MX" sz="29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r>
              <a:rPr lang="es-MX" sz="29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9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br>
              <a:rPr lang="es-MX" sz="29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9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Criterio Adjetivo </a:t>
            </a:r>
            <a:r>
              <a:rPr lang="es-MX" sz="29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br>
              <a:rPr lang="es-MX" sz="29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9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Sujeto Obligado</a:t>
            </a:r>
            <a:endParaRPr lang="es-ES" sz="29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9776971"/>
              </p:ext>
            </p:extLst>
          </p:nvPr>
        </p:nvGraphicFramePr>
        <p:xfrm>
          <a:off x="107950" y="1811338"/>
          <a:ext cx="9001124" cy="503803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16286"/>
                <a:gridCol w="1103328"/>
                <a:gridCol w="964705"/>
                <a:gridCol w="1385906"/>
                <a:gridCol w="1284067"/>
                <a:gridCol w="1646832"/>
              </a:tblGrid>
              <a:tr h="898033"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Sujeto Obligado 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Publicidad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Vigencia 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Accesibilidad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Información Completa 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Cumplimiento </a:t>
                      </a:r>
                      <a:r>
                        <a:rPr lang="es-MX" sz="1500" b="1" i="0" u="none" strike="noStrike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por</a:t>
                      </a:r>
                      <a:br>
                        <a:rPr lang="es-MX" sz="1500" b="1" i="0" u="none" strike="noStrike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s-MX" sz="1500" b="1" i="0" u="none" strike="noStrike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MX" sz="15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Sujeto Obligado 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828000">
                <a:tc>
                  <a:txBody>
                    <a:bodyPr/>
                    <a:lstStyle/>
                    <a:p>
                      <a:pPr algn="l" fontAlgn="ctr"/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Instituto Jalisciense de la Juventud (</a:t>
                      </a:r>
                      <a:r>
                        <a:rPr lang="es-MX" sz="1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IJJ</a:t>
                      </a:r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96.15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96.15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96.15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92.54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95.25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828000">
                <a:tc>
                  <a:txBody>
                    <a:bodyPr/>
                    <a:lstStyle/>
                    <a:p>
                      <a:pPr algn="l" fontAlgn="ctr"/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Hogar Cabañas (</a:t>
                      </a:r>
                      <a:r>
                        <a:rPr lang="es-MX" sz="1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HC</a:t>
                      </a:r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94.88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92.45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94.03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89.98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92.84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828000">
                <a:tc>
                  <a:txBody>
                    <a:bodyPr/>
                    <a:lstStyle/>
                    <a:p>
                      <a:pPr algn="l" fontAlgn="ctr"/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Instituto Jalisciense de Asistencia Social  (</a:t>
                      </a:r>
                      <a:r>
                        <a:rPr lang="es-MX" sz="1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IJAS</a:t>
                      </a:r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92.31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91.77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92.31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86.49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90.72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828000">
                <a:tc>
                  <a:txBody>
                    <a:bodyPr/>
                    <a:lstStyle/>
                    <a:p>
                      <a:pPr algn="l" fontAlgn="ctr"/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Comisión Estatal Indígena  (</a:t>
                      </a:r>
                      <a:r>
                        <a:rPr lang="es-MX" sz="1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CEI</a:t>
                      </a:r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88.62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87.25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88.62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86.42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87.72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828000"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Cumplimiento Global </a:t>
                      </a:r>
                    </a:p>
                  </a:txBody>
                  <a:tcPr marL="9525" marR="9525" marT="9529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7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ea typeface="+mn-ea"/>
                          <a:cs typeface="+mn-cs"/>
                        </a:rPr>
                        <a:t>96.36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7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ea typeface="+mn-ea"/>
                          <a:cs typeface="+mn-cs"/>
                        </a:rPr>
                        <a:t>95.30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7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ea typeface="+mn-ea"/>
                          <a:cs typeface="+mn-cs"/>
                        </a:rPr>
                        <a:t>96.27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7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ea typeface="+mn-ea"/>
                          <a:cs typeface="+mn-cs"/>
                        </a:rPr>
                        <a:t>93.44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7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ea typeface="+mn-ea"/>
                          <a:cs typeface="+mn-cs"/>
                        </a:rPr>
                        <a:t>95.34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763713" y="247650"/>
            <a:ext cx="7221537" cy="1381125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s-MX" sz="29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r>
              <a:rPr lang="es-MX" sz="29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9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br>
              <a:rPr lang="es-MX" sz="29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9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Criterio Adjetivo </a:t>
            </a:r>
            <a:r>
              <a:rPr lang="es-MX" sz="29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br>
              <a:rPr lang="es-MX" sz="29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9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Sujeto Obligado</a:t>
            </a:r>
            <a:endParaRPr lang="es-ES" sz="29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1743075" y="692150"/>
            <a:ext cx="6716713" cy="690563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s-MX" sz="36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Conclusiones </a:t>
            </a:r>
            <a:endParaRPr lang="es-ES" sz="36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6 CuadroTexto"/>
          <p:cNvSpPr txBox="1">
            <a:spLocks noChangeArrowheads="1"/>
          </p:cNvSpPr>
          <p:nvPr/>
        </p:nvSpPr>
        <p:spPr bwMode="auto">
          <a:xfrm>
            <a:off x="263525" y="1700213"/>
            <a:ext cx="8556625" cy="4317079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marL="342900" indent="-342900" algn="just">
              <a:lnSpc>
                <a:spcPct val="110000"/>
              </a:lnSpc>
              <a:spcBef>
                <a:spcPts val="140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Wingdings" panose="05000000000000000000" pitchFamily="2" charset="2"/>
              <a:buChar char="q"/>
              <a:defRPr/>
            </a:pPr>
            <a:r>
              <a:rPr lang="es-MX" altLang="es-MX" sz="2400" dirty="0" smtClean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El cumplimiento global </a:t>
            </a:r>
            <a:r>
              <a:rPr lang="es-MX" altLang="es-MX" sz="24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de </a:t>
            </a:r>
            <a:r>
              <a:rPr lang="es-MX" altLang="es-MX" sz="2400" dirty="0" smtClean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los </a:t>
            </a:r>
            <a:r>
              <a:rPr lang="es-MX" altLang="es-MX" sz="24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9</a:t>
            </a:r>
            <a:r>
              <a:rPr lang="es-MX" altLang="es-MX" sz="2400" dirty="0" smtClean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 Organismos Públicos Descentralizados es de: </a:t>
            </a:r>
          </a:p>
          <a:p>
            <a:pPr marL="1085850" lvl="1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Wingdings" panose="05000000000000000000" pitchFamily="2" charset="2"/>
              <a:buChar char="q"/>
              <a:defRPr/>
            </a:pPr>
            <a:r>
              <a:rPr lang="es-MX" altLang="es-MX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95.34.</a:t>
            </a:r>
            <a:endParaRPr lang="es-MX" altLang="es-MX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10000"/>
              </a:lnSpc>
              <a:spcBef>
                <a:spcPts val="140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Wingdings" panose="05000000000000000000" pitchFamily="2" charset="2"/>
              <a:buChar char="q"/>
              <a:defRPr/>
            </a:pPr>
            <a:r>
              <a:rPr lang="es-MX" altLang="es-MX" sz="24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El Sujeto Obligado que mayor cumplimiento tuvo fue:</a:t>
            </a:r>
          </a:p>
          <a:p>
            <a:pPr marL="1085850" lvl="1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Wingdings" panose="05000000000000000000" pitchFamily="2" charset="2"/>
              <a:buChar char="q"/>
              <a:defRPr/>
            </a:pPr>
            <a:r>
              <a:rPr lang="es-MX" altLang="es-MX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Instituto de Pensiones del Estado de Jalisco con 99.93.</a:t>
            </a:r>
          </a:p>
          <a:p>
            <a:pPr marL="342900" indent="-342900" algn="just">
              <a:lnSpc>
                <a:spcPct val="110000"/>
              </a:lnSpc>
              <a:spcBef>
                <a:spcPts val="140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Wingdings" panose="05000000000000000000" pitchFamily="2" charset="2"/>
              <a:buChar char="q"/>
              <a:defRPr/>
            </a:pPr>
            <a:r>
              <a:rPr lang="es-MX" altLang="es-MX" sz="24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El Sujeto Obligado que menor cumplimiento tuvo fue:</a:t>
            </a:r>
          </a:p>
          <a:p>
            <a:pPr marL="1085850" lvl="1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Wingdings" panose="05000000000000000000" pitchFamily="2" charset="2"/>
              <a:buChar char="q"/>
              <a:defRPr/>
            </a:pPr>
            <a:r>
              <a:rPr lang="es-MX" altLang="es-MX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Comisión Estatal Indígena con 87.72.</a:t>
            </a:r>
            <a:endParaRPr lang="es-MX" altLang="es-MX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1743075" y="692150"/>
            <a:ext cx="6716713" cy="690563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s-MX" sz="36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Conclusiones </a:t>
            </a:r>
            <a:endParaRPr lang="es-ES" sz="36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651" name="6 CuadroTexto"/>
          <p:cNvSpPr txBox="1">
            <a:spLocks noChangeArrowheads="1"/>
          </p:cNvSpPr>
          <p:nvPr/>
        </p:nvSpPr>
        <p:spPr bwMode="auto">
          <a:xfrm>
            <a:off x="293687" y="1916832"/>
            <a:ext cx="8556625" cy="1211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Wingdings" pitchFamily="2" charset="2"/>
              <a:buChar char="q"/>
            </a:pPr>
            <a:r>
              <a:rPr lang="es-MX" altLang="es-MX" sz="2200" dirty="0" smtClean="0">
                <a:cs typeface="Arial" charset="0"/>
              </a:rPr>
              <a:t>Los Organismos Públicos Descentralizados mostraron </a:t>
            </a:r>
            <a:r>
              <a:rPr lang="es-MX" altLang="es-MX" sz="2200" dirty="0">
                <a:cs typeface="Arial" charset="0"/>
              </a:rPr>
              <a:t>un mejor desempeño en la publicación de la información fundamental general, de acuerdo al artículo 8 de la </a:t>
            </a:r>
            <a:r>
              <a:rPr lang="es-MX" altLang="es-MX" sz="2200" dirty="0" smtClean="0">
                <a:cs typeface="Arial" charset="0"/>
              </a:rPr>
              <a:t>Ley:</a:t>
            </a:r>
            <a:endParaRPr lang="es-MX" altLang="es-MX" sz="2200" dirty="0">
              <a:cs typeface="Arial" charset="0"/>
            </a:endParaRPr>
          </a:p>
        </p:txBody>
      </p:sp>
      <p:graphicFrame>
        <p:nvGraphicFramePr>
          <p:cNvPr id="15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1434349"/>
              </p:ext>
            </p:extLst>
          </p:nvPr>
        </p:nvGraphicFramePr>
        <p:xfrm>
          <a:off x="1317926" y="3451991"/>
          <a:ext cx="6264275" cy="3022600"/>
        </p:xfrm>
        <a:graphic>
          <a:graphicData uri="http://schemas.openxmlformats.org/drawingml/2006/table">
            <a:tbl>
              <a:tblPr/>
              <a:tblGrid>
                <a:gridCol w="4067882"/>
                <a:gridCol w="2196393"/>
              </a:tblGrid>
              <a:tr h="584247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1427" marR="91427" marT="45737" marB="45737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Cumplimiento</a:t>
                      </a:r>
                    </a:p>
                  </a:txBody>
                  <a:tcPr marL="91427" marR="91427" marT="45737" marB="45737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826682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_tradnl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Artículo 8, </a:t>
                      </a:r>
                      <a:r>
                        <a:rPr lang="es-ES_tradnl" altLang="es-MX" sz="20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Información Fundamental  General. </a:t>
                      </a:r>
                      <a:endParaRPr lang="es-MX" altLang="es-MX" sz="2000" dirty="0" smtClean="0"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27" marR="91427" marT="45737" marB="45737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4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96.11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823616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/>
                        <a:buNone/>
                        <a:defRPr/>
                      </a:pPr>
                      <a:r>
                        <a:rPr lang="es-MX" altLang="es-MX" sz="20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Artículo 10, Información Fundamental</a:t>
                      </a:r>
                      <a:r>
                        <a:rPr lang="es-MX" altLang="es-MX" sz="2000" baseline="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del </a:t>
                      </a:r>
                      <a:r>
                        <a:rPr lang="es-MX" altLang="es-MX" sz="20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Poder Ejecutivo.</a:t>
                      </a:r>
                      <a:endParaRPr lang="es-MX" altLang="es-MX" sz="2000" dirty="0"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27" marR="91427" marT="45737" marB="45737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4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94.57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88055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Cumplimiento Global </a:t>
                      </a:r>
                      <a:endParaRPr kumimoji="0" lang="es-ES_tradnl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itchFamily="34" charset="-128"/>
                        <a:cs typeface="Arial" panose="020B0604020202020204" pitchFamily="34" charset="0"/>
                      </a:endParaRPr>
                    </a:p>
                  </a:txBody>
                  <a:tcPr marL="91427" marR="91427" marT="45737" marB="45737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4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95.34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1743075" y="692150"/>
            <a:ext cx="6716713" cy="690563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s-MX" sz="36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ao UI" panose="020B0502040204020203" pitchFamily="34" charset="0"/>
                <a:cs typeface="Lao UI" panose="020B0502040204020203" pitchFamily="34" charset="0"/>
              </a:rPr>
              <a:t>Conclusiones </a:t>
            </a:r>
            <a:endParaRPr lang="es-ES" sz="3600" cap="small" dirty="0" smtClean="0">
              <a:solidFill>
                <a:schemeClr val="accent5">
                  <a:lumMod val="50000"/>
                </a:schemeClr>
              </a:solidFill>
              <a:latin typeface="Lao UI" panose="020B0502040204020203" pitchFamily="34" charset="0"/>
              <a:cs typeface="Lao UI" panose="020B0502040204020203" pitchFamily="34" charset="0"/>
            </a:endParaRPr>
          </a:p>
        </p:txBody>
      </p:sp>
      <p:sp>
        <p:nvSpPr>
          <p:cNvPr id="15" name="6 CuadroTexto"/>
          <p:cNvSpPr txBox="1">
            <a:spLocks noChangeArrowheads="1"/>
          </p:cNvSpPr>
          <p:nvPr/>
        </p:nvSpPr>
        <p:spPr bwMode="auto">
          <a:xfrm>
            <a:off x="263525" y="1773238"/>
            <a:ext cx="8556625" cy="4324261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marL="342900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Wingdings" panose="05000000000000000000" pitchFamily="2" charset="2"/>
              <a:buChar char="q"/>
              <a:defRPr/>
            </a:pPr>
            <a:r>
              <a:rPr lang="es-MX" altLang="es-MX" sz="2000" dirty="0" smtClean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La calificación global para los Organismos Públicos Descentralizados, por criterio adjetivo es el siguiente:</a:t>
            </a:r>
            <a:endParaRPr lang="es-MX" altLang="es-MX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Wingdings" panose="05000000000000000000" pitchFamily="2" charset="2"/>
              <a:buChar char="q"/>
              <a:defRPr/>
            </a:pPr>
            <a:endParaRPr lang="es-MX" altLang="es-MX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  <a:p>
            <a:pPr marL="1085850" lvl="1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Wingdings" panose="05000000000000000000" pitchFamily="2" charset="2"/>
              <a:buChar char="q"/>
              <a:defRPr/>
            </a:pPr>
            <a:endParaRPr lang="es-MX" altLang="es-MX" sz="800" dirty="0" smtClean="0"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Wingdings" panose="05000000000000000000" pitchFamily="2" charset="2"/>
              <a:buChar char="q"/>
              <a:defRPr/>
            </a:pPr>
            <a:endParaRPr lang="es-MX" altLang="es-MX" sz="2800" dirty="0" smtClean="0"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  <a:p>
            <a:pPr marL="360363" algn="just">
              <a:lnSpc>
                <a:spcPct val="110000"/>
              </a:lnSpc>
              <a:spcBef>
                <a:spcPts val="240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Arial" charset="0"/>
              <a:buNone/>
              <a:defRPr/>
            </a:pPr>
            <a:r>
              <a:rPr lang="es-MX" altLang="es-MX" sz="2000" dirty="0" smtClean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Significa que, la información se publica, está vigente y accesible prácticamente en la misma proporción; sin embargo, en menor medida la información publicada no reúne todos los requisitos señalados en los Lineamientos Generales de Publicación y Actualización de Información Fundamental, por lo que no se </a:t>
            </a:r>
            <a:r>
              <a:rPr lang="es-MX" altLang="es-MX" sz="2000" dirty="0" smtClean="0">
                <a:solidFill>
                  <a:srgbClr val="000000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considera completa. </a:t>
            </a:r>
            <a:endParaRPr lang="es-MX" altLang="es-MX" sz="24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676" name="31 CuadroTexto"/>
          <p:cNvSpPr txBox="1">
            <a:spLocks noChangeArrowheads="1"/>
          </p:cNvSpPr>
          <p:nvPr/>
        </p:nvSpPr>
        <p:spPr bwMode="auto">
          <a:xfrm>
            <a:off x="0" y="6669088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endParaRPr lang="es-MX" altLang="es-MX"/>
          </a:p>
        </p:txBody>
      </p:sp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8419709"/>
              </p:ext>
            </p:extLst>
          </p:nvPr>
        </p:nvGraphicFramePr>
        <p:xfrm>
          <a:off x="899616" y="2807643"/>
          <a:ext cx="7416800" cy="134143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854200"/>
                <a:gridCol w="1854200"/>
                <a:gridCol w="1854200"/>
                <a:gridCol w="1854200"/>
              </a:tblGrid>
              <a:tr h="619260"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0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Publicidad</a:t>
                      </a:r>
                    </a:p>
                  </a:txBody>
                  <a:tcPr marL="9525" marR="9525" marT="9527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0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Vigencia </a:t>
                      </a:r>
                    </a:p>
                  </a:txBody>
                  <a:tcPr marL="9525" marR="9525" marT="9527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0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Accesibilidad</a:t>
                      </a:r>
                    </a:p>
                  </a:txBody>
                  <a:tcPr marL="9525" marR="9525" marT="9527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2000" b="1" i="0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Información Completa </a:t>
                      </a:r>
                    </a:p>
                  </a:txBody>
                  <a:tcPr marL="9525" marR="9525" marT="9527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722177">
                <a:tc>
                  <a:txBody>
                    <a:bodyPr/>
                    <a:lstStyle/>
                    <a:p>
                      <a:pPr algn="ctr" fontAlgn="b"/>
                      <a:r>
                        <a:rPr lang="es-MX" sz="20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96.36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20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95.30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20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96.27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93.44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1743075" y="692150"/>
            <a:ext cx="6716713" cy="690563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s-MX" sz="36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ao UI" panose="020B0502040204020203" pitchFamily="34" charset="0"/>
                <a:cs typeface="Lao UI" panose="020B0502040204020203" pitchFamily="34" charset="0"/>
              </a:rPr>
              <a:t>Conclusiones </a:t>
            </a:r>
            <a:endParaRPr lang="es-ES" sz="3600" cap="small" dirty="0" smtClean="0">
              <a:solidFill>
                <a:schemeClr val="accent5">
                  <a:lumMod val="50000"/>
                </a:schemeClr>
              </a:solidFill>
              <a:latin typeface="Lao UI" panose="020B0502040204020203" pitchFamily="34" charset="0"/>
              <a:cs typeface="Lao UI" panose="020B0502040204020203" pitchFamily="34" charset="0"/>
            </a:endParaRPr>
          </a:p>
        </p:txBody>
      </p:sp>
      <p:sp>
        <p:nvSpPr>
          <p:cNvPr id="24579" name="6 CuadroTexto"/>
          <p:cNvSpPr txBox="1">
            <a:spLocks noChangeArrowheads="1"/>
          </p:cNvSpPr>
          <p:nvPr/>
        </p:nvSpPr>
        <p:spPr bwMode="auto">
          <a:xfrm>
            <a:off x="263401" y="1628800"/>
            <a:ext cx="8701087" cy="5254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Wingdings" pitchFamily="2" charset="2"/>
              <a:buChar char="q"/>
              <a:defRPr/>
            </a:pPr>
            <a:r>
              <a:rPr lang="es-MX" altLang="es-MX" sz="2400" dirty="0" smtClean="0">
                <a:latin typeface="Arial" charset="0"/>
                <a:cs typeface="Arial" charset="0"/>
              </a:rPr>
              <a:t>En el caso de la información fundamental del artículo 8 de la Ley, se publica deficientemente la información sobre los mecanismos </a:t>
            </a:r>
            <a:r>
              <a:rPr lang="es-MX" altLang="es-MX" sz="2400" dirty="0">
                <a:latin typeface="Arial" charset="0"/>
                <a:cs typeface="Arial" charset="0"/>
              </a:rPr>
              <a:t>e instrumentos de participación </a:t>
            </a:r>
            <a:r>
              <a:rPr lang="es-MX" altLang="es-MX" sz="2400" dirty="0" smtClean="0">
                <a:latin typeface="Arial" charset="0"/>
                <a:cs typeface="Arial" charset="0"/>
              </a:rPr>
              <a:t>ciudadana (88.89)</a:t>
            </a:r>
          </a:p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Wingdings" pitchFamily="2" charset="2"/>
              <a:buChar char="q"/>
              <a:defRPr/>
            </a:pPr>
            <a:r>
              <a:rPr lang="es-MX" altLang="es-MX" sz="2400" dirty="0" smtClean="0">
                <a:latin typeface="Arial" charset="0"/>
                <a:cs typeface="Arial" charset="0"/>
              </a:rPr>
              <a:t>En relación a la información financiera, patrimonial y administrativa: </a:t>
            </a:r>
          </a:p>
          <a:p>
            <a:pPr marL="760413" lvl="1" indent="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Arial" charset="0"/>
              <a:buNone/>
              <a:defRPr/>
            </a:pPr>
            <a:r>
              <a:rPr lang="es-MX" altLang="es-MX" sz="1650" dirty="0" smtClean="0">
                <a:latin typeface="Arial" charset="0"/>
                <a:cs typeface="Arial" charset="0"/>
              </a:rPr>
              <a:t>Se publica en un 98.22, sin embargo, a la fecha de la evaluación, no toda la información publicada se encontraba vigente (87.11), y no se publica de forma completa (77.78). </a:t>
            </a:r>
          </a:p>
          <a:p>
            <a:pPr marL="760413" lvl="1" indent="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Arial" charset="0"/>
              <a:buNone/>
              <a:defRPr/>
            </a:pPr>
            <a:r>
              <a:rPr lang="es-MX" altLang="es-MX" sz="1650" dirty="0" smtClean="0">
                <a:latin typeface="Arial" charset="0"/>
                <a:cs typeface="Arial" charset="0"/>
              </a:rPr>
              <a:t>La información en que se falla más frecuentemente es la relativa a:</a:t>
            </a:r>
          </a:p>
          <a:p>
            <a:pPr marL="760413" lvl="1" indent="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75000"/>
              <a:buNone/>
              <a:defRPr/>
            </a:pPr>
            <a:r>
              <a:rPr lang="es-MX" altLang="es-MX" sz="1650" dirty="0">
                <a:latin typeface="Arial" charset="0"/>
                <a:cs typeface="Arial" charset="0"/>
              </a:rPr>
              <a:t>i) </a:t>
            </a:r>
            <a:r>
              <a:rPr lang="es-MX" altLang="es-MX" sz="1650" dirty="0" smtClean="0">
                <a:latin typeface="Arial" charset="0"/>
                <a:cs typeface="Arial" charset="0"/>
              </a:rPr>
              <a:t>Los </a:t>
            </a:r>
            <a:r>
              <a:rPr lang="es-MX" altLang="es-MX" sz="1650" dirty="0">
                <a:latin typeface="Arial" charset="0"/>
                <a:cs typeface="Arial" charset="0"/>
              </a:rPr>
              <a:t>estados financieros </a:t>
            </a:r>
            <a:r>
              <a:rPr lang="es-MX" altLang="es-MX" sz="1650" dirty="0" smtClean="0">
                <a:latin typeface="Arial" charset="0"/>
                <a:cs typeface="Arial" charset="0"/>
              </a:rPr>
              <a:t>mensuales (75)</a:t>
            </a:r>
            <a:endParaRPr lang="es-MX" altLang="es-MX" sz="1650" dirty="0">
              <a:latin typeface="Arial" charset="0"/>
              <a:cs typeface="Arial" charset="0"/>
            </a:endParaRPr>
          </a:p>
          <a:p>
            <a:pPr marL="760413" lvl="1" indent="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75000"/>
              <a:buNone/>
              <a:defRPr/>
            </a:pPr>
            <a:r>
              <a:rPr lang="es-MX" altLang="es-MX" sz="1650" dirty="0" smtClean="0">
                <a:latin typeface="Arial" charset="0"/>
                <a:cs typeface="Arial" charset="0"/>
              </a:rPr>
              <a:t>n) Las </a:t>
            </a:r>
            <a:r>
              <a:rPr lang="es-MX" altLang="es-MX" sz="1650" dirty="0">
                <a:latin typeface="Arial" charset="0"/>
                <a:cs typeface="Arial" charset="0"/>
              </a:rPr>
              <a:t>cuentas públicas, </a:t>
            </a:r>
            <a:r>
              <a:rPr lang="es-MX" altLang="es-MX" sz="1650" dirty="0" smtClean="0">
                <a:latin typeface="Arial" charset="0"/>
                <a:cs typeface="Arial" charset="0"/>
              </a:rPr>
              <a:t>auditorías </a:t>
            </a:r>
            <a:r>
              <a:rPr lang="es-MX" altLang="es-MX" sz="1650" dirty="0">
                <a:latin typeface="Arial" charset="0"/>
                <a:cs typeface="Arial" charset="0"/>
              </a:rPr>
              <a:t>internas y externas, así como </a:t>
            </a:r>
            <a:r>
              <a:rPr lang="es-MX" altLang="es-MX" sz="1650" dirty="0" smtClean="0">
                <a:latin typeface="Arial" charset="0"/>
                <a:cs typeface="Arial" charset="0"/>
              </a:rPr>
              <a:t>informes </a:t>
            </a:r>
            <a:r>
              <a:rPr lang="es-MX" altLang="es-MX" sz="1650" dirty="0">
                <a:latin typeface="Arial" charset="0"/>
                <a:cs typeface="Arial" charset="0"/>
              </a:rPr>
              <a:t>de gestión financiera </a:t>
            </a:r>
            <a:r>
              <a:rPr lang="es-MX" altLang="es-MX" sz="1650" dirty="0" smtClean="0">
                <a:latin typeface="Arial" charset="0"/>
                <a:cs typeface="Arial" charset="0"/>
              </a:rPr>
              <a:t>(77.78);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1743075" y="692150"/>
            <a:ext cx="6716713" cy="690563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s-MX" sz="36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ao UI" panose="020B0502040204020203" pitchFamily="34" charset="0"/>
                <a:cs typeface="Lao UI" panose="020B0502040204020203" pitchFamily="34" charset="0"/>
              </a:rPr>
              <a:t>Conclusiones </a:t>
            </a:r>
            <a:endParaRPr lang="es-ES" sz="3600" cap="small" dirty="0" smtClean="0">
              <a:solidFill>
                <a:schemeClr val="accent5">
                  <a:lumMod val="50000"/>
                </a:schemeClr>
              </a:solidFill>
              <a:latin typeface="Lao UI" panose="020B0502040204020203" pitchFamily="34" charset="0"/>
              <a:cs typeface="Lao UI" panose="020B0502040204020203" pitchFamily="34" charset="0"/>
            </a:endParaRPr>
          </a:p>
        </p:txBody>
      </p:sp>
      <p:sp>
        <p:nvSpPr>
          <p:cNvPr id="30723" name="6 CuadroTexto"/>
          <p:cNvSpPr txBox="1">
            <a:spLocks noChangeArrowheads="1"/>
          </p:cNvSpPr>
          <p:nvPr/>
        </p:nvSpPr>
        <p:spPr bwMode="auto">
          <a:xfrm>
            <a:off x="179388" y="2281861"/>
            <a:ext cx="8701087" cy="337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60413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Wingdings" pitchFamily="2" charset="2"/>
              <a:buChar char="q"/>
            </a:pPr>
            <a:r>
              <a:rPr lang="es-MX" altLang="es-MX" sz="2400" dirty="0">
                <a:cs typeface="Arial" charset="0"/>
              </a:rPr>
              <a:t>En el caso de la información particular del Poder Ejecutivo establecida en el artículo 10 de la Ley, la que presentó mayores deficiencias en su publicación es la información relativa a: </a:t>
            </a:r>
          </a:p>
          <a:p>
            <a:pPr lvl="1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Arial" charset="0"/>
              <a:buNone/>
            </a:pPr>
            <a:r>
              <a:rPr lang="es-MX" altLang="es-MX" sz="2000" dirty="0" smtClean="0">
                <a:cs typeface="Arial" charset="0"/>
              </a:rPr>
              <a:t>XIII. La que establezca el Reglamento Interno de Información Pública del Poder Ejecutivo y la Administración Pública Estatal (0);</a:t>
            </a:r>
          </a:p>
          <a:p>
            <a:pPr lvl="1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Arial" charset="0"/>
              <a:buNone/>
            </a:pPr>
            <a:r>
              <a:rPr lang="es-MX" altLang="es-MX" sz="2000" dirty="0">
                <a:cs typeface="Arial" charset="0"/>
              </a:rPr>
              <a:t>VI. El periódico oficial El Estado de </a:t>
            </a:r>
            <a:r>
              <a:rPr lang="es-MX" altLang="es-MX" sz="2000" dirty="0" smtClean="0">
                <a:cs typeface="Arial" charset="0"/>
              </a:rPr>
              <a:t>Jalisco (el vínculo se encontraba roto). </a:t>
            </a:r>
            <a:endParaRPr lang="es-MX" altLang="es-MX" sz="2000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26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3 Rectángulo"/>
          <p:cNvSpPr>
            <a:spLocks noChangeArrowheads="1"/>
          </p:cNvSpPr>
          <p:nvPr/>
        </p:nvSpPr>
        <p:spPr bwMode="auto">
          <a:xfrm>
            <a:off x="250130" y="1844824"/>
            <a:ext cx="8642350" cy="4413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lvl="1" indent="-342900" algn="just" eaLnBrk="0" hangingPunct="0">
              <a:lnSpc>
                <a:spcPct val="110000"/>
              </a:lnSpc>
              <a:spcBef>
                <a:spcPts val="800"/>
              </a:spcBef>
              <a:spcAft>
                <a:spcPts val="800"/>
              </a:spcAft>
              <a:buClr>
                <a:srgbClr val="006666"/>
              </a:buClr>
              <a:buSzPct val="75000"/>
              <a:buFont typeface="Wingdings" pitchFamily="2" charset="2"/>
              <a:buChar char="q"/>
            </a:pPr>
            <a:r>
              <a:rPr lang="es-MX" altLang="es-MX" sz="2100" dirty="0" smtClean="0">
                <a:cs typeface="Arial" charset="0"/>
              </a:rPr>
              <a:t>Los 9 Organismos Públicos Descentralizados fueron evaluados por última vez en el año 2011, promediando apenas 61.68 de cumplimiento.</a:t>
            </a:r>
          </a:p>
          <a:p>
            <a:pPr marL="342900" lvl="1" indent="-342900" algn="just" eaLnBrk="0" hangingPunct="0">
              <a:lnSpc>
                <a:spcPct val="110000"/>
              </a:lnSpc>
              <a:spcBef>
                <a:spcPts val="800"/>
              </a:spcBef>
              <a:spcAft>
                <a:spcPts val="800"/>
              </a:spcAft>
              <a:buClr>
                <a:srgbClr val="006666"/>
              </a:buClr>
              <a:buSzPct val="75000"/>
              <a:buFont typeface="Wingdings" pitchFamily="2" charset="2"/>
              <a:buChar char="q"/>
            </a:pPr>
            <a:r>
              <a:rPr lang="es-MX" altLang="es-MX" sz="2100" dirty="0">
                <a:cs typeface="Arial" charset="0"/>
              </a:rPr>
              <a:t>El </a:t>
            </a:r>
            <a:r>
              <a:rPr lang="es-MX" altLang="es-MX" sz="2100" dirty="0" smtClean="0">
                <a:cs typeface="Arial" charset="0"/>
              </a:rPr>
              <a:t>Instituto Jalisciense de Asistencia Social (IJAS) </a:t>
            </a:r>
            <a:r>
              <a:rPr lang="es-MX" altLang="es-MX" sz="2100" dirty="0">
                <a:cs typeface="Arial" charset="0"/>
              </a:rPr>
              <a:t>fue el </a:t>
            </a:r>
            <a:r>
              <a:rPr lang="es-MX" altLang="es-MX" sz="2100" dirty="0" smtClean="0">
                <a:cs typeface="Arial" charset="0"/>
              </a:rPr>
              <a:t>sujeto obligado que </a:t>
            </a:r>
            <a:r>
              <a:rPr lang="es-MX" altLang="es-MX" sz="2100" dirty="0">
                <a:cs typeface="Arial" charset="0"/>
              </a:rPr>
              <a:t>mayores avances </a:t>
            </a:r>
            <a:r>
              <a:rPr lang="es-MX" altLang="es-MX" sz="2100" dirty="0" smtClean="0">
                <a:cs typeface="Arial" charset="0"/>
              </a:rPr>
              <a:t>presentó, pasó </a:t>
            </a:r>
            <a:r>
              <a:rPr lang="es-MX" altLang="es-MX" sz="2100" dirty="0">
                <a:cs typeface="Arial" charset="0"/>
              </a:rPr>
              <a:t>de una calificación en el 2011 de </a:t>
            </a:r>
            <a:r>
              <a:rPr lang="es-MX" altLang="es-MX" sz="2100" dirty="0" smtClean="0">
                <a:cs typeface="Arial" charset="0"/>
              </a:rPr>
              <a:t>38.10 </a:t>
            </a:r>
            <a:r>
              <a:rPr lang="es-MX" altLang="es-MX" sz="2100" dirty="0">
                <a:cs typeface="Arial" charset="0"/>
              </a:rPr>
              <a:t>a </a:t>
            </a:r>
            <a:r>
              <a:rPr lang="es-MX" altLang="es-MX" sz="2100" dirty="0" smtClean="0">
                <a:cs typeface="Arial" charset="0"/>
              </a:rPr>
              <a:t>90.72 </a:t>
            </a:r>
            <a:r>
              <a:rPr lang="es-MX" altLang="es-MX" sz="2100" dirty="0">
                <a:cs typeface="Arial" charset="0"/>
              </a:rPr>
              <a:t>en este </a:t>
            </a:r>
            <a:r>
              <a:rPr lang="es-MX" altLang="es-MX" sz="2100" dirty="0" smtClean="0">
                <a:cs typeface="Arial" charset="0"/>
              </a:rPr>
              <a:t>2014. </a:t>
            </a:r>
            <a:endParaRPr lang="es-MX" altLang="es-MX" sz="2100" dirty="0">
              <a:cs typeface="Arial" charset="0"/>
            </a:endParaRPr>
          </a:p>
          <a:p>
            <a:pPr marL="342900" lvl="1" indent="-342900" algn="just" eaLnBrk="0" hangingPunct="0">
              <a:lnSpc>
                <a:spcPct val="110000"/>
              </a:lnSpc>
              <a:spcBef>
                <a:spcPts val="800"/>
              </a:spcBef>
              <a:spcAft>
                <a:spcPts val="800"/>
              </a:spcAft>
              <a:buClr>
                <a:srgbClr val="006666"/>
              </a:buClr>
              <a:buSzPct val="75000"/>
              <a:buFont typeface="Wingdings" pitchFamily="2" charset="2"/>
              <a:buChar char="q"/>
            </a:pPr>
            <a:r>
              <a:rPr lang="es-MX" altLang="es-MX" sz="2100" dirty="0" smtClean="0">
                <a:cs typeface="Arial" charset="0"/>
              </a:rPr>
              <a:t>En conjunto los 9 sujetos obligados presentan un avance de 33 puntos en su calificación global: pasaron de un promedio de 61.28 a 95.34.  El avance es sustancial pero aún es insuficiente; todas las entidades públicas tienen el deber de cumplir al 100% las obligaciones establecidas en la Ley de Transparencia. 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743075" y="692150"/>
            <a:ext cx="6716713" cy="690563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s-MX" sz="36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ao UI" panose="020B0502040204020203" pitchFamily="34" charset="0"/>
                <a:cs typeface="Lao UI" panose="020B0502040204020203" pitchFamily="34" charset="0"/>
              </a:rPr>
              <a:t>Conclusiones </a:t>
            </a:r>
            <a:endParaRPr lang="es-ES" sz="3600" cap="small" dirty="0" smtClean="0">
              <a:solidFill>
                <a:schemeClr val="accent5">
                  <a:lumMod val="50000"/>
                </a:schemeClr>
              </a:solidFill>
              <a:latin typeface="Lao UI" panose="020B0502040204020203" pitchFamily="34" charset="0"/>
              <a:cs typeface="Lao UI" panose="020B050204020402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3 Rectángulo"/>
          <p:cNvSpPr>
            <a:spLocks noChangeArrowheads="1"/>
          </p:cNvSpPr>
          <p:nvPr/>
        </p:nvSpPr>
        <p:spPr bwMode="auto">
          <a:xfrm>
            <a:off x="250825" y="1919288"/>
            <a:ext cx="8642350" cy="3722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lvl="1" indent="-342900" algn="just" eaLnBrk="0" hangingPunct="0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buClr>
                <a:srgbClr val="006666"/>
              </a:buClr>
              <a:buSzPct val="75000"/>
              <a:buFont typeface="Wingdings" pitchFamily="2" charset="2"/>
              <a:buChar char="q"/>
            </a:pPr>
            <a:r>
              <a:rPr lang="es-MX" altLang="es-MX" sz="2200" dirty="0">
                <a:cs typeface="Arial" charset="0"/>
              </a:rPr>
              <a:t>Publicar de forma completa, actualizada y permanentemente  la información que corresponde a </a:t>
            </a:r>
            <a:r>
              <a:rPr lang="es-MX" altLang="es-MX" sz="2200" dirty="0" smtClean="0">
                <a:cs typeface="Arial" charset="0"/>
              </a:rPr>
              <a:t>los Organismos Públicos Descentralizados del </a:t>
            </a:r>
            <a:r>
              <a:rPr lang="es-MX" altLang="es-MX" sz="2200" dirty="0">
                <a:cs typeface="Arial" charset="0"/>
              </a:rPr>
              <a:t>Poder Ejecutivo.</a:t>
            </a:r>
          </a:p>
          <a:p>
            <a:pPr marL="342900" lvl="1" indent="-342900" algn="just" eaLnBrk="0" hangingPunct="0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buClr>
                <a:srgbClr val="006666"/>
              </a:buClr>
              <a:buSzPct val="75000"/>
              <a:buFont typeface="Wingdings" pitchFamily="2" charset="2"/>
              <a:buChar char="q"/>
            </a:pPr>
            <a:r>
              <a:rPr lang="es-MX" altLang="es-MX" sz="2200" dirty="0" smtClean="0">
                <a:cs typeface="Arial" charset="0"/>
              </a:rPr>
              <a:t>Fundar </a:t>
            </a:r>
            <a:r>
              <a:rPr lang="es-MX" altLang="es-MX" sz="2200" dirty="0">
                <a:cs typeface="Arial" charset="0"/>
              </a:rPr>
              <a:t>y motivar cuando alguna de las fracciones o incisos </a:t>
            </a:r>
            <a:r>
              <a:rPr lang="es-MX" altLang="es-MX" sz="2200" dirty="0" smtClean="0">
                <a:cs typeface="Arial" charset="0"/>
              </a:rPr>
              <a:t>correspondientes </a:t>
            </a:r>
            <a:r>
              <a:rPr lang="es-MX" altLang="es-MX" sz="2200" dirty="0">
                <a:cs typeface="Arial" charset="0"/>
              </a:rPr>
              <a:t>no sea aplicable, o la información no sea generada, no la posea o administre el sujeto obligado en cuestión;  en su caso, publicar la información que de acuerdo a las atribuciones del sujeto obligado pueda dar cumplimiento a la obligación.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2319338" y="692150"/>
            <a:ext cx="6716712" cy="936625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s-MX" altLang="es-MX" sz="36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Áreas </a:t>
            </a:r>
            <a:r>
              <a:rPr lang="es-MX" altLang="es-MX" sz="3600" b="1" cap="small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MX" altLang="es-MX" sz="36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Oportunidad:</a:t>
            </a:r>
            <a:r>
              <a:rPr lang="es-MX" sz="36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" sz="36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5081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3 Rectángulo"/>
          <p:cNvSpPr>
            <a:spLocks noChangeArrowheads="1"/>
          </p:cNvSpPr>
          <p:nvPr/>
        </p:nvSpPr>
        <p:spPr bwMode="auto">
          <a:xfrm>
            <a:off x="250825" y="2133600"/>
            <a:ext cx="8642350" cy="1685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lvl="1" indent="-342900" algn="just" eaLnBrk="0" hangingPunc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75000"/>
              <a:buFont typeface="Wingdings" pitchFamily="2" charset="2"/>
              <a:buChar char="q"/>
            </a:pPr>
            <a:r>
              <a:rPr lang="es-ES_tradnl" sz="2400" dirty="0" smtClean="0"/>
              <a:t>Publicar </a:t>
            </a:r>
            <a:r>
              <a:rPr lang="es-ES_tradnl" sz="2400" dirty="0"/>
              <a:t>la información pública ordinaria que se considere de interés para la sociedad o la que se </a:t>
            </a:r>
            <a:r>
              <a:rPr lang="es-ES_tradnl" sz="2400" dirty="0" smtClean="0"/>
              <a:t>solicite </a:t>
            </a:r>
            <a:r>
              <a:rPr lang="es-ES_tradnl" sz="2400" dirty="0"/>
              <a:t>con mayor </a:t>
            </a:r>
            <a:r>
              <a:rPr lang="es-ES_tradnl" sz="2400" dirty="0" smtClean="0"/>
              <a:t>frecuencia, atendiendo los </a:t>
            </a:r>
            <a:r>
              <a:rPr lang="es-ES_tradnl" sz="2400" dirty="0"/>
              <a:t>requisitos de claridad, calidad, veracidad, oportunidad y confiabilidad.</a:t>
            </a:r>
            <a:endParaRPr lang="es-MX" altLang="es-MX" sz="2400" dirty="0">
              <a:cs typeface="Arial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2319338" y="549275"/>
            <a:ext cx="6716712" cy="935038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s-MX" altLang="es-MX" sz="36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Áreas </a:t>
            </a:r>
            <a:r>
              <a:rPr lang="es-MX" altLang="es-MX" sz="3600" b="1" cap="small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MX" altLang="es-MX" sz="36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Oportunidad:</a:t>
            </a:r>
            <a:r>
              <a:rPr lang="es-MX" sz="36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" sz="36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85750" y="142875"/>
            <a:ext cx="2786063" cy="16430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 dirty="0"/>
          </a:p>
        </p:txBody>
      </p:sp>
      <p:pic>
        <p:nvPicPr>
          <p:cNvPr id="22531" name="5 Imagen" descr="original_CMYK-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88" t="21875" r="14583" b="22916"/>
          <a:stretch>
            <a:fillRect/>
          </a:stretch>
        </p:blipFill>
        <p:spPr bwMode="auto">
          <a:xfrm>
            <a:off x="2124075" y="788988"/>
            <a:ext cx="4806950" cy="292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755576" y="3807038"/>
            <a:ext cx="7603752" cy="286232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spcBef>
                <a:spcPts val="400"/>
              </a:spcBef>
              <a:spcAft>
                <a:spcPts val="400"/>
              </a:spcAft>
              <a:defRPr/>
            </a:pPr>
            <a:r>
              <a:rPr lang="es-ES" altLang="es-MX" sz="32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Anexo</a:t>
            </a:r>
          </a:p>
          <a:p>
            <a:pPr algn="ctr">
              <a:spcBef>
                <a:spcPts val="400"/>
              </a:spcBef>
              <a:spcAft>
                <a:spcPts val="400"/>
              </a:spcAft>
              <a:defRPr/>
            </a:pPr>
            <a:r>
              <a:rPr lang="es-ES" altLang="es-MX" sz="32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Comparativo </a:t>
            </a:r>
          </a:p>
          <a:p>
            <a:pPr algn="ctr">
              <a:spcBef>
                <a:spcPts val="400"/>
              </a:spcBef>
              <a:spcAft>
                <a:spcPts val="400"/>
              </a:spcAft>
              <a:defRPr/>
            </a:pPr>
            <a:r>
              <a:rPr lang="es-ES" altLang="es-MX" sz="3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</a:t>
            </a:r>
            <a:r>
              <a:rPr lang="es-ES" altLang="es-MX" sz="32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esultados Organismos Públicos Descentralizados</a:t>
            </a:r>
          </a:p>
          <a:p>
            <a:pPr algn="ctr">
              <a:spcBef>
                <a:spcPts val="400"/>
              </a:spcBef>
              <a:spcAft>
                <a:spcPts val="400"/>
              </a:spcAft>
              <a:defRPr/>
            </a:pPr>
            <a:r>
              <a:rPr lang="es-ES" altLang="es-MX" sz="32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2011 - 2014</a:t>
            </a:r>
            <a:endParaRPr lang="es-ES" altLang="es-MX" sz="1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8780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0225048"/>
              </p:ext>
            </p:extLst>
          </p:nvPr>
        </p:nvGraphicFramePr>
        <p:xfrm>
          <a:off x="323528" y="1629320"/>
          <a:ext cx="8352928" cy="5256064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4946829"/>
                <a:gridCol w="1134125"/>
                <a:gridCol w="1186678"/>
                <a:gridCol w="1085296"/>
              </a:tblGrid>
              <a:tr h="576064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SUJETO OBLIGADO </a:t>
                      </a:r>
                      <a:endParaRPr lang="es-MX" sz="1400" b="1" i="0" u="none" strike="noStrike" dirty="0">
                        <a:solidFill>
                          <a:srgbClr val="FFFFFF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Calificación</a:t>
                      </a:r>
                      <a:br>
                        <a:rPr lang="es-MX" sz="14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es-MX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2011</a:t>
                      </a:r>
                      <a:endParaRPr lang="es-MX" sz="1400" b="1" i="0" u="none" strike="noStrike" dirty="0">
                        <a:solidFill>
                          <a:srgbClr val="FFFFFF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Calificación </a:t>
                      </a:r>
                      <a:br>
                        <a:rPr lang="es-MX" sz="14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es-MX" sz="14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2014</a:t>
                      </a:r>
                      <a:endParaRPr lang="es-MX" sz="1400" b="1" i="0" u="none" strike="noStrike" dirty="0">
                        <a:solidFill>
                          <a:srgbClr val="FFFFFF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Diferencia </a:t>
                      </a:r>
                      <a:endParaRPr lang="es-MX" sz="1400" b="1" i="0" u="none" strike="noStrike" dirty="0">
                        <a:solidFill>
                          <a:srgbClr val="FFFFFF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pPr algn="l" fontAlgn="ctr"/>
                      <a:r>
                        <a:rPr lang="es-MX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Instituto de Pensiones del Estado de Jalisco (IPEJAL)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97.44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99.93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+2.49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pPr algn="l" fontAlgn="ctr"/>
                      <a:r>
                        <a:rPr lang="es-MX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Instituto Jalisciense de las Mujeres (IJM)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61.59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99.73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+38.14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pPr algn="l" fontAlgn="b"/>
                      <a:r>
                        <a:rPr lang="es-MX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Instituto Jalisciense del Adulto Mayor (IJAM</a:t>
                      </a:r>
                      <a:r>
                        <a:rPr lang="es-MX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)*                                     </a:t>
                      </a:r>
                      <a:br>
                        <a:rPr lang="es-MX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es-MX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(El</a:t>
                      </a:r>
                      <a:r>
                        <a:rPr lang="es-MX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IJAM comenzó a operar en sept. de 2011, después de la evaluación)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N.A.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98.47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pPr algn="l" fontAlgn="b"/>
                      <a:r>
                        <a:rPr lang="es-MX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Consejo Estatal para el Fomento Deportivo y el Apoyo a la Juventud del Estado de Jalisco (CODE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62.64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97.74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+35.10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pPr algn="l" fontAlgn="ctr"/>
                      <a:r>
                        <a:rPr lang="es-MX" sz="1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Sistema para el Desarrollo Integral de la Familia (DIF Jalisco)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65.46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95.68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+30.22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pPr algn="l" fontAlgn="ctr"/>
                      <a:r>
                        <a:rPr lang="es-MX" sz="1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Instituto Jalisciense de la Juventud (IJJ)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49.82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95.25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+45.43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pPr algn="l" fontAlgn="ctr"/>
                      <a:r>
                        <a:rPr lang="es-MX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Hogar Cabañas (HC)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60.87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92.84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+31.97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pPr algn="l" fontAlgn="ctr"/>
                      <a:r>
                        <a:rPr lang="es-MX" sz="1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Instituto Jalisciense de Asistencia Social  (IJAS)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38.1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90.72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+52.62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pPr algn="l" fontAlgn="ctr"/>
                      <a:r>
                        <a:rPr lang="es-MX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Comisión Estatal Indígena  (CEI)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57.51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87.72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+30.21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Cumplimiento Global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61.68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5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95.34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5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33.66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2411760" y="260648"/>
            <a:ext cx="6749416" cy="1290518"/>
          </a:xfrm>
        </p:spPr>
        <p:txBody>
          <a:bodyPr/>
          <a:lstStyle/>
          <a:p>
            <a:pPr>
              <a:defRPr/>
            </a:pPr>
            <a:r>
              <a:rPr lang="es-MX" sz="32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Comparativo </a:t>
            </a:r>
            <a:br>
              <a:rPr lang="es-MX" sz="3200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4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Organismos Públicos Descentralizados</a:t>
            </a:r>
            <a:br>
              <a:rPr lang="es-MX" sz="24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400" b="1" cap="small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2011 -  2014</a:t>
            </a:r>
            <a:endParaRPr lang="es-ES" sz="3200" cap="small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4241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85750" y="142875"/>
            <a:ext cx="2786063" cy="16430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 dirty="0"/>
          </a:p>
        </p:txBody>
      </p:sp>
      <p:pic>
        <p:nvPicPr>
          <p:cNvPr id="22531" name="5 Imagen" descr="original_CMYK-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88" t="21875" r="14583" b="22916"/>
          <a:stretch>
            <a:fillRect/>
          </a:stretch>
        </p:blipFill>
        <p:spPr bwMode="auto">
          <a:xfrm>
            <a:off x="2124075" y="788988"/>
            <a:ext cx="4806950" cy="292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755576" y="3717032"/>
            <a:ext cx="7603752" cy="286232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s-ES" altLang="es-MX" sz="40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Tercer Bloque: </a:t>
            </a:r>
            <a:br>
              <a:rPr lang="es-ES" altLang="es-MX" sz="40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s-ES" altLang="es-MX" sz="40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Desarrollo Social</a:t>
            </a:r>
          </a:p>
          <a:p>
            <a:pPr algn="ctr">
              <a:spcBef>
                <a:spcPct val="50000"/>
              </a:spcBef>
              <a:defRPr/>
            </a:pPr>
            <a:r>
              <a:rPr lang="es-ES" altLang="es-MX" sz="40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Organismos Públicos Descentralizados</a:t>
            </a:r>
            <a:endParaRPr lang="es-ES" altLang="es-MX" sz="16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8603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3819</TotalTime>
  <Words>2137</Words>
  <Application>Microsoft Office PowerPoint</Application>
  <PresentationFormat>Presentación en pantalla (4:3)</PresentationFormat>
  <Paragraphs>538</Paragraphs>
  <Slides>31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31</vt:i4>
      </vt:variant>
    </vt:vector>
  </HeadingPairs>
  <TitlesOfParts>
    <vt:vector size="32" baseType="lpstr">
      <vt:lpstr>Office Theme</vt:lpstr>
      <vt:lpstr>Presentación de PowerPoint</vt:lpstr>
      <vt:lpstr>Metodología</vt:lpstr>
      <vt:lpstr>Metodología</vt:lpstr>
      <vt:lpstr>Metodología</vt:lpstr>
      <vt:lpstr>Metodología</vt:lpstr>
      <vt:lpstr>Generalidades  de la Evaluación </vt:lpstr>
      <vt:lpstr>Generalidades  de la Evaluación </vt:lpstr>
      <vt:lpstr>Resultado Global Organismos Públicos Descentralizados</vt:lpstr>
      <vt:lpstr>Resultado Global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Comparativo  Organismos Públicos Descentralizados 2011 -  2014</vt:lpstr>
      <vt:lpstr>Presentación de PowerPoint</vt:lpstr>
    </vt:vector>
  </TitlesOfParts>
  <Company>Dugaweb.com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Francisco Garcia</dc:creator>
  <cp:lastModifiedBy>Keerem Arauza</cp:lastModifiedBy>
  <cp:revision>302</cp:revision>
  <dcterms:created xsi:type="dcterms:W3CDTF">2013-09-04T19:30:16Z</dcterms:created>
  <dcterms:modified xsi:type="dcterms:W3CDTF">2014-11-24T18:02:15Z</dcterms:modified>
</cp:coreProperties>
</file>