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63" r:id="rId3"/>
    <p:sldId id="262" r:id="rId4"/>
    <p:sldId id="270" r:id="rId5"/>
    <p:sldId id="266" r:id="rId6"/>
    <p:sldId id="271" r:id="rId7"/>
    <p:sldId id="315" r:id="rId8"/>
    <p:sldId id="264" r:id="rId9"/>
    <p:sldId id="298" r:id="rId10"/>
    <p:sldId id="273" r:id="rId11"/>
    <p:sldId id="296" r:id="rId12"/>
    <p:sldId id="272" r:id="rId13"/>
    <p:sldId id="274" r:id="rId14"/>
    <p:sldId id="276" r:id="rId15"/>
    <p:sldId id="277" r:id="rId16"/>
    <p:sldId id="290" r:id="rId17"/>
    <p:sldId id="281" r:id="rId18"/>
    <p:sldId id="303" r:id="rId19"/>
    <p:sldId id="293" r:id="rId20"/>
    <p:sldId id="295" r:id="rId21"/>
    <p:sldId id="284" r:id="rId22"/>
    <p:sldId id="287" r:id="rId23"/>
    <p:sldId id="278" r:id="rId24"/>
    <p:sldId id="297" r:id="rId25"/>
    <p:sldId id="310" r:id="rId26"/>
    <p:sldId id="286" r:id="rId27"/>
    <p:sldId id="311" r:id="rId28"/>
    <p:sldId id="300" r:id="rId29"/>
    <p:sldId id="313" r:id="rId30"/>
    <p:sldId id="312" r:id="rId31"/>
    <p:sldId id="307" r:id="rId3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681" autoAdjust="0"/>
    <p:restoredTop sz="94660"/>
  </p:normalViewPr>
  <p:slideViewPr>
    <p:cSldViewPr snapToObjects="1">
      <p:cViewPr>
        <p:scale>
          <a:sx n="66" d="100"/>
          <a:sy n="6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4" d="100"/>
          <a:sy n="54" d="100"/>
        </p:scale>
        <p:origin x="-267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5540F-D6D5-497E-A24D-1F4AC29B64C3}" type="doc">
      <dgm:prSet loTypeId="urn:microsoft.com/office/officeart/2005/8/layout/matrix1" loCatId="matrix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MX"/>
        </a:p>
      </dgm:t>
    </dgm:pt>
    <dgm:pt modelId="{E051474E-6448-4925-90BD-FEA3452355DC}">
      <dgm:prSet phldrT="[Texto]" custT="1"/>
      <dgm:spPr/>
      <dgm:t>
        <a:bodyPr/>
        <a:lstStyle/>
        <a:p>
          <a:r>
            <a:rPr lang="es-MX" sz="1500" b="1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C1C0FAF4-B519-489C-A42C-946B4A99647A}" type="par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6969A110-FAFA-42BE-B1B6-831263346BD9}" type="sib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20EAD9B-E078-46F6-9AF2-9C89ECA04B7B}">
      <dgm:prSet phldrT="[Texto]" custT="1"/>
      <dgm:spPr/>
      <dgm:t>
        <a:bodyPr/>
        <a:lstStyle/>
        <a:p>
          <a:r>
            <a:rPr lang="es-MX" sz="15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FA98E32-AA6D-460D-A9ED-05C9736B8DA0}" type="par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1510A25F-4ED9-44BC-9D6C-671C5D82BD5B}" type="sib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A2A12ED-2FEB-4992-B743-0225C51C8AB4}">
      <dgm:prSet phldrT="[Texto]" custT="1"/>
      <dgm:spPr/>
      <dgm:t>
        <a:bodyPr/>
        <a:lstStyle/>
        <a:p>
          <a:endParaRPr lang="es-MX" sz="15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1F11B2B-83F1-49D6-8901-A2AC49F4F374}" type="par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555477-40CD-4C59-99BC-95D8D119DF51}" type="sib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8D8EED27-3EFE-4268-990A-6CBE0B4B5D04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00EF44B-D5F9-4DC9-BCF0-FAFA042C0809}" type="par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0CC113D2-5C90-4C8F-9346-EB39DDB95E25}" type="sib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6A887D8-D5A7-41DF-8CAB-00A00F321987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559B501D-D860-4AAE-A4AB-0C9DB17C252A}" type="par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BEF801-830D-48F7-A894-628D6FA6B0FC}" type="sib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4EB698F-5D8F-4038-AA46-633CE6B64F63}" type="pres">
      <dgm:prSet presAssocID="{6645540F-D6D5-497E-A24D-1F4AC29B64C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19A83A8-4274-4C8B-ACB4-BB372C0C0532}" type="pres">
      <dgm:prSet presAssocID="{6645540F-D6D5-497E-A24D-1F4AC29B64C3}" presName="matrix" presStyleCnt="0"/>
      <dgm:spPr/>
    </dgm:pt>
    <dgm:pt modelId="{8C9609C1-0572-4DB3-8D30-6B96886B000B}" type="pres">
      <dgm:prSet presAssocID="{6645540F-D6D5-497E-A24D-1F4AC29B64C3}" presName="tile1" presStyleLbl="node1" presStyleIdx="0" presStyleCnt="4"/>
      <dgm:spPr/>
      <dgm:t>
        <a:bodyPr/>
        <a:lstStyle/>
        <a:p>
          <a:endParaRPr lang="es-MX"/>
        </a:p>
      </dgm:t>
    </dgm:pt>
    <dgm:pt modelId="{14418706-66B0-4A1E-A577-7EC88B828D16}" type="pres">
      <dgm:prSet presAssocID="{6645540F-D6D5-497E-A24D-1F4AC29B64C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E99481-83EC-4AA1-A8AA-26684E1C2BD8}" type="pres">
      <dgm:prSet presAssocID="{6645540F-D6D5-497E-A24D-1F4AC29B64C3}" presName="tile2" presStyleLbl="node1" presStyleIdx="1" presStyleCnt="4"/>
      <dgm:spPr/>
      <dgm:t>
        <a:bodyPr/>
        <a:lstStyle/>
        <a:p>
          <a:endParaRPr lang="es-MX"/>
        </a:p>
      </dgm:t>
    </dgm:pt>
    <dgm:pt modelId="{58CE5DD0-4A2C-46B3-A2EB-9BB02667AC38}" type="pres">
      <dgm:prSet presAssocID="{6645540F-D6D5-497E-A24D-1F4AC29B64C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608689-A421-44C7-A666-5A2B4C4FC6DE}" type="pres">
      <dgm:prSet presAssocID="{6645540F-D6D5-497E-A24D-1F4AC29B64C3}" presName="tile3" presStyleLbl="node1" presStyleIdx="2" presStyleCnt="4"/>
      <dgm:spPr/>
      <dgm:t>
        <a:bodyPr/>
        <a:lstStyle/>
        <a:p>
          <a:endParaRPr lang="es-MX"/>
        </a:p>
      </dgm:t>
    </dgm:pt>
    <dgm:pt modelId="{FABB76EA-0735-4C32-AAC9-B60C0D2E5E06}" type="pres">
      <dgm:prSet presAssocID="{6645540F-D6D5-497E-A24D-1F4AC29B64C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8F2681-BF3F-44EC-AAEA-003C01DD6D9A}" type="pres">
      <dgm:prSet presAssocID="{6645540F-D6D5-497E-A24D-1F4AC29B64C3}" presName="tile4" presStyleLbl="node1" presStyleIdx="3" presStyleCnt="4"/>
      <dgm:spPr/>
      <dgm:t>
        <a:bodyPr/>
        <a:lstStyle/>
        <a:p>
          <a:endParaRPr lang="es-MX"/>
        </a:p>
      </dgm:t>
    </dgm:pt>
    <dgm:pt modelId="{427AB252-EFAD-4D1C-8818-A611EB425743}" type="pres">
      <dgm:prSet presAssocID="{6645540F-D6D5-497E-A24D-1F4AC29B64C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E7E5F5-7E07-4383-9FCF-DDEDB676CAC8}" type="pres">
      <dgm:prSet presAssocID="{6645540F-D6D5-497E-A24D-1F4AC29B64C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1DBCF7BD-FADE-48CB-BB15-25CF32DB2941}" type="presOf" srcId="{8D8EED27-3EFE-4268-990A-6CBE0B4B5D04}" destId="{FABB76EA-0735-4C32-AAC9-B60C0D2E5E06}" srcOrd="1" destOrd="0" presId="urn:microsoft.com/office/officeart/2005/8/layout/matrix1"/>
    <dgm:cxn modelId="{E55380D1-9AB4-4655-8A8D-E36F8461945C}" type="presOf" srcId="{6645540F-D6D5-497E-A24D-1F4AC29B64C3}" destId="{94EB698F-5D8F-4038-AA46-633CE6B64F63}" srcOrd="0" destOrd="0" presId="urn:microsoft.com/office/officeart/2005/8/layout/matrix1"/>
    <dgm:cxn modelId="{0DB7E381-ECBC-4B75-8792-AFAD472DDBE4}" type="presOf" srcId="{8D8EED27-3EFE-4268-990A-6CBE0B4B5D04}" destId="{92608689-A421-44C7-A666-5A2B4C4FC6DE}" srcOrd="0" destOrd="0" presId="urn:microsoft.com/office/officeart/2005/8/layout/matrix1"/>
    <dgm:cxn modelId="{56D31088-C294-462B-8083-5F641C07D39C}" type="presOf" srcId="{A20EAD9B-E078-46F6-9AF2-9C89ECA04B7B}" destId="{14418706-66B0-4A1E-A577-7EC88B828D16}" srcOrd="1" destOrd="0" presId="urn:microsoft.com/office/officeart/2005/8/layout/matrix1"/>
    <dgm:cxn modelId="{687F477E-AFEA-48E8-97A0-740267E3546B}" type="presOf" srcId="{36A887D8-D5A7-41DF-8CAB-00A00F321987}" destId="{427AB252-EFAD-4D1C-8818-A611EB425743}" srcOrd="1" destOrd="0" presId="urn:microsoft.com/office/officeart/2005/8/layout/matrix1"/>
    <dgm:cxn modelId="{D090E2D5-FE94-4B3C-AE19-3E03CCD236B6}" srcId="{E051474E-6448-4925-90BD-FEA3452355DC}" destId="{36A887D8-D5A7-41DF-8CAB-00A00F321987}" srcOrd="3" destOrd="0" parTransId="{559B501D-D860-4AAE-A4AB-0C9DB17C252A}" sibTransId="{96BEF801-830D-48F7-A894-628D6FA6B0FC}"/>
    <dgm:cxn modelId="{5D0A73D6-D512-4DD6-95FF-759EF0E46946}" type="presOf" srcId="{FA2A12ED-2FEB-4992-B743-0225C51C8AB4}" destId="{52E99481-83EC-4AA1-A8AA-26684E1C2BD8}" srcOrd="0" destOrd="0" presId="urn:microsoft.com/office/officeart/2005/8/layout/matrix1"/>
    <dgm:cxn modelId="{D8ABCFDF-3DE4-46F1-BAA0-723455A82FA5}" type="presOf" srcId="{36A887D8-D5A7-41DF-8CAB-00A00F321987}" destId="{AC8F2681-BF3F-44EC-AAEA-003C01DD6D9A}" srcOrd="0" destOrd="0" presId="urn:microsoft.com/office/officeart/2005/8/layout/matrix1"/>
    <dgm:cxn modelId="{E16A31C5-2A39-44F4-B78D-3E28755E0C78}" srcId="{E051474E-6448-4925-90BD-FEA3452355DC}" destId="{8D8EED27-3EFE-4268-990A-6CBE0B4B5D04}" srcOrd="2" destOrd="0" parTransId="{F00EF44B-D5F9-4DC9-BCF0-FAFA042C0809}" sibTransId="{0CC113D2-5C90-4C8F-9346-EB39DDB95E25}"/>
    <dgm:cxn modelId="{BB49285E-E0C6-440A-8FBE-72C1AF3C6A57}" srcId="{E051474E-6448-4925-90BD-FEA3452355DC}" destId="{FA2A12ED-2FEB-4992-B743-0225C51C8AB4}" srcOrd="1" destOrd="0" parTransId="{A1F11B2B-83F1-49D6-8901-A2AC49F4F374}" sibTransId="{96555477-40CD-4C59-99BC-95D8D119DF51}"/>
    <dgm:cxn modelId="{9B6F0C6B-179C-478B-81D3-520AA19395E7}" type="presOf" srcId="{E051474E-6448-4925-90BD-FEA3452355DC}" destId="{EFE7E5F5-7E07-4383-9FCF-DDEDB676CAC8}" srcOrd="0" destOrd="0" presId="urn:microsoft.com/office/officeart/2005/8/layout/matrix1"/>
    <dgm:cxn modelId="{F39ABF69-D8B9-4980-806D-3BC006948882}" srcId="{6645540F-D6D5-497E-A24D-1F4AC29B64C3}" destId="{E051474E-6448-4925-90BD-FEA3452355DC}" srcOrd="0" destOrd="0" parTransId="{C1C0FAF4-B519-489C-A42C-946B4A99647A}" sibTransId="{6969A110-FAFA-42BE-B1B6-831263346BD9}"/>
    <dgm:cxn modelId="{D3F18F34-CAF6-4DE7-8EBB-A050D95B98C7}" srcId="{E051474E-6448-4925-90BD-FEA3452355DC}" destId="{A20EAD9B-E078-46F6-9AF2-9C89ECA04B7B}" srcOrd="0" destOrd="0" parTransId="{3FA98E32-AA6D-460D-A9ED-05C9736B8DA0}" sibTransId="{1510A25F-4ED9-44BC-9D6C-671C5D82BD5B}"/>
    <dgm:cxn modelId="{7424DA86-20B0-4238-8ED8-84880D010859}" type="presOf" srcId="{FA2A12ED-2FEB-4992-B743-0225C51C8AB4}" destId="{58CE5DD0-4A2C-46B3-A2EB-9BB02667AC38}" srcOrd="1" destOrd="0" presId="urn:microsoft.com/office/officeart/2005/8/layout/matrix1"/>
    <dgm:cxn modelId="{58CCE351-8FA5-4BC8-9089-B5B4B27786BB}" type="presOf" srcId="{A20EAD9B-E078-46F6-9AF2-9C89ECA04B7B}" destId="{8C9609C1-0572-4DB3-8D30-6B96886B000B}" srcOrd="0" destOrd="0" presId="urn:microsoft.com/office/officeart/2005/8/layout/matrix1"/>
    <dgm:cxn modelId="{35B9FAE2-DFB5-4324-8C26-8CD69E0B3D2F}" type="presParOf" srcId="{94EB698F-5D8F-4038-AA46-633CE6B64F63}" destId="{619A83A8-4274-4C8B-ACB4-BB372C0C0532}" srcOrd="0" destOrd="0" presId="urn:microsoft.com/office/officeart/2005/8/layout/matrix1"/>
    <dgm:cxn modelId="{B810D655-858D-4533-978C-B5ECDBB2675C}" type="presParOf" srcId="{619A83A8-4274-4C8B-ACB4-BB372C0C0532}" destId="{8C9609C1-0572-4DB3-8D30-6B96886B000B}" srcOrd="0" destOrd="0" presId="urn:microsoft.com/office/officeart/2005/8/layout/matrix1"/>
    <dgm:cxn modelId="{726A54A8-CFFB-433C-9834-72B23C61E80D}" type="presParOf" srcId="{619A83A8-4274-4C8B-ACB4-BB372C0C0532}" destId="{14418706-66B0-4A1E-A577-7EC88B828D16}" srcOrd="1" destOrd="0" presId="urn:microsoft.com/office/officeart/2005/8/layout/matrix1"/>
    <dgm:cxn modelId="{4B235F2A-5F54-4FAE-8DF5-27A665E550C7}" type="presParOf" srcId="{619A83A8-4274-4C8B-ACB4-BB372C0C0532}" destId="{52E99481-83EC-4AA1-A8AA-26684E1C2BD8}" srcOrd="2" destOrd="0" presId="urn:microsoft.com/office/officeart/2005/8/layout/matrix1"/>
    <dgm:cxn modelId="{6AC4A107-D2C5-4B63-83C8-66D086CB64C6}" type="presParOf" srcId="{619A83A8-4274-4C8B-ACB4-BB372C0C0532}" destId="{58CE5DD0-4A2C-46B3-A2EB-9BB02667AC38}" srcOrd="3" destOrd="0" presId="urn:microsoft.com/office/officeart/2005/8/layout/matrix1"/>
    <dgm:cxn modelId="{0753E693-DB20-4D04-B6EE-EAD5602984FA}" type="presParOf" srcId="{619A83A8-4274-4C8B-ACB4-BB372C0C0532}" destId="{92608689-A421-44C7-A666-5A2B4C4FC6DE}" srcOrd="4" destOrd="0" presId="urn:microsoft.com/office/officeart/2005/8/layout/matrix1"/>
    <dgm:cxn modelId="{8FDBF852-6866-401F-A5B4-01E3540039E7}" type="presParOf" srcId="{619A83A8-4274-4C8B-ACB4-BB372C0C0532}" destId="{FABB76EA-0735-4C32-AAC9-B60C0D2E5E06}" srcOrd="5" destOrd="0" presId="urn:microsoft.com/office/officeart/2005/8/layout/matrix1"/>
    <dgm:cxn modelId="{3BFC7BD0-D2A1-410A-A337-F8F4BF033865}" type="presParOf" srcId="{619A83A8-4274-4C8B-ACB4-BB372C0C0532}" destId="{AC8F2681-BF3F-44EC-AAEA-003C01DD6D9A}" srcOrd="6" destOrd="0" presId="urn:microsoft.com/office/officeart/2005/8/layout/matrix1"/>
    <dgm:cxn modelId="{D240AEF1-C674-4CFA-926A-71AEA9111D11}" type="presParOf" srcId="{619A83A8-4274-4C8B-ACB4-BB372C0C0532}" destId="{427AB252-EFAD-4D1C-8818-A611EB425743}" srcOrd="7" destOrd="0" presId="urn:microsoft.com/office/officeart/2005/8/layout/matrix1"/>
    <dgm:cxn modelId="{B30FA2A2-FA5F-4545-83BA-6557CE926B49}" type="presParOf" srcId="{94EB698F-5D8F-4038-AA46-633CE6B64F63}" destId="{EFE7E5F5-7E07-4383-9FCF-DDEDB676CAC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609C1-0572-4DB3-8D30-6B96886B000B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5400000">
        <a:off x="0" y="0"/>
        <a:ext cx="3048000" cy="1524000"/>
      </dsp:txXfrm>
    </dsp:sp>
    <dsp:sp modelId="{52E99481-83EC-4AA1-A8AA-26684E1C2BD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5">
            <a:shade val="80000"/>
            <a:hueOff val="68408"/>
            <a:satOff val="-746"/>
            <a:lumOff val="85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3048000" y="0"/>
        <a:ext cx="3048000" cy="1524000"/>
      </dsp:txXfrm>
    </dsp:sp>
    <dsp:sp modelId="{92608689-A421-44C7-A666-5A2B4C4FC6DE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5">
            <a:shade val="80000"/>
            <a:hueOff val="136816"/>
            <a:satOff val="-1492"/>
            <a:lumOff val="170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10800000">
        <a:off x="0" y="2539999"/>
        <a:ext cx="3048000" cy="1524000"/>
      </dsp:txXfrm>
    </dsp:sp>
    <dsp:sp modelId="{AC8F2681-BF3F-44EC-AAEA-003C01DD6D9A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5">
            <a:shade val="80000"/>
            <a:hueOff val="205224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-5400000">
        <a:off x="3048000" y="2539999"/>
        <a:ext cx="3048000" cy="1524000"/>
      </dsp:txXfrm>
    </dsp:sp>
    <dsp:sp modelId="{EFE7E5F5-7E07-4383-9FCF-DDEDB676CAC8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F5E83B2-33BE-4E6E-ADAE-91A70E7DF8FA}" type="datetimeFigureOut">
              <a:rPr lang="es-MX"/>
              <a:pPr>
                <a:defRPr/>
              </a:pPr>
              <a:t>24/11/2014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E5B49BB2-E103-42E3-A44F-6C8D40DB3503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8502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637F0C-FDD8-4C14-9A2B-BB92511F1CDC}" type="datetimeFigureOut">
              <a:rPr lang="es-MX"/>
              <a:pPr>
                <a:defRPr/>
              </a:pPr>
              <a:t>24/11/2014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8AA6CE7-DDE3-492B-9FC1-8504472B7F22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6524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26F40-F26E-461A-A5C0-6FD8D6D48D02}" type="slidenum">
              <a:rPr lang="es-MX" altLang="es-MX" smtClean="0"/>
              <a:pPr eaLnBrk="1" hangingPunct="1"/>
              <a:t>26</a:t>
            </a:fld>
            <a:endParaRPr lang="es-MX" alt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dirty="0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26F40-F26E-461A-A5C0-6FD8D6D48D02}" type="slidenum">
              <a:rPr lang="es-MX" altLang="es-MX" smtClean="0"/>
              <a:pPr eaLnBrk="1" hangingPunct="1"/>
              <a:t>27</a:t>
            </a:fld>
            <a:endParaRPr lang="es-MX" altLang="es-MX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D837BF4-83F4-4363-9F8D-F9F921DC3EAB}" type="slidenum">
              <a:rPr lang="es-MX" altLang="es-MX" smtClean="0"/>
              <a:pPr eaLnBrk="1" hangingPunct="1"/>
              <a:t>28</a:t>
            </a:fld>
            <a:endParaRPr lang="es-MX" alt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BC943-E30E-4354-8B9F-E043C91EA69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914B-2B05-49C0-9905-261CB9CDEDF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3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6F97A-9F37-416B-A43A-0A966A34A330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1BF1-A2B9-4E46-A409-B1243E9FEA3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4C343-6FB7-40C3-8D4D-539DD8645E27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B0747-F601-43D0-8372-9323B4D89FD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E74C-35E0-43FA-9E8E-8174AA2156B4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6A66-A0DA-4EDF-B5DD-FE9B2BB629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9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6E76-2A42-45A4-A8D2-F65A23DC33D0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0420D-3ECB-4A67-B0D9-7CC27C9A01E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EEF5-4B40-418C-8F53-0E414DADAD33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2B1A-7219-4FDD-AF66-080D43600B6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9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BCE5-1157-49A0-8089-EA67BB5E40D5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10C57-1BE3-456D-A3A3-497A3E816E6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6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F3AB-853A-47BC-9E81-714E0AF2B623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7AA8B-701E-49E4-8AEA-1A55122156B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46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5CAE3-1083-4C59-A5D3-A2C1EECC1848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7604E-6499-4A4A-8529-3A271529B69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9811B-7C8D-47D9-B6F6-47CD1E25BFC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CA59-D038-4375-A42E-87FE24EFD3F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8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CDB7-670C-446A-9C2D-E826E228202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D5610-2B6A-46AA-879C-FDE06F9C73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text styles</a:t>
            </a:r>
          </a:p>
          <a:p>
            <a:pPr lvl="1"/>
            <a:r>
              <a:rPr lang="en-US" altLang="es-MX" smtClean="0"/>
              <a:t>Second level</a:t>
            </a:r>
          </a:p>
          <a:p>
            <a:pPr lvl="2"/>
            <a:r>
              <a:rPr lang="en-US" altLang="es-MX" smtClean="0"/>
              <a:t>Third level</a:t>
            </a:r>
          </a:p>
          <a:p>
            <a:pPr lvl="3"/>
            <a:r>
              <a:rPr lang="en-US" altLang="es-MX" smtClean="0"/>
              <a:t>Fourth level</a:t>
            </a:r>
          </a:p>
          <a:p>
            <a:pPr lvl="4"/>
            <a:r>
              <a:rPr lang="en-US" altLang="es-MX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48A49CB-7F2B-442A-8587-B2E9629FD275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D2E47FB2-C65B-48E1-BBA8-869861FBBBE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05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552700" y="357188"/>
            <a:ext cx="4019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971550" y="2997200"/>
            <a:ext cx="7215188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Resultados </a:t>
            </a:r>
          </a:p>
          <a:p>
            <a:pPr algn="ctr">
              <a:defRPr/>
            </a:pP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Evaluación de la Publicación </a:t>
            </a:r>
            <a:b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 Información Fundamental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000124" y="4437063"/>
            <a:ext cx="731629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Públicos </a:t>
            </a:r>
            <a:r>
              <a:rPr lang="es-MX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Descentralizados</a:t>
            </a:r>
          </a:p>
          <a:p>
            <a:pPr algn="ctr">
              <a:defRPr/>
            </a:pPr>
            <a:r>
              <a:rPr 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(Desarrollo Económico)</a:t>
            </a:r>
            <a:endParaRPr lang="es-MX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85750" y="1500188"/>
          <a:ext cx="8572500" cy="5133975"/>
        </p:xfrm>
        <a:graphic>
          <a:graphicData uri="http://schemas.openxmlformats.org/drawingml/2006/table">
            <a:tbl>
              <a:tblPr/>
              <a:tblGrid>
                <a:gridCol w="2822067"/>
                <a:gridCol w="2978087"/>
                <a:gridCol w="2772346"/>
              </a:tblGrid>
              <a:tr h="373733"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Elementos de la Evaluación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9644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se evalúa?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¿Cómo se aplica?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parámetros se utilizan?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</a:tr>
              <a:tr h="41637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Publicación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la Información Fundamental (IF), según lo establecido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los artículos de la Ley: :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 8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información fundamental general,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todas sus fracciones e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incisos.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aplicable al Poder Ejecutivo,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todas sus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fracciones.</a:t>
                      </a:r>
                      <a:endParaRPr lang="es-MX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Exploración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portales web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sujetos obligados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Adjetivos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Completa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Sustantivos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IF contemplada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Ley  de Trasparencia y Acceso a la Información Pública del Estado</a:t>
                      </a:r>
                      <a:r>
                        <a:rPr lang="es-MX" sz="14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de Jalisco y sus Municipios</a:t>
                      </a:r>
                      <a:endParaRPr lang="es-MX" sz="14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Lineamientos </a:t>
                      </a:r>
                      <a:r>
                        <a:rPr lang="es-MX" sz="1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Generales de Publicación y Actualización de la Información Fundamental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28625" y="1571625"/>
            <a:ext cx="56435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MX" alt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Criterios Adjetivos Evaluados:</a:t>
            </a:r>
          </a:p>
        </p:txBody>
      </p:sp>
      <p:sp>
        <p:nvSpPr>
          <p:cNvPr id="4100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MX" altLang="es-MX">
              <a:cs typeface="Arial" charset="0"/>
            </a:endParaRPr>
          </a:p>
        </p:txBody>
      </p:sp>
      <p:graphicFrame>
        <p:nvGraphicFramePr>
          <p:cNvPr id="15" name="14 Diagrama"/>
          <p:cNvGraphicFramePr/>
          <p:nvPr/>
        </p:nvGraphicFramePr>
        <p:xfrm>
          <a:off x="1524000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60563"/>
            <a:ext cx="8229600" cy="3629025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nivel de cumplimiento de la publicación de la información fundamental se evalúa utilizando una escala 0-1, donde el valor ‘0’ significa que NO cumple con el aspecto evaluado, y el ‘1’ que SÍ cumple.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Todas las variables evaluadas tienen 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mismo valor</a:t>
            </a:r>
            <a:b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1 ó 0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76250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calificación se compone de los siguientes índices: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q"/>
              <a:defRPr/>
            </a:pPr>
            <a:endParaRPr lang="es-E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inciso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calificación obtenidas  por inciso evaluado).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fracción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(promedio de las calificaciones obtenidas en los incisos de cada fracción evaluada).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las fracciones de cada artículo evaluado).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 los artículos evaluados).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700808"/>
            <a:ext cx="8425184" cy="216024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</a:t>
            </a: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web:  </a:t>
            </a:r>
          </a:p>
          <a:p>
            <a:pPr lvl="2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tabLst>
                <a:tab pos="290576" algn="l"/>
              </a:tabLst>
              <a:defRPr/>
            </a:pP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19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septiembre al 08 de octubre de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2014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None/>
              <a:tabLst>
                <a:tab pos="290576" algn="l"/>
              </a:tabLst>
              <a:defRPr/>
            </a:pPr>
            <a:r>
              <a:rPr lang="es-MX" sz="2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	</a:t>
            </a:r>
            <a:r>
              <a:rPr lang="es-MX" sz="22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8 sujetos obligados evaluados</a:t>
            </a:r>
          </a:p>
          <a:p>
            <a:pPr marL="0" lvl="2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None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83320" y="3987348"/>
            <a:ext cx="8425184" cy="297004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Consejo Estatal de Promoción Económica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CEPE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600" dirty="0"/>
              <a:t>Instituto Jalisciense de la </a:t>
            </a:r>
            <a:r>
              <a:rPr lang="es-MX" sz="1600" dirty="0" smtClean="0"/>
              <a:t>Vivienda </a:t>
            </a:r>
            <a:r>
              <a:rPr lang="es-MX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MX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IJALVI</a:t>
            </a:r>
            <a:r>
              <a:rPr lang="es-MX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Instituto de Estudios del Federalismo "Prisciliano Sánchez"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IEF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Instituto de Fomento al </a:t>
            </a:r>
            <a:r>
              <a:rPr lang="es-MX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Comercio Exterior del Estado de Jalisco (</a:t>
            </a:r>
            <a:r>
              <a:rPr lang="es-MX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JALTRADE</a:t>
            </a:r>
            <a:r>
              <a:rPr lang="es-MX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Instituto de Información Estadística y Geográfica del Estado de Jalisco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IIEG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Instituto de la Artesanía Jalisciense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IAJ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Instituto Jalisciense del Emprendedor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INJALDEM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Procuraduría de Desarrollo Urbano del Estado de Jalisco (</a:t>
            </a:r>
            <a:r>
              <a:rPr lang="es-MX" sz="1700" dirty="0" err="1">
                <a:latin typeface="Arial" panose="020B0604020202020204" pitchFamily="34" charset="0"/>
                <a:cs typeface="Arial" panose="020B0604020202020204" pitchFamily="34" charset="0"/>
              </a:rPr>
              <a:t>PRODEUR</a:t>
            </a:r>
            <a:r>
              <a:rPr lang="es-MX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700808"/>
            <a:ext cx="8425184" cy="273630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Última evaluación:</a:t>
            </a:r>
          </a:p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68436"/>
              </p:ext>
            </p:extLst>
          </p:nvPr>
        </p:nvGraphicFramePr>
        <p:xfrm>
          <a:off x="683568" y="2996952"/>
          <a:ext cx="7632848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0976"/>
                <a:gridCol w="5434568"/>
                <a:gridCol w="1497304"/>
              </a:tblGrid>
              <a:tr h="6474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Sujetos</a:t>
                      </a:r>
                      <a:r>
                        <a:rPr lang="es-MX" sz="155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Obligados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64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Times New Roman"/>
                        </a:rPr>
                        <a:t>2011</a:t>
                      </a:r>
                      <a:endParaRPr lang="es-MX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 Organismos Públicos Descentralizados del Poder Ejecutivo</a:t>
                      </a: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53.20%</a:t>
                      </a:r>
                      <a:endParaRPr lang="es-MX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5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476151"/>
            <a:ext cx="6749416" cy="936625"/>
          </a:xfrm>
        </p:spPr>
        <p:txBody>
          <a:bodyPr/>
          <a:lstStyle/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 Descentralizados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357188" y="1628775"/>
            <a:ext cx="8358187" cy="1857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600" dirty="0">
                <a:cs typeface="Arial" charset="0"/>
              </a:rPr>
              <a:t>	El resultado global de la evaluación practicada a los </a:t>
            </a:r>
            <a:r>
              <a:rPr lang="es-MX" altLang="es-MX" sz="2600" dirty="0" smtClean="0">
                <a:cs typeface="Arial" charset="0"/>
              </a:rPr>
              <a:t>8 </a:t>
            </a:r>
            <a:r>
              <a:rPr lang="es-MX" altLang="es-MX" sz="2600" dirty="0">
                <a:cs typeface="Arial" charset="0"/>
              </a:rPr>
              <a:t>Organismos Públicos Descentralizados fue el siguiente: </a:t>
            </a:r>
            <a:endParaRPr lang="es-ES" altLang="es-MX" sz="26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945545"/>
              </p:ext>
            </p:extLst>
          </p:nvPr>
        </p:nvGraphicFramePr>
        <p:xfrm>
          <a:off x="107950" y="3587750"/>
          <a:ext cx="4398963" cy="3081337"/>
        </p:xfrm>
        <a:graphic>
          <a:graphicData uri="http://schemas.openxmlformats.org/drawingml/2006/table">
            <a:tbl>
              <a:tblPr/>
              <a:tblGrid>
                <a:gridCol w="2628758"/>
                <a:gridCol w="1770205"/>
              </a:tblGrid>
              <a:tr h="54290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1944" b="6250"/>
          <a:stretch/>
        </p:blipFill>
        <p:spPr bwMode="auto">
          <a:xfrm>
            <a:off x="4705188" y="3455920"/>
            <a:ext cx="4259300" cy="30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6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7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endParaRPr lang="es-ES" sz="37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20555" b="4525"/>
          <a:stretch/>
        </p:blipFill>
        <p:spPr bwMode="auto">
          <a:xfrm>
            <a:off x="323528" y="1722547"/>
            <a:ext cx="4104456" cy="314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r="16686" b="10561"/>
          <a:stretch/>
        </p:blipFill>
        <p:spPr bwMode="auto">
          <a:xfrm>
            <a:off x="4716016" y="3559723"/>
            <a:ext cx="4248472" cy="318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781944"/>
            <a:ext cx="8607425" cy="1143000"/>
          </a:xfrm>
          <a:solidFill>
            <a:srgbClr val="FFFFFF"/>
          </a:solidFill>
        </p:spPr>
        <p:txBody>
          <a:bodyPr/>
          <a:lstStyle/>
          <a:p>
            <a:pPr algn="just">
              <a:buClr>
                <a:schemeClr val="hlink"/>
              </a:buClr>
              <a:buSzPct val="95000"/>
              <a:buFont typeface="Arial" charset="0"/>
              <a:buNone/>
            </a:pPr>
            <a:r>
              <a:rPr lang="es-MX" altLang="es-MX" sz="2000" dirty="0" smtClean="0">
                <a:latin typeface="Arial" charset="0"/>
                <a:ea typeface="ＭＳ Ｐゴシック" pitchFamily="34" charset="-128"/>
                <a:cs typeface="Arial" charset="0"/>
              </a:rPr>
              <a:t>	</a:t>
            </a:r>
            <a:r>
              <a:rPr lang="es-MX" altLang="es-MX" sz="2200" dirty="0" smtClean="0">
                <a:latin typeface="Arial" charset="0"/>
                <a:ea typeface="ＭＳ Ｐゴシック" pitchFamily="34" charset="-128"/>
                <a:cs typeface="Arial" charset="0"/>
              </a:rPr>
              <a:t>Los resultados globales de la publicación de información por criterio adjetivo de los 8 Organismos Públicos Descentralizados evaluadas son los siguientes: </a:t>
            </a:r>
            <a:endParaRPr lang="es-ES" altLang="es-MX" sz="22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21094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420856"/>
              </p:ext>
            </p:extLst>
          </p:nvPr>
        </p:nvGraphicFramePr>
        <p:xfrm>
          <a:off x="2339752" y="2924944"/>
          <a:ext cx="4391518" cy="3852446"/>
        </p:xfrm>
        <a:graphic>
          <a:graphicData uri="http://schemas.openxmlformats.org/drawingml/2006/table">
            <a:tbl>
              <a:tblPr/>
              <a:tblGrid>
                <a:gridCol w="2178921"/>
                <a:gridCol w="2212597"/>
              </a:tblGrid>
              <a:tr h="64515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  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1014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4048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 po</a:t>
            </a:r>
            <a:r>
              <a:rPr lang="es-MX" sz="32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Criterios adjetivos 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11413" y="404813"/>
            <a:ext cx="6716712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 po</a:t>
            </a:r>
            <a:r>
              <a:rPr lang="es-MX" sz="32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Criterios adjetivos 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" r="3805"/>
          <a:stretch/>
        </p:blipFill>
        <p:spPr bwMode="auto">
          <a:xfrm>
            <a:off x="276663" y="1857946"/>
            <a:ext cx="8543809" cy="459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 txBox="1">
            <a:spLocks noChangeArrowheads="1"/>
          </p:cNvSpPr>
          <p:nvPr/>
        </p:nvSpPr>
        <p:spPr bwMode="auto">
          <a:xfrm>
            <a:off x="107950" y="1700808"/>
            <a:ext cx="8928100" cy="1008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</a:t>
            </a:r>
            <a:r>
              <a:rPr lang="es-MX" altLang="es-MX" sz="2200" dirty="0">
                <a:cs typeface="Arial" charset="0"/>
              </a:rPr>
              <a:t>Los resultados globales por artículo y criterio adjetivo de los </a:t>
            </a:r>
            <a:r>
              <a:rPr lang="es-MX" altLang="es-MX" sz="2200" dirty="0" smtClean="0">
                <a:cs typeface="Arial" charset="0"/>
              </a:rPr>
              <a:t>8 Organismos </a:t>
            </a:r>
            <a:r>
              <a:rPr lang="es-MX" altLang="es-MX" sz="2200" dirty="0">
                <a:cs typeface="Arial" charset="0"/>
              </a:rPr>
              <a:t>Públicos Descentralizados evaluados son los siguientes: </a:t>
            </a:r>
            <a:endParaRPr lang="es-ES" altLang="es-MX" sz="2200" dirty="0">
              <a:cs typeface="Arial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61143"/>
              </p:ext>
            </p:extLst>
          </p:nvPr>
        </p:nvGraphicFramePr>
        <p:xfrm>
          <a:off x="142875" y="2841625"/>
          <a:ext cx="8964613" cy="3948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618"/>
                <a:gridCol w="1262141"/>
                <a:gridCol w="1162785"/>
                <a:gridCol w="1554933"/>
                <a:gridCol w="1454028"/>
                <a:gridCol w="1448108"/>
              </a:tblGrid>
              <a:tr h="84825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Rubro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18870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6" marR="91446" marT="45712" marB="45712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5299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altLang="es-MX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10, Información fundamental del Poder Ejecutivo.</a:t>
                      </a:r>
                      <a:endParaRPr kumimoji="0" lang="es-MX" altLang="es-MX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46" marR="91446" marT="45712" marB="45712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90.01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89.80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816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 </a:t>
                      </a:r>
                      <a:r>
                        <a:rPr lang="es-MX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392363" y="404813"/>
            <a:ext cx="6716712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0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Criterio Adjetivo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16100" y="4048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39482"/>
              </p:ext>
            </p:extLst>
          </p:nvPr>
        </p:nvGraphicFramePr>
        <p:xfrm>
          <a:off x="71438" y="1871663"/>
          <a:ext cx="9107488" cy="4729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7914"/>
                <a:gridCol w="1078972"/>
                <a:gridCol w="1140639"/>
                <a:gridCol w="1329206"/>
                <a:gridCol w="1230746"/>
                <a:gridCol w="1500011"/>
              </a:tblGrid>
              <a:tr h="61920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Artículo 8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Frac. I. Derecho a la información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98.54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 jurídico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III. Planeación del desarrollo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IV.</a:t>
                      </a:r>
                      <a:r>
                        <a:rPr lang="es-MX" sz="14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Planeación estratégica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92.19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financiera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78.50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Gestión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pública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83.33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49619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Mecanismos e instrumentos de participación ciudadana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75.00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53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pública ordinaria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253750"/>
              </p:ext>
            </p:extLst>
          </p:nvPr>
        </p:nvGraphicFramePr>
        <p:xfrm>
          <a:off x="34925" y="1844824"/>
          <a:ext cx="9107488" cy="468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7948"/>
                <a:gridCol w="1076360"/>
                <a:gridCol w="907574"/>
                <a:gridCol w="1385938"/>
                <a:gridCol w="1239789"/>
                <a:gridCol w="1379879"/>
              </a:tblGrid>
              <a:tr h="9500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77950">
                <a:tc>
                  <a:txBody>
                    <a:bodyPr/>
                    <a:lstStyle/>
                    <a:p>
                      <a:pPr algn="r" fontAlgn="b"/>
                      <a:r>
                        <a:rPr lang="es-MX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 La obligatoria para todos los sujetos obligados;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3875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II. Los reglamentos, decretos, acuerdos y demás disposiciones jurídicas expedidas por el Gobernador del Estado;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6130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III. Los instrumentos de planeación del desarrollo del Estado y los regionales vigentes y sus modificaciones de cuando menos los últimos tres años;</a:t>
                      </a:r>
                    </a:p>
                  </a:txBody>
                  <a:tcPr marL="9525" marR="9525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2038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IV. Los reglamentos internos, manuales y programas operativos anuales de toda dependencia o entidad pública estatal vigentes y de cuando menos los tres años anteriores;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87.50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498548"/>
              </p:ext>
            </p:extLst>
          </p:nvPr>
        </p:nvGraphicFramePr>
        <p:xfrm>
          <a:off x="34925" y="1789113"/>
          <a:ext cx="9120188" cy="5064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8859"/>
                <a:gridCol w="1026656"/>
                <a:gridCol w="846463"/>
                <a:gridCol w="1324074"/>
                <a:gridCol w="1239929"/>
                <a:gridCol w="1374207"/>
              </a:tblGrid>
              <a:tr h="57906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076040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V. Las observaciones presentadas a las leyes o decretos del Congreso, una vez que son turnadas por la Asamblea a las comisiones correspondientes;</a:t>
                      </a: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2612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VI. El periódico oficial El Estado de Jalisco;</a:t>
                      </a:r>
                    </a:p>
                  </a:txBody>
                  <a:tcPr marL="9526" marR="9526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VII. La información de los registros públicos que opere, sin afectar la información confidencial contenida;</a:t>
                      </a: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200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VIII. Las transferencias presupuestales autorizadas por el Gobernador del Estado, donde se señale como mínimo, las partidas de origen y destino, el monto, la fecha y la justificación de la transferencia;</a:t>
                      </a:r>
                    </a:p>
                  </a:txBody>
                  <a:tcPr marL="9526" marR="9526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3239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IX. Los recursos materiales, humanos y financieros asignados a cada dependencia y entidad de la administración pública </a:t>
                      </a:r>
                      <a:r>
                        <a:rPr lang="es-MX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estatal;</a:t>
                      </a:r>
                      <a:endParaRPr lang="es-MX" sz="13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136372"/>
              </p:ext>
            </p:extLst>
          </p:nvPr>
        </p:nvGraphicFramePr>
        <p:xfrm>
          <a:off x="71438" y="1789113"/>
          <a:ext cx="9036050" cy="5038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6717"/>
                <a:gridCol w="1076319"/>
                <a:gridCol w="887345"/>
                <a:gridCol w="1323873"/>
                <a:gridCol w="1239742"/>
                <a:gridCol w="1402054"/>
              </a:tblGrid>
              <a:tr h="5792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076301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X. La lista de los servidores públicos del Poder Ejecutivo que no hayan presentado su declaración de situación patrimonial, conforme a la ley;</a:t>
                      </a:r>
                    </a:p>
                  </a:txBody>
                  <a:tcPr marL="9525" marR="9525" marT="952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9308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XI. Las estadísticas e indicadores relativos a la procuración de justicia;</a:t>
                      </a:r>
                    </a:p>
                  </a:txBody>
                  <a:tcPr marL="9525" marR="952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27760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XII. Los datos estadísticos relativos a la Junta Local y Especiales de Conciliación y Arbitraje, y del Tribunal de Arbitraje y Escalafón;</a:t>
                      </a:r>
                    </a:p>
                  </a:txBody>
                  <a:tcPr marL="9525" marR="9525" marT="952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87358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XIII. La que establezca el Reglamento Interno de Información Pública del Poder Ejecutivo y la Administración Pública Estatal:</a:t>
                      </a:r>
                    </a:p>
                  </a:txBody>
                  <a:tcPr marL="9525" marR="952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38793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</a:t>
                      </a:r>
                      <a:r>
                        <a:rPr lang="es-MX" sz="15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Global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89.80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2247900" y="333375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 </a:t>
            </a:r>
            <a:b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34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25575"/>
              </p:ext>
            </p:extLst>
          </p:nvPr>
        </p:nvGraphicFramePr>
        <p:xfrm>
          <a:off x="214313" y="1856229"/>
          <a:ext cx="8786811" cy="4423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0332"/>
                <a:gridCol w="1953651"/>
                <a:gridCol w="1698826"/>
                <a:gridCol w="1444002"/>
              </a:tblGrid>
              <a:tr h="10568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8</a:t>
                      </a:r>
                    </a:p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Fundamental General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10</a:t>
                      </a:r>
                    </a:p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MX" sz="16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Poder Ejecutivo</a:t>
                      </a:r>
                      <a:endParaRPr lang="es-MX" sz="16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Sujeto Obligado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75948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Estudios del Federalismo "Prisciliano Sánchez"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IEF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Información Estadística y Geográfica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IIEG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99.49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Fomento al Comercio Exterior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JALTRADE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506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Consejo Estatal de Promoción Económica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CEPE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96.19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92.01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94.10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2247900" y="333375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 </a:t>
            </a:r>
            <a:b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34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570275"/>
              </p:ext>
            </p:extLst>
          </p:nvPr>
        </p:nvGraphicFramePr>
        <p:xfrm>
          <a:off x="214313" y="1628775"/>
          <a:ext cx="8786811" cy="4760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0332"/>
                <a:gridCol w="1953651"/>
                <a:gridCol w="1698826"/>
                <a:gridCol w="1444002"/>
              </a:tblGrid>
              <a:tr h="10568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8</a:t>
                      </a:r>
                    </a:p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Fundamental General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10</a:t>
                      </a:r>
                    </a:p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MX" sz="16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Poder Ejecutivo</a:t>
                      </a:r>
                      <a:endParaRPr lang="es-MX" sz="16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Sujeto Obligado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del Emprendedor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INJALDEM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la Vivienda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IJALVI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84.23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Procuraduría de Desarrollo Urbano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PRODEUR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la Artesanía Jalisciense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IAJ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82.51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80048"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</a:t>
                      </a:r>
                      <a:r>
                        <a:rPr lang="es-MX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 </a:t>
                      </a: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93.57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88.93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457935"/>
              </p:ext>
            </p:extLst>
          </p:nvPr>
        </p:nvGraphicFramePr>
        <p:xfrm>
          <a:off x="107950" y="1557338"/>
          <a:ext cx="9001124" cy="4836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89736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9848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Estudios del Federalismo "Prisciliano Sánchez"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IEF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92.04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848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Información Estadística y Geográfica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IIEG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91.54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848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Fomento al Comercio Exterior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JALTRADE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95.17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91.21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848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Consejo Estatal de Promoción Económica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CEPE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93.98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63713" y="103188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246466"/>
              </p:ext>
            </p:extLst>
          </p:nvPr>
        </p:nvGraphicFramePr>
        <p:xfrm>
          <a:off x="107950" y="1811338"/>
          <a:ext cx="9001124" cy="4570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89803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del Emprendedor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INJALDEM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la Vivienda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IJALVI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88.43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89.63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Procuraduría de Desarrollo Urbano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PRODEUR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88.04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86.07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de la Artesanía Jalisciense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IAJ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82.12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79.87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82.51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48252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00213"/>
            <a:ext cx="8556625" cy="431707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</a:t>
            </a: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 </a:t>
            </a: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</a:t>
            </a: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8</a:t>
            </a: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Organismos Públicos Descentralizados es de: 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91.25.</a:t>
            </a:r>
            <a:endParaRPr lang="es-MX" alt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que mayor cumplimiento tuvo fue: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Instituto de Estudios del Federalismo “Prisciliano Sánchez” con 95.06.</a:t>
            </a: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que menor cumplimiento tuvo fue: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Instituto de la Artesanía Jalisciense con 82.51.</a:t>
            </a:r>
            <a:endParaRPr lang="es-MX" alt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6 CuadroTexto"/>
          <p:cNvSpPr txBox="1">
            <a:spLocks noChangeArrowheads="1"/>
          </p:cNvSpPr>
          <p:nvPr/>
        </p:nvSpPr>
        <p:spPr bwMode="auto">
          <a:xfrm>
            <a:off x="293687" y="1916832"/>
            <a:ext cx="8556625" cy="12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 smtClean="0">
                <a:cs typeface="Arial" charset="0"/>
              </a:rPr>
              <a:t>Los Organismos Públicos Descentralizados mostraron </a:t>
            </a:r>
            <a:r>
              <a:rPr lang="es-MX" altLang="es-MX" sz="2200" dirty="0">
                <a:cs typeface="Arial" charset="0"/>
              </a:rPr>
              <a:t>un mejor desempeño en la publicación de la información fundamental general, de acuerdo al artículo 8 de la </a:t>
            </a:r>
            <a:r>
              <a:rPr lang="es-MX" altLang="es-MX" sz="2200" dirty="0" smtClean="0">
                <a:cs typeface="Arial" charset="0"/>
              </a:rPr>
              <a:t>Ley: </a:t>
            </a:r>
            <a:endParaRPr lang="es-MX" altLang="es-MX" sz="2200" dirty="0">
              <a:cs typeface="Arial" charset="0"/>
            </a:endParaRPr>
          </a:p>
        </p:txBody>
      </p:sp>
      <p:graphicFrame>
        <p:nvGraphicFramePr>
          <p:cNvPr id="1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34349"/>
              </p:ext>
            </p:extLst>
          </p:nvPr>
        </p:nvGraphicFramePr>
        <p:xfrm>
          <a:off x="1317926" y="3451991"/>
          <a:ext cx="6264275" cy="3022600"/>
        </p:xfrm>
        <a:graphic>
          <a:graphicData uri="http://schemas.openxmlformats.org/drawingml/2006/table">
            <a:tbl>
              <a:tblPr/>
              <a:tblGrid>
                <a:gridCol w="4067882"/>
                <a:gridCol w="2196393"/>
              </a:tblGrid>
              <a:tr h="58424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66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20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2361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20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20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805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73238"/>
            <a:ext cx="8556625" cy="432426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La calificación global para los Organismos Públicos Descentralizados, por criterio adjetivo es el siguiente:</a:t>
            </a:r>
            <a:endParaRPr lang="es-MX" altLang="es-MX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800" dirty="0" smtClean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2800" dirty="0" smtClean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60363" algn="just">
              <a:lnSpc>
                <a:spcPct val="110000"/>
              </a:lnSpc>
              <a:spcBef>
                <a:spcPts val="2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Significa que, la información se publica, está vigente y accesible prácticamente en la misma proporción; sin embargo, en menor medida la información publicada no reúne todos los requisitos señalados en los Lineamientos Generales de Publicación y Actualización de Información Fundamental, por lo que no se considera completa. </a:t>
            </a:r>
            <a:endParaRPr lang="es-MX" alt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31 CuadroTexto"/>
          <p:cNvSpPr txBox="1">
            <a:spLocks noChangeArrowheads="1"/>
          </p:cNvSpPr>
          <p:nvPr/>
        </p:nvSpPr>
        <p:spPr bwMode="auto">
          <a:xfrm>
            <a:off x="0" y="66690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007907"/>
              </p:ext>
            </p:extLst>
          </p:nvPr>
        </p:nvGraphicFramePr>
        <p:xfrm>
          <a:off x="899616" y="2807643"/>
          <a:ext cx="7416800" cy="13414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54200"/>
                <a:gridCol w="1854200"/>
                <a:gridCol w="1854200"/>
                <a:gridCol w="1854200"/>
              </a:tblGrid>
              <a:tr h="61926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22177"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88.30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24579" name="6 CuadroTexto"/>
          <p:cNvSpPr txBox="1">
            <a:spLocks noChangeArrowheads="1"/>
          </p:cNvSpPr>
          <p:nvPr/>
        </p:nvSpPr>
        <p:spPr bwMode="auto">
          <a:xfrm>
            <a:off x="179388" y="1797050"/>
            <a:ext cx="8701087" cy="502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  <a:defRPr/>
            </a:pPr>
            <a:r>
              <a:rPr lang="es-MX" altLang="es-MX" sz="2400" dirty="0" smtClean="0">
                <a:latin typeface="Arial" charset="0"/>
                <a:cs typeface="Arial" charset="0"/>
              </a:rPr>
              <a:t>En el caso de la información fundamental del artículo 8 de la Ley, presentó mayores deficiencias en su publicación la información financiera, patrimonial y administrativa: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Se publica en un 96.50, sin embargo, a la fecha de la evaluación, no toda la información publicada se encontraba vigente (79), y no se publica de forma completa (87.38).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La información en que se falla más frecuentemente es la relativa a: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>
                <a:latin typeface="Arial" charset="0"/>
                <a:cs typeface="Arial" charset="0"/>
              </a:rPr>
              <a:t>n) Las cuentas públicas,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auditorías </a:t>
            </a:r>
            <a:r>
              <a:rPr lang="es-MX" altLang="es-MX" sz="1650" dirty="0">
                <a:latin typeface="Arial" charset="0"/>
                <a:cs typeface="Arial" charset="0"/>
              </a:rPr>
              <a:t>internas y externas, así como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informes </a:t>
            </a:r>
            <a:r>
              <a:rPr lang="es-MX" altLang="es-MX" sz="1650" dirty="0">
                <a:latin typeface="Arial" charset="0"/>
                <a:cs typeface="Arial" charset="0"/>
              </a:rPr>
              <a:t>de gestión financiera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(68.75);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x</a:t>
            </a:r>
            <a:r>
              <a:rPr lang="es-MX" altLang="es-MX" sz="1650" dirty="0">
                <a:latin typeface="Arial" charset="0"/>
                <a:cs typeface="Arial" charset="0"/>
              </a:rPr>
              <a:t>) Los estados de cuenta bancarios (68.75); </a:t>
            </a:r>
            <a:endParaRPr lang="es-MX" altLang="es-MX" sz="1650" dirty="0" smtClean="0">
              <a:latin typeface="Arial" charset="0"/>
              <a:cs typeface="Arial" charset="0"/>
            </a:endParaRP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r</a:t>
            </a:r>
            <a:r>
              <a:rPr lang="es-MX" altLang="es-MX" sz="1650" dirty="0">
                <a:latin typeface="Arial" charset="0"/>
                <a:cs typeface="Arial" charset="0"/>
              </a:rPr>
              <a:t>)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Inventarios </a:t>
            </a:r>
            <a:r>
              <a:rPr lang="es-MX" altLang="es-MX" sz="1650" dirty="0">
                <a:latin typeface="Arial" charset="0"/>
                <a:cs typeface="Arial" charset="0"/>
              </a:rPr>
              <a:t>de bienes muebles e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inmuebles (71.88);</a:t>
            </a:r>
            <a:endParaRPr lang="es-MX" altLang="es-MX" sz="1650" dirty="0">
              <a:latin typeface="Arial" charset="0"/>
              <a:cs typeface="Arial" charset="0"/>
            </a:endParaRP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k) </a:t>
            </a:r>
            <a:r>
              <a:rPr lang="es-MX" altLang="es-MX" sz="1650" dirty="0">
                <a:latin typeface="Arial" charset="0"/>
                <a:cs typeface="Arial" charset="0"/>
              </a:rPr>
              <a:t>El contrato y gasto realizado por concepto de pago de asesorías al Sujeto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Obligado (75).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30723" name="6 CuadroTexto"/>
          <p:cNvSpPr txBox="1">
            <a:spLocks noChangeArrowheads="1"/>
          </p:cNvSpPr>
          <p:nvPr/>
        </p:nvSpPr>
        <p:spPr bwMode="auto">
          <a:xfrm>
            <a:off x="179388" y="1670951"/>
            <a:ext cx="8701087" cy="571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6041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400" dirty="0">
                <a:cs typeface="Arial" charset="0"/>
              </a:rPr>
              <a:t>En el caso de la información particular del Poder Ejecutivo establecida en el artículo 10 de la Ley, la que presentó mayores deficiencias en su publicación es la información relativa a: </a:t>
            </a: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r>
              <a:rPr lang="es-MX" altLang="es-MX" sz="2000" dirty="0" smtClean="0">
                <a:cs typeface="Arial" charset="0"/>
              </a:rPr>
              <a:t>XIII. La que establezca el Reglamento Interno de Información Pública del Poder Ejecutivo y la Administración Pública Estatal (0);</a:t>
            </a: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r>
              <a:rPr lang="es-MX" altLang="es-MX" sz="2000" dirty="0">
                <a:cs typeface="Arial" charset="0"/>
              </a:rPr>
              <a:t>IX. Los recursos materiales, humanos y financieros asignados a cada dependencia y entidad de la administración pública estatal, detallando los correspondientes a cada unidad administrativa al interior de las </a:t>
            </a:r>
            <a:r>
              <a:rPr lang="es-MX" altLang="es-MX" sz="2000" dirty="0" smtClean="0">
                <a:cs typeface="Arial" charset="0"/>
              </a:rPr>
              <a:t>mismas (75);</a:t>
            </a: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r>
              <a:rPr lang="es-MX" altLang="es-MX" sz="2000" dirty="0">
                <a:cs typeface="Arial" charset="0"/>
              </a:rPr>
              <a:t>V. Los reglamentos internos, manuales y programas operativos anuales de toda dependencia o entidad pública estatal vigentes y de cuando menos los tres años </a:t>
            </a:r>
            <a:r>
              <a:rPr lang="es-MX" altLang="es-MX" sz="2000" dirty="0" smtClean="0">
                <a:cs typeface="Arial" charset="0"/>
              </a:rPr>
              <a:t>anteriores (87.5).</a:t>
            </a:r>
            <a:endParaRPr lang="es-MX" altLang="es-MX" sz="2000" dirty="0">
              <a:cs typeface="Arial" charset="0"/>
            </a:endParaRP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endParaRPr lang="es-MX" altLang="es-MX" sz="2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3 Rectángulo"/>
          <p:cNvSpPr>
            <a:spLocks noChangeArrowheads="1"/>
          </p:cNvSpPr>
          <p:nvPr/>
        </p:nvSpPr>
        <p:spPr bwMode="auto">
          <a:xfrm>
            <a:off x="250130" y="1844824"/>
            <a:ext cx="8642350" cy="441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 smtClean="0">
                <a:cs typeface="Arial" charset="0"/>
              </a:rPr>
              <a:t>Los 8 Organismos Públicos Descentralizados fueron evaluados por última vez en el año 2011, promediando apenas 53.20 de cumplimiento.</a:t>
            </a: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>
                <a:cs typeface="Arial" charset="0"/>
              </a:rPr>
              <a:t>El </a:t>
            </a:r>
            <a:r>
              <a:rPr lang="es-MX" altLang="es-MX" sz="2100" dirty="0" smtClean="0">
                <a:cs typeface="Arial" charset="0"/>
              </a:rPr>
              <a:t>Instituto Jalisciense del Emprendedor (IJALDEM) </a:t>
            </a:r>
            <a:r>
              <a:rPr lang="es-MX" altLang="es-MX" sz="2100" dirty="0">
                <a:cs typeface="Arial" charset="0"/>
              </a:rPr>
              <a:t>fue el </a:t>
            </a:r>
            <a:r>
              <a:rPr lang="es-MX" altLang="es-MX" sz="2100" dirty="0" smtClean="0">
                <a:cs typeface="Arial" charset="0"/>
              </a:rPr>
              <a:t>sujeto obligado que </a:t>
            </a:r>
            <a:r>
              <a:rPr lang="es-MX" altLang="es-MX" sz="2100" dirty="0">
                <a:cs typeface="Arial" charset="0"/>
              </a:rPr>
              <a:t>mayores avances </a:t>
            </a:r>
            <a:r>
              <a:rPr lang="es-MX" altLang="es-MX" sz="2100" dirty="0" smtClean="0">
                <a:cs typeface="Arial" charset="0"/>
              </a:rPr>
              <a:t>presentó, pasó </a:t>
            </a:r>
            <a:r>
              <a:rPr lang="es-MX" altLang="es-MX" sz="2100" dirty="0">
                <a:cs typeface="Arial" charset="0"/>
              </a:rPr>
              <a:t>de una calificación en el 2011 de </a:t>
            </a:r>
            <a:r>
              <a:rPr lang="es-MX" altLang="es-MX" sz="2100" dirty="0" smtClean="0">
                <a:cs typeface="Arial" charset="0"/>
              </a:rPr>
              <a:t>40.22, </a:t>
            </a:r>
            <a:r>
              <a:rPr lang="es-MX" altLang="es-MX" sz="2100" dirty="0">
                <a:cs typeface="Arial" charset="0"/>
              </a:rPr>
              <a:t>a </a:t>
            </a:r>
            <a:r>
              <a:rPr lang="es-MX" altLang="es-MX" sz="2100" dirty="0" smtClean="0">
                <a:cs typeface="Arial" charset="0"/>
              </a:rPr>
              <a:t>93.05 </a:t>
            </a:r>
            <a:r>
              <a:rPr lang="es-MX" altLang="es-MX" sz="2100" dirty="0">
                <a:cs typeface="Arial" charset="0"/>
              </a:rPr>
              <a:t>en este </a:t>
            </a:r>
            <a:r>
              <a:rPr lang="es-MX" altLang="es-MX" sz="2100" dirty="0" smtClean="0">
                <a:cs typeface="Arial" charset="0"/>
              </a:rPr>
              <a:t>2014. </a:t>
            </a:r>
            <a:endParaRPr lang="es-MX" altLang="es-MX" sz="2100" dirty="0">
              <a:cs typeface="Arial" charset="0"/>
            </a:endParaRP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 smtClean="0">
                <a:cs typeface="Arial" charset="0"/>
              </a:rPr>
              <a:t>En conjunto los 8 sujetos obligados presentan un avance de 38 puntos en su calificación global: pasaron de un promedio de 53.20 a 91.25.  El avance es sustancial pero aún es insuficiente; todas las entidades públicas tienen el deber de cumplir al 100% las obligaciones establecidas en la Ley de Transparencia.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3 Rectángulo"/>
          <p:cNvSpPr>
            <a:spLocks noChangeArrowheads="1"/>
          </p:cNvSpPr>
          <p:nvPr/>
        </p:nvSpPr>
        <p:spPr bwMode="auto">
          <a:xfrm>
            <a:off x="250825" y="1919288"/>
            <a:ext cx="8642350" cy="372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>
                <a:cs typeface="Arial" charset="0"/>
              </a:rPr>
              <a:t>Publicar de forma completa, actualizada y permanentemente  la información que corresponde a </a:t>
            </a:r>
            <a:r>
              <a:rPr lang="es-MX" altLang="es-MX" sz="2200" dirty="0" smtClean="0">
                <a:cs typeface="Arial" charset="0"/>
              </a:rPr>
              <a:t>los Organismos Públicos Descentralizados del </a:t>
            </a:r>
            <a:r>
              <a:rPr lang="es-MX" altLang="es-MX" sz="2200" dirty="0">
                <a:cs typeface="Arial" charset="0"/>
              </a:rPr>
              <a:t>Poder Ejecutivo.</a:t>
            </a: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 smtClean="0">
                <a:cs typeface="Arial" charset="0"/>
              </a:rPr>
              <a:t>Fundar </a:t>
            </a:r>
            <a:r>
              <a:rPr lang="es-MX" altLang="es-MX" sz="2200" dirty="0">
                <a:cs typeface="Arial" charset="0"/>
              </a:rPr>
              <a:t>y motivar cuando alguna de las fracciones o incisos </a:t>
            </a:r>
            <a:r>
              <a:rPr lang="es-MX" altLang="es-MX" sz="2200" dirty="0" smtClean="0">
                <a:cs typeface="Arial" charset="0"/>
              </a:rPr>
              <a:t>correspondientes </a:t>
            </a:r>
            <a:r>
              <a:rPr lang="es-MX" altLang="es-MX" sz="2200" dirty="0">
                <a:cs typeface="Arial" charset="0"/>
              </a:rPr>
              <a:t>no sea aplicable, o la información no sea generada, no la posea o administre el sujeto obligado en cuestión;  en su caso, publicar la información que de acuerdo a las atribuciones del sujeto obligado pueda dar cumplimiento a la obligación.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692150"/>
            <a:ext cx="6716712" cy="936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3 Rectángulo"/>
          <p:cNvSpPr>
            <a:spLocks noChangeArrowheads="1"/>
          </p:cNvSpPr>
          <p:nvPr/>
        </p:nvSpPr>
        <p:spPr bwMode="auto">
          <a:xfrm>
            <a:off x="250825" y="2133600"/>
            <a:ext cx="8642350" cy="168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ES_tradnl" sz="2400" dirty="0" smtClean="0"/>
              <a:t>Publicar </a:t>
            </a:r>
            <a:r>
              <a:rPr lang="es-ES_tradnl" sz="2400" dirty="0"/>
              <a:t>la información pública ordinaria que se considere de interés para la sociedad o la que se </a:t>
            </a:r>
            <a:r>
              <a:rPr lang="es-ES_tradnl" sz="2400" dirty="0" smtClean="0"/>
              <a:t>solicite </a:t>
            </a:r>
            <a:r>
              <a:rPr lang="es-ES_tradnl" sz="2400" dirty="0"/>
              <a:t>con mayor </a:t>
            </a:r>
            <a:r>
              <a:rPr lang="es-ES_tradnl" sz="2400" dirty="0" smtClean="0"/>
              <a:t>frecuencia, atendiendo los </a:t>
            </a:r>
            <a:r>
              <a:rPr lang="es-ES_tradnl" sz="2400" dirty="0"/>
              <a:t>requisitos de claridad, calidad, veracidad, oportunidad y confiabilidad.</a:t>
            </a:r>
            <a:endParaRPr lang="es-MX" altLang="es-MX" sz="2400" dirty="0">
              <a:cs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549275"/>
            <a:ext cx="6716712" cy="9350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55576" y="3807038"/>
            <a:ext cx="7603752" cy="286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Anexo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Comparativo 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</a:t>
            </a: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esultados Organismos Públicos Descentralizados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2011 - 2014</a:t>
            </a:r>
            <a:endParaRPr lang="es-ES" altLang="es-MX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8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401035"/>
              </p:ext>
            </p:extLst>
          </p:nvPr>
        </p:nvGraphicFramePr>
        <p:xfrm>
          <a:off x="179512" y="1700808"/>
          <a:ext cx="8576865" cy="47160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251450"/>
                <a:gridCol w="1146175"/>
                <a:gridCol w="1027112"/>
                <a:gridCol w="1152128"/>
              </a:tblGrid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SUJETO OBLIGADO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Calificación</a:t>
                      </a:r>
                      <a:b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Calificación </a:t>
                      </a:r>
                      <a:b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Diferencia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Estudios del Federalismo "Prisciliano Sánchez" (</a:t>
                      </a:r>
                      <a:r>
                        <a:rPr lang="es-MX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IEF</a:t>
                      </a: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52.54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+42.52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Información Estadística y Geográfica del Estado de Jalisco (</a:t>
                      </a:r>
                      <a:r>
                        <a:rPr lang="es-MX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IIEG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)*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64.86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94.93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+30.07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Fomento al Comercio Exterior del Estado de Jalisco (</a:t>
                      </a:r>
                      <a:r>
                        <a:rPr lang="es-MX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JALTRADE</a:t>
                      </a: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+48.79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de Promoción Económica (</a:t>
                      </a:r>
                      <a:r>
                        <a:rPr lang="es-MX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CEPE</a:t>
                      </a: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75.99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+18.11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del Emprendedor (INJALDEM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  <a:p>
                      <a:pPr algn="l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(antes Instituto Jalisciense de la Calidad)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+52.83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la Vivienda (IJALVI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  <a:p>
                      <a:pPr algn="l" fontAlgn="b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(antes</a:t>
                      </a:r>
                      <a:r>
                        <a:rPr lang="es-MX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Inmobiliaria y Promotora de Vivienda de Interés Público del Estado de Jalisco)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46.74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89.63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+42.89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Procuraduría de Desarrollo Urbano del Estado de Jalisco (PRODEUR)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+32.45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la Artesanía Jalisciense (</a:t>
                      </a:r>
                      <a:r>
                        <a:rPr lang="es-MX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IAJ</a:t>
                      </a: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45.79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82.51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+36.72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Cumplimiento Global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53.20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+38.05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260648"/>
            <a:ext cx="6749416" cy="1290518"/>
          </a:xfrm>
        </p:spPr>
        <p:txBody>
          <a:bodyPr/>
          <a:lstStyle/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Comparativo </a:t>
            </a:r>
            <a:b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 Descentralizados</a:t>
            </a:r>
            <a:b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2011 -  2014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07504" y="6453336"/>
            <a:ext cx="8953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*La calificación 2011 comprende el promedio  de las calificaciones obtenidas por los </a:t>
            </a:r>
            <a:r>
              <a:rPr lang="es-MX" sz="1100" dirty="0" err="1" smtClean="0"/>
              <a:t>OPD’s</a:t>
            </a:r>
            <a:r>
              <a:rPr lang="es-MX" sz="1100" dirty="0" smtClean="0"/>
              <a:t> Sistema Estatal de Información, Instituto de Información Territorial y OD Consejo Estatal de Población. 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15142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55576" y="3735030"/>
            <a:ext cx="7603752" cy="286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Segundo Bloque: </a:t>
            </a:r>
            <a:b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Desarrollo Económico 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Organismos Públicos Descentralizados</a:t>
            </a:r>
            <a:endParaRPr lang="es-ES" altLang="es-MX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0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3116</TotalTime>
  <Words>2142</Words>
  <Application>Microsoft Office PowerPoint</Application>
  <PresentationFormat>Presentación en pantalla (4:3)</PresentationFormat>
  <Paragraphs>512</Paragraphs>
  <Slides>31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Office Theme</vt:lpstr>
      <vt:lpstr>Presentación de PowerPoint</vt:lpstr>
      <vt:lpstr>Metodología</vt:lpstr>
      <vt:lpstr>Metodología</vt:lpstr>
      <vt:lpstr>Metodología</vt:lpstr>
      <vt:lpstr>Metodología</vt:lpstr>
      <vt:lpstr>Generalidades  de la Evaluación </vt:lpstr>
      <vt:lpstr>Generalidades  de la Evaluación </vt:lpstr>
      <vt:lpstr>Resultado Global Organismos Públicos Descentralizados</vt:lpstr>
      <vt:lpstr>Resultado Global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Comparativo  Organismos Públicos Descentralizados 2011 -  2014</vt:lpstr>
      <vt:lpstr>Presentación de PowerPoint</vt:lpstr>
    </vt:vector>
  </TitlesOfParts>
  <Company>Dugaweb.com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Francisco Garcia</dc:creator>
  <cp:lastModifiedBy>Keerem Arauza</cp:lastModifiedBy>
  <cp:revision>274</cp:revision>
  <dcterms:created xsi:type="dcterms:W3CDTF">2013-09-04T19:30:16Z</dcterms:created>
  <dcterms:modified xsi:type="dcterms:W3CDTF">2014-11-24T18:01:54Z</dcterms:modified>
</cp:coreProperties>
</file>