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8" r:id="rId2"/>
    <p:sldId id="263" r:id="rId3"/>
    <p:sldId id="262" r:id="rId4"/>
    <p:sldId id="270" r:id="rId5"/>
    <p:sldId id="266" r:id="rId6"/>
    <p:sldId id="271" r:id="rId7"/>
    <p:sldId id="264" r:id="rId8"/>
    <p:sldId id="314" r:id="rId9"/>
    <p:sldId id="315" r:id="rId10"/>
    <p:sldId id="318" r:id="rId11"/>
    <p:sldId id="320" r:id="rId12"/>
    <p:sldId id="319" r:id="rId13"/>
    <p:sldId id="321" r:id="rId14"/>
    <p:sldId id="322" r:id="rId15"/>
    <p:sldId id="323" r:id="rId16"/>
    <p:sldId id="324" r:id="rId17"/>
    <p:sldId id="327" r:id="rId18"/>
    <p:sldId id="328" r:id="rId19"/>
    <p:sldId id="329" r:id="rId20"/>
    <p:sldId id="284" r:id="rId21"/>
    <p:sldId id="330" r:id="rId22"/>
    <p:sldId id="331" r:id="rId23"/>
    <p:sldId id="333" r:id="rId24"/>
    <p:sldId id="297" r:id="rId25"/>
    <p:sldId id="311" r:id="rId26"/>
    <p:sldId id="300" r:id="rId27"/>
    <p:sldId id="307" r:id="rId28"/>
  </p:sldIdLst>
  <p:sldSz cx="9144000" cy="6858000" type="screen4x3"/>
  <p:notesSz cx="6950075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8681" autoAdjust="0"/>
    <p:restoredTop sz="94660"/>
  </p:normalViewPr>
  <p:slideViewPr>
    <p:cSldViewPr snapToObjects="1">
      <p:cViewPr>
        <p:scale>
          <a:sx n="66" d="100"/>
          <a:sy n="66" d="100"/>
        </p:scale>
        <p:origin x="-118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54" d="100"/>
          <a:sy n="54" d="100"/>
        </p:scale>
        <p:origin x="-2670" y="-102"/>
      </p:cViewPr>
      <p:guideLst>
        <p:guide orient="horz" pos="2909"/>
        <p:guide pos="218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45540F-D6D5-497E-A24D-1F4AC29B64C3}" type="doc">
      <dgm:prSet loTypeId="urn:microsoft.com/office/officeart/2005/8/layout/matrix1" loCatId="matrix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s-MX"/>
        </a:p>
      </dgm:t>
    </dgm:pt>
    <dgm:pt modelId="{E051474E-6448-4925-90BD-FEA3452355DC}">
      <dgm:prSet phldrT="[Texto]" custT="1"/>
      <dgm:spPr/>
      <dgm:t>
        <a:bodyPr/>
        <a:lstStyle/>
        <a:p>
          <a:r>
            <a:rPr lang="es-MX" sz="1500" b="1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Información Pública Fundamental</a:t>
          </a:r>
          <a:endParaRPr lang="es-MX" sz="1500" b="1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C1C0FAF4-B519-489C-A42C-946B4A99647A}" type="parTrans" cxnId="{F39ABF69-D8B9-4980-806D-3BC006948882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6969A110-FAFA-42BE-B1B6-831263346BD9}" type="sibTrans" cxnId="{F39ABF69-D8B9-4980-806D-3BC006948882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A20EAD9B-E078-46F6-9AF2-9C89ECA04B7B}">
      <dgm:prSet phldrT="[Texto]" custT="1"/>
      <dgm:spPr/>
      <dgm:t>
        <a:bodyPr/>
        <a:lstStyle/>
        <a:p>
          <a:r>
            <a:rPr lang="es-MX" sz="15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Publicidad: </a:t>
          </a: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Debe publicarse de manera universal y permanentemente en Internet, además de ser veraz y confiable.</a:t>
          </a:r>
          <a:endParaRPr lang="es-MX" sz="15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3FA98E32-AA6D-460D-A9ED-05C9736B8DA0}" type="parTrans" cxnId="{D3F18F34-CAF6-4DE7-8EBB-A050D95B98C7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1510A25F-4ED9-44BC-9D6C-671C5D82BD5B}" type="sibTrans" cxnId="{D3F18F34-CAF6-4DE7-8EBB-A050D95B98C7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FA2A12ED-2FEB-4992-B743-0225C51C8AB4}">
      <dgm:prSet phldrT="[Texto]" custT="1"/>
      <dgm:spPr/>
      <dgm:t>
        <a:bodyPr/>
        <a:lstStyle/>
        <a:p>
          <a:endParaRPr lang="es-MX" sz="15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Lao UI" pitchFamily="34" charset="0"/>
            <a:cs typeface="Lao UI" pitchFamily="34" charset="0"/>
          </a:endParaRPr>
        </a:p>
        <a:p>
          <a:r>
            <a:rPr lang="es-MX" sz="15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Vigencia:</a:t>
          </a: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Actualización cuando menos una vez al mes, o según se establezca en los lineamientos generales de publicación y actualización de información fundamental.</a:t>
          </a:r>
        </a:p>
        <a:p>
          <a:endParaRPr lang="es-MX" sz="15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A1F11B2B-83F1-49D6-8901-A2AC49F4F374}" type="parTrans" cxnId="{BB49285E-E0C6-440A-8FBE-72C1AF3C6A57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96555477-40CD-4C59-99BC-95D8D119DF51}" type="sibTrans" cxnId="{BB49285E-E0C6-440A-8FBE-72C1AF3C6A57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8D8EED27-3EFE-4268-990A-6CBE0B4B5D04}">
      <dgm:prSet phldrT="[Texto]" custT="1"/>
      <dgm:spPr/>
      <dgm:t>
        <a:bodyPr/>
        <a:lstStyle/>
        <a:p>
          <a:r>
            <a:rPr lang="es-MX" sz="15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Accesibilidad:</a:t>
          </a: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De forma clara, en medios de fácil acceso y comprensión en formatos amigables para el ciudadano.</a:t>
          </a:r>
          <a:endParaRPr lang="es-MX" sz="15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F00EF44B-D5F9-4DC9-BCF0-FAFA042C0809}" type="parTrans" cxnId="{E16A31C5-2A39-44F4-B78D-3E28755E0C78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0CC113D2-5C90-4C8F-9346-EB39DDB95E25}" type="sibTrans" cxnId="{E16A31C5-2A39-44F4-B78D-3E28755E0C78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36A887D8-D5A7-41DF-8CAB-00A00F321987}">
      <dgm:prSet phldrT="[Texto]" custT="1"/>
      <dgm:spPr/>
      <dgm:t>
        <a:bodyPr/>
        <a:lstStyle/>
        <a:p>
          <a:r>
            <a:rPr lang="es-MX" sz="15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Información Completa:</a:t>
          </a: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Publicar de forma completa la información correspondiente. </a:t>
          </a:r>
        </a:p>
        <a:p>
          <a:endParaRPr lang="es-MX" sz="15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559B501D-D860-4AAE-A4AB-0C9DB17C252A}" type="parTrans" cxnId="{D090E2D5-FE94-4B3C-AE19-3E03CCD236B6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96BEF801-830D-48F7-A894-628D6FA6B0FC}" type="sibTrans" cxnId="{D090E2D5-FE94-4B3C-AE19-3E03CCD236B6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94EB698F-5D8F-4038-AA46-633CE6B64F63}" type="pres">
      <dgm:prSet presAssocID="{6645540F-D6D5-497E-A24D-1F4AC29B64C3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619A83A8-4274-4C8B-ACB4-BB372C0C0532}" type="pres">
      <dgm:prSet presAssocID="{6645540F-D6D5-497E-A24D-1F4AC29B64C3}" presName="matrix" presStyleCnt="0"/>
      <dgm:spPr/>
    </dgm:pt>
    <dgm:pt modelId="{8C9609C1-0572-4DB3-8D30-6B96886B000B}" type="pres">
      <dgm:prSet presAssocID="{6645540F-D6D5-497E-A24D-1F4AC29B64C3}" presName="tile1" presStyleLbl="node1" presStyleIdx="0" presStyleCnt="4"/>
      <dgm:spPr/>
      <dgm:t>
        <a:bodyPr/>
        <a:lstStyle/>
        <a:p>
          <a:endParaRPr lang="es-MX"/>
        </a:p>
      </dgm:t>
    </dgm:pt>
    <dgm:pt modelId="{14418706-66B0-4A1E-A577-7EC88B828D16}" type="pres">
      <dgm:prSet presAssocID="{6645540F-D6D5-497E-A24D-1F4AC29B64C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2E99481-83EC-4AA1-A8AA-26684E1C2BD8}" type="pres">
      <dgm:prSet presAssocID="{6645540F-D6D5-497E-A24D-1F4AC29B64C3}" presName="tile2" presStyleLbl="node1" presStyleIdx="1" presStyleCnt="4"/>
      <dgm:spPr/>
      <dgm:t>
        <a:bodyPr/>
        <a:lstStyle/>
        <a:p>
          <a:endParaRPr lang="es-MX"/>
        </a:p>
      </dgm:t>
    </dgm:pt>
    <dgm:pt modelId="{58CE5DD0-4A2C-46B3-A2EB-9BB02667AC38}" type="pres">
      <dgm:prSet presAssocID="{6645540F-D6D5-497E-A24D-1F4AC29B64C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2608689-A421-44C7-A666-5A2B4C4FC6DE}" type="pres">
      <dgm:prSet presAssocID="{6645540F-D6D5-497E-A24D-1F4AC29B64C3}" presName="tile3" presStyleLbl="node1" presStyleIdx="2" presStyleCnt="4"/>
      <dgm:spPr/>
      <dgm:t>
        <a:bodyPr/>
        <a:lstStyle/>
        <a:p>
          <a:endParaRPr lang="es-MX"/>
        </a:p>
      </dgm:t>
    </dgm:pt>
    <dgm:pt modelId="{FABB76EA-0735-4C32-AAC9-B60C0D2E5E06}" type="pres">
      <dgm:prSet presAssocID="{6645540F-D6D5-497E-A24D-1F4AC29B64C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C8F2681-BF3F-44EC-AAEA-003C01DD6D9A}" type="pres">
      <dgm:prSet presAssocID="{6645540F-D6D5-497E-A24D-1F4AC29B64C3}" presName="tile4" presStyleLbl="node1" presStyleIdx="3" presStyleCnt="4"/>
      <dgm:spPr/>
      <dgm:t>
        <a:bodyPr/>
        <a:lstStyle/>
        <a:p>
          <a:endParaRPr lang="es-MX"/>
        </a:p>
      </dgm:t>
    </dgm:pt>
    <dgm:pt modelId="{427AB252-EFAD-4D1C-8818-A611EB425743}" type="pres">
      <dgm:prSet presAssocID="{6645540F-D6D5-497E-A24D-1F4AC29B64C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FE7E5F5-7E07-4383-9FCF-DDEDB676CAC8}" type="pres">
      <dgm:prSet presAssocID="{6645540F-D6D5-497E-A24D-1F4AC29B64C3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</dgm:ptLst>
  <dgm:cxnLst>
    <dgm:cxn modelId="{1DBCF7BD-FADE-48CB-BB15-25CF32DB2941}" type="presOf" srcId="{8D8EED27-3EFE-4268-990A-6CBE0B4B5D04}" destId="{FABB76EA-0735-4C32-AAC9-B60C0D2E5E06}" srcOrd="1" destOrd="0" presId="urn:microsoft.com/office/officeart/2005/8/layout/matrix1"/>
    <dgm:cxn modelId="{E55380D1-9AB4-4655-8A8D-E36F8461945C}" type="presOf" srcId="{6645540F-D6D5-497E-A24D-1F4AC29B64C3}" destId="{94EB698F-5D8F-4038-AA46-633CE6B64F63}" srcOrd="0" destOrd="0" presId="urn:microsoft.com/office/officeart/2005/8/layout/matrix1"/>
    <dgm:cxn modelId="{0DB7E381-ECBC-4B75-8792-AFAD472DDBE4}" type="presOf" srcId="{8D8EED27-3EFE-4268-990A-6CBE0B4B5D04}" destId="{92608689-A421-44C7-A666-5A2B4C4FC6DE}" srcOrd="0" destOrd="0" presId="urn:microsoft.com/office/officeart/2005/8/layout/matrix1"/>
    <dgm:cxn modelId="{56D31088-C294-462B-8083-5F641C07D39C}" type="presOf" srcId="{A20EAD9B-E078-46F6-9AF2-9C89ECA04B7B}" destId="{14418706-66B0-4A1E-A577-7EC88B828D16}" srcOrd="1" destOrd="0" presId="urn:microsoft.com/office/officeart/2005/8/layout/matrix1"/>
    <dgm:cxn modelId="{687F477E-AFEA-48E8-97A0-740267E3546B}" type="presOf" srcId="{36A887D8-D5A7-41DF-8CAB-00A00F321987}" destId="{427AB252-EFAD-4D1C-8818-A611EB425743}" srcOrd="1" destOrd="0" presId="urn:microsoft.com/office/officeart/2005/8/layout/matrix1"/>
    <dgm:cxn modelId="{D090E2D5-FE94-4B3C-AE19-3E03CCD236B6}" srcId="{E051474E-6448-4925-90BD-FEA3452355DC}" destId="{36A887D8-D5A7-41DF-8CAB-00A00F321987}" srcOrd="3" destOrd="0" parTransId="{559B501D-D860-4AAE-A4AB-0C9DB17C252A}" sibTransId="{96BEF801-830D-48F7-A894-628D6FA6B0FC}"/>
    <dgm:cxn modelId="{5D0A73D6-D512-4DD6-95FF-759EF0E46946}" type="presOf" srcId="{FA2A12ED-2FEB-4992-B743-0225C51C8AB4}" destId="{52E99481-83EC-4AA1-A8AA-26684E1C2BD8}" srcOrd="0" destOrd="0" presId="urn:microsoft.com/office/officeart/2005/8/layout/matrix1"/>
    <dgm:cxn modelId="{D8ABCFDF-3DE4-46F1-BAA0-723455A82FA5}" type="presOf" srcId="{36A887D8-D5A7-41DF-8CAB-00A00F321987}" destId="{AC8F2681-BF3F-44EC-AAEA-003C01DD6D9A}" srcOrd="0" destOrd="0" presId="urn:microsoft.com/office/officeart/2005/8/layout/matrix1"/>
    <dgm:cxn modelId="{E16A31C5-2A39-44F4-B78D-3E28755E0C78}" srcId="{E051474E-6448-4925-90BD-FEA3452355DC}" destId="{8D8EED27-3EFE-4268-990A-6CBE0B4B5D04}" srcOrd="2" destOrd="0" parTransId="{F00EF44B-D5F9-4DC9-BCF0-FAFA042C0809}" sibTransId="{0CC113D2-5C90-4C8F-9346-EB39DDB95E25}"/>
    <dgm:cxn modelId="{BB49285E-E0C6-440A-8FBE-72C1AF3C6A57}" srcId="{E051474E-6448-4925-90BD-FEA3452355DC}" destId="{FA2A12ED-2FEB-4992-B743-0225C51C8AB4}" srcOrd="1" destOrd="0" parTransId="{A1F11B2B-83F1-49D6-8901-A2AC49F4F374}" sibTransId="{96555477-40CD-4C59-99BC-95D8D119DF51}"/>
    <dgm:cxn modelId="{9B6F0C6B-179C-478B-81D3-520AA19395E7}" type="presOf" srcId="{E051474E-6448-4925-90BD-FEA3452355DC}" destId="{EFE7E5F5-7E07-4383-9FCF-DDEDB676CAC8}" srcOrd="0" destOrd="0" presId="urn:microsoft.com/office/officeart/2005/8/layout/matrix1"/>
    <dgm:cxn modelId="{F39ABF69-D8B9-4980-806D-3BC006948882}" srcId="{6645540F-D6D5-497E-A24D-1F4AC29B64C3}" destId="{E051474E-6448-4925-90BD-FEA3452355DC}" srcOrd="0" destOrd="0" parTransId="{C1C0FAF4-B519-489C-A42C-946B4A99647A}" sibTransId="{6969A110-FAFA-42BE-B1B6-831263346BD9}"/>
    <dgm:cxn modelId="{D3F18F34-CAF6-4DE7-8EBB-A050D95B98C7}" srcId="{E051474E-6448-4925-90BD-FEA3452355DC}" destId="{A20EAD9B-E078-46F6-9AF2-9C89ECA04B7B}" srcOrd="0" destOrd="0" parTransId="{3FA98E32-AA6D-460D-A9ED-05C9736B8DA0}" sibTransId="{1510A25F-4ED9-44BC-9D6C-671C5D82BD5B}"/>
    <dgm:cxn modelId="{7424DA86-20B0-4238-8ED8-84880D010859}" type="presOf" srcId="{FA2A12ED-2FEB-4992-B743-0225C51C8AB4}" destId="{58CE5DD0-4A2C-46B3-A2EB-9BB02667AC38}" srcOrd="1" destOrd="0" presId="urn:microsoft.com/office/officeart/2005/8/layout/matrix1"/>
    <dgm:cxn modelId="{58CCE351-8FA5-4BC8-9089-B5B4B27786BB}" type="presOf" srcId="{A20EAD9B-E078-46F6-9AF2-9C89ECA04B7B}" destId="{8C9609C1-0572-4DB3-8D30-6B96886B000B}" srcOrd="0" destOrd="0" presId="urn:microsoft.com/office/officeart/2005/8/layout/matrix1"/>
    <dgm:cxn modelId="{35B9FAE2-DFB5-4324-8C26-8CD69E0B3D2F}" type="presParOf" srcId="{94EB698F-5D8F-4038-AA46-633CE6B64F63}" destId="{619A83A8-4274-4C8B-ACB4-BB372C0C0532}" srcOrd="0" destOrd="0" presId="urn:microsoft.com/office/officeart/2005/8/layout/matrix1"/>
    <dgm:cxn modelId="{B810D655-858D-4533-978C-B5ECDBB2675C}" type="presParOf" srcId="{619A83A8-4274-4C8B-ACB4-BB372C0C0532}" destId="{8C9609C1-0572-4DB3-8D30-6B96886B000B}" srcOrd="0" destOrd="0" presId="urn:microsoft.com/office/officeart/2005/8/layout/matrix1"/>
    <dgm:cxn modelId="{726A54A8-CFFB-433C-9834-72B23C61E80D}" type="presParOf" srcId="{619A83A8-4274-4C8B-ACB4-BB372C0C0532}" destId="{14418706-66B0-4A1E-A577-7EC88B828D16}" srcOrd="1" destOrd="0" presId="urn:microsoft.com/office/officeart/2005/8/layout/matrix1"/>
    <dgm:cxn modelId="{4B235F2A-5F54-4FAE-8DF5-27A665E550C7}" type="presParOf" srcId="{619A83A8-4274-4C8B-ACB4-BB372C0C0532}" destId="{52E99481-83EC-4AA1-A8AA-26684E1C2BD8}" srcOrd="2" destOrd="0" presId="urn:microsoft.com/office/officeart/2005/8/layout/matrix1"/>
    <dgm:cxn modelId="{6AC4A107-D2C5-4B63-83C8-66D086CB64C6}" type="presParOf" srcId="{619A83A8-4274-4C8B-ACB4-BB372C0C0532}" destId="{58CE5DD0-4A2C-46B3-A2EB-9BB02667AC38}" srcOrd="3" destOrd="0" presId="urn:microsoft.com/office/officeart/2005/8/layout/matrix1"/>
    <dgm:cxn modelId="{0753E693-DB20-4D04-B6EE-EAD5602984FA}" type="presParOf" srcId="{619A83A8-4274-4C8B-ACB4-BB372C0C0532}" destId="{92608689-A421-44C7-A666-5A2B4C4FC6DE}" srcOrd="4" destOrd="0" presId="urn:microsoft.com/office/officeart/2005/8/layout/matrix1"/>
    <dgm:cxn modelId="{8FDBF852-6866-401F-A5B4-01E3540039E7}" type="presParOf" srcId="{619A83A8-4274-4C8B-ACB4-BB372C0C0532}" destId="{FABB76EA-0735-4C32-AAC9-B60C0D2E5E06}" srcOrd="5" destOrd="0" presId="urn:microsoft.com/office/officeart/2005/8/layout/matrix1"/>
    <dgm:cxn modelId="{3BFC7BD0-D2A1-410A-A337-F8F4BF033865}" type="presParOf" srcId="{619A83A8-4274-4C8B-ACB4-BB372C0C0532}" destId="{AC8F2681-BF3F-44EC-AAEA-003C01DD6D9A}" srcOrd="6" destOrd="0" presId="urn:microsoft.com/office/officeart/2005/8/layout/matrix1"/>
    <dgm:cxn modelId="{D240AEF1-C674-4CFA-926A-71AEA9111D11}" type="presParOf" srcId="{619A83A8-4274-4C8B-ACB4-BB372C0C0532}" destId="{427AB252-EFAD-4D1C-8818-A611EB425743}" srcOrd="7" destOrd="0" presId="urn:microsoft.com/office/officeart/2005/8/layout/matrix1"/>
    <dgm:cxn modelId="{B30FA2A2-FA5F-4545-83BA-6557CE926B49}" type="presParOf" srcId="{94EB698F-5D8F-4038-AA46-633CE6B64F63}" destId="{EFE7E5F5-7E07-4383-9FCF-DDEDB676CAC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9609C1-0572-4DB3-8D30-6B96886B000B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Publicidad: </a:t>
          </a: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Debe publicarse de manera universal y permanentemente en Internet, además de ser veraz y confiable.</a:t>
          </a:r>
          <a:endParaRPr lang="es-MX" sz="1500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 rot="5400000">
        <a:off x="0" y="0"/>
        <a:ext cx="3048000" cy="1524000"/>
      </dsp:txXfrm>
    </dsp:sp>
    <dsp:sp modelId="{52E99481-83EC-4AA1-A8AA-26684E1C2BD8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solidFill>
          <a:schemeClr val="accent5">
            <a:shade val="80000"/>
            <a:hueOff val="68408"/>
            <a:satOff val="-746"/>
            <a:lumOff val="85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Lao UI" pitchFamily="34" charset="0"/>
            <a:cs typeface="Lao UI" pitchFamily="34" charset="0"/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Vigencia:</a:t>
          </a: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Actualización cuando menos una vez al mes, o según se establezca en los lineamientos generales de publicación y actualización de información fundamental.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>
        <a:off x="3048000" y="0"/>
        <a:ext cx="3048000" cy="1524000"/>
      </dsp:txXfrm>
    </dsp:sp>
    <dsp:sp modelId="{92608689-A421-44C7-A666-5A2B4C4FC6DE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chemeClr val="accent5">
            <a:shade val="80000"/>
            <a:hueOff val="136816"/>
            <a:satOff val="-1492"/>
            <a:lumOff val="170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Accesibilidad:</a:t>
          </a: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De forma clara, en medios de fácil acceso y comprensión en formatos amigables para el ciudadano.</a:t>
          </a:r>
          <a:endParaRPr lang="es-MX" sz="1500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 rot="10800000">
        <a:off x="0" y="2539999"/>
        <a:ext cx="3048000" cy="1524000"/>
      </dsp:txXfrm>
    </dsp:sp>
    <dsp:sp modelId="{AC8F2681-BF3F-44EC-AAEA-003C01DD6D9A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chemeClr val="accent5">
            <a:shade val="80000"/>
            <a:hueOff val="205224"/>
            <a:satOff val="-2238"/>
            <a:lumOff val="255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Información Completa:</a:t>
          </a: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Publicar de forma completa la información correspondiente.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 rot="-5400000">
        <a:off x="3048000" y="2539999"/>
        <a:ext cx="3048000" cy="1524000"/>
      </dsp:txXfrm>
    </dsp:sp>
    <dsp:sp modelId="{EFE7E5F5-7E07-4383-9FCF-DDEDB676CAC8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Información Pública Fundamental</a:t>
          </a:r>
          <a:endParaRPr lang="es-MX" sz="1500" b="1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>
        <a:off x="2183197" y="1573596"/>
        <a:ext cx="1729606" cy="916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FF5E83B2-33BE-4E6E-ADAE-91A70E7DF8FA}" type="datetimeFigureOut">
              <a:rPr lang="es-MX"/>
              <a:pPr>
                <a:defRPr/>
              </a:pPr>
              <a:t>20/01/2015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E5B49BB2-E103-42E3-A44F-6C8D40DB3503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88502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pPr>
              <a:defRPr/>
            </a:pPr>
            <a:fld id="{DE637F0C-FDD8-4C14-9A2B-BB92511F1CDC}" type="datetimeFigureOut">
              <a:rPr lang="es-MX"/>
              <a:pPr>
                <a:defRPr/>
              </a:pPr>
              <a:t>20/01/2015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pPr lvl="0"/>
            <a:endParaRPr lang="es-MX" noProof="0" dirty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pPr>
              <a:defRPr/>
            </a:pPr>
            <a:fld id="{48AA6CE7-DDE3-492B-9FC1-8504472B7F22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65246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altLang="es-MX" dirty="0" smtClean="0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43518" indent="-231229" defTabSz="462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005976" indent="-231229" defTabSz="462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68434" indent="-231229" defTabSz="462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930891" indent="-231229" defTabSz="462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9C26F40-F26E-461A-A5C0-6FD8D6D48D02}" type="slidenum">
              <a:rPr lang="es-MX" altLang="es-MX" smtClean="0"/>
              <a:pPr eaLnBrk="1" hangingPunct="1"/>
              <a:t>25</a:t>
            </a:fld>
            <a:endParaRPr lang="es-MX" altLang="es-MX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altLang="es-MX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43518" indent="-231229" defTabSz="462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005976" indent="-231229" defTabSz="462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68434" indent="-231229" defTabSz="462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930891" indent="-231229" defTabSz="462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FD837BF4-83F4-4363-9F8D-F9F921DC3EAB}" type="slidenum">
              <a:rPr lang="es-MX" altLang="es-MX" smtClean="0"/>
              <a:pPr eaLnBrk="1" hangingPunct="1"/>
              <a:t>26</a:t>
            </a:fld>
            <a:endParaRPr lang="es-MX" alt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BC943-E30E-4354-8B9F-E043C91EA69B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9914B-2B05-49C0-9905-261CB9CDEDF4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73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6F97A-9F37-416B-A43A-0A966A34A330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E1BF1-A2B9-4E46-A409-B1243E9FEA3F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4C343-6FB7-40C3-8D4D-539DD8645E27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B0747-F601-43D0-8372-9323B4D89FDB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0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9E74C-35E0-43FA-9E8E-8174AA2156B4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A6A66-A0DA-4EDF-B5DD-FE9B2BB6295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9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16E76-2A42-45A4-A8D2-F65A23DC33D0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0420D-3ECB-4A67-B0D9-7CC27C9A01E5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51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8EEF5-4B40-418C-8F53-0E414DADAD33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E2B1A-7219-4FDD-AF66-080D43600B60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9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BBCE5-1157-49A0-8089-EA67BB5E40D5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10C57-1BE3-456D-A3A3-497A3E816E68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67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8F3AB-853A-47BC-9E81-714E0AF2B623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7AA8B-701E-49E4-8AEA-1A55122156BA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467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5CAE3-1083-4C59-A5D3-A2C1EECC1848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7604E-6499-4A4A-8529-3A271529B695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69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9811B-7C8D-47D9-B6F6-47CD1E25BFCB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BCA59-D038-4375-A42E-87FE24EFD3F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587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FCDB7-670C-446A-9C2D-E826E228202B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D5610-2B6A-46AA-879C-FDE06F9C735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1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 smtClean="0"/>
              <a:t>Click to edit Master text styles</a:t>
            </a:r>
          </a:p>
          <a:p>
            <a:pPr lvl="1"/>
            <a:r>
              <a:rPr lang="en-US" altLang="es-MX" smtClean="0"/>
              <a:t>Second level</a:t>
            </a:r>
          </a:p>
          <a:p>
            <a:pPr lvl="2"/>
            <a:r>
              <a:rPr lang="en-US" altLang="es-MX" smtClean="0"/>
              <a:t>Third level</a:t>
            </a:r>
          </a:p>
          <a:p>
            <a:pPr lvl="3"/>
            <a:r>
              <a:rPr lang="en-US" altLang="es-MX" smtClean="0"/>
              <a:t>Fourth level</a:t>
            </a:r>
          </a:p>
          <a:p>
            <a:pPr lvl="4"/>
            <a:r>
              <a:rPr lang="en-US" altLang="es-MX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F48A49CB-7F2B-442A-8587-B2E9629FD275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D2E47FB2-C65B-48E1-BBA8-869861FBBBEF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85750" y="142875"/>
            <a:ext cx="2786063" cy="1643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pic>
        <p:nvPicPr>
          <p:cNvPr id="2051" name="5 Imagen" descr="original_CMYK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8" t="21875" r="14583" b="22916"/>
          <a:stretch>
            <a:fillRect/>
          </a:stretch>
        </p:blipFill>
        <p:spPr bwMode="auto">
          <a:xfrm>
            <a:off x="2552700" y="188640"/>
            <a:ext cx="40195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971550" y="2708920"/>
            <a:ext cx="721518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32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Resultados </a:t>
            </a:r>
          </a:p>
          <a:p>
            <a:pPr algn="ctr">
              <a:defRPr/>
            </a:pPr>
            <a:r>
              <a:rPr lang="es-MX" sz="32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Evaluación de la Publicación </a:t>
            </a:r>
            <a:br>
              <a:rPr lang="es-MX" sz="32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</a:br>
            <a:r>
              <a:rPr lang="es-MX" sz="32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de Información Fundamental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57758" y="4365104"/>
            <a:ext cx="8390706" cy="2480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  <a:defRPr/>
            </a:pP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Organismos Públicos 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Descentralizados;</a:t>
            </a:r>
          </a:p>
          <a:p>
            <a:pPr>
              <a:defRPr/>
            </a:pPr>
            <a:r>
              <a:rPr lang="es-MX" sz="1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       </a:t>
            </a:r>
            <a:r>
              <a:rPr lang="es-MX" sz="1600" b="1" dirty="0" smtClean="0">
                <a:solidFill>
                  <a:schemeClr val="accent5">
                    <a:lumMod val="50000"/>
                  </a:schemeClr>
                </a:solidFill>
                <a:ea typeface="ＭＳ Ｐゴシック" charset="-128"/>
              </a:rPr>
              <a:t>  (Sector Cultura, Medio Ambiente, Movilidad, Salud y Seguridad)</a:t>
            </a:r>
          </a:p>
          <a:p>
            <a:pPr marL="457200" indent="-457200">
              <a:lnSpc>
                <a:spcPct val="120000"/>
              </a:lnSpc>
              <a:buFont typeface="Arial" pitchFamily="34" charset="0"/>
              <a:buChar char="•"/>
              <a:defRPr/>
            </a:pP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Organismos Públicos Desconcentrados;</a:t>
            </a:r>
          </a:p>
          <a:p>
            <a:pPr marL="457200" indent="-457200">
              <a:lnSpc>
                <a:spcPct val="120000"/>
              </a:lnSpc>
              <a:buFont typeface="Arial" pitchFamily="34" charset="0"/>
              <a:buChar char="•"/>
              <a:defRPr/>
            </a:pP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Poder Judicial;</a:t>
            </a:r>
            <a:endParaRPr lang="es-MX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</a:endParaRPr>
          </a:p>
          <a:p>
            <a:pPr marL="457200" indent="-457200">
              <a:lnSpc>
                <a:spcPct val="120000"/>
              </a:lnSpc>
              <a:buFont typeface="Arial" pitchFamily="34" charset="0"/>
              <a:buChar char="•"/>
              <a:defRPr/>
            </a:pP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Organismos 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Autónomos; </a:t>
            </a:r>
          </a:p>
          <a:p>
            <a:pPr marL="457200" indent="-457200">
              <a:lnSpc>
                <a:spcPct val="120000"/>
              </a:lnSpc>
              <a:buFont typeface="Arial" pitchFamily="34" charset="0"/>
              <a:buChar char="•"/>
              <a:defRPr/>
            </a:pP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Tribunal de Arbitraje y Escalafón. </a:t>
            </a:r>
            <a:endParaRPr lang="es-MX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428625"/>
            <a:ext cx="4895850" cy="936625"/>
          </a:xfrm>
        </p:spPr>
        <p:txBody>
          <a:bodyPr/>
          <a:lstStyle/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535152"/>
              </p:ext>
            </p:extLst>
          </p:nvPr>
        </p:nvGraphicFramePr>
        <p:xfrm>
          <a:off x="179512" y="1484784"/>
          <a:ext cx="8858251" cy="5357812"/>
        </p:xfrm>
        <a:graphic>
          <a:graphicData uri="http://schemas.openxmlformats.org/drawingml/2006/table">
            <a:tbl>
              <a:tblPr/>
              <a:tblGrid>
                <a:gridCol w="2916136"/>
                <a:gridCol w="3077357"/>
                <a:gridCol w="2864758"/>
              </a:tblGrid>
              <a:tr h="369392"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Elementos de la Evaluación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 anchor="ctr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6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89516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¿Qué se evalúa?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 anchor="ctr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¿Cómo se aplica?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 anchor="ctr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¿Qué parámetros se utilizan?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 anchor="ctr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64000"/>
                      </a:schemeClr>
                    </a:solidFill>
                  </a:tcPr>
                </a:tc>
              </a:tr>
              <a:tr h="43989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MX" sz="1600" dirty="0" smtClean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Publicación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 la Información Fundamental (IF), según lo establecido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 los artículos de la Ley: :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Art. 8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información fundamental general,</a:t>
                      </a:r>
                      <a:r>
                        <a:rPr lang="es-MX" sz="16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todas sus fracciones e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incisos.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"/>
                      </a:pP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Art.</a:t>
                      </a:r>
                      <a:r>
                        <a:rPr lang="es-MX" sz="16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es-MX" sz="16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– 14 información fundamental de acuerdo da la naturaleza de cada sujeto obligado. </a:t>
                      </a:r>
                      <a:endParaRPr lang="es-MX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MX" sz="1600" dirty="0" smtClean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Exploración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 los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portales web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 los sujetos obligados</a:t>
                      </a:r>
                    </a:p>
                  </a:txBody>
                  <a:tcPr marL="91439" marR="91439" marT="45727" marB="45727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Adjetivos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Publicidad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Vigencia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Accesibilidad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 Completa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Sustantivos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IF contemplada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MX" sz="14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Ley  de Trasparencia y Acceso a la Información Pública del Estado</a:t>
                      </a:r>
                      <a:r>
                        <a:rPr lang="es-MX" sz="14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de Jalisco y sus Municipios</a:t>
                      </a:r>
                      <a:endParaRPr lang="es-MX" sz="1400" dirty="0" smtClean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MX" sz="14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Lineamientos </a:t>
                      </a:r>
                      <a:r>
                        <a:rPr lang="es-MX" sz="14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Generales de Publicación y Actualización de la Información Fundamental</a:t>
                      </a:r>
                    </a:p>
                  </a:txBody>
                  <a:tcPr marL="91439" marR="91439" marT="45727" marB="45727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428625"/>
            <a:ext cx="4895850" cy="936625"/>
          </a:xfrm>
        </p:spPr>
        <p:txBody>
          <a:bodyPr/>
          <a:lstStyle/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28625" y="1571625"/>
            <a:ext cx="564356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s-MX" altLang="es-MX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Criterios Adjetivos Evaluados:</a:t>
            </a:r>
          </a:p>
        </p:txBody>
      </p:sp>
      <p:sp>
        <p:nvSpPr>
          <p:cNvPr id="4100" name="Rectangle 1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s-MX" altLang="es-MX">
              <a:cs typeface="Arial" charset="0"/>
            </a:endParaRPr>
          </a:p>
        </p:txBody>
      </p:sp>
      <p:graphicFrame>
        <p:nvGraphicFramePr>
          <p:cNvPr id="15" name="14 Diagrama"/>
          <p:cNvGraphicFramePr/>
          <p:nvPr/>
        </p:nvGraphicFramePr>
        <p:xfrm>
          <a:off x="1524000" y="250030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60563"/>
            <a:ext cx="8229600" cy="3629025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¿Cómo se obtienen las calificaciones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endParaRPr lang="es-MX" sz="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nivel de cumplimiento de la publicación de la información fundamental se evalúa utilizando una escala 0-1, donde el valor ‘0’ significa que NO cumple con el aspecto evaluado, y el ‘1’ que SÍ cumple.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ES" altLang="es-MX" sz="2400" dirty="0">
                <a:latin typeface="Arial" panose="020B0604020202020204" pitchFamily="34" charset="0"/>
                <a:cs typeface="Arial" panose="020B0604020202020204" pitchFamily="34" charset="0"/>
              </a:rPr>
              <a:t>Todas las variables evaluadas tienen </a:t>
            </a:r>
            <a:r>
              <a:rPr lang="es-ES" alt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 mismo valor</a:t>
            </a:r>
            <a:br>
              <a:rPr lang="es-ES" alt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alt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altLang="es-MX" sz="2400" dirty="0">
                <a:latin typeface="Arial" panose="020B0604020202020204" pitchFamily="34" charset="0"/>
                <a:cs typeface="Arial" panose="020B0604020202020204" pitchFamily="34" charset="0"/>
              </a:rPr>
              <a:t>1 ó 0</a:t>
            </a:r>
            <a:r>
              <a:rPr lang="es-ES" alt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476250"/>
            <a:ext cx="4895850" cy="936625"/>
          </a:xfrm>
        </p:spPr>
        <p:txBody>
          <a:bodyPr/>
          <a:lstStyle/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¿Cómo se obtienen las calificaciones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endParaRPr lang="es-MX" sz="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 calificación se compone de los siguientes índices: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q"/>
              <a:defRPr/>
            </a:pPr>
            <a:endParaRPr lang="es-E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 de cumplimiento por </a:t>
            </a: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inciso </a:t>
            </a:r>
            <a:r>
              <a:rPr lang="es-MX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(promedio de calificación obtenidas  por inciso evaluado).</a:t>
            </a:r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 de cumplimiento por fracción</a:t>
            </a:r>
            <a:r>
              <a:rPr lang="es-MX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(promedio de las calificaciones obtenidas en los incisos de cada fracción evaluada).</a:t>
            </a:r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 </a:t>
            </a: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cumplimiento por </a:t>
            </a: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 </a:t>
            </a:r>
            <a:r>
              <a:rPr lang="es-MX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(promedio de las calificaciones obtenidas en las fracciones de cada artículo evaluado).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 de cumplimiento </a:t>
            </a: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 </a:t>
            </a:r>
            <a:r>
              <a:rPr lang="es-MX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(promedio de las calificaciones obtenidas en  los artículos evaluados).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428625"/>
            <a:ext cx="4895850" cy="936625"/>
          </a:xfrm>
        </p:spPr>
        <p:txBody>
          <a:bodyPr/>
          <a:lstStyle/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 bwMode="auto">
          <a:xfrm>
            <a:off x="395288" y="1628800"/>
            <a:ext cx="8425184" cy="216024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Periodo </a:t>
            </a: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levantamiento web:  </a:t>
            </a:r>
          </a:p>
          <a:p>
            <a:pPr lvl="2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tabLst>
                <a:tab pos="290576" algn="l"/>
              </a:tabLst>
              <a:defRPr/>
            </a:pPr>
            <a:r>
              <a:rPr lang="es-MX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Del 11 </a:t>
            </a:r>
            <a:r>
              <a:rPr lang="es-MX" sz="2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de </a:t>
            </a:r>
            <a:r>
              <a:rPr lang="es-MX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noviembre al 16 de diciembre de </a:t>
            </a:r>
            <a:r>
              <a:rPr lang="es-MX" sz="2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2014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Cobertura: </a:t>
            </a:r>
          </a:p>
          <a:p>
            <a:pPr marL="903288" lvl="1" indent="157163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50000"/>
                </a:schemeClr>
              </a:buClr>
              <a:buSzPct val="75000"/>
              <a:buFont typeface="Wingdings" pitchFamily="2" charset="2"/>
              <a:buChar char="§"/>
              <a:tabLst>
                <a:tab pos="1160463" algn="l"/>
              </a:tabLst>
              <a:defRPr/>
            </a:pPr>
            <a:r>
              <a:rPr lang="es-MX" sz="20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		</a:t>
            </a:r>
            <a:r>
              <a:rPr lang="es-MX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35 </a:t>
            </a:r>
            <a:r>
              <a:rPr lang="es-MX" sz="2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sujetos obligados </a:t>
            </a:r>
            <a:r>
              <a:rPr lang="es-MX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evaluados </a:t>
            </a:r>
            <a:r>
              <a:rPr lang="es-MX" sz="2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Pertenecientes a los </a:t>
            </a:r>
            <a:r>
              <a:rPr lang="es-MX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siguientes grupos: </a:t>
            </a:r>
            <a:endParaRPr lang="es-MX" sz="20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6716713" cy="936625"/>
          </a:xfrm>
        </p:spPr>
        <p:txBody>
          <a:bodyPr/>
          <a:lstStyle/>
          <a:p>
            <a:pPr>
              <a:defRPr/>
            </a:pP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Generalidades </a:t>
            </a:r>
            <a:b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la Evaluación </a:t>
            </a:r>
            <a:endParaRPr lang="es-ES" sz="30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874749" y="4222536"/>
            <a:ext cx="7089739" cy="24468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700" dirty="0" smtClean="0"/>
              <a:t>Organismos </a:t>
            </a:r>
            <a:r>
              <a:rPr lang="es-MX" sz="1700" dirty="0"/>
              <a:t>Públicos </a:t>
            </a:r>
            <a:r>
              <a:rPr lang="es-MX" sz="1700" dirty="0" smtClean="0"/>
              <a:t>Descentralizados</a:t>
            </a:r>
            <a:r>
              <a:rPr lang="es-MX" sz="1700" dirty="0"/>
              <a:t> </a:t>
            </a:r>
            <a:r>
              <a:rPr lang="es-MX" sz="1700" dirty="0" smtClean="0"/>
              <a:t>del sector </a:t>
            </a:r>
            <a:r>
              <a:rPr lang="es-MX" sz="1700" dirty="0"/>
              <a:t>Cultura, Medio Ambiente</a:t>
            </a:r>
            <a:r>
              <a:rPr lang="es-MX" sz="1700" dirty="0" smtClean="0"/>
              <a:t>, Movilidad, Salud </a:t>
            </a:r>
            <a:r>
              <a:rPr lang="es-MX" sz="1700" dirty="0"/>
              <a:t>y </a:t>
            </a:r>
            <a:r>
              <a:rPr lang="es-MX" sz="1700" dirty="0" smtClean="0"/>
              <a:t>Seguridad (21 Sujetos Obligados); </a:t>
            </a:r>
            <a:endParaRPr lang="es-MX" sz="17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700" dirty="0"/>
              <a:t>Organismos Públicos </a:t>
            </a:r>
            <a:r>
              <a:rPr lang="es-MX" sz="1700" dirty="0" smtClean="0"/>
              <a:t>Desconcentrados (5 sujetos obligados); </a:t>
            </a:r>
            <a:endParaRPr lang="es-MX" sz="17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700" dirty="0"/>
              <a:t>Poder </a:t>
            </a:r>
            <a:r>
              <a:rPr lang="es-MX" sz="1700" dirty="0" smtClean="0"/>
              <a:t>Judicial (4 Sujetos Obligados); </a:t>
            </a:r>
            <a:endParaRPr lang="es-MX" sz="17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700" dirty="0"/>
              <a:t>Organismos </a:t>
            </a:r>
            <a:r>
              <a:rPr lang="es-MX" sz="1700" dirty="0" smtClean="0"/>
              <a:t>Autónomos</a:t>
            </a:r>
            <a:r>
              <a:rPr lang="es-MX" sz="1700" dirty="0"/>
              <a:t> </a:t>
            </a:r>
            <a:r>
              <a:rPr lang="es-MX" sz="1700" dirty="0" smtClean="0"/>
              <a:t>(4 Sujetos Obligados); </a:t>
            </a:r>
            <a:endParaRPr lang="es-MX" sz="17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700" dirty="0"/>
              <a:t>Tribunal de Arbitraje y Escalafón. </a:t>
            </a:r>
            <a:r>
              <a:rPr lang="es-MX" sz="1700" dirty="0" smtClean="0"/>
              <a:t>(1 Sujeto Obligado).</a:t>
            </a:r>
            <a:endParaRPr lang="es-MX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088" y="260647"/>
            <a:ext cx="6749416" cy="1368127"/>
          </a:xfrm>
        </p:spPr>
        <p:txBody>
          <a:bodyPr/>
          <a:lstStyle/>
          <a:p>
            <a:pPr>
              <a:defRPr/>
            </a:pPr>
            <a:r>
              <a:rPr lang="es-MX" sz="28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Organismos Públicos</a:t>
            </a:r>
            <a:b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Descentralizados</a:t>
            </a:r>
            <a:endParaRPr lang="es-ES" sz="28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107950" y="1628775"/>
            <a:ext cx="8856538" cy="1800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95000"/>
            </a:pPr>
            <a:r>
              <a:rPr lang="es-MX" altLang="es-MX" sz="2400" dirty="0">
                <a:cs typeface="Arial" charset="0"/>
              </a:rPr>
              <a:t>	El resultado global de la evaluación practicada a </a:t>
            </a:r>
            <a:r>
              <a:rPr lang="es-MX" alt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21 </a:t>
            </a:r>
            <a:r>
              <a:rPr lang="es-MX" alt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Organismos Públicos Descentralizados</a:t>
            </a:r>
            <a:r>
              <a:rPr lang="es-MX" altLang="es-MX" sz="2400" b="1" dirty="0">
                <a:cs typeface="Arial" charset="0"/>
              </a:rPr>
              <a:t> </a:t>
            </a:r>
            <a:r>
              <a:rPr lang="es-MX" altLang="es-MX" sz="2400" dirty="0">
                <a:cs typeface="Arial" charset="0"/>
              </a:rPr>
              <a:t>de </a:t>
            </a:r>
            <a:r>
              <a:rPr lang="es-MX" altLang="es-MX" sz="2400" dirty="0" smtClean="0">
                <a:cs typeface="Arial" charset="0"/>
              </a:rPr>
              <a:t>los sectores Cultura</a:t>
            </a:r>
            <a:r>
              <a:rPr lang="es-MX" altLang="es-MX" sz="2400" dirty="0">
                <a:cs typeface="Arial" charset="0"/>
              </a:rPr>
              <a:t>, Medio Ambiente, </a:t>
            </a:r>
            <a:r>
              <a:rPr lang="es-MX" altLang="es-MX" sz="2400" dirty="0" smtClean="0">
                <a:cs typeface="Arial" charset="0"/>
              </a:rPr>
              <a:t>Movilidad, Salud </a:t>
            </a:r>
            <a:r>
              <a:rPr lang="es-MX" altLang="es-MX" sz="2400" dirty="0">
                <a:cs typeface="Arial" charset="0"/>
              </a:rPr>
              <a:t>y </a:t>
            </a:r>
            <a:r>
              <a:rPr lang="es-MX" altLang="es-MX" sz="2400" dirty="0" smtClean="0">
                <a:cs typeface="Arial" charset="0"/>
              </a:rPr>
              <a:t>Seguridad es el siguiente:</a:t>
            </a:r>
            <a:endParaRPr lang="es-ES" altLang="es-MX" sz="2400" dirty="0">
              <a:cs typeface="Arial" charset="0"/>
            </a:endParaRPr>
          </a:p>
        </p:txBody>
      </p:sp>
      <p:graphicFrame>
        <p:nvGraphicFramePr>
          <p:cNvPr id="23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595121"/>
              </p:ext>
            </p:extLst>
          </p:nvPr>
        </p:nvGraphicFramePr>
        <p:xfrm>
          <a:off x="246838" y="3449397"/>
          <a:ext cx="4224499" cy="3081337"/>
        </p:xfrm>
        <a:graphic>
          <a:graphicData uri="http://schemas.openxmlformats.org/drawingml/2006/table">
            <a:tbl>
              <a:tblPr/>
              <a:tblGrid>
                <a:gridCol w="2628758"/>
                <a:gridCol w="1595741"/>
              </a:tblGrid>
              <a:tr h="54290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6818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8, </a:t>
                      </a:r>
                      <a:r>
                        <a:rPr lang="es-ES_tradnl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Fundamental  General. </a:t>
                      </a:r>
                      <a:endParaRPr lang="es-MX" altLang="es-MX" sz="18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94.93</a:t>
                      </a:r>
                      <a:endParaRPr lang="es-MX" sz="24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3796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None/>
                        <a:defRPr/>
                      </a:pP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 10, Información Fundamental</a:t>
                      </a:r>
                      <a:r>
                        <a:rPr lang="es-MX" altLang="es-MX" sz="18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del </a:t>
                      </a: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Poder Ejecutivo.</a:t>
                      </a:r>
                      <a:endParaRPr lang="es-MX" altLang="es-MX" sz="18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92.01</a:t>
                      </a:r>
                      <a:endParaRPr lang="es-MX" sz="24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228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 Global 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93.47</a:t>
                      </a:r>
                      <a:endParaRPr lang="es-MX" sz="24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441185"/>
              </p:ext>
            </p:extLst>
          </p:nvPr>
        </p:nvGraphicFramePr>
        <p:xfrm>
          <a:off x="4788024" y="3501008"/>
          <a:ext cx="3960440" cy="3044280"/>
        </p:xfrm>
        <a:graphic>
          <a:graphicData uri="http://schemas.openxmlformats.org/drawingml/2006/table">
            <a:tbl>
              <a:tblPr/>
              <a:tblGrid>
                <a:gridCol w="1965035"/>
                <a:gridCol w="1995405"/>
              </a:tblGrid>
              <a:tr h="48839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Criterio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Publicidad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Accesibilidad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30689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Información </a:t>
                      </a:r>
                      <a:b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Completa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91.94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1516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  <a:b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Global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044783"/>
              </p:ext>
            </p:extLst>
          </p:nvPr>
        </p:nvGraphicFramePr>
        <p:xfrm>
          <a:off x="107380" y="1904341"/>
          <a:ext cx="9001124" cy="47650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1103328"/>
                <a:gridCol w="964705"/>
                <a:gridCol w="1385906"/>
                <a:gridCol w="1284067"/>
                <a:gridCol w="1646832"/>
              </a:tblGrid>
              <a:tr h="753566">
                <a:tc gridSpan="6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ORGANISMOS</a:t>
                      </a:r>
                      <a: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PÚBLICOS DESCENTRALIZADOS </a:t>
                      </a:r>
                      <a:b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SECTOR CULTURA</a:t>
                      </a:r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699453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Sistema</a:t>
                      </a:r>
                      <a:r>
                        <a:rPr lang="es-MX" sz="17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Jalisciense de Radio y Televisión (SJRT)</a:t>
                      </a:r>
                      <a:endParaRPr lang="es-MX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95.88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96.70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98.01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Patronato</a:t>
                      </a:r>
                      <a:r>
                        <a:rPr lang="es-MX" sz="17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Fiestas de Octubre (PFO)</a:t>
                      </a:r>
                      <a:endParaRPr lang="es-MX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97.53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97.53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97.53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96.72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97.33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Cultural Cabañas (ICC)</a:t>
                      </a:r>
                      <a:endParaRPr lang="es-MX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99.16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96.42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92.43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97.81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96.46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Cumplimiento Global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97.52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97.89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96.56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97.08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97.27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24765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Obligado y </a:t>
            </a:r>
            <a:b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Adjetivo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0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74295"/>
              </p:ext>
            </p:extLst>
          </p:nvPr>
        </p:nvGraphicFramePr>
        <p:xfrm>
          <a:off x="107380" y="1772816"/>
          <a:ext cx="9001124" cy="50432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1103328"/>
                <a:gridCol w="964705"/>
                <a:gridCol w="1385906"/>
                <a:gridCol w="1284067"/>
                <a:gridCol w="1646832"/>
              </a:tblGrid>
              <a:tr h="648072">
                <a:tc gridSpan="6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ORGANISMOS</a:t>
                      </a:r>
                      <a: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PÚBLICOS DESCENTRALIZADOS </a:t>
                      </a:r>
                      <a:b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SECTOR MEDIO AMBIENTE</a:t>
                      </a:r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Comisión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Estatal del Agua (CEA)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99.44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99.79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Sistema Intermunicipal de los Servicios de Agua Potable y Alcantarillado (SIAPA)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99.53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Parque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Metropolitano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95.88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95.88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95.05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94.54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Bosque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de la Primavera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93.71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93.92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Parque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Solidaridad y Montenegro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90.72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88.84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89.88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83.54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88.25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Servicios de Agua Potable, Drenaje y Alcantarillado de Puerto Vallarta</a:t>
                      </a:r>
                      <a:r>
                        <a:rPr lang="es-MX" sz="1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(SEAPAL)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51.11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47.21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51.11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43.96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48.35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Cumplimiento Global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88.80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87.56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88.48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85.28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87.53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18864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Obligado y </a:t>
            </a:r>
            <a:b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Adjetivo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44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617069"/>
              </p:ext>
            </p:extLst>
          </p:nvPr>
        </p:nvGraphicFramePr>
        <p:xfrm>
          <a:off x="107380" y="1772816"/>
          <a:ext cx="9001124" cy="5004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1103328"/>
                <a:gridCol w="964705"/>
                <a:gridCol w="1385906"/>
                <a:gridCol w="1284067"/>
                <a:gridCol w="1646832"/>
              </a:tblGrid>
              <a:tr h="720080">
                <a:tc gridSpan="6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ORGANISMOS</a:t>
                      </a:r>
                      <a: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PÚBLICOS DESCENTRALIZADOS </a:t>
                      </a:r>
                      <a:b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SECTOR MOVILIDAD</a:t>
                      </a:r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</a:t>
                      </a:r>
                      <a:r>
                        <a:rPr lang="es-MX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de Movilidad y Transporte del Estado de Jalisco  (IMTJ)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98.07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99.32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Sistema de Transporte de la Zona Metropolitana</a:t>
                      </a:r>
                      <a:b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</a:b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(SISTECOZOME)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90.89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95.36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Sistema de Tren Eléctrico</a:t>
                      </a:r>
                      <a:r>
                        <a:rPr lang="es-MX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Urbano (SITEUR)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95.32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93.71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95.32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90.25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93.65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Servicios</a:t>
                      </a:r>
                      <a:r>
                        <a:rPr lang="es-MX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 Transportes (</a:t>
                      </a:r>
                      <a:r>
                        <a:rPr lang="es-MX" sz="15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SyT</a:t>
                      </a:r>
                      <a:r>
                        <a:rPr lang="es-MX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86.13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88.35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82.94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86.57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Cumplimiento Global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92.62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90.94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93.73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18864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Obligado y </a:t>
            </a:r>
            <a:b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Adjetivo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9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491870"/>
              </p:ext>
            </p:extLst>
          </p:nvPr>
        </p:nvGraphicFramePr>
        <p:xfrm>
          <a:off x="107380" y="1772816"/>
          <a:ext cx="9001124" cy="5134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1103328"/>
                <a:gridCol w="964705"/>
                <a:gridCol w="1385906"/>
                <a:gridCol w="1284067"/>
                <a:gridCol w="1646832"/>
              </a:tblGrid>
              <a:tr h="720080">
                <a:tc gridSpan="6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ORGANISMOS</a:t>
                      </a:r>
                      <a: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PÚBLICOS DESCENTRALIZADOS </a:t>
                      </a:r>
                      <a:b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SECTOR SALUD</a:t>
                      </a:r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Consejo Estatal de Trasplantes de Órganos y Tejidos (CETOT)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99.46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99.80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Hospital Civil de </a:t>
                      </a:r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Guadalajara (HCG)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98.92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Servicios de Salud Jalisco </a:t>
                      </a:r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(SSJ)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98.90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Jalisciense de Cancerología (IJC)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96.15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94.63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96.15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95.50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Comisión de Arbitraje Médico del Estado de Jalisco (CAMEJAL)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95.88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92.83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94.20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92.86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93.94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Cumplimiento Global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98.41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97.44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98.07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97.04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97.74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18864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Obligado y </a:t>
            </a:r>
            <a:b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Adjetivo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9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062930"/>
              </p:ext>
            </p:extLst>
          </p:nvPr>
        </p:nvGraphicFramePr>
        <p:xfrm>
          <a:off x="107380" y="1904341"/>
          <a:ext cx="9001124" cy="47650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1103328"/>
                <a:gridCol w="964705"/>
                <a:gridCol w="1385906"/>
                <a:gridCol w="1284067"/>
                <a:gridCol w="1646832"/>
              </a:tblGrid>
              <a:tr h="753566">
                <a:tc gridSpan="6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ORGANISMOS</a:t>
                      </a:r>
                      <a: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PÚBLICOS DESCENTRALIZADOS </a:t>
                      </a:r>
                      <a:b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8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SECTOR SEGURIDAD</a:t>
                      </a:r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699453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  Estatal de Protección Civil y Bomberos </a:t>
                      </a:r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Jalisco (</a:t>
                      </a:r>
                      <a:r>
                        <a:rPr lang="es-MX" sz="15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UPCyB</a:t>
                      </a:r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98.65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98.36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99.25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Jalisciense de Ciencias Forenses (IJCF)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97.48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97.48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93.63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94.74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Industria Jalisciense de Rehabilitación Social (INJALRESO)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90.86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88.21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84.13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85.77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87.24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Cumplimiento Global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96.11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94.78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92.59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92.96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94.11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24765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Obligado y </a:t>
            </a:r>
            <a:b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Adjetivo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82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088" y="260648"/>
            <a:ext cx="6749416" cy="1368152"/>
          </a:xfrm>
        </p:spPr>
        <p:txBody>
          <a:bodyPr/>
          <a:lstStyle/>
          <a:p>
            <a:pPr>
              <a:defRPr/>
            </a:pPr>
            <a:r>
              <a:rPr lang="es-MX" sz="28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Organismos Públicos</a:t>
            </a:r>
            <a:b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Desconcentrados</a:t>
            </a:r>
            <a:endParaRPr lang="es-ES" sz="28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107950" y="1772791"/>
            <a:ext cx="8856538" cy="115215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95000"/>
            </a:pPr>
            <a:r>
              <a:rPr lang="es-MX" altLang="es-MX" sz="2400" dirty="0">
                <a:cs typeface="Arial" charset="0"/>
              </a:rPr>
              <a:t>	El resultado global de la evaluación practicada a </a:t>
            </a:r>
            <a:r>
              <a:rPr lang="es-MX" alt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5</a:t>
            </a:r>
            <a:r>
              <a:rPr lang="es-MX" altLang="es-MX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es-MX" alt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Organismos Públicos </a:t>
            </a:r>
            <a:r>
              <a:rPr lang="es-MX" alt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Desconcentrados </a:t>
            </a:r>
            <a:r>
              <a:rPr lang="es-MX" altLang="es-MX" sz="2400" dirty="0" smtClean="0">
                <a:cs typeface="Arial" charset="0"/>
              </a:rPr>
              <a:t>es el siguiente:</a:t>
            </a:r>
            <a:endParaRPr lang="es-ES" altLang="es-MX" sz="2400" dirty="0">
              <a:cs typeface="Arial" charset="0"/>
            </a:endParaRPr>
          </a:p>
        </p:txBody>
      </p:sp>
      <p:graphicFrame>
        <p:nvGraphicFramePr>
          <p:cNvPr id="23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782342"/>
              </p:ext>
            </p:extLst>
          </p:nvPr>
        </p:nvGraphicFramePr>
        <p:xfrm>
          <a:off x="246838" y="3140968"/>
          <a:ext cx="4224499" cy="3009329"/>
        </p:xfrm>
        <a:graphic>
          <a:graphicData uri="http://schemas.openxmlformats.org/drawingml/2006/table">
            <a:tbl>
              <a:tblPr/>
              <a:tblGrid>
                <a:gridCol w="2628758"/>
                <a:gridCol w="1595741"/>
              </a:tblGrid>
              <a:tr h="47089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6818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8, </a:t>
                      </a:r>
                      <a:r>
                        <a:rPr lang="es-ES_tradnl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Fundamental  General. </a:t>
                      </a:r>
                      <a:endParaRPr lang="es-MX" altLang="es-MX" sz="18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3796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None/>
                        <a:defRPr/>
                      </a:pP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 10, Información Fundamental</a:t>
                      </a:r>
                      <a:r>
                        <a:rPr lang="es-MX" altLang="es-MX" sz="18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del </a:t>
                      </a: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Poder Ejecutivo.</a:t>
                      </a:r>
                      <a:endParaRPr lang="es-MX" altLang="es-MX" sz="18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228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 Global 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856986"/>
              </p:ext>
            </p:extLst>
          </p:nvPr>
        </p:nvGraphicFramePr>
        <p:xfrm>
          <a:off x="5076056" y="3121024"/>
          <a:ext cx="3672408" cy="3044280"/>
        </p:xfrm>
        <a:graphic>
          <a:graphicData uri="http://schemas.openxmlformats.org/drawingml/2006/table">
            <a:tbl>
              <a:tblPr/>
              <a:tblGrid>
                <a:gridCol w="1822123"/>
                <a:gridCol w="1850285"/>
              </a:tblGrid>
              <a:tr h="48839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Criterio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Publicidad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Accesibilidad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30689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Información </a:t>
                      </a:r>
                      <a:b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Completa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1516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  <a:b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Global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41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275906"/>
              </p:ext>
            </p:extLst>
          </p:nvPr>
        </p:nvGraphicFramePr>
        <p:xfrm>
          <a:off x="107380" y="1700808"/>
          <a:ext cx="9001124" cy="52379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1103328"/>
                <a:gridCol w="964705"/>
                <a:gridCol w="1385906"/>
                <a:gridCol w="1284067"/>
                <a:gridCol w="1646832"/>
              </a:tblGrid>
              <a:tr h="648072">
                <a:tc gridSpan="6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ORGANISMOS</a:t>
                      </a:r>
                      <a:r>
                        <a:rPr lang="es-MX" sz="24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PÚBLICOS DESCONCENTRADOS</a:t>
                      </a:r>
                      <a:endParaRPr lang="es-MX" sz="18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Museo Trompo Mágico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99.28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95.98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99.17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97.08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97.88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Consejo Estatal para la Cultura y las Artes de Jalisco (CECA)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97.78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Consejo Estatal Contra las Adicciones en Jalisco (CECAJ)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97.88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96.89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97.88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96.49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97.29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Consejo Estatal para la Prevención de Accidentes (CEPAJ)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90.96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91.77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Consejo Estatal para la Prevención del Síndrome de Inmunodeficiencia Adquirida (COESIDA)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91.59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88.79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91.59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87.51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89.87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Cumplimiento Global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94.24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94.07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94.92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18864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Obligado y </a:t>
            </a:r>
            <a:b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Adjetivo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26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088" y="260648"/>
            <a:ext cx="6749416" cy="1368152"/>
          </a:xfrm>
        </p:spPr>
        <p:txBody>
          <a:bodyPr/>
          <a:lstStyle/>
          <a:p>
            <a:pPr>
              <a:defRPr/>
            </a:pPr>
            <a:r>
              <a:rPr lang="es-MX" sz="28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Poder Judicial</a:t>
            </a:r>
            <a:endParaRPr lang="es-ES" sz="28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107950" y="1772791"/>
            <a:ext cx="8856538" cy="115215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95000"/>
            </a:pPr>
            <a:r>
              <a:rPr lang="es-MX" altLang="es-MX" sz="2400" dirty="0">
                <a:cs typeface="Arial" charset="0"/>
              </a:rPr>
              <a:t>	El resultado global de la evaluación practicada a </a:t>
            </a:r>
            <a:r>
              <a:rPr lang="es-MX" alt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4</a:t>
            </a:r>
            <a:r>
              <a:rPr lang="es-MX" altLang="es-MX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es-MX" altLang="es-MX" sz="2400" dirty="0" smtClean="0">
                <a:cs typeface="Arial" charset="0"/>
              </a:rPr>
              <a:t>Sujetos Obligados pertenecientes al </a:t>
            </a:r>
            <a:r>
              <a:rPr lang="es-MX" alt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Poder Judicial </a:t>
            </a:r>
            <a:r>
              <a:rPr lang="es-MX" altLang="es-MX" sz="2400" dirty="0" smtClean="0">
                <a:cs typeface="Arial" charset="0"/>
              </a:rPr>
              <a:t>es el siguiente:</a:t>
            </a:r>
            <a:endParaRPr lang="es-ES" altLang="es-MX" sz="2400" dirty="0">
              <a:cs typeface="Arial" charset="0"/>
            </a:endParaRPr>
          </a:p>
        </p:txBody>
      </p:sp>
      <p:graphicFrame>
        <p:nvGraphicFramePr>
          <p:cNvPr id="23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451629"/>
              </p:ext>
            </p:extLst>
          </p:nvPr>
        </p:nvGraphicFramePr>
        <p:xfrm>
          <a:off x="246838" y="3140968"/>
          <a:ext cx="4224499" cy="3009329"/>
        </p:xfrm>
        <a:graphic>
          <a:graphicData uri="http://schemas.openxmlformats.org/drawingml/2006/table">
            <a:tbl>
              <a:tblPr/>
              <a:tblGrid>
                <a:gridCol w="2628758"/>
                <a:gridCol w="1595741"/>
              </a:tblGrid>
              <a:tr h="47089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6818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8, </a:t>
                      </a:r>
                      <a:r>
                        <a:rPr lang="es-ES_tradnl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Fundamental  General. </a:t>
                      </a:r>
                      <a:endParaRPr lang="es-MX" altLang="es-MX" sz="18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85.09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3796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None/>
                        <a:defRPr/>
                      </a:pP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 11, Información Fundamental</a:t>
                      </a:r>
                      <a:r>
                        <a:rPr lang="es-MX" altLang="es-MX" sz="18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del </a:t>
                      </a: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Poder Judicial</a:t>
                      </a:r>
                      <a:r>
                        <a:rPr lang="es-MX" altLang="es-MX" sz="18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s-MX" altLang="es-MX" sz="18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86.74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228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 Global 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85.91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043412"/>
              </p:ext>
            </p:extLst>
          </p:nvPr>
        </p:nvGraphicFramePr>
        <p:xfrm>
          <a:off x="5076056" y="3121024"/>
          <a:ext cx="3672408" cy="3044280"/>
        </p:xfrm>
        <a:graphic>
          <a:graphicData uri="http://schemas.openxmlformats.org/drawingml/2006/table">
            <a:tbl>
              <a:tblPr/>
              <a:tblGrid>
                <a:gridCol w="1822123"/>
                <a:gridCol w="1850285"/>
              </a:tblGrid>
              <a:tr h="48839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Criterio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Publicidad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89.20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87.99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Accesibilidad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89.07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30689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Información </a:t>
                      </a:r>
                      <a:b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Completa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77.42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1516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  <a:b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Global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85.91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0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862447"/>
              </p:ext>
            </p:extLst>
          </p:nvPr>
        </p:nvGraphicFramePr>
        <p:xfrm>
          <a:off x="107380" y="1772816"/>
          <a:ext cx="9001124" cy="5004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1103328"/>
                <a:gridCol w="964705"/>
                <a:gridCol w="1385906"/>
                <a:gridCol w="1284067"/>
                <a:gridCol w="1646832"/>
              </a:tblGrid>
              <a:tr h="720080">
                <a:tc gridSpan="6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PODER</a:t>
                      </a:r>
                      <a:r>
                        <a:rPr lang="es-MX" sz="2400" b="1" i="0" u="none" strike="noStrike" kern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JUDICIAL</a:t>
                      </a:r>
                      <a:endParaRPr lang="es-MX" sz="24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de Justicia Alternativa del Estado de Jalisco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93.40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93.40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93.40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91.08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92.82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Tribunal 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 lo Administrativo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89.03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79.43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88.28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Supremo Tribunal de Justicia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87.82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87.56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87.56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72.26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83.80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Consejo de la Judicatura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83.28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81.96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83.01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66.92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78.79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Cumplimiento Global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89.20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87.99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89.07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77.42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85.91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18864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Obligado y </a:t>
            </a:r>
            <a:b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Adjetivo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88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088" y="260648"/>
            <a:ext cx="6749416" cy="1368152"/>
          </a:xfrm>
        </p:spPr>
        <p:txBody>
          <a:bodyPr/>
          <a:lstStyle/>
          <a:p>
            <a:pPr>
              <a:defRPr/>
            </a:pPr>
            <a:r>
              <a:rPr lang="es-MX" sz="28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Organismos Públicos Autónomos</a:t>
            </a:r>
            <a:endParaRPr lang="es-ES" sz="28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107950" y="1700808"/>
            <a:ext cx="8856538" cy="115215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95000"/>
            </a:pPr>
            <a:r>
              <a:rPr lang="es-MX" altLang="es-MX" sz="2400" dirty="0">
                <a:cs typeface="Arial" charset="0"/>
              </a:rPr>
              <a:t>	El resultado global de la evaluación practicada a </a:t>
            </a:r>
            <a:r>
              <a:rPr lang="es-MX" alt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4</a:t>
            </a:r>
            <a:r>
              <a:rPr lang="es-MX" altLang="es-MX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es-MX" altLang="es-MX" sz="2400" dirty="0" smtClean="0">
                <a:cs typeface="Arial" charset="0"/>
              </a:rPr>
              <a:t>Sujetos Obligados de los </a:t>
            </a:r>
            <a:r>
              <a:rPr lang="es-MX" alt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Organismos Públicos Autónomos </a:t>
            </a:r>
            <a:r>
              <a:rPr lang="es-MX" altLang="es-MX" sz="2400" dirty="0" smtClean="0">
                <a:cs typeface="Arial" charset="0"/>
              </a:rPr>
              <a:t>es el siguiente:</a:t>
            </a:r>
            <a:endParaRPr lang="es-ES" altLang="es-MX" sz="2400" dirty="0">
              <a:cs typeface="Arial" charset="0"/>
            </a:endParaRPr>
          </a:p>
        </p:txBody>
      </p:sp>
      <p:graphicFrame>
        <p:nvGraphicFramePr>
          <p:cNvPr id="23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403166"/>
              </p:ext>
            </p:extLst>
          </p:nvPr>
        </p:nvGraphicFramePr>
        <p:xfrm>
          <a:off x="246838" y="3140968"/>
          <a:ext cx="4224499" cy="3228320"/>
        </p:xfrm>
        <a:graphic>
          <a:graphicData uri="http://schemas.openxmlformats.org/drawingml/2006/table">
            <a:tbl>
              <a:tblPr/>
              <a:tblGrid>
                <a:gridCol w="2628758"/>
                <a:gridCol w="1595741"/>
              </a:tblGrid>
              <a:tr h="47089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6818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8, </a:t>
                      </a:r>
                      <a:r>
                        <a:rPr lang="es-ES_tradnl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Fundamental  General. </a:t>
                      </a:r>
                      <a:endParaRPr lang="es-MX" altLang="es-MX" sz="18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84.68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3796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None/>
                        <a:defRPr/>
                      </a:pPr>
                      <a:r>
                        <a:rPr lang="es-MX" altLang="es-MX" sz="165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 13</a:t>
                      </a:r>
                      <a:r>
                        <a:rPr lang="es-MX" altLang="es-MX" sz="165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y 14</a:t>
                      </a:r>
                      <a:r>
                        <a:rPr lang="es-MX" altLang="es-MX" sz="165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Información Fundamental</a:t>
                      </a:r>
                      <a:r>
                        <a:rPr lang="es-MX" altLang="es-MX" sz="165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CEDH e IEPC, respectivamente</a:t>
                      </a:r>
                      <a:r>
                        <a:rPr lang="es-MX" altLang="es-MX" sz="17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s-MX" altLang="es-MX" sz="17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228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 Global 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641713"/>
              </p:ext>
            </p:extLst>
          </p:nvPr>
        </p:nvGraphicFramePr>
        <p:xfrm>
          <a:off x="5076056" y="3121024"/>
          <a:ext cx="3672408" cy="3044280"/>
        </p:xfrm>
        <a:graphic>
          <a:graphicData uri="http://schemas.openxmlformats.org/drawingml/2006/table">
            <a:tbl>
              <a:tblPr/>
              <a:tblGrid>
                <a:gridCol w="1822123"/>
                <a:gridCol w="1850285"/>
              </a:tblGrid>
              <a:tr h="48839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Criterio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Publicidad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91.95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Accesibilidad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30689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Información </a:t>
                      </a:r>
                      <a:b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Completa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84.65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1516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  <a:b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Global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8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226408"/>
              </p:ext>
            </p:extLst>
          </p:nvPr>
        </p:nvGraphicFramePr>
        <p:xfrm>
          <a:off x="107380" y="1772816"/>
          <a:ext cx="9001124" cy="5136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1103328"/>
                <a:gridCol w="964705"/>
                <a:gridCol w="1385906"/>
                <a:gridCol w="1284067"/>
                <a:gridCol w="1646832"/>
              </a:tblGrid>
              <a:tr h="720080">
                <a:tc gridSpan="6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cap="small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ORGANISMOS PÚBLICOS AUTÓNOMOS</a:t>
                      </a:r>
                      <a:endParaRPr lang="es-MX" sz="2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Consejo Económico y Social del Estado de Jalisco para el Desarrollo y Competitividad (CESJAL)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91.29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97.45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Comisión Estatal de Derechos Humanos de Jalisco (CEDHJ)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95.81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83.83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93.77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Electoral y de Participación Ciudadana del Estado de Jalisco (IEPCEJ)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88.86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87.75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87.56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82.58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86.69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Tribunal Electoral del Estado de Jalisco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77.83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73.25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70.33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71.96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73.34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Cumplimiento Global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93.51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91.95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92.25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84.65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90.59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18864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Obligado y </a:t>
            </a:r>
            <a:b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Adjetivo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63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088" y="188640"/>
            <a:ext cx="6749416" cy="1368152"/>
          </a:xfrm>
        </p:spPr>
        <p:txBody>
          <a:bodyPr/>
          <a:lstStyle/>
          <a:p>
            <a:pPr>
              <a:defRPr/>
            </a:pPr>
            <a:r>
              <a:rPr lang="es-MX" sz="28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8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Tribunal de Arbitraje y Escalafón</a:t>
            </a:r>
            <a:endParaRPr lang="es-ES" sz="28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107950" y="1772791"/>
            <a:ext cx="8856538" cy="115215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95000"/>
            </a:pPr>
            <a:r>
              <a:rPr lang="es-MX" altLang="es-MX" sz="2400" dirty="0">
                <a:cs typeface="Arial" charset="0"/>
              </a:rPr>
              <a:t>	El resultado global de la evaluación practicada </a:t>
            </a:r>
            <a:r>
              <a:rPr lang="es-MX" altLang="es-MX" sz="2400" dirty="0" smtClean="0">
                <a:cs typeface="Arial" charset="0"/>
              </a:rPr>
              <a:t>al </a:t>
            </a:r>
            <a:r>
              <a:rPr lang="es-MX" alt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Tribunal de Arbitraje y Escalafón</a:t>
            </a:r>
            <a:r>
              <a:rPr lang="es-MX" altLang="es-MX" sz="2400" dirty="0" smtClean="0">
                <a:cs typeface="Arial" charset="0"/>
              </a:rPr>
              <a:t> es el siguiente:</a:t>
            </a:r>
            <a:endParaRPr lang="es-ES" altLang="es-MX" sz="2400" dirty="0">
              <a:cs typeface="Arial" charset="0"/>
            </a:endParaRPr>
          </a:p>
        </p:txBody>
      </p:sp>
      <p:graphicFrame>
        <p:nvGraphicFramePr>
          <p:cNvPr id="23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960108"/>
              </p:ext>
            </p:extLst>
          </p:nvPr>
        </p:nvGraphicFramePr>
        <p:xfrm>
          <a:off x="246838" y="3140968"/>
          <a:ext cx="4224499" cy="3009329"/>
        </p:xfrm>
        <a:graphic>
          <a:graphicData uri="http://schemas.openxmlformats.org/drawingml/2006/table">
            <a:tbl>
              <a:tblPr/>
              <a:tblGrid>
                <a:gridCol w="2628758"/>
                <a:gridCol w="1595741"/>
              </a:tblGrid>
              <a:tr h="47089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6818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8, </a:t>
                      </a:r>
                      <a:r>
                        <a:rPr lang="es-ES_tradnl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Fundamental  General. </a:t>
                      </a:r>
                      <a:endParaRPr lang="es-MX" altLang="es-MX" sz="18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96.55</a:t>
                      </a:r>
                      <a:endParaRPr lang="es-MX" sz="24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3796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None/>
                        <a:defRPr/>
                      </a:pP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 10, Información Fundamental</a:t>
                      </a:r>
                      <a:r>
                        <a:rPr lang="es-MX" altLang="es-MX" sz="18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del </a:t>
                      </a: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Poder Ejecutivo.</a:t>
                      </a:r>
                      <a:endParaRPr lang="es-MX" altLang="es-MX" sz="18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92.04</a:t>
                      </a:r>
                      <a:endParaRPr lang="es-MX" sz="24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228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 Global 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ES" sz="24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94.30</a:t>
                      </a:r>
                      <a:endParaRPr lang="es-MX" sz="24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098593"/>
              </p:ext>
            </p:extLst>
          </p:nvPr>
        </p:nvGraphicFramePr>
        <p:xfrm>
          <a:off x="5076056" y="3121024"/>
          <a:ext cx="3672408" cy="3044280"/>
        </p:xfrm>
        <a:graphic>
          <a:graphicData uri="http://schemas.openxmlformats.org/drawingml/2006/table">
            <a:tbl>
              <a:tblPr/>
              <a:tblGrid>
                <a:gridCol w="1822123"/>
                <a:gridCol w="1850285"/>
              </a:tblGrid>
              <a:tr h="48839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Criterio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Publicidad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ES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ES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5248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Accesibilidad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ES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30689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Información </a:t>
                      </a:r>
                      <a:b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Completa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ES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1516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  <a:b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Global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94.30</a:t>
                      </a:r>
                      <a:endParaRPr lang="es-MX" sz="2400" b="1" i="0" u="none" strike="noStrike" kern="1200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93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6 CuadroTexto"/>
          <p:cNvSpPr txBox="1">
            <a:spLocks noChangeArrowheads="1"/>
          </p:cNvSpPr>
          <p:nvPr/>
        </p:nvSpPr>
        <p:spPr bwMode="auto">
          <a:xfrm>
            <a:off x="263525" y="1700213"/>
            <a:ext cx="8700963" cy="51378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cumplimiento global de los 21 Organismos Públicos Descentralizados evaluados es de: </a:t>
            </a:r>
          </a:p>
          <a:p>
            <a:pPr marL="1485900" lvl="2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r>
              <a:rPr lang="es-MX" altLang="es-MX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93.47</a:t>
            </a:r>
            <a:endParaRPr lang="es-MX" altLang="es-MX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1085850" lvl="1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Los Sujetos Obligados </a:t>
            </a: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que mayor cumplimiento </a:t>
            </a: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presentaron fueron:</a:t>
            </a:r>
            <a:endParaRPr lang="es-MX" altLang="es-MX" sz="20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1485900" lvl="2" indent="-342900" algn="just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r>
              <a:rPr lang="es-MX" alt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Salud: </a:t>
            </a: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Consejo Estatal de Trasplantes de Órganos y Tejidos con 99.80</a:t>
            </a:r>
          </a:p>
          <a:p>
            <a:pPr marL="1485900" lvl="2" indent="-342900" algn="just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r>
              <a:rPr lang="es-MX" alt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Medio Ambiente: </a:t>
            </a: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Comisión Estatal del Agua con 99.79</a:t>
            </a:r>
          </a:p>
          <a:p>
            <a:pPr marL="1485900" lvl="2" indent="-342900" algn="just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r>
              <a:rPr lang="es-MX" alt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Movilidad:</a:t>
            </a: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Instituto de Movilidad y Transporte con 99.32</a:t>
            </a:r>
          </a:p>
          <a:p>
            <a:pPr marL="1485900" lvl="2" indent="-342900" algn="just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r>
              <a:rPr lang="es-MX" alt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Seguridad:</a:t>
            </a: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Unidad Estatal de Protección Civil y Bomberos con 99.25</a:t>
            </a:r>
          </a:p>
          <a:p>
            <a:pPr marL="1485900" lvl="2" indent="-342900" algn="just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r>
              <a:rPr lang="es-MX" altLang="es-MX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Cultura: </a:t>
            </a: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Sistema Jalisciense de Radio y Televisión con 98.01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6 CuadroTexto"/>
          <p:cNvSpPr txBox="1">
            <a:spLocks noChangeArrowheads="1"/>
          </p:cNvSpPr>
          <p:nvPr/>
        </p:nvSpPr>
        <p:spPr bwMode="auto">
          <a:xfrm>
            <a:off x="263525" y="1700213"/>
            <a:ext cx="8700963" cy="542302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cumplimiento global de </a:t>
            </a: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los 5 </a:t>
            </a: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Organismos Públicos </a:t>
            </a: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Desconcentrados evaluados es </a:t>
            </a: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de: </a:t>
            </a:r>
          </a:p>
          <a:p>
            <a:pPr marL="1485900" lvl="2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r>
              <a:rPr lang="es-MX" altLang="es-MX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94.92</a:t>
            </a:r>
            <a:endParaRPr lang="es-MX" altLang="es-MX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1085850" lvl="1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Sujeto Obligado </a:t>
            </a: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que mayor cumplimiento </a:t>
            </a: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obtuvo fue:</a:t>
            </a:r>
            <a:endParaRPr lang="es-MX" altLang="es-MX" sz="20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1485900" lvl="2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Museo Trompo Mágico con 97.88</a:t>
            </a:r>
          </a:p>
          <a:p>
            <a:pPr marL="342900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cumplimiento global de </a:t>
            </a: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los 4 Sujetos Obligados  pertenecientes al Poder Judicial es de: </a:t>
            </a:r>
            <a:endParaRPr lang="es-MX" altLang="es-MX" sz="20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1485900" lvl="2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r>
              <a:rPr lang="es-MX" altLang="es-MX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85.91</a:t>
            </a:r>
            <a:endParaRPr lang="es-MX" altLang="es-MX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1085850" lvl="1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Sujeto Obligado que mayor cumplimiento obtuvo fue:</a:t>
            </a:r>
          </a:p>
          <a:p>
            <a:pPr marL="1485900" lvl="2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Instituto de Justicia Alternativa con 92.82</a:t>
            </a:r>
            <a:endParaRPr lang="es-MX" altLang="es-MX" sz="20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1485900" lvl="2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endParaRPr lang="es-MX" altLang="es-MX" sz="20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91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6 CuadroTexto"/>
          <p:cNvSpPr txBox="1">
            <a:spLocks noChangeArrowheads="1"/>
          </p:cNvSpPr>
          <p:nvPr/>
        </p:nvSpPr>
        <p:spPr bwMode="auto">
          <a:xfrm>
            <a:off x="263525" y="1962917"/>
            <a:ext cx="8700963" cy="29782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cumplimiento global de </a:t>
            </a: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los 4 </a:t>
            </a: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Sujetos Obligados  pertenecientes </a:t>
            </a: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a los Organismos Públicos Autónomos  es </a:t>
            </a: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de: </a:t>
            </a:r>
          </a:p>
          <a:p>
            <a:pPr marL="1485900" lvl="2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r>
              <a:rPr lang="es-MX" altLang="es-MX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90.59</a:t>
            </a:r>
            <a:endParaRPr lang="es-MX" altLang="es-MX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1085850" lvl="1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Sujeto Obligado </a:t>
            </a: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que mayor cumplimiento </a:t>
            </a: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obtuvo fue:</a:t>
            </a:r>
            <a:endParaRPr lang="es-MX" altLang="es-MX" sz="20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1485900" lvl="2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§"/>
              <a:defRPr/>
            </a:pP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Consejo Económico y Social con 97.45</a:t>
            </a:r>
          </a:p>
          <a:p>
            <a:pPr marL="342900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cumplimiento </a:t>
            </a: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del Tribunal de Arbitraje y Escalafón es fue de 94.30</a:t>
            </a:r>
            <a:endParaRPr lang="es-MX" altLang="es-MX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68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6 CuadroTexto"/>
          <p:cNvSpPr txBox="1">
            <a:spLocks noChangeArrowheads="1"/>
          </p:cNvSpPr>
          <p:nvPr/>
        </p:nvSpPr>
        <p:spPr bwMode="auto">
          <a:xfrm>
            <a:off x="179512" y="1556792"/>
            <a:ext cx="8700963" cy="161582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18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Los Sujetos Obligados pertenecientes a los Organismos Públicos Descentralizados de los sectores cultura, seguridad y movilidad, así como los Organismos Autónomos y el Poder Judicial, presentaron un mejor desempeño en la publicación de la información particular, de acuerdo a la naturaleza de cada sujeto obligado: </a:t>
            </a:r>
            <a:endParaRPr lang="es-MX" altLang="es-MX" sz="18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561771"/>
              </p:ext>
            </p:extLst>
          </p:nvPr>
        </p:nvGraphicFramePr>
        <p:xfrm>
          <a:off x="323528" y="3239553"/>
          <a:ext cx="8712968" cy="35738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0393"/>
                <a:gridCol w="2619462"/>
                <a:gridCol w="2168525"/>
                <a:gridCol w="34925"/>
                <a:gridCol w="1389663"/>
              </a:tblGrid>
              <a:tr h="59954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Grupo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Artículo 8, </a:t>
                      </a:r>
                      <a: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</a:t>
                      </a:r>
                      <a:b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Fundamental  General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Artículos</a:t>
                      </a:r>
                      <a:r>
                        <a:rPr lang="es-ES_tradnl" altLang="es-MX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10 -14</a:t>
                      </a:r>
                      <a:br>
                        <a:rPr lang="es-ES_tradnl" altLang="es-MX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ES_tradnl" altLang="es-MX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</a:t>
                      </a:r>
                      <a:r>
                        <a:rPr lang="es-ES_tradnl" altLang="es-MX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Particular </a:t>
                      </a:r>
                      <a:endParaRPr lang="es-MX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Cumplimiento</a:t>
                      </a:r>
                      <a:b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Global </a:t>
                      </a:r>
                      <a:r>
                        <a:rPr lang="es-MX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MX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09634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Cultura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95.52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99.01</a:t>
                      </a:r>
                      <a:endParaRPr lang="es-MX" sz="16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97.27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09634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Salud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98.66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96.82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97.74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9634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Organismos Autónomos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84.68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96.50</a:t>
                      </a:r>
                      <a:endParaRPr lang="es-MX" sz="16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90.59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09634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Seguridad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92.03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96.18</a:t>
                      </a:r>
                      <a:endParaRPr lang="es-MX" sz="16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94.11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9634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Movilidad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92.37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95.09</a:t>
                      </a:r>
                      <a:endParaRPr lang="es-MX" sz="16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93.73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09634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Organismos</a:t>
                      </a:r>
                      <a:r>
                        <a:rPr lang="es-MX" sz="1600" u="none" strike="noStrike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Descentralizados 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96.27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93.56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94.92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9634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Otros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96.55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92.04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94.30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09634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Poder Judicial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85.09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86.74</a:t>
                      </a:r>
                      <a:endParaRPr lang="es-MX" sz="16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85.91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9634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Medio Ambiente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94.70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80.35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87.53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648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ao UI" panose="020B0502040204020203" pitchFamily="34" charset="0"/>
                <a:cs typeface="Lao UI" panose="020B0502040204020203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sp>
        <p:nvSpPr>
          <p:cNvPr id="24579" name="6 CuadroTexto"/>
          <p:cNvSpPr txBox="1">
            <a:spLocks noChangeArrowheads="1"/>
          </p:cNvSpPr>
          <p:nvPr/>
        </p:nvSpPr>
        <p:spPr bwMode="auto">
          <a:xfrm>
            <a:off x="263401" y="1628800"/>
            <a:ext cx="8701087" cy="52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  <a:defRPr/>
            </a:pPr>
            <a:r>
              <a:rPr lang="es-MX" altLang="es-MX" sz="2400" dirty="0" smtClean="0">
                <a:latin typeface="Arial" charset="0"/>
                <a:cs typeface="Arial" charset="0"/>
              </a:rPr>
              <a:t>En el caso de la información fundamental del artículo 8 de la Ley, en su conjunto los 35 Sujetos Obligados, presentaron mayores deficiencias en la publicación de información financiera, patrimonial y administrativa: </a:t>
            </a: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  <a:defRPr/>
            </a:pPr>
            <a:r>
              <a:rPr lang="es-MX" altLang="es-MX" sz="1600" dirty="0" smtClean="0">
                <a:latin typeface="Arial" charset="0"/>
                <a:cs typeface="Arial" charset="0"/>
              </a:rPr>
              <a:t>Se publica en un 94.47%, sin embargo, a la fecha de la evaluación, no toda la información publicada se encontraba vigente (82.24), y no se publica de forma completa (73.53). </a:t>
            </a: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  <a:defRPr/>
            </a:pPr>
            <a:r>
              <a:rPr lang="es-MX" altLang="es-MX" sz="1500" dirty="0" smtClean="0">
                <a:latin typeface="Arial" charset="0"/>
                <a:cs typeface="Arial" charset="0"/>
              </a:rPr>
              <a:t>La información en que se falla más frecuentemente es la relativa a:</a:t>
            </a: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None/>
              <a:defRPr/>
            </a:pPr>
            <a:r>
              <a:rPr lang="es-MX" altLang="es-MX" sz="1500" dirty="0">
                <a:latin typeface="Arial" charset="0"/>
                <a:cs typeface="Arial" charset="0"/>
              </a:rPr>
              <a:t>j</a:t>
            </a:r>
            <a:r>
              <a:rPr lang="es-MX" altLang="es-MX" sz="1500" dirty="0" smtClean="0">
                <a:latin typeface="Arial" charset="0"/>
                <a:cs typeface="Arial" charset="0"/>
              </a:rPr>
              <a:t>) Los gastos en materia de comunicación social (75.14)</a:t>
            </a:r>
            <a:endParaRPr lang="es-MX" altLang="es-MX" sz="1500" dirty="0">
              <a:latin typeface="Arial" charset="0"/>
              <a:cs typeface="Arial" charset="0"/>
            </a:endParaRP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None/>
              <a:defRPr/>
            </a:pPr>
            <a:r>
              <a:rPr lang="es-MX" altLang="es-MX" sz="1500" dirty="0" smtClean="0">
                <a:latin typeface="Arial" charset="0"/>
                <a:cs typeface="Arial" charset="0"/>
              </a:rPr>
              <a:t>n) Las </a:t>
            </a:r>
            <a:r>
              <a:rPr lang="es-MX" altLang="es-MX" sz="1500" dirty="0">
                <a:latin typeface="Arial" charset="0"/>
                <a:cs typeface="Arial" charset="0"/>
              </a:rPr>
              <a:t>cuentas públicas, </a:t>
            </a:r>
            <a:r>
              <a:rPr lang="es-MX" altLang="es-MX" sz="1500" dirty="0" smtClean="0">
                <a:latin typeface="Arial" charset="0"/>
                <a:cs typeface="Arial" charset="0"/>
              </a:rPr>
              <a:t>auditorías </a:t>
            </a:r>
            <a:r>
              <a:rPr lang="es-MX" altLang="es-MX" sz="1500" dirty="0">
                <a:latin typeface="Arial" charset="0"/>
                <a:cs typeface="Arial" charset="0"/>
              </a:rPr>
              <a:t>internas y externas, así como </a:t>
            </a:r>
            <a:r>
              <a:rPr lang="es-MX" altLang="es-MX" sz="1500" dirty="0" smtClean="0">
                <a:latin typeface="Arial" charset="0"/>
                <a:cs typeface="Arial" charset="0"/>
              </a:rPr>
              <a:t>informes </a:t>
            </a:r>
            <a:r>
              <a:rPr lang="es-MX" altLang="es-MX" sz="1500" dirty="0">
                <a:latin typeface="Arial" charset="0"/>
                <a:cs typeface="Arial" charset="0"/>
              </a:rPr>
              <a:t>de gestión financiera </a:t>
            </a:r>
            <a:r>
              <a:rPr lang="es-MX" altLang="es-MX" sz="1500" dirty="0" smtClean="0">
                <a:latin typeface="Arial" charset="0"/>
                <a:cs typeface="Arial" charset="0"/>
              </a:rPr>
              <a:t>(72.14);</a:t>
            </a: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None/>
              <a:defRPr/>
            </a:pPr>
            <a:r>
              <a:rPr lang="es-MX" altLang="es-MX" sz="1500" dirty="0">
                <a:latin typeface="Arial" charset="0"/>
                <a:cs typeface="Arial" charset="0"/>
              </a:rPr>
              <a:t>o) Las resoluciones sobre adjudicaciones directas en materia de </a:t>
            </a:r>
            <a:r>
              <a:rPr lang="es-MX" altLang="es-MX" sz="1500" dirty="0" smtClean="0">
                <a:latin typeface="Arial" charset="0"/>
                <a:cs typeface="Arial" charset="0"/>
              </a:rPr>
              <a:t>adquisiciones (71.43)</a:t>
            </a: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None/>
              <a:defRPr/>
            </a:pPr>
            <a:r>
              <a:rPr lang="es-MX" altLang="es-MX" sz="1500" dirty="0">
                <a:latin typeface="Arial" charset="0"/>
                <a:cs typeface="Arial" charset="0"/>
              </a:rPr>
              <a:t>x) Los estados de cuenta bancarios que expiden las instituciones financieras, número de cuentas bancarias, estados financieros, cuentas de fideicomisos e </a:t>
            </a:r>
            <a:r>
              <a:rPr lang="es-MX" altLang="es-MX" sz="1500" dirty="0" smtClean="0">
                <a:latin typeface="Arial" charset="0"/>
                <a:cs typeface="Arial" charset="0"/>
              </a:rPr>
              <a:t>inversiones (63.57)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3 Rectángulo"/>
          <p:cNvSpPr>
            <a:spLocks noChangeArrowheads="1"/>
          </p:cNvSpPr>
          <p:nvPr/>
        </p:nvSpPr>
        <p:spPr bwMode="auto">
          <a:xfrm>
            <a:off x="250825" y="1919288"/>
            <a:ext cx="8642350" cy="375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lvl="1" indent="-34290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200" dirty="0">
                <a:cs typeface="Arial" charset="0"/>
              </a:rPr>
              <a:t>Publicar de forma completa, actualizada y permanentemente  la información que corresponde </a:t>
            </a:r>
            <a:r>
              <a:rPr lang="es-MX" altLang="es-MX" sz="2200" dirty="0" smtClean="0">
                <a:cs typeface="Arial" charset="0"/>
              </a:rPr>
              <a:t>a cada Sujeto Obligado de acuerdo a su naturaleza. </a:t>
            </a:r>
            <a:endParaRPr lang="es-MX" altLang="es-MX" sz="2200" dirty="0">
              <a:cs typeface="Arial" charset="0"/>
            </a:endParaRPr>
          </a:p>
          <a:p>
            <a:pPr marL="342900" lvl="1" indent="-34290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200" dirty="0" smtClean="0">
                <a:cs typeface="Arial" charset="0"/>
              </a:rPr>
              <a:t>Fundar </a:t>
            </a:r>
            <a:r>
              <a:rPr lang="es-MX" altLang="es-MX" sz="2200" dirty="0">
                <a:cs typeface="Arial" charset="0"/>
              </a:rPr>
              <a:t>y motivar cuando alguna de las fracciones o incisos </a:t>
            </a:r>
            <a:r>
              <a:rPr lang="es-MX" altLang="es-MX" sz="2200" dirty="0" smtClean="0">
                <a:cs typeface="Arial" charset="0"/>
              </a:rPr>
              <a:t>correspondientes </a:t>
            </a:r>
            <a:r>
              <a:rPr lang="es-MX" altLang="es-MX" sz="2200" dirty="0">
                <a:cs typeface="Arial" charset="0"/>
              </a:rPr>
              <a:t>no sea aplicable, o la información no sea generada, no la posea o administre el sujeto obligado en cuestión;  en su caso, publicar la información que de acuerdo a las atribuciones del sujeto obligado pueda dar cumplimiento a la obligación.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319338" y="692150"/>
            <a:ext cx="6716712" cy="9366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alt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Áreas </a:t>
            </a:r>
            <a:r>
              <a:rPr lang="es-MX" altLang="es-MX" sz="36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alt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Oportunidad:</a:t>
            </a: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08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3 Rectángulo"/>
          <p:cNvSpPr>
            <a:spLocks noChangeArrowheads="1"/>
          </p:cNvSpPr>
          <p:nvPr/>
        </p:nvSpPr>
        <p:spPr bwMode="auto">
          <a:xfrm>
            <a:off x="250825" y="2133600"/>
            <a:ext cx="8642350" cy="1685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lvl="1" indent="-342900" algn="just" eaLnBrk="0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ES_tradnl" sz="2400" dirty="0" smtClean="0"/>
              <a:t>Publicar </a:t>
            </a:r>
            <a:r>
              <a:rPr lang="es-ES_tradnl" sz="2400" dirty="0"/>
              <a:t>la información pública ordinaria que se considere de interés para la sociedad o la que se </a:t>
            </a:r>
            <a:r>
              <a:rPr lang="es-ES_tradnl" sz="2400" dirty="0" smtClean="0"/>
              <a:t>solicite </a:t>
            </a:r>
            <a:r>
              <a:rPr lang="es-ES_tradnl" sz="2400" dirty="0"/>
              <a:t>con mayor </a:t>
            </a:r>
            <a:r>
              <a:rPr lang="es-ES_tradnl" sz="2400" dirty="0" smtClean="0"/>
              <a:t>frecuencia, atendiendo los </a:t>
            </a:r>
            <a:r>
              <a:rPr lang="es-ES_tradnl" sz="2400" dirty="0"/>
              <a:t>requisitos de claridad, calidad, veracidad, oportunidad y confiabilidad.</a:t>
            </a:r>
            <a:endParaRPr lang="es-MX" altLang="es-MX" sz="2400" dirty="0">
              <a:cs typeface="Arial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319338" y="549275"/>
            <a:ext cx="6716712" cy="935038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alt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Áreas </a:t>
            </a:r>
            <a:r>
              <a:rPr lang="es-MX" altLang="es-MX" sz="36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alt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Oportunidad:</a:t>
            </a: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85750" y="142875"/>
            <a:ext cx="2786063" cy="1643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pic>
        <p:nvPicPr>
          <p:cNvPr id="22531" name="5 Imagen" descr="original_CMYK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8" t="21875" r="14583" b="22916"/>
          <a:stretch>
            <a:fillRect/>
          </a:stretch>
        </p:blipFill>
        <p:spPr bwMode="auto">
          <a:xfrm>
            <a:off x="2124075" y="788988"/>
            <a:ext cx="480695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83568" y="3872890"/>
            <a:ext cx="7704856" cy="286847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Organismos </a:t>
            </a:r>
            <a:r>
              <a:rPr lang="es-MX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Públicos Descentralizados;</a:t>
            </a:r>
          </a:p>
          <a:p>
            <a:pPr algn="ctr">
              <a:defRPr/>
            </a:pPr>
            <a:r>
              <a:rPr lang="es-MX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       </a:t>
            </a:r>
            <a:r>
              <a:rPr lang="es-MX" b="1" dirty="0">
                <a:solidFill>
                  <a:schemeClr val="accent5">
                    <a:lumMod val="50000"/>
                  </a:schemeClr>
                </a:solidFill>
                <a:ea typeface="ＭＳ Ｐゴシック" charset="-128"/>
              </a:rPr>
              <a:t>  (Sector Cultura, Medio </a:t>
            </a: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ea typeface="ＭＳ Ｐゴシック" charset="-128"/>
              </a:rPr>
              <a:t>Ambiente, Movilidad, </a:t>
            </a:r>
            <a:r>
              <a:rPr lang="es-MX" b="1" dirty="0">
                <a:solidFill>
                  <a:schemeClr val="accent5">
                    <a:lumMod val="50000"/>
                  </a:schemeClr>
                </a:solidFill>
                <a:ea typeface="ＭＳ Ｐゴシック" charset="-128"/>
              </a:rPr>
              <a:t>Salud y Seguridad)</a:t>
            </a:r>
          </a:p>
          <a:p>
            <a:pPr algn="ctr">
              <a:lnSpc>
                <a:spcPct val="120000"/>
              </a:lnSpc>
              <a:defRPr/>
            </a:pPr>
            <a:r>
              <a:rPr lang="es-MX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Organismos Públicos Desconcentrados;</a:t>
            </a:r>
          </a:p>
          <a:p>
            <a:pPr algn="ctr">
              <a:lnSpc>
                <a:spcPct val="120000"/>
              </a:lnSpc>
              <a:defRPr/>
            </a:pPr>
            <a:r>
              <a:rPr lang="es-MX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Poder Judicial;</a:t>
            </a:r>
          </a:p>
          <a:p>
            <a:pPr algn="ctr">
              <a:lnSpc>
                <a:spcPct val="120000"/>
              </a:lnSpc>
              <a:defRPr/>
            </a:pPr>
            <a:r>
              <a:rPr lang="es-MX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Organismos Autónomos; </a:t>
            </a:r>
          </a:p>
          <a:p>
            <a:pPr algn="ctr">
              <a:lnSpc>
                <a:spcPct val="120000"/>
              </a:lnSpc>
              <a:defRPr/>
            </a:pPr>
            <a:r>
              <a:rPr lang="es-MX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Tribunal de Arbitraje y Escalafón. </a:t>
            </a:r>
          </a:p>
        </p:txBody>
      </p:sp>
    </p:spTree>
    <p:extLst>
      <p:ext uri="{BB962C8B-B14F-4D97-AF65-F5344CB8AC3E}">
        <p14:creationId xmlns:p14="http://schemas.microsoft.com/office/powerpoint/2010/main" val="402860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4690</TotalTime>
  <Words>1792</Words>
  <Application>Microsoft Office PowerPoint</Application>
  <PresentationFormat>Presentación en pantalla (4:3)</PresentationFormat>
  <Paragraphs>574</Paragraphs>
  <Slides>27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Office Theme</vt:lpstr>
      <vt:lpstr>Presentación de PowerPoint</vt:lpstr>
      <vt:lpstr>Metodología</vt:lpstr>
      <vt:lpstr>Metodología</vt:lpstr>
      <vt:lpstr>Metodología</vt:lpstr>
      <vt:lpstr>Metodología</vt:lpstr>
      <vt:lpstr>Generalidades  de la Evaluación </vt:lpstr>
      <vt:lpstr>Resultado Global Organismos Públicos  Descentralizados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Resultado Global Organismos Públicos  Desconcentrados</vt:lpstr>
      <vt:lpstr>Presentación de PowerPoint</vt:lpstr>
      <vt:lpstr>Resultado Global Poder Judicial</vt:lpstr>
      <vt:lpstr>Presentación de PowerPoint</vt:lpstr>
      <vt:lpstr>Resultado Global Organismos Públicos Autónomos</vt:lpstr>
      <vt:lpstr>Presentación de PowerPoint</vt:lpstr>
      <vt:lpstr>Resultado Global Tribunal de Arbitraje y Escalafón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Dugaweb.com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Francisco Garcia</dc:creator>
  <cp:lastModifiedBy>Keerem Arauza</cp:lastModifiedBy>
  <cp:revision>370</cp:revision>
  <cp:lastPrinted>2015-01-19T15:29:22Z</cp:lastPrinted>
  <dcterms:created xsi:type="dcterms:W3CDTF">2013-09-04T19:30:16Z</dcterms:created>
  <dcterms:modified xsi:type="dcterms:W3CDTF">2015-01-20T17:48:02Z</dcterms:modified>
</cp:coreProperties>
</file>