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70" r:id="rId3"/>
    <p:sldId id="271" r:id="rId4"/>
    <p:sldId id="263" r:id="rId5"/>
    <p:sldId id="265" r:id="rId6"/>
    <p:sldId id="266" r:id="rId7"/>
    <p:sldId id="269" r:id="rId8"/>
    <p:sldId id="30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10" r:id="rId44"/>
    <p:sldId id="311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579" autoAdjust="0"/>
  </p:normalViewPr>
  <p:slideViewPr>
    <p:cSldViewPr>
      <p:cViewPr>
        <p:scale>
          <a:sx n="70" d="100"/>
          <a:sy n="70" d="100"/>
        </p:scale>
        <p:origin x="-139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pPr>
            <a:r>
              <a:rPr lang="en-US" sz="2000" kern="1200" cap="small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Cumplimiento</a:t>
            </a:r>
            <a:r>
              <a:rPr lang="en-US" sz="2000" kern="1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Global</a:t>
            </a:r>
            <a:endParaRPr lang="en-US" sz="2000" kern="12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view3D>
      <c:rotX val="40"/>
      <c:rotY val="2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7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Cumplido </c:v>
                </c:pt>
                <c:pt idx="1">
                  <c:v>No cumplido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35.43</c:v>
                </c:pt>
                <c:pt idx="1">
                  <c:v>64.569999999999993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794201774190815"/>
          <c:y val="0"/>
        </c:manualLayout>
      </c:layout>
      <c:overlay val="0"/>
      <c:txPr>
        <a:bodyPr/>
        <a:lstStyle/>
        <a:p>
          <a:pPr>
            <a:defRPr sz="1700">
              <a:latin typeface="Arial" pitchFamily="34" charset="0"/>
              <a:cs typeface="Arial" pitchFamily="34" charset="0"/>
            </a:defRPr>
          </a:pPr>
          <a:endParaRPr lang="es-MX"/>
        </a:p>
      </c:txPr>
    </c:title>
    <c:autoTitleDeleted val="0"/>
    <c:view3D>
      <c:rotX val="50"/>
      <c:rotY val="27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Articulo 8 fracción V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Cumplido</c:v>
                </c:pt>
                <c:pt idx="1">
                  <c:v>No cumplido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32.43</c:v>
                </c:pt>
                <c:pt idx="1">
                  <c:v>67.569999999999993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700">
              <a:latin typeface="Arial" pitchFamily="34" charset="0"/>
              <a:cs typeface="Arial" pitchFamily="34" charset="0"/>
            </a:defRPr>
          </a:pPr>
          <a:endParaRPr lang="es-MX"/>
        </a:p>
      </c:txPr>
    </c:title>
    <c:autoTitleDeleted val="0"/>
    <c:view3D>
      <c:rotX val="5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Artículo 15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Cumplido </c:v>
                </c:pt>
                <c:pt idx="1">
                  <c:v>No cumplido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38.44</c:v>
                </c:pt>
                <c:pt idx="1">
                  <c:v>61.56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2758974493031"/>
          <c:y val="0.13783546014267151"/>
          <c:w val="0.49705404464863379"/>
          <c:h val="0.78603895432807203"/>
        </c:manualLayout>
      </c:layout>
      <c:radarChart>
        <c:radarStyle val="marker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Publicidad</c:v>
                </c:pt>
                <c:pt idx="1">
                  <c:v>Vigencia </c:v>
                </c:pt>
                <c:pt idx="2">
                  <c:v>Accesibilidad</c:v>
                </c:pt>
                <c:pt idx="3">
                  <c:v>Información 
Completa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Publicidad</c:v>
                </c:pt>
                <c:pt idx="1">
                  <c:v>Vigencia </c:v>
                </c:pt>
                <c:pt idx="2">
                  <c:v>Accesibilidad</c:v>
                </c:pt>
                <c:pt idx="3">
                  <c:v>Información 
Completa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51.01</c:v>
                </c:pt>
                <c:pt idx="1">
                  <c:v>24.9</c:v>
                </c:pt>
                <c:pt idx="2">
                  <c:v>47.6</c:v>
                </c:pt>
                <c:pt idx="3">
                  <c:v>18.18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90304"/>
        <c:axId val="27096192"/>
      </c:radarChart>
      <c:catAx>
        <c:axId val="27090304"/>
        <c:scaling>
          <c:orientation val="minMax"/>
        </c:scaling>
        <c:delete val="0"/>
        <c:axPos val="b"/>
        <c:majorGridlines/>
        <c:numFmt formatCode="@" sourceLinked="1"/>
        <c:majorTickMark val="none"/>
        <c:minorTickMark val="none"/>
        <c:tickLblPos val="nextTo"/>
        <c:spPr>
          <a:ln w="9525">
            <a:noFill/>
          </a:ln>
        </c:spPr>
        <c:txPr>
          <a:bodyPr anchor="t" anchorCtr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7096192"/>
        <c:crosses val="autoZero"/>
        <c:auto val="1"/>
        <c:lblAlgn val="ctr"/>
        <c:lblOffset val="100"/>
        <c:noMultiLvlLbl val="0"/>
      </c:catAx>
      <c:valAx>
        <c:axId val="27096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2709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BFF9-2A2D-4AFB-A412-22033C35A36C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3C94-318A-4D7A-BDA3-62AF970D1B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3C94-318A-4D7A-BDA3-62AF970D1B5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9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37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58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9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30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09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45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7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98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46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6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fld id="{DDD717BC-FBE5-4A5B-AA80-BD935658EF74}" type="datetimeFigureOut">
              <a:rPr lang="es-MX" smtClean="0"/>
              <a:t>21/07/2015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fld id="{57B6CF76-992B-44F2-A05F-E2F70ACC844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s-MX" sz="32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Resultados </a:t>
            </a:r>
            <a:br>
              <a:rPr lang="es-MX" sz="32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s-MX" sz="32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Evaluación de la Publicación </a:t>
            </a:r>
            <a:br>
              <a:rPr lang="es-MX" sz="32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s-MX" sz="32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de Información Fundamental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MX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AYUNTAMIENTOS </a:t>
            </a:r>
          </a:p>
          <a:p>
            <a:pPr algn="r"/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1ER. BLOQUE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1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</a:t>
            </a: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Norte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78483"/>
              </p:ext>
            </p:extLst>
          </p:nvPr>
        </p:nvGraphicFramePr>
        <p:xfrm>
          <a:off x="179512" y="2060848"/>
          <a:ext cx="8771749" cy="4320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61713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Colotlán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58.90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Totatiche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Santa María de los Ángeles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Huejúcar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Bolaños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71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Chimaltitlán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Norte</a:t>
            </a:r>
            <a:endParaRPr lang="es-MX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2409"/>
            <a:ext cx="7272808" cy="452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</a:t>
            </a: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Altos Norte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22526"/>
              </p:ext>
            </p:extLst>
          </p:nvPr>
        </p:nvGraphicFramePr>
        <p:xfrm>
          <a:off x="251520" y="2348880"/>
          <a:ext cx="8771749" cy="27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40759"/>
                <a:gridCol w="1498941"/>
              </a:tblGrid>
              <a:tr h="57910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6280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Lagos de Moreno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74.67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095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Encarnación de Díaz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54.65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71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Teocaltiche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3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#2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Norte</a:t>
            </a:r>
            <a:endParaRPr lang="es-MX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4786"/>
            <a:ext cx="8571893" cy="448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0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#3 Altos Sur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85072"/>
              </p:ext>
            </p:extLst>
          </p:nvPr>
        </p:nvGraphicFramePr>
        <p:xfrm>
          <a:off x="179512" y="1916832"/>
          <a:ext cx="8771749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5628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414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Tepatitlán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1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Arandas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Jesús María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San Miguel el Alto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Valle de Guadalupe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#3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endParaRPr lang="es-MX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1" y="1700808"/>
            <a:ext cx="876346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24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#4 </a:t>
            </a: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Ciénega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74552"/>
              </p:ext>
            </p:extLst>
          </p:nvPr>
        </p:nvGraphicFramePr>
        <p:xfrm>
          <a:off x="179512" y="2276872"/>
          <a:ext cx="8771749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105598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3535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Tototlán</a:t>
                      </a:r>
                      <a:r>
                        <a:rPr kumimoji="0" lang="es-MX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9051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Jamay</a:t>
                      </a:r>
                      <a:endParaRPr kumimoji="0" lang="es-MX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56.87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#4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Ciénega</a:t>
            </a:r>
            <a:endParaRPr lang="es-MX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4" y="1733430"/>
            <a:ext cx="8945891" cy="44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41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87008" cy="1296144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#5 Sureste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68489"/>
              </p:ext>
            </p:extLst>
          </p:nvPr>
        </p:nvGraphicFramePr>
        <p:xfrm>
          <a:off x="179512" y="2276872"/>
          <a:ext cx="878400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6837"/>
                <a:gridCol w="1199473"/>
                <a:gridCol w="1058358"/>
                <a:gridCol w="1495666"/>
                <a:gridCol w="1326623"/>
                <a:gridCol w="1517043"/>
              </a:tblGrid>
              <a:tr h="98656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7040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Concepción de Buenos Aires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4303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Tizapán</a:t>
                      </a:r>
                      <a:r>
                        <a:rPr kumimoji="0" 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el Alto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15.85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#5 </a:t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Sureste</a:t>
            </a:r>
            <a:endParaRPr lang="es-MX" sz="32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5179"/>
            <a:ext cx="8424936" cy="493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15045" y="1556792"/>
            <a:ext cx="8229600" cy="1800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r>
              <a:rPr lang="es-MX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</a:t>
            </a:r>
            <a:r>
              <a:rPr lang="es-MX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levantamiento web: </a:t>
            </a:r>
            <a:r>
              <a:rPr lang="es-MX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23 de marzo al 06 julio de 2015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endParaRPr lang="es-MX" sz="17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r>
              <a:rPr lang="es-MX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Objetivo de la Evaluación: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r>
              <a:rPr lang="es-MX" sz="17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Articulo 8, fracción V- Información financiera, patrimonial y administrativa.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r>
              <a:rPr lang="es-MX" sz="17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Articulo 15 – De los Ayuntamientos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Pct val="75000"/>
              <a:buNone/>
              <a:tabLst>
                <a:tab pos="290576" algn="l"/>
              </a:tabLst>
              <a:defRPr/>
            </a:pPr>
            <a:endParaRPr lang="es-MX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q"/>
              <a:tabLst>
                <a:tab pos="290576" algn="l"/>
              </a:tabLst>
              <a:defRPr/>
            </a:pPr>
            <a:r>
              <a:rPr lang="es-MX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Cobertura: </a:t>
            </a:r>
            <a:r>
              <a:rPr lang="es-MX" sz="17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50 Ayuntamientos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SzPct val="75000"/>
              <a:buNone/>
              <a:tabLst>
                <a:tab pos="290576" algn="l"/>
              </a:tabLst>
              <a:defRPr/>
            </a:pPr>
            <a:endParaRPr lang="es-MX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68641" cy="936625"/>
          </a:xfrm>
        </p:spPr>
        <p:txBody>
          <a:bodyPr/>
          <a:lstStyle/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Generalidades 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Evaluación 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17687" y="3458569"/>
            <a:ext cx="28083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Acatlán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Juárez 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Amacueca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Ameca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Arandas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Atemajac de Brizuela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Bolaños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Casimiro Castillo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Chimaltitlán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Cihuatlán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Colotlán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Concepción de Buenos Aires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Cuautitlán de García Barragán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Cuautla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Cuquio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El Grullo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El Salto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Encarnación de Díaz</a:t>
            </a:r>
          </a:p>
          <a:p>
            <a:endParaRPr lang="es-MX" sz="5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25999" y="3458569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Etzatlán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Gómez Farías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Huejúcar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Ixtlahuacán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de los Membrillos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Jamay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Jesús María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Juanacatlán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Juchitlán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Lagos de Moreno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Mezquitic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San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Cristóbal 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de la Barranca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San Miguel el Alto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Santa María de los Ángeles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Sayula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Tala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Tamazula de Gordiano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Tapalpa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 smtClean="0">
                <a:latin typeface="Arial" pitchFamily="34" charset="0"/>
                <a:cs typeface="Arial" pitchFamily="34" charset="0"/>
              </a:rPr>
              <a:t>Tecalitlán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334776" y="3573016"/>
            <a:ext cx="266429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Tenamaxtlán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 smtClean="0">
                <a:latin typeface="Arial" pitchFamily="34" charset="0"/>
                <a:cs typeface="Arial" pitchFamily="34" charset="0"/>
              </a:rPr>
              <a:t>Ayuntamiento 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Teocaltiche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Tepatitlán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Tizapan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el Alto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Tomatlán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Tonaya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Tonila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Totatiche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Tototlán</a:t>
            </a:r>
            <a:r>
              <a:rPr lang="es-MX" sz="1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Valle de Guadalupe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Villa Guerrero 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Villa Purificación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Zapopan</a:t>
            </a: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</a:t>
            </a:r>
            <a:r>
              <a:rPr lang="es-MX" sz="1100" dirty="0" err="1">
                <a:latin typeface="Arial" pitchFamily="34" charset="0"/>
                <a:cs typeface="Arial" pitchFamily="34" charset="0"/>
              </a:rPr>
              <a:t>Zapotiltic</a:t>
            </a:r>
            <a:endParaRPr lang="es-MX" sz="11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1100" dirty="0">
                <a:latin typeface="Arial" pitchFamily="34" charset="0"/>
                <a:cs typeface="Arial" pitchFamily="34" charset="0"/>
              </a:rPr>
              <a:t>Ayuntamiento de Zapotitlán de Vadillo</a:t>
            </a:r>
          </a:p>
        </p:txBody>
      </p:sp>
    </p:spTree>
    <p:extLst>
      <p:ext uri="{BB962C8B-B14F-4D97-AF65-F5344CB8AC3E}">
        <p14:creationId xmlns:p14="http://schemas.microsoft.com/office/powerpoint/2010/main" val="212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#6 </a:t>
            </a: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05101"/>
              </p:ext>
            </p:extLst>
          </p:nvPr>
        </p:nvGraphicFramePr>
        <p:xfrm>
          <a:off x="179512" y="1988840"/>
          <a:ext cx="8771749" cy="396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56285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4141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Tamazula de Gordiano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1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Zapotiltic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76.08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Gómez Farías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Tecalitlán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678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Tonila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#6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endParaRPr lang="es-MX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76021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6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#7 Sierra de Amula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89476"/>
              </p:ext>
            </p:extLst>
          </p:nvPr>
        </p:nvGraphicFramePr>
        <p:xfrm>
          <a:off x="179512" y="2132856"/>
          <a:ext cx="8771749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8493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187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El Grullo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8406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Tonaya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078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Juchitlán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5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#7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Sierra </a:t>
            </a: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Amula</a:t>
            </a:r>
            <a:endParaRPr lang="es-MX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891968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337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#8 Costa Sur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23154"/>
              </p:ext>
            </p:extLst>
          </p:nvPr>
        </p:nvGraphicFramePr>
        <p:xfrm>
          <a:off x="179512" y="2132856"/>
          <a:ext cx="8771749" cy="3959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5408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70984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Cihuatlán</a:t>
                      </a:r>
                      <a:endParaRPr kumimoji="0" 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436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Tomatlán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9.85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30.04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94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Villa Purificación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60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Cuautitlán de García Barragán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94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Casimiro Castillo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#8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Costa </a:t>
            </a: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endParaRPr lang="es-MX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034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7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#10 Valles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70438"/>
              </p:ext>
            </p:extLst>
          </p:nvPr>
        </p:nvGraphicFramePr>
        <p:xfrm>
          <a:off x="251520" y="2276872"/>
          <a:ext cx="8771749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86511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131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Ameca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90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Etzatlán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0268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Tala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#10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Valles</a:t>
            </a:r>
            <a:endParaRPr lang="es-MX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531"/>
            <a:ext cx="8136904" cy="448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4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#11 Lagunas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78509"/>
              </p:ext>
            </p:extLst>
          </p:nvPr>
        </p:nvGraphicFramePr>
        <p:xfrm>
          <a:off x="179512" y="2132856"/>
          <a:ext cx="8771749" cy="396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6907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8809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Atemajac de Brizuela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115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Amacueca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25.69</a:t>
                      </a:r>
                      <a:endParaRPr lang="es-MX" sz="16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50.62</a:t>
                      </a:r>
                      <a:endParaRPr lang="es-MX" sz="16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999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Acatlán de Juárez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999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Sayula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#11 </a:t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Lagunas</a:t>
            </a:r>
            <a:endParaRPr lang="es-MX" sz="32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0824"/>
            <a:ext cx="8700591" cy="44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6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pPr>
              <a:defRPr/>
            </a:pP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Orden de la </a:t>
            </a:r>
            <a: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es-MX" sz="32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presentación de los resultados se dará a conocer en cuatro momentos: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esultados globales de los 50 ayuntamientos evaluados por artículo y criterio adjetivo; </a:t>
            </a:r>
          </a:p>
          <a:p>
            <a:pPr marL="91440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desagregada por regiones, tomando como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modelo la "Regionalización administrativa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Jalisco”;</a:t>
            </a:r>
          </a:p>
          <a:p>
            <a:pPr marL="91440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por articulo desagregados por regiones;</a:t>
            </a:r>
          </a:p>
          <a:p>
            <a:pPr marL="91440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Ranking general de los 50 ayuntamientos; y  </a:t>
            </a:r>
          </a:p>
          <a:p>
            <a:pPr marL="91440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MX" sz="1800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1407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354162"/>
          </a:xfrm>
        </p:spPr>
        <p:txBody>
          <a:bodyPr/>
          <a:lstStyle/>
          <a:p>
            <a:pPr eaLnBrk="0" hangingPunct="0"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por Criterio Adjetivo por Ayuntamiento 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#12 Centro</a:t>
            </a:r>
            <a:endParaRPr lang="es-MX" sz="30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69539"/>
              </p:ext>
            </p:extLst>
          </p:nvPr>
        </p:nvGraphicFramePr>
        <p:xfrm>
          <a:off x="107504" y="1844824"/>
          <a:ext cx="8771749" cy="464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87"/>
                <a:gridCol w="1197800"/>
                <a:gridCol w="1056882"/>
                <a:gridCol w="1493580"/>
                <a:gridCol w="1324773"/>
                <a:gridCol w="1514927"/>
              </a:tblGrid>
              <a:tr h="5259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6927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Zapopan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936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Cuquio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88.23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27.62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4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Juanacatlán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38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San Cristobal de la Barranca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49.56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4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El Salto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27.62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38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Ayuntamiento de </a:t>
                      </a:r>
                      <a:r>
                        <a:rPr kumimoji="0" lang="es-MX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Ixtlahuacán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de los Membrillos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16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994122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#12 </a:t>
            </a: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endParaRPr lang="es-MX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5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2060848"/>
            <a:ext cx="892810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#1 Norte, integrada por: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Bolaños,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Chimaltitlán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Colotlán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Huejúcar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Santa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María de los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Ángeles,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Totatiche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i="1" dirty="0" err="1" smtClean="0">
                <a:latin typeface="Arial" pitchFamily="34" charset="0"/>
                <a:cs typeface="Arial" pitchFamily="34" charset="0"/>
              </a:rPr>
              <a:t>Mezquitic</a:t>
            </a:r>
            <a:r>
              <a:rPr lang="es-MX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y Villa Guerrero. </a:t>
            </a:r>
            <a:endParaRPr lang="es-ES" altLang="es-MX" sz="2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24695"/>
              </p:ext>
            </p:extLst>
          </p:nvPr>
        </p:nvGraphicFramePr>
        <p:xfrm>
          <a:off x="144462" y="3234116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6803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598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17.95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98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 Norte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916832"/>
            <a:ext cx="8928100" cy="12237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4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400" dirty="0" smtClean="0">
                <a:latin typeface="Arial" pitchFamily="34" charset="0"/>
                <a:cs typeface="Arial" pitchFamily="34" charset="0"/>
              </a:rPr>
              <a:t>la región #2 Altos Norte, integrada por: 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Lagos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Moreno, Encarnación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Díaz y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Teocaltiche</a:t>
            </a:r>
            <a:r>
              <a:rPr lang="es-MX" altLang="es-MX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es-ES" altLang="es-MX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91148"/>
              </p:ext>
            </p:extLst>
          </p:nvPr>
        </p:nvGraphicFramePr>
        <p:xfrm>
          <a:off x="71437" y="3105355"/>
          <a:ext cx="8964613" cy="360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3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373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74.36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21.79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3373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#2 Altos Norte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73238"/>
            <a:ext cx="8928100" cy="12237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#3 Altos Sur, integrada por: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Arandas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Jesús María, San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Miguel el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Alto, Tepatitlán y Valle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Guadalupe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	.</a:t>
            </a:r>
            <a:endParaRPr lang="es-ES" altLang="es-MX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32820"/>
              </p:ext>
            </p:extLst>
          </p:nvPr>
        </p:nvGraphicFramePr>
        <p:xfrm>
          <a:off x="0" y="3010243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69883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505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5058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#3 Altos Sur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73238"/>
            <a:ext cx="892810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charset="0"/>
                <a:cs typeface="Arial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charset="0"/>
                <a:cs typeface="Arial" charset="0"/>
              </a:rPr>
              <a:t>la región #4 Ciénega, integrada por: </a:t>
            </a:r>
            <a:r>
              <a:rPr lang="es-MX" altLang="es-MX" sz="2200" dirty="0" err="1" smtClean="0">
                <a:latin typeface="Arial" charset="0"/>
                <a:cs typeface="Arial" charset="0"/>
              </a:rPr>
              <a:t>Tototlán</a:t>
            </a:r>
            <a:r>
              <a:rPr lang="es-MX" altLang="es-MX" sz="2200" dirty="0" smtClean="0">
                <a:latin typeface="Arial" charset="0"/>
                <a:cs typeface="Arial" charset="0"/>
              </a:rPr>
              <a:t> y </a:t>
            </a:r>
            <a:r>
              <a:rPr lang="es-MX" altLang="es-MX" sz="2200" dirty="0" err="1" smtClean="0">
                <a:latin typeface="Arial" charset="0"/>
                <a:cs typeface="Arial" charset="0"/>
              </a:rPr>
              <a:t>Jamay</a:t>
            </a:r>
            <a:r>
              <a:rPr lang="es-MX" altLang="es-MX" sz="2200" dirty="0" smtClean="0">
                <a:latin typeface="Arial" charset="0"/>
                <a:cs typeface="Arial" charset="0"/>
              </a:rPr>
              <a:t>.</a:t>
            </a:r>
            <a:endParaRPr lang="es-ES" altLang="es-MX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95539"/>
              </p:ext>
            </p:extLst>
          </p:nvPr>
        </p:nvGraphicFramePr>
        <p:xfrm>
          <a:off x="107950" y="2797842"/>
          <a:ext cx="8964613" cy="360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636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6492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7142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#4 Ciénega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73238"/>
            <a:ext cx="8928100" cy="12957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#5 Sureste, integrada por: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Concepción de Buenos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Aires y Tizapán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el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Alto.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endParaRPr lang="es-ES" altLang="es-MX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70683"/>
              </p:ext>
            </p:extLst>
          </p:nvPr>
        </p:nvGraphicFramePr>
        <p:xfrm>
          <a:off x="64810" y="2924944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8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47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43.75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471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50.50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#5 Sureste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73238"/>
            <a:ext cx="8928100" cy="12237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#6 Sur, integrada por: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Gómez Farías, Tamazula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Gordiano,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Tecalitlán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Tonila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Zapotiltic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Zapotitlán </a:t>
            </a:r>
            <a:r>
              <a:rPr lang="es-MX" sz="2200" i="1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Vadillo. </a:t>
            </a:r>
            <a:endParaRPr lang="es-ES" altLang="es-MX" sz="2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99052"/>
              </p:ext>
            </p:extLst>
          </p:nvPr>
        </p:nvGraphicFramePr>
        <p:xfrm>
          <a:off x="71437" y="2996952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54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008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36.73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244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#6 Sur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916832"/>
            <a:ext cx="8928100" cy="12961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#7 Sierra de Amula, integrada por: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El Grullo,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Juchitlán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Tonaya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Cuautla</a:t>
            </a:r>
            <a:r>
              <a:rPr lang="es-MX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2200" i="1" dirty="0" err="1" smtClean="0">
                <a:latin typeface="Arial" pitchFamily="34" charset="0"/>
                <a:cs typeface="Arial" pitchFamily="34" charset="0"/>
              </a:rPr>
              <a:t>Tenamaxtlán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MX" altLang="es-MX" sz="2200" i="1" dirty="0" smtClean="0">
                <a:latin typeface="Arial" pitchFamily="34" charset="0"/>
                <a:cs typeface="Arial" pitchFamily="34" charset="0"/>
              </a:rPr>
              <a:t> </a:t>
            </a:r>
            <a:endParaRPr lang="es-ES" altLang="es-MX" sz="2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28781"/>
              </p:ext>
            </p:extLst>
          </p:nvPr>
        </p:nvGraphicFramePr>
        <p:xfrm>
          <a:off x="78708" y="3068960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6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53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#7 Sierra de Amula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85938"/>
            <a:ext cx="8928100" cy="12830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algn="just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#8 Costa Sur, integrada por: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Casimiro Castillo,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Cihuatlán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Cuautitlán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de García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Barragán,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Tomatlán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y Villa Purificación.</a:t>
            </a:r>
            <a:endParaRPr lang="es-ES" altLang="es-MX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15661"/>
              </p:ext>
            </p:extLst>
          </p:nvPr>
        </p:nvGraphicFramePr>
        <p:xfrm>
          <a:off x="114059" y="3059635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6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33.08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53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#8 Costa Sur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088" y="260647"/>
            <a:ext cx="6749416" cy="1368127"/>
          </a:xfrm>
        </p:spPr>
        <p:txBody>
          <a:bodyPr/>
          <a:lstStyle/>
          <a:p>
            <a:pPr>
              <a:defRPr/>
            </a:pPr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endParaRPr lang="es-ES" sz="32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7950" y="1628776"/>
            <a:ext cx="8856538" cy="900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s-MX" altLang="es-MX" sz="2400" dirty="0">
                <a:cs typeface="Arial" charset="0"/>
              </a:rPr>
              <a:t>	El resultado global de la evaluación practicada a </a:t>
            </a: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50 Ayuntamientos </a:t>
            </a:r>
            <a:r>
              <a:rPr lang="es-MX" altLang="es-MX" sz="2400" dirty="0" smtClean="0">
                <a:cs typeface="Arial" charset="0"/>
              </a:rPr>
              <a:t>es el siguiente:</a:t>
            </a:r>
            <a:endParaRPr lang="es-ES" altLang="es-MX" sz="2400" dirty="0">
              <a:cs typeface="Arial" charset="0"/>
            </a:endParaRP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60397"/>
              </p:ext>
            </p:extLst>
          </p:nvPr>
        </p:nvGraphicFramePr>
        <p:xfrm>
          <a:off x="300381" y="2826892"/>
          <a:ext cx="4127604" cy="3577867"/>
        </p:xfrm>
        <a:graphic>
          <a:graphicData uri="http://schemas.openxmlformats.org/drawingml/2006/table">
            <a:tbl>
              <a:tblPr/>
              <a:tblGrid>
                <a:gridCol w="2485091"/>
                <a:gridCol w="1642513"/>
              </a:tblGrid>
              <a:tr h="53211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Articulo </a:t>
                      </a:r>
                    </a:p>
                  </a:txBody>
                  <a:tcPr marL="91433" marR="91433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Cumplimiento</a:t>
                      </a:r>
                    </a:p>
                  </a:txBody>
                  <a:tcPr marL="91433" marR="91433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28463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8, </a:t>
                      </a:r>
                      <a:r>
                        <a:rPr lang="es-ES_tradnl" altLang="es-MX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Información Fundamental  General, fracción V-Información financiera,</a:t>
                      </a:r>
                      <a:r>
                        <a:rPr lang="es-ES_tradnl" altLang="es-MX" sz="16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patrimonial y administrativa</a:t>
                      </a:r>
                      <a:r>
                        <a:rPr lang="es-ES_tradnl" altLang="es-MX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MX" altLang="es-MX" sz="16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32.43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73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  <a:defRPr/>
                      </a:pPr>
                      <a:r>
                        <a:rPr lang="es-MX" altLang="es-MX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 15, Información Fundamental</a:t>
                      </a:r>
                      <a:r>
                        <a:rPr lang="es-MX" altLang="es-MX" sz="16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del Ayuntamiento</a:t>
                      </a:r>
                      <a:endParaRPr lang="es-MX" altLang="es-MX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8" marB="4573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38.44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7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Cumplimiento Global </a:t>
                      </a:r>
                      <a:endParaRPr kumimoji="0" lang="es-ES_trad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5738" marB="4573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35.43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004278202"/>
              </p:ext>
            </p:extLst>
          </p:nvPr>
        </p:nvGraphicFramePr>
        <p:xfrm>
          <a:off x="4565131" y="3068960"/>
          <a:ext cx="442826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3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99894" y="1916832"/>
            <a:ext cx="892810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#10 Valles, integrada por: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Ameca,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Etzatlán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y Tala.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s-MX" altLang="es-MX" sz="2200" dirty="0" smtClean="0">
                <a:latin typeface="Arial" charset="0"/>
                <a:cs typeface="Arial" charset="0"/>
              </a:rPr>
              <a:t> </a:t>
            </a:r>
            <a:endParaRPr lang="es-ES" altLang="es-MX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77763"/>
              </p:ext>
            </p:extLst>
          </p:nvPr>
        </p:nvGraphicFramePr>
        <p:xfrm>
          <a:off x="71437" y="3140968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6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8.97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22.44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53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#10 Valles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916832"/>
            <a:ext cx="8928100" cy="12957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#11 Lagunas, integrada por: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Acatlán de Juárez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Amacueca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200" dirty="0">
                <a:latin typeface="Arial" pitchFamily="34" charset="0"/>
                <a:cs typeface="Arial" pitchFamily="34" charset="0"/>
              </a:rPr>
              <a:t>Ayuntamiento de Atemajac de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Brizuela, Sayula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2200" i="1" dirty="0" err="1" smtClean="0">
                <a:latin typeface="Arial" pitchFamily="34" charset="0"/>
                <a:cs typeface="Arial" pitchFamily="34" charset="0"/>
              </a:rPr>
              <a:t>Tapalpa</a:t>
            </a:r>
            <a:r>
              <a:rPr lang="es-MX" sz="2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2200" i="1" dirty="0"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endParaRPr lang="es-ES" altLang="es-MX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135082"/>
              </p:ext>
            </p:extLst>
          </p:nvPr>
        </p:nvGraphicFramePr>
        <p:xfrm>
          <a:off x="71437" y="3183472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6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53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#11 Lagunas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916832"/>
            <a:ext cx="8928100" cy="10801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algn="just"/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pitchFamily="34" charset="0"/>
                <a:cs typeface="Arial" pitchFamily="34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pitchFamily="34" charset="0"/>
                <a:cs typeface="Arial" pitchFamily="34" charset="0"/>
              </a:rPr>
              <a:t>la región #12 Centro, integrada por: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Cuquio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, El Salto, </a:t>
            </a:r>
            <a:r>
              <a:rPr lang="es-MX" sz="2200" dirty="0" err="1" smtClean="0">
                <a:latin typeface="Arial" pitchFamily="34" charset="0"/>
                <a:cs typeface="Arial" pitchFamily="34" charset="0"/>
              </a:rPr>
              <a:t>Ixtlahuacán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de los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Membrillos, Juanacatlán, San Cristóbal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de la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Barranca y  Zapopan. </a:t>
            </a:r>
            <a:endParaRPr lang="es-ES" altLang="es-MX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75272"/>
              </p:ext>
            </p:extLst>
          </p:nvPr>
        </p:nvGraphicFramePr>
        <p:xfrm>
          <a:off x="89693" y="3026230"/>
          <a:ext cx="8964613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1802"/>
                <a:gridCol w="1224136"/>
                <a:gridCol w="1080120"/>
                <a:gridCol w="1526419"/>
                <a:gridCol w="1353901"/>
                <a:gridCol w="1548235"/>
              </a:tblGrid>
              <a:tr h="7486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43606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78.21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22.44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41532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</a:p>
          <a:p>
            <a:pPr>
              <a:defRPr/>
            </a:pP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Región #12 Centro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0079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ES" sz="3000" cap="smal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es-ES" sz="3000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3000" cap="smal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Ayuntamientos </a:t>
            </a:r>
          </a:p>
          <a:p>
            <a:pPr>
              <a:defRPr/>
            </a:pPr>
            <a:r>
              <a:rPr lang="es-ES" sz="3000" cap="smal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1er. Bloque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8952"/>
            <a:ext cx="7207517" cy="528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pPr>
              <a:defRPr/>
            </a:pPr>
            <a:r>
              <a:rPr lang="es-ES" sz="3200" b="1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es-ES" sz="3200" b="1" cap="small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b="1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Ayuntamientos </a:t>
            </a:r>
            <a:br>
              <a:rPr lang="es-ES" sz="3200" b="1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1er. Bloque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6" y="2449450"/>
            <a:ext cx="886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21819" y="346868"/>
            <a:ext cx="5039916" cy="690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6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 </a:t>
            </a:r>
            <a:endParaRPr lang="es-ES" sz="36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107505" y="1484784"/>
            <a:ext cx="8856984" cy="52814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El cumplimiento global </a:t>
            </a:r>
            <a:r>
              <a:rPr lang="es-MX" altLang="es-MX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 </a:t>
            </a:r>
            <a:r>
              <a:rPr lang="es-MX" altLang="es-MX" sz="1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los 44 Ayuntamientos evaluados es de 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6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35.43</a:t>
            </a:r>
          </a:p>
          <a:p>
            <a:pPr lvl="1" indent="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None/>
              <a:defRPr/>
            </a:pPr>
            <a:endParaRPr lang="es-MX" alt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El Sujeto Obligado que mayor cumplimiento tuvo fue: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6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Zapopan con 84.46</a:t>
            </a:r>
          </a:p>
          <a:p>
            <a:pPr lvl="1" indent="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None/>
              <a:defRPr/>
            </a:pPr>
            <a:endParaRPr lang="es-MX" altLang="es-MX" sz="1400" dirty="0" smtClean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400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Los sujetos con menor cumplimiento fueron 2, debido a que tienen página web, cuentan con sección de Transparencia se relacionan las fracciones e incisos de la Ley, pero no se advierte información:</a:t>
            </a:r>
            <a:endParaRPr lang="es-MX" altLang="es-MX" sz="14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6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Bolaños con 0.00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6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</a:t>
            </a:r>
            <a:r>
              <a:rPr lang="es-MX" altLang="es-MX" sz="1600" b="1" dirty="0" err="1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Chimaltitán</a:t>
            </a:r>
            <a:r>
              <a:rPr lang="es-MX" altLang="es-MX" sz="1600" b="1" dirty="0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con 0.00</a:t>
            </a:r>
          </a:p>
          <a:p>
            <a:pPr lvl="1" indent="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None/>
              <a:defRPr/>
            </a:pPr>
            <a:endParaRPr lang="es-MX" altLang="es-MX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altLang="es-MX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 importante destacar que se hace la estadística sobre 44 sujetos obligados, debido a que los seis casos restantes no cuentan con página web: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</a:t>
            </a:r>
            <a:r>
              <a:rPr lang="es-MX" sz="16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Mezquitic</a:t>
            </a:r>
            <a:endParaRPr lang="es-MX" sz="16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Villa Guerrero 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Zapotitlán de Vadillo 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Cuautla</a:t>
            </a: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</a:t>
            </a:r>
            <a:r>
              <a:rPr lang="es-MX" sz="16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Tenamaxtlán</a:t>
            </a:r>
            <a:endParaRPr lang="es-MX" sz="16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0000"/>
              </a:lnSpc>
              <a:spcBef>
                <a:spcPts val="0"/>
              </a:spcBef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es-MX" sz="16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Ayuntamiento de </a:t>
            </a:r>
            <a:r>
              <a:rPr lang="es-MX" sz="16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Tapalpa</a:t>
            </a:r>
            <a:endParaRPr lang="es-MX" sz="16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1085850" lvl="1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6666"/>
              </a:buClr>
              <a:buSzPct val="75000"/>
              <a:buFont typeface="Wingdings" panose="05000000000000000000" pitchFamily="2" charset="2"/>
              <a:buChar char="q"/>
              <a:defRPr/>
            </a:pPr>
            <a:endParaRPr lang="es-MX" alt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En el caso de la información fundamental del artículo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8, fracción V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 Ley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la que presentó mayores deficiencias en su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publicación son las obligaciones relativas a: </a:t>
            </a:r>
          </a:p>
          <a:p>
            <a:pPr algn="just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Las concesiones, licencias, permisos o autorizaciones otorgadas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MX" sz="1600" u="sng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” sujeto obligado de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los últimos tres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años (8.52);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Las partidas del Presupuesto de Egresos del Estado y conceptos del clasificador por objeto del gasto, aplicables al y por el Sujeto Obligado, de cuando menos los últimos tres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años (19.32);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Las convocatorias y resoluciones sobre concursos por invitación en materia de adquisiciones, obra pública, proyectos de inversión y prestación de servicios, de cuando menos los últimos tres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años (21.59);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Los estados de cuenta bancarios que expiden las instituciones financieras, número de cuentas bancarias, estados financieros, cuentas de fideicomisos e inversiones, de cuando menos los últimos seis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meses (22.16); y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Las convocatorias y resoluciones sobre concursos por invitación en materia de adquisiciones, obra pública, proyectos de inversión y prestación de servicios, de cuando menos los últimos tres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años (23.30);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En el caso de la información particular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de los ayuntamientos establecida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en el artículo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la Ley, la que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presentó mayores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deficiencias en su publicación es la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información relativa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XXIV. La estadística de asistencias de las sesiones del ayuntamiento, de las comisiones edilicias y de los consejos ciudadanos municipales, que contenga el nombre de los regidores y funcionarios que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participan (19.89);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IV. Las iniciativas presentadas y las exposiciones de motivos de los reglamentos vigentes en 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municipio (20.45);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XXIII. Los indicadores de evaluación del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desempeño (23.86);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VII. Los programas de trabajo de las comisiones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edilicias (24.43);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y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XXV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. Los ingresos municipales por concepto de participaciones federales y estatales, así como por ingresos propios, que integre a la hacienda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pública (25.57).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059016" cy="1143000"/>
          </a:xfrm>
        </p:spPr>
        <p:txBody>
          <a:bodyPr/>
          <a:lstStyle/>
          <a:p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ÁREAS DE </a:t>
            </a:r>
            <a: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endParaRPr lang="es-MX" sz="3200" b="1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Publicar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forma completa, actualizada y permanentemente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 información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que corresponde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 los Ayuntamientos.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Publicar la información de con conformidad a lo establecido no sólo en la Ley de Transparencia sino también atendiendo a lo establecido en los Lineamiento 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Publicación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Actualización de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Información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fundamental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emitidos por el Instituto.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Fundar y motivar cuando alguna de las fracciones 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incisos correspondiente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no sea aplicable, o la información no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sea generada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no la posea o administre el sujeto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obligado;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en su caso, publicar la información que de acuerdo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 las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atribuciones del sujeto obligado pueda dar cumplimiento 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 obligación.</a:t>
            </a:r>
          </a:p>
        </p:txBody>
      </p:sp>
    </p:spTree>
    <p:extLst>
      <p:ext uri="{BB962C8B-B14F-4D97-AF65-F5344CB8AC3E}">
        <p14:creationId xmlns:p14="http://schemas.microsoft.com/office/powerpoint/2010/main" val="31565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994517255"/>
              </p:ext>
            </p:extLst>
          </p:nvPr>
        </p:nvGraphicFramePr>
        <p:xfrm>
          <a:off x="323528" y="1628800"/>
          <a:ext cx="4248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77602659"/>
              </p:ext>
            </p:extLst>
          </p:nvPr>
        </p:nvGraphicFramePr>
        <p:xfrm>
          <a:off x="4716016" y="3140968"/>
          <a:ext cx="4408562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665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857375"/>
            <a:ext cx="8607425" cy="1143000"/>
          </a:xfrm>
          <a:solidFill>
            <a:srgbClr val="FFFFFF"/>
          </a:solidFill>
        </p:spPr>
        <p:txBody>
          <a:bodyPr/>
          <a:lstStyle/>
          <a:p>
            <a:pPr algn="just">
              <a:buClr>
                <a:schemeClr val="hlink"/>
              </a:buClr>
              <a:buSzPct val="95000"/>
              <a:buFont typeface="Arial" charset="0"/>
              <a:buNone/>
            </a:pPr>
            <a:r>
              <a:rPr lang="es-MX" altLang="es-MX" sz="2000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r>
              <a:rPr lang="es-MX" altLang="es-MX" sz="2200" dirty="0" smtClean="0">
                <a:latin typeface="Arial" charset="0"/>
                <a:ea typeface="ＭＳ Ｐゴシック" pitchFamily="34" charset="-128"/>
                <a:cs typeface="Arial" charset="0"/>
              </a:rPr>
              <a:t>Los resultados globales de la publicación de información por criterio adjetivo de </a:t>
            </a:r>
            <a:r>
              <a:rPr lang="es-MX" altLang="es-MX" sz="2400" dirty="0" smtClean="0">
                <a:latin typeface="Arial" charset="0"/>
                <a:ea typeface="ＭＳ Ｐゴシック" pitchFamily="34" charset="-128"/>
                <a:cs typeface="Arial" charset="0"/>
              </a:rPr>
              <a:t>los 50 Ayuntamientos </a:t>
            </a:r>
            <a:r>
              <a:rPr lang="es-MX" altLang="es-MX" sz="2200" dirty="0" smtClean="0">
                <a:latin typeface="Arial" charset="0"/>
                <a:ea typeface="ＭＳ Ｐゴシック" pitchFamily="34" charset="-128"/>
                <a:cs typeface="Arial" charset="0"/>
              </a:rPr>
              <a:t>evaluados son los siguientes: </a:t>
            </a:r>
            <a:endParaRPr lang="es-ES" altLang="es-MX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43075" y="404813"/>
            <a:ext cx="6716713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</a:t>
            </a:r>
            <a: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Global po</a:t>
            </a: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Criterios adjetivos </a:t>
            </a:r>
            <a:endParaRPr lang="es-ES" sz="32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70111"/>
              </p:ext>
            </p:extLst>
          </p:nvPr>
        </p:nvGraphicFramePr>
        <p:xfrm>
          <a:off x="107504" y="3212976"/>
          <a:ext cx="3744416" cy="2995244"/>
        </p:xfrm>
        <a:graphic>
          <a:graphicData uri="http://schemas.openxmlformats.org/drawingml/2006/table">
            <a:tbl>
              <a:tblPr/>
              <a:tblGrid>
                <a:gridCol w="2088232"/>
                <a:gridCol w="1656184"/>
              </a:tblGrid>
              <a:tr h="48839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Criterio</a:t>
                      </a:r>
                      <a:endParaRPr kumimoji="0" lang="es-ES_trad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Cumplimiento</a:t>
                      </a: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2524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Publicidad </a:t>
                      </a: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51.01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524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Vigencia </a:t>
                      </a: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24.90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24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Accesibilidad </a:t>
                      </a: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47.60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0689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Información </a:t>
                      </a:r>
                      <a:b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s-ES_tradnl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Completa </a:t>
                      </a: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18.18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516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Cumplimiento</a:t>
                      </a:r>
                      <a:b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s-ES_tradnl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Global</a:t>
                      </a:r>
                      <a:endParaRPr kumimoji="0" lang="es-ES_tradnl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30" marR="91430"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35.43</a:t>
                      </a:r>
                      <a:endParaRPr lang="es-MX" sz="20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404890568"/>
              </p:ext>
            </p:extLst>
          </p:nvPr>
        </p:nvGraphicFramePr>
        <p:xfrm>
          <a:off x="4072309" y="2564904"/>
          <a:ext cx="505002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1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7950" y="1773238"/>
            <a:ext cx="892810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s-MX" altLang="es-MX" sz="2400" dirty="0">
                <a:latin typeface="Arial" charset="0"/>
                <a:cs typeface="Arial" charset="0"/>
              </a:rPr>
              <a:t>	</a:t>
            </a:r>
            <a:r>
              <a:rPr lang="es-MX" altLang="es-MX" sz="2200" dirty="0">
                <a:latin typeface="Arial" charset="0"/>
                <a:cs typeface="Arial" charset="0"/>
              </a:rPr>
              <a:t>Los resultados globales por artículo y criterio adjetivo de </a:t>
            </a:r>
            <a:r>
              <a:rPr lang="es-MX" altLang="es-MX" sz="2200" dirty="0" smtClean="0">
                <a:latin typeface="Arial" charset="0"/>
                <a:cs typeface="Arial" charset="0"/>
              </a:rPr>
              <a:t>los 50 Ayuntamientos evaluados: </a:t>
            </a:r>
            <a:endParaRPr lang="es-ES" altLang="es-MX" sz="2200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13702"/>
              </p:ext>
            </p:extLst>
          </p:nvPr>
        </p:nvGraphicFramePr>
        <p:xfrm>
          <a:off x="251520" y="2564904"/>
          <a:ext cx="8640960" cy="3940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227"/>
                <a:gridCol w="1179940"/>
                <a:gridCol w="1041124"/>
                <a:gridCol w="1471310"/>
                <a:gridCol w="1305021"/>
                <a:gridCol w="1492338"/>
              </a:tblGrid>
              <a:tr h="6181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b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Global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8580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8</a:t>
                      </a:r>
                      <a:r>
                        <a:rPr lang="es-ES_tradnl" altLang="es-MX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_tradnl" altLang="es-MX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fracción V- Información financiera, patrimonial y administrativa. </a:t>
                      </a:r>
                      <a:endParaRPr lang="es-MX" altLang="es-MX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52.01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16.61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13.55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32.43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8219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altLang="es-MX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Artículo 15, Información fundamental del Ayuntamiento.</a:t>
                      </a:r>
                      <a:endParaRPr kumimoji="0" lang="es-MX" altLang="es-MX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38.44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2990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 </a:t>
                      </a:r>
                      <a:r>
                        <a:rPr lang="es-MX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1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51.01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47.60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MX" sz="20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35.43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392363" y="404813"/>
            <a:ext cx="6716712" cy="13811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s-MX" sz="30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000" b="1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  <a:endParaRPr lang="es-ES" sz="3000" cap="small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87008" cy="1143000"/>
          </a:xfrm>
        </p:spPr>
        <p:txBody>
          <a:bodyPr/>
          <a:lstStyle/>
          <a:p>
            <a:r>
              <a:rPr lang="es-MX" sz="32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Global</a:t>
            </a:r>
            <a:b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Artículo y Criterio Adjetivo</a:t>
            </a:r>
            <a:r>
              <a:rPr lang="es-ES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cap="small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74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5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pPr eaLnBrk="0" hangingPunct="0">
              <a:defRPr/>
            </a:pPr>
            <a:r>
              <a:rPr lang="es-MX" sz="3200" cap="smal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Regionalización Administrativa</a:t>
            </a:r>
            <a:endParaRPr lang="es-MX" sz="3200" cap="smal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356679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7460"/>
            <a:ext cx="2482229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pa de la región altos sur del estado de Jalisc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5332"/>
            <a:ext cx="2482229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25" y="1565332"/>
            <a:ext cx="2297764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7332"/>
            <a:ext cx="2404934" cy="17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apa de la región sur del estado de Jalisco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81" y="3190493"/>
            <a:ext cx="2340000" cy="17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08" y="3172707"/>
            <a:ext cx="259015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60" y="3221332"/>
            <a:ext cx="2243330" cy="16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69612"/>
            <a:ext cx="2182543" cy="157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3" y="4944426"/>
            <a:ext cx="2488612" cy="16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Mapa de la región costa norte del estado de Jalisco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43" y="4900707"/>
            <a:ext cx="2323726" cy="17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99" y="4822681"/>
            <a:ext cx="2246492" cy="1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02561"/>
              </p:ext>
            </p:extLst>
          </p:nvPr>
        </p:nvGraphicFramePr>
        <p:xfrm>
          <a:off x="642825" y="1655462"/>
          <a:ext cx="7200000" cy="4823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/>
                <a:gridCol w="3600000"/>
              </a:tblGrid>
              <a:tr h="398972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s-MX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Región 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Altos Norte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Altos Sur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Ciénega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Sureste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Sierra de Amula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Sur 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Sierra Occidental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Valles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Lagunas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MX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</a:t>
                      </a:r>
                      <a:endParaRPr lang="es-MX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9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presentacion_35_SO_19012015</Template>
  <TotalTime>3282</TotalTime>
  <Words>2087</Words>
  <Application>Microsoft Office PowerPoint</Application>
  <PresentationFormat>Presentación en pantalla (4:3)</PresentationFormat>
  <Paragraphs>780</Paragraphs>
  <Slides>48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Resultados  Evaluación de la Publicación  de Información Fundamental</vt:lpstr>
      <vt:lpstr>Generalidades  de la Evaluación </vt:lpstr>
      <vt:lpstr>Orden de la presentación</vt:lpstr>
      <vt:lpstr>Resultado Global</vt:lpstr>
      <vt:lpstr>Resultado Global</vt:lpstr>
      <vt:lpstr>Presentación de PowerPoint</vt:lpstr>
      <vt:lpstr>Presentación de PowerPoint</vt:lpstr>
      <vt:lpstr>Resultado Global Por Artículo y Criterio Adjetivo </vt:lpstr>
      <vt:lpstr>Regionalización Administrativa</vt:lpstr>
      <vt:lpstr>Resultado Global por Criterio Adjetivo por Ayuntamiento Región #1 Norte</vt:lpstr>
      <vt:lpstr>Región #1  Norte</vt:lpstr>
      <vt:lpstr>Resultado Global por Criterio Adjetivo por Ayuntamiento Región #2  Altos Norte</vt:lpstr>
      <vt:lpstr>Región #2  Altos Norte</vt:lpstr>
      <vt:lpstr>Resultado Global por Criterio Adjetivo por Ayuntamiento Región #3 Altos Sur</vt:lpstr>
      <vt:lpstr>Región #3  Altos Sur</vt:lpstr>
      <vt:lpstr>Resultado Global por Criterio Adjetivo por Ayuntamiento Región #4  Ciénega</vt:lpstr>
      <vt:lpstr>Región #4  Ciénega</vt:lpstr>
      <vt:lpstr>Resultado Global por Criterio Adjetivo por Ayuntamiento Región #5 Sureste</vt:lpstr>
      <vt:lpstr>Región #5  Sureste</vt:lpstr>
      <vt:lpstr>Resultado Global por Criterio Adjetivo por Ayuntamiento  Región #6  Sur</vt:lpstr>
      <vt:lpstr>Región #6  Sur</vt:lpstr>
      <vt:lpstr>Resultado Global por Criterio Adjetivo por Ayuntamiento  Región #7 Sierra de Amula</vt:lpstr>
      <vt:lpstr>Región #7  Sierra de Amula</vt:lpstr>
      <vt:lpstr>Resultado Global por Criterio Adjetivo por Ayuntamiento  Región #8 Costa Sur</vt:lpstr>
      <vt:lpstr>Región #8  Costa Sur</vt:lpstr>
      <vt:lpstr>Resultado Global por Criterio Adjetivo por Ayuntamiento  Región #10 Valles</vt:lpstr>
      <vt:lpstr>Región #10  Valles</vt:lpstr>
      <vt:lpstr>Resultado Global por Criterio Adjetivo por Ayuntamiento  Región #11 Lagunas</vt:lpstr>
      <vt:lpstr>Región #11  Lagunas</vt:lpstr>
      <vt:lpstr>Resultado Global por Criterio Adjetivo por Ayuntamiento  Región #12 Centro</vt:lpstr>
      <vt:lpstr>Región #12  Centro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Ranking de Ayuntamientos  1er. Bloque</vt:lpstr>
      <vt:lpstr>Presentación de PowerPoint</vt:lpstr>
      <vt:lpstr>Conclusiones</vt:lpstr>
      <vt:lpstr>Conclusiones</vt:lpstr>
      <vt:lpstr>ÁREAS DE OPORTUNIDAD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 Evaluación de la Publicación  de Información Fundamental</dc:title>
  <dc:creator>Rocío Selene Aceves Ramírez</dc:creator>
  <cp:lastModifiedBy>Guadalupe Plascencia</cp:lastModifiedBy>
  <cp:revision>100</cp:revision>
  <dcterms:created xsi:type="dcterms:W3CDTF">2015-07-15T22:28:16Z</dcterms:created>
  <dcterms:modified xsi:type="dcterms:W3CDTF">2015-07-21T21:01:45Z</dcterms:modified>
</cp:coreProperties>
</file>