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85" r:id="rId5"/>
    <p:sldId id="286" r:id="rId6"/>
    <p:sldId id="287" r:id="rId7"/>
    <p:sldId id="26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1" r:id="rId19"/>
    <p:sldId id="300" r:id="rId20"/>
    <p:sldId id="279" r:id="rId21"/>
  </p:sldIdLst>
  <p:sldSz cx="9144000" cy="5143500" type="screen16x9"/>
  <p:notesSz cx="6858000" cy="9144000"/>
  <p:embeddedFontLst>
    <p:embeddedFont>
      <p:font typeface="Raleway" charset="0"/>
      <p:regular r:id="rId23"/>
      <p:bold r:id="rId24"/>
      <p:italic r:id="rId25"/>
      <p:boldItalic r:id="rId26"/>
    </p:embeddedFont>
    <p:embeddedFont>
      <p:font typeface="Karla" charset="0"/>
      <p:regular r:id="rId27"/>
      <p:bold r:id="rId28"/>
      <p:italic r:id="rId29"/>
      <p:boldItalic r:id="rId30"/>
    </p:embeddedFont>
    <p:embeddedFont>
      <p:font typeface="맑은 고딕" pitchFamily="34" charset="-127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49DCDEA-424B-45CC-A3F5-9B071E001D6A}">
  <a:tblStyle styleId="{B49DCDEA-424B-45CC-A3F5-9B071E001D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0858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tospersonales@itei.org.m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hyperlink" Target="mailto:solicitudeseimpugnaciones@itei.org.m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GENERALIDADES DE LA LEY DE PROTECCIÓN DE DATOS PERSONALES</a:t>
            </a:r>
            <a:endParaRPr sz="3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3478"/>
            <a:ext cx="1872208" cy="1166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9</a:t>
            </a: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00240"/>
              </p:ext>
            </p:extLst>
          </p:nvPr>
        </p:nvGraphicFramePr>
        <p:xfrm>
          <a:off x="1259632" y="1563638"/>
          <a:ext cx="6264696" cy="29335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0890"/>
                <a:gridCol w="2597622"/>
                <a:gridCol w="1656184"/>
              </a:tblGrid>
              <a:tr h="27971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TRÁMITE</a:t>
                      </a:r>
                      <a:endParaRPr lang="es-MX" sz="1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DATOS PERSONALES</a:t>
                      </a:r>
                      <a:endParaRPr lang="es-MX" sz="1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DOCUMENTO</a:t>
                      </a:r>
                      <a:endParaRPr lang="es-MX" sz="1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66402">
                <a:tc rowSpan="9">
                  <a:txBody>
                    <a:bodyPr/>
                    <a:lstStyle/>
                    <a:p>
                      <a:pPr lvl="0" algn="ctr"/>
                      <a:r>
                        <a:rPr lang="es-MX" sz="1200" dirty="0" smtClean="0"/>
                        <a:t>Expediente personal</a:t>
                      </a:r>
                    </a:p>
                    <a:p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1" indent="0" algn="ctr"/>
                      <a:r>
                        <a:rPr lang="es-MX" sz="1200" dirty="0" smtClean="0">
                          <a:effectLst/>
                        </a:rPr>
                        <a:t>Nombre</a:t>
                      </a:r>
                      <a:endParaRPr lang="es-MX" sz="12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/>
                </a:tc>
              </a:tr>
              <a:tr h="26860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1" indent="0" algn="ctr">
                        <a:tabLst/>
                      </a:pPr>
                      <a:r>
                        <a:rPr lang="es-MX" sz="1200" dirty="0" smtClean="0">
                          <a:effectLst/>
                        </a:rPr>
                        <a:t>Nacionalidad</a:t>
                      </a:r>
                      <a:endParaRPr lang="es-MX" sz="12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/>
                </a:tc>
              </a:tr>
              <a:tr h="34964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1" indent="0" algn="ctr"/>
                      <a:r>
                        <a:rPr lang="es-MX" sz="1200" dirty="0" smtClean="0">
                          <a:effectLst/>
                        </a:rPr>
                        <a:t>Edad</a:t>
                      </a:r>
                      <a:endParaRPr lang="es-MX" sz="12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/>
                </a:tc>
              </a:tr>
              <a:tr h="266402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1" indent="0" algn="ctr"/>
                      <a:r>
                        <a:rPr lang="es-MX" sz="1200" dirty="0" smtClean="0">
                          <a:effectLst/>
                        </a:rPr>
                        <a:t>Sexo</a:t>
                      </a:r>
                      <a:endParaRPr lang="es-MX" sz="12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/>
                </a:tc>
              </a:tr>
              <a:tr h="266402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1" indent="0" algn="ctr"/>
                      <a:r>
                        <a:rPr lang="es-MX" sz="1200" dirty="0" smtClean="0">
                          <a:effectLst/>
                        </a:rPr>
                        <a:t>estado civil</a:t>
                      </a:r>
                      <a:endParaRPr lang="es-MX" sz="12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/>
                </a:tc>
              </a:tr>
              <a:tr h="266402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1" indent="0" algn="ctr"/>
                      <a:r>
                        <a:rPr lang="es-MX" sz="1200" dirty="0" smtClean="0">
                          <a:effectLst/>
                        </a:rPr>
                        <a:t>Domicilio</a:t>
                      </a:r>
                      <a:endParaRPr lang="es-MX" sz="12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/>
                </a:tc>
              </a:tr>
              <a:tr h="2664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1" indent="0" algn="ctr"/>
                      <a:r>
                        <a:rPr lang="es-MX" sz="1200" dirty="0" smtClean="0">
                          <a:effectLst/>
                        </a:rPr>
                        <a:t>CURP</a:t>
                      </a:r>
                      <a:endParaRPr lang="es-MX" sz="12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/>
                </a:tc>
              </a:tr>
              <a:tr h="2664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1" indent="0" algn="ctr"/>
                      <a:r>
                        <a:rPr lang="es-MX" sz="1200" dirty="0" smtClean="0">
                          <a:effectLst/>
                        </a:rPr>
                        <a:t>RFC</a:t>
                      </a:r>
                      <a:endParaRPr lang="es-MX" sz="12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/>
                </a:tc>
              </a:tr>
              <a:tr h="38393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</a:rPr>
                        <a:t>número de</a:t>
                      </a:r>
                      <a:r>
                        <a:rPr lang="es-MX" sz="1200" baseline="0" dirty="0" smtClean="0">
                          <a:effectLst/>
                        </a:rPr>
                        <a:t> afiliación al IMSS</a:t>
                      </a:r>
                      <a:endParaRPr lang="es-MX" sz="12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6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DEBERES</a:t>
            </a:r>
            <a:endParaRPr lang="es-MX" dirty="0"/>
          </a:p>
        </p:txBody>
      </p:sp>
      <p:grpSp>
        <p:nvGrpSpPr>
          <p:cNvPr id="5" name="Group 3"/>
          <p:cNvGrpSpPr/>
          <p:nvPr/>
        </p:nvGrpSpPr>
        <p:grpSpPr>
          <a:xfrm>
            <a:off x="2915816" y="1491630"/>
            <a:ext cx="3888431" cy="3168352"/>
            <a:chOff x="2925524" y="1738807"/>
            <a:chExt cx="3292952" cy="2838752"/>
          </a:xfrm>
        </p:grpSpPr>
        <p:sp>
          <p:nvSpPr>
            <p:cNvPr id="6" name="Isosceles Triangle 7"/>
            <p:cNvSpPr/>
            <p:nvPr/>
          </p:nvSpPr>
          <p:spPr>
            <a:xfrm>
              <a:off x="3753374" y="1738807"/>
              <a:ext cx="1637253" cy="1411425"/>
            </a:xfrm>
            <a:custGeom>
              <a:avLst/>
              <a:gdLst/>
              <a:ahLst/>
              <a:cxnLst/>
              <a:rect l="l" t="t" r="r" b="b"/>
              <a:pathLst>
                <a:path w="1637253" h="1411425">
                  <a:moveTo>
                    <a:pt x="818626" y="0"/>
                  </a:moveTo>
                  <a:lnTo>
                    <a:pt x="1637253" y="1411425"/>
                  </a:lnTo>
                  <a:lnTo>
                    <a:pt x="0" y="1411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1"/>
            <p:cNvSpPr/>
            <p:nvPr/>
          </p:nvSpPr>
          <p:spPr>
            <a:xfrm>
              <a:off x="4604253" y="3206774"/>
              <a:ext cx="1614223" cy="1370785"/>
            </a:xfrm>
            <a:custGeom>
              <a:avLst/>
              <a:gdLst/>
              <a:ahLst/>
              <a:cxnLst/>
              <a:rect l="l" t="t" r="r" b="b"/>
              <a:pathLst>
                <a:path w="1614223" h="1370785">
                  <a:moveTo>
                    <a:pt x="0" y="0"/>
                  </a:moveTo>
                  <a:lnTo>
                    <a:pt x="819168" y="0"/>
                  </a:lnTo>
                  <a:lnTo>
                    <a:pt x="1614223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Isosceles Triangle 6"/>
            <p:cNvSpPr/>
            <p:nvPr/>
          </p:nvSpPr>
          <p:spPr>
            <a:xfrm>
              <a:off x="2925524" y="3206774"/>
              <a:ext cx="1598321" cy="1370785"/>
            </a:xfrm>
            <a:custGeom>
              <a:avLst/>
              <a:gdLst/>
              <a:ahLst/>
              <a:cxnLst/>
              <a:rect l="l" t="t" r="r" b="b"/>
              <a:pathLst>
                <a:path w="1598321" h="1370785">
                  <a:moveTo>
                    <a:pt x="795055" y="0"/>
                  </a:moveTo>
                  <a:lnTo>
                    <a:pt x="1598321" y="0"/>
                  </a:lnTo>
                  <a:lnTo>
                    <a:pt x="1598321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18"/>
          <p:cNvSpPr txBox="1"/>
          <p:nvPr/>
        </p:nvSpPr>
        <p:spPr>
          <a:xfrm>
            <a:off x="1979712" y="2006719"/>
            <a:ext cx="2174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CONFIDENCIALIDAD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605786" y="350785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INTEGRIDAD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300192" y="3507854"/>
            <a:ext cx="2016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DISPONIBILIDAD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60604" y="2283718"/>
            <a:ext cx="1047500" cy="757866"/>
          </a:xfrm>
          <a:prstGeom prst="roundRect">
            <a:avLst/>
          </a:prstGeom>
          <a:blipFill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25 Rectángulo redondeado"/>
          <p:cNvSpPr/>
          <p:nvPr/>
        </p:nvSpPr>
        <p:spPr>
          <a:xfrm>
            <a:off x="3629350" y="3587679"/>
            <a:ext cx="1050172" cy="829138"/>
          </a:xfrm>
          <a:prstGeom prst="round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0667" y1="12185" x2="40667" y2="12185"/>
                          <a14:foregroundMark x1="45667" y1="51681" x2="45667" y2="51681"/>
                          <a14:foregroundMark x1="33333" y1="26050" x2="50333" y2="25210"/>
                          <a14:foregroundMark x1="34667" y1="26891" x2="34667" y2="55042"/>
                          <a14:foregroundMark x1="53667" y1="56303" x2="33333" y2="22689"/>
                          <a14:foregroundMark x1="47000" y1="26891" x2="47667" y2="40756"/>
                          <a14:foregroundMark x1="69667" y1="76050" x2="69667" y2="7605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26 Rectángulo redondeado"/>
          <p:cNvSpPr/>
          <p:nvPr/>
        </p:nvSpPr>
        <p:spPr>
          <a:xfrm>
            <a:off x="5184349" y="3646352"/>
            <a:ext cx="755803" cy="688195"/>
          </a:xfrm>
          <a:prstGeom prst="roundRect">
            <a:avLst/>
          </a:prstGeom>
          <a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" b="96889" l="889" r="98222">
                          <a14:foregroundMark x1="48000" y1="2222" x2="48000" y2="2222"/>
                          <a14:foregroundMark x1="96000" y1="51556" x2="96000" y2="51556"/>
                          <a14:foregroundMark x1="60000" y1="97333" x2="60000" y2="97333"/>
                          <a14:foregroundMark x1="4889" y1="63556" x2="4889" y2="63556"/>
                          <a14:foregroundMark x1="1333" y1="52889" x2="1333" y2="52889"/>
                          <a14:foregroundMark x1="98222" y1="42667" x2="98222" y2="4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3 Marcador de número de diapositiva"/>
          <p:cNvSpPr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10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24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MEDIDAS DE SEGURIDAD</a:t>
            </a:r>
            <a:br>
              <a:rPr lang="es-MX" dirty="0" smtClean="0"/>
            </a:br>
            <a:r>
              <a:rPr lang="es-MX" sz="1600" dirty="0" smtClean="0"/>
              <a:t>(Consideraciones previas</a:t>
            </a:r>
            <a:r>
              <a:rPr lang="es-MX" sz="1800" dirty="0" smtClean="0"/>
              <a:t>)</a:t>
            </a:r>
            <a:endParaRPr lang="es-MX" sz="1800" dirty="0"/>
          </a:p>
        </p:txBody>
      </p:sp>
      <p:cxnSp>
        <p:nvCxnSpPr>
          <p:cNvPr id="5" name="Straight Arrow Connector 3"/>
          <p:cNvCxnSpPr/>
          <p:nvPr/>
        </p:nvCxnSpPr>
        <p:spPr>
          <a:xfrm flipV="1">
            <a:off x="179512" y="2914534"/>
            <a:ext cx="8784976" cy="17256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mond 4"/>
          <p:cNvSpPr/>
          <p:nvPr/>
        </p:nvSpPr>
        <p:spPr>
          <a:xfrm>
            <a:off x="508310" y="2475136"/>
            <a:ext cx="854571" cy="878795"/>
          </a:xfrm>
          <a:prstGeom prst="diamond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Diamond 4"/>
          <p:cNvSpPr/>
          <p:nvPr/>
        </p:nvSpPr>
        <p:spPr>
          <a:xfrm>
            <a:off x="1701205" y="2485043"/>
            <a:ext cx="854571" cy="878795"/>
          </a:xfrm>
          <a:prstGeom prst="diamond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Diamond 4"/>
          <p:cNvSpPr/>
          <p:nvPr/>
        </p:nvSpPr>
        <p:spPr>
          <a:xfrm>
            <a:off x="2853333" y="2499742"/>
            <a:ext cx="854571" cy="878795"/>
          </a:xfrm>
          <a:prstGeom prst="diamond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Diamond 4"/>
          <p:cNvSpPr/>
          <p:nvPr/>
        </p:nvSpPr>
        <p:spPr>
          <a:xfrm>
            <a:off x="4067944" y="2485043"/>
            <a:ext cx="854571" cy="878795"/>
          </a:xfrm>
          <a:prstGeom prst="diamond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Diamond 4"/>
          <p:cNvSpPr/>
          <p:nvPr/>
        </p:nvSpPr>
        <p:spPr>
          <a:xfrm>
            <a:off x="5292080" y="2499742"/>
            <a:ext cx="854571" cy="878795"/>
          </a:xfrm>
          <a:prstGeom prst="diamond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Diamond 4"/>
          <p:cNvSpPr/>
          <p:nvPr/>
        </p:nvSpPr>
        <p:spPr>
          <a:xfrm>
            <a:off x="6516216" y="2485043"/>
            <a:ext cx="854571" cy="878795"/>
          </a:xfrm>
          <a:prstGeom prst="diamond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Diamond 4"/>
          <p:cNvSpPr/>
          <p:nvPr/>
        </p:nvSpPr>
        <p:spPr>
          <a:xfrm>
            <a:off x="7673106" y="2475135"/>
            <a:ext cx="854571" cy="878795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22"/>
          <p:cNvSpPr txBox="1"/>
          <p:nvPr/>
        </p:nvSpPr>
        <p:spPr>
          <a:xfrm>
            <a:off x="323528" y="3581023"/>
            <a:ext cx="1235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Riesgo</a:t>
            </a:r>
          </a:p>
          <a:p>
            <a:pPr algn="ctr"/>
            <a:r>
              <a:rPr lang="es-MX" sz="1100" dirty="0" smtClean="0"/>
              <a:t>inherente</a:t>
            </a:r>
            <a:endParaRPr lang="es-MX" sz="1100" dirty="0"/>
          </a:p>
        </p:txBody>
      </p:sp>
      <p:sp>
        <p:nvSpPr>
          <p:cNvPr id="14" name="TextBox 19"/>
          <p:cNvSpPr txBox="1"/>
          <p:nvPr/>
        </p:nvSpPr>
        <p:spPr>
          <a:xfrm>
            <a:off x="1558706" y="1851670"/>
            <a:ext cx="1294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Sensibilidad </a:t>
            </a:r>
            <a:endParaRPr lang="es-MX" sz="1100" dirty="0" smtClean="0"/>
          </a:p>
          <a:p>
            <a:pPr algn="ctr"/>
            <a:r>
              <a:rPr lang="es-MX" sz="1100" dirty="0" smtClean="0"/>
              <a:t>de </a:t>
            </a:r>
            <a:r>
              <a:rPr lang="es-MX" sz="1100" dirty="0"/>
              <a:t>los </a:t>
            </a:r>
            <a:r>
              <a:rPr lang="es-MX" sz="1100" dirty="0" smtClean="0"/>
              <a:t>datos</a:t>
            </a:r>
            <a:endParaRPr lang="es-MX" sz="1100" dirty="0"/>
          </a:p>
        </p:txBody>
      </p:sp>
      <p:sp>
        <p:nvSpPr>
          <p:cNvPr id="15" name="TextBox 10"/>
          <p:cNvSpPr txBox="1"/>
          <p:nvPr/>
        </p:nvSpPr>
        <p:spPr>
          <a:xfrm>
            <a:off x="2684449" y="3553692"/>
            <a:ext cx="1167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Desarrollo </a:t>
            </a:r>
            <a:endParaRPr lang="es-MX" sz="1100" dirty="0" smtClean="0"/>
          </a:p>
          <a:p>
            <a:pPr algn="ctr"/>
            <a:r>
              <a:rPr lang="es-MX" sz="1100" dirty="0" smtClean="0"/>
              <a:t>Tecnológico</a:t>
            </a:r>
            <a:endParaRPr lang="es-MX" sz="1100" dirty="0"/>
          </a:p>
        </p:txBody>
      </p:sp>
      <p:sp>
        <p:nvSpPr>
          <p:cNvPr id="16" name="TextBox 10"/>
          <p:cNvSpPr txBox="1"/>
          <p:nvPr/>
        </p:nvSpPr>
        <p:spPr>
          <a:xfrm>
            <a:off x="3707904" y="1707654"/>
            <a:ext cx="1584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Consecuencias </a:t>
            </a:r>
          </a:p>
          <a:p>
            <a:pPr algn="ctr"/>
            <a:r>
              <a:rPr lang="es-MX" sz="1100" dirty="0" smtClean="0"/>
              <a:t>vulneraciones/ vulneraciones </a:t>
            </a:r>
          </a:p>
          <a:p>
            <a:pPr algn="ctr"/>
            <a:r>
              <a:rPr lang="es-MX" sz="1100" dirty="0" smtClean="0"/>
              <a:t>previas</a:t>
            </a:r>
            <a:endParaRPr lang="es-MX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7" y="3579862"/>
            <a:ext cx="1445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Transferencias </a:t>
            </a:r>
            <a:endParaRPr lang="es-MX" sz="1100" dirty="0" smtClean="0"/>
          </a:p>
          <a:p>
            <a:pPr algn="ctr"/>
            <a:r>
              <a:rPr lang="es-MX" sz="1100" dirty="0" smtClean="0"/>
              <a:t>de </a:t>
            </a:r>
            <a:r>
              <a:rPr lang="es-MX" sz="1100" dirty="0"/>
              <a:t>datos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6300192" y="1924839"/>
            <a:ext cx="1224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Número de titulares</a:t>
            </a:r>
          </a:p>
        </p:txBody>
      </p:sp>
      <p:sp>
        <p:nvSpPr>
          <p:cNvPr id="19" name="TextBox 10"/>
          <p:cNvSpPr txBox="1"/>
          <p:nvPr/>
        </p:nvSpPr>
        <p:spPr>
          <a:xfrm>
            <a:off x="7524328" y="3592876"/>
            <a:ext cx="1244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Riesgo  de </a:t>
            </a:r>
            <a:endParaRPr lang="es-MX" sz="1100" dirty="0" smtClean="0"/>
          </a:p>
          <a:p>
            <a:pPr algn="ctr"/>
            <a:r>
              <a:rPr lang="es-MX" sz="1100" dirty="0" smtClean="0"/>
              <a:t>los  </a:t>
            </a:r>
            <a:r>
              <a:rPr lang="es-MX" sz="1100" dirty="0"/>
              <a:t>datos</a:t>
            </a:r>
          </a:p>
        </p:txBody>
      </p:sp>
      <p:sp>
        <p:nvSpPr>
          <p:cNvPr id="20" name="3 Marcador de número de diapositiva"/>
          <p:cNvSpPr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11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83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mtClean="0"/>
              <a:t>ACCIONES </a:t>
            </a:r>
            <a:r>
              <a:rPr lang="es-MX" dirty="0" smtClean="0"/>
              <a:t>INTERRELACIONADAS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12</a:t>
            </a:r>
            <a:endParaRPr lang="es-MX" dirty="0"/>
          </a:p>
        </p:txBody>
      </p:sp>
      <p:sp>
        <p:nvSpPr>
          <p:cNvPr id="5" name="TextBox 20"/>
          <p:cNvSpPr txBox="1"/>
          <p:nvPr/>
        </p:nvSpPr>
        <p:spPr>
          <a:xfrm>
            <a:off x="2826370" y="192367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3"/>
                </a:solidFill>
                <a:cs typeface="Arial" pitchFamily="34" charset="0"/>
              </a:rPr>
              <a:t>POLÍTICAS INTERNAS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2843808" y="322267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2"/>
                </a:solidFill>
                <a:cs typeface="Arial" pitchFamily="34" charset="0"/>
              </a:rPr>
              <a:t>SISTEMAS DE GESTIÓN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02991"/>
            <a:ext cx="3106511" cy="1976871"/>
          </a:xfrm>
          <a:prstGeom prst="rect">
            <a:avLst/>
          </a:prstGeom>
        </p:spPr>
      </p:pic>
      <p:grpSp>
        <p:nvGrpSpPr>
          <p:cNvPr id="8" name="Group 9"/>
          <p:cNvGrpSpPr/>
          <p:nvPr/>
        </p:nvGrpSpPr>
        <p:grpSpPr>
          <a:xfrm>
            <a:off x="-1657462" y="1203598"/>
            <a:ext cx="4048798" cy="4048798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9" name="Block Arc 10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11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-1252315" y="1387922"/>
            <a:ext cx="3193504" cy="3224314"/>
            <a:chOff x="-1241419" y="1431052"/>
            <a:chExt cx="3193504" cy="3224314"/>
          </a:xfrm>
          <a:solidFill>
            <a:schemeClr val="accent2"/>
          </a:solidFill>
        </p:grpSpPr>
        <p:sp>
          <p:nvSpPr>
            <p:cNvPr id="12" name="Block Arc 7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8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-2106762" y="1377752"/>
            <a:ext cx="3540522" cy="3540522"/>
            <a:chOff x="-2052736" y="1377752"/>
            <a:chExt cx="3540522" cy="3540522"/>
          </a:xfrm>
          <a:solidFill>
            <a:schemeClr val="accent3"/>
          </a:solidFill>
        </p:grpSpPr>
        <p:sp>
          <p:nvSpPr>
            <p:cNvPr id="15" name="Block Arc 13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4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Oval 4"/>
          <p:cNvSpPr/>
          <p:nvPr/>
        </p:nvSpPr>
        <p:spPr>
          <a:xfrm>
            <a:off x="545916" y="160624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3"/>
          <p:cNvSpPr/>
          <p:nvPr/>
        </p:nvSpPr>
        <p:spPr>
          <a:xfrm>
            <a:off x="1043608" y="3867894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5"/>
          <p:cNvSpPr/>
          <p:nvPr/>
        </p:nvSpPr>
        <p:spPr>
          <a:xfrm>
            <a:off x="1996792" y="270202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21"/>
          <p:cNvSpPr>
            <a:spLocks noChangeAspect="1"/>
          </p:cNvSpPr>
          <p:nvPr/>
        </p:nvSpPr>
        <p:spPr>
          <a:xfrm>
            <a:off x="770171" y="1803320"/>
            <a:ext cx="319043" cy="321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1274238" y="4067080"/>
            <a:ext cx="319043" cy="321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Google Shape;492;p37"/>
          <p:cNvSpPr/>
          <p:nvPr/>
        </p:nvSpPr>
        <p:spPr>
          <a:xfrm>
            <a:off x="2237544" y="2879257"/>
            <a:ext cx="238576" cy="343416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4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14</a:t>
            </a:fld>
            <a:endParaRPr lang="es-MX"/>
          </a:p>
        </p:txBody>
      </p:sp>
      <p:sp>
        <p:nvSpPr>
          <p:cNvPr id="5" name="Rectangle 3"/>
          <p:cNvSpPr/>
          <p:nvPr/>
        </p:nvSpPr>
        <p:spPr>
          <a:xfrm>
            <a:off x="2123728" y="1356600"/>
            <a:ext cx="2401553" cy="32505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3"/>
          <p:cNvSpPr/>
          <p:nvPr/>
        </p:nvSpPr>
        <p:spPr>
          <a:xfrm>
            <a:off x="5652120" y="1347614"/>
            <a:ext cx="2304256" cy="3259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5"/>
          <p:cNvSpPr/>
          <p:nvPr/>
        </p:nvSpPr>
        <p:spPr>
          <a:xfrm>
            <a:off x="2123728" y="1347614"/>
            <a:ext cx="2400065" cy="4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8"/>
          <p:cNvSpPr txBox="1"/>
          <p:nvPr/>
        </p:nvSpPr>
        <p:spPr>
          <a:xfrm>
            <a:off x="2123728" y="1390005"/>
            <a:ext cx="236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DOCUMENTO DE SEGURIDAD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5652120" y="1258925"/>
            <a:ext cx="2304256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0"/>
          <p:cNvSpPr txBox="1"/>
          <p:nvPr/>
        </p:nvSpPr>
        <p:spPr>
          <a:xfrm>
            <a:off x="5685337" y="1355235"/>
            <a:ext cx="2271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VULNERACIONES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2195736" y="2000910"/>
            <a:ext cx="2292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contiene las medidas de seguridad de carácter </a:t>
            </a: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físico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técnico 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administrativo </a:t>
            </a: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aplicables 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sus sistemas </a:t>
            </a: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datos personales con el fin de asegurar la </a:t>
            </a: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integridad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confidencialidad y </a:t>
            </a: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disponibilidad 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la </a:t>
            </a:r>
            <a:endParaRPr lang="es-MX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información 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personal que </a:t>
            </a:r>
            <a:endParaRPr lang="es-MX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éstos contienen.</a:t>
            </a:r>
            <a:endParaRPr lang="es-MX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5685336" y="2060143"/>
            <a:ext cx="2271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¿Qué son?</a:t>
            </a:r>
          </a:p>
          <a:p>
            <a:pPr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Pérdida o destrucción</a:t>
            </a:r>
            <a:b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Robo, extravío o copia</a:t>
            </a:r>
          </a:p>
          <a:p>
            <a:pPr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Uso, acceso o tratamiento</a:t>
            </a:r>
          </a:p>
          <a:p>
            <a:pPr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Daño, alteración o modificación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45000" l="5000" r="45000">
                        <a14:foregroundMark x1="15778" y1="14222" x2="15778" y2="14222"/>
                        <a14:foregroundMark x1="22000" y1="12667" x2="22000" y2="12667"/>
                        <a14:foregroundMark x1="28444" y1="16444" x2="28444" y2="16444"/>
                        <a14:foregroundMark x1="24222" y1="18444" x2="24222" y2="18444"/>
                        <a14:foregroundMark x1="19778" y1="24667" x2="19778" y2="24667"/>
                        <a14:foregroundMark x1="17333" y1="27111" x2="17333" y2="27111"/>
                        <a14:foregroundMark x1="19111" y1="29333" x2="19111" y2="29333"/>
                        <a14:foregroundMark x1="19333" y1="31556" x2="19333" y2="31556"/>
                        <a14:foregroundMark x1="32222" y1="23333" x2="32222" y2="23333"/>
                        <a14:foregroundMark x1="38667" y1="30000" x2="38667" y2="30000"/>
                        <a14:foregroundMark x1="34889" y1="40222" x2="34889" y2="40222"/>
                        <a14:foregroundMark x1="26000" y1="38444" x2="26000" y2="38444"/>
                        <a14:foregroundMark x1="24889" y1="29333" x2="24889" y2="29333"/>
                        <a14:foregroundMark x1="27556" y1="30222" x2="27556" y2="30222"/>
                        <a14:foregroundMark x1="35111" y1="35333" x2="35111" y2="35333"/>
                        <a14:foregroundMark x1="17111" y1="13333" x2="17111" y2="13333"/>
                        <a14:foregroundMark x1="16444" y1="9111" x2="16444" y2="9111"/>
                        <a14:foregroundMark x1="12222" y1="12889" x2="12222" y2="12889"/>
                        <a14:foregroundMark x1="11333" y1="19333" x2="11333" y2="19333"/>
                        <a14:foregroundMark x1="12000" y1="36444" x2="12000" y2="36444"/>
                        <a14:foregroundMark x1="16667" y1="37778" x2="16667" y2="37778"/>
                        <a14:foregroundMark x1="22889" y1="36889" x2="22889" y2="36889"/>
                        <a14:foregroundMark x1="36000" y1="22444" x2="36000" y2="22444"/>
                        <a14:foregroundMark x1="35111" y1="17778" x2="35111" y2="17778"/>
                        <a14:foregroundMark x1="35778" y1="11556" x2="35778" y2="11556"/>
                        <a14:foregroundMark x1="34889" y1="8222" x2="34889" y2="8222"/>
                        <a14:foregroundMark x1="30000" y1="8444" x2="30000" y2="8444"/>
                        <a14:foregroundMark x1="21556" y1="8667" x2="21556" y2="8667"/>
                        <a14:foregroundMark x1="19111" y1="8667" x2="19111" y2="8667"/>
                        <a14:foregroundMark x1="19333" y1="20667" x2="19333" y2="20667"/>
                        <a14:foregroundMark x1="19333" y1="22889" x2="19333" y2="22889"/>
                        <a14:foregroundMark x1="28667" y1="22222" x2="28667" y2="22222"/>
                        <a14:backgroundMark x1="29556" y1="12889" x2="29556" y2="12889"/>
                        <a14:backgroundMark x1="22889" y1="35333" x2="22889" y2="35333"/>
                        <a14:backgroundMark x1="13333" y1="24889" x2="13333" y2="24889"/>
                        <a14:backgroundMark x1="13778" y1="19333" x2="13778" y2="19333"/>
                        <a14:backgroundMark x1="19111" y1="17333" x2="19111" y2="17333"/>
                        <a14:backgroundMark x1="25778" y1="17333" x2="25778" y2="17333"/>
                        <a14:backgroundMark x1="15111" y1="12222" x2="15111" y2="12222"/>
                        <a14:backgroundMark x1="33778" y1="16444" x2="33778" y2="16444"/>
                        <a14:backgroundMark x1="22222" y1="23556" x2="22222" y2="23556"/>
                        <a14:backgroundMark x1="25778" y1="12222" x2="25778" y2="12222"/>
                        <a14:backgroundMark x1="22222" y1="12667" x2="22222" y2="12667"/>
                        <a14:backgroundMark x1="17111" y1="33778" x2="17111" y2="33778"/>
                        <a14:backgroundMark x1="30222" y1="19333" x2="30222" y2="19333"/>
                        <a14:backgroundMark x1="21778" y1="21556" x2="21778" y2="2155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4" t="2185" r="56205" b="52598"/>
          <a:stretch/>
        </p:blipFill>
        <p:spPr>
          <a:xfrm>
            <a:off x="2325220" y="3752228"/>
            <a:ext cx="878628" cy="1103240"/>
          </a:xfrm>
          <a:prstGeom prst="rect">
            <a:avLst/>
          </a:prstGeom>
        </p:spPr>
      </p:pic>
      <p:pic>
        <p:nvPicPr>
          <p:cNvPr id="17" name="Picture 2" descr="Imagen relacionada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37" y="3579862"/>
            <a:ext cx="974895" cy="9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DERECHOS ARCO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15</a:t>
            </a:fld>
            <a:endParaRPr lang="es-MX"/>
          </a:p>
        </p:txBody>
      </p:sp>
      <p:grpSp>
        <p:nvGrpSpPr>
          <p:cNvPr id="5" name="Group 6"/>
          <p:cNvGrpSpPr/>
          <p:nvPr/>
        </p:nvGrpSpPr>
        <p:grpSpPr>
          <a:xfrm rot="10800000">
            <a:off x="3347865" y="1693779"/>
            <a:ext cx="1296143" cy="2355004"/>
            <a:chOff x="4630955" y="3880561"/>
            <a:chExt cx="914400" cy="1945207"/>
          </a:xfrm>
        </p:grpSpPr>
        <p:sp>
          <p:nvSpPr>
            <p:cNvPr id="6" name="Right Triangle 7"/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ight Triangle 8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4932040" y="2898849"/>
            <a:ext cx="1296143" cy="1977157"/>
            <a:chOff x="4630955" y="3880561"/>
            <a:chExt cx="914400" cy="1945207"/>
          </a:xfrm>
        </p:grpSpPr>
        <p:sp>
          <p:nvSpPr>
            <p:cNvPr id="9" name="Right Triangle 4"/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ight Triangle 5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22"/>
          <p:cNvSpPr txBox="1"/>
          <p:nvPr/>
        </p:nvSpPr>
        <p:spPr>
          <a:xfrm>
            <a:off x="1043607" y="1971585"/>
            <a:ext cx="259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ACCESO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043608" y="3323564"/>
            <a:ext cx="259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RECTIFICACIÓN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5399990" y="2925694"/>
            <a:ext cx="259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CANCELACIÓN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5470596" y="4087650"/>
            <a:ext cx="259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OPOSICIÓN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4067944" y="2069435"/>
            <a:ext cx="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4030012" y="3040392"/>
            <a:ext cx="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R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5014486" y="3172099"/>
            <a:ext cx="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4932040" y="3975710"/>
            <a:ext cx="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MEDIOS DE IMPUGNACIÓN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16</a:t>
            </a:fld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77458"/>
            <a:ext cx="3459461" cy="3509309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951180" y="1590599"/>
            <a:ext cx="3234480" cy="14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3"/>
          <p:cNvSpPr/>
          <p:nvPr/>
        </p:nvSpPr>
        <p:spPr>
          <a:xfrm>
            <a:off x="977480" y="3649391"/>
            <a:ext cx="3234480" cy="1217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5"/>
          <p:cNvSpPr/>
          <p:nvPr/>
        </p:nvSpPr>
        <p:spPr>
          <a:xfrm>
            <a:off x="951571" y="1563638"/>
            <a:ext cx="3242291" cy="468000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6"/>
          <p:cNvSpPr/>
          <p:nvPr/>
        </p:nvSpPr>
        <p:spPr>
          <a:xfrm>
            <a:off x="1001850" y="3651870"/>
            <a:ext cx="3230905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8"/>
          <p:cNvSpPr txBox="1"/>
          <p:nvPr/>
        </p:nvSpPr>
        <p:spPr>
          <a:xfrm>
            <a:off x="890532" y="1646679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Recurso de Revisión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1001850" y="3723878"/>
            <a:ext cx="3183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Recurso de Inconformidad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909529" y="214144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0"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Titular/ Representante/ Tercero</a:t>
            </a:r>
          </a:p>
          <a:p>
            <a:pPr marL="95250" indent="0"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Unidad de Transparencia/ Instituto</a:t>
            </a:r>
          </a:p>
          <a:p>
            <a:pPr marL="95250" indent="0"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días</a:t>
            </a: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MX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023188" y="4157667"/>
            <a:ext cx="320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0"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 resoluciones ITEI</a:t>
            </a:r>
          </a:p>
          <a:p>
            <a:pPr marL="177800" indent="0"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INAI</a:t>
            </a:r>
          </a:p>
          <a:p>
            <a:pPr marL="177800" indent="0" algn="ct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días</a:t>
            </a:r>
          </a:p>
        </p:txBody>
      </p:sp>
    </p:spTree>
    <p:extLst>
      <p:ext uri="{BB962C8B-B14F-4D97-AF65-F5344CB8AC3E}">
        <p14:creationId xmlns:p14="http://schemas.microsoft.com/office/powerpoint/2010/main" val="34892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6649" y="378902"/>
            <a:ext cx="7370700" cy="857400"/>
          </a:xfrm>
        </p:spPr>
        <p:txBody>
          <a:bodyPr/>
          <a:lstStyle/>
          <a:p>
            <a:pPr algn="ctr"/>
            <a:r>
              <a:rPr lang="es-MX" dirty="0" smtClean="0"/>
              <a:t>PROCEDIMIENTO DE VERIFICACIÓN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17</a:t>
            </a:fld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907704" y="206769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DE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OFICIO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35696" y="3795886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DENUNCIA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DE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TERCERO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111">
                        <a14:foregroundMark x1="96111" y1="31136" x2="96111" y2="3113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25" y="2633016"/>
            <a:ext cx="1251858" cy="1224039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3131840" y="1758254"/>
            <a:ext cx="1245544" cy="1245544"/>
            <a:chOff x="1417778" y="202400"/>
            <a:chExt cx="1245544" cy="1245544"/>
          </a:xfrm>
          <a:solidFill>
            <a:schemeClr val="accent1"/>
          </a:solidFill>
        </p:grpSpPr>
        <p:sp>
          <p:nvSpPr>
            <p:cNvPr id="16" name="15 Rectángulo redondeado"/>
            <p:cNvSpPr/>
            <p:nvPr/>
          </p:nvSpPr>
          <p:spPr>
            <a:xfrm>
              <a:off x="1417778" y="202400"/>
              <a:ext cx="1245544" cy="1245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478580" y="263202"/>
              <a:ext cx="1123940" cy="11239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kern="1200" dirty="0" smtClean="0"/>
                <a:t>DE OFICIO</a:t>
              </a:r>
              <a:endParaRPr lang="es-MX" sz="1200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4644008" y="1758254"/>
            <a:ext cx="1245544" cy="1245544"/>
            <a:chOff x="2881293" y="202400"/>
            <a:chExt cx="1245544" cy="1245544"/>
          </a:xfrm>
          <a:solidFill>
            <a:schemeClr val="accent2"/>
          </a:solidFill>
        </p:grpSpPr>
        <p:sp>
          <p:nvSpPr>
            <p:cNvPr id="19" name="18 Rectángulo redondeado"/>
            <p:cNvSpPr/>
            <p:nvPr/>
          </p:nvSpPr>
          <p:spPr>
            <a:xfrm>
              <a:off x="2881293" y="202400"/>
              <a:ext cx="1245544" cy="1245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2942095" y="263202"/>
              <a:ext cx="1123940" cy="11239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100" kern="1200" dirty="0" smtClean="0"/>
                <a:t>DENUNCIA DEL TITULAR</a:t>
              </a:r>
              <a:endParaRPr lang="es-MX" sz="11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131840" y="3219822"/>
            <a:ext cx="1245544" cy="1245544"/>
            <a:chOff x="1417778" y="1665915"/>
            <a:chExt cx="1245544" cy="1245544"/>
          </a:xfrm>
          <a:solidFill>
            <a:schemeClr val="accent3"/>
          </a:solidFill>
        </p:grpSpPr>
        <p:sp>
          <p:nvSpPr>
            <p:cNvPr id="22" name="21 Rectángulo redondeado"/>
            <p:cNvSpPr/>
            <p:nvPr/>
          </p:nvSpPr>
          <p:spPr>
            <a:xfrm>
              <a:off x="1417778" y="1665915"/>
              <a:ext cx="1245544" cy="1245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1478580" y="1726717"/>
              <a:ext cx="1123940" cy="11239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100" kern="1200" dirty="0" smtClean="0"/>
                <a:t>DENUNCIA DE TERCERO</a:t>
              </a:r>
              <a:endParaRPr lang="es-MX" sz="1100" kern="1200" dirty="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4644008" y="3219822"/>
            <a:ext cx="1245544" cy="1245544"/>
            <a:chOff x="2881293" y="1665915"/>
            <a:chExt cx="1245544" cy="1245544"/>
          </a:xfrm>
          <a:solidFill>
            <a:schemeClr val="accent4"/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2881293" y="1665915"/>
              <a:ext cx="1245544" cy="1245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2942095" y="1726717"/>
              <a:ext cx="1123940" cy="11239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100" kern="1200" dirty="0" smtClean="0"/>
                <a:t>SOLICITUD DEL RESPONSABLE</a:t>
              </a:r>
              <a:endParaRPr lang="es-MX" sz="1100" kern="1200" dirty="0"/>
            </a:p>
          </p:txBody>
        </p:sp>
      </p:grpSp>
      <p:sp>
        <p:nvSpPr>
          <p:cNvPr id="27" name="26 Flecha cuádruple"/>
          <p:cNvSpPr/>
          <p:nvPr/>
        </p:nvSpPr>
        <p:spPr>
          <a:xfrm>
            <a:off x="2915817" y="1419621"/>
            <a:ext cx="3213114" cy="3312369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tx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749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MEDIDAS DE APREMIO</a:t>
            </a:r>
            <a:br>
              <a:rPr lang="es-MX" dirty="0" smtClean="0"/>
            </a:br>
            <a:r>
              <a:rPr lang="es-MX" sz="1600" dirty="0"/>
              <a:t>(</a:t>
            </a:r>
            <a:r>
              <a:rPr lang="es-ES_tradnl" sz="1600" dirty="0">
                <a:solidFill>
                  <a:schemeClr val="bg1"/>
                </a:solidFill>
              </a:rPr>
              <a:t>Artículo </a:t>
            </a:r>
            <a:r>
              <a:rPr lang="es-ES_tradnl" sz="1600" dirty="0" smtClean="0">
                <a:solidFill>
                  <a:schemeClr val="bg1"/>
                </a:solidFill>
              </a:rPr>
              <a:t>139</a:t>
            </a:r>
            <a:r>
              <a:rPr lang="es-ES_tradnl" sz="1600" dirty="0">
                <a:solidFill>
                  <a:schemeClr val="bg1"/>
                </a:solidFill>
              </a:rPr>
              <a:t>. LPDPPSOEJM)</a:t>
            </a:r>
            <a:r>
              <a:rPr lang="es-MX" sz="3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MX" sz="3600" dirty="0">
                <a:solidFill>
                  <a:schemeClr val="accent5">
                    <a:lumMod val="50000"/>
                  </a:schemeClr>
                </a:solidFill>
              </a:rPr>
            </a:b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18</a:t>
            </a:fld>
            <a:endParaRPr lang="es-MX"/>
          </a:p>
        </p:txBody>
      </p:sp>
      <p:sp>
        <p:nvSpPr>
          <p:cNvPr id="5" name="4 Rectángulo redondeado"/>
          <p:cNvSpPr/>
          <p:nvPr/>
        </p:nvSpPr>
        <p:spPr>
          <a:xfrm>
            <a:off x="455039" y="1491630"/>
            <a:ext cx="2172745" cy="2025352"/>
          </a:xfrm>
          <a:prstGeom prst="round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240" l="9971" r="89443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Rectángulo redondeado"/>
          <p:cNvSpPr/>
          <p:nvPr/>
        </p:nvSpPr>
        <p:spPr>
          <a:xfrm>
            <a:off x="3045200" y="1491630"/>
            <a:ext cx="1526800" cy="2025351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67" b="100000" l="6271" r="93069">
                          <a14:foregroundMark x1="49505" y1="5067" x2="49505" y2="5067"/>
                          <a14:foregroundMark x1="88779" y1="81067" x2="88779" y2="81067"/>
                          <a14:foregroundMark x1="72937" y1="98933" x2="72937" y2="98933"/>
                          <a14:foregroundMark x1="20792" y1="76267" x2="20792" y2="76267"/>
                          <a14:foregroundMark x1="53465" y1="30667" x2="53465" y2="30667"/>
                          <a14:foregroundMark x1="56106" y1="40533" x2="56106" y2="40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Rectángulo redondeado"/>
          <p:cNvSpPr/>
          <p:nvPr/>
        </p:nvSpPr>
        <p:spPr>
          <a:xfrm>
            <a:off x="5636441" y="1419622"/>
            <a:ext cx="2031903" cy="195323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9"/>
          <p:cNvSpPr txBox="1"/>
          <p:nvPr/>
        </p:nvSpPr>
        <p:spPr>
          <a:xfrm>
            <a:off x="539552" y="3795886"/>
            <a:ext cx="2091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AMONESTACIÓN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840950" y="3806919"/>
            <a:ext cx="2091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MULTA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361230" y="3806919"/>
            <a:ext cx="2739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ARRESTO ADMINISTRATIVO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12260" y="34124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$</a:t>
            </a:r>
            <a:r>
              <a:rPr lang="es-MX" sz="1200" dirty="0"/>
              <a:t>12,673.00 – </a:t>
            </a:r>
            <a:endParaRPr lang="es-MX" sz="1200" dirty="0" smtClean="0"/>
          </a:p>
          <a:p>
            <a:pPr algn="ctr"/>
            <a:r>
              <a:rPr lang="es-MX" sz="1200" dirty="0" smtClean="0"/>
              <a:t>$</a:t>
            </a:r>
            <a:r>
              <a:rPr lang="es-MX" sz="1200" dirty="0"/>
              <a:t>126,735.00</a:t>
            </a:r>
          </a:p>
          <a:p>
            <a:pPr algn="ctr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8955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SANCIONES</a:t>
            </a:r>
            <a:br>
              <a:rPr lang="es-MX" dirty="0" smtClean="0"/>
            </a:br>
            <a:r>
              <a:rPr lang="es-MX" sz="1400" dirty="0" smtClean="0"/>
              <a:t>(</a:t>
            </a:r>
            <a:r>
              <a:rPr lang="es-ES_tradnl" sz="1400" dirty="0" smtClean="0">
                <a:solidFill>
                  <a:schemeClr val="bg1"/>
                </a:solidFill>
              </a:rPr>
              <a:t>Artículo </a:t>
            </a:r>
            <a:r>
              <a:rPr lang="es-ES_tradnl" sz="1400" dirty="0">
                <a:solidFill>
                  <a:schemeClr val="bg1"/>
                </a:solidFill>
              </a:rPr>
              <a:t>149. LPDPPSOEJM)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MX" sz="2000" dirty="0">
                <a:solidFill>
                  <a:schemeClr val="accent5">
                    <a:lumMod val="50000"/>
                  </a:schemeClr>
                </a:solidFill>
              </a:rPr>
            </a:b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19</a:t>
            </a:r>
            <a:endParaRPr lang="es-MX" dirty="0"/>
          </a:p>
        </p:txBody>
      </p:sp>
      <p:sp>
        <p:nvSpPr>
          <p:cNvPr id="6" name="5 Rectángulo redondeado"/>
          <p:cNvSpPr/>
          <p:nvPr/>
        </p:nvSpPr>
        <p:spPr>
          <a:xfrm>
            <a:off x="899592" y="1554510"/>
            <a:ext cx="1944216" cy="1881336"/>
          </a:xfrm>
          <a:prstGeom prst="roundRect">
            <a:avLst/>
          </a:prstGeom>
          <a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240" l="9971" r="89443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Rectángulo redondeado"/>
          <p:cNvSpPr/>
          <p:nvPr/>
        </p:nvSpPr>
        <p:spPr>
          <a:xfrm>
            <a:off x="3851920" y="1635646"/>
            <a:ext cx="1296144" cy="1656184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67" b="100000" l="6271" r="93069">
                          <a14:foregroundMark x1="49505" y1="5067" x2="49505" y2="5067"/>
                          <a14:foregroundMark x1="88779" y1="81067" x2="88779" y2="81067"/>
                          <a14:foregroundMark x1="72937" y1="98933" x2="72937" y2="98933"/>
                          <a14:foregroundMark x1="20792" y1="76267" x2="20792" y2="76267"/>
                          <a14:foregroundMark x1="53465" y1="30667" x2="53465" y2="30667"/>
                          <a14:foregroundMark x1="56106" y1="40533" x2="56106" y2="40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Rectángulo redondeado"/>
          <p:cNvSpPr/>
          <p:nvPr/>
        </p:nvSpPr>
        <p:spPr>
          <a:xfrm>
            <a:off x="6933632" y="1635646"/>
            <a:ext cx="1166760" cy="1656184"/>
          </a:xfrm>
          <a:prstGeom prst="roundRect">
            <a:avLst/>
          </a:pr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67" b="100000" l="6271" r="93069">
                          <a14:foregroundMark x1="49505" y1="5067" x2="49505" y2="5067"/>
                          <a14:foregroundMark x1="88779" y1="81067" x2="88779" y2="81067"/>
                          <a14:foregroundMark x1="72937" y1="98933" x2="72937" y2="98933"/>
                          <a14:foregroundMark x1="20792" y1="76267" x2="20792" y2="76267"/>
                          <a14:foregroundMark x1="53465" y1="30667" x2="53465" y2="30667"/>
                          <a14:foregroundMark x1="56106" y1="40533" x2="56106" y2="40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CuadroTexto"/>
          <p:cNvSpPr txBox="1"/>
          <p:nvPr/>
        </p:nvSpPr>
        <p:spPr>
          <a:xfrm>
            <a:off x="179512" y="351698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200" b="1" dirty="0" smtClean="0">
                <a:latin typeface="Raleway" charset="0"/>
              </a:rPr>
              <a:t>APERCIBIMIENTO</a:t>
            </a:r>
            <a:r>
              <a:rPr lang="es-MX" sz="1200" dirty="0" smtClean="0">
                <a:latin typeface="Raleway" charset="0"/>
              </a:rPr>
              <a:t>.</a:t>
            </a:r>
            <a:endParaRPr lang="es-MX" sz="1200" dirty="0">
              <a:latin typeface="Raleway" charset="0"/>
            </a:endParaRPr>
          </a:p>
          <a:p>
            <a:pPr algn="ctr"/>
            <a:endParaRPr lang="es-MX" sz="1200" dirty="0">
              <a:latin typeface="Raleway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15816" y="347823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200" b="1" dirty="0" smtClean="0">
                <a:latin typeface="Raleway" charset="0"/>
              </a:rPr>
              <a:t>MULTA </a:t>
            </a:r>
          </a:p>
          <a:p>
            <a:pPr lvl="0" algn="ctr"/>
            <a:r>
              <a:rPr lang="es-MX" sz="1200" dirty="0" smtClean="0">
                <a:latin typeface="Raleway" charset="0"/>
              </a:rPr>
              <a:t>($</a:t>
            </a:r>
            <a:r>
              <a:rPr lang="es-MX" sz="1200" dirty="0">
                <a:latin typeface="Raleway" charset="0"/>
              </a:rPr>
              <a:t>12,673.00 – $42,245.00</a:t>
            </a:r>
            <a:r>
              <a:rPr lang="es-MX" sz="1200" dirty="0" smtClean="0">
                <a:latin typeface="Raleway" charset="0"/>
              </a:rPr>
              <a:t>)</a:t>
            </a:r>
            <a:endParaRPr lang="es-MX" sz="1200" dirty="0">
              <a:latin typeface="Raleway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28184" y="355024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200" b="1" dirty="0" smtClean="0">
                <a:latin typeface="Raleway" charset="0"/>
              </a:rPr>
              <a:t>MULTA</a:t>
            </a:r>
          </a:p>
          <a:p>
            <a:pPr lvl="0" algn="ctr"/>
            <a:r>
              <a:rPr lang="es-MX" sz="1200" dirty="0" smtClean="0">
                <a:latin typeface="Raleway" charset="0"/>
              </a:rPr>
              <a:t>($</a:t>
            </a:r>
            <a:r>
              <a:rPr lang="es-MX" sz="1200" dirty="0">
                <a:latin typeface="Raleway" charset="0"/>
              </a:rPr>
              <a:t>42,245.00 –$84,490.00</a:t>
            </a:r>
            <a:r>
              <a:rPr lang="es-MX" sz="1200" dirty="0" smtClean="0">
                <a:latin typeface="Raleway" charset="0"/>
              </a:rPr>
              <a:t>)</a:t>
            </a:r>
            <a:endParaRPr lang="es-MX" sz="1200" dirty="0"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NORMATIVA APLICABLE</a:t>
            </a:r>
            <a:endParaRPr dirty="0"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grpSp>
        <p:nvGrpSpPr>
          <p:cNvPr id="10" name="Group 3"/>
          <p:cNvGrpSpPr/>
          <p:nvPr/>
        </p:nvGrpSpPr>
        <p:grpSpPr>
          <a:xfrm>
            <a:off x="931997" y="1393344"/>
            <a:ext cx="7024379" cy="781898"/>
            <a:chOff x="1114319" y="3091489"/>
            <a:chExt cx="6589881" cy="1106425"/>
          </a:xfrm>
        </p:grpSpPr>
        <p:sp>
          <p:nvSpPr>
            <p:cNvPr id="11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Diamond 6"/>
            <p:cNvSpPr/>
            <p:nvPr/>
          </p:nvSpPr>
          <p:spPr>
            <a:xfrm>
              <a:off x="1114319" y="3091489"/>
              <a:ext cx="817402" cy="1106425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" name="TextBox 10"/>
          <p:cNvSpPr txBox="1"/>
          <p:nvPr/>
        </p:nvSpPr>
        <p:spPr bwMode="auto">
          <a:xfrm>
            <a:off x="1907704" y="1635646"/>
            <a:ext cx="475252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MX" sz="1200" dirty="0"/>
              <a:t>Ley General de Transparencia y Acceso a la Información Pública </a:t>
            </a:r>
          </a:p>
        </p:txBody>
      </p:sp>
      <p:sp>
        <p:nvSpPr>
          <p:cNvPr id="15" name="직사각형 39"/>
          <p:cNvSpPr/>
          <p:nvPr/>
        </p:nvSpPr>
        <p:spPr>
          <a:xfrm>
            <a:off x="1115616" y="1507919"/>
            <a:ext cx="475192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899592" y="2175192"/>
            <a:ext cx="7128791" cy="803366"/>
            <a:chOff x="1016365" y="3141781"/>
            <a:chExt cx="6687835" cy="1005840"/>
          </a:xfrm>
        </p:grpSpPr>
        <p:sp>
          <p:nvSpPr>
            <p:cNvPr id="17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4"/>
            <p:cNvSpPr/>
            <p:nvPr/>
          </p:nvSpPr>
          <p:spPr>
            <a:xfrm>
              <a:off x="1016365" y="3141781"/>
              <a:ext cx="839729" cy="100584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0"/>
          <p:cNvSpPr txBox="1"/>
          <p:nvPr/>
        </p:nvSpPr>
        <p:spPr bwMode="auto">
          <a:xfrm>
            <a:off x="1878970" y="2438767"/>
            <a:ext cx="5789374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MX" sz="1200" dirty="0"/>
              <a:t>Ley General de Protección de Datos Personales </a:t>
            </a:r>
            <a:r>
              <a:rPr lang="es-MX" sz="1200" dirty="0" smtClean="0"/>
              <a:t>en </a:t>
            </a:r>
            <a:r>
              <a:rPr lang="es-MX" sz="1200" dirty="0"/>
              <a:t>Posesión </a:t>
            </a:r>
            <a:r>
              <a:rPr lang="es-MX" sz="1200" dirty="0" smtClean="0"/>
              <a:t>de Sujeto </a:t>
            </a:r>
            <a:r>
              <a:rPr lang="es-MX" sz="1200" dirty="0"/>
              <a:t>Obligados</a:t>
            </a:r>
          </a:p>
        </p:txBody>
      </p:sp>
      <p:sp>
        <p:nvSpPr>
          <p:cNvPr id="21" name="직사각형 39"/>
          <p:cNvSpPr/>
          <p:nvPr/>
        </p:nvSpPr>
        <p:spPr>
          <a:xfrm>
            <a:off x="1187624" y="2283718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22" name="Group 15"/>
          <p:cNvGrpSpPr/>
          <p:nvPr/>
        </p:nvGrpSpPr>
        <p:grpSpPr>
          <a:xfrm>
            <a:off x="899592" y="3041578"/>
            <a:ext cx="7200801" cy="819404"/>
            <a:chOff x="948810" y="3141782"/>
            <a:chExt cx="6755390" cy="1005839"/>
          </a:xfrm>
        </p:grpSpPr>
        <p:sp>
          <p:nvSpPr>
            <p:cNvPr id="23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Diamond 18"/>
            <p:cNvSpPr/>
            <p:nvPr/>
          </p:nvSpPr>
          <p:spPr>
            <a:xfrm>
              <a:off x="948810" y="3141782"/>
              <a:ext cx="831273" cy="100583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6" name="TextBox 10"/>
          <p:cNvSpPr txBox="1"/>
          <p:nvPr/>
        </p:nvSpPr>
        <p:spPr bwMode="auto">
          <a:xfrm>
            <a:off x="1907704" y="3291830"/>
            <a:ext cx="6048672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200" dirty="0"/>
              <a:t>Ley de Protección de Datos Personales en Posesión de </a:t>
            </a:r>
            <a:r>
              <a:rPr lang="es-MX" sz="1200" dirty="0" smtClean="0"/>
              <a:t>Sujetos Obligados </a:t>
            </a:r>
            <a:r>
              <a:rPr lang="es-MX" sz="1200" dirty="0"/>
              <a:t>del Estado</a:t>
            </a:r>
          </a:p>
        </p:txBody>
      </p:sp>
      <p:sp>
        <p:nvSpPr>
          <p:cNvPr id="27" name="직사각형 39"/>
          <p:cNvSpPr/>
          <p:nvPr/>
        </p:nvSpPr>
        <p:spPr>
          <a:xfrm>
            <a:off x="1144480" y="3219822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28" name="Group 19"/>
          <p:cNvGrpSpPr/>
          <p:nvPr/>
        </p:nvGrpSpPr>
        <p:grpSpPr>
          <a:xfrm>
            <a:off x="899592" y="3846278"/>
            <a:ext cx="7200800" cy="817973"/>
            <a:chOff x="948810" y="3091489"/>
            <a:chExt cx="6755390" cy="1106425"/>
          </a:xfrm>
        </p:grpSpPr>
        <p:sp>
          <p:nvSpPr>
            <p:cNvPr id="29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Diamond 22"/>
            <p:cNvSpPr/>
            <p:nvPr/>
          </p:nvSpPr>
          <p:spPr>
            <a:xfrm>
              <a:off x="948810" y="3091489"/>
              <a:ext cx="810647" cy="1106425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10"/>
          <p:cNvSpPr txBox="1"/>
          <p:nvPr/>
        </p:nvSpPr>
        <p:spPr bwMode="auto">
          <a:xfrm>
            <a:off x="1979712" y="4155926"/>
            <a:ext cx="475252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MX" sz="1200" dirty="0"/>
              <a:t>Ley de Transparencia y Acceso a la Información Pública del Estado</a:t>
            </a:r>
          </a:p>
        </p:txBody>
      </p:sp>
      <p:sp>
        <p:nvSpPr>
          <p:cNvPr id="34" name="직사각형 39"/>
          <p:cNvSpPr/>
          <p:nvPr/>
        </p:nvSpPr>
        <p:spPr>
          <a:xfrm>
            <a:off x="1115616" y="3939902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>
            <a:spLocks noGrp="1"/>
          </p:cNvSpPr>
          <p:nvPr>
            <p:ph type="ctrTitle" idx="4294967295"/>
          </p:nvPr>
        </p:nvSpPr>
        <p:spPr>
          <a:xfrm>
            <a:off x="3059832" y="1131590"/>
            <a:ext cx="5533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ABE33F"/>
                </a:solidFill>
              </a:rPr>
              <a:t>DIRECCIÓN DE PROTECCIÓN DE DATOS PERSONALES</a:t>
            </a:r>
            <a:endParaRPr sz="3200" dirty="0">
              <a:solidFill>
                <a:srgbClr val="ABE33F"/>
              </a:solidFill>
            </a:endParaRPr>
          </a:p>
        </p:txBody>
      </p:sp>
      <p:sp>
        <p:nvSpPr>
          <p:cNvPr id="305" name="Google Shape;305;p34"/>
          <p:cNvSpPr txBox="1">
            <a:spLocks noGrp="1"/>
          </p:cNvSpPr>
          <p:nvPr>
            <p:ph type="subTitle" idx="4294967295"/>
          </p:nvPr>
        </p:nvSpPr>
        <p:spPr>
          <a:xfrm>
            <a:off x="3064700" y="2750214"/>
            <a:ext cx="5533800" cy="21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s-MX" sz="1800" dirty="0">
                <a:solidFill>
                  <a:schemeClr val="bg2"/>
                </a:solidFill>
              </a:rPr>
              <a:t>Teléfono:  3630 5745 </a:t>
            </a:r>
            <a:endParaRPr lang="es-MX" sz="1800" dirty="0" smtClean="0">
              <a:solidFill>
                <a:schemeClr val="bg2"/>
              </a:solidFill>
            </a:endParaRPr>
          </a:p>
          <a:p>
            <a:pPr marL="76200" indent="0" algn="just">
              <a:buNone/>
            </a:pPr>
            <a:r>
              <a:rPr lang="es-MX" sz="1800" dirty="0" smtClean="0">
                <a:solidFill>
                  <a:schemeClr val="bg2"/>
                </a:solidFill>
              </a:rPr>
              <a:t>Extensiones: </a:t>
            </a:r>
            <a:r>
              <a:rPr lang="es-MX" sz="1800" dirty="0">
                <a:solidFill>
                  <a:schemeClr val="bg2"/>
                </a:solidFill>
              </a:rPr>
              <a:t>1952 y 1953</a:t>
            </a:r>
          </a:p>
          <a:p>
            <a:pPr marL="76200" indent="0" algn="just">
              <a:buNone/>
            </a:pPr>
            <a:r>
              <a:rPr lang="es-MX" sz="1800" dirty="0" smtClean="0">
                <a:solidFill>
                  <a:schemeClr val="bg2"/>
                </a:solidFill>
              </a:rPr>
              <a:t>Correo </a:t>
            </a:r>
            <a:r>
              <a:rPr lang="es-MX" sz="1800" dirty="0">
                <a:solidFill>
                  <a:schemeClr val="bg2"/>
                </a:solidFill>
              </a:rPr>
              <a:t>electrónico</a:t>
            </a:r>
            <a:r>
              <a:rPr lang="es-MX" sz="1800" dirty="0" smtClean="0">
                <a:solidFill>
                  <a:schemeClr val="bg2"/>
                </a:solidFill>
              </a:rPr>
              <a:t>: </a:t>
            </a:r>
          </a:p>
          <a:p>
            <a:pPr marL="76200" indent="0" algn="just">
              <a:buNone/>
            </a:pPr>
            <a:r>
              <a:rPr lang="es-MX" sz="1800" dirty="0" smtClean="0">
                <a:solidFill>
                  <a:schemeClr val="bg2"/>
                </a:solidFill>
                <a:hlinkClick r:id="rId3"/>
              </a:rPr>
              <a:t>datospersonales@itei.org.mx</a:t>
            </a:r>
            <a:endParaRPr lang="es-MX" sz="1800" dirty="0" smtClean="0">
              <a:solidFill>
                <a:schemeClr val="bg2"/>
              </a:solidFill>
            </a:endParaRPr>
          </a:p>
          <a:p>
            <a:pPr marL="76200" indent="0" algn="just">
              <a:buNone/>
            </a:pPr>
            <a:r>
              <a:rPr lang="es-MX" sz="1800" dirty="0" smtClean="0">
                <a:solidFill>
                  <a:schemeClr val="bg2"/>
                </a:solidFill>
                <a:hlinkClick r:id="rId4"/>
              </a:rPr>
              <a:t>solicitudeseimpugnaciones@itei.org.mx</a:t>
            </a:r>
            <a:endParaRPr lang="es-MX" sz="1800" dirty="0">
              <a:solidFill>
                <a:schemeClr val="bg2"/>
              </a:solidFill>
            </a:endParaRPr>
          </a:p>
        </p:txBody>
      </p:sp>
      <p:sp>
        <p:nvSpPr>
          <p:cNvPr id="310" name="Google Shape;310;p3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</a:t>
            </a:r>
            <a:endParaRPr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9702"/>
            <a:ext cx="254269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2988250" y="1354750"/>
            <a:ext cx="5351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ABE33F"/>
                </a:solidFill>
              </a:rPr>
              <a:t>DATOS PERSONALES</a:t>
            </a:r>
            <a:endParaRPr sz="4800" dirty="0">
              <a:solidFill>
                <a:srgbClr val="ABE33F"/>
              </a:solidFill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2988250" y="3147814"/>
            <a:ext cx="5351700" cy="1427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</a:rPr>
              <a:t>Cualquier información concerniente a una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</a:rPr>
              <a:t>persona física 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</a:rPr>
              <a:t>identificada o identificable. </a:t>
            </a:r>
            <a:endParaRPr lang="es-ES_tradn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</a:endParaRPr>
          </a:p>
          <a:p>
            <a:pPr marL="76200" indent="0" algn="just">
              <a:buNone/>
            </a:pP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</a:rPr>
              <a:t>Una 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</a:rPr>
              <a:t>persona es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</a:rPr>
              <a:t>identificable 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</a:rPr>
              <a:t>cuando su identidad pueda determinarse directa o indirectamente a través de cualquier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</a:rPr>
              <a:t>información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</a:rPr>
              <a:t>. </a:t>
            </a:r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</a:endParaRPr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2" name="Round Same Side Corner Rectangle 8">
            <a:extLst>
              <a:ext uri="{FF2B5EF4-FFF2-40B4-BE49-F238E27FC236}">
                <a16:creationId xmlns:a16="http://schemas.microsoft.com/office/drawing/2014/main" xmlns="" id="{1EAB0980-56BF-4709-80E6-050748A9609C}"/>
              </a:ext>
            </a:extLst>
          </p:cNvPr>
          <p:cNvSpPr/>
          <p:nvPr/>
        </p:nvSpPr>
        <p:spPr>
          <a:xfrm>
            <a:off x="1691680" y="1707654"/>
            <a:ext cx="720080" cy="158417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 Same Side Corner Rectangle 20">
            <a:extLst>
              <a:ext uri="{FF2B5EF4-FFF2-40B4-BE49-F238E27FC236}">
                <a16:creationId xmlns:a16="http://schemas.microsoft.com/office/drawing/2014/main" xmlns="" id="{E03946E3-251B-4ED6-A6DF-5A7140A40027}"/>
              </a:ext>
            </a:extLst>
          </p:cNvPr>
          <p:cNvSpPr/>
          <p:nvPr/>
        </p:nvSpPr>
        <p:spPr>
          <a:xfrm rot="10800000">
            <a:off x="755577" y="1707654"/>
            <a:ext cx="792086" cy="15841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CLASIFICACIÓN</a:t>
            </a:r>
            <a:endParaRPr lang="es-MX" dirty="0"/>
          </a:p>
        </p:txBody>
      </p:sp>
      <p:grpSp>
        <p:nvGrpSpPr>
          <p:cNvPr id="5" name="Group 5"/>
          <p:cNvGrpSpPr/>
          <p:nvPr/>
        </p:nvGrpSpPr>
        <p:grpSpPr>
          <a:xfrm>
            <a:off x="467543" y="1438848"/>
            <a:ext cx="1080121" cy="1011684"/>
            <a:chOff x="2391994" y="1635646"/>
            <a:chExt cx="805454" cy="1584088"/>
          </a:xfrm>
        </p:grpSpPr>
        <p:sp>
          <p:nvSpPr>
            <p:cNvPr id="6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2051720" y="1438848"/>
            <a:ext cx="1096777" cy="1011684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1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Round Same Side Corner Rectangle 36">
            <a:extLst>
              <a:ext uri="{FF2B5EF4-FFF2-40B4-BE49-F238E27FC236}">
                <a16:creationId xmlns:a16="http://schemas.microsoft.com/office/drawing/2014/main" xmlns="" id="{F453E9B1-D637-4428-88EC-45B3B3FE0C90}"/>
              </a:ext>
            </a:extLst>
          </p:cNvPr>
          <p:cNvSpPr/>
          <p:nvPr/>
        </p:nvSpPr>
        <p:spPr>
          <a:xfrm>
            <a:off x="2339752" y="1492569"/>
            <a:ext cx="554428" cy="50311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8"/>
          <p:cNvGrpSpPr/>
          <p:nvPr/>
        </p:nvGrpSpPr>
        <p:grpSpPr>
          <a:xfrm>
            <a:off x="3779912" y="1438848"/>
            <a:ext cx="1051503" cy="1011684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15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7" name="Block Arc 10">
            <a:extLst>
              <a:ext uri="{FF2B5EF4-FFF2-40B4-BE49-F238E27FC236}">
                <a16:creationId xmlns:a16="http://schemas.microsoft.com/office/drawing/2014/main" xmlns="" id="{4F7AA256-052A-42A3-B506-22AD31115AF9}"/>
              </a:ext>
            </a:extLst>
          </p:cNvPr>
          <p:cNvSpPr/>
          <p:nvPr/>
        </p:nvSpPr>
        <p:spPr>
          <a:xfrm>
            <a:off x="4067944" y="1527341"/>
            <a:ext cx="626108" cy="46834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8" name="Group 25"/>
          <p:cNvGrpSpPr/>
          <p:nvPr/>
        </p:nvGrpSpPr>
        <p:grpSpPr>
          <a:xfrm>
            <a:off x="5652120" y="1438848"/>
            <a:ext cx="1152128" cy="1011684"/>
            <a:chOff x="2391994" y="1635646"/>
            <a:chExt cx="805454" cy="1584088"/>
          </a:xfrm>
          <a:solidFill>
            <a:srgbClr val="A4B4EA"/>
          </a:solidFill>
        </p:grpSpPr>
        <p:sp>
          <p:nvSpPr>
            <p:cNvPr id="19" name="Rectangle 26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Isosceles Triangle 27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1" name="20 Rectángulo redondeado"/>
          <p:cNvSpPr/>
          <p:nvPr/>
        </p:nvSpPr>
        <p:spPr>
          <a:xfrm>
            <a:off x="5940152" y="1396918"/>
            <a:ext cx="919464" cy="742784"/>
          </a:xfrm>
          <a:prstGeom prst="roundRect">
            <a:avLst/>
          </a:prstGeom>
          <a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42" b="96491" l="15878" r="85135">
                          <a14:foregroundMark x1="42905" y1="33333" x2="42905" y2="33333"/>
                          <a14:foregroundMark x1="52027" y1="50877" x2="52027" y2="50877"/>
                          <a14:foregroundMark x1="64189" y1="63158" x2="64189" y2="63158"/>
                          <a14:foregroundMark x1="75338" y1="74269" x2="75338" y2="74269"/>
                          <a14:foregroundMark x1="34459" y1="67251" x2="34459" y2="67251"/>
                          <a14:foregroundMark x1="34797" y1="76023" x2="34797" y2="76023"/>
                          <a14:foregroundMark x1="31535" y1="44079" x2="31535" y2="44079"/>
                          <a14:foregroundMark x1="30290" y1="55921" x2="30290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 5"/>
          <p:cNvGrpSpPr/>
          <p:nvPr/>
        </p:nvGrpSpPr>
        <p:grpSpPr>
          <a:xfrm>
            <a:off x="7596336" y="1438849"/>
            <a:ext cx="1135488" cy="1011684"/>
            <a:chOff x="2391994" y="1635646"/>
            <a:chExt cx="805454" cy="1584088"/>
          </a:xfrm>
        </p:grpSpPr>
        <p:sp>
          <p:nvSpPr>
            <p:cNvPr id="23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Parallelogram 15">
            <a:extLst>
              <a:ext uri="{FF2B5EF4-FFF2-40B4-BE49-F238E27FC236}">
                <a16:creationId xmlns:a16="http://schemas.microsoft.com/office/drawing/2014/main" xmlns="" id="{F518E758-041A-4D8B-9778-956884CBB34F}"/>
              </a:ext>
            </a:extLst>
          </p:cNvPr>
          <p:cNvSpPr/>
          <p:nvPr/>
        </p:nvSpPr>
        <p:spPr>
          <a:xfrm rot="16200000">
            <a:off x="7969400" y="1478607"/>
            <a:ext cx="455623" cy="62568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11"/>
          <p:cNvGrpSpPr/>
          <p:nvPr/>
        </p:nvGrpSpPr>
        <p:grpSpPr>
          <a:xfrm>
            <a:off x="450887" y="3219822"/>
            <a:ext cx="1096777" cy="981892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27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xmlns="" id="{73875282-78F0-4298-A0B1-384186B94957}"/>
              </a:ext>
            </a:extLst>
          </p:cNvPr>
          <p:cNvSpPr/>
          <p:nvPr/>
        </p:nvSpPr>
        <p:spPr>
          <a:xfrm>
            <a:off x="683568" y="3360214"/>
            <a:ext cx="543137" cy="38167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0" name="Group 18"/>
          <p:cNvGrpSpPr/>
          <p:nvPr/>
        </p:nvGrpSpPr>
        <p:grpSpPr>
          <a:xfrm>
            <a:off x="2051720" y="3219822"/>
            <a:ext cx="1051503" cy="981891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31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25"/>
          <p:cNvGrpSpPr/>
          <p:nvPr/>
        </p:nvGrpSpPr>
        <p:grpSpPr>
          <a:xfrm>
            <a:off x="3851920" y="3219822"/>
            <a:ext cx="1080120" cy="981891"/>
            <a:chOff x="2391994" y="1635646"/>
            <a:chExt cx="805454" cy="1584088"/>
          </a:xfrm>
          <a:solidFill>
            <a:srgbClr val="A4B4EA"/>
          </a:solidFill>
        </p:grpSpPr>
        <p:sp>
          <p:nvSpPr>
            <p:cNvPr id="35" name="Rectangle 26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Isosceles Triangle 27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7" name="36 Rectángulo redondeado"/>
          <p:cNvSpPr/>
          <p:nvPr/>
        </p:nvSpPr>
        <p:spPr>
          <a:xfrm>
            <a:off x="4157558" y="3291830"/>
            <a:ext cx="630466" cy="507679"/>
          </a:xfrm>
          <a:prstGeom prst="roundRect">
            <a:avLst/>
          </a:prstGeom>
          <a:blipFill rotWithShape="1"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2" b="89712" l="9386" r="96029">
                          <a14:foregroundMark x1="33213" y1="32922" x2="33213" y2="32922"/>
                          <a14:foregroundMark x1="74007" y1="27572" x2="74007" y2="27572"/>
                          <a14:foregroundMark x1="34657" y1="16049" x2="34657" y2="16049"/>
                          <a14:foregroundMark x1="78700" y1="42387" x2="78700" y2="42387"/>
                          <a14:foregroundMark x1="48736" y1="56790" x2="48736" y2="56790"/>
                          <a14:foregroundMark x1="14440" y1="34156" x2="14440" y2="34156"/>
                          <a14:foregroundMark x1="17329" y1="18519" x2="17329" y2="18519"/>
                          <a14:foregroundMark x1="84838" y1="26749" x2="84838" y2="26749"/>
                          <a14:foregroundMark x1="54513" y1="77778" x2="54513" y2="77778"/>
                          <a14:foregroundMark x1="92058" y1="30864" x2="92058" y2="30864"/>
                          <a14:foregroundMark x1="88809" y1="42387" x2="88809" y2="42387"/>
                          <a14:foregroundMark x1="67509" y1="13169" x2="67509" y2="13169"/>
                          <a14:foregroundMark x1="50542" y1="20576" x2="50542" y2="20576"/>
                          <a14:foregroundMark x1="42599" y1="11934" x2="42599" y2="11934"/>
                          <a14:foregroundMark x1="9747" y1="32099" x2="9747" y2="32099"/>
                          <a14:foregroundMark x1="25271" y1="64198" x2="25271" y2="64198"/>
                          <a14:foregroundMark x1="39350" y1="52675" x2="39350" y2="52675"/>
                          <a14:foregroundMark x1="59928" y1="60082" x2="59928" y2="60082"/>
                          <a14:foregroundMark x1="77978" y1="63374" x2="77978" y2="633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5"/>
          <p:cNvGrpSpPr/>
          <p:nvPr/>
        </p:nvGrpSpPr>
        <p:grpSpPr>
          <a:xfrm>
            <a:off x="5652120" y="3291830"/>
            <a:ext cx="1135488" cy="1041402"/>
            <a:chOff x="2391994" y="1635646"/>
            <a:chExt cx="805454" cy="1584088"/>
          </a:xfrm>
        </p:grpSpPr>
        <p:sp>
          <p:nvSpPr>
            <p:cNvPr id="39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1" name="40 Rectángulo redondeado"/>
          <p:cNvSpPr/>
          <p:nvPr/>
        </p:nvSpPr>
        <p:spPr>
          <a:xfrm>
            <a:off x="6057957" y="3363838"/>
            <a:ext cx="602275" cy="594076"/>
          </a:xfrm>
          <a:prstGeom prst="roundRect">
            <a:avLst/>
          </a:prstGeom>
          <a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04" b="98889" l="3409" r="100000">
                          <a14:foregroundMark x1="27273" y1="9259" x2="27273" y2="9259"/>
                          <a14:foregroundMark x1="25568" y1="4074" x2="25568" y2="4074"/>
                          <a14:foregroundMark x1="7386" y1="98889" x2="7386" y2="98889"/>
                          <a14:foregroundMark x1="98011" y1="8519" x2="98011" y2="8519"/>
                          <a14:foregroundMark x1="89489" y1="17407" x2="89489" y2="17407"/>
                          <a14:foregroundMark x1="75568" y1="32222" x2="75568" y2="32222"/>
                          <a14:foregroundMark x1="82386" y1="57407" x2="82386" y2="57407"/>
                          <a14:foregroundMark x1="81534" y1="83333" x2="81534" y2="83333"/>
                          <a14:foregroundMark x1="51705" y1="57407" x2="51705" y2="57407"/>
                          <a14:foregroundMark x1="3693" y1="41481" x2="3693" y2="41481"/>
                          <a14:foregroundMark x1="94886" y1="7407" x2="94886" y2="7407"/>
                          <a14:foregroundMark x1="96023" y1="14444" x2="96023" y2="14444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2" name="Group 11"/>
          <p:cNvGrpSpPr/>
          <p:nvPr/>
        </p:nvGrpSpPr>
        <p:grpSpPr>
          <a:xfrm>
            <a:off x="7596336" y="3219822"/>
            <a:ext cx="1096777" cy="1041402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4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46" name="TextBox 9"/>
          <p:cNvSpPr txBox="1"/>
          <p:nvPr/>
        </p:nvSpPr>
        <p:spPr>
          <a:xfrm>
            <a:off x="168417" y="2355726"/>
            <a:ext cx="1379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accent2"/>
                </a:solidFill>
                <a:cs typeface="Arial" pitchFamily="34" charset="0"/>
              </a:rPr>
              <a:t>Identificativos</a:t>
            </a:r>
            <a:r>
              <a:rPr lang="en-US" altLang="ko-KR" sz="14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16"/>
          <p:cNvSpPr txBox="1"/>
          <p:nvPr/>
        </p:nvSpPr>
        <p:spPr>
          <a:xfrm>
            <a:off x="2087724" y="2335981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accent3"/>
                </a:solidFill>
                <a:cs typeface="Arial" pitchFamily="34" charset="0"/>
              </a:rPr>
              <a:t>Laborales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3419872" y="2335981"/>
            <a:ext cx="141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accent1"/>
                </a:solidFill>
                <a:cs typeface="Arial" pitchFamily="34" charset="0"/>
              </a:rPr>
              <a:t>Patrimoniales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TextBox 30"/>
          <p:cNvSpPr txBox="1"/>
          <p:nvPr/>
        </p:nvSpPr>
        <p:spPr>
          <a:xfrm>
            <a:off x="5148064" y="235572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accent4"/>
                </a:solidFill>
                <a:cs typeface="Arial" pitchFamily="34" charset="0"/>
              </a:rPr>
              <a:t>Procedimentales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9"/>
          <p:cNvSpPr txBox="1"/>
          <p:nvPr/>
        </p:nvSpPr>
        <p:spPr>
          <a:xfrm>
            <a:off x="7297209" y="2335981"/>
            <a:ext cx="1379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accent2"/>
                </a:solidFill>
                <a:cs typeface="Arial" pitchFamily="34" charset="0"/>
              </a:rPr>
              <a:t>Académicos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1" name="TextBox 16"/>
          <p:cNvSpPr txBox="1"/>
          <p:nvPr/>
        </p:nvSpPr>
        <p:spPr>
          <a:xfrm>
            <a:off x="143000" y="4181759"/>
            <a:ext cx="140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accent3"/>
                </a:solidFill>
                <a:cs typeface="Arial" pitchFamily="34" charset="0"/>
              </a:rPr>
              <a:t>Tránsito</a:t>
            </a:r>
            <a:r>
              <a:rPr lang="en-US" altLang="ko-KR" sz="1400" b="1" dirty="0" smtClean="0">
                <a:solidFill>
                  <a:schemeClr val="accent3"/>
                </a:solidFill>
                <a:cs typeface="Arial" pitchFamily="34" charset="0"/>
              </a:rPr>
              <a:t>/ </a:t>
            </a:r>
            <a:r>
              <a:rPr lang="en-US" altLang="ko-KR" sz="1400" b="1" dirty="0" err="1" smtClean="0">
                <a:solidFill>
                  <a:schemeClr val="accent3"/>
                </a:solidFill>
                <a:cs typeface="Arial" pitchFamily="34" charset="0"/>
              </a:rPr>
              <a:t>Migratorios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2" name="TextBox 23"/>
          <p:cNvSpPr txBox="1"/>
          <p:nvPr/>
        </p:nvSpPr>
        <p:spPr>
          <a:xfrm>
            <a:off x="1835696" y="4208189"/>
            <a:ext cx="141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accent1"/>
                </a:solidFill>
                <a:cs typeface="Arial" pitchFamily="34" charset="0"/>
              </a:rPr>
              <a:t>Ideológicos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TextBox 30"/>
          <p:cNvSpPr txBox="1"/>
          <p:nvPr/>
        </p:nvSpPr>
        <p:spPr>
          <a:xfrm>
            <a:off x="4067944" y="4227934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accent4"/>
                </a:solidFill>
                <a:cs typeface="Arial" pitchFamily="34" charset="0"/>
              </a:rPr>
              <a:t>Salud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4" name="TextBox 9"/>
          <p:cNvSpPr txBox="1"/>
          <p:nvPr/>
        </p:nvSpPr>
        <p:spPr>
          <a:xfrm>
            <a:off x="5732450" y="4227934"/>
            <a:ext cx="92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2"/>
                </a:solidFill>
                <a:cs typeface="Arial" pitchFamily="34" charset="0"/>
              </a:rPr>
              <a:t>Origen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5" name="TextBox 16"/>
          <p:cNvSpPr txBox="1"/>
          <p:nvPr/>
        </p:nvSpPr>
        <p:spPr>
          <a:xfrm>
            <a:off x="7387618" y="415592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accent3"/>
                </a:solidFill>
                <a:cs typeface="Arial" pitchFamily="34" charset="0"/>
              </a:rPr>
              <a:t>Biométricos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6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grpSp>
        <p:nvGrpSpPr>
          <p:cNvPr id="57" name="Google Shape;480;p37"/>
          <p:cNvGrpSpPr/>
          <p:nvPr/>
        </p:nvGrpSpPr>
        <p:grpSpPr>
          <a:xfrm>
            <a:off x="7843480" y="3363838"/>
            <a:ext cx="616952" cy="369126"/>
            <a:chOff x="3241525" y="3039450"/>
            <a:chExt cx="494600" cy="312625"/>
          </a:xfrm>
        </p:grpSpPr>
        <p:sp>
          <p:nvSpPr>
            <p:cNvPr id="58" name="Google Shape;481;p37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2;p37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466;p37"/>
          <p:cNvGrpSpPr/>
          <p:nvPr/>
        </p:nvGrpSpPr>
        <p:grpSpPr>
          <a:xfrm>
            <a:off x="2449411" y="3363838"/>
            <a:ext cx="322389" cy="414718"/>
            <a:chOff x="6730350" y="2315900"/>
            <a:chExt cx="257700" cy="420100"/>
          </a:xfrm>
        </p:grpSpPr>
        <p:sp>
          <p:nvSpPr>
            <p:cNvPr id="61" name="Google Shape;467;p3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8;p3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9;p3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70;p3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1;p3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496;p37"/>
          <p:cNvGrpSpPr/>
          <p:nvPr/>
        </p:nvGrpSpPr>
        <p:grpSpPr>
          <a:xfrm>
            <a:off x="683568" y="1544908"/>
            <a:ext cx="571114" cy="450778"/>
            <a:chOff x="1241275" y="3718400"/>
            <a:chExt cx="450650" cy="302875"/>
          </a:xfrm>
        </p:grpSpPr>
        <p:sp>
          <p:nvSpPr>
            <p:cNvPr id="67" name="Google Shape;497;p37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98;p37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99;p37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00;p37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31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DATOS </a:t>
            </a:r>
            <a:r>
              <a:rPr lang="es-ES_tradnl" dirty="0" smtClean="0">
                <a:solidFill>
                  <a:schemeClr val="bg1"/>
                </a:solidFill>
              </a:rPr>
              <a:t>PERSONALES SENSIBLES</a:t>
            </a:r>
            <a:r>
              <a:rPr lang="es-ES_tradnl" dirty="0">
                <a:solidFill>
                  <a:schemeClr val="bg1"/>
                </a:solidFill>
              </a:rPr>
              <a:t/>
            </a:r>
            <a:br>
              <a:rPr lang="es-ES_tradnl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4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6" b="99361" l="9744" r="89776">
                        <a14:foregroundMark x1="50958" y1="2875" x2="50958" y2="2875"/>
                        <a14:foregroundMark x1="54153" y1="99361" x2="54153" y2="99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51670"/>
            <a:ext cx="2016224" cy="2016224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3419872" y="1868860"/>
            <a:ext cx="5256584" cy="23590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_tradnl" sz="2000" dirty="0" smtClean="0">
                <a:solidFill>
                  <a:schemeClr val="bg2"/>
                </a:solidFill>
                <a:latin typeface="Raleway" charset="0"/>
              </a:rPr>
              <a:t>Aquellos que se refieran a la esfera más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_tradnl" sz="2000" dirty="0" smtClean="0">
                <a:solidFill>
                  <a:schemeClr val="bg2"/>
                </a:solidFill>
                <a:latin typeface="Raleway" charset="0"/>
              </a:rPr>
              <a:t>íntima de su titular, o cuya utilización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_tradnl" sz="2000" dirty="0" smtClean="0">
                <a:solidFill>
                  <a:schemeClr val="bg2"/>
                </a:solidFill>
                <a:latin typeface="Raleway" charset="0"/>
              </a:rPr>
              <a:t>indebida pueda dar origen a discriminación o conlleve un riesgo grave para éste. </a:t>
            </a:r>
          </a:p>
        </p:txBody>
      </p:sp>
    </p:spTree>
    <p:extLst>
      <p:ext uri="{BB962C8B-B14F-4D97-AF65-F5344CB8AC3E}">
        <p14:creationId xmlns:p14="http://schemas.microsoft.com/office/powerpoint/2010/main" val="27193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5"/>
          <p:cNvCxnSpPr/>
          <p:nvPr/>
        </p:nvCxnSpPr>
        <p:spPr>
          <a:xfrm>
            <a:off x="395536" y="3291830"/>
            <a:ext cx="8172908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CICLO DE VIDA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5</a:t>
            </a:r>
            <a:endParaRPr lang="es-MX" dirty="0"/>
          </a:p>
        </p:txBody>
      </p:sp>
      <p:grpSp>
        <p:nvGrpSpPr>
          <p:cNvPr id="6" name="Group 10"/>
          <p:cNvGrpSpPr/>
          <p:nvPr/>
        </p:nvGrpSpPr>
        <p:grpSpPr>
          <a:xfrm>
            <a:off x="937757" y="2617476"/>
            <a:ext cx="1219815" cy="1132685"/>
            <a:chOff x="1835696" y="2517293"/>
            <a:chExt cx="792088" cy="792088"/>
          </a:xfrm>
        </p:grpSpPr>
        <p:sp>
          <p:nvSpPr>
            <p:cNvPr id="7" name="Diamond 9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Diamond 8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2451808" y="2630672"/>
            <a:ext cx="1198108" cy="1118235"/>
            <a:chOff x="1835696" y="2517293"/>
            <a:chExt cx="792088" cy="792088"/>
          </a:xfrm>
        </p:grpSpPr>
        <p:sp>
          <p:nvSpPr>
            <p:cNvPr id="10" name="Diamond 12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Diamond 13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3965045" y="2610379"/>
            <a:ext cx="1185792" cy="1140456"/>
            <a:chOff x="1835696" y="2517293"/>
            <a:chExt cx="792088" cy="792088"/>
          </a:xfrm>
        </p:grpSpPr>
        <p:sp>
          <p:nvSpPr>
            <p:cNvPr id="13" name="Diamond 15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Diamond 16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5577339" y="2610379"/>
            <a:ext cx="1185792" cy="1140456"/>
            <a:chOff x="1835696" y="2517293"/>
            <a:chExt cx="792088" cy="792088"/>
          </a:xfrm>
        </p:grpSpPr>
        <p:sp>
          <p:nvSpPr>
            <p:cNvPr id="16" name="Diamond 18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Diamond 19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20"/>
          <p:cNvGrpSpPr/>
          <p:nvPr/>
        </p:nvGrpSpPr>
        <p:grpSpPr>
          <a:xfrm>
            <a:off x="7025956" y="2568977"/>
            <a:ext cx="1185792" cy="1185792"/>
            <a:chOff x="1835696" y="2517293"/>
            <a:chExt cx="792088" cy="792088"/>
          </a:xfrm>
        </p:grpSpPr>
        <p:sp>
          <p:nvSpPr>
            <p:cNvPr id="19" name="Diamond 21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Diamond 22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1" name="TextBox 23"/>
          <p:cNvSpPr txBox="1"/>
          <p:nvPr/>
        </p:nvSpPr>
        <p:spPr>
          <a:xfrm>
            <a:off x="755577" y="2263973"/>
            <a:ext cx="13681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5"/>
                </a:solidFill>
                <a:cs typeface="Arial" pitchFamily="34" charset="0"/>
              </a:rPr>
              <a:t>OBTENCIÓN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2627784" y="2263973"/>
            <a:ext cx="8172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4"/>
                </a:solidFill>
                <a:cs typeface="Arial" pitchFamily="34" charset="0"/>
              </a:rPr>
              <a:t>USO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3604568" y="2263973"/>
            <a:ext cx="19035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3"/>
                </a:solidFill>
                <a:cs typeface="Arial" pitchFamily="34" charset="0"/>
              </a:rPr>
              <a:t>ALMACENAMIENTO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6"/>
          <p:cNvSpPr txBox="1"/>
          <p:nvPr/>
        </p:nvSpPr>
        <p:spPr>
          <a:xfrm>
            <a:off x="5516631" y="2263973"/>
            <a:ext cx="13596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2"/>
                </a:solidFill>
                <a:cs typeface="Arial" pitchFamily="34" charset="0"/>
              </a:rPr>
              <a:t>BLOQUEO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6876256" y="2263973"/>
            <a:ext cx="144868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1"/>
                </a:solidFill>
                <a:cs typeface="Arial" pitchFamily="34" charset="0"/>
              </a:rPr>
              <a:t>SUPRESIÓN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/>
          <p:nvPr/>
        </p:nvSpPr>
        <p:spPr>
          <a:xfrm>
            <a:off x="3321325" y="1705950"/>
            <a:ext cx="2493600" cy="24936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TITULAR</a:t>
            </a:r>
            <a:endParaRPr b="1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1619672" y="2139703"/>
            <a:ext cx="2297553" cy="1489986"/>
          </a:xfrm>
          <a:prstGeom prst="flowChartPreparation">
            <a:avLst/>
          </a:prstGeom>
          <a:solidFill>
            <a:schemeClr val="accent4">
              <a:alpha val="811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RESPONSABLE</a:t>
            </a:r>
            <a:endParaRPr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5226775" y="2139703"/>
            <a:ext cx="2140725" cy="148998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ENCARGADO</a:t>
            </a:r>
            <a:endParaRPr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6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PRINCIPIOS</a:t>
            </a:r>
            <a:endParaRPr lang="es-MX" dirty="0"/>
          </a:p>
        </p:txBody>
      </p:sp>
      <p:grpSp>
        <p:nvGrpSpPr>
          <p:cNvPr id="5" name="Group 5"/>
          <p:cNvGrpSpPr/>
          <p:nvPr/>
        </p:nvGrpSpPr>
        <p:grpSpPr>
          <a:xfrm>
            <a:off x="423210" y="1455670"/>
            <a:ext cx="1268470" cy="1224137"/>
            <a:chOff x="2391994" y="1635646"/>
            <a:chExt cx="805454" cy="1584088"/>
          </a:xfrm>
        </p:grpSpPr>
        <p:sp>
          <p:nvSpPr>
            <p:cNvPr id="6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2583451" y="1455670"/>
            <a:ext cx="1268469" cy="1260096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1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4766329" y="1491630"/>
            <a:ext cx="1245831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15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25"/>
          <p:cNvGrpSpPr/>
          <p:nvPr/>
        </p:nvGrpSpPr>
        <p:grpSpPr>
          <a:xfrm>
            <a:off x="6948264" y="1527678"/>
            <a:ext cx="1224137" cy="1188088"/>
            <a:chOff x="2391994" y="1635646"/>
            <a:chExt cx="805454" cy="1584088"/>
          </a:xfrm>
          <a:solidFill>
            <a:srgbClr val="A4B4EA"/>
          </a:solidFill>
        </p:grpSpPr>
        <p:sp>
          <p:nvSpPr>
            <p:cNvPr id="19" name="Rectangle 26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Isosceles Triangle 27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424083" y="3291830"/>
            <a:ext cx="1267597" cy="1220567"/>
            <a:chOff x="2391994" y="1635646"/>
            <a:chExt cx="805454" cy="1584088"/>
          </a:xfrm>
        </p:grpSpPr>
        <p:sp>
          <p:nvSpPr>
            <p:cNvPr id="23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Group 11"/>
          <p:cNvGrpSpPr/>
          <p:nvPr/>
        </p:nvGrpSpPr>
        <p:grpSpPr>
          <a:xfrm>
            <a:off x="2583451" y="3291830"/>
            <a:ext cx="1268469" cy="1188089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27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0" name="Group 18"/>
          <p:cNvGrpSpPr/>
          <p:nvPr/>
        </p:nvGrpSpPr>
        <p:grpSpPr>
          <a:xfrm>
            <a:off x="4766329" y="3291830"/>
            <a:ext cx="1245831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31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25"/>
          <p:cNvGrpSpPr/>
          <p:nvPr/>
        </p:nvGrpSpPr>
        <p:grpSpPr>
          <a:xfrm>
            <a:off x="6948264" y="3281711"/>
            <a:ext cx="1224136" cy="1188088"/>
            <a:chOff x="2391994" y="1635646"/>
            <a:chExt cx="805454" cy="1584088"/>
          </a:xfrm>
          <a:solidFill>
            <a:srgbClr val="A4B4EA"/>
          </a:solidFill>
        </p:grpSpPr>
        <p:sp>
          <p:nvSpPr>
            <p:cNvPr id="35" name="Rectangle 26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Isosceles Triangle 27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9"/>
          <p:cNvSpPr txBox="1"/>
          <p:nvPr/>
        </p:nvSpPr>
        <p:spPr>
          <a:xfrm>
            <a:off x="672473" y="2768029"/>
            <a:ext cx="1379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2"/>
                </a:solidFill>
                <a:cs typeface="Arial" pitchFamily="34" charset="0"/>
              </a:rPr>
              <a:t>LICITUD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16"/>
          <p:cNvSpPr txBox="1"/>
          <p:nvPr/>
        </p:nvSpPr>
        <p:spPr>
          <a:xfrm>
            <a:off x="2671174" y="2715766"/>
            <a:ext cx="1468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3"/>
                </a:solidFill>
                <a:cs typeface="Arial" pitchFamily="34" charset="0"/>
              </a:rPr>
              <a:t>FINALIDAD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4932040" y="2696021"/>
            <a:ext cx="141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1"/>
                </a:solidFill>
                <a:cs typeface="Arial" pitchFamily="34" charset="0"/>
              </a:rPr>
              <a:t>LEALTAD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TextBox 30"/>
          <p:cNvSpPr txBox="1"/>
          <p:nvPr/>
        </p:nvSpPr>
        <p:spPr>
          <a:xfrm>
            <a:off x="6372200" y="264375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4"/>
                </a:solidFill>
                <a:cs typeface="Arial" pitchFamily="34" charset="0"/>
              </a:rPr>
              <a:t>CONSENTIMIENTO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9"/>
          <p:cNvSpPr txBox="1"/>
          <p:nvPr/>
        </p:nvSpPr>
        <p:spPr>
          <a:xfrm>
            <a:off x="611560" y="4443958"/>
            <a:ext cx="1379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400" b="1" dirty="0" smtClean="0">
                <a:solidFill>
                  <a:schemeClr val="accent2"/>
                </a:solidFill>
                <a:cs typeface="Arial" pitchFamily="34" charset="0"/>
              </a:rPr>
              <a:t>CALIDAD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1" name="TextBox 16"/>
          <p:cNvSpPr txBox="1"/>
          <p:nvPr/>
        </p:nvSpPr>
        <p:spPr>
          <a:xfrm>
            <a:off x="2411760" y="449622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3"/>
                </a:solidFill>
                <a:cs typeface="Arial" pitchFamily="34" charset="0"/>
              </a:rPr>
              <a:t>INFORMACIÓN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2" name="TextBox 23"/>
          <p:cNvSpPr txBox="1"/>
          <p:nvPr/>
        </p:nvSpPr>
        <p:spPr>
          <a:xfrm>
            <a:off x="4211960" y="4443958"/>
            <a:ext cx="191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1"/>
                </a:solidFill>
                <a:cs typeface="Arial" pitchFamily="34" charset="0"/>
              </a:rPr>
              <a:t>RESPONSABILIDAD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TextBox 30"/>
          <p:cNvSpPr txBox="1"/>
          <p:nvPr/>
        </p:nvSpPr>
        <p:spPr>
          <a:xfrm>
            <a:off x="6156176" y="442421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4"/>
                </a:solidFill>
                <a:cs typeface="Arial" pitchFamily="34" charset="0"/>
              </a:rPr>
              <a:t>PROPORCIONALIDAD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2" name="Google Shape;546;p37"/>
          <p:cNvSpPr/>
          <p:nvPr/>
        </p:nvSpPr>
        <p:spPr>
          <a:xfrm>
            <a:off x="2987824" y="3507854"/>
            <a:ext cx="483248" cy="4331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62 Rectángulo redondeado"/>
          <p:cNvSpPr/>
          <p:nvPr/>
        </p:nvSpPr>
        <p:spPr>
          <a:xfrm>
            <a:off x="4787040" y="1419622"/>
            <a:ext cx="1297128" cy="1046711"/>
          </a:xfrm>
          <a:prstGeom prst="roundRect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Oval 44">
            <a:extLst>
              <a:ext uri="{FF2B5EF4-FFF2-40B4-BE49-F238E27FC236}">
                <a16:creationId xmlns:a16="http://schemas.microsoft.com/office/drawing/2014/main" xmlns="" id="{61A96916-3B8A-4D58-8B61-7946CAF75B85}"/>
              </a:ext>
            </a:extLst>
          </p:cNvPr>
          <p:cNvSpPr>
            <a:spLocks noChangeAspect="1"/>
          </p:cNvSpPr>
          <p:nvPr/>
        </p:nvSpPr>
        <p:spPr>
          <a:xfrm>
            <a:off x="974649" y="3435846"/>
            <a:ext cx="501007" cy="59654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xmlns="" id="{1DA50799-C094-4850-957F-2A8EE583367B}"/>
              </a:ext>
            </a:extLst>
          </p:cNvPr>
          <p:cNvSpPr/>
          <p:nvPr/>
        </p:nvSpPr>
        <p:spPr>
          <a:xfrm flipH="1">
            <a:off x="7215710" y="1700240"/>
            <a:ext cx="452633" cy="36746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xmlns="" id="{F8E1BB50-EB71-49F2-B814-F06307A51839}"/>
              </a:ext>
            </a:extLst>
          </p:cNvPr>
          <p:cNvSpPr/>
          <p:nvPr/>
        </p:nvSpPr>
        <p:spPr>
          <a:xfrm>
            <a:off x="7812360" y="1843923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68" name="Google Shape;484;p37"/>
          <p:cNvGrpSpPr/>
          <p:nvPr/>
        </p:nvGrpSpPr>
        <p:grpSpPr>
          <a:xfrm>
            <a:off x="5174267" y="3468588"/>
            <a:ext cx="621869" cy="471314"/>
            <a:chOff x="5255200" y="3006475"/>
            <a:chExt cx="511700" cy="378575"/>
          </a:xfrm>
        </p:grpSpPr>
        <p:sp>
          <p:nvSpPr>
            <p:cNvPr id="69" name="Google Shape;485;p37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86;p37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Rectangle 9">
            <a:extLst>
              <a:ext uri="{FF2B5EF4-FFF2-40B4-BE49-F238E27FC236}">
                <a16:creationId xmlns:a16="http://schemas.microsoft.com/office/drawing/2014/main" xmlns="" id="{2924751D-8167-4993-8C6B-6342C34EA9E1}"/>
              </a:ext>
            </a:extLst>
          </p:cNvPr>
          <p:cNvSpPr/>
          <p:nvPr/>
        </p:nvSpPr>
        <p:spPr>
          <a:xfrm>
            <a:off x="847220" y="1675368"/>
            <a:ext cx="556428" cy="44638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Google Shape;545;p37"/>
          <p:cNvSpPr/>
          <p:nvPr/>
        </p:nvSpPr>
        <p:spPr>
          <a:xfrm>
            <a:off x="1301183" y="2176888"/>
            <a:ext cx="300921" cy="30094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3045216" y="1532779"/>
            <a:ext cx="219657" cy="2265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4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3045216" y="1747835"/>
            <a:ext cx="219657" cy="2360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Round Same Side Corner Rectangle 6">
            <a:extLst>
              <a:ext uri="{FF2B5EF4-FFF2-40B4-BE49-F238E27FC236}">
                <a16:creationId xmlns:a16="http://schemas.microsoft.com/office/drawing/2014/main" xmlns="" id="{6329D35A-7A76-489A-9D27-F3D0B4A9BDBC}"/>
              </a:ext>
            </a:extLst>
          </p:cNvPr>
          <p:cNvSpPr/>
          <p:nvPr/>
        </p:nvSpPr>
        <p:spPr>
          <a:xfrm rot="2700000">
            <a:off x="3513406" y="1677233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3045216" y="1995686"/>
            <a:ext cx="219657" cy="2360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Pie 24">
            <a:extLst>
              <a:ext uri="{FF2B5EF4-FFF2-40B4-BE49-F238E27FC236}">
                <a16:creationId xmlns:a16="http://schemas.microsoft.com/office/drawing/2014/main" xmlns="" id="{F9FCC4A8-BCAA-4D8C-BC41-0DD8AEADA9BD}"/>
              </a:ext>
            </a:extLst>
          </p:cNvPr>
          <p:cNvSpPr/>
          <p:nvPr/>
        </p:nvSpPr>
        <p:spPr>
          <a:xfrm>
            <a:off x="7417905" y="3518193"/>
            <a:ext cx="466463" cy="42170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76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8</a:t>
            </a:r>
            <a:endParaRPr lang="es-MX" dirty="0"/>
          </a:p>
        </p:txBody>
      </p:sp>
      <p:graphicFrame>
        <p:nvGraphicFramePr>
          <p:cNvPr id="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618386"/>
              </p:ext>
            </p:extLst>
          </p:nvPr>
        </p:nvGraphicFramePr>
        <p:xfrm>
          <a:off x="539552" y="1491630"/>
          <a:ext cx="7560840" cy="30963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8936"/>
                <a:gridCol w="3841664"/>
                <a:gridCol w="2160240"/>
              </a:tblGrid>
              <a:tr h="350516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FINALIDAD</a:t>
                      </a:r>
                      <a:endParaRPr lang="es-MX" sz="11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FUNDAMENTO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LEGAL</a:t>
                      </a:r>
                      <a:endParaRPr lang="es-MX" sz="11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2550" indent="0" algn="ctr"/>
                      <a:r>
                        <a:rPr lang="es-MX" sz="1100" dirty="0" smtClean="0"/>
                        <a:t>DATOS</a:t>
                      </a:r>
                      <a:r>
                        <a:rPr lang="es-MX" sz="1100" baseline="0" dirty="0" smtClean="0"/>
                        <a:t> </a:t>
                      </a:r>
                    </a:p>
                    <a:p>
                      <a:pPr marL="82550" indent="0" algn="ctr"/>
                      <a:r>
                        <a:rPr lang="es-MX" sz="1100" baseline="0" dirty="0" smtClean="0"/>
                        <a:t>RECABADOS</a:t>
                      </a:r>
                      <a:endParaRPr lang="es-MX" sz="11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517496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Nombramientos</a:t>
                      </a:r>
                      <a:endParaRPr lang="es-MX" sz="11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Artículo</a:t>
                      </a:r>
                      <a:r>
                        <a:rPr lang="es-MX" sz="1100" baseline="0" dirty="0" smtClean="0"/>
                        <a:t> 17 LSPEJM</a:t>
                      </a:r>
                      <a:endParaRPr lang="es-MX" sz="11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2550" lvl="1" indent="0" algn="ctr"/>
                      <a:r>
                        <a:rPr lang="es-MX" sz="1100" dirty="0" smtClean="0"/>
                        <a:t>Nombre</a:t>
                      </a:r>
                    </a:p>
                    <a:p>
                      <a:pPr marL="82550" lvl="1" indent="0" algn="ctr"/>
                      <a:r>
                        <a:rPr lang="es-MX" sz="1100" dirty="0" smtClean="0"/>
                        <a:t>Nacionalidad</a:t>
                      </a:r>
                    </a:p>
                    <a:p>
                      <a:pPr marL="82550" lvl="1" indent="0" algn="ctr"/>
                      <a:r>
                        <a:rPr lang="es-MX" sz="1100" dirty="0" smtClean="0"/>
                        <a:t>Edad</a:t>
                      </a:r>
                    </a:p>
                    <a:p>
                      <a:pPr marL="82550" lvl="1" indent="0" algn="ctr"/>
                      <a:r>
                        <a:rPr lang="es-MX" sz="1100" dirty="0" smtClean="0"/>
                        <a:t>Sexo</a:t>
                      </a:r>
                    </a:p>
                    <a:p>
                      <a:pPr marL="82550" lvl="1" indent="0" algn="ctr"/>
                      <a:r>
                        <a:rPr lang="es-MX" sz="1100" dirty="0" smtClean="0"/>
                        <a:t>estado civil</a:t>
                      </a:r>
                    </a:p>
                    <a:p>
                      <a:pPr marL="82550" lvl="1" indent="0" algn="ctr"/>
                      <a:r>
                        <a:rPr lang="es-MX" sz="1100" dirty="0" smtClean="0"/>
                        <a:t>Domicilio</a:t>
                      </a:r>
                    </a:p>
                    <a:p>
                      <a:pPr marL="82550" lvl="1" indent="0" algn="ctr"/>
                      <a:r>
                        <a:rPr lang="es-MX" sz="1100" dirty="0" smtClean="0"/>
                        <a:t>CURP</a:t>
                      </a:r>
                    </a:p>
                    <a:p>
                      <a:pPr marL="82550" lvl="1" indent="0" algn="ctr"/>
                      <a:r>
                        <a:rPr lang="es-MX" sz="1100" dirty="0" smtClean="0"/>
                        <a:t>RFC</a:t>
                      </a:r>
                    </a:p>
                    <a:p>
                      <a:pPr marL="82550" indent="0" algn="ctr"/>
                      <a:endParaRPr lang="es-MX" sz="1100" b="0" dirty="0"/>
                    </a:p>
                  </a:txBody>
                  <a:tcPr/>
                </a:tc>
              </a:tr>
              <a:tr h="49336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Servicios</a:t>
                      </a:r>
                      <a:r>
                        <a:rPr lang="es-MX" sz="1100" baseline="0" dirty="0" smtClean="0"/>
                        <a:t> de </a:t>
                      </a:r>
                    </a:p>
                    <a:p>
                      <a:pPr algn="ctr"/>
                      <a:r>
                        <a:rPr lang="es-MX" sz="1100" baseline="0" dirty="0" smtClean="0"/>
                        <a:t>salud (IMSS)</a:t>
                      </a:r>
                      <a:endParaRPr lang="es-MX" sz="1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Artículos 54 bis-4 y 56 fracción XII</a:t>
                      </a:r>
                      <a:r>
                        <a:rPr lang="es-MX" sz="1100" baseline="0" dirty="0" smtClean="0"/>
                        <a:t> LSPEJM</a:t>
                      </a:r>
                      <a:endParaRPr lang="es-MX" sz="1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0" algn="ctr"/>
                      <a:r>
                        <a:rPr lang="es-MX" sz="1100" dirty="0" smtClean="0"/>
                        <a:t>Número de Afiliación </a:t>
                      </a:r>
                    </a:p>
                    <a:p>
                      <a:pPr marL="82550" indent="0" algn="ctr"/>
                      <a:r>
                        <a:rPr lang="es-MX" sz="1100" dirty="0" smtClean="0"/>
                        <a:t>al IMSS</a:t>
                      </a:r>
                      <a:endParaRPr lang="es-MX" sz="1100" b="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Contribuciones </a:t>
                      </a:r>
                    </a:p>
                    <a:p>
                      <a:pPr algn="ctr"/>
                      <a:r>
                        <a:rPr lang="es-MX" sz="1100" dirty="0" smtClean="0"/>
                        <a:t>Fiscales</a:t>
                      </a:r>
                      <a:endParaRPr lang="es-MX" sz="1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aseline="0" dirty="0" smtClean="0"/>
                        <a:t>Artículo 54 bis-5 LSPEJM</a:t>
                      </a:r>
                      <a:endParaRPr lang="es-MX" sz="1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0" algn="ctr"/>
                      <a:r>
                        <a:rPr lang="es-MX" sz="1100" dirty="0" smtClean="0"/>
                        <a:t>Nombre</a:t>
                      </a:r>
                    </a:p>
                    <a:p>
                      <a:pPr marL="82550" indent="0" algn="ctr"/>
                      <a:r>
                        <a:rPr lang="es-MX" sz="1100" dirty="0" smtClean="0"/>
                        <a:t>RFC</a:t>
                      </a:r>
                      <a:endParaRPr lang="es-MX" sz="11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9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calu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Escalus</Template>
  <TotalTime>242</TotalTime>
  <Words>433</Words>
  <Application>Microsoft Office PowerPoint</Application>
  <PresentationFormat>Presentación en pantalla (16:9)</PresentationFormat>
  <Paragraphs>180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Raleway</vt:lpstr>
      <vt:lpstr>Karla</vt:lpstr>
      <vt:lpstr>맑은 고딕</vt:lpstr>
      <vt:lpstr>Escalus</vt:lpstr>
      <vt:lpstr>GENERALIDADES DE LA LEY DE PROTECCIÓN DE DATOS PERSONALES</vt:lpstr>
      <vt:lpstr>NORMATIVA APLICABLE</vt:lpstr>
      <vt:lpstr>DATOS PERSONALES</vt:lpstr>
      <vt:lpstr>CLASIFICACIÓN</vt:lpstr>
      <vt:lpstr>DATOS PERSONALES SENSIBLES </vt:lpstr>
      <vt:lpstr>CICLO DE VIDA </vt:lpstr>
      <vt:lpstr>Presentación de PowerPoint</vt:lpstr>
      <vt:lpstr>PRINCIPIOS</vt:lpstr>
      <vt:lpstr>Presentación de PowerPoint</vt:lpstr>
      <vt:lpstr>Presentación de PowerPoint</vt:lpstr>
      <vt:lpstr>DEBERES</vt:lpstr>
      <vt:lpstr>MEDIDAS DE SEGURIDAD (Consideraciones previas)</vt:lpstr>
      <vt:lpstr>ACCIONES INTERRELACIONADAS</vt:lpstr>
      <vt:lpstr>Presentación de PowerPoint</vt:lpstr>
      <vt:lpstr>DERECHOS ARCO</vt:lpstr>
      <vt:lpstr>MEDIOS DE IMPUGNACIÓN</vt:lpstr>
      <vt:lpstr>PROCEDIMIENTO DE VERIFICACIÓN</vt:lpstr>
      <vt:lpstr>MEDIDAS DE APREMIO (Artículo 139. LPDPPSOEJM) </vt:lpstr>
      <vt:lpstr>SANCIONES (Artículo 149. LPDPPSOEJM) </vt:lpstr>
      <vt:lpstr>DIRECCIÓN DE PROTECCIÓN DE DATOS PERSONALES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ITEI</dc:creator>
  <cp:lastModifiedBy>Noé García</cp:lastModifiedBy>
  <cp:revision>31</cp:revision>
  <dcterms:created xsi:type="dcterms:W3CDTF">2020-02-04T17:35:59Z</dcterms:created>
  <dcterms:modified xsi:type="dcterms:W3CDTF">2020-02-11T21:06:16Z</dcterms:modified>
</cp:coreProperties>
</file>