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2"/>
  </p:notesMasterIdLst>
  <p:sldIdLst>
    <p:sldId id="344" r:id="rId2"/>
    <p:sldId id="327" r:id="rId3"/>
    <p:sldId id="328" r:id="rId4"/>
    <p:sldId id="557" r:id="rId5"/>
    <p:sldId id="652" r:id="rId6"/>
    <p:sldId id="626" r:id="rId7"/>
    <p:sldId id="562" r:id="rId8"/>
    <p:sldId id="653" r:id="rId9"/>
    <p:sldId id="571" r:id="rId10"/>
    <p:sldId id="578" r:id="rId11"/>
    <p:sldId id="627" r:id="rId12"/>
    <p:sldId id="602" r:id="rId13"/>
    <p:sldId id="583" r:id="rId14"/>
    <p:sldId id="415" r:id="rId15"/>
    <p:sldId id="669" r:id="rId16"/>
    <p:sldId id="658" r:id="rId17"/>
    <p:sldId id="664" r:id="rId18"/>
    <p:sldId id="660" r:id="rId19"/>
    <p:sldId id="659" r:id="rId20"/>
    <p:sldId id="665" r:id="rId21"/>
    <p:sldId id="666" r:id="rId22"/>
    <p:sldId id="676" r:id="rId23"/>
    <p:sldId id="675" r:id="rId24"/>
    <p:sldId id="668" r:id="rId25"/>
    <p:sldId id="667" r:id="rId26"/>
    <p:sldId id="671" r:id="rId27"/>
    <p:sldId id="672" r:id="rId28"/>
    <p:sldId id="673" r:id="rId29"/>
    <p:sldId id="670" r:id="rId30"/>
    <p:sldId id="647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>
        <p:scale>
          <a:sx n="80" d="100"/>
          <a:sy n="80" d="100"/>
        </p:scale>
        <p:origin x="-98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53C00B-D6A2-45F9-B043-42E3E815B41A}" type="datetimeFigureOut">
              <a:rPr lang="es-MX" smtClean="0"/>
              <a:t>05/02/2020</a:t>
            </a:fld>
            <a:endParaRPr lang="es-MX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9DA8A-1DF9-4AC4-9B4B-BD51DE0B5519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804265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5DC40F-4B2F-7146-9F9E-3A166E1D41AE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58306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088CE-2857-45B3-B7C6-0067C39874B1}" type="datetimeFigureOut">
              <a:rPr lang="es-MX" smtClean="0"/>
              <a:t>05/02/2020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D62B-391E-4731-BEDB-7CA951154D0B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42225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088CE-2857-45B3-B7C6-0067C39874B1}" type="datetimeFigureOut">
              <a:rPr lang="es-MX" smtClean="0"/>
              <a:t>05/02/2020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D62B-391E-4731-BEDB-7CA951154D0B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942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088CE-2857-45B3-B7C6-0067C39874B1}" type="datetimeFigureOut">
              <a:rPr lang="es-MX" smtClean="0"/>
              <a:t>05/02/2020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D62B-391E-4731-BEDB-7CA951154D0B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35853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088CE-2857-45B3-B7C6-0067C39874B1}" type="datetimeFigureOut">
              <a:rPr lang="es-MX" smtClean="0"/>
              <a:t>05/02/2020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D62B-391E-4731-BEDB-7CA951154D0B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60147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088CE-2857-45B3-B7C6-0067C39874B1}" type="datetimeFigureOut">
              <a:rPr lang="es-MX" smtClean="0"/>
              <a:t>05/02/2020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D62B-391E-4731-BEDB-7CA951154D0B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83702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088CE-2857-45B3-B7C6-0067C39874B1}" type="datetimeFigureOut">
              <a:rPr lang="es-MX" smtClean="0"/>
              <a:t>05/02/2020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D62B-391E-4731-BEDB-7CA951154D0B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00826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088CE-2857-45B3-B7C6-0067C39874B1}" type="datetimeFigureOut">
              <a:rPr lang="es-MX" smtClean="0"/>
              <a:t>05/02/2020</a:t>
            </a:fld>
            <a:endParaRPr lang="es-MX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D62B-391E-4731-BEDB-7CA951154D0B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42269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088CE-2857-45B3-B7C6-0067C39874B1}" type="datetimeFigureOut">
              <a:rPr lang="es-MX" smtClean="0"/>
              <a:t>05/02/2020</a:t>
            </a:fld>
            <a:endParaRPr lang="es-MX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D62B-391E-4731-BEDB-7CA951154D0B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02211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088CE-2857-45B3-B7C6-0067C39874B1}" type="datetimeFigureOut">
              <a:rPr lang="es-MX" smtClean="0"/>
              <a:t>05/02/2020</a:t>
            </a:fld>
            <a:endParaRPr lang="es-MX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D62B-391E-4731-BEDB-7CA951154D0B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52727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088CE-2857-45B3-B7C6-0067C39874B1}" type="datetimeFigureOut">
              <a:rPr lang="es-MX" smtClean="0"/>
              <a:t>05/02/2020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D62B-391E-4731-BEDB-7CA951154D0B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081784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088CE-2857-45B3-B7C6-0067C39874B1}" type="datetimeFigureOut">
              <a:rPr lang="es-MX" smtClean="0"/>
              <a:t>05/02/2020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FD62B-391E-4731-BEDB-7CA951154D0B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22202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088CE-2857-45B3-B7C6-0067C39874B1}" type="datetimeFigureOut">
              <a:rPr lang="es-MX" smtClean="0"/>
              <a:t>05/02/2020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FD62B-391E-4731-BEDB-7CA951154D0B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66497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itei.org.mx/v3/micrositios/micrositio_pnt/" TargetMode="Externa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hyperlink" Target="https://cevinai-snt.inai.org.mx/cursos/sipot_v4/guia_sipot_v_3_2.html" TargetMode="Externa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3.emf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s://cevifaiprivada.inai.org.mx/swf/cevinaiv2/cevinai/index.php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0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lataformadetransparencia.org.mx/web/guest/preguntasfrecuentes" TargetMode="Externa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micrositios.itei.org.mx/alalcancedetodos/discapacidad-auditiva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itei.org.mx/" TargetMode="External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hyperlink" Target="http://www.plataformadetransparencia.org.mx/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3509426"/>
            <a:ext cx="9144000" cy="401953"/>
          </a:xfrm>
          <a:prstGeom prst="rect">
            <a:avLst/>
          </a:prstGeom>
          <a:solidFill>
            <a:srgbClr val="00A1B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7" name="Imagen 6" descr="original_horizontal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02"/>
          <a:stretch/>
        </p:blipFill>
        <p:spPr>
          <a:xfrm>
            <a:off x="8429067" y="6262341"/>
            <a:ext cx="743157" cy="6803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Conector recto 7"/>
          <p:cNvCxnSpPr/>
          <p:nvPr/>
        </p:nvCxnSpPr>
        <p:spPr>
          <a:xfrm flipH="1">
            <a:off x="0" y="3916582"/>
            <a:ext cx="9144000" cy="0"/>
          </a:xfrm>
          <a:prstGeom prst="line">
            <a:avLst/>
          </a:prstGeom>
          <a:ln w="57150" cmpd="sng">
            <a:solidFill>
              <a:srgbClr val="E46C0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ángulo 2"/>
          <p:cNvSpPr/>
          <p:nvPr/>
        </p:nvSpPr>
        <p:spPr>
          <a:xfrm>
            <a:off x="886183" y="2860139"/>
            <a:ext cx="81549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600" b="1" dirty="0">
                <a:latin typeface="Arial Narrow"/>
                <a:cs typeface="Arial Narrow"/>
              </a:rPr>
              <a:t>Plataforma Nacional de Transparencia (PNT)</a:t>
            </a:r>
            <a:endParaRPr lang="es-ES" sz="3600" b="1" dirty="0">
              <a:latin typeface="Arial Narrow"/>
              <a:cs typeface="Arial Narrow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85832" y="4094103"/>
            <a:ext cx="80913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MX" sz="1600" i="1" dirty="0">
                <a:latin typeface="Arial Narrow"/>
                <a:cs typeface="Arial Narrow"/>
              </a:rPr>
              <a:t>Sistema de Portales de Obligaciones de Transparencia (SIPOT)</a:t>
            </a:r>
          </a:p>
        </p:txBody>
      </p:sp>
      <p:pic>
        <p:nvPicPr>
          <p:cNvPr id="9" name="Picture 2" descr="InformaciÃ³n pÃºbli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065" y="6365294"/>
            <a:ext cx="680002" cy="49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4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063161" y="1259901"/>
            <a:ext cx="5658516" cy="494591"/>
          </a:xfrm>
        </p:spPr>
        <p:txBody>
          <a:bodyPr>
            <a:normAutofit fontScale="90000"/>
          </a:bodyPr>
          <a:lstStyle/>
          <a:p>
            <a:pPr algn="l"/>
            <a:r>
              <a:rPr lang="es-MX" b="1" dirty="0">
                <a:solidFill>
                  <a:srgbClr val="7030A0"/>
                </a:solidFill>
              </a:rPr>
              <a:t>Carga de información en el SIPOT:</a:t>
            </a:r>
            <a:br>
              <a:rPr lang="es-MX" b="1" dirty="0">
                <a:solidFill>
                  <a:srgbClr val="7030A0"/>
                </a:solidFill>
              </a:rPr>
            </a:br>
            <a:r>
              <a:rPr lang="es-MX" b="1" dirty="0">
                <a:solidFill>
                  <a:srgbClr val="7030A0"/>
                </a:solidFill>
              </a:rPr>
              <a:t>Modalidades</a:t>
            </a:r>
          </a:p>
        </p:txBody>
      </p:sp>
      <p:sp>
        <p:nvSpPr>
          <p:cNvPr id="9" name="Marcador de contenido 2"/>
          <p:cNvSpPr>
            <a:spLocks noGrp="1"/>
          </p:cNvSpPr>
          <p:nvPr>
            <p:ph idx="1"/>
          </p:nvPr>
        </p:nvSpPr>
        <p:spPr>
          <a:xfrm>
            <a:off x="366339" y="2932542"/>
            <a:ext cx="8555483" cy="1360352"/>
          </a:xfrm>
        </p:spPr>
        <p:txBody>
          <a:bodyPr>
            <a:noAutofit/>
          </a:bodyPr>
          <a:lstStyle/>
          <a:p>
            <a:pPr marL="333785" indent="-333785">
              <a:buFont typeface="+mj-lt"/>
              <a:buAutoNum type="arabicPeriod"/>
            </a:pPr>
            <a:r>
              <a:rPr lang="es-MX" sz="2628" b="1" dirty="0"/>
              <a:t>Formulario web: </a:t>
            </a:r>
            <a:r>
              <a:rPr lang="es-MX" sz="2628" dirty="0"/>
              <a:t>Carga por pantalla en el SIPOT</a:t>
            </a:r>
            <a:endParaRPr lang="es-MX" sz="2628" b="1" dirty="0"/>
          </a:p>
          <a:p>
            <a:pPr marL="333785" indent="-333785">
              <a:buFont typeface="+mj-lt"/>
              <a:buAutoNum type="arabicPeriod"/>
            </a:pPr>
            <a:r>
              <a:rPr lang="es-MX" sz="2628" b="1" dirty="0"/>
              <a:t>Carga por formato XLS:</a:t>
            </a:r>
            <a:r>
              <a:rPr lang="es-MX" sz="2628" dirty="0"/>
              <a:t> Carga mediante los formatos establecidos en los LTG, descargados del mismo SIPOT</a:t>
            </a:r>
          </a:p>
          <a:p>
            <a:pPr marL="333785" indent="-333785">
              <a:buFont typeface="+mj-lt"/>
              <a:buAutoNum type="arabicPeriod"/>
            </a:pPr>
            <a:r>
              <a:rPr lang="es-MX" sz="2628" b="1" dirty="0"/>
              <a:t>Interoperabilidad de sistemas </a:t>
            </a:r>
            <a:r>
              <a:rPr lang="es-MX" sz="2628" dirty="0"/>
              <a:t>o Servicio web.</a:t>
            </a:r>
          </a:p>
          <a:p>
            <a:pPr marL="333785" indent="-333785">
              <a:buFont typeface="+mj-lt"/>
              <a:buAutoNum type="arabicPeriod"/>
            </a:pPr>
            <a:r>
              <a:rPr lang="es-MX" sz="2628" b="1" dirty="0"/>
              <a:t>Carga por lotes</a:t>
            </a:r>
          </a:p>
        </p:txBody>
      </p:sp>
      <p:pic>
        <p:nvPicPr>
          <p:cNvPr id="4" name="1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526" y="272360"/>
            <a:ext cx="1919988" cy="956956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121895" y="6460677"/>
            <a:ext cx="8900210" cy="446580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595" dirty="0"/>
          </a:p>
        </p:txBody>
      </p:sp>
      <p:pic>
        <p:nvPicPr>
          <p:cNvPr id="8" name="Picture 2" descr="InformaciÃ³n pÃºbli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15459"/>
            <a:ext cx="1504950" cy="109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19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0" y="0"/>
            <a:ext cx="8899200" cy="685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106205" y="20219"/>
            <a:ext cx="3561803" cy="6853824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807972" y="1897871"/>
            <a:ext cx="7910838" cy="3364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5316" dirty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Normatividad </a:t>
            </a:r>
          </a:p>
          <a:p>
            <a:pPr algn="r"/>
            <a:r>
              <a:rPr lang="es-MX" sz="5316" dirty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 consultar</a:t>
            </a:r>
          </a:p>
          <a:p>
            <a:pPr algn="r"/>
            <a:r>
              <a:rPr lang="es-ES" sz="5316" dirty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</a:t>
            </a:r>
            <a:r>
              <a:rPr lang="es-MX" sz="5316" dirty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ara la </a:t>
            </a:r>
          </a:p>
          <a:p>
            <a:pPr algn="r"/>
            <a:r>
              <a:rPr lang="es-MX" sz="5316" dirty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Carga de Información</a:t>
            </a:r>
          </a:p>
        </p:txBody>
      </p:sp>
    </p:spTree>
    <p:extLst>
      <p:ext uri="{BB962C8B-B14F-4D97-AF65-F5344CB8AC3E}">
        <p14:creationId xmlns:p14="http://schemas.microsoft.com/office/powerpoint/2010/main" val="25263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0" y="0"/>
            <a:ext cx="8899200" cy="685800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106205" y="20219"/>
            <a:ext cx="3561803" cy="6853824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3684973" y="5151522"/>
            <a:ext cx="5097635" cy="910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es-MX" sz="5316" dirty="0">
              <a:solidFill>
                <a:srgbClr val="461E64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90" y="909582"/>
            <a:ext cx="9110220" cy="5959500"/>
          </a:xfrm>
          <a:prstGeom prst="rect">
            <a:avLst/>
          </a:prstGeom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772419" y="-116709"/>
            <a:ext cx="8010189" cy="1143000"/>
          </a:xfrm>
        </p:spPr>
        <p:txBody>
          <a:bodyPr>
            <a:normAutofit/>
          </a:bodyPr>
          <a:lstStyle/>
          <a:p>
            <a:r>
              <a:rPr lang="es-MX" sz="3190" dirty="0">
                <a:solidFill>
                  <a:srgbClr val="7030A0"/>
                </a:solidFill>
              </a:rPr>
              <a:t>Consultar tabla de equivalencia</a:t>
            </a:r>
          </a:p>
        </p:txBody>
      </p:sp>
    </p:spTree>
    <p:extLst>
      <p:ext uri="{BB962C8B-B14F-4D97-AF65-F5344CB8AC3E}">
        <p14:creationId xmlns:p14="http://schemas.microsoft.com/office/powerpoint/2010/main" val="57675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8962" t="15368" r="17127" b="11906"/>
          <a:stretch/>
        </p:blipFill>
        <p:spPr>
          <a:xfrm>
            <a:off x="121896" y="175350"/>
            <a:ext cx="1759814" cy="91024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76" y="874715"/>
            <a:ext cx="7959199" cy="261284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99" y="3766603"/>
            <a:ext cx="1964840" cy="254807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597694" lon="2047171" rev="21295385"/>
            </a:camera>
            <a:lightRig rig="chilly" dir="t">
              <a:rot lat="0" lon="0" rev="4200000"/>
            </a:lightRig>
          </a:scene3d>
          <a:sp3d z="107950" extrusionH="330200" prstMaterial="metal">
            <a:bevelT prst="slope"/>
            <a:bevelB w="165100" prst="coolSlant"/>
          </a:sp3d>
        </p:spPr>
      </p:pic>
      <p:sp>
        <p:nvSpPr>
          <p:cNvPr id="7" name="CuadroTexto 6"/>
          <p:cNvSpPr txBox="1"/>
          <p:nvPr/>
        </p:nvSpPr>
        <p:spPr>
          <a:xfrm>
            <a:off x="2327207" y="3668143"/>
            <a:ext cx="6519198" cy="556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72"/>
              </a:lnSpc>
            </a:pPr>
            <a:r>
              <a:rPr lang="es-MX" sz="1772" dirty="0">
                <a:solidFill>
                  <a:srgbClr val="7030A0"/>
                </a:solidFill>
              </a:rPr>
              <a:t>Lineamientos Técnicos Generales </a:t>
            </a:r>
            <a:r>
              <a:rPr lang="es-MX" sz="1772" dirty="0"/>
              <a:t>establecen: políticas, criterios y formatos para cargar información en el </a:t>
            </a:r>
            <a:r>
              <a:rPr lang="es-MX" sz="1772" b="1" dirty="0"/>
              <a:t>SIPOT</a:t>
            </a:r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2211509" y="4260567"/>
            <a:ext cx="6794743" cy="2677273"/>
          </a:xfrm>
          <a:prstGeom prst="rect">
            <a:avLst/>
          </a:prstGeom>
        </p:spPr>
        <p:txBody>
          <a:bodyPr>
            <a:noAutofit/>
          </a:bodyPr>
          <a:lstStyle>
            <a:lvl1pPr marL="381133" indent="-381133" algn="l" defTabSz="10163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5789" indent="-317611" algn="l" defTabSz="10163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70445" indent="-254089" algn="l" defTabSz="10163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78622" indent="-254089" algn="l" defTabSz="10163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800" indent="-254089" algn="l" defTabSz="10163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94978" indent="-254089" algn="l" defTabSz="10163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03156" indent="-254089" algn="l" defTabSz="10163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11334" indent="-254089" algn="l" defTabSz="10163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19511" indent="-254089" algn="l" defTabSz="1016356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038"/>
              </a:lnSpc>
              <a:spcBef>
                <a:spcPts val="0"/>
              </a:spcBef>
            </a:pPr>
            <a:r>
              <a:rPr lang="es-MX" sz="1595" b="1" dirty="0"/>
              <a:t>Regulan </a:t>
            </a:r>
            <a:r>
              <a:rPr lang="es-MX" sz="1595" dirty="0"/>
              <a:t>forma, términos, plazos (políticas) y formatos para la información prescrita en el Título Quinto de la LGTAIP</a:t>
            </a:r>
          </a:p>
          <a:p>
            <a:pPr algn="just">
              <a:lnSpc>
                <a:spcPts val="2038"/>
              </a:lnSpc>
              <a:spcBef>
                <a:spcPts val="0"/>
              </a:spcBef>
            </a:pPr>
            <a:r>
              <a:rPr lang="es-MX" sz="1595" b="1" dirty="0"/>
              <a:t>Homologan</a:t>
            </a:r>
            <a:r>
              <a:rPr lang="es-MX" sz="1595" dirty="0"/>
              <a:t> y </a:t>
            </a:r>
            <a:r>
              <a:rPr lang="es-MX" sz="1595" b="1" dirty="0"/>
              <a:t>estandarizan la organización, difusión y actualización de la información derivada de las obligaciones de transparencia de los SO.</a:t>
            </a:r>
            <a:endParaRPr lang="es-MX" sz="1595" dirty="0"/>
          </a:p>
          <a:p>
            <a:pPr algn="just">
              <a:lnSpc>
                <a:spcPts val="2038"/>
              </a:lnSpc>
              <a:spcBef>
                <a:spcPts val="0"/>
              </a:spcBef>
            </a:pPr>
            <a:endParaRPr lang="es-MX" sz="1595" dirty="0">
              <a:solidFill>
                <a:srgbClr val="7030A0"/>
              </a:solidFill>
            </a:endParaRPr>
          </a:p>
          <a:p>
            <a:pPr algn="just">
              <a:lnSpc>
                <a:spcPts val="2038"/>
              </a:lnSpc>
              <a:spcBef>
                <a:spcPts val="0"/>
              </a:spcBef>
            </a:pPr>
            <a:r>
              <a:rPr lang="es-MX" sz="3190" dirty="0">
                <a:solidFill>
                  <a:srgbClr val="7030A0"/>
                </a:solidFill>
              </a:rPr>
              <a:t>Elementos clave: </a:t>
            </a:r>
          </a:p>
          <a:p>
            <a:pPr marL="607619" lvl="1" algn="ctr">
              <a:lnSpc>
                <a:spcPts val="2215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MX" sz="1595" b="1" dirty="0">
                <a:solidFill>
                  <a:srgbClr val="1F6F27"/>
                </a:solidFill>
              </a:rPr>
              <a:t>Criterios sustantivos </a:t>
            </a:r>
          </a:p>
          <a:p>
            <a:pPr marL="607619" lvl="1" algn="ctr">
              <a:lnSpc>
                <a:spcPts val="2215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MX" sz="1595" b="1" dirty="0">
                <a:solidFill>
                  <a:srgbClr val="1F6F27"/>
                </a:solidFill>
              </a:rPr>
              <a:t>Criterios adjetivos </a:t>
            </a:r>
            <a:r>
              <a:rPr lang="es-MX" sz="1595" dirty="0">
                <a:solidFill>
                  <a:srgbClr val="1F6F27"/>
                </a:solidFill>
              </a:rPr>
              <a:t>y Formatos</a:t>
            </a:r>
          </a:p>
          <a:p>
            <a:pPr marL="607619" lvl="1" algn="ctr">
              <a:lnSpc>
                <a:spcPts val="2215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s-MX" sz="930" dirty="0">
              <a:solidFill>
                <a:srgbClr val="1F6F27"/>
              </a:solidFill>
            </a:endParaRPr>
          </a:p>
        </p:txBody>
      </p:sp>
      <p:sp>
        <p:nvSpPr>
          <p:cNvPr id="13" name="4 Rectángulo"/>
          <p:cNvSpPr/>
          <p:nvPr/>
        </p:nvSpPr>
        <p:spPr>
          <a:xfrm>
            <a:off x="121895" y="6427463"/>
            <a:ext cx="8900210" cy="446580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595" dirty="0"/>
          </a:p>
        </p:txBody>
      </p:sp>
      <p:pic>
        <p:nvPicPr>
          <p:cNvPr id="10" name="Picture 2" descr="InformaciÃ³n pÃºblic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" y="5938106"/>
            <a:ext cx="1504950" cy="109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15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1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95" y="6051"/>
            <a:ext cx="8900210" cy="6845901"/>
          </a:xfrm>
          <a:prstGeom prst="rect">
            <a:avLst/>
          </a:prstGeom>
        </p:spPr>
      </p:pic>
      <p:sp>
        <p:nvSpPr>
          <p:cNvPr id="12" name="11 Rectángulo redondeado"/>
          <p:cNvSpPr/>
          <p:nvPr/>
        </p:nvSpPr>
        <p:spPr>
          <a:xfrm>
            <a:off x="297597" y="47756"/>
            <a:ext cx="8485011" cy="6443505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595" dirty="0"/>
          </a:p>
        </p:txBody>
      </p:sp>
      <p:sp>
        <p:nvSpPr>
          <p:cNvPr id="5" name="4 Rectángulo"/>
          <p:cNvSpPr/>
          <p:nvPr/>
        </p:nvSpPr>
        <p:spPr>
          <a:xfrm>
            <a:off x="121895" y="6427463"/>
            <a:ext cx="8900210" cy="446580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595" dirty="0"/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609" y="6427461"/>
            <a:ext cx="767999" cy="382784"/>
          </a:xfrm>
          <a:prstGeom prst="rect">
            <a:avLst/>
          </a:prstGeom>
        </p:spPr>
      </p:pic>
      <p:sp>
        <p:nvSpPr>
          <p:cNvPr id="22" name="21 Rectángulo"/>
          <p:cNvSpPr/>
          <p:nvPr/>
        </p:nvSpPr>
        <p:spPr>
          <a:xfrm>
            <a:off x="2515980" y="524582"/>
            <a:ext cx="1928672" cy="1037586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6" name="Imagen 4"/>
          <p:cNvPicPr/>
          <p:nvPr/>
        </p:nvPicPr>
        <p:blipFill rotWithShape="1">
          <a:blip r:embed="rId4"/>
          <a:srcRect l="20092" t="19726" r="20827" b="4380"/>
          <a:stretch/>
        </p:blipFill>
        <p:spPr bwMode="auto">
          <a:xfrm>
            <a:off x="1104893" y="1099410"/>
            <a:ext cx="7184185" cy="51496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Elipse 5"/>
          <p:cNvSpPr/>
          <p:nvPr/>
        </p:nvSpPr>
        <p:spPr>
          <a:xfrm>
            <a:off x="1021971" y="1450707"/>
            <a:ext cx="1938533" cy="383366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1595" dirty="0"/>
          </a:p>
        </p:txBody>
      </p:sp>
      <p:sp>
        <p:nvSpPr>
          <p:cNvPr id="31" name="Flecha derecha 10"/>
          <p:cNvSpPr/>
          <p:nvPr/>
        </p:nvSpPr>
        <p:spPr>
          <a:xfrm rot="8599284">
            <a:off x="725743" y="1998124"/>
            <a:ext cx="907981" cy="34806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595" dirty="0"/>
          </a:p>
        </p:txBody>
      </p:sp>
      <p:sp>
        <p:nvSpPr>
          <p:cNvPr id="32" name="CuadroTexto 11"/>
          <p:cNvSpPr txBox="1"/>
          <p:nvPr/>
        </p:nvSpPr>
        <p:spPr>
          <a:xfrm>
            <a:off x="58097" y="2439642"/>
            <a:ext cx="1927746" cy="31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18" b="1" dirty="0"/>
              <a:t>Formato: LGTA70FVIII.</a:t>
            </a:r>
          </a:p>
        </p:txBody>
      </p:sp>
      <p:sp>
        <p:nvSpPr>
          <p:cNvPr id="19" name="15 Rectángulo"/>
          <p:cNvSpPr/>
          <p:nvPr/>
        </p:nvSpPr>
        <p:spPr>
          <a:xfrm>
            <a:off x="738867" y="430539"/>
            <a:ext cx="7660958" cy="637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sz="3544" b="1" dirty="0">
                <a:solidFill>
                  <a:srgbClr val="7030A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Consultar Diccionario</a:t>
            </a:r>
          </a:p>
        </p:txBody>
      </p:sp>
      <p:pic>
        <p:nvPicPr>
          <p:cNvPr id="13" name="Picture 2" descr="InformaciÃ³n pÃºblic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7" y="5882243"/>
            <a:ext cx="1504950" cy="109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0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0" y="0"/>
            <a:ext cx="8899200" cy="685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106205" y="20219"/>
            <a:ext cx="3561803" cy="685382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1508" y="1323697"/>
            <a:ext cx="5058584" cy="2888314"/>
          </a:xfrm>
          <a:prstGeom prst="rect">
            <a:avLst/>
          </a:prstGeom>
        </p:spPr>
      </p:pic>
      <p:sp>
        <p:nvSpPr>
          <p:cNvPr id="6" name="8 CuadroTexto"/>
          <p:cNvSpPr txBox="1"/>
          <p:nvPr/>
        </p:nvSpPr>
        <p:spPr>
          <a:xfrm>
            <a:off x="384629" y="4832537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hlinkClick r:id="rId5"/>
              </a:rPr>
              <a:t>http://www.itei.org.mx/v3/micrositios/micrositio_pnt/</a:t>
            </a:r>
            <a:endParaRPr lang="es-MX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9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106205" y="1"/>
            <a:ext cx="8915901" cy="6874042"/>
            <a:chOff x="-17710" y="0"/>
            <a:chExt cx="10063410" cy="7758757"/>
          </a:xfrm>
        </p:grpSpPr>
        <p:pic>
          <p:nvPicPr>
            <p:cNvPr id="8" name="3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" y="0"/>
              <a:ext cx="10044560" cy="7740650"/>
            </a:xfrm>
            <a:prstGeom prst="rect">
              <a:avLst/>
            </a:prstGeom>
          </p:spPr>
        </p:pic>
        <p:pic>
          <p:nvPicPr>
            <p:cNvPr id="7" name="6 Imagen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51" r="49360" b="7673"/>
            <a:stretch/>
          </p:blipFill>
          <p:spPr>
            <a:xfrm>
              <a:off x="-17710" y="22821"/>
              <a:ext cx="4020220" cy="7735936"/>
            </a:xfrm>
            <a:prstGeom prst="rect">
              <a:avLst/>
            </a:prstGeom>
          </p:spPr>
        </p:pic>
        <p:sp>
          <p:nvSpPr>
            <p:cNvPr id="4" name="4 Rectángulo"/>
            <p:cNvSpPr/>
            <p:nvPr/>
          </p:nvSpPr>
          <p:spPr>
            <a:xfrm>
              <a:off x="0" y="7254701"/>
              <a:ext cx="10045700" cy="504056"/>
            </a:xfrm>
            <a:prstGeom prst="rect">
              <a:avLst/>
            </a:prstGeom>
            <a:solidFill>
              <a:srgbClr val="D3B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595" dirty="0"/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39274" y="7254701"/>
              <a:ext cx="871804" cy="432854"/>
            </a:xfrm>
            <a:prstGeom prst="rect">
              <a:avLst/>
            </a:prstGeom>
          </p:spPr>
        </p:pic>
      </p:grpSp>
      <p:sp>
        <p:nvSpPr>
          <p:cNvPr id="10" name="Rectángulo 9"/>
          <p:cNvSpPr/>
          <p:nvPr/>
        </p:nvSpPr>
        <p:spPr>
          <a:xfrm>
            <a:off x="1038295" y="175350"/>
            <a:ext cx="7106342" cy="583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595" dirty="0">
                <a:latin typeface="Arial Black" panose="020B0A04020102020204" pitchFamily="34" charset="0"/>
              </a:rPr>
              <a:t>GUÍA INTERACTIVA PARA CARGA DE INFORMACIÓN EN EL USO DEL SIPOT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087891" y="897889"/>
            <a:ext cx="78682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dirty="0">
                <a:hlinkClick r:id="rId5"/>
              </a:rPr>
              <a:t>https://cevinai-snt.inai.org.mx/cursos/sipot_v4/guia_sipot_v_3_2.html</a:t>
            </a:r>
            <a:endParaRPr lang="es-MX" sz="20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8349" y="1508163"/>
            <a:ext cx="7407290" cy="4621323"/>
          </a:xfrm>
          <a:prstGeom prst="rect">
            <a:avLst/>
          </a:prstGeom>
        </p:spPr>
      </p:pic>
      <p:pic>
        <p:nvPicPr>
          <p:cNvPr id="13" name="Picture 2" descr="InformaciÃ³n pÃºblic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0" y="5888690"/>
            <a:ext cx="1504950" cy="109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938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106205" y="1"/>
            <a:ext cx="8915901" cy="6874042"/>
            <a:chOff x="-17710" y="0"/>
            <a:chExt cx="10063410" cy="7758757"/>
          </a:xfrm>
        </p:grpSpPr>
        <p:pic>
          <p:nvPicPr>
            <p:cNvPr id="8" name="3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" y="0"/>
              <a:ext cx="10044560" cy="7740650"/>
            </a:xfrm>
            <a:prstGeom prst="rect">
              <a:avLst/>
            </a:prstGeom>
          </p:spPr>
        </p:pic>
        <p:pic>
          <p:nvPicPr>
            <p:cNvPr id="7" name="6 Imagen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51" r="49360" b="7673"/>
            <a:stretch/>
          </p:blipFill>
          <p:spPr>
            <a:xfrm>
              <a:off x="-17710" y="22821"/>
              <a:ext cx="4020220" cy="7735936"/>
            </a:xfrm>
            <a:prstGeom prst="rect">
              <a:avLst/>
            </a:prstGeom>
          </p:spPr>
        </p:pic>
        <p:sp>
          <p:nvSpPr>
            <p:cNvPr id="4" name="4 Rectángulo"/>
            <p:cNvSpPr/>
            <p:nvPr/>
          </p:nvSpPr>
          <p:spPr>
            <a:xfrm>
              <a:off x="0" y="7254701"/>
              <a:ext cx="10045700" cy="504056"/>
            </a:xfrm>
            <a:prstGeom prst="rect">
              <a:avLst/>
            </a:prstGeom>
            <a:solidFill>
              <a:srgbClr val="D3B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595" dirty="0">
                <a:solidFill>
                  <a:prstClr val="white"/>
                </a:solidFill>
              </a:endParaRPr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39274" y="7254701"/>
              <a:ext cx="871804" cy="432854"/>
            </a:xfrm>
            <a:prstGeom prst="rect">
              <a:avLst/>
            </a:prstGeom>
          </p:spPr>
        </p:pic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8566709B-3BEE-49A0-B42C-A7F3201361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071" y="265720"/>
            <a:ext cx="6838372" cy="5974991"/>
          </a:xfrm>
          <a:prstGeom prst="rect">
            <a:avLst/>
          </a:prstGeom>
        </p:spPr>
      </p:pic>
      <p:pic>
        <p:nvPicPr>
          <p:cNvPr id="11" name="Picture 2" descr="InformaciÃ³n pÃºblic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8" y="5876984"/>
            <a:ext cx="1504950" cy="109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70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106205" y="1"/>
            <a:ext cx="8915901" cy="6874042"/>
            <a:chOff x="-17710" y="0"/>
            <a:chExt cx="10063410" cy="7758757"/>
          </a:xfrm>
        </p:grpSpPr>
        <p:pic>
          <p:nvPicPr>
            <p:cNvPr id="8" name="3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" y="0"/>
              <a:ext cx="10044560" cy="7740650"/>
            </a:xfrm>
            <a:prstGeom prst="rect">
              <a:avLst/>
            </a:prstGeom>
          </p:spPr>
        </p:pic>
        <p:pic>
          <p:nvPicPr>
            <p:cNvPr id="7" name="6 Imagen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51" r="49360" b="7673"/>
            <a:stretch/>
          </p:blipFill>
          <p:spPr>
            <a:xfrm>
              <a:off x="-17710" y="22821"/>
              <a:ext cx="4020220" cy="7735936"/>
            </a:xfrm>
            <a:prstGeom prst="rect">
              <a:avLst/>
            </a:prstGeom>
          </p:spPr>
        </p:pic>
        <p:sp>
          <p:nvSpPr>
            <p:cNvPr id="4" name="4 Rectángulo"/>
            <p:cNvSpPr/>
            <p:nvPr/>
          </p:nvSpPr>
          <p:spPr>
            <a:xfrm>
              <a:off x="0" y="7254701"/>
              <a:ext cx="10045700" cy="504056"/>
            </a:xfrm>
            <a:prstGeom prst="rect">
              <a:avLst/>
            </a:prstGeom>
            <a:solidFill>
              <a:srgbClr val="D3B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595" dirty="0">
                <a:solidFill>
                  <a:prstClr val="white"/>
                </a:solidFill>
              </a:endParaRPr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39274" y="7254701"/>
              <a:ext cx="871804" cy="432854"/>
            </a:xfrm>
            <a:prstGeom prst="rect">
              <a:avLst/>
            </a:prstGeom>
          </p:spPr>
        </p:pic>
      </p:grp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159" y="175349"/>
            <a:ext cx="8656840" cy="5684972"/>
          </a:xfrm>
          <a:prstGeom prst="rect">
            <a:avLst/>
          </a:prstGeom>
        </p:spPr>
      </p:pic>
      <p:pic>
        <p:nvPicPr>
          <p:cNvPr id="10" name="Picture 2" descr="InformaciÃ³n pÃºblic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46" y="5882245"/>
            <a:ext cx="1504950" cy="109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59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106205" y="1"/>
            <a:ext cx="8915901" cy="6874042"/>
            <a:chOff x="-17710" y="0"/>
            <a:chExt cx="10063410" cy="7758757"/>
          </a:xfrm>
        </p:grpSpPr>
        <p:pic>
          <p:nvPicPr>
            <p:cNvPr id="8" name="3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" y="0"/>
              <a:ext cx="10044560" cy="7740650"/>
            </a:xfrm>
            <a:prstGeom prst="rect">
              <a:avLst/>
            </a:prstGeom>
          </p:spPr>
        </p:pic>
        <p:pic>
          <p:nvPicPr>
            <p:cNvPr id="7" name="6 Imagen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51" r="49360" b="7673"/>
            <a:stretch/>
          </p:blipFill>
          <p:spPr>
            <a:xfrm>
              <a:off x="-17710" y="22821"/>
              <a:ext cx="4020220" cy="7735936"/>
            </a:xfrm>
            <a:prstGeom prst="rect">
              <a:avLst/>
            </a:prstGeom>
          </p:spPr>
        </p:pic>
        <p:sp>
          <p:nvSpPr>
            <p:cNvPr id="4" name="4 Rectángulo"/>
            <p:cNvSpPr/>
            <p:nvPr/>
          </p:nvSpPr>
          <p:spPr>
            <a:xfrm>
              <a:off x="0" y="7254701"/>
              <a:ext cx="10045700" cy="504056"/>
            </a:xfrm>
            <a:prstGeom prst="rect">
              <a:avLst/>
            </a:prstGeom>
            <a:solidFill>
              <a:srgbClr val="D3B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595" dirty="0">
                <a:solidFill>
                  <a:prstClr val="white"/>
                </a:solidFill>
              </a:endParaRPr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39274" y="7254701"/>
              <a:ext cx="871804" cy="432854"/>
            </a:xfrm>
            <a:prstGeom prst="rect">
              <a:avLst/>
            </a:prstGeom>
          </p:spPr>
        </p:pic>
      </p:grp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DD362ADC-3635-4F08-9531-24DB006B8C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495" y="122573"/>
            <a:ext cx="6795844" cy="6192905"/>
          </a:xfrm>
          <a:prstGeom prst="rect">
            <a:avLst/>
          </a:prstGeom>
        </p:spPr>
      </p:pic>
      <p:pic>
        <p:nvPicPr>
          <p:cNvPr id="10" name="Picture 2" descr="InformaciÃ³n pÃºblic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3" y="5885961"/>
            <a:ext cx="1504950" cy="109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63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" y="0"/>
            <a:ext cx="2189807" cy="6858000"/>
          </a:xfrm>
          <a:prstGeom prst="rect">
            <a:avLst/>
          </a:prstGeom>
          <a:solidFill>
            <a:srgbClr val="E46C0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cxnSp>
        <p:nvCxnSpPr>
          <p:cNvPr id="7" name="Conector recto 6"/>
          <p:cNvCxnSpPr/>
          <p:nvPr/>
        </p:nvCxnSpPr>
        <p:spPr>
          <a:xfrm>
            <a:off x="2189807" y="0"/>
            <a:ext cx="0" cy="6858000"/>
          </a:xfrm>
          <a:prstGeom prst="line">
            <a:avLst/>
          </a:prstGeom>
          <a:ln w="571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n 7" descr="original_horizontal.png"/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02"/>
          <a:stretch/>
        </p:blipFill>
        <p:spPr>
          <a:xfrm>
            <a:off x="1341145" y="6177674"/>
            <a:ext cx="743157" cy="68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14 Imagen">
            <a:extLst>
              <a:ext uri="{FF2B5EF4-FFF2-40B4-BE49-F238E27FC236}">
                <a16:creationId xmlns:a16="http://schemas.microsoft.com/office/drawing/2014/main" xmlns="" id="{4120F627-192D-4AD6-BC1B-19EA2E140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597" y="0"/>
            <a:ext cx="6963402" cy="6858000"/>
          </a:xfrm>
          <a:prstGeom prst="rect">
            <a:avLst/>
          </a:prstGeom>
        </p:spPr>
      </p:pic>
      <p:pic>
        <p:nvPicPr>
          <p:cNvPr id="12" name="10 Imagen">
            <a:extLst>
              <a:ext uri="{FF2B5EF4-FFF2-40B4-BE49-F238E27FC236}">
                <a16:creationId xmlns:a16="http://schemas.microsoft.com/office/drawing/2014/main" xmlns="" id="{9C92DE45-0329-4FD9-978B-3A63665402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368" y="601607"/>
            <a:ext cx="1574964" cy="784990"/>
          </a:xfrm>
          <a:prstGeom prst="rect">
            <a:avLst/>
          </a:prstGeom>
        </p:spPr>
      </p:pic>
      <p:sp>
        <p:nvSpPr>
          <p:cNvPr id="16" name="CuadroTexto 16">
            <a:extLst>
              <a:ext uri="{FF2B5EF4-FFF2-40B4-BE49-F238E27FC236}">
                <a16:creationId xmlns:a16="http://schemas.microsoft.com/office/drawing/2014/main" xmlns="" id="{A83BA769-5699-4807-B0D8-04708683EF63}"/>
              </a:ext>
            </a:extLst>
          </p:cNvPr>
          <p:cNvSpPr txBox="1"/>
          <p:nvPr/>
        </p:nvSpPr>
        <p:spPr>
          <a:xfrm>
            <a:off x="2517097" y="4013990"/>
            <a:ext cx="6373317" cy="1564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658" b="1" dirty="0">
                <a:solidFill>
                  <a:srgbClr val="461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Carga de Información</a:t>
            </a:r>
          </a:p>
          <a:p>
            <a:pPr algn="ctr"/>
            <a:r>
              <a:rPr lang="es-MX" sz="2658" b="1" dirty="0">
                <a:solidFill>
                  <a:srgbClr val="461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Portales de Obligaciones de Transparencia - SIPOT</a:t>
            </a:r>
          </a:p>
          <a:p>
            <a:pPr algn="ctr"/>
            <a:endParaRPr lang="es-MX" sz="1595" dirty="0">
              <a:solidFill>
                <a:srgbClr val="461E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n 10">
            <a:extLst>
              <a:ext uri="{FF2B5EF4-FFF2-40B4-BE49-F238E27FC236}">
                <a16:creationId xmlns:a16="http://schemas.microsoft.com/office/drawing/2014/main" xmlns="" id="{86E9ACB1-4523-40AB-AF96-7CFB5C5C94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751" y="522301"/>
            <a:ext cx="1730919" cy="820217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D8C91B63-F62E-4092-A8EF-B5C85EA3FD95}"/>
              </a:ext>
            </a:extLst>
          </p:cNvPr>
          <p:cNvSpPr txBox="1"/>
          <p:nvPr/>
        </p:nvSpPr>
        <p:spPr>
          <a:xfrm>
            <a:off x="2591100" y="2630107"/>
            <a:ext cx="5919332" cy="910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658" b="1" dirty="0">
                <a:solidFill>
                  <a:srgbClr val="461E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PLATAFORMA NACIONAL DE TRANSPARENCIA</a:t>
            </a:r>
          </a:p>
        </p:txBody>
      </p:sp>
      <p:pic>
        <p:nvPicPr>
          <p:cNvPr id="2050" name="Picture 2" descr="InformaciÃ³n pÃºblic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727" y="160437"/>
            <a:ext cx="2301142" cy="166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18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106205" y="1"/>
            <a:ext cx="8915901" cy="6874042"/>
            <a:chOff x="-17710" y="0"/>
            <a:chExt cx="10063410" cy="7758757"/>
          </a:xfrm>
        </p:grpSpPr>
        <p:pic>
          <p:nvPicPr>
            <p:cNvPr id="8" name="3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" y="0"/>
              <a:ext cx="10044560" cy="7740650"/>
            </a:xfrm>
            <a:prstGeom prst="rect">
              <a:avLst/>
            </a:prstGeom>
          </p:spPr>
        </p:pic>
        <p:pic>
          <p:nvPicPr>
            <p:cNvPr id="7" name="6 Imagen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51" r="49360" b="7673"/>
            <a:stretch/>
          </p:blipFill>
          <p:spPr>
            <a:xfrm>
              <a:off x="-17710" y="22821"/>
              <a:ext cx="4020220" cy="7735936"/>
            </a:xfrm>
            <a:prstGeom prst="rect">
              <a:avLst/>
            </a:prstGeom>
          </p:spPr>
        </p:pic>
        <p:sp>
          <p:nvSpPr>
            <p:cNvPr id="4" name="4 Rectángulo"/>
            <p:cNvSpPr/>
            <p:nvPr/>
          </p:nvSpPr>
          <p:spPr>
            <a:xfrm>
              <a:off x="0" y="7254701"/>
              <a:ext cx="10045700" cy="504056"/>
            </a:xfrm>
            <a:prstGeom prst="rect">
              <a:avLst/>
            </a:prstGeom>
            <a:solidFill>
              <a:srgbClr val="D3B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595" dirty="0">
                <a:solidFill>
                  <a:prstClr val="white"/>
                </a:solidFill>
              </a:endParaRPr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39274" y="7254701"/>
              <a:ext cx="871804" cy="432854"/>
            </a:xfrm>
            <a:prstGeom prst="rect">
              <a:avLst/>
            </a:prstGeom>
          </p:spPr>
        </p:pic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3C6ED2D2-5496-4E30-B8B2-83958F2C39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363" y="110102"/>
            <a:ext cx="6505377" cy="6386376"/>
          </a:xfrm>
          <a:prstGeom prst="rect">
            <a:avLst/>
          </a:prstGeom>
        </p:spPr>
      </p:pic>
      <p:pic>
        <p:nvPicPr>
          <p:cNvPr id="10" name="Picture 2" descr="InformaciÃ³n pÃºblic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2245"/>
            <a:ext cx="1504950" cy="109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22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106205" y="1"/>
            <a:ext cx="8915901" cy="6874042"/>
            <a:chOff x="-17710" y="0"/>
            <a:chExt cx="10063410" cy="7758757"/>
          </a:xfrm>
        </p:grpSpPr>
        <p:pic>
          <p:nvPicPr>
            <p:cNvPr id="8" name="3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" y="0"/>
              <a:ext cx="10044560" cy="7740650"/>
            </a:xfrm>
            <a:prstGeom prst="rect">
              <a:avLst/>
            </a:prstGeom>
          </p:spPr>
        </p:pic>
        <p:pic>
          <p:nvPicPr>
            <p:cNvPr id="7" name="6 Imagen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51" r="49360" b="7673"/>
            <a:stretch/>
          </p:blipFill>
          <p:spPr>
            <a:xfrm>
              <a:off x="-17710" y="22821"/>
              <a:ext cx="4020220" cy="7735936"/>
            </a:xfrm>
            <a:prstGeom prst="rect">
              <a:avLst/>
            </a:prstGeom>
          </p:spPr>
        </p:pic>
        <p:sp>
          <p:nvSpPr>
            <p:cNvPr id="4" name="4 Rectángulo"/>
            <p:cNvSpPr/>
            <p:nvPr/>
          </p:nvSpPr>
          <p:spPr>
            <a:xfrm>
              <a:off x="0" y="7254701"/>
              <a:ext cx="10045700" cy="504056"/>
            </a:xfrm>
            <a:prstGeom prst="rect">
              <a:avLst/>
            </a:prstGeom>
            <a:solidFill>
              <a:srgbClr val="D3B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595" dirty="0">
                <a:solidFill>
                  <a:prstClr val="white"/>
                </a:solidFill>
              </a:endParaRPr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39274" y="7254701"/>
              <a:ext cx="871804" cy="432854"/>
            </a:xfrm>
            <a:prstGeom prst="rect">
              <a:avLst/>
            </a:prstGeom>
          </p:spPr>
        </p:pic>
      </p:grpSp>
      <p:pic>
        <p:nvPicPr>
          <p:cNvPr id="11" name="Picture 2" descr="InformaciÃ³n pÃºblic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790" y="5882245"/>
            <a:ext cx="1504950" cy="109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3" y="318369"/>
            <a:ext cx="7718960" cy="3351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12 Rectángulo"/>
          <p:cNvSpPr/>
          <p:nvPr/>
        </p:nvSpPr>
        <p:spPr>
          <a:xfrm>
            <a:off x="744185" y="3843517"/>
            <a:ext cx="76427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/>
              <a:t>https://cevinai-snt.inai.org.mx/cursos/sipot_v4/guia_sipot_v_3_2.hyperesources/t_oblig_espec.pdf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072" y="4246294"/>
            <a:ext cx="2312362" cy="2061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890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106205" y="1"/>
            <a:ext cx="8915901" cy="6874042"/>
            <a:chOff x="-17710" y="0"/>
            <a:chExt cx="10063410" cy="7758757"/>
          </a:xfrm>
        </p:grpSpPr>
        <p:pic>
          <p:nvPicPr>
            <p:cNvPr id="8" name="3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" y="0"/>
              <a:ext cx="10044560" cy="7740650"/>
            </a:xfrm>
            <a:prstGeom prst="rect">
              <a:avLst/>
            </a:prstGeom>
          </p:spPr>
        </p:pic>
        <p:pic>
          <p:nvPicPr>
            <p:cNvPr id="7" name="6 Imagen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51" r="49360" b="7673"/>
            <a:stretch/>
          </p:blipFill>
          <p:spPr>
            <a:xfrm>
              <a:off x="-17710" y="22821"/>
              <a:ext cx="4020220" cy="7735936"/>
            </a:xfrm>
            <a:prstGeom prst="rect">
              <a:avLst/>
            </a:prstGeom>
          </p:spPr>
        </p:pic>
        <p:sp>
          <p:nvSpPr>
            <p:cNvPr id="4" name="4 Rectángulo"/>
            <p:cNvSpPr/>
            <p:nvPr/>
          </p:nvSpPr>
          <p:spPr>
            <a:xfrm>
              <a:off x="0" y="7254701"/>
              <a:ext cx="10045700" cy="504056"/>
            </a:xfrm>
            <a:prstGeom prst="rect">
              <a:avLst/>
            </a:prstGeom>
            <a:solidFill>
              <a:srgbClr val="D3B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595" dirty="0">
                <a:solidFill>
                  <a:prstClr val="white"/>
                </a:solidFill>
              </a:endParaRPr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39274" y="7254701"/>
              <a:ext cx="871804" cy="432854"/>
            </a:xfrm>
            <a:prstGeom prst="rect">
              <a:avLst/>
            </a:prstGeom>
          </p:spPr>
        </p:pic>
      </p:grpSp>
      <p:pic>
        <p:nvPicPr>
          <p:cNvPr id="11" name="Picture 2" descr="InformaciÃ³n pÃºblic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790" y="5882245"/>
            <a:ext cx="1504950" cy="109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49" y="353970"/>
            <a:ext cx="8182959" cy="2543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96685" y="3154767"/>
            <a:ext cx="76427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/>
              <a:t>https://cevinai-snt.inai.org.mx/cursos/sipot_v4/guia_sipot_v_3_2.hyperesources/t_div_tem.pdf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115" y="3668629"/>
            <a:ext cx="2741529" cy="2533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83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o 8"/>
          <p:cNvGrpSpPr/>
          <p:nvPr/>
        </p:nvGrpSpPr>
        <p:grpSpPr>
          <a:xfrm>
            <a:off x="106205" y="1"/>
            <a:ext cx="8915901" cy="6874042"/>
            <a:chOff x="-17710" y="0"/>
            <a:chExt cx="10063410" cy="7758757"/>
          </a:xfrm>
        </p:grpSpPr>
        <p:pic>
          <p:nvPicPr>
            <p:cNvPr id="8" name="3 Imagen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" y="0"/>
              <a:ext cx="10044560" cy="7740650"/>
            </a:xfrm>
            <a:prstGeom prst="rect">
              <a:avLst/>
            </a:prstGeom>
          </p:spPr>
        </p:pic>
        <p:pic>
          <p:nvPicPr>
            <p:cNvPr id="7" name="6 Imagen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51" r="49360" b="7673"/>
            <a:stretch/>
          </p:blipFill>
          <p:spPr>
            <a:xfrm>
              <a:off x="-17710" y="22821"/>
              <a:ext cx="4020220" cy="7735936"/>
            </a:xfrm>
            <a:prstGeom prst="rect">
              <a:avLst/>
            </a:prstGeom>
          </p:spPr>
        </p:pic>
        <p:sp>
          <p:nvSpPr>
            <p:cNvPr id="4" name="4 Rectángulo"/>
            <p:cNvSpPr/>
            <p:nvPr/>
          </p:nvSpPr>
          <p:spPr>
            <a:xfrm>
              <a:off x="0" y="7254701"/>
              <a:ext cx="10045700" cy="504056"/>
            </a:xfrm>
            <a:prstGeom prst="rect">
              <a:avLst/>
            </a:prstGeom>
            <a:solidFill>
              <a:srgbClr val="D3B5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1595" dirty="0">
                <a:solidFill>
                  <a:prstClr val="white"/>
                </a:solidFill>
              </a:endParaRPr>
            </a:p>
          </p:txBody>
        </p:sp>
        <p:pic>
          <p:nvPicPr>
            <p:cNvPr id="5" name="Imagen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39274" y="7254701"/>
              <a:ext cx="871804" cy="432854"/>
            </a:xfrm>
            <a:prstGeom prst="rect">
              <a:avLst/>
            </a:prstGeom>
          </p:spPr>
        </p:pic>
      </p:grp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361E4AA9-926F-4A19-A12A-EAD60C49A6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770" y="395020"/>
            <a:ext cx="6186934" cy="5623602"/>
          </a:xfrm>
          <a:prstGeom prst="rect">
            <a:avLst/>
          </a:prstGeom>
        </p:spPr>
      </p:pic>
      <p:pic>
        <p:nvPicPr>
          <p:cNvPr id="11" name="Picture 2" descr="InformaciÃ³n pÃºblic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790" y="5882245"/>
            <a:ext cx="1504950" cy="109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1705430" y="6078675"/>
            <a:ext cx="68942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hlinkClick r:id="rId7"/>
              </a:rPr>
              <a:t>https://cevifaiprivada.inai.org.mx/swf/cevinaiv2/cevinai/index.php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127955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0" y="0"/>
            <a:ext cx="8899200" cy="685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106205" y="20219"/>
            <a:ext cx="3561803" cy="6853824"/>
          </a:xfrm>
          <a:prstGeom prst="rect">
            <a:avLst/>
          </a:prstGeom>
        </p:spPr>
      </p:pic>
      <p:pic>
        <p:nvPicPr>
          <p:cNvPr id="16386" name="Picture 2" descr="http://www.itei.org.mx/v3/micrositios/micrositio_pnt/images/dudas_pn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88"/>
          <a:stretch/>
        </p:blipFill>
        <p:spPr bwMode="auto">
          <a:xfrm>
            <a:off x="769078" y="672420"/>
            <a:ext cx="4862465" cy="534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6011998" y="884533"/>
            <a:ext cx="26291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99A9"/>
                </a:solidFill>
                <a:latin typeface="Helvetica Neue"/>
              </a:rPr>
              <a:t>Centro de Estudios Superiores de la Información Pública y Protección de Datos </a:t>
            </a:r>
            <a:r>
              <a:rPr lang="es-MX" dirty="0" smtClean="0">
                <a:solidFill>
                  <a:srgbClr val="0099A9"/>
                </a:solidFill>
                <a:latin typeface="Helvetica Neue"/>
              </a:rPr>
              <a:t>Personales. </a:t>
            </a:r>
          </a:p>
          <a:p>
            <a:r>
              <a:rPr lang="es-MX" dirty="0" smtClean="0">
                <a:solidFill>
                  <a:srgbClr val="0099A9"/>
                </a:solidFill>
                <a:latin typeface="Helvetica Neue"/>
              </a:rPr>
              <a:t>Ext. 1904</a:t>
            </a:r>
            <a:endParaRPr lang="es-MX" dirty="0"/>
          </a:p>
        </p:txBody>
      </p:sp>
      <p:sp>
        <p:nvSpPr>
          <p:cNvPr id="8" name="Rectángulo 7"/>
          <p:cNvSpPr/>
          <p:nvPr/>
        </p:nvSpPr>
        <p:spPr>
          <a:xfrm>
            <a:off x="6011998" y="3077347"/>
            <a:ext cx="26965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rgbClr val="0099A9"/>
                </a:solidFill>
                <a:latin typeface="Helvetica Neue"/>
              </a:rPr>
              <a:t>Coordinación de Informática y Sistemas.</a:t>
            </a:r>
          </a:p>
          <a:p>
            <a:r>
              <a:rPr lang="es-MX" dirty="0" smtClean="0">
                <a:solidFill>
                  <a:srgbClr val="0099A9"/>
                </a:solidFill>
                <a:latin typeface="Helvetica Neue"/>
              </a:rPr>
              <a:t>Ext. 1503</a:t>
            </a:r>
            <a:endParaRPr lang="es-MX" dirty="0"/>
          </a:p>
        </p:txBody>
      </p:sp>
      <p:sp>
        <p:nvSpPr>
          <p:cNvPr id="9" name="Rectángulo 8"/>
          <p:cNvSpPr/>
          <p:nvPr/>
        </p:nvSpPr>
        <p:spPr>
          <a:xfrm>
            <a:off x="6011998" y="4671918"/>
            <a:ext cx="26291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solidFill>
                  <a:srgbClr val="0099A9"/>
                </a:solidFill>
                <a:latin typeface="Helvetica Neue"/>
              </a:rPr>
              <a:t>Coordinación General de </a:t>
            </a:r>
            <a:r>
              <a:rPr lang="es-MX" dirty="0" smtClean="0">
                <a:solidFill>
                  <a:srgbClr val="0099A9"/>
                </a:solidFill>
                <a:latin typeface="Helvetica Neue"/>
              </a:rPr>
              <a:t>Evaluación y Gestión Documental.</a:t>
            </a:r>
          </a:p>
          <a:p>
            <a:r>
              <a:rPr lang="es-MX" dirty="0" smtClean="0">
                <a:solidFill>
                  <a:srgbClr val="0099A9"/>
                </a:solidFill>
                <a:latin typeface="Helvetica Neue"/>
              </a:rPr>
              <a:t>Ext. 1752</a:t>
            </a:r>
            <a:endParaRPr lang="es-MX" dirty="0">
              <a:solidFill>
                <a:srgbClr val="0099A9"/>
              </a:solidFill>
              <a:latin typeface="Helvetica Neue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114016" y="6252420"/>
            <a:ext cx="2450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MX" b="1" dirty="0" smtClean="0">
                <a:solidFill>
                  <a:schemeClr val="bg1">
                    <a:lumMod val="50000"/>
                  </a:schemeClr>
                </a:solidFill>
                <a:latin typeface="Andale Mono"/>
              </a:rPr>
              <a:t>Tel. (52</a:t>
            </a:r>
            <a:r>
              <a:rPr lang="es-MX" b="1" dirty="0">
                <a:solidFill>
                  <a:schemeClr val="bg1">
                    <a:lumMod val="50000"/>
                  </a:schemeClr>
                </a:solidFill>
                <a:latin typeface="Andale Mono"/>
              </a:rPr>
              <a:t>) 33 36305745</a:t>
            </a:r>
          </a:p>
        </p:txBody>
      </p:sp>
      <p:pic>
        <p:nvPicPr>
          <p:cNvPr id="11" name="10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9370" y="239146"/>
            <a:ext cx="1361143" cy="67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2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0" y="0"/>
            <a:ext cx="8899200" cy="685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106205" y="20219"/>
            <a:ext cx="3561803" cy="685382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1" y="161442"/>
            <a:ext cx="8644877" cy="5736833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471714" y="6269670"/>
            <a:ext cx="8200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hlinkClick r:id="rId5"/>
              </a:rPr>
              <a:t>https://www.plataformadetransparencia.org.mx/web/guest/preguntasfrecuentes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4609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863" y="1272679"/>
            <a:ext cx="4486275" cy="419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79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r"/>
            <a:r>
              <a:rPr lang="es-MX" dirty="0" smtClean="0">
                <a:solidFill>
                  <a:srgbClr val="577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¿Qué es?</a:t>
            </a:r>
            <a:endParaRPr lang="es-MX" dirty="0">
              <a:solidFill>
                <a:srgbClr val="57707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96226" y="2226469"/>
            <a:ext cx="7537988" cy="3263504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MX" sz="3300" dirty="0">
                <a:solidFill>
                  <a:srgbClr val="577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Transparencia al alcance de todos </a:t>
            </a:r>
            <a:r>
              <a:rPr lang="es-MX" sz="1800" dirty="0">
                <a:solidFill>
                  <a:srgbClr val="57707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es un proyecto impulsado por el Instituto de Transparencia, Información Pública y Protección de Datos Personales del Estado de Jalisco «ITEI», que busca </a:t>
            </a:r>
            <a:r>
              <a:rPr lang="es-MX" sz="1800" dirty="0">
                <a:solidFill>
                  <a:srgbClr val="577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contribuir a la igualdad social</a:t>
            </a:r>
            <a:r>
              <a:rPr lang="es-MX" sz="1800" dirty="0">
                <a:solidFill>
                  <a:srgbClr val="577076"/>
                </a:solidFill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, acercando información y generando estrategias que faciliten el ejercicio del Derecho de Acceso a la Información en la población perteneciente a grupos en situación de vulnerabilidad.</a:t>
            </a:r>
            <a:endParaRPr lang="es-MX" sz="1800" b="1" dirty="0">
              <a:solidFill>
                <a:srgbClr val="577076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81367" y="5712800"/>
            <a:ext cx="8159857" cy="143763"/>
          </a:xfrm>
          <a:prstGeom prst="rect">
            <a:avLst/>
          </a:prstGeom>
          <a:solidFill>
            <a:srgbClr val="577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pic>
        <p:nvPicPr>
          <p:cNvPr id="5" name="Imagen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909" y="5287749"/>
            <a:ext cx="661782" cy="60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4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81367" y="5712800"/>
            <a:ext cx="8159857" cy="143763"/>
          </a:xfrm>
          <a:prstGeom prst="rect">
            <a:avLst/>
          </a:prstGeom>
          <a:solidFill>
            <a:srgbClr val="5770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35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06" y="2052096"/>
            <a:ext cx="8636042" cy="226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2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8800"/>
            <a:ext cx="9151001" cy="5537431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975956" y="6299431"/>
            <a:ext cx="71990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hlinkClick r:id="rId3"/>
              </a:rPr>
              <a:t>http://micrositios.itei.org.mx/alalcancedetodos/discapacidad-auditiva/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96598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0" y="2"/>
            <a:ext cx="9144000" cy="986857"/>
          </a:xfrm>
          <a:prstGeom prst="rect">
            <a:avLst/>
          </a:prstGeom>
          <a:solidFill>
            <a:srgbClr val="E46C0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612592" y="278312"/>
            <a:ext cx="6479688" cy="456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s-MX" sz="2400" b="1" dirty="0">
                <a:solidFill>
                  <a:srgbClr val="FFFFFF"/>
                </a:solidFill>
                <a:latin typeface="Arial Narrow"/>
                <a:ea typeface="Calibri" panose="020F0502020204030204" pitchFamily="34" charset="0"/>
                <a:cs typeface="Arial Narrow"/>
              </a:rPr>
              <a:t>Fundamento</a:t>
            </a:r>
          </a:p>
        </p:txBody>
      </p:sp>
      <p:cxnSp>
        <p:nvCxnSpPr>
          <p:cNvPr id="9" name="Conector recto 8"/>
          <p:cNvCxnSpPr/>
          <p:nvPr/>
        </p:nvCxnSpPr>
        <p:spPr>
          <a:xfrm flipH="1">
            <a:off x="0" y="992062"/>
            <a:ext cx="9144000" cy="0"/>
          </a:xfrm>
          <a:prstGeom prst="line">
            <a:avLst/>
          </a:prstGeom>
          <a:ln w="57150" cmpd="sng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n 9" descr="original_horizontal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802"/>
          <a:stretch/>
        </p:blipFill>
        <p:spPr>
          <a:xfrm>
            <a:off x="8429067" y="6262341"/>
            <a:ext cx="743157" cy="68032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ángulo 4">
            <a:extLst>
              <a:ext uri="{FF2B5EF4-FFF2-40B4-BE49-F238E27FC236}">
                <a16:creationId xmlns:a16="http://schemas.microsoft.com/office/drawing/2014/main" xmlns="" id="{CCC8435B-6635-47D5-8BFF-09944BE4852E}"/>
              </a:ext>
            </a:extLst>
          </p:cNvPr>
          <p:cNvSpPr/>
          <p:nvPr/>
        </p:nvSpPr>
        <p:spPr>
          <a:xfrm>
            <a:off x="297597" y="2322994"/>
            <a:ext cx="8357417" cy="2001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MX" sz="2481" b="1" dirty="0"/>
          </a:p>
          <a:p>
            <a:pPr algn="just"/>
            <a:r>
              <a:rPr lang="es-MX" sz="2481" dirty="0"/>
              <a:t>La Ley General de Transparencia y Acceso a la Información Pública en su </a:t>
            </a:r>
            <a:r>
              <a:rPr lang="es-MX" sz="2481" b="1" dirty="0">
                <a:solidFill>
                  <a:srgbClr val="4E3C90"/>
                </a:solidFill>
              </a:rPr>
              <a:t>Título Tercero, Capítulo </a:t>
            </a:r>
            <a:r>
              <a:rPr lang="es-MX" sz="2481" dirty="0"/>
              <a:t>Único, </a:t>
            </a:r>
            <a:r>
              <a:rPr lang="es-MX" sz="2481" b="1" dirty="0">
                <a:solidFill>
                  <a:srgbClr val="4E3C90"/>
                </a:solidFill>
              </a:rPr>
              <a:t>establece</a:t>
            </a:r>
            <a:r>
              <a:rPr lang="es-MX" sz="2481" dirty="0"/>
              <a:t> cuatro artículos </a:t>
            </a:r>
            <a:r>
              <a:rPr lang="es-MX" sz="2481" b="1" dirty="0">
                <a:solidFill>
                  <a:srgbClr val="4E3C90"/>
                </a:solidFill>
              </a:rPr>
              <a:t>relacionados</a:t>
            </a:r>
            <a:r>
              <a:rPr lang="es-MX" sz="2481" dirty="0"/>
              <a:t> con la Plataforma Nacional de Transparencia (Artículos 49, 50, 51 y 52).</a:t>
            </a:r>
          </a:p>
        </p:txBody>
      </p:sp>
    </p:spTree>
    <p:extLst>
      <p:ext uri="{BB962C8B-B14F-4D97-AF65-F5344CB8AC3E}">
        <p14:creationId xmlns:p14="http://schemas.microsoft.com/office/powerpoint/2010/main" val="107483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0" y="0"/>
            <a:ext cx="8899200" cy="6858000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106205" y="20219"/>
            <a:ext cx="3561803" cy="6853824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551" y="175350"/>
            <a:ext cx="2998463" cy="1494487"/>
          </a:xfrm>
          <a:prstGeom prst="rect">
            <a:avLst/>
          </a:prstGeom>
        </p:spPr>
      </p:pic>
      <p:sp>
        <p:nvSpPr>
          <p:cNvPr id="9" name="5 CuadroTexto"/>
          <p:cNvSpPr txBox="1"/>
          <p:nvPr/>
        </p:nvSpPr>
        <p:spPr>
          <a:xfrm>
            <a:off x="3997827" y="2000663"/>
            <a:ext cx="4657187" cy="1565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s-MX" sz="1595" b="1" dirty="0" smtClean="0">
                <a:solidFill>
                  <a:schemeClr val="bg1">
                    <a:lumMod val="50000"/>
                  </a:schemeClr>
                </a:solidFill>
                <a:latin typeface="Andale Mono"/>
                <a:cs typeface="Arial" panose="020B0604020202020204" pitchFamily="34" charset="0"/>
              </a:rPr>
              <a:t>Mtro. Manuel </a:t>
            </a:r>
            <a:r>
              <a:rPr lang="es-MX" sz="1595" b="1" dirty="0">
                <a:solidFill>
                  <a:schemeClr val="bg1">
                    <a:lumMod val="50000"/>
                  </a:schemeClr>
                </a:solidFill>
                <a:latin typeface="Andale Mono"/>
                <a:cs typeface="Arial" panose="020B0604020202020204" pitchFamily="34" charset="0"/>
              </a:rPr>
              <a:t>Rojas Munguía</a:t>
            </a:r>
          </a:p>
          <a:p>
            <a:pPr algn="r">
              <a:defRPr/>
            </a:pPr>
            <a:r>
              <a:rPr lang="es-MX" sz="1595" dirty="0">
                <a:solidFill>
                  <a:schemeClr val="bg1">
                    <a:lumMod val="50000"/>
                  </a:schemeClr>
                </a:solidFill>
                <a:latin typeface="Andale Mono"/>
                <a:cs typeface="Arial" panose="020B0604020202020204" pitchFamily="34" charset="0"/>
              </a:rPr>
              <a:t>DIRECTOR DEL CENTRO DE ESTUDIOS SUPERIORES DE LA INFORMACIÓN PÚBLICA Y PROTECCIÓN DE DATOS PERSONALES</a:t>
            </a:r>
          </a:p>
          <a:p>
            <a:pPr algn="r">
              <a:defRPr/>
            </a:pPr>
            <a:endParaRPr lang="es-MX" sz="1595" b="1" dirty="0">
              <a:solidFill>
                <a:schemeClr val="bg1">
                  <a:lumMod val="50000"/>
                </a:schemeClr>
              </a:solidFill>
              <a:latin typeface="Andale Mono"/>
              <a:cs typeface="Arial" panose="020B0604020202020204" pitchFamily="34" charset="0"/>
            </a:endParaRPr>
          </a:p>
          <a:p>
            <a:pPr algn="r">
              <a:defRPr/>
            </a:pPr>
            <a:endParaRPr lang="es-MX" sz="1595" b="1" dirty="0">
              <a:solidFill>
                <a:schemeClr val="bg1">
                  <a:lumMod val="50000"/>
                </a:schemeClr>
              </a:solidFill>
              <a:latin typeface="Andale Mono"/>
              <a:cs typeface="Arial" panose="020B0604020202020204" pitchFamily="34" charset="0"/>
            </a:endParaRPr>
          </a:p>
        </p:txBody>
      </p:sp>
      <p:sp>
        <p:nvSpPr>
          <p:cNvPr id="10" name="5 CuadroTexto"/>
          <p:cNvSpPr txBox="1"/>
          <p:nvPr/>
        </p:nvSpPr>
        <p:spPr>
          <a:xfrm>
            <a:off x="5816109" y="4704942"/>
            <a:ext cx="2679346" cy="91050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MX" sz="1329" dirty="0">
                <a:solidFill>
                  <a:schemeClr val="bg1">
                    <a:lumMod val="50000"/>
                  </a:schemeClr>
                </a:solidFill>
                <a:latin typeface="Andale Mono"/>
              </a:rPr>
              <a:t>Av. Ignacio L. Vallarta 1312</a:t>
            </a:r>
          </a:p>
          <a:p>
            <a:pPr algn="ctr">
              <a:defRPr/>
            </a:pPr>
            <a:r>
              <a:rPr lang="es-MX" sz="1329" dirty="0">
                <a:solidFill>
                  <a:schemeClr val="bg1">
                    <a:lumMod val="50000"/>
                  </a:schemeClr>
                </a:solidFill>
                <a:latin typeface="Andale Mono"/>
              </a:rPr>
              <a:t>Col. Americana</a:t>
            </a:r>
          </a:p>
          <a:p>
            <a:pPr algn="ctr">
              <a:defRPr/>
            </a:pPr>
            <a:r>
              <a:rPr lang="es-MX" sz="1329" dirty="0">
                <a:solidFill>
                  <a:schemeClr val="bg1">
                    <a:lumMod val="50000"/>
                  </a:schemeClr>
                </a:solidFill>
                <a:latin typeface="Andale Mono"/>
              </a:rPr>
              <a:t>Guadalajara, Jalisco. CP 44610</a:t>
            </a:r>
          </a:p>
          <a:p>
            <a:pPr algn="ctr">
              <a:defRPr/>
            </a:pPr>
            <a:r>
              <a:rPr lang="es-MX" sz="1329" dirty="0">
                <a:solidFill>
                  <a:schemeClr val="bg1">
                    <a:lumMod val="50000"/>
                  </a:schemeClr>
                </a:solidFill>
                <a:latin typeface="Andale Mono"/>
              </a:rPr>
              <a:t>(52) 33 36305745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4572000" y="5817405"/>
            <a:ext cx="3816662" cy="10741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319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ndale Mono"/>
                <a:cs typeface="Andale Mono"/>
                <a:hlinkClick r:id="rId5"/>
              </a:rPr>
              <a:t>www.itei.org.mx</a:t>
            </a:r>
            <a:endParaRPr lang="es-ES" sz="3190" b="1" dirty="0" smtClean="0">
              <a:solidFill>
                <a:schemeClr val="tx1">
                  <a:lumMod val="50000"/>
                  <a:lumOff val="50000"/>
                </a:schemeClr>
              </a:solidFill>
              <a:latin typeface="Andale Mono"/>
              <a:cs typeface="Andale Mono"/>
            </a:endParaRPr>
          </a:p>
          <a:p>
            <a:pPr algn="ctr"/>
            <a:endParaRPr lang="es-ES" sz="3190" b="1" dirty="0">
              <a:solidFill>
                <a:schemeClr val="tx1">
                  <a:lumMod val="50000"/>
                  <a:lumOff val="50000"/>
                </a:schemeClr>
              </a:solidFill>
              <a:latin typeface="Andale Mono"/>
              <a:cs typeface="Andale Mono"/>
            </a:endParaRPr>
          </a:p>
        </p:txBody>
      </p:sp>
    </p:spTree>
    <p:extLst>
      <p:ext uri="{BB962C8B-B14F-4D97-AF65-F5344CB8AC3E}">
        <p14:creationId xmlns:p14="http://schemas.microsoft.com/office/powerpoint/2010/main" val="581685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0" y="0"/>
            <a:ext cx="8899200" cy="685800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106205" y="20219"/>
            <a:ext cx="3561803" cy="6853824"/>
          </a:xfrm>
          <a:prstGeom prst="rect">
            <a:avLst/>
          </a:prstGeom>
        </p:spPr>
      </p:pic>
      <p:sp>
        <p:nvSpPr>
          <p:cNvPr id="6" name="24 Rectángulo"/>
          <p:cNvSpPr/>
          <p:nvPr/>
        </p:nvSpPr>
        <p:spPr>
          <a:xfrm>
            <a:off x="106204" y="-16042"/>
            <a:ext cx="8900210" cy="6874043"/>
          </a:xfrm>
          <a:prstGeom prst="rect">
            <a:avLst/>
          </a:prstGeom>
          <a:solidFill>
            <a:srgbClr val="D3B5E9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595" dirty="0"/>
          </a:p>
        </p:txBody>
      </p:sp>
      <p:pic>
        <p:nvPicPr>
          <p:cNvPr id="7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526" y="239146"/>
            <a:ext cx="1919988" cy="956956"/>
          </a:xfrm>
          <a:prstGeom prst="rect">
            <a:avLst/>
          </a:prstGeom>
        </p:spPr>
      </p:pic>
      <p:sp>
        <p:nvSpPr>
          <p:cNvPr id="10" name="1 Rectángulo"/>
          <p:cNvSpPr/>
          <p:nvPr/>
        </p:nvSpPr>
        <p:spPr>
          <a:xfrm>
            <a:off x="1069127" y="1221774"/>
            <a:ext cx="7277516" cy="964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35" dirty="0">
                <a:solidFill>
                  <a:srgbClr val="7030A0"/>
                </a:solidFill>
                <a:hlinkClick r:id="rId5"/>
              </a:rPr>
              <a:t>http://www.plataformadetransparencia.org.mx/</a:t>
            </a:r>
            <a:endParaRPr lang="es-MX" sz="2835" dirty="0">
              <a:solidFill>
                <a:srgbClr val="7030A0"/>
              </a:solidFill>
            </a:endParaRPr>
          </a:p>
          <a:p>
            <a:endParaRPr lang="es-MX" sz="2835" dirty="0">
              <a:solidFill>
                <a:srgbClr val="7030A0"/>
              </a:solidFill>
            </a:endParaRPr>
          </a:p>
        </p:txBody>
      </p:sp>
      <p:pic>
        <p:nvPicPr>
          <p:cNvPr id="23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526" y="239146"/>
            <a:ext cx="1919988" cy="956956"/>
          </a:xfrm>
          <a:prstGeom prst="rect">
            <a:avLst/>
          </a:prstGeom>
        </p:spPr>
      </p:pic>
      <p:sp>
        <p:nvSpPr>
          <p:cNvPr id="24" name="4 Rectángulo"/>
          <p:cNvSpPr/>
          <p:nvPr/>
        </p:nvSpPr>
        <p:spPr>
          <a:xfrm>
            <a:off x="122400" y="6271135"/>
            <a:ext cx="8900210" cy="446580"/>
          </a:xfrm>
          <a:prstGeom prst="rect">
            <a:avLst/>
          </a:prstGeom>
          <a:solidFill>
            <a:srgbClr val="D3B5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595" dirty="0"/>
          </a:p>
        </p:txBody>
      </p:sp>
      <p:pic>
        <p:nvPicPr>
          <p:cNvPr id="1026" name="Picture 2" descr="https://www.plataformadetransparencia.org.mx/inai-tema-theme/images/logoheade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894" y="2222915"/>
            <a:ext cx="6811981" cy="343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formaciÃ³n pÃºblic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58" y="6219371"/>
            <a:ext cx="970021" cy="70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86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106205" y="20219"/>
            <a:ext cx="3561803" cy="685382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903668" y="797371"/>
            <a:ext cx="7819418" cy="1335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dirty="0"/>
              <a:t>¿Qué es la Plataforma Nacional de Transparencia?</a:t>
            </a:r>
          </a:p>
          <a:p>
            <a:r>
              <a:rPr lang="es-MX" sz="2800" dirty="0"/>
              <a:t/>
            </a:r>
            <a:br>
              <a:rPr lang="es-MX" sz="2800" dirty="0"/>
            </a:br>
            <a:endParaRPr lang="es-MX" sz="2481" dirty="0"/>
          </a:p>
        </p:txBody>
      </p:sp>
      <p:pic>
        <p:nvPicPr>
          <p:cNvPr id="3074" name="Picture 2" descr="InformaciÃ³n pÃºblic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525" y="5662335"/>
            <a:ext cx="1504950" cy="109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lataforma Nacional de Transparencia 201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6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0" y="0"/>
            <a:ext cx="8899200" cy="685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106205" y="20219"/>
            <a:ext cx="3561803" cy="6853824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999363" y="494334"/>
            <a:ext cx="7910838" cy="5818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5316" dirty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Funciones elementales </a:t>
            </a:r>
          </a:p>
          <a:p>
            <a:pPr algn="r"/>
            <a:r>
              <a:rPr lang="es-MX" sz="5316" dirty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endParaRPr lang="es-MX" sz="5316" dirty="0">
              <a:solidFill>
                <a:srgbClr val="461E64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r"/>
            <a:endParaRPr lang="es-MX" sz="5316" dirty="0">
              <a:solidFill>
                <a:srgbClr val="461E64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r"/>
            <a:endParaRPr lang="es-MX" sz="5316" dirty="0">
              <a:solidFill>
                <a:srgbClr val="461E64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s-MX" sz="5316" dirty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Unidad de Transparencia</a:t>
            </a:r>
          </a:p>
        </p:txBody>
      </p:sp>
      <p:pic>
        <p:nvPicPr>
          <p:cNvPr id="6" name="Picture 2" descr="https://www.plataformadetransparencia.org.mx/inai-tema-theme/images/logohead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353" y="2135831"/>
            <a:ext cx="3335420" cy="168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799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0" y="0"/>
            <a:ext cx="8899200" cy="685800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106205" y="20219"/>
            <a:ext cx="3561803" cy="6853824"/>
          </a:xfrm>
          <a:prstGeom prst="rect">
            <a:avLst/>
          </a:prstGeom>
        </p:spPr>
      </p:pic>
      <p:sp>
        <p:nvSpPr>
          <p:cNvPr id="6" name="24 Rectángulo"/>
          <p:cNvSpPr/>
          <p:nvPr/>
        </p:nvSpPr>
        <p:spPr>
          <a:xfrm>
            <a:off x="121895" y="1"/>
            <a:ext cx="8900210" cy="6874043"/>
          </a:xfrm>
          <a:prstGeom prst="rect">
            <a:avLst/>
          </a:prstGeom>
          <a:solidFill>
            <a:srgbClr val="D3B5E9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595" dirty="0"/>
          </a:p>
        </p:txBody>
      </p:sp>
      <p:pic>
        <p:nvPicPr>
          <p:cNvPr id="7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526" y="239146"/>
            <a:ext cx="1919988" cy="956956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297596" y="1961667"/>
            <a:ext cx="8724004" cy="4509696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endParaRPr lang="es-MX" sz="3190" b="1" dirty="0"/>
          </a:p>
          <a:p>
            <a:pPr marL="208616" indent="-208616">
              <a:buFont typeface="Arial" panose="020B0604020202020204" pitchFamily="34" charset="0"/>
              <a:buChar char="•"/>
            </a:pPr>
            <a:r>
              <a:rPr lang="es-MX" sz="2835" dirty="0"/>
              <a:t>Administración de unidades administrativas.</a:t>
            </a:r>
          </a:p>
          <a:p>
            <a:r>
              <a:rPr lang="es-MX" sz="2835" dirty="0"/>
              <a:t>  (alta, eliminación y modificación)</a:t>
            </a:r>
          </a:p>
          <a:p>
            <a:pPr marL="208616" indent="-208616">
              <a:buFont typeface="Arial" panose="020B0604020202020204" pitchFamily="34" charset="0"/>
              <a:buChar char="•"/>
            </a:pPr>
            <a:endParaRPr lang="es-MX" sz="2835" dirty="0"/>
          </a:p>
          <a:p>
            <a:pPr marL="208616" indent="-208616">
              <a:buFont typeface="Arial" panose="020B0604020202020204" pitchFamily="34" charset="0"/>
              <a:buChar char="•"/>
            </a:pPr>
            <a:r>
              <a:rPr lang="es-MX" sz="2835" dirty="0"/>
              <a:t>Administración de usuarios.</a:t>
            </a:r>
          </a:p>
          <a:p>
            <a:r>
              <a:rPr lang="es-MX" sz="2835" dirty="0"/>
              <a:t>  (alta, eliminación y modificación)</a:t>
            </a:r>
          </a:p>
          <a:p>
            <a:pPr marL="208616" indent="-208616">
              <a:buFont typeface="Arial" panose="020B0604020202020204" pitchFamily="34" charset="0"/>
              <a:buChar char="•"/>
            </a:pPr>
            <a:endParaRPr lang="es-MX" sz="2835" dirty="0"/>
          </a:p>
          <a:p>
            <a:pPr marL="208616" indent="-208616">
              <a:buFont typeface="Arial" panose="020B0604020202020204" pitchFamily="34" charset="0"/>
              <a:buChar char="•"/>
            </a:pPr>
            <a:r>
              <a:rPr lang="es-MX" sz="2835" dirty="0"/>
              <a:t>Relacionar unidad administrativa con formatos.</a:t>
            </a:r>
          </a:p>
          <a:p>
            <a:pPr marL="208616" indent="-208616">
              <a:buFont typeface="Arial" panose="020B0604020202020204" pitchFamily="34" charset="0"/>
              <a:buChar char="•"/>
            </a:pPr>
            <a:endParaRPr lang="es-MX" sz="2835" dirty="0"/>
          </a:p>
          <a:p>
            <a:pPr marL="208616" indent="-208616">
              <a:buFont typeface="Arial" panose="020B0604020202020204" pitchFamily="34" charset="0"/>
              <a:buChar char="•"/>
            </a:pPr>
            <a:r>
              <a:rPr lang="es-MX" sz="2835" dirty="0"/>
              <a:t>Supervisión de los avances de la Carga de Información.</a:t>
            </a:r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709709" y="1578886"/>
            <a:ext cx="6993971" cy="516087"/>
          </a:xfrm>
        </p:spPr>
        <p:txBody>
          <a:bodyPr>
            <a:normAutofit fontScale="90000"/>
          </a:bodyPr>
          <a:lstStyle/>
          <a:p>
            <a:r>
              <a:rPr lang="es-MX" dirty="0">
                <a:solidFill>
                  <a:srgbClr val="7030A0"/>
                </a:solidFill>
              </a:rPr>
              <a:t>Actividades del Administrador del Sujeto Obligado (Titular de la UT):</a:t>
            </a:r>
            <a:br>
              <a:rPr lang="es-MX" dirty="0">
                <a:solidFill>
                  <a:srgbClr val="7030A0"/>
                </a:solidFill>
              </a:rPr>
            </a:br>
            <a:endParaRPr lang="es-MX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0" y="0"/>
            <a:ext cx="8899200" cy="6858000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49360" b="7673"/>
          <a:stretch/>
        </p:blipFill>
        <p:spPr>
          <a:xfrm>
            <a:off x="106205" y="20219"/>
            <a:ext cx="3561803" cy="6853824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999363" y="494334"/>
            <a:ext cx="7910838" cy="5818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5316" dirty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Principales funciones </a:t>
            </a:r>
          </a:p>
          <a:p>
            <a:pPr algn="r"/>
            <a:r>
              <a:rPr lang="es-MX" sz="5316" dirty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endParaRPr lang="es-MX" sz="5316" dirty="0">
              <a:solidFill>
                <a:srgbClr val="461E64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r"/>
            <a:endParaRPr lang="es-MX" sz="5316" dirty="0">
              <a:solidFill>
                <a:srgbClr val="461E64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r"/>
            <a:endParaRPr lang="es-MX" sz="5316" dirty="0">
              <a:solidFill>
                <a:srgbClr val="461E64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s-MX" sz="5316" dirty="0">
                <a:solidFill>
                  <a:srgbClr val="461E6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Unidades Administrativas</a:t>
            </a:r>
          </a:p>
        </p:txBody>
      </p:sp>
      <p:pic>
        <p:nvPicPr>
          <p:cNvPr id="6" name="Picture 2" descr="https://www.plataformadetransparencia.org.mx/inai-tema-theme/images/logoheade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353" y="2135831"/>
            <a:ext cx="3335420" cy="168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788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00" y="0"/>
            <a:ext cx="8899200" cy="6858000"/>
          </a:xfrm>
          <a:prstGeom prst="rect">
            <a:avLst/>
          </a:prstGeom>
        </p:spPr>
      </p:pic>
      <p:pic>
        <p:nvPicPr>
          <p:cNvPr id="5" name="1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90" y="1"/>
            <a:ext cx="8900210" cy="6845901"/>
          </a:xfrm>
          <a:prstGeom prst="rect">
            <a:avLst/>
          </a:prstGeom>
        </p:spPr>
      </p:pic>
      <p:pic>
        <p:nvPicPr>
          <p:cNvPr id="6" name="1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526" y="239146"/>
            <a:ext cx="1919988" cy="95695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413503" y="1320603"/>
            <a:ext cx="8653853" cy="5191421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253175" indent="-253175">
              <a:buFont typeface="Arial" panose="020B0604020202020204" pitchFamily="34" charset="0"/>
              <a:buChar char="•"/>
            </a:pPr>
            <a:r>
              <a:rPr lang="es-MX" sz="2835" dirty="0"/>
              <a:t>Preparar la información acorde a sus funciones y atribuciones. </a:t>
            </a:r>
          </a:p>
          <a:p>
            <a:pPr marL="253175" indent="-253175">
              <a:buFont typeface="Arial" panose="020B0604020202020204" pitchFamily="34" charset="0"/>
              <a:buChar char="•"/>
            </a:pPr>
            <a:endParaRPr lang="es-MX" sz="1595" dirty="0"/>
          </a:p>
          <a:p>
            <a:pPr marL="253175" indent="-253175">
              <a:buFont typeface="Arial" panose="020B0604020202020204" pitchFamily="34" charset="0"/>
              <a:buChar char="•"/>
            </a:pPr>
            <a:r>
              <a:rPr lang="es-MX" sz="2835" dirty="0"/>
              <a:t>Organizar la información, atendiendo: </a:t>
            </a:r>
          </a:p>
          <a:p>
            <a:r>
              <a:rPr lang="es-MX" sz="2835" dirty="0"/>
              <a:t>	a) Lineamientos Técnicos Generales</a:t>
            </a:r>
          </a:p>
          <a:p>
            <a:r>
              <a:rPr lang="es-MX" sz="2835" dirty="0"/>
              <a:t>	b) Tabla de aplicabilidad</a:t>
            </a:r>
          </a:p>
          <a:p>
            <a:r>
              <a:rPr lang="es-MX" sz="2835" dirty="0"/>
              <a:t>	c) Diccionario de datos</a:t>
            </a:r>
          </a:p>
          <a:p>
            <a:r>
              <a:rPr lang="es-MX" sz="2835" dirty="0"/>
              <a:t>	d) Lineamientos de publicación y actualización ITEI</a:t>
            </a:r>
          </a:p>
          <a:p>
            <a:pPr marL="253175" indent="-253175">
              <a:buFont typeface="Arial" panose="020B0604020202020204" pitchFamily="34" charset="0"/>
              <a:buChar char="•"/>
            </a:pPr>
            <a:endParaRPr lang="es-MX" sz="1595" dirty="0"/>
          </a:p>
          <a:p>
            <a:pPr marL="253175" indent="-253175">
              <a:buFont typeface="Arial" panose="020B0604020202020204" pitchFamily="34" charset="0"/>
              <a:buChar char="•"/>
            </a:pPr>
            <a:r>
              <a:rPr lang="es-MX" sz="2835" dirty="0"/>
              <a:t>Coordinarse, en su caso, con otras unidades administrativas </a:t>
            </a:r>
          </a:p>
          <a:p>
            <a:pPr marL="253175" indent="-253175">
              <a:buFont typeface="Arial" panose="020B0604020202020204" pitchFamily="34" charset="0"/>
              <a:buChar char="•"/>
            </a:pPr>
            <a:endParaRPr lang="es-MX" sz="1595" dirty="0"/>
          </a:p>
          <a:p>
            <a:pPr marL="253175" indent="-253175">
              <a:buFont typeface="Arial" panose="020B0604020202020204" pitchFamily="34" charset="0"/>
              <a:buChar char="•"/>
            </a:pPr>
            <a:r>
              <a:rPr lang="es-MX" sz="2835" dirty="0"/>
              <a:t>Cargar la información al SIPOT</a:t>
            </a:r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75635" y="625184"/>
            <a:ext cx="7494828" cy="626350"/>
          </a:xfrm>
        </p:spPr>
        <p:txBody>
          <a:bodyPr>
            <a:normAutofit fontScale="90000"/>
          </a:bodyPr>
          <a:lstStyle/>
          <a:p>
            <a:pPr algn="l"/>
            <a:r>
              <a:rPr lang="es-MX" sz="3898" dirty="0">
                <a:solidFill>
                  <a:srgbClr val="7030A0"/>
                </a:solidFill>
              </a:rPr>
              <a:t>Actividades del Administrador </a:t>
            </a:r>
            <a:br>
              <a:rPr lang="es-MX" sz="3898" dirty="0">
                <a:solidFill>
                  <a:srgbClr val="7030A0"/>
                </a:solidFill>
              </a:rPr>
            </a:br>
            <a:r>
              <a:rPr lang="es-MX" sz="3898" dirty="0">
                <a:solidFill>
                  <a:srgbClr val="7030A0"/>
                </a:solidFill>
              </a:rPr>
              <a:t>de Unidad Administrativa (Direcciones)</a:t>
            </a:r>
            <a:r>
              <a:rPr lang="es-MX" b="1" dirty="0">
                <a:solidFill>
                  <a:srgbClr val="7030A0"/>
                </a:solidFill>
              </a:rPr>
              <a:t/>
            </a:r>
            <a:br>
              <a:rPr lang="es-MX" b="1" dirty="0">
                <a:solidFill>
                  <a:srgbClr val="7030A0"/>
                </a:solidFill>
              </a:rPr>
            </a:br>
            <a:endParaRPr lang="es-MX" sz="2835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29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586</TotalTime>
  <Words>490</Words>
  <Application>Microsoft Office PowerPoint</Application>
  <PresentationFormat>Presentación en pantalla (4:3)</PresentationFormat>
  <Paragraphs>90</Paragraphs>
  <Slides>30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1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Actividades del Administrador del Sujeto Obligado (Titular de la UT): </vt:lpstr>
      <vt:lpstr>Presentación de PowerPoint</vt:lpstr>
      <vt:lpstr>Actividades del Administrador  de Unidad Administrativa (Direcciones) </vt:lpstr>
      <vt:lpstr>Carga de información en el SIPOT: Modalidades</vt:lpstr>
      <vt:lpstr>Presentación de PowerPoint</vt:lpstr>
      <vt:lpstr>Consultar tabla de equivalencia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¿Qué es?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Manuel Rojas Munguia</dc:creator>
  <cp:lastModifiedBy>Noé García</cp:lastModifiedBy>
  <cp:revision>25</cp:revision>
  <dcterms:created xsi:type="dcterms:W3CDTF">2018-10-17T19:58:04Z</dcterms:created>
  <dcterms:modified xsi:type="dcterms:W3CDTF">2020-02-06T00:54:34Z</dcterms:modified>
</cp:coreProperties>
</file>