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unknown"/>
  <Default Extension="emf" ContentType="image/x-emf"/>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4"/>
  </p:notesMasterIdLst>
  <p:sldIdLst>
    <p:sldId id="280" r:id="rId2"/>
    <p:sldId id="667" r:id="rId3"/>
    <p:sldId id="674" r:id="rId4"/>
    <p:sldId id="668" r:id="rId5"/>
    <p:sldId id="672" r:id="rId6"/>
    <p:sldId id="480" r:id="rId7"/>
    <p:sldId id="447" r:id="rId8"/>
    <p:sldId id="448" r:id="rId9"/>
    <p:sldId id="449" r:id="rId10"/>
    <p:sldId id="342" r:id="rId11"/>
    <p:sldId id="438" r:id="rId12"/>
    <p:sldId id="439" r:id="rId13"/>
    <p:sldId id="310" r:id="rId14"/>
    <p:sldId id="440" r:id="rId15"/>
    <p:sldId id="425" r:id="rId16"/>
    <p:sldId id="451" r:id="rId17"/>
    <p:sldId id="452" r:id="rId18"/>
    <p:sldId id="455" r:id="rId19"/>
    <p:sldId id="456" r:id="rId20"/>
    <p:sldId id="478" r:id="rId21"/>
    <p:sldId id="462" r:id="rId22"/>
    <p:sldId id="416" r:id="rId23"/>
    <p:sldId id="470" r:id="rId24"/>
    <p:sldId id="471" r:id="rId25"/>
    <p:sldId id="472" r:id="rId26"/>
    <p:sldId id="477" r:id="rId27"/>
    <p:sldId id="257" r:id="rId28"/>
    <p:sldId id="481" r:id="rId29"/>
    <p:sldId id="671" r:id="rId30"/>
    <p:sldId id="309" r:id="rId31"/>
    <p:sldId id="304" r:id="rId32"/>
    <p:sldId id="670" r:id="rId33"/>
    <p:sldId id="328" r:id="rId34"/>
    <p:sldId id="329" r:id="rId35"/>
    <p:sldId id="482" r:id="rId36"/>
    <p:sldId id="319" r:id="rId37"/>
    <p:sldId id="345" r:id="rId38"/>
    <p:sldId id="324" r:id="rId39"/>
    <p:sldId id="346" r:id="rId40"/>
    <p:sldId id="483" r:id="rId41"/>
    <p:sldId id="484" r:id="rId42"/>
    <p:sldId id="485" r:id="rId43"/>
    <p:sldId id="557" r:id="rId44"/>
    <p:sldId id="652" r:id="rId45"/>
    <p:sldId id="626" r:id="rId46"/>
    <p:sldId id="562" r:id="rId47"/>
    <p:sldId id="673" r:id="rId48"/>
    <p:sldId id="571" r:id="rId49"/>
    <p:sldId id="578" r:id="rId50"/>
    <p:sldId id="627" r:id="rId51"/>
    <p:sldId id="602" r:id="rId52"/>
    <p:sldId id="583" r:id="rId53"/>
    <p:sldId id="415" r:id="rId54"/>
    <p:sldId id="658" r:id="rId55"/>
    <p:sldId id="664" r:id="rId56"/>
    <p:sldId id="660" r:id="rId57"/>
    <p:sldId id="659" r:id="rId58"/>
    <p:sldId id="665" r:id="rId59"/>
    <p:sldId id="666" r:id="rId60"/>
    <p:sldId id="622" r:id="rId61"/>
    <p:sldId id="623" r:id="rId62"/>
    <p:sldId id="355" r:id="rId63"/>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5315"/>
    <a:srgbClr val="104C0F"/>
    <a:srgbClr val="00A1B1"/>
    <a:srgbClr val="E46C0A"/>
    <a:srgbClr val="77933C"/>
    <a:srgbClr val="FFFFFF"/>
    <a:srgbClr val="604A7B"/>
    <a:srgbClr val="CCECEF"/>
    <a:srgbClr val="7030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757" autoAdjust="0"/>
    <p:restoredTop sz="98637" autoAdjust="0"/>
  </p:normalViewPr>
  <p:slideViewPr>
    <p:cSldViewPr>
      <p:cViewPr varScale="1">
        <p:scale>
          <a:sx n="145" d="100"/>
          <a:sy n="145" d="100"/>
        </p:scale>
        <p:origin x="-196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notesMaster" Target="notesMasters/notesMaster1.xml"/><Relationship Id="rId65" Type="http://schemas.openxmlformats.org/officeDocument/2006/relationships/printerSettings" Target="printerSettings/printerSettings1.bin"/><Relationship Id="rId66" Type="http://schemas.openxmlformats.org/officeDocument/2006/relationships/presProps" Target="presProps.xml"/><Relationship Id="rId67" Type="http://schemas.openxmlformats.org/officeDocument/2006/relationships/viewProps" Target="viewProps.xml"/><Relationship Id="rId68" Type="http://schemas.openxmlformats.org/officeDocument/2006/relationships/theme" Target="theme/theme1.xml"/><Relationship Id="rId69"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C09E0F-C4A0-45B0-8539-C28ED5AE2478}" type="doc">
      <dgm:prSet loTypeId="urn:microsoft.com/office/officeart/2005/8/layout/hChevron3" loCatId="process" qsTypeId="urn:microsoft.com/office/officeart/2005/8/quickstyle/simple1" qsCatId="simple" csTypeId="urn:microsoft.com/office/officeart/2005/8/colors/accent3_2" csCatId="accent3" phldr="1"/>
      <dgm:spPr/>
    </dgm:pt>
    <dgm:pt modelId="{56DE5988-EF14-4609-A575-80AC34FFB59D}">
      <dgm:prSet phldrT="[Texto]" custT="1"/>
      <dgm:spPr>
        <a:solidFill>
          <a:schemeClr val="bg1">
            <a:lumMod val="75000"/>
          </a:schemeClr>
        </a:solidFill>
      </dgm:spPr>
      <dgm:t>
        <a:bodyPr/>
        <a:lstStyle/>
        <a:p>
          <a:r>
            <a:rPr lang="es-MX" sz="1400" b="1" dirty="0"/>
            <a:t>Generalidades</a:t>
          </a:r>
        </a:p>
      </dgm:t>
    </dgm:pt>
    <dgm:pt modelId="{514B223F-3DB0-41D1-82EA-10F1F8FABD63}" type="parTrans" cxnId="{AF9179C2-F685-453C-9831-F7034CA0E3A9}">
      <dgm:prSet/>
      <dgm:spPr/>
      <dgm:t>
        <a:bodyPr/>
        <a:lstStyle/>
        <a:p>
          <a:endParaRPr lang="es-MX" sz="1400" b="1"/>
        </a:p>
      </dgm:t>
    </dgm:pt>
    <dgm:pt modelId="{25C6B903-5CF4-49AF-8A62-A8522B6FC207}" type="sibTrans" cxnId="{AF9179C2-F685-453C-9831-F7034CA0E3A9}">
      <dgm:prSet/>
      <dgm:spPr/>
      <dgm:t>
        <a:bodyPr/>
        <a:lstStyle/>
        <a:p>
          <a:endParaRPr lang="es-MX" sz="1400" b="1"/>
        </a:p>
      </dgm:t>
    </dgm:pt>
    <dgm:pt modelId="{264FF1E9-B388-442E-B3CA-44766FEF57E1}">
      <dgm:prSet phldrT="[Texto]" custT="1"/>
      <dgm:spPr>
        <a:solidFill>
          <a:schemeClr val="bg1">
            <a:lumMod val="75000"/>
          </a:schemeClr>
        </a:solidFill>
      </dgm:spPr>
      <dgm:t>
        <a:bodyPr/>
        <a:lstStyle/>
        <a:p>
          <a:r>
            <a:rPr lang="es-MX" sz="1400" b="1" dirty="0"/>
            <a:t>ITEI</a:t>
          </a:r>
        </a:p>
      </dgm:t>
    </dgm:pt>
    <dgm:pt modelId="{78426F75-7F54-46B1-BEDC-CD5411BFB573}" type="parTrans" cxnId="{C4B32080-87B5-4D80-91E6-B279698EAA08}">
      <dgm:prSet/>
      <dgm:spPr/>
      <dgm:t>
        <a:bodyPr/>
        <a:lstStyle/>
        <a:p>
          <a:endParaRPr lang="es-MX" sz="1400" b="1"/>
        </a:p>
      </dgm:t>
    </dgm:pt>
    <dgm:pt modelId="{EE61E256-320F-4B5C-9D96-54441AA9D0BA}" type="sibTrans" cxnId="{C4B32080-87B5-4D80-91E6-B279698EAA08}">
      <dgm:prSet/>
      <dgm:spPr/>
      <dgm:t>
        <a:bodyPr/>
        <a:lstStyle/>
        <a:p>
          <a:endParaRPr lang="es-MX" sz="1400" b="1"/>
        </a:p>
      </dgm:t>
    </dgm:pt>
    <dgm:pt modelId="{2306F615-31C4-48B3-991D-DBC6941653AA}">
      <dgm:prSet phldrT="[Texto]" custT="1"/>
      <dgm:spPr>
        <a:solidFill>
          <a:schemeClr val="accent6">
            <a:lumMod val="75000"/>
          </a:schemeClr>
        </a:solidFill>
      </dgm:spPr>
      <dgm:t>
        <a:bodyPr/>
        <a:lstStyle/>
        <a:p>
          <a:r>
            <a:rPr lang="es-MX" sz="1400" b="1" dirty="0"/>
            <a:t>Sujetos Obligados</a:t>
          </a:r>
        </a:p>
      </dgm:t>
    </dgm:pt>
    <dgm:pt modelId="{C7711100-4702-49EE-956D-70558F74B17E}" type="parTrans" cxnId="{5C02243F-62C0-49AA-848C-FFF87C54D0BA}">
      <dgm:prSet/>
      <dgm:spPr/>
      <dgm:t>
        <a:bodyPr/>
        <a:lstStyle/>
        <a:p>
          <a:endParaRPr lang="es-MX" sz="1400" b="1"/>
        </a:p>
      </dgm:t>
    </dgm:pt>
    <dgm:pt modelId="{5CC1A851-1F86-4CA6-84CB-EAFFBB0BC3E7}" type="sibTrans" cxnId="{5C02243F-62C0-49AA-848C-FFF87C54D0BA}">
      <dgm:prSet/>
      <dgm:spPr/>
      <dgm:t>
        <a:bodyPr/>
        <a:lstStyle/>
        <a:p>
          <a:endParaRPr lang="es-MX" sz="1400" b="1"/>
        </a:p>
      </dgm:t>
    </dgm:pt>
    <dgm:pt modelId="{90E64AB4-7D45-469A-9D1D-DA30AFA9B071}">
      <dgm:prSet phldrT="[Texto]" custT="1"/>
      <dgm:spPr>
        <a:solidFill>
          <a:schemeClr val="bg1">
            <a:lumMod val="75000"/>
          </a:schemeClr>
        </a:solidFill>
      </dgm:spPr>
      <dgm:t>
        <a:bodyPr/>
        <a:lstStyle/>
        <a:p>
          <a:r>
            <a:rPr lang="es-MX" sz="1400" b="1" dirty="0"/>
            <a:t>Sanciones</a:t>
          </a:r>
        </a:p>
      </dgm:t>
    </dgm:pt>
    <dgm:pt modelId="{900B16B7-2E85-4CBF-9C97-E9957F1A13AC}" type="parTrans" cxnId="{E61621F6-CA2E-470D-B695-508C6E1FFBC0}">
      <dgm:prSet/>
      <dgm:spPr/>
      <dgm:t>
        <a:bodyPr/>
        <a:lstStyle/>
        <a:p>
          <a:endParaRPr lang="es-MX" sz="1400" b="1"/>
        </a:p>
      </dgm:t>
    </dgm:pt>
    <dgm:pt modelId="{2C0ADB12-8953-4E43-8019-33F84B645B9F}" type="sibTrans" cxnId="{E61621F6-CA2E-470D-B695-508C6E1FFBC0}">
      <dgm:prSet/>
      <dgm:spPr/>
      <dgm:t>
        <a:bodyPr/>
        <a:lstStyle/>
        <a:p>
          <a:endParaRPr lang="es-MX" sz="1400" b="1"/>
        </a:p>
      </dgm:t>
    </dgm:pt>
    <dgm:pt modelId="{912C6CE9-CE54-437D-B04B-23CDBA38C2C4}">
      <dgm:prSet phldrT="[Texto]" custT="1"/>
      <dgm:spPr>
        <a:solidFill>
          <a:schemeClr val="bg1">
            <a:lumMod val="75000"/>
          </a:schemeClr>
        </a:solidFill>
      </dgm:spPr>
      <dgm:t>
        <a:bodyPr/>
        <a:lstStyle/>
        <a:p>
          <a:r>
            <a:rPr lang="es-MX" sz="1400" b="1" dirty="0"/>
            <a:t>Información</a:t>
          </a:r>
        </a:p>
      </dgm:t>
    </dgm:pt>
    <dgm:pt modelId="{8C044441-3F06-4EFD-A90A-6ECA5C7E6598}" type="parTrans" cxnId="{17F47ED4-2C5C-472A-B3DC-E296153E4397}">
      <dgm:prSet/>
      <dgm:spPr/>
      <dgm:t>
        <a:bodyPr/>
        <a:lstStyle/>
        <a:p>
          <a:endParaRPr lang="es-MX" sz="1400"/>
        </a:p>
      </dgm:t>
    </dgm:pt>
    <dgm:pt modelId="{F7DA8F0E-F6FA-44AB-B3A1-8C7FBCEBCD99}" type="sibTrans" cxnId="{17F47ED4-2C5C-472A-B3DC-E296153E4397}">
      <dgm:prSet/>
      <dgm:spPr/>
      <dgm:t>
        <a:bodyPr/>
        <a:lstStyle/>
        <a:p>
          <a:endParaRPr lang="es-MX" sz="1400"/>
        </a:p>
      </dgm:t>
    </dgm:pt>
    <dgm:pt modelId="{59B290A1-99F5-4ADC-8D1E-AD88A9894A8E}" type="pres">
      <dgm:prSet presAssocID="{EFC09E0F-C4A0-45B0-8539-C28ED5AE2478}" presName="Name0" presStyleCnt="0">
        <dgm:presLayoutVars>
          <dgm:dir/>
          <dgm:resizeHandles val="exact"/>
        </dgm:presLayoutVars>
      </dgm:prSet>
      <dgm:spPr/>
    </dgm:pt>
    <dgm:pt modelId="{42684E0C-20A9-4E39-9D8D-D1AD0FE68707}" type="pres">
      <dgm:prSet presAssocID="{56DE5988-EF14-4609-A575-80AC34FFB59D}" presName="parTxOnly" presStyleLbl="node1" presStyleIdx="0" presStyleCnt="5" custScaleX="95722" custLinFactX="-11257" custLinFactNeighborX="-100000" custLinFactNeighborY="-12565">
        <dgm:presLayoutVars>
          <dgm:bulletEnabled val="1"/>
        </dgm:presLayoutVars>
      </dgm:prSet>
      <dgm:spPr/>
      <dgm:t>
        <a:bodyPr/>
        <a:lstStyle/>
        <a:p>
          <a:endParaRPr lang="es-ES"/>
        </a:p>
      </dgm:t>
    </dgm:pt>
    <dgm:pt modelId="{122BDD15-2089-4197-9D0A-A23854CE801B}" type="pres">
      <dgm:prSet presAssocID="{25C6B903-5CF4-49AF-8A62-A8522B6FC207}" presName="parSpace" presStyleCnt="0"/>
      <dgm:spPr/>
    </dgm:pt>
    <dgm:pt modelId="{3D6CAB64-716F-437B-AF6B-07CB5E31579C}" type="pres">
      <dgm:prSet presAssocID="{912C6CE9-CE54-437D-B04B-23CDBA38C2C4}" presName="parTxOnly" presStyleLbl="node1" presStyleIdx="1" presStyleCnt="5" custScaleX="81340">
        <dgm:presLayoutVars>
          <dgm:bulletEnabled val="1"/>
        </dgm:presLayoutVars>
      </dgm:prSet>
      <dgm:spPr/>
      <dgm:t>
        <a:bodyPr/>
        <a:lstStyle/>
        <a:p>
          <a:endParaRPr lang="es-ES"/>
        </a:p>
      </dgm:t>
    </dgm:pt>
    <dgm:pt modelId="{A7411732-FCA4-43E4-BE32-83408A094C90}" type="pres">
      <dgm:prSet presAssocID="{F7DA8F0E-F6FA-44AB-B3A1-8C7FBCEBCD99}" presName="parSpace" presStyleCnt="0"/>
      <dgm:spPr/>
    </dgm:pt>
    <dgm:pt modelId="{0618C7FB-A0E4-462F-B65D-86E241CF89A5}" type="pres">
      <dgm:prSet presAssocID="{264FF1E9-B388-442E-B3CA-44766FEF57E1}" presName="parTxOnly" presStyleLbl="node1" presStyleIdx="2" presStyleCnt="5" custScaleX="64832">
        <dgm:presLayoutVars>
          <dgm:bulletEnabled val="1"/>
        </dgm:presLayoutVars>
      </dgm:prSet>
      <dgm:spPr/>
      <dgm:t>
        <a:bodyPr/>
        <a:lstStyle/>
        <a:p>
          <a:endParaRPr lang="es-ES"/>
        </a:p>
      </dgm:t>
    </dgm:pt>
    <dgm:pt modelId="{047F8CD1-90B3-400A-9D0D-B6A4779EEABB}" type="pres">
      <dgm:prSet presAssocID="{EE61E256-320F-4B5C-9D96-54441AA9D0BA}" presName="parSpace" presStyleCnt="0"/>
      <dgm:spPr/>
    </dgm:pt>
    <dgm:pt modelId="{9A090F18-F007-4E7B-9E09-697CDA87DC0F}" type="pres">
      <dgm:prSet presAssocID="{2306F615-31C4-48B3-991D-DBC6941653AA}" presName="parTxOnly" presStyleLbl="node1" presStyleIdx="3" presStyleCnt="5" custScaleX="110740" custLinFactNeighborY="13174">
        <dgm:presLayoutVars>
          <dgm:bulletEnabled val="1"/>
        </dgm:presLayoutVars>
      </dgm:prSet>
      <dgm:spPr/>
      <dgm:t>
        <a:bodyPr/>
        <a:lstStyle/>
        <a:p>
          <a:endParaRPr lang="es-ES"/>
        </a:p>
      </dgm:t>
    </dgm:pt>
    <dgm:pt modelId="{8CDA11D6-DC06-4385-9E55-E2C7075B4E98}" type="pres">
      <dgm:prSet presAssocID="{5CC1A851-1F86-4CA6-84CB-EAFFBB0BC3E7}" presName="parSpace" presStyleCnt="0"/>
      <dgm:spPr/>
    </dgm:pt>
    <dgm:pt modelId="{DE533981-A94D-428C-B425-20A2CA05C106}" type="pres">
      <dgm:prSet presAssocID="{90E64AB4-7D45-469A-9D1D-DA30AFA9B071}" presName="parTxOnly" presStyleLbl="node1" presStyleIdx="4" presStyleCnt="5" custScaleX="70863">
        <dgm:presLayoutVars>
          <dgm:bulletEnabled val="1"/>
        </dgm:presLayoutVars>
      </dgm:prSet>
      <dgm:spPr/>
      <dgm:t>
        <a:bodyPr/>
        <a:lstStyle/>
        <a:p>
          <a:endParaRPr lang="es-ES"/>
        </a:p>
      </dgm:t>
    </dgm:pt>
  </dgm:ptLst>
  <dgm:cxnLst>
    <dgm:cxn modelId="{D2AC3438-DA5C-0A43-BBD8-D3895333DE84}" type="presOf" srcId="{912C6CE9-CE54-437D-B04B-23CDBA38C2C4}" destId="{3D6CAB64-716F-437B-AF6B-07CB5E31579C}" srcOrd="0" destOrd="0" presId="urn:microsoft.com/office/officeart/2005/8/layout/hChevron3"/>
    <dgm:cxn modelId="{5C02243F-62C0-49AA-848C-FFF87C54D0BA}" srcId="{EFC09E0F-C4A0-45B0-8539-C28ED5AE2478}" destId="{2306F615-31C4-48B3-991D-DBC6941653AA}" srcOrd="3" destOrd="0" parTransId="{C7711100-4702-49EE-956D-70558F74B17E}" sibTransId="{5CC1A851-1F86-4CA6-84CB-EAFFBB0BC3E7}"/>
    <dgm:cxn modelId="{E61621F6-CA2E-470D-B695-508C6E1FFBC0}" srcId="{EFC09E0F-C4A0-45B0-8539-C28ED5AE2478}" destId="{90E64AB4-7D45-469A-9D1D-DA30AFA9B071}" srcOrd="4" destOrd="0" parTransId="{900B16B7-2E85-4CBF-9C97-E9957F1A13AC}" sibTransId="{2C0ADB12-8953-4E43-8019-33F84B645B9F}"/>
    <dgm:cxn modelId="{C4B32080-87B5-4D80-91E6-B279698EAA08}" srcId="{EFC09E0F-C4A0-45B0-8539-C28ED5AE2478}" destId="{264FF1E9-B388-442E-B3CA-44766FEF57E1}" srcOrd="2" destOrd="0" parTransId="{78426F75-7F54-46B1-BEDC-CD5411BFB573}" sibTransId="{EE61E256-320F-4B5C-9D96-54441AA9D0BA}"/>
    <dgm:cxn modelId="{BE6408F9-6E13-F646-8D6E-DCA5615533B4}" type="presOf" srcId="{264FF1E9-B388-442E-B3CA-44766FEF57E1}" destId="{0618C7FB-A0E4-462F-B65D-86E241CF89A5}" srcOrd="0" destOrd="0" presId="urn:microsoft.com/office/officeart/2005/8/layout/hChevron3"/>
    <dgm:cxn modelId="{AF9179C2-F685-453C-9831-F7034CA0E3A9}" srcId="{EFC09E0F-C4A0-45B0-8539-C28ED5AE2478}" destId="{56DE5988-EF14-4609-A575-80AC34FFB59D}" srcOrd="0" destOrd="0" parTransId="{514B223F-3DB0-41D1-82EA-10F1F8FABD63}" sibTransId="{25C6B903-5CF4-49AF-8A62-A8522B6FC207}"/>
    <dgm:cxn modelId="{C2E612E2-DDDA-C74E-A874-3A80886F1BC1}" type="presOf" srcId="{EFC09E0F-C4A0-45B0-8539-C28ED5AE2478}" destId="{59B290A1-99F5-4ADC-8D1E-AD88A9894A8E}" srcOrd="0" destOrd="0" presId="urn:microsoft.com/office/officeart/2005/8/layout/hChevron3"/>
    <dgm:cxn modelId="{17F47ED4-2C5C-472A-B3DC-E296153E4397}" srcId="{EFC09E0F-C4A0-45B0-8539-C28ED5AE2478}" destId="{912C6CE9-CE54-437D-B04B-23CDBA38C2C4}" srcOrd="1" destOrd="0" parTransId="{8C044441-3F06-4EFD-A90A-6ECA5C7E6598}" sibTransId="{F7DA8F0E-F6FA-44AB-B3A1-8C7FBCEBCD99}"/>
    <dgm:cxn modelId="{E7B4B631-8F2D-BC4B-88C5-CE8363DE12B6}" type="presOf" srcId="{56DE5988-EF14-4609-A575-80AC34FFB59D}" destId="{42684E0C-20A9-4E39-9D8D-D1AD0FE68707}" srcOrd="0" destOrd="0" presId="urn:microsoft.com/office/officeart/2005/8/layout/hChevron3"/>
    <dgm:cxn modelId="{D7B0A479-601D-C446-9B03-6A04FBF6D2A2}" type="presOf" srcId="{2306F615-31C4-48B3-991D-DBC6941653AA}" destId="{9A090F18-F007-4E7B-9E09-697CDA87DC0F}" srcOrd="0" destOrd="0" presId="urn:microsoft.com/office/officeart/2005/8/layout/hChevron3"/>
    <dgm:cxn modelId="{AF52E53A-41C0-B745-8C86-CF0257A8F358}" type="presOf" srcId="{90E64AB4-7D45-469A-9D1D-DA30AFA9B071}" destId="{DE533981-A94D-428C-B425-20A2CA05C106}" srcOrd="0" destOrd="0" presId="urn:microsoft.com/office/officeart/2005/8/layout/hChevron3"/>
    <dgm:cxn modelId="{A5E17530-8F3F-784C-8716-DAD6E3C5710F}" type="presParOf" srcId="{59B290A1-99F5-4ADC-8D1E-AD88A9894A8E}" destId="{42684E0C-20A9-4E39-9D8D-D1AD0FE68707}" srcOrd="0" destOrd="0" presId="urn:microsoft.com/office/officeart/2005/8/layout/hChevron3"/>
    <dgm:cxn modelId="{3672AEB6-0F06-EB41-9453-FDA30683FED1}" type="presParOf" srcId="{59B290A1-99F5-4ADC-8D1E-AD88A9894A8E}" destId="{122BDD15-2089-4197-9D0A-A23854CE801B}" srcOrd="1" destOrd="0" presId="urn:microsoft.com/office/officeart/2005/8/layout/hChevron3"/>
    <dgm:cxn modelId="{733C7D60-9E64-CF4B-8173-05DF8B3FCD3A}" type="presParOf" srcId="{59B290A1-99F5-4ADC-8D1E-AD88A9894A8E}" destId="{3D6CAB64-716F-437B-AF6B-07CB5E31579C}" srcOrd="2" destOrd="0" presId="urn:microsoft.com/office/officeart/2005/8/layout/hChevron3"/>
    <dgm:cxn modelId="{1536365A-327E-DD40-A66D-E8520B83287C}" type="presParOf" srcId="{59B290A1-99F5-4ADC-8D1E-AD88A9894A8E}" destId="{A7411732-FCA4-43E4-BE32-83408A094C90}" srcOrd="3" destOrd="0" presId="urn:microsoft.com/office/officeart/2005/8/layout/hChevron3"/>
    <dgm:cxn modelId="{440CD8A7-8E8F-614F-ACF0-0F0CED29A85D}" type="presParOf" srcId="{59B290A1-99F5-4ADC-8D1E-AD88A9894A8E}" destId="{0618C7FB-A0E4-462F-B65D-86E241CF89A5}" srcOrd="4" destOrd="0" presId="urn:microsoft.com/office/officeart/2005/8/layout/hChevron3"/>
    <dgm:cxn modelId="{D7258538-A7CA-7B49-9FC6-9689AB00648F}" type="presParOf" srcId="{59B290A1-99F5-4ADC-8D1E-AD88A9894A8E}" destId="{047F8CD1-90B3-400A-9D0D-B6A4779EEABB}" srcOrd="5" destOrd="0" presId="urn:microsoft.com/office/officeart/2005/8/layout/hChevron3"/>
    <dgm:cxn modelId="{E9E9491C-0C72-CC40-9BF5-1092F755B42A}" type="presParOf" srcId="{59B290A1-99F5-4ADC-8D1E-AD88A9894A8E}" destId="{9A090F18-F007-4E7B-9E09-697CDA87DC0F}" srcOrd="6" destOrd="0" presId="urn:microsoft.com/office/officeart/2005/8/layout/hChevron3"/>
    <dgm:cxn modelId="{85CCC35F-ED97-0F45-8C66-73283960C11C}" type="presParOf" srcId="{59B290A1-99F5-4ADC-8D1E-AD88A9894A8E}" destId="{8CDA11D6-DC06-4385-9E55-E2C7075B4E98}" srcOrd="7" destOrd="0" presId="urn:microsoft.com/office/officeart/2005/8/layout/hChevron3"/>
    <dgm:cxn modelId="{4EEF4B47-922C-024B-9887-A7562378D187}" type="presParOf" srcId="{59B290A1-99F5-4ADC-8D1E-AD88A9894A8E}" destId="{DE533981-A94D-428C-B425-20A2CA05C106}" srcOrd="8" destOrd="0" presId="urn:microsoft.com/office/officeart/2005/8/layout/hChevron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DAA6D5-F4C7-4271-BF47-BCD17D4BC4B8}" type="doc">
      <dgm:prSet loTypeId="urn:microsoft.com/office/officeart/2005/8/layout/hierarchy3" loCatId="list" qsTypeId="urn:microsoft.com/office/officeart/2005/8/quickstyle/simple1" qsCatId="simple" csTypeId="urn:microsoft.com/office/officeart/2005/8/colors/accent2_2" csCatId="accent2" phldr="1"/>
      <dgm:spPr/>
      <dgm:t>
        <a:bodyPr/>
        <a:lstStyle/>
        <a:p>
          <a:endParaRPr lang="es-MX"/>
        </a:p>
      </dgm:t>
    </dgm:pt>
    <dgm:pt modelId="{AFA4CAF0-D774-4CE6-935C-ED63A2D7ECF1}">
      <dgm:prSet phldrT="[Texto]" custT="1"/>
      <dgm:spPr>
        <a:solidFill>
          <a:schemeClr val="accent6">
            <a:lumMod val="75000"/>
          </a:schemeClr>
        </a:solidFill>
        <a:ln>
          <a:noFill/>
        </a:ln>
      </dgm:spPr>
      <dgm:t>
        <a:bodyPr/>
        <a:lstStyle/>
        <a:p>
          <a:r>
            <a:rPr lang="es-MX" sz="1200" b="1" dirty="0"/>
            <a:t>RECURSO DE REVISIÓN</a:t>
          </a:r>
        </a:p>
      </dgm:t>
    </dgm:pt>
    <dgm:pt modelId="{DC6F6860-455E-4664-BB94-5504FFACCBBD}" type="parTrans" cxnId="{AE387A09-B176-48FC-9B80-9942E0A06872}">
      <dgm:prSet/>
      <dgm:spPr/>
      <dgm:t>
        <a:bodyPr/>
        <a:lstStyle/>
        <a:p>
          <a:endParaRPr lang="es-MX"/>
        </a:p>
      </dgm:t>
    </dgm:pt>
    <dgm:pt modelId="{3EDE2AB3-6E1C-4D1D-B8C4-611F3C44E955}" type="sibTrans" cxnId="{AE387A09-B176-48FC-9B80-9942E0A06872}">
      <dgm:prSet/>
      <dgm:spPr/>
      <dgm:t>
        <a:bodyPr/>
        <a:lstStyle/>
        <a:p>
          <a:endParaRPr lang="es-MX"/>
        </a:p>
      </dgm:t>
    </dgm:pt>
    <dgm:pt modelId="{5674FCF2-0608-468E-A17C-053CF68A2F17}">
      <dgm:prSet phldrT="[Texto]" custT="1"/>
      <dgm:spPr>
        <a:solidFill>
          <a:schemeClr val="accent6">
            <a:lumMod val="60000"/>
            <a:lumOff val="40000"/>
          </a:schemeClr>
        </a:solidFill>
        <a:ln>
          <a:noFill/>
        </a:ln>
      </dgm:spPr>
      <dgm:t>
        <a:bodyPr lIns="144000" tIns="93600" rIns="144000" bIns="93600" anchor="t"/>
        <a:lstStyle/>
        <a:p>
          <a:pPr algn="l"/>
          <a:r>
            <a:rPr lang="es-MX" sz="1200" b="1" dirty="0">
              <a:solidFill>
                <a:schemeClr val="accent6">
                  <a:lumMod val="75000"/>
                </a:schemeClr>
              </a:solidFill>
            </a:rPr>
            <a:t>Medio de impugnación con que cuenta el solicitante de la información para recurrir la resolución o la falta de ésta.</a:t>
          </a:r>
        </a:p>
      </dgm:t>
    </dgm:pt>
    <dgm:pt modelId="{86066A95-0085-40A5-AC83-B73F78FCE903}" type="parTrans" cxnId="{2F19783D-640B-4909-B54D-EE2A8651F6AF}">
      <dgm:prSet/>
      <dgm:spPr>
        <a:ln>
          <a:solidFill>
            <a:schemeClr val="accent6">
              <a:lumMod val="60000"/>
              <a:lumOff val="40000"/>
            </a:schemeClr>
          </a:solidFill>
        </a:ln>
      </dgm:spPr>
      <dgm:t>
        <a:bodyPr/>
        <a:lstStyle/>
        <a:p>
          <a:endParaRPr lang="es-MX"/>
        </a:p>
      </dgm:t>
    </dgm:pt>
    <dgm:pt modelId="{8DEBE96C-A3B0-47AF-8D69-22BA43FBE903}" type="sibTrans" cxnId="{2F19783D-640B-4909-B54D-EE2A8651F6AF}">
      <dgm:prSet/>
      <dgm:spPr/>
      <dgm:t>
        <a:bodyPr/>
        <a:lstStyle/>
        <a:p>
          <a:endParaRPr lang="es-MX"/>
        </a:p>
      </dgm:t>
    </dgm:pt>
    <dgm:pt modelId="{8842210F-B6DE-460A-8A92-42A5DBA64194}">
      <dgm:prSet phldrT="[Texto]" custT="1"/>
      <dgm:spPr>
        <a:solidFill>
          <a:schemeClr val="accent6">
            <a:lumMod val="60000"/>
            <a:lumOff val="40000"/>
          </a:schemeClr>
        </a:solidFill>
        <a:ln>
          <a:noFill/>
        </a:ln>
      </dgm:spPr>
      <dgm:t>
        <a:bodyPr lIns="144000" tIns="93600" rIns="72000" bIns="93600" anchor="t"/>
        <a:lstStyle/>
        <a:p>
          <a:pPr algn="l"/>
          <a:r>
            <a:rPr lang="es-MX" sz="1600" b="1" dirty="0">
              <a:solidFill>
                <a:schemeClr val="accent6">
                  <a:lumMod val="75000"/>
                </a:schemeClr>
              </a:solidFill>
            </a:rPr>
            <a:t>Causas</a:t>
          </a:r>
        </a:p>
        <a:p>
          <a:pPr algn="l"/>
          <a:r>
            <a:rPr lang="es-MX" sz="1200" dirty="0">
              <a:solidFill>
                <a:schemeClr val="accent6">
                  <a:lumMod val="75000"/>
                </a:schemeClr>
              </a:solidFill>
            </a:rPr>
            <a:t>- No resuelve en plazo</a:t>
          </a:r>
        </a:p>
        <a:p>
          <a:pPr algn="l"/>
          <a:r>
            <a:rPr lang="es-MX" sz="1200" dirty="0">
              <a:solidFill>
                <a:schemeClr val="accent6">
                  <a:lumMod val="75000"/>
                </a:schemeClr>
              </a:solidFill>
            </a:rPr>
            <a:t>- No notifica en plazo</a:t>
          </a:r>
        </a:p>
        <a:p>
          <a:pPr algn="l"/>
          <a:r>
            <a:rPr lang="es-MX" sz="1200" dirty="0">
              <a:solidFill>
                <a:schemeClr val="accent6">
                  <a:lumMod val="75000"/>
                </a:schemeClr>
              </a:solidFill>
            </a:rPr>
            <a:t>- Niega total o parcial información</a:t>
          </a:r>
        </a:p>
        <a:p>
          <a:pPr algn="l"/>
          <a:r>
            <a:rPr lang="es-MX" sz="1200" dirty="0">
              <a:solidFill>
                <a:schemeClr val="accent6">
                  <a:lumMod val="75000"/>
                </a:schemeClr>
              </a:solidFill>
            </a:rPr>
            <a:t>- Clasifica </a:t>
          </a:r>
          <a:r>
            <a:rPr lang="es-MX" sz="1200">
              <a:solidFill>
                <a:schemeClr val="accent6">
                  <a:lumMod val="75000"/>
                </a:schemeClr>
              </a:solidFill>
            </a:rPr>
            <a:t>indebidamente información</a:t>
          </a:r>
          <a:endParaRPr lang="es-MX" sz="1200" dirty="0">
            <a:solidFill>
              <a:schemeClr val="accent6">
                <a:lumMod val="75000"/>
              </a:schemeClr>
            </a:solidFill>
          </a:endParaRPr>
        </a:p>
        <a:p>
          <a:pPr algn="l"/>
          <a:r>
            <a:rPr lang="es-MX" sz="1200" dirty="0">
              <a:solidFill>
                <a:schemeClr val="accent6">
                  <a:lumMod val="75000"/>
                </a:schemeClr>
              </a:solidFill>
            </a:rPr>
            <a:t>- No permite el acceso completo</a:t>
          </a:r>
        </a:p>
        <a:p>
          <a:pPr algn="l"/>
          <a:r>
            <a:rPr lang="es-MX" sz="1200">
              <a:solidFill>
                <a:schemeClr val="accent6">
                  <a:lumMod val="75000"/>
                </a:schemeClr>
              </a:solidFill>
            </a:rPr>
            <a:t>- Cobro </a:t>
          </a:r>
          <a:r>
            <a:rPr lang="es-MX" sz="1200" dirty="0">
              <a:solidFill>
                <a:schemeClr val="accent6">
                  <a:lumMod val="75000"/>
                </a:schemeClr>
              </a:solidFill>
            </a:rPr>
            <a:t>adicional</a:t>
          </a:r>
        </a:p>
      </dgm:t>
    </dgm:pt>
    <dgm:pt modelId="{7FAC31AC-143B-4656-9853-22DA93F0DB17}" type="parTrans" cxnId="{824A2275-7EFB-44B0-B8AC-717ABE99C96A}">
      <dgm:prSet/>
      <dgm:spPr>
        <a:ln>
          <a:solidFill>
            <a:schemeClr val="accent6">
              <a:lumMod val="60000"/>
              <a:lumOff val="40000"/>
            </a:schemeClr>
          </a:solidFill>
        </a:ln>
      </dgm:spPr>
      <dgm:t>
        <a:bodyPr/>
        <a:lstStyle/>
        <a:p>
          <a:endParaRPr lang="es-MX"/>
        </a:p>
      </dgm:t>
    </dgm:pt>
    <dgm:pt modelId="{842E2B47-D69D-4957-8397-93E822F0FD62}" type="sibTrans" cxnId="{824A2275-7EFB-44B0-B8AC-717ABE99C96A}">
      <dgm:prSet/>
      <dgm:spPr/>
      <dgm:t>
        <a:bodyPr/>
        <a:lstStyle/>
        <a:p>
          <a:endParaRPr lang="es-MX"/>
        </a:p>
      </dgm:t>
    </dgm:pt>
    <dgm:pt modelId="{7BC67E14-A04C-4030-B4EE-854A67D216DD}">
      <dgm:prSet phldrT="[Texto]" custT="1"/>
      <dgm:spPr>
        <a:solidFill>
          <a:schemeClr val="accent6">
            <a:lumMod val="75000"/>
          </a:schemeClr>
        </a:solidFill>
        <a:ln>
          <a:noFill/>
        </a:ln>
      </dgm:spPr>
      <dgm:t>
        <a:bodyPr/>
        <a:lstStyle/>
        <a:p>
          <a:r>
            <a:rPr lang="es-MX" sz="1200" b="1" dirty="0"/>
            <a:t>RECURSO DE TRANSPARENCIA</a:t>
          </a:r>
        </a:p>
      </dgm:t>
    </dgm:pt>
    <dgm:pt modelId="{3AB36012-311E-42C8-B228-B4C3549F2F5B}" type="parTrans" cxnId="{54A75224-44A3-48D4-A905-E3D1EC57A239}">
      <dgm:prSet/>
      <dgm:spPr/>
      <dgm:t>
        <a:bodyPr/>
        <a:lstStyle/>
        <a:p>
          <a:endParaRPr lang="es-MX"/>
        </a:p>
      </dgm:t>
    </dgm:pt>
    <dgm:pt modelId="{C624EEDD-9005-4BD8-BF80-45B331BFB995}" type="sibTrans" cxnId="{54A75224-44A3-48D4-A905-E3D1EC57A239}">
      <dgm:prSet/>
      <dgm:spPr/>
      <dgm:t>
        <a:bodyPr/>
        <a:lstStyle/>
        <a:p>
          <a:endParaRPr lang="es-MX"/>
        </a:p>
      </dgm:t>
    </dgm:pt>
    <dgm:pt modelId="{9C1839BD-8B76-43C6-A8E1-ED08AAE60F2D}">
      <dgm:prSet phldrT="[Texto]" custT="1"/>
      <dgm:spPr>
        <a:solidFill>
          <a:schemeClr val="accent6">
            <a:lumMod val="60000"/>
            <a:lumOff val="40000"/>
          </a:schemeClr>
        </a:solidFill>
        <a:ln>
          <a:noFill/>
        </a:ln>
      </dgm:spPr>
      <dgm:t>
        <a:bodyPr lIns="144000" tIns="93600" rIns="72000" bIns="93600" anchor="t"/>
        <a:lstStyle/>
        <a:p>
          <a:pPr algn="l"/>
          <a:r>
            <a:rPr lang="es-MX" sz="1200" b="1" dirty="0">
              <a:solidFill>
                <a:schemeClr val="accent6">
                  <a:lumMod val="75000"/>
                </a:schemeClr>
              </a:solidFill>
            </a:rPr>
            <a:t>Escrito por el cual se denuncia la falta de publicación de información fundamental de un Sujeto Obligado</a:t>
          </a:r>
        </a:p>
      </dgm:t>
    </dgm:pt>
    <dgm:pt modelId="{98F08714-CCB8-4A8E-96F9-6DFC361C4BE0}" type="parTrans" cxnId="{6CB36FC6-5B64-4EEA-9CCB-28559A3CD441}">
      <dgm:prSet/>
      <dgm:spPr>
        <a:ln>
          <a:solidFill>
            <a:schemeClr val="accent6">
              <a:lumMod val="60000"/>
              <a:lumOff val="40000"/>
            </a:schemeClr>
          </a:solidFill>
        </a:ln>
      </dgm:spPr>
      <dgm:t>
        <a:bodyPr/>
        <a:lstStyle/>
        <a:p>
          <a:endParaRPr lang="es-MX"/>
        </a:p>
      </dgm:t>
    </dgm:pt>
    <dgm:pt modelId="{02860FD8-B9C3-4379-8B3D-D86A4FA91893}" type="sibTrans" cxnId="{6CB36FC6-5B64-4EEA-9CCB-28559A3CD441}">
      <dgm:prSet/>
      <dgm:spPr/>
      <dgm:t>
        <a:bodyPr/>
        <a:lstStyle/>
        <a:p>
          <a:endParaRPr lang="es-MX"/>
        </a:p>
      </dgm:t>
    </dgm:pt>
    <dgm:pt modelId="{81D7A5ED-35D0-4F61-9D50-71EDD22688F3}">
      <dgm:prSet phldrT="[Texto]" custT="1"/>
      <dgm:spPr>
        <a:solidFill>
          <a:schemeClr val="accent6">
            <a:lumMod val="60000"/>
            <a:lumOff val="40000"/>
          </a:schemeClr>
        </a:solidFill>
        <a:ln>
          <a:noFill/>
        </a:ln>
      </dgm:spPr>
      <dgm:t>
        <a:bodyPr lIns="144000" tIns="93600" rIns="144000" bIns="93600" anchor="t"/>
        <a:lstStyle/>
        <a:p>
          <a:pPr algn="l"/>
          <a:r>
            <a:rPr lang="es-MX" sz="1600" b="1" dirty="0">
              <a:solidFill>
                <a:srgbClr val="E46C0A"/>
              </a:solidFill>
            </a:rPr>
            <a:t>Causas</a:t>
          </a:r>
        </a:p>
        <a:p>
          <a:pPr algn="l"/>
          <a:r>
            <a:rPr lang="es-MX" sz="1200" dirty="0">
              <a:solidFill>
                <a:srgbClr val="E46C0A"/>
              </a:solidFill>
            </a:rPr>
            <a:t>- Denuncia ante el ITEI</a:t>
          </a:r>
        </a:p>
        <a:p>
          <a:pPr algn="l"/>
          <a:r>
            <a:rPr lang="es-MX" sz="1200" dirty="0">
              <a:solidFill>
                <a:srgbClr val="E46C0A"/>
              </a:solidFill>
            </a:rPr>
            <a:t>- Informe del Sujeto </a:t>
          </a:r>
          <a:br>
            <a:rPr lang="es-MX" sz="1200" dirty="0">
              <a:solidFill>
                <a:srgbClr val="E46C0A"/>
              </a:solidFill>
            </a:rPr>
          </a:br>
          <a:r>
            <a:rPr lang="es-MX" sz="1200" dirty="0">
              <a:solidFill>
                <a:srgbClr val="E46C0A"/>
              </a:solidFill>
            </a:rPr>
            <a:t> Obligado</a:t>
          </a:r>
        </a:p>
        <a:p>
          <a:pPr algn="l"/>
          <a:r>
            <a:rPr lang="es-MX" sz="1200" dirty="0">
              <a:solidFill>
                <a:srgbClr val="E46C0A"/>
              </a:solidFill>
            </a:rPr>
            <a:t>- Resolución de recurso</a:t>
          </a:r>
        </a:p>
        <a:p>
          <a:pPr algn="l"/>
          <a:r>
            <a:rPr lang="es-MX" sz="1200" dirty="0">
              <a:solidFill>
                <a:srgbClr val="E46C0A"/>
              </a:solidFill>
            </a:rPr>
            <a:t>- Ejecución de la </a:t>
          </a:r>
          <a:br>
            <a:rPr lang="es-MX" sz="1200" dirty="0">
              <a:solidFill>
                <a:srgbClr val="E46C0A"/>
              </a:solidFill>
            </a:rPr>
          </a:br>
          <a:r>
            <a:rPr lang="es-MX" sz="1200" dirty="0">
              <a:solidFill>
                <a:srgbClr val="E46C0A"/>
              </a:solidFill>
            </a:rPr>
            <a:t>  resolución del recurso</a:t>
          </a:r>
        </a:p>
      </dgm:t>
    </dgm:pt>
    <dgm:pt modelId="{23E45385-7B75-454C-B435-FF22213895D5}" type="parTrans" cxnId="{4487B003-E7DE-48BD-80F8-BF4D74610A4A}">
      <dgm:prSet/>
      <dgm:spPr>
        <a:ln>
          <a:solidFill>
            <a:schemeClr val="accent6">
              <a:lumMod val="60000"/>
              <a:lumOff val="40000"/>
            </a:schemeClr>
          </a:solidFill>
        </a:ln>
      </dgm:spPr>
      <dgm:t>
        <a:bodyPr/>
        <a:lstStyle/>
        <a:p>
          <a:endParaRPr lang="es-MX"/>
        </a:p>
      </dgm:t>
    </dgm:pt>
    <dgm:pt modelId="{D62D0813-CF5C-4C4A-9C58-48EC3FBCEDA3}" type="sibTrans" cxnId="{4487B003-E7DE-48BD-80F8-BF4D74610A4A}">
      <dgm:prSet/>
      <dgm:spPr/>
      <dgm:t>
        <a:bodyPr/>
        <a:lstStyle/>
        <a:p>
          <a:endParaRPr lang="es-MX"/>
        </a:p>
      </dgm:t>
    </dgm:pt>
    <dgm:pt modelId="{378EBB71-FCD2-4367-BB23-5E889CD4D021}">
      <dgm:prSet phldrT="[Texto]" custT="1"/>
      <dgm:spPr>
        <a:solidFill>
          <a:schemeClr val="accent6">
            <a:lumMod val="75000"/>
          </a:schemeClr>
        </a:solidFill>
        <a:ln>
          <a:noFill/>
        </a:ln>
      </dgm:spPr>
      <dgm:t>
        <a:bodyPr/>
        <a:lstStyle/>
        <a:p>
          <a:r>
            <a:rPr lang="es-MX" sz="1200" b="1" dirty="0"/>
            <a:t>RECURSO DE PROTECCIÓN DE DATOS PERSONALES</a:t>
          </a:r>
        </a:p>
      </dgm:t>
    </dgm:pt>
    <dgm:pt modelId="{DB78F830-D3CE-4365-9FD8-4B683B87EE6E}" type="parTrans" cxnId="{9F8CFE96-769A-4A79-B57A-294BC1C1C716}">
      <dgm:prSet/>
      <dgm:spPr/>
      <dgm:t>
        <a:bodyPr/>
        <a:lstStyle/>
        <a:p>
          <a:endParaRPr lang="es-MX"/>
        </a:p>
      </dgm:t>
    </dgm:pt>
    <dgm:pt modelId="{A4B4DD74-2157-46C3-B3A4-5DCD3E84618D}" type="sibTrans" cxnId="{9F8CFE96-769A-4A79-B57A-294BC1C1C716}">
      <dgm:prSet/>
      <dgm:spPr/>
      <dgm:t>
        <a:bodyPr/>
        <a:lstStyle/>
        <a:p>
          <a:endParaRPr lang="es-MX"/>
        </a:p>
      </dgm:t>
    </dgm:pt>
    <dgm:pt modelId="{44D8DBEC-AA44-41E2-8408-04D13C8F739D}">
      <dgm:prSet phldrT="[Texto]" custT="1"/>
      <dgm:spPr>
        <a:solidFill>
          <a:schemeClr val="accent6">
            <a:lumMod val="60000"/>
            <a:lumOff val="40000"/>
          </a:schemeClr>
        </a:solidFill>
        <a:ln>
          <a:noFill/>
        </a:ln>
      </dgm:spPr>
      <dgm:t>
        <a:bodyPr lIns="144000" tIns="93600" rIns="144000" bIns="93600" anchor="t"/>
        <a:lstStyle/>
        <a:p>
          <a:pPr algn="l"/>
          <a:r>
            <a:rPr lang="es-MX" sz="1200" b="1" dirty="0">
              <a:solidFill>
                <a:schemeClr val="accent6">
                  <a:lumMod val="75000"/>
                </a:schemeClr>
              </a:solidFill>
            </a:rPr>
            <a:t>Se revisa de oficio la resolución de protección emitida por un Sujeto Obligado</a:t>
          </a:r>
        </a:p>
      </dgm:t>
    </dgm:pt>
    <dgm:pt modelId="{92455376-7062-4F73-B551-6A8F6421D357}" type="parTrans" cxnId="{270ACB0C-B1B2-46AA-A444-21FFE1B96418}">
      <dgm:prSet/>
      <dgm:spPr>
        <a:ln>
          <a:solidFill>
            <a:schemeClr val="accent6">
              <a:lumMod val="60000"/>
              <a:lumOff val="40000"/>
            </a:schemeClr>
          </a:solidFill>
        </a:ln>
      </dgm:spPr>
      <dgm:t>
        <a:bodyPr/>
        <a:lstStyle/>
        <a:p>
          <a:endParaRPr lang="es-MX"/>
        </a:p>
      </dgm:t>
    </dgm:pt>
    <dgm:pt modelId="{BD733A47-7413-4F1D-BEA8-E2534FD77846}" type="sibTrans" cxnId="{270ACB0C-B1B2-46AA-A444-21FFE1B96418}">
      <dgm:prSet/>
      <dgm:spPr/>
      <dgm:t>
        <a:bodyPr/>
        <a:lstStyle/>
        <a:p>
          <a:endParaRPr lang="es-MX"/>
        </a:p>
      </dgm:t>
    </dgm:pt>
    <dgm:pt modelId="{03432061-B305-468D-B7D1-414AE67295BE}">
      <dgm:prSet phldrT="[Texto]" custT="1"/>
      <dgm:spPr>
        <a:solidFill>
          <a:schemeClr val="accent6">
            <a:lumMod val="60000"/>
            <a:lumOff val="40000"/>
          </a:schemeClr>
        </a:solidFill>
        <a:ln>
          <a:noFill/>
        </a:ln>
      </dgm:spPr>
      <dgm:t>
        <a:bodyPr lIns="144000" tIns="93600" rIns="144000" bIns="93600"/>
        <a:lstStyle/>
        <a:p>
          <a:pPr algn="ctr"/>
          <a:r>
            <a:rPr lang="es-MX" sz="1200" dirty="0">
              <a:solidFill>
                <a:schemeClr val="accent6">
                  <a:lumMod val="75000"/>
                </a:schemeClr>
              </a:solidFill>
            </a:rPr>
            <a:t>Cuando se declare parcialmente procedente o improcedente la solicitud de protección de información confidencial</a:t>
          </a:r>
        </a:p>
      </dgm:t>
    </dgm:pt>
    <dgm:pt modelId="{00AB8588-8E38-488E-A4DC-D0614BD8AB36}" type="parTrans" cxnId="{A8BEBB1B-83FD-4E22-9478-EAB430A911A2}">
      <dgm:prSet/>
      <dgm:spPr>
        <a:ln>
          <a:solidFill>
            <a:schemeClr val="accent6">
              <a:lumMod val="60000"/>
              <a:lumOff val="40000"/>
            </a:schemeClr>
          </a:solidFill>
        </a:ln>
      </dgm:spPr>
      <dgm:t>
        <a:bodyPr/>
        <a:lstStyle/>
        <a:p>
          <a:endParaRPr lang="es-MX"/>
        </a:p>
      </dgm:t>
    </dgm:pt>
    <dgm:pt modelId="{3BBE6B32-76C7-4D54-A1D1-CCF814C14C3D}" type="sibTrans" cxnId="{A8BEBB1B-83FD-4E22-9478-EAB430A911A2}">
      <dgm:prSet/>
      <dgm:spPr/>
      <dgm:t>
        <a:bodyPr/>
        <a:lstStyle/>
        <a:p>
          <a:endParaRPr lang="es-MX"/>
        </a:p>
      </dgm:t>
    </dgm:pt>
    <dgm:pt modelId="{1E5D9D42-F66A-494B-8A57-82558966086C}" type="pres">
      <dgm:prSet presAssocID="{F1DAA6D5-F4C7-4271-BF47-BCD17D4BC4B8}" presName="diagram" presStyleCnt="0">
        <dgm:presLayoutVars>
          <dgm:chPref val="1"/>
          <dgm:dir/>
          <dgm:animOne val="branch"/>
          <dgm:animLvl val="lvl"/>
          <dgm:resizeHandles/>
        </dgm:presLayoutVars>
      </dgm:prSet>
      <dgm:spPr/>
      <dgm:t>
        <a:bodyPr/>
        <a:lstStyle/>
        <a:p>
          <a:endParaRPr lang="es-ES"/>
        </a:p>
      </dgm:t>
    </dgm:pt>
    <dgm:pt modelId="{F11B8853-6060-474F-88FB-C62435D54B4B}" type="pres">
      <dgm:prSet presAssocID="{AFA4CAF0-D774-4CE6-935C-ED63A2D7ECF1}" presName="root" presStyleCnt="0"/>
      <dgm:spPr/>
    </dgm:pt>
    <dgm:pt modelId="{5B350910-0C99-49AE-9A9A-4422953839C9}" type="pres">
      <dgm:prSet presAssocID="{AFA4CAF0-D774-4CE6-935C-ED63A2D7ECF1}" presName="rootComposite" presStyleCnt="0"/>
      <dgm:spPr/>
    </dgm:pt>
    <dgm:pt modelId="{57E36B22-9E49-45B5-91A1-5DEFC4F4C445}" type="pres">
      <dgm:prSet presAssocID="{AFA4CAF0-D774-4CE6-935C-ED63A2D7ECF1}" presName="rootText" presStyleLbl="node1" presStyleIdx="0" presStyleCnt="3" custScaleX="174218" custScaleY="65621" custLinFactNeighborX="-147" custLinFactNeighborY="-20847"/>
      <dgm:spPr/>
      <dgm:t>
        <a:bodyPr/>
        <a:lstStyle/>
        <a:p>
          <a:endParaRPr lang="es-ES"/>
        </a:p>
      </dgm:t>
    </dgm:pt>
    <dgm:pt modelId="{1E2A560B-20F8-445E-BD59-32C6EA907B6A}" type="pres">
      <dgm:prSet presAssocID="{AFA4CAF0-D774-4CE6-935C-ED63A2D7ECF1}" presName="rootConnector" presStyleLbl="node1" presStyleIdx="0" presStyleCnt="3"/>
      <dgm:spPr/>
      <dgm:t>
        <a:bodyPr/>
        <a:lstStyle/>
        <a:p>
          <a:endParaRPr lang="es-ES"/>
        </a:p>
      </dgm:t>
    </dgm:pt>
    <dgm:pt modelId="{850150A5-BAE8-4D7A-B98E-A5CB0A992F80}" type="pres">
      <dgm:prSet presAssocID="{AFA4CAF0-D774-4CE6-935C-ED63A2D7ECF1}" presName="childShape" presStyleCnt="0"/>
      <dgm:spPr/>
    </dgm:pt>
    <dgm:pt modelId="{770862BE-5CDD-431D-BEC0-FD0884FD3495}" type="pres">
      <dgm:prSet presAssocID="{86066A95-0085-40A5-AC83-B73F78FCE903}" presName="Name13" presStyleLbl="parChTrans1D2" presStyleIdx="0" presStyleCnt="6"/>
      <dgm:spPr/>
      <dgm:t>
        <a:bodyPr/>
        <a:lstStyle/>
        <a:p>
          <a:endParaRPr lang="es-ES"/>
        </a:p>
      </dgm:t>
    </dgm:pt>
    <dgm:pt modelId="{DFC77223-AB75-4DB0-B4CA-811B756C65FA}" type="pres">
      <dgm:prSet presAssocID="{5674FCF2-0608-468E-A17C-053CF68A2F17}" presName="childText" presStyleLbl="bgAcc1" presStyleIdx="0" presStyleCnt="6" custScaleX="242914" custScaleY="169580" custLinFactNeighborX="-3657" custLinFactNeighborY="14523">
        <dgm:presLayoutVars>
          <dgm:bulletEnabled val="1"/>
        </dgm:presLayoutVars>
      </dgm:prSet>
      <dgm:spPr/>
      <dgm:t>
        <a:bodyPr/>
        <a:lstStyle/>
        <a:p>
          <a:endParaRPr lang="es-ES"/>
        </a:p>
      </dgm:t>
    </dgm:pt>
    <dgm:pt modelId="{CF0B7168-E1F7-4062-BA37-65071274A2A2}" type="pres">
      <dgm:prSet presAssocID="{7FAC31AC-143B-4656-9853-22DA93F0DB17}" presName="Name13" presStyleLbl="parChTrans1D2" presStyleIdx="1" presStyleCnt="6"/>
      <dgm:spPr/>
      <dgm:t>
        <a:bodyPr/>
        <a:lstStyle/>
        <a:p>
          <a:endParaRPr lang="es-ES"/>
        </a:p>
      </dgm:t>
    </dgm:pt>
    <dgm:pt modelId="{EA237D1C-9C0F-41E6-9BE1-8E9A0EF20C02}" type="pres">
      <dgm:prSet presAssocID="{8842210F-B6DE-460A-8A92-42A5DBA64194}" presName="childText" presStyleLbl="bgAcc1" presStyleIdx="1" presStyleCnt="6" custScaleX="244285" custScaleY="300245" custLinFactNeighborX="-5745" custLinFactNeighborY="20317">
        <dgm:presLayoutVars>
          <dgm:bulletEnabled val="1"/>
        </dgm:presLayoutVars>
      </dgm:prSet>
      <dgm:spPr/>
      <dgm:t>
        <a:bodyPr/>
        <a:lstStyle/>
        <a:p>
          <a:endParaRPr lang="es-ES"/>
        </a:p>
      </dgm:t>
    </dgm:pt>
    <dgm:pt modelId="{EADFB30B-8446-4293-887C-DEC0891F27B0}" type="pres">
      <dgm:prSet presAssocID="{7BC67E14-A04C-4030-B4EE-854A67D216DD}" presName="root" presStyleCnt="0"/>
      <dgm:spPr/>
    </dgm:pt>
    <dgm:pt modelId="{9F9B7BD7-932B-4B9D-B1AC-7FB6C65DF852}" type="pres">
      <dgm:prSet presAssocID="{7BC67E14-A04C-4030-B4EE-854A67D216DD}" presName="rootComposite" presStyleCnt="0"/>
      <dgm:spPr/>
    </dgm:pt>
    <dgm:pt modelId="{4F6821F4-3E31-4013-B0DA-6EBA5282AFC5}" type="pres">
      <dgm:prSet presAssocID="{7BC67E14-A04C-4030-B4EE-854A67D216DD}" presName="rootText" presStyleLbl="node1" presStyleIdx="1" presStyleCnt="3" custScaleX="180178" custScaleY="71024" custLinFactNeighborX="12362" custLinFactNeighborY="-20847"/>
      <dgm:spPr/>
      <dgm:t>
        <a:bodyPr/>
        <a:lstStyle/>
        <a:p>
          <a:endParaRPr lang="es-ES"/>
        </a:p>
      </dgm:t>
    </dgm:pt>
    <dgm:pt modelId="{3E3B79CB-EA96-4BF0-B4B5-007FAA57348A}" type="pres">
      <dgm:prSet presAssocID="{7BC67E14-A04C-4030-B4EE-854A67D216DD}" presName="rootConnector" presStyleLbl="node1" presStyleIdx="1" presStyleCnt="3"/>
      <dgm:spPr/>
      <dgm:t>
        <a:bodyPr/>
        <a:lstStyle/>
        <a:p>
          <a:endParaRPr lang="es-ES"/>
        </a:p>
      </dgm:t>
    </dgm:pt>
    <dgm:pt modelId="{4BD335D7-1626-4DD7-A210-129BCB48CDC6}" type="pres">
      <dgm:prSet presAssocID="{7BC67E14-A04C-4030-B4EE-854A67D216DD}" presName="childShape" presStyleCnt="0"/>
      <dgm:spPr/>
    </dgm:pt>
    <dgm:pt modelId="{FC17D548-4654-490E-B3C0-FBE816867217}" type="pres">
      <dgm:prSet presAssocID="{98F08714-CCB8-4A8E-96F9-6DFC361C4BE0}" presName="Name13" presStyleLbl="parChTrans1D2" presStyleIdx="2" presStyleCnt="6"/>
      <dgm:spPr/>
      <dgm:t>
        <a:bodyPr/>
        <a:lstStyle/>
        <a:p>
          <a:endParaRPr lang="es-ES"/>
        </a:p>
      </dgm:t>
    </dgm:pt>
    <dgm:pt modelId="{BB593CE4-FDF3-4618-83AD-F16F43A0AF3F}" type="pres">
      <dgm:prSet presAssocID="{9C1839BD-8B76-43C6-A8E1-ED08AAE60F2D}" presName="childText" presStyleLbl="bgAcc1" presStyleIdx="2" presStyleCnt="6" custScaleX="178608" custScaleY="171734" custLinFactNeighborX="10634" custLinFactNeighborY="3107">
        <dgm:presLayoutVars>
          <dgm:bulletEnabled val="1"/>
        </dgm:presLayoutVars>
      </dgm:prSet>
      <dgm:spPr/>
      <dgm:t>
        <a:bodyPr/>
        <a:lstStyle/>
        <a:p>
          <a:endParaRPr lang="es-ES"/>
        </a:p>
      </dgm:t>
    </dgm:pt>
    <dgm:pt modelId="{E8D234F8-E867-4F3E-9E43-C5DBA2F79FFA}" type="pres">
      <dgm:prSet presAssocID="{23E45385-7B75-454C-B435-FF22213895D5}" presName="Name13" presStyleLbl="parChTrans1D2" presStyleIdx="3" presStyleCnt="6"/>
      <dgm:spPr/>
      <dgm:t>
        <a:bodyPr/>
        <a:lstStyle/>
        <a:p>
          <a:endParaRPr lang="es-ES"/>
        </a:p>
      </dgm:t>
    </dgm:pt>
    <dgm:pt modelId="{E360988E-CB9B-4FDF-9275-614CB2F8F3AD}" type="pres">
      <dgm:prSet presAssocID="{81D7A5ED-35D0-4F61-9D50-71EDD22688F3}" presName="childText" presStyleLbl="bgAcc1" presStyleIdx="3" presStyleCnt="6" custScaleX="178826" custScaleY="302424" custLinFactNeighborX="11967" custLinFactNeighborY="10581">
        <dgm:presLayoutVars>
          <dgm:bulletEnabled val="1"/>
        </dgm:presLayoutVars>
      </dgm:prSet>
      <dgm:spPr/>
      <dgm:t>
        <a:bodyPr/>
        <a:lstStyle/>
        <a:p>
          <a:endParaRPr lang="es-ES"/>
        </a:p>
      </dgm:t>
    </dgm:pt>
    <dgm:pt modelId="{DAE512C4-8C8F-4969-903E-67E759A554C8}" type="pres">
      <dgm:prSet presAssocID="{378EBB71-FCD2-4367-BB23-5E889CD4D021}" presName="root" presStyleCnt="0"/>
      <dgm:spPr/>
    </dgm:pt>
    <dgm:pt modelId="{87223F5A-0797-4E3C-8748-BD37036B3C2B}" type="pres">
      <dgm:prSet presAssocID="{378EBB71-FCD2-4367-BB23-5E889CD4D021}" presName="rootComposite" presStyleCnt="0"/>
      <dgm:spPr/>
    </dgm:pt>
    <dgm:pt modelId="{78A9EC88-44B9-4523-8B0E-9CFA6F432767}" type="pres">
      <dgm:prSet presAssocID="{378EBB71-FCD2-4367-BB23-5E889CD4D021}" presName="rootText" presStyleLbl="node1" presStyleIdx="2" presStyleCnt="3" custScaleX="163624" custScaleY="70468" custLinFactNeighborX="7881" custLinFactNeighborY="-19236"/>
      <dgm:spPr/>
      <dgm:t>
        <a:bodyPr/>
        <a:lstStyle/>
        <a:p>
          <a:endParaRPr lang="es-ES"/>
        </a:p>
      </dgm:t>
    </dgm:pt>
    <dgm:pt modelId="{25325787-7AED-410F-A63E-0AE1A803792C}" type="pres">
      <dgm:prSet presAssocID="{378EBB71-FCD2-4367-BB23-5E889CD4D021}" presName="rootConnector" presStyleLbl="node1" presStyleIdx="2" presStyleCnt="3"/>
      <dgm:spPr/>
      <dgm:t>
        <a:bodyPr/>
        <a:lstStyle/>
        <a:p>
          <a:endParaRPr lang="es-ES"/>
        </a:p>
      </dgm:t>
    </dgm:pt>
    <dgm:pt modelId="{E23E30BC-0C14-49D4-855A-FC596D498696}" type="pres">
      <dgm:prSet presAssocID="{378EBB71-FCD2-4367-BB23-5E889CD4D021}" presName="childShape" presStyleCnt="0"/>
      <dgm:spPr/>
    </dgm:pt>
    <dgm:pt modelId="{0DF7D2F6-2128-4E59-BC18-72F2BF035DD5}" type="pres">
      <dgm:prSet presAssocID="{92455376-7062-4F73-B551-6A8F6421D357}" presName="Name13" presStyleLbl="parChTrans1D2" presStyleIdx="4" presStyleCnt="6"/>
      <dgm:spPr/>
      <dgm:t>
        <a:bodyPr/>
        <a:lstStyle/>
        <a:p>
          <a:endParaRPr lang="es-ES"/>
        </a:p>
      </dgm:t>
    </dgm:pt>
    <dgm:pt modelId="{897D3D47-9919-4E72-91C2-C30E2DF9A3A8}" type="pres">
      <dgm:prSet presAssocID="{44D8DBEC-AA44-41E2-8408-04D13C8F739D}" presName="childText" presStyleLbl="bgAcc1" presStyleIdx="4" presStyleCnt="6" custScaleX="173291" custScaleY="172796" custLinFactNeighborX="10363" custLinFactNeighborY="4158">
        <dgm:presLayoutVars>
          <dgm:bulletEnabled val="1"/>
        </dgm:presLayoutVars>
      </dgm:prSet>
      <dgm:spPr/>
      <dgm:t>
        <a:bodyPr/>
        <a:lstStyle/>
        <a:p>
          <a:endParaRPr lang="es-ES"/>
        </a:p>
      </dgm:t>
    </dgm:pt>
    <dgm:pt modelId="{EB5C1276-72A3-48AF-88AA-14D6A8251129}" type="pres">
      <dgm:prSet presAssocID="{00AB8588-8E38-488E-A4DC-D0614BD8AB36}" presName="Name13" presStyleLbl="parChTrans1D2" presStyleIdx="5" presStyleCnt="6"/>
      <dgm:spPr/>
      <dgm:t>
        <a:bodyPr/>
        <a:lstStyle/>
        <a:p>
          <a:endParaRPr lang="es-ES"/>
        </a:p>
      </dgm:t>
    </dgm:pt>
    <dgm:pt modelId="{1FEFC567-AE77-434E-94A8-D3914527DA0A}" type="pres">
      <dgm:prSet presAssocID="{03432061-B305-468D-B7D1-414AE67295BE}" presName="childText" presStyleLbl="bgAcc1" presStyleIdx="5" presStyleCnt="6" custScaleX="176634" custScaleY="301548" custLinFactNeighborX="8385" custLinFactNeighborY="10951">
        <dgm:presLayoutVars>
          <dgm:bulletEnabled val="1"/>
        </dgm:presLayoutVars>
      </dgm:prSet>
      <dgm:spPr/>
      <dgm:t>
        <a:bodyPr/>
        <a:lstStyle/>
        <a:p>
          <a:endParaRPr lang="es-ES"/>
        </a:p>
      </dgm:t>
    </dgm:pt>
  </dgm:ptLst>
  <dgm:cxnLst>
    <dgm:cxn modelId="{8FBA6E3C-5633-814E-B478-F39E1A80B020}" type="presOf" srcId="{F1DAA6D5-F4C7-4271-BF47-BCD17D4BC4B8}" destId="{1E5D9D42-F66A-494B-8A57-82558966086C}" srcOrd="0" destOrd="0" presId="urn:microsoft.com/office/officeart/2005/8/layout/hierarchy3"/>
    <dgm:cxn modelId="{7918444F-7CDF-0545-9937-B2A2BA6EB953}" type="presOf" srcId="{AFA4CAF0-D774-4CE6-935C-ED63A2D7ECF1}" destId="{57E36B22-9E49-45B5-91A1-5DEFC4F4C445}" srcOrd="0" destOrd="0" presId="urn:microsoft.com/office/officeart/2005/8/layout/hierarchy3"/>
    <dgm:cxn modelId="{36D01101-8AAD-7843-854E-9B1B6880B4B1}" type="presOf" srcId="{03432061-B305-468D-B7D1-414AE67295BE}" destId="{1FEFC567-AE77-434E-94A8-D3914527DA0A}" srcOrd="0" destOrd="0" presId="urn:microsoft.com/office/officeart/2005/8/layout/hierarchy3"/>
    <dgm:cxn modelId="{07D6589C-A032-114D-8370-22AB3CC3F94C}" type="presOf" srcId="{7BC67E14-A04C-4030-B4EE-854A67D216DD}" destId="{3E3B79CB-EA96-4BF0-B4B5-007FAA57348A}" srcOrd="1" destOrd="0" presId="urn:microsoft.com/office/officeart/2005/8/layout/hierarchy3"/>
    <dgm:cxn modelId="{91AA16ED-950C-644E-8BCB-9D6B7D1C6FA2}" type="presOf" srcId="{7FAC31AC-143B-4656-9853-22DA93F0DB17}" destId="{CF0B7168-E1F7-4062-BA37-65071274A2A2}" srcOrd="0" destOrd="0" presId="urn:microsoft.com/office/officeart/2005/8/layout/hierarchy3"/>
    <dgm:cxn modelId="{F57C9B94-46CC-5347-BF4B-8936AC18B16E}" type="presOf" srcId="{378EBB71-FCD2-4367-BB23-5E889CD4D021}" destId="{25325787-7AED-410F-A63E-0AE1A803792C}" srcOrd="1" destOrd="0" presId="urn:microsoft.com/office/officeart/2005/8/layout/hierarchy3"/>
    <dgm:cxn modelId="{D8DD7B96-5768-6244-8C68-3E5445E548E8}" type="presOf" srcId="{00AB8588-8E38-488E-A4DC-D0614BD8AB36}" destId="{EB5C1276-72A3-48AF-88AA-14D6A8251129}" srcOrd="0" destOrd="0" presId="urn:microsoft.com/office/officeart/2005/8/layout/hierarchy3"/>
    <dgm:cxn modelId="{270ACB0C-B1B2-46AA-A444-21FFE1B96418}" srcId="{378EBB71-FCD2-4367-BB23-5E889CD4D021}" destId="{44D8DBEC-AA44-41E2-8408-04D13C8F739D}" srcOrd="0" destOrd="0" parTransId="{92455376-7062-4F73-B551-6A8F6421D357}" sibTransId="{BD733A47-7413-4F1D-BEA8-E2534FD77846}"/>
    <dgm:cxn modelId="{AAC9502C-9F31-1D43-B8E3-6CDC9693980B}" type="presOf" srcId="{AFA4CAF0-D774-4CE6-935C-ED63A2D7ECF1}" destId="{1E2A560B-20F8-445E-BD59-32C6EA907B6A}" srcOrd="1" destOrd="0" presId="urn:microsoft.com/office/officeart/2005/8/layout/hierarchy3"/>
    <dgm:cxn modelId="{6946555A-9E23-D045-A206-224F81A72058}" type="presOf" srcId="{98F08714-CCB8-4A8E-96F9-6DFC361C4BE0}" destId="{FC17D548-4654-490E-B3C0-FBE816867217}" srcOrd="0" destOrd="0" presId="urn:microsoft.com/office/officeart/2005/8/layout/hierarchy3"/>
    <dgm:cxn modelId="{2CE664E8-A11F-6F4C-8599-FA1A11B55AFA}" type="presOf" srcId="{92455376-7062-4F73-B551-6A8F6421D357}" destId="{0DF7D2F6-2128-4E59-BC18-72F2BF035DD5}" srcOrd="0" destOrd="0" presId="urn:microsoft.com/office/officeart/2005/8/layout/hierarchy3"/>
    <dgm:cxn modelId="{AE387A09-B176-48FC-9B80-9942E0A06872}" srcId="{F1DAA6D5-F4C7-4271-BF47-BCD17D4BC4B8}" destId="{AFA4CAF0-D774-4CE6-935C-ED63A2D7ECF1}" srcOrd="0" destOrd="0" parTransId="{DC6F6860-455E-4664-BB94-5504FFACCBBD}" sibTransId="{3EDE2AB3-6E1C-4D1D-B8C4-611F3C44E955}"/>
    <dgm:cxn modelId="{9E5C7EE8-D02A-2F41-89F5-191FE028B58F}" type="presOf" srcId="{8842210F-B6DE-460A-8A92-42A5DBA64194}" destId="{EA237D1C-9C0F-41E6-9BE1-8E9A0EF20C02}" srcOrd="0" destOrd="0" presId="urn:microsoft.com/office/officeart/2005/8/layout/hierarchy3"/>
    <dgm:cxn modelId="{824A2275-7EFB-44B0-B8AC-717ABE99C96A}" srcId="{AFA4CAF0-D774-4CE6-935C-ED63A2D7ECF1}" destId="{8842210F-B6DE-460A-8A92-42A5DBA64194}" srcOrd="1" destOrd="0" parTransId="{7FAC31AC-143B-4656-9853-22DA93F0DB17}" sibTransId="{842E2B47-D69D-4957-8397-93E822F0FD62}"/>
    <dgm:cxn modelId="{081E15D9-0990-CB48-BF83-491FF337B3C5}" type="presOf" srcId="{86066A95-0085-40A5-AC83-B73F78FCE903}" destId="{770862BE-5CDD-431D-BEC0-FD0884FD3495}" srcOrd="0" destOrd="0" presId="urn:microsoft.com/office/officeart/2005/8/layout/hierarchy3"/>
    <dgm:cxn modelId="{51811B2B-2A42-204E-B5D3-5758CB9CE86C}" type="presOf" srcId="{378EBB71-FCD2-4367-BB23-5E889CD4D021}" destId="{78A9EC88-44B9-4523-8B0E-9CFA6F432767}" srcOrd="0" destOrd="0" presId="urn:microsoft.com/office/officeart/2005/8/layout/hierarchy3"/>
    <dgm:cxn modelId="{F25A59E2-266B-274A-A267-D9538B773F27}" type="presOf" srcId="{44D8DBEC-AA44-41E2-8408-04D13C8F739D}" destId="{897D3D47-9919-4E72-91C2-C30E2DF9A3A8}" srcOrd="0" destOrd="0" presId="urn:microsoft.com/office/officeart/2005/8/layout/hierarchy3"/>
    <dgm:cxn modelId="{2D121D71-D296-024F-ABDF-AAF75EE1FB09}" type="presOf" srcId="{7BC67E14-A04C-4030-B4EE-854A67D216DD}" destId="{4F6821F4-3E31-4013-B0DA-6EBA5282AFC5}" srcOrd="0" destOrd="0" presId="urn:microsoft.com/office/officeart/2005/8/layout/hierarchy3"/>
    <dgm:cxn modelId="{9F8CFE96-769A-4A79-B57A-294BC1C1C716}" srcId="{F1DAA6D5-F4C7-4271-BF47-BCD17D4BC4B8}" destId="{378EBB71-FCD2-4367-BB23-5E889CD4D021}" srcOrd="2" destOrd="0" parTransId="{DB78F830-D3CE-4365-9FD8-4B683B87EE6E}" sibTransId="{A4B4DD74-2157-46C3-B3A4-5DCD3E84618D}"/>
    <dgm:cxn modelId="{D8232949-F8B8-D745-A62C-EA627E940900}" type="presOf" srcId="{5674FCF2-0608-468E-A17C-053CF68A2F17}" destId="{DFC77223-AB75-4DB0-B4CA-811B756C65FA}" srcOrd="0" destOrd="0" presId="urn:microsoft.com/office/officeart/2005/8/layout/hierarchy3"/>
    <dgm:cxn modelId="{6CB36FC6-5B64-4EEA-9CCB-28559A3CD441}" srcId="{7BC67E14-A04C-4030-B4EE-854A67D216DD}" destId="{9C1839BD-8B76-43C6-A8E1-ED08AAE60F2D}" srcOrd="0" destOrd="0" parTransId="{98F08714-CCB8-4A8E-96F9-6DFC361C4BE0}" sibTransId="{02860FD8-B9C3-4379-8B3D-D86A4FA91893}"/>
    <dgm:cxn modelId="{453D91D8-6296-5E4F-A5F6-10BAE4285458}" type="presOf" srcId="{81D7A5ED-35D0-4F61-9D50-71EDD22688F3}" destId="{E360988E-CB9B-4FDF-9275-614CB2F8F3AD}" srcOrd="0" destOrd="0" presId="urn:microsoft.com/office/officeart/2005/8/layout/hierarchy3"/>
    <dgm:cxn modelId="{54A75224-44A3-48D4-A905-E3D1EC57A239}" srcId="{F1DAA6D5-F4C7-4271-BF47-BCD17D4BC4B8}" destId="{7BC67E14-A04C-4030-B4EE-854A67D216DD}" srcOrd="1" destOrd="0" parTransId="{3AB36012-311E-42C8-B228-B4C3549F2F5B}" sibTransId="{C624EEDD-9005-4BD8-BF80-45B331BFB995}"/>
    <dgm:cxn modelId="{9781B13E-F917-D342-A3D6-EC2076DCC316}" type="presOf" srcId="{23E45385-7B75-454C-B435-FF22213895D5}" destId="{E8D234F8-E867-4F3E-9E43-C5DBA2F79FFA}" srcOrd="0" destOrd="0" presId="urn:microsoft.com/office/officeart/2005/8/layout/hierarchy3"/>
    <dgm:cxn modelId="{4487B003-E7DE-48BD-80F8-BF4D74610A4A}" srcId="{7BC67E14-A04C-4030-B4EE-854A67D216DD}" destId="{81D7A5ED-35D0-4F61-9D50-71EDD22688F3}" srcOrd="1" destOrd="0" parTransId="{23E45385-7B75-454C-B435-FF22213895D5}" sibTransId="{D62D0813-CF5C-4C4A-9C58-48EC3FBCEDA3}"/>
    <dgm:cxn modelId="{A8BEBB1B-83FD-4E22-9478-EAB430A911A2}" srcId="{378EBB71-FCD2-4367-BB23-5E889CD4D021}" destId="{03432061-B305-468D-B7D1-414AE67295BE}" srcOrd="1" destOrd="0" parTransId="{00AB8588-8E38-488E-A4DC-D0614BD8AB36}" sibTransId="{3BBE6B32-76C7-4D54-A1D1-CCF814C14C3D}"/>
    <dgm:cxn modelId="{9F80E27C-4521-BB47-810D-8C4512F1450D}" type="presOf" srcId="{9C1839BD-8B76-43C6-A8E1-ED08AAE60F2D}" destId="{BB593CE4-FDF3-4618-83AD-F16F43A0AF3F}" srcOrd="0" destOrd="0" presId="urn:microsoft.com/office/officeart/2005/8/layout/hierarchy3"/>
    <dgm:cxn modelId="{2F19783D-640B-4909-B54D-EE2A8651F6AF}" srcId="{AFA4CAF0-D774-4CE6-935C-ED63A2D7ECF1}" destId="{5674FCF2-0608-468E-A17C-053CF68A2F17}" srcOrd="0" destOrd="0" parTransId="{86066A95-0085-40A5-AC83-B73F78FCE903}" sibTransId="{8DEBE96C-A3B0-47AF-8D69-22BA43FBE903}"/>
    <dgm:cxn modelId="{58D8AF34-5D8C-114B-864B-5310341E1B48}" type="presParOf" srcId="{1E5D9D42-F66A-494B-8A57-82558966086C}" destId="{F11B8853-6060-474F-88FB-C62435D54B4B}" srcOrd="0" destOrd="0" presId="urn:microsoft.com/office/officeart/2005/8/layout/hierarchy3"/>
    <dgm:cxn modelId="{2D75894C-E244-484E-8293-B7A306E27A31}" type="presParOf" srcId="{F11B8853-6060-474F-88FB-C62435D54B4B}" destId="{5B350910-0C99-49AE-9A9A-4422953839C9}" srcOrd="0" destOrd="0" presId="urn:microsoft.com/office/officeart/2005/8/layout/hierarchy3"/>
    <dgm:cxn modelId="{00AD1BC8-38BD-7F43-A2F0-EFE2C254C1F3}" type="presParOf" srcId="{5B350910-0C99-49AE-9A9A-4422953839C9}" destId="{57E36B22-9E49-45B5-91A1-5DEFC4F4C445}" srcOrd="0" destOrd="0" presId="urn:microsoft.com/office/officeart/2005/8/layout/hierarchy3"/>
    <dgm:cxn modelId="{AAE8753D-17A1-F94A-B426-1DD109F4FF35}" type="presParOf" srcId="{5B350910-0C99-49AE-9A9A-4422953839C9}" destId="{1E2A560B-20F8-445E-BD59-32C6EA907B6A}" srcOrd="1" destOrd="0" presId="urn:microsoft.com/office/officeart/2005/8/layout/hierarchy3"/>
    <dgm:cxn modelId="{05AD5E5D-26E4-A743-9255-174746B7A632}" type="presParOf" srcId="{F11B8853-6060-474F-88FB-C62435D54B4B}" destId="{850150A5-BAE8-4D7A-B98E-A5CB0A992F80}" srcOrd="1" destOrd="0" presId="urn:microsoft.com/office/officeart/2005/8/layout/hierarchy3"/>
    <dgm:cxn modelId="{4E70AD49-845E-A049-BAF7-B885454BC678}" type="presParOf" srcId="{850150A5-BAE8-4D7A-B98E-A5CB0A992F80}" destId="{770862BE-5CDD-431D-BEC0-FD0884FD3495}" srcOrd="0" destOrd="0" presId="urn:microsoft.com/office/officeart/2005/8/layout/hierarchy3"/>
    <dgm:cxn modelId="{771387BB-A69D-B54B-8D99-16AFF734D049}" type="presParOf" srcId="{850150A5-BAE8-4D7A-B98E-A5CB0A992F80}" destId="{DFC77223-AB75-4DB0-B4CA-811B756C65FA}" srcOrd="1" destOrd="0" presId="urn:microsoft.com/office/officeart/2005/8/layout/hierarchy3"/>
    <dgm:cxn modelId="{F3434896-9D9D-A440-B039-6BBCDFE604E8}" type="presParOf" srcId="{850150A5-BAE8-4D7A-B98E-A5CB0A992F80}" destId="{CF0B7168-E1F7-4062-BA37-65071274A2A2}" srcOrd="2" destOrd="0" presId="urn:microsoft.com/office/officeart/2005/8/layout/hierarchy3"/>
    <dgm:cxn modelId="{CDC5D81D-E6D5-344E-B895-0AD8A9B2B907}" type="presParOf" srcId="{850150A5-BAE8-4D7A-B98E-A5CB0A992F80}" destId="{EA237D1C-9C0F-41E6-9BE1-8E9A0EF20C02}" srcOrd="3" destOrd="0" presId="urn:microsoft.com/office/officeart/2005/8/layout/hierarchy3"/>
    <dgm:cxn modelId="{F05AFB9C-C11D-2840-8037-F4C40A516ADE}" type="presParOf" srcId="{1E5D9D42-F66A-494B-8A57-82558966086C}" destId="{EADFB30B-8446-4293-887C-DEC0891F27B0}" srcOrd="1" destOrd="0" presId="urn:microsoft.com/office/officeart/2005/8/layout/hierarchy3"/>
    <dgm:cxn modelId="{658757E1-08BB-2E48-B667-299971790DE1}" type="presParOf" srcId="{EADFB30B-8446-4293-887C-DEC0891F27B0}" destId="{9F9B7BD7-932B-4B9D-B1AC-7FB6C65DF852}" srcOrd="0" destOrd="0" presId="urn:microsoft.com/office/officeart/2005/8/layout/hierarchy3"/>
    <dgm:cxn modelId="{CE8CC044-00FA-5243-82E5-236A515F7365}" type="presParOf" srcId="{9F9B7BD7-932B-4B9D-B1AC-7FB6C65DF852}" destId="{4F6821F4-3E31-4013-B0DA-6EBA5282AFC5}" srcOrd="0" destOrd="0" presId="urn:microsoft.com/office/officeart/2005/8/layout/hierarchy3"/>
    <dgm:cxn modelId="{19FC97AD-47A6-5D47-8AA9-B017906279FD}" type="presParOf" srcId="{9F9B7BD7-932B-4B9D-B1AC-7FB6C65DF852}" destId="{3E3B79CB-EA96-4BF0-B4B5-007FAA57348A}" srcOrd="1" destOrd="0" presId="urn:microsoft.com/office/officeart/2005/8/layout/hierarchy3"/>
    <dgm:cxn modelId="{10005470-F575-A040-9E88-9F82E41ACDF4}" type="presParOf" srcId="{EADFB30B-8446-4293-887C-DEC0891F27B0}" destId="{4BD335D7-1626-4DD7-A210-129BCB48CDC6}" srcOrd="1" destOrd="0" presId="urn:microsoft.com/office/officeart/2005/8/layout/hierarchy3"/>
    <dgm:cxn modelId="{3838CF58-B5DC-034D-B1B4-45EB33162B77}" type="presParOf" srcId="{4BD335D7-1626-4DD7-A210-129BCB48CDC6}" destId="{FC17D548-4654-490E-B3C0-FBE816867217}" srcOrd="0" destOrd="0" presId="urn:microsoft.com/office/officeart/2005/8/layout/hierarchy3"/>
    <dgm:cxn modelId="{C714B3F0-ED40-AA48-A868-4109958A9E5C}" type="presParOf" srcId="{4BD335D7-1626-4DD7-A210-129BCB48CDC6}" destId="{BB593CE4-FDF3-4618-83AD-F16F43A0AF3F}" srcOrd="1" destOrd="0" presId="urn:microsoft.com/office/officeart/2005/8/layout/hierarchy3"/>
    <dgm:cxn modelId="{2B8019B8-B2AD-404C-AA7B-AAA44457C048}" type="presParOf" srcId="{4BD335D7-1626-4DD7-A210-129BCB48CDC6}" destId="{E8D234F8-E867-4F3E-9E43-C5DBA2F79FFA}" srcOrd="2" destOrd="0" presId="urn:microsoft.com/office/officeart/2005/8/layout/hierarchy3"/>
    <dgm:cxn modelId="{67658BF3-107D-1E42-8336-F12CF3972225}" type="presParOf" srcId="{4BD335D7-1626-4DD7-A210-129BCB48CDC6}" destId="{E360988E-CB9B-4FDF-9275-614CB2F8F3AD}" srcOrd="3" destOrd="0" presId="urn:microsoft.com/office/officeart/2005/8/layout/hierarchy3"/>
    <dgm:cxn modelId="{F5167C3F-525F-A84C-BF70-A59B532C930E}" type="presParOf" srcId="{1E5D9D42-F66A-494B-8A57-82558966086C}" destId="{DAE512C4-8C8F-4969-903E-67E759A554C8}" srcOrd="2" destOrd="0" presId="urn:microsoft.com/office/officeart/2005/8/layout/hierarchy3"/>
    <dgm:cxn modelId="{8FBA5B8E-C98E-CC43-85F4-F5DDC73F02E6}" type="presParOf" srcId="{DAE512C4-8C8F-4969-903E-67E759A554C8}" destId="{87223F5A-0797-4E3C-8748-BD37036B3C2B}" srcOrd="0" destOrd="0" presId="urn:microsoft.com/office/officeart/2005/8/layout/hierarchy3"/>
    <dgm:cxn modelId="{EEFB80C8-6923-6B40-B6B7-517F17CC4C1D}" type="presParOf" srcId="{87223F5A-0797-4E3C-8748-BD37036B3C2B}" destId="{78A9EC88-44B9-4523-8B0E-9CFA6F432767}" srcOrd="0" destOrd="0" presId="urn:microsoft.com/office/officeart/2005/8/layout/hierarchy3"/>
    <dgm:cxn modelId="{6433F03E-9103-7840-8512-3F730DAF7B2F}" type="presParOf" srcId="{87223F5A-0797-4E3C-8748-BD37036B3C2B}" destId="{25325787-7AED-410F-A63E-0AE1A803792C}" srcOrd="1" destOrd="0" presId="urn:microsoft.com/office/officeart/2005/8/layout/hierarchy3"/>
    <dgm:cxn modelId="{BCACB97F-5C5C-284A-9FBF-72A625A1B60B}" type="presParOf" srcId="{DAE512C4-8C8F-4969-903E-67E759A554C8}" destId="{E23E30BC-0C14-49D4-855A-FC596D498696}" srcOrd="1" destOrd="0" presId="urn:microsoft.com/office/officeart/2005/8/layout/hierarchy3"/>
    <dgm:cxn modelId="{CADD920A-7125-7743-9847-794D139C9E0B}" type="presParOf" srcId="{E23E30BC-0C14-49D4-855A-FC596D498696}" destId="{0DF7D2F6-2128-4E59-BC18-72F2BF035DD5}" srcOrd="0" destOrd="0" presId="urn:microsoft.com/office/officeart/2005/8/layout/hierarchy3"/>
    <dgm:cxn modelId="{5E257777-2232-D14F-BF33-062DA3E526F9}" type="presParOf" srcId="{E23E30BC-0C14-49D4-855A-FC596D498696}" destId="{897D3D47-9919-4E72-91C2-C30E2DF9A3A8}" srcOrd="1" destOrd="0" presId="urn:microsoft.com/office/officeart/2005/8/layout/hierarchy3"/>
    <dgm:cxn modelId="{94D3CD4B-8DA1-DF41-BB69-A1B3FB99562C}" type="presParOf" srcId="{E23E30BC-0C14-49D4-855A-FC596D498696}" destId="{EB5C1276-72A3-48AF-88AA-14D6A8251129}" srcOrd="2" destOrd="0" presId="urn:microsoft.com/office/officeart/2005/8/layout/hierarchy3"/>
    <dgm:cxn modelId="{9056D7BC-95F8-594B-BAA1-C02261B99DD0}" type="presParOf" srcId="{E23E30BC-0C14-49D4-855A-FC596D498696}" destId="{1FEFC567-AE77-434E-94A8-D3914527DA0A}"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354734-AD73-F44B-9F31-60E21DEB921C}" type="doc">
      <dgm:prSet loTypeId="urn:microsoft.com/office/officeart/2005/8/layout/default" loCatId="" qsTypeId="urn:microsoft.com/office/officeart/2005/8/quickstyle/simple3" qsCatId="simple" csTypeId="urn:microsoft.com/office/officeart/2005/8/colors/accent0_1" csCatId="mainScheme" phldr="1"/>
      <dgm:spPr/>
      <dgm:t>
        <a:bodyPr/>
        <a:lstStyle/>
        <a:p>
          <a:endParaRPr lang="es-ES"/>
        </a:p>
      </dgm:t>
    </dgm:pt>
    <dgm:pt modelId="{5F198F27-0ED1-8A4E-86B9-7B556B164430}">
      <dgm:prSet phldrT="[Texto]" custT="1"/>
      <dgm:spPr/>
      <dgm:t>
        <a:bodyPr/>
        <a:lstStyle/>
        <a:p>
          <a:r>
            <a:rPr lang="es-MX" sz="2400" b="0" dirty="0">
              <a:solidFill>
                <a:srgbClr val="404040"/>
              </a:solidFill>
              <a:latin typeface="Arial Narrow"/>
              <a:cs typeface="Arial Narrow"/>
            </a:rPr>
            <a:t>Organizar y conservar sus archivos</a:t>
          </a:r>
          <a:endParaRPr lang="es-ES" sz="2400" b="0" dirty="0">
            <a:solidFill>
              <a:srgbClr val="404040"/>
            </a:solidFill>
            <a:latin typeface="Arial Narrow"/>
            <a:cs typeface="Arial Narrow"/>
          </a:endParaRPr>
        </a:p>
      </dgm:t>
    </dgm:pt>
    <dgm:pt modelId="{BA884114-1CA5-6A43-B51D-05901365AE51}" type="parTrans" cxnId="{0C135AE6-68C8-1A43-8F5D-68251EAA8EDC}">
      <dgm:prSet/>
      <dgm:spPr/>
      <dgm:t>
        <a:bodyPr/>
        <a:lstStyle/>
        <a:p>
          <a:endParaRPr lang="es-ES" sz="1200" b="0">
            <a:solidFill>
              <a:srgbClr val="404040"/>
            </a:solidFill>
            <a:latin typeface="Arial Narrow"/>
            <a:cs typeface="Arial Narrow"/>
          </a:endParaRPr>
        </a:p>
      </dgm:t>
    </dgm:pt>
    <dgm:pt modelId="{27D03DE0-5E00-014A-8347-33F0DFF51F67}" type="sibTrans" cxnId="{0C135AE6-68C8-1A43-8F5D-68251EAA8EDC}">
      <dgm:prSet/>
      <dgm:spPr/>
      <dgm:t>
        <a:bodyPr/>
        <a:lstStyle/>
        <a:p>
          <a:endParaRPr lang="es-ES" sz="1200" b="0">
            <a:solidFill>
              <a:srgbClr val="404040"/>
            </a:solidFill>
            <a:latin typeface="Arial Narrow"/>
            <a:cs typeface="Arial Narrow"/>
          </a:endParaRPr>
        </a:p>
      </dgm:t>
    </dgm:pt>
    <dgm:pt modelId="{94D5CB08-286B-D84D-BCA4-AC6B08628D15}">
      <dgm:prSet custT="1"/>
      <dgm:spPr/>
      <dgm:t>
        <a:bodyPr/>
        <a:lstStyle/>
        <a:p>
          <a:r>
            <a:rPr lang="es-MX" sz="2400" b="0">
              <a:solidFill>
                <a:srgbClr val="404040"/>
              </a:solidFill>
              <a:latin typeface="Arial Narrow"/>
              <a:cs typeface="Arial Narrow"/>
            </a:rPr>
            <a:t>Destinar los espacios y equipos para el funcionamiento</a:t>
          </a:r>
          <a:endParaRPr lang="es-ES_tradnl" sz="2400" b="0" dirty="0">
            <a:solidFill>
              <a:srgbClr val="404040"/>
            </a:solidFill>
            <a:latin typeface="Arial Narrow"/>
            <a:cs typeface="Arial Narrow"/>
          </a:endParaRPr>
        </a:p>
      </dgm:t>
    </dgm:pt>
    <dgm:pt modelId="{99C1EF1D-9F5B-A848-9F93-FDF7330E376C}" type="parTrans" cxnId="{9BDE6E82-8126-F343-A7D3-C7D53771ED07}">
      <dgm:prSet/>
      <dgm:spPr/>
      <dgm:t>
        <a:bodyPr/>
        <a:lstStyle/>
        <a:p>
          <a:endParaRPr lang="es-ES" sz="1200" b="0">
            <a:solidFill>
              <a:srgbClr val="404040"/>
            </a:solidFill>
            <a:latin typeface="Arial Narrow"/>
            <a:cs typeface="Arial Narrow"/>
          </a:endParaRPr>
        </a:p>
      </dgm:t>
    </dgm:pt>
    <dgm:pt modelId="{01A2BBD2-BFC3-5F48-A99A-D8E30E8D2D7B}" type="sibTrans" cxnId="{9BDE6E82-8126-F343-A7D3-C7D53771ED07}">
      <dgm:prSet/>
      <dgm:spPr/>
      <dgm:t>
        <a:bodyPr/>
        <a:lstStyle/>
        <a:p>
          <a:endParaRPr lang="es-ES" sz="1200" b="0">
            <a:solidFill>
              <a:srgbClr val="404040"/>
            </a:solidFill>
            <a:latin typeface="Arial Narrow"/>
            <a:cs typeface="Arial Narrow"/>
          </a:endParaRPr>
        </a:p>
      </dgm:t>
    </dgm:pt>
    <dgm:pt modelId="{FA023FC7-3537-3949-80FA-0AA2C33849E5}">
      <dgm:prSet custT="1"/>
      <dgm:spPr/>
      <dgm:t>
        <a:bodyPr/>
        <a:lstStyle/>
        <a:p>
          <a:r>
            <a:rPr lang="es-MX" sz="2400" b="0">
              <a:solidFill>
                <a:srgbClr val="404040"/>
              </a:solidFill>
              <a:latin typeface="Arial Narrow"/>
              <a:cs typeface="Arial Narrow"/>
            </a:rPr>
            <a:t>Contar con los instrumetos de control y consulta archivistica</a:t>
          </a:r>
          <a:endParaRPr lang="es-ES_tradnl" sz="2400" b="0" dirty="0">
            <a:solidFill>
              <a:srgbClr val="404040"/>
            </a:solidFill>
            <a:latin typeface="Arial Narrow"/>
            <a:cs typeface="Arial Narrow"/>
          </a:endParaRPr>
        </a:p>
      </dgm:t>
    </dgm:pt>
    <dgm:pt modelId="{ECE7910D-A663-094F-B102-407B1EEA2617}" type="parTrans" cxnId="{8B81ED21-6682-0D4D-91EC-9A3C51C8DBA1}">
      <dgm:prSet/>
      <dgm:spPr/>
      <dgm:t>
        <a:bodyPr/>
        <a:lstStyle/>
        <a:p>
          <a:endParaRPr lang="es-ES" sz="1200" b="0">
            <a:solidFill>
              <a:srgbClr val="404040"/>
            </a:solidFill>
            <a:latin typeface="Arial Narrow"/>
            <a:cs typeface="Arial Narrow"/>
          </a:endParaRPr>
        </a:p>
      </dgm:t>
    </dgm:pt>
    <dgm:pt modelId="{386C702A-8D42-5944-9B63-3FF38FD588E8}" type="sibTrans" cxnId="{8B81ED21-6682-0D4D-91EC-9A3C51C8DBA1}">
      <dgm:prSet/>
      <dgm:spPr/>
      <dgm:t>
        <a:bodyPr/>
        <a:lstStyle/>
        <a:p>
          <a:endParaRPr lang="es-ES" sz="1200" b="0">
            <a:solidFill>
              <a:srgbClr val="404040"/>
            </a:solidFill>
            <a:latin typeface="Arial Narrow"/>
            <a:cs typeface="Arial Narrow"/>
          </a:endParaRPr>
        </a:p>
      </dgm:t>
    </dgm:pt>
    <dgm:pt modelId="{B54C808A-04D4-8041-88EE-45322C35BFC4}">
      <dgm:prSet custT="1"/>
      <dgm:spPr/>
      <dgm:t>
        <a:bodyPr/>
        <a:lstStyle/>
        <a:p>
          <a:r>
            <a:rPr lang="es-MX" sz="2400" b="0">
              <a:solidFill>
                <a:srgbClr val="404040"/>
              </a:solidFill>
              <a:latin typeface="Arial Narrow"/>
              <a:cs typeface="Arial Narrow"/>
            </a:rPr>
            <a:t>Garantizar que no se sustraigan, dañen o eliminen</a:t>
          </a:r>
          <a:endParaRPr lang="es-ES_tradnl" sz="2400" b="0" dirty="0">
            <a:solidFill>
              <a:srgbClr val="404040"/>
            </a:solidFill>
            <a:latin typeface="Arial Narrow"/>
            <a:cs typeface="Arial Narrow"/>
          </a:endParaRPr>
        </a:p>
      </dgm:t>
    </dgm:pt>
    <dgm:pt modelId="{8C5E69F7-1DAA-9846-821A-A25D6E8949C5}" type="parTrans" cxnId="{B92B9696-F0C0-4642-959A-B5F6A6CC8B7D}">
      <dgm:prSet/>
      <dgm:spPr/>
      <dgm:t>
        <a:bodyPr/>
        <a:lstStyle/>
        <a:p>
          <a:endParaRPr lang="es-ES" sz="1200" b="0">
            <a:solidFill>
              <a:srgbClr val="404040"/>
            </a:solidFill>
            <a:latin typeface="Arial Narrow"/>
            <a:cs typeface="Arial Narrow"/>
          </a:endParaRPr>
        </a:p>
      </dgm:t>
    </dgm:pt>
    <dgm:pt modelId="{820B4E8C-E025-714B-A16E-F52450D28BAE}" type="sibTrans" cxnId="{B92B9696-F0C0-4642-959A-B5F6A6CC8B7D}">
      <dgm:prSet/>
      <dgm:spPr/>
      <dgm:t>
        <a:bodyPr/>
        <a:lstStyle/>
        <a:p>
          <a:endParaRPr lang="es-ES" sz="1200" b="0">
            <a:solidFill>
              <a:srgbClr val="404040"/>
            </a:solidFill>
            <a:latin typeface="Arial Narrow"/>
            <a:cs typeface="Arial Narrow"/>
          </a:endParaRPr>
        </a:p>
      </dgm:t>
    </dgm:pt>
    <dgm:pt modelId="{127BDD63-504B-8E4D-AA2D-2BCC3499CF28}" type="pres">
      <dgm:prSet presAssocID="{07354734-AD73-F44B-9F31-60E21DEB921C}" presName="diagram" presStyleCnt="0">
        <dgm:presLayoutVars>
          <dgm:dir/>
          <dgm:resizeHandles val="exact"/>
        </dgm:presLayoutVars>
      </dgm:prSet>
      <dgm:spPr/>
      <dgm:t>
        <a:bodyPr/>
        <a:lstStyle/>
        <a:p>
          <a:endParaRPr lang="es-ES"/>
        </a:p>
      </dgm:t>
    </dgm:pt>
    <dgm:pt modelId="{74FEF303-411F-5844-A501-41432251730D}" type="pres">
      <dgm:prSet presAssocID="{5F198F27-0ED1-8A4E-86B9-7B556B164430}" presName="node" presStyleLbl="node1" presStyleIdx="0" presStyleCnt="4">
        <dgm:presLayoutVars>
          <dgm:bulletEnabled val="1"/>
        </dgm:presLayoutVars>
      </dgm:prSet>
      <dgm:spPr/>
      <dgm:t>
        <a:bodyPr/>
        <a:lstStyle/>
        <a:p>
          <a:endParaRPr lang="es-ES"/>
        </a:p>
      </dgm:t>
    </dgm:pt>
    <dgm:pt modelId="{C914BD67-A9DE-8C41-B337-F3B9B362EB41}" type="pres">
      <dgm:prSet presAssocID="{27D03DE0-5E00-014A-8347-33F0DFF51F67}" presName="sibTrans" presStyleCnt="0"/>
      <dgm:spPr/>
    </dgm:pt>
    <dgm:pt modelId="{9DA6E22A-8EC7-CD47-91D7-B3E381136CA8}" type="pres">
      <dgm:prSet presAssocID="{94D5CB08-286B-D84D-BCA4-AC6B08628D15}" presName="node" presStyleLbl="node1" presStyleIdx="1" presStyleCnt="4">
        <dgm:presLayoutVars>
          <dgm:bulletEnabled val="1"/>
        </dgm:presLayoutVars>
      </dgm:prSet>
      <dgm:spPr/>
      <dgm:t>
        <a:bodyPr/>
        <a:lstStyle/>
        <a:p>
          <a:endParaRPr lang="es-ES"/>
        </a:p>
      </dgm:t>
    </dgm:pt>
    <dgm:pt modelId="{E220D41B-B95E-F647-957A-D8C94A1F20F2}" type="pres">
      <dgm:prSet presAssocID="{01A2BBD2-BFC3-5F48-A99A-D8E30E8D2D7B}" presName="sibTrans" presStyleCnt="0"/>
      <dgm:spPr/>
    </dgm:pt>
    <dgm:pt modelId="{EE3C8655-692A-4B42-8453-B45F1832CF4D}" type="pres">
      <dgm:prSet presAssocID="{FA023FC7-3537-3949-80FA-0AA2C33849E5}" presName="node" presStyleLbl="node1" presStyleIdx="2" presStyleCnt="4">
        <dgm:presLayoutVars>
          <dgm:bulletEnabled val="1"/>
        </dgm:presLayoutVars>
      </dgm:prSet>
      <dgm:spPr/>
      <dgm:t>
        <a:bodyPr/>
        <a:lstStyle/>
        <a:p>
          <a:endParaRPr lang="es-ES"/>
        </a:p>
      </dgm:t>
    </dgm:pt>
    <dgm:pt modelId="{E0B86DD3-5BEE-8648-B19C-E2FFB2EDA00D}" type="pres">
      <dgm:prSet presAssocID="{386C702A-8D42-5944-9B63-3FF38FD588E8}" presName="sibTrans" presStyleCnt="0"/>
      <dgm:spPr/>
    </dgm:pt>
    <dgm:pt modelId="{6B7C2482-529F-F343-B469-208FD59A38BE}" type="pres">
      <dgm:prSet presAssocID="{B54C808A-04D4-8041-88EE-45322C35BFC4}" presName="node" presStyleLbl="node1" presStyleIdx="3" presStyleCnt="4">
        <dgm:presLayoutVars>
          <dgm:bulletEnabled val="1"/>
        </dgm:presLayoutVars>
      </dgm:prSet>
      <dgm:spPr/>
      <dgm:t>
        <a:bodyPr/>
        <a:lstStyle/>
        <a:p>
          <a:endParaRPr lang="es-ES"/>
        </a:p>
      </dgm:t>
    </dgm:pt>
  </dgm:ptLst>
  <dgm:cxnLst>
    <dgm:cxn modelId="{37C13EE0-6F56-0340-A01C-6D533FF125CD}" type="presOf" srcId="{FA023FC7-3537-3949-80FA-0AA2C33849E5}" destId="{EE3C8655-692A-4B42-8453-B45F1832CF4D}" srcOrd="0" destOrd="0" presId="urn:microsoft.com/office/officeart/2005/8/layout/default"/>
    <dgm:cxn modelId="{B92B9696-F0C0-4642-959A-B5F6A6CC8B7D}" srcId="{07354734-AD73-F44B-9F31-60E21DEB921C}" destId="{B54C808A-04D4-8041-88EE-45322C35BFC4}" srcOrd="3" destOrd="0" parTransId="{8C5E69F7-1DAA-9846-821A-A25D6E8949C5}" sibTransId="{820B4E8C-E025-714B-A16E-F52450D28BAE}"/>
    <dgm:cxn modelId="{1A266A71-FC0C-9B40-81F7-B9AE33BB0DA4}" type="presOf" srcId="{B54C808A-04D4-8041-88EE-45322C35BFC4}" destId="{6B7C2482-529F-F343-B469-208FD59A38BE}" srcOrd="0" destOrd="0" presId="urn:microsoft.com/office/officeart/2005/8/layout/default"/>
    <dgm:cxn modelId="{5BD51E80-3F69-E243-9078-3528E6D3D95F}" type="presOf" srcId="{94D5CB08-286B-D84D-BCA4-AC6B08628D15}" destId="{9DA6E22A-8EC7-CD47-91D7-B3E381136CA8}" srcOrd="0" destOrd="0" presId="urn:microsoft.com/office/officeart/2005/8/layout/default"/>
    <dgm:cxn modelId="{DA4E97AC-B7E0-004F-98F5-FCFB8448FFA3}" type="presOf" srcId="{5F198F27-0ED1-8A4E-86B9-7B556B164430}" destId="{74FEF303-411F-5844-A501-41432251730D}" srcOrd="0" destOrd="0" presId="urn:microsoft.com/office/officeart/2005/8/layout/default"/>
    <dgm:cxn modelId="{0C135AE6-68C8-1A43-8F5D-68251EAA8EDC}" srcId="{07354734-AD73-F44B-9F31-60E21DEB921C}" destId="{5F198F27-0ED1-8A4E-86B9-7B556B164430}" srcOrd="0" destOrd="0" parTransId="{BA884114-1CA5-6A43-B51D-05901365AE51}" sibTransId="{27D03DE0-5E00-014A-8347-33F0DFF51F67}"/>
    <dgm:cxn modelId="{9BDE6E82-8126-F343-A7D3-C7D53771ED07}" srcId="{07354734-AD73-F44B-9F31-60E21DEB921C}" destId="{94D5CB08-286B-D84D-BCA4-AC6B08628D15}" srcOrd="1" destOrd="0" parTransId="{99C1EF1D-9F5B-A848-9F93-FDF7330E376C}" sibTransId="{01A2BBD2-BFC3-5F48-A99A-D8E30E8D2D7B}"/>
    <dgm:cxn modelId="{D69A0617-12CF-6C47-A751-28860D771FCE}" type="presOf" srcId="{07354734-AD73-F44B-9F31-60E21DEB921C}" destId="{127BDD63-504B-8E4D-AA2D-2BCC3499CF28}" srcOrd="0" destOrd="0" presId="urn:microsoft.com/office/officeart/2005/8/layout/default"/>
    <dgm:cxn modelId="{8B81ED21-6682-0D4D-91EC-9A3C51C8DBA1}" srcId="{07354734-AD73-F44B-9F31-60E21DEB921C}" destId="{FA023FC7-3537-3949-80FA-0AA2C33849E5}" srcOrd="2" destOrd="0" parTransId="{ECE7910D-A663-094F-B102-407B1EEA2617}" sibTransId="{386C702A-8D42-5944-9B63-3FF38FD588E8}"/>
    <dgm:cxn modelId="{9E87EEC4-FAAC-B148-BE1A-36B9347DFD21}" type="presParOf" srcId="{127BDD63-504B-8E4D-AA2D-2BCC3499CF28}" destId="{74FEF303-411F-5844-A501-41432251730D}" srcOrd="0" destOrd="0" presId="urn:microsoft.com/office/officeart/2005/8/layout/default"/>
    <dgm:cxn modelId="{C44F4505-4A99-474B-9F1D-4CB9C4C982A8}" type="presParOf" srcId="{127BDD63-504B-8E4D-AA2D-2BCC3499CF28}" destId="{C914BD67-A9DE-8C41-B337-F3B9B362EB41}" srcOrd="1" destOrd="0" presId="urn:microsoft.com/office/officeart/2005/8/layout/default"/>
    <dgm:cxn modelId="{9EB0FA71-A343-AF4F-B98B-B5582C831679}" type="presParOf" srcId="{127BDD63-504B-8E4D-AA2D-2BCC3499CF28}" destId="{9DA6E22A-8EC7-CD47-91D7-B3E381136CA8}" srcOrd="2" destOrd="0" presId="urn:microsoft.com/office/officeart/2005/8/layout/default"/>
    <dgm:cxn modelId="{2B490A47-E73D-5F42-BAF5-DD18919DFBFF}" type="presParOf" srcId="{127BDD63-504B-8E4D-AA2D-2BCC3499CF28}" destId="{E220D41B-B95E-F647-957A-D8C94A1F20F2}" srcOrd="3" destOrd="0" presId="urn:microsoft.com/office/officeart/2005/8/layout/default"/>
    <dgm:cxn modelId="{69BDD02C-12F8-554A-8CC7-498626B8B4AC}" type="presParOf" srcId="{127BDD63-504B-8E4D-AA2D-2BCC3499CF28}" destId="{EE3C8655-692A-4B42-8453-B45F1832CF4D}" srcOrd="4" destOrd="0" presId="urn:microsoft.com/office/officeart/2005/8/layout/default"/>
    <dgm:cxn modelId="{3076A0C9-1227-1F43-A5F1-B51A6BC56C7A}" type="presParOf" srcId="{127BDD63-504B-8E4D-AA2D-2BCC3499CF28}" destId="{E0B86DD3-5BEE-8648-B19C-E2FFB2EDA00D}" srcOrd="5" destOrd="0" presId="urn:microsoft.com/office/officeart/2005/8/layout/default"/>
    <dgm:cxn modelId="{465497E5-B26C-324F-85BD-3C6FD1438AB5}" type="presParOf" srcId="{127BDD63-504B-8E4D-AA2D-2BCC3499CF28}" destId="{6B7C2482-529F-F343-B469-208FD59A38BE}"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684E0C-20A9-4E39-9D8D-D1AD0FE68707}">
      <dsp:nvSpPr>
        <dsp:cNvPr id="0" name=""/>
        <dsp:cNvSpPr/>
      </dsp:nvSpPr>
      <dsp:spPr>
        <a:xfrm>
          <a:off x="0" y="0"/>
          <a:ext cx="2005675" cy="500824"/>
        </a:xfrm>
        <a:prstGeom prst="homePlate">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676" tIns="37338" rIns="18669" bIns="37338" numCol="1" spcCol="1270" anchor="ctr" anchorCtr="0">
          <a:noAutofit/>
        </a:bodyPr>
        <a:lstStyle/>
        <a:p>
          <a:pPr lvl="0" algn="ctr" defTabSz="622300">
            <a:lnSpc>
              <a:spcPct val="90000"/>
            </a:lnSpc>
            <a:spcBef>
              <a:spcPct val="0"/>
            </a:spcBef>
            <a:spcAft>
              <a:spcPct val="35000"/>
            </a:spcAft>
          </a:pPr>
          <a:r>
            <a:rPr lang="es-MX" sz="1400" b="1" kern="1200" dirty="0"/>
            <a:t>Generalidades</a:t>
          </a:r>
        </a:p>
      </dsp:txBody>
      <dsp:txXfrm>
        <a:off x="0" y="0"/>
        <a:ext cx="1880469" cy="500824"/>
      </dsp:txXfrm>
    </dsp:sp>
    <dsp:sp modelId="{3D6CAB64-716F-437B-AF6B-07CB5E31579C}">
      <dsp:nvSpPr>
        <dsp:cNvPr id="0" name=""/>
        <dsp:cNvSpPr/>
      </dsp:nvSpPr>
      <dsp:spPr>
        <a:xfrm>
          <a:off x="1587944" y="0"/>
          <a:ext cx="1704327" cy="500824"/>
        </a:xfrm>
        <a:prstGeom prst="chevron">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lvl="0" algn="ctr" defTabSz="622300">
            <a:lnSpc>
              <a:spcPct val="90000"/>
            </a:lnSpc>
            <a:spcBef>
              <a:spcPct val="0"/>
            </a:spcBef>
            <a:spcAft>
              <a:spcPct val="35000"/>
            </a:spcAft>
          </a:pPr>
          <a:r>
            <a:rPr lang="es-MX" sz="1400" b="1" kern="1200" dirty="0"/>
            <a:t>Información</a:t>
          </a:r>
        </a:p>
      </dsp:txBody>
      <dsp:txXfrm>
        <a:off x="1838356" y="0"/>
        <a:ext cx="1203503" cy="500824"/>
      </dsp:txXfrm>
    </dsp:sp>
    <dsp:sp modelId="{0618C7FB-A0E4-462F-B65D-86E241CF89A5}">
      <dsp:nvSpPr>
        <dsp:cNvPr id="0" name=""/>
        <dsp:cNvSpPr/>
      </dsp:nvSpPr>
      <dsp:spPr>
        <a:xfrm>
          <a:off x="2873209" y="0"/>
          <a:ext cx="1358432" cy="500824"/>
        </a:xfrm>
        <a:prstGeom prst="chevron">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lvl="0" algn="ctr" defTabSz="622300">
            <a:lnSpc>
              <a:spcPct val="90000"/>
            </a:lnSpc>
            <a:spcBef>
              <a:spcPct val="0"/>
            </a:spcBef>
            <a:spcAft>
              <a:spcPct val="35000"/>
            </a:spcAft>
          </a:pPr>
          <a:r>
            <a:rPr lang="es-MX" sz="1400" b="1" kern="1200" dirty="0"/>
            <a:t>ITEI</a:t>
          </a:r>
        </a:p>
      </dsp:txBody>
      <dsp:txXfrm>
        <a:off x="3123621" y="0"/>
        <a:ext cx="857608" cy="500824"/>
      </dsp:txXfrm>
    </dsp:sp>
    <dsp:sp modelId="{9A090F18-F007-4E7B-9E09-697CDA87DC0F}">
      <dsp:nvSpPr>
        <dsp:cNvPr id="0" name=""/>
        <dsp:cNvSpPr/>
      </dsp:nvSpPr>
      <dsp:spPr>
        <a:xfrm>
          <a:off x="3812579" y="0"/>
          <a:ext cx="2320349" cy="500824"/>
        </a:xfrm>
        <a:prstGeom prst="chevron">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lvl="0" algn="ctr" defTabSz="622300">
            <a:lnSpc>
              <a:spcPct val="90000"/>
            </a:lnSpc>
            <a:spcBef>
              <a:spcPct val="0"/>
            </a:spcBef>
            <a:spcAft>
              <a:spcPct val="35000"/>
            </a:spcAft>
          </a:pPr>
          <a:r>
            <a:rPr lang="es-MX" sz="1400" b="1" kern="1200" dirty="0"/>
            <a:t>Sujetos Obligados</a:t>
          </a:r>
        </a:p>
      </dsp:txBody>
      <dsp:txXfrm>
        <a:off x="4062991" y="0"/>
        <a:ext cx="1819525" cy="500824"/>
      </dsp:txXfrm>
    </dsp:sp>
    <dsp:sp modelId="{DE533981-A94D-428C-B425-20A2CA05C106}">
      <dsp:nvSpPr>
        <dsp:cNvPr id="0" name=""/>
        <dsp:cNvSpPr/>
      </dsp:nvSpPr>
      <dsp:spPr>
        <a:xfrm>
          <a:off x="5713866" y="0"/>
          <a:ext cx="1484801" cy="500824"/>
        </a:xfrm>
        <a:prstGeom prst="chevron">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lvl="0" algn="ctr" defTabSz="622300">
            <a:lnSpc>
              <a:spcPct val="90000"/>
            </a:lnSpc>
            <a:spcBef>
              <a:spcPct val="0"/>
            </a:spcBef>
            <a:spcAft>
              <a:spcPct val="35000"/>
            </a:spcAft>
          </a:pPr>
          <a:r>
            <a:rPr lang="es-MX" sz="1400" b="1" kern="1200" dirty="0"/>
            <a:t>Sanciones</a:t>
          </a:r>
        </a:p>
      </dsp:txBody>
      <dsp:txXfrm>
        <a:off x="5964278" y="0"/>
        <a:ext cx="983977" cy="5008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E36B22-9E49-45B5-91A1-5DEFC4F4C445}">
      <dsp:nvSpPr>
        <dsp:cNvPr id="0" name=""/>
        <dsp:cNvSpPr/>
      </dsp:nvSpPr>
      <dsp:spPr>
        <a:xfrm>
          <a:off x="619" y="0"/>
          <a:ext cx="2388222" cy="449774"/>
        </a:xfrm>
        <a:prstGeom prst="roundRect">
          <a:avLst>
            <a:gd name="adj" fmla="val 10000"/>
          </a:avLst>
        </a:prstGeom>
        <a:solidFill>
          <a:schemeClr val="accent6">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s-MX" sz="1200" b="1" kern="1200" dirty="0"/>
            <a:t>RECURSO DE REVISIÓN</a:t>
          </a:r>
        </a:p>
      </dsp:txBody>
      <dsp:txXfrm>
        <a:off x="13792" y="13173"/>
        <a:ext cx="2361876" cy="423428"/>
      </dsp:txXfrm>
    </dsp:sp>
    <dsp:sp modelId="{770862BE-5CDD-431D-BEC0-FD0884FD3495}">
      <dsp:nvSpPr>
        <dsp:cNvPr id="0" name=""/>
        <dsp:cNvSpPr/>
      </dsp:nvSpPr>
      <dsp:spPr>
        <a:xfrm>
          <a:off x="239441" y="449774"/>
          <a:ext cx="200732" cy="868009"/>
        </a:xfrm>
        <a:custGeom>
          <a:avLst/>
          <a:gdLst/>
          <a:ahLst/>
          <a:cxnLst/>
          <a:rect l="0" t="0" r="0" b="0"/>
          <a:pathLst>
            <a:path>
              <a:moveTo>
                <a:pt x="0" y="0"/>
              </a:moveTo>
              <a:lnTo>
                <a:pt x="0" y="868009"/>
              </a:lnTo>
              <a:lnTo>
                <a:pt x="200732" y="868009"/>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sp>
    <dsp:sp modelId="{DFC77223-AB75-4DB0-B4CA-811B756C65FA}">
      <dsp:nvSpPr>
        <dsp:cNvPr id="0" name=""/>
        <dsp:cNvSpPr/>
      </dsp:nvSpPr>
      <dsp:spPr>
        <a:xfrm>
          <a:off x="440174" y="736622"/>
          <a:ext cx="2663938" cy="1162321"/>
        </a:xfrm>
        <a:prstGeom prst="roundRect">
          <a:avLst>
            <a:gd name="adj" fmla="val 10000"/>
          </a:avLst>
        </a:prstGeom>
        <a:solidFill>
          <a:schemeClr val="accent6">
            <a:lumMod val="60000"/>
            <a:lumOff val="4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4000" tIns="93600" rIns="144000" bIns="93600" numCol="1" spcCol="1270" anchor="t" anchorCtr="0">
          <a:noAutofit/>
        </a:bodyPr>
        <a:lstStyle/>
        <a:p>
          <a:pPr lvl="0" algn="l" defTabSz="533400">
            <a:lnSpc>
              <a:spcPct val="90000"/>
            </a:lnSpc>
            <a:spcBef>
              <a:spcPct val="0"/>
            </a:spcBef>
            <a:spcAft>
              <a:spcPct val="35000"/>
            </a:spcAft>
          </a:pPr>
          <a:r>
            <a:rPr lang="es-MX" sz="1200" b="1" kern="1200" dirty="0">
              <a:solidFill>
                <a:schemeClr val="accent6">
                  <a:lumMod val="75000"/>
                </a:schemeClr>
              </a:solidFill>
            </a:rPr>
            <a:t>Medio de impugnación con que cuenta el solicitante de la información para recurrir la resolución o la falta de ésta.</a:t>
          </a:r>
        </a:p>
      </dsp:txBody>
      <dsp:txXfrm>
        <a:off x="474217" y="770665"/>
        <a:ext cx="2595852" cy="1094235"/>
      </dsp:txXfrm>
    </dsp:sp>
    <dsp:sp modelId="{CF0B7168-E1F7-4062-BA37-65071274A2A2}">
      <dsp:nvSpPr>
        <dsp:cNvPr id="0" name=""/>
        <dsp:cNvSpPr/>
      </dsp:nvSpPr>
      <dsp:spPr>
        <a:xfrm>
          <a:off x="239441" y="449774"/>
          <a:ext cx="177834" cy="2632623"/>
        </a:xfrm>
        <a:custGeom>
          <a:avLst/>
          <a:gdLst/>
          <a:ahLst/>
          <a:cxnLst/>
          <a:rect l="0" t="0" r="0" b="0"/>
          <a:pathLst>
            <a:path>
              <a:moveTo>
                <a:pt x="0" y="0"/>
              </a:moveTo>
              <a:lnTo>
                <a:pt x="0" y="2632623"/>
              </a:lnTo>
              <a:lnTo>
                <a:pt x="177834" y="2632623"/>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sp>
    <dsp:sp modelId="{EA237D1C-9C0F-41E6-9BE1-8E9A0EF20C02}">
      <dsp:nvSpPr>
        <dsp:cNvPr id="0" name=""/>
        <dsp:cNvSpPr/>
      </dsp:nvSpPr>
      <dsp:spPr>
        <a:xfrm>
          <a:off x="417276" y="2053439"/>
          <a:ext cx="2678973" cy="2057915"/>
        </a:xfrm>
        <a:prstGeom prst="roundRect">
          <a:avLst>
            <a:gd name="adj" fmla="val 10000"/>
          </a:avLst>
        </a:prstGeom>
        <a:solidFill>
          <a:schemeClr val="accent6">
            <a:lumMod val="60000"/>
            <a:lumOff val="4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4000" tIns="93600" rIns="72000" bIns="93600" numCol="1" spcCol="1270" anchor="t" anchorCtr="0">
          <a:noAutofit/>
        </a:bodyPr>
        <a:lstStyle/>
        <a:p>
          <a:pPr lvl="0" algn="l" defTabSz="711200">
            <a:lnSpc>
              <a:spcPct val="90000"/>
            </a:lnSpc>
            <a:spcBef>
              <a:spcPct val="0"/>
            </a:spcBef>
            <a:spcAft>
              <a:spcPct val="35000"/>
            </a:spcAft>
          </a:pPr>
          <a:r>
            <a:rPr lang="es-MX" sz="1600" b="1" kern="1200" dirty="0">
              <a:solidFill>
                <a:schemeClr val="accent6">
                  <a:lumMod val="75000"/>
                </a:schemeClr>
              </a:solidFill>
            </a:rPr>
            <a:t>Causas</a:t>
          </a:r>
        </a:p>
        <a:p>
          <a:pPr lvl="0" algn="l" defTabSz="711200">
            <a:lnSpc>
              <a:spcPct val="90000"/>
            </a:lnSpc>
            <a:spcBef>
              <a:spcPct val="0"/>
            </a:spcBef>
            <a:spcAft>
              <a:spcPct val="35000"/>
            </a:spcAft>
          </a:pPr>
          <a:r>
            <a:rPr lang="es-MX" sz="1200" kern="1200" dirty="0">
              <a:solidFill>
                <a:schemeClr val="accent6">
                  <a:lumMod val="75000"/>
                </a:schemeClr>
              </a:solidFill>
            </a:rPr>
            <a:t>- No resuelve en plazo</a:t>
          </a:r>
        </a:p>
        <a:p>
          <a:pPr lvl="0" algn="l" defTabSz="711200">
            <a:lnSpc>
              <a:spcPct val="90000"/>
            </a:lnSpc>
            <a:spcBef>
              <a:spcPct val="0"/>
            </a:spcBef>
            <a:spcAft>
              <a:spcPct val="35000"/>
            </a:spcAft>
          </a:pPr>
          <a:r>
            <a:rPr lang="es-MX" sz="1200" kern="1200" dirty="0">
              <a:solidFill>
                <a:schemeClr val="accent6">
                  <a:lumMod val="75000"/>
                </a:schemeClr>
              </a:solidFill>
            </a:rPr>
            <a:t>- No notifica en plazo</a:t>
          </a:r>
        </a:p>
        <a:p>
          <a:pPr lvl="0" algn="l" defTabSz="711200">
            <a:lnSpc>
              <a:spcPct val="90000"/>
            </a:lnSpc>
            <a:spcBef>
              <a:spcPct val="0"/>
            </a:spcBef>
            <a:spcAft>
              <a:spcPct val="35000"/>
            </a:spcAft>
          </a:pPr>
          <a:r>
            <a:rPr lang="es-MX" sz="1200" kern="1200" dirty="0">
              <a:solidFill>
                <a:schemeClr val="accent6">
                  <a:lumMod val="75000"/>
                </a:schemeClr>
              </a:solidFill>
            </a:rPr>
            <a:t>- Niega total o parcial información</a:t>
          </a:r>
        </a:p>
        <a:p>
          <a:pPr lvl="0" algn="l" defTabSz="711200">
            <a:lnSpc>
              <a:spcPct val="90000"/>
            </a:lnSpc>
            <a:spcBef>
              <a:spcPct val="0"/>
            </a:spcBef>
            <a:spcAft>
              <a:spcPct val="35000"/>
            </a:spcAft>
          </a:pPr>
          <a:r>
            <a:rPr lang="es-MX" sz="1200" kern="1200" dirty="0">
              <a:solidFill>
                <a:schemeClr val="accent6">
                  <a:lumMod val="75000"/>
                </a:schemeClr>
              </a:solidFill>
            </a:rPr>
            <a:t>- Clasifica </a:t>
          </a:r>
          <a:r>
            <a:rPr lang="es-MX" sz="1200" kern="1200">
              <a:solidFill>
                <a:schemeClr val="accent6">
                  <a:lumMod val="75000"/>
                </a:schemeClr>
              </a:solidFill>
            </a:rPr>
            <a:t>indebidamente información</a:t>
          </a:r>
          <a:endParaRPr lang="es-MX" sz="1200" kern="1200" dirty="0">
            <a:solidFill>
              <a:schemeClr val="accent6">
                <a:lumMod val="75000"/>
              </a:schemeClr>
            </a:solidFill>
          </a:endParaRPr>
        </a:p>
        <a:p>
          <a:pPr lvl="0" algn="l" defTabSz="711200">
            <a:lnSpc>
              <a:spcPct val="90000"/>
            </a:lnSpc>
            <a:spcBef>
              <a:spcPct val="0"/>
            </a:spcBef>
            <a:spcAft>
              <a:spcPct val="35000"/>
            </a:spcAft>
          </a:pPr>
          <a:r>
            <a:rPr lang="es-MX" sz="1200" kern="1200" dirty="0">
              <a:solidFill>
                <a:schemeClr val="accent6">
                  <a:lumMod val="75000"/>
                </a:schemeClr>
              </a:solidFill>
            </a:rPr>
            <a:t>- No permite el acceso completo</a:t>
          </a:r>
        </a:p>
        <a:p>
          <a:pPr lvl="0" algn="l" defTabSz="711200">
            <a:lnSpc>
              <a:spcPct val="90000"/>
            </a:lnSpc>
            <a:spcBef>
              <a:spcPct val="0"/>
            </a:spcBef>
            <a:spcAft>
              <a:spcPct val="35000"/>
            </a:spcAft>
          </a:pPr>
          <a:r>
            <a:rPr lang="es-MX" sz="1200" kern="1200">
              <a:solidFill>
                <a:schemeClr val="accent6">
                  <a:lumMod val="75000"/>
                </a:schemeClr>
              </a:solidFill>
            </a:rPr>
            <a:t>- Cobro </a:t>
          </a:r>
          <a:r>
            <a:rPr lang="es-MX" sz="1200" kern="1200" dirty="0">
              <a:solidFill>
                <a:schemeClr val="accent6">
                  <a:lumMod val="75000"/>
                </a:schemeClr>
              </a:solidFill>
            </a:rPr>
            <a:t>adicional</a:t>
          </a:r>
        </a:p>
      </dsp:txBody>
      <dsp:txXfrm>
        <a:off x="477550" y="2113713"/>
        <a:ext cx="2558425" cy="1937367"/>
      </dsp:txXfrm>
    </dsp:sp>
    <dsp:sp modelId="{4F6821F4-3E31-4013-B0DA-6EBA5282AFC5}">
      <dsp:nvSpPr>
        <dsp:cNvPr id="0" name=""/>
        <dsp:cNvSpPr/>
      </dsp:nvSpPr>
      <dsp:spPr>
        <a:xfrm>
          <a:off x="3177435" y="0"/>
          <a:ext cx="2469923" cy="486807"/>
        </a:xfrm>
        <a:prstGeom prst="roundRect">
          <a:avLst>
            <a:gd name="adj" fmla="val 10000"/>
          </a:avLst>
        </a:prstGeom>
        <a:solidFill>
          <a:schemeClr val="accent6">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s-MX" sz="1200" b="1" kern="1200" dirty="0"/>
            <a:t>RECURSO DE TRANSPARENCIA</a:t>
          </a:r>
        </a:p>
      </dsp:txBody>
      <dsp:txXfrm>
        <a:off x="3191693" y="14258"/>
        <a:ext cx="2441407" cy="458291"/>
      </dsp:txXfrm>
    </dsp:sp>
    <dsp:sp modelId="{FC17D548-4654-490E-B3C0-FBE816867217}">
      <dsp:nvSpPr>
        <dsp:cNvPr id="0" name=""/>
        <dsp:cNvSpPr/>
      </dsp:nvSpPr>
      <dsp:spPr>
        <a:xfrm>
          <a:off x="3424428" y="486807"/>
          <a:ext cx="194149" cy="797144"/>
        </a:xfrm>
        <a:custGeom>
          <a:avLst/>
          <a:gdLst/>
          <a:ahLst/>
          <a:cxnLst/>
          <a:rect l="0" t="0" r="0" b="0"/>
          <a:pathLst>
            <a:path>
              <a:moveTo>
                <a:pt x="0" y="0"/>
              </a:moveTo>
              <a:lnTo>
                <a:pt x="0" y="797144"/>
              </a:lnTo>
              <a:lnTo>
                <a:pt x="194149" y="797144"/>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sp>
    <dsp:sp modelId="{BB593CE4-FDF3-4618-83AD-F16F43A0AF3F}">
      <dsp:nvSpPr>
        <dsp:cNvPr id="0" name=""/>
        <dsp:cNvSpPr/>
      </dsp:nvSpPr>
      <dsp:spPr>
        <a:xfrm>
          <a:off x="3618577" y="695408"/>
          <a:ext cx="1958721" cy="1177085"/>
        </a:xfrm>
        <a:prstGeom prst="roundRect">
          <a:avLst>
            <a:gd name="adj" fmla="val 10000"/>
          </a:avLst>
        </a:prstGeom>
        <a:solidFill>
          <a:schemeClr val="accent6">
            <a:lumMod val="60000"/>
            <a:lumOff val="4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4000" tIns="93600" rIns="72000" bIns="93600" numCol="1" spcCol="1270" anchor="t" anchorCtr="0">
          <a:noAutofit/>
        </a:bodyPr>
        <a:lstStyle/>
        <a:p>
          <a:pPr lvl="0" algn="l" defTabSz="533400">
            <a:lnSpc>
              <a:spcPct val="90000"/>
            </a:lnSpc>
            <a:spcBef>
              <a:spcPct val="0"/>
            </a:spcBef>
            <a:spcAft>
              <a:spcPct val="35000"/>
            </a:spcAft>
          </a:pPr>
          <a:r>
            <a:rPr lang="es-MX" sz="1200" b="1" kern="1200" dirty="0">
              <a:solidFill>
                <a:schemeClr val="accent6">
                  <a:lumMod val="75000"/>
                </a:schemeClr>
              </a:solidFill>
            </a:rPr>
            <a:t>Escrito por el cual se denuncia la falta de publicación de información fundamental de un Sujeto Obligado</a:t>
          </a:r>
        </a:p>
      </dsp:txBody>
      <dsp:txXfrm>
        <a:off x="3653053" y="729884"/>
        <a:ext cx="1889769" cy="1108133"/>
      </dsp:txXfrm>
    </dsp:sp>
    <dsp:sp modelId="{E8D234F8-E867-4F3E-9E43-C5DBA2F79FFA}">
      <dsp:nvSpPr>
        <dsp:cNvPr id="0" name=""/>
        <dsp:cNvSpPr/>
      </dsp:nvSpPr>
      <dsp:spPr>
        <a:xfrm>
          <a:off x="3424428" y="486807"/>
          <a:ext cx="208768" cy="2588122"/>
        </a:xfrm>
        <a:custGeom>
          <a:avLst/>
          <a:gdLst/>
          <a:ahLst/>
          <a:cxnLst/>
          <a:rect l="0" t="0" r="0" b="0"/>
          <a:pathLst>
            <a:path>
              <a:moveTo>
                <a:pt x="0" y="0"/>
              </a:moveTo>
              <a:lnTo>
                <a:pt x="0" y="2588122"/>
              </a:lnTo>
              <a:lnTo>
                <a:pt x="208768" y="2588122"/>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sp>
    <dsp:sp modelId="{E360988E-CB9B-4FDF-9275-614CB2F8F3AD}">
      <dsp:nvSpPr>
        <dsp:cNvPr id="0" name=""/>
        <dsp:cNvSpPr/>
      </dsp:nvSpPr>
      <dsp:spPr>
        <a:xfrm>
          <a:off x="3633196" y="2038504"/>
          <a:ext cx="1961111" cy="2072850"/>
        </a:xfrm>
        <a:prstGeom prst="roundRect">
          <a:avLst>
            <a:gd name="adj" fmla="val 10000"/>
          </a:avLst>
        </a:prstGeom>
        <a:solidFill>
          <a:schemeClr val="accent6">
            <a:lumMod val="60000"/>
            <a:lumOff val="4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4000" tIns="93600" rIns="144000" bIns="93600" numCol="1" spcCol="1270" anchor="t" anchorCtr="0">
          <a:noAutofit/>
        </a:bodyPr>
        <a:lstStyle/>
        <a:p>
          <a:pPr lvl="0" algn="l" defTabSz="711200">
            <a:lnSpc>
              <a:spcPct val="90000"/>
            </a:lnSpc>
            <a:spcBef>
              <a:spcPct val="0"/>
            </a:spcBef>
            <a:spcAft>
              <a:spcPct val="35000"/>
            </a:spcAft>
          </a:pPr>
          <a:r>
            <a:rPr lang="es-MX" sz="1600" b="1" kern="1200" dirty="0">
              <a:solidFill>
                <a:srgbClr val="E46C0A"/>
              </a:solidFill>
            </a:rPr>
            <a:t>Causas</a:t>
          </a:r>
        </a:p>
        <a:p>
          <a:pPr lvl="0" algn="l" defTabSz="711200">
            <a:lnSpc>
              <a:spcPct val="90000"/>
            </a:lnSpc>
            <a:spcBef>
              <a:spcPct val="0"/>
            </a:spcBef>
            <a:spcAft>
              <a:spcPct val="35000"/>
            </a:spcAft>
          </a:pPr>
          <a:r>
            <a:rPr lang="es-MX" sz="1200" kern="1200" dirty="0">
              <a:solidFill>
                <a:srgbClr val="E46C0A"/>
              </a:solidFill>
            </a:rPr>
            <a:t>- Denuncia ante el ITEI</a:t>
          </a:r>
        </a:p>
        <a:p>
          <a:pPr lvl="0" algn="l" defTabSz="711200">
            <a:lnSpc>
              <a:spcPct val="90000"/>
            </a:lnSpc>
            <a:spcBef>
              <a:spcPct val="0"/>
            </a:spcBef>
            <a:spcAft>
              <a:spcPct val="35000"/>
            </a:spcAft>
          </a:pPr>
          <a:r>
            <a:rPr lang="es-MX" sz="1200" kern="1200" dirty="0">
              <a:solidFill>
                <a:srgbClr val="E46C0A"/>
              </a:solidFill>
            </a:rPr>
            <a:t>- Informe del Sujeto </a:t>
          </a:r>
          <a:br>
            <a:rPr lang="es-MX" sz="1200" kern="1200" dirty="0">
              <a:solidFill>
                <a:srgbClr val="E46C0A"/>
              </a:solidFill>
            </a:rPr>
          </a:br>
          <a:r>
            <a:rPr lang="es-MX" sz="1200" kern="1200" dirty="0">
              <a:solidFill>
                <a:srgbClr val="E46C0A"/>
              </a:solidFill>
            </a:rPr>
            <a:t> Obligado</a:t>
          </a:r>
        </a:p>
        <a:p>
          <a:pPr lvl="0" algn="l" defTabSz="711200">
            <a:lnSpc>
              <a:spcPct val="90000"/>
            </a:lnSpc>
            <a:spcBef>
              <a:spcPct val="0"/>
            </a:spcBef>
            <a:spcAft>
              <a:spcPct val="35000"/>
            </a:spcAft>
          </a:pPr>
          <a:r>
            <a:rPr lang="es-MX" sz="1200" kern="1200" dirty="0">
              <a:solidFill>
                <a:srgbClr val="E46C0A"/>
              </a:solidFill>
            </a:rPr>
            <a:t>- Resolución de recurso</a:t>
          </a:r>
        </a:p>
        <a:p>
          <a:pPr lvl="0" algn="l" defTabSz="711200">
            <a:lnSpc>
              <a:spcPct val="90000"/>
            </a:lnSpc>
            <a:spcBef>
              <a:spcPct val="0"/>
            </a:spcBef>
            <a:spcAft>
              <a:spcPct val="35000"/>
            </a:spcAft>
          </a:pPr>
          <a:r>
            <a:rPr lang="es-MX" sz="1200" kern="1200" dirty="0">
              <a:solidFill>
                <a:srgbClr val="E46C0A"/>
              </a:solidFill>
            </a:rPr>
            <a:t>- Ejecución de la </a:t>
          </a:r>
          <a:br>
            <a:rPr lang="es-MX" sz="1200" kern="1200" dirty="0">
              <a:solidFill>
                <a:srgbClr val="E46C0A"/>
              </a:solidFill>
            </a:rPr>
          </a:br>
          <a:r>
            <a:rPr lang="es-MX" sz="1200" kern="1200" dirty="0">
              <a:solidFill>
                <a:srgbClr val="E46C0A"/>
              </a:solidFill>
            </a:rPr>
            <a:t>  resolución del recurso</a:t>
          </a:r>
        </a:p>
      </dsp:txBody>
      <dsp:txXfrm>
        <a:off x="3690635" y="2095943"/>
        <a:ext cx="1846233" cy="1957972"/>
      </dsp:txXfrm>
    </dsp:sp>
    <dsp:sp modelId="{78A9EC88-44B9-4523-8B0E-9CFA6F432767}">
      <dsp:nvSpPr>
        <dsp:cNvPr id="0" name=""/>
        <dsp:cNvSpPr/>
      </dsp:nvSpPr>
      <dsp:spPr>
        <a:xfrm>
          <a:off x="5928638" y="0"/>
          <a:ext cx="2242997" cy="482996"/>
        </a:xfrm>
        <a:prstGeom prst="roundRect">
          <a:avLst>
            <a:gd name="adj" fmla="val 10000"/>
          </a:avLst>
        </a:prstGeom>
        <a:solidFill>
          <a:schemeClr val="accent6">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s-MX" sz="1200" b="1" kern="1200" dirty="0"/>
            <a:t>RECURSO DE PROTECCIÓN DE DATOS PERSONALES</a:t>
          </a:r>
        </a:p>
      </dsp:txBody>
      <dsp:txXfrm>
        <a:off x="5942784" y="14146"/>
        <a:ext cx="2214705" cy="454704"/>
      </dsp:txXfrm>
    </dsp:sp>
    <dsp:sp modelId="{0DF7D2F6-2128-4E59-BC18-72F2BF035DD5}">
      <dsp:nvSpPr>
        <dsp:cNvPr id="0" name=""/>
        <dsp:cNvSpPr/>
      </dsp:nvSpPr>
      <dsp:spPr>
        <a:xfrm>
          <a:off x="6152938" y="482996"/>
          <a:ext cx="155561" cy="807987"/>
        </a:xfrm>
        <a:custGeom>
          <a:avLst/>
          <a:gdLst/>
          <a:ahLst/>
          <a:cxnLst/>
          <a:rect l="0" t="0" r="0" b="0"/>
          <a:pathLst>
            <a:path>
              <a:moveTo>
                <a:pt x="0" y="0"/>
              </a:moveTo>
              <a:lnTo>
                <a:pt x="0" y="807987"/>
              </a:lnTo>
              <a:lnTo>
                <a:pt x="155561" y="807987"/>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sp>
    <dsp:sp modelId="{897D3D47-9919-4E72-91C2-C30E2DF9A3A8}">
      <dsp:nvSpPr>
        <dsp:cNvPr id="0" name=""/>
        <dsp:cNvSpPr/>
      </dsp:nvSpPr>
      <dsp:spPr>
        <a:xfrm>
          <a:off x="6308499" y="698801"/>
          <a:ext cx="1900411" cy="1184364"/>
        </a:xfrm>
        <a:prstGeom prst="roundRect">
          <a:avLst>
            <a:gd name="adj" fmla="val 10000"/>
          </a:avLst>
        </a:prstGeom>
        <a:solidFill>
          <a:schemeClr val="accent6">
            <a:lumMod val="60000"/>
            <a:lumOff val="4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4000" tIns="93600" rIns="144000" bIns="93600" numCol="1" spcCol="1270" anchor="t" anchorCtr="0">
          <a:noAutofit/>
        </a:bodyPr>
        <a:lstStyle/>
        <a:p>
          <a:pPr lvl="0" algn="l" defTabSz="533400">
            <a:lnSpc>
              <a:spcPct val="90000"/>
            </a:lnSpc>
            <a:spcBef>
              <a:spcPct val="0"/>
            </a:spcBef>
            <a:spcAft>
              <a:spcPct val="35000"/>
            </a:spcAft>
          </a:pPr>
          <a:r>
            <a:rPr lang="es-MX" sz="1200" b="1" kern="1200" dirty="0">
              <a:solidFill>
                <a:schemeClr val="accent6">
                  <a:lumMod val="75000"/>
                </a:schemeClr>
              </a:solidFill>
            </a:rPr>
            <a:t>Se revisa de oficio la resolución de protección emitida por un Sujeto Obligado</a:t>
          </a:r>
        </a:p>
      </dsp:txBody>
      <dsp:txXfrm>
        <a:off x="6343188" y="733490"/>
        <a:ext cx="1831033" cy="1114986"/>
      </dsp:txXfrm>
    </dsp:sp>
    <dsp:sp modelId="{EB5C1276-72A3-48AF-88AA-14D6A8251129}">
      <dsp:nvSpPr>
        <dsp:cNvPr id="0" name=""/>
        <dsp:cNvSpPr/>
      </dsp:nvSpPr>
      <dsp:spPr>
        <a:xfrm>
          <a:off x="6152938" y="482996"/>
          <a:ext cx="118899" cy="2594935"/>
        </a:xfrm>
        <a:custGeom>
          <a:avLst/>
          <a:gdLst/>
          <a:ahLst/>
          <a:cxnLst/>
          <a:rect l="0" t="0" r="0" b="0"/>
          <a:pathLst>
            <a:path>
              <a:moveTo>
                <a:pt x="0" y="0"/>
              </a:moveTo>
              <a:lnTo>
                <a:pt x="0" y="2594935"/>
              </a:lnTo>
              <a:lnTo>
                <a:pt x="118899" y="2594935"/>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sp>
    <dsp:sp modelId="{1FEFC567-AE77-434E-94A8-D3914527DA0A}">
      <dsp:nvSpPr>
        <dsp:cNvPr id="0" name=""/>
        <dsp:cNvSpPr/>
      </dsp:nvSpPr>
      <dsp:spPr>
        <a:xfrm>
          <a:off x="6271837" y="2044508"/>
          <a:ext cx="1937073" cy="2066846"/>
        </a:xfrm>
        <a:prstGeom prst="roundRect">
          <a:avLst>
            <a:gd name="adj" fmla="val 10000"/>
          </a:avLst>
        </a:prstGeom>
        <a:solidFill>
          <a:schemeClr val="accent6">
            <a:lumMod val="60000"/>
            <a:lumOff val="4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4000" tIns="93600" rIns="144000" bIns="93600" numCol="1" spcCol="1270" anchor="ctr" anchorCtr="0">
          <a:noAutofit/>
        </a:bodyPr>
        <a:lstStyle/>
        <a:p>
          <a:pPr lvl="0" algn="ctr" defTabSz="533400">
            <a:lnSpc>
              <a:spcPct val="90000"/>
            </a:lnSpc>
            <a:spcBef>
              <a:spcPct val="0"/>
            </a:spcBef>
            <a:spcAft>
              <a:spcPct val="35000"/>
            </a:spcAft>
          </a:pPr>
          <a:r>
            <a:rPr lang="es-MX" sz="1200" kern="1200" dirty="0">
              <a:solidFill>
                <a:schemeClr val="accent6">
                  <a:lumMod val="75000"/>
                </a:schemeClr>
              </a:solidFill>
            </a:rPr>
            <a:t>Cuando se declare parcialmente procedente o improcedente la solicitud de protección de información confidencial</a:t>
          </a:r>
        </a:p>
      </dsp:txBody>
      <dsp:txXfrm>
        <a:off x="6328572" y="2101243"/>
        <a:ext cx="1823603" cy="19533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FEF303-411F-5844-A501-41432251730D}">
      <dsp:nvSpPr>
        <dsp:cNvPr id="0" name=""/>
        <dsp:cNvSpPr/>
      </dsp:nvSpPr>
      <dsp:spPr>
        <a:xfrm>
          <a:off x="738" y="391230"/>
          <a:ext cx="2879616" cy="1727770"/>
        </a:xfrm>
        <a:prstGeom prst="re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b="0" kern="1200" dirty="0">
              <a:solidFill>
                <a:srgbClr val="404040"/>
              </a:solidFill>
              <a:latin typeface="Arial Narrow"/>
              <a:cs typeface="Arial Narrow"/>
            </a:rPr>
            <a:t>Organizar y conservar sus archivos</a:t>
          </a:r>
          <a:endParaRPr lang="es-ES" sz="2400" b="0" kern="1200" dirty="0">
            <a:solidFill>
              <a:srgbClr val="404040"/>
            </a:solidFill>
            <a:latin typeface="Arial Narrow"/>
            <a:cs typeface="Arial Narrow"/>
          </a:endParaRPr>
        </a:p>
      </dsp:txBody>
      <dsp:txXfrm>
        <a:off x="738" y="391230"/>
        <a:ext cx="2879616" cy="1727770"/>
      </dsp:txXfrm>
    </dsp:sp>
    <dsp:sp modelId="{9DA6E22A-8EC7-CD47-91D7-B3E381136CA8}">
      <dsp:nvSpPr>
        <dsp:cNvPr id="0" name=""/>
        <dsp:cNvSpPr/>
      </dsp:nvSpPr>
      <dsp:spPr>
        <a:xfrm>
          <a:off x="3168316" y="391230"/>
          <a:ext cx="2879616" cy="1727770"/>
        </a:xfrm>
        <a:prstGeom prst="re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b="0" kern="1200">
              <a:solidFill>
                <a:srgbClr val="404040"/>
              </a:solidFill>
              <a:latin typeface="Arial Narrow"/>
              <a:cs typeface="Arial Narrow"/>
            </a:rPr>
            <a:t>Destinar los espacios y equipos para el funcionamiento</a:t>
          </a:r>
          <a:endParaRPr lang="es-ES_tradnl" sz="2400" b="0" kern="1200" dirty="0">
            <a:solidFill>
              <a:srgbClr val="404040"/>
            </a:solidFill>
            <a:latin typeface="Arial Narrow"/>
            <a:cs typeface="Arial Narrow"/>
          </a:endParaRPr>
        </a:p>
      </dsp:txBody>
      <dsp:txXfrm>
        <a:off x="3168316" y="391230"/>
        <a:ext cx="2879616" cy="1727770"/>
      </dsp:txXfrm>
    </dsp:sp>
    <dsp:sp modelId="{EE3C8655-692A-4B42-8453-B45F1832CF4D}">
      <dsp:nvSpPr>
        <dsp:cNvPr id="0" name=""/>
        <dsp:cNvSpPr/>
      </dsp:nvSpPr>
      <dsp:spPr>
        <a:xfrm>
          <a:off x="738" y="2406962"/>
          <a:ext cx="2879616" cy="1727770"/>
        </a:xfrm>
        <a:prstGeom prst="re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b="0" kern="1200">
              <a:solidFill>
                <a:srgbClr val="404040"/>
              </a:solidFill>
              <a:latin typeface="Arial Narrow"/>
              <a:cs typeface="Arial Narrow"/>
            </a:rPr>
            <a:t>Contar con los instrumetos de control y consulta archivistica</a:t>
          </a:r>
          <a:endParaRPr lang="es-ES_tradnl" sz="2400" b="0" kern="1200" dirty="0">
            <a:solidFill>
              <a:srgbClr val="404040"/>
            </a:solidFill>
            <a:latin typeface="Arial Narrow"/>
            <a:cs typeface="Arial Narrow"/>
          </a:endParaRPr>
        </a:p>
      </dsp:txBody>
      <dsp:txXfrm>
        <a:off x="738" y="2406962"/>
        <a:ext cx="2879616" cy="1727770"/>
      </dsp:txXfrm>
    </dsp:sp>
    <dsp:sp modelId="{6B7C2482-529F-F343-B469-208FD59A38BE}">
      <dsp:nvSpPr>
        <dsp:cNvPr id="0" name=""/>
        <dsp:cNvSpPr/>
      </dsp:nvSpPr>
      <dsp:spPr>
        <a:xfrm>
          <a:off x="3168316" y="2406962"/>
          <a:ext cx="2879616" cy="1727770"/>
        </a:xfrm>
        <a:prstGeom prst="re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b="0" kern="1200">
              <a:solidFill>
                <a:srgbClr val="404040"/>
              </a:solidFill>
              <a:latin typeface="Arial Narrow"/>
              <a:cs typeface="Arial Narrow"/>
            </a:rPr>
            <a:t>Garantizar que no se sustraigan, dañen o eliminen</a:t>
          </a:r>
          <a:endParaRPr lang="es-ES_tradnl" sz="2400" b="0" kern="1200" dirty="0">
            <a:solidFill>
              <a:srgbClr val="404040"/>
            </a:solidFill>
            <a:latin typeface="Arial Narrow"/>
            <a:cs typeface="Arial Narrow"/>
          </a:endParaRPr>
        </a:p>
      </dsp:txBody>
      <dsp:txXfrm>
        <a:off x="3168316" y="2406962"/>
        <a:ext cx="2879616" cy="1727770"/>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988402-0890-4A9B-B5DC-F9476C339051}" type="datetimeFigureOut">
              <a:rPr lang="es-MX" smtClean="0"/>
              <a:t>10/25/18</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F91CE0-3BB1-4F27-82AA-380A70408100}" type="slidenum">
              <a:rPr lang="es-MX" smtClean="0"/>
              <a:t>‹Nr.›</a:t>
            </a:fld>
            <a:endParaRPr lang="es-MX"/>
          </a:p>
        </p:txBody>
      </p:sp>
    </p:spTree>
    <p:extLst>
      <p:ext uri="{BB962C8B-B14F-4D97-AF65-F5344CB8AC3E}">
        <p14:creationId xmlns:p14="http://schemas.microsoft.com/office/powerpoint/2010/main" val="4198044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9pPr>
          </a:lstStyle>
          <a:p>
            <a:pPr eaLnBrk="1"/>
            <a:fld id="{F2700D7F-996D-4B5A-97BF-11DE803C053A}" type="slidenum">
              <a:rPr lang="es-MX" altLang="es-MX">
                <a:solidFill>
                  <a:srgbClr val="000000"/>
                </a:solidFill>
                <a:latin typeface="Times New Roman" panose="02020603050405020304" pitchFamily="18" charset="0"/>
                <a:cs typeface="Tahoma" panose="020B0604030504040204" pitchFamily="34" charset="0"/>
              </a:rPr>
              <a:pPr eaLnBrk="1"/>
              <a:t>7</a:t>
            </a:fld>
            <a:endParaRPr lang="es-MX" altLang="es-MX">
              <a:solidFill>
                <a:srgbClr val="000000"/>
              </a:solidFill>
              <a:latin typeface="Times New Roman" panose="02020603050405020304" pitchFamily="18" charset="0"/>
              <a:cs typeface="Tahoma" panose="020B0604030504040204" pitchFamily="34" charset="0"/>
            </a:endParaRPr>
          </a:p>
        </p:txBody>
      </p:sp>
      <p:sp>
        <p:nvSpPr>
          <p:cNvPr id="45059" name="Text Box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p:spPr>
      </p:sp>
      <p:sp>
        <p:nvSpPr>
          <p:cNvPr id="45060" name="Text Box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s-MX">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608668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9pPr>
          </a:lstStyle>
          <a:p>
            <a:pPr eaLnBrk="1"/>
            <a:fld id="{F2700D7F-996D-4B5A-97BF-11DE803C053A}" type="slidenum">
              <a:rPr lang="es-MX" altLang="es-MX">
                <a:solidFill>
                  <a:srgbClr val="000000"/>
                </a:solidFill>
                <a:latin typeface="Times New Roman" panose="02020603050405020304" pitchFamily="18" charset="0"/>
                <a:cs typeface="Tahoma" panose="020B0604030504040204" pitchFamily="34" charset="0"/>
              </a:rPr>
              <a:pPr eaLnBrk="1"/>
              <a:t>8</a:t>
            </a:fld>
            <a:endParaRPr lang="es-MX" altLang="es-MX">
              <a:solidFill>
                <a:srgbClr val="000000"/>
              </a:solidFill>
              <a:latin typeface="Times New Roman" panose="02020603050405020304" pitchFamily="18" charset="0"/>
              <a:cs typeface="Tahoma" panose="020B0604030504040204" pitchFamily="34" charset="0"/>
            </a:endParaRPr>
          </a:p>
        </p:txBody>
      </p:sp>
      <p:sp>
        <p:nvSpPr>
          <p:cNvPr id="45059" name="Text Box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p:spPr>
      </p:sp>
      <p:sp>
        <p:nvSpPr>
          <p:cNvPr id="45060" name="Text Box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s-MX">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434663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25DC40F-4B2F-7146-9F9E-3A166E1D41AE}" type="slidenum">
              <a:rPr lang="es-ES" smtClean="0"/>
              <a:t>10</a:t>
            </a:fld>
            <a:endParaRPr lang="es-ES" dirty="0"/>
          </a:p>
        </p:txBody>
      </p:sp>
    </p:spTree>
    <p:extLst>
      <p:ext uri="{BB962C8B-B14F-4D97-AF65-F5344CB8AC3E}">
        <p14:creationId xmlns:p14="http://schemas.microsoft.com/office/powerpoint/2010/main" val="4258306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35F91CE0-3BB1-4F27-82AA-380A70408100}" type="slidenum">
              <a:rPr lang="es-MX" smtClean="0"/>
              <a:t>11</a:t>
            </a:fld>
            <a:endParaRPr lang="es-MX"/>
          </a:p>
        </p:txBody>
      </p:sp>
    </p:spTree>
    <p:extLst>
      <p:ext uri="{BB962C8B-B14F-4D97-AF65-F5344CB8AC3E}">
        <p14:creationId xmlns:p14="http://schemas.microsoft.com/office/powerpoint/2010/main" val="3741006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9pPr>
          </a:lstStyle>
          <a:p>
            <a:pPr eaLnBrk="1"/>
            <a:fld id="{714095A6-CD79-472F-91E9-057C39ED87D0}" type="slidenum">
              <a:rPr lang="es-MX" altLang="es-MX">
                <a:solidFill>
                  <a:srgbClr val="000000"/>
                </a:solidFill>
                <a:latin typeface="Times New Roman" panose="02020603050405020304" pitchFamily="18" charset="0"/>
                <a:cs typeface="Tahoma" panose="020B0604030504040204" pitchFamily="34" charset="0"/>
              </a:rPr>
              <a:pPr eaLnBrk="1"/>
              <a:t>13</a:t>
            </a:fld>
            <a:endParaRPr lang="es-MX" altLang="es-MX">
              <a:solidFill>
                <a:srgbClr val="000000"/>
              </a:solidFill>
              <a:latin typeface="Times New Roman" panose="02020603050405020304" pitchFamily="18" charset="0"/>
              <a:cs typeface="Tahoma" panose="020B0604030504040204" pitchFamily="34" charset="0"/>
            </a:endParaRPr>
          </a:p>
        </p:txBody>
      </p:sp>
      <p:sp>
        <p:nvSpPr>
          <p:cNvPr id="39939" name="Text Box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p:spPr>
      </p:sp>
      <p:sp>
        <p:nvSpPr>
          <p:cNvPr id="39940" name="Text Box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s-MX" dirty="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4042486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tx1"/>
                </a:solidFill>
                <a:latin typeface="Arial" panose="020B0604020202020204" pitchFamily="34" charset="0"/>
                <a:cs typeface="Arial Unicode MS" panose="020B0604020202020204" pitchFamily="34" charset="-128"/>
              </a:defRPr>
            </a:lvl9pPr>
          </a:lstStyle>
          <a:p>
            <a:pPr eaLnBrk="1"/>
            <a:fld id="{A188B805-B321-4354-9010-D1D6BFC55086}" type="slidenum">
              <a:rPr lang="es-MX" altLang="es-MX">
                <a:solidFill>
                  <a:srgbClr val="000000"/>
                </a:solidFill>
                <a:latin typeface="Times New Roman" panose="02020603050405020304" pitchFamily="18" charset="0"/>
                <a:cs typeface="Tahoma" panose="020B0604030504040204" pitchFamily="34" charset="0"/>
              </a:rPr>
              <a:pPr eaLnBrk="1"/>
              <a:t>15</a:t>
            </a:fld>
            <a:endParaRPr lang="es-MX" altLang="es-MX">
              <a:solidFill>
                <a:srgbClr val="000000"/>
              </a:solidFill>
              <a:latin typeface="Times New Roman" panose="02020603050405020304" pitchFamily="18" charset="0"/>
              <a:cs typeface="Tahoma" panose="020B0604030504040204" pitchFamily="34" charset="0"/>
            </a:endParaRPr>
          </a:p>
        </p:txBody>
      </p:sp>
      <p:sp>
        <p:nvSpPr>
          <p:cNvPr id="44035" name="Text Box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p:spPr>
      </p:sp>
      <p:sp>
        <p:nvSpPr>
          <p:cNvPr id="44036" name="Text Box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s-MX" dirty="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639035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25DC40F-4B2F-7146-9F9E-3A166E1D41AE}" type="slidenum">
              <a:rPr lang="es-ES" smtClean="0"/>
              <a:t>26</a:t>
            </a:fld>
            <a:endParaRPr lang="es-ES"/>
          </a:p>
        </p:txBody>
      </p:sp>
    </p:spTree>
    <p:extLst>
      <p:ext uri="{BB962C8B-B14F-4D97-AF65-F5344CB8AC3E}">
        <p14:creationId xmlns:p14="http://schemas.microsoft.com/office/powerpoint/2010/main" val="2216146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Esta normatividad prevé:</a:t>
            </a:r>
          </a:p>
          <a:p>
            <a:pPr marL="0" marR="0" lvl="0" indent="0" algn="l" defTabSz="457200" rtl="0" eaLnBrk="1" fontAlgn="auto" latinLnBrk="0" hangingPunct="1">
              <a:lnSpc>
                <a:spcPct val="100000"/>
              </a:lnSpc>
              <a:spcBef>
                <a:spcPts val="0"/>
              </a:spcBef>
              <a:spcAft>
                <a:spcPts val="0"/>
              </a:spcAft>
              <a:buClrTx/>
              <a:buSzTx/>
              <a:buFontTx/>
              <a:buNone/>
              <a:tabLst/>
              <a:defRPr/>
            </a:pPr>
            <a:endParaRPr lang="es-ES_tradnl" sz="1200" dirty="0">
              <a:latin typeface="Palatino Linotype"/>
              <a:cs typeface="Palatino Linotype"/>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s-ES_tradnl" sz="1200" dirty="0">
                <a:latin typeface="Palatino Linotype"/>
                <a:cs typeface="Palatino Linotype"/>
              </a:rPr>
              <a:t>Principios y bases generales para la organización, conservación, administración y preservación homogénea de los archivos en posesión de cualquier sujeto obligado.</a:t>
            </a:r>
          </a:p>
          <a:p>
            <a:pPr marL="0" marR="0" lvl="0" indent="0" algn="l" defTabSz="457200" rtl="0" eaLnBrk="1" fontAlgn="auto" latinLnBrk="0" hangingPunct="1">
              <a:lnSpc>
                <a:spcPct val="100000"/>
              </a:lnSpc>
              <a:spcBef>
                <a:spcPts val="0"/>
              </a:spcBef>
              <a:spcAft>
                <a:spcPts val="0"/>
              </a:spcAft>
              <a:buClrTx/>
              <a:buSzTx/>
              <a:buFontTx/>
              <a:buNone/>
              <a:tabLst/>
              <a:defRPr/>
            </a:pPr>
            <a:endParaRPr lang="es-ES_tradnl" sz="1200" dirty="0">
              <a:latin typeface="Palatino Linotype"/>
              <a:cs typeface="Palatino Linotype"/>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s-ES_tradnl" sz="1200" dirty="0">
                <a:latin typeface="Palatino Linotype"/>
                <a:cs typeface="Palatino Linotype"/>
              </a:rPr>
              <a:t>Dividido en 3 Libros. </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r>
              <a:rPr lang="es-ES_tradnl" sz="1200" dirty="0">
                <a:latin typeface="Palatino Linotype"/>
                <a:cs typeface="Palatino Linotype"/>
              </a:rPr>
              <a:t>De la Organización y Administración.</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r>
              <a:rPr lang="es-ES_tradnl" sz="1200" dirty="0">
                <a:latin typeface="Palatino Linotype"/>
                <a:cs typeface="Palatino Linotype"/>
              </a:rPr>
              <a:t>Del Archivo General de la Nación</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r>
              <a:rPr lang="es-ES_tradnl" sz="1200" dirty="0">
                <a:latin typeface="Palatino Linotype"/>
                <a:cs typeface="Palatino Linotype"/>
              </a:rPr>
              <a:t>De las infracciones administrativas y delitos en materia de archivos.</a:t>
            </a:r>
          </a:p>
          <a:p>
            <a:endParaRPr lang="es-MX" dirty="0"/>
          </a:p>
          <a:p>
            <a:endParaRPr lang="es-MX" dirty="0"/>
          </a:p>
        </p:txBody>
      </p:sp>
      <p:sp>
        <p:nvSpPr>
          <p:cNvPr id="4" name="Marcador de número de diapositiva 3"/>
          <p:cNvSpPr>
            <a:spLocks noGrp="1"/>
          </p:cNvSpPr>
          <p:nvPr>
            <p:ph type="sldNum" sz="quarter" idx="10"/>
          </p:nvPr>
        </p:nvSpPr>
        <p:spPr/>
        <p:txBody>
          <a:bodyPr/>
          <a:lstStyle/>
          <a:p>
            <a:fld id="{925DC40F-4B2F-7146-9F9E-3A166E1D41AE}" type="slidenum">
              <a:rPr lang="es-ES" smtClean="0"/>
              <a:t>36</a:t>
            </a:fld>
            <a:endParaRPr lang="es-ES"/>
          </a:p>
        </p:txBody>
      </p:sp>
    </p:spTree>
    <p:extLst>
      <p:ext uri="{BB962C8B-B14F-4D97-AF65-F5344CB8AC3E}">
        <p14:creationId xmlns:p14="http://schemas.microsoft.com/office/powerpoint/2010/main" val="1437006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911225" y="1325563"/>
            <a:ext cx="4770438" cy="3579812"/>
          </a:xfrm>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dirty="0">
                <a:latin typeface="Palatino Linotype"/>
                <a:cs typeface="Palatino Linotype"/>
              </a:rPr>
              <a:t>Sanciones en UMA: De diez hasta mil quinientas veces el valor diario de la UMA</a:t>
            </a:r>
          </a:p>
          <a:p>
            <a:pPr marL="0" marR="0" lvl="0" indent="0" algn="l" defTabSz="457200" rtl="0" eaLnBrk="1" fontAlgn="auto" latinLnBrk="0" hangingPunct="1">
              <a:lnSpc>
                <a:spcPct val="100000"/>
              </a:lnSpc>
              <a:spcBef>
                <a:spcPts val="0"/>
              </a:spcBef>
              <a:spcAft>
                <a:spcPts val="0"/>
              </a:spcAft>
              <a:buClrTx/>
              <a:buSzTx/>
              <a:buFontTx/>
              <a:buNone/>
              <a:tabLst/>
              <a:defRPr/>
            </a:pPr>
            <a:endParaRPr lang="es-ES_tradnl" dirty="0">
              <a:latin typeface="Palatino Linotype"/>
              <a:cs typeface="Palatino Linotype"/>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s-ES_tradnl" dirty="0">
                <a:latin typeface="Palatino Linotype"/>
                <a:cs typeface="Palatino Linotype"/>
              </a:rPr>
              <a:t>Los </a:t>
            </a:r>
            <a:r>
              <a:rPr lang="es-ES" dirty="0">
                <a:latin typeface="Palatino Linotype"/>
                <a:cs typeface="Palatino Linotype"/>
              </a:rPr>
              <a:t>Órganos Internos de Control</a:t>
            </a:r>
            <a:r>
              <a:rPr lang="es-ES_tradnl" dirty="0">
                <a:latin typeface="Palatino Linotype"/>
                <a:cs typeface="Palatino Linotype"/>
              </a:rPr>
              <a:t> de cada Sujeto Obligado deber</a:t>
            </a:r>
            <a:r>
              <a:rPr lang="es-ES" dirty="0" err="1">
                <a:latin typeface="Palatino Linotype"/>
                <a:cs typeface="Palatino Linotype"/>
              </a:rPr>
              <a:t>án</a:t>
            </a:r>
            <a:r>
              <a:rPr lang="es-ES" dirty="0">
                <a:latin typeface="Palatino Linotype"/>
                <a:cs typeface="Palatino Linotype"/>
              </a:rPr>
              <a:t> integrar auditorias archivísticas a sus programas anuales de trabajo y podrán emitir sanciones.</a:t>
            </a:r>
            <a:endParaRPr lang="es-ES_tradnl" dirty="0">
              <a:latin typeface="Palatino Linotype"/>
              <a:cs typeface="Palatino Linotype"/>
            </a:endParaRPr>
          </a:p>
          <a:p>
            <a:endParaRPr lang="es-ES_tradnl" dirty="0"/>
          </a:p>
        </p:txBody>
      </p:sp>
      <p:sp>
        <p:nvSpPr>
          <p:cNvPr id="4" name="Marcador de número de diapositiva 3"/>
          <p:cNvSpPr>
            <a:spLocks noGrp="1"/>
          </p:cNvSpPr>
          <p:nvPr>
            <p:ph type="sldNum" sz="quarter" idx="10"/>
          </p:nvPr>
        </p:nvSpPr>
        <p:spPr/>
        <p:txBody>
          <a:bodyPr/>
          <a:lstStyle/>
          <a:p>
            <a:fld id="{778EF453-44A7-1341-8350-0391CD26D91D}" type="slidenum">
              <a:rPr lang="es-ES_tradnl" smtClean="0"/>
              <a:t>38</a:t>
            </a:fld>
            <a:endParaRPr lang="es-ES_tradnl"/>
          </a:p>
        </p:txBody>
      </p:sp>
    </p:spTree>
    <p:extLst>
      <p:ext uri="{BB962C8B-B14F-4D97-AF65-F5344CB8AC3E}">
        <p14:creationId xmlns:p14="http://schemas.microsoft.com/office/powerpoint/2010/main" val="32939966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911225" y="1325563"/>
            <a:ext cx="4770438" cy="3579812"/>
          </a:xfrm>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dirty="0">
                <a:latin typeface="Palatino Linotype"/>
                <a:cs typeface="Palatino Linotype"/>
              </a:rPr>
              <a:t>Sanciones en UMA: De diez hasta mil quinientas veces el valor diario de la UMA</a:t>
            </a:r>
          </a:p>
          <a:p>
            <a:pPr marL="0" marR="0" lvl="0" indent="0" algn="l" defTabSz="457200" rtl="0" eaLnBrk="1" fontAlgn="auto" latinLnBrk="0" hangingPunct="1">
              <a:lnSpc>
                <a:spcPct val="100000"/>
              </a:lnSpc>
              <a:spcBef>
                <a:spcPts val="0"/>
              </a:spcBef>
              <a:spcAft>
                <a:spcPts val="0"/>
              </a:spcAft>
              <a:buClrTx/>
              <a:buSzTx/>
              <a:buFontTx/>
              <a:buNone/>
              <a:tabLst/>
              <a:defRPr/>
            </a:pPr>
            <a:endParaRPr lang="es-ES_tradnl" dirty="0">
              <a:latin typeface="Palatino Linotype"/>
              <a:cs typeface="Palatino Linotype"/>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s-ES_tradnl" dirty="0">
                <a:latin typeface="Palatino Linotype"/>
                <a:cs typeface="Palatino Linotype"/>
              </a:rPr>
              <a:t>Los </a:t>
            </a:r>
            <a:r>
              <a:rPr lang="es-ES" dirty="0">
                <a:latin typeface="Palatino Linotype"/>
                <a:cs typeface="Palatino Linotype"/>
              </a:rPr>
              <a:t>Órganos Internos de Control</a:t>
            </a:r>
            <a:r>
              <a:rPr lang="es-ES_tradnl" dirty="0">
                <a:latin typeface="Palatino Linotype"/>
                <a:cs typeface="Palatino Linotype"/>
              </a:rPr>
              <a:t> de cada Sujeto Obligado deber</a:t>
            </a:r>
            <a:r>
              <a:rPr lang="es-ES" dirty="0" err="1">
                <a:latin typeface="Palatino Linotype"/>
                <a:cs typeface="Palatino Linotype"/>
              </a:rPr>
              <a:t>án</a:t>
            </a:r>
            <a:r>
              <a:rPr lang="es-ES" dirty="0">
                <a:latin typeface="Palatino Linotype"/>
                <a:cs typeface="Palatino Linotype"/>
              </a:rPr>
              <a:t> integrar auditorias archivísticas a sus programas anuales de trabajo y podrán emitir sanciones.</a:t>
            </a:r>
            <a:endParaRPr lang="es-ES_tradnl" dirty="0">
              <a:latin typeface="Palatino Linotype"/>
              <a:cs typeface="Palatino Linotype"/>
            </a:endParaRPr>
          </a:p>
          <a:p>
            <a:endParaRPr lang="es-ES_tradnl" dirty="0"/>
          </a:p>
        </p:txBody>
      </p:sp>
      <p:sp>
        <p:nvSpPr>
          <p:cNvPr id="4" name="Marcador de número de diapositiva 3"/>
          <p:cNvSpPr>
            <a:spLocks noGrp="1"/>
          </p:cNvSpPr>
          <p:nvPr>
            <p:ph type="sldNum" sz="quarter" idx="10"/>
          </p:nvPr>
        </p:nvSpPr>
        <p:spPr/>
        <p:txBody>
          <a:bodyPr/>
          <a:lstStyle/>
          <a:p>
            <a:fld id="{778EF453-44A7-1341-8350-0391CD26D91D}" type="slidenum">
              <a:rPr lang="es-ES_tradnl" smtClean="0"/>
              <a:t>39</a:t>
            </a:fld>
            <a:endParaRPr lang="es-ES_tradnl"/>
          </a:p>
        </p:txBody>
      </p:sp>
    </p:spTree>
    <p:extLst>
      <p:ext uri="{BB962C8B-B14F-4D97-AF65-F5344CB8AC3E}">
        <p14:creationId xmlns:p14="http://schemas.microsoft.com/office/powerpoint/2010/main" val="3293996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25DC40F-4B2F-7146-9F9E-3A166E1D41AE}" type="slidenum">
              <a:rPr lang="es-ES" smtClean="0"/>
              <a:t>62</a:t>
            </a:fld>
            <a:endParaRPr lang="es-ES" dirty="0"/>
          </a:p>
        </p:txBody>
      </p:sp>
    </p:spTree>
    <p:extLst>
      <p:ext uri="{BB962C8B-B14F-4D97-AF65-F5344CB8AC3E}">
        <p14:creationId xmlns:p14="http://schemas.microsoft.com/office/powerpoint/2010/main" val="1920596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66E0E8BE-4D8A-4A3C-9FF6-6100A21476CF}" type="datetimeFigureOut">
              <a:rPr lang="es-MX" smtClean="0">
                <a:solidFill>
                  <a:prstClr val="black">
                    <a:tint val="75000"/>
                  </a:prstClr>
                </a:solidFill>
              </a:rPr>
              <a:pPr/>
              <a:t>10/25/18</a:t>
            </a:fld>
            <a:endParaRPr lang="es-MX"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0CAF879-58D3-4FA1-81AD-DCF96AF4FF52}" type="slidenum">
              <a:rPr lang="es-MX" smtClean="0">
                <a:solidFill>
                  <a:prstClr val="black">
                    <a:tint val="75000"/>
                  </a:prstClr>
                </a:solidFill>
              </a:rPr>
              <a:pPr/>
              <a:t>‹Nr.›</a:t>
            </a:fld>
            <a:endParaRPr lang="es-MX" dirty="0">
              <a:solidFill>
                <a:prstClr val="black">
                  <a:tint val="75000"/>
                </a:prstClr>
              </a:solidFill>
            </a:endParaRPr>
          </a:p>
        </p:txBody>
      </p:sp>
    </p:spTree>
    <p:extLst>
      <p:ext uri="{BB962C8B-B14F-4D97-AF65-F5344CB8AC3E}">
        <p14:creationId xmlns:p14="http://schemas.microsoft.com/office/powerpoint/2010/main" val="3359765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66E0E8BE-4D8A-4A3C-9FF6-6100A21476CF}" type="datetimeFigureOut">
              <a:rPr lang="es-MX" smtClean="0">
                <a:solidFill>
                  <a:prstClr val="black">
                    <a:tint val="75000"/>
                  </a:prstClr>
                </a:solidFill>
              </a:rPr>
              <a:pPr/>
              <a:t>10/25/18</a:t>
            </a:fld>
            <a:endParaRPr lang="es-MX"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0CAF879-58D3-4FA1-81AD-DCF96AF4FF52}" type="slidenum">
              <a:rPr lang="es-MX" smtClean="0">
                <a:solidFill>
                  <a:prstClr val="black">
                    <a:tint val="75000"/>
                  </a:prstClr>
                </a:solidFill>
              </a:rPr>
              <a:pPr/>
              <a:t>‹Nr.›</a:t>
            </a:fld>
            <a:endParaRPr lang="es-MX" dirty="0">
              <a:solidFill>
                <a:prstClr val="black">
                  <a:tint val="75000"/>
                </a:prstClr>
              </a:solidFill>
            </a:endParaRPr>
          </a:p>
        </p:txBody>
      </p:sp>
    </p:spTree>
    <p:extLst>
      <p:ext uri="{BB962C8B-B14F-4D97-AF65-F5344CB8AC3E}">
        <p14:creationId xmlns:p14="http://schemas.microsoft.com/office/powerpoint/2010/main" val="1539355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66E0E8BE-4D8A-4A3C-9FF6-6100A21476CF}" type="datetimeFigureOut">
              <a:rPr lang="es-MX" smtClean="0">
                <a:solidFill>
                  <a:prstClr val="black">
                    <a:tint val="75000"/>
                  </a:prstClr>
                </a:solidFill>
              </a:rPr>
              <a:pPr/>
              <a:t>10/25/18</a:t>
            </a:fld>
            <a:endParaRPr lang="es-MX"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0CAF879-58D3-4FA1-81AD-DCF96AF4FF52}" type="slidenum">
              <a:rPr lang="es-MX" smtClean="0">
                <a:solidFill>
                  <a:prstClr val="black">
                    <a:tint val="75000"/>
                  </a:prstClr>
                </a:solidFill>
              </a:rPr>
              <a:pPr/>
              <a:t>‹Nr.›</a:t>
            </a:fld>
            <a:endParaRPr lang="es-MX" dirty="0">
              <a:solidFill>
                <a:prstClr val="black">
                  <a:tint val="75000"/>
                </a:prstClr>
              </a:solidFill>
            </a:endParaRPr>
          </a:p>
        </p:txBody>
      </p:sp>
    </p:spTree>
    <p:extLst>
      <p:ext uri="{BB962C8B-B14F-4D97-AF65-F5344CB8AC3E}">
        <p14:creationId xmlns:p14="http://schemas.microsoft.com/office/powerpoint/2010/main" val="2072247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66E0E8BE-4D8A-4A3C-9FF6-6100A21476CF}" type="datetimeFigureOut">
              <a:rPr lang="es-MX" smtClean="0">
                <a:solidFill>
                  <a:prstClr val="black">
                    <a:tint val="75000"/>
                  </a:prstClr>
                </a:solidFill>
              </a:rPr>
              <a:pPr/>
              <a:t>10/25/18</a:t>
            </a:fld>
            <a:endParaRPr lang="es-MX"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0CAF879-58D3-4FA1-81AD-DCF96AF4FF52}" type="slidenum">
              <a:rPr lang="es-MX" smtClean="0">
                <a:solidFill>
                  <a:prstClr val="black">
                    <a:tint val="75000"/>
                  </a:prstClr>
                </a:solidFill>
              </a:rPr>
              <a:pPr/>
              <a:t>‹Nr.›</a:t>
            </a:fld>
            <a:endParaRPr lang="es-MX" dirty="0">
              <a:solidFill>
                <a:prstClr val="black">
                  <a:tint val="75000"/>
                </a:prstClr>
              </a:solidFill>
            </a:endParaRPr>
          </a:p>
        </p:txBody>
      </p:sp>
    </p:spTree>
    <p:extLst>
      <p:ext uri="{BB962C8B-B14F-4D97-AF65-F5344CB8AC3E}">
        <p14:creationId xmlns:p14="http://schemas.microsoft.com/office/powerpoint/2010/main" val="1798630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66E0E8BE-4D8A-4A3C-9FF6-6100A21476CF}" type="datetimeFigureOut">
              <a:rPr lang="es-MX" smtClean="0">
                <a:solidFill>
                  <a:prstClr val="black">
                    <a:tint val="75000"/>
                  </a:prstClr>
                </a:solidFill>
              </a:rPr>
              <a:pPr/>
              <a:t>10/25/18</a:t>
            </a:fld>
            <a:endParaRPr lang="es-MX" dirty="0">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MX"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40CAF879-58D3-4FA1-81AD-DCF96AF4FF52}" type="slidenum">
              <a:rPr lang="es-MX" smtClean="0">
                <a:solidFill>
                  <a:prstClr val="black">
                    <a:tint val="75000"/>
                  </a:prstClr>
                </a:solidFill>
              </a:rPr>
              <a:pPr/>
              <a:t>‹Nr.›</a:t>
            </a:fld>
            <a:endParaRPr lang="es-MX" dirty="0">
              <a:solidFill>
                <a:prstClr val="black">
                  <a:tint val="75000"/>
                </a:prstClr>
              </a:solidFill>
            </a:endParaRPr>
          </a:p>
        </p:txBody>
      </p:sp>
    </p:spTree>
    <p:extLst>
      <p:ext uri="{BB962C8B-B14F-4D97-AF65-F5344CB8AC3E}">
        <p14:creationId xmlns:p14="http://schemas.microsoft.com/office/powerpoint/2010/main" val="260624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66E0E8BE-4D8A-4A3C-9FF6-6100A21476CF}" type="datetimeFigureOut">
              <a:rPr lang="es-MX" smtClean="0">
                <a:solidFill>
                  <a:prstClr val="black">
                    <a:tint val="75000"/>
                  </a:prstClr>
                </a:solidFill>
              </a:rPr>
              <a:pPr/>
              <a:t>10/25/18</a:t>
            </a:fld>
            <a:endParaRPr lang="es-MX" dirty="0">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MX"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40CAF879-58D3-4FA1-81AD-DCF96AF4FF52}" type="slidenum">
              <a:rPr lang="es-MX" smtClean="0">
                <a:solidFill>
                  <a:prstClr val="black">
                    <a:tint val="75000"/>
                  </a:prstClr>
                </a:solidFill>
              </a:rPr>
              <a:pPr/>
              <a:t>‹Nr.›</a:t>
            </a:fld>
            <a:endParaRPr lang="es-MX" dirty="0">
              <a:solidFill>
                <a:prstClr val="black">
                  <a:tint val="75000"/>
                </a:prstClr>
              </a:solidFill>
            </a:endParaRPr>
          </a:p>
        </p:txBody>
      </p:sp>
    </p:spTree>
    <p:extLst>
      <p:ext uri="{BB962C8B-B14F-4D97-AF65-F5344CB8AC3E}">
        <p14:creationId xmlns:p14="http://schemas.microsoft.com/office/powerpoint/2010/main" val="603531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6E0E8BE-4D8A-4A3C-9FF6-6100A21476CF}" type="datetimeFigureOut">
              <a:rPr lang="es-MX" smtClean="0">
                <a:solidFill>
                  <a:prstClr val="black">
                    <a:tint val="75000"/>
                  </a:prstClr>
                </a:solidFill>
              </a:rPr>
              <a:pPr/>
              <a:t>10/25/18</a:t>
            </a:fld>
            <a:endParaRPr lang="es-MX" dirty="0">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MX"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40CAF879-58D3-4FA1-81AD-DCF96AF4FF52}" type="slidenum">
              <a:rPr lang="es-MX" smtClean="0">
                <a:solidFill>
                  <a:prstClr val="black">
                    <a:tint val="75000"/>
                  </a:prstClr>
                </a:solidFill>
              </a:rPr>
              <a:pPr/>
              <a:t>‹Nr.›</a:t>
            </a:fld>
            <a:endParaRPr lang="es-MX" dirty="0">
              <a:solidFill>
                <a:prstClr val="black">
                  <a:tint val="75000"/>
                </a:prstClr>
              </a:solidFill>
            </a:endParaRPr>
          </a:p>
        </p:txBody>
      </p:sp>
    </p:spTree>
    <p:extLst>
      <p:ext uri="{BB962C8B-B14F-4D97-AF65-F5344CB8AC3E}">
        <p14:creationId xmlns:p14="http://schemas.microsoft.com/office/powerpoint/2010/main" val="2945120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66E0E8BE-4D8A-4A3C-9FF6-6100A21476CF}" type="datetimeFigureOut">
              <a:rPr lang="es-MX" smtClean="0">
                <a:solidFill>
                  <a:prstClr val="black">
                    <a:tint val="75000"/>
                  </a:prstClr>
                </a:solidFill>
              </a:rPr>
              <a:pPr/>
              <a:t>10/25/18</a:t>
            </a:fld>
            <a:endParaRPr lang="es-MX"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0CAF879-58D3-4FA1-81AD-DCF96AF4FF52}" type="slidenum">
              <a:rPr lang="es-MX" smtClean="0">
                <a:solidFill>
                  <a:prstClr val="black">
                    <a:tint val="75000"/>
                  </a:prstClr>
                </a:solidFill>
              </a:rPr>
              <a:pPr/>
              <a:t>‹Nr.›</a:t>
            </a:fld>
            <a:endParaRPr lang="es-MX" dirty="0">
              <a:solidFill>
                <a:prstClr val="black">
                  <a:tint val="75000"/>
                </a:prstClr>
              </a:solidFill>
            </a:endParaRPr>
          </a:p>
        </p:txBody>
      </p:sp>
    </p:spTree>
    <p:extLst>
      <p:ext uri="{BB962C8B-B14F-4D97-AF65-F5344CB8AC3E}">
        <p14:creationId xmlns:p14="http://schemas.microsoft.com/office/powerpoint/2010/main" val="3723545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66E0E8BE-4D8A-4A3C-9FF6-6100A21476CF}" type="datetimeFigureOut">
              <a:rPr lang="es-MX" smtClean="0">
                <a:solidFill>
                  <a:prstClr val="black">
                    <a:tint val="75000"/>
                  </a:prstClr>
                </a:solidFill>
              </a:rPr>
              <a:pPr/>
              <a:t>10/25/18</a:t>
            </a:fld>
            <a:endParaRPr lang="es-MX"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0CAF879-58D3-4FA1-81AD-DCF96AF4FF52}" type="slidenum">
              <a:rPr lang="es-MX" smtClean="0">
                <a:solidFill>
                  <a:prstClr val="black">
                    <a:tint val="75000"/>
                  </a:prstClr>
                </a:solidFill>
              </a:rPr>
              <a:pPr/>
              <a:t>‹Nr.›</a:t>
            </a:fld>
            <a:endParaRPr lang="es-MX" dirty="0">
              <a:solidFill>
                <a:prstClr val="black">
                  <a:tint val="75000"/>
                </a:prstClr>
              </a:solidFill>
            </a:endParaRPr>
          </a:p>
        </p:txBody>
      </p:sp>
    </p:spTree>
    <p:extLst>
      <p:ext uri="{BB962C8B-B14F-4D97-AF65-F5344CB8AC3E}">
        <p14:creationId xmlns:p14="http://schemas.microsoft.com/office/powerpoint/2010/main" val="1673479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66E0E8BE-4D8A-4A3C-9FF6-6100A21476CF}" type="datetimeFigureOut">
              <a:rPr lang="es-MX" smtClean="0">
                <a:solidFill>
                  <a:prstClr val="black">
                    <a:tint val="75000"/>
                  </a:prstClr>
                </a:solidFill>
              </a:rPr>
              <a:pPr/>
              <a:t>10/25/18</a:t>
            </a:fld>
            <a:endParaRPr lang="es-MX"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0CAF879-58D3-4FA1-81AD-DCF96AF4FF52}" type="slidenum">
              <a:rPr lang="es-MX" smtClean="0">
                <a:solidFill>
                  <a:prstClr val="black">
                    <a:tint val="75000"/>
                  </a:prstClr>
                </a:solidFill>
              </a:rPr>
              <a:pPr/>
              <a:t>‹Nr.›</a:t>
            </a:fld>
            <a:endParaRPr lang="es-MX" dirty="0">
              <a:solidFill>
                <a:prstClr val="black">
                  <a:tint val="75000"/>
                </a:prstClr>
              </a:solidFill>
            </a:endParaRPr>
          </a:p>
        </p:txBody>
      </p:sp>
    </p:spTree>
    <p:extLst>
      <p:ext uri="{BB962C8B-B14F-4D97-AF65-F5344CB8AC3E}">
        <p14:creationId xmlns:p14="http://schemas.microsoft.com/office/powerpoint/2010/main" val="578187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66E0E8BE-4D8A-4A3C-9FF6-6100A21476CF}" type="datetimeFigureOut">
              <a:rPr lang="es-MX" smtClean="0">
                <a:solidFill>
                  <a:prstClr val="black">
                    <a:tint val="75000"/>
                  </a:prstClr>
                </a:solidFill>
              </a:rPr>
              <a:pPr/>
              <a:t>10/25/18</a:t>
            </a:fld>
            <a:endParaRPr lang="es-MX"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0CAF879-58D3-4FA1-81AD-DCF96AF4FF52}" type="slidenum">
              <a:rPr lang="es-MX" smtClean="0">
                <a:solidFill>
                  <a:prstClr val="black">
                    <a:tint val="75000"/>
                  </a:prstClr>
                </a:solidFill>
              </a:rPr>
              <a:pPr/>
              <a:t>‹Nr.›</a:t>
            </a:fld>
            <a:endParaRPr lang="es-MX" dirty="0">
              <a:solidFill>
                <a:prstClr val="black">
                  <a:tint val="75000"/>
                </a:prstClr>
              </a:solidFill>
            </a:endParaRPr>
          </a:p>
        </p:txBody>
      </p:sp>
    </p:spTree>
    <p:extLst>
      <p:ext uri="{BB962C8B-B14F-4D97-AF65-F5344CB8AC3E}">
        <p14:creationId xmlns:p14="http://schemas.microsoft.com/office/powerpoint/2010/main" val="3311443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19" cy="1143480"/>
          </a:xfrm>
        </p:spPr>
        <p:txBody>
          <a:bodyPr/>
          <a:lstStyle/>
          <a:p>
            <a:r>
              <a:rPr lang="es-ES_tradnl"/>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endParaRPr lang="es-MX" altLang="es-MX"/>
          </a:p>
        </p:txBody>
      </p:sp>
      <p:sp>
        <p:nvSpPr>
          <p:cNvPr id="4" name="Rectangle 4"/>
          <p:cNvSpPr>
            <a:spLocks noGrp="1" noChangeArrowheads="1"/>
          </p:cNvSpPr>
          <p:nvPr>
            <p:ph type="ftr" idx="11"/>
          </p:nvPr>
        </p:nvSpPr>
        <p:spPr>
          <a:ln/>
        </p:spPr>
        <p:txBody>
          <a:bodyPr/>
          <a:lstStyle>
            <a:lvl1pPr>
              <a:defRPr/>
            </a:lvl1pPr>
          </a:lstStyle>
          <a:p>
            <a:pPr>
              <a:defRPr/>
            </a:pPr>
            <a:endParaRPr lang="es-MX" altLang="es-MX"/>
          </a:p>
        </p:txBody>
      </p:sp>
      <p:sp>
        <p:nvSpPr>
          <p:cNvPr id="5" name="Rectangle 5"/>
          <p:cNvSpPr>
            <a:spLocks noGrp="1" noChangeArrowheads="1"/>
          </p:cNvSpPr>
          <p:nvPr>
            <p:ph type="sldNum" idx="12"/>
          </p:nvPr>
        </p:nvSpPr>
        <p:spPr>
          <a:ln/>
        </p:spPr>
        <p:txBody>
          <a:bodyPr/>
          <a:lstStyle>
            <a:lvl1pPr>
              <a:defRPr/>
            </a:lvl1pPr>
          </a:lstStyle>
          <a:p>
            <a:fld id="{A0EE4D2F-E18D-4BE0-8867-B37DC356FE90}" type="slidenum">
              <a:rPr lang="es-MX" altLang="es-MX"/>
              <a:pPr/>
              <a:t>‹Nr.›</a:t>
            </a:fld>
            <a:endParaRPr lang="es-MX" altLang="es-MX"/>
          </a:p>
        </p:txBody>
      </p:sp>
    </p:spTree>
    <p:extLst>
      <p:ext uri="{BB962C8B-B14F-4D97-AF65-F5344CB8AC3E}">
        <p14:creationId xmlns:p14="http://schemas.microsoft.com/office/powerpoint/2010/main" val="57972850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E0E8BE-4D8A-4A3C-9FF6-6100A21476CF}" type="datetimeFigureOut">
              <a:rPr lang="es-MX" smtClean="0">
                <a:solidFill>
                  <a:prstClr val="black">
                    <a:tint val="75000"/>
                  </a:prstClr>
                </a:solidFill>
              </a:rPr>
              <a:pPr/>
              <a:t>10/25/18</a:t>
            </a:fld>
            <a:endParaRPr lang="es-MX" dirty="0">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dirty="0">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CAF879-58D3-4FA1-81AD-DCF96AF4FF52}" type="slidenum">
              <a:rPr lang="es-MX" smtClean="0">
                <a:solidFill>
                  <a:prstClr val="black">
                    <a:tint val="75000"/>
                  </a:prstClr>
                </a:solidFill>
              </a:rPr>
              <a:pPr/>
              <a:t>‹Nr.›</a:t>
            </a:fld>
            <a:endParaRPr lang="es-MX" dirty="0">
              <a:solidFill>
                <a:prstClr val="black">
                  <a:tint val="75000"/>
                </a:prstClr>
              </a:solidFill>
            </a:endParaRPr>
          </a:p>
        </p:txBody>
      </p:sp>
    </p:spTree>
    <p:extLst>
      <p:ext uri="{BB962C8B-B14F-4D97-AF65-F5344CB8AC3E}">
        <p14:creationId xmlns:p14="http://schemas.microsoft.com/office/powerpoint/2010/main" val="300370654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hyperlink" Target="mailto:claudia.arteaga@itei.org.mx" TargetMode="External"/><Relationship Id="rId4" Type="http://schemas.openxmlformats.org/officeDocument/2006/relationships/hyperlink" Target="mailto:juan.campos@itei.org.mx" TargetMode="External"/><Relationship Id="rId5" Type="http://schemas.openxmlformats.org/officeDocument/2006/relationships/hyperlink" Target="mailto:jorge.campos@itei.org.mx" TargetMode="External"/><Relationship Id="rId6" Type="http://schemas.openxmlformats.org/officeDocument/2006/relationships/hyperlink" Target="mailto:Gricelda.perez@itei.org.mx" TargetMode="External"/><Relationship Id="rId7" Type="http://schemas.openxmlformats.org/officeDocument/2006/relationships/hyperlink" Target="mailto:Rocio.hernandez@itei.org.mx" TargetMode="External"/><Relationship Id="rId8" Type="http://schemas.openxmlformats.org/officeDocument/2006/relationships/hyperlink" Target="mailto:Damara.ascencio@itei.org.mx" TargetMode="External"/><Relationship Id="rId9" Type="http://schemas.openxmlformats.org/officeDocument/2006/relationships/hyperlink" Target="mailto:Alfonso.hernandez@itei.org.mx" TargetMode="External"/><Relationship Id="rId10" Type="http://schemas.openxmlformats.org/officeDocument/2006/relationships/hyperlink" Target="mailto:manuel.rojas@itei.org.mx" TargetMode="External"/><Relationship Id="rId11" Type="http://schemas.openxmlformats.org/officeDocument/2006/relationships/hyperlink" Target="mailto:Ricardo.dealba@itei.org.mx" TargetMode="External"/><Relationship Id="rId1" Type="http://schemas.openxmlformats.org/officeDocument/2006/relationships/slideLayout" Target="../slideLayouts/slideLayout2.xml"/><Relationship Id="rId2" Type="http://schemas.openxmlformats.org/officeDocument/2006/relationships/hyperlink" Target="mailto:Miguel.hernandez@itei.org.mx"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hyperlink" Target="mailto:manuel.rojas@itei.org.mx" TargetMode="External"/><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7.xml"/><Relationship Id="rId2"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6.png"/><Relationship Id="rId7"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microsoft.com/office/2007/relationships/hdphoto" Target="../media/hdphoto1.wdp"/></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microsoft.com/office/2007/relationships/hdphoto" Target="../media/hdphoto2.wdp"/></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7.xml"/><Relationship Id="rId2" Type="http://schemas.openxmlformats.org/officeDocument/2006/relationships/diagramData" Target="../diagrams/data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jpeg"/><Relationship Id="rId1" Type="http://schemas.openxmlformats.org/officeDocument/2006/relationships/slideLayout" Target="../slideLayouts/slideLayout7.xml"/><Relationship Id="rId2" Type="http://schemas.openxmlformats.org/officeDocument/2006/relationships/image" Target="../media/image15.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mailto:Ricardo.dealba@itei.org.mx" TargetMode="External"/><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png"/><Relationship Id="rId3" Type="http://schemas.microsoft.com/office/2007/relationships/hdphoto" Target="../media/hdphoto3.wdp"/></Relationships>
</file>

<file path=ppt/slides/_rels/slide30.xml.rels><?xml version="1.0" encoding="UTF-8" standalone="yes"?>
<Relationships xmlns="http://schemas.openxmlformats.org/package/2006/relationships"><Relationship Id="rId11" Type="http://schemas.microsoft.com/office/2007/relationships/hdphoto" Target="../media/hdphoto8.wdp"/><Relationship Id="rId12" Type="http://schemas.openxmlformats.org/officeDocument/2006/relationships/image" Target="../media/image24.png"/><Relationship Id="rId13" Type="http://schemas.microsoft.com/office/2007/relationships/hdphoto" Target="../media/hdphoto9.wdp"/><Relationship Id="rId14" Type="http://schemas.openxmlformats.org/officeDocument/2006/relationships/image" Target="../media/image25.png"/><Relationship Id="rId15" Type="http://schemas.microsoft.com/office/2007/relationships/hdphoto" Target="../media/hdphoto10.wdp"/><Relationship Id="rId16" Type="http://schemas.openxmlformats.org/officeDocument/2006/relationships/image" Target="../media/image26.png"/><Relationship Id="rId17" Type="http://schemas.microsoft.com/office/2007/relationships/hdphoto" Target="../media/hdphoto11.wdp"/><Relationship Id="rId18" Type="http://schemas.openxmlformats.org/officeDocument/2006/relationships/image" Target="../media/image27.png"/><Relationship Id="rId19" Type="http://schemas.microsoft.com/office/2007/relationships/hdphoto" Target="../media/hdphoto12.wdp"/><Relationship Id="rId1" Type="http://schemas.openxmlformats.org/officeDocument/2006/relationships/slideLayout" Target="../slideLayouts/slideLayout2.xml"/><Relationship Id="rId2" Type="http://schemas.openxmlformats.org/officeDocument/2006/relationships/image" Target="../media/image19.png"/><Relationship Id="rId3" Type="http://schemas.microsoft.com/office/2007/relationships/hdphoto" Target="../media/hdphoto4.wdp"/><Relationship Id="rId4" Type="http://schemas.openxmlformats.org/officeDocument/2006/relationships/image" Target="../media/image20.png"/><Relationship Id="rId5" Type="http://schemas.microsoft.com/office/2007/relationships/hdphoto" Target="../media/hdphoto5.wdp"/><Relationship Id="rId6" Type="http://schemas.openxmlformats.org/officeDocument/2006/relationships/image" Target="../media/image21.png"/><Relationship Id="rId7" Type="http://schemas.microsoft.com/office/2007/relationships/hdphoto" Target="../media/hdphoto6.wdp"/><Relationship Id="rId8" Type="http://schemas.openxmlformats.org/officeDocument/2006/relationships/image" Target="../media/image22.png"/><Relationship Id="rId9" Type="http://schemas.microsoft.com/office/2007/relationships/hdphoto" Target="../media/hdphoto7.wdp"/><Relationship Id="rId10"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 Id="rId3" Type="http://schemas.openxmlformats.org/officeDocument/2006/relationships/image" Target="../media/image2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 Id="rId3" Type="http://schemas.microsoft.com/office/2007/relationships/hdphoto" Target="../media/hdphoto13.wdp"/></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mailto:juan.campos@itei.org.mx" TargetMode="External"/><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40.xml.rels><?xml version="1.0" encoding="UTF-8" standalone="yes"?>
<Relationships xmlns="http://schemas.openxmlformats.org/package/2006/relationships"><Relationship Id="rId3" Type="http://schemas.openxmlformats.org/officeDocument/2006/relationships/hyperlink" Target="mailto:manuel.rojas@itei.org.mx" TargetMode="External"/><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gif"/><Relationship Id="rId5" Type="http://schemas.openxmlformats.org/officeDocument/2006/relationships/image" Target="../media/image34.png"/><Relationship Id="rId1" Type="http://schemas.openxmlformats.org/officeDocument/2006/relationships/slideLayout" Target="../slideLayouts/slideLayout1.xml"/><Relationship Id="rId2" Type="http://schemas.openxmlformats.org/officeDocument/2006/relationships/image" Target="../media/image3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hyperlink" Target="http://www.plataformadetransparencia.org.mx/" TargetMode="External"/><Relationship Id="rId5"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35.jpeg"/><Relationship Id="rId5" Type="http://schemas.openxmlformats.org/officeDocument/2006/relationships/image" Target="../media/image36.png"/><Relationship Id="rId6" Type="http://schemas.openxmlformats.org/officeDocument/2006/relationships/image" Target="../media/image38.png"/><Relationship Id="rId1" Type="http://schemas.microsoft.com/office/2007/relationships/media" Target="../media/media1.mp4"/><Relationship Id="rId2" Type="http://schemas.openxmlformats.org/officeDocument/2006/relationships/video" Target="../media/media1.mp4"/></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 Id="rId3" Type="http://schemas.openxmlformats.org/officeDocument/2006/relationships/image" Target="../media/image36.png"/></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 Id="rId3" Type="http://schemas.openxmlformats.org/officeDocument/2006/relationships/image" Target="../media/image3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 Id="rId3" Type="http://schemas.openxmlformats.org/officeDocument/2006/relationships/image" Target="../media/image3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 Id="rId3" Type="http://schemas.openxmlformats.org/officeDocument/2006/relationships/image" Target="../media/image3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png"/><Relationship Id="rId3" Type="http://schemas.openxmlformats.org/officeDocument/2006/relationships/image" Target="../media/image42.jpg"/></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43.png"/><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cevinai-snt.inai.org.mx/cursos/sipot%20v2/guia_sipot_v_2.html" TargetMode="External"/><Relationship Id="rId3" Type="http://schemas.openxmlformats.org/officeDocument/2006/relationships/image" Target="../media/image44.emf"/></Relationships>
</file>

<file path=ppt/slides/_rels/slide55.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45.png"/><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46.emf"/><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4005064"/>
            <a:ext cx="8712968" cy="2232248"/>
          </a:xfrm>
        </p:spPr>
        <p:txBody>
          <a:bodyPr>
            <a:noAutofit/>
          </a:bodyPr>
          <a:lstStyle/>
          <a:p>
            <a:r>
              <a:rPr lang="es-MX" sz="3600" dirty="0">
                <a:solidFill>
                  <a:schemeClr val="bg1"/>
                </a:solidFill>
                <a:latin typeface="Arial" panose="020B0604020202020204" pitchFamily="34" charset="0"/>
                <a:cs typeface="Arial" panose="020B0604020202020204" pitchFamily="34" charset="0"/>
              </a:rPr>
              <a:t>Ley de Transparencia Acceso a la Información Pública del Estado de Jalisco y sus Municipios</a:t>
            </a:r>
          </a:p>
        </p:txBody>
      </p:sp>
      <p:pic>
        <p:nvPicPr>
          <p:cNvPr id="3" name="Imagen 2"/>
          <p:cNvPicPr>
            <a:picLocks noChangeAspect="1"/>
          </p:cNvPicPr>
          <p:nvPr/>
        </p:nvPicPr>
        <p:blipFill rotWithShape="1">
          <a:blip r:embed="rId2">
            <a:duotone>
              <a:prstClr val="black"/>
              <a:schemeClr val="accent3">
                <a:tint val="45000"/>
                <a:satMod val="400000"/>
              </a:schemeClr>
            </a:duotone>
          </a:blip>
          <a:srcRect l="36507" r="9717"/>
          <a:stretch/>
        </p:blipFill>
        <p:spPr>
          <a:xfrm>
            <a:off x="0" y="4571984"/>
            <a:ext cx="3047977" cy="2286016"/>
          </a:xfrm>
          <a:prstGeom prst="rect">
            <a:avLst/>
          </a:prstGeom>
        </p:spPr>
      </p:pic>
      <p:sp>
        <p:nvSpPr>
          <p:cNvPr id="5" name="4 Rectángulo"/>
          <p:cNvSpPr/>
          <p:nvPr/>
        </p:nvSpPr>
        <p:spPr>
          <a:xfrm rot="10800000">
            <a:off x="6096000" y="2"/>
            <a:ext cx="3048000" cy="2286016"/>
          </a:xfrm>
          <a:prstGeom prst="rect">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 name="6 Rectángulo"/>
          <p:cNvSpPr/>
          <p:nvPr/>
        </p:nvSpPr>
        <p:spPr>
          <a:xfrm rot="10800000">
            <a:off x="0" y="1"/>
            <a:ext cx="6095999" cy="2285983"/>
          </a:xfrm>
          <a:prstGeom prst="rect">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10 Rectángulo"/>
          <p:cNvSpPr/>
          <p:nvPr/>
        </p:nvSpPr>
        <p:spPr>
          <a:xfrm rot="10800000">
            <a:off x="-1" y="4571984"/>
            <a:ext cx="3047977" cy="2286016"/>
          </a:xfrm>
          <a:prstGeom prst="rect">
            <a:avLst/>
          </a:pr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11 Rectángulo"/>
          <p:cNvSpPr/>
          <p:nvPr/>
        </p:nvSpPr>
        <p:spPr>
          <a:xfrm rot="10800000">
            <a:off x="3047978" y="4571984"/>
            <a:ext cx="6096021" cy="2286016"/>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3 CuadroTexto"/>
          <p:cNvSpPr txBox="1"/>
          <p:nvPr/>
        </p:nvSpPr>
        <p:spPr>
          <a:xfrm>
            <a:off x="592371" y="2890391"/>
            <a:ext cx="7959258" cy="1077218"/>
          </a:xfrm>
          <a:prstGeom prst="rect">
            <a:avLst/>
          </a:prstGeom>
          <a:noFill/>
        </p:spPr>
        <p:txBody>
          <a:bodyPr wrap="square" rtlCol="0">
            <a:spAutoFit/>
          </a:bodyPr>
          <a:lstStyle/>
          <a:p>
            <a:pPr algn="ctr"/>
            <a:r>
              <a:rPr lang="es-ES" sz="3200" b="1" dirty="0">
                <a:solidFill>
                  <a:schemeClr val="tx1">
                    <a:lumMod val="65000"/>
                    <a:lumOff val="35000"/>
                  </a:schemeClr>
                </a:solidFill>
              </a:rPr>
              <a:t>Inducción a </a:t>
            </a:r>
            <a:r>
              <a:rPr lang="es-ES" sz="3200" b="1" dirty="0" smtClean="0">
                <a:solidFill>
                  <a:schemeClr val="tx1">
                    <a:lumMod val="65000"/>
                    <a:lumOff val="35000"/>
                  </a:schemeClr>
                </a:solidFill>
              </a:rPr>
              <a:t>autoridades</a:t>
            </a:r>
            <a:br>
              <a:rPr lang="es-ES" sz="3200" b="1" dirty="0" smtClean="0">
                <a:solidFill>
                  <a:schemeClr val="tx1">
                    <a:lumMod val="65000"/>
                    <a:lumOff val="35000"/>
                  </a:schemeClr>
                </a:solidFill>
              </a:rPr>
            </a:br>
            <a:r>
              <a:rPr lang="es-ES" sz="3200" b="1" dirty="0" smtClean="0">
                <a:solidFill>
                  <a:schemeClr val="tx1">
                    <a:lumMod val="65000"/>
                    <a:lumOff val="35000"/>
                  </a:schemeClr>
                </a:solidFill>
              </a:rPr>
              <a:t>municipales </a:t>
            </a:r>
            <a:r>
              <a:rPr lang="es-ES" sz="3200" b="1" dirty="0">
                <a:solidFill>
                  <a:schemeClr val="tx1">
                    <a:lumMod val="65000"/>
                    <a:lumOff val="35000"/>
                  </a:schemeClr>
                </a:solidFill>
              </a:rPr>
              <a:t>entrantes</a:t>
            </a:r>
          </a:p>
        </p:txBody>
      </p:sp>
      <p:pic>
        <p:nvPicPr>
          <p:cNvPr id="10" name="24 Imagen" descr="horizontal_nuevo_2016-01.png"/>
          <p:cNvPicPr>
            <a:picLocks noChangeAspect="1"/>
          </p:cNvPicPr>
          <p:nvPr/>
        </p:nvPicPr>
        <p:blipFill>
          <a:blip r:embed="rId3"/>
          <a:stretch>
            <a:fillRect/>
          </a:stretch>
        </p:blipFill>
        <p:spPr>
          <a:xfrm>
            <a:off x="3556850" y="5119960"/>
            <a:ext cx="5078276" cy="973336"/>
          </a:xfrm>
          <a:prstGeom prst="rect">
            <a:avLst/>
          </a:prstGeom>
        </p:spPr>
      </p:pic>
    </p:spTree>
    <p:extLst>
      <p:ext uri="{BB962C8B-B14F-4D97-AF65-F5344CB8AC3E}">
        <p14:creationId xmlns:p14="http://schemas.microsoft.com/office/powerpoint/2010/main" val="920715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4005064"/>
            <a:ext cx="8712968" cy="2232248"/>
          </a:xfrm>
        </p:spPr>
        <p:txBody>
          <a:bodyPr>
            <a:noAutofit/>
          </a:bodyPr>
          <a:lstStyle/>
          <a:p>
            <a:r>
              <a:rPr lang="es-MX" sz="3600" dirty="0">
                <a:solidFill>
                  <a:schemeClr val="bg1"/>
                </a:solidFill>
                <a:latin typeface="Arial" panose="020B0604020202020204" pitchFamily="34" charset="0"/>
                <a:cs typeface="Arial" panose="020B0604020202020204" pitchFamily="34" charset="0"/>
              </a:rPr>
              <a:t>Ley de Transparencia Acceso a la Información Pública del Estado de Jalisco y sus Municipios</a:t>
            </a:r>
          </a:p>
        </p:txBody>
      </p:sp>
      <p:sp>
        <p:nvSpPr>
          <p:cNvPr id="9" name="3 CuadroTexto"/>
          <p:cNvSpPr txBox="1"/>
          <p:nvPr/>
        </p:nvSpPr>
        <p:spPr>
          <a:xfrm>
            <a:off x="1218831" y="2090172"/>
            <a:ext cx="6706338" cy="2677656"/>
          </a:xfrm>
          <a:prstGeom prst="rect">
            <a:avLst/>
          </a:prstGeom>
          <a:noFill/>
        </p:spPr>
        <p:txBody>
          <a:bodyPr wrap="square" rtlCol="0">
            <a:spAutoFit/>
          </a:bodyPr>
          <a:lstStyle/>
          <a:p>
            <a:pPr marL="457200" indent="-457200">
              <a:buFont typeface="Arial"/>
              <a:buChar char="•"/>
            </a:pPr>
            <a:r>
              <a:rPr lang="es-MX" sz="2800" dirty="0" smtClean="0">
                <a:solidFill>
                  <a:schemeClr val="tx1">
                    <a:lumMod val="65000"/>
                    <a:lumOff val="35000"/>
                  </a:schemeClr>
                </a:solidFill>
              </a:rPr>
              <a:t>Conexión ITEI</a:t>
            </a:r>
            <a:endParaRPr lang="es-MX" sz="2800" dirty="0">
              <a:solidFill>
                <a:schemeClr val="tx1">
                  <a:lumMod val="65000"/>
                  <a:lumOff val="35000"/>
                </a:schemeClr>
              </a:solidFill>
            </a:endParaRPr>
          </a:p>
          <a:p>
            <a:pPr marL="457200" indent="-457200">
              <a:buFont typeface="Arial"/>
              <a:buChar char="•"/>
            </a:pPr>
            <a:r>
              <a:rPr lang="es-MX" sz="2800" dirty="0" smtClean="0">
                <a:solidFill>
                  <a:schemeClr val="tx1">
                    <a:lumMod val="65000"/>
                    <a:lumOff val="35000"/>
                  </a:schemeClr>
                </a:solidFill>
              </a:rPr>
              <a:t>Cumplimiento </a:t>
            </a:r>
            <a:r>
              <a:rPr lang="es-MX" sz="2800" dirty="0">
                <a:solidFill>
                  <a:schemeClr val="tx1">
                    <a:lumMod val="65000"/>
                    <a:lumOff val="35000"/>
                  </a:schemeClr>
                </a:solidFill>
              </a:rPr>
              <a:t>de la Ley de Transparencia</a:t>
            </a:r>
            <a:r>
              <a:rPr lang="es-MX" sz="2800" dirty="0" smtClean="0">
                <a:solidFill>
                  <a:schemeClr val="tx1">
                    <a:lumMod val="65000"/>
                    <a:lumOff val="35000"/>
                  </a:schemeClr>
                </a:solidFill>
              </a:rPr>
              <a:t>.</a:t>
            </a:r>
          </a:p>
          <a:p>
            <a:pPr marL="457200" indent="-457200">
              <a:buFont typeface="Arial"/>
              <a:buChar char="•"/>
            </a:pPr>
            <a:r>
              <a:rPr lang="es-MX" sz="2800" dirty="0" smtClean="0">
                <a:solidFill>
                  <a:schemeClr val="tx1">
                    <a:lumMod val="65000"/>
                    <a:lumOff val="35000"/>
                  </a:schemeClr>
                </a:solidFill>
              </a:rPr>
              <a:t>Protección </a:t>
            </a:r>
            <a:r>
              <a:rPr lang="es-MX" sz="2800" dirty="0">
                <a:solidFill>
                  <a:schemeClr val="tx1">
                    <a:lumMod val="65000"/>
                    <a:lumOff val="35000"/>
                  </a:schemeClr>
                </a:solidFill>
              </a:rPr>
              <a:t>de Datos Personales. </a:t>
            </a:r>
            <a:endParaRPr lang="es-MX" sz="2800" dirty="0" smtClean="0">
              <a:solidFill>
                <a:schemeClr val="tx1">
                  <a:lumMod val="65000"/>
                  <a:lumOff val="35000"/>
                </a:schemeClr>
              </a:solidFill>
            </a:endParaRPr>
          </a:p>
          <a:p>
            <a:pPr marL="457200" indent="-457200">
              <a:buFont typeface="Arial"/>
              <a:buChar char="•"/>
            </a:pPr>
            <a:r>
              <a:rPr lang="es-MX" sz="2800" dirty="0" smtClean="0">
                <a:solidFill>
                  <a:schemeClr val="tx1">
                    <a:lumMod val="65000"/>
                    <a:lumOff val="35000"/>
                  </a:schemeClr>
                </a:solidFill>
              </a:rPr>
              <a:t>Receso</a:t>
            </a:r>
            <a:r>
              <a:rPr lang="es-MX" sz="2800" dirty="0">
                <a:solidFill>
                  <a:schemeClr val="tx1">
                    <a:lumMod val="65000"/>
                    <a:lumOff val="35000"/>
                  </a:schemeClr>
                </a:solidFill>
              </a:rPr>
              <a:t>. </a:t>
            </a:r>
            <a:endParaRPr lang="es-MX" sz="2800" dirty="0" smtClean="0">
              <a:solidFill>
                <a:schemeClr val="tx1">
                  <a:lumMod val="65000"/>
                  <a:lumOff val="35000"/>
                </a:schemeClr>
              </a:solidFill>
            </a:endParaRPr>
          </a:p>
          <a:p>
            <a:pPr marL="457200" indent="-457200">
              <a:buFont typeface="Arial"/>
              <a:buChar char="•"/>
            </a:pPr>
            <a:r>
              <a:rPr lang="es-MX" sz="2800" dirty="0" smtClean="0">
                <a:solidFill>
                  <a:schemeClr val="tx1">
                    <a:lumMod val="65000"/>
                    <a:lumOff val="35000"/>
                  </a:schemeClr>
                </a:solidFill>
              </a:rPr>
              <a:t>Archivo </a:t>
            </a:r>
            <a:r>
              <a:rPr lang="es-MX" sz="2800" dirty="0">
                <a:solidFill>
                  <a:schemeClr val="tx1">
                    <a:lumMod val="65000"/>
                    <a:lumOff val="35000"/>
                  </a:schemeClr>
                </a:solidFill>
              </a:rPr>
              <a:t>y gestión documental. </a:t>
            </a:r>
            <a:endParaRPr lang="es-MX" sz="2800" dirty="0" smtClean="0">
              <a:solidFill>
                <a:schemeClr val="tx1">
                  <a:lumMod val="65000"/>
                  <a:lumOff val="35000"/>
                </a:schemeClr>
              </a:solidFill>
            </a:endParaRPr>
          </a:p>
          <a:p>
            <a:pPr marL="457200" indent="-457200">
              <a:buFont typeface="Arial"/>
              <a:buChar char="•"/>
            </a:pPr>
            <a:r>
              <a:rPr lang="es-MX" sz="2800" dirty="0" smtClean="0">
                <a:solidFill>
                  <a:schemeClr val="tx1">
                    <a:lumMod val="65000"/>
                    <a:lumOff val="35000"/>
                  </a:schemeClr>
                </a:solidFill>
              </a:rPr>
              <a:t>PNT</a:t>
            </a:r>
            <a:endParaRPr lang="es-ES" sz="2800" b="1" dirty="0">
              <a:solidFill>
                <a:schemeClr val="tx1">
                  <a:lumMod val="65000"/>
                  <a:lumOff val="35000"/>
                </a:schemeClr>
              </a:solidFill>
            </a:endParaRPr>
          </a:p>
        </p:txBody>
      </p:sp>
      <p:pic>
        <p:nvPicPr>
          <p:cNvPr id="10" name="Imagen 9"/>
          <p:cNvPicPr>
            <a:picLocks noChangeAspect="1"/>
          </p:cNvPicPr>
          <p:nvPr/>
        </p:nvPicPr>
        <p:blipFill rotWithShape="1">
          <a:blip r:embed="rId2">
            <a:duotone>
              <a:prstClr val="black"/>
              <a:schemeClr val="accent3">
                <a:tint val="45000"/>
                <a:satMod val="400000"/>
              </a:schemeClr>
            </a:duotone>
          </a:blip>
          <a:srcRect l="36507" t="14128" r="9717" b="10648"/>
          <a:stretch/>
        </p:blipFill>
        <p:spPr>
          <a:xfrm>
            <a:off x="0" y="5138350"/>
            <a:ext cx="3047977" cy="1719650"/>
          </a:xfrm>
          <a:prstGeom prst="rect">
            <a:avLst/>
          </a:prstGeom>
        </p:spPr>
      </p:pic>
      <p:sp>
        <p:nvSpPr>
          <p:cNvPr id="11" name="10 Rectángulo"/>
          <p:cNvSpPr/>
          <p:nvPr/>
        </p:nvSpPr>
        <p:spPr>
          <a:xfrm rot="10800000">
            <a:off x="-1" y="5130000"/>
            <a:ext cx="3047977" cy="1728000"/>
          </a:xfrm>
          <a:prstGeom prst="rect">
            <a:avLst/>
          </a:pr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2" name="11 Rectángulo"/>
          <p:cNvSpPr/>
          <p:nvPr/>
        </p:nvSpPr>
        <p:spPr>
          <a:xfrm rot="10800000">
            <a:off x="3047978" y="5130000"/>
            <a:ext cx="6096021" cy="172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3" name="24 Imagen" descr="horizontal_nuevo_2016-01.png"/>
          <p:cNvPicPr>
            <a:picLocks noChangeAspect="1"/>
          </p:cNvPicPr>
          <p:nvPr/>
        </p:nvPicPr>
        <p:blipFill>
          <a:blip r:embed="rId3"/>
          <a:stretch>
            <a:fillRect/>
          </a:stretch>
        </p:blipFill>
        <p:spPr>
          <a:xfrm>
            <a:off x="3556850" y="5507332"/>
            <a:ext cx="5078276" cy="973336"/>
          </a:xfrm>
          <a:prstGeom prst="rect">
            <a:avLst/>
          </a:prstGeom>
        </p:spPr>
      </p:pic>
      <p:sp>
        <p:nvSpPr>
          <p:cNvPr id="14" name="4 Rectángulo"/>
          <p:cNvSpPr/>
          <p:nvPr/>
        </p:nvSpPr>
        <p:spPr>
          <a:xfrm rot="10800000">
            <a:off x="6096000" y="-27166"/>
            <a:ext cx="3048000" cy="1728000"/>
          </a:xfrm>
          <a:prstGeom prst="rect">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5" name="6 Rectángulo"/>
          <p:cNvSpPr/>
          <p:nvPr/>
        </p:nvSpPr>
        <p:spPr>
          <a:xfrm rot="10800000">
            <a:off x="-1" y="0"/>
            <a:ext cx="6095999" cy="1700807"/>
          </a:xfrm>
          <a:prstGeom prst="rect">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 name="Rectángulo 3"/>
          <p:cNvSpPr/>
          <p:nvPr/>
        </p:nvSpPr>
        <p:spPr>
          <a:xfrm>
            <a:off x="1658485" y="496460"/>
            <a:ext cx="2779026" cy="707886"/>
          </a:xfrm>
          <a:prstGeom prst="rect">
            <a:avLst/>
          </a:prstGeom>
        </p:spPr>
        <p:txBody>
          <a:bodyPr wrap="none">
            <a:spAutoFit/>
          </a:bodyPr>
          <a:lstStyle/>
          <a:p>
            <a:pPr algn="ctr"/>
            <a:r>
              <a:rPr lang="es-MX" sz="4000" b="1" dirty="0">
                <a:solidFill>
                  <a:schemeClr val="bg1"/>
                </a:solidFill>
              </a:rPr>
              <a:t>PROGRAMA </a:t>
            </a:r>
          </a:p>
        </p:txBody>
      </p:sp>
    </p:spTree>
    <p:extLst>
      <p:ext uri="{BB962C8B-B14F-4D97-AF65-F5344CB8AC3E}">
        <p14:creationId xmlns:p14="http://schemas.microsoft.com/office/powerpoint/2010/main" val="661065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3 CuadroTexto"/>
          <p:cNvSpPr txBox="1"/>
          <p:nvPr/>
        </p:nvSpPr>
        <p:spPr>
          <a:xfrm>
            <a:off x="899592" y="1628800"/>
            <a:ext cx="3281161" cy="4832092"/>
          </a:xfrm>
          <a:prstGeom prst="rect">
            <a:avLst/>
          </a:prstGeom>
          <a:noFill/>
        </p:spPr>
        <p:txBody>
          <a:bodyPr wrap="square" rtlCol="0">
            <a:spAutoFit/>
          </a:bodyPr>
          <a:lstStyle/>
          <a:p>
            <a:r>
              <a:rPr lang="es-ES" sz="1400" b="1" dirty="0">
                <a:solidFill>
                  <a:schemeClr val="tx1">
                    <a:lumMod val="65000"/>
                    <a:lumOff val="35000"/>
                  </a:schemeClr>
                </a:solidFill>
              </a:rPr>
              <a:t>Miguel Ángel Hernández Velázquez</a:t>
            </a:r>
            <a:r>
              <a:rPr lang="es-ES" sz="1400" dirty="0">
                <a:solidFill>
                  <a:schemeClr val="tx1">
                    <a:lumMod val="65000"/>
                    <a:lumOff val="35000"/>
                  </a:schemeClr>
                </a:solidFill>
              </a:rPr>
              <a:t/>
            </a:r>
            <a:br>
              <a:rPr lang="es-ES" sz="1400" dirty="0">
                <a:solidFill>
                  <a:schemeClr val="tx1">
                    <a:lumMod val="65000"/>
                    <a:lumOff val="35000"/>
                  </a:schemeClr>
                </a:solidFill>
              </a:rPr>
            </a:br>
            <a:r>
              <a:rPr lang="es-ES" sz="1400" i="1" dirty="0">
                <a:solidFill>
                  <a:schemeClr val="tx1">
                    <a:lumMod val="65000"/>
                    <a:lumOff val="35000"/>
                  </a:schemeClr>
                </a:solidFill>
              </a:rPr>
              <a:t>Secretario </a:t>
            </a:r>
            <a:r>
              <a:rPr lang="es-ES" sz="1400" i="1" dirty="0" smtClean="0">
                <a:solidFill>
                  <a:schemeClr val="tx1">
                    <a:lumMod val="65000"/>
                    <a:lumOff val="35000"/>
                  </a:schemeClr>
                </a:solidFill>
              </a:rPr>
              <a:t>Ejecutivo</a:t>
            </a:r>
          </a:p>
          <a:p>
            <a:r>
              <a:rPr lang="es-ES" sz="1400" i="1" dirty="0" smtClean="0">
                <a:solidFill>
                  <a:schemeClr val="tx1">
                    <a:lumMod val="65000"/>
                    <a:lumOff val="35000"/>
                  </a:schemeClr>
                </a:solidFill>
                <a:hlinkClick r:id="rId2"/>
              </a:rPr>
              <a:t>miguel.hernandez@itei.org.mx</a:t>
            </a:r>
            <a:endParaRPr lang="es-ES" sz="1400" i="1" dirty="0" smtClean="0">
              <a:solidFill>
                <a:schemeClr val="tx1">
                  <a:lumMod val="65000"/>
                  <a:lumOff val="35000"/>
                </a:schemeClr>
              </a:solidFill>
            </a:endParaRPr>
          </a:p>
          <a:p>
            <a:endParaRPr lang="es-ES" sz="1400" i="1" dirty="0" smtClean="0">
              <a:solidFill>
                <a:schemeClr val="tx1">
                  <a:lumMod val="65000"/>
                  <a:lumOff val="35000"/>
                </a:schemeClr>
              </a:solidFill>
            </a:endParaRPr>
          </a:p>
          <a:p>
            <a:r>
              <a:rPr lang="es-ES" sz="1400" b="1" dirty="0" smtClean="0">
                <a:solidFill>
                  <a:schemeClr val="tx1">
                    <a:lumMod val="65000"/>
                    <a:lumOff val="35000"/>
                  </a:schemeClr>
                </a:solidFill>
              </a:rPr>
              <a:t>Claudia </a:t>
            </a:r>
            <a:r>
              <a:rPr lang="es-ES" sz="1400" b="1" dirty="0">
                <a:solidFill>
                  <a:schemeClr val="tx1">
                    <a:lumMod val="65000"/>
                    <a:lumOff val="35000"/>
                  </a:schemeClr>
                </a:solidFill>
              </a:rPr>
              <a:t>Patricia Arteaga </a:t>
            </a:r>
            <a:r>
              <a:rPr lang="es-ES" sz="1400" b="1" dirty="0" err="1">
                <a:solidFill>
                  <a:schemeClr val="tx1">
                    <a:lumMod val="65000"/>
                    <a:lumOff val="35000"/>
                  </a:schemeClr>
                </a:solidFill>
              </a:rPr>
              <a:t>Arróniz</a:t>
            </a:r>
            <a:r>
              <a:rPr lang="es-ES" sz="1400" dirty="0">
                <a:solidFill>
                  <a:schemeClr val="tx1">
                    <a:lumMod val="65000"/>
                    <a:lumOff val="35000"/>
                  </a:schemeClr>
                </a:solidFill>
              </a:rPr>
              <a:t/>
            </a:r>
            <a:br>
              <a:rPr lang="es-ES" sz="1400" dirty="0">
                <a:solidFill>
                  <a:schemeClr val="tx1">
                    <a:lumMod val="65000"/>
                    <a:lumOff val="35000"/>
                  </a:schemeClr>
                </a:solidFill>
              </a:rPr>
            </a:br>
            <a:r>
              <a:rPr lang="es-ES" sz="1400" i="1" dirty="0">
                <a:solidFill>
                  <a:schemeClr val="tx1">
                    <a:lumMod val="65000"/>
                    <a:lumOff val="35000"/>
                  </a:schemeClr>
                </a:solidFill>
              </a:rPr>
              <a:t>Coordinador General de Planeación y Proyectos </a:t>
            </a:r>
            <a:r>
              <a:rPr lang="es-ES" sz="1400" i="1" dirty="0" smtClean="0">
                <a:solidFill>
                  <a:schemeClr val="tx1">
                    <a:lumMod val="65000"/>
                    <a:lumOff val="35000"/>
                  </a:schemeClr>
                </a:solidFill>
              </a:rPr>
              <a:t>Estratégicos</a:t>
            </a:r>
          </a:p>
          <a:p>
            <a:r>
              <a:rPr lang="es-ES" sz="1400" i="1" dirty="0">
                <a:solidFill>
                  <a:schemeClr val="tx1">
                    <a:lumMod val="65000"/>
                    <a:lumOff val="35000"/>
                  </a:schemeClr>
                </a:solidFill>
                <a:hlinkClick r:id="rId3"/>
              </a:rPr>
              <a:t>c</a:t>
            </a:r>
            <a:r>
              <a:rPr lang="es-ES" sz="1400" i="1" dirty="0" smtClean="0">
                <a:solidFill>
                  <a:schemeClr val="tx1">
                    <a:lumMod val="65000"/>
                    <a:lumOff val="35000"/>
                  </a:schemeClr>
                </a:solidFill>
                <a:hlinkClick r:id="rId3"/>
              </a:rPr>
              <a:t>laudia.arteaga@itei.org.mx</a:t>
            </a:r>
            <a:endParaRPr lang="es-ES" sz="1400" i="1" dirty="0" smtClean="0">
              <a:solidFill>
                <a:schemeClr val="tx1">
                  <a:lumMod val="65000"/>
                  <a:lumOff val="35000"/>
                </a:schemeClr>
              </a:solidFill>
            </a:endParaRPr>
          </a:p>
          <a:p>
            <a:endParaRPr lang="es-ES" sz="1400" b="1" i="1" dirty="0">
              <a:solidFill>
                <a:schemeClr val="tx1">
                  <a:lumMod val="65000"/>
                  <a:lumOff val="35000"/>
                </a:schemeClr>
              </a:solidFill>
            </a:endParaRPr>
          </a:p>
          <a:p>
            <a:r>
              <a:rPr lang="es-ES" sz="1400" b="1" dirty="0" smtClean="0">
                <a:solidFill>
                  <a:schemeClr val="tx1">
                    <a:lumMod val="65000"/>
                    <a:lumOff val="35000"/>
                  </a:schemeClr>
                </a:solidFill>
              </a:rPr>
              <a:t>Juan </a:t>
            </a:r>
            <a:r>
              <a:rPr lang="es-ES" sz="1400" b="1" dirty="0">
                <a:solidFill>
                  <a:schemeClr val="tx1">
                    <a:lumMod val="65000"/>
                    <a:lumOff val="35000"/>
                  </a:schemeClr>
                </a:solidFill>
              </a:rPr>
              <a:t>Carlos Campos Herrera</a:t>
            </a:r>
            <a:r>
              <a:rPr lang="es-ES" sz="1400" dirty="0">
                <a:solidFill>
                  <a:schemeClr val="tx1">
                    <a:lumMod val="65000"/>
                    <a:lumOff val="35000"/>
                  </a:schemeClr>
                </a:solidFill>
              </a:rPr>
              <a:t/>
            </a:r>
            <a:br>
              <a:rPr lang="es-ES" sz="1400" dirty="0">
                <a:solidFill>
                  <a:schemeClr val="tx1">
                    <a:lumMod val="65000"/>
                    <a:lumOff val="35000"/>
                  </a:schemeClr>
                </a:solidFill>
              </a:rPr>
            </a:br>
            <a:r>
              <a:rPr lang="es-ES" sz="1400" i="1" dirty="0">
                <a:solidFill>
                  <a:schemeClr val="tx1">
                    <a:lumMod val="65000"/>
                    <a:lumOff val="35000"/>
                  </a:schemeClr>
                </a:solidFill>
              </a:rPr>
              <a:t>Coordinador General de Archivo, Sustanciación de Procesos y Unidad de </a:t>
            </a:r>
            <a:r>
              <a:rPr lang="es-ES" sz="1400" i="1" dirty="0" smtClean="0">
                <a:solidFill>
                  <a:schemeClr val="tx1">
                    <a:lumMod val="65000"/>
                    <a:lumOff val="35000"/>
                  </a:schemeClr>
                </a:solidFill>
              </a:rPr>
              <a:t>Transparencia</a:t>
            </a:r>
          </a:p>
          <a:p>
            <a:r>
              <a:rPr lang="es-ES" sz="1400" i="1" dirty="0">
                <a:solidFill>
                  <a:schemeClr val="tx1">
                    <a:lumMod val="65000"/>
                    <a:lumOff val="35000"/>
                  </a:schemeClr>
                </a:solidFill>
                <a:hlinkClick r:id="rId4"/>
              </a:rPr>
              <a:t>j</a:t>
            </a:r>
            <a:r>
              <a:rPr lang="es-ES" sz="1400" i="1" dirty="0" smtClean="0">
                <a:solidFill>
                  <a:schemeClr val="tx1">
                    <a:lumMod val="65000"/>
                    <a:lumOff val="35000"/>
                  </a:schemeClr>
                </a:solidFill>
                <a:hlinkClick r:id="rId4"/>
              </a:rPr>
              <a:t>uan.campos@itei.org.mx</a:t>
            </a:r>
            <a:endParaRPr lang="es-ES" sz="1400" i="1" dirty="0" smtClean="0">
              <a:solidFill>
                <a:schemeClr val="tx1">
                  <a:lumMod val="65000"/>
                  <a:lumOff val="35000"/>
                </a:schemeClr>
              </a:solidFill>
            </a:endParaRPr>
          </a:p>
          <a:p>
            <a:endParaRPr lang="es-ES" sz="1400" b="1" i="1" dirty="0">
              <a:solidFill>
                <a:schemeClr val="tx1">
                  <a:lumMod val="65000"/>
                  <a:lumOff val="35000"/>
                </a:schemeClr>
              </a:solidFill>
            </a:endParaRPr>
          </a:p>
          <a:p>
            <a:r>
              <a:rPr lang="es-ES" sz="1400" b="1" dirty="0">
                <a:solidFill>
                  <a:schemeClr val="tx1">
                    <a:lumMod val="65000"/>
                    <a:lumOff val="35000"/>
                  </a:schemeClr>
                </a:solidFill>
              </a:rPr>
              <a:t>Jorge Carlos Campos Torres</a:t>
            </a:r>
            <a:r>
              <a:rPr lang="es-ES" sz="1400" dirty="0">
                <a:solidFill>
                  <a:schemeClr val="tx1">
                    <a:lumMod val="65000"/>
                    <a:lumOff val="35000"/>
                  </a:schemeClr>
                </a:solidFill>
              </a:rPr>
              <a:t/>
            </a:r>
            <a:br>
              <a:rPr lang="es-ES" sz="1400" dirty="0">
                <a:solidFill>
                  <a:schemeClr val="tx1">
                    <a:lumMod val="65000"/>
                    <a:lumOff val="35000"/>
                  </a:schemeClr>
                </a:solidFill>
              </a:rPr>
            </a:br>
            <a:r>
              <a:rPr lang="es-ES" sz="1400" i="1" dirty="0">
                <a:solidFill>
                  <a:schemeClr val="tx1">
                    <a:lumMod val="65000"/>
                    <a:lumOff val="35000"/>
                  </a:schemeClr>
                </a:solidFill>
              </a:rPr>
              <a:t>Coordinador de Comunicación </a:t>
            </a:r>
            <a:r>
              <a:rPr lang="es-ES" sz="1400" i="1" dirty="0" smtClean="0">
                <a:solidFill>
                  <a:schemeClr val="tx1">
                    <a:lumMod val="65000"/>
                    <a:lumOff val="35000"/>
                  </a:schemeClr>
                </a:solidFill>
              </a:rPr>
              <a:t>Social</a:t>
            </a:r>
          </a:p>
          <a:p>
            <a:r>
              <a:rPr lang="es-ES" sz="1400" i="1" dirty="0">
                <a:solidFill>
                  <a:schemeClr val="tx1">
                    <a:lumMod val="65000"/>
                    <a:lumOff val="35000"/>
                  </a:schemeClr>
                </a:solidFill>
                <a:hlinkClick r:id="rId5"/>
              </a:rPr>
              <a:t>j</a:t>
            </a:r>
            <a:r>
              <a:rPr lang="es-ES" sz="1400" i="1" dirty="0" smtClean="0">
                <a:solidFill>
                  <a:schemeClr val="tx1">
                    <a:lumMod val="65000"/>
                    <a:lumOff val="35000"/>
                  </a:schemeClr>
                </a:solidFill>
                <a:hlinkClick r:id="rId5"/>
              </a:rPr>
              <a:t>orge.campos@itei.org.mx</a:t>
            </a:r>
            <a:endParaRPr lang="es-ES" sz="1400" i="1" dirty="0" smtClean="0">
              <a:solidFill>
                <a:schemeClr val="tx1">
                  <a:lumMod val="65000"/>
                  <a:lumOff val="35000"/>
                </a:schemeClr>
              </a:solidFill>
            </a:endParaRPr>
          </a:p>
          <a:p>
            <a:endParaRPr lang="es-ES" sz="1400" i="1" dirty="0" smtClean="0">
              <a:solidFill>
                <a:schemeClr val="tx1">
                  <a:lumMod val="65000"/>
                  <a:lumOff val="35000"/>
                </a:schemeClr>
              </a:solidFill>
            </a:endParaRPr>
          </a:p>
          <a:p>
            <a:r>
              <a:rPr lang="es-ES" sz="1400" b="1" dirty="0" err="1">
                <a:solidFill>
                  <a:schemeClr val="tx1">
                    <a:lumMod val="65000"/>
                    <a:lumOff val="35000"/>
                  </a:schemeClr>
                </a:solidFill>
              </a:rPr>
              <a:t>Gricelda</a:t>
            </a:r>
            <a:r>
              <a:rPr lang="es-ES" sz="1400" b="1" dirty="0">
                <a:solidFill>
                  <a:schemeClr val="tx1">
                    <a:lumMod val="65000"/>
                    <a:lumOff val="35000"/>
                  </a:schemeClr>
                </a:solidFill>
              </a:rPr>
              <a:t> Pérez Nuño</a:t>
            </a:r>
            <a:r>
              <a:rPr lang="es-ES" sz="1400" dirty="0">
                <a:solidFill>
                  <a:schemeClr val="tx1">
                    <a:lumMod val="65000"/>
                    <a:lumOff val="35000"/>
                  </a:schemeClr>
                </a:solidFill>
              </a:rPr>
              <a:t/>
            </a:r>
            <a:br>
              <a:rPr lang="es-ES" sz="1400" dirty="0">
                <a:solidFill>
                  <a:schemeClr val="tx1">
                    <a:lumMod val="65000"/>
                    <a:lumOff val="35000"/>
                  </a:schemeClr>
                </a:solidFill>
              </a:rPr>
            </a:br>
            <a:r>
              <a:rPr lang="es-ES" sz="1400" i="1" dirty="0">
                <a:solidFill>
                  <a:schemeClr val="tx1">
                    <a:lumMod val="65000"/>
                    <a:lumOff val="35000"/>
                  </a:schemeClr>
                </a:solidFill>
              </a:rPr>
              <a:t>Directora de Administración</a:t>
            </a:r>
          </a:p>
          <a:p>
            <a:r>
              <a:rPr lang="es-ES" sz="1400" i="1" dirty="0">
                <a:solidFill>
                  <a:schemeClr val="tx1">
                    <a:lumMod val="65000"/>
                    <a:lumOff val="35000"/>
                  </a:schemeClr>
                </a:solidFill>
                <a:hlinkClick r:id="rId6"/>
              </a:rPr>
              <a:t>gricelda.perez@</a:t>
            </a:r>
            <a:r>
              <a:rPr lang="es-ES" sz="1400" i="1" dirty="0" smtClean="0">
                <a:solidFill>
                  <a:schemeClr val="tx1">
                    <a:lumMod val="65000"/>
                    <a:lumOff val="35000"/>
                  </a:schemeClr>
                </a:solidFill>
                <a:hlinkClick r:id="rId6"/>
              </a:rPr>
              <a:t>itei.org.mx</a:t>
            </a:r>
            <a:endParaRPr lang="es-ES" sz="1400" i="1" dirty="0">
              <a:solidFill>
                <a:schemeClr val="tx1">
                  <a:lumMod val="65000"/>
                  <a:lumOff val="35000"/>
                </a:schemeClr>
              </a:solidFill>
            </a:endParaRPr>
          </a:p>
        </p:txBody>
      </p:sp>
      <p:sp>
        <p:nvSpPr>
          <p:cNvPr id="16" name="3 CuadroTexto"/>
          <p:cNvSpPr txBox="1"/>
          <p:nvPr/>
        </p:nvSpPr>
        <p:spPr>
          <a:xfrm>
            <a:off x="4932040" y="1628800"/>
            <a:ext cx="3281161" cy="4616648"/>
          </a:xfrm>
          <a:prstGeom prst="rect">
            <a:avLst/>
          </a:prstGeom>
          <a:noFill/>
        </p:spPr>
        <p:txBody>
          <a:bodyPr wrap="square" rtlCol="0">
            <a:spAutoFit/>
          </a:bodyPr>
          <a:lstStyle/>
          <a:p>
            <a:r>
              <a:rPr lang="es-ES" sz="1400" b="1" dirty="0" smtClean="0">
                <a:solidFill>
                  <a:schemeClr val="tx1">
                    <a:lumMod val="65000"/>
                    <a:lumOff val="35000"/>
                  </a:schemeClr>
                </a:solidFill>
              </a:rPr>
              <a:t>Rocío </a:t>
            </a:r>
            <a:r>
              <a:rPr lang="es-ES" sz="1400" b="1" dirty="0">
                <a:solidFill>
                  <a:schemeClr val="tx1">
                    <a:lumMod val="65000"/>
                    <a:lumOff val="35000"/>
                  </a:schemeClr>
                </a:solidFill>
              </a:rPr>
              <a:t>Hernández Guerrero</a:t>
            </a:r>
            <a:r>
              <a:rPr lang="es-ES" sz="1400" dirty="0">
                <a:solidFill>
                  <a:schemeClr val="tx1">
                    <a:lumMod val="65000"/>
                    <a:lumOff val="35000"/>
                  </a:schemeClr>
                </a:solidFill>
              </a:rPr>
              <a:t/>
            </a:r>
            <a:br>
              <a:rPr lang="es-ES" sz="1400" dirty="0">
                <a:solidFill>
                  <a:schemeClr val="tx1">
                    <a:lumMod val="65000"/>
                    <a:lumOff val="35000"/>
                  </a:schemeClr>
                </a:solidFill>
              </a:rPr>
            </a:br>
            <a:r>
              <a:rPr lang="es-ES" sz="1400" i="1" dirty="0">
                <a:solidFill>
                  <a:schemeClr val="tx1">
                    <a:lumMod val="65000"/>
                    <a:lumOff val="35000"/>
                  </a:schemeClr>
                </a:solidFill>
              </a:rPr>
              <a:t>Director </a:t>
            </a:r>
            <a:r>
              <a:rPr lang="es-ES" sz="1400" i="1" dirty="0" smtClean="0">
                <a:solidFill>
                  <a:schemeClr val="tx1">
                    <a:lumMod val="65000"/>
                    <a:lumOff val="35000"/>
                  </a:schemeClr>
                </a:solidFill>
              </a:rPr>
              <a:t>Jurídico</a:t>
            </a:r>
          </a:p>
          <a:p>
            <a:r>
              <a:rPr lang="es-ES" sz="1400" i="1" dirty="0" smtClean="0">
                <a:solidFill>
                  <a:schemeClr val="tx1">
                    <a:lumMod val="65000"/>
                    <a:lumOff val="35000"/>
                  </a:schemeClr>
                </a:solidFill>
                <a:hlinkClick r:id="rId7"/>
              </a:rPr>
              <a:t>rocio.hernandez@itei.org.mx</a:t>
            </a:r>
            <a:endParaRPr lang="es-ES" sz="1400" i="1" dirty="0" smtClean="0">
              <a:solidFill>
                <a:schemeClr val="tx1">
                  <a:lumMod val="65000"/>
                  <a:lumOff val="35000"/>
                </a:schemeClr>
              </a:solidFill>
            </a:endParaRPr>
          </a:p>
          <a:p>
            <a:endParaRPr lang="es-ES" sz="1400" i="1" dirty="0">
              <a:solidFill>
                <a:schemeClr val="tx1">
                  <a:lumMod val="65000"/>
                  <a:lumOff val="35000"/>
                </a:schemeClr>
              </a:solidFill>
            </a:endParaRPr>
          </a:p>
          <a:p>
            <a:r>
              <a:rPr lang="es-ES" sz="1400" b="1" dirty="0" err="1">
                <a:solidFill>
                  <a:schemeClr val="tx1">
                    <a:lumMod val="65000"/>
                    <a:lumOff val="35000"/>
                  </a:schemeClr>
                </a:solidFill>
              </a:rPr>
              <a:t>Tanya</a:t>
            </a:r>
            <a:r>
              <a:rPr lang="es-ES" sz="1400" b="1" dirty="0">
                <a:solidFill>
                  <a:schemeClr val="tx1">
                    <a:lumMod val="65000"/>
                    <a:lumOff val="35000"/>
                  </a:schemeClr>
                </a:solidFill>
              </a:rPr>
              <a:t> </a:t>
            </a:r>
            <a:r>
              <a:rPr lang="es-ES" sz="1400" b="1" dirty="0" err="1">
                <a:solidFill>
                  <a:schemeClr val="tx1">
                    <a:lumMod val="65000"/>
                    <a:lumOff val="35000"/>
                  </a:schemeClr>
                </a:solidFill>
              </a:rPr>
              <a:t>Damara</a:t>
            </a:r>
            <a:r>
              <a:rPr lang="es-ES" sz="1400" b="1" dirty="0">
                <a:solidFill>
                  <a:schemeClr val="tx1">
                    <a:lumMod val="65000"/>
                    <a:lumOff val="35000"/>
                  </a:schemeClr>
                </a:solidFill>
              </a:rPr>
              <a:t> Ascencio Díaz</a:t>
            </a:r>
            <a:r>
              <a:rPr lang="es-ES" sz="1400" dirty="0">
                <a:solidFill>
                  <a:schemeClr val="tx1">
                    <a:lumMod val="65000"/>
                    <a:lumOff val="35000"/>
                  </a:schemeClr>
                </a:solidFill>
              </a:rPr>
              <a:t/>
            </a:r>
            <a:br>
              <a:rPr lang="es-ES" sz="1400" dirty="0">
                <a:solidFill>
                  <a:schemeClr val="tx1">
                    <a:lumMod val="65000"/>
                    <a:lumOff val="35000"/>
                  </a:schemeClr>
                </a:solidFill>
              </a:rPr>
            </a:br>
            <a:r>
              <a:rPr lang="es-ES" sz="1400" i="1" dirty="0">
                <a:solidFill>
                  <a:schemeClr val="tx1">
                    <a:lumMod val="65000"/>
                    <a:lumOff val="35000"/>
                  </a:schemeClr>
                </a:solidFill>
              </a:rPr>
              <a:t>Director de Vinculación y </a:t>
            </a:r>
            <a:r>
              <a:rPr lang="es-ES" sz="1400" i="1" dirty="0" smtClean="0">
                <a:solidFill>
                  <a:schemeClr val="tx1">
                    <a:lumMod val="65000"/>
                    <a:lumOff val="35000"/>
                  </a:schemeClr>
                </a:solidFill>
              </a:rPr>
              <a:t>Difusión</a:t>
            </a:r>
          </a:p>
          <a:p>
            <a:r>
              <a:rPr lang="es-ES" sz="1400" i="1" dirty="0" smtClean="0">
                <a:solidFill>
                  <a:schemeClr val="tx1">
                    <a:lumMod val="65000"/>
                    <a:lumOff val="35000"/>
                  </a:schemeClr>
                </a:solidFill>
                <a:hlinkClick r:id="rId8"/>
              </a:rPr>
              <a:t>damara.ascencio@itei.org.mx</a:t>
            </a:r>
            <a:endParaRPr lang="es-ES" sz="1400" i="1" dirty="0" smtClean="0">
              <a:solidFill>
                <a:schemeClr val="tx1">
                  <a:lumMod val="65000"/>
                  <a:lumOff val="35000"/>
                </a:schemeClr>
              </a:solidFill>
            </a:endParaRPr>
          </a:p>
          <a:p>
            <a:endParaRPr lang="es-ES" sz="1400" i="1" dirty="0">
              <a:solidFill>
                <a:schemeClr val="tx1">
                  <a:lumMod val="65000"/>
                  <a:lumOff val="35000"/>
                </a:schemeClr>
              </a:solidFill>
            </a:endParaRPr>
          </a:p>
          <a:p>
            <a:r>
              <a:rPr lang="es-ES" sz="1400" b="1" dirty="0">
                <a:solidFill>
                  <a:schemeClr val="tx1">
                    <a:lumMod val="65000"/>
                    <a:lumOff val="35000"/>
                  </a:schemeClr>
                </a:solidFill>
              </a:rPr>
              <a:t>Alfonso Hernández Godínez</a:t>
            </a:r>
            <a:r>
              <a:rPr lang="es-ES" sz="1400" dirty="0">
                <a:solidFill>
                  <a:schemeClr val="tx1">
                    <a:lumMod val="65000"/>
                    <a:lumOff val="35000"/>
                  </a:schemeClr>
                </a:solidFill>
              </a:rPr>
              <a:t/>
            </a:r>
            <a:br>
              <a:rPr lang="es-ES" sz="1400" dirty="0">
                <a:solidFill>
                  <a:schemeClr val="tx1">
                    <a:lumMod val="65000"/>
                    <a:lumOff val="35000"/>
                  </a:schemeClr>
                </a:solidFill>
              </a:rPr>
            </a:br>
            <a:r>
              <a:rPr lang="es-ES" sz="1400" i="1" dirty="0">
                <a:solidFill>
                  <a:schemeClr val="tx1">
                    <a:lumMod val="65000"/>
                    <a:lumOff val="35000"/>
                  </a:schemeClr>
                </a:solidFill>
              </a:rPr>
              <a:t>Director de Investigación y </a:t>
            </a:r>
            <a:r>
              <a:rPr lang="es-ES" sz="1400" i="1" dirty="0" smtClean="0">
                <a:solidFill>
                  <a:schemeClr val="tx1">
                    <a:lumMod val="65000"/>
                    <a:lumOff val="35000"/>
                  </a:schemeClr>
                </a:solidFill>
              </a:rPr>
              <a:t>Evaluación</a:t>
            </a:r>
          </a:p>
          <a:p>
            <a:r>
              <a:rPr lang="es-ES" sz="1400" i="1" dirty="0" smtClean="0">
                <a:solidFill>
                  <a:schemeClr val="tx1">
                    <a:lumMod val="65000"/>
                    <a:lumOff val="35000"/>
                  </a:schemeClr>
                </a:solidFill>
                <a:hlinkClick r:id="rId9"/>
              </a:rPr>
              <a:t>alfonso.hernandez@itei.org.mx</a:t>
            </a:r>
            <a:endParaRPr lang="es-ES" sz="1400" i="1" dirty="0" smtClean="0">
              <a:solidFill>
                <a:schemeClr val="tx1">
                  <a:lumMod val="65000"/>
                  <a:lumOff val="35000"/>
                </a:schemeClr>
              </a:solidFill>
            </a:endParaRPr>
          </a:p>
          <a:p>
            <a:endParaRPr lang="es-ES" sz="1400" i="1" dirty="0" smtClean="0">
              <a:solidFill>
                <a:schemeClr val="tx1">
                  <a:lumMod val="65000"/>
                  <a:lumOff val="35000"/>
                </a:schemeClr>
              </a:solidFill>
            </a:endParaRPr>
          </a:p>
          <a:p>
            <a:r>
              <a:rPr lang="es-ES" sz="1400" b="1" dirty="0">
                <a:solidFill>
                  <a:schemeClr val="tx1">
                    <a:lumMod val="65000"/>
                    <a:lumOff val="35000"/>
                  </a:schemeClr>
                </a:solidFill>
              </a:rPr>
              <a:t>Manuel Rojas Munguía</a:t>
            </a:r>
            <a:r>
              <a:rPr lang="es-ES" sz="1400" dirty="0">
                <a:solidFill>
                  <a:schemeClr val="tx1">
                    <a:lumMod val="65000"/>
                    <a:lumOff val="35000"/>
                  </a:schemeClr>
                </a:solidFill>
              </a:rPr>
              <a:t/>
            </a:r>
            <a:br>
              <a:rPr lang="es-ES" sz="1400" dirty="0">
                <a:solidFill>
                  <a:schemeClr val="tx1">
                    <a:lumMod val="65000"/>
                    <a:lumOff val="35000"/>
                  </a:schemeClr>
                </a:solidFill>
              </a:rPr>
            </a:br>
            <a:r>
              <a:rPr lang="es-ES" sz="1400" i="1" dirty="0">
                <a:solidFill>
                  <a:schemeClr val="tx1">
                    <a:lumMod val="65000"/>
                    <a:lumOff val="35000"/>
                  </a:schemeClr>
                </a:solidFill>
              </a:rPr>
              <a:t>Director del Centro de Estudios Superiores de la Información Pública y Protección de Datos </a:t>
            </a:r>
            <a:r>
              <a:rPr lang="es-ES" sz="1400" i="1" dirty="0" smtClean="0">
                <a:solidFill>
                  <a:schemeClr val="tx1">
                    <a:lumMod val="65000"/>
                    <a:lumOff val="35000"/>
                  </a:schemeClr>
                </a:solidFill>
              </a:rPr>
              <a:t>Personales</a:t>
            </a:r>
          </a:p>
          <a:p>
            <a:r>
              <a:rPr lang="es-ES" sz="1400" i="1" dirty="0">
                <a:solidFill>
                  <a:schemeClr val="tx1">
                    <a:lumMod val="65000"/>
                    <a:lumOff val="35000"/>
                  </a:schemeClr>
                </a:solidFill>
                <a:hlinkClick r:id="rId10"/>
              </a:rPr>
              <a:t>m</a:t>
            </a:r>
            <a:r>
              <a:rPr lang="es-ES" sz="1400" i="1" dirty="0" smtClean="0">
                <a:solidFill>
                  <a:schemeClr val="tx1">
                    <a:lumMod val="65000"/>
                    <a:lumOff val="35000"/>
                  </a:schemeClr>
                </a:solidFill>
                <a:hlinkClick r:id="rId10"/>
              </a:rPr>
              <a:t>anuel.rojas@itei.org.mx</a:t>
            </a:r>
            <a:endParaRPr lang="es-ES" sz="1400" i="1" dirty="0" smtClean="0">
              <a:solidFill>
                <a:schemeClr val="tx1">
                  <a:lumMod val="65000"/>
                  <a:lumOff val="35000"/>
                </a:schemeClr>
              </a:solidFill>
            </a:endParaRPr>
          </a:p>
          <a:p>
            <a:endParaRPr lang="es-ES" sz="1400" i="1" dirty="0">
              <a:solidFill>
                <a:schemeClr val="tx1">
                  <a:lumMod val="65000"/>
                  <a:lumOff val="35000"/>
                </a:schemeClr>
              </a:solidFill>
            </a:endParaRPr>
          </a:p>
          <a:p>
            <a:r>
              <a:rPr lang="es-ES" sz="1400" b="1" dirty="0">
                <a:solidFill>
                  <a:schemeClr val="tx1">
                    <a:lumMod val="65000"/>
                    <a:lumOff val="35000"/>
                  </a:schemeClr>
                </a:solidFill>
              </a:rPr>
              <a:t>Ricardo Alfonso De Alba Moreno</a:t>
            </a:r>
            <a:r>
              <a:rPr lang="es-ES" sz="1400" dirty="0">
                <a:solidFill>
                  <a:schemeClr val="tx1">
                    <a:lumMod val="65000"/>
                    <a:lumOff val="35000"/>
                  </a:schemeClr>
                </a:solidFill>
              </a:rPr>
              <a:t/>
            </a:r>
            <a:br>
              <a:rPr lang="es-ES" sz="1400" dirty="0">
                <a:solidFill>
                  <a:schemeClr val="tx1">
                    <a:lumMod val="65000"/>
                    <a:lumOff val="35000"/>
                  </a:schemeClr>
                </a:solidFill>
              </a:rPr>
            </a:br>
            <a:r>
              <a:rPr lang="es-ES" sz="1400" i="1" dirty="0">
                <a:solidFill>
                  <a:schemeClr val="tx1">
                    <a:lumMod val="65000"/>
                    <a:lumOff val="35000"/>
                  </a:schemeClr>
                </a:solidFill>
              </a:rPr>
              <a:t>Director de Protección de Datos </a:t>
            </a:r>
            <a:r>
              <a:rPr lang="es-ES" sz="1400" i="1" dirty="0" smtClean="0">
                <a:solidFill>
                  <a:schemeClr val="tx1">
                    <a:lumMod val="65000"/>
                    <a:lumOff val="35000"/>
                  </a:schemeClr>
                </a:solidFill>
              </a:rPr>
              <a:t>Personales</a:t>
            </a:r>
          </a:p>
          <a:p>
            <a:r>
              <a:rPr lang="es-ES" sz="1400" i="1" dirty="0" smtClean="0">
                <a:solidFill>
                  <a:schemeClr val="tx1">
                    <a:lumMod val="65000"/>
                    <a:lumOff val="35000"/>
                  </a:schemeClr>
                </a:solidFill>
                <a:hlinkClick r:id="rId11"/>
              </a:rPr>
              <a:t>ricardo.dealba@itei.org.mx</a:t>
            </a:r>
            <a:endParaRPr lang="es-ES" sz="1400" i="1" dirty="0" smtClean="0">
              <a:solidFill>
                <a:schemeClr val="tx1">
                  <a:lumMod val="65000"/>
                  <a:lumOff val="35000"/>
                </a:schemeClr>
              </a:solidFill>
            </a:endParaRPr>
          </a:p>
        </p:txBody>
      </p:sp>
      <p:sp>
        <p:nvSpPr>
          <p:cNvPr id="18" name="6 Rectángulo"/>
          <p:cNvSpPr/>
          <p:nvPr/>
        </p:nvSpPr>
        <p:spPr>
          <a:xfrm rot="10800000">
            <a:off x="-4" y="-7906"/>
            <a:ext cx="4499995" cy="1204658"/>
          </a:xfrm>
          <a:prstGeom prst="rect">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9" name="Rectángulo 18"/>
          <p:cNvSpPr/>
          <p:nvPr/>
        </p:nvSpPr>
        <p:spPr>
          <a:xfrm>
            <a:off x="879285" y="188640"/>
            <a:ext cx="2828619" cy="707886"/>
          </a:xfrm>
          <a:prstGeom prst="rect">
            <a:avLst/>
          </a:prstGeom>
        </p:spPr>
        <p:txBody>
          <a:bodyPr wrap="none">
            <a:spAutoFit/>
          </a:bodyPr>
          <a:lstStyle/>
          <a:p>
            <a:pPr algn="ctr"/>
            <a:r>
              <a:rPr lang="es-MX" sz="4000" b="1" dirty="0" smtClean="0">
                <a:solidFill>
                  <a:schemeClr val="bg1"/>
                </a:solidFill>
              </a:rPr>
              <a:t>DIRECTORIO</a:t>
            </a:r>
            <a:endParaRPr lang="es-MX" sz="4000" b="1" dirty="0">
              <a:solidFill>
                <a:schemeClr val="bg1"/>
              </a:solidFill>
            </a:endParaRPr>
          </a:p>
        </p:txBody>
      </p:sp>
      <p:grpSp>
        <p:nvGrpSpPr>
          <p:cNvPr id="5" name="Agrupar 4"/>
          <p:cNvGrpSpPr/>
          <p:nvPr/>
        </p:nvGrpSpPr>
        <p:grpSpPr>
          <a:xfrm>
            <a:off x="4499993" y="-20154"/>
            <a:ext cx="4644008" cy="1216907"/>
            <a:chOff x="6268033" y="-20154"/>
            <a:chExt cx="2875967" cy="1216907"/>
          </a:xfrm>
        </p:grpSpPr>
        <p:sp>
          <p:nvSpPr>
            <p:cNvPr id="17" name="4 Rectángulo"/>
            <p:cNvSpPr/>
            <p:nvPr/>
          </p:nvSpPr>
          <p:spPr>
            <a:xfrm rot="10800000" flipH="1">
              <a:off x="8172400" y="0"/>
              <a:ext cx="971600" cy="1196752"/>
            </a:xfrm>
            <a:prstGeom prst="rect">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0" name="10 Rectángulo"/>
            <p:cNvSpPr/>
            <p:nvPr/>
          </p:nvSpPr>
          <p:spPr>
            <a:xfrm rot="10800000">
              <a:off x="7236296" y="1"/>
              <a:ext cx="936104" cy="1196752"/>
            </a:xfrm>
            <a:prstGeom prst="rect">
              <a:avLst/>
            </a:pr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1" name="11 Rectángulo"/>
            <p:cNvSpPr/>
            <p:nvPr/>
          </p:nvSpPr>
          <p:spPr>
            <a:xfrm rot="10800000">
              <a:off x="6268033" y="-20154"/>
              <a:ext cx="968263" cy="121690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Tree>
    <p:extLst>
      <p:ext uri="{BB962C8B-B14F-4D97-AF65-F5344CB8AC3E}">
        <p14:creationId xmlns:p14="http://schemas.microsoft.com/office/powerpoint/2010/main" val="1259729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4005064"/>
            <a:ext cx="8712968" cy="2232248"/>
          </a:xfrm>
        </p:spPr>
        <p:txBody>
          <a:bodyPr>
            <a:noAutofit/>
          </a:bodyPr>
          <a:lstStyle/>
          <a:p>
            <a:r>
              <a:rPr lang="es-MX" sz="3600" dirty="0">
                <a:solidFill>
                  <a:schemeClr val="bg1"/>
                </a:solidFill>
                <a:latin typeface="Arial" panose="020B0604020202020204" pitchFamily="34" charset="0"/>
                <a:cs typeface="Arial" panose="020B0604020202020204" pitchFamily="34" charset="0"/>
              </a:rPr>
              <a:t>Ley de Transparencia Acceso a la Información Pública del Estado de Jalisco y sus Municipios</a:t>
            </a:r>
          </a:p>
        </p:txBody>
      </p:sp>
      <p:pic>
        <p:nvPicPr>
          <p:cNvPr id="3" name="Imagen 2"/>
          <p:cNvPicPr>
            <a:picLocks noChangeAspect="1"/>
          </p:cNvPicPr>
          <p:nvPr/>
        </p:nvPicPr>
        <p:blipFill rotWithShape="1">
          <a:blip r:embed="rId2">
            <a:duotone>
              <a:prstClr val="black"/>
              <a:schemeClr val="accent3">
                <a:tint val="45000"/>
                <a:satMod val="400000"/>
              </a:schemeClr>
            </a:duotone>
          </a:blip>
          <a:srcRect l="36507" r="9717"/>
          <a:stretch/>
        </p:blipFill>
        <p:spPr>
          <a:xfrm>
            <a:off x="0" y="4571984"/>
            <a:ext cx="3047977" cy="2286016"/>
          </a:xfrm>
          <a:prstGeom prst="rect">
            <a:avLst/>
          </a:prstGeom>
        </p:spPr>
      </p:pic>
      <p:sp>
        <p:nvSpPr>
          <p:cNvPr id="5" name="4 Rectángulo"/>
          <p:cNvSpPr/>
          <p:nvPr/>
        </p:nvSpPr>
        <p:spPr>
          <a:xfrm rot="10800000">
            <a:off x="6096000" y="2"/>
            <a:ext cx="3048000" cy="2286016"/>
          </a:xfrm>
          <a:prstGeom prst="rect">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 name="6 Rectángulo"/>
          <p:cNvSpPr/>
          <p:nvPr/>
        </p:nvSpPr>
        <p:spPr>
          <a:xfrm rot="10800000">
            <a:off x="0" y="1"/>
            <a:ext cx="6095999" cy="2285983"/>
          </a:xfrm>
          <a:prstGeom prst="rect">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10 Rectángulo"/>
          <p:cNvSpPr/>
          <p:nvPr/>
        </p:nvSpPr>
        <p:spPr>
          <a:xfrm rot="10800000">
            <a:off x="-1" y="4571984"/>
            <a:ext cx="3047977" cy="2286016"/>
          </a:xfrm>
          <a:prstGeom prst="rect">
            <a:avLst/>
          </a:pr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11 Rectángulo"/>
          <p:cNvSpPr/>
          <p:nvPr/>
        </p:nvSpPr>
        <p:spPr>
          <a:xfrm rot="10800000">
            <a:off x="3047978" y="4571984"/>
            <a:ext cx="6096021" cy="2286016"/>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3 CuadroTexto"/>
          <p:cNvSpPr txBox="1"/>
          <p:nvPr/>
        </p:nvSpPr>
        <p:spPr>
          <a:xfrm>
            <a:off x="592371" y="3136613"/>
            <a:ext cx="7959258" cy="584775"/>
          </a:xfrm>
          <a:prstGeom prst="rect">
            <a:avLst/>
          </a:prstGeom>
          <a:noFill/>
        </p:spPr>
        <p:txBody>
          <a:bodyPr wrap="square" rtlCol="0">
            <a:spAutoFit/>
          </a:bodyPr>
          <a:lstStyle/>
          <a:p>
            <a:pPr algn="ctr"/>
            <a:r>
              <a:rPr lang="es-ES" sz="3200" b="1" dirty="0">
                <a:solidFill>
                  <a:schemeClr val="tx1">
                    <a:lumMod val="65000"/>
                    <a:lumOff val="35000"/>
                  </a:schemeClr>
                </a:solidFill>
              </a:rPr>
              <a:t>Conexión ITEI</a:t>
            </a:r>
          </a:p>
        </p:txBody>
      </p:sp>
      <p:pic>
        <p:nvPicPr>
          <p:cNvPr id="10" name="24 Imagen" descr="horizontal_nuevo_2016-01.png"/>
          <p:cNvPicPr>
            <a:picLocks noChangeAspect="1"/>
          </p:cNvPicPr>
          <p:nvPr/>
        </p:nvPicPr>
        <p:blipFill>
          <a:blip r:embed="rId3"/>
          <a:stretch>
            <a:fillRect/>
          </a:stretch>
        </p:blipFill>
        <p:spPr>
          <a:xfrm>
            <a:off x="3556850" y="5119960"/>
            <a:ext cx="5078276" cy="973336"/>
          </a:xfrm>
          <a:prstGeom prst="rect">
            <a:avLst/>
          </a:prstGeom>
        </p:spPr>
      </p:pic>
    </p:spTree>
    <p:extLst>
      <p:ext uri="{BB962C8B-B14F-4D97-AF65-F5344CB8AC3E}">
        <p14:creationId xmlns:p14="http://schemas.microsoft.com/office/powerpoint/2010/main" val="2371283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4005064"/>
            <a:ext cx="8712968" cy="2232248"/>
          </a:xfrm>
        </p:spPr>
        <p:txBody>
          <a:bodyPr>
            <a:noAutofit/>
          </a:bodyPr>
          <a:lstStyle/>
          <a:p>
            <a:r>
              <a:rPr lang="es-MX" sz="3600" dirty="0">
                <a:solidFill>
                  <a:schemeClr val="bg1"/>
                </a:solidFill>
                <a:latin typeface="Arial" panose="020B0604020202020204" pitchFamily="34" charset="0"/>
                <a:cs typeface="Arial" panose="020B0604020202020204" pitchFamily="34" charset="0"/>
              </a:rPr>
              <a:t>Ley de Transparencia Acceso a la Información Pública del Estado de Jalisco y sus Municipios</a:t>
            </a:r>
          </a:p>
        </p:txBody>
      </p:sp>
      <p:pic>
        <p:nvPicPr>
          <p:cNvPr id="3" name="Imagen 2"/>
          <p:cNvPicPr>
            <a:picLocks noChangeAspect="1"/>
          </p:cNvPicPr>
          <p:nvPr/>
        </p:nvPicPr>
        <p:blipFill rotWithShape="1">
          <a:blip r:embed="rId2">
            <a:duotone>
              <a:prstClr val="black"/>
              <a:schemeClr val="accent3">
                <a:tint val="45000"/>
                <a:satMod val="400000"/>
              </a:schemeClr>
            </a:duotone>
          </a:blip>
          <a:srcRect l="36507" r="9717"/>
          <a:stretch/>
        </p:blipFill>
        <p:spPr>
          <a:xfrm>
            <a:off x="0" y="4571984"/>
            <a:ext cx="3047977" cy="2286016"/>
          </a:xfrm>
          <a:prstGeom prst="rect">
            <a:avLst/>
          </a:prstGeom>
        </p:spPr>
      </p:pic>
      <p:sp>
        <p:nvSpPr>
          <p:cNvPr id="5" name="4 Rectángulo"/>
          <p:cNvSpPr/>
          <p:nvPr/>
        </p:nvSpPr>
        <p:spPr>
          <a:xfrm rot="10800000">
            <a:off x="6096000" y="2"/>
            <a:ext cx="3048000" cy="2286016"/>
          </a:xfrm>
          <a:prstGeom prst="rect">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 name="6 Rectángulo"/>
          <p:cNvSpPr/>
          <p:nvPr/>
        </p:nvSpPr>
        <p:spPr>
          <a:xfrm rot="10800000">
            <a:off x="0" y="1"/>
            <a:ext cx="6095999" cy="2285983"/>
          </a:xfrm>
          <a:prstGeom prst="rect">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10 Rectángulo"/>
          <p:cNvSpPr/>
          <p:nvPr/>
        </p:nvSpPr>
        <p:spPr>
          <a:xfrm rot="10800000">
            <a:off x="-1" y="4571984"/>
            <a:ext cx="3047977" cy="2286016"/>
          </a:xfrm>
          <a:prstGeom prst="rect">
            <a:avLst/>
          </a:pr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11 Rectángulo"/>
          <p:cNvSpPr/>
          <p:nvPr/>
        </p:nvSpPr>
        <p:spPr>
          <a:xfrm rot="10800000">
            <a:off x="3047978" y="4571984"/>
            <a:ext cx="6096021" cy="2286016"/>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3 CuadroTexto"/>
          <p:cNvSpPr txBox="1"/>
          <p:nvPr/>
        </p:nvSpPr>
        <p:spPr>
          <a:xfrm>
            <a:off x="592371" y="2998113"/>
            <a:ext cx="7959258" cy="584776"/>
          </a:xfrm>
          <a:prstGeom prst="rect">
            <a:avLst/>
          </a:prstGeom>
          <a:noFill/>
        </p:spPr>
        <p:txBody>
          <a:bodyPr wrap="square" rtlCol="0">
            <a:spAutoFit/>
          </a:bodyPr>
          <a:lstStyle/>
          <a:p>
            <a:pPr algn="ctr"/>
            <a:r>
              <a:rPr lang="es-ES" sz="3200" b="1" dirty="0">
                <a:solidFill>
                  <a:schemeClr val="tx1">
                    <a:lumMod val="65000"/>
                    <a:lumOff val="35000"/>
                  </a:schemeClr>
                </a:solidFill>
              </a:rPr>
              <a:t>Ayuntamientos con recursos en </a:t>
            </a:r>
            <a:r>
              <a:rPr lang="es-ES" sz="3200" b="1" dirty="0" smtClean="0">
                <a:solidFill>
                  <a:schemeClr val="tx1">
                    <a:lumMod val="65000"/>
                    <a:lumOff val="35000"/>
                  </a:schemeClr>
                </a:solidFill>
              </a:rPr>
              <a:t>trámite</a:t>
            </a:r>
            <a:endParaRPr lang="es-ES" sz="3200" b="1" dirty="0">
              <a:solidFill>
                <a:schemeClr val="tx1">
                  <a:lumMod val="65000"/>
                  <a:lumOff val="35000"/>
                </a:schemeClr>
              </a:solidFill>
            </a:endParaRPr>
          </a:p>
        </p:txBody>
      </p:sp>
      <p:pic>
        <p:nvPicPr>
          <p:cNvPr id="10" name="24 Imagen" descr="horizontal_nuevo_2016-01.png"/>
          <p:cNvPicPr>
            <a:picLocks noChangeAspect="1"/>
          </p:cNvPicPr>
          <p:nvPr/>
        </p:nvPicPr>
        <p:blipFill>
          <a:blip r:embed="rId3"/>
          <a:stretch>
            <a:fillRect/>
          </a:stretch>
        </p:blipFill>
        <p:spPr>
          <a:xfrm>
            <a:off x="3556850" y="5119960"/>
            <a:ext cx="5078276" cy="973336"/>
          </a:xfrm>
          <a:prstGeom prst="rect">
            <a:avLst/>
          </a:prstGeom>
        </p:spPr>
      </p:pic>
    </p:spTree>
    <p:extLst>
      <p:ext uri="{BB962C8B-B14F-4D97-AF65-F5344CB8AC3E}">
        <p14:creationId xmlns:p14="http://schemas.microsoft.com/office/powerpoint/2010/main" val="2851926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4005064"/>
            <a:ext cx="8712968" cy="2232248"/>
          </a:xfrm>
        </p:spPr>
        <p:txBody>
          <a:bodyPr>
            <a:noAutofit/>
          </a:bodyPr>
          <a:lstStyle/>
          <a:p>
            <a:r>
              <a:rPr lang="es-MX" sz="3600" dirty="0">
                <a:solidFill>
                  <a:schemeClr val="bg1"/>
                </a:solidFill>
                <a:latin typeface="Arial" panose="020B0604020202020204" pitchFamily="34" charset="0"/>
                <a:cs typeface="Arial" panose="020B0604020202020204" pitchFamily="34" charset="0"/>
              </a:rPr>
              <a:t>Ley de Transparencia Acceso a la Información Pública del Estado de Jalisco y sus Municipios</a:t>
            </a:r>
          </a:p>
        </p:txBody>
      </p:sp>
      <p:pic>
        <p:nvPicPr>
          <p:cNvPr id="3" name="Imagen 2"/>
          <p:cNvPicPr>
            <a:picLocks noChangeAspect="1"/>
          </p:cNvPicPr>
          <p:nvPr/>
        </p:nvPicPr>
        <p:blipFill rotWithShape="1">
          <a:blip r:embed="rId2">
            <a:duotone>
              <a:prstClr val="black"/>
              <a:schemeClr val="accent3">
                <a:tint val="45000"/>
                <a:satMod val="400000"/>
              </a:schemeClr>
            </a:duotone>
          </a:blip>
          <a:srcRect l="36507" t="14128" r="9717" b="10648"/>
          <a:stretch/>
        </p:blipFill>
        <p:spPr>
          <a:xfrm>
            <a:off x="0" y="5138350"/>
            <a:ext cx="3047977" cy="1719650"/>
          </a:xfrm>
          <a:prstGeom prst="rect">
            <a:avLst/>
          </a:prstGeom>
        </p:spPr>
      </p:pic>
      <p:sp>
        <p:nvSpPr>
          <p:cNvPr id="5" name="4 Rectángulo"/>
          <p:cNvSpPr/>
          <p:nvPr/>
        </p:nvSpPr>
        <p:spPr>
          <a:xfrm rot="10800000">
            <a:off x="6096000" y="-27166"/>
            <a:ext cx="3048000" cy="1728000"/>
          </a:xfrm>
          <a:prstGeom prst="rect">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 name="6 Rectángulo"/>
          <p:cNvSpPr/>
          <p:nvPr/>
        </p:nvSpPr>
        <p:spPr>
          <a:xfrm rot="10800000">
            <a:off x="-1" y="0"/>
            <a:ext cx="6095999" cy="1700807"/>
          </a:xfrm>
          <a:prstGeom prst="rect">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10 Rectángulo"/>
          <p:cNvSpPr/>
          <p:nvPr/>
        </p:nvSpPr>
        <p:spPr>
          <a:xfrm rot="10800000">
            <a:off x="-1" y="5130000"/>
            <a:ext cx="3047977" cy="1728000"/>
          </a:xfrm>
          <a:prstGeom prst="rect">
            <a:avLst/>
          </a:pr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11 Rectángulo"/>
          <p:cNvSpPr/>
          <p:nvPr/>
        </p:nvSpPr>
        <p:spPr>
          <a:xfrm rot="10800000">
            <a:off x="3047978" y="5130000"/>
            <a:ext cx="6096021" cy="172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3 CuadroTexto"/>
          <p:cNvSpPr txBox="1"/>
          <p:nvPr/>
        </p:nvSpPr>
        <p:spPr>
          <a:xfrm>
            <a:off x="592371" y="2090172"/>
            <a:ext cx="7959258" cy="2677656"/>
          </a:xfrm>
          <a:prstGeom prst="rect">
            <a:avLst/>
          </a:prstGeom>
          <a:noFill/>
        </p:spPr>
        <p:txBody>
          <a:bodyPr wrap="square" rtlCol="0">
            <a:spAutoFit/>
          </a:bodyPr>
          <a:lstStyle/>
          <a:p>
            <a:pPr algn="ctr"/>
            <a:r>
              <a:rPr lang="es-ES" sz="3200" b="1" dirty="0">
                <a:solidFill>
                  <a:schemeClr val="tx1">
                    <a:lumMod val="65000"/>
                    <a:lumOff val="35000"/>
                  </a:schemeClr>
                </a:solidFill>
              </a:rPr>
              <a:t>Ley de Transparencia y Acceso a la Información Pública del Estado de </a:t>
            </a:r>
            <a:r>
              <a:rPr lang="es-ES" sz="3200" b="1" dirty="0" smtClean="0">
                <a:solidFill>
                  <a:schemeClr val="tx1">
                    <a:lumMod val="65000"/>
                    <a:lumOff val="35000"/>
                  </a:schemeClr>
                </a:solidFill>
              </a:rPr>
              <a:t>Jalisco</a:t>
            </a:r>
            <a:br>
              <a:rPr lang="es-ES" sz="3200" b="1" dirty="0" smtClean="0">
                <a:solidFill>
                  <a:schemeClr val="tx1">
                    <a:lumMod val="65000"/>
                    <a:lumOff val="35000"/>
                  </a:schemeClr>
                </a:solidFill>
              </a:rPr>
            </a:br>
            <a:endParaRPr lang="es-ES" sz="3200" b="1" dirty="0">
              <a:solidFill>
                <a:schemeClr val="tx1">
                  <a:lumMod val="65000"/>
                  <a:lumOff val="35000"/>
                </a:schemeClr>
              </a:solidFill>
            </a:endParaRPr>
          </a:p>
          <a:p>
            <a:pPr algn="ctr"/>
            <a:r>
              <a:rPr lang="es-ES" b="1" i="1" dirty="0">
                <a:solidFill>
                  <a:srgbClr val="A6A6A6"/>
                </a:solidFill>
              </a:rPr>
              <a:t>Manuel Rojas Munguía</a:t>
            </a:r>
            <a:r>
              <a:rPr lang="es-ES" i="1" dirty="0">
                <a:solidFill>
                  <a:srgbClr val="A6A6A6"/>
                </a:solidFill>
              </a:rPr>
              <a:t/>
            </a:r>
            <a:br>
              <a:rPr lang="es-ES" i="1" dirty="0">
                <a:solidFill>
                  <a:srgbClr val="A6A6A6"/>
                </a:solidFill>
              </a:rPr>
            </a:br>
            <a:r>
              <a:rPr lang="es-ES" i="1" dirty="0">
                <a:solidFill>
                  <a:srgbClr val="A6A6A6"/>
                </a:solidFill>
              </a:rPr>
              <a:t>Director del Centro de Estudios Superiores de la Información Pública</a:t>
            </a:r>
            <a:br>
              <a:rPr lang="es-ES" i="1" dirty="0">
                <a:solidFill>
                  <a:srgbClr val="A6A6A6"/>
                </a:solidFill>
              </a:rPr>
            </a:br>
            <a:r>
              <a:rPr lang="es-ES" i="1" dirty="0">
                <a:solidFill>
                  <a:srgbClr val="A6A6A6"/>
                </a:solidFill>
              </a:rPr>
              <a:t>y Protección de Datos Personales</a:t>
            </a:r>
          </a:p>
          <a:p>
            <a:pPr algn="ctr"/>
            <a:r>
              <a:rPr lang="es-ES" i="1" dirty="0">
                <a:solidFill>
                  <a:srgbClr val="A6A6A6"/>
                </a:solidFill>
                <a:hlinkClick r:id="rId3"/>
              </a:rPr>
              <a:t>manuel.rojas@itei.org.mx</a:t>
            </a:r>
            <a:endParaRPr lang="es-ES" i="1" dirty="0">
              <a:solidFill>
                <a:srgbClr val="A6A6A6"/>
              </a:solidFill>
            </a:endParaRPr>
          </a:p>
        </p:txBody>
      </p:sp>
      <p:pic>
        <p:nvPicPr>
          <p:cNvPr id="10" name="24 Imagen" descr="horizontal_nuevo_2016-01.png"/>
          <p:cNvPicPr>
            <a:picLocks noChangeAspect="1"/>
          </p:cNvPicPr>
          <p:nvPr/>
        </p:nvPicPr>
        <p:blipFill>
          <a:blip r:embed="rId4"/>
          <a:stretch>
            <a:fillRect/>
          </a:stretch>
        </p:blipFill>
        <p:spPr>
          <a:xfrm>
            <a:off x="3556850" y="5507332"/>
            <a:ext cx="5078276" cy="973336"/>
          </a:xfrm>
          <a:prstGeom prst="rect">
            <a:avLst/>
          </a:prstGeom>
        </p:spPr>
      </p:pic>
    </p:spTree>
    <p:extLst>
      <p:ext uri="{BB962C8B-B14F-4D97-AF65-F5344CB8AC3E}">
        <p14:creationId xmlns:p14="http://schemas.microsoft.com/office/powerpoint/2010/main" val="3170230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1 Rectángulo"/>
          <p:cNvSpPr/>
          <p:nvPr/>
        </p:nvSpPr>
        <p:spPr>
          <a:xfrm rot="10800000">
            <a:off x="0" y="548680"/>
            <a:ext cx="4581173" cy="5666402"/>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21 Rectángulo"/>
          <p:cNvSpPr/>
          <p:nvPr/>
        </p:nvSpPr>
        <p:spPr>
          <a:xfrm rot="10800000">
            <a:off x="4562826" y="550854"/>
            <a:ext cx="4581173" cy="566640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TextBox 12"/>
          <p:cNvSpPr txBox="1">
            <a:spLocks noChangeArrowheads="1"/>
          </p:cNvSpPr>
          <p:nvPr/>
        </p:nvSpPr>
        <p:spPr bwMode="auto">
          <a:xfrm>
            <a:off x="5741254" y="6381328"/>
            <a:ext cx="3088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lumMod val="75000"/>
                  </a:schemeClr>
                </a:solidFill>
                <a:latin typeface="Arial" panose="020B0604020202020204" pitchFamily="34" charset="0"/>
                <a:cs typeface="Arial" panose="020B0604020202020204" pitchFamily="34" charset="0"/>
              </a:rPr>
              <a:t>Referencia</a:t>
            </a:r>
            <a:r>
              <a:rPr lang="en-US" altLang="es-MX" sz="1600" b="1" dirty="0">
                <a:solidFill>
                  <a:schemeClr val="bg1">
                    <a:lumMod val="75000"/>
                  </a:schemeClr>
                </a:solidFill>
                <a:latin typeface="Arial" panose="020B0604020202020204" pitchFamily="34" charset="0"/>
                <a:cs typeface="Arial" panose="020B0604020202020204" pitchFamily="34" charset="0"/>
              </a:rPr>
              <a:t>: LTAIPEJM, Art. 33</a:t>
            </a:r>
          </a:p>
        </p:txBody>
      </p:sp>
      <p:sp>
        <p:nvSpPr>
          <p:cNvPr id="14" name="Rectangle 1"/>
          <p:cNvSpPr>
            <a:spLocks noGrp="1" noChangeArrowheads="1"/>
          </p:cNvSpPr>
          <p:nvPr>
            <p:ph type="title"/>
          </p:nvPr>
        </p:nvSpPr>
        <p:spPr>
          <a:xfrm>
            <a:off x="278012" y="1412776"/>
            <a:ext cx="4006800" cy="987326"/>
          </a:xfrm>
        </p:spPr>
        <p:txBody>
          <a:bodyPr vert="horz" lIns="68580" tIns="26405" rIns="68580" bIns="34290" rtlCol="0" anchor="ctr">
            <a:noAutofit/>
          </a:bodyPr>
          <a:lstStyle/>
          <a:p>
            <a:r>
              <a:rPr lang="es-MX" altLang="es-MX" sz="3600" b="1" dirty="0">
                <a:solidFill>
                  <a:srgbClr val="FFFFFF"/>
                </a:solidFill>
                <a:cs typeface="Arial" panose="020B0604020202020204" pitchFamily="34" charset="0"/>
              </a:rPr>
              <a:t>¿Qué es el ITEI?</a:t>
            </a:r>
          </a:p>
        </p:txBody>
      </p:sp>
      <p:sp>
        <p:nvSpPr>
          <p:cNvPr id="11267" name="Rectangle 2"/>
          <p:cNvSpPr>
            <a:spLocks noGrp="1" noChangeArrowheads="1"/>
          </p:cNvSpPr>
          <p:nvPr>
            <p:ph type="subTitle" idx="4294967295"/>
          </p:nvPr>
        </p:nvSpPr>
        <p:spPr>
          <a:xfrm>
            <a:off x="4850012" y="1659600"/>
            <a:ext cx="4006800" cy="3713616"/>
          </a:xfrm>
        </p:spPr>
        <p:txBody>
          <a:bodyPr vert="horz" lIns="68580" tIns="9602" rIns="68580" bIns="34290" rtlCol="0">
            <a:noAutofit/>
          </a:bodyPr>
          <a:lstStyle/>
          <a:p>
            <a:pPr marL="0" indent="0" algn="just">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b="1" dirty="0">
                <a:solidFill>
                  <a:schemeClr val="tx1">
                    <a:lumMod val="65000"/>
                    <a:lumOff val="35000"/>
                  </a:schemeClr>
                </a:solidFill>
              </a:rPr>
              <a:t>Naturaleza del ITEI</a:t>
            </a:r>
          </a:p>
          <a:p>
            <a:pPr marL="0" indent="0" algn="just">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endParaRPr lang="es-MX" altLang="es-MX" sz="1800" dirty="0">
              <a:solidFill>
                <a:schemeClr val="tx1">
                  <a:lumMod val="65000"/>
                  <a:lumOff val="35000"/>
                </a:schemeClr>
              </a:solidFill>
            </a:endParaRPr>
          </a:p>
          <a:p>
            <a:pPr marL="0" indent="0" algn="just">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000" dirty="0">
                <a:solidFill>
                  <a:schemeClr val="tx1">
                    <a:lumMod val="65000"/>
                    <a:lumOff val="35000"/>
                  </a:schemeClr>
                </a:solidFill>
              </a:rPr>
              <a:t>El </a:t>
            </a:r>
            <a:r>
              <a:rPr lang="es-ES_tradnl" sz="2000" b="1" dirty="0">
                <a:solidFill>
                  <a:schemeClr val="tx1">
                    <a:lumMod val="65000"/>
                    <a:lumOff val="35000"/>
                  </a:schemeClr>
                </a:solidFill>
              </a:rPr>
              <a:t>Instituto de Transparencia, Información Pública y Protección</a:t>
            </a:r>
            <a:r>
              <a:rPr lang="es-MX" sz="2000" b="1" dirty="0">
                <a:solidFill>
                  <a:schemeClr val="tx1">
                    <a:lumMod val="65000"/>
                    <a:lumOff val="35000"/>
                  </a:schemeClr>
                </a:solidFill>
              </a:rPr>
              <a:t> de Datos Personales </a:t>
            </a:r>
            <a:r>
              <a:rPr lang="es-ES_tradnl" sz="2000" b="1" dirty="0">
                <a:solidFill>
                  <a:schemeClr val="tx1">
                    <a:lumMod val="65000"/>
                    <a:lumOff val="35000"/>
                  </a:schemeClr>
                </a:solidFill>
              </a:rPr>
              <a:t>del Estado de Jalisco</a:t>
            </a:r>
            <a:r>
              <a:rPr lang="es-MX" altLang="es-MX" sz="2000" dirty="0">
                <a:solidFill>
                  <a:schemeClr val="tx1">
                    <a:lumMod val="65000"/>
                    <a:lumOff val="35000"/>
                  </a:schemeClr>
                </a:solidFill>
              </a:rPr>
              <a:t> es un organismo público autónomo con personalidad jurídica y patrimonio propios, con autonomía en sus funciones e independencia en sus decisiones.</a:t>
            </a:r>
          </a:p>
        </p:txBody>
      </p:sp>
      <p:pic>
        <p:nvPicPr>
          <p:cNvPr id="2" name="Imagen 1" descr="itei.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5952" y="2852936"/>
            <a:ext cx="2290921" cy="2520280"/>
          </a:xfrm>
          <a:prstGeom prst="rect">
            <a:avLst/>
          </a:prstGeom>
        </p:spPr>
      </p:pic>
    </p:spTree>
    <p:extLst>
      <p:ext uri="{BB962C8B-B14F-4D97-AF65-F5344CB8AC3E}">
        <p14:creationId xmlns:p14="http://schemas.microsoft.com/office/powerpoint/2010/main" val="3665136606"/>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1 Rectángulo"/>
          <p:cNvSpPr/>
          <p:nvPr/>
        </p:nvSpPr>
        <p:spPr>
          <a:xfrm rot="10800000">
            <a:off x="0" y="548680"/>
            <a:ext cx="4581173" cy="5666402"/>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21 Rectángulo"/>
          <p:cNvSpPr/>
          <p:nvPr/>
        </p:nvSpPr>
        <p:spPr>
          <a:xfrm rot="10800000">
            <a:off x="4562826" y="550854"/>
            <a:ext cx="4581173" cy="566640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TextBox 12"/>
          <p:cNvSpPr txBox="1">
            <a:spLocks noChangeArrowheads="1"/>
          </p:cNvSpPr>
          <p:nvPr/>
        </p:nvSpPr>
        <p:spPr bwMode="auto">
          <a:xfrm>
            <a:off x="5741254" y="6381328"/>
            <a:ext cx="3088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lumMod val="75000"/>
                  </a:schemeClr>
                </a:solidFill>
                <a:latin typeface="Arial" panose="020B0604020202020204" pitchFamily="34" charset="0"/>
                <a:cs typeface="Arial" panose="020B0604020202020204" pitchFamily="34" charset="0"/>
              </a:rPr>
              <a:t>Referencia</a:t>
            </a:r>
            <a:r>
              <a:rPr lang="en-US" altLang="es-MX" sz="1600" b="1" dirty="0">
                <a:solidFill>
                  <a:schemeClr val="bg1">
                    <a:lumMod val="75000"/>
                  </a:schemeClr>
                </a:solidFill>
                <a:latin typeface="Arial" panose="020B0604020202020204" pitchFamily="34" charset="0"/>
                <a:cs typeface="Arial" panose="020B0604020202020204" pitchFamily="34" charset="0"/>
              </a:rPr>
              <a:t>: LTAIPEJM, Art. 34</a:t>
            </a:r>
          </a:p>
        </p:txBody>
      </p:sp>
      <p:sp>
        <p:nvSpPr>
          <p:cNvPr id="14" name="Rectangle 1"/>
          <p:cNvSpPr>
            <a:spLocks noGrp="1" noChangeArrowheads="1"/>
          </p:cNvSpPr>
          <p:nvPr>
            <p:ph type="title"/>
          </p:nvPr>
        </p:nvSpPr>
        <p:spPr>
          <a:xfrm>
            <a:off x="287186" y="1412776"/>
            <a:ext cx="4006800" cy="987326"/>
          </a:xfrm>
        </p:spPr>
        <p:txBody>
          <a:bodyPr vert="horz" lIns="68580" tIns="26405" rIns="68580" bIns="34290" rtlCol="0" anchor="ctr">
            <a:noAutofit/>
          </a:bodyPr>
          <a:lstStyle/>
          <a:p>
            <a:r>
              <a:rPr lang="es-MX" altLang="es-MX" sz="3600" b="1" dirty="0">
                <a:solidFill>
                  <a:srgbClr val="FFFFFF"/>
                </a:solidFill>
                <a:cs typeface="Arial" panose="020B0604020202020204" pitchFamily="34" charset="0"/>
              </a:rPr>
              <a:t>¿Qué es el ITEI?</a:t>
            </a:r>
          </a:p>
        </p:txBody>
      </p:sp>
      <p:sp>
        <p:nvSpPr>
          <p:cNvPr id="11267" name="Rectangle 2"/>
          <p:cNvSpPr>
            <a:spLocks noGrp="1" noChangeArrowheads="1"/>
          </p:cNvSpPr>
          <p:nvPr>
            <p:ph type="subTitle" idx="4294967295"/>
          </p:nvPr>
        </p:nvSpPr>
        <p:spPr>
          <a:xfrm>
            <a:off x="4850012" y="1659600"/>
            <a:ext cx="4006800" cy="3713616"/>
          </a:xfrm>
        </p:spPr>
        <p:txBody>
          <a:bodyPr vert="horz" lIns="68580" tIns="9602" rIns="68580" bIns="34290" rtlCol="0">
            <a:noAutofit/>
          </a:bodyPr>
          <a:lstStyle/>
          <a:p>
            <a:pPr marL="0" indent="0">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b="1" dirty="0">
                <a:solidFill>
                  <a:srgbClr val="595959"/>
                </a:solidFill>
              </a:rPr>
              <a:t>Integración del ITEI</a:t>
            </a:r>
          </a:p>
          <a:p>
            <a:pPr marL="0" indent="0" algn="ctr">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endParaRPr lang="es-MX" altLang="es-MX" sz="2000" dirty="0">
              <a:solidFill>
                <a:srgbClr val="595959"/>
              </a:solidFill>
            </a:endParaRPr>
          </a:p>
          <a:p>
            <a:pPr marL="0" indent="0">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000" dirty="0">
                <a:solidFill>
                  <a:srgbClr val="595959"/>
                </a:solidFill>
              </a:rPr>
              <a:t>El órgano supremo del ITEI es el Pleno y está integrado por:</a:t>
            </a:r>
          </a:p>
          <a:p>
            <a:pPr marL="0" indent="0">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endParaRPr lang="es-MX" altLang="es-MX" sz="2000" dirty="0">
              <a:solidFill>
                <a:srgbClr val="595959"/>
              </a:solidFill>
            </a:endParaRPr>
          </a:p>
          <a:p>
            <a:pPr marL="0" indent="0">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000" dirty="0">
                <a:solidFill>
                  <a:srgbClr val="595959"/>
                </a:solidFill>
              </a:rPr>
              <a:t> Un Comisionado Presidente</a:t>
            </a:r>
          </a:p>
          <a:p>
            <a:pPr marL="0" indent="0">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000" dirty="0">
                <a:solidFill>
                  <a:srgbClr val="595959"/>
                </a:solidFill>
              </a:rPr>
              <a:t> Dos Comisionado Ciudadanos</a:t>
            </a:r>
          </a:p>
        </p:txBody>
      </p:sp>
      <p:pic>
        <p:nvPicPr>
          <p:cNvPr id="3" name="Imagen 2" descr="consej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6111" y="2636912"/>
            <a:ext cx="2668951" cy="2707408"/>
          </a:xfrm>
          <a:prstGeom prst="rect">
            <a:avLst/>
          </a:prstGeom>
        </p:spPr>
      </p:pic>
    </p:spTree>
    <p:extLst>
      <p:ext uri="{BB962C8B-B14F-4D97-AF65-F5344CB8AC3E}">
        <p14:creationId xmlns:p14="http://schemas.microsoft.com/office/powerpoint/2010/main" val="3332778445"/>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ctángulo"/>
          <p:cNvSpPr/>
          <p:nvPr/>
        </p:nvSpPr>
        <p:spPr>
          <a:xfrm>
            <a:off x="0" y="548680"/>
            <a:ext cx="9144000" cy="5688000"/>
          </a:xfrm>
          <a:prstGeom prst="rect">
            <a:avLst/>
          </a:prstGeom>
          <a:solidFill>
            <a:srgbClr val="31859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TextBox 12"/>
          <p:cNvSpPr txBox="1">
            <a:spLocks noChangeArrowheads="1"/>
          </p:cNvSpPr>
          <p:nvPr/>
        </p:nvSpPr>
        <p:spPr bwMode="auto">
          <a:xfrm>
            <a:off x="5741254" y="6381328"/>
            <a:ext cx="3088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lumMod val="75000"/>
                  </a:schemeClr>
                </a:solidFill>
                <a:latin typeface="Arial" panose="020B0604020202020204" pitchFamily="34" charset="0"/>
                <a:cs typeface="Arial" panose="020B0604020202020204" pitchFamily="34" charset="0"/>
              </a:rPr>
              <a:t>Referencia</a:t>
            </a:r>
            <a:r>
              <a:rPr lang="en-US" altLang="es-MX" sz="1600" b="1" dirty="0">
                <a:solidFill>
                  <a:schemeClr val="bg1">
                    <a:lumMod val="75000"/>
                  </a:schemeClr>
                </a:solidFill>
                <a:latin typeface="Arial" panose="020B0604020202020204" pitchFamily="34" charset="0"/>
                <a:cs typeface="Arial" panose="020B0604020202020204" pitchFamily="34" charset="0"/>
              </a:rPr>
              <a:t>: LTAIPEJM, Art. </a:t>
            </a:r>
            <a:r>
              <a:rPr lang="es-MX" altLang="es-MX" sz="1600" b="1" dirty="0">
                <a:solidFill>
                  <a:schemeClr val="bg1">
                    <a:lumMod val="75000"/>
                  </a:schemeClr>
                </a:solidFill>
                <a:latin typeface="Arial" panose="020B0604020202020204" pitchFamily="34" charset="0"/>
                <a:cs typeface="Arial" panose="020B0604020202020204" pitchFamily="34" charset="0"/>
              </a:rPr>
              <a:t>33</a:t>
            </a:r>
            <a:endParaRPr lang="en-US" altLang="es-MX" sz="1600" b="1" dirty="0">
              <a:solidFill>
                <a:schemeClr val="bg1">
                  <a:lumMod val="75000"/>
                </a:schemeClr>
              </a:solidFill>
              <a:latin typeface="Arial" panose="020B0604020202020204" pitchFamily="34" charset="0"/>
              <a:cs typeface="Arial" panose="020B0604020202020204" pitchFamily="34" charset="0"/>
            </a:endParaRPr>
          </a:p>
        </p:txBody>
      </p:sp>
      <p:sp>
        <p:nvSpPr>
          <p:cNvPr id="4" name="Rectángulo 3"/>
          <p:cNvSpPr/>
          <p:nvPr/>
        </p:nvSpPr>
        <p:spPr>
          <a:xfrm>
            <a:off x="756000" y="1561410"/>
            <a:ext cx="7632000" cy="3851504"/>
          </a:xfrm>
          <a:prstGeom prst="rect">
            <a:avLst/>
          </a:prstGeom>
          <a:effectLst/>
        </p:spPr>
        <p:txBody>
          <a:bodyPr wrap="square">
            <a:spAutoFit/>
          </a:bodyPr>
          <a:lstStyle/>
          <a:p>
            <a:r>
              <a:rPr lang="es-MX" sz="3200" b="1" dirty="0">
                <a:solidFill>
                  <a:schemeClr val="bg1"/>
                </a:solidFill>
              </a:rPr>
              <a:t>¿Qué es el ITEI?</a:t>
            </a:r>
          </a:p>
          <a:p>
            <a:pPr>
              <a:lnSpc>
                <a:spcPct val="150000"/>
              </a:lnSpc>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400" b="1" dirty="0">
                <a:solidFill>
                  <a:schemeClr val="bg1"/>
                </a:solidFill>
              </a:rPr>
              <a:t>Funciones principales del ITEI</a:t>
            </a:r>
            <a:br>
              <a:rPr lang="es-MX" altLang="es-MX" sz="2400" b="1" dirty="0">
                <a:solidFill>
                  <a:schemeClr val="bg1"/>
                </a:solidFill>
              </a:rPr>
            </a:br>
            <a:endParaRPr lang="es-MX" altLang="es-MX" sz="2400" b="1" dirty="0">
              <a:solidFill>
                <a:schemeClr val="bg1"/>
              </a:solidFill>
            </a:endParaRPr>
          </a:p>
          <a:p>
            <a:pPr marL="342900" indent="-342900">
              <a:lnSpc>
                <a:spcPct val="150000"/>
              </a:lnSpc>
              <a:spcAft>
                <a:spcPct val="0"/>
              </a:spcAft>
              <a:buFont typeface="Arial"/>
              <a:buChar cha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400" dirty="0">
                <a:solidFill>
                  <a:schemeClr val="bg1"/>
                </a:solidFill>
              </a:rPr>
              <a:t>Promover la cultura de la transparencia y PDP</a:t>
            </a:r>
          </a:p>
          <a:p>
            <a:pPr marL="342900" indent="-342900">
              <a:lnSpc>
                <a:spcPct val="150000"/>
              </a:lnSpc>
              <a:spcAft>
                <a:spcPct val="0"/>
              </a:spcAft>
              <a:buFont typeface="Arial"/>
              <a:buChar cha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400" dirty="0">
                <a:solidFill>
                  <a:schemeClr val="bg1"/>
                </a:solidFill>
              </a:rPr>
              <a:t>Garantizar el derecho al acceso a la información pública y a la PDP</a:t>
            </a:r>
          </a:p>
          <a:p>
            <a:pPr marL="342900" indent="-342900">
              <a:lnSpc>
                <a:spcPct val="150000"/>
              </a:lnSpc>
              <a:spcAft>
                <a:spcPct val="0"/>
              </a:spcAft>
              <a:buFont typeface="Arial"/>
              <a:buChar cha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400" dirty="0">
                <a:solidFill>
                  <a:schemeClr val="bg1"/>
                </a:solidFill>
              </a:rPr>
              <a:t>Proteger la información reservada y confidencial</a:t>
            </a:r>
          </a:p>
        </p:txBody>
      </p:sp>
    </p:spTree>
    <p:extLst>
      <p:ext uri="{BB962C8B-B14F-4D97-AF65-F5344CB8AC3E}">
        <p14:creationId xmlns:p14="http://schemas.microsoft.com/office/powerpoint/2010/main" val="2942653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p:cNvGrpSpPr/>
          <p:nvPr/>
        </p:nvGrpSpPr>
        <p:grpSpPr>
          <a:xfrm>
            <a:off x="638359" y="2863679"/>
            <a:ext cx="7867283" cy="1130642"/>
            <a:chOff x="638359" y="3068960"/>
            <a:chExt cx="7867283" cy="1130642"/>
          </a:xfrm>
        </p:grpSpPr>
        <p:sp>
          <p:nvSpPr>
            <p:cNvPr id="3" name="Rectángulo 2"/>
            <p:cNvSpPr/>
            <p:nvPr/>
          </p:nvSpPr>
          <p:spPr>
            <a:xfrm>
              <a:off x="638359" y="3068960"/>
              <a:ext cx="7867283" cy="646331"/>
            </a:xfrm>
            <a:prstGeom prst="rect">
              <a:avLst/>
            </a:prstGeom>
          </p:spPr>
          <p:txBody>
            <a:bodyPr wrap="none">
              <a:spAutoFit/>
            </a:bodyPr>
            <a:lstStyle/>
            <a:p>
              <a:pPr algn="ctr"/>
              <a:r>
                <a:rPr lang="es-MX" sz="3600" b="1" dirty="0">
                  <a:solidFill>
                    <a:schemeClr val="tx1">
                      <a:lumMod val="65000"/>
                      <a:lumOff val="35000"/>
                    </a:schemeClr>
                  </a:solidFill>
                  <a:latin typeface="Calibri"/>
                  <a:cs typeface="Calibri"/>
                </a:rPr>
                <a:t>Transparencia y Acceso a la Información</a:t>
              </a:r>
              <a:endParaRPr lang="es-ES" sz="3600" b="1" dirty="0">
                <a:solidFill>
                  <a:schemeClr val="tx1">
                    <a:lumMod val="65000"/>
                    <a:lumOff val="35000"/>
                  </a:schemeClr>
                </a:solidFill>
                <a:latin typeface="Calibri"/>
                <a:cs typeface="Calibri"/>
              </a:endParaRPr>
            </a:p>
          </p:txBody>
        </p:sp>
        <p:sp>
          <p:nvSpPr>
            <p:cNvPr id="9" name="Rectángulo 8"/>
            <p:cNvSpPr/>
            <p:nvPr/>
          </p:nvSpPr>
          <p:spPr>
            <a:xfrm>
              <a:off x="753994" y="3861048"/>
              <a:ext cx="7636013" cy="338554"/>
            </a:xfrm>
            <a:prstGeom prst="rect">
              <a:avLst/>
            </a:prstGeom>
          </p:spPr>
          <p:txBody>
            <a:bodyPr wrap="square">
              <a:spAutoFit/>
            </a:bodyPr>
            <a:lstStyle/>
            <a:p>
              <a:pPr algn="ctr"/>
              <a:r>
                <a:rPr lang="es-MX" sz="1600" i="1" dirty="0">
                  <a:solidFill>
                    <a:schemeClr val="bg1">
                      <a:lumMod val="50000"/>
                    </a:schemeClr>
                  </a:solidFill>
                  <a:latin typeface="Arial Narrow"/>
                  <a:cs typeface="Arial Narrow"/>
                </a:rPr>
                <a:t>Ley de Transparencia y Acceso a la Información Pública del Estado de Jalisco y sus Municipios </a:t>
              </a:r>
            </a:p>
          </p:txBody>
        </p:sp>
      </p:grpSp>
      <p:pic>
        <p:nvPicPr>
          <p:cNvPr id="11" name="Imagen 10"/>
          <p:cNvPicPr>
            <a:picLocks noChangeAspect="1"/>
          </p:cNvPicPr>
          <p:nvPr/>
        </p:nvPicPr>
        <p:blipFill rotWithShape="1">
          <a:blip r:embed="rId3">
            <a:duotone>
              <a:prstClr val="black"/>
              <a:schemeClr val="accent3">
                <a:tint val="45000"/>
                <a:satMod val="400000"/>
              </a:schemeClr>
            </a:duotone>
          </a:blip>
          <a:srcRect l="36507" t="14128" r="9717" b="10648"/>
          <a:stretch/>
        </p:blipFill>
        <p:spPr>
          <a:xfrm>
            <a:off x="0" y="5138350"/>
            <a:ext cx="3047977" cy="1719650"/>
          </a:xfrm>
          <a:prstGeom prst="rect">
            <a:avLst/>
          </a:prstGeom>
        </p:spPr>
      </p:pic>
      <p:sp>
        <p:nvSpPr>
          <p:cNvPr id="12" name="4 Rectángulo"/>
          <p:cNvSpPr/>
          <p:nvPr/>
        </p:nvSpPr>
        <p:spPr>
          <a:xfrm rot="10800000">
            <a:off x="6096000" y="-27166"/>
            <a:ext cx="3048000" cy="1728000"/>
          </a:xfrm>
          <a:prstGeom prst="rect">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3" name="6 Rectángulo"/>
          <p:cNvSpPr/>
          <p:nvPr/>
        </p:nvSpPr>
        <p:spPr>
          <a:xfrm rot="10800000">
            <a:off x="-1" y="0"/>
            <a:ext cx="6095999" cy="1700807"/>
          </a:xfrm>
          <a:prstGeom prst="rect">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4" name="10 Rectángulo"/>
          <p:cNvSpPr/>
          <p:nvPr/>
        </p:nvSpPr>
        <p:spPr>
          <a:xfrm rot="10800000">
            <a:off x="-1" y="5130000"/>
            <a:ext cx="3047977" cy="1728000"/>
          </a:xfrm>
          <a:prstGeom prst="rect">
            <a:avLst/>
          </a:pr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5" name="11 Rectángulo"/>
          <p:cNvSpPr/>
          <p:nvPr/>
        </p:nvSpPr>
        <p:spPr>
          <a:xfrm rot="10800000">
            <a:off x="3047978" y="5130000"/>
            <a:ext cx="6096021" cy="172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7" name="24 Imagen" descr="horizontal_nuevo_2016-01.png"/>
          <p:cNvPicPr>
            <a:picLocks noChangeAspect="1"/>
          </p:cNvPicPr>
          <p:nvPr/>
        </p:nvPicPr>
        <p:blipFill>
          <a:blip r:embed="rId4"/>
          <a:stretch>
            <a:fillRect/>
          </a:stretch>
        </p:blipFill>
        <p:spPr>
          <a:xfrm>
            <a:off x="3556850" y="5507332"/>
            <a:ext cx="5078276" cy="973336"/>
          </a:xfrm>
          <a:prstGeom prst="rect">
            <a:avLst/>
          </a:prstGeom>
        </p:spPr>
      </p:pic>
    </p:spTree>
    <p:extLst>
      <p:ext uri="{BB962C8B-B14F-4D97-AF65-F5344CB8AC3E}">
        <p14:creationId xmlns:p14="http://schemas.microsoft.com/office/powerpoint/2010/main" val="4282058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0" y="548680"/>
            <a:ext cx="9144000" cy="5666402"/>
          </a:xfrm>
          <a:prstGeom prst="rect">
            <a:avLst/>
          </a:prstGeom>
          <a:solidFill>
            <a:srgbClr val="77933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p:cNvSpPr/>
          <p:nvPr/>
        </p:nvSpPr>
        <p:spPr>
          <a:xfrm>
            <a:off x="764704" y="1854000"/>
            <a:ext cx="7614592" cy="3231654"/>
          </a:xfrm>
          <a:prstGeom prst="rect">
            <a:avLst/>
          </a:prstGeom>
        </p:spPr>
        <p:txBody>
          <a:bodyPr wrap="square">
            <a:spAutoFit/>
          </a:bodyPr>
          <a:lstStyle/>
          <a:p>
            <a:pPr algn="just">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sz="2400" b="1" dirty="0">
                <a:solidFill>
                  <a:srgbClr val="FFFFFF"/>
                </a:solidFill>
              </a:rPr>
              <a:t>ARTÍCULO 1° DE LA LEY – NATURALEZA E INTERPRETACIÓN</a:t>
            </a:r>
          </a:p>
          <a:p>
            <a:pPr algn="just">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endParaRPr lang="es-MX" altLang="es-MX" sz="2000" dirty="0">
              <a:solidFill>
                <a:srgbClr val="FFFFFF"/>
              </a:solidFill>
              <a:latin typeface="Arial" panose="020B0604020202020204" pitchFamily="34" charset="0"/>
              <a:cs typeface="Arial" panose="020B0604020202020204" pitchFamily="34" charset="0"/>
            </a:endParaRPr>
          </a:p>
          <a:p>
            <a:pPr algn="just">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000" dirty="0">
                <a:solidFill>
                  <a:srgbClr val="FFFFFF"/>
                </a:solidFill>
                <a:latin typeface="Arial" panose="020B0604020202020204" pitchFamily="34" charset="0"/>
                <a:cs typeface="Arial" panose="020B0604020202020204" pitchFamily="34" charset="0"/>
              </a:rPr>
              <a:t>2. La información materia de este ordenamiento es un </a:t>
            </a:r>
            <a:r>
              <a:rPr lang="es-MX" altLang="es-MX" sz="2000" b="1" dirty="0">
                <a:solidFill>
                  <a:srgbClr val="FFFFFF"/>
                </a:solidFill>
                <a:latin typeface="Arial" panose="020B0604020202020204" pitchFamily="34" charset="0"/>
                <a:cs typeface="Arial" panose="020B0604020202020204" pitchFamily="34" charset="0"/>
              </a:rPr>
              <a:t>bien del dominio público </a:t>
            </a:r>
            <a:r>
              <a:rPr lang="es-MX" altLang="es-MX" sz="2000" dirty="0">
                <a:solidFill>
                  <a:srgbClr val="FFFFFF"/>
                </a:solidFill>
                <a:latin typeface="Arial" panose="020B0604020202020204" pitchFamily="34" charset="0"/>
                <a:cs typeface="Arial" panose="020B0604020202020204" pitchFamily="34" charset="0"/>
              </a:rPr>
              <a:t>en poder del Estado, cuya </a:t>
            </a:r>
            <a:r>
              <a:rPr lang="es-MX" altLang="es-MX" sz="2000" b="1" dirty="0">
                <a:solidFill>
                  <a:srgbClr val="FFFFFF"/>
                </a:solidFill>
                <a:latin typeface="Arial" panose="020B0604020202020204" pitchFamily="34" charset="0"/>
                <a:cs typeface="Arial" panose="020B0604020202020204" pitchFamily="34" charset="0"/>
              </a:rPr>
              <a:t>titularidad reside en la sociedad</a:t>
            </a:r>
            <a:r>
              <a:rPr lang="es-MX" altLang="es-MX" sz="2000" dirty="0">
                <a:solidFill>
                  <a:srgbClr val="FFFFFF"/>
                </a:solidFill>
                <a:latin typeface="Arial" panose="020B0604020202020204" pitchFamily="34" charset="0"/>
                <a:cs typeface="Arial" panose="020B0604020202020204" pitchFamily="34" charset="0"/>
              </a:rPr>
              <a:t>, misma que tendrá </a:t>
            </a:r>
            <a:r>
              <a:rPr lang="es-MX" altLang="es-MX" sz="2000" b="1" dirty="0">
                <a:solidFill>
                  <a:srgbClr val="FFFFFF"/>
                </a:solidFill>
                <a:latin typeface="Arial" panose="020B0604020202020204" pitchFamily="34" charset="0"/>
                <a:cs typeface="Arial" panose="020B0604020202020204" pitchFamily="34" charset="0"/>
              </a:rPr>
              <a:t>en todo momento</a:t>
            </a:r>
            <a:r>
              <a:rPr lang="es-MX" altLang="es-MX" sz="2000" dirty="0">
                <a:solidFill>
                  <a:srgbClr val="FFFFFF"/>
                </a:solidFill>
                <a:latin typeface="Arial" panose="020B0604020202020204" pitchFamily="34" charset="0"/>
                <a:cs typeface="Arial" panose="020B0604020202020204" pitchFamily="34" charset="0"/>
              </a:rPr>
              <a:t> la facultad de </a:t>
            </a:r>
            <a:r>
              <a:rPr lang="es-MX" altLang="es-MX" sz="2000" b="1" dirty="0">
                <a:solidFill>
                  <a:srgbClr val="FFFFFF"/>
                </a:solidFill>
                <a:latin typeface="Arial" panose="020B0604020202020204" pitchFamily="34" charset="0"/>
                <a:cs typeface="Arial" panose="020B0604020202020204" pitchFamily="34" charset="0"/>
              </a:rPr>
              <a:t>disponer de ella </a:t>
            </a:r>
            <a:r>
              <a:rPr lang="es-MX" altLang="es-MX" sz="2000" dirty="0">
                <a:solidFill>
                  <a:srgbClr val="FFFFFF"/>
                </a:solidFill>
                <a:latin typeface="Arial" panose="020B0604020202020204" pitchFamily="34" charset="0"/>
                <a:cs typeface="Arial" panose="020B0604020202020204" pitchFamily="34" charset="0"/>
              </a:rPr>
              <a:t>para los fines que considere.</a:t>
            </a:r>
          </a:p>
          <a:p>
            <a:pPr algn="just">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endParaRPr lang="es-MX" altLang="es-MX" sz="2000" dirty="0">
              <a:solidFill>
                <a:srgbClr val="FFFFFF"/>
              </a:solidFill>
              <a:latin typeface="Arial" panose="020B0604020202020204" pitchFamily="34" charset="0"/>
              <a:cs typeface="Arial" panose="020B0604020202020204" pitchFamily="34" charset="0"/>
            </a:endParaRPr>
          </a:p>
          <a:p>
            <a:pPr algn="just">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000" dirty="0">
                <a:solidFill>
                  <a:srgbClr val="FFFFFF"/>
                </a:solidFill>
                <a:latin typeface="Arial" panose="020B0604020202020204" pitchFamily="34" charset="0"/>
                <a:cs typeface="Arial" panose="020B0604020202020204" pitchFamily="34" charset="0"/>
              </a:rPr>
              <a:t>4. El ejercicio del derecho de acceso a la información </a:t>
            </a:r>
            <a:r>
              <a:rPr lang="es-MX" altLang="es-MX" sz="2000" b="1" dirty="0">
                <a:solidFill>
                  <a:srgbClr val="FFFFFF"/>
                </a:solidFill>
                <a:latin typeface="Arial" panose="020B0604020202020204" pitchFamily="34" charset="0"/>
                <a:cs typeface="Arial" panose="020B0604020202020204" pitchFamily="34" charset="0"/>
              </a:rPr>
              <a:t>no estará condicionado </a:t>
            </a:r>
            <a:r>
              <a:rPr lang="es-MX" altLang="es-MX" sz="2000" dirty="0">
                <a:solidFill>
                  <a:srgbClr val="FFFFFF"/>
                </a:solidFill>
                <a:latin typeface="Arial" panose="020B0604020202020204" pitchFamily="34" charset="0"/>
                <a:cs typeface="Arial" panose="020B0604020202020204" pitchFamily="34" charset="0"/>
              </a:rPr>
              <a:t>a que el solicitante </a:t>
            </a:r>
            <a:r>
              <a:rPr lang="es-MX" altLang="es-MX" sz="2000" b="1" dirty="0">
                <a:solidFill>
                  <a:srgbClr val="FFFFFF"/>
                </a:solidFill>
                <a:latin typeface="Arial" panose="020B0604020202020204" pitchFamily="34" charset="0"/>
                <a:cs typeface="Arial" panose="020B0604020202020204" pitchFamily="34" charset="0"/>
              </a:rPr>
              <a:t>acredite interés </a:t>
            </a:r>
            <a:r>
              <a:rPr lang="es-MX" altLang="es-MX" sz="2000" dirty="0">
                <a:solidFill>
                  <a:srgbClr val="FFFFFF"/>
                </a:solidFill>
                <a:latin typeface="Arial" panose="020B0604020202020204" pitchFamily="34" charset="0"/>
                <a:cs typeface="Arial" panose="020B0604020202020204" pitchFamily="34" charset="0"/>
              </a:rPr>
              <a:t>alguno o </a:t>
            </a:r>
            <a:r>
              <a:rPr lang="es-MX" altLang="es-MX" sz="2000" b="1" dirty="0">
                <a:solidFill>
                  <a:srgbClr val="FFFFFF"/>
                </a:solidFill>
                <a:latin typeface="Arial" panose="020B0604020202020204" pitchFamily="34" charset="0"/>
                <a:cs typeface="Arial" panose="020B0604020202020204" pitchFamily="34" charset="0"/>
              </a:rPr>
              <a:t>justifique su utilización</a:t>
            </a:r>
            <a:r>
              <a:rPr lang="es-MX" altLang="es-MX" sz="2000" dirty="0">
                <a:solidFill>
                  <a:srgbClr val="FFFFFF"/>
                </a:solidFill>
                <a:latin typeface="Arial" panose="020B0604020202020204" pitchFamily="34" charset="0"/>
                <a:cs typeface="Arial" panose="020B0604020202020204" pitchFamily="34" charset="0"/>
              </a:rPr>
              <a:t>, ni podrá condicionarse el mismo.</a:t>
            </a:r>
          </a:p>
        </p:txBody>
      </p:sp>
      <p:sp>
        <p:nvSpPr>
          <p:cNvPr id="5" name="TextBox 5"/>
          <p:cNvSpPr txBox="1">
            <a:spLocks noChangeArrowheads="1"/>
          </p:cNvSpPr>
          <p:nvPr/>
        </p:nvSpPr>
        <p:spPr bwMode="auto">
          <a:xfrm>
            <a:off x="4248141" y="6381328"/>
            <a:ext cx="46140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lumMod val="75000"/>
                  </a:schemeClr>
                </a:solidFill>
                <a:latin typeface="Arial" panose="020B0604020202020204" pitchFamily="34" charset="0"/>
                <a:cs typeface="Arial" panose="020B0604020202020204" pitchFamily="34" charset="0"/>
              </a:rPr>
              <a:t>Referencia</a:t>
            </a:r>
            <a:r>
              <a:rPr lang="en-US" altLang="es-MX" sz="1600" b="1" dirty="0">
                <a:solidFill>
                  <a:schemeClr val="bg1">
                    <a:lumMod val="75000"/>
                  </a:schemeClr>
                </a:solidFill>
                <a:latin typeface="Arial" panose="020B0604020202020204" pitchFamily="34" charset="0"/>
                <a:cs typeface="Arial" panose="020B0604020202020204" pitchFamily="34" charset="0"/>
              </a:rPr>
              <a:t>: LTAIPEJM, Art. </a:t>
            </a:r>
            <a:r>
              <a:rPr lang="es-MX" altLang="es-MX" sz="1600" b="1" dirty="0">
                <a:solidFill>
                  <a:schemeClr val="bg1">
                    <a:lumMod val="75000"/>
                  </a:schemeClr>
                </a:solidFill>
                <a:latin typeface="Arial" panose="020B0604020202020204" pitchFamily="34" charset="0"/>
                <a:cs typeface="Arial" panose="020B0604020202020204" pitchFamily="34" charset="0"/>
              </a:rPr>
              <a:t>1° párrafos 2° y 4°</a:t>
            </a:r>
            <a:endParaRPr lang="en-US" altLang="es-MX" sz="1600" b="1" dirty="0">
              <a:solidFill>
                <a:schemeClr val="bg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869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1 Rectángulo"/>
          <p:cNvSpPr/>
          <p:nvPr/>
        </p:nvSpPr>
        <p:spPr>
          <a:xfrm>
            <a:off x="0" y="548680"/>
            <a:ext cx="9144000" cy="5688000"/>
          </a:xfrm>
          <a:prstGeom prst="rect">
            <a:avLst/>
          </a:pr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p:cNvSpPr/>
          <p:nvPr/>
        </p:nvSpPr>
        <p:spPr>
          <a:xfrm>
            <a:off x="756000" y="1854000"/>
            <a:ext cx="7632000" cy="3231654"/>
          </a:xfrm>
          <a:prstGeom prst="rect">
            <a:avLst/>
          </a:prstGeom>
        </p:spPr>
        <p:txBody>
          <a:bodyPr wrap="square">
            <a:spAutoFit/>
          </a:bodyPr>
          <a:lstStyle/>
          <a:p>
            <a:pPr algn="just">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sz="2400" b="1" dirty="0">
                <a:solidFill>
                  <a:srgbClr val="FFFFFF"/>
                </a:solidFill>
              </a:rPr>
              <a:t>OBJETO DE LA LEY</a:t>
            </a:r>
          </a:p>
          <a:p>
            <a:pPr algn="just">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endParaRPr lang="es-MX" altLang="es-MX" sz="2000" dirty="0">
              <a:solidFill>
                <a:srgbClr val="FFFFFF"/>
              </a:solidFill>
              <a:latin typeface="Arial" panose="020B0604020202020204" pitchFamily="34" charset="0"/>
              <a:cs typeface="Arial" panose="020B0604020202020204" pitchFamily="34" charset="0"/>
            </a:endParaRPr>
          </a:p>
          <a:p>
            <a:pPr algn="just">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000" dirty="0">
                <a:solidFill>
                  <a:srgbClr val="FFFFFF"/>
                </a:solidFill>
                <a:latin typeface="Arial" panose="020B0604020202020204" pitchFamily="34" charset="0"/>
                <a:cs typeface="Arial" panose="020B0604020202020204" pitchFamily="34" charset="0"/>
              </a:rPr>
              <a:t>I......</a:t>
            </a:r>
          </a:p>
          <a:p>
            <a:pPr algn="just">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000" dirty="0">
                <a:solidFill>
                  <a:srgbClr val="FFFFFF"/>
                </a:solidFill>
                <a:latin typeface="Arial" panose="020B0604020202020204" pitchFamily="34" charset="0"/>
                <a:cs typeface="Arial" panose="020B0604020202020204" pitchFamily="34" charset="0"/>
              </a:rPr>
              <a:t>II. Transparentar el ejercicio de la función pública, la rendición de cuentas, así como </a:t>
            </a:r>
            <a:r>
              <a:rPr lang="es-MX" altLang="es-MX" sz="2000" b="1" dirty="0">
                <a:solidFill>
                  <a:srgbClr val="FFFFFF"/>
                </a:solidFill>
                <a:latin typeface="Arial" panose="020B0604020202020204" pitchFamily="34" charset="0"/>
                <a:cs typeface="Arial" panose="020B0604020202020204" pitchFamily="34" charset="0"/>
              </a:rPr>
              <a:t>el proceso de la toma de decisiones</a:t>
            </a:r>
            <a:r>
              <a:rPr lang="es-MX" altLang="es-MX" sz="2000" dirty="0">
                <a:solidFill>
                  <a:srgbClr val="FFFFFF"/>
                </a:solidFill>
                <a:latin typeface="Arial" panose="020B0604020202020204" pitchFamily="34" charset="0"/>
                <a:cs typeface="Arial" panose="020B0604020202020204" pitchFamily="34" charset="0"/>
              </a:rPr>
              <a:t> en los asuntos de interés público;</a:t>
            </a:r>
          </a:p>
          <a:p>
            <a:pPr algn="just">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000" dirty="0">
                <a:solidFill>
                  <a:srgbClr val="FFFFFF"/>
                </a:solidFill>
                <a:latin typeface="Arial" panose="020B0604020202020204" pitchFamily="34" charset="0"/>
                <a:cs typeface="Arial" panose="020B0604020202020204" pitchFamily="34" charset="0"/>
              </a:rPr>
              <a:t>…….</a:t>
            </a:r>
          </a:p>
          <a:p>
            <a:pPr algn="just">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000" dirty="0">
                <a:solidFill>
                  <a:srgbClr val="FFFFFF"/>
                </a:solidFill>
                <a:latin typeface="Arial" panose="020B0604020202020204" pitchFamily="34" charset="0"/>
                <a:cs typeface="Arial" panose="020B0604020202020204" pitchFamily="34" charset="0"/>
              </a:rPr>
              <a:t>IX. Propiciar </a:t>
            </a:r>
            <a:r>
              <a:rPr lang="es-MX" altLang="es-MX" sz="2000" b="1" dirty="0">
                <a:solidFill>
                  <a:srgbClr val="FFFFFF"/>
                </a:solidFill>
                <a:latin typeface="Arial" panose="020B0604020202020204" pitchFamily="34" charset="0"/>
                <a:cs typeface="Arial" panose="020B0604020202020204" pitchFamily="34" charset="0"/>
              </a:rPr>
              <a:t>la participación ciudadana en la toma de decisiones públicas </a:t>
            </a:r>
            <a:r>
              <a:rPr lang="es-MX" altLang="es-MX" sz="2000" dirty="0">
                <a:solidFill>
                  <a:srgbClr val="FFFFFF"/>
                </a:solidFill>
                <a:latin typeface="Arial" panose="020B0604020202020204" pitchFamily="34" charset="0"/>
                <a:cs typeface="Arial" panose="020B0604020202020204" pitchFamily="34" charset="0"/>
              </a:rPr>
              <a:t>a fin de contribuir a la consolidación de la </a:t>
            </a:r>
            <a:r>
              <a:rPr lang="es-MX" altLang="es-MX" sz="2000" b="1" dirty="0">
                <a:solidFill>
                  <a:srgbClr val="FFFFFF"/>
                </a:solidFill>
                <a:latin typeface="Arial" panose="020B0604020202020204" pitchFamily="34" charset="0"/>
                <a:cs typeface="Arial" panose="020B0604020202020204" pitchFamily="34" charset="0"/>
              </a:rPr>
              <a:t>democracia</a:t>
            </a:r>
            <a:r>
              <a:rPr lang="es-MX" altLang="es-MX" sz="2000" dirty="0">
                <a:solidFill>
                  <a:srgbClr val="FFFFFF"/>
                </a:solidFill>
                <a:latin typeface="Arial" panose="020B0604020202020204" pitchFamily="34" charset="0"/>
                <a:cs typeface="Arial" panose="020B0604020202020204" pitchFamily="34" charset="0"/>
              </a:rPr>
              <a:t>;</a:t>
            </a:r>
          </a:p>
          <a:p>
            <a:pPr algn="just">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000" dirty="0">
                <a:solidFill>
                  <a:srgbClr val="FFFFFF"/>
                </a:solidFill>
                <a:latin typeface="Arial" panose="020B0604020202020204" pitchFamily="34" charset="0"/>
                <a:cs typeface="Arial" panose="020B0604020202020204" pitchFamily="34" charset="0"/>
              </a:rPr>
              <a:t>……..</a:t>
            </a:r>
          </a:p>
        </p:txBody>
      </p:sp>
      <p:sp>
        <p:nvSpPr>
          <p:cNvPr id="5" name="TextBox 5"/>
          <p:cNvSpPr txBox="1">
            <a:spLocks noChangeArrowheads="1"/>
          </p:cNvSpPr>
          <p:nvPr/>
        </p:nvSpPr>
        <p:spPr bwMode="auto">
          <a:xfrm>
            <a:off x="4248141" y="6381328"/>
            <a:ext cx="46140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lumMod val="75000"/>
                  </a:schemeClr>
                </a:solidFill>
                <a:latin typeface="Arial" panose="020B0604020202020204" pitchFamily="34" charset="0"/>
                <a:cs typeface="Arial" panose="020B0604020202020204" pitchFamily="34" charset="0"/>
              </a:rPr>
              <a:t>Referencia</a:t>
            </a:r>
            <a:r>
              <a:rPr lang="en-US" altLang="es-MX" sz="1600" b="1" dirty="0">
                <a:solidFill>
                  <a:schemeClr val="bg1">
                    <a:lumMod val="75000"/>
                  </a:schemeClr>
                </a:solidFill>
                <a:latin typeface="Arial" panose="020B0604020202020204" pitchFamily="34" charset="0"/>
                <a:cs typeface="Arial" panose="020B0604020202020204" pitchFamily="34" charset="0"/>
              </a:rPr>
              <a:t>: LTAIPEJM, Art. </a:t>
            </a:r>
            <a:r>
              <a:rPr lang="es-MX" altLang="es-MX" sz="1600" b="1" dirty="0">
                <a:solidFill>
                  <a:schemeClr val="bg1">
                    <a:lumMod val="75000"/>
                  </a:schemeClr>
                </a:solidFill>
                <a:latin typeface="Arial" panose="020B0604020202020204" pitchFamily="34" charset="0"/>
                <a:cs typeface="Arial" panose="020B0604020202020204" pitchFamily="34" charset="0"/>
              </a:rPr>
              <a:t>2° párrafos 2° y 9°</a:t>
            </a:r>
            <a:endParaRPr lang="en-US" altLang="es-MX" sz="1600" b="1" dirty="0">
              <a:solidFill>
                <a:schemeClr val="bg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9342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21 Rectángulo"/>
          <p:cNvSpPr/>
          <p:nvPr/>
        </p:nvSpPr>
        <p:spPr>
          <a:xfrm>
            <a:off x="4572000" y="548680"/>
            <a:ext cx="4572000" cy="5666404"/>
          </a:xfrm>
          <a:prstGeom prst="rect">
            <a:avLst/>
          </a:prstGeom>
          <a:solidFill>
            <a:schemeClr val="accent3">
              <a:lumMod val="7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96000" tIns="0" rIns="396000" rtlCol="0" anchor="ctr"/>
          <a:lstStyle/>
          <a:p>
            <a:pPr marL="285750" indent="-285750" algn="just">
              <a:lnSpc>
                <a:spcPct val="107000"/>
              </a:lnSpc>
              <a:spcAft>
                <a:spcPts val="600"/>
              </a:spcAft>
              <a:buFont typeface="Wingdings" charset="2"/>
              <a:buChar char="§"/>
            </a:pPr>
            <a:r>
              <a:rPr lang="es-MX" sz="1400" b="1" dirty="0" smtClean="0">
                <a:solidFill>
                  <a:schemeClr val="tx1">
                    <a:lumMod val="75000"/>
                    <a:lumOff val="25000"/>
                  </a:schemeClr>
                </a:solidFill>
                <a:latin typeface="Arial Narrow" panose="020B0606020202030204" pitchFamily="34" charset="0"/>
              </a:rPr>
              <a:t>Máxima </a:t>
            </a:r>
            <a:r>
              <a:rPr lang="es-MX" sz="1400" b="1" dirty="0">
                <a:solidFill>
                  <a:schemeClr val="tx1">
                    <a:lumMod val="75000"/>
                    <a:lumOff val="25000"/>
                  </a:schemeClr>
                </a:solidFill>
                <a:latin typeface="Arial Narrow" panose="020B0606020202030204" pitchFamily="34" charset="0"/>
              </a:rPr>
              <a:t>publicidad</a:t>
            </a:r>
            <a:r>
              <a:rPr lang="es-MX" sz="1400" dirty="0">
                <a:solidFill>
                  <a:schemeClr val="tx1">
                    <a:lumMod val="75000"/>
                    <a:lumOff val="25000"/>
                  </a:schemeClr>
                </a:solidFill>
                <a:latin typeface="Arial Narrow" panose="020B0606020202030204" pitchFamily="34" charset="0"/>
              </a:rPr>
              <a:t>: en caso de duda sobre la justificación de las razones de interés público que motiven la reserva temporal de la información pública, prevalecerá la interpretación que garantice la máxima publicidad de dicha información;</a:t>
            </a:r>
          </a:p>
          <a:p>
            <a:pPr marL="285750" indent="-285750" algn="just">
              <a:lnSpc>
                <a:spcPct val="107000"/>
              </a:lnSpc>
              <a:spcAft>
                <a:spcPts val="600"/>
              </a:spcAft>
              <a:buFont typeface="Wingdings" charset="2"/>
              <a:buChar char="§"/>
            </a:pPr>
            <a:r>
              <a:rPr lang="es-MX" sz="1400" b="1" dirty="0">
                <a:solidFill>
                  <a:schemeClr val="tx1">
                    <a:lumMod val="75000"/>
                    <a:lumOff val="25000"/>
                  </a:schemeClr>
                </a:solidFill>
                <a:latin typeface="Arial Narrow" panose="020B0606020202030204" pitchFamily="34" charset="0"/>
              </a:rPr>
              <a:t>Mínima formalidad</a:t>
            </a:r>
            <a:r>
              <a:rPr lang="es-MX" sz="1400" dirty="0">
                <a:solidFill>
                  <a:schemeClr val="tx1">
                    <a:lumMod val="75000"/>
                    <a:lumOff val="25000"/>
                  </a:schemeClr>
                </a:solidFill>
                <a:latin typeface="Arial Narrow" panose="020B0606020202030204" pitchFamily="34" charset="0"/>
              </a:rPr>
              <a:t>: en caso de duda sobre las formalidades que deben revestir los actos jurídicos y acciones realizadas con motivo de la aplicación de esta ley, prevalecerá la interpretación que considere la menor formalidad de aquellos;</a:t>
            </a:r>
          </a:p>
          <a:p>
            <a:pPr marL="285750" indent="-285750" algn="just">
              <a:lnSpc>
                <a:spcPct val="107000"/>
              </a:lnSpc>
              <a:spcAft>
                <a:spcPts val="600"/>
              </a:spcAft>
              <a:buFont typeface="Wingdings" charset="2"/>
              <a:buChar char="§"/>
            </a:pPr>
            <a:r>
              <a:rPr lang="es-MX" sz="1400" b="1" dirty="0">
                <a:solidFill>
                  <a:schemeClr val="tx1">
                    <a:lumMod val="75000"/>
                    <a:lumOff val="25000"/>
                  </a:schemeClr>
                </a:solidFill>
                <a:latin typeface="Arial Narrow" panose="020B0606020202030204" pitchFamily="34" charset="0"/>
              </a:rPr>
              <a:t>Suplencia de la deficiencia</a:t>
            </a:r>
            <a:r>
              <a:rPr lang="es-MX" sz="1400" dirty="0">
                <a:solidFill>
                  <a:schemeClr val="tx1">
                    <a:lumMod val="75000"/>
                    <a:lumOff val="25000"/>
                  </a:schemeClr>
                </a:solidFill>
                <a:latin typeface="Arial Narrow" panose="020B0606020202030204" pitchFamily="34" charset="0"/>
              </a:rPr>
              <a:t>: no puede negarse información por deficiencias formales de las solicitudes. Los sujetos obligados y el Instituto deben suplir cualquier deficiencia formal, así como orientar y asesorar para corregir cualquier deficiencia sustancial de las solicitudes de los particulares en materia de información pública.</a:t>
            </a:r>
          </a:p>
          <a:p>
            <a:pPr marL="285750" indent="-285750" algn="just">
              <a:lnSpc>
                <a:spcPct val="107000"/>
              </a:lnSpc>
              <a:spcAft>
                <a:spcPts val="600"/>
              </a:spcAft>
              <a:buFont typeface="Wingdings" charset="2"/>
              <a:buChar char="§"/>
            </a:pPr>
            <a:r>
              <a:rPr lang="es-MX" sz="1400" b="1" dirty="0">
                <a:solidFill>
                  <a:schemeClr val="tx1">
                    <a:lumMod val="75000"/>
                    <a:lumOff val="25000"/>
                  </a:schemeClr>
                </a:solidFill>
                <a:latin typeface="Arial Narrow" panose="020B0606020202030204" pitchFamily="34" charset="0"/>
              </a:rPr>
              <a:t>Transparencia</a:t>
            </a:r>
            <a:r>
              <a:rPr lang="es-MX" sz="1400" dirty="0">
                <a:solidFill>
                  <a:schemeClr val="tx1">
                    <a:lumMod val="75000"/>
                    <a:lumOff val="25000"/>
                  </a:schemeClr>
                </a:solidFill>
                <a:latin typeface="Arial Narrow" panose="020B0606020202030204" pitchFamily="34" charset="0"/>
              </a:rPr>
              <a:t>: se debe buscar la máxima revelación de información, mediante la ampliación unilateral del catálogo de información fundamental de libre acceso.</a:t>
            </a:r>
          </a:p>
        </p:txBody>
      </p:sp>
      <p:sp>
        <p:nvSpPr>
          <p:cNvPr id="9" name="19 Rectángulo"/>
          <p:cNvSpPr/>
          <p:nvPr/>
        </p:nvSpPr>
        <p:spPr>
          <a:xfrm rot="10800000">
            <a:off x="1" y="548680"/>
            <a:ext cx="4572000" cy="5666402"/>
          </a:xfrm>
          <a:prstGeom prst="rect">
            <a:avLst/>
          </a:prstGeom>
          <a:solidFill>
            <a:srgbClr val="77933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147" name="TextBox 5"/>
          <p:cNvSpPr txBox="1">
            <a:spLocks noChangeArrowheads="1"/>
          </p:cNvSpPr>
          <p:nvPr/>
        </p:nvSpPr>
        <p:spPr bwMode="auto">
          <a:xfrm>
            <a:off x="5796136" y="6381328"/>
            <a:ext cx="29758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lumMod val="75000"/>
                  </a:schemeClr>
                </a:solidFill>
                <a:latin typeface="Arial" panose="020B0604020202020204" pitchFamily="34" charset="0"/>
                <a:cs typeface="Arial" panose="020B0604020202020204" pitchFamily="34" charset="0"/>
              </a:rPr>
              <a:t>Referencia</a:t>
            </a:r>
            <a:r>
              <a:rPr lang="en-US" altLang="es-MX" sz="1600" b="1" dirty="0">
                <a:solidFill>
                  <a:schemeClr val="bg1">
                    <a:lumMod val="75000"/>
                  </a:schemeClr>
                </a:solidFill>
                <a:latin typeface="Arial" panose="020B0604020202020204" pitchFamily="34" charset="0"/>
                <a:cs typeface="Arial" panose="020B0604020202020204" pitchFamily="34" charset="0"/>
              </a:rPr>
              <a:t>: LTAIPEJM, Art. </a:t>
            </a:r>
            <a:r>
              <a:rPr lang="es-MX" altLang="es-MX" sz="1600" b="1" dirty="0">
                <a:solidFill>
                  <a:schemeClr val="bg1">
                    <a:lumMod val="75000"/>
                  </a:schemeClr>
                </a:solidFill>
                <a:latin typeface="Arial" panose="020B0604020202020204" pitchFamily="34" charset="0"/>
                <a:cs typeface="Arial" panose="020B0604020202020204" pitchFamily="34" charset="0"/>
              </a:rPr>
              <a:t>5</a:t>
            </a:r>
            <a:endParaRPr lang="en-US" altLang="es-MX" sz="1600" b="1" dirty="0">
              <a:solidFill>
                <a:schemeClr val="bg1">
                  <a:lumMod val="75000"/>
                </a:schemeClr>
              </a:solidFill>
              <a:latin typeface="Arial" panose="020B0604020202020204" pitchFamily="34" charset="0"/>
              <a:cs typeface="Arial" panose="020B0604020202020204" pitchFamily="34" charset="0"/>
            </a:endParaRPr>
          </a:p>
        </p:txBody>
      </p:sp>
      <p:sp>
        <p:nvSpPr>
          <p:cNvPr id="11" name="Rectángulo 10">
            <a:extLst>
              <a:ext uri="{FF2B5EF4-FFF2-40B4-BE49-F238E27FC236}">
                <a16:creationId xmlns:a16="http://schemas.microsoft.com/office/drawing/2014/main" xmlns="" id="{B8BB2557-B9CA-4FD2-9F1F-849FE8543C58}"/>
              </a:ext>
            </a:extLst>
          </p:cNvPr>
          <p:cNvSpPr/>
          <p:nvPr/>
        </p:nvSpPr>
        <p:spPr>
          <a:xfrm>
            <a:off x="305780" y="1556792"/>
            <a:ext cx="3960440" cy="4403963"/>
          </a:xfrm>
          <a:prstGeom prst="rect">
            <a:avLst/>
          </a:prstGeom>
        </p:spPr>
        <p:txBody>
          <a:bodyPr wrap="square">
            <a:spAutoFit/>
          </a:bodyPr>
          <a:lstStyle/>
          <a:p>
            <a:pPr marL="285750" indent="-285750" algn="just">
              <a:lnSpc>
                <a:spcPct val="107000"/>
              </a:lnSpc>
              <a:spcAft>
                <a:spcPts val="600"/>
              </a:spcAft>
              <a:buFont typeface="Wingdings" charset="2"/>
              <a:buChar char="§"/>
            </a:pPr>
            <a:r>
              <a:rPr lang="es-MX" sz="1550" b="1" dirty="0">
                <a:solidFill>
                  <a:schemeClr val="bg1"/>
                </a:solidFill>
                <a:latin typeface="Arial Narrow" panose="020B0606020202030204" pitchFamily="34" charset="0"/>
              </a:rPr>
              <a:t>Gratuidad</a:t>
            </a:r>
            <a:r>
              <a:rPr lang="es-MX" sz="1550" dirty="0">
                <a:solidFill>
                  <a:schemeClr val="bg1"/>
                </a:solidFill>
                <a:latin typeface="Arial Narrow" panose="020B0606020202030204" pitchFamily="34" charset="0"/>
              </a:rPr>
              <a:t>: la búsqueda y acceso a la información pública es gratuita;</a:t>
            </a:r>
          </a:p>
          <a:p>
            <a:pPr marL="285750" indent="-285750" algn="just">
              <a:lnSpc>
                <a:spcPct val="107000"/>
              </a:lnSpc>
              <a:spcAft>
                <a:spcPts val="600"/>
              </a:spcAft>
              <a:buFont typeface="Wingdings" charset="2"/>
              <a:buChar char="§"/>
            </a:pPr>
            <a:r>
              <a:rPr lang="es-MX" sz="1550" b="1" dirty="0">
                <a:solidFill>
                  <a:schemeClr val="bg1"/>
                </a:solidFill>
                <a:latin typeface="Arial Narrow" panose="020B0606020202030204" pitchFamily="34" charset="0"/>
              </a:rPr>
              <a:t>Imparcialidad</a:t>
            </a:r>
            <a:r>
              <a:rPr lang="es-MX" sz="1550" dirty="0">
                <a:solidFill>
                  <a:schemeClr val="bg1"/>
                </a:solidFill>
                <a:latin typeface="Arial Narrow" panose="020B0606020202030204" pitchFamily="34" charset="0"/>
              </a:rPr>
              <a:t>: cualidad que debe tener el Instituto respecto de sus actuaciones para que éstas sean ajenas a los intereses de las partes en controversia y resolver sin favorecer indebidamente a ninguna de ellas;</a:t>
            </a:r>
          </a:p>
          <a:p>
            <a:pPr marL="285750" indent="-285750" algn="just">
              <a:lnSpc>
                <a:spcPct val="107000"/>
              </a:lnSpc>
              <a:spcAft>
                <a:spcPts val="600"/>
              </a:spcAft>
              <a:buFont typeface="Wingdings" charset="2"/>
              <a:buChar char="§"/>
            </a:pPr>
            <a:r>
              <a:rPr lang="es-MX" sz="1550" b="1" dirty="0">
                <a:solidFill>
                  <a:schemeClr val="bg1"/>
                </a:solidFill>
                <a:latin typeface="Arial Narrow" panose="020B0606020202030204" pitchFamily="34" charset="0"/>
              </a:rPr>
              <a:t>Independencia</a:t>
            </a:r>
            <a:r>
              <a:rPr lang="es-MX" sz="1550" dirty="0">
                <a:solidFill>
                  <a:schemeClr val="bg1"/>
                </a:solidFill>
                <a:latin typeface="Arial Narrow" panose="020B0606020202030204" pitchFamily="34" charset="0"/>
              </a:rPr>
              <a:t>: cualidad que debe tener el Instituto para actuar sin supeditarse a interés, autoridad o persona alguna;</a:t>
            </a:r>
          </a:p>
          <a:p>
            <a:pPr marL="285750" indent="-285750" algn="just">
              <a:lnSpc>
                <a:spcPct val="107000"/>
              </a:lnSpc>
              <a:spcAft>
                <a:spcPts val="600"/>
              </a:spcAft>
              <a:buFont typeface="Wingdings" charset="2"/>
              <a:buChar char="§"/>
            </a:pPr>
            <a:r>
              <a:rPr lang="es-MX" sz="1550" b="1" dirty="0">
                <a:solidFill>
                  <a:schemeClr val="bg1"/>
                </a:solidFill>
                <a:latin typeface="Arial Narrow" panose="020B0606020202030204" pitchFamily="34" charset="0"/>
              </a:rPr>
              <a:t>Interés general</a:t>
            </a:r>
            <a:r>
              <a:rPr lang="es-MX" sz="1550" dirty="0">
                <a:solidFill>
                  <a:schemeClr val="bg1"/>
                </a:solidFill>
                <a:latin typeface="Arial Narrow" panose="020B0606020202030204" pitchFamily="34" charset="0"/>
              </a:rPr>
              <a:t>: el derecho a la información pública es de interés general, por lo que no es necesario acreditar ningún interés jurídico particular en el acceso a la información pública, con excepción de la clasificada como confidencial</a:t>
            </a:r>
            <a:r>
              <a:rPr lang="es-MX" sz="1550" dirty="0" smtClean="0">
                <a:solidFill>
                  <a:schemeClr val="bg1"/>
                </a:solidFill>
                <a:latin typeface="Arial Narrow" panose="020B0606020202030204" pitchFamily="34" charset="0"/>
              </a:rPr>
              <a:t>;</a:t>
            </a:r>
            <a:endParaRPr lang="es-MX" sz="1550" dirty="0">
              <a:solidFill>
                <a:schemeClr val="bg1"/>
              </a:solidFill>
              <a:latin typeface="Arial Narrow" panose="020B0606020202030204" pitchFamily="34" charset="0"/>
            </a:endParaRPr>
          </a:p>
        </p:txBody>
      </p:sp>
      <p:sp>
        <p:nvSpPr>
          <p:cNvPr id="2" name="Título 1"/>
          <p:cNvSpPr>
            <a:spLocks noGrp="1"/>
          </p:cNvSpPr>
          <p:nvPr>
            <p:ph type="title"/>
          </p:nvPr>
        </p:nvSpPr>
        <p:spPr>
          <a:xfrm>
            <a:off x="408261" y="692696"/>
            <a:ext cx="3755479" cy="724412"/>
          </a:xfrm>
        </p:spPr>
        <p:txBody>
          <a:bodyPr>
            <a:normAutofit/>
          </a:bodyPr>
          <a:lstStyle/>
          <a:p>
            <a:r>
              <a:rPr lang="es-ES" sz="3200" b="1" dirty="0" smtClean="0">
                <a:solidFill>
                  <a:schemeClr val="bg1"/>
                </a:solidFill>
              </a:rPr>
              <a:t>PRINCIPIOS</a:t>
            </a:r>
            <a:endParaRPr lang="es-ES" sz="3200" b="1" dirty="0">
              <a:solidFill>
                <a:schemeClr val="bg1"/>
              </a:solidFill>
            </a:endParaRPr>
          </a:p>
        </p:txBody>
      </p:sp>
    </p:spTree>
    <p:extLst>
      <p:ext uri="{BB962C8B-B14F-4D97-AF65-F5344CB8AC3E}">
        <p14:creationId xmlns:p14="http://schemas.microsoft.com/office/powerpoint/2010/main" val="3136259272"/>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ctángulo"/>
          <p:cNvSpPr/>
          <p:nvPr/>
        </p:nvSpPr>
        <p:spPr>
          <a:xfrm>
            <a:off x="0" y="548680"/>
            <a:ext cx="9144000" cy="5688000"/>
          </a:xfrm>
          <a:prstGeom prst="rect">
            <a:avLst/>
          </a:pr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TextBox 12"/>
          <p:cNvSpPr txBox="1">
            <a:spLocks noChangeArrowheads="1"/>
          </p:cNvSpPr>
          <p:nvPr/>
        </p:nvSpPr>
        <p:spPr bwMode="auto">
          <a:xfrm>
            <a:off x="5796136" y="6381328"/>
            <a:ext cx="3033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lumMod val="75000"/>
                  </a:schemeClr>
                </a:solidFill>
                <a:latin typeface="Arial" panose="020B0604020202020204" pitchFamily="34" charset="0"/>
                <a:cs typeface="Arial" panose="020B0604020202020204" pitchFamily="34" charset="0"/>
              </a:rPr>
              <a:t>Referencia</a:t>
            </a:r>
            <a:r>
              <a:rPr lang="en-US" altLang="es-MX" sz="1600" b="1" dirty="0">
                <a:solidFill>
                  <a:schemeClr val="bg1">
                    <a:lumMod val="75000"/>
                  </a:schemeClr>
                </a:solidFill>
                <a:latin typeface="Arial" panose="020B0604020202020204" pitchFamily="34" charset="0"/>
                <a:cs typeface="Arial" panose="020B0604020202020204" pitchFamily="34" charset="0"/>
              </a:rPr>
              <a:t>: LTAIPEJM, Art. </a:t>
            </a:r>
            <a:r>
              <a:rPr lang="es-MX" altLang="es-MX" sz="1600" b="1" dirty="0">
                <a:solidFill>
                  <a:schemeClr val="bg1">
                    <a:lumMod val="75000"/>
                  </a:schemeClr>
                </a:solidFill>
                <a:latin typeface="Arial" panose="020B0604020202020204" pitchFamily="34" charset="0"/>
                <a:cs typeface="Arial" panose="020B0604020202020204" pitchFamily="34" charset="0"/>
              </a:rPr>
              <a:t>3°</a:t>
            </a:r>
            <a:endParaRPr lang="en-US" altLang="es-MX" sz="1600" b="1" dirty="0">
              <a:solidFill>
                <a:schemeClr val="bg1">
                  <a:lumMod val="75000"/>
                </a:schemeClr>
              </a:solidFill>
              <a:latin typeface="Arial" panose="020B0604020202020204" pitchFamily="34" charset="0"/>
              <a:cs typeface="Arial" panose="020B0604020202020204" pitchFamily="34" charset="0"/>
            </a:endParaRPr>
          </a:p>
        </p:txBody>
      </p:sp>
      <p:sp>
        <p:nvSpPr>
          <p:cNvPr id="4" name="Rectángulo 3"/>
          <p:cNvSpPr/>
          <p:nvPr/>
        </p:nvSpPr>
        <p:spPr>
          <a:xfrm>
            <a:off x="756000" y="1561410"/>
            <a:ext cx="7632000" cy="3662541"/>
          </a:xfrm>
          <a:prstGeom prst="rect">
            <a:avLst/>
          </a:prstGeom>
          <a:effectLst/>
        </p:spPr>
        <p:txBody>
          <a:bodyPr wrap="square">
            <a:spAutoFit/>
          </a:bodyPr>
          <a:lstStyle/>
          <a:p>
            <a:r>
              <a:rPr lang="es-MX" sz="2400" b="1" dirty="0">
                <a:solidFill>
                  <a:schemeClr val="bg1"/>
                </a:solidFill>
              </a:rPr>
              <a:t>INFORMACIÓN PÚBLICA</a:t>
            </a:r>
          </a:p>
          <a:p>
            <a:r>
              <a:rPr lang="es-MX" altLang="es-MX" sz="2400" b="1" dirty="0">
                <a:solidFill>
                  <a:schemeClr val="bg1"/>
                </a:solidFill>
                <a:cs typeface="Arial" panose="020B0604020202020204" pitchFamily="34" charset="0"/>
              </a:rPr>
              <a:t>Definición</a:t>
            </a:r>
          </a:p>
          <a:p>
            <a:endParaRPr lang="es-MX" altLang="es-MX" sz="2400" b="1" dirty="0">
              <a:solidFill>
                <a:schemeClr val="bg1"/>
              </a:solidFill>
              <a:cs typeface="Arial" panose="020B0604020202020204" pitchFamily="34" charset="0"/>
            </a:endParaRPr>
          </a:p>
          <a:p>
            <a:pPr algn="just"/>
            <a:r>
              <a:rPr lang="es-MX" altLang="es-MX" sz="2000" dirty="0">
                <a:solidFill>
                  <a:schemeClr val="bg1"/>
                </a:solidFill>
                <a:cs typeface="Arial" panose="020B0604020202020204" pitchFamily="34" charset="0"/>
              </a:rPr>
              <a:t>1. Es toda información que generen, posean o administren los sujetos obligados, como consecuencia del ejercicio de sus facultades o atribuciones, o el cumplimiento de sus obligaciones, sin importar su origen, utilización o el medio en el que se contenga o almacene; la cual está contenida en documentos, fotografías, grabaciones, soporte magnético, digital, sonoro, visual, electrónico, informático, holográfico o en cualquier otro elemento técnico existente o que surja con posterioridad.</a:t>
            </a:r>
          </a:p>
        </p:txBody>
      </p:sp>
    </p:spTree>
    <p:extLst>
      <p:ext uri="{BB962C8B-B14F-4D97-AF65-F5344CB8AC3E}">
        <p14:creationId xmlns:p14="http://schemas.microsoft.com/office/powerpoint/2010/main" val="18837008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21 Rectángulo"/>
          <p:cNvSpPr/>
          <p:nvPr/>
        </p:nvSpPr>
        <p:spPr>
          <a:xfrm rot="10800000">
            <a:off x="4562827" y="550854"/>
            <a:ext cx="4581173" cy="5666402"/>
          </a:xfrm>
          <a:prstGeom prst="rect">
            <a:avLst/>
          </a:prstGeom>
          <a:solidFill>
            <a:srgbClr val="E46C0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9 Rectángulo"/>
          <p:cNvSpPr/>
          <p:nvPr/>
        </p:nvSpPr>
        <p:spPr>
          <a:xfrm rot="10800000">
            <a:off x="-1" y="548680"/>
            <a:ext cx="4562827" cy="5666402"/>
          </a:xfrm>
          <a:prstGeom prst="rect">
            <a:avLst/>
          </a:pr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244" name="Rectangle 2"/>
          <p:cNvSpPr>
            <a:spLocks noGrp="1" noChangeArrowheads="1"/>
          </p:cNvSpPr>
          <p:nvPr>
            <p:ph type="subTitle" idx="4294967295"/>
          </p:nvPr>
        </p:nvSpPr>
        <p:spPr>
          <a:xfrm>
            <a:off x="4850013" y="1866005"/>
            <a:ext cx="4006800" cy="2708275"/>
          </a:xfrm>
        </p:spPr>
        <p:txBody>
          <a:bodyPr vert="horz" lIns="68580" tIns="9602" rIns="68580" bIns="34290" rtlCol="0">
            <a:normAutofit fontScale="92500"/>
          </a:bodyPr>
          <a:lstStyle/>
          <a:p>
            <a:pPr marL="0" indent="0" algn="just">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b="1" dirty="0">
                <a:solidFill>
                  <a:schemeClr val="bg1"/>
                </a:solidFill>
                <a:latin typeface="Arial" panose="020B0604020202020204" pitchFamily="34" charset="0"/>
                <a:cs typeface="Arial" panose="020B0604020202020204" pitchFamily="34" charset="0"/>
              </a:rPr>
              <a:t>Información Pública</a:t>
            </a:r>
          </a:p>
          <a:p>
            <a:pPr marL="0" indent="0" algn="just">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b="1" dirty="0">
                <a:solidFill>
                  <a:schemeClr val="bg1"/>
                </a:solidFill>
                <a:latin typeface="Arial" panose="020B0604020202020204" pitchFamily="34" charset="0"/>
                <a:cs typeface="Arial" panose="020B0604020202020204" pitchFamily="34" charset="0"/>
              </a:rPr>
              <a:t>Protegida</a:t>
            </a:r>
          </a:p>
          <a:p>
            <a:pPr marL="0" indent="0" algn="just">
              <a:spcAft>
                <a:spcPct val="0"/>
              </a:spcAft>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endParaRPr lang="es-MX" altLang="es-MX" sz="2400" dirty="0">
              <a:solidFill>
                <a:schemeClr val="bg1"/>
              </a:solidFill>
              <a:latin typeface="Arial" panose="020B0604020202020204" pitchFamily="34" charset="0"/>
              <a:cs typeface="Arial" panose="020B0604020202020204" pitchFamily="34" charset="0"/>
            </a:endParaRPr>
          </a:p>
          <a:p>
            <a:pPr marL="0" indent="0" algn="just">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600" dirty="0">
                <a:solidFill>
                  <a:schemeClr val="bg1"/>
                </a:solidFill>
                <a:latin typeface="Arial" panose="020B0604020202020204" pitchFamily="34" charset="0"/>
                <a:cs typeface="Arial" panose="020B0604020202020204" pitchFamily="34" charset="0"/>
              </a:rPr>
              <a:t>Reservada</a:t>
            </a:r>
          </a:p>
          <a:p>
            <a:pPr marL="0" indent="0" algn="just">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600" dirty="0">
                <a:solidFill>
                  <a:schemeClr val="bg1"/>
                </a:solidFill>
                <a:latin typeface="Arial" panose="020B0604020202020204" pitchFamily="34" charset="0"/>
                <a:cs typeface="Arial" panose="020B0604020202020204" pitchFamily="34" charset="0"/>
              </a:rPr>
              <a:t>Confidencial</a:t>
            </a:r>
          </a:p>
        </p:txBody>
      </p:sp>
      <p:sp>
        <p:nvSpPr>
          <p:cNvPr id="10246" name="Rectangle 2"/>
          <p:cNvSpPr txBox="1">
            <a:spLocks noChangeArrowheads="1"/>
          </p:cNvSpPr>
          <p:nvPr/>
        </p:nvSpPr>
        <p:spPr bwMode="auto">
          <a:xfrm>
            <a:off x="278304" y="1772816"/>
            <a:ext cx="4006217" cy="3024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9602" rIns="0" bIns="0"/>
          <a:lstStyle>
            <a:lvl1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1pPr>
            <a:lvl2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2pPr>
            <a:lvl3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3pPr>
            <a:lvl4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4pPr>
            <a:lvl5pPr eaLnBrk="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solidFill>
                  <a:schemeClr val="tx1"/>
                </a:solidFill>
                <a:latin typeface="Arial" panose="020B0604020202020204" pitchFamily="34" charset="0"/>
                <a:cs typeface="Arial Unicode MS" panose="020B0604020202020204" pitchFamily="34" charset="-128"/>
              </a:defRPr>
            </a:lvl9pPr>
          </a:lstStyle>
          <a:p>
            <a:pPr algn="just" eaLnBrk="1">
              <a:lnSpc>
                <a:spcPct val="100000"/>
              </a:lnSpc>
            </a:pPr>
            <a:r>
              <a:rPr lang="es-MX" altLang="es-MX" sz="3000" b="1" dirty="0">
                <a:solidFill>
                  <a:srgbClr val="FFFFFF"/>
                </a:solidFill>
                <a:cs typeface="Arial" panose="020B0604020202020204" pitchFamily="34" charset="0"/>
              </a:rPr>
              <a:t>Información Pública</a:t>
            </a:r>
          </a:p>
          <a:p>
            <a:pPr algn="just" eaLnBrk="1">
              <a:lnSpc>
                <a:spcPct val="100000"/>
              </a:lnSpc>
            </a:pPr>
            <a:r>
              <a:rPr lang="es-MX" altLang="es-MX" sz="3000" b="1" dirty="0">
                <a:solidFill>
                  <a:srgbClr val="FFFFFF"/>
                </a:solidFill>
                <a:cs typeface="Arial" panose="020B0604020202020204" pitchFamily="34" charset="0"/>
              </a:rPr>
              <a:t>de Libre Acceso</a:t>
            </a:r>
          </a:p>
          <a:p>
            <a:pPr algn="just" eaLnBrk="1">
              <a:lnSpc>
                <a:spcPct val="100000"/>
              </a:lnSpc>
            </a:pPr>
            <a:endParaRPr lang="es-MX" altLang="es-MX" sz="2000" dirty="0">
              <a:solidFill>
                <a:srgbClr val="FFFFFF"/>
              </a:solidFill>
              <a:cs typeface="Arial" panose="020B0604020202020204" pitchFamily="34" charset="0"/>
            </a:endParaRPr>
          </a:p>
          <a:p>
            <a:pPr algn="just" eaLnBrk="1">
              <a:lnSpc>
                <a:spcPct val="100000"/>
              </a:lnSpc>
              <a:buClrTx/>
              <a:buFont typeface="StarSymbol" charset="0"/>
              <a:buChar char="•"/>
            </a:pPr>
            <a:r>
              <a:rPr lang="es-MX" altLang="es-MX" sz="2400" dirty="0">
                <a:solidFill>
                  <a:srgbClr val="FFFFFF"/>
                </a:solidFill>
                <a:cs typeface="Arial" panose="020B0604020202020204" pitchFamily="34" charset="0"/>
              </a:rPr>
              <a:t>Fundamental</a:t>
            </a:r>
          </a:p>
          <a:p>
            <a:pPr algn="just" eaLnBrk="1">
              <a:lnSpc>
                <a:spcPct val="100000"/>
              </a:lnSpc>
              <a:buClrTx/>
              <a:buFont typeface="StarSymbol" charset="0"/>
              <a:buChar char="•"/>
            </a:pPr>
            <a:r>
              <a:rPr lang="es-MX" altLang="es-MX" sz="2400" dirty="0">
                <a:solidFill>
                  <a:srgbClr val="FFFFFF"/>
                </a:solidFill>
                <a:cs typeface="Arial" panose="020B0604020202020204" pitchFamily="34" charset="0"/>
              </a:rPr>
              <a:t>Ordinaria</a:t>
            </a:r>
          </a:p>
          <a:p>
            <a:pPr algn="just" eaLnBrk="1">
              <a:lnSpc>
                <a:spcPct val="100000"/>
              </a:lnSpc>
              <a:buClrTx/>
              <a:buFont typeface="StarSymbol" charset="0"/>
              <a:buChar char="•"/>
            </a:pPr>
            <a:r>
              <a:rPr lang="es-MX" altLang="es-MX" sz="2400" dirty="0">
                <a:solidFill>
                  <a:srgbClr val="FFFFFF"/>
                </a:solidFill>
                <a:cs typeface="Arial" panose="020B0604020202020204" pitchFamily="34" charset="0"/>
              </a:rPr>
              <a:t>Proactiva</a:t>
            </a:r>
          </a:p>
          <a:p>
            <a:pPr algn="just" eaLnBrk="1">
              <a:lnSpc>
                <a:spcPct val="100000"/>
              </a:lnSpc>
              <a:buClrTx/>
              <a:buFont typeface="StarSymbol" charset="0"/>
              <a:buChar char="•"/>
            </a:pPr>
            <a:r>
              <a:rPr lang="es-MX" altLang="es-MX" sz="2400" dirty="0">
                <a:solidFill>
                  <a:srgbClr val="FFFFFF"/>
                </a:solidFill>
                <a:cs typeface="Arial" panose="020B0604020202020204" pitchFamily="34" charset="0"/>
              </a:rPr>
              <a:t>Focalizada</a:t>
            </a:r>
          </a:p>
        </p:txBody>
      </p:sp>
      <p:pic>
        <p:nvPicPr>
          <p:cNvPr id="10247" name="Picture 11" descr="protegida-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85463" y="4281519"/>
            <a:ext cx="1571537" cy="1653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13" descr="si3-01.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69012" y="4293096"/>
            <a:ext cx="1606628" cy="1642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a:spLocks noChangeArrowheads="1"/>
          </p:cNvSpPr>
          <p:nvPr/>
        </p:nvSpPr>
        <p:spPr bwMode="auto">
          <a:xfrm>
            <a:off x="5796136" y="6381328"/>
            <a:ext cx="3033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lumMod val="75000"/>
                  </a:schemeClr>
                </a:solidFill>
                <a:latin typeface="Arial" panose="020B0604020202020204" pitchFamily="34" charset="0"/>
                <a:cs typeface="Arial" panose="020B0604020202020204" pitchFamily="34" charset="0"/>
              </a:rPr>
              <a:t>Referencia</a:t>
            </a:r>
            <a:r>
              <a:rPr lang="en-US" altLang="es-MX" sz="1600" b="1" dirty="0">
                <a:solidFill>
                  <a:schemeClr val="bg1">
                    <a:lumMod val="75000"/>
                  </a:schemeClr>
                </a:solidFill>
                <a:latin typeface="Arial" panose="020B0604020202020204" pitchFamily="34" charset="0"/>
                <a:cs typeface="Arial" panose="020B0604020202020204" pitchFamily="34" charset="0"/>
              </a:rPr>
              <a:t>: LTAIPEJM, Art. 3 </a:t>
            </a:r>
          </a:p>
        </p:txBody>
      </p:sp>
    </p:spTree>
    <p:extLst>
      <p:ext uri="{BB962C8B-B14F-4D97-AF65-F5344CB8AC3E}">
        <p14:creationId xmlns:p14="http://schemas.microsoft.com/office/powerpoint/2010/main" val="3483313023"/>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ctángulo"/>
          <p:cNvSpPr/>
          <p:nvPr/>
        </p:nvSpPr>
        <p:spPr>
          <a:xfrm>
            <a:off x="0" y="548680"/>
            <a:ext cx="9144000" cy="5688000"/>
          </a:xfrm>
          <a:prstGeom prst="rect">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TextBox 12"/>
          <p:cNvSpPr txBox="1">
            <a:spLocks noChangeArrowheads="1"/>
          </p:cNvSpPr>
          <p:nvPr/>
        </p:nvSpPr>
        <p:spPr bwMode="auto">
          <a:xfrm>
            <a:off x="5741254" y="6381328"/>
            <a:ext cx="3088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lumMod val="75000"/>
                  </a:schemeClr>
                </a:solidFill>
                <a:latin typeface="Arial" panose="020B0604020202020204" pitchFamily="34" charset="0"/>
                <a:cs typeface="Arial" panose="020B0604020202020204" pitchFamily="34" charset="0"/>
              </a:rPr>
              <a:t>Referencia</a:t>
            </a:r>
            <a:r>
              <a:rPr lang="en-US" altLang="es-MX" sz="1600" b="1" dirty="0">
                <a:solidFill>
                  <a:schemeClr val="bg1">
                    <a:lumMod val="75000"/>
                  </a:schemeClr>
                </a:solidFill>
                <a:latin typeface="Arial" panose="020B0604020202020204" pitchFamily="34" charset="0"/>
                <a:cs typeface="Arial" panose="020B0604020202020204" pitchFamily="34" charset="0"/>
              </a:rPr>
              <a:t>: LTAIPEJM, Art. </a:t>
            </a:r>
            <a:r>
              <a:rPr lang="es-MX" altLang="es-MX" sz="1600" b="1" dirty="0">
                <a:solidFill>
                  <a:schemeClr val="bg1">
                    <a:lumMod val="75000"/>
                  </a:schemeClr>
                </a:solidFill>
                <a:latin typeface="Arial" panose="020B0604020202020204" pitchFamily="34" charset="0"/>
                <a:cs typeface="Arial" panose="020B0604020202020204" pitchFamily="34" charset="0"/>
              </a:rPr>
              <a:t>31</a:t>
            </a:r>
            <a:endParaRPr lang="en-US" altLang="es-MX" sz="1600" b="1" dirty="0">
              <a:solidFill>
                <a:schemeClr val="bg1">
                  <a:lumMod val="75000"/>
                </a:schemeClr>
              </a:solidFill>
              <a:latin typeface="Arial" panose="020B0604020202020204" pitchFamily="34" charset="0"/>
              <a:cs typeface="Arial" panose="020B0604020202020204" pitchFamily="34" charset="0"/>
            </a:endParaRPr>
          </a:p>
        </p:txBody>
      </p:sp>
      <p:graphicFrame>
        <p:nvGraphicFramePr>
          <p:cNvPr id="14" name="Diagrama 6"/>
          <p:cNvGraphicFramePr>
            <a:graphicFrameLocks noChangeAspect="1"/>
          </p:cNvGraphicFramePr>
          <p:nvPr>
            <p:extLst>
              <p:ext uri="{D42A27DB-BD31-4B8C-83A1-F6EECF244321}">
                <p14:modId xmlns:p14="http://schemas.microsoft.com/office/powerpoint/2010/main" val="3163389053"/>
              </p:ext>
            </p:extLst>
          </p:nvPr>
        </p:nvGraphicFramePr>
        <p:xfrm>
          <a:off x="972000" y="260648"/>
          <a:ext cx="7200000" cy="5008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3"/>
          <p:cNvSpPr/>
          <p:nvPr/>
        </p:nvSpPr>
        <p:spPr>
          <a:xfrm>
            <a:off x="756000" y="1561410"/>
            <a:ext cx="7632000" cy="3600986"/>
          </a:xfrm>
          <a:prstGeom prst="rect">
            <a:avLst/>
          </a:prstGeom>
          <a:effectLst/>
        </p:spPr>
        <p:txBody>
          <a:bodyPr wrap="square">
            <a:spAutoFit/>
          </a:bodyPr>
          <a:lstStyle/>
          <a:p>
            <a:r>
              <a:rPr lang="es-MX" sz="3200" b="1" dirty="0">
                <a:solidFill>
                  <a:schemeClr val="bg1"/>
                </a:solidFill>
              </a:rPr>
              <a:t>Unidad de Transparencia (UT)</a:t>
            </a:r>
          </a:p>
          <a:p>
            <a:endParaRPr lang="es-MX" altLang="es-MX" sz="2000" dirty="0">
              <a:solidFill>
                <a:srgbClr val="FFFFFF"/>
              </a:solidFill>
            </a:endParaRPr>
          </a:p>
          <a:p>
            <a:pPr algn="just">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200" dirty="0">
                <a:solidFill>
                  <a:srgbClr val="FFFFFF"/>
                </a:solidFill>
              </a:rPr>
              <a:t>Es un órgano interno del sujeto obligado encargado de la atención al público en materia de acceso a la información pública.</a:t>
            </a:r>
          </a:p>
          <a:p>
            <a:pPr algn="just">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endParaRPr lang="es-MX" altLang="es-MX" sz="2200" dirty="0">
              <a:solidFill>
                <a:srgbClr val="FFFFFF"/>
              </a:solidFill>
            </a:endParaRPr>
          </a:p>
          <a:p>
            <a:pPr algn="just"/>
            <a:r>
              <a:rPr lang="es-ES_tradnl" sz="2200" b="1" dirty="0">
                <a:solidFill>
                  <a:srgbClr val="FFFFFF"/>
                </a:solidFill>
              </a:rPr>
              <a:t>Dependerá directamente del titular del sujeto obligado.</a:t>
            </a:r>
            <a:endParaRPr lang="es-MX" sz="2200" b="1" dirty="0">
              <a:solidFill>
                <a:srgbClr val="FFFFFF"/>
              </a:solidFill>
            </a:endParaRPr>
          </a:p>
          <a:p>
            <a:pPr algn="just"/>
            <a:endParaRPr lang="es-MX" sz="2200" dirty="0">
              <a:solidFill>
                <a:srgbClr val="FFFFFF"/>
              </a:solidFill>
            </a:endParaRPr>
          </a:p>
          <a:p>
            <a:pPr algn="just"/>
            <a:r>
              <a:rPr lang="es-MX" sz="2200" dirty="0">
                <a:solidFill>
                  <a:srgbClr val="FFFFFF"/>
                </a:solidFill>
              </a:rPr>
              <a:t>Solicitar al Comité de Transparencia interpretación o modificación de la clasificación de información pública solicitada.</a:t>
            </a:r>
          </a:p>
        </p:txBody>
      </p:sp>
    </p:spTree>
    <p:extLst>
      <p:ext uri="{BB962C8B-B14F-4D97-AF65-F5344CB8AC3E}">
        <p14:creationId xmlns:p14="http://schemas.microsoft.com/office/powerpoint/2010/main" val="24244980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11 Rectángulo"/>
          <p:cNvSpPr/>
          <p:nvPr/>
        </p:nvSpPr>
        <p:spPr>
          <a:xfrm>
            <a:off x="0" y="548680"/>
            <a:ext cx="9144000" cy="5688000"/>
          </a:xfrm>
          <a:prstGeom prst="rect">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TextBox 12"/>
          <p:cNvSpPr txBox="1">
            <a:spLocks noChangeArrowheads="1"/>
          </p:cNvSpPr>
          <p:nvPr/>
        </p:nvSpPr>
        <p:spPr bwMode="auto">
          <a:xfrm>
            <a:off x="5741254" y="6381328"/>
            <a:ext cx="3088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lumMod val="75000"/>
                  </a:schemeClr>
                </a:solidFill>
                <a:latin typeface="Arial" panose="020B0604020202020204" pitchFamily="34" charset="0"/>
                <a:cs typeface="Arial" panose="020B0604020202020204" pitchFamily="34" charset="0"/>
              </a:rPr>
              <a:t>Referencia</a:t>
            </a:r>
            <a:r>
              <a:rPr lang="en-US" altLang="es-MX" sz="1600" b="1" dirty="0">
                <a:solidFill>
                  <a:schemeClr val="bg1">
                    <a:lumMod val="75000"/>
                  </a:schemeClr>
                </a:solidFill>
                <a:latin typeface="Arial" panose="020B0604020202020204" pitchFamily="34" charset="0"/>
                <a:cs typeface="Arial" panose="020B0604020202020204" pitchFamily="34" charset="0"/>
              </a:rPr>
              <a:t>: LTAIPEJM, Art. </a:t>
            </a:r>
            <a:r>
              <a:rPr lang="es-MX" altLang="es-MX" sz="1600" b="1" dirty="0">
                <a:solidFill>
                  <a:schemeClr val="bg1">
                    <a:lumMod val="75000"/>
                  </a:schemeClr>
                </a:solidFill>
                <a:latin typeface="Arial" panose="020B0604020202020204" pitchFamily="34" charset="0"/>
                <a:cs typeface="Arial" panose="020B0604020202020204" pitchFamily="34" charset="0"/>
              </a:rPr>
              <a:t>32</a:t>
            </a:r>
            <a:endParaRPr lang="en-US" altLang="es-MX" sz="1600" b="1" dirty="0">
              <a:solidFill>
                <a:schemeClr val="bg1">
                  <a:lumMod val="75000"/>
                </a:schemeClr>
              </a:solidFill>
              <a:latin typeface="Arial" panose="020B0604020202020204" pitchFamily="34" charset="0"/>
              <a:cs typeface="Arial" panose="020B0604020202020204" pitchFamily="34" charset="0"/>
            </a:endParaRPr>
          </a:p>
        </p:txBody>
      </p:sp>
      <p:sp>
        <p:nvSpPr>
          <p:cNvPr id="4" name="Rectángulo 3"/>
          <p:cNvSpPr/>
          <p:nvPr/>
        </p:nvSpPr>
        <p:spPr>
          <a:xfrm>
            <a:off x="756000" y="972016"/>
            <a:ext cx="7632000" cy="584776"/>
          </a:xfrm>
          <a:prstGeom prst="rect">
            <a:avLst/>
          </a:prstGeom>
          <a:effectLst/>
        </p:spPr>
        <p:txBody>
          <a:bodyPr wrap="square">
            <a:spAutoFit/>
          </a:bodyPr>
          <a:lstStyle/>
          <a:p>
            <a:r>
              <a:rPr lang="es-MX" sz="3200" b="1" dirty="0">
                <a:solidFill>
                  <a:schemeClr val="bg1"/>
                </a:solidFill>
              </a:rPr>
              <a:t>Atribuciones de la UT</a:t>
            </a:r>
            <a:endParaRPr lang="es-MX" sz="2200" dirty="0">
              <a:solidFill>
                <a:srgbClr val="FFFFFF"/>
              </a:solidFill>
            </a:endParaRPr>
          </a:p>
        </p:txBody>
      </p:sp>
      <p:grpSp>
        <p:nvGrpSpPr>
          <p:cNvPr id="39" name="Agrupar 38"/>
          <p:cNvGrpSpPr/>
          <p:nvPr/>
        </p:nvGrpSpPr>
        <p:grpSpPr>
          <a:xfrm>
            <a:off x="287664" y="1897668"/>
            <a:ext cx="8568672" cy="1747356"/>
            <a:chOff x="287664" y="1988957"/>
            <a:chExt cx="8568672" cy="1747356"/>
          </a:xfrm>
        </p:grpSpPr>
        <p:sp>
          <p:nvSpPr>
            <p:cNvPr id="10" name="Rectángulo 9"/>
            <p:cNvSpPr/>
            <p:nvPr/>
          </p:nvSpPr>
          <p:spPr>
            <a:xfrm>
              <a:off x="6336336" y="3213093"/>
              <a:ext cx="2520000" cy="523220"/>
            </a:xfrm>
            <a:prstGeom prst="rect">
              <a:avLst/>
            </a:prstGeom>
          </p:spPr>
          <p:txBody>
            <a:bodyPr wrap="square">
              <a:spAutoFit/>
            </a:bodyPr>
            <a:lstStyle/>
            <a:p>
              <a:pPr algn="ctr"/>
              <a:r>
                <a:rPr lang="es-MX" altLang="es-MX" sz="1400" dirty="0">
                  <a:solidFill>
                    <a:srgbClr val="FFFFFF"/>
                  </a:solidFill>
                  <a:cs typeface="Arial" panose="020B0604020202020204" pitchFamily="34" charset="0"/>
                </a:rPr>
                <a:t>Requerir y recabar</a:t>
              </a:r>
              <a:br>
                <a:rPr lang="es-MX" altLang="es-MX" sz="1400" dirty="0">
                  <a:solidFill>
                    <a:srgbClr val="FFFFFF"/>
                  </a:solidFill>
                  <a:cs typeface="Arial" panose="020B0604020202020204" pitchFamily="34" charset="0"/>
                </a:rPr>
              </a:br>
              <a:r>
                <a:rPr lang="es-MX" altLang="es-MX" sz="1400" dirty="0">
                  <a:solidFill>
                    <a:srgbClr val="FFFFFF"/>
                  </a:solidFill>
                  <a:cs typeface="Arial" panose="020B0604020202020204" pitchFamily="34" charset="0"/>
                </a:rPr>
                <a:t>de las áreas internas </a:t>
              </a:r>
              <a:endParaRPr lang="es-MX" sz="1400" dirty="0">
                <a:solidFill>
                  <a:srgbClr val="FFFFFF"/>
                </a:solidFill>
              </a:endParaRPr>
            </a:p>
          </p:txBody>
        </p:sp>
        <p:pic>
          <p:nvPicPr>
            <p:cNvPr id="3" name="Imagen 2" descr="documento_aprobad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79736" y="1988957"/>
              <a:ext cx="1033200" cy="1008000"/>
            </a:xfrm>
            <a:prstGeom prst="rect">
              <a:avLst/>
            </a:prstGeom>
          </p:spPr>
        </p:pic>
        <p:sp>
          <p:nvSpPr>
            <p:cNvPr id="8" name="Rectángulo 7"/>
            <p:cNvSpPr/>
            <p:nvPr/>
          </p:nvSpPr>
          <p:spPr>
            <a:xfrm>
              <a:off x="3671622" y="3213093"/>
              <a:ext cx="1800756" cy="307777"/>
            </a:xfrm>
            <a:prstGeom prst="rect">
              <a:avLst/>
            </a:prstGeom>
          </p:spPr>
          <p:txBody>
            <a:bodyPr wrap="none">
              <a:spAutoFit/>
            </a:bodyPr>
            <a:lstStyle/>
            <a:p>
              <a:pPr algn="ctr"/>
              <a:r>
                <a:rPr lang="es-MX" altLang="es-MX" sz="1400" dirty="0">
                  <a:solidFill>
                    <a:srgbClr val="FFFFFF"/>
                  </a:solidFill>
                  <a:cs typeface="Arial" panose="020B0604020202020204" pitchFamily="34" charset="0"/>
                </a:rPr>
                <a:t>Administrar y verificar</a:t>
              </a:r>
              <a:endParaRPr lang="es-MX" sz="1400" dirty="0">
                <a:solidFill>
                  <a:srgbClr val="FFFFFF"/>
                </a:solidFill>
              </a:endParaRPr>
            </a:p>
          </p:txBody>
        </p:sp>
        <p:pic>
          <p:nvPicPr>
            <p:cNvPr id="5" name="Imagen 4" descr="documento_lupa.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5478" y="1988957"/>
              <a:ext cx="1153045" cy="1008000"/>
            </a:xfrm>
            <a:prstGeom prst="rect">
              <a:avLst/>
            </a:prstGeom>
          </p:spPr>
        </p:pic>
        <p:sp>
          <p:nvSpPr>
            <p:cNvPr id="15" name="Rectángulo 14"/>
            <p:cNvSpPr/>
            <p:nvPr/>
          </p:nvSpPr>
          <p:spPr>
            <a:xfrm>
              <a:off x="287664" y="3213093"/>
              <a:ext cx="2520000" cy="307777"/>
            </a:xfrm>
            <a:prstGeom prst="rect">
              <a:avLst/>
            </a:prstGeom>
          </p:spPr>
          <p:txBody>
            <a:bodyPr wrap="square">
              <a:spAutoFit/>
            </a:bodyPr>
            <a:lstStyle/>
            <a:p>
              <a:pPr algn="ctr"/>
              <a:r>
                <a:rPr lang="es-MX" altLang="es-MX" sz="1400" dirty="0">
                  <a:solidFill>
                    <a:srgbClr val="FFFFFF"/>
                  </a:solidFill>
                  <a:cs typeface="Arial" panose="020B0604020202020204" pitchFamily="34" charset="0"/>
                </a:rPr>
                <a:t>Promover</a:t>
              </a:r>
              <a:endParaRPr lang="es-MX" sz="1400" dirty="0">
                <a:solidFill>
                  <a:srgbClr val="FFFFFF"/>
                </a:solidFill>
              </a:endParaRPr>
            </a:p>
          </p:txBody>
        </p:sp>
        <p:pic>
          <p:nvPicPr>
            <p:cNvPr id="22" name="Picture 12" descr="spc1-01.png"/>
            <p:cNvPicPr>
              <a:picLocks noChangeAspect="1"/>
            </p:cNvPicPr>
            <p:nvPr/>
          </p:nvPicPr>
          <p:blipFill>
            <a:blip r:embed="rId4" cstate="print">
              <a:biLevel thresh="25000"/>
              <a:extLst>
                <a:ext uri="{28A0092B-C50C-407E-A947-70E740481C1C}">
                  <a14:useLocalDpi xmlns:a14="http://schemas.microsoft.com/office/drawing/2010/main" val="0"/>
                </a:ext>
              </a:extLst>
            </a:blip>
            <a:srcRect/>
            <a:stretch>
              <a:fillRect/>
            </a:stretch>
          </p:blipFill>
          <p:spPr bwMode="auto">
            <a:xfrm>
              <a:off x="800304" y="2049191"/>
              <a:ext cx="1494721" cy="10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0" name="Agrupar 39"/>
          <p:cNvGrpSpPr/>
          <p:nvPr/>
        </p:nvGrpSpPr>
        <p:grpSpPr>
          <a:xfrm>
            <a:off x="287664" y="4005064"/>
            <a:ext cx="8568672" cy="1923774"/>
            <a:chOff x="287664" y="3933173"/>
            <a:chExt cx="8568672" cy="1923774"/>
          </a:xfrm>
        </p:grpSpPr>
        <p:sp>
          <p:nvSpPr>
            <p:cNvPr id="18" name="Rectángulo 17"/>
            <p:cNvSpPr/>
            <p:nvPr/>
          </p:nvSpPr>
          <p:spPr>
            <a:xfrm>
              <a:off x="6336336" y="5118283"/>
              <a:ext cx="2520000" cy="523220"/>
            </a:xfrm>
            <a:prstGeom prst="rect">
              <a:avLst/>
            </a:prstGeom>
          </p:spPr>
          <p:txBody>
            <a:bodyPr wrap="square">
              <a:spAutoFit/>
            </a:bodyPr>
            <a:lstStyle/>
            <a:p>
              <a:pPr algn="ctr">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1400" dirty="0">
                  <a:solidFill>
                    <a:srgbClr val="FFFFFF"/>
                  </a:solidFill>
                  <a:cs typeface="Arial" panose="020B0604020202020204" pitchFamily="34" charset="0"/>
                </a:rPr>
                <a:t>Tener a disposición</a:t>
              </a:r>
              <a:br>
                <a:rPr lang="es-MX" altLang="es-MX" sz="1400" dirty="0">
                  <a:solidFill>
                    <a:srgbClr val="FFFFFF"/>
                  </a:solidFill>
                  <a:cs typeface="Arial" panose="020B0604020202020204" pitchFamily="34" charset="0"/>
                </a:rPr>
              </a:br>
              <a:r>
                <a:rPr lang="es-MX" altLang="es-MX" sz="1400" dirty="0">
                  <a:solidFill>
                    <a:srgbClr val="FFFFFF"/>
                  </a:solidFill>
                  <a:cs typeface="Arial" panose="020B0604020202020204" pitchFamily="34" charset="0"/>
                </a:rPr>
                <a:t>del público formatos</a:t>
              </a:r>
            </a:p>
          </p:txBody>
        </p:sp>
        <p:pic>
          <p:nvPicPr>
            <p:cNvPr id="2" name="Imagen 1" descr="formatos_abiertos.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94905" y="3933173"/>
              <a:ext cx="1002863" cy="1007995"/>
            </a:xfrm>
            <a:prstGeom prst="rect">
              <a:avLst/>
            </a:prstGeom>
          </p:spPr>
        </p:pic>
        <p:sp>
          <p:nvSpPr>
            <p:cNvPr id="17" name="Rectángulo 16"/>
            <p:cNvSpPr/>
            <p:nvPr/>
          </p:nvSpPr>
          <p:spPr>
            <a:xfrm>
              <a:off x="3131840" y="5118283"/>
              <a:ext cx="2880320" cy="738664"/>
            </a:xfrm>
            <a:prstGeom prst="rect">
              <a:avLst/>
            </a:prstGeom>
          </p:spPr>
          <p:txBody>
            <a:bodyPr wrap="square">
              <a:spAutoFit/>
            </a:bodyPr>
            <a:lstStyle/>
            <a:p>
              <a:pPr marL="285750" indent="-285750">
                <a:spcAft>
                  <a:spcPct val="0"/>
                </a:spcAft>
                <a:buFont typeface="Arial"/>
                <a:buChar cha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1400" dirty="0">
                  <a:solidFill>
                    <a:schemeClr val="bg1"/>
                  </a:solidFill>
                  <a:cs typeface="Arial" panose="020B0604020202020204" pitchFamily="34" charset="0"/>
                </a:rPr>
                <a:t>Recibir y resolver</a:t>
              </a:r>
            </a:p>
            <a:p>
              <a:pPr marL="285750" indent="-285750">
                <a:spcAft>
                  <a:spcPct val="0"/>
                </a:spcAft>
                <a:buFont typeface="Arial"/>
                <a:buChar cha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1400" dirty="0">
                  <a:solidFill>
                    <a:schemeClr val="bg1"/>
                  </a:solidFill>
                  <a:cs typeface="Arial" panose="020B0604020202020204" pitchFamily="34" charset="0"/>
                </a:rPr>
                <a:t>Desahogar el procedimiento</a:t>
              </a:r>
            </a:p>
            <a:p>
              <a:pPr marL="285750" indent="-285750">
                <a:spcAft>
                  <a:spcPct val="0"/>
                </a:spcAft>
                <a:buFont typeface="Arial"/>
                <a:buChar cha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1400" dirty="0">
                  <a:solidFill>
                    <a:schemeClr val="bg1"/>
                  </a:solidFill>
                  <a:cs typeface="Arial" panose="020B0604020202020204" pitchFamily="34" charset="0"/>
                </a:rPr>
                <a:t>Enviar al ITEI</a:t>
              </a:r>
            </a:p>
          </p:txBody>
        </p:sp>
        <p:pic>
          <p:nvPicPr>
            <p:cNvPr id="24" name="Picture 5" descr="si3-01.pn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79013" y="3933173"/>
              <a:ext cx="985975" cy="1007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ángulo 19"/>
            <p:cNvSpPr/>
            <p:nvPr/>
          </p:nvSpPr>
          <p:spPr>
            <a:xfrm>
              <a:off x="287664" y="5118283"/>
              <a:ext cx="2520000" cy="738664"/>
            </a:xfrm>
            <a:prstGeom prst="rect">
              <a:avLst/>
            </a:prstGeom>
          </p:spPr>
          <p:txBody>
            <a:bodyPr wrap="square">
              <a:spAutoFit/>
            </a:bodyPr>
            <a:lstStyle/>
            <a:p>
              <a:pPr algn="ctr"/>
              <a:r>
                <a:rPr lang="es-MX" sz="1400" b="1" dirty="0">
                  <a:solidFill>
                    <a:srgbClr val="FFFFFF"/>
                  </a:solidFill>
                  <a:cs typeface="Arial" panose="020B0604020202020204" pitchFamily="34" charset="0"/>
                </a:rPr>
                <a:t>Denunciar</a:t>
              </a:r>
              <a:r>
                <a:rPr lang="es-MX" sz="1400" dirty="0">
                  <a:solidFill>
                    <a:srgbClr val="FFFFFF"/>
                  </a:solidFill>
                  <a:cs typeface="Arial" panose="020B0604020202020204" pitchFamily="34" charset="0"/>
                </a:rPr>
                <a:t> a los servidores públicos ante el ITEI e</a:t>
              </a:r>
              <a:br>
                <a:rPr lang="es-MX" sz="1400" dirty="0">
                  <a:solidFill>
                    <a:srgbClr val="FFFFFF"/>
                  </a:solidFill>
                  <a:cs typeface="Arial" panose="020B0604020202020204" pitchFamily="34" charset="0"/>
                </a:rPr>
              </a:br>
              <a:r>
                <a:rPr lang="es-MX" sz="1400" dirty="0">
                  <a:solidFill>
                    <a:srgbClr val="FFFFFF"/>
                  </a:solidFill>
                  <a:cs typeface="Arial" panose="020B0604020202020204" pitchFamily="34" charset="0"/>
                </a:rPr>
                <a:t>informar al titular del S.O.</a:t>
              </a:r>
              <a:endParaRPr lang="es-MX" sz="1400" dirty="0">
                <a:solidFill>
                  <a:srgbClr val="FFFFFF"/>
                </a:solidFill>
              </a:endParaRPr>
            </a:p>
          </p:txBody>
        </p:sp>
        <p:pic>
          <p:nvPicPr>
            <p:cNvPr id="25" name="Imagen 24" descr="so_queja.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1800" y="3933173"/>
              <a:ext cx="891728" cy="1007995"/>
            </a:xfrm>
            <a:prstGeom prst="rect">
              <a:avLst/>
            </a:prstGeom>
          </p:spPr>
        </p:pic>
      </p:grpSp>
      <p:cxnSp>
        <p:nvCxnSpPr>
          <p:cNvPr id="42" name="Conector recto 41"/>
          <p:cNvCxnSpPr/>
          <p:nvPr/>
        </p:nvCxnSpPr>
        <p:spPr>
          <a:xfrm>
            <a:off x="107504" y="3789040"/>
            <a:ext cx="8784976"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3" name="Conector recto 42"/>
          <p:cNvCxnSpPr/>
          <p:nvPr/>
        </p:nvCxnSpPr>
        <p:spPr>
          <a:xfrm flipV="1">
            <a:off x="6090349" y="1628800"/>
            <a:ext cx="0" cy="4536504"/>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6" name="Conector recto 45"/>
          <p:cNvCxnSpPr/>
          <p:nvPr/>
        </p:nvCxnSpPr>
        <p:spPr>
          <a:xfrm flipV="1">
            <a:off x="3036698" y="1628800"/>
            <a:ext cx="0" cy="4536504"/>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4875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1 Rectángulo"/>
          <p:cNvSpPr/>
          <p:nvPr/>
        </p:nvSpPr>
        <p:spPr>
          <a:xfrm>
            <a:off x="0" y="548680"/>
            <a:ext cx="9144000" cy="3312368"/>
          </a:xfrm>
          <a:prstGeom prst="rect">
            <a:avLst/>
          </a:prstGeom>
          <a:solidFill>
            <a:srgbClr val="E46C0A">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11 Rectángulo"/>
          <p:cNvSpPr/>
          <p:nvPr/>
        </p:nvSpPr>
        <p:spPr>
          <a:xfrm>
            <a:off x="0" y="3861048"/>
            <a:ext cx="9144000" cy="2375632"/>
          </a:xfrm>
          <a:prstGeom prst="rect">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TextBox 12"/>
          <p:cNvSpPr txBox="1">
            <a:spLocks noChangeArrowheads="1"/>
          </p:cNvSpPr>
          <p:nvPr/>
        </p:nvSpPr>
        <p:spPr bwMode="auto">
          <a:xfrm>
            <a:off x="5741254" y="6381328"/>
            <a:ext cx="3088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lumMod val="75000"/>
                  </a:schemeClr>
                </a:solidFill>
                <a:latin typeface="Arial" panose="020B0604020202020204" pitchFamily="34" charset="0"/>
                <a:cs typeface="Arial" panose="020B0604020202020204" pitchFamily="34" charset="0"/>
              </a:rPr>
              <a:t>Referencia</a:t>
            </a:r>
            <a:r>
              <a:rPr lang="en-US" altLang="es-MX" sz="1600" b="1" dirty="0">
                <a:solidFill>
                  <a:schemeClr val="bg1">
                    <a:lumMod val="75000"/>
                  </a:schemeClr>
                </a:solidFill>
                <a:latin typeface="Arial" panose="020B0604020202020204" pitchFamily="34" charset="0"/>
                <a:cs typeface="Arial" panose="020B0604020202020204" pitchFamily="34" charset="0"/>
              </a:rPr>
              <a:t>: LTAIPEJM, Art. </a:t>
            </a:r>
            <a:r>
              <a:rPr lang="es-MX" altLang="es-MX" sz="1600" b="1" dirty="0">
                <a:solidFill>
                  <a:schemeClr val="bg1">
                    <a:lumMod val="75000"/>
                  </a:schemeClr>
                </a:solidFill>
                <a:latin typeface="Arial" panose="020B0604020202020204" pitchFamily="34" charset="0"/>
                <a:cs typeface="Arial" panose="020B0604020202020204" pitchFamily="34" charset="0"/>
              </a:rPr>
              <a:t>30</a:t>
            </a:r>
            <a:endParaRPr lang="en-US" altLang="es-MX" sz="1600" b="1" dirty="0">
              <a:solidFill>
                <a:schemeClr val="bg1">
                  <a:lumMod val="75000"/>
                </a:schemeClr>
              </a:solidFill>
              <a:latin typeface="Arial" panose="020B0604020202020204" pitchFamily="34" charset="0"/>
              <a:cs typeface="Arial" panose="020B0604020202020204" pitchFamily="34" charset="0"/>
            </a:endParaRPr>
          </a:p>
        </p:txBody>
      </p:sp>
      <p:sp>
        <p:nvSpPr>
          <p:cNvPr id="4" name="Rectángulo 3"/>
          <p:cNvSpPr/>
          <p:nvPr/>
        </p:nvSpPr>
        <p:spPr>
          <a:xfrm>
            <a:off x="756000" y="972016"/>
            <a:ext cx="7632000" cy="584776"/>
          </a:xfrm>
          <a:prstGeom prst="rect">
            <a:avLst/>
          </a:prstGeom>
          <a:noFill/>
          <a:effectLst/>
        </p:spPr>
        <p:txBody>
          <a:bodyPr wrap="square">
            <a:spAutoFit/>
          </a:bodyPr>
          <a:lstStyle/>
          <a:p>
            <a:r>
              <a:rPr lang="es-MX" sz="3200" b="1" dirty="0">
                <a:solidFill>
                  <a:schemeClr val="bg1"/>
                </a:solidFill>
              </a:rPr>
              <a:t>Atribuciones del Comité de Transparencia</a:t>
            </a:r>
          </a:p>
        </p:txBody>
      </p:sp>
      <p:pic>
        <p:nvPicPr>
          <p:cNvPr id="7" name="Picture 4" descr="spc3-01.png"/>
          <p:cNvPicPr>
            <a:picLocks noChangeAspect="1"/>
          </p:cNvPicPr>
          <p:nvPr/>
        </p:nvPicPr>
        <p:blipFill>
          <a:blip r:embed="rId2">
            <a:biLevel thresh="25000"/>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327872" y="1796372"/>
            <a:ext cx="3168352" cy="1822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ángulo 7"/>
          <p:cNvSpPr/>
          <p:nvPr/>
        </p:nvSpPr>
        <p:spPr>
          <a:xfrm>
            <a:off x="647776" y="1796372"/>
            <a:ext cx="4539834" cy="1569660"/>
          </a:xfrm>
          <a:prstGeom prst="rect">
            <a:avLst/>
          </a:prstGeom>
        </p:spPr>
        <p:txBody>
          <a:bodyPr wrap="square">
            <a:spAutoFit/>
          </a:bodyPr>
          <a:lstStyle/>
          <a:p>
            <a:pPr marL="285750" indent="-285750">
              <a:spcAft>
                <a:spcPct val="0"/>
              </a:spcAft>
              <a:buFont typeface="Arial"/>
              <a:buChar cha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400" b="1" dirty="0">
                <a:solidFill>
                  <a:srgbClr val="FFFFFF"/>
                </a:solidFill>
                <a:cs typeface="Arial" panose="020B0604020202020204" pitchFamily="34" charset="0"/>
              </a:rPr>
              <a:t>Confirmar</a:t>
            </a:r>
          </a:p>
          <a:p>
            <a:pPr marL="285750" indent="-285750">
              <a:spcAft>
                <a:spcPct val="0"/>
              </a:spcAft>
              <a:buFont typeface="Arial"/>
              <a:buChar cha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400" b="1" dirty="0">
                <a:solidFill>
                  <a:srgbClr val="FFFFFF"/>
                </a:solidFill>
                <a:cs typeface="Arial" panose="020B0604020202020204" pitchFamily="34" charset="0"/>
              </a:rPr>
              <a:t>Revocar</a:t>
            </a:r>
          </a:p>
          <a:p>
            <a:pPr marL="285750" indent="-285750">
              <a:spcAft>
                <a:spcPct val="0"/>
              </a:spcAft>
              <a:buFont typeface="Arial"/>
              <a:buChar cha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400" b="1" dirty="0">
                <a:solidFill>
                  <a:srgbClr val="FFFFFF"/>
                </a:solidFill>
                <a:cs typeface="Arial" panose="020B0604020202020204" pitchFamily="34" charset="0"/>
              </a:rPr>
              <a:t>Ordenar generar información</a:t>
            </a:r>
          </a:p>
          <a:p>
            <a:pPr marL="285750" indent="-285750">
              <a:spcAft>
                <a:spcPct val="0"/>
              </a:spcAft>
              <a:buFont typeface="Arial"/>
              <a:buChar cha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400" b="1" dirty="0">
                <a:solidFill>
                  <a:srgbClr val="FFFFFF"/>
                </a:solidFill>
                <a:cs typeface="Arial" panose="020B0604020202020204" pitchFamily="34" charset="0"/>
              </a:rPr>
              <a:t>Modificar</a:t>
            </a:r>
          </a:p>
        </p:txBody>
      </p:sp>
      <p:sp>
        <p:nvSpPr>
          <p:cNvPr id="3" name="CuadroTexto 2"/>
          <p:cNvSpPr txBox="1"/>
          <p:nvPr/>
        </p:nvSpPr>
        <p:spPr>
          <a:xfrm>
            <a:off x="756000" y="4284809"/>
            <a:ext cx="7632000" cy="1240468"/>
          </a:xfrm>
          <a:prstGeom prst="rect">
            <a:avLst/>
          </a:prstGeom>
          <a:noFill/>
        </p:spPr>
        <p:txBody>
          <a:bodyPr wrap="square" rtlCol="0">
            <a:spAutoFit/>
          </a:bodyPr>
          <a:lstStyle/>
          <a:p>
            <a:pPr marL="285750" indent="-285750">
              <a:buFont typeface="Arial"/>
              <a:buChar char="•"/>
            </a:pPr>
            <a:r>
              <a:rPr lang="es-MX" dirty="0">
                <a:solidFill>
                  <a:srgbClr val="FFFFFF"/>
                </a:solidFill>
              </a:rPr>
              <a:t>Ampliar clasificación de información, declaración de inexistencia que realicen los titulares de las áreas del S.O.</a:t>
            </a:r>
          </a:p>
          <a:p>
            <a:pPr marL="285750" indent="-285750">
              <a:lnSpc>
                <a:spcPct val="110000"/>
              </a:lnSpc>
              <a:buFont typeface="Arial"/>
              <a:buChar cha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dirty="0">
                <a:solidFill>
                  <a:srgbClr val="FFFFFF"/>
                </a:solidFill>
              </a:rPr>
              <a:t>Establecer un índice de información reservada.</a:t>
            </a:r>
          </a:p>
          <a:p>
            <a:pPr marL="285750" indent="-285750">
              <a:lnSpc>
                <a:spcPct val="110000"/>
              </a:lnSpc>
              <a:buFont typeface="Arial"/>
              <a:buChar cha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dirty="0">
                <a:solidFill>
                  <a:srgbClr val="FFFFFF"/>
                </a:solidFill>
              </a:rPr>
              <a:t>Promover la capacitación y la actualización de los servidores públicos.</a:t>
            </a:r>
            <a:endParaRPr lang="es-ES" dirty="0"/>
          </a:p>
        </p:txBody>
      </p:sp>
    </p:spTree>
    <p:extLst>
      <p:ext uri="{BB962C8B-B14F-4D97-AF65-F5344CB8AC3E}">
        <p14:creationId xmlns:p14="http://schemas.microsoft.com/office/powerpoint/2010/main" val="3997217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1 Rectángulo"/>
          <p:cNvSpPr/>
          <p:nvPr/>
        </p:nvSpPr>
        <p:spPr>
          <a:xfrm>
            <a:off x="0" y="5661248"/>
            <a:ext cx="9144000" cy="554404"/>
          </a:xfrm>
          <a:prstGeom prst="rect">
            <a:avLst/>
          </a:prstGeom>
          <a:solidFill>
            <a:srgbClr val="E46C0A">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11 Rectángulo"/>
          <p:cNvSpPr/>
          <p:nvPr/>
        </p:nvSpPr>
        <p:spPr>
          <a:xfrm>
            <a:off x="0" y="548680"/>
            <a:ext cx="9144000" cy="5112568"/>
          </a:xfrm>
          <a:prstGeom prst="rect">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TextBox 12"/>
          <p:cNvSpPr txBox="1">
            <a:spLocks noChangeArrowheads="1"/>
          </p:cNvSpPr>
          <p:nvPr/>
        </p:nvSpPr>
        <p:spPr bwMode="auto">
          <a:xfrm>
            <a:off x="5741254" y="6381328"/>
            <a:ext cx="3088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lumMod val="75000"/>
                  </a:schemeClr>
                </a:solidFill>
                <a:latin typeface="Arial" panose="020B0604020202020204" pitchFamily="34" charset="0"/>
                <a:cs typeface="Arial" panose="020B0604020202020204" pitchFamily="34" charset="0"/>
              </a:rPr>
              <a:t>Referencia</a:t>
            </a:r>
            <a:r>
              <a:rPr lang="en-US" altLang="es-MX" sz="1600" b="1" dirty="0">
                <a:solidFill>
                  <a:schemeClr val="bg1">
                    <a:lumMod val="75000"/>
                  </a:schemeClr>
                </a:solidFill>
                <a:latin typeface="Arial" panose="020B0604020202020204" pitchFamily="34" charset="0"/>
                <a:cs typeface="Arial" panose="020B0604020202020204" pitchFamily="34" charset="0"/>
              </a:rPr>
              <a:t>: LTAIPEJM, Art. </a:t>
            </a:r>
            <a:r>
              <a:rPr lang="es-MX" altLang="es-MX" sz="1600" b="1" dirty="0">
                <a:solidFill>
                  <a:schemeClr val="bg1">
                    <a:lumMod val="75000"/>
                  </a:schemeClr>
                </a:solidFill>
                <a:latin typeface="Arial" panose="020B0604020202020204" pitchFamily="34" charset="0"/>
                <a:cs typeface="Arial" panose="020B0604020202020204" pitchFamily="34" charset="0"/>
              </a:rPr>
              <a:t>28</a:t>
            </a:r>
            <a:endParaRPr lang="en-US" altLang="es-MX" sz="1600" b="1" dirty="0">
              <a:solidFill>
                <a:schemeClr val="bg1">
                  <a:lumMod val="75000"/>
                </a:schemeClr>
              </a:solidFill>
              <a:latin typeface="Arial" panose="020B0604020202020204" pitchFamily="34" charset="0"/>
              <a:cs typeface="Arial" panose="020B0604020202020204" pitchFamily="34" charset="0"/>
            </a:endParaRPr>
          </a:p>
        </p:txBody>
      </p:sp>
      <p:sp>
        <p:nvSpPr>
          <p:cNvPr id="4" name="Rectángulo 3"/>
          <p:cNvSpPr/>
          <p:nvPr/>
        </p:nvSpPr>
        <p:spPr>
          <a:xfrm>
            <a:off x="756000" y="972016"/>
            <a:ext cx="7632000" cy="584776"/>
          </a:xfrm>
          <a:prstGeom prst="rect">
            <a:avLst/>
          </a:prstGeom>
          <a:effectLst/>
        </p:spPr>
        <p:txBody>
          <a:bodyPr wrap="square">
            <a:spAutoFit/>
          </a:bodyPr>
          <a:lstStyle/>
          <a:p>
            <a:r>
              <a:rPr lang="es-MX" sz="3200" b="1" dirty="0">
                <a:solidFill>
                  <a:schemeClr val="bg1"/>
                </a:solidFill>
              </a:rPr>
              <a:t>Integrantes del comité</a:t>
            </a:r>
          </a:p>
        </p:txBody>
      </p:sp>
      <p:sp>
        <p:nvSpPr>
          <p:cNvPr id="2" name="Rectángulo 1"/>
          <p:cNvSpPr/>
          <p:nvPr/>
        </p:nvSpPr>
        <p:spPr>
          <a:xfrm>
            <a:off x="467544" y="5693186"/>
            <a:ext cx="8208912" cy="400110"/>
          </a:xfrm>
          <a:prstGeom prst="rect">
            <a:avLst/>
          </a:prstGeom>
        </p:spPr>
        <p:txBody>
          <a:bodyPr wrap="square">
            <a:spAutoFit/>
          </a:bodyPr>
          <a:lstStyle/>
          <a:p>
            <a:pPr algn="ctr">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sz="2000" dirty="0">
                <a:solidFill>
                  <a:schemeClr val="bg1"/>
                </a:solidFill>
              </a:rPr>
              <a:t>Los integrantes deben tener el mismo nivel jerárquico</a:t>
            </a:r>
            <a:endParaRPr lang="es-MX" altLang="es-MX" sz="2000" dirty="0">
              <a:solidFill>
                <a:schemeClr val="bg1"/>
              </a:solidFill>
            </a:endParaRPr>
          </a:p>
        </p:txBody>
      </p:sp>
      <p:grpSp>
        <p:nvGrpSpPr>
          <p:cNvPr id="20" name="Agrupar 19"/>
          <p:cNvGrpSpPr/>
          <p:nvPr/>
        </p:nvGrpSpPr>
        <p:grpSpPr>
          <a:xfrm>
            <a:off x="1547664" y="1421106"/>
            <a:ext cx="6540696" cy="4168134"/>
            <a:chOff x="643528" y="1412776"/>
            <a:chExt cx="6088712" cy="3880102"/>
          </a:xfrm>
        </p:grpSpPr>
        <p:sp>
          <p:nvSpPr>
            <p:cNvPr id="15" name="Rectángulo 14"/>
            <p:cNvSpPr/>
            <p:nvPr/>
          </p:nvSpPr>
          <p:spPr>
            <a:xfrm>
              <a:off x="643528" y="4554214"/>
              <a:ext cx="928935" cy="738664"/>
            </a:xfrm>
            <a:prstGeom prst="rect">
              <a:avLst/>
            </a:prstGeom>
          </p:spPr>
          <p:txBody>
            <a:bodyPr wrap="none">
              <a:spAutoFit/>
            </a:bodyPr>
            <a:lstStyle/>
            <a:p>
              <a:pPr algn="ctr"/>
              <a:r>
                <a:rPr lang="es-MX" altLang="es-MX" sz="1400" b="1" dirty="0">
                  <a:solidFill>
                    <a:schemeClr val="bg1"/>
                  </a:solidFill>
                </a:rPr>
                <a:t>Titular</a:t>
              </a:r>
            </a:p>
            <a:p>
              <a:pPr algn="ctr"/>
              <a:r>
                <a:rPr lang="es-MX" altLang="es-MX" sz="1400" b="1" dirty="0">
                  <a:solidFill>
                    <a:schemeClr val="bg1"/>
                  </a:solidFill>
                </a:rPr>
                <a:t>U. T.</a:t>
              </a:r>
            </a:p>
            <a:p>
              <a:pPr algn="ctr"/>
              <a:r>
                <a:rPr lang="es-MX" altLang="es-MX" sz="1400" dirty="0">
                  <a:solidFill>
                    <a:schemeClr val="bg1"/>
                  </a:solidFill>
                </a:rPr>
                <a:t>Secretario</a:t>
              </a:r>
              <a:endParaRPr lang="es-MX" sz="1400" dirty="0">
                <a:solidFill>
                  <a:schemeClr val="bg1"/>
                </a:solidFill>
              </a:endParaRPr>
            </a:p>
          </p:txBody>
        </p:sp>
        <p:pic>
          <p:nvPicPr>
            <p:cNvPr id="6" name="Picture 4" descr="http://cdn.flaticon.com/png/512/46659.png"/>
            <p:cNvPicPr>
              <a:picLocks noChangeAspect="1" noChangeArrowheads="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saturation sat="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749756" y="1412776"/>
              <a:ext cx="3487422" cy="3487422"/>
            </a:xfrm>
            <a:prstGeom prst="rect">
              <a:avLst/>
            </a:prstGeom>
            <a:noFill/>
            <a:extLst>
              <a:ext uri="{909E8E84-426E-40dd-AFC4-6F175D3DCCD1}">
                <a14:hiddenFill xmlns:a14="http://schemas.microsoft.com/office/drawing/2010/main">
                  <a:solidFill>
                    <a:srgbClr val="FFFFFF"/>
                  </a:solidFill>
                </a14:hiddenFill>
              </a:ext>
            </a:extLst>
          </p:spPr>
        </p:pic>
        <p:grpSp>
          <p:nvGrpSpPr>
            <p:cNvPr id="5" name="Agrupar 4"/>
            <p:cNvGrpSpPr/>
            <p:nvPr/>
          </p:nvGrpSpPr>
          <p:grpSpPr>
            <a:xfrm>
              <a:off x="683568" y="1907967"/>
              <a:ext cx="6048672" cy="3169467"/>
              <a:chOff x="683568" y="1907967"/>
              <a:chExt cx="6048672" cy="3169467"/>
            </a:xfrm>
          </p:grpSpPr>
          <p:sp>
            <p:nvSpPr>
              <p:cNvPr id="10" name="Rectángulo 9"/>
              <p:cNvSpPr/>
              <p:nvPr/>
            </p:nvSpPr>
            <p:spPr>
              <a:xfrm>
                <a:off x="683568" y="2010829"/>
                <a:ext cx="1439101" cy="523220"/>
              </a:xfrm>
              <a:prstGeom prst="rect">
                <a:avLst/>
              </a:prstGeom>
            </p:spPr>
            <p:txBody>
              <a:bodyPr wrap="square">
                <a:spAutoFit/>
              </a:bodyPr>
              <a:lstStyle/>
              <a:p>
                <a:pPr algn="ctr"/>
                <a:r>
                  <a:rPr lang="es-MX" altLang="es-MX" sz="1400" b="1" dirty="0">
                    <a:solidFill>
                      <a:schemeClr val="bg1"/>
                    </a:solidFill>
                  </a:rPr>
                  <a:t>Titular del S.O.</a:t>
                </a:r>
              </a:p>
              <a:p>
                <a:pPr algn="ctr"/>
                <a:r>
                  <a:rPr lang="es-MX" altLang="es-MX" sz="1400" dirty="0">
                    <a:solidFill>
                      <a:schemeClr val="bg1"/>
                    </a:solidFill>
                  </a:rPr>
                  <a:t>Presidente </a:t>
                </a:r>
                <a:endParaRPr lang="es-MX" sz="1400" dirty="0">
                  <a:solidFill>
                    <a:schemeClr val="bg1"/>
                  </a:solidFill>
                </a:endParaRPr>
              </a:p>
            </p:txBody>
          </p:sp>
          <p:sp>
            <p:nvSpPr>
              <p:cNvPr id="11" name="Rectángulo 10"/>
              <p:cNvSpPr/>
              <p:nvPr/>
            </p:nvSpPr>
            <p:spPr>
              <a:xfrm>
                <a:off x="2065377" y="4554214"/>
                <a:ext cx="922984" cy="523220"/>
              </a:xfrm>
              <a:prstGeom prst="rect">
                <a:avLst/>
              </a:prstGeom>
            </p:spPr>
            <p:txBody>
              <a:bodyPr wrap="square">
                <a:spAutoFit/>
              </a:bodyPr>
              <a:lstStyle/>
              <a:p>
                <a:pPr algn="ctr"/>
                <a:r>
                  <a:rPr lang="es-MX" altLang="es-MX" sz="1400" b="1" dirty="0">
                    <a:solidFill>
                      <a:schemeClr val="bg1"/>
                    </a:solidFill>
                  </a:rPr>
                  <a:t>Titular</a:t>
                </a:r>
              </a:p>
              <a:p>
                <a:pPr algn="ctr"/>
                <a:r>
                  <a:rPr lang="es-MX" altLang="es-MX" sz="1400" dirty="0">
                    <a:solidFill>
                      <a:schemeClr val="bg1"/>
                    </a:solidFill>
                  </a:rPr>
                  <a:t>C. I.</a:t>
                </a:r>
                <a:endParaRPr lang="es-MX" sz="1400" dirty="0">
                  <a:solidFill>
                    <a:schemeClr val="bg1"/>
                  </a:solidFill>
                </a:endParaRPr>
              </a:p>
            </p:txBody>
          </p:sp>
          <p:sp>
            <p:nvSpPr>
              <p:cNvPr id="12" name="Rectángulo 11"/>
              <p:cNvSpPr/>
              <p:nvPr/>
            </p:nvSpPr>
            <p:spPr>
              <a:xfrm>
                <a:off x="3192492" y="4554214"/>
                <a:ext cx="1439101" cy="523220"/>
              </a:xfrm>
              <a:prstGeom prst="rect">
                <a:avLst/>
              </a:prstGeom>
            </p:spPr>
            <p:txBody>
              <a:bodyPr wrap="square">
                <a:spAutoFit/>
              </a:bodyPr>
              <a:lstStyle/>
              <a:p>
                <a:pPr algn="ctr"/>
                <a:r>
                  <a:rPr lang="es-MX" altLang="es-MX" sz="1400" b="1" dirty="0">
                    <a:solidFill>
                      <a:schemeClr val="bg1"/>
                    </a:solidFill>
                  </a:rPr>
                  <a:t>Titular de Área</a:t>
                </a:r>
              </a:p>
              <a:p>
                <a:pPr algn="ctr"/>
                <a:r>
                  <a:rPr lang="es-MX" altLang="es-MX" sz="1400" dirty="0">
                    <a:solidFill>
                      <a:schemeClr val="bg1"/>
                    </a:solidFill>
                  </a:rPr>
                  <a:t>Presidente </a:t>
                </a:r>
                <a:endParaRPr lang="es-MX" sz="1400" dirty="0">
                  <a:solidFill>
                    <a:schemeClr val="bg1"/>
                  </a:solidFill>
                </a:endParaRPr>
              </a:p>
            </p:txBody>
          </p:sp>
          <p:sp>
            <p:nvSpPr>
              <p:cNvPr id="16" name="Rectangle 2"/>
              <p:cNvSpPr txBox="1">
                <a:spLocks noChangeArrowheads="1"/>
              </p:cNvSpPr>
              <p:nvPr/>
            </p:nvSpPr>
            <p:spPr>
              <a:xfrm>
                <a:off x="4493910" y="1907967"/>
                <a:ext cx="2238330" cy="728945"/>
              </a:xfrm>
              <a:prstGeom prst="rect">
                <a:avLst/>
              </a:prstGeom>
            </p:spPr>
            <p:txBody>
              <a:bodyPr vert="horz" lIns="68580" tIns="9602" rIns="68580" bIns="34290" rtlCol="0"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spcAft>
                    <a:spcPct val="0"/>
                  </a:spcAft>
                  <a:buFont typeface="Arial" pitchFamily="34" charset="0"/>
                  <a:buNone/>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sz="1800" b="1" dirty="0">
                    <a:solidFill>
                      <a:schemeClr val="bg1"/>
                    </a:solidFill>
                    <a:cs typeface="Arial" panose="020B0604020202020204" pitchFamily="34" charset="0"/>
                  </a:rPr>
                  <a:t>Delegar la función</a:t>
                </a:r>
                <a:endParaRPr lang="es-MX" altLang="es-MX" sz="1800" b="1" dirty="0">
                  <a:solidFill>
                    <a:schemeClr val="bg1"/>
                  </a:solidFill>
                  <a:cs typeface="Arial" panose="020B0604020202020204" pitchFamily="34" charset="0"/>
                </a:endParaRPr>
              </a:p>
            </p:txBody>
          </p:sp>
          <p:sp>
            <p:nvSpPr>
              <p:cNvPr id="17" name="Flecha derecha 16"/>
              <p:cNvSpPr/>
              <p:nvPr/>
            </p:nvSpPr>
            <p:spPr>
              <a:xfrm>
                <a:off x="3131840" y="2131692"/>
                <a:ext cx="1296144" cy="281495"/>
              </a:xfrm>
              <a:prstGeom prst="rightArrow">
                <a:avLst>
                  <a:gd name="adj1" fmla="val 50000"/>
                  <a:gd name="adj2" fmla="val 696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8" name="Flecha doblada 28"/>
              <p:cNvSpPr/>
              <p:nvPr/>
            </p:nvSpPr>
            <p:spPr>
              <a:xfrm flipH="1" flipV="1">
                <a:off x="4499992" y="2564904"/>
                <a:ext cx="1152128" cy="1762214"/>
              </a:xfrm>
              <a:prstGeom prst="bentArrow">
                <a:avLst>
                  <a:gd name="adj1" fmla="val 16100"/>
                  <a:gd name="adj2" fmla="val 15572"/>
                  <a:gd name="adj3" fmla="val 21577"/>
                  <a:gd name="adj4" fmla="val 26055"/>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solidFill>
                    <a:schemeClr val="tx1"/>
                  </a:solidFill>
                </a:endParaRPr>
              </a:p>
            </p:txBody>
          </p:sp>
        </p:grpSp>
      </p:grpSp>
    </p:spTree>
    <p:extLst>
      <p:ext uri="{BB962C8B-B14F-4D97-AF65-F5344CB8AC3E}">
        <p14:creationId xmlns:p14="http://schemas.microsoft.com/office/powerpoint/2010/main" val="973262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1 Rectángulo"/>
          <p:cNvSpPr/>
          <p:nvPr/>
        </p:nvSpPr>
        <p:spPr>
          <a:xfrm>
            <a:off x="1907705" y="371952"/>
            <a:ext cx="7236295" cy="6225806"/>
          </a:xfrm>
          <a:prstGeom prst="rect">
            <a:avLst/>
          </a:prstGeom>
          <a:solidFill>
            <a:srgbClr val="E46C0A">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lumMod val="65000"/>
                </a:schemeClr>
              </a:solidFill>
            </a:endParaRPr>
          </a:p>
        </p:txBody>
      </p:sp>
      <p:sp>
        <p:nvSpPr>
          <p:cNvPr id="12" name="19 Rectángulo"/>
          <p:cNvSpPr/>
          <p:nvPr/>
        </p:nvSpPr>
        <p:spPr>
          <a:xfrm rot="10800000">
            <a:off x="-4" y="371952"/>
            <a:ext cx="1907708" cy="6225806"/>
          </a:xfrm>
          <a:prstGeom prst="rect">
            <a:avLst/>
          </a:prstGeom>
          <a:solidFill>
            <a:srgbClr val="E46C0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a:extLst>
              <a:ext uri="{FF2B5EF4-FFF2-40B4-BE49-F238E27FC236}">
                <a16:creationId xmlns:a16="http://schemas.microsoft.com/office/drawing/2014/main" xmlns="" id="{00AB113E-8251-425F-817B-ED7376B9CE4F}"/>
              </a:ext>
            </a:extLst>
          </p:cNvPr>
          <p:cNvSpPr/>
          <p:nvPr/>
        </p:nvSpPr>
        <p:spPr>
          <a:xfrm>
            <a:off x="-129728" y="1856437"/>
            <a:ext cx="2240607" cy="492443"/>
          </a:xfrm>
          <a:prstGeom prst="rect">
            <a:avLst/>
          </a:prstGeom>
        </p:spPr>
        <p:txBody>
          <a:bodyPr wrap="square">
            <a:spAutoFit/>
          </a:bodyPr>
          <a:lstStyle/>
          <a:p>
            <a:pPr algn="ctr"/>
            <a:r>
              <a:rPr lang="es-MX" sz="2600" b="1" dirty="0">
                <a:solidFill>
                  <a:schemeClr val="bg1"/>
                </a:solidFill>
                <a:latin typeface="Arial Narrow"/>
                <a:cs typeface="Arial Narrow"/>
              </a:rPr>
              <a:t>Obligaciones</a:t>
            </a:r>
          </a:p>
        </p:txBody>
      </p:sp>
      <p:sp>
        <p:nvSpPr>
          <p:cNvPr id="14" name="Rectángulo 13">
            <a:extLst>
              <a:ext uri="{FF2B5EF4-FFF2-40B4-BE49-F238E27FC236}">
                <a16:creationId xmlns:a16="http://schemas.microsoft.com/office/drawing/2014/main" xmlns="" id="{7EF90591-7940-4675-AAAF-DE645AC701F0}"/>
              </a:ext>
            </a:extLst>
          </p:cNvPr>
          <p:cNvSpPr/>
          <p:nvPr/>
        </p:nvSpPr>
        <p:spPr>
          <a:xfrm>
            <a:off x="-180528" y="744536"/>
            <a:ext cx="2109700" cy="830997"/>
          </a:xfrm>
          <a:prstGeom prst="rect">
            <a:avLst/>
          </a:prstGeom>
        </p:spPr>
        <p:txBody>
          <a:bodyPr wrap="square">
            <a:spAutoFit/>
          </a:bodyPr>
          <a:lstStyle/>
          <a:p>
            <a:pPr algn="r"/>
            <a:r>
              <a:rPr lang="es-MX" sz="1600" b="1" i="1" dirty="0">
                <a:solidFill>
                  <a:srgbClr val="FFFFFF"/>
                </a:solidFill>
                <a:latin typeface="Abadi MT Condensed Light"/>
                <a:cs typeface="Abadi MT Condensed Light"/>
              </a:rPr>
              <a:t>SUJETOS OBLIGADOS</a:t>
            </a:r>
          </a:p>
          <a:p>
            <a:pPr algn="r"/>
            <a:r>
              <a:rPr lang="es-MX" sz="1600" i="1" dirty="0">
                <a:solidFill>
                  <a:srgbClr val="FFFFFF"/>
                </a:solidFill>
                <a:latin typeface="Abadi MT Condensed Light"/>
                <a:cs typeface="Abadi MT Condensed Light"/>
              </a:rPr>
              <a:t>Art. 25 </a:t>
            </a:r>
          </a:p>
          <a:p>
            <a:pPr algn="r"/>
            <a:r>
              <a:rPr lang="es-MX" sz="1600" i="1" dirty="0">
                <a:solidFill>
                  <a:srgbClr val="FFFFFF"/>
                </a:solidFill>
                <a:latin typeface="Abadi MT Condensed Light"/>
                <a:cs typeface="Abadi MT Condensed Light"/>
              </a:rPr>
              <a:t>Ley de Transparencia </a:t>
            </a:r>
          </a:p>
        </p:txBody>
      </p:sp>
      <p:pic>
        <p:nvPicPr>
          <p:cNvPr id="15" name="Imagen 14" descr="original_horizontal.png">
            <a:extLst>
              <a:ext uri="{FF2B5EF4-FFF2-40B4-BE49-F238E27FC236}">
                <a16:creationId xmlns:a16="http://schemas.microsoft.com/office/drawing/2014/main" xmlns="" id="{8D03D666-8F79-4598-8CB3-D3DE9DAF0851}"/>
              </a:ext>
            </a:extLst>
          </p:cNvPr>
          <p:cNvPicPr>
            <a:picLocks noChangeAspect="1"/>
          </p:cNvPicPr>
          <p:nvPr/>
        </p:nvPicPr>
        <p:blipFill rotWithShape="1">
          <a:blip r:embed="rId2" cstate="print">
            <a:lum bright="70000" contrast="-70000"/>
            <a:extLst>
              <a:ext uri="{28A0092B-C50C-407E-A947-70E740481C1C}">
                <a14:useLocalDpi xmlns:a14="http://schemas.microsoft.com/office/drawing/2010/main" val="0"/>
              </a:ext>
            </a:extLst>
          </a:blip>
          <a:srcRect r="70802"/>
          <a:stretch/>
        </p:blipFill>
        <p:spPr>
          <a:xfrm>
            <a:off x="1187624" y="5517232"/>
            <a:ext cx="743157" cy="680326"/>
          </a:xfrm>
          <a:prstGeom prst="rect">
            <a:avLst/>
          </a:prstGeom>
          <a:noFill/>
          <a:ln>
            <a:noFill/>
          </a:ln>
        </p:spPr>
      </p:pic>
      <p:sp>
        <p:nvSpPr>
          <p:cNvPr id="16" name="Rectángulo 15">
            <a:extLst>
              <a:ext uri="{FF2B5EF4-FFF2-40B4-BE49-F238E27FC236}">
                <a16:creationId xmlns:a16="http://schemas.microsoft.com/office/drawing/2014/main" xmlns="" id="{7AAADB67-A21B-4987-9C9C-5988FFFFE74E}"/>
              </a:ext>
            </a:extLst>
          </p:cNvPr>
          <p:cNvSpPr/>
          <p:nvPr/>
        </p:nvSpPr>
        <p:spPr>
          <a:xfrm>
            <a:off x="2542419" y="371952"/>
            <a:ext cx="6400621" cy="6225806"/>
          </a:xfrm>
          <a:prstGeom prst="rect">
            <a:avLst/>
          </a:prstGeom>
        </p:spPr>
        <p:txBody>
          <a:bodyPr wrap="square">
            <a:spAutoFit/>
          </a:bodyPr>
          <a:lstStyle/>
          <a:p>
            <a:pPr marL="285750" indent="-285750">
              <a:lnSpc>
                <a:spcPct val="107000"/>
              </a:lnSpc>
              <a:spcAft>
                <a:spcPts val="600"/>
              </a:spcAft>
              <a:buFont typeface="Wingdings" charset="2"/>
              <a:buChar char="§"/>
            </a:pPr>
            <a:r>
              <a:rPr lang="es-MX" sz="2000" dirty="0">
                <a:latin typeface="Arial Narrow"/>
                <a:ea typeface="Calibri" panose="020F0502020204030204" pitchFamily="34" charset="0"/>
                <a:cs typeface="Arial Narrow"/>
              </a:rPr>
              <a:t>Constituir su Comité y su Unidad, así como vigilar su correcto funcionamiento.</a:t>
            </a:r>
          </a:p>
          <a:p>
            <a:pPr marL="285750" indent="-285750">
              <a:lnSpc>
                <a:spcPct val="107000"/>
              </a:lnSpc>
              <a:spcAft>
                <a:spcPts val="600"/>
              </a:spcAft>
              <a:buFont typeface="Wingdings" charset="2"/>
              <a:buChar char="§"/>
            </a:pPr>
            <a:r>
              <a:rPr lang="es-MX" sz="2000" dirty="0">
                <a:latin typeface="Arial Narrow"/>
                <a:ea typeface="Calibri" panose="020F0502020204030204" pitchFamily="34" charset="0"/>
                <a:cs typeface="Arial Narrow"/>
              </a:rPr>
              <a:t>Publicar en internet, así como actualizar al menos una vez al mes, la información fundamental.</a:t>
            </a:r>
          </a:p>
          <a:p>
            <a:pPr marL="285750" indent="-285750">
              <a:lnSpc>
                <a:spcPct val="107000"/>
              </a:lnSpc>
              <a:spcAft>
                <a:spcPts val="600"/>
              </a:spcAft>
              <a:buFont typeface="Wingdings" charset="2"/>
              <a:buChar char="§"/>
            </a:pPr>
            <a:r>
              <a:rPr lang="es-MX" sz="2000" dirty="0">
                <a:latin typeface="Arial Narrow"/>
                <a:ea typeface="Calibri" panose="020F0502020204030204" pitchFamily="34" charset="0"/>
                <a:cs typeface="Arial Narrow"/>
              </a:rPr>
              <a:t>Digitalizar la información pública en su poder.</a:t>
            </a:r>
          </a:p>
          <a:p>
            <a:pPr marL="285750" indent="-285750">
              <a:lnSpc>
                <a:spcPct val="107000"/>
              </a:lnSpc>
              <a:spcAft>
                <a:spcPts val="600"/>
              </a:spcAft>
              <a:buFont typeface="Wingdings" charset="2"/>
              <a:buChar char="§"/>
            </a:pPr>
            <a:r>
              <a:rPr lang="es-MX" sz="2000" dirty="0">
                <a:latin typeface="Arial Narrow"/>
                <a:ea typeface="Calibri" panose="020F0502020204030204" pitchFamily="34" charset="0"/>
                <a:cs typeface="Arial Narrow"/>
              </a:rPr>
              <a:t>Proteger la información público que tenga en su poder, contra riesgos.</a:t>
            </a:r>
          </a:p>
          <a:p>
            <a:pPr marL="285750" indent="-285750">
              <a:lnSpc>
                <a:spcPct val="107000"/>
              </a:lnSpc>
              <a:spcAft>
                <a:spcPts val="600"/>
              </a:spcAft>
              <a:buFont typeface="Wingdings" charset="2"/>
              <a:buChar char="§"/>
            </a:pPr>
            <a:r>
              <a:rPr lang="es-MX" sz="2000" dirty="0">
                <a:latin typeface="Arial Narrow"/>
                <a:ea typeface="Calibri" panose="020F0502020204030204" pitchFamily="34" charset="0"/>
                <a:cs typeface="Arial Narrow"/>
              </a:rPr>
              <a:t>Proteger la información pública reservada y confidencial que tenga en su poder.</a:t>
            </a:r>
          </a:p>
          <a:p>
            <a:pPr marL="285750" indent="-285750">
              <a:lnSpc>
                <a:spcPct val="107000"/>
              </a:lnSpc>
              <a:spcAft>
                <a:spcPts val="600"/>
              </a:spcAft>
              <a:buFont typeface="Wingdings" charset="2"/>
              <a:buChar char="§"/>
            </a:pPr>
            <a:r>
              <a:rPr lang="es-MX" sz="2000" dirty="0">
                <a:latin typeface="Arial Narrow"/>
                <a:ea typeface="Calibri" panose="020F0502020204030204" pitchFamily="34" charset="0"/>
                <a:cs typeface="Arial Narrow"/>
              </a:rPr>
              <a:t>Documentar los actos que deriven del ejercicio de sus facultades, competencias o funciones y publicar dichas actas o minutas.</a:t>
            </a:r>
          </a:p>
          <a:p>
            <a:pPr marL="285750" indent="-285750">
              <a:lnSpc>
                <a:spcPct val="107000"/>
              </a:lnSpc>
              <a:spcAft>
                <a:spcPts val="600"/>
              </a:spcAft>
              <a:buFont typeface="Wingdings" charset="2"/>
              <a:buChar char="§"/>
            </a:pPr>
            <a:r>
              <a:rPr lang="es-MX" sz="2000" dirty="0">
                <a:latin typeface="Arial Narrow"/>
                <a:ea typeface="Calibri" panose="020F0502020204030204" pitchFamily="34" charset="0"/>
                <a:cs typeface="Arial Narrow"/>
              </a:rPr>
              <a:t>Vigilar que sus oficinas y servidores públicos en posesión de información pública atiendan los requerimientos de su Unidad para dar contestación a las solicitudes presentadas.</a:t>
            </a:r>
          </a:p>
          <a:p>
            <a:pPr marL="285750" indent="-285750">
              <a:lnSpc>
                <a:spcPct val="107000"/>
              </a:lnSpc>
              <a:spcAft>
                <a:spcPts val="600"/>
              </a:spcAft>
              <a:buFont typeface="Wingdings" charset="2"/>
              <a:buChar char="§"/>
            </a:pPr>
            <a:r>
              <a:rPr lang="es-MX" sz="2000" dirty="0">
                <a:latin typeface="Arial Narrow"/>
                <a:ea typeface="Calibri" panose="020F0502020204030204" pitchFamily="34" charset="0"/>
                <a:cs typeface="Arial Narrow"/>
              </a:rPr>
              <a:t>Aprobar su reglamento en materia de transparencia y acceso a la información pública.</a:t>
            </a:r>
          </a:p>
        </p:txBody>
      </p:sp>
    </p:spTree>
    <p:extLst>
      <p:ext uri="{BB962C8B-B14F-4D97-AF65-F5344CB8AC3E}">
        <p14:creationId xmlns:p14="http://schemas.microsoft.com/office/powerpoint/2010/main" val="9601056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11 Rectángulo"/>
          <p:cNvSpPr/>
          <p:nvPr/>
        </p:nvSpPr>
        <p:spPr>
          <a:xfrm>
            <a:off x="4840141" y="548688"/>
            <a:ext cx="3908323" cy="3555788"/>
          </a:xfrm>
          <a:prstGeom prst="rect">
            <a:avLst/>
          </a:prstGeom>
          <a:solidFill>
            <a:srgbClr val="E46C0A">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19 Rectángulo"/>
          <p:cNvSpPr/>
          <p:nvPr/>
        </p:nvSpPr>
        <p:spPr>
          <a:xfrm rot="10800000">
            <a:off x="-4" y="548688"/>
            <a:ext cx="4572004" cy="5688000"/>
          </a:xfrm>
          <a:prstGeom prst="rect">
            <a:avLst/>
          </a:prstGeom>
          <a:solidFill>
            <a:srgbClr val="E46C0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TextBox 12"/>
          <p:cNvSpPr txBox="1">
            <a:spLocks noChangeArrowheads="1"/>
          </p:cNvSpPr>
          <p:nvPr/>
        </p:nvSpPr>
        <p:spPr bwMode="auto">
          <a:xfrm>
            <a:off x="5169363" y="6381328"/>
            <a:ext cx="36602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lumMod val="75000"/>
                  </a:schemeClr>
                </a:solidFill>
                <a:latin typeface="Arial" panose="020B0604020202020204" pitchFamily="34" charset="0"/>
                <a:cs typeface="Arial" panose="020B0604020202020204" pitchFamily="34" charset="0"/>
              </a:rPr>
              <a:t>Referencia</a:t>
            </a:r>
            <a:r>
              <a:rPr lang="en-US" altLang="es-MX" sz="1600" b="1" dirty="0">
                <a:solidFill>
                  <a:schemeClr val="bg1">
                    <a:lumMod val="75000"/>
                  </a:schemeClr>
                </a:solidFill>
                <a:latin typeface="Arial" panose="020B0604020202020204" pitchFamily="34" charset="0"/>
                <a:cs typeface="Arial" panose="020B0604020202020204" pitchFamily="34" charset="0"/>
              </a:rPr>
              <a:t>: LTAIPEJM, Arts</a:t>
            </a:r>
            <a:r>
              <a:rPr lang="es-ES_tradnl" altLang="es-MX" sz="1600" b="1" dirty="0">
                <a:solidFill>
                  <a:schemeClr val="bg1">
                    <a:lumMod val="75000"/>
                  </a:schemeClr>
                </a:solidFill>
                <a:latin typeface="Arial" panose="020B0604020202020204" pitchFamily="34" charset="0"/>
                <a:cs typeface="Arial" panose="020B0604020202020204" pitchFamily="34" charset="0"/>
              </a:rPr>
              <a:t>. 79 y 80</a:t>
            </a:r>
            <a:endParaRPr lang="en-US" altLang="es-MX" sz="1600" b="1" dirty="0">
              <a:solidFill>
                <a:schemeClr val="bg1">
                  <a:lumMod val="75000"/>
                </a:schemeClr>
              </a:solidFill>
              <a:latin typeface="Arial" panose="020B0604020202020204" pitchFamily="34" charset="0"/>
              <a:cs typeface="Arial" panose="020B0604020202020204" pitchFamily="34" charset="0"/>
            </a:endParaRPr>
          </a:p>
        </p:txBody>
      </p:sp>
      <p:sp>
        <p:nvSpPr>
          <p:cNvPr id="4" name="Rectángulo 3"/>
          <p:cNvSpPr/>
          <p:nvPr/>
        </p:nvSpPr>
        <p:spPr>
          <a:xfrm>
            <a:off x="755576" y="764704"/>
            <a:ext cx="3456384" cy="4141262"/>
          </a:xfrm>
          <a:prstGeom prst="rect">
            <a:avLst/>
          </a:prstGeom>
          <a:effectLst/>
        </p:spPr>
        <p:txBody>
          <a:bodyPr wrap="square">
            <a:spAutoFit/>
          </a:bodyPr>
          <a:lstStyle/>
          <a:p>
            <a:pPr>
              <a:spcAft>
                <a:spcPct val="0"/>
              </a:spcAft>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800" b="1" dirty="0">
                <a:solidFill>
                  <a:srgbClr val="FFFFFF"/>
                </a:solidFill>
              </a:rPr>
              <a:t>Acceso a la información</a:t>
            </a:r>
          </a:p>
          <a:p>
            <a:pPr>
              <a:lnSpc>
                <a:spcPts val="2680"/>
              </a:lnSpc>
              <a:spcBef>
                <a:spcPts val="136"/>
              </a:spcBef>
            </a:pPr>
            <a:r>
              <a:rPr lang="es-MX" altLang="es-MX" sz="2000" dirty="0">
                <a:solidFill>
                  <a:srgbClr val="FFFFFF"/>
                </a:solidFill>
              </a:rPr>
              <a:t>¿En qué forma se puede presentar la solicitud de información?</a:t>
            </a:r>
          </a:p>
          <a:p>
            <a:pPr>
              <a:lnSpc>
                <a:spcPts val="2680"/>
              </a:lnSpc>
              <a:spcBef>
                <a:spcPts val="136"/>
              </a:spcBef>
            </a:pPr>
            <a:endParaRPr lang="es-MX" altLang="es-MX" sz="2000" dirty="0">
              <a:solidFill>
                <a:srgbClr val="FFFFFF"/>
              </a:solidFill>
            </a:endParaRPr>
          </a:p>
          <a:p>
            <a:pPr>
              <a:lnSpc>
                <a:spcPts val="2680"/>
              </a:lnSpc>
              <a:spcBef>
                <a:spcPts val="136"/>
              </a:spcBef>
            </a:pPr>
            <a:r>
              <a:rPr lang="es-MX" sz="2000" b="1" dirty="0">
                <a:solidFill>
                  <a:schemeClr val="bg1"/>
                </a:solidFill>
              </a:rPr>
              <a:t>Aumenta vías para presentarla</a:t>
            </a:r>
          </a:p>
          <a:p>
            <a:pPr marL="342900" indent="-342900">
              <a:lnSpc>
                <a:spcPts val="2680"/>
              </a:lnSpc>
              <a:spcBef>
                <a:spcPts val="136"/>
              </a:spcBef>
              <a:buFont typeface="Arial" panose="020B0604020202020204" pitchFamily="34" charset="0"/>
              <a:buChar char="•"/>
            </a:pPr>
            <a:r>
              <a:rPr lang="es-MX" sz="2000" dirty="0">
                <a:solidFill>
                  <a:schemeClr val="bg1"/>
                </a:solidFill>
              </a:rPr>
              <a:t>Teléfono</a:t>
            </a:r>
          </a:p>
          <a:p>
            <a:pPr marL="342900" indent="-342900">
              <a:lnSpc>
                <a:spcPts val="2680"/>
              </a:lnSpc>
              <a:spcBef>
                <a:spcPts val="136"/>
              </a:spcBef>
              <a:buFont typeface="Arial" panose="020B0604020202020204" pitchFamily="34" charset="0"/>
              <a:buChar char="•"/>
            </a:pPr>
            <a:r>
              <a:rPr lang="es-MX" sz="2000" dirty="0">
                <a:solidFill>
                  <a:schemeClr val="bg1"/>
                </a:solidFill>
              </a:rPr>
              <a:t>Fax</a:t>
            </a:r>
          </a:p>
          <a:p>
            <a:pPr marL="342900" indent="-342900">
              <a:lnSpc>
                <a:spcPts val="2680"/>
              </a:lnSpc>
              <a:spcBef>
                <a:spcPts val="136"/>
              </a:spcBef>
              <a:buFont typeface="Arial" panose="020B0604020202020204" pitchFamily="34" charset="0"/>
              <a:buChar char="•"/>
            </a:pPr>
            <a:r>
              <a:rPr lang="es-MX" sz="2000" dirty="0">
                <a:solidFill>
                  <a:schemeClr val="bg1"/>
                </a:solidFill>
              </a:rPr>
              <a:t>Email</a:t>
            </a:r>
          </a:p>
          <a:p>
            <a:pPr marL="342900" indent="-342900">
              <a:lnSpc>
                <a:spcPts val="2680"/>
              </a:lnSpc>
              <a:spcBef>
                <a:spcPts val="136"/>
              </a:spcBef>
              <a:buFont typeface="Arial" panose="020B0604020202020204" pitchFamily="34" charset="0"/>
              <a:buChar char="•"/>
            </a:pPr>
            <a:r>
              <a:rPr lang="es-MX" sz="2000" dirty="0">
                <a:solidFill>
                  <a:schemeClr val="bg1"/>
                </a:solidFill>
              </a:rPr>
              <a:t>Correo</a:t>
            </a:r>
          </a:p>
        </p:txBody>
      </p:sp>
      <p:sp>
        <p:nvSpPr>
          <p:cNvPr id="3" name="Rectángulo 2"/>
          <p:cNvSpPr/>
          <p:nvPr/>
        </p:nvSpPr>
        <p:spPr>
          <a:xfrm>
            <a:off x="4696125" y="692697"/>
            <a:ext cx="3816424" cy="792088"/>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Escrito libre con acuse de recibo</a:t>
            </a:r>
          </a:p>
        </p:txBody>
      </p:sp>
      <p:sp>
        <p:nvSpPr>
          <p:cNvPr id="16" name="Rectángulo 15"/>
          <p:cNvSpPr/>
          <p:nvPr/>
        </p:nvSpPr>
        <p:spPr>
          <a:xfrm>
            <a:off x="4696125" y="1772816"/>
            <a:ext cx="3816424" cy="832592"/>
          </a:xfrm>
          <a:prstGeom prst="rect">
            <a:avLst/>
          </a:prstGeom>
          <a:solidFill>
            <a:srgbClr val="E46C0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600" dirty="0"/>
              <a:t>Acudiendo a la unidad de transparencia</a:t>
            </a:r>
          </a:p>
          <a:p>
            <a:pPr algn="ctr"/>
            <a:r>
              <a:rPr lang="es-ES" sz="1600" dirty="0"/>
              <a:t>y llenando el formato que se le proporcionara</a:t>
            </a:r>
          </a:p>
        </p:txBody>
      </p:sp>
      <p:sp>
        <p:nvSpPr>
          <p:cNvPr id="17" name="Rectángulo 16"/>
          <p:cNvSpPr/>
          <p:nvPr/>
        </p:nvSpPr>
        <p:spPr>
          <a:xfrm>
            <a:off x="4696125" y="2924944"/>
            <a:ext cx="3816424" cy="792088"/>
          </a:xfrm>
          <a:prstGeom prst="rect">
            <a:avLst/>
          </a:prstGeom>
          <a:solidFill>
            <a:srgbClr val="E46C0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600" dirty="0"/>
              <a:t>A través de </a:t>
            </a:r>
            <a:r>
              <a:rPr lang="es-ES" sz="1600" u="sng" dirty="0" err="1"/>
              <a:t>www.plataformadetransparencia.org.mx</a:t>
            </a:r>
            <a:endParaRPr lang="es-ES" sz="1600" u="sng" dirty="0"/>
          </a:p>
        </p:txBody>
      </p:sp>
      <p:sp>
        <p:nvSpPr>
          <p:cNvPr id="11" name="CuadroTexto 10">
            <a:extLst>
              <a:ext uri="{FF2B5EF4-FFF2-40B4-BE49-F238E27FC236}">
                <a16:creationId xmlns:a16="http://schemas.microsoft.com/office/drawing/2014/main" xmlns="" id="{87980045-BAA1-4F57-B954-C98C2E6B6510}"/>
              </a:ext>
            </a:extLst>
          </p:cNvPr>
          <p:cNvSpPr txBox="1"/>
          <p:nvPr/>
        </p:nvSpPr>
        <p:spPr>
          <a:xfrm>
            <a:off x="4840141" y="4265053"/>
            <a:ext cx="3744416" cy="1815882"/>
          </a:xfrm>
          <a:prstGeom prst="rect">
            <a:avLst/>
          </a:prstGeom>
          <a:noFill/>
        </p:spPr>
        <p:txBody>
          <a:bodyPr wrap="square" rtlCol="0">
            <a:spAutoFit/>
          </a:bodyPr>
          <a:lstStyle/>
          <a:p>
            <a:pPr marL="468000" indent="-468000">
              <a:buSzPct val="150000"/>
              <a:buFont typeface="Wingdings" panose="05000000000000000000" pitchFamily="2" charset="2"/>
              <a:buChar char="ü"/>
              <a:defRPr/>
            </a:pPr>
            <a:r>
              <a:rPr lang="es-MX" altLang="es-MX" sz="1600" dirty="0">
                <a:solidFill>
                  <a:srgbClr val="E46C0A"/>
                </a:solidFill>
                <a:latin typeface="Arial" panose="020B0604020202020204" pitchFamily="34" charset="0"/>
                <a:cs typeface="Arial" panose="020B0604020202020204" pitchFamily="34" charset="0"/>
              </a:rPr>
              <a:t>Nombre del sujeto obligado a quien se dirige.</a:t>
            </a:r>
          </a:p>
          <a:p>
            <a:pPr marL="468000" indent="-468000">
              <a:buSzPct val="150000"/>
              <a:defRPr/>
            </a:pPr>
            <a:endParaRPr lang="es-MX" altLang="es-MX" sz="1600" dirty="0">
              <a:solidFill>
                <a:srgbClr val="E46C0A"/>
              </a:solidFill>
              <a:latin typeface="Arial" panose="020B0604020202020204" pitchFamily="34" charset="0"/>
              <a:cs typeface="Arial" panose="020B0604020202020204" pitchFamily="34" charset="0"/>
            </a:endParaRPr>
          </a:p>
          <a:p>
            <a:pPr marL="468000" indent="-468000">
              <a:buSzPct val="150000"/>
              <a:buFont typeface="Wingdings" panose="05000000000000000000" pitchFamily="2" charset="2"/>
              <a:buChar char="ü"/>
              <a:defRPr/>
            </a:pPr>
            <a:r>
              <a:rPr lang="es-MX" altLang="es-MX" sz="1600" dirty="0">
                <a:solidFill>
                  <a:srgbClr val="E46C0A"/>
                </a:solidFill>
                <a:latin typeface="Arial" panose="020B0604020202020204" pitchFamily="34" charset="0"/>
                <a:cs typeface="Arial" panose="020B0604020202020204" pitchFamily="34" charset="0"/>
              </a:rPr>
              <a:t>Medio para recibir notificaciones.</a:t>
            </a:r>
          </a:p>
          <a:p>
            <a:pPr marL="468000" indent="-468000">
              <a:buSzPct val="150000"/>
              <a:buFont typeface="Arial" panose="020B0604020202020204" pitchFamily="34" charset="0"/>
              <a:buChar char="•"/>
              <a:defRPr/>
            </a:pPr>
            <a:endParaRPr lang="es-MX" altLang="es-MX" sz="1600" dirty="0">
              <a:solidFill>
                <a:srgbClr val="E46C0A"/>
              </a:solidFill>
              <a:latin typeface="Arial" panose="020B0604020202020204" pitchFamily="34" charset="0"/>
              <a:cs typeface="Arial" panose="020B0604020202020204" pitchFamily="34" charset="0"/>
            </a:endParaRPr>
          </a:p>
          <a:p>
            <a:pPr marL="468000" indent="-468000">
              <a:buSzPct val="150000"/>
              <a:buFont typeface="Wingdings" panose="05000000000000000000" pitchFamily="2" charset="2"/>
              <a:buChar char="ü"/>
              <a:defRPr/>
            </a:pPr>
            <a:r>
              <a:rPr lang="es-MX" altLang="es-MX" sz="1600" dirty="0">
                <a:solidFill>
                  <a:srgbClr val="E46C0A"/>
                </a:solidFill>
                <a:latin typeface="Arial" panose="020B0604020202020204" pitchFamily="34" charset="0"/>
                <a:cs typeface="Arial" panose="020B0604020202020204" pitchFamily="34" charset="0"/>
              </a:rPr>
              <a:t>Información solicitada, así como la forma y medio de acceso.</a:t>
            </a:r>
          </a:p>
        </p:txBody>
      </p:sp>
      <p:sp>
        <p:nvSpPr>
          <p:cNvPr id="2" name="Rectángulo 1">
            <a:extLst>
              <a:ext uri="{FF2B5EF4-FFF2-40B4-BE49-F238E27FC236}">
                <a16:creationId xmlns:a16="http://schemas.microsoft.com/office/drawing/2014/main" xmlns="" id="{3FC76D71-212C-401C-BEC0-C47C4B8FCEFE}"/>
              </a:ext>
            </a:extLst>
          </p:cNvPr>
          <p:cNvSpPr/>
          <p:nvPr/>
        </p:nvSpPr>
        <p:spPr>
          <a:xfrm>
            <a:off x="1939457" y="5604603"/>
            <a:ext cx="2812563" cy="646331"/>
          </a:xfrm>
          <a:prstGeom prst="rect">
            <a:avLst/>
          </a:prstGeom>
        </p:spPr>
        <p:txBody>
          <a:bodyPr wrap="square">
            <a:spAutoFit/>
          </a:bodyPr>
          <a:lstStyle/>
          <a:p>
            <a:r>
              <a:rPr lang="es-ES" dirty="0">
                <a:solidFill>
                  <a:srgbClr val="C00000"/>
                </a:solidFill>
              </a:rPr>
              <a:t>El nombre del solicitante o seudónimo será opcional. </a:t>
            </a:r>
            <a:endParaRPr lang="es-MX" dirty="0">
              <a:solidFill>
                <a:srgbClr val="C00000"/>
              </a:solidFill>
            </a:endParaRPr>
          </a:p>
        </p:txBody>
      </p:sp>
    </p:spTree>
    <p:extLst>
      <p:ext uri="{BB962C8B-B14F-4D97-AF65-F5344CB8AC3E}">
        <p14:creationId xmlns:p14="http://schemas.microsoft.com/office/powerpoint/2010/main" val="6303663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Agrupar 3"/>
          <p:cNvGrpSpPr/>
          <p:nvPr/>
        </p:nvGrpSpPr>
        <p:grpSpPr>
          <a:xfrm>
            <a:off x="352685" y="256763"/>
            <a:ext cx="8438630" cy="6344474"/>
            <a:chOff x="165818" y="89213"/>
            <a:chExt cx="8870678" cy="6669303"/>
          </a:xfrm>
        </p:grpSpPr>
        <p:sp>
          <p:nvSpPr>
            <p:cNvPr id="70" name="object 21"/>
            <p:cNvSpPr>
              <a:spLocks noChangeArrowheads="1"/>
            </p:cNvSpPr>
            <p:nvPr/>
          </p:nvSpPr>
          <p:spPr bwMode="auto">
            <a:xfrm>
              <a:off x="2504320" y="332656"/>
              <a:ext cx="1417092" cy="531317"/>
            </a:xfrm>
            <a:custGeom>
              <a:avLst/>
              <a:gdLst>
                <a:gd name="T0" fmla="*/ 0 w 2592324"/>
                <a:gd name="T1" fmla="*/ 6562352 h 4032504"/>
                <a:gd name="T2" fmla="*/ 4218656 w 2592324"/>
                <a:gd name="T3" fmla="*/ 6562352 h 4032504"/>
                <a:gd name="T4" fmla="*/ 4218656 w 2592324"/>
                <a:gd name="T5" fmla="*/ 0 h 4032504"/>
                <a:gd name="T6" fmla="*/ 0 w 2592324"/>
                <a:gd name="T7" fmla="*/ 0 h 4032504"/>
                <a:gd name="T8" fmla="*/ 0 w 2592324"/>
                <a:gd name="T9" fmla="*/ 6562352 h 4032504"/>
                <a:gd name="T10" fmla="*/ 0 60000 65536"/>
                <a:gd name="T11" fmla="*/ 0 60000 65536"/>
                <a:gd name="T12" fmla="*/ 0 60000 65536"/>
                <a:gd name="T13" fmla="*/ 0 60000 65536"/>
                <a:gd name="T14" fmla="*/ 0 60000 65536"/>
                <a:gd name="T15" fmla="*/ 0 w 2592324"/>
                <a:gd name="T16" fmla="*/ 0 h 4032504"/>
                <a:gd name="T17" fmla="*/ 2592324 w 2592324"/>
                <a:gd name="T18" fmla="*/ 4032504 h 4032504"/>
              </a:gdLst>
              <a:ahLst/>
              <a:cxnLst>
                <a:cxn ang="T10">
                  <a:pos x="T0" y="T1"/>
                </a:cxn>
                <a:cxn ang="T11">
                  <a:pos x="T2" y="T3"/>
                </a:cxn>
                <a:cxn ang="T12">
                  <a:pos x="T4" y="T5"/>
                </a:cxn>
                <a:cxn ang="T13">
                  <a:pos x="T6" y="T7"/>
                </a:cxn>
                <a:cxn ang="T14">
                  <a:pos x="T8" y="T9"/>
                </a:cxn>
              </a:cxnLst>
              <a:rect l="T15" t="T16" r="T17" b="T18"/>
              <a:pathLst>
                <a:path w="2592324" h="4032504">
                  <a:moveTo>
                    <a:pt x="0" y="4032504"/>
                  </a:moveTo>
                  <a:lnTo>
                    <a:pt x="2592324" y="4032504"/>
                  </a:lnTo>
                  <a:lnTo>
                    <a:pt x="2592324" y="0"/>
                  </a:lnTo>
                  <a:lnTo>
                    <a:pt x="0" y="0"/>
                  </a:lnTo>
                  <a:lnTo>
                    <a:pt x="0" y="4032504"/>
                  </a:lnTo>
                  <a:close/>
                </a:path>
              </a:pathLst>
            </a:custGeom>
            <a:solidFill>
              <a:schemeClr val="accent6">
                <a:lumMod val="50000"/>
              </a:schemeClr>
            </a:solidFill>
            <a:ln w="28575">
              <a:noFill/>
              <a:miter lim="800000"/>
              <a:headEnd/>
              <a:tailEnd/>
            </a:ln>
            <a:extLst/>
          </p:spPr>
          <p:txBody>
            <a:bodyPr lIns="0" tIns="0" rIns="0" bIns="0" anchor="ctr"/>
            <a:lstStyle/>
            <a:p>
              <a:pPr algn="ctr"/>
              <a:r>
                <a:rPr lang="es-MX" sz="1400" dirty="0">
                  <a:solidFill>
                    <a:srgbClr val="FFFFFF"/>
                  </a:solidFill>
                </a:rPr>
                <a:t>Competencia</a:t>
              </a:r>
            </a:p>
          </p:txBody>
        </p:sp>
        <p:sp>
          <p:nvSpPr>
            <p:cNvPr id="69" name="Documento 68"/>
            <p:cNvSpPr/>
            <p:nvPr/>
          </p:nvSpPr>
          <p:spPr>
            <a:xfrm>
              <a:off x="174375" y="1872854"/>
              <a:ext cx="1589313" cy="824988"/>
            </a:xfrm>
            <a:prstGeom prst="flowChartDocumen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315"/>
                </a:spcBef>
                <a:spcAft>
                  <a:spcPct val="0"/>
                </a:spcAft>
                <a:buNone/>
              </a:pPr>
              <a:r>
                <a:rPr lang="es-MX" altLang="es-MX" sz="1400" dirty="0">
                  <a:solidFill>
                    <a:schemeClr val="bg1"/>
                  </a:solidFill>
                  <a:cs typeface="Arial" panose="020B0604020202020204" pitchFamily="34" charset="0"/>
                </a:rPr>
                <a:t>Incompetencia</a:t>
              </a:r>
            </a:p>
          </p:txBody>
        </p:sp>
        <p:sp>
          <p:nvSpPr>
            <p:cNvPr id="62" name="Terminador 61"/>
            <p:cNvSpPr/>
            <p:nvPr/>
          </p:nvSpPr>
          <p:spPr>
            <a:xfrm>
              <a:off x="2358049" y="6082442"/>
              <a:ext cx="1565879" cy="676074"/>
            </a:xfrm>
            <a:prstGeom prst="flowChartTerminator">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323"/>
                </a:spcBef>
                <a:spcAft>
                  <a:spcPct val="0"/>
                </a:spcAft>
                <a:buNone/>
              </a:pPr>
              <a:r>
                <a:rPr lang="es-MX" altLang="es-MX" sz="1400" dirty="0">
                  <a:solidFill>
                    <a:schemeClr val="bg1"/>
                  </a:solidFill>
                  <a:cs typeface="Arial" panose="020B0604020202020204" pitchFamily="34" charset="0"/>
                </a:rPr>
                <a:t>No presentada</a:t>
              </a:r>
            </a:p>
          </p:txBody>
        </p:sp>
        <p:sp>
          <p:nvSpPr>
            <p:cNvPr id="53" name="Decisión 52"/>
            <p:cNvSpPr/>
            <p:nvPr/>
          </p:nvSpPr>
          <p:spPr>
            <a:xfrm>
              <a:off x="4427984" y="89213"/>
              <a:ext cx="1714129" cy="1431910"/>
            </a:xfrm>
            <a:prstGeom prst="flowChartDecision">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315"/>
                </a:spcBef>
                <a:spcAft>
                  <a:spcPct val="0"/>
                </a:spcAft>
                <a:buNone/>
              </a:pPr>
              <a:r>
                <a:rPr lang="es-MX" altLang="es-MX" sz="1100" dirty="0">
                  <a:solidFill>
                    <a:schemeClr val="bg1"/>
                  </a:solidFill>
                  <a:cs typeface="Arial" panose="020B0604020202020204" pitchFamily="34" charset="0"/>
                </a:rPr>
                <a:t>Verifica Requisitos</a:t>
              </a:r>
            </a:p>
          </p:txBody>
        </p:sp>
        <p:sp>
          <p:nvSpPr>
            <p:cNvPr id="44" name="object 21"/>
            <p:cNvSpPr>
              <a:spLocks noChangeArrowheads="1"/>
            </p:cNvSpPr>
            <p:nvPr/>
          </p:nvSpPr>
          <p:spPr bwMode="auto">
            <a:xfrm>
              <a:off x="3989903" y="3916817"/>
              <a:ext cx="1532034" cy="1229521"/>
            </a:xfrm>
            <a:custGeom>
              <a:avLst/>
              <a:gdLst>
                <a:gd name="T0" fmla="*/ 0 w 2592324"/>
                <a:gd name="T1" fmla="*/ 6562352 h 4032504"/>
                <a:gd name="T2" fmla="*/ 4218656 w 2592324"/>
                <a:gd name="T3" fmla="*/ 6562352 h 4032504"/>
                <a:gd name="T4" fmla="*/ 4218656 w 2592324"/>
                <a:gd name="T5" fmla="*/ 0 h 4032504"/>
                <a:gd name="T6" fmla="*/ 0 w 2592324"/>
                <a:gd name="T7" fmla="*/ 0 h 4032504"/>
                <a:gd name="T8" fmla="*/ 0 w 2592324"/>
                <a:gd name="T9" fmla="*/ 6562352 h 4032504"/>
                <a:gd name="T10" fmla="*/ 0 60000 65536"/>
                <a:gd name="T11" fmla="*/ 0 60000 65536"/>
                <a:gd name="T12" fmla="*/ 0 60000 65536"/>
                <a:gd name="T13" fmla="*/ 0 60000 65536"/>
                <a:gd name="T14" fmla="*/ 0 60000 65536"/>
                <a:gd name="T15" fmla="*/ 0 w 2592324"/>
                <a:gd name="T16" fmla="*/ 0 h 4032504"/>
                <a:gd name="T17" fmla="*/ 2592324 w 2592324"/>
                <a:gd name="T18" fmla="*/ 4032504 h 4032504"/>
              </a:gdLst>
              <a:ahLst/>
              <a:cxnLst>
                <a:cxn ang="T10">
                  <a:pos x="T0" y="T1"/>
                </a:cxn>
                <a:cxn ang="T11">
                  <a:pos x="T2" y="T3"/>
                </a:cxn>
                <a:cxn ang="T12">
                  <a:pos x="T4" y="T5"/>
                </a:cxn>
                <a:cxn ang="T13">
                  <a:pos x="T6" y="T7"/>
                </a:cxn>
                <a:cxn ang="T14">
                  <a:pos x="T8" y="T9"/>
                </a:cxn>
              </a:cxnLst>
              <a:rect l="T15" t="T16" r="T17" b="T18"/>
              <a:pathLst>
                <a:path w="2592324" h="4032504">
                  <a:moveTo>
                    <a:pt x="0" y="4032504"/>
                  </a:moveTo>
                  <a:lnTo>
                    <a:pt x="2592324" y="4032504"/>
                  </a:lnTo>
                  <a:lnTo>
                    <a:pt x="2592324" y="0"/>
                  </a:lnTo>
                  <a:lnTo>
                    <a:pt x="0" y="0"/>
                  </a:lnTo>
                  <a:lnTo>
                    <a:pt x="0" y="4032504"/>
                  </a:lnTo>
                  <a:close/>
                </a:path>
              </a:pathLst>
            </a:custGeom>
            <a:solidFill>
              <a:schemeClr val="accent6">
                <a:lumMod val="50000"/>
              </a:schemeClr>
            </a:solidFill>
            <a:ln w="28575">
              <a:noFill/>
              <a:miter lim="800000"/>
              <a:headEnd/>
              <a:tailEnd/>
            </a:ln>
            <a:extLst/>
          </p:spPr>
          <p:txBody>
            <a:bodyPr lIns="0" tIns="0" rIns="0" bIns="0" anchor="ctr"/>
            <a:lstStyle/>
            <a:p>
              <a:pPr algn="ctr">
                <a:lnSpc>
                  <a:spcPct val="96000"/>
                </a:lnSpc>
                <a:spcBef>
                  <a:spcPts val="323"/>
                </a:spcBef>
                <a:spcAft>
                  <a:spcPct val="0"/>
                </a:spcAft>
                <a:buNone/>
              </a:pPr>
              <a:r>
                <a:rPr lang="es-MX" altLang="es-MX" sz="1400" dirty="0">
                  <a:solidFill>
                    <a:schemeClr val="bg1"/>
                  </a:solidFill>
                  <a:cs typeface="Arial" panose="020B0604020202020204" pitchFamily="34" charset="0"/>
                </a:rPr>
                <a:t>Subsana requisitos</a:t>
              </a:r>
            </a:p>
            <a:p>
              <a:pPr algn="ctr">
                <a:lnSpc>
                  <a:spcPct val="96000"/>
                </a:lnSpc>
                <a:spcBef>
                  <a:spcPts val="68"/>
                </a:spcBef>
                <a:spcAft>
                  <a:spcPct val="0"/>
                </a:spcAft>
                <a:buNone/>
              </a:pPr>
              <a:r>
                <a:rPr lang="es-MX" altLang="es-MX" sz="1400" dirty="0">
                  <a:solidFill>
                    <a:schemeClr val="bg1"/>
                  </a:solidFill>
                  <a:cs typeface="Arial" panose="020B0604020202020204" pitchFamily="34" charset="0"/>
                </a:rPr>
                <a:t>o aclara solicitud</a:t>
              </a:r>
            </a:p>
          </p:txBody>
        </p:sp>
        <p:sp>
          <p:nvSpPr>
            <p:cNvPr id="40" name="object 21"/>
            <p:cNvSpPr>
              <a:spLocks noChangeArrowheads="1"/>
            </p:cNvSpPr>
            <p:nvPr/>
          </p:nvSpPr>
          <p:spPr bwMode="auto">
            <a:xfrm>
              <a:off x="2410499" y="3924823"/>
              <a:ext cx="1460979" cy="1221515"/>
            </a:xfrm>
            <a:custGeom>
              <a:avLst/>
              <a:gdLst>
                <a:gd name="T0" fmla="*/ 0 w 2592324"/>
                <a:gd name="T1" fmla="*/ 6562352 h 4032504"/>
                <a:gd name="T2" fmla="*/ 4218656 w 2592324"/>
                <a:gd name="T3" fmla="*/ 6562352 h 4032504"/>
                <a:gd name="T4" fmla="*/ 4218656 w 2592324"/>
                <a:gd name="T5" fmla="*/ 0 h 4032504"/>
                <a:gd name="T6" fmla="*/ 0 w 2592324"/>
                <a:gd name="T7" fmla="*/ 0 h 4032504"/>
                <a:gd name="T8" fmla="*/ 0 w 2592324"/>
                <a:gd name="T9" fmla="*/ 6562352 h 4032504"/>
                <a:gd name="T10" fmla="*/ 0 60000 65536"/>
                <a:gd name="T11" fmla="*/ 0 60000 65536"/>
                <a:gd name="T12" fmla="*/ 0 60000 65536"/>
                <a:gd name="T13" fmla="*/ 0 60000 65536"/>
                <a:gd name="T14" fmla="*/ 0 60000 65536"/>
                <a:gd name="T15" fmla="*/ 0 w 2592324"/>
                <a:gd name="T16" fmla="*/ 0 h 4032504"/>
                <a:gd name="T17" fmla="*/ 2592324 w 2592324"/>
                <a:gd name="T18" fmla="*/ 4032504 h 4032504"/>
              </a:gdLst>
              <a:ahLst/>
              <a:cxnLst>
                <a:cxn ang="T10">
                  <a:pos x="T0" y="T1"/>
                </a:cxn>
                <a:cxn ang="T11">
                  <a:pos x="T2" y="T3"/>
                </a:cxn>
                <a:cxn ang="T12">
                  <a:pos x="T4" y="T5"/>
                </a:cxn>
                <a:cxn ang="T13">
                  <a:pos x="T6" y="T7"/>
                </a:cxn>
                <a:cxn ang="T14">
                  <a:pos x="T8" y="T9"/>
                </a:cxn>
              </a:cxnLst>
              <a:rect l="T15" t="T16" r="T17" b="T18"/>
              <a:pathLst>
                <a:path w="2592324" h="4032504">
                  <a:moveTo>
                    <a:pt x="0" y="4032504"/>
                  </a:moveTo>
                  <a:lnTo>
                    <a:pt x="2592324" y="4032504"/>
                  </a:lnTo>
                  <a:lnTo>
                    <a:pt x="2592324" y="0"/>
                  </a:lnTo>
                  <a:lnTo>
                    <a:pt x="0" y="0"/>
                  </a:lnTo>
                  <a:lnTo>
                    <a:pt x="0" y="4032504"/>
                  </a:lnTo>
                  <a:close/>
                </a:path>
              </a:pathLst>
            </a:custGeom>
            <a:solidFill>
              <a:schemeClr val="accent6">
                <a:lumMod val="50000"/>
              </a:schemeClr>
            </a:solidFill>
            <a:ln w="28575">
              <a:noFill/>
              <a:miter lim="800000"/>
              <a:headEnd/>
              <a:tailEnd/>
            </a:ln>
            <a:extLst/>
          </p:spPr>
          <p:txBody>
            <a:bodyPr lIns="0" tIns="0" rIns="0" bIns="0" anchor="ctr"/>
            <a:lstStyle/>
            <a:p>
              <a:pPr algn="ctr">
                <a:lnSpc>
                  <a:spcPct val="96000"/>
                </a:lnSpc>
                <a:spcBef>
                  <a:spcPts val="323"/>
                </a:spcBef>
                <a:spcAft>
                  <a:spcPct val="0"/>
                </a:spcAft>
                <a:buNone/>
              </a:pPr>
              <a:r>
                <a:rPr lang="es-MX" altLang="es-MX" sz="1400" dirty="0">
                  <a:solidFill>
                    <a:schemeClr val="bg1"/>
                  </a:solidFill>
                  <a:cs typeface="Arial" panose="020B0604020202020204" pitchFamily="34" charset="0"/>
                </a:rPr>
                <a:t>Subsana requisito, ni aclara solicitud</a:t>
              </a:r>
            </a:p>
          </p:txBody>
        </p:sp>
        <p:sp>
          <p:nvSpPr>
            <p:cNvPr id="39" name="Documento 38"/>
            <p:cNvSpPr/>
            <p:nvPr/>
          </p:nvSpPr>
          <p:spPr>
            <a:xfrm>
              <a:off x="3989903" y="2101356"/>
              <a:ext cx="1548765" cy="824988"/>
            </a:xfrm>
            <a:prstGeom prst="flowChartDocumen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6000"/>
                </a:lnSpc>
                <a:spcBef>
                  <a:spcPts val="323"/>
                </a:spcBef>
                <a:spcAft>
                  <a:spcPct val="0"/>
                </a:spcAft>
                <a:buNone/>
              </a:pPr>
              <a:r>
                <a:rPr lang="es-MX" altLang="es-MX" sz="1400" dirty="0">
                  <a:solidFill>
                    <a:schemeClr val="bg1"/>
                  </a:solidFill>
                  <a:cs typeface="Arial" panose="020B0604020202020204" pitchFamily="34" charset="0"/>
                </a:rPr>
                <a:t>Prevención</a:t>
              </a:r>
            </a:p>
            <a:p>
              <a:pPr algn="ctr">
                <a:lnSpc>
                  <a:spcPct val="96000"/>
                </a:lnSpc>
                <a:spcBef>
                  <a:spcPts val="323"/>
                </a:spcBef>
                <a:spcAft>
                  <a:spcPct val="0"/>
                </a:spcAft>
                <a:buNone/>
              </a:pPr>
              <a:r>
                <a:rPr lang="es-MX" altLang="es-MX" sz="1400" dirty="0">
                  <a:solidFill>
                    <a:schemeClr val="bg1"/>
                  </a:solidFill>
                  <a:cs typeface="Arial" panose="020B0604020202020204" pitchFamily="34" charset="0"/>
                </a:rPr>
                <a:t>2 días hábiles</a:t>
              </a:r>
            </a:p>
          </p:txBody>
        </p:sp>
        <p:sp>
          <p:nvSpPr>
            <p:cNvPr id="34" name="Datos 33"/>
            <p:cNvSpPr/>
            <p:nvPr/>
          </p:nvSpPr>
          <p:spPr>
            <a:xfrm>
              <a:off x="6876256" y="1300353"/>
              <a:ext cx="2160240" cy="1222020"/>
            </a:xfrm>
            <a:prstGeom prst="flowChartInputOutpu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ct val="0"/>
                </a:spcAft>
                <a:buNone/>
              </a:pPr>
              <a:r>
                <a:rPr lang="es-MX" altLang="es-MX" sz="1400" dirty="0">
                  <a:solidFill>
                    <a:schemeClr val="bg1"/>
                  </a:solidFill>
                  <a:cs typeface="Arial" panose="020B0604020202020204" pitchFamily="34" charset="0"/>
                </a:rPr>
                <a:t>04 días hábiles E. M.</a:t>
              </a:r>
            </a:p>
          </p:txBody>
        </p:sp>
        <p:sp>
          <p:nvSpPr>
            <p:cNvPr id="6" name="Documento 5"/>
            <p:cNvSpPr/>
            <p:nvPr/>
          </p:nvSpPr>
          <p:spPr>
            <a:xfrm>
              <a:off x="7001286" y="354005"/>
              <a:ext cx="1910181" cy="897945"/>
            </a:xfrm>
            <a:prstGeom prst="flowChartDocumen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315"/>
                </a:spcBef>
                <a:spcAft>
                  <a:spcPct val="0"/>
                </a:spcAft>
                <a:buNone/>
              </a:pPr>
              <a:r>
                <a:rPr lang="es-MX" altLang="es-MX" sz="1400" dirty="0">
                  <a:solidFill>
                    <a:schemeClr val="bg1"/>
                  </a:solidFill>
                  <a:cs typeface="Arial" panose="020B0604020202020204" pitchFamily="34" charset="0"/>
                </a:rPr>
                <a:t>Respuesta 8 días</a:t>
              </a:r>
            </a:p>
            <a:p>
              <a:pPr algn="ctr">
                <a:spcBef>
                  <a:spcPts val="315"/>
                </a:spcBef>
                <a:spcAft>
                  <a:spcPct val="0"/>
                </a:spcAft>
              </a:pPr>
              <a:r>
                <a:rPr lang="es-MX" altLang="es-MX" sz="1400" dirty="0">
                  <a:solidFill>
                    <a:schemeClr val="bg1"/>
                  </a:solidFill>
                  <a:cs typeface="Arial" panose="020B0604020202020204" pitchFamily="34" charset="0"/>
                </a:rPr>
                <a:t>(Posteriores a la presentación)</a:t>
              </a:r>
            </a:p>
          </p:txBody>
        </p:sp>
        <p:sp>
          <p:nvSpPr>
            <p:cNvPr id="3" name="Terminador 2"/>
            <p:cNvSpPr/>
            <p:nvPr/>
          </p:nvSpPr>
          <p:spPr>
            <a:xfrm>
              <a:off x="165818" y="267643"/>
              <a:ext cx="1565879" cy="676074"/>
            </a:xfrm>
            <a:prstGeom prst="flowChartTerminator">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400" dirty="0"/>
                <a:t>Presenta solicitud</a:t>
              </a:r>
            </a:p>
          </p:txBody>
        </p:sp>
        <p:sp>
          <p:nvSpPr>
            <p:cNvPr id="25" name="object 39"/>
            <p:cNvSpPr>
              <a:spLocks noChangeArrowheads="1"/>
            </p:cNvSpPr>
            <p:nvPr/>
          </p:nvSpPr>
          <p:spPr bwMode="auto">
            <a:xfrm>
              <a:off x="6066472" y="524778"/>
              <a:ext cx="875918" cy="239926"/>
            </a:xfrm>
            <a:custGeom>
              <a:avLst/>
              <a:gdLst>
                <a:gd name="T0" fmla="*/ 0 w 709929"/>
                <a:gd name="T1" fmla="*/ 189199 h 461644"/>
                <a:gd name="T2" fmla="*/ 780013 w 709929"/>
                <a:gd name="T3" fmla="*/ 189199 h 461644"/>
                <a:gd name="T4" fmla="*/ 780013 w 709929"/>
                <a:gd name="T5" fmla="*/ 0 h 461644"/>
                <a:gd name="T6" fmla="*/ 1155957 w 709929"/>
                <a:gd name="T7" fmla="*/ 378401 h 461644"/>
                <a:gd name="T8" fmla="*/ 780013 w 709929"/>
                <a:gd name="T9" fmla="*/ 756594 h 461644"/>
                <a:gd name="T10" fmla="*/ 780013 w 709929"/>
                <a:gd name="T11" fmla="*/ 567601 h 461644"/>
                <a:gd name="T12" fmla="*/ 0 w 709929"/>
                <a:gd name="T13" fmla="*/ 567601 h 461644"/>
                <a:gd name="T14" fmla="*/ 0 w 709929"/>
                <a:gd name="T15" fmla="*/ 189199 h 461644"/>
                <a:gd name="T16" fmla="*/ 0 60000 65536"/>
                <a:gd name="T17" fmla="*/ 0 60000 65536"/>
                <a:gd name="T18" fmla="*/ 0 60000 65536"/>
                <a:gd name="T19" fmla="*/ 0 60000 65536"/>
                <a:gd name="T20" fmla="*/ 0 60000 65536"/>
                <a:gd name="T21" fmla="*/ 0 60000 65536"/>
                <a:gd name="T22" fmla="*/ 0 60000 65536"/>
                <a:gd name="T23" fmla="*/ 0 60000 65536"/>
                <a:gd name="T24" fmla="*/ 0 w 709929"/>
                <a:gd name="T25" fmla="*/ 0 h 461644"/>
                <a:gd name="T26" fmla="*/ 709929 w 709929"/>
                <a:gd name="T27" fmla="*/ 461644 h 4616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9929" h="461644">
                  <a:moveTo>
                    <a:pt x="0" y="115442"/>
                  </a:moveTo>
                  <a:lnTo>
                    <a:pt x="479043" y="115442"/>
                  </a:lnTo>
                  <a:lnTo>
                    <a:pt x="479043" y="0"/>
                  </a:lnTo>
                  <a:lnTo>
                    <a:pt x="709929" y="230886"/>
                  </a:lnTo>
                  <a:lnTo>
                    <a:pt x="479043" y="461644"/>
                  </a:lnTo>
                  <a:lnTo>
                    <a:pt x="479043" y="346328"/>
                  </a:lnTo>
                  <a:lnTo>
                    <a:pt x="0" y="346328"/>
                  </a:lnTo>
                  <a:lnTo>
                    <a:pt x="0" y="115442"/>
                  </a:lnTo>
                  <a:close/>
                </a:path>
              </a:pathLst>
            </a:custGeom>
            <a:solidFill>
              <a:srgbClr val="FAC090"/>
            </a:solidFill>
            <a:ln w="28575">
              <a:noFill/>
              <a:miter lim="800000"/>
              <a:headEnd/>
              <a:tailEnd/>
            </a:ln>
          </p:spPr>
          <p:txBody>
            <a:bodyPr lIns="0" tIns="0" rIns="0" bIns="0"/>
            <a:lstStyle/>
            <a:p>
              <a:endParaRPr lang="es-MX" sz="1400">
                <a:solidFill>
                  <a:schemeClr val="accent6">
                    <a:lumMod val="40000"/>
                    <a:lumOff val="60000"/>
                  </a:schemeClr>
                </a:solidFill>
              </a:endParaRPr>
            </a:p>
          </p:txBody>
        </p:sp>
        <p:sp>
          <p:nvSpPr>
            <p:cNvPr id="26" name="object 39"/>
            <p:cNvSpPr>
              <a:spLocks noChangeArrowheads="1"/>
            </p:cNvSpPr>
            <p:nvPr/>
          </p:nvSpPr>
          <p:spPr bwMode="auto">
            <a:xfrm rot="5400000">
              <a:off x="5043344" y="1691276"/>
              <a:ext cx="483410" cy="239926"/>
            </a:xfrm>
            <a:custGeom>
              <a:avLst/>
              <a:gdLst>
                <a:gd name="T0" fmla="*/ 0 w 709929"/>
                <a:gd name="T1" fmla="*/ 189199 h 461644"/>
                <a:gd name="T2" fmla="*/ 780013 w 709929"/>
                <a:gd name="T3" fmla="*/ 189199 h 461644"/>
                <a:gd name="T4" fmla="*/ 780013 w 709929"/>
                <a:gd name="T5" fmla="*/ 0 h 461644"/>
                <a:gd name="T6" fmla="*/ 1155957 w 709929"/>
                <a:gd name="T7" fmla="*/ 378401 h 461644"/>
                <a:gd name="T8" fmla="*/ 780013 w 709929"/>
                <a:gd name="T9" fmla="*/ 756594 h 461644"/>
                <a:gd name="T10" fmla="*/ 780013 w 709929"/>
                <a:gd name="T11" fmla="*/ 567601 h 461644"/>
                <a:gd name="T12" fmla="*/ 0 w 709929"/>
                <a:gd name="T13" fmla="*/ 567601 h 461644"/>
                <a:gd name="T14" fmla="*/ 0 w 709929"/>
                <a:gd name="T15" fmla="*/ 189199 h 461644"/>
                <a:gd name="T16" fmla="*/ 0 60000 65536"/>
                <a:gd name="T17" fmla="*/ 0 60000 65536"/>
                <a:gd name="T18" fmla="*/ 0 60000 65536"/>
                <a:gd name="T19" fmla="*/ 0 60000 65536"/>
                <a:gd name="T20" fmla="*/ 0 60000 65536"/>
                <a:gd name="T21" fmla="*/ 0 60000 65536"/>
                <a:gd name="T22" fmla="*/ 0 60000 65536"/>
                <a:gd name="T23" fmla="*/ 0 60000 65536"/>
                <a:gd name="T24" fmla="*/ 0 w 709929"/>
                <a:gd name="T25" fmla="*/ 0 h 461644"/>
                <a:gd name="T26" fmla="*/ 709929 w 709929"/>
                <a:gd name="T27" fmla="*/ 461644 h 4616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9929" h="461644">
                  <a:moveTo>
                    <a:pt x="0" y="115442"/>
                  </a:moveTo>
                  <a:lnTo>
                    <a:pt x="479043" y="115442"/>
                  </a:lnTo>
                  <a:lnTo>
                    <a:pt x="479043" y="0"/>
                  </a:lnTo>
                  <a:lnTo>
                    <a:pt x="709929" y="230886"/>
                  </a:lnTo>
                  <a:lnTo>
                    <a:pt x="479043" y="461644"/>
                  </a:lnTo>
                  <a:lnTo>
                    <a:pt x="479043" y="346328"/>
                  </a:lnTo>
                  <a:lnTo>
                    <a:pt x="0" y="346328"/>
                  </a:lnTo>
                  <a:lnTo>
                    <a:pt x="0" y="115442"/>
                  </a:lnTo>
                  <a:close/>
                </a:path>
              </a:pathLst>
            </a:custGeom>
            <a:solidFill>
              <a:srgbClr val="FAC090"/>
            </a:solidFill>
            <a:ln w="28575">
              <a:noFill/>
              <a:miter lim="800000"/>
              <a:headEnd/>
              <a:tailEnd/>
            </a:ln>
          </p:spPr>
          <p:txBody>
            <a:bodyPr lIns="0" tIns="0" rIns="0" bIns="0"/>
            <a:lstStyle/>
            <a:p>
              <a:endParaRPr lang="es-MX" sz="1400">
                <a:solidFill>
                  <a:schemeClr val="accent6">
                    <a:lumMod val="40000"/>
                    <a:lumOff val="60000"/>
                  </a:schemeClr>
                </a:solidFill>
              </a:endParaRPr>
            </a:p>
          </p:txBody>
        </p:sp>
        <p:sp>
          <p:nvSpPr>
            <p:cNvPr id="28" name="object 3"/>
            <p:cNvSpPr txBox="1">
              <a:spLocks noChangeArrowheads="1"/>
            </p:cNvSpPr>
            <p:nvPr/>
          </p:nvSpPr>
          <p:spPr bwMode="auto">
            <a:xfrm>
              <a:off x="4427984" y="1340768"/>
              <a:ext cx="484801" cy="442720"/>
            </a:xfrm>
            <a:prstGeom prst="rect">
              <a:avLst/>
            </a:prstGeom>
            <a:noFill/>
            <a:ln>
              <a:noFill/>
            </a:ln>
            <a:extLst/>
          </p:spPr>
          <p:txBody>
            <a:bodyPr lIns="0" tIns="0" rIns="0" bIns="0" anchor="ctr"/>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1400" dirty="0">
                  <a:solidFill>
                    <a:schemeClr val="accent6">
                      <a:lumMod val="40000"/>
                      <a:lumOff val="60000"/>
                    </a:schemeClr>
                  </a:solidFill>
                  <a:cs typeface="Arial" panose="020B0604020202020204" pitchFamily="34" charset="0"/>
                </a:rPr>
                <a:t>No</a:t>
              </a:r>
            </a:p>
          </p:txBody>
        </p:sp>
        <p:sp>
          <p:nvSpPr>
            <p:cNvPr id="42" name="object 39"/>
            <p:cNvSpPr>
              <a:spLocks noChangeArrowheads="1"/>
            </p:cNvSpPr>
            <p:nvPr/>
          </p:nvSpPr>
          <p:spPr bwMode="auto">
            <a:xfrm rot="5400000">
              <a:off x="2703029" y="5495222"/>
              <a:ext cx="875918" cy="239926"/>
            </a:xfrm>
            <a:custGeom>
              <a:avLst/>
              <a:gdLst>
                <a:gd name="T0" fmla="*/ 0 w 709929"/>
                <a:gd name="T1" fmla="*/ 189199 h 461644"/>
                <a:gd name="T2" fmla="*/ 780013 w 709929"/>
                <a:gd name="T3" fmla="*/ 189199 h 461644"/>
                <a:gd name="T4" fmla="*/ 780013 w 709929"/>
                <a:gd name="T5" fmla="*/ 0 h 461644"/>
                <a:gd name="T6" fmla="*/ 1155957 w 709929"/>
                <a:gd name="T7" fmla="*/ 378401 h 461644"/>
                <a:gd name="T8" fmla="*/ 780013 w 709929"/>
                <a:gd name="T9" fmla="*/ 756594 h 461644"/>
                <a:gd name="T10" fmla="*/ 780013 w 709929"/>
                <a:gd name="T11" fmla="*/ 567601 h 461644"/>
                <a:gd name="T12" fmla="*/ 0 w 709929"/>
                <a:gd name="T13" fmla="*/ 567601 h 461644"/>
                <a:gd name="T14" fmla="*/ 0 w 709929"/>
                <a:gd name="T15" fmla="*/ 189199 h 461644"/>
                <a:gd name="T16" fmla="*/ 0 60000 65536"/>
                <a:gd name="T17" fmla="*/ 0 60000 65536"/>
                <a:gd name="T18" fmla="*/ 0 60000 65536"/>
                <a:gd name="T19" fmla="*/ 0 60000 65536"/>
                <a:gd name="T20" fmla="*/ 0 60000 65536"/>
                <a:gd name="T21" fmla="*/ 0 60000 65536"/>
                <a:gd name="T22" fmla="*/ 0 60000 65536"/>
                <a:gd name="T23" fmla="*/ 0 60000 65536"/>
                <a:gd name="T24" fmla="*/ 0 w 709929"/>
                <a:gd name="T25" fmla="*/ 0 h 461644"/>
                <a:gd name="T26" fmla="*/ 709929 w 709929"/>
                <a:gd name="T27" fmla="*/ 461644 h 4616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9929" h="461644">
                  <a:moveTo>
                    <a:pt x="0" y="115442"/>
                  </a:moveTo>
                  <a:lnTo>
                    <a:pt x="479043" y="115442"/>
                  </a:lnTo>
                  <a:lnTo>
                    <a:pt x="479043" y="0"/>
                  </a:lnTo>
                  <a:lnTo>
                    <a:pt x="709929" y="230886"/>
                  </a:lnTo>
                  <a:lnTo>
                    <a:pt x="479043" y="461644"/>
                  </a:lnTo>
                  <a:lnTo>
                    <a:pt x="479043" y="346328"/>
                  </a:lnTo>
                  <a:lnTo>
                    <a:pt x="0" y="346328"/>
                  </a:lnTo>
                  <a:lnTo>
                    <a:pt x="0" y="115442"/>
                  </a:lnTo>
                  <a:close/>
                </a:path>
              </a:pathLst>
            </a:custGeom>
            <a:solidFill>
              <a:srgbClr val="FAC090"/>
            </a:solidFill>
            <a:ln w="28575">
              <a:noFill/>
              <a:miter lim="800000"/>
              <a:headEnd/>
              <a:tailEnd/>
            </a:ln>
          </p:spPr>
          <p:txBody>
            <a:bodyPr lIns="0" tIns="0" rIns="0" bIns="0"/>
            <a:lstStyle/>
            <a:p>
              <a:endParaRPr lang="es-MX" sz="1400">
                <a:solidFill>
                  <a:schemeClr val="accent6">
                    <a:lumMod val="40000"/>
                    <a:lumOff val="60000"/>
                  </a:schemeClr>
                </a:solidFill>
              </a:endParaRPr>
            </a:p>
          </p:txBody>
        </p:sp>
        <p:sp>
          <p:nvSpPr>
            <p:cNvPr id="45" name="object 39"/>
            <p:cNvSpPr>
              <a:spLocks noChangeArrowheads="1"/>
            </p:cNvSpPr>
            <p:nvPr/>
          </p:nvSpPr>
          <p:spPr bwMode="auto">
            <a:xfrm rot="5400000">
              <a:off x="4329632" y="3298196"/>
              <a:ext cx="869307" cy="266823"/>
            </a:xfrm>
            <a:custGeom>
              <a:avLst/>
              <a:gdLst>
                <a:gd name="T0" fmla="*/ 0 w 709929"/>
                <a:gd name="T1" fmla="*/ 189199 h 461644"/>
                <a:gd name="T2" fmla="*/ 780013 w 709929"/>
                <a:gd name="T3" fmla="*/ 189199 h 461644"/>
                <a:gd name="T4" fmla="*/ 780013 w 709929"/>
                <a:gd name="T5" fmla="*/ 0 h 461644"/>
                <a:gd name="T6" fmla="*/ 1155957 w 709929"/>
                <a:gd name="T7" fmla="*/ 378401 h 461644"/>
                <a:gd name="T8" fmla="*/ 780013 w 709929"/>
                <a:gd name="T9" fmla="*/ 756594 h 461644"/>
                <a:gd name="T10" fmla="*/ 780013 w 709929"/>
                <a:gd name="T11" fmla="*/ 567601 h 461644"/>
                <a:gd name="T12" fmla="*/ 0 w 709929"/>
                <a:gd name="T13" fmla="*/ 567601 h 461644"/>
                <a:gd name="T14" fmla="*/ 0 w 709929"/>
                <a:gd name="T15" fmla="*/ 189199 h 461644"/>
                <a:gd name="T16" fmla="*/ 0 60000 65536"/>
                <a:gd name="T17" fmla="*/ 0 60000 65536"/>
                <a:gd name="T18" fmla="*/ 0 60000 65536"/>
                <a:gd name="T19" fmla="*/ 0 60000 65536"/>
                <a:gd name="T20" fmla="*/ 0 60000 65536"/>
                <a:gd name="T21" fmla="*/ 0 60000 65536"/>
                <a:gd name="T22" fmla="*/ 0 60000 65536"/>
                <a:gd name="T23" fmla="*/ 0 60000 65536"/>
                <a:gd name="T24" fmla="*/ 0 w 709929"/>
                <a:gd name="T25" fmla="*/ 0 h 461644"/>
                <a:gd name="T26" fmla="*/ 709929 w 709929"/>
                <a:gd name="T27" fmla="*/ 461644 h 4616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9929" h="461644">
                  <a:moveTo>
                    <a:pt x="0" y="115442"/>
                  </a:moveTo>
                  <a:lnTo>
                    <a:pt x="479043" y="115442"/>
                  </a:lnTo>
                  <a:lnTo>
                    <a:pt x="479043" y="0"/>
                  </a:lnTo>
                  <a:lnTo>
                    <a:pt x="709929" y="230886"/>
                  </a:lnTo>
                  <a:lnTo>
                    <a:pt x="479043" y="461644"/>
                  </a:lnTo>
                  <a:lnTo>
                    <a:pt x="479043" y="346328"/>
                  </a:lnTo>
                  <a:lnTo>
                    <a:pt x="0" y="346328"/>
                  </a:lnTo>
                  <a:lnTo>
                    <a:pt x="0" y="115442"/>
                  </a:lnTo>
                  <a:close/>
                </a:path>
              </a:pathLst>
            </a:custGeom>
            <a:solidFill>
              <a:srgbClr val="FAC090"/>
            </a:solidFill>
            <a:ln w="28575">
              <a:noFill/>
              <a:miter lim="800000"/>
              <a:headEnd/>
              <a:tailEnd/>
            </a:ln>
          </p:spPr>
          <p:txBody>
            <a:bodyPr lIns="0" tIns="0" rIns="0" bIns="0"/>
            <a:lstStyle/>
            <a:p>
              <a:endParaRPr lang="es-MX" sz="1400">
                <a:solidFill>
                  <a:schemeClr val="accent6">
                    <a:lumMod val="40000"/>
                    <a:lumOff val="60000"/>
                  </a:schemeClr>
                </a:solidFill>
              </a:endParaRPr>
            </a:p>
          </p:txBody>
        </p:sp>
        <p:sp>
          <p:nvSpPr>
            <p:cNvPr id="7" name="Flecha doblada 6"/>
            <p:cNvSpPr/>
            <p:nvPr/>
          </p:nvSpPr>
          <p:spPr>
            <a:xfrm>
              <a:off x="6012160" y="846155"/>
              <a:ext cx="936104" cy="3302925"/>
            </a:xfrm>
            <a:prstGeom prst="bentArrow">
              <a:avLst>
                <a:gd name="adj1" fmla="val 19525"/>
                <a:gd name="adj2" fmla="val 17025"/>
                <a:gd name="adj3" fmla="val 30779"/>
                <a:gd name="adj4" fmla="val 29715"/>
              </a:avLst>
            </a:prstGeom>
            <a:solidFill>
              <a:srgbClr val="FAC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400">
                <a:solidFill>
                  <a:schemeClr val="accent6">
                    <a:lumMod val="40000"/>
                    <a:lumOff val="60000"/>
                  </a:schemeClr>
                </a:solidFill>
              </a:endParaRPr>
            </a:p>
          </p:txBody>
        </p:sp>
        <p:sp>
          <p:nvSpPr>
            <p:cNvPr id="50" name="Rectángulo 49"/>
            <p:cNvSpPr/>
            <p:nvPr/>
          </p:nvSpPr>
          <p:spPr>
            <a:xfrm>
              <a:off x="6588224" y="2780928"/>
              <a:ext cx="2260163" cy="166925"/>
            </a:xfrm>
            <a:prstGeom prst="rect">
              <a:avLst/>
            </a:prstGeom>
            <a:solidFill>
              <a:srgbClr val="FAC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400">
                <a:solidFill>
                  <a:schemeClr val="accent6">
                    <a:lumMod val="40000"/>
                    <a:lumOff val="60000"/>
                  </a:schemeClr>
                </a:solidFill>
              </a:endParaRPr>
            </a:p>
          </p:txBody>
        </p:sp>
        <p:sp>
          <p:nvSpPr>
            <p:cNvPr id="56" name="object 39"/>
            <p:cNvSpPr>
              <a:spLocks noChangeArrowheads="1"/>
            </p:cNvSpPr>
            <p:nvPr/>
          </p:nvSpPr>
          <p:spPr bwMode="auto">
            <a:xfrm>
              <a:off x="1784369" y="486566"/>
              <a:ext cx="694824" cy="223497"/>
            </a:xfrm>
            <a:custGeom>
              <a:avLst/>
              <a:gdLst>
                <a:gd name="T0" fmla="*/ 0 w 709929"/>
                <a:gd name="T1" fmla="*/ 189199 h 461644"/>
                <a:gd name="T2" fmla="*/ 780013 w 709929"/>
                <a:gd name="T3" fmla="*/ 189199 h 461644"/>
                <a:gd name="T4" fmla="*/ 780013 w 709929"/>
                <a:gd name="T5" fmla="*/ 0 h 461644"/>
                <a:gd name="T6" fmla="*/ 1155957 w 709929"/>
                <a:gd name="T7" fmla="*/ 378401 h 461644"/>
                <a:gd name="T8" fmla="*/ 780013 w 709929"/>
                <a:gd name="T9" fmla="*/ 756594 h 461644"/>
                <a:gd name="T10" fmla="*/ 780013 w 709929"/>
                <a:gd name="T11" fmla="*/ 567601 h 461644"/>
                <a:gd name="T12" fmla="*/ 0 w 709929"/>
                <a:gd name="T13" fmla="*/ 567601 h 461644"/>
                <a:gd name="T14" fmla="*/ 0 w 709929"/>
                <a:gd name="T15" fmla="*/ 189199 h 461644"/>
                <a:gd name="T16" fmla="*/ 0 60000 65536"/>
                <a:gd name="T17" fmla="*/ 0 60000 65536"/>
                <a:gd name="T18" fmla="*/ 0 60000 65536"/>
                <a:gd name="T19" fmla="*/ 0 60000 65536"/>
                <a:gd name="T20" fmla="*/ 0 60000 65536"/>
                <a:gd name="T21" fmla="*/ 0 60000 65536"/>
                <a:gd name="T22" fmla="*/ 0 60000 65536"/>
                <a:gd name="T23" fmla="*/ 0 60000 65536"/>
                <a:gd name="T24" fmla="*/ 0 w 709929"/>
                <a:gd name="T25" fmla="*/ 0 h 461644"/>
                <a:gd name="T26" fmla="*/ 709929 w 709929"/>
                <a:gd name="T27" fmla="*/ 461644 h 4616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9929" h="461644">
                  <a:moveTo>
                    <a:pt x="0" y="115442"/>
                  </a:moveTo>
                  <a:lnTo>
                    <a:pt x="479043" y="115442"/>
                  </a:lnTo>
                  <a:lnTo>
                    <a:pt x="479043" y="0"/>
                  </a:lnTo>
                  <a:lnTo>
                    <a:pt x="709929" y="230886"/>
                  </a:lnTo>
                  <a:lnTo>
                    <a:pt x="479043" y="461644"/>
                  </a:lnTo>
                  <a:lnTo>
                    <a:pt x="479043" y="346328"/>
                  </a:lnTo>
                  <a:lnTo>
                    <a:pt x="0" y="346328"/>
                  </a:lnTo>
                  <a:lnTo>
                    <a:pt x="0" y="115442"/>
                  </a:lnTo>
                  <a:close/>
                </a:path>
              </a:pathLst>
            </a:custGeom>
            <a:solidFill>
              <a:srgbClr val="FAC090"/>
            </a:solidFill>
            <a:ln w="28575">
              <a:noFill/>
              <a:miter lim="800000"/>
              <a:headEnd/>
              <a:tailEnd/>
            </a:ln>
          </p:spPr>
          <p:txBody>
            <a:bodyPr lIns="0" tIns="0" rIns="0" bIns="0"/>
            <a:lstStyle/>
            <a:p>
              <a:endParaRPr lang="es-MX" sz="1400">
                <a:solidFill>
                  <a:schemeClr val="accent6">
                    <a:lumMod val="40000"/>
                    <a:lumOff val="60000"/>
                  </a:schemeClr>
                </a:solidFill>
              </a:endParaRPr>
            </a:p>
          </p:txBody>
        </p:sp>
        <p:sp>
          <p:nvSpPr>
            <p:cNvPr id="57" name="object 39"/>
            <p:cNvSpPr>
              <a:spLocks noChangeArrowheads="1"/>
            </p:cNvSpPr>
            <p:nvPr/>
          </p:nvSpPr>
          <p:spPr bwMode="auto">
            <a:xfrm>
              <a:off x="3946539" y="478351"/>
              <a:ext cx="481445" cy="239926"/>
            </a:xfrm>
            <a:custGeom>
              <a:avLst/>
              <a:gdLst>
                <a:gd name="T0" fmla="*/ 0 w 709929"/>
                <a:gd name="T1" fmla="*/ 189199 h 461644"/>
                <a:gd name="T2" fmla="*/ 780013 w 709929"/>
                <a:gd name="T3" fmla="*/ 189199 h 461644"/>
                <a:gd name="T4" fmla="*/ 780013 w 709929"/>
                <a:gd name="T5" fmla="*/ 0 h 461644"/>
                <a:gd name="T6" fmla="*/ 1155957 w 709929"/>
                <a:gd name="T7" fmla="*/ 378401 h 461644"/>
                <a:gd name="T8" fmla="*/ 780013 w 709929"/>
                <a:gd name="T9" fmla="*/ 756594 h 461644"/>
                <a:gd name="T10" fmla="*/ 780013 w 709929"/>
                <a:gd name="T11" fmla="*/ 567601 h 461644"/>
                <a:gd name="T12" fmla="*/ 0 w 709929"/>
                <a:gd name="T13" fmla="*/ 567601 h 461644"/>
                <a:gd name="T14" fmla="*/ 0 w 709929"/>
                <a:gd name="T15" fmla="*/ 189199 h 461644"/>
                <a:gd name="T16" fmla="*/ 0 60000 65536"/>
                <a:gd name="T17" fmla="*/ 0 60000 65536"/>
                <a:gd name="T18" fmla="*/ 0 60000 65536"/>
                <a:gd name="T19" fmla="*/ 0 60000 65536"/>
                <a:gd name="T20" fmla="*/ 0 60000 65536"/>
                <a:gd name="T21" fmla="*/ 0 60000 65536"/>
                <a:gd name="T22" fmla="*/ 0 60000 65536"/>
                <a:gd name="T23" fmla="*/ 0 60000 65536"/>
                <a:gd name="T24" fmla="*/ 0 w 709929"/>
                <a:gd name="T25" fmla="*/ 0 h 461644"/>
                <a:gd name="T26" fmla="*/ 709929 w 709929"/>
                <a:gd name="T27" fmla="*/ 461644 h 4616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9929" h="461644">
                  <a:moveTo>
                    <a:pt x="0" y="115442"/>
                  </a:moveTo>
                  <a:lnTo>
                    <a:pt x="479043" y="115442"/>
                  </a:lnTo>
                  <a:lnTo>
                    <a:pt x="479043" y="0"/>
                  </a:lnTo>
                  <a:lnTo>
                    <a:pt x="709929" y="230886"/>
                  </a:lnTo>
                  <a:lnTo>
                    <a:pt x="479043" y="461644"/>
                  </a:lnTo>
                  <a:lnTo>
                    <a:pt x="479043" y="346328"/>
                  </a:lnTo>
                  <a:lnTo>
                    <a:pt x="0" y="346328"/>
                  </a:lnTo>
                  <a:lnTo>
                    <a:pt x="0" y="115442"/>
                  </a:lnTo>
                  <a:close/>
                </a:path>
              </a:pathLst>
            </a:custGeom>
            <a:solidFill>
              <a:srgbClr val="FAC090"/>
            </a:solidFill>
            <a:ln w="28575">
              <a:noFill/>
              <a:miter lim="800000"/>
              <a:headEnd/>
              <a:tailEnd/>
            </a:ln>
          </p:spPr>
          <p:txBody>
            <a:bodyPr lIns="0" tIns="0" rIns="0" bIns="0"/>
            <a:lstStyle/>
            <a:p>
              <a:endParaRPr lang="es-MX" sz="1400">
                <a:solidFill>
                  <a:schemeClr val="accent6">
                    <a:lumMod val="40000"/>
                    <a:lumOff val="60000"/>
                  </a:schemeClr>
                </a:solidFill>
              </a:endParaRPr>
            </a:p>
          </p:txBody>
        </p:sp>
        <p:sp>
          <p:nvSpPr>
            <p:cNvPr id="59" name="object 3"/>
            <p:cNvSpPr txBox="1">
              <a:spLocks noChangeArrowheads="1"/>
            </p:cNvSpPr>
            <p:nvPr/>
          </p:nvSpPr>
          <p:spPr bwMode="auto">
            <a:xfrm>
              <a:off x="3635896" y="3113846"/>
              <a:ext cx="484801" cy="442720"/>
            </a:xfrm>
            <a:prstGeom prst="rect">
              <a:avLst/>
            </a:prstGeom>
            <a:noFill/>
            <a:ln>
              <a:noFill/>
            </a:ln>
            <a:extLst/>
          </p:spPr>
          <p:txBody>
            <a:bodyPr lIns="0" tIns="0" rIns="0" bIns="0" anchor="ctr"/>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1400" dirty="0">
                  <a:solidFill>
                    <a:schemeClr val="accent6">
                      <a:lumMod val="40000"/>
                      <a:lumOff val="60000"/>
                    </a:schemeClr>
                  </a:solidFill>
                  <a:cs typeface="Arial" panose="020B0604020202020204" pitchFamily="34" charset="0"/>
                </a:rPr>
                <a:t>No</a:t>
              </a:r>
            </a:p>
          </p:txBody>
        </p:sp>
        <p:sp>
          <p:nvSpPr>
            <p:cNvPr id="11" name="Flecha doblada 10"/>
            <p:cNvSpPr/>
            <p:nvPr/>
          </p:nvSpPr>
          <p:spPr>
            <a:xfrm rot="16200000" flipH="1">
              <a:off x="2937525" y="2881517"/>
              <a:ext cx="1456787" cy="512700"/>
            </a:xfrm>
            <a:prstGeom prst="bentArrow">
              <a:avLst>
                <a:gd name="adj1" fmla="val 25000"/>
                <a:gd name="adj2" fmla="val 25000"/>
                <a:gd name="adj3" fmla="val 49771"/>
                <a:gd name="adj4" fmla="val 43750"/>
              </a:avLst>
            </a:prstGeom>
            <a:solidFill>
              <a:srgbClr val="FAC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400">
                <a:solidFill>
                  <a:schemeClr val="accent6">
                    <a:lumMod val="40000"/>
                    <a:lumOff val="60000"/>
                  </a:schemeClr>
                </a:solidFill>
              </a:endParaRPr>
            </a:p>
          </p:txBody>
        </p:sp>
        <p:sp>
          <p:nvSpPr>
            <p:cNvPr id="63" name="object 3"/>
            <p:cNvSpPr txBox="1">
              <a:spLocks noChangeArrowheads="1"/>
            </p:cNvSpPr>
            <p:nvPr/>
          </p:nvSpPr>
          <p:spPr bwMode="auto">
            <a:xfrm>
              <a:off x="1691680" y="105960"/>
              <a:ext cx="484801" cy="442720"/>
            </a:xfrm>
            <a:prstGeom prst="rect">
              <a:avLst/>
            </a:prstGeom>
            <a:noFill/>
            <a:ln>
              <a:noFill/>
            </a:ln>
            <a:extLst/>
          </p:spPr>
          <p:txBody>
            <a:bodyPr lIns="0" tIns="0" rIns="0" bIns="0" anchor="ctr"/>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1400" dirty="0">
                  <a:solidFill>
                    <a:schemeClr val="accent6">
                      <a:lumMod val="40000"/>
                      <a:lumOff val="60000"/>
                    </a:schemeClr>
                  </a:solidFill>
                  <a:cs typeface="Arial" panose="020B0604020202020204" pitchFamily="34" charset="0"/>
                </a:rPr>
                <a:t>Si</a:t>
              </a:r>
            </a:p>
          </p:txBody>
        </p:sp>
        <p:sp>
          <p:nvSpPr>
            <p:cNvPr id="65" name="object 39"/>
            <p:cNvSpPr>
              <a:spLocks noChangeArrowheads="1"/>
            </p:cNvSpPr>
            <p:nvPr/>
          </p:nvSpPr>
          <p:spPr bwMode="auto">
            <a:xfrm rot="5400000">
              <a:off x="510798" y="1298724"/>
              <a:ext cx="875918" cy="239926"/>
            </a:xfrm>
            <a:custGeom>
              <a:avLst/>
              <a:gdLst>
                <a:gd name="T0" fmla="*/ 0 w 709929"/>
                <a:gd name="T1" fmla="*/ 189199 h 461644"/>
                <a:gd name="T2" fmla="*/ 780013 w 709929"/>
                <a:gd name="T3" fmla="*/ 189199 h 461644"/>
                <a:gd name="T4" fmla="*/ 780013 w 709929"/>
                <a:gd name="T5" fmla="*/ 0 h 461644"/>
                <a:gd name="T6" fmla="*/ 1155957 w 709929"/>
                <a:gd name="T7" fmla="*/ 378401 h 461644"/>
                <a:gd name="T8" fmla="*/ 780013 w 709929"/>
                <a:gd name="T9" fmla="*/ 756594 h 461644"/>
                <a:gd name="T10" fmla="*/ 780013 w 709929"/>
                <a:gd name="T11" fmla="*/ 567601 h 461644"/>
                <a:gd name="T12" fmla="*/ 0 w 709929"/>
                <a:gd name="T13" fmla="*/ 567601 h 461644"/>
                <a:gd name="T14" fmla="*/ 0 w 709929"/>
                <a:gd name="T15" fmla="*/ 189199 h 461644"/>
                <a:gd name="T16" fmla="*/ 0 60000 65536"/>
                <a:gd name="T17" fmla="*/ 0 60000 65536"/>
                <a:gd name="T18" fmla="*/ 0 60000 65536"/>
                <a:gd name="T19" fmla="*/ 0 60000 65536"/>
                <a:gd name="T20" fmla="*/ 0 60000 65536"/>
                <a:gd name="T21" fmla="*/ 0 60000 65536"/>
                <a:gd name="T22" fmla="*/ 0 60000 65536"/>
                <a:gd name="T23" fmla="*/ 0 60000 65536"/>
                <a:gd name="T24" fmla="*/ 0 w 709929"/>
                <a:gd name="T25" fmla="*/ 0 h 461644"/>
                <a:gd name="T26" fmla="*/ 709929 w 709929"/>
                <a:gd name="T27" fmla="*/ 461644 h 4616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9929" h="461644">
                  <a:moveTo>
                    <a:pt x="0" y="115442"/>
                  </a:moveTo>
                  <a:lnTo>
                    <a:pt x="479043" y="115442"/>
                  </a:lnTo>
                  <a:lnTo>
                    <a:pt x="479043" y="0"/>
                  </a:lnTo>
                  <a:lnTo>
                    <a:pt x="709929" y="230886"/>
                  </a:lnTo>
                  <a:lnTo>
                    <a:pt x="479043" y="461644"/>
                  </a:lnTo>
                  <a:lnTo>
                    <a:pt x="479043" y="346328"/>
                  </a:lnTo>
                  <a:lnTo>
                    <a:pt x="0" y="346328"/>
                  </a:lnTo>
                  <a:lnTo>
                    <a:pt x="0" y="115442"/>
                  </a:lnTo>
                  <a:close/>
                </a:path>
              </a:pathLst>
            </a:custGeom>
            <a:solidFill>
              <a:srgbClr val="FAC090"/>
            </a:solidFill>
            <a:ln w="28575">
              <a:noFill/>
              <a:miter lim="800000"/>
              <a:headEnd/>
              <a:tailEnd/>
            </a:ln>
          </p:spPr>
          <p:txBody>
            <a:bodyPr lIns="0" tIns="0" rIns="0" bIns="0"/>
            <a:lstStyle/>
            <a:p>
              <a:endParaRPr lang="es-MX" sz="1400">
                <a:solidFill>
                  <a:schemeClr val="accent6">
                    <a:lumMod val="40000"/>
                    <a:lumOff val="60000"/>
                  </a:schemeClr>
                </a:solidFill>
              </a:endParaRPr>
            </a:p>
          </p:txBody>
        </p:sp>
        <p:sp>
          <p:nvSpPr>
            <p:cNvPr id="66" name="object 3"/>
            <p:cNvSpPr txBox="1">
              <a:spLocks noChangeArrowheads="1"/>
            </p:cNvSpPr>
            <p:nvPr/>
          </p:nvSpPr>
          <p:spPr bwMode="auto">
            <a:xfrm>
              <a:off x="1062863" y="1124744"/>
              <a:ext cx="484801" cy="442720"/>
            </a:xfrm>
            <a:prstGeom prst="rect">
              <a:avLst/>
            </a:prstGeom>
            <a:noFill/>
            <a:ln>
              <a:noFill/>
            </a:ln>
            <a:extLst/>
          </p:spPr>
          <p:txBody>
            <a:bodyPr lIns="0" tIns="0" rIns="0" bIns="0" anchor="ctr"/>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1400" dirty="0">
                  <a:solidFill>
                    <a:schemeClr val="accent6">
                      <a:lumMod val="40000"/>
                      <a:lumOff val="60000"/>
                    </a:schemeClr>
                  </a:solidFill>
                  <a:cs typeface="Arial" panose="020B0604020202020204" pitchFamily="34" charset="0"/>
                </a:rPr>
                <a:t>No</a:t>
              </a:r>
            </a:p>
          </p:txBody>
        </p:sp>
        <p:sp>
          <p:nvSpPr>
            <p:cNvPr id="71" name="object 21"/>
            <p:cNvSpPr>
              <a:spLocks noChangeArrowheads="1"/>
            </p:cNvSpPr>
            <p:nvPr/>
          </p:nvSpPr>
          <p:spPr bwMode="auto">
            <a:xfrm>
              <a:off x="203014" y="3643526"/>
              <a:ext cx="1532034" cy="793585"/>
            </a:xfrm>
            <a:custGeom>
              <a:avLst/>
              <a:gdLst>
                <a:gd name="T0" fmla="*/ 0 w 2592324"/>
                <a:gd name="T1" fmla="*/ 6562352 h 4032504"/>
                <a:gd name="T2" fmla="*/ 4218656 w 2592324"/>
                <a:gd name="T3" fmla="*/ 6562352 h 4032504"/>
                <a:gd name="T4" fmla="*/ 4218656 w 2592324"/>
                <a:gd name="T5" fmla="*/ 0 h 4032504"/>
                <a:gd name="T6" fmla="*/ 0 w 2592324"/>
                <a:gd name="T7" fmla="*/ 0 h 4032504"/>
                <a:gd name="T8" fmla="*/ 0 w 2592324"/>
                <a:gd name="T9" fmla="*/ 6562352 h 4032504"/>
                <a:gd name="T10" fmla="*/ 0 60000 65536"/>
                <a:gd name="T11" fmla="*/ 0 60000 65536"/>
                <a:gd name="T12" fmla="*/ 0 60000 65536"/>
                <a:gd name="T13" fmla="*/ 0 60000 65536"/>
                <a:gd name="T14" fmla="*/ 0 60000 65536"/>
                <a:gd name="T15" fmla="*/ 0 w 2592324"/>
                <a:gd name="T16" fmla="*/ 0 h 4032504"/>
                <a:gd name="T17" fmla="*/ 2592324 w 2592324"/>
                <a:gd name="T18" fmla="*/ 4032504 h 4032504"/>
              </a:gdLst>
              <a:ahLst/>
              <a:cxnLst>
                <a:cxn ang="T10">
                  <a:pos x="T0" y="T1"/>
                </a:cxn>
                <a:cxn ang="T11">
                  <a:pos x="T2" y="T3"/>
                </a:cxn>
                <a:cxn ang="T12">
                  <a:pos x="T4" y="T5"/>
                </a:cxn>
                <a:cxn ang="T13">
                  <a:pos x="T6" y="T7"/>
                </a:cxn>
                <a:cxn ang="T14">
                  <a:pos x="T8" y="T9"/>
                </a:cxn>
              </a:cxnLst>
              <a:rect l="T15" t="T16" r="T17" b="T18"/>
              <a:pathLst>
                <a:path w="2592324" h="4032504">
                  <a:moveTo>
                    <a:pt x="0" y="4032504"/>
                  </a:moveTo>
                  <a:lnTo>
                    <a:pt x="2592324" y="4032504"/>
                  </a:lnTo>
                  <a:lnTo>
                    <a:pt x="2592324" y="0"/>
                  </a:lnTo>
                  <a:lnTo>
                    <a:pt x="0" y="0"/>
                  </a:lnTo>
                  <a:lnTo>
                    <a:pt x="0" y="4032504"/>
                  </a:lnTo>
                  <a:close/>
                </a:path>
              </a:pathLst>
            </a:custGeom>
            <a:solidFill>
              <a:schemeClr val="accent6">
                <a:lumMod val="50000"/>
              </a:schemeClr>
            </a:solidFill>
            <a:ln w="28575">
              <a:noFill/>
              <a:miter lim="800000"/>
              <a:headEnd/>
              <a:tailEnd/>
            </a:ln>
            <a:extLst/>
          </p:spPr>
          <p:txBody>
            <a:bodyPr lIns="0" tIns="0" rIns="0" bIns="0" anchor="ctr"/>
            <a:lstStyle/>
            <a:p>
              <a:pPr algn="ctr">
                <a:lnSpc>
                  <a:spcPct val="100000"/>
                </a:lnSpc>
                <a:spcBef>
                  <a:spcPts val="315"/>
                </a:spcBef>
                <a:spcAft>
                  <a:spcPct val="0"/>
                </a:spcAft>
                <a:buNone/>
              </a:pPr>
              <a:r>
                <a:rPr lang="es-MX" altLang="es-MX" sz="1400" dirty="0">
                  <a:solidFill>
                    <a:schemeClr val="bg1"/>
                  </a:solidFill>
                  <a:cs typeface="Arial" panose="020B0604020202020204" pitchFamily="34" charset="0"/>
                </a:rPr>
                <a:t>S. O.</a:t>
              </a:r>
            </a:p>
            <a:p>
              <a:pPr algn="ctr">
                <a:lnSpc>
                  <a:spcPct val="100000"/>
                </a:lnSpc>
                <a:spcBef>
                  <a:spcPts val="315"/>
                </a:spcBef>
                <a:spcAft>
                  <a:spcPct val="0"/>
                </a:spcAft>
                <a:buNone/>
              </a:pPr>
              <a:r>
                <a:rPr lang="es-MX" altLang="es-MX" sz="1400" dirty="0">
                  <a:solidFill>
                    <a:schemeClr val="bg1"/>
                  </a:solidFill>
                  <a:cs typeface="Arial" panose="020B0604020202020204" pitchFamily="34" charset="0"/>
                </a:rPr>
                <a:t>Competente</a:t>
              </a:r>
            </a:p>
          </p:txBody>
        </p:sp>
        <p:sp>
          <p:nvSpPr>
            <p:cNvPr id="73" name="object 39"/>
            <p:cNvSpPr>
              <a:spLocks noChangeArrowheads="1"/>
            </p:cNvSpPr>
            <p:nvPr/>
          </p:nvSpPr>
          <p:spPr bwMode="auto">
            <a:xfrm rot="5400000">
              <a:off x="510798" y="3032046"/>
              <a:ext cx="875918" cy="239926"/>
            </a:xfrm>
            <a:custGeom>
              <a:avLst/>
              <a:gdLst>
                <a:gd name="T0" fmla="*/ 0 w 709929"/>
                <a:gd name="T1" fmla="*/ 189199 h 461644"/>
                <a:gd name="T2" fmla="*/ 780013 w 709929"/>
                <a:gd name="T3" fmla="*/ 189199 h 461644"/>
                <a:gd name="T4" fmla="*/ 780013 w 709929"/>
                <a:gd name="T5" fmla="*/ 0 h 461644"/>
                <a:gd name="T6" fmla="*/ 1155957 w 709929"/>
                <a:gd name="T7" fmla="*/ 378401 h 461644"/>
                <a:gd name="T8" fmla="*/ 780013 w 709929"/>
                <a:gd name="T9" fmla="*/ 756594 h 461644"/>
                <a:gd name="T10" fmla="*/ 780013 w 709929"/>
                <a:gd name="T11" fmla="*/ 567601 h 461644"/>
                <a:gd name="T12" fmla="*/ 0 w 709929"/>
                <a:gd name="T13" fmla="*/ 567601 h 461644"/>
                <a:gd name="T14" fmla="*/ 0 w 709929"/>
                <a:gd name="T15" fmla="*/ 189199 h 461644"/>
                <a:gd name="T16" fmla="*/ 0 60000 65536"/>
                <a:gd name="T17" fmla="*/ 0 60000 65536"/>
                <a:gd name="T18" fmla="*/ 0 60000 65536"/>
                <a:gd name="T19" fmla="*/ 0 60000 65536"/>
                <a:gd name="T20" fmla="*/ 0 60000 65536"/>
                <a:gd name="T21" fmla="*/ 0 60000 65536"/>
                <a:gd name="T22" fmla="*/ 0 60000 65536"/>
                <a:gd name="T23" fmla="*/ 0 60000 65536"/>
                <a:gd name="T24" fmla="*/ 0 w 709929"/>
                <a:gd name="T25" fmla="*/ 0 h 461644"/>
                <a:gd name="T26" fmla="*/ 709929 w 709929"/>
                <a:gd name="T27" fmla="*/ 461644 h 4616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9929" h="461644">
                  <a:moveTo>
                    <a:pt x="0" y="115442"/>
                  </a:moveTo>
                  <a:lnTo>
                    <a:pt x="479043" y="115442"/>
                  </a:lnTo>
                  <a:lnTo>
                    <a:pt x="479043" y="0"/>
                  </a:lnTo>
                  <a:lnTo>
                    <a:pt x="709929" y="230886"/>
                  </a:lnTo>
                  <a:lnTo>
                    <a:pt x="479043" y="461644"/>
                  </a:lnTo>
                  <a:lnTo>
                    <a:pt x="479043" y="346328"/>
                  </a:lnTo>
                  <a:lnTo>
                    <a:pt x="0" y="346328"/>
                  </a:lnTo>
                  <a:lnTo>
                    <a:pt x="0" y="115442"/>
                  </a:lnTo>
                  <a:close/>
                </a:path>
              </a:pathLst>
            </a:custGeom>
            <a:solidFill>
              <a:srgbClr val="FAC090"/>
            </a:solidFill>
            <a:ln w="28575">
              <a:noFill/>
              <a:miter lim="800000"/>
              <a:headEnd/>
              <a:tailEnd/>
            </a:ln>
          </p:spPr>
          <p:txBody>
            <a:bodyPr lIns="0" tIns="0" rIns="0" bIns="0"/>
            <a:lstStyle/>
            <a:p>
              <a:endParaRPr lang="es-MX" sz="1400">
                <a:solidFill>
                  <a:schemeClr val="accent6">
                    <a:lumMod val="40000"/>
                    <a:lumOff val="60000"/>
                  </a:schemeClr>
                </a:solidFill>
              </a:endParaRPr>
            </a:p>
          </p:txBody>
        </p:sp>
        <p:sp>
          <p:nvSpPr>
            <p:cNvPr id="12" name="Flecha doblada 11"/>
            <p:cNvSpPr/>
            <p:nvPr/>
          </p:nvSpPr>
          <p:spPr>
            <a:xfrm>
              <a:off x="2091909" y="1005490"/>
              <a:ext cx="2336075" cy="576718"/>
            </a:xfrm>
            <a:prstGeom prst="bentArrow">
              <a:avLst>
                <a:gd name="adj1" fmla="val 25000"/>
                <a:gd name="adj2" fmla="val 18741"/>
                <a:gd name="adj3" fmla="val 25000"/>
                <a:gd name="adj4" fmla="val 43750"/>
              </a:avLst>
            </a:prstGeom>
            <a:solidFill>
              <a:srgbClr val="FAC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400">
                <a:solidFill>
                  <a:schemeClr val="accent6">
                    <a:lumMod val="40000"/>
                    <a:lumOff val="60000"/>
                  </a:schemeClr>
                </a:solidFill>
              </a:endParaRPr>
            </a:p>
          </p:txBody>
        </p:sp>
        <p:sp>
          <p:nvSpPr>
            <p:cNvPr id="77" name="Rectángulo 76"/>
            <p:cNvSpPr/>
            <p:nvPr/>
          </p:nvSpPr>
          <p:spPr>
            <a:xfrm rot="16200000">
              <a:off x="728556" y="2929843"/>
              <a:ext cx="2870621" cy="143915"/>
            </a:xfrm>
            <a:prstGeom prst="rect">
              <a:avLst/>
            </a:prstGeom>
            <a:solidFill>
              <a:srgbClr val="FAC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400">
                <a:solidFill>
                  <a:schemeClr val="accent6">
                    <a:lumMod val="40000"/>
                    <a:lumOff val="60000"/>
                  </a:schemeClr>
                </a:solidFill>
              </a:endParaRPr>
            </a:p>
          </p:txBody>
        </p:sp>
        <p:sp>
          <p:nvSpPr>
            <p:cNvPr id="78" name="Rectángulo 77"/>
            <p:cNvSpPr/>
            <p:nvPr/>
          </p:nvSpPr>
          <p:spPr>
            <a:xfrm>
              <a:off x="1835696" y="4293096"/>
              <a:ext cx="287991" cy="144016"/>
            </a:xfrm>
            <a:prstGeom prst="rect">
              <a:avLst/>
            </a:prstGeom>
            <a:solidFill>
              <a:srgbClr val="FAC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400">
                <a:solidFill>
                  <a:schemeClr val="accent6">
                    <a:lumMod val="40000"/>
                    <a:lumOff val="60000"/>
                  </a:schemeClr>
                </a:solidFill>
              </a:endParaRPr>
            </a:p>
          </p:txBody>
        </p:sp>
        <p:sp>
          <p:nvSpPr>
            <p:cNvPr id="79" name="object 39"/>
            <p:cNvSpPr>
              <a:spLocks noChangeArrowheads="1"/>
            </p:cNvSpPr>
            <p:nvPr/>
          </p:nvSpPr>
          <p:spPr bwMode="auto">
            <a:xfrm rot="5400000">
              <a:off x="510798" y="4823305"/>
              <a:ext cx="875918" cy="239926"/>
            </a:xfrm>
            <a:custGeom>
              <a:avLst/>
              <a:gdLst>
                <a:gd name="T0" fmla="*/ 0 w 709929"/>
                <a:gd name="T1" fmla="*/ 189199 h 461644"/>
                <a:gd name="T2" fmla="*/ 780013 w 709929"/>
                <a:gd name="T3" fmla="*/ 189199 h 461644"/>
                <a:gd name="T4" fmla="*/ 780013 w 709929"/>
                <a:gd name="T5" fmla="*/ 0 h 461644"/>
                <a:gd name="T6" fmla="*/ 1155957 w 709929"/>
                <a:gd name="T7" fmla="*/ 378401 h 461644"/>
                <a:gd name="T8" fmla="*/ 780013 w 709929"/>
                <a:gd name="T9" fmla="*/ 756594 h 461644"/>
                <a:gd name="T10" fmla="*/ 780013 w 709929"/>
                <a:gd name="T11" fmla="*/ 567601 h 461644"/>
                <a:gd name="T12" fmla="*/ 0 w 709929"/>
                <a:gd name="T13" fmla="*/ 567601 h 461644"/>
                <a:gd name="T14" fmla="*/ 0 w 709929"/>
                <a:gd name="T15" fmla="*/ 189199 h 461644"/>
                <a:gd name="T16" fmla="*/ 0 60000 65536"/>
                <a:gd name="T17" fmla="*/ 0 60000 65536"/>
                <a:gd name="T18" fmla="*/ 0 60000 65536"/>
                <a:gd name="T19" fmla="*/ 0 60000 65536"/>
                <a:gd name="T20" fmla="*/ 0 60000 65536"/>
                <a:gd name="T21" fmla="*/ 0 60000 65536"/>
                <a:gd name="T22" fmla="*/ 0 60000 65536"/>
                <a:gd name="T23" fmla="*/ 0 60000 65536"/>
                <a:gd name="T24" fmla="*/ 0 w 709929"/>
                <a:gd name="T25" fmla="*/ 0 h 461644"/>
                <a:gd name="T26" fmla="*/ 709929 w 709929"/>
                <a:gd name="T27" fmla="*/ 461644 h 4616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9929" h="461644">
                  <a:moveTo>
                    <a:pt x="0" y="115442"/>
                  </a:moveTo>
                  <a:lnTo>
                    <a:pt x="479043" y="115442"/>
                  </a:lnTo>
                  <a:lnTo>
                    <a:pt x="479043" y="0"/>
                  </a:lnTo>
                  <a:lnTo>
                    <a:pt x="709929" y="230886"/>
                  </a:lnTo>
                  <a:lnTo>
                    <a:pt x="479043" y="461644"/>
                  </a:lnTo>
                  <a:lnTo>
                    <a:pt x="479043" y="346328"/>
                  </a:lnTo>
                  <a:lnTo>
                    <a:pt x="0" y="346328"/>
                  </a:lnTo>
                  <a:lnTo>
                    <a:pt x="0" y="115442"/>
                  </a:lnTo>
                  <a:close/>
                </a:path>
              </a:pathLst>
            </a:custGeom>
            <a:solidFill>
              <a:srgbClr val="FAC090"/>
            </a:solidFill>
            <a:ln w="28575">
              <a:noFill/>
              <a:miter lim="800000"/>
              <a:headEnd/>
              <a:tailEnd/>
            </a:ln>
          </p:spPr>
          <p:txBody>
            <a:bodyPr lIns="0" tIns="0" rIns="0" bIns="0"/>
            <a:lstStyle/>
            <a:p>
              <a:endParaRPr lang="es-MX" sz="1400">
                <a:solidFill>
                  <a:schemeClr val="accent6">
                    <a:lumMod val="40000"/>
                    <a:lumOff val="60000"/>
                  </a:schemeClr>
                </a:solidFill>
              </a:endParaRPr>
            </a:p>
          </p:txBody>
        </p:sp>
        <p:sp>
          <p:nvSpPr>
            <p:cNvPr id="80" name="object 3"/>
            <p:cNvSpPr txBox="1">
              <a:spLocks noChangeArrowheads="1"/>
            </p:cNvSpPr>
            <p:nvPr/>
          </p:nvSpPr>
          <p:spPr bwMode="auto">
            <a:xfrm>
              <a:off x="1062863" y="4596067"/>
              <a:ext cx="484801" cy="442720"/>
            </a:xfrm>
            <a:prstGeom prst="rect">
              <a:avLst/>
            </a:prstGeom>
            <a:noFill/>
            <a:ln>
              <a:noFill/>
            </a:ln>
            <a:extLst/>
          </p:spPr>
          <p:txBody>
            <a:bodyPr lIns="0" tIns="0" rIns="0" bIns="0" anchor="ctr"/>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1400" dirty="0">
                  <a:solidFill>
                    <a:schemeClr val="accent6">
                      <a:lumMod val="40000"/>
                      <a:lumOff val="60000"/>
                    </a:schemeClr>
                  </a:solidFill>
                  <a:cs typeface="Arial" panose="020B0604020202020204" pitchFamily="34" charset="0"/>
                </a:rPr>
                <a:t>No</a:t>
              </a:r>
            </a:p>
          </p:txBody>
        </p:sp>
        <p:sp>
          <p:nvSpPr>
            <p:cNvPr id="81" name="object 21"/>
            <p:cNvSpPr>
              <a:spLocks noChangeArrowheads="1"/>
            </p:cNvSpPr>
            <p:nvPr/>
          </p:nvSpPr>
          <p:spPr bwMode="auto">
            <a:xfrm>
              <a:off x="182740" y="5449553"/>
              <a:ext cx="1532034" cy="452779"/>
            </a:xfrm>
            <a:custGeom>
              <a:avLst/>
              <a:gdLst>
                <a:gd name="T0" fmla="*/ 0 w 2592324"/>
                <a:gd name="T1" fmla="*/ 6562352 h 4032504"/>
                <a:gd name="T2" fmla="*/ 4218656 w 2592324"/>
                <a:gd name="T3" fmla="*/ 6562352 h 4032504"/>
                <a:gd name="T4" fmla="*/ 4218656 w 2592324"/>
                <a:gd name="T5" fmla="*/ 0 h 4032504"/>
                <a:gd name="T6" fmla="*/ 0 w 2592324"/>
                <a:gd name="T7" fmla="*/ 0 h 4032504"/>
                <a:gd name="T8" fmla="*/ 0 w 2592324"/>
                <a:gd name="T9" fmla="*/ 6562352 h 4032504"/>
                <a:gd name="T10" fmla="*/ 0 60000 65536"/>
                <a:gd name="T11" fmla="*/ 0 60000 65536"/>
                <a:gd name="T12" fmla="*/ 0 60000 65536"/>
                <a:gd name="T13" fmla="*/ 0 60000 65536"/>
                <a:gd name="T14" fmla="*/ 0 60000 65536"/>
                <a:gd name="T15" fmla="*/ 0 w 2592324"/>
                <a:gd name="T16" fmla="*/ 0 h 4032504"/>
                <a:gd name="T17" fmla="*/ 2592324 w 2592324"/>
                <a:gd name="T18" fmla="*/ 4032504 h 4032504"/>
              </a:gdLst>
              <a:ahLst/>
              <a:cxnLst>
                <a:cxn ang="T10">
                  <a:pos x="T0" y="T1"/>
                </a:cxn>
                <a:cxn ang="T11">
                  <a:pos x="T2" y="T3"/>
                </a:cxn>
                <a:cxn ang="T12">
                  <a:pos x="T4" y="T5"/>
                </a:cxn>
                <a:cxn ang="T13">
                  <a:pos x="T6" y="T7"/>
                </a:cxn>
                <a:cxn ang="T14">
                  <a:pos x="T8" y="T9"/>
                </a:cxn>
              </a:cxnLst>
              <a:rect l="T15" t="T16" r="T17" b="T18"/>
              <a:pathLst>
                <a:path w="2592324" h="4032504">
                  <a:moveTo>
                    <a:pt x="0" y="4032504"/>
                  </a:moveTo>
                  <a:lnTo>
                    <a:pt x="2592324" y="4032504"/>
                  </a:lnTo>
                  <a:lnTo>
                    <a:pt x="2592324" y="0"/>
                  </a:lnTo>
                  <a:lnTo>
                    <a:pt x="0" y="0"/>
                  </a:lnTo>
                  <a:lnTo>
                    <a:pt x="0" y="4032504"/>
                  </a:lnTo>
                  <a:close/>
                </a:path>
              </a:pathLst>
            </a:custGeom>
            <a:solidFill>
              <a:schemeClr val="accent6">
                <a:lumMod val="75000"/>
              </a:schemeClr>
            </a:solidFill>
            <a:ln w="28575">
              <a:noFill/>
              <a:miter lim="800000"/>
              <a:headEnd/>
              <a:tailEnd/>
            </a:ln>
            <a:extLst/>
          </p:spPr>
          <p:txBody>
            <a:bodyPr lIns="0" tIns="0" rIns="0" bIns="0" anchor="ctr"/>
            <a:lstStyle/>
            <a:p>
              <a:pPr algn="ctr"/>
              <a:r>
                <a:rPr lang="es-MX" sz="1400" dirty="0">
                  <a:solidFill>
                    <a:srgbClr val="FFFFFF"/>
                  </a:solidFill>
                </a:rPr>
                <a:t>ITEI</a:t>
              </a:r>
            </a:p>
          </p:txBody>
        </p:sp>
        <p:sp>
          <p:nvSpPr>
            <p:cNvPr id="83" name="object 21"/>
            <p:cNvSpPr>
              <a:spLocks noChangeArrowheads="1"/>
            </p:cNvSpPr>
            <p:nvPr/>
          </p:nvSpPr>
          <p:spPr bwMode="auto">
            <a:xfrm>
              <a:off x="6343690" y="3317599"/>
              <a:ext cx="559741" cy="1833753"/>
            </a:xfrm>
            <a:custGeom>
              <a:avLst/>
              <a:gdLst>
                <a:gd name="T0" fmla="*/ 0 w 2592324"/>
                <a:gd name="T1" fmla="*/ 6562352 h 4032504"/>
                <a:gd name="T2" fmla="*/ 4218656 w 2592324"/>
                <a:gd name="T3" fmla="*/ 6562352 h 4032504"/>
                <a:gd name="T4" fmla="*/ 4218656 w 2592324"/>
                <a:gd name="T5" fmla="*/ 0 h 4032504"/>
                <a:gd name="T6" fmla="*/ 0 w 2592324"/>
                <a:gd name="T7" fmla="*/ 0 h 4032504"/>
                <a:gd name="T8" fmla="*/ 0 w 2592324"/>
                <a:gd name="T9" fmla="*/ 6562352 h 4032504"/>
                <a:gd name="T10" fmla="*/ 0 60000 65536"/>
                <a:gd name="T11" fmla="*/ 0 60000 65536"/>
                <a:gd name="T12" fmla="*/ 0 60000 65536"/>
                <a:gd name="T13" fmla="*/ 0 60000 65536"/>
                <a:gd name="T14" fmla="*/ 0 60000 65536"/>
                <a:gd name="T15" fmla="*/ 0 w 2592324"/>
                <a:gd name="T16" fmla="*/ 0 h 4032504"/>
                <a:gd name="T17" fmla="*/ 2592324 w 2592324"/>
                <a:gd name="T18" fmla="*/ 4032504 h 4032504"/>
              </a:gdLst>
              <a:ahLst/>
              <a:cxnLst>
                <a:cxn ang="T10">
                  <a:pos x="T0" y="T1"/>
                </a:cxn>
                <a:cxn ang="T11">
                  <a:pos x="T2" y="T3"/>
                </a:cxn>
                <a:cxn ang="T12">
                  <a:pos x="T4" y="T5"/>
                </a:cxn>
                <a:cxn ang="T13">
                  <a:pos x="T6" y="T7"/>
                </a:cxn>
                <a:cxn ang="T14">
                  <a:pos x="T8" y="T9"/>
                </a:cxn>
              </a:cxnLst>
              <a:rect l="T15" t="T16" r="T17" b="T18"/>
              <a:pathLst>
                <a:path w="2592324" h="4032504">
                  <a:moveTo>
                    <a:pt x="0" y="4032504"/>
                  </a:moveTo>
                  <a:lnTo>
                    <a:pt x="2592324" y="4032504"/>
                  </a:lnTo>
                  <a:lnTo>
                    <a:pt x="2592324" y="0"/>
                  </a:lnTo>
                  <a:lnTo>
                    <a:pt x="0" y="0"/>
                  </a:lnTo>
                  <a:lnTo>
                    <a:pt x="0" y="4032504"/>
                  </a:lnTo>
                  <a:close/>
                </a:path>
              </a:pathLst>
            </a:custGeom>
            <a:solidFill>
              <a:schemeClr val="accent6">
                <a:lumMod val="50000"/>
              </a:schemeClr>
            </a:solidFill>
            <a:ln w="28575">
              <a:noFill/>
              <a:miter lim="800000"/>
              <a:headEnd/>
              <a:tailEnd/>
            </a:ln>
            <a:extLst/>
          </p:spPr>
          <p:txBody>
            <a:bodyPr vert="vert270" lIns="0" tIns="0" rIns="0" bIns="0" anchor="ctr"/>
            <a:lstStyle/>
            <a:p>
              <a:pPr algn="ctr">
                <a:lnSpc>
                  <a:spcPct val="100000"/>
                </a:lnSpc>
                <a:spcBef>
                  <a:spcPts val="315"/>
                </a:spcBef>
                <a:spcAft>
                  <a:spcPct val="0"/>
                </a:spcAft>
                <a:buNone/>
              </a:pPr>
              <a:r>
                <a:rPr lang="es-MX" altLang="es-MX" sz="1400" dirty="0">
                  <a:solidFill>
                    <a:schemeClr val="bg1"/>
                  </a:solidFill>
                  <a:cs typeface="Arial" panose="020B0604020202020204" pitchFamily="34" charset="0"/>
                </a:rPr>
                <a:t>Reprod. 5 días</a:t>
              </a:r>
            </a:p>
          </p:txBody>
        </p:sp>
        <p:sp>
          <p:nvSpPr>
            <p:cNvPr id="84" name="object 21"/>
            <p:cNvSpPr>
              <a:spLocks noChangeArrowheads="1"/>
            </p:cNvSpPr>
            <p:nvPr/>
          </p:nvSpPr>
          <p:spPr bwMode="auto">
            <a:xfrm>
              <a:off x="7470477" y="3317599"/>
              <a:ext cx="501166" cy="1883534"/>
            </a:xfrm>
            <a:custGeom>
              <a:avLst/>
              <a:gdLst>
                <a:gd name="T0" fmla="*/ 0 w 2592324"/>
                <a:gd name="T1" fmla="*/ 6562352 h 4032504"/>
                <a:gd name="T2" fmla="*/ 4218656 w 2592324"/>
                <a:gd name="T3" fmla="*/ 6562352 h 4032504"/>
                <a:gd name="T4" fmla="*/ 4218656 w 2592324"/>
                <a:gd name="T5" fmla="*/ 0 h 4032504"/>
                <a:gd name="T6" fmla="*/ 0 w 2592324"/>
                <a:gd name="T7" fmla="*/ 0 h 4032504"/>
                <a:gd name="T8" fmla="*/ 0 w 2592324"/>
                <a:gd name="T9" fmla="*/ 6562352 h 4032504"/>
                <a:gd name="T10" fmla="*/ 0 60000 65536"/>
                <a:gd name="T11" fmla="*/ 0 60000 65536"/>
                <a:gd name="T12" fmla="*/ 0 60000 65536"/>
                <a:gd name="T13" fmla="*/ 0 60000 65536"/>
                <a:gd name="T14" fmla="*/ 0 60000 65536"/>
                <a:gd name="T15" fmla="*/ 0 w 2592324"/>
                <a:gd name="T16" fmla="*/ 0 h 4032504"/>
                <a:gd name="T17" fmla="*/ 2592324 w 2592324"/>
                <a:gd name="T18" fmla="*/ 4032504 h 4032504"/>
              </a:gdLst>
              <a:ahLst/>
              <a:cxnLst>
                <a:cxn ang="T10">
                  <a:pos x="T0" y="T1"/>
                </a:cxn>
                <a:cxn ang="T11">
                  <a:pos x="T2" y="T3"/>
                </a:cxn>
                <a:cxn ang="T12">
                  <a:pos x="T4" y="T5"/>
                </a:cxn>
                <a:cxn ang="T13">
                  <a:pos x="T6" y="T7"/>
                </a:cxn>
                <a:cxn ang="T14">
                  <a:pos x="T8" y="T9"/>
                </a:cxn>
              </a:cxnLst>
              <a:rect l="T15" t="T16" r="T17" b="T18"/>
              <a:pathLst>
                <a:path w="2592324" h="4032504">
                  <a:moveTo>
                    <a:pt x="0" y="4032504"/>
                  </a:moveTo>
                  <a:lnTo>
                    <a:pt x="2592324" y="4032504"/>
                  </a:lnTo>
                  <a:lnTo>
                    <a:pt x="2592324" y="0"/>
                  </a:lnTo>
                  <a:lnTo>
                    <a:pt x="0" y="0"/>
                  </a:lnTo>
                  <a:lnTo>
                    <a:pt x="0" y="4032504"/>
                  </a:lnTo>
                  <a:close/>
                </a:path>
              </a:pathLst>
            </a:custGeom>
            <a:solidFill>
              <a:schemeClr val="accent6">
                <a:lumMod val="50000"/>
              </a:schemeClr>
            </a:solidFill>
            <a:ln w="28575">
              <a:noFill/>
              <a:miter lim="800000"/>
              <a:headEnd/>
              <a:tailEnd/>
            </a:ln>
            <a:extLst/>
          </p:spPr>
          <p:txBody>
            <a:bodyPr vert="vert270" lIns="0" tIns="0" rIns="0" bIns="0" anchor="ctr"/>
            <a:lstStyle/>
            <a:p>
              <a:pPr algn="ctr">
                <a:lnSpc>
                  <a:spcPct val="100000"/>
                </a:lnSpc>
                <a:spcBef>
                  <a:spcPts val="315"/>
                </a:spcBef>
                <a:spcAft>
                  <a:spcPct val="0"/>
                </a:spcAft>
                <a:buNone/>
              </a:pPr>
              <a:r>
                <a:rPr lang="es-MX" altLang="es-MX" sz="1400" dirty="0">
                  <a:solidFill>
                    <a:schemeClr val="bg1"/>
                  </a:solidFill>
                  <a:cs typeface="Arial" panose="020B0604020202020204" pitchFamily="34" charset="0"/>
                </a:rPr>
                <a:t>Informe 3 días</a:t>
              </a:r>
            </a:p>
          </p:txBody>
        </p:sp>
        <p:sp>
          <p:nvSpPr>
            <p:cNvPr id="85" name="object 21"/>
            <p:cNvSpPr>
              <a:spLocks noChangeArrowheads="1"/>
            </p:cNvSpPr>
            <p:nvPr/>
          </p:nvSpPr>
          <p:spPr bwMode="auto">
            <a:xfrm>
              <a:off x="8538689" y="3307629"/>
              <a:ext cx="497807" cy="1893503"/>
            </a:xfrm>
            <a:custGeom>
              <a:avLst/>
              <a:gdLst>
                <a:gd name="T0" fmla="*/ 0 w 2592324"/>
                <a:gd name="T1" fmla="*/ 6562352 h 4032504"/>
                <a:gd name="T2" fmla="*/ 4218656 w 2592324"/>
                <a:gd name="T3" fmla="*/ 6562352 h 4032504"/>
                <a:gd name="T4" fmla="*/ 4218656 w 2592324"/>
                <a:gd name="T5" fmla="*/ 0 h 4032504"/>
                <a:gd name="T6" fmla="*/ 0 w 2592324"/>
                <a:gd name="T7" fmla="*/ 0 h 4032504"/>
                <a:gd name="T8" fmla="*/ 0 w 2592324"/>
                <a:gd name="T9" fmla="*/ 6562352 h 4032504"/>
                <a:gd name="T10" fmla="*/ 0 60000 65536"/>
                <a:gd name="T11" fmla="*/ 0 60000 65536"/>
                <a:gd name="T12" fmla="*/ 0 60000 65536"/>
                <a:gd name="T13" fmla="*/ 0 60000 65536"/>
                <a:gd name="T14" fmla="*/ 0 60000 65536"/>
                <a:gd name="T15" fmla="*/ 0 w 2592324"/>
                <a:gd name="T16" fmla="*/ 0 h 4032504"/>
                <a:gd name="T17" fmla="*/ 2592324 w 2592324"/>
                <a:gd name="T18" fmla="*/ 4032504 h 4032504"/>
              </a:gdLst>
              <a:ahLst/>
              <a:cxnLst>
                <a:cxn ang="T10">
                  <a:pos x="T0" y="T1"/>
                </a:cxn>
                <a:cxn ang="T11">
                  <a:pos x="T2" y="T3"/>
                </a:cxn>
                <a:cxn ang="T12">
                  <a:pos x="T4" y="T5"/>
                </a:cxn>
                <a:cxn ang="T13">
                  <a:pos x="T6" y="T7"/>
                </a:cxn>
                <a:cxn ang="T14">
                  <a:pos x="T8" y="T9"/>
                </a:cxn>
              </a:cxnLst>
              <a:rect l="T15" t="T16" r="T17" b="T18"/>
              <a:pathLst>
                <a:path w="2592324" h="4032504">
                  <a:moveTo>
                    <a:pt x="0" y="4032504"/>
                  </a:moveTo>
                  <a:lnTo>
                    <a:pt x="2592324" y="4032504"/>
                  </a:lnTo>
                  <a:lnTo>
                    <a:pt x="2592324" y="0"/>
                  </a:lnTo>
                  <a:lnTo>
                    <a:pt x="0" y="0"/>
                  </a:lnTo>
                  <a:lnTo>
                    <a:pt x="0" y="4032504"/>
                  </a:lnTo>
                  <a:close/>
                </a:path>
              </a:pathLst>
            </a:custGeom>
            <a:solidFill>
              <a:schemeClr val="accent6">
                <a:lumMod val="50000"/>
              </a:schemeClr>
            </a:solidFill>
            <a:ln w="28575">
              <a:noFill/>
              <a:miter lim="800000"/>
              <a:headEnd/>
              <a:tailEnd/>
            </a:ln>
            <a:extLst/>
          </p:spPr>
          <p:txBody>
            <a:bodyPr vert="vert270" lIns="0" tIns="0" rIns="0" bIns="0" anchor="ctr"/>
            <a:lstStyle/>
            <a:p>
              <a:pPr algn="ctr">
                <a:lnSpc>
                  <a:spcPct val="100000"/>
                </a:lnSpc>
                <a:spcBef>
                  <a:spcPts val="315"/>
                </a:spcBef>
                <a:spcAft>
                  <a:spcPct val="0"/>
                </a:spcAft>
                <a:buNone/>
              </a:pPr>
              <a:r>
                <a:rPr lang="es-MX" altLang="es-MX" sz="1400" dirty="0">
                  <a:solidFill>
                    <a:schemeClr val="bg1"/>
                  </a:solidFill>
                  <a:cs typeface="Arial" panose="020B0604020202020204" pitchFamily="34" charset="0"/>
                </a:rPr>
                <a:t>Consulta directa</a:t>
              </a:r>
            </a:p>
          </p:txBody>
        </p:sp>
        <p:sp>
          <p:nvSpPr>
            <p:cNvPr id="89" name="Terminador 88"/>
            <p:cNvSpPr/>
            <p:nvPr/>
          </p:nvSpPr>
          <p:spPr>
            <a:xfrm>
              <a:off x="7922521" y="5413474"/>
              <a:ext cx="1113975" cy="857968"/>
            </a:xfrm>
            <a:prstGeom prst="flowChartTerminator">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323"/>
                </a:spcBef>
                <a:spcAft>
                  <a:spcPct val="0"/>
                </a:spcAft>
                <a:buNone/>
              </a:pPr>
              <a:r>
                <a:rPr lang="es-MX" altLang="es-MX" sz="1400" dirty="0">
                  <a:solidFill>
                    <a:schemeClr val="bg1"/>
                  </a:solidFill>
                  <a:cs typeface="Arial" panose="020B0604020202020204" pitchFamily="34" charset="0"/>
                </a:rPr>
                <a:t>Acta Hechos</a:t>
              </a:r>
            </a:p>
          </p:txBody>
        </p:sp>
        <p:sp>
          <p:nvSpPr>
            <p:cNvPr id="91" name="Flecha doblada 90"/>
            <p:cNvSpPr/>
            <p:nvPr/>
          </p:nvSpPr>
          <p:spPr>
            <a:xfrm rot="16200000" flipH="1">
              <a:off x="5779061" y="4759595"/>
              <a:ext cx="546851" cy="512700"/>
            </a:xfrm>
            <a:prstGeom prst="bentArrow">
              <a:avLst/>
            </a:prstGeom>
            <a:solidFill>
              <a:srgbClr val="FAC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400">
                <a:solidFill>
                  <a:schemeClr val="accent6">
                    <a:lumMod val="40000"/>
                    <a:lumOff val="60000"/>
                  </a:schemeClr>
                </a:solidFill>
              </a:endParaRPr>
            </a:p>
          </p:txBody>
        </p:sp>
        <p:sp>
          <p:nvSpPr>
            <p:cNvPr id="97" name="Terminador 96"/>
            <p:cNvSpPr/>
            <p:nvPr/>
          </p:nvSpPr>
          <p:spPr>
            <a:xfrm>
              <a:off x="6770393" y="5413474"/>
              <a:ext cx="1113975" cy="857968"/>
            </a:xfrm>
            <a:prstGeom prst="flowChartTerminator">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323"/>
                </a:spcBef>
                <a:spcAft>
                  <a:spcPct val="0"/>
                </a:spcAft>
                <a:buNone/>
              </a:pPr>
              <a:r>
                <a:rPr lang="es-MX" altLang="es-MX" sz="1400" dirty="0">
                  <a:solidFill>
                    <a:schemeClr val="bg1"/>
                  </a:solidFill>
                  <a:cs typeface="Arial" panose="020B0604020202020204" pitchFamily="34" charset="0"/>
                </a:rPr>
                <a:t>Informe</a:t>
              </a:r>
            </a:p>
          </p:txBody>
        </p:sp>
        <p:sp>
          <p:nvSpPr>
            <p:cNvPr id="2" name="Flecha abajo 1"/>
            <p:cNvSpPr/>
            <p:nvPr/>
          </p:nvSpPr>
          <p:spPr>
            <a:xfrm>
              <a:off x="7595303" y="2564904"/>
              <a:ext cx="251514" cy="717238"/>
            </a:xfrm>
            <a:prstGeom prst="downArrow">
              <a:avLst>
                <a:gd name="adj1" fmla="val 48237"/>
                <a:gd name="adj2" fmla="val 45285"/>
              </a:avLst>
            </a:prstGeom>
            <a:solidFill>
              <a:srgbClr val="FAC09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solidFill>
                    <a:schemeClr val="accent6">
                      <a:lumMod val="40000"/>
                      <a:lumOff val="60000"/>
                    </a:schemeClr>
                  </a:solidFill>
                </a:rPr>
                <a:t> </a:t>
              </a:r>
            </a:p>
          </p:txBody>
        </p:sp>
        <p:sp>
          <p:nvSpPr>
            <p:cNvPr id="74" name="Flecha abajo 73"/>
            <p:cNvSpPr/>
            <p:nvPr/>
          </p:nvSpPr>
          <p:spPr>
            <a:xfrm>
              <a:off x="6516216" y="2780928"/>
              <a:ext cx="251514" cy="501214"/>
            </a:xfrm>
            <a:prstGeom prst="downArrow">
              <a:avLst>
                <a:gd name="adj1" fmla="val 48237"/>
                <a:gd name="adj2" fmla="val 45285"/>
              </a:avLst>
            </a:prstGeom>
            <a:solidFill>
              <a:srgbClr val="FAC09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solidFill>
                    <a:schemeClr val="accent6">
                      <a:lumMod val="40000"/>
                      <a:lumOff val="60000"/>
                    </a:schemeClr>
                  </a:solidFill>
                </a:rPr>
                <a:t> </a:t>
              </a:r>
            </a:p>
          </p:txBody>
        </p:sp>
        <p:sp>
          <p:nvSpPr>
            <p:cNvPr id="75" name="Flecha abajo 74"/>
            <p:cNvSpPr/>
            <p:nvPr/>
          </p:nvSpPr>
          <p:spPr>
            <a:xfrm>
              <a:off x="8661835" y="2780928"/>
              <a:ext cx="251514" cy="501214"/>
            </a:xfrm>
            <a:prstGeom prst="downArrow">
              <a:avLst>
                <a:gd name="adj1" fmla="val 48237"/>
                <a:gd name="adj2" fmla="val 45285"/>
              </a:avLst>
            </a:prstGeom>
            <a:solidFill>
              <a:srgbClr val="FAC09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solidFill>
                    <a:schemeClr val="accent6">
                      <a:lumMod val="40000"/>
                      <a:lumOff val="60000"/>
                    </a:schemeClr>
                  </a:solidFill>
                </a:rPr>
                <a:t> </a:t>
              </a:r>
            </a:p>
          </p:txBody>
        </p:sp>
        <p:sp>
          <p:nvSpPr>
            <p:cNvPr id="76" name="object 3"/>
            <p:cNvSpPr txBox="1">
              <a:spLocks noChangeArrowheads="1"/>
            </p:cNvSpPr>
            <p:nvPr/>
          </p:nvSpPr>
          <p:spPr bwMode="auto">
            <a:xfrm>
              <a:off x="6084168" y="105960"/>
              <a:ext cx="484801" cy="442720"/>
            </a:xfrm>
            <a:prstGeom prst="rect">
              <a:avLst/>
            </a:prstGeom>
            <a:noFill/>
            <a:ln>
              <a:noFill/>
            </a:ln>
            <a:extLst/>
          </p:spPr>
          <p:txBody>
            <a:bodyPr lIns="0" tIns="0" rIns="0" bIns="0" anchor="ctr"/>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1400" dirty="0">
                  <a:solidFill>
                    <a:schemeClr val="accent6">
                      <a:lumMod val="40000"/>
                      <a:lumOff val="60000"/>
                    </a:schemeClr>
                  </a:solidFill>
                  <a:cs typeface="Arial" panose="020B0604020202020204" pitchFamily="34" charset="0"/>
                </a:rPr>
                <a:t>Si</a:t>
              </a:r>
            </a:p>
          </p:txBody>
        </p:sp>
        <p:sp>
          <p:nvSpPr>
            <p:cNvPr id="96" name="object 3"/>
            <p:cNvSpPr txBox="1">
              <a:spLocks noChangeArrowheads="1"/>
            </p:cNvSpPr>
            <p:nvPr/>
          </p:nvSpPr>
          <p:spPr bwMode="auto">
            <a:xfrm>
              <a:off x="4860032" y="3113846"/>
              <a:ext cx="484801" cy="442720"/>
            </a:xfrm>
            <a:prstGeom prst="rect">
              <a:avLst/>
            </a:prstGeom>
            <a:noFill/>
            <a:ln>
              <a:noFill/>
            </a:ln>
            <a:extLst/>
          </p:spPr>
          <p:txBody>
            <a:bodyPr lIns="0" tIns="0" rIns="0" bIns="0" anchor="ctr"/>
            <a:lstStyle>
              <a:lvl1pPr marL="8572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5pPr>
              <a:lvl6pPr marL="25146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6pPr>
              <a:lvl7pPr marL="29718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7pPr>
              <a:lvl8pPr marL="34290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8pPr>
              <a:lvl9pPr marL="3886200" indent="-228600" defTabSz="449263"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cs typeface="Arial Unicode MS" panose="020B0604020202020204" pitchFamily="34" charset="-128"/>
                </a:defRPr>
              </a:lvl9pPr>
            </a:lstStyle>
            <a:p>
              <a:pPr algn="ctr">
                <a:lnSpc>
                  <a:spcPct val="100000"/>
                </a:lnSpc>
                <a:spcBef>
                  <a:spcPts val="315"/>
                </a:spcBef>
                <a:spcAft>
                  <a:spcPct val="0"/>
                </a:spcAft>
                <a:buNone/>
              </a:pPr>
              <a:r>
                <a:rPr lang="es-MX" altLang="es-MX" sz="1400" dirty="0">
                  <a:solidFill>
                    <a:schemeClr val="accent6">
                      <a:lumMod val="40000"/>
                      <a:lumOff val="60000"/>
                    </a:schemeClr>
                  </a:solidFill>
                  <a:cs typeface="Arial" panose="020B0604020202020204" pitchFamily="34" charset="0"/>
                </a:rPr>
                <a:t>Si</a:t>
              </a:r>
            </a:p>
          </p:txBody>
        </p:sp>
        <p:sp>
          <p:nvSpPr>
            <p:cNvPr id="99" name="Rectángulo 98"/>
            <p:cNvSpPr/>
            <p:nvPr/>
          </p:nvSpPr>
          <p:spPr>
            <a:xfrm>
              <a:off x="5652121" y="3969064"/>
              <a:ext cx="504056" cy="18001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400"/>
            </a:p>
          </p:txBody>
        </p:sp>
        <p:sp>
          <p:nvSpPr>
            <p:cNvPr id="102" name="Flecha doblada 90"/>
            <p:cNvSpPr/>
            <p:nvPr/>
          </p:nvSpPr>
          <p:spPr>
            <a:xfrm rot="16200000" flipH="1">
              <a:off x="6903450" y="4759596"/>
              <a:ext cx="546851" cy="512700"/>
            </a:xfrm>
            <a:prstGeom prst="bentArrow">
              <a:avLst/>
            </a:prstGeom>
            <a:solidFill>
              <a:srgbClr val="FAC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400">
                <a:solidFill>
                  <a:schemeClr val="accent6">
                    <a:lumMod val="40000"/>
                    <a:lumOff val="60000"/>
                  </a:schemeClr>
                </a:solidFill>
              </a:endParaRPr>
            </a:p>
          </p:txBody>
        </p:sp>
        <p:sp>
          <p:nvSpPr>
            <p:cNvPr id="105" name="Flecha doblada 90"/>
            <p:cNvSpPr/>
            <p:nvPr/>
          </p:nvSpPr>
          <p:spPr>
            <a:xfrm rot="16200000" flipH="1">
              <a:off x="7981200" y="4759597"/>
              <a:ext cx="546851" cy="512700"/>
            </a:xfrm>
            <a:prstGeom prst="bentArrow">
              <a:avLst/>
            </a:prstGeom>
            <a:solidFill>
              <a:srgbClr val="FAC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400">
                <a:solidFill>
                  <a:schemeClr val="accent6">
                    <a:lumMod val="40000"/>
                    <a:lumOff val="60000"/>
                  </a:schemeClr>
                </a:solidFill>
              </a:endParaRPr>
            </a:p>
          </p:txBody>
        </p:sp>
        <p:sp>
          <p:nvSpPr>
            <p:cNvPr id="107" name="Terminador 106"/>
            <p:cNvSpPr/>
            <p:nvPr/>
          </p:nvSpPr>
          <p:spPr>
            <a:xfrm>
              <a:off x="5546257" y="5413474"/>
              <a:ext cx="1185983" cy="857968"/>
            </a:xfrm>
            <a:prstGeom prst="flowChartTerminator">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323"/>
                </a:spcBef>
                <a:spcAft>
                  <a:spcPct val="0"/>
                </a:spcAft>
                <a:buNone/>
              </a:pPr>
              <a:r>
                <a:rPr lang="es-MX" altLang="es-MX" sz="1200" dirty="0">
                  <a:solidFill>
                    <a:schemeClr val="bg1"/>
                  </a:solidFill>
                  <a:cs typeface="Arial" panose="020B0604020202020204" pitchFamily="34" charset="0"/>
                </a:rPr>
                <a:t>Entrega información</a:t>
              </a:r>
            </a:p>
          </p:txBody>
        </p:sp>
      </p:grpSp>
    </p:spTree>
    <p:extLst>
      <p:ext uri="{BB962C8B-B14F-4D97-AF65-F5344CB8AC3E}">
        <p14:creationId xmlns:p14="http://schemas.microsoft.com/office/powerpoint/2010/main" val="41588921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11 Rectángulo"/>
          <p:cNvSpPr/>
          <p:nvPr/>
        </p:nvSpPr>
        <p:spPr>
          <a:xfrm>
            <a:off x="0" y="548680"/>
            <a:ext cx="9144000" cy="5688632"/>
          </a:xfrm>
          <a:prstGeom prst="rect">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TextBox 12"/>
          <p:cNvSpPr txBox="1">
            <a:spLocks noChangeArrowheads="1"/>
          </p:cNvSpPr>
          <p:nvPr/>
        </p:nvSpPr>
        <p:spPr bwMode="auto">
          <a:xfrm>
            <a:off x="5182107" y="6381328"/>
            <a:ext cx="36475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lumMod val="75000"/>
                  </a:schemeClr>
                </a:solidFill>
                <a:latin typeface="Arial" panose="020B0604020202020204" pitchFamily="34" charset="0"/>
                <a:cs typeface="Arial" panose="020B0604020202020204" pitchFamily="34" charset="0"/>
              </a:rPr>
              <a:t>Referencia</a:t>
            </a:r>
            <a:r>
              <a:rPr lang="en-US" altLang="es-MX" sz="1600" b="1" dirty="0">
                <a:solidFill>
                  <a:schemeClr val="bg1">
                    <a:lumMod val="75000"/>
                  </a:schemeClr>
                </a:solidFill>
                <a:latin typeface="Arial" panose="020B0604020202020204" pitchFamily="34" charset="0"/>
                <a:cs typeface="Arial" panose="020B0604020202020204" pitchFamily="34" charset="0"/>
              </a:rPr>
              <a:t>: LTAIPEJM, Art. </a:t>
            </a:r>
            <a:r>
              <a:rPr lang="es-MX" altLang="es-MX" sz="1600" b="1" dirty="0">
                <a:solidFill>
                  <a:schemeClr val="bg1">
                    <a:lumMod val="75000"/>
                  </a:schemeClr>
                </a:solidFill>
                <a:latin typeface="Arial" panose="020B0604020202020204" pitchFamily="34" charset="0"/>
                <a:cs typeface="Arial" panose="020B0604020202020204" pitchFamily="34" charset="0"/>
              </a:rPr>
              <a:t>91 a 117</a:t>
            </a:r>
            <a:endParaRPr lang="en-US" altLang="es-MX" sz="1600" b="1" dirty="0">
              <a:solidFill>
                <a:schemeClr val="bg1">
                  <a:lumMod val="75000"/>
                </a:schemeClr>
              </a:solidFill>
              <a:latin typeface="Arial" panose="020B0604020202020204" pitchFamily="34" charset="0"/>
              <a:cs typeface="Arial" panose="020B0604020202020204" pitchFamily="34" charset="0"/>
            </a:endParaRPr>
          </a:p>
        </p:txBody>
      </p:sp>
      <p:sp>
        <p:nvSpPr>
          <p:cNvPr id="4" name="Rectángulo 3"/>
          <p:cNvSpPr/>
          <p:nvPr/>
        </p:nvSpPr>
        <p:spPr>
          <a:xfrm>
            <a:off x="756000" y="1124744"/>
            <a:ext cx="7632000" cy="584776"/>
          </a:xfrm>
          <a:prstGeom prst="rect">
            <a:avLst/>
          </a:prstGeom>
          <a:effectLst/>
        </p:spPr>
        <p:txBody>
          <a:bodyPr wrap="square">
            <a:spAutoFit/>
          </a:bodyPr>
          <a:lstStyle/>
          <a:p>
            <a:r>
              <a:rPr lang="es-MX" sz="3200" b="1" dirty="0">
                <a:solidFill>
                  <a:srgbClr val="FFFFFF"/>
                </a:solidFill>
              </a:rPr>
              <a:t>Medios de impugnación</a:t>
            </a:r>
            <a:endParaRPr lang="es-MX" sz="2000" b="1" dirty="0">
              <a:solidFill>
                <a:srgbClr val="FFFFFF"/>
              </a:solidFill>
            </a:endParaRPr>
          </a:p>
        </p:txBody>
      </p:sp>
      <p:graphicFrame>
        <p:nvGraphicFramePr>
          <p:cNvPr id="20" name="Diagrama 19"/>
          <p:cNvGraphicFramePr/>
          <p:nvPr>
            <p:extLst/>
          </p:nvPr>
        </p:nvGraphicFramePr>
        <p:xfrm>
          <a:off x="539552" y="1909933"/>
          <a:ext cx="8208911" cy="41113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10093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11 Rectángulo"/>
          <p:cNvSpPr/>
          <p:nvPr/>
        </p:nvSpPr>
        <p:spPr>
          <a:xfrm>
            <a:off x="4108" y="548680"/>
            <a:ext cx="9144000" cy="630932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 name="Rectángulo 3"/>
          <p:cNvSpPr/>
          <p:nvPr/>
        </p:nvSpPr>
        <p:spPr>
          <a:xfrm>
            <a:off x="756000" y="764704"/>
            <a:ext cx="7632000" cy="584776"/>
          </a:xfrm>
          <a:prstGeom prst="rect">
            <a:avLst/>
          </a:prstGeom>
          <a:effectLst/>
        </p:spPr>
        <p:txBody>
          <a:bodyPr wrap="square">
            <a:spAutoFit/>
          </a:bodyPr>
          <a:lstStyle/>
          <a:p>
            <a:r>
              <a:rPr lang="es-MX" sz="3200" b="1" dirty="0">
                <a:solidFill>
                  <a:srgbClr val="FFFFFF"/>
                </a:solidFill>
              </a:rPr>
              <a:t>Medidas de apremio</a:t>
            </a:r>
            <a:endParaRPr lang="es-MX" sz="2000" b="1" dirty="0">
              <a:solidFill>
                <a:srgbClr val="FFFFFF"/>
              </a:solidFill>
            </a:endParaRPr>
          </a:p>
        </p:txBody>
      </p:sp>
      <p:pic>
        <p:nvPicPr>
          <p:cNvPr id="11" name="Imagen 10" descr="468940208.jpg"/>
          <p:cNvPicPr>
            <a:picLocks noChangeAspect="1"/>
          </p:cNvPicPr>
          <p:nvPr/>
        </p:nvPicPr>
        <p:blipFill rotWithShape="1">
          <a:blip r:embed="rId2">
            <a:duotone>
              <a:prstClr val="black"/>
              <a:schemeClr val="accent2">
                <a:tint val="45000"/>
                <a:satMod val="400000"/>
              </a:schemeClr>
            </a:duotone>
            <a:extLst>
              <a:ext uri="{28A0092B-C50C-407E-A947-70E740481C1C}">
                <a14:useLocalDpi xmlns:a14="http://schemas.microsoft.com/office/drawing/2010/main" val="0"/>
              </a:ext>
            </a:extLst>
          </a:blip>
          <a:srcRect l="55605" t="6307" r="11800" b="25048"/>
          <a:stretch/>
        </p:blipFill>
        <p:spPr>
          <a:xfrm>
            <a:off x="6534568" y="1772816"/>
            <a:ext cx="1853856" cy="2817500"/>
          </a:xfrm>
          <a:prstGeom prst="rect">
            <a:avLst/>
          </a:prstGeom>
          <a:ln>
            <a:noFill/>
          </a:ln>
          <a:effectLst/>
        </p:spPr>
      </p:pic>
      <p:sp>
        <p:nvSpPr>
          <p:cNvPr id="17" name="6 Flecha derecha"/>
          <p:cNvSpPr/>
          <p:nvPr/>
        </p:nvSpPr>
        <p:spPr>
          <a:xfrm>
            <a:off x="6300192" y="3933056"/>
            <a:ext cx="1799880" cy="909400"/>
          </a:xfrm>
          <a:prstGeom prst="rightArrow">
            <a:avLst>
              <a:gd name="adj1" fmla="val 66269"/>
              <a:gd name="adj2" fmla="val 50000"/>
            </a:avLst>
          </a:prstGeom>
          <a:solidFill>
            <a:srgbClr val="95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400" dirty="0"/>
              <a:t>Tercer incumplimiento</a:t>
            </a:r>
            <a:endParaRPr lang="es-ES" sz="1400" dirty="0"/>
          </a:p>
        </p:txBody>
      </p:sp>
      <p:pic>
        <p:nvPicPr>
          <p:cNvPr id="10" name="Imagen 9" descr="519749771.jpg"/>
          <p:cNvPicPr>
            <a:picLocks noChangeAspect="1"/>
          </p:cNvPicPr>
          <p:nvPr/>
        </p:nvPicPr>
        <p:blipFill rotWithShape="1">
          <a:blip r:embed="rId3">
            <a:duotone>
              <a:prstClr val="black"/>
              <a:schemeClr val="accent2">
                <a:tint val="45000"/>
                <a:satMod val="400000"/>
              </a:schemeClr>
            </a:duotone>
            <a:extLst>
              <a:ext uri="{28A0092B-C50C-407E-A947-70E740481C1C}">
                <a14:useLocalDpi xmlns:a14="http://schemas.microsoft.com/office/drawing/2010/main" val="0"/>
              </a:ext>
            </a:extLst>
          </a:blip>
          <a:srcRect l="33164" r="21904" b="31515"/>
          <a:stretch/>
        </p:blipFill>
        <p:spPr>
          <a:xfrm>
            <a:off x="3711730" y="1780803"/>
            <a:ext cx="1843294" cy="2809514"/>
          </a:xfrm>
          <a:prstGeom prst="rect">
            <a:avLst/>
          </a:prstGeom>
          <a:ln>
            <a:noFill/>
          </a:ln>
          <a:effectLst/>
        </p:spPr>
      </p:pic>
      <p:sp>
        <p:nvSpPr>
          <p:cNvPr id="18" name="6 Flecha derecha"/>
          <p:cNvSpPr/>
          <p:nvPr/>
        </p:nvSpPr>
        <p:spPr>
          <a:xfrm>
            <a:off x="3485979" y="3933056"/>
            <a:ext cx="1799880" cy="909400"/>
          </a:xfrm>
          <a:prstGeom prst="rightArrow">
            <a:avLst>
              <a:gd name="adj1" fmla="val 66269"/>
              <a:gd name="adj2" fmla="val 50000"/>
            </a:avLst>
          </a:prstGeom>
          <a:solidFill>
            <a:srgbClr val="95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400" dirty="0"/>
              <a:t>Segundo</a:t>
            </a:r>
          </a:p>
          <a:p>
            <a:pPr algn="ctr"/>
            <a:r>
              <a:rPr lang="es-MX" sz="1400" dirty="0"/>
              <a:t>incumplimiento</a:t>
            </a:r>
            <a:endParaRPr lang="es-ES" sz="1400" dirty="0"/>
          </a:p>
        </p:txBody>
      </p:sp>
      <p:pic>
        <p:nvPicPr>
          <p:cNvPr id="7" name="Imagen 6" descr="463030275.jpg"/>
          <p:cNvPicPr>
            <a:picLocks noChangeAspect="1"/>
          </p:cNvPicPr>
          <p:nvPr/>
        </p:nvPicPr>
        <p:blipFill rotWithShape="1">
          <a:blip r:embed="rId4">
            <a:duotone>
              <a:prstClr val="black"/>
              <a:schemeClr val="accent2">
                <a:tint val="45000"/>
                <a:satMod val="400000"/>
              </a:schemeClr>
            </a:duotone>
            <a:extLst>
              <a:ext uri="{28A0092B-C50C-407E-A947-70E740481C1C}">
                <a14:useLocalDpi xmlns:a14="http://schemas.microsoft.com/office/drawing/2010/main" val="0"/>
              </a:ext>
            </a:extLst>
          </a:blip>
          <a:srcRect l="31797" t="8485" r="21992" b="29872"/>
          <a:stretch/>
        </p:blipFill>
        <p:spPr>
          <a:xfrm>
            <a:off x="886957" y="1813666"/>
            <a:ext cx="1853855" cy="2776650"/>
          </a:xfrm>
          <a:prstGeom prst="rect">
            <a:avLst/>
          </a:prstGeom>
          <a:ln>
            <a:noFill/>
          </a:ln>
          <a:effectLst/>
        </p:spPr>
      </p:pic>
      <p:sp>
        <p:nvSpPr>
          <p:cNvPr id="19" name="6 Flecha derecha"/>
          <p:cNvSpPr/>
          <p:nvPr/>
        </p:nvSpPr>
        <p:spPr>
          <a:xfrm>
            <a:off x="683568" y="3933056"/>
            <a:ext cx="1799880" cy="909400"/>
          </a:xfrm>
          <a:prstGeom prst="rightArrow">
            <a:avLst>
              <a:gd name="adj1" fmla="val 66269"/>
              <a:gd name="adj2" fmla="val 50000"/>
            </a:avLst>
          </a:prstGeom>
          <a:solidFill>
            <a:srgbClr val="95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400" dirty="0"/>
              <a:t>Primer</a:t>
            </a:r>
          </a:p>
          <a:p>
            <a:pPr algn="ctr"/>
            <a:r>
              <a:rPr lang="es-MX" sz="1400" dirty="0"/>
              <a:t>incumplimiento</a:t>
            </a:r>
            <a:endParaRPr lang="es-ES" sz="1400" dirty="0"/>
          </a:p>
        </p:txBody>
      </p:sp>
      <p:sp>
        <p:nvSpPr>
          <p:cNvPr id="21" name="CuadroTexto 20"/>
          <p:cNvSpPr txBox="1"/>
          <p:nvPr/>
        </p:nvSpPr>
        <p:spPr>
          <a:xfrm>
            <a:off x="6534568" y="4968469"/>
            <a:ext cx="2035235" cy="738664"/>
          </a:xfrm>
          <a:prstGeom prst="rect">
            <a:avLst/>
          </a:prstGeom>
          <a:noFill/>
        </p:spPr>
        <p:txBody>
          <a:bodyPr wrap="square" rtlCol="0">
            <a:spAutoFit/>
          </a:bodyPr>
          <a:lstStyle/>
          <a:p>
            <a:r>
              <a:rPr lang="es-ES" sz="1400" b="1" dirty="0">
                <a:solidFill>
                  <a:schemeClr val="bg1"/>
                </a:solidFill>
              </a:rPr>
              <a:t>Arresto administrativo de hasta por 36 </a:t>
            </a:r>
            <a:r>
              <a:rPr lang="es-ES" sz="1400" b="1" dirty="0" err="1">
                <a:solidFill>
                  <a:schemeClr val="bg1"/>
                </a:solidFill>
              </a:rPr>
              <a:t>hrs</a:t>
            </a:r>
            <a:r>
              <a:rPr lang="es-ES" sz="1400" b="1" dirty="0">
                <a:solidFill>
                  <a:schemeClr val="bg1"/>
                </a:solidFill>
              </a:rPr>
              <a:t>. y denuncia penal </a:t>
            </a:r>
          </a:p>
        </p:txBody>
      </p:sp>
      <p:sp>
        <p:nvSpPr>
          <p:cNvPr id="22" name="CuadroTexto 21"/>
          <p:cNvSpPr txBox="1"/>
          <p:nvPr/>
        </p:nvSpPr>
        <p:spPr>
          <a:xfrm>
            <a:off x="3711730" y="4968469"/>
            <a:ext cx="2052264" cy="1169551"/>
          </a:xfrm>
          <a:prstGeom prst="rect">
            <a:avLst/>
          </a:prstGeom>
          <a:noFill/>
        </p:spPr>
        <p:txBody>
          <a:bodyPr wrap="square" rtlCol="0">
            <a:spAutoFit/>
          </a:bodyPr>
          <a:lstStyle/>
          <a:p>
            <a:r>
              <a:rPr lang="es-ES" sz="1400" b="1" dirty="0">
                <a:solidFill>
                  <a:schemeClr val="bg1"/>
                </a:solidFill>
              </a:rPr>
              <a:t>Multa </a:t>
            </a:r>
            <a:r>
              <a:rPr lang="es-MX" altLang="es-MX" sz="1400" b="1" dirty="0">
                <a:solidFill>
                  <a:schemeClr val="bg1"/>
                </a:solidFill>
              </a:rPr>
              <a:t>de 20 A 1500 días de valor diario de la Unidad de Medida y Actualización (UMA). (De </a:t>
            </a:r>
            <a:r>
              <a:rPr lang="es-MX" sz="1400" b="1" dirty="0">
                <a:solidFill>
                  <a:schemeClr val="bg1"/>
                </a:solidFill>
              </a:rPr>
              <a:t>$12,090 a $120,900)</a:t>
            </a:r>
            <a:endParaRPr lang="es-MX" altLang="es-MX" sz="1400" b="1" dirty="0">
              <a:solidFill>
                <a:schemeClr val="bg1"/>
              </a:solidFill>
            </a:endParaRPr>
          </a:p>
        </p:txBody>
      </p:sp>
      <p:sp>
        <p:nvSpPr>
          <p:cNvPr id="23" name="CuadroTexto 22"/>
          <p:cNvSpPr txBox="1"/>
          <p:nvPr/>
        </p:nvSpPr>
        <p:spPr>
          <a:xfrm>
            <a:off x="899592" y="4768414"/>
            <a:ext cx="2051998" cy="738664"/>
          </a:xfrm>
          <a:prstGeom prst="rect">
            <a:avLst/>
          </a:prstGeom>
          <a:noFill/>
        </p:spPr>
        <p:txBody>
          <a:bodyPr wrap="square" rtlCol="0" anchor="ctr">
            <a:spAutoFit/>
          </a:bodyPr>
          <a:lstStyle/>
          <a:p>
            <a:r>
              <a:rPr lang="es-ES" sz="1400" b="1" dirty="0">
                <a:solidFill>
                  <a:schemeClr val="bg1"/>
                </a:solidFill>
              </a:rPr>
              <a:t>Amonestación pública </a:t>
            </a:r>
            <a:r>
              <a:rPr lang="es-MX" sz="1400" dirty="0">
                <a:solidFill>
                  <a:schemeClr val="bg1"/>
                </a:solidFill>
              </a:rPr>
              <a:t>con copia al expediente del Servidor Público</a:t>
            </a:r>
            <a:endParaRPr lang="es-ES" sz="1400" b="1" dirty="0">
              <a:solidFill>
                <a:schemeClr val="bg1"/>
              </a:solidFill>
            </a:endParaRPr>
          </a:p>
        </p:txBody>
      </p:sp>
    </p:spTree>
    <p:extLst>
      <p:ext uri="{BB962C8B-B14F-4D97-AF65-F5344CB8AC3E}">
        <p14:creationId xmlns:p14="http://schemas.microsoft.com/office/powerpoint/2010/main" val="5127199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11 Rectángulo"/>
          <p:cNvSpPr/>
          <p:nvPr/>
        </p:nvSpPr>
        <p:spPr>
          <a:xfrm>
            <a:off x="4108" y="548680"/>
            <a:ext cx="9144000" cy="568863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TextBox 12"/>
          <p:cNvSpPr txBox="1">
            <a:spLocks noChangeArrowheads="1"/>
          </p:cNvSpPr>
          <p:nvPr/>
        </p:nvSpPr>
        <p:spPr bwMode="auto">
          <a:xfrm>
            <a:off x="5067993" y="6381328"/>
            <a:ext cx="37616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es-MX" sz="1600" b="1" dirty="0" err="1">
                <a:solidFill>
                  <a:schemeClr val="bg1">
                    <a:lumMod val="75000"/>
                  </a:schemeClr>
                </a:solidFill>
                <a:latin typeface="Arial" panose="020B0604020202020204" pitchFamily="34" charset="0"/>
                <a:cs typeface="Arial" panose="020B0604020202020204" pitchFamily="34" charset="0"/>
              </a:rPr>
              <a:t>Referencia</a:t>
            </a:r>
            <a:r>
              <a:rPr lang="en-US" altLang="es-MX" sz="1600" b="1" dirty="0">
                <a:solidFill>
                  <a:schemeClr val="bg1">
                    <a:lumMod val="75000"/>
                  </a:schemeClr>
                </a:solidFill>
                <a:latin typeface="Arial" panose="020B0604020202020204" pitchFamily="34" charset="0"/>
                <a:cs typeface="Arial" panose="020B0604020202020204" pitchFamily="34" charset="0"/>
              </a:rPr>
              <a:t>: LTAIPEJM, Art. </a:t>
            </a:r>
            <a:r>
              <a:rPr lang="es-MX" altLang="es-MX" sz="1600" b="1" dirty="0">
                <a:solidFill>
                  <a:schemeClr val="bg1">
                    <a:lumMod val="75000"/>
                  </a:schemeClr>
                </a:solidFill>
                <a:latin typeface="Arial" panose="020B0604020202020204" pitchFamily="34" charset="0"/>
                <a:cs typeface="Arial" panose="020B0604020202020204" pitchFamily="34" charset="0"/>
              </a:rPr>
              <a:t>119 a 122</a:t>
            </a:r>
            <a:endParaRPr lang="en-US" altLang="es-MX" sz="1600" b="1" dirty="0">
              <a:solidFill>
                <a:schemeClr val="bg1">
                  <a:lumMod val="75000"/>
                </a:schemeClr>
              </a:solidFill>
              <a:latin typeface="Arial" panose="020B0604020202020204" pitchFamily="34" charset="0"/>
              <a:cs typeface="Arial" panose="020B0604020202020204" pitchFamily="34" charset="0"/>
            </a:endParaRPr>
          </a:p>
        </p:txBody>
      </p:sp>
      <p:sp>
        <p:nvSpPr>
          <p:cNvPr id="4" name="Rectángulo 3"/>
          <p:cNvSpPr/>
          <p:nvPr/>
        </p:nvSpPr>
        <p:spPr>
          <a:xfrm>
            <a:off x="756000" y="1124744"/>
            <a:ext cx="7632000" cy="3626634"/>
          </a:xfrm>
          <a:prstGeom prst="rect">
            <a:avLst/>
          </a:prstGeom>
          <a:effectLst/>
        </p:spPr>
        <p:txBody>
          <a:bodyPr wrap="square">
            <a:spAutoFit/>
          </a:bodyPr>
          <a:lstStyle/>
          <a:p>
            <a:r>
              <a:rPr lang="es-MX" sz="3200" b="1" dirty="0">
                <a:solidFill>
                  <a:srgbClr val="FFFFFF"/>
                </a:solidFill>
              </a:rPr>
              <a:t>Infracciones</a:t>
            </a:r>
          </a:p>
          <a:p>
            <a:endParaRPr lang="es-MX" sz="3200" b="1" dirty="0">
              <a:solidFill>
                <a:srgbClr val="FFFFFF"/>
              </a:solidFill>
            </a:endParaRPr>
          </a:p>
          <a:p>
            <a:pPr marL="244111" indent="-244111">
              <a:lnSpc>
                <a:spcPct val="150000"/>
              </a:lnSpc>
              <a:spcAft>
                <a:spcPct val="0"/>
              </a:spcAft>
              <a:buFont typeface="StarSymbol" charset="0"/>
              <a:buChar cha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800" dirty="0">
                <a:solidFill>
                  <a:srgbClr val="FFFFFF"/>
                </a:solidFill>
              </a:rPr>
              <a:t>Titulares de Sujeto Obligado</a:t>
            </a:r>
          </a:p>
          <a:p>
            <a:pPr marL="244111" indent="-244111">
              <a:lnSpc>
                <a:spcPct val="150000"/>
              </a:lnSpc>
              <a:spcAft>
                <a:spcPct val="0"/>
              </a:spcAft>
              <a:buFont typeface="StarSymbol" charset="0"/>
              <a:buChar cha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800" dirty="0">
                <a:solidFill>
                  <a:srgbClr val="FFFFFF"/>
                </a:solidFill>
              </a:rPr>
              <a:t>Titular del Comité de Transparencia</a:t>
            </a:r>
          </a:p>
          <a:p>
            <a:pPr marL="244111" indent="-244111">
              <a:lnSpc>
                <a:spcPct val="150000"/>
              </a:lnSpc>
              <a:spcAft>
                <a:spcPct val="0"/>
              </a:spcAft>
              <a:buFont typeface="StarSymbol" charset="0"/>
              <a:buChar cha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800" dirty="0">
                <a:solidFill>
                  <a:srgbClr val="FFFFFF"/>
                </a:solidFill>
              </a:rPr>
              <a:t>Titular de Unidad de Transparencia</a:t>
            </a:r>
          </a:p>
          <a:p>
            <a:pPr marL="244111" indent="-244111">
              <a:lnSpc>
                <a:spcPct val="150000"/>
              </a:lnSpc>
              <a:spcAft>
                <a:spcPct val="0"/>
              </a:spcAft>
              <a:buFont typeface="StarSymbol" charset="0"/>
              <a:buChar char="•"/>
              <a:tabLst>
                <a:tab pos="305678" algn="l"/>
                <a:tab pos="611357" algn="l"/>
                <a:tab pos="917035" algn="l"/>
                <a:tab pos="1222713" algn="l"/>
                <a:tab pos="1528391" algn="l"/>
                <a:tab pos="1834070" algn="l"/>
                <a:tab pos="2139748" algn="l"/>
                <a:tab pos="2445426" algn="l"/>
                <a:tab pos="2751104" algn="l"/>
                <a:tab pos="3056782" algn="l"/>
                <a:tab pos="3362461" algn="l"/>
                <a:tab pos="3668138" algn="l"/>
                <a:tab pos="3973817" algn="l"/>
                <a:tab pos="4279495" algn="l"/>
                <a:tab pos="4585174" algn="l"/>
                <a:tab pos="4890851" algn="l"/>
                <a:tab pos="5196530" algn="l"/>
                <a:tab pos="5502208" algn="l"/>
                <a:tab pos="5807886" algn="l"/>
                <a:tab pos="6113564" algn="l"/>
              </a:tabLst>
            </a:pPr>
            <a:r>
              <a:rPr lang="es-MX" altLang="es-MX" sz="2800" dirty="0">
                <a:solidFill>
                  <a:srgbClr val="FFFFFF"/>
                </a:solidFill>
              </a:rPr>
              <a:t>Persona Física</a:t>
            </a:r>
          </a:p>
        </p:txBody>
      </p:sp>
    </p:spTree>
    <p:extLst>
      <p:ext uri="{BB962C8B-B14F-4D97-AF65-F5344CB8AC3E}">
        <p14:creationId xmlns:p14="http://schemas.microsoft.com/office/powerpoint/2010/main" val="472557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2582406" y="3105835"/>
            <a:ext cx="3979199" cy="646331"/>
          </a:xfrm>
          <a:prstGeom prst="rect">
            <a:avLst/>
          </a:prstGeom>
        </p:spPr>
        <p:txBody>
          <a:bodyPr wrap="none">
            <a:spAutoFit/>
          </a:bodyPr>
          <a:lstStyle/>
          <a:p>
            <a:pPr algn="ctr"/>
            <a:r>
              <a:rPr lang="es-MX" sz="3600" b="1" dirty="0" smtClean="0">
                <a:solidFill>
                  <a:schemeClr val="tx1">
                    <a:lumMod val="65000"/>
                    <a:lumOff val="35000"/>
                  </a:schemeClr>
                </a:solidFill>
                <a:latin typeface="Calibri"/>
                <a:cs typeface="Calibri"/>
              </a:rPr>
              <a:t>Entrega - Recepción</a:t>
            </a:r>
            <a:endParaRPr lang="es-ES" sz="3600" b="1" dirty="0">
              <a:solidFill>
                <a:schemeClr val="tx1">
                  <a:lumMod val="65000"/>
                  <a:lumOff val="35000"/>
                </a:schemeClr>
              </a:solidFill>
              <a:latin typeface="Calibri"/>
              <a:cs typeface="Calibri"/>
            </a:endParaRPr>
          </a:p>
        </p:txBody>
      </p:sp>
      <p:pic>
        <p:nvPicPr>
          <p:cNvPr id="11" name="Imagen 10"/>
          <p:cNvPicPr>
            <a:picLocks noChangeAspect="1"/>
          </p:cNvPicPr>
          <p:nvPr/>
        </p:nvPicPr>
        <p:blipFill rotWithShape="1">
          <a:blip r:embed="rId3">
            <a:duotone>
              <a:prstClr val="black"/>
              <a:schemeClr val="accent3">
                <a:tint val="45000"/>
                <a:satMod val="400000"/>
              </a:schemeClr>
            </a:duotone>
          </a:blip>
          <a:srcRect l="36507" t="14128" r="9717" b="10648"/>
          <a:stretch/>
        </p:blipFill>
        <p:spPr>
          <a:xfrm>
            <a:off x="0" y="5138350"/>
            <a:ext cx="3047977" cy="1719650"/>
          </a:xfrm>
          <a:prstGeom prst="rect">
            <a:avLst/>
          </a:prstGeom>
        </p:spPr>
      </p:pic>
      <p:sp>
        <p:nvSpPr>
          <p:cNvPr id="12" name="4 Rectángulo"/>
          <p:cNvSpPr/>
          <p:nvPr/>
        </p:nvSpPr>
        <p:spPr>
          <a:xfrm rot="10800000">
            <a:off x="6096000" y="-27166"/>
            <a:ext cx="3048000" cy="1728000"/>
          </a:xfrm>
          <a:prstGeom prst="rect">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3" name="6 Rectángulo"/>
          <p:cNvSpPr/>
          <p:nvPr/>
        </p:nvSpPr>
        <p:spPr>
          <a:xfrm rot="10800000">
            <a:off x="-1" y="0"/>
            <a:ext cx="6095999" cy="1700807"/>
          </a:xfrm>
          <a:prstGeom prst="rect">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4" name="10 Rectángulo"/>
          <p:cNvSpPr/>
          <p:nvPr/>
        </p:nvSpPr>
        <p:spPr>
          <a:xfrm rot="10800000">
            <a:off x="-1" y="5130000"/>
            <a:ext cx="3047977" cy="1728000"/>
          </a:xfrm>
          <a:prstGeom prst="rect">
            <a:avLst/>
          </a:pr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5" name="11 Rectángulo"/>
          <p:cNvSpPr/>
          <p:nvPr/>
        </p:nvSpPr>
        <p:spPr>
          <a:xfrm rot="10800000">
            <a:off x="3047978" y="5130000"/>
            <a:ext cx="6096021" cy="172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6" name="24 Imagen" descr="horizontal_nuevo_2016-01.png"/>
          <p:cNvPicPr>
            <a:picLocks noChangeAspect="1"/>
          </p:cNvPicPr>
          <p:nvPr/>
        </p:nvPicPr>
        <p:blipFill>
          <a:blip r:embed="rId4"/>
          <a:stretch>
            <a:fillRect/>
          </a:stretch>
        </p:blipFill>
        <p:spPr>
          <a:xfrm>
            <a:off x="3556850" y="5507332"/>
            <a:ext cx="5078276" cy="973336"/>
          </a:xfrm>
          <a:prstGeom prst="rect">
            <a:avLst/>
          </a:prstGeom>
        </p:spPr>
      </p:pic>
    </p:spTree>
    <p:extLst>
      <p:ext uri="{BB962C8B-B14F-4D97-AF65-F5344CB8AC3E}">
        <p14:creationId xmlns:p14="http://schemas.microsoft.com/office/powerpoint/2010/main" val="1703416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Rectángulo 3"/>
          <p:cNvSpPr/>
          <p:nvPr/>
        </p:nvSpPr>
        <p:spPr>
          <a:xfrm>
            <a:off x="2699793" y="515136"/>
            <a:ext cx="5976664" cy="978268"/>
          </a:xfrm>
          <a:prstGeom prst="rect">
            <a:avLst/>
          </a:prstGeom>
        </p:spPr>
        <p:txBody>
          <a:bodyPr wrap="square">
            <a:spAutoFit/>
          </a:bodyPr>
          <a:lstStyle/>
          <a:p>
            <a:pPr algn="just">
              <a:lnSpc>
                <a:spcPct val="107000"/>
              </a:lnSpc>
              <a:spcAft>
                <a:spcPts val="600"/>
              </a:spcAft>
            </a:pPr>
            <a:r>
              <a:rPr lang="es-MX" b="1" dirty="0">
                <a:solidFill>
                  <a:schemeClr val="tx1">
                    <a:lumMod val="75000"/>
                    <a:lumOff val="25000"/>
                  </a:schemeClr>
                </a:solidFill>
                <a:latin typeface="Arial Narrow"/>
                <a:ea typeface="Calibri" panose="020F0502020204030204" pitchFamily="34" charset="0"/>
                <a:cs typeface="Arial Narrow"/>
              </a:rPr>
              <a:t>Las administraciones deberán cuidar, que no se sustraiga información catalogada como reservada o confidencial, debiendo implementar medidas de seguridad.</a:t>
            </a:r>
          </a:p>
        </p:txBody>
      </p:sp>
      <p:sp>
        <p:nvSpPr>
          <p:cNvPr id="5" name="Rectángulo 4"/>
          <p:cNvSpPr/>
          <p:nvPr/>
        </p:nvSpPr>
        <p:spPr>
          <a:xfrm>
            <a:off x="2699793" y="1789630"/>
            <a:ext cx="5976663" cy="4392433"/>
          </a:xfrm>
          <a:prstGeom prst="rect">
            <a:avLst/>
          </a:prstGeom>
        </p:spPr>
        <p:txBody>
          <a:bodyPr wrap="square">
            <a:spAutoFit/>
          </a:bodyPr>
          <a:lstStyle/>
          <a:p>
            <a:pPr algn="just">
              <a:lnSpc>
                <a:spcPct val="107000"/>
              </a:lnSpc>
              <a:spcAft>
                <a:spcPts val="600"/>
              </a:spcAft>
            </a:pPr>
            <a:r>
              <a:rPr lang="es-MX" dirty="0">
                <a:solidFill>
                  <a:srgbClr val="404040"/>
                </a:solidFill>
                <a:latin typeface="Arial Narrow"/>
                <a:ea typeface="Calibri" panose="020F0502020204030204" pitchFamily="34" charset="0"/>
                <a:cs typeface="Arial Narrow"/>
              </a:rPr>
              <a:t>El Titular entrante con auxilio de la Unidades de Transparencia, deberán de considerar de manera Prioritaria:</a:t>
            </a:r>
          </a:p>
          <a:p>
            <a:pPr marL="257175" indent="-257175" algn="just">
              <a:lnSpc>
                <a:spcPct val="107000"/>
              </a:lnSpc>
              <a:buFont typeface="+mj-lt"/>
              <a:buAutoNum type="alphaLcParenR"/>
            </a:pPr>
            <a:r>
              <a:rPr lang="es-MX" dirty="0">
                <a:solidFill>
                  <a:srgbClr val="404040"/>
                </a:solidFill>
                <a:latin typeface="Arial Narrow"/>
                <a:ea typeface="Calibri" panose="020F0502020204030204" pitchFamily="34" charset="0"/>
                <a:cs typeface="Arial Narrow"/>
              </a:rPr>
              <a:t>Designar al </a:t>
            </a:r>
            <a:r>
              <a:rPr lang="es-MX" b="1" dirty="0">
                <a:solidFill>
                  <a:srgbClr val="404040"/>
                </a:solidFill>
                <a:latin typeface="Arial Narrow"/>
                <a:ea typeface="Calibri" panose="020F0502020204030204" pitchFamily="34" charset="0"/>
                <a:cs typeface="Arial Narrow"/>
              </a:rPr>
              <a:t>Titular de la Unidad de Transparencia</a:t>
            </a:r>
            <a:r>
              <a:rPr lang="es-MX" dirty="0">
                <a:solidFill>
                  <a:srgbClr val="404040"/>
                </a:solidFill>
                <a:latin typeface="Arial Narrow"/>
                <a:ea typeface="Calibri" panose="020F0502020204030204" pitchFamily="34" charset="0"/>
                <a:cs typeface="Arial Narrow"/>
              </a:rPr>
              <a:t>.</a:t>
            </a:r>
          </a:p>
          <a:p>
            <a:pPr marL="257175" indent="-257175" algn="just">
              <a:lnSpc>
                <a:spcPct val="107000"/>
              </a:lnSpc>
              <a:buFont typeface="+mj-lt"/>
              <a:buAutoNum type="alphaLcParenR"/>
            </a:pPr>
            <a:r>
              <a:rPr lang="es-MX" dirty="0">
                <a:solidFill>
                  <a:srgbClr val="404040"/>
                </a:solidFill>
                <a:latin typeface="Arial Narrow"/>
                <a:ea typeface="Calibri" panose="020F0502020204030204" pitchFamily="34" charset="0"/>
                <a:cs typeface="Arial Narrow"/>
              </a:rPr>
              <a:t>Integrar debidamente el Comité y su notificación al Instituto.</a:t>
            </a:r>
          </a:p>
          <a:p>
            <a:pPr marL="257175" indent="-257175" algn="just">
              <a:lnSpc>
                <a:spcPct val="107000"/>
              </a:lnSpc>
              <a:buFont typeface="+mj-lt"/>
              <a:buAutoNum type="alphaLcParenR"/>
            </a:pPr>
            <a:r>
              <a:rPr lang="es-MX" dirty="0">
                <a:solidFill>
                  <a:srgbClr val="404040"/>
                </a:solidFill>
                <a:latin typeface="Arial Narrow"/>
                <a:ea typeface="Calibri" panose="020F0502020204030204" pitchFamily="34" charset="0"/>
                <a:cs typeface="Arial Narrow"/>
              </a:rPr>
              <a:t>Notificar al Instituto de los Datos de contacto, del Titular, de la Unidad, así como el correo para recibir notificaciones.</a:t>
            </a:r>
          </a:p>
          <a:p>
            <a:pPr marL="257175" indent="-257175" algn="just">
              <a:lnSpc>
                <a:spcPct val="107000"/>
              </a:lnSpc>
              <a:buFont typeface="+mj-lt"/>
              <a:buAutoNum type="alphaLcParenR"/>
            </a:pPr>
            <a:r>
              <a:rPr lang="es-MX" dirty="0">
                <a:solidFill>
                  <a:srgbClr val="404040"/>
                </a:solidFill>
                <a:latin typeface="Arial Narrow"/>
                <a:ea typeface="Calibri" panose="020F0502020204030204" pitchFamily="34" charset="0"/>
                <a:cs typeface="Arial Narrow"/>
              </a:rPr>
              <a:t>Atender las solicitudes de acceso a la información y protección de Datos Personales, pendientes.</a:t>
            </a:r>
          </a:p>
          <a:p>
            <a:pPr marL="257175" indent="-257175" algn="just">
              <a:lnSpc>
                <a:spcPct val="107000"/>
              </a:lnSpc>
              <a:buFont typeface="+mj-lt"/>
              <a:buAutoNum type="alphaLcParenR"/>
            </a:pPr>
            <a:r>
              <a:rPr lang="es-MX" dirty="0">
                <a:solidFill>
                  <a:srgbClr val="404040"/>
                </a:solidFill>
                <a:latin typeface="Arial Narrow"/>
                <a:ea typeface="Calibri" panose="020F0502020204030204" pitchFamily="34" charset="0"/>
                <a:cs typeface="Arial Narrow"/>
              </a:rPr>
              <a:t>Renovar en su caso, los acuerdos de concentración.</a:t>
            </a:r>
          </a:p>
          <a:p>
            <a:pPr marL="257175" indent="-257175" algn="just">
              <a:lnSpc>
                <a:spcPct val="107000"/>
              </a:lnSpc>
              <a:spcAft>
                <a:spcPts val="600"/>
              </a:spcAft>
              <a:buFont typeface="+mj-lt"/>
              <a:buAutoNum type="alphaLcParenR"/>
            </a:pPr>
            <a:r>
              <a:rPr lang="es-MX" dirty="0">
                <a:solidFill>
                  <a:srgbClr val="404040"/>
                </a:solidFill>
                <a:latin typeface="Arial Narrow"/>
                <a:ea typeface="Calibri" panose="020F0502020204030204" pitchFamily="34" charset="0"/>
                <a:cs typeface="Arial Narrow"/>
              </a:rPr>
              <a:t>Actualizar la información fundamental en el Sistema WEB, como en la Plataforma N.T.</a:t>
            </a:r>
          </a:p>
          <a:p>
            <a:pPr algn="just">
              <a:lnSpc>
                <a:spcPct val="107000"/>
              </a:lnSpc>
              <a:spcAft>
                <a:spcPts val="600"/>
              </a:spcAft>
            </a:pPr>
            <a:r>
              <a:rPr lang="es-ES_tradnl" dirty="0">
                <a:solidFill>
                  <a:srgbClr val="404040"/>
                </a:solidFill>
                <a:latin typeface="Arial Narrow"/>
                <a:cs typeface="Arial Narrow"/>
              </a:rPr>
              <a:t>Se recomienda publicar en sus portales de transparencia como información fundamental, la información que se genere con motivo de los procedimientos de entrega–recepción</a:t>
            </a:r>
            <a:r>
              <a:rPr lang="es-ES_tradnl" dirty="0" smtClean="0">
                <a:solidFill>
                  <a:srgbClr val="404040"/>
                </a:solidFill>
                <a:latin typeface="Arial Narrow"/>
                <a:cs typeface="Arial Narrow"/>
              </a:rPr>
              <a:t>.</a:t>
            </a:r>
            <a:endParaRPr lang="es-MX" dirty="0">
              <a:solidFill>
                <a:srgbClr val="404040"/>
              </a:solidFill>
              <a:latin typeface="Arial Narrow"/>
              <a:cs typeface="Arial Narrow"/>
            </a:endParaRPr>
          </a:p>
        </p:txBody>
      </p:sp>
      <p:sp>
        <p:nvSpPr>
          <p:cNvPr id="6" name="Rectángulo 5"/>
          <p:cNvSpPr/>
          <p:nvPr/>
        </p:nvSpPr>
        <p:spPr>
          <a:xfrm>
            <a:off x="0" y="0"/>
            <a:ext cx="2189807" cy="6858000"/>
          </a:xfrm>
          <a:prstGeom prst="rect">
            <a:avLst/>
          </a:prstGeom>
          <a:solidFill>
            <a:srgbClr val="E46C0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400">
              <a:latin typeface="Calibri"/>
              <a:cs typeface="Calibri"/>
            </a:endParaRPr>
          </a:p>
        </p:txBody>
      </p:sp>
      <p:sp>
        <p:nvSpPr>
          <p:cNvPr id="7" name="Rectángulo 6"/>
          <p:cNvSpPr/>
          <p:nvPr/>
        </p:nvSpPr>
        <p:spPr>
          <a:xfrm>
            <a:off x="75424" y="862294"/>
            <a:ext cx="2026320" cy="369332"/>
          </a:xfrm>
          <a:prstGeom prst="rect">
            <a:avLst/>
          </a:prstGeom>
        </p:spPr>
        <p:txBody>
          <a:bodyPr wrap="square">
            <a:spAutoFit/>
          </a:bodyPr>
          <a:lstStyle/>
          <a:p>
            <a:pPr algn="r"/>
            <a:r>
              <a:rPr lang="es-MX" b="1" dirty="0">
                <a:solidFill>
                  <a:srgbClr val="FFFFFF"/>
                </a:solidFill>
                <a:latin typeface="Calibri"/>
                <a:cs typeface="Calibri"/>
              </a:rPr>
              <a:t>Recomendaciones</a:t>
            </a:r>
          </a:p>
        </p:txBody>
      </p:sp>
      <p:sp>
        <p:nvSpPr>
          <p:cNvPr id="8" name="Rectángulo 7"/>
          <p:cNvSpPr/>
          <p:nvPr/>
        </p:nvSpPr>
        <p:spPr>
          <a:xfrm>
            <a:off x="234661" y="6093296"/>
            <a:ext cx="1867083" cy="523220"/>
          </a:xfrm>
          <a:prstGeom prst="rect">
            <a:avLst/>
          </a:prstGeom>
        </p:spPr>
        <p:txBody>
          <a:bodyPr wrap="square">
            <a:spAutoFit/>
          </a:bodyPr>
          <a:lstStyle/>
          <a:p>
            <a:pPr algn="r"/>
            <a:r>
              <a:rPr lang="es-MX" sz="1400" i="1" dirty="0">
                <a:solidFill>
                  <a:srgbClr val="FFFFFF"/>
                </a:solidFill>
                <a:latin typeface="Calibri"/>
                <a:cs typeface="Calibri"/>
              </a:rPr>
              <a:t>Transparencia y Acceso a la Información</a:t>
            </a:r>
          </a:p>
        </p:txBody>
      </p:sp>
      <p:sp>
        <p:nvSpPr>
          <p:cNvPr id="12" name="Rectángulo 11"/>
          <p:cNvSpPr/>
          <p:nvPr/>
        </p:nvSpPr>
        <p:spPr>
          <a:xfrm>
            <a:off x="224983" y="1173060"/>
            <a:ext cx="1876761" cy="320344"/>
          </a:xfrm>
          <a:prstGeom prst="rect">
            <a:avLst/>
          </a:prstGeom>
        </p:spPr>
        <p:txBody>
          <a:bodyPr wrap="none">
            <a:spAutoFit/>
          </a:bodyPr>
          <a:lstStyle/>
          <a:p>
            <a:pPr algn="r">
              <a:lnSpc>
                <a:spcPct val="107000"/>
              </a:lnSpc>
              <a:spcAft>
                <a:spcPts val="600"/>
              </a:spcAft>
            </a:pPr>
            <a:r>
              <a:rPr lang="es-MX" sz="1400" dirty="0">
                <a:solidFill>
                  <a:srgbClr val="FFFFFF"/>
                </a:solidFill>
                <a:latin typeface="Calibri"/>
                <a:ea typeface="Calibri" panose="020F0502020204030204" pitchFamily="34" charset="0"/>
                <a:cs typeface="Calibri"/>
              </a:rPr>
              <a:t>ENTREGA - RECEPCIÓN</a:t>
            </a:r>
          </a:p>
        </p:txBody>
      </p:sp>
    </p:spTree>
    <p:extLst>
      <p:ext uri="{BB962C8B-B14F-4D97-AF65-F5344CB8AC3E}">
        <p14:creationId xmlns:p14="http://schemas.microsoft.com/office/powerpoint/2010/main" val="41723209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 Título"/>
          <p:cNvSpPr>
            <a:spLocks noGrp="1"/>
          </p:cNvSpPr>
          <p:nvPr>
            <p:ph type="title"/>
          </p:nvPr>
        </p:nvSpPr>
        <p:spPr>
          <a:xfrm>
            <a:off x="179512" y="4005064"/>
            <a:ext cx="8712968" cy="2232248"/>
          </a:xfrm>
        </p:spPr>
        <p:txBody>
          <a:bodyPr>
            <a:noAutofit/>
          </a:bodyPr>
          <a:lstStyle/>
          <a:p>
            <a:r>
              <a:rPr lang="es-MX" sz="3600" dirty="0">
                <a:solidFill>
                  <a:schemeClr val="bg1"/>
                </a:solidFill>
                <a:latin typeface="Arial" panose="020B0604020202020204" pitchFamily="34" charset="0"/>
                <a:cs typeface="Arial" panose="020B0604020202020204" pitchFamily="34" charset="0"/>
              </a:rPr>
              <a:t>Ley de Transparencia Acceso a la Información Pública del Estado de Jalisco y sus Municipios</a:t>
            </a:r>
          </a:p>
        </p:txBody>
      </p:sp>
      <p:pic>
        <p:nvPicPr>
          <p:cNvPr id="12" name="Imagen 11"/>
          <p:cNvPicPr>
            <a:picLocks noChangeAspect="1"/>
          </p:cNvPicPr>
          <p:nvPr/>
        </p:nvPicPr>
        <p:blipFill rotWithShape="1">
          <a:blip r:embed="rId2">
            <a:duotone>
              <a:prstClr val="black"/>
              <a:schemeClr val="accent3">
                <a:tint val="45000"/>
                <a:satMod val="400000"/>
              </a:schemeClr>
            </a:duotone>
          </a:blip>
          <a:srcRect l="36507" t="14128" r="9717" b="10648"/>
          <a:stretch/>
        </p:blipFill>
        <p:spPr>
          <a:xfrm>
            <a:off x="0" y="5138350"/>
            <a:ext cx="3047977" cy="1719650"/>
          </a:xfrm>
          <a:prstGeom prst="rect">
            <a:avLst/>
          </a:prstGeom>
        </p:spPr>
      </p:pic>
      <p:sp>
        <p:nvSpPr>
          <p:cNvPr id="13" name="4 Rectángulo"/>
          <p:cNvSpPr/>
          <p:nvPr/>
        </p:nvSpPr>
        <p:spPr>
          <a:xfrm rot="10800000">
            <a:off x="6096000" y="-27166"/>
            <a:ext cx="3048000" cy="1728000"/>
          </a:xfrm>
          <a:prstGeom prst="rect">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4" name="6 Rectángulo"/>
          <p:cNvSpPr/>
          <p:nvPr/>
        </p:nvSpPr>
        <p:spPr>
          <a:xfrm rot="10800000">
            <a:off x="-1" y="0"/>
            <a:ext cx="6095999" cy="1700807"/>
          </a:xfrm>
          <a:prstGeom prst="rect">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5" name="10 Rectángulo"/>
          <p:cNvSpPr/>
          <p:nvPr/>
        </p:nvSpPr>
        <p:spPr>
          <a:xfrm rot="10800000">
            <a:off x="-1" y="5130000"/>
            <a:ext cx="3047977" cy="1728000"/>
          </a:xfrm>
          <a:prstGeom prst="rect">
            <a:avLst/>
          </a:pr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6" name="11 Rectángulo"/>
          <p:cNvSpPr/>
          <p:nvPr/>
        </p:nvSpPr>
        <p:spPr>
          <a:xfrm rot="10800000">
            <a:off x="3047978" y="5130000"/>
            <a:ext cx="6096021" cy="172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7" name="3 CuadroTexto"/>
          <p:cNvSpPr txBox="1"/>
          <p:nvPr/>
        </p:nvSpPr>
        <p:spPr>
          <a:xfrm>
            <a:off x="592371" y="2613392"/>
            <a:ext cx="7959258" cy="1692771"/>
          </a:xfrm>
          <a:prstGeom prst="rect">
            <a:avLst/>
          </a:prstGeom>
          <a:noFill/>
        </p:spPr>
        <p:txBody>
          <a:bodyPr wrap="square" rtlCol="0">
            <a:spAutoFit/>
          </a:bodyPr>
          <a:lstStyle/>
          <a:p>
            <a:pPr algn="ctr"/>
            <a:r>
              <a:rPr lang="es-ES" sz="3200" b="1" dirty="0" smtClean="0">
                <a:solidFill>
                  <a:schemeClr val="tx1">
                    <a:lumMod val="65000"/>
                    <a:lumOff val="35000"/>
                  </a:schemeClr>
                </a:solidFill>
              </a:rPr>
              <a:t>Protección de Datos Personales</a:t>
            </a:r>
            <a:br>
              <a:rPr lang="es-ES" sz="3200" b="1" dirty="0" smtClean="0">
                <a:solidFill>
                  <a:schemeClr val="tx1">
                    <a:lumMod val="65000"/>
                    <a:lumOff val="35000"/>
                  </a:schemeClr>
                </a:solidFill>
              </a:rPr>
            </a:br>
            <a:endParaRPr lang="es-ES" b="1" i="1" dirty="0">
              <a:solidFill>
                <a:schemeClr val="bg1">
                  <a:lumMod val="75000"/>
                </a:schemeClr>
              </a:solidFill>
            </a:endParaRPr>
          </a:p>
          <a:p>
            <a:pPr algn="ctr"/>
            <a:r>
              <a:rPr lang="es-ES" b="1" i="1" dirty="0">
                <a:solidFill>
                  <a:schemeClr val="bg1">
                    <a:lumMod val="65000"/>
                  </a:schemeClr>
                </a:solidFill>
              </a:rPr>
              <a:t>Ricardo Alfonso De Alba Moreno</a:t>
            </a:r>
            <a:r>
              <a:rPr lang="es-ES" i="1" dirty="0">
                <a:solidFill>
                  <a:schemeClr val="bg1">
                    <a:lumMod val="65000"/>
                  </a:schemeClr>
                </a:solidFill>
              </a:rPr>
              <a:t/>
            </a:r>
            <a:br>
              <a:rPr lang="es-ES" i="1" dirty="0">
                <a:solidFill>
                  <a:schemeClr val="bg1">
                    <a:lumMod val="65000"/>
                  </a:schemeClr>
                </a:solidFill>
              </a:rPr>
            </a:br>
            <a:r>
              <a:rPr lang="es-ES" i="1" dirty="0">
                <a:solidFill>
                  <a:schemeClr val="bg1">
                    <a:lumMod val="65000"/>
                  </a:schemeClr>
                </a:solidFill>
              </a:rPr>
              <a:t>Director de Protección de Datos Personales</a:t>
            </a:r>
          </a:p>
          <a:p>
            <a:pPr algn="ctr"/>
            <a:r>
              <a:rPr lang="es-ES" i="1" dirty="0">
                <a:solidFill>
                  <a:schemeClr val="bg1">
                    <a:lumMod val="65000"/>
                  </a:schemeClr>
                </a:solidFill>
                <a:hlinkClick r:id="rId3"/>
              </a:rPr>
              <a:t>ricardo.dealba@itei.org.mx</a:t>
            </a:r>
            <a:endParaRPr lang="es-ES" i="1" dirty="0">
              <a:solidFill>
                <a:schemeClr val="bg1">
                  <a:lumMod val="65000"/>
                </a:schemeClr>
              </a:solidFill>
            </a:endParaRPr>
          </a:p>
        </p:txBody>
      </p:sp>
      <p:pic>
        <p:nvPicPr>
          <p:cNvPr id="18" name="24 Imagen" descr="horizontal_nuevo_2016-01.png"/>
          <p:cNvPicPr>
            <a:picLocks noChangeAspect="1"/>
          </p:cNvPicPr>
          <p:nvPr/>
        </p:nvPicPr>
        <p:blipFill>
          <a:blip r:embed="rId4"/>
          <a:stretch>
            <a:fillRect/>
          </a:stretch>
        </p:blipFill>
        <p:spPr>
          <a:xfrm>
            <a:off x="3556850" y="5507332"/>
            <a:ext cx="5078276" cy="973336"/>
          </a:xfrm>
          <a:prstGeom prst="rect">
            <a:avLst/>
          </a:prstGeom>
        </p:spPr>
      </p:pic>
    </p:spTree>
    <p:extLst>
      <p:ext uri="{BB962C8B-B14F-4D97-AF65-F5344CB8AC3E}">
        <p14:creationId xmlns:p14="http://schemas.microsoft.com/office/powerpoint/2010/main" val="40738029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t="6805" r="8063"/>
          <a:stretch/>
        </p:blipFill>
        <p:spPr>
          <a:xfrm>
            <a:off x="4680520" y="263236"/>
            <a:ext cx="3995936" cy="5951846"/>
          </a:xfrm>
          <a:prstGeom prst="rect">
            <a:avLst/>
          </a:prstGeom>
        </p:spPr>
      </p:pic>
      <p:sp>
        <p:nvSpPr>
          <p:cNvPr id="8" name="7 Rectángulo"/>
          <p:cNvSpPr/>
          <p:nvPr/>
        </p:nvSpPr>
        <p:spPr>
          <a:xfrm>
            <a:off x="0" y="0"/>
            <a:ext cx="9144000" cy="6215082"/>
          </a:xfrm>
          <a:prstGeom prst="rect">
            <a:avLst/>
          </a:prstGeom>
          <a:solidFill>
            <a:srgbClr val="77933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Título 4"/>
          <p:cNvSpPr>
            <a:spLocks noGrp="1"/>
          </p:cNvSpPr>
          <p:nvPr>
            <p:ph type="ctrTitle"/>
          </p:nvPr>
        </p:nvSpPr>
        <p:spPr>
          <a:xfrm>
            <a:off x="1357290" y="1214422"/>
            <a:ext cx="6429420" cy="1428760"/>
          </a:xfrm>
        </p:spPr>
        <p:txBody>
          <a:bodyPr>
            <a:normAutofit/>
          </a:bodyPr>
          <a:lstStyle/>
          <a:p>
            <a:r>
              <a:rPr lang="es-MX" sz="3600" b="1" dirty="0">
                <a:solidFill>
                  <a:schemeClr val="bg1"/>
                </a:solidFill>
              </a:rPr>
              <a:t>¿Qué son los datos personales?</a:t>
            </a:r>
          </a:p>
        </p:txBody>
      </p:sp>
      <p:sp>
        <p:nvSpPr>
          <p:cNvPr id="6" name="Subtítulo 5"/>
          <p:cNvSpPr>
            <a:spLocks noGrp="1"/>
          </p:cNvSpPr>
          <p:nvPr>
            <p:ph type="subTitle" idx="1"/>
          </p:nvPr>
        </p:nvSpPr>
        <p:spPr>
          <a:xfrm>
            <a:off x="1357290" y="2786034"/>
            <a:ext cx="6429420" cy="1857412"/>
          </a:xfrm>
        </p:spPr>
        <p:txBody>
          <a:bodyPr>
            <a:noAutofit/>
          </a:bodyPr>
          <a:lstStyle/>
          <a:p>
            <a:pPr algn="just">
              <a:spcBef>
                <a:spcPts val="0"/>
              </a:spcBef>
            </a:pPr>
            <a:r>
              <a:rPr lang="es-MX" sz="2200" dirty="0">
                <a:solidFill>
                  <a:schemeClr val="bg1"/>
                </a:solidFill>
                <a:cs typeface="Arial" pitchFamily="34" charset="0"/>
              </a:rPr>
              <a:t>Cualquier información concerniente a una persona física identificada o identificable. </a:t>
            </a:r>
            <a:r>
              <a:rPr lang="es-MX" sz="2200" b="1" dirty="0">
                <a:solidFill>
                  <a:schemeClr val="bg1"/>
                </a:solidFill>
                <a:cs typeface="Arial" pitchFamily="34" charset="0"/>
              </a:rPr>
              <a:t>Se considera que una persona es identificable cuando su identidad pueda determinarse directa o indirectamente a través de cualquier información.</a:t>
            </a:r>
          </a:p>
        </p:txBody>
      </p:sp>
      <p:sp>
        <p:nvSpPr>
          <p:cNvPr id="2" name="Rectángulo 1"/>
          <p:cNvSpPr/>
          <p:nvPr/>
        </p:nvSpPr>
        <p:spPr>
          <a:xfrm>
            <a:off x="325808" y="6357958"/>
            <a:ext cx="8532472" cy="276999"/>
          </a:xfrm>
          <a:prstGeom prst="rect">
            <a:avLst/>
          </a:prstGeom>
        </p:spPr>
        <p:txBody>
          <a:bodyPr wrap="square">
            <a:spAutoFit/>
          </a:bodyPr>
          <a:lstStyle/>
          <a:p>
            <a:r>
              <a:rPr lang="es-ES" sz="1200" b="1" dirty="0">
                <a:solidFill>
                  <a:schemeClr val="accent3">
                    <a:lumMod val="75000"/>
                  </a:schemeClr>
                </a:solidFill>
                <a:latin typeface="Arial" pitchFamily="34" charset="0"/>
                <a:ea typeface="Times New Roman" panose="02020603050405020304" pitchFamily="18" charset="0"/>
                <a:cs typeface="Arial" pitchFamily="34" charset="0"/>
              </a:rPr>
              <a:t>Artículo 3 Ley</a:t>
            </a:r>
            <a:endParaRPr lang="es-MX" sz="1200" b="1" dirty="0">
              <a:solidFill>
                <a:schemeClr val="accent3">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3283398673"/>
      </p:ext>
    </p:extLst>
  </p:cSld>
  <p:clrMapOvr>
    <a:masterClrMapping/>
  </p:clrMapOvr>
  <p:transition xmlns:p14="http://schemas.microsoft.com/office/powerpoint/2010/mai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4" descr="Resultado de imagen para RESPONSABLE"/>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761560" y="4931807"/>
            <a:ext cx="1610640" cy="1207979"/>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descr="Resultado de imagen para INFORMACION"/>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814553" y="3643136"/>
            <a:ext cx="1073174" cy="1073174"/>
          </a:xfrm>
          <a:prstGeom prst="rect">
            <a:avLst/>
          </a:prstGeom>
          <a:noFill/>
          <a:extLst>
            <a:ext uri="{909E8E84-426E-40dd-AFC4-6F175D3DCCD1}">
              <a14:hiddenFill xmlns:a14="http://schemas.microsoft.com/office/drawing/2010/main">
                <a:solidFill>
                  <a:srgbClr val="FFFFFF"/>
                </a:solidFill>
              </a14:hiddenFill>
            </a:ext>
          </a:extLst>
        </p:spPr>
      </p:pic>
      <p:pic>
        <p:nvPicPr>
          <p:cNvPr id="32" name="Imagen 17"/>
          <p:cNvPicPr>
            <a:picLocks noChangeAspect="1"/>
          </p:cNvPicPr>
          <p:nvPr/>
        </p:nvPicPr>
        <p:blipFill>
          <a:blip r:embed="rId6">
            <a:extLst>
              <a:ext uri="{BEBA8EAE-BF5A-486C-A8C5-ECC9F3942E4B}">
                <a14:imgProps xmlns:a14="http://schemas.microsoft.com/office/drawing/2010/main">
                  <a14:imgLayer r:embed="rId7">
                    <a14:imgEffect>
                      <a14:saturation sat="0"/>
                    </a14:imgEffect>
                  </a14:imgLayer>
                </a14:imgProps>
              </a:ext>
            </a:extLst>
          </a:blip>
          <a:stretch>
            <a:fillRect/>
          </a:stretch>
        </p:blipFill>
        <p:spPr>
          <a:xfrm rot="16200000">
            <a:off x="405240" y="5188259"/>
            <a:ext cx="1111357" cy="698716"/>
          </a:xfrm>
          <a:prstGeom prst="rect">
            <a:avLst/>
          </a:prstGeom>
        </p:spPr>
      </p:pic>
      <p:grpSp>
        <p:nvGrpSpPr>
          <p:cNvPr id="2" name="1 Grupo"/>
          <p:cNvGrpSpPr/>
          <p:nvPr/>
        </p:nvGrpSpPr>
        <p:grpSpPr>
          <a:xfrm>
            <a:off x="323528" y="1556792"/>
            <a:ext cx="981819" cy="981819"/>
            <a:chOff x="287934" y="1597256"/>
            <a:chExt cx="876171" cy="876171"/>
          </a:xfrm>
        </p:grpSpPr>
        <p:pic>
          <p:nvPicPr>
            <p:cNvPr id="28" name="Imagen 13"/>
            <p:cNvPicPr>
              <a:picLocks noChangeAspect="1"/>
            </p:cNvPicPr>
            <p:nvPr/>
          </p:nvPicPr>
          <p:blipFill>
            <a:blip r:embed="rId8">
              <a:extLst>
                <a:ext uri="{BEBA8EAE-BF5A-486C-A8C5-ECC9F3942E4B}">
                  <a14:imgProps xmlns:a14="http://schemas.microsoft.com/office/drawing/2010/main">
                    <a14:imgLayer r:embed="rId9">
                      <a14:imgEffect>
                        <a14:saturation sat="0"/>
                      </a14:imgEffect>
                    </a14:imgLayer>
                  </a14:imgProps>
                </a:ext>
              </a:extLst>
            </a:blip>
            <a:stretch>
              <a:fillRect/>
            </a:stretch>
          </p:blipFill>
          <p:spPr>
            <a:xfrm>
              <a:off x="392498" y="1704478"/>
              <a:ext cx="667045" cy="586191"/>
            </a:xfrm>
            <a:prstGeom prst="rect">
              <a:avLst/>
            </a:prstGeom>
          </p:spPr>
        </p:pic>
        <p:pic>
          <p:nvPicPr>
            <p:cNvPr id="30" name="Picture 4" descr="Resultado de imagen para prohibido"/>
            <p:cNvPicPr>
              <a:picLocks noChangeAspect="1" noChangeArrowheads="1"/>
            </p:cNvPicPr>
            <p:nvPr/>
          </p:nvPicPr>
          <p:blipFill>
            <a:blip r:embed="rId10" cstate="print">
              <a:extLst>
                <a:ext uri="{BEBA8EAE-BF5A-486C-A8C5-ECC9F3942E4B}">
                  <a14:imgProps xmlns:a14="http://schemas.microsoft.com/office/drawing/2010/main">
                    <a14:imgLayer r:embed="rId11">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87934" y="1597256"/>
              <a:ext cx="876171" cy="876171"/>
            </a:xfrm>
            <a:prstGeom prst="rect">
              <a:avLst/>
            </a:prstGeom>
            <a:noFill/>
            <a:extLst>
              <a:ext uri="{909E8E84-426E-40dd-AFC4-6F175D3DCCD1}">
                <a14:hiddenFill xmlns:a14="http://schemas.microsoft.com/office/drawing/2010/main">
                  <a:solidFill>
                    <a:srgbClr val="FFFFFF"/>
                  </a:solidFill>
                </a14:hiddenFill>
              </a:ext>
            </a:extLst>
          </p:spPr>
        </p:pic>
      </p:grpSp>
      <p:pic>
        <p:nvPicPr>
          <p:cNvPr id="25" name="Picture 2" descr="Resultado de imagen para objetivo general"/>
          <p:cNvPicPr>
            <a:picLocks noChangeAspect="1" noChangeArrowheads="1"/>
          </p:cNvPicPr>
          <p:nvPr/>
        </p:nvPicPr>
        <p:blipFill>
          <a:blip r:embed="rId12" cstate="print">
            <a:extLst>
              <a:ext uri="{BEBA8EAE-BF5A-486C-A8C5-ECC9F3942E4B}">
                <a14:imgProps xmlns:a14="http://schemas.microsoft.com/office/drawing/2010/main">
                  <a14:imgLayer r:embed="rId1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860032" y="200793"/>
            <a:ext cx="982216" cy="956974"/>
          </a:xfrm>
          <a:prstGeom prst="rect">
            <a:avLst/>
          </a:prstGeom>
          <a:noFill/>
          <a:extLst>
            <a:ext uri="{909E8E84-426E-40dd-AFC4-6F175D3DCCD1}">
              <a14:hiddenFill xmlns:a14="http://schemas.microsoft.com/office/drawing/2010/main">
                <a:solidFill>
                  <a:srgbClr val="FFFFFF"/>
                </a:solidFill>
              </a14:hiddenFill>
            </a:ext>
          </a:extLst>
        </p:spPr>
      </p:pic>
      <p:pic>
        <p:nvPicPr>
          <p:cNvPr id="23" name="Imagen 7"/>
          <p:cNvPicPr>
            <a:picLocks noChangeAspect="1"/>
          </p:cNvPicPr>
          <p:nvPr/>
        </p:nvPicPr>
        <p:blipFill>
          <a:blip r:embed="rId14">
            <a:extLst>
              <a:ext uri="{BEBA8EAE-BF5A-486C-A8C5-ECC9F3942E4B}">
                <a14:imgProps xmlns:a14="http://schemas.microsoft.com/office/drawing/2010/main">
                  <a14:imgLayer r:embed="rId15">
                    <a14:imgEffect>
                      <a14:saturation sat="0"/>
                    </a14:imgEffect>
                  </a14:imgLayer>
                </a14:imgProps>
              </a:ext>
            </a:extLst>
          </a:blip>
          <a:stretch>
            <a:fillRect/>
          </a:stretch>
        </p:blipFill>
        <p:spPr>
          <a:xfrm>
            <a:off x="69894" y="131056"/>
            <a:ext cx="1877251" cy="1096448"/>
          </a:xfrm>
          <a:prstGeom prst="rect">
            <a:avLst/>
          </a:prstGeom>
        </p:spPr>
      </p:pic>
      <p:pic>
        <p:nvPicPr>
          <p:cNvPr id="22" name="Picture 10" descr="Resultado de imagen para completar"/>
          <p:cNvPicPr>
            <a:picLocks noChangeAspect="1" noChangeArrowheads="1"/>
          </p:cNvPicPr>
          <p:nvPr/>
        </p:nvPicPr>
        <p:blipFill>
          <a:blip r:embed="rId16" cstate="print">
            <a:extLst>
              <a:ext uri="{BEBA8EAE-BF5A-486C-A8C5-ECC9F3942E4B}">
                <a14:imgProps xmlns:a14="http://schemas.microsoft.com/office/drawing/2010/main">
                  <a14:imgLayer r:embed="rId17">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7" y="3653897"/>
            <a:ext cx="2122913" cy="1214379"/>
          </a:xfrm>
          <a:prstGeom prst="rect">
            <a:avLst/>
          </a:prstGeom>
          <a:noFill/>
          <a:extLst>
            <a:ext uri="{909E8E84-426E-40dd-AFC4-6F175D3DCCD1}">
              <a14:hiddenFill xmlns:a14="http://schemas.microsoft.com/office/drawing/2010/main">
                <a:solidFill>
                  <a:srgbClr val="FFFFFF"/>
                </a:solidFill>
              </a14:hiddenFill>
            </a:ext>
          </a:extLst>
        </p:spPr>
      </p:pic>
      <p:pic>
        <p:nvPicPr>
          <p:cNvPr id="20" name="Imagen 16"/>
          <p:cNvPicPr>
            <a:picLocks noChangeAspect="1"/>
          </p:cNvPicPr>
          <p:nvPr/>
        </p:nvPicPr>
        <p:blipFill>
          <a:blip r:embed="rId18">
            <a:extLst>
              <a:ext uri="{BEBA8EAE-BF5A-486C-A8C5-ECC9F3942E4B}">
                <a14:imgProps xmlns:a14="http://schemas.microsoft.com/office/drawing/2010/main">
                  <a14:imgLayer r:embed="rId19">
                    <a14:imgEffect>
                      <a14:saturation sat="0"/>
                    </a14:imgEffect>
                  </a14:imgLayer>
                </a14:imgProps>
              </a:ext>
            </a:extLst>
          </a:blip>
          <a:stretch>
            <a:fillRect/>
          </a:stretch>
        </p:blipFill>
        <p:spPr>
          <a:xfrm>
            <a:off x="4860032" y="1556792"/>
            <a:ext cx="922020" cy="901065"/>
          </a:xfrm>
          <a:prstGeom prst="rect">
            <a:avLst/>
          </a:prstGeom>
        </p:spPr>
      </p:pic>
      <p:sp>
        <p:nvSpPr>
          <p:cNvPr id="38" name="37 Rectángulo"/>
          <p:cNvSpPr/>
          <p:nvPr/>
        </p:nvSpPr>
        <p:spPr>
          <a:xfrm>
            <a:off x="4572000" y="3500438"/>
            <a:ext cx="4572000" cy="1358571"/>
          </a:xfrm>
          <a:prstGeom prst="rect">
            <a:avLst/>
          </a:prstGeom>
          <a:solidFill>
            <a:srgbClr val="77933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38 Rectángulo"/>
          <p:cNvSpPr/>
          <p:nvPr/>
        </p:nvSpPr>
        <p:spPr>
          <a:xfrm>
            <a:off x="4572000" y="4856511"/>
            <a:ext cx="4572000" cy="1358571"/>
          </a:xfrm>
          <a:prstGeom prst="rect">
            <a:avLst/>
          </a:prstGeom>
          <a:solidFill>
            <a:srgbClr val="E46C0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41 Rectángulo"/>
          <p:cNvSpPr/>
          <p:nvPr/>
        </p:nvSpPr>
        <p:spPr>
          <a:xfrm>
            <a:off x="-16" y="3500438"/>
            <a:ext cx="4572000" cy="1358571"/>
          </a:xfrm>
          <a:prstGeom prst="rect">
            <a:avLst/>
          </a:prstGeom>
          <a:solidFill>
            <a:srgbClr val="604A7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sz="2000"/>
          </a:p>
        </p:txBody>
      </p:sp>
      <p:sp>
        <p:nvSpPr>
          <p:cNvPr id="43" name="42 Rectángulo"/>
          <p:cNvSpPr/>
          <p:nvPr/>
        </p:nvSpPr>
        <p:spPr>
          <a:xfrm>
            <a:off x="-16" y="4856511"/>
            <a:ext cx="4572000" cy="1358571"/>
          </a:xfrm>
          <a:prstGeom prst="rect">
            <a:avLst/>
          </a:prstGeom>
          <a:solidFill>
            <a:srgbClr val="31859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39 Rectángulo"/>
          <p:cNvSpPr/>
          <p:nvPr/>
        </p:nvSpPr>
        <p:spPr>
          <a:xfrm>
            <a:off x="4572000" y="1"/>
            <a:ext cx="4572000" cy="1358559"/>
          </a:xfrm>
          <a:prstGeom prst="rect">
            <a:avLst/>
          </a:prstGeom>
          <a:solidFill>
            <a:srgbClr val="604A7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40 Rectángulo"/>
          <p:cNvSpPr/>
          <p:nvPr/>
        </p:nvSpPr>
        <p:spPr>
          <a:xfrm>
            <a:off x="4572000" y="1356062"/>
            <a:ext cx="4572000" cy="1358559"/>
          </a:xfrm>
          <a:prstGeom prst="rect">
            <a:avLst/>
          </a:prstGeom>
          <a:solidFill>
            <a:srgbClr val="31859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43 Rectángulo"/>
          <p:cNvSpPr/>
          <p:nvPr/>
        </p:nvSpPr>
        <p:spPr>
          <a:xfrm>
            <a:off x="-16" y="1"/>
            <a:ext cx="4572000" cy="1358559"/>
          </a:xfrm>
          <a:prstGeom prst="rect">
            <a:avLst/>
          </a:prstGeom>
          <a:solidFill>
            <a:srgbClr val="77933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44 Rectángulo"/>
          <p:cNvSpPr/>
          <p:nvPr/>
        </p:nvSpPr>
        <p:spPr>
          <a:xfrm>
            <a:off x="-17" y="1356062"/>
            <a:ext cx="4572000" cy="1358559"/>
          </a:xfrm>
          <a:prstGeom prst="rect">
            <a:avLst/>
          </a:prstGeom>
          <a:solidFill>
            <a:srgbClr val="E46C0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sz="2000"/>
          </a:p>
        </p:txBody>
      </p:sp>
      <p:sp>
        <p:nvSpPr>
          <p:cNvPr id="9" name="Rectángulo 8"/>
          <p:cNvSpPr/>
          <p:nvPr/>
        </p:nvSpPr>
        <p:spPr>
          <a:xfrm>
            <a:off x="1466724" y="448448"/>
            <a:ext cx="1188146" cy="461665"/>
          </a:xfrm>
          <a:prstGeom prst="rect">
            <a:avLst/>
          </a:prstGeom>
        </p:spPr>
        <p:txBody>
          <a:bodyPr wrap="none">
            <a:spAutoFit/>
          </a:bodyPr>
          <a:lstStyle/>
          <a:p>
            <a:r>
              <a:rPr lang="es-ES" sz="2400" b="1" dirty="0">
                <a:solidFill>
                  <a:schemeClr val="bg1"/>
                </a:solidFill>
                <a:ea typeface="Times New Roman" panose="02020603050405020304" pitchFamily="18" charset="0"/>
              </a:rPr>
              <a:t>LICITUD</a:t>
            </a:r>
            <a:endParaRPr lang="es-MX" sz="2400" b="1" dirty="0">
              <a:solidFill>
                <a:schemeClr val="bg1"/>
              </a:solidFill>
            </a:endParaRPr>
          </a:p>
        </p:txBody>
      </p:sp>
      <p:sp>
        <p:nvSpPr>
          <p:cNvPr id="10" name="Rectángulo 9"/>
          <p:cNvSpPr/>
          <p:nvPr/>
        </p:nvSpPr>
        <p:spPr>
          <a:xfrm>
            <a:off x="6162115" y="448448"/>
            <a:ext cx="1573636" cy="461665"/>
          </a:xfrm>
          <a:prstGeom prst="rect">
            <a:avLst/>
          </a:prstGeom>
        </p:spPr>
        <p:txBody>
          <a:bodyPr wrap="none">
            <a:spAutoFit/>
          </a:bodyPr>
          <a:lstStyle/>
          <a:p>
            <a:r>
              <a:rPr lang="es-ES" sz="2400" b="1" dirty="0">
                <a:solidFill>
                  <a:schemeClr val="bg1"/>
                </a:solidFill>
              </a:rPr>
              <a:t>FINALIDAD</a:t>
            </a:r>
            <a:endParaRPr lang="es-MX" sz="2400" b="1" dirty="0">
              <a:solidFill>
                <a:schemeClr val="bg1"/>
              </a:solidFill>
            </a:endParaRPr>
          </a:p>
        </p:txBody>
      </p:sp>
      <p:sp>
        <p:nvSpPr>
          <p:cNvPr id="11" name="Rectángulo 10"/>
          <p:cNvSpPr/>
          <p:nvPr/>
        </p:nvSpPr>
        <p:spPr>
          <a:xfrm>
            <a:off x="1466724" y="3948891"/>
            <a:ext cx="1312347" cy="461665"/>
          </a:xfrm>
          <a:prstGeom prst="rect">
            <a:avLst/>
          </a:prstGeom>
        </p:spPr>
        <p:txBody>
          <a:bodyPr wrap="none">
            <a:spAutoFit/>
          </a:bodyPr>
          <a:lstStyle/>
          <a:p>
            <a:r>
              <a:rPr lang="es-ES" sz="2400" b="1" dirty="0">
                <a:solidFill>
                  <a:schemeClr val="bg1"/>
                </a:solidFill>
              </a:rPr>
              <a:t>CALIDAD</a:t>
            </a:r>
            <a:endParaRPr lang="es-MX" sz="2400" b="1" dirty="0">
              <a:solidFill>
                <a:schemeClr val="bg1"/>
              </a:solidFill>
            </a:endParaRPr>
          </a:p>
        </p:txBody>
      </p:sp>
      <p:sp>
        <p:nvSpPr>
          <p:cNvPr id="12" name="Rectángulo 11"/>
          <p:cNvSpPr/>
          <p:nvPr/>
        </p:nvSpPr>
        <p:spPr>
          <a:xfrm>
            <a:off x="6162115" y="1804509"/>
            <a:ext cx="2544992" cy="461665"/>
          </a:xfrm>
          <a:prstGeom prst="rect">
            <a:avLst/>
          </a:prstGeom>
        </p:spPr>
        <p:txBody>
          <a:bodyPr wrap="none">
            <a:spAutoFit/>
          </a:bodyPr>
          <a:lstStyle/>
          <a:p>
            <a:r>
              <a:rPr lang="es-ES" sz="2400" b="1" dirty="0">
                <a:solidFill>
                  <a:schemeClr val="bg1"/>
                </a:solidFill>
              </a:rPr>
              <a:t>CONSENTIMIENTO</a:t>
            </a:r>
            <a:endParaRPr lang="es-MX" sz="2400" b="1" dirty="0">
              <a:solidFill>
                <a:schemeClr val="bg1"/>
              </a:solidFill>
            </a:endParaRPr>
          </a:p>
        </p:txBody>
      </p:sp>
      <p:sp>
        <p:nvSpPr>
          <p:cNvPr id="13" name="Rectángulo 12"/>
          <p:cNvSpPr/>
          <p:nvPr/>
        </p:nvSpPr>
        <p:spPr>
          <a:xfrm>
            <a:off x="1466724" y="1804509"/>
            <a:ext cx="1262653" cy="461665"/>
          </a:xfrm>
          <a:prstGeom prst="rect">
            <a:avLst/>
          </a:prstGeom>
        </p:spPr>
        <p:txBody>
          <a:bodyPr wrap="none">
            <a:spAutoFit/>
          </a:bodyPr>
          <a:lstStyle/>
          <a:p>
            <a:r>
              <a:rPr lang="es-ES" sz="2400" b="1" dirty="0">
                <a:solidFill>
                  <a:schemeClr val="bg1"/>
                </a:solidFill>
              </a:rPr>
              <a:t>LEALTAD</a:t>
            </a:r>
            <a:endParaRPr lang="es-MX" sz="2400" b="1" dirty="0">
              <a:solidFill>
                <a:schemeClr val="bg1"/>
              </a:solidFill>
            </a:endParaRPr>
          </a:p>
        </p:txBody>
      </p:sp>
      <p:sp>
        <p:nvSpPr>
          <p:cNvPr id="21" name="Rectángulo 20"/>
          <p:cNvSpPr/>
          <p:nvPr/>
        </p:nvSpPr>
        <p:spPr>
          <a:xfrm>
            <a:off x="1466724" y="5304964"/>
            <a:ext cx="2889252" cy="461665"/>
          </a:xfrm>
          <a:prstGeom prst="rect">
            <a:avLst/>
          </a:prstGeom>
        </p:spPr>
        <p:txBody>
          <a:bodyPr wrap="none">
            <a:spAutoFit/>
          </a:bodyPr>
          <a:lstStyle/>
          <a:p>
            <a:r>
              <a:rPr lang="es-ES" sz="2400" b="1" dirty="0">
                <a:solidFill>
                  <a:schemeClr val="bg1"/>
                </a:solidFill>
              </a:rPr>
              <a:t>PROPORCIONALIDAD</a:t>
            </a:r>
            <a:endParaRPr lang="es-MX" sz="2400" b="1" dirty="0">
              <a:solidFill>
                <a:schemeClr val="bg1"/>
              </a:solidFill>
            </a:endParaRPr>
          </a:p>
        </p:txBody>
      </p:sp>
      <p:sp>
        <p:nvSpPr>
          <p:cNvPr id="29" name="Rectángulo 28"/>
          <p:cNvSpPr/>
          <p:nvPr/>
        </p:nvSpPr>
        <p:spPr>
          <a:xfrm>
            <a:off x="6162115" y="3948891"/>
            <a:ext cx="2096023" cy="461665"/>
          </a:xfrm>
          <a:prstGeom prst="rect">
            <a:avLst/>
          </a:prstGeom>
        </p:spPr>
        <p:txBody>
          <a:bodyPr wrap="none">
            <a:spAutoFit/>
          </a:bodyPr>
          <a:lstStyle/>
          <a:p>
            <a:r>
              <a:rPr lang="es-ES" sz="2400" b="1" dirty="0">
                <a:solidFill>
                  <a:schemeClr val="bg1"/>
                </a:solidFill>
              </a:rPr>
              <a:t>INFORMACIÓN</a:t>
            </a:r>
            <a:endParaRPr lang="es-MX" sz="2400" b="1" dirty="0">
              <a:solidFill>
                <a:schemeClr val="bg1"/>
              </a:solidFill>
            </a:endParaRPr>
          </a:p>
        </p:txBody>
      </p:sp>
      <p:sp>
        <p:nvSpPr>
          <p:cNvPr id="31" name="Rectángulo 30"/>
          <p:cNvSpPr/>
          <p:nvPr/>
        </p:nvSpPr>
        <p:spPr>
          <a:xfrm>
            <a:off x="6162115" y="5304964"/>
            <a:ext cx="2586349" cy="461665"/>
          </a:xfrm>
          <a:prstGeom prst="rect">
            <a:avLst/>
          </a:prstGeom>
        </p:spPr>
        <p:txBody>
          <a:bodyPr wrap="none">
            <a:spAutoFit/>
          </a:bodyPr>
          <a:lstStyle/>
          <a:p>
            <a:r>
              <a:rPr lang="es-ES" sz="2400" b="1" dirty="0">
                <a:solidFill>
                  <a:schemeClr val="bg1"/>
                </a:solidFill>
              </a:rPr>
              <a:t>RESPONSABILIDAD</a:t>
            </a:r>
            <a:endParaRPr lang="es-MX" sz="2400" b="1" dirty="0">
              <a:solidFill>
                <a:schemeClr val="bg1"/>
              </a:solidFill>
            </a:endParaRPr>
          </a:p>
        </p:txBody>
      </p:sp>
      <p:sp>
        <p:nvSpPr>
          <p:cNvPr id="24" name="Rectángulo 23"/>
          <p:cNvSpPr/>
          <p:nvPr/>
        </p:nvSpPr>
        <p:spPr>
          <a:xfrm>
            <a:off x="327979" y="6357958"/>
            <a:ext cx="1672253" cy="276999"/>
          </a:xfrm>
          <a:prstGeom prst="rect">
            <a:avLst/>
          </a:prstGeom>
        </p:spPr>
        <p:txBody>
          <a:bodyPr wrap="none">
            <a:spAutoFit/>
          </a:bodyPr>
          <a:lstStyle/>
          <a:p>
            <a:r>
              <a:rPr lang="es-ES" sz="1200" b="1" dirty="0">
                <a:solidFill>
                  <a:schemeClr val="tx1">
                    <a:lumMod val="75000"/>
                    <a:lumOff val="25000"/>
                  </a:schemeClr>
                </a:solidFill>
                <a:latin typeface="Arial" pitchFamily="34" charset="0"/>
                <a:ea typeface="Times New Roman" panose="02020603050405020304" pitchFamily="18" charset="0"/>
                <a:cs typeface="Arial" pitchFamily="34" charset="0"/>
              </a:rPr>
              <a:t>Artículos 9– 29  Ley </a:t>
            </a:r>
            <a:endParaRPr lang="es-MX" sz="1200" dirty="0">
              <a:solidFill>
                <a:schemeClr val="tx1">
                  <a:lumMod val="75000"/>
                  <a:lumOff val="25000"/>
                </a:schemeClr>
              </a:solidFill>
              <a:latin typeface="Arial" pitchFamily="34" charset="0"/>
              <a:cs typeface="Arial" pitchFamily="34" charset="0"/>
            </a:endParaRPr>
          </a:p>
        </p:txBody>
      </p:sp>
      <p:sp>
        <p:nvSpPr>
          <p:cNvPr id="46" name="Título 4"/>
          <p:cNvSpPr txBox="1">
            <a:spLocks/>
          </p:cNvSpPr>
          <p:nvPr/>
        </p:nvSpPr>
        <p:spPr>
          <a:xfrm>
            <a:off x="0" y="2714638"/>
            <a:ext cx="9144000" cy="785806"/>
          </a:xfrm>
          <a:prstGeom prst="rect">
            <a:avLst/>
          </a:prstGeom>
          <a:solidFill>
            <a:schemeClr val="bg1"/>
          </a:solidFill>
        </p:spPr>
        <p:txBody>
          <a:bodyPr vert="horz" lIns="91440" tIns="45720" rIns="91440" bIns="45720" rtlCol="0" anchor="ctr">
            <a:normAutofit/>
          </a:bodyPr>
          <a:lstStyle/>
          <a:p>
            <a:pPr algn="ctr">
              <a:spcBef>
                <a:spcPct val="0"/>
              </a:spcBef>
            </a:pPr>
            <a:r>
              <a:rPr lang="es-MX" sz="3200" b="1" dirty="0">
                <a:solidFill>
                  <a:schemeClr val="tx1">
                    <a:lumMod val="75000"/>
                    <a:lumOff val="25000"/>
                  </a:schemeClr>
                </a:solidFill>
                <a:latin typeface="+mj-lt"/>
              </a:rPr>
              <a:t>Principios</a:t>
            </a:r>
          </a:p>
        </p:txBody>
      </p:sp>
    </p:spTree>
    <p:extLst>
      <p:ext uri="{BB962C8B-B14F-4D97-AF65-F5344CB8AC3E}">
        <p14:creationId xmlns:p14="http://schemas.microsoft.com/office/powerpoint/2010/main" val="138335827"/>
      </p:ext>
    </p:extLst>
  </p:cSld>
  <p:clrMapOvr>
    <a:masterClrMapping/>
  </p:clrMapOvr>
  <p:transition xmlns:p14="http://schemas.microsoft.com/office/powerpoint/2010/mai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 Grupo"/>
          <p:cNvGrpSpPr/>
          <p:nvPr/>
        </p:nvGrpSpPr>
        <p:grpSpPr>
          <a:xfrm>
            <a:off x="548892" y="1518663"/>
            <a:ext cx="1831111" cy="1711367"/>
            <a:chOff x="548892" y="1785926"/>
            <a:chExt cx="1831111" cy="1711367"/>
          </a:xfrm>
        </p:grpSpPr>
        <p:pic>
          <p:nvPicPr>
            <p:cNvPr id="25" name="Picture 4" descr="Resultado de imagen para institucion publica"/>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581837" y="1785926"/>
              <a:ext cx="1765221" cy="1711367"/>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548892" y="2318683"/>
              <a:ext cx="1831111" cy="246221"/>
            </a:xfrm>
            <a:prstGeom prst="rect">
              <a:avLst/>
            </a:prstGeom>
            <a:solidFill>
              <a:schemeClr val="bg1"/>
            </a:solidFill>
            <a:ln w="28575">
              <a:solidFill>
                <a:schemeClr val="tx1">
                  <a:lumMod val="50000"/>
                  <a:lumOff val="50000"/>
                </a:schemeClr>
              </a:solidFill>
            </a:ln>
          </p:spPr>
          <p:txBody>
            <a:bodyPr wrap="square" rtlCol="0">
              <a:spAutoFit/>
            </a:bodyPr>
            <a:lstStyle/>
            <a:p>
              <a:pPr algn="ctr"/>
              <a:r>
                <a:rPr lang="es-MX" sz="1000" b="1" dirty="0">
                  <a:solidFill>
                    <a:schemeClr val="tx1">
                      <a:lumMod val="50000"/>
                      <a:lumOff val="50000"/>
                    </a:schemeClr>
                  </a:solidFill>
                </a:rPr>
                <a:t>Instituciones Gubernamentales</a:t>
              </a:r>
            </a:p>
          </p:txBody>
        </p:sp>
      </p:grpSp>
      <p:pic>
        <p:nvPicPr>
          <p:cNvPr id="24" name="Picture 2" descr="Resultado de imagen para PERSONA FÍSICA"/>
          <p:cNvPicPr>
            <a:picLocks noChangeAspect="1" noChangeArrowheads="1"/>
          </p:cNvPicPr>
          <p:nvPr/>
        </p:nvPicPr>
        <p:blipFill rotWithShape="1">
          <a:blip r:embed="rId3" cstate="print">
            <a:grayscl/>
            <a:extLst>
              <a:ext uri="{28A0092B-C50C-407E-A947-70E740481C1C}">
                <a14:useLocalDpi xmlns:a14="http://schemas.microsoft.com/office/drawing/2010/main" val="0"/>
              </a:ext>
            </a:extLst>
          </a:blip>
          <a:srcRect l="9841" t="10035" r="40950" b="7681"/>
          <a:stretch/>
        </p:blipFill>
        <p:spPr bwMode="auto">
          <a:xfrm>
            <a:off x="6882612" y="1518663"/>
            <a:ext cx="1593882" cy="1673576"/>
          </a:xfrm>
          <a:prstGeom prst="rect">
            <a:avLst/>
          </a:prstGeom>
          <a:noFill/>
          <a:extLst>
            <a:ext uri="{909E8E84-426E-40dd-AFC4-6F175D3DCCD1}">
              <a14:hiddenFill xmlns:a14="http://schemas.microsoft.com/office/drawing/2010/main">
                <a:solidFill>
                  <a:srgbClr val="FFFFFF"/>
                </a:solidFill>
              </a14:hiddenFill>
            </a:ext>
          </a:extLst>
        </p:spPr>
      </p:pic>
      <p:sp>
        <p:nvSpPr>
          <p:cNvPr id="11" name="10 Rectángulo"/>
          <p:cNvSpPr/>
          <p:nvPr/>
        </p:nvSpPr>
        <p:spPr>
          <a:xfrm>
            <a:off x="0" y="0"/>
            <a:ext cx="9144000" cy="6215082"/>
          </a:xfrm>
          <a:prstGeom prst="rect">
            <a:avLst/>
          </a:prstGeom>
          <a:solidFill>
            <a:srgbClr val="E46C0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Título 4"/>
          <p:cNvSpPr txBox="1">
            <a:spLocks/>
          </p:cNvSpPr>
          <p:nvPr/>
        </p:nvSpPr>
        <p:spPr>
          <a:xfrm>
            <a:off x="1357290" y="940889"/>
            <a:ext cx="6429420" cy="142876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600" b="1" i="0" u="none" strike="noStrike" kern="1200" cap="none" spc="0" normalizeH="0" baseline="0" noProof="0" dirty="0">
                <a:ln>
                  <a:noFill/>
                </a:ln>
                <a:solidFill>
                  <a:schemeClr val="bg1"/>
                </a:solidFill>
                <a:effectLst/>
                <a:uLnTx/>
                <a:uFillTx/>
                <a:latin typeface="+mj-lt"/>
                <a:ea typeface="+mj-ea"/>
                <a:cs typeface="Arial" pitchFamily="34" charset="0"/>
              </a:rPr>
              <a:t>¿Quién</a:t>
            </a:r>
            <a:r>
              <a:rPr kumimoji="0" lang="es-MX" sz="3600" b="1" i="0" u="none" strike="noStrike" kern="1200" cap="none" spc="0" normalizeH="0" noProof="0" dirty="0">
                <a:ln>
                  <a:noFill/>
                </a:ln>
                <a:solidFill>
                  <a:schemeClr val="bg1"/>
                </a:solidFill>
                <a:effectLst/>
                <a:uLnTx/>
                <a:uFillTx/>
                <a:latin typeface="+mj-lt"/>
                <a:ea typeface="+mj-ea"/>
                <a:cs typeface="Arial" pitchFamily="34" charset="0"/>
              </a:rPr>
              <a:t> debe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600" b="1" i="0" u="none" strike="noStrike" kern="1200" cap="none" spc="0" normalizeH="0" noProof="0" dirty="0">
                <a:ln>
                  <a:noFill/>
                </a:ln>
                <a:solidFill>
                  <a:schemeClr val="bg1"/>
                </a:solidFill>
                <a:effectLst/>
                <a:uLnTx/>
                <a:uFillTx/>
                <a:latin typeface="+mj-lt"/>
                <a:ea typeface="+mj-ea"/>
                <a:cs typeface="Arial" pitchFamily="34" charset="0"/>
              </a:rPr>
              <a:t>protegerlos</a:t>
            </a:r>
            <a:r>
              <a:rPr kumimoji="0" lang="es-MX" sz="3600" b="1" i="0" u="none" strike="noStrike" kern="1200" cap="none" spc="0" normalizeH="0" baseline="0" noProof="0" dirty="0">
                <a:ln>
                  <a:noFill/>
                </a:ln>
                <a:solidFill>
                  <a:schemeClr val="bg1"/>
                </a:solidFill>
                <a:effectLst/>
                <a:uLnTx/>
                <a:uFillTx/>
                <a:latin typeface="+mj-lt"/>
                <a:ea typeface="+mj-ea"/>
                <a:cs typeface="Arial" pitchFamily="34" charset="0"/>
              </a:rPr>
              <a:t>?</a:t>
            </a:r>
          </a:p>
        </p:txBody>
      </p:sp>
      <p:grpSp>
        <p:nvGrpSpPr>
          <p:cNvPr id="5" name="4 Grupo"/>
          <p:cNvGrpSpPr/>
          <p:nvPr/>
        </p:nvGrpSpPr>
        <p:grpSpPr>
          <a:xfrm>
            <a:off x="214282" y="3445522"/>
            <a:ext cx="8715436" cy="2071710"/>
            <a:chOff x="214282" y="3712785"/>
            <a:chExt cx="8715436" cy="2071710"/>
          </a:xfrm>
        </p:grpSpPr>
        <p:sp>
          <p:nvSpPr>
            <p:cNvPr id="15" name="14 Rectángulo"/>
            <p:cNvSpPr/>
            <p:nvPr/>
          </p:nvSpPr>
          <p:spPr>
            <a:xfrm rot="10800000">
              <a:off x="214314" y="3712785"/>
              <a:ext cx="2500298" cy="207171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cs typeface="Arial" pitchFamily="34" charset="0"/>
              </a:endParaRPr>
            </a:p>
          </p:txBody>
        </p:sp>
        <p:sp>
          <p:nvSpPr>
            <p:cNvPr id="16" name="Rectángulo 14"/>
            <p:cNvSpPr/>
            <p:nvPr/>
          </p:nvSpPr>
          <p:spPr>
            <a:xfrm>
              <a:off x="214282" y="4499173"/>
              <a:ext cx="2500330" cy="252259"/>
            </a:xfrm>
            <a:prstGeom prst="rect">
              <a:avLst/>
            </a:prstGeom>
            <a:solidFill>
              <a:schemeClr val="accent5">
                <a:lumMod val="75000"/>
              </a:schemeClr>
            </a:solidFill>
          </p:spPr>
          <p:txBody>
            <a:bodyPr wrap="square">
              <a:spAutoFit/>
            </a:bodyPr>
            <a:lstStyle/>
            <a:p>
              <a:pPr algn="ctr"/>
              <a:r>
                <a:rPr lang="es-MX" b="1" dirty="0">
                  <a:solidFill>
                    <a:schemeClr val="bg1"/>
                  </a:solidFill>
                  <a:cs typeface="Arial" pitchFamily="34" charset="0"/>
                </a:rPr>
                <a:t>RESPONSABLE</a:t>
              </a:r>
            </a:p>
          </p:txBody>
        </p:sp>
        <p:sp>
          <p:nvSpPr>
            <p:cNvPr id="23" name="22 Rectángulo"/>
            <p:cNvSpPr/>
            <p:nvPr/>
          </p:nvSpPr>
          <p:spPr>
            <a:xfrm rot="10800000">
              <a:off x="6429388" y="3712785"/>
              <a:ext cx="2500298" cy="207171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cs typeface="Arial" pitchFamily="34" charset="0"/>
              </a:endParaRPr>
            </a:p>
          </p:txBody>
        </p:sp>
        <p:sp>
          <p:nvSpPr>
            <p:cNvPr id="18" name="Rectángulo 14"/>
            <p:cNvSpPr/>
            <p:nvPr/>
          </p:nvSpPr>
          <p:spPr>
            <a:xfrm>
              <a:off x="6429388" y="4499173"/>
              <a:ext cx="2500330" cy="252259"/>
            </a:xfrm>
            <a:prstGeom prst="rect">
              <a:avLst/>
            </a:prstGeom>
            <a:solidFill>
              <a:schemeClr val="accent5">
                <a:lumMod val="75000"/>
              </a:schemeClr>
            </a:solidFill>
          </p:spPr>
          <p:txBody>
            <a:bodyPr wrap="square">
              <a:spAutoFit/>
            </a:bodyPr>
            <a:lstStyle/>
            <a:p>
              <a:pPr algn="ctr"/>
              <a:r>
                <a:rPr lang="es-MX" b="1" dirty="0">
                  <a:solidFill>
                    <a:schemeClr val="bg1"/>
                  </a:solidFill>
                  <a:cs typeface="Arial" pitchFamily="34" charset="0"/>
                </a:rPr>
                <a:t>ENCARGADO</a:t>
              </a:r>
            </a:p>
          </p:txBody>
        </p:sp>
        <p:sp>
          <p:nvSpPr>
            <p:cNvPr id="21" name="20 Rectángulo"/>
            <p:cNvSpPr/>
            <p:nvPr/>
          </p:nvSpPr>
          <p:spPr>
            <a:xfrm rot="10800000">
              <a:off x="3367538" y="3712785"/>
              <a:ext cx="2408924" cy="2071709"/>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cs typeface="Arial" pitchFamily="34" charset="0"/>
              </a:endParaRPr>
            </a:p>
          </p:txBody>
        </p:sp>
        <p:sp>
          <p:nvSpPr>
            <p:cNvPr id="22" name="Rectángulo 18"/>
            <p:cNvSpPr/>
            <p:nvPr/>
          </p:nvSpPr>
          <p:spPr>
            <a:xfrm>
              <a:off x="3357555" y="4212851"/>
              <a:ext cx="2428892" cy="1015663"/>
            </a:xfrm>
            <a:prstGeom prst="rect">
              <a:avLst/>
            </a:prstGeom>
            <a:noFill/>
          </p:spPr>
          <p:txBody>
            <a:bodyPr wrap="square">
              <a:spAutoFit/>
            </a:bodyPr>
            <a:lstStyle/>
            <a:p>
              <a:pPr algn="ctr"/>
              <a:r>
                <a:rPr lang="es-MX" sz="2000" b="1" dirty="0">
                  <a:solidFill>
                    <a:schemeClr val="bg1"/>
                  </a:solidFill>
                  <a:cs typeface="Arial" pitchFamily="34" charset="0"/>
                </a:rPr>
                <a:t>Sujetos</a:t>
              </a:r>
              <a:br>
                <a:rPr lang="es-MX" sz="2000" b="1" dirty="0">
                  <a:solidFill>
                    <a:schemeClr val="bg1"/>
                  </a:solidFill>
                  <a:cs typeface="Arial" pitchFamily="34" charset="0"/>
                </a:rPr>
              </a:br>
              <a:r>
                <a:rPr lang="es-MX" sz="2000" b="1" dirty="0">
                  <a:solidFill>
                    <a:schemeClr val="bg1"/>
                  </a:solidFill>
                  <a:cs typeface="Arial" pitchFamily="34" charset="0"/>
                </a:rPr>
                <a:t>obligados</a:t>
              </a:r>
              <a:br>
                <a:rPr lang="es-MX" sz="2000" b="1" dirty="0">
                  <a:solidFill>
                    <a:schemeClr val="bg1"/>
                  </a:solidFill>
                  <a:cs typeface="Arial" pitchFamily="34" charset="0"/>
                </a:rPr>
              </a:br>
              <a:r>
                <a:rPr lang="es-MX" sz="2000" b="1" dirty="0">
                  <a:solidFill>
                    <a:schemeClr val="bg1"/>
                  </a:solidFill>
                  <a:cs typeface="Arial" pitchFamily="34" charset="0"/>
                </a:rPr>
                <a:t>de la Ley</a:t>
              </a:r>
            </a:p>
          </p:txBody>
        </p:sp>
        <p:sp>
          <p:nvSpPr>
            <p:cNvPr id="27" name="26 Flecha derecha"/>
            <p:cNvSpPr/>
            <p:nvPr/>
          </p:nvSpPr>
          <p:spPr>
            <a:xfrm>
              <a:off x="5715008" y="4391449"/>
              <a:ext cx="651029" cy="714380"/>
            </a:xfrm>
            <a:prstGeom prst="rightArrow">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cs typeface="Arial" pitchFamily="34" charset="0"/>
              </a:endParaRPr>
            </a:p>
          </p:txBody>
        </p:sp>
        <p:sp>
          <p:nvSpPr>
            <p:cNvPr id="28" name="27 Flecha derecha"/>
            <p:cNvSpPr/>
            <p:nvPr/>
          </p:nvSpPr>
          <p:spPr>
            <a:xfrm rot="10800000">
              <a:off x="2777963" y="4391449"/>
              <a:ext cx="651029" cy="714380"/>
            </a:xfrm>
            <a:prstGeom prst="rightArrow">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cs typeface="Arial" pitchFamily="34" charset="0"/>
              </a:endParaRPr>
            </a:p>
          </p:txBody>
        </p:sp>
      </p:grpSp>
    </p:spTree>
    <p:extLst>
      <p:ext uri="{BB962C8B-B14F-4D97-AF65-F5344CB8AC3E}">
        <p14:creationId xmlns:p14="http://schemas.microsoft.com/office/powerpoint/2010/main" val="2848665071"/>
      </p:ext>
    </p:extLst>
  </p:cSld>
  <p:clrMapOvr>
    <a:masterClrMapping/>
  </p:clrMapOvr>
  <p:transition xmlns:p14="http://schemas.microsoft.com/office/powerpoint/2010/mai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Resultado de imagen para perdida de archivos"/>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14116" r="14116"/>
          <a:stretch/>
        </p:blipFill>
        <p:spPr bwMode="auto">
          <a:xfrm>
            <a:off x="-1" y="0"/>
            <a:ext cx="9144001" cy="6215082"/>
          </a:xfrm>
          <a:prstGeom prst="rect">
            <a:avLst/>
          </a:prstGeom>
          <a:noFill/>
          <a:extLst>
            <a:ext uri="{909E8E84-426E-40dd-AFC4-6F175D3DCCD1}">
              <a14:hiddenFill xmlns:a14="http://schemas.microsoft.com/office/drawing/2010/main">
                <a:solidFill>
                  <a:srgbClr val="FFFFFF"/>
                </a:solidFill>
              </a14:hiddenFill>
            </a:ext>
          </a:extLst>
        </p:spPr>
      </p:pic>
      <p:sp>
        <p:nvSpPr>
          <p:cNvPr id="11" name="10 Rectángulo"/>
          <p:cNvSpPr/>
          <p:nvPr/>
        </p:nvSpPr>
        <p:spPr>
          <a:xfrm>
            <a:off x="0" y="0"/>
            <a:ext cx="9144000" cy="6215082"/>
          </a:xfrm>
          <a:prstGeom prst="rect">
            <a:avLst/>
          </a:prstGeom>
          <a:solidFill>
            <a:srgbClr val="77933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Marcador de contenido 2"/>
          <p:cNvSpPr txBox="1">
            <a:spLocks/>
          </p:cNvSpPr>
          <p:nvPr/>
        </p:nvSpPr>
        <p:spPr>
          <a:xfrm>
            <a:off x="1357200" y="2142334"/>
            <a:ext cx="6429600" cy="2858302"/>
          </a:xfrm>
          <a:prstGeom prst="rect">
            <a:avLst/>
          </a:prstGeom>
        </p:spPr>
        <p:txBody>
          <a:bodyPr vert="horz" lIns="91440" tIns="45720" rIns="91440" bIns="45720" rtlCol="0">
            <a:noAutofit/>
          </a:bodyPr>
          <a:lstStyle/>
          <a:p>
            <a:pPr algn="just">
              <a:lnSpc>
                <a:spcPct val="120000"/>
              </a:lnSpc>
            </a:pPr>
            <a:r>
              <a:rPr lang="es-ES" sz="2200" dirty="0">
                <a:solidFill>
                  <a:schemeClr val="bg1"/>
                </a:solidFill>
                <a:cs typeface="Arial" pitchFamily="34" charset="0"/>
              </a:rPr>
              <a:t>El responsable deberá establecer y mantener las </a:t>
            </a:r>
            <a:r>
              <a:rPr lang="es-ES" sz="2200" b="1" u="sng" dirty="0">
                <a:solidFill>
                  <a:schemeClr val="bg1"/>
                </a:solidFill>
                <a:cs typeface="Arial" pitchFamily="34" charset="0"/>
              </a:rPr>
              <a:t>medidas de seguridad de carácter administrativo, físico y técnico</a:t>
            </a:r>
            <a:r>
              <a:rPr lang="es-ES" sz="2200" dirty="0">
                <a:solidFill>
                  <a:schemeClr val="bg1"/>
                </a:solidFill>
                <a:cs typeface="Arial" pitchFamily="34" charset="0"/>
              </a:rPr>
              <a:t> para la protección de los datos personales, que permitan </a:t>
            </a:r>
            <a:r>
              <a:rPr lang="es-ES" sz="2200" b="1" dirty="0">
                <a:solidFill>
                  <a:schemeClr val="bg1"/>
                </a:solidFill>
                <a:cs typeface="Arial" pitchFamily="34" charset="0"/>
              </a:rPr>
              <a:t>protegerlos contra daño, pérdida, alteración, destrucción o su uso, acceso o tratamiento no autorizado, así como garantizar su confidencialidad, integridad y disponibilidad.</a:t>
            </a:r>
            <a:endParaRPr lang="es-MX" sz="2200" b="1" dirty="0">
              <a:solidFill>
                <a:schemeClr val="bg1"/>
              </a:solidFill>
              <a:cs typeface="Arial" pitchFamily="34" charset="0"/>
            </a:endParaRPr>
          </a:p>
        </p:txBody>
      </p:sp>
      <p:sp>
        <p:nvSpPr>
          <p:cNvPr id="14" name="Título 4"/>
          <p:cNvSpPr txBox="1">
            <a:spLocks/>
          </p:cNvSpPr>
          <p:nvPr/>
        </p:nvSpPr>
        <p:spPr>
          <a:xfrm>
            <a:off x="1357290" y="642918"/>
            <a:ext cx="6429420" cy="142876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600" b="1" i="0" u="none" strike="noStrike" kern="1200" cap="none" spc="0" normalizeH="0" baseline="0" noProof="0" dirty="0">
                <a:ln>
                  <a:noFill/>
                </a:ln>
                <a:solidFill>
                  <a:schemeClr val="bg1"/>
                </a:solidFill>
                <a:effectLst/>
                <a:uLnTx/>
                <a:uFillTx/>
                <a:latin typeface="+mj-lt"/>
                <a:ea typeface="+mj-ea"/>
                <a:cs typeface="+mj-cs"/>
              </a:rPr>
              <a:t>Deberes</a:t>
            </a:r>
          </a:p>
        </p:txBody>
      </p:sp>
      <p:sp>
        <p:nvSpPr>
          <p:cNvPr id="13" name="Rectángulo 12"/>
          <p:cNvSpPr/>
          <p:nvPr/>
        </p:nvSpPr>
        <p:spPr>
          <a:xfrm>
            <a:off x="247700" y="6389794"/>
            <a:ext cx="1672253" cy="276999"/>
          </a:xfrm>
          <a:prstGeom prst="rect">
            <a:avLst/>
          </a:prstGeom>
        </p:spPr>
        <p:txBody>
          <a:bodyPr wrap="none">
            <a:spAutoFit/>
          </a:bodyPr>
          <a:lstStyle/>
          <a:p>
            <a:r>
              <a:rPr lang="es-ES" sz="1200" b="1" dirty="0">
                <a:solidFill>
                  <a:schemeClr val="accent3">
                    <a:lumMod val="75000"/>
                  </a:schemeClr>
                </a:solidFill>
                <a:latin typeface="Arial" pitchFamily="34" charset="0"/>
                <a:ea typeface="Times New Roman" panose="02020603050405020304" pitchFamily="18" charset="0"/>
                <a:cs typeface="Arial" pitchFamily="34" charset="0"/>
              </a:rPr>
              <a:t>Artículo 30 – 44  Ley</a:t>
            </a:r>
            <a:endParaRPr lang="es-MX" sz="1200" dirty="0">
              <a:solidFill>
                <a:schemeClr val="accent3">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1297010765"/>
      </p:ext>
    </p:extLst>
  </p:cSld>
  <p:clrMapOvr>
    <a:masterClrMapping/>
  </p:clrMapOvr>
  <p:transition xmlns:p14="http://schemas.microsoft.com/office/powerpoint/2010/mai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0 Rectángulo"/>
          <p:cNvSpPr/>
          <p:nvPr/>
        </p:nvSpPr>
        <p:spPr>
          <a:xfrm>
            <a:off x="0" y="321459"/>
            <a:ext cx="9144000" cy="6215082"/>
          </a:xfrm>
          <a:prstGeom prst="rect">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p:cNvSpPr/>
          <p:nvPr/>
        </p:nvSpPr>
        <p:spPr>
          <a:xfrm>
            <a:off x="756000" y="1351509"/>
            <a:ext cx="7632000" cy="4154983"/>
          </a:xfrm>
          <a:prstGeom prst="rect">
            <a:avLst/>
          </a:prstGeom>
          <a:effectLst/>
        </p:spPr>
        <p:txBody>
          <a:bodyPr wrap="square">
            <a:spAutoFit/>
          </a:bodyPr>
          <a:lstStyle/>
          <a:p>
            <a:r>
              <a:rPr lang="es-MX" sz="3200" b="1" dirty="0" smtClean="0">
                <a:solidFill>
                  <a:srgbClr val="FFFFFF"/>
                </a:solidFill>
              </a:rPr>
              <a:t>Principales facultades del ITEI en materia de Protección de Datos Personales</a:t>
            </a:r>
            <a:endParaRPr lang="es-MX" sz="3200" b="1" dirty="0">
              <a:solidFill>
                <a:srgbClr val="FFFFFF"/>
              </a:solidFill>
            </a:endParaRPr>
          </a:p>
          <a:p>
            <a:endParaRPr lang="es-MX" sz="3200" b="1" dirty="0">
              <a:solidFill>
                <a:srgbClr val="FFFFFF"/>
              </a:solidFill>
            </a:endParaRPr>
          </a:p>
          <a:p>
            <a:r>
              <a:rPr lang="es-MX" sz="2400" dirty="0">
                <a:solidFill>
                  <a:schemeClr val="bg1"/>
                </a:solidFill>
                <a:latin typeface="Calibri"/>
                <a:cs typeface="Calibri"/>
              </a:rPr>
              <a:t>Verificaciones del cumplimiento de la Ley:</a:t>
            </a:r>
          </a:p>
          <a:p>
            <a:endParaRPr lang="es-MX" sz="2400" dirty="0">
              <a:solidFill>
                <a:schemeClr val="bg1"/>
              </a:solidFill>
              <a:latin typeface="Calibri"/>
              <a:cs typeface="Calibri"/>
            </a:endParaRPr>
          </a:p>
          <a:p>
            <a:pPr marL="342900" indent="-342900">
              <a:buFont typeface="Wingdings" charset="2"/>
              <a:buChar char="§"/>
            </a:pPr>
            <a:r>
              <a:rPr lang="es-MX" sz="2400" dirty="0">
                <a:solidFill>
                  <a:schemeClr val="bg1"/>
                </a:solidFill>
                <a:latin typeface="Calibri"/>
                <a:cs typeface="Calibri"/>
              </a:rPr>
              <a:t>De Oficio</a:t>
            </a:r>
          </a:p>
          <a:p>
            <a:pPr marL="342900" indent="-342900">
              <a:buFont typeface="Wingdings" charset="2"/>
              <a:buChar char="§"/>
            </a:pPr>
            <a:r>
              <a:rPr lang="es-MX" sz="2400" dirty="0" smtClean="0">
                <a:solidFill>
                  <a:schemeClr val="bg1"/>
                </a:solidFill>
                <a:latin typeface="Calibri"/>
                <a:cs typeface="Calibri"/>
              </a:rPr>
              <a:t>Denuncia </a:t>
            </a:r>
            <a:r>
              <a:rPr lang="es-MX" sz="2400" dirty="0">
                <a:solidFill>
                  <a:schemeClr val="bg1"/>
                </a:solidFill>
                <a:latin typeface="Calibri"/>
                <a:cs typeface="Calibri"/>
              </a:rPr>
              <a:t>del titular de Datos Personales</a:t>
            </a:r>
          </a:p>
          <a:p>
            <a:pPr marL="342900" indent="-342900">
              <a:buFont typeface="Wingdings" charset="2"/>
              <a:buChar char="§"/>
            </a:pPr>
            <a:r>
              <a:rPr lang="es-MX" sz="2400" dirty="0" smtClean="0">
                <a:solidFill>
                  <a:schemeClr val="bg1"/>
                </a:solidFill>
                <a:latin typeface="Calibri"/>
                <a:cs typeface="Calibri"/>
              </a:rPr>
              <a:t>Denuncia </a:t>
            </a:r>
            <a:r>
              <a:rPr lang="es-MX" sz="2400" dirty="0">
                <a:solidFill>
                  <a:schemeClr val="bg1"/>
                </a:solidFill>
                <a:latin typeface="Calibri"/>
                <a:cs typeface="Calibri"/>
              </a:rPr>
              <a:t>de cualquier persona, cuando tenga conocimiento de presuntos incumplimientos a la Ley, Ley General y demás ordenamientos.</a:t>
            </a:r>
          </a:p>
        </p:txBody>
      </p:sp>
    </p:spTree>
    <p:extLst>
      <p:ext uri="{BB962C8B-B14F-4D97-AF65-F5344CB8AC3E}">
        <p14:creationId xmlns:p14="http://schemas.microsoft.com/office/powerpoint/2010/main" val="10748391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a:off x="0" y="0"/>
            <a:ext cx="2189807" cy="6858000"/>
          </a:xfrm>
          <a:prstGeom prst="rect">
            <a:avLst/>
          </a:prstGeom>
          <a:solidFill>
            <a:srgbClr val="E46C0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400">
              <a:latin typeface="Calibri"/>
              <a:cs typeface="Calibri"/>
            </a:endParaRPr>
          </a:p>
        </p:txBody>
      </p:sp>
      <p:graphicFrame>
        <p:nvGraphicFramePr>
          <p:cNvPr id="7" name="Tabla 6">
            <a:extLst>
              <a:ext uri="{FF2B5EF4-FFF2-40B4-BE49-F238E27FC236}">
                <a16:creationId xmlns:a16="http://schemas.microsoft.com/office/drawing/2014/main" xmlns="" id="{61D2A70C-1047-4934-BC10-407B9C4BEDE8}"/>
              </a:ext>
            </a:extLst>
          </p:cNvPr>
          <p:cNvGraphicFramePr>
            <a:graphicFrameLocks noGrp="1"/>
          </p:cNvGraphicFramePr>
          <p:nvPr>
            <p:extLst>
              <p:ext uri="{D42A27DB-BD31-4B8C-83A1-F6EECF244321}">
                <p14:modId xmlns:p14="http://schemas.microsoft.com/office/powerpoint/2010/main" val="2997147144"/>
              </p:ext>
            </p:extLst>
          </p:nvPr>
        </p:nvGraphicFramePr>
        <p:xfrm>
          <a:off x="2839842" y="836711"/>
          <a:ext cx="5764606" cy="5340961"/>
        </p:xfrm>
        <a:graphic>
          <a:graphicData uri="http://schemas.openxmlformats.org/drawingml/2006/table">
            <a:tbl>
              <a:tblPr bandRow="1">
                <a:tableStyleId>{7E9639D4-E3E2-4D34-9284-5A2195B3D0D7}</a:tableStyleId>
              </a:tblPr>
              <a:tblGrid>
                <a:gridCol w="2034359">
                  <a:extLst>
                    <a:ext uri="{9D8B030D-6E8A-4147-A177-3AD203B41FA5}">
                      <a16:colId xmlns:a16="http://schemas.microsoft.com/office/drawing/2014/main" xmlns="" val="20000"/>
                    </a:ext>
                  </a:extLst>
                </a:gridCol>
                <a:gridCol w="3730247">
                  <a:extLst>
                    <a:ext uri="{9D8B030D-6E8A-4147-A177-3AD203B41FA5}">
                      <a16:colId xmlns:a16="http://schemas.microsoft.com/office/drawing/2014/main" xmlns="" val="20001"/>
                    </a:ext>
                  </a:extLst>
                </a:gridCol>
              </a:tblGrid>
              <a:tr h="498706">
                <a:tc>
                  <a:txBody>
                    <a:bodyPr/>
                    <a:lstStyle/>
                    <a:p>
                      <a:pPr algn="ctr"/>
                      <a:r>
                        <a:rPr lang="es-MX" sz="1800" b="1" dirty="0">
                          <a:solidFill>
                            <a:srgbClr val="404040"/>
                          </a:solidFill>
                          <a:effectLst/>
                          <a:latin typeface="Arial Narrow"/>
                          <a:cs typeface="Arial Narrow"/>
                        </a:rPr>
                        <a:t>Sanción</a:t>
                      </a: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a:r>
                        <a:rPr lang="es-MX" sz="1800" b="1" dirty="0">
                          <a:solidFill>
                            <a:srgbClr val="404040"/>
                          </a:solidFill>
                          <a:effectLst/>
                          <a:latin typeface="Arial Narrow"/>
                          <a:cs typeface="Arial Narrow"/>
                        </a:rPr>
                        <a:t>Ejemplo</a:t>
                      </a: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xmlns="" val="10000"/>
                  </a:ext>
                </a:extLst>
              </a:tr>
              <a:tr h="1144533">
                <a:tc>
                  <a:txBody>
                    <a:bodyPr/>
                    <a:lstStyle/>
                    <a:p>
                      <a:pPr algn="ctr"/>
                      <a:r>
                        <a:rPr lang="es-MX" sz="1600" b="1" dirty="0">
                          <a:solidFill>
                            <a:srgbClr val="404040"/>
                          </a:solidFill>
                          <a:effectLst/>
                          <a:latin typeface="Arial Narrow"/>
                          <a:cs typeface="Arial Narrow"/>
                        </a:rPr>
                        <a:t>Apercibimiento</a:t>
                      </a:r>
                    </a:p>
                  </a:txBody>
                  <a:tcPr anchor="ctr"/>
                </a:tc>
                <a:tc>
                  <a:txBody>
                    <a:bodyPr/>
                    <a:lstStyle/>
                    <a:p>
                      <a:r>
                        <a:rPr lang="es-MX" sz="1600" dirty="0">
                          <a:solidFill>
                            <a:srgbClr val="404040"/>
                          </a:solidFill>
                          <a:effectLst/>
                          <a:latin typeface="Arial Narrow"/>
                          <a:cs typeface="Arial Narrow"/>
                        </a:rPr>
                        <a:t>Incumplir los plazos de atención previstos en la presente Ley para responder las solicitudes para el ejercicio de los derechos ARCO </a:t>
                      </a:r>
                    </a:p>
                  </a:txBody>
                  <a:tcPr anchor="ctr"/>
                </a:tc>
                <a:extLst>
                  <a:ext uri="{0D108BD9-81ED-4DB2-BD59-A6C34878D82A}">
                    <a16:rowId xmlns:a16="http://schemas.microsoft.com/office/drawing/2014/main" xmlns="" val="10001"/>
                  </a:ext>
                </a:extLst>
              </a:tr>
              <a:tr h="1144533">
                <a:tc>
                  <a:txBody>
                    <a:bodyPr/>
                    <a:lstStyle/>
                    <a:p>
                      <a:pPr algn="ctr"/>
                      <a:r>
                        <a:rPr lang="es-MX" sz="1600" b="1" dirty="0">
                          <a:solidFill>
                            <a:srgbClr val="404040"/>
                          </a:solidFill>
                          <a:effectLst/>
                          <a:latin typeface="Arial Narrow"/>
                          <a:cs typeface="Arial Narrow"/>
                        </a:rPr>
                        <a:t>Multa </a:t>
                      </a:r>
                    </a:p>
                    <a:p>
                      <a:pPr algn="ctr"/>
                      <a:r>
                        <a:rPr lang="es-MX" sz="1600" b="1" dirty="0">
                          <a:solidFill>
                            <a:srgbClr val="404040"/>
                          </a:solidFill>
                          <a:effectLst/>
                          <a:latin typeface="Arial Narrow"/>
                          <a:cs typeface="Arial Narrow"/>
                        </a:rPr>
                        <a:t>$12,090 – $40,300</a:t>
                      </a:r>
                    </a:p>
                  </a:txBody>
                  <a:tcPr anchor="ctr"/>
                </a:tc>
                <a:tc>
                  <a:txBody>
                    <a:bodyPr/>
                    <a:lstStyle/>
                    <a:p>
                      <a:r>
                        <a:rPr lang="es-MX" sz="1600" dirty="0">
                          <a:solidFill>
                            <a:srgbClr val="404040"/>
                          </a:solidFill>
                          <a:effectLst/>
                          <a:latin typeface="Arial Narrow"/>
                          <a:cs typeface="Arial Narrow"/>
                        </a:rPr>
                        <a:t>Dar tratamiento, de manera intencional, a los datos personales en contravención a los principios y deberes establecidos en la presente Ley</a:t>
                      </a:r>
                    </a:p>
                  </a:txBody>
                  <a:tcPr anchor="ctr"/>
                </a:tc>
                <a:extLst>
                  <a:ext uri="{0D108BD9-81ED-4DB2-BD59-A6C34878D82A}">
                    <a16:rowId xmlns:a16="http://schemas.microsoft.com/office/drawing/2014/main" xmlns="" val="10002"/>
                  </a:ext>
                </a:extLst>
              </a:tr>
              <a:tr h="193690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600" b="1" dirty="0">
                          <a:solidFill>
                            <a:srgbClr val="404040"/>
                          </a:solidFill>
                          <a:effectLst/>
                          <a:latin typeface="Arial Narrow"/>
                          <a:cs typeface="Arial Narrow"/>
                        </a:rPr>
                        <a:t>Multa</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1600" b="1" dirty="0">
                          <a:solidFill>
                            <a:srgbClr val="404040"/>
                          </a:solidFill>
                          <a:effectLst/>
                          <a:latin typeface="Arial Narrow"/>
                          <a:cs typeface="Arial Narrow"/>
                        </a:rPr>
                        <a:t>$40,300</a:t>
                      </a:r>
                      <a:r>
                        <a:rPr lang="es-MX" sz="1600" dirty="0">
                          <a:solidFill>
                            <a:srgbClr val="404040"/>
                          </a:solidFill>
                          <a:effectLst/>
                          <a:latin typeface="Arial Narrow"/>
                          <a:cs typeface="Arial Narrow"/>
                        </a:rPr>
                        <a:t> –</a:t>
                      </a:r>
                      <a:r>
                        <a:rPr lang="es-MX" sz="1600" baseline="0" dirty="0">
                          <a:solidFill>
                            <a:srgbClr val="404040"/>
                          </a:solidFill>
                          <a:effectLst/>
                          <a:latin typeface="Arial Narrow"/>
                          <a:cs typeface="Arial Narrow"/>
                        </a:rPr>
                        <a:t> </a:t>
                      </a:r>
                      <a:r>
                        <a:rPr lang="es-MX" sz="1600" b="1" kern="1200" dirty="0">
                          <a:solidFill>
                            <a:srgbClr val="404040"/>
                          </a:solidFill>
                          <a:effectLst/>
                          <a:latin typeface="Arial Narrow"/>
                          <a:ea typeface="+mn-ea"/>
                          <a:cs typeface="Arial Narrow"/>
                        </a:rPr>
                        <a:t>$120,900</a:t>
                      </a:r>
                    </a:p>
                  </a:txBody>
                  <a:tcPr anchor="ctr"/>
                </a:tc>
                <a:tc>
                  <a:txBody>
                    <a:bodyPr/>
                    <a:lstStyle/>
                    <a:p>
                      <a:r>
                        <a:rPr lang="es-MX" sz="1600" dirty="0">
                          <a:solidFill>
                            <a:srgbClr val="404040"/>
                          </a:solidFill>
                          <a:effectLst/>
                          <a:latin typeface="Arial Narrow"/>
                          <a:cs typeface="Arial Narrow"/>
                        </a:rPr>
                        <a:t>Usar, sustraer, divulgar, ocultar, alterar, mutilar, destruir o inutilizar, total o parcialmente y de manera indebida datos personales, que se encuentren bajo su custodia o a los cuales tengan acceso o conocimiento con motivo de su empleo, cargo o comisión</a:t>
                      </a:r>
                    </a:p>
                  </a:txBody>
                  <a:tcPr anchor="ctr"/>
                </a:tc>
                <a:extLst>
                  <a:ext uri="{0D108BD9-81ED-4DB2-BD59-A6C34878D82A}">
                    <a16:rowId xmlns:a16="http://schemas.microsoft.com/office/drawing/2014/main" xmlns="" val="10003"/>
                  </a:ext>
                </a:extLst>
              </a:tr>
              <a:tr h="6162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600" b="1" dirty="0">
                          <a:solidFill>
                            <a:srgbClr val="404040"/>
                          </a:solidFill>
                          <a:effectLst/>
                          <a:latin typeface="Arial Narrow"/>
                          <a:cs typeface="Arial Narrow"/>
                        </a:rPr>
                        <a:t>Arresto</a:t>
                      </a:r>
                      <a:r>
                        <a:rPr lang="es-MX" sz="1600" b="1" baseline="0" dirty="0">
                          <a:solidFill>
                            <a:srgbClr val="404040"/>
                          </a:solidFill>
                          <a:effectLst/>
                          <a:latin typeface="Arial Narrow"/>
                          <a:cs typeface="Arial Narrow"/>
                        </a:rPr>
                        <a:t> administrativo</a:t>
                      </a:r>
                      <a:endParaRPr lang="es-MX" sz="1600" b="1" dirty="0">
                        <a:solidFill>
                          <a:srgbClr val="404040"/>
                        </a:solidFill>
                        <a:effectLst/>
                        <a:latin typeface="Arial Narrow"/>
                        <a:cs typeface="Arial Narrow"/>
                      </a:endParaRPr>
                    </a:p>
                  </a:txBody>
                  <a:tcPr anchor="ctr"/>
                </a:tc>
                <a:tc>
                  <a:txBody>
                    <a:bodyPr/>
                    <a:lstStyle/>
                    <a:p>
                      <a:r>
                        <a:rPr lang="es-MX" sz="1600" dirty="0">
                          <a:solidFill>
                            <a:srgbClr val="404040"/>
                          </a:solidFill>
                          <a:effectLst/>
                          <a:latin typeface="Arial Narrow"/>
                          <a:cs typeface="Arial Narrow"/>
                        </a:rPr>
                        <a:t>Dos</a:t>
                      </a:r>
                      <a:r>
                        <a:rPr lang="es-MX" sz="1600" baseline="0" dirty="0">
                          <a:solidFill>
                            <a:srgbClr val="404040"/>
                          </a:solidFill>
                          <a:effectLst/>
                          <a:latin typeface="Arial Narrow"/>
                          <a:cs typeface="Arial Narrow"/>
                        </a:rPr>
                        <a:t> incumplimientos</a:t>
                      </a:r>
                      <a:endParaRPr lang="es-MX" sz="1600" dirty="0">
                        <a:solidFill>
                          <a:srgbClr val="404040"/>
                        </a:solidFill>
                        <a:effectLst/>
                        <a:latin typeface="Arial Narrow"/>
                        <a:cs typeface="Arial Narrow"/>
                      </a:endParaRPr>
                    </a:p>
                  </a:txBody>
                  <a:tcPr anchor="ctr"/>
                </a:tc>
                <a:extLst>
                  <a:ext uri="{0D108BD9-81ED-4DB2-BD59-A6C34878D82A}">
                    <a16:rowId xmlns:a16="http://schemas.microsoft.com/office/drawing/2014/main" xmlns="" val="10004"/>
                  </a:ext>
                </a:extLst>
              </a:tr>
            </a:tbl>
          </a:graphicData>
        </a:graphic>
      </p:graphicFrame>
      <p:sp>
        <p:nvSpPr>
          <p:cNvPr id="14" name="Rectángulo 13"/>
          <p:cNvSpPr/>
          <p:nvPr/>
        </p:nvSpPr>
        <p:spPr>
          <a:xfrm>
            <a:off x="75424" y="862294"/>
            <a:ext cx="2026320" cy="369332"/>
          </a:xfrm>
          <a:prstGeom prst="rect">
            <a:avLst/>
          </a:prstGeom>
        </p:spPr>
        <p:txBody>
          <a:bodyPr wrap="square">
            <a:spAutoFit/>
          </a:bodyPr>
          <a:lstStyle/>
          <a:p>
            <a:pPr algn="r"/>
            <a:r>
              <a:rPr lang="es-MX" b="1" dirty="0" smtClean="0">
                <a:solidFill>
                  <a:srgbClr val="FFFFFF"/>
                </a:solidFill>
                <a:latin typeface="Calibri"/>
                <a:cs typeface="Calibri"/>
              </a:rPr>
              <a:t>Sanciones</a:t>
            </a:r>
            <a:endParaRPr lang="es-MX" b="1" dirty="0">
              <a:solidFill>
                <a:srgbClr val="FFFFFF"/>
              </a:solidFill>
              <a:latin typeface="Calibri"/>
              <a:cs typeface="Calibri"/>
            </a:endParaRPr>
          </a:p>
        </p:txBody>
      </p:sp>
      <p:sp>
        <p:nvSpPr>
          <p:cNvPr id="16" name="Rectángulo 15"/>
          <p:cNvSpPr/>
          <p:nvPr/>
        </p:nvSpPr>
        <p:spPr>
          <a:xfrm>
            <a:off x="234661" y="6093296"/>
            <a:ext cx="1867083" cy="523220"/>
          </a:xfrm>
          <a:prstGeom prst="rect">
            <a:avLst/>
          </a:prstGeom>
        </p:spPr>
        <p:txBody>
          <a:bodyPr wrap="square">
            <a:spAutoFit/>
          </a:bodyPr>
          <a:lstStyle/>
          <a:p>
            <a:pPr algn="r"/>
            <a:r>
              <a:rPr lang="es-MX" sz="1400" i="1" dirty="0" smtClean="0">
                <a:solidFill>
                  <a:srgbClr val="FFFFFF"/>
                </a:solidFill>
                <a:latin typeface="Calibri"/>
                <a:cs typeface="Calibri"/>
              </a:rPr>
              <a:t>Protección de Datos Personales</a:t>
            </a:r>
            <a:endParaRPr lang="es-MX" sz="1400" i="1" dirty="0">
              <a:solidFill>
                <a:srgbClr val="FFFFFF"/>
              </a:solidFill>
              <a:latin typeface="Calibri"/>
              <a:cs typeface="Calibri"/>
            </a:endParaRPr>
          </a:p>
        </p:txBody>
      </p:sp>
    </p:spTree>
    <p:extLst>
      <p:ext uri="{BB962C8B-B14F-4D97-AF65-F5344CB8AC3E}">
        <p14:creationId xmlns:p14="http://schemas.microsoft.com/office/powerpoint/2010/main" val="4335289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4005064"/>
            <a:ext cx="8712968" cy="2232248"/>
          </a:xfrm>
        </p:spPr>
        <p:txBody>
          <a:bodyPr>
            <a:noAutofit/>
          </a:bodyPr>
          <a:lstStyle/>
          <a:p>
            <a:r>
              <a:rPr lang="es-MX" sz="3600" dirty="0">
                <a:solidFill>
                  <a:schemeClr val="bg1"/>
                </a:solidFill>
                <a:latin typeface="Arial" panose="020B0604020202020204" pitchFamily="34" charset="0"/>
                <a:cs typeface="Arial" panose="020B0604020202020204" pitchFamily="34" charset="0"/>
              </a:rPr>
              <a:t>Ley de Transparencia Acceso a la Información Pública del Estado de Jalisco y sus Municipios</a:t>
            </a:r>
          </a:p>
        </p:txBody>
      </p:sp>
      <p:pic>
        <p:nvPicPr>
          <p:cNvPr id="3" name="Imagen 2"/>
          <p:cNvPicPr>
            <a:picLocks noChangeAspect="1"/>
          </p:cNvPicPr>
          <p:nvPr/>
        </p:nvPicPr>
        <p:blipFill rotWithShape="1">
          <a:blip r:embed="rId2">
            <a:duotone>
              <a:prstClr val="black"/>
              <a:schemeClr val="accent3">
                <a:tint val="45000"/>
                <a:satMod val="400000"/>
              </a:schemeClr>
            </a:duotone>
          </a:blip>
          <a:srcRect l="36507" r="9717"/>
          <a:stretch/>
        </p:blipFill>
        <p:spPr>
          <a:xfrm>
            <a:off x="0" y="4571984"/>
            <a:ext cx="3047977" cy="2286016"/>
          </a:xfrm>
          <a:prstGeom prst="rect">
            <a:avLst/>
          </a:prstGeom>
        </p:spPr>
      </p:pic>
      <p:sp>
        <p:nvSpPr>
          <p:cNvPr id="5" name="4 Rectángulo"/>
          <p:cNvSpPr/>
          <p:nvPr/>
        </p:nvSpPr>
        <p:spPr>
          <a:xfrm rot="10800000">
            <a:off x="6096000" y="2"/>
            <a:ext cx="3048000" cy="2286016"/>
          </a:xfrm>
          <a:prstGeom prst="rect">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 name="6 Rectángulo"/>
          <p:cNvSpPr/>
          <p:nvPr/>
        </p:nvSpPr>
        <p:spPr>
          <a:xfrm rot="10800000">
            <a:off x="0" y="1"/>
            <a:ext cx="6095999" cy="2285983"/>
          </a:xfrm>
          <a:prstGeom prst="rect">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10 Rectángulo"/>
          <p:cNvSpPr/>
          <p:nvPr/>
        </p:nvSpPr>
        <p:spPr>
          <a:xfrm rot="10800000">
            <a:off x="-1" y="4571984"/>
            <a:ext cx="3047977" cy="2286016"/>
          </a:xfrm>
          <a:prstGeom prst="rect">
            <a:avLst/>
          </a:pr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11 Rectángulo"/>
          <p:cNvSpPr/>
          <p:nvPr/>
        </p:nvSpPr>
        <p:spPr>
          <a:xfrm rot="10800000">
            <a:off x="3047978" y="4571984"/>
            <a:ext cx="6096021" cy="2286016"/>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3 CuadroTexto"/>
          <p:cNvSpPr txBox="1"/>
          <p:nvPr/>
        </p:nvSpPr>
        <p:spPr>
          <a:xfrm>
            <a:off x="0" y="2636912"/>
            <a:ext cx="9143999" cy="1692771"/>
          </a:xfrm>
          <a:prstGeom prst="rect">
            <a:avLst/>
          </a:prstGeom>
          <a:noFill/>
        </p:spPr>
        <p:txBody>
          <a:bodyPr wrap="square" rtlCol="0">
            <a:spAutoFit/>
          </a:bodyPr>
          <a:lstStyle/>
          <a:p>
            <a:pPr algn="ctr"/>
            <a:r>
              <a:rPr lang="es-ES" sz="3200" b="1" dirty="0">
                <a:solidFill>
                  <a:schemeClr val="tx1">
                    <a:lumMod val="65000"/>
                    <a:lumOff val="35000"/>
                  </a:schemeClr>
                </a:solidFill>
              </a:rPr>
              <a:t>Archivo y Gestión </a:t>
            </a:r>
            <a:r>
              <a:rPr lang="es-ES" sz="3200" b="1" dirty="0" smtClean="0">
                <a:solidFill>
                  <a:schemeClr val="tx1">
                    <a:lumMod val="65000"/>
                    <a:lumOff val="35000"/>
                  </a:schemeClr>
                </a:solidFill>
              </a:rPr>
              <a:t>Documental</a:t>
            </a:r>
            <a:endParaRPr lang="es-ES" sz="3200" b="1" dirty="0">
              <a:solidFill>
                <a:schemeClr val="tx1">
                  <a:lumMod val="65000"/>
                  <a:lumOff val="35000"/>
                </a:schemeClr>
              </a:solidFill>
            </a:endParaRPr>
          </a:p>
          <a:p>
            <a:pPr algn="ctr"/>
            <a:r>
              <a:rPr lang="es-ES" b="1" dirty="0" smtClean="0">
                <a:solidFill>
                  <a:schemeClr val="tx1">
                    <a:lumMod val="65000"/>
                    <a:lumOff val="35000"/>
                  </a:schemeClr>
                </a:solidFill>
              </a:rPr>
              <a:t/>
            </a:r>
            <a:br>
              <a:rPr lang="es-ES" b="1" dirty="0" smtClean="0">
                <a:solidFill>
                  <a:schemeClr val="tx1">
                    <a:lumMod val="65000"/>
                    <a:lumOff val="35000"/>
                  </a:schemeClr>
                </a:solidFill>
              </a:rPr>
            </a:br>
            <a:r>
              <a:rPr lang="es-ES" b="1" i="1" dirty="0" smtClean="0">
                <a:solidFill>
                  <a:schemeClr val="bg1">
                    <a:lumMod val="65000"/>
                  </a:schemeClr>
                </a:solidFill>
              </a:rPr>
              <a:t>Juan </a:t>
            </a:r>
            <a:r>
              <a:rPr lang="es-ES" b="1" i="1" dirty="0">
                <a:solidFill>
                  <a:schemeClr val="bg1">
                    <a:lumMod val="65000"/>
                  </a:schemeClr>
                </a:solidFill>
              </a:rPr>
              <a:t>Carlos Campos Herrera</a:t>
            </a:r>
            <a:r>
              <a:rPr lang="es-ES" i="1" dirty="0">
                <a:solidFill>
                  <a:schemeClr val="bg1">
                    <a:lumMod val="65000"/>
                  </a:schemeClr>
                </a:solidFill>
              </a:rPr>
              <a:t/>
            </a:r>
            <a:br>
              <a:rPr lang="es-ES" i="1" dirty="0">
                <a:solidFill>
                  <a:schemeClr val="bg1">
                    <a:lumMod val="65000"/>
                  </a:schemeClr>
                </a:solidFill>
              </a:rPr>
            </a:br>
            <a:r>
              <a:rPr lang="es-ES" i="1" dirty="0">
                <a:solidFill>
                  <a:schemeClr val="bg1">
                    <a:lumMod val="65000"/>
                  </a:schemeClr>
                </a:solidFill>
              </a:rPr>
              <a:t>Coordinador General de Archivo, Sustanciación de Procesos y Unidad de Transparencia</a:t>
            </a:r>
          </a:p>
          <a:p>
            <a:pPr algn="ctr"/>
            <a:r>
              <a:rPr lang="es-ES" i="1" dirty="0">
                <a:solidFill>
                  <a:schemeClr val="bg1">
                    <a:lumMod val="65000"/>
                  </a:schemeClr>
                </a:solidFill>
                <a:hlinkClick r:id="rId3"/>
              </a:rPr>
              <a:t>juan.campos@itei.org.mx</a:t>
            </a:r>
            <a:endParaRPr lang="es-ES" i="1" dirty="0">
              <a:solidFill>
                <a:schemeClr val="bg1">
                  <a:lumMod val="65000"/>
                </a:schemeClr>
              </a:solidFill>
            </a:endParaRPr>
          </a:p>
        </p:txBody>
      </p:sp>
      <p:pic>
        <p:nvPicPr>
          <p:cNvPr id="10" name="24 Imagen" descr="horizontal_nuevo_2016-01.png"/>
          <p:cNvPicPr>
            <a:picLocks noChangeAspect="1"/>
          </p:cNvPicPr>
          <p:nvPr/>
        </p:nvPicPr>
        <p:blipFill>
          <a:blip r:embed="rId4"/>
          <a:stretch>
            <a:fillRect/>
          </a:stretch>
        </p:blipFill>
        <p:spPr>
          <a:xfrm>
            <a:off x="3556850" y="5119960"/>
            <a:ext cx="5078276" cy="973336"/>
          </a:xfrm>
          <a:prstGeom prst="rect">
            <a:avLst/>
          </a:prstGeom>
        </p:spPr>
      </p:pic>
    </p:spTree>
    <p:extLst>
      <p:ext uri="{BB962C8B-B14F-4D97-AF65-F5344CB8AC3E}">
        <p14:creationId xmlns:p14="http://schemas.microsoft.com/office/powerpoint/2010/main" val="23838106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275856" y="260574"/>
            <a:ext cx="5184576" cy="936178"/>
          </a:xfrm>
          <a:prstGeom prst="rect">
            <a:avLst/>
          </a:prstGeom>
        </p:spPr>
        <p:txBody>
          <a:bodyPr vert="horz" lIns="91440" tIns="45720" rIns="91440" bIns="45720" rtlCol="0" anchor="b">
            <a:noAutofit/>
          </a:bodyPr>
          <a:lstStyle/>
          <a:p>
            <a:pPr algn="r"/>
            <a:r>
              <a:rPr lang="es-MX" sz="1600" i="1" dirty="0">
                <a:solidFill>
                  <a:srgbClr val="404040"/>
                </a:solidFill>
                <a:latin typeface="Arial Narrow"/>
                <a:cs typeface="Arial Narrow"/>
              </a:rPr>
              <a:t>Ley General de Archivo</a:t>
            </a:r>
          </a:p>
          <a:p>
            <a:pPr algn="r"/>
            <a:r>
              <a:rPr lang="es-MX" sz="1600" i="1" dirty="0">
                <a:solidFill>
                  <a:srgbClr val="404040"/>
                </a:solidFill>
                <a:latin typeface="Arial Narrow"/>
                <a:cs typeface="Arial Narrow"/>
              </a:rPr>
              <a:t> Lineamientos Generales para la Organización y Conservación de los Archivos del Poder Ejecutivo Federal</a:t>
            </a:r>
            <a:endParaRPr lang="es-ES" sz="1600" b="1" dirty="0">
              <a:solidFill>
                <a:srgbClr val="404040"/>
              </a:solidFill>
              <a:latin typeface="Myriad Pro"/>
            </a:endParaRPr>
          </a:p>
        </p:txBody>
      </p:sp>
      <p:sp>
        <p:nvSpPr>
          <p:cNvPr id="3" name="Rectángulo 2">
            <a:extLst>
              <a:ext uri="{FF2B5EF4-FFF2-40B4-BE49-F238E27FC236}">
                <a16:creationId xmlns:a16="http://schemas.microsoft.com/office/drawing/2014/main" xmlns="" id="{D6C97569-4584-5D4E-B14B-248A7E4615C7}"/>
              </a:ext>
            </a:extLst>
          </p:cNvPr>
          <p:cNvSpPr/>
          <p:nvPr/>
        </p:nvSpPr>
        <p:spPr>
          <a:xfrm>
            <a:off x="2790403" y="1412776"/>
            <a:ext cx="5670030" cy="4893647"/>
          </a:xfrm>
          <a:prstGeom prst="rect">
            <a:avLst/>
          </a:prstGeom>
        </p:spPr>
        <p:txBody>
          <a:bodyPr wrap="square" lIns="0" rIns="0" anchor="t">
            <a:spAutoFit/>
          </a:bodyPr>
          <a:lstStyle/>
          <a:p>
            <a:pPr marL="373062" algn="just"/>
            <a:r>
              <a:rPr lang="es-ES_tradnl" sz="2400" dirty="0" smtClean="0">
                <a:solidFill>
                  <a:srgbClr val="404040"/>
                </a:solidFill>
                <a:latin typeface="Arial Narrow"/>
                <a:cs typeface="Arial Narrow"/>
              </a:rPr>
              <a:t>Las obligaciones en materia de archivo</a:t>
            </a:r>
          </a:p>
          <a:p>
            <a:pPr marL="373062" algn="just"/>
            <a:r>
              <a:rPr lang="es-ES_tradnl" sz="2400" dirty="0" smtClean="0">
                <a:solidFill>
                  <a:srgbClr val="404040"/>
                </a:solidFill>
                <a:latin typeface="Arial Narrow"/>
                <a:cs typeface="Arial Narrow"/>
              </a:rPr>
              <a:t>existen desde el 05 de mayo de 2015</a:t>
            </a:r>
          </a:p>
          <a:p>
            <a:pPr marL="373062" algn="just"/>
            <a:endParaRPr lang="es-ES_tradnl" sz="2400" dirty="0" smtClean="0">
              <a:solidFill>
                <a:srgbClr val="404040"/>
              </a:solidFill>
              <a:latin typeface="Arial Narrow"/>
              <a:cs typeface="Arial Narrow"/>
            </a:endParaRPr>
          </a:p>
          <a:p>
            <a:pPr marL="373062" algn="just"/>
            <a:r>
              <a:rPr lang="es-ES_tradnl" sz="2400" dirty="0" smtClean="0">
                <a:solidFill>
                  <a:srgbClr val="404040"/>
                </a:solidFill>
                <a:latin typeface="Arial Narrow"/>
                <a:cs typeface="Arial Narrow"/>
              </a:rPr>
              <a:t>Es obligación común de transparencia contar</a:t>
            </a:r>
          </a:p>
          <a:p>
            <a:pPr marL="373062" algn="just"/>
            <a:r>
              <a:rPr lang="es-ES_tradnl" sz="2400" dirty="0" smtClean="0">
                <a:solidFill>
                  <a:srgbClr val="404040"/>
                </a:solidFill>
                <a:latin typeface="Arial Narrow"/>
                <a:cs typeface="Arial Narrow"/>
              </a:rPr>
              <a:t>con el </a:t>
            </a:r>
            <a:r>
              <a:rPr lang="es-ES_tradnl" sz="2400" b="1" dirty="0" smtClean="0">
                <a:solidFill>
                  <a:srgbClr val="404040"/>
                </a:solidFill>
                <a:latin typeface="Arial Narrow"/>
                <a:cs typeface="Arial Narrow"/>
              </a:rPr>
              <a:t>catálogo de disposición documental</a:t>
            </a:r>
          </a:p>
          <a:p>
            <a:pPr marL="373062" algn="just"/>
            <a:r>
              <a:rPr lang="es-ES_tradnl" sz="2400" dirty="0" smtClean="0">
                <a:solidFill>
                  <a:srgbClr val="404040"/>
                </a:solidFill>
                <a:latin typeface="Arial Narrow"/>
                <a:cs typeface="Arial Narrow"/>
              </a:rPr>
              <a:t>Y la </a:t>
            </a:r>
            <a:r>
              <a:rPr lang="es-ES_tradnl" sz="2400" b="1" dirty="0" smtClean="0">
                <a:solidFill>
                  <a:srgbClr val="404040"/>
                </a:solidFill>
                <a:latin typeface="Arial Narrow"/>
                <a:cs typeface="Arial Narrow"/>
              </a:rPr>
              <a:t>guía de archivo documental</a:t>
            </a:r>
          </a:p>
          <a:p>
            <a:pPr marL="373062" algn="just"/>
            <a:endParaRPr lang="es-ES_tradnl" sz="2400" dirty="0" smtClean="0">
              <a:solidFill>
                <a:srgbClr val="404040"/>
              </a:solidFill>
              <a:latin typeface="Arial Narrow"/>
              <a:cs typeface="Arial Narrow"/>
            </a:endParaRPr>
          </a:p>
          <a:p>
            <a:pPr marL="373062" algn="just"/>
            <a:r>
              <a:rPr lang="es-ES_tradnl" sz="2400" dirty="0" smtClean="0">
                <a:solidFill>
                  <a:srgbClr val="404040"/>
                </a:solidFill>
                <a:latin typeface="Arial Narrow"/>
                <a:cs typeface="Arial Narrow"/>
              </a:rPr>
              <a:t>El 06 de mayo de 2016 se publicó el</a:t>
            </a:r>
          </a:p>
          <a:p>
            <a:pPr marL="373062" algn="just"/>
            <a:r>
              <a:rPr lang="es-ES_tradnl" sz="2400" dirty="0" smtClean="0">
                <a:solidFill>
                  <a:srgbClr val="404040"/>
                </a:solidFill>
                <a:latin typeface="Arial Narrow"/>
                <a:cs typeface="Arial Narrow"/>
              </a:rPr>
              <a:t>Lineamiento para la organización y conservación de archivos, aprobado por el SNT que contiene los procedimientos más importantes </a:t>
            </a:r>
            <a:r>
              <a:rPr lang="es-MX" sz="2400" dirty="0" smtClean="0">
                <a:solidFill>
                  <a:srgbClr val="404040"/>
                </a:solidFill>
                <a:latin typeface="Arial Narrow"/>
                <a:cs typeface="Arial Narrow"/>
              </a:rPr>
              <a:t>que son</a:t>
            </a:r>
            <a:r>
              <a:rPr lang="es-ES" sz="2400" dirty="0" smtClean="0">
                <a:solidFill>
                  <a:srgbClr val="404040"/>
                </a:solidFill>
                <a:latin typeface="Arial Narrow"/>
                <a:cs typeface="Arial Narrow"/>
              </a:rPr>
              <a:t> los mismos que establece la Ley General (Libro Primero)</a:t>
            </a:r>
            <a:endParaRPr lang="es-ES_tradnl" sz="2400" dirty="0">
              <a:solidFill>
                <a:srgbClr val="404040"/>
              </a:solidFill>
              <a:latin typeface="Arial Narrow"/>
              <a:cs typeface="Arial Narrow"/>
            </a:endParaRPr>
          </a:p>
        </p:txBody>
      </p:sp>
      <p:sp>
        <p:nvSpPr>
          <p:cNvPr id="10" name="Rectángulo 9"/>
          <p:cNvSpPr/>
          <p:nvPr/>
        </p:nvSpPr>
        <p:spPr>
          <a:xfrm>
            <a:off x="0" y="0"/>
            <a:ext cx="2189807" cy="6858000"/>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400">
              <a:latin typeface="Calibri"/>
              <a:cs typeface="Calibri"/>
            </a:endParaRPr>
          </a:p>
        </p:txBody>
      </p:sp>
      <p:sp>
        <p:nvSpPr>
          <p:cNvPr id="11" name="Rectángulo 10"/>
          <p:cNvSpPr/>
          <p:nvPr/>
        </p:nvSpPr>
        <p:spPr>
          <a:xfrm>
            <a:off x="75424" y="862294"/>
            <a:ext cx="2026320" cy="369332"/>
          </a:xfrm>
          <a:prstGeom prst="rect">
            <a:avLst/>
          </a:prstGeom>
        </p:spPr>
        <p:txBody>
          <a:bodyPr wrap="square">
            <a:spAutoFit/>
          </a:bodyPr>
          <a:lstStyle/>
          <a:p>
            <a:pPr algn="r"/>
            <a:r>
              <a:rPr lang="es-MX" b="1" dirty="0" smtClean="0">
                <a:solidFill>
                  <a:srgbClr val="FFFFFF"/>
                </a:solidFill>
                <a:latin typeface="Calibri"/>
                <a:cs typeface="Calibri"/>
              </a:rPr>
              <a:t>Obligaciones</a:t>
            </a:r>
            <a:endParaRPr lang="es-MX" b="1" dirty="0">
              <a:solidFill>
                <a:srgbClr val="FFFFFF"/>
              </a:solidFill>
              <a:latin typeface="Calibri"/>
              <a:cs typeface="Calibri"/>
            </a:endParaRPr>
          </a:p>
        </p:txBody>
      </p:sp>
      <p:sp>
        <p:nvSpPr>
          <p:cNvPr id="12" name="Rectángulo 11"/>
          <p:cNvSpPr/>
          <p:nvPr/>
        </p:nvSpPr>
        <p:spPr>
          <a:xfrm>
            <a:off x="234661" y="6093296"/>
            <a:ext cx="1867083" cy="523220"/>
          </a:xfrm>
          <a:prstGeom prst="rect">
            <a:avLst/>
          </a:prstGeom>
        </p:spPr>
        <p:txBody>
          <a:bodyPr wrap="square">
            <a:spAutoFit/>
          </a:bodyPr>
          <a:lstStyle/>
          <a:p>
            <a:pPr algn="r"/>
            <a:r>
              <a:rPr lang="es-MX" sz="1400" i="1" dirty="0" smtClean="0">
                <a:solidFill>
                  <a:srgbClr val="FFFFFF"/>
                </a:solidFill>
                <a:latin typeface="Calibri"/>
                <a:cs typeface="Calibri"/>
              </a:rPr>
              <a:t>Archivo y Gestión Documental</a:t>
            </a:r>
            <a:endParaRPr lang="es-MX" sz="1400" i="1" dirty="0">
              <a:solidFill>
                <a:srgbClr val="FFFFFF"/>
              </a:solidFill>
              <a:latin typeface="Calibri"/>
              <a:cs typeface="Calibri"/>
            </a:endParaRPr>
          </a:p>
        </p:txBody>
      </p:sp>
    </p:spTree>
    <p:extLst>
      <p:ext uri="{BB962C8B-B14F-4D97-AF65-F5344CB8AC3E}">
        <p14:creationId xmlns:p14="http://schemas.microsoft.com/office/powerpoint/2010/main" val="9064781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Marcador de contenido 8"/>
          <p:cNvGraphicFramePr>
            <a:graphicFrameLocks noGrp="1"/>
          </p:cNvGraphicFramePr>
          <p:nvPr>
            <p:ph idx="1"/>
            <p:extLst>
              <p:ext uri="{D42A27DB-BD31-4B8C-83A1-F6EECF244321}">
                <p14:modId xmlns:p14="http://schemas.microsoft.com/office/powerpoint/2010/main" val="423201274"/>
              </p:ext>
            </p:extLst>
          </p:nvPr>
        </p:nvGraphicFramePr>
        <p:xfrm>
          <a:off x="2645532" y="1258294"/>
          <a:ext cx="6048672"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7">
            <a:extLst>
              <a:ext uri="{FF2B5EF4-FFF2-40B4-BE49-F238E27FC236}">
                <a16:creationId xmlns:a16="http://schemas.microsoft.com/office/drawing/2014/main" xmlns="" id="{90CF002C-DDD5-44C2-9723-DEF1DC94EA6F}"/>
              </a:ext>
            </a:extLst>
          </p:cNvPr>
          <p:cNvSpPr/>
          <p:nvPr/>
        </p:nvSpPr>
        <p:spPr>
          <a:xfrm>
            <a:off x="2195736" y="878709"/>
            <a:ext cx="6948264" cy="352917"/>
          </a:xfrm>
          <a:prstGeom prst="rect">
            <a:avLst/>
          </a:prstGeom>
        </p:spPr>
        <p:txBody>
          <a:bodyPr wrap="square" anchor="ctr">
            <a:spAutoFit/>
          </a:bodyPr>
          <a:lstStyle/>
          <a:p>
            <a:pPr algn="ctr">
              <a:lnSpc>
                <a:spcPct val="107000"/>
              </a:lnSpc>
              <a:spcAft>
                <a:spcPts val="600"/>
              </a:spcAft>
            </a:pPr>
            <a:r>
              <a:rPr lang="es-ES_tradnl" sz="1600" b="1" dirty="0">
                <a:solidFill>
                  <a:srgbClr val="404040"/>
                </a:solidFill>
                <a:latin typeface="Calibri"/>
                <a:ea typeface="Calibri" panose="020F0502020204030204" pitchFamily="34" charset="0"/>
                <a:cs typeface="Calibri"/>
              </a:rPr>
              <a:t>La organización y administración homogénea de los archivos</a:t>
            </a:r>
            <a:endParaRPr lang="es-MX" sz="1600" b="1" dirty="0">
              <a:solidFill>
                <a:srgbClr val="404040"/>
              </a:solidFill>
              <a:latin typeface="Calibri"/>
              <a:ea typeface="Calibri" panose="020F0502020204030204" pitchFamily="34" charset="0"/>
              <a:cs typeface="Calibri"/>
            </a:endParaRPr>
          </a:p>
        </p:txBody>
      </p:sp>
      <p:sp>
        <p:nvSpPr>
          <p:cNvPr id="15" name="Rectángulo 14"/>
          <p:cNvSpPr/>
          <p:nvPr/>
        </p:nvSpPr>
        <p:spPr>
          <a:xfrm>
            <a:off x="0" y="0"/>
            <a:ext cx="2189807" cy="6858000"/>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400">
              <a:latin typeface="Calibri"/>
              <a:cs typeface="Calibri"/>
            </a:endParaRPr>
          </a:p>
        </p:txBody>
      </p:sp>
      <p:sp>
        <p:nvSpPr>
          <p:cNvPr id="17" name="Rectángulo 16"/>
          <p:cNvSpPr/>
          <p:nvPr/>
        </p:nvSpPr>
        <p:spPr>
          <a:xfrm>
            <a:off x="75424" y="862294"/>
            <a:ext cx="2026320" cy="369332"/>
          </a:xfrm>
          <a:prstGeom prst="rect">
            <a:avLst/>
          </a:prstGeom>
        </p:spPr>
        <p:txBody>
          <a:bodyPr wrap="square">
            <a:spAutoFit/>
          </a:bodyPr>
          <a:lstStyle/>
          <a:p>
            <a:pPr algn="r"/>
            <a:r>
              <a:rPr lang="es-MX" b="1" dirty="0" smtClean="0">
                <a:solidFill>
                  <a:srgbClr val="FFFFFF"/>
                </a:solidFill>
                <a:latin typeface="Calibri"/>
                <a:cs typeface="Calibri"/>
              </a:rPr>
              <a:t>Recomendaciones</a:t>
            </a:r>
            <a:endParaRPr lang="es-MX" b="1" dirty="0">
              <a:solidFill>
                <a:srgbClr val="FFFFFF"/>
              </a:solidFill>
              <a:latin typeface="Calibri"/>
              <a:cs typeface="Calibri"/>
            </a:endParaRPr>
          </a:p>
        </p:txBody>
      </p:sp>
      <p:sp>
        <p:nvSpPr>
          <p:cNvPr id="18" name="Rectángulo 17"/>
          <p:cNvSpPr/>
          <p:nvPr/>
        </p:nvSpPr>
        <p:spPr>
          <a:xfrm>
            <a:off x="234661" y="6093296"/>
            <a:ext cx="1867083" cy="523220"/>
          </a:xfrm>
          <a:prstGeom prst="rect">
            <a:avLst/>
          </a:prstGeom>
        </p:spPr>
        <p:txBody>
          <a:bodyPr wrap="square">
            <a:spAutoFit/>
          </a:bodyPr>
          <a:lstStyle/>
          <a:p>
            <a:pPr algn="r"/>
            <a:r>
              <a:rPr lang="es-MX" sz="1400" i="1" dirty="0" smtClean="0">
                <a:solidFill>
                  <a:srgbClr val="FFFFFF"/>
                </a:solidFill>
                <a:latin typeface="Calibri"/>
                <a:cs typeface="Calibri"/>
              </a:rPr>
              <a:t>Archivo y Gestión Documental</a:t>
            </a:r>
            <a:endParaRPr lang="es-MX" sz="1400" i="1" dirty="0">
              <a:solidFill>
                <a:srgbClr val="FFFFFF"/>
              </a:solidFill>
              <a:latin typeface="Calibri"/>
              <a:cs typeface="Calibri"/>
            </a:endParaRPr>
          </a:p>
        </p:txBody>
      </p:sp>
    </p:spTree>
    <p:extLst>
      <p:ext uri="{BB962C8B-B14F-4D97-AF65-F5344CB8AC3E}">
        <p14:creationId xmlns:p14="http://schemas.microsoft.com/office/powerpoint/2010/main" val="9984833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203849" y="1493730"/>
            <a:ext cx="5038278" cy="3867410"/>
          </a:xfrm>
        </p:spPr>
        <p:txBody>
          <a:bodyPr>
            <a:normAutofit/>
          </a:bodyPr>
          <a:lstStyle/>
          <a:p>
            <a:pPr algn="ctr"/>
            <a:endParaRPr lang="es-ES_tradnl" dirty="0">
              <a:solidFill>
                <a:srgbClr val="404040"/>
              </a:solidFill>
              <a:latin typeface="Calibri"/>
              <a:cs typeface="Calibri"/>
            </a:endParaRPr>
          </a:p>
          <a:p>
            <a:pPr marL="0" indent="0" algn="ctr">
              <a:buNone/>
            </a:pPr>
            <a:r>
              <a:rPr lang="es-ES_tradnl" b="1" dirty="0">
                <a:solidFill>
                  <a:schemeClr val="tx1">
                    <a:lumMod val="75000"/>
                    <a:lumOff val="25000"/>
                  </a:schemeClr>
                </a:solidFill>
                <a:latin typeface="Calibri"/>
                <a:cs typeface="Calibri"/>
              </a:rPr>
              <a:t>Multas</a:t>
            </a:r>
          </a:p>
          <a:p>
            <a:pPr marL="0" indent="0" algn="ctr">
              <a:buNone/>
            </a:pPr>
            <a:r>
              <a:rPr lang="es-ES_tradnl" sz="2400" b="1" dirty="0">
                <a:solidFill>
                  <a:srgbClr val="FF0000"/>
                </a:solidFill>
                <a:latin typeface="Calibri"/>
                <a:cs typeface="Calibri"/>
              </a:rPr>
              <a:t>$806 - $120,900 </a:t>
            </a:r>
          </a:p>
          <a:p>
            <a:pPr marL="0" indent="0" algn="ctr">
              <a:buNone/>
            </a:pPr>
            <a:r>
              <a:rPr lang="es-ES_tradnl" sz="2400" dirty="0">
                <a:solidFill>
                  <a:srgbClr val="404040"/>
                </a:solidFill>
                <a:latin typeface="Calibri"/>
                <a:cs typeface="Calibri"/>
              </a:rPr>
              <a:t>(involucramiento OIC)</a:t>
            </a:r>
          </a:p>
          <a:p>
            <a:pPr marL="0" indent="0" algn="ctr">
              <a:buNone/>
            </a:pPr>
            <a:endParaRPr lang="es-MX" sz="2400" dirty="0">
              <a:solidFill>
                <a:srgbClr val="404040"/>
              </a:solidFill>
              <a:latin typeface="Calibri"/>
              <a:cs typeface="Calibri"/>
            </a:endParaRPr>
          </a:p>
          <a:p>
            <a:pPr marL="0" indent="0" algn="ctr">
              <a:buNone/>
            </a:pPr>
            <a:r>
              <a:rPr lang="es-MX" sz="2400" u="sng" dirty="0">
                <a:solidFill>
                  <a:srgbClr val="404040"/>
                </a:solidFill>
                <a:latin typeface="Calibri"/>
                <a:cs typeface="Calibri"/>
              </a:rPr>
              <a:t>Reincidencia duplica sanción</a:t>
            </a:r>
            <a:endParaRPr lang="es-ES_tradnl" sz="2400" u="sng" dirty="0">
              <a:solidFill>
                <a:srgbClr val="404040"/>
              </a:solidFill>
              <a:latin typeface="Calibri"/>
              <a:cs typeface="Calibri"/>
            </a:endParaRPr>
          </a:p>
          <a:p>
            <a:pPr algn="ctr"/>
            <a:endParaRPr lang="es-ES_tradnl" dirty="0">
              <a:solidFill>
                <a:srgbClr val="404040"/>
              </a:solidFill>
              <a:latin typeface="Calibri"/>
              <a:cs typeface="Calibri"/>
            </a:endParaRPr>
          </a:p>
          <a:p>
            <a:pPr marL="0" indent="0" algn="ctr">
              <a:buNone/>
            </a:pPr>
            <a:endParaRPr lang="es-ES" dirty="0">
              <a:solidFill>
                <a:srgbClr val="404040"/>
              </a:solidFill>
              <a:latin typeface="Calibri"/>
              <a:cs typeface="Calibri"/>
            </a:endParaRPr>
          </a:p>
        </p:txBody>
      </p:sp>
      <p:sp>
        <p:nvSpPr>
          <p:cNvPr id="11" name="Rectángulo 10"/>
          <p:cNvSpPr/>
          <p:nvPr/>
        </p:nvSpPr>
        <p:spPr>
          <a:xfrm>
            <a:off x="0" y="0"/>
            <a:ext cx="2189807" cy="6858000"/>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400">
              <a:latin typeface="Calibri"/>
              <a:cs typeface="Calibri"/>
            </a:endParaRPr>
          </a:p>
        </p:txBody>
      </p:sp>
      <p:sp>
        <p:nvSpPr>
          <p:cNvPr id="12" name="Rectángulo 11"/>
          <p:cNvSpPr/>
          <p:nvPr/>
        </p:nvSpPr>
        <p:spPr>
          <a:xfrm>
            <a:off x="75424" y="862294"/>
            <a:ext cx="2026320" cy="369332"/>
          </a:xfrm>
          <a:prstGeom prst="rect">
            <a:avLst/>
          </a:prstGeom>
        </p:spPr>
        <p:txBody>
          <a:bodyPr wrap="square">
            <a:spAutoFit/>
          </a:bodyPr>
          <a:lstStyle/>
          <a:p>
            <a:pPr algn="r"/>
            <a:r>
              <a:rPr lang="es-MX" b="1" dirty="0" smtClean="0">
                <a:solidFill>
                  <a:srgbClr val="FFFFFF"/>
                </a:solidFill>
                <a:latin typeface="Calibri"/>
                <a:cs typeface="Calibri"/>
              </a:rPr>
              <a:t>Sanciones</a:t>
            </a:r>
            <a:endParaRPr lang="es-MX" b="1" dirty="0">
              <a:solidFill>
                <a:srgbClr val="FFFFFF"/>
              </a:solidFill>
              <a:latin typeface="Calibri"/>
              <a:cs typeface="Calibri"/>
            </a:endParaRPr>
          </a:p>
        </p:txBody>
      </p:sp>
      <p:sp>
        <p:nvSpPr>
          <p:cNvPr id="13" name="Rectángulo 12"/>
          <p:cNvSpPr/>
          <p:nvPr/>
        </p:nvSpPr>
        <p:spPr>
          <a:xfrm>
            <a:off x="234661" y="6093296"/>
            <a:ext cx="1867083" cy="523220"/>
          </a:xfrm>
          <a:prstGeom prst="rect">
            <a:avLst/>
          </a:prstGeom>
        </p:spPr>
        <p:txBody>
          <a:bodyPr wrap="square">
            <a:spAutoFit/>
          </a:bodyPr>
          <a:lstStyle/>
          <a:p>
            <a:pPr algn="r"/>
            <a:r>
              <a:rPr lang="es-MX" sz="1400" i="1" dirty="0" smtClean="0">
                <a:solidFill>
                  <a:srgbClr val="FFFFFF"/>
                </a:solidFill>
                <a:latin typeface="Calibri"/>
                <a:cs typeface="Calibri"/>
              </a:rPr>
              <a:t>Archivo y Gestión Documental</a:t>
            </a:r>
            <a:endParaRPr lang="es-MX" sz="1400" i="1" dirty="0">
              <a:solidFill>
                <a:srgbClr val="FFFFFF"/>
              </a:solidFill>
              <a:latin typeface="Calibri"/>
              <a:cs typeface="Calibri"/>
            </a:endParaRPr>
          </a:p>
        </p:txBody>
      </p:sp>
    </p:spTree>
    <p:extLst>
      <p:ext uri="{BB962C8B-B14F-4D97-AF65-F5344CB8AC3E}">
        <p14:creationId xmlns:p14="http://schemas.microsoft.com/office/powerpoint/2010/main" val="24395322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a 11">
            <a:extLst>
              <a:ext uri="{FF2B5EF4-FFF2-40B4-BE49-F238E27FC236}">
                <a16:creationId xmlns:a16="http://schemas.microsoft.com/office/drawing/2014/main" xmlns="" id="{61D2A70C-1047-4934-BC10-407B9C4BEDE8}"/>
              </a:ext>
            </a:extLst>
          </p:cNvPr>
          <p:cNvGraphicFramePr>
            <a:graphicFrameLocks noGrp="1"/>
          </p:cNvGraphicFramePr>
          <p:nvPr>
            <p:extLst>
              <p:ext uri="{D42A27DB-BD31-4B8C-83A1-F6EECF244321}">
                <p14:modId xmlns:p14="http://schemas.microsoft.com/office/powerpoint/2010/main" val="4273123951"/>
              </p:ext>
            </p:extLst>
          </p:nvPr>
        </p:nvGraphicFramePr>
        <p:xfrm>
          <a:off x="2744452" y="1440489"/>
          <a:ext cx="5932003" cy="3474719"/>
        </p:xfrm>
        <a:graphic>
          <a:graphicData uri="http://schemas.openxmlformats.org/drawingml/2006/table">
            <a:tbl>
              <a:tblPr bandRow="1">
                <a:tableStyleId>{7E9639D4-E3E2-4D34-9284-5A2195B3D0D7}</a:tableStyleId>
              </a:tblPr>
              <a:tblGrid>
                <a:gridCol w="2093434">
                  <a:extLst>
                    <a:ext uri="{9D8B030D-6E8A-4147-A177-3AD203B41FA5}">
                      <a16:colId xmlns:a16="http://schemas.microsoft.com/office/drawing/2014/main" xmlns="" val="20000"/>
                    </a:ext>
                  </a:extLst>
                </a:gridCol>
                <a:gridCol w="3838569">
                  <a:extLst>
                    <a:ext uri="{9D8B030D-6E8A-4147-A177-3AD203B41FA5}">
                      <a16:colId xmlns:a16="http://schemas.microsoft.com/office/drawing/2014/main" xmlns="" val="20001"/>
                    </a:ext>
                  </a:extLst>
                </a:gridCol>
              </a:tblGrid>
              <a:tr h="1700479">
                <a:tc>
                  <a:txBody>
                    <a:bodyPr/>
                    <a:lstStyle/>
                    <a:p>
                      <a:pPr algn="ctr"/>
                      <a:r>
                        <a:rPr lang="es-MX" sz="1800" b="1" dirty="0">
                          <a:solidFill>
                            <a:schemeClr val="tx1">
                              <a:lumMod val="75000"/>
                              <a:lumOff val="25000"/>
                            </a:schemeClr>
                          </a:solidFill>
                          <a:latin typeface="Arial Narrow"/>
                          <a:cs typeface="Arial Narrow"/>
                        </a:rPr>
                        <a:t>3 a 10 años de prisión </a:t>
                      </a:r>
                      <a:r>
                        <a:rPr lang="es-MX" sz="1800" dirty="0">
                          <a:solidFill>
                            <a:schemeClr val="tx1">
                              <a:lumMod val="75000"/>
                              <a:lumOff val="25000"/>
                            </a:schemeClr>
                          </a:solidFill>
                          <a:latin typeface="Arial Narrow"/>
                          <a:cs typeface="Arial Narrow"/>
                        </a:rPr>
                        <a:t>y multa de </a:t>
                      </a:r>
                      <a:r>
                        <a:rPr lang="es-MX" sz="1800" b="1" dirty="0">
                          <a:solidFill>
                            <a:schemeClr val="tx1">
                              <a:lumMod val="75000"/>
                              <a:lumOff val="25000"/>
                            </a:schemeClr>
                          </a:solidFill>
                          <a:latin typeface="Arial Narrow"/>
                          <a:cs typeface="Arial Narrow"/>
                        </a:rPr>
                        <a:t>$24,180 </a:t>
                      </a:r>
                      <a:r>
                        <a:rPr lang="es-MX" sz="1800" dirty="0">
                          <a:solidFill>
                            <a:schemeClr val="tx1">
                              <a:lumMod val="75000"/>
                              <a:lumOff val="25000"/>
                            </a:schemeClr>
                          </a:solidFill>
                          <a:latin typeface="Arial Narrow"/>
                          <a:cs typeface="Arial Narrow"/>
                        </a:rPr>
                        <a:t>a </a:t>
                      </a:r>
                      <a:r>
                        <a:rPr lang="es-MX" sz="1800" b="1" dirty="0">
                          <a:solidFill>
                            <a:schemeClr val="tx1">
                              <a:lumMod val="75000"/>
                              <a:lumOff val="25000"/>
                            </a:schemeClr>
                          </a:solidFill>
                          <a:latin typeface="Arial Narrow"/>
                          <a:cs typeface="Arial Narrow"/>
                        </a:rPr>
                        <a:t>$40,300</a:t>
                      </a:r>
                      <a:endParaRPr lang="es-MX" sz="1800" b="1" dirty="0">
                        <a:solidFill>
                          <a:schemeClr val="tx1">
                            <a:lumMod val="75000"/>
                            <a:lumOff val="25000"/>
                          </a:schemeClr>
                        </a:solidFill>
                        <a:effectLst/>
                        <a:latin typeface="Arial Narrow"/>
                        <a:cs typeface="Arial Narrow"/>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dirty="0">
                          <a:solidFill>
                            <a:schemeClr val="tx1">
                              <a:lumMod val="75000"/>
                              <a:lumOff val="25000"/>
                            </a:schemeClr>
                          </a:solidFill>
                          <a:latin typeface="Arial Narrow"/>
                          <a:cs typeface="Arial Narrow"/>
                        </a:rPr>
                        <a:t>Destruya documentos considerados patrimonio documental de la Nación o quien sustraiga, oculte, altere, mutile, </a:t>
                      </a:r>
                      <a:r>
                        <a:rPr lang="es-MX" sz="1800" kern="1200" dirty="0">
                          <a:solidFill>
                            <a:schemeClr val="tx1">
                              <a:lumMod val="75000"/>
                              <a:lumOff val="25000"/>
                            </a:schemeClr>
                          </a:solidFill>
                          <a:effectLst/>
                          <a:latin typeface="Arial Narrow"/>
                          <a:ea typeface="+mn-ea"/>
                          <a:cs typeface="Arial Narrow"/>
                        </a:rPr>
                        <a:t>destruya</a:t>
                      </a:r>
                      <a:r>
                        <a:rPr lang="es-MX" sz="1800" dirty="0">
                          <a:solidFill>
                            <a:schemeClr val="tx1">
                              <a:lumMod val="75000"/>
                              <a:lumOff val="25000"/>
                            </a:schemeClr>
                          </a:solidFill>
                          <a:latin typeface="Arial Narrow"/>
                          <a:cs typeface="Arial Narrow"/>
                        </a:rPr>
                        <a:t> o inutilice, total o parcialmente, información y documentos de los archivos que se encuentren bajo su resguardo</a:t>
                      </a:r>
                    </a:p>
                  </a:txBody>
                  <a:tcPr anchor="ctr"/>
                </a:tc>
                <a:extLst>
                  <a:ext uri="{0D108BD9-81ED-4DB2-BD59-A6C34878D82A}">
                    <a16:rowId xmlns:a16="http://schemas.microsoft.com/office/drawing/2014/main" xmlns="" val="10001"/>
                  </a:ext>
                </a:extLst>
              </a:tr>
              <a:tr h="13761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800" b="1" dirty="0">
                          <a:solidFill>
                            <a:schemeClr val="tx1">
                              <a:lumMod val="75000"/>
                              <a:lumOff val="25000"/>
                            </a:schemeClr>
                          </a:solidFill>
                          <a:latin typeface="Arial Narrow"/>
                          <a:cs typeface="Arial Narrow"/>
                        </a:rPr>
                        <a:t>3 a 10 años de prisión </a:t>
                      </a:r>
                      <a:r>
                        <a:rPr lang="es-MX" sz="1800" dirty="0">
                          <a:solidFill>
                            <a:schemeClr val="tx1">
                              <a:lumMod val="75000"/>
                              <a:lumOff val="25000"/>
                            </a:schemeClr>
                          </a:solidFill>
                          <a:latin typeface="Arial Narrow"/>
                          <a:cs typeface="Arial Narrow"/>
                        </a:rPr>
                        <a:t>y multa de </a:t>
                      </a:r>
                      <a:r>
                        <a:rPr lang="es-MX" sz="1800" b="1" kern="1200" dirty="0">
                          <a:solidFill>
                            <a:schemeClr val="tx1">
                              <a:lumMod val="75000"/>
                              <a:lumOff val="25000"/>
                            </a:schemeClr>
                          </a:solidFill>
                          <a:latin typeface="Arial Narrow"/>
                          <a:ea typeface="+mn-ea"/>
                          <a:cs typeface="Arial Narrow"/>
                        </a:rPr>
                        <a:t>$24,180, </a:t>
                      </a:r>
                      <a:r>
                        <a:rPr lang="es-MX" sz="1800" dirty="0">
                          <a:solidFill>
                            <a:schemeClr val="tx1">
                              <a:lumMod val="75000"/>
                              <a:lumOff val="25000"/>
                            </a:schemeClr>
                          </a:solidFill>
                          <a:latin typeface="Arial Narrow"/>
                          <a:cs typeface="Arial Narrow"/>
                        </a:rPr>
                        <a:t>hasta el valor del daño causado</a:t>
                      </a:r>
                      <a:endParaRPr lang="es-MX" sz="1800" dirty="0">
                        <a:solidFill>
                          <a:schemeClr val="tx1">
                            <a:lumMod val="75000"/>
                            <a:lumOff val="25000"/>
                          </a:schemeClr>
                        </a:solidFill>
                        <a:effectLst/>
                        <a:latin typeface="Arial Narrow"/>
                        <a:cs typeface="Arial Narrow"/>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dirty="0">
                          <a:solidFill>
                            <a:schemeClr val="tx1">
                              <a:lumMod val="75000"/>
                              <a:lumOff val="25000"/>
                            </a:schemeClr>
                          </a:solidFill>
                          <a:latin typeface="Arial Narrow"/>
                          <a:cs typeface="Arial Narrow"/>
                        </a:rPr>
                        <a:t>Destruya documentos relacionados con violaciones graves a derechos humanos, alojados en algún archivo, que así hayan sido declarados previamente por autoridad competente</a:t>
                      </a:r>
                    </a:p>
                    <a:p>
                      <a:endParaRPr lang="es-MX" sz="1800" dirty="0">
                        <a:solidFill>
                          <a:schemeClr val="tx1">
                            <a:lumMod val="75000"/>
                            <a:lumOff val="25000"/>
                          </a:schemeClr>
                        </a:solidFill>
                        <a:effectLst/>
                        <a:latin typeface="Arial Narrow"/>
                        <a:cs typeface="Arial Narrow"/>
                      </a:endParaRPr>
                    </a:p>
                  </a:txBody>
                  <a:tcPr anchor="ctr"/>
                </a:tc>
                <a:extLst>
                  <a:ext uri="{0D108BD9-81ED-4DB2-BD59-A6C34878D82A}">
                    <a16:rowId xmlns:a16="http://schemas.microsoft.com/office/drawing/2014/main" xmlns="" val="10003"/>
                  </a:ext>
                </a:extLst>
              </a:tr>
            </a:tbl>
          </a:graphicData>
        </a:graphic>
      </p:graphicFrame>
      <p:sp>
        <p:nvSpPr>
          <p:cNvPr id="11" name="Rectángulo 10"/>
          <p:cNvSpPr/>
          <p:nvPr/>
        </p:nvSpPr>
        <p:spPr>
          <a:xfrm>
            <a:off x="0" y="0"/>
            <a:ext cx="2189807" cy="6858000"/>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400">
              <a:latin typeface="Calibri"/>
              <a:cs typeface="Calibri"/>
            </a:endParaRPr>
          </a:p>
        </p:txBody>
      </p:sp>
      <p:sp>
        <p:nvSpPr>
          <p:cNvPr id="13" name="Rectángulo 12"/>
          <p:cNvSpPr/>
          <p:nvPr/>
        </p:nvSpPr>
        <p:spPr>
          <a:xfrm>
            <a:off x="75424" y="862294"/>
            <a:ext cx="2026320" cy="369332"/>
          </a:xfrm>
          <a:prstGeom prst="rect">
            <a:avLst/>
          </a:prstGeom>
        </p:spPr>
        <p:txBody>
          <a:bodyPr wrap="square">
            <a:spAutoFit/>
          </a:bodyPr>
          <a:lstStyle/>
          <a:p>
            <a:pPr algn="r"/>
            <a:r>
              <a:rPr lang="es-MX" b="1" dirty="0" smtClean="0">
                <a:solidFill>
                  <a:srgbClr val="FFFFFF"/>
                </a:solidFill>
                <a:latin typeface="Calibri"/>
                <a:cs typeface="Calibri"/>
              </a:rPr>
              <a:t>Sanciones</a:t>
            </a:r>
            <a:endParaRPr lang="es-MX" b="1" dirty="0">
              <a:solidFill>
                <a:srgbClr val="FFFFFF"/>
              </a:solidFill>
              <a:latin typeface="Calibri"/>
              <a:cs typeface="Calibri"/>
            </a:endParaRPr>
          </a:p>
        </p:txBody>
      </p:sp>
      <p:sp>
        <p:nvSpPr>
          <p:cNvPr id="14" name="Rectángulo 13"/>
          <p:cNvSpPr/>
          <p:nvPr/>
        </p:nvSpPr>
        <p:spPr>
          <a:xfrm>
            <a:off x="234661" y="6093296"/>
            <a:ext cx="1867083" cy="523220"/>
          </a:xfrm>
          <a:prstGeom prst="rect">
            <a:avLst/>
          </a:prstGeom>
        </p:spPr>
        <p:txBody>
          <a:bodyPr wrap="square">
            <a:spAutoFit/>
          </a:bodyPr>
          <a:lstStyle/>
          <a:p>
            <a:pPr algn="r"/>
            <a:r>
              <a:rPr lang="es-MX" sz="1400" i="1" dirty="0" smtClean="0">
                <a:solidFill>
                  <a:srgbClr val="FFFFFF"/>
                </a:solidFill>
                <a:latin typeface="Calibri"/>
                <a:cs typeface="Calibri"/>
              </a:rPr>
              <a:t>Archivo y Gestión Documental</a:t>
            </a:r>
            <a:endParaRPr lang="es-MX" sz="1400" i="1" dirty="0">
              <a:solidFill>
                <a:srgbClr val="FFFFFF"/>
              </a:solidFill>
              <a:latin typeface="Calibri"/>
              <a:cs typeface="Calibri"/>
            </a:endParaRPr>
          </a:p>
        </p:txBody>
      </p:sp>
    </p:spTree>
    <p:extLst>
      <p:ext uri="{BB962C8B-B14F-4D97-AF65-F5344CB8AC3E}">
        <p14:creationId xmlns:p14="http://schemas.microsoft.com/office/powerpoint/2010/main" val="28749216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 Título"/>
          <p:cNvSpPr txBox="1">
            <a:spLocks/>
          </p:cNvSpPr>
          <p:nvPr/>
        </p:nvSpPr>
        <p:spPr>
          <a:xfrm>
            <a:off x="179512" y="4005064"/>
            <a:ext cx="8712968" cy="22322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smtClean="0">
                <a:solidFill>
                  <a:schemeClr val="bg1"/>
                </a:solidFill>
                <a:latin typeface="Arial" panose="020B0604020202020204" pitchFamily="34" charset="0"/>
                <a:cs typeface="Arial" panose="020B0604020202020204" pitchFamily="34" charset="0"/>
              </a:rPr>
              <a:t>Ley de Transparencia Acceso a la Información Pública del Estado de Jalisco y sus Municipios</a:t>
            </a:r>
            <a:endParaRPr lang="es-MX" sz="3600" dirty="0">
              <a:solidFill>
                <a:schemeClr val="bg1"/>
              </a:solidFill>
              <a:latin typeface="Arial" panose="020B0604020202020204" pitchFamily="34" charset="0"/>
              <a:cs typeface="Arial" panose="020B0604020202020204" pitchFamily="34" charset="0"/>
            </a:endParaRPr>
          </a:p>
        </p:txBody>
      </p:sp>
      <p:pic>
        <p:nvPicPr>
          <p:cNvPr id="12" name="Imagen 11"/>
          <p:cNvPicPr>
            <a:picLocks noChangeAspect="1"/>
          </p:cNvPicPr>
          <p:nvPr/>
        </p:nvPicPr>
        <p:blipFill rotWithShape="1">
          <a:blip r:embed="rId2">
            <a:duotone>
              <a:prstClr val="black"/>
              <a:schemeClr val="accent3">
                <a:tint val="45000"/>
                <a:satMod val="400000"/>
              </a:schemeClr>
            </a:duotone>
          </a:blip>
          <a:srcRect l="36507" t="14128" r="9717" b="10648"/>
          <a:stretch/>
        </p:blipFill>
        <p:spPr>
          <a:xfrm>
            <a:off x="0" y="5138350"/>
            <a:ext cx="3047977" cy="1719650"/>
          </a:xfrm>
          <a:prstGeom prst="rect">
            <a:avLst/>
          </a:prstGeom>
        </p:spPr>
      </p:pic>
      <p:sp>
        <p:nvSpPr>
          <p:cNvPr id="13" name="4 Rectángulo"/>
          <p:cNvSpPr/>
          <p:nvPr/>
        </p:nvSpPr>
        <p:spPr>
          <a:xfrm rot="10800000">
            <a:off x="6096000" y="-27166"/>
            <a:ext cx="3048000" cy="1728000"/>
          </a:xfrm>
          <a:prstGeom prst="rect">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4" name="6 Rectángulo"/>
          <p:cNvSpPr/>
          <p:nvPr/>
        </p:nvSpPr>
        <p:spPr>
          <a:xfrm rot="10800000">
            <a:off x="-1" y="0"/>
            <a:ext cx="6095999" cy="1700807"/>
          </a:xfrm>
          <a:prstGeom prst="rect">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5" name="10 Rectángulo"/>
          <p:cNvSpPr/>
          <p:nvPr/>
        </p:nvSpPr>
        <p:spPr>
          <a:xfrm rot="10800000">
            <a:off x="-1" y="5130000"/>
            <a:ext cx="3047977" cy="1728000"/>
          </a:xfrm>
          <a:prstGeom prst="rect">
            <a:avLst/>
          </a:pr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6" name="11 Rectángulo"/>
          <p:cNvSpPr/>
          <p:nvPr/>
        </p:nvSpPr>
        <p:spPr>
          <a:xfrm rot="10800000">
            <a:off x="3047978" y="5130000"/>
            <a:ext cx="6096021" cy="172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7" name="3 CuadroTexto"/>
          <p:cNvSpPr txBox="1"/>
          <p:nvPr/>
        </p:nvSpPr>
        <p:spPr>
          <a:xfrm>
            <a:off x="0" y="2490282"/>
            <a:ext cx="9143999" cy="2185214"/>
          </a:xfrm>
          <a:prstGeom prst="rect">
            <a:avLst/>
          </a:prstGeom>
          <a:noFill/>
        </p:spPr>
        <p:txBody>
          <a:bodyPr wrap="square" rtlCol="0">
            <a:spAutoFit/>
          </a:bodyPr>
          <a:lstStyle/>
          <a:p>
            <a:pPr algn="ctr"/>
            <a:r>
              <a:rPr lang="es-ES" sz="3200" b="1" dirty="0" smtClean="0">
                <a:solidFill>
                  <a:schemeClr val="tx1">
                    <a:lumMod val="65000"/>
                    <a:lumOff val="35000"/>
                  </a:schemeClr>
                </a:solidFill>
              </a:rPr>
              <a:t>Plataforma Nacional de Transparencia</a:t>
            </a:r>
            <a:br>
              <a:rPr lang="es-ES" sz="3200" b="1" dirty="0" smtClean="0">
                <a:solidFill>
                  <a:schemeClr val="tx1">
                    <a:lumMod val="65000"/>
                    <a:lumOff val="35000"/>
                  </a:schemeClr>
                </a:solidFill>
              </a:rPr>
            </a:br>
            <a:endParaRPr lang="es-ES" sz="3200" b="1" dirty="0">
              <a:solidFill>
                <a:schemeClr val="tx1">
                  <a:lumMod val="65000"/>
                  <a:lumOff val="35000"/>
                </a:schemeClr>
              </a:solidFill>
            </a:endParaRPr>
          </a:p>
          <a:p>
            <a:pPr algn="ctr"/>
            <a:r>
              <a:rPr lang="es-ES" b="1" i="1" dirty="0">
                <a:solidFill>
                  <a:srgbClr val="A6A6A6"/>
                </a:solidFill>
              </a:rPr>
              <a:t>Manuel Rojas Munguía</a:t>
            </a:r>
            <a:r>
              <a:rPr lang="es-ES" i="1" dirty="0">
                <a:solidFill>
                  <a:srgbClr val="A6A6A6"/>
                </a:solidFill>
              </a:rPr>
              <a:t/>
            </a:r>
            <a:br>
              <a:rPr lang="es-ES" i="1" dirty="0">
                <a:solidFill>
                  <a:srgbClr val="A6A6A6"/>
                </a:solidFill>
              </a:rPr>
            </a:br>
            <a:r>
              <a:rPr lang="es-ES" i="1" dirty="0">
                <a:solidFill>
                  <a:srgbClr val="A6A6A6"/>
                </a:solidFill>
              </a:rPr>
              <a:t>Director del Centro de Estudios Superiores de la Información </a:t>
            </a:r>
            <a:r>
              <a:rPr lang="es-ES" i="1" dirty="0" smtClean="0">
                <a:solidFill>
                  <a:srgbClr val="A6A6A6"/>
                </a:solidFill>
              </a:rPr>
              <a:t>Pública</a:t>
            </a:r>
            <a:br>
              <a:rPr lang="es-ES" i="1" dirty="0" smtClean="0">
                <a:solidFill>
                  <a:srgbClr val="A6A6A6"/>
                </a:solidFill>
              </a:rPr>
            </a:br>
            <a:r>
              <a:rPr lang="es-ES" i="1" dirty="0" smtClean="0">
                <a:solidFill>
                  <a:srgbClr val="A6A6A6"/>
                </a:solidFill>
              </a:rPr>
              <a:t>y </a:t>
            </a:r>
            <a:r>
              <a:rPr lang="es-ES" i="1" dirty="0">
                <a:solidFill>
                  <a:srgbClr val="A6A6A6"/>
                </a:solidFill>
              </a:rPr>
              <a:t>Protección de Datos Personales</a:t>
            </a:r>
          </a:p>
          <a:p>
            <a:pPr algn="ctr"/>
            <a:r>
              <a:rPr lang="es-ES" i="1" dirty="0">
                <a:solidFill>
                  <a:srgbClr val="A6A6A6"/>
                </a:solidFill>
                <a:hlinkClick r:id="rId3"/>
              </a:rPr>
              <a:t>manuel.rojas@itei.org.mx</a:t>
            </a:r>
            <a:endParaRPr lang="es-ES" i="1" dirty="0">
              <a:solidFill>
                <a:srgbClr val="A6A6A6"/>
              </a:solidFill>
            </a:endParaRPr>
          </a:p>
        </p:txBody>
      </p:sp>
      <p:pic>
        <p:nvPicPr>
          <p:cNvPr id="18" name="24 Imagen" descr="horizontal_nuevo_2016-01.png"/>
          <p:cNvPicPr>
            <a:picLocks noChangeAspect="1"/>
          </p:cNvPicPr>
          <p:nvPr/>
        </p:nvPicPr>
        <p:blipFill>
          <a:blip r:embed="rId4"/>
          <a:stretch>
            <a:fillRect/>
          </a:stretch>
        </p:blipFill>
        <p:spPr>
          <a:xfrm>
            <a:off x="3556850" y="5507332"/>
            <a:ext cx="5078276" cy="973336"/>
          </a:xfrm>
          <a:prstGeom prst="rect">
            <a:avLst/>
          </a:prstGeom>
        </p:spPr>
      </p:pic>
    </p:spTree>
    <p:extLst>
      <p:ext uri="{BB962C8B-B14F-4D97-AF65-F5344CB8AC3E}">
        <p14:creationId xmlns:p14="http://schemas.microsoft.com/office/powerpoint/2010/main" val="18669415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14 Imagen">
            <a:extLst>
              <a:ext uri="{FF2B5EF4-FFF2-40B4-BE49-F238E27FC236}">
                <a16:creationId xmlns:a16="http://schemas.microsoft.com/office/drawing/2014/main" xmlns="" id="{4120F627-192D-4AD6-BC1B-19EA2E1409B7}"/>
              </a:ext>
            </a:extLst>
          </p:cNvPr>
          <p:cNvPicPr>
            <a:picLocks noChangeAspect="1"/>
          </p:cNvPicPr>
          <p:nvPr/>
        </p:nvPicPr>
        <p:blipFill rotWithShape="1">
          <a:blip r:embed="rId2">
            <a:extLst>
              <a:ext uri="{28A0092B-C50C-407E-A947-70E740481C1C}">
                <a14:useLocalDpi xmlns:a14="http://schemas.microsoft.com/office/drawing/2010/main" val="0"/>
              </a:ext>
            </a:extLst>
          </a:blip>
          <a:srcRect l="4024" t="17752" r="5460"/>
          <a:stretch/>
        </p:blipFill>
        <p:spPr>
          <a:xfrm>
            <a:off x="20502" y="320253"/>
            <a:ext cx="9123498" cy="6217495"/>
          </a:xfrm>
          <a:prstGeom prst="rect">
            <a:avLst/>
          </a:prstGeom>
        </p:spPr>
      </p:pic>
      <p:grpSp>
        <p:nvGrpSpPr>
          <p:cNvPr id="2" name="Agrupar 1"/>
          <p:cNvGrpSpPr/>
          <p:nvPr/>
        </p:nvGrpSpPr>
        <p:grpSpPr>
          <a:xfrm>
            <a:off x="1227169" y="711122"/>
            <a:ext cx="6689663" cy="5435756"/>
            <a:chOff x="2200751" y="143086"/>
            <a:chExt cx="6689663" cy="5435756"/>
          </a:xfrm>
        </p:grpSpPr>
        <p:pic>
          <p:nvPicPr>
            <p:cNvPr id="12" name="10 Imagen">
              <a:extLst>
                <a:ext uri="{FF2B5EF4-FFF2-40B4-BE49-F238E27FC236}">
                  <a16:creationId xmlns:a16="http://schemas.microsoft.com/office/drawing/2014/main" xmlns="" id="{9C92DE45-0329-4FD9-978B-3A63665402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52368" y="601607"/>
              <a:ext cx="1574964" cy="784990"/>
            </a:xfrm>
            <a:prstGeom prst="rect">
              <a:avLst/>
            </a:prstGeom>
          </p:spPr>
        </p:pic>
        <p:grpSp>
          <p:nvGrpSpPr>
            <p:cNvPr id="13" name="23 Grupo">
              <a:extLst>
                <a:ext uri="{FF2B5EF4-FFF2-40B4-BE49-F238E27FC236}">
                  <a16:creationId xmlns:a16="http://schemas.microsoft.com/office/drawing/2014/main" xmlns="" id="{8486D993-68F9-4011-A496-EED62DAF11A5}"/>
                </a:ext>
              </a:extLst>
            </p:cNvPr>
            <p:cNvGrpSpPr/>
            <p:nvPr/>
          </p:nvGrpSpPr>
          <p:grpSpPr>
            <a:xfrm>
              <a:off x="4068678" y="143086"/>
              <a:ext cx="3193719" cy="2514276"/>
              <a:chOff x="1422450" y="53901"/>
              <a:chExt cx="7438367" cy="5732237"/>
            </a:xfrm>
          </p:grpSpPr>
          <p:sp>
            <p:nvSpPr>
              <p:cNvPr id="14" name="22 Elipse">
                <a:extLst>
                  <a:ext uri="{FF2B5EF4-FFF2-40B4-BE49-F238E27FC236}">
                    <a16:creationId xmlns:a16="http://schemas.microsoft.com/office/drawing/2014/main" xmlns="" id="{EB60B2EF-91EE-49B9-B6AC-A9B55D9A492D}"/>
                  </a:ext>
                </a:extLst>
              </p:cNvPr>
              <p:cNvSpPr/>
              <p:nvPr/>
            </p:nvSpPr>
            <p:spPr>
              <a:xfrm>
                <a:off x="2286546" y="53901"/>
                <a:ext cx="5760640" cy="5732237"/>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595"/>
              </a:p>
            </p:txBody>
          </p:sp>
          <p:pic>
            <p:nvPicPr>
              <p:cNvPr id="15" name="21 Imagen">
                <a:extLst>
                  <a:ext uri="{FF2B5EF4-FFF2-40B4-BE49-F238E27FC236}">
                    <a16:creationId xmlns:a16="http://schemas.microsoft.com/office/drawing/2014/main" xmlns="" id="{327497E3-9306-404C-8292-777552E1BD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22450" y="53901"/>
                <a:ext cx="7438367" cy="5732237"/>
              </a:xfrm>
              <a:prstGeom prst="rect">
                <a:avLst/>
              </a:prstGeom>
            </p:spPr>
          </p:pic>
        </p:grpSp>
        <p:sp>
          <p:nvSpPr>
            <p:cNvPr id="16" name="CuadroTexto 16">
              <a:extLst>
                <a:ext uri="{FF2B5EF4-FFF2-40B4-BE49-F238E27FC236}">
                  <a16:creationId xmlns:a16="http://schemas.microsoft.com/office/drawing/2014/main" xmlns="" id="{A83BA769-5699-4807-B0D8-04708683EF63}"/>
                </a:ext>
              </a:extLst>
            </p:cNvPr>
            <p:cNvSpPr txBox="1"/>
            <p:nvPr/>
          </p:nvSpPr>
          <p:spPr>
            <a:xfrm>
              <a:off x="2517097" y="4013990"/>
              <a:ext cx="6373317" cy="1564852"/>
            </a:xfrm>
            <a:prstGeom prst="rect">
              <a:avLst/>
            </a:prstGeom>
            <a:noFill/>
          </p:spPr>
          <p:txBody>
            <a:bodyPr wrap="square" rtlCol="0">
              <a:spAutoFit/>
            </a:bodyPr>
            <a:lstStyle/>
            <a:p>
              <a:pPr algn="ctr"/>
              <a:r>
                <a:rPr lang="es-MX" sz="2658" b="1" dirty="0">
                  <a:solidFill>
                    <a:srgbClr val="461E64"/>
                  </a:solidFill>
                  <a:latin typeface="Arial" panose="020B0604020202020204" pitchFamily="34" charset="0"/>
                  <a:cs typeface="Arial" panose="020B0604020202020204" pitchFamily="34" charset="0"/>
                </a:rPr>
                <a:t>Carga de Información</a:t>
              </a:r>
            </a:p>
            <a:p>
              <a:pPr algn="ctr"/>
              <a:r>
                <a:rPr lang="es-MX" sz="2658" b="1" dirty="0">
                  <a:solidFill>
                    <a:srgbClr val="461E64"/>
                  </a:solidFill>
                  <a:latin typeface="Arial" panose="020B0604020202020204" pitchFamily="34" charset="0"/>
                  <a:cs typeface="Arial" panose="020B0604020202020204" pitchFamily="34" charset="0"/>
                </a:rPr>
                <a:t>Sistema de Portales de Obligaciones de Transparencia - SIPOT</a:t>
              </a:r>
            </a:p>
            <a:p>
              <a:pPr algn="ctr"/>
              <a:endParaRPr lang="es-MX" sz="1595" dirty="0">
                <a:solidFill>
                  <a:srgbClr val="461E64"/>
                </a:solidFill>
                <a:latin typeface="Arial" panose="020B0604020202020204" pitchFamily="34" charset="0"/>
                <a:cs typeface="Arial" panose="020B0604020202020204" pitchFamily="34" charset="0"/>
              </a:endParaRPr>
            </a:p>
          </p:txBody>
        </p:sp>
        <p:pic>
          <p:nvPicPr>
            <p:cNvPr id="17" name="Imagen 10">
              <a:extLst>
                <a:ext uri="{FF2B5EF4-FFF2-40B4-BE49-F238E27FC236}">
                  <a16:creationId xmlns:a16="http://schemas.microsoft.com/office/drawing/2014/main" xmlns="" id="{86E9ACB1-4523-40AB-AF96-7CFB5C5C94F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00751" y="522301"/>
              <a:ext cx="1730919" cy="820217"/>
            </a:xfrm>
            <a:prstGeom prst="rect">
              <a:avLst/>
            </a:prstGeom>
          </p:spPr>
        </p:pic>
        <p:sp>
          <p:nvSpPr>
            <p:cNvPr id="18" name="CuadroTexto 17">
              <a:extLst>
                <a:ext uri="{FF2B5EF4-FFF2-40B4-BE49-F238E27FC236}">
                  <a16:creationId xmlns:a16="http://schemas.microsoft.com/office/drawing/2014/main" xmlns="" id="{D8C91B63-F62E-4092-A8EF-B5C85EA3FD95}"/>
                </a:ext>
              </a:extLst>
            </p:cNvPr>
            <p:cNvSpPr txBox="1"/>
            <p:nvPr/>
          </p:nvSpPr>
          <p:spPr>
            <a:xfrm>
              <a:off x="2591100" y="2630107"/>
              <a:ext cx="5919332" cy="910377"/>
            </a:xfrm>
            <a:prstGeom prst="rect">
              <a:avLst/>
            </a:prstGeom>
            <a:noFill/>
          </p:spPr>
          <p:txBody>
            <a:bodyPr wrap="square" rtlCol="0">
              <a:spAutoFit/>
            </a:bodyPr>
            <a:lstStyle/>
            <a:p>
              <a:pPr algn="ctr"/>
              <a:r>
                <a:rPr lang="es-MX" sz="2658" b="1" dirty="0">
                  <a:solidFill>
                    <a:srgbClr val="461E64"/>
                  </a:solidFill>
                  <a:latin typeface="Arial" panose="020B0604020202020204" pitchFamily="34" charset="0"/>
                  <a:cs typeface="Arial" panose="020B0604020202020204" pitchFamily="34" charset="0"/>
                </a:rPr>
                <a:t>PLATAFORMA NACIONAL DE TRANSPARENCIA</a:t>
              </a:r>
            </a:p>
          </p:txBody>
        </p:sp>
      </p:grpSp>
    </p:spTree>
    <p:extLst>
      <p:ext uri="{BB962C8B-B14F-4D97-AF65-F5344CB8AC3E}">
        <p14:creationId xmlns:p14="http://schemas.microsoft.com/office/powerpoint/2010/main" val="4178494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0 Rectángulo"/>
          <p:cNvSpPr/>
          <p:nvPr/>
        </p:nvSpPr>
        <p:spPr>
          <a:xfrm>
            <a:off x="0" y="321459"/>
            <a:ext cx="9144000" cy="6215082"/>
          </a:xfrm>
          <a:prstGeom prst="rect">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p:cNvSpPr/>
          <p:nvPr/>
        </p:nvSpPr>
        <p:spPr>
          <a:xfrm>
            <a:off x="756000" y="2213283"/>
            <a:ext cx="7632000" cy="2431435"/>
          </a:xfrm>
          <a:prstGeom prst="rect">
            <a:avLst/>
          </a:prstGeom>
          <a:effectLst/>
        </p:spPr>
        <p:txBody>
          <a:bodyPr wrap="square">
            <a:spAutoFit/>
          </a:bodyPr>
          <a:lstStyle/>
          <a:p>
            <a:r>
              <a:rPr lang="es-MX" sz="3200" b="1" dirty="0" smtClean="0">
                <a:solidFill>
                  <a:srgbClr val="FFFFFF"/>
                </a:solidFill>
              </a:rPr>
              <a:t>Fundamento</a:t>
            </a:r>
            <a:endParaRPr lang="es-MX" sz="3200" b="1" dirty="0">
              <a:solidFill>
                <a:srgbClr val="FFFFFF"/>
              </a:solidFill>
            </a:endParaRPr>
          </a:p>
          <a:p>
            <a:endParaRPr lang="es-MX" sz="3200" b="1" dirty="0">
              <a:solidFill>
                <a:srgbClr val="FFFFFF"/>
              </a:solidFill>
            </a:endParaRPr>
          </a:p>
          <a:p>
            <a:pPr algn="just"/>
            <a:r>
              <a:rPr lang="es-MX" sz="2200" dirty="0">
                <a:solidFill>
                  <a:schemeClr val="bg1"/>
                </a:solidFill>
              </a:rPr>
              <a:t>La Ley General de Transparencia y Acceso a la Información Pública en su </a:t>
            </a:r>
            <a:r>
              <a:rPr lang="es-MX" sz="2200" b="1" dirty="0">
                <a:solidFill>
                  <a:schemeClr val="bg1"/>
                </a:solidFill>
              </a:rPr>
              <a:t>Título Tercero, Capítulo </a:t>
            </a:r>
            <a:r>
              <a:rPr lang="es-MX" sz="2200" dirty="0">
                <a:solidFill>
                  <a:schemeClr val="bg1"/>
                </a:solidFill>
              </a:rPr>
              <a:t>Único, </a:t>
            </a:r>
            <a:r>
              <a:rPr lang="es-MX" sz="2200" b="1" dirty="0">
                <a:solidFill>
                  <a:schemeClr val="bg1"/>
                </a:solidFill>
              </a:rPr>
              <a:t>establece</a:t>
            </a:r>
            <a:r>
              <a:rPr lang="es-MX" sz="2200" dirty="0">
                <a:solidFill>
                  <a:schemeClr val="bg1"/>
                </a:solidFill>
              </a:rPr>
              <a:t> cuatro artículos </a:t>
            </a:r>
            <a:r>
              <a:rPr lang="es-MX" sz="2200" b="1" dirty="0">
                <a:solidFill>
                  <a:schemeClr val="bg1"/>
                </a:solidFill>
              </a:rPr>
              <a:t>relacionados</a:t>
            </a:r>
            <a:r>
              <a:rPr lang="es-MX" sz="2200" dirty="0">
                <a:solidFill>
                  <a:schemeClr val="bg1"/>
                </a:solidFill>
              </a:rPr>
              <a:t> con la Plataforma Nacional de Transparencia (Artículos 49, 50, 51 y 52).</a:t>
            </a:r>
          </a:p>
        </p:txBody>
      </p:sp>
    </p:spTree>
    <p:extLst>
      <p:ext uri="{BB962C8B-B14F-4D97-AF65-F5344CB8AC3E}">
        <p14:creationId xmlns:p14="http://schemas.microsoft.com/office/powerpoint/2010/main" val="1670431311"/>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400" y="0"/>
            <a:ext cx="9021600" cy="6858000"/>
          </a:xfrm>
          <a:prstGeom prst="rect">
            <a:avLst/>
          </a:prstGeom>
        </p:spPr>
      </p:pic>
      <p:pic>
        <p:nvPicPr>
          <p:cNvPr id="9" name="8 Imagen"/>
          <p:cNvPicPr>
            <a:picLocks noChangeAspect="1"/>
          </p:cNvPicPr>
          <p:nvPr/>
        </p:nvPicPr>
        <p:blipFill rotWithShape="1">
          <a:blip r:embed="rId3">
            <a:extLst>
              <a:ext uri="{28A0092B-C50C-407E-A947-70E740481C1C}">
                <a14:useLocalDpi xmlns:a14="http://schemas.microsoft.com/office/drawing/2010/main" val="0"/>
              </a:ext>
            </a:extLst>
          </a:blip>
          <a:srcRect l="23651" r="49360" b="7673"/>
          <a:stretch/>
        </p:blipFill>
        <p:spPr>
          <a:xfrm>
            <a:off x="0" y="2088"/>
            <a:ext cx="3561803" cy="6853824"/>
          </a:xfrm>
          <a:prstGeom prst="rect">
            <a:avLst/>
          </a:prstGeom>
        </p:spPr>
      </p:pic>
      <p:sp>
        <p:nvSpPr>
          <p:cNvPr id="10" name="1 Rectángulo"/>
          <p:cNvSpPr/>
          <p:nvPr/>
        </p:nvSpPr>
        <p:spPr>
          <a:xfrm>
            <a:off x="1069127" y="1221774"/>
            <a:ext cx="7277516" cy="964880"/>
          </a:xfrm>
          <a:prstGeom prst="rect">
            <a:avLst/>
          </a:prstGeom>
        </p:spPr>
        <p:txBody>
          <a:bodyPr wrap="square">
            <a:spAutoFit/>
          </a:bodyPr>
          <a:lstStyle/>
          <a:p>
            <a:r>
              <a:rPr lang="es-MX" sz="2835" dirty="0">
                <a:solidFill>
                  <a:srgbClr val="7030A0"/>
                </a:solidFill>
                <a:hlinkClick r:id="rId4"/>
              </a:rPr>
              <a:t>http://www.plataformadetransparencia.org.mx/</a:t>
            </a:r>
            <a:endParaRPr lang="es-MX" sz="2835" dirty="0">
              <a:solidFill>
                <a:srgbClr val="7030A0"/>
              </a:solidFill>
            </a:endParaRPr>
          </a:p>
          <a:p>
            <a:endParaRPr lang="es-MX" sz="2835" dirty="0">
              <a:solidFill>
                <a:srgbClr val="7030A0"/>
              </a:solidFill>
            </a:endParaRPr>
          </a:p>
        </p:txBody>
      </p:sp>
      <p:pic>
        <p:nvPicPr>
          <p:cNvPr id="11" name="Imagen 17"/>
          <p:cNvPicPr>
            <a:picLocks noChangeAspect="1"/>
          </p:cNvPicPr>
          <p:nvPr/>
        </p:nvPicPr>
        <p:blipFill rotWithShape="1">
          <a:blip r:embed="rId5"/>
          <a:srcRect l="63084" t="35023" r="21446" b="30768"/>
          <a:stretch/>
        </p:blipFill>
        <p:spPr>
          <a:xfrm>
            <a:off x="2435140" y="2284814"/>
            <a:ext cx="4495387" cy="3369966"/>
          </a:xfrm>
          <a:prstGeom prst="roundRect">
            <a:avLst>
              <a:gd name="adj" fmla="val 4972"/>
            </a:avLst>
          </a:prstGeom>
        </p:spPr>
      </p:pic>
    </p:spTree>
    <p:extLst>
      <p:ext uri="{BB962C8B-B14F-4D97-AF65-F5344CB8AC3E}">
        <p14:creationId xmlns:p14="http://schemas.microsoft.com/office/powerpoint/2010/main" val="1289869948"/>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400" y="0"/>
            <a:ext cx="9021600" cy="6858000"/>
          </a:xfrm>
          <a:prstGeom prst="rect">
            <a:avLst/>
          </a:prstGeom>
        </p:spPr>
      </p:pic>
      <p:pic>
        <p:nvPicPr>
          <p:cNvPr id="8" name="8 Imagen"/>
          <p:cNvPicPr>
            <a:picLocks noChangeAspect="1"/>
          </p:cNvPicPr>
          <p:nvPr/>
        </p:nvPicPr>
        <p:blipFill rotWithShape="1">
          <a:blip r:embed="rId5">
            <a:extLst>
              <a:ext uri="{28A0092B-C50C-407E-A947-70E740481C1C}">
                <a14:useLocalDpi xmlns:a14="http://schemas.microsoft.com/office/drawing/2010/main" val="0"/>
              </a:ext>
            </a:extLst>
          </a:blip>
          <a:srcRect l="23651" r="49360" b="7673"/>
          <a:stretch/>
        </p:blipFill>
        <p:spPr>
          <a:xfrm>
            <a:off x="0" y="2088"/>
            <a:ext cx="3561803" cy="6853824"/>
          </a:xfrm>
          <a:prstGeom prst="rect">
            <a:avLst/>
          </a:prstGeom>
        </p:spPr>
      </p:pic>
      <p:sp>
        <p:nvSpPr>
          <p:cNvPr id="6" name="Rectángulo 5"/>
          <p:cNvSpPr/>
          <p:nvPr/>
        </p:nvSpPr>
        <p:spPr>
          <a:xfrm>
            <a:off x="903668" y="828581"/>
            <a:ext cx="7336664" cy="800219"/>
          </a:xfrm>
          <a:prstGeom prst="rect">
            <a:avLst/>
          </a:prstGeom>
        </p:spPr>
        <p:txBody>
          <a:bodyPr wrap="square">
            <a:spAutoFit/>
          </a:bodyPr>
          <a:lstStyle/>
          <a:p>
            <a:pPr algn="ctr"/>
            <a:r>
              <a:rPr lang="es-MX" sz="2400" b="1" dirty="0">
                <a:solidFill>
                  <a:schemeClr val="tx1">
                    <a:lumMod val="75000"/>
                    <a:lumOff val="25000"/>
                  </a:schemeClr>
                </a:solidFill>
              </a:rPr>
              <a:t>Plataforma Nacional de </a:t>
            </a:r>
            <a:r>
              <a:rPr lang="es-MX" sz="2400" b="1" dirty="0" smtClean="0">
                <a:solidFill>
                  <a:schemeClr val="tx1">
                    <a:lumMod val="75000"/>
                    <a:lumOff val="25000"/>
                  </a:schemeClr>
                </a:solidFill>
              </a:rPr>
              <a:t>Transparencia</a:t>
            </a:r>
          </a:p>
          <a:p>
            <a:pPr algn="ctr"/>
            <a:r>
              <a:rPr lang="es-MX" sz="2200" b="1" i="1" dirty="0" smtClean="0">
                <a:solidFill>
                  <a:schemeClr val="bg1">
                    <a:lumMod val="50000"/>
                  </a:schemeClr>
                </a:solidFill>
              </a:rPr>
              <a:t>La herramienta </a:t>
            </a:r>
            <a:r>
              <a:rPr lang="es-MX" sz="2200" b="1" i="1" dirty="0">
                <a:solidFill>
                  <a:schemeClr val="bg1">
                    <a:lumMod val="50000"/>
                  </a:schemeClr>
                </a:solidFill>
              </a:rPr>
              <a:t>más fácil para acceder a la </a:t>
            </a:r>
            <a:r>
              <a:rPr lang="es-MX" sz="2200" b="1" i="1" dirty="0" smtClean="0">
                <a:solidFill>
                  <a:schemeClr val="bg1">
                    <a:lumMod val="50000"/>
                  </a:schemeClr>
                </a:solidFill>
              </a:rPr>
              <a:t>información</a:t>
            </a:r>
            <a:endParaRPr lang="es-MX" sz="2200" b="1" i="1" dirty="0">
              <a:solidFill>
                <a:schemeClr val="bg1">
                  <a:lumMod val="50000"/>
                </a:schemeClr>
              </a:solidFill>
            </a:endParaRPr>
          </a:p>
        </p:txBody>
      </p:sp>
      <p:pic>
        <p:nvPicPr>
          <p:cNvPr id="2" name="Plataforma Nacional de Transparencia- “la herramienta más fácil para acceder a la información”">
            <a:hlinkClick r:id="" action="ppaction://media"/>
            <a:extLst>
              <a:ext uri="{FF2B5EF4-FFF2-40B4-BE49-F238E27FC236}">
                <a16:creationId xmlns:a16="http://schemas.microsoft.com/office/drawing/2014/main" xmlns="" id="{2B63A3B5-0C6A-40F2-94D3-2F1DBD9ED189}"/>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051609" y="2060847"/>
            <a:ext cx="7040783" cy="3960441"/>
          </a:xfrm>
          <a:prstGeom prst="rect">
            <a:avLst/>
          </a:prstGeom>
        </p:spPr>
      </p:pic>
    </p:spTree>
    <p:extLst>
      <p:ext uri="{BB962C8B-B14F-4D97-AF65-F5344CB8AC3E}">
        <p14:creationId xmlns:p14="http://schemas.microsoft.com/office/powerpoint/2010/main" val="15949650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93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400" y="0"/>
            <a:ext cx="9021600" cy="6858000"/>
          </a:xfrm>
          <a:prstGeom prst="rect">
            <a:avLst/>
          </a:prstGeom>
        </p:spPr>
      </p:pic>
      <p:pic>
        <p:nvPicPr>
          <p:cNvPr id="9" name="8 Imagen"/>
          <p:cNvPicPr>
            <a:picLocks noChangeAspect="1"/>
          </p:cNvPicPr>
          <p:nvPr/>
        </p:nvPicPr>
        <p:blipFill rotWithShape="1">
          <a:blip r:embed="rId3">
            <a:extLst>
              <a:ext uri="{28A0092B-C50C-407E-A947-70E740481C1C}">
                <a14:useLocalDpi xmlns:a14="http://schemas.microsoft.com/office/drawing/2010/main" val="0"/>
              </a:ext>
            </a:extLst>
          </a:blip>
          <a:srcRect l="23651" r="49360" b="7673"/>
          <a:stretch/>
        </p:blipFill>
        <p:spPr>
          <a:xfrm>
            <a:off x="0" y="2088"/>
            <a:ext cx="3561803" cy="6853824"/>
          </a:xfrm>
          <a:prstGeom prst="rect">
            <a:avLst/>
          </a:prstGeom>
        </p:spPr>
      </p:pic>
      <p:sp>
        <p:nvSpPr>
          <p:cNvPr id="5" name="4 CuadroTexto"/>
          <p:cNvSpPr txBox="1"/>
          <p:nvPr/>
        </p:nvSpPr>
        <p:spPr>
          <a:xfrm>
            <a:off x="616581" y="928624"/>
            <a:ext cx="7910838" cy="5000753"/>
          </a:xfrm>
          <a:prstGeom prst="rect">
            <a:avLst/>
          </a:prstGeom>
          <a:noFill/>
        </p:spPr>
        <p:txBody>
          <a:bodyPr wrap="square" rtlCol="0">
            <a:spAutoFit/>
          </a:bodyPr>
          <a:lstStyle/>
          <a:p>
            <a:pPr algn="ctr"/>
            <a:r>
              <a:rPr lang="es-MX" sz="5316" b="1" dirty="0">
                <a:solidFill>
                  <a:srgbClr val="461E64"/>
                </a:solidFill>
                <a:latin typeface="Calibri"/>
                <a:cs typeface="Calibri"/>
              </a:rPr>
              <a:t>Funciones elementales </a:t>
            </a:r>
          </a:p>
          <a:p>
            <a:pPr algn="ctr"/>
            <a:r>
              <a:rPr lang="es-MX" sz="5316" b="1" dirty="0">
                <a:solidFill>
                  <a:srgbClr val="461E64"/>
                </a:solidFill>
                <a:latin typeface="Calibri"/>
                <a:cs typeface="Calibri"/>
              </a:rPr>
              <a:t> </a:t>
            </a:r>
          </a:p>
          <a:p>
            <a:pPr algn="ctr"/>
            <a:endParaRPr lang="es-MX" sz="5316" b="1" dirty="0">
              <a:solidFill>
                <a:srgbClr val="461E64"/>
              </a:solidFill>
              <a:latin typeface="Calibri"/>
              <a:cs typeface="Calibri"/>
            </a:endParaRPr>
          </a:p>
          <a:p>
            <a:pPr algn="ctr"/>
            <a:endParaRPr lang="es-MX" sz="5316" b="1" dirty="0">
              <a:solidFill>
                <a:srgbClr val="461E64"/>
              </a:solidFill>
              <a:latin typeface="Calibri"/>
              <a:cs typeface="Calibri"/>
            </a:endParaRPr>
          </a:p>
          <a:p>
            <a:pPr algn="ctr"/>
            <a:endParaRPr lang="es-MX" sz="5316" b="1" dirty="0">
              <a:solidFill>
                <a:srgbClr val="461E64"/>
              </a:solidFill>
              <a:latin typeface="Calibri"/>
              <a:cs typeface="Calibri"/>
            </a:endParaRPr>
          </a:p>
          <a:p>
            <a:pPr algn="ctr"/>
            <a:r>
              <a:rPr lang="es-MX" sz="5316" b="1" dirty="0">
                <a:solidFill>
                  <a:srgbClr val="461E64"/>
                </a:solidFill>
                <a:latin typeface="Calibri"/>
                <a:cs typeface="Calibri"/>
              </a:rPr>
              <a:t>Unidad de Transparencia</a:t>
            </a:r>
          </a:p>
        </p:txBody>
      </p:sp>
      <p:pic>
        <p:nvPicPr>
          <p:cNvPr id="8" name="Imagen 7"/>
          <p:cNvPicPr>
            <a:picLocks noChangeAspect="1"/>
          </p:cNvPicPr>
          <p:nvPr/>
        </p:nvPicPr>
        <p:blipFill rotWithShape="1">
          <a:blip r:embed="rId4"/>
          <a:srcRect l="1082" t="2521" r="1575" b="4810"/>
          <a:stretch/>
        </p:blipFill>
        <p:spPr>
          <a:xfrm>
            <a:off x="1975069" y="2364828"/>
            <a:ext cx="5193862" cy="2128345"/>
          </a:xfrm>
          <a:prstGeom prst="rect">
            <a:avLst/>
          </a:prstGeom>
        </p:spPr>
      </p:pic>
    </p:spTree>
    <p:extLst>
      <p:ext uri="{BB962C8B-B14F-4D97-AF65-F5344CB8AC3E}">
        <p14:creationId xmlns:p14="http://schemas.microsoft.com/office/powerpoint/2010/main" val="3419799085"/>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400" y="0"/>
            <a:ext cx="9021600" cy="6858000"/>
          </a:xfrm>
          <a:prstGeom prst="rect">
            <a:avLst/>
          </a:prstGeom>
        </p:spPr>
      </p:pic>
      <p:pic>
        <p:nvPicPr>
          <p:cNvPr id="12" name="8 Imagen"/>
          <p:cNvPicPr>
            <a:picLocks noChangeAspect="1"/>
          </p:cNvPicPr>
          <p:nvPr/>
        </p:nvPicPr>
        <p:blipFill rotWithShape="1">
          <a:blip r:embed="rId3">
            <a:extLst>
              <a:ext uri="{28A0092B-C50C-407E-A947-70E740481C1C}">
                <a14:useLocalDpi xmlns:a14="http://schemas.microsoft.com/office/drawing/2010/main" val="0"/>
              </a:ext>
            </a:extLst>
          </a:blip>
          <a:srcRect l="23651" r="49360" b="7673"/>
          <a:stretch/>
        </p:blipFill>
        <p:spPr>
          <a:xfrm>
            <a:off x="0" y="2088"/>
            <a:ext cx="3561803" cy="6853824"/>
          </a:xfrm>
          <a:prstGeom prst="rect">
            <a:avLst/>
          </a:prstGeom>
        </p:spPr>
      </p:pic>
      <p:sp>
        <p:nvSpPr>
          <p:cNvPr id="8" name="CuadroTexto 7"/>
          <p:cNvSpPr txBox="1"/>
          <p:nvPr/>
        </p:nvSpPr>
        <p:spPr>
          <a:xfrm>
            <a:off x="814618" y="2276872"/>
            <a:ext cx="7514764" cy="3416320"/>
          </a:xfrm>
          <a:prstGeom prst="rect">
            <a:avLst/>
          </a:prstGeom>
          <a:noFill/>
          <a:effectLst>
            <a:innerShdw blurRad="63500" dist="50800" dir="2700000">
              <a:prstClr val="black">
                <a:alpha val="50000"/>
              </a:prstClr>
            </a:innerShdw>
          </a:effectLst>
        </p:spPr>
        <p:txBody>
          <a:bodyPr wrap="square" rtlCol="0">
            <a:spAutoFit/>
          </a:bodyPr>
          <a:lstStyle/>
          <a:p>
            <a:pPr marL="208616" indent="-208616">
              <a:buFont typeface="Arial" panose="020B0604020202020204" pitchFamily="34" charset="0"/>
              <a:buChar char="•"/>
            </a:pPr>
            <a:r>
              <a:rPr lang="es-MX" sz="2400" dirty="0" smtClean="0">
                <a:solidFill>
                  <a:schemeClr val="tx1">
                    <a:lumMod val="75000"/>
                    <a:lumOff val="25000"/>
                  </a:schemeClr>
                </a:solidFill>
              </a:rPr>
              <a:t>Administración </a:t>
            </a:r>
            <a:r>
              <a:rPr lang="es-MX" sz="2400" dirty="0">
                <a:solidFill>
                  <a:schemeClr val="tx1">
                    <a:lumMod val="75000"/>
                    <a:lumOff val="25000"/>
                  </a:schemeClr>
                </a:solidFill>
              </a:rPr>
              <a:t>de unidades administrativas.</a:t>
            </a:r>
          </a:p>
          <a:p>
            <a:r>
              <a:rPr lang="es-MX" sz="2400" dirty="0">
                <a:solidFill>
                  <a:schemeClr val="tx1">
                    <a:lumMod val="75000"/>
                    <a:lumOff val="25000"/>
                  </a:schemeClr>
                </a:solidFill>
              </a:rPr>
              <a:t>  (alta, eliminación y modificación)</a:t>
            </a:r>
          </a:p>
          <a:p>
            <a:pPr marL="208616" indent="-208616">
              <a:buFont typeface="Arial" panose="020B0604020202020204" pitchFamily="34" charset="0"/>
              <a:buChar char="•"/>
            </a:pPr>
            <a:endParaRPr lang="es-MX" sz="2400" dirty="0">
              <a:solidFill>
                <a:schemeClr val="tx1">
                  <a:lumMod val="75000"/>
                  <a:lumOff val="25000"/>
                </a:schemeClr>
              </a:solidFill>
            </a:endParaRPr>
          </a:p>
          <a:p>
            <a:pPr marL="208616" indent="-208616">
              <a:buFont typeface="Arial" panose="020B0604020202020204" pitchFamily="34" charset="0"/>
              <a:buChar char="•"/>
            </a:pPr>
            <a:r>
              <a:rPr lang="es-MX" sz="2400" dirty="0">
                <a:solidFill>
                  <a:schemeClr val="tx1">
                    <a:lumMod val="75000"/>
                    <a:lumOff val="25000"/>
                  </a:schemeClr>
                </a:solidFill>
              </a:rPr>
              <a:t>Administración de usuarios.</a:t>
            </a:r>
          </a:p>
          <a:p>
            <a:r>
              <a:rPr lang="es-MX" sz="2400" dirty="0">
                <a:solidFill>
                  <a:schemeClr val="tx1">
                    <a:lumMod val="75000"/>
                    <a:lumOff val="25000"/>
                  </a:schemeClr>
                </a:solidFill>
              </a:rPr>
              <a:t>  (alta, eliminación y modificación)</a:t>
            </a:r>
          </a:p>
          <a:p>
            <a:pPr marL="208616" indent="-208616">
              <a:buFont typeface="Arial" panose="020B0604020202020204" pitchFamily="34" charset="0"/>
              <a:buChar char="•"/>
            </a:pPr>
            <a:endParaRPr lang="es-MX" sz="2400" dirty="0">
              <a:solidFill>
                <a:schemeClr val="tx1">
                  <a:lumMod val="75000"/>
                  <a:lumOff val="25000"/>
                </a:schemeClr>
              </a:solidFill>
            </a:endParaRPr>
          </a:p>
          <a:p>
            <a:pPr marL="208616" indent="-208616">
              <a:buFont typeface="Arial" panose="020B0604020202020204" pitchFamily="34" charset="0"/>
              <a:buChar char="•"/>
            </a:pPr>
            <a:r>
              <a:rPr lang="es-MX" sz="2400" dirty="0">
                <a:solidFill>
                  <a:schemeClr val="tx1">
                    <a:lumMod val="75000"/>
                    <a:lumOff val="25000"/>
                  </a:schemeClr>
                </a:solidFill>
              </a:rPr>
              <a:t>Relacionar unidad administrativa con formatos.</a:t>
            </a:r>
          </a:p>
          <a:p>
            <a:pPr marL="208616" indent="-208616">
              <a:buFont typeface="Arial" panose="020B0604020202020204" pitchFamily="34" charset="0"/>
              <a:buChar char="•"/>
            </a:pPr>
            <a:endParaRPr lang="es-MX" sz="2400" dirty="0">
              <a:solidFill>
                <a:schemeClr val="tx1">
                  <a:lumMod val="75000"/>
                  <a:lumOff val="25000"/>
                </a:schemeClr>
              </a:solidFill>
            </a:endParaRPr>
          </a:p>
          <a:p>
            <a:pPr marL="208616" indent="-208616">
              <a:buFont typeface="Arial" panose="020B0604020202020204" pitchFamily="34" charset="0"/>
              <a:buChar char="•"/>
            </a:pPr>
            <a:r>
              <a:rPr lang="es-MX" sz="2400" dirty="0">
                <a:solidFill>
                  <a:schemeClr val="tx1">
                    <a:lumMod val="75000"/>
                    <a:lumOff val="25000"/>
                  </a:schemeClr>
                </a:solidFill>
              </a:rPr>
              <a:t>Supervisión de los avances de la Carga de Información.</a:t>
            </a:r>
          </a:p>
        </p:txBody>
      </p:sp>
      <p:sp>
        <p:nvSpPr>
          <p:cNvPr id="5" name="Rectángulo 4"/>
          <p:cNvSpPr/>
          <p:nvPr/>
        </p:nvSpPr>
        <p:spPr>
          <a:xfrm>
            <a:off x="1591958" y="692696"/>
            <a:ext cx="5960085" cy="1077218"/>
          </a:xfrm>
          <a:prstGeom prst="rect">
            <a:avLst/>
          </a:prstGeom>
        </p:spPr>
        <p:txBody>
          <a:bodyPr wrap="none">
            <a:spAutoFit/>
          </a:bodyPr>
          <a:lstStyle/>
          <a:p>
            <a:pPr algn="ctr"/>
            <a:r>
              <a:rPr lang="es-MX" sz="3200" b="1" dirty="0" smtClean="0">
                <a:solidFill>
                  <a:srgbClr val="461E64"/>
                </a:solidFill>
                <a:cs typeface="Calibri"/>
              </a:rPr>
              <a:t>Actividades del Administrador del</a:t>
            </a:r>
          </a:p>
          <a:p>
            <a:pPr algn="ctr"/>
            <a:r>
              <a:rPr lang="es-MX" sz="3200" b="1" dirty="0" smtClean="0">
                <a:solidFill>
                  <a:srgbClr val="461E64"/>
                </a:solidFill>
                <a:cs typeface="Calibri"/>
              </a:rPr>
              <a:t>Sujeto Obligado (Titular de la UT)</a:t>
            </a:r>
          </a:p>
        </p:txBody>
      </p:sp>
    </p:spTree>
    <p:extLst>
      <p:ext uri="{BB962C8B-B14F-4D97-AF65-F5344CB8AC3E}">
        <p14:creationId xmlns:p14="http://schemas.microsoft.com/office/powerpoint/2010/main" val="14053134"/>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400" y="0"/>
            <a:ext cx="9021600" cy="6858000"/>
          </a:xfrm>
          <a:prstGeom prst="rect">
            <a:avLst/>
          </a:prstGeom>
        </p:spPr>
      </p:pic>
      <p:pic>
        <p:nvPicPr>
          <p:cNvPr id="9" name="8 Imagen"/>
          <p:cNvPicPr>
            <a:picLocks noChangeAspect="1"/>
          </p:cNvPicPr>
          <p:nvPr/>
        </p:nvPicPr>
        <p:blipFill rotWithShape="1">
          <a:blip r:embed="rId3">
            <a:extLst>
              <a:ext uri="{28A0092B-C50C-407E-A947-70E740481C1C}">
                <a14:useLocalDpi xmlns:a14="http://schemas.microsoft.com/office/drawing/2010/main" val="0"/>
              </a:ext>
            </a:extLst>
          </a:blip>
          <a:srcRect l="23651" r="49360" b="7673"/>
          <a:stretch/>
        </p:blipFill>
        <p:spPr>
          <a:xfrm>
            <a:off x="0" y="2088"/>
            <a:ext cx="3561803" cy="6853824"/>
          </a:xfrm>
          <a:prstGeom prst="rect">
            <a:avLst/>
          </a:prstGeom>
        </p:spPr>
      </p:pic>
      <p:sp>
        <p:nvSpPr>
          <p:cNvPr id="5" name="4 CuadroTexto"/>
          <p:cNvSpPr txBox="1"/>
          <p:nvPr/>
        </p:nvSpPr>
        <p:spPr>
          <a:xfrm>
            <a:off x="616581" y="928624"/>
            <a:ext cx="7910838" cy="5000753"/>
          </a:xfrm>
          <a:prstGeom prst="rect">
            <a:avLst/>
          </a:prstGeom>
          <a:noFill/>
        </p:spPr>
        <p:txBody>
          <a:bodyPr wrap="square" rtlCol="0">
            <a:spAutoFit/>
          </a:bodyPr>
          <a:lstStyle/>
          <a:p>
            <a:pPr algn="ctr"/>
            <a:r>
              <a:rPr lang="es-MX" sz="5316" b="1" dirty="0" smtClean="0">
                <a:solidFill>
                  <a:srgbClr val="461E64"/>
                </a:solidFill>
                <a:latin typeface="Calibri"/>
                <a:cs typeface="Calibri"/>
              </a:rPr>
              <a:t>Principales Funciones</a:t>
            </a:r>
            <a:endParaRPr lang="es-MX" sz="5316" b="1" dirty="0">
              <a:solidFill>
                <a:srgbClr val="461E64"/>
              </a:solidFill>
              <a:latin typeface="Calibri"/>
              <a:cs typeface="Calibri"/>
            </a:endParaRPr>
          </a:p>
          <a:p>
            <a:pPr algn="ctr"/>
            <a:r>
              <a:rPr lang="es-MX" sz="5316" b="1" dirty="0">
                <a:solidFill>
                  <a:srgbClr val="461E64"/>
                </a:solidFill>
                <a:latin typeface="Calibri"/>
                <a:cs typeface="Calibri"/>
              </a:rPr>
              <a:t> </a:t>
            </a:r>
          </a:p>
          <a:p>
            <a:pPr algn="ctr"/>
            <a:endParaRPr lang="es-MX" sz="5316" b="1" dirty="0">
              <a:solidFill>
                <a:srgbClr val="461E64"/>
              </a:solidFill>
              <a:latin typeface="Calibri"/>
              <a:cs typeface="Calibri"/>
            </a:endParaRPr>
          </a:p>
          <a:p>
            <a:pPr algn="ctr"/>
            <a:endParaRPr lang="es-MX" sz="5316" b="1" dirty="0">
              <a:solidFill>
                <a:srgbClr val="461E64"/>
              </a:solidFill>
              <a:latin typeface="Calibri"/>
              <a:cs typeface="Calibri"/>
            </a:endParaRPr>
          </a:p>
          <a:p>
            <a:pPr algn="ctr"/>
            <a:endParaRPr lang="es-MX" sz="5316" b="1" dirty="0">
              <a:solidFill>
                <a:srgbClr val="461E64"/>
              </a:solidFill>
              <a:latin typeface="Calibri"/>
              <a:cs typeface="Calibri"/>
            </a:endParaRPr>
          </a:p>
          <a:p>
            <a:pPr algn="ctr"/>
            <a:r>
              <a:rPr lang="es-MX" sz="5316" b="1" dirty="0" smtClean="0">
                <a:solidFill>
                  <a:srgbClr val="461E64"/>
                </a:solidFill>
                <a:latin typeface="Calibri"/>
                <a:cs typeface="Calibri"/>
              </a:rPr>
              <a:t>Unidades Administrativas</a:t>
            </a:r>
            <a:endParaRPr lang="es-MX" sz="5316" b="1" dirty="0">
              <a:solidFill>
                <a:srgbClr val="461E64"/>
              </a:solidFill>
              <a:latin typeface="Calibri"/>
              <a:cs typeface="Calibri"/>
            </a:endParaRPr>
          </a:p>
        </p:txBody>
      </p:sp>
      <p:pic>
        <p:nvPicPr>
          <p:cNvPr id="8" name="Imagen 7"/>
          <p:cNvPicPr>
            <a:picLocks noChangeAspect="1"/>
          </p:cNvPicPr>
          <p:nvPr/>
        </p:nvPicPr>
        <p:blipFill rotWithShape="1">
          <a:blip r:embed="rId4"/>
          <a:srcRect l="1082" t="2521" r="1575" b="4810"/>
          <a:stretch/>
        </p:blipFill>
        <p:spPr>
          <a:xfrm>
            <a:off x="1975069" y="2364828"/>
            <a:ext cx="5193862" cy="2128345"/>
          </a:xfrm>
          <a:prstGeom prst="rect">
            <a:avLst/>
          </a:prstGeom>
        </p:spPr>
      </p:pic>
    </p:spTree>
    <p:extLst>
      <p:ext uri="{BB962C8B-B14F-4D97-AF65-F5344CB8AC3E}">
        <p14:creationId xmlns:p14="http://schemas.microsoft.com/office/powerpoint/2010/main" val="2042034240"/>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400" y="0"/>
            <a:ext cx="9021600" cy="6858000"/>
          </a:xfrm>
          <a:prstGeom prst="rect">
            <a:avLst/>
          </a:prstGeom>
        </p:spPr>
      </p:pic>
      <p:pic>
        <p:nvPicPr>
          <p:cNvPr id="10" name="8 Imagen"/>
          <p:cNvPicPr>
            <a:picLocks noChangeAspect="1"/>
          </p:cNvPicPr>
          <p:nvPr/>
        </p:nvPicPr>
        <p:blipFill rotWithShape="1">
          <a:blip r:embed="rId3">
            <a:extLst>
              <a:ext uri="{28A0092B-C50C-407E-A947-70E740481C1C}">
                <a14:useLocalDpi xmlns:a14="http://schemas.microsoft.com/office/drawing/2010/main" val="0"/>
              </a:ext>
            </a:extLst>
          </a:blip>
          <a:srcRect l="23651" r="49360" b="7673"/>
          <a:stretch/>
        </p:blipFill>
        <p:spPr>
          <a:xfrm>
            <a:off x="0" y="2088"/>
            <a:ext cx="3561803" cy="6853824"/>
          </a:xfrm>
          <a:prstGeom prst="rect">
            <a:avLst/>
          </a:prstGeom>
        </p:spPr>
      </p:pic>
      <p:sp>
        <p:nvSpPr>
          <p:cNvPr id="7" name="CuadroTexto 6"/>
          <p:cNvSpPr txBox="1"/>
          <p:nvPr/>
        </p:nvSpPr>
        <p:spPr>
          <a:xfrm>
            <a:off x="413503" y="1938313"/>
            <a:ext cx="8262953" cy="4154983"/>
          </a:xfrm>
          <a:prstGeom prst="rect">
            <a:avLst/>
          </a:prstGeom>
          <a:noFill/>
          <a:effectLst>
            <a:innerShdw blurRad="63500" dist="50800" dir="2700000">
              <a:prstClr val="black">
                <a:alpha val="50000"/>
              </a:prstClr>
            </a:innerShdw>
          </a:effectLst>
        </p:spPr>
        <p:txBody>
          <a:bodyPr wrap="square" rtlCol="0">
            <a:spAutoFit/>
          </a:bodyPr>
          <a:lstStyle/>
          <a:p>
            <a:pPr marL="253175" indent="-253175">
              <a:buFont typeface="Arial" panose="020B0604020202020204" pitchFamily="34" charset="0"/>
              <a:buChar char="•"/>
            </a:pPr>
            <a:r>
              <a:rPr lang="es-MX" sz="2400" dirty="0">
                <a:solidFill>
                  <a:schemeClr val="tx1">
                    <a:lumMod val="75000"/>
                    <a:lumOff val="25000"/>
                  </a:schemeClr>
                </a:solidFill>
              </a:rPr>
              <a:t>Preparar la información acorde a sus funciones y atribuciones. </a:t>
            </a:r>
          </a:p>
          <a:p>
            <a:pPr marL="253175" indent="-253175">
              <a:buFont typeface="Arial" panose="020B0604020202020204" pitchFamily="34" charset="0"/>
              <a:buChar char="•"/>
            </a:pPr>
            <a:endParaRPr lang="es-MX" sz="2400" dirty="0">
              <a:solidFill>
                <a:schemeClr val="tx1">
                  <a:lumMod val="75000"/>
                  <a:lumOff val="25000"/>
                </a:schemeClr>
              </a:solidFill>
            </a:endParaRPr>
          </a:p>
          <a:p>
            <a:pPr marL="253175" indent="-253175">
              <a:buFont typeface="Arial" panose="020B0604020202020204" pitchFamily="34" charset="0"/>
              <a:buChar char="•"/>
            </a:pPr>
            <a:r>
              <a:rPr lang="es-MX" sz="2400" dirty="0">
                <a:solidFill>
                  <a:schemeClr val="tx1">
                    <a:lumMod val="75000"/>
                    <a:lumOff val="25000"/>
                  </a:schemeClr>
                </a:solidFill>
              </a:rPr>
              <a:t>Organizar la información, atendiendo: </a:t>
            </a:r>
          </a:p>
          <a:p>
            <a:r>
              <a:rPr lang="es-MX" sz="2400" dirty="0">
                <a:solidFill>
                  <a:schemeClr val="tx1">
                    <a:lumMod val="75000"/>
                    <a:lumOff val="25000"/>
                  </a:schemeClr>
                </a:solidFill>
              </a:rPr>
              <a:t>	a) Lineamientos Técnicos Generales</a:t>
            </a:r>
          </a:p>
          <a:p>
            <a:r>
              <a:rPr lang="es-MX" sz="2400" dirty="0">
                <a:solidFill>
                  <a:schemeClr val="tx1">
                    <a:lumMod val="75000"/>
                    <a:lumOff val="25000"/>
                  </a:schemeClr>
                </a:solidFill>
              </a:rPr>
              <a:t>	b) Tabla de aplicabilidad</a:t>
            </a:r>
          </a:p>
          <a:p>
            <a:r>
              <a:rPr lang="es-MX" sz="2400" dirty="0">
                <a:solidFill>
                  <a:schemeClr val="tx1">
                    <a:lumMod val="75000"/>
                    <a:lumOff val="25000"/>
                  </a:schemeClr>
                </a:solidFill>
              </a:rPr>
              <a:t>	c) Diccionario de datos</a:t>
            </a:r>
          </a:p>
          <a:p>
            <a:r>
              <a:rPr lang="es-MX" sz="2400" dirty="0">
                <a:solidFill>
                  <a:schemeClr val="tx1">
                    <a:lumMod val="75000"/>
                    <a:lumOff val="25000"/>
                  </a:schemeClr>
                </a:solidFill>
              </a:rPr>
              <a:t>	d) Lineamientos de publicación y actualización ITEI</a:t>
            </a:r>
          </a:p>
          <a:p>
            <a:pPr marL="253175" indent="-253175">
              <a:buFont typeface="Arial" panose="020B0604020202020204" pitchFamily="34" charset="0"/>
              <a:buChar char="•"/>
            </a:pPr>
            <a:endParaRPr lang="es-MX" sz="2400" dirty="0">
              <a:solidFill>
                <a:schemeClr val="tx1">
                  <a:lumMod val="75000"/>
                  <a:lumOff val="25000"/>
                </a:schemeClr>
              </a:solidFill>
            </a:endParaRPr>
          </a:p>
          <a:p>
            <a:pPr marL="253175" indent="-253175">
              <a:buFont typeface="Arial" panose="020B0604020202020204" pitchFamily="34" charset="0"/>
              <a:buChar char="•"/>
            </a:pPr>
            <a:r>
              <a:rPr lang="es-MX" sz="2400" dirty="0">
                <a:solidFill>
                  <a:schemeClr val="tx1">
                    <a:lumMod val="75000"/>
                    <a:lumOff val="25000"/>
                  </a:schemeClr>
                </a:solidFill>
              </a:rPr>
              <a:t>Coordinarse, en su caso, con otras unidades administrativas </a:t>
            </a:r>
          </a:p>
          <a:p>
            <a:pPr marL="253175" indent="-253175">
              <a:buFont typeface="Arial" panose="020B0604020202020204" pitchFamily="34" charset="0"/>
              <a:buChar char="•"/>
            </a:pPr>
            <a:endParaRPr lang="es-MX" sz="2400" dirty="0">
              <a:solidFill>
                <a:schemeClr val="tx1">
                  <a:lumMod val="75000"/>
                  <a:lumOff val="25000"/>
                </a:schemeClr>
              </a:solidFill>
            </a:endParaRPr>
          </a:p>
          <a:p>
            <a:pPr marL="253175" indent="-253175">
              <a:buFont typeface="Arial" panose="020B0604020202020204" pitchFamily="34" charset="0"/>
              <a:buChar char="•"/>
            </a:pPr>
            <a:r>
              <a:rPr lang="es-MX" sz="2400" dirty="0">
                <a:solidFill>
                  <a:schemeClr val="tx1">
                    <a:lumMod val="75000"/>
                    <a:lumOff val="25000"/>
                  </a:schemeClr>
                </a:solidFill>
              </a:rPr>
              <a:t>Cargar la información al SIPOT</a:t>
            </a:r>
          </a:p>
        </p:txBody>
      </p:sp>
      <p:sp>
        <p:nvSpPr>
          <p:cNvPr id="11" name="Rectángulo 10"/>
          <p:cNvSpPr/>
          <p:nvPr/>
        </p:nvSpPr>
        <p:spPr>
          <a:xfrm>
            <a:off x="1141714" y="642169"/>
            <a:ext cx="6860572" cy="1077218"/>
          </a:xfrm>
          <a:prstGeom prst="rect">
            <a:avLst/>
          </a:prstGeom>
        </p:spPr>
        <p:txBody>
          <a:bodyPr wrap="none">
            <a:spAutoFit/>
          </a:bodyPr>
          <a:lstStyle/>
          <a:p>
            <a:pPr algn="ctr"/>
            <a:r>
              <a:rPr lang="es-MX" sz="3200" b="1" dirty="0" smtClean="0">
                <a:solidFill>
                  <a:srgbClr val="461E64"/>
                </a:solidFill>
                <a:cs typeface="Calibri"/>
              </a:rPr>
              <a:t>Actividades del Administrador</a:t>
            </a:r>
          </a:p>
          <a:p>
            <a:pPr algn="ctr"/>
            <a:r>
              <a:rPr lang="es-MX" sz="3200" b="1" dirty="0" smtClean="0">
                <a:solidFill>
                  <a:srgbClr val="461E64"/>
                </a:solidFill>
                <a:cs typeface="Calibri"/>
              </a:rPr>
              <a:t>de Unidad Administrativa (Direcciones)</a:t>
            </a:r>
          </a:p>
        </p:txBody>
      </p:sp>
    </p:spTree>
    <p:extLst>
      <p:ext uri="{BB962C8B-B14F-4D97-AF65-F5344CB8AC3E}">
        <p14:creationId xmlns:p14="http://schemas.microsoft.com/office/powerpoint/2010/main" val="18712988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400" y="0"/>
            <a:ext cx="9021600" cy="6858000"/>
          </a:xfrm>
          <a:prstGeom prst="rect">
            <a:avLst/>
          </a:prstGeom>
        </p:spPr>
      </p:pic>
      <p:pic>
        <p:nvPicPr>
          <p:cNvPr id="10" name="8 Imagen"/>
          <p:cNvPicPr>
            <a:picLocks noChangeAspect="1"/>
          </p:cNvPicPr>
          <p:nvPr/>
        </p:nvPicPr>
        <p:blipFill rotWithShape="1">
          <a:blip r:embed="rId3">
            <a:extLst>
              <a:ext uri="{28A0092B-C50C-407E-A947-70E740481C1C}">
                <a14:useLocalDpi xmlns:a14="http://schemas.microsoft.com/office/drawing/2010/main" val="0"/>
              </a:ext>
            </a:extLst>
          </a:blip>
          <a:srcRect l="23651" r="49360" b="7673"/>
          <a:stretch/>
        </p:blipFill>
        <p:spPr>
          <a:xfrm>
            <a:off x="0" y="2088"/>
            <a:ext cx="3561803" cy="6853824"/>
          </a:xfrm>
          <a:prstGeom prst="rect">
            <a:avLst/>
          </a:prstGeom>
        </p:spPr>
      </p:pic>
      <p:sp>
        <p:nvSpPr>
          <p:cNvPr id="9" name="Marcador de contenido 2"/>
          <p:cNvSpPr>
            <a:spLocks noGrp="1"/>
          </p:cNvSpPr>
          <p:nvPr>
            <p:ph idx="1"/>
          </p:nvPr>
        </p:nvSpPr>
        <p:spPr>
          <a:xfrm>
            <a:off x="848990" y="2636912"/>
            <a:ext cx="7446021" cy="2152642"/>
          </a:xfrm>
        </p:spPr>
        <p:txBody>
          <a:bodyPr>
            <a:noAutofit/>
          </a:bodyPr>
          <a:lstStyle/>
          <a:p>
            <a:pPr marL="333785" indent="-333785">
              <a:buFont typeface="+mj-lt"/>
              <a:buAutoNum type="arabicPeriod"/>
            </a:pPr>
            <a:r>
              <a:rPr lang="es-MX" sz="2400" b="1" dirty="0">
                <a:solidFill>
                  <a:schemeClr val="tx1">
                    <a:lumMod val="75000"/>
                    <a:lumOff val="25000"/>
                  </a:schemeClr>
                </a:solidFill>
              </a:rPr>
              <a:t>Formulario web: </a:t>
            </a:r>
            <a:r>
              <a:rPr lang="es-MX" sz="2400" dirty="0">
                <a:solidFill>
                  <a:schemeClr val="tx1">
                    <a:lumMod val="75000"/>
                    <a:lumOff val="25000"/>
                  </a:schemeClr>
                </a:solidFill>
              </a:rPr>
              <a:t>Carga por pantalla en el SIPOT</a:t>
            </a:r>
            <a:endParaRPr lang="es-MX" sz="2400" b="1" dirty="0">
              <a:solidFill>
                <a:schemeClr val="tx1">
                  <a:lumMod val="75000"/>
                  <a:lumOff val="25000"/>
                </a:schemeClr>
              </a:solidFill>
            </a:endParaRPr>
          </a:p>
          <a:p>
            <a:pPr marL="333785" indent="-333785">
              <a:buFont typeface="+mj-lt"/>
              <a:buAutoNum type="arabicPeriod"/>
            </a:pPr>
            <a:r>
              <a:rPr lang="es-MX" sz="2400" b="1" dirty="0">
                <a:solidFill>
                  <a:schemeClr val="tx1">
                    <a:lumMod val="75000"/>
                    <a:lumOff val="25000"/>
                  </a:schemeClr>
                </a:solidFill>
              </a:rPr>
              <a:t>Carga por formato XLS:</a:t>
            </a:r>
            <a:r>
              <a:rPr lang="es-MX" sz="2400" dirty="0">
                <a:solidFill>
                  <a:schemeClr val="tx1">
                    <a:lumMod val="75000"/>
                    <a:lumOff val="25000"/>
                  </a:schemeClr>
                </a:solidFill>
              </a:rPr>
              <a:t> Carga mediante los formatos establecidos en los LTG, descargados del mismo SIPOT</a:t>
            </a:r>
          </a:p>
          <a:p>
            <a:pPr marL="333785" indent="-333785">
              <a:buFont typeface="+mj-lt"/>
              <a:buAutoNum type="arabicPeriod"/>
            </a:pPr>
            <a:r>
              <a:rPr lang="es-MX" sz="2400" b="1" dirty="0">
                <a:solidFill>
                  <a:schemeClr val="tx1">
                    <a:lumMod val="75000"/>
                    <a:lumOff val="25000"/>
                  </a:schemeClr>
                </a:solidFill>
              </a:rPr>
              <a:t>Interoperabilidad de sistemas </a:t>
            </a:r>
            <a:r>
              <a:rPr lang="es-MX" sz="2400" dirty="0">
                <a:solidFill>
                  <a:schemeClr val="tx1">
                    <a:lumMod val="75000"/>
                    <a:lumOff val="25000"/>
                  </a:schemeClr>
                </a:solidFill>
              </a:rPr>
              <a:t>o Servicio web.</a:t>
            </a:r>
          </a:p>
          <a:p>
            <a:pPr marL="333785" indent="-333785">
              <a:buFont typeface="+mj-lt"/>
              <a:buAutoNum type="arabicPeriod"/>
            </a:pPr>
            <a:r>
              <a:rPr lang="es-MX" sz="2400" b="1" dirty="0">
                <a:solidFill>
                  <a:schemeClr val="tx1">
                    <a:lumMod val="75000"/>
                    <a:lumOff val="25000"/>
                  </a:schemeClr>
                </a:solidFill>
              </a:rPr>
              <a:t>Carga por lotes</a:t>
            </a:r>
          </a:p>
        </p:txBody>
      </p:sp>
      <p:sp>
        <p:nvSpPr>
          <p:cNvPr id="11" name="Rectángulo 10"/>
          <p:cNvSpPr/>
          <p:nvPr/>
        </p:nvSpPr>
        <p:spPr>
          <a:xfrm>
            <a:off x="2307106" y="642169"/>
            <a:ext cx="4529806" cy="1077218"/>
          </a:xfrm>
          <a:prstGeom prst="rect">
            <a:avLst/>
          </a:prstGeom>
        </p:spPr>
        <p:txBody>
          <a:bodyPr wrap="none">
            <a:spAutoFit/>
          </a:bodyPr>
          <a:lstStyle/>
          <a:p>
            <a:pPr algn="ctr"/>
            <a:r>
              <a:rPr lang="es-MX" sz="3200" b="1" dirty="0" smtClean="0">
                <a:solidFill>
                  <a:srgbClr val="461E64"/>
                </a:solidFill>
                <a:cs typeface="Calibri"/>
              </a:rPr>
              <a:t>Carga de información</a:t>
            </a:r>
          </a:p>
          <a:p>
            <a:pPr algn="ctr"/>
            <a:r>
              <a:rPr lang="es-MX" sz="3200" b="1" dirty="0" smtClean="0">
                <a:solidFill>
                  <a:srgbClr val="461E64"/>
                </a:solidFill>
                <a:cs typeface="Calibri"/>
              </a:rPr>
              <a:t>en el SIPOT: Modalidades</a:t>
            </a:r>
          </a:p>
        </p:txBody>
      </p:sp>
    </p:spTree>
    <p:extLst>
      <p:ext uri="{BB962C8B-B14F-4D97-AF65-F5344CB8AC3E}">
        <p14:creationId xmlns:p14="http://schemas.microsoft.com/office/powerpoint/2010/main" val="41171972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400" y="0"/>
            <a:ext cx="9021600" cy="6858000"/>
          </a:xfrm>
          <a:prstGeom prst="rect">
            <a:avLst/>
          </a:prstGeom>
        </p:spPr>
      </p:pic>
      <p:pic>
        <p:nvPicPr>
          <p:cNvPr id="8" name="8 Imagen"/>
          <p:cNvPicPr>
            <a:picLocks noChangeAspect="1"/>
          </p:cNvPicPr>
          <p:nvPr/>
        </p:nvPicPr>
        <p:blipFill rotWithShape="1">
          <a:blip r:embed="rId3">
            <a:extLst>
              <a:ext uri="{28A0092B-C50C-407E-A947-70E740481C1C}">
                <a14:useLocalDpi xmlns:a14="http://schemas.microsoft.com/office/drawing/2010/main" val="0"/>
              </a:ext>
            </a:extLst>
          </a:blip>
          <a:srcRect l="23651" r="49736" b="7673"/>
          <a:stretch/>
        </p:blipFill>
        <p:spPr>
          <a:xfrm>
            <a:off x="0" y="2088"/>
            <a:ext cx="3512207" cy="6853824"/>
          </a:xfrm>
          <a:prstGeom prst="rect">
            <a:avLst/>
          </a:prstGeom>
        </p:spPr>
      </p:pic>
      <p:sp>
        <p:nvSpPr>
          <p:cNvPr id="5" name="4 CuadroTexto"/>
          <p:cNvSpPr txBox="1"/>
          <p:nvPr/>
        </p:nvSpPr>
        <p:spPr>
          <a:xfrm>
            <a:off x="616581" y="2344088"/>
            <a:ext cx="7910838" cy="2169825"/>
          </a:xfrm>
          <a:prstGeom prst="rect">
            <a:avLst/>
          </a:prstGeom>
          <a:noFill/>
        </p:spPr>
        <p:txBody>
          <a:bodyPr wrap="square" rtlCol="0">
            <a:spAutoFit/>
          </a:bodyPr>
          <a:lstStyle/>
          <a:p>
            <a:pPr algn="r"/>
            <a:r>
              <a:rPr lang="es-MX" sz="4500" b="1" dirty="0">
                <a:solidFill>
                  <a:srgbClr val="461E64"/>
                </a:solidFill>
                <a:latin typeface="Calibri"/>
                <a:cs typeface="Calibri"/>
              </a:rPr>
              <a:t>Normatividad </a:t>
            </a:r>
          </a:p>
          <a:p>
            <a:pPr algn="r"/>
            <a:r>
              <a:rPr lang="es-MX" sz="4500" b="1" dirty="0">
                <a:solidFill>
                  <a:srgbClr val="461E64"/>
                </a:solidFill>
                <a:latin typeface="Calibri"/>
                <a:cs typeface="Calibri"/>
              </a:rPr>
              <a:t>a </a:t>
            </a:r>
            <a:r>
              <a:rPr lang="es-MX" sz="4500" b="1" dirty="0" smtClean="0">
                <a:solidFill>
                  <a:srgbClr val="461E64"/>
                </a:solidFill>
                <a:latin typeface="Calibri"/>
                <a:cs typeface="Calibri"/>
              </a:rPr>
              <a:t>consultar </a:t>
            </a:r>
            <a:r>
              <a:rPr lang="es-ES" sz="4500" b="1" dirty="0" smtClean="0">
                <a:solidFill>
                  <a:srgbClr val="461E64"/>
                </a:solidFill>
                <a:latin typeface="Calibri"/>
                <a:cs typeface="Calibri"/>
              </a:rPr>
              <a:t>p</a:t>
            </a:r>
            <a:r>
              <a:rPr lang="es-MX" sz="4500" b="1" dirty="0" smtClean="0">
                <a:solidFill>
                  <a:srgbClr val="461E64"/>
                </a:solidFill>
                <a:latin typeface="Calibri"/>
                <a:cs typeface="Calibri"/>
              </a:rPr>
              <a:t>ara </a:t>
            </a:r>
            <a:r>
              <a:rPr lang="es-MX" sz="4500" b="1" dirty="0">
                <a:solidFill>
                  <a:srgbClr val="461E64"/>
                </a:solidFill>
                <a:latin typeface="Calibri"/>
                <a:cs typeface="Calibri"/>
              </a:rPr>
              <a:t>la </a:t>
            </a:r>
          </a:p>
          <a:p>
            <a:pPr algn="r"/>
            <a:r>
              <a:rPr lang="es-MX" sz="4500" b="1" dirty="0">
                <a:solidFill>
                  <a:srgbClr val="461E64"/>
                </a:solidFill>
                <a:latin typeface="Calibri"/>
                <a:cs typeface="Calibri"/>
              </a:rPr>
              <a:t>Carga de Información</a:t>
            </a:r>
          </a:p>
        </p:txBody>
      </p:sp>
    </p:spTree>
    <p:extLst>
      <p:ext uri="{BB962C8B-B14F-4D97-AF65-F5344CB8AC3E}">
        <p14:creationId xmlns:p14="http://schemas.microsoft.com/office/powerpoint/2010/main" val="2526374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3684973" y="5151522"/>
            <a:ext cx="5097635" cy="910377"/>
          </a:xfrm>
          <a:prstGeom prst="rect">
            <a:avLst/>
          </a:prstGeom>
          <a:noFill/>
        </p:spPr>
        <p:txBody>
          <a:bodyPr wrap="square" rtlCol="0">
            <a:spAutoFit/>
          </a:bodyPr>
          <a:lstStyle/>
          <a:p>
            <a:pPr algn="r"/>
            <a:endParaRPr lang="es-MX" sz="5316" dirty="0">
              <a:solidFill>
                <a:srgbClr val="461E64"/>
              </a:solidFill>
              <a:latin typeface="Century Gothic" panose="020B0502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16890" y="908720"/>
            <a:ext cx="9110220" cy="5959500"/>
          </a:xfrm>
          <a:prstGeom prst="rect">
            <a:avLst/>
          </a:prstGeom>
        </p:spPr>
      </p:pic>
      <p:sp>
        <p:nvSpPr>
          <p:cNvPr id="8" name="Rectángulo 7"/>
          <p:cNvSpPr/>
          <p:nvPr/>
        </p:nvSpPr>
        <p:spPr>
          <a:xfrm>
            <a:off x="1802552" y="179928"/>
            <a:ext cx="5538896" cy="584776"/>
          </a:xfrm>
          <a:prstGeom prst="rect">
            <a:avLst/>
          </a:prstGeom>
        </p:spPr>
        <p:txBody>
          <a:bodyPr wrap="none">
            <a:spAutoFit/>
          </a:bodyPr>
          <a:lstStyle/>
          <a:p>
            <a:pPr algn="ctr"/>
            <a:r>
              <a:rPr lang="es-MX" sz="3200" b="1" dirty="0" smtClean="0">
                <a:solidFill>
                  <a:srgbClr val="461E64"/>
                </a:solidFill>
                <a:cs typeface="Calibri"/>
              </a:rPr>
              <a:t>Consultar tabla de equivalencia</a:t>
            </a:r>
          </a:p>
        </p:txBody>
      </p:sp>
    </p:spTree>
    <p:extLst>
      <p:ext uri="{BB962C8B-B14F-4D97-AF65-F5344CB8AC3E}">
        <p14:creationId xmlns:p14="http://schemas.microsoft.com/office/powerpoint/2010/main" val="5767525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592401" y="384104"/>
            <a:ext cx="7959199" cy="2612848"/>
          </a:xfrm>
          <a:prstGeom prst="rect">
            <a:avLst/>
          </a:prstGeom>
          <a:ln w="127000" cap="rnd">
            <a:solidFill>
              <a:srgbClr val="FFFFFF"/>
            </a:solidFill>
          </a:ln>
          <a:effectLst/>
          <a:scene3d>
            <a:camera prst="orthographicFront"/>
            <a:lightRig rig="twoPt" dir="t">
              <a:rot lat="0" lon="0" rev="7800000"/>
            </a:lightRig>
          </a:scene3d>
          <a:sp3d contourW="6350">
            <a:bevelT w="50800" h="16510"/>
            <a:contourClr>
              <a:srgbClr val="C0C0C0"/>
            </a:contourClr>
          </a:sp3d>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799" y="3766603"/>
            <a:ext cx="1817921" cy="2357545"/>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
        <p:nvSpPr>
          <p:cNvPr id="7" name="CuadroTexto 6"/>
          <p:cNvSpPr txBox="1"/>
          <p:nvPr/>
        </p:nvSpPr>
        <p:spPr>
          <a:xfrm>
            <a:off x="2327207" y="3304742"/>
            <a:ext cx="6519198" cy="556306"/>
          </a:xfrm>
          <a:prstGeom prst="rect">
            <a:avLst/>
          </a:prstGeom>
          <a:noFill/>
        </p:spPr>
        <p:txBody>
          <a:bodyPr wrap="square" rtlCol="0">
            <a:spAutoFit/>
          </a:bodyPr>
          <a:lstStyle/>
          <a:p>
            <a:pPr>
              <a:lnSpc>
                <a:spcPts val="1772"/>
              </a:lnSpc>
            </a:pPr>
            <a:r>
              <a:rPr lang="es-MX" sz="1772" dirty="0">
                <a:solidFill>
                  <a:srgbClr val="7030A0"/>
                </a:solidFill>
                <a:latin typeface="Calibri (Cuerpo)"/>
                <a:cs typeface="Calibri (Cuerpo)"/>
              </a:rPr>
              <a:t>Lineamientos Técnicos Generales </a:t>
            </a:r>
            <a:r>
              <a:rPr lang="es-MX" sz="1772" dirty="0">
                <a:latin typeface="Calibri (Cuerpo)"/>
                <a:cs typeface="Calibri (Cuerpo)"/>
              </a:rPr>
              <a:t>establecen: políticas, criterios y formatos para cargar información en el </a:t>
            </a:r>
            <a:r>
              <a:rPr lang="es-MX" sz="1772" b="1" dirty="0">
                <a:latin typeface="Calibri (Cuerpo)"/>
                <a:cs typeface="Calibri (Cuerpo)"/>
              </a:rPr>
              <a:t>SIPOT</a:t>
            </a:r>
          </a:p>
        </p:txBody>
      </p:sp>
      <p:sp>
        <p:nvSpPr>
          <p:cNvPr id="8" name="Marcador de contenido 2"/>
          <p:cNvSpPr txBox="1">
            <a:spLocks/>
          </p:cNvSpPr>
          <p:nvPr/>
        </p:nvSpPr>
        <p:spPr>
          <a:xfrm>
            <a:off x="2390337" y="4021424"/>
            <a:ext cx="6392939" cy="2677273"/>
          </a:xfrm>
          <a:prstGeom prst="rect">
            <a:avLst/>
          </a:prstGeom>
        </p:spPr>
        <p:txBody>
          <a:bodyPr>
            <a:noAutofit/>
          </a:bodyPr>
          <a:lstStyle>
            <a:lvl1pPr marL="381133" indent="-381133" algn="l" defTabSz="1016356"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1pPr>
            <a:lvl2pPr marL="825789" indent="-317611" algn="l" defTabSz="1016356"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2pPr>
            <a:lvl3pPr marL="1270445" indent="-254089" algn="l" defTabSz="1016356"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778622"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4pPr>
            <a:lvl5pPr marL="2286800"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5pPr>
            <a:lvl6pPr marL="2794978"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303156"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811334"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319511"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pPr algn="just">
              <a:lnSpc>
                <a:spcPts val="2038"/>
              </a:lnSpc>
              <a:spcBef>
                <a:spcPts val="0"/>
              </a:spcBef>
            </a:pPr>
            <a:r>
              <a:rPr lang="es-MX" sz="1595" b="1" dirty="0">
                <a:latin typeface="Calibri (Cuerpo)"/>
                <a:cs typeface="Calibri (Cuerpo)"/>
              </a:rPr>
              <a:t>Regulan </a:t>
            </a:r>
            <a:r>
              <a:rPr lang="es-MX" sz="1595" dirty="0">
                <a:latin typeface="Calibri (Cuerpo)"/>
                <a:cs typeface="Calibri (Cuerpo)"/>
              </a:rPr>
              <a:t>forma, términos, plazos (políticas) y formatos para la información prescrita en el Título Quinto de la LGTAIP</a:t>
            </a:r>
          </a:p>
          <a:p>
            <a:pPr algn="just">
              <a:lnSpc>
                <a:spcPts val="2038"/>
              </a:lnSpc>
              <a:spcBef>
                <a:spcPts val="0"/>
              </a:spcBef>
            </a:pPr>
            <a:r>
              <a:rPr lang="es-MX" sz="1595" b="1" dirty="0">
                <a:latin typeface="Calibri (Cuerpo)"/>
                <a:cs typeface="Calibri (Cuerpo)"/>
              </a:rPr>
              <a:t>Homologan</a:t>
            </a:r>
            <a:r>
              <a:rPr lang="es-MX" sz="1595" dirty="0">
                <a:latin typeface="Calibri (Cuerpo)"/>
                <a:cs typeface="Calibri (Cuerpo)"/>
              </a:rPr>
              <a:t> y </a:t>
            </a:r>
            <a:r>
              <a:rPr lang="es-MX" sz="1595" b="1" dirty="0">
                <a:latin typeface="Calibri (Cuerpo)"/>
                <a:cs typeface="Calibri (Cuerpo)"/>
              </a:rPr>
              <a:t>estandarizan la organización, difusión y actualización de la información derivada de las obligaciones de transparencia de los SO.</a:t>
            </a:r>
            <a:endParaRPr lang="es-MX" sz="1595" dirty="0">
              <a:latin typeface="Calibri (Cuerpo)"/>
              <a:cs typeface="Calibri (Cuerpo)"/>
            </a:endParaRPr>
          </a:p>
          <a:p>
            <a:pPr algn="just">
              <a:lnSpc>
                <a:spcPts val="2038"/>
              </a:lnSpc>
              <a:spcBef>
                <a:spcPts val="0"/>
              </a:spcBef>
            </a:pPr>
            <a:endParaRPr lang="es-MX" sz="1595" dirty="0">
              <a:solidFill>
                <a:srgbClr val="7030A0"/>
              </a:solidFill>
              <a:latin typeface="Calibri (Cuerpo)"/>
              <a:cs typeface="Calibri (Cuerpo)"/>
            </a:endParaRPr>
          </a:p>
          <a:p>
            <a:pPr marL="0" indent="0" algn="just">
              <a:lnSpc>
                <a:spcPts val="2038"/>
              </a:lnSpc>
              <a:spcBef>
                <a:spcPts val="0"/>
              </a:spcBef>
              <a:buNone/>
            </a:pPr>
            <a:r>
              <a:rPr lang="es-MX" sz="1770" dirty="0">
                <a:solidFill>
                  <a:srgbClr val="7030A0"/>
                </a:solidFill>
                <a:latin typeface="Calibri (Cuerpo)"/>
                <a:cs typeface="Calibri (Cuerpo)"/>
              </a:rPr>
              <a:t>Elementos clave: </a:t>
            </a:r>
          </a:p>
          <a:p>
            <a:pPr marL="607619" lvl="1" algn="ctr">
              <a:lnSpc>
                <a:spcPts val="2215"/>
              </a:lnSpc>
              <a:spcBef>
                <a:spcPts val="0"/>
              </a:spcBef>
              <a:buFont typeface="Arial" panose="020B0604020202020204" pitchFamily="34" charset="0"/>
              <a:buChar char="•"/>
            </a:pPr>
            <a:r>
              <a:rPr lang="es-MX" sz="1595" b="1" dirty="0">
                <a:solidFill>
                  <a:srgbClr val="1F6F27"/>
                </a:solidFill>
                <a:latin typeface="Calibri (Cuerpo)"/>
                <a:cs typeface="Calibri (Cuerpo)"/>
              </a:rPr>
              <a:t>Criterios sustantivos </a:t>
            </a:r>
          </a:p>
          <a:p>
            <a:pPr marL="607619" lvl="1" algn="ctr">
              <a:lnSpc>
                <a:spcPts val="2215"/>
              </a:lnSpc>
              <a:spcBef>
                <a:spcPts val="0"/>
              </a:spcBef>
              <a:buFont typeface="Arial" panose="020B0604020202020204" pitchFamily="34" charset="0"/>
              <a:buChar char="•"/>
            </a:pPr>
            <a:r>
              <a:rPr lang="es-MX" sz="1595" b="1" dirty="0">
                <a:solidFill>
                  <a:srgbClr val="1F6F27"/>
                </a:solidFill>
                <a:latin typeface="Calibri (Cuerpo)"/>
                <a:cs typeface="Calibri (Cuerpo)"/>
              </a:rPr>
              <a:t>Criterios adjetivos </a:t>
            </a:r>
            <a:r>
              <a:rPr lang="es-MX" sz="1595" dirty="0">
                <a:solidFill>
                  <a:srgbClr val="1F6F27"/>
                </a:solidFill>
                <a:latin typeface="Calibri (Cuerpo)"/>
                <a:cs typeface="Calibri (Cuerpo)"/>
              </a:rPr>
              <a:t>y Formatos</a:t>
            </a:r>
          </a:p>
          <a:p>
            <a:pPr marL="607619" lvl="1" algn="ctr">
              <a:lnSpc>
                <a:spcPts val="2215"/>
              </a:lnSpc>
              <a:spcBef>
                <a:spcPts val="0"/>
              </a:spcBef>
              <a:buFont typeface="Arial" panose="020B0604020202020204" pitchFamily="34" charset="0"/>
              <a:buChar char="•"/>
            </a:pPr>
            <a:endParaRPr lang="es-MX" sz="930" dirty="0">
              <a:solidFill>
                <a:srgbClr val="1F6F27"/>
              </a:solidFill>
              <a:latin typeface="Calibri (Cuerpo)"/>
              <a:cs typeface="Calibri (Cuerpo)"/>
            </a:endParaRPr>
          </a:p>
        </p:txBody>
      </p:sp>
    </p:spTree>
    <p:extLst>
      <p:ext uri="{BB962C8B-B14F-4D97-AF65-F5344CB8AC3E}">
        <p14:creationId xmlns:p14="http://schemas.microsoft.com/office/powerpoint/2010/main" val="16681551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400" y="0"/>
            <a:ext cx="9021600" cy="6858000"/>
          </a:xfrm>
          <a:prstGeom prst="rect">
            <a:avLst/>
          </a:prstGeom>
        </p:spPr>
      </p:pic>
      <p:pic>
        <p:nvPicPr>
          <p:cNvPr id="16" name="8 Imagen"/>
          <p:cNvPicPr>
            <a:picLocks noChangeAspect="1"/>
          </p:cNvPicPr>
          <p:nvPr/>
        </p:nvPicPr>
        <p:blipFill rotWithShape="1">
          <a:blip r:embed="rId3">
            <a:extLst>
              <a:ext uri="{28A0092B-C50C-407E-A947-70E740481C1C}">
                <a14:useLocalDpi xmlns:a14="http://schemas.microsoft.com/office/drawing/2010/main" val="0"/>
              </a:ext>
            </a:extLst>
          </a:blip>
          <a:srcRect l="23651" r="49360" b="7673"/>
          <a:stretch/>
        </p:blipFill>
        <p:spPr>
          <a:xfrm>
            <a:off x="0" y="2088"/>
            <a:ext cx="3561803" cy="6853824"/>
          </a:xfrm>
          <a:prstGeom prst="rect">
            <a:avLst/>
          </a:prstGeom>
        </p:spPr>
      </p:pic>
      <p:sp>
        <p:nvSpPr>
          <p:cNvPr id="22" name="21 Rectángulo"/>
          <p:cNvSpPr/>
          <p:nvPr/>
        </p:nvSpPr>
        <p:spPr>
          <a:xfrm>
            <a:off x="2515980" y="524582"/>
            <a:ext cx="1928672" cy="103758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pic>
        <p:nvPicPr>
          <p:cNvPr id="26" name="Imagen 4"/>
          <p:cNvPicPr/>
          <p:nvPr/>
        </p:nvPicPr>
        <p:blipFill rotWithShape="1">
          <a:blip r:embed="rId4"/>
          <a:srcRect l="20092" t="19726" r="20827" b="4380"/>
          <a:stretch/>
        </p:blipFill>
        <p:spPr bwMode="auto">
          <a:xfrm>
            <a:off x="979908" y="1099410"/>
            <a:ext cx="7184185" cy="5149660"/>
          </a:xfrm>
          <a:prstGeom prst="rect">
            <a:avLst/>
          </a:prstGeom>
          <a:ln>
            <a:noFill/>
          </a:ln>
          <a:extLst>
            <a:ext uri="{53640926-AAD7-44d8-BBD7-CCE9431645EC}">
              <a14:shadowObscured xmlns:a14="http://schemas.microsoft.com/office/drawing/2010/main"/>
            </a:ext>
          </a:extLst>
        </p:spPr>
      </p:pic>
      <p:sp>
        <p:nvSpPr>
          <p:cNvPr id="27" name="Elipse 5"/>
          <p:cNvSpPr/>
          <p:nvPr/>
        </p:nvSpPr>
        <p:spPr>
          <a:xfrm>
            <a:off x="1021971" y="1450707"/>
            <a:ext cx="1938533" cy="383366"/>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s-MX" sz="1595"/>
          </a:p>
        </p:txBody>
      </p:sp>
      <p:sp>
        <p:nvSpPr>
          <p:cNvPr id="31" name="Flecha derecha 10"/>
          <p:cNvSpPr/>
          <p:nvPr/>
        </p:nvSpPr>
        <p:spPr>
          <a:xfrm rot="8599284">
            <a:off x="725743" y="1998124"/>
            <a:ext cx="907981" cy="348062"/>
          </a:xfrm>
          <a:prstGeom prst="rightArrow">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595"/>
          </a:p>
        </p:txBody>
      </p:sp>
      <p:sp>
        <p:nvSpPr>
          <p:cNvPr id="32" name="CuadroTexto 11"/>
          <p:cNvSpPr txBox="1"/>
          <p:nvPr/>
        </p:nvSpPr>
        <p:spPr>
          <a:xfrm>
            <a:off x="58097" y="2439642"/>
            <a:ext cx="1129527" cy="528760"/>
          </a:xfrm>
          <a:prstGeom prst="rect">
            <a:avLst/>
          </a:prstGeom>
          <a:noFill/>
        </p:spPr>
        <p:txBody>
          <a:bodyPr wrap="square" rtlCol="0">
            <a:spAutoFit/>
          </a:bodyPr>
          <a:lstStyle/>
          <a:p>
            <a:r>
              <a:rPr lang="es-MX" sz="1418" b="1" dirty="0" smtClean="0"/>
              <a:t>Formato:</a:t>
            </a:r>
          </a:p>
          <a:p>
            <a:r>
              <a:rPr lang="es-MX" sz="1418" b="1" dirty="0" smtClean="0"/>
              <a:t>LGTA70FVIII</a:t>
            </a:r>
            <a:endParaRPr lang="es-MX" sz="1418" b="1" dirty="0"/>
          </a:p>
        </p:txBody>
      </p:sp>
      <p:sp>
        <p:nvSpPr>
          <p:cNvPr id="13" name="Rectángulo 12"/>
          <p:cNvSpPr/>
          <p:nvPr/>
        </p:nvSpPr>
        <p:spPr>
          <a:xfrm>
            <a:off x="2678597" y="332656"/>
            <a:ext cx="3786814" cy="584776"/>
          </a:xfrm>
          <a:prstGeom prst="rect">
            <a:avLst/>
          </a:prstGeom>
        </p:spPr>
        <p:txBody>
          <a:bodyPr wrap="none">
            <a:spAutoFit/>
          </a:bodyPr>
          <a:lstStyle/>
          <a:p>
            <a:pPr algn="ctr"/>
            <a:r>
              <a:rPr lang="es-MX" sz="3200" b="1" dirty="0" smtClean="0">
                <a:solidFill>
                  <a:srgbClr val="461E64"/>
                </a:solidFill>
                <a:cs typeface="Calibri"/>
              </a:rPr>
              <a:t>Consultar diccionario</a:t>
            </a:r>
          </a:p>
        </p:txBody>
      </p:sp>
    </p:spTree>
    <p:extLst>
      <p:ext uri="{BB962C8B-B14F-4D97-AF65-F5344CB8AC3E}">
        <p14:creationId xmlns:p14="http://schemas.microsoft.com/office/powerpoint/2010/main" val="3890046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a:off x="107504" y="6093296"/>
            <a:ext cx="8928992" cy="369332"/>
          </a:xfrm>
          <a:prstGeom prst="rect">
            <a:avLst/>
          </a:prstGeom>
        </p:spPr>
        <p:txBody>
          <a:bodyPr wrap="square">
            <a:spAutoFit/>
          </a:bodyPr>
          <a:lstStyle/>
          <a:p>
            <a:pPr algn="ctr"/>
            <a:r>
              <a:rPr lang="es-MX" dirty="0">
                <a:hlinkClick r:id="rId2"/>
              </a:rPr>
              <a:t>https://cevinai-snt.inai.org.mx/cursos/sipot%20v2/guia_sipot_v_2.</a:t>
            </a:r>
            <a:r>
              <a:rPr lang="es-MX" dirty="0" smtClean="0">
                <a:hlinkClick r:id="rId2"/>
              </a:rPr>
              <a:t>html</a:t>
            </a:r>
            <a:endParaRPr lang="es-MX" dirty="0"/>
          </a:p>
        </p:txBody>
      </p:sp>
      <p:pic>
        <p:nvPicPr>
          <p:cNvPr id="12" name="Imagen 11"/>
          <p:cNvPicPr>
            <a:picLocks noChangeAspect="1"/>
          </p:cNvPicPr>
          <p:nvPr/>
        </p:nvPicPr>
        <p:blipFill rotWithShape="1">
          <a:blip r:embed="rId3"/>
          <a:srcRect l="665" t="26835" r="483" b="1713"/>
          <a:stretch/>
        </p:blipFill>
        <p:spPr>
          <a:xfrm>
            <a:off x="14911" y="1373949"/>
            <a:ext cx="9114178" cy="4110103"/>
          </a:xfrm>
          <a:prstGeom prst="rect">
            <a:avLst/>
          </a:prstGeom>
        </p:spPr>
      </p:pic>
      <p:sp>
        <p:nvSpPr>
          <p:cNvPr id="13" name="Rectángulo 12"/>
          <p:cNvSpPr/>
          <p:nvPr/>
        </p:nvSpPr>
        <p:spPr>
          <a:xfrm>
            <a:off x="836050" y="476672"/>
            <a:ext cx="7471930" cy="430887"/>
          </a:xfrm>
          <a:prstGeom prst="rect">
            <a:avLst/>
          </a:prstGeom>
        </p:spPr>
        <p:txBody>
          <a:bodyPr wrap="none">
            <a:spAutoFit/>
          </a:bodyPr>
          <a:lstStyle/>
          <a:p>
            <a:pPr algn="ctr"/>
            <a:r>
              <a:rPr lang="es-MX" sz="2200" b="1" dirty="0" smtClean="0">
                <a:solidFill>
                  <a:srgbClr val="461E64"/>
                </a:solidFill>
                <a:cs typeface="Calibri"/>
              </a:rPr>
              <a:t>Guía Interactiva para carga de información en el uso del SIPOT</a:t>
            </a:r>
          </a:p>
        </p:txBody>
      </p:sp>
    </p:spTree>
    <p:extLst>
      <p:ext uri="{BB962C8B-B14F-4D97-AF65-F5344CB8AC3E}">
        <p14:creationId xmlns:p14="http://schemas.microsoft.com/office/powerpoint/2010/main" val="29393898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400" y="0"/>
            <a:ext cx="9021600" cy="6858000"/>
          </a:xfrm>
          <a:prstGeom prst="rect">
            <a:avLst/>
          </a:prstGeom>
        </p:spPr>
      </p:pic>
      <p:pic>
        <p:nvPicPr>
          <p:cNvPr id="13" name="8 Imagen"/>
          <p:cNvPicPr>
            <a:picLocks noChangeAspect="1"/>
          </p:cNvPicPr>
          <p:nvPr/>
        </p:nvPicPr>
        <p:blipFill rotWithShape="1">
          <a:blip r:embed="rId3">
            <a:extLst>
              <a:ext uri="{28A0092B-C50C-407E-A947-70E740481C1C}">
                <a14:useLocalDpi xmlns:a14="http://schemas.microsoft.com/office/drawing/2010/main" val="0"/>
              </a:ext>
            </a:extLst>
          </a:blip>
          <a:srcRect l="23651" r="49360" b="7673"/>
          <a:stretch/>
        </p:blipFill>
        <p:spPr>
          <a:xfrm>
            <a:off x="0" y="2088"/>
            <a:ext cx="3561803" cy="6853824"/>
          </a:xfrm>
          <a:prstGeom prst="rect">
            <a:avLst/>
          </a:prstGeom>
        </p:spPr>
      </p:pic>
      <p:pic>
        <p:nvPicPr>
          <p:cNvPr id="10" name="Imagen 9">
            <a:extLst>
              <a:ext uri="{FF2B5EF4-FFF2-40B4-BE49-F238E27FC236}">
                <a16:creationId xmlns:a16="http://schemas.microsoft.com/office/drawing/2014/main" xmlns="" id="{8566709B-3BEE-49A0-B42C-A7F3201361FB}"/>
              </a:ext>
            </a:extLst>
          </p:cNvPr>
          <p:cNvPicPr>
            <a:picLocks noChangeAspect="1"/>
          </p:cNvPicPr>
          <p:nvPr/>
        </p:nvPicPr>
        <p:blipFill rotWithShape="1">
          <a:blip r:embed="rId4">
            <a:extLst>
              <a:ext uri="{28A0092B-C50C-407E-A947-70E740481C1C}">
                <a14:useLocalDpi xmlns:a14="http://schemas.microsoft.com/office/drawing/2010/main" val="0"/>
              </a:ext>
            </a:extLst>
          </a:blip>
          <a:srcRect t="1045" b="7846"/>
          <a:stretch/>
        </p:blipFill>
        <p:spPr>
          <a:xfrm>
            <a:off x="726534" y="402897"/>
            <a:ext cx="7690933" cy="6122447"/>
          </a:xfrm>
          <a:prstGeom prst="rect">
            <a:avLst/>
          </a:prstGeom>
        </p:spPr>
      </p:pic>
    </p:spTree>
    <p:extLst>
      <p:ext uri="{BB962C8B-B14F-4D97-AF65-F5344CB8AC3E}">
        <p14:creationId xmlns:p14="http://schemas.microsoft.com/office/powerpoint/2010/main" val="34757092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400" y="0"/>
            <a:ext cx="9021600" cy="6858000"/>
          </a:xfrm>
          <a:prstGeom prst="rect">
            <a:avLst/>
          </a:prstGeom>
        </p:spPr>
      </p:pic>
      <p:pic>
        <p:nvPicPr>
          <p:cNvPr id="11" name="8 Imagen"/>
          <p:cNvPicPr>
            <a:picLocks noChangeAspect="1"/>
          </p:cNvPicPr>
          <p:nvPr/>
        </p:nvPicPr>
        <p:blipFill rotWithShape="1">
          <a:blip r:embed="rId3">
            <a:extLst>
              <a:ext uri="{28A0092B-C50C-407E-A947-70E740481C1C}">
                <a14:useLocalDpi xmlns:a14="http://schemas.microsoft.com/office/drawing/2010/main" val="0"/>
              </a:ext>
            </a:extLst>
          </a:blip>
          <a:srcRect l="23651" r="49360" b="7673"/>
          <a:stretch/>
        </p:blipFill>
        <p:spPr>
          <a:xfrm>
            <a:off x="0" y="2088"/>
            <a:ext cx="3561803" cy="6853824"/>
          </a:xfrm>
          <a:prstGeom prst="rect">
            <a:avLst/>
          </a:prstGeom>
        </p:spPr>
      </p:pic>
      <p:pic>
        <p:nvPicPr>
          <p:cNvPr id="2" name="Imagen 1"/>
          <p:cNvPicPr>
            <a:picLocks noChangeAspect="1"/>
          </p:cNvPicPr>
          <p:nvPr/>
        </p:nvPicPr>
        <p:blipFill rotWithShape="1">
          <a:blip r:embed="rId4"/>
          <a:srcRect l="4492" t="3232" r="1820" b="13264"/>
          <a:stretch/>
        </p:blipFill>
        <p:spPr>
          <a:xfrm>
            <a:off x="516759" y="1055414"/>
            <a:ext cx="8110483" cy="4747173"/>
          </a:xfrm>
          <a:prstGeom prst="rect">
            <a:avLst/>
          </a:prstGeom>
        </p:spPr>
      </p:pic>
    </p:spTree>
    <p:extLst>
      <p:ext uri="{BB962C8B-B14F-4D97-AF65-F5344CB8AC3E}">
        <p14:creationId xmlns:p14="http://schemas.microsoft.com/office/powerpoint/2010/main" val="2782593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xmlns="" id="{DD362ADC-3635-4F08-9531-24DB006B8C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4078" y="92766"/>
            <a:ext cx="6795844" cy="6192905"/>
          </a:xfrm>
          <a:prstGeom prst="rect">
            <a:avLst/>
          </a:prstGeom>
        </p:spPr>
      </p:pic>
    </p:spTree>
    <p:extLst>
      <p:ext uri="{BB962C8B-B14F-4D97-AF65-F5344CB8AC3E}">
        <p14:creationId xmlns:p14="http://schemas.microsoft.com/office/powerpoint/2010/main" val="29796375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3C6ED2D2-5496-4E30-B8B2-83958F2C39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3600" y="92766"/>
            <a:ext cx="6796800" cy="6672468"/>
          </a:xfrm>
          <a:prstGeom prst="rect">
            <a:avLst/>
          </a:prstGeom>
        </p:spPr>
      </p:pic>
    </p:spTree>
    <p:extLst>
      <p:ext uri="{BB962C8B-B14F-4D97-AF65-F5344CB8AC3E}">
        <p14:creationId xmlns:p14="http://schemas.microsoft.com/office/powerpoint/2010/main" val="29422268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361E4AA9-926F-4A19-A12A-EAD60C49A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3600" y="92766"/>
            <a:ext cx="6796800" cy="6177939"/>
          </a:xfrm>
          <a:prstGeom prst="rect">
            <a:avLst/>
          </a:prstGeom>
        </p:spPr>
      </p:pic>
    </p:spTree>
    <p:extLst>
      <p:ext uri="{BB962C8B-B14F-4D97-AF65-F5344CB8AC3E}">
        <p14:creationId xmlns:p14="http://schemas.microsoft.com/office/powerpoint/2010/main" val="17789030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2535647" y="4653136"/>
            <a:ext cx="4072750" cy="461665"/>
          </a:xfrm>
          <a:prstGeom prst="rect">
            <a:avLst/>
          </a:prstGeom>
        </p:spPr>
        <p:txBody>
          <a:bodyPr wrap="none">
            <a:spAutoFit/>
          </a:bodyPr>
          <a:lstStyle/>
          <a:p>
            <a:pPr algn="ctr"/>
            <a:r>
              <a:rPr lang="es-MX" sz="2400" b="1" dirty="0" smtClean="0">
                <a:solidFill>
                  <a:srgbClr val="461E64"/>
                </a:solidFill>
                <a:cs typeface="Calibri"/>
              </a:rPr>
              <a:t>www.itei.org.mx/capacitacion</a:t>
            </a:r>
          </a:p>
        </p:txBody>
      </p:sp>
      <p:pic>
        <p:nvPicPr>
          <p:cNvPr id="2" name="Imagen 1" descr="banner_PN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72816"/>
            <a:ext cx="9144000" cy="2468175"/>
          </a:xfrm>
          <a:prstGeom prst="rect">
            <a:avLst/>
          </a:prstGeom>
        </p:spPr>
      </p:pic>
    </p:spTree>
    <p:extLst>
      <p:ext uri="{BB962C8B-B14F-4D97-AF65-F5344CB8AC3E}">
        <p14:creationId xmlns:p14="http://schemas.microsoft.com/office/powerpoint/2010/main" val="561431957"/>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Screen Shot 2018-10-23 at 3.57.1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8600"/>
            <a:ext cx="9144000" cy="6382809"/>
          </a:xfrm>
          <a:prstGeom prst="rect">
            <a:avLst/>
          </a:prstGeom>
        </p:spPr>
      </p:pic>
    </p:spTree>
    <p:extLst>
      <p:ext uri="{BB962C8B-B14F-4D97-AF65-F5344CB8AC3E}">
        <p14:creationId xmlns:p14="http://schemas.microsoft.com/office/powerpoint/2010/main" val="3391077852"/>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p:cNvSpPr txBox="1"/>
          <p:nvPr/>
        </p:nvSpPr>
        <p:spPr>
          <a:xfrm>
            <a:off x="611560" y="764704"/>
            <a:ext cx="6706338" cy="3662541"/>
          </a:xfrm>
          <a:prstGeom prst="rect">
            <a:avLst/>
          </a:prstGeom>
          <a:noFill/>
        </p:spPr>
        <p:txBody>
          <a:bodyPr wrap="square" rtlCol="0">
            <a:spAutoFit/>
          </a:bodyPr>
          <a:lstStyle/>
          <a:p>
            <a:r>
              <a:rPr lang="es-MX" sz="2800" b="1" dirty="0">
                <a:solidFill>
                  <a:schemeClr val="tx1">
                    <a:lumMod val="75000"/>
                    <a:lumOff val="25000"/>
                  </a:schemeClr>
                </a:solidFill>
                <a:latin typeface="Calibri"/>
                <a:cs typeface="Calibri"/>
              </a:rPr>
              <a:t>Cynthia Patricia Cantero Pacheco</a:t>
            </a:r>
          </a:p>
          <a:p>
            <a:r>
              <a:rPr lang="es-MX" sz="2800" dirty="0">
                <a:solidFill>
                  <a:schemeClr val="tx1">
                    <a:lumMod val="75000"/>
                    <a:lumOff val="25000"/>
                  </a:schemeClr>
                </a:solidFill>
                <a:latin typeface="Calibri"/>
                <a:cs typeface="Calibri"/>
              </a:rPr>
              <a:t>Comisionada Presidente</a:t>
            </a:r>
          </a:p>
          <a:p>
            <a:endParaRPr lang="es-MX" sz="2800" dirty="0">
              <a:solidFill>
                <a:schemeClr val="tx1">
                  <a:lumMod val="75000"/>
                  <a:lumOff val="25000"/>
                </a:schemeClr>
              </a:solidFill>
              <a:latin typeface="Calibri"/>
              <a:cs typeface="Calibri"/>
            </a:endParaRPr>
          </a:p>
          <a:p>
            <a:r>
              <a:rPr lang="es-MX" sz="2800" b="1" dirty="0">
                <a:solidFill>
                  <a:schemeClr val="tx1">
                    <a:lumMod val="75000"/>
                    <a:lumOff val="25000"/>
                  </a:schemeClr>
                </a:solidFill>
                <a:latin typeface="Calibri"/>
                <a:cs typeface="Calibri"/>
              </a:rPr>
              <a:t>Salvador Romero Espinosa</a:t>
            </a:r>
          </a:p>
          <a:p>
            <a:r>
              <a:rPr lang="es-MX" sz="2800" dirty="0">
                <a:solidFill>
                  <a:schemeClr val="tx1">
                    <a:lumMod val="75000"/>
                    <a:lumOff val="25000"/>
                  </a:schemeClr>
                </a:solidFill>
                <a:latin typeface="Calibri"/>
                <a:cs typeface="Calibri"/>
              </a:rPr>
              <a:t>Comisionado Ciudadano</a:t>
            </a:r>
          </a:p>
          <a:p>
            <a:endParaRPr lang="es-MX" sz="2800" dirty="0">
              <a:solidFill>
                <a:schemeClr val="tx1">
                  <a:lumMod val="75000"/>
                  <a:lumOff val="25000"/>
                </a:schemeClr>
              </a:solidFill>
              <a:latin typeface="Calibri"/>
              <a:cs typeface="Calibri"/>
            </a:endParaRPr>
          </a:p>
          <a:p>
            <a:r>
              <a:rPr lang="es-MX" sz="2800" b="1" dirty="0">
                <a:solidFill>
                  <a:schemeClr val="tx1">
                    <a:lumMod val="75000"/>
                    <a:lumOff val="25000"/>
                  </a:schemeClr>
                </a:solidFill>
                <a:latin typeface="Calibri"/>
                <a:cs typeface="Calibri"/>
              </a:rPr>
              <a:t>Pedro Antonio Rosas Hernández</a:t>
            </a:r>
          </a:p>
          <a:p>
            <a:r>
              <a:rPr lang="es-MX" sz="2800" dirty="0">
                <a:solidFill>
                  <a:schemeClr val="tx1">
                    <a:lumMod val="75000"/>
                    <a:lumOff val="25000"/>
                  </a:schemeClr>
                </a:solidFill>
                <a:latin typeface="Calibri"/>
                <a:cs typeface="Calibri"/>
              </a:rPr>
              <a:t>Comisionado Ciudadano</a:t>
            </a:r>
          </a:p>
        </p:txBody>
      </p:sp>
      <p:sp>
        <p:nvSpPr>
          <p:cNvPr id="8" name="10 Rectángulo"/>
          <p:cNvSpPr/>
          <p:nvPr/>
        </p:nvSpPr>
        <p:spPr>
          <a:xfrm rot="10800000">
            <a:off x="-1" y="5130000"/>
            <a:ext cx="3047977" cy="1728000"/>
          </a:xfrm>
          <a:prstGeom prst="rect">
            <a:avLst/>
          </a:pr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11 Rectángulo"/>
          <p:cNvSpPr/>
          <p:nvPr/>
        </p:nvSpPr>
        <p:spPr>
          <a:xfrm rot="10800000">
            <a:off x="3047978" y="5130000"/>
            <a:ext cx="6096021" cy="172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0" name="24 Imagen" descr="horizontal_nuevo_2016-01.png"/>
          <p:cNvPicPr>
            <a:picLocks noChangeAspect="1"/>
          </p:cNvPicPr>
          <p:nvPr/>
        </p:nvPicPr>
        <p:blipFill>
          <a:blip r:embed="rId3"/>
          <a:stretch>
            <a:fillRect/>
          </a:stretch>
        </p:blipFill>
        <p:spPr>
          <a:xfrm>
            <a:off x="3556850" y="5507332"/>
            <a:ext cx="5078276" cy="973336"/>
          </a:xfrm>
          <a:prstGeom prst="rect">
            <a:avLst/>
          </a:prstGeom>
        </p:spPr>
      </p:pic>
      <p:sp>
        <p:nvSpPr>
          <p:cNvPr id="5" name="Rectángulo 4"/>
          <p:cNvSpPr/>
          <p:nvPr/>
        </p:nvSpPr>
        <p:spPr>
          <a:xfrm>
            <a:off x="407864" y="5409225"/>
            <a:ext cx="2232248" cy="1169551"/>
          </a:xfrm>
          <a:prstGeom prst="rect">
            <a:avLst/>
          </a:prstGeom>
        </p:spPr>
        <p:txBody>
          <a:bodyPr wrap="square">
            <a:spAutoFit/>
          </a:bodyPr>
          <a:lstStyle/>
          <a:p>
            <a:r>
              <a:rPr lang="es-MX" sz="1400" dirty="0">
                <a:solidFill>
                  <a:schemeClr val="bg1"/>
                </a:solidFill>
                <a:latin typeface="Calibri"/>
                <a:cs typeface="Calibri"/>
              </a:rPr>
              <a:t>Av. Ignacio L. Vallarta </a:t>
            </a:r>
            <a:r>
              <a:rPr lang="es-MX" sz="1400" dirty="0" smtClean="0">
                <a:solidFill>
                  <a:schemeClr val="bg1"/>
                </a:solidFill>
                <a:latin typeface="Calibri"/>
                <a:cs typeface="Calibri"/>
              </a:rPr>
              <a:t>1312</a:t>
            </a:r>
            <a:endParaRPr lang="es-MX" sz="1400" dirty="0">
              <a:solidFill>
                <a:schemeClr val="bg1"/>
              </a:solidFill>
              <a:latin typeface="Calibri"/>
              <a:cs typeface="Calibri"/>
            </a:endParaRPr>
          </a:p>
          <a:p>
            <a:r>
              <a:rPr lang="es-MX" sz="1400" dirty="0">
                <a:solidFill>
                  <a:schemeClr val="bg1"/>
                </a:solidFill>
                <a:latin typeface="Calibri"/>
                <a:cs typeface="Calibri"/>
              </a:rPr>
              <a:t>Col Americana</a:t>
            </a:r>
          </a:p>
          <a:p>
            <a:r>
              <a:rPr lang="es-MX" sz="1400" dirty="0">
                <a:solidFill>
                  <a:schemeClr val="bg1"/>
                </a:solidFill>
                <a:latin typeface="Calibri"/>
                <a:cs typeface="Calibri"/>
              </a:rPr>
              <a:t>Guadalajara Jalisco</a:t>
            </a:r>
          </a:p>
          <a:p>
            <a:r>
              <a:rPr lang="es-MX" sz="1400" dirty="0">
                <a:solidFill>
                  <a:schemeClr val="bg1"/>
                </a:solidFill>
                <a:latin typeface="Calibri"/>
                <a:cs typeface="Calibri"/>
              </a:rPr>
              <a:t>(33)36305745</a:t>
            </a:r>
          </a:p>
          <a:p>
            <a:r>
              <a:rPr lang="es-MX" sz="1400" dirty="0">
                <a:solidFill>
                  <a:schemeClr val="bg1"/>
                </a:solidFill>
                <a:latin typeface="Calibri"/>
                <a:cs typeface="Calibri"/>
              </a:rPr>
              <a:t>www.itei.org.mx</a:t>
            </a:r>
          </a:p>
        </p:txBody>
      </p:sp>
    </p:spTree>
    <p:extLst>
      <p:ext uri="{BB962C8B-B14F-4D97-AF65-F5344CB8AC3E}">
        <p14:creationId xmlns:p14="http://schemas.microsoft.com/office/powerpoint/2010/main" val="334592355"/>
      </p:ext>
    </p:extLst>
  </p:cSld>
  <p:clrMapOvr>
    <a:masterClrMapping/>
  </p:clrMapOvr>
</p:sld>
</file>

<file path=ppt/theme/theme1.xml><?xml version="1.0" encoding="utf-8"?>
<a:theme xmlns:a="http://schemas.openxmlformats.org/drawingml/2006/main" name="2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Adjacency.thmx</Template>
  <TotalTime>12502</TotalTime>
  <Words>2819</Words>
  <Application>Microsoft Macintosh PowerPoint</Application>
  <PresentationFormat>Presentación en pantalla (4:3)</PresentationFormat>
  <Paragraphs>463</Paragraphs>
  <Slides>62</Slides>
  <Notes>11</Notes>
  <HiddenSlides>0</HiddenSlides>
  <MMClips>1</MMClips>
  <ScaleCrop>false</ScaleCrop>
  <HeadingPairs>
    <vt:vector size="4" baseType="variant">
      <vt:variant>
        <vt:lpstr>Tema</vt:lpstr>
      </vt:variant>
      <vt:variant>
        <vt:i4>1</vt:i4>
      </vt:variant>
      <vt:variant>
        <vt:lpstr>Títulos de diapositiva</vt:lpstr>
      </vt:variant>
      <vt:variant>
        <vt:i4>62</vt:i4>
      </vt:variant>
    </vt:vector>
  </HeadingPairs>
  <TitlesOfParts>
    <vt:vector size="63" baseType="lpstr">
      <vt:lpstr>2_Tema de Office</vt:lpstr>
      <vt:lpstr>Ley de Transparencia Acceso a la Información Pública del Estado de Jalisco y sus Municipios</vt:lpstr>
      <vt:lpstr>Ley de Transparencia Acceso a la Información Pública del Estado de Jalisco y sus Municipios</vt:lpstr>
      <vt:lpstr>Presentación de PowerPoint</vt:lpstr>
      <vt:lpstr>Ley de Transparencia Acceso a la Información Pública del Estado de Jalisco y sus Municipios</vt:lpstr>
      <vt:lpstr>Ley de Transparencia Acceso a la Información Pública del Estado de Jalisco y sus Municipios</vt:lpstr>
      <vt:lpstr>Ley de Transparencia Acceso a la Información Pública del Estado de Jalisco y sus Municipios</vt:lpstr>
      <vt:lpstr>¿Qué es el ITEI?</vt:lpstr>
      <vt:lpstr>¿Qué es el ITEI?</vt:lpstr>
      <vt:lpstr>Presentación de PowerPoint</vt:lpstr>
      <vt:lpstr>Presentación de PowerPoint</vt:lpstr>
      <vt:lpstr>Presentación de PowerPoint</vt:lpstr>
      <vt:lpstr>Presentación de PowerPoint</vt:lpstr>
      <vt:lpstr>PRINCIPIOS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Ley de Transparencia Acceso a la Información Pública del Estado de Jalisco y sus Municipios</vt:lpstr>
      <vt:lpstr>¿Qué son los datos personales?</vt:lpstr>
      <vt:lpstr>Presentación de PowerPoint</vt:lpstr>
      <vt:lpstr>Presentación de PowerPoint</vt:lpstr>
      <vt:lpstr>Presentación de PowerPoint</vt:lpstr>
      <vt:lpstr>Presentación de PowerPoint</vt:lpstr>
      <vt:lpstr>Presentación de PowerPoint</vt:lpstr>
      <vt:lpstr>Ley de Transparencia Acceso a la Información Pública del Estado de Jalisco y sus Municipios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Juan Carlos Campos Herrera;Edurado Arriola</dc:creator>
  <cp:lastModifiedBy>franc</cp:lastModifiedBy>
  <cp:revision>323</cp:revision>
  <cp:lastPrinted>2017-10-05T17:29:54Z</cp:lastPrinted>
  <dcterms:created xsi:type="dcterms:W3CDTF">2016-01-26T16:30:26Z</dcterms:created>
  <dcterms:modified xsi:type="dcterms:W3CDTF">2018-10-25T18:46:19Z</dcterms:modified>
</cp:coreProperties>
</file>