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85" r:id="rId3"/>
    <p:sldId id="289" r:id="rId4"/>
    <p:sldId id="257" r:id="rId5"/>
    <p:sldId id="258" r:id="rId6"/>
    <p:sldId id="286" r:id="rId7"/>
    <p:sldId id="290" r:id="rId8"/>
    <p:sldId id="291" r:id="rId9"/>
    <p:sldId id="293" r:id="rId10"/>
    <p:sldId id="292" r:id="rId11"/>
    <p:sldId id="294" r:id="rId12"/>
    <p:sldId id="325" r:id="rId13"/>
    <p:sldId id="295" r:id="rId14"/>
    <p:sldId id="296" r:id="rId15"/>
    <p:sldId id="306" r:id="rId16"/>
    <p:sldId id="316" r:id="rId17"/>
    <p:sldId id="297" r:id="rId18"/>
    <p:sldId id="303" r:id="rId19"/>
    <p:sldId id="299" r:id="rId20"/>
    <p:sldId id="300" r:id="rId21"/>
    <p:sldId id="301" r:id="rId22"/>
    <p:sldId id="314" r:id="rId23"/>
    <p:sldId id="317" r:id="rId24"/>
    <p:sldId id="304" r:id="rId25"/>
    <p:sldId id="305" r:id="rId26"/>
    <p:sldId id="323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8" r:id="rId35"/>
    <p:sldId id="319" r:id="rId36"/>
    <p:sldId id="324" r:id="rId3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55" autoAdjust="0"/>
  </p:normalViewPr>
  <p:slideViewPr>
    <p:cSldViewPr snapToGrid="0" snapToObjects="1">
      <p:cViewPr varScale="1">
        <p:scale>
          <a:sx n="74" d="100"/>
          <a:sy n="74" d="100"/>
        </p:scale>
        <p:origin x="-12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B8AF86-CE86-4EC2-9DA4-6DEA5E031719}" type="doc">
      <dgm:prSet loTypeId="urn:microsoft.com/office/officeart/2005/8/layout/radial5" loCatId="cycle" qsTypeId="urn:microsoft.com/office/officeart/2005/8/quickstyle/3d4" qsCatId="3D" csTypeId="urn:microsoft.com/office/officeart/2005/8/colors/accent5_5" csCatId="accent5" phldr="1"/>
      <dgm:spPr/>
      <dgm:t>
        <a:bodyPr/>
        <a:lstStyle/>
        <a:p>
          <a:endParaRPr lang="es-MX"/>
        </a:p>
      </dgm:t>
    </dgm:pt>
    <dgm:pt modelId="{EA8C1B68-9859-43E5-8173-653DBBE0747F}">
      <dgm:prSet phldrT="[Texto]"/>
      <dgm:spPr/>
      <dgm:t>
        <a:bodyPr/>
        <a:lstStyle/>
        <a:p>
          <a:pPr algn="ctr"/>
          <a:r>
            <a:rPr lang="es-MX" dirty="0"/>
            <a:t>Personas Físicas y Jurídicas</a:t>
          </a:r>
        </a:p>
      </dgm:t>
    </dgm:pt>
    <dgm:pt modelId="{B0E7B3BF-7852-49D1-B4B3-6B03E808B659}" type="parTrans" cxnId="{89276E9B-43AA-4DA7-9F34-2EF23CBD5738}">
      <dgm:prSet/>
      <dgm:spPr/>
      <dgm:t>
        <a:bodyPr/>
        <a:lstStyle/>
        <a:p>
          <a:endParaRPr lang="es-MX"/>
        </a:p>
      </dgm:t>
    </dgm:pt>
    <dgm:pt modelId="{B47B8280-B8CA-4507-B971-2E5401ADF513}" type="sibTrans" cxnId="{89276E9B-43AA-4DA7-9F34-2EF23CBD5738}">
      <dgm:prSet/>
      <dgm:spPr/>
      <dgm:t>
        <a:bodyPr/>
        <a:lstStyle/>
        <a:p>
          <a:endParaRPr lang="es-MX"/>
        </a:p>
      </dgm:t>
    </dgm:pt>
    <dgm:pt modelId="{E706BD96-9FF7-4C67-9705-5A795C9A0BDE}">
      <dgm:prSet phldrT="[Texto]" custT="1"/>
      <dgm:spPr/>
      <dgm:t>
        <a:bodyPr/>
        <a:lstStyle/>
        <a:p>
          <a:r>
            <a:rPr lang="es-MX" sz="1600" dirty="0"/>
            <a:t>1. Sujetos Obligados</a:t>
          </a:r>
        </a:p>
      </dgm:t>
    </dgm:pt>
    <dgm:pt modelId="{FBE8CBCB-85D2-47E8-8462-BB0EEBE8EFB5}" type="parTrans" cxnId="{5B47A342-2529-4616-94DD-577C79F28D2C}">
      <dgm:prSet/>
      <dgm:spPr/>
      <dgm:t>
        <a:bodyPr/>
        <a:lstStyle/>
        <a:p>
          <a:endParaRPr lang="es-MX" dirty="0"/>
        </a:p>
      </dgm:t>
    </dgm:pt>
    <dgm:pt modelId="{22B72DCB-4409-4951-A7E9-B769E824162D}" type="sibTrans" cxnId="{5B47A342-2529-4616-94DD-577C79F28D2C}">
      <dgm:prSet/>
      <dgm:spPr/>
      <dgm:t>
        <a:bodyPr/>
        <a:lstStyle/>
        <a:p>
          <a:endParaRPr lang="es-MX"/>
        </a:p>
      </dgm:t>
    </dgm:pt>
    <dgm:pt modelId="{55B44DF0-AF9B-43FB-812E-7D056EED6D27}">
      <dgm:prSet phldrT="[Texto]" custT="1"/>
      <dgm:spPr/>
      <dgm:t>
        <a:bodyPr/>
        <a:lstStyle/>
        <a:p>
          <a:r>
            <a:rPr lang="es-MX" sz="1600" dirty="0"/>
            <a:t>2. Obligaciones </a:t>
          </a:r>
        </a:p>
      </dgm:t>
    </dgm:pt>
    <dgm:pt modelId="{6EE1BFF9-B860-43BF-BF39-C09B9FE5BECF}" type="parTrans" cxnId="{18D7785D-32E7-443E-A56C-8F52CA265989}">
      <dgm:prSet/>
      <dgm:spPr/>
      <dgm:t>
        <a:bodyPr/>
        <a:lstStyle/>
        <a:p>
          <a:endParaRPr lang="es-MX" dirty="0"/>
        </a:p>
      </dgm:t>
    </dgm:pt>
    <dgm:pt modelId="{0D938A40-E71C-405E-B929-51EA6FF5B66C}" type="sibTrans" cxnId="{18D7785D-32E7-443E-A56C-8F52CA265989}">
      <dgm:prSet/>
      <dgm:spPr/>
      <dgm:t>
        <a:bodyPr/>
        <a:lstStyle/>
        <a:p>
          <a:endParaRPr lang="es-MX"/>
        </a:p>
      </dgm:t>
    </dgm:pt>
    <dgm:pt modelId="{549D85C9-41F2-438D-A07B-4016526DDDB5}">
      <dgm:prSet phldrT="[Texto]" custT="1"/>
      <dgm:spPr/>
      <dgm:t>
        <a:bodyPr/>
        <a:lstStyle/>
        <a:p>
          <a:r>
            <a:rPr lang="es-MX" sz="1600" dirty="0"/>
            <a:t>4. S.O. Indirectos</a:t>
          </a:r>
        </a:p>
      </dgm:t>
    </dgm:pt>
    <dgm:pt modelId="{6A554F2E-8344-4DBF-A1F2-EC875990E559}" type="parTrans" cxnId="{5B0418C4-8120-492E-9C43-323997D91407}">
      <dgm:prSet/>
      <dgm:spPr/>
      <dgm:t>
        <a:bodyPr/>
        <a:lstStyle/>
        <a:p>
          <a:endParaRPr lang="es-MX" dirty="0"/>
        </a:p>
      </dgm:t>
    </dgm:pt>
    <dgm:pt modelId="{3E9AF88A-3F53-49EE-B239-B9314CF6EE32}" type="sibTrans" cxnId="{5B0418C4-8120-492E-9C43-323997D91407}">
      <dgm:prSet/>
      <dgm:spPr/>
      <dgm:t>
        <a:bodyPr/>
        <a:lstStyle/>
        <a:p>
          <a:endParaRPr lang="es-MX"/>
        </a:p>
      </dgm:t>
    </dgm:pt>
    <dgm:pt modelId="{3AF23851-BCAC-42F6-A041-090F159EACB4}">
      <dgm:prSet phldrT="[Texto]" custScaleX="111774" custScaleY="107525"/>
      <dgm:spPr/>
      <dgm:t>
        <a:bodyPr/>
        <a:lstStyle/>
        <a:p>
          <a:endParaRPr lang="es-MX"/>
        </a:p>
      </dgm:t>
    </dgm:pt>
    <dgm:pt modelId="{8F0FD7A1-507A-4F6D-9EA5-42E4A8605F59}" type="parTrans" cxnId="{CBF47E10-7749-4FCF-ABEC-194654E22144}">
      <dgm:prSet/>
      <dgm:spPr/>
      <dgm:t>
        <a:bodyPr/>
        <a:lstStyle/>
        <a:p>
          <a:endParaRPr lang="es-MX"/>
        </a:p>
      </dgm:t>
    </dgm:pt>
    <dgm:pt modelId="{3B45D630-FF0C-4375-8D0F-8259368EAF13}" type="sibTrans" cxnId="{CBF47E10-7749-4FCF-ABEC-194654E22144}">
      <dgm:prSet/>
      <dgm:spPr/>
      <dgm:t>
        <a:bodyPr/>
        <a:lstStyle/>
        <a:p>
          <a:endParaRPr lang="es-MX"/>
        </a:p>
      </dgm:t>
    </dgm:pt>
    <dgm:pt modelId="{30177F85-BA4F-48D7-9BBD-87074F3BA517}">
      <dgm:prSet phldrT="[Texto]" custT="1"/>
      <dgm:spPr/>
      <dgm:t>
        <a:bodyPr/>
        <a:lstStyle/>
        <a:p>
          <a:r>
            <a:rPr lang="es-MX" sz="1600" dirty="0"/>
            <a:t>3. Procedimiento</a:t>
          </a:r>
        </a:p>
      </dgm:t>
    </dgm:pt>
    <dgm:pt modelId="{F47B41B6-10A7-45C7-A7B6-5E83F3FC9428}" type="parTrans" cxnId="{3C3C3E8A-0B42-4313-BFCF-FE44BC3E0CFF}">
      <dgm:prSet/>
      <dgm:spPr/>
      <dgm:t>
        <a:bodyPr/>
        <a:lstStyle/>
        <a:p>
          <a:endParaRPr lang="es-MX" dirty="0"/>
        </a:p>
      </dgm:t>
    </dgm:pt>
    <dgm:pt modelId="{BF6D611B-A233-4480-8D79-15AE7AAA7536}" type="sibTrans" cxnId="{3C3C3E8A-0B42-4313-BFCF-FE44BC3E0CFF}">
      <dgm:prSet/>
      <dgm:spPr/>
      <dgm:t>
        <a:bodyPr/>
        <a:lstStyle/>
        <a:p>
          <a:endParaRPr lang="es-MX"/>
        </a:p>
      </dgm:t>
    </dgm:pt>
    <dgm:pt modelId="{A7FD4043-05B0-4D41-91AF-67F6EF5744DF}">
      <dgm:prSet phldrT="[Texto]" custRadScaleRad="114152" custRadScaleInc="124328"/>
      <dgm:spPr/>
      <dgm:t>
        <a:bodyPr/>
        <a:lstStyle/>
        <a:p>
          <a:endParaRPr lang="es-ES"/>
        </a:p>
      </dgm:t>
    </dgm:pt>
    <dgm:pt modelId="{5D825ED5-AD4A-4A5F-9333-76D0C5788F43}" type="parTrans" cxnId="{7E5EA406-A8C7-4FFE-9271-96DB093F8C15}">
      <dgm:prSet/>
      <dgm:spPr/>
      <dgm:t>
        <a:bodyPr/>
        <a:lstStyle/>
        <a:p>
          <a:endParaRPr lang="es-MX"/>
        </a:p>
      </dgm:t>
    </dgm:pt>
    <dgm:pt modelId="{99F56CED-22AC-4025-B93D-12C1F94915A2}" type="sibTrans" cxnId="{7E5EA406-A8C7-4FFE-9271-96DB093F8C15}">
      <dgm:prSet/>
      <dgm:spPr/>
      <dgm:t>
        <a:bodyPr/>
        <a:lstStyle/>
        <a:p>
          <a:endParaRPr lang="es-MX"/>
        </a:p>
      </dgm:t>
    </dgm:pt>
    <dgm:pt modelId="{14E1401C-F20A-4FDA-B53D-18ED0763BE60}">
      <dgm:prSet phldrT="[Texto]" custT="1"/>
      <dgm:spPr/>
      <dgm:t>
        <a:bodyPr/>
        <a:lstStyle/>
        <a:p>
          <a:r>
            <a:rPr lang="es-MX" sz="1600" dirty="0" smtClean="0"/>
            <a:t>5. </a:t>
          </a:r>
          <a:r>
            <a:rPr lang="es-MX" sz="1600" dirty="0"/>
            <a:t>S.O. Directos </a:t>
          </a:r>
        </a:p>
      </dgm:t>
    </dgm:pt>
    <dgm:pt modelId="{2130FFFA-2B92-4E13-8FFE-A08372648DA4}" type="parTrans" cxnId="{A046424A-6C60-4842-809B-8B75C0BD739F}">
      <dgm:prSet/>
      <dgm:spPr/>
      <dgm:t>
        <a:bodyPr/>
        <a:lstStyle/>
        <a:p>
          <a:endParaRPr lang="es-MX"/>
        </a:p>
      </dgm:t>
    </dgm:pt>
    <dgm:pt modelId="{7F1F36D7-27DB-47F8-AAE0-7284B0F19D69}" type="sibTrans" cxnId="{A046424A-6C60-4842-809B-8B75C0BD739F}">
      <dgm:prSet/>
      <dgm:spPr/>
      <dgm:t>
        <a:bodyPr/>
        <a:lstStyle/>
        <a:p>
          <a:endParaRPr lang="es-MX"/>
        </a:p>
      </dgm:t>
    </dgm:pt>
    <dgm:pt modelId="{EEF271FC-23EA-4B2C-8B8C-9C419222E6F7}">
      <dgm:prSet phldrT="[Texto]" custT="1"/>
      <dgm:spPr/>
      <dgm:t>
        <a:bodyPr/>
        <a:lstStyle/>
        <a:p>
          <a:r>
            <a:rPr lang="es-MX" sz="1600" dirty="0"/>
            <a:t>6. Mejores Practicas</a:t>
          </a:r>
        </a:p>
      </dgm:t>
    </dgm:pt>
    <dgm:pt modelId="{694DF5A9-A28C-447C-ABD9-01025F3904B7}" type="parTrans" cxnId="{B261CC99-4D5B-436F-A366-C0FA0C0391A5}">
      <dgm:prSet/>
      <dgm:spPr/>
      <dgm:t>
        <a:bodyPr/>
        <a:lstStyle/>
        <a:p>
          <a:endParaRPr lang="es-MX"/>
        </a:p>
      </dgm:t>
    </dgm:pt>
    <dgm:pt modelId="{888B7C99-A37F-462A-A822-1DFDFC927F03}" type="sibTrans" cxnId="{B261CC99-4D5B-436F-A366-C0FA0C0391A5}">
      <dgm:prSet/>
      <dgm:spPr/>
      <dgm:t>
        <a:bodyPr/>
        <a:lstStyle/>
        <a:p>
          <a:endParaRPr lang="es-MX"/>
        </a:p>
      </dgm:t>
    </dgm:pt>
    <dgm:pt modelId="{38B668AF-0592-490B-B127-77722872B5D7}" type="pres">
      <dgm:prSet presAssocID="{7EB8AF86-CE86-4EC2-9DA4-6DEA5E03171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B7209DD-54F5-4DA8-8214-12D9BD1131BD}" type="pres">
      <dgm:prSet presAssocID="{EA8C1B68-9859-43E5-8173-653DBBE0747F}" presName="centerShape" presStyleLbl="node0" presStyleIdx="0" presStyleCnt="1" custScaleX="111774" custScaleY="107525" custLinFactNeighborX="-1838" custLinFactNeighborY="-2320"/>
      <dgm:spPr/>
      <dgm:t>
        <a:bodyPr/>
        <a:lstStyle/>
        <a:p>
          <a:endParaRPr lang="es-MX"/>
        </a:p>
      </dgm:t>
    </dgm:pt>
    <dgm:pt modelId="{CB98396C-DE6D-4D4C-AF9C-BE45B0CD454C}" type="pres">
      <dgm:prSet presAssocID="{FBE8CBCB-85D2-47E8-8462-BB0EEBE8EFB5}" presName="parTrans" presStyleLbl="sibTrans2D1" presStyleIdx="0" presStyleCnt="6"/>
      <dgm:spPr/>
      <dgm:t>
        <a:bodyPr/>
        <a:lstStyle/>
        <a:p>
          <a:endParaRPr lang="es-MX"/>
        </a:p>
      </dgm:t>
    </dgm:pt>
    <dgm:pt modelId="{19A619D9-7A9B-43F9-805E-97F2A7D3FFE2}" type="pres">
      <dgm:prSet presAssocID="{FBE8CBCB-85D2-47E8-8462-BB0EEBE8EFB5}" presName="connectorText" presStyleLbl="sibTrans2D1" presStyleIdx="0" presStyleCnt="6"/>
      <dgm:spPr/>
      <dgm:t>
        <a:bodyPr/>
        <a:lstStyle/>
        <a:p>
          <a:endParaRPr lang="es-MX"/>
        </a:p>
      </dgm:t>
    </dgm:pt>
    <dgm:pt modelId="{5D752FC5-4C52-4D16-8E24-3C6AE8C52B00}" type="pres">
      <dgm:prSet presAssocID="{E706BD96-9FF7-4C67-9705-5A795C9A0BDE}" presName="node" presStyleLbl="node1" presStyleIdx="0" presStyleCnt="6" custScaleX="110070" custRadScaleRad="125661" custRadScaleInc="-14659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5AE1D0-C523-427F-826C-2334DC9BB2F6}" type="pres">
      <dgm:prSet presAssocID="{6EE1BFF9-B860-43BF-BF39-C09B9FE5BECF}" presName="parTrans" presStyleLbl="sibTrans2D1" presStyleIdx="1" presStyleCnt="6"/>
      <dgm:spPr/>
      <dgm:t>
        <a:bodyPr/>
        <a:lstStyle/>
        <a:p>
          <a:endParaRPr lang="es-MX"/>
        </a:p>
      </dgm:t>
    </dgm:pt>
    <dgm:pt modelId="{5FC4A2A8-C4A9-45E4-84DC-D4D54CF6A793}" type="pres">
      <dgm:prSet presAssocID="{6EE1BFF9-B860-43BF-BF39-C09B9FE5BECF}" presName="connectorText" presStyleLbl="sibTrans2D1" presStyleIdx="1" presStyleCnt="6"/>
      <dgm:spPr/>
      <dgm:t>
        <a:bodyPr/>
        <a:lstStyle/>
        <a:p>
          <a:endParaRPr lang="es-MX"/>
        </a:p>
      </dgm:t>
    </dgm:pt>
    <dgm:pt modelId="{5E486BCC-4E79-47C1-893F-2E83D0E1CD34}" type="pres">
      <dgm:prSet presAssocID="{55B44DF0-AF9B-43FB-812E-7D056EED6D27}" presName="node" presStyleLbl="node1" presStyleIdx="1" presStyleCnt="6" custScaleX="108280" custRadScaleRad="113015" custRadScaleInc="-10802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E14EBD-7582-4799-BB67-3BA81AAB52C5}" type="pres">
      <dgm:prSet presAssocID="{F47B41B6-10A7-45C7-A7B6-5E83F3FC9428}" presName="parTrans" presStyleLbl="sibTrans2D1" presStyleIdx="2" presStyleCnt="6"/>
      <dgm:spPr/>
      <dgm:t>
        <a:bodyPr/>
        <a:lstStyle/>
        <a:p>
          <a:endParaRPr lang="es-MX"/>
        </a:p>
      </dgm:t>
    </dgm:pt>
    <dgm:pt modelId="{77063088-8239-4B48-B3AF-32A93F5DC780}" type="pres">
      <dgm:prSet presAssocID="{F47B41B6-10A7-45C7-A7B6-5E83F3FC9428}" presName="connectorText" presStyleLbl="sibTrans2D1" presStyleIdx="2" presStyleCnt="6"/>
      <dgm:spPr/>
      <dgm:t>
        <a:bodyPr/>
        <a:lstStyle/>
        <a:p>
          <a:endParaRPr lang="es-MX"/>
        </a:p>
      </dgm:t>
    </dgm:pt>
    <dgm:pt modelId="{C4788C08-4BC3-4902-AEC1-F67A26D7148D}" type="pres">
      <dgm:prSet presAssocID="{30177F85-BA4F-48D7-9BBD-87074F3BA517}" presName="node" presStyleLbl="node1" presStyleIdx="2" presStyleCnt="6" custScaleX="122479" custRadScaleRad="127942" custRadScaleInc="-886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92A86A-1EE9-4569-B10C-68C5F973561C}" type="pres">
      <dgm:prSet presAssocID="{6A554F2E-8344-4DBF-A1F2-EC875990E559}" presName="parTrans" presStyleLbl="sibTrans2D1" presStyleIdx="3" presStyleCnt="6"/>
      <dgm:spPr/>
      <dgm:t>
        <a:bodyPr/>
        <a:lstStyle/>
        <a:p>
          <a:endParaRPr lang="es-MX"/>
        </a:p>
      </dgm:t>
    </dgm:pt>
    <dgm:pt modelId="{B2EF87BE-63A7-406E-A85B-408AFB0E5D24}" type="pres">
      <dgm:prSet presAssocID="{6A554F2E-8344-4DBF-A1F2-EC875990E559}" presName="connectorText" presStyleLbl="sibTrans2D1" presStyleIdx="3" presStyleCnt="6"/>
      <dgm:spPr/>
      <dgm:t>
        <a:bodyPr/>
        <a:lstStyle/>
        <a:p>
          <a:endParaRPr lang="es-MX"/>
        </a:p>
      </dgm:t>
    </dgm:pt>
    <dgm:pt modelId="{0CAF851C-CA81-4A84-B7CC-D7B9794E5C23}" type="pres">
      <dgm:prSet presAssocID="{549D85C9-41F2-438D-A07B-4016526DDDB5}" presName="node" presStyleLbl="node1" presStyleIdx="3" presStyleCnt="6" custScaleX="115115" custRadScaleRad="115027" custRadScaleInc="-1202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DF5886-93E7-42AA-96CF-0175929B6FFE}" type="pres">
      <dgm:prSet presAssocID="{2130FFFA-2B92-4E13-8FFE-A08372648DA4}" presName="parTrans" presStyleLbl="sibTrans2D1" presStyleIdx="4" presStyleCnt="6"/>
      <dgm:spPr/>
      <dgm:t>
        <a:bodyPr/>
        <a:lstStyle/>
        <a:p>
          <a:endParaRPr lang="es-MX"/>
        </a:p>
      </dgm:t>
    </dgm:pt>
    <dgm:pt modelId="{1CF874E7-9DDB-45F3-A480-011E8104E2B8}" type="pres">
      <dgm:prSet presAssocID="{2130FFFA-2B92-4E13-8FFE-A08372648DA4}" presName="connectorText" presStyleLbl="sibTrans2D1" presStyleIdx="4" presStyleCnt="6"/>
      <dgm:spPr/>
      <dgm:t>
        <a:bodyPr/>
        <a:lstStyle/>
        <a:p>
          <a:endParaRPr lang="es-MX"/>
        </a:p>
      </dgm:t>
    </dgm:pt>
    <dgm:pt modelId="{D23A8D0A-2EC5-4C99-86F0-72656DD43B10}" type="pres">
      <dgm:prSet presAssocID="{14E1401C-F20A-4FDA-B53D-18ED0763BE60}" presName="node" presStyleLbl="node1" presStyleIdx="4" presStyleCnt="6" custScaleX="117526" custRadScaleRad="124245" custRadScaleInc="-5689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06563F-EAAE-40D2-AA2B-538BC23ED3F5}" type="pres">
      <dgm:prSet presAssocID="{694DF5A9-A28C-447C-ABD9-01025F3904B7}" presName="parTrans" presStyleLbl="sibTrans2D1" presStyleIdx="5" presStyleCnt="6"/>
      <dgm:spPr/>
      <dgm:t>
        <a:bodyPr/>
        <a:lstStyle/>
        <a:p>
          <a:endParaRPr lang="es-MX"/>
        </a:p>
      </dgm:t>
    </dgm:pt>
    <dgm:pt modelId="{48CC7B03-B92C-43C9-B9AF-CB930BF367C0}" type="pres">
      <dgm:prSet presAssocID="{694DF5A9-A28C-447C-ABD9-01025F3904B7}" presName="connectorText" presStyleLbl="sibTrans2D1" presStyleIdx="5" presStyleCnt="6"/>
      <dgm:spPr/>
      <dgm:t>
        <a:bodyPr/>
        <a:lstStyle/>
        <a:p>
          <a:endParaRPr lang="es-MX"/>
        </a:p>
      </dgm:t>
    </dgm:pt>
    <dgm:pt modelId="{B65080F0-4AA3-4E66-87C1-A608F4139E7D}" type="pres">
      <dgm:prSet presAssocID="{EEF271FC-23EA-4B2C-8B8C-9C419222E6F7}" presName="node" presStyleLbl="node1" presStyleIdx="5" presStyleCnt="6" custRadScaleRad="132031" custRadScaleInc="-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C3C3E8A-0B42-4313-BFCF-FE44BC3E0CFF}" srcId="{EA8C1B68-9859-43E5-8173-653DBBE0747F}" destId="{30177F85-BA4F-48D7-9BBD-87074F3BA517}" srcOrd="2" destOrd="0" parTransId="{F47B41B6-10A7-45C7-A7B6-5E83F3FC9428}" sibTransId="{BF6D611B-A233-4480-8D79-15AE7AAA7536}"/>
    <dgm:cxn modelId="{4E9E3836-FE77-41BB-B806-D9E2F7CC2E97}" type="presOf" srcId="{FBE8CBCB-85D2-47E8-8462-BB0EEBE8EFB5}" destId="{CB98396C-DE6D-4D4C-AF9C-BE45B0CD454C}" srcOrd="0" destOrd="0" presId="urn:microsoft.com/office/officeart/2005/8/layout/radial5"/>
    <dgm:cxn modelId="{323E47BB-A2C2-4BBA-8C45-ED046434EA70}" type="presOf" srcId="{6A554F2E-8344-4DBF-A1F2-EC875990E559}" destId="{BB92A86A-1EE9-4569-B10C-68C5F973561C}" srcOrd="0" destOrd="0" presId="urn:microsoft.com/office/officeart/2005/8/layout/radial5"/>
    <dgm:cxn modelId="{4B8AD39E-9317-46B5-B581-68F3302E5BFC}" type="presOf" srcId="{FBE8CBCB-85D2-47E8-8462-BB0EEBE8EFB5}" destId="{19A619D9-7A9B-43F9-805E-97F2A7D3FFE2}" srcOrd="1" destOrd="0" presId="urn:microsoft.com/office/officeart/2005/8/layout/radial5"/>
    <dgm:cxn modelId="{CDC9F03A-56DC-413D-ABC2-740D17717512}" type="presOf" srcId="{694DF5A9-A28C-447C-ABD9-01025F3904B7}" destId="{48CC7B03-B92C-43C9-B9AF-CB930BF367C0}" srcOrd="1" destOrd="0" presId="urn:microsoft.com/office/officeart/2005/8/layout/radial5"/>
    <dgm:cxn modelId="{7E6DBBA6-83E6-44B7-902A-BA81019820E3}" type="presOf" srcId="{F47B41B6-10A7-45C7-A7B6-5E83F3FC9428}" destId="{14E14EBD-7582-4799-BB67-3BA81AAB52C5}" srcOrd="0" destOrd="0" presId="urn:microsoft.com/office/officeart/2005/8/layout/radial5"/>
    <dgm:cxn modelId="{FE34733B-B7FF-4B46-B584-623671B859E8}" type="presOf" srcId="{6EE1BFF9-B860-43BF-BF39-C09B9FE5BECF}" destId="{5FC4A2A8-C4A9-45E4-84DC-D4D54CF6A793}" srcOrd="1" destOrd="0" presId="urn:microsoft.com/office/officeart/2005/8/layout/radial5"/>
    <dgm:cxn modelId="{EC17B801-EA13-47BB-830A-22B37F466042}" type="presOf" srcId="{694DF5A9-A28C-447C-ABD9-01025F3904B7}" destId="{5706563F-EAAE-40D2-AA2B-538BC23ED3F5}" srcOrd="0" destOrd="0" presId="urn:microsoft.com/office/officeart/2005/8/layout/radial5"/>
    <dgm:cxn modelId="{B261CC99-4D5B-436F-A366-C0FA0C0391A5}" srcId="{EA8C1B68-9859-43E5-8173-653DBBE0747F}" destId="{EEF271FC-23EA-4B2C-8B8C-9C419222E6F7}" srcOrd="5" destOrd="0" parTransId="{694DF5A9-A28C-447C-ABD9-01025F3904B7}" sibTransId="{888B7C99-A37F-462A-A822-1DFDFC927F03}"/>
    <dgm:cxn modelId="{7E5EA406-A8C7-4FFE-9271-96DB093F8C15}" srcId="{7EB8AF86-CE86-4EC2-9DA4-6DEA5E031719}" destId="{A7FD4043-05B0-4D41-91AF-67F6EF5744DF}" srcOrd="2" destOrd="0" parTransId="{5D825ED5-AD4A-4A5F-9333-76D0C5788F43}" sibTransId="{99F56CED-22AC-4025-B93D-12C1F94915A2}"/>
    <dgm:cxn modelId="{810D7719-49C1-47BB-B0D2-B7A5CE10E9B1}" type="presOf" srcId="{55B44DF0-AF9B-43FB-812E-7D056EED6D27}" destId="{5E486BCC-4E79-47C1-893F-2E83D0E1CD34}" srcOrd="0" destOrd="0" presId="urn:microsoft.com/office/officeart/2005/8/layout/radial5"/>
    <dgm:cxn modelId="{89276E9B-43AA-4DA7-9F34-2EF23CBD5738}" srcId="{7EB8AF86-CE86-4EC2-9DA4-6DEA5E031719}" destId="{EA8C1B68-9859-43E5-8173-653DBBE0747F}" srcOrd="0" destOrd="0" parTransId="{B0E7B3BF-7852-49D1-B4B3-6B03E808B659}" sibTransId="{B47B8280-B8CA-4507-B971-2E5401ADF513}"/>
    <dgm:cxn modelId="{9F1B9F05-1156-469B-BDB1-7844691A43F2}" type="presOf" srcId="{6EE1BFF9-B860-43BF-BF39-C09B9FE5BECF}" destId="{2A5AE1D0-C523-427F-826C-2334DC9BB2F6}" srcOrd="0" destOrd="0" presId="urn:microsoft.com/office/officeart/2005/8/layout/radial5"/>
    <dgm:cxn modelId="{A4AFCB4E-A4D6-467E-A020-09C8AEFFDE62}" type="presOf" srcId="{14E1401C-F20A-4FDA-B53D-18ED0763BE60}" destId="{D23A8D0A-2EC5-4C99-86F0-72656DD43B10}" srcOrd="0" destOrd="0" presId="urn:microsoft.com/office/officeart/2005/8/layout/radial5"/>
    <dgm:cxn modelId="{03CD2BA1-0084-44FC-A7D6-44A27DBDCC17}" type="presOf" srcId="{7EB8AF86-CE86-4EC2-9DA4-6DEA5E031719}" destId="{38B668AF-0592-490B-B127-77722872B5D7}" srcOrd="0" destOrd="0" presId="urn:microsoft.com/office/officeart/2005/8/layout/radial5"/>
    <dgm:cxn modelId="{6AAAF48A-0FD3-4827-A2FA-1DCEAD889AC3}" type="presOf" srcId="{2130FFFA-2B92-4E13-8FFE-A08372648DA4}" destId="{96DF5886-93E7-42AA-96CF-0175929B6FFE}" srcOrd="0" destOrd="0" presId="urn:microsoft.com/office/officeart/2005/8/layout/radial5"/>
    <dgm:cxn modelId="{83FEDCFA-E9B6-46FC-991B-F9ECAFA2396C}" type="presOf" srcId="{2130FFFA-2B92-4E13-8FFE-A08372648DA4}" destId="{1CF874E7-9DDB-45F3-A480-011E8104E2B8}" srcOrd="1" destOrd="0" presId="urn:microsoft.com/office/officeart/2005/8/layout/radial5"/>
    <dgm:cxn modelId="{13802E34-E571-40BA-9E27-7C8FA58EF6E9}" type="presOf" srcId="{E706BD96-9FF7-4C67-9705-5A795C9A0BDE}" destId="{5D752FC5-4C52-4D16-8E24-3C6AE8C52B00}" srcOrd="0" destOrd="0" presId="urn:microsoft.com/office/officeart/2005/8/layout/radial5"/>
    <dgm:cxn modelId="{3C46C822-68CC-4B64-8596-0E843AFF57C8}" type="presOf" srcId="{EEF271FC-23EA-4B2C-8B8C-9C419222E6F7}" destId="{B65080F0-4AA3-4E66-87C1-A608F4139E7D}" srcOrd="0" destOrd="0" presId="urn:microsoft.com/office/officeart/2005/8/layout/radial5"/>
    <dgm:cxn modelId="{19264A39-2A13-43BC-B601-8E45C5F30755}" type="presOf" srcId="{6A554F2E-8344-4DBF-A1F2-EC875990E559}" destId="{B2EF87BE-63A7-406E-A85B-408AFB0E5D24}" srcOrd="1" destOrd="0" presId="urn:microsoft.com/office/officeart/2005/8/layout/radial5"/>
    <dgm:cxn modelId="{18D7785D-32E7-443E-A56C-8F52CA265989}" srcId="{EA8C1B68-9859-43E5-8173-653DBBE0747F}" destId="{55B44DF0-AF9B-43FB-812E-7D056EED6D27}" srcOrd="1" destOrd="0" parTransId="{6EE1BFF9-B860-43BF-BF39-C09B9FE5BECF}" sibTransId="{0D938A40-E71C-405E-B929-51EA6FF5B66C}"/>
    <dgm:cxn modelId="{CBF47E10-7749-4FCF-ABEC-194654E22144}" srcId="{7EB8AF86-CE86-4EC2-9DA4-6DEA5E031719}" destId="{3AF23851-BCAC-42F6-A041-090F159EACB4}" srcOrd="1" destOrd="0" parTransId="{8F0FD7A1-507A-4F6D-9EA5-42E4A8605F59}" sibTransId="{3B45D630-FF0C-4375-8D0F-8259368EAF13}"/>
    <dgm:cxn modelId="{A046424A-6C60-4842-809B-8B75C0BD739F}" srcId="{EA8C1B68-9859-43E5-8173-653DBBE0747F}" destId="{14E1401C-F20A-4FDA-B53D-18ED0763BE60}" srcOrd="4" destOrd="0" parTransId="{2130FFFA-2B92-4E13-8FFE-A08372648DA4}" sibTransId="{7F1F36D7-27DB-47F8-AAE0-7284B0F19D69}"/>
    <dgm:cxn modelId="{461ABFC2-57AD-43F6-BF48-7D2D49E35D2C}" type="presOf" srcId="{F47B41B6-10A7-45C7-A7B6-5E83F3FC9428}" destId="{77063088-8239-4B48-B3AF-32A93F5DC780}" srcOrd="1" destOrd="0" presId="urn:microsoft.com/office/officeart/2005/8/layout/radial5"/>
    <dgm:cxn modelId="{8742D7F2-7D73-44BD-85C0-EE5CD2CA88F3}" type="presOf" srcId="{30177F85-BA4F-48D7-9BBD-87074F3BA517}" destId="{C4788C08-4BC3-4902-AEC1-F67A26D7148D}" srcOrd="0" destOrd="0" presId="urn:microsoft.com/office/officeart/2005/8/layout/radial5"/>
    <dgm:cxn modelId="{7AACE54F-9EF5-424C-AB90-405E5D8375F8}" type="presOf" srcId="{549D85C9-41F2-438D-A07B-4016526DDDB5}" destId="{0CAF851C-CA81-4A84-B7CC-D7B9794E5C23}" srcOrd="0" destOrd="0" presId="urn:microsoft.com/office/officeart/2005/8/layout/radial5"/>
    <dgm:cxn modelId="{5B0418C4-8120-492E-9C43-323997D91407}" srcId="{EA8C1B68-9859-43E5-8173-653DBBE0747F}" destId="{549D85C9-41F2-438D-A07B-4016526DDDB5}" srcOrd="3" destOrd="0" parTransId="{6A554F2E-8344-4DBF-A1F2-EC875990E559}" sibTransId="{3E9AF88A-3F53-49EE-B239-B9314CF6EE32}"/>
    <dgm:cxn modelId="{334FA0DB-705C-49FB-A26A-E50B6094434F}" type="presOf" srcId="{EA8C1B68-9859-43E5-8173-653DBBE0747F}" destId="{DB7209DD-54F5-4DA8-8214-12D9BD1131BD}" srcOrd="0" destOrd="0" presId="urn:microsoft.com/office/officeart/2005/8/layout/radial5"/>
    <dgm:cxn modelId="{5B47A342-2529-4616-94DD-577C79F28D2C}" srcId="{EA8C1B68-9859-43E5-8173-653DBBE0747F}" destId="{E706BD96-9FF7-4C67-9705-5A795C9A0BDE}" srcOrd="0" destOrd="0" parTransId="{FBE8CBCB-85D2-47E8-8462-BB0EEBE8EFB5}" sibTransId="{22B72DCB-4409-4951-A7E9-B769E824162D}"/>
    <dgm:cxn modelId="{EBC67088-AEAC-42DA-A010-6F77750E7716}" type="presParOf" srcId="{38B668AF-0592-490B-B127-77722872B5D7}" destId="{DB7209DD-54F5-4DA8-8214-12D9BD1131BD}" srcOrd="0" destOrd="0" presId="urn:microsoft.com/office/officeart/2005/8/layout/radial5"/>
    <dgm:cxn modelId="{D2C4DF90-0754-4585-950B-D45D8D21B838}" type="presParOf" srcId="{38B668AF-0592-490B-B127-77722872B5D7}" destId="{CB98396C-DE6D-4D4C-AF9C-BE45B0CD454C}" srcOrd="1" destOrd="0" presId="urn:microsoft.com/office/officeart/2005/8/layout/radial5"/>
    <dgm:cxn modelId="{C9ADBF7A-2418-4E3C-A032-1D12AC9039BB}" type="presParOf" srcId="{CB98396C-DE6D-4D4C-AF9C-BE45B0CD454C}" destId="{19A619D9-7A9B-43F9-805E-97F2A7D3FFE2}" srcOrd="0" destOrd="0" presId="urn:microsoft.com/office/officeart/2005/8/layout/radial5"/>
    <dgm:cxn modelId="{1B36A32E-70F9-427A-A03C-7FB6C54A12E0}" type="presParOf" srcId="{38B668AF-0592-490B-B127-77722872B5D7}" destId="{5D752FC5-4C52-4D16-8E24-3C6AE8C52B00}" srcOrd="2" destOrd="0" presId="urn:microsoft.com/office/officeart/2005/8/layout/radial5"/>
    <dgm:cxn modelId="{B7632976-6C58-4FFF-8C07-A2DB7B7083CD}" type="presParOf" srcId="{38B668AF-0592-490B-B127-77722872B5D7}" destId="{2A5AE1D0-C523-427F-826C-2334DC9BB2F6}" srcOrd="3" destOrd="0" presId="urn:microsoft.com/office/officeart/2005/8/layout/radial5"/>
    <dgm:cxn modelId="{62ECCDD0-AA91-4B4B-AD33-D73E043C5553}" type="presParOf" srcId="{2A5AE1D0-C523-427F-826C-2334DC9BB2F6}" destId="{5FC4A2A8-C4A9-45E4-84DC-D4D54CF6A793}" srcOrd="0" destOrd="0" presId="urn:microsoft.com/office/officeart/2005/8/layout/radial5"/>
    <dgm:cxn modelId="{2F8EADC3-17C9-4AAD-947B-532A184B458F}" type="presParOf" srcId="{38B668AF-0592-490B-B127-77722872B5D7}" destId="{5E486BCC-4E79-47C1-893F-2E83D0E1CD34}" srcOrd="4" destOrd="0" presId="urn:microsoft.com/office/officeart/2005/8/layout/radial5"/>
    <dgm:cxn modelId="{3830F8CF-98F1-4A42-82EA-D8955915C61A}" type="presParOf" srcId="{38B668AF-0592-490B-B127-77722872B5D7}" destId="{14E14EBD-7582-4799-BB67-3BA81AAB52C5}" srcOrd="5" destOrd="0" presId="urn:microsoft.com/office/officeart/2005/8/layout/radial5"/>
    <dgm:cxn modelId="{CDAE710C-EAF7-40F8-A425-1C8689018032}" type="presParOf" srcId="{14E14EBD-7582-4799-BB67-3BA81AAB52C5}" destId="{77063088-8239-4B48-B3AF-32A93F5DC780}" srcOrd="0" destOrd="0" presId="urn:microsoft.com/office/officeart/2005/8/layout/radial5"/>
    <dgm:cxn modelId="{5778AFDB-E7F9-4F93-AA24-D9543C0EDC86}" type="presParOf" srcId="{38B668AF-0592-490B-B127-77722872B5D7}" destId="{C4788C08-4BC3-4902-AEC1-F67A26D7148D}" srcOrd="6" destOrd="0" presId="urn:microsoft.com/office/officeart/2005/8/layout/radial5"/>
    <dgm:cxn modelId="{30A5D008-76B4-43CF-B68E-314C2DDE7D60}" type="presParOf" srcId="{38B668AF-0592-490B-B127-77722872B5D7}" destId="{BB92A86A-1EE9-4569-B10C-68C5F973561C}" srcOrd="7" destOrd="0" presId="urn:microsoft.com/office/officeart/2005/8/layout/radial5"/>
    <dgm:cxn modelId="{A04E1289-26C5-4D6F-B89D-17A98949777B}" type="presParOf" srcId="{BB92A86A-1EE9-4569-B10C-68C5F973561C}" destId="{B2EF87BE-63A7-406E-A85B-408AFB0E5D24}" srcOrd="0" destOrd="0" presId="urn:microsoft.com/office/officeart/2005/8/layout/radial5"/>
    <dgm:cxn modelId="{3D7D99DC-AB80-42CC-A8D1-E71D4EBB9E15}" type="presParOf" srcId="{38B668AF-0592-490B-B127-77722872B5D7}" destId="{0CAF851C-CA81-4A84-B7CC-D7B9794E5C23}" srcOrd="8" destOrd="0" presId="urn:microsoft.com/office/officeart/2005/8/layout/radial5"/>
    <dgm:cxn modelId="{C144E566-1BB5-440E-973D-00B47BACBEB8}" type="presParOf" srcId="{38B668AF-0592-490B-B127-77722872B5D7}" destId="{96DF5886-93E7-42AA-96CF-0175929B6FFE}" srcOrd="9" destOrd="0" presId="urn:microsoft.com/office/officeart/2005/8/layout/radial5"/>
    <dgm:cxn modelId="{DB6AFA92-0724-4846-8D8C-D6EA10FD4687}" type="presParOf" srcId="{96DF5886-93E7-42AA-96CF-0175929B6FFE}" destId="{1CF874E7-9DDB-45F3-A480-011E8104E2B8}" srcOrd="0" destOrd="0" presId="urn:microsoft.com/office/officeart/2005/8/layout/radial5"/>
    <dgm:cxn modelId="{A5A6D189-1B8B-4587-AF82-F87293123F3B}" type="presParOf" srcId="{38B668AF-0592-490B-B127-77722872B5D7}" destId="{D23A8D0A-2EC5-4C99-86F0-72656DD43B10}" srcOrd="10" destOrd="0" presId="urn:microsoft.com/office/officeart/2005/8/layout/radial5"/>
    <dgm:cxn modelId="{13C88865-0C0A-4BA5-A4B6-3B128E1FBCBE}" type="presParOf" srcId="{38B668AF-0592-490B-B127-77722872B5D7}" destId="{5706563F-EAAE-40D2-AA2B-538BC23ED3F5}" srcOrd="11" destOrd="0" presId="urn:microsoft.com/office/officeart/2005/8/layout/radial5"/>
    <dgm:cxn modelId="{FA602638-7963-4AF8-8A03-88908396CC3D}" type="presParOf" srcId="{5706563F-EAAE-40D2-AA2B-538BC23ED3F5}" destId="{48CC7B03-B92C-43C9-B9AF-CB930BF367C0}" srcOrd="0" destOrd="0" presId="urn:microsoft.com/office/officeart/2005/8/layout/radial5"/>
    <dgm:cxn modelId="{968FABDB-0272-4E45-A318-81E17F2BB742}" type="presParOf" srcId="{38B668AF-0592-490B-B127-77722872B5D7}" destId="{B65080F0-4AA3-4E66-87C1-A608F4139E7D}" srcOrd="12" destOrd="0" presId="urn:microsoft.com/office/officeart/2005/8/layout/radial5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209DD-54F5-4DA8-8214-12D9BD1131BD}">
      <dsp:nvSpPr>
        <dsp:cNvPr id="0" name=""/>
        <dsp:cNvSpPr/>
      </dsp:nvSpPr>
      <dsp:spPr>
        <a:xfrm>
          <a:off x="3448792" y="2342116"/>
          <a:ext cx="2016175" cy="1939532"/>
        </a:xfrm>
        <a:prstGeom prst="ellipse">
          <a:avLst/>
        </a:prstGeom>
        <a:solidFill>
          <a:schemeClr val="accent5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/>
            <a:t>Personas Físicas y Jurídicas</a:t>
          </a:r>
        </a:p>
      </dsp:txBody>
      <dsp:txXfrm>
        <a:off x="3744054" y="2626154"/>
        <a:ext cx="1425651" cy="1371456"/>
      </dsp:txXfrm>
    </dsp:sp>
    <dsp:sp modelId="{CB98396C-DE6D-4D4C-AF9C-BE45B0CD454C}">
      <dsp:nvSpPr>
        <dsp:cNvPr id="0" name=""/>
        <dsp:cNvSpPr/>
      </dsp:nvSpPr>
      <dsp:spPr>
        <a:xfrm rot="13544775">
          <a:off x="3108333" y="1918207"/>
          <a:ext cx="578938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 rot="10800000">
        <a:off x="3255774" y="2103065"/>
        <a:ext cx="405257" cy="367974"/>
      </dsp:txXfrm>
    </dsp:sp>
    <dsp:sp modelId="{5D752FC5-4C52-4D16-8E24-3C6AE8C52B00}">
      <dsp:nvSpPr>
        <dsp:cNvPr id="0" name=""/>
        <dsp:cNvSpPr/>
      </dsp:nvSpPr>
      <dsp:spPr>
        <a:xfrm>
          <a:off x="1354539" y="244682"/>
          <a:ext cx="1985439" cy="1803796"/>
        </a:xfrm>
        <a:prstGeom prst="ellipse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1. Sujetos Obligados</a:t>
          </a:r>
        </a:p>
      </dsp:txBody>
      <dsp:txXfrm>
        <a:off x="1645300" y="508842"/>
        <a:ext cx="1403917" cy="1275476"/>
      </dsp:txXfrm>
    </dsp:sp>
    <dsp:sp modelId="{2A5AE1D0-C523-427F-826C-2334DC9BB2F6}">
      <dsp:nvSpPr>
        <dsp:cNvPr id="0" name=""/>
        <dsp:cNvSpPr/>
      </dsp:nvSpPr>
      <dsp:spPr>
        <a:xfrm rot="18024069">
          <a:off x="4934862" y="1786051"/>
          <a:ext cx="474684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53165"/>
            <a:satOff val="-1328"/>
            <a:lumOff val="635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4970032" y="1970121"/>
        <a:ext cx="332279" cy="367974"/>
      </dsp:txXfrm>
    </dsp:sp>
    <dsp:sp modelId="{5E486BCC-4E79-47C1-893F-2E83D0E1CD34}">
      <dsp:nvSpPr>
        <dsp:cNvPr id="0" name=""/>
        <dsp:cNvSpPr/>
      </dsp:nvSpPr>
      <dsp:spPr>
        <a:xfrm>
          <a:off x="4894299" y="0"/>
          <a:ext cx="1953151" cy="1803796"/>
        </a:xfrm>
        <a:prstGeom prst="ellipse">
          <a:avLst/>
        </a:prstGeom>
        <a:solidFill>
          <a:schemeClr val="accent5">
            <a:alpha val="90000"/>
            <a:hueOff val="0"/>
            <a:satOff val="0"/>
            <a:lumOff val="0"/>
            <a:alphaOff val="-8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2. Obligaciones </a:t>
          </a:r>
        </a:p>
      </dsp:txBody>
      <dsp:txXfrm>
        <a:off x="5180331" y="264160"/>
        <a:ext cx="1381087" cy="1275476"/>
      </dsp:txXfrm>
    </dsp:sp>
    <dsp:sp modelId="{14E14EBD-7582-4799-BB67-3BA81AAB52C5}">
      <dsp:nvSpPr>
        <dsp:cNvPr id="0" name=""/>
        <dsp:cNvSpPr/>
      </dsp:nvSpPr>
      <dsp:spPr>
        <a:xfrm rot="320170">
          <a:off x="5726260" y="3154020"/>
          <a:ext cx="647026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06331"/>
            <a:satOff val="-2657"/>
            <a:lumOff val="1271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5726659" y="3268123"/>
        <a:ext cx="463039" cy="367974"/>
      </dsp:txXfrm>
    </dsp:sp>
    <dsp:sp modelId="{C4788C08-4BC3-4902-AEC1-F67A26D7148D}">
      <dsp:nvSpPr>
        <dsp:cNvPr id="0" name=""/>
        <dsp:cNvSpPr/>
      </dsp:nvSpPr>
      <dsp:spPr>
        <a:xfrm>
          <a:off x="6668605" y="2719746"/>
          <a:ext cx="2209272" cy="1803796"/>
        </a:xfrm>
        <a:prstGeom prst="ellipse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3. Procedimiento</a:t>
          </a:r>
        </a:p>
      </dsp:txBody>
      <dsp:txXfrm>
        <a:off x="6992145" y="2983906"/>
        <a:ext cx="1562192" cy="1275476"/>
      </dsp:txXfrm>
    </dsp:sp>
    <dsp:sp modelId="{BB92A86A-1EE9-4569-B10C-68C5F973561C}">
      <dsp:nvSpPr>
        <dsp:cNvPr id="0" name=""/>
        <dsp:cNvSpPr/>
      </dsp:nvSpPr>
      <dsp:spPr>
        <a:xfrm rot="3228248">
          <a:off x="5061302" y="4239273"/>
          <a:ext cx="597237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159496"/>
            <a:satOff val="-3985"/>
            <a:lumOff val="1906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 dirty="0"/>
        </a:p>
      </dsp:txBody>
      <dsp:txXfrm>
        <a:off x="5097983" y="4289635"/>
        <a:ext cx="418066" cy="367974"/>
      </dsp:txXfrm>
    </dsp:sp>
    <dsp:sp modelId="{0CAF851C-CA81-4A84-B7CC-D7B9794E5C23}">
      <dsp:nvSpPr>
        <dsp:cNvPr id="0" name=""/>
        <dsp:cNvSpPr/>
      </dsp:nvSpPr>
      <dsp:spPr>
        <a:xfrm>
          <a:off x="5221393" y="4873479"/>
          <a:ext cx="2076440" cy="1803796"/>
        </a:xfrm>
        <a:prstGeom prst="ellipse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4. S.O. Indirectos</a:t>
          </a:r>
        </a:p>
      </dsp:txBody>
      <dsp:txXfrm>
        <a:off x="5525481" y="5137639"/>
        <a:ext cx="1468264" cy="1275476"/>
      </dsp:txXfrm>
    </dsp:sp>
    <dsp:sp modelId="{96DF5886-93E7-42AA-96CF-0175929B6FFE}">
      <dsp:nvSpPr>
        <dsp:cNvPr id="0" name=""/>
        <dsp:cNvSpPr/>
      </dsp:nvSpPr>
      <dsp:spPr>
        <a:xfrm rot="7815265">
          <a:off x="3115784" y="4207961"/>
          <a:ext cx="645510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212662"/>
            <a:satOff val="-5314"/>
            <a:lumOff val="2542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10800000">
        <a:off x="3267222" y="4260411"/>
        <a:ext cx="461523" cy="367974"/>
      </dsp:txXfrm>
    </dsp:sp>
    <dsp:sp modelId="{D23A8D0A-2EC5-4C99-86F0-72656DD43B10}">
      <dsp:nvSpPr>
        <dsp:cNvPr id="0" name=""/>
        <dsp:cNvSpPr/>
      </dsp:nvSpPr>
      <dsp:spPr>
        <a:xfrm>
          <a:off x="1353674" y="4823180"/>
          <a:ext cx="2119930" cy="1803796"/>
        </a:xfrm>
        <a:prstGeom prst="ellipse">
          <a:avLst/>
        </a:prstGeom>
        <a:solidFill>
          <a:schemeClr val="accent5">
            <a:alpha val="90000"/>
            <a:hueOff val="0"/>
            <a:satOff val="0"/>
            <a:lumOff val="0"/>
            <a:alphaOff val="-32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5. </a:t>
          </a:r>
          <a:r>
            <a:rPr lang="es-MX" sz="1600" kern="1200" dirty="0"/>
            <a:t>S.O. Directos </a:t>
          </a:r>
        </a:p>
      </dsp:txBody>
      <dsp:txXfrm>
        <a:off x="1664131" y="5087340"/>
        <a:ext cx="1499016" cy="1275476"/>
      </dsp:txXfrm>
    </dsp:sp>
    <dsp:sp modelId="{5706563F-EAAE-40D2-AA2B-538BC23ED3F5}">
      <dsp:nvSpPr>
        <dsp:cNvPr id="0" name=""/>
        <dsp:cNvSpPr/>
      </dsp:nvSpPr>
      <dsp:spPr>
        <a:xfrm rot="10675780">
          <a:off x="2450973" y="3064991"/>
          <a:ext cx="705925" cy="6132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shade val="90000"/>
            <a:hueOff val="265827"/>
            <a:satOff val="-6642"/>
            <a:lumOff val="3178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700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300" kern="1200"/>
        </a:p>
      </dsp:txBody>
      <dsp:txXfrm rot="10800000">
        <a:off x="2634900" y="3184326"/>
        <a:ext cx="521938" cy="367974"/>
      </dsp:txXfrm>
    </dsp:sp>
    <dsp:sp modelId="{B65080F0-4AA3-4E66-87C1-A608F4139E7D}">
      <dsp:nvSpPr>
        <dsp:cNvPr id="0" name=""/>
        <dsp:cNvSpPr/>
      </dsp:nvSpPr>
      <dsp:spPr>
        <a:xfrm>
          <a:off x="315229" y="2527101"/>
          <a:ext cx="1803796" cy="1803796"/>
        </a:xfrm>
        <a:prstGeom prst="ellipse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/>
            <a:t>6. Mejores Practicas</a:t>
          </a:r>
        </a:p>
      </dsp:txBody>
      <dsp:txXfrm>
        <a:off x="579389" y="2791261"/>
        <a:ext cx="1275476" cy="12754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153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50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747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727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78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626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638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71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701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715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15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78284-F794-AD4C-A131-280CB8EFC6D0}" type="datetimeFigureOut">
              <a:rPr lang="es-ES" smtClean="0"/>
              <a:t>26/06/2018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9A51-DC44-2C47-828D-C6F81C5A6A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445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0" y="1998896"/>
            <a:ext cx="9144000" cy="314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" name="Rectángulo 2"/>
          <p:cNvSpPr/>
          <p:nvPr/>
        </p:nvSpPr>
        <p:spPr>
          <a:xfrm>
            <a:off x="709684" y="2651026"/>
            <a:ext cx="77382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31859C"/>
                </a:solidFill>
              </a:rPr>
              <a:t>PERSONAS FÍSICAS Y JURÍDICAS NUEVOS SUJETOS OBLIGADOS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813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2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800" dirty="0"/>
          </a:p>
          <a:p>
            <a:pPr algn="just"/>
            <a:r>
              <a:rPr lang="es-ES" sz="2800" b="1" dirty="0"/>
              <a:t>Las personas físicas o morales que reciban y ejerzan recursos públicos o ejerzan actos de autoridad deberán proporcionar la información </a:t>
            </a:r>
            <a:r>
              <a:rPr lang="es-ES" sz="2800" dirty="0"/>
              <a:t>que permita al sujeto obligado que corresponda, </a:t>
            </a:r>
            <a:r>
              <a:rPr lang="es-ES" sz="2800" b="1" dirty="0"/>
              <a:t>cumplir con sus obligaciones de trasparencia y para atender las solicitudes de acceso correspondientes.</a:t>
            </a:r>
          </a:p>
          <a:p>
            <a:pPr algn="r"/>
            <a:r>
              <a:rPr lang="es-MX" sz="2600" i="1" dirty="0"/>
              <a:t>Art. 216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97567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Obligaciones de las PPFF y PPJJ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73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2039376"/>
            <a:ext cx="9144000" cy="3477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968909" y="2039377"/>
            <a:ext cx="668839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b="1" dirty="0">
                <a:solidFill>
                  <a:srgbClr val="31859C"/>
                </a:solidFill>
              </a:rPr>
              <a:t>Procedimiento para determinar el padrón de las PPFF y PPJJ; y cumplimiento de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  <p:sp>
        <p:nvSpPr>
          <p:cNvPr id="7" name="Elipse 3"/>
          <p:cNvSpPr/>
          <p:nvPr/>
        </p:nvSpPr>
        <p:spPr>
          <a:xfrm>
            <a:off x="280197" y="2934823"/>
            <a:ext cx="1507663" cy="15012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5454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2274934"/>
            <a:ext cx="849355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400" dirty="0"/>
              <a:t>El procedimiento está determinado por el artículo 81 y 82 de la LGTAIP;</a:t>
            </a:r>
          </a:p>
          <a:p>
            <a:pPr algn="just"/>
            <a:endParaRPr lang="es-MX" sz="2400" i="1" dirty="0"/>
          </a:p>
          <a:p>
            <a:pPr algn="just"/>
            <a:r>
              <a:rPr lang="es-MX" sz="2400" i="1" dirty="0"/>
              <a:t>El Anexo XIV, de los Lineamientos técnicos generales de publicación, homologación y estandarización de la información…; y </a:t>
            </a:r>
          </a:p>
          <a:p>
            <a:pPr algn="just"/>
            <a:endParaRPr lang="es-MX" sz="2400" i="1" dirty="0"/>
          </a:p>
          <a:p>
            <a:pPr algn="just"/>
            <a:r>
              <a:rPr lang="es-MX" sz="2400" i="1" dirty="0"/>
              <a:t>El artículo 24, párrafo 2, LTAIPEJM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426064" y="1070481"/>
            <a:ext cx="767700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8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800" dirty="0"/>
              <a:t>Los </a:t>
            </a:r>
            <a:r>
              <a:rPr lang="es-MX" sz="2800" b="1" dirty="0"/>
              <a:t>Organismos garantes, determinarán los casos en que las personas físicas o morales </a:t>
            </a:r>
            <a:r>
              <a:rPr lang="es-MX" sz="2800" dirty="0"/>
              <a:t>que reciban y ejerzan recursos públicos o realicen actos de autoridad, </a:t>
            </a:r>
            <a:r>
              <a:rPr lang="es-MX" sz="2800" b="1" dirty="0"/>
              <a:t>cumplirán con las obligaciones de transparencia y acceso a la información </a:t>
            </a:r>
            <a:r>
              <a:rPr lang="es-MX" sz="2800" b="1" u="sng" dirty="0"/>
              <a:t>directamente o a través </a:t>
            </a:r>
            <a:r>
              <a:rPr lang="es-MX" sz="2800" b="1" dirty="0"/>
              <a:t>de los sujetos obligados.</a:t>
            </a:r>
          </a:p>
          <a:p>
            <a:pPr algn="just"/>
            <a:endParaRPr lang="es-MX" sz="2800" dirty="0"/>
          </a:p>
          <a:p>
            <a:pPr algn="r"/>
            <a:r>
              <a:rPr lang="es-MX" sz="2400" i="1" dirty="0"/>
              <a:t>Art. 81, párrafo 1,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426064" y="1070481"/>
            <a:ext cx="767700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795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ES" sz="2800" dirty="0"/>
              <a:t>Los </a:t>
            </a:r>
            <a:r>
              <a:rPr lang="es-ES" sz="2800" b="1" dirty="0"/>
              <a:t>sujetos obligados </a:t>
            </a:r>
            <a:r>
              <a:rPr lang="es-ES" sz="2800" dirty="0"/>
              <a:t>correspondientes </a:t>
            </a:r>
            <a:r>
              <a:rPr lang="es-ES" sz="2800" b="1" dirty="0"/>
              <a:t>deberán enviar a los Organismos garantes</a:t>
            </a:r>
            <a:r>
              <a:rPr lang="es-ES" sz="2800" dirty="0"/>
              <a:t> competentes </a:t>
            </a:r>
            <a:r>
              <a:rPr lang="es-ES" sz="2800" b="1" dirty="0"/>
              <a:t>un listado de las personas físicas o morales a los que</a:t>
            </a:r>
            <a:r>
              <a:rPr lang="es-ES" sz="2800" dirty="0"/>
              <a:t>, por cualquier motivo, </a:t>
            </a:r>
            <a:r>
              <a:rPr lang="es-ES" sz="2800" b="1" dirty="0"/>
              <a:t>asignaron recursos públicos o</a:t>
            </a:r>
            <a:r>
              <a:rPr lang="es-ES" sz="2800" dirty="0"/>
              <a:t>, en los términos que establezcan las disposiciones aplicables, </a:t>
            </a:r>
            <a:r>
              <a:rPr lang="es-ES" sz="2800" b="1" dirty="0"/>
              <a:t>ejercen actos de autoridad.</a:t>
            </a:r>
            <a:endParaRPr lang="es-MX" sz="2800" b="1" dirty="0"/>
          </a:p>
          <a:p>
            <a:pPr algn="just"/>
            <a:endParaRPr lang="es-MX" sz="2800" dirty="0"/>
          </a:p>
          <a:p>
            <a:pPr algn="r"/>
            <a:r>
              <a:rPr lang="es-MX" sz="2400" i="1" dirty="0"/>
              <a:t>Art. 81, párrafo 2,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139455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99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Los </a:t>
            </a:r>
            <a:r>
              <a:rPr lang="es-ES" sz="2800" b="1" dirty="0"/>
              <a:t>Organismos garantes tomarán en cuenta, </a:t>
            </a:r>
            <a:r>
              <a:rPr lang="es-ES" sz="2800" dirty="0"/>
              <a:t>para determinar la forma de cumplir con las obligaciones, lo siguiente </a:t>
            </a:r>
            <a:r>
              <a:rPr lang="es-ES" sz="2800" b="1" dirty="0"/>
              <a:t>:</a:t>
            </a:r>
          </a:p>
          <a:p>
            <a:pPr marL="971550" lvl="1" indent="-514350" algn="just">
              <a:buAutoNum type="arabicPeriod"/>
            </a:pPr>
            <a:r>
              <a:rPr lang="es-ES" sz="2800" dirty="0"/>
              <a:t>Si realiza una función gubernamental, </a:t>
            </a:r>
          </a:p>
          <a:p>
            <a:pPr marL="971550" lvl="1" indent="-514350" algn="just">
              <a:buAutoNum type="arabicPeriod"/>
            </a:pPr>
            <a:r>
              <a:rPr lang="es-ES" sz="2800" dirty="0"/>
              <a:t>El nivel de financiamiento público, </a:t>
            </a:r>
          </a:p>
          <a:p>
            <a:pPr marL="971550" lvl="1" indent="-514350" algn="just">
              <a:buAutoNum type="arabicPeriod"/>
            </a:pPr>
            <a:r>
              <a:rPr lang="es-ES" sz="2800" dirty="0"/>
              <a:t>El nivel de regulación e involucramiento gubernamental, y </a:t>
            </a:r>
          </a:p>
          <a:p>
            <a:pPr marL="971550" lvl="1" indent="-514350" algn="just">
              <a:buAutoNum type="arabicPeriod"/>
            </a:pPr>
            <a:r>
              <a:rPr lang="es-ES" sz="2800" dirty="0"/>
              <a:t>Si el gobierno participó en su creación.</a:t>
            </a:r>
            <a:endParaRPr lang="es-MX" sz="2800" dirty="0"/>
          </a:p>
          <a:p>
            <a:pPr algn="r"/>
            <a:r>
              <a:rPr lang="es-MX" sz="2400" i="1" dirty="0"/>
              <a:t>Art. 81, párrafo 3,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34991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13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725896" y="2419243"/>
            <a:ext cx="76743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dirty="0"/>
              <a:t>El ITEI, </a:t>
            </a:r>
            <a:r>
              <a:rPr lang="es-MX" sz="2600" b="1" dirty="0"/>
              <a:t>determinará los casos </a:t>
            </a:r>
            <a:r>
              <a:rPr lang="es-MX" sz="2600" dirty="0"/>
              <a:t>en </a:t>
            </a:r>
            <a:r>
              <a:rPr lang="es-MX" sz="2600" b="1" dirty="0"/>
              <a:t>que las personas físicas o jurídicas cumplirán con las obligaciones de transparencia y acceso a la información</a:t>
            </a:r>
            <a:r>
              <a:rPr lang="es-MX" sz="2600" dirty="0"/>
              <a:t> </a:t>
            </a:r>
            <a:r>
              <a:rPr lang="es-MX" sz="2600" b="1" u="sng" dirty="0"/>
              <a:t>directamente</a:t>
            </a:r>
            <a:r>
              <a:rPr lang="es-MX" sz="2600" u="sng" dirty="0"/>
              <a:t> </a:t>
            </a:r>
            <a:r>
              <a:rPr lang="es-MX" sz="2600" b="1" u="sng" dirty="0"/>
              <a:t>o a través</a:t>
            </a:r>
            <a:r>
              <a:rPr lang="es-MX" sz="2600" b="1" dirty="0"/>
              <a:t> de los sujetos obligados</a:t>
            </a:r>
            <a:r>
              <a:rPr lang="es-MX" sz="2600" dirty="0"/>
              <a:t> que les otorguen dichos recursos y/o les faculten para realizar actos equivalentes a los de autoridad.</a:t>
            </a:r>
          </a:p>
          <a:p>
            <a:pPr algn="just"/>
            <a:endParaRPr lang="es-MX" sz="2600" dirty="0"/>
          </a:p>
          <a:p>
            <a:pPr algn="r"/>
            <a:r>
              <a:rPr lang="es-MX" sz="2600" i="1" dirty="0"/>
              <a:t>Art. 24, párrafo 2, LTAIPEJM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449383" y="1056833"/>
            <a:ext cx="7839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0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58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Los </a:t>
            </a:r>
            <a:r>
              <a:rPr lang="es-MX" sz="2800" b="1" dirty="0"/>
              <a:t>Organismos garantes solicitarán a todos los sujetos obligados</a:t>
            </a:r>
            <a:r>
              <a:rPr lang="es-MX" sz="2800" dirty="0"/>
              <a:t> que les corresponda, </a:t>
            </a:r>
            <a:r>
              <a:rPr lang="es-MX" sz="2800" b="1" dirty="0"/>
              <a:t>al inicio de cada año</a:t>
            </a:r>
            <a:r>
              <a:rPr lang="es-MX" sz="2800" dirty="0"/>
              <a:t>, un </a:t>
            </a:r>
            <a:r>
              <a:rPr lang="es-MX" sz="2800" b="1" dirty="0"/>
              <a:t>listado de las personas físicas y morales </a:t>
            </a:r>
            <a:r>
              <a:rPr lang="es-MX" sz="2800" dirty="0"/>
              <a:t>a las que se les ha </a:t>
            </a:r>
            <a:r>
              <a:rPr lang="es-MX" sz="2800" b="1" dirty="0"/>
              <a:t>otorgado y permitido el uso de recursos públicos </a:t>
            </a:r>
            <a:r>
              <a:rPr lang="es-MX" sz="2800" dirty="0"/>
              <a:t>o que realicen o hayan </a:t>
            </a:r>
            <a:r>
              <a:rPr lang="es-MX" sz="2800" b="1" dirty="0"/>
              <a:t>realizado actos de autoridad durante el ejercicio anterior y el ejercicio en curso. </a:t>
            </a:r>
          </a:p>
          <a:p>
            <a:pPr algn="just"/>
            <a:endParaRPr lang="es-MX" sz="2800" b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4863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552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Los </a:t>
            </a:r>
            <a:r>
              <a:rPr lang="es-MX" sz="2800" b="1" dirty="0"/>
              <a:t>sujetos obligados deberán atender cabalmente</a:t>
            </a:r>
            <a:r>
              <a:rPr lang="es-MX" sz="2800" dirty="0"/>
              <a:t>, y </a:t>
            </a:r>
            <a:r>
              <a:rPr lang="es-MX" sz="2800" b="1" dirty="0"/>
              <a:t>en tiempo y forma</a:t>
            </a:r>
            <a:r>
              <a:rPr lang="es-MX" sz="2800" dirty="0"/>
              <a:t>, </a:t>
            </a:r>
            <a:r>
              <a:rPr lang="es-MX" sz="2800" b="1" dirty="0"/>
              <a:t>las solicitudes del envío del listado de las personas físicas y morales</a:t>
            </a:r>
            <a:r>
              <a:rPr lang="es-MX" sz="2800" dirty="0"/>
              <a:t> que por cualquier motivo recibieron y ejercieron recursos públicos del sujeto obligado, en los términos que establezcan las disposiciones aplicables, así como las que ejercen o ejercieron actos de autoridad.</a:t>
            </a:r>
          </a:p>
          <a:p>
            <a:pPr algn="just"/>
            <a:endParaRPr lang="es-MX" sz="28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4863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210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El </a:t>
            </a:r>
            <a:r>
              <a:rPr lang="es-MX" sz="2800" b="1" dirty="0"/>
              <a:t>cumplimiento de obligaciones </a:t>
            </a:r>
            <a:r>
              <a:rPr lang="es-MX" sz="2800" dirty="0"/>
              <a:t>de transparencia </a:t>
            </a:r>
            <a:r>
              <a:rPr lang="es-MX" sz="2800" b="1" dirty="0"/>
              <a:t>de las personas físicas o morales, se limitará a hacer pública</a:t>
            </a:r>
            <a:r>
              <a:rPr lang="es-MX" sz="2800" dirty="0"/>
              <a:t> toda </a:t>
            </a:r>
            <a:r>
              <a:rPr lang="es-MX" sz="2800" b="1" dirty="0"/>
              <a:t>la información relacionada </a:t>
            </a:r>
            <a:r>
              <a:rPr lang="es-MX" sz="2800" dirty="0"/>
              <a:t>tanto </a:t>
            </a:r>
            <a:r>
              <a:rPr lang="es-MX" sz="2800" b="1" dirty="0"/>
              <a:t>con la recepción y el ejercicio de los recursos públicos </a:t>
            </a:r>
            <a:r>
              <a:rPr lang="es-MX" sz="2800" dirty="0"/>
              <a:t>que les son asignados, como aquella relacionada </a:t>
            </a:r>
            <a:r>
              <a:rPr lang="es-MX" sz="2800" b="1" dirty="0"/>
              <a:t>con “sus funciones equiparables a actos de autoridad”, mas no al conjunto de sus actividades. </a:t>
            </a:r>
          </a:p>
          <a:p>
            <a:pPr algn="just"/>
            <a:endParaRPr lang="es-MX" sz="28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75935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531126605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5419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La </a:t>
            </a:r>
            <a:r>
              <a:rPr lang="es-MX" sz="2800" b="1" dirty="0"/>
              <a:t>determinación</a:t>
            </a:r>
            <a:r>
              <a:rPr lang="es-MX" sz="2800" dirty="0"/>
              <a:t> de los Organismos garantes </a:t>
            </a:r>
            <a:r>
              <a:rPr lang="es-MX" sz="2800" b="1" dirty="0"/>
              <a:t>se basará en el análisis de las siguientes variables</a:t>
            </a:r>
            <a:r>
              <a:rPr lang="es-MX" sz="2800" dirty="0"/>
              <a:t>: Si realiza una </a:t>
            </a:r>
            <a:r>
              <a:rPr lang="es-MX" sz="2800" b="1" dirty="0"/>
              <a:t>función gubernamental</a:t>
            </a:r>
            <a:r>
              <a:rPr lang="es-MX" sz="2800" dirty="0"/>
              <a:t>, </a:t>
            </a:r>
            <a:r>
              <a:rPr lang="es-MX" sz="2800" b="1" dirty="0"/>
              <a:t>nivel de financiamiento público, nivel de regulación e involucramiento gubernamental y si el gobierno participó en su creación</a:t>
            </a:r>
            <a:r>
              <a:rPr lang="es-MX" sz="2800" dirty="0"/>
              <a:t>. </a:t>
            </a:r>
          </a:p>
          <a:p>
            <a:pPr algn="just"/>
            <a:endParaRPr lang="es-MX" sz="28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18039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3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3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Una vez realizado el análisis, en sesión de </a:t>
            </a:r>
            <a:r>
              <a:rPr lang="es-MX" sz="2800" b="1" dirty="0"/>
              <a:t>Pleno</a:t>
            </a:r>
            <a:r>
              <a:rPr lang="es-MX" sz="2800" dirty="0"/>
              <a:t> se someterá a su </a:t>
            </a:r>
            <a:r>
              <a:rPr lang="es-MX" sz="2800" b="1" dirty="0"/>
              <a:t>aprobación el Acuerdo </a:t>
            </a:r>
            <a:r>
              <a:rPr lang="es-MX" sz="2800" dirty="0"/>
              <a:t>que determine lo siguiente:</a:t>
            </a:r>
          </a:p>
          <a:p>
            <a:pPr marL="514350" indent="-514350" algn="just">
              <a:buAutoNum type="arabicPeriod"/>
            </a:pPr>
            <a:r>
              <a:rPr lang="es-MX" sz="2800" b="1" dirty="0"/>
              <a:t>Padrón</a:t>
            </a:r>
            <a:r>
              <a:rPr lang="es-MX" sz="2800" dirty="0"/>
              <a:t> </a:t>
            </a:r>
            <a:r>
              <a:rPr lang="es-MX" sz="2800" b="1" dirty="0"/>
              <a:t>de personas físicas y morales </a:t>
            </a:r>
            <a:r>
              <a:rPr lang="es-MX" sz="2800" dirty="0"/>
              <a:t>sujetas a cumplir con las obligaciones de transparencia y acceso a la información</a:t>
            </a:r>
          </a:p>
          <a:p>
            <a:pPr marL="514350" indent="-514350" algn="just">
              <a:buAutoNum type="arabicPeriod"/>
            </a:pPr>
            <a:r>
              <a:rPr lang="es-MX" sz="2800" dirty="0"/>
              <a:t>Especificar si deberá </a:t>
            </a:r>
            <a:r>
              <a:rPr lang="es-MX" sz="2800" b="1" dirty="0"/>
              <a:t>cumplir con sus obligaciones directamente o a través</a:t>
            </a:r>
            <a:r>
              <a:rPr lang="es-MX" sz="2800" dirty="0"/>
              <a:t> del sujeto obligado.  </a:t>
            </a:r>
            <a:endParaRPr lang="es-MX" sz="28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24863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800" b="1" dirty="0">
                <a:solidFill>
                  <a:srgbClr val="31859C"/>
                </a:solidFill>
              </a:rPr>
              <a:t>Procedimiento para las obligaciones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763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2674961"/>
            <a:ext cx="9144000" cy="2129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828802" y="2961624"/>
            <a:ext cx="70760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31859C"/>
                </a:solidFill>
              </a:rPr>
              <a:t>Personas físicas y jurídicas</a:t>
            </a:r>
          </a:p>
          <a:p>
            <a:pPr algn="ctr"/>
            <a:r>
              <a:rPr lang="es-MX" sz="4400" b="1" dirty="0">
                <a:solidFill>
                  <a:srgbClr val="31859C"/>
                </a:solidFill>
              </a:rPr>
              <a:t>Sujetos obligados indirectos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  <p:sp>
        <p:nvSpPr>
          <p:cNvPr id="7" name="Elipse 3"/>
          <p:cNvSpPr/>
          <p:nvPr/>
        </p:nvSpPr>
        <p:spPr>
          <a:xfrm>
            <a:off x="280197" y="2934823"/>
            <a:ext cx="1507663" cy="15012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18728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4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800" dirty="0"/>
              <a:t>En el supuesto que </a:t>
            </a:r>
            <a:r>
              <a:rPr lang="es-MX" sz="2800" b="1" dirty="0"/>
              <a:t>Organismo garante determine </a:t>
            </a:r>
            <a:r>
              <a:rPr lang="es-MX" sz="2800" dirty="0"/>
              <a:t>que </a:t>
            </a:r>
            <a:r>
              <a:rPr lang="es-MX" sz="2800" b="1" dirty="0"/>
              <a:t>las personas físicas y jurídicas</a:t>
            </a:r>
            <a:r>
              <a:rPr lang="es-MX" sz="2800" dirty="0"/>
              <a:t> que reciban y ejerzan recursos públicos y/o realicen actos equivalentes a los de autoridad, sean considerados </a:t>
            </a:r>
            <a:r>
              <a:rPr lang="es-MX" sz="2800" b="1" dirty="0"/>
              <a:t>sujetos obligados indirectos, deberán cumplir con lo que ya se debe estar haciendo</a:t>
            </a:r>
            <a:r>
              <a:rPr lang="es-MX" sz="2800" dirty="0"/>
              <a:t>. </a:t>
            </a:r>
            <a:r>
              <a:rPr lang="es-MX" sz="2800" dirty="0">
                <a:hlinkClick r:id="rId2" action="ppaction://hlinksldjump"/>
              </a:rPr>
              <a:t>(Ver sección 2)</a:t>
            </a:r>
            <a:endParaRPr lang="es-MX" sz="2800" dirty="0"/>
          </a:p>
          <a:p>
            <a:pPr algn="just"/>
            <a:endParaRPr lang="es-MX" sz="2000" i="1" dirty="0"/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  <p:sp>
        <p:nvSpPr>
          <p:cNvPr id="9" name="Rectángulo 2"/>
          <p:cNvSpPr/>
          <p:nvPr/>
        </p:nvSpPr>
        <p:spPr>
          <a:xfrm>
            <a:off x="1867890" y="1056833"/>
            <a:ext cx="6130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b="1" dirty="0">
                <a:solidFill>
                  <a:srgbClr val="31859C"/>
                </a:solidFill>
              </a:rPr>
              <a:t>Sujetos obligados indirectos</a:t>
            </a:r>
          </a:p>
        </p:txBody>
      </p:sp>
    </p:spTree>
    <p:extLst>
      <p:ext uri="{BB962C8B-B14F-4D97-AF65-F5344CB8AC3E}">
        <p14:creationId xmlns:p14="http://schemas.microsoft.com/office/powerpoint/2010/main" val="3577552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2674961"/>
            <a:ext cx="9144000" cy="2129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828802" y="2961624"/>
            <a:ext cx="70760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31859C"/>
                </a:solidFill>
              </a:rPr>
              <a:t>PPFF y PPJJ como</a:t>
            </a:r>
          </a:p>
          <a:p>
            <a:pPr algn="ctr"/>
            <a:r>
              <a:rPr lang="es-MX" sz="44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  <p:sp>
        <p:nvSpPr>
          <p:cNvPr id="7" name="Elipse 3"/>
          <p:cNvSpPr/>
          <p:nvPr/>
        </p:nvSpPr>
        <p:spPr>
          <a:xfrm>
            <a:off x="280197" y="2934823"/>
            <a:ext cx="1507663" cy="15012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521991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800" b="1" dirty="0"/>
          </a:p>
          <a:p>
            <a:pPr algn="just"/>
            <a:r>
              <a:rPr lang="es-ES" sz="2800" b="1" dirty="0"/>
              <a:t>Para determinar la información que deberán hacer pública las personas físicas o morales </a:t>
            </a:r>
            <a:r>
              <a:rPr lang="es-ES" sz="2800" dirty="0"/>
              <a:t>(en su carácter de sujetos obligados directos)</a:t>
            </a:r>
            <a:r>
              <a:rPr lang="es-ES" sz="2800" b="1" dirty="0"/>
              <a:t> </a:t>
            </a:r>
            <a:r>
              <a:rPr lang="es-ES" sz="2800" dirty="0"/>
              <a:t>que reciben y ejercen recursos públicos o realizan actos de autoridad, los Organismos garantes competentes </a:t>
            </a:r>
            <a:r>
              <a:rPr lang="es-ES" sz="2800" b="1" dirty="0"/>
              <a:t>deberán: </a:t>
            </a:r>
            <a:r>
              <a:rPr lang="es-ES" sz="2800" i="1" dirty="0"/>
              <a:t>(tres reglas)</a:t>
            </a:r>
            <a:endParaRPr lang="es-MX" sz="2800" i="1" dirty="0"/>
          </a:p>
          <a:p>
            <a:pPr algn="just"/>
            <a:endParaRPr lang="es-MX" sz="2800" i="1" dirty="0"/>
          </a:p>
          <a:p>
            <a:pPr algn="r"/>
            <a:r>
              <a:rPr lang="es-MX" sz="2000" i="1" dirty="0"/>
              <a:t>Art. 82,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849151" y="1070481"/>
            <a:ext cx="72948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33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800" dirty="0"/>
          </a:p>
          <a:p>
            <a:pPr algn="just"/>
            <a:r>
              <a:rPr lang="es-ES" sz="2800" b="1" dirty="0"/>
              <a:t>1. Solicitar a las personas físicas o morales</a:t>
            </a:r>
            <a:r>
              <a:rPr lang="es-ES" sz="2800" dirty="0"/>
              <a:t> que, atendiendo a los lineamientos emitidos por el Sistema Nacional, remitan </a:t>
            </a:r>
            <a:r>
              <a:rPr lang="es-ES" sz="2800" b="1" dirty="0"/>
              <a:t>el listado de información que consideren de interés público;</a:t>
            </a:r>
            <a:endParaRPr lang="es-MX" sz="2000" b="1" i="1" dirty="0"/>
          </a:p>
          <a:p>
            <a:pPr algn="r"/>
            <a:r>
              <a:rPr lang="es-MX" sz="2000" i="1" dirty="0"/>
              <a:t>Art. 82, fracción I,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739968" y="1070481"/>
            <a:ext cx="7172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8019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800" dirty="0"/>
          </a:p>
          <a:p>
            <a:pPr algn="just"/>
            <a:r>
              <a:rPr lang="es-ES" sz="2800" b="1" dirty="0"/>
              <a:t>2. Revisar el listado que remitió la persona física o moral </a:t>
            </a:r>
            <a:r>
              <a:rPr lang="es-ES" sz="2800" dirty="0"/>
              <a:t>en la medida en que reciban y ejerzan recursos o realicen actos de autoridad que la normatividad aplicable le otorgue, y</a:t>
            </a:r>
            <a:endParaRPr lang="es-MX" sz="2800" dirty="0"/>
          </a:p>
          <a:p>
            <a:pPr algn="r"/>
            <a:endParaRPr lang="es-MX" sz="2000" i="1" dirty="0"/>
          </a:p>
          <a:p>
            <a:pPr algn="r"/>
            <a:r>
              <a:rPr lang="es-MX" sz="2000" i="1" dirty="0"/>
              <a:t>Art. 82, fracción II,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890095" y="1070481"/>
            <a:ext cx="69874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195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ES" sz="2800" b="1" dirty="0"/>
          </a:p>
          <a:p>
            <a:pPr algn="just"/>
            <a:endParaRPr lang="es-ES" sz="2800" b="1" dirty="0"/>
          </a:p>
          <a:p>
            <a:pPr algn="just"/>
            <a:r>
              <a:rPr lang="es-ES" sz="2800" b="1" dirty="0"/>
              <a:t>3. Determinar las obligaciones</a:t>
            </a:r>
            <a:r>
              <a:rPr lang="es-ES" sz="2800" dirty="0"/>
              <a:t> de transparencia que deben cumplir </a:t>
            </a:r>
            <a:r>
              <a:rPr lang="es-ES" sz="2800" b="1" dirty="0"/>
              <a:t>y </a:t>
            </a:r>
            <a:r>
              <a:rPr lang="es-ES" sz="2800" dirty="0"/>
              <a:t>los</a:t>
            </a:r>
            <a:r>
              <a:rPr lang="es-ES" sz="2800" b="1" dirty="0"/>
              <a:t> plazos </a:t>
            </a:r>
            <a:r>
              <a:rPr lang="es-ES" sz="2800" dirty="0"/>
              <a:t>para ello</a:t>
            </a:r>
            <a:r>
              <a:rPr lang="es-ES" sz="2800" b="1" dirty="0"/>
              <a:t>.</a:t>
            </a:r>
          </a:p>
          <a:p>
            <a:pPr algn="just"/>
            <a:endParaRPr lang="es-MX" sz="2800" i="1" dirty="0"/>
          </a:p>
          <a:p>
            <a:pPr algn="r"/>
            <a:r>
              <a:rPr lang="es-MX" sz="2000" i="1" dirty="0"/>
              <a:t>Art. 82, fracción III,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26576" y="1070481"/>
            <a:ext cx="6762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195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Una vez publicado el Padrón, los </a:t>
            </a:r>
            <a:r>
              <a:rPr lang="es-MX" sz="2800" b="1" dirty="0"/>
              <a:t>Organismos garantes tendrán hasta un mes para solicitar</a:t>
            </a:r>
            <a:r>
              <a:rPr lang="es-MX" sz="2800" dirty="0"/>
              <a:t>, un </a:t>
            </a:r>
            <a:r>
              <a:rPr lang="es-MX" sz="2800" b="1" dirty="0"/>
              <a:t>listado</a:t>
            </a:r>
            <a:r>
              <a:rPr lang="es-MX" sz="2800" dirty="0"/>
              <a:t> con la </a:t>
            </a:r>
            <a:r>
              <a:rPr lang="es-MX" sz="2800" b="1" dirty="0"/>
              <a:t>información que sea de interés público,</a:t>
            </a:r>
            <a:r>
              <a:rPr lang="es-MX" sz="2800" dirty="0"/>
              <a:t> con lo </a:t>
            </a:r>
            <a:r>
              <a:rPr lang="es-MX" sz="2800" b="1" dirty="0"/>
              <a:t>establecido en los</a:t>
            </a:r>
            <a:r>
              <a:rPr lang="es-MX" sz="2800" b="1" i="1" dirty="0"/>
              <a:t> Lineamientos para Determinar los Catálogos y Publicación de Información de Interés Público...,</a:t>
            </a:r>
            <a:r>
              <a:rPr lang="es-MX" sz="2800" b="1" dirty="0"/>
              <a:t> </a:t>
            </a:r>
            <a:r>
              <a:rPr lang="es-MX" sz="2800" dirty="0"/>
              <a:t>a su vez, </a:t>
            </a:r>
            <a:r>
              <a:rPr lang="es-MX" sz="2800" b="1" dirty="0"/>
              <a:t>las personas físicas y morales deberán atender</a:t>
            </a:r>
            <a:r>
              <a:rPr lang="es-MX" sz="2800" dirty="0"/>
              <a:t> dicho requerimiento </a:t>
            </a:r>
            <a:r>
              <a:rPr lang="es-MX" sz="2800" b="1" dirty="0"/>
              <a:t>durante el mes siguiente</a:t>
            </a:r>
            <a:r>
              <a:rPr lang="es-MX" sz="2800" dirty="0"/>
              <a:t> a que recibieron la petición. </a:t>
            </a:r>
          </a:p>
          <a:p>
            <a:pPr algn="r"/>
            <a:r>
              <a:rPr lang="es-MX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20114" y="1101610"/>
            <a:ext cx="681719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19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2674961"/>
            <a:ext cx="9144000" cy="2129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801506" y="3016216"/>
            <a:ext cx="707601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31859C"/>
                </a:solidFill>
              </a:rPr>
              <a:t>¿Por qué las PPFF y PPJJ son sujetos obligados? 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  <p:sp>
        <p:nvSpPr>
          <p:cNvPr id="7" name="Elipse 3"/>
          <p:cNvSpPr/>
          <p:nvPr/>
        </p:nvSpPr>
        <p:spPr>
          <a:xfrm>
            <a:off x="280197" y="2934823"/>
            <a:ext cx="1507663" cy="15012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84305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800" dirty="0"/>
              <a:t>Posteriormente, </a:t>
            </a:r>
            <a:r>
              <a:rPr lang="es-MX" sz="2800" b="1" dirty="0"/>
              <a:t>el Organismo garante revisará y analizará la información recibida </a:t>
            </a:r>
            <a:r>
              <a:rPr lang="es-MX" sz="2800" dirty="0"/>
              <a:t>con el objetivo de </a:t>
            </a:r>
            <a:r>
              <a:rPr lang="es-MX" sz="2800" b="1" dirty="0"/>
              <a:t>determinar anualmente lo siguiente: </a:t>
            </a:r>
            <a:r>
              <a:rPr lang="es-MX" sz="2800" i="1" dirty="0"/>
              <a:t>(tres obligaciones)</a:t>
            </a:r>
          </a:p>
          <a:p>
            <a:pPr algn="just"/>
            <a:endParaRPr lang="es-MX" sz="2800" i="1" dirty="0"/>
          </a:p>
          <a:p>
            <a:pPr algn="just"/>
            <a:endParaRPr lang="es-MX" sz="20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258592" y="1070481"/>
            <a:ext cx="5916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64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s-MX" sz="2800" dirty="0"/>
              <a:t>Las </a:t>
            </a:r>
            <a:r>
              <a:rPr lang="es-MX" sz="2800" b="1" dirty="0"/>
              <a:t>obligaciones de transparencia comunes </a:t>
            </a:r>
            <a:r>
              <a:rPr lang="es-MX" sz="2800" dirty="0"/>
              <a:t>(artículo 70, fracciones I-XLVIII) que las personas físicas y morales deberán publicar y actualizar tanto en la sección “Otra información de interés público” en </a:t>
            </a:r>
            <a:r>
              <a:rPr lang="es-MX" sz="2800" b="1" dirty="0"/>
              <a:t>la Plataforma Nacional </a:t>
            </a:r>
            <a:r>
              <a:rPr lang="es-MX" sz="2800" dirty="0"/>
              <a:t>como en sus respectivos </a:t>
            </a:r>
            <a:r>
              <a:rPr lang="es-MX" sz="2800" b="1" dirty="0"/>
              <a:t>portales de internet </a:t>
            </a:r>
            <a:r>
              <a:rPr lang="es-MX" sz="2800" dirty="0"/>
              <a:t>o en la de los sujetos obligados responsables de haberles otorgado recursos públicos. </a:t>
            </a:r>
          </a:p>
          <a:p>
            <a:pPr algn="just"/>
            <a:endParaRPr lang="es-MX" sz="20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26576" y="1070481"/>
            <a:ext cx="6189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11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 startAt="2"/>
            </a:pPr>
            <a:endParaRPr lang="es-MX" sz="2800" dirty="0"/>
          </a:p>
          <a:p>
            <a:pPr marL="514350" indent="-514350" algn="just">
              <a:buFont typeface="+mj-lt"/>
              <a:buAutoNum type="arabicPeriod" startAt="2"/>
            </a:pPr>
            <a:r>
              <a:rPr lang="es-MX" sz="2800" b="1" dirty="0"/>
              <a:t>La información de interés público que deberán publicar específicamente las personas físicas y morales</a:t>
            </a:r>
            <a:r>
              <a:rPr lang="es-MX" sz="2800" dirty="0"/>
              <a:t> de acuerdo con su naturaleza y el objetivo por el cual se les otorgó o permitió el uso de recursos públicos al igual que aquellos que ejercen actos de autoridad. </a:t>
            </a:r>
          </a:p>
          <a:p>
            <a:pPr algn="just"/>
            <a:endParaRPr lang="es-MX" sz="20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842327" y="1063141"/>
            <a:ext cx="65578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351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5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 startAt="3"/>
            </a:pPr>
            <a:endParaRPr lang="es-MX" sz="28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es-MX" sz="2800" b="1" dirty="0"/>
              <a:t>Los periodos y plazos de actualización y validación de la información</a:t>
            </a:r>
            <a:r>
              <a:rPr lang="es-MX" sz="2800" dirty="0"/>
              <a:t> y demás obligaciones de transparencia y acceso a la información con las que tendrán que cumplir las personas físicas y morales y en su caso, los sujetos obligados responsables.</a:t>
            </a:r>
          </a:p>
          <a:p>
            <a:pPr marL="514350" indent="-514350" algn="just">
              <a:buFont typeface="+mj-lt"/>
              <a:buAutoNum type="arabicPeriod" startAt="3"/>
            </a:pPr>
            <a:endParaRPr lang="es-MX" sz="2000" i="1" dirty="0"/>
          </a:p>
          <a:p>
            <a:pPr algn="r"/>
            <a:r>
              <a:rPr lang="es-MX" sz="2000" i="1" dirty="0"/>
              <a:t>Anexo XIV, de los Lineamientos técnicos generales de publicación, homologación y estandarización de la información…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67500" y="1049493"/>
            <a:ext cx="64759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rgbClr val="31859C"/>
                </a:solidFill>
              </a:rPr>
              <a:t>Sujetos obligados directos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351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2674961"/>
            <a:ext cx="9144000" cy="2129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678675" y="3289167"/>
            <a:ext cx="7465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31859C"/>
                </a:solidFill>
              </a:rPr>
              <a:t>Esquemas de mejores practicas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  <p:sp>
        <p:nvSpPr>
          <p:cNvPr id="7" name="Elipse 3"/>
          <p:cNvSpPr/>
          <p:nvPr/>
        </p:nvSpPr>
        <p:spPr>
          <a:xfrm>
            <a:off x="280197" y="2934823"/>
            <a:ext cx="1507663" cy="15012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53708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6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873323"/>
            <a:ext cx="80995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800" dirty="0"/>
          </a:p>
          <a:p>
            <a:pPr algn="just"/>
            <a:r>
              <a:rPr lang="es-MX" sz="2800" dirty="0"/>
              <a:t>Siguiendo </a:t>
            </a:r>
            <a:r>
              <a:rPr lang="es-MX" sz="2800" b="1" dirty="0"/>
              <a:t>los esquemas de mejores practicas</a:t>
            </a:r>
            <a:r>
              <a:rPr lang="es-MX" sz="2800" dirty="0"/>
              <a:t>, para que </a:t>
            </a:r>
            <a:r>
              <a:rPr lang="es-MX" sz="2800" b="1" dirty="0"/>
              <a:t>las personas físicas y jurídicas eleven su cumplimiento de las obligaciones </a:t>
            </a:r>
            <a:r>
              <a:rPr lang="es-MX" sz="2800" dirty="0"/>
              <a:t>previstas en la legislación en la materia, y procurar la accesibilidad de la información. </a:t>
            </a:r>
            <a:r>
              <a:rPr lang="es-MX" sz="2800" b="1" dirty="0"/>
              <a:t>Se recomendará la realización de un informe consolidado en el cual, se reporte todos los recursos recibidos sin importar que provengan de diversos sujetos obligados.</a:t>
            </a:r>
          </a:p>
          <a:p>
            <a:pPr algn="r"/>
            <a:r>
              <a:rPr lang="es-MX" sz="2000" i="1" dirty="0"/>
              <a:t>Art. 25 LTAIPEJM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  <p:sp>
        <p:nvSpPr>
          <p:cNvPr id="9" name="Rectángulo 2"/>
          <p:cNvSpPr/>
          <p:nvPr/>
        </p:nvSpPr>
        <p:spPr>
          <a:xfrm>
            <a:off x="1867890" y="1056833"/>
            <a:ext cx="68170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b="1" dirty="0">
                <a:solidFill>
                  <a:srgbClr val="31859C"/>
                </a:solidFill>
              </a:rPr>
              <a:t>Esquemas de mejores practicas</a:t>
            </a:r>
          </a:p>
        </p:txBody>
      </p:sp>
    </p:spTree>
    <p:extLst>
      <p:ext uri="{BB962C8B-B14F-4D97-AF65-F5344CB8AC3E}">
        <p14:creationId xmlns:p14="http://schemas.microsoft.com/office/powerpoint/2010/main" val="1750153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0" y="4757471"/>
            <a:ext cx="9143999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ctr"/>
            <a:r>
              <a:rPr lang="es-ES" sz="36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-1" y="1657696"/>
            <a:ext cx="9144000" cy="314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1405266" y="5772729"/>
            <a:ext cx="60191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accent3">
                    <a:lumMod val="75000"/>
                  </a:schemeClr>
                </a:solidFill>
              </a:rPr>
              <a:t>Alfonso Hernández Godínez</a:t>
            </a:r>
          </a:p>
          <a:p>
            <a:pPr algn="ctr"/>
            <a:r>
              <a:rPr lang="es-ES" sz="2000" dirty="0">
                <a:solidFill>
                  <a:schemeClr val="accent3">
                    <a:lumMod val="75000"/>
                  </a:schemeClr>
                </a:solidFill>
              </a:rPr>
              <a:t>alfonso.hernandez@itei.org.mx</a:t>
            </a:r>
          </a:p>
          <a:p>
            <a:pPr algn="ctr"/>
            <a:r>
              <a:rPr lang="es-ES" sz="2000" dirty="0">
                <a:solidFill>
                  <a:schemeClr val="accent3">
                    <a:lumMod val="75000"/>
                  </a:schemeClr>
                </a:solidFill>
              </a:rPr>
              <a:t>Tel. 36305745 ext. 1751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033990" y="2568376"/>
            <a:ext cx="70760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5400" b="1" dirty="0">
                <a:solidFill>
                  <a:srgbClr val="31859C"/>
                </a:solidFill>
              </a:rPr>
              <a:t>¡MUCHAS GRACIAS!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3370815" y="239933"/>
            <a:ext cx="2047527" cy="141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5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93879" y="2231592"/>
            <a:ext cx="811141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600" dirty="0"/>
              <a:t>El 7 de febrero del 2014, se publicó en el DOF </a:t>
            </a:r>
            <a:r>
              <a:rPr lang="es-MX" sz="2600" dirty="0"/>
              <a:t>la reforma a la CPEUM, en materia de transparencia.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dirty="0"/>
              <a:t>Toda información en posesión de </a:t>
            </a:r>
            <a:r>
              <a:rPr lang="es-MX" sz="2600" b="1" dirty="0"/>
              <a:t>cualquier</a:t>
            </a:r>
            <a:r>
              <a:rPr lang="es-MX" sz="2600" dirty="0"/>
              <a:t> </a:t>
            </a:r>
            <a:r>
              <a:rPr lang="es-MX" sz="2600" b="1" dirty="0"/>
              <a:t>persona física o moral que reciba y ejerza recursos públicos o realice actos de autoridad </a:t>
            </a:r>
            <a:r>
              <a:rPr lang="es-MX" sz="2600" dirty="0"/>
              <a:t>en el ámbito federal, estatal y municipal, es pública.</a:t>
            </a:r>
          </a:p>
          <a:p>
            <a:pPr algn="r"/>
            <a:r>
              <a:rPr lang="es-MX" sz="2600" i="1" dirty="0"/>
              <a:t>Art. 6°, apartado A, fracción  I, CPEUM</a:t>
            </a:r>
            <a:endParaRPr lang="es-ES" sz="2600" i="1" dirty="0"/>
          </a:p>
        </p:txBody>
      </p:sp>
      <p:sp>
        <p:nvSpPr>
          <p:cNvPr id="3" name="Rectángulo 2"/>
          <p:cNvSpPr/>
          <p:nvPr/>
        </p:nvSpPr>
        <p:spPr>
          <a:xfrm>
            <a:off x="1513441" y="1029537"/>
            <a:ext cx="70952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31859C"/>
                </a:solidFill>
              </a:rPr>
              <a:t>¿Por qué son sujetos obligados? 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1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2159931"/>
            <a:ext cx="83138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600" dirty="0"/>
              <a:t>El 4 de mayo del 2015, se publicó en el DOF </a:t>
            </a:r>
            <a:r>
              <a:rPr lang="es-MX" sz="2600" dirty="0"/>
              <a:t>la Ley General de Transparencia y Acceso a la Información Pública.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dirty="0"/>
              <a:t>Son sujetos obligados a </a:t>
            </a:r>
            <a:r>
              <a:rPr lang="es-MX" sz="2600" b="1" dirty="0"/>
              <a:t>transparentar</a:t>
            </a:r>
            <a:r>
              <a:rPr lang="es-MX" sz="2600" dirty="0"/>
              <a:t> y permitir el </a:t>
            </a:r>
            <a:r>
              <a:rPr lang="es-MX" sz="2600" b="1" dirty="0"/>
              <a:t>acceso a su información </a:t>
            </a:r>
            <a:r>
              <a:rPr lang="es-MX" sz="2600" dirty="0"/>
              <a:t>y </a:t>
            </a:r>
            <a:r>
              <a:rPr lang="es-MX" sz="2600" b="1" dirty="0"/>
              <a:t>proteger los datos personales </a:t>
            </a:r>
            <a:r>
              <a:rPr lang="es-MX" sz="2600" dirty="0"/>
              <a:t>que obren en su poder, </a:t>
            </a:r>
            <a:r>
              <a:rPr lang="es-MX" sz="2600" b="1" dirty="0"/>
              <a:t>las personas físicas o morales reciba y ejerza recursos públicos o realice actos de autoridad</a:t>
            </a:r>
            <a:r>
              <a:rPr lang="es-MX" sz="2600" dirty="0"/>
              <a:t> en los ámbitos federal, de las Entidades Federativas y municipal. </a:t>
            </a:r>
          </a:p>
          <a:p>
            <a:pPr algn="r"/>
            <a:r>
              <a:rPr lang="es-MX" sz="2600" i="1" dirty="0"/>
              <a:t>Art. 23, LGTAIP</a:t>
            </a:r>
            <a:endParaRPr lang="es-ES" sz="2600" i="1" dirty="0"/>
          </a:p>
        </p:txBody>
      </p:sp>
      <p:sp>
        <p:nvSpPr>
          <p:cNvPr id="3" name="Rectángulo 2"/>
          <p:cNvSpPr/>
          <p:nvPr/>
        </p:nvSpPr>
        <p:spPr>
          <a:xfrm>
            <a:off x="1790081" y="988593"/>
            <a:ext cx="70952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31859C"/>
                </a:solidFill>
              </a:rPr>
              <a:t>¿Por qué son sujetos obligados? 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21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1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2159931"/>
            <a:ext cx="831388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/>
              <a:t>La Ley de Transparencia de Jalisco señala: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Son </a:t>
            </a:r>
            <a:r>
              <a:rPr lang="es-MX" sz="2800" b="1" dirty="0"/>
              <a:t>sujetos obligados</a:t>
            </a:r>
            <a:r>
              <a:rPr lang="es-MX" sz="2800" dirty="0"/>
              <a:t>, las </a:t>
            </a:r>
            <a:r>
              <a:rPr lang="es-MX" sz="2800" b="1" dirty="0"/>
              <a:t>personas físicas </a:t>
            </a:r>
            <a:r>
              <a:rPr lang="es-MX" sz="2800" dirty="0"/>
              <a:t>o </a:t>
            </a:r>
            <a:r>
              <a:rPr lang="es-MX" sz="2800" b="1" dirty="0"/>
              <a:t>jurídicas</a:t>
            </a:r>
            <a:r>
              <a:rPr lang="es-MX" sz="2800" dirty="0"/>
              <a:t> privadas </a:t>
            </a:r>
            <a:r>
              <a:rPr lang="es-MX" sz="2800" b="1" dirty="0"/>
              <a:t>que recauden, reciban, administren o apliquen recursos públicos estatales o municipales, o realicen actos de autoridad,</a:t>
            </a:r>
            <a:r>
              <a:rPr lang="es-MX" sz="2800" dirty="0"/>
              <a:t> sólo respecto de la información pública relativa a dichos recursos. </a:t>
            </a:r>
          </a:p>
          <a:p>
            <a:pPr algn="just"/>
            <a:endParaRPr lang="es-MX" sz="2600" i="1" dirty="0"/>
          </a:p>
          <a:p>
            <a:pPr algn="r"/>
            <a:r>
              <a:rPr lang="es-MX" sz="2600" i="1" dirty="0"/>
              <a:t>Art. 24, fracción XXII, LTAIPEJM</a:t>
            </a:r>
            <a:endParaRPr lang="es-ES" sz="2600" i="1" dirty="0"/>
          </a:p>
        </p:txBody>
      </p:sp>
      <p:sp>
        <p:nvSpPr>
          <p:cNvPr id="3" name="Rectángulo 2"/>
          <p:cNvSpPr/>
          <p:nvPr/>
        </p:nvSpPr>
        <p:spPr>
          <a:xfrm>
            <a:off x="1756336" y="1029537"/>
            <a:ext cx="70952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31859C"/>
                </a:solidFill>
              </a:rPr>
              <a:t>¿Por qué son sujetos obligados? 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86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2210937" y="0"/>
            <a:ext cx="6933063" cy="165769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sz="3200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2674961"/>
            <a:ext cx="9144000" cy="21290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/>
          <p:cNvSpPr/>
          <p:nvPr/>
        </p:nvSpPr>
        <p:spPr>
          <a:xfrm>
            <a:off x="1924338" y="2675016"/>
            <a:ext cx="70760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>
                <a:solidFill>
                  <a:srgbClr val="31859C"/>
                </a:solidFill>
              </a:rPr>
              <a:t>¿Qué obligaciones tiene los sujetos obligados y las personas físicas y jurídicas? 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443971" y="103453"/>
            <a:ext cx="2047527" cy="1417763"/>
          </a:xfrm>
          <a:prstGeom prst="rect">
            <a:avLst/>
          </a:prstGeom>
        </p:spPr>
      </p:pic>
      <p:sp>
        <p:nvSpPr>
          <p:cNvPr id="7" name="Elipse 3"/>
          <p:cNvSpPr/>
          <p:nvPr/>
        </p:nvSpPr>
        <p:spPr>
          <a:xfrm>
            <a:off x="280197" y="2934823"/>
            <a:ext cx="1507663" cy="15012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954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2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dirty="0"/>
              <a:t>En la LGTAIP y Ley de Transparencia de Jalisco, los sujetos obligados tienen la obligación de publicar: </a:t>
            </a:r>
          </a:p>
          <a:p>
            <a:pPr algn="just"/>
            <a:endParaRPr lang="es-MX" sz="1200" dirty="0"/>
          </a:p>
          <a:p>
            <a:pPr algn="just"/>
            <a:r>
              <a:rPr lang="es-MX" sz="2600" i="1" dirty="0"/>
              <a:t>Los montos, criterios, convocatorias y </a:t>
            </a:r>
            <a:r>
              <a:rPr lang="es-MX" sz="2600" b="1" i="1" dirty="0"/>
              <a:t>listado de personas físicas o morales a quienes,</a:t>
            </a:r>
            <a:r>
              <a:rPr lang="es-MX" sz="2600" i="1" dirty="0"/>
              <a:t> por cualquier motivo, </a:t>
            </a:r>
            <a:r>
              <a:rPr lang="es-MX" sz="2600" b="1" i="1" dirty="0"/>
              <a:t>se les asigne o permita usar recursos públicos</a:t>
            </a:r>
            <a:r>
              <a:rPr lang="es-MX" sz="2600" i="1" dirty="0"/>
              <a:t> o, en los términos de las disposiciones aplicables, </a:t>
            </a:r>
            <a:r>
              <a:rPr lang="es-MX" sz="2600" b="1" i="1" dirty="0"/>
              <a:t>realicen actos de autoridad</a:t>
            </a:r>
            <a:r>
              <a:rPr lang="es-MX" sz="2600" i="1" dirty="0"/>
              <a:t>. Asimismo, </a:t>
            </a:r>
            <a:r>
              <a:rPr lang="es-MX" sz="2600" b="1" i="1" u="sng" dirty="0"/>
              <a:t>los informes que dichas personas les entreguen sobre el uso y destino de dichos recursos</a:t>
            </a:r>
            <a:r>
              <a:rPr lang="es-MX" sz="2600" b="1" i="1" dirty="0"/>
              <a:t>.</a:t>
            </a:r>
          </a:p>
          <a:p>
            <a:pPr algn="r"/>
            <a:r>
              <a:rPr lang="es-MX" sz="2600" i="1" dirty="0"/>
              <a:t>Art. 70, fracción XXVI, LGTAIP</a:t>
            </a:r>
          </a:p>
        </p:txBody>
      </p:sp>
      <p:sp>
        <p:nvSpPr>
          <p:cNvPr id="3" name="Rectángulo 2"/>
          <p:cNvSpPr/>
          <p:nvPr/>
        </p:nvSpPr>
        <p:spPr>
          <a:xfrm>
            <a:off x="97567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3800" b="1" dirty="0">
                <a:solidFill>
                  <a:srgbClr val="31859C"/>
                </a:solidFill>
              </a:rPr>
              <a:t>Obligaciones de los sujetos obligados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6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4388088" y="0"/>
            <a:ext cx="4755912" cy="107083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360000" rtlCol="0" anchor="ctr"/>
          <a:lstStyle/>
          <a:p>
            <a:pPr algn="r"/>
            <a:r>
              <a:rPr lang="es-ES" b="1" dirty="0">
                <a:solidFill>
                  <a:schemeClr val="accent3">
                    <a:lumMod val="75000"/>
                  </a:schemeClr>
                </a:solidFill>
              </a:rPr>
              <a:t>Dirección de Investigación y Evaluación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0" y="5699083"/>
            <a:ext cx="9144000" cy="11589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1070833"/>
            <a:ext cx="9144000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Elipse 3"/>
          <p:cNvSpPr/>
          <p:nvPr/>
        </p:nvSpPr>
        <p:spPr>
          <a:xfrm>
            <a:off x="443971" y="893068"/>
            <a:ext cx="1063416" cy="10634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400" b="1" dirty="0">
                <a:latin typeface="Arial Black"/>
                <a:cs typeface="Arial Black"/>
              </a:rPr>
              <a:t>2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443971" y="1996155"/>
            <a:ext cx="8099528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dirty="0"/>
              <a:t>Los sujetos obligados tienen la obligación de publicar: </a:t>
            </a:r>
          </a:p>
          <a:p>
            <a:pPr algn="just"/>
            <a:endParaRPr lang="es-MX" sz="2600" dirty="0"/>
          </a:p>
          <a:p>
            <a:pPr algn="just"/>
            <a:r>
              <a:rPr lang="es-MX" sz="2800" dirty="0"/>
              <a:t>El </a:t>
            </a:r>
            <a:r>
              <a:rPr lang="es-MX" sz="2800" b="1" dirty="0"/>
              <a:t>listado de personas físicas o jurídicas a quienes</a:t>
            </a:r>
            <a:r>
              <a:rPr lang="es-MX" sz="2800" dirty="0"/>
              <a:t>, por cualquier motivo, </a:t>
            </a:r>
            <a:r>
              <a:rPr lang="es-MX" sz="2800" b="1" dirty="0"/>
              <a:t>se les asigne o permita usar recursos públicos</a:t>
            </a:r>
            <a:r>
              <a:rPr lang="es-MX" sz="2800" dirty="0"/>
              <a:t> o, en los términos de las disposiciones aplicables, </a:t>
            </a:r>
            <a:r>
              <a:rPr lang="es-MX" sz="2800" b="1" dirty="0"/>
              <a:t>realicen actos de autoridad</a:t>
            </a:r>
            <a:r>
              <a:rPr lang="es-MX" sz="2800" dirty="0"/>
              <a:t>, así como </a:t>
            </a:r>
            <a:r>
              <a:rPr lang="es-MX" sz="2800" b="1" dirty="0"/>
              <a:t>los informes que dichas personas les entreguen sobre el uso y destino de dichos recursos.</a:t>
            </a:r>
          </a:p>
          <a:p>
            <a:pPr algn="r"/>
            <a:r>
              <a:rPr lang="es-MX" sz="2400" i="1" dirty="0"/>
              <a:t>Art. 8°, fracción V, inciso m) LTAIPEJM</a:t>
            </a:r>
          </a:p>
        </p:txBody>
      </p:sp>
      <p:sp>
        <p:nvSpPr>
          <p:cNvPr id="3" name="Rectángulo 2"/>
          <p:cNvSpPr/>
          <p:nvPr/>
        </p:nvSpPr>
        <p:spPr>
          <a:xfrm>
            <a:off x="975679" y="1070481"/>
            <a:ext cx="816832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3800" b="1" dirty="0">
                <a:solidFill>
                  <a:srgbClr val="31859C"/>
                </a:solidFill>
              </a:rPr>
              <a:t>Obligaciones de los sujetos obligados</a:t>
            </a:r>
          </a:p>
        </p:txBody>
      </p:sp>
      <p:pic>
        <p:nvPicPr>
          <p:cNvPr id="16" name="Imagen 15" descr="horizontal_nuevo_2016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88"/>
          <a:stretch/>
        </p:blipFill>
        <p:spPr>
          <a:xfrm>
            <a:off x="7963118" y="6016520"/>
            <a:ext cx="874189" cy="60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49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2067</Words>
  <Application>Microsoft Office PowerPoint</Application>
  <PresentationFormat>Presentación en pantalla (4:3)</PresentationFormat>
  <Paragraphs>217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Alberto Beas Rosales</dc:creator>
  <cp:lastModifiedBy>Mario Albeerto Beas Rosales</cp:lastModifiedBy>
  <cp:revision>117</cp:revision>
  <dcterms:created xsi:type="dcterms:W3CDTF">2018-06-04T22:29:04Z</dcterms:created>
  <dcterms:modified xsi:type="dcterms:W3CDTF">2018-06-26T18:05:27Z</dcterms:modified>
</cp:coreProperties>
</file>