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12" r:id="rId2"/>
    <p:sldId id="413" r:id="rId3"/>
  </p:sldIdLst>
  <p:sldSz cx="9144000" cy="6858000" type="screen4x3"/>
  <p:notesSz cx="6950075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CB1"/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27" autoAdjust="0"/>
  </p:normalViewPr>
  <p:slideViewPr>
    <p:cSldViewPr>
      <p:cViewPr varScale="1">
        <p:scale>
          <a:sx n="51" d="100"/>
          <a:sy n="51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CE5F7-2EA6-4005-8142-AE0FEA132B7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4C7D4E27-D030-4DA5-8930-4EFE28A63D92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600" dirty="0" smtClean="0"/>
            <a:t>6. Remisión de propuesta de Anteproyecto de Presupuesto 2018</a:t>
          </a:r>
          <a:endParaRPr lang="es-MX" sz="1600" dirty="0"/>
        </a:p>
      </dgm:t>
    </dgm:pt>
    <dgm:pt modelId="{02022F10-0063-48AA-839E-66B71D62A241}" type="parTrans" cxnId="{5F554DF1-BAC7-4380-AAB4-B0B5D5E00873}">
      <dgm:prSet/>
      <dgm:spPr/>
      <dgm:t>
        <a:bodyPr/>
        <a:lstStyle/>
        <a:p>
          <a:endParaRPr lang="es-MX" sz="1400"/>
        </a:p>
      </dgm:t>
    </dgm:pt>
    <dgm:pt modelId="{2374149D-144F-48AC-B0D7-A9F0E5254B3E}" type="sibTrans" cxnId="{5F554DF1-BAC7-4380-AAB4-B0B5D5E00873}">
      <dgm:prSet/>
      <dgm:spPr/>
      <dgm:t>
        <a:bodyPr/>
        <a:lstStyle/>
        <a:p>
          <a:endParaRPr lang="es-MX" sz="1400"/>
        </a:p>
      </dgm:t>
    </dgm:pt>
    <dgm:pt modelId="{DA32F399-D54A-438E-B091-A271451A3EBE}">
      <dgm:prSet phldrT="[Texto]" custT="1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s-MX" sz="1400" b="1" dirty="0" smtClean="0"/>
            <a:t>02 de agosto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Remisión del Anteproyecto de Presupuesto </a:t>
          </a:r>
        </a:p>
      </dgm:t>
    </dgm:pt>
    <dgm:pt modelId="{CBD9382B-8FD5-48C3-99E9-342C0FCB8151}" type="parTrans" cxnId="{FF357338-60E2-4371-9B6E-19DEE173D660}">
      <dgm:prSet/>
      <dgm:spPr/>
      <dgm:t>
        <a:bodyPr/>
        <a:lstStyle/>
        <a:p>
          <a:endParaRPr lang="es-MX" sz="1400"/>
        </a:p>
      </dgm:t>
    </dgm:pt>
    <dgm:pt modelId="{5D1A73C1-751E-4BA4-B372-CDF32A455A9B}" type="sibTrans" cxnId="{FF357338-60E2-4371-9B6E-19DEE173D660}">
      <dgm:prSet/>
      <dgm:spPr/>
      <dgm:t>
        <a:bodyPr/>
        <a:lstStyle/>
        <a:p>
          <a:endParaRPr lang="es-MX" sz="1400"/>
        </a:p>
      </dgm:t>
    </dgm:pt>
    <dgm:pt modelId="{90C177CA-A17F-4A38-8BA4-93644345E787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MX" sz="1600" dirty="0" smtClean="0"/>
            <a:t>7. Aprobación de Anteproyecto de Presupuesto del Pleno. </a:t>
          </a:r>
          <a:endParaRPr lang="es-MX" sz="1600" dirty="0"/>
        </a:p>
      </dgm:t>
    </dgm:pt>
    <dgm:pt modelId="{4336647D-0C0A-44AE-89F6-0EB0F142BE9B}" type="parTrans" cxnId="{17CE8169-C207-423E-8EE2-C9DEE0AC9A8F}">
      <dgm:prSet/>
      <dgm:spPr/>
      <dgm:t>
        <a:bodyPr/>
        <a:lstStyle/>
        <a:p>
          <a:endParaRPr lang="es-MX" sz="1400"/>
        </a:p>
      </dgm:t>
    </dgm:pt>
    <dgm:pt modelId="{69DAFA61-9325-41C3-AA63-25E96BE4943D}" type="sibTrans" cxnId="{17CE8169-C207-423E-8EE2-C9DEE0AC9A8F}">
      <dgm:prSet/>
      <dgm:spPr/>
      <dgm:t>
        <a:bodyPr/>
        <a:lstStyle/>
        <a:p>
          <a:endParaRPr lang="es-MX" sz="1400"/>
        </a:p>
      </dgm:t>
    </dgm:pt>
    <dgm:pt modelId="{2661A3E1-B920-4120-9008-1D54317E18D9}">
      <dgm:prSet phldrT="[Texto]"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s-MX" sz="1400" b="1" dirty="0" smtClean="0"/>
            <a:t>9 de agosto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Aprobación del Anteproyecto de Presupuesto 2018 por el Pleno del ITEI. </a:t>
          </a:r>
          <a:endParaRPr lang="es-MX" sz="1200" dirty="0"/>
        </a:p>
      </dgm:t>
    </dgm:pt>
    <dgm:pt modelId="{5DE3E483-42AF-4530-93B4-462C834587DE}" type="parTrans" cxnId="{C2F178E6-3FE1-4CAA-B0A5-2EDE7A582FD8}">
      <dgm:prSet/>
      <dgm:spPr/>
      <dgm:t>
        <a:bodyPr/>
        <a:lstStyle/>
        <a:p>
          <a:endParaRPr lang="es-MX" sz="1400"/>
        </a:p>
      </dgm:t>
    </dgm:pt>
    <dgm:pt modelId="{2A798EC3-9D44-4A16-ADC8-C9F482DEF186}" type="sibTrans" cxnId="{C2F178E6-3FE1-4CAA-B0A5-2EDE7A582FD8}">
      <dgm:prSet/>
      <dgm:spPr/>
      <dgm:t>
        <a:bodyPr/>
        <a:lstStyle/>
        <a:p>
          <a:endParaRPr lang="es-MX" sz="1400"/>
        </a:p>
      </dgm:t>
    </dgm:pt>
    <dgm:pt modelId="{19CF630B-BBC1-41F2-8F43-AD56BCBF098F}">
      <dgm:prSet phldrT="[Texto]" custT="1"/>
      <dgm:spPr>
        <a:solidFill>
          <a:srgbClr val="CCECFF"/>
        </a:solidFill>
      </dgm:spPr>
      <dgm:t>
        <a:bodyPr/>
        <a:lstStyle/>
        <a:p>
          <a:r>
            <a:rPr lang="es-MX" sz="1600" dirty="0" smtClean="0"/>
            <a:t>8. Captura en el Sistema de Programación y Presupuesto </a:t>
          </a:r>
          <a:endParaRPr lang="es-MX" sz="1600" dirty="0"/>
        </a:p>
      </dgm:t>
    </dgm:pt>
    <dgm:pt modelId="{E972C236-B29F-4D6A-8100-07D8ABB52CBC}" type="parTrans" cxnId="{2DA1E996-4AD6-40CD-82F3-91F85956C20F}">
      <dgm:prSet/>
      <dgm:spPr/>
      <dgm:t>
        <a:bodyPr/>
        <a:lstStyle/>
        <a:p>
          <a:endParaRPr lang="es-MX" sz="1400"/>
        </a:p>
      </dgm:t>
    </dgm:pt>
    <dgm:pt modelId="{8CFCA72F-3C4C-4850-B7BF-3CFE4E7BC466}" type="sibTrans" cxnId="{2DA1E996-4AD6-40CD-82F3-91F85956C20F}">
      <dgm:prSet/>
      <dgm:spPr/>
      <dgm:t>
        <a:bodyPr/>
        <a:lstStyle/>
        <a:p>
          <a:endParaRPr lang="es-MX" sz="1400"/>
        </a:p>
      </dgm:t>
    </dgm:pt>
    <dgm:pt modelId="{68CE01C1-CAC5-4C1A-8685-5DB673EFA795}">
      <dgm:prSet phldrT="[Texto]" custT="1"/>
      <dgm:spPr>
        <a:ln>
          <a:solidFill>
            <a:srgbClr val="CCECFF"/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s-MX" sz="1400" b="1" dirty="0" smtClean="0"/>
            <a:t>10 al 14 de agosto</a:t>
          </a:r>
          <a:endParaRPr lang="es-MX" sz="1400" b="0" dirty="0"/>
        </a:p>
      </dgm:t>
    </dgm:pt>
    <dgm:pt modelId="{33539B7D-D56C-45F6-A0F3-184A405E5D85}" type="parTrans" cxnId="{EA3548B4-63F0-4118-86A7-6CD5CB6EA38F}">
      <dgm:prSet/>
      <dgm:spPr/>
      <dgm:t>
        <a:bodyPr/>
        <a:lstStyle/>
        <a:p>
          <a:endParaRPr lang="es-MX" sz="1400"/>
        </a:p>
      </dgm:t>
    </dgm:pt>
    <dgm:pt modelId="{80C15C6D-FB3F-4F74-8F48-7D814EED6137}" type="sibTrans" cxnId="{EA3548B4-63F0-4118-86A7-6CD5CB6EA38F}">
      <dgm:prSet/>
      <dgm:spPr/>
      <dgm:t>
        <a:bodyPr/>
        <a:lstStyle/>
        <a:p>
          <a:endParaRPr lang="es-MX" sz="1400"/>
        </a:p>
      </dgm:t>
    </dgm:pt>
    <dgm:pt modelId="{AA1B40E5-A45B-4701-AC56-BD379CDA427C}">
      <dgm:prSet phldrT="[Texto]" custT="1"/>
      <dgm:spPr/>
      <dgm:t>
        <a:bodyPr/>
        <a:lstStyle/>
        <a:p>
          <a:r>
            <a:rPr lang="es-MX" sz="1600" dirty="0" smtClean="0"/>
            <a:t>9. Entrega de Anteproyecto a SEPAF</a:t>
          </a:r>
          <a:endParaRPr lang="es-MX" sz="1600" dirty="0"/>
        </a:p>
      </dgm:t>
    </dgm:pt>
    <dgm:pt modelId="{F4C7143D-2C0C-4867-9B95-0CD743E71D71}" type="parTrans" cxnId="{954D7ECB-1370-4BF1-AF3D-B569A703D0B2}">
      <dgm:prSet/>
      <dgm:spPr/>
      <dgm:t>
        <a:bodyPr/>
        <a:lstStyle/>
        <a:p>
          <a:endParaRPr lang="es-MX" sz="1400"/>
        </a:p>
      </dgm:t>
    </dgm:pt>
    <dgm:pt modelId="{6F061D4F-4E20-4BF3-B7F3-3522FD2A401F}" type="sibTrans" cxnId="{954D7ECB-1370-4BF1-AF3D-B569A703D0B2}">
      <dgm:prSet/>
      <dgm:spPr/>
      <dgm:t>
        <a:bodyPr/>
        <a:lstStyle/>
        <a:p>
          <a:endParaRPr lang="es-MX" sz="1400"/>
        </a:p>
      </dgm:t>
    </dgm:pt>
    <dgm:pt modelId="{C27418D5-E03B-4EFE-A89E-DA52016C1FB4}">
      <dgm:prSet phldrT="[Texto]"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s-MX" sz="1400" b="1" dirty="0" smtClean="0"/>
            <a:t>15 de agosto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Entrega de Anteproyecto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de Presupuesto 2018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a la SEPAF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es-MX" sz="1200" b="0" dirty="0"/>
        </a:p>
      </dgm:t>
    </dgm:pt>
    <dgm:pt modelId="{276201BC-5CC3-454E-A603-88596912C335}" type="parTrans" cxnId="{FC03DE46-1C6F-4660-A603-E075415824A1}">
      <dgm:prSet/>
      <dgm:spPr/>
      <dgm:t>
        <a:bodyPr/>
        <a:lstStyle/>
        <a:p>
          <a:endParaRPr lang="es-MX" sz="1400"/>
        </a:p>
      </dgm:t>
    </dgm:pt>
    <dgm:pt modelId="{07B35C52-0D33-4CF4-97D5-8540B8155E1E}" type="sibTrans" cxnId="{FC03DE46-1C6F-4660-A603-E075415824A1}">
      <dgm:prSet/>
      <dgm:spPr/>
      <dgm:t>
        <a:bodyPr/>
        <a:lstStyle/>
        <a:p>
          <a:endParaRPr lang="es-MX" sz="1400"/>
        </a:p>
      </dgm:t>
    </dgm:pt>
    <dgm:pt modelId="{1E763266-6868-4294-8F90-136DBC8B3B12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10. Aprobación por parte del Congreso</a:t>
          </a:r>
          <a:endParaRPr lang="es-MX" sz="1400" dirty="0">
            <a:solidFill>
              <a:schemeClr val="bg1"/>
            </a:solidFill>
          </a:endParaRPr>
        </a:p>
      </dgm:t>
    </dgm:pt>
    <dgm:pt modelId="{E4EF8BFD-40C4-4023-9BBB-D019327324DC}" type="parTrans" cxnId="{769E8EE8-A93F-45EA-B52F-642ED2A76D68}">
      <dgm:prSet/>
      <dgm:spPr/>
      <dgm:t>
        <a:bodyPr/>
        <a:lstStyle/>
        <a:p>
          <a:endParaRPr lang="es-MX" sz="1400"/>
        </a:p>
      </dgm:t>
    </dgm:pt>
    <dgm:pt modelId="{6AF0C192-5D4A-4290-83EF-10C195B2BFAD}" type="sibTrans" cxnId="{769E8EE8-A93F-45EA-B52F-642ED2A76D68}">
      <dgm:prSet/>
      <dgm:spPr/>
      <dgm:t>
        <a:bodyPr/>
        <a:lstStyle/>
        <a:p>
          <a:endParaRPr lang="es-MX" sz="1400"/>
        </a:p>
      </dgm:t>
    </dgm:pt>
    <dgm:pt modelId="{42D4D62C-63E6-4E0C-B9CB-AC1AE3D77734}">
      <dgm:prSet phldrT="[Texto]" custT="1"/>
      <dgm:spPr>
        <a:ln>
          <a:solidFill>
            <a:schemeClr val="accent2"/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s-MX" sz="1400" b="1" dirty="0" smtClean="0"/>
            <a:t>15 diciembre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b="0" dirty="0" smtClean="0"/>
            <a:t>Aprobación del Congreso del Estado del Presupuesto de Egresos. </a:t>
          </a:r>
        </a:p>
      </dgm:t>
    </dgm:pt>
    <dgm:pt modelId="{9BA5E418-3220-4A97-A316-E0329613D232}" type="parTrans" cxnId="{A70FE530-8606-450A-9A44-106F75B00CAA}">
      <dgm:prSet/>
      <dgm:spPr/>
      <dgm:t>
        <a:bodyPr/>
        <a:lstStyle/>
        <a:p>
          <a:endParaRPr lang="es-MX" sz="1400"/>
        </a:p>
      </dgm:t>
    </dgm:pt>
    <dgm:pt modelId="{B631BC83-8E7E-4A4C-AF6D-EF258C497F10}" type="sibTrans" cxnId="{A70FE530-8606-450A-9A44-106F75B00CAA}">
      <dgm:prSet/>
      <dgm:spPr/>
      <dgm:t>
        <a:bodyPr/>
        <a:lstStyle/>
        <a:p>
          <a:endParaRPr lang="es-MX" sz="1400"/>
        </a:p>
      </dgm:t>
    </dgm:pt>
    <dgm:pt modelId="{08A451EA-E866-48BB-9101-0D80125B2DAF}">
      <dgm:prSet custT="1"/>
      <dgm:spPr>
        <a:ln>
          <a:solidFill>
            <a:srgbClr val="CCECFF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b="0" dirty="0" smtClean="0"/>
            <a:t>El </a:t>
          </a:r>
          <a:r>
            <a:rPr lang="es-MX" sz="1200" dirty="0" smtClean="0"/>
            <a:t>anteproyecto se captura en Sistema de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Programación y Presupuesto de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SEPAF </a:t>
          </a:r>
        </a:p>
      </dgm:t>
    </dgm:pt>
    <dgm:pt modelId="{53EA7DD0-13A0-4CB1-A28F-FE5A63ECC061}" type="parTrans" cxnId="{B4072351-A3BE-4D3C-B62D-F8D6BB698BC4}">
      <dgm:prSet/>
      <dgm:spPr/>
      <dgm:t>
        <a:bodyPr/>
        <a:lstStyle/>
        <a:p>
          <a:endParaRPr lang="es-MX"/>
        </a:p>
      </dgm:t>
    </dgm:pt>
    <dgm:pt modelId="{68034CFA-E586-4CAB-8AFF-396EE6300B5E}" type="sibTrans" cxnId="{B4072351-A3BE-4D3C-B62D-F8D6BB698BC4}">
      <dgm:prSet/>
      <dgm:spPr/>
      <dgm:t>
        <a:bodyPr/>
        <a:lstStyle/>
        <a:p>
          <a:endParaRPr lang="es-MX"/>
        </a:p>
      </dgm:t>
    </dgm:pt>
    <dgm:pt modelId="{F571B90F-A559-4C10-97A8-98D450EBEBE8}" type="pres">
      <dgm:prSet presAssocID="{4D5CE5F7-2EA6-4005-8142-AE0FEA132B7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2F3C465D-3CE1-433C-9967-67EBC5ED5A40}" type="pres">
      <dgm:prSet presAssocID="{4C7D4E27-D030-4DA5-8930-4EFE28A63D92}" presName="parentText1" presStyleLbl="node1" presStyleIdx="0" presStyleCnt="5" custScaleX="96154" custScaleY="90816" custLinFactNeighborX="-1117" custLinFactNeighborY="-1466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E120EF-941B-48C7-AEF4-74440E84AF8A}" type="pres">
      <dgm:prSet presAssocID="{4C7D4E27-D030-4DA5-8930-4EFE28A63D92}" presName="childText1" presStyleLbl="solidAlignAcc1" presStyleIdx="0" presStyleCnt="5" custScaleX="94137" custScaleY="119722" custLinFactNeighborX="2892" custLinFactNeighborY="-1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3B9C7F-F123-4035-8D21-D4EAB6897AF6}" type="pres">
      <dgm:prSet presAssocID="{90C177CA-A17F-4A38-8BA4-93644345E787}" presName="parentText2" presStyleLbl="node1" presStyleIdx="1" presStyleCnt="5" custScaleX="99429" custLinFactNeighborX="-1891" custLinFactNeighborY="-1400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377E55-6922-43B6-9510-35ABE0598ECC}" type="pres">
      <dgm:prSet presAssocID="{90C177CA-A17F-4A38-8BA4-93644345E787}" presName="childText2" presStyleLbl="solidAlignAcc1" presStyleIdx="1" presStyleCnt="5" custScaleX="103652" custScaleY="100000" custLinFactNeighborX="-5701" custLinFactNeighborY="-97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56E77B-37D0-46BE-8150-FC84F03899E5}" type="pres">
      <dgm:prSet presAssocID="{19CF630B-BBC1-41F2-8F43-AD56BCBF098F}" presName="parentText3" presStyleLbl="node1" presStyleIdx="2" presStyleCnt="5" custScaleX="98806" custLinFactNeighborX="-2294" custLinFactNeighborY="-1359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3D6510-7E0E-4C21-B0F7-B493C41A6524}" type="pres">
      <dgm:prSet presAssocID="{19CF630B-BBC1-41F2-8F43-AD56BCBF098F}" presName="childText3" presStyleLbl="solidAlignAcc1" presStyleIdx="2" presStyleCnt="5" custScaleY="107236" custLinFactNeighborX="-7881" custLinFactNeighborY="-61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A5316B-099A-4A50-80B8-3ACB3E2E5796}" type="pres">
      <dgm:prSet presAssocID="{AA1B40E5-A45B-4701-AC56-BD379CDA427C}" presName="parentText4" presStyleLbl="node1" presStyleIdx="3" presStyleCnt="5" custScaleX="102301" custLinFactNeighborX="-7078" custLinFactNeighborY="-1801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586BE0-A208-49F9-B712-D613FFE74482}" type="pres">
      <dgm:prSet presAssocID="{AA1B40E5-A45B-4701-AC56-BD379CDA427C}" presName="childText4" presStyleLbl="solidAlignAcc1" presStyleIdx="3" presStyleCnt="5" custScaleX="113763" custScaleY="96113" custLinFactNeighborX="-11203" custLinFactNeighborY="-140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B30AF0-E150-4B39-9901-7133F5CA0EA8}" type="pres">
      <dgm:prSet presAssocID="{1E763266-6868-4294-8F90-136DBC8B3B12}" presName="parentText5" presStyleLbl="node1" presStyleIdx="4" presStyleCnt="5" custScaleX="104295" custScaleY="128460" custLinFactNeighborX="-7569" custLinFactNeighborY="-416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0D9E9A-D44B-4771-AD48-77BCA20ADFBC}" type="pres">
      <dgm:prSet presAssocID="{1E763266-6868-4294-8F90-136DBC8B3B12}" presName="childText5" presStyleLbl="solidAlignAcc1" presStyleIdx="4" presStyleCnt="5" custScaleX="100007" custScaleY="87956" custLinFactNeighborX="-12971" custLinFactNeighborY="-82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300DD9B-71A4-49A1-A20F-381EE88168E7}" type="presOf" srcId="{DA32F399-D54A-438E-B091-A271451A3EBE}" destId="{2CE120EF-941B-48C7-AEF4-74440E84AF8A}" srcOrd="0" destOrd="0" presId="urn:microsoft.com/office/officeart/2009/3/layout/IncreasingArrowsProcess"/>
    <dgm:cxn modelId="{CCC4E89B-86F5-4293-8B31-EA9B603FBE5F}" type="presOf" srcId="{4C7D4E27-D030-4DA5-8930-4EFE28A63D92}" destId="{2F3C465D-3CE1-433C-9967-67EBC5ED5A40}" srcOrd="0" destOrd="0" presId="urn:microsoft.com/office/officeart/2009/3/layout/IncreasingArrowsProcess"/>
    <dgm:cxn modelId="{C2F178E6-3FE1-4CAA-B0A5-2EDE7A582FD8}" srcId="{90C177CA-A17F-4A38-8BA4-93644345E787}" destId="{2661A3E1-B920-4120-9008-1D54317E18D9}" srcOrd="0" destOrd="0" parTransId="{5DE3E483-42AF-4530-93B4-462C834587DE}" sibTransId="{2A798EC3-9D44-4A16-ADC8-C9F482DEF186}"/>
    <dgm:cxn modelId="{45B664CA-D8B0-4343-B21E-5B43E5F7F0B7}" type="presOf" srcId="{C27418D5-E03B-4EFE-A89E-DA52016C1FB4}" destId="{D8586BE0-A208-49F9-B712-D613FFE74482}" srcOrd="0" destOrd="0" presId="urn:microsoft.com/office/officeart/2009/3/layout/IncreasingArrowsProcess"/>
    <dgm:cxn modelId="{96D3051C-719F-4A50-9020-EE8DCC06BDC3}" type="presOf" srcId="{4D5CE5F7-2EA6-4005-8142-AE0FEA132B7F}" destId="{F571B90F-A559-4C10-97A8-98D450EBEBE8}" srcOrd="0" destOrd="0" presId="urn:microsoft.com/office/officeart/2009/3/layout/IncreasingArrowsProcess"/>
    <dgm:cxn modelId="{C8EE4EFD-6E21-4C4F-981E-DF00DB22547C}" type="presOf" srcId="{90C177CA-A17F-4A38-8BA4-93644345E787}" destId="{9F3B9C7F-F123-4035-8D21-D4EAB6897AF6}" srcOrd="0" destOrd="0" presId="urn:microsoft.com/office/officeart/2009/3/layout/IncreasingArrowsProcess"/>
    <dgm:cxn modelId="{EA3548B4-63F0-4118-86A7-6CD5CB6EA38F}" srcId="{19CF630B-BBC1-41F2-8F43-AD56BCBF098F}" destId="{68CE01C1-CAC5-4C1A-8685-5DB673EFA795}" srcOrd="0" destOrd="0" parTransId="{33539B7D-D56C-45F6-A0F3-184A405E5D85}" sibTransId="{80C15C6D-FB3F-4F74-8F48-7D814EED6137}"/>
    <dgm:cxn modelId="{2DA1E996-4AD6-40CD-82F3-91F85956C20F}" srcId="{4D5CE5F7-2EA6-4005-8142-AE0FEA132B7F}" destId="{19CF630B-BBC1-41F2-8F43-AD56BCBF098F}" srcOrd="2" destOrd="0" parTransId="{E972C236-B29F-4D6A-8100-07D8ABB52CBC}" sibTransId="{8CFCA72F-3C4C-4850-B7BF-3CFE4E7BC466}"/>
    <dgm:cxn modelId="{5F554DF1-BAC7-4380-AAB4-B0B5D5E00873}" srcId="{4D5CE5F7-2EA6-4005-8142-AE0FEA132B7F}" destId="{4C7D4E27-D030-4DA5-8930-4EFE28A63D92}" srcOrd="0" destOrd="0" parTransId="{02022F10-0063-48AA-839E-66B71D62A241}" sibTransId="{2374149D-144F-48AC-B0D7-A9F0E5254B3E}"/>
    <dgm:cxn modelId="{954D7ECB-1370-4BF1-AF3D-B569A703D0B2}" srcId="{4D5CE5F7-2EA6-4005-8142-AE0FEA132B7F}" destId="{AA1B40E5-A45B-4701-AC56-BD379CDA427C}" srcOrd="3" destOrd="0" parTransId="{F4C7143D-2C0C-4867-9B95-0CD743E71D71}" sibTransId="{6F061D4F-4E20-4BF3-B7F3-3522FD2A401F}"/>
    <dgm:cxn modelId="{17CE8169-C207-423E-8EE2-C9DEE0AC9A8F}" srcId="{4D5CE5F7-2EA6-4005-8142-AE0FEA132B7F}" destId="{90C177CA-A17F-4A38-8BA4-93644345E787}" srcOrd="1" destOrd="0" parTransId="{4336647D-0C0A-44AE-89F6-0EB0F142BE9B}" sibTransId="{69DAFA61-9325-41C3-AA63-25E96BE4943D}"/>
    <dgm:cxn modelId="{B4072351-A3BE-4D3C-B62D-F8D6BB698BC4}" srcId="{19CF630B-BBC1-41F2-8F43-AD56BCBF098F}" destId="{08A451EA-E866-48BB-9101-0D80125B2DAF}" srcOrd="1" destOrd="0" parTransId="{53EA7DD0-13A0-4CB1-A28F-FE5A63ECC061}" sibTransId="{68034CFA-E586-4CAB-8AFF-396EE6300B5E}"/>
    <dgm:cxn modelId="{FF357338-60E2-4371-9B6E-19DEE173D660}" srcId="{4C7D4E27-D030-4DA5-8930-4EFE28A63D92}" destId="{DA32F399-D54A-438E-B091-A271451A3EBE}" srcOrd="0" destOrd="0" parTransId="{CBD9382B-8FD5-48C3-99E9-342C0FCB8151}" sibTransId="{5D1A73C1-751E-4BA4-B372-CDF32A455A9B}"/>
    <dgm:cxn modelId="{769E8EE8-A93F-45EA-B52F-642ED2A76D68}" srcId="{4D5CE5F7-2EA6-4005-8142-AE0FEA132B7F}" destId="{1E763266-6868-4294-8F90-136DBC8B3B12}" srcOrd="4" destOrd="0" parTransId="{E4EF8BFD-40C4-4023-9BBB-D019327324DC}" sibTransId="{6AF0C192-5D4A-4290-83EF-10C195B2BFAD}"/>
    <dgm:cxn modelId="{BEDC5795-D4AB-44B0-BB26-B2A4C8FD58E6}" type="presOf" srcId="{1E763266-6868-4294-8F90-136DBC8B3B12}" destId="{6FB30AF0-E150-4B39-9901-7133F5CA0EA8}" srcOrd="0" destOrd="0" presId="urn:microsoft.com/office/officeart/2009/3/layout/IncreasingArrowsProcess"/>
    <dgm:cxn modelId="{C82B4E3D-2CCD-4D31-B2DB-6CCBDCDD1D18}" type="presOf" srcId="{68CE01C1-CAC5-4C1A-8685-5DB673EFA795}" destId="{4D3D6510-7E0E-4C21-B0F7-B493C41A6524}" srcOrd="0" destOrd="0" presId="urn:microsoft.com/office/officeart/2009/3/layout/IncreasingArrowsProcess"/>
    <dgm:cxn modelId="{6FE4B0B8-F057-4B36-94C7-25105DB6CD8B}" type="presOf" srcId="{42D4D62C-63E6-4E0C-B9CB-AC1AE3D77734}" destId="{A80D9E9A-D44B-4771-AD48-77BCA20ADFBC}" srcOrd="0" destOrd="0" presId="urn:microsoft.com/office/officeart/2009/3/layout/IncreasingArrowsProcess"/>
    <dgm:cxn modelId="{FC03DE46-1C6F-4660-A603-E075415824A1}" srcId="{AA1B40E5-A45B-4701-AC56-BD379CDA427C}" destId="{C27418D5-E03B-4EFE-A89E-DA52016C1FB4}" srcOrd="0" destOrd="0" parTransId="{276201BC-5CC3-454E-A603-88596912C335}" sibTransId="{07B35C52-0D33-4CF4-97D5-8540B8155E1E}"/>
    <dgm:cxn modelId="{982BBF7C-3F15-4195-BBEF-9298EFF429F2}" type="presOf" srcId="{AA1B40E5-A45B-4701-AC56-BD379CDA427C}" destId="{58A5316B-099A-4A50-80B8-3ACB3E2E5796}" srcOrd="0" destOrd="0" presId="urn:microsoft.com/office/officeart/2009/3/layout/IncreasingArrowsProcess"/>
    <dgm:cxn modelId="{A70FE530-8606-450A-9A44-106F75B00CAA}" srcId="{1E763266-6868-4294-8F90-136DBC8B3B12}" destId="{42D4D62C-63E6-4E0C-B9CB-AC1AE3D77734}" srcOrd="0" destOrd="0" parTransId="{9BA5E418-3220-4A97-A316-E0329613D232}" sibTransId="{B631BC83-8E7E-4A4C-AF6D-EF258C497F10}"/>
    <dgm:cxn modelId="{5F238468-4C69-45E1-BF4B-57A599CFA879}" type="presOf" srcId="{08A451EA-E866-48BB-9101-0D80125B2DAF}" destId="{4D3D6510-7E0E-4C21-B0F7-B493C41A6524}" srcOrd="0" destOrd="1" presId="urn:microsoft.com/office/officeart/2009/3/layout/IncreasingArrowsProcess"/>
    <dgm:cxn modelId="{3E2F86E3-8ED6-4C1F-A1C3-F385DD0E0767}" type="presOf" srcId="{19CF630B-BBC1-41F2-8F43-AD56BCBF098F}" destId="{4456E77B-37D0-46BE-8150-FC84F03899E5}" srcOrd="0" destOrd="0" presId="urn:microsoft.com/office/officeart/2009/3/layout/IncreasingArrowsProcess"/>
    <dgm:cxn modelId="{9228CD29-D35C-4AB9-96F7-0A5F50D087B9}" type="presOf" srcId="{2661A3E1-B920-4120-9008-1D54317E18D9}" destId="{AA377E55-6922-43B6-9510-35ABE0598ECC}" srcOrd="0" destOrd="0" presId="urn:microsoft.com/office/officeart/2009/3/layout/IncreasingArrowsProcess"/>
    <dgm:cxn modelId="{8482864B-D105-42C5-99F6-331EB73146BA}" type="presParOf" srcId="{F571B90F-A559-4C10-97A8-98D450EBEBE8}" destId="{2F3C465D-3CE1-433C-9967-67EBC5ED5A40}" srcOrd="0" destOrd="0" presId="urn:microsoft.com/office/officeart/2009/3/layout/IncreasingArrowsProcess"/>
    <dgm:cxn modelId="{F3A79FC8-CD2E-4761-B7A8-984DFCBF9FB2}" type="presParOf" srcId="{F571B90F-A559-4C10-97A8-98D450EBEBE8}" destId="{2CE120EF-941B-48C7-AEF4-74440E84AF8A}" srcOrd="1" destOrd="0" presId="urn:microsoft.com/office/officeart/2009/3/layout/IncreasingArrowsProcess"/>
    <dgm:cxn modelId="{1ADC4937-7715-404D-B509-D8499064C5CB}" type="presParOf" srcId="{F571B90F-A559-4C10-97A8-98D450EBEBE8}" destId="{9F3B9C7F-F123-4035-8D21-D4EAB6897AF6}" srcOrd="2" destOrd="0" presId="urn:microsoft.com/office/officeart/2009/3/layout/IncreasingArrowsProcess"/>
    <dgm:cxn modelId="{32E142BB-191C-40C9-A379-6B4EAF25D176}" type="presParOf" srcId="{F571B90F-A559-4C10-97A8-98D450EBEBE8}" destId="{AA377E55-6922-43B6-9510-35ABE0598ECC}" srcOrd="3" destOrd="0" presId="urn:microsoft.com/office/officeart/2009/3/layout/IncreasingArrowsProcess"/>
    <dgm:cxn modelId="{DEF7E59E-C7ED-4F96-8462-DE783B3C8933}" type="presParOf" srcId="{F571B90F-A559-4C10-97A8-98D450EBEBE8}" destId="{4456E77B-37D0-46BE-8150-FC84F03899E5}" srcOrd="4" destOrd="0" presId="urn:microsoft.com/office/officeart/2009/3/layout/IncreasingArrowsProcess"/>
    <dgm:cxn modelId="{2A883F6C-7826-44F8-835C-A3AD1615DD4D}" type="presParOf" srcId="{F571B90F-A559-4C10-97A8-98D450EBEBE8}" destId="{4D3D6510-7E0E-4C21-B0F7-B493C41A6524}" srcOrd="5" destOrd="0" presId="urn:microsoft.com/office/officeart/2009/3/layout/IncreasingArrowsProcess"/>
    <dgm:cxn modelId="{C52CDF26-A728-48FC-B1C3-EF12883CF419}" type="presParOf" srcId="{F571B90F-A559-4C10-97A8-98D450EBEBE8}" destId="{58A5316B-099A-4A50-80B8-3ACB3E2E5796}" srcOrd="6" destOrd="0" presId="urn:microsoft.com/office/officeart/2009/3/layout/IncreasingArrowsProcess"/>
    <dgm:cxn modelId="{61F968C8-6BAD-437B-A16F-3F1FE9422999}" type="presParOf" srcId="{F571B90F-A559-4C10-97A8-98D450EBEBE8}" destId="{D8586BE0-A208-49F9-B712-D613FFE74482}" srcOrd="7" destOrd="0" presId="urn:microsoft.com/office/officeart/2009/3/layout/IncreasingArrowsProcess"/>
    <dgm:cxn modelId="{C794DE9B-C241-41D1-9064-D839F7316BAE}" type="presParOf" srcId="{F571B90F-A559-4C10-97A8-98D450EBEBE8}" destId="{6FB30AF0-E150-4B39-9901-7133F5CA0EA8}" srcOrd="8" destOrd="0" presId="urn:microsoft.com/office/officeart/2009/3/layout/IncreasingArrowsProcess"/>
    <dgm:cxn modelId="{B039FB42-6664-40AC-BA4B-C6926639C047}" type="presParOf" srcId="{F571B90F-A559-4C10-97A8-98D450EBEBE8}" destId="{A80D9E9A-D44B-4771-AD48-77BCA20ADFBC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C465D-3CE1-433C-9967-67EBC5ED5A40}">
      <dsp:nvSpPr>
        <dsp:cNvPr id="0" name=""/>
        <dsp:cNvSpPr/>
      </dsp:nvSpPr>
      <dsp:spPr>
        <a:xfrm>
          <a:off x="22949" y="220503"/>
          <a:ext cx="8647972" cy="1187838"/>
        </a:xfrm>
        <a:prstGeom prst="rightArrow">
          <a:avLst>
            <a:gd name="adj1" fmla="val 5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763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6. Remisión de propuesta de Anteproyecto de Presupuesto 2018</a:t>
          </a:r>
          <a:endParaRPr lang="es-MX" sz="1600" kern="1200" dirty="0"/>
        </a:p>
      </dsp:txBody>
      <dsp:txXfrm>
        <a:off x="22949" y="517463"/>
        <a:ext cx="8351013" cy="593919"/>
      </dsp:txXfrm>
    </dsp:sp>
    <dsp:sp modelId="{2CE120EF-941B-48C7-AEF4-74440E84AF8A}">
      <dsp:nvSpPr>
        <dsp:cNvPr id="0" name=""/>
        <dsp:cNvSpPr/>
      </dsp:nvSpPr>
      <dsp:spPr>
        <a:xfrm>
          <a:off x="47260" y="1096150"/>
          <a:ext cx="1564790" cy="2875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02 de agosto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Remisión del Anteproyecto de Presupuesto </a:t>
          </a:r>
        </a:p>
      </dsp:txBody>
      <dsp:txXfrm>
        <a:off x="47260" y="1096150"/>
        <a:ext cx="1564790" cy="2875276"/>
      </dsp:txXfrm>
    </dsp:sp>
    <dsp:sp modelId="{9F3B9C7F-F123-4035-8D21-D4EAB6897AF6}">
      <dsp:nvSpPr>
        <dsp:cNvPr id="0" name=""/>
        <dsp:cNvSpPr/>
      </dsp:nvSpPr>
      <dsp:spPr>
        <a:xfrm>
          <a:off x="1494815" y="605138"/>
          <a:ext cx="7289943" cy="1307961"/>
        </a:xfrm>
        <a:prstGeom prst="rightArrow">
          <a:avLst>
            <a:gd name="adj1" fmla="val 50000"/>
            <a:gd name="adj2" fmla="val 5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763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7. Aprobación de Anteproyecto de Presupuesto del Pleno. </a:t>
          </a:r>
          <a:endParaRPr lang="es-MX" sz="1600" kern="1200" dirty="0"/>
        </a:p>
      </dsp:txBody>
      <dsp:txXfrm>
        <a:off x="1494815" y="932128"/>
        <a:ext cx="6962953" cy="653981"/>
      </dsp:txXfrm>
    </dsp:sp>
    <dsp:sp modelId="{AA377E55-6922-43B6-9510-35ABE0598ECC}">
      <dsp:nvSpPr>
        <dsp:cNvPr id="0" name=""/>
        <dsp:cNvSpPr/>
      </dsp:nvSpPr>
      <dsp:spPr>
        <a:xfrm>
          <a:off x="1487410" y="1561845"/>
          <a:ext cx="1722953" cy="2401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9 de agosto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Aprobación del Anteproyecto de Presupuesto 2018 por el Pleno del ITEI. </a:t>
          </a:r>
          <a:endParaRPr lang="es-MX" sz="1200" kern="1200" dirty="0"/>
        </a:p>
      </dsp:txBody>
      <dsp:txXfrm>
        <a:off x="1487410" y="1561845"/>
        <a:ext cx="1722953" cy="2401627"/>
      </dsp:txXfrm>
    </dsp:sp>
    <dsp:sp modelId="{4456E77B-37D0-46BE-8150-FC84F03899E5}">
      <dsp:nvSpPr>
        <dsp:cNvPr id="0" name=""/>
        <dsp:cNvSpPr/>
      </dsp:nvSpPr>
      <dsp:spPr>
        <a:xfrm>
          <a:off x="3178380" y="1046695"/>
          <a:ext cx="5602043" cy="1307961"/>
        </a:xfrm>
        <a:prstGeom prst="rightArrow">
          <a:avLst>
            <a:gd name="adj1" fmla="val 50000"/>
            <a:gd name="adj2" fmla="val 5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763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8. Captura en el Sistema de Programación y Presupuesto </a:t>
          </a:r>
          <a:endParaRPr lang="es-MX" sz="1600" kern="1200" dirty="0"/>
        </a:p>
      </dsp:txBody>
      <dsp:txXfrm>
        <a:off x="3178380" y="1373685"/>
        <a:ext cx="5275053" cy="653981"/>
      </dsp:txXfrm>
    </dsp:sp>
    <dsp:sp modelId="{4D3D6510-7E0E-4C21-B0F7-B493C41A6524}">
      <dsp:nvSpPr>
        <dsp:cNvPr id="0" name=""/>
        <dsp:cNvSpPr/>
      </dsp:nvSpPr>
      <dsp:spPr>
        <a:xfrm>
          <a:off x="3143594" y="1997400"/>
          <a:ext cx="1662248" cy="25754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EC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10 al 14 de agosto</a:t>
          </a:r>
          <a:endParaRPr lang="es-MX" sz="1400" b="0" kern="1200" dirty="0"/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/>
            <a:t>El </a:t>
          </a:r>
          <a:r>
            <a:rPr lang="es-MX" sz="1200" kern="1200" dirty="0" smtClean="0"/>
            <a:t>anteproyecto se captura en Sistema de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Programación y Presupuesto de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SEPAF </a:t>
          </a:r>
        </a:p>
      </dsp:txBody>
      <dsp:txXfrm>
        <a:off x="3143594" y="1997400"/>
        <a:ext cx="1662248" cy="2575409"/>
      </dsp:txXfrm>
    </dsp:sp>
    <dsp:sp modelId="{58A5316B-099A-4A50-80B8-3ACB3E2E5796}">
      <dsp:nvSpPr>
        <dsp:cNvPr id="0" name=""/>
        <dsp:cNvSpPr/>
      </dsp:nvSpPr>
      <dsp:spPr>
        <a:xfrm>
          <a:off x="4607866" y="1425039"/>
          <a:ext cx="4098968" cy="130796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763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9. Entrega de Anteproyecto a SEPAF</a:t>
          </a:r>
          <a:endParaRPr lang="es-MX" sz="1600" kern="1200" dirty="0"/>
        </a:p>
      </dsp:txBody>
      <dsp:txXfrm>
        <a:off x="4607866" y="1752029"/>
        <a:ext cx="3771978" cy="653981"/>
      </dsp:txXfrm>
    </dsp:sp>
    <dsp:sp modelId="{D8586BE0-A208-49F9-B712-D613FFE74482}">
      <dsp:nvSpPr>
        <dsp:cNvPr id="0" name=""/>
        <dsp:cNvSpPr/>
      </dsp:nvSpPr>
      <dsp:spPr>
        <a:xfrm>
          <a:off x="4636954" y="2376265"/>
          <a:ext cx="1891023" cy="2308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15 de agosto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Entrega de Anteproyecto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de Presupuesto 2018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 la SEPAF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kern="1200" dirty="0"/>
        </a:p>
      </dsp:txBody>
      <dsp:txXfrm>
        <a:off x="4636954" y="2376265"/>
        <a:ext cx="1891023" cy="2308276"/>
      </dsp:txXfrm>
    </dsp:sp>
    <dsp:sp modelId="{6FB30AF0-E150-4B39-9901-7133F5CA0EA8}">
      <dsp:nvSpPr>
        <dsp:cNvPr id="0" name=""/>
        <dsp:cNvSpPr/>
      </dsp:nvSpPr>
      <dsp:spPr>
        <a:xfrm>
          <a:off x="6371809" y="1856211"/>
          <a:ext cx="2445408" cy="16802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20763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10. Aprobación por parte del Congreso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6371809" y="2276263"/>
        <a:ext cx="2025356" cy="840103"/>
      </dsp:txXfrm>
    </dsp:sp>
    <dsp:sp modelId="{A80D9E9A-D44B-4771-AD48-77BCA20ADFBC}">
      <dsp:nvSpPr>
        <dsp:cNvPr id="0" name=""/>
        <dsp:cNvSpPr/>
      </dsp:nvSpPr>
      <dsp:spPr>
        <a:xfrm>
          <a:off x="6383964" y="3049161"/>
          <a:ext cx="1662364" cy="2112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15 diciembre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/>
            <a:t>Aprobación del Congreso del Estado del Presupuesto de Egresos. </a:t>
          </a:r>
        </a:p>
      </dsp:txBody>
      <dsp:txXfrm>
        <a:off x="6383964" y="3049161"/>
        <a:ext cx="1662364" cy="2112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7000" y="1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7062D95-A0E8-4184-A164-12F716F4A631}" type="datetimeFigureOut">
              <a:rPr lang="es-MX" smtClean="0"/>
              <a:pPr/>
              <a:t>21/08/2017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7851"/>
            <a:ext cx="5559425" cy="4156075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526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7000" y="8772526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2CB01E40-A198-4F7C-816C-FBCD1D1DFF3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80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BF2B-3309-492D-B073-001CBBF479A7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030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BF2B-3309-492D-B073-001CBBF479A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874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302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75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148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364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45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639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748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081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335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383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01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2D02-E099-488B-8AB9-06A74F2A3C9A}" type="datetimeFigureOut">
              <a:rPr lang="es-ES" smtClean="0"/>
              <a:pPr/>
              <a:t>21/08/2017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1304-0EC5-4F5B-8C2E-887A3F690A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28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2636" y="1484784"/>
            <a:ext cx="8893860" cy="1378541"/>
          </a:xfrm>
          <a:custGeom>
            <a:avLst/>
            <a:gdLst>
              <a:gd name="connsiteX0" fmla="*/ 0 w 8461812"/>
              <a:gd name="connsiteY0" fmla="*/ 290567 h 1162268"/>
              <a:gd name="connsiteX1" fmla="*/ 7880678 w 8461812"/>
              <a:gd name="connsiteY1" fmla="*/ 290567 h 1162268"/>
              <a:gd name="connsiteX2" fmla="*/ 7880678 w 8461812"/>
              <a:gd name="connsiteY2" fmla="*/ 0 h 1162268"/>
              <a:gd name="connsiteX3" fmla="*/ 8461812 w 8461812"/>
              <a:gd name="connsiteY3" fmla="*/ 581134 h 1162268"/>
              <a:gd name="connsiteX4" fmla="*/ 7880678 w 8461812"/>
              <a:gd name="connsiteY4" fmla="*/ 1162268 h 1162268"/>
              <a:gd name="connsiteX5" fmla="*/ 7880678 w 8461812"/>
              <a:gd name="connsiteY5" fmla="*/ 871701 h 1162268"/>
              <a:gd name="connsiteX6" fmla="*/ 0 w 8461812"/>
              <a:gd name="connsiteY6" fmla="*/ 871701 h 1162268"/>
              <a:gd name="connsiteX7" fmla="*/ 0 w 8461812"/>
              <a:gd name="connsiteY7" fmla="*/ 290567 h 116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61812" h="1162268">
                <a:moveTo>
                  <a:pt x="0" y="290567"/>
                </a:moveTo>
                <a:lnTo>
                  <a:pt x="7880678" y="290567"/>
                </a:lnTo>
                <a:lnTo>
                  <a:pt x="7880678" y="0"/>
                </a:lnTo>
                <a:lnTo>
                  <a:pt x="8461812" y="581134"/>
                </a:lnTo>
                <a:lnTo>
                  <a:pt x="7880678" y="1162268"/>
                </a:lnTo>
                <a:lnTo>
                  <a:pt x="7880678" y="871701"/>
                </a:lnTo>
                <a:lnTo>
                  <a:pt x="0" y="871701"/>
                </a:lnTo>
                <a:lnTo>
                  <a:pt x="0" y="290567"/>
                </a:lnTo>
                <a:close/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351527" rIns="544567" bIns="493736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 dirty="0" smtClean="0"/>
              <a:t>1. Inicio de la Planeación y programación para el 2018</a:t>
            </a:r>
            <a:endParaRPr lang="es-MX" sz="1600" kern="1200" dirty="0"/>
          </a:p>
        </p:txBody>
      </p:sp>
      <p:sp>
        <p:nvSpPr>
          <p:cNvPr id="7" name="Freeform 6"/>
          <p:cNvSpPr/>
          <p:nvPr/>
        </p:nvSpPr>
        <p:spPr>
          <a:xfrm>
            <a:off x="142636" y="2493145"/>
            <a:ext cx="1440182" cy="2813382"/>
          </a:xfrm>
          <a:custGeom>
            <a:avLst/>
            <a:gdLst>
              <a:gd name="connsiteX0" fmla="*/ 0 w 1531106"/>
              <a:gd name="connsiteY0" fmla="*/ 0 h 2813382"/>
              <a:gd name="connsiteX1" fmla="*/ 1531106 w 1531106"/>
              <a:gd name="connsiteY1" fmla="*/ 0 h 2813382"/>
              <a:gd name="connsiteX2" fmla="*/ 1531106 w 1531106"/>
              <a:gd name="connsiteY2" fmla="*/ 2813382 h 2813382"/>
              <a:gd name="connsiteX3" fmla="*/ 0 w 1531106"/>
              <a:gd name="connsiteY3" fmla="*/ 2813382 h 2813382"/>
              <a:gd name="connsiteX4" fmla="*/ 0 w 1531106"/>
              <a:gd name="connsiteY4" fmla="*/ 0 h 281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106" h="2813382">
                <a:moveTo>
                  <a:pt x="0" y="0"/>
                </a:moveTo>
                <a:lnTo>
                  <a:pt x="1531106" y="0"/>
                </a:lnTo>
                <a:lnTo>
                  <a:pt x="1531106" y="2813382"/>
                </a:lnTo>
                <a:lnTo>
                  <a:pt x="0" y="281338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 smtClean="0"/>
              <a:t>06 de Julio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kern="1200" dirty="0" smtClean="0"/>
              <a:t>Alineación de Programas y componentes al instrumentos de planeación (Plan Estatal de Desarrollo). 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kern="1200" dirty="0" smtClean="0"/>
              <a:t>C. G. P. P. E. </a:t>
            </a:r>
          </a:p>
        </p:txBody>
      </p:sp>
      <p:sp>
        <p:nvSpPr>
          <p:cNvPr id="8" name="Freeform 7"/>
          <p:cNvSpPr/>
          <p:nvPr/>
        </p:nvSpPr>
        <p:spPr>
          <a:xfrm>
            <a:off x="1331640" y="2133105"/>
            <a:ext cx="7704856" cy="1279806"/>
          </a:xfrm>
          <a:custGeom>
            <a:avLst/>
            <a:gdLst>
              <a:gd name="connsiteX0" fmla="*/ 0 w 7133017"/>
              <a:gd name="connsiteY0" fmla="*/ 319952 h 1279806"/>
              <a:gd name="connsiteX1" fmla="*/ 6493114 w 7133017"/>
              <a:gd name="connsiteY1" fmla="*/ 319952 h 1279806"/>
              <a:gd name="connsiteX2" fmla="*/ 6493114 w 7133017"/>
              <a:gd name="connsiteY2" fmla="*/ 0 h 1279806"/>
              <a:gd name="connsiteX3" fmla="*/ 7133017 w 7133017"/>
              <a:gd name="connsiteY3" fmla="*/ 639903 h 1279806"/>
              <a:gd name="connsiteX4" fmla="*/ 6493114 w 7133017"/>
              <a:gd name="connsiteY4" fmla="*/ 1279806 h 1279806"/>
              <a:gd name="connsiteX5" fmla="*/ 6493114 w 7133017"/>
              <a:gd name="connsiteY5" fmla="*/ 959855 h 1279806"/>
              <a:gd name="connsiteX6" fmla="*/ 0 w 7133017"/>
              <a:gd name="connsiteY6" fmla="*/ 959855 h 1279806"/>
              <a:gd name="connsiteX7" fmla="*/ 0 w 7133017"/>
              <a:gd name="connsiteY7" fmla="*/ 319952 h 127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3017" h="1279806">
                <a:moveTo>
                  <a:pt x="0" y="319952"/>
                </a:moveTo>
                <a:lnTo>
                  <a:pt x="6493114" y="319952"/>
                </a:lnTo>
                <a:lnTo>
                  <a:pt x="6493114" y="0"/>
                </a:lnTo>
                <a:lnTo>
                  <a:pt x="7133017" y="639903"/>
                </a:lnTo>
                <a:lnTo>
                  <a:pt x="6493114" y="1279806"/>
                </a:lnTo>
                <a:lnTo>
                  <a:pt x="6493114" y="959855"/>
                </a:lnTo>
                <a:lnTo>
                  <a:pt x="0" y="959855"/>
                </a:lnTo>
                <a:lnTo>
                  <a:pt x="0" y="319952"/>
                </a:lnTo>
                <a:close/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380912" rIns="573951" bIns="52312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 dirty="0" smtClean="0"/>
              <a:t>2. Socialización con Unidades Administrativas del ITEI.</a:t>
            </a:r>
            <a:endParaRPr lang="es-MX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1331640" y="3069217"/>
            <a:ext cx="1685864" cy="2349929"/>
          </a:xfrm>
          <a:custGeom>
            <a:avLst/>
            <a:gdLst>
              <a:gd name="connsiteX0" fmla="*/ 0 w 1685864"/>
              <a:gd name="connsiteY0" fmla="*/ 0 h 2349929"/>
              <a:gd name="connsiteX1" fmla="*/ 1685864 w 1685864"/>
              <a:gd name="connsiteY1" fmla="*/ 0 h 2349929"/>
              <a:gd name="connsiteX2" fmla="*/ 1685864 w 1685864"/>
              <a:gd name="connsiteY2" fmla="*/ 2349929 h 2349929"/>
              <a:gd name="connsiteX3" fmla="*/ 0 w 1685864"/>
              <a:gd name="connsiteY3" fmla="*/ 2349929 h 2349929"/>
              <a:gd name="connsiteX4" fmla="*/ 0 w 1685864"/>
              <a:gd name="connsiteY4" fmla="*/ 0 h 234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864" h="2349929">
                <a:moveTo>
                  <a:pt x="0" y="0"/>
                </a:moveTo>
                <a:lnTo>
                  <a:pt x="1685864" y="0"/>
                </a:lnTo>
                <a:lnTo>
                  <a:pt x="1685864" y="2349929"/>
                </a:lnTo>
                <a:lnTo>
                  <a:pt x="0" y="234992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 smtClean="0"/>
              <a:t>11 de julio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Socialización del modelo presupuestario 2018 Comisionados/S.E./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Directores y C. G. 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- Fichas de Proyectos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- Proyección metas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- Insumo obtención presupuesto.</a:t>
            </a:r>
            <a:endParaRPr lang="es-MX" sz="1100" b="0" kern="1200" dirty="0"/>
          </a:p>
        </p:txBody>
      </p:sp>
      <p:sp>
        <p:nvSpPr>
          <p:cNvPr id="10" name="Freeform 9"/>
          <p:cNvSpPr/>
          <p:nvPr/>
        </p:nvSpPr>
        <p:spPr>
          <a:xfrm>
            <a:off x="2987824" y="2715344"/>
            <a:ext cx="6048672" cy="1279806"/>
          </a:xfrm>
          <a:custGeom>
            <a:avLst/>
            <a:gdLst>
              <a:gd name="connsiteX0" fmla="*/ 0 w 5481451"/>
              <a:gd name="connsiteY0" fmla="*/ 319952 h 1279806"/>
              <a:gd name="connsiteX1" fmla="*/ 4841548 w 5481451"/>
              <a:gd name="connsiteY1" fmla="*/ 319952 h 1279806"/>
              <a:gd name="connsiteX2" fmla="*/ 4841548 w 5481451"/>
              <a:gd name="connsiteY2" fmla="*/ 0 h 1279806"/>
              <a:gd name="connsiteX3" fmla="*/ 5481451 w 5481451"/>
              <a:gd name="connsiteY3" fmla="*/ 639903 h 1279806"/>
              <a:gd name="connsiteX4" fmla="*/ 4841548 w 5481451"/>
              <a:gd name="connsiteY4" fmla="*/ 1279806 h 1279806"/>
              <a:gd name="connsiteX5" fmla="*/ 4841548 w 5481451"/>
              <a:gd name="connsiteY5" fmla="*/ 959855 h 1279806"/>
              <a:gd name="connsiteX6" fmla="*/ 0 w 5481451"/>
              <a:gd name="connsiteY6" fmla="*/ 959855 h 1279806"/>
              <a:gd name="connsiteX7" fmla="*/ 0 w 5481451"/>
              <a:gd name="connsiteY7" fmla="*/ 319952 h 127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1451" h="1279806">
                <a:moveTo>
                  <a:pt x="0" y="319952"/>
                </a:moveTo>
                <a:lnTo>
                  <a:pt x="4841548" y="319952"/>
                </a:lnTo>
                <a:lnTo>
                  <a:pt x="4841548" y="0"/>
                </a:lnTo>
                <a:lnTo>
                  <a:pt x="5481451" y="639903"/>
                </a:lnTo>
                <a:lnTo>
                  <a:pt x="4841548" y="1279806"/>
                </a:lnTo>
                <a:lnTo>
                  <a:pt x="4841548" y="959855"/>
                </a:lnTo>
                <a:lnTo>
                  <a:pt x="0" y="959855"/>
                </a:lnTo>
                <a:lnTo>
                  <a:pt x="0" y="319952"/>
                </a:lnTo>
                <a:close/>
              </a:path>
            </a:pathLst>
          </a:cu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380912" rIns="573951" bIns="52312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 dirty="0" smtClean="0"/>
              <a:t>3. Planeación, Programación y Presupuestación</a:t>
            </a:r>
            <a:endParaRPr lang="es-MX" sz="1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2987824" y="3501257"/>
            <a:ext cx="1626466" cy="2519970"/>
          </a:xfrm>
          <a:custGeom>
            <a:avLst/>
            <a:gdLst>
              <a:gd name="connsiteX0" fmla="*/ 0 w 1626466"/>
              <a:gd name="connsiteY0" fmla="*/ 0 h 2519970"/>
              <a:gd name="connsiteX1" fmla="*/ 1626466 w 1626466"/>
              <a:gd name="connsiteY1" fmla="*/ 0 h 2519970"/>
              <a:gd name="connsiteX2" fmla="*/ 1626466 w 1626466"/>
              <a:gd name="connsiteY2" fmla="*/ 2519970 h 2519970"/>
              <a:gd name="connsiteX3" fmla="*/ 0 w 1626466"/>
              <a:gd name="connsiteY3" fmla="*/ 2519970 h 2519970"/>
              <a:gd name="connsiteX4" fmla="*/ 0 w 1626466"/>
              <a:gd name="connsiteY4" fmla="*/ 0 h 251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466" h="2519970">
                <a:moveTo>
                  <a:pt x="0" y="0"/>
                </a:moveTo>
                <a:lnTo>
                  <a:pt x="1626466" y="0"/>
                </a:lnTo>
                <a:lnTo>
                  <a:pt x="1626466" y="2519970"/>
                </a:lnTo>
                <a:lnTo>
                  <a:pt x="0" y="251997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 smtClean="0"/>
              <a:t>18 de julio 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0" kern="1200" dirty="0" smtClean="0"/>
              <a:t>Taller de planeación, programación y presupuestación.   Colaboración entre Unidades Administrativas y Consejo Consultivo del ITEI para la integración,  redefinición de indicadores y proyectos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0" kern="1200" dirty="0" smtClean="0"/>
              <a:t>-Programación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0" kern="1200" dirty="0" smtClean="0"/>
              <a:t>-Costeo de proyectos</a:t>
            </a:r>
          </a:p>
        </p:txBody>
      </p:sp>
      <p:sp>
        <p:nvSpPr>
          <p:cNvPr id="12" name="Freeform 11"/>
          <p:cNvSpPr/>
          <p:nvPr/>
        </p:nvSpPr>
        <p:spPr>
          <a:xfrm>
            <a:off x="4572000" y="3176737"/>
            <a:ext cx="4464496" cy="1279806"/>
          </a:xfrm>
          <a:custGeom>
            <a:avLst/>
            <a:gdLst>
              <a:gd name="connsiteX0" fmla="*/ 0 w 4010731"/>
              <a:gd name="connsiteY0" fmla="*/ 319952 h 1279806"/>
              <a:gd name="connsiteX1" fmla="*/ 3370828 w 4010731"/>
              <a:gd name="connsiteY1" fmla="*/ 319952 h 1279806"/>
              <a:gd name="connsiteX2" fmla="*/ 3370828 w 4010731"/>
              <a:gd name="connsiteY2" fmla="*/ 0 h 1279806"/>
              <a:gd name="connsiteX3" fmla="*/ 4010731 w 4010731"/>
              <a:gd name="connsiteY3" fmla="*/ 639903 h 1279806"/>
              <a:gd name="connsiteX4" fmla="*/ 3370828 w 4010731"/>
              <a:gd name="connsiteY4" fmla="*/ 1279806 h 1279806"/>
              <a:gd name="connsiteX5" fmla="*/ 3370828 w 4010731"/>
              <a:gd name="connsiteY5" fmla="*/ 959855 h 1279806"/>
              <a:gd name="connsiteX6" fmla="*/ 0 w 4010731"/>
              <a:gd name="connsiteY6" fmla="*/ 959855 h 1279806"/>
              <a:gd name="connsiteX7" fmla="*/ 0 w 4010731"/>
              <a:gd name="connsiteY7" fmla="*/ 319952 h 127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0731" h="1279806">
                <a:moveTo>
                  <a:pt x="0" y="319952"/>
                </a:moveTo>
                <a:lnTo>
                  <a:pt x="3370828" y="319952"/>
                </a:lnTo>
                <a:lnTo>
                  <a:pt x="3370828" y="0"/>
                </a:lnTo>
                <a:lnTo>
                  <a:pt x="4010731" y="639903"/>
                </a:lnTo>
                <a:lnTo>
                  <a:pt x="3370828" y="1279806"/>
                </a:lnTo>
                <a:lnTo>
                  <a:pt x="3370828" y="959855"/>
                </a:lnTo>
                <a:lnTo>
                  <a:pt x="0" y="959855"/>
                </a:lnTo>
                <a:lnTo>
                  <a:pt x="0" y="319952"/>
                </a:lnTo>
                <a:close/>
              </a:path>
            </a:pathLst>
          </a:cu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380912" rIns="573951" bIns="52312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 dirty="0" smtClean="0"/>
              <a:t>4. Entrega de material de trabajo</a:t>
            </a:r>
            <a:endParaRPr lang="es-MX" sz="16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4572000" y="4050982"/>
            <a:ext cx="1689659" cy="2258587"/>
          </a:xfrm>
          <a:custGeom>
            <a:avLst/>
            <a:gdLst>
              <a:gd name="connsiteX0" fmla="*/ 0 w 1850316"/>
              <a:gd name="connsiteY0" fmla="*/ 0 h 2258587"/>
              <a:gd name="connsiteX1" fmla="*/ 1850316 w 1850316"/>
              <a:gd name="connsiteY1" fmla="*/ 0 h 2258587"/>
              <a:gd name="connsiteX2" fmla="*/ 1850316 w 1850316"/>
              <a:gd name="connsiteY2" fmla="*/ 2258587 h 2258587"/>
              <a:gd name="connsiteX3" fmla="*/ 0 w 1850316"/>
              <a:gd name="connsiteY3" fmla="*/ 2258587 h 2258587"/>
              <a:gd name="connsiteX4" fmla="*/ 0 w 1850316"/>
              <a:gd name="connsiteY4" fmla="*/ 0 h 225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0316" h="2258587">
                <a:moveTo>
                  <a:pt x="0" y="0"/>
                </a:moveTo>
                <a:lnTo>
                  <a:pt x="1850316" y="0"/>
                </a:lnTo>
                <a:lnTo>
                  <a:pt x="1850316" y="2258587"/>
                </a:lnTo>
                <a:lnTo>
                  <a:pt x="0" y="2258587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 smtClean="0"/>
              <a:t>19 al 21 de julio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0" kern="1200" dirty="0" smtClean="0"/>
              <a:t>Las U.A. integraran, revisaran y definirán los indicadores/metas para anteproyecto 2018 y lo remitirán a la C. G. P. P. E. para análisis y revisión de propuestas. </a:t>
            </a:r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0" kern="1200" dirty="0"/>
          </a:p>
        </p:txBody>
      </p:sp>
      <p:sp>
        <p:nvSpPr>
          <p:cNvPr id="14" name="Freeform 13"/>
          <p:cNvSpPr/>
          <p:nvPr/>
        </p:nvSpPr>
        <p:spPr>
          <a:xfrm>
            <a:off x="6228184" y="3655406"/>
            <a:ext cx="2808312" cy="1367933"/>
          </a:xfrm>
          <a:custGeom>
            <a:avLst/>
            <a:gdLst>
              <a:gd name="connsiteX0" fmla="*/ 0 w 2392767"/>
              <a:gd name="connsiteY0" fmla="*/ 341983 h 1367933"/>
              <a:gd name="connsiteX1" fmla="*/ 1708801 w 2392767"/>
              <a:gd name="connsiteY1" fmla="*/ 341983 h 1367933"/>
              <a:gd name="connsiteX2" fmla="*/ 1708801 w 2392767"/>
              <a:gd name="connsiteY2" fmla="*/ 0 h 1367933"/>
              <a:gd name="connsiteX3" fmla="*/ 2392767 w 2392767"/>
              <a:gd name="connsiteY3" fmla="*/ 683967 h 1367933"/>
              <a:gd name="connsiteX4" fmla="*/ 1708801 w 2392767"/>
              <a:gd name="connsiteY4" fmla="*/ 1367933 h 1367933"/>
              <a:gd name="connsiteX5" fmla="*/ 1708801 w 2392767"/>
              <a:gd name="connsiteY5" fmla="*/ 1025950 h 1367933"/>
              <a:gd name="connsiteX6" fmla="*/ 0 w 2392767"/>
              <a:gd name="connsiteY6" fmla="*/ 1025950 h 1367933"/>
              <a:gd name="connsiteX7" fmla="*/ 0 w 2392767"/>
              <a:gd name="connsiteY7" fmla="*/ 341983 h 13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2767" h="1367933">
                <a:moveTo>
                  <a:pt x="0" y="341983"/>
                </a:moveTo>
                <a:lnTo>
                  <a:pt x="1708801" y="341983"/>
                </a:lnTo>
                <a:lnTo>
                  <a:pt x="1708801" y="0"/>
                </a:lnTo>
                <a:lnTo>
                  <a:pt x="2392767" y="683967"/>
                </a:lnTo>
                <a:lnTo>
                  <a:pt x="1708801" y="1367933"/>
                </a:lnTo>
                <a:lnTo>
                  <a:pt x="1708801" y="1025950"/>
                </a:lnTo>
                <a:lnTo>
                  <a:pt x="0" y="1025950"/>
                </a:lnTo>
                <a:lnTo>
                  <a:pt x="0" y="341983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395323" rIns="595983" bIns="545152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kern="1200" dirty="0" smtClean="0">
                <a:solidFill>
                  <a:schemeClr val="bg1"/>
                </a:solidFill>
              </a:rPr>
              <a:t>5. Análisis y revisión de propuestas </a:t>
            </a:r>
            <a:endParaRPr lang="es-MX" sz="1400" kern="1200" dirty="0">
              <a:solidFill>
                <a:schemeClr val="bg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28184" y="4674714"/>
            <a:ext cx="2016224" cy="2066903"/>
          </a:xfrm>
          <a:custGeom>
            <a:avLst/>
            <a:gdLst>
              <a:gd name="connsiteX0" fmla="*/ 0 w 1626579"/>
              <a:gd name="connsiteY0" fmla="*/ 0 h 2066903"/>
              <a:gd name="connsiteX1" fmla="*/ 1626579 w 1626579"/>
              <a:gd name="connsiteY1" fmla="*/ 0 h 2066903"/>
              <a:gd name="connsiteX2" fmla="*/ 1626579 w 1626579"/>
              <a:gd name="connsiteY2" fmla="*/ 2066903 h 2066903"/>
              <a:gd name="connsiteX3" fmla="*/ 0 w 1626579"/>
              <a:gd name="connsiteY3" fmla="*/ 2066903 h 2066903"/>
              <a:gd name="connsiteX4" fmla="*/ 0 w 1626579"/>
              <a:gd name="connsiteY4" fmla="*/ 0 h 206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579" h="2066903">
                <a:moveTo>
                  <a:pt x="0" y="0"/>
                </a:moveTo>
                <a:lnTo>
                  <a:pt x="1626579" y="0"/>
                </a:lnTo>
                <a:lnTo>
                  <a:pt x="1626579" y="2066903"/>
                </a:lnTo>
                <a:lnTo>
                  <a:pt x="0" y="2066903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 smtClean="0"/>
              <a:t>24 - 28 de julio 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Análisis y revisión y consolidación de información de </a:t>
            </a:r>
          </a:p>
          <a:p>
            <a:pPr lvl="0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s-MX" sz="1100" b="0" kern="1200" dirty="0" smtClean="0"/>
              <a:t>la C.G.P.P.E. y la SEPAF </a:t>
            </a:r>
          </a:p>
        </p:txBody>
      </p:sp>
      <p:sp>
        <p:nvSpPr>
          <p:cNvPr id="27" name="1 Rectángulo"/>
          <p:cNvSpPr/>
          <p:nvPr/>
        </p:nvSpPr>
        <p:spPr>
          <a:xfrm>
            <a:off x="142636" y="548680"/>
            <a:ext cx="8677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Calendario global para la integración </a:t>
            </a:r>
            <a:r>
              <a:rPr lang="es-MX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del</a:t>
            </a:r>
            <a:br>
              <a:rPr lang="es-MX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</a:br>
            <a:r>
              <a:rPr lang="es-MX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Anteproyecto </a:t>
            </a:r>
            <a:r>
              <a:rPr lang="es-MX" sz="2000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de Presupuesto 2018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12" b="75073"/>
          <a:stretch/>
        </p:blipFill>
        <p:spPr>
          <a:xfrm>
            <a:off x="0" y="-8369"/>
            <a:ext cx="2915816" cy="170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00271763"/>
              </p:ext>
            </p:extLst>
          </p:nvPr>
        </p:nvGraphicFramePr>
        <p:xfrm>
          <a:off x="107504" y="1616437"/>
          <a:ext cx="8993877" cy="577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12" b="75073"/>
          <a:stretch/>
        </p:blipFill>
        <p:spPr>
          <a:xfrm>
            <a:off x="0" y="-44583"/>
            <a:ext cx="2915816" cy="1709177"/>
          </a:xfrm>
          <a:prstGeom prst="rect">
            <a:avLst/>
          </a:prstGeom>
        </p:spPr>
      </p:pic>
      <p:sp>
        <p:nvSpPr>
          <p:cNvPr id="9" name="1 Rectángulo"/>
          <p:cNvSpPr/>
          <p:nvPr/>
        </p:nvSpPr>
        <p:spPr>
          <a:xfrm>
            <a:off x="142636" y="548680"/>
            <a:ext cx="8677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Calendario global para la integración </a:t>
            </a:r>
            <a:r>
              <a:rPr lang="es-MX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del</a:t>
            </a:r>
            <a:br>
              <a:rPr lang="es-MX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</a:br>
            <a:r>
              <a:rPr lang="es-MX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Anteproyecto </a:t>
            </a:r>
            <a:r>
              <a:rPr lang="es-MX" sz="2000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yriad Pro" panose="020B0503030403020204" pitchFamily="34" charset="0"/>
              </a:rPr>
              <a:t>de Presupuesto 2018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4476</TotalTime>
  <Words>313</Words>
  <Application>Microsoft Office PowerPoint</Application>
  <PresentationFormat>Presentación en pantalla (4:3)</PresentationFormat>
  <Paragraphs>46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esparm</dc:creator>
  <cp:lastModifiedBy>Claudia Arteaga</cp:lastModifiedBy>
  <cp:revision>1222</cp:revision>
  <cp:lastPrinted>2017-07-12T16:35:12Z</cp:lastPrinted>
  <dcterms:created xsi:type="dcterms:W3CDTF">2016-01-07T19:19:14Z</dcterms:created>
  <dcterms:modified xsi:type="dcterms:W3CDTF">2017-08-21T18:05:28Z</dcterms:modified>
</cp:coreProperties>
</file>