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7" r:id="rId3"/>
    <p:sldId id="257" r:id="rId4"/>
    <p:sldId id="258" r:id="rId5"/>
    <p:sldId id="315" r:id="rId6"/>
    <p:sldId id="287" r:id="rId7"/>
    <p:sldId id="290" r:id="rId8"/>
    <p:sldId id="291" r:id="rId9"/>
    <p:sldId id="325" r:id="rId10"/>
    <p:sldId id="292" r:id="rId11"/>
    <p:sldId id="293" r:id="rId12"/>
    <p:sldId id="294" r:id="rId13"/>
    <p:sldId id="296" r:id="rId14"/>
    <p:sldId id="326" r:id="rId15"/>
    <p:sldId id="328" r:id="rId16"/>
    <p:sldId id="329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297" r:id="rId27"/>
    <p:sldId id="300" r:id="rId28"/>
    <p:sldId id="301" r:id="rId29"/>
    <p:sldId id="302" r:id="rId30"/>
    <p:sldId id="303" r:id="rId31"/>
    <p:sldId id="304" r:id="rId32"/>
    <p:sldId id="305" r:id="rId33"/>
    <p:sldId id="306" r:id="rId34"/>
  </p:sldIdLst>
  <p:sldSz cx="9144000" cy="6858000" type="screen4x3"/>
  <p:notesSz cx="6950075" cy="9236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4660"/>
  </p:normalViewPr>
  <p:slideViewPr>
    <p:cSldViewPr>
      <p:cViewPr>
        <p:scale>
          <a:sx n="76" d="100"/>
          <a:sy n="76" d="100"/>
        </p:scale>
        <p:origin x="-126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796D5-C5F7-4484-BD99-8A8331C578F8}" type="datetimeFigureOut">
              <a:rPr lang="es-MX" smtClean="0"/>
              <a:pPr/>
              <a:t>11/08/2016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02E26-9CB7-4A8D-A1E7-BEC10FADA1A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2367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52BDE-F0DB-465B-B5DB-57E8EE1D2DD2}" type="datetimeFigureOut">
              <a:rPr lang="es-MX" smtClean="0"/>
              <a:pPr/>
              <a:t>11/08/2016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08008-54E5-4E8D-93DA-A9A56121D8F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074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08008-54E5-4E8D-93DA-A9A56121D8F8}" type="slidenum">
              <a:rPr lang="es-MX" smtClean="0"/>
              <a:pPr/>
              <a:t>32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08008-54E5-4E8D-93DA-A9A56121D8F8}" type="slidenum">
              <a:rPr lang="es-MX" smtClean="0"/>
              <a:pPr/>
              <a:t>33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089C-4153-484B-B5A3-969BE985B6AE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8539-E2CD-417F-835A-A1FFD98DA0E3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9D62-0F11-46E4-ADE4-4BFAFCE83FF8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68BE-2796-4007-AF18-1C51ED05F1EF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693D-D8AA-47D6-B359-8E214600AF94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22C0-12A4-4BAA-A1AB-CDDCE417D3F0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2E7A-6DBA-4A8D-8F93-FF9CB8686C9D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35C2-A74A-4414-B662-64F2B0C6C688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AD5D-9070-47CA-8567-2B79F948D79C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62AD-57E3-4ED4-B6C5-C24A7C1DD09E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57D9-0853-4054-8240-99C22C4C9AF0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3B7D8-F85E-411E-9585-F718B3A688B4}" type="datetime1">
              <a:rPr lang="es-ES" smtClean="0"/>
              <a:pPr/>
              <a:t>11/08/2016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Dirección de Investigación y Evaluación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A1304-0EC5-4F5B-8C2E-887A3F690A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4000504"/>
            <a:ext cx="8715436" cy="2714644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s-MX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MX" b="1" dirty="0" smtClean="0">
                <a:solidFill>
                  <a:schemeClr val="accent5">
                    <a:lumMod val="75000"/>
                  </a:schemeClr>
                </a:solidFill>
              </a:rPr>
              <a:t>ALGUNOS CONTENIDOS GENERALES DE LOS LINEAMIENTOS  DEL SNT PARA LA PUBLICACIÓN Y HOMOLOGACIÓN DE LA INFORMACIÓN PÚBLICA</a:t>
            </a:r>
            <a:r>
              <a:rPr lang="es-MX" b="1" dirty="0"/>
              <a:t/>
            </a:r>
            <a:br>
              <a:rPr lang="es-MX" b="1" dirty="0"/>
            </a:br>
            <a:endParaRPr lang="es-MX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86280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</a:t>
            </a:r>
            <a:r>
              <a:rPr lang="es-ES" b="1" dirty="0" smtClean="0"/>
              <a:t>Los criterios adjetivos de actualización</a:t>
            </a:r>
            <a:r>
              <a:rPr lang="es-ES" b="1" i="1" dirty="0" smtClean="0"/>
              <a:t> </a:t>
            </a:r>
            <a:r>
              <a:rPr lang="es-ES" dirty="0" smtClean="0"/>
              <a:t>son los elementos mínimos de análisis que permiten determinar si la</a:t>
            </a:r>
            <a:r>
              <a:rPr lang="es-ES" b="1" dirty="0" smtClean="0"/>
              <a:t> </a:t>
            </a:r>
            <a:r>
              <a:rPr lang="es-ES" dirty="0" smtClean="0"/>
              <a:t>información que está publicada en el portal de transparencia y en la Plataforma Nacional cumple con los periodos de actualización que corresponda a cada obligación de transparencia.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	</a:t>
            </a:r>
            <a:r>
              <a:rPr lang="es-ES" b="1" dirty="0" smtClean="0"/>
              <a:t>Los criterios adjetivos de formato</a:t>
            </a:r>
            <a:r>
              <a:rPr lang="es-ES" dirty="0" smtClean="0"/>
              <a:t> son los elementos mínimos de análisis para identificar que</a:t>
            </a:r>
            <a:r>
              <a:rPr lang="es-ES" b="1" dirty="0" smtClean="0"/>
              <a:t> </a:t>
            </a:r>
            <a:r>
              <a:rPr lang="es-ES" dirty="0" smtClean="0"/>
              <a:t>la información publicada en el portal de transparencia y en la Plataforma Nacional se encuentra organizada y sistematizada mediante los formatos correspondientes para cada rubro de información; y que el soporte de la misma permita su reutilización a las y los usuarios.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143536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Los criterios y los formatos</a:t>
            </a:r>
            <a:r>
              <a:rPr lang="es-ES" dirty="0" smtClean="0"/>
              <a:t> de acopio harán posible homologar la organización y visualización de la información pública para, de este modo, garantizar y facilitar a la ciudadanía el acceso a la información pública.</a:t>
            </a:r>
            <a:endParaRPr lang="es-MX" dirty="0" smtClean="0"/>
          </a:p>
          <a:p>
            <a:pPr algn="just"/>
            <a:r>
              <a:rPr lang="es-ES" b="1" dirty="0" smtClean="0"/>
              <a:t>Los registros contenidos en los formatos</a:t>
            </a:r>
            <a:r>
              <a:rPr lang="es-ES" dirty="0" smtClean="0"/>
              <a:t> conformarán la base de datos que contenga la información que debe estar y/o está publicada en el portal de transparencia de los sujetos obligados y en la Plataforma Nacional.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3857652"/>
          </a:xfrm>
        </p:spPr>
        <p:txBody>
          <a:bodyPr/>
          <a:lstStyle/>
          <a:p>
            <a:pPr algn="just"/>
            <a:r>
              <a:rPr lang="es-ES" b="1" dirty="0" smtClean="0"/>
              <a:t>Los criterios también son útiles para que los organismos garantes,</a:t>
            </a:r>
            <a:r>
              <a:rPr lang="es-ES" dirty="0" smtClean="0"/>
              <a:t> bajo el principio de certeza, analicen y </a:t>
            </a:r>
            <a:r>
              <a:rPr lang="es-ES" b="1" dirty="0" smtClean="0"/>
              <a:t>verifiquen la información</a:t>
            </a:r>
            <a:r>
              <a:rPr lang="es-ES" dirty="0" smtClean="0"/>
              <a:t> publicada a fin de determinar si los sujetos obligados cumplen con su obligación de difundir información.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0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89248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15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849694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668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3071834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ALGUNAS REGLAS RESPECTO DE LA INEXISTENCIA DE INFORMACIÓN PÚBLICA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6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03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480720" cy="187220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MX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s-MX" dirty="0">
                <a:solidFill>
                  <a:schemeClr val="accent5">
                    <a:lumMod val="75000"/>
                  </a:schemeClr>
                </a:solidFill>
              </a:rPr>
            </a:b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000240"/>
            <a:ext cx="8496944" cy="4237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600" b="1" dirty="0"/>
              <a:t>Regla 1.</a:t>
            </a:r>
            <a:r>
              <a:rPr lang="es-ES" sz="3600" dirty="0"/>
              <a:t> En caso de que respecto de alguna obligación de transparencia </a:t>
            </a:r>
            <a:r>
              <a:rPr lang="es-ES" sz="3600" b="1" dirty="0"/>
              <a:t>no se haya generado información</a:t>
            </a:r>
            <a:r>
              <a:rPr lang="es-ES" sz="3600" dirty="0"/>
              <a:t> </a:t>
            </a:r>
            <a:r>
              <a:rPr lang="es-ES" sz="3600" b="1" dirty="0"/>
              <a:t>en algún periodo determinado</a:t>
            </a:r>
            <a:r>
              <a:rPr lang="es-ES" sz="3600" dirty="0"/>
              <a:t>, se deberá incluir una explicación mediante una leyenda breve, clara, motivada y </a:t>
            </a:r>
            <a:r>
              <a:rPr lang="es-ES" sz="3600" dirty="0" smtClean="0"/>
              <a:t>fundamentada.</a:t>
            </a:r>
            <a:r>
              <a:rPr lang="es-ES" dirty="0" smtClean="0"/>
              <a:t> 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95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3600" b="1" dirty="0"/>
              <a:t>Regla 2.</a:t>
            </a:r>
            <a:r>
              <a:rPr lang="es-ES" sz="3600" dirty="0"/>
              <a:t> Si el sujeto obligado </a:t>
            </a:r>
            <a:r>
              <a:rPr lang="es-ES" sz="3600" b="1" dirty="0"/>
              <a:t>no ha generado nunca una información</a:t>
            </a:r>
            <a:r>
              <a:rPr lang="es-ES" sz="3600" dirty="0"/>
              <a:t> que por normatividad sea de su competencia, </a:t>
            </a:r>
            <a:r>
              <a:rPr lang="es-ES" sz="3600" b="1" dirty="0"/>
              <a:t>podrá difundir durante un año la información que considere equivalente</a:t>
            </a:r>
            <a:r>
              <a:rPr lang="es-ES" sz="3600" dirty="0"/>
              <a:t>, explicando con una leyenda por qué se considera equiparable, además deberá generar y publicar la información de su competencia una vez terminado el periodo de un año. 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47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229600" cy="2500330"/>
          </a:xfrm>
        </p:spPr>
        <p:txBody>
          <a:bodyPr>
            <a:normAutofit/>
          </a:bodyPr>
          <a:lstStyle/>
          <a:p>
            <a:r>
              <a:rPr lang="es-MX" sz="7200" b="1" dirty="0" smtClean="0">
                <a:solidFill>
                  <a:schemeClr val="accent5">
                    <a:lumMod val="75000"/>
                  </a:schemeClr>
                </a:solidFill>
              </a:rPr>
              <a:t>INTRODUCCIÓN</a:t>
            </a:r>
            <a:endParaRPr lang="es-MX" sz="72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4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400" b="1" dirty="0"/>
              <a:t>Regla 3.</a:t>
            </a:r>
            <a:r>
              <a:rPr lang="es-ES" sz="3400" dirty="0"/>
              <a:t> En el supuesto de que el sujeto </a:t>
            </a:r>
            <a:r>
              <a:rPr lang="es-ES" sz="3400" b="1" dirty="0"/>
              <a:t>obligado no haya generado nunca una información que por normatividad sea de su competencia y que no exista información equivalente,</a:t>
            </a:r>
            <a:r>
              <a:rPr lang="es-ES" sz="3400" dirty="0"/>
              <a:t> por medio de una leyenda explicará que la información se generará y publicará en un periodo máximo de dos años, o en su caso, deberá fundar los motivos por los cuales no se genera la </a:t>
            </a:r>
            <a:r>
              <a:rPr lang="es-ES" sz="3400" dirty="0" smtClean="0"/>
              <a:t>información.</a:t>
            </a:r>
            <a:endParaRPr lang="es-MX" sz="3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36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4286280"/>
          </a:xfrm>
        </p:spPr>
        <p:txBody>
          <a:bodyPr/>
          <a:lstStyle/>
          <a:p>
            <a:r>
              <a:rPr lang="es-MX" b="1" dirty="0" smtClean="0">
                <a:solidFill>
                  <a:schemeClr val="accent5">
                    <a:lumMod val="75000"/>
                  </a:schemeClr>
                </a:solidFill>
              </a:rPr>
              <a:t>POLÍTICAS PARA LA DISTRIBUCIÓN DE COMPETENCIAS Y RESPONSABILIDADES PARA LA CARGA DE LA INFORMACIÓN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6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324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La Unidad de Transparencia tendrá la responsabilidad </a:t>
            </a:r>
            <a:r>
              <a:rPr lang="es-ES" b="1" dirty="0" smtClean="0"/>
              <a:t>de recabar</a:t>
            </a:r>
            <a:r>
              <a:rPr lang="es-ES" dirty="0" smtClean="0"/>
              <a:t> la información generada, organizada y preparada por las unidades administrativas del sujeto obligado.</a:t>
            </a:r>
          </a:p>
          <a:p>
            <a:pPr algn="just"/>
            <a:r>
              <a:rPr lang="es-ES" dirty="0" smtClean="0"/>
              <a:t>La responsabilidad de la Unidad de Transparencia es </a:t>
            </a:r>
            <a:r>
              <a:rPr lang="es-ES" b="1" dirty="0" smtClean="0"/>
              <a:t>únicamente para supervisar</a:t>
            </a:r>
            <a:r>
              <a:rPr lang="es-ES" dirty="0" smtClean="0"/>
              <a:t> que cumpla con los criterios establecidos en los </a:t>
            </a:r>
            <a:r>
              <a:rPr lang="es-ES" dirty="0"/>
              <a:t>L</a:t>
            </a:r>
            <a:r>
              <a:rPr lang="es-ES" dirty="0" smtClean="0"/>
              <a:t>ineamientos.</a:t>
            </a:r>
            <a:endParaRPr lang="es-MX" dirty="0" smtClean="0"/>
          </a:p>
          <a:p>
            <a:pPr algn="just"/>
            <a:r>
              <a:rPr lang="es-ES" dirty="0" smtClean="0"/>
              <a:t>La Unidad de Transparencia verificará que todas las unidades administrativas del sujeto obligado </a:t>
            </a:r>
            <a:r>
              <a:rPr lang="es-ES" b="1" dirty="0" smtClean="0"/>
              <a:t>colaboren con la publicación y actualización</a:t>
            </a:r>
            <a:r>
              <a:rPr lang="es-ES" dirty="0" smtClean="0"/>
              <a:t> de la información derivada de sus obligaciones de transparencia.</a:t>
            </a:r>
            <a:endParaRPr lang="es-MX" dirty="0" smtClean="0"/>
          </a:p>
          <a:p>
            <a:pPr algn="just"/>
            <a:endParaRPr lang="es-MX" dirty="0" smtClean="0"/>
          </a:p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6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29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dirty="0" smtClean="0"/>
              <a:t>La responsabilidad última del contenido de la información</a:t>
            </a:r>
            <a:r>
              <a:rPr lang="es-ES" dirty="0" smtClean="0"/>
              <a:t> es exclusiva de las unidades administrativas y/o áreas y NO de la Unidad de Transparencia.</a:t>
            </a:r>
            <a:endParaRPr lang="es-MX" dirty="0" smtClean="0"/>
          </a:p>
          <a:p>
            <a:pPr algn="just"/>
            <a:r>
              <a:rPr lang="es-ES" b="1" dirty="0" smtClean="0"/>
              <a:t>Las unidades administrativas</a:t>
            </a:r>
            <a:r>
              <a:rPr lang="es-ES" dirty="0" smtClean="0"/>
              <a:t> y/o áreas del sujeto obligado </a:t>
            </a:r>
            <a:r>
              <a:rPr lang="es-ES" b="1" dirty="0" smtClean="0"/>
              <a:t>deberán publicar, actualizar y/o validar la información</a:t>
            </a:r>
            <a:r>
              <a:rPr lang="es-ES" dirty="0" smtClean="0"/>
              <a:t> de las obligaciones de transparencia conforme a lo establecido en los Lineamientos.</a:t>
            </a:r>
            <a:endParaRPr lang="es-MX" dirty="0" smtClean="0"/>
          </a:p>
          <a:p>
            <a:pPr algn="just"/>
            <a:r>
              <a:rPr lang="es-ES" dirty="0" smtClean="0"/>
              <a:t>Será responsabilidad del </a:t>
            </a:r>
            <a:r>
              <a:rPr lang="es-ES" b="1" dirty="0" smtClean="0"/>
              <a:t>titular de cada Unidad administrativa</a:t>
            </a:r>
            <a:r>
              <a:rPr lang="es-ES" dirty="0" smtClean="0"/>
              <a:t> del sujeto obligado establecer los procedimientos necesarios </a:t>
            </a:r>
            <a:r>
              <a:rPr lang="es-ES" b="1" dirty="0" smtClean="0"/>
              <a:t>para identificar, organizar, publicar, actualizar y validar la información</a:t>
            </a:r>
            <a:r>
              <a:rPr lang="es-ES" dirty="0" smtClean="0"/>
              <a:t> que </a:t>
            </a:r>
            <a:r>
              <a:rPr lang="es-ES" b="1" dirty="0" smtClean="0"/>
              <a:t>generan y/o poseen</a:t>
            </a:r>
            <a:r>
              <a:rPr lang="es-ES" dirty="0" smtClean="0"/>
              <a:t> en ejercicio de sus facultades, competencias y funciones.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31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La información pública derivada de las obligaciones de transparencia </a:t>
            </a:r>
            <a:r>
              <a:rPr lang="es-ES" b="1" dirty="0" smtClean="0"/>
              <a:t>forma parte de los sistemas de archivos y gestión documental</a:t>
            </a:r>
            <a:r>
              <a:rPr lang="es-ES" dirty="0" smtClean="0"/>
              <a:t> que los sujetos obligados construyen y mantienen conforme a la normatividad aplicable.</a:t>
            </a:r>
          </a:p>
          <a:p>
            <a:pPr algn="just"/>
            <a:endParaRPr lang="es-MX" dirty="0" smtClean="0"/>
          </a:p>
          <a:p>
            <a:pPr algn="just"/>
            <a:r>
              <a:rPr lang="es-ES" dirty="0" smtClean="0"/>
              <a:t>Los sujetos obligados deberán asegurarse de que lo publicado en el portal de Internet y en la Plataforma Nacional </a:t>
            </a:r>
            <a:r>
              <a:rPr lang="es-ES" b="1" dirty="0" smtClean="0"/>
              <a:t>guarde estricta correspondencia y coherencia plena con los documentos y expedientes en los que se documenta</a:t>
            </a:r>
            <a:r>
              <a:rPr lang="es-ES" dirty="0" smtClean="0"/>
              <a:t> el ejercicio de las facultades, funciones y competencias de los sujetos obligados.</a:t>
            </a:r>
          </a:p>
          <a:p>
            <a:pPr algn="just">
              <a:buNone/>
            </a:pPr>
            <a:endParaRPr lang="es-MX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91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Cuando se requiera la publicación de </a:t>
            </a:r>
            <a:r>
              <a:rPr lang="es-ES" b="1" dirty="0" smtClean="0"/>
              <a:t>las fuentes primaria de información</a:t>
            </a:r>
            <a:r>
              <a:rPr lang="es-ES" dirty="0" smtClean="0"/>
              <a:t>, los sujetos obligados deberán asegurarse de que se publica la copia fiel de la versión definitiva o la versión electrónica del documento original y, en caso de incluirse en formato PDF considerar una versión o formato que permita su reutilización.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4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4429156"/>
          </a:xfrm>
        </p:spPr>
        <p:txBody>
          <a:bodyPr>
            <a:normAutofit/>
          </a:bodyPr>
          <a:lstStyle/>
          <a:p>
            <a:r>
              <a:rPr lang="es-MX" sz="6600" b="1" dirty="0" smtClean="0">
                <a:solidFill>
                  <a:schemeClr val="accent5">
                    <a:lumMod val="75000"/>
                  </a:schemeClr>
                </a:solidFill>
              </a:rPr>
              <a:t>REGLAS TRANSITORIAS</a:t>
            </a:r>
            <a:endParaRPr lang="es-MX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6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5257800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Los organismos garantes realizarán una primera verificación</a:t>
            </a:r>
            <a:r>
              <a:rPr lang="es-ES" dirty="0" smtClean="0"/>
              <a:t>, bajo los criterios establecidos en los Lineamientos de Publicación y Homologación.</a:t>
            </a:r>
            <a:endParaRPr lang="es-MX" dirty="0" smtClean="0"/>
          </a:p>
          <a:p>
            <a:pPr algn="just"/>
            <a:r>
              <a:rPr lang="es-ES" b="1" dirty="0" smtClean="0"/>
              <a:t>El diseño de la metodología o normatividad de verificación la determinará cada órgano garante</a:t>
            </a:r>
            <a:r>
              <a:rPr lang="es-ES" dirty="0" smtClean="0"/>
              <a:t>, la cual tendrá exclusivamente como </a:t>
            </a:r>
            <a:r>
              <a:rPr lang="es-ES" b="1" dirty="0" smtClean="0"/>
              <a:t>objeto detectar las áreas de oportunidad</a:t>
            </a:r>
            <a:r>
              <a:rPr lang="es-ES" dirty="0" smtClean="0"/>
              <a:t> de cada sujeto obligado para dar cumplimiento a las obligaciones de transparencia.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00634"/>
          </a:xfrm>
        </p:spPr>
        <p:txBody>
          <a:bodyPr/>
          <a:lstStyle/>
          <a:p>
            <a:pPr algn="just"/>
            <a:r>
              <a:rPr lang="es-ES" b="1" dirty="0" smtClean="0"/>
              <a:t>La primera verificación también permitirá realizar posibles ajustes y modificaciones</a:t>
            </a:r>
            <a:r>
              <a:rPr lang="es-ES" dirty="0" smtClean="0"/>
              <a:t> a los Lineamientos de Publicación y Homologación durante el primer trimestre de 2017.</a:t>
            </a:r>
          </a:p>
          <a:p>
            <a:pPr algn="just">
              <a:buNone/>
            </a:pPr>
            <a:endParaRPr lang="es-MX" dirty="0" smtClean="0"/>
          </a:p>
          <a:p>
            <a:pPr algn="just"/>
            <a:r>
              <a:rPr lang="es-ES" b="1" dirty="0" smtClean="0"/>
              <a:t>La primera verificación no tendrá</a:t>
            </a:r>
            <a:r>
              <a:rPr lang="es-ES" dirty="0" smtClean="0"/>
              <a:t> para los sujetos obligados </a:t>
            </a:r>
            <a:r>
              <a:rPr lang="es-ES" b="1" dirty="0" smtClean="0"/>
              <a:t>efectos vinculantes</a:t>
            </a:r>
            <a:r>
              <a:rPr lang="es-ES" dirty="0" smtClean="0"/>
              <a:t> sino de acompañamiento.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714908"/>
          </a:xfrm>
        </p:spPr>
        <p:txBody>
          <a:bodyPr/>
          <a:lstStyle/>
          <a:p>
            <a:pPr algn="just"/>
            <a:r>
              <a:rPr lang="es-ES" dirty="0" smtClean="0"/>
              <a:t>Una vez que el Sistema Nacional de Transparencia haya realizado los ajustes a los Lineamientos de Publicación y Homologación, </a:t>
            </a:r>
            <a:r>
              <a:rPr lang="es-ES" b="1" dirty="0" smtClean="0"/>
              <a:t>los organismos garantes desarrollarán las normativas complementarias que les corresponda para regular los procedimientos de verificación y vigilancia</a:t>
            </a:r>
            <a:r>
              <a:rPr lang="es-ES" dirty="0" smtClean="0"/>
              <a:t> del cumplimiento de obligaciones, así como de denuncia ciudadana.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Los Lineamientos son de </a:t>
            </a:r>
            <a:r>
              <a:rPr lang="es-ES" b="1" dirty="0"/>
              <a:t>observancia obligatoria</a:t>
            </a:r>
            <a:r>
              <a:rPr lang="es-ES" dirty="0"/>
              <a:t> para los organismos garantes y los sujetos obligados de todo el país en sus diferentes </a:t>
            </a:r>
            <a:r>
              <a:rPr lang="es-ES" dirty="0" smtClean="0"/>
              <a:t>ámbitos.</a:t>
            </a:r>
            <a:endParaRPr lang="es-MX" dirty="0"/>
          </a:p>
          <a:p>
            <a:pPr algn="just"/>
            <a:r>
              <a:rPr lang="es-ES" b="1" dirty="0"/>
              <a:t>El propósito</a:t>
            </a:r>
            <a:r>
              <a:rPr lang="es-ES" dirty="0"/>
              <a:t> de los </a:t>
            </a:r>
            <a:r>
              <a:rPr lang="es-ES" dirty="0" smtClean="0"/>
              <a:t>Lineamientos </a:t>
            </a:r>
            <a:r>
              <a:rPr lang="es-ES" b="1" dirty="0"/>
              <a:t>es definir los formatos</a:t>
            </a:r>
            <a:r>
              <a:rPr lang="es-ES" dirty="0"/>
              <a:t> que se usarán para publicar la información fundamental común y </a:t>
            </a:r>
            <a:r>
              <a:rPr lang="es-ES" dirty="0" smtClean="0"/>
              <a:t>específica.</a:t>
            </a:r>
          </a:p>
          <a:p>
            <a:pPr algn="just"/>
            <a:r>
              <a:rPr lang="es-ES" b="1" dirty="0"/>
              <a:t>Los formatos especificados</a:t>
            </a:r>
            <a:r>
              <a:rPr lang="es-ES" dirty="0"/>
              <a:t> en cada rubro de información incluidos en los Lineamientos </a:t>
            </a:r>
            <a:r>
              <a:rPr lang="es-ES" b="1" dirty="0"/>
              <a:t>tienen el objetivo de asegurar que la organización, presentación y publicación de ésta garantice su homologación y </a:t>
            </a:r>
            <a:r>
              <a:rPr lang="es-ES" b="1" dirty="0" smtClean="0"/>
              <a:t>estandarización.</a:t>
            </a:r>
            <a:endParaRPr lang="es-MX" b="1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6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66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14908"/>
          </a:xfrm>
        </p:spPr>
        <p:txBody>
          <a:bodyPr/>
          <a:lstStyle/>
          <a:p>
            <a:pPr algn="just"/>
            <a:r>
              <a:rPr lang="es-ES" dirty="0" smtClean="0"/>
              <a:t>Las obligaciones de transparencia establecidas en el Título Quinto de la Ley General </a:t>
            </a:r>
            <a:r>
              <a:rPr lang="es-ES" b="1" dirty="0" smtClean="0"/>
              <a:t>que no estén contempladas </a:t>
            </a:r>
            <a:r>
              <a:rPr lang="es-ES" dirty="0" smtClean="0"/>
              <a:t>en las leyes de transparencia de las entidades federativas vigentes, únicamente se publicará la información generada por los sujetos obligados a partir de la entrada en vigor de la Ley General.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Las obligaciones de transparencia establecidas en el Título Quinto de la Ley General </a:t>
            </a:r>
            <a:r>
              <a:rPr lang="es-ES" b="1" dirty="0" smtClean="0"/>
              <a:t>que ya hubiera sido publicada por los sujetos obligados en cumplimiento de las leyes locales correspondientes</a:t>
            </a:r>
            <a:r>
              <a:rPr lang="es-ES" dirty="0" smtClean="0"/>
              <a:t> antes de la entrada en vigor de la Ley General, formará parte de las obligaciones de transparencia y deberá ser publicada y conservada (publicación histórica) en los Portales de Internet de cada sujeto obligado y en la Plataforma Nacional, según las disposiciones locales.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just"/>
            <a:r>
              <a:rPr lang="es-ES" b="1" dirty="0" smtClean="0"/>
              <a:t>En tanto concluye la carga de la información</a:t>
            </a:r>
            <a:r>
              <a:rPr lang="es-ES" dirty="0" smtClean="0"/>
              <a:t> en los portales de Internet y en la Plataforma Nacional de Transparencia, y la primera evaluación diagnóstico, </a:t>
            </a:r>
            <a:r>
              <a:rPr lang="es-ES" b="1" dirty="0" smtClean="0"/>
              <a:t>los sujetos obligados mantendrán en funcionamiento sus sitios de Internet</a:t>
            </a:r>
            <a:r>
              <a:rPr lang="es-ES" dirty="0" smtClean="0"/>
              <a:t> para seguir difundiendo sus obligaciones de transparencia.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642910" y="2928934"/>
            <a:ext cx="8229600" cy="2071702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chemeClr val="accent5">
                    <a:lumMod val="75000"/>
                  </a:schemeClr>
                </a:solidFill>
              </a:rPr>
              <a:t>POR SU ATENCIÓN GRACIAS</a:t>
            </a:r>
            <a:endParaRPr lang="es-MX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algn="just"/>
            <a:r>
              <a:rPr lang="es-ES" b="1" dirty="0"/>
              <a:t>La homologación de la publicación</a:t>
            </a:r>
            <a:r>
              <a:rPr lang="es-ES" dirty="0"/>
              <a:t> de información </a:t>
            </a:r>
            <a:r>
              <a:rPr lang="es-ES" b="1" dirty="0"/>
              <a:t>pretende asegurar que sea veraz, confiable, oportuna, congruente, integral, actualizada, accesible, comprensible y </a:t>
            </a:r>
            <a:r>
              <a:rPr lang="es-ES" b="1" dirty="0" smtClean="0"/>
              <a:t>verificable.</a:t>
            </a:r>
            <a:endParaRPr lang="es-ES" dirty="0" smtClean="0"/>
          </a:p>
          <a:p>
            <a:pPr algn="just"/>
            <a:r>
              <a:rPr lang="es-ES" b="1" dirty="0" smtClean="0"/>
              <a:t>Los </a:t>
            </a:r>
            <a:r>
              <a:rPr lang="es-ES" b="1" dirty="0"/>
              <a:t>Lineamientos</a:t>
            </a:r>
            <a:r>
              <a:rPr lang="es-ES" dirty="0"/>
              <a:t>  </a:t>
            </a:r>
            <a:r>
              <a:rPr lang="es-ES" b="1" dirty="0"/>
              <a:t>contienen los criterios mínimos de contenido y forma</a:t>
            </a:r>
            <a:r>
              <a:rPr lang="es-ES" dirty="0"/>
              <a:t>, que los sujetos obligados deberán tomar en consideración al preparar la información que publicarán para cumplir con sus obligaciones de </a:t>
            </a:r>
            <a:r>
              <a:rPr lang="es-ES" dirty="0" smtClean="0"/>
              <a:t>transparencia.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4098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"/>
            <a:ext cx="285908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00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3857652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accent5">
                    <a:lumMod val="75000"/>
                  </a:schemeClr>
                </a:solidFill>
              </a:rPr>
              <a:t>CRITERIOS SUSTANTIVOS Y ADJETIVOS DE LAS OBLIGACIONES DE TRANSPARENCIA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6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5000660"/>
          </a:xfrm>
        </p:spPr>
        <p:txBody>
          <a:bodyPr>
            <a:normAutofit/>
          </a:bodyPr>
          <a:lstStyle/>
          <a:p>
            <a:pPr algn="just"/>
            <a:r>
              <a:rPr lang="es-ES" sz="3600" dirty="0" smtClean="0"/>
              <a:t>La estructura de los Lineamientos de publicación y homologación de información constan de </a:t>
            </a:r>
            <a:r>
              <a:rPr lang="es-ES" sz="3600" b="1" dirty="0" smtClean="0"/>
              <a:t>cinco elementos: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ES" sz="3600" b="1" dirty="0" smtClean="0"/>
              <a:t>1.</a:t>
            </a:r>
            <a:r>
              <a:rPr lang="es-ES" sz="3600" dirty="0" smtClean="0"/>
              <a:t> Descripción de la obligación; </a:t>
            </a:r>
            <a:r>
              <a:rPr lang="es-ES" sz="3600" b="1" dirty="0" smtClean="0"/>
              <a:t>2.</a:t>
            </a:r>
            <a:r>
              <a:rPr lang="es-ES" sz="3600" dirty="0" smtClean="0"/>
              <a:t> Criterios que detallan los elementos mínimos de contenido; </a:t>
            </a:r>
            <a:r>
              <a:rPr lang="es-ES" sz="3600" b="1" dirty="0" smtClean="0"/>
              <a:t>3.</a:t>
            </a:r>
            <a:r>
              <a:rPr lang="es-ES" sz="3600" dirty="0" smtClean="0"/>
              <a:t> Criterios de confiabilidad; </a:t>
            </a:r>
            <a:r>
              <a:rPr lang="es-ES" sz="3600" b="1" dirty="0" smtClean="0"/>
              <a:t>4.</a:t>
            </a:r>
            <a:r>
              <a:rPr lang="es-ES" sz="3600" dirty="0" smtClean="0"/>
              <a:t> Criterios de actualización;  y </a:t>
            </a:r>
            <a:r>
              <a:rPr lang="es-ES" sz="3600" b="1" dirty="0" smtClean="0"/>
              <a:t>5.</a:t>
            </a:r>
            <a:r>
              <a:rPr lang="es-ES" sz="3600" dirty="0" smtClean="0"/>
              <a:t> Criterios de formato.</a:t>
            </a:r>
            <a:endParaRPr lang="es-MX" sz="3600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57718"/>
          </a:xfrm>
        </p:spPr>
        <p:txBody>
          <a:bodyPr/>
          <a:lstStyle/>
          <a:p>
            <a:pPr algn="just">
              <a:buNone/>
            </a:pPr>
            <a:r>
              <a:rPr lang="es-ES" sz="3600" dirty="0" smtClean="0"/>
              <a:t>	</a:t>
            </a:r>
            <a:r>
              <a:rPr lang="es-ES" sz="3600" b="1" dirty="0" smtClean="0"/>
              <a:t>Los criterios sustantivos de contenido</a:t>
            </a:r>
            <a:r>
              <a:rPr lang="es-ES" sz="3600" i="1" dirty="0" smtClean="0"/>
              <a:t> </a:t>
            </a:r>
            <a:r>
              <a:rPr lang="es-ES" sz="3600" dirty="0" smtClean="0"/>
              <a:t>son los elementos mínimos de análisis para identificar cada uno de</a:t>
            </a:r>
            <a:r>
              <a:rPr lang="es-ES" sz="3600" b="1" dirty="0" smtClean="0"/>
              <a:t> </a:t>
            </a:r>
            <a:r>
              <a:rPr lang="es-ES" sz="3600" dirty="0" smtClean="0"/>
              <a:t>los datos que integrarán cada registro, </a:t>
            </a:r>
            <a:r>
              <a:rPr lang="es-ES" sz="3600" b="1" dirty="0" smtClean="0"/>
              <a:t>de manera que se darán por cumplidos totalmente únicamente si los criterios adjetivos de actualización se cumplen.</a:t>
            </a:r>
            <a:endParaRPr lang="es-MX" sz="3600" b="1" dirty="0" smtClean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	</a:t>
            </a:r>
            <a:r>
              <a:rPr lang="es-ES" b="1" dirty="0" smtClean="0"/>
              <a:t>Los</a:t>
            </a:r>
            <a:r>
              <a:rPr lang="es-ES" b="1" i="1" dirty="0" smtClean="0"/>
              <a:t> </a:t>
            </a:r>
            <a:r>
              <a:rPr lang="es-ES" b="1" dirty="0" smtClean="0"/>
              <a:t>criterios adjetivos de confiabilidad </a:t>
            </a:r>
            <a:r>
              <a:rPr lang="es-ES" dirty="0" smtClean="0"/>
              <a:t>son los elementos mínimos de análisis que permiten identificar si la información</a:t>
            </a:r>
            <a:r>
              <a:rPr lang="es-ES" b="1" dirty="0" smtClean="0"/>
              <a:t> </a:t>
            </a:r>
            <a:r>
              <a:rPr lang="es-ES" dirty="0" smtClean="0"/>
              <a:t>que está publicada en el portal de transparencia y en la Plataforma Nacional observa atributos que permiten verificar las áreas que generaron la información, </a:t>
            </a:r>
            <a:r>
              <a:rPr lang="es-ES" b="1" dirty="0" smtClean="0"/>
              <a:t>la fecha en la que se actualizó </a:t>
            </a:r>
            <a:r>
              <a:rPr lang="es-ES" dirty="0" smtClean="0"/>
              <a:t>por última vez esa información y </a:t>
            </a:r>
            <a:r>
              <a:rPr lang="es-ES" b="1" dirty="0" smtClean="0"/>
              <a:t>la fecha en la que se validó. 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	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Dirección de Investigación y Evaluación</a:t>
            </a:r>
            <a:endParaRPr lang="es-ES"/>
          </a:p>
        </p:txBody>
      </p:sp>
      <p:pic>
        <p:nvPicPr>
          <p:cNvPr id="5" name="Imagen 2" descr="http://www.infodf.org.mx/images/logo_S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1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5" y="332656"/>
            <a:ext cx="8496944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4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1286</Words>
  <Application>Microsoft Office PowerPoint</Application>
  <PresentationFormat>Presentación en pantalla (4:3)</PresentationFormat>
  <Paragraphs>78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 ALGUNOS CONTENIDOS GENERALES DE LOS LINEAMIENTOS  DEL SNT PARA LA PUBLICACIÓN Y HOMOLOGACIÓN DE LA INFORMACIÓN PÚBLICA </vt:lpstr>
      <vt:lpstr>INTRODUCCIÓN</vt:lpstr>
      <vt:lpstr>Presentación de PowerPoint</vt:lpstr>
      <vt:lpstr>Presentación de PowerPoint</vt:lpstr>
      <vt:lpstr>CRITERIOS SUSTANTIVOS Y ADJETIVOS DE LAS OBLIGACIONES DE TRANSPARENCIA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ALGUNAS REGLAS RESPECTO DE LA INEXISTENCIA DE INFORMACIÓN PÚBLICA</vt:lpstr>
      <vt:lpstr>  </vt:lpstr>
      <vt:lpstr>Presentación de PowerPoint</vt:lpstr>
      <vt:lpstr>Presentación de PowerPoint</vt:lpstr>
      <vt:lpstr>POLÍTICAS PARA LA DISTRIBUCIÓN DE COMPETENCIAS Y RESPONSABILIDADES PARA LA CARGA DE LA INFORMACIÓN </vt:lpstr>
      <vt:lpstr>Presentación de PowerPoint</vt:lpstr>
      <vt:lpstr>Presentación de PowerPoint</vt:lpstr>
      <vt:lpstr>Presentación de PowerPoint</vt:lpstr>
      <vt:lpstr>Presentación de PowerPoint</vt:lpstr>
      <vt:lpstr>REGLAS TRANSITORIAS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POR SU ATENCIÓN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esparm</dc:creator>
  <cp:lastModifiedBy>Alfonso Hernandez Godinez</cp:lastModifiedBy>
  <cp:revision>180</cp:revision>
  <dcterms:created xsi:type="dcterms:W3CDTF">2016-01-07T19:19:14Z</dcterms:created>
  <dcterms:modified xsi:type="dcterms:W3CDTF">2016-08-11T17:15:35Z</dcterms:modified>
</cp:coreProperties>
</file>