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97" r:id="rId3"/>
    <p:sldId id="257" r:id="rId4"/>
    <p:sldId id="258" r:id="rId5"/>
    <p:sldId id="287" r:id="rId6"/>
    <p:sldId id="303" r:id="rId7"/>
    <p:sldId id="277" r:id="rId8"/>
    <p:sldId id="262" r:id="rId9"/>
    <p:sldId id="288" r:id="rId10"/>
    <p:sldId id="289" r:id="rId11"/>
    <p:sldId id="290" r:id="rId12"/>
    <p:sldId id="295" r:id="rId13"/>
    <p:sldId id="291" r:id="rId14"/>
    <p:sldId id="296" r:id="rId15"/>
    <p:sldId id="278" r:id="rId16"/>
    <p:sldId id="270" r:id="rId17"/>
    <p:sldId id="280" r:id="rId18"/>
    <p:sldId id="299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E46C0A"/>
    <a:srgbClr val="604A7B"/>
    <a:srgbClr val="77933C"/>
    <a:srgbClr val="000000"/>
    <a:srgbClr val="5B9BD5"/>
    <a:srgbClr val="C5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485" autoAdjust="0"/>
    <p:restoredTop sz="94660"/>
  </p:normalViewPr>
  <p:slideViewPr>
    <p:cSldViewPr>
      <p:cViewPr>
        <p:scale>
          <a:sx n="62" d="100"/>
          <a:sy n="62" d="100"/>
        </p:scale>
        <p:origin x="-1258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CC2F7-7FD0-4A4D-941E-DE202394FA50}" type="datetimeFigureOut">
              <a:rPr lang="es-MX" smtClean="0"/>
              <a:pPr/>
              <a:t>08/11/2017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AE25C-AF58-4DCC-8D70-02A34D3B723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01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F598-5ACF-4628-99E0-CB4C2E48FE02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88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05D9-21F9-451B-A85F-4D400BE9D533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04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A47-9885-4D4E-97FD-820455052462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640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7E0-B41A-430E-A945-29638EA6463C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1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0829-3754-4B28-9F50-C61E01B93823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00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20BA-B9F1-4665-906F-3C8FB73B6A33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092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08C1-4243-43EE-A08D-DA69A4D7B98D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85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428-57EC-4957-9330-7ED85E6E22CC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9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BD3-9497-4F34-8F8B-95363F28BF03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71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4EA8-065F-4964-A7A1-D172A1698276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109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320-FDC8-426E-BF7E-33FF61FFFE3D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157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F5B2-0C64-4483-997A-5DEEB5102799}" type="datetime1">
              <a:rPr lang="es-ES" smtClean="0"/>
              <a:pPr/>
              <a:t>08/11/2017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1304-0EC5-4F5B-8C2E-887A3F690A4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0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Hoja_de_c_lculo_de_Microsoft_Excel1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esultado de imagen para derecho de oposicion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9" r="28721" b="25230"/>
          <a:stretch/>
        </p:blipFill>
        <p:spPr bwMode="auto">
          <a:xfrm>
            <a:off x="249432" y="4812310"/>
            <a:ext cx="2514759" cy="20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educacionyculturaaz.com/wp-content/uploads/2016/05/shutterstock_11391086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0444" r="7155" b="9100"/>
          <a:stretch/>
        </p:blipFill>
        <p:spPr bwMode="auto">
          <a:xfrm>
            <a:off x="3188203" y="164010"/>
            <a:ext cx="2767551" cy="19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TRABAJ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20106" b="755"/>
          <a:stretch/>
        </p:blipFill>
        <p:spPr bwMode="auto">
          <a:xfrm>
            <a:off x="6096000" y="0"/>
            <a:ext cx="3048022" cy="22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marco normativ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6" r="19876"/>
          <a:stretch/>
        </p:blipFill>
        <p:spPr bwMode="auto">
          <a:xfrm>
            <a:off x="956850" y="404664"/>
            <a:ext cx="2091151" cy="18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 rot="10800000">
            <a:off x="6096000" y="0"/>
            <a:ext cx="3048000" cy="2286016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 rot="10800000">
            <a:off x="1" y="-2"/>
            <a:ext cx="3048000" cy="2285983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 rot="10800000">
            <a:off x="3047979" y="0"/>
            <a:ext cx="3048000" cy="2286016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 rot="10800000">
            <a:off x="0" y="4571984"/>
            <a:ext cx="3048000" cy="2286016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 rot="10800000">
            <a:off x="3047978" y="4571984"/>
            <a:ext cx="6096021" cy="2286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2371" y="2736503"/>
            <a:ext cx="795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de Protección de Datos Personales en Posesión de Sujetos Obligados del Estado de Jalisco y sus Municipios. Focalizada</a:t>
            </a:r>
          </a:p>
        </p:txBody>
      </p:sp>
      <p:pic>
        <p:nvPicPr>
          <p:cNvPr id="25" name="24 Imagen" descr="horizontal_nuevo_2016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850" y="5119960"/>
            <a:ext cx="5078276" cy="973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inter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05" t="34335" r="24582" b="-1"/>
          <a:stretch/>
        </p:blipFill>
        <p:spPr bwMode="auto">
          <a:xfrm>
            <a:off x="225478" y="110835"/>
            <a:ext cx="8918522" cy="67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43533" y="6000768"/>
            <a:ext cx="7914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https://www.ichitaip.org/infoweb/archivos/reader/pdp/Guia_elaboracion_Documento_seguridad.pdf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3533" y="6307138"/>
            <a:ext cx="7914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http://sitios.dif.gob.mx/normateca/wp-content/Archivos/Normateca/DispGrales/DoctoSeguridad_03Ago12.pdf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357200" y="2999590"/>
            <a:ext cx="6429600" cy="185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sz="2200" dirty="0">
                <a:solidFill>
                  <a:schemeClr val="bg1"/>
                </a:solidFill>
              </a:rPr>
              <a:t>Documento que contiene las medidas de seguridad </a:t>
            </a:r>
            <a:r>
              <a:rPr lang="es-MX" sz="2200" b="1" dirty="0">
                <a:solidFill>
                  <a:schemeClr val="bg1"/>
                </a:solidFill>
              </a:rPr>
              <a:t>administrativa, física y técnica </a:t>
            </a:r>
            <a:r>
              <a:rPr lang="es-MX" sz="2200" dirty="0">
                <a:solidFill>
                  <a:schemeClr val="bg1"/>
                </a:solidFill>
              </a:rPr>
              <a:t>aplicables a sus sistemas de datos personales con el fin de asegurar la </a:t>
            </a:r>
            <a:r>
              <a:rPr lang="es-MX" sz="2200" b="1" dirty="0">
                <a:solidFill>
                  <a:schemeClr val="bg1"/>
                </a:solidFill>
              </a:rPr>
              <a:t>integridad, confidencialidad y disponibilidad de la información personal que éstos contienen</a:t>
            </a:r>
            <a:r>
              <a:rPr lang="es-MX" sz="2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4" name="Título 4"/>
          <p:cNvSpPr txBox="1">
            <a:spLocks/>
          </p:cNvSpPr>
          <p:nvPr/>
        </p:nvSpPr>
        <p:spPr>
          <a:xfrm>
            <a:off x="1357290" y="1214422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¿Qué es?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32024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documento de seguridad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17976" r="17082" b="18745"/>
          <a:stretch/>
        </p:blipFill>
        <p:spPr bwMode="auto">
          <a:xfrm>
            <a:off x="-1" y="924933"/>
            <a:ext cx="9144001" cy="5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357200" y="2999590"/>
            <a:ext cx="6429600" cy="2215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sz="2200" dirty="0">
                <a:solidFill>
                  <a:schemeClr val="bg1"/>
                </a:solidFill>
              </a:rPr>
              <a:t>El documento tiene como propósito identificar </a:t>
            </a:r>
            <a:r>
              <a:rPr lang="es-MX" sz="2200" b="1" dirty="0">
                <a:solidFill>
                  <a:schemeClr val="bg1"/>
                </a:solidFill>
              </a:rPr>
              <a:t>el universo de sistemas de datos personales </a:t>
            </a:r>
            <a:r>
              <a:rPr lang="es-MX" sz="2200" dirty="0">
                <a:solidFill>
                  <a:schemeClr val="bg1"/>
                </a:solidFill>
              </a:rPr>
              <a:t>que posee cada dependencia o entidad, </a:t>
            </a:r>
            <a:r>
              <a:rPr lang="es-MX" sz="2200" b="1" dirty="0">
                <a:solidFill>
                  <a:schemeClr val="bg1"/>
                </a:solidFill>
              </a:rPr>
              <a:t>el tipo de datos personales </a:t>
            </a:r>
            <a:r>
              <a:rPr lang="es-MX" sz="2200" dirty="0">
                <a:solidFill>
                  <a:schemeClr val="bg1"/>
                </a:solidFill>
              </a:rPr>
              <a:t>que contiene cada uno, los </a:t>
            </a:r>
            <a:r>
              <a:rPr lang="es-MX" sz="2200" b="1" dirty="0">
                <a:solidFill>
                  <a:schemeClr val="bg1"/>
                </a:solidFill>
              </a:rPr>
              <a:t>responsables, encargados, usuarios de cada sistema y las medidas de seguridad concretas implementadas</a:t>
            </a:r>
            <a:r>
              <a:rPr lang="es-MX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ítulo 4"/>
          <p:cNvSpPr txBox="1">
            <a:spLocks/>
          </p:cNvSpPr>
          <p:nvPr/>
        </p:nvSpPr>
        <p:spPr>
          <a:xfrm>
            <a:off x="1357290" y="1214422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 Propósito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7935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mecanism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91" r="1173" b="8205"/>
          <a:stretch/>
        </p:blipFill>
        <p:spPr bwMode="auto">
          <a:xfrm>
            <a:off x="0" y="0"/>
            <a:ext cx="9144000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200" y="2844000"/>
            <a:ext cx="6429600" cy="26432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200" dirty="0">
                <a:solidFill>
                  <a:schemeClr val="bg1"/>
                </a:solidFill>
              </a:rPr>
              <a:t>Establecimiento de </a:t>
            </a:r>
            <a:r>
              <a:rPr lang="es-MX" sz="2200" b="1" dirty="0">
                <a:solidFill>
                  <a:schemeClr val="bg1"/>
                </a:solidFill>
              </a:rPr>
              <a:t>controles relacionados con los perímetros de seguridad física</a:t>
            </a:r>
            <a:r>
              <a:rPr lang="es-MX" sz="2200" dirty="0">
                <a:solidFill>
                  <a:schemeClr val="bg1"/>
                </a:solidFill>
              </a:rPr>
              <a:t> y el entorno ambiental de los activos, con el fin de </a:t>
            </a:r>
            <a:r>
              <a:rPr lang="es-MX" sz="2200" b="1" dirty="0">
                <a:solidFill>
                  <a:schemeClr val="bg1"/>
                </a:solidFill>
              </a:rPr>
              <a:t>prevenir accesos no autorizados, daños, robo, entre otras amenazas</a:t>
            </a:r>
            <a:r>
              <a:rPr lang="es-MX" sz="2200" dirty="0">
                <a:solidFill>
                  <a:schemeClr val="bg1"/>
                </a:solidFill>
              </a:rPr>
              <a:t>. Se enfoca en aspectos tales como los </a:t>
            </a:r>
            <a:r>
              <a:rPr lang="es-MX" sz="2200" b="1" dirty="0">
                <a:solidFill>
                  <a:schemeClr val="bg1"/>
                </a:solidFill>
              </a:rPr>
              <a:t>controles implementados para espacios seguros y seguridad del equipo.</a:t>
            </a:r>
          </a:p>
          <a:p>
            <a:pPr marL="0" indent="0" algn="just">
              <a:buNone/>
            </a:pPr>
            <a:endParaRPr lang="es-MX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915036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Tipos de seguridad: Física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760794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mecanism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91" r="1173" b="8205"/>
          <a:stretch/>
        </p:blipFill>
        <p:spPr bwMode="auto">
          <a:xfrm>
            <a:off x="0" y="0"/>
            <a:ext cx="9144000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200" y="2843862"/>
            <a:ext cx="6429600" cy="2942592"/>
          </a:xfrm>
        </p:spPr>
        <p:txBody>
          <a:bodyPr>
            <a:noAutofit/>
          </a:bodyPr>
          <a:lstStyle/>
          <a:p>
            <a:pPr algn="just"/>
            <a:r>
              <a:rPr lang="es-MX" sz="2200" dirty="0">
                <a:solidFill>
                  <a:schemeClr val="bg1"/>
                </a:solidFill>
              </a:rPr>
              <a:t>Política de seguridad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Cumplimiento de la normatividad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Organización de la seguridad de la información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Seguridad relacionada a los recursos humanos.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Administración de incidentes.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Continuidad de las operaciones.</a:t>
            </a:r>
          </a:p>
          <a:p>
            <a:pPr marL="0" indent="0" algn="just">
              <a:buNone/>
            </a:pPr>
            <a:endParaRPr lang="es-MX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0" y="915036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Tipos de seguridad: Administrativa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496007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mecanism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91" r="1173" b="8205"/>
          <a:stretch/>
        </p:blipFill>
        <p:spPr bwMode="auto">
          <a:xfrm>
            <a:off x="0" y="0"/>
            <a:ext cx="9144000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200" y="2844000"/>
            <a:ext cx="6429600" cy="1656570"/>
          </a:xfrm>
        </p:spPr>
        <p:txBody>
          <a:bodyPr>
            <a:no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Gestión de transferencias y operaciones.</a:t>
            </a:r>
          </a:p>
          <a:p>
            <a:r>
              <a:rPr lang="es-MX" sz="2200" dirty="0">
                <a:solidFill>
                  <a:schemeClr val="bg1"/>
                </a:solidFill>
              </a:rPr>
              <a:t>Control de acceso.</a:t>
            </a:r>
          </a:p>
          <a:p>
            <a:r>
              <a:rPr lang="es-MX" sz="2200" dirty="0">
                <a:solidFill>
                  <a:schemeClr val="bg1"/>
                </a:solidFill>
              </a:rPr>
              <a:t>Adquisición, desarrollo, uso y mantenimiento de sistemas de información.</a:t>
            </a:r>
          </a:p>
          <a:p>
            <a:pPr marL="0" indent="0">
              <a:buNone/>
            </a:pPr>
            <a:endParaRPr lang="es-MX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915036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Tipos de seguridad: Técnica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554135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74073" y="360218"/>
            <a:ext cx="5237018" cy="5417127"/>
            <a:chOff x="374073" y="360218"/>
            <a:chExt cx="5237018" cy="5417127"/>
          </a:xfrm>
        </p:grpSpPr>
        <p:pic>
          <p:nvPicPr>
            <p:cNvPr id="12" name="Picture 2" descr="Resultado de imagen para verificaci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89308" l="3692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7" t="9183" r="13717" b="8400"/>
            <a:stretch/>
          </p:blipFill>
          <p:spPr bwMode="auto">
            <a:xfrm>
              <a:off x="374073" y="360218"/>
              <a:ext cx="5237018" cy="541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para cumplimiento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267" y="3343506"/>
              <a:ext cx="797092" cy="7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para cumplimiento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267" y="3941325"/>
              <a:ext cx="797092" cy="7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Resultado de imagen para cumplimiento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267" y="4599841"/>
              <a:ext cx="797092" cy="7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9 Rectángulo"/>
          <p:cNvSpPr/>
          <p:nvPr/>
        </p:nvSpPr>
        <p:spPr>
          <a:xfrm>
            <a:off x="0" y="0"/>
            <a:ext cx="9144000" cy="857244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51830" y="6357958"/>
            <a:ext cx="1460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 36  Ley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10800000">
            <a:off x="3048000" y="857244"/>
            <a:ext cx="3048000" cy="5357844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 rot="10800000">
            <a:off x="1" y="857244"/>
            <a:ext cx="3048000" cy="5357837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 rot="10800000">
            <a:off x="6096000" y="857244"/>
            <a:ext cx="3048000" cy="5357837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Título 4"/>
          <p:cNvSpPr txBox="1">
            <a:spLocks/>
          </p:cNvSpPr>
          <p:nvPr/>
        </p:nvSpPr>
        <p:spPr>
          <a:xfrm>
            <a:off x="1357290" y="0"/>
            <a:ext cx="6429420" cy="879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</p:txBody>
      </p:sp>
      <p:sp>
        <p:nvSpPr>
          <p:cNvPr id="20" name="Rectángulo 12"/>
          <p:cNvSpPr/>
          <p:nvPr/>
        </p:nvSpPr>
        <p:spPr>
          <a:xfrm>
            <a:off x="3048002" y="889919"/>
            <a:ext cx="3047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Los controles y mecanismos de seguridad para las transferencias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El resguardo de los soportes físicos y/o electrónicos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Las bitácoras de acceso, operación cotidiana y vulneraciones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El análisis de riesgos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El análisis de brecha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La gestión de vulneraciones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Las medidas de seguridad físicas aplicadas a las instalaciones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1" name="Rectángulo 14"/>
          <p:cNvSpPr/>
          <p:nvPr/>
        </p:nvSpPr>
        <p:spPr>
          <a:xfrm>
            <a:off x="0" y="864523"/>
            <a:ext cx="29925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El nombre de los sistemas de tratamiento</a:t>
            </a:r>
          </a:p>
          <a:p>
            <a:endParaRPr lang="es-MX" sz="1600" b="1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El nombre, cargo y adscripción del administrador de cada sistema de tratamiento</a:t>
            </a:r>
          </a:p>
          <a:p>
            <a:endParaRPr lang="es-MX" sz="1600" b="1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Las funciones y obligaciones de las personas que traten datos personales</a:t>
            </a:r>
          </a:p>
          <a:p>
            <a:endParaRPr lang="es-MX" sz="1600" b="1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El inventario de los datos personales tratados en cada sistema de tratamiento</a:t>
            </a:r>
          </a:p>
          <a:p>
            <a:pPr marL="457200" indent="-457200">
              <a:buFont typeface="Arial" pitchFamily="34" charset="0"/>
              <a:buChar char="•"/>
            </a:pPr>
            <a:endParaRPr lang="es-MX" sz="1600" b="1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La estructura, descripción, tipo de soporte y lugar de resguardo</a:t>
            </a:r>
          </a:p>
        </p:txBody>
      </p:sp>
      <p:sp>
        <p:nvSpPr>
          <p:cNvPr id="22" name="Rectángulo 16"/>
          <p:cNvSpPr/>
          <p:nvPr/>
        </p:nvSpPr>
        <p:spPr>
          <a:xfrm>
            <a:off x="6096000" y="901118"/>
            <a:ext cx="304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Los controles de identificación y autenticación de usuarios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Los procedimientos de respaldo y recuperación de datos personales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El plan de contingencia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Las técnicas utilizadas para la supresión y borrado seguro de los datos personales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 El plan de trabajo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Los mecanismos de monitoreo y revisión de las medidas de seguridad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El programa general de capacitación</a:t>
            </a:r>
          </a:p>
        </p:txBody>
      </p:sp>
    </p:spTree>
    <p:extLst>
      <p:ext uri="{BB962C8B-B14F-4D97-AF65-F5344CB8AC3E}">
        <p14:creationId xmlns:p14="http://schemas.microsoft.com/office/powerpoint/2010/main" val="95111621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Resultado de imagen para aviso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14" y="4329112"/>
            <a:ext cx="2025284" cy="17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esultado de imagen para registrar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5113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analiz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" y="4143368"/>
            <a:ext cx="2762286" cy="20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0" y="0"/>
            <a:ext cx="9144000" cy="33575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 rot="10800000">
            <a:off x="1" y="4143380"/>
            <a:ext cx="2857488" cy="2071702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 rot="10800000">
            <a:off x="2857489" y="4143379"/>
            <a:ext cx="3429024" cy="2071703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 rot="10800000">
            <a:off x="6286512" y="4143380"/>
            <a:ext cx="2857488" cy="2071702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1321514" y="1571612"/>
            <a:ext cx="64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La pérdida o destrucción no autorizada.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El robo, extravío o copia no autorizada.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El uso, acceso o tratamiento no autorizado.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El daño, la alteración o modificación no autorizada.</a:t>
            </a:r>
            <a:endParaRPr lang="es-MX" sz="2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09554" y="4640622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a typeface="Times New Roman" panose="02020603050405020304" pitchFamily="18" charset="0"/>
              </a:rPr>
              <a:t>Analizar causas e implementar en su plan de trabajo las acciones preventivas y correctivas.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43240" y="4517512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a typeface="Times New Roman" panose="02020603050405020304" pitchFamily="18" charset="0"/>
              </a:rPr>
              <a:t>Bitácora de las vulneraciones con la fecha en la que ocurrió, el motivo de ésta y las acciones correctivas implementadas de forma inmediata y definitiva.</a:t>
            </a:r>
            <a:endParaRPr lang="es-MX" sz="16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665640" y="4763733"/>
            <a:ext cx="1908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a typeface="Times New Roman" panose="02020603050405020304" pitchFamily="18" charset="0"/>
              </a:rPr>
              <a:t>Informar en un plazo de 72 horas  al titular y al Instituto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3020" y="6389794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38 – 40 Ley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ítulo 4"/>
          <p:cNvSpPr txBox="1">
            <a:spLocks/>
          </p:cNvSpPr>
          <p:nvPr/>
        </p:nvSpPr>
        <p:spPr>
          <a:xfrm>
            <a:off x="1321604" y="214290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Vulneraciones</a:t>
            </a:r>
          </a:p>
        </p:txBody>
      </p:sp>
      <p:sp>
        <p:nvSpPr>
          <p:cNvPr id="25" name="Título 4"/>
          <p:cNvSpPr txBox="1">
            <a:spLocks/>
          </p:cNvSpPr>
          <p:nvPr/>
        </p:nvSpPr>
        <p:spPr>
          <a:xfrm>
            <a:off x="0" y="3357562"/>
            <a:ext cx="9144000" cy="785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¿Qué hacer?</a:t>
            </a:r>
          </a:p>
        </p:txBody>
      </p:sp>
    </p:spTree>
    <p:extLst>
      <p:ext uri="{BB962C8B-B14F-4D97-AF65-F5344CB8AC3E}">
        <p14:creationId xmlns:p14="http://schemas.microsoft.com/office/powerpoint/2010/main" val="294178558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72083617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18</a:t>
            </a:fld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75262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Hoja de cálculo" r:id="rId4" imgW="8562953" imgH="3410065" progId="Excel.Sheet.12">
                  <p:embed/>
                </p:oleObj>
              </mc:Choice>
              <mc:Fallback>
                <p:oleObj name="Hoja de cálculo" r:id="rId4" imgW="8562953" imgH="34100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946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19</a:t>
            </a:fld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5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26" y="817057"/>
            <a:ext cx="3785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ESTABLECER Y DOCUMENTAR LOS PROCEDIMIENTOS PARA LA CONSERVACIÓN, EN SU CASO BLOQUEO Y SUPRESIÓN DE LOS DATOS PERSONALES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42926" y="4543336"/>
            <a:ext cx="378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ACCIONES PARA EL ESTABLECIMIENTO Y MANTENIMIENTO DE MEDIDAS DE SEGURIDAD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102276" y="1252835"/>
            <a:ext cx="352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CONSIDERACIONES PREVIAS A LAS MEDIDAS DE SEGURIDAD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812506" y="4820335"/>
            <a:ext cx="433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DOCUMENTO DE SEGURIDAD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33091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20</a:t>
            </a:fld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88581"/>
              </p:ext>
            </p:extLst>
          </p:nvPr>
        </p:nvGraphicFramePr>
        <p:xfrm>
          <a:off x="0" y="-2"/>
          <a:ext cx="9144000" cy="6857998"/>
        </p:xfrm>
        <a:graphic>
          <a:graphicData uri="http://schemas.openxmlformats.org/drawingml/2006/table">
            <a:tbl>
              <a:tblPr/>
              <a:tblGrid>
                <a:gridCol w="2637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6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8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Análisis de riesgo de Sistema </a:t>
                      </a:r>
                      <a:r>
                        <a:rPr lang="es-MX" sz="1100" b="1" i="0" u="sng" strike="noStrike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DA-RH-C-2017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Riesgo por tipo de dato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Determinado por el riesgo inherente del dato y el volumen de titulares de las que se tratan datos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Riesgo por tipo de acceso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 El número de accesos potenciales a los datos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Riesgo por tipo de entorno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Lugar desde el que se tiene acceso a los datos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8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Análisis de brecha de Sistema </a:t>
                      </a:r>
                      <a:r>
                        <a:rPr lang="pt-BR" sz="1100" b="1" i="0" u="sng" strike="noStrike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DA-RH-C-2017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8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Medidas de seguridad existentes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Especificar todas las medidas de seguridad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Electrónicas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Especificar todas las medidas de seguridad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Procedimientos de respaldo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Controles de autenticación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Monitoreo y revisión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8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Medidas de seguridad Faltantes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Especificar todas las medidas de seguridad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689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Electrónicas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Especificar todas las medidas de seguridad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68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de trabajo para implementar las medidas de seguridad faltantes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68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Especificar 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98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805" r="8063"/>
          <a:stretch/>
        </p:blipFill>
        <p:spPr>
          <a:xfrm>
            <a:off x="4680520" y="263236"/>
            <a:ext cx="3995936" cy="595184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357290" y="1214422"/>
            <a:ext cx="6429420" cy="142876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¿Qué son los datos personales?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357290" y="2786034"/>
            <a:ext cx="6429420" cy="18574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MX" sz="2200" dirty="0">
                <a:solidFill>
                  <a:schemeClr val="bg1"/>
                </a:solidFill>
                <a:cs typeface="Arial" pitchFamily="34" charset="0"/>
              </a:rPr>
              <a:t>Cualquier información concerniente a una persona física identificada o identificable. </a:t>
            </a:r>
            <a:r>
              <a:rPr lang="es-MX" sz="2200" b="1" dirty="0">
                <a:solidFill>
                  <a:schemeClr val="bg1"/>
                </a:solidFill>
                <a:cs typeface="Arial" pitchFamily="34" charset="0"/>
              </a:rPr>
              <a:t>Se considera que una persona es identificable cuando su identidad pueda determinarse directa o indirectamente a través de cualquier información.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5808" y="6357958"/>
            <a:ext cx="8532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3 Ley</a:t>
            </a:r>
            <a:endParaRPr lang="es-MX" sz="1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986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dato personal sens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2" t="3019" r="2899" b="2861"/>
          <a:stretch/>
        </p:blipFill>
        <p:spPr bwMode="auto">
          <a:xfrm>
            <a:off x="4355976" y="940362"/>
            <a:ext cx="4505993" cy="433435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5739" y="1772816"/>
            <a:ext cx="6429600" cy="43204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2200" b="1" dirty="0">
                <a:solidFill>
                  <a:schemeClr val="bg1"/>
                </a:solidFill>
                <a:cs typeface="Arial" pitchFamily="34" charset="0"/>
              </a:rPr>
              <a:t>ÁREAS ADMINISTRATIVAS:</a:t>
            </a:r>
            <a:r>
              <a:rPr lang="es-ES" sz="2200" dirty="0">
                <a:solidFill>
                  <a:schemeClr val="bg1"/>
                </a:solidFill>
                <a:cs typeface="Arial" pitchFamily="34" charset="0"/>
              </a:rPr>
              <a:t> Establecer, implementar y operar.</a:t>
            </a:r>
            <a:endParaRPr lang="es-ES" sz="22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22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200" b="1" dirty="0">
                <a:solidFill>
                  <a:schemeClr val="bg1"/>
                </a:solidFill>
                <a:cs typeface="Arial" pitchFamily="34" charset="0"/>
              </a:rPr>
              <a:t>COMITÉ DE TRANSPARENCIA:</a:t>
            </a:r>
            <a:r>
              <a:rPr lang="es-ES" sz="2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MX" sz="2200" dirty="0">
                <a:solidFill>
                  <a:schemeClr val="bg1"/>
                </a:solidFill>
                <a:cs typeface="Arial" pitchFamily="34" charset="0"/>
              </a:rPr>
              <a:t>Monitorear, revisar, mantener y mejorar el tratamiento de datos personales.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2200" b="1" dirty="0">
                <a:solidFill>
                  <a:schemeClr val="bg1"/>
                </a:solidFill>
                <a:cs typeface="Arial" pitchFamily="34" charset="0"/>
              </a:rPr>
              <a:t>SUJETO OBLIGADO</a:t>
            </a:r>
            <a:r>
              <a:rPr lang="es-MX" sz="2200" dirty="0">
                <a:solidFill>
                  <a:schemeClr val="bg1"/>
                </a:solidFill>
                <a:cs typeface="Arial" pitchFamily="34" charset="0"/>
              </a:rPr>
              <a:t>: Destinar recursos autorizados, elaborar políticas, programa de capacitación, establecer un sistema de supervisión, garantizar  el cumplimiento de las obligaciones previstas en la Ley y las demás disposiciones aplicables.</a:t>
            </a:r>
          </a:p>
        </p:txBody>
      </p:sp>
      <p:sp>
        <p:nvSpPr>
          <p:cNvPr id="8" name="Rectángulo 1"/>
          <p:cNvSpPr/>
          <p:nvPr/>
        </p:nvSpPr>
        <p:spPr>
          <a:xfrm>
            <a:off x="325808" y="6357958"/>
            <a:ext cx="8532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3 (IX y X) Ley</a:t>
            </a:r>
            <a:endParaRPr lang="es-MX" sz="1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1285829" y="260648"/>
            <a:ext cx="64294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ACCIONES Y ACTIVIDADES INTERRELACIONADAS</a:t>
            </a:r>
          </a:p>
        </p:txBody>
      </p:sp>
    </p:spTree>
    <p:extLst>
      <p:ext uri="{BB962C8B-B14F-4D97-AF65-F5344CB8AC3E}">
        <p14:creationId xmlns:p14="http://schemas.microsoft.com/office/powerpoint/2010/main" val="9644959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8" y="4927174"/>
            <a:ext cx="2996367" cy="1287912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3000364" y="0"/>
            <a:ext cx="614363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 rot="10800000">
            <a:off x="0" y="-3"/>
            <a:ext cx="3000364" cy="6215089"/>
          </a:xfrm>
          <a:prstGeom prst="rect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371882" y="1046966"/>
            <a:ext cx="4885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Los procedimientos para la conservación de datos personales.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71882" y="1720003"/>
            <a:ext cx="4411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Los procedimientos de bloqueo de datos personales. </a:t>
            </a:r>
            <a:r>
              <a:rPr lang="es-MX" sz="900" b="1" dirty="0">
                <a:solidFill>
                  <a:schemeClr val="bg1"/>
                </a:solidFill>
              </a:rPr>
              <a:t>3, V.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71882" y="2393040"/>
            <a:ext cx="4674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Los procedimientos de supresión de datos personales. </a:t>
            </a:r>
            <a:r>
              <a:rPr lang="es-MX" sz="900" b="1" dirty="0">
                <a:solidFill>
                  <a:schemeClr val="bg1"/>
                </a:solidFill>
              </a:rPr>
              <a:t>3, XXXIV.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71882" y="3066077"/>
            <a:ext cx="488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Plazos de  conservación, bloqueo y supresión de datos personales.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71883" y="3739114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Mecanismos que utiliza para cumplir con los plazos fijados para suprimir los datos personales.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371882" y="4412151"/>
            <a:ext cx="5400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Plazos de revisión periódica para sustentar la conservación de los datos personales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371882" y="5085184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Criterios de minimización de datos personales en relación a las finalidades para las cuales fueron recabados, </a:t>
            </a:r>
            <a:r>
              <a:rPr lang="es-MX" sz="900" b="1" dirty="0">
                <a:solidFill>
                  <a:schemeClr val="bg1"/>
                </a:solidFill>
              </a:rPr>
              <a:t>18.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40386" y="6357958"/>
            <a:ext cx="2194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17 y 18 de la  Ley </a:t>
            </a:r>
            <a:endParaRPr lang="es-MX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392893" y="1046966"/>
            <a:ext cx="2214578" cy="589562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ÁREAS ADMINISTRATIVASDEL SUJETO OBLIGADO, </a:t>
            </a:r>
            <a:r>
              <a:rPr lang="es-MX" sz="800" b="1" dirty="0">
                <a:solidFill>
                  <a:schemeClr val="bg1"/>
                </a:solidFill>
              </a:rPr>
              <a:t>17.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3357554" y="1536579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357554" y="2209616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357554" y="2882653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357554" y="3555690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3357554" y="4228727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3357554" y="4901764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144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3200" dirty="0"/>
              <a:t>REGLAMENTO DE ARCHIVO UNIVERSITARIO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644008" cy="5949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sz="1800" dirty="0"/>
              <a:t> </a:t>
            </a:r>
            <a:r>
              <a:rPr lang="es-ES" sz="1600" dirty="0"/>
              <a:t>Dictaminar en el ámbito administrativo respecto de cuestiones relativas a la conservación y/o eliminación de la documentación generada en los archivos dependientes de la Universidad;</a:t>
            </a:r>
          </a:p>
          <a:p>
            <a:pPr algn="just"/>
            <a:endParaRPr lang="es-MX" sz="1600" dirty="0"/>
          </a:p>
          <a:p>
            <a:pPr algn="just"/>
            <a:r>
              <a:rPr lang="es-ES" sz="1600" dirty="0"/>
              <a:t>Verificar la publicación de los acuerdos que en materia de conservación y/o eliminación de documentos apruebe el Consejo Universitario;</a:t>
            </a:r>
          </a:p>
          <a:p>
            <a:pPr algn="just"/>
            <a:endParaRPr lang="es-MX" sz="1600" dirty="0"/>
          </a:p>
          <a:p>
            <a:pPr algn="just"/>
            <a:r>
              <a:rPr lang="es-ES" sz="1600" dirty="0"/>
              <a:t>Identificar y establecer tipologías documentales a efecto de conservar aquellas de valor informativo y testimonial, o aquellas que se puedan eliminar si se ha agotado su valor administrativo;</a:t>
            </a:r>
          </a:p>
          <a:p>
            <a:pPr algn="just"/>
            <a:endParaRPr lang="es-MX" sz="1600" dirty="0"/>
          </a:p>
          <a:p>
            <a:pPr algn="just"/>
            <a:r>
              <a:rPr lang="es-ES" sz="1600" dirty="0"/>
              <a:t>Proponer ante el Consejo Universitario documentos que puedan ser considerado como patrimonio universitario documental.</a:t>
            </a:r>
            <a:endParaRPr lang="es-MX" sz="1600" dirty="0"/>
          </a:p>
          <a:p>
            <a:pPr algn="just"/>
            <a:r>
              <a:rPr lang="es-ES" sz="1600" dirty="0"/>
              <a:t>Contribuir a la mejor administración de la documentación a través de la conservación de aquellos documentos que sean el testimonio del desarrollo cultural, académico y social de la Universidad;</a:t>
            </a:r>
            <a:endParaRPr lang="es-MX" sz="1600" dirty="0"/>
          </a:p>
          <a:p>
            <a:pPr marL="0" indent="0">
              <a:buNone/>
            </a:pPr>
            <a:endParaRPr lang="es-MX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0" y="908720"/>
            <a:ext cx="4495800" cy="5949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 algn="just"/>
            <a:r>
              <a:rPr lang="es-ES" sz="4000" dirty="0"/>
              <a:t>Analizar todas las tipologías documentales que generan y custodian las unidades administrativas y de servicios de la Universidad, incluidos los departamentos. </a:t>
            </a:r>
          </a:p>
          <a:p>
            <a:pPr lvl="0" algn="just"/>
            <a:endParaRPr lang="es-MX" sz="4000" dirty="0"/>
          </a:p>
          <a:p>
            <a:pPr lvl="0" algn="just"/>
            <a:r>
              <a:rPr lang="es-ES" sz="4000" dirty="0"/>
              <a:t>Establecer bajo criterios administrativos, jurídicos e históricos los períodos de conservación de los documentos y determinar su accesibilidad. </a:t>
            </a:r>
          </a:p>
          <a:p>
            <a:pPr lvl="0" algn="just"/>
            <a:endParaRPr lang="es-MX" sz="4000" dirty="0"/>
          </a:p>
          <a:p>
            <a:pPr lvl="0" algn="just"/>
            <a:r>
              <a:rPr lang="es-ES" sz="4000" dirty="0"/>
              <a:t>Regularizar el proceso de expurgo y eliminación de documentos que se lleva a cabo en las unidades administrativas y de servicios de la Universidad, incluidos los departamentos, dictaminando la forma de disposición final, con el fin de identificar aquellas tipologías que es preciso conservar para el futuro en atención a los valores informativos y de testimonio, aquellas que son de obligada conservación por ley, o aquellas que se pueden destruir una vez agotado su valor administrativo. </a:t>
            </a:r>
          </a:p>
          <a:p>
            <a:pPr lvl="0" algn="just"/>
            <a:endParaRPr lang="es-MX" sz="4000" dirty="0"/>
          </a:p>
          <a:p>
            <a:pPr lvl="0" algn="just"/>
            <a:r>
              <a:rPr lang="es-ES" sz="4000" dirty="0"/>
              <a:t>Resolver las propuestas de valoración respecto a períodos de conservación, accesibilidad y posible eliminación de las series documentales generadas por la Universidad que le sean presentadas por el Archivo Universitario. </a:t>
            </a:r>
            <a:endParaRPr lang="es-MX" sz="4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372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REVI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94"/>
          <a:stretch/>
        </p:blipFill>
        <p:spPr bwMode="auto">
          <a:xfrm flipH="1">
            <a:off x="321558" y="3407861"/>
            <a:ext cx="2357248" cy="27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0"/>
            <a:ext cx="3000364" cy="6215082"/>
          </a:xfrm>
          <a:prstGeom prst="rect">
            <a:avLst/>
          </a:prstGeom>
          <a:solidFill>
            <a:schemeClr val="accent5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000364" y="0"/>
            <a:ext cx="614363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5898" y="332656"/>
            <a:ext cx="5448590" cy="64087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El riesgo inherente a los datos personales tratados por el área administrativa.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MX" sz="16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La sensibilidad de los datos personales tratados.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MX" sz="16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Las transferencias de datos personales que se realicen.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MX" sz="16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El desarrollo tecnológico.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MX" sz="16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El número de titulares.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MX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VULNERACIONES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s-MX" sz="16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Las vulneraciones previas ocurridas en los sistemas de tratamiento.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MX" sz="16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Las posibles consecuencias de una vulneración para los titulares.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MX" sz="16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bg1"/>
                </a:solidFill>
                <a:cs typeface="Arial" pitchFamily="34" charset="0"/>
              </a:rPr>
              <a:t>El riesgo por el valor potencial cuantitativo o cualitativo que pudieran tener los datos personales tratados para una tercera persona no autorizada para su posesión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s-MX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0172" y="6357958"/>
            <a:ext cx="1417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31   Ley </a:t>
            </a:r>
            <a:endParaRPr lang="es-MX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285752" y="980727"/>
            <a:ext cx="2428860" cy="2126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CONSIDERACIONES PREVIAS A LAS MEDIDAS DE SEGURIDAD, </a:t>
            </a:r>
            <a:r>
              <a:rPr lang="es-MX" sz="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31.</a:t>
            </a:r>
            <a:endParaRPr kumimoji="0" lang="es-MX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25340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ultado de imagen para marco normati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6" r="19876"/>
          <a:stretch/>
        </p:blipFill>
        <p:spPr bwMode="auto">
          <a:xfrm>
            <a:off x="298476" y="3789040"/>
            <a:ext cx="2701889" cy="24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 rot="10800000">
            <a:off x="0" y="-3"/>
            <a:ext cx="3000364" cy="6215089"/>
          </a:xfrm>
          <a:prstGeom prst="rect">
            <a:avLst/>
          </a:prstGeom>
          <a:solidFill>
            <a:srgbClr val="31859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61707"/>
            <a:ext cx="3000364" cy="1459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800" b="1" dirty="0">
                <a:solidFill>
                  <a:schemeClr val="bg1"/>
                </a:solidFill>
              </a:rPr>
              <a:t>       ESTABLECIMIENTO Y MANTENIMIENTO DE MEDIDAS DE SEGURIDAD.</a:t>
            </a:r>
            <a:endParaRPr lang="es-MX" sz="1800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000364" y="-7498"/>
            <a:ext cx="614363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552429" y="374317"/>
            <a:ext cx="534005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MX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ÁREAS ADMINISTRATIVAS</a:t>
            </a:r>
          </a:p>
          <a:p>
            <a:pPr marL="400050" indent="-400050">
              <a:spcAft>
                <a:spcPts val="18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Definir las funciones y obligaciones del personal involucrado en el tratamiento de datos personales.</a:t>
            </a:r>
          </a:p>
          <a:p>
            <a:pPr marL="400050" indent="-400050">
              <a:spcAft>
                <a:spcPts val="18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Elaborar un inventario de datos personales y de los sistemas de tratamiento.</a:t>
            </a:r>
          </a:p>
          <a:p>
            <a:pPr marL="400050" indent="-400050">
              <a:spcAft>
                <a:spcPts val="18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Realizar un análisis de riesgo.</a:t>
            </a:r>
          </a:p>
          <a:p>
            <a:pPr marL="400050" indent="-400050">
              <a:spcAft>
                <a:spcPts val="18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Realizar un análisis de brecha.</a:t>
            </a:r>
          </a:p>
          <a:p>
            <a:pPr marL="400050" indent="-400050">
              <a:spcAft>
                <a:spcPts val="18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Elaborar un plan de trabajo para las medidas de seguridad faltantes.</a:t>
            </a:r>
          </a:p>
          <a:p>
            <a:pPr marL="400050" indent="-400050">
              <a:spcAft>
                <a:spcPts val="18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Monitorear y revisar de manera periódica las medidas de seguridad.</a:t>
            </a:r>
          </a:p>
          <a:p>
            <a:pPr algn="ctr">
              <a:spcAft>
                <a:spcPts val="1800"/>
              </a:spcAft>
            </a:pPr>
            <a:r>
              <a:rPr lang="es-MX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COMITÉ DE TRANSPARENCIA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Crear políticas internas para la gestión y tratamiento de los datos personales, que tomen en cuenta el contexto en el que ocurren los tratamientos y el ciclo de vida de los datos personales, es decir, su obtención, uso y posterior supresión.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Diseñar y aplicar diferentes niveles de capacitación del personal bajo su mando, dependiendo de sus roles y responsabilidades respecto del tratamiento de los datos personales.</a:t>
            </a:r>
          </a:p>
          <a:p>
            <a:pPr>
              <a:spcAft>
                <a:spcPts val="1800"/>
              </a:spcAft>
            </a:pPr>
            <a:endParaRPr lang="es-MX" sz="14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"/>
          <p:cNvSpPr/>
          <p:nvPr/>
        </p:nvSpPr>
        <p:spPr>
          <a:xfrm>
            <a:off x="325808" y="6357958"/>
            <a:ext cx="138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32 Ley</a:t>
            </a:r>
            <a:endParaRPr lang="es-MX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186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n para impac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"/>
          <a:stretch/>
        </p:blipFill>
        <p:spPr bwMode="auto">
          <a:xfrm>
            <a:off x="0" y="3148398"/>
            <a:ext cx="2887420" cy="256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0"/>
            <a:ext cx="3000364" cy="6858000"/>
          </a:xfrm>
          <a:prstGeom prst="rect">
            <a:avLst/>
          </a:prstGeom>
          <a:solidFill>
            <a:schemeClr val="accent3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000364" y="0"/>
            <a:ext cx="6143636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2427959" cy="1879618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POLÍTICAS INTERNAS DE GESTIÓN Y TRATAMIENTO DE LOS DATOS PERSONALES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426827" y="404664"/>
            <a:ext cx="528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Los controles para garantizar que se valida la confidencialidad, integridad y disponibilidad de los datos personales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95799" y="1340768"/>
            <a:ext cx="5286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Las acciones para restaurar la disponibilidad y el acceso a los datos personales de manera oportuna en caso de un incidente físico o técnico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61862" y="2348880"/>
            <a:ext cx="528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Las medidas correctivas en caso de identificar una vulneración o incidente en los tratamientos de datos personales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47442" y="3175383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El proceso para evaluar periódicamente las políticas, procedimientos y planes de seguridad establecidos, a efecto de mantener su eficacia.</a:t>
            </a:r>
          </a:p>
        </p:txBody>
      </p:sp>
      <p:cxnSp>
        <p:nvCxnSpPr>
          <p:cNvPr id="20" name="19 Conector recto"/>
          <p:cNvCxnSpPr/>
          <p:nvPr/>
        </p:nvCxnSpPr>
        <p:spPr>
          <a:xfrm>
            <a:off x="3385086" y="1052736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353425" y="2204864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385086" y="2996952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353425" y="3789040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376004" y="5013176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8"/>
          <p:cNvSpPr/>
          <p:nvPr/>
        </p:nvSpPr>
        <p:spPr>
          <a:xfrm>
            <a:off x="3483949" y="3953489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Los controles para garantizar que únicamente el personal autorizado podrá tener acceso a los datos personales para las finalidades concretas, lícitas, explícitas y legítimas que originaron su tratamiento.</a:t>
            </a:r>
          </a:p>
        </p:txBody>
      </p:sp>
      <p:sp>
        <p:nvSpPr>
          <p:cNvPr id="18" name="Rectángulo 8"/>
          <p:cNvSpPr/>
          <p:nvPr/>
        </p:nvSpPr>
        <p:spPr>
          <a:xfrm>
            <a:off x="3495799" y="5235635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Las medidas preventivas para proteger los datos personales contra su destrucción accidental o ilícita, su pérdida o alteración y el almacenamiento, tratamiento, acceso o transferencias no autorizadas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3385086" y="6453336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 txBox="1">
            <a:spLocks/>
          </p:cNvSpPr>
          <p:nvPr/>
        </p:nvSpPr>
        <p:spPr>
          <a:xfrm>
            <a:off x="316197" y="6454924"/>
            <a:ext cx="2427959" cy="38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bg1"/>
                </a:solidFill>
              </a:rPr>
              <a:t>Artículo 33 Ley</a:t>
            </a:r>
          </a:p>
        </p:txBody>
      </p:sp>
    </p:spTree>
    <p:extLst>
      <p:ext uri="{BB962C8B-B14F-4D97-AF65-F5344CB8AC3E}">
        <p14:creationId xmlns:p14="http://schemas.microsoft.com/office/powerpoint/2010/main" val="201523382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6521</TotalTime>
  <Words>1593</Words>
  <Application>Microsoft Office PowerPoint</Application>
  <PresentationFormat>Presentación en pantalla (4:3)</PresentationFormat>
  <Paragraphs>183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Hoja de cálculo</vt:lpstr>
      <vt:lpstr>Presentación de PowerPoint</vt:lpstr>
      <vt:lpstr>Presentación de PowerPoint</vt:lpstr>
      <vt:lpstr>¿Qué son los datos personales?</vt:lpstr>
      <vt:lpstr>Presentación de PowerPoint</vt:lpstr>
      <vt:lpstr>ÁREAS ADMINISTRATIVASDEL SUJETO OBLIGADO, 17.</vt:lpstr>
      <vt:lpstr>REGLAMENTO DE ARCHIVO UNIVERSITARIO</vt:lpstr>
      <vt:lpstr>Presentación de PowerPoint</vt:lpstr>
      <vt:lpstr>Presentación de PowerPoint</vt:lpstr>
      <vt:lpstr>POLÍTICAS INTERNAS DE GESTIÓN Y TRATAMIENTO DE LOS DATOS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esparm</dc:creator>
  <cp:lastModifiedBy>Victor Saavedra</cp:lastModifiedBy>
  <cp:revision>330</cp:revision>
  <dcterms:created xsi:type="dcterms:W3CDTF">2016-01-07T19:19:14Z</dcterms:created>
  <dcterms:modified xsi:type="dcterms:W3CDTF">2017-11-08T21:04:03Z</dcterms:modified>
</cp:coreProperties>
</file>