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83" r:id="rId7"/>
    <p:sldId id="262" r:id="rId8"/>
    <p:sldId id="285" r:id="rId9"/>
    <p:sldId id="263" r:id="rId10"/>
    <p:sldId id="264" r:id="rId11"/>
    <p:sldId id="266" r:id="rId12"/>
    <p:sldId id="267" r:id="rId13"/>
    <p:sldId id="268" r:id="rId14"/>
    <p:sldId id="271" r:id="rId15"/>
    <p:sldId id="286" r:id="rId16"/>
    <p:sldId id="273"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E5D736"/>
    <a:srgbClr val="8A8C8F"/>
    <a:srgbClr val="4A97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1" autoAdjust="0"/>
    <p:restoredTop sz="95788" autoAdjust="0"/>
  </p:normalViewPr>
  <p:slideViewPr>
    <p:cSldViewPr snapToGrid="0" snapToObjects="1">
      <p:cViewPr>
        <p:scale>
          <a:sx n="59" d="100"/>
          <a:sy n="59" d="100"/>
        </p:scale>
        <p:origin x="-1042"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09824-E499-4DB0-AFC0-030CD077892C}" type="datetimeFigureOut">
              <a:rPr lang="es-MX" smtClean="0"/>
              <a:t>08/11/2017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30E72-402D-4A3F-81A1-CE12773177A3}" type="slidenum">
              <a:rPr lang="es-MX" smtClean="0"/>
              <a:t>‹Nº›</a:t>
            </a:fld>
            <a:endParaRPr lang="es-MX"/>
          </a:p>
        </p:txBody>
      </p:sp>
    </p:spTree>
    <p:extLst>
      <p:ext uri="{BB962C8B-B14F-4D97-AF65-F5344CB8AC3E}">
        <p14:creationId xmlns:p14="http://schemas.microsoft.com/office/powerpoint/2010/main" val="226532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A09DF240-D7A7-934A-AC97-B5664C704F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236857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09DF240-D7A7-934A-AC97-B5664C704F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101237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09DF240-D7A7-934A-AC97-B5664C704F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319988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09DF240-D7A7-934A-AC97-B5664C704F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381598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A09DF240-D7A7-934A-AC97-B5664C704FD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8785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A09DF240-D7A7-934A-AC97-B5664C704FD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302490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A09DF240-D7A7-934A-AC97-B5664C704FDF}"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7494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A09DF240-D7A7-934A-AC97-B5664C704FDF}"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1449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DF240-D7A7-934A-AC97-B5664C704FDF}"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288614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A09DF240-D7A7-934A-AC97-B5664C704FD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7700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A09DF240-D7A7-934A-AC97-B5664C704FD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326CE-3C48-A240-86CF-F93CD9429C59}" type="slidenum">
              <a:rPr lang="en-US" smtClean="0"/>
              <a:t>‹Nº›</a:t>
            </a:fld>
            <a:endParaRPr lang="en-US"/>
          </a:p>
        </p:txBody>
      </p:sp>
    </p:spTree>
    <p:extLst>
      <p:ext uri="{BB962C8B-B14F-4D97-AF65-F5344CB8AC3E}">
        <p14:creationId xmlns:p14="http://schemas.microsoft.com/office/powerpoint/2010/main" val="127383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DF240-D7A7-934A-AC97-B5664C704FDF}"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326CE-3C48-A240-86CF-F93CD9429C59}" type="slidenum">
              <a:rPr lang="en-US" smtClean="0"/>
              <a:t>‹Nº›</a:t>
            </a:fld>
            <a:endParaRPr lang="en-US"/>
          </a:p>
        </p:txBody>
      </p:sp>
    </p:spTree>
    <p:extLst>
      <p:ext uri="{BB962C8B-B14F-4D97-AF65-F5344CB8AC3E}">
        <p14:creationId xmlns:p14="http://schemas.microsoft.com/office/powerpoint/2010/main" val="202385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7-09-27 at 12.58.18 PM.png"/>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2158" r="5695"/>
          <a:stretch/>
        </p:blipFill>
        <p:spPr>
          <a:xfrm>
            <a:off x="-71439" y="0"/>
            <a:ext cx="5463697" cy="6294662"/>
          </a:xfrm>
          <a:prstGeom prst="rect">
            <a:avLst/>
          </a:prstGeom>
        </p:spPr>
      </p:pic>
      <p:sp>
        <p:nvSpPr>
          <p:cNvPr id="14" name="7 Rectángulo"/>
          <p:cNvSpPr/>
          <p:nvPr/>
        </p:nvSpPr>
        <p:spPr>
          <a:xfrm rot="10800000">
            <a:off x="-71438" y="-1"/>
            <a:ext cx="5463696" cy="6294661"/>
          </a:xfrm>
          <a:prstGeom prst="rect">
            <a:avLst/>
          </a:prstGeom>
          <a:solidFill>
            <a:srgbClr val="3185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14"/>
          <p:cNvPicPr>
            <a:picLocks noChangeAspect="1"/>
          </p:cNvPicPr>
          <p:nvPr/>
        </p:nvPicPr>
        <p:blipFill>
          <a:blip r:embed="rId4">
            <a:extLst>
              <a:ext uri="{28A0092B-C50C-407E-A947-70E740481C1C}">
                <a14:useLocalDpi xmlns:a14="http://schemas.microsoft.com/office/drawing/2010/main" val="0"/>
              </a:ext>
            </a:extLst>
          </a:blip>
          <a:srcRect l="15695" t="92149" r="61156"/>
          <a:stretch>
            <a:fillRect/>
          </a:stretch>
        </p:blipFill>
        <p:spPr bwMode="auto">
          <a:xfrm>
            <a:off x="-71438" y="6237288"/>
            <a:ext cx="92154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CuadroTexto"/>
          <p:cNvSpPr txBox="1">
            <a:spLocks noChangeArrowheads="1"/>
          </p:cNvSpPr>
          <p:nvPr/>
        </p:nvSpPr>
        <p:spPr bwMode="auto">
          <a:xfrm>
            <a:off x="5559375" y="574789"/>
            <a:ext cx="34399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s-MX" sz="2800" b="1" dirty="0">
                <a:solidFill>
                  <a:srgbClr val="2A7487"/>
                </a:solidFill>
                <a:latin typeface="American Typewriter" charset="0"/>
                <a:cs typeface="American Typewriter" charset="0"/>
              </a:rPr>
              <a:t>Protección de Datos Personales en </a:t>
            </a:r>
            <a:r>
              <a:rPr lang="es-MX" sz="2800" b="1" dirty="0" err="1">
                <a:solidFill>
                  <a:srgbClr val="2A7487"/>
                </a:solidFill>
                <a:latin typeface="American Typewriter" charset="0"/>
                <a:cs typeface="American Typewriter" charset="0"/>
              </a:rPr>
              <a:t>en</a:t>
            </a:r>
            <a:r>
              <a:rPr lang="es-MX" sz="2800" b="1" dirty="0">
                <a:solidFill>
                  <a:srgbClr val="2A7487"/>
                </a:solidFill>
                <a:latin typeface="American Typewriter" charset="0"/>
                <a:cs typeface="American Typewriter" charset="0"/>
              </a:rPr>
              <a:t> menores. Sector Salud</a:t>
            </a:r>
          </a:p>
        </p:txBody>
      </p:sp>
      <p:sp>
        <p:nvSpPr>
          <p:cNvPr id="8" name="CuadroTexto 5"/>
          <p:cNvSpPr txBox="1"/>
          <p:nvPr/>
        </p:nvSpPr>
        <p:spPr>
          <a:xfrm>
            <a:off x="0" y="6237288"/>
            <a:ext cx="9036050" cy="584200"/>
          </a:xfrm>
          <a:prstGeom prst="rect">
            <a:avLst/>
          </a:prstGeom>
          <a:noFill/>
          <a:effec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3200" b="1" dirty="0">
                <a:solidFill>
                  <a:schemeClr val="accent5">
                    <a:lumMod val="75000"/>
                  </a:schemeClr>
                </a:solidFill>
                <a:latin typeface="+mn-lt"/>
              </a:rPr>
              <a:t>#</a:t>
            </a:r>
            <a:r>
              <a:rPr lang="es-ES" sz="3200" b="1" dirty="0" err="1">
                <a:solidFill>
                  <a:schemeClr val="accent5">
                    <a:lumMod val="75000"/>
                  </a:schemeClr>
                </a:solidFill>
                <a:latin typeface="+mn-lt"/>
              </a:rPr>
              <a:t>PoderSaber</a:t>
            </a:r>
            <a:endParaRPr lang="es-ES" sz="3200" b="1" dirty="0">
              <a:solidFill>
                <a:schemeClr val="accent5">
                  <a:lumMod val="75000"/>
                </a:schemeClr>
              </a:solidFill>
              <a:latin typeface="+mn-lt"/>
            </a:endParaRPr>
          </a:p>
        </p:txBody>
      </p:sp>
      <p:sp>
        <p:nvSpPr>
          <p:cNvPr id="9" name="Rectángulo 3"/>
          <p:cNvSpPr/>
          <p:nvPr/>
        </p:nvSpPr>
        <p:spPr>
          <a:xfrm>
            <a:off x="5080309" y="2260564"/>
            <a:ext cx="4063691" cy="1220788"/>
          </a:xfrm>
          <a:prstGeom prst="rect">
            <a:avLst/>
          </a:prstGeom>
          <a:solidFill>
            <a:schemeClr val="accent5">
              <a:lumMod val="50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nvGrpSpPr>
          <p:cNvPr id="15" name="Group 14"/>
          <p:cNvGrpSpPr/>
          <p:nvPr/>
        </p:nvGrpSpPr>
        <p:grpSpPr>
          <a:xfrm>
            <a:off x="5392257" y="2332796"/>
            <a:ext cx="3572356" cy="1076325"/>
            <a:chOff x="5392257" y="2281064"/>
            <a:chExt cx="3572356" cy="1076325"/>
          </a:xfrm>
        </p:grpSpPr>
        <p:sp>
          <p:nvSpPr>
            <p:cNvPr id="10" name="Rectángulo 2"/>
            <p:cNvSpPr/>
            <p:nvPr/>
          </p:nvSpPr>
          <p:spPr>
            <a:xfrm>
              <a:off x="5392258" y="2281064"/>
              <a:ext cx="3572355" cy="1015663"/>
            </a:xfrm>
            <a:prstGeom prst="rect">
              <a:avLst/>
            </a:prstGeom>
          </p:spPr>
          <p:txBody>
            <a:bodyPr wrap="square">
              <a:spAutoFit/>
            </a:bodyPr>
            <a:lstStyle/>
            <a:p>
              <a:pPr algn="r">
                <a:defRPr/>
              </a:pPr>
              <a:r>
                <a:rPr lang="es-MX" sz="2000" b="1" dirty="0">
                  <a:solidFill>
                    <a:schemeClr val="bg1"/>
                  </a:solidFill>
                  <a:latin typeface="+mj-lt"/>
                </a:rPr>
                <a:t>Ricardo de Alba</a:t>
              </a:r>
            </a:p>
            <a:p>
              <a:pPr algn="r">
                <a:defRPr/>
              </a:pPr>
              <a:r>
                <a:rPr lang="es-MX" sz="2000" b="1" dirty="0">
                  <a:solidFill>
                    <a:schemeClr val="bg1"/>
                  </a:solidFill>
                  <a:latin typeface="+mj-lt"/>
                </a:rPr>
                <a:t>Director de Protección de Datos Personales</a:t>
              </a:r>
            </a:p>
          </p:txBody>
        </p:sp>
        <p:sp>
          <p:nvSpPr>
            <p:cNvPr id="11" name="3 CuadroTexto"/>
            <p:cNvSpPr txBox="1">
              <a:spLocks noChangeArrowheads="1"/>
            </p:cNvSpPr>
            <p:nvPr/>
          </p:nvSpPr>
          <p:spPr bwMode="auto">
            <a:xfrm>
              <a:off x="5392257" y="2989089"/>
              <a:ext cx="35723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s-MX" sz="1800" b="1" dirty="0">
                <a:solidFill>
                  <a:srgbClr val="FFFFFF"/>
                </a:solidFill>
                <a:latin typeface="Andale Mono" charset="0"/>
                <a:cs typeface="Andale Mono" charset="0"/>
              </a:endParaRPr>
            </a:p>
          </p:txBody>
        </p:sp>
      </p:grpSp>
      <p:pic>
        <p:nvPicPr>
          <p:cNvPr id="12" name="Picture 11" descr="logo_origi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9913" y="3613503"/>
            <a:ext cx="3239454" cy="2503214"/>
          </a:xfrm>
          <a:prstGeom prst="rect">
            <a:avLst/>
          </a:prstGeom>
        </p:spPr>
      </p:pic>
      <p:pic>
        <p:nvPicPr>
          <p:cNvPr id="3" name="Imagen 2">
            <a:extLst>
              <a:ext uri="{FF2B5EF4-FFF2-40B4-BE49-F238E27FC236}">
                <a16:creationId xmlns:a16="http://schemas.microsoft.com/office/drawing/2014/main" xmlns="" id="{92757565-B959-4C8B-862A-A0377ACF5244}"/>
              </a:ext>
            </a:extLst>
          </p:cNvPr>
          <p:cNvPicPr>
            <a:picLocks noChangeAspect="1"/>
          </p:cNvPicPr>
          <p:nvPr/>
        </p:nvPicPr>
        <p:blipFill>
          <a:blip r:embed="rId6"/>
          <a:stretch>
            <a:fillRect/>
          </a:stretch>
        </p:blipFill>
        <p:spPr>
          <a:xfrm>
            <a:off x="-71438" y="0"/>
            <a:ext cx="5463696" cy="6237288"/>
          </a:xfrm>
          <a:prstGeom prst="rect">
            <a:avLst/>
          </a:prstGeom>
        </p:spPr>
      </p:pic>
    </p:spTree>
    <p:extLst>
      <p:ext uri="{BB962C8B-B14F-4D97-AF65-F5344CB8AC3E}">
        <p14:creationId xmlns:p14="http://schemas.microsoft.com/office/powerpoint/2010/main" val="64745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descr="479330804.jpg"/>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48305" r="24455" b="40252"/>
          <a:stretch/>
        </p:blipFill>
        <p:spPr>
          <a:xfrm>
            <a:off x="0" y="0"/>
            <a:ext cx="2820001" cy="6858000"/>
          </a:xfrm>
          <a:prstGeom prst="rect">
            <a:avLst/>
          </a:prstGeom>
        </p:spPr>
      </p:pic>
      <p:sp>
        <p:nvSpPr>
          <p:cNvPr id="9" name="Rectangle 8"/>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TextBox 6"/>
          <p:cNvSpPr txBox="1"/>
          <p:nvPr/>
        </p:nvSpPr>
        <p:spPr>
          <a:xfrm>
            <a:off x="3415321" y="1997295"/>
            <a:ext cx="5388071" cy="2031325"/>
          </a:xfrm>
          <a:prstGeom prst="rect">
            <a:avLst/>
          </a:prstGeom>
          <a:noFill/>
        </p:spPr>
        <p:txBody>
          <a:bodyPr wrap="square" rtlCol="0">
            <a:spAutoFit/>
          </a:bodyPr>
          <a:lstStyle/>
          <a:p>
            <a:pPr lvl="0">
              <a:spcBef>
                <a:spcPts val="0"/>
              </a:spcBef>
              <a:buNone/>
            </a:pPr>
            <a:endParaRPr lang="es" dirty="0"/>
          </a:p>
          <a:p>
            <a:pPr lvl="0" algn="just">
              <a:spcBef>
                <a:spcPts val="0"/>
              </a:spcBef>
              <a:buNone/>
            </a:pPr>
            <a:r>
              <a:rPr lang="es" dirty="0"/>
              <a:t>Los niños tienen derecho a que se respete su vida, su integridad física y psíquica, sus afectos, sentimientos y creencias, su nombre y su vida privada y familiar; por lo que las decisiones que se tomen, ya sea por los padres o los representantes legales, deben regirse bajo la premisa de proporcionarle una protección especial.</a:t>
            </a:r>
          </a:p>
        </p:txBody>
      </p:sp>
    </p:spTree>
    <p:extLst>
      <p:ext uri="{BB962C8B-B14F-4D97-AF65-F5344CB8AC3E}">
        <p14:creationId xmlns:p14="http://schemas.microsoft.com/office/powerpoint/2010/main" val="308573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9"/>
          <p:cNvPicPr>
            <a:picLocks noChangeAspect="1"/>
          </p:cNvPicPr>
          <p:nvPr/>
        </p:nvPicPr>
        <p:blipFill rotWithShape="1">
          <a:blip r:embed="rId2">
            <a:duotone>
              <a:schemeClr val="accent5">
                <a:shade val="45000"/>
                <a:satMod val="135000"/>
              </a:schemeClr>
              <a:prstClr val="white"/>
            </a:duotone>
          </a:blip>
          <a:srcRect l="29107" t="711" r="12725"/>
          <a:stretch/>
        </p:blipFill>
        <p:spPr>
          <a:xfrm>
            <a:off x="0" y="-8626"/>
            <a:ext cx="2820001" cy="6866626"/>
          </a:xfrm>
          <a:prstGeom prst="rect">
            <a:avLst/>
          </a:prstGeom>
        </p:spPr>
      </p:pic>
      <p:sp>
        <p:nvSpPr>
          <p:cNvPr id="8" name="Rectangle 7"/>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4"/>
          <p:cNvSpPr txBox="1"/>
          <p:nvPr/>
        </p:nvSpPr>
        <p:spPr>
          <a:xfrm>
            <a:off x="1" y="810261"/>
            <a:ext cx="8803392" cy="584775"/>
          </a:xfrm>
          <a:prstGeom prst="rect">
            <a:avLst/>
          </a:prstGeom>
          <a:noFill/>
        </p:spPr>
        <p:txBody>
          <a:bodyPr wrap="square" rtlCol="0">
            <a:spAutoFit/>
          </a:bodyPr>
          <a:lstStyle/>
          <a:p>
            <a:pPr algn="ctr">
              <a:buNone/>
            </a:pPr>
            <a:r>
              <a:rPr lang="es-MX" sz="3200" b="1" dirty="0">
                <a:solidFill>
                  <a:srgbClr val="31859C"/>
                </a:solidFill>
              </a:rPr>
              <a:t>RECOMENDACIONES</a:t>
            </a:r>
            <a:r>
              <a:rPr lang="es-MX" sz="3200" b="1" dirty="0"/>
              <a:t>.</a:t>
            </a:r>
          </a:p>
        </p:txBody>
      </p:sp>
      <p:sp>
        <p:nvSpPr>
          <p:cNvPr id="7" name="TextBox 6"/>
          <p:cNvSpPr txBox="1"/>
          <p:nvPr/>
        </p:nvSpPr>
        <p:spPr>
          <a:xfrm>
            <a:off x="3415321" y="1997295"/>
            <a:ext cx="5388071" cy="3539430"/>
          </a:xfrm>
          <a:prstGeom prst="rect">
            <a:avLst/>
          </a:prstGeom>
          <a:noFill/>
        </p:spPr>
        <p:txBody>
          <a:bodyPr wrap="square" rtlCol="0">
            <a:spAutoFit/>
          </a:bodyPr>
          <a:lstStyle/>
          <a:p>
            <a:pPr algn="just"/>
            <a:r>
              <a:rPr lang="es" sz="1600" dirty="0"/>
              <a:t>Generar un formato en el que el padre solicitante o de quien manifiesta ser el representante legal del menor,  refiera bajo protesta de decir verdad, que no existe un conflicto o restricción, referente a quien tendrá la titularidad de los derechos del hijo menor de edad del que se solicita información y deberá firmar dicho formato.</a:t>
            </a:r>
          </a:p>
          <a:p>
            <a:pPr algn="just"/>
            <a:endParaRPr lang="en-US" sz="1600" dirty="0">
              <a:solidFill>
                <a:schemeClr val="tx1">
                  <a:lumMod val="65000"/>
                  <a:lumOff val="35000"/>
                </a:schemeClr>
              </a:solidFill>
            </a:endParaRPr>
          </a:p>
          <a:p>
            <a:pPr algn="just"/>
            <a:endParaRPr lang="en-US" sz="1600" dirty="0">
              <a:solidFill>
                <a:schemeClr val="tx1">
                  <a:lumMod val="65000"/>
                  <a:lumOff val="35000"/>
                </a:schemeClr>
              </a:solidFill>
            </a:endParaRPr>
          </a:p>
          <a:p>
            <a:pPr algn="just"/>
            <a:r>
              <a:rPr lang="es" sz="1600" dirty="0"/>
              <a:t>Al recibir estas solicitudes de ejercicio de derechos ARCO de un menor, debe verificar la titularidad de quien pretende ejercerlo, pudiendo requerir actas de nacimiento y de matrimonio o resolución judicial que lo ostenta como el representante del menor.</a:t>
            </a:r>
          </a:p>
          <a:p>
            <a:endParaRPr lang="en-US" sz="1600" dirty="0">
              <a:solidFill>
                <a:schemeClr val="tx1">
                  <a:lumMod val="65000"/>
                  <a:lumOff val="35000"/>
                </a:schemeClr>
              </a:solidFill>
            </a:endParaRPr>
          </a:p>
        </p:txBody>
      </p:sp>
      <p:sp>
        <p:nvSpPr>
          <p:cNvPr id="12" name="Rectangle 11"/>
          <p:cNvSpPr/>
          <p:nvPr/>
        </p:nvSpPr>
        <p:spPr>
          <a:xfrm>
            <a:off x="1" y="4252572"/>
            <a:ext cx="2330423" cy="64079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1788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5321" y="1997295"/>
            <a:ext cx="5388071" cy="4524315"/>
          </a:xfrm>
          <a:prstGeom prst="rect">
            <a:avLst/>
          </a:prstGeom>
          <a:noFill/>
        </p:spPr>
        <p:txBody>
          <a:bodyPr wrap="square" rtlCol="0">
            <a:spAutoFit/>
          </a:bodyPr>
          <a:lstStyle/>
          <a:p>
            <a:pPr marL="457200" lvl="0" indent="-228600">
              <a:buChar char="-"/>
            </a:pPr>
            <a:r>
              <a:rPr lang="es" sz="2400" dirty="0"/>
              <a:t>Se debe publicar el nombre  o razón social del beneficiario, pero cuando son menores de edad, violenta sus derechos fundamentales</a:t>
            </a:r>
          </a:p>
          <a:p>
            <a:pPr marL="457200" lvl="0" indent="-228600">
              <a:buChar char="-"/>
            </a:pPr>
            <a:endParaRPr lang="es" sz="2400" dirty="0"/>
          </a:p>
          <a:p>
            <a:pPr marL="457200" lvl="0" indent="-228600">
              <a:spcBef>
                <a:spcPts val="0"/>
              </a:spcBef>
              <a:buChar char="-"/>
            </a:pPr>
            <a:r>
              <a:rPr lang="es" sz="2400" dirty="0"/>
              <a:t>Se debe publicar sólo el nombre del menor beneficiado, ya que por sí, no causa vulnerabilidd o daño probable, y no se deben publicar datos que puedan identificar al menor, como el grado, grupo, turno, estatura y talla, entre otros.</a:t>
            </a:r>
          </a:p>
        </p:txBody>
      </p:sp>
      <p:pic>
        <p:nvPicPr>
          <p:cNvPr id="10" name="Imagen 9"/>
          <p:cNvPicPr>
            <a:picLocks noChangeAspect="1"/>
          </p:cNvPicPr>
          <p:nvPr/>
        </p:nvPicPr>
        <p:blipFill rotWithShape="1">
          <a:blip r:embed="rId2">
            <a:duotone>
              <a:schemeClr val="accent5">
                <a:shade val="45000"/>
                <a:satMod val="135000"/>
              </a:schemeClr>
              <a:prstClr val="white"/>
            </a:duotone>
          </a:blip>
          <a:srcRect l="29107" t="711" r="12725"/>
          <a:stretch/>
        </p:blipFill>
        <p:spPr>
          <a:xfrm>
            <a:off x="1" y="-8626"/>
            <a:ext cx="486888" cy="6866626"/>
          </a:xfrm>
          <a:prstGeom prst="rect">
            <a:avLst/>
          </a:prstGeom>
        </p:spPr>
      </p:pic>
      <p:sp>
        <p:nvSpPr>
          <p:cNvPr id="11" name="Rectangle 10"/>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CuadroTexto 4"/>
          <p:cNvSpPr txBox="1"/>
          <p:nvPr/>
        </p:nvSpPr>
        <p:spPr>
          <a:xfrm>
            <a:off x="1" y="810261"/>
            <a:ext cx="8803392" cy="1077218"/>
          </a:xfrm>
          <a:prstGeom prst="rect">
            <a:avLst/>
          </a:prstGeom>
          <a:noFill/>
        </p:spPr>
        <p:txBody>
          <a:bodyPr wrap="square" rtlCol="0">
            <a:spAutoFit/>
          </a:bodyPr>
          <a:lstStyle/>
          <a:p>
            <a:pPr algn="r"/>
            <a:r>
              <a:rPr lang="es" sz="3200" dirty="0">
                <a:solidFill>
                  <a:srgbClr val="31859C"/>
                </a:solidFill>
              </a:rPr>
              <a:t>PUBLICACIÓN DEL PADRÓN DE BENEFICIARIOS DE PROGRAMAS SOCIALES (MENORES DE EDAD)</a:t>
            </a:r>
            <a:endParaRPr lang="es-ES" sz="2900" b="1" dirty="0">
              <a:solidFill>
                <a:srgbClr val="31859C"/>
              </a:solidFill>
              <a:latin typeface="Andale Mono"/>
              <a:cs typeface="Andale Mono"/>
            </a:endParaRPr>
          </a:p>
        </p:txBody>
      </p:sp>
      <p:pic>
        <p:nvPicPr>
          <p:cNvPr id="8" name="Imagen 6" descr="134367742.jpg">
            <a:extLst>
              <a:ext uri="{FF2B5EF4-FFF2-40B4-BE49-F238E27FC236}">
                <a16:creationId xmlns:a16="http://schemas.microsoft.com/office/drawing/2014/main" xmlns="" id="{BE6C06BC-C964-41C3-A8C5-50D04EE8BF31}"/>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116" t="374" r="63769" b="645"/>
          <a:stretch/>
        </p:blipFill>
        <p:spPr>
          <a:xfrm>
            <a:off x="-2" y="0"/>
            <a:ext cx="486892" cy="6858000"/>
          </a:xfrm>
          <a:prstGeom prst="rect">
            <a:avLst/>
          </a:prstGeom>
        </p:spPr>
      </p:pic>
    </p:spTree>
    <p:extLst>
      <p:ext uri="{BB962C8B-B14F-4D97-AF65-F5344CB8AC3E}">
        <p14:creationId xmlns:p14="http://schemas.microsoft.com/office/powerpoint/2010/main" val="352302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duotone>
              <a:schemeClr val="accent5">
                <a:shade val="45000"/>
                <a:satMod val="135000"/>
              </a:schemeClr>
              <a:prstClr val="white"/>
            </a:duotone>
          </a:blip>
          <a:srcRect l="29107" t="711" r="12725"/>
          <a:stretch/>
        </p:blipFill>
        <p:spPr>
          <a:xfrm>
            <a:off x="0" y="-8626"/>
            <a:ext cx="2820001" cy="6866626"/>
          </a:xfrm>
          <a:prstGeom prst="rect">
            <a:avLst/>
          </a:prstGeom>
        </p:spPr>
      </p:pic>
      <p:sp>
        <p:nvSpPr>
          <p:cNvPr id="15" name="Rectangle 14"/>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TextBox 6"/>
          <p:cNvSpPr txBox="1"/>
          <p:nvPr/>
        </p:nvSpPr>
        <p:spPr>
          <a:xfrm>
            <a:off x="3287965" y="2828568"/>
            <a:ext cx="5388071" cy="2308324"/>
          </a:xfrm>
          <a:prstGeom prst="rect">
            <a:avLst/>
          </a:prstGeom>
          <a:noFill/>
        </p:spPr>
        <p:txBody>
          <a:bodyPr wrap="square" rtlCol="0">
            <a:spAutoFit/>
          </a:bodyPr>
          <a:lstStyle/>
          <a:p>
            <a:pPr lvl="0" algn="just">
              <a:spcBef>
                <a:spcPts val="0"/>
              </a:spcBef>
              <a:buNone/>
            </a:pPr>
            <a:r>
              <a:rPr lang="es" dirty="0"/>
              <a:t>Los sujetos obligados al momento de publicar la información del padrón de beneficiarios de los programas sociales, relativa a los menores de edad, en específico el nombre de los niños favorecidos por dichos programas, previo a la publicación deberán realizar el proceso de disociación previsto en los Lineamientos Generales en Materia de Clasificación de la Información Pública </a:t>
            </a:r>
          </a:p>
        </p:txBody>
      </p:sp>
      <p:sp>
        <p:nvSpPr>
          <p:cNvPr id="13" name="CuadroTexto 4"/>
          <p:cNvSpPr txBox="1"/>
          <p:nvPr/>
        </p:nvSpPr>
        <p:spPr>
          <a:xfrm>
            <a:off x="1" y="810261"/>
            <a:ext cx="8803392" cy="584775"/>
          </a:xfrm>
          <a:prstGeom prst="rect">
            <a:avLst/>
          </a:prstGeom>
          <a:noFill/>
        </p:spPr>
        <p:txBody>
          <a:bodyPr wrap="square" rtlCol="0">
            <a:spAutoFit/>
          </a:bodyPr>
          <a:lstStyle/>
          <a:p>
            <a:pPr algn="r"/>
            <a:r>
              <a:rPr lang="es" sz="3200" dirty="0">
                <a:solidFill>
                  <a:srgbClr val="31859C"/>
                </a:solidFill>
              </a:rPr>
              <a:t>PROCESO DE DISOCIACIÓN</a:t>
            </a:r>
            <a:endParaRPr lang="es-ES" sz="2900" b="1" dirty="0">
              <a:solidFill>
                <a:srgbClr val="31859C"/>
              </a:solidFill>
              <a:latin typeface="Andale Mono"/>
              <a:cs typeface="Andale Mono"/>
            </a:endParaRPr>
          </a:p>
        </p:txBody>
      </p:sp>
      <p:sp>
        <p:nvSpPr>
          <p:cNvPr id="14" name="Rectangle 13"/>
          <p:cNvSpPr/>
          <p:nvPr/>
        </p:nvSpPr>
        <p:spPr>
          <a:xfrm>
            <a:off x="1" y="4252572"/>
            <a:ext cx="2330423" cy="640798"/>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Normas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oficiales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Imagen 6" descr="134367742.jpg">
            <a:extLst>
              <a:ext uri="{FF2B5EF4-FFF2-40B4-BE49-F238E27FC236}">
                <a16:creationId xmlns:a16="http://schemas.microsoft.com/office/drawing/2014/main" xmlns="" id="{475A0A61-40DA-410E-84FE-FBF22E7DC179}"/>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116" t="374" r="63769" b="645"/>
          <a:stretch/>
        </p:blipFill>
        <p:spPr>
          <a:xfrm>
            <a:off x="-3" y="0"/>
            <a:ext cx="2812213" cy="6858000"/>
          </a:xfrm>
          <a:prstGeom prst="rect">
            <a:avLst/>
          </a:prstGeom>
        </p:spPr>
      </p:pic>
    </p:spTree>
    <p:extLst>
      <p:ext uri="{BB962C8B-B14F-4D97-AF65-F5344CB8AC3E}">
        <p14:creationId xmlns:p14="http://schemas.microsoft.com/office/powerpoint/2010/main" val="230052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4"/>
          <p:cNvSpPr txBox="1"/>
          <p:nvPr/>
        </p:nvSpPr>
        <p:spPr>
          <a:xfrm>
            <a:off x="1" y="810261"/>
            <a:ext cx="8803392" cy="584775"/>
          </a:xfrm>
          <a:prstGeom prst="rect">
            <a:avLst/>
          </a:prstGeom>
          <a:noFill/>
        </p:spPr>
        <p:txBody>
          <a:bodyPr wrap="square" rtlCol="0">
            <a:spAutoFit/>
          </a:bodyPr>
          <a:lstStyle/>
          <a:p>
            <a:pPr algn="r"/>
            <a:r>
              <a:rPr lang="es" sz="3200" dirty="0"/>
              <a:t>RETOS</a:t>
            </a:r>
            <a:endParaRPr lang="es-ES" sz="2900" b="1" dirty="0">
              <a:solidFill>
                <a:schemeClr val="accent5">
                  <a:lumMod val="75000"/>
                </a:schemeClr>
              </a:solidFill>
              <a:latin typeface="Andale Mono"/>
              <a:cs typeface="Andale Mono"/>
            </a:endParaRPr>
          </a:p>
        </p:txBody>
      </p:sp>
      <p:sp>
        <p:nvSpPr>
          <p:cNvPr id="7" name="TextBox 6"/>
          <p:cNvSpPr txBox="1"/>
          <p:nvPr/>
        </p:nvSpPr>
        <p:spPr>
          <a:xfrm>
            <a:off x="875582" y="1966618"/>
            <a:ext cx="7392836" cy="1477328"/>
          </a:xfrm>
          <a:prstGeom prst="rect">
            <a:avLst/>
          </a:prstGeom>
          <a:noFill/>
        </p:spPr>
        <p:txBody>
          <a:bodyPr wrap="square" rtlCol="0">
            <a:spAutoFit/>
          </a:bodyPr>
          <a:lstStyle/>
          <a:p>
            <a:pPr lvl="0" algn="just">
              <a:spcBef>
                <a:spcPts val="0"/>
              </a:spcBef>
              <a:buNone/>
            </a:pPr>
            <a:r>
              <a:rPr lang="es" dirty="0"/>
              <a:t>Se deben crear políticas públicas que regulen la protección de los derechos de los niños y adolescentes, en las que se genere la cultura de aplicación del principio del interés superior del niño, así como el que sean tratados como individuos con opinión propia, en aquellos asuntos que infieran en su vida </a:t>
            </a:r>
            <a:r>
              <a:rPr lang="es-MX" dirty="0"/>
              <a:t>cotidiana</a:t>
            </a:r>
            <a:r>
              <a:rPr lang="es" dirty="0"/>
              <a:t> (España, 14 años)</a:t>
            </a:r>
            <a:endParaRPr lang="es-MX" dirty="0">
              <a:solidFill>
                <a:schemeClr val="tx1">
                  <a:lumMod val="65000"/>
                  <a:lumOff val="35000"/>
                </a:schemeClr>
              </a:solidFill>
            </a:endParaRPr>
          </a:p>
        </p:txBody>
      </p:sp>
      <p:sp>
        <p:nvSpPr>
          <p:cNvPr id="10" name="Rectangle 9"/>
          <p:cNvSpPr/>
          <p:nvPr/>
        </p:nvSpPr>
        <p:spPr>
          <a:xfrm>
            <a:off x="0" y="3258787"/>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4880552"/>
            <a:ext cx="9144000" cy="1485741"/>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3203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4"/>
          <p:cNvSpPr txBox="1"/>
          <p:nvPr/>
        </p:nvSpPr>
        <p:spPr>
          <a:xfrm>
            <a:off x="1" y="810261"/>
            <a:ext cx="8803392" cy="584775"/>
          </a:xfrm>
          <a:prstGeom prst="rect">
            <a:avLst/>
          </a:prstGeom>
          <a:noFill/>
        </p:spPr>
        <p:txBody>
          <a:bodyPr wrap="square" rtlCol="0">
            <a:spAutoFit/>
          </a:bodyPr>
          <a:lstStyle/>
          <a:p>
            <a:pPr algn="r"/>
            <a:r>
              <a:rPr lang="es" sz="3200" dirty="0"/>
              <a:t>RETOS</a:t>
            </a:r>
            <a:endParaRPr lang="es-ES" sz="2900" b="1" dirty="0">
              <a:solidFill>
                <a:schemeClr val="accent5">
                  <a:lumMod val="75000"/>
                </a:schemeClr>
              </a:solidFill>
              <a:latin typeface="Andale Mono"/>
              <a:cs typeface="Andale Mono"/>
            </a:endParaRPr>
          </a:p>
        </p:txBody>
      </p:sp>
      <p:sp>
        <p:nvSpPr>
          <p:cNvPr id="7" name="TextBox 6"/>
          <p:cNvSpPr txBox="1"/>
          <p:nvPr/>
        </p:nvSpPr>
        <p:spPr>
          <a:xfrm>
            <a:off x="875582" y="1966618"/>
            <a:ext cx="7392836" cy="3139321"/>
          </a:xfrm>
          <a:prstGeom prst="rect">
            <a:avLst/>
          </a:prstGeom>
          <a:noFill/>
        </p:spPr>
        <p:txBody>
          <a:bodyPr wrap="square" rtlCol="0">
            <a:spAutoFit/>
          </a:bodyPr>
          <a:lstStyle/>
          <a:p>
            <a:pPr lvl="0">
              <a:spcBef>
                <a:spcPts val="0"/>
              </a:spcBef>
              <a:buNone/>
            </a:pPr>
            <a:endParaRPr lang="es" dirty="0"/>
          </a:p>
          <a:p>
            <a:pPr lvl="0">
              <a:spcBef>
                <a:spcPts val="0"/>
              </a:spcBef>
              <a:buNone/>
            </a:pPr>
            <a:endParaRPr lang="es" dirty="0"/>
          </a:p>
          <a:p>
            <a:pPr lvl="0">
              <a:spcBef>
                <a:spcPts val="0"/>
              </a:spcBef>
              <a:buNone/>
            </a:pPr>
            <a:endParaRPr lang="es" dirty="0"/>
          </a:p>
          <a:p>
            <a:pPr lvl="0">
              <a:spcBef>
                <a:spcPts val="0"/>
              </a:spcBef>
              <a:buNone/>
            </a:pPr>
            <a:r>
              <a:rPr lang="es" dirty="0"/>
              <a:t>Se debe diferenciar la normativa que da capacitad  a los mayores de 14 años, mientras que si son menores de 14, el consentimiento debe ser otorgado por sus padres o representantes.</a:t>
            </a:r>
          </a:p>
          <a:p>
            <a:pPr lvl="0">
              <a:spcBef>
                <a:spcPts val="0"/>
              </a:spcBef>
              <a:buNone/>
            </a:pPr>
            <a:endParaRPr lang="es" dirty="0"/>
          </a:p>
          <a:p>
            <a:pPr lvl="0">
              <a:spcBef>
                <a:spcPts val="0"/>
              </a:spcBef>
              <a:buNone/>
            </a:pPr>
            <a:r>
              <a:rPr lang="es" dirty="0"/>
              <a:t>La regulación  es relativa  al consentimiento para el tratamiento de los datos de los menores y </a:t>
            </a:r>
            <a:r>
              <a:rPr lang="es" b="1" dirty="0"/>
              <a:t>NO</a:t>
            </a:r>
            <a:r>
              <a:rPr lang="es" dirty="0"/>
              <a:t> sobre el consentimiento para la cesión de los mismos, a pesar de que tengan 14 años.</a:t>
            </a:r>
          </a:p>
          <a:p>
            <a:pPr lvl="0" algn="just">
              <a:spcBef>
                <a:spcPts val="0"/>
              </a:spcBef>
              <a:buNone/>
            </a:pPr>
            <a:endParaRPr lang="es-MX" dirty="0">
              <a:solidFill>
                <a:schemeClr val="tx1">
                  <a:lumMod val="65000"/>
                  <a:lumOff val="35000"/>
                </a:schemeClr>
              </a:solidFill>
            </a:endParaRPr>
          </a:p>
        </p:txBody>
      </p:sp>
      <p:sp>
        <p:nvSpPr>
          <p:cNvPr id="10" name="Rectangle 9"/>
          <p:cNvSpPr/>
          <p:nvPr/>
        </p:nvSpPr>
        <p:spPr>
          <a:xfrm>
            <a:off x="0" y="3258787"/>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4880552"/>
            <a:ext cx="9144000" cy="1485741"/>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5144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6" descr="134367742.jpg"/>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116" t="374" r="63769" b="645"/>
          <a:stretch/>
        </p:blipFill>
        <p:spPr>
          <a:xfrm>
            <a:off x="-3" y="0"/>
            <a:ext cx="2812213" cy="6858000"/>
          </a:xfrm>
          <a:prstGeom prst="rect">
            <a:avLst/>
          </a:prstGeom>
        </p:spPr>
      </p:pic>
      <p:sp>
        <p:nvSpPr>
          <p:cNvPr id="10" name="Rectangle 9"/>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4"/>
          <p:cNvSpPr txBox="1"/>
          <p:nvPr/>
        </p:nvSpPr>
        <p:spPr>
          <a:xfrm>
            <a:off x="1" y="810261"/>
            <a:ext cx="8803392" cy="584775"/>
          </a:xfrm>
          <a:prstGeom prst="rect">
            <a:avLst/>
          </a:prstGeom>
          <a:noFill/>
        </p:spPr>
        <p:txBody>
          <a:bodyPr wrap="square" rtlCol="0">
            <a:spAutoFit/>
          </a:bodyPr>
          <a:lstStyle/>
          <a:p>
            <a:pPr algn="r"/>
            <a:r>
              <a:rPr lang="es-ES_tradnl" sz="3200" dirty="0">
                <a:solidFill>
                  <a:schemeClr val="accent5">
                    <a:lumMod val="75000"/>
                  </a:schemeClr>
                </a:solidFill>
                <a:latin typeface="Andale Mono"/>
                <a:cs typeface="Andale Mono"/>
              </a:rPr>
              <a:t>Principio de RESPONSABILIDAD</a:t>
            </a:r>
            <a:endParaRPr lang="es-ES" sz="2900" b="1" dirty="0">
              <a:solidFill>
                <a:schemeClr val="accent5">
                  <a:lumMod val="75000"/>
                </a:schemeClr>
              </a:solidFill>
              <a:latin typeface="Andale Mono"/>
              <a:cs typeface="Andale Mono"/>
            </a:endParaRPr>
          </a:p>
        </p:txBody>
      </p:sp>
      <p:sp>
        <p:nvSpPr>
          <p:cNvPr id="7" name="TextBox 6"/>
          <p:cNvSpPr txBox="1"/>
          <p:nvPr/>
        </p:nvSpPr>
        <p:spPr>
          <a:xfrm>
            <a:off x="3372191" y="1885157"/>
            <a:ext cx="5388071" cy="4524315"/>
          </a:xfrm>
          <a:prstGeom prst="rect">
            <a:avLst/>
          </a:prstGeom>
          <a:noFill/>
        </p:spPr>
        <p:txBody>
          <a:bodyPr wrap="square" rtlCol="0">
            <a:spAutoFit/>
          </a:bodyPr>
          <a:lstStyle/>
          <a:p>
            <a:pPr algn="just"/>
            <a:r>
              <a:rPr lang="es-ES_tradnl" dirty="0">
                <a:solidFill>
                  <a:schemeClr val="tx1">
                    <a:lumMod val="65000"/>
                    <a:lumOff val="35000"/>
                  </a:schemeClr>
                </a:solidFill>
              </a:rPr>
              <a:t>El principio de responsabilidad es uno de los más importantes, ya que es el que otorga a los sujetos obligados la carga de deberes a cumplir como, por ejemplo:</a:t>
            </a:r>
            <a:endParaRPr lang="es-MX" dirty="0">
              <a:solidFill>
                <a:schemeClr val="tx1">
                  <a:lumMod val="65000"/>
                  <a:lumOff val="35000"/>
                </a:schemeClr>
              </a:solidFill>
            </a:endParaRPr>
          </a:p>
          <a:p>
            <a:pPr algn="just"/>
            <a:r>
              <a:rPr lang="es-ES_tradnl" dirty="0">
                <a:solidFill>
                  <a:schemeClr val="tx1">
                    <a:lumMod val="65000"/>
                    <a:lumOff val="35000"/>
                  </a:schemeClr>
                </a:solidFill>
              </a:rPr>
              <a:t> </a:t>
            </a:r>
            <a:endParaRPr lang="es-MX" dirty="0">
              <a:solidFill>
                <a:schemeClr val="tx1">
                  <a:lumMod val="65000"/>
                  <a:lumOff val="35000"/>
                </a:schemeClr>
              </a:solidFill>
            </a:endParaRPr>
          </a:p>
          <a:p>
            <a:pPr marL="285750" lvl="0" indent="-285750" algn="just">
              <a:buFont typeface="Arial" panose="020B0604020202020204" pitchFamily="34" charset="0"/>
              <a:buChar char="•"/>
            </a:pPr>
            <a:r>
              <a:rPr lang="es-ES_tradnl" dirty="0">
                <a:solidFill>
                  <a:schemeClr val="tx1">
                    <a:lumMod val="65000"/>
                    <a:lumOff val="35000"/>
                  </a:schemeClr>
                </a:solidFill>
              </a:rPr>
              <a:t>Destinar recursos autorizados para la instrumentación de programas y políticas de protección de datos personales.</a:t>
            </a:r>
            <a:endParaRPr lang="es-MX" dirty="0">
              <a:solidFill>
                <a:schemeClr val="tx1">
                  <a:lumMod val="65000"/>
                  <a:lumOff val="35000"/>
                </a:schemeClr>
              </a:solidFill>
            </a:endParaRPr>
          </a:p>
          <a:p>
            <a:pPr marL="285750" lvl="0" indent="-285750" algn="just">
              <a:buFont typeface="Arial" panose="020B0604020202020204" pitchFamily="34" charset="0"/>
              <a:buChar char="•"/>
            </a:pPr>
            <a:r>
              <a:rPr lang="es-ES_tradnl" dirty="0">
                <a:solidFill>
                  <a:schemeClr val="tx1">
                    <a:lumMod val="65000"/>
                    <a:lumOff val="35000"/>
                  </a:schemeClr>
                </a:solidFill>
              </a:rPr>
              <a:t>Poner en práctica un programa de capacitación y actualización del personal sobre las obligaciones y demás deberes en materia de protección de datos personales.</a:t>
            </a:r>
            <a:endParaRPr lang="es-MX" dirty="0">
              <a:solidFill>
                <a:schemeClr val="tx1">
                  <a:lumMod val="65000"/>
                  <a:lumOff val="35000"/>
                </a:schemeClr>
              </a:solidFill>
            </a:endParaRPr>
          </a:p>
          <a:p>
            <a:pPr marL="285750" indent="-285750" algn="just">
              <a:buFont typeface="Arial" panose="020B0604020202020204" pitchFamily="34" charset="0"/>
              <a:buChar char="•"/>
            </a:pPr>
            <a:r>
              <a:rPr lang="es-ES_tradnl" dirty="0">
                <a:solidFill>
                  <a:schemeClr val="tx1">
                    <a:lumMod val="65000"/>
                    <a:lumOff val="35000"/>
                  </a:schemeClr>
                </a:solidFill>
              </a:rPr>
              <a:t>Elaborar un documento de seguridad, que contenga las medidas de seguridad de carácter físico, técnico y administrativo para el uso y tratamiento de los datos personales.</a:t>
            </a:r>
          </a:p>
        </p:txBody>
      </p:sp>
    </p:spTree>
    <p:extLst>
      <p:ext uri="{BB962C8B-B14F-4D97-AF65-F5344CB8AC3E}">
        <p14:creationId xmlns:p14="http://schemas.microsoft.com/office/powerpoint/2010/main" val="362266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8" descr="1.jp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6568" y="0"/>
            <a:ext cx="3354705" cy="6858000"/>
          </a:xfrm>
          <a:prstGeom prst="rect">
            <a:avLst/>
          </a:prstGeom>
        </p:spPr>
      </p:pic>
      <p:sp>
        <p:nvSpPr>
          <p:cNvPr id="4" name="Rectángulo 1"/>
          <p:cNvSpPr/>
          <p:nvPr/>
        </p:nvSpPr>
        <p:spPr>
          <a:xfrm>
            <a:off x="3675595" y="3516272"/>
            <a:ext cx="5164787" cy="523220"/>
          </a:xfrm>
          <a:prstGeom prst="rect">
            <a:avLst/>
          </a:prstGeom>
        </p:spPr>
        <p:txBody>
          <a:bodyPr wrap="square">
            <a:spAutoFit/>
          </a:bodyPr>
          <a:lstStyle/>
          <a:p>
            <a:pPr algn="ctr"/>
            <a:r>
              <a:rPr lang="es-ES" sz="2800" dirty="0" err="1">
                <a:solidFill>
                  <a:srgbClr val="8A8C8F"/>
                </a:solidFill>
                <a:latin typeface="Andale Mono"/>
                <a:cs typeface="Andale Mono"/>
              </a:rPr>
              <a:t>www.itei.org.mx</a:t>
            </a:r>
            <a:endParaRPr lang="es-ES" sz="2800" dirty="0">
              <a:solidFill>
                <a:srgbClr val="8A8C8F"/>
              </a:solidFill>
              <a:latin typeface="Andale Mono"/>
              <a:cs typeface="Andale Mono"/>
            </a:endParaRPr>
          </a:p>
        </p:txBody>
      </p:sp>
      <p:sp>
        <p:nvSpPr>
          <p:cNvPr id="5" name="5 CuadroTexto"/>
          <p:cNvSpPr txBox="1"/>
          <p:nvPr/>
        </p:nvSpPr>
        <p:spPr>
          <a:xfrm>
            <a:off x="4241863" y="4313655"/>
            <a:ext cx="4032250" cy="1200329"/>
          </a:xfrm>
          <a:prstGeom prst="rect">
            <a:avLst/>
          </a:prstGeom>
          <a:noFill/>
        </p:spPr>
        <p:txBody>
          <a:bodyPr>
            <a:spAutoFit/>
          </a:bodyPr>
          <a:lstStyle/>
          <a:p>
            <a:pPr algn="ctr">
              <a:defRPr/>
            </a:pPr>
            <a:r>
              <a:rPr lang="es-MX" dirty="0">
                <a:solidFill>
                  <a:srgbClr val="8A8C8F"/>
                </a:solidFill>
              </a:rPr>
              <a:t>Av. Ignacio L. Vallarta 1312</a:t>
            </a:r>
          </a:p>
          <a:p>
            <a:pPr algn="ctr">
              <a:defRPr/>
            </a:pPr>
            <a:r>
              <a:rPr lang="es-MX" dirty="0">
                <a:solidFill>
                  <a:srgbClr val="8A8C8F"/>
                </a:solidFill>
              </a:rPr>
              <a:t>Col. Americana</a:t>
            </a:r>
          </a:p>
          <a:p>
            <a:pPr algn="ctr">
              <a:defRPr/>
            </a:pPr>
            <a:r>
              <a:rPr lang="es-MX" dirty="0">
                <a:solidFill>
                  <a:srgbClr val="8A8C8F"/>
                </a:solidFill>
              </a:rPr>
              <a:t>Guadalajara, Jalisco. CP 44610</a:t>
            </a:r>
          </a:p>
          <a:p>
            <a:pPr algn="ctr">
              <a:defRPr/>
            </a:pPr>
            <a:r>
              <a:rPr lang="es-MX" dirty="0">
                <a:solidFill>
                  <a:srgbClr val="8A8C8F"/>
                </a:solidFill>
              </a:rPr>
              <a:t>(52) 33 36305745</a:t>
            </a:r>
          </a:p>
        </p:txBody>
      </p:sp>
      <p:pic>
        <p:nvPicPr>
          <p:cNvPr id="8" name="Picture 7" descr="logo_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77" y="2720373"/>
            <a:ext cx="4589823" cy="521737"/>
          </a:xfrm>
          <a:prstGeom prst="rect">
            <a:avLst/>
          </a:prstGeom>
        </p:spPr>
      </p:pic>
      <p:sp>
        <p:nvSpPr>
          <p:cNvPr id="10" name="Rectángulo 1"/>
          <p:cNvSpPr/>
          <p:nvPr/>
        </p:nvSpPr>
        <p:spPr>
          <a:xfrm>
            <a:off x="3675595" y="1273739"/>
            <a:ext cx="5164787" cy="738664"/>
          </a:xfrm>
          <a:prstGeom prst="rect">
            <a:avLst/>
          </a:prstGeom>
        </p:spPr>
        <p:txBody>
          <a:bodyPr wrap="square">
            <a:spAutoFit/>
          </a:bodyPr>
          <a:lstStyle/>
          <a:p>
            <a:pPr algn="ctr"/>
            <a:r>
              <a:rPr lang="es-ES" sz="4200" b="1" dirty="0">
                <a:solidFill>
                  <a:srgbClr val="8A8C8F"/>
                </a:solidFill>
                <a:latin typeface="Andale Mono"/>
                <a:cs typeface="Andale Mono"/>
              </a:rPr>
              <a:t>GRACIAS</a:t>
            </a:r>
          </a:p>
        </p:txBody>
      </p:sp>
    </p:spTree>
    <p:extLst>
      <p:ext uri="{BB962C8B-B14F-4D97-AF65-F5344CB8AC3E}">
        <p14:creationId xmlns:p14="http://schemas.microsoft.com/office/powerpoint/2010/main" val="392279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p:cNvPicPr>
            <a:picLocks noChangeAspect="1"/>
          </p:cNvPicPr>
          <p:nvPr/>
        </p:nvPicPr>
        <p:blipFill rotWithShape="1">
          <a:blip r:embed="rId2">
            <a:duotone>
              <a:schemeClr val="accent5">
                <a:shade val="45000"/>
                <a:satMod val="135000"/>
              </a:schemeClr>
              <a:prstClr val="white"/>
            </a:duotone>
          </a:blip>
          <a:srcRect r="62721" b="6875"/>
          <a:stretch/>
        </p:blipFill>
        <p:spPr>
          <a:xfrm flipH="1">
            <a:off x="-3" y="1"/>
            <a:ext cx="2820005" cy="6858000"/>
          </a:xfrm>
          <a:prstGeom prst="rect">
            <a:avLst/>
          </a:prstGeom>
        </p:spPr>
      </p:pic>
      <p:sp>
        <p:nvSpPr>
          <p:cNvPr id="8" name="Rectangle 7"/>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5" name="CuadroTexto 4"/>
          <p:cNvSpPr txBox="1"/>
          <p:nvPr/>
        </p:nvSpPr>
        <p:spPr>
          <a:xfrm>
            <a:off x="1" y="810261"/>
            <a:ext cx="8803392" cy="538609"/>
          </a:xfrm>
          <a:prstGeom prst="rect">
            <a:avLst/>
          </a:prstGeom>
          <a:noFill/>
        </p:spPr>
        <p:txBody>
          <a:bodyPr wrap="square" rtlCol="0">
            <a:spAutoFit/>
          </a:bodyPr>
          <a:lstStyle/>
          <a:p>
            <a:pPr algn="r"/>
            <a:endParaRPr lang="es-ES" sz="2900" b="1" dirty="0">
              <a:solidFill>
                <a:schemeClr val="accent5">
                  <a:lumMod val="75000"/>
                </a:schemeClr>
              </a:solidFill>
              <a:latin typeface="Andale Mono"/>
              <a:cs typeface="Andale Mono"/>
            </a:endParaRPr>
          </a:p>
        </p:txBody>
      </p:sp>
      <p:sp>
        <p:nvSpPr>
          <p:cNvPr id="7" name="TextBox 6"/>
          <p:cNvSpPr txBox="1"/>
          <p:nvPr/>
        </p:nvSpPr>
        <p:spPr>
          <a:xfrm>
            <a:off x="3206339" y="1997294"/>
            <a:ext cx="5597054" cy="3693319"/>
          </a:xfrm>
          <a:prstGeom prst="rect">
            <a:avLst/>
          </a:prstGeom>
          <a:noFill/>
        </p:spPr>
        <p:txBody>
          <a:bodyPr wrap="square" rtlCol="0">
            <a:spAutoFit/>
          </a:bodyPr>
          <a:lstStyle/>
          <a:p>
            <a:pPr lvl="0" algn="just">
              <a:spcBef>
                <a:spcPts val="0"/>
              </a:spcBef>
              <a:buNone/>
            </a:pPr>
            <a:r>
              <a:rPr lang="es" dirty="0"/>
              <a:t>Es muy importante el tratamiento de los datos personales relativos a menores de edad, por lo que se debe promover una cultura de responsabilidad sobre el cuidado en el manejo de los mismos.</a:t>
            </a:r>
          </a:p>
          <a:p>
            <a:pPr lvl="0" algn="just">
              <a:spcBef>
                <a:spcPts val="0"/>
              </a:spcBef>
              <a:buNone/>
            </a:pPr>
            <a:endParaRPr lang="es" dirty="0"/>
          </a:p>
          <a:p>
            <a:pPr lvl="0" algn="just">
              <a:spcBef>
                <a:spcPts val="0"/>
              </a:spcBef>
              <a:buNone/>
            </a:pPr>
            <a:endParaRPr lang="es" dirty="0"/>
          </a:p>
          <a:p>
            <a:pPr lvl="0" algn="just">
              <a:spcBef>
                <a:spcPts val="0"/>
              </a:spcBef>
              <a:buNone/>
            </a:pPr>
            <a:endParaRPr lang="es" dirty="0"/>
          </a:p>
          <a:p>
            <a:pPr lvl="0" algn="just">
              <a:spcBef>
                <a:spcPts val="0"/>
              </a:spcBef>
              <a:buNone/>
            </a:pPr>
            <a:r>
              <a:rPr lang="es" dirty="0"/>
              <a:t>El artículo 4o, párrafo noveno de la Constitución Política </a:t>
            </a:r>
            <a:r>
              <a:rPr lang="es-MX" dirty="0"/>
              <a:t>de los Estados Unidos Mexicanos</a:t>
            </a:r>
            <a:r>
              <a:rPr lang="es" dirty="0"/>
              <a:t> establece que “en todas las decisiones y actuaciones del Estado ,se velará y cumplirá con el principio del interés superior de la niñez, garantizando de manera plena sus derechos…”</a:t>
            </a:r>
          </a:p>
          <a:p>
            <a:pPr marL="285750" lvl="0" indent="-285750">
              <a:buFont typeface="Arial"/>
              <a:buChar char="•"/>
            </a:pPr>
            <a:endParaRPr lang="en-US" i="1" dirty="0">
              <a:solidFill>
                <a:srgbClr val="595959"/>
              </a:solidFill>
            </a:endParaRPr>
          </a:p>
        </p:txBody>
      </p:sp>
    </p:spTree>
    <p:extLst>
      <p:ext uri="{BB962C8B-B14F-4D97-AF65-F5344CB8AC3E}">
        <p14:creationId xmlns:p14="http://schemas.microsoft.com/office/powerpoint/2010/main" val="218408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p:cNvPicPr>
          <p:nvPr/>
        </p:nvPicPr>
        <p:blipFill rotWithShape="1">
          <a:blip r:embed="rId2">
            <a:duotone>
              <a:schemeClr val="accent5">
                <a:shade val="45000"/>
                <a:satMod val="135000"/>
              </a:schemeClr>
              <a:prstClr val="white"/>
            </a:duotone>
          </a:blip>
          <a:srcRect l="60440" t="907" r="2957" b="37821"/>
          <a:stretch/>
        </p:blipFill>
        <p:spPr>
          <a:xfrm>
            <a:off x="0" y="-12700"/>
            <a:ext cx="2820001" cy="6858000"/>
          </a:xfrm>
          <a:prstGeom prst="rect">
            <a:avLst/>
          </a:prstGeom>
        </p:spPr>
      </p:pic>
      <p:sp>
        <p:nvSpPr>
          <p:cNvPr id="8" name="Rectangle 7"/>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4"/>
          <p:cNvSpPr txBox="1"/>
          <p:nvPr/>
        </p:nvSpPr>
        <p:spPr>
          <a:xfrm>
            <a:off x="1" y="810261"/>
            <a:ext cx="8803392" cy="1077218"/>
          </a:xfrm>
          <a:prstGeom prst="rect">
            <a:avLst/>
          </a:prstGeom>
          <a:noFill/>
        </p:spPr>
        <p:txBody>
          <a:bodyPr wrap="square" rtlCol="0">
            <a:spAutoFit/>
          </a:bodyPr>
          <a:lstStyle/>
          <a:p>
            <a:pPr algn="r"/>
            <a:r>
              <a:rPr lang="es" sz="3200" dirty="0">
                <a:solidFill>
                  <a:srgbClr val="31859C"/>
                </a:solidFill>
              </a:rPr>
              <a:t>MARCO NORMATIVO DE LA PROTECCIÓN DE DATOS DE LOS MENORES DE EDAD</a:t>
            </a:r>
            <a:endParaRPr lang="es-ES" sz="2900" b="1" dirty="0">
              <a:solidFill>
                <a:srgbClr val="31859C"/>
              </a:solidFill>
              <a:latin typeface="Andale Mono"/>
              <a:cs typeface="Andale Mono"/>
            </a:endParaRPr>
          </a:p>
        </p:txBody>
      </p:sp>
      <p:sp>
        <p:nvSpPr>
          <p:cNvPr id="7" name="TextBox 6"/>
          <p:cNvSpPr txBox="1"/>
          <p:nvPr/>
        </p:nvSpPr>
        <p:spPr>
          <a:xfrm>
            <a:off x="3194463" y="1997294"/>
            <a:ext cx="5608930" cy="4401205"/>
          </a:xfrm>
          <a:prstGeom prst="rect">
            <a:avLst/>
          </a:prstGeom>
          <a:noFill/>
        </p:spPr>
        <p:txBody>
          <a:bodyPr wrap="square" rtlCol="0">
            <a:spAutoFit/>
          </a:bodyPr>
          <a:lstStyle/>
          <a:p>
            <a:pPr marL="457200" lvl="0" indent="-228600">
              <a:buChar char="-"/>
            </a:pPr>
            <a:r>
              <a:rPr lang="es" sz="2800" dirty="0"/>
              <a:t>Declaración de Ginebra de  sobre los Derechos del Niño</a:t>
            </a:r>
          </a:p>
          <a:p>
            <a:pPr marL="228600" lvl="0"/>
            <a:endParaRPr lang="es" sz="2800" dirty="0"/>
          </a:p>
          <a:p>
            <a:pPr marL="457200" indent="-228600">
              <a:buFontTx/>
              <a:buChar char="-"/>
            </a:pPr>
            <a:r>
              <a:rPr lang="es" sz="2800" dirty="0"/>
              <a:t>Declaración Universal de los Derechos Humanos </a:t>
            </a:r>
          </a:p>
          <a:p>
            <a:pPr marL="457200" lvl="0" indent="-228600">
              <a:buChar char="-"/>
            </a:pPr>
            <a:endParaRPr lang="es" sz="2800" dirty="0"/>
          </a:p>
          <a:p>
            <a:pPr marL="457200" indent="-228600">
              <a:buFontTx/>
              <a:buChar char="-"/>
            </a:pPr>
            <a:r>
              <a:rPr lang="es" sz="2800" dirty="0"/>
              <a:t>Convención sobre los Derechos del Niño, realizada por la ONU, de fecha 20 de noviembre de 1989.</a:t>
            </a:r>
          </a:p>
          <a:p>
            <a:pPr marL="457200" lvl="0" indent="-228600">
              <a:buChar char="-"/>
            </a:pPr>
            <a:endParaRPr lang="es" sz="2800" dirty="0"/>
          </a:p>
        </p:txBody>
      </p:sp>
    </p:spTree>
    <p:extLst>
      <p:ext uri="{BB962C8B-B14F-4D97-AF65-F5344CB8AC3E}">
        <p14:creationId xmlns:p14="http://schemas.microsoft.com/office/powerpoint/2010/main" val="258134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0697" y="2476379"/>
            <a:ext cx="6075340" cy="3754874"/>
          </a:xfrm>
          <a:prstGeom prst="rect">
            <a:avLst/>
          </a:prstGeom>
          <a:noFill/>
        </p:spPr>
        <p:txBody>
          <a:bodyPr wrap="square" rtlCol="0">
            <a:spAutoFit/>
          </a:bodyPr>
          <a:lstStyle/>
          <a:p>
            <a:pPr marL="285750" lvl="0" indent="-285750" algn="just">
              <a:buFont typeface="Arial" panose="020B0604020202020204" pitchFamily="34" charset="0"/>
              <a:buChar char="•"/>
            </a:pPr>
            <a:r>
              <a:rPr lang="es-MX" sz="2000" dirty="0"/>
              <a:t>Ley General de los Derechos de los Niños, Niñas y Adolescentes</a:t>
            </a:r>
          </a:p>
          <a:p>
            <a:pPr marL="285750" lvl="0" indent="-285750" algn="just">
              <a:buFont typeface="Arial" panose="020B0604020202020204" pitchFamily="34" charset="0"/>
              <a:buChar char="•"/>
            </a:pPr>
            <a:r>
              <a:rPr lang="es-MX" sz="2000" dirty="0"/>
              <a:t>Ley General de Protección de Datos Personales en Posesión de Sujetos Obligados</a:t>
            </a:r>
          </a:p>
          <a:p>
            <a:pPr marL="285750" lvl="0" indent="-285750" algn="just">
              <a:buFont typeface="Arial" panose="020B0604020202020204" pitchFamily="34" charset="0"/>
              <a:buChar char="•"/>
            </a:pPr>
            <a:r>
              <a:rPr lang="es-MX" sz="2000" dirty="0"/>
              <a:t>Ley Federal de Protección de Datos Personales en Posesión de los Particulares</a:t>
            </a:r>
          </a:p>
          <a:p>
            <a:pPr marL="285750" lvl="0" indent="-285750" algn="just">
              <a:buFont typeface="Arial" panose="020B0604020202020204" pitchFamily="34" charset="0"/>
              <a:buChar char="•"/>
            </a:pPr>
            <a:r>
              <a:rPr lang="es-MX" sz="2000" dirty="0"/>
              <a:t>Ley de Protección de Datos Personales en Posesión de Sujetos Obligados del Estado de Jalisco y sus Municipios</a:t>
            </a:r>
          </a:p>
          <a:p>
            <a:pPr marL="285750" lvl="0" indent="-285750" algn="just">
              <a:buFont typeface="Arial" panose="020B0604020202020204" pitchFamily="34" charset="0"/>
              <a:buChar char="•"/>
            </a:pPr>
            <a:r>
              <a:rPr lang="es-MX" sz="2000" dirty="0"/>
              <a:t>Ley de los Derechos de los Niños, Niñas y Adolescentes del Estado de Jalisco </a:t>
            </a:r>
          </a:p>
          <a:p>
            <a:pPr lvl="0"/>
            <a:endParaRPr lang="en-US" i="1" dirty="0">
              <a:solidFill>
                <a:srgbClr val="595959"/>
              </a:solidFill>
            </a:endParaRPr>
          </a:p>
        </p:txBody>
      </p:sp>
      <p:pic>
        <p:nvPicPr>
          <p:cNvPr id="8" name="Imagen 8"/>
          <p:cNvPicPr>
            <a:picLocks noChangeAspect="1"/>
          </p:cNvPicPr>
          <p:nvPr/>
        </p:nvPicPr>
        <p:blipFill rotWithShape="1">
          <a:blip r:embed="rId2">
            <a:duotone>
              <a:schemeClr val="accent5">
                <a:shade val="45000"/>
                <a:satMod val="135000"/>
              </a:schemeClr>
              <a:prstClr val="white"/>
            </a:duotone>
          </a:blip>
          <a:srcRect l="60440" t="907" r="2957" b="37821"/>
          <a:stretch/>
        </p:blipFill>
        <p:spPr>
          <a:xfrm>
            <a:off x="0" y="-12700"/>
            <a:ext cx="2820001" cy="6858000"/>
          </a:xfrm>
          <a:prstGeom prst="rect">
            <a:avLst/>
          </a:prstGeom>
        </p:spPr>
      </p:pic>
      <p:sp>
        <p:nvSpPr>
          <p:cNvPr id="9" name="Rectangle 8"/>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CuadroTexto 4"/>
          <p:cNvSpPr txBox="1"/>
          <p:nvPr/>
        </p:nvSpPr>
        <p:spPr>
          <a:xfrm>
            <a:off x="1" y="810261"/>
            <a:ext cx="8803392" cy="1077218"/>
          </a:xfrm>
          <a:prstGeom prst="rect">
            <a:avLst/>
          </a:prstGeom>
          <a:noFill/>
        </p:spPr>
        <p:txBody>
          <a:bodyPr wrap="square" rtlCol="0">
            <a:spAutoFit/>
          </a:bodyPr>
          <a:lstStyle/>
          <a:p>
            <a:pPr algn="r"/>
            <a:r>
              <a:rPr lang="es-MX" sz="3200" dirty="0">
                <a:solidFill>
                  <a:srgbClr val="31859C"/>
                </a:solidFill>
              </a:rPr>
              <a:t>Legislaciones que Protegen los Datos Personales de Menores</a:t>
            </a:r>
            <a:endParaRPr lang="es-ES" sz="2900" b="1" dirty="0">
              <a:solidFill>
                <a:srgbClr val="31859C"/>
              </a:solidFill>
              <a:latin typeface="Andale Mono"/>
              <a:cs typeface="Andale Mono"/>
            </a:endParaRPr>
          </a:p>
        </p:txBody>
      </p:sp>
    </p:spTree>
    <p:extLst>
      <p:ext uri="{BB962C8B-B14F-4D97-AF65-F5344CB8AC3E}">
        <p14:creationId xmlns:p14="http://schemas.microsoft.com/office/powerpoint/2010/main" val="183158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Rectangle 5"/>
          <p:cNvSpPr/>
          <p:nvPr/>
        </p:nvSpPr>
        <p:spPr>
          <a:xfrm>
            <a:off x="0" y="3052531"/>
            <a:ext cx="9144000" cy="3017578"/>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uadroTexto 4"/>
          <p:cNvSpPr txBox="1"/>
          <p:nvPr/>
        </p:nvSpPr>
        <p:spPr>
          <a:xfrm>
            <a:off x="0" y="810261"/>
            <a:ext cx="9215437" cy="1077218"/>
          </a:xfrm>
          <a:prstGeom prst="rect">
            <a:avLst/>
          </a:prstGeom>
          <a:noFill/>
        </p:spPr>
        <p:txBody>
          <a:bodyPr wrap="square" rtlCol="0">
            <a:spAutoFit/>
          </a:bodyPr>
          <a:lstStyle/>
          <a:p>
            <a:pPr algn="ctr"/>
            <a:r>
              <a:rPr lang="es-MX" sz="3200" dirty="0">
                <a:solidFill>
                  <a:srgbClr val="31859C"/>
                </a:solidFill>
              </a:rPr>
              <a:t>LEY GENERAL DE LOS DERECHOS DE LOS NIÑOS, NIÑAS Y ADOLESCENTES</a:t>
            </a:r>
            <a:endParaRPr lang="es-ES" sz="2900" b="1" dirty="0">
              <a:solidFill>
                <a:srgbClr val="31859C"/>
              </a:solidFill>
              <a:latin typeface="Andale Mono"/>
              <a:cs typeface="Andale Mono"/>
            </a:endParaRPr>
          </a:p>
        </p:txBody>
      </p:sp>
      <p:sp>
        <p:nvSpPr>
          <p:cNvPr id="88" name="TextBox 87"/>
          <p:cNvSpPr txBox="1"/>
          <p:nvPr/>
        </p:nvSpPr>
        <p:spPr>
          <a:xfrm>
            <a:off x="1108772" y="3422334"/>
            <a:ext cx="6926456" cy="923330"/>
          </a:xfrm>
          <a:prstGeom prst="rect">
            <a:avLst/>
          </a:prstGeom>
          <a:noFill/>
        </p:spPr>
        <p:txBody>
          <a:bodyPr wrap="square" rtlCol="0">
            <a:spAutoFit/>
          </a:bodyPr>
          <a:lstStyle/>
          <a:p>
            <a:pPr>
              <a:buNone/>
            </a:pPr>
            <a:r>
              <a:rPr lang="es-MX" dirty="0"/>
              <a:t>La Protección de los Datos Personales de los menores es contemplada dentro del </a:t>
            </a:r>
            <a:r>
              <a:rPr lang="es-MX" b="1" dirty="0"/>
              <a:t>Derecho a la Intimidad,  el Derecho a la Seguridad Jurídica y al Debido Proceso</a:t>
            </a:r>
            <a:r>
              <a:rPr lang="es-MX" dirty="0"/>
              <a:t>, y en el capítulo sobre los centros de asistencia social:</a:t>
            </a:r>
          </a:p>
        </p:txBody>
      </p:sp>
    </p:spTree>
    <p:extLst>
      <p:ext uri="{BB962C8B-B14F-4D97-AF65-F5344CB8AC3E}">
        <p14:creationId xmlns:p14="http://schemas.microsoft.com/office/powerpoint/2010/main" val="397626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xmlns="" id="{BDE14DB1-86B4-4A2C-BC29-D25BAB112CE9}"/>
              </a:ext>
            </a:extLst>
          </p:cNvPr>
          <p:cNvSpPr/>
          <p:nvPr/>
        </p:nvSpPr>
        <p:spPr>
          <a:xfrm>
            <a:off x="0" y="274638"/>
            <a:ext cx="9144000" cy="1151861"/>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txBody>
          <a:bodyPr>
            <a:normAutofit fontScale="90000"/>
          </a:bodyPr>
          <a:lstStyle/>
          <a:p>
            <a:pPr lvl="0"/>
            <a:r>
              <a:rPr lang="es-MX" b="1" dirty="0">
                <a:solidFill>
                  <a:srgbClr val="31859C"/>
                </a:solidFill>
              </a:rPr>
              <a:t>LEY GENERAL DE LOS DERECHOS DE LOS NIÑOS, NIÑAS Y ADOLECENTES</a:t>
            </a:r>
            <a:endParaRPr lang="es-MX" dirty="0">
              <a:solidFill>
                <a:srgbClr val="31859C"/>
              </a:solidFill>
            </a:endParaRPr>
          </a:p>
        </p:txBody>
      </p:sp>
      <p:sp>
        <p:nvSpPr>
          <p:cNvPr id="3" name="2 Marcador de contenido"/>
          <p:cNvSpPr>
            <a:spLocks noGrp="1"/>
          </p:cNvSpPr>
          <p:nvPr>
            <p:ph idx="1"/>
          </p:nvPr>
        </p:nvSpPr>
        <p:spPr>
          <a:xfrm>
            <a:off x="395536" y="1628801"/>
            <a:ext cx="8229600" cy="720079"/>
          </a:xfrm>
        </p:spPr>
        <p:txBody>
          <a:bodyPr>
            <a:normAutofit/>
          </a:bodyPr>
          <a:lstStyle/>
          <a:p>
            <a:endParaRPr lang="es-MX" dirty="0"/>
          </a:p>
        </p:txBody>
      </p:sp>
      <p:graphicFrame>
        <p:nvGraphicFramePr>
          <p:cNvPr id="4" name="3 Tabla"/>
          <p:cNvGraphicFramePr>
            <a:graphicFrameLocks noGrp="1"/>
          </p:cNvGraphicFramePr>
          <p:nvPr>
            <p:extLst/>
          </p:nvPr>
        </p:nvGraphicFramePr>
        <p:xfrm>
          <a:off x="395536" y="2348881"/>
          <a:ext cx="8352930" cy="4415039"/>
        </p:xfrm>
        <a:graphic>
          <a:graphicData uri="http://schemas.openxmlformats.org/drawingml/2006/table">
            <a:tbl>
              <a:tblPr firstRow="1" bandRow="1">
                <a:tableStyleId>{5C22544A-7EE6-4342-B048-85BDC9FD1C3A}</a:tableStyleId>
              </a:tblPr>
              <a:tblGrid>
                <a:gridCol w="2758765">
                  <a:extLst>
                    <a:ext uri="{9D8B030D-6E8A-4147-A177-3AD203B41FA5}">
                      <a16:colId xmlns:a16="http://schemas.microsoft.com/office/drawing/2014/main" xmlns="" val="20000"/>
                    </a:ext>
                  </a:extLst>
                </a:gridCol>
                <a:gridCol w="2809855">
                  <a:extLst>
                    <a:ext uri="{9D8B030D-6E8A-4147-A177-3AD203B41FA5}">
                      <a16:colId xmlns:a16="http://schemas.microsoft.com/office/drawing/2014/main" xmlns="" val="20001"/>
                    </a:ext>
                  </a:extLst>
                </a:gridCol>
                <a:gridCol w="2784310">
                  <a:extLst>
                    <a:ext uri="{9D8B030D-6E8A-4147-A177-3AD203B41FA5}">
                      <a16:colId xmlns:a16="http://schemas.microsoft.com/office/drawing/2014/main" xmlns="" val="20002"/>
                    </a:ext>
                  </a:extLst>
                </a:gridCol>
              </a:tblGrid>
              <a:tr h="617529">
                <a:tc>
                  <a:txBody>
                    <a:bodyPr/>
                    <a:lstStyle/>
                    <a:p>
                      <a:pPr algn="just">
                        <a:lnSpc>
                          <a:spcPct val="150000"/>
                        </a:lnSpc>
                        <a:spcAft>
                          <a:spcPts val="0"/>
                        </a:spcAft>
                      </a:pPr>
                      <a:r>
                        <a:rPr lang="es-MX" sz="1400" dirty="0">
                          <a:effectLst/>
                          <a:latin typeface="Arial"/>
                          <a:ea typeface="Calibri"/>
                          <a:cs typeface="Times New Roman"/>
                        </a:rPr>
                        <a:t>Derecho a la Intimidad</a:t>
                      </a:r>
                      <a:endParaRPr lang="es-MX" sz="14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MX" sz="1400" b="1" dirty="0">
                          <a:solidFill>
                            <a:schemeClr val="bg1"/>
                          </a:solidFill>
                          <a:effectLst/>
                          <a:latin typeface="Arial"/>
                          <a:ea typeface="Calibri"/>
                          <a:cs typeface="Times New Roman"/>
                        </a:rPr>
                        <a:t>Derecho a la Seguridad Jurídica y al Debido Proceso</a:t>
                      </a:r>
                      <a:endParaRPr lang="es-MX" sz="1400" dirty="0">
                        <a:solidFill>
                          <a:schemeClr val="bg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MX" sz="1400" b="1" dirty="0">
                          <a:solidFill>
                            <a:schemeClr val="bg1"/>
                          </a:solidFill>
                          <a:effectLst/>
                          <a:latin typeface="Arial"/>
                          <a:ea typeface="Calibri"/>
                          <a:cs typeface="Times New Roman"/>
                        </a:rPr>
                        <a:t>De los Centros de Asistencia Social</a:t>
                      </a:r>
                      <a:endParaRPr lang="es-MX" sz="1400" dirty="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051306">
                <a:tc>
                  <a:txBody>
                    <a:bodyPr/>
                    <a:lstStyle/>
                    <a:p>
                      <a:r>
                        <a:rPr lang="es-MX" sz="1400" b="1" kern="1200" dirty="0">
                          <a:solidFill>
                            <a:schemeClr val="dk1"/>
                          </a:solidFill>
                          <a:effectLst/>
                          <a:latin typeface="+mn-lt"/>
                          <a:ea typeface="+mn-ea"/>
                          <a:cs typeface="+mn-cs"/>
                        </a:rPr>
                        <a:t>Artículo 76. Niñas, niños y adolescentes tienen derecho a la intimidad personal y familiar, y a la protección de sus datos personales.</a:t>
                      </a:r>
                      <a:endParaRPr lang="es-MX" sz="1400" kern="1200" dirty="0">
                        <a:solidFill>
                          <a:schemeClr val="dk1"/>
                        </a:solidFill>
                        <a:effectLst/>
                        <a:latin typeface="+mn-lt"/>
                        <a:ea typeface="+mn-ea"/>
                        <a:cs typeface="+mn-cs"/>
                      </a:endParaRPr>
                    </a:p>
                    <a:p>
                      <a:r>
                        <a:rPr lang="es-MX" sz="1800" kern="1200" dirty="0">
                          <a:solidFill>
                            <a:schemeClr val="dk1"/>
                          </a:solidFill>
                          <a:effectLst/>
                          <a:latin typeface="+mn-lt"/>
                          <a:ea typeface="+mn-ea"/>
                          <a:cs typeface="+mn-cs"/>
                        </a:rPr>
                        <a:t> </a:t>
                      </a:r>
                    </a:p>
                  </a:txBody>
                  <a:tcPr/>
                </a:tc>
                <a:tc>
                  <a:txBody>
                    <a:bodyPr/>
                    <a:lstStyle/>
                    <a:p>
                      <a:r>
                        <a:rPr lang="es-MX" sz="1400" dirty="0"/>
                        <a:t>Artículo 83. (…)</a:t>
                      </a:r>
                    </a:p>
                    <a:p>
                      <a:r>
                        <a:rPr lang="es-MX" sz="1400" dirty="0"/>
                        <a:t>I. (…)</a:t>
                      </a:r>
                    </a:p>
                    <a:p>
                      <a:r>
                        <a:rPr lang="es-MX" sz="1400" dirty="0"/>
                        <a:t>XIII.  Implementar medidas para proteger a niñas, niños o adolescentes de sufrimientos durante su participación y garantizar el resguardo de su intimidad y datos personales.</a:t>
                      </a:r>
                    </a:p>
                    <a:p>
                      <a:endParaRPr lang="es-MX" sz="1400" dirty="0"/>
                    </a:p>
                  </a:txBody>
                  <a:tcPr/>
                </a:tc>
                <a:tc>
                  <a:txBody>
                    <a:bodyPr/>
                    <a:lstStyle/>
                    <a:p>
                      <a:r>
                        <a:rPr lang="es-MX" sz="1400" b="1" kern="1200" dirty="0">
                          <a:solidFill>
                            <a:schemeClr val="dk1"/>
                          </a:solidFill>
                          <a:effectLst/>
                          <a:latin typeface="+mn-lt"/>
                          <a:ea typeface="+mn-ea"/>
                          <a:cs typeface="+mn-cs"/>
                        </a:rPr>
                        <a:t>Artículo 109.</a:t>
                      </a:r>
                      <a:r>
                        <a:rPr lang="es-MX" sz="1400" b="1" kern="1200" baseline="0" dirty="0">
                          <a:solidFill>
                            <a:schemeClr val="dk1"/>
                          </a:solidFill>
                          <a:effectLst/>
                          <a:latin typeface="+mn-lt"/>
                          <a:ea typeface="+mn-ea"/>
                          <a:cs typeface="+mn-cs"/>
                        </a:rPr>
                        <a:t> </a:t>
                      </a:r>
                      <a:r>
                        <a:rPr lang="es-MX" sz="1400" kern="1200" dirty="0">
                          <a:solidFill>
                            <a:schemeClr val="dk1"/>
                          </a:solidFill>
                          <a:effectLst/>
                          <a:latin typeface="+mn-lt"/>
                          <a:ea typeface="+mn-ea"/>
                          <a:cs typeface="+mn-cs"/>
                        </a:rPr>
                        <a:t> (…)</a:t>
                      </a:r>
                    </a:p>
                    <a:p>
                      <a:r>
                        <a:rPr lang="es-MX" sz="1400" kern="1200" dirty="0">
                          <a:solidFill>
                            <a:schemeClr val="dk1"/>
                          </a:solidFill>
                          <a:effectLst/>
                          <a:latin typeface="+mn-lt"/>
                          <a:ea typeface="+mn-ea"/>
                          <a:cs typeface="+mn-cs"/>
                        </a:rPr>
                        <a:t>Asimismo, se le deberá garantizar la protección de sus datos personales conforme a la legislación aplicable y hacer de su conocimiento, en todo momento, su situación legal</a:t>
                      </a:r>
                      <a:endParaRPr lang="es-MX" sz="1400" dirty="0"/>
                    </a:p>
                  </a:txBody>
                  <a:tcPr/>
                </a:tc>
                <a:extLst>
                  <a:ext uri="{0D108BD9-81ED-4DB2-BD59-A6C34878D82A}">
                    <a16:rowId xmlns:a16="http://schemas.microsoft.com/office/drawing/2014/main" xmlns="" val="10001"/>
                  </a:ext>
                </a:extLst>
              </a:tr>
              <a:tr h="1723653">
                <a:tc>
                  <a:txBody>
                    <a:bodyPr/>
                    <a:lstStyle/>
                    <a:p>
                      <a:pPr algn="just"/>
                      <a:r>
                        <a:rPr lang="es-MX" sz="1400" b="1" kern="1200" dirty="0">
                          <a:solidFill>
                            <a:schemeClr val="dk1"/>
                          </a:solidFill>
                          <a:effectLst/>
                          <a:latin typeface="+mn-lt"/>
                          <a:ea typeface="+mn-ea"/>
                          <a:cs typeface="+mn-cs"/>
                        </a:rPr>
                        <a:t>Artículo 77. </a:t>
                      </a:r>
                      <a:r>
                        <a:rPr lang="es-MX" sz="1400" kern="1200" dirty="0">
                          <a:solidFill>
                            <a:schemeClr val="dk1"/>
                          </a:solidFill>
                          <a:effectLst/>
                          <a:latin typeface="+mn-lt"/>
                          <a:ea typeface="+mn-ea"/>
                          <a:cs typeface="+mn-cs"/>
                        </a:rPr>
                        <a:t>Se</a:t>
                      </a:r>
                      <a:r>
                        <a:rPr lang="es-MX" sz="1800" kern="1200" dirty="0">
                          <a:solidFill>
                            <a:schemeClr val="dk1"/>
                          </a:solidFill>
                          <a:effectLst/>
                          <a:latin typeface="+mn-lt"/>
                          <a:ea typeface="+mn-ea"/>
                          <a:cs typeface="+mn-cs"/>
                        </a:rPr>
                        <a:t> </a:t>
                      </a:r>
                      <a:r>
                        <a:rPr lang="es-MX" sz="1200" kern="1200" dirty="0">
                          <a:solidFill>
                            <a:schemeClr val="dk1"/>
                          </a:solidFill>
                          <a:effectLst/>
                          <a:latin typeface="+mn-lt"/>
                          <a:ea typeface="+mn-ea"/>
                          <a:cs typeface="+mn-cs"/>
                        </a:rPr>
                        <a:t>considerará violación a la intimidad de niñas, niños o adolescentes cualquier manejo directo de su imagen, nombre, datos personales o referencias que permitan su identificación en los medios de comunicación</a:t>
                      </a:r>
                      <a:r>
                        <a:rPr lang="es-MX" sz="1200" kern="1200" baseline="0" dirty="0">
                          <a:solidFill>
                            <a:schemeClr val="dk1"/>
                          </a:solidFill>
                          <a:effectLst/>
                          <a:latin typeface="+mn-lt"/>
                          <a:ea typeface="+mn-ea"/>
                          <a:cs typeface="+mn-cs"/>
                        </a:rPr>
                        <a:t>  (…)</a:t>
                      </a:r>
                      <a:endParaRPr lang="es-MX" sz="1200"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xmlns="" val="10002"/>
                  </a:ext>
                </a:extLst>
              </a:tr>
            </a:tbl>
          </a:graphicData>
        </a:graphic>
      </p:graphicFrame>
      <p:sp>
        <p:nvSpPr>
          <p:cNvPr id="6" name="Rectangle 7">
            <a:extLst>
              <a:ext uri="{FF2B5EF4-FFF2-40B4-BE49-F238E27FC236}">
                <a16:creationId xmlns:a16="http://schemas.microsoft.com/office/drawing/2014/main" xmlns="" id="{9B126736-7037-4B1B-9773-952202103AA8}"/>
              </a:ext>
            </a:extLst>
          </p:cNvPr>
          <p:cNvSpPr/>
          <p:nvPr/>
        </p:nvSpPr>
        <p:spPr>
          <a:xfrm>
            <a:off x="0" y="4916671"/>
            <a:ext cx="9144000" cy="1153438"/>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1">
            <a:extLst>
              <a:ext uri="{FF2B5EF4-FFF2-40B4-BE49-F238E27FC236}">
                <a16:creationId xmlns:a16="http://schemas.microsoft.com/office/drawing/2014/main" xmlns="" id="{A865F2B6-5C1C-4078-A63E-A36C19E2F1B1}"/>
              </a:ext>
            </a:extLst>
          </p:cNvPr>
          <p:cNvSpPr/>
          <p:nvPr/>
        </p:nvSpPr>
        <p:spPr>
          <a:xfrm>
            <a:off x="0" y="3297199"/>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1">
            <a:extLst>
              <a:ext uri="{FF2B5EF4-FFF2-40B4-BE49-F238E27FC236}">
                <a16:creationId xmlns:a16="http://schemas.microsoft.com/office/drawing/2014/main" xmlns="" id="{1CE64591-0E88-4FA7-8AA6-11054D005FB3}"/>
              </a:ext>
            </a:extLst>
          </p:cNvPr>
          <p:cNvSpPr/>
          <p:nvPr/>
        </p:nvSpPr>
        <p:spPr>
          <a:xfrm>
            <a:off x="0" y="1833620"/>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5718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Rectangle 1"/>
          <p:cNvSpPr/>
          <p:nvPr/>
        </p:nvSpPr>
        <p:spPr>
          <a:xfrm>
            <a:off x="0" y="3297199"/>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4916671"/>
            <a:ext cx="9144000" cy="1153438"/>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1899093"/>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uadroTexto 4"/>
          <p:cNvSpPr txBox="1"/>
          <p:nvPr/>
        </p:nvSpPr>
        <p:spPr>
          <a:xfrm>
            <a:off x="458802" y="280332"/>
            <a:ext cx="8226396" cy="1569660"/>
          </a:xfrm>
          <a:prstGeom prst="rect">
            <a:avLst/>
          </a:prstGeom>
          <a:noFill/>
        </p:spPr>
        <p:txBody>
          <a:bodyPr wrap="square" rtlCol="0">
            <a:spAutoFit/>
          </a:bodyPr>
          <a:lstStyle/>
          <a:p>
            <a:pPr algn="ctr"/>
            <a:r>
              <a:rPr lang="es-MX" sz="3200" dirty="0">
                <a:solidFill>
                  <a:srgbClr val="31859C"/>
                </a:solidFill>
              </a:rPr>
              <a:t>Ley de Protección de Datos Personales en Posesión de Sujetos Obligados del Estado de Jalisco y sus Municipios</a:t>
            </a:r>
            <a:endParaRPr lang="es-ES" sz="2900" b="1" dirty="0">
              <a:solidFill>
                <a:srgbClr val="31859C"/>
              </a:solidFill>
              <a:latin typeface="Andale Mono"/>
              <a:cs typeface="Andale Mono"/>
            </a:endParaRPr>
          </a:p>
        </p:txBody>
      </p:sp>
      <p:sp>
        <p:nvSpPr>
          <p:cNvPr id="88" name="TextBox 87"/>
          <p:cNvSpPr txBox="1"/>
          <p:nvPr/>
        </p:nvSpPr>
        <p:spPr>
          <a:xfrm>
            <a:off x="1108772" y="1997295"/>
            <a:ext cx="6926456" cy="4678204"/>
          </a:xfrm>
          <a:prstGeom prst="rect">
            <a:avLst/>
          </a:prstGeom>
          <a:noFill/>
        </p:spPr>
        <p:txBody>
          <a:bodyPr wrap="square" rtlCol="0">
            <a:spAutoFit/>
          </a:bodyPr>
          <a:lstStyle/>
          <a:p>
            <a:pPr algn="just"/>
            <a:r>
              <a:rPr lang="es-MX" sz="2000" dirty="0"/>
              <a:t>Esta Ley menciona dos veces a los menores, sin embargo en ambas ser refiere a otras disposiciones legales:</a:t>
            </a:r>
          </a:p>
          <a:p>
            <a:pPr lvl="1" algn="just"/>
            <a:r>
              <a:rPr lang="es-ES_tradnl" sz="2000" b="1" dirty="0"/>
              <a:t>Artículo 5.</a:t>
            </a:r>
            <a:r>
              <a:rPr lang="es-ES_tradnl" sz="2000" dirty="0"/>
              <a:t> Ley — Límites y excepciones. </a:t>
            </a:r>
            <a:r>
              <a:rPr lang="es-MX" sz="2000" dirty="0"/>
              <a:t> </a:t>
            </a:r>
          </a:p>
          <a:p>
            <a:pPr algn="just">
              <a:buNone/>
            </a:pPr>
            <a:r>
              <a:rPr lang="es-MX" sz="2000" dirty="0"/>
              <a:t>	</a:t>
            </a:r>
            <a:r>
              <a:rPr lang="es-ES_tradnl" sz="2000" dirty="0"/>
              <a:t>1. (…)</a:t>
            </a:r>
            <a:endParaRPr lang="es-MX" sz="2000" dirty="0"/>
          </a:p>
          <a:p>
            <a:pPr algn="just">
              <a:buNone/>
            </a:pPr>
            <a:r>
              <a:rPr lang="es-ES_tradnl" sz="2000" dirty="0"/>
              <a:t>	3. En el tratamiento de datos personales de menores de edad se  	deberá privilegiar el interés superior de la niña, el niño y el  	adolescente, en términos de las disposiciones legales aplicables.</a:t>
            </a:r>
            <a:endParaRPr lang="es-MX" sz="2000" dirty="0"/>
          </a:p>
          <a:p>
            <a:pPr lvl="1" algn="just"/>
            <a:r>
              <a:rPr lang="es-ES_tradnl" sz="2000" b="1" dirty="0"/>
              <a:t>Artículo 13.</a:t>
            </a:r>
            <a:r>
              <a:rPr lang="es-ES_tradnl" sz="2000" dirty="0"/>
              <a:t> Principios — Consentimiento. </a:t>
            </a:r>
            <a:endParaRPr lang="es-MX" sz="2000" dirty="0"/>
          </a:p>
          <a:p>
            <a:pPr algn="just">
              <a:buNone/>
            </a:pPr>
            <a:r>
              <a:rPr lang="es-ES_tradnl" sz="2000" dirty="0"/>
              <a:t>	2. En la obtención del consentimiento de menores de edad o de 	personas que se encuentren en estado de interdicción o incapacidad 	declarada conforme a la Ley, se estará a lo dispuesto en las reglas de 	representación previstas en la legislación civil que resulte aplicable</a:t>
            </a:r>
            <a:r>
              <a:rPr lang="es-ES_tradnl" sz="2000" i="1" dirty="0"/>
              <a:t>.</a:t>
            </a:r>
            <a:endParaRPr lang="es-MX" sz="2000" dirty="0"/>
          </a:p>
          <a:p>
            <a:pPr lvl="0"/>
            <a:endParaRPr lang="en-US" dirty="0">
              <a:solidFill>
                <a:schemeClr val="tx1">
                  <a:lumMod val="65000"/>
                  <a:lumOff val="35000"/>
                </a:schemeClr>
              </a:solidFill>
            </a:endParaRPr>
          </a:p>
        </p:txBody>
      </p:sp>
    </p:spTree>
    <p:extLst>
      <p:ext uri="{BB962C8B-B14F-4D97-AF65-F5344CB8AC3E}">
        <p14:creationId xmlns:p14="http://schemas.microsoft.com/office/powerpoint/2010/main" val="297836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78799"/>
            <a:ext cx="9144000" cy="647700"/>
          </a:xfrm>
          <a:prstGeom prst="rect">
            <a:avLst/>
          </a:prstGeom>
          <a:solidFill>
            <a:srgbClr val="E5D73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Rectangle 1"/>
          <p:cNvSpPr/>
          <p:nvPr/>
        </p:nvSpPr>
        <p:spPr>
          <a:xfrm>
            <a:off x="0" y="3297199"/>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4916671"/>
            <a:ext cx="9144000" cy="1153438"/>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1899093"/>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uadroTexto 4"/>
          <p:cNvSpPr txBox="1"/>
          <p:nvPr/>
        </p:nvSpPr>
        <p:spPr>
          <a:xfrm>
            <a:off x="458802" y="810261"/>
            <a:ext cx="8226396" cy="1077218"/>
          </a:xfrm>
          <a:prstGeom prst="rect">
            <a:avLst/>
          </a:prstGeom>
          <a:noFill/>
        </p:spPr>
        <p:txBody>
          <a:bodyPr wrap="square" rtlCol="0">
            <a:spAutoFit/>
          </a:bodyPr>
          <a:lstStyle/>
          <a:p>
            <a:pPr algn="ctr"/>
            <a:r>
              <a:rPr lang="es" sz="3200" dirty="0">
                <a:solidFill>
                  <a:srgbClr val="31859C"/>
                </a:solidFill>
              </a:rPr>
              <a:t>La Convención sobre los Derechos del Niño establece: </a:t>
            </a:r>
            <a:endParaRPr lang="es-ES" sz="2900" b="1" dirty="0">
              <a:solidFill>
                <a:srgbClr val="31859C"/>
              </a:solidFill>
              <a:latin typeface="Andale Mono"/>
              <a:cs typeface="Andale Mono"/>
            </a:endParaRPr>
          </a:p>
        </p:txBody>
      </p:sp>
      <p:sp>
        <p:nvSpPr>
          <p:cNvPr id="88" name="TextBox 87"/>
          <p:cNvSpPr txBox="1"/>
          <p:nvPr/>
        </p:nvSpPr>
        <p:spPr>
          <a:xfrm>
            <a:off x="1108772" y="1997295"/>
            <a:ext cx="6926456" cy="4062651"/>
          </a:xfrm>
          <a:prstGeom prst="rect">
            <a:avLst/>
          </a:prstGeom>
          <a:noFill/>
        </p:spPr>
        <p:txBody>
          <a:bodyPr wrap="square" rtlCol="0">
            <a:spAutoFit/>
          </a:bodyPr>
          <a:lstStyle/>
          <a:p>
            <a:pPr marL="114300" lvl="0">
              <a:buClr>
                <a:schemeClr val="accent1"/>
              </a:buClr>
              <a:buSzPct val="100000"/>
            </a:pPr>
            <a:r>
              <a:rPr lang="es" sz="2000" dirty="0"/>
              <a:t>Artículo 3: </a:t>
            </a:r>
          </a:p>
          <a:p>
            <a:pPr lvl="0">
              <a:spcBef>
                <a:spcPts val="0"/>
              </a:spcBef>
              <a:buNone/>
            </a:pPr>
            <a:r>
              <a:rPr lang="es" sz="2000" dirty="0"/>
              <a:t>1. En todas las medidas concernientes a los niños, que tomen las instituciones públicas o privadas de bienestar social, los tribunales, las autoridades administrativas  o los órganos legislativos , una consideración primordial a que se entenderá, será </a:t>
            </a:r>
            <a:r>
              <a:rPr lang="es" sz="2000" b="1" dirty="0"/>
              <a:t>el interés superior del niño</a:t>
            </a:r>
            <a:r>
              <a:rPr lang="es" sz="2000" dirty="0"/>
              <a:t>.</a:t>
            </a:r>
          </a:p>
          <a:p>
            <a:pPr lvl="0"/>
            <a:endParaRPr lang="es-MX" sz="2000" dirty="0">
              <a:solidFill>
                <a:schemeClr val="tx1">
                  <a:lumMod val="65000"/>
                  <a:lumOff val="35000"/>
                </a:schemeClr>
              </a:solidFill>
            </a:endParaRPr>
          </a:p>
          <a:p>
            <a:pPr marL="228600" lvl="0"/>
            <a:r>
              <a:rPr lang="es" sz="2000" dirty="0"/>
              <a:t>“Artículo 8:</a:t>
            </a:r>
          </a:p>
          <a:p>
            <a:pPr lvl="0">
              <a:spcBef>
                <a:spcPts val="0"/>
              </a:spcBef>
              <a:buNone/>
            </a:pPr>
            <a:r>
              <a:rPr lang="es" sz="2000" dirty="0"/>
              <a:t>1. Los Estados Partes se comprometen a respetar el derecho del niño, a preservar su identidad, incluidos la nacionalidad, el nombre y las relaciones familiares de con la ley sin injerencias ilícitas…”</a:t>
            </a:r>
          </a:p>
          <a:p>
            <a:pPr lvl="0"/>
            <a:endParaRPr lang="es-MX" dirty="0">
              <a:solidFill>
                <a:schemeClr val="tx1">
                  <a:lumMod val="65000"/>
                  <a:lumOff val="35000"/>
                </a:schemeClr>
              </a:solidFill>
            </a:endParaRPr>
          </a:p>
        </p:txBody>
      </p:sp>
    </p:spTree>
    <p:extLst>
      <p:ext uri="{BB962C8B-B14F-4D97-AF65-F5344CB8AC3E}">
        <p14:creationId xmlns:p14="http://schemas.microsoft.com/office/powerpoint/2010/main" val="82394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68093"/>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1899093"/>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8" name="TextBox 87"/>
          <p:cNvSpPr txBox="1"/>
          <p:nvPr/>
        </p:nvSpPr>
        <p:spPr>
          <a:xfrm>
            <a:off x="1108772" y="1177898"/>
            <a:ext cx="6926456" cy="3970318"/>
          </a:xfrm>
          <a:prstGeom prst="rect">
            <a:avLst/>
          </a:prstGeom>
          <a:noFill/>
        </p:spPr>
        <p:txBody>
          <a:bodyPr wrap="square" rtlCol="0">
            <a:spAutoFit/>
          </a:bodyPr>
          <a:lstStyle/>
          <a:p>
            <a:pPr lvl="0" algn="just">
              <a:spcBef>
                <a:spcPts val="0"/>
              </a:spcBef>
              <a:buNone/>
            </a:pPr>
            <a:endParaRPr lang="es" dirty="0"/>
          </a:p>
          <a:p>
            <a:pPr lvl="0" algn="just">
              <a:spcBef>
                <a:spcPts val="0"/>
              </a:spcBef>
              <a:buNone/>
            </a:pPr>
            <a:r>
              <a:rPr lang="es" dirty="0"/>
              <a:t>La Secretaría de Educación del Estado de Jalisco, recibe en su Unidad de Transparencia, solicitudes de información donde los padres,  requieren datos de ubicación o de matrícula de sus menores hijos,  por lo que es posible que exista un conflicto entre los padres con igual parentesco por la titularidad de los derechos.</a:t>
            </a:r>
          </a:p>
          <a:p>
            <a:pPr lvl="0" algn="just">
              <a:spcBef>
                <a:spcPts val="0"/>
              </a:spcBef>
              <a:buNone/>
            </a:pPr>
            <a:endParaRPr lang="es" dirty="0"/>
          </a:p>
          <a:p>
            <a:pPr lvl="0" algn="just">
              <a:spcBef>
                <a:spcPts val="0"/>
              </a:spcBef>
              <a:buNone/>
            </a:pPr>
            <a:endParaRPr lang="es" dirty="0"/>
          </a:p>
          <a:p>
            <a:pPr lvl="0" algn="just">
              <a:spcBef>
                <a:spcPts val="0"/>
              </a:spcBef>
              <a:buNone/>
            </a:pPr>
            <a:r>
              <a:rPr lang="es" dirty="0"/>
              <a:t>La Secretaría de Educación del Estado de Jalisco cuestiona cuál debe ser el tratamiento que dará a los datos personales de menores, por lo que se tomarán en cuenta dos cuestiones importantes:  primero, que se trata de datos personales y segundo, que se demuestre la titularidad de derechos, es decir, la representación del menor.</a:t>
            </a:r>
          </a:p>
          <a:p>
            <a:pPr lvl="0"/>
            <a:endParaRPr lang="en-US" dirty="0">
              <a:solidFill>
                <a:schemeClr val="tx1">
                  <a:lumMod val="65000"/>
                  <a:lumOff val="35000"/>
                </a:schemeClr>
              </a:solidFill>
            </a:endParaRPr>
          </a:p>
        </p:txBody>
      </p:sp>
      <p:sp>
        <p:nvSpPr>
          <p:cNvPr id="9" name="Rectangle 7">
            <a:extLst>
              <a:ext uri="{FF2B5EF4-FFF2-40B4-BE49-F238E27FC236}">
                <a16:creationId xmlns:a16="http://schemas.microsoft.com/office/drawing/2014/main" xmlns="" id="{67DE5940-49B1-4A13-A558-D9E5B2AEB295}"/>
              </a:ext>
            </a:extLst>
          </p:cNvPr>
          <p:cNvSpPr/>
          <p:nvPr/>
        </p:nvSpPr>
        <p:spPr>
          <a:xfrm>
            <a:off x="0" y="483510"/>
            <a:ext cx="9144000" cy="862166"/>
          </a:xfrm>
          <a:prstGeom prst="rect">
            <a:avLst/>
          </a:prstGeom>
          <a:solidFill>
            <a:srgbClr val="31859C">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7538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1145</Words>
  <Application>Microsoft Office PowerPoint</Application>
  <PresentationFormat>Presentación en pantalla (4:3)</PresentationFormat>
  <Paragraphs>88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Presentación de PowerPoint</vt:lpstr>
      <vt:lpstr>Presentación de PowerPoint</vt:lpstr>
      <vt:lpstr>Presentación de PowerPoint</vt:lpstr>
      <vt:lpstr>Presentación de PowerPoint</vt:lpstr>
      <vt:lpstr>Presentación de PowerPoint</vt:lpstr>
      <vt:lpstr>LEY GENERAL DE LOS DERECHOS DE LOS NIÑOS, NIÑAS Y ADOLECENTES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dc:creator>
  <cp:lastModifiedBy>Victor Saavedra</cp:lastModifiedBy>
  <cp:revision>25</cp:revision>
  <dcterms:created xsi:type="dcterms:W3CDTF">2017-09-27T20:51:34Z</dcterms:created>
  <dcterms:modified xsi:type="dcterms:W3CDTF">2017-11-08T21:04:21Z</dcterms:modified>
</cp:coreProperties>
</file>