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7" r:id="rId3"/>
    <p:sldId id="257" r:id="rId4"/>
    <p:sldId id="258" r:id="rId5"/>
    <p:sldId id="259" r:id="rId6"/>
    <p:sldId id="260" r:id="rId7"/>
    <p:sldId id="262" r:id="rId8"/>
    <p:sldId id="263" r:id="rId9"/>
    <p:sldId id="287" r:id="rId10"/>
    <p:sldId id="264" r:id="rId11"/>
    <p:sldId id="265" r:id="rId12"/>
    <p:sldId id="289" r:id="rId13"/>
    <p:sldId id="290" r:id="rId14"/>
    <p:sldId id="291" r:id="rId15"/>
    <p:sldId id="295" r:id="rId16"/>
    <p:sldId id="296" r:id="rId17"/>
    <p:sldId id="271" r:id="rId18"/>
    <p:sldId id="284" r:id="rId19"/>
    <p:sldId id="270" r:id="rId20"/>
    <p:sldId id="272" r:id="rId21"/>
    <p:sldId id="283" r:id="rId22"/>
    <p:sldId id="273" r:id="rId23"/>
    <p:sldId id="274" r:id="rId24"/>
    <p:sldId id="285" r:id="rId25"/>
    <p:sldId id="275" r:id="rId26"/>
    <p:sldId id="288" r:id="rId27"/>
    <p:sldId id="293" r:id="rId28"/>
    <p:sldId id="276" r:id="rId29"/>
    <p:sldId id="277" r:id="rId30"/>
    <p:sldId id="278" r:id="rId31"/>
    <p:sldId id="279" r:id="rId32"/>
    <p:sldId id="298" r:id="rId33"/>
    <p:sldId id="28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E46C0A"/>
    <a:srgbClr val="604A7B"/>
    <a:srgbClr val="77933C"/>
    <a:srgbClr val="000000"/>
    <a:srgbClr val="5B9BD5"/>
    <a:srgbClr val="C5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57" d="100"/>
          <a:sy n="57" d="100"/>
        </p:scale>
        <p:origin x="-127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C2F7-7FD0-4A4D-941E-DE202394FA50}" type="datetimeFigureOut">
              <a:rPr lang="es-MX" smtClean="0"/>
              <a:pPr/>
              <a:t>08/11/2017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AE25C-AF58-4DCC-8D70-02A34D3B723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1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AE25C-AF58-4DCC-8D70-02A34D3B7236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70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F598-5ACF-4628-99E0-CB4C2E48FE02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05D9-21F9-451B-A85F-4D400BE9D533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A47-9885-4D4E-97FD-820455052462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7E0-B41A-430E-A945-29638EA6463C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0829-3754-4B28-9F50-C61E01B93823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20BA-B9F1-4665-906F-3C8FB73B6A33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8C1-4243-43EE-A08D-DA69A4D7B98D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428-57EC-4957-9330-7ED85E6E22CC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BD3-9497-4F34-8F8B-95363F28BF03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4EA8-065F-4964-A7A1-D172A1698276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320-FDC8-426E-BF7E-33FF61FFFE3D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F5B2-0C64-4483-997A-5DEEB5102799}" type="datetime1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3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30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2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1.wdp"/><Relationship Id="rId18" Type="http://schemas.openxmlformats.org/officeDocument/2006/relationships/image" Target="../media/image15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2.png"/><Relationship Id="rId17" Type="http://schemas.microsoft.com/office/2007/relationships/hdphoto" Target="../media/hdphoto13.wdp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.jpeg"/><Relationship Id="rId19" Type="http://schemas.microsoft.com/office/2007/relationships/hdphoto" Target="../media/hdphoto14.wdp"/><Relationship Id="rId4" Type="http://schemas.openxmlformats.org/officeDocument/2006/relationships/image" Target="../media/image9.png"/><Relationship Id="rId9" Type="http://schemas.microsoft.com/office/2007/relationships/hdphoto" Target="../media/hdphoto10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20.wdp"/><Relationship Id="rId18" Type="http://schemas.openxmlformats.org/officeDocument/2006/relationships/image" Target="../media/image26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3.png"/><Relationship Id="rId17" Type="http://schemas.microsoft.com/office/2007/relationships/hdphoto" Target="../media/hdphoto22.wdp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microsoft.com/office/2007/relationships/hdphoto" Target="../media/hdphoto21.wdp"/><Relationship Id="rId10" Type="http://schemas.openxmlformats.org/officeDocument/2006/relationships/image" Target="../media/image22.png"/><Relationship Id="rId19" Type="http://schemas.microsoft.com/office/2007/relationships/hdphoto" Target="../media/hdphoto23.wdp"/><Relationship Id="rId4" Type="http://schemas.openxmlformats.org/officeDocument/2006/relationships/image" Target="../media/image19.png"/><Relationship Id="rId9" Type="http://schemas.microsoft.com/office/2007/relationships/hdphoto" Target="../media/hdphoto18.wdp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do de imagen para derecho de oposicion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9" r="28721" b="25230"/>
          <a:stretch/>
        </p:blipFill>
        <p:spPr bwMode="auto">
          <a:xfrm>
            <a:off x="249432" y="4812310"/>
            <a:ext cx="2514759" cy="20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ducacionyculturaaz.com/wp-content/uploads/2016/05/shutterstock_11391086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444" r="7155" b="9100"/>
          <a:stretch/>
        </p:blipFill>
        <p:spPr bwMode="auto">
          <a:xfrm>
            <a:off x="3188203" y="164010"/>
            <a:ext cx="2767551" cy="19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TRABA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20106" b="755"/>
          <a:stretch/>
        </p:blipFill>
        <p:spPr bwMode="auto">
          <a:xfrm>
            <a:off x="6096000" y="0"/>
            <a:ext cx="3048022" cy="22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marco normativ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9876"/>
          <a:stretch/>
        </p:blipFill>
        <p:spPr bwMode="auto">
          <a:xfrm>
            <a:off x="956850" y="404664"/>
            <a:ext cx="2091151" cy="18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 rot="10800000">
            <a:off x="6096000" y="0"/>
            <a:ext cx="3048000" cy="2286016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0800000">
            <a:off x="1" y="-2"/>
            <a:ext cx="3048000" cy="2285983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 rot="10800000">
            <a:off x="3047979" y="0"/>
            <a:ext cx="3048000" cy="2286016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 rot="10800000">
            <a:off x="0" y="4571984"/>
            <a:ext cx="3048000" cy="2286016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0800000">
            <a:off x="3047978" y="4571984"/>
            <a:ext cx="6096021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92371" y="2736503"/>
            <a:ext cx="795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Generalidades de la Ley de Protección de Datos Personales en Posesión de Sujetos Obligados del Estado de Jalisco y sus Municipios</a:t>
            </a:r>
          </a:p>
        </p:txBody>
      </p:sp>
      <p:pic>
        <p:nvPicPr>
          <p:cNvPr id="25" name="24 Imagen" descr="horizontal_nuevo_2016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850" y="5119960"/>
            <a:ext cx="5078276" cy="973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esultado de imagen para perdida de archiv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6" r="14116"/>
          <a:stretch/>
        </p:blipFill>
        <p:spPr bwMode="auto">
          <a:xfrm>
            <a:off x="-1" y="0"/>
            <a:ext cx="9144001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357200" y="2142334"/>
            <a:ext cx="6429600" cy="285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El responsable deberá establecer y mantener las </a:t>
            </a:r>
            <a:r>
              <a:rPr lang="es-ES" sz="2200" b="1" u="sng" dirty="0">
                <a:solidFill>
                  <a:schemeClr val="bg1"/>
                </a:solidFill>
                <a:cs typeface="Arial" pitchFamily="34" charset="0"/>
              </a:rPr>
              <a:t>medidas de seguridad de carácter administrativo, físico y técnico</a:t>
            </a: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 para la protección de los datos personales, que permitan </a:t>
            </a:r>
            <a:r>
              <a:rPr lang="es-ES" sz="2200" b="1" dirty="0">
                <a:solidFill>
                  <a:schemeClr val="bg1"/>
                </a:solidFill>
                <a:cs typeface="Arial" pitchFamily="34" charset="0"/>
              </a:rPr>
              <a:t>protegerlos contra daño, pérdida, alteración, destrucción o su uso, acceso o tratamiento no autorizado, así como garantizar su confidencialidad, integridad y disponibilidad.</a:t>
            </a:r>
            <a:endParaRPr lang="es-MX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1357290" y="642918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Deberes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47700" y="6389794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30 – 44  Ley</a:t>
            </a:r>
            <a:endParaRPr lang="es-MX" sz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1076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8122"/>
            <a:ext cx="9144000" cy="3346516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7700" y="6389794"/>
            <a:ext cx="2297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 31 - 37  Ley General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4"/>
          <p:cNvSpPr txBox="1">
            <a:spLocks/>
          </p:cNvSpPr>
          <p:nvPr/>
        </p:nvSpPr>
        <p:spPr>
          <a:xfrm>
            <a:off x="1285829" y="357166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Cumplimiento de deberes</a:t>
            </a:r>
          </a:p>
        </p:txBody>
      </p:sp>
      <p:cxnSp>
        <p:nvCxnSpPr>
          <p:cNvPr id="52" name="51 Conector recto"/>
          <p:cNvCxnSpPr/>
          <p:nvPr/>
        </p:nvCxnSpPr>
        <p:spPr>
          <a:xfrm rot="5400000">
            <a:off x="1035811" y="3929066"/>
            <a:ext cx="2714644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 rot="10800000">
            <a:off x="1142984" y="2000240"/>
            <a:ext cx="250029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14"/>
          <p:cNvSpPr/>
          <p:nvPr/>
        </p:nvSpPr>
        <p:spPr>
          <a:xfrm>
            <a:off x="1461476" y="2279357"/>
            <a:ext cx="1863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CONSIDERACIONES DEL ARTÍCULO 31</a:t>
            </a:r>
          </a:p>
        </p:txBody>
      </p:sp>
      <p:sp>
        <p:nvSpPr>
          <p:cNvPr id="34" name="33 Rectángulo"/>
          <p:cNvSpPr/>
          <p:nvPr/>
        </p:nvSpPr>
        <p:spPr>
          <a:xfrm rot="10800000">
            <a:off x="1142984" y="3357562"/>
            <a:ext cx="250029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14"/>
          <p:cNvSpPr/>
          <p:nvPr/>
        </p:nvSpPr>
        <p:spPr>
          <a:xfrm>
            <a:off x="1357298" y="3513568"/>
            <a:ext cx="2071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ACCIONES INTERRELACIONADAS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DEL ARTÍCULO 32</a:t>
            </a:r>
          </a:p>
        </p:txBody>
      </p:sp>
      <p:sp>
        <p:nvSpPr>
          <p:cNvPr id="36" name="35 Rectángulo"/>
          <p:cNvSpPr/>
          <p:nvPr/>
        </p:nvSpPr>
        <p:spPr>
          <a:xfrm rot="10800000">
            <a:off x="1142984" y="4714884"/>
            <a:ext cx="250029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14"/>
          <p:cNvSpPr/>
          <p:nvPr/>
        </p:nvSpPr>
        <p:spPr>
          <a:xfrm>
            <a:off x="1357298" y="4870890"/>
            <a:ext cx="2071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DOCUMENTO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DE SEGURIDAD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ARTÍCULO 35</a:t>
            </a:r>
          </a:p>
        </p:txBody>
      </p:sp>
      <p:sp>
        <p:nvSpPr>
          <p:cNvPr id="42" name="41 Rectángulo"/>
          <p:cNvSpPr/>
          <p:nvPr/>
        </p:nvSpPr>
        <p:spPr>
          <a:xfrm rot="10800000">
            <a:off x="4401016" y="3357562"/>
            <a:ext cx="360000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14"/>
          <p:cNvSpPr/>
          <p:nvPr/>
        </p:nvSpPr>
        <p:spPr>
          <a:xfrm>
            <a:off x="4611528" y="3438318"/>
            <a:ext cx="3178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POLÍTICAS INTERNAS ARTÍCULO 33</a:t>
            </a:r>
          </a:p>
        </p:txBody>
      </p:sp>
      <p:sp>
        <p:nvSpPr>
          <p:cNvPr id="49" name="48 Rectángulo"/>
          <p:cNvSpPr/>
          <p:nvPr/>
        </p:nvSpPr>
        <p:spPr>
          <a:xfrm rot="10800000">
            <a:off x="4401016" y="4000504"/>
            <a:ext cx="360000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14"/>
          <p:cNvSpPr/>
          <p:nvPr/>
        </p:nvSpPr>
        <p:spPr>
          <a:xfrm>
            <a:off x="4593660" y="4081260"/>
            <a:ext cx="3214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SISTEMA DE GESTIÓN ARTÍCULO 34</a:t>
            </a:r>
          </a:p>
        </p:txBody>
      </p:sp>
      <p:cxnSp>
        <p:nvCxnSpPr>
          <p:cNvPr id="54" name="53 Conector recto"/>
          <p:cNvCxnSpPr/>
          <p:nvPr/>
        </p:nvCxnSpPr>
        <p:spPr>
          <a:xfrm rot="10800000">
            <a:off x="3529124" y="4249743"/>
            <a:ext cx="90000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10800000">
            <a:off x="3529124" y="3606800"/>
            <a:ext cx="90000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160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inter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34335" r="24582" b="-1"/>
          <a:stretch/>
        </p:blipFill>
        <p:spPr bwMode="auto">
          <a:xfrm>
            <a:off x="225478" y="110835"/>
            <a:ext cx="8918522" cy="67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43533" y="6000768"/>
            <a:ext cx="7914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https://www.ichitaip.org/infoweb/archivos/reader/pdp/Guia_elaboracion_Documento_seguridad.pdf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3533" y="6307138"/>
            <a:ext cx="7914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http://sitios.dif.gob.mx/normateca/wp-content/Archivos/Normateca/DispGrales/DoctoSeguridad_03Ago12.pdf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357200" y="2999590"/>
            <a:ext cx="6429600" cy="185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Documento que contiene las medidas de seguridad </a:t>
            </a:r>
            <a:r>
              <a:rPr lang="es-MX" sz="2200" b="1" dirty="0">
                <a:solidFill>
                  <a:schemeClr val="bg1"/>
                </a:solidFill>
              </a:rPr>
              <a:t>administrativa, física y técnica </a:t>
            </a:r>
            <a:r>
              <a:rPr lang="es-MX" sz="2200" dirty="0">
                <a:solidFill>
                  <a:schemeClr val="bg1"/>
                </a:solidFill>
              </a:rPr>
              <a:t>aplicables a sus sistemas de datos personales con el fin de asegurar la </a:t>
            </a:r>
            <a:r>
              <a:rPr lang="es-MX" sz="2200" b="1" dirty="0">
                <a:solidFill>
                  <a:schemeClr val="bg1"/>
                </a:solidFill>
              </a:rPr>
              <a:t>integridad, confidencialidad y disponibilidad de la información personal que éstos contienen</a:t>
            </a:r>
            <a:r>
              <a:rPr lang="es-MX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1357290" y="1214422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es?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32024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documento de segurida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7976" r="17082" b="18745"/>
          <a:stretch/>
        </p:blipFill>
        <p:spPr bwMode="auto">
          <a:xfrm>
            <a:off x="-1" y="924933"/>
            <a:ext cx="9144001" cy="5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357200" y="2999590"/>
            <a:ext cx="6429600" cy="2215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El documento tiene como propósito identificar </a:t>
            </a:r>
            <a:r>
              <a:rPr lang="es-MX" sz="2200" b="1" dirty="0">
                <a:solidFill>
                  <a:schemeClr val="bg1"/>
                </a:solidFill>
              </a:rPr>
              <a:t>el universo de sistemas de datos personales </a:t>
            </a:r>
            <a:r>
              <a:rPr lang="es-MX" sz="2200" dirty="0">
                <a:solidFill>
                  <a:schemeClr val="bg1"/>
                </a:solidFill>
              </a:rPr>
              <a:t>que posee cada dependencia o entidad, </a:t>
            </a:r>
            <a:r>
              <a:rPr lang="es-MX" sz="2200" b="1" dirty="0">
                <a:solidFill>
                  <a:schemeClr val="bg1"/>
                </a:solidFill>
              </a:rPr>
              <a:t>el tipo de datos personales </a:t>
            </a:r>
            <a:r>
              <a:rPr lang="es-MX" sz="2200" dirty="0">
                <a:solidFill>
                  <a:schemeClr val="bg1"/>
                </a:solidFill>
              </a:rPr>
              <a:t>que contiene cada uno, los </a:t>
            </a:r>
            <a:r>
              <a:rPr lang="es-MX" sz="2200" b="1" dirty="0">
                <a:solidFill>
                  <a:schemeClr val="bg1"/>
                </a:solidFill>
              </a:rPr>
              <a:t>responsables, encargados, usuarios de cada sistema y las medidas de seguridad concretas implementadas</a:t>
            </a:r>
            <a:r>
              <a:rPr lang="es-MX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1357290" y="1214422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 Propósito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793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3862"/>
            <a:ext cx="6429600" cy="2942592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</a:rPr>
              <a:t>Política de seguridad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Cumplimiento de la normatividad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Organización de la seguridad de la información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Clasificación y control de activos.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Seguridad relacionada a los recursos humanos.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Administración de incidentes.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</a:rPr>
              <a:t>Continuidad de las operaciones.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Administrativa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96007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4000"/>
            <a:ext cx="6429600" cy="26432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>
                <a:solidFill>
                  <a:schemeClr val="bg1"/>
                </a:solidFill>
              </a:rPr>
              <a:t>Establecimiento de </a:t>
            </a:r>
            <a:r>
              <a:rPr lang="es-MX" sz="2200" b="1" dirty="0">
                <a:solidFill>
                  <a:schemeClr val="bg1"/>
                </a:solidFill>
              </a:rPr>
              <a:t>controles relacionados con los perímetros de seguridad física</a:t>
            </a:r>
            <a:r>
              <a:rPr lang="es-MX" sz="2200" dirty="0">
                <a:solidFill>
                  <a:schemeClr val="bg1"/>
                </a:solidFill>
              </a:rPr>
              <a:t> y el entorno ambiental de los activos, con el fin de </a:t>
            </a:r>
            <a:r>
              <a:rPr lang="es-MX" sz="2200" b="1" dirty="0">
                <a:solidFill>
                  <a:schemeClr val="bg1"/>
                </a:solidFill>
              </a:rPr>
              <a:t>prevenir accesos no autorizados, daños, robo, entre otras amenazas</a:t>
            </a:r>
            <a:r>
              <a:rPr lang="es-MX" sz="2200" dirty="0">
                <a:solidFill>
                  <a:schemeClr val="bg1"/>
                </a:solidFill>
              </a:rPr>
              <a:t>. Se enfoca en aspectos tales como los </a:t>
            </a:r>
            <a:r>
              <a:rPr lang="es-MX" sz="2200" b="1" dirty="0">
                <a:solidFill>
                  <a:schemeClr val="bg1"/>
                </a:solidFill>
              </a:rPr>
              <a:t>controles implementados para espacios seguros y seguridad del equipo.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Física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76079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mecanis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1" r="1173" b="8205"/>
          <a:stretch/>
        </p:blipFill>
        <p:spPr bwMode="auto">
          <a:xfrm>
            <a:off x="0" y="0"/>
            <a:ext cx="9144000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844000"/>
            <a:ext cx="6429600" cy="1656570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Gestión de comunicaciones y operaciones.</a:t>
            </a:r>
          </a:p>
          <a:p>
            <a:r>
              <a:rPr lang="es-MX" sz="2200" dirty="0">
                <a:solidFill>
                  <a:schemeClr val="bg1"/>
                </a:solidFill>
              </a:rPr>
              <a:t>Control de acceso.</a:t>
            </a:r>
          </a:p>
          <a:p>
            <a:r>
              <a:rPr lang="es-MX" sz="2200" dirty="0">
                <a:solidFill>
                  <a:schemeClr val="bg1"/>
                </a:solidFill>
              </a:rPr>
              <a:t>Adquisición, desarrollo, uso y mantenimiento de sistemas de información.</a:t>
            </a:r>
          </a:p>
          <a:p>
            <a:pPr marL="0" indent="0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915036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 de Seguridad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Tipos de seguridad: Técnica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54135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ARCO derechos del interesad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344"/>
            <a:ext cx="2520280" cy="27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ARCO derechos del interesad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5071"/>
            <a:ext cx="2462972" cy="26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RCO derechos del interes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45"/>
            <a:ext cx="2462972" cy="26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RCO derechos del interes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43587"/>
            <a:ext cx="2432820" cy="2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572000" y="3500438"/>
            <a:ext cx="4572000" cy="2714644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0" y="3500438"/>
            <a:ext cx="4572000" cy="2714644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572000" y="1"/>
            <a:ext cx="4572000" cy="2714620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0" y="1"/>
            <a:ext cx="4572000" cy="271462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76000" y="678650"/>
            <a:ext cx="3420000" cy="13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Acceder a sus datos personales que obren en posesión del responsable, así como conocer la información relacionada con las condiciones y generalidades de su tratamiento.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48000" y="678650"/>
            <a:ext cx="34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Rectificación o corrección de sus datos personales, cuando estos resulten ser inexactos, incompletos o no se encuentren actualizados.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6000" y="4072930"/>
            <a:ext cx="34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Cancelación de sus datos personales de los archivos, registros, expedientes y sistemas del responsable, a fin de que los mismos ya no estén en su posesión y dejen de ser tratados por este último.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148000" y="4073918"/>
            <a:ext cx="34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Oponerse al tratamiento de sus datos personales o exigir que se cese en el mismo,  cuando se encuentre en los supuestos de ley.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0172" y="6389794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45 – 62  Ley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ítulo 4"/>
          <p:cNvSpPr txBox="1">
            <a:spLocks/>
          </p:cNvSpPr>
          <p:nvPr/>
        </p:nvSpPr>
        <p:spPr>
          <a:xfrm>
            <a:off x="0" y="2714632"/>
            <a:ext cx="9144000" cy="78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Derechos ARCO</a:t>
            </a:r>
          </a:p>
        </p:txBody>
      </p:sp>
    </p:spTree>
    <p:extLst>
      <p:ext uri="{BB962C8B-B14F-4D97-AF65-F5344CB8AC3E}">
        <p14:creationId xmlns:p14="http://schemas.microsoft.com/office/powerpoint/2010/main" val="218720189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derecho de oposic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9" r="28721" b="3174"/>
          <a:stretch/>
        </p:blipFill>
        <p:spPr bwMode="auto">
          <a:xfrm>
            <a:off x="5892927" y="368661"/>
            <a:ext cx="290510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500" y="428604"/>
            <a:ext cx="5915000" cy="11430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Oposición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1754166"/>
            <a:ext cx="64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200" dirty="0">
                <a:solidFill>
                  <a:schemeClr val="bg1"/>
                </a:solidFill>
              </a:rPr>
              <a:t>Aun siendo lícito el tratamiento, debe cesar para evitar que su persistencia cause un daño o perjuicio al titular; y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2200" dirty="0">
                <a:solidFill>
                  <a:schemeClr val="bg1"/>
                </a:solidFill>
              </a:rPr>
              <a:t>Sus datos personales sean objeto de un tratamiento automatizado, el cual le produzca efectos jurídicos no deseados o afecte de manera significativa sus intereses, derechos o libertades, y estén destinados a evaluar, sin intervención humana, determinados aspectos personales del mismo o analizar o predecir, en particular, su rendimiento profesional, situación económica, estado de salud, preferencias sexuales, fiabilidad o comportamiento.</a:t>
            </a:r>
          </a:p>
        </p:txBody>
      </p:sp>
    </p:spTree>
    <p:extLst>
      <p:ext uri="{BB962C8B-B14F-4D97-AF65-F5344CB8AC3E}">
        <p14:creationId xmlns:p14="http://schemas.microsoft.com/office/powerpoint/2010/main" val="348529523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Resultado de imagen para aviso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14" y="4329112"/>
            <a:ext cx="2025284" cy="17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sultado de imagen para registrar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5113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analiz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" y="4143368"/>
            <a:ext cx="2762286" cy="20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33575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 rot="10800000">
            <a:off x="1" y="4143380"/>
            <a:ext cx="2857488" cy="2071702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 rot="10800000">
            <a:off x="2857489" y="4143379"/>
            <a:ext cx="3429024" cy="2071703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 rot="10800000">
            <a:off x="6286512" y="4143380"/>
            <a:ext cx="2857488" cy="207170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321514" y="1571612"/>
            <a:ext cx="64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La pérdida o destrucción no autorizada.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robo, extravío o copia no autorizada.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uso, acceso o tratamiento no autorizado.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El daño, la alteración o modificación no autorizada.</a:t>
            </a:r>
            <a:endParaRPr lang="es-MX" sz="2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9554" y="4640622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Analizar causas e implementar en su plan de trabajo las acciones preventivas y correctivas.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43240" y="4517512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Bitácora de las vulneraciones con la fecha en la que ocurrió, el motivo de ésta y las acciones correctivas implementadas de forma inmediata y definitiva.</a:t>
            </a:r>
            <a:endParaRPr lang="es-MX" sz="1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665640" y="4763733"/>
            <a:ext cx="1908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Informar en un plazo de 72 horas  al titular y al Instituto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3020" y="6389794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38 – 40 Ley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ítulo 4"/>
          <p:cNvSpPr txBox="1">
            <a:spLocks/>
          </p:cNvSpPr>
          <p:nvPr/>
        </p:nvSpPr>
        <p:spPr>
          <a:xfrm>
            <a:off x="1321604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Vulneraciones</a:t>
            </a:r>
          </a:p>
        </p:txBody>
      </p:sp>
      <p:sp>
        <p:nvSpPr>
          <p:cNvPr id="25" name="Título 4"/>
          <p:cNvSpPr txBox="1">
            <a:spLocks/>
          </p:cNvSpPr>
          <p:nvPr/>
        </p:nvSpPr>
        <p:spPr>
          <a:xfrm>
            <a:off x="0" y="3357562"/>
            <a:ext cx="9144000" cy="78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¿Qué hacer?</a:t>
            </a:r>
          </a:p>
        </p:txBody>
      </p:sp>
    </p:spTree>
    <p:extLst>
      <p:ext uri="{BB962C8B-B14F-4D97-AF65-F5344CB8AC3E}">
        <p14:creationId xmlns:p14="http://schemas.microsoft.com/office/powerpoint/2010/main" val="2941785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71488" y="152983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GENERAL DE TRANSPARENCIA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2926" y="454333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DE TRANSPARENCIA Y ACCESO A LA INFORMACIÓN PÚBLICA DEL ESTADO DE JALISCO Y SUS MUNICIPIOS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102276" y="1252835"/>
            <a:ext cx="352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GENERAL DE PROTECCIÓN DE DATOS PERSONALES EN POSESIÓN DE SUJETOS OBLIGADOS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70674" y="3850044"/>
            <a:ext cx="3929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DE PROTECCIÓN DE DATOS PERSONALES EN POSESION DE SUJETOS OBLIGADOS PARA EL ESTADO DE JALISCO Y SUS MUNICIPIOS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REFORMA A LEY DE TRANSPARENCIA Y ACCESO A LA INFORMACIÓN PÚBLICA DEL ESTADO DE JALISCO Y SUS MUNICIPIOS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3091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proces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83"/>
          <a:stretch/>
        </p:blipFill>
        <p:spPr bwMode="auto">
          <a:xfrm>
            <a:off x="6084168" y="286783"/>
            <a:ext cx="2726605" cy="24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Rectángulo"/>
          <p:cNvSpPr/>
          <p:nvPr/>
        </p:nvSpPr>
        <p:spPr>
          <a:xfrm flipH="1">
            <a:off x="-16" y="1"/>
            <a:ext cx="9144016" cy="1501566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43" name="42 Rectángulo"/>
          <p:cNvSpPr/>
          <p:nvPr/>
        </p:nvSpPr>
        <p:spPr>
          <a:xfrm flipH="1">
            <a:off x="-16" y="1498807"/>
            <a:ext cx="9144016" cy="1573003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 flipH="1">
            <a:off x="-16" y="3786191"/>
            <a:ext cx="9144016" cy="1571635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 flipH="1">
            <a:off x="-16" y="5357826"/>
            <a:ext cx="9144016" cy="1500174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46" name="Título 4"/>
          <p:cNvSpPr txBox="1">
            <a:spLocks/>
          </p:cNvSpPr>
          <p:nvPr/>
        </p:nvSpPr>
        <p:spPr>
          <a:xfrm>
            <a:off x="0" y="3036097"/>
            <a:ext cx="9144000" cy="78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Ejercicio de los Derechos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ARCO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0034" y="504563"/>
            <a:ext cx="4357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</a:rPr>
              <a:t>¿Quién puede ejercerlos?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00034" y="4153709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>
                <a:solidFill>
                  <a:schemeClr val="bg1"/>
                </a:solidFill>
              </a:rPr>
              <a:t>Procedimientos sencillos con un tiempo de respuesta de 10 días y una ampliación de 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00034" y="5860989"/>
            <a:ext cx="66901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>
                <a:solidFill>
                  <a:schemeClr val="bg1"/>
                </a:solidFill>
              </a:rPr>
              <a:t>Es el titular quien debe iniciar el recurso 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500034" y="1864870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GRATIS</a:t>
            </a:r>
          </a:p>
        </p:txBody>
      </p:sp>
    </p:spTree>
    <p:extLst>
      <p:ext uri="{BB962C8B-B14F-4D97-AF65-F5344CB8AC3E}">
        <p14:creationId xmlns:p14="http://schemas.microsoft.com/office/powerpoint/2010/main" val="149997481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sultado de imagen para acceso a datos persona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2" y="1304764"/>
            <a:ext cx="81822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614500" y="1500182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Portabilidad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1357200" y="2999590"/>
            <a:ext cx="6429600" cy="15851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>
                <a:solidFill>
                  <a:schemeClr val="bg1"/>
                </a:solidFill>
              </a:rPr>
              <a:t>Cuando se traten datos personales </a:t>
            </a:r>
            <a:r>
              <a:rPr lang="es-MX" sz="2200" b="1" dirty="0">
                <a:solidFill>
                  <a:schemeClr val="bg1"/>
                </a:solidFill>
              </a:rPr>
              <a:t>por vía electrónica en un formato estructurado y comúnmente utilizado</a:t>
            </a:r>
            <a:r>
              <a:rPr lang="es-MX" sz="2200" dirty="0">
                <a:solidFill>
                  <a:schemeClr val="bg1"/>
                </a:solidFill>
              </a:rPr>
              <a:t>, el titular tendrá derecho a obtener del responsable </a:t>
            </a:r>
            <a:r>
              <a:rPr lang="es-MX" sz="2200" b="1" dirty="0">
                <a:solidFill>
                  <a:schemeClr val="bg1"/>
                </a:solidFill>
              </a:rPr>
              <a:t>una copia.</a:t>
            </a:r>
            <a:endParaRPr lang="es-MX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9963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336645" y="2420888"/>
            <a:ext cx="4483828" cy="3456385"/>
            <a:chOff x="5971581" y="3681188"/>
            <a:chExt cx="2848892" cy="2196085"/>
          </a:xfrm>
        </p:grpSpPr>
        <p:pic>
          <p:nvPicPr>
            <p:cNvPr id="6" name="Picture 2" descr="Resultado de imagen para PERSONA FÍSICA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1" t="10035" r="40950" b="7681"/>
            <a:stretch/>
          </p:blipFill>
          <p:spPr bwMode="auto">
            <a:xfrm>
              <a:off x="7380312" y="4365104"/>
              <a:ext cx="1440161" cy="15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esultado de imagen para institucion publica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581" y="3681188"/>
              <a:ext cx="1804241" cy="174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9402" y="1857364"/>
            <a:ext cx="6429600" cy="3714776"/>
          </a:xfrm>
        </p:spPr>
        <p:txBody>
          <a:bodyPr>
            <a:no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</a:rPr>
              <a:t>Realizar el tratamiento conforme </a:t>
            </a:r>
            <a:r>
              <a:rPr lang="es-ES" sz="1600" dirty="0">
                <a:solidFill>
                  <a:schemeClr val="bg1"/>
                </a:solidFill>
              </a:rPr>
              <a:t>a las instrucciones del responsable;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Abstenerse</a:t>
            </a:r>
            <a:r>
              <a:rPr lang="es-ES" sz="1600" dirty="0">
                <a:solidFill>
                  <a:schemeClr val="bg1"/>
                </a:solidFill>
              </a:rPr>
              <a:t> de tratar para finalidades distintas a las instruidas;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Implementar</a:t>
            </a:r>
            <a:r>
              <a:rPr lang="es-ES" sz="1600" dirty="0">
                <a:solidFill>
                  <a:schemeClr val="bg1"/>
                </a:solidFill>
              </a:rPr>
              <a:t> las medidas de seguridad conforme a los instrumentos jurídicos aplicables;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Informar</a:t>
            </a:r>
            <a:r>
              <a:rPr lang="es-ES" sz="1600" dirty="0">
                <a:solidFill>
                  <a:schemeClr val="bg1"/>
                </a:solidFill>
              </a:rPr>
              <a:t> al responsable cuando ocurra una vulneración;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Guardar confidencialidad</a:t>
            </a:r>
            <a:r>
              <a:rPr lang="es-ES" sz="1600" dirty="0">
                <a:solidFill>
                  <a:schemeClr val="bg1"/>
                </a:solidFill>
              </a:rPr>
              <a:t> respecto de los datos personales;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Suprimir o devolver los datos personales </a:t>
            </a:r>
            <a:r>
              <a:rPr lang="es-ES" sz="1600" dirty="0">
                <a:solidFill>
                  <a:schemeClr val="bg1"/>
                </a:solidFill>
              </a:rPr>
              <a:t>objeto de tratamiento una vez cumplida la relación jurídica con el responsable, siempre y cuando no exista una previsión legal que exija la conservación de los datos personales, y</a:t>
            </a:r>
            <a:endParaRPr lang="es-MX" sz="1600" dirty="0">
              <a:solidFill>
                <a:schemeClr val="bg1"/>
              </a:solidFill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</a:rPr>
              <a:t>Abstenerse de transferir</a:t>
            </a:r>
            <a:r>
              <a:rPr lang="es-ES" sz="1600" dirty="0">
                <a:solidFill>
                  <a:schemeClr val="bg1"/>
                </a:solidFill>
              </a:rPr>
              <a:t> los datos personales salvo en el caso de que el responsable así lo determine, o la comunicación derive de una subcontratación, o por mandato expreso de la autoridad competente.</a:t>
            </a:r>
            <a:endParaRPr lang="es-MX" sz="1600" dirty="0">
              <a:solidFill>
                <a:schemeClr val="bg1"/>
              </a:solidFill>
            </a:endParaRPr>
          </a:p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0172" y="6389794"/>
            <a:ext cx="237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64 – 67  Ley General</a:t>
            </a:r>
            <a:endParaRPr lang="es-MX" sz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1339492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Relación</a:t>
            </a:r>
            <a:r>
              <a:rPr kumimoji="0" lang="es-MX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Responsable Encargado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514252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acionyculturaaz.com/wp-content/uploads/2016/05/shutterstock_1139108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444" r="7155" b="9100"/>
          <a:stretch/>
        </p:blipFill>
        <p:spPr bwMode="auto">
          <a:xfrm>
            <a:off x="652322" y="334436"/>
            <a:ext cx="7839357" cy="55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4480" y="1500182"/>
            <a:ext cx="6275040" cy="11430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Cómputo en la nube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200" y="2999590"/>
            <a:ext cx="6429600" cy="1977083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Tener políticas y medidas de seguridad que respeten los principios enmarcados en la ley general.</a:t>
            </a:r>
          </a:p>
          <a:p>
            <a:r>
              <a:rPr lang="es-MX" sz="2200" dirty="0">
                <a:solidFill>
                  <a:schemeClr val="bg1"/>
                </a:solidFill>
              </a:rPr>
              <a:t>Igual para las comunicaciones de datos personales.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0172" y="6389794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68 y 69  Ley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1671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flipV="1">
            <a:off x="-16" y="1356062"/>
            <a:ext cx="9144016" cy="1358559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17" name="16 Rectángulo"/>
          <p:cNvSpPr/>
          <p:nvPr/>
        </p:nvSpPr>
        <p:spPr>
          <a:xfrm flipV="1">
            <a:off x="-16" y="1"/>
            <a:ext cx="9144016" cy="1358559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 flipV="1">
            <a:off x="-16" y="4856511"/>
            <a:ext cx="9144016" cy="1358571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 flipV="1">
            <a:off x="-16" y="3500438"/>
            <a:ext cx="9144016" cy="1358571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5" name="Rectángulo 4"/>
          <p:cNvSpPr/>
          <p:nvPr/>
        </p:nvSpPr>
        <p:spPr>
          <a:xfrm>
            <a:off x="500400" y="571480"/>
            <a:ext cx="739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Toda transferencia se encuentra sujeta al consentimiento de su titular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0400" y="171448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Toda transferencia deberá formalizarse mediante la suscripción de cláusulas contractuales, convenios de colaboración o cualquier otro instrumento jurídico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400" y="3995057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Sea nacional o internacional la transferencia, se deben respetar los principios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0400" y="535113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Existen 7 excepciones al consentimiento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0172" y="6389794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70 y 75  Ley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ítulo 4"/>
          <p:cNvSpPr txBox="1">
            <a:spLocks/>
          </p:cNvSpPr>
          <p:nvPr/>
        </p:nvSpPr>
        <p:spPr>
          <a:xfrm>
            <a:off x="0" y="2714632"/>
            <a:ext cx="9144000" cy="78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Comunicaciones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Datos Personales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3826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MEJORES PRACTIC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0267"/>
            <a:ext cx="8343705" cy="52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9402" y="1857364"/>
            <a:ext cx="6429600" cy="2553147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Elevar el nivel de protección de los datos personales;</a:t>
            </a:r>
            <a:endParaRPr lang="es-MX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Armonizar el tratamiento de datos personales en un sector específico;</a:t>
            </a:r>
            <a:endParaRPr lang="es-MX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Facilitar el ejercicio de los derechos ARCO por parte de los titulares;</a:t>
            </a:r>
            <a:endParaRPr lang="es-MX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Facilitar las transferencias de datos personales;</a:t>
            </a:r>
            <a:endParaRPr lang="es-MX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Complementar las disposiciones previstas en la normatividad que resulte aplicable en materia de protección de datos personales, y</a:t>
            </a:r>
            <a:endParaRPr lang="es-MX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Demostrar ante el Instituto o, en su caso, los Organismos garantes, el cumplimiento de la normatividad que resulte aplicable en materia de protección de datos personales.</a:t>
            </a:r>
            <a:endParaRPr lang="es-MX" sz="1600" dirty="0">
              <a:solidFill>
                <a:schemeClr val="bg1"/>
              </a:solidFill>
            </a:endParaRPr>
          </a:p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0172" y="6389794"/>
            <a:ext cx="237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76 – 77  Ley General</a:t>
            </a:r>
            <a:endParaRPr lang="es-MX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1339492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Mejores prácticas</a:t>
            </a:r>
          </a:p>
        </p:txBody>
      </p:sp>
    </p:spTree>
    <p:extLst>
      <p:ext uri="{BB962C8B-B14F-4D97-AF65-F5344CB8AC3E}">
        <p14:creationId xmlns:p14="http://schemas.microsoft.com/office/powerpoint/2010/main" val="248107852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impac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"/>
          <a:stretch/>
        </p:blipFill>
        <p:spPr bwMode="auto">
          <a:xfrm>
            <a:off x="0" y="3148398"/>
            <a:ext cx="2887420" cy="25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3000364" cy="6858000"/>
          </a:xfrm>
          <a:prstGeom prst="rect">
            <a:avLst/>
          </a:prstGeom>
          <a:solidFill>
            <a:schemeClr val="accent3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893" y="1214422"/>
            <a:ext cx="2214578" cy="1285884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Evaluaciones de impacto a la protección de datos personales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29958" y="1259317"/>
            <a:ext cx="5284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Cuando se pretenda poner en operación o modificar políticas públicas, programas, servicios, sistemas o plataformas informáticas, aplicaciones electrónicas o cualquier otra tecnología que implique el tratamiento intensivo o relevante de datos personales se deberá presentar una evaluación del impacto.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28992" y="3168096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Deberán presentarla ante el Instituto, treinta días anteriores a la fecha en que se pretenda poner en operación.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29974" y="4430544"/>
            <a:ext cx="528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El Instituto, de oficio, podrá llevar a cabo evaluaciones de impacto a la privacidad, conforme a los lineamientos que para tal efecto emita.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28992" y="5692991"/>
            <a:ext cx="5286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bg1"/>
                </a:solidFill>
              </a:rPr>
              <a:t>Las situaciones de emergencia o urgencia no requieren evaluación.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3357554" y="2797688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357554" y="406013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357554" y="5322584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3382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determin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7" l="143" r="9857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" y="476672"/>
            <a:ext cx="8056525" cy="56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538" y="1857601"/>
            <a:ext cx="7215238" cy="4143168"/>
          </a:xfrm>
        </p:spPr>
        <p:txBody>
          <a:bodyPr>
            <a:no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Coordinar, supervisar y realizar </a:t>
            </a:r>
            <a:r>
              <a:rPr lang="es-MX" sz="1600" dirty="0">
                <a:solidFill>
                  <a:schemeClr val="bg1"/>
                </a:solidFill>
              </a:rPr>
              <a:t>las acciones necesarias para garantizar el derecho a la protección de los datos;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Instituir procedimientos </a:t>
            </a:r>
            <a:r>
              <a:rPr lang="es-MX" sz="1600" dirty="0">
                <a:solidFill>
                  <a:schemeClr val="bg1"/>
                </a:solidFill>
              </a:rPr>
              <a:t>internos para asegurar la mayor eficiencia en la gestión de las solicitudes para el ejercicio de los derechos ARCO;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Confirmar, modificar o revocar </a:t>
            </a:r>
            <a:r>
              <a:rPr lang="es-MX" sz="1600" dirty="0">
                <a:solidFill>
                  <a:schemeClr val="bg1"/>
                </a:solidFill>
              </a:rPr>
              <a:t>determinaciones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Establecer y supervisar la aplicación de criterios </a:t>
            </a:r>
            <a:r>
              <a:rPr lang="es-MX" sz="1600" dirty="0">
                <a:solidFill>
                  <a:schemeClr val="bg1"/>
                </a:solidFill>
              </a:rPr>
              <a:t>específicos;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Supervisar, en coordinación</a:t>
            </a:r>
            <a:r>
              <a:rPr lang="es-MX" sz="1600" dirty="0">
                <a:solidFill>
                  <a:schemeClr val="bg1"/>
                </a:solidFill>
              </a:rPr>
              <a:t> con las áreas el cumplimiento de las medidas, controles y acciones del documento de seguridad;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Dar seguimiento y cumplimiento </a:t>
            </a:r>
            <a:r>
              <a:rPr lang="es-MX" sz="1600" dirty="0">
                <a:solidFill>
                  <a:schemeClr val="bg1"/>
                </a:solidFill>
              </a:rPr>
              <a:t>a las resoluciones emitidas por el Instituto;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Establecer programas de capacitación y actualización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Dar vista </a:t>
            </a:r>
            <a:r>
              <a:rPr lang="es-MX" sz="1600" dirty="0">
                <a:solidFill>
                  <a:schemeClr val="bg1"/>
                </a:solidFill>
              </a:rPr>
              <a:t>al órgano interno de control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Resolver las solicitudes </a:t>
            </a:r>
            <a:r>
              <a:rPr lang="es-MX" sz="1600" dirty="0">
                <a:solidFill>
                  <a:schemeClr val="bg1"/>
                </a:solidFill>
              </a:rPr>
              <a:t>de ejercicio de derechos ARCO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solidFill>
                  <a:schemeClr val="bg1"/>
                </a:solidFill>
              </a:rPr>
              <a:t>Aprobar, supervisar y evaluar las políticas, programas, acciones </a:t>
            </a:r>
            <a:r>
              <a:rPr lang="es-MX" sz="1600" dirty="0">
                <a:solidFill>
                  <a:schemeClr val="bg1"/>
                </a:solidFill>
              </a:rPr>
              <a:t>y demás actividades que correspondan para el cumplimiento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40172" y="6389794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87 Ley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464447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Comité</a:t>
            </a:r>
            <a:r>
              <a:rPr kumimoji="0" lang="es-MX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Transparencia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832263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sultado de imagen para oficial 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312"/>
          <a:stretch/>
        </p:blipFill>
        <p:spPr bwMode="auto">
          <a:xfrm>
            <a:off x="466175" y="2780928"/>
            <a:ext cx="2068013" cy="31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3000364" cy="6215082"/>
          </a:xfrm>
          <a:prstGeom prst="rect">
            <a:avLst/>
          </a:prstGeom>
          <a:solidFill>
            <a:srgbClr val="E46C0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40172" y="6389794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88 – 89  Ley</a:t>
            </a:r>
            <a:endParaRPr lang="es-MX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4695" y="500042"/>
            <a:ext cx="5214974" cy="58579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>Auxiliar y orientar </a:t>
            </a:r>
            <a:r>
              <a:rPr lang="es-MX" sz="1400" dirty="0">
                <a:solidFill>
                  <a:schemeClr val="bg1"/>
                </a:solidFill>
              </a:rPr>
              <a:t>al titular que lo requiera con relación al ejercicio del derecho a la protección de datos personales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Gestionar</a:t>
            </a:r>
            <a:r>
              <a:rPr lang="es-MX" sz="1400" dirty="0">
                <a:solidFill>
                  <a:schemeClr val="bg1"/>
                </a:solidFill>
              </a:rPr>
              <a:t> las solicitudes para el ejercicio de los derechos ARCO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Establecer mecanismos </a:t>
            </a:r>
            <a:r>
              <a:rPr lang="es-MX" sz="1400" dirty="0">
                <a:solidFill>
                  <a:schemeClr val="bg1"/>
                </a:solidFill>
              </a:rPr>
              <a:t>para asegurar que los datos personales solo se entreguen a su titular o su representante debidamente acreditados;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Informar el monto de los costos </a:t>
            </a:r>
            <a:r>
              <a:rPr lang="es-MX" sz="1400" dirty="0">
                <a:solidFill>
                  <a:schemeClr val="bg1"/>
                </a:solidFill>
              </a:rPr>
              <a:t>a cubrir por la reproducción y envío de los datos personales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Proponer al Comité de Transparencia </a:t>
            </a:r>
            <a:r>
              <a:rPr lang="es-MX" sz="1400" dirty="0">
                <a:solidFill>
                  <a:schemeClr val="bg1"/>
                </a:solidFill>
              </a:rPr>
              <a:t>los procedimientos internos que aseguren y fortalezcan mayor eficiencia en la gestión de las solicitudes para el ejercicio de los derechos ARCO;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Aplicar instrumentos de evaluación de calidad </a:t>
            </a:r>
            <a:r>
              <a:rPr lang="es-MX" sz="1400" dirty="0">
                <a:solidFill>
                  <a:schemeClr val="bg1"/>
                </a:solidFill>
              </a:rPr>
              <a:t>sobre la gestión de las solicitudes para el ejercicio de los derechos ARCO;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Asesorar a las áreas adscritas </a:t>
            </a:r>
            <a:r>
              <a:rPr lang="es-MX" sz="1400" dirty="0">
                <a:solidFill>
                  <a:schemeClr val="bg1"/>
                </a:solidFill>
              </a:rPr>
              <a:t>al responsable en materia de protección de datos personales;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Dar atención y seguimiento </a:t>
            </a:r>
            <a:r>
              <a:rPr lang="es-MX" sz="1400" dirty="0">
                <a:solidFill>
                  <a:schemeClr val="bg1"/>
                </a:solidFill>
              </a:rPr>
              <a:t>a los acuerdos emitidos por el </a:t>
            </a:r>
            <a:r>
              <a:rPr lang="es-MX" sz="1400" b="1" dirty="0">
                <a:solidFill>
                  <a:schemeClr val="bg1"/>
                </a:solidFill>
              </a:rPr>
              <a:t>Comité de Transparencia</a:t>
            </a:r>
            <a:r>
              <a:rPr lang="es-MX" sz="1400" dirty="0">
                <a:solidFill>
                  <a:schemeClr val="bg1"/>
                </a:solidFill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>
                <a:solidFill>
                  <a:schemeClr val="bg1"/>
                </a:solidFill>
              </a:rPr>
              <a:t/>
            </a:r>
            <a:br>
              <a:rPr lang="es-MX" sz="1400" b="1" dirty="0">
                <a:solidFill>
                  <a:schemeClr val="bg1"/>
                </a:solidFill>
              </a:rPr>
            </a:br>
            <a:r>
              <a:rPr lang="es-MX" sz="1400" b="1" dirty="0">
                <a:solidFill>
                  <a:schemeClr val="bg1"/>
                </a:solidFill>
              </a:rPr>
              <a:t>Avisar al Comité de Transparencia </a:t>
            </a:r>
            <a:r>
              <a:rPr lang="es-MX" sz="1400" dirty="0">
                <a:solidFill>
                  <a:schemeClr val="bg1"/>
                </a:solidFill>
              </a:rPr>
              <a:t>cuando alguna unidad administrativa del responsable se niegue a colaborar</a:t>
            </a: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285752" y="500042"/>
            <a:ext cx="242886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Unidad de Transparencia y Oficial</a:t>
            </a:r>
            <a:r>
              <a:rPr kumimoji="0" lang="es-MX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Protección de Datos Personales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464117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REVI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94"/>
          <a:stretch/>
        </p:blipFill>
        <p:spPr bwMode="auto">
          <a:xfrm flipH="1">
            <a:off x="321558" y="3407861"/>
            <a:ext cx="2357248" cy="27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0"/>
            <a:ext cx="3000364" cy="6215082"/>
          </a:xfrm>
          <a:prstGeom prst="rect">
            <a:avLst/>
          </a:prstGeom>
          <a:solidFill>
            <a:schemeClr val="accent5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5898" y="1628800"/>
            <a:ext cx="5112568" cy="10081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400" b="1" dirty="0">
                <a:solidFill>
                  <a:schemeClr val="bg1"/>
                </a:solidFill>
                <a:cs typeface="Arial" pitchFamily="34" charset="0"/>
              </a:rPr>
              <a:t>Recurso de Revisión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s-MX" sz="2400" b="1" dirty="0">
                <a:solidFill>
                  <a:schemeClr val="bg1"/>
                </a:solidFill>
                <a:cs typeface="Arial" pitchFamily="34" charset="0"/>
              </a:rPr>
              <a:t>Recurso de Inconformidad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MX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0172" y="6357958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92 – 112  Ley </a:t>
            </a:r>
            <a:endParaRPr lang="es-MX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285752" y="1628800"/>
            <a:ext cx="2428860" cy="371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6425340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805" r="8063"/>
          <a:stretch/>
        </p:blipFill>
        <p:spPr>
          <a:xfrm>
            <a:off x="4680520" y="263236"/>
            <a:ext cx="3995936" cy="595184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6429420" cy="142876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¿Qué son los datos personales?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57290" y="2786034"/>
            <a:ext cx="6429420" cy="18574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MX" sz="2200" dirty="0">
                <a:solidFill>
                  <a:schemeClr val="bg1"/>
                </a:solidFill>
                <a:cs typeface="Arial" pitchFamily="34" charset="0"/>
              </a:rPr>
              <a:t>Cualquier información concerniente a una persona física identificada o identificable. </a:t>
            </a:r>
            <a:r>
              <a:rPr lang="es-MX" sz="2200" b="1" dirty="0">
                <a:solidFill>
                  <a:schemeClr val="bg1"/>
                </a:solidFill>
                <a:cs typeface="Arial" pitchFamily="34" charset="0"/>
              </a:rPr>
              <a:t>Se considera que una persona es identificable cuando su identidad pueda determinarse directa o indirectamente a través de cualquier información.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5808" y="6357958"/>
            <a:ext cx="8532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 Ley</a:t>
            </a:r>
            <a:endParaRPr lang="es-MX" sz="1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867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74073" y="360218"/>
            <a:ext cx="5237018" cy="5417127"/>
            <a:chOff x="374073" y="360218"/>
            <a:chExt cx="5237018" cy="5417127"/>
          </a:xfrm>
        </p:grpSpPr>
        <p:pic>
          <p:nvPicPr>
            <p:cNvPr id="12" name="Picture 2" descr="Resultado de imagen para verificaci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9308" l="3692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9183" r="13717" b="8400"/>
            <a:stretch/>
          </p:blipFill>
          <p:spPr bwMode="auto">
            <a:xfrm>
              <a:off x="374073" y="360218"/>
              <a:ext cx="5237018" cy="541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3343506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3941325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esultado de imagen para cumplimiento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7" y="4599841"/>
              <a:ext cx="797092" cy="7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Rectángulo"/>
          <p:cNvSpPr/>
          <p:nvPr/>
        </p:nvSpPr>
        <p:spPr>
          <a:xfrm>
            <a:off x="0" y="0"/>
            <a:ext cx="9144000" cy="3143248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51830" y="6357958"/>
            <a:ext cx="2534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113 – 135  Ley General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10800000">
            <a:off x="3048000" y="3143248"/>
            <a:ext cx="3048000" cy="3071840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 rot="10800000">
            <a:off x="1" y="3143241"/>
            <a:ext cx="3048000" cy="307184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 rot="10800000">
            <a:off x="6096000" y="3143241"/>
            <a:ext cx="3048000" cy="3071840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ítulo 4"/>
          <p:cNvSpPr txBox="1">
            <a:spLocks/>
          </p:cNvSpPr>
          <p:nvPr/>
        </p:nvSpPr>
        <p:spPr>
          <a:xfrm>
            <a:off x="1339492" y="857244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Verificación</a:t>
            </a:r>
          </a:p>
        </p:txBody>
      </p:sp>
      <p:sp>
        <p:nvSpPr>
          <p:cNvPr id="20" name="Rectángulo 12"/>
          <p:cNvSpPr/>
          <p:nvPr/>
        </p:nvSpPr>
        <p:spPr>
          <a:xfrm>
            <a:off x="3286094" y="4125163"/>
            <a:ext cx="2571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</a:rPr>
              <a:t>Por denuncia del </a:t>
            </a:r>
            <a:r>
              <a:rPr lang="es-ES" sz="2200" b="1" dirty="0">
                <a:solidFill>
                  <a:schemeClr val="bg1"/>
                </a:solidFill>
              </a:rPr>
              <a:t>TITULAR </a:t>
            </a:r>
            <a:r>
              <a:rPr lang="es-ES" sz="2200" dirty="0">
                <a:solidFill>
                  <a:schemeClr val="bg1"/>
                </a:solidFill>
              </a:rPr>
              <a:t>o cualquier </a:t>
            </a:r>
            <a:r>
              <a:rPr lang="es-ES" sz="2200" b="1" dirty="0">
                <a:solidFill>
                  <a:schemeClr val="bg1"/>
                </a:solidFill>
              </a:rPr>
              <a:t>CIUDADANO</a:t>
            </a:r>
          </a:p>
        </p:txBody>
      </p:sp>
      <p:sp>
        <p:nvSpPr>
          <p:cNvPr id="21" name="Rectángulo 14"/>
          <p:cNvSpPr/>
          <p:nvPr/>
        </p:nvSpPr>
        <p:spPr>
          <a:xfrm>
            <a:off x="625082" y="4386774"/>
            <a:ext cx="1797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De oficio</a:t>
            </a:r>
          </a:p>
        </p:txBody>
      </p:sp>
      <p:sp>
        <p:nvSpPr>
          <p:cNvPr id="22" name="Rectángulo 16"/>
          <p:cNvSpPr/>
          <p:nvPr/>
        </p:nvSpPr>
        <p:spPr>
          <a:xfrm>
            <a:off x="6512711" y="4294441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</a:rPr>
              <a:t>A solicitud del</a:t>
            </a:r>
          </a:p>
          <a:p>
            <a:pPr algn="ctr"/>
            <a:r>
              <a:rPr lang="es-ES" sz="2200" dirty="0">
                <a:solidFill>
                  <a:schemeClr val="bg1"/>
                </a:solidFill>
              </a:rPr>
              <a:t>Sujeto Obligado</a:t>
            </a:r>
            <a:endParaRPr lang="es-MX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621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55181"/>
              </p:ext>
            </p:extLst>
          </p:nvPr>
        </p:nvGraphicFramePr>
        <p:xfrm>
          <a:off x="642910" y="1785927"/>
          <a:ext cx="7858180" cy="407196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73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4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10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SANCIÓN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EJEMPLO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66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APERCIBIMIENTO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</a:rPr>
                        <a:t>Incumplir los plazos de atención previstos en la presente Ley para responder las solicitudes para el ejercicio de los derechos ARCO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93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MULTA DE  11’323.50 – 37’745.00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</a:rPr>
                        <a:t>Dar tratamiento, de manera intencional, a los datos personales en contravención a los principios y deberes establecidos en la presente 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61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</a:rPr>
                        <a:t>MULTA</a:t>
                      </a:r>
                      <a:r>
                        <a:rPr lang="es-MX" sz="1400" baseline="0" dirty="0">
                          <a:effectLst/>
                        </a:rPr>
                        <a:t> DE </a:t>
                      </a:r>
                      <a:r>
                        <a:rPr lang="es-MX" sz="1400" dirty="0">
                          <a:effectLst/>
                        </a:rPr>
                        <a:t>37’745.00 –</a:t>
                      </a:r>
                      <a:r>
                        <a:rPr lang="es-MX" sz="1400" baseline="0" dirty="0">
                          <a:effectLst/>
                        </a:rPr>
                        <a:t> 113’235.00</a:t>
                      </a:r>
                      <a:endParaRPr lang="es-MX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</a:rPr>
                        <a:t>Usar, sustraer, divulgar, ocultar, alterar, mutilar, destruir o inutilizar, total o parcialmente y de manera indebida datos personales, que se encuentren bajo su custodia o a los cuales tengan acceso o conocimiento con motivo de su empleo, cargo o comisión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</a:rPr>
                        <a:t>ARRESTO</a:t>
                      </a:r>
                      <a:r>
                        <a:rPr lang="es-MX" sz="1400" baseline="0" dirty="0">
                          <a:effectLst/>
                        </a:rPr>
                        <a:t> ADMINISTRATIVO</a:t>
                      </a:r>
                      <a:endParaRPr lang="es-MX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</a:rPr>
                        <a:t>Dos</a:t>
                      </a:r>
                      <a:r>
                        <a:rPr lang="es-MX" sz="1400" baseline="0" dirty="0">
                          <a:effectLst/>
                        </a:rPr>
                        <a:t> incumplimientos</a:t>
                      </a:r>
                      <a:endParaRPr lang="es-MX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240172" y="6357958"/>
            <a:ext cx="1982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146  Y 149  Ley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339492" y="2142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Medidas</a:t>
            </a:r>
            <a:r>
              <a:rPr kumimoji="0" lang="es-MX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apremio y sanciones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761058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8346" y="2009764"/>
            <a:ext cx="6429600" cy="2513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2200" b="1" dirty="0">
                <a:solidFill>
                  <a:schemeClr val="bg1"/>
                </a:solidFill>
              </a:rPr>
              <a:t>http://www.itei.org.mx/v4/index.php/normatividad</a:t>
            </a:r>
          </a:p>
          <a:p>
            <a:pPr lvl="1">
              <a:buNone/>
            </a:pPr>
            <a:endParaRPr lang="es-MX" sz="16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Ley General de Protección de Datos Personales en Posesión de Sujetos Obligados</a:t>
            </a:r>
          </a:p>
          <a:p>
            <a:pPr lvl="1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Ley  de Protección de Datos Personales en Posesión de Sujetos Obligados para el Estado de Jalisco y sus Municipios</a:t>
            </a:r>
          </a:p>
          <a:p>
            <a:pPr lvl="1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Lineamientos SNT</a:t>
            </a:r>
          </a:p>
          <a:p>
            <a:pPr lvl="1">
              <a:buFont typeface="Arial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Lineamientos emitidos por el ITEI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1348436" y="366690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Normatividad</a:t>
            </a:r>
          </a:p>
        </p:txBody>
      </p:sp>
    </p:spTree>
    <p:extLst>
      <p:ext uri="{BB962C8B-B14F-4D97-AF65-F5344CB8AC3E}">
        <p14:creationId xmlns:p14="http://schemas.microsoft.com/office/powerpoint/2010/main" val="95766395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7208361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dato personal sens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019" r="2899" b="2861"/>
          <a:stretch/>
        </p:blipFill>
        <p:spPr bwMode="auto">
          <a:xfrm>
            <a:off x="4355976" y="940362"/>
            <a:ext cx="4505993" cy="433435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739" y="2285210"/>
            <a:ext cx="6429600" cy="30726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2200" b="1" dirty="0">
                <a:solidFill>
                  <a:schemeClr val="bg1"/>
                </a:solidFill>
                <a:cs typeface="Arial" pitchFamily="34" charset="0"/>
              </a:rPr>
              <a:t>Datos personales:</a:t>
            </a: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 Cualquier información concerniente a una persona física identificada o identificable.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2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200" b="1" dirty="0">
                <a:solidFill>
                  <a:schemeClr val="bg1"/>
                </a:solidFill>
                <a:cs typeface="Arial" pitchFamily="34" charset="0"/>
              </a:rPr>
              <a:t>Datos personales sensibles:</a:t>
            </a:r>
            <a:r>
              <a:rPr lang="es-ES" sz="2200" dirty="0">
                <a:solidFill>
                  <a:schemeClr val="bg1"/>
                </a:solidFill>
                <a:cs typeface="Arial" pitchFamily="34" charset="0"/>
              </a:rPr>
              <a:t> Aquellos que se refieran a la esfera más íntima de su titular, o cuya utilización indebida pueda dar origen a discriminación o conlleve un riesgo grave para éste. </a:t>
            </a:r>
            <a:endParaRPr lang="es-MX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ángulo 1"/>
          <p:cNvSpPr/>
          <p:nvPr/>
        </p:nvSpPr>
        <p:spPr>
          <a:xfrm>
            <a:off x="325808" y="6357958"/>
            <a:ext cx="8532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3 (IX y X) Ley</a:t>
            </a:r>
            <a:endParaRPr lang="es-MX" sz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285829" y="785794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tipos existen?</a:t>
            </a:r>
          </a:p>
        </p:txBody>
      </p:sp>
    </p:spTree>
    <p:extLst>
      <p:ext uri="{BB962C8B-B14F-4D97-AF65-F5344CB8AC3E}">
        <p14:creationId xmlns:p14="http://schemas.microsoft.com/office/powerpoint/2010/main" val="9644959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SAL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76" y="4279281"/>
            <a:ext cx="1863049" cy="17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75" r="8102"/>
          <a:stretch/>
        </p:blipFill>
        <p:spPr>
          <a:xfrm>
            <a:off x="3131842" y="4239689"/>
            <a:ext cx="2105256" cy="1853608"/>
          </a:xfrm>
          <a:prstGeom prst="rect">
            <a:avLst/>
          </a:prstGeom>
        </p:spPr>
      </p:pic>
      <p:pic>
        <p:nvPicPr>
          <p:cNvPr id="29" name="Imagen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4239688"/>
            <a:ext cx="1642696" cy="1975394"/>
          </a:xfrm>
          <a:prstGeom prst="rect">
            <a:avLst/>
          </a:prstGeom>
        </p:spPr>
      </p:pic>
      <p:pic>
        <p:nvPicPr>
          <p:cNvPr id="28" name="Picture 16" descr="Resultado de imagen para estrella cardinal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148266"/>
            <a:ext cx="1801370" cy="19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sultado de imagen para TRABAJ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3" r="16406" b="5808"/>
          <a:stretch/>
        </p:blipFill>
        <p:spPr bwMode="auto">
          <a:xfrm>
            <a:off x="3047978" y="2069797"/>
            <a:ext cx="3048022" cy="20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BIRRE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02" b="14179"/>
          <a:stretch/>
        </p:blipFill>
        <p:spPr bwMode="auto">
          <a:xfrm>
            <a:off x="119844" y="2176313"/>
            <a:ext cx="2808312" cy="18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sultado de imagen para mallete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47" y="88219"/>
            <a:ext cx="2517306" cy="18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8836" r="6793" b="13377"/>
          <a:stretch/>
        </p:blipFill>
        <p:spPr>
          <a:xfrm>
            <a:off x="3131841" y="120999"/>
            <a:ext cx="2853324" cy="1829677"/>
          </a:xfrm>
          <a:prstGeom prst="rect">
            <a:avLst/>
          </a:prstGeom>
        </p:spPr>
      </p:pic>
      <p:sp>
        <p:nvSpPr>
          <p:cNvPr id="41" name="40 Rectángulo"/>
          <p:cNvSpPr/>
          <p:nvPr/>
        </p:nvSpPr>
        <p:spPr>
          <a:xfrm rot="10800000">
            <a:off x="3047979" y="0"/>
            <a:ext cx="3048000" cy="2071709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12" y="120999"/>
            <a:ext cx="2160576" cy="182967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 rot="10800000">
            <a:off x="6096000" y="0"/>
            <a:ext cx="3048000" cy="2071709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 rot="10800000">
            <a:off x="0" y="2071687"/>
            <a:ext cx="3048000" cy="2071709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 rot="10800000">
            <a:off x="0" y="-2"/>
            <a:ext cx="3048000" cy="2071679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 rot="10800000">
            <a:off x="3047979" y="2071687"/>
            <a:ext cx="3048000" cy="2071709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Rectángulo"/>
          <p:cNvSpPr/>
          <p:nvPr/>
        </p:nvSpPr>
        <p:spPr>
          <a:xfrm rot="10800000">
            <a:off x="3048001" y="4143380"/>
            <a:ext cx="3048000" cy="2071709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 rot="10800000">
            <a:off x="1" y="4143373"/>
            <a:ext cx="3048000" cy="2071709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 rot="10800000">
            <a:off x="6096000" y="2071678"/>
            <a:ext cx="3048000" cy="2071709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 rot="10800000">
            <a:off x="6096000" y="4143372"/>
            <a:ext cx="3048000" cy="2071709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472" y="825035"/>
            <a:ext cx="1902008" cy="421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b="1" dirty="0">
                <a:solidFill>
                  <a:schemeClr val="bg1"/>
                </a:solidFill>
              </a:rPr>
              <a:t>IDENTIFICATIVOS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285" y="851189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PATRIMONIALES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04633" y="4994562"/>
            <a:ext cx="93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ORIGEN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73901" y="50006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IDEOLÓGICOS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149508" y="4994562"/>
            <a:ext cx="94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SALUD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906859" y="2922876"/>
            <a:ext cx="1330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LABORALES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15074" y="574189"/>
            <a:ext cx="2753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PROCEDIMIENTOS ADMINISTRATIVOS Y/O JURISDICCIONALES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79822" y="2922876"/>
            <a:ext cx="14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ACADÉMICOS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701644" y="2645876"/>
            <a:ext cx="1836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TRÁNSITO Y MOVIMIENTOS MIGRATORIOS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14282" y="6389794"/>
            <a:ext cx="86934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CATEGORIAS: Lineamiento Quincuagésimo Octavo Lineamientos Generales para la Protección de la Información Confidencial y Reservada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674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48892" y="1518663"/>
            <a:ext cx="1831111" cy="1711367"/>
            <a:chOff x="548892" y="1785926"/>
            <a:chExt cx="1831111" cy="1711367"/>
          </a:xfrm>
        </p:grpSpPr>
        <p:pic>
          <p:nvPicPr>
            <p:cNvPr id="25" name="Picture 4" descr="Resultado de imagen para institucion publica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37" y="1785926"/>
              <a:ext cx="1765221" cy="171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548892" y="2318683"/>
              <a:ext cx="1831111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Instituciones Gubernamentales</a:t>
              </a:r>
            </a:p>
          </p:txBody>
        </p:sp>
      </p:grpSp>
      <p:pic>
        <p:nvPicPr>
          <p:cNvPr id="24" name="Picture 2" descr="Resultado de imagen para PERSONA FÍSICA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0035" r="40950" b="7681"/>
          <a:stretch/>
        </p:blipFill>
        <p:spPr bwMode="auto">
          <a:xfrm>
            <a:off x="6882612" y="1518663"/>
            <a:ext cx="1593882" cy="16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37664" y="6357958"/>
            <a:ext cx="280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1, 3, 28 y Título Cuarto Ley </a:t>
            </a:r>
            <a:endParaRPr lang="es-MX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1357290" y="940889"/>
            <a:ext cx="642942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¿Quién</a:t>
            </a:r>
            <a:r>
              <a:rPr kumimoji="0" lang="es-MX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debe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protegerlos</a:t>
            </a: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?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214282" y="3445522"/>
            <a:ext cx="8715436" cy="2071710"/>
            <a:chOff x="214282" y="3712785"/>
            <a:chExt cx="8715436" cy="2071710"/>
          </a:xfrm>
        </p:grpSpPr>
        <p:sp>
          <p:nvSpPr>
            <p:cNvPr id="15" name="14 Rectángulo"/>
            <p:cNvSpPr/>
            <p:nvPr/>
          </p:nvSpPr>
          <p:spPr>
            <a:xfrm rot="10800000">
              <a:off x="214314" y="3712785"/>
              <a:ext cx="2500298" cy="20717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Arial" pitchFamily="34" charset="0"/>
              </a:endParaRPr>
            </a:p>
          </p:txBody>
        </p:sp>
        <p:sp>
          <p:nvSpPr>
            <p:cNvPr id="16" name="Rectángulo 14"/>
            <p:cNvSpPr/>
            <p:nvPr/>
          </p:nvSpPr>
          <p:spPr>
            <a:xfrm>
              <a:off x="214282" y="4499173"/>
              <a:ext cx="2500330" cy="2522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cs typeface="Arial" pitchFamily="34" charset="0"/>
                </a:rPr>
                <a:t>RESPONSABLE</a:t>
              </a:r>
            </a:p>
          </p:txBody>
        </p:sp>
        <p:sp>
          <p:nvSpPr>
            <p:cNvPr id="23" name="22 Rectángulo"/>
            <p:cNvSpPr/>
            <p:nvPr/>
          </p:nvSpPr>
          <p:spPr>
            <a:xfrm rot="10800000">
              <a:off x="6429388" y="3712785"/>
              <a:ext cx="2500298" cy="20717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Arial" pitchFamily="34" charset="0"/>
              </a:endParaRPr>
            </a:p>
          </p:txBody>
        </p:sp>
        <p:sp>
          <p:nvSpPr>
            <p:cNvPr id="18" name="Rectángulo 14"/>
            <p:cNvSpPr/>
            <p:nvPr/>
          </p:nvSpPr>
          <p:spPr>
            <a:xfrm>
              <a:off x="6429388" y="4499173"/>
              <a:ext cx="2500330" cy="2522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cs typeface="Arial" pitchFamily="34" charset="0"/>
                </a:rPr>
                <a:t>ENCARGADO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 rot="10800000">
              <a:off x="3367538" y="3712785"/>
              <a:ext cx="2408924" cy="207170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Arial" pitchFamily="34" charset="0"/>
              </a:endParaRPr>
            </a:p>
          </p:txBody>
        </p:sp>
        <p:sp>
          <p:nvSpPr>
            <p:cNvPr id="22" name="Rectángulo 18"/>
            <p:cNvSpPr/>
            <p:nvPr/>
          </p:nvSpPr>
          <p:spPr>
            <a:xfrm>
              <a:off x="3357555" y="4212851"/>
              <a:ext cx="24288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cs typeface="Arial" pitchFamily="34" charset="0"/>
                </a:rPr>
                <a:t>Sujetos</a:t>
              </a:r>
              <a:br>
                <a:rPr lang="es-MX" sz="2000" b="1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s-MX" sz="2000" b="1" dirty="0">
                  <a:solidFill>
                    <a:schemeClr val="bg1"/>
                  </a:solidFill>
                  <a:cs typeface="Arial" pitchFamily="34" charset="0"/>
                </a:rPr>
                <a:t>obligados</a:t>
              </a:r>
              <a:br>
                <a:rPr lang="es-MX" sz="2000" b="1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s-MX" sz="2000" b="1" dirty="0">
                  <a:solidFill>
                    <a:schemeClr val="bg1"/>
                  </a:solidFill>
                  <a:cs typeface="Arial" pitchFamily="34" charset="0"/>
                </a:rPr>
                <a:t>de la Ley</a:t>
              </a: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5715008" y="4391449"/>
              <a:ext cx="651029" cy="71438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Arial" pitchFamily="34" charset="0"/>
              </a:endParaRPr>
            </a:p>
          </p:txBody>
        </p:sp>
        <p:sp>
          <p:nvSpPr>
            <p:cNvPr id="28" name="27 Flecha derecha"/>
            <p:cNvSpPr/>
            <p:nvPr/>
          </p:nvSpPr>
          <p:spPr>
            <a:xfrm rot="10800000">
              <a:off x="2777963" y="4391449"/>
              <a:ext cx="651029" cy="71438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6650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para marco norma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9876"/>
          <a:stretch/>
        </p:blipFill>
        <p:spPr bwMode="auto">
          <a:xfrm>
            <a:off x="298476" y="3789040"/>
            <a:ext cx="2701889" cy="24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 rot="10800000">
            <a:off x="0" y="-3"/>
            <a:ext cx="3000364" cy="6215089"/>
          </a:xfrm>
          <a:prstGeom prst="rect">
            <a:avLst/>
          </a:prstGeom>
          <a:solidFill>
            <a:srgbClr val="31859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587" y="1857364"/>
            <a:ext cx="1928826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800" b="1" dirty="0">
                <a:solidFill>
                  <a:schemeClr val="bg1"/>
                </a:solidFill>
              </a:rPr>
              <a:t>CONTENIDO</a:t>
            </a:r>
          </a:p>
          <a:p>
            <a:pPr>
              <a:buNone/>
            </a:pP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dirty="0">
                <a:solidFill>
                  <a:schemeClr val="bg1"/>
                </a:solidFill>
              </a:rPr>
              <a:t>152 Artículos </a:t>
            </a:r>
          </a:p>
          <a:p>
            <a:r>
              <a:rPr lang="es-MX" sz="1800" dirty="0">
                <a:solidFill>
                  <a:schemeClr val="bg1"/>
                </a:solidFill>
              </a:rPr>
              <a:t>12 Títulos</a:t>
            </a:r>
          </a:p>
          <a:p>
            <a:r>
              <a:rPr lang="es-MX" sz="1800" dirty="0">
                <a:solidFill>
                  <a:schemeClr val="bg1"/>
                </a:solidFill>
              </a:rPr>
              <a:t>7 Transitorios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52429" y="1785926"/>
            <a:ext cx="503950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Establecer las bases que tiene toda persona a la protección de sus datos personales.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Garantizar la observancia de los principios de protección de datos personales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Proteger los datos personales en posesión de cualquier autoridad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Garantizar que toda persona pueda ejercer el derecho a la protección de los datos personales</a:t>
            </a:r>
            <a:endParaRPr lang="es-MX" sz="14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Promover, fomentar y difundir una cultura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 de protección de datos personales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Establecer los mecanismos para garantizar el cumplimiento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</a:rPr>
              <a:t>Regular el procedimiento y mecanismo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</a:rPr>
              <a:t>Fijar los estándares y parámetros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es-MX" sz="1400" b="1" dirty="0">
                <a:solidFill>
                  <a:schemeClr val="bg1"/>
                </a:solidFill>
              </a:rPr>
              <a:t>Establecer el catálogo de sanciones</a:t>
            </a:r>
            <a:endParaRPr lang="es-MX" sz="14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18274" y="500042"/>
            <a:ext cx="510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DE PROTECCIÓN DE DATOS PERSONALES EN POSESION DE SUJETOS OBLIGADOS PARA EL ESTADO DE JALISCO Y SUS MUNICIPIOS</a:t>
            </a:r>
          </a:p>
        </p:txBody>
      </p:sp>
      <p:sp>
        <p:nvSpPr>
          <p:cNvPr id="19" name="Rectángulo 1"/>
          <p:cNvSpPr/>
          <p:nvPr/>
        </p:nvSpPr>
        <p:spPr>
          <a:xfrm>
            <a:off x="325808" y="6357958"/>
            <a:ext cx="138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2 Ley</a:t>
            </a:r>
            <a:endParaRPr lang="es-MX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1869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4" descr="Resultado de imagen para RESPONS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60" y="4931807"/>
            <a:ext cx="1610640" cy="12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Resultado de imagen para INFORMAC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53" y="3643136"/>
            <a:ext cx="1073174" cy="10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5240" y="5188259"/>
            <a:ext cx="1111357" cy="698716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23528" y="1556792"/>
            <a:ext cx="981819" cy="981819"/>
            <a:chOff x="287934" y="1597256"/>
            <a:chExt cx="876171" cy="876171"/>
          </a:xfrm>
        </p:grpSpPr>
        <p:pic>
          <p:nvPicPr>
            <p:cNvPr id="28" name="Imagen 1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498" y="1704478"/>
              <a:ext cx="667045" cy="586191"/>
            </a:xfrm>
            <a:prstGeom prst="rect">
              <a:avLst/>
            </a:prstGeom>
          </p:spPr>
        </p:pic>
        <p:pic>
          <p:nvPicPr>
            <p:cNvPr id="30" name="Picture 4" descr="Resultado de imagen para prohibid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34" y="1597256"/>
              <a:ext cx="876171" cy="87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Resultado de imagen para objetivo gener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793"/>
            <a:ext cx="982216" cy="9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4" y="131056"/>
            <a:ext cx="1877251" cy="1096448"/>
          </a:xfrm>
          <a:prstGeom prst="rect">
            <a:avLst/>
          </a:prstGeom>
        </p:spPr>
      </p:pic>
      <p:pic>
        <p:nvPicPr>
          <p:cNvPr id="22" name="Picture 10" descr="Resultado de imagen para completa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3653897"/>
            <a:ext cx="2122913" cy="12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1556792"/>
            <a:ext cx="922020" cy="901065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4572000" y="3500438"/>
            <a:ext cx="4572000" cy="1358571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572000" y="4856511"/>
            <a:ext cx="4572000" cy="1358571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-16" y="3500438"/>
            <a:ext cx="4572000" cy="1358571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43" name="42 Rectángulo"/>
          <p:cNvSpPr/>
          <p:nvPr/>
        </p:nvSpPr>
        <p:spPr>
          <a:xfrm>
            <a:off x="-16" y="4856511"/>
            <a:ext cx="4572000" cy="1358571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572000" y="1"/>
            <a:ext cx="4572000" cy="1358559"/>
          </a:xfrm>
          <a:prstGeom prst="rect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572000" y="1356062"/>
            <a:ext cx="4572000" cy="1358559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-16" y="1"/>
            <a:ext cx="4572000" cy="1358559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-17" y="1356062"/>
            <a:ext cx="4572000" cy="1358559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/>
          </a:p>
        </p:txBody>
      </p:sp>
      <p:sp>
        <p:nvSpPr>
          <p:cNvPr id="9" name="Rectángulo 8"/>
          <p:cNvSpPr/>
          <p:nvPr/>
        </p:nvSpPr>
        <p:spPr>
          <a:xfrm>
            <a:off x="1466724" y="448448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LICITUD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62115" y="448448"/>
            <a:ext cx="1573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FINALIDAD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66724" y="3948891"/>
            <a:ext cx="131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CALIDAD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62115" y="1804509"/>
            <a:ext cx="2544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CONSENTIMIENTO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66724" y="1804509"/>
            <a:ext cx="126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LEALTAD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466724" y="5304964"/>
            <a:ext cx="288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PROPORCIONALIDAD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162115" y="3948891"/>
            <a:ext cx="2096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INFORMACIÓN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162115" y="5304964"/>
            <a:ext cx="2586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RESPONSABILIDAD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27979" y="6357958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Artículos 9– 29  Ley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ítulo 4"/>
          <p:cNvSpPr txBox="1">
            <a:spLocks/>
          </p:cNvSpPr>
          <p:nvPr/>
        </p:nvSpPr>
        <p:spPr>
          <a:xfrm>
            <a:off x="0" y="2714638"/>
            <a:ext cx="9144000" cy="78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Principios</a:t>
            </a:r>
          </a:p>
        </p:txBody>
      </p:sp>
    </p:spTree>
    <p:extLst>
      <p:ext uri="{BB962C8B-B14F-4D97-AF65-F5344CB8AC3E}">
        <p14:creationId xmlns:p14="http://schemas.microsoft.com/office/powerpoint/2010/main" val="1383358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8" y="4927174"/>
            <a:ext cx="2996367" cy="128791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3000364" y="0"/>
            <a:ext cx="614363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 rot="10800000">
            <a:off x="0" y="-3"/>
            <a:ext cx="3000364" cy="6215089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371882" y="1046966"/>
            <a:ext cx="4885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Destinar recursos autorizados para  programas y políticas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71882" y="1720003"/>
            <a:ext cx="2473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Elaborar políticas y programas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71882" y="2393040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Programa de capacitación y actualización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71882" y="3066077"/>
            <a:ext cx="4885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Revisar periódicamente las políticas y programas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71883" y="3739114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Establecer un sistema de supervisión y vigilancia interna y/o externa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71882" y="4412151"/>
            <a:ext cx="540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Establecer procedimientos para recibir y responder dudas y quejas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71882" y="508518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Diseñar sus políticas públicas, programas, servicios, sistemas o cualquier otra tecnología, conforme a la Ley y garantizar que cumplan con ella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0386" y="6357958"/>
            <a:ext cx="13740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Artículo 29  Ley </a:t>
            </a:r>
            <a:endParaRPr lang="es-MX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92893" y="1046966"/>
            <a:ext cx="2214578" cy="589562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Mecanismos de responsabilidad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3357554" y="1536579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357554" y="2209616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357554" y="2882653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357554" y="3555690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3357554" y="422872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357554" y="4901764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144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6706</TotalTime>
  <Words>1944</Words>
  <Application>Microsoft Office PowerPoint</Application>
  <PresentationFormat>Presentación en pantalla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¿Qué son los datos personales?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Mecanismos de responsabilidad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Oposición</vt:lpstr>
      <vt:lpstr>Presentación de PowerPoint</vt:lpstr>
      <vt:lpstr>Presentación de PowerPoint</vt:lpstr>
      <vt:lpstr>Presentación de PowerPoint</vt:lpstr>
      <vt:lpstr>Presentación de PowerPoint</vt:lpstr>
      <vt:lpstr>Cómputo en la nube</vt:lpstr>
      <vt:lpstr>Presentación de PowerPoint</vt:lpstr>
      <vt:lpstr>Presentación de PowerPoint</vt:lpstr>
      <vt:lpstr>Evaluaciones de impacto a la protección de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Victor Saavedra</cp:lastModifiedBy>
  <cp:revision>296</cp:revision>
  <dcterms:created xsi:type="dcterms:W3CDTF">2016-01-07T19:19:14Z</dcterms:created>
  <dcterms:modified xsi:type="dcterms:W3CDTF">2017-11-08T21:03:37Z</dcterms:modified>
</cp:coreProperties>
</file>