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56" r:id="rId2"/>
    <p:sldId id="297" r:id="rId3"/>
    <p:sldId id="257" r:id="rId4"/>
    <p:sldId id="258" r:id="rId5"/>
    <p:sldId id="259" r:id="rId6"/>
    <p:sldId id="260" r:id="rId7"/>
    <p:sldId id="262" r:id="rId8"/>
    <p:sldId id="263" r:id="rId9"/>
    <p:sldId id="287" r:id="rId10"/>
    <p:sldId id="264" r:id="rId11"/>
    <p:sldId id="265" r:id="rId12"/>
    <p:sldId id="289" r:id="rId13"/>
    <p:sldId id="290" r:id="rId14"/>
    <p:sldId id="291" r:id="rId15"/>
    <p:sldId id="295" r:id="rId16"/>
    <p:sldId id="296" r:id="rId17"/>
    <p:sldId id="271" r:id="rId18"/>
    <p:sldId id="284" r:id="rId19"/>
    <p:sldId id="270" r:id="rId20"/>
    <p:sldId id="272" r:id="rId21"/>
    <p:sldId id="283" r:id="rId22"/>
    <p:sldId id="273" r:id="rId23"/>
    <p:sldId id="274" r:id="rId24"/>
    <p:sldId id="285" r:id="rId25"/>
    <p:sldId id="275" r:id="rId26"/>
    <p:sldId id="288" r:id="rId27"/>
    <p:sldId id="293" r:id="rId28"/>
    <p:sldId id="276" r:id="rId29"/>
    <p:sldId id="277" r:id="rId30"/>
    <p:sldId id="278" r:id="rId31"/>
    <p:sldId id="279" r:id="rId32"/>
    <p:sldId id="298" r:id="rId33"/>
    <p:sldId id="280" r:id="rId34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1859C"/>
    <a:srgbClr val="E46C0A"/>
    <a:srgbClr val="604A7B"/>
    <a:srgbClr val="77933C"/>
    <a:srgbClr val="000000"/>
    <a:srgbClr val="5B9BD5"/>
    <a:srgbClr val="C5E8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4C1A8A3-306A-4EB7-A6B1-4F7E0EB9C5D6}" styleName="Estilo medio 3 - Énfasis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B344D84-9AFB-497E-A393-DC336BA19D2E}" styleName="Estilo medio 3 - Énfasis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EC20E35-A176-4012-BC5E-935CFFF8708E}" styleName="Estilo me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75DCB02-9BB8-47FD-8907-85C794F793BA}" styleName="Estilo temático 1 - Énfasis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485" autoAdjust="0"/>
    <p:restoredTop sz="94660"/>
  </p:normalViewPr>
  <p:slideViewPr>
    <p:cSldViewPr>
      <p:cViewPr>
        <p:scale>
          <a:sx n="57" d="100"/>
          <a:sy n="57" d="100"/>
        </p:scale>
        <p:origin x="-1272" y="19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40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5CC2F7-7FD0-4A4D-941E-DE202394FA50}" type="datetimeFigureOut">
              <a:rPr lang="es-MX" smtClean="0"/>
              <a:pPr/>
              <a:t>08/11/2017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FAE25C-AF58-4DCC-8D70-02A34D3B7236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201409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FAE25C-AF58-4DCC-8D70-02A34D3B7236}" type="slidenum">
              <a:rPr lang="es-MX" smtClean="0"/>
              <a:pPr/>
              <a:t>18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937080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3F598-5ACF-4628-99E0-CB4C2E48FE02}" type="datetime1">
              <a:rPr lang="es-ES" smtClean="0"/>
              <a:pPr/>
              <a:t>08/11/2017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A1304-0EC5-4F5B-8C2E-887A3F690A4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9D7E0-B41A-430E-A945-29638EA6463C}" type="datetime1">
              <a:rPr lang="es-ES" smtClean="0"/>
              <a:pPr/>
              <a:t>08/11/2017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A1304-0EC5-4F5B-8C2E-887A3F690A4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A0829-3754-4B28-9F50-C61E01B93823}" type="datetime1">
              <a:rPr lang="es-ES" smtClean="0"/>
              <a:pPr/>
              <a:t>08/11/2017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A1304-0EC5-4F5B-8C2E-887A3F690A4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920BA-B9F1-4665-906F-3C8FB73B6A33}" type="datetime1">
              <a:rPr lang="es-ES" smtClean="0"/>
              <a:pPr/>
              <a:t>08/11/2017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A1304-0EC5-4F5B-8C2E-887A3F690A4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D08C1-4243-43EE-A08D-DA69A4D7B98D}" type="datetime1">
              <a:rPr lang="es-ES" smtClean="0"/>
              <a:pPr/>
              <a:t>08/11/2017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A1304-0EC5-4F5B-8C2E-887A3F690A4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3B428-57EC-4957-9330-7ED85E6E22CC}" type="datetime1">
              <a:rPr lang="es-ES" smtClean="0"/>
              <a:pPr/>
              <a:t>08/11/2017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A1304-0EC5-4F5B-8C2E-887A3F690A4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88BD3-9497-4F34-8F8B-95363F28BF03}" type="datetime1">
              <a:rPr lang="es-ES" smtClean="0"/>
              <a:pPr/>
              <a:t>08/11/2017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A1304-0EC5-4F5B-8C2E-887A3F690A4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D4EA8-065F-4964-A7A1-D172A1698276}" type="datetime1">
              <a:rPr lang="es-ES" smtClean="0"/>
              <a:pPr/>
              <a:t>08/11/2017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A1304-0EC5-4F5B-8C2E-887A3F690A4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90320-FDC8-426E-BF7E-33FF61FFFE3D}" type="datetime1">
              <a:rPr lang="es-ES" smtClean="0"/>
              <a:pPr/>
              <a:t>08/11/2017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A1304-0EC5-4F5B-8C2E-887A3F690A4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405D9-21F9-451B-A85F-4D400BE9D533}" type="datetime1">
              <a:rPr lang="es-ES" smtClean="0"/>
              <a:pPr/>
              <a:t>08/11/2017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A1304-0EC5-4F5B-8C2E-887A3F690A4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26A47-9885-4D4E-97FD-820455052462}" type="datetime1">
              <a:rPr lang="es-ES" smtClean="0"/>
              <a:pPr/>
              <a:t>08/11/2017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A1304-0EC5-4F5B-8C2E-887A3F690A4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48F5B2-0C64-4483-997A-5DEEB5102799}" type="datetime1">
              <a:rPr lang="es-ES" smtClean="0"/>
              <a:pPr/>
              <a:t>08/11/2017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2A1304-0EC5-4F5B-8C2E-887A3F690A4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5" Type="http://schemas.microsoft.com/office/2007/relationships/hdphoto" Target="../media/hdphoto2.wdp"/><Relationship Id="rId10" Type="http://schemas.openxmlformats.org/officeDocument/2006/relationships/image" Target="../media/image5.png"/><Relationship Id="rId4" Type="http://schemas.openxmlformats.org/officeDocument/2006/relationships/image" Target="../media/image2.jpeg"/><Relationship Id="rId9" Type="http://schemas.microsoft.com/office/2007/relationships/hdphoto" Target="../media/hdphoto4.wdp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microsoft.com/office/2007/relationships/hdphoto" Target="../media/hdphoto11.wdp"/><Relationship Id="rId18" Type="http://schemas.openxmlformats.org/officeDocument/2006/relationships/image" Target="../media/image15.png"/><Relationship Id="rId3" Type="http://schemas.microsoft.com/office/2007/relationships/hdphoto" Target="../media/hdphoto7.wdp"/><Relationship Id="rId7" Type="http://schemas.microsoft.com/office/2007/relationships/hdphoto" Target="../media/hdphoto9.wdp"/><Relationship Id="rId12" Type="http://schemas.openxmlformats.org/officeDocument/2006/relationships/image" Target="../media/image12.png"/><Relationship Id="rId17" Type="http://schemas.microsoft.com/office/2007/relationships/hdphoto" Target="../media/hdphoto13.wdp"/><Relationship Id="rId2" Type="http://schemas.openxmlformats.org/officeDocument/2006/relationships/image" Target="../media/image8.png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microsoft.com/office/2007/relationships/hdphoto" Target="../media/hdphoto3.wdp"/><Relationship Id="rId5" Type="http://schemas.microsoft.com/office/2007/relationships/hdphoto" Target="../media/hdphoto8.wdp"/><Relationship Id="rId15" Type="http://schemas.microsoft.com/office/2007/relationships/hdphoto" Target="../media/hdphoto12.wdp"/><Relationship Id="rId10" Type="http://schemas.openxmlformats.org/officeDocument/2006/relationships/image" Target="../media/image3.jpeg"/><Relationship Id="rId19" Type="http://schemas.microsoft.com/office/2007/relationships/hdphoto" Target="../media/hdphoto14.wdp"/><Relationship Id="rId4" Type="http://schemas.openxmlformats.org/officeDocument/2006/relationships/image" Target="../media/image9.png"/><Relationship Id="rId9" Type="http://schemas.microsoft.com/office/2007/relationships/hdphoto" Target="../media/hdphoto10.wdp"/><Relationship Id="rId1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microsoft.com/office/2007/relationships/hdphoto" Target="../media/hdphoto20.wdp"/><Relationship Id="rId18" Type="http://schemas.openxmlformats.org/officeDocument/2006/relationships/image" Target="../media/image26.png"/><Relationship Id="rId3" Type="http://schemas.microsoft.com/office/2007/relationships/hdphoto" Target="../media/hdphoto15.wdp"/><Relationship Id="rId7" Type="http://schemas.microsoft.com/office/2007/relationships/hdphoto" Target="../media/hdphoto17.wdp"/><Relationship Id="rId12" Type="http://schemas.openxmlformats.org/officeDocument/2006/relationships/image" Target="../media/image23.png"/><Relationship Id="rId17" Type="http://schemas.microsoft.com/office/2007/relationships/hdphoto" Target="../media/hdphoto22.wdp"/><Relationship Id="rId2" Type="http://schemas.openxmlformats.org/officeDocument/2006/relationships/image" Target="../media/image18.png"/><Relationship Id="rId16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11" Type="http://schemas.microsoft.com/office/2007/relationships/hdphoto" Target="../media/hdphoto19.wdp"/><Relationship Id="rId5" Type="http://schemas.microsoft.com/office/2007/relationships/hdphoto" Target="../media/hdphoto16.wdp"/><Relationship Id="rId15" Type="http://schemas.microsoft.com/office/2007/relationships/hdphoto" Target="../media/hdphoto21.wdp"/><Relationship Id="rId10" Type="http://schemas.openxmlformats.org/officeDocument/2006/relationships/image" Target="../media/image22.png"/><Relationship Id="rId19" Type="http://schemas.microsoft.com/office/2007/relationships/hdphoto" Target="../media/hdphoto23.wdp"/><Relationship Id="rId4" Type="http://schemas.openxmlformats.org/officeDocument/2006/relationships/image" Target="../media/image19.png"/><Relationship Id="rId9" Type="http://schemas.microsoft.com/office/2007/relationships/hdphoto" Target="../media/hdphoto18.wdp"/><Relationship Id="rId1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24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25.wdp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26.wdp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27.wdp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28.wdp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29.wdp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29.wdp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29.wdp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microsoft.com/office/2007/relationships/hdphoto" Target="../media/hdphoto31.wdp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microsoft.com/office/2007/relationships/hdphoto" Target="../media/hdphoto30.wdp"/><Relationship Id="rId4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5" Type="http://schemas.microsoft.com/office/2007/relationships/hdphoto" Target="../media/hdphoto32.wdp"/><Relationship Id="rId4" Type="http://schemas.openxmlformats.org/officeDocument/2006/relationships/image" Target="../media/image39.png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33.wdp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34.wdp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35.wdp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36.wdp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37.wdp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38.wdp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39.wdp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microsoft.com/office/2007/relationships/hdphoto" Target="../media/hdphoto40.wdp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microsoft.com/office/2007/relationships/hdphoto" Target="../media/hdphoto41.wdp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Resultado de imagen para derecho de oposicion"/>
          <p:cNvPicPr>
            <a:picLocks noChangeAspect="1" noChangeArrowheads="1"/>
          </p:cNvPicPr>
          <p:nvPr/>
        </p:nvPicPr>
        <p:blipFill rotWithShape="1">
          <a:blip r:embed="rId2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079" r="28721" b="25230"/>
          <a:stretch/>
        </p:blipFill>
        <p:spPr bwMode="auto">
          <a:xfrm>
            <a:off x="249432" y="4812310"/>
            <a:ext cx="2514759" cy="2045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http://www.educacionyculturaaz.com/wp-content/uploads/2016/05/shutterstock_113910862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554" t="10444" r="7155" b="9100"/>
          <a:stretch/>
        </p:blipFill>
        <p:spPr bwMode="auto">
          <a:xfrm>
            <a:off x="3188203" y="164010"/>
            <a:ext cx="2767551" cy="1957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Resultado de imagen para TRABAJO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846" r="20106" b="755"/>
          <a:stretch/>
        </p:blipFill>
        <p:spPr bwMode="auto">
          <a:xfrm>
            <a:off x="6096000" y="0"/>
            <a:ext cx="3048022" cy="2285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Resultado de imagen para marco normativo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586" r="19876"/>
          <a:stretch/>
        </p:blipFill>
        <p:spPr bwMode="auto">
          <a:xfrm>
            <a:off x="956850" y="404664"/>
            <a:ext cx="2091151" cy="1881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Rectángulo"/>
          <p:cNvSpPr/>
          <p:nvPr/>
        </p:nvSpPr>
        <p:spPr>
          <a:xfrm rot="10800000">
            <a:off x="6096000" y="0"/>
            <a:ext cx="3048000" cy="2286016"/>
          </a:xfrm>
          <a:prstGeom prst="rect">
            <a:avLst/>
          </a:prstGeom>
          <a:solidFill>
            <a:srgbClr val="E46C0A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6 Rectángulo"/>
          <p:cNvSpPr/>
          <p:nvPr/>
        </p:nvSpPr>
        <p:spPr>
          <a:xfrm rot="10800000">
            <a:off x="1" y="-2"/>
            <a:ext cx="3048000" cy="2285983"/>
          </a:xfrm>
          <a:prstGeom prst="rect">
            <a:avLst/>
          </a:prstGeom>
          <a:solidFill>
            <a:srgbClr val="604A7B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Rectángulo"/>
          <p:cNvSpPr/>
          <p:nvPr/>
        </p:nvSpPr>
        <p:spPr>
          <a:xfrm rot="10800000">
            <a:off x="3047979" y="0"/>
            <a:ext cx="3048000" cy="2286016"/>
          </a:xfrm>
          <a:prstGeom prst="rect">
            <a:avLst/>
          </a:prstGeom>
          <a:solidFill>
            <a:srgbClr val="31859C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10 Rectángulo"/>
          <p:cNvSpPr/>
          <p:nvPr/>
        </p:nvSpPr>
        <p:spPr>
          <a:xfrm rot="10800000">
            <a:off x="0" y="4571984"/>
            <a:ext cx="3048000" cy="2286016"/>
          </a:xfrm>
          <a:prstGeom prst="rect">
            <a:avLst/>
          </a:prstGeom>
          <a:solidFill>
            <a:srgbClr val="E46C0A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11 Rectángulo"/>
          <p:cNvSpPr/>
          <p:nvPr/>
        </p:nvSpPr>
        <p:spPr>
          <a:xfrm rot="10800000">
            <a:off x="3047978" y="4571984"/>
            <a:ext cx="6096021" cy="2286016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3 CuadroTexto"/>
          <p:cNvSpPr txBox="1"/>
          <p:nvPr/>
        </p:nvSpPr>
        <p:spPr>
          <a:xfrm>
            <a:off x="592371" y="2736503"/>
            <a:ext cx="795925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Generalidades de la Ley de Protección de Datos Personales en Posesión de Sujetos Obligados del Estado de Jalisco y sus Municipios</a:t>
            </a:r>
          </a:p>
        </p:txBody>
      </p:sp>
      <p:pic>
        <p:nvPicPr>
          <p:cNvPr id="25" name="24 Imagen" descr="horizontal_nuevo_2016-01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556850" y="5119960"/>
            <a:ext cx="5078276" cy="97333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Rectángulo"/>
          <p:cNvSpPr/>
          <p:nvPr/>
        </p:nvSpPr>
        <p:spPr>
          <a:xfrm>
            <a:off x="4572000" y="0"/>
            <a:ext cx="4572000" cy="3429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11 Rectángulo"/>
          <p:cNvSpPr/>
          <p:nvPr/>
        </p:nvSpPr>
        <p:spPr>
          <a:xfrm>
            <a:off x="4572000" y="3429000"/>
            <a:ext cx="4572000" cy="34290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12 Rectángulo"/>
          <p:cNvSpPr/>
          <p:nvPr/>
        </p:nvSpPr>
        <p:spPr>
          <a:xfrm>
            <a:off x="0" y="3429000"/>
            <a:ext cx="4572000" cy="34290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13 Rectángulo"/>
          <p:cNvSpPr/>
          <p:nvPr/>
        </p:nvSpPr>
        <p:spPr>
          <a:xfrm>
            <a:off x="0" y="0"/>
            <a:ext cx="4572000" cy="3429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CuadroTexto"/>
          <p:cNvSpPr txBox="1"/>
          <p:nvPr/>
        </p:nvSpPr>
        <p:spPr>
          <a:xfrm>
            <a:off x="571488" y="1529834"/>
            <a:ext cx="3429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solidFill>
                  <a:schemeClr val="bg1"/>
                </a:solidFill>
              </a:rPr>
              <a:t>LEY GENERAL DE TRANSPARENCIA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642926" y="4543336"/>
            <a:ext cx="32861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solidFill>
                  <a:schemeClr val="bg1"/>
                </a:solidFill>
              </a:rPr>
              <a:t>LEY DE TRANSPARENCIA Y ACCESO A LA INFORMACIÓN PÚBLICA DEL ESTADO DE JALISCO Y SUS MUNICIPIOS</a:t>
            </a:r>
          </a:p>
        </p:txBody>
      </p:sp>
      <p:sp>
        <p:nvSpPr>
          <p:cNvPr id="8" name="7 CuadroTexto"/>
          <p:cNvSpPr txBox="1"/>
          <p:nvPr/>
        </p:nvSpPr>
        <p:spPr>
          <a:xfrm>
            <a:off x="5102276" y="1252835"/>
            <a:ext cx="35243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solidFill>
                  <a:schemeClr val="bg1"/>
                </a:solidFill>
              </a:rPr>
              <a:t>LEY GENERAL DE PROTECCIÓN DE DATOS PERSONALES EN POSESIÓN DE SUJETOS OBLIGADOS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4870674" y="3850044"/>
            <a:ext cx="392910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solidFill>
                  <a:schemeClr val="bg1"/>
                </a:solidFill>
              </a:rPr>
              <a:t>LEY DE PROTECCIÓN DE DATOS PERSONALES EN POSESION DE SUJETOS OBLIGADOS PARA EL ESTADO DE JALISCO Y SUS MUNICIPIOS</a:t>
            </a:r>
          </a:p>
          <a:p>
            <a:pPr algn="ctr"/>
            <a:r>
              <a:rPr lang="es-MX" b="1" dirty="0">
                <a:solidFill>
                  <a:schemeClr val="bg1"/>
                </a:solidFill>
              </a:rPr>
              <a:t>Y</a:t>
            </a:r>
          </a:p>
          <a:p>
            <a:pPr algn="ctr"/>
            <a:r>
              <a:rPr lang="es-MX" b="1" dirty="0">
                <a:solidFill>
                  <a:schemeClr val="bg1"/>
                </a:solidFill>
              </a:rPr>
              <a:t>REFORMA A LEY DE TRANSPARENCIA Y ACCESO A LA INFORMACIÓN PÚBLICA DEL ESTADO DE JALISCO Y SUS MUNICIPIOS</a:t>
            </a:r>
          </a:p>
        </p:txBody>
      </p:sp>
      <p:cxnSp>
        <p:nvCxnSpPr>
          <p:cNvPr id="16" name="15 Conector recto"/>
          <p:cNvCxnSpPr/>
          <p:nvPr/>
        </p:nvCxnSpPr>
        <p:spPr>
          <a:xfrm>
            <a:off x="0" y="3429000"/>
            <a:ext cx="9144000" cy="1588"/>
          </a:xfrm>
          <a:prstGeom prst="line">
            <a:avLst/>
          </a:prstGeom>
          <a:ln w="1270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5330912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rcRect t="6805" r="8063"/>
          <a:stretch/>
        </p:blipFill>
        <p:spPr>
          <a:xfrm>
            <a:off x="4680520" y="263236"/>
            <a:ext cx="3995936" cy="5951846"/>
          </a:xfrm>
          <a:prstGeom prst="rect">
            <a:avLst/>
          </a:prstGeom>
        </p:spPr>
      </p:pic>
      <p:sp>
        <p:nvSpPr>
          <p:cNvPr id="8" name="7 Rectángulo"/>
          <p:cNvSpPr/>
          <p:nvPr/>
        </p:nvSpPr>
        <p:spPr>
          <a:xfrm>
            <a:off x="0" y="0"/>
            <a:ext cx="9144000" cy="6215082"/>
          </a:xfrm>
          <a:prstGeom prst="rect">
            <a:avLst/>
          </a:prstGeom>
          <a:solidFill>
            <a:srgbClr val="77933C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Título 4"/>
          <p:cNvSpPr>
            <a:spLocks noGrp="1"/>
          </p:cNvSpPr>
          <p:nvPr>
            <p:ph type="ctrTitle"/>
          </p:nvPr>
        </p:nvSpPr>
        <p:spPr>
          <a:xfrm>
            <a:off x="1357290" y="1214422"/>
            <a:ext cx="6429420" cy="1428760"/>
          </a:xfrm>
        </p:spPr>
        <p:txBody>
          <a:bodyPr>
            <a:normAutofit/>
          </a:bodyPr>
          <a:lstStyle/>
          <a:p>
            <a:r>
              <a:rPr lang="es-MX" sz="3600" b="1" dirty="0">
                <a:solidFill>
                  <a:schemeClr val="bg1"/>
                </a:solidFill>
              </a:rPr>
              <a:t>¿Qué son los datos personales?</a:t>
            </a:r>
          </a:p>
        </p:txBody>
      </p:sp>
      <p:sp>
        <p:nvSpPr>
          <p:cNvPr id="6" name="Subtítulo 5"/>
          <p:cNvSpPr>
            <a:spLocks noGrp="1"/>
          </p:cNvSpPr>
          <p:nvPr>
            <p:ph type="subTitle" idx="1"/>
          </p:nvPr>
        </p:nvSpPr>
        <p:spPr>
          <a:xfrm>
            <a:off x="1357290" y="2786034"/>
            <a:ext cx="6429420" cy="1857412"/>
          </a:xfrm>
        </p:spPr>
        <p:txBody>
          <a:bodyPr>
            <a:noAutofit/>
          </a:bodyPr>
          <a:lstStyle/>
          <a:p>
            <a:pPr algn="just">
              <a:spcBef>
                <a:spcPts val="0"/>
              </a:spcBef>
            </a:pPr>
            <a:r>
              <a:rPr lang="es-MX" sz="2200" dirty="0">
                <a:solidFill>
                  <a:schemeClr val="bg1"/>
                </a:solidFill>
                <a:cs typeface="Arial" pitchFamily="34" charset="0"/>
              </a:rPr>
              <a:t>Cualquier información concerniente a una persona física identificada o identificable. </a:t>
            </a:r>
            <a:r>
              <a:rPr lang="es-MX" sz="2200" b="1" dirty="0">
                <a:solidFill>
                  <a:schemeClr val="bg1"/>
                </a:solidFill>
                <a:cs typeface="Arial" pitchFamily="34" charset="0"/>
              </a:rPr>
              <a:t>Se considera que una persona es identificable cuando su identidad pueda determinarse directa o indirectamente a través de cualquier información.</a:t>
            </a:r>
          </a:p>
        </p:txBody>
      </p:sp>
      <p:sp>
        <p:nvSpPr>
          <p:cNvPr id="2" name="Rectángulo 1"/>
          <p:cNvSpPr/>
          <p:nvPr/>
        </p:nvSpPr>
        <p:spPr>
          <a:xfrm>
            <a:off x="325808" y="6357958"/>
            <a:ext cx="853247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b="1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ea typeface="Times New Roman" panose="02020603050405020304" pitchFamily="18" charset="0"/>
                <a:cs typeface="Arial" pitchFamily="34" charset="0"/>
              </a:rPr>
              <a:t>Artículo 3 Ley</a:t>
            </a:r>
            <a:endParaRPr lang="es-MX" sz="1200" b="1" dirty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3398673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Resultado de imagen para dato personal sensibl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712" t="3019" r="2899" b="2861"/>
          <a:stretch/>
        </p:blipFill>
        <p:spPr bwMode="auto">
          <a:xfrm>
            <a:off x="4355976" y="940362"/>
            <a:ext cx="4505993" cy="4334358"/>
          </a:xfrm>
          <a:prstGeom prst="flowChartConnector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6 Rectángulo"/>
          <p:cNvSpPr/>
          <p:nvPr/>
        </p:nvSpPr>
        <p:spPr>
          <a:xfrm>
            <a:off x="0" y="0"/>
            <a:ext cx="9144000" cy="6215082"/>
          </a:xfrm>
          <a:prstGeom prst="rect">
            <a:avLst/>
          </a:prstGeom>
          <a:solidFill>
            <a:srgbClr val="604A7B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285739" y="2285210"/>
            <a:ext cx="6429600" cy="3072616"/>
          </a:xfrm>
        </p:spPr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es-ES" sz="2200" b="1" dirty="0">
                <a:solidFill>
                  <a:schemeClr val="bg1"/>
                </a:solidFill>
                <a:cs typeface="Arial" pitchFamily="34" charset="0"/>
              </a:rPr>
              <a:t>Datos personales:</a:t>
            </a:r>
            <a:r>
              <a:rPr lang="es-ES" sz="2200" dirty="0">
                <a:solidFill>
                  <a:schemeClr val="bg1"/>
                </a:solidFill>
                <a:cs typeface="Arial" pitchFamily="34" charset="0"/>
              </a:rPr>
              <a:t> Cualquier información concerniente a una persona física identificada o identificable. </a:t>
            </a:r>
          </a:p>
          <a:p>
            <a:pPr marL="0" indent="0" algn="just">
              <a:spcBef>
                <a:spcPts val="0"/>
              </a:spcBef>
              <a:buNone/>
            </a:pPr>
            <a:endParaRPr lang="es-ES" sz="2200" b="1" dirty="0">
              <a:solidFill>
                <a:schemeClr val="bg1"/>
              </a:solidFill>
              <a:cs typeface="Arial" pitchFamily="34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es-ES" sz="2200" b="1" dirty="0">
                <a:solidFill>
                  <a:schemeClr val="bg1"/>
                </a:solidFill>
                <a:cs typeface="Arial" pitchFamily="34" charset="0"/>
              </a:rPr>
              <a:t>Datos personales sensibles:</a:t>
            </a:r>
            <a:r>
              <a:rPr lang="es-ES" sz="2200" dirty="0">
                <a:solidFill>
                  <a:schemeClr val="bg1"/>
                </a:solidFill>
                <a:cs typeface="Arial" pitchFamily="34" charset="0"/>
              </a:rPr>
              <a:t> Aquellos que se refieran a la esfera más íntima de su titular, o cuya utilización indebida pueda dar origen a discriminación o conlleve un riesgo grave para éste. </a:t>
            </a:r>
            <a:endParaRPr lang="es-MX" sz="2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8" name="Rectángulo 1"/>
          <p:cNvSpPr/>
          <p:nvPr/>
        </p:nvSpPr>
        <p:spPr>
          <a:xfrm>
            <a:off x="325808" y="6357958"/>
            <a:ext cx="853247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b="1" dirty="0">
                <a:solidFill>
                  <a:schemeClr val="accent4">
                    <a:lumMod val="75000"/>
                  </a:schemeClr>
                </a:solidFill>
                <a:latin typeface="Arial" pitchFamily="34" charset="0"/>
                <a:ea typeface="Times New Roman" panose="02020603050405020304" pitchFamily="18" charset="0"/>
                <a:cs typeface="Arial" pitchFamily="34" charset="0"/>
              </a:rPr>
              <a:t>Artículo 3 (IX y X) Ley</a:t>
            </a:r>
            <a:endParaRPr lang="es-MX" sz="1200" dirty="0">
              <a:solidFill>
                <a:schemeClr val="accent4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ítulo 4"/>
          <p:cNvSpPr txBox="1">
            <a:spLocks/>
          </p:cNvSpPr>
          <p:nvPr/>
        </p:nvSpPr>
        <p:spPr>
          <a:xfrm>
            <a:off x="1285829" y="785794"/>
            <a:ext cx="6429420" cy="142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¿Qué tipos existen?</a:t>
            </a:r>
          </a:p>
        </p:txBody>
      </p:sp>
    </p:spTree>
    <p:extLst>
      <p:ext uri="{BB962C8B-B14F-4D97-AF65-F5344CB8AC3E}">
        <p14:creationId xmlns:p14="http://schemas.microsoft.com/office/powerpoint/2010/main" val="964495967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2" descr="Resultado de imagen para SALU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8476" y="4279281"/>
            <a:ext cx="1863049" cy="1799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Imagen 13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8475" r="8102"/>
          <a:stretch/>
        </p:blipFill>
        <p:spPr>
          <a:xfrm>
            <a:off x="3131842" y="4239689"/>
            <a:ext cx="2105256" cy="1853608"/>
          </a:xfrm>
          <a:prstGeom prst="rect">
            <a:avLst/>
          </a:prstGeom>
        </p:spPr>
      </p:pic>
      <p:pic>
        <p:nvPicPr>
          <p:cNvPr id="29" name="Imagen 15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4282" y="4239688"/>
            <a:ext cx="1642696" cy="1975394"/>
          </a:xfrm>
          <a:prstGeom prst="rect">
            <a:avLst/>
          </a:prstGeom>
        </p:spPr>
      </p:pic>
      <p:pic>
        <p:nvPicPr>
          <p:cNvPr id="28" name="Picture 16" descr="Resultado de imagen para estrella cardinal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5074" y="2148266"/>
            <a:ext cx="1801370" cy="1918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Resultado de imagen para TRABAJO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533" r="16406" b="5808"/>
          <a:stretch/>
        </p:blipFill>
        <p:spPr bwMode="auto">
          <a:xfrm>
            <a:off x="3047978" y="2069797"/>
            <a:ext cx="3048022" cy="207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10" descr="Resultado de imagen para BIRRETE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9502" b="14179"/>
          <a:stretch/>
        </p:blipFill>
        <p:spPr bwMode="auto">
          <a:xfrm>
            <a:off x="119844" y="2176313"/>
            <a:ext cx="2808312" cy="1862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8" descr="Resultado de imagen para mallete"/>
          <p:cNvPicPr>
            <a:picLocks noChangeAspect="1" noChangeArrowheads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1347" y="88219"/>
            <a:ext cx="2517306" cy="1895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Imagen 11"/>
          <p:cNvPicPr>
            <a:picLocks noChangeAspect="1"/>
          </p:cNvPicPr>
          <p:nvPr/>
        </p:nvPicPr>
        <p:blipFill rotWithShape="1"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aturation sat="0"/>
                    </a14:imgEffect>
                  </a14:imgLayer>
                </a14:imgProps>
              </a:ext>
            </a:extLst>
          </a:blip>
          <a:srcRect t="18836" r="6793" b="13377"/>
          <a:stretch/>
        </p:blipFill>
        <p:spPr>
          <a:xfrm>
            <a:off x="3131841" y="120999"/>
            <a:ext cx="2853324" cy="1829677"/>
          </a:xfrm>
          <a:prstGeom prst="rect">
            <a:avLst/>
          </a:prstGeom>
        </p:spPr>
      </p:pic>
      <p:sp>
        <p:nvSpPr>
          <p:cNvPr id="41" name="40 Rectángulo"/>
          <p:cNvSpPr/>
          <p:nvPr/>
        </p:nvSpPr>
        <p:spPr>
          <a:xfrm rot="10800000">
            <a:off x="3047979" y="0"/>
            <a:ext cx="3048000" cy="2071709"/>
          </a:xfrm>
          <a:prstGeom prst="rect">
            <a:avLst/>
          </a:prstGeom>
          <a:solidFill>
            <a:srgbClr val="31859C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2" name="Imagen 7"/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3712" y="120999"/>
            <a:ext cx="2160576" cy="1829677"/>
          </a:xfrm>
          <a:prstGeom prst="rect">
            <a:avLst/>
          </a:prstGeom>
        </p:spPr>
      </p:pic>
      <p:sp>
        <p:nvSpPr>
          <p:cNvPr id="38" name="37 Rectángulo"/>
          <p:cNvSpPr/>
          <p:nvPr/>
        </p:nvSpPr>
        <p:spPr>
          <a:xfrm rot="10800000">
            <a:off x="6096000" y="0"/>
            <a:ext cx="3048000" cy="2071709"/>
          </a:xfrm>
          <a:prstGeom prst="rect">
            <a:avLst/>
          </a:prstGeom>
          <a:solidFill>
            <a:srgbClr val="E46C0A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9" name="38 Rectángulo"/>
          <p:cNvSpPr/>
          <p:nvPr/>
        </p:nvSpPr>
        <p:spPr>
          <a:xfrm rot="10800000">
            <a:off x="0" y="2071687"/>
            <a:ext cx="3048000" cy="2071709"/>
          </a:xfrm>
          <a:prstGeom prst="rect">
            <a:avLst/>
          </a:prstGeom>
          <a:solidFill>
            <a:srgbClr val="77933C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0" name="39 Rectángulo"/>
          <p:cNvSpPr/>
          <p:nvPr/>
        </p:nvSpPr>
        <p:spPr>
          <a:xfrm rot="10800000">
            <a:off x="0" y="-2"/>
            <a:ext cx="3048000" cy="2071679"/>
          </a:xfrm>
          <a:prstGeom prst="rect">
            <a:avLst/>
          </a:prstGeom>
          <a:solidFill>
            <a:srgbClr val="604A7B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4" name="43 Rectángulo"/>
          <p:cNvSpPr/>
          <p:nvPr/>
        </p:nvSpPr>
        <p:spPr>
          <a:xfrm rot="10800000">
            <a:off x="3047979" y="2071687"/>
            <a:ext cx="3048000" cy="2071709"/>
          </a:xfrm>
          <a:prstGeom prst="rect">
            <a:avLst/>
          </a:prstGeom>
          <a:solidFill>
            <a:srgbClr val="604A7B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45" name="44 Rectángulo"/>
          <p:cNvSpPr/>
          <p:nvPr/>
        </p:nvSpPr>
        <p:spPr>
          <a:xfrm rot="10800000">
            <a:off x="3048001" y="4143380"/>
            <a:ext cx="3048000" cy="2071709"/>
          </a:xfrm>
          <a:prstGeom prst="rect">
            <a:avLst/>
          </a:prstGeom>
          <a:solidFill>
            <a:srgbClr val="31859C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6" name="45 Rectángulo"/>
          <p:cNvSpPr/>
          <p:nvPr/>
        </p:nvSpPr>
        <p:spPr>
          <a:xfrm rot="10800000">
            <a:off x="1" y="4143373"/>
            <a:ext cx="3048000" cy="2071709"/>
          </a:xfrm>
          <a:prstGeom prst="rect">
            <a:avLst/>
          </a:prstGeom>
          <a:solidFill>
            <a:srgbClr val="E46C0A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7" name="46 Rectángulo"/>
          <p:cNvSpPr/>
          <p:nvPr/>
        </p:nvSpPr>
        <p:spPr>
          <a:xfrm rot="10800000">
            <a:off x="6096000" y="2071678"/>
            <a:ext cx="3048000" cy="2071709"/>
          </a:xfrm>
          <a:prstGeom prst="rect">
            <a:avLst/>
          </a:prstGeom>
          <a:solidFill>
            <a:srgbClr val="77933C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8" name="47 Rectángulo"/>
          <p:cNvSpPr/>
          <p:nvPr/>
        </p:nvSpPr>
        <p:spPr>
          <a:xfrm rot="10800000">
            <a:off x="6096000" y="4143372"/>
            <a:ext cx="3048000" cy="2071709"/>
          </a:xfrm>
          <a:prstGeom prst="rect">
            <a:avLst/>
          </a:prstGeom>
          <a:solidFill>
            <a:srgbClr val="604A7B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71472" y="825035"/>
            <a:ext cx="1902008" cy="4216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MX" sz="1800" b="1" dirty="0">
                <a:solidFill>
                  <a:schemeClr val="bg1"/>
                </a:solidFill>
              </a:rPr>
              <a:t>IDENTIFICATIVOS</a:t>
            </a:r>
            <a:endParaRPr lang="es-MX" b="1" dirty="0">
              <a:solidFill>
                <a:schemeClr val="bg1"/>
              </a:solidFill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3643285" y="851189"/>
            <a:ext cx="18573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b="1" dirty="0">
                <a:solidFill>
                  <a:schemeClr val="bg1"/>
                </a:solidFill>
              </a:rPr>
              <a:t>PATRIMONIALES</a:t>
            </a:r>
          </a:p>
        </p:txBody>
      </p:sp>
      <p:sp>
        <p:nvSpPr>
          <p:cNvPr id="13" name="Rectángulo 12"/>
          <p:cNvSpPr/>
          <p:nvPr/>
        </p:nvSpPr>
        <p:spPr>
          <a:xfrm>
            <a:off x="4104633" y="4994562"/>
            <a:ext cx="93469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b="1" dirty="0">
                <a:solidFill>
                  <a:schemeClr val="bg1"/>
                </a:solidFill>
              </a:rPr>
              <a:t>ORIGEN</a:t>
            </a:r>
          </a:p>
        </p:txBody>
      </p:sp>
      <p:sp>
        <p:nvSpPr>
          <p:cNvPr id="15" name="Rectángulo 14"/>
          <p:cNvSpPr/>
          <p:nvPr/>
        </p:nvSpPr>
        <p:spPr>
          <a:xfrm>
            <a:off x="773901" y="5000636"/>
            <a:ext cx="15001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b="1" dirty="0">
                <a:solidFill>
                  <a:schemeClr val="bg1"/>
                </a:solidFill>
              </a:rPr>
              <a:t>IDEOLÓGICOS</a:t>
            </a:r>
          </a:p>
        </p:txBody>
      </p:sp>
      <p:sp>
        <p:nvSpPr>
          <p:cNvPr id="17" name="Rectángulo 16"/>
          <p:cNvSpPr/>
          <p:nvPr/>
        </p:nvSpPr>
        <p:spPr>
          <a:xfrm>
            <a:off x="7149508" y="4994562"/>
            <a:ext cx="9409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b="1" dirty="0">
                <a:solidFill>
                  <a:schemeClr val="bg1"/>
                </a:solidFill>
              </a:rPr>
              <a:t>SALUD</a:t>
            </a:r>
          </a:p>
        </p:txBody>
      </p:sp>
      <p:sp>
        <p:nvSpPr>
          <p:cNvPr id="19" name="Rectángulo 18"/>
          <p:cNvSpPr/>
          <p:nvPr/>
        </p:nvSpPr>
        <p:spPr>
          <a:xfrm>
            <a:off x="3906859" y="2922876"/>
            <a:ext cx="133023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b="1" dirty="0">
                <a:solidFill>
                  <a:schemeClr val="bg1"/>
                </a:solidFill>
              </a:rPr>
              <a:t>LABORALES</a:t>
            </a:r>
          </a:p>
        </p:txBody>
      </p:sp>
      <p:sp>
        <p:nvSpPr>
          <p:cNvPr id="18" name="Rectángulo 17"/>
          <p:cNvSpPr/>
          <p:nvPr/>
        </p:nvSpPr>
        <p:spPr>
          <a:xfrm>
            <a:off x="6215074" y="574189"/>
            <a:ext cx="27530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b="1" dirty="0">
                <a:solidFill>
                  <a:schemeClr val="bg1"/>
                </a:solidFill>
              </a:rPr>
              <a:t>PROCEDIMIENTOS ADMINISTRATIVOS Y/O JURISDICCIONALES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779822" y="2922876"/>
            <a:ext cx="14883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b="1" dirty="0">
                <a:solidFill>
                  <a:schemeClr val="bg1"/>
                </a:solidFill>
              </a:rPr>
              <a:t>ACADÉMICOS</a:t>
            </a:r>
          </a:p>
        </p:txBody>
      </p:sp>
      <p:sp>
        <p:nvSpPr>
          <p:cNvPr id="21" name="Rectángulo 20"/>
          <p:cNvSpPr/>
          <p:nvPr/>
        </p:nvSpPr>
        <p:spPr>
          <a:xfrm>
            <a:off x="6701644" y="2645876"/>
            <a:ext cx="183671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b="1" dirty="0">
                <a:solidFill>
                  <a:schemeClr val="bg1"/>
                </a:solidFill>
              </a:rPr>
              <a:t>TRÁNSITO Y MOVIMIENTOS MIGRATORIOS</a:t>
            </a:r>
          </a:p>
        </p:txBody>
      </p:sp>
      <p:sp>
        <p:nvSpPr>
          <p:cNvPr id="23" name="Rectángulo 22"/>
          <p:cNvSpPr/>
          <p:nvPr/>
        </p:nvSpPr>
        <p:spPr>
          <a:xfrm>
            <a:off x="214282" y="6389794"/>
            <a:ext cx="8693405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Times New Roman" panose="02020603050405020304" pitchFamily="18" charset="0"/>
                <a:cs typeface="Arial" pitchFamily="34" charset="0"/>
              </a:rPr>
              <a:t>CATEGORIAS: Lineamiento Quincuagésimo Octavo Lineamientos Generales para la Protección de la Información Confidencial y Reservada</a:t>
            </a:r>
            <a:endParaRPr lang="es-MX" sz="1000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4367479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3 Grupo"/>
          <p:cNvGrpSpPr/>
          <p:nvPr/>
        </p:nvGrpSpPr>
        <p:grpSpPr>
          <a:xfrm>
            <a:off x="548892" y="1518663"/>
            <a:ext cx="1831111" cy="1711367"/>
            <a:chOff x="548892" y="1785926"/>
            <a:chExt cx="1831111" cy="1711367"/>
          </a:xfrm>
        </p:grpSpPr>
        <p:pic>
          <p:nvPicPr>
            <p:cNvPr id="25" name="Picture 4" descr="Resultado de imagen para institucion publica"/>
            <p:cNvPicPr>
              <a:picLocks noChangeAspect="1" noChangeArrowheads="1"/>
            </p:cNvPicPr>
            <p:nvPr/>
          </p:nvPicPr>
          <p:blipFill>
            <a:blip r:embed="rId2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1837" y="1785926"/>
              <a:ext cx="1765221" cy="17113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2 CuadroTexto"/>
            <p:cNvSpPr txBox="1"/>
            <p:nvPr/>
          </p:nvSpPr>
          <p:spPr>
            <a:xfrm>
              <a:off x="548892" y="2318683"/>
              <a:ext cx="1831111" cy="246221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>
                  <a:lumMod val="50000"/>
                  <a:lumOff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10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Instituciones Gubernamentales</a:t>
              </a:r>
            </a:p>
          </p:txBody>
        </p:sp>
      </p:grpSp>
      <p:pic>
        <p:nvPicPr>
          <p:cNvPr id="24" name="Picture 2" descr="Resultado de imagen para PERSONA FÍSICA"/>
          <p:cNvPicPr>
            <a:picLocks noChangeAspect="1" noChangeArrowheads="1"/>
          </p:cNvPicPr>
          <p:nvPr/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41" t="10035" r="40950" b="7681"/>
          <a:stretch/>
        </p:blipFill>
        <p:spPr bwMode="auto">
          <a:xfrm>
            <a:off x="6882612" y="1518663"/>
            <a:ext cx="1593882" cy="1673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10 Rectángulo"/>
          <p:cNvSpPr/>
          <p:nvPr/>
        </p:nvSpPr>
        <p:spPr>
          <a:xfrm>
            <a:off x="0" y="0"/>
            <a:ext cx="9144000" cy="6215082"/>
          </a:xfrm>
          <a:prstGeom prst="rect">
            <a:avLst/>
          </a:prstGeom>
          <a:solidFill>
            <a:srgbClr val="E46C0A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9"/>
          <p:cNvSpPr/>
          <p:nvPr/>
        </p:nvSpPr>
        <p:spPr>
          <a:xfrm>
            <a:off x="337664" y="6357958"/>
            <a:ext cx="280557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200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ea typeface="Times New Roman" panose="02020603050405020304" pitchFamily="18" charset="0"/>
                <a:cs typeface="Arial" pitchFamily="34" charset="0"/>
              </a:rPr>
              <a:t>Artículo 1, 3, 28 y Título Cuarto Ley </a:t>
            </a:r>
            <a:endParaRPr lang="es-MX" sz="1200" dirty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ítulo 4"/>
          <p:cNvSpPr txBox="1">
            <a:spLocks/>
          </p:cNvSpPr>
          <p:nvPr/>
        </p:nvSpPr>
        <p:spPr>
          <a:xfrm>
            <a:off x="1357290" y="940889"/>
            <a:ext cx="6429420" cy="142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Arial" pitchFamily="34" charset="0"/>
              </a:rPr>
              <a:t>¿Quién</a:t>
            </a:r>
            <a:r>
              <a:rPr kumimoji="0" lang="es-MX" sz="3600" b="1" i="0" u="none" strike="noStrike" kern="1200" cap="none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Arial" pitchFamily="34" charset="0"/>
              </a:rPr>
              <a:t> debe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3600" b="1" i="0" u="none" strike="noStrike" kern="1200" cap="none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Arial" pitchFamily="34" charset="0"/>
              </a:rPr>
              <a:t>protegerlos</a:t>
            </a:r>
            <a:r>
              <a:rPr kumimoji="0" lang="es-MX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Arial" pitchFamily="34" charset="0"/>
              </a:rPr>
              <a:t>?</a:t>
            </a:r>
          </a:p>
        </p:txBody>
      </p:sp>
      <p:grpSp>
        <p:nvGrpSpPr>
          <p:cNvPr id="5" name="4 Grupo"/>
          <p:cNvGrpSpPr/>
          <p:nvPr/>
        </p:nvGrpSpPr>
        <p:grpSpPr>
          <a:xfrm>
            <a:off x="214282" y="3445522"/>
            <a:ext cx="8715436" cy="2071710"/>
            <a:chOff x="214282" y="3712785"/>
            <a:chExt cx="8715436" cy="2071710"/>
          </a:xfrm>
        </p:grpSpPr>
        <p:sp>
          <p:nvSpPr>
            <p:cNvPr id="15" name="14 Rectángulo"/>
            <p:cNvSpPr/>
            <p:nvPr/>
          </p:nvSpPr>
          <p:spPr>
            <a:xfrm rot="10800000">
              <a:off x="214314" y="3712785"/>
              <a:ext cx="2500298" cy="207171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cs typeface="Arial" pitchFamily="34" charset="0"/>
              </a:endParaRPr>
            </a:p>
          </p:txBody>
        </p:sp>
        <p:sp>
          <p:nvSpPr>
            <p:cNvPr id="16" name="Rectángulo 14"/>
            <p:cNvSpPr/>
            <p:nvPr/>
          </p:nvSpPr>
          <p:spPr>
            <a:xfrm>
              <a:off x="214282" y="4499173"/>
              <a:ext cx="2500330" cy="252259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es-MX" b="1" dirty="0">
                  <a:solidFill>
                    <a:schemeClr val="bg1"/>
                  </a:solidFill>
                  <a:cs typeface="Arial" pitchFamily="34" charset="0"/>
                </a:rPr>
                <a:t>RESPONSABLE</a:t>
              </a:r>
            </a:p>
          </p:txBody>
        </p:sp>
        <p:sp>
          <p:nvSpPr>
            <p:cNvPr id="23" name="22 Rectángulo"/>
            <p:cNvSpPr/>
            <p:nvPr/>
          </p:nvSpPr>
          <p:spPr>
            <a:xfrm rot="10800000">
              <a:off x="6429388" y="3712785"/>
              <a:ext cx="2500298" cy="207171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cs typeface="Arial" pitchFamily="34" charset="0"/>
              </a:endParaRPr>
            </a:p>
          </p:txBody>
        </p:sp>
        <p:sp>
          <p:nvSpPr>
            <p:cNvPr id="18" name="Rectángulo 14"/>
            <p:cNvSpPr/>
            <p:nvPr/>
          </p:nvSpPr>
          <p:spPr>
            <a:xfrm>
              <a:off x="6429388" y="4499173"/>
              <a:ext cx="2500330" cy="252259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es-MX" b="1" dirty="0">
                  <a:solidFill>
                    <a:schemeClr val="bg1"/>
                  </a:solidFill>
                  <a:cs typeface="Arial" pitchFamily="34" charset="0"/>
                </a:rPr>
                <a:t>ENCARGADO</a:t>
              </a:r>
            </a:p>
          </p:txBody>
        </p:sp>
        <p:sp>
          <p:nvSpPr>
            <p:cNvPr id="21" name="20 Rectángulo"/>
            <p:cNvSpPr/>
            <p:nvPr/>
          </p:nvSpPr>
          <p:spPr>
            <a:xfrm rot="10800000">
              <a:off x="3367538" y="3712785"/>
              <a:ext cx="2408924" cy="2071709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cs typeface="Arial" pitchFamily="34" charset="0"/>
              </a:endParaRPr>
            </a:p>
          </p:txBody>
        </p:sp>
        <p:sp>
          <p:nvSpPr>
            <p:cNvPr id="22" name="Rectángulo 18"/>
            <p:cNvSpPr/>
            <p:nvPr/>
          </p:nvSpPr>
          <p:spPr>
            <a:xfrm>
              <a:off x="3357555" y="4212851"/>
              <a:ext cx="2428892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s-MX" sz="2000" b="1" dirty="0">
                  <a:solidFill>
                    <a:schemeClr val="bg1"/>
                  </a:solidFill>
                  <a:cs typeface="Arial" pitchFamily="34" charset="0"/>
                </a:rPr>
                <a:t>Sujetos</a:t>
              </a:r>
              <a:br>
                <a:rPr lang="es-MX" sz="2000" b="1" dirty="0">
                  <a:solidFill>
                    <a:schemeClr val="bg1"/>
                  </a:solidFill>
                  <a:cs typeface="Arial" pitchFamily="34" charset="0"/>
                </a:rPr>
              </a:br>
              <a:r>
                <a:rPr lang="es-MX" sz="2000" b="1" dirty="0">
                  <a:solidFill>
                    <a:schemeClr val="bg1"/>
                  </a:solidFill>
                  <a:cs typeface="Arial" pitchFamily="34" charset="0"/>
                </a:rPr>
                <a:t>obligados</a:t>
              </a:r>
              <a:br>
                <a:rPr lang="es-MX" sz="2000" b="1" dirty="0">
                  <a:solidFill>
                    <a:schemeClr val="bg1"/>
                  </a:solidFill>
                  <a:cs typeface="Arial" pitchFamily="34" charset="0"/>
                </a:rPr>
              </a:br>
              <a:r>
                <a:rPr lang="es-MX" sz="2000" b="1" dirty="0">
                  <a:solidFill>
                    <a:schemeClr val="bg1"/>
                  </a:solidFill>
                  <a:cs typeface="Arial" pitchFamily="34" charset="0"/>
                </a:rPr>
                <a:t>de la Ley</a:t>
              </a:r>
            </a:p>
          </p:txBody>
        </p:sp>
        <p:sp>
          <p:nvSpPr>
            <p:cNvPr id="27" name="26 Flecha derecha"/>
            <p:cNvSpPr/>
            <p:nvPr/>
          </p:nvSpPr>
          <p:spPr>
            <a:xfrm>
              <a:off x="5715008" y="4391449"/>
              <a:ext cx="651029" cy="714380"/>
            </a:xfrm>
            <a:prstGeom prst="rightArrow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cs typeface="Arial" pitchFamily="34" charset="0"/>
              </a:endParaRPr>
            </a:p>
          </p:txBody>
        </p:sp>
        <p:sp>
          <p:nvSpPr>
            <p:cNvPr id="28" name="27 Flecha derecha"/>
            <p:cNvSpPr/>
            <p:nvPr/>
          </p:nvSpPr>
          <p:spPr>
            <a:xfrm rot="10800000">
              <a:off x="2777963" y="4391449"/>
              <a:ext cx="651029" cy="714380"/>
            </a:xfrm>
            <a:prstGeom prst="rightArrow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48665071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Resultado de imagen para marco normativo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586" r="19876"/>
          <a:stretch/>
        </p:blipFill>
        <p:spPr bwMode="auto">
          <a:xfrm>
            <a:off x="298476" y="3789040"/>
            <a:ext cx="2701889" cy="2430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17 Rectángulo"/>
          <p:cNvSpPr/>
          <p:nvPr/>
        </p:nvSpPr>
        <p:spPr>
          <a:xfrm>
            <a:off x="3000364" y="0"/>
            <a:ext cx="6143636" cy="68580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19 Rectángulo"/>
          <p:cNvSpPr/>
          <p:nvPr/>
        </p:nvSpPr>
        <p:spPr>
          <a:xfrm rot="10800000">
            <a:off x="0" y="-3"/>
            <a:ext cx="3000364" cy="6215089"/>
          </a:xfrm>
          <a:prstGeom prst="rect">
            <a:avLst/>
          </a:prstGeom>
          <a:solidFill>
            <a:srgbClr val="31859C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59587" y="1857364"/>
            <a:ext cx="1928826" cy="1643074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s-MX" sz="1800" b="1" dirty="0">
                <a:solidFill>
                  <a:schemeClr val="bg1"/>
                </a:solidFill>
              </a:rPr>
              <a:t>CONTENIDO</a:t>
            </a:r>
          </a:p>
          <a:p>
            <a:pPr>
              <a:buNone/>
            </a:pPr>
            <a:endParaRPr lang="es-MX" sz="1800" dirty="0">
              <a:solidFill>
                <a:schemeClr val="bg1"/>
              </a:solidFill>
            </a:endParaRPr>
          </a:p>
          <a:p>
            <a:r>
              <a:rPr lang="es-MX" sz="1800" dirty="0">
                <a:solidFill>
                  <a:schemeClr val="bg1"/>
                </a:solidFill>
              </a:rPr>
              <a:t>152 Artículos </a:t>
            </a:r>
          </a:p>
          <a:p>
            <a:r>
              <a:rPr lang="es-MX" sz="1800" dirty="0">
                <a:solidFill>
                  <a:schemeClr val="bg1"/>
                </a:solidFill>
              </a:rPr>
              <a:t>12 Títulos</a:t>
            </a:r>
          </a:p>
          <a:p>
            <a:r>
              <a:rPr lang="es-MX" sz="1800" dirty="0">
                <a:solidFill>
                  <a:schemeClr val="bg1"/>
                </a:solidFill>
              </a:rPr>
              <a:t>7 Transitorios</a:t>
            </a:r>
          </a:p>
        </p:txBody>
      </p:sp>
      <p:sp>
        <p:nvSpPr>
          <p:cNvPr id="5" name="Rectángulo 4"/>
          <p:cNvSpPr/>
          <p:nvPr/>
        </p:nvSpPr>
        <p:spPr>
          <a:xfrm>
            <a:off x="3552429" y="1785926"/>
            <a:ext cx="5039507" cy="4955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00050" indent="-400050">
              <a:spcAft>
                <a:spcPts val="1800"/>
              </a:spcAft>
              <a:buFont typeface="+mj-lt"/>
              <a:buAutoNum type="romanUcPeriod"/>
            </a:pPr>
            <a:r>
              <a:rPr lang="es-MX" sz="1400" b="1" dirty="0">
                <a:solidFill>
                  <a:schemeClr val="bg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Establecer las bases que tiene toda persona a la protección de sus datos personales.</a:t>
            </a:r>
            <a:endParaRPr lang="es-MX" sz="1400" dirty="0">
              <a:solidFill>
                <a:schemeClr val="bg1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indent="-400050">
              <a:spcAft>
                <a:spcPts val="1800"/>
              </a:spcAft>
              <a:buFont typeface="+mj-lt"/>
              <a:buAutoNum type="romanUcPeriod"/>
            </a:pPr>
            <a:r>
              <a:rPr lang="es-MX" sz="1400" b="1" dirty="0">
                <a:solidFill>
                  <a:schemeClr val="bg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Garantizar la observancia de los principios de protección de datos personales</a:t>
            </a:r>
            <a:endParaRPr lang="es-MX" sz="1400" dirty="0">
              <a:solidFill>
                <a:schemeClr val="bg1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indent="-400050">
              <a:spcAft>
                <a:spcPts val="1800"/>
              </a:spcAft>
              <a:buFont typeface="+mj-lt"/>
              <a:buAutoNum type="romanUcPeriod"/>
            </a:pPr>
            <a:r>
              <a:rPr lang="es-MX" sz="1400" b="1" dirty="0">
                <a:solidFill>
                  <a:schemeClr val="bg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Proteger los datos personales en posesión de cualquier autoridad</a:t>
            </a:r>
            <a:endParaRPr lang="es-MX" sz="1400" dirty="0">
              <a:solidFill>
                <a:schemeClr val="bg1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indent="-400050">
              <a:spcAft>
                <a:spcPts val="1800"/>
              </a:spcAft>
              <a:buFont typeface="+mj-lt"/>
              <a:buAutoNum type="romanUcPeriod"/>
            </a:pPr>
            <a:r>
              <a:rPr lang="es-MX" sz="1400" b="1" dirty="0">
                <a:solidFill>
                  <a:schemeClr val="bg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Garantizar que toda persona pueda ejercer el derecho a la protección de los datos personales</a:t>
            </a:r>
            <a:endParaRPr lang="es-MX" sz="1400" dirty="0">
              <a:solidFill>
                <a:schemeClr val="bg1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indent="-400050">
              <a:spcAft>
                <a:spcPts val="1800"/>
              </a:spcAft>
              <a:buFont typeface="+mj-lt"/>
              <a:buAutoNum type="romanUcPeriod"/>
            </a:pPr>
            <a:r>
              <a:rPr lang="es-MX" sz="1400" b="1" dirty="0">
                <a:solidFill>
                  <a:schemeClr val="bg1"/>
                </a:solidFill>
                <a:cs typeface="Arial" panose="020B0604020202020204" pitchFamily="34" charset="0"/>
              </a:rPr>
              <a:t>Promover, fomentar y difundir una cultura</a:t>
            </a:r>
            <a:r>
              <a:rPr lang="es-MX" sz="1400" dirty="0">
                <a:solidFill>
                  <a:schemeClr val="bg1"/>
                </a:solidFill>
                <a:cs typeface="Arial" panose="020B0604020202020204" pitchFamily="34" charset="0"/>
              </a:rPr>
              <a:t> de protección de datos personales</a:t>
            </a:r>
          </a:p>
          <a:p>
            <a:pPr marL="400050" indent="-400050">
              <a:spcAft>
                <a:spcPts val="1800"/>
              </a:spcAft>
              <a:buFont typeface="+mj-lt"/>
              <a:buAutoNum type="romanUcPeriod"/>
            </a:pPr>
            <a:r>
              <a:rPr lang="es-MX" sz="1400" b="1" dirty="0">
                <a:solidFill>
                  <a:schemeClr val="bg1"/>
                </a:solidFill>
                <a:cs typeface="Arial" panose="020B0604020202020204" pitchFamily="34" charset="0"/>
              </a:rPr>
              <a:t>Establecer los mecanismos para garantizar el cumplimiento</a:t>
            </a:r>
          </a:p>
          <a:p>
            <a:pPr marL="400050" indent="-400050">
              <a:spcAft>
                <a:spcPts val="1800"/>
              </a:spcAft>
              <a:buFont typeface="+mj-lt"/>
              <a:buAutoNum type="romanUcPeriod"/>
            </a:pPr>
            <a:r>
              <a:rPr lang="es-MX" sz="1400" b="1" dirty="0">
                <a:solidFill>
                  <a:schemeClr val="bg1"/>
                </a:solidFill>
              </a:rPr>
              <a:t>Regular el procedimiento y mecanismo</a:t>
            </a:r>
          </a:p>
          <a:p>
            <a:pPr marL="400050" indent="-400050">
              <a:spcAft>
                <a:spcPts val="1800"/>
              </a:spcAft>
              <a:buFont typeface="+mj-lt"/>
              <a:buAutoNum type="romanUcPeriod"/>
            </a:pPr>
            <a:r>
              <a:rPr lang="es-MX" sz="1400" b="1" dirty="0">
                <a:solidFill>
                  <a:schemeClr val="bg1"/>
                </a:solidFill>
              </a:rPr>
              <a:t>Fijar los estándares y parámetros</a:t>
            </a:r>
          </a:p>
          <a:p>
            <a:pPr marL="400050" indent="-400050">
              <a:spcAft>
                <a:spcPts val="1800"/>
              </a:spcAft>
              <a:buFont typeface="+mj-lt"/>
              <a:buAutoNum type="romanUcPeriod"/>
            </a:pPr>
            <a:r>
              <a:rPr lang="es-MX" sz="1400" b="1" dirty="0">
                <a:solidFill>
                  <a:schemeClr val="bg1"/>
                </a:solidFill>
              </a:rPr>
              <a:t>Establecer el catálogo de sanciones</a:t>
            </a:r>
            <a:endParaRPr lang="es-MX" sz="1400" b="1" dirty="0">
              <a:solidFill>
                <a:schemeClr val="bg1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6" name="15 CuadroTexto"/>
          <p:cNvSpPr txBox="1"/>
          <p:nvPr/>
        </p:nvSpPr>
        <p:spPr>
          <a:xfrm>
            <a:off x="3518274" y="500042"/>
            <a:ext cx="510781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solidFill>
                  <a:schemeClr val="bg1"/>
                </a:solidFill>
              </a:rPr>
              <a:t>LEY DE PROTECCIÓN DE DATOS PERSONALES EN POSESION DE SUJETOS OBLIGADOS PARA EL ESTADO DE JALISCO Y SUS MUNICIPIOS</a:t>
            </a:r>
          </a:p>
        </p:txBody>
      </p:sp>
      <p:sp>
        <p:nvSpPr>
          <p:cNvPr id="19" name="Rectángulo 1"/>
          <p:cNvSpPr/>
          <p:nvPr/>
        </p:nvSpPr>
        <p:spPr>
          <a:xfrm>
            <a:off x="325808" y="6357958"/>
            <a:ext cx="138867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b="1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ea typeface="Times New Roman" panose="02020603050405020304" pitchFamily="18" charset="0"/>
                <a:cs typeface="Arial" pitchFamily="34" charset="0"/>
              </a:rPr>
              <a:t>Artículo 2 Ley</a:t>
            </a:r>
            <a:endParaRPr lang="es-MX" sz="1200" dirty="0">
              <a:solidFill>
                <a:schemeClr val="accent5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3918698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24" descr="Resultado de imagen para RESPONSABL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1560" y="4931807"/>
            <a:ext cx="1610640" cy="1207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18" descr="Resultado de imagen para INFORMACION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4553" y="3643136"/>
            <a:ext cx="1073174" cy="1073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Imagen 17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6200000">
            <a:off x="405240" y="5188259"/>
            <a:ext cx="1111357" cy="698716"/>
          </a:xfrm>
          <a:prstGeom prst="rect">
            <a:avLst/>
          </a:prstGeom>
        </p:spPr>
      </p:pic>
      <p:grpSp>
        <p:nvGrpSpPr>
          <p:cNvPr id="2" name="1 Grupo"/>
          <p:cNvGrpSpPr/>
          <p:nvPr/>
        </p:nvGrpSpPr>
        <p:grpSpPr>
          <a:xfrm>
            <a:off x="323528" y="1556792"/>
            <a:ext cx="981819" cy="981819"/>
            <a:chOff x="287934" y="1597256"/>
            <a:chExt cx="876171" cy="876171"/>
          </a:xfrm>
        </p:grpSpPr>
        <p:pic>
          <p:nvPicPr>
            <p:cNvPr id="28" name="Imagen 13"/>
            <p:cNvPicPr>
              <a:picLocks noChangeAspect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92498" y="1704478"/>
              <a:ext cx="667045" cy="586191"/>
            </a:xfrm>
            <a:prstGeom prst="rect">
              <a:avLst/>
            </a:prstGeom>
          </p:spPr>
        </p:pic>
        <p:pic>
          <p:nvPicPr>
            <p:cNvPr id="30" name="Picture 4" descr="Resultado de imagen para prohibido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7934" y="1597256"/>
              <a:ext cx="876171" cy="8761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5" name="Picture 2" descr="Resultado de imagen para objetivo general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200793"/>
            <a:ext cx="982216" cy="956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Imagen 7"/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9894" y="131056"/>
            <a:ext cx="1877251" cy="1096448"/>
          </a:xfrm>
          <a:prstGeom prst="rect">
            <a:avLst/>
          </a:prstGeom>
        </p:spPr>
      </p:pic>
      <p:pic>
        <p:nvPicPr>
          <p:cNvPr id="22" name="Picture 10" descr="Resultado de imagen para completar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" y="3653897"/>
            <a:ext cx="2122913" cy="1214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Imagen 16"/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60032" y="1556792"/>
            <a:ext cx="922020" cy="901065"/>
          </a:xfrm>
          <a:prstGeom prst="rect">
            <a:avLst/>
          </a:prstGeom>
        </p:spPr>
      </p:pic>
      <p:sp>
        <p:nvSpPr>
          <p:cNvPr id="38" name="37 Rectángulo"/>
          <p:cNvSpPr/>
          <p:nvPr/>
        </p:nvSpPr>
        <p:spPr>
          <a:xfrm>
            <a:off x="4572000" y="3500438"/>
            <a:ext cx="4572000" cy="1358571"/>
          </a:xfrm>
          <a:prstGeom prst="rect">
            <a:avLst/>
          </a:prstGeom>
          <a:solidFill>
            <a:srgbClr val="77933C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9" name="38 Rectángulo"/>
          <p:cNvSpPr/>
          <p:nvPr/>
        </p:nvSpPr>
        <p:spPr>
          <a:xfrm>
            <a:off x="4572000" y="4856511"/>
            <a:ext cx="4572000" cy="1358571"/>
          </a:xfrm>
          <a:prstGeom prst="rect">
            <a:avLst/>
          </a:prstGeom>
          <a:solidFill>
            <a:srgbClr val="E46C0A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2" name="41 Rectángulo"/>
          <p:cNvSpPr/>
          <p:nvPr/>
        </p:nvSpPr>
        <p:spPr>
          <a:xfrm>
            <a:off x="-16" y="3500438"/>
            <a:ext cx="4572000" cy="1358571"/>
          </a:xfrm>
          <a:prstGeom prst="rect">
            <a:avLst/>
          </a:prstGeom>
          <a:solidFill>
            <a:srgbClr val="604A7B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ES" sz="2000"/>
          </a:p>
        </p:txBody>
      </p:sp>
      <p:sp>
        <p:nvSpPr>
          <p:cNvPr id="43" name="42 Rectángulo"/>
          <p:cNvSpPr/>
          <p:nvPr/>
        </p:nvSpPr>
        <p:spPr>
          <a:xfrm>
            <a:off x="-16" y="4856511"/>
            <a:ext cx="4572000" cy="1358571"/>
          </a:xfrm>
          <a:prstGeom prst="rect">
            <a:avLst/>
          </a:prstGeom>
          <a:solidFill>
            <a:srgbClr val="31859C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0" name="39 Rectángulo"/>
          <p:cNvSpPr/>
          <p:nvPr/>
        </p:nvSpPr>
        <p:spPr>
          <a:xfrm>
            <a:off x="4572000" y="1"/>
            <a:ext cx="4572000" cy="1358559"/>
          </a:xfrm>
          <a:prstGeom prst="rect">
            <a:avLst/>
          </a:prstGeom>
          <a:solidFill>
            <a:srgbClr val="604A7B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1" name="40 Rectángulo"/>
          <p:cNvSpPr/>
          <p:nvPr/>
        </p:nvSpPr>
        <p:spPr>
          <a:xfrm>
            <a:off x="4572000" y="1356062"/>
            <a:ext cx="4572000" cy="1358559"/>
          </a:xfrm>
          <a:prstGeom prst="rect">
            <a:avLst/>
          </a:prstGeom>
          <a:solidFill>
            <a:srgbClr val="31859C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4" name="43 Rectángulo"/>
          <p:cNvSpPr/>
          <p:nvPr/>
        </p:nvSpPr>
        <p:spPr>
          <a:xfrm>
            <a:off x="-16" y="1"/>
            <a:ext cx="4572000" cy="1358559"/>
          </a:xfrm>
          <a:prstGeom prst="rect">
            <a:avLst/>
          </a:prstGeom>
          <a:solidFill>
            <a:srgbClr val="77933C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5" name="44 Rectángulo"/>
          <p:cNvSpPr/>
          <p:nvPr/>
        </p:nvSpPr>
        <p:spPr>
          <a:xfrm>
            <a:off x="-17" y="1356062"/>
            <a:ext cx="4572000" cy="1358559"/>
          </a:xfrm>
          <a:prstGeom prst="rect">
            <a:avLst/>
          </a:prstGeom>
          <a:solidFill>
            <a:srgbClr val="E46C0A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ES" sz="2000"/>
          </a:p>
        </p:txBody>
      </p:sp>
      <p:sp>
        <p:nvSpPr>
          <p:cNvPr id="9" name="Rectángulo 8"/>
          <p:cNvSpPr/>
          <p:nvPr/>
        </p:nvSpPr>
        <p:spPr>
          <a:xfrm>
            <a:off x="1466724" y="448448"/>
            <a:ext cx="118814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  <a:ea typeface="Times New Roman" panose="02020603050405020304" pitchFamily="18" charset="0"/>
              </a:rPr>
              <a:t>LICITUD</a:t>
            </a:r>
            <a:endParaRPr lang="es-MX" sz="2400" b="1" dirty="0">
              <a:solidFill>
                <a:schemeClr val="bg1"/>
              </a:solidFill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6162115" y="448448"/>
            <a:ext cx="157363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</a:rPr>
              <a:t>FINALIDAD</a:t>
            </a:r>
            <a:endParaRPr lang="es-MX" sz="2400" b="1" dirty="0">
              <a:solidFill>
                <a:schemeClr val="bg1"/>
              </a:solidFill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1466724" y="3948891"/>
            <a:ext cx="131234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</a:rPr>
              <a:t>CALIDAD</a:t>
            </a:r>
            <a:endParaRPr lang="es-MX" sz="2400" b="1" dirty="0">
              <a:solidFill>
                <a:schemeClr val="bg1"/>
              </a:solidFill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6162115" y="1804509"/>
            <a:ext cx="254499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</a:rPr>
              <a:t>CONSENTIMIENTO</a:t>
            </a:r>
            <a:endParaRPr lang="es-MX" sz="2400" b="1" dirty="0">
              <a:solidFill>
                <a:schemeClr val="bg1"/>
              </a:solidFill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1466724" y="1804509"/>
            <a:ext cx="12626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</a:rPr>
              <a:t>LEALTAD</a:t>
            </a:r>
            <a:endParaRPr lang="es-MX" sz="2400" b="1" dirty="0">
              <a:solidFill>
                <a:schemeClr val="bg1"/>
              </a:solidFill>
            </a:endParaRPr>
          </a:p>
        </p:txBody>
      </p:sp>
      <p:sp>
        <p:nvSpPr>
          <p:cNvPr id="21" name="Rectángulo 20"/>
          <p:cNvSpPr/>
          <p:nvPr/>
        </p:nvSpPr>
        <p:spPr>
          <a:xfrm>
            <a:off x="1466724" y="5304964"/>
            <a:ext cx="28892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</a:rPr>
              <a:t>PROPORCIONALIDAD</a:t>
            </a:r>
            <a:endParaRPr lang="es-MX" sz="2400" b="1" dirty="0">
              <a:solidFill>
                <a:schemeClr val="bg1"/>
              </a:solidFill>
            </a:endParaRPr>
          </a:p>
        </p:txBody>
      </p:sp>
      <p:sp>
        <p:nvSpPr>
          <p:cNvPr id="29" name="Rectángulo 28"/>
          <p:cNvSpPr/>
          <p:nvPr/>
        </p:nvSpPr>
        <p:spPr>
          <a:xfrm>
            <a:off x="6162115" y="3948891"/>
            <a:ext cx="209602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</a:rPr>
              <a:t>INFORMACIÓN</a:t>
            </a:r>
            <a:endParaRPr lang="es-MX" sz="2400" b="1" dirty="0">
              <a:solidFill>
                <a:schemeClr val="bg1"/>
              </a:solidFill>
            </a:endParaRPr>
          </a:p>
        </p:txBody>
      </p:sp>
      <p:sp>
        <p:nvSpPr>
          <p:cNvPr id="31" name="Rectángulo 30"/>
          <p:cNvSpPr/>
          <p:nvPr/>
        </p:nvSpPr>
        <p:spPr>
          <a:xfrm>
            <a:off x="6162115" y="5304964"/>
            <a:ext cx="25863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</a:rPr>
              <a:t>RESPONSABILIDAD</a:t>
            </a:r>
            <a:endParaRPr lang="es-MX" sz="2400" b="1" dirty="0">
              <a:solidFill>
                <a:schemeClr val="bg1"/>
              </a:solidFill>
            </a:endParaRPr>
          </a:p>
        </p:txBody>
      </p:sp>
      <p:sp>
        <p:nvSpPr>
          <p:cNvPr id="24" name="Rectángulo 23"/>
          <p:cNvSpPr/>
          <p:nvPr/>
        </p:nvSpPr>
        <p:spPr>
          <a:xfrm>
            <a:off x="327979" y="6357958"/>
            <a:ext cx="167225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Times New Roman" panose="02020603050405020304" pitchFamily="18" charset="0"/>
                <a:cs typeface="Arial" pitchFamily="34" charset="0"/>
              </a:rPr>
              <a:t>Artículos 9– 29  Ley </a:t>
            </a:r>
            <a:endParaRPr lang="es-MX" sz="1200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6" name="Título 4"/>
          <p:cNvSpPr txBox="1">
            <a:spLocks/>
          </p:cNvSpPr>
          <p:nvPr/>
        </p:nvSpPr>
        <p:spPr>
          <a:xfrm>
            <a:off x="0" y="2714638"/>
            <a:ext cx="9144000" cy="785806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s-MX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Principios</a:t>
            </a:r>
          </a:p>
        </p:txBody>
      </p:sp>
    </p:spTree>
    <p:extLst>
      <p:ext uri="{BB962C8B-B14F-4D97-AF65-F5344CB8AC3E}">
        <p14:creationId xmlns:p14="http://schemas.microsoft.com/office/powerpoint/2010/main" val="138335827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n 10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98" y="4927174"/>
            <a:ext cx="2996367" cy="1287912"/>
          </a:xfrm>
          <a:prstGeom prst="rect">
            <a:avLst/>
          </a:prstGeom>
        </p:spPr>
      </p:pic>
      <p:sp>
        <p:nvSpPr>
          <p:cNvPr id="22" name="21 Rectángulo"/>
          <p:cNvSpPr/>
          <p:nvPr/>
        </p:nvSpPr>
        <p:spPr>
          <a:xfrm>
            <a:off x="3000364" y="0"/>
            <a:ext cx="6143636" cy="6858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" name="22 Rectángulo"/>
          <p:cNvSpPr/>
          <p:nvPr/>
        </p:nvSpPr>
        <p:spPr>
          <a:xfrm rot="10800000">
            <a:off x="0" y="-3"/>
            <a:ext cx="3000364" cy="6215089"/>
          </a:xfrm>
          <a:prstGeom prst="rect">
            <a:avLst/>
          </a:prstGeom>
          <a:solidFill>
            <a:schemeClr val="accent6">
              <a:lumMod val="75000"/>
              <a:alpha val="6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Rectángulo 4"/>
          <p:cNvSpPr/>
          <p:nvPr/>
        </p:nvSpPr>
        <p:spPr>
          <a:xfrm>
            <a:off x="3371882" y="1046966"/>
            <a:ext cx="488568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chemeClr val="bg1"/>
                </a:solidFill>
              </a:rPr>
              <a:t>Destinar recursos autorizados para  programas y políticas </a:t>
            </a:r>
          </a:p>
        </p:txBody>
      </p:sp>
      <p:sp>
        <p:nvSpPr>
          <p:cNvPr id="6" name="Rectángulo 5"/>
          <p:cNvSpPr/>
          <p:nvPr/>
        </p:nvSpPr>
        <p:spPr>
          <a:xfrm>
            <a:off x="3371882" y="1720003"/>
            <a:ext cx="247381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1400" b="1" dirty="0">
                <a:solidFill>
                  <a:schemeClr val="bg1"/>
                </a:solidFill>
              </a:rPr>
              <a:t>Elaborar políticas y programas </a:t>
            </a:r>
          </a:p>
        </p:txBody>
      </p:sp>
      <p:sp>
        <p:nvSpPr>
          <p:cNvPr id="7" name="Rectángulo 6"/>
          <p:cNvSpPr/>
          <p:nvPr/>
        </p:nvSpPr>
        <p:spPr>
          <a:xfrm>
            <a:off x="3371882" y="2393040"/>
            <a:ext cx="323678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1400" b="1" dirty="0">
                <a:solidFill>
                  <a:schemeClr val="bg1"/>
                </a:solidFill>
              </a:rPr>
              <a:t>Programa de capacitación y actualización</a:t>
            </a:r>
          </a:p>
        </p:txBody>
      </p:sp>
      <p:sp>
        <p:nvSpPr>
          <p:cNvPr id="8" name="Rectángulo 7"/>
          <p:cNvSpPr/>
          <p:nvPr/>
        </p:nvSpPr>
        <p:spPr>
          <a:xfrm>
            <a:off x="3371882" y="3066077"/>
            <a:ext cx="488568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chemeClr val="bg1"/>
                </a:solidFill>
              </a:rPr>
              <a:t>Revisar periódicamente las políticas y programas</a:t>
            </a:r>
          </a:p>
        </p:txBody>
      </p:sp>
      <p:sp>
        <p:nvSpPr>
          <p:cNvPr id="9" name="Rectángulo 8"/>
          <p:cNvSpPr/>
          <p:nvPr/>
        </p:nvSpPr>
        <p:spPr>
          <a:xfrm>
            <a:off x="3371883" y="3739114"/>
            <a:ext cx="5400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chemeClr val="bg1"/>
                </a:solidFill>
              </a:rPr>
              <a:t>Establecer un sistema de supervisión y vigilancia interna y/o externa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3371882" y="4412151"/>
            <a:ext cx="54006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chemeClr val="bg1"/>
                </a:solidFill>
              </a:rPr>
              <a:t>Establecer procedimientos para recibir y responder dudas y quejas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3371882" y="5085184"/>
            <a:ext cx="518457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chemeClr val="bg1"/>
                </a:solidFill>
              </a:rPr>
              <a:t>Diseñar sus políticas públicas, programas, servicios, sistemas o cualquier otra tecnología, conforme a la Ley y garantizar que cumplan con ella </a:t>
            </a:r>
          </a:p>
        </p:txBody>
      </p:sp>
      <p:sp>
        <p:nvSpPr>
          <p:cNvPr id="17" name="Rectángulo 16"/>
          <p:cNvSpPr/>
          <p:nvPr/>
        </p:nvSpPr>
        <p:spPr>
          <a:xfrm>
            <a:off x="340386" y="6357958"/>
            <a:ext cx="137409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200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ea typeface="Times New Roman" panose="02020603050405020304" pitchFamily="18" charset="0"/>
                <a:cs typeface="Arial" pitchFamily="34" charset="0"/>
              </a:rPr>
              <a:t>Artículo 29  Ley </a:t>
            </a:r>
            <a:endParaRPr lang="es-MX" sz="1200" dirty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Título 1"/>
          <p:cNvSpPr>
            <a:spLocks noGrp="1"/>
          </p:cNvSpPr>
          <p:nvPr>
            <p:ph type="title"/>
          </p:nvPr>
        </p:nvSpPr>
        <p:spPr>
          <a:xfrm>
            <a:off x="392893" y="1046966"/>
            <a:ext cx="2214578" cy="589562"/>
          </a:xfrm>
        </p:spPr>
        <p:txBody>
          <a:bodyPr>
            <a:noAutofit/>
          </a:bodyPr>
          <a:lstStyle/>
          <a:p>
            <a:r>
              <a:rPr lang="es-MX" sz="2000" b="1" dirty="0">
                <a:solidFill>
                  <a:schemeClr val="bg1"/>
                </a:solidFill>
              </a:rPr>
              <a:t>Mecanismos de responsabilidad</a:t>
            </a:r>
          </a:p>
        </p:txBody>
      </p:sp>
      <p:cxnSp>
        <p:nvCxnSpPr>
          <p:cNvPr id="27" name="26 Conector recto"/>
          <p:cNvCxnSpPr/>
          <p:nvPr/>
        </p:nvCxnSpPr>
        <p:spPr>
          <a:xfrm>
            <a:off x="3357554" y="1536579"/>
            <a:ext cx="5357850" cy="158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27 Conector recto"/>
          <p:cNvCxnSpPr/>
          <p:nvPr/>
        </p:nvCxnSpPr>
        <p:spPr>
          <a:xfrm>
            <a:off x="3357554" y="2209616"/>
            <a:ext cx="5357850" cy="158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28 Conector recto"/>
          <p:cNvCxnSpPr/>
          <p:nvPr/>
        </p:nvCxnSpPr>
        <p:spPr>
          <a:xfrm>
            <a:off x="3357554" y="2882653"/>
            <a:ext cx="5357850" cy="158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29 Conector recto"/>
          <p:cNvCxnSpPr/>
          <p:nvPr/>
        </p:nvCxnSpPr>
        <p:spPr>
          <a:xfrm>
            <a:off x="3357554" y="3555690"/>
            <a:ext cx="5357850" cy="158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30 Conector recto"/>
          <p:cNvCxnSpPr/>
          <p:nvPr/>
        </p:nvCxnSpPr>
        <p:spPr>
          <a:xfrm>
            <a:off x="3357554" y="4228727"/>
            <a:ext cx="5357850" cy="158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31 Conector recto"/>
          <p:cNvCxnSpPr/>
          <p:nvPr/>
        </p:nvCxnSpPr>
        <p:spPr>
          <a:xfrm>
            <a:off x="3357554" y="4901764"/>
            <a:ext cx="5357850" cy="158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1814498"/>
      </p:ext>
    </p:extLst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 descr="Resultado de imagen para perdida de archivos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116" r="14116"/>
          <a:stretch/>
        </p:blipFill>
        <p:spPr bwMode="auto">
          <a:xfrm>
            <a:off x="-1" y="0"/>
            <a:ext cx="9144001" cy="6215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10 Rectángulo"/>
          <p:cNvSpPr/>
          <p:nvPr/>
        </p:nvSpPr>
        <p:spPr>
          <a:xfrm>
            <a:off x="0" y="0"/>
            <a:ext cx="9144000" cy="6215082"/>
          </a:xfrm>
          <a:prstGeom prst="rect">
            <a:avLst/>
          </a:prstGeom>
          <a:solidFill>
            <a:srgbClr val="77933C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Marcador de contenido 2"/>
          <p:cNvSpPr txBox="1">
            <a:spLocks/>
          </p:cNvSpPr>
          <p:nvPr/>
        </p:nvSpPr>
        <p:spPr>
          <a:xfrm>
            <a:off x="1357200" y="2142334"/>
            <a:ext cx="6429600" cy="28583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just">
              <a:lnSpc>
                <a:spcPct val="120000"/>
              </a:lnSpc>
            </a:pPr>
            <a:r>
              <a:rPr lang="es-ES" sz="2200" dirty="0">
                <a:solidFill>
                  <a:schemeClr val="bg1"/>
                </a:solidFill>
                <a:cs typeface="Arial" pitchFamily="34" charset="0"/>
              </a:rPr>
              <a:t>El responsable deberá establecer y mantener las </a:t>
            </a:r>
            <a:r>
              <a:rPr lang="es-ES" sz="2200" b="1" u="sng" dirty="0">
                <a:solidFill>
                  <a:schemeClr val="bg1"/>
                </a:solidFill>
                <a:cs typeface="Arial" pitchFamily="34" charset="0"/>
              </a:rPr>
              <a:t>medidas de seguridad de carácter administrativo, físico y técnico</a:t>
            </a:r>
            <a:r>
              <a:rPr lang="es-ES" sz="2200" dirty="0">
                <a:solidFill>
                  <a:schemeClr val="bg1"/>
                </a:solidFill>
                <a:cs typeface="Arial" pitchFamily="34" charset="0"/>
              </a:rPr>
              <a:t> para la protección de los datos personales, que permitan </a:t>
            </a:r>
            <a:r>
              <a:rPr lang="es-ES" sz="2200" b="1" dirty="0">
                <a:solidFill>
                  <a:schemeClr val="bg1"/>
                </a:solidFill>
                <a:cs typeface="Arial" pitchFamily="34" charset="0"/>
              </a:rPr>
              <a:t>protegerlos contra daño, pérdida, alteración, destrucción o su uso, acceso o tratamiento no autorizado, así como garantizar su confidencialidad, integridad y disponibilidad.</a:t>
            </a:r>
            <a:endParaRPr lang="es-MX" sz="2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4" name="Título 4"/>
          <p:cNvSpPr txBox="1">
            <a:spLocks/>
          </p:cNvSpPr>
          <p:nvPr/>
        </p:nvSpPr>
        <p:spPr>
          <a:xfrm>
            <a:off x="1357290" y="642918"/>
            <a:ext cx="6429420" cy="142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Deberes</a:t>
            </a:r>
          </a:p>
        </p:txBody>
      </p:sp>
      <p:sp>
        <p:nvSpPr>
          <p:cNvPr id="13" name="Rectángulo 12"/>
          <p:cNvSpPr/>
          <p:nvPr/>
        </p:nvSpPr>
        <p:spPr>
          <a:xfrm>
            <a:off x="247700" y="6389794"/>
            <a:ext cx="167225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200" b="1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ea typeface="Times New Roman" panose="02020603050405020304" pitchFamily="18" charset="0"/>
                <a:cs typeface="Arial" pitchFamily="34" charset="0"/>
              </a:rPr>
              <a:t>Artículo 30 – 44  Ley</a:t>
            </a:r>
            <a:endParaRPr lang="es-MX" sz="1200" dirty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7010765"/>
      </p:ext>
    </p:extLst>
  </p:cSld>
  <p:clrMapOvr>
    <a:masterClrMapping/>
  </p:clrMapOvr>
  <p:transition spd="slow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n 10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" y="18122"/>
            <a:ext cx="9144000" cy="3346516"/>
          </a:xfrm>
          <a:prstGeom prst="rect">
            <a:avLst/>
          </a:prstGeom>
        </p:spPr>
      </p:pic>
      <p:sp>
        <p:nvSpPr>
          <p:cNvPr id="20" name="19 Rectángulo"/>
          <p:cNvSpPr/>
          <p:nvPr/>
        </p:nvSpPr>
        <p:spPr>
          <a:xfrm>
            <a:off x="0" y="0"/>
            <a:ext cx="9144000" cy="6215082"/>
          </a:xfrm>
          <a:prstGeom prst="rect">
            <a:avLst/>
          </a:prstGeom>
          <a:solidFill>
            <a:srgbClr val="604A7B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Rectángulo 6"/>
          <p:cNvSpPr/>
          <p:nvPr/>
        </p:nvSpPr>
        <p:spPr>
          <a:xfrm>
            <a:off x="247700" y="6389794"/>
            <a:ext cx="229742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200" b="1" dirty="0">
                <a:solidFill>
                  <a:schemeClr val="accent4">
                    <a:lumMod val="75000"/>
                  </a:schemeClr>
                </a:solidFill>
                <a:latin typeface="Arial" pitchFamily="34" charset="0"/>
                <a:ea typeface="Times New Roman" panose="02020603050405020304" pitchFamily="18" charset="0"/>
                <a:cs typeface="Arial" pitchFamily="34" charset="0"/>
              </a:rPr>
              <a:t>Artículo  31 - 37  Ley General</a:t>
            </a:r>
            <a:endParaRPr lang="es-MX" sz="1200" dirty="0">
              <a:solidFill>
                <a:schemeClr val="accent4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Título 4"/>
          <p:cNvSpPr txBox="1">
            <a:spLocks/>
          </p:cNvSpPr>
          <p:nvPr/>
        </p:nvSpPr>
        <p:spPr>
          <a:xfrm>
            <a:off x="1285829" y="357166"/>
            <a:ext cx="6429420" cy="142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Cumplimiento de deberes</a:t>
            </a:r>
          </a:p>
        </p:txBody>
      </p:sp>
      <p:cxnSp>
        <p:nvCxnSpPr>
          <p:cNvPr id="52" name="51 Conector recto"/>
          <p:cNvCxnSpPr/>
          <p:nvPr/>
        </p:nvCxnSpPr>
        <p:spPr>
          <a:xfrm rot="5400000">
            <a:off x="1035811" y="3929066"/>
            <a:ext cx="2714644" cy="1588"/>
          </a:xfrm>
          <a:prstGeom prst="line">
            <a:avLst/>
          </a:prstGeom>
          <a:ln w="762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27 Rectángulo"/>
          <p:cNvSpPr/>
          <p:nvPr/>
        </p:nvSpPr>
        <p:spPr>
          <a:xfrm rot="10800000">
            <a:off x="1142984" y="2000240"/>
            <a:ext cx="2500298" cy="114300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9" name="Rectángulo 14"/>
          <p:cNvSpPr/>
          <p:nvPr/>
        </p:nvSpPr>
        <p:spPr>
          <a:xfrm>
            <a:off x="1461476" y="2279357"/>
            <a:ext cx="186331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600" b="1" dirty="0">
                <a:solidFill>
                  <a:schemeClr val="bg1"/>
                </a:solidFill>
              </a:rPr>
              <a:t>CONSIDERACIONES DEL ARTÍCULO 31</a:t>
            </a:r>
          </a:p>
        </p:txBody>
      </p:sp>
      <p:sp>
        <p:nvSpPr>
          <p:cNvPr id="34" name="33 Rectángulo"/>
          <p:cNvSpPr/>
          <p:nvPr/>
        </p:nvSpPr>
        <p:spPr>
          <a:xfrm rot="10800000">
            <a:off x="1142984" y="3357562"/>
            <a:ext cx="2500298" cy="114300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5" name="Rectángulo 14"/>
          <p:cNvSpPr/>
          <p:nvPr/>
        </p:nvSpPr>
        <p:spPr>
          <a:xfrm>
            <a:off x="1357298" y="3513568"/>
            <a:ext cx="207170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600" b="1" dirty="0">
                <a:solidFill>
                  <a:schemeClr val="bg1"/>
                </a:solidFill>
              </a:rPr>
              <a:t>ACCIONES INTERRELACIONADAS</a:t>
            </a:r>
          </a:p>
          <a:p>
            <a:pPr algn="ctr"/>
            <a:r>
              <a:rPr lang="es-MX" sz="1600" b="1" dirty="0">
                <a:solidFill>
                  <a:schemeClr val="bg1"/>
                </a:solidFill>
              </a:rPr>
              <a:t>DEL ARTÍCULO 32</a:t>
            </a:r>
          </a:p>
        </p:txBody>
      </p:sp>
      <p:sp>
        <p:nvSpPr>
          <p:cNvPr id="36" name="35 Rectángulo"/>
          <p:cNvSpPr/>
          <p:nvPr/>
        </p:nvSpPr>
        <p:spPr>
          <a:xfrm rot="10800000">
            <a:off x="1142984" y="4714884"/>
            <a:ext cx="2500298" cy="114300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7" name="Rectángulo 14"/>
          <p:cNvSpPr/>
          <p:nvPr/>
        </p:nvSpPr>
        <p:spPr>
          <a:xfrm>
            <a:off x="1357298" y="4870890"/>
            <a:ext cx="207170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600" b="1" dirty="0">
                <a:solidFill>
                  <a:schemeClr val="bg1"/>
                </a:solidFill>
              </a:rPr>
              <a:t>DOCUMENTO</a:t>
            </a:r>
          </a:p>
          <a:p>
            <a:pPr algn="ctr"/>
            <a:r>
              <a:rPr lang="es-MX" sz="1600" b="1" dirty="0">
                <a:solidFill>
                  <a:schemeClr val="bg1"/>
                </a:solidFill>
              </a:rPr>
              <a:t>DE SEGURIDAD</a:t>
            </a:r>
          </a:p>
          <a:p>
            <a:pPr algn="ctr"/>
            <a:r>
              <a:rPr lang="es-MX" sz="1600" b="1" dirty="0">
                <a:solidFill>
                  <a:schemeClr val="bg1"/>
                </a:solidFill>
              </a:rPr>
              <a:t>ARTÍCULO 35</a:t>
            </a:r>
          </a:p>
        </p:txBody>
      </p:sp>
      <p:sp>
        <p:nvSpPr>
          <p:cNvPr id="42" name="41 Rectángulo"/>
          <p:cNvSpPr/>
          <p:nvPr/>
        </p:nvSpPr>
        <p:spPr>
          <a:xfrm rot="10800000">
            <a:off x="4401016" y="3357562"/>
            <a:ext cx="3600000" cy="50006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3" name="Rectángulo 14"/>
          <p:cNvSpPr/>
          <p:nvPr/>
        </p:nvSpPr>
        <p:spPr>
          <a:xfrm>
            <a:off x="4611528" y="3438318"/>
            <a:ext cx="317897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600" b="1" dirty="0">
                <a:solidFill>
                  <a:schemeClr val="bg1"/>
                </a:solidFill>
              </a:rPr>
              <a:t>POLÍTICAS INTERNAS ARTÍCULO 33</a:t>
            </a:r>
          </a:p>
        </p:txBody>
      </p:sp>
      <p:sp>
        <p:nvSpPr>
          <p:cNvPr id="49" name="48 Rectángulo"/>
          <p:cNvSpPr/>
          <p:nvPr/>
        </p:nvSpPr>
        <p:spPr>
          <a:xfrm rot="10800000">
            <a:off x="4401016" y="4000504"/>
            <a:ext cx="3600000" cy="50006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5" name="Rectángulo 14"/>
          <p:cNvSpPr/>
          <p:nvPr/>
        </p:nvSpPr>
        <p:spPr>
          <a:xfrm>
            <a:off x="4593660" y="4081260"/>
            <a:ext cx="321471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600" b="1" dirty="0">
                <a:solidFill>
                  <a:schemeClr val="bg1"/>
                </a:solidFill>
              </a:rPr>
              <a:t>SISTEMA DE GESTIÓN ARTÍCULO 34</a:t>
            </a:r>
          </a:p>
        </p:txBody>
      </p:sp>
      <p:cxnSp>
        <p:nvCxnSpPr>
          <p:cNvPr id="54" name="53 Conector recto"/>
          <p:cNvCxnSpPr/>
          <p:nvPr/>
        </p:nvCxnSpPr>
        <p:spPr>
          <a:xfrm rot="10800000">
            <a:off x="3529124" y="4249743"/>
            <a:ext cx="900000" cy="1588"/>
          </a:xfrm>
          <a:prstGeom prst="line">
            <a:avLst/>
          </a:prstGeom>
          <a:ln w="762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57 Conector recto"/>
          <p:cNvCxnSpPr/>
          <p:nvPr/>
        </p:nvCxnSpPr>
        <p:spPr>
          <a:xfrm rot="10800000">
            <a:off x="3529124" y="3606800"/>
            <a:ext cx="900000" cy="1588"/>
          </a:xfrm>
          <a:prstGeom prst="line">
            <a:avLst/>
          </a:prstGeom>
          <a:ln w="762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1716090"/>
      </p:ext>
    </p:extLst>
  </p:cSld>
  <p:clrMapOvr>
    <a:masterClrMapping/>
  </p:clrMapOvr>
  <p:transition spd="slow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Resultado de imagen para internet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605" t="34335" r="24582" b="-1"/>
          <a:stretch/>
        </p:blipFill>
        <p:spPr bwMode="auto">
          <a:xfrm>
            <a:off x="225478" y="110835"/>
            <a:ext cx="8918522" cy="6747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11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E46C0A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9"/>
          <p:cNvSpPr/>
          <p:nvPr/>
        </p:nvSpPr>
        <p:spPr>
          <a:xfrm>
            <a:off x="443533" y="6000768"/>
            <a:ext cx="791468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</a:rPr>
              <a:t>https://www.ichitaip.org/infoweb/archivos/reader/pdp/Guia_elaboracion_Documento_seguridad.pdf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443533" y="6307138"/>
            <a:ext cx="791468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</a:rPr>
              <a:t>http://sitios.dif.gob.mx/normateca/wp-content/Archivos/Normateca/DispGrales/DoctoSeguridad_03Ago12.pdf</a:t>
            </a:r>
          </a:p>
        </p:txBody>
      </p:sp>
      <p:sp>
        <p:nvSpPr>
          <p:cNvPr id="13" name="Marcador de contenido 2"/>
          <p:cNvSpPr txBox="1">
            <a:spLocks/>
          </p:cNvSpPr>
          <p:nvPr/>
        </p:nvSpPr>
        <p:spPr>
          <a:xfrm>
            <a:off x="1357200" y="2999590"/>
            <a:ext cx="6429600" cy="185817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just"/>
            <a:r>
              <a:rPr lang="es-MX" sz="2200" dirty="0">
                <a:solidFill>
                  <a:schemeClr val="bg1"/>
                </a:solidFill>
              </a:rPr>
              <a:t>Documento que contiene las medidas de seguridad </a:t>
            </a:r>
            <a:r>
              <a:rPr lang="es-MX" sz="2200" b="1" dirty="0">
                <a:solidFill>
                  <a:schemeClr val="bg1"/>
                </a:solidFill>
              </a:rPr>
              <a:t>administrativa, física y técnica </a:t>
            </a:r>
            <a:r>
              <a:rPr lang="es-MX" sz="2200" dirty="0">
                <a:solidFill>
                  <a:schemeClr val="bg1"/>
                </a:solidFill>
              </a:rPr>
              <a:t>aplicables a sus sistemas de datos personales con el fin de asegurar la </a:t>
            </a:r>
            <a:r>
              <a:rPr lang="es-MX" sz="2200" b="1" dirty="0">
                <a:solidFill>
                  <a:schemeClr val="bg1"/>
                </a:solidFill>
              </a:rPr>
              <a:t>integridad, confidencialidad y disponibilidad de la información personal que éstos contienen</a:t>
            </a:r>
            <a:r>
              <a:rPr lang="es-MX" sz="2200" dirty="0">
                <a:solidFill>
                  <a:schemeClr val="bg1"/>
                </a:solidFill>
              </a:rPr>
              <a:t>. </a:t>
            </a:r>
          </a:p>
        </p:txBody>
      </p:sp>
      <p:sp>
        <p:nvSpPr>
          <p:cNvPr id="14" name="Título 4"/>
          <p:cNvSpPr txBox="1">
            <a:spLocks/>
          </p:cNvSpPr>
          <p:nvPr/>
        </p:nvSpPr>
        <p:spPr>
          <a:xfrm>
            <a:off x="1357290" y="1214422"/>
            <a:ext cx="6429420" cy="142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Documento de Seguridad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36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¿Qué es?</a:t>
            </a:r>
            <a:endParaRPr kumimoji="0" lang="es-MX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733202469"/>
      </p:ext>
    </p:extLst>
  </p:cSld>
  <p:clrMapOvr>
    <a:masterClrMapping/>
  </p:clrMapOvr>
  <p:transition spd="slow"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Resultado de imagen para documento de seguridad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246" t="17976" r="17082" b="18745"/>
          <a:stretch/>
        </p:blipFill>
        <p:spPr bwMode="auto">
          <a:xfrm>
            <a:off x="-1" y="924933"/>
            <a:ext cx="9144001" cy="5933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11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31859C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Marcador de contenido 2"/>
          <p:cNvSpPr txBox="1">
            <a:spLocks/>
          </p:cNvSpPr>
          <p:nvPr/>
        </p:nvSpPr>
        <p:spPr>
          <a:xfrm>
            <a:off x="1357200" y="2999590"/>
            <a:ext cx="6429600" cy="22153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just"/>
            <a:r>
              <a:rPr lang="es-MX" sz="2200" dirty="0">
                <a:solidFill>
                  <a:schemeClr val="bg1"/>
                </a:solidFill>
              </a:rPr>
              <a:t>El documento tiene como propósito identificar </a:t>
            </a:r>
            <a:r>
              <a:rPr lang="es-MX" sz="2200" b="1" dirty="0">
                <a:solidFill>
                  <a:schemeClr val="bg1"/>
                </a:solidFill>
              </a:rPr>
              <a:t>el universo de sistemas de datos personales </a:t>
            </a:r>
            <a:r>
              <a:rPr lang="es-MX" sz="2200" dirty="0">
                <a:solidFill>
                  <a:schemeClr val="bg1"/>
                </a:solidFill>
              </a:rPr>
              <a:t>que posee cada dependencia o entidad, </a:t>
            </a:r>
            <a:r>
              <a:rPr lang="es-MX" sz="2200" b="1" dirty="0">
                <a:solidFill>
                  <a:schemeClr val="bg1"/>
                </a:solidFill>
              </a:rPr>
              <a:t>el tipo de datos personales </a:t>
            </a:r>
            <a:r>
              <a:rPr lang="es-MX" sz="2200" dirty="0">
                <a:solidFill>
                  <a:schemeClr val="bg1"/>
                </a:solidFill>
              </a:rPr>
              <a:t>que contiene cada uno, los </a:t>
            </a:r>
            <a:r>
              <a:rPr lang="es-MX" sz="2200" b="1" dirty="0">
                <a:solidFill>
                  <a:schemeClr val="bg1"/>
                </a:solidFill>
              </a:rPr>
              <a:t>responsables, encargados, usuarios de cada sistema y las medidas de seguridad concretas implementadas</a:t>
            </a:r>
            <a:r>
              <a:rPr lang="es-MX" sz="2200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14" name="Título 4"/>
          <p:cNvSpPr txBox="1">
            <a:spLocks/>
          </p:cNvSpPr>
          <p:nvPr/>
        </p:nvSpPr>
        <p:spPr>
          <a:xfrm>
            <a:off x="1357290" y="1214422"/>
            <a:ext cx="6429420" cy="142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Documento de Seguridad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36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Su Propósito</a:t>
            </a:r>
            <a:endParaRPr kumimoji="0" lang="es-MX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06779355"/>
      </p:ext>
    </p:extLst>
  </p:cSld>
  <p:clrMapOvr>
    <a:masterClrMapping/>
  </p:clrMapOvr>
  <p:transition spd="slow">
    <p:wip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Resultado de imagen para mecanismo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7291" r="1173" b="8205"/>
          <a:stretch/>
        </p:blipFill>
        <p:spPr bwMode="auto">
          <a:xfrm>
            <a:off x="0" y="0"/>
            <a:ext cx="9144000" cy="2881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7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77933C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357200" y="2843862"/>
            <a:ext cx="6429600" cy="2942592"/>
          </a:xfrm>
        </p:spPr>
        <p:txBody>
          <a:bodyPr>
            <a:noAutofit/>
          </a:bodyPr>
          <a:lstStyle/>
          <a:p>
            <a:pPr algn="just"/>
            <a:r>
              <a:rPr lang="es-MX" sz="2200" dirty="0">
                <a:solidFill>
                  <a:schemeClr val="bg1"/>
                </a:solidFill>
              </a:rPr>
              <a:t>Política de seguridad</a:t>
            </a:r>
          </a:p>
          <a:p>
            <a:pPr algn="just"/>
            <a:r>
              <a:rPr lang="es-MX" sz="2200" dirty="0">
                <a:solidFill>
                  <a:schemeClr val="bg1"/>
                </a:solidFill>
              </a:rPr>
              <a:t>Cumplimiento de la normatividad</a:t>
            </a:r>
          </a:p>
          <a:p>
            <a:pPr algn="just"/>
            <a:r>
              <a:rPr lang="es-MX" sz="2200" dirty="0">
                <a:solidFill>
                  <a:schemeClr val="bg1"/>
                </a:solidFill>
              </a:rPr>
              <a:t>Organización de la seguridad de la información</a:t>
            </a:r>
          </a:p>
          <a:p>
            <a:pPr algn="just"/>
            <a:r>
              <a:rPr lang="es-MX" sz="2200" dirty="0">
                <a:solidFill>
                  <a:schemeClr val="bg1"/>
                </a:solidFill>
              </a:rPr>
              <a:t>Clasificación y control de activos.</a:t>
            </a:r>
          </a:p>
          <a:p>
            <a:pPr algn="just"/>
            <a:r>
              <a:rPr lang="es-MX" sz="2200" dirty="0">
                <a:solidFill>
                  <a:schemeClr val="bg1"/>
                </a:solidFill>
              </a:rPr>
              <a:t>Seguridad relacionada a los recursos humanos.</a:t>
            </a:r>
          </a:p>
          <a:p>
            <a:pPr algn="just"/>
            <a:r>
              <a:rPr lang="es-MX" sz="2200" dirty="0">
                <a:solidFill>
                  <a:schemeClr val="bg1"/>
                </a:solidFill>
              </a:rPr>
              <a:t>Administración de incidentes.</a:t>
            </a:r>
          </a:p>
          <a:p>
            <a:pPr algn="just"/>
            <a:r>
              <a:rPr lang="es-MX" sz="2200" dirty="0">
                <a:solidFill>
                  <a:schemeClr val="bg1"/>
                </a:solidFill>
              </a:rPr>
              <a:t>Continuidad de las operaciones.</a:t>
            </a:r>
          </a:p>
          <a:p>
            <a:pPr marL="0" indent="0" algn="just">
              <a:buNone/>
            </a:pPr>
            <a:endParaRPr lang="es-MX" sz="2200" dirty="0">
              <a:solidFill>
                <a:schemeClr val="bg1"/>
              </a:solidFill>
            </a:endParaRPr>
          </a:p>
          <a:p>
            <a:pPr marL="0" indent="0" algn="just">
              <a:buNone/>
            </a:pPr>
            <a:endParaRPr lang="es-MX" sz="2200" dirty="0">
              <a:solidFill>
                <a:schemeClr val="bg1"/>
              </a:solidFill>
            </a:endParaRPr>
          </a:p>
        </p:txBody>
      </p:sp>
      <p:sp>
        <p:nvSpPr>
          <p:cNvPr id="9" name="Título 4"/>
          <p:cNvSpPr txBox="1">
            <a:spLocks/>
          </p:cNvSpPr>
          <p:nvPr/>
        </p:nvSpPr>
        <p:spPr>
          <a:xfrm>
            <a:off x="0" y="915036"/>
            <a:ext cx="9144000" cy="142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Documento de Seguridad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36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Tipos de seguridad: Administrativa</a:t>
            </a:r>
            <a:endParaRPr kumimoji="0" lang="es-MX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54960075"/>
      </p:ext>
    </p:extLst>
  </p:cSld>
  <p:clrMapOvr>
    <a:masterClrMapping/>
  </p:clrMapOvr>
  <p:transition spd="slow">
    <p:wip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Resultado de imagen para mecanismo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7291" r="1173" b="8205"/>
          <a:stretch/>
        </p:blipFill>
        <p:spPr bwMode="auto">
          <a:xfrm>
            <a:off x="0" y="0"/>
            <a:ext cx="9144000" cy="2881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7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604A7B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357200" y="2844000"/>
            <a:ext cx="6429600" cy="2643206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s-MX" sz="2200" dirty="0">
                <a:solidFill>
                  <a:schemeClr val="bg1"/>
                </a:solidFill>
              </a:rPr>
              <a:t>Establecimiento de </a:t>
            </a:r>
            <a:r>
              <a:rPr lang="es-MX" sz="2200" b="1" dirty="0">
                <a:solidFill>
                  <a:schemeClr val="bg1"/>
                </a:solidFill>
              </a:rPr>
              <a:t>controles relacionados con los perímetros de seguridad física</a:t>
            </a:r>
            <a:r>
              <a:rPr lang="es-MX" sz="2200" dirty="0">
                <a:solidFill>
                  <a:schemeClr val="bg1"/>
                </a:solidFill>
              </a:rPr>
              <a:t> y el entorno ambiental de los activos, con el fin de </a:t>
            </a:r>
            <a:r>
              <a:rPr lang="es-MX" sz="2200" b="1" dirty="0">
                <a:solidFill>
                  <a:schemeClr val="bg1"/>
                </a:solidFill>
              </a:rPr>
              <a:t>prevenir accesos no autorizados, daños, robo, entre otras amenazas</a:t>
            </a:r>
            <a:r>
              <a:rPr lang="es-MX" sz="2200" dirty="0">
                <a:solidFill>
                  <a:schemeClr val="bg1"/>
                </a:solidFill>
              </a:rPr>
              <a:t>. Se enfoca en aspectos tales como los </a:t>
            </a:r>
            <a:r>
              <a:rPr lang="es-MX" sz="2200" b="1" dirty="0">
                <a:solidFill>
                  <a:schemeClr val="bg1"/>
                </a:solidFill>
              </a:rPr>
              <a:t>controles implementados para espacios seguros y seguridad del equipo.</a:t>
            </a:r>
          </a:p>
          <a:p>
            <a:pPr marL="0" indent="0" algn="just">
              <a:buNone/>
            </a:pPr>
            <a:endParaRPr lang="es-MX" sz="2200" dirty="0">
              <a:solidFill>
                <a:schemeClr val="bg1"/>
              </a:solidFill>
            </a:endParaRPr>
          </a:p>
          <a:p>
            <a:pPr marL="0" indent="0" algn="just">
              <a:buNone/>
            </a:pPr>
            <a:endParaRPr lang="es-MX" sz="2200" dirty="0">
              <a:solidFill>
                <a:schemeClr val="bg1"/>
              </a:solidFill>
            </a:endParaRPr>
          </a:p>
        </p:txBody>
      </p:sp>
      <p:sp>
        <p:nvSpPr>
          <p:cNvPr id="10" name="Título 4"/>
          <p:cNvSpPr txBox="1">
            <a:spLocks/>
          </p:cNvSpPr>
          <p:nvPr/>
        </p:nvSpPr>
        <p:spPr>
          <a:xfrm>
            <a:off x="0" y="915036"/>
            <a:ext cx="9144000" cy="142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Documento de Seguridad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36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Tipos de seguridad: Física</a:t>
            </a:r>
            <a:endParaRPr kumimoji="0" lang="es-MX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647607940"/>
      </p:ext>
    </p:extLst>
  </p:cSld>
  <p:clrMapOvr>
    <a:masterClrMapping/>
  </p:clrMapOvr>
  <p:transition spd="slow">
    <p:wip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Resultado de imagen para mecanismo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7291" r="1173" b="8205"/>
          <a:stretch/>
        </p:blipFill>
        <p:spPr bwMode="auto">
          <a:xfrm>
            <a:off x="0" y="0"/>
            <a:ext cx="9144000" cy="2881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7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E46C0A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357200" y="2844000"/>
            <a:ext cx="6429600" cy="1656570"/>
          </a:xfrm>
        </p:spPr>
        <p:txBody>
          <a:bodyPr>
            <a:noAutofit/>
          </a:bodyPr>
          <a:lstStyle/>
          <a:p>
            <a:r>
              <a:rPr lang="es-MX" sz="2200" dirty="0">
                <a:solidFill>
                  <a:schemeClr val="bg1"/>
                </a:solidFill>
              </a:rPr>
              <a:t>Gestión de comunicaciones y operaciones.</a:t>
            </a:r>
          </a:p>
          <a:p>
            <a:r>
              <a:rPr lang="es-MX" sz="2200" dirty="0">
                <a:solidFill>
                  <a:schemeClr val="bg1"/>
                </a:solidFill>
              </a:rPr>
              <a:t>Control de acceso.</a:t>
            </a:r>
          </a:p>
          <a:p>
            <a:r>
              <a:rPr lang="es-MX" sz="2200" dirty="0">
                <a:solidFill>
                  <a:schemeClr val="bg1"/>
                </a:solidFill>
              </a:rPr>
              <a:t>Adquisición, desarrollo, uso y mantenimiento de sistemas de información.</a:t>
            </a:r>
          </a:p>
          <a:p>
            <a:pPr marL="0" indent="0">
              <a:buNone/>
            </a:pPr>
            <a:endParaRPr lang="es-MX" sz="22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s-MX" sz="2200" dirty="0">
              <a:solidFill>
                <a:schemeClr val="bg1"/>
              </a:solidFill>
            </a:endParaRPr>
          </a:p>
        </p:txBody>
      </p:sp>
      <p:sp>
        <p:nvSpPr>
          <p:cNvPr id="10" name="Título 4"/>
          <p:cNvSpPr txBox="1">
            <a:spLocks/>
          </p:cNvSpPr>
          <p:nvPr/>
        </p:nvSpPr>
        <p:spPr>
          <a:xfrm>
            <a:off x="0" y="915036"/>
            <a:ext cx="9144000" cy="142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Documento de Seguridad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36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Tipos de seguridad: Técnica</a:t>
            </a:r>
            <a:endParaRPr kumimoji="0" lang="es-MX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745541355"/>
      </p:ext>
    </p:extLst>
  </p:cSld>
  <p:clrMapOvr>
    <a:masterClrMapping/>
  </p:clrMapOvr>
  <p:transition spd="slow">
    <p:wip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12" descr="ARCO derechos del interesado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98344"/>
            <a:ext cx="2520280" cy="2721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4" descr="ARCO derechos del interesado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555071"/>
            <a:ext cx="2462972" cy="2660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0" descr="ARCO derechos del interesad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5545"/>
            <a:ext cx="2462972" cy="2660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8" descr="ARCO derechos del interesado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5" y="43587"/>
            <a:ext cx="2432820" cy="2627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17 Rectángulo"/>
          <p:cNvSpPr/>
          <p:nvPr/>
        </p:nvSpPr>
        <p:spPr>
          <a:xfrm>
            <a:off x="4572000" y="3500438"/>
            <a:ext cx="4572000" cy="2714644"/>
          </a:xfrm>
          <a:prstGeom prst="rect">
            <a:avLst/>
          </a:prstGeom>
          <a:solidFill>
            <a:srgbClr val="31859C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18 Rectángulo"/>
          <p:cNvSpPr/>
          <p:nvPr/>
        </p:nvSpPr>
        <p:spPr>
          <a:xfrm>
            <a:off x="0" y="3500438"/>
            <a:ext cx="4572000" cy="2714644"/>
          </a:xfrm>
          <a:prstGeom prst="rect">
            <a:avLst/>
          </a:prstGeom>
          <a:solidFill>
            <a:srgbClr val="77933C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16 Rectángulo"/>
          <p:cNvSpPr/>
          <p:nvPr/>
        </p:nvSpPr>
        <p:spPr>
          <a:xfrm>
            <a:off x="4572000" y="1"/>
            <a:ext cx="4572000" cy="2714620"/>
          </a:xfrm>
          <a:prstGeom prst="rect">
            <a:avLst/>
          </a:prstGeom>
          <a:solidFill>
            <a:srgbClr val="604A7B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19 Rectángulo"/>
          <p:cNvSpPr/>
          <p:nvPr/>
        </p:nvSpPr>
        <p:spPr>
          <a:xfrm>
            <a:off x="0" y="1"/>
            <a:ext cx="4572000" cy="2714620"/>
          </a:xfrm>
          <a:prstGeom prst="rect">
            <a:avLst/>
          </a:prstGeom>
          <a:solidFill>
            <a:srgbClr val="E46C0A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Rectángulo 5"/>
          <p:cNvSpPr/>
          <p:nvPr/>
        </p:nvSpPr>
        <p:spPr>
          <a:xfrm>
            <a:off x="576000" y="678650"/>
            <a:ext cx="3420000" cy="1357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1600" b="1" dirty="0">
                <a:solidFill>
                  <a:schemeClr val="bg1"/>
                </a:solidFill>
              </a:rPr>
              <a:t>Acceder a sus datos personales que obren en posesión del responsable, así como conocer la información relacionada con las condiciones y generalidades de su tratamiento.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5148000" y="678650"/>
            <a:ext cx="3420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1600" b="1" dirty="0">
                <a:solidFill>
                  <a:schemeClr val="bg1"/>
                </a:solidFill>
              </a:rPr>
              <a:t>Rectificación o corrección de sus datos personales, cuando estos resulten ser inexactos, incompletos o no se encuentren actualizados.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576000" y="4072930"/>
            <a:ext cx="3420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1600" b="1" dirty="0">
                <a:solidFill>
                  <a:schemeClr val="bg1"/>
                </a:solidFill>
              </a:rPr>
              <a:t>Cancelación de sus datos personales de los archivos, registros, expedientes y sistemas del responsable, a fin de que los mismos ya no estén en su posesión y dejen de ser tratados por este último.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5148000" y="4073918"/>
            <a:ext cx="3420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1600" b="1" dirty="0">
                <a:solidFill>
                  <a:schemeClr val="bg1"/>
                </a:solidFill>
              </a:rPr>
              <a:t>Oponerse al tratamiento de sus datos personales o exigir que se cese en el mismo,  cuando se encuentre en los supuestos de ley.</a:t>
            </a:r>
          </a:p>
        </p:txBody>
      </p:sp>
      <p:sp>
        <p:nvSpPr>
          <p:cNvPr id="15" name="Rectángulo 14"/>
          <p:cNvSpPr/>
          <p:nvPr/>
        </p:nvSpPr>
        <p:spPr>
          <a:xfrm>
            <a:off x="240172" y="6389794"/>
            <a:ext cx="175721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Times New Roman" panose="02020603050405020304" pitchFamily="18" charset="0"/>
                <a:cs typeface="Arial" pitchFamily="34" charset="0"/>
              </a:rPr>
              <a:t>Artículos 45 – 62  Ley</a:t>
            </a:r>
            <a:endParaRPr lang="es-MX" sz="1200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Título 4"/>
          <p:cNvSpPr txBox="1">
            <a:spLocks/>
          </p:cNvSpPr>
          <p:nvPr/>
        </p:nvSpPr>
        <p:spPr>
          <a:xfrm>
            <a:off x="0" y="2714632"/>
            <a:ext cx="9144000" cy="785806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Derechos ARCO</a:t>
            </a:r>
          </a:p>
        </p:txBody>
      </p:sp>
    </p:spTree>
    <p:extLst>
      <p:ext uri="{BB962C8B-B14F-4D97-AF65-F5344CB8AC3E}">
        <p14:creationId xmlns:p14="http://schemas.microsoft.com/office/powerpoint/2010/main" val="2187201894"/>
      </p:ext>
    </p:extLst>
  </p:cSld>
  <p:clrMapOvr>
    <a:masterClrMapping/>
  </p:clrMapOvr>
  <p:transition spd="slow">
    <p:wip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Resultado de imagen para derecho de oposicion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079" r="28721" b="3174"/>
          <a:stretch/>
        </p:blipFill>
        <p:spPr bwMode="auto">
          <a:xfrm>
            <a:off x="5892927" y="368661"/>
            <a:ext cx="2905102" cy="3060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6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604A7B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14500" y="428604"/>
            <a:ext cx="5915000" cy="1143000"/>
          </a:xfrm>
        </p:spPr>
        <p:txBody>
          <a:bodyPr>
            <a:normAutofit/>
          </a:bodyPr>
          <a:lstStyle/>
          <a:p>
            <a:r>
              <a:rPr lang="es-MX" sz="3600" b="1" dirty="0">
                <a:solidFill>
                  <a:schemeClr val="bg1"/>
                </a:solidFill>
              </a:rPr>
              <a:t>Oposición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357200" y="1754166"/>
            <a:ext cx="6429600" cy="4525963"/>
          </a:xfrm>
        </p:spPr>
        <p:txBody>
          <a:bodyPr>
            <a:norm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es-MX" sz="2200" dirty="0">
                <a:solidFill>
                  <a:schemeClr val="bg1"/>
                </a:solidFill>
              </a:rPr>
              <a:t>Aun siendo lícito el tratamiento, debe cesar para evitar que su persistencia cause un daño o perjuicio al titular; y </a:t>
            </a:r>
          </a:p>
          <a:p>
            <a:pPr marL="0" indent="0" algn="just">
              <a:spcBef>
                <a:spcPts val="0"/>
              </a:spcBef>
              <a:buNone/>
            </a:pPr>
            <a:endParaRPr lang="es-MX" sz="2200" dirty="0">
              <a:solidFill>
                <a:schemeClr val="bg1"/>
              </a:solidFill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es-MX" sz="2200" dirty="0">
                <a:solidFill>
                  <a:schemeClr val="bg1"/>
                </a:solidFill>
              </a:rPr>
              <a:t>Sus datos personales sean objeto de un tratamiento automatizado, el cual le produzca efectos jurídicos no deseados o afecte de manera significativa sus intereses, derechos o libertades, y estén destinados a evaluar, sin intervención humana, determinados aspectos personales del mismo o analizar o predecir, en particular, su rendimiento profesional, situación económica, estado de salud, preferencias sexuales, fiabilidad o comportamiento.</a:t>
            </a:r>
          </a:p>
        </p:txBody>
      </p:sp>
    </p:spTree>
    <p:extLst>
      <p:ext uri="{BB962C8B-B14F-4D97-AF65-F5344CB8AC3E}">
        <p14:creationId xmlns:p14="http://schemas.microsoft.com/office/powerpoint/2010/main" val="3485295234"/>
      </p:ext>
    </p:extLst>
  </p:cSld>
  <p:clrMapOvr>
    <a:masterClrMapping/>
  </p:clrMapOvr>
  <p:transition spd="slow">
    <p:wip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12" descr="Resultado de imagen para aviso"/>
          <p:cNvPicPr>
            <a:picLocks noChangeAspect="1" noChangeArrowheads="1"/>
          </p:cNvPicPr>
          <p:nvPr/>
        </p:nvPicPr>
        <p:blipFill>
          <a:blip r:embed="rId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2614" y="4329112"/>
            <a:ext cx="2025284" cy="1700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8" descr="Resultado de imagen para registrar"/>
          <p:cNvPicPr>
            <a:picLocks noChangeAspect="1" noChangeArrowheads="1"/>
          </p:cNvPicPr>
          <p:nvPr/>
        </p:nvPicPr>
        <p:blipFill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3908" y="4351139"/>
            <a:ext cx="1656184" cy="165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 descr="Resultado de imagen para analizar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93" y="4143368"/>
            <a:ext cx="2762286" cy="2071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16 Rectángulo"/>
          <p:cNvSpPr/>
          <p:nvPr/>
        </p:nvSpPr>
        <p:spPr>
          <a:xfrm>
            <a:off x="0" y="0"/>
            <a:ext cx="9144000" cy="335756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19 Rectángulo"/>
          <p:cNvSpPr/>
          <p:nvPr/>
        </p:nvSpPr>
        <p:spPr>
          <a:xfrm rot="10800000">
            <a:off x="1" y="4143380"/>
            <a:ext cx="2857488" cy="2071702"/>
          </a:xfrm>
          <a:prstGeom prst="rect">
            <a:avLst/>
          </a:prstGeom>
          <a:solidFill>
            <a:srgbClr val="E46C0A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1" name="20 Rectángulo"/>
          <p:cNvSpPr/>
          <p:nvPr/>
        </p:nvSpPr>
        <p:spPr>
          <a:xfrm rot="10800000">
            <a:off x="2857489" y="4143379"/>
            <a:ext cx="3429024" cy="2071703"/>
          </a:xfrm>
          <a:prstGeom prst="rect">
            <a:avLst/>
          </a:prstGeom>
          <a:solidFill>
            <a:srgbClr val="77933C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21 Rectángulo"/>
          <p:cNvSpPr/>
          <p:nvPr/>
        </p:nvSpPr>
        <p:spPr>
          <a:xfrm rot="10800000">
            <a:off x="6286512" y="4143380"/>
            <a:ext cx="2857488" cy="2071702"/>
          </a:xfrm>
          <a:prstGeom prst="rect">
            <a:avLst/>
          </a:prstGeom>
          <a:solidFill>
            <a:srgbClr val="604A7B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9"/>
          <p:cNvSpPr/>
          <p:nvPr/>
        </p:nvSpPr>
        <p:spPr>
          <a:xfrm>
            <a:off x="1321514" y="1571612"/>
            <a:ext cx="64296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200" dirty="0">
                <a:solidFill>
                  <a:schemeClr val="bg1"/>
                </a:solidFill>
                <a:ea typeface="Times New Roman" panose="02020603050405020304" pitchFamily="18" charset="0"/>
              </a:rPr>
              <a:t>La pérdida o destrucción no autorizada.</a:t>
            </a:r>
          </a:p>
          <a:p>
            <a:pPr algn="just"/>
            <a:r>
              <a:rPr lang="es-ES" sz="2200" dirty="0">
                <a:solidFill>
                  <a:schemeClr val="bg1"/>
                </a:solidFill>
                <a:ea typeface="Times New Roman" panose="02020603050405020304" pitchFamily="18" charset="0"/>
              </a:rPr>
              <a:t>El robo, extravío o copia no autorizada.</a:t>
            </a:r>
          </a:p>
          <a:p>
            <a:pPr algn="just"/>
            <a:r>
              <a:rPr lang="es-ES" sz="2200" dirty="0">
                <a:solidFill>
                  <a:schemeClr val="bg1"/>
                </a:solidFill>
                <a:ea typeface="Times New Roman" panose="02020603050405020304" pitchFamily="18" charset="0"/>
              </a:rPr>
              <a:t>El uso, acceso o tratamiento no autorizado.</a:t>
            </a:r>
          </a:p>
          <a:p>
            <a:pPr algn="just"/>
            <a:r>
              <a:rPr lang="es-ES" sz="2200" dirty="0">
                <a:solidFill>
                  <a:schemeClr val="bg1"/>
                </a:solidFill>
                <a:ea typeface="Times New Roman" panose="02020603050405020304" pitchFamily="18" charset="0"/>
              </a:rPr>
              <a:t>El daño, la alteración o modificación no autorizada.</a:t>
            </a:r>
            <a:endParaRPr lang="es-MX" sz="2200" dirty="0">
              <a:solidFill>
                <a:schemeClr val="bg1"/>
              </a:solidFill>
              <a:effectLst/>
              <a:ea typeface="Times New Roman" panose="02020603050405020304" pitchFamily="18" charset="0"/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309554" y="4640622"/>
            <a:ext cx="242889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600" b="1" dirty="0">
                <a:solidFill>
                  <a:schemeClr val="bg1"/>
                </a:solidFill>
                <a:ea typeface="Times New Roman" panose="02020603050405020304" pitchFamily="18" charset="0"/>
              </a:rPr>
              <a:t>Analizar causas e implementar en su plan de trabajo las acciones preventivas y correctivas.</a:t>
            </a:r>
            <a:endParaRPr lang="es-MX" sz="1600" b="1" dirty="0">
              <a:solidFill>
                <a:schemeClr val="bg1"/>
              </a:solidFill>
            </a:endParaRPr>
          </a:p>
        </p:txBody>
      </p:sp>
      <p:sp>
        <p:nvSpPr>
          <p:cNvPr id="14" name="Rectángulo 13"/>
          <p:cNvSpPr/>
          <p:nvPr/>
        </p:nvSpPr>
        <p:spPr>
          <a:xfrm>
            <a:off x="3143240" y="4517512"/>
            <a:ext cx="285752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600" b="1" dirty="0">
                <a:solidFill>
                  <a:schemeClr val="bg1"/>
                </a:solidFill>
                <a:ea typeface="Times New Roman" panose="02020603050405020304" pitchFamily="18" charset="0"/>
              </a:rPr>
              <a:t>Bitácora de las vulneraciones con la fecha en la que ocurrió, el motivo de ésta y las acciones correctivas implementadas de forma inmediata y definitiva.</a:t>
            </a:r>
            <a:endParaRPr lang="es-MX" sz="1600" b="1" dirty="0">
              <a:solidFill>
                <a:schemeClr val="bg1"/>
              </a:solidFill>
              <a:effectLst/>
              <a:ea typeface="Times New Roman" panose="02020603050405020304" pitchFamily="18" charset="0"/>
            </a:endParaRPr>
          </a:p>
        </p:txBody>
      </p:sp>
      <p:sp>
        <p:nvSpPr>
          <p:cNvPr id="15" name="Rectángulo 14"/>
          <p:cNvSpPr/>
          <p:nvPr/>
        </p:nvSpPr>
        <p:spPr>
          <a:xfrm>
            <a:off x="6665640" y="4763733"/>
            <a:ext cx="19087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600" b="1" dirty="0">
                <a:solidFill>
                  <a:schemeClr val="bg1"/>
                </a:solidFill>
                <a:ea typeface="Times New Roman" panose="02020603050405020304" pitchFamily="18" charset="0"/>
              </a:rPr>
              <a:t>Informar en un plazo de 72 horas  al titular y al Instituto</a:t>
            </a:r>
            <a:endParaRPr lang="es-MX" sz="1600" b="1" dirty="0">
              <a:solidFill>
                <a:schemeClr val="bg1"/>
              </a:solidFill>
            </a:endParaRPr>
          </a:p>
        </p:txBody>
      </p:sp>
      <p:sp>
        <p:nvSpPr>
          <p:cNvPr id="16" name="Rectángulo 15"/>
          <p:cNvSpPr/>
          <p:nvPr/>
        </p:nvSpPr>
        <p:spPr>
          <a:xfrm>
            <a:off x="243020" y="6389794"/>
            <a:ext cx="175721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Times New Roman" panose="02020603050405020304" pitchFamily="18" charset="0"/>
                <a:cs typeface="Arial" pitchFamily="34" charset="0"/>
              </a:rPr>
              <a:t>Artículos 38 – 40 Ley </a:t>
            </a:r>
            <a:endParaRPr lang="es-MX" sz="1200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ítulo 4"/>
          <p:cNvSpPr txBox="1">
            <a:spLocks/>
          </p:cNvSpPr>
          <p:nvPr/>
        </p:nvSpPr>
        <p:spPr>
          <a:xfrm>
            <a:off x="1321604" y="214290"/>
            <a:ext cx="6429420" cy="142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Vulneraciones</a:t>
            </a:r>
          </a:p>
        </p:txBody>
      </p:sp>
      <p:sp>
        <p:nvSpPr>
          <p:cNvPr id="25" name="Título 4"/>
          <p:cNvSpPr txBox="1">
            <a:spLocks/>
          </p:cNvSpPr>
          <p:nvPr/>
        </p:nvSpPr>
        <p:spPr>
          <a:xfrm>
            <a:off x="0" y="3357562"/>
            <a:ext cx="9144000" cy="785806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s-MX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¿Qué hacer?</a:t>
            </a:r>
          </a:p>
        </p:txBody>
      </p:sp>
    </p:spTree>
    <p:extLst>
      <p:ext uri="{BB962C8B-B14F-4D97-AF65-F5344CB8AC3E}">
        <p14:creationId xmlns:p14="http://schemas.microsoft.com/office/powerpoint/2010/main" val="2941785584"/>
      </p:ext>
    </p:extLst>
  </p:cSld>
  <p:clrMapOvr>
    <a:masterClrMapping/>
  </p:clrMapOvr>
  <p:transition spd="slow">
    <p:wip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Resultado de imagen para proceso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5983"/>
          <a:stretch/>
        </p:blipFill>
        <p:spPr bwMode="auto">
          <a:xfrm>
            <a:off x="6084168" y="286783"/>
            <a:ext cx="2726605" cy="2449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41 Rectángulo"/>
          <p:cNvSpPr/>
          <p:nvPr/>
        </p:nvSpPr>
        <p:spPr>
          <a:xfrm flipH="1">
            <a:off x="-16" y="1"/>
            <a:ext cx="9144016" cy="1501566"/>
          </a:xfrm>
          <a:prstGeom prst="rect">
            <a:avLst/>
          </a:prstGeom>
          <a:solidFill>
            <a:srgbClr val="604A7B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ES" sz="2000"/>
          </a:p>
        </p:txBody>
      </p:sp>
      <p:sp>
        <p:nvSpPr>
          <p:cNvPr id="43" name="42 Rectángulo"/>
          <p:cNvSpPr/>
          <p:nvPr/>
        </p:nvSpPr>
        <p:spPr>
          <a:xfrm flipH="1">
            <a:off x="-16" y="1498807"/>
            <a:ext cx="9144016" cy="1573003"/>
          </a:xfrm>
          <a:prstGeom prst="rect">
            <a:avLst/>
          </a:prstGeom>
          <a:solidFill>
            <a:srgbClr val="31859C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4" name="43 Rectángulo"/>
          <p:cNvSpPr/>
          <p:nvPr/>
        </p:nvSpPr>
        <p:spPr>
          <a:xfrm flipH="1">
            <a:off x="-16" y="3786191"/>
            <a:ext cx="9144016" cy="1571635"/>
          </a:xfrm>
          <a:prstGeom prst="rect">
            <a:avLst/>
          </a:prstGeom>
          <a:solidFill>
            <a:srgbClr val="77933C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5" name="44 Rectángulo"/>
          <p:cNvSpPr/>
          <p:nvPr/>
        </p:nvSpPr>
        <p:spPr>
          <a:xfrm flipH="1">
            <a:off x="-16" y="5357826"/>
            <a:ext cx="9144016" cy="1500174"/>
          </a:xfrm>
          <a:prstGeom prst="rect">
            <a:avLst/>
          </a:prstGeom>
          <a:solidFill>
            <a:srgbClr val="E46C0A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ES" sz="2000"/>
          </a:p>
        </p:txBody>
      </p:sp>
      <p:sp>
        <p:nvSpPr>
          <p:cNvPr id="46" name="Título 4"/>
          <p:cNvSpPr txBox="1">
            <a:spLocks/>
          </p:cNvSpPr>
          <p:nvPr/>
        </p:nvSpPr>
        <p:spPr>
          <a:xfrm>
            <a:off x="0" y="3036097"/>
            <a:ext cx="9144000" cy="7858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Ejercicio de los Derechos</a:t>
            </a:r>
            <a:r>
              <a:rPr kumimoji="0" lang="es-MX" sz="3200" b="1" i="0" u="none" strike="noStrike" kern="1200" cap="none" spc="0" normalizeH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ARCO</a:t>
            </a:r>
            <a:endParaRPr kumimoji="0" lang="es-MX" sz="3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500034" y="504563"/>
            <a:ext cx="4357718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2600" b="1" dirty="0">
                <a:solidFill>
                  <a:schemeClr val="bg1"/>
                </a:solidFill>
              </a:rPr>
              <a:t>¿Quién puede ejercerlos?</a:t>
            </a:r>
          </a:p>
        </p:txBody>
      </p:sp>
      <p:sp>
        <p:nvSpPr>
          <p:cNvPr id="17" name="Rectángulo 16"/>
          <p:cNvSpPr/>
          <p:nvPr/>
        </p:nvSpPr>
        <p:spPr>
          <a:xfrm>
            <a:off x="500034" y="4153709"/>
            <a:ext cx="7572428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2600" b="1" dirty="0">
                <a:solidFill>
                  <a:schemeClr val="bg1"/>
                </a:solidFill>
              </a:rPr>
              <a:t>Procedimientos sencillos con un tiempo de respuesta de 10 días y una ampliación de 5</a:t>
            </a:r>
          </a:p>
        </p:txBody>
      </p:sp>
      <p:sp>
        <p:nvSpPr>
          <p:cNvPr id="21" name="Rectángulo 20"/>
          <p:cNvSpPr/>
          <p:nvPr/>
        </p:nvSpPr>
        <p:spPr>
          <a:xfrm>
            <a:off x="500034" y="5860989"/>
            <a:ext cx="6690195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2600" b="1" dirty="0">
                <a:solidFill>
                  <a:schemeClr val="bg1"/>
                </a:solidFill>
              </a:rPr>
              <a:t>Es el titular quien debe iniciar el recurso </a:t>
            </a:r>
          </a:p>
        </p:txBody>
      </p:sp>
      <p:sp>
        <p:nvSpPr>
          <p:cNvPr id="15" name="Rectángulo 8"/>
          <p:cNvSpPr/>
          <p:nvPr/>
        </p:nvSpPr>
        <p:spPr>
          <a:xfrm>
            <a:off x="500034" y="1864870"/>
            <a:ext cx="300039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4400" b="1" dirty="0">
                <a:solidFill>
                  <a:schemeClr val="bg1"/>
                </a:solidFill>
              </a:rPr>
              <a:t>GRATIS</a:t>
            </a:r>
          </a:p>
        </p:txBody>
      </p:sp>
    </p:spTree>
    <p:extLst>
      <p:ext uri="{BB962C8B-B14F-4D97-AF65-F5344CB8AC3E}">
        <p14:creationId xmlns:p14="http://schemas.microsoft.com/office/powerpoint/2010/main" val="1499974810"/>
      </p:ext>
    </p:extLst>
  </p:cSld>
  <p:clrMapOvr>
    <a:masterClrMapping/>
  </p:clrMapOvr>
  <p:transition spd="slow">
    <p:wip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 descr="Resultado de imagen para acceso a datos personales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882" y="1304764"/>
            <a:ext cx="8182237" cy="4248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10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31859C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Título 1"/>
          <p:cNvSpPr txBox="1">
            <a:spLocks/>
          </p:cNvSpPr>
          <p:nvPr/>
        </p:nvSpPr>
        <p:spPr>
          <a:xfrm>
            <a:off x="1614500" y="1500182"/>
            <a:ext cx="5915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Portabilidad</a:t>
            </a:r>
          </a:p>
        </p:txBody>
      </p:sp>
      <p:sp>
        <p:nvSpPr>
          <p:cNvPr id="15" name="Marcador de contenido 2"/>
          <p:cNvSpPr>
            <a:spLocks noGrp="1"/>
          </p:cNvSpPr>
          <p:nvPr>
            <p:ph idx="1"/>
          </p:nvPr>
        </p:nvSpPr>
        <p:spPr>
          <a:xfrm>
            <a:off x="1357200" y="2999590"/>
            <a:ext cx="6429600" cy="1585132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s-MX" sz="2200" dirty="0">
                <a:solidFill>
                  <a:schemeClr val="bg1"/>
                </a:solidFill>
              </a:rPr>
              <a:t>Cuando se traten datos personales </a:t>
            </a:r>
            <a:r>
              <a:rPr lang="es-MX" sz="2200" b="1" dirty="0">
                <a:solidFill>
                  <a:schemeClr val="bg1"/>
                </a:solidFill>
              </a:rPr>
              <a:t>por vía electrónica en un formato estructurado y comúnmente utilizado</a:t>
            </a:r>
            <a:r>
              <a:rPr lang="es-MX" sz="2200" dirty="0">
                <a:solidFill>
                  <a:schemeClr val="bg1"/>
                </a:solidFill>
              </a:rPr>
              <a:t>, el titular tendrá derecho a obtener del responsable </a:t>
            </a:r>
            <a:r>
              <a:rPr lang="es-MX" sz="2200" b="1" dirty="0">
                <a:solidFill>
                  <a:schemeClr val="bg1"/>
                </a:solidFill>
              </a:rPr>
              <a:t>una copia.</a:t>
            </a:r>
            <a:endParaRPr lang="es-MX" sz="2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6499636"/>
      </p:ext>
    </p:extLst>
  </p:cSld>
  <p:clrMapOvr>
    <a:masterClrMapping/>
  </p:clrMapOvr>
  <p:transition spd="slow">
    <p:wip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1 Grupo"/>
          <p:cNvGrpSpPr/>
          <p:nvPr/>
        </p:nvGrpSpPr>
        <p:grpSpPr>
          <a:xfrm>
            <a:off x="4336645" y="2420888"/>
            <a:ext cx="4483828" cy="3456385"/>
            <a:chOff x="5971581" y="3681188"/>
            <a:chExt cx="2848892" cy="2196085"/>
          </a:xfrm>
        </p:grpSpPr>
        <p:pic>
          <p:nvPicPr>
            <p:cNvPr id="6" name="Picture 2" descr="Resultado de imagen para PERSONA FÍSICA"/>
            <p:cNvPicPr>
              <a:picLocks noChangeAspect="1" noChangeArrowheads="1"/>
            </p:cNvPicPr>
            <p:nvPr/>
          </p:nvPicPr>
          <p:blipFill rotWithShape="1">
            <a:blip r:embed="rId2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841" t="10035" r="40950" b="7681"/>
            <a:stretch/>
          </p:blipFill>
          <p:spPr bwMode="auto">
            <a:xfrm>
              <a:off x="7380312" y="4365104"/>
              <a:ext cx="1440161" cy="15121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4" descr="Resultado de imagen para institucion publica"/>
            <p:cNvPicPr>
              <a:picLocks noChangeAspect="1" noChangeArrowheads="1"/>
            </p:cNvPicPr>
            <p:nvPr/>
          </p:nvPicPr>
          <p:blipFill>
            <a:blip r:embed="rId3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71581" y="3681188"/>
              <a:ext cx="1804241" cy="17491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1" name="10 Rectángulo"/>
          <p:cNvSpPr/>
          <p:nvPr/>
        </p:nvSpPr>
        <p:spPr>
          <a:xfrm>
            <a:off x="0" y="0"/>
            <a:ext cx="9144000" cy="6215082"/>
          </a:xfrm>
          <a:prstGeom prst="rect">
            <a:avLst/>
          </a:prstGeom>
          <a:solidFill>
            <a:srgbClr val="77933C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339402" y="1857364"/>
            <a:ext cx="6429600" cy="3714776"/>
          </a:xfrm>
        </p:spPr>
        <p:txBody>
          <a:bodyPr>
            <a:noAutofit/>
          </a:bodyPr>
          <a:lstStyle/>
          <a:p>
            <a:pPr algn="just"/>
            <a:r>
              <a:rPr lang="es-ES" sz="1600" b="1" dirty="0">
                <a:solidFill>
                  <a:schemeClr val="bg1"/>
                </a:solidFill>
              </a:rPr>
              <a:t>Realizar el tratamiento conforme </a:t>
            </a:r>
            <a:r>
              <a:rPr lang="es-ES" sz="1600" dirty="0">
                <a:solidFill>
                  <a:schemeClr val="bg1"/>
                </a:solidFill>
              </a:rPr>
              <a:t>a las instrucciones del responsable;</a:t>
            </a:r>
            <a:endParaRPr lang="es-MX" sz="1600" dirty="0">
              <a:solidFill>
                <a:schemeClr val="bg1"/>
              </a:solidFill>
            </a:endParaRPr>
          </a:p>
          <a:p>
            <a:pPr algn="just"/>
            <a:r>
              <a:rPr lang="es-ES" sz="1600" b="1" dirty="0">
                <a:solidFill>
                  <a:schemeClr val="bg1"/>
                </a:solidFill>
              </a:rPr>
              <a:t>Abstenerse</a:t>
            </a:r>
            <a:r>
              <a:rPr lang="es-ES" sz="1600" dirty="0">
                <a:solidFill>
                  <a:schemeClr val="bg1"/>
                </a:solidFill>
              </a:rPr>
              <a:t> de tratar para finalidades distintas a las instruidas;</a:t>
            </a:r>
            <a:endParaRPr lang="es-MX" sz="1600" dirty="0">
              <a:solidFill>
                <a:schemeClr val="bg1"/>
              </a:solidFill>
            </a:endParaRPr>
          </a:p>
          <a:p>
            <a:pPr algn="just"/>
            <a:r>
              <a:rPr lang="es-ES" sz="1600" b="1" dirty="0">
                <a:solidFill>
                  <a:schemeClr val="bg1"/>
                </a:solidFill>
              </a:rPr>
              <a:t>Implementar</a:t>
            </a:r>
            <a:r>
              <a:rPr lang="es-ES" sz="1600" dirty="0">
                <a:solidFill>
                  <a:schemeClr val="bg1"/>
                </a:solidFill>
              </a:rPr>
              <a:t> las medidas de seguridad conforme a los instrumentos jurídicos aplicables;</a:t>
            </a:r>
            <a:endParaRPr lang="es-MX" sz="1600" dirty="0">
              <a:solidFill>
                <a:schemeClr val="bg1"/>
              </a:solidFill>
            </a:endParaRPr>
          </a:p>
          <a:p>
            <a:pPr algn="just"/>
            <a:r>
              <a:rPr lang="es-ES" sz="1600" b="1" dirty="0">
                <a:solidFill>
                  <a:schemeClr val="bg1"/>
                </a:solidFill>
              </a:rPr>
              <a:t>Informar</a:t>
            </a:r>
            <a:r>
              <a:rPr lang="es-ES" sz="1600" dirty="0">
                <a:solidFill>
                  <a:schemeClr val="bg1"/>
                </a:solidFill>
              </a:rPr>
              <a:t> al responsable cuando ocurra una vulneración;</a:t>
            </a:r>
            <a:endParaRPr lang="es-MX" sz="1600" dirty="0">
              <a:solidFill>
                <a:schemeClr val="bg1"/>
              </a:solidFill>
            </a:endParaRPr>
          </a:p>
          <a:p>
            <a:pPr algn="just"/>
            <a:r>
              <a:rPr lang="es-ES" sz="1600" b="1" dirty="0">
                <a:solidFill>
                  <a:schemeClr val="bg1"/>
                </a:solidFill>
              </a:rPr>
              <a:t>Guardar confidencialidad</a:t>
            </a:r>
            <a:r>
              <a:rPr lang="es-ES" sz="1600" dirty="0">
                <a:solidFill>
                  <a:schemeClr val="bg1"/>
                </a:solidFill>
              </a:rPr>
              <a:t> respecto de los datos personales;</a:t>
            </a:r>
            <a:endParaRPr lang="es-MX" sz="1600" dirty="0">
              <a:solidFill>
                <a:schemeClr val="bg1"/>
              </a:solidFill>
            </a:endParaRPr>
          </a:p>
          <a:p>
            <a:pPr algn="just"/>
            <a:r>
              <a:rPr lang="es-ES" sz="1600" b="1" dirty="0">
                <a:solidFill>
                  <a:schemeClr val="bg1"/>
                </a:solidFill>
              </a:rPr>
              <a:t>Suprimir o devolver los datos personales </a:t>
            </a:r>
            <a:r>
              <a:rPr lang="es-ES" sz="1600" dirty="0">
                <a:solidFill>
                  <a:schemeClr val="bg1"/>
                </a:solidFill>
              </a:rPr>
              <a:t>objeto de tratamiento una vez cumplida la relación jurídica con el responsable, siempre y cuando no exista una previsión legal que exija la conservación de los datos personales, y</a:t>
            </a:r>
            <a:endParaRPr lang="es-MX" sz="1600" dirty="0">
              <a:solidFill>
                <a:schemeClr val="bg1"/>
              </a:solidFill>
            </a:endParaRPr>
          </a:p>
          <a:p>
            <a:pPr algn="just"/>
            <a:r>
              <a:rPr lang="es-ES" sz="1600" b="1" dirty="0">
                <a:solidFill>
                  <a:schemeClr val="bg1"/>
                </a:solidFill>
              </a:rPr>
              <a:t>Abstenerse de transferir</a:t>
            </a:r>
            <a:r>
              <a:rPr lang="es-ES" sz="1600" dirty="0">
                <a:solidFill>
                  <a:schemeClr val="bg1"/>
                </a:solidFill>
              </a:rPr>
              <a:t> los datos personales salvo en el caso de que el responsable así lo determine, o la comunicación derive de una subcontratación, o por mandato expreso de la autoridad competente.</a:t>
            </a:r>
            <a:endParaRPr lang="es-MX" sz="1600" dirty="0">
              <a:solidFill>
                <a:schemeClr val="bg1"/>
              </a:solidFill>
            </a:endParaRPr>
          </a:p>
          <a:p>
            <a:endParaRPr lang="es-MX" sz="1600" dirty="0">
              <a:solidFill>
                <a:schemeClr val="bg1"/>
              </a:solidFill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240172" y="6389794"/>
            <a:ext cx="237276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200" b="1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ea typeface="Times New Roman" panose="02020603050405020304" pitchFamily="18" charset="0"/>
                <a:cs typeface="Arial" pitchFamily="34" charset="0"/>
              </a:rPr>
              <a:t>Artículos 64 – 67  Ley General</a:t>
            </a:r>
            <a:endParaRPr lang="es-MX" sz="1200" dirty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ítulo 4"/>
          <p:cNvSpPr txBox="1">
            <a:spLocks/>
          </p:cNvSpPr>
          <p:nvPr/>
        </p:nvSpPr>
        <p:spPr>
          <a:xfrm>
            <a:off x="1339492" y="214290"/>
            <a:ext cx="6429420" cy="142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Relación</a:t>
            </a:r>
            <a:r>
              <a:rPr kumimoji="0" lang="es-MX" sz="3600" b="1" i="0" u="none" strike="noStrike" kern="1200" cap="none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Responsable Encargado</a:t>
            </a:r>
            <a:endParaRPr kumimoji="0" lang="es-MX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35142523"/>
      </p:ext>
    </p:extLst>
  </p:cSld>
  <p:clrMapOvr>
    <a:masterClrMapping/>
  </p:clrMapOvr>
  <p:transition spd="slow">
    <p:wip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educacionyculturaaz.com/wp-content/uploads/2016/05/shutterstock_113910862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554" t="10444" r="7155" b="9100"/>
          <a:stretch/>
        </p:blipFill>
        <p:spPr bwMode="auto">
          <a:xfrm>
            <a:off x="652322" y="334436"/>
            <a:ext cx="7839357" cy="5546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8 Rectángulo"/>
          <p:cNvSpPr/>
          <p:nvPr/>
        </p:nvSpPr>
        <p:spPr>
          <a:xfrm>
            <a:off x="0" y="0"/>
            <a:ext cx="9144000" cy="6215082"/>
          </a:xfrm>
          <a:prstGeom prst="rect">
            <a:avLst/>
          </a:prstGeom>
          <a:solidFill>
            <a:srgbClr val="604A7B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34480" y="1500182"/>
            <a:ext cx="6275040" cy="1143000"/>
          </a:xfrm>
        </p:spPr>
        <p:txBody>
          <a:bodyPr>
            <a:normAutofit/>
          </a:bodyPr>
          <a:lstStyle/>
          <a:p>
            <a:r>
              <a:rPr lang="es-MX" sz="3600" b="1" dirty="0">
                <a:solidFill>
                  <a:schemeClr val="bg1"/>
                </a:solidFill>
              </a:rPr>
              <a:t>Cómputo en la nube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357200" y="2999590"/>
            <a:ext cx="6429600" cy="1977083"/>
          </a:xfrm>
        </p:spPr>
        <p:txBody>
          <a:bodyPr>
            <a:normAutofit/>
          </a:bodyPr>
          <a:lstStyle/>
          <a:p>
            <a:r>
              <a:rPr lang="es-MX" sz="2200" dirty="0">
                <a:solidFill>
                  <a:schemeClr val="bg1"/>
                </a:solidFill>
              </a:rPr>
              <a:t>Tener políticas y medidas de seguridad que respeten los principios enmarcados en la ley general.</a:t>
            </a:r>
          </a:p>
          <a:p>
            <a:r>
              <a:rPr lang="es-MX" sz="2200" dirty="0">
                <a:solidFill>
                  <a:schemeClr val="bg1"/>
                </a:solidFill>
              </a:rPr>
              <a:t>Igual para las comunicaciones de datos personales.</a:t>
            </a:r>
          </a:p>
        </p:txBody>
      </p:sp>
      <p:sp>
        <p:nvSpPr>
          <p:cNvPr id="7" name="Rectángulo 6"/>
          <p:cNvSpPr/>
          <p:nvPr/>
        </p:nvSpPr>
        <p:spPr>
          <a:xfrm>
            <a:off x="240172" y="6389794"/>
            <a:ext cx="167225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200" b="1" dirty="0">
                <a:solidFill>
                  <a:schemeClr val="accent4">
                    <a:lumMod val="75000"/>
                  </a:schemeClr>
                </a:solidFill>
                <a:latin typeface="Arial" pitchFamily="34" charset="0"/>
                <a:ea typeface="Times New Roman" panose="02020603050405020304" pitchFamily="18" charset="0"/>
                <a:cs typeface="Arial" pitchFamily="34" charset="0"/>
              </a:rPr>
              <a:t>Artículo 68 y 69  Ley</a:t>
            </a:r>
            <a:endParaRPr lang="es-MX" sz="1200" dirty="0">
              <a:solidFill>
                <a:schemeClr val="accent4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1716710"/>
      </p:ext>
    </p:extLst>
  </p:cSld>
  <p:clrMapOvr>
    <a:masterClrMapping/>
  </p:clrMapOvr>
  <p:transition spd="slow">
    <p:wip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14 Rectángulo"/>
          <p:cNvSpPr/>
          <p:nvPr/>
        </p:nvSpPr>
        <p:spPr>
          <a:xfrm flipV="1">
            <a:off x="-16" y="1356062"/>
            <a:ext cx="9144016" cy="1358559"/>
          </a:xfrm>
          <a:prstGeom prst="rect">
            <a:avLst/>
          </a:prstGeom>
          <a:solidFill>
            <a:srgbClr val="604A7B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ES" sz="2000"/>
          </a:p>
        </p:txBody>
      </p:sp>
      <p:sp>
        <p:nvSpPr>
          <p:cNvPr id="17" name="16 Rectángulo"/>
          <p:cNvSpPr/>
          <p:nvPr/>
        </p:nvSpPr>
        <p:spPr>
          <a:xfrm flipV="1">
            <a:off x="-16" y="1"/>
            <a:ext cx="9144016" cy="1358559"/>
          </a:xfrm>
          <a:prstGeom prst="rect">
            <a:avLst/>
          </a:prstGeom>
          <a:solidFill>
            <a:srgbClr val="31859C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17 Rectángulo"/>
          <p:cNvSpPr/>
          <p:nvPr/>
        </p:nvSpPr>
        <p:spPr>
          <a:xfrm flipV="1">
            <a:off x="-16" y="4856511"/>
            <a:ext cx="9144016" cy="1358571"/>
          </a:xfrm>
          <a:prstGeom prst="rect">
            <a:avLst/>
          </a:prstGeom>
          <a:solidFill>
            <a:srgbClr val="77933C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18 Rectángulo"/>
          <p:cNvSpPr/>
          <p:nvPr/>
        </p:nvSpPr>
        <p:spPr>
          <a:xfrm flipV="1">
            <a:off x="-16" y="3500438"/>
            <a:ext cx="9144016" cy="1358571"/>
          </a:xfrm>
          <a:prstGeom prst="rect">
            <a:avLst/>
          </a:prstGeom>
          <a:solidFill>
            <a:srgbClr val="E46C0A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ES" sz="2000"/>
          </a:p>
        </p:txBody>
      </p:sp>
      <p:sp>
        <p:nvSpPr>
          <p:cNvPr id="5" name="Rectángulo 4"/>
          <p:cNvSpPr/>
          <p:nvPr/>
        </p:nvSpPr>
        <p:spPr>
          <a:xfrm>
            <a:off x="500400" y="571480"/>
            <a:ext cx="739003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b="1" dirty="0">
                <a:solidFill>
                  <a:schemeClr val="bg1"/>
                </a:solidFill>
              </a:rPr>
              <a:t>Toda transferencia se encuentra sujeta al consentimiento de su titular</a:t>
            </a:r>
          </a:p>
        </p:txBody>
      </p:sp>
      <p:sp>
        <p:nvSpPr>
          <p:cNvPr id="6" name="Rectángulo 5"/>
          <p:cNvSpPr/>
          <p:nvPr/>
        </p:nvSpPr>
        <p:spPr>
          <a:xfrm>
            <a:off x="500400" y="1714488"/>
            <a:ext cx="792961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b="1" dirty="0">
                <a:solidFill>
                  <a:schemeClr val="bg1"/>
                </a:solidFill>
              </a:rPr>
              <a:t>Toda transferencia deberá formalizarse mediante la suscripción de cláusulas contractuales, convenios de colaboración o cualquier otro instrumento jurídico</a:t>
            </a:r>
          </a:p>
        </p:txBody>
      </p:sp>
      <p:sp>
        <p:nvSpPr>
          <p:cNvPr id="7" name="Rectángulo 6"/>
          <p:cNvSpPr/>
          <p:nvPr/>
        </p:nvSpPr>
        <p:spPr>
          <a:xfrm>
            <a:off x="500400" y="3995057"/>
            <a:ext cx="82868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b="1" dirty="0">
                <a:solidFill>
                  <a:schemeClr val="bg1"/>
                </a:solidFill>
              </a:rPr>
              <a:t>Sea nacional o internacional la transferencia, se deben respetar los principios</a:t>
            </a:r>
          </a:p>
        </p:txBody>
      </p:sp>
      <p:sp>
        <p:nvSpPr>
          <p:cNvPr id="9" name="Rectángulo 8"/>
          <p:cNvSpPr/>
          <p:nvPr/>
        </p:nvSpPr>
        <p:spPr>
          <a:xfrm>
            <a:off x="500400" y="5351130"/>
            <a:ext cx="678661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b="1" dirty="0">
                <a:solidFill>
                  <a:schemeClr val="bg1"/>
                </a:solidFill>
              </a:rPr>
              <a:t>Existen 7 excepciones al consentimiento</a:t>
            </a:r>
          </a:p>
        </p:txBody>
      </p:sp>
      <p:sp>
        <p:nvSpPr>
          <p:cNvPr id="16" name="Rectángulo 15"/>
          <p:cNvSpPr/>
          <p:nvPr/>
        </p:nvSpPr>
        <p:spPr>
          <a:xfrm>
            <a:off x="240172" y="6389794"/>
            <a:ext cx="167225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Times New Roman" panose="02020603050405020304" pitchFamily="18" charset="0"/>
                <a:cs typeface="Arial" pitchFamily="34" charset="0"/>
              </a:rPr>
              <a:t>Artículo 70 y 75  Ley</a:t>
            </a:r>
            <a:endParaRPr lang="es-MX" sz="1200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Título 4"/>
          <p:cNvSpPr txBox="1">
            <a:spLocks/>
          </p:cNvSpPr>
          <p:nvPr/>
        </p:nvSpPr>
        <p:spPr>
          <a:xfrm>
            <a:off x="0" y="2714632"/>
            <a:ext cx="9144000" cy="785806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Comunicaciones</a:t>
            </a:r>
            <a:r>
              <a:rPr kumimoji="0" lang="es-MX" sz="3200" b="1" i="0" u="none" strike="noStrike" kern="1200" cap="none" spc="0" normalizeH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de Datos Personales</a:t>
            </a:r>
            <a:endParaRPr kumimoji="0" lang="es-MX" sz="3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522382670"/>
      </p:ext>
    </p:extLst>
  </p:cSld>
  <p:clrMapOvr>
    <a:masterClrMapping/>
  </p:clrMapOvr>
  <p:transition spd="slow">
    <p:wip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Resultado de imagen para MEJORES PRACTICAS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000267"/>
            <a:ext cx="8343705" cy="5214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6 Rectángulo"/>
          <p:cNvSpPr/>
          <p:nvPr/>
        </p:nvSpPr>
        <p:spPr>
          <a:xfrm>
            <a:off x="0" y="0"/>
            <a:ext cx="9144000" cy="6215082"/>
          </a:xfrm>
          <a:prstGeom prst="rect">
            <a:avLst/>
          </a:prstGeom>
          <a:solidFill>
            <a:srgbClr val="31859C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339402" y="1857364"/>
            <a:ext cx="6429600" cy="2553147"/>
          </a:xfrm>
        </p:spPr>
        <p:txBody>
          <a:bodyPr>
            <a:normAutofit/>
          </a:bodyPr>
          <a:lstStyle/>
          <a:p>
            <a:r>
              <a:rPr lang="es-ES" sz="1600" dirty="0">
                <a:solidFill>
                  <a:schemeClr val="bg1"/>
                </a:solidFill>
              </a:rPr>
              <a:t>Elevar el nivel de protección de los datos personales;</a:t>
            </a:r>
            <a:endParaRPr lang="es-MX" sz="1600" dirty="0">
              <a:solidFill>
                <a:schemeClr val="bg1"/>
              </a:solidFill>
            </a:endParaRPr>
          </a:p>
          <a:p>
            <a:r>
              <a:rPr lang="es-ES" sz="1600" dirty="0">
                <a:solidFill>
                  <a:schemeClr val="bg1"/>
                </a:solidFill>
              </a:rPr>
              <a:t>Armonizar el tratamiento de datos personales en un sector específico;</a:t>
            </a:r>
            <a:endParaRPr lang="es-MX" sz="1600" dirty="0">
              <a:solidFill>
                <a:schemeClr val="bg1"/>
              </a:solidFill>
            </a:endParaRPr>
          </a:p>
          <a:p>
            <a:r>
              <a:rPr lang="es-ES" sz="1600" dirty="0">
                <a:solidFill>
                  <a:schemeClr val="bg1"/>
                </a:solidFill>
              </a:rPr>
              <a:t>Facilitar el ejercicio de los derechos ARCO por parte de los titulares;</a:t>
            </a:r>
            <a:endParaRPr lang="es-MX" sz="1600" dirty="0">
              <a:solidFill>
                <a:schemeClr val="bg1"/>
              </a:solidFill>
            </a:endParaRPr>
          </a:p>
          <a:p>
            <a:r>
              <a:rPr lang="es-ES" sz="1600" dirty="0">
                <a:solidFill>
                  <a:schemeClr val="bg1"/>
                </a:solidFill>
              </a:rPr>
              <a:t>Facilitar las transferencias de datos personales;</a:t>
            </a:r>
            <a:endParaRPr lang="es-MX" sz="1600" dirty="0">
              <a:solidFill>
                <a:schemeClr val="bg1"/>
              </a:solidFill>
            </a:endParaRPr>
          </a:p>
          <a:p>
            <a:r>
              <a:rPr lang="es-ES" sz="1600" dirty="0">
                <a:solidFill>
                  <a:schemeClr val="bg1"/>
                </a:solidFill>
              </a:rPr>
              <a:t>Complementar las disposiciones previstas en la normatividad que resulte aplicable en materia de protección de datos personales, y</a:t>
            </a:r>
            <a:endParaRPr lang="es-MX" sz="1600" dirty="0">
              <a:solidFill>
                <a:schemeClr val="bg1"/>
              </a:solidFill>
            </a:endParaRPr>
          </a:p>
          <a:p>
            <a:r>
              <a:rPr lang="es-ES" sz="1600" dirty="0">
                <a:solidFill>
                  <a:schemeClr val="bg1"/>
                </a:solidFill>
              </a:rPr>
              <a:t>Demostrar ante el Instituto o, en su caso, los Organismos garantes, el cumplimiento de la normatividad que resulte aplicable en materia de protección de datos personales.</a:t>
            </a:r>
            <a:endParaRPr lang="es-MX" sz="1600" dirty="0">
              <a:solidFill>
                <a:schemeClr val="bg1"/>
              </a:solidFill>
            </a:endParaRPr>
          </a:p>
          <a:p>
            <a:endParaRPr lang="es-MX" sz="1600" dirty="0">
              <a:solidFill>
                <a:schemeClr val="bg1"/>
              </a:solidFill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240172" y="6389794"/>
            <a:ext cx="237276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200" b="1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ea typeface="Times New Roman" panose="02020603050405020304" pitchFamily="18" charset="0"/>
                <a:cs typeface="Arial" pitchFamily="34" charset="0"/>
              </a:rPr>
              <a:t>Artículos 76 – 77  Ley General</a:t>
            </a:r>
            <a:endParaRPr lang="es-MX" sz="1200" dirty="0">
              <a:solidFill>
                <a:schemeClr val="accent5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ítulo 4"/>
          <p:cNvSpPr txBox="1">
            <a:spLocks/>
          </p:cNvSpPr>
          <p:nvPr/>
        </p:nvSpPr>
        <p:spPr>
          <a:xfrm>
            <a:off x="1339492" y="214290"/>
            <a:ext cx="6429420" cy="142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Mejores prácticas</a:t>
            </a:r>
          </a:p>
        </p:txBody>
      </p:sp>
    </p:spTree>
    <p:extLst>
      <p:ext uri="{BB962C8B-B14F-4D97-AF65-F5344CB8AC3E}">
        <p14:creationId xmlns:p14="http://schemas.microsoft.com/office/powerpoint/2010/main" val="2481078522"/>
      </p:ext>
    </p:extLst>
  </p:cSld>
  <p:clrMapOvr>
    <a:masterClrMapping/>
  </p:clrMapOvr>
  <p:transition spd="slow">
    <p:wip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Resultado de imagen para impacto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49"/>
          <a:stretch/>
        </p:blipFill>
        <p:spPr bwMode="auto">
          <a:xfrm>
            <a:off x="0" y="3148398"/>
            <a:ext cx="2887420" cy="2564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11 Rectángulo"/>
          <p:cNvSpPr/>
          <p:nvPr/>
        </p:nvSpPr>
        <p:spPr>
          <a:xfrm>
            <a:off x="0" y="0"/>
            <a:ext cx="3000364" cy="6858000"/>
          </a:xfrm>
          <a:prstGeom prst="rect">
            <a:avLst/>
          </a:prstGeom>
          <a:solidFill>
            <a:schemeClr val="accent3">
              <a:lumMod val="75000"/>
              <a:alpha val="6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12 Rectángulo"/>
          <p:cNvSpPr/>
          <p:nvPr/>
        </p:nvSpPr>
        <p:spPr>
          <a:xfrm>
            <a:off x="3000364" y="0"/>
            <a:ext cx="6143636" cy="68580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92893" y="1214422"/>
            <a:ext cx="2214578" cy="1285884"/>
          </a:xfrm>
        </p:spPr>
        <p:txBody>
          <a:bodyPr>
            <a:noAutofit/>
          </a:bodyPr>
          <a:lstStyle/>
          <a:p>
            <a:r>
              <a:rPr lang="es-MX" sz="2000" b="1" dirty="0">
                <a:solidFill>
                  <a:schemeClr val="bg1"/>
                </a:solidFill>
              </a:rPr>
              <a:t>Evaluaciones de impacto a la protección de datos personales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A1304-0EC5-4F5B-8C2E-887A3F690A46}" type="slidenum">
              <a:rPr lang="es-ES" smtClean="0"/>
              <a:pPr/>
              <a:t>26</a:t>
            </a:fld>
            <a:endParaRPr lang="es-ES"/>
          </a:p>
        </p:txBody>
      </p:sp>
      <p:sp>
        <p:nvSpPr>
          <p:cNvPr id="5" name="Rectángulo 4"/>
          <p:cNvSpPr/>
          <p:nvPr/>
        </p:nvSpPr>
        <p:spPr>
          <a:xfrm>
            <a:off x="3429958" y="1259317"/>
            <a:ext cx="5284448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1400" b="1" dirty="0">
                <a:solidFill>
                  <a:schemeClr val="bg1"/>
                </a:solidFill>
              </a:rPr>
              <a:t>Cuando se pretenda poner en operación o modificar políticas públicas, programas, servicios, sistemas o plataformas informáticas, aplicaciones electrónicas o cualquier otra tecnología que implique el tratamiento intensivo o relevante de datos personales se deberá presentar una evaluación del impacto.</a:t>
            </a:r>
          </a:p>
        </p:txBody>
      </p:sp>
      <p:sp>
        <p:nvSpPr>
          <p:cNvPr id="6" name="Rectángulo 5"/>
          <p:cNvSpPr/>
          <p:nvPr/>
        </p:nvSpPr>
        <p:spPr>
          <a:xfrm>
            <a:off x="3428992" y="3168096"/>
            <a:ext cx="528641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1400" b="1" dirty="0">
                <a:solidFill>
                  <a:schemeClr val="bg1"/>
                </a:solidFill>
              </a:rPr>
              <a:t>Deberán presentarla ante el Instituto, treinta días anteriores a la fecha en que se pretenda poner en operación.</a:t>
            </a:r>
          </a:p>
        </p:txBody>
      </p:sp>
      <p:sp>
        <p:nvSpPr>
          <p:cNvPr id="7" name="Rectángulo 6"/>
          <p:cNvSpPr/>
          <p:nvPr/>
        </p:nvSpPr>
        <p:spPr>
          <a:xfrm>
            <a:off x="3429974" y="4430544"/>
            <a:ext cx="52844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1400" b="1" dirty="0">
                <a:solidFill>
                  <a:schemeClr val="bg1"/>
                </a:solidFill>
              </a:rPr>
              <a:t>El Instituto, de oficio, podrá llevar a cabo evaluaciones de impacto a la privacidad, conforme a los lineamientos que para tal efecto emita.</a:t>
            </a:r>
          </a:p>
        </p:txBody>
      </p:sp>
      <p:sp>
        <p:nvSpPr>
          <p:cNvPr id="9" name="Rectángulo 8"/>
          <p:cNvSpPr/>
          <p:nvPr/>
        </p:nvSpPr>
        <p:spPr>
          <a:xfrm>
            <a:off x="3428992" y="5692991"/>
            <a:ext cx="528641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1400" b="1" dirty="0">
                <a:solidFill>
                  <a:schemeClr val="bg1"/>
                </a:solidFill>
              </a:rPr>
              <a:t>Las situaciones de emergencia o urgencia no requieren evaluación.</a:t>
            </a:r>
          </a:p>
        </p:txBody>
      </p:sp>
      <p:cxnSp>
        <p:nvCxnSpPr>
          <p:cNvPr id="20" name="19 Conector recto"/>
          <p:cNvCxnSpPr/>
          <p:nvPr/>
        </p:nvCxnSpPr>
        <p:spPr>
          <a:xfrm>
            <a:off x="3357554" y="2797688"/>
            <a:ext cx="5357850" cy="158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21 Conector recto"/>
          <p:cNvCxnSpPr/>
          <p:nvPr/>
        </p:nvCxnSpPr>
        <p:spPr>
          <a:xfrm>
            <a:off x="3357554" y="4060136"/>
            <a:ext cx="5357850" cy="158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22 Conector recto"/>
          <p:cNvCxnSpPr/>
          <p:nvPr/>
        </p:nvCxnSpPr>
        <p:spPr>
          <a:xfrm>
            <a:off x="3357554" y="5322584"/>
            <a:ext cx="5357850" cy="158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5233829"/>
      </p:ext>
    </p:extLst>
  </p:cSld>
  <p:clrMapOvr>
    <a:masterClrMapping/>
  </p:clrMapOvr>
  <p:transition spd="slow">
    <p:wip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Resultado de imagen para determinar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8367" l="143" r="98571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738" y="476672"/>
            <a:ext cx="8056525" cy="5639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7 Rectángulo"/>
          <p:cNvSpPr/>
          <p:nvPr/>
        </p:nvSpPr>
        <p:spPr>
          <a:xfrm>
            <a:off x="0" y="0"/>
            <a:ext cx="9144000" cy="6215082"/>
          </a:xfrm>
          <a:prstGeom prst="rect">
            <a:avLst/>
          </a:prstGeom>
          <a:solidFill>
            <a:srgbClr val="604A7B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071538" y="1857601"/>
            <a:ext cx="7215238" cy="4143168"/>
          </a:xfrm>
        </p:spPr>
        <p:txBody>
          <a:bodyPr>
            <a:noAutofit/>
          </a:bodyPr>
          <a:lstStyle/>
          <a:p>
            <a:pPr marL="400050" indent="-400050" algn="just">
              <a:buFont typeface="+mj-lt"/>
              <a:buAutoNum type="romanUcPeriod"/>
            </a:pPr>
            <a:r>
              <a:rPr lang="es-MX" sz="1600" b="1" dirty="0">
                <a:solidFill>
                  <a:schemeClr val="bg1"/>
                </a:solidFill>
              </a:rPr>
              <a:t>Coordinar, supervisar y realizar </a:t>
            </a:r>
            <a:r>
              <a:rPr lang="es-MX" sz="1600" dirty="0">
                <a:solidFill>
                  <a:schemeClr val="bg1"/>
                </a:solidFill>
              </a:rPr>
              <a:t>las acciones necesarias para garantizar el derecho a la protección de los datos; </a:t>
            </a:r>
          </a:p>
          <a:p>
            <a:pPr marL="400050" indent="-400050" algn="just">
              <a:buFont typeface="+mj-lt"/>
              <a:buAutoNum type="romanUcPeriod"/>
            </a:pPr>
            <a:r>
              <a:rPr lang="es-MX" sz="1600" b="1" dirty="0">
                <a:solidFill>
                  <a:schemeClr val="bg1"/>
                </a:solidFill>
              </a:rPr>
              <a:t>Instituir procedimientos </a:t>
            </a:r>
            <a:r>
              <a:rPr lang="es-MX" sz="1600" dirty="0">
                <a:solidFill>
                  <a:schemeClr val="bg1"/>
                </a:solidFill>
              </a:rPr>
              <a:t>internos para asegurar la mayor eficiencia en la gestión de las solicitudes para el ejercicio de los derechos ARCO;</a:t>
            </a:r>
          </a:p>
          <a:p>
            <a:pPr marL="400050" indent="-400050" algn="just">
              <a:buFont typeface="+mj-lt"/>
              <a:buAutoNum type="romanUcPeriod"/>
            </a:pPr>
            <a:r>
              <a:rPr lang="es-MX" sz="1600" b="1" dirty="0">
                <a:solidFill>
                  <a:schemeClr val="bg1"/>
                </a:solidFill>
              </a:rPr>
              <a:t>Confirmar, modificar o revocar </a:t>
            </a:r>
            <a:r>
              <a:rPr lang="es-MX" sz="1600" dirty="0">
                <a:solidFill>
                  <a:schemeClr val="bg1"/>
                </a:solidFill>
              </a:rPr>
              <a:t>determinaciones </a:t>
            </a:r>
          </a:p>
          <a:p>
            <a:pPr marL="400050" indent="-400050" algn="just">
              <a:buFont typeface="+mj-lt"/>
              <a:buAutoNum type="romanUcPeriod"/>
            </a:pPr>
            <a:r>
              <a:rPr lang="es-MX" sz="1600" b="1" dirty="0">
                <a:solidFill>
                  <a:schemeClr val="bg1"/>
                </a:solidFill>
              </a:rPr>
              <a:t>Establecer y supervisar la aplicación de criterios </a:t>
            </a:r>
            <a:r>
              <a:rPr lang="es-MX" sz="1600" dirty="0">
                <a:solidFill>
                  <a:schemeClr val="bg1"/>
                </a:solidFill>
              </a:rPr>
              <a:t>específicos; </a:t>
            </a:r>
          </a:p>
          <a:p>
            <a:pPr marL="400050" indent="-400050" algn="just">
              <a:buFont typeface="+mj-lt"/>
              <a:buAutoNum type="romanUcPeriod"/>
            </a:pPr>
            <a:r>
              <a:rPr lang="es-MX" sz="1600" b="1" dirty="0">
                <a:solidFill>
                  <a:schemeClr val="bg1"/>
                </a:solidFill>
              </a:rPr>
              <a:t>Supervisar, en coordinación</a:t>
            </a:r>
            <a:r>
              <a:rPr lang="es-MX" sz="1600" dirty="0">
                <a:solidFill>
                  <a:schemeClr val="bg1"/>
                </a:solidFill>
              </a:rPr>
              <a:t> con las áreas el cumplimiento de las medidas, controles y acciones del documento de seguridad; </a:t>
            </a:r>
          </a:p>
          <a:p>
            <a:pPr marL="400050" indent="-400050" algn="just">
              <a:buFont typeface="+mj-lt"/>
              <a:buAutoNum type="romanUcPeriod"/>
            </a:pPr>
            <a:r>
              <a:rPr lang="es-MX" sz="1600" b="1" dirty="0">
                <a:solidFill>
                  <a:schemeClr val="bg1"/>
                </a:solidFill>
              </a:rPr>
              <a:t>Dar seguimiento y cumplimiento </a:t>
            </a:r>
            <a:r>
              <a:rPr lang="es-MX" sz="1600" dirty="0">
                <a:solidFill>
                  <a:schemeClr val="bg1"/>
                </a:solidFill>
              </a:rPr>
              <a:t>a las resoluciones emitidas por el Instituto; </a:t>
            </a:r>
          </a:p>
          <a:p>
            <a:pPr marL="400050" indent="-400050" algn="just">
              <a:buFont typeface="+mj-lt"/>
              <a:buAutoNum type="romanUcPeriod"/>
            </a:pPr>
            <a:r>
              <a:rPr lang="es-MX" sz="1600" b="1" dirty="0">
                <a:solidFill>
                  <a:schemeClr val="bg1"/>
                </a:solidFill>
              </a:rPr>
              <a:t>Establecer programas de capacitación y actualización </a:t>
            </a:r>
          </a:p>
          <a:p>
            <a:pPr marL="400050" indent="-400050" algn="just">
              <a:buFont typeface="+mj-lt"/>
              <a:buAutoNum type="romanUcPeriod"/>
            </a:pPr>
            <a:r>
              <a:rPr lang="es-MX" sz="1600" b="1" dirty="0">
                <a:solidFill>
                  <a:schemeClr val="bg1"/>
                </a:solidFill>
              </a:rPr>
              <a:t>Dar vista </a:t>
            </a:r>
            <a:r>
              <a:rPr lang="es-MX" sz="1600" dirty="0">
                <a:solidFill>
                  <a:schemeClr val="bg1"/>
                </a:solidFill>
              </a:rPr>
              <a:t>al órgano interno de control</a:t>
            </a:r>
          </a:p>
          <a:p>
            <a:pPr marL="400050" indent="-400050" algn="just">
              <a:buFont typeface="+mj-lt"/>
              <a:buAutoNum type="romanUcPeriod"/>
            </a:pPr>
            <a:r>
              <a:rPr lang="es-MX" sz="1600" b="1" dirty="0">
                <a:solidFill>
                  <a:schemeClr val="bg1"/>
                </a:solidFill>
              </a:rPr>
              <a:t>Resolver las solicitudes </a:t>
            </a:r>
            <a:r>
              <a:rPr lang="es-MX" sz="1600" dirty="0">
                <a:solidFill>
                  <a:schemeClr val="bg1"/>
                </a:solidFill>
              </a:rPr>
              <a:t>de ejercicio de derechos ARCO</a:t>
            </a:r>
          </a:p>
          <a:p>
            <a:pPr marL="400050" indent="-400050" algn="just">
              <a:buFont typeface="+mj-lt"/>
              <a:buAutoNum type="romanUcPeriod"/>
            </a:pPr>
            <a:r>
              <a:rPr lang="es-MX" sz="1600" b="1" dirty="0">
                <a:solidFill>
                  <a:schemeClr val="bg1"/>
                </a:solidFill>
              </a:rPr>
              <a:t>Aprobar, supervisar y evaluar las políticas, programas, acciones </a:t>
            </a:r>
            <a:r>
              <a:rPr lang="es-MX" sz="1600" dirty="0">
                <a:solidFill>
                  <a:schemeClr val="bg1"/>
                </a:solidFill>
              </a:rPr>
              <a:t>y demás actividades que correspondan para el cumplimiento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A1304-0EC5-4F5B-8C2E-887A3F690A46}" type="slidenum">
              <a:rPr lang="es-ES" smtClean="0"/>
              <a:pPr/>
              <a:t>27</a:t>
            </a:fld>
            <a:endParaRPr lang="es-ES"/>
          </a:p>
        </p:txBody>
      </p:sp>
      <p:sp>
        <p:nvSpPr>
          <p:cNvPr id="9" name="Rectángulo 8"/>
          <p:cNvSpPr/>
          <p:nvPr/>
        </p:nvSpPr>
        <p:spPr>
          <a:xfrm>
            <a:off x="240172" y="6389794"/>
            <a:ext cx="137249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200" b="1" dirty="0">
                <a:solidFill>
                  <a:schemeClr val="accent4">
                    <a:lumMod val="75000"/>
                  </a:schemeClr>
                </a:solidFill>
                <a:latin typeface="Arial" pitchFamily="34" charset="0"/>
                <a:ea typeface="Times New Roman" panose="02020603050405020304" pitchFamily="18" charset="0"/>
                <a:cs typeface="Arial" pitchFamily="34" charset="0"/>
              </a:rPr>
              <a:t>Artículos 87 Ley</a:t>
            </a:r>
            <a:endParaRPr lang="es-MX" sz="1200" dirty="0">
              <a:solidFill>
                <a:schemeClr val="accent4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ítulo 4"/>
          <p:cNvSpPr txBox="1">
            <a:spLocks/>
          </p:cNvSpPr>
          <p:nvPr/>
        </p:nvSpPr>
        <p:spPr>
          <a:xfrm>
            <a:off x="1464447" y="214290"/>
            <a:ext cx="6429420" cy="142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Comité</a:t>
            </a:r>
            <a:r>
              <a:rPr kumimoji="0" lang="es-MX" sz="3600" b="1" i="0" u="none" strike="noStrike" kern="1200" cap="none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de Transparencia</a:t>
            </a:r>
            <a:endParaRPr kumimoji="0" lang="es-MX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248322639"/>
      </p:ext>
    </p:extLst>
  </p:cSld>
  <p:clrMapOvr>
    <a:masterClrMapping/>
  </p:clrMapOvr>
  <p:transition spd="slow">
    <p:wip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Resultado de imagen para oficial "/>
          <p:cNvPicPr>
            <a:picLocks noChangeAspect="1" noChangeArrowheads="1"/>
          </p:cNvPicPr>
          <p:nvPr/>
        </p:nvPicPr>
        <p:blipFill rotWithShape="1"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232" r="24312"/>
          <a:stretch/>
        </p:blipFill>
        <p:spPr bwMode="auto">
          <a:xfrm>
            <a:off x="466175" y="2780928"/>
            <a:ext cx="2068013" cy="3148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9 Rectángulo"/>
          <p:cNvSpPr/>
          <p:nvPr/>
        </p:nvSpPr>
        <p:spPr>
          <a:xfrm>
            <a:off x="0" y="0"/>
            <a:ext cx="3000364" cy="6215082"/>
          </a:xfrm>
          <a:prstGeom prst="rect">
            <a:avLst/>
          </a:prstGeom>
          <a:solidFill>
            <a:srgbClr val="E46C0A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Rectángulo 8"/>
          <p:cNvSpPr/>
          <p:nvPr/>
        </p:nvSpPr>
        <p:spPr>
          <a:xfrm>
            <a:off x="240172" y="6389794"/>
            <a:ext cx="175721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200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ea typeface="Times New Roman" panose="02020603050405020304" pitchFamily="18" charset="0"/>
                <a:cs typeface="Arial" pitchFamily="34" charset="0"/>
              </a:rPr>
              <a:t>Artículos 88 – 89  Ley</a:t>
            </a:r>
            <a:endParaRPr lang="es-MX" sz="1200" dirty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10 Rectángulo"/>
          <p:cNvSpPr/>
          <p:nvPr/>
        </p:nvSpPr>
        <p:spPr>
          <a:xfrm>
            <a:off x="3000364" y="0"/>
            <a:ext cx="6143636" cy="6858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464695" y="500042"/>
            <a:ext cx="5214974" cy="5857916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s-MX" sz="1400" b="1" dirty="0">
                <a:solidFill>
                  <a:schemeClr val="bg1"/>
                </a:solidFill>
              </a:rPr>
              <a:t>Auxiliar y orientar </a:t>
            </a:r>
            <a:r>
              <a:rPr lang="es-MX" sz="1400" dirty="0">
                <a:solidFill>
                  <a:schemeClr val="bg1"/>
                </a:solidFill>
              </a:rPr>
              <a:t>al titular que lo requiera con relación al ejercicio del derecho a la protección de datos personales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s-MX" sz="1400" b="1" dirty="0">
                <a:solidFill>
                  <a:schemeClr val="bg1"/>
                </a:solidFill>
              </a:rPr>
              <a:t/>
            </a:r>
            <a:br>
              <a:rPr lang="es-MX" sz="1400" b="1" dirty="0">
                <a:solidFill>
                  <a:schemeClr val="bg1"/>
                </a:solidFill>
              </a:rPr>
            </a:br>
            <a:r>
              <a:rPr lang="es-MX" sz="1400" b="1" dirty="0">
                <a:solidFill>
                  <a:schemeClr val="bg1"/>
                </a:solidFill>
              </a:rPr>
              <a:t>Gestionar</a:t>
            </a:r>
            <a:r>
              <a:rPr lang="es-MX" sz="1400" dirty="0">
                <a:solidFill>
                  <a:schemeClr val="bg1"/>
                </a:solidFill>
              </a:rPr>
              <a:t> las solicitudes para el ejercicio de los derechos ARCO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s-MX" sz="1400" b="1" dirty="0">
                <a:solidFill>
                  <a:schemeClr val="bg1"/>
                </a:solidFill>
              </a:rPr>
              <a:t/>
            </a:r>
            <a:br>
              <a:rPr lang="es-MX" sz="1400" b="1" dirty="0">
                <a:solidFill>
                  <a:schemeClr val="bg1"/>
                </a:solidFill>
              </a:rPr>
            </a:br>
            <a:r>
              <a:rPr lang="es-MX" sz="1400" b="1" dirty="0">
                <a:solidFill>
                  <a:schemeClr val="bg1"/>
                </a:solidFill>
              </a:rPr>
              <a:t>Establecer mecanismos </a:t>
            </a:r>
            <a:r>
              <a:rPr lang="es-MX" sz="1400" dirty="0">
                <a:solidFill>
                  <a:schemeClr val="bg1"/>
                </a:solidFill>
              </a:rPr>
              <a:t>para asegurar que los datos personales solo se entreguen a su titular o su representante debidamente acreditados;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s-MX" sz="1400" b="1" dirty="0">
                <a:solidFill>
                  <a:schemeClr val="bg1"/>
                </a:solidFill>
              </a:rPr>
              <a:t/>
            </a:r>
            <a:br>
              <a:rPr lang="es-MX" sz="1400" b="1" dirty="0">
                <a:solidFill>
                  <a:schemeClr val="bg1"/>
                </a:solidFill>
              </a:rPr>
            </a:br>
            <a:r>
              <a:rPr lang="es-MX" sz="1400" b="1" dirty="0">
                <a:solidFill>
                  <a:schemeClr val="bg1"/>
                </a:solidFill>
              </a:rPr>
              <a:t>Informar el monto de los costos </a:t>
            </a:r>
            <a:r>
              <a:rPr lang="es-MX" sz="1400" dirty="0">
                <a:solidFill>
                  <a:schemeClr val="bg1"/>
                </a:solidFill>
              </a:rPr>
              <a:t>a cubrir por la reproducción y envío de los datos personales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s-MX" sz="1400" b="1" dirty="0">
                <a:solidFill>
                  <a:schemeClr val="bg1"/>
                </a:solidFill>
              </a:rPr>
              <a:t/>
            </a:r>
            <a:br>
              <a:rPr lang="es-MX" sz="1400" b="1" dirty="0">
                <a:solidFill>
                  <a:schemeClr val="bg1"/>
                </a:solidFill>
              </a:rPr>
            </a:br>
            <a:r>
              <a:rPr lang="es-MX" sz="1400" b="1" dirty="0">
                <a:solidFill>
                  <a:schemeClr val="bg1"/>
                </a:solidFill>
              </a:rPr>
              <a:t>Proponer al Comité de Transparencia </a:t>
            </a:r>
            <a:r>
              <a:rPr lang="es-MX" sz="1400" dirty="0">
                <a:solidFill>
                  <a:schemeClr val="bg1"/>
                </a:solidFill>
              </a:rPr>
              <a:t>los procedimientos internos que aseguren y fortalezcan mayor eficiencia en la gestión de las solicitudes para el ejercicio de los derechos ARCO;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s-MX" sz="1400" b="1" dirty="0">
                <a:solidFill>
                  <a:schemeClr val="bg1"/>
                </a:solidFill>
              </a:rPr>
              <a:t/>
            </a:r>
            <a:br>
              <a:rPr lang="es-MX" sz="1400" b="1" dirty="0">
                <a:solidFill>
                  <a:schemeClr val="bg1"/>
                </a:solidFill>
              </a:rPr>
            </a:br>
            <a:r>
              <a:rPr lang="es-MX" sz="1400" b="1" dirty="0">
                <a:solidFill>
                  <a:schemeClr val="bg1"/>
                </a:solidFill>
              </a:rPr>
              <a:t>Aplicar instrumentos de evaluación de calidad </a:t>
            </a:r>
            <a:r>
              <a:rPr lang="es-MX" sz="1400" dirty="0">
                <a:solidFill>
                  <a:schemeClr val="bg1"/>
                </a:solidFill>
              </a:rPr>
              <a:t>sobre la gestión de las solicitudes para el ejercicio de los derechos ARCO;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s-MX" sz="1400" b="1" dirty="0">
                <a:solidFill>
                  <a:schemeClr val="bg1"/>
                </a:solidFill>
              </a:rPr>
              <a:t/>
            </a:r>
            <a:br>
              <a:rPr lang="es-MX" sz="1400" b="1" dirty="0">
                <a:solidFill>
                  <a:schemeClr val="bg1"/>
                </a:solidFill>
              </a:rPr>
            </a:br>
            <a:r>
              <a:rPr lang="es-MX" sz="1400" b="1" dirty="0">
                <a:solidFill>
                  <a:schemeClr val="bg1"/>
                </a:solidFill>
              </a:rPr>
              <a:t>Asesorar a las áreas adscritas </a:t>
            </a:r>
            <a:r>
              <a:rPr lang="es-MX" sz="1400" dirty="0">
                <a:solidFill>
                  <a:schemeClr val="bg1"/>
                </a:solidFill>
              </a:rPr>
              <a:t>al responsable en materia de protección de datos personales;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s-MX" sz="1400" b="1" dirty="0">
                <a:solidFill>
                  <a:schemeClr val="bg1"/>
                </a:solidFill>
              </a:rPr>
              <a:t/>
            </a:r>
            <a:br>
              <a:rPr lang="es-MX" sz="1400" b="1" dirty="0">
                <a:solidFill>
                  <a:schemeClr val="bg1"/>
                </a:solidFill>
              </a:rPr>
            </a:br>
            <a:r>
              <a:rPr lang="es-MX" sz="1400" b="1" dirty="0">
                <a:solidFill>
                  <a:schemeClr val="bg1"/>
                </a:solidFill>
              </a:rPr>
              <a:t>Dar atención y seguimiento </a:t>
            </a:r>
            <a:r>
              <a:rPr lang="es-MX" sz="1400" dirty="0">
                <a:solidFill>
                  <a:schemeClr val="bg1"/>
                </a:solidFill>
              </a:rPr>
              <a:t>a los acuerdos emitidos por el </a:t>
            </a:r>
            <a:r>
              <a:rPr lang="es-MX" sz="1400" b="1" dirty="0">
                <a:solidFill>
                  <a:schemeClr val="bg1"/>
                </a:solidFill>
              </a:rPr>
              <a:t>Comité de Transparencia</a:t>
            </a:r>
            <a:r>
              <a:rPr lang="es-MX" sz="1400" dirty="0">
                <a:solidFill>
                  <a:schemeClr val="bg1"/>
                </a:solidFill>
              </a:rPr>
              <a:t>;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s-MX" sz="1400" b="1" dirty="0">
                <a:solidFill>
                  <a:schemeClr val="bg1"/>
                </a:solidFill>
              </a:rPr>
              <a:t/>
            </a:r>
            <a:br>
              <a:rPr lang="es-MX" sz="1400" b="1" dirty="0">
                <a:solidFill>
                  <a:schemeClr val="bg1"/>
                </a:solidFill>
              </a:rPr>
            </a:br>
            <a:r>
              <a:rPr lang="es-MX" sz="1400" b="1" dirty="0">
                <a:solidFill>
                  <a:schemeClr val="bg1"/>
                </a:solidFill>
              </a:rPr>
              <a:t>Avisar al Comité de Transparencia </a:t>
            </a:r>
            <a:r>
              <a:rPr lang="es-MX" sz="1400" dirty="0">
                <a:solidFill>
                  <a:schemeClr val="bg1"/>
                </a:solidFill>
              </a:rPr>
              <a:t>cuando alguna unidad administrativa del responsable se niegue a colaborar</a:t>
            </a:r>
          </a:p>
        </p:txBody>
      </p:sp>
      <p:sp>
        <p:nvSpPr>
          <p:cNvPr id="13" name="Título 4"/>
          <p:cNvSpPr txBox="1">
            <a:spLocks/>
          </p:cNvSpPr>
          <p:nvPr/>
        </p:nvSpPr>
        <p:spPr>
          <a:xfrm>
            <a:off x="285752" y="500042"/>
            <a:ext cx="2428860" cy="1500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Unidad de Transparencia y Oficial</a:t>
            </a:r>
            <a:r>
              <a:rPr kumimoji="0" lang="es-MX" sz="2000" b="1" i="0" u="none" strike="noStrike" kern="1200" cap="none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de Protección de Datos Personales</a:t>
            </a:r>
            <a:endParaRPr kumimoji="0" lang="es-MX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554641178"/>
      </p:ext>
    </p:extLst>
  </p:cSld>
  <p:clrMapOvr>
    <a:masterClrMapping/>
  </p:clrMapOvr>
  <p:transition spd="slow">
    <p:wip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Resultado de imagen para REVISION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5494"/>
          <a:stretch/>
        </p:blipFill>
        <p:spPr bwMode="auto">
          <a:xfrm flipH="1">
            <a:off x="321558" y="3407861"/>
            <a:ext cx="2357248" cy="2786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11 Rectángulo"/>
          <p:cNvSpPr/>
          <p:nvPr/>
        </p:nvSpPr>
        <p:spPr>
          <a:xfrm>
            <a:off x="0" y="0"/>
            <a:ext cx="3000364" cy="6215082"/>
          </a:xfrm>
          <a:prstGeom prst="rect">
            <a:avLst/>
          </a:prstGeom>
          <a:solidFill>
            <a:schemeClr val="accent5">
              <a:lumMod val="75000"/>
              <a:alpha val="6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12 Rectángulo"/>
          <p:cNvSpPr/>
          <p:nvPr/>
        </p:nvSpPr>
        <p:spPr>
          <a:xfrm>
            <a:off x="3000364" y="0"/>
            <a:ext cx="6143636" cy="68580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15898" y="1628800"/>
            <a:ext cx="5112568" cy="1008112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s-MX" sz="2400" b="1" dirty="0">
                <a:solidFill>
                  <a:schemeClr val="bg1"/>
                </a:solidFill>
                <a:cs typeface="Arial" pitchFamily="34" charset="0"/>
              </a:rPr>
              <a:t>Recurso de Revisión</a:t>
            </a: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s-MX" sz="2400" b="1" dirty="0">
                <a:solidFill>
                  <a:schemeClr val="bg1"/>
                </a:solidFill>
                <a:cs typeface="Arial" pitchFamily="34" charset="0"/>
              </a:rPr>
              <a:t>Recurso de Inconformidad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es-MX" sz="2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240172" y="6357958"/>
            <a:ext cx="187698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200" b="1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ea typeface="Times New Roman" panose="02020603050405020304" pitchFamily="18" charset="0"/>
                <a:cs typeface="Arial" pitchFamily="34" charset="0"/>
              </a:rPr>
              <a:t>Artículos 92 – 112  Ley </a:t>
            </a:r>
            <a:endParaRPr lang="es-MX" sz="1200" dirty="0">
              <a:solidFill>
                <a:schemeClr val="accent5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ítulo 4"/>
          <p:cNvSpPr txBox="1">
            <a:spLocks/>
          </p:cNvSpPr>
          <p:nvPr/>
        </p:nvSpPr>
        <p:spPr>
          <a:xfrm>
            <a:off x="285752" y="1628800"/>
            <a:ext cx="2428860" cy="3714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Recursos</a:t>
            </a:r>
          </a:p>
        </p:txBody>
      </p:sp>
    </p:spTree>
    <p:extLst>
      <p:ext uri="{BB962C8B-B14F-4D97-AF65-F5344CB8AC3E}">
        <p14:creationId xmlns:p14="http://schemas.microsoft.com/office/powerpoint/2010/main" val="3642534072"/>
      </p:ext>
    </p:extLst>
  </p:cSld>
  <p:clrMapOvr>
    <a:masterClrMapping/>
  </p:clrMapOvr>
  <p:transition spd="slow">
    <p:wip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2 Grupo"/>
          <p:cNvGrpSpPr/>
          <p:nvPr/>
        </p:nvGrpSpPr>
        <p:grpSpPr>
          <a:xfrm>
            <a:off x="374073" y="360218"/>
            <a:ext cx="5237018" cy="5417127"/>
            <a:chOff x="374073" y="360218"/>
            <a:chExt cx="5237018" cy="5417127"/>
          </a:xfrm>
        </p:grpSpPr>
        <p:pic>
          <p:nvPicPr>
            <p:cNvPr id="12" name="Picture 2" descr="Resultado de imagen para verificacion"/>
            <p:cNvPicPr>
              <a:picLocks noChangeAspect="1" noChangeArrowheads="1"/>
            </p:cNvPicPr>
            <p:nvPr/>
          </p:nvPicPr>
          <p:blipFill rotWithShape="1">
            <a:blip r:embed="rId2" cstate="print">
              <a:grayscl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89308" l="3692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07" t="9183" r="13717" b="8400"/>
            <a:stretch/>
          </p:blipFill>
          <p:spPr bwMode="auto">
            <a:xfrm>
              <a:off x="374073" y="360218"/>
              <a:ext cx="5237018" cy="54171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4" descr="Resultado de imagen para cumplimiento"/>
            <p:cNvPicPr>
              <a:picLocks noChangeAspect="1" noChangeArrowheads="1"/>
            </p:cNvPicPr>
            <p:nvPr/>
          </p:nvPicPr>
          <p:blipFill>
            <a:blip r:embed="rId4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26267" y="3343506"/>
              <a:ext cx="797092" cy="7970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4" descr="Resultado de imagen para cumplimiento"/>
            <p:cNvPicPr>
              <a:picLocks noChangeAspect="1" noChangeArrowheads="1"/>
            </p:cNvPicPr>
            <p:nvPr/>
          </p:nvPicPr>
          <p:blipFill>
            <a:blip r:embed="rId4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26267" y="3941325"/>
              <a:ext cx="797092" cy="7970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4" descr="Resultado de imagen para cumplimiento"/>
            <p:cNvPicPr>
              <a:picLocks noChangeAspect="1" noChangeArrowheads="1"/>
            </p:cNvPicPr>
            <p:nvPr/>
          </p:nvPicPr>
          <p:blipFill>
            <a:blip r:embed="rId4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26267" y="4599841"/>
              <a:ext cx="797092" cy="7970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0" name="9 Rectángulo"/>
          <p:cNvSpPr/>
          <p:nvPr/>
        </p:nvSpPr>
        <p:spPr>
          <a:xfrm>
            <a:off x="0" y="0"/>
            <a:ext cx="9144000" cy="3143248"/>
          </a:xfrm>
          <a:prstGeom prst="rect">
            <a:avLst/>
          </a:prstGeom>
          <a:solidFill>
            <a:srgbClr val="77933C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Rectángulo 8"/>
          <p:cNvSpPr/>
          <p:nvPr/>
        </p:nvSpPr>
        <p:spPr>
          <a:xfrm>
            <a:off x="251830" y="6357958"/>
            <a:ext cx="253422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Times New Roman" panose="02020603050405020304" pitchFamily="18" charset="0"/>
                <a:cs typeface="Arial" pitchFamily="34" charset="0"/>
              </a:rPr>
              <a:t>Artículos 113 – 135  Ley General</a:t>
            </a:r>
            <a:endParaRPr lang="es-MX" sz="1200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15 Rectángulo"/>
          <p:cNvSpPr/>
          <p:nvPr/>
        </p:nvSpPr>
        <p:spPr>
          <a:xfrm rot="10800000">
            <a:off x="3048000" y="3143248"/>
            <a:ext cx="3048000" cy="3071840"/>
          </a:xfrm>
          <a:prstGeom prst="rect">
            <a:avLst/>
          </a:prstGeom>
          <a:solidFill>
            <a:srgbClr val="31859C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16 Rectángulo"/>
          <p:cNvSpPr/>
          <p:nvPr/>
        </p:nvSpPr>
        <p:spPr>
          <a:xfrm rot="10800000">
            <a:off x="1" y="3143241"/>
            <a:ext cx="3048000" cy="3071840"/>
          </a:xfrm>
          <a:prstGeom prst="rect">
            <a:avLst/>
          </a:prstGeom>
          <a:solidFill>
            <a:srgbClr val="E46C0A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17 Rectángulo"/>
          <p:cNvSpPr/>
          <p:nvPr/>
        </p:nvSpPr>
        <p:spPr>
          <a:xfrm rot="10800000">
            <a:off x="6096000" y="3143241"/>
            <a:ext cx="3048000" cy="3071840"/>
          </a:xfrm>
          <a:prstGeom prst="rect">
            <a:avLst/>
          </a:prstGeom>
          <a:solidFill>
            <a:srgbClr val="604A7B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Título 4"/>
          <p:cNvSpPr txBox="1">
            <a:spLocks/>
          </p:cNvSpPr>
          <p:nvPr/>
        </p:nvSpPr>
        <p:spPr>
          <a:xfrm>
            <a:off x="1339492" y="857244"/>
            <a:ext cx="6429420" cy="142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Verificación</a:t>
            </a:r>
          </a:p>
        </p:txBody>
      </p:sp>
      <p:sp>
        <p:nvSpPr>
          <p:cNvPr id="20" name="Rectángulo 12"/>
          <p:cNvSpPr/>
          <p:nvPr/>
        </p:nvSpPr>
        <p:spPr>
          <a:xfrm>
            <a:off x="3286094" y="4125163"/>
            <a:ext cx="257176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200" dirty="0">
                <a:solidFill>
                  <a:schemeClr val="bg1"/>
                </a:solidFill>
              </a:rPr>
              <a:t>Por denuncia del </a:t>
            </a:r>
            <a:r>
              <a:rPr lang="es-ES" sz="2200" b="1" dirty="0">
                <a:solidFill>
                  <a:schemeClr val="bg1"/>
                </a:solidFill>
              </a:rPr>
              <a:t>TITULAR </a:t>
            </a:r>
            <a:r>
              <a:rPr lang="es-ES" sz="2200" dirty="0">
                <a:solidFill>
                  <a:schemeClr val="bg1"/>
                </a:solidFill>
              </a:rPr>
              <a:t>o cualquier </a:t>
            </a:r>
            <a:r>
              <a:rPr lang="es-ES" sz="2200" b="1" dirty="0">
                <a:solidFill>
                  <a:schemeClr val="bg1"/>
                </a:solidFill>
              </a:rPr>
              <a:t>CIUDADANO</a:t>
            </a:r>
          </a:p>
        </p:txBody>
      </p:sp>
      <p:sp>
        <p:nvSpPr>
          <p:cNvPr id="21" name="Rectángulo 14"/>
          <p:cNvSpPr/>
          <p:nvPr/>
        </p:nvSpPr>
        <p:spPr>
          <a:xfrm>
            <a:off x="625082" y="4386774"/>
            <a:ext cx="179783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3200" b="1" dirty="0">
                <a:solidFill>
                  <a:schemeClr val="bg1"/>
                </a:solidFill>
              </a:rPr>
              <a:t>De oficio</a:t>
            </a:r>
          </a:p>
        </p:txBody>
      </p:sp>
      <p:sp>
        <p:nvSpPr>
          <p:cNvPr id="22" name="Rectángulo 16"/>
          <p:cNvSpPr/>
          <p:nvPr/>
        </p:nvSpPr>
        <p:spPr>
          <a:xfrm>
            <a:off x="6512711" y="4294441"/>
            <a:ext cx="221457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200" dirty="0">
                <a:solidFill>
                  <a:schemeClr val="bg1"/>
                </a:solidFill>
              </a:rPr>
              <a:t>A solicitud del</a:t>
            </a:r>
          </a:p>
          <a:p>
            <a:pPr algn="ctr"/>
            <a:r>
              <a:rPr lang="es-ES" sz="2200" dirty="0">
                <a:solidFill>
                  <a:schemeClr val="bg1"/>
                </a:solidFill>
              </a:rPr>
              <a:t>Sujeto Obligado</a:t>
            </a:r>
            <a:endParaRPr lang="es-MX" sz="2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1116210"/>
      </p:ext>
    </p:extLst>
  </p:cSld>
  <p:clrMapOvr>
    <a:masterClrMapping/>
  </p:clrMapOvr>
  <p:transition spd="slow">
    <p:wip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"/>
          <p:cNvSpPr/>
          <p:nvPr/>
        </p:nvSpPr>
        <p:spPr>
          <a:xfrm>
            <a:off x="0" y="0"/>
            <a:ext cx="9144000" cy="621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aphicFrame>
        <p:nvGraphicFramePr>
          <p:cNvPr id="7" name="Tab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9455181"/>
              </p:ext>
            </p:extLst>
          </p:nvPr>
        </p:nvGraphicFramePr>
        <p:xfrm>
          <a:off x="642910" y="1785927"/>
          <a:ext cx="7858180" cy="4071964"/>
        </p:xfrm>
        <a:graphic>
          <a:graphicData uri="http://schemas.openxmlformats.org/drawingml/2006/table">
            <a:tbl>
              <a:tblPr firstRow="1" bandRow="1">
                <a:tableStyleId>{775DCB02-9BB8-47FD-8907-85C794F793BA}</a:tableStyleId>
              </a:tblPr>
              <a:tblGrid>
                <a:gridCol w="277319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08498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540103">
                <a:tc>
                  <a:txBody>
                    <a:bodyPr/>
                    <a:lstStyle/>
                    <a:p>
                      <a:pPr algn="ctr"/>
                      <a:r>
                        <a:rPr lang="es-MX" sz="1400" dirty="0">
                          <a:effectLst/>
                        </a:rPr>
                        <a:t>SANCIÓN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dirty="0">
                          <a:effectLst/>
                        </a:rPr>
                        <a:t>EJEMPLO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54665">
                <a:tc>
                  <a:txBody>
                    <a:bodyPr/>
                    <a:lstStyle/>
                    <a:p>
                      <a:pPr algn="ctr"/>
                      <a:r>
                        <a:rPr lang="es-MX" sz="1400" dirty="0">
                          <a:effectLst/>
                        </a:rPr>
                        <a:t>APERCIBIMIENTO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MX" sz="1400" dirty="0">
                          <a:effectLst/>
                        </a:rPr>
                        <a:t>Incumplir los plazos de atención previstos en la presente Ley para responder las solicitudes para el ejercicio de los derechos ARCO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860939">
                <a:tc>
                  <a:txBody>
                    <a:bodyPr/>
                    <a:lstStyle/>
                    <a:p>
                      <a:pPr algn="ctr"/>
                      <a:r>
                        <a:rPr lang="es-MX" sz="1400" dirty="0">
                          <a:effectLst/>
                        </a:rPr>
                        <a:t>MULTA DE  11’323.50 – 37’745.00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MX" sz="1400" dirty="0">
                          <a:effectLst/>
                        </a:rPr>
                        <a:t>Dar tratamiento, de manera intencional, a los datos personales en contravención a los principios y deberes establecidos en la presente Ley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37615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dirty="0">
                          <a:effectLst/>
                        </a:rPr>
                        <a:t>MULTA</a:t>
                      </a:r>
                      <a:r>
                        <a:rPr lang="es-MX" sz="1400" baseline="0" dirty="0">
                          <a:effectLst/>
                        </a:rPr>
                        <a:t> DE </a:t>
                      </a:r>
                      <a:r>
                        <a:rPr lang="es-MX" sz="1400" dirty="0">
                          <a:effectLst/>
                        </a:rPr>
                        <a:t>37’745.00 –</a:t>
                      </a:r>
                      <a:r>
                        <a:rPr lang="es-MX" sz="1400" baseline="0" dirty="0">
                          <a:effectLst/>
                        </a:rPr>
                        <a:t> 113’235.00</a:t>
                      </a:r>
                      <a:endParaRPr lang="es-MX" sz="1400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MX" sz="1400" dirty="0">
                          <a:effectLst/>
                        </a:rPr>
                        <a:t>Usar, sustraer, divulgar, ocultar, alterar, mutilar, destruir o inutilizar, total o parcialmente y de manera indebida datos personales, que se encuentren bajo su custodia o a los cuales tengan acceso o conocimiento con motivo de su empleo, cargo o comisión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4010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dirty="0">
                          <a:effectLst/>
                        </a:rPr>
                        <a:t>ARRESTO</a:t>
                      </a:r>
                      <a:r>
                        <a:rPr lang="es-MX" sz="1400" baseline="0" dirty="0">
                          <a:effectLst/>
                        </a:rPr>
                        <a:t> ADMINISTRATIVO</a:t>
                      </a:r>
                      <a:endParaRPr lang="es-MX" sz="1400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MX" sz="1400" dirty="0">
                          <a:effectLst/>
                        </a:rPr>
                        <a:t>Dos</a:t>
                      </a:r>
                      <a:r>
                        <a:rPr lang="es-MX" sz="1400" baseline="0" dirty="0">
                          <a:effectLst/>
                        </a:rPr>
                        <a:t> incumplimientos</a:t>
                      </a:r>
                      <a:endParaRPr lang="es-MX" sz="1400" dirty="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8" name="Rectángulo 7"/>
          <p:cNvSpPr/>
          <p:nvPr/>
        </p:nvSpPr>
        <p:spPr>
          <a:xfrm>
            <a:off x="240172" y="6357958"/>
            <a:ext cx="198253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200" b="1" dirty="0">
                <a:solidFill>
                  <a:schemeClr val="accent4">
                    <a:lumMod val="75000"/>
                  </a:schemeClr>
                </a:solidFill>
                <a:latin typeface="Arial" pitchFamily="34" charset="0"/>
                <a:ea typeface="Times New Roman" panose="02020603050405020304" pitchFamily="18" charset="0"/>
                <a:cs typeface="Arial" pitchFamily="34" charset="0"/>
              </a:rPr>
              <a:t>Artículos 146  Y 149  Ley</a:t>
            </a:r>
            <a:endParaRPr lang="es-MX" sz="1200" dirty="0">
              <a:solidFill>
                <a:schemeClr val="accent4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ítulo 4"/>
          <p:cNvSpPr txBox="1">
            <a:spLocks/>
          </p:cNvSpPr>
          <p:nvPr/>
        </p:nvSpPr>
        <p:spPr>
          <a:xfrm>
            <a:off x="1339492" y="214290"/>
            <a:ext cx="6429420" cy="142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Medidas</a:t>
            </a:r>
            <a:r>
              <a:rPr kumimoji="0" lang="es-MX" sz="3600" b="1" i="0" u="none" strike="noStrike" kern="1200" cap="none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de apremio y sanciones</a:t>
            </a:r>
            <a:endParaRPr kumimoji="0" lang="es-MX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357610583"/>
      </p:ext>
    </p:extLst>
  </p:cSld>
  <p:clrMapOvr>
    <a:masterClrMapping/>
  </p:clrMapOvr>
  <p:transition spd="slow">
    <p:wip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348346" y="2009764"/>
            <a:ext cx="6429600" cy="251344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es-MX" sz="2200" b="1" dirty="0">
                <a:solidFill>
                  <a:schemeClr val="bg1"/>
                </a:solidFill>
              </a:rPr>
              <a:t>http://www.itei.org.mx/v4/index.php/normatividad</a:t>
            </a:r>
          </a:p>
          <a:p>
            <a:pPr lvl="1">
              <a:buNone/>
            </a:pPr>
            <a:endParaRPr lang="es-MX" sz="1600" dirty="0">
              <a:solidFill>
                <a:schemeClr val="bg1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s-MX" sz="1600" dirty="0">
                <a:solidFill>
                  <a:schemeClr val="bg1"/>
                </a:solidFill>
              </a:rPr>
              <a:t>Ley General de Protección de Datos Personales en Posesión de Sujetos Obligados</a:t>
            </a:r>
          </a:p>
          <a:p>
            <a:pPr lvl="1">
              <a:buFont typeface="Arial" pitchFamily="34" charset="0"/>
              <a:buChar char="•"/>
            </a:pPr>
            <a:r>
              <a:rPr lang="es-MX" sz="1600" dirty="0">
                <a:solidFill>
                  <a:schemeClr val="bg1"/>
                </a:solidFill>
              </a:rPr>
              <a:t>Ley  de Protección de Datos Personales en Posesión de Sujetos Obligados para el Estado de Jalisco y sus Municipios</a:t>
            </a:r>
          </a:p>
          <a:p>
            <a:pPr lvl="1">
              <a:buFont typeface="Arial" pitchFamily="34" charset="0"/>
              <a:buChar char="•"/>
            </a:pPr>
            <a:r>
              <a:rPr lang="es-MX" sz="1600" dirty="0">
                <a:solidFill>
                  <a:schemeClr val="bg1"/>
                </a:solidFill>
              </a:rPr>
              <a:t>Lineamientos SNT</a:t>
            </a:r>
          </a:p>
          <a:p>
            <a:pPr lvl="1">
              <a:buFont typeface="Arial" pitchFamily="34" charset="0"/>
              <a:buChar char="•"/>
            </a:pPr>
            <a:r>
              <a:rPr lang="es-MX" sz="1600" dirty="0">
                <a:solidFill>
                  <a:schemeClr val="bg1"/>
                </a:solidFill>
              </a:rPr>
              <a:t>Lineamientos emitidos por el ITEI</a:t>
            </a:r>
          </a:p>
          <a:p>
            <a:endParaRPr lang="es-MX" sz="1600" dirty="0">
              <a:solidFill>
                <a:schemeClr val="bg1"/>
              </a:solidFill>
            </a:endParaRPr>
          </a:p>
          <a:p>
            <a:endParaRPr lang="es-MX" sz="1600" dirty="0">
              <a:solidFill>
                <a:schemeClr val="bg1"/>
              </a:solidFill>
            </a:endParaRPr>
          </a:p>
        </p:txBody>
      </p:sp>
      <p:sp>
        <p:nvSpPr>
          <p:cNvPr id="6" name="Título 4"/>
          <p:cNvSpPr txBox="1">
            <a:spLocks/>
          </p:cNvSpPr>
          <p:nvPr/>
        </p:nvSpPr>
        <p:spPr>
          <a:xfrm>
            <a:off x="1348436" y="366690"/>
            <a:ext cx="6429420" cy="142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Normatividad</a:t>
            </a:r>
          </a:p>
        </p:txBody>
      </p:sp>
    </p:spTree>
    <p:extLst>
      <p:ext uri="{BB962C8B-B14F-4D97-AF65-F5344CB8AC3E}">
        <p14:creationId xmlns:p14="http://schemas.microsoft.com/office/powerpoint/2010/main" val="957663950"/>
      </p:ext>
    </p:extLst>
  </p:cSld>
  <p:clrMapOvr>
    <a:masterClrMapping/>
  </p:clrMapOvr>
  <p:transition spd="slow">
    <p:wip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Título 4"/>
          <p:cNvSpPr>
            <a:spLocks noGrp="1"/>
          </p:cNvSpPr>
          <p:nvPr>
            <p:ph type="ctrTitle"/>
          </p:nvPr>
        </p:nvSpPr>
        <p:spPr>
          <a:xfrm>
            <a:off x="685800" y="2693988"/>
            <a:ext cx="7772400" cy="1470025"/>
          </a:xfrm>
        </p:spPr>
        <p:txBody>
          <a:bodyPr>
            <a:normAutofit/>
          </a:bodyPr>
          <a:lstStyle/>
          <a:p>
            <a:r>
              <a:rPr lang="es-MX" sz="6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¡GRACIAS!</a:t>
            </a:r>
          </a:p>
        </p:txBody>
      </p:sp>
    </p:spTree>
    <p:extLst>
      <p:ext uri="{BB962C8B-B14F-4D97-AF65-F5344CB8AC3E}">
        <p14:creationId xmlns:p14="http://schemas.microsoft.com/office/powerpoint/2010/main" val="3720836179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6706</TotalTime>
  <Words>1944</Words>
  <Application>Microsoft Office PowerPoint</Application>
  <PresentationFormat>Presentación en pantalla (4:3)</PresentationFormat>
  <Paragraphs>220</Paragraphs>
  <Slides>33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33</vt:i4>
      </vt:variant>
    </vt:vector>
  </HeadingPairs>
  <TitlesOfParts>
    <vt:vector size="34" baseType="lpstr">
      <vt:lpstr>Tema de Office</vt:lpstr>
      <vt:lpstr>Presentación de PowerPoint</vt:lpstr>
      <vt:lpstr>Presentación de PowerPoint</vt:lpstr>
      <vt:lpstr>¿Qué son los datos personales?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Mecanismos de responsabilidad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Oposición</vt:lpstr>
      <vt:lpstr>Presentación de PowerPoint</vt:lpstr>
      <vt:lpstr>Presentación de PowerPoint</vt:lpstr>
      <vt:lpstr>Presentación de PowerPoint</vt:lpstr>
      <vt:lpstr>Presentación de PowerPoint</vt:lpstr>
      <vt:lpstr>Cómputo en la nube</vt:lpstr>
      <vt:lpstr>Presentación de PowerPoint</vt:lpstr>
      <vt:lpstr>Presentación de PowerPoint</vt:lpstr>
      <vt:lpstr>Evaluaciones de impacto a la protección de datos personales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¡GRACIAS!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esparm</dc:creator>
  <cp:lastModifiedBy>Victor Saavedra</cp:lastModifiedBy>
  <cp:revision>296</cp:revision>
  <dcterms:created xsi:type="dcterms:W3CDTF">2016-01-07T19:19:14Z</dcterms:created>
  <dcterms:modified xsi:type="dcterms:W3CDTF">2017-11-08T21:03:37Z</dcterms:modified>
</cp:coreProperties>
</file>