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88" r:id="rId5"/>
    <p:sldId id="262" r:id="rId6"/>
    <p:sldId id="263" r:id="rId7"/>
    <p:sldId id="258" r:id="rId8"/>
    <p:sldId id="261" r:id="rId9"/>
    <p:sldId id="260" r:id="rId10"/>
    <p:sldId id="259"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 id="278" r:id="rId24"/>
    <p:sldId id="279" r:id="rId25"/>
    <p:sldId id="280" r:id="rId26"/>
    <p:sldId id="281" r:id="rId27"/>
    <p:sldId id="316" r:id="rId28"/>
    <p:sldId id="303" r:id="rId29"/>
    <p:sldId id="304" r:id="rId30"/>
    <p:sldId id="305" r:id="rId31"/>
    <p:sldId id="306" r:id="rId32"/>
    <p:sldId id="308" r:id="rId33"/>
    <p:sldId id="309" r:id="rId34"/>
    <p:sldId id="310" r:id="rId35"/>
    <p:sldId id="311" r:id="rId36"/>
    <p:sldId id="307" r:id="rId37"/>
    <p:sldId id="312" r:id="rId38"/>
    <p:sldId id="313" r:id="rId39"/>
    <p:sldId id="314" r:id="rId40"/>
    <p:sldId id="283" r:id="rId41"/>
    <p:sldId id="284" r:id="rId42"/>
    <p:sldId id="285" r:id="rId43"/>
    <p:sldId id="295" r:id="rId44"/>
    <p:sldId id="294" r:id="rId45"/>
    <p:sldId id="293" r:id="rId46"/>
    <p:sldId id="292" r:id="rId47"/>
    <p:sldId id="291" r:id="rId48"/>
    <p:sldId id="290" r:id="rId49"/>
    <p:sldId id="289" r:id="rId50"/>
    <p:sldId id="286" r:id="rId51"/>
    <p:sldId id="299" r:id="rId52"/>
    <p:sldId id="298" r:id="rId53"/>
    <p:sldId id="297" r:id="rId54"/>
    <p:sldId id="296" r:id="rId55"/>
    <p:sldId id="301" r:id="rId56"/>
    <p:sldId id="300" r:id="rId57"/>
    <p:sldId id="302" r:id="rId58"/>
    <p:sldId id="315"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691"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E3B2D02-E099-488B-8AB9-06A74F2A3C9A}" type="datetimeFigureOut">
              <a:rPr lang="es-ES" smtClean="0"/>
              <a:t>13/11/2017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E3B2D02-E099-488B-8AB9-06A74F2A3C9A}" type="datetimeFigureOut">
              <a:rPr lang="es-ES" smtClean="0"/>
              <a:t>13/11/2017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E3B2D02-E099-488B-8AB9-06A74F2A3C9A}" type="datetimeFigureOut">
              <a:rPr lang="es-ES" smtClean="0"/>
              <a:t>13/11/2017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E3B2D02-E099-488B-8AB9-06A74F2A3C9A}" type="datetimeFigureOut">
              <a:rPr lang="es-ES" smtClean="0"/>
              <a:t>13/11/2017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E3B2D02-E099-488B-8AB9-06A74F2A3C9A}" type="datetimeFigureOut">
              <a:rPr lang="es-ES" smtClean="0"/>
              <a:t>13/11/2017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E3B2D02-E099-488B-8AB9-06A74F2A3C9A}" type="datetimeFigureOut">
              <a:rPr lang="es-ES" smtClean="0"/>
              <a:t>13/11/2017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E3B2D02-E099-488B-8AB9-06A74F2A3C9A}" type="datetimeFigureOut">
              <a:rPr lang="es-ES" smtClean="0"/>
              <a:t>13/11/2017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E3B2D02-E099-488B-8AB9-06A74F2A3C9A}" type="datetimeFigureOut">
              <a:rPr lang="es-ES" smtClean="0"/>
              <a:t>13/11/2017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3B2D02-E099-488B-8AB9-06A74F2A3C9A}" type="datetimeFigureOut">
              <a:rPr lang="es-ES" smtClean="0"/>
              <a:t>13/11/2017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13/11/2017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13/11/2017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2D02-E099-488B-8AB9-06A74F2A3C9A}" type="datetimeFigureOut">
              <a:rPr lang="es-ES" smtClean="0"/>
              <a:t>13/11/2017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A1304-0EC5-4F5B-8C2E-887A3F690A4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59CC0D-6861-4D5F-BAFB-298FFAD9CB9C}"/>
              </a:ext>
            </a:extLst>
          </p:cNvPr>
          <p:cNvSpPr>
            <a:spLocks noGrp="1"/>
          </p:cNvSpPr>
          <p:nvPr>
            <p:ph type="title"/>
          </p:nvPr>
        </p:nvSpPr>
        <p:spPr>
          <a:xfrm>
            <a:off x="2771800" y="274638"/>
            <a:ext cx="5915000" cy="1143000"/>
          </a:xfrm>
        </p:spPr>
        <p:txBody>
          <a:bodyPr>
            <a:normAutofit fontScale="90000"/>
          </a:bodyPr>
          <a:lstStyle/>
          <a:p>
            <a:r>
              <a:rPr lang="es-MX" dirty="0"/>
              <a:t/>
            </a:r>
            <a:br>
              <a:rPr lang="es-MX" dirty="0"/>
            </a:br>
            <a:r>
              <a:rPr lang="es-MX" b="1" dirty="0"/>
              <a:t>Recurso de Revisión </a:t>
            </a:r>
            <a:endParaRPr lang="es-MX" dirty="0"/>
          </a:p>
        </p:txBody>
      </p:sp>
      <p:sp>
        <p:nvSpPr>
          <p:cNvPr id="3" name="Marcador de contenido 2">
            <a:extLst>
              <a:ext uri="{FF2B5EF4-FFF2-40B4-BE49-F238E27FC236}">
                <a16:creationId xmlns="" xmlns:a16="http://schemas.microsoft.com/office/drawing/2014/main" id="{63EF7F19-2773-440D-8D10-484C7D43BD83}"/>
              </a:ext>
            </a:extLst>
          </p:cNvPr>
          <p:cNvSpPr>
            <a:spLocks noGrp="1"/>
          </p:cNvSpPr>
          <p:nvPr>
            <p:ph idx="1"/>
          </p:nvPr>
        </p:nvSpPr>
        <p:spPr/>
        <p:txBody>
          <a:bodyPr/>
          <a:lstStyle/>
          <a:p>
            <a:r>
              <a:rPr lang="es-MX" dirty="0"/>
              <a:t>Actores</a:t>
            </a:r>
          </a:p>
        </p:txBody>
      </p:sp>
      <p:pic>
        <p:nvPicPr>
          <p:cNvPr id="5" name="Imagen 4">
            <a:extLst>
              <a:ext uri="{FF2B5EF4-FFF2-40B4-BE49-F238E27FC236}">
                <a16:creationId xmlns="" xmlns:a16="http://schemas.microsoft.com/office/drawing/2014/main" id="{7DAB7F2C-ED5F-4590-8882-9B3CB7BE0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60848"/>
            <a:ext cx="8229600" cy="4687614"/>
          </a:xfrm>
          <a:prstGeom prst="rect">
            <a:avLst/>
          </a:prstGeom>
        </p:spPr>
      </p:pic>
    </p:spTree>
    <p:extLst>
      <p:ext uri="{BB962C8B-B14F-4D97-AF65-F5344CB8AC3E}">
        <p14:creationId xmlns:p14="http://schemas.microsoft.com/office/powerpoint/2010/main" val="366950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59CC0D-6861-4D5F-BAFB-298FFAD9CB9C}"/>
              </a:ext>
            </a:extLst>
          </p:cNvPr>
          <p:cNvSpPr>
            <a:spLocks noGrp="1"/>
          </p:cNvSpPr>
          <p:nvPr>
            <p:ph type="title"/>
          </p:nvPr>
        </p:nvSpPr>
        <p:spPr>
          <a:xfrm>
            <a:off x="2771800" y="274638"/>
            <a:ext cx="5915000" cy="1143000"/>
          </a:xfrm>
        </p:spPr>
        <p:txBody>
          <a:bodyPr>
            <a:normAutofit fontScale="90000"/>
          </a:bodyPr>
          <a:lstStyle/>
          <a:p>
            <a:r>
              <a:rPr lang="es-MX" dirty="0"/>
              <a:t/>
            </a:r>
            <a:br>
              <a:rPr lang="es-MX" dirty="0"/>
            </a:br>
            <a:r>
              <a:rPr lang="es-MX" b="1" dirty="0"/>
              <a:t>Recurso de Revisión </a:t>
            </a:r>
            <a:endParaRPr lang="es-MX" dirty="0"/>
          </a:p>
        </p:txBody>
      </p:sp>
      <p:pic>
        <p:nvPicPr>
          <p:cNvPr id="7" name="Marcador de contenido 6">
            <a:extLst>
              <a:ext uri="{FF2B5EF4-FFF2-40B4-BE49-F238E27FC236}">
                <a16:creationId xmlns="" xmlns:a16="http://schemas.microsoft.com/office/drawing/2014/main" id="{D84E95F7-7602-4BE3-8266-6AC47AFDF8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600200"/>
            <a:ext cx="8219256" cy="4781128"/>
          </a:xfrm>
        </p:spPr>
      </p:pic>
    </p:spTree>
    <p:extLst>
      <p:ext uri="{BB962C8B-B14F-4D97-AF65-F5344CB8AC3E}">
        <p14:creationId xmlns:p14="http://schemas.microsoft.com/office/powerpoint/2010/main" val="57727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59CC0D-6861-4D5F-BAFB-298FFAD9CB9C}"/>
              </a:ext>
            </a:extLst>
          </p:cNvPr>
          <p:cNvSpPr>
            <a:spLocks noGrp="1"/>
          </p:cNvSpPr>
          <p:nvPr>
            <p:ph type="title"/>
          </p:nvPr>
        </p:nvSpPr>
        <p:spPr>
          <a:xfrm>
            <a:off x="2771800" y="274638"/>
            <a:ext cx="5915000" cy="1143000"/>
          </a:xfrm>
        </p:spPr>
        <p:txBody>
          <a:bodyPr>
            <a:normAutofit fontScale="90000"/>
          </a:bodyPr>
          <a:lstStyle/>
          <a:p>
            <a:r>
              <a:rPr lang="es-MX" dirty="0"/>
              <a:t/>
            </a:r>
            <a:br>
              <a:rPr lang="es-MX" dirty="0"/>
            </a:br>
            <a:r>
              <a:rPr lang="es-MX" b="1" dirty="0"/>
              <a:t>Recurso de Revisión </a:t>
            </a:r>
            <a:endParaRPr lang="es-MX" dirty="0"/>
          </a:p>
        </p:txBody>
      </p:sp>
      <p:pic>
        <p:nvPicPr>
          <p:cNvPr id="6" name="Marcador de contenido 5">
            <a:extLst>
              <a:ext uri="{FF2B5EF4-FFF2-40B4-BE49-F238E27FC236}">
                <a16:creationId xmlns="" xmlns:a16="http://schemas.microsoft.com/office/drawing/2014/main" id="{698F5E04-C857-495D-BE9A-9126054063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700808"/>
            <a:ext cx="7992888" cy="4525963"/>
          </a:xfrm>
        </p:spPr>
      </p:pic>
    </p:spTree>
    <p:extLst>
      <p:ext uri="{BB962C8B-B14F-4D97-AF65-F5344CB8AC3E}">
        <p14:creationId xmlns:p14="http://schemas.microsoft.com/office/powerpoint/2010/main" val="245767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59CC0D-6861-4D5F-BAFB-298FFAD9CB9C}"/>
              </a:ext>
            </a:extLst>
          </p:cNvPr>
          <p:cNvSpPr>
            <a:spLocks noGrp="1"/>
          </p:cNvSpPr>
          <p:nvPr>
            <p:ph type="title"/>
          </p:nvPr>
        </p:nvSpPr>
        <p:spPr>
          <a:xfrm>
            <a:off x="2771800" y="274638"/>
            <a:ext cx="5915000" cy="1143000"/>
          </a:xfrm>
        </p:spPr>
        <p:txBody>
          <a:bodyPr>
            <a:normAutofit fontScale="90000"/>
          </a:bodyPr>
          <a:lstStyle/>
          <a:p>
            <a:r>
              <a:rPr lang="es-MX" dirty="0"/>
              <a:t/>
            </a:r>
            <a:br>
              <a:rPr lang="es-MX" dirty="0"/>
            </a:br>
            <a:r>
              <a:rPr lang="es-MX" b="1" dirty="0"/>
              <a:t>Recurso de Revisión </a:t>
            </a:r>
            <a:endParaRPr lang="es-MX" dirty="0"/>
          </a:p>
        </p:txBody>
      </p:sp>
      <p:sp>
        <p:nvSpPr>
          <p:cNvPr id="4" name="Marcador de contenido 3">
            <a:extLst>
              <a:ext uri="{FF2B5EF4-FFF2-40B4-BE49-F238E27FC236}">
                <a16:creationId xmlns="" xmlns:a16="http://schemas.microsoft.com/office/drawing/2014/main" id="{E7C718FC-55F5-471C-A82F-1162A852B46E}"/>
              </a:ext>
            </a:extLst>
          </p:cNvPr>
          <p:cNvSpPr>
            <a:spLocks noGrp="1"/>
          </p:cNvSpPr>
          <p:nvPr>
            <p:ph idx="1"/>
          </p:nvPr>
        </p:nvSpPr>
        <p:spPr/>
        <p:txBody>
          <a:bodyPr>
            <a:normAutofit fontScale="85000" lnSpcReduction="20000"/>
          </a:bodyPr>
          <a:lstStyle/>
          <a:p>
            <a:endParaRPr lang="es-MX" dirty="0"/>
          </a:p>
          <a:p>
            <a:r>
              <a:rPr lang="es-MX" b="1" dirty="0"/>
              <a:t>Se anexa: </a:t>
            </a:r>
            <a:endParaRPr lang="es-MX" dirty="0"/>
          </a:p>
          <a:p>
            <a:r>
              <a:rPr lang="es-MX" b="1" dirty="0"/>
              <a:t>1.copia de la solicitud de información. </a:t>
            </a:r>
            <a:endParaRPr lang="es-MX" dirty="0"/>
          </a:p>
          <a:p>
            <a:r>
              <a:rPr lang="es-MX" b="1" dirty="0"/>
              <a:t>2.copia de la resolución. </a:t>
            </a:r>
            <a:endParaRPr lang="es-MX" dirty="0"/>
          </a:p>
          <a:p>
            <a:endParaRPr lang="es-MX" dirty="0"/>
          </a:p>
          <a:p>
            <a:r>
              <a:rPr lang="es-MX" b="1" dirty="0"/>
              <a:t>Instituto de Transparencia e Información Pública del Estado de Jalisco </a:t>
            </a:r>
            <a:endParaRPr lang="es-MX" dirty="0"/>
          </a:p>
          <a:p>
            <a:r>
              <a:rPr lang="es-MX" b="1" dirty="0"/>
              <a:t>Sujeto obligado que atendió la solicitud. </a:t>
            </a:r>
            <a:endParaRPr lang="es-MX" dirty="0"/>
          </a:p>
          <a:p>
            <a:r>
              <a:rPr lang="es-MX" b="1" dirty="0"/>
              <a:t>Número y fecha de la resolución impugnada </a:t>
            </a:r>
            <a:endParaRPr lang="es-MX" dirty="0"/>
          </a:p>
          <a:p>
            <a:r>
              <a:rPr lang="es-MX" b="1" dirty="0"/>
              <a:t>Si lo se desea, argumentos sobre las omisiones del sujeto obligado . </a:t>
            </a:r>
            <a:endParaRPr lang="es-MX" dirty="0"/>
          </a:p>
        </p:txBody>
      </p:sp>
    </p:spTree>
    <p:extLst>
      <p:ext uri="{BB962C8B-B14F-4D97-AF65-F5344CB8AC3E}">
        <p14:creationId xmlns:p14="http://schemas.microsoft.com/office/powerpoint/2010/main" val="1252792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59CC0D-6861-4D5F-BAFB-298FFAD9CB9C}"/>
              </a:ext>
            </a:extLst>
          </p:cNvPr>
          <p:cNvSpPr>
            <a:spLocks noGrp="1"/>
          </p:cNvSpPr>
          <p:nvPr>
            <p:ph type="title"/>
          </p:nvPr>
        </p:nvSpPr>
        <p:spPr>
          <a:xfrm>
            <a:off x="2771800" y="274638"/>
            <a:ext cx="5915000" cy="1143000"/>
          </a:xfrm>
        </p:spPr>
        <p:txBody>
          <a:bodyPr>
            <a:normAutofit fontScale="90000"/>
          </a:bodyPr>
          <a:lstStyle/>
          <a:p>
            <a:r>
              <a:rPr lang="es-MX" dirty="0"/>
              <a:t/>
            </a:r>
            <a:br>
              <a:rPr lang="es-MX" dirty="0"/>
            </a:br>
            <a:r>
              <a:rPr lang="es-MX" b="1" dirty="0"/>
              <a:t>Recurso de Revisión </a:t>
            </a:r>
            <a:endParaRPr lang="es-MX" dirty="0"/>
          </a:p>
        </p:txBody>
      </p:sp>
      <p:pic>
        <p:nvPicPr>
          <p:cNvPr id="5" name="Marcador de contenido 4">
            <a:extLst>
              <a:ext uri="{FF2B5EF4-FFF2-40B4-BE49-F238E27FC236}">
                <a16:creationId xmlns="" xmlns:a16="http://schemas.microsoft.com/office/drawing/2014/main" id="{A332254A-E0E0-4C2C-A495-AB16702A44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600200"/>
            <a:ext cx="8568952" cy="4853136"/>
          </a:xfrm>
        </p:spPr>
      </p:pic>
    </p:spTree>
    <p:extLst>
      <p:ext uri="{BB962C8B-B14F-4D97-AF65-F5344CB8AC3E}">
        <p14:creationId xmlns:p14="http://schemas.microsoft.com/office/powerpoint/2010/main" val="280516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11760" y="274638"/>
            <a:ext cx="6275040" cy="1143000"/>
          </a:xfrm>
        </p:spPr>
        <p:txBody>
          <a:bodyPr/>
          <a:lstStyle/>
          <a:p>
            <a:r>
              <a:rPr lang="es-MX" b="1" dirty="0"/>
              <a:t>Recurso de Revisión</a:t>
            </a:r>
            <a:endParaRPr lang="es-MX" dirty="0"/>
          </a:p>
        </p:txBody>
      </p:sp>
      <p:pic>
        <p:nvPicPr>
          <p:cNvPr id="5" name="Marcador de contenido 4">
            <a:extLst>
              <a:ext uri="{FF2B5EF4-FFF2-40B4-BE49-F238E27FC236}">
                <a16:creationId xmlns="" xmlns:a16="http://schemas.microsoft.com/office/drawing/2014/main" id="{09E6F5CD-ADDA-4FB3-8F97-5CA8FB6F6A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600200"/>
            <a:ext cx="8352928" cy="4925144"/>
          </a:xfrm>
        </p:spPr>
      </p:pic>
    </p:spTree>
    <p:extLst>
      <p:ext uri="{BB962C8B-B14F-4D97-AF65-F5344CB8AC3E}">
        <p14:creationId xmlns:p14="http://schemas.microsoft.com/office/powerpoint/2010/main" val="378275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40478" y="260648"/>
            <a:ext cx="6275040" cy="724942"/>
          </a:xfrm>
        </p:spPr>
        <p:txBody>
          <a:bodyPr>
            <a:normAutofit fontScale="90000"/>
          </a:bodyPr>
          <a:lstStyle/>
          <a:p>
            <a:r>
              <a:rPr lang="es-MX" dirty="0"/>
              <a:t/>
            </a:r>
            <a:br>
              <a:rPr lang="es-MX" dirty="0"/>
            </a:br>
            <a:r>
              <a:rPr lang="es-MX" b="1" dirty="0"/>
              <a:t>ETAPAS DEL PROCEDIMIENTO</a:t>
            </a:r>
            <a:endParaRPr lang="es-MX" dirty="0"/>
          </a:p>
        </p:txBody>
      </p:sp>
      <p:pic>
        <p:nvPicPr>
          <p:cNvPr id="7" name="Marcador de contenido 6">
            <a:extLst>
              <a:ext uri="{FF2B5EF4-FFF2-40B4-BE49-F238E27FC236}">
                <a16:creationId xmlns="" xmlns:a16="http://schemas.microsoft.com/office/drawing/2014/main" id="{824D5E61-38C0-4A83-9C0F-04BBFC2BD3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844824"/>
            <a:ext cx="8175966" cy="4525963"/>
          </a:xfrm>
        </p:spPr>
      </p:pic>
    </p:spTree>
    <p:extLst>
      <p:ext uri="{BB962C8B-B14F-4D97-AF65-F5344CB8AC3E}">
        <p14:creationId xmlns:p14="http://schemas.microsoft.com/office/powerpoint/2010/main" val="24962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40478" y="260648"/>
            <a:ext cx="6275040" cy="724942"/>
          </a:xfrm>
        </p:spPr>
        <p:txBody>
          <a:bodyPr>
            <a:normAutofit fontScale="90000"/>
          </a:bodyPr>
          <a:lstStyle/>
          <a:p>
            <a:r>
              <a:rPr lang="es-MX" dirty="0"/>
              <a:t/>
            </a:r>
            <a:br>
              <a:rPr lang="es-MX" dirty="0"/>
            </a:br>
            <a:r>
              <a:rPr lang="es-MX" b="1" dirty="0"/>
              <a:t>ETAPAS DEL PROCEDIMIENTO</a:t>
            </a:r>
            <a:endParaRPr lang="es-MX" dirty="0"/>
          </a:p>
        </p:txBody>
      </p:sp>
      <p:pic>
        <p:nvPicPr>
          <p:cNvPr id="5" name="Marcador de contenido 4">
            <a:extLst>
              <a:ext uri="{FF2B5EF4-FFF2-40B4-BE49-F238E27FC236}">
                <a16:creationId xmlns="" xmlns:a16="http://schemas.microsoft.com/office/drawing/2014/main" id="{57DBE35F-6B80-4878-84BF-AA9CA7DFA9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844824"/>
            <a:ext cx="8352928" cy="4525963"/>
          </a:xfrm>
        </p:spPr>
      </p:pic>
    </p:spTree>
    <p:extLst>
      <p:ext uri="{BB962C8B-B14F-4D97-AF65-F5344CB8AC3E}">
        <p14:creationId xmlns:p14="http://schemas.microsoft.com/office/powerpoint/2010/main" val="1499635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40478" y="260648"/>
            <a:ext cx="6275040" cy="724942"/>
          </a:xfrm>
        </p:spPr>
        <p:txBody>
          <a:bodyPr>
            <a:normAutofit fontScale="90000"/>
          </a:bodyPr>
          <a:lstStyle/>
          <a:p>
            <a:r>
              <a:rPr lang="es-MX" dirty="0"/>
              <a:t/>
            </a:r>
            <a:br>
              <a:rPr lang="es-MX" dirty="0"/>
            </a:br>
            <a:r>
              <a:rPr lang="es-MX" b="1" dirty="0"/>
              <a:t>ETAPAS DEL PROCEDIMIENTO</a:t>
            </a:r>
            <a:endParaRPr lang="es-MX" dirty="0"/>
          </a:p>
        </p:txBody>
      </p:sp>
      <p:pic>
        <p:nvPicPr>
          <p:cNvPr id="7" name="Marcador de contenido 6">
            <a:extLst>
              <a:ext uri="{FF2B5EF4-FFF2-40B4-BE49-F238E27FC236}">
                <a16:creationId xmlns="" xmlns:a16="http://schemas.microsoft.com/office/drawing/2014/main" id="{5E01E351-EF58-425B-8FF9-5928F09CD1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916832"/>
            <a:ext cx="8175966" cy="4525963"/>
          </a:xfrm>
        </p:spPr>
      </p:pic>
    </p:spTree>
    <p:extLst>
      <p:ext uri="{BB962C8B-B14F-4D97-AF65-F5344CB8AC3E}">
        <p14:creationId xmlns:p14="http://schemas.microsoft.com/office/powerpoint/2010/main" val="324413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40478" y="260648"/>
            <a:ext cx="6275040" cy="724942"/>
          </a:xfrm>
        </p:spPr>
        <p:txBody>
          <a:bodyPr>
            <a:normAutofit fontScale="90000"/>
          </a:bodyPr>
          <a:lstStyle/>
          <a:p>
            <a:r>
              <a:rPr lang="es-MX" dirty="0"/>
              <a:t/>
            </a:r>
            <a:br>
              <a:rPr lang="es-MX" dirty="0"/>
            </a:br>
            <a:r>
              <a:rPr lang="es-MX" b="1" dirty="0"/>
              <a:t>ETAPAS DEL PROCEDIMIENTO</a:t>
            </a:r>
            <a:endParaRPr lang="es-MX" dirty="0"/>
          </a:p>
        </p:txBody>
      </p:sp>
      <p:pic>
        <p:nvPicPr>
          <p:cNvPr id="6" name="Marcador de contenido 5">
            <a:extLst>
              <a:ext uri="{FF2B5EF4-FFF2-40B4-BE49-F238E27FC236}">
                <a16:creationId xmlns="" xmlns:a16="http://schemas.microsoft.com/office/drawing/2014/main" id="{780B2BEF-0905-4C26-8083-AA915CA8A7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00200"/>
            <a:ext cx="8103958" cy="4781128"/>
          </a:xfrm>
        </p:spPr>
      </p:pic>
    </p:spTree>
    <p:extLst>
      <p:ext uri="{BB962C8B-B14F-4D97-AF65-F5344CB8AC3E}">
        <p14:creationId xmlns:p14="http://schemas.microsoft.com/office/powerpoint/2010/main" val="2760263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814E60E2-50DF-4D1A-967B-FBFF8B02C6CE}"/>
              </a:ext>
            </a:extLst>
          </p:cNvPr>
          <p:cNvSpPr/>
          <p:nvPr/>
        </p:nvSpPr>
        <p:spPr>
          <a:xfrm>
            <a:off x="755576" y="1988840"/>
            <a:ext cx="7704856" cy="3939540"/>
          </a:xfrm>
          <a:prstGeom prst="rect">
            <a:avLst/>
          </a:prstGeom>
        </p:spPr>
        <p:txBody>
          <a:bodyPr wrap="square">
            <a:spAutoFit/>
          </a:bodyPr>
          <a:lstStyle/>
          <a:p>
            <a:endParaRPr lang="es-MX" sz="800" dirty="0">
              <a:solidFill>
                <a:srgbClr val="000000"/>
              </a:solidFill>
              <a:latin typeface="Arial" panose="020B0604020202020204" pitchFamily="34" charset="0"/>
            </a:endParaRPr>
          </a:p>
          <a:p>
            <a:endParaRPr lang="es-MX" sz="800" dirty="0">
              <a:latin typeface="Arial" panose="020B0604020202020204" pitchFamily="34" charset="0"/>
            </a:endParaRPr>
          </a:p>
          <a:p>
            <a:pPr algn="ctr"/>
            <a:r>
              <a:rPr lang="es-MX" sz="1100" dirty="0">
                <a:latin typeface="Tahoma" panose="020B0604030504040204" pitchFamily="34" charset="0"/>
                <a:ea typeface="Tahoma" panose="020B0604030504040204" pitchFamily="34" charset="0"/>
                <a:cs typeface="Tahoma" panose="020B0604030504040204" pitchFamily="34" charset="0"/>
              </a:rPr>
              <a:t> </a:t>
            </a:r>
            <a:r>
              <a:rPr lang="es-MX"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Medios de Impugnación y resoluciones relevantes del ITEI. </a:t>
            </a:r>
          </a:p>
          <a:p>
            <a:pPr algn="ctr"/>
            <a:endParaRPr lang="es-MX" sz="3200" dirty="0">
              <a:latin typeface="Tahoma" panose="020B0604030504040204" pitchFamily="34" charset="0"/>
              <a:ea typeface="Tahoma" panose="020B0604030504040204" pitchFamily="34" charset="0"/>
              <a:cs typeface="Tahoma" panose="020B0604030504040204" pitchFamily="34" charset="0"/>
            </a:endParaRPr>
          </a:p>
          <a:p>
            <a:pPr algn="ctr"/>
            <a:endParaRPr lang="es-MX" sz="3200" dirty="0">
              <a:latin typeface="Tahoma" panose="020B0604030504040204" pitchFamily="34" charset="0"/>
              <a:ea typeface="Tahoma" panose="020B0604030504040204" pitchFamily="34" charset="0"/>
              <a:cs typeface="Tahoma" panose="020B0604030504040204" pitchFamily="34" charset="0"/>
            </a:endParaRPr>
          </a:p>
          <a:p>
            <a:pPr algn="ctr"/>
            <a:endParaRPr lang="es-MX" sz="3200" dirty="0">
              <a:latin typeface="Tahoma" panose="020B0604030504040204" pitchFamily="34" charset="0"/>
              <a:ea typeface="Tahoma" panose="020B0604030504040204" pitchFamily="34" charset="0"/>
              <a:cs typeface="Tahoma" panose="020B0604030504040204" pitchFamily="34" charset="0"/>
            </a:endParaRPr>
          </a:p>
          <a:p>
            <a:pPr algn="r"/>
            <a:r>
              <a:rPr lang="es-MX" sz="2000" dirty="0">
                <a:latin typeface="Tahoma" panose="020B0604030504040204" pitchFamily="34" charset="0"/>
                <a:ea typeface="Tahoma" panose="020B0604030504040204" pitchFamily="34" charset="0"/>
                <a:cs typeface="Tahoma" panose="020B0604030504040204" pitchFamily="34" charset="0"/>
              </a:rPr>
              <a:t>Puerto Vallarta, Jal. 28 de octubre 2017</a:t>
            </a:r>
          </a:p>
          <a:p>
            <a:endParaRPr lang="es-MX" dirty="0">
              <a:latin typeface="Arial" panose="020B0604020202020204" pitchFamily="34" charset="0"/>
            </a:endParaRPr>
          </a:p>
          <a:p>
            <a:endParaRPr lang="es-MX" dirty="0">
              <a:latin typeface="Arial" panose="020B0604020202020204" pitchFamily="34" charset="0"/>
            </a:endParaRPr>
          </a:p>
          <a:p>
            <a:endParaRPr lang="es-MX"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28859" y="620688"/>
            <a:ext cx="6275040" cy="724942"/>
          </a:xfrm>
        </p:spPr>
        <p:txBody>
          <a:bodyPr>
            <a:normAutofit fontScale="90000"/>
          </a:bodyPr>
          <a:lstStyle/>
          <a:p>
            <a:r>
              <a:rPr lang="es-MX" b="1" dirty="0"/>
              <a:t>Recurso de Transparencia </a:t>
            </a:r>
            <a:endParaRPr lang="es-MX" dirty="0"/>
          </a:p>
        </p:txBody>
      </p:sp>
      <p:sp>
        <p:nvSpPr>
          <p:cNvPr id="4" name="Marcador de contenido 3">
            <a:extLst>
              <a:ext uri="{FF2B5EF4-FFF2-40B4-BE49-F238E27FC236}">
                <a16:creationId xmlns="" xmlns:a16="http://schemas.microsoft.com/office/drawing/2014/main" id="{7B13959C-46EE-4141-BEAC-CA2650927F5B}"/>
              </a:ext>
            </a:extLst>
          </p:cNvPr>
          <p:cNvSpPr>
            <a:spLocks noGrp="1"/>
          </p:cNvSpPr>
          <p:nvPr>
            <p:ph idx="1"/>
          </p:nvPr>
        </p:nvSpPr>
        <p:spPr>
          <a:xfrm>
            <a:off x="611560" y="2420888"/>
            <a:ext cx="8229600" cy="3340968"/>
          </a:xfrm>
        </p:spPr>
        <p:txBody>
          <a:bodyPr/>
          <a:lstStyle/>
          <a:p>
            <a:pPr marL="0" indent="0" algn="ctr">
              <a:buNone/>
            </a:pPr>
            <a:r>
              <a:rPr lang="es-MX" b="1" dirty="0"/>
              <a:t>¿Qué es el Recurso de Transparencia? </a:t>
            </a:r>
          </a:p>
          <a:p>
            <a:endParaRPr lang="es-MX" dirty="0"/>
          </a:p>
          <a:p>
            <a:r>
              <a:rPr lang="es-MX" dirty="0"/>
              <a:t>Escrito mediante el cual se denuncia la falta de publicación de información fundamental de un S.O. </a:t>
            </a:r>
          </a:p>
          <a:p>
            <a:endParaRPr lang="es-MX" dirty="0"/>
          </a:p>
          <a:p>
            <a:endParaRPr lang="es-MX" dirty="0"/>
          </a:p>
          <a:p>
            <a:pPr marL="0" indent="0">
              <a:buNone/>
            </a:pPr>
            <a:endParaRPr lang="es-MX" dirty="0"/>
          </a:p>
        </p:txBody>
      </p:sp>
    </p:spTree>
    <p:extLst>
      <p:ext uri="{BB962C8B-B14F-4D97-AF65-F5344CB8AC3E}">
        <p14:creationId xmlns:p14="http://schemas.microsoft.com/office/powerpoint/2010/main" val="2520533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28859" y="620688"/>
            <a:ext cx="6275040" cy="724942"/>
          </a:xfrm>
        </p:spPr>
        <p:txBody>
          <a:bodyPr>
            <a:normAutofit fontScale="90000"/>
          </a:bodyPr>
          <a:lstStyle/>
          <a:p>
            <a:r>
              <a:rPr lang="es-MX" b="1" dirty="0"/>
              <a:t>Recurso de Transparencia </a:t>
            </a:r>
            <a:endParaRPr lang="es-MX" dirty="0"/>
          </a:p>
        </p:txBody>
      </p:sp>
      <p:pic>
        <p:nvPicPr>
          <p:cNvPr id="5" name="Marcador de contenido 4">
            <a:extLst>
              <a:ext uri="{FF2B5EF4-FFF2-40B4-BE49-F238E27FC236}">
                <a16:creationId xmlns="" xmlns:a16="http://schemas.microsoft.com/office/drawing/2014/main" id="{04946C1E-0A40-4BDA-AEE0-7DE3AF66B0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5" y="1772816"/>
            <a:ext cx="8308363" cy="4968552"/>
          </a:xfrm>
        </p:spPr>
      </p:pic>
    </p:spTree>
    <p:extLst>
      <p:ext uri="{BB962C8B-B14F-4D97-AF65-F5344CB8AC3E}">
        <p14:creationId xmlns:p14="http://schemas.microsoft.com/office/powerpoint/2010/main" val="4066035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28859" y="620688"/>
            <a:ext cx="6275040" cy="724942"/>
          </a:xfrm>
        </p:spPr>
        <p:txBody>
          <a:bodyPr>
            <a:normAutofit fontScale="90000"/>
          </a:bodyPr>
          <a:lstStyle/>
          <a:p>
            <a:r>
              <a:rPr lang="es-MX" b="1" dirty="0"/>
              <a:t>Recurso de Transparencia </a:t>
            </a:r>
            <a:endParaRPr lang="es-MX" dirty="0"/>
          </a:p>
        </p:txBody>
      </p:sp>
      <p:sp>
        <p:nvSpPr>
          <p:cNvPr id="4" name="Marcador de contenido 3">
            <a:extLst>
              <a:ext uri="{FF2B5EF4-FFF2-40B4-BE49-F238E27FC236}">
                <a16:creationId xmlns="" xmlns:a16="http://schemas.microsoft.com/office/drawing/2014/main" id="{7B13959C-46EE-4141-BEAC-CA2650927F5B}"/>
              </a:ext>
            </a:extLst>
          </p:cNvPr>
          <p:cNvSpPr>
            <a:spLocks noGrp="1"/>
          </p:cNvSpPr>
          <p:nvPr>
            <p:ph idx="1"/>
          </p:nvPr>
        </p:nvSpPr>
        <p:spPr/>
        <p:txBody>
          <a:bodyPr/>
          <a:lstStyle/>
          <a:p>
            <a:endParaRPr lang="es-MX" dirty="0"/>
          </a:p>
          <a:p>
            <a:pPr algn="just"/>
            <a:r>
              <a:rPr lang="es-MX" b="1" dirty="0"/>
              <a:t>Sujeto obligado que incumple con la publicación de información fundamental. </a:t>
            </a:r>
            <a:endParaRPr lang="es-MX" dirty="0"/>
          </a:p>
          <a:p>
            <a:pPr algn="just"/>
            <a:r>
              <a:rPr lang="es-MX" b="1" dirty="0"/>
              <a:t>Datos preciso sobre los apartados específicos y medios consultados de publicación de la información fundamental, en los que es omiso el sujeto obligado, así como los medios de convicción que considere pertinente. </a:t>
            </a:r>
            <a:endParaRPr lang="es-MX" dirty="0"/>
          </a:p>
        </p:txBody>
      </p:sp>
    </p:spTree>
    <p:extLst>
      <p:ext uri="{BB962C8B-B14F-4D97-AF65-F5344CB8AC3E}">
        <p14:creationId xmlns:p14="http://schemas.microsoft.com/office/powerpoint/2010/main" val="582418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ETAPAS DEL PROCEDIMIENTO </a:t>
            </a:r>
            <a:endParaRPr lang="es-MX" dirty="0"/>
          </a:p>
        </p:txBody>
      </p:sp>
      <p:pic>
        <p:nvPicPr>
          <p:cNvPr id="7" name="Marcador de contenido 6">
            <a:extLst>
              <a:ext uri="{FF2B5EF4-FFF2-40B4-BE49-F238E27FC236}">
                <a16:creationId xmlns="" xmlns:a16="http://schemas.microsoft.com/office/drawing/2014/main" id="{44A6E946-DB23-43E0-8451-11E5F20C08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600200"/>
            <a:ext cx="8363272" cy="4925144"/>
          </a:xfrm>
        </p:spPr>
      </p:pic>
    </p:spTree>
    <p:extLst>
      <p:ext uri="{BB962C8B-B14F-4D97-AF65-F5344CB8AC3E}">
        <p14:creationId xmlns:p14="http://schemas.microsoft.com/office/powerpoint/2010/main" val="54972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ETAPAS DEL PROCEDIMIENTO </a:t>
            </a:r>
            <a:endParaRPr lang="es-MX" dirty="0"/>
          </a:p>
        </p:txBody>
      </p:sp>
      <p:pic>
        <p:nvPicPr>
          <p:cNvPr id="6" name="Marcador de contenido 5">
            <a:extLst>
              <a:ext uri="{FF2B5EF4-FFF2-40B4-BE49-F238E27FC236}">
                <a16:creationId xmlns="" xmlns:a16="http://schemas.microsoft.com/office/drawing/2014/main" id="{2A4CEDFA-C8DC-4D82-A2AE-C08DFC158A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600200"/>
            <a:ext cx="8363272" cy="4925144"/>
          </a:xfrm>
        </p:spPr>
      </p:pic>
    </p:spTree>
    <p:extLst>
      <p:ext uri="{BB962C8B-B14F-4D97-AF65-F5344CB8AC3E}">
        <p14:creationId xmlns:p14="http://schemas.microsoft.com/office/powerpoint/2010/main" val="3450373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ETAPAS DEL PROCEDIMIENTO </a:t>
            </a:r>
            <a:endParaRPr lang="es-MX" dirty="0"/>
          </a:p>
        </p:txBody>
      </p:sp>
      <p:pic>
        <p:nvPicPr>
          <p:cNvPr id="7" name="Marcador de contenido 6">
            <a:extLst>
              <a:ext uri="{FF2B5EF4-FFF2-40B4-BE49-F238E27FC236}">
                <a16:creationId xmlns="" xmlns:a16="http://schemas.microsoft.com/office/drawing/2014/main" id="{7FCFF53B-CD3B-4E63-BBCC-1B5102BFD0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844824"/>
            <a:ext cx="8640960" cy="4680520"/>
          </a:xfrm>
        </p:spPr>
      </p:pic>
    </p:spTree>
    <p:extLst>
      <p:ext uri="{BB962C8B-B14F-4D97-AF65-F5344CB8AC3E}">
        <p14:creationId xmlns:p14="http://schemas.microsoft.com/office/powerpoint/2010/main" val="309099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ETAPAS DEL PROCEDIMIENTO </a:t>
            </a:r>
            <a:endParaRPr lang="es-MX" dirty="0"/>
          </a:p>
        </p:txBody>
      </p:sp>
      <p:pic>
        <p:nvPicPr>
          <p:cNvPr id="6" name="Marcador de contenido 5">
            <a:extLst>
              <a:ext uri="{FF2B5EF4-FFF2-40B4-BE49-F238E27FC236}">
                <a16:creationId xmlns="" xmlns:a16="http://schemas.microsoft.com/office/drawing/2014/main" id="{C1F7055A-2048-411D-AC5F-51CDB30C67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00808"/>
            <a:ext cx="8291264" cy="4752528"/>
          </a:xfrm>
        </p:spPr>
      </p:pic>
    </p:spTree>
    <p:extLst>
      <p:ext uri="{BB962C8B-B14F-4D97-AF65-F5344CB8AC3E}">
        <p14:creationId xmlns:p14="http://schemas.microsoft.com/office/powerpoint/2010/main" val="548043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ACFE0994-3AF2-462C-AEDD-9F50926ABA73}"/>
              </a:ext>
            </a:extLst>
          </p:cNvPr>
          <p:cNvSpPr txBox="1"/>
          <p:nvPr/>
        </p:nvSpPr>
        <p:spPr>
          <a:xfrm>
            <a:off x="3203848" y="4509120"/>
            <a:ext cx="2808312" cy="1200329"/>
          </a:xfrm>
          <a:prstGeom prst="rect">
            <a:avLst/>
          </a:prstGeom>
          <a:noFill/>
        </p:spPr>
        <p:txBody>
          <a:bodyPr wrap="square" rtlCol="0">
            <a:spAutoFit/>
          </a:bodyPr>
          <a:lstStyle/>
          <a:p>
            <a:r>
              <a:rPr lang="es-MX" sz="7200" dirty="0"/>
              <a:t>Receso</a:t>
            </a:r>
          </a:p>
        </p:txBody>
      </p:sp>
    </p:spTree>
    <p:extLst>
      <p:ext uri="{BB962C8B-B14F-4D97-AF65-F5344CB8AC3E}">
        <p14:creationId xmlns:p14="http://schemas.microsoft.com/office/powerpoint/2010/main" val="452732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a:xfrm>
            <a:off x="457200" y="1600200"/>
            <a:ext cx="8229600" cy="4781128"/>
          </a:xfrm>
        </p:spPr>
        <p:txBody>
          <a:bodyPr>
            <a:normAutofit/>
          </a:bodyPr>
          <a:lstStyle/>
          <a:p>
            <a:pPr marL="0" indent="0">
              <a:buNone/>
            </a:pPr>
            <a:r>
              <a:rPr lang="es-MX" sz="4000" b="1" dirty="0"/>
              <a:t>CASO: Historial de navegación.</a:t>
            </a:r>
          </a:p>
          <a:p>
            <a:pPr marL="0" indent="0">
              <a:buNone/>
            </a:pPr>
            <a:r>
              <a:rPr lang="es-MX" sz="4000" b="1" dirty="0"/>
              <a:t>RECURSO DE REVISIÓN 1343/2016</a:t>
            </a:r>
          </a:p>
          <a:p>
            <a:pPr marL="0" indent="0">
              <a:buNone/>
            </a:pPr>
            <a:endParaRPr lang="es-MX" dirty="0"/>
          </a:p>
          <a:p>
            <a:pPr marL="0" indent="0">
              <a:buNone/>
            </a:pPr>
            <a:endParaRPr lang="es-MX" dirty="0"/>
          </a:p>
        </p:txBody>
      </p:sp>
      <p:pic>
        <p:nvPicPr>
          <p:cNvPr id="5" name="Imagen 4">
            <a:extLst>
              <a:ext uri="{FF2B5EF4-FFF2-40B4-BE49-F238E27FC236}">
                <a16:creationId xmlns="" xmlns:a16="http://schemas.microsoft.com/office/drawing/2014/main" id="{36B70B74-8EDE-488F-9C02-4E0CBF224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4149080"/>
            <a:ext cx="5112568" cy="2376264"/>
          </a:xfrm>
          <a:prstGeom prst="rect">
            <a:avLst/>
          </a:prstGeom>
        </p:spPr>
      </p:pic>
    </p:spTree>
    <p:extLst>
      <p:ext uri="{BB962C8B-B14F-4D97-AF65-F5344CB8AC3E}">
        <p14:creationId xmlns:p14="http://schemas.microsoft.com/office/powerpoint/2010/main" val="1700344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lstStyle/>
          <a:p>
            <a:pPr marL="0" indent="0">
              <a:buNone/>
            </a:pPr>
            <a:r>
              <a:rPr lang="es-MX" b="1" dirty="0">
                <a:solidFill>
                  <a:schemeClr val="accent1">
                    <a:lumMod val="75000"/>
                  </a:schemeClr>
                </a:solidFill>
                <a:latin typeface="Arial" panose="020B0604020202020204" pitchFamily="34" charset="0"/>
                <a:cs typeface="Arial" panose="020B0604020202020204" pitchFamily="34" charset="0"/>
              </a:rPr>
              <a:t>¿Qué se solicitó?</a:t>
            </a:r>
          </a:p>
          <a:p>
            <a:pPr marL="0" indent="0" algn="just">
              <a:buNone/>
            </a:pPr>
            <a:r>
              <a:rPr lang="es-MX" dirty="0"/>
              <a:t>“Cuanto se gastan en gasolina los consejeros del IEPC, historial de sus computadoras y correos enviados por el director jurídico al presidente Cross y el contenido de los mismos en copia certificada, quien autoriza el Facebook en compus publicas” (sic).</a:t>
            </a:r>
          </a:p>
        </p:txBody>
      </p:sp>
    </p:spTree>
    <p:extLst>
      <p:ext uri="{BB962C8B-B14F-4D97-AF65-F5344CB8AC3E}">
        <p14:creationId xmlns:p14="http://schemas.microsoft.com/office/powerpoint/2010/main" val="3560342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814E60E2-50DF-4D1A-967B-FBFF8B02C6CE}"/>
              </a:ext>
            </a:extLst>
          </p:cNvPr>
          <p:cNvSpPr/>
          <p:nvPr/>
        </p:nvSpPr>
        <p:spPr>
          <a:xfrm>
            <a:off x="611560" y="1522481"/>
            <a:ext cx="7848872" cy="5970865"/>
          </a:xfrm>
          <a:prstGeom prst="rect">
            <a:avLst/>
          </a:prstGeom>
        </p:spPr>
        <p:txBody>
          <a:bodyPr wrap="square">
            <a:spAutoFit/>
          </a:bodyPr>
          <a:lstStyle/>
          <a:p>
            <a:endParaRPr lang="es-MX" sz="800" dirty="0">
              <a:solidFill>
                <a:srgbClr val="000000"/>
              </a:solidFill>
              <a:latin typeface="Arial" panose="020B0604020202020204" pitchFamily="34" charset="0"/>
            </a:endParaRPr>
          </a:p>
          <a:p>
            <a:endParaRPr lang="es-MX" sz="800" dirty="0">
              <a:latin typeface="Arial" panose="020B0604020202020204" pitchFamily="34" charset="0"/>
            </a:endParaRPr>
          </a:p>
          <a:p>
            <a:pPr algn="just"/>
            <a:endParaRPr lang="es-MX" sz="2000" dirty="0">
              <a:latin typeface="Tahoma" panose="020B0604030504040204" pitchFamily="34" charset="0"/>
              <a:ea typeface="Tahoma" panose="020B0604030504040204" pitchFamily="34" charset="0"/>
              <a:cs typeface="Tahoma" panose="020B0604030504040204" pitchFamily="34" charset="0"/>
            </a:endParaRPr>
          </a:p>
          <a:p>
            <a:pPr algn="just"/>
            <a:endParaRPr lang="es-MX" sz="2000" dirty="0">
              <a:latin typeface="Tahoma" panose="020B0604030504040204" pitchFamily="34" charset="0"/>
              <a:ea typeface="Tahoma" panose="020B0604030504040204" pitchFamily="34" charset="0"/>
              <a:cs typeface="Tahoma" panose="020B0604030504040204" pitchFamily="34" charset="0"/>
            </a:endParaRPr>
          </a:p>
          <a:p>
            <a:pPr algn="just"/>
            <a:r>
              <a:rPr lang="es-MX" sz="2000" dirty="0">
                <a:latin typeface="Tahoma" panose="020B0604030504040204" pitchFamily="34" charset="0"/>
                <a:ea typeface="Tahoma" panose="020B0604030504040204" pitchFamily="34" charset="0"/>
                <a:cs typeface="Tahoma" panose="020B0604030504040204" pitchFamily="34" charset="0"/>
              </a:rPr>
              <a:t>Temario:</a:t>
            </a:r>
          </a:p>
          <a:p>
            <a:pPr algn="just"/>
            <a:endParaRPr lang="es-MX" sz="20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mj-lt"/>
              <a:buAutoNum type="arabicPeriod"/>
            </a:pPr>
            <a:r>
              <a:rPr lang="es-MX" sz="2000" b="1" dirty="0">
                <a:latin typeface="Tahoma" panose="020B0604030504040204" pitchFamily="34" charset="0"/>
                <a:ea typeface="Tahoma" panose="020B0604030504040204" pitchFamily="34" charset="0"/>
                <a:cs typeface="Tahoma" panose="020B0604030504040204" pitchFamily="34" charset="0"/>
              </a:rPr>
              <a:t>¿Para que sirve la transparencia? (video)</a:t>
            </a:r>
          </a:p>
          <a:p>
            <a:pPr marL="457200" indent="-457200" algn="just">
              <a:buFont typeface="+mj-lt"/>
              <a:buAutoNum type="arabicPeriod"/>
            </a:pPr>
            <a:endParaRPr lang="es-MX" sz="2000" b="1"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mj-lt"/>
              <a:buAutoNum type="arabicPeriod"/>
            </a:pPr>
            <a:r>
              <a:rPr lang="es-MX" sz="2000" b="1" dirty="0">
                <a:latin typeface="Tahoma" panose="020B0604030504040204" pitchFamily="34" charset="0"/>
                <a:ea typeface="Tahoma" panose="020B0604030504040204" pitchFamily="34" charset="0"/>
                <a:cs typeface="Tahoma" panose="020B0604030504040204" pitchFamily="34" charset="0"/>
              </a:rPr>
              <a:t>Recurso de Revisión y Las etapas del procedimiento.</a:t>
            </a:r>
          </a:p>
          <a:p>
            <a:pPr marL="457200" indent="-457200" algn="just">
              <a:buFont typeface="+mj-lt"/>
              <a:buAutoNum type="arabicPeriod"/>
            </a:pPr>
            <a:endParaRPr lang="es-MX" sz="20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mj-lt"/>
              <a:buAutoNum type="arabicPeriod"/>
            </a:pPr>
            <a:r>
              <a:rPr lang="es-MX" sz="2000" b="1" dirty="0">
                <a:latin typeface="Tahoma" panose="020B0604030504040204" pitchFamily="34" charset="0"/>
                <a:ea typeface="Tahoma" panose="020B0604030504040204" pitchFamily="34" charset="0"/>
                <a:cs typeface="Tahoma" panose="020B0604030504040204" pitchFamily="34" charset="0"/>
              </a:rPr>
              <a:t>Recurso de Transparencia y Las etapas del procedimiento.</a:t>
            </a:r>
          </a:p>
          <a:p>
            <a:pPr marL="457200" indent="-457200" algn="just">
              <a:buFont typeface="+mj-lt"/>
              <a:buAutoNum type="arabicPeriod"/>
            </a:pPr>
            <a:endParaRPr lang="es-MX" sz="2000" b="1"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mj-lt"/>
              <a:buAutoNum type="arabicPeriod"/>
            </a:pPr>
            <a:r>
              <a:rPr lang="es-MX" sz="2000" b="1" dirty="0">
                <a:latin typeface="Tahoma" panose="020B0604030504040204" pitchFamily="34" charset="0"/>
                <a:ea typeface="Tahoma" panose="020B0604030504040204" pitchFamily="34" charset="0"/>
                <a:cs typeface="Tahoma" panose="020B0604030504040204" pitchFamily="34" charset="0"/>
              </a:rPr>
              <a:t>Resoluciones relevantes del ITEI. (video)</a:t>
            </a:r>
          </a:p>
          <a:p>
            <a:pPr marL="457200" indent="-457200" algn="just">
              <a:buFont typeface="+mj-lt"/>
              <a:buAutoNum type="arabicPeriod"/>
            </a:pPr>
            <a:endParaRPr lang="es-MX" sz="2000" dirty="0">
              <a:latin typeface="Tahoma" panose="020B0604030504040204" pitchFamily="34" charset="0"/>
              <a:ea typeface="Tahoma" panose="020B0604030504040204" pitchFamily="34" charset="0"/>
              <a:cs typeface="Tahoma" panose="020B0604030504040204" pitchFamily="34" charset="0"/>
            </a:endParaRPr>
          </a:p>
          <a:p>
            <a:pPr algn="just"/>
            <a:endParaRPr lang="es-MX" sz="2000" dirty="0">
              <a:latin typeface="Tahoma" panose="020B0604030504040204" pitchFamily="34" charset="0"/>
              <a:ea typeface="Tahoma" panose="020B0604030504040204" pitchFamily="34" charset="0"/>
              <a:cs typeface="Tahoma" panose="020B0604030504040204" pitchFamily="34" charset="0"/>
            </a:endParaRPr>
          </a:p>
          <a:p>
            <a:pPr algn="ctr"/>
            <a:endParaRPr lang="es-MX" sz="3200" dirty="0">
              <a:latin typeface="Tahoma" panose="020B0604030504040204" pitchFamily="34" charset="0"/>
              <a:ea typeface="Tahoma" panose="020B0604030504040204" pitchFamily="34" charset="0"/>
              <a:cs typeface="Tahoma" panose="020B0604030504040204" pitchFamily="34" charset="0"/>
            </a:endParaRPr>
          </a:p>
          <a:p>
            <a:endParaRPr lang="es-MX" dirty="0">
              <a:latin typeface="Arial" panose="020B0604020202020204" pitchFamily="34" charset="0"/>
            </a:endParaRPr>
          </a:p>
          <a:p>
            <a:endParaRPr lang="es-MX" dirty="0">
              <a:latin typeface="Arial" panose="020B0604020202020204" pitchFamily="34" charset="0"/>
            </a:endParaRPr>
          </a:p>
          <a:p>
            <a:endParaRPr lang="es-MX" dirty="0">
              <a:latin typeface="Arial" panose="020B0604020202020204" pitchFamily="34" charset="0"/>
            </a:endParaRPr>
          </a:p>
        </p:txBody>
      </p:sp>
    </p:spTree>
    <p:extLst>
      <p:ext uri="{BB962C8B-B14F-4D97-AF65-F5344CB8AC3E}">
        <p14:creationId xmlns:p14="http://schemas.microsoft.com/office/powerpoint/2010/main" val="106240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a:xfrm>
            <a:off x="529208" y="1628800"/>
            <a:ext cx="8229600" cy="4525963"/>
          </a:xfrm>
        </p:spPr>
        <p:txBody>
          <a:bodyPr>
            <a:normAutofit lnSpcReduction="10000"/>
          </a:bodyPr>
          <a:lstStyle/>
          <a:p>
            <a:pPr marL="0" indent="0">
              <a:buNone/>
            </a:pPr>
            <a:r>
              <a:rPr lang="es-MX" b="1" dirty="0">
                <a:solidFill>
                  <a:schemeClr val="accent1">
                    <a:lumMod val="75000"/>
                  </a:schemeClr>
                </a:solidFill>
                <a:latin typeface="Arial" panose="020B0604020202020204" pitchFamily="34" charset="0"/>
                <a:cs typeface="Arial" panose="020B0604020202020204" pitchFamily="34" charset="0"/>
              </a:rPr>
              <a:t>¿Qué respondió el Sujeto Obligado?</a:t>
            </a:r>
          </a:p>
          <a:p>
            <a:pPr marL="0" indent="0">
              <a:buNone/>
            </a:pPr>
            <a:endParaRPr lang="es-MX" b="1" dirty="0">
              <a:latin typeface="Arial" panose="020B0604020202020204" pitchFamily="34" charset="0"/>
              <a:cs typeface="Arial" panose="020B0604020202020204" pitchFamily="34" charset="0"/>
            </a:endParaRPr>
          </a:p>
          <a:p>
            <a:pPr marL="0" indent="0">
              <a:buNone/>
            </a:pPr>
            <a:r>
              <a:rPr lang="es-MX" b="1" dirty="0">
                <a:latin typeface="Arial" panose="020B0604020202020204" pitchFamily="34" charset="0"/>
                <a:cs typeface="Arial" panose="020B0604020202020204" pitchFamily="34" charset="0"/>
              </a:rPr>
              <a:t>“No es facultad, competencia o función, de este instituto electoral mantener o tener el historial de las computadoras que como herramienta de trabajo se le otorga a cada funcionario, debido a que no existe una disposición legal que lo contemple…”</a:t>
            </a:r>
          </a:p>
        </p:txBody>
      </p:sp>
    </p:spTree>
    <p:extLst>
      <p:ext uri="{BB962C8B-B14F-4D97-AF65-F5344CB8AC3E}">
        <p14:creationId xmlns:p14="http://schemas.microsoft.com/office/powerpoint/2010/main" val="3339191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lnSpcReduction="10000"/>
          </a:bodyPr>
          <a:lstStyle/>
          <a:p>
            <a:pPr marL="0" indent="0">
              <a:buNone/>
            </a:pPr>
            <a:r>
              <a:rPr lang="es-MX" b="1" dirty="0">
                <a:solidFill>
                  <a:schemeClr val="accent1">
                    <a:lumMod val="75000"/>
                  </a:schemeClr>
                </a:solidFill>
                <a:latin typeface="Arial" panose="020B0604020202020204" pitchFamily="34" charset="0"/>
                <a:cs typeface="Arial" panose="020B0604020202020204" pitchFamily="34" charset="0"/>
              </a:rPr>
              <a:t>El recurrente presenta su Recurso de revisión interpuesto por:</a:t>
            </a:r>
          </a:p>
          <a:p>
            <a:pPr marL="0" indent="0">
              <a:buNone/>
            </a:pPr>
            <a:endParaRPr lang="es-MX" b="1" dirty="0">
              <a:latin typeface="Arial" panose="020B0604020202020204" pitchFamily="34" charset="0"/>
              <a:cs typeface="Arial" panose="020B0604020202020204" pitchFamily="34" charset="0"/>
            </a:endParaRPr>
          </a:p>
          <a:p>
            <a:pPr marL="0" indent="0">
              <a:buNone/>
            </a:pPr>
            <a:r>
              <a:rPr lang="es-MX" b="1" dirty="0">
                <a:latin typeface="Arial" panose="020B0604020202020204" pitchFamily="34" charset="0"/>
                <a:cs typeface="Arial" panose="020B0604020202020204" pitchFamily="34" charset="0"/>
              </a:rPr>
              <a:t>“ocultan información dicen que no tienen obligación de tener los historiales de las compus, pero no tienen tampoco la obligación ni la facultad de destruir dicha información pues fue generada por los servidores públicos…”</a:t>
            </a:r>
          </a:p>
        </p:txBody>
      </p:sp>
    </p:spTree>
    <p:extLst>
      <p:ext uri="{BB962C8B-B14F-4D97-AF65-F5344CB8AC3E}">
        <p14:creationId xmlns:p14="http://schemas.microsoft.com/office/powerpoint/2010/main" val="4280313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a:bodyPr>
          <a:lstStyle/>
          <a:p>
            <a:pPr marL="0" indent="0">
              <a:buNone/>
            </a:pPr>
            <a:r>
              <a:rPr lang="es-MX" b="1" dirty="0">
                <a:solidFill>
                  <a:schemeClr val="accent1">
                    <a:lumMod val="75000"/>
                  </a:schemeClr>
                </a:solidFill>
                <a:latin typeface="Arial" panose="020B0604020202020204" pitchFamily="34" charset="0"/>
                <a:cs typeface="Arial" panose="020B0604020202020204" pitchFamily="34" charset="0"/>
              </a:rPr>
              <a:t>Estudio de fondo por parte de la ponencia.</a:t>
            </a:r>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Resulta fundado</a:t>
            </a:r>
          </a:p>
          <a:p>
            <a:r>
              <a:rPr lang="es-MX" b="1" dirty="0">
                <a:latin typeface="Arial" panose="020B0604020202020204" pitchFamily="34" charset="0"/>
                <a:cs typeface="Arial" panose="020B0604020202020204" pitchFamily="34" charset="0"/>
              </a:rPr>
              <a:t>El sujeto obligado declaró inexistencia de la información concerniente a </a:t>
            </a:r>
            <a:r>
              <a:rPr lang="es-MX" b="1">
                <a:latin typeface="Arial" panose="020B0604020202020204" pitchFamily="34" charset="0"/>
                <a:cs typeface="Arial" panose="020B0604020202020204" pitchFamily="34" charset="0"/>
              </a:rPr>
              <a:t>los historiales.</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93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92500"/>
          </a:bodyPr>
          <a:lstStyle/>
          <a:p>
            <a:pPr marL="0" indent="0">
              <a:buNone/>
            </a:pPr>
            <a:r>
              <a:rPr lang="es-MX" b="1" dirty="0">
                <a:solidFill>
                  <a:schemeClr val="accent1">
                    <a:lumMod val="75000"/>
                  </a:schemeClr>
                </a:solidFill>
                <a:latin typeface="Arial" panose="020B0604020202020204" pitchFamily="34" charset="0"/>
                <a:cs typeface="Arial" panose="020B0604020202020204" pitchFamily="34" charset="0"/>
              </a:rPr>
              <a:t>Estudio de fondo por parte de la ponencia.</a:t>
            </a:r>
            <a:endParaRPr lang="es-MX" b="1" dirty="0">
              <a:latin typeface="Arial" panose="020B0604020202020204" pitchFamily="34" charset="0"/>
              <a:cs typeface="Arial" panose="020B0604020202020204" pitchFamily="34" charset="0"/>
            </a:endParaRPr>
          </a:p>
          <a:p>
            <a:pPr marL="0" indent="0">
              <a:buNone/>
            </a:pPr>
            <a:r>
              <a:rPr lang="es-MX" b="1" dirty="0">
                <a:latin typeface="Arial" panose="020B0604020202020204" pitchFamily="34" charset="0"/>
                <a:cs typeface="Arial" panose="020B0604020202020204" pitchFamily="34" charset="0"/>
              </a:rPr>
              <a:t>El pleno del ITEI  considera “que la información relacionada con el historial de navegación de la computadoras adquiridas con recursos públicos y asignadas a servidores públicos para el ejercicio de sus funciones son una extensión de los recursos que le son asignados…”</a:t>
            </a:r>
          </a:p>
        </p:txBody>
      </p:sp>
    </p:spTree>
    <p:extLst>
      <p:ext uri="{BB962C8B-B14F-4D97-AF65-F5344CB8AC3E}">
        <p14:creationId xmlns:p14="http://schemas.microsoft.com/office/powerpoint/2010/main" val="378465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a:xfrm>
            <a:off x="683568" y="1844824"/>
            <a:ext cx="8229600" cy="4525963"/>
          </a:xfrm>
        </p:spPr>
        <p:txBody>
          <a:bodyPr>
            <a:normAutofit fontScale="92500"/>
          </a:bodyPr>
          <a:lstStyle/>
          <a:p>
            <a:pPr marL="0" indent="0">
              <a:buNone/>
            </a:pPr>
            <a:r>
              <a:rPr lang="es-MX" b="1" dirty="0">
                <a:solidFill>
                  <a:schemeClr val="accent1">
                    <a:lumMod val="75000"/>
                  </a:schemeClr>
                </a:solidFill>
                <a:latin typeface="Arial" panose="020B0604020202020204" pitchFamily="34" charset="0"/>
                <a:cs typeface="Arial" panose="020B0604020202020204" pitchFamily="34" charset="0"/>
              </a:rPr>
              <a:t>Estudio de fondo por parte de la ponencia.</a:t>
            </a:r>
          </a:p>
          <a:p>
            <a:pPr marL="0" indent="0">
              <a:buNone/>
            </a:pPr>
            <a:endParaRPr lang="es-MX" b="1" dirty="0">
              <a:latin typeface="Arial" panose="020B0604020202020204" pitchFamily="34" charset="0"/>
              <a:cs typeface="Arial" panose="020B0604020202020204" pitchFamily="34" charset="0"/>
            </a:endParaRPr>
          </a:p>
          <a:p>
            <a:pPr marL="0" indent="0">
              <a:buNone/>
            </a:pPr>
            <a:r>
              <a:rPr lang="es-MX" sz="2400" b="1" dirty="0">
                <a:latin typeface="Arial" panose="020B0604020202020204" pitchFamily="34" charset="0"/>
                <a:cs typeface="Arial" panose="020B0604020202020204" pitchFamily="34" charset="0"/>
              </a:rPr>
              <a:t>Art. 6 de la Carta Magna: Toda la información en posesión de cualquier.. (ente público) es publica y solo podrá ser reservada temporalmente por causa de interés publico y seguridad nacional.</a:t>
            </a:r>
          </a:p>
          <a:p>
            <a:pPr marL="0" indent="0">
              <a:buNone/>
            </a:pPr>
            <a:r>
              <a:rPr lang="es-MX" sz="2400" b="1" dirty="0">
                <a:latin typeface="Arial" panose="020B0604020202020204" pitchFamily="34" charset="0"/>
                <a:cs typeface="Arial" panose="020B0604020202020204" pitchFamily="34" charset="0"/>
              </a:rPr>
              <a:t>Art. 3 de la LTAIPEJM: TODA INFORMACION QUE GENEREN, POSEAN O ADMINISISTREN LOS SUJETOS OBLIGADOS… SIN IMPORTAR SU ORIGEN, UTILIZACIÓN O EL MEDIO EN EL CUAL SE CONTANGA O ALMACENE… DIGITAL…INFORMÁTICO.</a:t>
            </a:r>
          </a:p>
        </p:txBody>
      </p:sp>
    </p:spTree>
    <p:extLst>
      <p:ext uri="{BB962C8B-B14F-4D97-AF65-F5344CB8AC3E}">
        <p14:creationId xmlns:p14="http://schemas.microsoft.com/office/powerpoint/2010/main" val="3692070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lnSpcReduction="10000"/>
          </a:bodyPr>
          <a:lstStyle/>
          <a:p>
            <a:pPr marL="0" indent="0" algn="just">
              <a:buNone/>
            </a:pPr>
            <a:r>
              <a:rPr lang="es-MX" sz="2000" b="1" dirty="0">
                <a:solidFill>
                  <a:schemeClr val="accent1">
                    <a:lumMod val="75000"/>
                  </a:schemeClr>
                </a:solidFill>
                <a:latin typeface="Arial" panose="020B0604020202020204" pitchFamily="34" charset="0"/>
                <a:cs typeface="Arial" panose="020B0604020202020204" pitchFamily="34" charset="0"/>
              </a:rPr>
              <a:t>Estudio de fondo por parte de la ponencia.</a:t>
            </a:r>
          </a:p>
          <a:p>
            <a:pPr marL="0" indent="0">
              <a:buNone/>
            </a:pPr>
            <a:r>
              <a:rPr lang="es-MX" sz="2000" b="1" dirty="0">
                <a:solidFill>
                  <a:schemeClr val="accent1">
                    <a:lumMod val="75000"/>
                  </a:schemeClr>
                </a:solidFill>
                <a:latin typeface="Arial" panose="020B0604020202020204" pitchFamily="34" charset="0"/>
                <a:cs typeface="Arial" panose="020B0604020202020204" pitchFamily="34" charset="0"/>
              </a:rPr>
              <a:t>EN VINCULACIÓN CON LA CONSTITUCIÓN Y LA LEY</a:t>
            </a:r>
          </a:p>
          <a:p>
            <a:pPr marL="0" indent="0">
              <a:buNone/>
            </a:pPr>
            <a:r>
              <a:rPr lang="es-MX" sz="2000" b="1" dirty="0">
                <a:solidFill>
                  <a:schemeClr val="accent1">
                    <a:lumMod val="75000"/>
                  </a:schemeClr>
                </a:solidFill>
                <a:latin typeface="Arial" panose="020B0604020202020204" pitchFamily="34" charset="0"/>
                <a:cs typeface="Arial" panose="020B0604020202020204" pitchFamily="34" charset="0"/>
              </a:rPr>
              <a:t>1.- El historial de navegación de una computadora si es información.</a:t>
            </a:r>
          </a:p>
          <a:p>
            <a:pPr marL="0" indent="0">
              <a:buNone/>
            </a:pPr>
            <a:r>
              <a:rPr lang="es-MX" sz="2000" b="1" dirty="0">
                <a:solidFill>
                  <a:schemeClr val="accent1">
                    <a:lumMod val="75000"/>
                  </a:schemeClr>
                </a:solidFill>
                <a:latin typeface="Arial" panose="020B0604020202020204" pitchFamily="34" charset="0"/>
                <a:cs typeface="Arial" panose="020B0604020202020204" pitchFamily="34" charset="0"/>
              </a:rPr>
              <a:t>2.- El historial de navegación es información digital.</a:t>
            </a:r>
          </a:p>
          <a:p>
            <a:pPr marL="0" indent="0">
              <a:buNone/>
            </a:pPr>
            <a:r>
              <a:rPr lang="es-MX" sz="2000" b="1" dirty="0">
                <a:solidFill>
                  <a:schemeClr val="accent1">
                    <a:lumMod val="75000"/>
                  </a:schemeClr>
                </a:solidFill>
                <a:latin typeface="Arial" panose="020B0604020202020204" pitchFamily="34" charset="0"/>
                <a:cs typeface="Arial" panose="020B0604020202020204" pitchFamily="34" charset="0"/>
              </a:rPr>
              <a:t>3.- Información que se encuentra en poder o posesión de un sujeto obligado.</a:t>
            </a:r>
          </a:p>
          <a:p>
            <a:pPr marL="0" indent="0">
              <a:buNone/>
            </a:pPr>
            <a:r>
              <a:rPr lang="es-MX" sz="2000" b="1" dirty="0">
                <a:solidFill>
                  <a:schemeClr val="accent1">
                    <a:lumMod val="75000"/>
                  </a:schemeClr>
                </a:solidFill>
                <a:latin typeface="Arial" panose="020B0604020202020204" pitchFamily="34" charset="0"/>
                <a:cs typeface="Arial" panose="020B0604020202020204" pitchFamily="34" charset="0"/>
              </a:rPr>
              <a:t>4.- los S.O. están obligados a documentar todo acto que derive del ejercicio de sus facultades.</a:t>
            </a:r>
          </a:p>
          <a:p>
            <a:pPr marL="0" indent="0">
              <a:buNone/>
            </a:pPr>
            <a:r>
              <a:rPr lang="es-MX" sz="2000" b="1" dirty="0">
                <a:solidFill>
                  <a:schemeClr val="accent1">
                    <a:lumMod val="75000"/>
                  </a:schemeClr>
                </a:solidFill>
                <a:latin typeface="Arial" panose="020B0604020202020204" pitchFamily="34" charset="0"/>
                <a:cs typeface="Arial" panose="020B0604020202020204" pitchFamily="34" charset="0"/>
              </a:rPr>
              <a:t>5.- Una computadora pública, es adquirida con fondos del erario público.</a:t>
            </a:r>
          </a:p>
          <a:p>
            <a:pPr marL="0" indent="0">
              <a:buNone/>
            </a:pPr>
            <a:r>
              <a:rPr lang="es-MX" sz="2000" b="1" dirty="0">
                <a:solidFill>
                  <a:schemeClr val="accent1">
                    <a:lumMod val="75000"/>
                  </a:schemeClr>
                </a:solidFill>
                <a:latin typeface="Arial" panose="020B0604020202020204" pitchFamily="34" charset="0"/>
                <a:cs typeface="Arial" panose="020B0604020202020204" pitchFamily="34" charset="0"/>
              </a:rPr>
              <a:t>6.- si se compra con partida presupuestaria un equipo de computo para el servidor público, se considera una herramienta para el ejercicio de sus facultades.</a:t>
            </a:r>
          </a:p>
          <a:p>
            <a:pPr marL="0" indent="0">
              <a:buNone/>
            </a:pPr>
            <a:endParaRPr lang="es-MX" sz="2000" b="1"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s-MX" sz="20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348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lnSpcReduction="10000"/>
          </a:bodyPr>
          <a:lstStyle/>
          <a:p>
            <a:pPr marL="0" indent="0">
              <a:buNone/>
            </a:pPr>
            <a:r>
              <a:rPr lang="es-MX" b="1" dirty="0">
                <a:solidFill>
                  <a:schemeClr val="accent1">
                    <a:lumMod val="75000"/>
                  </a:schemeClr>
                </a:solidFill>
                <a:latin typeface="Arial" panose="020B0604020202020204" pitchFamily="34" charset="0"/>
                <a:cs typeface="Arial" panose="020B0604020202020204" pitchFamily="34" charset="0"/>
              </a:rPr>
              <a:t>Estudio de fondo por parte de la ponencia.</a:t>
            </a:r>
            <a:endParaRPr lang="es-MX" b="1" dirty="0">
              <a:latin typeface="Arial" panose="020B0604020202020204" pitchFamily="34" charset="0"/>
              <a:cs typeface="Arial" panose="020B0604020202020204" pitchFamily="34" charset="0"/>
            </a:endParaRPr>
          </a:p>
          <a:p>
            <a:pPr marL="0" indent="0" algn="just">
              <a:buNone/>
            </a:pPr>
            <a:r>
              <a:rPr lang="es-MX" b="1" dirty="0">
                <a:latin typeface="Arial" panose="020B0604020202020204" pitchFamily="34" charset="0"/>
                <a:cs typeface="Arial" panose="020B0604020202020204" pitchFamily="34" charset="0"/>
              </a:rPr>
              <a:t>“ El Historial de navegación de una computadora pública asignada a un servidor público constituye información pública que solo podrá ser reservada por cuestiones de interés público y seguridad nacional en los términos de la ley”.</a:t>
            </a:r>
          </a:p>
        </p:txBody>
      </p:sp>
    </p:spTree>
    <p:extLst>
      <p:ext uri="{BB962C8B-B14F-4D97-AF65-F5344CB8AC3E}">
        <p14:creationId xmlns:p14="http://schemas.microsoft.com/office/powerpoint/2010/main" val="1361716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70000" lnSpcReduction="20000"/>
          </a:bodyPr>
          <a:lstStyle/>
          <a:p>
            <a:r>
              <a:rPr lang="es-MX" b="1" dirty="0"/>
              <a:t>Correos electrónicos que constituyen documentos susceptibles de acceso a la información. </a:t>
            </a:r>
            <a:r>
              <a:rPr lang="es-MX" dirty="0"/>
              <a:t>Las comunicaciones enviadas y recibidas a través de correos electrónicos institucionales, incluidos los archivos adjuntos, que registran información relativa a un hecho, acto administrativo, jurídico, fiscal o contable, generado,  recibido  o  conservado  bajo  cualquier  título,  en  el  ejercicio  de atribuciones de los servidores públicos, constituyen documentos e información en términos de las fracciones III y V del artículo 3 de la Ley Federal de Transparencia y Acceso a la Información Pública Gubernamental. Por ello, ante una solicitud de acceso a la información, en donde se requiera acceso al contenido de correos electrónicos institucionales enviados o recibidos en ejercicio de la función pública, la misma deberá atenderse en términos del procedimiento previsto en la propia ley para cualquier solicitud de acceso a la información.</a:t>
            </a:r>
          </a:p>
          <a:p>
            <a:r>
              <a:rPr lang="es-MX" b="1" dirty="0"/>
              <a:t>Criterio 8/10 INAI.</a:t>
            </a:r>
          </a:p>
        </p:txBody>
      </p:sp>
    </p:spTree>
    <p:extLst>
      <p:ext uri="{BB962C8B-B14F-4D97-AF65-F5344CB8AC3E}">
        <p14:creationId xmlns:p14="http://schemas.microsoft.com/office/powerpoint/2010/main" val="2109705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70000" lnSpcReduction="20000"/>
          </a:bodyPr>
          <a:lstStyle/>
          <a:p>
            <a:r>
              <a:rPr lang="es-MX" b="1" dirty="0"/>
              <a:t>Número de celular de servidores públicos. Constituye información pública cuando se otorga como una prestación inherente a su cargo. </a:t>
            </a:r>
            <a:r>
              <a:rPr lang="es-MX" dirty="0"/>
              <a:t>El número de teléfono celular asignado a servidores públicos como parte de sus prestaciones, es información de carácter público, en virtud de que se relaciona con la obligación de transparencia contemplada en los artículos 7, fracción IV de la </a:t>
            </a:r>
            <a:r>
              <a:rPr lang="es-MX" i="1" dirty="0"/>
              <a:t>Ley Federal de Transparencia y Acceso a la Información Pública Gubernamental</a:t>
            </a:r>
            <a:r>
              <a:rPr lang="es-MX" dirty="0"/>
              <a:t>, y 14 de su Reglamento. Lo anterior,  toda  vez  que  la asignación  de  equipos  de  telefonía celular se efectúa en atención a las funciones que ciertos servidores públicos realizan. Aunado a lo anterior, los teléfonos celulares no son propiedad de los servidores públicos, sino de las dependencias y entidades, y son éstas quienes los asignan a aquéllos de acuerdo al puesto y funciones que desempeñan.</a:t>
            </a:r>
          </a:p>
          <a:p>
            <a:r>
              <a:rPr lang="es-MX" b="1" dirty="0"/>
              <a:t>CRITERIO 12/13 INAI</a:t>
            </a:r>
          </a:p>
        </p:txBody>
      </p:sp>
    </p:spTree>
    <p:extLst>
      <p:ext uri="{BB962C8B-B14F-4D97-AF65-F5344CB8AC3E}">
        <p14:creationId xmlns:p14="http://schemas.microsoft.com/office/powerpoint/2010/main" val="393685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lnSpcReduction="10000"/>
          </a:bodyPr>
          <a:lstStyle/>
          <a:p>
            <a:pPr marL="0" indent="0">
              <a:buNone/>
            </a:pPr>
            <a:r>
              <a:rPr lang="es-MX" b="1" dirty="0">
                <a:solidFill>
                  <a:schemeClr val="accent1">
                    <a:lumMod val="75000"/>
                  </a:schemeClr>
                </a:solidFill>
                <a:latin typeface="Arial" panose="020B0604020202020204" pitchFamily="34" charset="0"/>
                <a:cs typeface="Arial" panose="020B0604020202020204" pitchFamily="34" charset="0"/>
              </a:rPr>
              <a:t>¿Qué resolvió el pleno del ITEI.</a:t>
            </a:r>
          </a:p>
          <a:p>
            <a:r>
              <a:rPr lang="es-MX" b="1" dirty="0">
                <a:latin typeface="Arial" panose="020B0604020202020204" pitchFamily="34" charset="0"/>
                <a:cs typeface="Arial" panose="020B0604020202020204" pitchFamily="34" charset="0"/>
              </a:rPr>
              <a:t>Requirió al sujeto obligado (IEPC) para que en el termino de 10 días hábiles resuelva sobre la entrega completa de lo solicitado por el recurrente.</a:t>
            </a:r>
          </a:p>
          <a:p>
            <a:r>
              <a:rPr lang="es-MX" b="1" dirty="0">
                <a:latin typeface="Arial" panose="020B0604020202020204" pitchFamily="34" charset="0"/>
                <a:cs typeface="Arial" panose="020B0604020202020204" pitchFamily="34" charset="0"/>
              </a:rPr>
              <a:t>Apercibió al sujeto obligado (IEPC) para que en caso de no cumplir, se interpondrá amonestación publica con copia al expediente.</a:t>
            </a:r>
          </a:p>
          <a:p>
            <a:pPr marL="0" indent="0">
              <a:buNone/>
            </a:pP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41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75AFFC6-A892-4E42-9B22-18537533A625}"/>
              </a:ext>
            </a:extLst>
          </p:cNvPr>
          <p:cNvSpPr>
            <a:spLocks noGrp="1"/>
          </p:cNvSpPr>
          <p:nvPr>
            <p:ph type="title"/>
          </p:nvPr>
        </p:nvSpPr>
        <p:spPr>
          <a:xfrm>
            <a:off x="2555776" y="332656"/>
            <a:ext cx="6131024" cy="1143000"/>
          </a:xfrm>
        </p:spPr>
        <p:txBody>
          <a:bodyPr>
            <a:normAutofit fontScale="90000"/>
          </a:bodyPr>
          <a:lstStyle/>
          <a:p>
            <a:r>
              <a:rPr lang="es-MX" b="1" dirty="0">
                <a:latin typeface="Tahoma" panose="020B0604030504040204" pitchFamily="34" charset="0"/>
                <a:ea typeface="Tahoma" panose="020B0604030504040204" pitchFamily="34" charset="0"/>
                <a:cs typeface="Tahoma" panose="020B0604030504040204" pitchFamily="34" charset="0"/>
              </a:rPr>
              <a:t>¿Para qué sirve la transparencia?</a:t>
            </a:r>
            <a:endParaRPr lang="es-MX" dirty="0"/>
          </a:p>
        </p:txBody>
      </p:sp>
      <p:sp>
        <p:nvSpPr>
          <p:cNvPr id="3" name="Marcador de contenido 2">
            <a:extLst>
              <a:ext uri="{FF2B5EF4-FFF2-40B4-BE49-F238E27FC236}">
                <a16:creationId xmlns="" xmlns:a16="http://schemas.microsoft.com/office/drawing/2014/main" id="{574E8C1A-5C1D-48D7-A348-D37C98C6A15A}"/>
              </a:ext>
            </a:extLst>
          </p:cNvPr>
          <p:cNvSpPr>
            <a:spLocks noGrp="1"/>
          </p:cNvSpPr>
          <p:nvPr>
            <p:ph idx="1"/>
          </p:nvPr>
        </p:nvSpPr>
        <p:spPr>
          <a:xfrm>
            <a:off x="539552" y="2060848"/>
            <a:ext cx="8229600" cy="820687"/>
          </a:xfrm>
          <a:ln>
            <a:solidFill>
              <a:schemeClr val="accent1"/>
            </a:solidFill>
          </a:ln>
        </p:spPr>
        <p:txBody>
          <a:bodyPr>
            <a:normAutofit lnSpcReduction="10000"/>
          </a:bodyPr>
          <a:lstStyle/>
          <a:p>
            <a:pPr marL="0" indent="0">
              <a:buNone/>
            </a:pPr>
            <a:r>
              <a:rPr lang="es-MX" sz="4800" dirty="0"/>
              <a:t>¿Qué hacer sino nos contestan?</a:t>
            </a:r>
          </a:p>
        </p:txBody>
      </p:sp>
      <p:sp>
        <p:nvSpPr>
          <p:cNvPr id="4" name="Marcador de contenido 2">
            <a:extLst>
              <a:ext uri="{FF2B5EF4-FFF2-40B4-BE49-F238E27FC236}">
                <a16:creationId xmlns="" xmlns:a16="http://schemas.microsoft.com/office/drawing/2014/main" id="{47AEE30A-5D96-4951-8CFD-F72A2367AF76}"/>
              </a:ext>
            </a:extLst>
          </p:cNvPr>
          <p:cNvSpPr txBox="1">
            <a:spLocks/>
          </p:cNvSpPr>
          <p:nvPr/>
        </p:nvSpPr>
        <p:spPr>
          <a:xfrm>
            <a:off x="2255947" y="3933056"/>
            <a:ext cx="4796810" cy="820687"/>
          </a:xfrm>
          <a:prstGeom prst="rect">
            <a:avLst/>
          </a:prstGeom>
          <a:ln>
            <a:solidFill>
              <a:schemeClr val="accent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4800" dirty="0"/>
              <a:t>Recuso de revisión</a:t>
            </a:r>
          </a:p>
        </p:txBody>
      </p:sp>
    </p:spTree>
    <p:extLst>
      <p:ext uri="{BB962C8B-B14F-4D97-AF65-F5344CB8AC3E}">
        <p14:creationId xmlns:p14="http://schemas.microsoft.com/office/powerpoint/2010/main" val="32611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bg/>
                                          </p:spTgt>
                                        </p:tgtEl>
                                      </p:cBhvr>
                                    </p:animEffect>
                                    <p:animScale>
                                      <p:cBhvr>
                                        <p:cTn id="7" dur="250" autoRev="1" fill="hold"/>
                                        <p:tgtEl>
                                          <p:spTgt spid="3">
                                            <p:bg/>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4">
                                            <p:bg/>
                                          </p:spTgt>
                                        </p:tgtEl>
                                      </p:cBhvr>
                                    </p:animEffect>
                                    <p:animScale>
                                      <p:cBhvr>
                                        <p:cTn id="17" dur="250" autoRev="1" fill="hold"/>
                                        <p:tgtEl>
                                          <p:spTgt spid="4">
                                            <p:bg/>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
                                            <p:txEl>
                                              <p:pRg st="0" end="0"/>
                                            </p:txEl>
                                          </p:spTgt>
                                        </p:tgtEl>
                                      </p:cBhvr>
                                    </p:animEffect>
                                    <p:animScale>
                                      <p:cBhvr>
                                        <p:cTn id="22" dur="250" autoRev="1" fill="hold"/>
                                        <p:tgtEl>
                                          <p:spTgt spid="4">
                                            <p:txEl>
                                              <p:pRg st="0" end="0"/>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1"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fade">
                                      <p:cBhvr>
                                        <p:cTn id="27" dur="2000"/>
                                        <p:tgtEl>
                                          <p:spTgt spid="4">
                                            <p:bg/>
                                          </p:spTgt>
                                        </p:tgtEl>
                                      </p:cBhvr>
                                    </p:animEffect>
                                    <p:anim calcmode="lin" valueType="num">
                                      <p:cBhvr>
                                        <p:cTn id="28" dur="2000" fill="hold"/>
                                        <p:tgtEl>
                                          <p:spTgt spid="4">
                                            <p:bg/>
                                          </p:spTgt>
                                        </p:tgtEl>
                                        <p:attrNameLst>
                                          <p:attrName>ppt_w</p:attrName>
                                        </p:attrNameLst>
                                      </p:cBhvr>
                                      <p:tavLst>
                                        <p:tav tm="0" fmla="#ppt_w*sin(2.5*pi*$)">
                                          <p:val>
                                            <p:fltVal val="0"/>
                                          </p:val>
                                        </p:tav>
                                        <p:tav tm="100000">
                                          <p:val>
                                            <p:fltVal val="1"/>
                                          </p:val>
                                        </p:tav>
                                      </p:tavLst>
                                    </p:anim>
                                    <p:anim calcmode="lin" valueType="num">
                                      <p:cBhvr>
                                        <p:cTn id="29" dur="2000" fill="hold"/>
                                        <p:tgtEl>
                                          <p:spTgt spid="4">
                                            <p:bg/>
                                          </p:spTgt>
                                        </p:tgtEl>
                                        <p:attrNameLst>
                                          <p:attrName>ppt_h</p:attrName>
                                        </p:attrNameLst>
                                      </p:cBhvr>
                                      <p:tavLst>
                                        <p:tav tm="0">
                                          <p:val>
                                            <p:strVal val="#ppt_h"/>
                                          </p:val>
                                        </p:tav>
                                        <p:tav tm="100000">
                                          <p:val>
                                            <p:strVal val="#ppt_h"/>
                                          </p:val>
                                        </p:tav>
                                      </p:tavLst>
                                    </p:anim>
                                  </p:childTnLst>
                                </p:cTn>
                              </p:par>
                              <p:par>
                                <p:cTn id="30" presetID="45" presetClass="entr" presetSubtype="0" fill="hold" grpId="1"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2000"/>
                                        <p:tgtEl>
                                          <p:spTgt spid="4">
                                            <p:txEl>
                                              <p:pRg st="0" end="0"/>
                                            </p:txEl>
                                          </p:spTgt>
                                        </p:tgtEl>
                                      </p:cBhvr>
                                    </p:animEffect>
                                    <p:anim calcmode="lin" valueType="num">
                                      <p:cBhvr>
                                        <p:cTn id="33"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uiExpand="1" build="p" animBg="1"/>
      <p:bldP spid="4" grpId="1"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5" name="4 Marcador de contenido">
            <a:extLst>
              <a:ext uri="{FF2B5EF4-FFF2-40B4-BE49-F238E27FC236}">
                <a16:creationId xmlns="" xmlns:a16="http://schemas.microsoft.com/office/drawing/2014/main" id="{5EE9C90F-C2DF-4F1B-BEE8-335A4955ABB9}"/>
              </a:ext>
            </a:extLst>
          </p:cNvPr>
          <p:cNvSpPr>
            <a:spLocks noGrp="1"/>
          </p:cNvSpPr>
          <p:nvPr>
            <p:ph idx="1"/>
          </p:nvPr>
        </p:nvSpPr>
        <p:spPr>
          <a:xfrm>
            <a:off x="457200" y="1600200"/>
            <a:ext cx="8229600" cy="1311128"/>
          </a:xfrm>
          <a:prstGeom prst="rect">
            <a:avLst/>
          </a:prstGeom>
        </p:spPr>
        <p:txBody>
          <a:bodyPr wrap="square">
            <a:spAutoFit/>
          </a:bodyPr>
          <a:lstStyle/>
          <a:p>
            <a:r>
              <a:rPr lang="es-MX" sz="3600" dirty="0">
                <a:solidFill>
                  <a:prstClr val="black"/>
                </a:solidFill>
                <a:latin typeface="Tahoma" pitchFamily="34" charset="0"/>
                <a:ea typeface="Tahoma" pitchFamily="34" charset="0"/>
                <a:cs typeface="Tahoma" pitchFamily="34" charset="0"/>
              </a:rPr>
              <a:t>Asignación de escoltas por la </a:t>
            </a:r>
          </a:p>
          <a:p>
            <a:pPr marL="0" indent="0">
              <a:buNone/>
            </a:pPr>
            <a:r>
              <a:rPr lang="es-MX" sz="3600" dirty="0">
                <a:solidFill>
                  <a:prstClr val="black"/>
                </a:solidFill>
                <a:latin typeface="Tahoma" pitchFamily="34" charset="0"/>
                <a:ea typeface="Tahoma" pitchFamily="34" charset="0"/>
                <a:cs typeface="Tahoma" pitchFamily="34" charset="0"/>
              </a:rPr>
              <a:t>Fiscalía General del Estado de Jalisco</a:t>
            </a:r>
          </a:p>
        </p:txBody>
      </p:sp>
      <p:pic>
        <p:nvPicPr>
          <p:cNvPr id="6" name="Picture 2" descr="http://www.proyectodiez.mx/wp-content/uploads/2015/03/agreden-a-balazos-a-elementos-de-la-fiscal%C3%ADa-general-de-jalisco-en-el-diente-zapopan-jalisco.jpeg">
            <a:extLst>
              <a:ext uri="{FF2B5EF4-FFF2-40B4-BE49-F238E27FC236}">
                <a16:creationId xmlns="" xmlns:a16="http://schemas.microsoft.com/office/drawing/2014/main" id="{DA71CEA9-F729-4224-971E-B9E62834C0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1813" y="3068960"/>
            <a:ext cx="3360373" cy="2520280"/>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a:extLst>
              <a:ext uri="{FF2B5EF4-FFF2-40B4-BE49-F238E27FC236}">
                <a16:creationId xmlns="" xmlns:a16="http://schemas.microsoft.com/office/drawing/2014/main" id="{AE89B1A2-E575-4E99-B976-B7A5C98B7687}"/>
              </a:ext>
            </a:extLst>
          </p:cNvPr>
          <p:cNvSpPr/>
          <p:nvPr/>
        </p:nvSpPr>
        <p:spPr>
          <a:xfrm>
            <a:off x="2824503" y="5763477"/>
            <a:ext cx="3494992" cy="369332"/>
          </a:xfrm>
          <a:prstGeom prst="rect">
            <a:avLst/>
          </a:prstGeom>
        </p:spPr>
        <p:txBody>
          <a:bodyPr wrap="none">
            <a:spAutoFit/>
          </a:bodyPr>
          <a:lstStyle/>
          <a:p>
            <a:r>
              <a:rPr lang="es-MX" b="1" dirty="0">
                <a:solidFill>
                  <a:prstClr val="black"/>
                </a:solidFill>
                <a:latin typeface="Arial" pitchFamily="34" charset="0"/>
                <a:ea typeface="Tahoma" pitchFamily="34" charset="0"/>
                <a:cs typeface="Arial" pitchFamily="34" charset="0"/>
              </a:rPr>
              <a:t>Recurso de Revisión 706/2015</a:t>
            </a:r>
            <a:endParaRPr lang="es-MX" dirty="0">
              <a:solidFill>
                <a:prstClr val="black"/>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1661787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5" name="2 Marcador de contenido">
            <a:extLst>
              <a:ext uri="{FF2B5EF4-FFF2-40B4-BE49-F238E27FC236}">
                <a16:creationId xmlns="" xmlns:a16="http://schemas.microsoft.com/office/drawing/2014/main" id="{4F754D9B-4897-4E20-888D-94431CD150C5}"/>
              </a:ext>
            </a:extLst>
          </p:cNvPr>
          <p:cNvSpPr txBox="1">
            <a:spLocks/>
          </p:cNvSpPr>
          <p:nvPr/>
        </p:nvSpPr>
        <p:spPr>
          <a:xfrm>
            <a:off x="340701" y="1412776"/>
            <a:ext cx="8418107" cy="5184576"/>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Clr>
                <a:srgbClr val="2DA2BF"/>
              </a:buClr>
              <a:buNone/>
            </a:pPr>
            <a:r>
              <a:rPr lang="es-MX" sz="2200" b="1" dirty="0">
                <a:latin typeface="Arial" panose="020B0604020202020204" pitchFamily="34" charset="0"/>
                <a:cs typeface="Arial" panose="020B0604020202020204" pitchFamily="34" charset="0"/>
              </a:rPr>
              <a:t>¿Qué se solicitó?</a:t>
            </a:r>
          </a:p>
          <a:p>
            <a:pPr marL="0" indent="0" algn="just">
              <a:buClr>
                <a:srgbClr val="2DA2BF"/>
              </a:buClr>
              <a:buFont typeface="Wingdings 3"/>
              <a:buNone/>
            </a:pPr>
            <a:endParaRPr lang="es-MX" sz="2200" b="1" dirty="0">
              <a:latin typeface="Arial" panose="020B0604020202020204" pitchFamily="34" charset="0"/>
              <a:cs typeface="Arial" panose="020B0604020202020204" pitchFamily="34" charset="0"/>
            </a:endParaRPr>
          </a:p>
          <a:p>
            <a:pPr marL="0" indent="0" algn="just">
              <a:buClr>
                <a:srgbClr val="2DA2BF"/>
              </a:buClr>
              <a:buFont typeface="Wingdings 3"/>
              <a:buNone/>
            </a:pPr>
            <a:r>
              <a:rPr lang="es-MX" sz="2200" b="1" dirty="0">
                <a:latin typeface="Arial" panose="020B0604020202020204" pitchFamily="34" charset="0"/>
                <a:cs typeface="Arial" panose="020B0604020202020204" pitchFamily="34" charset="0"/>
              </a:rPr>
              <a:t>Cuántas y cuáles personas tienen escoltas asignados por la Fiscalía General, considerando servidores públicos, ex servidores públicos, empresarios, etc.</a:t>
            </a:r>
          </a:p>
          <a:p>
            <a:pPr marL="0" indent="0" algn="just">
              <a:buClr>
                <a:srgbClr val="2DA2BF"/>
              </a:buClr>
              <a:buFont typeface="Wingdings 3"/>
              <a:buNone/>
            </a:pPr>
            <a:endParaRPr lang="es-MX" sz="2200" dirty="0">
              <a:latin typeface="Arial" pitchFamily="34" charset="0"/>
              <a:cs typeface="Arial" pitchFamily="34" charset="0"/>
            </a:endParaRPr>
          </a:p>
          <a:p>
            <a:pPr marL="0" indent="0" algn="just">
              <a:lnSpc>
                <a:spcPct val="150000"/>
              </a:lnSpc>
              <a:buClr>
                <a:srgbClr val="2DA2BF"/>
              </a:buClr>
              <a:buFont typeface="Wingdings 3"/>
              <a:buNone/>
            </a:pPr>
            <a:r>
              <a:rPr lang="es-MX" sz="2200" dirty="0">
                <a:latin typeface="Arial" pitchFamily="34" charset="0"/>
                <a:cs typeface="Arial" pitchFamily="34" charset="0"/>
              </a:rPr>
              <a:t>a) Nombre de la persona con escoltas</a:t>
            </a:r>
          </a:p>
          <a:p>
            <a:pPr marL="0" indent="0" algn="just">
              <a:lnSpc>
                <a:spcPct val="150000"/>
              </a:lnSpc>
              <a:buClr>
                <a:srgbClr val="2DA2BF"/>
              </a:buClr>
              <a:buFont typeface="Wingdings 3"/>
              <a:buNone/>
            </a:pPr>
            <a:r>
              <a:rPr lang="es-MX" sz="2200" dirty="0">
                <a:latin typeface="Arial" pitchFamily="34" charset="0"/>
                <a:cs typeface="Arial" pitchFamily="34" charset="0"/>
              </a:rPr>
              <a:t>b) Función pública o privada o ámbito en el que se desempeña, e institución a la que pertenece (sea pública o privada)</a:t>
            </a:r>
          </a:p>
          <a:p>
            <a:pPr marL="0" indent="0" algn="just">
              <a:lnSpc>
                <a:spcPct val="150000"/>
              </a:lnSpc>
              <a:buClr>
                <a:srgbClr val="2DA2BF"/>
              </a:buClr>
              <a:buFont typeface="Wingdings 3"/>
              <a:buNone/>
            </a:pPr>
            <a:r>
              <a:rPr lang="es-MX" sz="2200" dirty="0">
                <a:latin typeface="Arial" pitchFamily="34" charset="0"/>
                <a:cs typeface="Arial" pitchFamily="34" charset="0"/>
              </a:rPr>
              <a:t>c) Justificación de la asignación de escoltas por parte de la Fiscalía</a:t>
            </a:r>
          </a:p>
          <a:p>
            <a:pPr marL="0" indent="0" algn="just">
              <a:lnSpc>
                <a:spcPct val="150000"/>
              </a:lnSpc>
              <a:buClr>
                <a:srgbClr val="2DA2BF"/>
              </a:buClr>
              <a:buFont typeface="Wingdings 3"/>
              <a:buNone/>
            </a:pPr>
            <a:r>
              <a:rPr lang="es-MX" sz="2200" dirty="0">
                <a:latin typeface="Arial" pitchFamily="34" charset="0"/>
                <a:cs typeface="Arial" pitchFamily="34" charset="0"/>
              </a:rPr>
              <a:t>d) Desde cuándo se le asignaron escoltas</a:t>
            </a:r>
          </a:p>
          <a:p>
            <a:pPr marL="0" indent="0" algn="just">
              <a:lnSpc>
                <a:spcPct val="150000"/>
              </a:lnSpc>
              <a:buClr>
                <a:srgbClr val="2DA2BF"/>
              </a:buClr>
              <a:buFont typeface="Wingdings 3"/>
              <a:buNone/>
            </a:pPr>
            <a:r>
              <a:rPr lang="es-MX" sz="2200" dirty="0">
                <a:latin typeface="Arial" pitchFamily="34" charset="0"/>
                <a:cs typeface="Arial" pitchFamily="34" charset="0"/>
              </a:rPr>
              <a:t>e) Cuántos escoltas tiene asignados, precisando los sueldos de los escoltas y sus plazas operativas.</a:t>
            </a:r>
          </a:p>
          <a:p>
            <a:pPr marL="0" indent="0">
              <a:buClr>
                <a:srgbClr val="2DA2BF"/>
              </a:buClr>
              <a:buFont typeface="Wingdings 3"/>
              <a:buNone/>
            </a:pPr>
            <a:endParaRPr lang="es-MX" sz="1800" dirty="0">
              <a:solidFill>
                <a:prstClr val="black"/>
              </a:solidFill>
              <a:latin typeface="Arial Narrow" pitchFamily="34" charset="0"/>
            </a:endParaRPr>
          </a:p>
        </p:txBody>
      </p:sp>
    </p:spTree>
    <p:extLst>
      <p:ext uri="{BB962C8B-B14F-4D97-AF65-F5344CB8AC3E}">
        <p14:creationId xmlns:p14="http://schemas.microsoft.com/office/powerpoint/2010/main" val="27856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a:xfrm>
            <a:off x="457200" y="1628800"/>
            <a:ext cx="8301608" cy="5040560"/>
          </a:xfrm>
        </p:spPr>
        <p:txBody>
          <a:bodyPr>
            <a:normAutofit fontScale="25000" lnSpcReduction="20000"/>
          </a:bodyPr>
          <a:lstStyle/>
          <a:p>
            <a:pPr marL="0" indent="0">
              <a:buNone/>
            </a:pPr>
            <a:r>
              <a:rPr lang="es-MX" sz="7200" b="1" dirty="0">
                <a:latin typeface="Arial" panose="020B0604020202020204" pitchFamily="34" charset="0"/>
                <a:cs typeface="Arial" panose="020B0604020202020204" pitchFamily="34" charset="0"/>
              </a:rPr>
              <a:t>¿Qué respondió el sujeto obligado?</a:t>
            </a:r>
          </a:p>
          <a:p>
            <a:pPr marL="0" indent="0">
              <a:buNone/>
            </a:pPr>
            <a:endParaRPr lang="es-MX" sz="7200" b="1" dirty="0">
              <a:latin typeface="Arial" panose="020B0604020202020204" pitchFamily="34" charset="0"/>
              <a:cs typeface="Arial" panose="020B0604020202020204" pitchFamily="34" charset="0"/>
            </a:endParaRPr>
          </a:p>
          <a:p>
            <a:pPr marL="0" indent="0" algn="just">
              <a:buNone/>
            </a:pPr>
            <a:r>
              <a:rPr lang="es-MX" sz="7200" dirty="0">
                <a:latin typeface="Arial" pitchFamily="34" charset="0"/>
                <a:cs typeface="Arial" pitchFamily="34" charset="0"/>
              </a:rPr>
              <a:t>Resolvió de manera parcial la solicitud de información, argumentando que la información solicitada fue debidamente clasificada por el comité de clasificación pública como información reservada y confidencial.</a:t>
            </a:r>
          </a:p>
          <a:p>
            <a:pPr marL="0" indent="0" algn="just">
              <a:buNone/>
            </a:pPr>
            <a:endParaRPr lang="es-MX" sz="7200" dirty="0">
              <a:latin typeface="Arial" pitchFamily="34" charset="0"/>
              <a:cs typeface="Arial" pitchFamily="34" charset="0"/>
            </a:endParaRPr>
          </a:p>
          <a:p>
            <a:pPr marL="0" indent="0" algn="just">
              <a:buNone/>
            </a:pPr>
            <a:r>
              <a:rPr lang="es-MX" sz="7200" b="1" dirty="0">
                <a:latin typeface="Arial" panose="020B0604020202020204" pitchFamily="34" charset="0"/>
                <a:cs typeface="Arial" pitchFamily="34" charset="0"/>
              </a:rPr>
              <a:t>Consideraciones por parte de la ponencia.</a:t>
            </a:r>
          </a:p>
          <a:p>
            <a:pPr marL="0" indent="0" algn="just">
              <a:buNone/>
            </a:pPr>
            <a:endParaRPr lang="es-MX" sz="7200" dirty="0">
              <a:latin typeface="Arial" pitchFamily="34" charset="0"/>
              <a:cs typeface="Arial" pitchFamily="34" charset="0"/>
            </a:endParaRPr>
          </a:p>
          <a:p>
            <a:pPr marL="0" indent="0" algn="just">
              <a:buNone/>
            </a:pPr>
            <a:r>
              <a:rPr lang="es-MX" sz="7200" dirty="0">
                <a:latin typeface="Arial" pitchFamily="34" charset="0"/>
                <a:cs typeface="Arial" pitchFamily="34" charset="0"/>
              </a:rPr>
              <a:t>La </a:t>
            </a:r>
            <a:r>
              <a:rPr lang="es-MX" sz="7200" b="1" dirty="0">
                <a:latin typeface="Arial" panose="020B0604020202020204" pitchFamily="34" charset="0"/>
                <a:cs typeface="Arial" pitchFamily="34" charset="0"/>
              </a:rPr>
              <a:t>Fiscalía General del Estado de Jalisco</a:t>
            </a:r>
            <a:r>
              <a:rPr lang="es-MX" sz="7200" dirty="0">
                <a:latin typeface="Arial" pitchFamily="34" charset="0"/>
                <a:cs typeface="Arial" pitchFamily="34" charset="0"/>
              </a:rPr>
              <a:t>, no reservó la totalidad de la información solicitada, pues sí declaró procedente la solicitud en cuanto a los siguientes puntos: </a:t>
            </a:r>
          </a:p>
          <a:p>
            <a:pPr marL="0" indent="0" algn="just">
              <a:buNone/>
            </a:pPr>
            <a:endParaRPr lang="es-MX" sz="7200" dirty="0">
              <a:latin typeface="Arial" pitchFamily="34" charset="0"/>
              <a:cs typeface="Arial" pitchFamily="34" charset="0"/>
            </a:endParaRPr>
          </a:p>
          <a:p>
            <a:pPr algn="just"/>
            <a:r>
              <a:rPr lang="es-MX" sz="7200" dirty="0">
                <a:latin typeface="Arial" pitchFamily="34" charset="0"/>
                <a:cs typeface="Arial" pitchFamily="34" charset="0"/>
              </a:rPr>
              <a:t>Función pública o privada o ámbito en el que se desempeña, e institución –pública o privada- a la que pertenece, </a:t>
            </a:r>
          </a:p>
          <a:p>
            <a:pPr algn="just"/>
            <a:r>
              <a:rPr lang="es-MX" sz="7200" dirty="0">
                <a:latin typeface="Arial" pitchFamily="34" charset="0"/>
                <a:cs typeface="Arial" pitchFamily="34" charset="0"/>
              </a:rPr>
              <a:t>Justificación de la asignación de escoltas por parte de la Fiscalía, </a:t>
            </a:r>
          </a:p>
          <a:p>
            <a:pPr algn="just"/>
            <a:r>
              <a:rPr lang="es-MX" sz="7200" dirty="0">
                <a:latin typeface="Arial" pitchFamily="34" charset="0"/>
                <a:cs typeface="Arial" pitchFamily="34" charset="0"/>
              </a:rPr>
              <a:t>Desde cuándo se le asignaron escoltas y parte del </a:t>
            </a:r>
          </a:p>
          <a:p>
            <a:pPr algn="just"/>
            <a:r>
              <a:rPr lang="es-MX" sz="7200" dirty="0">
                <a:latin typeface="Arial" pitchFamily="34" charset="0"/>
                <a:cs typeface="Arial" pitchFamily="34" charset="0"/>
              </a:rPr>
              <a:t>Cuántos escoltas tienen asignados, precisando los sueldos de los escoltas y su plazas operativas.</a:t>
            </a:r>
          </a:p>
          <a:p>
            <a:pPr marL="0" indent="0">
              <a:buNone/>
            </a:pPr>
            <a:endParaRPr lang="es-MX" sz="7200" b="1" dirty="0">
              <a:solidFill>
                <a:srgbClr val="2DA2BF">
                  <a:lumMod val="75000"/>
                </a:srgbClr>
              </a:solidFill>
              <a:latin typeface="Century Gothic" pitchFamily="34" charset="0"/>
              <a:cs typeface="Arial" pitchFamily="34" charset="0"/>
            </a:endParaRPr>
          </a:p>
          <a:p>
            <a:endParaRPr lang="es-MX" dirty="0"/>
          </a:p>
        </p:txBody>
      </p:sp>
    </p:spTree>
    <p:extLst>
      <p:ext uri="{BB962C8B-B14F-4D97-AF65-F5344CB8AC3E}">
        <p14:creationId xmlns:p14="http://schemas.microsoft.com/office/powerpoint/2010/main" val="311293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70000" lnSpcReduction="20000"/>
          </a:bodyPr>
          <a:lstStyle/>
          <a:p>
            <a:r>
              <a:rPr lang="es-MX" b="1" dirty="0">
                <a:latin typeface="Century Gothic" pitchFamily="34" charset="0"/>
                <a:cs typeface="Arial" pitchFamily="34" charset="0"/>
              </a:rPr>
              <a:t>Informe de Ley</a:t>
            </a:r>
          </a:p>
          <a:p>
            <a:pPr marL="0" indent="0" algn="just">
              <a:lnSpc>
                <a:spcPct val="150000"/>
              </a:lnSpc>
              <a:buClr>
                <a:srgbClr val="2DA2BF"/>
              </a:buClr>
              <a:buFont typeface="Wingdings 3"/>
              <a:buNone/>
            </a:pPr>
            <a:r>
              <a:rPr lang="es-MX" dirty="0">
                <a:latin typeface="Arial" pitchFamily="34" charset="0"/>
                <a:cs typeface="Arial" pitchFamily="34" charset="0"/>
              </a:rPr>
              <a:t>La Fiscalía General del Estado de Jalisco manifestó que las personas que tienen escoltas asignadas por la dependencia son:</a:t>
            </a:r>
          </a:p>
          <a:p>
            <a:pPr marL="0" indent="0" algn="just">
              <a:buClr>
                <a:srgbClr val="2DA2BF"/>
              </a:buClr>
              <a:buFont typeface="Wingdings 3"/>
              <a:buNone/>
            </a:pPr>
            <a:endParaRPr lang="es-MX" dirty="0">
              <a:latin typeface="Arial" pitchFamily="34" charset="0"/>
              <a:cs typeface="Arial" pitchFamily="34" charset="0"/>
            </a:endParaRPr>
          </a:p>
          <a:p>
            <a:pPr marL="0" indent="0" algn="just">
              <a:buClr>
                <a:srgbClr val="2DA2BF"/>
              </a:buClr>
              <a:buFont typeface="Wingdings 3"/>
              <a:buNone/>
            </a:pPr>
            <a:r>
              <a:rPr lang="es-MX" dirty="0">
                <a:latin typeface="Arial" pitchFamily="34" charset="0"/>
                <a:cs typeface="Arial" pitchFamily="34" charset="0"/>
              </a:rPr>
              <a:t>•	</a:t>
            </a:r>
            <a:r>
              <a:rPr lang="es-MX" b="1" dirty="0">
                <a:latin typeface="Arial" pitchFamily="34" charset="0"/>
                <a:cs typeface="Arial" pitchFamily="34" charset="0"/>
              </a:rPr>
              <a:t>Servidores públicos.</a:t>
            </a:r>
          </a:p>
          <a:p>
            <a:pPr marL="0" indent="0" algn="just">
              <a:buClr>
                <a:srgbClr val="2DA2BF"/>
              </a:buClr>
              <a:buFont typeface="Wingdings 3"/>
              <a:buNone/>
            </a:pPr>
            <a:r>
              <a:rPr lang="es-MX" b="1" dirty="0">
                <a:latin typeface="Arial" pitchFamily="34" charset="0"/>
                <a:cs typeface="Arial" pitchFamily="34" charset="0"/>
              </a:rPr>
              <a:t>•	Miembros de partidos políticos</a:t>
            </a:r>
          </a:p>
          <a:p>
            <a:pPr marL="0" indent="0" algn="just">
              <a:buClr>
                <a:srgbClr val="2DA2BF"/>
              </a:buClr>
              <a:buFont typeface="Wingdings 3"/>
              <a:buNone/>
            </a:pPr>
            <a:r>
              <a:rPr lang="es-MX" b="1" dirty="0">
                <a:latin typeface="Arial" pitchFamily="34" charset="0"/>
                <a:cs typeface="Arial" pitchFamily="34" charset="0"/>
              </a:rPr>
              <a:t>•	Ex servidores públicos.</a:t>
            </a:r>
          </a:p>
          <a:p>
            <a:pPr marL="0" indent="0" algn="just">
              <a:buClr>
                <a:srgbClr val="2DA2BF"/>
              </a:buClr>
              <a:buFont typeface="Wingdings 3"/>
              <a:buNone/>
            </a:pPr>
            <a:r>
              <a:rPr lang="es-MX" b="1" dirty="0">
                <a:latin typeface="Arial" pitchFamily="34" charset="0"/>
                <a:cs typeface="Arial" pitchFamily="34" charset="0"/>
              </a:rPr>
              <a:t>•	Empresarios dedicados a actividades comerciales e 	industriales.</a:t>
            </a:r>
          </a:p>
          <a:p>
            <a:pPr marL="0" indent="0" algn="just">
              <a:buClr>
                <a:srgbClr val="2DA2BF"/>
              </a:buClr>
              <a:buFont typeface="Wingdings 3"/>
              <a:buNone/>
            </a:pPr>
            <a:r>
              <a:rPr lang="es-MX" b="1" dirty="0">
                <a:latin typeface="Arial" pitchFamily="34" charset="0"/>
                <a:cs typeface="Arial" pitchFamily="34" charset="0"/>
              </a:rPr>
              <a:t>•	Autoridades diplomáticas</a:t>
            </a:r>
          </a:p>
          <a:p>
            <a:pPr marL="0" indent="0" algn="just">
              <a:buClr>
                <a:srgbClr val="2DA2BF"/>
              </a:buClr>
              <a:buFont typeface="Wingdings 3"/>
              <a:buNone/>
            </a:pPr>
            <a:r>
              <a:rPr lang="es-MX" b="1" dirty="0">
                <a:latin typeface="Arial" pitchFamily="34" charset="0"/>
                <a:cs typeface="Arial" pitchFamily="34" charset="0"/>
              </a:rPr>
              <a:t>•	Autoridades eclesiásticas.</a:t>
            </a:r>
          </a:p>
          <a:p>
            <a:pPr marL="0" indent="0">
              <a:buNone/>
            </a:pPr>
            <a:endParaRPr lang="es-MX" b="1" dirty="0">
              <a:solidFill>
                <a:srgbClr val="2DA2BF">
                  <a:lumMod val="75000"/>
                </a:srgbClr>
              </a:solidFill>
              <a:latin typeface="Century Gothic" pitchFamily="34" charset="0"/>
            </a:endParaRPr>
          </a:p>
          <a:p>
            <a:endParaRPr lang="es-MX" dirty="0"/>
          </a:p>
        </p:txBody>
      </p:sp>
    </p:spTree>
    <p:extLst>
      <p:ext uri="{BB962C8B-B14F-4D97-AF65-F5344CB8AC3E}">
        <p14:creationId xmlns:p14="http://schemas.microsoft.com/office/powerpoint/2010/main" val="647682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77500" lnSpcReduction="20000"/>
          </a:bodyPr>
          <a:lstStyle/>
          <a:p>
            <a:pPr marL="0" indent="0" algn="just">
              <a:buClr>
                <a:srgbClr val="2DA2BF"/>
              </a:buClr>
              <a:buFont typeface="Wingdings 3"/>
              <a:buNone/>
            </a:pPr>
            <a:r>
              <a:rPr lang="es-MX" sz="3600" b="1" dirty="0">
                <a:latin typeface="Arial Narrow" pitchFamily="34" charset="0"/>
              </a:rPr>
              <a:t>¿</a:t>
            </a:r>
            <a:r>
              <a:rPr lang="es-MX" sz="4000" b="1" dirty="0">
                <a:latin typeface="Century Gothic" pitchFamily="34" charset="0"/>
              </a:rPr>
              <a:t>Por qué la ciudadanía debería conocer qué personas tienen asignados escoltas y cuántas tienen?</a:t>
            </a:r>
            <a:endParaRPr lang="es-MX" sz="2400" dirty="0">
              <a:latin typeface="Arial Narrow" pitchFamily="34" charset="0"/>
            </a:endParaRPr>
          </a:p>
          <a:p>
            <a:pPr marL="0" indent="0" algn="just">
              <a:buClr>
                <a:srgbClr val="2DA2BF"/>
              </a:buClr>
              <a:buFont typeface="Wingdings 3"/>
              <a:buNone/>
            </a:pPr>
            <a:endParaRPr lang="es-MX" sz="2400" dirty="0">
              <a:latin typeface="Arial Narrow" pitchFamily="34" charset="0"/>
            </a:endParaRPr>
          </a:p>
          <a:p>
            <a:pPr marL="0" indent="0" algn="just">
              <a:buClr>
                <a:srgbClr val="2DA2BF"/>
              </a:buClr>
              <a:buFont typeface="Wingdings 3"/>
              <a:buNone/>
            </a:pPr>
            <a:endParaRPr lang="es-MX" sz="2400" dirty="0">
              <a:latin typeface="Arial Narrow" pitchFamily="34" charset="0"/>
            </a:endParaRPr>
          </a:p>
          <a:p>
            <a:pPr marL="0" indent="0" algn="just">
              <a:buClr>
                <a:srgbClr val="2DA2BF"/>
              </a:buClr>
              <a:buFont typeface="Wingdings 3"/>
              <a:buNone/>
            </a:pPr>
            <a:r>
              <a:rPr lang="es-MX" dirty="0">
                <a:latin typeface="Arial" pitchFamily="34" charset="0"/>
                <a:cs typeface="Arial" pitchFamily="34" charset="0"/>
              </a:rPr>
              <a:t>Todas las personas que hacen una función de escoltas ya sean elementos operativos, viales, policiales, investigadores de la Fiscalía General del Estado de Jalisco, son </a:t>
            </a:r>
            <a:r>
              <a:rPr lang="es-MX" b="1" dirty="0">
                <a:latin typeface="Arial" pitchFamily="34" charset="0"/>
                <a:cs typeface="Arial" pitchFamily="34" charset="0"/>
              </a:rPr>
              <a:t>servidores públicos </a:t>
            </a:r>
            <a:r>
              <a:rPr lang="es-MX" dirty="0">
                <a:latin typeface="Arial" pitchFamily="34" charset="0"/>
                <a:cs typeface="Arial" pitchFamily="34" charset="0"/>
              </a:rPr>
              <a:t>pagados con el dinero de los ciudadanos. </a:t>
            </a:r>
          </a:p>
          <a:p>
            <a:pPr marL="0" indent="0" algn="just">
              <a:buClr>
                <a:srgbClr val="2DA2BF"/>
              </a:buClr>
              <a:buFont typeface="Wingdings 3"/>
              <a:buNone/>
            </a:pPr>
            <a:endParaRPr lang="es-MX" dirty="0">
              <a:latin typeface="Arial" pitchFamily="34" charset="0"/>
              <a:cs typeface="Arial" pitchFamily="34" charset="0"/>
            </a:endParaRPr>
          </a:p>
          <a:p>
            <a:pPr marL="0" indent="0" algn="just">
              <a:buClr>
                <a:srgbClr val="2DA2BF"/>
              </a:buClr>
              <a:buFont typeface="Wingdings 3"/>
              <a:buNone/>
            </a:pPr>
            <a:r>
              <a:rPr lang="es-MX" dirty="0">
                <a:latin typeface="Arial" pitchFamily="34" charset="0"/>
                <a:cs typeface="Arial" pitchFamily="34" charset="0"/>
              </a:rPr>
              <a:t>Por otra parte, desempeñan una función concedida </a:t>
            </a:r>
            <a:r>
              <a:rPr lang="es-MX" dirty="0">
                <a:solidFill>
                  <a:prstClr val="black"/>
                </a:solidFill>
                <a:latin typeface="Arial" pitchFamily="34" charset="0"/>
                <a:cs typeface="Arial" pitchFamily="34" charset="0"/>
              </a:rPr>
              <a:t>por el Estado para la seguridad pública, no privada.</a:t>
            </a:r>
          </a:p>
          <a:p>
            <a:endParaRPr lang="es-MX" dirty="0"/>
          </a:p>
        </p:txBody>
      </p:sp>
    </p:spTree>
    <p:extLst>
      <p:ext uri="{BB962C8B-B14F-4D97-AF65-F5344CB8AC3E}">
        <p14:creationId xmlns:p14="http://schemas.microsoft.com/office/powerpoint/2010/main" val="3139816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a:xfrm>
            <a:off x="457200" y="1600201"/>
            <a:ext cx="8229600" cy="1036712"/>
          </a:xfrm>
        </p:spPr>
        <p:txBody>
          <a:bodyPr>
            <a:normAutofit lnSpcReduction="10000"/>
          </a:bodyPr>
          <a:lstStyle/>
          <a:p>
            <a:r>
              <a:rPr lang="es-MX" dirty="0">
                <a:solidFill>
                  <a:prstClr val="black"/>
                </a:solidFill>
                <a:latin typeface="Tahoma" pitchFamily="34" charset="0"/>
                <a:ea typeface="Tahoma" pitchFamily="34" charset="0"/>
                <a:cs typeface="Tahoma" pitchFamily="34" charset="0"/>
              </a:rPr>
              <a:t>Acceso a la información clasificada como reservada: Casos de tortura en Jalisco</a:t>
            </a:r>
          </a:p>
          <a:p>
            <a:endParaRPr lang="es-MX" dirty="0"/>
          </a:p>
        </p:txBody>
      </p:sp>
      <p:pic>
        <p:nvPicPr>
          <p:cNvPr id="5" name="7 Imagen">
            <a:extLst>
              <a:ext uri="{FF2B5EF4-FFF2-40B4-BE49-F238E27FC236}">
                <a16:creationId xmlns="" xmlns:a16="http://schemas.microsoft.com/office/drawing/2014/main" id="{16FD0878-829D-4D4E-A2E7-7A72764139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636913"/>
            <a:ext cx="5837608" cy="1881260"/>
          </a:xfrm>
          <a:prstGeom prst="rect">
            <a:avLst/>
          </a:prstGeom>
        </p:spPr>
      </p:pic>
      <p:sp>
        <p:nvSpPr>
          <p:cNvPr id="6" name="4 Rectángulo">
            <a:extLst>
              <a:ext uri="{FF2B5EF4-FFF2-40B4-BE49-F238E27FC236}">
                <a16:creationId xmlns="" xmlns:a16="http://schemas.microsoft.com/office/drawing/2014/main" id="{2856C0A6-3B77-4DEB-9F28-BA2CCD07EE8D}"/>
              </a:ext>
            </a:extLst>
          </p:cNvPr>
          <p:cNvSpPr/>
          <p:nvPr/>
        </p:nvSpPr>
        <p:spPr>
          <a:xfrm>
            <a:off x="3369091" y="4941168"/>
            <a:ext cx="3058850" cy="338554"/>
          </a:xfrm>
          <a:prstGeom prst="rect">
            <a:avLst/>
          </a:prstGeom>
        </p:spPr>
        <p:txBody>
          <a:bodyPr wrap="none">
            <a:spAutoFit/>
          </a:bodyPr>
          <a:lstStyle/>
          <a:p>
            <a:r>
              <a:rPr lang="es-MX" sz="1600" b="1" dirty="0">
                <a:solidFill>
                  <a:prstClr val="black"/>
                </a:solidFill>
                <a:latin typeface="Arial" pitchFamily="34" charset="0"/>
                <a:ea typeface="Tahoma" pitchFamily="34" charset="0"/>
                <a:cs typeface="Arial" pitchFamily="34" charset="0"/>
              </a:rPr>
              <a:t>Recurso de revisión 628/2015</a:t>
            </a:r>
            <a:endParaRPr lang="es-MX" sz="16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0571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a:xfrm>
            <a:off x="457200" y="1600200"/>
            <a:ext cx="8229600" cy="5069160"/>
          </a:xfrm>
        </p:spPr>
        <p:txBody>
          <a:bodyPr>
            <a:normAutofit fontScale="47500" lnSpcReduction="20000"/>
          </a:bodyPr>
          <a:lstStyle/>
          <a:p>
            <a:pPr marL="109728" indent="0" algn="just">
              <a:buNone/>
            </a:pPr>
            <a:r>
              <a:rPr lang="es-MX" sz="5100" b="1" dirty="0">
                <a:latin typeface="Arial" pitchFamily="34" charset="0"/>
                <a:cs typeface="Arial" pitchFamily="34" charset="0"/>
              </a:rPr>
              <a:t>¿Qué se solicitó?</a:t>
            </a:r>
          </a:p>
          <a:p>
            <a:pPr marL="109728" indent="0" algn="just">
              <a:buNone/>
            </a:pPr>
            <a:endParaRPr lang="es-MX" sz="3300" b="1" dirty="0">
              <a:latin typeface="Arial" pitchFamily="34" charset="0"/>
              <a:cs typeface="Arial" pitchFamily="34" charset="0"/>
            </a:endParaRPr>
          </a:p>
          <a:p>
            <a:pPr marL="109728" indent="0" algn="just">
              <a:buNone/>
            </a:pPr>
            <a:r>
              <a:rPr lang="es-MX" sz="3300" b="1" dirty="0">
                <a:latin typeface="Arial" pitchFamily="34" charset="0"/>
                <a:cs typeface="Arial" pitchFamily="34" charset="0"/>
              </a:rPr>
              <a:t>Información sobre los casos de tortura, de los que se tenga registro del año 2000 hasta hoy.</a:t>
            </a:r>
          </a:p>
          <a:p>
            <a:pPr marL="109728" indent="0">
              <a:buNone/>
            </a:pPr>
            <a:r>
              <a:rPr lang="es-MX" sz="3300" b="1" dirty="0">
                <a:latin typeface="Arial" pitchFamily="34" charset="0"/>
                <a:cs typeface="Arial" pitchFamily="34" charset="0"/>
              </a:rPr>
              <a:t>E</a:t>
            </a:r>
            <a:r>
              <a:rPr lang="es-MX" sz="3300" b="1" u="sng" dirty="0">
                <a:latin typeface="Arial" panose="020B0604020202020204" pitchFamily="34" charset="0"/>
                <a:cs typeface="Arial" pitchFamily="34" charset="0"/>
              </a:rPr>
              <a:t>specificando por cada caso</a:t>
            </a:r>
            <a:r>
              <a:rPr lang="es-MX" sz="3300" b="1" dirty="0">
                <a:latin typeface="Arial" pitchFamily="34" charset="0"/>
                <a:cs typeface="Arial" pitchFamily="34" charset="0"/>
              </a:rPr>
              <a:t>:</a:t>
            </a:r>
          </a:p>
          <a:p>
            <a:pPr marL="452628">
              <a:buNone/>
            </a:pPr>
            <a:endParaRPr lang="es-MX" sz="3300" b="1" dirty="0">
              <a:latin typeface="Arial" pitchFamily="34" charset="0"/>
              <a:cs typeface="Arial" pitchFamily="34" charset="0"/>
            </a:endParaRPr>
          </a:p>
          <a:p>
            <a:pPr marL="452628" lvl="0">
              <a:buFont typeface="+mj-lt"/>
              <a:buAutoNum type="arabicPeriod"/>
            </a:pPr>
            <a:r>
              <a:rPr lang="es-MX" sz="3300" b="1" dirty="0">
                <a:latin typeface="Arial" pitchFamily="34" charset="0"/>
                <a:cs typeface="Arial" pitchFamily="34" charset="0"/>
              </a:rPr>
              <a:t>Municipio donde ocurrió</a:t>
            </a:r>
          </a:p>
          <a:p>
            <a:pPr marL="452628" lvl="0">
              <a:buFont typeface="+mj-lt"/>
              <a:buAutoNum type="arabicPeriod"/>
            </a:pPr>
            <a:r>
              <a:rPr lang="es-MX" sz="3300" b="1" dirty="0">
                <a:latin typeface="Arial" pitchFamily="34" charset="0"/>
                <a:cs typeface="Arial" pitchFamily="34" charset="0"/>
              </a:rPr>
              <a:t>Fecha de registro</a:t>
            </a:r>
          </a:p>
          <a:p>
            <a:pPr marL="452628" lvl="0">
              <a:buFont typeface="+mj-lt"/>
              <a:buAutoNum type="arabicPeriod"/>
            </a:pPr>
            <a:r>
              <a:rPr lang="es-MX" sz="3300" b="1" dirty="0">
                <a:latin typeface="Arial" pitchFamily="34" charset="0"/>
                <a:cs typeface="Arial" pitchFamily="34" charset="0"/>
              </a:rPr>
              <a:t>Autoridad específica involucrada</a:t>
            </a:r>
          </a:p>
          <a:p>
            <a:pPr marL="452628" lvl="0">
              <a:buFont typeface="+mj-lt"/>
              <a:buAutoNum type="arabicPeriod"/>
            </a:pPr>
            <a:r>
              <a:rPr lang="es-MX" sz="3300" b="1" dirty="0">
                <a:latin typeface="Arial" pitchFamily="34" charset="0"/>
                <a:cs typeface="Arial" pitchFamily="34" charset="0"/>
              </a:rPr>
              <a:t>Sexo y edad de la víctima</a:t>
            </a:r>
          </a:p>
          <a:p>
            <a:pPr marL="452628" lvl="0">
              <a:buFont typeface="+mj-lt"/>
              <a:buAutoNum type="arabicPeriod"/>
            </a:pPr>
            <a:r>
              <a:rPr lang="es-MX" sz="3300" b="1" dirty="0">
                <a:latin typeface="Arial" pitchFamily="34" charset="0"/>
                <a:cs typeface="Arial" pitchFamily="34" charset="0"/>
              </a:rPr>
              <a:t>Estatus legal del caso en la CEDHJ (confirmada o en investigación)</a:t>
            </a:r>
          </a:p>
          <a:p>
            <a:pPr marL="452628" lvl="0">
              <a:buFont typeface="+mj-lt"/>
              <a:buAutoNum type="arabicPeriod"/>
            </a:pPr>
            <a:r>
              <a:rPr lang="es-MX" sz="3300" b="1" dirty="0">
                <a:latin typeface="Arial" pitchFamily="34" charset="0"/>
                <a:cs typeface="Arial" pitchFamily="34" charset="0"/>
              </a:rPr>
              <a:t>Se precise si existe recomendación o no al respecto, y cuál es su número</a:t>
            </a:r>
          </a:p>
          <a:p>
            <a:pPr marL="452628" lvl="0">
              <a:buFont typeface="+mj-lt"/>
              <a:buAutoNum type="arabicPeriod"/>
            </a:pPr>
            <a:r>
              <a:rPr lang="es-MX" sz="3300" b="1" dirty="0">
                <a:latin typeface="Arial" pitchFamily="34" charset="0"/>
                <a:cs typeface="Arial" pitchFamily="34" charset="0"/>
              </a:rPr>
              <a:t>Cuántos y qué funcionarios o elementos operativos fueron sancionados por estos hechos, derivado de la intervención de la CEDHJ</a:t>
            </a:r>
          </a:p>
          <a:p>
            <a:pPr marL="452628" lvl="0">
              <a:buFont typeface="+mj-lt"/>
              <a:buAutoNum type="arabicPeriod"/>
            </a:pPr>
            <a:r>
              <a:rPr lang="es-MX" sz="3300" b="1" dirty="0">
                <a:latin typeface="Arial" pitchFamily="34" charset="0"/>
                <a:cs typeface="Arial" pitchFamily="34" charset="0"/>
              </a:rPr>
              <a:t>Nombres y cargos de esos funcionarios y elementos operativos sancionados, e instituciones para las que laboran, </a:t>
            </a:r>
          </a:p>
          <a:p>
            <a:pPr marL="452628" lvl="0">
              <a:buFont typeface="+mj-lt"/>
              <a:buAutoNum type="arabicPeriod"/>
            </a:pPr>
            <a:r>
              <a:rPr lang="es-MX" sz="3300" b="1" dirty="0">
                <a:latin typeface="Arial" pitchFamily="34" charset="0"/>
                <a:cs typeface="Arial" pitchFamily="34" charset="0"/>
              </a:rPr>
              <a:t>Qué tipo de sanción recibieron estos funcionarios y elementos operativos sancionados</a:t>
            </a:r>
          </a:p>
          <a:p>
            <a:pPr marL="452628" lvl="0">
              <a:buFont typeface="+mj-lt"/>
              <a:buAutoNum type="arabicPeriod"/>
            </a:pPr>
            <a:r>
              <a:rPr lang="es-MX" sz="3300" b="1" dirty="0">
                <a:latin typeface="Arial" pitchFamily="34" charset="0"/>
                <a:cs typeface="Arial" pitchFamily="34" charset="0"/>
              </a:rPr>
              <a:t>Cantidad de detenidos, consignados y sentenciados por este hecho de tortura</a:t>
            </a:r>
          </a:p>
          <a:p>
            <a:endParaRPr lang="es-MX" dirty="0"/>
          </a:p>
        </p:txBody>
      </p:sp>
    </p:spTree>
    <p:extLst>
      <p:ext uri="{BB962C8B-B14F-4D97-AF65-F5344CB8AC3E}">
        <p14:creationId xmlns:p14="http://schemas.microsoft.com/office/powerpoint/2010/main" val="3880833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a:xfrm>
            <a:off x="457200" y="1600200"/>
            <a:ext cx="8229600" cy="4997152"/>
          </a:xfrm>
        </p:spPr>
        <p:txBody>
          <a:bodyPr>
            <a:normAutofit/>
          </a:bodyPr>
          <a:lstStyle/>
          <a:p>
            <a:pPr marL="0" indent="0">
              <a:buNone/>
            </a:pPr>
            <a:r>
              <a:rPr lang="es-MX" sz="2400" b="1" dirty="0">
                <a:latin typeface="Arial" panose="020B0604020202020204" pitchFamily="34" charset="0"/>
                <a:cs typeface="Arial" panose="020B0604020202020204" pitchFamily="34" charset="0"/>
              </a:rPr>
              <a:t>¿Qué respondió la CEDHJ?</a:t>
            </a:r>
          </a:p>
          <a:p>
            <a:pPr marL="109728" indent="0" algn="just">
              <a:buNone/>
            </a:pPr>
            <a:r>
              <a:rPr lang="es-MX" sz="2000" dirty="0">
                <a:latin typeface="Arial" pitchFamily="34" charset="0"/>
                <a:cs typeface="Arial" pitchFamily="34" charset="0"/>
              </a:rPr>
              <a:t>Resolvió la solicitud procedente parcialmente por ser información reservada. </a:t>
            </a:r>
          </a:p>
          <a:p>
            <a:pPr marL="109728" indent="0" algn="just">
              <a:buNone/>
            </a:pPr>
            <a:r>
              <a:rPr lang="es-MX" sz="2000" dirty="0">
                <a:latin typeface="Arial" pitchFamily="34" charset="0"/>
                <a:cs typeface="Arial" pitchFamily="34" charset="0"/>
              </a:rPr>
              <a:t>Omitió entregar  la autoridad involucrada, sexo y edad de la víctima y nombres de funcionarios sancionados.</a:t>
            </a:r>
          </a:p>
          <a:p>
            <a:pPr marL="109728" indent="0" algn="just">
              <a:buNone/>
            </a:pPr>
            <a:r>
              <a:rPr lang="es-MX" sz="2000" dirty="0">
                <a:latin typeface="Arial" pitchFamily="34" charset="0"/>
                <a:cs typeface="Arial" pitchFamily="34" charset="0"/>
              </a:rPr>
              <a:t>Manifestó que los datos personales son información confidencial, por lo tanto, con el contenido de dichas recomendaciones se lleva a cabo la disociación de la edad y el sexo de la víctima, elaborando versiones públicas en las que se cumple con el principio de calidad, previendo que los datos que se informan sean exactos, adecuados, pertinentes y excesivos</a:t>
            </a:r>
          </a:p>
          <a:p>
            <a:pPr marL="109728" indent="0" algn="just">
              <a:buNone/>
            </a:pPr>
            <a:r>
              <a:rPr lang="es-MX" sz="2000" dirty="0">
                <a:latin typeface="Arial" pitchFamily="34" charset="0"/>
                <a:cs typeface="Arial" pitchFamily="34" charset="0"/>
              </a:rPr>
              <a:t>Respecto de los elementos operativos sancionados, clasificó la información como reservada, citando el artículo 17 de la Ley de Transparencia inciso g) y fracciones II y V </a:t>
            </a:r>
          </a:p>
          <a:p>
            <a:pPr marL="0" indent="0">
              <a:buNone/>
            </a:pPr>
            <a:endParaRPr lang="es-MX" dirty="0"/>
          </a:p>
        </p:txBody>
      </p:sp>
    </p:spTree>
    <p:extLst>
      <p:ext uri="{BB962C8B-B14F-4D97-AF65-F5344CB8AC3E}">
        <p14:creationId xmlns:p14="http://schemas.microsoft.com/office/powerpoint/2010/main" val="3400456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70000" lnSpcReduction="20000"/>
          </a:bodyPr>
          <a:lstStyle/>
          <a:p>
            <a:pPr marL="0" indent="0">
              <a:buNone/>
            </a:pPr>
            <a:r>
              <a:rPr lang="es-MX" sz="3600" b="1" dirty="0">
                <a:latin typeface="Arial" panose="020B0604020202020204" pitchFamily="34" charset="0"/>
                <a:cs typeface="Arial" panose="020B0604020202020204" pitchFamily="34" charset="0"/>
              </a:rPr>
              <a:t>¿Qué resolvió el ITEI?</a:t>
            </a:r>
          </a:p>
          <a:p>
            <a:pPr marL="0" indent="0">
              <a:buNone/>
            </a:pPr>
            <a:endParaRPr lang="es-MX" sz="3600" dirty="0">
              <a:latin typeface="Arial" panose="020B0604020202020204" pitchFamily="34" charset="0"/>
              <a:cs typeface="Arial" panose="020B0604020202020204" pitchFamily="34" charset="0"/>
            </a:endParaRPr>
          </a:p>
          <a:p>
            <a:pPr algn="just"/>
            <a:r>
              <a:rPr lang="es-ES_tradnl" sz="3100" dirty="0">
                <a:latin typeface="Arial" pitchFamily="34" charset="0"/>
                <a:cs typeface="Arial" pitchFamily="34" charset="0"/>
              </a:rPr>
              <a:t>El solicitante no pidió el nombre de las víctimas, por lo tanto entregar sexo y edad no revela sus datos personales.</a:t>
            </a:r>
          </a:p>
          <a:p>
            <a:pPr algn="just"/>
            <a:endParaRPr lang="es-ES_tradnl" sz="3100" dirty="0">
              <a:latin typeface="Arial" pitchFamily="34" charset="0"/>
              <a:cs typeface="Arial" pitchFamily="34" charset="0"/>
            </a:endParaRPr>
          </a:p>
          <a:p>
            <a:pPr algn="just"/>
            <a:r>
              <a:rPr lang="es-ES_tradnl" sz="3100" dirty="0">
                <a:latin typeface="Arial" pitchFamily="34" charset="0"/>
                <a:cs typeface="Arial" pitchFamily="34" charset="0"/>
              </a:rPr>
              <a:t>El sujeto obligado no hizo una prueba de daño, no sesionó su Comité de Clasificación para demostrar el daño que ocurriría con la revelación de la información peticionada.</a:t>
            </a:r>
          </a:p>
          <a:p>
            <a:pPr algn="just"/>
            <a:endParaRPr lang="es-ES_tradnl" sz="3100" dirty="0">
              <a:latin typeface="Arial" pitchFamily="34" charset="0"/>
              <a:cs typeface="Arial" pitchFamily="34" charset="0"/>
            </a:endParaRPr>
          </a:p>
          <a:p>
            <a:pPr algn="just"/>
            <a:r>
              <a:rPr lang="es-ES_tradnl" sz="3100" dirty="0">
                <a:latin typeface="Arial" pitchFamily="34" charset="0"/>
                <a:cs typeface="Arial" pitchFamily="34" charset="0"/>
              </a:rPr>
              <a:t>La reserva se hizo de manera indebida, lo que en definitiva transgredió el derecho humano fundamental de acceso a la información del ciudadano</a:t>
            </a:r>
          </a:p>
          <a:p>
            <a:pPr algn="just"/>
            <a:endParaRPr lang="es-ES_tradnl" dirty="0">
              <a:latin typeface="Arial" pitchFamily="34" charset="0"/>
              <a:cs typeface="Arial" pitchFamily="34" charset="0"/>
            </a:endParaRPr>
          </a:p>
          <a:p>
            <a:pPr marL="0" indent="0">
              <a:buNone/>
            </a:pPr>
            <a:endParaRPr lang="es-MX" dirty="0"/>
          </a:p>
        </p:txBody>
      </p:sp>
    </p:spTree>
    <p:extLst>
      <p:ext uri="{BB962C8B-B14F-4D97-AF65-F5344CB8AC3E}">
        <p14:creationId xmlns:p14="http://schemas.microsoft.com/office/powerpoint/2010/main" val="1613950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85000" lnSpcReduction="20000"/>
          </a:bodyPr>
          <a:lstStyle/>
          <a:p>
            <a:pPr marL="0" indent="0">
              <a:buNone/>
            </a:pPr>
            <a:r>
              <a:rPr lang="es-MX" sz="3300" b="1" dirty="0">
                <a:latin typeface="Arial" panose="020B0604020202020204" pitchFamily="34" charset="0"/>
                <a:cs typeface="Arial" panose="020B0604020202020204" pitchFamily="34" charset="0"/>
              </a:rPr>
              <a:t>Conclusiones de este caso.</a:t>
            </a:r>
          </a:p>
          <a:p>
            <a:pPr marL="0" indent="0">
              <a:buNone/>
            </a:pPr>
            <a:endParaRPr lang="es-MX" sz="3000" dirty="0">
              <a:latin typeface="Arial" panose="020B0604020202020204" pitchFamily="34" charset="0"/>
              <a:cs typeface="Arial" panose="020B0604020202020204" pitchFamily="34" charset="0"/>
            </a:endParaRPr>
          </a:p>
          <a:p>
            <a:pPr marL="109728" indent="0" algn="just">
              <a:buNone/>
            </a:pPr>
            <a:r>
              <a:rPr lang="es-ES_tradnl" sz="3000" dirty="0">
                <a:latin typeface="Arial" pitchFamily="34" charset="0"/>
                <a:cs typeface="Arial" pitchFamily="34" charset="0"/>
              </a:rPr>
              <a:t>Habrá información pública que los sujetos obligados posean y que tengan el carácter de reservada y confidencial, por lo que deberán tener todos los cuidados para protegerla. </a:t>
            </a:r>
          </a:p>
          <a:p>
            <a:pPr marL="109728" indent="0" algn="just">
              <a:buNone/>
            </a:pPr>
            <a:endParaRPr lang="es-ES_tradnl" sz="3000" dirty="0">
              <a:latin typeface="Arial" pitchFamily="34" charset="0"/>
              <a:cs typeface="Arial" pitchFamily="34" charset="0"/>
            </a:endParaRPr>
          </a:p>
          <a:p>
            <a:pPr marL="109728" indent="0" algn="just">
              <a:buNone/>
            </a:pPr>
            <a:r>
              <a:rPr lang="es-ES_tradnl" sz="3000" dirty="0">
                <a:latin typeface="Arial" pitchFamily="34" charset="0"/>
                <a:cs typeface="Arial" pitchFamily="34" charset="0"/>
              </a:rPr>
              <a:t>Sin embargo, la reserva no implica la que la información pueda negarse a los ciudadanos por el sólo hecho de encuadrar en alguno de los supuestos normativos del artículo 17 de la Ley de Transparencia..</a:t>
            </a:r>
            <a:endParaRPr lang="es-MX" sz="3000" dirty="0">
              <a:latin typeface="Arial" panose="020B0604020202020204" pitchFamily="34" charset="0"/>
              <a:cs typeface="Arial" pitchFamily="34" charset="0"/>
            </a:endParaRPr>
          </a:p>
          <a:p>
            <a:pPr marL="0" indent="0">
              <a:buNone/>
            </a:pPr>
            <a:endParaRPr lang="es-MX" dirty="0"/>
          </a:p>
        </p:txBody>
      </p:sp>
    </p:spTree>
    <p:extLst>
      <p:ext uri="{BB962C8B-B14F-4D97-AF65-F5344CB8AC3E}">
        <p14:creationId xmlns:p14="http://schemas.microsoft.com/office/powerpoint/2010/main" val="283968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59CC0D-6861-4D5F-BAFB-298FFAD9CB9C}"/>
              </a:ext>
            </a:extLst>
          </p:cNvPr>
          <p:cNvSpPr>
            <a:spLocks noGrp="1"/>
          </p:cNvSpPr>
          <p:nvPr>
            <p:ph type="title"/>
          </p:nvPr>
        </p:nvSpPr>
        <p:spPr>
          <a:xfrm>
            <a:off x="2771800" y="274638"/>
            <a:ext cx="5915000" cy="1143000"/>
          </a:xfrm>
        </p:spPr>
        <p:txBody>
          <a:bodyPr>
            <a:normAutofit fontScale="90000"/>
          </a:bodyPr>
          <a:lstStyle/>
          <a:p>
            <a:r>
              <a:rPr lang="es-MX" dirty="0"/>
              <a:t/>
            </a:r>
            <a:br>
              <a:rPr lang="es-MX" dirty="0"/>
            </a:br>
            <a:r>
              <a:rPr lang="es-MX" b="1" dirty="0"/>
              <a:t>Recurso de Revisión </a:t>
            </a:r>
            <a:endParaRPr lang="es-MX" dirty="0"/>
          </a:p>
        </p:txBody>
      </p:sp>
      <p:sp>
        <p:nvSpPr>
          <p:cNvPr id="3" name="Marcador de contenido 2">
            <a:extLst>
              <a:ext uri="{FF2B5EF4-FFF2-40B4-BE49-F238E27FC236}">
                <a16:creationId xmlns="" xmlns:a16="http://schemas.microsoft.com/office/drawing/2014/main" id="{63EF7F19-2773-440D-8D10-484C7D43BD83}"/>
              </a:ext>
            </a:extLst>
          </p:cNvPr>
          <p:cNvSpPr>
            <a:spLocks noGrp="1"/>
          </p:cNvSpPr>
          <p:nvPr>
            <p:ph idx="1"/>
          </p:nvPr>
        </p:nvSpPr>
        <p:spPr/>
        <p:txBody>
          <a:bodyPr>
            <a:normAutofit fontScale="70000" lnSpcReduction="20000"/>
          </a:bodyPr>
          <a:lstStyle/>
          <a:p>
            <a:r>
              <a:rPr lang="es-MX" dirty="0"/>
              <a:t>Causales</a:t>
            </a:r>
          </a:p>
          <a:p>
            <a:endParaRPr lang="es-MX" dirty="0"/>
          </a:p>
          <a:p>
            <a:r>
              <a:rPr lang="es-MX" dirty="0"/>
              <a:t>1.- No resuelve una solicitud en el plazo que establece la Ley. </a:t>
            </a:r>
          </a:p>
          <a:p>
            <a:r>
              <a:rPr lang="es-MX" dirty="0"/>
              <a:t>2.- No notifica la resolución de una solicitud en el plazo que establece la Ley. </a:t>
            </a:r>
          </a:p>
          <a:p>
            <a:r>
              <a:rPr lang="es-MX" dirty="0"/>
              <a:t>3.- Niega total o parcialmente el acceso a información pública no clasificada como confidencial o reservada. </a:t>
            </a:r>
          </a:p>
          <a:p>
            <a:r>
              <a:rPr lang="es-MX" dirty="0"/>
              <a:t>4.-Niega total o parcialmente el acceso a información pública clasificada indebidamente como confidencial o reservada </a:t>
            </a:r>
          </a:p>
          <a:p>
            <a:r>
              <a:rPr lang="es-MX" dirty="0"/>
              <a:t>5.- Niega total o parcialmente el acceso a información pública declarada indebidamente inexistente y el solicitante anexe elementos indubitables de prueba de su existencia. </a:t>
            </a:r>
          </a:p>
          <a:p>
            <a:r>
              <a:rPr lang="es-MX" dirty="0"/>
              <a:t>6.- Condiciona el acceso a información pública de libre acceso a situaciones contrarias o adicionales a las establecidas en la ley. </a:t>
            </a:r>
          </a:p>
        </p:txBody>
      </p:sp>
    </p:spTree>
    <p:extLst>
      <p:ext uri="{BB962C8B-B14F-4D97-AF65-F5344CB8AC3E}">
        <p14:creationId xmlns:p14="http://schemas.microsoft.com/office/powerpoint/2010/main" val="918450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a:xfrm>
            <a:off x="457200" y="1600201"/>
            <a:ext cx="8229600" cy="1252736"/>
          </a:xfrm>
        </p:spPr>
        <p:txBody>
          <a:bodyPr/>
          <a:lstStyle/>
          <a:p>
            <a:pPr marL="109728" indent="0">
              <a:buNone/>
            </a:pPr>
            <a:r>
              <a:rPr lang="es-MX" dirty="0">
                <a:latin typeface="Tahoma" pitchFamily="34" charset="0"/>
                <a:ea typeface="Tahoma" pitchFamily="34" charset="0"/>
                <a:cs typeface="Tahoma" pitchFamily="34" charset="0"/>
              </a:rPr>
              <a:t>Reservas absolutas de expedientes:</a:t>
            </a:r>
          </a:p>
          <a:p>
            <a:pPr marL="109728" indent="0">
              <a:buNone/>
            </a:pPr>
            <a:r>
              <a:rPr lang="es-MX" dirty="0">
                <a:latin typeface="Tahoma" pitchFamily="34" charset="0"/>
                <a:ea typeface="Tahoma" pitchFamily="34" charset="0"/>
                <a:cs typeface="Tahoma" pitchFamily="34" charset="0"/>
              </a:rPr>
              <a:t> </a:t>
            </a:r>
            <a:r>
              <a:rPr lang="es-MX" i="1" dirty="0">
                <a:latin typeface="Tahoma" pitchFamily="34" charset="0"/>
                <a:ea typeface="Tahoma" pitchFamily="34" charset="0"/>
                <a:cs typeface="Tahoma" pitchFamily="34" charset="0"/>
              </a:rPr>
              <a:t>el caso de las </a:t>
            </a:r>
            <a:r>
              <a:rPr lang="es-MX" b="1" i="1" dirty="0">
                <a:latin typeface="Tahoma" pitchFamily="34" charset="0"/>
                <a:ea typeface="Tahoma" pitchFamily="34" charset="0"/>
                <a:cs typeface="Tahoma" pitchFamily="34" charset="0"/>
              </a:rPr>
              <a:t>averiguaciones previas</a:t>
            </a:r>
            <a:endParaRPr lang="es-MX" b="1" dirty="0">
              <a:latin typeface="Tahoma" pitchFamily="34" charset="0"/>
              <a:ea typeface="Tahoma" pitchFamily="34" charset="0"/>
              <a:cs typeface="Tahoma" pitchFamily="34" charset="0"/>
            </a:endParaRPr>
          </a:p>
          <a:p>
            <a:endParaRPr lang="es-MX" dirty="0"/>
          </a:p>
        </p:txBody>
      </p:sp>
      <p:pic>
        <p:nvPicPr>
          <p:cNvPr id="5" name="Picture 2" descr="http://www.proyectodiez.mx/wp-content/uploads/2015/03/agreden-a-balazos-a-elementos-de-la-fiscal%C3%ADa-general-de-jalisco-en-el-diente-zapopan-jalisco.jpeg">
            <a:extLst>
              <a:ext uri="{FF2B5EF4-FFF2-40B4-BE49-F238E27FC236}">
                <a16:creationId xmlns="" xmlns:a16="http://schemas.microsoft.com/office/drawing/2014/main" id="{01F291DA-15EE-4DFC-BD1A-A38CEEB946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852937"/>
            <a:ext cx="2712301" cy="2034226"/>
          </a:xfrm>
          <a:prstGeom prst="rect">
            <a:avLst/>
          </a:prstGeom>
          <a:noFill/>
          <a:extLst>
            <a:ext uri="{909E8E84-426E-40DD-AFC4-6F175D3DCCD1}">
              <a14:hiddenFill xmlns:a14="http://schemas.microsoft.com/office/drawing/2010/main">
                <a:solidFill>
                  <a:srgbClr val="FFFFFF"/>
                </a:solidFill>
              </a14:hiddenFill>
            </a:ext>
          </a:extLst>
        </p:spPr>
      </p:pic>
      <p:sp>
        <p:nvSpPr>
          <p:cNvPr id="6" name="4 Rectángulo">
            <a:extLst>
              <a:ext uri="{FF2B5EF4-FFF2-40B4-BE49-F238E27FC236}">
                <a16:creationId xmlns="" xmlns:a16="http://schemas.microsoft.com/office/drawing/2014/main" id="{1C0CD967-0B49-42C6-A167-99538D0F0D7A}"/>
              </a:ext>
            </a:extLst>
          </p:cNvPr>
          <p:cNvSpPr/>
          <p:nvPr/>
        </p:nvSpPr>
        <p:spPr>
          <a:xfrm>
            <a:off x="2596478" y="5373216"/>
            <a:ext cx="3494992" cy="369332"/>
          </a:xfrm>
          <a:prstGeom prst="rect">
            <a:avLst/>
          </a:prstGeom>
        </p:spPr>
        <p:txBody>
          <a:bodyPr wrap="none">
            <a:spAutoFit/>
          </a:bodyPr>
          <a:lstStyle/>
          <a:p>
            <a:r>
              <a:rPr lang="es-MX" b="1" dirty="0">
                <a:solidFill>
                  <a:prstClr val="black"/>
                </a:solidFill>
                <a:latin typeface="Arial" pitchFamily="34" charset="0"/>
                <a:ea typeface="Tahoma" pitchFamily="34" charset="0"/>
                <a:cs typeface="Arial" pitchFamily="34" charset="0"/>
              </a:rPr>
              <a:t>Recurso de Revisión 562/2015</a:t>
            </a:r>
            <a:endParaRPr lang="es-MX"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50786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lnSpcReduction="10000"/>
          </a:bodyPr>
          <a:lstStyle/>
          <a:p>
            <a:r>
              <a:rPr lang="es-MX" dirty="0"/>
              <a:t>En la actualidad la gran mayoría de los sujetos obligados reservan de manera </a:t>
            </a:r>
            <a:r>
              <a:rPr lang="es-MX" u="sng" dirty="0"/>
              <a:t>absoluta</a:t>
            </a:r>
            <a:r>
              <a:rPr lang="es-MX" dirty="0"/>
              <a:t> la información; es poco frecuente que hagan un análisis de documento por documento. </a:t>
            </a:r>
          </a:p>
          <a:p>
            <a:r>
              <a:rPr lang="es-MX" dirty="0">
                <a:solidFill>
                  <a:srgbClr val="DEF5FA">
                    <a:lumMod val="25000"/>
                  </a:srgbClr>
                </a:solidFill>
                <a:latin typeface="Tahoma" pitchFamily="34" charset="0"/>
                <a:ea typeface="Tahoma" pitchFamily="34" charset="0"/>
                <a:cs typeface="Tahoma" pitchFamily="34" charset="0"/>
              </a:rPr>
              <a:t>Cuando los periodistas conozcan este criterio de la “no reserva absoluta” podrán controvertir ante el ITEI su falta de entrega, teniendo resultados más positivos en sus investigaciones.</a:t>
            </a:r>
          </a:p>
          <a:p>
            <a:endParaRPr lang="es-MX" dirty="0"/>
          </a:p>
        </p:txBody>
      </p:sp>
    </p:spTree>
    <p:extLst>
      <p:ext uri="{BB962C8B-B14F-4D97-AF65-F5344CB8AC3E}">
        <p14:creationId xmlns:p14="http://schemas.microsoft.com/office/powerpoint/2010/main" val="3957101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62500" lnSpcReduction="20000"/>
          </a:bodyPr>
          <a:lstStyle/>
          <a:p>
            <a:pPr marL="0" indent="0" algn="just">
              <a:buNone/>
            </a:pPr>
            <a:r>
              <a:rPr lang="es-MX" sz="4000" b="1" dirty="0">
                <a:solidFill>
                  <a:schemeClr val="accent1">
                    <a:lumMod val="75000"/>
                  </a:schemeClr>
                </a:solidFill>
                <a:latin typeface="Century Gothic" pitchFamily="34" charset="0"/>
                <a:cs typeface="Arial" pitchFamily="34" charset="0"/>
              </a:rPr>
              <a:t>¿Qué  se solicitó?</a:t>
            </a:r>
            <a:r>
              <a:rPr lang="es-MX" sz="4000" dirty="0">
                <a:latin typeface="Arial" pitchFamily="34" charset="0"/>
                <a:cs typeface="Arial" pitchFamily="34" charset="0"/>
              </a:rPr>
              <a:t> delitos </a:t>
            </a:r>
            <a:endParaRPr lang="es-MX" sz="4000" b="1" dirty="0">
              <a:solidFill>
                <a:schemeClr val="accent1">
                  <a:lumMod val="75000"/>
                </a:schemeClr>
              </a:solidFill>
              <a:latin typeface="Century Gothic" pitchFamily="34" charset="0"/>
              <a:cs typeface="Arial" pitchFamily="34" charset="0"/>
            </a:endParaRPr>
          </a:p>
          <a:p>
            <a:pPr marL="0" indent="0" algn="just">
              <a:buNone/>
            </a:pPr>
            <a:endParaRPr lang="es-MX" sz="2800" dirty="0">
              <a:latin typeface="Arial" pitchFamily="34" charset="0"/>
              <a:cs typeface="Arial" pitchFamily="34" charset="0"/>
            </a:endParaRPr>
          </a:p>
          <a:p>
            <a:pPr marL="0" indent="0" algn="just">
              <a:buNone/>
            </a:pPr>
            <a:r>
              <a:rPr lang="es-MX" sz="2800" dirty="0">
                <a:latin typeface="Arial" pitchFamily="34" charset="0"/>
                <a:cs typeface="Arial" pitchFamily="34" charset="0"/>
              </a:rPr>
              <a:t>Acceso a las averiguaciones previas concluidas sobre los de: </a:t>
            </a:r>
          </a:p>
          <a:p>
            <a:pPr marL="0" indent="0" algn="just"/>
            <a:r>
              <a:rPr lang="es-MX" sz="2800" dirty="0">
                <a:latin typeface="Arial" pitchFamily="34" charset="0"/>
                <a:cs typeface="Arial" pitchFamily="34" charset="0"/>
              </a:rPr>
              <a:t> Enriquecimiento ilícito</a:t>
            </a:r>
          </a:p>
          <a:p>
            <a:pPr marL="0" indent="0" algn="just"/>
            <a:r>
              <a:rPr lang="es-MX" sz="2800" dirty="0">
                <a:latin typeface="Arial" pitchFamily="34" charset="0"/>
                <a:cs typeface="Arial" pitchFamily="34" charset="0"/>
              </a:rPr>
              <a:t> Secuestro </a:t>
            </a:r>
          </a:p>
          <a:p>
            <a:pPr marL="0" indent="0" algn="just"/>
            <a:r>
              <a:rPr lang="es-MX" sz="2800" dirty="0">
                <a:latin typeface="Arial" pitchFamily="34" charset="0"/>
                <a:cs typeface="Arial" pitchFamily="34" charset="0"/>
              </a:rPr>
              <a:t> Aborto en el año 2012</a:t>
            </a:r>
          </a:p>
          <a:p>
            <a:pPr marL="0" indent="0" algn="just">
              <a:buNone/>
            </a:pPr>
            <a:endParaRPr lang="es-MX" dirty="0">
              <a:latin typeface="Arial" pitchFamily="34" charset="0"/>
              <a:cs typeface="Arial" pitchFamily="34" charset="0"/>
            </a:endParaRPr>
          </a:p>
          <a:p>
            <a:pPr marL="0" indent="0" algn="just">
              <a:buNone/>
            </a:pPr>
            <a:r>
              <a:rPr lang="es-MX" sz="4000" b="1" dirty="0">
                <a:solidFill>
                  <a:schemeClr val="accent1">
                    <a:lumMod val="75000"/>
                  </a:schemeClr>
                </a:solidFill>
                <a:latin typeface="Century Gothic" pitchFamily="34" charset="0"/>
                <a:cs typeface="Arial" pitchFamily="34" charset="0"/>
              </a:rPr>
              <a:t>¿Qué se respondió?</a:t>
            </a:r>
          </a:p>
          <a:p>
            <a:pPr marL="0" indent="0" algn="just">
              <a:buNone/>
            </a:pPr>
            <a:endParaRPr lang="es-MX" sz="4000" b="1" dirty="0">
              <a:solidFill>
                <a:schemeClr val="accent1">
                  <a:lumMod val="75000"/>
                </a:schemeClr>
              </a:solidFill>
              <a:latin typeface="Century Gothic" pitchFamily="34" charset="0"/>
              <a:cs typeface="Arial" pitchFamily="34" charset="0"/>
            </a:endParaRPr>
          </a:p>
          <a:p>
            <a:pPr marL="0" indent="0" algn="just">
              <a:buNone/>
            </a:pPr>
            <a:r>
              <a:rPr lang="es-MX" b="1" dirty="0">
                <a:latin typeface="Arial" pitchFamily="34" charset="0"/>
                <a:cs typeface="Arial" pitchFamily="34" charset="0"/>
              </a:rPr>
              <a:t>La Fiscalía General </a:t>
            </a:r>
            <a:r>
              <a:rPr lang="es-MX" dirty="0">
                <a:latin typeface="Arial" pitchFamily="34" charset="0"/>
                <a:cs typeface="Arial" pitchFamily="34" charset="0"/>
              </a:rPr>
              <a:t>reservó la información solicitada. </a:t>
            </a:r>
          </a:p>
          <a:p>
            <a:pPr marL="0" indent="0" algn="just">
              <a:buNone/>
            </a:pPr>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Utilizó como sustento un acta de clasificación que tenía desde hace tiempo, en la que señalaba que </a:t>
            </a:r>
            <a:r>
              <a:rPr lang="es-MX" u="sng" dirty="0">
                <a:latin typeface="Arial" pitchFamily="34" charset="0"/>
                <a:cs typeface="Arial" pitchFamily="34" charset="0"/>
              </a:rPr>
              <a:t>todas las averiguaciones previas</a:t>
            </a:r>
            <a:r>
              <a:rPr lang="es-MX" dirty="0">
                <a:latin typeface="Arial" pitchFamily="34" charset="0"/>
                <a:cs typeface="Arial" pitchFamily="34" charset="0"/>
              </a:rPr>
              <a:t> en su posesión eran información reservada.</a:t>
            </a:r>
            <a:endParaRPr lang="es-MX" b="1"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386367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62500" lnSpcReduction="20000"/>
          </a:bodyPr>
          <a:lstStyle/>
          <a:p>
            <a:pPr marL="109728" lvl="0" indent="0" algn="just">
              <a:buNone/>
            </a:pPr>
            <a:r>
              <a:rPr lang="en-US" b="1" dirty="0">
                <a:solidFill>
                  <a:schemeClr val="accent3">
                    <a:lumMod val="75000"/>
                  </a:schemeClr>
                </a:solidFill>
                <a:latin typeface="Arial" pitchFamily="34" charset="0"/>
                <a:cs typeface="Arial" pitchFamily="34" charset="0"/>
              </a:rPr>
              <a:t>Según la Ley de Transparencia, la información puede reservarse cuando…</a:t>
            </a:r>
            <a:endParaRPr lang="en-US" b="1" dirty="0"/>
          </a:p>
          <a:p>
            <a:pPr lvl="0" algn="just"/>
            <a:endParaRPr lang="en-US" dirty="0"/>
          </a:p>
          <a:p>
            <a:pPr lvl="0" algn="just">
              <a:buFont typeface="Wingdings" pitchFamily="2" charset="2"/>
              <a:buChar char="§"/>
            </a:pPr>
            <a:r>
              <a:rPr lang="es-MX" dirty="0">
                <a:latin typeface="Arial" pitchFamily="34" charset="0"/>
                <a:cs typeface="Arial" pitchFamily="34" charset="0"/>
              </a:rPr>
              <a:t>Comprometa</a:t>
            </a:r>
            <a:r>
              <a:rPr lang="en-US" dirty="0">
                <a:latin typeface="Arial" pitchFamily="34" charset="0"/>
                <a:cs typeface="Arial" pitchFamily="34" charset="0"/>
              </a:rPr>
              <a:t> la seguridad del Estado o del Municipio, la seguridad pública estatal o municipal, o la seguridad e integridad de quienes laboran o hubieren laborado en estas áreas, con excepción de las remuneraciones de dichos servidores públicos.</a:t>
            </a:r>
          </a:p>
          <a:p>
            <a:pPr lvl="0" algn="just">
              <a:buFont typeface="Wingdings" pitchFamily="2" charset="2"/>
              <a:buChar char="§"/>
            </a:pPr>
            <a:endParaRPr lang="es-MX" dirty="0">
              <a:latin typeface="Arial" pitchFamily="34" charset="0"/>
              <a:cs typeface="Arial" pitchFamily="34" charset="0"/>
            </a:endParaRPr>
          </a:p>
          <a:p>
            <a:pPr lvl="0" algn="just">
              <a:buFont typeface="Wingdings" pitchFamily="2" charset="2"/>
              <a:buChar char="§"/>
            </a:pPr>
            <a:r>
              <a:rPr lang="en-US" dirty="0">
                <a:latin typeface="Arial" pitchFamily="34" charset="0"/>
                <a:cs typeface="Arial" pitchFamily="34" charset="0"/>
              </a:rPr>
              <a:t>Ponga en riesgo la vida, seguridad o salud de cualquier persona.</a:t>
            </a:r>
          </a:p>
          <a:p>
            <a:pPr lvl="0" algn="just">
              <a:buFont typeface="Wingdings" pitchFamily="2" charset="2"/>
              <a:buChar char="§"/>
            </a:pPr>
            <a:endParaRPr lang="es-MX" dirty="0">
              <a:latin typeface="Arial" pitchFamily="34" charset="0"/>
              <a:cs typeface="Arial" pitchFamily="34" charset="0"/>
            </a:endParaRPr>
          </a:p>
          <a:p>
            <a:pPr lvl="0" algn="just">
              <a:buFont typeface="Wingdings" pitchFamily="2" charset="2"/>
              <a:buChar char="§"/>
            </a:pPr>
            <a:r>
              <a:rPr lang="en-US" dirty="0">
                <a:latin typeface="Arial" pitchFamily="34" charset="0"/>
                <a:cs typeface="Arial" pitchFamily="34" charset="0"/>
              </a:rPr>
              <a:t>Cause perjuicio grave a las actividades </a:t>
            </a:r>
          </a:p>
          <a:p>
            <a:pPr marL="109728" lvl="0" indent="0" algn="just">
              <a:buNone/>
            </a:pPr>
            <a:r>
              <a:rPr lang="en-US" dirty="0">
                <a:latin typeface="Arial" pitchFamily="34" charset="0"/>
                <a:cs typeface="Arial" pitchFamily="34" charset="0"/>
              </a:rPr>
              <a:t>    de prevención y persecución de los </a:t>
            </a:r>
          </a:p>
          <a:p>
            <a:pPr marL="109728" lvl="0" indent="0" algn="just">
              <a:buNone/>
            </a:pPr>
            <a:r>
              <a:rPr lang="en-US" dirty="0">
                <a:latin typeface="Arial" pitchFamily="34" charset="0"/>
                <a:cs typeface="Arial" pitchFamily="34" charset="0"/>
              </a:rPr>
              <a:t>    delitos, o de impartición de justicia.</a:t>
            </a:r>
            <a:endParaRPr lang="es-MX" dirty="0">
              <a:latin typeface="Arial" pitchFamily="34" charset="0"/>
              <a:cs typeface="Arial" pitchFamily="34" charset="0"/>
            </a:endParaRPr>
          </a:p>
          <a:p>
            <a:pPr marL="109728" lvl="0" indent="0" algn="just">
              <a:buNone/>
            </a:pPr>
            <a:endParaRPr lang="es-MX"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214411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70000" lnSpcReduction="20000"/>
          </a:bodyPr>
          <a:lstStyle/>
          <a:p>
            <a:pPr marL="0" indent="0">
              <a:buNone/>
            </a:pPr>
            <a:r>
              <a:rPr lang="es-MX" b="1" dirty="0">
                <a:solidFill>
                  <a:schemeClr val="accent1">
                    <a:lumMod val="75000"/>
                  </a:schemeClr>
                </a:solidFill>
                <a:latin typeface="Century Gothic" pitchFamily="34" charset="0"/>
              </a:rPr>
              <a:t>¿Qué resolvió el ITEI?</a:t>
            </a:r>
          </a:p>
          <a:p>
            <a:pPr marL="0" indent="0" algn="just">
              <a:buNone/>
            </a:pPr>
            <a:r>
              <a:rPr lang="es-MX" dirty="0">
                <a:latin typeface="Arial" pitchFamily="34" charset="0"/>
                <a:cs typeface="Arial" pitchFamily="34" charset="0"/>
              </a:rPr>
              <a:t>La reserva de las averiguaciones previas solicitadas se hizo de manera indebida porque se reservó en paquete todos los expedientes de A.P., sin analizarse de manera particular.</a:t>
            </a:r>
          </a:p>
          <a:p>
            <a:pPr marL="0" indent="0" algn="just">
              <a:buNone/>
            </a:pPr>
            <a:endParaRPr lang="es-MX" dirty="0">
              <a:latin typeface="Arial" pitchFamily="34" charset="0"/>
              <a:cs typeface="Arial" pitchFamily="34" charset="0"/>
            </a:endParaRPr>
          </a:p>
          <a:p>
            <a:pPr marL="457200" indent="-457200" algn="just">
              <a:buFont typeface="Wingdings" pitchFamily="2" charset="2"/>
              <a:buChar char="§"/>
            </a:pPr>
            <a:r>
              <a:rPr lang="es-MX" dirty="0">
                <a:latin typeface="Arial" pitchFamily="34" charset="0"/>
                <a:cs typeface="Arial" pitchFamily="34" charset="0"/>
              </a:rPr>
              <a:t>Se debió analizar por delito (se solicitaron de aborto, secuestro y enriquecimiento ilícito).</a:t>
            </a:r>
          </a:p>
          <a:p>
            <a:pPr marL="457200" indent="-457200" algn="just">
              <a:buFont typeface="Wingdings" pitchFamily="2" charset="2"/>
              <a:buChar char="§"/>
            </a:pPr>
            <a:endParaRPr lang="es-MX" dirty="0">
              <a:latin typeface="Arial" pitchFamily="34" charset="0"/>
              <a:cs typeface="Arial" pitchFamily="34" charset="0"/>
            </a:endParaRPr>
          </a:p>
          <a:p>
            <a:pPr algn="just">
              <a:buFont typeface="Wingdings" pitchFamily="2" charset="2"/>
              <a:buChar char="§"/>
            </a:pPr>
            <a:r>
              <a:rPr lang="es-MX" dirty="0">
                <a:latin typeface="Arial" pitchFamily="34" charset="0"/>
                <a:cs typeface="Arial" pitchFamily="34" charset="0"/>
              </a:rPr>
              <a:t>Se debió analizar por etapa de la averiguación (se pidieron sólo concluidas)</a:t>
            </a:r>
          </a:p>
          <a:p>
            <a:pPr algn="just">
              <a:buFont typeface="Wingdings" pitchFamily="2" charset="2"/>
              <a:buChar char="§"/>
            </a:pPr>
            <a:endParaRPr lang="es-MX" dirty="0">
              <a:latin typeface="Arial" pitchFamily="34" charset="0"/>
              <a:cs typeface="Arial" pitchFamily="34" charset="0"/>
            </a:endParaRPr>
          </a:p>
          <a:p>
            <a:pPr algn="just">
              <a:buFont typeface="Wingdings" pitchFamily="2" charset="2"/>
              <a:buChar char="§"/>
            </a:pPr>
            <a:r>
              <a:rPr lang="es-MX" dirty="0">
                <a:latin typeface="Arial" pitchFamily="34" charset="0"/>
                <a:cs typeface="Arial" pitchFamily="34" charset="0"/>
              </a:rPr>
              <a:t>Se debió analizar documento por documento de cada una de las averiguaciones previas.</a:t>
            </a:r>
          </a:p>
          <a:p>
            <a:pPr marL="0" indent="0">
              <a:buNone/>
            </a:pPr>
            <a:endParaRPr lang="es-MX" dirty="0"/>
          </a:p>
        </p:txBody>
      </p:sp>
    </p:spTree>
    <p:extLst>
      <p:ext uri="{BB962C8B-B14F-4D97-AF65-F5344CB8AC3E}">
        <p14:creationId xmlns:p14="http://schemas.microsoft.com/office/powerpoint/2010/main" val="4173867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70000" lnSpcReduction="20000"/>
          </a:bodyPr>
          <a:lstStyle/>
          <a:p>
            <a:pPr marL="0" indent="0">
              <a:buNone/>
            </a:pPr>
            <a:r>
              <a:rPr lang="es-MX" b="1" dirty="0">
                <a:solidFill>
                  <a:schemeClr val="accent1">
                    <a:lumMod val="75000"/>
                  </a:schemeClr>
                </a:solidFill>
                <a:latin typeface="Century Gothic" pitchFamily="34" charset="0"/>
              </a:rPr>
              <a:t>¿Por qué se debió analizar documento por documento de cada una de las averiguaciones previas?</a:t>
            </a:r>
          </a:p>
          <a:p>
            <a:pPr marL="0" indent="0">
              <a:buNone/>
            </a:pPr>
            <a:endParaRPr lang="es-MX" b="1" dirty="0">
              <a:solidFill>
                <a:schemeClr val="accent1">
                  <a:lumMod val="75000"/>
                </a:schemeClr>
              </a:solidFill>
              <a:latin typeface="Century Gothic" pitchFamily="34" charset="0"/>
            </a:endParaRPr>
          </a:p>
          <a:p>
            <a:pPr algn="just"/>
            <a:r>
              <a:rPr lang="es-MX" dirty="0">
                <a:solidFill>
                  <a:prstClr val="black"/>
                </a:solidFill>
                <a:latin typeface="Arial" pitchFamily="34" charset="0"/>
                <a:cs typeface="Arial" pitchFamily="34" charset="0"/>
              </a:rPr>
              <a:t>Porque no toda la información que se encuentra en una averiguación previa causa un daño con su revelación, ejemplo:</a:t>
            </a:r>
            <a:endParaRPr lang="en-US" dirty="0">
              <a:solidFill>
                <a:prstClr val="black"/>
              </a:solidFill>
              <a:latin typeface="Arial" pitchFamily="34" charset="0"/>
              <a:cs typeface="Arial" pitchFamily="34" charset="0"/>
            </a:endParaRPr>
          </a:p>
          <a:p>
            <a:pPr algn="just"/>
            <a:endParaRPr lang="en-US" dirty="0">
              <a:solidFill>
                <a:prstClr val="black"/>
              </a:solidFill>
              <a:latin typeface="Arial" pitchFamily="34" charset="0"/>
              <a:cs typeface="Arial" pitchFamily="34" charset="0"/>
            </a:endParaRPr>
          </a:p>
          <a:p>
            <a:pPr algn="just"/>
            <a:r>
              <a:rPr lang="en-US" dirty="0">
                <a:solidFill>
                  <a:prstClr val="black"/>
                </a:solidFill>
                <a:latin typeface="Arial" pitchFamily="34" charset="0"/>
                <a:cs typeface="Arial" pitchFamily="34" charset="0"/>
              </a:rPr>
              <a:t>Si se </a:t>
            </a:r>
            <a:r>
              <a:rPr lang="es-MX" dirty="0">
                <a:solidFill>
                  <a:prstClr val="black"/>
                </a:solidFill>
                <a:latin typeface="Arial" pitchFamily="34" charset="0"/>
                <a:cs typeface="Arial" pitchFamily="34" charset="0"/>
              </a:rPr>
              <a:t>llegara</a:t>
            </a:r>
            <a:r>
              <a:rPr lang="en-US" dirty="0">
                <a:solidFill>
                  <a:prstClr val="black"/>
                </a:solidFill>
                <a:latin typeface="Arial" pitchFamily="34" charset="0"/>
                <a:cs typeface="Arial" pitchFamily="34" charset="0"/>
              </a:rPr>
              <a:t> a </a:t>
            </a:r>
            <a:r>
              <a:rPr lang="es-MX" dirty="0">
                <a:solidFill>
                  <a:prstClr val="black"/>
                </a:solidFill>
                <a:latin typeface="Arial" pitchFamily="34" charset="0"/>
                <a:cs typeface="Arial" pitchFamily="34" charset="0"/>
              </a:rPr>
              <a:t>revelar</a:t>
            </a:r>
            <a:r>
              <a:rPr lang="en-US" dirty="0">
                <a:solidFill>
                  <a:prstClr val="black"/>
                </a:solidFill>
                <a:latin typeface="Arial" pitchFamily="34" charset="0"/>
                <a:cs typeface="Arial" pitchFamily="34" charset="0"/>
              </a:rPr>
              <a:t> que el </a:t>
            </a:r>
            <a:r>
              <a:rPr lang="es-MX" dirty="0">
                <a:solidFill>
                  <a:prstClr val="black"/>
                </a:solidFill>
                <a:latin typeface="Arial" pitchFamily="34" charset="0"/>
                <a:cs typeface="Arial" pitchFamily="34" charset="0"/>
              </a:rPr>
              <a:t>Ministerio</a:t>
            </a:r>
            <a:r>
              <a:rPr lang="en-US" dirty="0">
                <a:solidFill>
                  <a:prstClr val="black"/>
                </a:solidFill>
                <a:latin typeface="Arial" pitchFamily="34" charset="0"/>
                <a:cs typeface="Arial" pitchFamily="34" charset="0"/>
              </a:rPr>
              <a:t> </a:t>
            </a:r>
            <a:r>
              <a:rPr lang="es-MX" dirty="0">
                <a:solidFill>
                  <a:prstClr val="black"/>
                </a:solidFill>
                <a:latin typeface="Arial" pitchFamily="34" charset="0"/>
                <a:cs typeface="Arial" pitchFamily="34" charset="0"/>
              </a:rPr>
              <a:t>Público</a:t>
            </a:r>
            <a:r>
              <a:rPr lang="en-US" dirty="0">
                <a:solidFill>
                  <a:prstClr val="black"/>
                </a:solidFill>
                <a:latin typeface="Arial" pitchFamily="34" charset="0"/>
                <a:cs typeface="Arial" pitchFamily="34" charset="0"/>
              </a:rPr>
              <a:t> dictó todas las medidas necesarias, para proporcionar seguridad y auxilio a las víctimas, o bien se dio la atención médica de urgencia requerida y se brindó la asesoría jurídica necesaria, ¿se pondría en riesgo la seguridad pública estatal o municipal, o se causaría un perjuicio a las actividades de investigación o persecución de un delito? </a:t>
            </a:r>
            <a:endParaRPr lang="es-MX" dirty="0">
              <a:solidFill>
                <a:prstClr val="black"/>
              </a:solidFill>
              <a:latin typeface="Arial" pitchFamily="34" charset="0"/>
              <a:cs typeface="Arial" pitchFamily="34" charset="0"/>
            </a:endParaRPr>
          </a:p>
          <a:p>
            <a:pPr marL="0" indent="0">
              <a:buNone/>
            </a:pPr>
            <a:endParaRPr lang="es-MX" dirty="0"/>
          </a:p>
        </p:txBody>
      </p:sp>
    </p:spTree>
    <p:extLst>
      <p:ext uri="{BB962C8B-B14F-4D97-AF65-F5344CB8AC3E}">
        <p14:creationId xmlns:p14="http://schemas.microsoft.com/office/powerpoint/2010/main" val="3936358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85000" lnSpcReduction="20000"/>
          </a:bodyPr>
          <a:lstStyle/>
          <a:p>
            <a:pPr marL="0" indent="0" algn="just">
              <a:buNone/>
            </a:pPr>
            <a:r>
              <a:rPr lang="es-MX" b="1" dirty="0">
                <a:solidFill>
                  <a:schemeClr val="accent1">
                    <a:lumMod val="75000"/>
                  </a:schemeClr>
                </a:solidFill>
                <a:latin typeface="Century Gothic" pitchFamily="34" charset="0"/>
              </a:rPr>
              <a:t>¿Qué justifica la no reserva absoluta de expedientes como la averiguación previa?</a:t>
            </a:r>
          </a:p>
          <a:p>
            <a:pPr marL="514350" indent="-514350" algn="just">
              <a:buNone/>
            </a:pPr>
            <a:endParaRPr lang="es-MX" dirty="0">
              <a:latin typeface="Arial" pitchFamily="34" charset="0"/>
              <a:cs typeface="Arial" pitchFamily="34" charset="0"/>
            </a:endParaRPr>
          </a:p>
          <a:p>
            <a:pPr marL="514350" indent="-514350" algn="just">
              <a:buNone/>
            </a:pPr>
            <a:r>
              <a:rPr lang="es-MX" dirty="0">
                <a:latin typeface="Arial" pitchFamily="34" charset="0"/>
                <a:cs typeface="Arial" pitchFamily="34" charset="0"/>
              </a:rPr>
              <a:t>El artículo 18 de la Ley de Transparencia establece</a:t>
            </a:r>
          </a:p>
          <a:p>
            <a:pPr marL="514350" indent="-514350" algn="just">
              <a:buNone/>
            </a:pPr>
            <a:r>
              <a:rPr lang="es-MX" dirty="0">
                <a:latin typeface="Arial" pitchFamily="34" charset="0"/>
                <a:cs typeface="Arial" pitchFamily="34" charset="0"/>
              </a:rPr>
              <a:t>que se deberá justificar mediante la </a:t>
            </a:r>
            <a:r>
              <a:rPr lang="es-MX" b="1" u="sng" dirty="0">
                <a:latin typeface="Arial" pitchFamily="34" charset="0"/>
                <a:cs typeface="Arial" pitchFamily="34" charset="0"/>
              </a:rPr>
              <a:t>prueba de</a:t>
            </a:r>
          </a:p>
          <a:p>
            <a:pPr marL="514350" indent="-514350" algn="just">
              <a:buNone/>
            </a:pPr>
            <a:r>
              <a:rPr lang="es-MX" b="1" u="sng" dirty="0">
                <a:latin typeface="Arial" pitchFamily="34" charset="0"/>
                <a:cs typeface="Arial" pitchFamily="34" charset="0"/>
              </a:rPr>
              <a:t>daño</a:t>
            </a:r>
            <a:r>
              <a:rPr lang="es-MX" dirty="0">
                <a:latin typeface="Arial" pitchFamily="34" charset="0"/>
                <a:cs typeface="Arial" pitchFamily="34" charset="0"/>
              </a:rPr>
              <a:t>, la reserva de la información. </a:t>
            </a:r>
          </a:p>
          <a:p>
            <a:pPr marL="514350" indent="-514350" algn="just">
              <a:buNone/>
            </a:pPr>
            <a:endParaRPr lang="es-MX" dirty="0">
              <a:latin typeface="Arial" pitchFamily="34" charset="0"/>
              <a:cs typeface="Arial" pitchFamily="34" charset="0"/>
            </a:endParaRPr>
          </a:p>
          <a:p>
            <a:pPr marL="514350" indent="-514350" algn="just">
              <a:buNone/>
            </a:pPr>
            <a:r>
              <a:rPr lang="es-MX" dirty="0">
                <a:latin typeface="Arial" pitchFamily="34" charset="0"/>
                <a:cs typeface="Arial" pitchFamily="34" charset="0"/>
              </a:rPr>
              <a:t>El expediente está compuesto de documentos, </a:t>
            </a:r>
          </a:p>
          <a:p>
            <a:pPr marL="514350" indent="-514350" algn="just">
              <a:buNone/>
            </a:pPr>
            <a:r>
              <a:rPr lang="es-MX" dirty="0">
                <a:latin typeface="Arial" pitchFamily="34" charset="0"/>
                <a:cs typeface="Arial" pitchFamily="34" charset="0"/>
              </a:rPr>
              <a:t>en cada uno debe probarse el daño, pues se </a:t>
            </a:r>
          </a:p>
          <a:p>
            <a:pPr marL="514350" indent="-514350" algn="just">
              <a:buNone/>
            </a:pPr>
            <a:r>
              <a:rPr lang="es-MX" dirty="0">
                <a:latin typeface="Arial" pitchFamily="34" charset="0"/>
                <a:cs typeface="Arial" pitchFamily="34" charset="0"/>
              </a:rPr>
              <a:t>trata de una restricción a un derecho </a:t>
            </a:r>
          </a:p>
          <a:p>
            <a:pPr marL="514350" indent="-514350" algn="just">
              <a:buNone/>
            </a:pPr>
            <a:r>
              <a:rPr lang="es-MX" dirty="0">
                <a:latin typeface="Arial" pitchFamily="34" charset="0"/>
                <a:cs typeface="Arial" pitchFamily="34" charset="0"/>
              </a:rPr>
              <a:t>humano fundamental.</a:t>
            </a:r>
          </a:p>
          <a:p>
            <a:pPr marL="0" indent="0">
              <a:buNone/>
            </a:pPr>
            <a:endParaRPr lang="es-MX" dirty="0"/>
          </a:p>
        </p:txBody>
      </p:sp>
    </p:spTree>
    <p:extLst>
      <p:ext uri="{BB962C8B-B14F-4D97-AF65-F5344CB8AC3E}">
        <p14:creationId xmlns:p14="http://schemas.microsoft.com/office/powerpoint/2010/main" val="535054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0351BB-D6E1-4D1C-9357-DC4E29BBB44E}"/>
              </a:ext>
            </a:extLst>
          </p:cNvPr>
          <p:cNvSpPr>
            <a:spLocks noGrp="1"/>
          </p:cNvSpPr>
          <p:nvPr>
            <p:ph type="title"/>
          </p:nvPr>
        </p:nvSpPr>
        <p:spPr>
          <a:xfrm>
            <a:off x="2483768" y="332656"/>
            <a:ext cx="6275040" cy="724942"/>
          </a:xfrm>
        </p:spPr>
        <p:txBody>
          <a:bodyPr>
            <a:normAutofit fontScale="90000"/>
          </a:bodyPr>
          <a:lstStyle/>
          <a:p>
            <a:r>
              <a:rPr lang="es-MX" dirty="0"/>
              <a:t/>
            </a:r>
            <a:br>
              <a:rPr lang="es-MX" dirty="0"/>
            </a:br>
            <a:r>
              <a:rPr lang="es-MX" b="1" dirty="0"/>
              <a:t>Resoluciones relevantes del ITEI.</a:t>
            </a:r>
            <a:endParaRPr lang="es-MX" dirty="0"/>
          </a:p>
        </p:txBody>
      </p:sp>
      <p:sp>
        <p:nvSpPr>
          <p:cNvPr id="4" name="Marcador de contenido 3">
            <a:extLst>
              <a:ext uri="{FF2B5EF4-FFF2-40B4-BE49-F238E27FC236}">
                <a16:creationId xmlns="" xmlns:a16="http://schemas.microsoft.com/office/drawing/2014/main" id="{399ADF3C-E1BD-4493-A089-9EB17D612610}"/>
              </a:ext>
            </a:extLst>
          </p:cNvPr>
          <p:cNvSpPr>
            <a:spLocks noGrp="1"/>
          </p:cNvSpPr>
          <p:nvPr>
            <p:ph idx="1"/>
          </p:nvPr>
        </p:nvSpPr>
        <p:spPr/>
        <p:txBody>
          <a:bodyPr>
            <a:normAutofit fontScale="92500" lnSpcReduction="10000"/>
          </a:bodyPr>
          <a:lstStyle/>
          <a:p>
            <a:pPr marL="0" indent="0" algn="just">
              <a:buNone/>
            </a:pPr>
            <a:r>
              <a:rPr lang="es-MX" b="1" dirty="0">
                <a:solidFill>
                  <a:schemeClr val="accent1">
                    <a:lumMod val="75000"/>
                  </a:schemeClr>
                </a:solidFill>
                <a:latin typeface="Century Gothic" pitchFamily="34" charset="0"/>
              </a:rPr>
              <a:t>Conclusión de caso.</a:t>
            </a:r>
          </a:p>
          <a:p>
            <a:pPr marL="0" indent="0" algn="just">
              <a:buNone/>
            </a:pPr>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Derivado de la resolución, la Fiscalía analizó las averiguaciones previas, verificó que sólo se pidieron las que estuvieran concluidas y que no se acreditaba el daño de su revelación.</a:t>
            </a:r>
          </a:p>
          <a:p>
            <a:pPr marL="0" indent="0" algn="just">
              <a:buNone/>
            </a:pPr>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Procedió a la entrega de la información en versión pública (testando datos personales).</a:t>
            </a:r>
          </a:p>
          <a:p>
            <a:endParaRPr lang="es-MX" dirty="0"/>
          </a:p>
        </p:txBody>
      </p:sp>
    </p:spTree>
    <p:extLst>
      <p:ext uri="{BB962C8B-B14F-4D97-AF65-F5344CB8AC3E}">
        <p14:creationId xmlns:p14="http://schemas.microsoft.com/office/powerpoint/2010/main" val="2946104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33AC211-18F8-4E74-9EDD-AEB84207D983}"/>
              </a:ext>
            </a:extLst>
          </p:cNvPr>
          <p:cNvSpPr txBox="1"/>
          <p:nvPr/>
        </p:nvSpPr>
        <p:spPr>
          <a:xfrm>
            <a:off x="2267744" y="5517232"/>
            <a:ext cx="4680520" cy="769441"/>
          </a:xfrm>
          <a:prstGeom prst="rect">
            <a:avLst/>
          </a:prstGeom>
          <a:noFill/>
        </p:spPr>
        <p:txBody>
          <a:bodyPr wrap="square" rtlCol="0">
            <a:spAutoFit/>
          </a:bodyPr>
          <a:lstStyle/>
          <a:p>
            <a:r>
              <a:rPr lang="es-MX" sz="4400" dirty="0"/>
              <a:t> ¡Muchas Gracias!</a:t>
            </a:r>
          </a:p>
        </p:txBody>
      </p:sp>
    </p:spTree>
    <p:extLst>
      <p:ext uri="{BB962C8B-B14F-4D97-AF65-F5344CB8AC3E}">
        <p14:creationId xmlns:p14="http://schemas.microsoft.com/office/powerpoint/2010/main" val="238972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59CC0D-6861-4D5F-BAFB-298FFAD9CB9C}"/>
              </a:ext>
            </a:extLst>
          </p:cNvPr>
          <p:cNvSpPr>
            <a:spLocks noGrp="1"/>
          </p:cNvSpPr>
          <p:nvPr>
            <p:ph type="title"/>
          </p:nvPr>
        </p:nvSpPr>
        <p:spPr>
          <a:xfrm>
            <a:off x="2771800" y="274638"/>
            <a:ext cx="5915000" cy="1143000"/>
          </a:xfrm>
        </p:spPr>
        <p:txBody>
          <a:bodyPr>
            <a:normAutofit fontScale="90000"/>
          </a:bodyPr>
          <a:lstStyle/>
          <a:p>
            <a:r>
              <a:rPr lang="es-MX" dirty="0"/>
              <a:t/>
            </a:r>
            <a:br>
              <a:rPr lang="es-MX" dirty="0"/>
            </a:br>
            <a:r>
              <a:rPr lang="es-MX" b="1" dirty="0"/>
              <a:t>Recurso de Revisión </a:t>
            </a:r>
            <a:endParaRPr lang="es-MX" dirty="0"/>
          </a:p>
        </p:txBody>
      </p:sp>
      <p:sp>
        <p:nvSpPr>
          <p:cNvPr id="3" name="Marcador de contenido 2">
            <a:extLst>
              <a:ext uri="{FF2B5EF4-FFF2-40B4-BE49-F238E27FC236}">
                <a16:creationId xmlns="" xmlns:a16="http://schemas.microsoft.com/office/drawing/2014/main" id="{63EF7F19-2773-440D-8D10-484C7D43BD83}"/>
              </a:ext>
            </a:extLst>
          </p:cNvPr>
          <p:cNvSpPr>
            <a:spLocks noGrp="1"/>
          </p:cNvSpPr>
          <p:nvPr>
            <p:ph idx="1"/>
          </p:nvPr>
        </p:nvSpPr>
        <p:spPr/>
        <p:txBody>
          <a:bodyPr>
            <a:normAutofit fontScale="70000" lnSpcReduction="20000"/>
          </a:bodyPr>
          <a:lstStyle/>
          <a:p>
            <a:r>
              <a:rPr lang="es-MX" dirty="0"/>
              <a:t>Causales</a:t>
            </a:r>
          </a:p>
          <a:p>
            <a:endParaRPr lang="es-MX" dirty="0"/>
          </a:p>
          <a:p>
            <a:r>
              <a:rPr lang="es-MX" dirty="0"/>
              <a:t>7.- No permite el acceso completo o entrega de forma incompleta la información pública de libre acceso considerada en su resolución. </a:t>
            </a:r>
          </a:p>
          <a:p>
            <a:r>
              <a:rPr lang="es-MX" dirty="0"/>
              <a:t>8.- Pretende un cobro adicional al establecido por la Ley. </a:t>
            </a:r>
          </a:p>
          <a:p>
            <a:r>
              <a:rPr lang="es-MX" dirty="0"/>
              <a:t>9.- Se declare parcialmente procedente o improcedente la solicitud de protección de información confidencial. </a:t>
            </a:r>
          </a:p>
          <a:p>
            <a:r>
              <a:rPr lang="es-MX" dirty="0"/>
              <a:t>10.- La entrega de información que no corresponde con lo solicitado. </a:t>
            </a:r>
          </a:p>
          <a:p>
            <a:r>
              <a:rPr lang="es-MX" dirty="0"/>
              <a:t>11.-La declaración de incompetencia por el sujeto obligado. </a:t>
            </a:r>
          </a:p>
          <a:p>
            <a:r>
              <a:rPr lang="es-MX" dirty="0"/>
              <a:t>12.- La entrega o puesta a disposición de información en un formato incomprensible o no accesible para el solicitante </a:t>
            </a:r>
          </a:p>
          <a:p>
            <a:r>
              <a:rPr lang="es-MX" dirty="0"/>
              <a:t>13.- La negativa a permitir la consulta directa de la información. </a:t>
            </a:r>
          </a:p>
        </p:txBody>
      </p:sp>
    </p:spTree>
    <p:extLst>
      <p:ext uri="{BB962C8B-B14F-4D97-AF65-F5344CB8AC3E}">
        <p14:creationId xmlns:p14="http://schemas.microsoft.com/office/powerpoint/2010/main" val="419244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59CC0D-6861-4D5F-BAFB-298FFAD9CB9C}"/>
              </a:ext>
            </a:extLst>
          </p:cNvPr>
          <p:cNvSpPr>
            <a:spLocks noGrp="1"/>
          </p:cNvSpPr>
          <p:nvPr>
            <p:ph type="title"/>
          </p:nvPr>
        </p:nvSpPr>
        <p:spPr>
          <a:xfrm>
            <a:off x="2771800" y="274638"/>
            <a:ext cx="5915000" cy="1143000"/>
          </a:xfrm>
        </p:spPr>
        <p:txBody>
          <a:bodyPr>
            <a:normAutofit fontScale="90000"/>
          </a:bodyPr>
          <a:lstStyle/>
          <a:p>
            <a:r>
              <a:rPr lang="es-MX" dirty="0"/>
              <a:t/>
            </a:r>
            <a:br>
              <a:rPr lang="es-MX" dirty="0"/>
            </a:br>
            <a:r>
              <a:rPr lang="es-MX" b="1" dirty="0"/>
              <a:t>Recurso de Revisión </a:t>
            </a:r>
            <a:endParaRPr lang="es-MX" dirty="0"/>
          </a:p>
        </p:txBody>
      </p:sp>
      <p:sp>
        <p:nvSpPr>
          <p:cNvPr id="3" name="Marcador de contenido 2">
            <a:extLst>
              <a:ext uri="{FF2B5EF4-FFF2-40B4-BE49-F238E27FC236}">
                <a16:creationId xmlns="" xmlns:a16="http://schemas.microsoft.com/office/drawing/2014/main" id="{63EF7F19-2773-440D-8D10-484C7D43BD83}"/>
              </a:ext>
            </a:extLst>
          </p:cNvPr>
          <p:cNvSpPr>
            <a:spLocks noGrp="1"/>
          </p:cNvSpPr>
          <p:nvPr>
            <p:ph idx="1"/>
          </p:nvPr>
        </p:nvSpPr>
        <p:spPr/>
        <p:txBody>
          <a:bodyPr/>
          <a:lstStyle/>
          <a:p>
            <a:pPr marL="0" indent="0">
              <a:buNone/>
            </a:pPr>
            <a:r>
              <a:rPr lang="es-MX" b="1" dirty="0"/>
              <a:t>¿Qué es el Recurso de Revisión? </a:t>
            </a:r>
          </a:p>
          <a:p>
            <a:endParaRPr lang="es-MX" dirty="0"/>
          </a:p>
          <a:p>
            <a:endParaRPr lang="es-MX" dirty="0"/>
          </a:p>
          <a:p>
            <a:r>
              <a:rPr lang="es-MX" dirty="0"/>
              <a:t>Medio de impugnación con que cuenta el solicitante de la información para recurrir la resolución o la falta de ésta. </a:t>
            </a:r>
          </a:p>
          <a:p>
            <a:endParaRPr lang="es-MX" dirty="0"/>
          </a:p>
          <a:p>
            <a:endParaRPr lang="es-MX" dirty="0"/>
          </a:p>
          <a:p>
            <a:pPr marL="0" indent="0">
              <a:buNone/>
            </a:pPr>
            <a:endParaRPr lang="es-MX" dirty="0"/>
          </a:p>
        </p:txBody>
      </p:sp>
    </p:spTree>
    <p:extLst>
      <p:ext uri="{BB962C8B-B14F-4D97-AF65-F5344CB8AC3E}">
        <p14:creationId xmlns:p14="http://schemas.microsoft.com/office/powerpoint/2010/main" val="3277948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59CC0D-6861-4D5F-BAFB-298FFAD9CB9C}"/>
              </a:ext>
            </a:extLst>
          </p:cNvPr>
          <p:cNvSpPr>
            <a:spLocks noGrp="1"/>
          </p:cNvSpPr>
          <p:nvPr>
            <p:ph type="title"/>
          </p:nvPr>
        </p:nvSpPr>
        <p:spPr>
          <a:xfrm>
            <a:off x="2771800" y="274638"/>
            <a:ext cx="5915000" cy="1143000"/>
          </a:xfrm>
        </p:spPr>
        <p:txBody>
          <a:bodyPr>
            <a:normAutofit fontScale="90000"/>
          </a:bodyPr>
          <a:lstStyle/>
          <a:p>
            <a:r>
              <a:rPr lang="es-MX" dirty="0"/>
              <a:t/>
            </a:r>
            <a:br>
              <a:rPr lang="es-MX" dirty="0"/>
            </a:br>
            <a:r>
              <a:rPr lang="es-MX" b="1" dirty="0"/>
              <a:t>Recurso de Revisión </a:t>
            </a:r>
            <a:endParaRPr lang="es-MX" dirty="0"/>
          </a:p>
        </p:txBody>
      </p:sp>
      <p:sp>
        <p:nvSpPr>
          <p:cNvPr id="3" name="Marcador de contenido 2">
            <a:extLst>
              <a:ext uri="{FF2B5EF4-FFF2-40B4-BE49-F238E27FC236}">
                <a16:creationId xmlns="" xmlns:a16="http://schemas.microsoft.com/office/drawing/2014/main" id="{63EF7F19-2773-440D-8D10-484C7D43BD83}"/>
              </a:ext>
            </a:extLst>
          </p:cNvPr>
          <p:cNvSpPr>
            <a:spLocks noGrp="1"/>
          </p:cNvSpPr>
          <p:nvPr>
            <p:ph idx="1"/>
          </p:nvPr>
        </p:nvSpPr>
        <p:spPr/>
        <p:txBody>
          <a:bodyPr/>
          <a:lstStyle/>
          <a:p>
            <a:pPr marL="0" indent="0">
              <a:buNone/>
            </a:pPr>
            <a:r>
              <a:rPr lang="es-MX" dirty="0"/>
              <a:t>Su objeto es: </a:t>
            </a:r>
          </a:p>
          <a:p>
            <a:pPr marL="0" indent="0">
              <a:buNone/>
            </a:pPr>
            <a:endParaRPr lang="es-MX" dirty="0"/>
          </a:p>
          <a:p>
            <a:r>
              <a:rPr lang="es-MX" dirty="0"/>
              <a:t>Que el ITEI revise la respuesta del sujeto obligado sobre la procedencia de las solicitudes de información pública y resuelva lo conducente. </a:t>
            </a:r>
          </a:p>
          <a:p>
            <a:endParaRPr lang="es-MX" dirty="0"/>
          </a:p>
          <a:p>
            <a:endParaRPr lang="es-MX" dirty="0"/>
          </a:p>
          <a:p>
            <a:pPr marL="0" indent="0">
              <a:buNone/>
            </a:pPr>
            <a:endParaRPr lang="es-MX" dirty="0"/>
          </a:p>
        </p:txBody>
      </p:sp>
    </p:spTree>
    <p:extLst>
      <p:ext uri="{BB962C8B-B14F-4D97-AF65-F5344CB8AC3E}">
        <p14:creationId xmlns:p14="http://schemas.microsoft.com/office/powerpoint/2010/main" val="241399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59CC0D-6861-4D5F-BAFB-298FFAD9CB9C}"/>
              </a:ext>
            </a:extLst>
          </p:cNvPr>
          <p:cNvSpPr>
            <a:spLocks noGrp="1"/>
          </p:cNvSpPr>
          <p:nvPr>
            <p:ph type="title"/>
          </p:nvPr>
        </p:nvSpPr>
        <p:spPr>
          <a:xfrm>
            <a:off x="2771800" y="274638"/>
            <a:ext cx="5915000" cy="1143000"/>
          </a:xfrm>
        </p:spPr>
        <p:txBody>
          <a:bodyPr>
            <a:normAutofit fontScale="90000"/>
          </a:bodyPr>
          <a:lstStyle/>
          <a:p>
            <a:r>
              <a:rPr lang="es-MX" dirty="0"/>
              <a:t/>
            </a:r>
            <a:br>
              <a:rPr lang="es-MX" dirty="0"/>
            </a:br>
            <a:r>
              <a:rPr lang="es-MX" b="1" dirty="0"/>
              <a:t>Recurso de Revisión </a:t>
            </a:r>
            <a:endParaRPr lang="es-MX" dirty="0"/>
          </a:p>
        </p:txBody>
      </p:sp>
      <p:pic>
        <p:nvPicPr>
          <p:cNvPr id="5" name="Marcador de contenido 4">
            <a:extLst>
              <a:ext uri="{FF2B5EF4-FFF2-40B4-BE49-F238E27FC236}">
                <a16:creationId xmlns="" xmlns:a16="http://schemas.microsoft.com/office/drawing/2014/main" id="{C951B266-1220-4DD3-ACBD-B4245BBDD37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916832"/>
            <a:ext cx="3168352" cy="3760207"/>
          </a:xfrm>
        </p:spPr>
      </p:pic>
      <p:sp>
        <p:nvSpPr>
          <p:cNvPr id="6" name="Rectángulo 5">
            <a:extLst>
              <a:ext uri="{FF2B5EF4-FFF2-40B4-BE49-F238E27FC236}">
                <a16:creationId xmlns="" xmlns:a16="http://schemas.microsoft.com/office/drawing/2014/main" id="{2DF7F894-084D-431F-8E9A-22F8F0DC7EBB}"/>
              </a:ext>
            </a:extLst>
          </p:cNvPr>
          <p:cNvSpPr/>
          <p:nvPr/>
        </p:nvSpPr>
        <p:spPr>
          <a:xfrm>
            <a:off x="3851920" y="1916832"/>
            <a:ext cx="4572000" cy="3554819"/>
          </a:xfrm>
          <a:prstGeom prst="rect">
            <a:avLst/>
          </a:prstGeom>
        </p:spPr>
        <p:txBody>
          <a:bodyPr>
            <a:spAutoFit/>
          </a:bodyPr>
          <a:lstStyle/>
          <a:p>
            <a:endParaRPr lang="es-MX" sz="900" dirty="0">
              <a:solidFill>
                <a:srgbClr val="000000"/>
              </a:solidFill>
              <a:latin typeface="Arial" panose="020B0604020202020204" pitchFamily="34" charset="0"/>
            </a:endParaRPr>
          </a:p>
          <a:p>
            <a:r>
              <a:rPr lang="es-MX" sz="2400" dirty="0">
                <a:latin typeface="Arial" panose="020B0604020202020204" pitchFamily="34" charset="0"/>
              </a:rPr>
              <a:t>Todos los días que se mencionen comprenden días hábiles </a:t>
            </a:r>
          </a:p>
          <a:p>
            <a:endParaRPr lang="es-MX" sz="2400" dirty="0">
              <a:latin typeface="Arial" panose="020B0604020202020204" pitchFamily="34" charset="0"/>
            </a:endParaRPr>
          </a:p>
          <a:p>
            <a:endParaRPr lang="es-MX" sz="2400" dirty="0">
              <a:latin typeface="Arial" panose="020B0604020202020204" pitchFamily="34" charset="0"/>
            </a:endParaRPr>
          </a:p>
          <a:p>
            <a:endParaRPr lang="es-MX" sz="2400" dirty="0"/>
          </a:p>
          <a:p>
            <a:r>
              <a:rPr lang="es-MX" sz="2400" dirty="0"/>
              <a:t>Las notificación surten efectos al día hábil siguiente al que se efectúan </a:t>
            </a:r>
          </a:p>
        </p:txBody>
      </p:sp>
    </p:spTree>
    <p:extLst>
      <p:ext uri="{BB962C8B-B14F-4D97-AF65-F5344CB8AC3E}">
        <p14:creationId xmlns:p14="http://schemas.microsoft.com/office/powerpoint/2010/main" val="40337622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1278</TotalTime>
  <Words>2681</Words>
  <Application>Microsoft Office PowerPoint</Application>
  <PresentationFormat>Presentación en pantalla (4:3)</PresentationFormat>
  <Paragraphs>294</Paragraphs>
  <Slides>58</Slides>
  <Notes>0</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Presentación de PowerPoint</vt:lpstr>
      <vt:lpstr>Presentación de PowerPoint</vt:lpstr>
      <vt:lpstr>Presentación de PowerPoint</vt:lpstr>
      <vt:lpstr>¿Para qué sirve la transparencia?</vt:lpstr>
      <vt:lpstr> Recurso de Revisión </vt:lpstr>
      <vt:lpstr> Recurso de Revisión </vt:lpstr>
      <vt:lpstr> Recurso de Revisión </vt:lpstr>
      <vt:lpstr> Recurso de Revisión </vt:lpstr>
      <vt:lpstr> Recurso de Revisión </vt:lpstr>
      <vt:lpstr> Recurso de Revisión </vt:lpstr>
      <vt:lpstr> Recurso de Revisión </vt:lpstr>
      <vt:lpstr> Recurso de Revisión </vt:lpstr>
      <vt:lpstr> Recurso de Revisión </vt:lpstr>
      <vt:lpstr> Recurso de Revisión </vt:lpstr>
      <vt:lpstr>Recurso de Revisión</vt:lpstr>
      <vt:lpstr> ETAPAS DEL PROCEDIMIENTO</vt:lpstr>
      <vt:lpstr> ETAPAS DEL PROCEDIMIENTO</vt:lpstr>
      <vt:lpstr> ETAPAS DEL PROCEDIMIENTO</vt:lpstr>
      <vt:lpstr> ETAPAS DEL PROCEDIMIENTO</vt:lpstr>
      <vt:lpstr>Recurso de Transparencia </vt:lpstr>
      <vt:lpstr>Recurso de Transparencia </vt:lpstr>
      <vt:lpstr>Recurso de Transparencia </vt:lpstr>
      <vt:lpstr> ETAPAS DEL PROCEDIMIENTO </vt:lpstr>
      <vt:lpstr> ETAPAS DEL PROCEDIMIENTO </vt:lpstr>
      <vt:lpstr> ETAPAS DEL PROCEDIMIENTO </vt:lpstr>
      <vt:lpstr> ETAPAS DEL PROCEDIMIENTO </vt:lpstr>
      <vt:lpstr>Presentación de PowerPoint</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 Resoluciones relevantes del ITEI.</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esparm</dc:creator>
  <cp:lastModifiedBy>Victor Saavedra</cp:lastModifiedBy>
  <cp:revision>48</cp:revision>
  <dcterms:created xsi:type="dcterms:W3CDTF">2016-01-07T19:19:14Z</dcterms:created>
  <dcterms:modified xsi:type="dcterms:W3CDTF">2017-11-13T18:46:51Z</dcterms:modified>
</cp:coreProperties>
</file>