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74"/>
  </p:notesMasterIdLst>
  <p:sldIdLst>
    <p:sldId id="256" r:id="rId2"/>
    <p:sldId id="331" r:id="rId3"/>
    <p:sldId id="315" r:id="rId4"/>
    <p:sldId id="398" r:id="rId5"/>
    <p:sldId id="258" r:id="rId6"/>
    <p:sldId id="260" r:id="rId7"/>
    <p:sldId id="261" r:id="rId8"/>
    <p:sldId id="268" r:id="rId9"/>
    <p:sldId id="269" r:id="rId10"/>
    <p:sldId id="415" r:id="rId11"/>
    <p:sldId id="390" r:id="rId12"/>
    <p:sldId id="274" r:id="rId13"/>
    <p:sldId id="367" r:id="rId14"/>
    <p:sldId id="276" r:id="rId15"/>
    <p:sldId id="416" r:id="rId16"/>
    <p:sldId id="417" r:id="rId17"/>
    <p:sldId id="418" r:id="rId18"/>
    <p:sldId id="419" r:id="rId19"/>
    <p:sldId id="421" r:id="rId20"/>
    <p:sldId id="422" r:id="rId21"/>
    <p:sldId id="423" r:id="rId22"/>
    <p:sldId id="424" r:id="rId23"/>
    <p:sldId id="399" r:id="rId24"/>
    <p:sldId id="396" r:id="rId25"/>
    <p:sldId id="395" r:id="rId26"/>
    <p:sldId id="392" r:id="rId27"/>
    <p:sldId id="393" r:id="rId28"/>
    <p:sldId id="371" r:id="rId29"/>
    <p:sldId id="369" r:id="rId30"/>
    <p:sldId id="296" r:id="rId31"/>
    <p:sldId id="297" r:id="rId32"/>
    <p:sldId id="304" r:id="rId33"/>
    <p:sldId id="298" r:id="rId34"/>
    <p:sldId id="299" r:id="rId35"/>
    <p:sldId id="300" r:id="rId36"/>
    <p:sldId id="301" r:id="rId37"/>
    <p:sldId id="302" r:id="rId38"/>
    <p:sldId id="303" r:id="rId39"/>
    <p:sldId id="373" r:id="rId40"/>
    <p:sldId id="310" r:id="rId41"/>
    <p:sldId id="374" r:id="rId42"/>
    <p:sldId id="375" r:id="rId43"/>
    <p:sldId id="376" r:id="rId44"/>
    <p:sldId id="377" r:id="rId45"/>
    <p:sldId id="378" r:id="rId46"/>
    <p:sldId id="379" r:id="rId47"/>
    <p:sldId id="380" r:id="rId48"/>
    <p:sldId id="381" r:id="rId49"/>
    <p:sldId id="382" r:id="rId50"/>
    <p:sldId id="383" r:id="rId51"/>
    <p:sldId id="384" r:id="rId52"/>
    <p:sldId id="385" r:id="rId53"/>
    <p:sldId id="386" r:id="rId54"/>
    <p:sldId id="387" r:id="rId55"/>
    <p:sldId id="311" r:id="rId56"/>
    <p:sldId id="312" r:id="rId57"/>
    <p:sldId id="313" r:id="rId58"/>
    <p:sldId id="314" r:id="rId59"/>
    <p:sldId id="388" r:id="rId60"/>
    <p:sldId id="402" r:id="rId61"/>
    <p:sldId id="410" r:id="rId62"/>
    <p:sldId id="411" r:id="rId63"/>
    <p:sldId id="333" r:id="rId64"/>
    <p:sldId id="329" r:id="rId65"/>
    <p:sldId id="413" r:id="rId66"/>
    <p:sldId id="328" r:id="rId67"/>
    <p:sldId id="363" r:id="rId68"/>
    <p:sldId id="406" r:id="rId69"/>
    <p:sldId id="407" r:id="rId70"/>
    <p:sldId id="408" r:id="rId71"/>
    <p:sldId id="425" r:id="rId72"/>
    <p:sldId id="366" r:id="rId73"/>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E7B8FF7-43AA-496E-A7CC-FA9C5651BEFE}">
  <a:tblStyle styleId="{7E7B8FF7-43AA-496E-A7CC-FA9C5651BEFE}" styleName="Table_0">
    <a:wholeTbl>
      <a:tcTxStyle b="off" i="off">
        <a:font>
          <a:latin typeface="Calibri"/>
          <a:ea typeface="Calibri"/>
          <a:cs typeface="Calibri"/>
        </a:font>
        <a:schemeClr val="dk1"/>
      </a:tcTxStyle>
      <a:tcStyle>
        <a:tcBdr>
          <a:left>
            <a:ln w="12700" cap="flat" cmpd="sng">
              <a:solidFill>
                <a:schemeClr val="accent6"/>
              </a:solidFill>
              <a:prstDash val="solid"/>
              <a:round/>
              <a:headEnd type="none" w="med" len="med"/>
              <a:tailEnd type="none" w="med" len="med"/>
            </a:ln>
          </a:left>
          <a:right>
            <a:ln w="12700" cap="flat" cmpd="sng">
              <a:solidFill>
                <a:schemeClr val="accent6"/>
              </a:solidFill>
              <a:prstDash val="solid"/>
              <a:round/>
              <a:headEnd type="none" w="med" len="med"/>
              <a:tailEnd type="none" w="med" len="med"/>
            </a:ln>
          </a:right>
          <a:top>
            <a:ln w="12700" cap="flat" cmpd="sng">
              <a:solidFill>
                <a:schemeClr val="accent6"/>
              </a:solidFill>
              <a:prstDash val="solid"/>
              <a:round/>
              <a:headEnd type="none" w="med" len="med"/>
              <a:tailEnd type="none" w="med" len="med"/>
            </a:ln>
          </a:top>
          <a:bottom>
            <a:ln w="12700" cap="flat" cmpd="sng">
              <a:solidFill>
                <a:schemeClr val="accent6"/>
              </a:solidFill>
              <a:prstDash val="solid"/>
              <a:round/>
              <a:headEnd type="none" w="med" len="med"/>
              <a:tailEnd type="none" w="med" len="med"/>
            </a:ln>
          </a:bottom>
          <a:insideH>
            <a:ln w="12700" cap="flat" cmpd="sng">
              <a:solidFill>
                <a:schemeClr val="accent6"/>
              </a:solidFill>
              <a:prstDash val="solid"/>
              <a:round/>
              <a:headEnd type="none" w="med" len="med"/>
              <a:tailEnd type="none" w="med" len="med"/>
            </a:ln>
          </a:insideH>
          <a:insideV>
            <a:ln w="12700" cap="flat" cmpd="sng">
              <a:solidFill>
                <a:schemeClr val="accent6"/>
              </a:solidFill>
              <a:prstDash val="solid"/>
              <a:round/>
              <a:headEnd type="none" w="med" len="med"/>
              <a:tailEnd type="none" w="med" len="med"/>
            </a:ln>
          </a:insideV>
        </a:tcBdr>
        <a:fill>
          <a:solidFill>
            <a:srgbClr val="FFFFFF">
              <a:alpha val="0"/>
            </a:srgbClr>
          </a:solid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accent6"/>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accent6"/>
              </a:solidFill>
              <a:prstDash val="solid"/>
              <a:round/>
              <a:headEnd type="none" w="med" len="med"/>
              <a:tailEnd type="none" w="med" len="med"/>
            </a:ln>
          </a:bottom>
        </a:tcBdr>
        <a:fill>
          <a:solidFill>
            <a:srgbClr val="FFFFFF">
              <a:alpha val="0"/>
            </a:srgbClr>
          </a:solidFill>
        </a:fill>
      </a:tcStyle>
    </a:firstRow>
  </a:tblStyle>
  <a:tblStyle styleId="{FB7A74E2-FCAB-4B50-88F5-F3D41191AA61}"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F1F5"/>
          </a:solidFill>
        </a:fill>
      </a:tcStyle>
    </a:wholeTbl>
    <a:band1H>
      <a:tcStyle>
        <a:tcBdr/>
        <a:fill>
          <a:solidFill>
            <a:srgbClr val="CEE2EA"/>
          </a:solidFill>
        </a:fill>
      </a:tcStyle>
    </a:band1H>
    <a:band1V>
      <a:tcStyle>
        <a:tcBdr/>
        <a:fill>
          <a:solidFill>
            <a:srgbClr val="CEE2EA"/>
          </a:solidFill>
        </a:fill>
      </a:tcStyle>
    </a:band1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5"/>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5"/>
          </a:solidFill>
        </a:fill>
      </a:tcStyle>
    </a:firstRow>
  </a:tblStyle>
  <a:tblStyle styleId="{4DC5675B-EDFD-48A4-AF22-D3BFE1C7010E}" styleName="Table_2">
    <a:wholeTbl>
      <a:tcStyle>
        <a:tcBdr>
          <a:left>
            <a:ln w="9525" cap="flat" cmpd="sng">
              <a:solidFill>
                <a:srgbClr val="9E9E9E"/>
              </a:solidFill>
              <a:prstDash val="solid"/>
              <a:round/>
              <a:headEnd type="none" w="med" len="med"/>
              <a:tailEnd type="none" w="med" len="med"/>
            </a:ln>
          </a:left>
          <a:right>
            <a:ln w="9525" cap="flat" cmpd="sng">
              <a:solidFill>
                <a:srgbClr val="9E9E9E"/>
              </a:solidFill>
              <a:prstDash val="solid"/>
              <a:round/>
              <a:headEnd type="none" w="med" len="med"/>
              <a:tailEnd type="none" w="med" len="med"/>
            </a:ln>
          </a:right>
          <a:top>
            <a:ln w="9525" cap="flat" cmpd="sng">
              <a:solidFill>
                <a:srgbClr val="9E9E9E"/>
              </a:solidFill>
              <a:prstDash val="solid"/>
              <a:round/>
              <a:headEnd type="none" w="med" len="med"/>
              <a:tailEnd type="none" w="med" len="med"/>
            </a:ln>
          </a:top>
          <a:bottom>
            <a:ln w="9525" cap="flat" cmpd="sng">
              <a:solidFill>
                <a:srgbClr val="9E9E9E"/>
              </a:solidFill>
              <a:prstDash val="solid"/>
              <a:round/>
              <a:headEnd type="none" w="med" len="med"/>
              <a:tailEnd type="none" w="med" len="med"/>
            </a:ln>
          </a:bottom>
          <a:insideH>
            <a:ln w="9525" cap="flat" cmpd="sng">
              <a:solidFill>
                <a:srgbClr val="9E9E9E"/>
              </a:solidFill>
              <a:prstDash val="solid"/>
              <a:round/>
              <a:headEnd type="none" w="med" len="med"/>
              <a:tailEnd type="none" w="med" len="med"/>
            </a:ln>
          </a:insideH>
          <a:insideV>
            <a:ln w="9525" cap="flat" cmpd="sng">
              <a:solidFill>
                <a:srgbClr val="9E9E9E"/>
              </a:solidFill>
              <a:prstDash val="solid"/>
              <a:round/>
              <a:headEnd type="none" w="med" len="med"/>
              <a:tailEnd type="none" w="med" len="med"/>
            </a:ln>
          </a:insideV>
        </a:tcBdr>
      </a:tcStyle>
    </a:wholeTbl>
  </a:tblStyle>
  <a:tblStyle styleId="{9B319DEE-3726-4F72-8DC1-0BE508C2376B}" styleName="Table_3"/>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38" autoAdjust="0"/>
    <p:restoredTop sz="66785" autoAdjust="0"/>
  </p:normalViewPr>
  <p:slideViewPr>
    <p:cSldViewPr>
      <p:cViewPr varScale="1">
        <p:scale>
          <a:sx n="35" d="100"/>
          <a:sy n="35" d="100"/>
        </p:scale>
        <p:origin x="-1574" y="-77"/>
      </p:cViewPr>
      <p:guideLst>
        <p:guide orient="horz" pos="2160"/>
        <p:guide pos="2880"/>
      </p:guideLst>
    </p:cSldViewPr>
  </p:slideViewPr>
  <p:notesTextViewPr>
    <p:cViewPr>
      <p:scale>
        <a:sx n="1" d="1"/>
        <a:sy n="1" d="1"/>
      </p:scale>
      <p:origin x="0" y="0"/>
    </p:cViewPr>
  </p:notesTextViewPr>
  <p:sorterViewPr>
    <p:cViewPr>
      <p:scale>
        <a:sx n="100" d="100"/>
        <a:sy n="100" d="100"/>
      </p:scale>
      <p:origin x="0" y="579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F1FF00-F7F7-4901-B854-9685803EEE93}" type="doc">
      <dgm:prSet loTypeId="urn:microsoft.com/office/officeart/2005/8/layout/gear1" loCatId="relationship" qsTypeId="urn:microsoft.com/office/officeart/2005/8/quickstyle/simple1" qsCatId="simple" csTypeId="urn:microsoft.com/office/officeart/2005/8/colors/colorful1" csCatId="colorful" phldr="1"/>
      <dgm:spPr/>
    </dgm:pt>
    <dgm:pt modelId="{83639AF7-360A-4326-AA32-AE4B49B92A85}">
      <dgm:prSet phldrT="[Texto]" custT="1"/>
      <dgm:spPr/>
      <dgm:t>
        <a:bodyPr/>
        <a:lstStyle/>
        <a:p>
          <a:r>
            <a:rPr lang="es-MX" sz="1800" dirty="0" smtClean="0"/>
            <a:t>INAI</a:t>
          </a:r>
          <a:endParaRPr lang="es-MX" sz="1800" dirty="0"/>
        </a:p>
      </dgm:t>
    </dgm:pt>
    <dgm:pt modelId="{AF09E906-1DED-4407-8362-E4AAD2159B8B}" type="parTrans" cxnId="{2A91D7A7-9887-4A04-AE06-BB8EDEC42830}">
      <dgm:prSet/>
      <dgm:spPr/>
      <dgm:t>
        <a:bodyPr/>
        <a:lstStyle/>
        <a:p>
          <a:endParaRPr lang="es-MX"/>
        </a:p>
      </dgm:t>
    </dgm:pt>
    <dgm:pt modelId="{B2C627C8-2FEE-469D-9678-E6EA648C1A4F}" type="sibTrans" cxnId="{2A91D7A7-9887-4A04-AE06-BB8EDEC42830}">
      <dgm:prSet/>
      <dgm:spPr/>
      <dgm:t>
        <a:bodyPr/>
        <a:lstStyle/>
        <a:p>
          <a:endParaRPr lang="es-MX"/>
        </a:p>
      </dgm:t>
    </dgm:pt>
    <dgm:pt modelId="{1E66D1B0-7C65-45CD-9155-E328A2426C2E}">
      <dgm:prSet phldrT="[Texto]"/>
      <dgm:spPr/>
      <dgm:t>
        <a:bodyPr/>
        <a:lstStyle/>
        <a:p>
          <a:r>
            <a:rPr lang="es-MX" dirty="0" smtClean="0"/>
            <a:t>Sociedad Civil</a:t>
          </a:r>
          <a:endParaRPr lang="es-MX" dirty="0"/>
        </a:p>
      </dgm:t>
    </dgm:pt>
    <dgm:pt modelId="{F00FFC55-36CE-45D9-8239-EF86A53222F6}" type="parTrans" cxnId="{BA6E8858-118A-4E2C-ABB7-522AFB73536D}">
      <dgm:prSet/>
      <dgm:spPr/>
      <dgm:t>
        <a:bodyPr/>
        <a:lstStyle/>
        <a:p>
          <a:endParaRPr lang="es-MX"/>
        </a:p>
      </dgm:t>
    </dgm:pt>
    <dgm:pt modelId="{45E47293-9324-49EA-A3A5-C024D421D54E}" type="sibTrans" cxnId="{BA6E8858-118A-4E2C-ABB7-522AFB73536D}">
      <dgm:prSet/>
      <dgm:spPr/>
      <dgm:t>
        <a:bodyPr/>
        <a:lstStyle/>
        <a:p>
          <a:endParaRPr lang="es-MX"/>
        </a:p>
      </dgm:t>
    </dgm:pt>
    <dgm:pt modelId="{E78EF471-FE74-4323-9CC4-F92E8CFE1804}">
      <dgm:prSet phldrT="[Texto]"/>
      <dgm:spPr/>
      <dgm:t>
        <a:bodyPr/>
        <a:lstStyle/>
        <a:p>
          <a:r>
            <a:rPr lang="es-MX" dirty="0" smtClean="0"/>
            <a:t>Gobierno Federal</a:t>
          </a:r>
          <a:endParaRPr lang="es-MX" dirty="0"/>
        </a:p>
      </dgm:t>
    </dgm:pt>
    <dgm:pt modelId="{95D7595E-591E-470F-8B21-3543D904B895}" type="parTrans" cxnId="{2E7BD069-AF0F-4209-A1E3-E7616900E97E}">
      <dgm:prSet/>
      <dgm:spPr/>
      <dgm:t>
        <a:bodyPr/>
        <a:lstStyle/>
        <a:p>
          <a:endParaRPr lang="es-MX"/>
        </a:p>
      </dgm:t>
    </dgm:pt>
    <dgm:pt modelId="{AED35360-44BA-4534-93A9-0AB17FA3ECBA}" type="sibTrans" cxnId="{2E7BD069-AF0F-4209-A1E3-E7616900E97E}">
      <dgm:prSet/>
      <dgm:spPr/>
      <dgm:t>
        <a:bodyPr/>
        <a:lstStyle/>
        <a:p>
          <a:endParaRPr lang="es-MX"/>
        </a:p>
      </dgm:t>
    </dgm:pt>
    <dgm:pt modelId="{191E68CE-CDB9-4BB6-97A3-4AA1815F78B0}" type="pres">
      <dgm:prSet presAssocID="{C0F1FF00-F7F7-4901-B854-9685803EEE93}" presName="composite" presStyleCnt="0">
        <dgm:presLayoutVars>
          <dgm:chMax val="3"/>
          <dgm:animLvl val="lvl"/>
          <dgm:resizeHandles val="exact"/>
        </dgm:presLayoutVars>
      </dgm:prSet>
      <dgm:spPr/>
    </dgm:pt>
    <dgm:pt modelId="{948013E7-6B29-459D-ACE4-AF2B114427C9}" type="pres">
      <dgm:prSet presAssocID="{83639AF7-360A-4326-AA32-AE4B49B92A85}" presName="gear1" presStyleLbl="node1" presStyleIdx="0" presStyleCnt="3">
        <dgm:presLayoutVars>
          <dgm:chMax val="1"/>
          <dgm:bulletEnabled val="1"/>
        </dgm:presLayoutVars>
      </dgm:prSet>
      <dgm:spPr/>
      <dgm:t>
        <a:bodyPr/>
        <a:lstStyle/>
        <a:p>
          <a:endParaRPr lang="es-MX"/>
        </a:p>
      </dgm:t>
    </dgm:pt>
    <dgm:pt modelId="{4413573B-70C2-4DBD-BC57-077FA16CFB32}" type="pres">
      <dgm:prSet presAssocID="{83639AF7-360A-4326-AA32-AE4B49B92A85}" presName="gear1srcNode" presStyleLbl="node1" presStyleIdx="0" presStyleCnt="3"/>
      <dgm:spPr/>
      <dgm:t>
        <a:bodyPr/>
        <a:lstStyle/>
        <a:p>
          <a:endParaRPr lang="es-MX"/>
        </a:p>
      </dgm:t>
    </dgm:pt>
    <dgm:pt modelId="{FC1F06CC-2D8F-4166-A09B-3B5308271D60}" type="pres">
      <dgm:prSet presAssocID="{83639AF7-360A-4326-AA32-AE4B49B92A85}" presName="gear1dstNode" presStyleLbl="node1" presStyleIdx="0" presStyleCnt="3"/>
      <dgm:spPr/>
      <dgm:t>
        <a:bodyPr/>
        <a:lstStyle/>
        <a:p>
          <a:endParaRPr lang="es-MX"/>
        </a:p>
      </dgm:t>
    </dgm:pt>
    <dgm:pt modelId="{797BDD27-2D2F-4460-96D3-BD3B4421A54D}" type="pres">
      <dgm:prSet presAssocID="{1E66D1B0-7C65-45CD-9155-E328A2426C2E}" presName="gear2" presStyleLbl="node1" presStyleIdx="1" presStyleCnt="3">
        <dgm:presLayoutVars>
          <dgm:chMax val="1"/>
          <dgm:bulletEnabled val="1"/>
        </dgm:presLayoutVars>
      </dgm:prSet>
      <dgm:spPr/>
      <dgm:t>
        <a:bodyPr/>
        <a:lstStyle/>
        <a:p>
          <a:endParaRPr lang="es-MX"/>
        </a:p>
      </dgm:t>
    </dgm:pt>
    <dgm:pt modelId="{EFE58B41-7F32-4184-B050-E21AD0B2C1EA}" type="pres">
      <dgm:prSet presAssocID="{1E66D1B0-7C65-45CD-9155-E328A2426C2E}" presName="gear2srcNode" presStyleLbl="node1" presStyleIdx="1" presStyleCnt="3"/>
      <dgm:spPr/>
      <dgm:t>
        <a:bodyPr/>
        <a:lstStyle/>
        <a:p>
          <a:endParaRPr lang="es-MX"/>
        </a:p>
      </dgm:t>
    </dgm:pt>
    <dgm:pt modelId="{6592B2CA-567B-4D4B-9EC9-9937AE6357C9}" type="pres">
      <dgm:prSet presAssocID="{1E66D1B0-7C65-45CD-9155-E328A2426C2E}" presName="gear2dstNode" presStyleLbl="node1" presStyleIdx="1" presStyleCnt="3"/>
      <dgm:spPr/>
      <dgm:t>
        <a:bodyPr/>
        <a:lstStyle/>
        <a:p>
          <a:endParaRPr lang="es-MX"/>
        </a:p>
      </dgm:t>
    </dgm:pt>
    <dgm:pt modelId="{F4D43107-540A-467A-9F8C-D89DB79113C3}" type="pres">
      <dgm:prSet presAssocID="{E78EF471-FE74-4323-9CC4-F92E8CFE1804}" presName="gear3" presStyleLbl="node1" presStyleIdx="2" presStyleCnt="3"/>
      <dgm:spPr/>
      <dgm:t>
        <a:bodyPr/>
        <a:lstStyle/>
        <a:p>
          <a:endParaRPr lang="es-MX"/>
        </a:p>
      </dgm:t>
    </dgm:pt>
    <dgm:pt modelId="{915ADBCB-5959-46C3-BD10-7F1107EE62B7}" type="pres">
      <dgm:prSet presAssocID="{E78EF471-FE74-4323-9CC4-F92E8CFE1804}" presName="gear3tx" presStyleLbl="node1" presStyleIdx="2" presStyleCnt="3">
        <dgm:presLayoutVars>
          <dgm:chMax val="1"/>
          <dgm:bulletEnabled val="1"/>
        </dgm:presLayoutVars>
      </dgm:prSet>
      <dgm:spPr/>
      <dgm:t>
        <a:bodyPr/>
        <a:lstStyle/>
        <a:p>
          <a:endParaRPr lang="es-MX"/>
        </a:p>
      </dgm:t>
    </dgm:pt>
    <dgm:pt modelId="{9BFE54C9-7978-4882-83AC-FE39820D4331}" type="pres">
      <dgm:prSet presAssocID="{E78EF471-FE74-4323-9CC4-F92E8CFE1804}" presName="gear3srcNode" presStyleLbl="node1" presStyleIdx="2" presStyleCnt="3"/>
      <dgm:spPr/>
      <dgm:t>
        <a:bodyPr/>
        <a:lstStyle/>
        <a:p>
          <a:endParaRPr lang="es-MX"/>
        </a:p>
      </dgm:t>
    </dgm:pt>
    <dgm:pt modelId="{12E118F4-A30C-4FB4-BBF9-F0A73EBA56FB}" type="pres">
      <dgm:prSet presAssocID="{E78EF471-FE74-4323-9CC4-F92E8CFE1804}" presName="gear3dstNode" presStyleLbl="node1" presStyleIdx="2" presStyleCnt="3"/>
      <dgm:spPr/>
      <dgm:t>
        <a:bodyPr/>
        <a:lstStyle/>
        <a:p>
          <a:endParaRPr lang="es-MX"/>
        </a:p>
      </dgm:t>
    </dgm:pt>
    <dgm:pt modelId="{DB19BD79-B606-457B-AB60-F93D1C9F5049}" type="pres">
      <dgm:prSet presAssocID="{B2C627C8-2FEE-469D-9678-E6EA648C1A4F}" presName="connector1" presStyleLbl="sibTrans2D1" presStyleIdx="0" presStyleCnt="3"/>
      <dgm:spPr/>
      <dgm:t>
        <a:bodyPr/>
        <a:lstStyle/>
        <a:p>
          <a:endParaRPr lang="es-MX"/>
        </a:p>
      </dgm:t>
    </dgm:pt>
    <dgm:pt modelId="{1BD4A086-6A73-4BCE-B0D9-DC78C65C88F9}" type="pres">
      <dgm:prSet presAssocID="{45E47293-9324-49EA-A3A5-C024D421D54E}" presName="connector2" presStyleLbl="sibTrans2D1" presStyleIdx="1" presStyleCnt="3"/>
      <dgm:spPr/>
      <dgm:t>
        <a:bodyPr/>
        <a:lstStyle/>
        <a:p>
          <a:endParaRPr lang="es-MX"/>
        </a:p>
      </dgm:t>
    </dgm:pt>
    <dgm:pt modelId="{B00FC0A5-83A6-4387-B6D4-2826FB5D9C3C}" type="pres">
      <dgm:prSet presAssocID="{AED35360-44BA-4534-93A9-0AB17FA3ECBA}" presName="connector3" presStyleLbl="sibTrans2D1" presStyleIdx="2" presStyleCnt="3"/>
      <dgm:spPr/>
      <dgm:t>
        <a:bodyPr/>
        <a:lstStyle/>
        <a:p>
          <a:endParaRPr lang="es-MX"/>
        </a:p>
      </dgm:t>
    </dgm:pt>
  </dgm:ptLst>
  <dgm:cxnLst>
    <dgm:cxn modelId="{CA5CB190-E5DE-4D0D-B680-683BCA0BA6C3}" type="presOf" srcId="{1E66D1B0-7C65-45CD-9155-E328A2426C2E}" destId="{797BDD27-2D2F-4460-96D3-BD3B4421A54D}" srcOrd="0" destOrd="0" presId="urn:microsoft.com/office/officeart/2005/8/layout/gear1"/>
    <dgm:cxn modelId="{C4A5099F-D1D6-4F72-B8A6-0E306EAEFEBE}" type="presOf" srcId="{83639AF7-360A-4326-AA32-AE4B49B92A85}" destId="{948013E7-6B29-459D-ACE4-AF2B114427C9}" srcOrd="0" destOrd="0" presId="urn:microsoft.com/office/officeart/2005/8/layout/gear1"/>
    <dgm:cxn modelId="{B3B35C85-774E-4108-BA67-C46EBD6E3A7E}" type="presOf" srcId="{83639AF7-360A-4326-AA32-AE4B49B92A85}" destId="{4413573B-70C2-4DBD-BC57-077FA16CFB32}" srcOrd="1" destOrd="0" presId="urn:microsoft.com/office/officeart/2005/8/layout/gear1"/>
    <dgm:cxn modelId="{BA6E8858-118A-4E2C-ABB7-522AFB73536D}" srcId="{C0F1FF00-F7F7-4901-B854-9685803EEE93}" destId="{1E66D1B0-7C65-45CD-9155-E328A2426C2E}" srcOrd="1" destOrd="0" parTransId="{F00FFC55-36CE-45D9-8239-EF86A53222F6}" sibTransId="{45E47293-9324-49EA-A3A5-C024D421D54E}"/>
    <dgm:cxn modelId="{8AB8CFC5-9E0C-4210-81EB-EC6F0422578B}" type="presOf" srcId="{C0F1FF00-F7F7-4901-B854-9685803EEE93}" destId="{191E68CE-CDB9-4BB6-97A3-4AA1815F78B0}" srcOrd="0" destOrd="0" presId="urn:microsoft.com/office/officeart/2005/8/layout/gear1"/>
    <dgm:cxn modelId="{595AF9B5-E802-4016-8DEB-4B3C5307D1EE}" type="presOf" srcId="{E78EF471-FE74-4323-9CC4-F92E8CFE1804}" destId="{12E118F4-A30C-4FB4-BBF9-F0A73EBA56FB}" srcOrd="3" destOrd="0" presId="urn:microsoft.com/office/officeart/2005/8/layout/gear1"/>
    <dgm:cxn modelId="{2A91D7A7-9887-4A04-AE06-BB8EDEC42830}" srcId="{C0F1FF00-F7F7-4901-B854-9685803EEE93}" destId="{83639AF7-360A-4326-AA32-AE4B49B92A85}" srcOrd="0" destOrd="0" parTransId="{AF09E906-1DED-4407-8362-E4AAD2159B8B}" sibTransId="{B2C627C8-2FEE-469D-9678-E6EA648C1A4F}"/>
    <dgm:cxn modelId="{24684E8C-1336-4993-A107-44D58D35B5AA}" type="presOf" srcId="{E78EF471-FE74-4323-9CC4-F92E8CFE1804}" destId="{915ADBCB-5959-46C3-BD10-7F1107EE62B7}" srcOrd="1" destOrd="0" presId="urn:microsoft.com/office/officeart/2005/8/layout/gear1"/>
    <dgm:cxn modelId="{2E7BD069-AF0F-4209-A1E3-E7616900E97E}" srcId="{C0F1FF00-F7F7-4901-B854-9685803EEE93}" destId="{E78EF471-FE74-4323-9CC4-F92E8CFE1804}" srcOrd="2" destOrd="0" parTransId="{95D7595E-591E-470F-8B21-3543D904B895}" sibTransId="{AED35360-44BA-4534-93A9-0AB17FA3ECBA}"/>
    <dgm:cxn modelId="{5AD5EC18-97C4-4CED-997A-53DBAAB0A030}" type="presOf" srcId="{83639AF7-360A-4326-AA32-AE4B49B92A85}" destId="{FC1F06CC-2D8F-4166-A09B-3B5308271D60}" srcOrd="2" destOrd="0" presId="urn:microsoft.com/office/officeart/2005/8/layout/gear1"/>
    <dgm:cxn modelId="{ABF55D05-18D8-4078-B582-E8F979EA0899}" type="presOf" srcId="{B2C627C8-2FEE-469D-9678-E6EA648C1A4F}" destId="{DB19BD79-B606-457B-AB60-F93D1C9F5049}" srcOrd="0" destOrd="0" presId="urn:microsoft.com/office/officeart/2005/8/layout/gear1"/>
    <dgm:cxn modelId="{59F4BABC-7E7F-42CB-891A-EACA8DABE0B1}" type="presOf" srcId="{45E47293-9324-49EA-A3A5-C024D421D54E}" destId="{1BD4A086-6A73-4BCE-B0D9-DC78C65C88F9}" srcOrd="0" destOrd="0" presId="urn:microsoft.com/office/officeart/2005/8/layout/gear1"/>
    <dgm:cxn modelId="{A4F789F8-414D-4F40-8B38-B6CC2E8E717A}" type="presOf" srcId="{E78EF471-FE74-4323-9CC4-F92E8CFE1804}" destId="{9BFE54C9-7978-4882-83AC-FE39820D4331}" srcOrd="2" destOrd="0" presId="urn:microsoft.com/office/officeart/2005/8/layout/gear1"/>
    <dgm:cxn modelId="{F51C18AB-C187-477C-87F5-0ED311A63545}" type="presOf" srcId="{E78EF471-FE74-4323-9CC4-F92E8CFE1804}" destId="{F4D43107-540A-467A-9F8C-D89DB79113C3}" srcOrd="0" destOrd="0" presId="urn:microsoft.com/office/officeart/2005/8/layout/gear1"/>
    <dgm:cxn modelId="{41BB67E9-41DF-4CAA-92FB-B2196719E3A9}" type="presOf" srcId="{1E66D1B0-7C65-45CD-9155-E328A2426C2E}" destId="{EFE58B41-7F32-4184-B050-E21AD0B2C1EA}" srcOrd="1" destOrd="0" presId="urn:microsoft.com/office/officeart/2005/8/layout/gear1"/>
    <dgm:cxn modelId="{B5417480-A3B0-4C28-90EF-7E7AFA78A353}" type="presOf" srcId="{1E66D1B0-7C65-45CD-9155-E328A2426C2E}" destId="{6592B2CA-567B-4D4B-9EC9-9937AE6357C9}" srcOrd="2" destOrd="0" presId="urn:microsoft.com/office/officeart/2005/8/layout/gear1"/>
    <dgm:cxn modelId="{F373A0D4-FDF1-4AE7-89BC-F39C394704C6}" type="presOf" srcId="{AED35360-44BA-4534-93A9-0AB17FA3ECBA}" destId="{B00FC0A5-83A6-4387-B6D4-2826FB5D9C3C}" srcOrd="0" destOrd="0" presId="urn:microsoft.com/office/officeart/2005/8/layout/gear1"/>
    <dgm:cxn modelId="{2015369F-5D9A-452B-BB14-70974C4DECDD}" type="presParOf" srcId="{191E68CE-CDB9-4BB6-97A3-4AA1815F78B0}" destId="{948013E7-6B29-459D-ACE4-AF2B114427C9}" srcOrd="0" destOrd="0" presId="urn:microsoft.com/office/officeart/2005/8/layout/gear1"/>
    <dgm:cxn modelId="{A4B2DB59-154B-4945-B4F3-F807F55313B6}" type="presParOf" srcId="{191E68CE-CDB9-4BB6-97A3-4AA1815F78B0}" destId="{4413573B-70C2-4DBD-BC57-077FA16CFB32}" srcOrd="1" destOrd="0" presId="urn:microsoft.com/office/officeart/2005/8/layout/gear1"/>
    <dgm:cxn modelId="{4B8AE981-91A5-4B47-9E87-EF2B68C20E03}" type="presParOf" srcId="{191E68CE-CDB9-4BB6-97A3-4AA1815F78B0}" destId="{FC1F06CC-2D8F-4166-A09B-3B5308271D60}" srcOrd="2" destOrd="0" presId="urn:microsoft.com/office/officeart/2005/8/layout/gear1"/>
    <dgm:cxn modelId="{60352216-E142-4733-8A21-CEF2EAC0A11A}" type="presParOf" srcId="{191E68CE-CDB9-4BB6-97A3-4AA1815F78B0}" destId="{797BDD27-2D2F-4460-96D3-BD3B4421A54D}" srcOrd="3" destOrd="0" presId="urn:microsoft.com/office/officeart/2005/8/layout/gear1"/>
    <dgm:cxn modelId="{E947C28B-9435-4FDF-A0CF-48E8C0C2971A}" type="presParOf" srcId="{191E68CE-CDB9-4BB6-97A3-4AA1815F78B0}" destId="{EFE58B41-7F32-4184-B050-E21AD0B2C1EA}" srcOrd="4" destOrd="0" presId="urn:microsoft.com/office/officeart/2005/8/layout/gear1"/>
    <dgm:cxn modelId="{9C3D24E7-3FF0-42CC-8958-B6E1F3291113}" type="presParOf" srcId="{191E68CE-CDB9-4BB6-97A3-4AA1815F78B0}" destId="{6592B2CA-567B-4D4B-9EC9-9937AE6357C9}" srcOrd="5" destOrd="0" presId="urn:microsoft.com/office/officeart/2005/8/layout/gear1"/>
    <dgm:cxn modelId="{28ED5302-024C-41A2-B6D7-E17A0E4121F2}" type="presParOf" srcId="{191E68CE-CDB9-4BB6-97A3-4AA1815F78B0}" destId="{F4D43107-540A-467A-9F8C-D89DB79113C3}" srcOrd="6" destOrd="0" presId="urn:microsoft.com/office/officeart/2005/8/layout/gear1"/>
    <dgm:cxn modelId="{BAC2E0DA-090D-4698-9451-DA1C525CFCA9}" type="presParOf" srcId="{191E68CE-CDB9-4BB6-97A3-4AA1815F78B0}" destId="{915ADBCB-5959-46C3-BD10-7F1107EE62B7}" srcOrd="7" destOrd="0" presId="urn:microsoft.com/office/officeart/2005/8/layout/gear1"/>
    <dgm:cxn modelId="{7DE7D11A-ED75-4A50-BF0F-B4C0D90459B2}" type="presParOf" srcId="{191E68CE-CDB9-4BB6-97A3-4AA1815F78B0}" destId="{9BFE54C9-7978-4882-83AC-FE39820D4331}" srcOrd="8" destOrd="0" presId="urn:microsoft.com/office/officeart/2005/8/layout/gear1"/>
    <dgm:cxn modelId="{91896C5D-4A90-43AC-B9EE-CED854D48272}" type="presParOf" srcId="{191E68CE-CDB9-4BB6-97A3-4AA1815F78B0}" destId="{12E118F4-A30C-4FB4-BBF9-F0A73EBA56FB}" srcOrd="9" destOrd="0" presId="urn:microsoft.com/office/officeart/2005/8/layout/gear1"/>
    <dgm:cxn modelId="{F5159DC5-0661-4761-9967-4A08A7371C6C}" type="presParOf" srcId="{191E68CE-CDB9-4BB6-97A3-4AA1815F78B0}" destId="{DB19BD79-B606-457B-AB60-F93D1C9F5049}" srcOrd="10" destOrd="0" presId="urn:microsoft.com/office/officeart/2005/8/layout/gear1"/>
    <dgm:cxn modelId="{44AF9E12-DA25-4786-A5D7-C408B5437A99}" type="presParOf" srcId="{191E68CE-CDB9-4BB6-97A3-4AA1815F78B0}" destId="{1BD4A086-6A73-4BCE-B0D9-DC78C65C88F9}" srcOrd="11" destOrd="0" presId="urn:microsoft.com/office/officeart/2005/8/layout/gear1"/>
    <dgm:cxn modelId="{5F2D9100-DFFA-4F2B-A64D-D542F01A28CB}" type="presParOf" srcId="{191E68CE-CDB9-4BB6-97A3-4AA1815F78B0}" destId="{B00FC0A5-83A6-4387-B6D4-2826FB5D9C3C}"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B96032-6B0D-404D-8ABC-FDB67A6B2F55}" type="doc">
      <dgm:prSet loTypeId="urn:microsoft.com/office/officeart/2005/8/layout/hierarchy3" loCatId="list" qsTypeId="urn:microsoft.com/office/officeart/2005/8/quickstyle/simple1" qsCatId="simple" csTypeId="urn:microsoft.com/office/officeart/2005/8/colors/colorful1" csCatId="colorful" phldr="1"/>
      <dgm:spPr/>
      <dgm:t>
        <a:bodyPr/>
        <a:lstStyle/>
        <a:p>
          <a:endParaRPr lang="es-MX"/>
        </a:p>
      </dgm:t>
    </dgm:pt>
    <dgm:pt modelId="{4038524B-8E07-4A1D-97CA-F9DA239A8CBC}">
      <dgm:prSet phldrT="[Texto]"/>
      <dgm:spPr/>
      <dgm:t>
        <a:bodyPr/>
        <a:lstStyle/>
        <a:p>
          <a:r>
            <a:rPr lang="es-MX" dirty="0" smtClean="0"/>
            <a:t>Mejora de Servicios Públicos</a:t>
          </a:r>
          <a:endParaRPr lang="es-MX" dirty="0"/>
        </a:p>
      </dgm:t>
    </dgm:pt>
    <dgm:pt modelId="{BC052F0A-5A63-4BE3-87EC-F761128B5AD0}" type="parTrans" cxnId="{9867F8C6-680C-4D06-83FD-CF8E77DE6917}">
      <dgm:prSet/>
      <dgm:spPr/>
      <dgm:t>
        <a:bodyPr/>
        <a:lstStyle/>
        <a:p>
          <a:endParaRPr lang="es-MX"/>
        </a:p>
      </dgm:t>
    </dgm:pt>
    <dgm:pt modelId="{C77C301E-5AAA-4AFC-BF53-957C35DC003B}" type="sibTrans" cxnId="{9867F8C6-680C-4D06-83FD-CF8E77DE6917}">
      <dgm:prSet/>
      <dgm:spPr/>
      <dgm:t>
        <a:bodyPr/>
        <a:lstStyle/>
        <a:p>
          <a:endParaRPr lang="es-MX"/>
        </a:p>
      </dgm:t>
    </dgm:pt>
    <dgm:pt modelId="{9C41DA29-13E3-4D20-BCDB-266CD4844584}">
      <dgm:prSet phldrT="[Texto]"/>
      <dgm:spPr/>
      <dgm:t>
        <a:bodyPr/>
        <a:lstStyle/>
        <a:p>
          <a:r>
            <a:rPr lang="es-MX" dirty="0" smtClean="0"/>
            <a:t>2029 and </a:t>
          </a:r>
          <a:r>
            <a:rPr lang="es-MX" dirty="0" err="1" smtClean="0"/>
            <a:t>Beyond</a:t>
          </a:r>
          <a:r>
            <a:rPr lang="es-MX" dirty="0" smtClean="0"/>
            <a:t> </a:t>
          </a:r>
          <a:endParaRPr lang="es-MX" dirty="0"/>
        </a:p>
      </dgm:t>
    </dgm:pt>
    <dgm:pt modelId="{18FC3A96-8B47-472F-9A83-61FFA2425799}" type="parTrans" cxnId="{B5CAED2B-FFFA-4D2F-8A4E-A6763FF91D84}">
      <dgm:prSet/>
      <dgm:spPr/>
      <dgm:t>
        <a:bodyPr/>
        <a:lstStyle/>
        <a:p>
          <a:endParaRPr lang="es-MX"/>
        </a:p>
      </dgm:t>
    </dgm:pt>
    <dgm:pt modelId="{2FCFF8F3-9FE0-49FE-B21B-8CAC77E09FF2}" type="sibTrans" cxnId="{B5CAED2B-FFFA-4D2F-8A4E-A6763FF91D84}">
      <dgm:prSet/>
      <dgm:spPr/>
      <dgm:t>
        <a:bodyPr/>
        <a:lstStyle/>
        <a:p>
          <a:endParaRPr lang="es-MX"/>
        </a:p>
      </dgm:t>
    </dgm:pt>
    <dgm:pt modelId="{BE8CD1F9-6CEA-44C5-8C81-E403FDC04496}">
      <dgm:prSet phldrT="[Texto]"/>
      <dgm:spPr/>
      <dgm:t>
        <a:bodyPr/>
        <a:lstStyle/>
        <a:p>
          <a:r>
            <a:rPr lang="es-MX" dirty="0" smtClean="0"/>
            <a:t>A tu servicio</a:t>
          </a:r>
          <a:endParaRPr lang="es-MX" dirty="0"/>
        </a:p>
      </dgm:t>
    </dgm:pt>
    <dgm:pt modelId="{4AA821C6-940B-4ABC-95C4-46CE5EE7E06A}" type="parTrans" cxnId="{45A9A2FC-D0E0-48D0-921C-382684C30F86}">
      <dgm:prSet/>
      <dgm:spPr/>
      <dgm:t>
        <a:bodyPr/>
        <a:lstStyle/>
        <a:p>
          <a:endParaRPr lang="es-MX"/>
        </a:p>
      </dgm:t>
    </dgm:pt>
    <dgm:pt modelId="{7F8D7E97-06C3-4CC7-AAEE-5C3A267777C9}" type="sibTrans" cxnId="{45A9A2FC-D0E0-48D0-921C-382684C30F86}">
      <dgm:prSet/>
      <dgm:spPr/>
      <dgm:t>
        <a:bodyPr/>
        <a:lstStyle/>
        <a:p>
          <a:endParaRPr lang="es-MX"/>
        </a:p>
      </dgm:t>
    </dgm:pt>
    <dgm:pt modelId="{F4E6E453-4FEB-452C-84F5-DC2BC93F1084}">
      <dgm:prSet phldrT="[Texto]"/>
      <dgm:spPr/>
      <dgm:t>
        <a:bodyPr/>
        <a:lstStyle/>
        <a:p>
          <a:r>
            <a:rPr lang="es-MX" dirty="0" smtClean="0"/>
            <a:t>Rendición de Cuentas </a:t>
          </a:r>
          <a:endParaRPr lang="es-MX" dirty="0"/>
        </a:p>
      </dgm:t>
    </dgm:pt>
    <dgm:pt modelId="{6FB1DDFA-F5E7-4477-9CBB-940C0CEF61D4}" type="parTrans" cxnId="{FD9F1625-DF1C-491E-B507-F48B217C27B6}">
      <dgm:prSet/>
      <dgm:spPr/>
      <dgm:t>
        <a:bodyPr/>
        <a:lstStyle/>
        <a:p>
          <a:endParaRPr lang="es-MX"/>
        </a:p>
      </dgm:t>
    </dgm:pt>
    <dgm:pt modelId="{5CB09F8C-C828-4471-80AB-CFCDA0342DBC}" type="sibTrans" cxnId="{FD9F1625-DF1C-491E-B507-F48B217C27B6}">
      <dgm:prSet/>
      <dgm:spPr/>
      <dgm:t>
        <a:bodyPr/>
        <a:lstStyle/>
        <a:p>
          <a:endParaRPr lang="es-MX"/>
        </a:p>
      </dgm:t>
    </dgm:pt>
    <dgm:pt modelId="{45CDD120-4E03-423F-872A-FD82ABB8E2B3}">
      <dgm:prSet phldrT="[Texto]"/>
      <dgm:spPr/>
      <dgm:t>
        <a:bodyPr/>
        <a:lstStyle/>
        <a:p>
          <a:r>
            <a:rPr lang="es-MX" dirty="0" smtClean="0"/>
            <a:t>Ser responsable</a:t>
          </a:r>
          <a:endParaRPr lang="es-MX" dirty="0"/>
        </a:p>
      </dgm:t>
    </dgm:pt>
    <dgm:pt modelId="{13BD6B8D-0088-43B5-A562-D8D7DF6B72AE}" type="parTrans" cxnId="{016D198F-26E8-4FD4-97FD-7A4D636E836F}">
      <dgm:prSet/>
      <dgm:spPr/>
      <dgm:t>
        <a:bodyPr/>
        <a:lstStyle/>
        <a:p>
          <a:endParaRPr lang="es-MX"/>
        </a:p>
      </dgm:t>
    </dgm:pt>
    <dgm:pt modelId="{D9A953AC-7003-4840-98D3-C5CA119036F8}" type="sibTrans" cxnId="{016D198F-26E8-4FD4-97FD-7A4D636E836F}">
      <dgm:prSet/>
      <dgm:spPr/>
      <dgm:t>
        <a:bodyPr/>
        <a:lstStyle/>
        <a:p>
          <a:endParaRPr lang="es-MX"/>
        </a:p>
      </dgm:t>
    </dgm:pt>
    <dgm:pt modelId="{AEB34B2F-8F48-4DE0-88B3-0D04042F4C97}" type="pres">
      <dgm:prSet presAssocID="{A9B96032-6B0D-404D-8ABC-FDB67A6B2F55}" presName="diagram" presStyleCnt="0">
        <dgm:presLayoutVars>
          <dgm:chPref val="1"/>
          <dgm:dir/>
          <dgm:animOne val="branch"/>
          <dgm:animLvl val="lvl"/>
          <dgm:resizeHandles/>
        </dgm:presLayoutVars>
      </dgm:prSet>
      <dgm:spPr/>
      <dgm:t>
        <a:bodyPr/>
        <a:lstStyle/>
        <a:p>
          <a:endParaRPr lang="es-MX"/>
        </a:p>
      </dgm:t>
    </dgm:pt>
    <dgm:pt modelId="{34A5755C-1896-4F98-B18A-051D8F6C1D84}" type="pres">
      <dgm:prSet presAssocID="{4038524B-8E07-4A1D-97CA-F9DA239A8CBC}" presName="root" presStyleCnt="0"/>
      <dgm:spPr/>
    </dgm:pt>
    <dgm:pt modelId="{7EE4A2B2-54BB-4FDE-8BA9-3B87E751235C}" type="pres">
      <dgm:prSet presAssocID="{4038524B-8E07-4A1D-97CA-F9DA239A8CBC}" presName="rootComposite" presStyleCnt="0"/>
      <dgm:spPr/>
    </dgm:pt>
    <dgm:pt modelId="{55028622-F66E-4606-B79B-4988145FBB51}" type="pres">
      <dgm:prSet presAssocID="{4038524B-8E07-4A1D-97CA-F9DA239A8CBC}" presName="rootText" presStyleLbl="node1" presStyleIdx="0" presStyleCnt="2"/>
      <dgm:spPr/>
      <dgm:t>
        <a:bodyPr/>
        <a:lstStyle/>
        <a:p>
          <a:endParaRPr lang="es-MX"/>
        </a:p>
      </dgm:t>
    </dgm:pt>
    <dgm:pt modelId="{73479885-5981-43C0-BF31-9CCCC8B49172}" type="pres">
      <dgm:prSet presAssocID="{4038524B-8E07-4A1D-97CA-F9DA239A8CBC}" presName="rootConnector" presStyleLbl="node1" presStyleIdx="0" presStyleCnt="2"/>
      <dgm:spPr/>
      <dgm:t>
        <a:bodyPr/>
        <a:lstStyle/>
        <a:p>
          <a:endParaRPr lang="es-MX"/>
        </a:p>
      </dgm:t>
    </dgm:pt>
    <dgm:pt modelId="{C7475DA7-116E-4BB1-B5DE-FCF489C3EF9F}" type="pres">
      <dgm:prSet presAssocID="{4038524B-8E07-4A1D-97CA-F9DA239A8CBC}" presName="childShape" presStyleCnt="0"/>
      <dgm:spPr/>
    </dgm:pt>
    <dgm:pt modelId="{E68E2F84-2C9F-416C-B694-DF61164CA2FB}" type="pres">
      <dgm:prSet presAssocID="{18FC3A96-8B47-472F-9A83-61FFA2425799}" presName="Name13" presStyleLbl="parChTrans1D2" presStyleIdx="0" presStyleCnt="3"/>
      <dgm:spPr/>
      <dgm:t>
        <a:bodyPr/>
        <a:lstStyle/>
        <a:p>
          <a:endParaRPr lang="es-MX"/>
        </a:p>
      </dgm:t>
    </dgm:pt>
    <dgm:pt modelId="{4029E557-9EA2-4FF9-BF24-D4B8E363C2AF}" type="pres">
      <dgm:prSet presAssocID="{9C41DA29-13E3-4D20-BCDB-266CD4844584}" presName="childText" presStyleLbl="bgAcc1" presStyleIdx="0" presStyleCnt="3">
        <dgm:presLayoutVars>
          <dgm:bulletEnabled val="1"/>
        </dgm:presLayoutVars>
      </dgm:prSet>
      <dgm:spPr/>
      <dgm:t>
        <a:bodyPr/>
        <a:lstStyle/>
        <a:p>
          <a:endParaRPr lang="es-MX"/>
        </a:p>
      </dgm:t>
    </dgm:pt>
    <dgm:pt modelId="{CB919932-B817-4021-9A0D-982D9D7AD63E}" type="pres">
      <dgm:prSet presAssocID="{4AA821C6-940B-4ABC-95C4-46CE5EE7E06A}" presName="Name13" presStyleLbl="parChTrans1D2" presStyleIdx="1" presStyleCnt="3"/>
      <dgm:spPr/>
      <dgm:t>
        <a:bodyPr/>
        <a:lstStyle/>
        <a:p>
          <a:endParaRPr lang="es-MX"/>
        </a:p>
      </dgm:t>
    </dgm:pt>
    <dgm:pt modelId="{24A97E60-105E-4052-BA17-3DE8C9A0AF91}" type="pres">
      <dgm:prSet presAssocID="{BE8CD1F9-6CEA-44C5-8C81-E403FDC04496}" presName="childText" presStyleLbl="bgAcc1" presStyleIdx="1" presStyleCnt="3">
        <dgm:presLayoutVars>
          <dgm:bulletEnabled val="1"/>
        </dgm:presLayoutVars>
      </dgm:prSet>
      <dgm:spPr/>
      <dgm:t>
        <a:bodyPr/>
        <a:lstStyle/>
        <a:p>
          <a:endParaRPr lang="es-MX"/>
        </a:p>
      </dgm:t>
    </dgm:pt>
    <dgm:pt modelId="{ED383C0F-EC90-431B-8500-EFD2D9E6C059}" type="pres">
      <dgm:prSet presAssocID="{F4E6E453-4FEB-452C-84F5-DC2BC93F1084}" presName="root" presStyleCnt="0"/>
      <dgm:spPr/>
    </dgm:pt>
    <dgm:pt modelId="{8A9FB15A-2780-4666-87C9-8FFE89F5C59B}" type="pres">
      <dgm:prSet presAssocID="{F4E6E453-4FEB-452C-84F5-DC2BC93F1084}" presName="rootComposite" presStyleCnt="0"/>
      <dgm:spPr/>
    </dgm:pt>
    <dgm:pt modelId="{17541BDE-82E5-4343-B371-C41AAF046A96}" type="pres">
      <dgm:prSet presAssocID="{F4E6E453-4FEB-452C-84F5-DC2BC93F1084}" presName="rootText" presStyleLbl="node1" presStyleIdx="1" presStyleCnt="2"/>
      <dgm:spPr/>
      <dgm:t>
        <a:bodyPr/>
        <a:lstStyle/>
        <a:p>
          <a:endParaRPr lang="es-MX"/>
        </a:p>
      </dgm:t>
    </dgm:pt>
    <dgm:pt modelId="{1340F9B2-46A1-4EC6-8A3C-E7B02F5FA468}" type="pres">
      <dgm:prSet presAssocID="{F4E6E453-4FEB-452C-84F5-DC2BC93F1084}" presName="rootConnector" presStyleLbl="node1" presStyleIdx="1" presStyleCnt="2"/>
      <dgm:spPr/>
      <dgm:t>
        <a:bodyPr/>
        <a:lstStyle/>
        <a:p>
          <a:endParaRPr lang="es-MX"/>
        </a:p>
      </dgm:t>
    </dgm:pt>
    <dgm:pt modelId="{4420EE76-B2B0-41A0-A3B1-88FDD6709E19}" type="pres">
      <dgm:prSet presAssocID="{F4E6E453-4FEB-452C-84F5-DC2BC93F1084}" presName="childShape" presStyleCnt="0"/>
      <dgm:spPr/>
    </dgm:pt>
    <dgm:pt modelId="{9DD76C6B-D2D2-4FD1-A366-34F147CC540A}" type="pres">
      <dgm:prSet presAssocID="{13BD6B8D-0088-43B5-A562-D8D7DF6B72AE}" presName="Name13" presStyleLbl="parChTrans1D2" presStyleIdx="2" presStyleCnt="3"/>
      <dgm:spPr/>
      <dgm:t>
        <a:bodyPr/>
        <a:lstStyle/>
        <a:p>
          <a:endParaRPr lang="es-MX"/>
        </a:p>
      </dgm:t>
    </dgm:pt>
    <dgm:pt modelId="{09C00075-197B-40A5-94E3-40B1C3D611CB}" type="pres">
      <dgm:prSet presAssocID="{45CDD120-4E03-423F-872A-FD82ABB8E2B3}" presName="childText" presStyleLbl="bgAcc1" presStyleIdx="2" presStyleCnt="3">
        <dgm:presLayoutVars>
          <dgm:bulletEnabled val="1"/>
        </dgm:presLayoutVars>
      </dgm:prSet>
      <dgm:spPr/>
      <dgm:t>
        <a:bodyPr/>
        <a:lstStyle/>
        <a:p>
          <a:endParaRPr lang="es-MX"/>
        </a:p>
      </dgm:t>
    </dgm:pt>
  </dgm:ptLst>
  <dgm:cxnLst>
    <dgm:cxn modelId="{B5CAED2B-FFFA-4D2F-8A4E-A6763FF91D84}" srcId="{4038524B-8E07-4A1D-97CA-F9DA239A8CBC}" destId="{9C41DA29-13E3-4D20-BCDB-266CD4844584}" srcOrd="0" destOrd="0" parTransId="{18FC3A96-8B47-472F-9A83-61FFA2425799}" sibTransId="{2FCFF8F3-9FE0-49FE-B21B-8CAC77E09FF2}"/>
    <dgm:cxn modelId="{5DB30FEA-42E3-42D2-81C1-4A9D7B0133C6}" type="presOf" srcId="{9C41DA29-13E3-4D20-BCDB-266CD4844584}" destId="{4029E557-9EA2-4FF9-BF24-D4B8E363C2AF}" srcOrd="0" destOrd="0" presId="urn:microsoft.com/office/officeart/2005/8/layout/hierarchy3"/>
    <dgm:cxn modelId="{016D198F-26E8-4FD4-97FD-7A4D636E836F}" srcId="{F4E6E453-4FEB-452C-84F5-DC2BC93F1084}" destId="{45CDD120-4E03-423F-872A-FD82ABB8E2B3}" srcOrd="0" destOrd="0" parTransId="{13BD6B8D-0088-43B5-A562-D8D7DF6B72AE}" sibTransId="{D9A953AC-7003-4840-98D3-C5CA119036F8}"/>
    <dgm:cxn modelId="{45A9A2FC-D0E0-48D0-921C-382684C30F86}" srcId="{4038524B-8E07-4A1D-97CA-F9DA239A8CBC}" destId="{BE8CD1F9-6CEA-44C5-8C81-E403FDC04496}" srcOrd="1" destOrd="0" parTransId="{4AA821C6-940B-4ABC-95C4-46CE5EE7E06A}" sibTransId="{7F8D7E97-06C3-4CC7-AAEE-5C3A267777C9}"/>
    <dgm:cxn modelId="{86A6E108-09C8-4712-B4B1-4F1B736260E5}" type="presOf" srcId="{4AA821C6-940B-4ABC-95C4-46CE5EE7E06A}" destId="{CB919932-B817-4021-9A0D-982D9D7AD63E}" srcOrd="0" destOrd="0" presId="urn:microsoft.com/office/officeart/2005/8/layout/hierarchy3"/>
    <dgm:cxn modelId="{2FA4E795-E840-4FCB-8B17-B7F4A0B1B83D}" type="presOf" srcId="{4038524B-8E07-4A1D-97CA-F9DA239A8CBC}" destId="{55028622-F66E-4606-B79B-4988145FBB51}" srcOrd="0" destOrd="0" presId="urn:microsoft.com/office/officeart/2005/8/layout/hierarchy3"/>
    <dgm:cxn modelId="{8AE35D60-E02C-4C5A-BB69-FD79FAB851CA}" type="presOf" srcId="{F4E6E453-4FEB-452C-84F5-DC2BC93F1084}" destId="{17541BDE-82E5-4343-B371-C41AAF046A96}" srcOrd="0" destOrd="0" presId="urn:microsoft.com/office/officeart/2005/8/layout/hierarchy3"/>
    <dgm:cxn modelId="{9867F8C6-680C-4D06-83FD-CF8E77DE6917}" srcId="{A9B96032-6B0D-404D-8ABC-FDB67A6B2F55}" destId="{4038524B-8E07-4A1D-97CA-F9DA239A8CBC}" srcOrd="0" destOrd="0" parTransId="{BC052F0A-5A63-4BE3-87EC-F761128B5AD0}" sibTransId="{C77C301E-5AAA-4AFC-BF53-957C35DC003B}"/>
    <dgm:cxn modelId="{0F9619E8-542D-483E-A904-6164B785CE88}" type="presOf" srcId="{A9B96032-6B0D-404D-8ABC-FDB67A6B2F55}" destId="{AEB34B2F-8F48-4DE0-88B3-0D04042F4C97}" srcOrd="0" destOrd="0" presId="urn:microsoft.com/office/officeart/2005/8/layout/hierarchy3"/>
    <dgm:cxn modelId="{F8ED45F9-88A5-4C8B-9CAC-FD03262F5543}" type="presOf" srcId="{45CDD120-4E03-423F-872A-FD82ABB8E2B3}" destId="{09C00075-197B-40A5-94E3-40B1C3D611CB}" srcOrd="0" destOrd="0" presId="urn:microsoft.com/office/officeart/2005/8/layout/hierarchy3"/>
    <dgm:cxn modelId="{59C27C22-1D20-4D12-A2F7-C2F40E5514C2}" type="presOf" srcId="{BE8CD1F9-6CEA-44C5-8C81-E403FDC04496}" destId="{24A97E60-105E-4052-BA17-3DE8C9A0AF91}" srcOrd="0" destOrd="0" presId="urn:microsoft.com/office/officeart/2005/8/layout/hierarchy3"/>
    <dgm:cxn modelId="{75F46D73-86C4-40B9-B4BF-F5DD4F6139F2}" type="presOf" srcId="{18FC3A96-8B47-472F-9A83-61FFA2425799}" destId="{E68E2F84-2C9F-416C-B694-DF61164CA2FB}" srcOrd="0" destOrd="0" presId="urn:microsoft.com/office/officeart/2005/8/layout/hierarchy3"/>
    <dgm:cxn modelId="{FD9F1625-DF1C-491E-B507-F48B217C27B6}" srcId="{A9B96032-6B0D-404D-8ABC-FDB67A6B2F55}" destId="{F4E6E453-4FEB-452C-84F5-DC2BC93F1084}" srcOrd="1" destOrd="0" parTransId="{6FB1DDFA-F5E7-4477-9CBB-940C0CEF61D4}" sibTransId="{5CB09F8C-C828-4471-80AB-CFCDA0342DBC}"/>
    <dgm:cxn modelId="{A872D431-0FB6-49CE-8316-1EC6050C2C2B}" type="presOf" srcId="{F4E6E453-4FEB-452C-84F5-DC2BC93F1084}" destId="{1340F9B2-46A1-4EC6-8A3C-E7B02F5FA468}" srcOrd="1" destOrd="0" presId="urn:microsoft.com/office/officeart/2005/8/layout/hierarchy3"/>
    <dgm:cxn modelId="{8B7C7E55-A9AF-49D8-9675-BC63225B1D43}" type="presOf" srcId="{4038524B-8E07-4A1D-97CA-F9DA239A8CBC}" destId="{73479885-5981-43C0-BF31-9CCCC8B49172}" srcOrd="1" destOrd="0" presId="urn:microsoft.com/office/officeart/2005/8/layout/hierarchy3"/>
    <dgm:cxn modelId="{6BBF1DC0-92E0-4000-84A6-247FB537E9B6}" type="presOf" srcId="{13BD6B8D-0088-43B5-A562-D8D7DF6B72AE}" destId="{9DD76C6B-D2D2-4FD1-A366-34F147CC540A}" srcOrd="0" destOrd="0" presId="urn:microsoft.com/office/officeart/2005/8/layout/hierarchy3"/>
    <dgm:cxn modelId="{4E8F32C3-B084-4B30-9C02-96FE5BB25B5A}" type="presParOf" srcId="{AEB34B2F-8F48-4DE0-88B3-0D04042F4C97}" destId="{34A5755C-1896-4F98-B18A-051D8F6C1D84}" srcOrd="0" destOrd="0" presId="urn:microsoft.com/office/officeart/2005/8/layout/hierarchy3"/>
    <dgm:cxn modelId="{CE1EBE15-83F2-429E-9FB0-0558F98474C3}" type="presParOf" srcId="{34A5755C-1896-4F98-B18A-051D8F6C1D84}" destId="{7EE4A2B2-54BB-4FDE-8BA9-3B87E751235C}" srcOrd="0" destOrd="0" presId="urn:microsoft.com/office/officeart/2005/8/layout/hierarchy3"/>
    <dgm:cxn modelId="{12FA3D4D-D70D-49AE-B310-F74A8DD54076}" type="presParOf" srcId="{7EE4A2B2-54BB-4FDE-8BA9-3B87E751235C}" destId="{55028622-F66E-4606-B79B-4988145FBB51}" srcOrd="0" destOrd="0" presId="urn:microsoft.com/office/officeart/2005/8/layout/hierarchy3"/>
    <dgm:cxn modelId="{33E0918D-CDD1-4D91-B9F3-790E2ADC3675}" type="presParOf" srcId="{7EE4A2B2-54BB-4FDE-8BA9-3B87E751235C}" destId="{73479885-5981-43C0-BF31-9CCCC8B49172}" srcOrd="1" destOrd="0" presId="urn:microsoft.com/office/officeart/2005/8/layout/hierarchy3"/>
    <dgm:cxn modelId="{8DFB8F4B-0123-4D7B-9587-8DE73CDABAD4}" type="presParOf" srcId="{34A5755C-1896-4F98-B18A-051D8F6C1D84}" destId="{C7475DA7-116E-4BB1-B5DE-FCF489C3EF9F}" srcOrd="1" destOrd="0" presId="urn:microsoft.com/office/officeart/2005/8/layout/hierarchy3"/>
    <dgm:cxn modelId="{897F7198-0710-4738-848A-DE84B29BE899}" type="presParOf" srcId="{C7475DA7-116E-4BB1-B5DE-FCF489C3EF9F}" destId="{E68E2F84-2C9F-416C-B694-DF61164CA2FB}" srcOrd="0" destOrd="0" presId="urn:microsoft.com/office/officeart/2005/8/layout/hierarchy3"/>
    <dgm:cxn modelId="{34C5E5B5-2047-415C-A2E8-588C06F5B9FD}" type="presParOf" srcId="{C7475DA7-116E-4BB1-B5DE-FCF489C3EF9F}" destId="{4029E557-9EA2-4FF9-BF24-D4B8E363C2AF}" srcOrd="1" destOrd="0" presId="urn:microsoft.com/office/officeart/2005/8/layout/hierarchy3"/>
    <dgm:cxn modelId="{6A8A1B81-7C56-4A3C-862B-105767D4E86F}" type="presParOf" srcId="{C7475DA7-116E-4BB1-B5DE-FCF489C3EF9F}" destId="{CB919932-B817-4021-9A0D-982D9D7AD63E}" srcOrd="2" destOrd="0" presId="urn:microsoft.com/office/officeart/2005/8/layout/hierarchy3"/>
    <dgm:cxn modelId="{9DD72FC3-1903-4096-8022-94AC026DF4F2}" type="presParOf" srcId="{C7475DA7-116E-4BB1-B5DE-FCF489C3EF9F}" destId="{24A97E60-105E-4052-BA17-3DE8C9A0AF91}" srcOrd="3" destOrd="0" presId="urn:microsoft.com/office/officeart/2005/8/layout/hierarchy3"/>
    <dgm:cxn modelId="{DB7B365D-77D4-4C4F-8766-D05C05274ECE}" type="presParOf" srcId="{AEB34B2F-8F48-4DE0-88B3-0D04042F4C97}" destId="{ED383C0F-EC90-431B-8500-EFD2D9E6C059}" srcOrd="1" destOrd="0" presId="urn:microsoft.com/office/officeart/2005/8/layout/hierarchy3"/>
    <dgm:cxn modelId="{B79D324F-94BA-4C14-B421-DEBA95628C2C}" type="presParOf" srcId="{ED383C0F-EC90-431B-8500-EFD2D9E6C059}" destId="{8A9FB15A-2780-4666-87C9-8FFE89F5C59B}" srcOrd="0" destOrd="0" presId="urn:microsoft.com/office/officeart/2005/8/layout/hierarchy3"/>
    <dgm:cxn modelId="{97D7C505-FDAF-4EE1-9CBA-C66E259CC5DB}" type="presParOf" srcId="{8A9FB15A-2780-4666-87C9-8FFE89F5C59B}" destId="{17541BDE-82E5-4343-B371-C41AAF046A96}" srcOrd="0" destOrd="0" presId="urn:microsoft.com/office/officeart/2005/8/layout/hierarchy3"/>
    <dgm:cxn modelId="{791F58F3-A65E-4FBD-BC74-EFE9701E17F5}" type="presParOf" srcId="{8A9FB15A-2780-4666-87C9-8FFE89F5C59B}" destId="{1340F9B2-46A1-4EC6-8A3C-E7B02F5FA468}" srcOrd="1" destOrd="0" presId="urn:microsoft.com/office/officeart/2005/8/layout/hierarchy3"/>
    <dgm:cxn modelId="{BB73344B-25AD-4247-9B85-6AE3A71F32FF}" type="presParOf" srcId="{ED383C0F-EC90-431B-8500-EFD2D9E6C059}" destId="{4420EE76-B2B0-41A0-A3B1-88FDD6709E19}" srcOrd="1" destOrd="0" presId="urn:microsoft.com/office/officeart/2005/8/layout/hierarchy3"/>
    <dgm:cxn modelId="{498E465E-2DA0-4685-978D-5466EF6337DD}" type="presParOf" srcId="{4420EE76-B2B0-41A0-A3B1-88FDD6709E19}" destId="{9DD76C6B-D2D2-4FD1-A366-34F147CC540A}" srcOrd="0" destOrd="0" presId="urn:microsoft.com/office/officeart/2005/8/layout/hierarchy3"/>
    <dgm:cxn modelId="{434B4F82-953A-47B6-B03E-1ADDCE5EBC85}" type="presParOf" srcId="{4420EE76-B2B0-41A0-A3B1-88FDD6709E19}" destId="{09C00075-197B-40A5-94E3-40B1C3D611C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B96032-6B0D-404D-8ABC-FDB67A6B2F55}"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MX"/>
        </a:p>
      </dgm:t>
    </dgm:pt>
    <dgm:pt modelId="{4038524B-8E07-4A1D-97CA-F9DA239A8CBC}">
      <dgm:prSet phldrT="[Texto]"/>
      <dgm:spPr/>
      <dgm:t>
        <a:bodyPr/>
        <a:lstStyle/>
        <a:p>
          <a:r>
            <a:rPr lang="es-MX" dirty="0" smtClean="0"/>
            <a:t>Esquemas de Gobernanza</a:t>
          </a:r>
          <a:endParaRPr lang="es-MX" dirty="0"/>
        </a:p>
      </dgm:t>
    </dgm:pt>
    <dgm:pt modelId="{BC052F0A-5A63-4BE3-87EC-F761128B5AD0}" type="parTrans" cxnId="{9867F8C6-680C-4D06-83FD-CF8E77DE6917}">
      <dgm:prSet/>
      <dgm:spPr/>
      <dgm:t>
        <a:bodyPr/>
        <a:lstStyle/>
        <a:p>
          <a:endParaRPr lang="es-MX"/>
        </a:p>
      </dgm:t>
    </dgm:pt>
    <dgm:pt modelId="{C77C301E-5AAA-4AFC-BF53-957C35DC003B}" type="sibTrans" cxnId="{9867F8C6-680C-4D06-83FD-CF8E77DE6917}">
      <dgm:prSet/>
      <dgm:spPr/>
      <dgm:t>
        <a:bodyPr/>
        <a:lstStyle/>
        <a:p>
          <a:endParaRPr lang="es-MX"/>
        </a:p>
      </dgm:t>
    </dgm:pt>
    <dgm:pt modelId="{9C41DA29-13E3-4D20-BCDB-266CD4844584}">
      <dgm:prSet phldrT="[Texto]"/>
      <dgm:spPr/>
      <dgm:t>
        <a:bodyPr/>
        <a:lstStyle/>
        <a:p>
          <a:r>
            <a:rPr lang="es-MX" dirty="0" err="1" smtClean="0"/>
            <a:t>Consulting</a:t>
          </a:r>
          <a:r>
            <a:rPr lang="es-MX" dirty="0" smtClean="0"/>
            <a:t> </a:t>
          </a:r>
          <a:r>
            <a:rPr lang="es-MX" dirty="0" err="1" smtClean="0"/>
            <a:t>with</a:t>
          </a:r>
          <a:r>
            <a:rPr lang="es-MX" dirty="0" smtClean="0"/>
            <a:t> </a:t>
          </a:r>
          <a:r>
            <a:rPr lang="es-MX" dirty="0" err="1" smtClean="0"/>
            <a:t>Canadians</a:t>
          </a:r>
          <a:endParaRPr lang="es-MX" dirty="0"/>
        </a:p>
      </dgm:t>
    </dgm:pt>
    <dgm:pt modelId="{18FC3A96-8B47-472F-9A83-61FFA2425799}" type="parTrans" cxnId="{B5CAED2B-FFFA-4D2F-8A4E-A6763FF91D84}">
      <dgm:prSet/>
      <dgm:spPr/>
      <dgm:t>
        <a:bodyPr/>
        <a:lstStyle/>
        <a:p>
          <a:endParaRPr lang="es-MX"/>
        </a:p>
      </dgm:t>
    </dgm:pt>
    <dgm:pt modelId="{2FCFF8F3-9FE0-49FE-B21B-8CAC77E09FF2}" type="sibTrans" cxnId="{B5CAED2B-FFFA-4D2F-8A4E-A6763FF91D84}">
      <dgm:prSet/>
      <dgm:spPr/>
      <dgm:t>
        <a:bodyPr/>
        <a:lstStyle/>
        <a:p>
          <a:endParaRPr lang="es-MX"/>
        </a:p>
      </dgm:t>
    </dgm:pt>
    <dgm:pt modelId="{BE8CD1F9-6CEA-44C5-8C81-E403FDC04496}">
      <dgm:prSet phldrT="[Texto]"/>
      <dgm:spPr/>
      <dgm:t>
        <a:bodyPr/>
        <a:lstStyle/>
        <a:p>
          <a:r>
            <a:rPr lang="es-MX" dirty="0" smtClean="0"/>
            <a:t>Presupuesto participativo </a:t>
          </a:r>
          <a:endParaRPr lang="es-MX" dirty="0"/>
        </a:p>
      </dgm:t>
    </dgm:pt>
    <dgm:pt modelId="{4AA821C6-940B-4ABC-95C4-46CE5EE7E06A}" type="parTrans" cxnId="{45A9A2FC-D0E0-48D0-921C-382684C30F86}">
      <dgm:prSet/>
      <dgm:spPr/>
      <dgm:t>
        <a:bodyPr/>
        <a:lstStyle/>
        <a:p>
          <a:endParaRPr lang="es-MX"/>
        </a:p>
      </dgm:t>
    </dgm:pt>
    <dgm:pt modelId="{7F8D7E97-06C3-4CC7-AAEE-5C3A267777C9}" type="sibTrans" cxnId="{45A9A2FC-D0E0-48D0-921C-382684C30F86}">
      <dgm:prSet/>
      <dgm:spPr/>
      <dgm:t>
        <a:bodyPr/>
        <a:lstStyle/>
        <a:p>
          <a:endParaRPr lang="es-MX"/>
        </a:p>
      </dgm:t>
    </dgm:pt>
    <dgm:pt modelId="{F4E6E453-4FEB-452C-84F5-DC2BC93F1084}">
      <dgm:prSet phldrT="[Texto]"/>
      <dgm:spPr/>
      <dgm:t>
        <a:bodyPr/>
        <a:lstStyle/>
        <a:p>
          <a:r>
            <a:rPr lang="es-MX" dirty="0" smtClean="0"/>
            <a:t>Datos Abiertos</a:t>
          </a:r>
          <a:endParaRPr lang="es-MX" dirty="0"/>
        </a:p>
      </dgm:t>
    </dgm:pt>
    <dgm:pt modelId="{6FB1DDFA-F5E7-4477-9CBB-940C0CEF61D4}" type="parTrans" cxnId="{FD9F1625-DF1C-491E-B507-F48B217C27B6}">
      <dgm:prSet/>
      <dgm:spPr/>
      <dgm:t>
        <a:bodyPr/>
        <a:lstStyle/>
        <a:p>
          <a:endParaRPr lang="es-MX"/>
        </a:p>
      </dgm:t>
    </dgm:pt>
    <dgm:pt modelId="{5CB09F8C-C828-4471-80AB-CFCDA0342DBC}" type="sibTrans" cxnId="{FD9F1625-DF1C-491E-B507-F48B217C27B6}">
      <dgm:prSet/>
      <dgm:spPr/>
      <dgm:t>
        <a:bodyPr/>
        <a:lstStyle/>
        <a:p>
          <a:endParaRPr lang="es-MX"/>
        </a:p>
      </dgm:t>
    </dgm:pt>
    <dgm:pt modelId="{45CDD120-4E03-423F-872A-FD82ABB8E2B3}">
      <dgm:prSet phldrT="[Texto]"/>
      <dgm:spPr/>
      <dgm:t>
        <a:bodyPr/>
        <a:lstStyle/>
        <a:p>
          <a:r>
            <a:rPr lang="es-MX" dirty="0" smtClean="0"/>
            <a:t>Big Data </a:t>
          </a:r>
          <a:r>
            <a:rPr lang="es-MX" dirty="0" err="1" smtClean="0"/>
            <a:t>Projet</a:t>
          </a:r>
          <a:endParaRPr lang="es-MX" dirty="0"/>
        </a:p>
      </dgm:t>
    </dgm:pt>
    <dgm:pt modelId="{13BD6B8D-0088-43B5-A562-D8D7DF6B72AE}" type="parTrans" cxnId="{016D198F-26E8-4FD4-97FD-7A4D636E836F}">
      <dgm:prSet/>
      <dgm:spPr/>
      <dgm:t>
        <a:bodyPr/>
        <a:lstStyle/>
        <a:p>
          <a:endParaRPr lang="es-MX"/>
        </a:p>
      </dgm:t>
    </dgm:pt>
    <dgm:pt modelId="{D9A953AC-7003-4840-98D3-C5CA119036F8}" type="sibTrans" cxnId="{016D198F-26E8-4FD4-97FD-7A4D636E836F}">
      <dgm:prSet/>
      <dgm:spPr/>
      <dgm:t>
        <a:bodyPr/>
        <a:lstStyle/>
        <a:p>
          <a:endParaRPr lang="es-MX"/>
        </a:p>
      </dgm:t>
    </dgm:pt>
    <dgm:pt modelId="{AEB34B2F-8F48-4DE0-88B3-0D04042F4C97}" type="pres">
      <dgm:prSet presAssocID="{A9B96032-6B0D-404D-8ABC-FDB67A6B2F55}" presName="diagram" presStyleCnt="0">
        <dgm:presLayoutVars>
          <dgm:chPref val="1"/>
          <dgm:dir/>
          <dgm:animOne val="branch"/>
          <dgm:animLvl val="lvl"/>
          <dgm:resizeHandles/>
        </dgm:presLayoutVars>
      </dgm:prSet>
      <dgm:spPr/>
      <dgm:t>
        <a:bodyPr/>
        <a:lstStyle/>
        <a:p>
          <a:endParaRPr lang="es-MX"/>
        </a:p>
      </dgm:t>
    </dgm:pt>
    <dgm:pt modelId="{34A5755C-1896-4F98-B18A-051D8F6C1D84}" type="pres">
      <dgm:prSet presAssocID="{4038524B-8E07-4A1D-97CA-F9DA239A8CBC}" presName="root" presStyleCnt="0"/>
      <dgm:spPr/>
    </dgm:pt>
    <dgm:pt modelId="{7EE4A2B2-54BB-4FDE-8BA9-3B87E751235C}" type="pres">
      <dgm:prSet presAssocID="{4038524B-8E07-4A1D-97CA-F9DA239A8CBC}" presName="rootComposite" presStyleCnt="0"/>
      <dgm:spPr/>
    </dgm:pt>
    <dgm:pt modelId="{55028622-F66E-4606-B79B-4988145FBB51}" type="pres">
      <dgm:prSet presAssocID="{4038524B-8E07-4A1D-97CA-F9DA239A8CBC}" presName="rootText" presStyleLbl="node1" presStyleIdx="0" presStyleCnt="2" custLinFactNeighborX="-925" custLinFactNeighborY="-6246"/>
      <dgm:spPr/>
      <dgm:t>
        <a:bodyPr/>
        <a:lstStyle/>
        <a:p>
          <a:endParaRPr lang="es-MX"/>
        </a:p>
      </dgm:t>
    </dgm:pt>
    <dgm:pt modelId="{73479885-5981-43C0-BF31-9CCCC8B49172}" type="pres">
      <dgm:prSet presAssocID="{4038524B-8E07-4A1D-97CA-F9DA239A8CBC}" presName="rootConnector" presStyleLbl="node1" presStyleIdx="0" presStyleCnt="2"/>
      <dgm:spPr/>
      <dgm:t>
        <a:bodyPr/>
        <a:lstStyle/>
        <a:p>
          <a:endParaRPr lang="es-MX"/>
        </a:p>
      </dgm:t>
    </dgm:pt>
    <dgm:pt modelId="{C7475DA7-116E-4BB1-B5DE-FCF489C3EF9F}" type="pres">
      <dgm:prSet presAssocID="{4038524B-8E07-4A1D-97CA-F9DA239A8CBC}" presName="childShape" presStyleCnt="0"/>
      <dgm:spPr/>
    </dgm:pt>
    <dgm:pt modelId="{E68E2F84-2C9F-416C-B694-DF61164CA2FB}" type="pres">
      <dgm:prSet presAssocID="{18FC3A96-8B47-472F-9A83-61FFA2425799}" presName="Name13" presStyleLbl="parChTrans1D2" presStyleIdx="0" presStyleCnt="3"/>
      <dgm:spPr/>
      <dgm:t>
        <a:bodyPr/>
        <a:lstStyle/>
        <a:p>
          <a:endParaRPr lang="es-MX"/>
        </a:p>
      </dgm:t>
    </dgm:pt>
    <dgm:pt modelId="{4029E557-9EA2-4FF9-BF24-D4B8E363C2AF}" type="pres">
      <dgm:prSet presAssocID="{9C41DA29-13E3-4D20-BCDB-266CD4844584}" presName="childText" presStyleLbl="bgAcc1" presStyleIdx="0" presStyleCnt="3">
        <dgm:presLayoutVars>
          <dgm:bulletEnabled val="1"/>
        </dgm:presLayoutVars>
      </dgm:prSet>
      <dgm:spPr/>
      <dgm:t>
        <a:bodyPr/>
        <a:lstStyle/>
        <a:p>
          <a:endParaRPr lang="es-MX"/>
        </a:p>
      </dgm:t>
    </dgm:pt>
    <dgm:pt modelId="{CB919932-B817-4021-9A0D-982D9D7AD63E}" type="pres">
      <dgm:prSet presAssocID="{4AA821C6-940B-4ABC-95C4-46CE5EE7E06A}" presName="Name13" presStyleLbl="parChTrans1D2" presStyleIdx="1" presStyleCnt="3"/>
      <dgm:spPr/>
      <dgm:t>
        <a:bodyPr/>
        <a:lstStyle/>
        <a:p>
          <a:endParaRPr lang="es-MX"/>
        </a:p>
      </dgm:t>
    </dgm:pt>
    <dgm:pt modelId="{24A97E60-105E-4052-BA17-3DE8C9A0AF91}" type="pres">
      <dgm:prSet presAssocID="{BE8CD1F9-6CEA-44C5-8C81-E403FDC04496}" presName="childText" presStyleLbl="bgAcc1" presStyleIdx="1" presStyleCnt="3">
        <dgm:presLayoutVars>
          <dgm:bulletEnabled val="1"/>
        </dgm:presLayoutVars>
      </dgm:prSet>
      <dgm:spPr/>
      <dgm:t>
        <a:bodyPr/>
        <a:lstStyle/>
        <a:p>
          <a:endParaRPr lang="es-MX"/>
        </a:p>
      </dgm:t>
    </dgm:pt>
    <dgm:pt modelId="{ED383C0F-EC90-431B-8500-EFD2D9E6C059}" type="pres">
      <dgm:prSet presAssocID="{F4E6E453-4FEB-452C-84F5-DC2BC93F1084}" presName="root" presStyleCnt="0"/>
      <dgm:spPr/>
    </dgm:pt>
    <dgm:pt modelId="{8A9FB15A-2780-4666-87C9-8FFE89F5C59B}" type="pres">
      <dgm:prSet presAssocID="{F4E6E453-4FEB-452C-84F5-DC2BC93F1084}" presName="rootComposite" presStyleCnt="0"/>
      <dgm:spPr/>
    </dgm:pt>
    <dgm:pt modelId="{17541BDE-82E5-4343-B371-C41AAF046A96}" type="pres">
      <dgm:prSet presAssocID="{F4E6E453-4FEB-452C-84F5-DC2BC93F1084}" presName="rootText" presStyleLbl="node1" presStyleIdx="1" presStyleCnt="2"/>
      <dgm:spPr/>
      <dgm:t>
        <a:bodyPr/>
        <a:lstStyle/>
        <a:p>
          <a:endParaRPr lang="es-MX"/>
        </a:p>
      </dgm:t>
    </dgm:pt>
    <dgm:pt modelId="{1340F9B2-46A1-4EC6-8A3C-E7B02F5FA468}" type="pres">
      <dgm:prSet presAssocID="{F4E6E453-4FEB-452C-84F5-DC2BC93F1084}" presName="rootConnector" presStyleLbl="node1" presStyleIdx="1" presStyleCnt="2"/>
      <dgm:spPr/>
      <dgm:t>
        <a:bodyPr/>
        <a:lstStyle/>
        <a:p>
          <a:endParaRPr lang="es-MX"/>
        </a:p>
      </dgm:t>
    </dgm:pt>
    <dgm:pt modelId="{4420EE76-B2B0-41A0-A3B1-88FDD6709E19}" type="pres">
      <dgm:prSet presAssocID="{F4E6E453-4FEB-452C-84F5-DC2BC93F1084}" presName="childShape" presStyleCnt="0"/>
      <dgm:spPr/>
    </dgm:pt>
    <dgm:pt modelId="{9DD76C6B-D2D2-4FD1-A366-34F147CC540A}" type="pres">
      <dgm:prSet presAssocID="{13BD6B8D-0088-43B5-A562-D8D7DF6B72AE}" presName="Name13" presStyleLbl="parChTrans1D2" presStyleIdx="2" presStyleCnt="3"/>
      <dgm:spPr/>
      <dgm:t>
        <a:bodyPr/>
        <a:lstStyle/>
        <a:p>
          <a:endParaRPr lang="es-MX"/>
        </a:p>
      </dgm:t>
    </dgm:pt>
    <dgm:pt modelId="{09C00075-197B-40A5-94E3-40B1C3D611CB}" type="pres">
      <dgm:prSet presAssocID="{45CDD120-4E03-423F-872A-FD82ABB8E2B3}" presName="childText" presStyleLbl="bgAcc1" presStyleIdx="2" presStyleCnt="3">
        <dgm:presLayoutVars>
          <dgm:bulletEnabled val="1"/>
        </dgm:presLayoutVars>
      </dgm:prSet>
      <dgm:spPr/>
      <dgm:t>
        <a:bodyPr/>
        <a:lstStyle/>
        <a:p>
          <a:endParaRPr lang="es-MX"/>
        </a:p>
      </dgm:t>
    </dgm:pt>
  </dgm:ptLst>
  <dgm:cxnLst>
    <dgm:cxn modelId="{9B50173F-05EB-45BB-8B73-C993BD24A1E1}" type="presOf" srcId="{13BD6B8D-0088-43B5-A562-D8D7DF6B72AE}" destId="{9DD76C6B-D2D2-4FD1-A366-34F147CC540A}" srcOrd="0" destOrd="0" presId="urn:microsoft.com/office/officeart/2005/8/layout/hierarchy3"/>
    <dgm:cxn modelId="{B5CAED2B-FFFA-4D2F-8A4E-A6763FF91D84}" srcId="{4038524B-8E07-4A1D-97CA-F9DA239A8CBC}" destId="{9C41DA29-13E3-4D20-BCDB-266CD4844584}" srcOrd="0" destOrd="0" parTransId="{18FC3A96-8B47-472F-9A83-61FFA2425799}" sibTransId="{2FCFF8F3-9FE0-49FE-B21B-8CAC77E09FF2}"/>
    <dgm:cxn modelId="{016D198F-26E8-4FD4-97FD-7A4D636E836F}" srcId="{F4E6E453-4FEB-452C-84F5-DC2BC93F1084}" destId="{45CDD120-4E03-423F-872A-FD82ABB8E2B3}" srcOrd="0" destOrd="0" parTransId="{13BD6B8D-0088-43B5-A562-D8D7DF6B72AE}" sibTransId="{D9A953AC-7003-4840-98D3-C5CA119036F8}"/>
    <dgm:cxn modelId="{45A9A2FC-D0E0-48D0-921C-382684C30F86}" srcId="{4038524B-8E07-4A1D-97CA-F9DA239A8CBC}" destId="{BE8CD1F9-6CEA-44C5-8C81-E403FDC04496}" srcOrd="1" destOrd="0" parTransId="{4AA821C6-940B-4ABC-95C4-46CE5EE7E06A}" sibTransId="{7F8D7E97-06C3-4CC7-AAEE-5C3A267777C9}"/>
    <dgm:cxn modelId="{C7FDC82F-B399-4644-A029-F8E6D613AE04}" type="presOf" srcId="{BE8CD1F9-6CEA-44C5-8C81-E403FDC04496}" destId="{24A97E60-105E-4052-BA17-3DE8C9A0AF91}" srcOrd="0" destOrd="0" presId="urn:microsoft.com/office/officeart/2005/8/layout/hierarchy3"/>
    <dgm:cxn modelId="{DE85E4FC-DEDB-40E6-9A84-4D8666EC97FC}" type="presOf" srcId="{45CDD120-4E03-423F-872A-FD82ABB8E2B3}" destId="{09C00075-197B-40A5-94E3-40B1C3D611CB}" srcOrd="0" destOrd="0" presId="urn:microsoft.com/office/officeart/2005/8/layout/hierarchy3"/>
    <dgm:cxn modelId="{6EFAA230-D4A4-46E9-A42B-DEEFB2C27E21}" type="presOf" srcId="{4AA821C6-940B-4ABC-95C4-46CE5EE7E06A}" destId="{CB919932-B817-4021-9A0D-982D9D7AD63E}" srcOrd="0" destOrd="0" presId="urn:microsoft.com/office/officeart/2005/8/layout/hierarchy3"/>
    <dgm:cxn modelId="{9867F8C6-680C-4D06-83FD-CF8E77DE6917}" srcId="{A9B96032-6B0D-404D-8ABC-FDB67A6B2F55}" destId="{4038524B-8E07-4A1D-97CA-F9DA239A8CBC}" srcOrd="0" destOrd="0" parTransId="{BC052F0A-5A63-4BE3-87EC-F761128B5AD0}" sibTransId="{C77C301E-5AAA-4AFC-BF53-957C35DC003B}"/>
    <dgm:cxn modelId="{FD9F1625-DF1C-491E-B507-F48B217C27B6}" srcId="{A9B96032-6B0D-404D-8ABC-FDB67A6B2F55}" destId="{F4E6E453-4FEB-452C-84F5-DC2BC93F1084}" srcOrd="1" destOrd="0" parTransId="{6FB1DDFA-F5E7-4477-9CBB-940C0CEF61D4}" sibTransId="{5CB09F8C-C828-4471-80AB-CFCDA0342DBC}"/>
    <dgm:cxn modelId="{8F09D50C-BF7C-447A-84FF-9639E6837885}" type="presOf" srcId="{18FC3A96-8B47-472F-9A83-61FFA2425799}" destId="{E68E2F84-2C9F-416C-B694-DF61164CA2FB}" srcOrd="0" destOrd="0" presId="urn:microsoft.com/office/officeart/2005/8/layout/hierarchy3"/>
    <dgm:cxn modelId="{EFCA3724-2A73-4E6D-8F93-E827443608FB}" type="presOf" srcId="{4038524B-8E07-4A1D-97CA-F9DA239A8CBC}" destId="{55028622-F66E-4606-B79B-4988145FBB51}" srcOrd="0" destOrd="0" presId="urn:microsoft.com/office/officeart/2005/8/layout/hierarchy3"/>
    <dgm:cxn modelId="{15BD01D8-D16F-4259-898B-90D81F3A8D32}" type="presOf" srcId="{4038524B-8E07-4A1D-97CA-F9DA239A8CBC}" destId="{73479885-5981-43C0-BF31-9CCCC8B49172}" srcOrd="1" destOrd="0" presId="urn:microsoft.com/office/officeart/2005/8/layout/hierarchy3"/>
    <dgm:cxn modelId="{936785C8-0696-4F34-A921-41197C10776F}" type="presOf" srcId="{A9B96032-6B0D-404D-8ABC-FDB67A6B2F55}" destId="{AEB34B2F-8F48-4DE0-88B3-0D04042F4C97}" srcOrd="0" destOrd="0" presId="urn:microsoft.com/office/officeart/2005/8/layout/hierarchy3"/>
    <dgm:cxn modelId="{2F89F78D-1035-4ACB-A1EC-9AE5648F97FF}" type="presOf" srcId="{F4E6E453-4FEB-452C-84F5-DC2BC93F1084}" destId="{17541BDE-82E5-4343-B371-C41AAF046A96}" srcOrd="0" destOrd="0" presId="urn:microsoft.com/office/officeart/2005/8/layout/hierarchy3"/>
    <dgm:cxn modelId="{15CAC55A-20BD-49E3-9E62-A1A51A40C5B4}" type="presOf" srcId="{F4E6E453-4FEB-452C-84F5-DC2BC93F1084}" destId="{1340F9B2-46A1-4EC6-8A3C-E7B02F5FA468}" srcOrd="1" destOrd="0" presId="urn:microsoft.com/office/officeart/2005/8/layout/hierarchy3"/>
    <dgm:cxn modelId="{ADC7B1FB-3061-4ED3-9190-212E1C2EBDC5}" type="presOf" srcId="{9C41DA29-13E3-4D20-BCDB-266CD4844584}" destId="{4029E557-9EA2-4FF9-BF24-D4B8E363C2AF}" srcOrd="0" destOrd="0" presId="urn:microsoft.com/office/officeart/2005/8/layout/hierarchy3"/>
    <dgm:cxn modelId="{964E7A2C-AD71-405F-B867-EB3B8A26E7B6}" type="presParOf" srcId="{AEB34B2F-8F48-4DE0-88B3-0D04042F4C97}" destId="{34A5755C-1896-4F98-B18A-051D8F6C1D84}" srcOrd="0" destOrd="0" presId="urn:microsoft.com/office/officeart/2005/8/layout/hierarchy3"/>
    <dgm:cxn modelId="{38861790-F14B-422D-A8F8-5F55FF4C1D98}" type="presParOf" srcId="{34A5755C-1896-4F98-B18A-051D8F6C1D84}" destId="{7EE4A2B2-54BB-4FDE-8BA9-3B87E751235C}" srcOrd="0" destOrd="0" presId="urn:microsoft.com/office/officeart/2005/8/layout/hierarchy3"/>
    <dgm:cxn modelId="{819269B2-7617-4238-A454-C2201D3F41FD}" type="presParOf" srcId="{7EE4A2B2-54BB-4FDE-8BA9-3B87E751235C}" destId="{55028622-F66E-4606-B79B-4988145FBB51}" srcOrd="0" destOrd="0" presId="urn:microsoft.com/office/officeart/2005/8/layout/hierarchy3"/>
    <dgm:cxn modelId="{064C1A56-31D7-48A4-9E58-33E69ABCFEC7}" type="presParOf" srcId="{7EE4A2B2-54BB-4FDE-8BA9-3B87E751235C}" destId="{73479885-5981-43C0-BF31-9CCCC8B49172}" srcOrd="1" destOrd="0" presId="urn:microsoft.com/office/officeart/2005/8/layout/hierarchy3"/>
    <dgm:cxn modelId="{9A62D1BA-8AAC-48E6-93B7-1747CDE9A06D}" type="presParOf" srcId="{34A5755C-1896-4F98-B18A-051D8F6C1D84}" destId="{C7475DA7-116E-4BB1-B5DE-FCF489C3EF9F}" srcOrd="1" destOrd="0" presId="urn:microsoft.com/office/officeart/2005/8/layout/hierarchy3"/>
    <dgm:cxn modelId="{79D6E99C-393D-4450-8995-5B05FB7BCA97}" type="presParOf" srcId="{C7475DA7-116E-4BB1-B5DE-FCF489C3EF9F}" destId="{E68E2F84-2C9F-416C-B694-DF61164CA2FB}" srcOrd="0" destOrd="0" presId="urn:microsoft.com/office/officeart/2005/8/layout/hierarchy3"/>
    <dgm:cxn modelId="{40E04BD2-FCC2-409E-93A6-3C1E509A45DB}" type="presParOf" srcId="{C7475DA7-116E-4BB1-B5DE-FCF489C3EF9F}" destId="{4029E557-9EA2-4FF9-BF24-D4B8E363C2AF}" srcOrd="1" destOrd="0" presId="urn:microsoft.com/office/officeart/2005/8/layout/hierarchy3"/>
    <dgm:cxn modelId="{937151F7-7010-431C-8D47-E73F56E05732}" type="presParOf" srcId="{C7475DA7-116E-4BB1-B5DE-FCF489C3EF9F}" destId="{CB919932-B817-4021-9A0D-982D9D7AD63E}" srcOrd="2" destOrd="0" presId="urn:microsoft.com/office/officeart/2005/8/layout/hierarchy3"/>
    <dgm:cxn modelId="{2E9E308C-0754-4F81-B346-D0C6B2AF75A5}" type="presParOf" srcId="{C7475DA7-116E-4BB1-B5DE-FCF489C3EF9F}" destId="{24A97E60-105E-4052-BA17-3DE8C9A0AF91}" srcOrd="3" destOrd="0" presId="urn:microsoft.com/office/officeart/2005/8/layout/hierarchy3"/>
    <dgm:cxn modelId="{2CE91611-D4CB-4311-9436-23F18C765630}" type="presParOf" srcId="{AEB34B2F-8F48-4DE0-88B3-0D04042F4C97}" destId="{ED383C0F-EC90-431B-8500-EFD2D9E6C059}" srcOrd="1" destOrd="0" presId="urn:microsoft.com/office/officeart/2005/8/layout/hierarchy3"/>
    <dgm:cxn modelId="{89C10C7D-402A-46A0-8952-EA1E07E7D1BE}" type="presParOf" srcId="{ED383C0F-EC90-431B-8500-EFD2D9E6C059}" destId="{8A9FB15A-2780-4666-87C9-8FFE89F5C59B}" srcOrd="0" destOrd="0" presId="urn:microsoft.com/office/officeart/2005/8/layout/hierarchy3"/>
    <dgm:cxn modelId="{62022854-EBAB-49D9-BD22-42510F2C7B7D}" type="presParOf" srcId="{8A9FB15A-2780-4666-87C9-8FFE89F5C59B}" destId="{17541BDE-82E5-4343-B371-C41AAF046A96}" srcOrd="0" destOrd="0" presId="urn:microsoft.com/office/officeart/2005/8/layout/hierarchy3"/>
    <dgm:cxn modelId="{39A27DBF-F54B-42A2-8210-E81FD12007AD}" type="presParOf" srcId="{8A9FB15A-2780-4666-87C9-8FFE89F5C59B}" destId="{1340F9B2-46A1-4EC6-8A3C-E7B02F5FA468}" srcOrd="1" destOrd="0" presId="urn:microsoft.com/office/officeart/2005/8/layout/hierarchy3"/>
    <dgm:cxn modelId="{28F89DFB-4924-4FA5-A7CD-AE029480C79E}" type="presParOf" srcId="{ED383C0F-EC90-431B-8500-EFD2D9E6C059}" destId="{4420EE76-B2B0-41A0-A3B1-88FDD6709E19}" srcOrd="1" destOrd="0" presId="urn:microsoft.com/office/officeart/2005/8/layout/hierarchy3"/>
    <dgm:cxn modelId="{39662B0F-7DD5-4379-A2CE-51B2944A980A}" type="presParOf" srcId="{4420EE76-B2B0-41A0-A3B1-88FDD6709E19}" destId="{9DD76C6B-D2D2-4FD1-A366-34F147CC540A}" srcOrd="0" destOrd="0" presId="urn:microsoft.com/office/officeart/2005/8/layout/hierarchy3"/>
    <dgm:cxn modelId="{3A4FF07C-9ACD-4285-964F-F588FFA2EDAE}" type="presParOf" srcId="{4420EE76-B2B0-41A0-A3B1-88FDD6709E19}" destId="{09C00075-197B-40A5-94E3-40B1C3D611C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37839" cy="46482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70937" y="0"/>
            <a:ext cx="3037839" cy="464820"/>
          </a:xfrm>
          <a:prstGeom prst="rect">
            <a:avLst/>
          </a:prstGeom>
          <a:noFill/>
          <a:ln>
            <a:noFill/>
          </a:ln>
        </p:spPr>
        <p:txBody>
          <a:bodyPr lIns="93162" tIns="93162" rIns="93162" bIns="93162"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829967"/>
            <a:ext cx="3037839" cy="464820"/>
          </a:xfrm>
          <a:prstGeom prst="rect">
            <a:avLst/>
          </a:prstGeom>
          <a:noFill/>
          <a:ln>
            <a:noFill/>
          </a:ln>
        </p:spPr>
        <p:txBody>
          <a:bodyPr lIns="93162" tIns="93162" rIns="93162" bIns="93162"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65887" marR="0" lvl="1" indent="0" algn="l" rtl="0">
              <a:spcBef>
                <a:spcPts val="0"/>
              </a:spcBef>
              <a:buNone/>
              <a:defRPr sz="1800" b="0" i="0" u="none" strike="noStrike" cap="none">
                <a:solidFill>
                  <a:schemeClr val="dk1"/>
                </a:solidFill>
                <a:latin typeface="Calibri"/>
                <a:ea typeface="Calibri"/>
                <a:cs typeface="Calibri"/>
                <a:sym typeface="Calibri"/>
              </a:defRPr>
            </a:lvl2pPr>
            <a:lvl3pPr marL="931774" marR="0" lvl="2" indent="0" algn="l" rtl="0">
              <a:spcBef>
                <a:spcPts val="0"/>
              </a:spcBef>
              <a:buNone/>
              <a:defRPr sz="1800" b="0" i="0" u="none" strike="noStrike" cap="none">
                <a:solidFill>
                  <a:schemeClr val="dk1"/>
                </a:solidFill>
                <a:latin typeface="Calibri"/>
                <a:ea typeface="Calibri"/>
                <a:cs typeface="Calibri"/>
                <a:sym typeface="Calibri"/>
              </a:defRPr>
            </a:lvl3pPr>
            <a:lvl4pPr marL="1397660" marR="0" lvl="3" indent="0" algn="l" rtl="0">
              <a:spcBef>
                <a:spcPts val="0"/>
              </a:spcBef>
              <a:buNone/>
              <a:defRPr sz="1800" b="0" i="0" u="none" strike="noStrike" cap="none">
                <a:solidFill>
                  <a:schemeClr val="dk1"/>
                </a:solidFill>
                <a:latin typeface="Calibri"/>
                <a:ea typeface="Calibri"/>
                <a:cs typeface="Calibri"/>
                <a:sym typeface="Calibri"/>
              </a:defRPr>
            </a:lvl4pPr>
            <a:lvl5pPr marL="1863547" marR="0" lvl="4" indent="0" algn="l" rtl="0">
              <a:spcBef>
                <a:spcPts val="0"/>
              </a:spcBef>
              <a:buNone/>
              <a:defRPr sz="1800" b="0" i="0" u="none" strike="noStrike" cap="none">
                <a:solidFill>
                  <a:schemeClr val="dk1"/>
                </a:solidFill>
                <a:latin typeface="Calibri"/>
                <a:ea typeface="Calibri"/>
                <a:cs typeface="Calibri"/>
                <a:sym typeface="Calibri"/>
              </a:defRPr>
            </a:lvl5pPr>
            <a:lvl6pPr marL="2329434" marR="0" lvl="5" indent="0" algn="l" rtl="0">
              <a:spcBef>
                <a:spcPts val="0"/>
              </a:spcBef>
              <a:buNone/>
              <a:defRPr sz="1800" b="0" i="0" u="none" strike="noStrike" cap="none">
                <a:solidFill>
                  <a:schemeClr val="dk1"/>
                </a:solidFill>
                <a:latin typeface="Calibri"/>
                <a:ea typeface="Calibri"/>
                <a:cs typeface="Calibri"/>
                <a:sym typeface="Calibri"/>
              </a:defRPr>
            </a:lvl6pPr>
            <a:lvl7pPr marL="2795321" marR="0" lvl="6" indent="0" algn="l" rtl="0">
              <a:spcBef>
                <a:spcPts val="0"/>
              </a:spcBef>
              <a:buNone/>
              <a:defRPr sz="1800" b="0" i="0" u="none" strike="noStrike" cap="none">
                <a:solidFill>
                  <a:schemeClr val="dk1"/>
                </a:solidFill>
                <a:latin typeface="Calibri"/>
                <a:ea typeface="Calibri"/>
                <a:cs typeface="Calibri"/>
                <a:sym typeface="Calibri"/>
              </a:defRPr>
            </a:lvl7pPr>
            <a:lvl8pPr marL="3261208" marR="0" lvl="7" indent="0" algn="l" rtl="0">
              <a:spcBef>
                <a:spcPts val="0"/>
              </a:spcBef>
              <a:buNone/>
              <a:defRPr sz="1800" b="0" i="0" u="none" strike="noStrike" cap="none">
                <a:solidFill>
                  <a:schemeClr val="dk1"/>
                </a:solidFill>
                <a:latin typeface="Calibri"/>
                <a:ea typeface="Calibri"/>
                <a:cs typeface="Calibri"/>
                <a:sym typeface="Calibri"/>
              </a:defRPr>
            </a:lvl8pPr>
            <a:lvl9pPr marL="3727094"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‹Nº›</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151552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88" name="Shape 8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6884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10</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79076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8" name="Shape 318"/>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
        <p:nvSpPr>
          <p:cNvPr id="319" name="Shape 319"/>
          <p:cNvSpPr txBox="1">
            <a:spLocks noGrp="1"/>
          </p:cNvSpPr>
          <p:nvPr>
            <p:ph type="sldNum" idx="12"/>
          </p:nvPr>
        </p:nvSpPr>
        <p:spPr>
          <a:xfrm>
            <a:off x="3970937" y="8829967"/>
            <a:ext cx="3037840" cy="4648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s-MX"/>
              <a:pPr>
                <a:buClr>
                  <a:srgbClr val="000000"/>
                </a:buClr>
                <a:buSzPct val="25000"/>
              </a:pPr>
              <a:t>11</a:t>
            </a:fld>
            <a:endParaRPr lang="es-MX"/>
          </a:p>
        </p:txBody>
      </p:sp>
    </p:spTree>
    <p:extLst>
      <p:ext uri="{BB962C8B-B14F-4D97-AF65-F5344CB8AC3E}">
        <p14:creationId xmlns:p14="http://schemas.microsoft.com/office/powerpoint/2010/main" val="3085836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Shape 19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lang="es-MX" dirty="0"/>
          </a:p>
        </p:txBody>
      </p:sp>
      <p:sp>
        <p:nvSpPr>
          <p:cNvPr id="200" name="Shape 2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6998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Shape 20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b="1" u="sng" dirty="0"/>
          </a:p>
        </p:txBody>
      </p:sp>
      <p:sp>
        <p:nvSpPr>
          <p:cNvPr id="208" name="Shape 20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6968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lang="es-MX" dirty="0" smtClean="0"/>
          </a:p>
        </p:txBody>
      </p:sp>
      <p:sp>
        <p:nvSpPr>
          <p:cNvPr id="214" name="Shape 2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73940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20" name="Shape 2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28255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defTabSz="942489">
              <a:defRPr/>
            </a:pPr>
            <a:endParaRPr lang="es-MX" dirty="0" smtClean="0"/>
          </a:p>
        </p:txBody>
      </p:sp>
      <p:sp>
        <p:nvSpPr>
          <p:cNvPr id="225" name="Shape 22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1117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Shape 23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lang="es-MX" baseline="0" dirty="0" smtClean="0"/>
          </a:p>
        </p:txBody>
      </p:sp>
      <p:sp>
        <p:nvSpPr>
          <p:cNvPr id="232" name="Shape 2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1173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baseline="0" dirty="0" smtClean="0"/>
          </a:p>
        </p:txBody>
      </p:sp>
      <p:sp>
        <p:nvSpPr>
          <p:cNvPr id="4" name="3 Marcador de número de diapositiva"/>
          <p:cNvSpPr>
            <a:spLocks noGrp="1"/>
          </p:cNvSpPr>
          <p:nvPr>
            <p:ph type="sldNum" sz="quarter" idx="10"/>
          </p:nvPr>
        </p:nvSpPr>
        <p:spPr/>
        <p:txBody>
          <a:bodyPr/>
          <a:lstStyle/>
          <a:p>
            <a:fld id="{49E62F1D-64E3-4D12-8D84-7708F103A9EE}" type="slidenum">
              <a:rPr lang="es-MX" smtClean="0"/>
              <a:t>18</a:t>
            </a:fld>
            <a:endParaRPr lang="es-MX"/>
          </a:p>
        </p:txBody>
      </p:sp>
    </p:spTree>
    <p:extLst>
      <p:ext uri="{BB962C8B-B14F-4D97-AF65-F5344CB8AC3E}">
        <p14:creationId xmlns:p14="http://schemas.microsoft.com/office/powerpoint/2010/main" val="41877539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u="sng" dirty="0"/>
          </a:p>
        </p:txBody>
      </p:sp>
      <p:sp>
        <p:nvSpPr>
          <p:cNvPr id="237" name="Shape 2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24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2</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70299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Shape 24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u="sng" dirty="0"/>
          </a:p>
        </p:txBody>
      </p:sp>
      <p:sp>
        <p:nvSpPr>
          <p:cNvPr id="243" name="Shape 24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7515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21</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85876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23</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1841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93" name="Shape 29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948709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355" name="Shape 3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9669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u="sng" dirty="0"/>
          </a:p>
        </p:txBody>
      </p:sp>
      <p:sp>
        <p:nvSpPr>
          <p:cNvPr id="281" name="Shape 2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340830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287" name="Shape 2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864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Shape 35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355" name="Shape 3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59546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defTabSz="931774">
              <a:defRPr/>
            </a:pPr>
            <a:endParaRPr lang="es-MX" dirty="0">
              <a:sym typeface="Arial"/>
            </a:endParaRPr>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29</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21467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Shape 3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361" name="Shape 361"/>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362" name="Shape 362"/>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30</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60962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20" name="Shape 2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735850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Shape 39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395" name="Shape 39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29900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Shape 4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55" name="Shape 455"/>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lang="es-MX" sz="1600" dirty="0"/>
          </a:p>
        </p:txBody>
      </p:sp>
      <p:sp>
        <p:nvSpPr>
          <p:cNvPr id="456" name="Shape 456"/>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32</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692340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01" name="Shape 401"/>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Clr>
                <a:schemeClr val="dk1"/>
              </a:buClr>
              <a:buSzPct val="25000"/>
            </a:pPr>
            <a:endParaRPr lang="es-MX" dirty="0"/>
          </a:p>
        </p:txBody>
      </p:sp>
      <p:sp>
        <p:nvSpPr>
          <p:cNvPr id="402" name="Shape 402"/>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33</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81356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Shape 4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0" name="Shape 410"/>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lang="es-MX" dirty="0"/>
          </a:p>
        </p:txBody>
      </p:sp>
      <p:sp>
        <p:nvSpPr>
          <p:cNvPr id="411" name="Shape 411"/>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34</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68691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19" name="Shape 419"/>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420" name="Shape 420"/>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35</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280005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28" name="Shape 428"/>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429" name="Shape 429"/>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36</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31349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Shape 43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37" name="Shape 437"/>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dirty="0"/>
          </a:p>
        </p:txBody>
      </p:sp>
      <p:sp>
        <p:nvSpPr>
          <p:cNvPr id="438" name="Shape 438"/>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37</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231894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Shape 44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445" name="Shape 445"/>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lang="es-MX" dirty="0"/>
          </a:p>
        </p:txBody>
      </p:sp>
      <p:sp>
        <p:nvSpPr>
          <p:cNvPr id="446" name="Shape 446"/>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38</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726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39</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039699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Shape 55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6" name="Shape 556"/>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
        <p:nvSpPr>
          <p:cNvPr id="557" name="Shape 557"/>
          <p:cNvSpPr txBox="1">
            <a:spLocks noGrp="1"/>
          </p:cNvSpPr>
          <p:nvPr>
            <p:ph type="sldNum" idx="12"/>
          </p:nvPr>
        </p:nvSpPr>
        <p:spPr>
          <a:xfrm>
            <a:off x="3970937" y="8829967"/>
            <a:ext cx="3037840" cy="4648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s-MX"/>
              <a:pPr>
                <a:buClr>
                  <a:srgbClr val="000000"/>
                </a:buClr>
                <a:buSzPct val="25000"/>
              </a:pPr>
              <a:t>40</a:t>
            </a:fld>
            <a:endParaRPr lang="es-MX"/>
          </a:p>
        </p:txBody>
      </p:sp>
    </p:spTree>
    <p:extLst>
      <p:ext uri="{BB962C8B-B14F-4D97-AF65-F5344CB8AC3E}">
        <p14:creationId xmlns:p14="http://schemas.microsoft.com/office/powerpoint/2010/main" val="773291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48988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41</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9450956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42</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6014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43</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065452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u="sng"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44</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428610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45</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642158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u="sng"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46</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996327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47</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9339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u="sng"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48</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347455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49</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3440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50</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7553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dirty="0"/>
          </a:p>
        </p:txBody>
      </p:sp>
      <p:sp>
        <p:nvSpPr>
          <p:cNvPr id="100" name="Shape 1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752171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51</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2677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52</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531038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53</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443506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54</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96155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u="none" dirty="0"/>
          </a:p>
        </p:txBody>
      </p:sp>
      <p:sp>
        <p:nvSpPr>
          <p:cNvPr id="563" name="Shape 563"/>
          <p:cNvSpPr txBox="1">
            <a:spLocks noGrp="1"/>
          </p:cNvSpPr>
          <p:nvPr>
            <p:ph type="sldNum" idx="12"/>
          </p:nvPr>
        </p:nvSpPr>
        <p:spPr>
          <a:xfrm>
            <a:off x="3970937" y="8829967"/>
            <a:ext cx="3037840" cy="4648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s-MX"/>
              <a:pPr>
                <a:buClr>
                  <a:srgbClr val="000000"/>
                </a:buClr>
                <a:buSzPct val="25000"/>
              </a:pPr>
              <a:t>55</a:t>
            </a:fld>
            <a:endParaRPr lang="es-MX"/>
          </a:p>
        </p:txBody>
      </p:sp>
    </p:spTree>
    <p:extLst>
      <p:ext uri="{BB962C8B-B14F-4D97-AF65-F5344CB8AC3E}">
        <p14:creationId xmlns:p14="http://schemas.microsoft.com/office/powerpoint/2010/main" val="9077150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Shape 5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8" name="Shape 568"/>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dirty="0"/>
          </a:p>
        </p:txBody>
      </p:sp>
      <p:sp>
        <p:nvSpPr>
          <p:cNvPr id="569" name="Shape 569"/>
          <p:cNvSpPr txBox="1">
            <a:spLocks noGrp="1"/>
          </p:cNvSpPr>
          <p:nvPr>
            <p:ph type="sldNum" idx="12"/>
          </p:nvPr>
        </p:nvSpPr>
        <p:spPr>
          <a:xfrm>
            <a:off x="3970937" y="8829967"/>
            <a:ext cx="3037840" cy="4648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s-MX"/>
              <a:pPr>
                <a:buClr>
                  <a:srgbClr val="000000"/>
                </a:buClr>
                <a:buSzPct val="25000"/>
              </a:pPr>
              <a:t>56</a:t>
            </a:fld>
            <a:endParaRPr lang="es-MX"/>
          </a:p>
        </p:txBody>
      </p:sp>
    </p:spTree>
    <p:extLst>
      <p:ext uri="{BB962C8B-B14F-4D97-AF65-F5344CB8AC3E}">
        <p14:creationId xmlns:p14="http://schemas.microsoft.com/office/powerpoint/2010/main" val="12669079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4" name="Shape 574"/>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
        <p:nvSpPr>
          <p:cNvPr id="575" name="Shape 575"/>
          <p:cNvSpPr txBox="1">
            <a:spLocks noGrp="1"/>
          </p:cNvSpPr>
          <p:nvPr>
            <p:ph type="sldNum" idx="12"/>
          </p:nvPr>
        </p:nvSpPr>
        <p:spPr>
          <a:xfrm>
            <a:off x="3970937" y="8829967"/>
            <a:ext cx="3037840" cy="4648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s-MX"/>
              <a:pPr>
                <a:buClr>
                  <a:srgbClr val="000000"/>
                </a:buClr>
                <a:buSzPct val="25000"/>
              </a:pPr>
              <a:t>57</a:t>
            </a:fld>
            <a:endParaRPr lang="es-MX"/>
          </a:p>
        </p:txBody>
      </p:sp>
    </p:spTree>
    <p:extLst>
      <p:ext uri="{BB962C8B-B14F-4D97-AF65-F5344CB8AC3E}">
        <p14:creationId xmlns:p14="http://schemas.microsoft.com/office/powerpoint/2010/main" val="20107485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701040" y="4415790"/>
            <a:ext cx="5608320" cy="4183380"/>
          </a:xfrm>
          <a:prstGeom prst="rect">
            <a:avLst/>
          </a:prstGeom>
        </p:spPr>
        <p:txBody>
          <a:bodyPr lIns="93162" tIns="93162" rIns="93162" bIns="93162" anchor="t" anchorCtr="0">
            <a:noAutofit/>
          </a:bodyPr>
          <a:lstStyle/>
          <a:p>
            <a:endParaRPr/>
          </a:p>
        </p:txBody>
      </p:sp>
      <p:sp>
        <p:nvSpPr>
          <p:cNvPr id="581" name="Shape 581"/>
          <p:cNvSpPr txBox="1">
            <a:spLocks noGrp="1"/>
          </p:cNvSpPr>
          <p:nvPr>
            <p:ph type="sldNum" idx="12"/>
          </p:nvPr>
        </p:nvSpPr>
        <p:spPr>
          <a:xfrm>
            <a:off x="3970937" y="8829967"/>
            <a:ext cx="3037840" cy="464820"/>
          </a:xfrm>
          <a:prstGeom prst="rect">
            <a:avLst/>
          </a:prstGeom>
        </p:spPr>
        <p:txBody>
          <a:bodyPr lIns="93162" tIns="46568" rIns="93162" bIns="46568" anchor="b" anchorCtr="0">
            <a:noAutofit/>
          </a:bodyPr>
          <a:lstStyle/>
          <a:p>
            <a:pPr>
              <a:buClr>
                <a:srgbClr val="000000"/>
              </a:buClr>
              <a:buSzPct val="25000"/>
            </a:pPr>
            <a:fld id="{00000000-1234-1234-1234-123412341234}" type="slidenum">
              <a:rPr lang="es-MX"/>
              <a:pPr>
                <a:buClr>
                  <a:srgbClr val="000000"/>
                </a:buClr>
                <a:buSzPct val="25000"/>
              </a:pPr>
              <a:t>58</a:t>
            </a:fld>
            <a:endParaRPr lang="es-MX"/>
          </a:p>
        </p:txBody>
      </p:sp>
    </p:spTree>
    <p:extLst>
      <p:ext uri="{BB962C8B-B14F-4D97-AF65-F5344CB8AC3E}">
        <p14:creationId xmlns:p14="http://schemas.microsoft.com/office/powerpoint/2010/main" val="25410677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05" name="Shape 505"/>
          <p:cNvSpPr txBox="1">
            <a:spLocks noGrp="1"/>
          </p:cNvSpPr>
          <p:nvPr>
            <p:ph type="body" idx="1"/>
          </p:nvPr>
        </p:nvSpPr>
        <p:spPr>
          <a:xfrm>
            <a:off x="701041" y="4415790"/>
            <a:ext cx="5608319" cy="4183380"/>
          </a:xfrm>
          <a:prstGeom prst="rect">
            <a:avLst/>
          </a:prstGeom>
          <a:noFill/>
          <a:ln>
            <a:noFill/>
          </a:ln>
        </p:spPr>
        <p:txBody>
          <a:bodyPr lIns="93162" tIns="46568" rIns="93162" bIns="46568" anchor="t" anchorCtr="0">
            <a:noAutofit/>
          </a:bodyPr>
          <a:lstStyle/>
          <a:p>
            <a:pPr>
              <a:buSzPct val="25000"/>
            </a:pPr>
            <a:endParaRPr lang="es-MX" dirty="0"/>
          </a:p>
        </p:txBody>
      </p:sp>
      <p:sp>
        <p:nvSpPr>
          <p:cNvPr id="506" name="Shape 506"/>
          <p:cNvSpPr txBox="1">
            <a:spLocks noGrp="1"/>
          </p:cNvSpPr>
          <p:nvPr>
            <p:ph type="sldNum" idx="12"/>
          </p:nvPr>
        </p:nvSpPr>
        <p:spPr>
          <a:xfrm>
            <a:off x="3970937" y="8829967"/>
            <a:ext cx="3037839" cy="464820"/>
          </a:xfrm>
          <a:prstGeom prst="rect">
            <a:avLst/>
          </a:prstGeom>
          <a:noFill/>
          <a:ln>
            <a:noFill/>
          </a:ln>
        </p:spPr>
        <p:txBody>
          <a:bodyPr lIns="93162" tIns="46568" rIns="93162" bIns="46568" anchor="b" anchorCtr="0">
            <a:noAutofit/>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59</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99527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20" name="Shape 2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201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Shape 11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lang="es-MX" u="none" dirty="0">
              <a:solidFill>
                <a:srgbClr val="FF0000"/>
              </a:solidFill>
            </a:endParaRPr>
          </a:p>
        </p:txBody>
      </p:sp>
      <p:sp>
        <p:nvSpPr>
          <p:cNvPr id="113" name="Shape 11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03131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r>
              <a:rPr lang="es-MX" b="0" baseline="0" dirty="0" smtClean="0"/>
              <a:t>  </a:t>
            </a:r>
          </a:p>
          <a:p>
            <a:endParaRPr lang="es-MX" baseline="0" dirty="0" smtClean="0"/>
          </a:p>
          <a:p>
            <a:endParaRPr lang="es-MX" dirty="0"/>
          </a:p>
        </p:txBody>
      </p:sp>
      <p:sp>
        <p:nvSpPr>
          <p:cNvPr id="4" name="Marcador de número de diapositiva 3"/>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61</a:t>
            </a:fld>
            <a:endParaRPr lang="es-MX"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668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defTabSz="931774">
              <a:defRPr/>
            </a:pPr>
            <a:endParaRPr lang="es-MX" b="1" dirty="0" smtClean="0"/>
          </a:p>
          <a:p>
            <a:endParaRPr lang="es-MX" dirty="0"/>
          </a:p>
        </p:txBody>
      </p:sp>
      <p:sp>
        <p:nvSpPr>
          <p:cNvPr id="4" name="Marcador de número de diapositiva 3"/>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62</a:t>
            </a:fld>
            <a:endParaRPr lang="es-MX" sz="120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60081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63</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452755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64</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97031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65</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45871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66</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741500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67</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111735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
        <p:nvSpPr>
          <p:cNvPr id="220" name="Shape 2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56812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69</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34590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a:solidFill>
                  <a:schemeClr val="dk1"/>
                </a:solidFill>
                <a:latin typeface="Calibri"/>
                <a:ea typeface="Calibri"/>
                <a:cs typeface="Calibri"/>
                <a:sym typeface="Calibri"/>
              </a:rPr>
              <a:pPr algn="r">
                <a:buSzPct val="25000"/>
              </a:pPr>
              <a:t>70</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442517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Shape 11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lang="es-MX" baseline="0" dirty="0" smtClean="0"/>
          </a:p>
        </p:txBody>
      </p:sp>
      <p:sp>
        <p:nvSpPr>
          <p:cNvPr id="120" name="Shape 12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22297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71</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866946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idx="10"/>
          </p:nvPr>
        </p:nvSpPr>
        <p:spPr/>
        <p:txBody>
          <a:bodyPr/>
          <a:lstStyle/>
          <a:p>
            <a:pPr algn="r">
              <a:buSzPct val="25000"/>
            </a:pPr>
            <a:fld id="{00000000-1234-1234-1234-123412341234}" type="slidenum">
              <a:rPr lang="es-MX" sz="1200" smtClean="0">
                <a:solidFill>
                  <a:schemeClr val="dk1"/>
                </a:solidFill>
                <a:latin typeface="Calibri"/>
                <a:ea typeface="Calibri"/>
                <a:cs typeface="Calibri"/>
                <a:sym typeface="Calibri"/>
              </a:rPr>
              <a:pPr algn="r">
                <a:buSzPct val="25000"/>
              </a:pPr>
              <a:t>72</a:t>
            </a:fld>
            <a:endParaRPr lang="es-MX"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08117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s-MX" dirty="0" smtClean="0"/>
              <a:t/>
            </a:r>
            <a:br>
              <a:rPr lang="es-MX" dirty="0" smtClean="0"/>
            </a:br>
            <a:endParaRPr lang="es-MX" dirty="0" smtClean="0"/>
          </a:p>
          <a:p>
            <a:endParaRPr dirty="0"/>
          </a:p>
        </p:txBody>
      </p:sp>
      <p:sp>
        <p:nvSpPr>
          <p:cNvPr id="162" name="Shape 16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09157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pPr defTabSz="931774">
              <a:defRPr/>
            </a:pPr>
            <a:endParaRPr u="none" dirty="0"/>
          </a:p>
        </p:txBody>
      </p:sp>
      <p:sp>
        <p:nvSpPr>
          <p:cNvPr id="167" name="Shape 16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8129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9" name="Shape 19"/>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b="0" i="0" u="none" strike="noStrike" cap="none">
                <a:solidFill>
                  <a:srgbClr val="888888"/>
                </a:solidFill>
                <a:latin typeface="Calibri"/>
                <a:ea typeface="Calibri"/>
                <a:cs typeface="Calibri"/>
                <a:sym typeface="Calibri"/>
              </a:rPr>
              <a:t>‹Nº›</a:t>
            </a:fld>
            <a:endParaRPr lang="es-MX"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cSld name="Título y texto vertical">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6" name="Shape 76"/>
          <p:cNvSpPr txBox="1">
            <a:spLocks noGrp="1"/>
          </p:cNvSpPr>
          <p:nvPr>
            <p:ph type="body" idx="1"/>
          </p:nvPr>
        </p:nvSpPr>
        <p:spPr>
          <a:xfrm rot="5400000">
            <a:off x="2309018" y="-251618"/>
            <a:ext cx="4525963" cy="82296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a:solidFill>
                  <a:srgbClr val="888888"/>
                </a:solidFill>
                <a:latin typeface="Calibri"/>
                <a:ea typeface="Calibri"/>
                <a:cs typeface="Calibri"/>
                <a:sym typeface="Calibri"/>
              </a:rPr>
              <a:t>‹Nº›</a:t>
            </a:fld>
            <a:endParaRPr lang="es-MX" sz="1200">
              <a:solidFill>
                <a:srgbClr val="888888"/>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cSld name="Título vertical y texto">
    <p:spTree>
      <p:nvGrpSpPr>
        <p:cNvPr id="1" name="Shape 80"/>
        <p:cNvGrpSpPr/>
        <p:nvPr/>
      </p:nvGrpSpPr>
      <p:grpSpPr>
        <a:xfrm>
          <a:off x="0" y="0"/>
          <a:ext cx="0" cy="0"/>
          <a:chOff x="0" y="0"/>
          <a:chExt cx="0" cy="0"/>
        </a:xfrm>
      </p:grpSpPr>
      <p:sp>
        <p:nvSpPr>
          <p:cNvPr id="81" name="Shape 8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a:solidFill>
                  <a:srgbClr val="888888"/>
                </a:solidFill>
                <a:latin typeface="Calibri"/>
                <a:ea typeface="Calibri"/>
                <a:cs typeface="Calibri"/>
                <a:sym typeface="Calibri"/>
              </a:rPr>
              <a:t>‹Nº›</a:t>
            </a:fld>
            <a:endParaRPr lang="es-MX" sz="1200">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chemeClr val="accent6"/>
              </a:buClr>
              <a:buFont typeface="Calibri"/>
              <a:buNone/>
              <a:defRPr sz="3800" b="0" i="0" u="none" strike="noStrike" cap="none">
                <a:solidFill>
                  <a:schemeClr val="accent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5" name="Shape 25"/>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b="0" i="0" u="none" strike="noStrike" cap="none">
                <a:solidFill>
                  <a:srgbClr val="888888"/>
                </a:solidFill>
                <a:latin typeface="Calibri"/>
                <a:ea typeface="Calibri"/>
                <a:cs typeface="Calibri"/>
                <a:sym typeface="Calibri"/>
              </a:rPr>
              <a:t>‹Nº›</a:t>
            </a:fld>
            <a:endParaRPr lang="es-MX"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1" name="Shape 3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marR="0" lvl="0" indent="-16510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742950" marR="0" lvl="1" indent="-13335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b="0" i="0" u="none" strike="noStrike" cap="none">
                <a:solidFill>
                  <a:srgbClr val="888888"/>
                </a:solidFill>
                <a:latin typeface="Calibri"/>
                <a:ea typeface="Calibri"/>
                <a:cs typeface="Calibri"/>
                <a:sym typeface="Calibri"/>
              </a:rPr>
              <a:t>‹Nº›</a:t>
            </a:fld>
            <a:endParaRPr lang="es-MX"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marL="0" marR="0" lvl="0" indent="0" algn="l" rtl="0">
              <a:spcBef>
                <a:spcPts val="0"/>
              </a:spcBef>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8" name="Shape 3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marR="0" lvl="0" indent="0" algn="l"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1pPr>
            <a:lvl2pPr marL="457200" marR="0" lvl="1" indent="0" algn="l" rtl="0">
              <a:spcBef>
                <a:spcPts val="360"/>
              </a:spcBef>
              <a:buClr>
                <a:srgbClr val="888888"/>
              </a:buClr>
              <a:buFont typeface="Arial"/>
              <a:buNone/>
              <a:defRPr sz="1800" b="0" i="0" u="none" strike="noStrike" cap="none">
                <a:solidFill>
                  <a:srgbClr val="888888"/>
                </a:solidFill>
                <a:latin typeface="Calibri"/>
                <a:ea typeface="Calibri"/>
                <a:cs typeface="Calibri"/>
                <a:sym typeface="Calibri"/>
              </a:defRPr>
            </a:lvl2pPr>
            <a:lvl3pPr marL="914400" marR="0" lvl="2" indent="0" algn="l" rtl="0">
              <a:spcBef>
                <a:spcPts val="320"/>
              </a:spcBef>
              <a:buClr>
                <a:srgbClr val="888888"/>
              </a:buClr>
              <a:buFont typeface="Arial"/>
              <a:buNone/>
              <a:defRPr sz="1600" b="0" i="0" u="none" strike="noStrike" cap="none">
                <a:solidFill>
                  <a:srgbClr val="888888"/>
                </a:solidFill>
                <a:latin typeface="Calibri"/>
                <a:ea typeface="Calibri"/>
                <a:cs typeface="Calibri"/>
                <a:sym typeface="Calibri"/>
              </a:defRPr>
            </a:lvl3pPr>
            <a:lvl4pPr marL="1371600" marR="0" lvl="3"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4pPr>
            <a:lvl5pPr marL="1828800" marR="0" lvl="4"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5pPr>
            <a:lvl6pPr marL="2286000" marR="0" lvl="5"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6pPr>
            <a:lvl7pPr marL="2743200" marR="0" lvl="6"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7pPr>
            <a:lvl8pPr marL="3200400" marR="0" lvl="7"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8pPr>
            <a:lvl9pPr marL="3657600" marR="0" lvl="8" indent="0" algn="l" rtl="0">
              <a:spcBef>
                <a:spcPts val="280"/>
              </a:spcBef>
              <a:buClr>
                <a:srgbClr val="888888"/>
              </a:buClr>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39" name="Shape 3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b="0" i="0" u="none" strike="noStrike" cap="none">
                <a:solidFill>
                  <a:srgbClr val="888888"/>
                </a:solidFill>
                <a:latin typeface="Calibri"/>
                <a:ea typeface="Calibri"/>
                <a:cs typeface="Calibri"/>
                <a:sym typeface="Calibri"/>
              </a:rPr>
              <a:t>‹Nº›</a:t>
            </a:fld>
            <a:endParaRPr lang="es-MX"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Shape 42"/>
        <p:cNvGrpSpPr/>
        <p:nvPr/>
      </p:nvGrpSpPr>
      <p:grpSpPr>
        <a:xfrm>
          <a:off x="0" y="0"/>
          <a:ext cx="0" cy="0"/>
          <a:chOff x="0" y="0"/>
          <a:chExt cx="0" cy="0"/>
        </a:xfrm>
      </p:grpSpPr>
      <p:sp>
        <p:nvSpPr>
          <p:cNvPr id="43" name="Shape 4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b="0" i="0" u="none" strike="noStrike" cap="none">
                <a:solidFill>
                  <a:srgbClr val="888888"/>
                </a:solidFill>
                <a:latin typeface="Calibri"/>
                <a:ea typeface="Calibri"/>
                <a:cs typeface="Calibri"/>
                <a:sym typeface="Calibri"/>
              </a:rPr>
              <a:t>‹Nº›</a:t>
            </a:fld>
            <a:endParaRPr lang="es-MX"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ación">
    <p:spTree>
      <p:nvGrpSpPr>
        <p:cNvPr id="1" name="Shape 46"/>
        <p:cNvGrpSpPr/>
        <p:nvPr/>
      </p:nvGrpSpPr>
      <p:grpSpPr>
        <a:xfrm>
          <a:off x="0" y="0"/>
          <a:ext cx="0" cy="0"/>
          <a:chOff x="0" y="0"/>
          <a:chExt cx="0" cy="0"/>
        </a:xfrm>
      </p:grpSpPr>
      <p:sp>
        <p:nvSpPr>
          <p:cNvPr id="47" name="Shape 4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8" name="Shape 4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0" name="Shape 5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marR="0" lvl="0" indent="0" algn="l" rtl="0">
              <a:spcBef>
                <a:spcPts val="480"/>
              </a:spcBef>
              <a:buClr>
                <a:schemeClr val="dk1"/>
              </a:buClr>
              <a:buFont typeface="Arial"/>
              <a:buNone/>
              <a:defRPr sz="24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dk1"/>
              </a:buClr>
              <a:buFont typeface="Arial"/>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dk1"/>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dk1"/>
              </a:buClr>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51" name="Shape 5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marL="342900" marR="0" lvl="0" indent="-1905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742950" marR="0" lvl="1" indent="-15875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2pPr>
            <a:lvl3pPr marL="1143000" marR="0" lvl="2" indent="-114300" algn="l" rtl="0">
              <a:spcBef>
                <a:spcPts val="36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600200" marR="0" lvl="3"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4pPr>
            <a:lvl5pPr marL="2057400" marR="0" lvl="4"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5pPr>
            <a:lvl6pPr marL="2514600" marR="0" lvl="5"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6pPr>
            <a:lvl7pPr marL="2971800" marR="0" lvl="6"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7pPr>
            <a:lvl8pPr marL="3429000" marR="0" lvl="7"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8pPr>
            <a:lvl9pPr marL="3886200" marR="0" lvl="8" indent="-127000" algn="l" rtl="0">
              <a:spcBef>
                <a:spcPts val="320"/>
              </a:spcBef>
              <a:buClr>
                <a:schemeClr val="dk1"/>
              </a:buClr>
              <a:buSzPct val="1000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a:solidFill>
                  <a:srgbClr val="888888"/>
                </a:solidFill>
                <a:latin typeface="Calibri"/>
                <a:ea typeface="Calibri"/>
                <a:cs typeface="Calibri"/>
                <a:sym typeface="Calibri"/>
              </a:rPr>
              <a:t>‹Nº›</a:t>
            </a:fld>
            <a:endParaRPr lang="es-MX" sz="1200">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a:solidFill>
                  <a:srgbClr val="888888"/>
                </a:solidFill>
                <a:latin typeface="Calibri"/>
                <a:ea typeface="Calibri"/>
                <a:cs typeface="Calibri"/>
                <a:sym typeface="Calibri"/>
              </a:rPr>
              <a:t>‹Nº›</a:t>
            </a:fld>
            <a:endParaRPr lang="es-MX" sz="1200">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cSld name="Contenido con título">
    <p:spTree>
      <p:nvGrpSpPr>
        <p:cNvPr id="1" name="Shape 60"/>
        <p:cNvGrpSpPr/>
        <p:nvPr/>
      </p:nvGrpSpPr>
      <p:grpSpPr>
        <a:xfrm>
          <a:off x="0" y="0"/>
          <a:ext cx="0" cy="0"/>
          <a:chOff x="0" y="0"/>
          <a:chExt cx="0" cy="0"/>
        </a:xfrm>
      </p:grpSpPr>
      <p:sp>
        <p:nvSpPr>
          <p:cNvPr id="61" name="Shape 61"/>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2" name="Shape 62"/>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3" name="Shape 63"/>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a:solidFill>
                  <a:srgbClr val="888888"/>
                </a:solidFill>
                <a:latin typeface="Calibri"/>
                <a:ea typeface="Calibri"/>
                <a:cs typeface="Calibri"/>
                <a:sym typeface="Calibri"/>
              </a:rPr>
              <a:t>‹Nº›</a:t>
            </a:fld>
            <a:endParaRPr lang="es-MX" sz="1200">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Imagen con título">
    <p:spTree>
      <p:nvGrpSpPr>
        <p:cNvPr id="1" name="Shape 67"/>
        <p:cNvGrpSpPr/>
        <p:nvPr/>
      </p:nvGrpSpPr>
      <p:grpSpPr>
        <a:xfrm>
          <a:off x="0" y="0"/>
          <a:ext cx="0" cy="0"/>
          <a:chOff x="0" y="0"/>
          <a:chExt cx="0" cy="0"/>
        </a:xfrm>
      </p:grpSpPr>
      <p:sp>
        <p:nvSpPr>
          <p:cNvPr id="68" name="Shape 68"/>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marL="0" marR="0" lvl="0" indent="0" algn="l" rtl="0">
              <a:spcBef>
                <a:spcPts val="0"/>
              </a:spcBef>
              <a:buClr>
                <a:schemeClr val="dk1"/>
              </a:buClr>
              <a:buFont typeface="Calibri"/>
              <a:buNone/>
              <a:defRPr sz="2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9" name="Shape 69"/>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dk1"/>
              </a:buClr>
              <a:buFont typeface="Arial"/>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dk1"/>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dk1"/>
              </a:buClr>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marR="0" lvl="0" indent="0" algn="l" rtl="0">
              <a:spcBef>
                <a:spcPts val="280"/>
              </a:spcBef>
              <a:buClr>
                <a:schemeClr val="dk1"/>
              </a:buClr>
              <a:buFont typeface="Arial"/>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dk1"/>
              </a:buClr>
              <a:buFont typeface="Arial"/>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dk1"/>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dk1"/>
              </a:buClr>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a:solidFill>
                  <a:srgbClr val="888888"/>
                </a:solidFill>
                <a:latin typeface="Calibri"/>
                <a:ea typeface="Calibri"/>
                <a:cs typeface="Calibri"/>
                <a:sym typeface="Calibri"/>
              </a:rPr>
              <a:t>‹Nº›</a:t>
            </a:fld>
            <a:endParaRPr lang="es-MX" sz="1200">
              <a:solidFill>
                <a:srgbClr val="888888"/>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342900" marR="0" lvl="0" indent="-139700" algn="l" rtl="0">
              <a:spcBef>
                <a:spcPts val="64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s-MX" sz="1200" b="0" i="0" u="none" strike="noStrike" cap="none">
                <a:solidFill>
                  <a:srgbClr val="888888"/>
                </a:solidFill>
                <a:latin typeface="Calibri"/>
                <a:ea typeface="Calibri"/>
                <a:cs typeface="Calibri"/>
                <a:sym typeface="Calibri"/>
              </a:rPr>
              <a:t>‹Nº›</a:t>
            </a:fld>
            <a:endParaRPr lang="es-MX" sz="1200" b="0" i="0" u="none" strike="noStrike" cap="none">
              <a:solidFill>
                <a:srgbClr val="888888"/>
              </a:solidFill>
              <a:latin typeface="Calibri"/>
              <a:ea typeface="Calibri"/>
              <a:cs typeface="Calibri"/>
              <a:sym typeface="Calibri"/>
            </a:endParaRPr>
          </a:p>
        </p:txBody>
      </p:sp>
      <p:pic>
        <p:nvPicPr>
          <p:cNvPr id="15" name="Shape 15"/>
          <p:cNvPicPr preferRelativeResize="0"/>
          <p:nvPr/>
        </p:nvPicPr>
        <p:blipFill rotWithShape="1">
          <a:blip r:embed="rId13">
            <a:alphaModFix/>
          </a:blip>
          <a:srcRect/>
          <a:stretch/>
        </p:blipFill>
        <p:spPr>
          <a:xfrm>
            <a:off x="6588224" y="227575"/>
            <a:ext cx="2243813" cy="825161"/>
          </a:xfrm>
          <a:prstGeom prst="rect">
            <a:avLst/>
          </a:prstGeom>
          <a:noFill/>
          <a:ln>
            <a:noFill/>
          </a:ln>
        </p:spPr>
      </p:pic>
      <p:pic>
        <p:nvPicPr>
          <p:cNvPr id="16" name="Shape 16" descr="DEMU-Charly:Users:DEMUCharly:ownCloud:DEMU-CLOUD:Identidad-Planeación (1):cintillo.png"/>
          <p:cNvPicPr preferRelativeResize="0"/>
          <p:nvPr/>
        </p:nvPicPr>
        <p:blipFill rotWithShape="1">
          <a:blip r:embed="rId14">
            <a:alphaModFix/>
          </a:blip>
          <a:srcRect/>
          <a:stretch/>
        </p:blipFill>
        <p:spPr>
          <a:xfrm>
            <a:off x="0" y="6245780"/>
            <a:ext cx="9144000" cy="116839"/>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4.w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3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gobiernoabiertojalisco.org.mx/" TargetMode="External"/><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Shape 90"/>
          <p:cNvSpPr txBox="1">
            <a:spLocks noGrp="1"/>
          </p:cNvSpPr>
          <p:nvPr>
            <p:ph type="ctrTitle"/>
          </p:nvPr>
        </p:nvSpPr>
        <p:spPr>
          <a:xfrm>
            <a:off x="685800" y="2895078"/>
            <a:ext cx="7772400" cy="1470024"/>
          </a:xfrm>
          <a:prstGeom prst="rect">
            <a:avLst/>
          </a:prstGeom>
          <a:noFill/>
          <a:ln>
            <a:noFill/>
          </a:ln>
        </p:spPr>
        <p:txBody>
          <a:bodyPr lIns="91425" tIns="45700" rIns="91425" bIns="45700" anchor="ctr" anchorCtr="0">
            <a:noAutofit/>
          </a:bodyPr>
          <a:lstStyle/>
          <a:p>
            <a:pPr marL="0" marR="0" lvl="0" indent="0" algn="ctr" rtl="0">
              <a:spcBef>
                <a:spcPts val="0"/>
              </a:spcBef>
              <a:buClr>
                <a:schemeClr val="accent6"/>
              </a:buClr>
              <a:buSzPct val="25000"/>
              <a:buFont typeface="Calibri"/>
              <a:buNone/>
            </a:pPr>
            <a:r>
              <a:rPr lang="es-MX" sz="6600" b="1" i="0" u="none" strike="noStrike" cap="none" dirty="0" smtClean="0">
                <a:solidFill>
                  <a:schemeClr val="accent6"/>
                </a:solidFill>
                <a:latin typeface="Calibri"/>
                <a:ea typeface="Calibri"/>
                <a:cs typeface="Calibri"/>
                <a:sym typeface="Calibri"/>
              </a:rPr>
              <a:t>Diplomado</a:t>
            </a:r>
            <a:br>
              <a:rPr lang="es-MX" sz="6600" b="1" i="0" u="none" strike="noStrike" cap="none" dirty="0" smtClean="0">
                <a:solidFill>
                  <a:schemeClr val="accent6"/>
                </a:solidFill>
                <a:latin typeface="Calibri"/>
                <a:ea typeface="Calibri"/>
                <a:cs typeface="Calibri"/>
                <a:sym typeface="Calibri"/>
              </a:rPr>
            </a:br>
            <a:r>
              <a:rPr lang="es-MX" sz="6600" b="1" i="0" u="none" strike="noStrike" cap="none" dirty="0" smtClean="0">
                <a:solidFill>
                  <a:schemeClr val="accent6"/>
                </a:solidFill>
                <a:latin typeface="Calibri"/>
                <a:ea typeface="Calibri"/>
                <a:cs typeface="Calibri"/>
                <a:sym typeface="Calibri"/>
              </a:rPr>
              <a:t>Módulo 6</a:t>
            </a:r>
            <a:r>
              <a:rPr lang="es-MX" sz="6600" b="0" i="0" u="none" strike="noStrike" cap="none" dirty="0">
                <a:solidFill>
                  <a:schemeClr val="accent6"/>
                </a:solidFill>
                <a:latin typeface="Calibri"/>
                <a:ea typeface="Calibri"/>
                <a:cs typeface="Calibri"/>
                <a:sym typeface="Calibri"/>
              </a:rPr>
              <a:t/>
            </a:r>
            <a:br>
              <a:rPr lang="es-MX" sz="6600" b="0" i="0" u="none" strike="noStrike" cap="none" dirty="0">
                <a:solidFill>
                  <a:schemeClr val="accent6"/>
                </a:solidFill>
                <a:latin typeface="Calibri"/>
                <a:ea typeface="Calibri"/>
                <a:cs typeface="Calibri"/>
                <a:sym typeface="Calibri"/>
              </a:rPr>
            </a:br>
            <a:endParaRPr lang="es-MX" sz="6600" b="0" i="0" u="none" strike="noStrike" cap="none" dirty="0">
              <a:solidFill>
                <a:schemeClr val="accent6"/>
              </a:solidFill>
              <a:latin typeface="Calibri"/>
              <a:ea typeface="Calibri"/>
              <a:cs typeface="Calibri"/>
              <a:sym typeface="Calibri"/>
            </a:endParaRPr>
          </a:p>
        </p:txBody>
      </p:sp>
      <p:sp>
        <p:nvSpPr>
          <p:cNvPr id="91" name="Shape 91"/>
          <p:cNvSpPr txBox="1">
            <a:spLocks noGrp="1"/>
          </p:cNvSpPr>
          <p:nvPr>
            <p:ph type="subTitle" idx="1"/>
          </p:nvPr>
        </p:nvSpPr>
        <p:spPr>
          <a:xfrm>
            <a:off x="1371600" y="4916760"/>
            <a:ext cx="6400799" cy="1176535"/>
          </a:xfrm>
          <a:prstGeom prst="rect">
            <a:avLst/>
          </a:prstGeom>
          <a:noFill/>
          <a:ln>
            <a:noFill/>
          </a:ln>
        </p:spPr>
        <p:txBody>
          <a:bodyPr lIns="91425" tIns="45700" rIns="91425" bIns="45700" anchor="t" anchorCtr="0">
            <a:noAutofit/>
          </a:bodyPr>
          <a:lstStyle/>
          <a:p>
            <a:pPr lvl="0">
              <a:spcBef>
                <a:spcPts val="0"/>
              </a:spcBef>
              <a:buSzPct val="25000"/>
            </a:pPr>
            <a:r>
              <a:rPr lang="es-MX" dirty="0"/>
              <a:t>Sesión </a:t>
            </a:r>
            <a:r>
              <a:rPr lang="es-MX" dirty="0" smtClean="0"/>
              <a:t>6.1:Gobierno </a:t>
            </a:r>
            <a:r>
              <a:rPr lang="es-MX" dirty="0"/>
              <a:t>Abierto</a:t>
            </a:r>
            <a:endParaRPr lang="es-MX" sz="3200" b="0" i="0" u="none" strike="noStrike" cap="none" dirty="0">
              <a:solidFill>
                <a:srgbClr val="888888"/>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8" y="620688"/>
            <a:ext cx="5472608" cy="461665"/>
          </a:xfrm>
          <a:prstGeom prst="rect">
            <a:avLst/>
          </a:prstGeom>
          <a:noFill/>
        </p:spPr>
        <p:txBody>
          <a:bodyPr wrap="square" rtlCol="0">
            <a:spAutoFit/>
          </a:bodyPr>
          <a:lstStyle/>
          <a:p>
            <a:r>
              <a:rPr lang="es-MX" sz="2400" dirty="0" smtClean="0"/>
              <a:t>BENEFICIOS GOBIERNO ABIERTO</a:t>
            </a:r>
            <a:endParaRPr lang="es-MX" sz="2400" dirty="0"/>
          </a:p>
        </p:txBody>
      </p:sp>
      <p:sp>
        <p:nvSpPr>
          <p:cNvPr id="5" name="4 CuadroTexto"/>
          <p:cNvSpPr txBox="1"/>
          <p:nvPr/>
        </p:nvSpPr>
        <p:spPr>
          <a:xfrm>
            <a:off x="827584" y="1772816"/>
            <a:ext cx="7848872" cy="4001095"/>
          </a:xfrm>
          <a:prstGeom prst="rect">
            <a:avLst/>
          </a:prstGeom>
          <a:noFill/>
        </p:spPr>
        <p:txBody>
          <a:bodyPr wrap="square" rtlCol="0">
            <a:spAutoFit/>
          </a:bodyPr>
          <a:lstStyle/>
          <a:p>
            <a:pPr marL="342900" indent="-342900">
              <a:buFont typeface="Wingdings" pitchFamily="2" charset="2"/>
              <a:buChar char="ü"/>
            </a:pPr>
            <a:r>
              <a:rPr lang="es-MX" sz="2000" dirty="0" smtClean="0">
                <a:solidFill>
                  <a:schemeClr val="tx1"/>
                </a:solidFill>
              </a:rPr>
              <a:t>Restablecer </a:t>
            </a:r>
            <a:r>
              <a:rPr lang="es-MX" sz="2000" dirty="0">
                <a:solidFill>
                  <a:schemeClr val="tx1"/>
                </a:solidFill>
              </a:rPr>
              <a:t>una mayor confianza en el gobierno</a:t>
            </a:r>
            <a:r>
              <a:rPr lang="es-MX" sz="2000" dirty="0" smtClean="0">
                <a:solidFill>
                  <a:schemeClr val="tx1"/>
                </a:solidFill>
              </a:rPr>
              <a:t>.</a:t>
            </a:r>
          </a:p>
          <a:p>
            <a:pPr marL="342900" indent="-342900">
              <a:buFont typeface="Wingdings" pitchFamily="2" charset="2"/>
              <a:buChar char="ü"/>
            </a:pPr>
            <a:endParaRPr lang="es-MX" sz="2000" dirty="0" smtClean="0">
              <a:solidFill>
                <a:schemeClr val="tx1"/>
              </a:solidFill>
            </a:endParaRPr>
          </a:p>
          <a:p>
            <a:pPr marL="342900" indent="-342900">
              <a:buFont typeface="Wingdings" pitchFamily="2" charset="2"/>
              <a:buChar char="ü"/>
            </a:pPr>
            <a:r>
              <a:rPr lang="es-MX" sz="2000" dirty="0" smtClean="0">
                <a:solidFill>
                  <a:schemeClr val="tx1"/>
                </a:solidFill>
              </a:rPr>
              <a:t>Garantizar </a:t>
            </a:r>
            <a:r>
              <a:rPr lang="es-MX" sz="2000" dirty="0">
                <a:solidFill>
                  <a:schemeClr val="tx1"/>
                </a:solidFill>
              </a:rPr>
              <a:t>mejores resultados al menor </a:t>
            </a:r>
            <a:r>
              <a:rPr lang="es-MX" sz="2000" dirty="0" smtClean="0">
                <a:solidFill>
                  <a:schemeClr val="tx1"/>
                </a:solidFill>
              </a:rPr>
              <a:t>coste</a:t>
            </a:r>
          </a:p>
          <a:p>
            <a:pPr marL="342900" indent="-342900">
              <a:buFont typeface="Wingdings" pitchFamily="2" charset="2"/>
              <a:buChar char="ü"/>
            </a:pPr>
            <a:endParaRPr lang="es-MX" sz="2000" dirty="0" smtClean="0">
              <a:solidFill>
                <a:schemeClr val="tx1"/>
              </a:solidFill>
            </a:endParaRPr>
          </a:p>
          <a:p>
            <a:pPr marL="342900" indent="-342900">
              <a:buFont typeface="Wingdings" pitchFamily="2" charset="2"/>
              <a:buChar char="ü"/>
            </a:pPr>
            <a:r>
              <a:rPr lang="es-MX" sz="2000" dirty="0" smtClean="0">
                <a:solidFill>
                  <a:schemeClr val="tx1"/>
                </a:solidFill>
              </a:rPr>
              <a:t>Elevar </a:t>
            </a:r>
            <a:r>
              <a:rPr lang="es-MX" sz="2000" dirty="0">
                <a:solidFill>
                  <a:schemeClr val="tx1"/>
                </a:solidFill>
              </a:rPr>
              <a:t>los niveles de cumplimiento</a:t>
            </a:r>
            <a:r>
              <a:rPr lang="es-MX" sz="2000" dirty="0" smtClean="0">
                <a:solidFill>
                  <a:schemeClr val="tx1"/>
                </a:solidFill>
              </a:rPr>
              <a:t>.</a:t>
            </a:r>
          </a:p>
          <a:p>
            <a:pPr marL="342900" indent="-342900">
              <a:buFont typeface="Wingdings" pitchFamily="2" charset="2"/>
              <a:buChar char="ü"/>
            </a:pPr>
            <a:endParaRPr lang="es-MX" sz="2000" dirty="0" smtClean="0">
              <a:solidFill>
                <a:schemeClr val="tx1"/>
              </a:solidFill>
            </a:endParaRPr>
          </a:p>
          <a:p>
            <a:pPr marL="342900" indent="-342900">
              <a:buFont typeface="Wingdings" pitchFamily="2" charset="2"/>
              <a:buChar char="ü"/>
            </a:pPr>
            <a:r>
              <a:rPr lang="es-MX" sz="2000" dirty="0" smtClean="0">
                <a:solidFill>
                  <a:schemeClr val="tx1"/>
                </a:solidFill>
              </a:rPr>
              <a:t>Asegurar </a:t>
            </a:r>
            <a:r>
              <a:rPr lang="es-MX" sz="2000" dirty="0">
                <a:solidFill>
                  <a:schemeClr val="tx1"/>
                </a:solidFill>
              </a:rPr>
              <a:t>la equidad de acceso a la formulación de políticas </a:t>
            </a:r>
            <a:r>
              <a:rPr lang="es-MX" sz="2000" dirty="0" smtClean="0">
                <a:solidFill>
                  <a:schemeClr val="tx1"/>
                </a:solidFill>
              </a:rPr>
              <a:t>públicas</a:t>
            </a:r>
          </a:p>
          <a:p>
            <a:pPr marL="342900" indent="-342900">
              <a:buFont typeface="Wingdings" pitchFamily="2" charset="2"/>
              <a:buChar char="ü"/>
            </a:pPr>
            <a:endParaRPr lang="es-MX" sz="2000" dirty="0" smtClean="0">
              <a:solidFill>
                <a:schemeClr val="tx1"/>
              </a:solidFill>
            </a:endParaRPr>
          </a:p>
          <a:p>
            <a:pPr marL="342900" indent="-342900">
              <a:buFont typeface="Wingdings" pitchFamily="2" charset="2"/>
              <a:buChar char="ü"/>
            </a:pPr>
            <a:r>
              <a:rPr lang="es-MX" sz="2000" dirty="0">
                <a:solidFill>
                  <a:schemeClr val="tx1"/>
                </a:solidFill>
              </a:rPr>
              <a:t>Fomentar la innovación y nuevas actividades </a:t>
            </a:r>
            <a:r>
              <a:rPr lang="es-MX" sz="2000" dirty="0" smtClean="0">
                <a:solidFill>
                  <a:schemeClr val="tx1"/>
                </a:solidFill>
              </a:rPr>
              <a:t>económicas</a:t>
            </a:r>
          </a:p>
          <a:p>
            <a:pPr marL="342900" indent="-342900">
              <a:buFont typeface="Wingdings" pitchFamily="2" charset="2"/>
              <a:buChar char="ü"/>
            </a:pPr>
            <a:endParaRPr lang="es-MX" sz="2000" dirty="0" smtClean="0">
              <a:solidFill>
                <a:schemeClr val="tx1"/>
              </a:solidFill>
            </a:endParaRPr>
          </a:p>
          <a:p>
            <a:pPr marL="342900" indent="-342900">
              <a:buFont typeface="Wingdings" pitchFamily="2" charset="2"/>
              <a:buChar char="ü"/>
            </a:pPr>
            <a:r>
              <a:rPr lang="es-MX" sz="2000" dirty="0">
                <a:solidFill>
                  <a:schemeClr val="tx1"/>
                </a:solidFill>
              </a:rPr>
              <a:t>Mejora de la eficacia</a:t>
            </a:r>
            <a:endParaRPr lang="es-MX" sz="2000" dirty="0" smtClean="0">
              <a:solidFill>
                <a:schemeClr val="tx1"/>
              </a:solidFill>
            </a:endParaRPr>
          </a:p>
          <a:p>
            <a:pPr marL="342900" indent="-342900">
              <a:buAutoNum type="arabicPeriod"/>
            </a:pPr>
            <a:endParaRPr lang="es-MX" dirty="0"/>
          </a:p>
        </p:txBody>
      </p:sp>
    </p:spTree>
    <p:extLst>
      <p:ext uri="{BB962C8B-B14F-4D97-AF65-F5344CB8AC3E}">
        <p14:creationId xmlns:p14="http://schemas.microsoft.com/office/powerpoint/2010/main" val="2401834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2" name="Shape 322"/>
          <p:cNvSpPr txBox="1">
            <a:spLocks noGrp="1"/>
          </p:cNvSpPr>
          <p:nvPr>
            <p:ph type="body" idx="1"/>
          </p:nvPr>
        </p:nvSpPr>
        <p:spPr>
          <a:xfrm>
            <a:off x="457200" y="2104256"/>
            <a:ext cx="8229600" cy="3052936"/>
          </a:xfrm>
          <a:prstGeom prst="rect">
            <a:avLst/>
          </a:prstGeom>
        </p:spPr>
        <p:txBody>
          <a:bodyPr lIns="91425" tIns="91425" rIns="91425" bIns="91425" anchor="t" anchorCtr="0">
            <a:noAutofit/>
          </a:bodyPr>
          <a:lstStyle/>
          <a:p>
            <a:pPr marL="457200" lvl="0" indent="-406400" rtl="0">
              <a:lnSpc>
                <a:spcPct val="90000"/>
              </a:lnSpc>
              <a:spcBef>
                <a:spcPts val="1000"/>
              </a:spcBef>
              <a:buSzPct val="100000"/>
            </a:pPr>
            <a:r>
              <a:rPr lang="es-MX" sz="2800" dirty="0"/>
              <a:t>Las Políticas Públicas no cambian al ritmo necesario.</a:t>
            </a:r>
          </a:p>
          <a:p>
            <a:pPr marL="457200" lvl="0" indent="-406400" rtl="0">
              <a:lnSpc>
                <a:spcPct val="90000"/>
              </a:lnSpc>
              <a:spcBef>
                <a:spcPts val="1000"/>
              </a:spcBef>
              <a:buSzPct val="100000"/>
            </a:pPr>
            <a:r>
              <a:rPr lang="es-MX" sz="2800" dirty="0"/>
              <a:t>Necesidad de identificar lo que no funciona.</a:t>
            </a:r>
          </a:p>
          <a:p>
            <a:pPr marL="457200" lvl="0" indent="-406400" rtl="0">
              <a:lnSpc>
                <a:spcPct val="90000"/>
              </a:lnSpc>
              <a:spcBef>
                <a:spcPts val="1000"/>
              </a:spcBef>
              <a:buSzPct val="100000"/>
            </a:pPr>
            <a:r>
              <a:rPr lang="es-MX" sz="2800" dirty="0"/>
              <a:t>Soluciones no identificadas por las maneras tradicionales de colaboración.</a:t>
            </a:r>
          </a:p>
          <a:p>
            <a:pPr marL="457200" lvl="0" indent="-406400" rtl="0">
              <a:lnSpc>
                <a:spcPct val="90000"/>
              </a:lnSpc>
              <a:spcBef>
                <a:spcPts val="1000"/>
              </a:spcBef>
              <a:buSzPct val="100000"/>
            </a:pPr>
            <a:r>
              <a:rPr lang="es-MX" sz="2800" dirty="0" smtClean="0"/>
              <a:t>Encontrar </a:t>
            </a:r>
            <a:r>
              <a:rPr lang="es-MX" sz="2800" dirty="0"/>
              <a:t>nuevas formas de interacción</a:t>
            </a:r>
            <a:r>
              <a:rPr lang="es-MX" sz="2800" dirty="0" smtClean="0"/>
              <a:t>.</a:t>
            </a:r>
          </a:p>
          <a:p>
            <a:pPr marL="457200" lvl="0" indent="-406400" rtl="0">
              <a:lnSpc>
                <a:spcPct val="90000"/>
              </a:lnSpc>
              <a:spcBef>
                <a:spcPts val="1000"/>
              </a:spcBef>
              <a:buSzPct val="100000"/>
            </a:pPr>
            <a:r>
              <a:rPr lang="es-MX" sz="2800" dirty="0" smtClean="0"/>
              <a:t>Creación novedosa.</a:t>
            </a:r>
            <a:endParaRPr lang="es-MX" sz="2800" dirty="0"/>
          </a:p>
          <a:p>
            <a:pPr lvl="0">
              <a:spcBef>
                <a:spcPts val="0"/>
              </a:spcBef>
              <a:buNone/>
            </a:pPr>
            <a:endParaRPr dirty="0"/>
          </a:p>
        </p:txBody>
      </p:sp>
      <p:sp>
        <p:nvSpPr>
          <p:cNvPr id="2" name="1 CuadroTexto"/>
          <p:cNvSpPr txBox="1"/>
          <p:nvPr/>
        </p:nvSpPr>
        <p:spPr>
          <a:xfrm>
            <a:off x="749273" y="974631"/>
            <a:ext cx="7272808" cy="707886"/>
          </a:xfrm>
          <a:prstGeom prst="rect">
            <a:avLst/>
          </a:prstGeom>
          <a:noFill/>
        </p:spPr>
        <p:txBody>
          <a:bodyPr wrap="square" rtlCol="0">
            <a:spAutoFit/>
          </a:bodyPr>
          <a:lstStyle/>
          <a:p>
            <a:r>
              <a:rPr lang="es-MX" sz="4000" dirty="0" smtClean="0"/>
              <a:t>Co-creación y su importancia</a:t>
            </a:r>
            <a:endParaRPr lang="es-MX" sz="4000" dirty="0"/>
          </a:p>
        </p:txBody>
      </p:sp>
    </p:spTree>
    <p:extLst>
      <p:ext uri="{BB962C8B-B14F-4D97-AF65-F5344CB8AC3E}">
        <p14:creationId xmlns:p14="http://schemas.microsoft.com/office/powerpoint/2010/main" val="19205448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3" name="Shape 203"/>
          <p:cNvSpPr txBox="1">
            <a:spLocks noGrp="1"/>
          </p:cNvSpPr>
          <p:nvPr>
            <p:ph type="body" idx="4294967295"/>
          </p:nvPr>
        </p:nvSpPr>
        <p:spPr>
          <a:xfrm>
            <a:off x="467544" y="1340768"/>
            <a:ext cx="3835425" cy="4190999"/>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chemeClr val="dk1"/>
              </a:buClr>
              <a:buSzPct val="100000"/>
              <a:buFont typeface="Calibri"/>
              <a:buAutoNum type="arabicPeriod"/>
            </a:pPr>
            <a:r>
              <a:rPr lang="es-MX" sz="3600" b="1" i="0" u="none" strike="noStrike" cap="none" dirty="0">
                <a:solidFill>
                  <a:schemeClr val="dk1"/>
                </a:solidFill>
                <a:latin typeface="Calibri"/>
                <a:ea typeface="Calibri"/>
                <a:cs typeface="Calibri"/>
                <a:sym typeface="Calibri"/>
              </a:rPr>
              <a:t>Cambio </a:t>
            </a:r>
            <a:r>
              <a:rPr lang="es-MX" sz="3600" b="1" i="0" u="none" strike="noStrike" cap="none" dirty="0" smtClean="0">
                <a:solidFill>
                  <a:schemeClr val="dk1"/>
                </a:solidFill>
                <a:latin typeface="Calibri"/>
                <a:ea typeface="Calibri"/>
                <a:cs typeface="Calibri"/>
                <a:sym typeface="Calibri"/>
              </a:rPr>
              <a:t>tecnológico: </a:t>
            </a:r>
            <a:endParaRPr lang="es-MX" sz="3600" b="1" i="0" u="none" strike="noStrike" cap="none" dirty="0">
              <a:solidFill>
                <a:schemeClr val="dk1"/>
              </a:solidFill>
              <a:latin typeface="Calibri"/>
              <a:ea typeface="Calibri"/>
              <a:cs typeface="Calibri"/>
              <a:sym typeface="Calibri"/>
            </a:endParaRPr>
          </a:p>
          <a:p>
            <a:pPr marL="0" marR="0" lvl="0" indent="0" algn="l" rtl="0">
              <a:spcBef>
                <a:spcPts val="720"/>
              </a:spcBef>
              <a:spcAft>
                <a:spcPts val="0"/>
              </a:spcAft>
              <a:buClr>
                <a:schemeClr val="dk1"/>
              </a:buClr>
              <a:buSzPct val="25000"/>
              <a:buFont typeface="Arial"/>
              <a:buNone/>
            </a:pPr>
            <a:endParaRPr sz="3600" b="0" i="0" u="none" strike="noStrike" cap="none" dirty="0">
              <a:solidFill>
                <a:schemeClr val="dk1"/>
              </a:solidFill>
              <a:latin typeface="Calibri"/>
              <a:ea typeface="Calibri"/>
              <a:cs typeface="Calibri"/>
              <a:sym typeface="Calibri"/>
            </a:endParaRPr>
          </a:p>
          <a:p>
            <a:pPr marL="0" marR="0" lvl="0" indent="0" algn="l" rtl="0">
              <a:spcBef>
                <a:spcPts val="720"/>
              </a:spcBef>
              <a:spcAft>
                <a:spcPts val="0"/>
              </a:spcAft>
              <a:buClr>
                <a:schemeClr val="dk1"/>
              </a:buClr>
              <a:buSzPct val="25000"/>
              <a:buFont typeface="Arial"/>
              <a:buNone/>
            </a:pPr>
            <a:r>
              <a:rPr lang="es-MX" sz="3600" b="0" i="0" u="none" strike="noStrike" cap="none" dirty="0">
                <a:solidFill>
                  <a:schemeClr val="dk1"/>
                </a:solidFill>
                <a:latin typeface="Calibri"/>
                <a:ea typeface="Calibri"/>
                <a:cs typeface="Calibri"/>
                <a:sym typeface="Calibri"/>
              </a:rPr>
              <a:t>Enfatiza el uso de las </a:t>
            </a:r>
            <a:r>
              <a:rPr lang="es-MX" sz="3600" b="0" i="0" u="none" strike="noStrike" cap="none" dirty="0" smtClean="0">
                <a:solidFill>
                  <a:schemeClr val="dk1"/>
                </a:solidFill>
                <a:latin typeface="Calibri"/>
                <a:ea typeface="Calibri"/>
                <a:cs typeface="Calibri"/>
                <a:sym typeface="Calibri"/>
              </a:rPr>
              <a:t>Tecnologías de</a:t>
            </a:r>
          </a:p>
          <a:p>
            <a:pPr marL="0" marR="0" lvl="0" indent="0" algn="l" rtl="0">
              <a:spcBef>
                <a:spcPts val="720"/>
              </a:spcBef>
              <a:spcAft>
                <a:spcPts val="0"/>
              </a:spcAft>
              <a:buClr>
                <a:schemeClr val="dk1"/>
              </a:buClr>
              <a:buSzPct val="25000"/>
              <a:buFont typeface="Arial"/>
              <a:buNone/>
            </a:pPr>
            <a:r>
              <a:rPr lang="es-MX" sz="3600" dirty="0" smtClean="0"/>
              <a:t>la Información y Comunicación</a:t>
            </a:r>
            <a:endParaRPr lang="es-MX" sz="3600" b="0" i="0" u="none" strike="noStrike" cap="none" dirty="0">
              <a:solidFill>
                <a:schemeClr val="dk1"/>
              </a:solidFill>
              <a:latin typeface="Calibri"/>
              <a:ea typeface="Calibri"/>
              <a:cs typeface="Calibri"/>
              <a:sym typeface="Calibri"/>
            </a:endParaRPr>
          </a:p>
          <a:p>
            <a:pPr marL="342900" marR="0" lvl="0" indent="-342900" algn="l" rtl="0">
              <a:spcBef>
                <a:spcPts val="640"/>
              </a:spcBef>
              <a:spcAft>
                <a:spcPts val="0"/>
              </a:spcAft>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p:txBody>
      </p:sp>
      <p:sp>
        <p:nvSpPr>
          <p:cNvPr id="6" name="5 CuadroTexto"/>
          <p:cNvSpPr txBox="1"/>
          <p:nvPr/>
        </p:nvSpPr>
        <p:spPr>
          <a:xfrm>
            <a:off x="611560" y="476671"/>
            <a:ext cx="5328592" cy="707886"/>
          </a:xfrm>
          <a:prstGeom prst="rect">
            <a:avLst/>
          </a:prstGeom>
          <a:noFill/>
        </p:spPr>
        <p:txBody>
          <a:bodyPr wrap="square" rtlCol="0">
            <a:spAutoFit/>
          </a:bodyPr>
          <a:lstStyle/>
          <a:p>
            <a:r>
              <a:rPr lang="es-MX" sz="4000" dirty="0" smtClean="0">
                <a:solidFill>
                  <a:schemeClr val="accent6"/>
                </a:solidFill>
                <a:latin typeface="Calibri" pitchFamily="34" charset="0"/>
              </a:rPr>
              <a:t>Enfoques</a:t>
            </a:r>
            <a:endParaRPr lang="es-MX" sz="4000" dirty="0">
              <a:solidFill>
                <a:schemeClr val="accent6"/>
              </a:solidFill>
              <a:latin typeface="Calibri" pitchFamily="34" charset="0"/>
            </a:endParaRPr>
          </a:p>
        </p:txBody>
      </p:sp>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8064" y="2291705"/>
            <a:ext cx="3695988" cy="2793479"/>
          </a:xfrm>
          <a:prstGeom prst="rect">
            <a:avLst/>
          </a:prstGeom>
        </p:spPr>
      </p:pic>
    </p:spTree>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body" idx="4294967295"/>
          </p:nvPr>
        </p:nvSpPr>
        <p:spPr>
          <a:xfrm>
            <a:off x="520495" y="685800"/>
            <a:ext cx="4051506" cy="4190999"/>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rgbClr val="404040"/>
              </a:buClr>
              <a:buSzPct val="100000"/>
              <a:buFont typeface="Calibri"/>
              <a:buAutoNum type="arabicPeriod" startAt="2"/>
            </a:pPr>
            <a:r>
              <a:rPr lang="es-MX" sz="3600" b="1" i="0" u="none" strike="noStrike" cap="none" dirty="0">
                <a:solidFill>
                  <a:srgbClr val="404040"/>
                </a:solidFill>
                <a:latin typeface="Calibri"/>
                <a:ea typeface="Calibri"/>
                <a:cs typeface="Calibri"/>
                <a:sym typeface="Calibri"/>
              </a:rPr>
              <a:t>Cambio de valores del servicio </a:t>
            </a:r>
            <a:r>
              <a:rPr lang="es-MX" sz="3600" b="1" i="0" u="none" strike="noStrike" cap="none" dirty="0" smtClean="0">
                <a:solidFill>
                  <a:srgbClr val="404040"/>
                </a:solidFill>
                <a:latin typeface="Calibri"/>
                <a:ea typeface="Calibri"/>
                <a:cs typeface="Calibri"/>
                <a:sym typeface="Calibri"/>
              </a:rPr>
              <a:t>público:</a:t>
            </a:r>
            <a:endParaRPr lang="es-MX" sz="3600" b="1" i="0" u="none" strike="noStrike" cap="none" dirty="0">
              <a:solidFill>
                <a:srgbClr val="404040"/>
              </a:solidFill>
              <a:latin typeface="Calibri"/>
              <a:ea typeface="Calibri"/>
              <a:cs typeface="Calibri"/>
              <a:sym typeface="Calibri"/>
            </a:endParaRPr>
          </a:p>
          <a:p>
            <a:pPr marL="0" marR="0" lvl="0" indent="0" algn="l" rtl="0">
              <a:spcBef>
                <a:spcPts val="720"/>
              </a:spcBef>
              <a:spcAft>
                <a:spcPts val="0"/>
              </a:spcAft>
              <a:buClr>
                <a:srgbClr val="404040"/>
              </a:buClr>
              <a:buSzPct val="25000"/>
              <a:buFont typeface="Arial"/>
              <a:buNone/>
            </a:pPr>
            <a:endParaRPr sz="3600" b="0" i="0" u="none" strike="noStrike" cap="none" dirty="0">
              <a:solidFill>
                <a:srgbClr val="404040"/>
              </a:solidFill>
              <a:latin typeface="Calibri"/>
              <a:ea typeface="Calibri"/>
              <a:cs typeface="Calibri"/>
              <a:sym typeface="Calibri"/>
            </a:endParaRPr>
          </a:p>
          <a:p>
            <a:pPr marL="0" marR="0" lvl="0" indent="0" algn="l" rtl="0">
              <a:spcBef>
                <a:spcPts val="720"/>
              </a:spcBef>
              <a:spcAft>
                <a:spcPts val="0"/>
              </a:spcAft>
              <a:buClr>
                <a:srgbClr val="404040"/>
              </a:buClr>
              <a:buSzPct val="25000"/>
              <a:buFont typeface="Arial"/>
              <a:buNone/>
            </a:pPr>
            <a:r>
              <a:rPr lang="es-MX" sz="3600" b="0" i="0" u="none" strike="noStrike" cap="none" dirty="0">
                <a:solidFill>
                  <a:srgbClr val="404040"/>
                </a:solidFill>
                <a:latin typeface="Calibri"/>
                <a:ea typeface="Calibri"/>
                <a:cs typeface="Calibri"/>
                <a:sym typeface="Calibri"/>
              </a:rPr>
              <a:t>Destaca nueva cultura organizacional.</a:t>
            </a:r>
          </a:p>
          <a:p>
            <a:pPr marL="342900" marR="0" lvl="0" indent="-342900" algn="l" rtl="0">
              <a:spcBef>
                <a:spcPts val="640"/>
              </a:spcBef>
              <a:buClr>
                <a:schemeClr val="dk1"/>
              </a:buClr>
              <a:buSzPct val="100000"/>
              <a:buFont typeface="Arial"/>
              <a:buNone/>
            </a:pPr>
            <a:endParaRPr sz="3200" b="0" i="0" u="none" strike="noStrike" cap="none" dirty="0">
              <a:solidFill>
                <a:schemeClr val="dk1"/>
              </a:solidFill>
              <a:latin typeface="Calibri"/>
              <a:ea typeface="Calibri"/>
              <a:cs typeface="Calibri"/>
              <a:sym typeface="Calibri"/>
            </a:endParaRPr>
          </a:p>
        </p:txBody>
      </p:sp>
      <p:pic>
        <p:nvPicPr>
          <p:cNvPr id="2" name="1 Imagen"/>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tretch>
            <a:fillRect/>
          </a:stretch>
        </p:blipFill>
        <p:spPr>
          <a:xfrm>
            <a:off x="4644008" y="2924944"/>
            <a:ext cx="4254996" cy="2749014"/>
          </a:xfrm>
          <a:prstGeom prst="rect">
            <a:avLst/>
          </a:prstGeom>
        </p:spPr>
      </p:pic>
    </p:spTree>
    <p:extLst>
      <p:ext uri="{BB962C8B-B14F-4D97-AF65-F5344CB8AC3E}">
        <p14:creationId xmlns:p14="http://schemas.microsoft.com/office/powerpoint/2010/main" val="1720127215"/>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304414" y="685800"/>
            <a:ext cx="4439080" cy="4190999"/>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rgbClr val="404040"/>
              </a:buClr>
              <a:buSzPct val="100000"/>
              <a:buFont typeface="Calibri"/>
              <a:buAutoNum type="arabicPeriod" startAt="3"/>
            </a:pPr>
            <a:r>
              <a:rPr lang="es-MX" sz="3600" b="1" i="0" u="none" strike="noStrike" cap="none" dirty="0">
                <a:solidFill>
                  <a:srgbClr val="404040"/>
                </a:solidFill>
                <a:latin typeface="Calibri"/>
                <a:ea typeface="Calibri"/>
                <a:cs typeface="Calibri"/>
                <a:sym typeface="Calibri"/>
              </a:rPr>
              <a:t>Nuevo modo de </a:t>
            </a:r>
            <a:r>
              <a:rPr lang="es-MX" sz="3600" b="1" i="0" u="none" strike="noStrike" cap="none" dirty="0" smtClean="0">
                <a:solidFill>
                  <a:srgbClr val="404040"/>
                </a:solidFill>
                <a:latin typeface="Calibri"/>
                <a:ea typeface="Calibri"/>
                <a:cs typeface="Calibri"/>
                <a:sym typeface="Calibri"/>
              </a:rPr>
              <a:t>gobernar: </a:t>
            </a:r>
            <a:endParaRPr lang="es-MX" sz="3600" b="1" i="0" u="none" strike="noStrike" cap="none" dirty="0">
              <a:solidFill>
                <a:srgbClr val="404040"/>
              </a:solidFill>
              <a:latin typeface="Calibri"/>
              <a:ea typeface="Calibri"/>
              <a:cs typeface="Calibri"/>
              <a:sym typeface="Calibri"/>
            </a:endParaRPr>
          </a:p>
          <a:p>
            <a:pPr marL="0" marR="0" lvl="0" indent="0" algn="l" rtl="0">
              <a:spcBef>
                <a:spcPts val="640"/>
              </a:spcBef>
              <a:spcAft>
                <a:spcPts val="0"/>
              </a:spcAft>
              <a:buClr>
                <a:schemeClr val="dk1"/>
              </a:buClr>
              <a:buSzPct val="25000"/>
              <a:buFont typeface="Arial"/>
              <a:buNone/>
            </a:pPr>
            <a:endParaRPr sz="3200" b="0" i="0" u="none" strike="noStrike" cap="none" dirty="0">
              <a:solidFill>
                <a:schemeClr val="dk1"/>
              </a:solidFill>
              <a:latin typeface="Calibri"/>
              <a:ea typeface="Calibri"/>
              <a:cs typeface="Calibri"/>
              <a:sym typeface="Calibri"/>
            </a:endParaRPr>
          </a:p>
          <a:p>
            <a:pPr marL="0" marR="0" lvl="0" indent="0" algn="l" rtl="0">
              <a:spcBef>
                <a:spcPts val="720"/>
              </a:spcBef>
              <a:buClr>
                <a:schemeClr val="dk1"/>
              </a:buClr>
              <a:buSzPct val="25000"/>
              <a:buFont typeface="Arial"/>
              <a:buNone/>
            </a:pPr>
            <a:r>
              <a:rPr lang="es-MX" sz="3600" b="0" i="0" u="none" strike="noStrike" cap="none" dirty="0">
                <a:solidFill>
                  <a:schemeClr val="dk1"/>
                </a:solidFill>
                <a:latin typeface="Calibri"/>
                <a:ea typeface="Calibri"/>
                <a:cs typeface="Calibri"/>
                <a:sym typeface="Calibri"/>
              </a:rPr>
              <a:t>Nuevo modelo de gestión pública.</a:t>
            </a:r>
          </a:p>
        </p:txBody>
      </p:sp>
      <p:pic>
        <p:nvPicPr>
          <p:cNvPr id="217" name="Shape 217" descr="http://www.laverdad.es/noticias/201409/14/media/airelimpioalcantarilla.jpg"/>
          <p:cNvPicPr preferRelativeResize="0">
            <a:picLocks noGrp="1"/>
          </p:cNvPicPr>
          <p:nvPr>
            <p:ph type="body" idx="2"/>
          </p:nvPr>
        </p:nvPicPr>
        <p:blipFill rotWithShape="1">
          <a:blip r:embed="rId3">
            <a:alphaModFix/>
          </a:blip>
          <a:srcRect/>
          <a:stretch/>
        </p:blipFill>
        <p:spPr>
          <a:xfrm>
            <a:off x="4572537" y="1475838"/>
            <a:ext cx="4483128" cy="3979322"/>
          </a:xfrm>
          <a:prstGeom prst="rect">
            <a:avLst/>
          </a:prstGeom>
          <a:noFill/>
          <a:ln>
            <a:noFill/>
          </a:ln>
        </p:spPr>
      </p:pic>
    </p:spTree>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3" name="1 Título"/>
          <p:cNvSpPr txBox="1">
            <a:spLocks/>
          </p:cNvSpPr>
          <p:nvPr/>
        </p:nvSpPr>
        <p:spPr>
          <a:xfrm>
            <a:off x="683568" y="2564904"/>
            <a:ext cx="7772400" cy="136207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s-MX" dirty="0" smtClean="0">
                <a:solidFill>
                  <a:schemeClr val="tx1">
                    <a:lumMod val="50000"/>
                    <a:lumOff val="50000"/>
                  </a:schemeClr>
                </a:solidFill>
              </a:rPr>
              <a:t>Gobierno Abierto Internacional</a:t>
            </a:r>
          </a:p>
          <a:p>
            <a:r>
              <a:rPr lang="es-MX" dirty="0" smtClean="0">
                <a:solidFill>
                  <a:schemeClr val="tx1">
                    <a:lumMod val="50000"/>
                    <a:lumOff val="50000"/>
                  </a:schemeClr>
                </a:solidFill>
              </a:rPr>
              <a:t>Alianza para el Gobierno Abierto</a:t>
            </a:r>
            <a:endParaRPr lang="es-MX" dirty="0"/>
          </a:p>
        </p:txBody>
      </p:sp>
    </p:spTree>
    <p:extLst>
      <p:ext uri="{BB962C8B-B14F-4D97-AF65-F5344CB8AC3E}">
        <p14:creationId xmlns:p14="http://schemas.microsoft.com/office/powerpoint/2010/main" val="1925836505"/>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467544" y="1484784"/>
            <a:ext cx="4286295" cy="2448272"/>
          </a:xfrm>
          <a:prstGeom prst="rect">
            <a:avLst/>
          </a:prstGeom>
          <a:noFill/>
          <a:ln>
            <a:noFill/>
          </a:ln>
        </p:spPr>
        <p:txBody>
          <a:bodyPr lIns="91425" tIns="45700" rIns="91425" bIns="45700" anchor="t" anchorCtr="0">
            <a:noAutofit/>
          </a:bodyPr>
          <a:lstStyle/>
          <a:p>
            <a:pPr marL="0" marR="0" lvl="0" indent="0" algn="just" rtl="0">
              <a:spcBef>
                <a:spcPts val="0"/>
              </a:spcBef>
              <a:spcAft>
                <a:spcPts val="0"/>
              </a:spcAft>
              <a:buClr>
                <a:schemeClr val="dk1"/>
              </a:buClr>
              <a:buSzPct val="25000"/>
              <a:buFont typeface="Arial"/>
              <a:buNone/>
            </a:pPr>
            <a:r>
              <a:rPr lang="es-MX" sz="2800" b="0" i="0" u="none" strike="noStrike" cap="none" dirty="0">
                <a:solidFill>
                  <a:schemeClr val="dk1"/>
                </a:solidFill>
                <a:latin typeface="Calibri"/>
                <a:ea typeface="Calibri"/>
                <a:cs typeface="Calibri"/>
                <a:sym typeface="Calibri"/>
              </a:rPr>
              <a:t>En </a:t>
            </a:r>
            <a:r>
              <a:rPr lang="es-MX" sz="2800" b="0" i="0" u="none" strike="noStrike" cap="none" dirty="0" smtClean="0">
                <a:solidFill>
                  <a:schemeClr val="dk1"/>
                </a:solidFill>
                <a:latin typeface="Calibri"/>
                <a:ea typeface="Calibri"/>
                <a:cs typeface="Calibri"/>
                <a:sym typeface="Calibri"/>
              </a:rPr>
              <a:t>septiembre de 2011 </a:t>
            </a:r>
            <a:r>
              <a:rPr lang="es-MX" sz="2800" b="0" i="0" u="none" strike="noStrike" cap="none" dirty="0">
                <a:solidFill>
                  <a:schemeClr val="dk1"/>
                </a:solidFill>
                <a:latin typeface="Calibri"/>
                <a:ea typeface="Calibri"/>
                <a:cs typeface="Calibri"/>
                <a:sym typeface="Calibri"/>
              </a:rPr>
              <a:t>a iniciativa de Barack Obama se formó la Alianza por el Gobierno Abierto (</a:t>
            </a:r>
            <a:r>
              <a:rPr lang="es-MX" sz="2800" b="0" i="0" u="none" strike="noStrike" cap="none" dirty="0" smtClean="0">
                <a:solidFill>
                  <a:schemeClr val="dk1"/>
                </a:solidFill>
                <a:latin typeface="Calibri"/>
                <a:ea typeface="Calibri"/>
                <a:cs typeface="Calibri"/>
                <a:sym typeface="Calibri"/>
              </a:rPr>
              <a:t>Open </a:t>
            </a:r>
            <a:r>
              <a:rPr lang="es-MX" sz="2800" b="0" i="0" u="none" strike="noStrike" cap="none" dirty="0" err="1" smtClean="0">
                <a:solidFill>
                  <a:schemeClr val="dk1"/>
                </a:solidFill>
                <a:latin typeface="Calibri"/>
                <a:ea typeface="Calibri"/>
                <a:cs typeface="Calibri"/>
                <a:sym typeface="Calibri"/>
              </a:rPr>
              <a:t>Government</a:t>
            </a:r>
            <a:r>
              <a:rPr lang="es-MX" sz="2800" b="0" i="0" u="none" strike="noStrike" cap="none" dirty="0" smtClean="0">
                <a:solidFill>
                  <a:schemeClr val="dk1"/>
                </a:solidFill>
                <a:latin typeface="Calibri"/>
                <a:ea typeface="Calibri"/>
                <a:cs typeface="Calibri"/>
                <a:sym typeface="Calibri"/>
              </a:rPr>
              <a:t>  </a:t>
            </a:r>
            <a:r>
              <a:rPr lang="es-MX" sz="2800" b="0" i="0" u="none" strike="noStrike" cap="none" dirty="0" err="1" smtClean="0">
                <a:solidFill>
                  <a:schemeClr val="dk1"/>
                </a:solidFill>
                <a:latin typeface="Calibri"/>
                <a:ea typeface="Calibri"/>
                <a:cs typeface="Calibri"/>
                <a:sym typeface="Calibri"/>
              </a:rPr>
              <a:t>Partnership</a:t>
            </a:r>
            <a:r>
              <a:rPr lang="es-MX" sz="2800" b="0" i="0" u="none" strike="noStrike" cap="none" dirty="0" smtClean="0">
                <a:solidFill>
                  <a:schemeClr val="dk1"/>
                </a:solidFill>
                <a:latin typeface="Calibri"/>
                <a:ea typeface="Calibri"/>
                <a:cs typeface="Calibri"/>
                <a:sym typeface="Calibri"/>
              </a:rPr>
              <a:t>).</a:t>
            </a:r>
            <a:endParaRPr lang="es-MX" sz="2800" b="0" i="0" u="none" strike="noStrike" cap="none" dirty="0">
              <a:solidFill>
                <a:schemeClr val="dk1"/>
              </a:solidFill>
              <a:latin typeface="Calibri"/>
              <a:ea typeface="Calibri"/>
              <a:cs typeface="Calibri"/>
              <a:sym typeface="Calibri"/>
            </a:endParaRPr>
          </a:p>
          <a:p>
            <a:pPr marL="0" marR="0" lvl="0" indent="0" algn="l" rtl="0">
              <a:spcBef>
                <a:spcPts val="56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228" name="Shape 228" descr="http://cdn.ntrzacatecas.com/archivos/2014/01/barack-obama.jpg"/>
          <p:cNvPicPr preferRelativeResize="0">
            <a:picLocks noGrp="1"/>
          </p:cNvPicPr>
          <p:nvPr>
            <p:ph type="body" idx="2"/>
          </p:nvPr>
        </p:nvPicPr>
        <p:blipFill rotWithShape="1">
          <a:blip r:embed="rId3">
            <a:alphaModFix/>
          </a:blip>
          <a:srcRect/>
          <a:stretch/>
        </p:blipFill>
        <p:spPr>
          <a:xfrm>
            <a:off x="5364088" y="2204864"/>
            <a:ext cx="3708627" cy="2621492"/>
          </a:xfrm>
          <a:prstGeom prst="rect">
            <a:avLst/>
          </a:prstGeom>
          <a:noFill/>
          <a:ln>
            <a:noFill/>
          </a:ln>
        </p:spPr>
      </p:pic>
      <p:pic>
        <p:nvPicPr>
          <p:cNvPr id="229" name="Shape 229"/>
          <p:cNvPicPr preferRelativeResize="0"/>
          <p:nvPr/>
        </p:nvPicPr>
        <p:blipFill rotWithShape="1">
          <a:blip r:embed="rId4">
            <a:alphaModFix/>
          </a:blip>
          <a:srcRect/>
          <a:stretch/>
        </p:blipFill>
        <p:spPr>
          <a:xfrm>
            <a:off x="1230338" y="4099697"/>
            <a:ext cx="3425593" cy="2002705"/>
          </a:xfrm>
          <a:prstGeom prst="rect">
            <a:avLst/>
          </a:prstGeom>
          <a:noFill/>
          <a:ln>
            <a:noFill/>
          </a:ln>
        </p:spPr>
      </p:pic>
      <p:sp>
        <p:nvSpPr>
          <p:cNvPr id="5" name="4 CuadroTexto"/>
          <p:cNvSpPr txBox="1"/>
          <p:nvPr/>
        </p:nvSpPr>
        <p:spPr>
          <a:xfrm>
            <a:off x="611560" y="476671"/>
            <a:ext cx="5328592" cy="707886"/>
          </a:xfrm>
          <a:prstGeom prst="rect">
            <a:avLst/>
          </a:prstGeom>
          <a:noFill/>
        </p:spPr>
        <p:txBody>
          <a:bodyPr wrap="square" rtlCol="0">
            <a:spAutoFit/>
          </a:bodyPr>
          <a:lstStyle/>
          <a:p>
            <a:r>
              <a:rPr lang="es-MX" sz="4000" dirty="0" smtClean="0">
                <a:solidFill>
                  <a:schemeClr val="accent6"/>
                </a:solidFill>
                <a:latin typeface="Calibri" pitchFamily="34" charset="0"/>
              </a:rPr>
              <a:t>Antecedentes</a:t>
            </a:r>
            <a:endParaRPr lang="es-MX" sz="4000" dirty="0">
              <a:solidFill>
                <a:schemeClr val="accent6"/>
              </a:solidFill>
              <a:latin typeface="Calibri" pitchFamily="34" charset="0"/>
            </a:endParaRPr>
          </a:p>
        </p:txBody>
      </p:sp>
    </p:spTree>
    <p:extLst>
      <p:ext uri="{BB962C8B-B14F-4D97-AF65-F5344CB8AC3E}">
        <p14:creationId xmlns:p14="http://schemas.microsoft.com/office/powerpoint/2010/main" val="512807685"/>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4" name="3 Rectángulo"/>
          <p:cNvSpPr/>
          <p:nvPr/>
        </p:nvSpPr>
        <p:spPr>
          <a:xfrm>
            <a:off x="716067" y="1977802"/>
            <a:ext cx="4576013" cy="3539430"/>
          </a:xfrm>
          <a:prstGeom prst="rect">
            <a:avLst/>
          </a:prstGeom>
        </p:spPr>
        <p:txBody>
          <a:bodyPr wrap="square">
            <a:spAutoFit/>
          </a:bodyPr>
          <a:lstStyle/>
          <a:p>
            <a:pPr algn="just"/>
            <a:r>
              <a:rPr lang="es-MX" sz="2800" dirty="0" smtClean="0">
                <a:latin typeface="Calibri" pitchFamily="34" charset="0"/>
              </a:rPr>
              <a:t>Actualmente </a:t>
            </a:r>
            <a:r>
              <a:rPr lang="es-MX" sz="2800" b="1" dirty="0" smtClean="0">
                <a:latin typeface="Calibri" pitchFamily="34" charset="0"/>
              </a:rPr>
              <a:t>69 países </a:t>
            </a:r>
            <a:r>
              <a:rPr lang="es-MX" sz="2800" dirty="0" smtClean="0">
                <a:latin typeface="Calibri" pitchFamily="34" charset="0"/>
              </a:rPr>
              <a:t>del mundo forman parte de la Alianza.</a:t>
            </a:r>
          </a:p>
          <a:p>
            <a:pPr algn="just"/>
            <a:endParaRPr lang="es-MX" sz="2800" dirty="0">
              <a:latin typeface="Calibri" pitchFamily="34" charset="0"/>
            </a:endParaRPr>
          </a:p>
          <a:p>
            <a:pPr algn="just"/>
            <a:r>
              <a:rPr lang="es-MX" sz="2800" dirty="0">
                <a:latin typeface="Calibri" pitchFamily="34" charset="0"/>
              </a:rPr>
              <a:t>E</a:t>
            </a:r>
            <a:r>
              <a:rPr lang="es-MX" sz="2800" dirty="0" smtClean="0">
                <a:latin typeface="Calibri" pitchFamily="34" charset="0"/>
              </a:rPr>
              <a:t>l </a:t>
            </a:r>
            <a:r>
              <a:rPr lang="es-MX" sz="2800" dirty="0">
                <a:latin typeface="Calibri" pitchFamily="34" charset="0"/>
              </a:rPr>
              <a:t>objetivo </a:t>
            </a:r>
            <a:r>
              <a:rPr lang="es-MX" sz="2800" dirty="0" smtClean="0">
                <a:latin typeface="Calibri" pitchFamily="34" charset="0"/>
              </a:rPr>
              <a:t>es </a:t>
            </a:r>
            <a:r>
              <a:rPr lang="es-MX" sz="2800" dirty="0">
                <a:latin typeface="Calibri" pitchFamily="34" charset="0"/>
              </a:rPr>
              <a:t>asegurar el establecimiento de </a:t>
            </a:r>
            <a:r>
              <a:rPr lang="es-MX" sz="2800" b="1" dirty="0">
                <a:latin typeface="Calibri" pitchFamily="34" charset="0"/>
              </a:rPr>
              <a:t>compromisos concretos por parte de los </a:t>
            </a:r>
            <a:r>
              <a:rPr lang="es-MX" sz="2800" b="1" dirty="0" smtClean="0">
                <a:latin typeface="Calibri" pitchFamily="34" charset="0"/>
              </a:rPr>
              <a:t>gobiernos</a:t>
            </a:r>
            <a:r>
              <a:rPr lang="es-MX" sz="2800" dirty="0" smtClean="0">
                <a:latin typeface="Calibri" pitchFamily="34" charset="0"/>
              </a:rPr>
              <a:t>.</a:t>
            </a:r>
          </a:p>
        </p:txBody>
      </p:sp>
      <p:pic>
        <p:nvPicPr>
          <p:cNvPr id="5"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l="30746" t="10318" r="30716" b="17678"/>
          <a:stretch/>
        </p:blipFill>
        <p:spPr bwMode="auto">
          <a:xfrm>
            <a:off x="5796136" y="2157587"/>
            <a:ext cx="3110671" cy="326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5 Rectángulo"/>
          <p:cNvSpPr/>
          <p:nvPr/>
        </p:nvSpPr>
        <p:spPr>
          <a:xfrm>
            <a:off x="611560" y="697051"/>
            <a:ext cx="5828199" cy="584775"/>
          </a:xfrm>
          <a:prstGeom prst="rect">
            <a:avLst/>
          </a:prstGeom>
        </p:spPr>
        <p:txBody>
          <a:bodyPr vert="horz" lIns="91440" tIns="45720" rIns="91440" bIns="45720" rtlCol="0" anchor="ctr">
            <a:noAutofit/>
          </a:bodyPr>
          <a:lstStyle/>
          <a:p>
            <a:pPr>
              <a:spcBef>
                <a:spcPct val="0"/>
              </a:spcBef>
            </a:pPr>
            <a:r>
              <a:rPr lang="es-MX" sz="3200" dirty="0">
                <a:solidFill>
                  <a:schemeClr val="accent6"/>
                </a:solidFill>
                <a:latin typeface="Calibri" pitchFamily="34" charset="0"/>
                <a:ea typeface="+mj-ea"/>
                <a:cs typeface="+mj-cs"/>
              </a:rPr>
              <a:t>Alianza para el Gobierno Abierto </a:t>
            </a:r>
            <a:r>
              <a:rPr lang="es-MX" sz="3600" dirty="0" smtClean="0">
                <a:solidFill>
                  <a:schemeClr val="accent6"/>
                </a:solidFill>
                <a:latin typeface="Calibri" pitchFamily="34" charset="0"/>
                <a:ea typeface="+mj-ea"/>
                <a:cs typeface="+mj-cs"/>
              </a:rPr>
              <a:t/>
            </a:r>
            <a:br>
              <a:rPr lang="es-MX" sz="3600" dirty="0" smtClean="0">
                <a:solidFill>
                  <a:schemeClr val="accent6"/>
                </a:solidFill>
                <a:latin typeface="Calibri" pitchFamily="34" charset="0"/>
                <a:ea typeface="+mj-ea"/>
                <a:cs typeface="+mj-cs"/>
              </a:rPr>
            </a:br>
            <a:r>
              <a:rPr lang="es-MX" sz="3200" dirty="0" smtClean="0">
                <a:solidFill>
                  <a:schemeClr val="accent6"/>
                </a:solidFill>
                <a:latin typeface="Calibri" pitchFamily="34" charset="0"/>
                <a:ea typeface="+mj-ea"/>
                <a:cs typeface="+mj-cs"/>
              </a:rPr>
              <a:t>(Open </a:t>
            </a:r>
            <a:r>
              <a:rPr lang="es-MX" sz="3200" dirty="0" err="1" smtClean="0">
                <a:solidFill>
                  <a:schemeClr val="accent6"/>
                </a:solidFill>
                <a:latin typeface="Calibri" pitchFamily="34" charset="0"/>
                <a:ea typeface="+mj-ea"/>
                <a:cs typeface="+mj-cs"/>
              </a:rPr>
              <a:t>Government</a:t>
            </a:r>
            <a:r>
              <a:rPr lang="es-MX" sz="3200" dirty="0" smtClean="0">
                <a:solidFill>
                  <a:schemeClr val="accent6"/>
                </a:solidFill>
                <a:latin typeface="Calibri" pitchFamily="34" charset="0"/>
                <a:ea typeface="+mj-ea"/>
                <a:cs typeface="+mj-cs"/>
              </a:rPr>
              <a:t> </a:t>
            </a:r>
            <a:r>
              <a:rPr lang="es-MX" sz="3200" dirty="0" err="1" smtClean="0">
                <a:solidFill>
                  <a:schemeClr val="accent6"/>
                </a:solidFill>
                <a:latin typeface="Calibri" pitchFamily="34" charset="0"/>
                <a:ea typeface="+mj-ea"/>
                <a:cs typeface="+mj-cs"/>
              </a:rPr>
              <a:t>Partnership</a:t>
            </a:r>
            <a:r>
              <a:rPr lang="es-MX" sz="3200" dirty="0" smtClean="0">
                <a:solidFill>
                  <a:schemeClr val="accent6"/>
                </a:solidFill>
                <a:latin typeface="Calibri" pitchFamily="34" charset="0"/>
                <a:ea typeface="+mj-ea"/>
                <a:cs typeface="+mj-cs"/>
              </a:rPr>
              <a:t>)</a:t>
            </a:r>
            <a:endParaRPr lang="es-MX" sz="3600" dirty="0">
              <a:solidFill>
                <a:schemeClr val="accent6"/>
              </a:solidFill>
              <a:latin typeface="Calibri" pitchFamily="34" charset="0"/>
              <a:ea typeface="+mj-ea"/>
              <a:cs typeface="+mj-cs"/>
            </a:endParaRPr>
          </a:p>
        </p:txBody>
      </p:sp>
    </p:spTree>
    <p:extLst>
      <p:ext uri="{BB962C8B-B14F-4D97-AF65-F5344CB8AC3E}">
        <p14:creationId xmlns:p14="http://schemas.microsoft.com/office/powerpoint/2010/main" val="2340617356"/>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lvl="0"/>
            <a:r>
              <a:rPr lang="es-MX" sz="3200" dirty="0">
                <a:solidFill>
                  <a:schemeClr val="accent6"/>
                </a:solidFill>
              </a:rPr>
              <a:t>Alianza </a:t>
            </a:r>
            <a:r>
              <a:rPr lang="es-MX" sz="3200" dirty="0" smtClean="0">
                <a:solidFill>
                  <a:schemeClr val="accent6"/>
                </a:solidFill>
              </a:rPr>
              <a:t>para </a:t>
            </a:r>
            <a:r>
              <a:rPr lang="es-MX" sz="3200" dirty="0">
                <a:solidFill>
                  <a:schemeClr val="accent6"/>
                </a:solidFill>
              </a:rPr>
              <a:t>el Gobierno </a:t>
            </a:r>
            <a:r>
              <a:rPr lang="es-MX" sz="3200" dirty="0" smtClean="0">
                <a:solidFill>
                  <a:schemeClr val="accent6"/>
                </a:solidFill>
              </a:rPr>
              <a:t>Abierto </a:t>
            </a:r>
            <a:br>
              <a:rPr lang="es-MX" sz="3200" dirty="0" smtClean="0">
                <a:solidFill>
                  <a:schemeClr val="accent6"/>
                </a:solidFill>
              </a:rPr>
            </a:br>
            <a:r>
              <a:rPr lang="es-MX" sz="3200" dirty="0" smtClean="0">
                <a:solidFill>
                  <a:schemeClr val="accent6"/>
                </a:solidFill>
              </a:rPr>
              <a:t>en México</a:t>
            </a:r>
            <a:endParaRPr lang="es-MX" sz="3200" dirty="0">
              <a:solidFill>
                <a:schemeClr val="accent6"/>
              </a:solidFill>
            </a:endParaRPr>
          </a:p>
        </p:txBody>
      </p:sp>
      <p:sp>
        <p:nvSpPr>
          <p:cNvPr id="3" name="2 Marcador de contenido"/>
          <p:cNvSpPr>
            <a:spLocks noGrp="1"/>
          </p:cNvSpPr>
          <p:nvPr>
            <p:ph idx="1"/>
          </p:nvPr>
        </p:nvSpPr>
        <p:spPr>
          <a:xfrm>
            <a:off x="403608" y="1484784"/>
            <a:ext cx="8229600" cy="1152128"/>
          </a:xfrm>
        </p:spPr>
        <p:txBody>
          <a:bodyPr>
            <a:normAutofit/>
          </a:bodyPr>
          <a:lstStyle/>
          <a:p>
            <a:pPr marL="0" lvl="1" indent="0" algn="just">
              <a:buNone/>
            </a:pPr>
            <a:r>
              <a:rPr lang="es-MX" dirty="0" smtClean="0"/>
              <a:t>Desde el año 2011 nuestro país forma parte de la Alianza Global al ser uno de los 8 países fundadores.</a:t>
            </a:r>
          </a:p>
          <a:p>
            <a:pPr marL="0" lvl="1" indent="0">
              <a:buNone/>
            </a:pPr>
            <a:endParaRPr lang="es-MX" sz="1400" dirty="0" smtClean="0"/>
          </a:p>
        </p:txBody>
      </p:sp>
      <p:graphicFrame>
        <p:nvGraphicFramePr>
          <p:cNvPr id="5" name="4 Diagrama"/>
          <p:cNvGraphicFramePr/>
          <p:nvPr>
            <p:extLst>
              <p:ext uri="{D42A27DB-BD31-4B8C-83A1-F6EECF244321}">
                <p14:modId xmlns:p14="http://schemas.microsoft.com/office/powerpoint/2010/main" val="3427727959"/>
              </p:ext>
            </p:extLst>
          </p:nvPr>
        </p:nvGraphicFramePr>
        <p:xfrm>
          <a:off x="4935116" y="2576230"/>
          <a:ext cx="4248472" cy="34563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5 CuadroTexto"/>
          <p:cNvSpPr txBox="1"/>
          <p:nvPr/>
        </p:nvSpPr>
        <p:spPr>
          <a:xfrm>
            <a:off x="405864" y="2780928"/>
            <a:ext cx="4536504" cy="3046988"/>
          </a:xfrm>
          <a:prstGeom prst="rect">
            <a:avLst/>
          </a:prstGeom>
          <a:noFill/>
        </p:spPr>
        <p:txBody>
          <a:bodyPr wrap="square" rtlCol="0">
            <a:spAutoFit/>
          </a:bodyPr>
          <a:lstStyle/>
          <a:p>
            <a:pPr marL="0" lvl="1" indent="0">
              <a:buNone/>
            </a:pPr>
            <a:r>
              <a:rPr lang="es-MX" sz="2400" dirty="0"/>
              <a:t>¿Cómo funciona</a:t>
            </a:r>
            <a:r>
              <a:rPr lang="es-MX" sz="2400" dirty="0" smtClean="0"/>
              <a:t>?</a:t>
            </a:r>
          </a:p>
          <a:p>
            <a:pPr marL="0" lvl="1" indent="0">
              <a:buNone/>
            </a:pPr>
            <a:endParaRPr lang="es-MX" sz="2400" dirty="0"/>
          </a:p>
          <a:p>
            <a:pPr marL="0" lvl="1" indent="0" algn="just">
              <a:buNone/>
            </a:pPr>
            <a:r>
              <a:rPr lang="es-MX" sz="2400" dirty="0"/>
              <a:t>El esquema de la alianza es de colaboración horizontal a través de un Secretariado Técnico Tripartita que es el órgano máximo de toma de decisiones</a:t>
            </a:r>
          </a:p>
          <a:p>
            <a:endParaRPr lang="es-MX" sz="2400" dirty="0"/>
          </a:p>
        </p:txBody>
      </p:sp>
    </p:spTree>
    <p:extLst>
      <p:ext uri="{BB962C8B-B14F-4D97-AF65-F5344CB8AC3E}">
        <p14:creationId xmlns:p14="http://schemas.microsoft.com/office/powerpoint/2010/main" val="159148667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Shape 239"/>
          <p:cNvSpPr txBox="1">
            <a:spLocks noGrp="1"/>
          </p:cNvSpPr>
          <p:nvPr>
            <p:ph type="title"/>
          </p:nvPr>
        </p:nvSpPr>
        <p:spPr>
          <a:xfrm>
            <a:off x="395536" y="404664"/>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400" b="0" i="0" u="none" strike="noStrike" cap="none" dirty="0">
                <a:solidFill>
                  <a:schemeClr val="accent6"/>
                </a:solidFill>
                <a:latin typeface="Calibri"/>
                <a:ea typeface="Calibri"/>
                <a:cs typeface="Calibri"/>
                <a:sym typeface="Calibri"/>
              </a:rPr>
              <a:t>Compromisos de los países </a:t>
            </a:r>
            <a:br>
              <a:rPr lang="es-MX" sz="3400" b="0" i="0" u="none" strike="noStrike" cap="none" dirty="0">
                <a:solidFill>
                  <a:schemeClr val="accent6"/>
                </a:solidFill>
                <a:latin typeface="Calibri"/>
                <a:ea typeface="Calibri"/>
                <a:cs typeface="Calibri"/>
                <a:sym typeface="Calibri"/>
              </a:rPr>
            </a:br>
            <a:r>
              <a:rPr lang="es-MX" sz="3400" b="0" i="0" u="none" strike="noStrike" cap="none" dirty="0">
                <a:solidFill>
                  <a:schemeClr val="accent6"/>
                </a:solidFill>
                <a:latin typeface="Calibri"/>
                <a:ea typeface="Calibri"/>
                <a:cs typeface="Calibri"/>
                <a:sym typeface="Calibri"/>
              </a:rPr>
              <a:t>miembros.</a:t>
            </a:r>
          </a:p>
        </p:txBody>
      </p:sp>
      <p:sp>
        <p:nvSpPr>
          <p:cNvPr id="240" name="Shape 240"/>
          <p:cNvSpPr txBox="1">
            <a:spLocks noGrp="1"/>
          </p:cNvSpPr>
          <p:nvPr>
            <p:ph type="body" idx="1"/>
          </p:nvPr>
        </p:nvSpPr>
        <p:spPr>
          <a:xfrm>
            <a:off x="395536" y="1916832"/>
            <a:ext cx="8229600" cy="3845024"/>
          </a:xfrm>
          <a:prstGeom prst="rect">
            <a:avLst/>
          </a:prstGeom>
          <a:noFill/>
          <a:ln>
            <a:noFill/>
          </a:ln>
        </p:spPr>
        <p:txBody>
          <a:bodyPr lIns="91425" tIns="45700" rIns="91425" bIns="45700" anchor="t" anchorCtr="0">
            <a:noAutofit/>
          </a:bodyPr>
          <a:lstStyle/>
          <a:p>
            <a:pPr marL="514350" marR="0" lvl="0" indent="-514350" algn="just" rtl="0">
              <a:spcBef>
                <a:spcPts val="0"/>
              </a:spcBef>
              <a:spcAft>
                <a:spcPts val="0"/>
              </a:spcAft>
              <a:buClr>
                <a:schemeClr val="dk1"/>
              </a:buClr>
              <a:buSzPct val="100000"/>
              <a:buFont typeface="Calibri"/>
              <a:buAutoNum type="arabicPeriod"/>
            </a:pPr>
            <a:r>
              <a:rPr lang="es-MX" sz="2800" b="0" i="0" u="none" strike="noStrike" cap="none" dirty="0">
                <a:solidFill>
                  <a:schemeClr val="dk1"/>
                </a:solidFill>
                <a:latin typeface="Calibri"/>
                <a:ea typeface="Calibri"/>
                <a:cs typeface="Calibri"/>
                <a:sym typeface="Calibri"/>
              </a:rPr>
              <a:t>Aumentar la disponibilidad de información sobre las actividades del gobierno.</a:t>
            </a:r>
          </a:p>
          <a:p>
            <a:pPr marL="514350" marR="0" lvl="0" indent="-514350" algn="just" rtl="0">
              <a:spcBef>
                <a:spcPts val="640"/>
              </a:spcBef>
              <a:spcAft>
                <a:spcPts val="0"/>
              </a:spcAft>
              <a:buClr>
                <a:schemeClr val="dk1"/>
              </a:buClr>
              <a:buSzPct val="100000"/>
              <a:buFont typeface="Calibri"/>
              <a:buAutoNum type="arabicPeriod"/>
            </a:pPr>
            <a:r>
              <a:rPr lang="es-MX" sz="2800" b="0" i="0" u="none" strike="noStrike" cap="none" dirty="0">
                <a:solidFill>
                  <a:schemeClr val="dk1"/>
                </a:solidFill>
                <a:latin typeface="Calibri"/>
                <a:ea typeface="Calibri"/>
                <a:cs typeface="Calibri"/>
                <a:sym typeface="Calibri"/>
              </a:rPr>
              <a:t>Apoyar la participación ciudadana.</a:t>
            </a:r>
          </a:p>
          <a:p>
            <a:pPr marL="514350" marR="0" lvl="0" indent="-514350" algn="just" rtl="0">
              <a:spcBef>
                <a:spcPts val="640"/>
              </a:spcBef>
              <a:spcAft>
                <a:spcPts val="0"/>
              </a:spcAft>
              <a:buClr>
                <a:schemeClr val="dk1"/>
              </a:buClr>
              <a:buSzPct val="100000"/>
              <a:buFont typeface="Calibri"/>
              <a:buAutoNum type="arabicPeriod"/>
            </a:pPr>
            <a:r>
              <a:rPr lang="es-MX" sz="2800" b="0" i="0" u="none" strike="noStrike" cap="none" dirty="0" smtClean="0">
                <a:solidFill>
                  <a:schemeClr val="dk1"/>
                </a:solidFill>
                <a:latin typeface="Calibri"/>
                <a:ea typeface="Calibri"/>
                <a:cs typeface="Calibri"/>
                <a:sym typeface="Calibri"/>
              </a:rPr>
              <a:t>Aumentar </a:t>
            </a:r>
            <a:r>
              <a:rPr lang="es-MX" sz="2800" b="0" i="0" u="none" strike="noStrike" cap="none" dirty="0">
                <a:solidFill>
                  <a:schemeClr val="dk1"/>
                </a:solidFill>
                <a:latin typeface="Calibri"/>
                <a:ea typeface="Calibri"/>
                <a:cs typeface="Calibri"/>
                <a:sym typeface="Calibri"/>
              </a:rPr>
              <a:t>el acceso a las nuevas tecnologías de información.</a:t>
            </a:r>
          </a:p>
          <a:p>
            <a:pPr marL="514350" marR="0" lvl="0" indent="-514350" algn="just" rtl="0">
              <a:spcBef>
                <a:spcPts val="640"/>
              </a:spcBef>
              <a:buClr>
                <a:schemeClr val="dk1"/>
              </a:buClr>
              <a:buSzPct val="100000"/>
              <a:buFont typeface="Calibri"/>
              <a:buAutoNum type="arabicPeriod"/>
            </a:pPr>
            <a:r>
              <a:rPr lang="es-MX" sz="2800" b="0" i="0" u="none" strike="noStrike" cap="none" dirty="0">
                <a:solidFill>
                  <a:schemeClr val="dk1"/>
                </a:solidFill>
                <a:latin typeface="Calibri"/>
                <a:ea typeface="Calibri"/>
                <a:cs typeface="Calibri"/>
                <a:sym typeface="Calibri"/>
              </a:rPr>
              <a:t>Rendición de cuentas.</a:t>
            </a:r>
          </a:p>
        </p:txBody>
      </p:sp>
    </p:spTree>
    <p:extLst>
      <p:ext uri="{BB962C8B-B14F-4D97-AF65-F5344CB8AC3E}">
        <p14:creationId xmlns:p14="http://schemas.microsoft.com/office/powerpoint/2010/main" val="12586063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0">
                                            <p:txEl>
                                              <p:pRg st="0" end="0"/>
                                            </p:txEl>
                                          </p:spTgt>
                                        </p:tgtEl>
                                        <p:attrNameLst>
                                          <p:attrName>style.visibility</p:attrName>
                                        </p:attrNameLst>
                                      </p:cBhvr>
                                      <p:to>
                                        <p:strVal val="visible"/>
                                      </p:to>
                                    </p:set>
                                    <p:animEffect transition="in" filter="fade">
                                      <p:cBhvr>
                                        <p:cTn id="7" dur="1822"/>
                                        <p:tgtEl>
                                          <p:spTgt spid="2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xEl>
                                              <p:pRg st="1" end="1"/>
                                            </p:txEl>
                                          </p:spTgt>
                                        </p:tgtEl>
                                        <p:attrNameLst>
                                          <p:attrName>style.visibility</p:attrName>
                                        </p:attrNameLst>
                                      </p:cBhvr>
                                      <p:to>
                                        <p:strVal val="visible"/>
                                      </p:to>
                                    </p:set>
                                    <p:animEffect transition="in" filter="fade">
                                      <p:cBhvr>
                                        <p:cTn id="12" dur="1822"/>
                                        <p:tgtEl>
                                          <p:spTgt spid="2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0">
                                            <p:txEl>
                                              <p:pRg st="2" end="2"/>
                                            </p:txEl>
                                          </p:spTgt>
                                        </p:tgtEl>
                                        <p:attrNameLst>
                                          <p:attrName>style.visibility</p:attrName>
                                        </p:attrNameLst>
                                      </p:cBhvr>
                                      <p:to>
                                        <p:strVal val="visible"/>
                                      </p:to>
                                    </p:set>
                                    <p:animEffect transition="in" filter="fade">
                                      <p:cBhvr>
                                        <p:cTn id="17" dur="1822"/>
                                        <p:tgtEl>
                                          <p:spTgt spid="2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0">
                                            <p:txEl>
                                              <p:pRg st="3" end="3"/>
                                            </p:txEl>
                                          </p:spTgt>
                                        </p:tgtEl>
                                        <p:attrNameLst>
                                          <p:attrName>style.visibility</p:attrName>
                                        </p:attrNameLst>
                                      </p:cBhvr>
                                      <p:to>
                                        <p:strVal val="visible"/>
                                      </p:to>
                                    </p:set>
                                    <p:animEffect transition="in" filter="fade">
                                      <p:cBhvr>
                                        <p:cTn id="22" dur="1822"/>
                                        <p:tgtEl>
                                          <p:spTgt spid="24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Temas</a:t>
            </a:r>
            <a:r>
              <a:rPr lang="es-MX" dirty="0"/>
              <a:t/>
            </a:r>
            <a:br>
              <a:rPr lang="es-MX" dirty="0"/>
            </a:br>
            <a:endParaRPr lang="es-MX" dirty="0"/>
          </a:p>
        </p:txBody>
      </p:sp>
      <p:sp>
        <p:nvSpPr>
          <p:cNvPr id="3" name="2 Marcador de texto"/>
          <p:cNvSpPr>
            <a:spLocks noGrp="1"/>
          </p:cNvSpPr>
          <p:nvPr>
            <p:ph type="body" idx="1"/>
          </p:nvPr>
        </p:nvSpPr>
        <p:spPr>
          <a:xfrm>
            <a:off x="467544" y="1268760"/>
            <a:ext cx="8229600" cy="4525963"/>
          </a:xfrm>
        </p:spPr>
        <p:txBody>
          <a:bodyPr/>
          <a:lstStyle/>
          <a:p>
            <a:pPr marL="717550" indent="-514350">
              <a:buClr>
                <a:schemeClr val="bg1">
                  <a:lumMod val="50000"/>
                </a:schemeClr>
              </a:buClr>
              <a:buAutoNum type="arabicPeriod"/>
            </a:pPr>
            <a:r>
              <a:rPr lang="es-MX" sz="3600" dirty="0" smtClean="0">
                <a:solidFill>
                  <a:schemeClr val="bg1">
                    <a:lumMod val="50000"/>
                  </a:schemeClr>
                </a:solidFill>
              </a:rPr>
              <a:t>Antecedentes </a:t>
            </a:r>
            <a:r>
              <a:rPr lang="es-MX" sz="3600" dirty="0">
                <a:solidFill>
                  <a:schemeClr val="bg1">
                    <a:lumMod val="50000"/>
                  </a:schemeClr>
                </a:solidFill>
              </a:rPr>
              <a:t>y Evolución conceptual de </a:t>
            </a:r>
            <a:r>
              <a:rPr lang="es-MX" sz="3600" dirty="0" smtClean="0">
                <a:solidFill>
                  <a:schemeClr val="bg1">
                    <a:lumMod val="50000"/>
                  </a:schemeClr>
                </a:solidFill>
              </a:rPr>
              <a:t>Gobierno Abierto.</a:t>
            </a:r>
          </a:p>
          <a:p>
            <a:pPr marL="203200" indent="0">
              <a:buClr>
                <a:schemeClr val="bg1">
                  <a:lumMod val="50000"/>
                </a:schemeClr>
              </a:buClr>
              <a:buNone/>
            </a:pPr>
            <a:r>
              <a:rPr lang="es-MX" sz="2000" dirty="0">
                <a:solidFill>
                  <a:schemeClr val="bg1">
                    <a:lumMod val="50000"/>
                  </a:schemeClr>
                </a:solidFill>
              </a:rPr>
              <a:t>	</a:t>
            </a:r>
            <a:r>
              <a:rPr lang="es-MX" sz="2000" dirty="0" smtClean="0">
                <a:solidFill>
                  <a:schemeClr val="bg1">
                    <a:lumMod val="50000"/>
                  </a:schemeClr>
                </a:solidFill>
              </a:rPr>
              <a:t>1.1. Conceptos y enfoques</a:t>
            </a:r>
          </a:p>
          <a:p>
            <a:pPr marL="203200" indent="0">
              <a:buClr>
                <a:schemeClr val="bg1">
                  <a:lumMod val="50000"/>
                </a:schemeClr>
              </a:buClr>
              <a:buNone/>
            </a:pPr>
            <a:r>
              <a:rPr lang="es-MX" sz="2000" dirty="0" smtClean="0">
                <a:solidFill>
                  <a:schemeClr val="bg1">
                    <a:lumMod val="50000"/>
                  </a:schemeClr>
                </a:solidFill>
              </a:rPr>
              <a:t>	1.2. Participación en Gobierno Abierto</a:t>
            </a:r>
          </a:p>
          <a:p>
            <a:pPr marL="203200" indent="0">
              <a:buClr>
                <a:schemeClr val="bg1">
                  <a:lumMod val="50000"/>
                </a:schemeClr>
              </a:buClr>
              <a:buNone/>
            </a:pPr>
            <a:r>
              <a:rPr lang="es-MX" sz="2000" dirty="0" smtClean="0">
                <a:solidFill>
                  <a:schemeClr val="bg1">
                    <a:lumMod val="50000"/>
                  </a:schemeClr>
                </a:solidFill>
              </a:rPr>
              <a:t>	1.2. Gobierno Abierto Jalisco.</a:t>
            </a:r>
          </a:p>
          <a:p>
            <a:pPr marL="203200" indent="0">
              <a:buClr>
                <a:schemeClr val="bg1">
                  <a:lumMod val="50000"/>
                </a:schemeClr>
              </a:buClr>
              <a:buNone/>
            </a:pPr>
            <a:r>
              <a:rPr lang="es-MX" sz="2000" dirty="0" smtClean="0">
                <a:solidFill>
                  <a:schemeClr val="bg1">
                    <a:lumMod val="50000"/>
                  </a:schemeClr>
                </a:solidFill>
              </a:rPr>
              <a:t>	1.2. Gobierno Abierto Internacional.</a:t>
            </a:r>
          </a:p>
          <a:p>
            <a:pPr marL="203200" indent="0">
              <a:buClr>
                <a:schemeClr val="bg1">
                  <a:lumMod val="50000"/>
                </a:schemeClr>
              </a:buClr>
              <a:buNone/>
            </a:pPr>
            <a:r>
              <a:rPr lang="es-MX" sz="2000" dirty="0" smtClean="0">
                <a:solidFill>
                  <a:schemeClr val="bg1">
                    <a:lumMod val="50000"/>
                  </a:schemeClr>
                </a:solidFill>
              </a:rPr>
              <a:t>	1.3. Gobierno Abierto Nacional</a:t>
            </a:r>
          </a:p>
          <a:p>
            <a:pPr marL="203200" indent="0">
              <a:buClr>
                <a:schemeClr val="bg1">
                  <a:lumMod val="50000"/>
                </a:schemeClr>
              </a:buClr>
              <a:buNone/>
            </a:pPr>
            <a:r>
              <a:rPr lang="es-MX" sz="3600" dirty="0" smtClean="0">
                <a:solidFill>
                  <a:schemeClr val="bg1">
                    <a:lumMod val="50000"/>
                  </a:schemeClr>
                </a:solidFill>
              </a:rPr>
              <a:t>2. Guía de buenas prácticas</a:t>
            </a:r>
          </a:p>
          <a:p>
            <a:pPr marL="203200" indent="0">
              <a:buClr>
                <a:schemeClr val="bg1">
                  <a:lumMod val="50000"/>
                </a:schemeClr>
              </a:buClr>
              <a:buNone/>
            </a:pPr>
            <a:r>
              <a:rPr lang="es-MX" sz="3600" dirty="0" smtClean="0">
                <a:solidFill>
                  <a:schemeClr val="bg1">
                    <a:lumMod val="50000"/>
                  </a:schemeClr>
                </a:solidFill>
              </a:rPr>
              <a:t>3. Casos de éxito y ejercicios</a:t>
            </a:r>
            <a:endParaRPr lang="es-MX" sz="3600" dirty="0">
              <a:solidFill>
                <a:schemeClr val="bg1">
                  <a:lumMod val="50000"/>
                </a:schemeClr>
              </a:solidFill>
            </a:endParaRPr>
          </a:p>
          <a:p>
            <a:pPr marL="203200" indent="0">
              <a:buClr>
                <a:schemeClr val="bg1">
                  <a:lumMod val="50000"/>
                </a:schemeClr>
              </a:buClr>
              <a:buNone/>
            </a:pPr>
            <a:r>
              <a:rPr lang="es-MX" sz="3600" dirty="0" smtClean="0">
                <a:solidFill>
                  <a:schemeClr val="bg1">
                    <a:lumMod val="50000"/>
                  </a:schemeClr>
                </a:solidFill>
              </a:rPr>
              <a:t>4. Datos Abiertos</a:t>
            </a:r>
          </a:p>
          <a:p>
            <a:pPr marL="203200" indent="0">
              <a:buNone/>
            </a:pPr>
            <a:endParaRPr lang="es-MX" dirty="0" smtClean="0"/>
          </a:p>
        </p:txBody>
      </p:sp>
    </p:spTree>
    <p:extLst>
      <p:ext uri="{BB962C8B-B14F-4D97-AF65-F5344CB8AC3E}">
        <p14:creationId xmlns:p14="http://schemas.microsoft.com/office/powerpoint/2010/main" val="3146115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Shape 245"/>
          <p:cNvSpPr txBox="1">
            <a:spLocks noGrp="1"/>
          </p:cNvSpPr>
          <p:nvPr>
            <p:ph type="title"/>
          </p:nvPr>
        </p:nvSpPr>
        <p:spPr>
          <a:xfrm>
            <a:off x="457200" y="557808"/>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600" b="0" i="0" u="none" strike="noStrike" cap="none" dirty="0" smtClean="0">
                <a:solidFill>
                  <a:schemeClr val="accent6"/>
                </a:solidFill>
                <a:latin typeface="Calibri"/>
                <a:ea typeface="Calibri"/>
                <a:cs typeface="Calibri"/>
                <a:sym typeface="Calibri"/>
              </a:rPr>
              <a:t>Propósito de las acciones </a:t>
            </a:r>
            <a:r>
              <a:rPr lang="es-MX" sz="3600" dirty="0" smtClean="0"/>
              <a:t>de </a:t>
            </a:r>
            <a:r>
              <a:rPr lang="es-MX" sz="3600" b="0" i="0" u="none" strike="noStrike" cap="none" dirty="0" smtClean="0">
                <a:solidFill>
                  <a:schemeClr val="accent6"/>
                </a:solidFill>
                <a:latin typeface="Calibri"/>
                <a:ea typeface="Calibri"/>
                <a:cs typeface="Calibri"/>
                <a:sym typeface="Calibri"/>
              </a:rPr>
              <a:t>GA</a:t>
            </a:r>
            <a:endParaRPr lang="es-MX" sz="3600" b="0" i="0" u="none" strike="noStrike" cap="none" dirty="0">
              <a:solidFill>
                <a:schemeClr val="accent6"/>
              </a:solidFill>
              <a:latin typeface="Calibri"/>
              <a:ea typeface="Calibri"/>
              <a:cs typeface="Calibri"/>
              <a:sym typeface="Calibri"/>
            </a:endParaRPr>
          </a:p>
        </p:txBody>
      </p:sp>
      <p:sp>
        <p:nvSpPr>
          <p:cNvPr id="246" name="Shape 246"/>
          <p:cNvSpPr txBox="1">
            <a:spLocks noGrp="1"/>
          </p:cNvSpPr>
          <p:nvPr>
            <p:ph type="body" idx="1"/>
          </p:nvPr>
        </p:nvSpPr>
        <p:spPr>
          <a:xfrm>
            <a:off x="395536" y="2132856"/>
            <a:ext cx="8231743" cy="3600400"/>
          </a:xfrm>
          <a:prstGeom prst="rect">
            <a:avLst/>
          </a:prstGeom>
          <a:noFill/>
          <a:ln>
            <a:noFill/>
          </a:ln>
        </p:spPr>
        <p:txBody>
          <a:bodyPr lIns="91425" tIns="45700" rIns="91425" bIns="45700" anchor="t" anchorCtr="0">
            <a:noAutofit/>
          </a:bodyPr>
          <a:lstStyle/>
          <a:p>
            <a:pPr marL="342900" marR="0" lvl="0" indent="-342900" algn="just" rtl="0">
              <a:lnSpc>
                <a:spcPct val="90000"/>
              </a:lnSpc>
              <a:spcBef>
                <a:spcPts val="640"/>
              </a:spcBef>
              <a:spcAft>
                <a:spcPts val="0"/>
              </a:spcAft>
              <a:buClr>
                <a:schemeClr val="dk1"/>
              </a:buClr>
              <a:buSzPct val="100000"/>
              <a:buFont typeface="Calibri"/>
              <a:buAutoNum type="arabicPeriod"/>
            </a:pPr>
            <a:r>
              <a:rPr lang="es-MX" sz="3000" b="0" i="0" u="none" strike="noStrike" cap="none" dirty="0" smtClean="0">
                <a:solidFill>
                  <a:schemeClr val="dk1"/>
                </a:solidFill>
                <a:latin typeface="Calibri"/>
                <a:ea typeface="Calibri"/>
                <a:cs typeface="Calibri"/>
                <a:sym typeface="Calibri"/>
              </a:rPr>
              <a:t>Apoyar </a:t>
            </a:r>
            <a:r>
              <a:rPr lang="es-MX" sz="3000" b="0" i="0" u="none" strike="noStrike" cap="none" dirty="0">
                <a:solidFill>
                  <a:schemeClr val="dk1"/>
                </a:solidFill>
                <a:latin typeface="Calibri"/>
                <a:ea typeface="Calibri"/>
                <a:cs typeface="Calibri"/>
                <a:sym typeface="Calibri"/>
              </a:rPr>
              <a:t>a reformadores locales con experiencia técnica y con proyectos </a:t>
            </a:r>
            <a:r>
              <a:rPr lang="es-MX" sz="3000" b="0" i="0" u="none" strike="noStrike" cap="none" dirty="0" smtClean="0">
                <a:solidFill>
                  <a:schemeClr val="dk1"/>
                </a:solidFill>
                <a:latin typeface="Calibri"/>
                <a:ea typeface="Calibri"/>
                <a:cs typeface="Calibri"/>
                <a:sym typeface="Calibri"/>
              </a:rPr>
              <a:t>innovadores.</a:t>
            </a:r>
            <a:endParaRPr lang="es-MX" sz="30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640"/>
              </a:spcBef>
              <a:spcAft>
                <a:spcPts val="0"/>
              </a:spcAft>
              <a:buClr>
                <a:schemeClr val="dk1"/>
              </a:buClr>
              <a:buSzPct val="100000"/>
              <a:buFont typeface="Calibri"/>
              <a:buAutoNum type="arabicPeriod"/>
            </a:pPr>
            <a:r>
              <a:rPr lang="es-MX" sz="3000" b="0" i="0" u="none" strike="noStrike" cap="none" dirty="0">
                <a:solidFill>
                  <a:schemeClr val="dk1"/>
                </a:solidFill>
                <a:latin typeface="Calibri"/>
                <a:ea typeface="Calibri"/>
                <a:cs typeface="Calibri"/>
                <a:sym typeface="Calibri"/>
              </a:rPr>
              <a:t>Fomentar la participación de un grupo diverso de ciudadanos.</a:t>
            </a:r>
          </a:p>
          <a:p>
            <a:pPr marL="342900" marR="0" lvl="0" indent="-342900" algn="just" rtl="0">
              <a:lnSpc>
                <a:spcPct val="90000"/>
              </a:lnSpc>
              <a:spcBef>
                <a:spcPts val="640"/>
              </a:spcBef>
              <a:spcAft>
                <a:spcPts val="0"/>
              </a:spcAft>
              <a:buClr>
                <a:schemeClr val="dk1"/>
              </a:buClr>
              <a:buSzPct val="100000"/>
              <a:buFont typeface="Calibri"/>
              <a:buAutoNum type="arabicPeriod"/>
            </a:pPr>
            <a:r>
              <a:rPr lang="es-MX" sz="3000" b="0" i="0" u="none" strike="noStrike" cap="none" dirty="0">
                <a:solidFill>
                  <a:schemeClr val="dk1"/>
                </a:solidFill>
                <a:latin typeface="Calibri"/>
                <a:ea typeface="Calibri"/>
                <a:cs typeface="Calibri"/>
                <a:sym typeface="Calibri"/>
              </a:rPr>
              <a:t>Asegurar que los países rindan cuentas referentes a los avances en el cumplimiento de compromisos de OGP.</a:t>
            </a:r>
          </a:p>
          <a:p>
            <a:pPr marL="342900" marR="0" lvl="0" indent="-342900" algn="just" rtl="0">
              <a:lnSpc>
                <a:spcPct val="90000"/>
              </a:lnSpc>
              <a:spcBef>
                <a:spcPts val="640"/>
              </a:spcBef>
              <a:buClr>
                <a:schemeClr val="dk1"/>
              </a:buClr>
              <a:buSzPct val="100000"/>
              <a:buFont typeface="Arial"/>
              <a:buNone/>
            </a:pPr>
            <a:endParaRPr sz="30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9917061"/>
      </p:ext>
    </p:extLst>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
                                        </p:tgtEl>
                                        <p:attrNameLst>
                                          <p:attrName>style.visibility</p:attrName>
                                        </p:attrNameLst>
                                      </p:cBhvr>
                                      <p:to>
                                        <p:strVal val="visible"/>
                                      </p:to>
                                    </p:set>
                                    <p:anim calcmode="lin" valueType="num">
                                      <p:cBhvr additive="base">
                                        <p:cTn id="7" dur="500"/>
                                        <p:tgtEl>
                                          <p:spTgt spid="24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46">
                                            <p:txEl>
                                              <p:pRg st="0" end="0"/>
                                            </p:txEl>
                                          </p:spTgt>
                                        </p:tgtEl>
                                        <p:attrNameLst>
                                          <p:attrName>style.visibility</p:attrName>
                                        </p:attrNameLst>
                                      </p:cBhvr>
                                      <p:to>
                                        <p:strVal val="visible"/>
                                      </p:to>
                                    </p:set>
                                    <p:anim calcmode="lin" valueType="num">
                                      <p:cBhvr additive="base">
                                        <p:cTn id="12" dur="500"/>
                                        <p:tgtEl>
                                          <p:spTgt spid="24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46">
                                            <p:txEl>
                                              <p:pRg st="1" end="1"/>
                                            </p:txEl>
                                          </p:spTgt>
                                        </p:tgtEl>
                                        <p:attrNameLst>
                                          <p:attrName>style.visibility</p:attrName>
                                        </p:attrNameLst>
                                      </p:cBhvr>
                                      <p:to>
                                        <p:strVal val="visible"/>
                                      </p:to>
                                    </p:set>
                                    <p:anim calcmode="lin" valueType="num">
                                      <p:cBhvr additive="base">
                                        <p:cTn id="17" dur="500"/>
                                        <p:tgtEl>
                                          <p:spTgt spid="24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46">
                                            <p:txEl>
                                              <p:pRg st="2" end="2"/>
                                            </p:txEl>
                                          </p:spTgt>
                                        </p:tgtEl>
                                        <p:attrNameLst>
                                          <p:attrName>style.visibility</p:attrName>
                                        </p:attrNameLst>
                                      </p:cBhvr>
                                      <p:to>
                                        <p:strVal val="visible"/>
                                      </p:to>
                                    </p:set>
                                    <p:anim calcmode="lin" valueType="num">
                                      <p:cBhvr additive="base">
                                        <p:cTn id="22" dur="500"/>
                                        <p:tgtEl>
                                          <p:spTgt spid="24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99924" y="419150"/>
            <a:ext cx="8229600" cy="1143000"/>
          </a:xfrm>
          <a:prstGeom prst="rect">
            <a:avLst/>
          </a:prstGeom>
          <a:noFill/>
          <a:ln>
            <a:noFill/>
          </a:ln>
        </p:spPr>
        <p:txBody>
          <a:bodyPr vert="horz" lIns="91440" tIns="45720" rIns="91440" bIns="45720" rtlCol="0" anchor="ctr" anchorCtr="0">
            <a:normAutofit fontScale="97500"/>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accent6"/>
              </a:buClr>
              <a:buFont typeface="Calibri"/>
              <a:buNone/>
              <a:defRPr sz="3800" b="0" i="0" u="none" strike="noStrike" cap="none">
                <a:solidFill>
                  <a:schemeClr val="accent6"/>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s-MX" sz="3200" dirty="0" smtClean="0"/>
              <a:t>Programa </a:t>
            </a:r>
            <a:r>
              <a:rPr lang="es-MX" sz="3200" dirty="0" err="1" smtClean="0"/>
              <a:t>subnacional</a:t>
            </a:r>
            <a:r>
              <a:rPr lang="es-MX" sz="3200" dirty="0" smtClean="0"/>
              <a:t> de la Alianza </a:t>
            </a:r>
            <a:br>
              <a:rPr lang="es-MX" sz="3200" dirty="0" smtClean="0"/>
            </a:br>
            <a:r>
              <a:rPr lang="es-MX" sz="3200" dirty="0" smtClean="0"/>
              <a:t>para el Gobierno Abierto (OGP)</a:t>
            </a:r>
            <a:endParaRPr lang="es-MX" sz="3200" dirty="0"/>
          </a:p>
        </p:txBody>
      </p:sp>
      <p:sp>
        <p:nvSpPr>
          <p:cNvPr id="5" name="2 Marcador de contenido"/>
          <p:cNvSpPr txBox="1">
            <a:spLocks/>
          </p:cNvSpPr>
          <p:nvPr/>
        </p:nvSpPr>
        <p:spPr>
          <a:xfrm>
            <a:off x="283899" y="1796004"/>
            <a:ext cx="4649197" cy="4464496"/>
          </a:xfrm>
          <a:prstGeom prst="rect">
            <a:avLst/>
          </a:prstGeom>
          <a:noFill/>
          <a:ln>
            <a:noFill/>
          </a:ln>
        </p:spPr>
        <p:txBody>
          <a:bodyPr lIns="91425" tIns="91425" rIns="91425" bIns="91425" anchor="t" anchorCtr="0">
            <a:noAutofit/>
          </a:bodyPr>
          <a:lstStyle>
            <a:defPPr marR="0" lvl="0" algn="l" rtl="0">
              <a:lnSpc>
                <a:spcPct val="100000"/>
              </a:lnSpc>
              <a:spcBef>
                <a:spcPts val="0"/>
              </a:spcBef>
              <a:spcAft>
                <a:spcPts val="0"/>
              </a:spcAft>
            </a:defPPr>
            <a:lvl1pPr marL="342900" marR="0" lvl="0" indent="-139700" algn="l" rtl="0">
              <a:lnSpc>
                <a:spcPct val="100000"/>
              </a:lnSpc>
              <a:spcBef>
                <a:spcPts val="640"/>
              </a:spcBef>
              <a:spcAft>
                <a:spcPts val="0"/>
              </a:spcAft>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lnSpc>
                <a:spcPct val="100000"/>
              </a:lnSpc>
              <a:spcBef>
                <a:spcPts val="560"/>
              </a:spcBef>
              <a:spcAft>
                <a:spcPts val="0"/>
              </a:spcAft>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100000"/>
              </a:lnSpc>
              <a:spcBef>
                <a:spcPts val="480"/>
              </a:spcBef>
              <a:spcAft>
                <a:spcPts val="0"/>
              </a:spcAft>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100000"/>
              </a:lnSpc>
              <a:spcBef>
                <a:spcPts val="400"/>
              </a:spcBef>
              <a:spcAft>
                <a:spcPts val="0"/>
              </a:spcAft>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pPr marL="0" indent="0" algn="just">
              <a:buFont typeface="Arial"/>
              <a:buNone/>
            </a:pPr>
            <a:r>
              <a:rPr lang="es-MX" sz="2400" dirty="0" smtClean="0"/>
              <a:t>Inició en abril de 2016 con </a:t>
            </a:r>
            <a:r>
              <a:rPr lang="es-MX" sz="2400" b="1" dirty="0" smtClean="0"/>
              <a:t>15 gobiernos </a:t>
            </a:r>
            <a:r>
              <a:rPr lang="es-MX" sz="2400" b="1" dirty="0" err="1" smtClean="0"/>
              <a:t>subnacionales</a:t>
            </a:r>
            <a:r>
              <a:rPr lang="es-MX" sz="2400" b="1" dirty="0" smtClean="0"/>
              <a:t>:</a:t>
            </a:r>
          </a:p>
          <a:p>
            <a:pPr marL="285750" indent="-285750">
              <a:buFont typeface="Arial" pitchFamily="34" charset="0"/>
              <a:buChar char="•"/>
            </a:pPr>
            <a:r>
              <a:rPr lang="es-MX" sz="2400" dirty="0"/>
              <a:t>6 ciudades </a:t>
            </a:r>
            <a:r>
              <a:rPr lang="es-MX" sz="2400" dirty="0" smtClean="0"/>
              <a:t>de América</a:t>
            </a:r>
            <a:endParaRPr lang="es-MX" sz="2400" dirty="0"/>
          </a:p>
          <a:p>
            <a:pPr marL="285750" indent="-285750">
              <a:buFont typeface="Arial" pitchFamily="34" charset="0"/>
              <a:buChar char="•"/>
            </a:pPr>
            <a:r>
              <a:rPr lang="es-MX" sz="2400" dirty="0"/>
              <a:t>3 en Europa </a:t>
            </a:r>
          </a:p>
          <a:p>
            <a:pPr marL="285750" indent="-285750">
              <a:buFont typeface="Arial" pitchFamily="34" charset="0"/>
              <a:buChar char="•"/>
            </a:pPr>
            <a:r>
              <a:rPr lang="es-MX" sz="2400" dirty="0"/>
              <a:t>3 en África </a:t>
            </a:r>
          </a:p>
          <a:p>
            <a:pPr marL="285750" indent="-285750">
              <a:buFont typeface="Arial" pitchFamily="34" charset="0"/>
              <a:buChar char="•"/>
            </a:pPr>
            <a:r>
              <a:rPr lang="es-MX" sz="2400" dirty="0"/>
              <a:t>3 en Asia </a:t>
            </a:r>
            <a:endParaRPr lang="es-MX" sz="2400" dirty="0" smtClean="0"/>
          </a:p>
          <a:p>
            <a:pPr marL="285750" indent="-285750">
              <a:buFont typeface="Arial" pitchFamily="34" charset="0"/>
              <a:buChar char="•"/>
            </a:pPr>
            <a:endParaRPr lang="es-MX" sz="1100" b="1" dirty="0" smtClean="0"/>
          </a:p>
          <a:p>
            <a:pPr marL="0" indent="0" algn="just">
              <a:buFont typeface="Arial"/>
              <a:buNone/>
            </a:pPr>
            <a:r>
              <a:rPr lang="es-MX" sz="2400" dirty="0" smtClean="0"/>
              <a:t>El </a:t>
            </a:r>
            <a:r>
              <a:rPr lang="es-MX" sz="2400" dirty="0"/>
              <a:t>programa fue diseñado para identificar e involucrar a más individuos en los esfuerzos de gobierno </a:t>
            </a:r>
            <a:r>
              <a:rPr lang="es-MX" sz="2400" dirty="0" smtClean="0"/>
              <a:t>abierto.</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0" t="18648" r="41435" b="23125"/>
          <a:stretch/>
        </p:blipFill>
        <p:spPr bwMode="auto">
          <a:xfrm>
            <a:off x="4860032" y="2265888"/>
            <a:ext cx="4210903" cy="2387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12643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124744"/>
            <a:ext cx="8229600" cy="1143000"/>
          </a:xfrm>
        </p:spPr>
        <p:txBody>
          <a:bodyPr/>
          <a:lstStyle/>
          <a:p>
            <a:pPr algn="ctr"/>
            <a:r>
              <a:rPr lang="es-MX" dirty="0" smtClean="0"/>
              <a:t>¿Qué es gobierno abierto?</a:t>
            </a:r>
            <a:endParaRPr lang="es-MX" dirty="0"/>
          </a:p>
        </p:txBody>
      </p:sp>
      <p:graphicFrame>
        <p:nvGraphicFramePr>
          <p:cNvPr id="4" name="3 Objeto"/>
          <p:cNvGraphicFramePr>
            <a:graphicFrameLocks noChangeAspect="1"/>
          </p:cNvGraphicFramePr>
          <p:nvPr>
            <p:extLst>
              <p:ext uri="{D42A27DB-BD31-4B8C-83A1-F6EECF244321}">
                <p14:modId xmlns:p14="http://schemas.microsoft.com/office/powerpoint/2010/main" val="958567614"/>
              </p:ext>
            </p:extLst>
          </p:nvPr>
        </p:nvGraphicFramePr>
        <p:xfrm>
          <a:off x="3282950" y="3086100"/>
          <a:ext cx="2578100" cy="685800"/>
        </p:xfrm>
        <a:graphic>
          <a:graphicData uri="http://schemas.openxmlformats.org/presentationml/2006/ole">
            <mc:AlternateContent xmlns:mc="http://schemas.openxmlformats.org/markup-compatibility/2006">
              <mc:Choice xmlns:v="urn:schemas-microsoft-com:vml" Requires="v">
                <p:oleObj spid="_x0000_s2058" name="Objeto empaquetador del shell" showAsIcon="1" r:id="rId3" imgW="2578680" imgH="685800" progId="Package">
                  <p:embed/>
                </p:oleObj>
              </mc:Choice>
              <mc:Fallback>
                <p:oleObj name="Objeto empaquetador del shell" showAsIcon="1" r:id="rId3" imgW="2578680" imgH="685800" progId="Package">
                  <p:embed/>
                  <p:pic>
                    <p:nvPicPr>
                      <p:cNvPr id="0" name=""/>
                      <p:cNvPicPr/>
                      <p:nvPr/>
                    </p:nvPicPr>
                    <p:blipFill>
                      <a:blip r:embed="rId4"/>
                      <a:stretch>
                        <a:fillRect/>
                      </a:stretch>
                    </p:blipFill>
                    <p:spPr>
                      <a:xfrm>
                        <a:off x="3282950" y="3086100"/>
                        <a:ext cx="2578100" cy="685800"/>
                      </a:xfrm>
                      <a:prstGeom prst="rect">
                        <a:avLst/>
                      </a:prstGeom>
                    </p:spPr>
                  </p:pic>
                </p:oleObj>
              </mc:Fallback>
            </mc:AlternateContent>
          </a:graphicData>
        </a:graphic>
      </p:graphicFrame>
    </p:spTree>
    <p:extLst>
      <p:ext uri="{BB962C8B-B14F-4D97-AF65-F5344CB8AC3E}">
        <p14:creationId xmlns:p14="http://schemas.microsoft.com/office/powerpoint/2010/main" val="38852525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txBox="1">
            <a:spLocks/>
          </p:cNvSpPr>
          <p:nvPr/>
        </p:nvSpPr>
        <p:spPr>
          <a:xfrm>
            <a:off x="683568" y="2564904"/>
            <a:ext cx="7772400" cy="136207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s-MX" dirty="0" smtClean="0">
                <a:solidFill>
                  <a:schemeClr val="tx1">
                    <a:lumMod val="50000"/>
                    <a:lumOff val="50000"/>
                  </a:schemeClr>
                </a:solidFill>
              </a:rPr>
              <a:t>Participación en Gobierno Abierto</a:t>
            </a:r>
            <a:endParaRPr lang="es-MX" dirty="0"/>
          </a:p>
        </p:txBody>
      </p:sp>
    </p:spTree>
    <p:extLst>
      <p:ext uri="{BB962C8B-B14F-4D97-AF65-F5344CB8AC3E}">
        <p14:creationId xmlns:p14="http://schemas.microsoft.com/office/powerpoint/2010/main" val="19245186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title"/>
          </p:nvPr>
        </p:nvSpPr>
        <p:spPr>
          <a:xfrm>
            <a:off x="467544" y="345977"/>
            <a:ext cx="7717259" cy="1066799"/>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800" b="0" i="0" u="none" strike="noStrike" cap="none" dirty="0">
                <a:solidFill>
                  <a:schemeClr val="accent6"/>
                </a:solidFill>
                <a:latin typeface="Calibri"/>
                <a:ea typeface="Calibri"/>
                <a:cs typeface="Calibri"/>
                <a:sym typeface="Calibri"/>
              </a:rPr>
              <a:t>¿Cómo se puede participar?</a:t>
            </a:r>
          </a:p>
        </p:txBody>
      </p:sp>
      <p:sp>
        <p:nvSpPr>
          <p:cNvPr id="296" name="Shape 296"/>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98666"/>
              <a:buFont typeface="Arial"/>
              <a:buChar char="•"/>
            </a:pPr>
            <a:r>
              <a:rPr lang="es-MX" sz="2960" b="0" i="0" u="none" strike="noStrike" cap="none" dirty="0">
                <a:solidFill>
                  <a:schemeClr val="dk1"/>
                </a:solidFill>
                <a:latin typeface="Calibri"/>
                <a:ea typeface="Calibri"/>
                <a:cs typeface="Calibri"/>
                <a:sym typeface="Calibri"/>
              </a:rPr>
              <a:t>Asistiendo a foros, conferencias, </a:t>
            </a:r>
            <a:r>
              <a:rPr lang="es-MX" sz="2960" b="0" i="0" u="none" strike="noStrike" cap="none" dirty="0" smtClean="0">
                <a:solidFill>
                  <a:schemeClr val="dk1"/>
                </a:solidFill>
                <a:latin typeface="Calibri"/>
                <a:ea typeface="Calibri"/>
                <a:cs typeface="Calibri"/>
                <a:sym typeface="Calibri"/>
              </a:rPr>
              <a:t>talleres</a:t>
            </a:r>
            <a:r>
              <a:rPr lang="es-MX" sz="2960" dirty="0"/>
              <a:t>.</a:t>
            </a:r>
            <a:endParaRPr lang="es-MX" sz="2960" b="0" i="0" u="none" strike="noStrike" cap="none" dirty="0">
              <a:solidFill>
                <a:schemeClr val="dk1"/>
              </a:solidFill>
              <a:latin typeface="Calibri"/>
              <a:ea typeface="Calibri"/>
              <a:cs typeface="Calibri"/>
              <a:sym typeface="Calibri"/>
            </a:endParaRPr>
          </a:p>
          <a:p>
            <a:pPr marL="342900" marR="0" lvl="0" indent="-342900" algn="l" rtl="0">
              <a:spcBef>
                <a:spcPts val="592"/>
              </a:spcBef>
              <a:spcAft>
                <a:spcPts val="0"/>
              </a:spcAft>
              <a:buClr>
                <a:schemeClr val="dk1"/>
              </a:buClr>
              <a:buSzPct val="98666"/>
              <a:buFont typeface="Arial"/>
              <a:buChar char="•"/>
            </a:pPr>
            <a:r>
              <a:rPr lang="es-MX" sz="2960" b="0" i="0" u="none" strike="noStrike" cap="none" dirty="0">
                <a:solidFill>
                  <a:schemeClr val="dk1"/>
                </a:solidFill>
                <a:latin typeface="Calibri"/>
                <a:ea typeface="Calibri"/>
                <a:cs typeface="Calibri"/>
                <a:sym typeface="Calibri"/>
              </a:rPr>
              <a:t>Participando en las mesas de trabajo, encuestas.</a:t>
            </a:r>
          </a:p>
          <a:p>
            <a:pPr marL="342900" marR="0" lvl="0" indent="-342900" algn="l" rtl="0">
              <a:spcBef>
                <a:spcPts val="592"/>
              </a:spcBef>
              <a:spcAft>
                <a:spcPts val="0"/>
              </a:spcAft>
              <a:buClr>
                <a:schemeClr val="dk1"/>
              </a:buClr>
              <a:buSzPct val="98666"/>
              <a:buFont typeface="Arial"/>
              <a:buChar char="•"/>
            </a:pPr>
            <a:r>
              <a:rPr lang="es-MX" sz="2960" b="0" i="0" u="none" strike="noStrike" cap="none" dirty="0">
                <a:solidFill>
                  <a:schemeClr val="dk1"/>
                </a:solidFill>
                <a:latin typeface="Calibri"/>
                <a:ea typeface="Calibri"/>
                <a:cs typeface="Calibri"/>
                <a:sym typeface="Calibri"/>
              </a:rPr>
              <a:t>Colaborando en las comisiones.</a:t>
            </a:r>
          </a:p>
          <a:p>
            <a:pPr marL="342900" marR="0" lvl="0" indent="-342900" algn="l" rtl="0">
              <a:spcBef>
                <a:spcPts val="592"/>
              </a:spcBef>
              <a:spcAft>
                <a:spcPts val="0"/>
              </a:spcAft>
              <a:buClr>
                <a:schemeClr val="dk1"/>
              </a:buClr>
              <a:buSzPct val="98666"/>
              <a:buFont typeface="Arial"/>
              <a:buChar char="•"/>
            </a:pPr>
            <a:r>
              <a:rPr lang="es-MX" sz="2960" b="0" i="0" u="none" strike="noStrike" cap="none" dirty="0">
                <a:solidFill>
                  <a:schemeClr val="dk1"/>
                </a:solidFill>
                <a:latin typeface="Calibri"/>
                <a:ea typeface="Calibri"/>
                <a:cs typeface="Calibri"/>
                <a:sym typeface="Calibri"/>
              </a:rPr>
              <a:t>Vigilando el </a:t>
            </a:r>
            <a:r>
              <a:rPr lang="es-MX" sz="2960" b="0" i="0" u="none" strike="noStrike" cap="none" dirty="0" smtClean="0">
                <a:solidFill>
                  <a:schemeClr val="dk1"/>
                </a:solidFill>
                <a:latin typeface="Calibri"/>
                <a:ea typeface="Calibri"/>
                <a:cs typeface="Calibri"/>
                <a:sym typeface="Calibri"/>
              </a:rPr>
              <a:t>actuar de los gobiernos.</a:t>
            </a:r>
            <a:endParaRPr lang="es-MX" sz="2960" b="0" i="0" u="none" strike="noStrike" cap="none" dirty="0">
              <a:solidFill>
                <a:schemeClr val="dk1"/>
              </a:solidFill>
              <a:latin typeface="Calibri"/>
              <a:ea typeface="Calibri"/>
              <a:cs typeface="Calibri"/>
              <a:sym typeface="Calibri"/>
            </a:endParaRPr>
          </a:p>
          <a:p>
            <a:pPr marL="342900" marR="0" lvl="0" indent="-342900" algn="l" rtl="0">
              <a:spcBef>
                <a:spcPts val="592"/>
              </a:spcBef>
              <a:spcAft>
                <a:spcPts val="0"/>
              </a:spcAft>
              <a:buClr>
                <a:schemeClr val="dk1"/>
              </a:buClr>
              <a:buSzPct val="98666"/>
              <a:buFont typeface="Arial"/>
              <a:buChar char="•"/>
            </a:pPr>
            <a:r>
              <a:rPr lang="es-MX" sz="2960" b="0" i="0" u="none" strike="noStrike" cap="none" dirty="0">
                <a:solidFill>
                  <a:schemeClr val="dk1"/>
                </a:solidFill>
                <a:latin typeface="Calibri"/>
                <a:ea typeface="Calibri"/>
                <a:cs typeface="Calibri"/>
                <a:sym typeface="Calibri"/>
              </a:rPr>
              <a:t>Generando opinión y debate sobre los temas tratados.</a:t>
            </a:r>
          </a:p>
          <a:p>
            <a:pPr marL="342900" marR="0" lvl="0" indent="-342900" algn="l" rtl="0">
              <a:spcBef>
                <a:spcPts val="592"/>
              </a:spcBef>
              <a:spcAft>
                <a:spcPts val="0"/>
              </a:spcAft>
              <a:buClr>
                <a:schemeClr val="dk1"/>
              </a:buClr>
              <a:buSzPct val="98666"/>
              <a:buFont typeface="Arial"/>
              <a:buChar char="•"/>
            </a:pPr>
            <a:r>
              <a:rPr lang="es-MX" sz="2960" b="0" i="0" u="none" strike="noStrike" cap="none" dirty="0">
                <a:solidFill>
                  <a:schemeClr val="dk1"/>
                </a:solidFill>
                <a:latin typeface="Calibri"/>
                <a:ea typeface="Calibri"/>
                <a:cs typeface="Calibri"/>
                <a:sym typeface="Calibri"/>
              </a:rPr>
              <a:t>Exigiendo rendición de cuentas.</a:t>
            </a:r>
          </a:p>
          <a:p>
            <a:pPr marL="0" marR="0" lvl="0" indent="0" algn="l" rtl="0">
              <a:spcBef>
                <a:spcPts val="592"/>
              </a:spcBef>
              <a:buClr>
                <a:schemeClr val="dk1"/>
              </a:buClr>
              <a:buSzPct val="25000"/>
              <a:buFont typeface="Arial"/>
              <a:buNone/>
            </a:pPr>
            <a:endParaRPr sz="2960" b="0" i="0" u="none" strike="noStrike" cap="none" dirty="0">
              <a:solidFill>
                <a:schemeClr val="dk1"/>
              </a:solidFill>
              <a:latin typeface="Calibri"/>
              <a:ea typeface="Calibri"/>
              <a:cs typeface="Calibri"/>
              <a:sym typeface="Calibri"/>
            </a:endParaRPr>
          </a:p>
        </p:txBody>
      </p:sp>
      <p:pic>
        <p:nvPicPr>
          <p:cNvPr id="2" name="1 Imagen"/>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6516216" y="4208487"/>
            <a:ext cx="2257425" cy="2028825"/>
          </a:xfrm>
          <a:prstGeom prst="rect">
            <a:avLst/>
          </a:prstGeom>
        </p:spPr>
      </p:pic>
    </p:spTree>
    <p:extLst>
      <p:ext uri="{BB962C8B-B14F-4D97-AF65-F5344CB8AC3E}">
        <p14:creationId xmlns:p14="http://schemas.microsoft.com/office/powerpoint/2010/main" val="4151655168"/>
      </p:ext>
    </p:extLst>
  </p:cSld>
  <p:clrMapOvr>
    <a:masterClrMapping/>
  </p:clrMapOvr>
  <mc:AlternateContent xmlns:mc="http://schemas.openxmlformats.org/markup-compatibility/2006" xmlns:p14="http://schemas.microsoft.com/office/powerpoint/2010/main">
    <mc:Choice Requires="p14">
      <p:transition spd="slow">
        <p14:gallery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5"/>
                                        </p:tgtEl>
                                        <p:attrNameLst>
                                          <p:attrName>style.visibility</p:attrName>
                                        </p:attrNameLst>
                                      </p:cBhvr>
                                      <p:to>
                                        <p:strVal val="visible"/>
                                      </p:to>
                                    </p:set>
                                    <p:animEffect transition="in" filter="fade">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6">
                                            <p:txEl>
                                              <p:pRg st="0" end="0"/>
                                            </p:txEl>
                                          </p:spTgt>
                                        </p:tgtEl>
                                        <p:attrNameLst>
                                          <p:attrName>style.visibility</p:attrName>
                                        </p:attrNameLst>
                                      </p:cBhvr>
                                      <p:to>
                                        <p:strVal val="visible"/>
                                      </p:to>
                                    </p:set>
                                    <p:animEffect transition="in" filter="fade">
                                      <p:cBhvr>
                                        <p:cTn id="12" dur="500"/>
                                        <p:tgtEl>
                                          <p:spTgt spid="29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
                                            <p:txEl>
                                              <p:pRg st="1" end="1"/>
                                            </p:txEl>
                                          </p:spTgt>
                                        </p:tgtEl>
                                        <p:attrNameLst>
                                          <p:attrName>style.visibility</p:attrName>
                                        </p:attrNameLst>
                                      </p:cBhvr>
                                      <p:to>
                                        <p:strVal val="visible"/>
                                      </p:to>
                                    </p:set>
                                    <p:animEffect transition="in" filter="fade">
                                      <p:cBhvr>
                                        <p:cTn id="17" dur="500"/>
                                        <p:tgtEl>
                                          <p:spTgt spid="29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6">
                                            <p:txEl>
                                              <p:pRg st="2" end="2"/>
                                            </p:txEl>
                                          </p:spTgt>
                                        </p:tgtEl>
                                        <p:attrNameLst>
                                          <p:attrName>style.visibility</p:attrName>
                                        </p:attrNameLst>
                                      </p:cBhvr>
                                      <p:to>
                                        <p:strVal val="visible"/>
                                      </p:to>
                                    </p:set>
                                    <p:animEffect transition="in" filter="fade">
                                      <p:cBhvr>
                                        <p:cTn id="22" dur="500"/>
                                        <p:tgtEl>
                                          <p:spTgt spid="29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6">
                                            <p:txEl>
                                              <p:pRg st="3" end="3"/>
                                            </p:txEl>
                                          </p:spTgt>
                                        </p:tgtEl>
                                        <p:attrNameLst>
                                          <p:attrName>style.visibility</p:attrName>
                                        </p:attrNameLst>
                                      </p:cBhvr>
                                      <p:to>
                                        <p:strVal val="visible"/>
                                      </p:to>
                                    </p:set>
                                    <p:animEffect transition="in" filter="fade">
                                      <p:cBhvr>
                                        <p:cTn id="27" dur="500"/>
                                        <p:tgtEl>
                                          <p:spTgt spid="29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6">
                                            <p:txEl>
                                              <p:pRg st="4" end="4"/>
                                            </p:txEl>
                                          </p:spTgt>
                                        </p:tgtEl>
                                        <p:attrNameLst>
                                          <p:attrName>style.visibility</p:attrName>
                                        </p:attrNameLst>
                                      </p:cBhvr>
                                      <p:to>
                                        <p:strVal val="visible"/>
                                      </p:to>
                                    </p:set>
                                    <p:animEffect transition="in" filter="fade">
                                      <p:cBhvr>
                                        <p:cTn id="32" dur="500"/>
                                        <p:tgtEl>
                                          <p:spTgt spid="296">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6">
                                            <p:txEl>
                                              <p:pRg st="5" end="5"/>
                                            </p:txEl>
                                          </p:spTgt>
                                        </p:tgtEl>
                                        <p:attrNameLst>
                                          <p:attrName>style.visibility</p:attrName>
                                        </p:attrNameLst>
                                      </p:cBhvr>
                                      <p:to>
                                        <p:strVal val="visible"/>
                                      </p:to>
                                    </p:set>
                                    <p:animEffect transition="in" filter="fade">
                                      <p:cBhvr>
                                        <p:cTn id="37" dur="500"/>
                                        <p:tgtEl>
                                          <p:spTgt spid="29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7" name="6 CuadroTexto"/>
          <p:cNvSpPr txBox="1"/>
          <p:nvPr/>
        </p:nvSpPr>
        <p:spPr>
          <a:xfrm>
            <a:off x="611559" y="2060848"/>
            <a:ext cx="7711057" cy="2616101"/>
          </a:xfrm>
          <a:prstGeom prst="rect">
            <a:avLst/>
          </a:prstGeom>
          <a:noFill/>
        </p:spPr>
        <p:txBody>
          <a:bodyPr wrap="square" rtlCol="0">
            <a:spAutoFit/>
          </a:bodyPr>
          <a:lstStyle/>
          <a:p>
            <a:pPr marL="457200" indent="-457200">
              <a:buFont typeface="Wingdings" pitchFamily="2" charset="2"/>
              <a:buChar char="ü"/>
            </a:pPr>
            <a:r>
              <a:rPr lang="es-MX" sz="3200" dirty="0" smtClean="0">
                <a:latin typeface="Calibri" pitchFamily="34" charset="0"/>
              </a:rPr>
              <a:t>Acciones particulares</a:t>
            </a:r>
          </a:p>
          <a:p>
            <a:pPr marL="342900" indent="-342900">
              <a:buFont typeface="Wingdings" pitchFamily="2" charset="2"/>
              <a:buChar char="ü"/>
            </a:pPr>
            <a:endParaRPr lang="es-MX" sz="3200" dirty="0">
              <a:latin typeface="Calibri" pitchFamily="34" charset="0"/>
            </a:endParaRPr>
          </a:p>
          <a:p>
            <a:pPr marL="342900" indent="-342900">
              <a:buFont typeface="Wingdings" pitchFamily="2" charset="2"/>
              <a:buChar char="ü"/>
            </a:pPr>
            <a:r>
              <a:rPr lang="es-MX" sz="3200" dirty="0">
                <a:latin typeface="Calibri" pitchFamily="34" charset="0"/>
              </a:rPr>
              <a:t>Plan de Acción. (compromisos)</a:t>
            </a:r>
          </a:p>
          <a:p>
            <a:pPr marL="342900" indent="-342900">
              <a:buFont typeface="Wingdings" pitchFamily="2" charset="2"/>
              <a:buChar char="ü"/>
            </a:pPr>
            <a:endParaRPr lang="es-MX" sz="3200" dirty="0">
              <a:latin typeface="Calibri" pitchFamily="34" charset="0"/>
            </a:endParaRPr>
          </a:p>
          <a:p>
            <a:endParaRPr lang="es-MX" sz="3600" dirty="0"/>
          </a:p>
        </p:txBody>
      </p:sp>
      <p:sp>
        <p:nvSpPr>
          <p:cNvPr id="6" name="Shape 295"/>
          <p:cNvSpPr txBox="1">
            <a:spLocks/>
          </p:cNvSpPr>
          <p:nvPr/>
        </p:nvSpPr>
        <p:spPr>
          <a:xfrm>
            <a:off x="179512" y="345977"/>
            <a:ext cx="7717259" cy="1066799"/>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l" rtl="0">
              <a:lnSpc>
                <a:spcPct val="100000"/>
              </a:lnSpc>
              <a:spcBef>
                <a:spcPts val="0"/>
              </a:spcBef>
              <a:spcAft>
                <a:spcPts val="0"/>
              </a:spcAft>
              <a:buClr>
                <a:schemeClr val="dk1"/>
              </a:buClr>
              <a:buFont typeface="Calibri"/>
              <a:buNone/>
              <a:defRPr sz="4000" b="1"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buClr>
                <a:schemeClr val="accent6"/>
              </a:buClr>
              <a:buSzPct val="25000"/>
            </a:pPr>
            <a:r>
              <a:rPr lang="es-MX" sz="3800" b="0" dirty="0" smtClean="0">
                <a:solidFill>
                  <a:schemeClr val="accent6"/>
                </a:solidFill>
              </a:rPr>
              <a:t>¿Cómo se hace Gobierno Abierto?</a:t>
            </a:r>
            <a:endParaRPr lang="es-MX" sz="3800" b="0" dirty="0">
              <a:solidFill>
                <a:schemeClr val="accent6"/>
              </a:solidFill>
            </a:endParaRPr>
          </a:p>
        </p:txBody>
      </p:sp>
    </p:spTree>
    <p:extLst>
      <p:ext uri="{BB962C8B-B14F-4D97-AF65-F5344CB8AC3E}">
        <p14:creationId xmlns:p14="http://schemas.microsoft.com/office/powerpoint/2010/main" val="262417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title"/>
          </p:nvPr>
        </p:nvSpPr>
        <p:spPr>
          <a:xfrm>
            <a:off x="454710" y="836712"/>
            <a:ext cx="86868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600" b="0" i="0" u="none" strike="noStrike" cap="none" dirty="0" smtClean="0">
                <a:solidFill>
                  <a:schemeClr val="accent6"/>
                </a:solidFill>
                <a:latin typeface="Calibri"/>
                <a:ea typeface="Calibri"/>
                <a:cs typeface="Calibri"/>
                <a:sym typeface="Calibri"/>
              </a:rPr>
              <a:t>Alcances/características de los compromisos </a:t>
            </a:r>
            <a:br>
              <a:rPr lang="es-MX" sz="3600" b="0" i="0" u="none" strike="noStrike" cap="none" dirty="0" smtClean="0">
                <a:solidFill>
                  <a:schemeClr val="accent6"/>
                </a:solidFill>
                <a:latin typeface="Calibri"/>
                <a:ea typeface="Calibri"/>
                <a:cs typeface="Calibri"/>
                <a:sym typeface="Calibri"/>
              </a:rPr>
            </a:br>
            <a:r>
              <a:rPr lang="es-MX" sz="3600" b="0" i="0" u="none" strike="noStrike" cap="none" dirty="0" smtClean="0">
                <a:solidFill>
                  <a:schemeClr val="accent6"/>
                </a:solidFill>
                <a:latin typeface="Calibri"/>
                <a:ea typeface="Calibri"/>
                <a:cs typeface="Calibri"/>
                <a:sym typeface="Calibri"/>
              </a:rPr>
              <a:t>de un Plan de Acción:</a:t>
            </a:r>
            <a:endParaRPr lang="es-MX" sz="3600" b="0" i="0" u="none" strike="noStrike" cap="none" dirty="0">
              <a:solidFill>
                <a:schemeClr val="accent6"/>
              </a:solidFill>
              <a:latin typeface="Calibri"/>
              <a:ea typeface="Calibri"/>
              <a:cs typeface="Calibri"/>
              <a:sym typeface="Calibri"/>
            </a:endParaRPr>
          </a:p>
        </p:txBody>
      </p:sp>
      <p:sp>
        <p:nvSpPr>
          <p:cNvPr id="284" name="Shape 284"/>
          <p:cNvSpPr txBox="1">
            <a:spLocks noGrp="1"/>
          </p:cNvSpPr>
          <p:nvPr>
            <p:ph type="body" idx="1"/>
          </p:nvPr>
        </p:nvSpPr>
        <p:spPr>
          <a:xfrm>
            <a:off x="395536" y="2204864"/>
            <a:ext cx="8231743" cy="4111824"/>
          </a:xfrm>
          <a:prstGeom prst="rect">
            <a:avLst/>
          </a:prstGeom>
          <a:noFill/>
          <a:ln>
            <a:noFill/>
          </a:ln>
        </p:spPr>
        <p:txBody>
          <a:bodyPr lIns="91425" tIns="45700" rIns="91425" bIns="45700" anchor="t" anchorCtr="0">
            <a:noAutofit/>
          </a:bodyPr>
          <a:lstStyle/>
          <a:p>
            <a:pPr marL="342900" marR="0" lvl="0" indent="-342900" algn="just" rtl="0">
              <a:lnSpc>
                <a:spcPct val="80000"/>
              </a:lnSpc>
              <a:spcBef>
                <a:spcPts val="0"/>
              </a:spcBef>
              <a:spcAft>
                <a:spcPts val="0"/>
              </a:spcAft>
              <a:buClr>
                <a:schemeClr val="dk1"/>
              </a:buClr>
              <a:buSzPct val="101156"/>
              <a:buFont typeface="Arial"/>
              <a:buChar char="•"/>
            </a:pPr>
            <a:r>
              <a:rPr lang="es-MX" sz="3000" b="0" i="0" u="none" strike="noStrike" cap="none" dirty="0">
                <a:solidFill>
                  <a:schemeClr val="dk1"/>
                </a:solidFill>
                <a:latin typeface="Calibri"/>
                <a:ea typeface="Calibri"/>
                <a:cs typeface="Calibri"/>
                <a:sym typeface="Calibri"/>
              </a:rPr>
              <a:t>Compromisos sobre temas relevantes.</a:t>
            </a:r>
          </a:p>
          <a:p>
            <a:pPr marL="342900" marR="0" lvl="0" indent="-342900" algn="just" rtl="0">
              <a:lnSpc>
                <a:spcPct val="80000"/>
              </a:lnSpc>
              <a:spcBef>
                <a:spcPts val="647"/>
              </a:spcBef>
              <a:spcAft>
                <a:spcPts val="0"/>
              </a:spcAft>
              <a:buClr>
                <a:schemeClr val="dk1"/>
              </a:buClr>
              <a:buSzPct val="101156"/>
              <a:buFont typeface="Arial"/>
              <a:buChar char="•"/>
            </a:pPr>
            <a:r>
              <a:rPr lang="es-MX" sz="3000" b="0" i="0" u="none" strike="noStrike" cap="none" dirty="0">
                <a:solidFill>
                  <a:schemeClr val="dk1"/>
                </a:solidFill>
                <a:latin typeface="Calibri"/>
                <a:ea typeface="Calibri"/>
                <a:cs typeface="Calibri"/>
                <a:sym typeface="Calibri"/>
              </a:rPr>
              <a:t>Resultados a corto plazo.</a:t>
            </a:r>
          </a:p>
          <a:p>
            <a:pPr marL="342900" marR="0" lvl="0" indent="-342900" algn="just" rtl="0">
              <a:lnSpc>
                <a:spcPct val="80000"/>
              </a:lnSpc>
              <a:spcBef>
                <a:spcPts val="647"/>
              </a:spcBef>
              <a:spcAft>
                <a:spcPts val="0"/>
              </a:spcAft>
              <a:buClr>
                <a:schemeClr val="dk1"/>
              </a:buClr>
              <a:buSzPct val="101156"/>
              <a:buFont typeface="Arial"/>
              <a:buChar char="•"/>
            </a:pPr>
            <a:r>
              <a:rPr lang="es-MX" sz="3000" b="0" i="0" u="none" strike="noStrike" cap="none" dirty="0">
                <a:solidFill>
                  <a:schemeClr val="dk1"/>
                </a:solidFill>
                <a:latin typeface="Calibri"/>
                <a:ea typeface="Calibri"/>
                <a:cs typeface="Calibri"/>
                <a:sym typeface="Calibri"/>
              </a:rPr>
              <a:t>Consensos con respaldo político.</a:t>
            </a:r>
          </a:p>
          <a:p>
            <a:pPr marL="342900" marR="0" lvl="0" indent="-342900" algn="just" rtl="0">
              <a:lnSpc>
                <a:spcPct val="80000"/>
              </a:lnSpc>
              <a:spcBef>
                <a:spcPts val="647"/>
              </a:spcBef>
              <a:spcAft>
                <a:spcPts val="0"/>
              </a:spcAft>
              <a:buClr>
                <a:schemeClr val="dk1"/>
              </a:buClr>
              <a:buSzPct val="101156"/>
              <a:buFont typeface="Arial"/>
              <a:buChar char="•"/>
            </a:pPr>
            <a:r>
              <a:rPr lang="es-MX" sz="3000" b="0" i="0" u="none" strike="noStrike" cap="none" dirty="0">
                <a:solidFill>
                  <a:schemeClr val="dk1"/>
                </a:solidFill>
                <a:latin typeface="Calibri"/>
                <a:ea typeface="Calibri"/>
                <a:cs typeface="Calibri"/>
                <a:sym typeface="Calibri"/>
              </a:rPr>
              <a:t>Aprovechamiento de recursos públicos y privados.</a:t>
            </a:r>
          </a:p>
          <a:p>
            <a:pPr marL="342900" marR="0" lvl="0" indent="-342900" algn="just" rtl="0">
              <a:lnSpc>
                <a:spcPct val="80000"/>
              </a:lnSpc>
              <a:spcBef>
                <a:spcPts val="647"/>
              </a:spcBef>
              <a:spcAft>
                <a:spcPts val="0"/>
              </a:spcAft>
              <a:buClr>
                <a:schemeClr val="dk1"/>
              </a:buClr>
              <a:buSzPct val="101156"/>
              <a:buFont typeface="Arial"/>
              <a:buChar char="•"/>
            </a:pPr>
            <a:r>
              <a:rPr lang="es-MX" sz="3000" b="0" i="0" u="none" strike="noStrike" cap="none" dirty="0" smtClean="0">
                <a:solidFill>
                  <a:schemeClr val="dk1"/>
                </a:solidFill>
                <a:latin typeface="Calibri"/>
                <a:ea typeface="Calibri"/>
                <a:cs typeface="Calibri"/>
                <a:sym typeface="Calibri"/>
              </a:rPr>
              <a:t>Sinergia </a:t>
            </a:r>
            <a:r>
              <a:rPr lang="es-MX" sz="3000" b="0" i="0" u="none" strike="noStrike" cap="none" dirty="0">
                <a:solidFill>
                  <a:schemeClr val="dk1"/>
                </a:solidFill>
                <a:latin typeface="Calibri"/>
                <a:ea typeface="Calibri"/>
                <a:cs typeface="Calibri"/>
                <a:sym typeface="Calibri"/>
              </a:rPr>
              <a:t>en la atención de problemas.</a:t>
            </a:r>
          </a:p>
          <a:p>
            <a:pPr marL="342900" marR="0" lvl="0" indent="-342900" algn="just" rtl="0">
              <a:lnSpc>
                <a:spcPct val="80000"/>
              </a:lnSpc>
              <a:spcBef>
                <a:spcPts val="647"/>
              </a:spcBef>
              <a:spcAft>
                <a:spcPts val="0"/>
              </a:spcAft>
              <a:buClr>
                <a:schemeClr val="dk1"/>
              </a:buClr>
              <a:buSzPct val="101156"/>
              <a:buFont typeface="Arial"/>
              <a:buChar char="•"/>
            </a:pPr>
            <a:r>
              <a:rPr lang="es-MX" sz="3000" b="0" i="0" u="none" strike="noStrike" cap="none" dirty="0" err="1" smtClean="0">
                <a:solidFill>
                  <a:schemeClr val="dk1"/>
                </a:solidFill>
                <a:latin typeface="Calibri"/>
                <a:ea typeface="Calibri"/>
                <a:cs typeface="Calibri"/>
                <a:sym typeface="Calibri"/>
              </a:rPr>
              <a:t>Visibilización</a:t>
            </a:r>
            <a:r>
              <a:rPr lang="es-MX" sz="3000" b="0" i="0" u="none" strike="noStrike" cap="none" dirty="0" smtClean="0">
                <a:solidFill>
                  <a:schemeClr val="dk1"/>
                </a:solidFill>
                <a:latin typeface="Calibri"/>
                <a:ea typeface="Calibri"/>
                <a:cs typeface="Calibri"/>
                <a:sym typeface="Calibri"/>
              </a:rPr>
              <a:t> </a:t>
            </a:r>
            <a:r>
              <a:rPr lang="es-MX" sz="3000" b="0" i="0" u="none" strike="noStrike" cap="none" dirty="0">
                <a:solidFill>
                  <a:schemeClr val="dk1"/>
                </a:solidFill>
                <a:latin typeface="Calibri"/>
                <a:ea typeface="Calibri"/>
                <a:cs typeface="Calibri"/>
                <a:sym typeface="Calibri"/>
              </a:rPr>
              <a:t>nacional e internacional</a:t>
            </a:r>
            <a:r>
              <a:rPr lang="es-MX" sz="3000" b="0" i="0" u="none" strike="noStrike" cap="none" dirty="0" smtClean="0">
                <a:solidFill>
                  <a:schemeClr val="dk1"/>
                </a:solidFill>
                <a:latin typeface="Calibri"/>
                <a:ea typeface="Calibri"/>
                <a:cs typeface="Calibri"/>
                <a:sym typeface="Calibri"/>
              </a:rPr>
              <a:t>.</a:t>
            </a:r>
            <a:endParaRPr sz="3000" b="0" i="0" u="none" strike="noStrike" cap="none" dirty="0">
              <a:solidFill>
                <a:schemeClr val="dk1"/>
              </a:solidFill>
              <a:latin typeface="Calibri"/>
              <a:ea typeface="Calibri"/>
              <a:cs typeface="Calibri"/>
              <a:sym typeface="Calibri"/>
            </a:endParaRPr>
          </a:p>
          <a:p>
            <a:pPr marL="342900" marR="0" lvl="0" indent="-342900" algn="just" rtl="0">
              <a:lnSpc>
                <a:spcPct val="80000"/>
              </a:lnSpc>
              <a:spcBef>
                <a:spcPts val="592"/>
              </a:spcBef>
              <a:buClr>
                <a:schemeClr val="dk1"/>
              </a:buClr>
              <a:buSzPct val="98666"/>
              <a:buFont typeface="Arial"/>
              <a:buNone/>
            </a:pPr>
            <a:endParaRPr sz="30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8447971"/>
      </p:ext>
    </p:extLst>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3"/>
                                        </p:tgtEl>
                                        <p:attrNameLst>
                                          <p:attrName>style.visibility</p:attrName>
                                        </p:attrNameLst>
                                      </p:cBhvr>
                                      <p:to>
                                        <p:strVal val="visible"/>
                                      </p:to>
                                    </p:set>
                                    <p:animEffect transition="in" filter="fade">
                                      <p:cBhvr>
                                        <p:cTn id="7" dur="500"/>
                                        <p:tgtEl>
                                          <p:spTgt spid="2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4">
                                            <p:txEl>
                                              <p:pRg st="0" end="0"/>
                                            </p:txEl>
                                          </p:spTgt>
                                        </p:tgtEl>
                                        <p:attrNameLst>
                                          <p:attrName>style.visibility</p:attrName>
                                        </p:attrNameLst>
                                      </p:cBhvr>
                                      <p:to>
                                        <p:strVal val="visible"/>
                                      </p:to>
                                    </p:set>
                                    <p:animEffect transition="in" filter="fade">
                                      <p:cBhvr>
                                        <p:cTn id="12" dur="500"/>
                                        <p:tgtEl>
                                          <p:spTgt spid="28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4">
                                            <p:txEl>
                                              <p:pRg st="1" end="1"/>
                                            </p:txEl>
                                          </p:spTgt>
                                        </p:tgtEl>
                                        <p:attrNameLst>
                                          <p:attrName>style.visibility</p:attrName>
                                        </p:attrNameLst>
                                      </p:cBhvr>
                                      <p:to>
                                        <p:strVal val="visible"/>
                                      </p:to>
                                    </p:set>
                                    <p:animEffect transition="in" filter="fade">
                                      <p:cBhvr>
                                        <p:cTn id="17" dur="500"/>
                                        <p:tgtEl>
                                          <p:spTgt spid="28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84">
                                            <p:txEl>
                                              <p:pRg st="2" end="2"/>
                                            </p:txEl>
                                          </p:spTgt>
                                        </p:tgtEl>
                                        <p:attrNameLst>
                                          <p:attrName>style.visibility</p:attrName>
                                        </p:attrNameLst>
                                      </p:cBhvr>
                                      <p:to>
                                        <p:strVal val="visible"/>
                                      </p:to>
                                    </p:set>
                                    <p:animEffect transition="in" filter="fade">
                                      <p:cBhvr>
                                        <p:cTn id="22" dur="500"/>
                                        <p:tgtEl>
                                          <p:spTgt spid="28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84">
                                            <p:txEl>
                                              <p:pRg st="3" end="3"/>
                                            </p:txEl>
                                          </p:spTgt>
                                        </p:tgtEl>
                                        <p:attrNameLst>
                                          <p:attrName>style.visibility</p:attrName>
                                        </p:attrNameLst>
                                      </p:cBhvr>
                                      <p:to>
                                        <p:strVal val="visible"/>
                                      </p:to>
                                    </p:set>
                                    <p:animEffect transition="in" filter="fade">
                                      <p:cBhvr>
                                        <p:cTn id="27" dur="500"/>
                                        <p:tgtEl>
                                          <p:spTgt spid="28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4">
                                            <p:txEl>
                                              <p:pRg st="4" end="4"/>
                                            </p:txEl>
                                          </p:spTgt>
                                        </p:tgtEl>
                                        <p:attrNameLst>
                                          <p:attrName>style.visibility</p:attrName>
                                        </p:attrNameLst>
                                      </p:cBhvr>
                                      <p:to>
                                        <p:strVal val="visible"/>
                                      </p:to>
                                    </p:set>
                                    <p:animEffect transition="in" filter="fade">
                                      <p:cBhvr>
                                        <p:cTn id="32" dur="500"/>
                                        <p:tgtEl>
                                          <p:spTgt spid="28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4">
                                            <p:txEl>
                                              <p:pRg st="5" end="5"/>
                                            </p:txEl>
                                          </p:spTgt>
                                        </p:tgtEl>
                                        <p:attrNameLst>
                                          <p:attrName>style.visibility</p:attrName>
                                        </p:attrNameLst>
                                      </p:cBhvr>
                                      <p:to>
                                        <p:strVal val="visible"/>
                                      </p:to>
                                    </p:set>
                                    <p:animEffect transition="in" filter="fade">
                                      <p:cBhvr>
                                        <p:cTn id="37" dur="500"/>
                                        <p:tgtEl>
                                          <p:spTgt spid="2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611560" y="345977"/>
            <a:ext cx="7627176" cy="1066799"/>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800" b="0" i="0" u="none" strike="noStrike" cap="none" dirty="0" smtClean="0">
                <a:solidFill>
                  <a:schemeClr val="accent6"/>
                </a:solidFill>
                <a:latin typeface="Calibri"/>
                <a:ea typeface="Calibri"/>
                <a:cs typeface="Calibri"/>
                <a:sym typeface="Calibri"/>
              </a:rPr>
              <a:t>Limitaciones:</a:t>
            </a:r>
            <a:endParaRPr lang="es-MX" sz="3800" b="0" i="0" u="none" strike="noStrike" cap="none" dirty="0">
              <a:solidFill>
                <a:schemeClr val="accent6"/>
              </a:solidFill>
              <a:latin typeface="Calibri"/>
              <a:ea typeface="Calibri"/>
              <a:cs typeface="Calibri"/>
              <a:sym typeface="Calibri"/>
            </a:endParaRPr>
          </a:p>
        </p:txBody>
      </p:sp>
      <p:sp>
        <p:nvSpPr>
          <p:cNvPr id="290" name="Shape 290"/>
          <p:cNvSpPr txBox="1">
            <a:spLocks noGrp="1"/>
          </p:cNvSpPr>
          <p:nvPr>
            <p:ph type="body" idx="1"/>
          </p:nvPr>
        </p:nvSpPr>
        <p:spPr>
          <a:xfrm>
            <a:off x="683569" y="1700808"/>
            <a:ext cx="5544616" cy="3816425"/>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Depende de la voluntad política.</a:t>
            </a:r>
          </a:p>
          <a:p>
            <a:pPr marL="342900" marR="0" lvl="0" indent="-342900" algn="l" rtl="0">
              <a:spcBef>
                <a:spcPts val="64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No hay soporte jurídico.</a:t>
            </a:r>
          </a:p>
          <a:p>
            <a:pPr marL="342900" marR="0" lvl="0" indent="-342900" algn="l" rtl="0">
              <a:spcBef>
                <a:spcPts val="64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Rendición de cuentas débil.</a:t>
            </a:r>
          </a:p>
          <a:p>
            <a:pPr marL="342900" marR="0" lvl="0" indent="-342900" algn="l" rtl="0">
              <a:spcBef>
                <a:spcPts val="64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Involucra  pocos actores.</a:t>
            </a:r>
          </a:p>
          <a:p>
            <a:pPr marL="342900" marR="0" lvl="0" indent="-342900" algn="l" rtl="0">
              <a:spcBef>
                <a:spcPts val="64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Modelo en construcción.</a:t>
            </a:r>
          </a:p>
          <a:p>
            <a:pPr marL="342900" marR="0" lvl="0" indent="-342900" algn="l" rtl="0">
              <a:spcBef>
                <a:spcPts val="64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Continuidad incierta.</a:t>
            </a:r>
          </a:p>
          <a:p>
            <a:pPr marL="342900" marR="0" lvl="0" indent="-342900" algn="l" rtl="0">
              <a:spcBef>
                <a:spcPts val="640"/>
              </a:spcBef>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Riesgo de politización</a:t>
            </a:r>
          </a:p>
        </p:txBody>
      </p:sp>
      <p:pic>
        <p:nvPicPr>
          <p:cNvPr id="2" name="1 Imagen"/>
          <p:cNvPicPr>
            <a:picLocks noChangeAspect="1"/>
          </p:cNvPicPr>
          <p:nvPr/>
        </p:nvPicPr>
        <p:blipFill rotWithShape="1">
          <a:blip r:embed="rId3">
            <a:extLst>
              <a:ext uri="{28A0092B-C50C-407E-A947-70E740481C1C}">
                <a14:useLocalDpi xmlns:a14="http://schemas.microsoft.com/office/drawing/2010/main" val="0"/>
              </a:ext>
            </a:extLst>
          </a:blip>
          <a:srcRect l="12197" r="11551"/>
          <a:stretch/>
        </p:blipFill>
        <p:spPr>
          <a:xfrm>
            <a:off x="5292080" y="2780928"/>
            <a:ext cx="3522442" cy="2985120"/>
          </a:xfrm>
          <a:prstGeom prst="rect">
            <a:avLst/>
          </a:prstGeom>
        </p:spPr>
      </p:pic>
    </p:spTree>
    <p:extLst>
      <p:ext uri="{BB962C8B-B14F-4D97-AF65-F5344CB8AC3E}">
        <p14:creationId xmlns:p14="http://schemas.microsoft.com/office/powerpoint/2010/main" val="2374873643"/>
      </p:ext>
    </p:extLst>
  </p:cSld>
  <p:clrMapOvr>
    <a:masterClrMapping/>
  </p:clrMapOvr>
  <mc:AlternateContent xmlns:mc="http://schemas.openxmlformats.org/markup-compatibility/2006" xmlns:p14="http://schemas.microsoft.com/office/powerpoint/2010/main">
    <mc:Choice Requires="p14">
      <p:transition spd="slow">
        <p14:flip dir="l"/>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animEffect transition="in" filter="fade">
                                      <p:cBhvr>
                                        <p:cTn id="7" dur="500"/>
                                        <p:tgtEl>
                                          <p:spTgt spid="2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0">
                                            <p:txEl>
                                              <p:pRg st="0" end="0"/>
                                            </p:txEl>
                                          </p:spTgt>
                                        </p:tgtEl>
                                        <p:attrNameLst>
                                          <p:attrName>style.visibility</p:attrName>
                                        </p:attrNameLst>
                                      </p:cBhvr>
                                      <p:to>
                                        <p:strVal val="visible"/>
                                      </p:to>
                                    </p:set>
                                    <p:animEffect transition="in" filter="fade">
                                      <p:cBhvr>
                                        <p:cTn id="12" dur="500"/>
                                        <p:tgtEl>
                                          <p:spTgt spid="2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0">
                                            <p:txEl>
                                              <p:pRg st="1" end="1"/>
                                            </p:txEl>
                                          </p:spTgt>
                                        </p:tgtEl>
                                        <p:attrNameLst>
                                          <p:attrName>style.visibility</p:attrName>
                                        </p:attrNameLst>
                                      </p:cBhvr>
                                      <p:to>
                                        <p:strVal val="visible"/>
                                      </p:to>
                                    </p:set>
                                    <p:animEffect transition="in" filter="fade">
                                      <p:cBhvr>
                                        <p:cTn id="17" dur="500"/>
                                        <p:tgtEl>
                                          <p:spTgt spid="29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90">
                                            <p:txEl>
                                              <p:pRg st="2" end="2"/>
                                            </p:txEl>
                                          </p:spTgt>
                                        </p:tgtEl>
                                        <p:attrNameLst>
                                          <p:attrName>style.visibility</p:attrName>
                                        </p:attrNameLst>
                                      </p:cBhvr>
                                      <p:to>
                                        <p:strVal val="visible"/>
                                      </p:to>
                                    </p:set>
                                    <p:animEffect transition="in" filter="fade">
                                      <p:cBhvr>
                                        <p:cTn id="22" dur="500"/>
                                        <p:tgtEl>
                                          <p:spTgt spid="29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0">
                                            <p:txEl>
                                              <p:pRg st="3" end="3"/>
                                            </p:txEl>
                                          </p:spTgt>
                                        </p:tgtEl>
                                        <p:attrNameLst>
                                          <p:attrName>style.visibility</p:attrName>
                                        </p:attrNameLst>
                                      </p:cBhvr>
                                      <p:to>
                                        <p:strVal val="visible"/>
                                      </p:to>
                                    </p:set>
                                    <p:animEffect transition="in" filter="fade">
                                      <p:cBhvr>
                                        <p:cTn id="27" dur="500"/>
                                        <p:tgtEl>
                                          <p:spTgt spid="29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0">
                                            <p:txEl>
                                              <p:pRg st="4" end="4"/>
                                            </p:txEl>
                                          </p:spTgt>
                                        </p:tgtEl>
                                        <p:attrNameLst>
                                          <p:attrName>style.visibility</p:attrName>
                                        </p:attrNameLst>
                                      </p:cBhvr>
                                      <p:to>
                                        <p:strVal val="visible"/>
                                      </p:to>
                                    </p:set>
                                    <p:animEffect transition="in" filter="fade">
                                      <p:cBhvr>
                                        <p:cTn id="32" dur="500"/>
                                        <p:tgtEl>
                                          <p:spTgt spid="29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0">
                                            <p:txEl>
                                              <p:pRg st="5" end="5"/>
                                            </p:txEl>
                                          </p:spTgt>
                                        </p:tgtEl>
                                        <p:attrNameLst>
                                          <p:attrName>style.visibility</p:attrName>
                                        </p:attrNameLst>
                                      </p:cBhvr>
                                      <p:to>
                                        <p:strVal val="visible"/>
                                      </p:to>
                                    </p:set>
                                    <p:animEffect transition="in" filter="fade">
                                      <p:cBhvr>
                                        <p:cTn id="37" dur="500"/>
                                        <p:tgtEl>
                                          <p:spTgt spid="29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0">
                                            <p:txEl>
                                              <p:pRg st="6" end="6"/>
                                            </p:txEl>
                                          </p:spTgt>
                                        </p:tgtEl>
                                        <p:attrNameLst>
                                          <p:attrName>style.visibility</p:attrName>
                                        </p:attrNameLst>
                                      </p:cBhvr>
                                      <p:to>
                                        <p:strVal val="visible"/>
                                      </p:to>
                                    </p:set>
                                    <p:animEffect transition="in" filter="fade">
                                      <p:cBhvr>
                                        <p:cTn id="42" dur="500"/>
                                        <p:tgtEl>
                                          <p:spTgt spid="29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4" name="1 Título"/>
          <p:cNvSpPr txBox="1">
            <a:spLocks/>
          </p:cNvSpPr>
          <p:nvPr/>
        </p:nvSpPr>
        <p:spPr>
          <a:xfrm>
            <a:off x="683568" y="2564904"/>
            <a:ext cx="7772400" cy="1362075"/>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s-MX" dirty="0" smtClean="0">
                <a:solidFill>
                  <a:schemeClr val="tx1">
                    <a:lumMod val="50000"/>
                    <a:lumOff val="50000"/>
                  </a:schemeClr>
                </a:solidFill>
              </a:rPr>
              <a:t>Gobierno Abierto en Jalisco</a:t>
            </a:r>
            <a:endParaRPr lang="es-MX" dirty="0"/>
          </a:p>
        </p:txBody>
      </p:sp>
    </p:spTree>
    <p:extLst>
      <p:ext uri="{BB962C8B-B14F-4D97-AF65-F5344CB8AC3E}">
        <p14:creationId xmlns:p14="http://schemas.microsoft.com/office/powerpoint/2010/main" val="38617515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864096"/>
          </a:xfrm>
        </p:spPr>
        <p:txBody>
          <a:bodyPr/>
          <a:lstStyle/>
          <a:p>
            <a:pPr algn="l"/>
            <a:r>
              <a:rPr lang="es-MX" sz="3600" b="1" dirty="0">
                <a:solidFill>
                  <a:srgbClr val="404040"/>
                </a:solidFill>
              </a:rPr>
              <a:t>¿Qué dice la Ley sobre </a:t>
            </a:r>
            <a:r>
              <a:rPr lang="es-MX" sz="3600" b="1" dirty="0" smtClean="0">
                <a:solidFill>
                  <a:srgbClr val="404040"/>
                </a:solidFill>
              </a:rPr>
              <a:t/>
            </a:r>
            <a:br>
              <a:rPr lang="es-MX" sz="3600" b="1" dirty="0" smtClean="0">
                <a:solidFill>
                  <a:srgbClr val="404040"/>
                </a:solidFill>
              </a:rPr>
            </a:br>
            <a:r>
              <a:rPr lang="es-MX" sz="3600" b="1" dirty="0" smtClean="0">
                <a:solidFill>
                  <a:srgbClr val="404040"/>
                </a:solidFill>
              </a:rPr>
              <a:t>gobierno abierto?</a:t>
            </a:r>
            <a:endParaRPr lang="es-MX" sz="3600" b="1" dirty="0">
              <a:solidFill>
                <a:srgbClr val="404040"/>
              </a:solidFill>
            </a:endParaRPr>
          </a:p>
        </p:txBody>
      </p:sp>
      <p:sp>
        <p:nvSpPr>
          <p:cNvPr id="3" name="2 Marcador de texto"/>
          <p:cNvSpPr>
            <a:spLocks noGrp="1"/>
          </p:cNvSpPr>
          <p:nvPr>
            <p:ph type="body" idx="1"/>
          </p:nvPr>
        </p:nvSpPr>
        <p:spPr>
          <a:xfrm>
            <a:off x="251521" y="1268760"/>
            <a:ext cx="2808311" cy="4968551"/>
          </a:xfrm>
          <a:ln/>
        </p:spPr>
        <p:style>
          <a:lnRef idx="1">
            <a:schemeClr val="accent6"/>
          </a:lnRef>
          <a:fillRef idx="2">
            <a:schemeClr val="accent6"/>
          </a:fillRef>
          <a:effectRef idx="1">
            <a:schemeClr val="accent6"/>
          </a:effectRef>
          <a:fontRef idx="minor">
            <a:schemeClr val="dk1"/>
          </a:fontRef>
        </p:style>
        <p:txBody>
          <a:bodyPr/>
          <a:lstStyle/>
          <a:p>
            <a:pPr algn="just">
              <a:buFont typeface="Wingdings" panose="05000000000000000000" pitchFamily="2" charset="2"/>
              <a:buChar char="§"/>
            </a:pPr>
            <a:r>
              <a:rPr lang="es-MX" sz="1600" b="1" dirty="0" smtClean="0">
                <a:latin typeface="Calibri" panose="020F0502020204030204" pitchFamily="34" charset="0"/>
              </a:rPr>
              <a:t>En la constitución Política del Estado de Jalisco:</a:t>
            </a:r>
          </a:p>
          <a:p>
            <a:pPr marL="177800" indent="0" algn="just">
              <a:buNone/>
            </a:pPr>
            <a:endParaRPr lang="es-ES_tradnl" sz="1600" b="1" dirty="0" smtClean="0">
              <a:latin typeface="Calibri" panose="020F0502020204030204" pitchFamily="34" charset="0"/>
              <a:sym typeface="Arial"/>
            </a:endParaRPr>
          </a:p>
          <a:p>
            <a:pPr algn="just">
              <a:buFont typeface="Wingdings" panose="05000000000000000000" pitchFamily="2" charset="2"/>
              <a:buChar char="q"/>
            </a:pPr>
            <a:r>
              <a:rPr lang="es-ES_tradnl" sz="1600" b="1" dirty="0" smtClean="0">
                <a:latin typeface="Calibri" panose="020F0502020204030204" pitchFamily="34" charset="0"/>
                <a:sym typeface="Arial"/>
              </a:rPr>
              <a:t>Gobierno abierto es el instrumento </a:t>
            </a:r>
            <a:r>
              <a:rPr lang="es-ES_tradnl" sz="1600" dirty="0" smtClean="0">
                <a:latin typeface="Calibri" panose="020F0502020204030204" pitchFamily="34" charset="0"/>
                <a:sym typeface="Arial"/>
              </a:rPr>
              <a:t>que</a:t>
            </a:r>
            <a:r>
              <a:rPr lang="es-ES_tradnl" sz="1600" b="1" dirty="0" smtClean="0">
                <a:latin typeface="Calibri" panose="020F0502020204030204" pitchFamily="34" charset="0"/>
                <a:sym typeface="Arial"/>
              </a:rPr>
              <a:t> </a:t>
            </a:r>
            <a:r>
              <a:rPr lang="es-ES_tradnl" sz="1600" dirty="0" smtClean="0">
                <a:latin typeface="Calibri" panose="020F0502020204030204" pitchFamily="34" charset="0"/>
                <a:sym typeface="Arial"/>
              </a:rPr>
              <a:t>permite la </a:t>
            </a:r>
            <a:r>
              <a:rPr lang="es-ES_tradnl" sz="1600" b="1" dirty="0" smtClean="0">
                <a:latin typeface="Calibri" panose="020F0502020204030204" pitchFamily="34" charset="0"/>
                <a:sym typeface="Arial"/>
              </a:rPr>
              <a:t>participación social </a:t>
            </a:r>
            <a:r>
              <a:rPr lang="es-ES_tradnl" sz="1600" dirty="0" smtClean="0">
                <a:latin typeface="Calibri" panose="020F0502020204030204" pitchFamily="34" charset="0"/>
                <a:sym typeface="Arial"/>
              </a:rPr>
              <a:t>de toda persona en los </a:t>
            </a:r>
            <a:r>
              <a:rPr lang="es-ES_tradnl" sz="1600" b="1" dirty="0" smtClean="0">
                <a:latin typeface="Calibri" panose="020F0502020204030204" pitchFamily="34" charset="0"/>
                <a:sym typeface="Arial"/>
              </a:rPr>
              <a:t>procesos de elaboración y evaluación de las políticas públicas</a:t>
            </a:r>
            <a:r>
              <a:rPr lang="es-ES_tradnl" sz="1600" dirty="0" smtClean="0">
                <a:latin typeface="Calibri" panose="020F0502020204030204" pitchFamily="34" charset="0"/>
                <a:sym typeface="Arial"/>
              </a:rPr>
              <a:t>, contribuyendo a la transparencia, a la rendición de cuentas y el combate a la corrupción</a:t>
            </a:r>
            <a:endParaRPr lang="es-MX" sz="1600" dirty="0">
              <a:latin typeface="Calibri" panose="020F0502020204030204" pitchFamily="34" charset="0"/>
            </a:endParaRPr>
          </a:p>
        </p:txBody>
      </p:sp>
      <p:sp>
        <p:nvSpPr>
          <p:cNvPr id="5" name="2 Marcador de texto"/>
          <p:cNvSpPr>
            <a:spLocks noGrp="1"/>
          </p:cNvSpPr>
          <p:nvPr>
            <p:ph type="body" idx="1"/>
          </p:nvPr>
        </p:nvSpPr>
        <p:spPr>
          <a:xfrm>
            <a:off x="3203849" y="1268760"/>
            <a:ext cx="2736303" cy="4968552"/>
          </a:xfrm>
          <a:ln/>
        </p:spPr>
        <p:style>
          <a:lnRef idx="1">
            <a:schemeClr val="accent1"/>
          </a:lnRef>
          <a:fillRef idx="2">
            <a:schemeClr val="accent1"/>
          </a:fillRef>
          <a:effectRef idx="1">
            <a:schemeClr val="accent1"/>
          </a:effectRef>
          <a:fontRef idx="minor">
            <a:schemeClr val="dk1"/>
          </a:fontRef>
        </p:style>
        <p:txBody>
          <a:bodyPr/>
          <a:lstStyle/>
          <a:p>
            <a:pPr marL="285750" indent="-285750">
              <a:spcBef>
                <a:spcPts val="0"/>
              </a:spcBef>
              <a:buClrTx/>
              <a:buSzTx/>
              <a:buFont typeface="Wingdings" panose="05000000000000000000" pitchFamily="2" charset="2"/>
              <a:buChar char="§"/>
              <a:defRPr/>
            </a:pPr>
            <a:r>
              <a:rPr lang="es-MX" sz="1600" b="1" dirty="0" smtClean="0">
                <a:sym typeface="Arial"/>
              </a:rPr>
              <a:t>Código </a:t>
            </a:r>
            <a:r>
              <a:rPr lang="es-MX" sz="1600" b="1" dirty="0">
                <a:sym typeface="Arial"/>
              </a:rPr>
              <a:t>electoral y de participación social del Estado de </a:t>
            </a:r>
            <a:r>
              <a:rPr lang="es-MX" sz="1600" b="1" dirty="0" smtClean="0">
                <a:sym typeface="Arial"/>
              </a:rPr>
              <a:t>Jalisco:</a:t>
            </a:r>
          </a:p>
          <a:p>
            <a:pPr marL="0" indent="0">
              <a:spcBef>
                <a:spcPts val="0"/>
              </a:spcBef>
              <a:buClrTx/>
              <a:buSzTx/>
              <a:buNone/>
              <a:defRPr/>
            </a:pPr>
            <a:r>
              <a:rPr lang="es-MX" sz="1600" b="1" dirty="0" smtClean="0">
                <a:sym typeface="Arial"/>
              </a:rPr>
              <a:t> </a:t>
            </a:r>
          </a:p>
          <a:p>
            <a:pPr marL="285750" indent="-285750" algn="just">
              <a:spcBef>
                <a:spcPts val="0"/>
              </a:spcBef>
              <a:buClrTx/>
              <a:buSzTx/>
              <a:buFont typeface="Wingdings" panose="05000000000000000000" pitchFamily="2" charset="2"/>
              <a:buChar char="q"/>
              <a:defRPr/>
            </a:pPr>
            <a:r>
              <a:rPr lang="es-MX" sz="1600" dirty="0">
                <a:latin typeface="Calibri" panose="020F0502020204030204" pitchFamily="34" charset="0"/>
                <a:sym typeface="Arial"/>
              </a:rPr>
              <a:t>Reconoce </a:t>
            </a:r>
            <a:r>
              <a:rPr lang="es-MX" sz="1600" dirty="0" smtClean="0">
                <a:latin typeface="Calibri" panose="020F0502020204030204" pitchFamily="34" charset="0"/>
                <a:sym typeface="Arial"/>
              </a:rPr>
              <a:t>a </a:t>
            </a:r>
            <a:r>
              <a:rPr lang="es-MX" sz="1600" b="1" dirty="0">
                <a:latin typeface="Calibri" panose="020F0502020204030204" pitchFamily="34" charset="0"/>
                <a:sym typeface="Arial"/>
              </a:rPr>
              <a:t>Gobierno Abierto</a:t>
            </a:r>
            <a:r>
              <a:rPr lang="es-MX" sz="1600" dirty="0" smtClean="0">
                <a:latin typeface="Calibri" panose="020F0502020204030204" pitchFamily="34" charset="0"/>
                <a:sym typeface="Arial"/>
              </a:rPr>
              <a:t> como unos de los </a:t>
            </a:r>
            <a:r>
              <a:rPr lang="es-MX" sz="1600" b="1" dirty="0">
                <a:latin typeface="Calibri" panose="020F0502020204030204" pitchFamily="34" charset="0"/>
                <a:sym typeface="Arial"/>
              </a:rPr>
              <a:t>instrumentos de participación social.</a:t>
            </a:r>
          </a:p>
          <a:p>
            <a:pPr marL="0" indent="0">
              <a:spcBef>
                <a:spcPts val="0"/>
              </a:spcBef>
              <a:buClrTx/>
              <a:buSzTx/>
              <a:buNone/>
              <a:defRPr/>
            </a:pPr>
            <a:endParaRPr lang="es-MX" sz="1600" b="1" dirty="0" smtClean="0">
              <a:latin typeface="Calibri" panose="020F0502020204030204" pitchFamily="34" charset="0"/>
              <a:sym typeface="Arial"/>
            </a:endParaRPr>
          </a:p>
          <a:p>
            <a:pPr marL="0" indent="0" algn="just">
              <a:spcBef>
                <a:spcPts val="0"/>
              </a:spcBef>
              <a:buClrTx/>
              <a:buSzTx/>
              <a:buNone/>
              <a:defRPr/>
            </a:pPr>
            <a:r>
              <a:rPr lang="es-MX" sz="1600" dirty="0">
                <a:latin typeface="Calibri" panose="020F0502020204030204" pitchFamily="34" charset="0"/>
                <a:sym typeface="Arial"/>
              </a:rPr>
              <a:t>Señalando que </a:t>
            </a:r>
            <a:r>
              <a:rPr lang="es-MX" sz="1600" dirty="0" smtClean="0">
                <a:latin typeface="Calibri" panose="020F0502020204030204" pitchFamily="34" charset="0"/>
                <a:sym typeface="Arial"/>
              </a:rPr>
              <a:t>ninguno </a:t>
            </a:r>
            <a:r>
              <a:rPr lang="es-MX" sz="1600" dirty="0">
                <a:latin typeface="Calibri" panose="020F0502020204030204" pitchFamily="34" charset="0"/>
                <a:sym typeface="Arial"/>
              </a:rPr>
              <a:t>de los </a:t>
            </a:r>
            <a:r>
              <a:rPr lang="es-MX" sz="1600" b="1" dirty="0">
                <a:latin typeface="Calibri" panose="020F0502020204030204" pitchFamily="34" charset="0"/>
                <a:sym typeface="Arial"/>
              </a:rPr>
              <a:t>instrumentos de participación podrá </a:t>
            </a:r>
            <a:r>
              <a:rPr lang="es-MX" sz="1600" dirty="0">
                <a:latin typeface="Calibri" panose="020F0502020204030204" pitchFamily="34" charset="0"/>
                <a:sym typeface="Arial"/>
              </a:rPr>
              <a:t>utilizarse para </a:t>
            </a:r>
            <a:r>
              <a:rPr lang="es-MX" sz="1600" b="1" dirty="0">
                <a:latin typeface="Calibri" panose="020F0502020204030204" pitchFamily="34" charset="0"/>
                <a:sym typeface="Arial"/>
              </a:rPr>
              <a:t>disminuir o revocar el reconocimiento </a:t>
            </a:r>
            <a:r>
              <a:rPr lang="es-MX" sz="1600" dirty="0">
                <a:latin typeface="Calibri" panose="020F0502020204030204" pitchFamily="34" charset="0"/>
                <a:sym typeface="Arial"/>
              </a:rPr>
              <a:t>o ampliación de </a:t>
            </a:r>
            <a:r>
              <a:rPr lang="es-MX" sz="1600" b="1" dirty="0">
                <a:latin typeface="Calibri" panose="020F0502020204030204" pitchFamily="34" charset="0"/>
                <a:sym typeface="Arial"/>
              </a:rPr>
              <a:t>derechos </a:t>
            </a:r>
            <a:r>
              <a:rPr lang="es-MX" sz="1600" b="1" dirty="0" smtClean="0">
                <a:latin typeface="Calibri" panose="020F0502020204030204" pitchFamily="34" charset="0"/>
                <a:sym typeface="Arial"/>
              </a:rPr>
              <a:t>humanos.</a:t>
            </a:r>
            <a:endParaRPr lang="es-MX" sz="1600" b="1" dirty="0">
              <a:latin typeface="Calibri" panose="020F0502020204030204" pitchFamily="34" charset="0"/>
              <a:sym typeface="Arial"/>
            </a:endParaRPr>
          </a:p>
        </p:txBody>
      </p:sp>
      <p:sp>
        <p:nvSpPr>
          <p:cNvPr id="6" name="2 Marcador de texto"/>
          <p:cNvSpPr>
            <a:spLocks noGrp="1"/>
          </p:cNvSpPr>
          <p:nvPr>
            <p:ph type="body" idx="1"/>
          </p:nvPr>
        </p:nvSpPr>
        <p:spPr>
          <a:xfrm>
            <a:off x="6012160" y="1268760"/>
            <a:ext cx="2952327" cy="4968552"/>
          </a:xfrm>
          <a:ln/>
        </p:spPr>
        <p:style>
          <a:lnRef idx="1">
            <a:schemeClr val="accent3"/>
          </a:lnRef>
          <a:fillRef idx="2">
            <a:schemeClr val="accent3"/>
          </a:fillRef>
          <a:effectRef idx="1">
            <a:schemeClr val="accent3"/>
          </a:effectRef>
          <a:fontRef idx="minor">
            <a:schemeClr val="dk1"/>
          </a:fontRef>
        </p:style>
        <p:txBody>
          <a:bodyPr>
            <a:normAutofit fontScale="25000" lnSpcReduction="20000"/>
          </a:bodyPr>
          <a:lstStyle/>
          <a:p>
            <a:pPr marL="285750" indent="-285750">
              <a:spcBef>
                <a:spcPts val="0"/>
              </a:spcBef>
              <a:buClrTx/>
              <a:buSzTx/>
              <a:buFont typeface="Wingdings" panose="05000000000000000000" pitchFamily="2" charset="2"/>
              <a:buChar char="§"/>
              <a:defRPr/>
            </a:pPr>
            <a:r>
              <a:rPr lang="es-ES" sz="6400" b="1" dirty="0" smtClean="0">
                <a:sym typeface="Arial"/>
              </a:rPr>
              <a:t>Ley </a:t>
            </a:r>
            <a:r>
              <a:rPr lang="es-ES" sz="6400" b="1" dirty="0">
                <a:sym typeface="Arial"/>
              </a:rPr>
              <a:t>de Transparencia y Acceso a la Información Pública del Estado de Jalisco y sus </a:t>
            </a:r>
            <a:r>
              <a:rPr lang="es-ES" sz="6400" b="1" dirty="0" smtClean="0">
                <a:sym typeface="Arial"/>
              </a:rPr>
              <a:t>Municipios</a:t>
            </a:r>
            <a:r>
              <a:rPr lang="es-ES" sz="6400" b="1" dirty="0">
                <a:sym typeface="Arial"/>
              </a:rPr>
              <a:t>:</a:t>
            </a:r>
            <a:endParaRPr lang="es-MX" sz="6400" b="1" dirty="0" smtClean="0">
              <a:sym typeface="Arial"/>
            </a:endParaRPr>
          </a:p>
          <a:p>
            <a:pPr marL="0" indent="0">
              <a:spcBef>
                <a:spcPts val="0"/>
              </a:spcBef>
              <a:buClrTx/>
              <a:buSzTx/>
              <a:buNone/>
              <a:defRPr/>
            </a:pPr>
            <a:r>
              <a:rPr lang="es-MX" sz="6400" b="1" dirty="0" smtClean="0">
                <a:sym typeface="Arial"/>
              </a:rPr>
              <a:t> </a:t>
            </a:r>
          </a:p>
          <a:p>
            <a:pPr marL="857250" indent="-857250" algn="just">
              <a:spcBef>
                <a:spcPts val="0"/>
              </a:spcBef>
              <a:buClrTx/>
              <a:buSzTx/>
              <a:buFont typeface="Wingdings" panose="05000000000000000000" pitchFamily="2" charset="2"/>
              <a:buChar char="q"/>
              <a:defRPr/>
            </a:pPr>
            <a:r>
              <a:rPr lang="es-MX" sz="6400" dirty="0" smtClean="0">
                <a:latin typeface="Calibri" panose="020F0502020204030204" pitchFamily="34" charset="0"/>
                <a:sym typeface="Arial"/>
              </a:rPr>
              <a:t>ITEI Fomenta </a:t>
            </a:r>
            <a:r>
              <a:rPr lang="es-MX" sz="6400" dirty="0">
                <a:latin typeface="Calibri" panose="020F0502020204030204" pitchFamily="34" charset="0"/>
                <a:sym typeface="Arial"/>
              </a:rPr>
              <a:t>los </a:t>
            </a:r>
            <a:r>
              <a:rPr lang="es-MX" sz="6400" dirty="0" smtClean="0">
                <a:latin typeface="Calibri" panose="020F0502020204030204" pitchFamily="34" charset="0"/>
                <a:sym typeface="Arial"/>
              </a:rPr>
              <a:t>principios como lo son:</a:t>
            </a:r>
          </a:p>
          <a:p>
            <a:pPr marL="0" indent="0" algn="just">
              <a:spcBef>
                <a:spcPts val="0"/>
              </a:spcBef>
              <a:buClrTx/>
              <a:buSzTx/>
              <a:buNone/>
              <a:defRPr/>
            </a:pPr>
            <a:endParaRPr lang="es-MX" sz="6400" dirty="0" smtClean="0">
              <a:latin typeface="Calibri" panose="020F0502020204030204" pitchFamily="34" charset="0"/>
              <a:sym typeface="Arial"/>
            </a:endParaRPr>
          </a:p>
          <a:p>
            <a:pPr marL="0" indent="0" algn="just">
              <a:spcBef>
                <a:spcPts val="0"/>
              </a:spcBef>
              <a:buClrTx/>
              <a:buSzTx/>
              <a:buNone/>
              <a:defRPr/>
            </a:pPr>
            <a:r>
              <a:rPr lang="es-MX" sz="6400" b="1" dirty="0" smtClean="0">
                <a:latin typeface="Calibri" panose="020F0502020204030204" pitchFamily="34" charset="0"/>
                <a:sym typeface="Arial"/>
              </a:rPr>
              <a:t>a) GOBIERNO ABIERTO, </a:t>
            </a:r>
            <a:r>
              <a:rPr lang="es-MX" sz="6400" dirty="0" smtClean="0">
                <a:latin typeface="Calibri" panose="020F0502020204030204" pitchFamily="34" charset="0"/>
                <a:sym typeface="Arial"/>
              </a:rPr>
              <a:t>transparencia</a:t>
            </a:r>
            <a:r>
              <a:rPr lang="es-MX" sz="6400" dirty="0">
                <a:latin typeface="Calibri" panose="020F0502020204030204" pitchFamily="34" charset="0"/>
                <a:sym typeface="Arial"/>
              </a:rPr>
              <a:t>, rendición de </a:t>
            </a:r>
            <a:r>
              <a:rPr lang="es-MX" sz="6400" dirty="0" smtClean="0">
                <a:latin typeface="Calibri" panose="020F0502020204030204" pitchFamily="34" charset="0"/>
                <a:sym typeface="Arial"/>
              </a:rPr>
              <a:t>cuentas;</a:t>
            </a:r>
          </a:p>
          <a:p>
            <a:pPr marL="0" indent="0" algn="just">
              <a:spcBef>
                <a:spcPts val="0"/>
              </a:spcBef>
              <a:buClrTx/>
              <a:buSzTx/>
              <a:buNone/>
              <a:defRPr/>
            </a:pPr>
            <a:endParaRPr lang="es-MX" sz="6400" dirty="0" smtClean="0">
              <a:latin typeface="Calibri" panose="020F0502020204030204" pitchFamily="34" charset="0"/>
              <a:sym typeface="Arial"/>
            </a:endParaRPr>
          </a:p>
          <a:p>
            <a:pPr marL="0" indent="0" algn="just">
              <a:spcBef>
                <a:spcPts val="0"/>
              </a:spcBef>
              <a:buClrTx/>
              <a:buSzTx/>
              <a:buNone/>
              <a:defRPr/>
            </a:pPr>
            <a:r>
              <a:rPr lang="es-MX" sz="6400" b="1" dirty="0" smtClean="0">
                <a:latin typeface="Calibri" panose="020F0502020204030204" pitchFamily="34" charset="0"/>
                <a:sym typeface="Arial"/>
              </a:rPr>
              <a:t>b) </a:t>
            </a:r>
            <a:r>
              <a:rPr lang="es-MX" sz="6400" dirty="0" smtClean="0">
                <a:latin typeface="Calibri" panose="020F0502020204030204" pitchFamily="34" charset="0"/>
                <a:sym typeface="Arial"/>
              </a:rPr>
              <a:t>Participación </a:t>
            </a:r>
            <a:r>
              <a:rPr lang="es-MX" sz="6400" dirty="0">
                <a:latin typeface="Calibri" panose="020F0502020204030204" pitchFamily="34" charset="0"/>
                <a:sym typeface="Arial"/>
              </a:rPr>
              <a:t>ciudadana, accesibilidad e innovación </a:t>
            </a:r>
            <a:r>
              <a:rPr lang="es-MX" sz="6400" dirty="0" smtClean="0">
                <a:latin typeface="Calibri" panose="020F0502020204030204" pitchFamily="34" charset="0"/>
                <a:sym typeface="Arial"/>
              </a:rPr>
              <a:t>tecnológica.</a:t>
            </a:r>
          </a:p>
          <a:p>
            <a:pPr marL="0" indent="0" algn="just">
              <a:spcBef>
                <a:spcPts val="0"/>
              </a:spcBef>
              <a:buClrTx/>
              <a:buSzTx/>
              <a:buNone/>
              <a:defRPr/>
            </a:pPr>
            <a:endParaRPr lang="es-MX" sz="6400" dirty="0">
              <a:latin typeface="Calibri" panose="020F0502020204030204" pitchFamily="34" charset="0"/>
              <a:sym typeface="Arial"/>
            </a:endParaRPr>
          </a:p>
          <a:p>
            <a:pPr marL="0" indent="0" algn="just">
              <a:spcBef>
                <a:spcPts val="0"/>
              </a:spcBef>
              <a:buClrTx/>
              <a:buSzTx/>
              <a:buNone/>
              <a:defRPr/>
            </a:pPr>
            <a:r>
              <a:rPr lang="es-MX" sz="6400" b="1" dirty="0" smtClean="0">
                <a:latin typeface="Calibri" panose="020F0502020204030204" pitchFamily="34" charset="0"/>
                <a:sym typeface="Arial"/>
              </a:rPr>
              <a:t>Gobierno Abierto: El ITEI coadyuvará </a:t>
            </a:r>
            <a:r>
              <a:rPr lang="es-MX" sz="6400" b="1" dirty="0">
                <a:latin typeface="Calibri" panose="020F0502020204030204" pitchFamily="34" charset="0"/>
                <a:sym typeface="Arial"/>
              </a:rPr>
              <a:t>con los sujetos obligados </a:t>
            </a:r>
            <a:r>
              <a:rPr lang="es-MX" sz="6400" dirty="0">
                <a:sym typeface="Arial"/>
              </a:rPr>
              <a:t>y representantes de la </a:t>
            </a:r>
            <a:r>
              <a:rPr lang="es-MX" sz="6400" b="1" dirty="0">
                <a:latin typeface="Calibri" panose="020F0502020204030204" pitchFamily="34" charset="0"/>
                <a:sym typeface="Arial"/>
              </a:rPr>
              <a:t>sociedad civil en la implementación de mecanismos de colaboración </a:t>
            </a:r>
            <a:r>
              <a:rPr lang="es-MX" sz="6400" dirty="0">
                <a:sym typeface="Arial"/>
              </a:rPr>
              <a:t>para la promoción e </a:t>
            </a:r>
            <a:r>
              <a:rPr lang="es-MX" sz="6400" b="1" dirty="0">
                <a:latin typeface="Calibri" panose="020F0502020204030204" pitchFamily="34" charset="0"/>
                <a:sym typeface="Arial"/>
              </a:rPr>
              <a:t>implementación de políticas </a:t>
            </a:r>
            <a:r>
              <a:rPr lang="es-MX" sz="6400" dirty="0">
                <a:sym typeface="Arial"/>
              </a:rPr>
              <a:t>y </a:t>
            </a:r>
            <a:r>
              <a:rPr lang="es-MX" sz="6400" b="1" dirty="0">
                <a:latin typeface="Calibri" panose="020F0502020204030204" pitchFamily="34" charset="0"/>
                <a:sym typeface="Arial"/>
              </a:rPr>
              <a:t>mecanismos</a:t>
            </a:r>
            <a:r>
              <a:rPr lang="es-MX" sz="6400" dirty="0">
                <a:sym typeface="Arial"/>
              </a:rPr>
              <a:t> de apertura </a:t>
            </a:r>
            <a:r>
              <a:rPr lang="es-MX" sz="6400" dirty="0" smtClean="0">
                <a:sym typeface="Arial"/>
              </a:rPr>
              <a:t>gubernamental.</a:t>
            </a:r>
          </a:p>
          <a:p>
            <a:pPr marL="0" indent="0" algn="just">
              <a:spcBef>
                <a:spcPts val="0"/>
              </a:spcBef>
              <a:buClrTx/>
              <a:buSzTx/>
              <a:buNone/>
              <a:defRPr/>
            </a:pPr>
            <a:endParaRPr lang="es-MX" sz="6400" dirty="0"/>
          </a:p>
          <a:p>
            <a:pPr marL="177800" indent="0">
              <a:buNone/>
            </a:pPr>
            <a:endParaRPr lang="es-MX" sz="6400" dirty="0"/>
          </a:p>
          <a:p>
            <a:pPr marL="0" indent="0" algn="just">
              <a:spcBef>
                <a:spcPts val="0"/>
              </a:spcBef>
              <a:buClrTx/>
              <a:buSzTx/>
              <a:buNone/>
              <a:defRPr/>
            </a:pPr>
            <a:endParaRPr lang="es-MX" sz="6400" dirty="0" smtClean="0">
              <a:sym typeface="Arial"/>
            </a:endParaRPr>
          </a:p>
          <a:p>
            <a:pPr marL="0" indent="0" algn="just">
              <a:spcBef>
                <a:spcPts val="0"/>
              </a:spcBef>
              <a:buClrTx/>
              <a:buSzTx/>
              <a:buNone/>
              <a:defRPr/>
            </a:pPr>
            <a:endParaRPr lang="es-MX" sz="6400" dirty="0">
              <a:sym typeface="Arial"/>
            </a:endParaRPr>
          </a:p>
          <a:p>
            <a:pPr marL="0" indent="0" algn="just">
              <a:spcBef>
                <a:spcPts val="0"/>
              </a:spcBef>
              <a:buClrTx/>
              <a:buSzTx/>
              <a:buNone/>
              <a:defRPr/>
            </a:pPr>
            <a:endParaRPr lang="es-MX" sz="6400" dirty="0" smtClean="0">
              <a:sym typeface="Arial"/>
            </a:endParaRPr>
          </a:p>
          <a:p>
            <a:pPr marL="0" indent="0" algn="just">
              <a:spcBef>
                <a:spcPts val="0"/>
              </a:spcBef>
              <a:buClrTx/>
              <a:buSzTx/>
              <a:buNone/>
              <a:defRPr/>
            </a:pPr>
            <a:endParaRPr lang="es-MX" sz="1800" dirty="0">
              <a:latin typeface="Calibri" panose="020F0502020204030204" pitchFamily="34" charset="0"/>
              <a:sym typeface="Arial"/>
            </a:endParaRPr>
          </a:p>
        </p:txBody>
      </p:sp>
    </p:spTree>
    <p:extLst>
      <p:ext uri="{BB962C8B-B14F-4D97-AF65-F5344CB8AC3E}">
        <p14:creationId xmlns:p14="http://schemas.microsoft.com/office/powerpoint/2010/main" val="2408797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83568" y="1700808"/>
            <a:ext cx="7772400" cy="136207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libri"/>
              <a:buNone/>
            </a:pPr>
            <a:r>
              <a:rPr lang="es-MX" sz="6000" b="1" i="0" u="none" strike="noStrike" cap="none" dirty="0" smtClean="0">
                <a:solidFill>
                  <a:schemeClr val="tx1">
                    <a:lumMod val="50000"/>
                    <a:lumOff val="50000"/>
                  </a:schemeClr>
                </a:solidFill>
                <a:latin typeface="Calibri"/>
                <a:ea typeface="Calibri"/>
                <a:cs typeface="Calibri"/>
                <a:sym typeface="Calibri"/>
              </a:rPr>
              <a:t>1. Antecedentes y Evolución conceptual de Gobierno Abierto</a:t>
            </a:r>
            <a:br>
              <a:rPr lang="es-MX" sz="6000" b="1" i="0" u="none" strike="noStrike" cap="none" dirty="0" smtClean="0">
                <a:solidFill>
                  <a:schemeClr val="tx1">
                    <a:lumMod val="50000"/>
                    <a:lumOff val="50000"/>
                  </a:schemeClr>
                </a:solidFill>
                <a:latin typeface="Calibri"/>
                <a:ea typeface="Calibri"/>
                <a:cs typeface="Calibri"/>
                <a:sym typeface="Calibri"/>
              </a:rPr>
            </a:br>
            <a:endParaRPr lang="es-MX" sz="6000" b="1" i="0" u="none" strike="noStrike" cap="none" dirty="0">
              <a:solidFill>
                <a:schemeClr val="tx1">
                  <a:lumMod val="50000"/>
                  <a:lumOff val="50000"/>
                </a:schemeClr>
              </a:solidFill>
              <a:latin typeface="Calibri"/>
              <a:ea typeface="Calibri"/>
              <a:cs typeface="Calibri"/>
              <a:sym typeface="Calibri"/>
            </a:endParaRPr>
          </a:p>
        </p:txBody>
      </p:sp>
    </p:spTree>
    <p:extLst>
      <p:ext uri="{BB962C8B-B14F-4D97-AF65-F5344CB8AC3E}">
        <p14:creationId xmlns:p14="http://schemas.microsoft.com/office/powerpoint/2010/main" val="3688331681"/>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grpSp>
        <p:nvGrpSpPr>
          <p:cNvPr id="364" name="Shape 364"/>
          <p:cNvGrpSpPr/>
          <p:nvPr/>
        </p:nvGrpSpPr>
        <p:grpSpPr>
          <a:xfrm>
            <a:off x="106832" y="700839"/>
            <a:ext cx="5545956" cy="5073323"/>
            <a:chOff x="1367480" y="-52385"/>
            <a:chExt cx="5545956" cy="5073323"/>
          </a:xfrm>
        </p:grpSpPr>
        <p:sp>
          <p:nvSpPr>
            <p:cNvPr id="365" name="Shape 365"/>
            <p:cNvSpPr/>
            <p:nvPr/>
          </p:nvSpPr>
          <p:spPr>
            <a:xfrm>
              <a:off x="4587830" y="55313"/>
              <a:ext cx="707597"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6" name="Shape 366"/>
            <p:cNvSpPr txBox="1"/>
            <p:nvPr/>
          </p:nvSpPr>
          <p:spPr>
            <a:xfrm>
              <a:off x="4587830" y="55313"/>
              <a:ext cx="707597"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Órgano Garante ITEI</a:t>
              </a:r>
            </a:p>
          </p:txBody>
        </p:sp>
        <p:sp>
          <p:nvSpPr>
            <p:cNvPr id="367" name="Shape 367"/>
            <p:cNvSpPr/>
            <p:nvPr/>
          </p:nvSpPr>
          <p:spPr>
            <a:xfrm>
              <a:off x="1846138" y="127244"/>
              <a:ext cx="4689372" cy="4689372"/>
            </a:xfrm>
            <a:custGeom>
              <a:avLst/>
              <a:gdLst/>
              <a:ahLst/>
              <a:cxnLst/>
              <a:rect l="0" t="0" r="0" b="0"/>
              <a:pathLst>
                <a:path w="120000" h="120000" extrusionOk="0">
                  <a:moveTo>
                    <a:pt x="89006" y="10184"/>
                  </a:moveTo>
                  <a:lnTo>
                    <a:pt x="89006" y="10184"/>
                  </a:lnTo>
                  <a:cubicBezTo>
                    <a:pt x="93502" y="12802"/>
                    <a:pt x="97623" y="16016"/>
                    <a:pt x="101257" y="19740"/>
                  </a:cubicBezTo>
                  <a:lnTo>
                    <a:pt x="103022" y="18185"/>
                  </a:lnTo>
                  <a:lnTo>
                    <a:pt x="101923" y="23053"/>
                  </a:lnTo>
                  <a:lnTo>
                    <a:pt x="96840" y="23632"/>
                  </a:lnTo>
                  <a:lnTo>
                    <a:pt x="98605" y="22077"/>
                  </a:lnTo>
                  <a:lnTo>
                    <a:pt x="98605" y="22077"/>
                  </a:lnTo>
                  <a:cubicBezTo>
                    <a:pt x="95224" y="18636"/>
                    <a:pt x="91399" y="15662"/>
                    <a:pt x="87230" y="13234"/>
                  </a:cubicBezTo>
                  <a:close/>
                </a:path>
              </a:pathLst>
            </a:cu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68" name="Shape 368"/>
            <p:cNvSpPr/>
            <p:nvPr/>
          </p:nvSpPr>
          <p:spPr>
            <a:xfrm>
              <a:off x="5738130" y="1020529"/>
              <a:ext cx="707597"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69" name="Shape 369"/>
            <p:cNvSpPr txBox="1"/>
            <p:nvPr/>
          </p:nvSpPr>
          <p:spPr>
            <a:xfrm>
              <a:off x="5738130" y="1020529"/>
              <a:ext cx="707597"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Poder Ejecutivo del Estado</a:t>
              </a:r>
            </a:p>
          </p:txBody>
        </p:sp>
        <p:sp>
          <p:nvSpPr>
            <p:cNvPr id="370" name="Shape 370"/>
            <p:cNvSpPr/>
            <p:nvPr/>
          </p:nvSpPr>
          <p:spPr>
            <a:xfrm>
              <a:off x="1846138" y="127244"/>
              <a:ext cx="4689372" cy="4689372"/>
            </a:xfrm>
            <a:custGeom>
              <a:avLst/>
              <a:gdLst/>
              <a:ahLst/>
              <a:cxnLst/>
              <a:rect l="0" t="0" r="0" b="0"/>
              <a:pathLst>
                <a:path w="120000" h="120000" extrusionOk="0">
                  <a:moveTo>
                    <a:pt x="114235" y="40467"/>
                  </a:moveTo>
                  <a:cubicBezTo>
                    <a:pt x="116240" y="46035"/>
                    <a:pt x="117376" y="51879"/>
                    <a:pt x="117603" y="57792"/>
                  </a:cubicBezTo>
                  <a:lnTo>
                    <a:pt x="119955" y="57822"/>
                  </a:lnTo>
                  <a:lnTo>
                    <a:pt x="115876" y="60697"/>
                  </a:lnTo>
                  <a:lnTo>
                    <a:pt x="111716" y="57719"/>
                  </a:lnTo>
                  <a:lnTo>
                    <a:pt x="114068" y="57748"/>
                  </a:lnTo>
                  <a:lnTo>
                    <a:pt x="114068" y="57748"/>
                  </a:lnTo>
                  <a:cubicBezTo>
                    <a:pt x="113839" y="52258"/>
                    <a:pt x="112776" y="46834"/>
                    <a:pt x="110914" y="41664"/>
                  </a:cubicBezTo>
                  <a:close/>
                </a:path>
              </a:pathLst>
            </a:custGeom>
            <a:solidFill>
              <a:schemeClr val="accent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1" name="Shape 371"/>
            <p:cNvSpPr/>
            <p:nvPr/>
          </p:nvSpPr>
          <p:spPr>
            <a:xfrm>
              <a:off x="5791923" y="2499325"/>
              <a:ext cx="1121514"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2" name="Shape 372"/>
            <p:cNvSpPr txBox="1"/>
            <p:nvPr/>
          </p:nvSpPr>
          <p:spPr>
            <a:xfrm>
              <a:off x="5791923" y="2499325"/>
              <a:ext cx="1121514"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Gobiernos Municipales</a:t>
              </a:r>
            </a:p>
          </p:txBody>
        </p:sp>
        <p:sp>
          <p:nvSpPr>
            <p:cNvPr id="373" name="Shape 373"/>
            <p:cNvSpPr/>
            <p:nvPr/>
          </p:nvSpPr>
          <p:spPr>
            <a:xfrm>
              <a:off x="1846138" y="127244"/>
              <a:ext cx="4689372" cy="4689372"/>
            </a:xfrm>
            <a:custGeom>
              <a:avLst/>
              <a:gdLst/>
              <a:ahLst/>
              <a:cxnLst/>
              <a:rect l="0" t="0" r="0" b="0"/>
              <a:pathLst>
                <a:path w="120000" h="120000" extrusionOk="0">
                  <a:moveTo>
                    <a:pt x="114318" y="79300"/>
                  </a:moveTo>
                  <a:cubicBezTo>
                    <a:pt x="112660" y="83968"/>
                    <a:pt x="110407" y="88402"/>
                    <a:pt x="107615" y="92493"/>
                  </a:cubicBezTo>
                  <a:lnTo>
                    <a:pt x="109488" y="93916"/>
                  </a:lnTo>
                  <a:lnTo>
                    <a:pt x="104498" y="93800"/>
                  </a:lnTo>
                  <a:lnTo>
                    <a:pt x="102926" y="88932"/>
                  </a:lnTo>
                  <a:lnTo>
                    <a:pt x="104799" y="90355"/>
                  </a:lnTo>
                  <a:lnTo>
                    <a:pt x="104799" y="90355"/>
                  </a:lnTo>
                  <a:cubicBezTo>
                    <a:pt x="107374" y="86555"/>
                    <a:pt x="109455" y="82443"/>
                    <a:pt x="110991" y="78118"/>
                  </a:cubicBezTo>
                  <a:close/>
                </a:path>
              </a:pathLst>
            </a:cu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4" name="Shape 374"/>
            <p:cNvSpPr/>
            <p:nvPr/>
          </p:nvSpPr>
          <p:spPr>
            <a:xfrm>
              <a:off x="5021312" y="3799758"/>
              <a:ext cx="1161125"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5" name="Shape 375"/>
            <p:cNvSpPr txBox="1"/>
            <p:nvPr/>
          </p:nvSpPr>
          <p:spPr>
            <a:xfrm>
              <a:off x="5021312" y="3799758"/>
              <a:ext cx="1161125"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Poder Judicial del Estado</a:t>
              </a:r>
            </a:p>
          </p:txBody>
        </p:sp>
        <p:sp>
          <p:nvSpPr>
            <p:cNvPr id="376" name="Shape 376"/>
            <p:cNvSpPr/>
            <p:nvPr/>
          </p:nvSpPr>
          <p:spPr>
            <a:xfrm>
              <a:off x="1846138" y="127244"/>
              <a:ext cx="4689372" cy="4689372"/>
            </a:xfrm>
            <a:custGeom>
              <a:avLst/>
              <a:gdLst/>
              <a:ahLst/>
              <a:cxnLst/>
              <a:rect l="0" t="0" r="0" b="0"/>
              <a:pathLst>
                <a:path w="120000" h="120000" extrusionOk="0">
                  <a:moveTo>
                    <a:pt x="81808" y="113361"/>
                  </a:moveTo>
                  <a:cubicBezTo>
                    <a:pt x="78687" y="114636"/>
                    <a:pt x="75461" y="115635"/>
                    <a:pt x="72166" y="116347"/>
                  </a:cubicBezTo>
                  <a:lnTo>
                    <a:pt x="72545" y="118668"/>
                  </a:lnTo>
                  <a:lnTo>
                    <a:pt x="69006" y="115149"/>
                  </a:lnTo>
                  <a:lnTo>
                    <a:pt x="71217" y="110536"/>
                  </a:lnTo>
                  <a:lnTo>
                    <a:pt x="71596" y="112858"/>
                  </a:lnTo>
                  <a:lnTo>
                    <a:pt x="71596" y="112858"/>
                  </a:lnTo>
                  <a:cubicBezTo>
                    <a:pt x="74629" y="112192"/>
                    <a:pt x="77598" y="111267"/>
                    <a:pt x="80472" y="110093"/>
                  </a:cubicBezTo>
                  <a:close/>
                </a:path>
              </a:pathLst>
            </a:custGeom>
            <a:solidFill>
              <a:srgbClr val="49AC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77" name="Shape 377"/>
            <p:cNvSpPr/>
            <p:nvPr/>
          </p:nvSpPr>
          <p:spPr>
            <a:xfrm>
              <a:off x="3837025" y="4313339"/>
              <a:ext cx="707597"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78" name="Shape 378"/>
            <p:cNvSpPr txBox="1"/>
            <p:nvPr/>
          </p:nvSpPr>
          <p:spPr>
            <a:xfrm>
              <a:off x="3837025" y="4313339"/>
              <a:ext cx="707597"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Poder Legislativo del Estado</a:t>
              </a:r>
            </a:p>
          </p:txBody>
        </p:sp>
        <p:sp>
          <p:nvSpPr>
            <p:cNvPr id="379" name="Shape 379"/>
            <p:cNvSpPr/>
            <p:nvPr/>
          </p:nvSpPr>
          <p:spPr>
            <a:xfrm>
              <a:off x="1846138" y="127244"/>
              <a:ext cx="4689372" cy="4689372"/>
            </a:xfrm>
            <a:custGeom>
              <a:avLst/>
              <a:gdLst/>
              <a:ahLst/>
              <a:cxnLst/>
              <a:rect l="0" t="0" r="0" b="0"/>
              <a:pathLst>
                <a:path w="120000" h="120000" extrusionOk="0">
                  <a:moveTo>
                    <a:pt x="50709" y="116891"/>
                  </a:moveTo>
                  <a:cubicBezTo>
                    <a:pt x="45203" y="115992"/>
                    <a:pt x="39856" y="114299"/>
                    <a:pt x="34836" y="111863"/>
                  </a:cubicBezTo>
                  <a:lnTo>
                    <a:pt x="33704" y="113924"/>
                  </a:lnTo>
                  <a:lnTo>
                    <a:pt x="33086" y="108972"/>
                  </a:lnTo>
                  <a:lnTo>
                    <a:pt x="37672" y="106704"/>
                  </a:lnTo>
                  <a:lnTo>
                    <a:pt x="36539" y="108765"/>
                  </a:lnTo>
                  <a:cubicBezTo>
                    <a:pt x="41205" y="111009"/>
                    <a:pt x="46168" y="112573"/>
                    <a:pt x="51278" y="113407"/>
                  </a:cubicBezTo>
                  <a:close/>
                </a:path>
              </a:pathLst>
            </a:custGeom>
            <a:solidFill>
              <a:srgbClr val="F7954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0" name="Shape 380"/>
            <p:cNvSpPr/>
            <p:nvPr/>
          </p:nvSpPr>
          <p:spPr>
            <a:xfrm>
              <a:off x="2425974" y="3799758"/>
              <a:ext cx="707597"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1" name="Shape 381"/>
            <p:cNvSpPr txBox="1"/>
            <p:nvPr/>
          </p:nvSpPr>
          <p:spPr>
            <a:xfrm>
              <a:off x="2425974" y="3799758"/>
              <a:ext cx="707597"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Academia</a:t>
              </a:r>
            </a:p>
          </p:txBody>
        </p:sp>
        <p:sp>
          <p:nvSpPr>
            <p:cNvPr id="382" name="Shape 382"/>
            <p:cNvSpPr/>
            <p:nvPr/>
          </p:nvSpPr>
          <p:spPr>
            <a:xfrm>
              <a:off x="1846138" y="127244"/>
              <a:ext cx="4689372" cy="4689372"/>
            </a:xfrm>
            <a:custGeom>
              <a:avLst/>
              <a:gdLst/>
              <a:ahLst/>
              <a:cxnLst/>
              <a:rect l="0" t="0" r="0" b="0"/>
              <a:pathLst>
                <a:path w="120000" h="120000" extrusionOk="0">
                  <a:moveTo>
                    <a:pt x="14095" y="94868"/>
                  </a:moveTo>
                  <a:lnTo>
                    <a:pt x="14095" y="94868"/>
                  </a:lnTo>
                  <a:cubicBezTo>
                    <a:pt x="11099" y="90924"/>
                    <a:pt x="8624" y="86610"/>
                    <a:pt x="6731" y="82032"/>
                  </a:cubicBezTo>
                  <a:lnTo>
                    <a:pt x="4514" y="82820"/>
                  </a:lnTo>
                  <a:lnTo>
                    <a:pt x="7344" y="78709"/>
                  </a:lnTo>
                  <a:lnTo>
                    <a:pt x="12278" y="80061"/>
                  </a:lnTo>
                  <a:lnTo>
                    <a:pt x="10062" y="80849"/>
                  </a:lnTo>
                  <a:lnTo>
                    <a:pt x="10062" y="80849"/>
                  </a:lnTo>
                  <a:cubicBezTo>
                    <a:pt x="11830" y="85084"/>
                    <a:pt x="14130" y="89078"/>
                    <a:pt x="16906" y="92732"/>
                  </a:cubicBezTo>
                  <a:close/>
                </a:path>
              </a:pathLst>
            </a:cu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3" name="Shape 383"/>
            <p:cNvSpPr/>
            <p:nvPr/>
          </p:nvSpPr>
          <p:spPr>
            <a:xfrm>
              <a:off x="1367480" y="2499325"/>
              <a:ext cx="1322975"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4" name="Shape 384"/>
            <p:cNvSpPr txBox="1"/>
            <p:nvPr/>
          </p:nvSpPr>
          <p:spPr>
            <a:xfrm>
              <a:off x="1367480" y="2499325"/>
              <a:ext cx="1322975"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Cámaras de  Empresarios</a:t>
              </a:r>
            </a:p>
          </p:txBody>
        </p:sp>
        <p:sp>
          <p:nvSpPr>
            <p:cNvPr id="385" name="Shape 385"/>
            <p:cNvSpPr/>
            <p:nvPr/>
          </p:nvSpPr>
          <p:spPr>
            <a:xfrm>
              <a:off x="1846138" y="127244"/>
              <a:ext cx="4689372" cy="4689372"/>
            </a:xfrm>
            <a:custGeom>
              <a:avLst/>
              <a:gdLst/>
              <a:ahLst/>
              <a:cxnLst/>
              <a:rect l="0" t="0" r="0" b="0"/>
              <a:pathLst>
                <a:path w="120000" h="120000" extrusionOk="0">
                  <a:moveTo>
                    <a:pt x="2358" y="60719"/>
                  </a:moveTo>
                  <a:lnTo>
                    <a:pt x="2358" y="60719"/>
                  </a:lnTo>
                  <a:cubicBezTo>
                    <a:pt x="2285" y="54801"/>
                    <a:pt x="3122" y="48908"/>
                    <a:pt x="4842" y="43245"/>
                  </a:cubicBezTo>
                  <a:lnTo>
                    <a:pt x="2629" y="42449"/>
                  </a:lnTo>
                  <a:lnTo>
                    <a:pt x="7425" y="41065"/>
                  </a:lnTo>
                  <a:lnTo>
                    <a:pt x="10381" y="45240"/>
                  </a:lnTo>
                  <a:lnTo>
                    <a:pt x="8168" y="44443"/>
                  </a:lnTo>
                  <a:lnTo>
                    <a:pt x="8168" y="44443"/>
                  </a:lnTo>
                  <a:cubicBezTo>
                    <a:pt x="6589" y="49707"/>
                    <a:pt x="5820" y="55180"/>
                    <a:pt x="5889" y="60675"/>
                  </a:cubicBezTo>
                  <a:close/>
                </a:path>
              </a:pathLst>
            </a:custGeom>
            <a:solidFill>
              <a:schemeClr val="accent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6" name="Shape 386"/>
            <p:cNvSpPr/>
            <p:nvPr/>
          </p:nvSpPr>
          <p:spPr>
            <a:xfrm>
              <a:off x="1553962" y="1020529"/>
              <a:ext cx="1471513" cy="707597"/>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87" name="Shape 387"/>
            <p:cNvSpPr txBox="1"/>
            <p:nvPr/>
          </p:nvSpPr>
          <p:spPr>
            <a:xfrm>
              <a:off x="1553962" y="1020529"/>
              <a:ext cx="1471513" cy="707597"/>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Organizaciones no Gubernamentales</a:t>
              </a:r>
            </a:p>
          </p:txBody>
        </p:sp>
        <p:sp>
          <p:nvSpPr>
            <p:cNvPr id="388" name="Shape 388"/>
            <p:cNvSpPr/>
            <p:nvPr/>
          </p:nvSpPr>
          <p:spPr>
            <a:xfrm>
              <a:off x="1846138" y="127244"/>
              <a:ext cx="4689372" cy="4689372"/>
            </a:xfrm>
            <a:custGeom>
              <a:avLst/>
              <a:gdLst/>
              <a:ahLst/>
              <a:cxnLst/>
              <a:rect l="0" t="0" r="0" b="0"/>
              <a:pathLst>
                <a:path w="120000" h="120000" extrusionOk="0">
                  <a:moveTo>
                    <a:pt x="16752" y="21886"/>
                  </a:moveTo>
                  <a:lnTo>
                    <a:pt x="16752" y="21886"/>
                  </a:lnTo>
                  <a:cubicBezTo>
                    <a:pt x="18853" y="19502"/>
                    <a:pt x="21147" y="17296"/>
                    <a:pt x="23612" y="15290"/>
                  </a:cubicBezTo>
                  <a:lnTo>
                    <a:pt x="22222" y="13393"/>
                  </a:lnTo>
                  <a:lnTo>
                    <a:pt x="26971" y="14924"/>
                  </a:lnTo>
                  <a:lnTo>
                    <a:pt x="27091" y="20039"/>
                  </a:lnTo>
                  <a:lnTo>
                    <a:pt x="25701" y="18142"/>
                  </a:lnTo>
                  <a:lnTo>
                    <a:pt x="25701" y="18142"/>
                  </a:lnTo>
                  <a:cubicBezTo>
                    <a:pt x="23440" y="19994"/>
                    <a:pt x="21333" y="22027"/>
                    <a:pt x="19400" y="24220"/>
                  </a:cubicBezTo>
                  <a:close/>
                </a:path>
              </a:pathLst>
            </a:cu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89" name="Shape 389"/>
            <p:cNvSpPr/>
            <p:nvPr/>
          </p:nvSpPr>
          <p:spPr>
            <a:xfrm>
              <a:off x="2893350" y="-52385"/>
              <a:ext cx="1093338" cy="922998"/>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390" name="Shape 390"/>
            <p:cNvSpPr txBox="1"/>
            <p:nvPr/>
          </p:nvSpPr>
          <p:spPr>
            <a:xfrm>
              <a:off x="2893350" y="-52385"/>
              <a:ext cx="1093338" cy="922998"/>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b="0" i="0" u="none" strike="noStrike" cap="none">
                  <a:solidFill>
                    <a:schemeClr val="dk1"/>
                  </a:solidFill>
                  <a:latin typeface="Calibri"/>
                  <a:ea typeface="Calibri"/>
                  <a:cs typeface="Calibri"/>
                  <a:sym typeface="Calibri"/>
                </a:rPr>
                <a:t>Comunidades Tecnológicas de la Sociedad</a:t>
              </a:r>
            </a:p>
          </p:txBody>
        </p:sp>
        <p:sp>
          <p:nvSpPr>
            <p:cNvPr id="391" name="Shape 391"/>
            <p:cNvSpPr/>
            <p:nvPr/>
          </p:nvSpPr>
          <p:spPr>
            <a:xfrm>
              <a:off x="1846138" y="127244"/>
              <a:ext cx="4689372" cy="4689372"/>
            </a:xfrm>
            <a:custGeom>
              <a:avLst/>
              <a:gdLst/>
              <a:ahLst/>
              <a:cxnLst/>
              <a:rect l="0" t="0" r="0" b="0"/>
              <a:pathLst>
                <a:path w="120000" h="120000" extrusionOk="0">
                  <a:moveTo>
                    <a:pt x="54639" y="2604"/>
                  </a:moveTo>
                  <a:lnTo>
                    <a:pt x="54639" y="2604"/>
                  </a:lnTo>
                  <a:cubicBezTo>
                    <a:pt x="58933" y="2203"/>
                    <a:pt x="63258" y="2285"/>
                    <a:pt x="67534" y="2848"/>
                  </a:cubicBezTo>
                  <a:lnTo>
                    <a:pt x="67959" y="535"/>
                  </a:lnTo>
                  <a:lnTo>
                    <a:pt x="70106" y="5041"/>
                  </a:lnTo>
                  <a:lnTo>
                    <a:pt x="66469" y="8638"/>
                  </a:lnTo>
                  <a:lnTo>
                    <a:pt x="66894" y="6325"/>
                  </a:lnTo>
                  <a:lnTo>
                    <a:pt x="66894" y="6325"/>
                  </a:lnTo>
                  <a:cubicBezTo>
                    <a:pt x="62938" y="5817"/>
                    <a:pt x="58938" y="5748"/>
                    <a:pt x="54967" y="6119"/>
                  </a:cubicBezTo>
                  <a:close/>
                </a:path>
              </a:pathLst>
            </a:custGeom>
            <a:solidFill>
              <a:srgbClr val="49AC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grpSp>
      <p:sp>
        <p:nvSpPr>
          <p:cNvPr id="392" name="Shape 392"/>
          <p:cNvSpPr txBox="1">
            <a:spLocks noGrp="1"/>
          </p:cNvSpPr>
          <p:nvPr>
            <p:ph type="body" idx="1"/>
          </p:nvPr>
        </p:nvSpPr>
        <p:spPr>
          <a:xfrm>
            <a:off x="5740155" y="1916832"/>
            <a:ext cx="3131839" cy="2304256"/>
          </a:xfrm>
          <a:prstGeom prst="rect">
            <a:avLst/>
          </a:prstGeom>
          <a:noFill/>
          <a:ln>
            <a:noFill/>
          </a:ln>
        </p:spPr>
        <p:txBody>
          <a:bodyPr lIns="91425" tIns="45700" rIns="91425" bIns="45700" anchor="t" anchorCtr="0">
            <a:noAutofit/>
          </a:bodyPr>
          <a:lstStyle/>
          <a:p>
            <a:pPr marL="0" marR="0" lvl="1" indent="0" algn="ctr" rtl="0">
              <a:spcBef>
                <a:spcPts val="0"/>
              </a:spcBef>
              <a:spcAft>
                <a:spcPts val="0"/>
              </a:spcAft>
              <a:buClr>
                <a:schemeClr val="accent6"/>
              </a:buClr>
              <a:buSzPct val="25000"/>
              <a:buFont typeface="Arial"/>
              <a:buNone/>
            </a:pPr>
            <a:r>
              <a:rPr lang="es-MX" sz="3600" b="1" i="0" u="none" strike="noStrike" cap="none">
                <a:solidFill>
                  <a:schemeClr val="accent6"/>
                </a:solidFill>
                <a:latin typeface="Calibri"/>
                <a:ea typeface="Calibri"/>
                <a:cs typeface="Calibri"/>
                <a:sym typeface="Calibri"/>
              </a:rPr>
              <a:t>Conformación del Secretariado Técnico Local en nuestro estado</a:t>
            </a:r>
          </a:p>
          <a:p>
            <a:pPr marL="0" marR="0" lvl="0" indent="0" algn="ctr" rtl="0">
              <a:spcBef>
                <a:spcPts val="800"/>
              </a:spcBef>
              <a:buClr>
                <a:schemeClr val="dk1"/>
              </a:buClr>
              <a:buSzPct val="25000"/>
              <a:buFont typeface="Arial"/>
              <a:buNone/>
            </a:pPr>
            <a:endParaRPr sz="4000" b="1" i="0" u="none" strike="noStrike" cap="none">
              <a:solidFill>
                <a:schemeClr val="accent6"/>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graphicFrame>
        <p:nvGraphicFramePr>
          <p:cNvPr id="397" name="Shape 397"/>
          <p:cNvGraphicFramePr/>
          <p:nvPr>
            <p:extLst>
              <p:ext uri="{D42A27DB-BD31-4B8C-83A1-F6EECF244321}">
                <p14:modId xmlns:p14="http://schemas.microsoft.com/office/powerpoint/2010/main" val="4213778581"/>
              </p:ext>
            </p:extLst>
          </p:nvPr>
        </p:nvGraphicFramePr>
        <p:xfrm>
          <a:off x="457200" y="1399375"/>
          <a:ext cx="8229600" cy="4749890"/>
        </p:xfrm>
        <a:graphic>
          <a:graphicData uri="http://schemas.openxmlformats.org/drawingml/2006/table">
            <a:tbl>
              <a:tblPr firstRow="1" bandRow="1">
                <a:noFill/>
                <a:tableStyleId>{9B319DEE-3726-4F72-8DC1-0BE508C2376B}</a:tableStyleId>
              </a:tblPr>
              <a:tblGrid>
                <a:gridCol w="4114800"/>
                <a:gridCol w="4114800"/>
              </a:tblGrid>
              <a:tr h="370850">
                <a:tc>
                  <a:txBody>
                    <a:bodyPr/>
                    <a:lstStyle/>
                    <a:p>
                      <a:pPr marL="0" marR="0" lvl="0" indent="0" algn="ctr" rtl="0">
                        <a:spcBef>
                          <a:spcPts val="0"/>
                        </a:spcBef>
                        <a:spcAft>
                          <a:spcPts val="0"/>
                        </a:spcAft>
                        <a:buClr>
                          <a:schemeClr val="dk1"/>
                        </a:buClr>
                        <a:buSzPct val="25000"/>
                        <a:buFont typeface="Calibri"/>
                        <a:buNone/>
                      </a:pPr>
                      <a:r>
                        <a:rPr lang="es-MX" sz="1800" b="1" u="none" strike="noStrike" dirty="0">
                          <a:solidFill>
                            <a:schemeClr val="accent6"/>
                          </a:solidFill>
                        </a:rPr>
                        <a:t>Acción</a:t>
                      </a:r>
                    </a:p>
                  </a:txBody>
                  <a:tcPr marL="91450" marR="91450" marT="45725" marB="45725"/>
                </a:tc>
                <a:tc>
                  <a:txBody>
                    <a:bodyPr/>
                    <a:lstStyle/>
                    <a:p>
                      <a:pPr marL="0" marR="0" lvl="0" indent="0" algn="ctr" rtl="0">
                        <a:spcBef>
                          <a:spcPts val="0"/>
                        </a:spcBef>
                        <a:buSzPct val="25000"/>
                        <a:buNone/>
                      </a:pPr>
                      <a:r>
                        <a:rPr lang="es-MX" sz="2000" b="1" dirty="0">
                          <a:solidFill>
                            <a:schemeClr val="accent6"/>
                          </a:solidFill>
                        </a:rPr>
                        <a:t>Fecha</a:t>
                      </a:r>
                    </a:p>
                  </a:txBody>
                  <a:tcPr marL="91450" marR="91450" marT="45725" marB="45725"/>
                </a:tc>
              </a:tr>
              <a:tr h="370850">
                <a:tc>
                  <a:txBody>
                    <a:bodyPr/>
                    <a:lstStyle/>
                    <a:p>
                      <a:pPr marL="0" marR="0" lvl="0" indent="0" algn="l" rtl="0">
                        <a:lnSpc>
                          <a:spcPct val="100000"/>
                        </a:lnSpc>
                        <a:spcBef>
                          <a:spcPts val="0"/>
                        </a:spcBef>
                        <a:spcAft>
                          <a:spcPts val="0"/>
                        </a:spcAft>
                        <a:buClr>
                          <a:schemeClr val="dk1"/>
                        </a:buClr>
                        <a:buSzPct val="25000"/>
                        <a:buFont typeface="Calibri"/>
                        <a:buNone/>
                      </a:pPr>
                      <a:r>
                        <a:rPr lang="es-MX" sz="1800" dirty="0"/>
                        <a:t>Instalación del Secretariado </a:t>
                      </a:r>
                    </a:p>
                  </a:txBody>
                  <a:tcPr marL="91450" marR="91450" marT="45725" marB="45725"/>
                </a:tc>
                <a:tc>
                  <a:txBody>
                    <a:bodyPr/>
                    <a:lstStyle/>
                    <a:p>
                      <a:pPr marL="0" marR="0" lvl="0" indent="0" algn="ctr" rtl="0">
                        <a:spcBef>
                          <a:spcPts val="0"/>
                        </a:spcBef>
                        <a:buSzPct val="25000"/>
                        <a:buNone/>
                      </a:pPr>
                      <a:r>
                        <a:rPr lang="es-MX" sz="1800"/>
                        <a:t>15 de octubre 2015</a:t>
                      </a:r>
                    </a:p>
                  </a:txBody>
                  <a:tcPr marL="91450" marR="91450" marT="45725" marB="45725" anchor="ctr"/>
                </a:tc>
              </a:tr>
              <a:tr h="846925">
                <a:tc>
                  <a:txBody>
                    <a:bodyPr/>
                    <a:lstStyle/>
                    <a:p>
                      <a:pPr marL="0" marR="0" lvl="0" indent="0" algn="l" rtl="0">
                        <a:lnSpc>
                          <a:spcPct val="100000"/>
                        </a:lnSpc>
                        <a:spcBef>
                          <a:spcPts val="0"/>
                        </a:spcBef>
                        <a:spcAft>
                          <a:spcPts val="0"/>
                        </a:spcAft>
                        <a:buClr>
                          <a:schemeClr val="dk1"/>
                        </a:buClr>
                        <a:buSzPct val="25000"/>
                        <a:buFont typeface="Calibri"/>
                        <a:buNone/>
                      </a:pPr>
                      <a:r>
                        <a:rPr lang="es-MX" sz="1800" dirty="0"/>
                        <a:t>Elección de Jalisco en el programa piloto </a:t>
                      </a:r>
                      <a:r>
                        <a:rPr lang="es-MX" sz="1800" dirty="0" err="1"/>
                        <a:t>subnacional</a:t>
                      </a:r>
                      <a:r>
                        <a:rPr lang="es-MX" sz="1800" dirty="0"/>
                        <a:t> de Gobierno Abierto de </a:t>
                      </a:r>
                      <a:r>
                        <a:rPr lang="es-MX" sz="1800" dirty="0" smtClean="0"/>
                        <a:t>OGP </a:t>
                      </a:r>
                      <a:r>
                        <a:rPr lang="es-MX" sz="2000" b="1" dirty="0" smtClean="0"/>
                        <a:t>*</a:t>
                      </a:r>
                      <a:endParaRPr lang="es-MX" sz="2000" b="1" dirty="0"/>
                    </a:p>
                  </a:txBody>
                  <a:tcPr marL="91450" marR="91450" marT="45725" marB="45725"/>
                </a:tc>
                <a:tc>
                  <a:txBody>
                    <a:bodyPr/>
                    <a:lstStyle/>
                    <a:p>
                      <a:pPr marL="0" marR="0" lvl="0" indent="0" algn="ctr" rtl="0">
                        <a:spcBef>
                          <a:spcPts val="0"/>
                        </a:spcBef>
                        <a:buSzPct val="25000"/>
                        <a:buNone/>
                      </a:pPr>
                      <a:r>
                        <a:rPr lang="es-MX" sz="1800"/>
                        <a:t>Abril 2016</a:t>
                      </a:r>
                    </a:p>
                  </a:txBody>
                  <a:tcPr marL="91450" marR="91450" marT="45725" marB="45725" anchor="ctr"/>
                </a:tc>
              </a:tr>
              <a:tr h="370850">
                <a:tc>
                  <a:txBody>
                    <a:bodyPr/>
                    <a:lstStyle/>
                    <a:p>
                      <a:pPr marL="0" marR="0" lvl="0" indent="0" algn="l" rtl="0">
                        <a:spcBef>
                          <a:spcPts val="0"/>
                        </a:spcBef>
                        <a:spcAft>
                          <a:spcPts val="0"/>
                        </a:spcAft>
                        <a:buClr>
                          <a:schemeClr val="dk1"/>
                        </a:buClr>
                        <a:buSzPct val="25000"/>
                        <a:buFont typeface="Calibri"/>
                        <a:buNone/>
                      </a:pPr>
                      <a:r>
                        <a:rPr lang="es-MX" sz="1800" u="none" strike="noStrike" dirty="0"/>
                        <a:t>Mesas de Diálogo para la Integración del Plan de Acción en Gobierno Abierto Jalisco </a:t>
                      </a:r>
                    </a:p>
                  </a:txBody>
                  <a:tcPr marL="91450" marR="91450" marT="45725" marB="45725"/>
                </a:tc>
                <a:tc>
                  <a:txBody>
                    <a:bodyPr/>
                    <a:lstStyle/>
                    <a:p>
                      <a:pPr marL="0" marR="0" lvl="0" indent="0" algn="ctr" rtl="0">
                        <a:spcBef>
                          <a:spcPts val="0"/>
                        </a:spcBef>
                        <a:buSzPct val="25000"/>
                        <a:buNone/>
                      </a:pPr>
                      <a:r>
                        <a:rPr lang="es-MX" sz="1800" dirty="0"/>
                        <a:t>14 de </a:t>
                      </a:r>
                      <a:r>
                        <a:rPr lang="es-MX" sz="1800" dirty="0" smtClean="0"/>
                        <a:t>junio 2016</a:t>
                      </a:r>
                      <a:endParaRPr lang="es-MX" sz="1800" dirty="0"/>
                    </a:p>
                  </a:txBody>
                  <a:tcPr marL="91450" marR="91450" marT="45725" marB="45725" anchor="ctr"/>
                </a:tc>
              </a:tr>
              <a:tr h="370850">
                <a:tc>
                  <a:txBody>
                    <a:bodyPr/>
                    <a:lstStyle/>
                    <a:p>
                      <a:pPr marL="0" marR="0" lvl="0" indent="0" algn="l" rtl="0">
                        <a:spcBef>
                          <a:spcPts val="0"/>
                        </a:spcBef>
                        <a:spcAft>
                          <a:spcPts val="0"/>
                        </a:spcAft>
                        <a:buClr>
                          <a:schemeClr val="dk1"/>
                        </a:buClr>
                        <a:buSzPct val="25000"/>
                        <a:buFont typeface="Calibri"/>
                        <a:buNone/>
                      </a:pPr>
                      <a:r>
                        <a:rPr lang="es-MX" sz="1800" u="none" strike="noStrike"/>
                        <a:t>Conferencias de sensibilización municipales </a:t>
                      </a:r>
                    </a:p>
                  </a:txBody>
                  <a:tcPr marL="91450" marR="91450" marT="45725" marB="45725"/>
                </a:tc>
                <a:tc>
                  <a:txBody>
                    <a:bodyPr/>
                    <a:lstStyle/>
                    <a:p>
                      <a:pPr marL="0" marR="0" lvl="0" indent="0" algn="ctr" rtl="0">
                        <a:spcBef>
                          <a:spcPts val="0"/>
                        </a:spcBef>
                        <a:buSzPct val="25000"/>
                        <a:buNone/>
                      </a:pPr>
                      <a:r>
                        <a:rPr lang="es-MX" sz="1800" dirty="0"/>
                        <a:t>Agosto, septiembre y </a:t>
                      </a:r>
                      <a:r>
                        <a:rPr lang="es-MX" sz="1800" dirty="0" smtClean="0"/>
                        <a:t>octubre (2016)</a:t>
                      </a:r>
                      <a:endParaRPr lang="es-MX" sz="1800" dirty="0"/>
                    </a:p>
                  </a:txBody>
                  <a:tcPr marL="91450" marR="91450" marT="45725" marB="45725" anchor="ctr"/>
                </a:tc>
              </a:tr>
              <a:tr h="370850">
                <a:tc>
                  <a:txBody>
                    <a:bodyPr/>
                    <a:lstStyle/>
                    <a:p>
                      <a:pPr marL="0" marR="0" lvl="0" indent="0" algn="l" rtl="0">
                        <a:spcBef>
                          <a:spcPts val="0"/>
                        </a:spcBef>
                        <a:spcAft>
                          <a:spcPts val="0"/>
                        </a:spcAft>
                        <a:buClr>
                          <a:schemeClr val="dk1"/>
                        </a:buClr>
                        <a:buSzPct val="25000"/>
                        <a:buFont typeface="Calibri"/>
                        <a:buNone/>
                      </a:pPr>
                      <a:r>
                        <a:rPr lang="es-MX" sz="1800" u="none" strike="noStrike"/>
                        <a:t>Consulta en línea </a:t>
                      </a:r>
                    </a:p>
                  </a:txBody>
                  <a:tcPr marL="91450" marR="91450" marT="45725" marB="45725"/>
                </a:tc>
                <a:tc>
                  <a:txBody>
                    <a:bodyPr/>
                    <a:lstStyle/>
                    <a:p>
                      <a:pPr marL="0" marR="0" lvl="0" indent="0" algn="ctr" rtl="0">
                        <a:spcBef>
                          <a:spcPts val="0"/>
                        </a:spcBef>
                        <a:buSzPct val="25000"/>
                        <a:buNone/>
                      </a:pPr>
                      <a:r>
                        <a:rPr lang="es-MX" sz="1800" u="none" strike="noStrike" dirty="0" smtClean="0"/>
                        <a:t>25 </a:t>
                      </a:r>
                      <a:r>
                        <a:rPr lang="es-MX" sz="1800" u="none" strike="noStrike" dirty="0"/>
                        <a:t>agosto al </a:t>
                      </a:r>
                      <a:r>
                        <a:rPr lang="es-MX" sz="1800" u="none" strike="noStrike" dirty="0" smtClean="0"/>
                        <a:t>11 septiembre </a:t>
                      </a:r>
                      <a:r>
                        <a:rPr lang="es-MX" sz="1800" dirty="0" smtClean="0"/>
                        <a:t>2016</a:t>
                      </a:r>
                      <a:endParaRPr lang="es-MX" sz="1800" u="none" strike="noStrike" dirty="0"/>
                    </a:p>
                  </a:txBody>
                  <a:tcPr marL="91450" marR="91450" marT="45725" marB="45725" anchor="ctr"/>
                </a:tc>
              </a:tr>
              <a:tr h="370850">
                <a:tc>
                  <a:txBody>
                    <a:bodyPr/>
                    <a:lstStyle/>
                    <a:p>
                      <a:pPr marL="0" marR="0" lvl="0" indent="0" algn="l" rtl="0">
                        <a:spcBef>
                          <a:spcPts val="0"/>
                        </a:spcBef>
                        <a:spcAft>
                          <a:spcPts val="0"/>
                        </a:spcAft>
                        <a:buClr>
                          <a:schemeClr val="dk1"/>
                        </a:buClr>
                        <a:buSzPct val="25000"/>
                        <a:buFont typeface="Calibri"/>
                        <a:buNone/>
                      </a:pPr>
                      <a:r>
                        <a:rPr lang="es-MX" sz="1800" u="none" strike="noStrike"/>
                        <a:t>Consulta ampliada</a:t>
                      </a:r>
                    </a:p>
                  </a:txBody>
                  <a:tcPr marL="91450" marR="91450" marT="45725" marB="45725"/>
                </a:tc>
                <a:tc>
                  <a:txBody>
                    <a:bodyPr/>
                    <a:lstStyle/>
                    <a:p>
                      <a:pPr marL="0" marR="0" lvl="0" indent="0" algn="ctr" rtl="0">
                        <a:spcBef>
                          <a:spcPts val="0"/>
                        </a:spcBef>
                        <a:buSzPct val="25000"/>
                        <a:buNone/>
                      </a:pPr>
                      <a:r>
                        <a:rPr lang="es-MX" sz="1800" dirty="0"/>
                        <a:t>17 al 21 de </a:t>
                      </a:r>
                      <a:r>
                        <a:rPr lang="es-MX" sz="1800" dirty="0" smtClean="0"/>
                        <a:t>octubre 2016</a:t>
                      </a:r>
                      <a:endParaRPr lang="es-MX" sz="1800" dirty="0"/>
                    </a:p>
                  </a:txBody>
                  <a:tcPr marL="91450" marR="91450" marT="45725" marB="45725" anchor="ctr"/>
                </a:tc>
              </a:tr>
              <a:tr h="370850">
                <a:tc>
                  <a:txBody>
                    <a:bodyPr/>
                    <a:lstStyle/>
                    <a:p>
                      <a:pPr marL="0" marR="0" lvl="0" indent="0" algn="l" rtl="0">
                        <a:spcBef>
                          <a:spcPts val="0"/>
                        </a:spcBef>
                        <a:spcAft>
                          <a:spcPts val="0"/>
                        </a:spcAft>
                        <a:buClr>
                          <a:schemeClr val="dk1"/>
                        </a:buClr>
                        <a:buSzPct val="25000"/>
                        <a:buFont typeface="Calibri"/>
                        <a:buNone/>
                      </a:pPr>
                      <a:r>
                        <a:rPr lang="es-MX" sz="1800" u="none" strike="noStrike"/>
                        <a:t>Mesas de Trabajo con expertos</a:t>
                      </a:r>
                    </a:p>
                  </a:txBody>
                  <a:tcPr marL="91450" marR="91450" marT="45725" marB="45725"/>
                </a:tc>
                <a:tc>
                  <a:txBody>
                    <a:bodyPr/>
                    <a:lstStyle/>
                    <a:p>
                      <a:pPr marL="0" marR="0" lvl="0" indent="0" algn="ctr" rtl="0">
                        <a:spcBef>
                          <a:spcPts val="0"/>
                        </a:spcBef>
                        <a:buSzPct val="25000"/>
                        <a:buNone/>
                      </a:pPr>
                      <a:r>
                        <a:rPr lang="es-MX" sz="1800" dirty="0"/>
                        <a:t>14 de </a:t>
                      </a:r>
                      <a:r>
                        <a:rPr lang="es-MX" sz="1800" dirty="0" smtClean="0"/>
                        <a:t>noviembre 2016</a:t>
                      </a:r>
                      <a:endParaRPr lang="es-MX" sz="1800" dirty="0"/>
                    </a:p>
                  </a:txBody>
                  <a:tcPr marL="91450" marR="91450" marT="45725" marB="45725" anchor="ctr"/>
                </a:tc>
              </a:tr>
              <a:tr h="370850">
                <a:tc>
                  <a:txBody>
                    <a:bodyPr/>
                    <a:lstStyle/>
                    <a:p>
                      <a:pPr marL="0" marR="0" lvl="0" indent="0" algn="l" rtl="0">
                        <a:spcBef>
                          <a:spcPts val="0"/>
                        </a:spcBef>
                        <a:spcAft>
                          <a:spcPts val="0"/>
                        </a:spcAft>
                        <a:buClr>
                          <a:schemeClr val="dk1"/>
                        </a:buClr>
                        <a:buSzPct val="25000"/>
                        <a:buFont typeface="Calibri"/>
                        <a:buNone/>
                      </a:pPr>
                      <a:r>
                        <a:rPr lang="es-MX" sz="1800" u="none" strike="noStrike" dirty="0" smtClean="0"/>
                        <a:t>Aprobación del Plan de Acción</a:t>
                      </a:r>
                      <a:endParaRPr lang="es-MX" sz="1800" u="none" strike="noStrike" dirty="0"/>
                    </a:p>
                  </a:txBody>
                  <a:tcPr marL="91450" marR="91450" marT="45725" marB="45725"/>
                </a:tc>
                <a:tc>
                  <a:txBody>
                    <a:bodyPr/>
                    <a:lstStyle/>
                    <a:p>
                      <a:pPr marL="0" marR="0" lvl="0" indent="0" algn="ctr" rtl="0">
                        <a:spcBef>
                          <a:spcPts val="0"/>
                        </a:spcBef>
                        <a:buSzPct val="25000"/>
                        <a:buNone/>
                      </a:pPr>
                      <a:r>
                        <a:rPr lang="es-MX" sz="1800" dirty="0" smtClean="0"/>
                        <a:t>30 de noviembre 2016</a:t>
                      </a:r>
                      <a:endParaRPr lang="es-MX" sz="1800" dirty="0"/>
                    </a:p>
                  </a:txBody>
                  <a:tcPr marL="91450" marR="91450" marT="45725" marB="45725" anchor="ctr"/>
                </a:tc>
              </a:tr>
            </a:tbl>
          </a:graphicData>
        </a:graphic>
      </p:graphicFrame>
      <p:sp>
        <p:nvSpPr>
          <p:cNvPr id="398" name="Shape 398"/>
          <p:cNvSpPr txBox="1">
            <a:spLocks noGrp="1"/>
          </p:cNvSpPr>
          <p:nvPr>
            <p:ph type="title"/>
          </p:nvPr>
        </p:nvSpPr>
        <p:spPr>
          <a:xfrm>
            <a:off x="457200" y="435641"/>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rgbClr val="7F7F7F"/>
              </a:buClr>
              <a:buSzPct val="25000"/>
              <a:buFont typeface="Calibri"/>
              <a:buNone/>
            </a:pPr>
            <a:r>
              <a:rPr lang="es-MX" sz="3800" b="0" i="0" u="none" strike="noStrike" cap="none">
                <a:solidFill>
                  <a:srgbClr val="7F7F7F"/>
                </a:solidFill>
                <a:latin typeface="Calibri"/>
                <a:ea typeface="Calibri"/>
                <a:cs typeface="Calibri"/>
                <a:sym typeface="Calibri"/>
              </a:rPr>
              <a:t>Cronología de los trabajos realizados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Shape 458"/>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endParaRPr sz="3200" b="0" i="0" u="none" strike="noStrike" cap="none">
              <a:solidFill>
                <a:schemeClr val="dk1"/>
              </a:solidFill>
              <a:latin typeface="Calibri"/>
              <a:ea typeface="Calibri"/>
              <a:cs typeface="Calibri"/>
              <a:sym typeface="Calibri"/>
            </a:endParaRPr>
          </a:p>
          <a:p>
            <a:pPr marL="0" marR="0" lvl="0" indent="0" algn="l" rtl="0">
              <a:spcBef>
                <a:spcPts val="640"/>
              </a:spcBef>
              <a:buClr>
                <a:schemeClr val="dk1"/>
              </a:buClr>
              <a:buSzPct val="25000"/>
              <a:buFont typeface="Arial"/>
              <a:buNone/>
            </a:pPr>
            <a:endParaRPr sz="3200" b="0" i="0" u="none" strike="noStrike" cap="none">
              <a:solidFill>
                <a:schemeClr val="dk1"/>
              </a:solidFill>
              <a:latin typeface="Calibri"/>
              <a:ea typeface="Calibri"/>
              <a:cs typeface="Calibri"/>
              <a:sym typeface="Calibri"/>
            </a:endParaRPr>
          </a:p>
        </p:txBody>
      </p:sp>
      <p:sp>
        <p:nvSpPr>
          <p:cNvPr id="459" name="Shape 459"/>
          <p:cNvSpPr txBox="1">
            <a:spLocks noGrp="1"/>
          </p:cNvSpPr>
          <p:nvPr>
            <p:ph type="title"/>
          </p:nvPr>
        </p:nvSpPr>
        <p:spPr>
          <a:xfrm>
            <a:off x="457200" y="476672"/>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800" b="0" i="0" u="none" strike="noStrike" cap="none">
                <a:solidFill>
                  <a:schemeClr val="accent6"/>
                </a:solidFill>
                <a:latin typeface="Calibri"/>
                <a:ea typeface="Calibri"/>
                <a:cs typeface="Calibri"/>
                <a:sym typeface="Calibri"/>
              </a:rPr>
              <a:t>Construcción del Plan de Acción</a:t>
            </a:r>
          </a:p>
        </p:txBody>
      </p:sp>
      <p:grpSp>
        <p:nvGrpSpPr>
          <p:cNvPr id="460" name="Shape 460"/>
          <p:cNvGrpSpPr/>
          <p:nvPr/>
        </p:nvGrpSpPr>
        <p:grpSpPr>
          <a:xfrm>
            <a:off x="545290" y="1851273"/>
            <a:ext cx="8341450" cy="4019546"/>
            <a:chOff x="5738" y="582514"/>
            <a:chExt cx="8341450" cy="4019546"/>
          </a:xfrm>
        </p:grpSpPr>
        <p:sp>
          <p:nvSpPr>
            <p:cNvPr id="461" name="Shape 461"/>
            <p:cNvSpPr/>
            <p:nvPr/>
          </p:nvSpPr>
          <p:spPr>
            <a:xfrm>
              <a:off x="1782499" y="1070362"/>
              <a:ext cx="378468" cy="91439"/>
            </a:xfrm>
            <a:custGeom>
              <a:avLst/>
              <a:gdLst/>
              <a:ahLst/>
              <a:cxnLst/>
              <a:rect l="0" t="0" r="0" b="0"/>
              <a:pathLst>
                <a:path w="120000" h="120000" extrusionOk="0">
                  <a:moveTo>
                    <a:pt x="0" y="60000"/>
                  </a:moveTo>
                  <a:lnTo>
                    <a:pt x="120000" y="60000"/>
                  </a:lnTo>
                </a:path>
              </a:pathLst>
            </a:custGeom>
            <a:noFill/>
            <a:ln w="9525" cap="flat" cmpd="sng">
              <a:solidFill>
                <a:srgbClr val="BF504D"/>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62" name="Shape 462"/>
            <p:cNvSpPr txBox="1"/>
            <p:nvPr/>
          </p:nvSpPr>
          <p:spPr>
            <a:xfrm>
              <a:off x="1961507" y="1114034"/>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63" name="Shape 463"/>
            <p:cNvSpPr/>
            <p:nvPr/>
          </p:nvSpPr>
          <p:spPr>
            <a:xfrm>
              <a:off x="5738" y="582514"/>
              <a:ext cx="1778559" cy="1067135"/>
            </a:xfrm>
            <a:prstGeom prst="rect">
              <a:avLst/>
            </a:pr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4" name="Shape 464"/>
            <p:cNvSpPr txBox="1"/>
            <p:nvPr/>
          </p:nvSpPr>
          <p:spPr>
            <a:xfrm>
              <a:off x="5738" y="582514"/>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IDENTIFICACIÓN DE PROBLEMATICAS </a:t>
              </a:r>
            </a:p>
          </p:txBody>
        </p:sp>
        <p:sp>
          <p:nvSpPr>
            <p:cNvPr id="465" name="Shape 465"/>
            <p:cNvSpPr/>
            <p:nvPr/>
          </p:nvSpPr>
          <p:spPr>
            <a:xfrm>
              <a:off x="3970128" y="1070362"/>
              <a:ext cx="378468" cy="91439"/>
            </a:xfrm>
            <a:custGeom>
              <a:avLst/>
              <a:gdLst/>
              <a:ahLst/>
              <a:cxnLst/>
              <a:rect l="0" t="0" r="0" b="0"/>
              <a:pathLst>
                <a:path w="120000" h="120000" extrusionOk="0">
                  <a:moveTo>
                    <a:pt x="0" y="60000"/>
                  </a:moveTo>
                  <a:lnTo>
                    <a:pt x="120000" y="60000"/>
                  </a:lnTo>
                </a:path>
              </a:pathLst>
            </a:custGeom>
            <a:noFill/>
            <a:ln w="9525" cap="flat" cmpd="sng">
              <a:solidFill>
                <a:schemeClr val="accent3"/>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66" name="Shape 466"/>
            <p:cNvSpPr txBox="1"/>
            <p:nvPr/>
          </p:nvSpPr>
          <p:spPr>
            <a:xfrm>
              <a:off x="4149137" y="1114034"/>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67" name="Shape 467"/>
            <p:cNvSpPr/>
            <p:nvPr/>
          </p:nvSpPr>
          <p:spPr>
            <a:xfrm>
              <a:off x="2193367" y="582514"/>
              <a:ext cx="1778559" cy="1067135"/>
            </a:xfrm>
            <a:prstGeom prst="rect">
              <a:avLst/>
            </a:prstGeom>
            <a:solidFill>
              <a:schemeClr val="accent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68" name="Shape 468"/>
            <p:cNvSpPr txBox="1"/>
            <p:nvPr/>
          </p:nvSpPr>
          <p:spPr>
            <a:xfrm>
              <a:off x="2193367" y="582514"/>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Desarrollo de MESAS DE TRABAJO temáticas</a:t>
              </a:r>
            </a:p>
          </p:txBody>
        </p:sp>
        <p:sp>
          <p:nvSpPr>
            <p:cNvPr id="469" name="Shape 469"/>
            <p:cNvSpPr/>
            <p:nvPr/>
          </p:nvSpPr>
          <p:spPr>
            <a:xfrm>
              <a:off x="6157758" y="1070362"/>
              <a:ext cx="378468" cy="91439"/>
            </a:xfrm>
            <a:custGeom>
              <a:avLst/>
              <a:gdLst/>
              <a:ahLst/>
              <a:cxnLst/>
              <a:rect l="0" t="0" r="0" b="0"/>
              <a:pathLst>
                <a:path w="120000" h="120000" extrusionOk="0">
                  <a:moveTo>
                    <a:pt x="0" y="60000"/>
                  </a:moveTo>
                  <a:lnTo>
                    <a:pt x="120000" y="60000"/>
                  </a:lnTo>
                </a:path>
              </a:pathLst>
            </a:custGeom>
            <a:noFill/>
            <a:ln w="9525" cap="flat" cmpd="sng">
              <a:solidFill>
                <a:schemeClr val="accent4"/>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70" name="Shape 470"/>
            <p:cNvSpPr txBox="1"/>
            <p:nvPr/>
          </p:nvSpPr>
          <p:spPr>
            <a:xfrm>
              <a:off x="6336767" y="1114034"/>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71" name="Shape 471"/>
            <p:cNvSpPr/>
            <p:nvPr/>
          </p:nvSpPr>
          <p:spPr>
            <a:xfrm>
              <a:off x="4380998" y="582514"/>
              <a:ext cx="1778559" cy="1067135"/>
            </a:xfrm>
            <a:prstGeom prst="rect">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2" name="Shape 472"/>
            <p:cNvSpPr txBox="1"/>
            <p:nvPr/>
          </p:nvSpPr>
          <p:spPr>
            <a:xfrm>
              <a:off x="4380998" y="582514"/>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CONSULTA ABIERTA A LA SOCIEDAD</a:t>
              </a:r>
            </a:p>
          </p:txBody>
        </p:sp>
        <p:sp>
          <p:nvSpPr>
            <p:cNvPr id="473" name="Shape 473"/>
            <p:cNvSpPr/>
            <p:nvPr/>
          </p:nvSpPr>
          <p:spPr>
            <a:xfrm>
              <a:off x="895019" y="1647850"/>
              <a:ext cx="6562889" cy="378468"/>
            </a:xfrm>
            <a:custGeom>
              <a:avLst/>
              <a:gdLst/>
              <a:ahLst/>
              <a:cxnLst/>
              <a:rect l="0" t="0" r="0" b="0"/>
              <a:pathLst>
                <a:path w="120000" h="120000" extrusionOk="0">
                  <a:moveTo>
                    <a:pt x="120000" y="0"/>
                  </a:moveTo>
                  <a:lnTo>
                    <a:pt x="120000" y="65421"/>
                  </a:lnTo>
                  <a:lnTo>
                    <a:pt x="0" y="65421"/>
                  </a:lnTo>
                  <a:lnTo>
                    <a:pt x="0" y="120000"/>
                  </a:lnTo>
                </a:path>
              </a:pathLst>
            </a:custGeom>
            <a:noFill/>
            <a:ln w="9525" cap="flat" cmpd="sng">
              <a:solidFill>
                <a:srgbClr val="49ACC5"/>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74" name="Shape 474"/>
            <p:cNvSpPr txBox="1"/>
            <p:nvPr/>
          </p:nvSpPr>
          <p:spPr>
            <a:xfrm>
              <a:off x="4012073" y="1835036"/>
              <a:ext cx="328781"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75" name="Shape 475"/>
            <p:cNvSpPr/>
            <p:nvPr/>
          </p:nvSpPr>
          <p:spPr>
            <a:xfrm>
              <a:off x="6568628" y="582514"/>
              <a:ext cx="1778559" cy="1067135"/>
            </a:xfrm>
            <a:prstGeom prst="rect">
              <a:avLst/>
            </a:prstGeom>
            <a:solidFill>
              <a:srgbClr val="49AC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76" name="Shape 476"/>
            <p:cNvSpPr txBox="1"/>
            <p:nvPr/>
          </p:nvSpPr>
          <p:spPr>
            <a:xfrm>
              <a:off x="6568628" y="582514"/>
              <a:ext cx="1778559" cy="1067135"/>
            </a:xfrm>
            <a:prstGeom prst="rect">
              <a:avLst/>
            </a:prstGeom>
            <a:noFill/>
            <a:ln>
              <a:noFill/>
            </a:ln>
          </p:spPr>
          <p:txBody>
            <a:bodyPr lIns="99550" tIns="99550" rIns="99550" bIns="99550" anchor="ctr" anchorCtr="0">
              <a:noAutofit/>
            </a:bodyPr>
            <a:lstStyle/>
            <a:p>
              <a:pPr marL="0" marR="0" lvl="0" indent="0" algn="ctr" rtl="0">
                <a:lnSpc>
                  <a:spcPct val="100000"/>
                </a:lnSpc>
                <a:spcBef>
                  <a:spcPts val="0"/>
                </a:spcBef>
                <a:spcAft>
                  <a:spcPts val="0"/>
                </a:spcAft>
                <a:buClr>
                  <a:schemeClr val="lt1"/>
                </a:buClr>
                <a:buSzPct val="25000"/>
                <a:buFont typeface="Calibri"/>
                <a:buNone/>
              </a:pPr>
              <a:r>
                <a:rPr lang="es-MX" sz="1400">
                  <a:solidFill>
                    <a:schemeClr val="lt1"/>
                  </a:solidFill>
                  <a:latin typeface="Calibri"/>
                  <a:ea typeface="Calibri"/>
                  <a:cs typeface="Calibri"/>
                  <a:sym typeface="Calibri"/>
                </a:rPr>
                <a:t>DEFINICIÓN DE PROBLEMATICAS</a:t>
              </a:r>
            </a:p>
          </p:txBody>
        </p:sp>
        <p:sp>
          <p:nvSpPr>
            <p:cNvPr id="477" name="Shape 477"/>
            <p:cNvSpPr/>
            <p:nvPr/>
          </p:nvSpPr>
          <p:spPr>
            <a:xfrm>
              <a:off x="1782499" y="2546566"/>
              <a:ext cx="378468" cy="91439"/>
            </a:xfrm>
            <a:custGeom>
              <a:avLst/>
              <a:gdLst/>
              <a:ahLst/>
              <a:cxnLst/>
              <a:rect l="0" t="0" r="0" b="0"/>
              <a:pathLst>
                <a:path w="120000" h="120000" extrusionOk="0">
                  <a:moveTo>
                    <a:pt x="0" y="60000"/>
                  </a:moveTo>
                  <a:lnTo>
                    <a:pt x="120000" y="60000"/>
                  </a:lnTo>
                </a:path>
              </a:pathLst>
            </a:custGeom>
            <a:noFill/>
            <a:ln w="9525" cap="flat" cmpd="sng">
              <a:solidFill>
                <a:srgbClr val="F79543"/>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78" name="Shape 478"/>
            <p:cNvSpPr txBox="1"/>
            <p:nvPr/>
          </p:nvSpPr>
          <p:spPr>
            <a:xfrm>
              <a:off x="1961507" y="2590240"/>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79" name="Shape 479"/>
            <p:cNvSpPr/>
            <p:nvPr/>
          </p:nvSpPr>
          <p:spPr>
            <a:xfrm>
              <a:off x="5738" y="2058718"/>
              <a:ext cx="1778559" cy="1067135"/>
            </a:xfrm>
            <a:prstGeom prst="rect">
              <a:avLst/>
            </a:prstGeom>
            <a:solidFill>
              <a:srgbClr val="F7954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0" name="Shape 480"/>
            <p:cNvSpPr txBox="1"/>
            <p:nvPr/>
          </p:nvSpPr>
          <p:spPr>
            <a:xfrm>
              <a:off x="5738" y="2058718"/>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REUNIONES DE TRABAJO con expertos (funcionarios y sociedad civil)</a:t>
              </a:r>
            </a:p>
          </p:txBody>
        </p:sp>
        <p:sp>
          <p:nvSpPr>
            <p:cNvPr id="481" name="Shape 481"/>
            <p:cNvSpPr/>
            <p:nvPr/>
          </p:nvSpPr>
          <p:spPr>
            <a:xfrm>
              <a:off x="3970128" y="2546566"/>
              <a:ext cx="378468" cy="91439"/>
            </a:xfrm>
            <a:custGeom>
              <a:avLst/>
              <a:gdLst/>
              <a:ahLst/>
              <a:cxnLst/>
              <a:rect l="0" t="0" r="0" b="0"/>
              <a:pathLst>
                <a:path w="120000" h="120000" extrusionOk="0">
                  <a:moveTo>
                    <a:pt x="0" y="60000"/>
                  </a:moveTo>
                  <a:lnTo>
                    <a:pt x="120000" y="60000"/>
                  </a:lnTo>
                </a:path>
              </a:pathLst>
            </a:custGeom>
            <a:noFill/>
            <a:ln w="9525" cap="flat" cmpd="sng">
              <a:solidFill>
                <a:srgbClr val="BF504D"/>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82" name="Shape 482"/>
            <p:cNvSpPr txBox="1"/>
            <p:nvPr/>
          </p:nvSpPr>
          <p:spPr>
            <a:xfrm>
              <a:off x="4149137" y="2590240"/>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83" name="Shape 483"/>
            <p:cNvSpPr/>
            <p:nvPr/>
          </p:nvSpPr>
          <p:spPr>
            <a:xfrm>
              <a:off x="2193367" y="2058718"/>
              <a:ext cx="1778559" cy="1067135"/>
            </a:xfrm>
            <a:prstGeom prst="rect">
              <a:avLst/>
            </a:pr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4" name="Shape 484"/>
            <p:cNvSpPr txBox="1"/>
            <p:nvPr/>
          </p:nvSpPr>
          <p:spPr>
            <a:xfrm>
              <a:off x="2193367" y="2058718"/>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DEFINICIÓN preliminar  DE COMPROMISOS</a:t>
              </a:r>
            </a:p>
          </p:txBody>
        </p:sp>
        <p:sp>
          <p:nvSpPr>
            <p:cNvPr id="485" name="Shape 485"/>
            <p:cNvSpPr/>
            <p:nvPr/>
          </p:nvSpPr>
          <p:spPr>
            <a:xfrm>
              <a:off x="6157758" y="2546566"/>
              <a:ext cx="378468" cy="91439"/>
            </a:xfrm>
            <a:custGeom>
              <a:avLst/>
              <a:gdLst/>
              <a:ahLst/>
              <a:cxnLst/>
              <a:rect l="0" t="0" r="0" b="0"/>
              <a:pathLst>
                <a:path w="120000" h="120000" extrusionOk="0">
                  <a:moveTo>
                    <a:pt x="0" y="60000"/>
                  </a:moveTo>
                  <a:lnTo>
                    <a:pt x="120000" y="60000"/>
                  </a:lnTo>
                </a:path>
              </a:pathLst>
            </a:custGeom>
            <a:noFill/>
            <a:ln w="9525" cap="flat" cmpd="sng">
              <a:solidFill>
                <a:schemeClr val="accent3"/>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86" name="Shape 486"/>
            <p:cNvSpPr txBox="1"/>
            <p:nvPr/>
          </p:nvSpPr>
          <p:spPr>
            <a:xfrm>
              <a:off x="6336767" y="2590240"/>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87" name="Shape 487"/>
            <p:cNvSpPr/>
            <p:nvPr/>
          </p:nvSpPr>
          <p:spPr>
            <a:xfrm>
              <a:off x="4380998" y="2058718"/>
              <a:ext cx="1778559" cy="1067135"/>
            </a:xfrm>
            <a:prstGeom prst="rect">
              <a:avLst/>
            </a:prstGeom>
            <a:solidFill>
              <a:schemeClr val="accent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88" name="Shape 488"/>
            <p:cNvSpPr txBox="1"/>
            <p:nvPr/>
          </p:nvSpPr>
          <p:spPr>
            <a:xfrm>
              <a:off x="4380998" y="2058718"/>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PRESENTACIÓN DE COMPROMISOS  al STL</a:t>
              </a:r>
            </a:p>
          </p:txBody>
        </p:sp>
        <p:sp>
          <p:nvSpPr>
            <p:cNvPr id="489" name="Shape 489"/>
            <p:cNvSpPr/>
            <p:nvPr/>
          </p:nvSpPr>
          <p:spPr>
            <a:xfrm>
              <a:off x="895019" y="3124056"/>
              <a:ext cx="6562889" cy="378468"/>
            </a:xfrm>
            <a:custGeom>
              <a:avLst/>
              <a:gdLst/>
              <a:ahLst/>
              <a:cxnLst/>
              <a:rect l="0" t="0" r="0" b="0"/>
              <a:pathLst>
                <a:path w="120000" h="120000" extrusionOk="0">
                  <a:moveTo>
                    <a:pt x="120000" y="0"/>
                  </a:moveTo>
                  <a:lnTo>
                    <a:pt x="120000" y="65421"/>
                  </a:lnTo>
                  <a:lnTo>
                    <a:pt x="0" y="65421"/>
                  </a:lnTo>
                  <a:lnTo>
                    <a:pt x="0" y="120000"/>
                  </a:lnTo>
                </a:path>
              </a:pathLst>
            </a:custGeom>
            <a:noFill/>
            <a:ln w="9525" cap="flat" cmpd="sng">
              <a:solidFill>
                <a:schemeClr val="accent4"/>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90" name="Shape 490"/>
            <p:cNvSpPr txBox="1"/>
            <p:nvPr/>
          </p:nvSpPr>
          <p:spPr>
            <a:xfrm>
              <a:off x="4012073" y="3311242"/>
              <a:ext cx="328781"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91" name="Shape 491"/>
            <p:cNvSpPr/>
            <p:nvPr/>
          </p:nvSpPr>
          <p:spPr>
            <a:xfrm>
              <a:off x="6568628" y="2058718"/>
              <a:ext cx="1778559" cy="1067135"/>
            </a:xfrm>
            <a:prstGeom prst="rect">
              <a:avLst/>
            </a:prstGeom>
            <a:solidFill>
              <a:schemeClr val="accent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2" name="Shape 492"/>
            <p:cNvSpPr txBox="1"/>
            <p:nvPr/>
          </p:nvSpPr>
          <p:spPr>
            <a:xfrm>
              <a:off x="6568628" y="2058718"/>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Definición de PLANES DE TRABAJO para cumplir los compromisos</a:t>
              </a:r>
            </a:p>
          </p:txBody>
        </p:sp>
        <p:sp>
          <p:nvSpPr>
            <p:cNvPr id="493" name="Shape 493"/>
            <p:cNvSpPr/>
            <p:nvPr/>
          </p:nvSpPr>
          <p:spPr>
            <a:xfrm>
              <a:off x="1782499" y="4022773"/>
              <a:ext cx="378468" cy="91439"/>
            </a:xfrm>
            <a:custGeom>
              <a:avLst/>
              <a:gdLst/>
              <a:ahLst/>
              <a:cxnLst/>
              <a:rect l="0" t="0" r="0" b="0"/>
              <a:pathLst>
                <a:path w="120000" h="120000" extrusionOk="0">
                  <a:moveTo>
                    <a:pt x="0" y="60000"/>
                  </a:moveTo>
                  <a:lnTo>
                    <a:pt x="120000" y="60000"/>
                  </a:lnTo>
                </a:path>
              </a:pathLst>
            </a:custGeom>
            <a:noFill/>
            <a:ln w="9525" cap="flat" cmpd="sng">
              <a:solidFill>
                <a:srgbClr val="49ACC5"/>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94" name="Shape 494"/>
            <p:cNvSpPr txBox="1"/>
            <p:nvPr/>
          </p:nvSpPr>
          <p:spPr>
            <a:xfrm>
              <a:off x="1961507" y="4066446"/>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600">
                <a:solidFill>
                  <a:schemeClr val="dk1"/>
                </a:solidFill>
                <a:latin typeface="Calibri"/>
                <a:ea typeface="Calibri"/>
                <a:cs typeface="Calibri"/>
                <a:sym typeface="Calibri"/>
              </a:endParaRPr>
            </a:p>
          </p:txBody>
        </p:sp>
        <p:sp>
          <p:nvSpPr>
            <p:cNvPr id="495" name="Shape 495"/>
            <p:cNvSpPr/>
            <p:nvPr/>
          </p:nvSpPr>
          <p:spPr>
            <a:xfrm>
              <a:off x="5738" y="3534925"/>
              <a:ext cx="1778559" cy="1067135"/>
            </a:xfrm>
            <a:prstGeom prst="rect">
              <a:avLst/>
            </a:prstGeom>
            <a:solidFill>
              <a:srgbClr val="49ACC5"/>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496" name="Shape 496"/>
            <p:cNvSpPr txBox="1"/>
            <p:nvPr/>
          </p:nvSpPr>
          <p:spPr>
            <a:xfrm>
              <a:off x="5738" y="3534925"/>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INTEGRACIÓN DEL PLAN DE ACCIÓN</a:t>
              </a:r>
            </a:p>
          </p:txBody>
        </p:sp>
        <p:sp>
          <p:nvSpPr>
            <p:cNvPr id="497" name="Shape 497"/>
            <p:cNvSpPr/>
            <p:nvPr/>
          </p:nvSpPr>
          <p:spPr>
            <a:xfrm>
              <a:off x="3970128" y="4022773"/>
              <a:ext cx="378468" cy="91439"/>
            </a:xfrm>
            <a:custGeom>
              <a:avLst/>
              <a:gdLst/>
              <a:ahLst/>
              <a:cxnLst/>
              <a:rect l="0" t="0" r="0" b="0"/>
              <a:pathLst>
                <a:path w="120000" h="120000" extrusionOk="0">
                  <a:moveTo>
                    <a:pt x="0" y="60000"/>
                  </a:moveTo>
                  <a:lnTo>
                    <a:pt x="120000" y="60000"/>
                  </a:lnTo>
                </a:path>
              </a:pathLst>
            </a:custGeom>
            <a:noFill/>
            <a:ln w="9525" cap="flat" cmpd="sng">
              <a:solidFill>
                <a:srgbClr val="F79543"/>
              </a:solidFill>
              <a:prstDash val="solid"/>
              <a:round/>
              <a:headEnd type="none" w="med" len="med"/>
              <a:tailEnd type="stealth" w="lg" len="lg"/>
            </a:ln>
          </p:spPr>
          <p:txBody>
            <a:bodyPr lIns="91425" tIns="91425" rIns="91425" bIns="91425" anchor="ctr" anchorCtr="0">
              <a:noAutofit/>
            </a:bodyPr>
            <a:lstStyle/>
            <a:p>
              <a:pPr lvl="0">
                <a:spcBef>
                  <a:spcPts val="0"/>
                </a:spcBef>
                <a:buNone/>
              </a:pPr>
              <a:endParaRPr/>
            </a:p>
          </p:txBody>
        </p:sp>
        <p:sp>
          <p:nvSpPr>
            <p:cNvPr id="498" name="Shape 498"/>
            <p:cNvSpPr txBox="1"/>
            <p:nvPr/>
          </p:nvSpPr>
          <p:spPr>
            <a:xfrm>
              <a:off x="4149137" y="4066446"/>
              <a:ext cx="20453" cy="4093"/>
            </a:xfrm>
            <a:prstGeom prst="rect">
              <a:avLst/>
            </a:prstGeom>
            <a:noFill/>
            <a:ln>
              <a:noFill/>
            </a:ln>
          </p:spPr>
          <p:txBody>
            <a:bodyPr lIns="12700" tIns="0" rIns="12700" bIns="0" anchor="ctr" anchorCtr="0">
              <a:noAutofit/>
            </a:bodyPr>
            <a:lstStyle/>
            <a:p>
              <a:pPr marL="0" marR="0" lvl="0" indent="0" algn="ctr" rtl="0">
                <a:lnSpc>
                  <a:spcPct val="90000"/>
                </a:lnSpc>
                <a:spcBef>
                  <a:spcPts val="0"/>
                </a:spcBef>
                <a:spcAft>
                  <a:spcPts val="0"/>
                </a:spcAft>
                <a:buNone/>
              </a:pPr>
              <a:endParaRPr sz="500">
                <a:solidFill>
                  <a:schemeClr val="dk1"/>
                </a:solidFill>
                <a:latin typeface="Calibri"/>
                <a:ea typeface="Calibri"/>
                <a:cs typeface="Calibri"/>
                <a:sym typeface="Calibri"/>
              </a:endParaRPr>
            </a:p>
          </p:txBody>
        </p:sp>
        <p:sp>
          <p:nvSpPr>
            <p:cNvPr id="499" name="Shape 499"/>
            <p:cNvSpPr/>
            <p:nvPr/>
          </p:nvSpPr>
          <p:spPr>
            <a:xfrm>
              <a:off x="2193367" y="3534925"/>
              <a:ext cx="1778559" cy="1067135"/>
            </a:xfrm>
            <a:prstGeom prst="rect">
              <a:avLst/>
            </a:prstGeom>
            <a:solidFill>
              <a:srgbClr val="F79543"/>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0" name="Shape 500"/>
            <p:cNvSpPr txBox="1"/>
            <p:nvPr/>
          </p:nvSpPr>
          <p:spPr>
            <a:xfrm>
              <a:off x="2193367" y="3534925"/>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APROBACIÓN del Plan de Acción por parte del STL</a:t>
              </a:r>
            </a:p>
          </p:txBody>
        </p:sp>
        <p:sp>
          <p:nvSpPr>
            <p:cNvPr id="501" name="Shape 501"/>
            <p:cNvSpPr/>
            <p:nvPr/>
          </p:nvSpPr>
          <p:spPr>
            <a:xfrm>
              <a:off x="4380998" y="3534925"/>
              <a:ext cx="1778559" cy="1067135"/>
            </a:xfrm>
            <a:prstGeom prst="rect">
              <a:avLst/>
            </a:pr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02" name="Shape 502"/>
            <p:cNvSpPr txBox="1"/>
            <p:nvPr/>
          </p:nvSpPr>
          <p:spPr>
            <a:xfrm>
              <a:off x="4380998" y="3534925"/>
              <a:ext cx="1778559" cy="1067135"/>
            </a:xfrm>
            <a:prstGeom prst="rect">
              <a:avLst/>
            </a:prstGeom>
            <a:noFill/>
            <a:ln>
              <a:noFill/>
            </a:ln>
          </p:spPr>
          <p:txBody>
            <a:bodyPr lIns="99550" tIns="99550" rIns="99550" bIns="99550"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PRESENTACIÓN del </a:t>
              </a:r>
              <a:r>
                <a:rPr lang="es-MX" sz="1400" b="1">
                  <a:solidFill>
                    <a:schemeClr val="lt1"/>
                  </a:solidFill>
                  <a:latin typeface="Calibri"/>
                  <a:ea typeface="Calibri"/>
                  <a:cs typeface="Calibri"/>
                  <a:sym typeface="Calibri"/>
                </a:rPr>
                <a:t>Plan de Acción Local Jalisco 2016 – 2018 cumbre OGP</a:t>
              </a:r>
            </a:p>
          </p:txBody>
        </p:sp>
      </p:gr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Shape 404"/>
          <p:cNvSpPr txBox="1">
            <a:spLocks noGrp="1"/>
          </p:cNvSpPr>
          <p:nvPr>
            <p:ph type="title"/>
          </p:nvPr>
        </p:nvSpPr>
        <p:spPr>
          <a:xfrm>
            <a:off x="457200" y="274637"/>
            <a:ext cx="7211143"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200" b="0" i="0" u="none" strike="noStrike" cap="none">
                <a:solidFill>
                  <a:schemeClr val="accent6"/>
                </a:solidFill>
                <a:latin typeface="Calibri"/>
                <a:ea typeface="Calibri"/>
                <a:cs typeface="Calibri"/>
                <a:sym typeface="Calibri"/>
              </a:rPr>
              <a:t>Mesas de Diálogo para la Integración </a:t>
            </a:r>
            <a:br>
              <a:rPr lang="es-MX" sz="3200" b="0" i="0" u="none" strike="noStrike" cap="none">
                <a:solidFill>
                  <a:schemeClr val="accent6"/>
                </a:solidFill>
                <a:latin typeface="Calibri"/>
                <a:ea typeface="Calibri"/>
                <a:cs typeface="Calibri"/>
                <a:sym typeface="Calibri"/>
              </a:rPr>
            </a:br>
            <a:r>
              <a:rPr lang="es-MX" sz="3200" b="0" i="0" u="none" strike="noStrike" cap="none">
                <a:solidFill>
                  <a:schemeClr val="accent6"/>
                </a:solidFill>
                <a:latin typeface="Calibri"/>
                <a:ea typeface="Calibri"/>
                <a:cs typeface="Calibri"/>
                <a:sym typeface="Calibri"/>
              </a:rPr>
              <a:t>del Plan de Acción en Gobierno Abierto</a:t>
            </a:r>
          </a:p>
        </p:txBody>
      </p:sp>
      <p:sp>
        <p:nvSpPr>
          <p:cNvPr id="405" name="Shape 405"/>
          <p:cNvSpPr txBox="1">
            <a:spLocks noGrp="1"/>
          </p:cNvSpPr>
          <p:nvPr>
            <p:ph type="body" idx="1"/>
          </p:nvPr>
        </p:nvSpPr>
        <p:spPr>
          <a:xfrm>
            <a:off x="457200" y="1600200"/>
            <a:ext cx="4038599" cy="4525963"/>
          </a:xfrm>
          <a:prstGeom prst="rect">
            <a:avLst/>
          </a:prstGeom>
          <a:noFill/>
          <a:ln>
            <a:noFill/>
          </a:ln>
        </p:spPr>
        <p:txBody>
          <a:bodyPr lIns="91425" tIns="45700" rIns="91425" bIns="45700" anchor="t" anchorCtr="0">
            <a:noAutofit/>
          </a:bodyPr>
          <a:lstStyle/>
          <a:p>
            <a:pPr marL="342900" marR="0" lvl="0" indent="-342900" algn="just" rtl="0">
              <a:spcBef>
                <a:spcPts val="0"/>
              </a:spcBef>
              <a:spcAft>
                <a:spcPts val="0"/>
              </a:spcAft>
              <a:buClr>
                <a:schemeClr val="dk1"/>
              </a:buClr>
              <a:buSzPct val="99615"/>
              <a:buFont typeface="Arial"/>
              <a:buChar char="•"/>
            </a:pPr>
            <a:r>
              <a:rPr lang="es-MX" sz="2590" b="1" i="0" u="none" strike="noStrike" cap="none">
                <a:solidFill>
                  <a:schemeClr val="dk1"/>
                </a:solidFill>
                <a:latin typeface="Calibri"/>
                <a:ea typeface="Calibri"/>
                <a:cs typeface="Calibri"/>
                <a:sym typeface="Calibri"/>
              </a:rPr>
              <a:t>Objetivo:</a:t>
            </a:r>
          </a:p>
          <a:p>
            <a:pPr marL="0" marR="0" lvl="0" indent="0" algn="just" rtl="0">
              <a:spcBef>
                <a:spcPts val="518"/>
              </a:spcBef>
              <a:spcAft>
                <a:spcPts val="0"/>
              </a:spcAft>
              <a:buClr>
                <a:schemeClr val="dk1"/>
              </a:buClr>
              <a:buSzPct val="25000"/>
              <a:buFont typeface="Arial"/>
              <a:buNone/>
            </a:pPr>
            <a:r>
              <a:rPr lang="es-MX" sz="2590" b="0" i="0" u="none" strike="noStrike" cap="none">
                <a:solidFill>
                  <a:schemeClr val="dk1"/>
                </a:solidFill>
                <a:latin typeface="Calibri"/>
                <a:ea typeface="Calibri"/>
                <a:cs typeface="Calibri"/>
                <a:sym typeface="Calibri"/>
              </a:rPr>
              <a:t>Identificación de actores relevantes y temas prioritarios para los sectores</a:t>
            </a:r>
          </a:p>
          <a:p>
            <a:pPr marL="0" marR="0" lvl="0" indent="0" algn="just" rtl="0">
              <a:spcBef>
                <a:spcPts val="518"/>
              </a:spcBef>
              <a:spcAft>
                <a:spcPts val="0"/>
              </a:spcAft>
              <a:buClr>
                <a:schemeClr val="dk1"/>
              </a:buClr>
              <a:buSzPct val="25000"/>
              <a:buFont typeface="Arial"/>
              <a:buNone/>
            </a:pPr>
            <a:endParaRPr sz="2590" b="0" i="0" u="none" strike="noStrike" cap="none">
              <a:solidFill>
                <a:schemeClr val="dk1"/>
              </a:solidFill>
              <a:latin typeface="Calibri"/>
              <a:ea typeface="Calibri"/>
              <a:cs typeface="Calibri"/>
              <a:sym typeface="Calibri"/>
            </a:endParaRPr>
          </a:p>
          <a:p>
            <a:pPr marL="342900" marR="0" lvl="0" indent="-342900" algn="just" rtl="0">
              <a:spcBef>
                <a:spcPts val="518"/>
              </a:spcBef>
              <a:spcAft>
                <a:spcPts val="0"/>
              </a:spcAft>
              <a:buClr>
                <a:schemeClr val="dk1"/>
              </a:buClr>
              <a:buSzPct val="99615"/>
              <a:buFont typeface="Arial"/>
              <a:buChar char="•"/>
            </a:pPr>
            <a:r>
              <a:rPr lang="es-MX" sz="2590" b="1" i="0" u="none" strike="noStrike" cap="none">
                <a:solidFill>
                  <a:schemeClr val="dk1"/>
                </a:solidFill>
                <a:latin typeface="Calibri"/>
                <a:ea typeface="Calibri"/>
                <a:cs typeface="Calibri"/>
                <a:sym typeface="Calibri"/>
              </a:rPr>
              <a:t>Resultados:</a:t>
            </a:r>
          </a:p>
          <a:p>
            <a:pPr marL="0" marR="0" lvl="0" indent="0" algn="just" rtl="0">
              <a:spcBef>
                <a:spcPts val="518"/>
              </a:spcBef>
              <a:buClr>
                <a:schemeClr val="dk1"/>
              </a:buClr>
              <a:buSzPct val="25000"/>
              <a:buFont typeface="Arial"/>
              <a:buNone/>
            </a:pPr>
            <a:r>
              <a:rPr lang="es-MX" sz="2590" b="0" i="0" u="none" strike="noStrike" cap="none">
                <a:solidFill>
                  <a:schemeClr val="dk1"/>
                </a:solidFill>
                <a:latin typeface="Calibri"/>
                <a:ea typeface="Calibri"/>
                <a:cs typeface="Calibri"/>
                <a:sym typeface="Calibri"/>
              </a:rPr>
              <a:t>Dio a conocer la formalización de la Agenda a través del Secretariado</a:t>
            </a:r>
          </a:p>
        </p:txBody>
      </p:sp>
      <p:pic>
        <p:nvPicPr>
          <p:cNvPr id="406" name="Shape 406"/>
          <p:cNvPicPr preferRelativeResize="0"/>
          <p:nvPr/>
        </p:nvPicPr>
        <p:blipFill rotWithShape="1">
          <a:blip r:embed="rId3">
            <a:alphaModFix/>
          </a:blip>
          <a:srcRect l="19034" t="17549" r="22294" b="26554"/>
          <a:stretch/>
        </p:blipFill>
        <p:spPr>
          <a:xfrm>
            <a:off x="4776862" y="1700808"/>
            <a:ext cx="4247835" cy="2275388"/>
          </a:xfrm>
          <a:prstGeom prst="rect">
            <a:avLst/>
          </a:prstGeom>
          <a:noFill/>
          <a:ln>
            <a:noFill/>
          </a:ln>
        </p:spPr>
      </p:pic>
      <p:pic>
        <p:nvPicPr>
          <p:cNvPr id="407" name="Shape 407"/>
          <p:cNvPicPr preferRelativeResize="0"/>
          <p:nvPr/>
        </p:nvPicPr>
        <p:blipFill rotWithShape="1">
          <a:blip r:embed="rId4">
            <a:alphaModFix/>
          </a:blip>
          <a:srcRect l="22434" t="42272" r="32351" b="31149"/>
          <a:stretch/>
        </p:blipFill>
        <p:spPr>
          <a:xfrm>
            <a:off x="4499992" y="4509119"/>
            <a:ext cx="4355976" cy="1439630"/>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Shape 413"/>
          <p:cNvSpPr txBox="1">
            <a:spLocks noGrp="1"/>
          </p:cNvSpPr>
          <p:nvPr>
            <p:ph type="title"/>
          </p:nvPr>
        </p:nvSpPr>
        <p:spPr>
          <a:xfrm>
            <a:off x="457200" y="274637"/>
            <a:ext cx="699512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600" b="0" i="0" u="none" strike="noStrike" cap="none">
                <a:solidFill>
                  <a:schemeClr val="accent6"/>
                </a:solidFill>
                <a:latin typeface="Calibri"/>
                <a:ea typeface="Calibri"/>
                <a:cs typeface="Calibri"/>
                <a:sym typeface="Calibri"/>
              </a:rPr>
              <a:t>Conferencias de sensibilización municipales</a:t>
            </a:r>
          </a:p>
        </p:txBody>
      </p:sp>
      <p:sp>
        <p:nvSpPr>
          <p:cNvPr id="414" name="Shape 414"/>
          <p:cNvSpPr txBox="1">
            <a:spLocks noGrp="1"/>
          </p:cNvSpPr>
          <p:nvPr>
            <p:ph type="body" idx="1"/>
          </p:nvPr>
        </p:nvSpPr>
        <p:spPr>
          <a:xfrm>
            <a:off x="251520" y="1628800"/>
            <a:ext cx="3960438" cy="259228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MX" sz="2400" b="1" i="0" u="none" strike="noStrike" cap="none" dirty="0">
                <a:solidFill>
                  <a:schemeClr val="dk1"/>
                </a:solidFill>
                <a:latin typeface="Calibri"/>
                <a:ea typeface="Calibri"/>
                <a:cs typeface="Calibri"/>
                <a:sym typeface="Calibri"/>
              </a:rPr>
              <a:t>Resultados:</a:t>
            </a:r>
          </a:p>
          <a:p>
            <a:pPr marL="342900" marR="0" lvl="0" indent="-342900" algn="l" rtl="0">
              <a:spcBef>
                <a:spcPts val="480"/>
              </a:spcBef>
              <a:spcAft>
                <a:spcPts val="0"/>
              </a:spcAft>
              <a:buClr>
                <a:schemeClr val="dk1"/>
              </a:buClr>
              <a:buSzPct val="100000"/>
              <a:buFont typeface="Arial"/>
              <a:buChar char="•"/>
            </a:pPr>
            <a:r>
              <a:rPr lang="es-MX" sz="2400" b="0" i="0" u="none" strike="noStrike" cap="none" dirty="0">
                <a:solidFill>
                  <a:schemeClr val="dk1"/>
                </a:solidFill>
                <a:latin typeface="Calibri"/>
                <a:ea typeface="Calibri"/>
                <a:cs typeface="Calibri"/>
                <a:sym typeface="Calibri"/>
              </a:rPr>
              <a:t>Visita 8 Regiones</a:t>
            </a:r>
          </a:p>
          <a:p>
            <a:pPr marL="342900" marR="0" lvl="0" indent="-342900" algn="just" rtl="0">
              <a:spcBef>
                <a:spcPts val="480"/>
              </a:spcBef>
              <a:spcAft>
                <a:spcPts val="0"/>
              </a:spcAft>
              <a:buClr>
                <a:schemeClr val="dk1"/>
              </a:buClr>
              <a:buSzPct val="100000"/>
              <a:buFont typeface="Arial"/>
              <a:buChar char="•"/>
            </a:pPr>
            <a:r>
              <a:rPr lang="es-MX" sz="2400" b="0" i="0" u="none" strike="noStrike" cap="none" dirty="0">
                <a:solidFill>
                  <a:schemeClr val="dk1"/>
                </a:solidFill>
                <a:latin typeface="Calibri"/>
                <a:ea typeface="Calibri"/>
                <a:cs typeface="Calibri"/>
                <a:sym typeface="Calibri"/>
              </a:rPr>
              <a:t>79 municipios</a:t>
            </a:r>
          </a:p>
          <a:p>
            <a:pPr marL="342900" marR="0" lvl="0" indent="-342900" algn="l" rtl="0">
              <a:spcBef>
                <a:spcPts val="480"/>
              </a:spcBef>
              <a:buClr>
                <a:schemeClr val="dk1"/>
              </a:buClr>
              <a:buSzPct val="100000"/>
              <a:buFont typeface="Arial"/>
              <a:buChar char="•"/>
            </a:pPr>
            <a:r>
              <a:rPr lang="es-MX" sz="2400" b="0" i="0" u="none" strike="noStrike" cap="none" dirty="0">
                <a:solidFill>
                  <a:schemeClr val="dk1"/>
                </a:solidFill>
                <a:latin typeface="Calibri"/>
                <a:ea typeface="Calibri"/>
                <a:cs typeface="Calibri"/>
                <a:sym typeface="Calibri"/>
              </a:rPr>
              <a:t>Asistencia 1,000 jaliscienses</a:t>
            </a:r>
          </a:p>
        </p:txBody>
      </p:sp>
      <p:pic>
        <p:nvPicPr>
          <p:cNvPr id="415" name="Shape 415"/>
          <p:cNvPicPr preferRelativeResize="0"/>
          <p:nvPr/>
        </p:nvPicPr>
        <p:blipFill rotWithShape="1">
          <a:blip r:embed="rId3">
            <a:alphaModFix/>
          </a:blip>
          <a:srcRect t="52829"/>
          <a:stretch/>
        </p:blipFill>
        <p:spPr>
          <a:xfrm>
            <a:off x="4464496" y="2132856"/>
            <a:ext cx="4572000" cy="1617480"/>
          </a:xfrm>
          <a:prstGeom prst="rect">
            <a:avLst/>
          </a:prstGeom>
          <a:noFill/>
          <a:ln>
            <a:noFill/>
          </a:ln>
        </p:spPr>
      </p:pic>
      <p:pic>
        <p:nvPicPr>
          <p:cNvPr id="416" name="Shape 416"/>
          <p:cNvPicPr preferRelativeResize="0"/>
          <p:nvPr/>
        </p:nvPicPr>
        <p:blipFill rotWithShape="1">
          <a:blip r:embed="rId4">
            <a:alphaModFix/>
          </a:blip>
          <a:srcRect t="20428" b="13924"/>
          <a:stretch/>
        </p:blipFill>
        <p:spPr>
          <a:xfrm>
            <a:off x="2339751" y="3933055"/>
            <a:ext cx="4968551" cy="2168705"/>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Shape 422"/>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800" b="0" i="0" u="none" strike="noStrike" cap="none">
                <a:solidFill>
                  <a:schemeClr val="accent6"/>
                </a:solidFill>
                <a:latin typeface="Calibri"/>
                <a:ea typeface="Calibri"/>
                <a:cs typeface="Calibri"/>
                <a:sym typeface="Calibri"/>
              </a:rPr>
              <a:t>Consulta en línea</a:t>
            </a:r>
          </a:p>
        </p:txBody>
      </p:sp>
      <p:sp>
        <p:nvSpPr>
          <p:cNvPr id="423" name="Shape 423"/>
          <p:cNvSpPr txBox="1">
            <a:spLocks noGrp="1"/>
          </p:cNvSpPr>
          <p:nvPr>
            <p:ph type="body" idx="1"/>
          </p:nvPr>
        </p:nvSpPr>
        <p:spPr>
          <a:xfrm>
            <a:off x="457200" y="1600200"/>
            <a:ext cx="5194919" cy="4525963"/>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s-MX" sz="2800" b="1" i="0" u="none" strike="noStrike" cap="none">
                <a:solidFill>
                  <a:schemeClr val="dk1"/>
                </a:solidFill>
                <a:latin typeface="Calibri"/>
                <a:ea typeface="Calibri"/>
                <a:cs typeface="Calibri"/>
                <a:sym typeface="Calibri"/>
              </a:rPr>
              <a:t>Resultados:</a:t>
            </a:r>
          </a:p>
          <a:p>
            <a:pPr marL="0" marR="0" lvl="0" indent="0" algn="l" rtl="0">
              <a:spcBef>
                <a:spcPts val="560"/>
              </a:spcBef>
              <a:spcAft>
                <a:spcPts val="0"/>
              </a:spcAft>
              <a:buClr>
                <a:schemeClr val="dk1"/>
              </a:buClr>
              <a:buSzPct val="25000"/>
              <a:buFont typeface="Arial"/>
              <a:buNone/>
            </a:pPr>
            <a:r>
              <a:rPr lang="es-MX" sz="2800" b="0" i="0" u="none" strike="noStrike" cap="none">
                <a:solidFill>
                  <a:schemeClr val="dk1"/>
                </a:solidFill>
                <a:latin typeface="Calibri"/>
                <a:ea typeface="Calibri"/>
                <a:cs typeface="Calibri"/>
                <a:sym typeface="Calibri"/>
              </a:rPr>
              <a:t>198 personas participaron principalmente del sector privado y académico.</a:t>
            </a:r>
          </a:p>
          <a:p>
            <a:pPr marL="0" marR="0" lvl="0" indent="0" algn="l" rtl="0">
              <a:spcBef>
                <a:spcPts val="560"/>
              </a:spcBef>
              <a:spcAft>
                <a:spcPts val="0"/>
              </a:spcAft>
              <a:buClr>
                <a:schemeClr val="dk1"/>
              </a:buClr>
              <a:buSzPct val="25000"/>
              <a:buFont typeface="Arial"/>
              <a:buNone/>
            </a:pPr>
            <a:endParaRPr sz="2800" b="0" i="0" u="none" strike="noStrike" cap="none">
              <a:solidFill>
                <a:schemeClr val="dk1"/>
              </a:solidFill>
              <a:latin typeface="Calibri"/>
              <a:ea typeface="Calibri"/>
              <a:cs typeface="Calibri"/>
              <a:sym typeface="Calibri"/>
            </a:endParaRPr>
          </a:p>
          <a:p>
            <a:pPr marL="0" marR="0" lvl="0" indent="0" algn="l" rtl="0">
              <a:spcBef>
                <a:spcPts val="560"/>
              </a:spcBef>
              <a:buClr>
                <a:schemeClr val="dk1"/>
              </a:buClr>
              <a:buSzPct val="25000"/>
              <a:buFont typeface="Arial"/>
              <a:buNone/>
            </a:pPr>
            <a:endParaRPr sz="2800" b="0" i="0" u="none" strike="noStrike" cap="none">
              <a:solidFill>
                <a:schemeClr val="dk1"/>
              </a:solidFill>
              <a:latin typeface="Calibri"/>
              <a:ea typeface="Calibri"/>
              <a:cs typeface="Calibri"/>
              <a:sym typeface="Calibri"/>
            </a:endParaRPr>
          </a:p>
        </p:txBody>
      </p:sp>
      <p:pic>
        <p:nvPicPr>
          <p:cNvPr id="424" name="Shape 424"/>
          <p:cNvPicPr preferRelativeResize="0"/>
          <p:nvPr/>
        </p:nvPicPr>
        <p:blipFill rotWithShape="1">
          <a:blip r:embed="rId3">
            <a:alphaModFix/>
          </a:blip>
          <a:srcRect l="3750" t="1839" r="3873"/>
          <a:stretch/>
        </p:blipFill>
        <p:spPr>
          <a:xfrm>
            <a:off x="5796135" y="155834"/>
            <a:ext cx="3138616" cy="5937460"/>
          </a:xfrm>
          <a:prstGeom prst="rect">
            <a:avLst/>
          </a:prstGeom>
          <a:noFill/>
          <a:ln>
            <a:noFill/>
          </a:ln>
        </p:spPr>
      </p:pic>
      <p:pic>
        <p:nvPicPr>
          <p:cNvPr id="425" name="Shape 425"/>
          <p:cNvPicPr preferRelativeResize="0"/>
          <p:nvPr/>
        </p:nvPicPr>
        <p:blipFill rotWithShape="1">
          <a:blip r:embed="rId4">
            <a:alphaModFix/>
          </a:blip>
          <a:srcRect/>
          <a:stretch/>
        </p:blipFill>
        <p:spPr>
          <a:xfrm>
            <a:off x="539552" y="3375619"/>
            <a:ext cx="4572000" cy="2933700"/>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Shape 431"/>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800" b="0" i="0" u="none" strike="noStrike" cap="none">
                <a:solidFill>
                  <a:schemeClr val="accent6"/>
                </a:solidFill>
                <a:latin typeface="Calibri"/>
                <a:ea typeface="Calibri"/>
                <a:cs typeface="Calibri"/>
                <a:sym typeface="Calibri"/>
              </a:rPr>
              <a:t>Consulta ampliada</a:t>
            </a:r>
          </a:p>
        </p:txBody>
      </p:sp>
      <p:pic>
        <p:nvPicPr>
          <p:cNvPr id="432" name="Shape 432"/>
          <p:cNvPicPr preferRelativeResize="0">
            <a:picLocks noGrp="1"/>
          </p:cNvPicPr>
          <p:nvPr>
            <p:ph type="body" idx="1"/>
          </p:nvPr>
        </p:nvPicPr>
        <p:blipFill rotWithShape="1">
          <a:blip r:embed="rId3">
            <a:alphaModFix/>
          </a:blip>
          <a:srcRect t="2366" b="21188"/>
          <a:stretch/>
        </p:blipFill>
        <p:spPr>
          <a:xfrm>
            <a:off x="4009991" y="3212975"/>
            <a:ext cx="4954497" cy="2840614"/>
          </a:xfrm>
          <a:prstGeom prst="rect">
            <a:avLst/>
          </a:prstGeom>
          <a:noFill/>
          <a:ln>
            <a:noFill/>
          </a:ln>
        </p:spPr>
      </p:pic>
      <p:sp>
        <p:nvSpPr>
          <p:cNvPr id="433" name="Shape 433"/>
          <p:cNvSpPr txBox="1"/>
          <p:nvPr/>
        </p:nvSpPr>
        <p:spPr>
          <a:xfrm>
            <a:off x="539552" y="1412775"/>
            <a:ext cx="8208912" cy="2246769"/>
          </a:xfrm>
          <a:prstGeom prst="rect">
            <a:avLst/>
          </a:prstGeom>
          <a:noFill/>
          <a:ln>
            <a:noFill/>
          </a:ln>
        </p:spPr>
        <p:txBody>
          <a:bodyPr lIns="91425" tIns="45700" rIns="91425" bIns="45700" anchor="t" anchorCtr="0">
            <a:noAutofit/>
          </a:bodyPr>
          <a:lstStyle/>
          <a:p>
            <a:pPr marL="342900" marR="0" lvl="0" indent="-342900" algn="just" rtl="0">
              <a:spcBef>
                <a:spcPts val="0"/>
              </a:spcBef>
              <a:buClr>
                <a:schemeClr val="dk1"/>
              </a:buClr>
              <a:buSzPct val="100000"/>
              <a:buFont typeface="Arial"/>
              <a:buChar char="•"/>
            </a:pPr>
            <a:r>
              <a:rPr lang="es-MX" sz="2800" b="0" i="0" u="none" strike="noStrike" cap="none">
                <a:solidFill>
                  <a:schemeClr val="dk1"/>
                </a:solidFill>
                <a:latin typeface="Calibri"/>
                <a:ea typeface="Calibri"/>
                <a:cs typeface="Calibri"/>
                <a:sym typeface="Calibri"/>
              </a:rPr>
              <a:t>Se realizó en las plazas públicas de 52 municipios.</a:t>
            </a:r>
          </a:p>
          <a:p>
            <a:pPr marL="342900" marR="0" lvl="0" indent="-342900" algn="just" rtl="0">
              <a:spcBef>
                <a:spcPts val="0"/>
              </a:spcBef>
              <a:buClr>
                <a:schemeClr val="dk1"/>
              </a:buClr>
              <a:buSzPct val="100000"/>
              <a:buFont typeface="Arial"/>
              <a:buChar char="•"/>
            </a:pPr>
            <a:r>
              <a:rPr lang="es-MX" sz="2800" b="0" i="0" u="none" strike="noStrike" cap="none">
                <a:solidFill>
                  <a:schemeClr val="dk1"/>
                </a:solidFill>
                <a:latin typeface="Calibri"/>
                <a:ea typeface="Calibri"/>
                <a:cs typeface="Calibri"/>
                <a:sym typeface="Calibri"/>
              </a:rPr>
              <a:t>2,718 personas participaron respondiendo a la consulta.</a:t>
            </a:r>
          </a:p>
          <a:p>
            <a:pPr marL="342900" marR="0" lvl="0" indent="-342900" algn="l" rtl="0">
              <a:spcBef>
                <a:spcPts val="0"/>
              </a:spcBef>
              <a:buClr>
                <a:schemeClr val="dk1"/>
              </a:buClr>
              <a:buSzPct val="100000"/>
              <a:buFont typeface="Arial"/>
              <a:buChar char="•"/>
            </a:pPr>
            <a:r>
              <a:rPr lang="es-MX" sz="2800" b="0" i="0" u="none" strike="noStrike" cap="none">
                <a:solidFill>
                  <a:schemeClr val="dk1"/>
                </a:solidFill>
                <a:latin typeface="Calibri"/>
                <a:ea typeface="Calibri"/>
                <a:cs typeface="Calibri"/>
                <a:sym typeface="Calibri"/>
              </a:rPr>
              <a:t>65.7% de los participantes son habitantes del interior del Estado. </a:t>
            </a:r>
          </a:p>
        </p:txBody>
      </p:sp>
      <p:pic>
        <p:nvPicPr>
          <p:cNvPr id="434" name="Shape 434"/>
          <p:cNvPicPr preferRelativeResize="0"/>
          <p:nvPr/>
        </p:nvPicPr>
        <p:blipFill rotWithShape="1">
          <a:blip r:embed="rId4">
            <a:alphaModFix/>
          </a:blip>
          <a:srcRect/>
          <a:stretch/>
        </p:blipFill>
        <p:spPr>
          <a:xfrm>
            <a:off x="899591" y="4242767"/>
            <a:ext cx="2627783" cy="1747197"/>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440" name="Shape 440"/>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800" b="0" i="0" u="none" strike="noStrike" cap="none" dirty="0">
                <a:solidFill>
                  <a:schemeClr val="accent6"/>
                </a:solidFill>
                <a:latin typeface="Calibri"/>
                <a:ea typeface="Calibri"/>
                <a:cs typeface="Calibri"/>
                <a:sym typeface="Calibri"/>
              </a:rPr>
              <a:t>Colaboración con </a:t>
            </a:r>
            <a:r>
              <a:rPr lang="es-MX" sz="3800" b="0" i="0" u="none" strike="noStrike" cap="none" dirty="0" err="1">
                <a:solidFill>
                  <a:schemeClr val="accent6"/>
                </a:solidFill>
                <a:latin typeface="Calibri"/>
                <a:ea typeface="Calibri"/>
                <a:cs typeface="Calibri"/>
                <a:sym typeface="Calibri"/>
              </a:rPr>
              <a:t>Reboot</a:t>
            </a:r>
            <a:r>
              <a:rPr lang="es-MX" sz="3800" b="0" i="0" u="none" strike="noStrike" cap="none" dirty="0">
                <a:solidFill>
                  <a:schemeClr val="accent6"/>
                </a:solidFill>
                <a:latin typeface="Calibri"/>
                <a:ea typeface="Calibri"/>
                <a:cs typeface="Calibri"/>
                <a:sym typeface="Calibri"/>
              </a:rPr>
              <a:t> </a:t>
            </a:r>
          </a:p>
        </p:txBody>
      </p:sp>
      <p:sp>
        <p:nvSpPr>
          <p:cNvPr id="441" name="Shape 441"/>
          <p:cNvSpPr txBox="1">
            <a:spLocks noGrp="1"/>
          </p:cNvSpPr>
          <p:nvPr>
            <p:ph type="body" idx="1"/>
          </p:nvPr>
        </p:nvSpPr>
        <p:spPr>
          <a:xfrm>
            <a:off x="457200" y="1600200"/>
            <a:ext cx="8229600" cy="4525963"/>
          </a:xfrm>
          <a:prstGeom prst="rect">
            <a:avLst/>
          </a:prstGeom>
          <a:noFill/>
          <a:ln>
            <a:noFill/>
          </a:ln>
        </p:spPr>
        <p:txBody>
          <a:bodyPr lIns="91425" tIns="45700" rIns="91425" bIns="45700" anchor="t" anchorCtr="0">
            <a:noAutofit/>
          </a:bodyPr>
          <a:lstStyle/>
          <a:p>
            <a:pPr marL="0" marR="0" lvl="0" indent="0" algn="just" rtl="0">
              <a:lnSpc>
                <a:spcPct val="90000"/>
              </a:lnSpc>
              <a:spcBef>
                <a:spcPts val="0"/>
              </a:spcBef>
              <a:spcAft>
                <a:spcPts val="0"/>
              </a:spcAft>
              <a:buClr>
                <a:schemeClr val="dk1"/>
              </a:buClr>
              <a:buSzPct val="25000"/>
              <a:buFont typeface="Arial"/>
              <a:buNone/>
            </a:pPr>
            <a:r>
              <a:rPr lang="es-MX" sz="2590" b="0" i="0" u="none" strike="noStrike" cap="none">
                <a:solidFill>
                  <a:schemeClr val="dk1"/>
                </a:solidFill>
                <a:latin typeface="Calibri"/>
                <a:ea typeface="Calibri"/>
                <a:cs typeface="Calibri"/>
                <a:sym typeface="Calibri"/>
              </a:rPr>
              <a:t>Agosto - Noviembre </a:t>
            </a:r>
          </a:p>
          <a:p>
            <a:pPr marL="0" marR="0" lvl="0" indent="0" algn="just" rtl="0">
              <a:lnSpc>
                <a:spcPct val="90000"/>
              </a:lnSpc>
              <a:spcBef>
                <a:spcPts val="518"/>
              </a:spcBef>
              <a:spcAft>
                <a:spcPts val="0"/>
              </a:spcAft>
              <a:buClr>
                <a:schemeClr val="dk1"/>
              </a:buClr>
              <a:buSzPct val="25000"/>
              <a:buFont typeface="Arial"/>
              <a:buNone/>
            </a:pPr>
            <a:r>
              <a:rPr lang="es-MX" sz="2590" b="0" i="0" u="none" strike="noStrike" cap="none">
                <a:solidFill>
                  <a:schemeClr val="dk1"/>
                </a:solidFill>
                <a:latin typeface="Calibri"/>
                <a:ea typeface="Calibri"/>
                <a:cs typeface="Calibri"/>
                <a:sym typeface="Calibri"/>
              </a:rPr>
              <a:t>           2016</a:t>
            </a:r>
          </a:p>
          <a:p>
            <a:pPr marL="0" marR="0" lvl="0" indent="0" algn="just" rtl="0">
              <a:lnSpc>
                <a:spcPct val="90000"/>
              </a:lnSpc>
              <a:spcBef>
                <a:spcPts val="518"/>
              </a:spcBef>
              <a:spcAft>
                <a:spcPts val="0"/>
              </a:spcAft>
              <a:buClr>
                <a:schemeClr val="dk1"/>
              </a:buClr>
              <a:buSzPct val="25000"/>
              <a:buFont typeface="Arial"/>
              <a:buNone/>
            </a:pPr>
            <a:endParaRPr sz="2590" b="0" i="0" u="none" strike="noStrike" cap="none">
              <a:solidFill>
                <a:schemeClr val="dk1"/>
              </a:solidFill>
              <a:latin typeface="Calibri"/>
              <a:ea typeface="Calibri"/>
              <a:cs typeface="Calibri"/>
              <a:sym typeface="Calibri"/>
            </a:endParaRPr>
          </a:p>
          <a:p>
            <a:pPr marL="0" marR="0" lvl="0" indent="0" algn="just" rtl="0">
              <a:lnSpc>
                <a:spcPct val="90000"/>
              </a:lnSpc>
              <a:spcBef>
                <a:spcPts val="518"/>
              </a:spcBef>
              <a:spcAft>
                <a:spcPts val="0"/>
              </a:spcAft>
              <a:buClr>
                <a:schemeClr val="dk1"/>
              </a:buClr>
              <a:buSzPct val="25000"/>
              <a:buFont typeface="Arial"/>
              <a:buNone/>
            </a:pPr>
            <a:endParaRPr sz="2590" b="0" i="0" u="none" strike="noStrike" cap="none">
              <a:solidFill>
                <a:schemeClr val="dk1"/>
              </a:solidFill>
              <a:latin typeface="Calibri"/>
              <a:ea typeface="Calibri"/>
              <a:cs typeface="Calibri"/>
              <a:sym typeface="Calibri"/>
            </a:endParaRPr>
          </a:p>
          <a:p>
            <a:pPr marL="0" marR="0" lvl="0" indent="0" algn="just" rtl="0">
              <a:lnSpc>
                <a:spcPct val="90000"/>
              </a:lnSpc>
              <a:spcBef>
                <a:spcPts val="555"/>
              </a:spcBef>
              <a:spcAft>
                <a:spcPts val="0"/>
              </a:spcAft>
              <a:buClr>
                <a:schemeClr val="dk1"/>
              </a:buClr>
              <a:buSzPct val="25000"/>
              <a:buFont typeface="Arial"/>
              <a:buNone/>
            </a:pPr>
            <a:r>
              <a:rPr lang="es-MX" sz="2775" b="0" i="0" u="none" strike="noStrike" cap="none">
                <a:solidFill>
                  <a:schemeClr val="dk1"/>
                </a:solidFill>
                <a:latin typeface="Calibri"/>
                <a:ea typeface="Calibri"/>
                <a:cs typeface="Calibri"/>
                <a:sym typeface="Calibri"/>
              </a:rPr>
              <a:t>Objetivos:</a:t>
            </a:r>
          </a:p>
          <a:p>
            <a:pPr marL="0" marR="0" lvl="0" indent="0" algn="just" rtl="0">
              <a:lnSpc>
                <a:spcPct val="90000"/>
              </a:lnSpc>
              <a:spcBef>
                <a:spcPts val="555"/>
              </a:spcBef>
              <a:spcAft>
                <a:spcPts val="0"/>
              </a:spcAft>
              <a:buClr>
                <a:schemeClr val="dk1"/>
              </a:buClr>
              <a:buSzPct val="25000"/>
              <a:buFont typeface="Arial"/>
              <a:buNone/>
            </a:pPr>
            <a:endParaRPr sz="2775" b="0" i="0" u="none" strike="noStrike" cap="none">
              <a:solidFill>
                <a:schemeClr val="dk1"/>
              </a:solidFill>
              <a:latin typeface="Calibri"/>
              <a:ea typeface="Calibri"/>
              <a:cs typeface="Calibri"/>
              <a:sym typeface="Calibri"/>
            </a:endParaRPr>
          </a:p>
          <a:p>
            <a:pPr marL="342900" marR="0" lvl="0" indent="-342900" algn="just" rtl="0">
              <a:lnSpc>
                <a:spcPct val="90000"/>
              </a:lnSpc>
              <a:spcBef>
                <a:spcPts val="555"/>
              </a:spcBef>
              <a:spcAft>
                <a:spcPts val="0"/>
              </a:spcAft>
              <a:buClr>
                <a:schemeClr val="dk1"/>
              </a:buClr>
              <a:buSzPct val="99107"/>
              <a:buFont typeface="Arial"/>
              <a:buChar char="•"/>
            </a:pPr>
            <a:r>
              <a:rPr lang="es-MX" sz="2775" b="0" i="0" u="none" strike="noStrike" cap="none">
                <a:solidFill>
                  <a:schemeClr val="dk1"/>
                </a:solidFill>
                <a:latin typeface="Calibri"/>
                <a:ea typeface="Calibri"/>
                <a:cs typeface="Calibri"/>
                <a:sym typeface="Calibri"/>
              </a:rPr>
              <a:t>Fortalecer la participación ciudadana en la identificación de problemas de interés público.</a:t>
            </a:r>
          </a:p>
          <a:p>
            <a:pPr marL="342900" marR="0" lvl="0" indent="-342900" algn="just" rtl="0">
              <a:lnSpc>
                <a:spcPct val="90000"/>
              </a:lnSpc>
              <a:spcBef>
                <a:spcPts val="555"/>
              </a:spcBef>
              <a:buClr>
                <a:schemeClr val="dk1"/>
              </a:buClr>
              <a:buSzPct val="99107"/>
              <a:buFont typeface="Arial"/>
              <a:buChar char="•"/>
            </a:pPr>
            <a:r>
              <a:rPr lang="es-MX" sz="2775" b="0" i="0" u="none" strike="noStrike" cap="none">
                <a:solidFill>
                  <a:schemeClr val="dk1"/>
                </a:solidFill>
                <a:latin typeface="Calibri"/>
                <a:ea typeface="Calibri"/>
                <a:cs typeface="Calibri"/>
                <a:sym typeface="Calibri"/>
              </a:rPr>
              <a:t>Robustecer el concepto de co-creación en el proceso de elaboración del PAL en Jalisco.</a:t>
            </a:r>
          </a:p>
        </p:txBody>
      </p:sp>
      <p:pic>
        <p:nvPicPr>
          <p:cNvPr id="442" name="Shape 442"/>
          <p:cNvPicPr preferRelativeResize="0"/>
          <p:nvPr/>
        </p:nvPicPr>
        <p:blipFill rotWithShape="1">
          <a:blip r:embed="rId3">
            <a:alphaModFix/>
          </a:blip>
          <a:srcRect l="15060" t="18749" r="10144" b="26116"/>
          <a:stretch/>
        </p:blipFill>
        <p:spPr>
          <a:xfrm>
            <a:off x="3606689" y="1628800"/>
            <a:ext cx="5391064" cy="2234215"/>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Shape 448"/>
          <p:cNvSpPr txBox="1">
            <a:spLocks noGrp="1"/>
          </p:cNvSpPr>
          <p:nvPr>
            <p:ph type="title"/>
          </p:nvPr>
        </p:nvSpPr>
        <p:spPr>
          <a:xfrm>
            <a:off x="179511" y="26064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800" b="0" i="0" u="none" strike="noStrike" cap="none">
                <a:solidFill>
                  <a:schemeClr val="accent6"/>
                </a:solidFill>
                <a:latin typeface="Calibri"/>
                <a:ea typeface="Calibri"/>
                <a:cs typeface="Calibri"/>
                <a:sym typeface="Calibri"/>
              </a:rPr>
              <a:t>Mesas de Trabajo con expertos</a:t>
            </a:r>
          </a:p>
        </p:txBody>
      </p:sp>
      <p:pic>
        <p:nvPicPr>
          <p:cNvPr id="449" name="Shape 449"/>
          <p:cNvPicPr preferRelativeResize="0">
            <a:picLocks noGrp="1"/>
          </p:cNvPicPr>
          <p:nvPr>
            <p:ph type="body" idx="2"/>
          </p:nvPr>
        </p:nvPicPr>
        <p:blipFill rotWithShape="1">
          <a:blip r:embed="rId3">
            <a:alphaModFix/>
          </a:blip>
          <a:srcRect t="27763"/>
          <a:stretch/>
        </p:blipFill>
        <p:spPr>
          <a:xfrm>
            <a:off x="179511" y="1628140"/>
            <a:ext cx="4038599" cy="1944876"/>
          </a:xfrm>
          <a:prstGeom prst="rect">
            <a:avLst/>
          </a:prstGeom>
          <a:noFill/>
          <a:ln>
            <a:noFill/>
          </a:ln>
        </p:spPr>
      </p:pic>
      <p:pic>
        <p:nvPicPr>
          <p:cNvPr id="450" name="Shape 450"/>
          <p:cNvPicPr preferRelativeResize="0"/>
          <p:nvPr/>
        </p:nvPicPr>
        <p:blipFill rotWithShape="1">
          <a:blip r:embed="rId4">
            <a:alphaModFix/>
          </a:blip>
          <a:srcRect b="22785"/>
          <a:stretch/>
        </p:blipFill>
        <p:spPr>
          <a:xfrm>
            <a:off x="4608512" y="3813912"/>
            <a:ext cx="4427984" cy="2279383"/>
          </a:xfrm>
          <a:prstGeom prst="rect">
            <a:avLst/>
          </a:prstGeom>
          <a:noFill/>
          <a:ln>
            <a:noFill/>
          </a:ln>
        </p:spPr>
      </p:pic>
      <p:sp>
        <p:nvSpPr>
          <p:cNvPr id="451" name="Shape 451"/>
          <p:cNvSpPr txBox="1"/>
          <p:nvPr/>
        </p:nvSpPr>
        <p:spPr>
          <a:xfrm>
            <a:off x="4716016" y="1628800"/>
            <a:ext cx="4248472" cy="1631215"/>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MX" sz="2000" b="1" i="0" u="none" strike="noStrike" cap="none">
                <a:solidFill>
                  <a:schemeClr val="dk1"/>
                </a:solidFill>
                <a:latin typeface="Calibri"/>
                <a:ea typeface="Calibri"/>
                <a:cs typeface="Calibri"/>
                <a:sym typeface="Calibri"/>
              </a:rPr>
              <a:t>Objetivo:</a:t>
            </a:r>
          </a:p>
          <a:p>
            <a:pPr marL="0" marR="0" lvl="0" indent="0" algn="just" rtl="0">
              <a:spcBef>
                <a:spcPts val="0"/>
              </a:spcBef>
              <a:buSzPct val="25000"/>
              <a:buNone/>
            </a:pPr>
            <a:r>
              <a:rPr lang="es-MX" sz="2000">
                <a:solidFill>
                  <a:schemeClr val="dk1"/>
                </a:solidFill>
                <a:latin typeface="Calibri"/>
                <a:ea typeface="Calibri"/>
                <a:cs typeface="Calibri"/>
                <a:sym typeface="Calibri"/>
              </a:rPr>
              <a:t>Análisis de los problemas planteados por la sociedad en los distintos ejercicios de participación realizados por el Secretariado.</a:t>
            </a:r>
          </a:p>
        </p:txBody>
      </p:sp>
      <p:sp>
        <p:nvSpPr>
          <p:cNvPr id="452" name="Shape 452"/>
          <p:cNvSpPr txBox="1"/>
          <p:nvPr/>
        </p:nvSpPr>
        <p:spPr>
          <a:xfrm>
            <a:off x="179511" y="4051701"/>
            <a:ext cx="4104456" cy="224676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s-MX" sz="2000" b="1">
                <a:solidFill>
                  <a:schemeClr val="dk1"/>
                </a:solidFill>
                <a:latin typeface="Calibri"/>
                <a:ea typeface="Calibri"/>
                <a:cs typeface="Calibri"/>
                <a:sym typeface="Calibri"/>
              </a:rPr>
              <a:t>Resultados:</a:t>
            </a:r>
          </a:p>
          <a:p>
            <a:pPr marL="285750" marR="0" lvl="0" indent="-285750" algn="just" rtl="0">
              <a:spcBef>
                <a:spcPts val="0"/>
              </a:spcBef>
              <a:buClr>
                <a:schemeClr val="dk1"/>
              </a:buClr>
              <a:buSzPct val="100000"/>
              <a:buFont typeface="Arial"/>
              <a:buChar char="•"/>
            </a:pPr>
            <a:r>
              <a:rPr lang="es-MX" sz="2000">
                <a:solidFill>
                  <a:schemeClr val="dk1"/>
                </a:solidFill>
                <a:latin typeface="Calibri"/>
                <a:ea typeface="Calibri"/>
                <a:cs typeface="Calibri"/>
                <a:sym typeface="Calibri"/>
              </a:rPr>
              <a:t>Participación de 47 expertos de distintos sectores.</a:t>
            </a:r>
          </a:p>
          <a:p>
            <a:pPr marL="285750" marR="0" lvl="0" indent="-285750" algn="just" rtl="0">
              <a:spcBef>
                <a:spcPts val="0"/>
              </a:spcBef>
              <a:buClr>
                <a:schemeClr val="dk1"/>
              </a:buClr>
              <a:buSzPct val="100000"/>
              <a:buFont typeface="Arial"/>
              <a:buChar char="•"/>
            </a:pPr>
            <a:r>
              <a:rPr lang="es-MX" sz="2000">
                <a:solidFill>
                  <a:schemeClr val="dk1"/>
                </a:solidFill>
                <a:latin typeface="Calibri"/>
                <a:ea typeface="Calibri"/>
                <a:cs typeface="Calibri"/>
                <a:sym typeface="Calibri"/>
              </a:rPr>
              <a:t>Propuestas concretas de acción a los problemas resultado de las consultas.</a:t>
            </a:r>
          </a:p>
          <a:p>
            <a:pPr marL="0" marR="0" lvl="0" indent="0" algn="l" rtl="0">
              <a:spcBef>
                <a:spcPts val="0"/>
              </a:spcBef>
              <a:buNone/>
            </a:pPr>
            <a:endParaRPr sz="20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p:txBody>
          <a:bodyPr/>
          <a:lstStyle/>
          <a:p>
            <a:pPr lvl="0" algn="ctr"/>
            <a:r>
              <a:rPr lang="es-MX" sz="4800" b="1" dirty="0" smtClean="0"/>
              <a:t>Plan </a:t>
            </a:r>
            <a:r>
              <a:rPr lang="es-MX" sz="4800" b="1" dirty="0"/>
              <a:t>de Acción Jalisco </a:t>
            </a:r>
            <a:r>
              <a:rPr lang="es-MX" sz="4800" b="1" dirty="0" smtClean="0"/>
              <a:t>     2016-2018</a:t>
            </a:r>
            <a:endParaRPr lang="es-MX" sz="4800" b="1" dirty="0"/>
          </a:p>
          <a:p>
            <a:endParaRPr lang="es-MX" b="1" dirty="0"/>
          </a:p>
        </p:txBody>
      </p:sp>
    </p:spTree>
    <p:extLst>
      <p:ext uri="{BB962C8B-B14F-4D97-AF65-F5344CB8AC3E}">
        <p14:creationId xmlns:p14="http://schemas.microsoft.com/office/powerpoint/2010/main" val="1748802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2564904"/>
            <a:ext cx="7772400" cy="1362075"/>
          </a:xfrm>
        </p:spPr>
        <p:txBody>
          <a:bodyPr/>
          <a:lstStyle/>
          <a:p>
            <a:pPr algn="ctr"/>
            <a:r>
              <a:rPr lang="es-MX" sz="4400" b="0" dirty="0" smtClean="0">
                <a:solidFill>
                  <a:schemeClr val="tx1">
                    <a:lumMod val="50000"/>
                    <a:lumOff val="50000"/>
                  </a:schemeClr>
                </a:solidFill>
              </a:rPr>
              <a:t>Conceptos y enfoques</a:t>
            </a:r>
            <a:endParaRPr lang="es-MX" sz="4400" b="0" dirty="0"/>
          </a:p>
        </p:txBody>
      </p:sp>
    </p:spTree>
    <p:extLst>
      <p:ext uri="{BB962C8B-B14F-4D97-AF65-F5344CB8AC3E}">
        <p14:creationId xmlns:p14="http://schemas.microsoft.com/office/powerpoint/2010/main" val="2863249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pic>
        <p:nvPicPr>
          <p:cNvPr id="559" name="Shape 559" descr="7 compromisos.jpg"/>
          <p:cNvPicPr preferRelativeResize="0"/>
          <p:nvPr/>
        </p:nvPicPr>
        <p:blipFill rotWithShape="1">
          <a:blip r:embed="rId3">
            <a:alphaModFix/>
          </a:blip>
          <a:srcRect l="10880" r="13472"/>
          <a:stretch/>
        </p:blipFill>
        <p:spPr>
          <a:xfrm>
            <a:off x="467544" y="-2"/>
            <a:ext cx="4447311" cy="6858002"/>
          </a:xfrm>
          <a:prstGeom prst="rect">
            <a:avLst/>
          </a:prstGeom>
          <a:noFill/>
          <a:ln>
            <a:noFill/>
          </a:ln>
        </p:spPr>
      </p:pic>
      <p:sp>
        <p:nvSpPr>
          <p:cNvPr id="2" name="1 CuadroTexto"/>
          <p:cNvSpPr txBox="1"/>
          <p:nvPr/>
        </p:nvSpPr>
        <p:spPr>
          <a:xfrm>
            <a:off x="6516216" y="2291388"/>
            <a:ext cx="2448272" cy="1569660"/>
          </a:xfrm>
          <a:prstGeom prst="rect">
            <a:avLst/>
          </a:prstGeom>
          <a:noFill/>
        </p:spPr>
        <p:txBody>
          <a:bodyPr wrap="square" rtlCol="0">
            <a:spAutoFit/>
          </a:bodyPr>
          <a:lstStyle/>
          <a:p>
            <a:pPr algn="ctr"/>
            <a:r>
              <a:rPr lang="es-MX" sz="2400" b="1" dirty="0" smtClean="0">
                <a:solidFill>
                  <a:schemeClr val="accent6"/>
                </a:solidFill>
              </a:rPr>
              <a:t>7 Compromisos del Plan de Acción</a:t>
            </a:r>
            <a:endParaRPr lang="es-MX" sz="2400" b="1" dirty="0">
              <a:solidFill>
                <a:schemeClr val="accent6"/>
              </a:solidFill>
            </a:endParaRPr>
          </a:p>
        </p:txBody>
      </p:sp>
      <p:cxnSp>
        <p:nvCxnSpPr>
          <p:cNvPr id="5" name="4 Conector recto"/>
          <p:cNvCxnSpPr/>
          <p:nvPr/>
        </p:nvCxnSpPr>
        <p:spPr>
          <a:xfrm>
            <a:off x="5004048" y="620688"/>
            <a:ext cx="1512168" cy="2448272"/>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6 Conector recto"/>
          <p:cNvCxnSpPr/>
          <p:nvPr/>
        </p:nvCxnSpPr>
        <p:spPr>
          <a:xfrm flipV="1">
            <a:off x="5148064" y="3068960"/>
            <a:ext cx="1368152" cy="3024336"/>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313244"/>
            <a:ext cx="8229600" cy="883508"/>
          </a:xfrm>
        </p:spPr>
        <p:txBody>
          <a:bodyPr/>
          <a:lstStyle/>
          <a:p>
            <a:pPr algn="l"/>
            <a:r>
              <a:rPr lang="es-MX" sz="4400" kern="1200" dirty="0">
                <a:solidFill>
                  <a:schemeClr val="accent5"/>
                </a:solidFill>
                <a:latin typeface="+mj-lt"/>
                <a:ea typeface="+mj-ea"/>
                <a:cs typeface="+mj-cs"/>
                <a:sym typeface="Arial"/>
              </a:rPr>
              <a:t>Compromiso</a:t>
            </a:r>
            <a:r>
              <a:rPr lang="es-MX" dirty="0" smtClean="0">
                <a:solidFill>
                  <a:schemeClr val="accent5"/>
                </a:solidFill>
              </a:rPr>
              <a:t> </a:t>
            </a:r>
            <a:r>
              <a:rPr lang="es-MX" sz="4400" kern="1200" dirty="0">
                <a:solidFill>
                  <a:schemeClr val="accent5"/>
                </a:solidFill>
                <a:latin typeface="+mj-lt"/>
                <a:ea typeface="+mj-ea"/>
                <a:cs typeface="+mj-cs"/>
              </a:rPr>
              <a:t>#1</a:t>
            </a:r>
          </a:p>
        </p:txBody>
      </p:sp>
      <p:graphicFrame>
        <p:nvGraphicFramePr>
          <p:cNvPr id="5" name="4 Marcador de contenido"/>
          <p:cNvGraphicFramePr>
            <a:graphicFrameLocks noGrp="1"/>
          </p:cNvGraphicFramePr>
          <p:nvPr>
            <p:ph idx="1"/>
            <p:extLst>
              <p:ext uri="{D42A27DB-BD31-4B8C-83A1-F6EECF244321}">
                <p14:modId xmlns:p14="http://schemas.microsoft.com/office/powerpoint/2010/main" val="471339530"/>
              </p:ext>
            </p:extLst>
          </p:nvPr>
        </p:nvGraphicFramePr>
        <p:xfrm>
          <a:off x="395536" y="1647840"/>
          <a:ext cx="8229600" cy="1188720"/>
        </p:xfrm>
        <a:graphic>
          <a:graphicData uri="http://schemas.openxmlformats.org/drawingml/2006/table">
            <a:tbl>
              <a:tblPr firstRow="1" bandRow="1">
                <a:tableStyleId>{5FD0F851-EC5A-4D38-B0AD-8093EC10F338}</a:tableStyleId>
              </a:tblPr>
              <a:tblGrid>
                <a:gridCol w="1512168"/>
                <a:gridCol w="6717432"/>
              </a:tblGrid>
              <a:tr h="532656">
                <a:tc>
                  <a:txBody>
                    <a:bodyPr/>
                    <a:lstStyle/>
                    <a:p>
                      <a:r>
                        <a:rPr lang="es-MX" sz="2000" b="0" dirty="0" smtClean="0"/>
                        <a:t>Nombre del Compromiso</a:t>
                      </a:r>
                      <a:endParaRPr lang="es-MX" sz="2000" b="0" dirty="0"/>
                    </a:p>
                  </a:txBody>
                  <a:tcPr/>
                </a:tc>
                <a:tc>
                  <a:txBody>
                    <a:bodyPr/>
                    <a:lstStyle/>
                    <a:p>
                      <a:r>
                        <a:rPr lang="es-ES_tradnl" sz="1800" b="1" kern="1200" dirty="0" smtClean="0">
                          <a:solidFill>
                            <a:schemeClr val="tx1"/>
                          </a:solidFill>
                          <a:effectLst/>
                          <a:latin typeface="+mn-lt"/>
                          <a:ea typeface="+mn-ea"/>
                          <a:cs typeface="+mn-cs"/>
                        </a:rPr>
                        <a:t>PROYECTO DE INTERVENCIÓN EN LA COLONIA LOMAS DE POLANCO A TRAVÉS DE LA COORDINACIÓN VECINAL CON POLICÍA Y ESPACIOS ABIERTOS DEL MUNICIPIO DE GUADALAJARA</a:t>
                      </a:r>
                      <a:endParaRPr lang="es-MX" sz="2000" dirty="0"/>
                    </a:p>
                  </a:txBody>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483910712"/>
              </p:ext>
            </p:extLst>
          </p:nvPr>
        </p:nvGraphicFramePr>
        <p:xfrm>
          <a:off x="395536" y="3284984"/>
          <a:ext cx="8136904" cy="1615440"/>
        </p:xfrm>
        <a:graphic>
          <a:graphicData uri="http://schemas.openxmlformats.org/drawingml/2006/table">
            <a:tbl>
              <a:tblPr firstRow="1" bandRow="1">
                <a:tableStyleId>{5FD0F851-EC5A-4D38-B0AD-8093EC10F338}</a:tableStyleId>
              </a:tblPr>
              <a:tblGrid>
                <a:gridCol w="1584176"/>
                <a:gridCol w="6552728"/>
              </a:tblGrid>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000" b="1" dirty="0" smtClean="0"/>
                        <a:t>Objetivo</a:t>
                      </a:r>
                    </a:p>
                    <a:p>
                      <a:endParaRPr lang="es-MX" sz="2000" b="0" dirty="0"/>
                    </a:p>
                  </a:txBody>
                  <a:tcPr>
                    <a:solidFill>
                      <a:schemeClr val="accent5">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2000" b="0" kern="1200" dirty="0" smtClean="0">
                          <a:solidFill>
                            <a:schemeClr val="tx1"/>
                          </a:solidFill>
                          <a:effectLst/>
                          <a:latin typeface="+mn-lt"/>
                          <a:ea typeface="+mn-ea"/>
                          <a:cs typeface="+mn-cs"/>
                        </a:rPr>
                        <a:t>Generar dinámicas y aumentar la confianza entre autoridades de seguridad pública y los vecinos, a través de la construcción de mecanismos de retroalimentación sobre los problemas de inseguridad más recurrentes en la zona.</a:t>
                      </a:r>
                      <a:endParaRPr lang="es-MX" sz="2000" b="0" dirty="0"/>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36414819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2705428500"/>
              </p:ext>
            </p:extLst>
          </p:nvPr>
        </p:nvGraphicFramePr>
        <p:xfrm>
          <a:off x="395536" y="2636912"/>
          <a:ext cx="8229600" cy="3316561"/>
        </p:xfrm>
        <a:graphic>
          <a:graphicData uri="http://schemas.openxmlformats.org/drawingml/2006/table">
            <a:tbl>
              <a:tblPr firstRow="1" bandRow="1">
                <a:tableStyleId>{5FD0F851-EC5A-4D38-B0AD-8093EC10F338}</a:tableStyleId>
              </a:tblPr>
              <a:tblGrid>
                <a:gridCol w="1378496"/>
                <a:gridCol w="6851104"/>
              </a:tblGrid>
              <a:tr h="648072">
                <a:tc>
                  <a:txBody>
                    <a:bodyPr/>
                    <a:lstStyle/>
                    <a:p>
                      <a:pPr algn="ctr"/>
                      <a:r>
                        <a:rPr lang="es-MX" sz="2000" dirty="0" smtClean="0"/>
                        <a:t>Metas</a:t>
                      </a:r>
                      <a:endParaRPr lang="es-MX" sz="2000" dirty="0"/>
                    </a:p>
                  </a:txBody>
                  <a:tcPr/>
                </a:tc>
                <a:tc>
                  <a:txBody>
                    <a:bodyPr/>
                    <a:lstStyle/>
                    <a:p>
                      <a:pPr marL="0" indent="0">
                        <a:lnSpc>
                          <a:spcPct val="115000"/>
                        </a:lnSpc>
                        <a:spcAft>
                          <a:spcPts val="0"/>
                        </a:spcAft>
                        <a:buFont typeface="+mj-lt"/>
                        <a:buNone/>
                      </a:pPr>
                      <a:r>
                        <a:rPr lang="es-ES_tradnl" sz="1800" b="0" dirty="0" smtClean="0">
                          <a:solidFill>
                            <a:srgbClr val="000000"/>
                          </a:solidFill>
                          <a:effectLst/>
                          <a:latin typeface="+mj-lt"/>
                          <a:ea typeface="Calibri"/>
                          <a:cs typeface="Calibri"/>
                        </a:rPr>
                        <a:t>1. Planeación </a:t>
                      </a:r>
                      <a:r>
                        <a:rPr lang="es-ES_tradnl" sz="1800" b="0" dirty="0">
                          <a:solidFill>
                            <a:srgbClr val="000000"/>
                          </a:solidFill>
                          <a:effectLst/>
                          <a:latin typeface="+mj-lt"/>
                          <a:ea typeface="Calibri"/>
                          <a:cs typeface="Calibri"/>
                        </a:rPr>
                        <a:t>de la intervención a realizar.</a:t>
                      </a:r>
                      <a:endParaRPr lang="es-MX" sz="1800" b="0" dirty="0">
                        <a:solidFill>
                          <a:srgbClr val="000000"/>
                        </a:solidFill>
                        <a:effectLst/>
                        <a:latin typeface="+mj-lt"/>
                        <a:ea typeface="Arial"/>
                      </a:endParaRPr>
                    </a:p>
                  </a:txBody>
                  <a:tcPr marL="68580" marR="68580" marT="0" marB="0" anchor="ctr"/>
                </a:tc>
              </a:tr>
              <a:tr h="659101">
                <a:tc>
                  <a:txBody>
                    <a:bodyPr/>
                    <a:lstStyle/>
                    <a:p>
                      <a:endParaRPr lang="es-MX" sz="1800" dirty="0"/>
                    </a:p>
                  </a:txBody>
                  <a:tcPr/>
                </a:tc>
                <a:tc>
                  <a:txBody>
                    <a:bodyPr/>
                    <a:lstStyle/>
                    <a:p>
                      <a:pPr marL="0" indent="0">
                        <a:lnSpc>
                          <a:spcPct val="115000"/>
                        </a:lnSpc>
                        <a:spcAft>
                          <a:spcPts val="0"/>
                        </a:spcAft>
                        <a:buFont typeface="+mj-lt"/>
                        <a:buNone/>
                      </a:pPr>
                      <a:r>
                        <a:rPr lang="es-ES_tradnl" sz="1800" dirty="0" smtClean="0">
                          <a:solidFill>
                            <a:srgbClr val="000000"/>
                          </a:solidFill>
                          <a:effectLst/>
                          <a:latin typeface="+mj-lt"/>
                          <a:ea typeface="Calibri"/>
                          <a:cs typeface="Calibri"/>
                        </a:rPr>
                        <a:t>2. Recolección </a:t>
                      </a:r>
                      <a:r>
                        <a:rPr lang="es-ES_tradnl" sz="1800" dirty="0">
                          <a:solidFill>
                            <a:srgbClr val="000000"/>
                          </a:solidFill>
                          <a:effectLst/>
                          <a:latin typeface="+mj-lt"/>
                          <a:ea typeface="Calibri"/>
                          <a:cs typeface="Calibri"/>
                        </a:rPr>
                        <a:t>de datos estadísticos sobre índice </a:t>
                      </a:r>
                      <a:r>
                        <a:rPr lang="es-ES_tradnl" sz="1800" dirty="0" smtClean="0">
                          <a:solidFill>
                            <a:srgbClr val="000000"/>
                          </a:solidFill>
                          <a:effectLst/>
                          <a:latin typeface="+mj-lt"/>
                          <a:ea typeface="Calibri"/>
                          <a:cs typeface="Calibri"/>
                        </a:rPr>
                        <a:t>delictivo </a:t>
                      </a:r>
                      <a:r>
                        <a:rPr lang="es-ES_tradnl" sz="1800" dirty="0">
                          <a:solidFill>
                            <a:srgbClr val="000000"/>
                          </a:solidFill>
                          <a:effectLst/>
                          <a:latin typeface="+mj-lt"/>
                          <a:ea typeface="Calibri"/>
                          <a:cs typeface="Calibri"/>
                        </a:rPr>
                        <a:t>en la colonia y posibles espacios públicos a intervenir. </a:t>
                      </a:r>
                      <a:endParaRPr lang="es-MX" sz="1800" dirty="0">
                        <a:solidFill>
                          <a:srgbClr val="000000"/>
                        </a:solidFill>
                        <a:effectLst/>
                        <a:latin typeface="+mj-lt"/>
                        <a:ea typeface="Arial"/>
                      </a:endParaRPr>
                    </a:p>
                  </a:txBody>
                  <a:tcPr marL="68580" marR="68580" marT="0" marB="0" anchor="ctr"/>
                </a:tc>
              </a:tr>
              <a:tr h="576063">
                <a:tc>
                  <a:txBody>
                    <a:bodyPr/>
                    <a:lstStyle/>
                    <a:p>
                      <a:endParaRPr lang="es-MX" sz="1800" dirty="0"/>
                    </a:p>
                  </a:txBody>
                  <a:tcPr/>
                </a:tc>
                <a:tc>
                  <a:txBody>
                    <a:bodyPr/>
                    <a:lstStyle/>
                    <a:p>
                      <a:pPr marL="0" indent="0">
                        <a:lnSpc>
                          <a:spcPct val="115000"/>
                        </a:lnSpc>
                        <a:spcAft>
                          <a:spcPts val="0"/>
                        </a:spcAft>
                        <a:buFont typeface="+mj-lt"/>
                        <a:buNone/>
                      </a:pPr>
                      <a:r>
                        <a:rPr lang="es-ES_tradnl" sz="1800" dirty="0" smtClean="0">
                          <a:solidFill>
                            <a:srgbClr val="000000"/>
                          </a:solidFill>
                          <a:effectLst/>
                          <a:latin typeface="+mj-lt"/>
                          <a:ea typeface="Calibri"/>
                          <a:cs typeface="Calibri"/>
                        </a:rPr>
                        <a:t>3. Reunión </a:t>
                      </a:r>
                      <a:r>
                        <a:rPr lang="es-ES_tradnl" sz="1800" dirty="0">
                          <a:solidFill>
                            <a:srgbClr val="000000"/>
                          </a:solidFill>
                          <a:effectLst/>
                          <a:latin typeface="+mj-lt"/>
                          <a:ea typeface="Calibri"/>
                          <a:cs typeface="Calibri"/>
                        </a:rPr>
                        <a:t>con vecinos para identificar los factores de riesgo, así como definir acciones a realizar e implementación de las mismas en coordinación con la ciudadanía y la sociedad civil. </a:t>
                      </a:r>
                      <a:endParaRPr lang="es-MX" sz="1800" dirty="0">
                        <a:solidFill>
                          <a:srgbClr val="000000"/>
                        </a:solidFill>
                        <a:effectLst/>
                        <a:latin typeface="+mj-lt"/>
                        <a:ea typeface="Arial"/>
                      </a:endParaRPr>
                    </a:p>
                  </a:txBody>
                  <a:tcPr marL="68580" marR="68580" marT="0" marB="0" anchor="ctr"/>
                </a:tc>
              </a:tr>
              <a:tr h="503047">
                <a:tc>
                  <a:txBody>
                    <a:bodyPr/>
                    <a:lstStyle/>
                    <a:p>
                      <a:endParaRPr lang="es-MX" sz="1800" dirty="0"/>
                    </a:p>
                  </a:txBody>
                  <a:tcPr/>
                </a:tc>
                <a:tc>
                  <a:txBody>
                    <a:bodyPr/>
                    <a:lstStyle/>
                    <a:p>
                      <a:pPr marL="0" indent="0">
                        <a:lnSpc>
                          <a:spcPct val="115000"/>
                        </a:lnSpc>
                        <a:spcAft>
                          <a:spcPts val="0"/>
                        </a:spcAft>
                        <a:buFont typeface="+mj-lt"/>
                        <a:buNone/>
                      </a:pPr>
                      <a:r>
                        <a:rPr lang="es-ES_tradnl" sz="1800" dirty="0" smtClean="0">
                          <a:solidFill>
                            <a:srgbClr val="000000"/>
                          </a:solidFill>
                          <a:effectLst/>
                          <a:latin typeface="+mj-lt"/>
                          <a:ea typeface="Calibri"/>
                          <a:cs typeface="Calibri"/>
                        </a:rPr>
                        <a:t>4. Documentación </a:t>
                      </a:r>
                      <a:r>
                        <a:rPr lang="es-ES_tradnl" sz="1800" dirty="0">
                          <a:solidFill>
                            <a:srgbClr val="000000"/>
                          </a:solidFill>
                          <a:effectLst/>
                          <a:latin typeface="+mj-lt"/>
                          <a:ea typeface="Calibri"/>
                          <a:cs typeface="Calibri"/>
                        </a:rPr>
                        <a:t>de las experiencias y evaluación de los resultados. </a:t>
                      </a:r>
                      <a:endParaRPr lang="es-MX" sz="1800" dirty="0">
                        <a:solidFill>
                          <a:srgbClr val="000000"/>
                        </a:solidFill>
                        <a:effectLst/>
                        <a:latin typeface="+mj-lt"/>
                        <a:ea typeface="Arial"/>
                      </a:endParaRPr>
                    </a:p>
                  </a:txBody>
                  <a:tcPr marL="68580" marR="68580" marT="0" marB="0" anchor="ctr"/>
                </a:tc>
              </a:tr>
              <a:tr h="432048">
                <a:tc>
                  <a:txBody>
                    <a:bodyPr/>
                    <a:lstStyle/>
                    <a:p>
                      <a:endParaRPr lang="es-MX" sz="1800" dirty="0"/>
                    </a:p>
                  </a:txBody>
                  <a:tcPr/>
                </a:tc>
                <a:tc>
                  <a:txBody>
                    <a:bodyPr/>
                    <a:lstStyle/>
                    <a:p>
                      <a:pPr marL="0" indent="0">
                        <a:lnSpc>
                          <a:spcPct val="115000"/>
                        </a:lnSpc>
                        <a:spcAft>
                          <a:spcPts val="0"/>
                        </a:spcAft>
                        <a:buFont typeface="+mj-lt"/>
                        <a:buNone/>
                      </a:pPr>
                      <a:r>
                        <a:rPr lang="es-ES_tradnl" sz="1800" kern="1200" dirty="0" smtClean="0">
                          <a:solidFill>
                            <a:schemeClr val="tx1"/>
                          </a:solidFill>
                          <a:effectLst/>
                          <a:latin typeface="+mj-lt"/>
                          <a:ea typeface="+mn-ea"/>
                          <a:cs typeface="+mn-cs"/>
                        </a:rPr>
                        <a:t>5. Publicación de los resultados del piloto</a:t>
                      </a:r>
                      <a:endParaRPr lang="es-MX" sz="1800" dirty="0">
                        <a:solidFill>
                          <a:srgbClr val="000000"/>
                        </a:solidFill>
                        <a:effectLst/>
                        <a:latin typeface="+mj-lt"/>
                        <a:ea typeface="Arial"/>
                      </a:endParaRPr>
                    </a:p>
                  </a:txBody>
                  <a:tcPr marL="68580" marR="68580" marT="0" marB="0" anchor="ctr"/>
                </a:tc>
              </a:tr>
            </a:tbl>
          </a:graphicData>
        </a:graphic>
      </p:graphicFrame>
      <p:graphicFrame>
        <p:nvGraphicFramePr>
          <p:cNvPr id="6" name="4 Marcador de contenido"/>
          <p:cNvGraphicFramePr>
            <a:graphicFrameLocks/>
          </p:cNvGraphicFramePr>
          <p:nvPr>
            <p:extLst>
              <p:ext uri="{D42A27DB-BD31-4B8C-83A1-F6EECF244321}">
                <p14:modId xmlns:p14="http://schemas.microsoft.com/office/powerpoint/2010/main" val="3168418907"/>
              </p:ext>
            </p:extLst>
          </p:nvPr>
        </p:nvGraphicFramePr>
        <p:xfrm>
          <a:off x="395536" y="1124744"/>
          <a:ext cx="8229600" cy="1188720"/>
        </p:xfrm>
        <a:graphic>
          <a:graphicData uri="http://schemas.openxmlformats.org/drawingml/2006/table">
            <a:tbl>
              <a:tblPr firstRow="1" bandRow="1">
                <a:tableStyleId>{5FD0F851-EC5A-4D38-B0AD-8093EC10F338}</a:tableStyleId>
              </a:tblPr>
              <a:tblGrid>
                <a:gridCol w="1512168"/>
                <a:gridCol w="6717432"/>
              </a:tblGrid>
              <a:tr h="532656">
                <a:tc>
                  <a:txBody>
                    <a:bodyPr/>
                    <a:lstStyle/>
                    <a:p>
                      <a:r>
                        <a:rPr lang="es-MX" sz="1800" b="0" dirty="0" smtClean="0"/>
                        <a:t>Compromiso</a:t>
                      </a:r>
                      <a:endParaRPr lang="es-MX" sz="1800" b="0" dirty="0"/>
                    </a:p>
                  </a:txBody>
                  <a:tcPr anchor="ctr"/>
                </a:tc>
                <a:tc>
                  <a:txBody>
                    <a:bodyPr/>
                    <a:lstStyle/>
                    <a:p>
                      <a:r>
                        <a:rPr lang="es-ES_tradnl" sz="1800" b="1" kern="1200" dirty="0" smtClean="0">
                          <a:solidFill>
                            <a:schemeClr val="tx1"/>
                          </a:solidFill>
                          <a:effectLst/>
                          <a:latin typeface="+mn-lt"/>
                          <a:ea typeface="+mn-ea"/>
                          <a:cs typeface="+mn-cs"/>
                        </a:rPr>
                        <a:t>PROYECTO DE INTERVENCIÓN EN LA COLONIA LOMAS DE POLANCO A TRAVÉS DE LA COORDINACIÓN VECINAL CON POLICÍA Y ESPACIOS ABIERTOS DEL MUNICIPIO DE GUADALAJARA</a:t>
                      </a:r>
                      <a:endParaRPr lang="es-MX" sz="2000" dirty="0"/>
                    </a:p>
                  </a:txBody>
                  <a:tcPr/>
                </a:tc>
              </a:tr>
            </a:tbl>
          </a:graphicData>
        </a:graphic>
      </p:graphicFrame>
    </p:spTree>
    <p:extLst>
      <p:ext uri="{BB962C8B-B14F-4D97-AF65-F5344CB8AC3E}">
        <p14:creationId xmlns:p14="http://schemas.microsoft.com/office/powerpoint/2010/main" val="42476212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4274145851"/>
              </p:ext>
            </p:extLst>
          </p:nvPr>
        </p:nvGraphicFramePr>
        <p:xfrm>
          <a:off x="467544" y="1628800"/>
          <a:ext cx="8229600" cy="1005840"/>
        </p:xfrm>
        <a:graphic>
          <a:graphicData uri="http://schemas.openxmlformats.org/drawingml/2006/table">
            <a:tbl>
              <a:tblPr firstRow="1" bandRow="1">
                <a:tableStyleId>{5FD0F851-EC5A-4D38-B0AD-8093EC10F338}</a:tableStyleId>
              </a:tblPr>
              <a:tblGrid>
                <a:gridCol w="1584176"/>
                <a:gridCol w="6645424"/>
              </a:tblGrid>
              <a:tr h="532656">
                <a:tc>
                  <a:txBody>
                    <a:bodyPr/>
                    <a:lstStyle/>
                    <a:p>
                      <a:r>
                        <a:rPr lang="es-MX" sz="2000" b="0" dirty="0" smtClean="0"/>
                        <a:t>Nombre del Compromiso</a:t>
                      </a:r>
                      <a:endParaRPr lang="es-MX" sz="2000" b="0" dirty="0"/>
                    </a:p>
                  </a:txBody>
                  <a:tcPr/>
                </a:tc>
                <a:tc>
                  <a:txBody>
                    <a:bodyPr/>
                    <a:lstStyle/>
                    <a:p>
                      <a:r>
                        <a:rPr lang="es-ES_tradnl" sz="2000" b="1" kern="1200" dirty="0" smtClean="0">
                          <a:solidFill>
                            <a:schemeClr val="tx1"/>
                          </a:solidFill>
                          <a:effectLst/>
                          <a:latin typeface="+mn-lt"/>
                          <a:ea typeface="+mn-ea"/>
                          <a:cs typeface="+mn-cs"/>
                        </a:rPr>
                        <a:t>REDUCCIÓN DE LA BRECHA SALARIAL ENTRE HOMBRES Y MUJERES EN EL ESTADO DE JALISCO</a:t>
                      </a:r>
                      <a:r>
                        <a:rPr lang="es-ES_tradnl" sz="2000" dirty="0" smtClean="0">
                          <a:effectLst/>
                        </a:rPr>
                        <a:t> </a:t>
                      </a:r>
                      <a:endParaRPr lang="es-MX" sz="2000" dirty="0"/>
                    </a:p>
                  </a:txBody>
                  <a:tcPr/>
                </a:tc>
              </a:tr>
            </a:tbl>
          </a:graphicData>
        </a:graphic>
      </p:graphicFrame>
      <p:graphicFrame>
        <p:nvGraphicFramePr>
          <p:cNvPr id="6" name="5 Tabla"/>
          <p:cNvGraphicFramePr>
            <a:graphicFrameLocks noGrp="1"/>
          </p:cNvGraphicFramePr>
          <p:nvPr>
            <p:extLst>
              <p:ext uri="{D42A27DB-BD31-4B8C-83A1-F6EECF244321}">
                <p14:modId xmlns:p14="http://schemas.microsoft.com/office/powerpoint/2010/main" val="1913117561"/>
              </p:ext>
            </p:extLst>
          </p:nvPr>
        </p:nvGraphicFramePr>
        <p:xfrm>
          <a:off x="467544" y="2924944"/>
          <a:ext cx="8208912" cy="1615440"/>
        </p:xfrm>
        <a:graphic>
          <a:graphicData uri="http://schemas.openxmlformats.org/drawingml/2006/table">
            <a:tbl>
              <a:tblPr firstRow="1" bandRow="1">
                <a:tableStyleId>{5FD0F851-EC5A-4D38-B0AD-8093EC10F338}</a:tableStyleId>
              </a:tblPr>
              <a:tblGrid>
                <a:gridCol w="1440160"/>
                <a:gridCol w="6768752"/>
              </a:tblGrid>
              <a:tr h="10081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000" dirty="0" smtClean="0"/>
                        <a:t>Objetivo</a:t>
                      </a:r>
                    </a:p>
                    <a:p>
                      <a:endParaRPr lang="es-MX" sz="2000" dirty="0"/>
                    </a:p>
                  </a:txBody>
                  <a:tcP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000" b="0" kern="1200" dirty="0" smtClean="0">
                          <a:solidFill>
                            <a:schemeClr val="tx1"/>
                          </a:solidFill>
                          <a:effectLst/>
                          <a:latin typeface="+mn-lt"/>
                          <a:ea typeface="+mn-ea"/>
                          <a:cs typeface="+mn-cs"/>
                        </a:rPr>
                        <a:t>Disminuir la brecha salarial entre hombres y mujeres en el Estado de Jalisco, a través de la </a:t>
                      </a:r>
                      <a:r>
                        <a:rPr lang="es-ES_tradnl" sz="2000" b="0" kern="1200" dirty="0" err="1" smtClean="0">
                          <a:solidFill>
                            <a:schemeClr val="tx1"/>
                          </a:solidFill>
                          <a:effectLst/>
                          <a:latin typeface="+mn-lt"/>
                          <a:ea typeface="+mn-ea"/>
                          <a:cs typeface="+mn-cs"/>
                        </a:rPr>
                        <a:t>co</a:t>
                      </a:r>
                      <a:r>
                        <a:rPr lang="es-ES_tradnl" sz="2000" b="0" kern="1200" dirty="0" smtClean="0">
                          <a:solidFill>
                            <a:schemeClr val="tx1"/>
                          </a:solidFill>
                          <a:effectLst/>
                          <a:latin typeface="+mn-lt"/>
                          <a:ea typeface="+mn-ea"/>
                          <a:cs typeface="+mn-cs"/>
                        </a:rPr>
                        <a:t>-responsabilidad en el diseño e implementación de políticas y prácticas que permitan la equiparación salarial e igualdad. </a:t>
                      </a:r>
                      <a:endParaRPr lang="es-MX" sz="2000" b="0" dirty="0" smtClean="0"/>
                    </a:p>
                    <a:p>
                      <a:endParaRPr lang="es-MX" sz="2000" dirty="0"/>
                    </a:p>
                  </a:txBody>
                  <a:tcPr>
                    <a:solidFill>
                      <a:schemeClr val="accent5">
                        <a:lumMod val="20000"/>
                        <a:lumOff val="80000"/>
                      </a:schemeClr>
                    </a:solidFill>
                  </a:tcPr>
                </a:tc>
              </a:tr>
            </a:tbl>
          </a:graphicData>
        </a:graphic>
      </p:graphicFrame>
      <p:sp>
        <p:nvSpPr>
          <p:cNvPr id="7" name="1 Título"/>
          <p:cNvSpPr txBox="1">
            <a:spLocks/>
          </p:cNvSpPr>
          <p:nvPr/>
        </p:nvSpPr>
        <p:spPr>
          <a:xfrm>
            <a:off x="380290" y="332656"/>
            <a:ext cx="8229600" cy="8835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smtClean="0">
                <a:solidFill>
                  <a:schemeClr val="accent5"/>
                </a:solidFill>
              </a:rPr>
              <a:t>Compromiso #2</a:t>
            </a:r>
            <a:endParaRPr lang="es-MX" dirty="0">
              <a:solidFill>
                <a:schemeClr val="accent5"/>
              </a:solidFill>
            </a:endParaRPr>
          </a:p>
        </p:txBody>
      </p:sp>
    </p:spTree>
    <p:extLst>
      <p:ext uri="{BB962C8B-B14F-4D97-AF65-F5344CB8AC3E}">
        <p14:creationId xmlns:p14="http://schemas.microsoft.com/office/powerpoint/2010/main" val="13946351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084254315"/>
              </p:ext>
            </p:extLst>
          </p:nvPr>
        </p:nvGraphicFramePr>
        <p:xfrm>
          <a:off x="395536" y="2564904"/>
          <a:ext cx="8229600" cy="3368428"/>
        </p:xfrm>
        <a:graphic>
          <a:graphicData uri="http://schemas.openxmlformats.org/drawingml/2006/table">
            <a:tbl>
              <a:tblPr firstRow="1" bandRow="1">
                <a:tableStyleId>{5FD0F851-EC5A-4D38-B0AD-8093EC10F338}</a:tableStyleId>
              </a:tblPr>
              <a:tblGrid>
                <a:gridCol w="1378496"/>
                <a:gridCol w="6851104"/>
              </a:tblGrid>
              <a:tr h="1324744">
                <a:tc>
                  <a:txBody>
                    <a:bodyPr/>
                    <a:lstStyle/>
                    <a:p>
                      <a:r>
                        <a:rPr lang="es-MX" sz="1800" dirty="0" smtClean="0"/>
                        <a:t>Metas</a:t>
                      </a:r>
                      <a:endParaRPr lang="es-MX" sz="1800" dirty="0"/>
                    </a:p>
                  </a:txBody>
                  <a:tcPr/>
                </a:tc>
                <a:tc>
                  <a:txBody>
                    <a:bodyPr/>
                    <a:lstStyle/>
                    <a:p>
                      <a:pPr marL="342900" lvl="0" indent="-342900" algn="just">
                        <a:lnSpc>
                          <a:spcPct val="115000"/>
                        </a:lnSpc>
                        <a:spcAft>
                          <a:spcPts val="1000"/>
                        </a:spcAft>
                        <a:buFont typeface="+mj-lt"/>
                        <a:buAutoNum type="arabicPeriod"/>
                      </a:pPr>
                      <a:r>
                        <a:rPr lang="es-ES_tradnl" sz="1800" b="0" u="none" strike="noStrike" dirty="0">
                          <a:solidFill>
                            <a:srgbClr val="000000"/>
                          </a:solidFill>
                          <a:effectLst/>
                          <a:highlight>
                            <a:srgbClr val="FFFFFF"/>
                          </a:highlight>
                          <a:latin typeface="+mn-lt"/>
                          <a:ea typeface="Calibri"/>
                          <a:cs typeface="Calibri"/>
                        </a:rPr>
                        <a:t>Publicación de  los resultados completos del estudio realizado sobre la realidad de la desigualdad salarial entre hombres y mujeres y sectores vulnerables, en formato de datos abiertos (plataforma digital).</a:t>
                      </a:r>
                      <a:endParaRPr lang="es-ES_tradnl" sz="1800" b="0" u="none" strike="noStrike" dirty="0">
                        <a:solidFill>
                          <a:srgbClr val="000000"/>
                        </a:solidFill>
                        <a:effectLst/>
                        <a:latin typeface="+mn-lt"/>
                        <a:ea typeface="Times New Roman"/>
                        <a:cs typeface="Times New Roman"/>
                      </a:endParaRPr>
                    </a:p>
                  </a:txBody>
                  <a:tcPr marL="68580" marR="68580" marT="0" marB="0" anchor="ctr"/>
                </a:tc>
              </a:tr>
              <a:tr h="648072">
                <a:tc>
                  <a:txBody>
                    <a:bodyPr/>
                    <a:lstStyle/>
                    <a:p>
                      <a:endParaRPr lang="es-MX" sz="1800" b="0" i="0" u="none" strike="noStrike" cap="none" dirty="0">
                        <a:solidFill>
                          <a:srgbClr val="000000"/>
                        </a:solidFill>
                        <a:effectLst/>
                        <a:latin typeface="Calibri"/>
                        <a:ea typeface="Calibri"/>
                        <a:cs typeface="Calibri"/>
                        <a:sym typeface="Arial"/>
                      </a:endParaRPr>
                    </a:p>
                  </a:txBody>
                  <a:tcPr/>
                </a:tc>
                <a:tc>
                  <a:txBody>
                    <a:bodyPr/>
                    <a:lstStyle/>
                    <a:p>
                      <a:pPr marL="342900" lvl="0" indent="-342900" algn="just">
                        <a:lnSpc>
                          <a:spcPct val="115000"/>
                        </a:lnSpc>
                        <a:spcAft>
                          <a:spcPts val="1000"/>
                        </a:spcAft>
                        <a:buFont typeface="+mj-lt"/>
                        <a:buAutoNum type="arabicPeriod" startAt="2"/>
                      </a:pPr>
                      <a:r>
                        <a:rPr lang="es-ES_tradnl" sz="1800" b="0" i="0" u="none" strike="noStrike" cap="none" dirty="0">
                          <a:solidFill>
                            <a:srgbClr val="000000"/>
                          </a:solidFill>
                          <a:effectLst/>
                          <a:latin typeface="+mn-lt"/>
                          <a:ea typeface="Calibri"/>
                          <a:cs typeface="Calibri"/>
                          <a:sym typeface="Arial"/>
                        </a:rPr>
                        <a:t>Publicación de las estrategias y recomendaciones de los miembros del CESPT para disminuir la brecha salarial en Jalisco</a:t>
                      </a:r>
                    </a:p>
                  </a:txBody>
                  <a:tcPr marL="68580" marR="68580" marT="0" marB="0" anchor="ctr"/>
                </a:tc>
              </a:tr>
              <a:tr h="720080">
                <a:tc>
                  <a:txBody>
                    <a:bodyPr/>
                    <a:lstStyle/>
                    <a:p>
                      <a:endParaRPr lang="es-MX" sz="1800" dirty="0"/>
                    </a:p>
                  </a:txBody>
                  <a:tcPr/>
                </a:tc>
                <a:tc>
                  <a:txBody>
                    <a:bodyPr/>
                    <a:lstStyle/>
                    <a:p>
                      <a:pPr marL="342900" lvl="0" indent="-342900" algn="just">
                        <a:buFont typeface="+mj-lt"/>
                        <a:buAutoNum type="arabicPeriod" startAt="3"/>
                      </a:pPr>
                      <a:r>
                        <a:rPr lang="es-ES_tradnl" sz="1800" u="none" strike="noStrike" dirty="0">
                          <a:solidFill>
                            <a:srgbClr val="000000"/>
                          </a:solidFill>
                          <a:effectLst/>
                          <a:latin typeface="+mn-lt"/>
                          <a:ea typeface="Calibri"/>
                          <a:cs typeface="Calibri"/>
                        </a:rPr>
                        <a:t>Entrega de distintivos a al menos 20 empresas con condiciones alineadas a políticas del plan de trabajo:</a:t>
                      </a:r>
                      <a:endParaRPr lang="es-ES_tradnl" sz="1800" u="none" strike="noStrike" dirty="0">
                        <a:solidFill>
                          <a:srgbClr val="000000"/>
                        </a:solidFill>
                        <a:effectLst/>
                        <a:latin typeface="+mn-lt"/>
                      </a:endParaRPr>
                    </a:p>
                    <a:p>
                      <a:pPr marL="742950" lvl="1" indent="-285750" algn="just">
                        <a:buFont typeface="+mj-lt"/>
                        <a:buAutoNum type="alphaLcPeriod"/>
                      </a:pPr>
                      <a:r>
                        <a:rPr lang="es-ES_tradnl" sz="1800" u="none" strike="noStrike" dirty="0">
                          <a:solidFill>
                            <a:srgbClr val="000000"/>
                          </a:solidFill>
                          <a:effectLst/>
                          <a:latin typeface="+mn-lt"/>
                          <a:ea typeface="Calibri"/>
                          <a:cs typeface="Calibri"/>
                        </a:rPr>
                        <a:t>Distintivo de Espacios por la Igualdad</a:t>
                      </a:r>
                      <a:endParaRPr lang="es-ES_tradnl" sz="1800" u="none" strike="noStrike" dirty="0">
                        <a:solidFill>
                          <a:srgbClr val="000000"/>
                        </a:solidFill>
                        <a:effectLst/>
                        <a:latin typeface="+mn-lt"/>
                      </a:endParaRPr>
                    </a:p>
                    <a:p>
                      <a:pPr marL="742950" lvl="1" indent="-285750" algn="just">
                        <a:buFont typeface="+mj-lt"/>
                        <a:buAutoNum type="alphaLcPeriod"/>
                      </a:pPr>
                      <a:r>
                        <a:rPr lang="es-ES_tradnl" sz="1800" u="none" strike="noStrike" dirty="0">
                          <a:solidFill>
                            <a:srgbClr val="000000"/>
                          </a:solidFill>
                          <a:effectLst/>
                          <a:latin typeface="+mn-lt"/>
                          <a:ea typeface="Calibri"/>
                          <a:cs typeface="Calibri"/>
                        </a:rPr>
                        <a:t>Distintivo de Buenas Prácticas Laborales</a:t>
                      </a:r>
                      <a:endParaRPr lang="es-ES_tradnl" sz="1800" u="none" strike="noStrike" dirty="0">
                        <a:solidFill>
                          <a:srgbClr val="000000"/>
                        </a:solidFill>
                        <a:effectLst/>
                        <a:latin typeface="+mn-lt"/>
                      </a:endParaRPr>
                    </a:p>
                  </a:txBody>
                  <a:tcPr marL="68580" marR="68580" marT="0" marB="0" anchor="ctr"/>
                </a:tc>
              </a:tr>
            </a:tbl>
          </a:graphicData>
        </a:graphic>
      </p:graphicFrame>
      <p:graphicFrame>
        <p:nvGraphicFramePr>
          <p:cNvPr id="6" name="4 Marcador de contenido"/>
          <p:cNvGraphicFramePr>
            <a:graphicFrameLocks/>
          </p:cNvGraphicFramePr>
          <p:nvPr>
            <p:extLst>
              <p:ext uri="{D42A27DB-BD31-4B8C-83A1-F6EECF244321}">
                <p14:modId xmlns:p14="http://schemas.microsoft.com/office/powerpoint/2010/main" val="3223822212"/>
              </p:ext>
            </p:extLst>
          </p:nvPr>
        </p:nvGraphicFramePr>
        <p:xfrm>
          <a:off x="467544" y="1412776"/>
          <a:ext cx="8229600" cy="701040"/>
        </p:xfrm>
        <a:graphic>
          <a:graphicData uri="http://schemas.openxmlformats.org/drawingml/2006/table">
            <a:tbl>
              <a:tblPr firstRow="1" bandRow="1">
                <a:tableStyleId>{5FD0F851-EC5A-4D38-B0AD-8093EC10F338}</a:tableStyleId>
              </a:tblPr>
              <a:tblGrid>
                <a:gridCol w="1584176"/>
                <a:gridCol w="6645424"/>
              </a:tblGrid>
              <a:tr h="532656">
                <a:tc>
                  <a:txBody>
                    <a:bodyPr/>
                    <a:lstStyle/>
                    <a:p>
                      <a:r>
                        <a:rPr lang="es-MX" sz="1800" b="0" dirty="0" smtClean="0"/>
                        <a:t>Compromiso</a:t>
                      </a:r>
                      <a:endParaRPr lang="es-MX" sz="1800" b="0" dirty="0"/>
                    </a:p>
                  </a:txBody>
                  <a:tcPr anchor="ctr"/>
                </a:tc>
                <a:tc>
                  <a:txBody>
                    <a:bodyPr/>
                    <a:lstStyle/>
                    <a:p>
                      <a:r>
                        <a:rPr lang="es-ES_tradnl" sz="2000" b="1" kern="1200" dirty="0" smtClean="0">
                          <a:solidFill>
                            <a:schemeClr val="tx1"/>
                          </a:solidFill>
                          <a:effectLst/>
                          <a:latin typeface="+mn-lt"/>
                          <a:ea typeface="+mn-ea"/>
                          <a:cs typeface="+mn-cs"/>
                        </a:rPr>
                        <a:t>REDUCCIÓN DE LA BRECHA SALARIAL ENTRE HOMBRES Y MUJERES EN EL ESTADO DE JALISCO</a:t>
                      </a:r>
                      <a:r>
                        <a:rPr lang="es-ES_tradnl" sz="2000" dirty="0" smtClean="0">
                          <a:effectLst/>
                        </a:rPr>
                        <a:t> </a:t>
                      </a:r>
                      <a:endParaRPr lang="es-MX" sz="2000" dirty="0"/>
                    </a:p>
                  </a:txBody>
                  <a:tcPr/>
                </a:tc>
              </a:tr>
            </a:tbl>
          </a:graphicData>
        </a:graphic>
      </p:graphicFrame>
    </p:spTree>
    <p:extLst>
      <p:ext uri="{BB962C8B-B14F-4D97-AF65-F5344CB8AC3E}">
        <p14:creationId xmlns:p14="http://schemas.microsoft.com/office/powerpoint/2010/main" val="347078660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855632138"/>
              </p:ext>
            </p:extLst>
          </p:nvPr>
        </p:nvGraphicFramePr>
        <p:xfrm>
          <a:off x="467544" y="1556792"/>
          <a:ext cx="8229600" cy="1005840"/>
        </p:xfrm>
        <a:graphic>
          <a:graphicData uri="http://schemas.openxmlformats.org/drawingml/2006/table">
            <a:tbl>
              <a:tblPr firstRow="1" bandRow="1">
                <a:tableStyleId>{5FD0F851-EC5A-4D38-B0AD-8093EC10F338}</a:tableStyleId>
              </a:tblPr>
              <a:tblGrid>
                <a:gridCol w="1512168"/>
                <a:gridCol w="6717432"/>
              </a:tblGrid>
              <a:tr h="532656">
                <a:tc>
                  <a:txBody>
                    <a:bodyPr/>
                    <a:lstStyle/>
                    <a:p>
                      <a:r>
                        <a:rPr lang="es-MX" sz="2000" b="0" dirty="0" smtClean="0"/>
                        <a:t>Nombre del Compromiso</a:t>
                      </a:r>
                      <a:endParaRPr lang="es-MX" sz="2000" b="0" dirty="0"/>
                    </a:p>
                  </a:txBody>
                  <a:tcPr/>
                </a:tc>
                <a:tc>
                  <a:txBody>
                    <a:bodyPr/>
                    <a:lstStyle/>
                    <a:p>
                      <a:r>
                        <a:rPr lang="es-ES_tradnl" sz="2000" b="1" kern="1200" dirty="0" smtClean="0">
                          <a:solidFill>
                            <a:schemeClr val="tx1"/>
                          </a:solidFill>
                          <a:effectLst/>
                          <a:latin typeface="+mn-lt"/>
                          <a:ea typeface="+mn-ea"/>
                          <a:cs typeface="+mn-cs"/>
                        </a:rPr>
                        <a:t>PADRÓN ESTATAL DE HABILIDADES PARA PERSONAS CON DISCAPACIDAD</a:t>
                      </a:r>
                      <a:r>
                        <a:rPr lang="es-ES_tradnl" sz="2000" dirty="0" smtClean="0">
                          <a:effectLst/>
                        </a:rPr>
                        <a:t> </a:t>
                      </a:r>
                      <a:endParaRPr lang="es-MX" sz="2000" dirty="0"/>
                    </a:p>
                  </a:txBody>
                  <a:tcPr/>
                </a:tc>
              </a:tr>
            </a:tbl>
          </a:graphicData>
        </a:graphic>
      </p:graphicFrame>
      <p:sp>
        <p:nvSpPr>
          <p:cNvPr id="6" name="1 Título"/>
          <p:cNvSpPr txBox="1">
            <a:spLocks/>
          </p:cNvSpPr>
          <p:nvPr/>
        </p:nvSpPr>
        <p:spPr>
          <a:xfrm>
            <a:off x="395536" y="313244"/>
            <a:ext cx="8229600" cy="8835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smtClean="0">
                <a:solidFill>
                  <a:schemeClr val="accent5"/>
                </a:solidFill>
              </a:rPr>
              <a:t>Compromiso #3</a:t>
            </a:r>
            <a:endParaRPr lang="es-MX" dirty="0">
              <a:solidFill>
                <a:schemeClr val="accent5"/>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3230473589"/>
              </p:ext>
            </p:extLst>
          </p:nvPr>
        </p:nvGraphicFramePr>
        <p:xfrm>
          <a:off x="467544" y="2924944"/>
          <a:ext cx="8085584" cy="2225040"/>
        </p:xfrm>
        <a:graphic>
          <a:graphicData uri="http://schemas.openxmlformats.org/drawingml/2006/table">
            <a:tbl>
              <a:tblPr firstRow="1" bandRow="1">
                <a:tableStyleId>{5C22544A-7EE6-4342-B048-85BDC9FD1C3A}</a:tableStyleId>
              </a:tblPr>
              <a:tblGrid>
                <a:gridCol w="1368152"/>
                <a:gridCol w="6717432"/>
              </a:tblGrid>
              <a:tr h="10801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000" b="1" dirty="0" smtClean="0">
                          <a:solidFill>
                            <a:schemeClr val="tx1"/>
                          </a:solidFill>
                        </a:rPr>
                        <a:t>Objetivo</a:t>
                      </a:r>
                    </a:p>
                    <a:p>
                      <a:endParaRPr lang="es-MX" sz="2000" b="0" dirty="0">
                        <a:solidFill>
                          <a:schemeClr val="tx1"/>
                        </a:solidFill>
                      </a:endParaRPr>
                    </a:p>
                  </a:txBody>
                  <a:tcPr>
                    <a:solidFill>
                      <a:schemeClr val="accent5">
                        <a:lumMod val="20000"/>
                        <a:lumOff val="80000"/>
                      </a:schemeClr>
                    </a:solidFill>
                  </a:tcPr>
                </a:tc>
                <a:tc>
                  <a:txBody>
                    <a:bodyPr/>
                    <a:lstStyle/>
                    <a:p>
                      <a:pPr algn="just"/>
                      <a:r>
                        <a:rPr lang="es-ES_tradnl" sz="2000" b="0" kern="1200" dirty="0" smtClean="0">
                          <a:solidFill>
                            <a:schemeClr val="tx1"/>
                          </a:solidFill>
                          <a:effectLst/>
                          <a:latin typeface="+mn-lt"/>
                          <a:ea typeface="+mn-ea"/>
                          <a:cs typeface="+mn-cs"/>
                        </a:rPr>
                        <a:t>Mejorar la empleabilidad y la inclusión laboral de personas con discapacidad.</a:t>
                      </a:r>
                    </a:p>
                    <a:p>
                      <a:pPr algn="just"/>
                      <a:r>
                        <a:rPr lang="es-ES_tradnl" sz="2000" b="0" kern="1200" dirty="0" smtClean="0">
                          <a:solidFill>
                            <a:schemeClr val="tx1"/>
                          </a:solidFill>
                          <a:effectLst/>
                          <a:latin typeface="+mn-lt"/>
                          <a:ea typeface="+mn-ea"/>
                          <a:cs typeface="+mn-cs"/>
                        </a:rPr>
                        <a:t>Generar  información necesaria para que las empresas puedan adaptar sus procesos administrativos, industriales y comerciales permitiendo  que éstos puedan ser operados, todos o en alguna etapa productiva, por personas con discapacidad. </a:t>
                      </a:r>
                      <a:endParaRPr lang="es-MX" sz="2000" b="0" dirty="0" smtClean="0">
                        <a:solidFill>
                          <a:schemeClr val="tx1"/>
                        </a:solidFill>
                      </a:endParaRPr>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100010868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71989246"/>
              </p:ext>
            </p:extLst>
          </p:nvPr>
        </p:nvGraphicFramePr>
        <p:xfrm>
          <a:off x="395536" y="2852936"/>
          <a:ext cx="8229600" cy="3529584"/>
        </p:xfrm>
        <a:graphic>
          <a:graphicData uri="http://schemas.openxmlformats.org/drawingml/2006/table">
            <a:tbl>
              <a:tblPr firstRow="1" bandRow="1">
                <a:tableStyleId>{5FD0F851-EC5A-4D38-B0AD-8093EC10F338}</a:tableStyleId>
              </a:tblPr>
              <a:tblGrid>
                <a:gridCol w="1378496"/>
                <a:gridCol w="6851104"/>
              </a:tblGrid>
              <a:tr h="1296144">
                <a:tc>
                  <a:txBody>
                    <a:bodyPr/>
                    <a:lstStyle/>
                    <a:p>
                      <a:pPr algn="ctr"/>
                      <a:r>
                        <a:rPr lang="es-MX" sz="2000" dirty="0" smtClean="0"/>
                        <a:t>Metas</a:t>
                      </a:r>
                      <a:endParaRPr lang="es-MX" sz="2000" dirty="0"/>
                    </a:p>
                  </a:txBody>
                  <a:tcPr/>
                </a:tc>
                <a:tc>
                  <a:txBody>
                    <a:bodyPr/>
                    <a:lstStyle/>
                    <a:p>
                      <a:pPr marL="342900" lvl="0" indent="-342900" algn="just">
                        <a:lnSpc>
                          <a:spcPct val="115000"/>
                        </a:lnSpc>
                        <a:spcAft>
                          <a:spcPts val="1000"/>
                        </a:spcAft>
                        <a:buFont typeface="+mj-lt"/>
                        <a:buAutoNum type="arabicPeriod"/>
                      </a:pPr>
                      <a:r>
                        <a:rPr lang="es-ES_tradnl" sz="1800" b="0" i="0" u="none" strike="noStrike" cap="none" dirty="0">
                          <a:solidFill>
                            <a:srgbClr val="000000"/>
                          </a:solidFill>
                          <a:effectLst/>
                          <a:latin typeface="+mn-lt"/>
                          <a:ea typeface="Calibri"/>
                          <a:cs typeface="Calibri"/>
                          <a:sym typeface="Arial"/>
                        </a:rPr>
                        <a:t>Diseño y publicación de un plan de trabajo, en el seno del CESPT, que involucre a los sectores productivos, sindicatos, universidades, cámaras y organizaciones sociales para ampliar el alcance de la política pública que se deriva del padrón en cuestión.</a:t>
                      </a:r>
                    </a:p>
                  </a:txBody>
                  <a:tcPr marL="68580" marR="68580" marT="0" marB="0" anchor="ctr"/>
                </a:tc>
              </a:tr>
              <a:tr h="722352">
                <a:tc>
                  <a:txBody>
                    <a:bodyPr/>
                    <a:lstStyle/>
                    <a:p>
                      <a:endParaRPr lang="es-MX" sz="2000" dirty="0"/>
                    </a:p>
                  </a:txBody>
                  <a:tcPr/>
                </a:tc>
                <a:tc>
                  <a:txBody>
                    <a:bodyPr/>
                    <a:lstStyle/>
                    <a:p>
                      <a:pPr marL="342900" lvl="0" indent="-342900" algn="just">
                        <a:lnSpc>
                          <a:spcPct val="115000"/>
                        </a:lnSpc>
                        <a:spcAft>
                          <a:spcPts val="1000"/>
                        </a:spcAft>
                        <a:buFont typeface="+mj-lt"/>
                        <a:buAutoNum type="arabicPeriod" startAt="2"/>
                      </a:pPr>
                      <a:r>
                        <a:rPr lang="es-ES_tradnl" sz="1800" b="0" i="0" u="none" strike="noStrike" cap="none" dirty="0" smtClean="0">
                          <a:solidFill>
                            <a:srgbClr val="000000"/>
                          </a:solidFill>
                          <a:effectLst/>
                          <a:latin typeface="+mn-lt"/>
                          <a:ea typeface="Calibri"/>
                          <a:cs typeface="Calibri"/>
                          <a:sym typeface="Arial"/>
                        </a:rPr>
                        <a:t>Realizar</a:t>
                      </a:r>
                      <a:r>
                        <a:rPr lang="es-ES_tradnl" sz="1800" b="0" i="0" u="none" strike="noStrike" cap="none" baseline="0" dirty="0" smtClean="0">
                          <a:solidFill>
                            <a:srgbClr val="000000"/>
                          </a:solidFill>
                          <a:effectLst/>
                          <a:latin typeface="+mn-lt"/>
                          <a:ea typeface="Calibri"/>
                          <a:cs typeface="Calibri"/>
                          <a:sym typeface="Arial"/>
                        </a:rPr>
                        <a:t> las gestiones para </a:t>
                      </a:r>
                      <a:r>
                        <a:rPr lang="es-ES_tradnl" sz="1800" b="0" i="0" u="none" strike="noStrike" cap="none" dirty="0" smtClean="0">
                          <a:solidFill>
                            <a:srgbClr val="000000"/>
                          </a:solidFill>
                          <a:effectLst/>
                          <a:latin typeface="+mn-lt"/>
                          <a:ea typeface="Calibri"/>
                          <a:cs typeface="Calibri"/>
                          <a:sym typeface="Arial"/>
                        </a:rPr>
                        <a:t>destinar </a:t>
                      </a:r>
                      <a:r>
                        <a:rPr lang="es-ES_tradnl" sz="1800" b="0" i="0" u="none" strike="noStrike" cap="none" dirty="0">
                          <a:solidFill>
                            <a:srgbClr val="000000"/>
                          </a:solidFill>
                          <a:effectLst/>
                          <a:latin typeface="+mn-lt"/>
                          <a:ea typeface="Calibri"/>
                          <a:cs typeface="Calibri"/>
                          <a:sym typeface="Arial"/>
                        </a:rPr>
                        <a:t>el 3% de los puestos de trabajo de la plantilla laboral del Gobierno de Jalisco a personas con discapacidad. </a:t>
                      </a:r>
                    </a:p>
                  </a:txBody>
                  <a:tcPr marL="68580" marR="68580" marT="0" marB="0" anchor="ctr"/>
                </a:tc>
              </a:tr>
              <a:tr h="1005840">
                <a:tc>
                  <a:txBody>
                    <a:bodyPr/>
                    <a:lstStyle/>
                    <a:p>
                      <a:endParaRPr lang="es-MX" sz="2000" dirty="0"/>
                    </a:p>
                  </a:txBody>
                  <a:tcPr/>
                </a:tc>
                <a:tc>
                  <a:txBody>
                    <a:bodyPr/>
                    <a:lstStyle/>
                    <a:p>
                      <a:pPr marL="342900" lvl="0" indent="-342900" algn="just">
                        <a:buFont typeface="+mj-lt"/>
                        <a:buAutoNum type="arabicPeriod" startAt="3"/>
                      </a:pPr>
                      <a:r>
                        <a:rPr lang="es-ES_tradnl" sz="1800" b="0" i="0" u="none" strike="noStrike" cap="none" dirty="0" smtClean="0">
                          <a:solidFill>
                            <a:srgbClr val="000000"/>
                          </a:solidFill>
                          <a:effectLst/>
                          <a:latin typeface="+mn-lt"/>
                          <a:ea typeface="Calibri"/>
                          <a:cs typeface="Calibri"/>
                          <a:sym typeface="Arial"/>
                        </a:rPr>
                        <a:t>Publicar </a:t>
                      </a:r>
                      <a:r>
                        <a:rPr lang="es-ES_tradnl" sz="1800" b="0" i="0" u="none" strike="noStrike" cap="none" dirty="0">
                          <a:solidFill>
                            <a:srgbClr val="000000"/>
                          </a:solidFill>
                          <a:effectLst/>
                          <a:latin typeface="+mn-lt"/>
                          <a:ea typeface="Calibri"/>
                          <a:cs typeface="Calibri"/>
                          <a:sym typeface="Arial"/>
                        </a:rPr>
                        <a:t>el primer módulo de la plataforma digital que permita operar la base de datos de la bolsa de trabajo, así como publicar el proceso  en formato de Datos Abiertos</a:t>
                      </a:r>
                      <a:r>
                        <a:rPr lang="es-ES_tradnl" sz="1800" b="0" i="0" u="none" strike="noStrike" cap="none" dirty="0" smtClean="0">
                          <a:solidFill>
                            <a:srgbClr val="000000"/>
                          </a:solidFill>
                          <a:effectLst/>
                          <a:latin typeface="+mn-lt"/>
                          <a:ea typeface="Calibri"/>
                          <a:cs typeface="Calibri"/>
                          <a:sym typeface="Arial"/>
                        </a:rPr>
                        <a:t>.</a:t>
                      </a:r>
                      <a:endParaRPr lang="es-ES_tradnl" sz="1800" b="0" i="0" u="none" strike="noStrike" cap="none" dirty="0">
                        <a:solidFill>
                          <a:srgbClr val="000000"/>
                        </a:solidFill>
                        <a:effectLst/>
                        <a:latin typeface="+mn-lt"/>
                        <a:ea typeface="Calibri"/>
                        <a:cs typeface="Calibri"/>
                        <a:sym typeface="Arial"/>
                      </a:endParaRPr>
                    </a:p>
                  </a:txBody>
                  <a:tcPr marL="68580" marR="68580" marT="0" marB="0" anchor="ctr"/>
                </a:tc>
              </a:tr>
            </a:tbl>
          </a:graphicData>
        </a:graphic>
      </p:graphicFrame>
      <p:pic>
        <p:nvPicPr>
          <p:cNvPr id="4" name="image02.png" descr="DEMU-Charly:Users:DEMUCharly:ownCloud:DEMU-CLOUD:Identidad-Planeación (1):DGEYC:Gobierno abierto:Secretariado de Gobierno Abierto:Isologo Secretariado Técnico Gobierno Abierto:Isologo Secretariado Técnico de Gobierno Abierto-03.png"/>
          <p:cNvPicPr/>
          <p:nvPr/>
        </p:nvPicPr>
        <p:blipFill>
          <a:blip r:embed="rId3"/>
          <a:srcRect/>
          <a:stretch>
            <a:fillRect/>
          </a:stretch>
        </p:blipFill>
        <p:spPr>
          <a:xfrm>
            <a:off x="6876256" y="116632"/>
            <a:ext cx="2062480" cy="690880"/>
          </a:xfrm>
          <a:prstGeom prst="rect">
            <a:avLst/>
          </a:prstGeom>
          <a:ln/>
        </p:spPr>
      </p:pic>
      <p:graphicFrame>
        <p:nvGraphicFramePr>
          <p:cNvPr id="6" name="4 Marcador de contenido"/>
          <p:cNvGraphicFramePr>
            <a:graphicFrameLocks/>
          </p:cNvGraphicFramePr>
          <p:nvPr>
            <p:extLst>
              <p:ext uri="{D42A27DB-BD31-4B8C-83A1-F6EECF244321}">
                <p14:modId xmlns:p14="http://schemas.microsoft.com/office/powerpoint/2010/main" val="1048054645"/>
              </p:ext>
            </p:extLst>
          </p:nvPr>
        </p:nvGraphicFramePr>
        <p:xfrm>
          <a:off x="467544" y="1484784"/>
          <a:ext cx="8229600" cy="701040"/>
        </p:xfrm>
        <a:graphic>
          <a:graphicData uri="http://schemas.openxmlformats.org/drawingml/2006/table">
            <a:tbl>
              <a:tblPr firstRow="1" bandRow="1">
                <a:tableStyleId>{5FD0F851-EC5A-4D38-B0AD-8093EC10F338}</a:tableStyleId>
              </a:tblPr>
              <a:tblGrid>
                <a:gridCol w="1512168"/>
                <a:gridCol w="6717432"/>
              </a:tblGrid>
              <a:tr h="532656">
                <a:tc>
                  <a:txBody>
                    <a:bodyPr/>
                    <a:lstStyle/>
                    <a:p>
                      <a:r>
                        <a:rPr lang="es-MX" sz="1800" b="0" dirty="0" smtClean="0"/>
                        <a:t>Compromiso</a:t>
                      </a:r>
                      <a:endParaRPr lang="es-MX" sz="1800" b="0" dirty="0"/>
                    </a:p>
                  </a:txBody>
                  <a:tcPr anchor="ctr"/>
                </a:tc>
                <a:tc>
                  <a:txBody>
                    <a:bodyPr/>
                    <a:lstStyle/>
                    <a:p>
                      <a:r>
                        <a:rPr lang="es-ES_tradnl" sz="2000" b="1" kern="1200" dirty="0" smtClean="0">
                          <a:solidFill>
                            <a:schemeClr val="tx1"/>
                          </a:solidFill>
                          <a:effectLst/>
                          <a:latin typeface="+mn-lt"/>
                          <a:ea typeface="+mn-ea"/>
                          <a:cs typeface="+mn-cs"/>
                        </a:rPr>
                        <a:t>PADRÓN ESTATAL DE HABILIDADES PARA PERSONAS CON DISCAPACIDAD</a:t>
                      </a:r>
                      <a:r>
                        <a:rPr lang="es-ES_tradnl" sz="2000" dirty="0" smtClean="0">
                          <a:effectLst/>
                        </a:rPr>
                        <a:t> </a:t>
                      </a:r>
                      <a:endParaRPr lang="es-MX" sz="2000" dirty="0"/>
                    </a:p>
                  </a:txBody>
                  <a:tcPr/>
                </a:tc>
              </a:tr>
            </a:tbl>
          </a:graphicData>
        </a:graphic>
      </p:graphicFrame>
    </p:spTree>
    <p:extLst>
      <p:ext uri="{BB962C8B-B14F-4D97-AF65-F5344CB8AC3E}">
        <p14:creationId xmlns:p14="http://schemas.microsoft.com/office/powerpoint/2010/main" val="44443991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989279942"/>
              </p:ext>
            </p:extLst>
          </p:nvPr>
        </p:nvGraphicFramePr>
        <p:xfrm>
          <a:off x="467544" y="2060848"/>
          <a:ext cx="8229600" cy="701040"/>
        </p:xfrm>
        <a:graphic>
          <a:graphicData uri="http://schemas.openxmlformats.org/drawingml/2006/table">
            <a:tbl>
              <a:tblPr firstRow="1" bandRow="1">
                <a:tableStyleId>{5FD0F851-EC5A-4D38-B0AD-8093EC10F338}</a:tableStyleId>
              </a:tblPr>
              <a:tblGrid>
                <a:gridCol w="1800200"/>
                <a:gridCol w="6429400"/>
              </a:tblGrid>
              <a:tr h="532656">
                <a:tc>
                  <a:txBody>
                    <a:bodyPr/>
                    <a:lstStyle/>
                    <a:p>
                      <a:r>
                        <a:rPr lang="es-MX" sz="2000" b="0" dirty="0" smtClean="0"/>
                        <a:t>Nombre del Compromiso</a:t>
                      </a:r>
                      <a:endParaRPr lang="es-MX" sz="2000" b="0" dirty="0"/>
                    </a:p>
                  </a:txBody>
                  <a:tcPr/>
                </a:tc>
                <a:tc>
                  <a:txBody>
                    <a:bodyPr/>
                    <a:lstStyle/>
                    <a:p>
                      <a:r>
                        <a:rPr lang="es-ES_tradnl" sz="2000" b="1" kern="1200" dirty="0" smtClean="0">
                          <a:solidFill>
                            <a:schemeClr val="tx1"/>
                          </a:solidFill>
                          <a:effectLst/>
                          <a:latin typeface="+mn-lt"/>
                          <a:ea typeface="+mn-ea"/>
                          <a:cs typeface="+mn-cs"/>
                        </a:rPr>
                        <a:t>PADRÓN ESTATAL DE JORNALEROS AGRÍCOLAS</a:t>
                      </a:r>
                      <a:r>
                        <a:rPr lang="es-ES_tradnl" sz="2000" dirty="0" smtClean="0">
                          <a:effectLst/>
                        </a:rPr>
                        <a:t> </a:t>
                      </a:r>
                      <a:endParaRPr lang="es-MX" sz="2000" dirty="0"/>
                    </a:p>
                  </a:txBody>
                  <a:tcP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4152650079"/>
              </p:ext>
            </p:extLst>
          </p:nvPr>
        </p:nvGraphicFramePr>
        <p:xfrm>
          <a:off x="467544" y="3429000"/>
          <a:ext cx="8280920" cy="1224136"/>
        </p:xfrm>
        <a:graphic>
          <a:graphicData uri="http://schemas.openxmlformats.org/drawingml/2006/table">
            <a:tbl>
              <a:tblPr firstRow="1" bandRow="1">
                <a:tableStyleId>{5FD0F851-EC5A-4D38-B0AD-8093EC10F338}</a:tableStyleId>
              </a:tblPr>
              <a:tblGrid>
                <a:gridCol w="1368152"/>
                <a:gridCol w="6912768"/>
              </a:tblGrid>
              <a:tr h="1224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000" dirty="0" smtClean="0"/>
                        <a:t>Objetivo</a:t>
                      </a:r>
                    </a:p>
                    <a:p>
                      <a:endParaRPr lang="es-MX" dirty="0"/>
                    </a:p>
                  </a:txBody>
                  <a:tcPr>
                    <a:solidFill>
                      <a:schemeClr val="accent5">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ES_tradnl" sz="2000" b="0" kern="1200" dirty="0" smtClean="0">
                          <a:effectLst/>
                        </a:rPr>
                        <a:t>Mejorar las condiciones de trabajo de la fuerza laboral del sector agrícola en el Estado, asegurando sus derechos sociales y laborales.</a:t>
                      </a:r>
                      <a:r>
                        <a:rPr lang="es-ES_tradnl" sz="2000" b="0" dirty="0" smtClean="0">
                          <a:effectLst/>
                        </a:rPr>
                        <a:t> </a:t>
                      </a:r>
                      <a:endParaRPr lang="es-MX" sz="2000" b="0" dirty="0" smtClean="0"/>
                    </a:p>
                  </a:txBody>
                  <a:tcPr>
                    <a:solidFill>
                      <a:schemeClr val="accent5">
                        <a:lumMod val="20000"/>
                        <a:lumOff val="80000"/>
                      </a:schemeClr>
                    </a:solidFill>
                  </a:tcPr>
                </a:tc>
              </a:tr>
            </a:tbl>
          </a:graphicData>
        </a:graphic>
      </p:graphicFrame>
      <p:sp>
        <p:nvSpPr>
          <p:cNvPr id="7" name="1 Título"/>
          <p:cNvSpPr txBox="1">
            <a:spLocks/>
          </p:cNvSpPr>
          <p:nvPr/>
        </p:nvSpPr>
        <p:spPr>
          <a:xfrm>
            <a:off x="395536" y="313244"/>
            <a:ext cx="8229600" cy="8835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smtClean="0">
                <a:solidFill>
                  <a:schemeClr val="accent5"/>
                </a:solidFill>
              </a:rPr>
              <a:t>Compromiso #4</a:t>
            </a:r>
            <a:endParaRPr lang="es-MX" dirty="0">
              <a:solidFill>
                <a:schemeClr val="accent5"/>
              </a:solidFill>
            </a:endParaRPr>
          </a:p>
        </p:txBody>
      </p:sp>
    </p:spTree>
    <p:extLst>
      <p:ext uri="{BB962C8B-B14F-4D97-AF65-F5344CB8AC3E}">
        <p14:creationId xmlns:p14="http://schemas.microsoft.com/office/powerpoint/2010/main" val="1360040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3773210914"/>
              </p:ext>
            </p:extLst>
          </p:nvPr>
        </p:nvGraphicFramePr>
        <p:xfrm>
          <a:off x="395536" y="2780928"/>
          <a:ext cx="8229600" cy="2699748"/>
        </p:xfrm>
        <a:graphic>
          <a:graphicData uri="http://schemas.openxmlformats.org/drawingml/2006/table">
            <a:tbl>
              <a:tblPr firstRow="1" bandRow="1">
                <a:tableStyleId>{5FD0F851-EC5A-4D38-B0AD-8093EC10F338}</a:tableStyleId>
              </a:tblPr>
              <a:tblGrid>
                <a:gridCol w="1378496"/>
                <a:gridCol w="6851104"/>
              </a:tblGrid>
              <a:tr h="720080">
                <a:tc>
                  <a:txBody>
                    <a:bodyPr/>
                    <a:lstStyle/>
                    <a:p>
                      <a:r>
                        <a:rPr lang="es-MX" sz="1800" dirty="0" smtClean="0">
                          <a:latin typeface="+mn-lt"/>
                        </a:rPr>
                        <a:t>Metas</a:t>
                      </a:r>
                      <a:endParaRPr lang="es-MX" sz="1800" dirty="0">
                        <a:latin typeface="+mn-lt"/>
                      </a:endParaRPr>
                    </a:p>
                  </a:txBody>
                  <a:tcPr/>
                </a:tc>
                <a:tc>
                  <a:txBody>
                    <a:bodyPr/>
                    <a:lstStyle/>
                    <a:p>
                      <a:pPr marL="342900" lvl="0" indent="-342900" algn="just">
                        <a:lnSpc>
                          <a:spcPct val="115000"/>
                        </a:lnSpc>
                        <a:spcAft>
                          <a:spcPts val="1000"/>
                        </a:spcAft>
                        <a:buFont typeface="+mj-lt"/>
                        <a:buAutoNum type="arabicPeriod"/>
                      </a:pPr>
                      <a:r>
                        <a:rPr lang="es-MX" sz="1800" b="0" u="none" strike="noStrike" dirty="0">
                          <a:solidFill>
                            <a:srgbClr val="000000"/>
                          </a:solidFill>
                          <a:effectLst/>
                          <a:highlight>
                            <a:srgbClr val="FFFFFF"/>
                          </a:highlight>
                          <a:latin typeface="+mn-lt"/>
                          <a:ea typeface="Calibri"/>
                          <a:cs typeface="Calibri"/>
                        </a:rPr>
                        <a:t>Instalación de las primeras 65 (de 125) oficinas receptoras para empadronamiento en municipios.</a:t>
                      </a:r>
                      <a:endParaRPr lang="es-MX" sz="1800" b="0" u="none" strike="noStrike" dirty="0">
                        <a:effectLst/>
                        <a:latin typeface="+mn-lt"/>
                        <a:ea typeface="Calibri"/>
                        <a:cs typeface="Calibri"/>
                      </a:endParaRPr>
                    </a:p>
                  </a:txBody>
                  <a:tcPr marL="71755" marR="68580" marT="0" marB="0" anchor="ctr"/>
                </a:tc>
              </a:tr>
              <a:tr h="864096">
                <a:tc>
                  <a:txBody>
                    <a:bodyPr/>
                    <a:lstStyle/>
                    <a:p>
                      <a:endParaRPr lang="es-MX" sz="1800" dirty="0">
                        <a:latin typeface="+mn-lt"/>
                      </a:endParaRPr>
                    </a:p>
                  </a:txBody>
                  <a:tcPr/>
                </a:tc>
                <a:tc>
                  <a:txBody>
                    <a:bodyPr/>
                    <a:lstStyle/>
                    <a:p>
                      <a:pPr marL="342900" lvl="0" indent="-342900" algn="just">
                        <a:lnSpc>
                          <a:spcPct val="115000"/>
                        </a:lnSpc>
                        <a:spcAft>
                          <a:spcPts val="1000"/>
                        </a:spcAft>
                        <a:buFont typeface="+mj-lt"/>
                        <a:buAutoNum type="arabicPeriod" startAt="2"/>
                      </a:pPr>
                      <a:r>
                        <a:rPr lang="es-MX" sz="1800" b="0" i="0" u="none" strike="noStrike" cap="none" dirty="0">
                          <a:solidFill>
                            <a:srgbClr val="000000"/>
                          </a:solidFill>
                          <a:effectLst/>
                          <a:latin typeface="+mn-lt"/>
                          <a:ea typeface="Calibri"/>
                          <a:cs typeface="Calibri"/>
                          <a:sym typeface="Arial"/>
                        </a:rPr>
                        <a:t>Levantamiento del censo de jornaleros y publicación de los módulos dentro del sistema que servirá para alimentación de la base de datos de Jornaleros Agrícolas.</a:t>
                      </a:r>
                    </a:p>
                  </a:txBody>
                  <a:tcPr marL="71755" marR="68580" marT="0" marB="0" anchor="ctr"/>
                </a:tc>
              </a:tr>
              <a:tr h="1033264">
                <a:tc>
                  <a:txBody>
                    <a:bodyPr/>
                    <a:lstStyle/>
                    <a:p>
                      <a:endParaRPr lang="es-MX" sz="1800" dirty="0">
                        <a:latin typeface="+mn-lt"/>
                      </a:endParaRPr>
                    </a:p>
                  </a:txBody>
                  <a:tcPr/>
                </a:tc>
                <a:tc>
                  <a:txBody>
                    <a:bodyPr/>
                    <a:lstStyle/>
                    <a:p>
                      <a:pPr marL="342900" lvl="0" indent="-342900" algn="just">
                        <a:lnSpc>
                          <a:spcPct val="115000"/>
                        </a:lnSpc>
                        <a:spcAft>
                          <a:spcPts val="0"/>
                        </a:spcAft>
                        <a:buFont typeface="+mj-lt"/>
                        <a:buAutoNum type="arabicPeriod" startAt="3"/>
                      </a:pPr>
                      <a:r>
                        <a:rPr lang="es-MX" sz="1800" b="0" u="none" strike="noStrike" dirty="0">
                          <a:solidFill>
                            <a:srgbClr val="000000"/>
                          </a:solidFill>
                          <a:effectLst/>
                          <a:latin typeface="+mn-lt"/>
                          <a:ea typeface="Calibri"/>
                          <a:cs typeface="Calibri"/>
                        </a:rPr>
                        <a:t>Instalación de oficinas restantes </a:t>
                      </a:r>
                      <a:r>
                        <a:rPr lang="es-MX" sz="1800" b="0" u="none" strike="noStrike" dirty="0">
                          <a:solidFill>
                            <a:srgbClr val="000000"/>
                          </a:solidFill>
                          <a:effectLst/>
                          <a:highlight>
                            <a:srgbClr val="FFFFFF"/>
                          </a:highlight>
                          <a:latin typeface="+mn-lt"/>
                          <a:ea typeface="Calibri"/>
                          <a:cs typeface="Calibri"/>
                        </a:rPr>
                        <a:t>en instalaciones y predios municipales.</a:t>
                      </a:r>
                      <a:endParaRPr lang="es-MX" sz="1800" b="0" u="none" strike="noStrike" dirty="0">
                        <a:effectLst/>
                        <a:latin typeface="+mn-lt"/>
                        <a:ea typeface="Calibri"/>
                        <a:cs typeface="Calibri"/>
                      </a:endParaRPr>
                    </a:p>
                  </a:txBody>
                  <a:tcPr marL="71755" marR="68580" marT="0" marB="0" anchor="ctr"/>
                </a:tc>
              </a:tr>
            </a:tbl>
          </a:graphicData>
        </a:graphic>
      </p:graphicFrame>
      <p:graphicFrame>
        <p:nvGraphicFramePr>
          <p:cNvPr id="6" name="4 Marcador de contenido"/>
          <p:cNvGraphicFramePr>
            <a:graphicFrameLocks/>
          </p:cNvGraphicFramePr>
          <p:nvPr>
            <p:extLst>
              <p:ext uri="{D42A27DB-BD31-4B8C-83A1-F6EECF244321}">
                <p14:modId xmlns:p14="http://schemas.microsoft.com/office/powerpoint/2010/main" val="4085440145"/>
              </p:ext>
            </p:extLst>
          </p:nvPr>
        </p:nvGraphicFramePr>
        <p:xfrm>
          <a:off x="467544" y="1484784"/>
          <a:ext cx="8229600" cy="532656"/>
        </p:xfrm>
        <a:graphic>
          <a:graphicData uri="http://schemas.openxmlformats.org/drawingml/2006/table">
            <a:tbl>
              <a:tblPr firstRow="1" bandRow="1">
                <a:tableStyleId>{5FD0F851-EC5A-4D38-B0AD-8093EC10F338}</a:tableStyleId>
              </a:tblPr>
              <a:tblGrid>
                <a:gridCol w="1800200"/>
                <a:gridCol w="6429400"/>
              </a:tblGrid>
              <a:tr h="532656">
                <a:tc>
                  <a:txBody>
                    <a:bodyPr/>
                    <a:lstStyle/>
                    <a:p>
                      <a:r>
                        <a:rPr lang="es-MX" sz="2000" b="0" dirty="0" smtClean="0"/>
                        <a:t>Compromiso</a:t>
                      </a:r>
                      <a:endParaRPr lang="es-MX" sz="2000" b="0" dirty="0"/>
                    </a:p>
                  </a:txBody>
                  <a:tcPr/>
                </a:tc>
                <a:tc>
                  <a:txBody>
                    <a:bodyPr/>
                    <a:lstStyle/>
                    <a:p>
                      <a:r>
                        <a:rPr lang="es-ES_tradnl" sz="2000" b="1" kern="1200" dirty="0" smtClean="0">
                          <a:solidFill>
                            <a:schemeClr val="tx1"/>
                          </a:solidFill>
                          <a:effectLst/>
                          <a:latin typeface="+mn-lt"/>
                          <a:ea typeface="+mn-ea"/>
                          <a:cs typeface="+mn-cs"/>
                        </a:rPr>
                        <a:t>PADRÓN ESTATAL DE JORNALEROS AGRÍCOLAS</a:t>
                      </a:r>
                      <a:r>
                        <a:rPr lang="es-ES_tradnl" sz="2000" dirty="0" smtClean="0">
                          <a:effectLst/>
                        </a:rPr>
                        <a:t> </a:t>
                      </a:r>
                      <a:endParaRPr lang="es-MX" sz="2000" dirty="0"/>
                    </a:p>
                  </a:txBody>
                  <a:tcPr/>
                </a:tc>
              </a:tr>
            </a:tbl>
          </a:graphicData>
        </a:graphic>
      </p:graphicFrame>
    </p:spTree>
    <p:extLst>
      <p:ext uri="{BB962C8B-B14F-4D97-AF65-F5344CB8AC3E}">
        <p14:creationId xmlns:p14="http://schemas.microsoft.com/office/powerpoint/2010/main" val="24017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395946173"/>
              </p:ext>
            </p:extLst>
          </p:nvPr>
        </p:nvGraphicFramePr>
        <p:xfrm>
          <a:off x="457200" y="2007880"/>
          <a:ext cx="8229600" cy="1005840"/>
        </p:xfrm>
        <a:graphic>
          <a:graphicData uri="http://schemas.openxmlformats.org/drawingml/2006/table">
            <a:tbl>
              <a:tblPr firstRow="1" bandRow="1">
                <a:tableStyleId>{5FD0F851-EC5A-4D38-B0AD-8093EC10F338}</a:tableStyleId>
              </a:tblPr>
              <a:tblGrid>
                <a:gridCol w="1522512"/>
                <a:gridCol w="6707088"/>
              </a:tblGrid>
              <a:tr h="532656">
                <a:tc>
                  <a:txBody>
                    <a:bodyPr/>
                    <a:lstStyle/>
                    <a:p>
                      <a:r>
                        <a:rPr lang="es-MX" sz="2000" b="0" dirty="0" smtClean="0"/>
                        <a:t>Nombre del Compromiso</a:t>
                      </a:r>
                      <a:endParaRPr lang="es-MX" sz="2000" b="0" dirty="0"/>
                    </a:p>
                  </a:txBody>
                  <a:tcPr/>
                </a:tc>
                <a:tc>
                  <a:txBody>
                    <a:bodyPr/>
                    <a:lstStyle/>
                    <a:p>
                      <a:r>
                        <a:rPr lang="es-ES_tradnl" sz="2000" b="1" kern="1200" dirty="0" smtClean="0">
                          <a:solidFill>
                            <a:schemeClr val="tx1"/>
                          </a:solidFill>
                          <a:effectLst/>
                          <a:latin typeface="+mn-lt"/>
                          <a:ea typeface="+mn-ea"/>
                          <a:cs typeface="+mn-cs"/>
                        </a:rPr>
                        <a:t>PLATAFORMA TECNOLÓGICA PARA LA FORMACIÓN CONTINUA DE DOCENTES</a:t>
                      </a:r>
                      <a:r>
                        <a:rPr lang="es-ES_tradnl" sz="2000" dirty="0" smtClean="0">
                          <a:effectLst/>
                        </a:rPr>
                        <a:t> </a:t>
                      </a:r>
                      <a:endParaRPr lang="es-MX" sz="2000" dirty="0"/>
                    </a:p>
                  </a:txBody>
                  <a:tcPr/>
                </a:tc>
              </a:tr>
            </a:tbl>
          </a:graphicData>
        </a:graphic>
      </p:graphicFrame>
      <p:graphicFrame>
        <p:nvGraphicFramePr>
          <p:cNvPr id="3" name="2 Tabla"/>
          <p:cNvGraphicFramePr>
            <a:graphicFrameLocks noGrp="1"/>
          </p:cNvGraphicFramePr>
          <p:nvPr>
            <p:extLst>
              <p:ext uri="{D42A27DB-BD31-4B8C-83A1-F6EECF244321}">
                <p14:modId xmlns:p14="http://schemas.microsoft.com/office/powerpoint/2010/main" val="102993005"/>
              </p:ext>
            </p:extLst>
          </p:nvPr>
        </p:nvGraphicFramePr>
        <p:xfrm>
          <a:off x="467544" y="3356992"/>
          <a:ext cx="8064896" cy="1920240"/>
        </p:xfrm>
        <a:graphic>
          <a:graphicData uri="http://schemas.openxmlformats.org/drawingml/2006/table">
            <a:tbl>
              <a:tblPr firstRow="1" bandRow="1">
                <a:tableStyleId>{5FD0F851-EC5A-4D38-B0AD-8093EC10F338}</a:tableStyleId>
              </a:tblPr>
              <a:tblGrid>
                <a:gridCol w="1368152"/>
                <a:gridCol w="6696744"/>
              </a:tblGrid>
              <a:tr h="93610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000" dirty="0" smtClean="0"/>
                        <a:t>Objetivo</a:t>
                      </a:r>
                    </a:p>
                    <a:p>
                      <a:endParaRPr lang="es-MX" sz="2000" dirty="0"/>
                    </a:p>
                  </a:txBody>
                  <a:tcPr>
                    <a:solidFill>
                      <a:schemeClr val="accent5">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2000" b="0" kern="1200" dirty="0" smtClean="0">
                          <a:effectLst/>
                        </a:rPr>
                        <a:t>Desarrollar una plataforma tecnológica que promueva el aprendizaje y la formación continua de los docentes del estado de Jalisco en sus procesos de evaluación para el ingreso, permanencia y promoción en el Sistema Educativo</a:t>
                      </a:r>
                      <a:r>
                        <a:rPr lang="es-ES_tradnl" sz="2000" b="0" dirty="0" smtClean="0">
                          <a:effectLst/>
                        </a:rPr>
                        <a:t> </a:t>
                      </a:r>
                      <a:endParaRPr lang="es-MX" sz="2000" b="0" dirty="0" smtClean="0"/>
                    </a:p>
                    <a:p>
                      <a:endParaRPr lang="es-MX" sz="2000" dirty="0"/>
                    </a:p>
                  </a:txBody>
                  <a:tcPr>
                    <a:solidFill>
                      <a:schemeClr val="accent5">
                        <a:lumMod val="20000"/>
                        <a:lumOff val="80000"/>
                      </a:schemeClr>
                    </a:solidFill>
                  </a:tcPr>
                </a:tc>
              </a:tr>
            </a:tbl>
          </a:graphicData>
        </a:graphic>
      </p:graphicFrame>
      <p:sp>
        <p:nvSpPr>
          <p:cNvPr id="7" name="1 Título"/>
          <p:cNvSpPr txBox="1">
            <a:spLocks/>
          </p:cNvSpPr>
          <p:nvPr/>
        </p:nvSpPr>
        <p:spPr>
          <a:xfrm>
            <a:off x="395536" y="241236"/>
            <a:ext cx="8229600" cy="8835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smtClean="0">
                <a:solidFill>
                  <a:schemeClr val="accent5"/>
                </a:solidFill>
              </a:rPr>
              <a:t>Compromiso #5</a:t>
            </a:r>
            <a:endParaRPr lang="es-MX" dirty="0">
              <a:solidFill>
                <a:schemeClr val="accent5"/>
              </a:solidFill>
            </a:endParaRPr>
          </a:p>
        </p:txBody>
      </p:sp>
    </p:spTree>
    <p:extLst>
      <p:ext uri="{BB962C8B-B14F-4D97-AF65-F5344CB8AC3E}">
        <p14:creationId xmlns:p14="http://schemas.microsoft.com/office/powerpoint/2010/main" val="3619258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467544" y="692696"/>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4400" b="0" i="0" u="none" strike="noStrike" cap="none" dirty="0" smtClean="0">
                <a:solidFill>
                  <a:schemeClr val="accent6"/>
                </a:solidFill>
                <a:latin typeface="Calibri"/>
                <a:ea typeface="Calibri"/>
                <a:cs typeface="Calibri"/>
                <a:sym typeface="Calibri"/>
              </a:rPr>
              <a:t/>
            </a:r>
            <a:br>
              <a:rPr lang="es-MX" sz="4400" b="0" i="0" u="none" strike="noStrike" cap="none" dirty="0" smtClean="0">
                <a:solidFill>
                  <a:schemeClr val="accent6"/>
                </a:solidFill>
                <a:latin typeface="Calibri"/>
                <a:ea typeface="Calibri"/>
                <a:cs typeface="Calibri"/>
                <a:sym typeface="Calibri"/>
              </a:rPr>
            </a:br>
            <a:r>
              <a:rPr lang="es-MX" sz="4400" dirty="0" smtClean="0"/>
              <a:t>¿Qué es gobierno abierto?</a:t>
            </a:r>
            <a:endParaRPr lang="es-MX" sz="4400" b="0" i="0" u="none" strike="noStrike" cap="none" dirty="0">
              <a:solidFill>
                <a:schemeClr val="accent6"/>
              </a:solidFill>
              <a:latin typeface="Calibri"/>
              <a:ea typeface="Calibri"/>
              <a:cs typeface="Calibri"/>
              <a:sym typeface="Calibri"/>
            </a:endParaRPr>
          </a:p>
        </p:txBody>
      </p:sp>
      <p:sp>
        <p:nvSpPr>
          <p:cNvPr id="103" name="Shape 103"/>
          <p:cNvSpPr txBox="1">
            <a:spLocks noGrp="1"/>
          </p:cNvSpPr>
          <p:nvPr>
            <p:ph type="body" idx="1"/>
          </p:nvPr>
        </p:nvSpPr>
        <p:spPr>
          <a:xfrm>
            <a:off x="467544" y="2132857"/>
            <a:ext cx="8229600" cy="3600400"/>
          </a:xfrm>
          <a:prstGeom prst="rect">
            <a:avLst/>
          </a:prstGeom>
          <a:noFill/>
          <a:ln>
            <a:noFill/>
          </a:ln>
        </p:spPr>
        <p:txBody>
          <a:bodyPr lIns="91425" tIns="45700" rIns="91425" bIns="45700" anchor="t" anchorCtr="0">
            <a:noAutofit/>
          </a:bodyPr>
          <a:lstStyle/>
          <a:p>
            <a:pPr marL="514350" marR="0" lvl="0" indent="-514350" algn="l" rtl="0">
              <a:spcBef>
                <a:spcPts val="0"/>
              </a:spcBef>
              <a:spcAft>
                <a:spcPts val="0"/>
              </a:spcAft>
              <a:buClr>
                <a:schemeClr val="dk1"/>
              </a:buClr>
              <a:buSzPct val="100000"/>
              <a:buFont typeface="Calibri"/>
              <a:buAutoNum type="arabicPeriod"/>
            </a:pPr>
            <a:r>
              <a:rPr lang="es-MX" sz="3600" b="0" i="0" u="none" strike="noStrike" cap="none" dirty="0">
                <a:solidFill>
                  <a:schemeClr val="dk1"/>
                </a:solidFill>
                <a:latin typeface="Calibri"/>
                <a:ea typeface="Calibri"/>
                <a:cs typeface="Calibri"/>
                <a:sym typeface="Calibri"/>
              </a:rPr>
              <a:t>¿Qué es y que no es gobierno abierto?</a:t>
            </a:r>
          </a:p>
          <a:p>
            <a:pPr marL="514350" marR="0" lvl="0" indent="-514350" algn="l" rtl="0">
              <a:spcBef>
                <a:spcPts val="720"/>
              </a:spcBef>
              <a:spcAft>
                <a:spcPts val="0"/>
              </a:spcAft>
              <a:buClr>
                <a:schemeClr val="dk1"/>
              </a:buClr>
              <a:buSzPct val="100000"/>
              <a:buFont typeface="Calibri"/>
              <a:buAutoNum type="arabicPeriod"/>
            </a:pPr>
            <a:r>
              <a:rPr lang="es-MX" sz="3600" b="0" i="0" u="none" strike="noStrike" cap="none" dirty="0">
                <a:solidFill>
                  <a:schemeClr val="dk1"/>
                </a:solidFill>
                <a:latin typeface="Calibri"/>
                <a:ea typeface="Calibri"/>
                <a:cs typeface="Calibri"/>
                <a:sym typeface="Calibri"/>
              </a:rPr>
              <a:t>Enfoques de gobierno abierto.</a:t>
            </a:r>
          </a:p>
          <a:p>
            <a:pPr marL="514350" marR="0" lvl="0" indent="-514350" algn="l" rtl="0">
              <a:spcBef>
                <a:spcPts val="720"/>
              </a:spcBef>
              <a:spcAft>
                <a:spcPts val="0"/>
              </a:spcAft>
              <a:buClr>
                <a:schemeClr val="dk1"/>
              </a:buClr>
              <a:buSzPct val="100000"/>
              <a:buFont typeface="Calibri"/>
              <a:buAutoNum type="arabicPeriod"/>
            </a:pPr>
            <a:r>
              <a:rPr lang="es-MX" sz="3600" b="0" i="0" u="none" strike="noStrike" cap="none" dirty="0">
                <a:solidFill>
                  <a:schemeClr val="dk1"/>
                </a:solidFill>
                <a:latin typeface="Calibri"/>
                <a:ea typeface="Calibri"/>
                <a:cs typeface="Calibri"/>
                <a:sym typeface="Calibri"/>
              </a:rPr>
              <a:t>¿Quiénes integran el gobierno abierto?</a:t>
            </a:r>
          </a:p>
          <a:p>
            <a:pPr marL="514350" marR="0" lvl="0" indent="-514350" algn="l" rtl="0">
              <a:spcBef>
                <a:spcPts val="720"/>
              </a:spcBef>
              <a:spcAft>
                <a:spcPts val="0"/>
              </a:spcAft>
              <a:buClr>
                <a:schemeClr val="dk1"/>
              </a:buClr>
              <a:buSzPct val="100000"/>
              <a:buFont typeface="Calibri"/>
              <a:buAutoNum type="arabicPeriod"/>
            </a:pPr>
            <a:r>
              <a:rPr lang="es-MX" sz="3600" b="0" i="0" u="none" strike="noStrike" cap="none" dirty="0">
                <a:solidFill>
                  <a:schemeClr val="dk1"/>
                </a:solidFill>
                <a:latin typeface="Calibri"/>
                <a:ea typeface="Calibri"/>
                <a:cs typeface="Calibri"/>
                <a:sym typeface="Calibri"/>
              </a:rPr>
              <a:t>Alcances y limitaciones</a:t>
            </a:r>
          </a:p>
          <a:p>
            <a:pPr marL="514350" marR="0" lvl="0" indent="-514350" algn="l" rtl="0">
              <a:spcBef>
                <a:spcPts val="720"/>
              </a:spcBef>
              <a:buClr>
                <a:schemeClr val="dk1"/>
              </a:buClr>
              <a:buSzPct val="100000"/>
              <a:buFont typeface="Calibri"/>
              <a:buAutoNum type="arabicPeriod"/>
            </a:pPr>
            <a:r>
              <a:rPr lang="es-MX" sz="3600" b="0" i="0" u="none" strike="noStrike" cap="none" dirty="0">
                <a:solidFill>
                  <a:schemeClr val="dk1"/>
                </a:solidFill>
                <a:latin typeface="Calibri"/>
                <a:ea typeface="Calibri"/>
                <a:cs typeface="Calibri"/>
                <a:sym typeface="Calibri"/>
              </a:rPr>
              <a:t>¿Cómo se puede participar</a:t>
            </a:r>
            <a:r>
              <a:rPr lang="es-MX" sz="3600" b="0" i="0" u="none" strike="noStrike" cap="none" dirty="0" smtClean="0">
                <a:solidFill>
                  <a:schemeClr val="dk1"/>
                </a:solidFill>
                <a:latin typeface="Calibri"/>
                <a:ea typeface="Calibri"/>
                <a:cs typeface="Calibri"/>
                <a:sym typeface="Calibri"/>
              </a:rPr>
              <a:t>?</a:t>
            </a:r>
            <a:endParaRPr lang="es-MX" sz="3600" b="0" i="0" u="none" strike="noStrike" cap="none" dirty="0">
              <a:solidFill>
                <a:schemeClr val="dk1"/>
              </a:solidFill>
              <a:latin typeface="Calibri"/>
              <a:ea typeface="Calibri"/>
              <a:cs typeface="Calibri"/>
              <a:sym typeface="Calibri"/>
            </a:endParaRPr>
          </a:p>
        </p:txBody>
      </p:sp>
    </p:spTree>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4209197563"/>
              </p:ext>
            </p:extLst>
          </p:nvPr>
        </p:nvGraphicFramePr>
        <p:xfrm>
          <a:off x="395536" y="2060848"/>
          <a:ext cx="8229600" cy="4732020"/>
        </p:xfrm>
        <a:graphic>
          <a:graphicData uri="http://schemas.openxmlformats.org/drawingml/2006/table">
            <a:tbl>
              <a:tblPr firstRow="1" bandRow="1">
                <a:tableStyleId>{5FD0F851-EC5A-4D38-B0AD-8093EC10F338}</a:tableStyleId>
              </a:tblPr>
              <a:tblGrid>
                <a:gridCol w="1378496"/>
                <a:gridCol w="6851104"/>
              </a:tblGrid>
              <a:tr h="720080">
                <a:tc>
                  <a:txBody>
                    <a:bodyPr/>
                    <a:lstStyle/>
                    <a:p>
                      <a:r>
                        <a:rPr lang="es-MX" sz="1800" dirty="0" smtClean="0"/>
                        <a:t>Metas</a:t>
                      </a:r>
                      <a:endParaRPr lang="es-MX" sz="1800" dirty="0"/>
                    </a:p>
                  </a:txBody>
                  <a:tcPr/>
                </a:tc>
                <a:tc>
                  <a:txBody>
                    <a:bodyPr/>
                    <a:lstStyle/>
                    <a:p>
                      <a:pPr marL="0" lvl="0" indent="0" algn="just">
                        <a:lnSpc>
                          <a:spcPct val="115000"/>
                        </a:lnSpc>
                        <a:spcAft>
                          <a:spcPts val="1000"/>
                        </a:spcAft>
                        <a:buFont typeface="+mj-lt"/>
                        <a:buNone/>
                      </a:pPr>
                      <a:r>
                        <a:rPr lang="es-ES_tradnl" sz="1800" b="0" dirty="0" smtClean="0">
                          <a:solidFill>
                            <a:srgbClr val="000000"/>
                          </a:solidFill>
                          <a:effectLst/>
                          <a:latin typeface="+mj-lt"/>
                          <a:ea typeface="Calibri"/>
                          <a:cs typeface="Calibri"/>
                        </a:rPr>
                        <a:t>1. Elaboración </a:t>
                      </a:r>
                      <a:r>
                        <a:rPr lang="es-ES_tradnl" sz="1800" b="0" dirty="0">
                          <a:solidFill>
                            <a:srgbClr val="000000"/>
                          </a:solidFill>
                          <a:effectLst/>
                          <a:latin typeface="+mj-lt"/>
                          <a:ea typeface="Calibri"/>
                          <a:cs typeface="Calibri"/>
                        </a:rPr>
                        <a:t>del proyecto ejecutivo, diseño curricular e infraestructura educativa en línea de la Plataforma Tecnológica para la Formación Continua de Docentes. Establecimiento de los procedimientos administrativos y de reconocimiento y certificación de las habilidades adquiridas por medio de la Plataforma. </a:t>
                      </a:r>
                    </a:p>
                  </a:txBody>
                  <a:tcPr marL="68580" marR="68580" marT="0" marB="0" anchor="ctr"/>
                </a:tc>
              </a:tr>
              <a:tr h="576064">
                <a:tc>
                  <a:txBody>
                    <a:bodyPr/>
                    <a:lstStyle/>
                    <a:p>
                      <a:endParaRPr lang="es-MX" sz="1800" dirty="0"/>
                    </a:p>
                  </a:txBody>
                  <a:tcPr/>
                </a:tc>
                <a:tc>
                  <a:txBody>
                    <a:bodyPr/>
                    <a:lstStyle/>
                    <a:p>
                      <a:pPr marL="0" lvl="0" indent="0" algn="just">
                        <a:lnSpc>
                          <a:spcPct val="115000"/>
                        </a:lnSpc>
                        <a:spcAft>
                          <a:spcPts val="1000"/>
                        </a:spcAft>
                        <a:buFont typeface="+mj-lt"/>
                        <a:buNone/>
                      </a:pPr>
                      <a:r>
                        <a:rPr lang="es-ES_tradnl" sz="1800" dirty="0" smtClean="0">
                          <a:solidFill>
                            <a:srgbClr val="000000"/>
                          </a:solidFill>
                          <a:effectLst/>
                          <a:latin typeface="+mj-lt"/>
                          <a:ea typeface="Calibri"/>
                          <a:cs typeface="Calibri"/>
                        </a:rPr>
                        <a:t>2. Instalación </a:t>
                      </a:r>
                      <a:r>
                        <a:rPr lang="es-ES_tradnl" sz="1800" dirty="0">
                          <a:solidFill>
                            <a:srgbClr val="000000"/>
                          </a:solidFill>
                          <a:effectLst/>
                          <a:latin typeface="+mj-lt"/>
                          <a:ea typeface="Calibri"/>
                          <a:cs typeface="Calibri"/>
                        </a:rPr>
                        <a:t>de la Plataforma en las 13 Instituciones de Educación Superior de la Secretaría de Educación del Estado de Jalisco, selección y capacitación del personal académico encargado de gestionar los contenidos formativos de la Plataforma.	</a:t>
                      </a:r>
                    </a:p>
                  </a:txBody>
                  <a:tcPr marL="68580" marR="68580" marT="0" marB="0" anchor="ctr"/>
                </a:tc>
              </a:tr>
              <a:tr h="360040">
                <a:tc>
                  <a:txBody>
                    <a:bodyPr/>
                    <a:lstStyle/>
                    <a:p>
                      <a:endParaRPr lang="es-MX" sz="1800" dirty="0"/>
                    </a:p>
                  </a:txBody>
                  <a:tcPr/>
                </a:tc>
                <a:tc>
                  <a:txBody>
                    <a:bodyPr/>
                    <a:lstStyle/>
                    <a:p>
                      <a:pPr marL="0" lvl="0" indent="0" algn="just">
                        <a:lnSpc>
                          <a:spcPct val="115000"/>
                        </a:lnSpc>
                        <a:spcAft>
                          <a:spcPts val="0"/>
                        </a:spcAft>
                        <a:buFont typeface="+mj-lt"/>
                        <a:buNone/>
                      </a:pPr>
                      <a:r>
                        <a:rPr lang="es-ES_tradnl" sz="1800" dirty="0" smtClean="0">
                          <a:solidFill>
                            <a:srgbClr val="000000"/>
                          </a:solidFill>
                          <a:effectLst/>
                          <a:latin typeface="+mj-lt"/>
                          <a:ea typeface="Calibri"/>
                          <a:cs typeface="Calibri"/>
                        </a:rPr>
                        <a:t>3. Implementación </a:t>
                      </a:r>
                      <a:r>
                        <a:rPr lang="es-ES_tradnl" sz="1800" dirty="0">
                          <a:solidFill>
                            <a:srgbClr val="000000"/>
                          </a:solidFill>
                          <a:effectLst/>
                          <a:latin typeface="+mj-lt"/>
                          <a:ea typeface="Calibri"/>
                          <a:cs typeface="Calibri"/>
                        </a:rPr>
                        <a:t>de la Plataforma a partir de un grupo piloto de docentes. </a:t>
                      </a:r>
                    </a:p>
                  </a:txBody>
                  <a:tcPr marL="68580" marR="68580" marT="0" marB="0" anchor="ctr"/>
                </a:tc>
              </a:tr>
              <a:tr h="498336">
                <a:tc>
                  <a:txBody>
                    <a:bodyPr/>
                    <a:lstStyle/>
                    <a:p>
                      <a:endParaRPr lang="es-MX" sz="1800" dirty="0"/>
                    </a:p>
                  </a:txBody>
                  <a:tcPr/>
                </a:tc>
                <a:tc>
                  <a:txBody>
                    <a:bodyPr/>
                    <a:lstStyle/>
                    <a:p>
                      <a:pPr marL="0" indent="0" algn="just">
                        <a:lnSpc>
                          <a:spcPct val="115000"/>
                        </a:lnSpc>
                        <a:spcAft>
                          <a:spcPts val="1000"/>
                        </a:spcAft>
                        <a:buFont typeface="+mj-lt"/>
                        <a:buNone/>
                      </a:pPr>
                      <a:r>
                        <a:rPr lang="es-ES_tradnl" sz="1800" dirty="0">
                          <a:solidFill>
                            <a:srgbClr val="000000"/>
                          </a:solidFill>
                          <a:effectLst/>
                          <a:latin typeface="+mj-lt"/>
                          <a:ea typeface="Calibri"/>
                          <a:cs typeface="Calibri"/>
                        </a:rPr>
                        <a:t>4. Evaluación del impacto y pertinencia de la Plataforma tras la primera fase de pilotaje. Definición de prioridades formativas para implementación generalizada en 2018 </a:t>
                      </a:r>
                    </a:p>
                  </a:txBody>
                  <a:tcPr marL="68580" marR="68580" marT="0" marB="0" anchor="ctr"/>
                </a:tc>
              </a:tr>
            </a:tbl>
          </a:graphicData>
        </a:graphic>
      </p:graphicFrame>
      <p:graphicFrame>
        <p:nvGraphicFramePr>
          <p:cNvPr id="6" name="4 Marcador de contenido"/>
          <p:cNvGraphicFramePr>
            <a:graphicFrameLocks/>
          </p:cNvGraphicFramePr>
          <p:nvPr>
            <p:extLst>
              <p:ext uri="{D42A27DB-BD31-4B8C-83A1-F6EECF244321}">
                <p14:modId xmlns:p14="http://schemas.microsoft.com/office/powerpoint/2010/main" val="1097705949"/>
              </p:ext>
            </p:extLst>
          </p:nvPr>
        </p:nvGraphicFramePr>
        <p:xfrm>
          <a:off x="467544" y="1124744"/>
          <a:ext cx="8229600" cy="701040"/>
        </p:xfrm>
        <a:graphic>
          <a:graphicData uri="http://schemas.openxmlformats.org/drawingml/2006/table">
            <a:tbl>
              <a:tblPr firstRow="1" bandRow="1">
                <a:tableStyleId>{5FD0F851-EC5A-4D38-B0AD-8093EC10F338}</a:tableStyleId>
              </a:tblPr>
              <a:tblGrid>
                <a:gridCol w="1522512"/>
                <a:gridCol w="6707088"/>
              </a:tblGrid>
              <a:tr h="532656">
                <a:tc>
                  <a:txBody>
                    <a:bodyPr/>
                    <a:lstStyle/>
                    <a:p>
                      <a:r>
                        <a:rPr lang="es-MX" sz="1800" b="0" dirty="0" smtClean="0"/>
                        <a:t>Compromiso</a:t>
                      </a:r>
                      <a:endParaRPr lang="es-MX" sz="1800" b="0" dirty="0"/>
                    </a:p>
                  </a:txBody>
                  <a:tcPr anchor="ctr"/>
                </a:tc>
                <a:tc>
                  <a:txBody>
                    <a:bodyPr/>
                    <a:lstStyle/>
                    <a:p>
                      <a:r>
                        <a:rPr lang="es-ES_tradnl" sz="2000" b="1" kern="1200" dirty="0" smtClean="0">
                          <a:solidFill>
                            <a:schemeClr val="tx1"/>
                          </a:solidFill>
                          <a:effectLst/>
                          <a:latin typeface="+mn-lt"/>
                          <a:ea typeface="+mn-ea"/>
                          <a:cs typeface="+mn-cs"/>
                        </a:rPr>
                        <a:t>PLATAFORMA TECNOLÓGICA PARA LA FORMACIÓN CONTINUA DE DOCENTES</a:t>
                      </a:r>
                      <a:r>
                        <a:rPr lang="es-ES_tradnl" sz="2000" dirty="0" smtClean="0">
                          <a:effectLst/>
                        </a:rPr>
                        <a:t> </a:t>
                      </a:r>
                      <a:endParaRPr lang="es-MX" sz="2000" dirty="0"/>
                    </a:p>
                  </a:txBody>
                  <a:tcPr/>
                </a:tc>
              </a:tr>
            </a:tbl>
          </a:graphicData>
        </a:graphic>
      </p:graphicFrame>
    </p:spTree>
    <p:extLst>
      <p:ext uri="{BB962C8B-B14F-4D97-AF65-F5344CB8AC3E}">
        <p14:creationId xmlns:p14="http://schemas.microsoft.com/office/powerpoint/2010/main" val="34698709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143258543"/>
              </p:ext>
            </p:extLst>
          </p:nvPr>
        </p:nvGraphicFramePr>
        <p:xfrm>
          <a:off x="457200" y="1866528"/>
          <a:ext cx="8229600" cy="914400"/>
        </p:xfrm>
        <a:graphic>
          <a:graphicData uri="http://schemas.openxmlformats.org/drawingml/2006/table">
            <a:tbl>
              <a:tblPr firstRow="1" bandRow="1">
                <a:tableStyleId>{5FD0F851-EC5A-4D38-B0AD-8093EC10F338}</a:tableStyleId>
              </a:tblPr>
              <a:tblGrid>
                <a:gridCol w="1378496"/>
                <a:gridCol w="6851104"/>
              </a:tblGrid>
              <a:tr h="532656">
                <a:tc>
                  <a:txBody>
                    <a:bodyPr/>
                    <a:lstStyle/>
                    <a:p>
                      <a:r>
                        <a:rPr lang="es-MX" sz="1800" b="0" dirty="0" smtClean="0"/>
                        <a:t>Nombre del Compromiso</a:t>
                      </a:r>
                      <a:endParaRPr lang="es-MX" sz="1800" b="0" dirty="0"/>
                    </a:p>
                  </a:txBody>
                  <a:tcPr/>
                </a:tc>
                <a:tc>
                  <a:txBody>
                    <a:bodyPr/>
                    <a:lstStyle/>
                    <a:p>
                      <a:r>
                        <a:rPr lang="es-ES_tradnl" sz="1800" b="1" kern="1200" dirty="0" smtClean="0">
                          <a:solidFill>
                            <a:schemeClr val="tx1"/>
                          </a:solidFill>
                          <a:effectLst/>
                          <a:latin typeface="+mn-lt"/>
                          <a:ea typeface="+mn-ea"/>
                          <a:cs typeface="+mn-cs"/>
                        </a:rPr>
                        <a:t>AMPLIACIÓN DE LA COBERTURA DE EDUCACIÓN MEDIA SUPERIOR CON BASE EN NECESIDADES Y VOCACIONES PRODUCTIVAS REGIONALES</a:t>
                      </a:r>
                      <a:r>
                        <a:rPr lang="es-ES_tradnl" dirty="0" smtClean="0">
                          <a:effectLst/>
                        </a:rPr>
                        <a:t> </a:t>
                      </a:r>
                      <a:endParaRPr lang="es-MX" dirty="0"/>
                    </a:p>
                  </a:txBody>
                  <a:tcPr/>
                </a:tc>
              </a:tr>
            </a:tbl>
          </a:graphicData>
        </a:graphic>
      </p:graphicFrame>
      <p:sp>
        <p:nvSpPr>
          <p:cNvPr id="6" name="1 Título"/>
          <p:cNvSpPr txBox="1">
            <a:spLocks/>
          </p:cNvSpPr>
          <p:nvPr/>
        </p:nvSpPr>
        <p:spPr>
          <a:xfrm>
            <a:off x="395536" y="313244"/>
            <a:ext cx="8229600" cy="8835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smtClean="0">
                <a:solidFill>
                  <a:schemeClr val="accent5"/>
                </a:solidFill>
              </a:rPr>
              <a:t>Compromiso #6</a:t>
            </a:r>
            <a:endParaRPr lang="es-MX" dirty="0">
              <a:solidFill>
                <a:schemeClr val="accent5"/>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310145613"/>
              </p:ext>
            </p:extLst>
          </p:nvPr>
        </p:nvGraphicFramePr>
        <p:xfrm>
          <a:off x="428840" y="3356992"/>
          <a:ext cx="8196296" cy="1615440"/>
        </p:xfrm>
        <a:graphic>
          <a:graphicData uri="http://schemas.openxmlformats.org/drawingml/2006/table">
            <a:tbl>
              <a:tblPr firstRow="1" bandRow="1">
                <a:tableStyleId>{5FD0F851-EC5A-4D38-B0AD-8093EC10F338}</a:tableStyleId>
              </a:tblPr>
              <a:tblGrid>
                <a:gridCol w="1478864"/>
                <a:gridCol w="6717432"/>
              </a:tblGrid>
              <a:tr h="115212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2000" dirty="0" smtClean="0"/>
                        <a:t>Objetivo</a:t>
                      </a:r>
                    </a:p>
                    <a:p>
                      <a:endParaRPr lang="es-MX" dirty="0"/>
                    </a:p>
                  </a:txBody>
                  <a:tcPr>
                    <a:solidFill>
                      <a:schemeClr val="accent5">
                        <a:lumMod val="20000"/>
                        <a:lumOff val="80000"/>
                      </a:schemeClr>
                    </a:solidFill>
                  </a:tcPr>
                </a:tc>
                <a:tc>
                  <a:txBody>
                    <a:bodyPr/>
                    <a:lstStyle/>
                    <a:p>
                      <a:pPr algn="just"/>
                      <a:r>
                        <a:rPr lang="es-MX" sz="2000" b="0" dirty="0" smtClean="0"/>
                        <a:t>Ampliar la cobertura de educación media superior (3% en 2017, 7% en 2018) y reorientar la nueva oferta educativa con base en la vocación productiva y sociocultural de cada región (10 escuelas preparatorias regionales en total).</a:t>
                      </a:r>
                      <a:endParaRPr lang="es-MX" sz="2000" b="0" dirty="0"/>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9202590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987641184"/>
              </p:ext>
            </p:extLst>
          </p:nvPr>
        </p:nvGraphicFramePr>
        <p:xfrm>
          <a:off x="395536" y="2420888"/>
          <a:ext cx="8229600" cy="4416552"/>
        </p:xfrm>
        <a:graphic>
          <a:graphicData uri="http://schemas.openxmlformats.org/drawingml/2006/table">
            <a:tbl>
              <a:tblPr firstRow="1" bandRow="1">
                <a:tableStyleId>{5FD0F851-EC5A-4D38-B0AD-8093EC10F338}</a:tableStyleId>
              </a:tblPr>
              <a:tblGrid>
                <a:gridCol w="1378496"/>
                <a:gridCol w="6851104"/>
              </a:tblGrid>
              <a:tr h="603488">
                <a:tc>
                  <a:txBody>
                    <a:bodyPr/>
                    <a:lstStyle/>
                    <a:p>
                      <a:r>
                        <a:rPr lang="es-MX" sz="1800" dirty="0" smtClean="0"/>
                        <a:t>Metas</a:t>
                      </a:r>
                      <a:endParaRPr lang="es-MX" sz="1800" dirty="0"/>
                    </a:p>
                  </a:txBody>
                  <a:tcPr/>
                </a:tc>
                <a:tc>
                  <a:txBody>
                    <a:bodyPr/>
                    <a:lstStyle/>
                    <a:p>
                      <a:pPr marL="0" indent="0" algn="just">
                        <a:lnSpc>
                          <a:spcPct val="115000"/>
                        </a:lnSpc>
                        <a:spcAft>
                          <a:spcPts val="0"/>
                        </a:spcAft>
                        <a:buFont typeface="+mj-lt"/>
                        <a:buNone/>
                      </a:pPr>
                      <a:r>
                        <a:rPr lang="es-ES_tradnl" sz="1800" b="0" dirty="0" smtClean="0">
                          <a:solidFill>
                            <a:srgbClr val="000000"/>
                          </a:solidFill>
                          <a:effectLst/>
                          <a:latin typeface="+mn-lt"/>
                          <a:ea typeface="Calibri"/>
                          <a:cs typeface="Calibri"/>
                        </a:rPr>
                        <a:t>1. Establecimiento </a:t>
                      </a:r>
                      <a:r>
                        <a:rPr lang="es-ES_tradnl" sz="1800" b="0" dirty="0">
                          <a:solidFill>
                            <a:srgbClr val="000000"/>
                          </a:solidFill>
                          <a:effectLst/>
                          <a:latin typeface="+mn-lt"/>
                          <a:ea typeface="Calibri"/>
                          <a:cs typeface="Calibri"/>
                        </a:rPr>
                        <a:t>de las mesas de diálogo para la instalación de infraestructura educativa en Educación Media Superior significativa en tres regiones del estado de Jalisco.</a:t>
                      </a:r>
                    </a:p>
                  </a:txBody>
                  <a:tcPr marL="68580" marR="68580" marT="0" marB="0" anchor="ctr"/>
                </a:tc>
              </a:tr>
              <a:tr h="360040">
                <a:tc>
                  <a:txBody>
                    <a:bodyPr/>
                    <a:lstStyle/>
                    <a:p>
                      <a:endParaRPr lang="es-MX" sz="1800" dirty="0"/>
                    </a:p>
                  </a:txBody>
                  <a:tcPr/>
                </a:tc>
                <a:tc>
                  <a:txBody>
                    <a:bodyPr/>
                    <a:lstStyle/>
                    <a:p>
                      <a:pPr marL="0" indent="0" algn="just">
                        <a:lnSpc>
                          <a:spcPct val="115000"/>
                        </a:lnSpc>
                        <a:spcAft>
                          <a:spcPts val="1000"/>
                        </a:spcAft>
                        <a:buFont typeface="+mj-lt"/>
                        <a:buNone/>
                      </a:pPr>
                      <a:r>
                        <a:rPr lang="es-ES_tradnl" sz="1800" dirty="0">
                          <a:solidFill>
                            <a:srgbClr val="000000"/>
                          </a:solidFill>
                          <a:effectLst/>
                          <a:latin typeface="+mn-lt"/>
                          <a:ea typeface="Calibri"/>
                          <a:cs typeface="Calibri"/>
                        </a:rPr>
                        <a:t>2. Construcción de la infraestructura educativa acorde a las conclusiones establecidas por cada mesa de diálogo </a:t>
                      </a:r>
                    </a:p>
                  </a:txBody>
                  <a:tcPr marL="68580" marR="68580" marT="0" marB="0" anchor="ctr"/>
                </a:tc>
              </a:tr>
              <a:tr h="354321">
                <a:tc>
                  <a:txBody>
                    <a:bodyPr/>
                    <a:lstStyle/>
                    <a:p>
                      <a:endParaRPr lang="es-MX" sz="1800" dirty="0"/>
                    </a:p>
                  </a:txBody>
                  <a:tcPr/>
                </a:tc>
                <a:tc>
                  <a:txBody>
                    <a:bodyPr/>
                    <a:lstStyle/>
                    <a:p>
                      <a:pPr marL="0" indent="0" algn="just">
                        <a:lnSpc>
                          <a:spcPct val="115000"/>
                        </a:lnSpc>
                        <a:spcAft>
                          <a:spcPts val="1000"/>
                        </a:spcAft>
                        <a:buFont typeface="+mj-lt"/>
                        <a:buNone/>
                      </a:pPr>
                      <a:r>
                        <a:rPr lang="es-ES_tradnl" sz="1800" dirty="0">
                          <a:solidFill>
                            <a:srgbClr val="000000"/>
                          </a:solidFill>
                          <a:effectLst/>
                          <a:latin typeface="+mn-lt"/>
                          <a:ea typeface="Calibri"/>
                          <a:cs typeface="Calibri"/>
                        </a:rPr>
                        <a:t>3. Puesta en marcha del proceso de ingreso de la primera generación de cada centro educativo nuevo.</a:t>
                      </a:r>
                    </a:p>
                  </a:txBody>
                  <a:tcPr marL="68580" marR="68580" marT="0" marB="0" anchor="ctr"/>
                </a:tc>
              </a:tr>
              <a:tr h="348600">
                <a:tc>
                  <a:txBody>
                    <a:bodyPr/>
                    <a:lstStyle/>
                    <a:p>
                      <a:endParaRPr lang="es-MX" sz="1800" dirty="0"/>
                    </a:p>
                  </a:txBody>
                  <a:tcPr/>
                </a:tc>
                <a:tc>
                  <a:txBody>
                    <a:bodyPr/>
                    <a:lstStyle/>
                    <a:p>
                      <a:pPr marL="0" indent="0" algn="just">
                        <a:lnSpc>
                          <a:spcPct val="115000"/>
                        </a:lnSpc>
                        <a:spcAft>
                          <a:spcPts val="1000"/>
                        </a:spcAft>
                        <a:buFont typeface="+mj-lt"/>
                        <a:buNone/>
                      </a:pPr>
                      <a:r>
                        <a:rPr lang="es-ES_tradnl" sz="1800" dirty="0">
                          <a:solidFill>
                            <a:srgbClr val="000000"/>
                          </a:solidFill>
                          <a:effectLst/>
                          <a:latin typeface="+mn-lt"/>
                          <a:ea typeface="Calibri"/>
                          <a:cs typeface="Calibri"/>
                        </a:rPr>
                        <a:t>4. Ampliar la cobertura de la demanda de educación media superior en un 3%.</a:t>
                      </a:r>
                    </a:p>
                  </a:txBody>
                  <a:tcPr marL="68580" marR="68580" marT="0" marB="0" anchor="ctr"/>
                </a:tc>
              </a:tr>
              <a:tr h="702920">
                <a:tc>
                  <a:txBody>
                    <a:bodyPr/>
                    <a:lstStyle/>
                    <a:p>
                      <a:endParaRPr lang="es-MX" sz="1800" dirty="0"/>
                    </a:p>
                  </a:txBody>
                  <a:tcPr/>
                </a:tc>
                <a:tc>
                  <a:txBody>
                    <a:bodyPr/>
                    <a:lstStyle/>
                    <a:p>
                      <a:pPr marL="0" indent="0" algn="just">
                        <a:lnSpc>
                          <a:spcPct val="115000"/>
                        </a:lnSpc>
                        <a:spcAft>
                          <a:spcPts val="1000"/>
                        </a:spcAft>
                        <a:buFont typeface="+mj-lt"/>
                        <a:buNone/>
                      </a:pPr>
                      <a:r>
                        <a:rPr lang="es-ES_tradnl" sz="1800" dirty="0">
                          <a:solidFill>
                            <a:srgbClr val="000000"/>
                          </a:solidFill>
                          <a:effectLst/>
                          <a:latin typeface="+mn-lt"/>
                          <a:ea typeface="Calibri"/>
                          <a:cs typeface="Calibri"/>
                        </a:rPr>
                        <a:t>5. Continuar con la instalación de mesas de diálogo regionales para la instalación de infraestructura educativa del nivel Medio Superior en siete regiones del estado de Jalisco a lo largo de 2018, con miras a aumentar la cobertura al final de este año en un 7% más.</a:t>
                      </a:r>
                    </a:p>
                  </a:txBody>
                  <a:tcPr marL="68580" marR="68580" marT="0" marB="0" anchor="ctr"/>
                </a:tc>
              </a:tr>
            </a:tbl>
          </a:graphicData>
        </a:graphic>
      </p:graphicFrame>
      <p:graphicFrame>
        <p:nvGraphicFramePr>
          <p:cNvPr id="6" name="4 Marcador de contenido"/>
          <p:cNvGraphicFramePr>
            <a:graphicFrameLocks/>
          </p:cNvGraphicFramePr>
          <p:nvPr>
            <p:extLst>
              <p:ext uri="{D42A27DB-BD31-4B8C-83A1-F6EECF244321}">
                <p14:modId xmlns:p14="http://schemas.microsoft.com/office/powerpoint/2010/main" val="3137031344"/>
              </p:ext>
            </p:extLst>
          </p:nvPr>
        </p:nvGraphicFramePr>
        <p:xfrm>
          <a:off x="467544" y="1052736"/>
          <a:ext cx="8229600" cy="914400"/>
        </p:xfrm>
        <a:graphic>
          <a:graphicData uri="http://schemas.openxmlformats.org/drawingml/2006/table">
            <a:tbl>
              <a:tblPr firstRow="1" bandRow="1">
                <a:tableStyleId>{5FD0F851-EC5A-4D38-B0AD-8093EC10F338}</a:tableStyleId>
              </a:tblPr>
              <a:tblGrid>
                <a:gridCol w="1378496"/>
                <a:gridCol w="6851104"/>
              </a:tblGrid>
              <a:tr h="532656">
                <a:tc>
                  <a:txBody>
                    <a:bodyPr/>
                    <a:lstStyle/>
                    <a:p>
                      <a:r>
                        <a:rPr lang="es-MX" sz="1600" b="0" dirty="0" smtClean="0"/>
                        <a:t>Compromiso</a:t>
                      </a:r>
                      <a:endParaRPr lang="es-MX" sz="1600" b="0" dirty="0"/>
                    </a:p>
                  </a:txBody>
                  <a:tcPr anchor="ctr"/>
                </a:tc>
                <a:tc>
                  <a:txBody>
                    <a:bodyPr/>
                    <a:lstStyle/>
                    <a:p>
                      <a:r>
                        <a:rPr lang="es-ES_tradnl" sz="1800" b="1" kern="1200" dirty="0" smtClean="0">
                          <a:solidFill>
                            <a:schemeClr val="tx1"/>
                          </a:solidFill>
                          <a:effectLst/>
                          <a:latin typeface="+mn-lt"/>
                          <a:ea typeface="+mn-ea"/>
                          <a:cs typeface="+mn-cs"/>
                        </a:rPr>
                        <a:t>AMPLIACIÓN DE LA COBERTURA DE EDUCACIÓN MEDIA SUPERIOR CON BASE EN NECESIDADES Y VOCACIONES PRODUCTIVAS REGIONALES</a:t>
                      </a:r>
                      <a:r>
                        <a:rPr lang="es-ES_tradnl" dirty="0" smtClean="0">
                          <a:effectLst/>
                        </a:rPr>
                        <a:t> </a:t>
                      </a:r>
                      <a:endParaRPr lang="es-MX" dirty="0"/>
                    </a:p>
                  </a:txBody>
                  <a:tcPr/>
                </a:tc>
              </a:tr>
            </a:tbl>
          </a:graphicData>
        </a:graphic>
      </p:graphicFrame>
    </p:spTree>
    <p:extLst>
      <p:ext uri="{BB962C8B-B14F-4D97-AF65-F5344CB8AC3E}">
        <p14:creationId xmlns:p14="http://schemas.microsoft.com/office/powerpoint/2010/main" val="14114390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1534194779"/>
              </p:ext>
            </p:extLst>
          </p:nvPr>
        </p:nvGraphicFramePr>
        <p:xfrm>
          <a:off x="416483" y="1844824"/>
          <a:ext cx="8229600" cy="1005840"/>
        </p:xfrm>
        <a:graphic>
          <a:graphicData uri="http://schemas.openxmlformats.org/drawingml/2006/table">
            <a:tbl>
              <a:tblPr firstRow="1" bandRow="1">
                <a:tableStyleId>{5FD0F851-EC5A-4D38-B0AD-8093EC10F338}</a:tableStyleId>
              </a:tblPr>
              <a:tblGrid>
                <a:gridCol w="1563229"/>
                <a:gridCol w="6666371"/>
              </a:tblGrid>
              <a:tr h="532656">
                <a:tc>
                  <a:txBody>
                    <a:bodyPr/>
                    <a:lstStyle/>
                    <a:p>
                      <a:r>
                        <a:rPr lang="es-MX" sz="2000" b="0" dirty="0" smtClean="0"/>
                        <a:t>Nombre del Compromiso</a:t>
                      </a:r>
                      <a:endParaRPr lang="es-MX" sz="20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b="1" kern="1200" dirty="0" smtClean="0">
                          <a:solidFill>
                            <a:schemeClr val="tx1"/>
                          </a:solidFill>
                          <a:effectLst/>
                          <a:latin typeface="+mn-lt"/>
                          <a:ea typeface="+mn-ea"/>
                          <a:cs typeface="+mn-cs"/>
                        </a:rPr>
                        <a:t>PLATAFORMA PARA PUBLICACIÓN DE CONTRATACIONES DEL GOBIERNO DE JALISCO</a:t>
                      </a:r>
                    </a:p>
                  </a:txBody>
                  <a:tcPr/>
                </a:tc>
              </a:tr>
            </a:tbl>
          </a:graphicData>
        </a:graphic>
      </p:graphicFrame>
      <p:sp>
        <p:nvSpPr>
          <p:cNvPr id="6" name="1 Título"/>
          <p:cNvSpPr txBox="1">
            <a:spLocks/>
          </p:cNvSpPr>
          <p:nvPr/>
        </p:nvSpPr>
        <p:spPr>
          <a:xfrm>
            <a:off x="395536" y="385252"/>
            <a:ext cx="8229600" cy="88350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MX" dirty="0" smtClean="0">
                <a:solidFill>
                  <a:schemeClr val="accent5"/>
                </a:solidFill>
              </a:rPr>
              <a:t>Compromiso #7</a:t>
            </a:r>
            <a:endParaRPr lang="es-MX" dirty="0">
              <a:solidFill>
                <a:schemeClr val="accent5"/>
              </a:solidFill>
            </a:endParaRPr>
          </a:p>
        </p:txBody>
      </p:sp>
      <p:graphicFrame>
        <p:nvGraphicFramePr>
          <p:cNvPr id="7" name="6 Tabla"/>
          <p:cNvGraphicFramePr>
            <a:graphicFrameLocks noGrp="1"/>
          </p:cNvGraphicFramePr>
          <p:nvPr>
            <p:extLst>
              <p:ext uri="{D42A27DB-BD31-4B8C-83A1-F6EECF244321}">
                <p14:modId xmlns:p14="http://schemas.microsoft.com/office/powerpoint/2010/main" val="937820297"/>
              </p:ext>
            </p:extLst>
          </p:nvPr>
        </p:nvGraphicFramePr>
        <p:xfrm>
          <a:off x="395536" y="3140968"/>
          <a:ext cx="8344338" cy="1615440"/>
        </p:xfrm>
        <a:graphic>
          <a:graphicData uri="http://schemas.openxmlformats.org/drawingml/2006/table">
            <a:tbl>
              <a:tblPr firstRow="1" bandRow="1">
                <a:tableStyleId>{5FD0F851-EC5A-4D38-B0AD-8093EC10F338}</a:tableStyleId>
              </a:tblPr>
              <a:tblGrid>
                <a:gridCol w="1431570"/>
                <a:gridCol w="6912768"/>
              </a:tblGrid>
              <a:tr h="1224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dirty="0" smtClean="0"/>
                        <a:t>Objetivo</a:t>
                      </a:r>
                    </a:p>
                    <a:p>
                      <a:endParaRPr lang="es-MX" dirty="0"/>
                    </a:p>
                  </a:txBody>
                  <a:tcPr>
                    <a:solidFill>
                      <a:schemeClr val="accent5">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s-MX" sz="2000" b="0" dirty="0" smtClean="0">
                          <a:effectLst/>
                        </a:rPr>
                        <a:t>Dar a conocer al ciudadano los procesos de compra, licitaciones públicas, adjudicaciones, y selección de proveedores en el Estado de Jalisco a través de una plataforma digital en formato de datos abiertos y con ello evitar el mal uso de recursos públicos.</a:t>
                      </a:r>
                    </a:p>
                  </a:txBody>
                  <a:tcPr>
                    <a:solidFill>
                      <a:schemeClr val="accent5">
                        <a:lumMod val="20000"/>
                        <a:lumOff val="80000"/>
                      </a:schemeClr>
                    </a:solidFill>
                  </a:tcPr>
                </a:tc>
              </a:tr>
            </a:tbl>
          </a:graphicData>
        </a:graphic>
      </p:graphicFrame>
    </p:spTree>
    <p:extLst>
      <p:ext uri="{BB962C8B-B14F-4D97-AF65-F5344CB8AC3E}">
        <p14:creationId xmlns:p14="http://schemas.microsoft.com/office/powerpoint/2010/main" val="34833874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2502253957"/>
              </p:ext>
            </p:extLst>
          </p:nvPr>
        </p:nvGraphicFramePr>
        <p:xfrm>
          <a:off x="395536" y="2924944"/>
          <a:ext cx="8229600" cy="2523744"/>
        </p:xfrm>
        <a:graphic>
          <a:graphicData uri="http://schemas.openxmlformats.org/drawingml/2006/table">
            <a:tbl>
              <a:tblPr firstRow="1" bandRow="1">
                <a:tableStyleId>{5FD0F851-EC5A-4D38-B0AD-8093EC10F338}</a:tableStyleId>
              </a:tblPr>
              <a:tblGrid>
                <a:gridCol w="1378496"/>
                <a:gridCol w="6851104"/>
              </a:tblGrid>
              <a:tr h="800849">
                <a:tc>
                  <a:txBody>
                    <a:bodyPr/>
                    <a:lstStyle/>
                    <a:p>
                      <a:r>
                        <a:rPr lang="es-MX" sz="1800" dirty="0" smtClean="0"/>
                        <a:t>Metas</a:t>
                      </a:r>
                      <a:endParaRPr lang="es-MX" sz="1800" dirty="0"/>
                    </a:p>
                  </a:txBody>
                  <a:tcPr/>
                </a:tc>
                <a:tc>
                  <a:txBody>
                    <a:bodyPr/>
                    <a:lstStyle/>
                    <a:p>
                      <a:pPr marL="0" lvl="0" indent="0" algn="just">
                        <a:lnSpc>
                          <a:spcPct val="115000"/>
                        </a:lnSpc>
                        <a:spcAft>
                          <a:spcPts val="0"/>
                        </a:spcAft>
                        <a:buFont typeface="+mj-lt"/>
                        <a:buNone/>
                      </a:pPr>
                      <a:r>
                        <a:rPr lang="es-ES_tradnl" sz="1800" b="0" dirty="0" smtClean="0">
                          <a:solidFill>
                            <a:srgbClr val="000000"/>
                          </a:solidFill>
                          <a:effectLst/>
                          <a:latin typeface="+mj-lt"/>
                          <a:ea typeface="Calibri"/>
                          <a:cs typeface="Calibri"/>
                        </a:rPr>
                        <a:t>1. Creación </a:t>
                      </a:r>
                      <a:r>
                        <a:rPr lang="es-ES_tradnl" sz="1800" b="0" dirty="0">
                          <a:solidFill>
                            <a:srgbClr val="000000"/>
                          </a:solidFill>
                          <a:effectLst/>
                          <a:latin typeface="+mj-lt"/>
                          <a:ea typeface="Calibri"/>
                          <a:cs typeface="Calibri"/>
                        </a:rPr>
                        <a:t>del Programa de Contrataciones Abiertas y establecimiento del Comité Coordinador para el diseño de la plataforma en formato de datos abiertos con el estándar OCDS.</a:t>
                      </a:r>
                    </a:p>
                  </a:txBody>
                  <a:tcPr marL="68580" marR="68580" marT="0" marB="0" anchor="ctr"/>
                </a:tc>
              </a:tr>
              <a:tr h="360040">
                <a:tc>
                  <a:txBody>
                    <a:bodyPr/>
                    <a:lstStyle/>
                    <a:p>
                      <a:endParaRPr lang="es-MX" sz="1800" dirty="0"/>
                    </a:p>
                  </a:txBody>
                  <a:tcPr/>
                </a:tc>
                <a:tc>
                  <a:txBody>
                    <a:bodyPr/>
                    <a:lstStyle/>
                    <a:p>
                      <a:pPr marL="0" lvl="0" indent="0" algn="just">
                        <a:lnSpc>
                          <a:spcPct val="115000"/>
                        </a:lnSpc>
                        <a:spcAft>
                          <a:spcPts val="0"/>
                        </a:spcAft>
                        <a:buFont typeface="+mj-lt"/>
                        <a:buNone/>
                      </a:pPr>
                      <a:r>
                        <a:rPr lang="es-ES_tradnl" sz="1800" dirty="0" smtClean="0">
                          <a:solidFill>
                            <a:srgbClr val="000000"/>
                          </a:solidFill>
                          <a:effectLst/>
                          <a:latin typeface="+mj-lt"/>
                          <a:ea typeface="Calibri"/>
                          <a:cs typeface="Calibri"/>
                        </a:rPr>
                        <a:t>3. Recolección </a:t>
                      </a:r>
                      <a:r>
                        <a:rPr lang="es-ES_tradnl" sz="1800" dirty="0">
                          <a:solidFill>
                            <a:srgbClr val="000000"/>
                          </a:solidFill>
                          <a:effectLst/>
                          <a:latin typeface="+mj-lt"/>
                          <a:ea typeface="Calibri"/>
                          <a:cs typeface="Calibri"/>
                        </a:rPr>
                        <a:t>y sistematización de información de proyectos seleccionados</a:t>
                      </a:r>
                    </a:p>
                  </a:txBody>
                  <a:tcPr marL="68580" marR="68580" marT="0" marB="0" anchor="ctr"/>
                </a:tc>
              </a:tr>
              <a:tr h="714360">
                <a:tc>
                  <a:txBody>
                    <a:bodyPr/>
                    <a:lstStyle/>
                    <a:p>
                      <a:endParaRPr lang="es-MX" sz="1800" dirty="0"/>
                    </a:p>
                  </a:txBody>
                  <a:tcPr/>
                </a:tc>
                <a:tc>
                  <a:txBody>
                    <a:bodyPr/>
                    <a:lstStyle/>
                    <a:p>
                      <a:pPr marL="51435" indent="0" algn="just">
                        <a:lnSpc>
                          <a:spcPct val="115000"/>
                        </a:lnSpc>
                        <a:spcAft>
                          <a:spcPts val="1000"/>
                        </a:spcAft>
                        <a:buFont typeface="+mj-lt"/>
                        <a:buNone/>
                      </a:pPr>
                      <a:r>
                        <a:rPr lang="es-ES_tradnl" sz="1800" dirty="0" smtClean="0">
                          <a:solidFill>
                            <a:srgbClr val="000000"/>
                          </a:solidFill>
                          <a:effectLst/>
                          <a:latin typeface="+mj-lt"/>
                          <a:ea typeface="Calibri"/>
                          <a:cs typeface="Calibri"/>
                        </a:rPr>
                        <a:t>4. Ampliación </a:t>
                      </a:r>
                      <a:r>
                        <a:rPr lang="es-ES_tradnl" sz="1800" dirty="0">
                          <a:solidFill>
                            <a:srgbClr val="000000"/>
                          </a:solidFill>
                          <a:effectLst/>
                          <a:latin typeface="+mj-lt"/>
                          <a:ea typeface="Calibri"/>
                          <a:cs typeface="Calibri"/>
                        </a:rPr>
                        <a:t>de la plataforma para incorporación de todos los procesos de compra, adjudicación y licitación pública ejercidos por el Gobierno del Estado de Jalisco</a:t>
                      </a:r>
                    </a:p>
                  </a:txBody>
                  <a:tcPr marL="68580" marR="68580" marT="0" marB="0" anchor="ctr"/>
                </a:tc>
              </a:tr>
            </a:tbl>
          </a:graphicData>
        </a:graphic>
      </p:graphicFrame>
      <p:graphicFrame>
        <p:nvGraphicFramePr>
          <p:cNvPr id="6" name="4 Marcador de contenido"/>
          <p:cNvGraphicFramePr>
            <a:graphicFrameLocks/>
          </p:cNvGraphicFramePr>
          <p:nvPr>
            <p:extLst>
              <p:ext uri="{D42A27DB-BD31-4B8C-83A1-F6EECF244321}">
                <p14:modId xmlns:p14="http://schemas.microsoft.com/office/powerpoint/2010/main" val="356709381"/>
              </p:ext>
            </p:extLst>
          </p:nvPr>
        </p:nvGraphicFramePr>
        <p:xfrm>
          <a:off x="395536" y="1628800"/>
          <a:ext cx="8229600" cy="640080"/>
        </p:xfrm>
        <a:graphic>
          <a:graphicData uri="http://schemas.openxmlformats.org/drawingml/2006/table">
            <a:tbl>
              <a:tblPr firstRow="1" bandRow="1">
                <a:tableStyleId>{5FD0F851-EC5A-4D38-B0AD-8093EC10F338}</a:tableStyleId>
              </a:tblPr>
              <a:tblGrid>
                <a:gridCol w="1563229"/>
                <a:gridCol w="6666371"/>
              </a:tblGrid>
              <a:tr h="532656">
                <a:tc>
                  <a:txBody>
                    <a:bodyPr/>
                    <a:lstStyle/>
                    <a:p>
                      <a:r>
                        <a:rPr lang="es-MX" sz="1800" b="0" dirty="0" smtClean="0"/>
                        <a:t>Compromiso</a:t>
                      </a:r>
                      <a:endParaRPr lang="es-MX" sz="1800" b="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MX" sz="1800" b="1" kern="1200" dirty="0" smtClean="0">
                          <a:solidFill>
                            <a:schemeClr val="tx1"/>
                          </a:solidFill>
                          <a:effectLst/>
                          <a:latin typeface="+mn-lt"/>
                          <a:ea typeface="+mn-ea"/>
                          <a:cs typeface="+mn-cs"/>
                        </a:rPr>
                        <a:t>PLATAFORMA PARA PUBLICACIÓN DE CONTRATACIONES DEL GOBIERNO DE JALISCO</a:t>
                      </a:r>
                    </a:p>
                  </a:txBody>
                  <a:tcPr/>
                </a:tc>
              </a:tr>
            </a:tbl>
          </a:graphicData>
        </a:graphic>
      </p:graphicFrame>
    </p:spTree>
    <p:extLst>
      <p:ext uri="{BB962C8B-B14F-4D97-AF65-F5344CB8AC3E}">
        <p14:creationId xmlns:p14="http://schemas.microsoft.com/office/powerpoint/2010/main" val="182768668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pic>
        <p:nvPicPr>
          <p:cNvPr id="565" name="Shape 565"/>
          <p:cNvPicPr preferRelativeResize="0"/>
          <p:nvPr/>
        </p:nvPicPr>
        <p:blipFill>
          <a:blip r:embed="rId3">
            <a:alphaModFix/>
          </a:blip>
          <a:stretch>
            <a:fillRect/>
          </a:stretch>
        </p:blipFill>
        <p:spPr>
          <a:xfrm>
            <a:off x="752475" y="1268760"/>
            <a:ext cx="7398125" cy="4941538"/>
          </a:xfrm>
          <a:prstGeom prst="rect">
            <a:avLst/>
          </a:prstGeom>
          <a:noFill/>
          <a:ln>
            <a:noFill/>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Shape 571"/>
          <p:cNvPicPr preferRelativeResize="0"/>
          <p:nvPr/>
        </p:nvPicPr>
        <p:blipFill>
          <a:blip r:embed="rId3">
            <a:alphaModFix/>
          </a:blip>
          <a:stretch>
            <a:fillRect/>
          </a:stretch>
        </p:blipFill>
        <p:spPr>
          <a:xfrm>
            <a:off x="900124" y="979249"/>
            <a:ext cx="7257274" cy="5231049"/>
          </a:xfrm>
          <a:prstGeom prst="rect">
            <a:avLst/>
          </a:prstGeom>
          <a:noFill/>
          <a:ln>
            <a:noFill/>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Shape 577"/>
          <p:cNvPicPr preferRelativeResize="0"/>
          <p:nvPr/>
        </p:nvPicPr>
        <p:blipFill rotWithShape="1">
          <a:blip r:embed="rId3">
            <a:alphaModFix/>
          </a:blip>
          <a:srcRect t="4664"/>
          <a:stretch/>
        </p:blipFill>
        <p:spPr>
          <a:xfrm>
            <a:off x="683568" y="980728"/>
            <a:ext cx="7678350" cy="5266331"/>
          </a:xfrm>
          <a:prstGeom prst="rect">
            <a:avLst/>
          </a:prstGeom>
          <a:noFill/>
          <a:ln>
            <a:noFill/>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pic>
        <p:nvPicPr>
          <p:cNvPr id="583" name="Shape 583"/>
          <p:cNvPicPr preferRelativeResize="0"/>
          <p:nvPr/>
        </p:nvPicPr>
        <p:blipFill>
          <a:blip r:embed="rId3">
            <a:alphaModFix/>
          </a:blip>
          <a:stretch>
            <a:fillRect/>
          </a:stretch>
        </p:blipFill>
        <p:spPr>
          <a:xfrm>
            <a:off x="904875" y="953275"/>
            <a:ext cx="7390550" cy="5257025"/>
          </a:xfrm>
          <a:prstGeom prst="rect">
            <a:avLst/>
          </a:prstGeom>
          <a:noFill/>
          <a:ln>
            <a:noFill/>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Shape 508"/>
          <p:cNvSpPr txBox="1">
            <a:spLocks noGrp="1"/>
          </p:cNvSpPr>
          <p:nvPr>
            <p:ph type="title"/>
          </p:nvPr>
        </p:nvSpPr>
        <p:spPr>
          <a:xfrm>
            <a:off x="349868" y="491271"/>
            <a:ext cx="6851104"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3200" b="0" i="0" u="none" strike="noStrike" cap="none" dirty="0">
                <a:solidFill>
                  <a:schemeClr val="accent6"/>
                </a:solidFill>
                <a:latin typeface="Calibri"/>
                <a:ea typeface="Calibri"/>
                <a:cs typeface="Calibri"/>
                <a:sym typeface="Calibri"/>
              </a:rPr>
              <a:t>¿Qué sigue después de la creación </a:t>
            </a:r>
            <a:br>
              <a:rPr lang="es-MX" sz="3200" b="0" i="0" u="none" strike="noStrike" cap="none" dirty="0">
                <a:solidFill>
                  <a:schemeClr val="accent6"/>
                </a:solidFill>
                <a:latin typeface="Calibri"/>
                <a:ea typeface="Calibri"/>
                <a:cs typeface="Calibri"/>
                <a:sym typeface="Calibri"/>
              </a:rPr>
            </a:br>
            <a:r>
              <a:rPr lang="es-MX" sz="3200" b="0" i="0" u="none" strike="noStrike" cap="none" dirty="0">
                <a:solidFill>
                  <a:schemeClr val="accent6"/>
                </a:solidFill>
                <a:latin typeface="Calibri"/>
                <a:ea typeface="Calibri"/>
                <a:cs typeface="Calibri"/>
                <a:sym typeface="Calibri"/>
              </a:rPr>
              <a:t>del Plan de Acción Local?</a:t>
            </a:r>
          </a:p>
        </p:txBody>
      </p:sp>
      <p:grpSp>
        <p:nvGrpSpPr>
          <p:cNvPr id="509" name="Shape 509"/>
          <p:cNvGrpSpPr/>
          <p:nvPr/>
        </p:nvGrpSpPr>
        <p:grpSpPr>
          <a:xfrm>
            <a:off x="498752" y="2348880"/>
            <a:ext cx="7817664" cy="1579909"/>
            <a:chOff x="2854" y="792091"/>
            <a:chExt cx="7817664" cy="1579909"/>
          </a:xfrm>
        </p:grpSpPr>
        <p:sp>
          <p:nvSpPr>
            <p:cNvPr id="510" name="Shape 510"/>
            <p:cNvSpPr/>
            <p:nvPr/>
          </p:nvSpPr>
          <p:spPr>
            <a:xfrm>
              <a:off x="2045875" y="792091"/>
              <a:ext cx="1596884" cy="1579909"/>
            </a:xfrm>
            <a:prstGeom prst="ellipse">
              <a:avLst/>
            </a:prstGeom>
            <a:solidFill>
              <a:srgbClr val="BF504D"/>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1" name="Shape 511"/>
            <p:cNvSpPr txBox="1"/>
            <p:nvPr/>
          </p:nvSpPr>
          <p:spPr>
            <a:xfrm>
              <a:off x="2279733" y="1023462"/>
              <a:ext cx="1129168" cy="1117165"/>
            </a:xfrm>
            <a:prstGeom prst="rect">
              <a:avLst/>
            </a:prstGeom>
            <a:noFill/>
            <a:ln>
              <a:noFill/>
            </a:ln>
          </p:spPr>
          <p:txBody>
            <a:bodyPr lIns="15225" tIns="15225" rIns="15225" bIns="15225" anchor="ctr" anchorCtr="0">
              <a:noAutofit/>
            </a:bodyPr>
            <a:lstStyle/>
            <a:p>
              <a:pPr marL="0" marR="0" lvl="0" indent="0" algn="ctr" rtl="0">
                <a:lnSpc>
                  <a:spcPct val="90000"/>
                </a:lnSpc>
                <a:spcBef>
                  <a:spcPts val="0"/>
                </a:spcBef>
                <a:spcAft>
                  <a:spcPts val="0"/>
                </a:spcAft>
                <a:buSzPct val="25000"/>
                <a:buNone/>
              </a:pPr>
              <a:r>
                <a:rPr lang="es-MX" sz="1200">
                  <a:solidFill>
                    <a:schemeClr val="lt1"/>
                  </a:solidFill>
                  <a:latin typeface="Calibri"/>
                  <a:ea typeface="Calibri"/>
                  <a:cs typeface="Calibri"/>
                  <a:sym typeface="Calibri"/>
                </a:rPr>
                <a:t>Implementación</a:t>
              </a:r>
            </a:p>
          </p:txBody>
        </p:sp>
        <p:sp>
          <p:nvSpPr>
            <p:cNvPr id="512" name="Shape 512"/>
            <p:cNvSpPr/>
            <p:nvPr/>
          </p:nvSpPr>
          <p:spPr>
            <a:xfrm>
              <a:off x="5791594" y="1304957"/>
              <a:ext cx="735319" cy="735319"/>
            </a:xfrm>
            <a:prstGeom prst="mathPlus">
              <a:avLst>
                <a:gd name="adj1" fmla="val 23520"/>
              </a:avLst>
            </a:prstGeom>
            <a:solidFill>
              <a:srgbClr val="BF504D"/>
            </a:solidFill>
            <a:ln>
              <a:noFill/>
            </a:ln>
          </p:spPr>
          <p:txBody>
            <a:bodyPr lIns="91425" tIns="91425" rIns="91425" bIns="91425" anchor="ctr" anchorCtr="0">
              <a:noAutofit/>
            </a:bodyPr>
            <a:lstStyle/>
            <a:p>
              <a:pPr lvl="0">
                <a:spcBef>
                  <a:spcPts val="0"/>
                </a:spcBef>
                <a:buNone/>
              </a:pPr>
              <a:endParaRPr/>
            </a:p>
          </p:txBody>
        </p:sp>
        <p:sp>
          <p:nvSpPr>
            <p:cNvPr id="513" name="Shape 513"/>
            <p:cNvSpPr txBox="1"/>
            <p:nvPr/>
          </p:nvSpPr>
          <p:spPr>
            <a:xfrm>
              <a:off x="5889060" y="1586142"/>
              <a:ext cx="540385" cy="172947"/>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accent4"/>
                </a:solidFill>
                <a:latin typeface="Calibri"/>
                <a:ea typeface="Calibri"/>
                <a:cs typeface="Calibri"/>
                <a:sym typeface="Calibri"/>
              </a:endParaRPr>
            </a:p>
          </p:txBody>
        </p:sp>
        <p:sp>
          <p:nvSpPr>
            <p:cNvPr id="514" name="Shape 514"/>
            <p:cNvSpPr/>
            <p:nvPr/>
          </p:nvSpPr>
          <p:spPr>
            <a:xfrm>
              <a:off x="4420857" y="1038720"/>
              <a:ext cx="1267791" cy="1267791"/>
            </a:xfrm>
            <a:prstGeom prst="ellipse">
              <a:avLst/>
            </a:prstGeom>
            <a:solidFill>
              <a:srgbClr val="BC8250"/>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5" name="Shape 515"/>
            <p:cNvSpPr txBox="1"/>
            <p:nvPr/>
          </p:nvSpPr>
          <p:spPr>
            <a:xfrm>
              <a:off x="4606521" y="1224384"/>
              <a:ext cx="896463" cy="896463"/>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Monitoreo</a:t>
              </a:r>
            </a:p>
          </p:txBody>
        </p:sp>
        <p:sp>
          <p:nvSpPr>
            <p:cNvPr id="516" name="Shape 516"/>
            <p:cNvSpPr/>
            <p:nvPr/>
          </p:nvSpPr>
          <p:spPr>
            <a:xfrm>
              <a:off x="3546510" y="1296141"/>
              <a:ext cx="735319" cy="735319"/>
            </a:xfrm>
            <a:prstGeom prst="mathPlus">
              <a:avLst>
                <a:gd name="adj1" fmla="val 23520"/>
              </a:avLst>
            </a:prstGeom>
            <a:solidFill>
              <a:srgbClr val="BB9952"/>
            </a:solidFill>
            <a:ln>
              <a:noFill/>
            </a:ln>
          </p:spPr>
          <p:txBody>
            <a:bodyPr lIns="91425" tIns="91425" rIns="91425" bIns="91425" anchor="ctr" anchorCtr="0">
              <a:noAutofit/>
            </a:bodyPr>
            <a:lstStyle/>
            <a:p>
              <a:pPr lvl="0">
                <a:spcBef>
                  <a:spcPts val="0"/>
                </a:spcBef>
                <a:buNone/>
              </a:pPr>
              <a:endParaRPr/>
            </a:p>
          </p:txBody>
        </p:sp>
        <p:sp>
          <p:nvSpPr>
            <p:cNvPr id="517" name="Shape 517"/>
            <p:cNvSpPr txBox="1"/>
            <p:nvPr/>
          </p:nvSpPr>
          <p:spPr>
            <a:xfrm>
              <a:off x="3643978" y="1577326"/>
              <a:ext cx="540385" cy="172947"/>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lt1"/>
                </a:solidFill>
                <a:latin typeface="Calibri"/>
                <a:ea typeface="Calibri"/>
                <a:cs typeface="Calibri"/>
                <a:sym typeface="Calibri"/>
              </a:endParaRPr>
            </a:p>
          </p:txBody>
        </p:sp>
        <p:sp>
          <p:nvSpPr>
            <p:cNvPr id="518" name="Shape 518"/>
            <p:cNvSpPr/>
            <p:nvPr/>
          </p:nvSpPr>
          <p:spPr>
            <a:xfrm>
              <a:off x="6552726" y="1080113"/>
              <a:ext cx="1267791" cy="1267791"/>
            </a:xfrm>
            <a:prstGeom prst="ellipse">
              <a:avLst/>
            </a:prstGeom>
            <a:solidFill>
              <a:srgbClr val="BBB054"/>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19" name="Shape 519"/>
            <p:cNvSpPr txBox="1"/>
            <p:nvPr/>
          </p:nvSpPr>
          <p:spPr>
            <a:xfrm>
              <a:off x="6738389" y="1265778"/>
              <a:ext cx="896463" cy="896463"/>
            </a:xfrm>
            <a:prstGeom prst="rect">
              <a:avLst/>
            </a:prstGeom>
            <a:noFill/>
            <a:ln>
              <a:noFill/>
            </a:ln>
          </p:spPr>
          <p:txBody>
            <a:bodyPr lIns="17775" tIns="17775" rIns="17775" bIns="17775" anchor="ctr" anchorCtr="0">
              <a:noAutofit/>
            </a:bodyPr>
            <a:lstStyle/>
            <a:p>
              <a:pPr marL="0" marR="0" lvl="0" indent="0" algn="ctr" rtl="0">
                <a:lnSpc>
                  <a:spcPct val="90000"/>
                </a:lnSpc>
                <a:spcBef>
                  <a:spcPts val="0"/>
                </a:spcBef>
                <a:spcAft>
                  <a:spcPts val="0"/>
                </a:spcAft>
                <a:buSzPct val="25000"/>
                <a:buNone/>
              </a:pPr>
              <a:r>
                <a:rPr lang="es-MX" sz="1400">
                  <a:solidFill>
                    <a:schemeClr val="lt1"/>
                  </a:solidFill>
                  <a:latin typeface="Calibri"/>
                  <a:ea typeface="Calibri"/>
                  <a:cs typeface="Calibri"/>
                  <a:sym typeface="Calibri"/>
                </a:rPr>
                <a:t>Evaluación</a:t>
              </a:r>
            </a:p>
          </p:txBody>
        </p:sp>
        <p:sp>
          <p:nvSpPr>
            <p:cNvPr id="520" name="Shape 520"/>
            <p:cNvSpPr/>
            <p:nvPr/>
          </p:nvSpPr>
          <p:spPr>
            <a:xfrm>
              <a:off x="1296144" y="1296141"/>
              <a:ext cx="735319" cy="735319"/>
            </a:xfrm>
            <a:prstGeom prst="mathEqual">
              <a:avLst>
                <a:gd name="adj1" fmla="val 23520"/>
                <a:gd name="adj2" fmla="val 11760"/>
              </a:avLst>
            </a:prstGeom>
            <a:solidFill>
              <a:srgbClr val="99B958"/>
            </a:solidFill>
            <a:ln>
              <a:noFill/>
            </a:ln>
          </p:spPr>
          <p:txBody>
            <a:bodyPr lIns="91425" tIns="91425" rIns="91425" bIns="91425" anchor="ctr" anchorCtr="0">
              <a:noAutofit/>
            </a:bodyPr>
            <a:lstStyle/>
            <a:p>
              <a:pPr lvl="0">
                <a:spcBef>
                  <a:spcPts val="0"/>
                </a:spcBef>
                <a:buNone/>
              </a:pPr>
              <a:endParaRPr/>
            </a:p>
          </p:txBody>
        </p:sp>
        <p:sp>
          <p:nvSpPr>
            <p:cNvPr id="521" name="Shape 521"/>
            <p:cNvSpPr txBox="1"/>
            <p:nvPr/>
          </p:nvSpPr>
          <p:spPr>
            <a:xfrm>
              <a:off x="1393611" y="1447616"/>
              <a:ext cx="540385" cy="432366"/>
            </a:xfrm>
            <a:prstGeom prst="rect">
              <a:avLst/>
            </a:prstGeom>
            <a:noFill/>
            <a:ln>
              <a:noFill/>
            </a:ln>
          </p:spPr>
          <p:txBody>
            <a:bodyPr lIns="0" tIns="0" rIns="0" bIns="0" anchor="ctr" anchorCtr="0">
              <a:noAutofit/>
            </a:bodyPr>
            <a:lstStyle/>
            <a:p>
              <a:pPr marL="0" marR="0" lvl="0" indent="0" algn="ctr" rtl="0">
                <a:lnSpc>
                  <a:spcPct val="90000"/>
                </a:lnSpc>
                <a:spcBef>
                  <a:spcPts val="0"/>
                </a:spcBef>
                <a:spcAft>
                  <a:spcPts val="0"/>
                </a:spcAft>
                <a:buNone/>
              </a:pPr>
              <a:endParaRPr sz="1200">
                <a:solidFill>
                  <a:schemeClr val="accent2"/>
                </a:solidFill>
                <a:latin typeface="Calibri"/>
                <a:ea typeface="Calibri"/>
                <a:cs typeface="Calibri"/>
                <a:sym typeface="Calibri"/>
              </a:endParaRPr>
            </a:p>
          </p:txBody>
        </p:sp>
        <p:sp>
          <p:nvSpPr>
            <p:cNvPr id="522" name="Shape 522"/>
            <p:cNvSpPr/>
            <p:nvPr/>
          </p:nvSpPr>
          <p:spPr>
            <a:xfrm>
              <a:off x="2854" y="1038720"/>
              <a:ext cx="1267791" cy="1267791"/>
            </a:xfrm>
            <a:prstGeom prst="ellipse">
              <a:avLst/>
            </a:prstGeom>
            <a:solidFill>
              <a:srgbClr val="99B958"/>
            </a:solidFill>
            <a:ln w="25400" cap="flat" cmpd="sng">
              <a:solidFill>
                <a:schemeClr val="lt1"/>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523" name="Shape 523"/>
            <p:cNvSpPr txBox="1"/>
            <p:nvPr/>
          </p:nvSpPr>
          <p:spPr>
            <a:xfrm>
              <a:off x="188518" y="1224384"/>
              <a:ext cx="896463" cy="896463"/>
            </a:xfrm>
            <a:prstGeom prst="rect">
              <a:avLst/>
            </a:prstGeom>
            <a:noFill/>
            <a:ln>
              <a:noFill/>
            </a:ln>
          </p:spPr>
          <p:txBody>
            <a:bodyPr lIns="20300" tIns="20300" rIns="20300" bIns="20300" anchor="ctr" anchorCtr="0">
              <a:noAutofit/>
            </a:bodyPr>
            <a:lstStyle/>
            <a:p>
              <a:pPr marL="0" marR="0" lvl="0" indent="0" algn="ctr" rtl="0">
                <a:lnSpc>
                  <a:spcPct val="90000"/>
                </a:lnSpc>
                <a:spcBef>
                  <a:spcPts val="0"/>
                </a:spcBef>
                <a:spcAft>
                  <a:spcPts val="0"/>
                </a:spcAft>
                <a:buSzPct val="25000"/>
                <a:buNone/>
              </a:pPr>
              <a:r>
                <a:rPr lang="es-MX" sz="1600" dirty="0">
                  <a:solidFill>
                    <a:schemeClr val="lt1"/>
                  </a:solidFill>
                  <a:latin typeface="Calibri"/>
                  <a:ea typeface="Calibri"/>
                  <a:cs typeface="Calibri"/>
                  <a:sym typeface="Calibri"/>
                </a:rPr>
                <a:t>Plan de Acción</a:t>
              </a:r>
            </a:p>
          </p:txBody>
        </p:sp>
      </p:grpSp>
      <p:sp>
        <p:nvSpPr>
          <p:cNvPr id="524" name="Shape 524"/>
          <p:cNvSpPr txBox="1"/>
          <p:nvPr/>
        </p:nvSpPr>
        <p:spPr>
          <a:xfrm>
            <a:off x="2195735" y="4456587"/>
            <a:ext cx="1944216" cy="147732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MX" sz="1800" dirty="0" smtClean="0">
                <a:solidFill>
                  <a:schemeClr val="dk1"/>
                </a:solidFill>
                <a:latin typeface="Calibri"/>
                <a:ea typeface="Calibri"/>
                <a:cs typeface="Calibri"/>
                <a:sym typeface="Calibri"/>
              </a:rPr>
              <a:t>De </a:t>
            </a:r>
            <a:r>
              <a:rPr lang="es-MX" sz="1800" dirty="0">
                <a:solidFill>
                  <a:schemeClr val="dk1"/>
                </a:solidFill>
                <a:latin typeface="Calibri"/>
                <a:ea typeface="Calibri"/>
                <a:cs typeface="Calibri"/>
                <a:sym typeface="Calibri"/>
              </a:rPr>
              <a:t>los compromisos establecidos por las distintas autoridades</a:t>
            </a:r>
          </a:p>
        </p:txBody>
      </p:sp>
      <p:sp>
        <p:nvSpPr>
          <p:cNvPr id="525" name="Shape 525"/>
          <p:cNvSpPr txBox="1"/>
          <p:nvPr/>
        </p:nvSpPr>
        <p:spPr>
          <a:xfrm>
            <a:off x="4605357" y="4401978"/>
            <a:ext cx="1728191" cy="646331"/>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MX" sz="1800" dirty="0" smtClean="0">
                <a:solidFill>
                  <a:schemeClr val="dk1"/>
                </a:solidFill>
                <a:latin typeface="Calibri"/>
                <a:ea typeface="Calibri"/>
                <a:cs typeface="Calibri"/>
                <a:sym typeface="Calibri"/>
              </a:rPr>
              <a:t>De </a:t>
            </a:r>
            <a:r>
              <a:rPr lang="es-MX" sz="1800" dirty="0">
                <a:solidFill>
                  <a:schemeClr val="dk1"/>
                </a:solidFill>
                <a:latin typeface="Calibri"/>
                <a:ea typeface="Calibri"/>
                <a:cs typeface="Calibri"/>
                <a:sym typeface="Calibri"/>
              </a:rPr>
              <a:t>diferentes actores </a:t>
            </a:r>
          </a:p>
        </p:txBody>
      </p:sp>
      <p:sp>
        <p:nvSpPr>
          <p:cNvPr id="526" name="Shape 526"/>
          <p:cNvSpPr txBox="1"/>
          <p:nvPr/>
        </p:nvSpPr>
        <p:spPr>
          <a:xfrm>
            <a:off x="6732239" y="4388866"/>
            <a:ext cx="1728191" cy="147732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s-MX" sz="1800" dirty="0" smtClean="0">
                <a:solidFill>
                  <a:schemeClr val="dk1"/>
                </a:solidFill>
                <a:latin typeface="Calibri"/>
                <a:ea typeface="Calibri"/>
                <a:cs typeface="Calibri"/>
                <a:sym typeface="Calibri"/>
              </a:rPr>
              <a:t>De </a:t>
            </a:r>
            <a:r>
              <a:rPr lang="es-MX" sz="1800" dirty="0">
                <a:solidFill>
                  <a:schemeClr val="dk1"/>
                </a:solidFill>
                <a:latin typeface="Calibri"/>
                <a:ea typeface="Calibri"/>
                <a:cs typeface="Calibri"/>
                <a:sym typeface="Calibri"/>
              </a:rPr>
              <a:t>la OGP</a:t>
            </a:r>
          </a:p>
          <a:p>
            <a:pPr marL="0" marR="0" lvl="0" indent="0" algn="ctr" rtl="0">
              <a:spcBef>
                <a:spcPts val="0"/>
              </a:spcBef>
              <a:buSzPct val="25000"/>
              <a:buNone/>
            </a:pPr>
            <a:r>
              <a:rPr lang="es-MX" sz="1800" dirty="0">
                <a:solidFill>
                  <a:schemeClr val="dk1"/>
                </a:solidFill>
                <a:latin typeface="Calibri"/>
                <a:ea typeface="Calibri"/>
                <a:cs typeface="Calibri"/>
                <a:sym typeface="Calibri"/>
              </a:rPr>
              <a:t>por medio del Mecanismo Independiente</a:t>
            </a:r>
          </a:p>
          <a:p>
            <a:pPr marL="0" marR="0" lvl="0" indent="0" algn="ctr" rtl="0">
              <a:spcBef>
                <a:spcPts val="0"/>
              </a:spcBef>
              <a:buSzPct val="25000"/>
              <a:buNone/>
            </a:pPr>
            <a:r>
              <a:rPr lang="es-MX" sz="1800" dirty="0">
                <a:solidFill>
                  <a:schemeClr val="dk1"/>
                </a:solidFill>
                <a:latin typeface="Calibri"/>
                <a:ea typeface="Calibri"/>
                <a:cs typeface="Calibri"/>
                <a:sym typeface="Calibri"/>
              </a:rPr>
              <a:t>de Evaluación</a:t>
            </a:r>
          </a:p>
        </p:txBody>
      </p:sp>
      <p:pic>
        <p:nvPicPr>
          <p:cNvPr id="527" name="Shape 527" descr="DEMU-Charly:Users:DEMUCharly:ownCloud:DEMU-CLOUD:Identidad-Planeación (1):cintillo.png"/>
          <p:cNvPicPr preferRelativeResize="0"/>
          <p:nvPr/>
        </p:nvPicPr>
        <p:blipFill rotWithShape="1">
          <a:blip r:embed="rId3">
            <a:alphaModFix/>
          </a:blip>
          <a:srcRect/>
          <a:stretch/>
        </p:blipFill>
        <p:spPr>
          <a:xfrm>
            <a:off x="0" y="6192480"/>
            <a:ext cx="9144000" cy="116839"/>
          </a:xfrm>
          <a:prstGeom prst="rect">
            <a:avLst/>
          </a:prstGeom>
          <a:noFill/>
          <a:ln>
            <a:noFill/>
          </a:ln>
        </p:spPr>
      </p:pic>
      <p:pic>
        <p:nvPicPr>
          <p:cNvPr id="528" name="Shape 528" descr="DEMU-Charly:Users:DEMUCharly:ownCloud:DEMU-CLOUD:Identidad-Planeación (1):DGEYC:Gobierno abierto:Secretariado de Gobierno Abierto:Isologo Secretariado Técnico Gobierno Abierto:Isologo Secretariado Técnico de Gobierno Abierto-03.png"/>
          <p:cNvPicPr preferRelativeResize="0"/>
          <p:nvPr/>
        </p:nvPicPr>
        <p:blipFill rotWithShape="1">
          <a:blip r:embed="rId4">
            <a:alphaModFix/>
          </a:blip>
          <a:srcRect/>
          <a:stretch/>
        </p:blipFill>
        <p:spPr>
          <a:xfrm>
            <a:off x="6804247" y="145831"/>
            <a:ext cx="2062479" cy="690880"/>
          </a:xfrm>
          <a:prstGeom prst="rect">
            <a:avLst/>
          </a:prstGeom>
          <a:noFill/>
          <a:ln>
            <a:noFill/>
          </a:ln>
        </p:spPr>
      </p:pic>
    </p:spTree>
    <p:extLst>
      <p:ext uri="{BB962C8B-B14F-4D97-AF65-F5344CB8AC3E}">
        <p14:creationId xmlns:p14="http://schemas.microsoft.com/office/powerpoint/2010/main" val="336019846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7463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4000" b="0" i="0" u="none" strike="noStrike" cap="none" dirty="0">
                <a:solidFill>
                  <a:schemeClr val="accent6"/>
                </a:solidFill>
                <a:latin typeface="Calibri"/>
                <a:ea typeface="Calibri"/>
                <a:cs typeface="Calibri"/>
                <a:sym typeface="Calibri"/>
              </a:rPr>
              <a:t>¿Qué es Gobierno Abierto?</a:t>
            </a:r>
          </a:p>
        </p:txBody>
      </p:sp>
      <p:sp>
        <p:nvSpPr>
          <p:cNvPr id="116" name="Shape 116"/>
          <p:cNvSpPr txBox="1">
            <a:spLocks noGrp="1"/>
          </p:cNvSpPr>
          <p:nvPr>
            <p:ph type="body" idx="1"/>
          </p:nvPr>
        </p:nvSpPr>
        <p:spPr>
          <a:xfrm>
            <a:off x="539552" y="1628800"/>
            <a:ext cx="7920880" cy="4190999"/>
          </a:xfrm>
          <a:prstGeom prst="rect">
            <a:avLst/>
          </a:prstGeom>
          <a:noFill/>
          <a:ln>
            <a:noFill/>
          </a:ln>
        </p:spPr>
        <p:txBody>
          <a:bodyPr lIns="91425" tIns="45700" rIns="91425" bIns="45700" anchor="t" anchorCtr="0">
            <a:noAutofit/>
          </a:bodyPr>
          <a:lstStyle/>
          <a:p>
            <a:pPr lvl="0" indent="-342900" algn="just">
              <a:lnSpc>
                <a:spcPct val="90000"/>
              </a:lnSpc>
              <a:spcBef>
                <a:spcPts val="0"/>
              </a:spcBef>
            </a:pPr>
            <a:r>
              <a:rPr lang="es-MX" sz="2800" b="0" i="0" u="none" strike="noStrike" cap="none" dirty="0">
                <a:solidFill>
                  <a:schemeClr val="dk1"/>
                </a:solidFill>
                <a:latin typeface="Calibri"/>
                <a:ea typeface="Calibri"/>
                <a:cs typeface="Calibri"/>
                <a:sym typeface="Calibri"/>
              </a:rPr>
              <a:t>Una nueva filosofía </a:t>
            </a:r>
            <a:r>
              <a:rPr lang="es-MX" dirty="0"/>
              <a:t>político – </a:t>
            </a:r>
            <a:r>
              <a:rPr lang="es-MX" dirty="0" smtClean="0"/>
              <a:t>administrativa</a:t>
            </a:r>
            <a:r>
              <a:rPr lang="es-MX" sz="2800" b="0" i="0" u="none" strike="noStrike" cap="none" dirty="0" smtClean="0">
                <a:solidFill>
                  <a:schemeClr val="dk1"/>
                </a:solidFill>
                <a:latin typeface="Calibri"/>
                <a:ea typeface="Calibri"/>
                <a:cs typeface="Calibri"/>
                <a:sym typeface="Calibri"/>
              </a:rPr>
              <a:t>.</a:t>
            </a:r>
            <a:endParaRPr lang="es-MX" sz="28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56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Un nuevo enfoque en la relación gobierno – sociedad civil.</a:t>
            </a:r>
          </a:p>
          <a:p>
            <a:pPr marL="342900" marR="0" lvl="0" indent="-342900" algn="just" rtl="0">
              <a:lnSpc>
                <a:spcPct val="90000"/>
              </a:lnSpc>
              <a:spcBef>
                <a:spcPts val="560"/>
              </a:spcBef>
              <a:spcAft>
                <a:spcPts val="0"/>
              </a:spcAft>
              <a:buClr>
                <a:schemeClr val="dk1"/>
              </a:buClr>
              <a:buSzPct val="100000"/>
              <a:buFont typeface="Arial"/>
              <a:buChar char="•"/>
            </a:pPr>
            <a:r>
              <a:rPr lang="es-MX" sz="2800" b="0" i="0" u="none" strike="noStrike" cap="none" dirty="0">
                <a:solidFill>
                  <a:schemeClr val="dk1"/>
                </a:solidFill>
                <a:latin typeface="Calibri"/>
                <a:ea typeface="Calibri"/>
                <a:cs typeface="Calibri"/>
                <a:sym typeface="Calibri"/>
              </a:rPr>
              <a:t>Una nueva forma de gestionar los problemas públicos.</a:t>
            </a:r>
          </a:p>
          <a:p>
            <a:pPr marL="0" marR="0" lvl="0" indent="0" algn="l" rtl="0">
              <a:lnSpc>
                <a:spcPct val="90000"/>
              </a:lnSpc>
              <a:spcBef>
                <a:spcPts val="560"/>
              </a:spcBef>
              <a:buClr>
                <a:schemeClr val="dk1"/>
              </a:buClr>
              <a:buSzPct val="25000"/>
              <a:buFont typeface="Arial"/>
              <a:buNone/>
            </a:pPr>
            <a:endParaRPr sz="2800" b="0" i="0" u="none" strike="noStrike" cap="none" dirty="0">
              <a:solidFill>
                <a:schemeClr val="dk1"/>
              </a:solidFill>
              <a:latin typeface="Calibri"/>
              <a:ea typeface="Calibri"/>
              <a:cs typeface="Calibri"/>
              <a:sym typeface="Calibri"/>
            </a:endParaRPr>
          </a:p>
        </p:txBody>
      </p:sp>
      <p:pic>
        <p:nvPicPr>
          <p:cNvPr id="117" name="Shape 117"/>
          <p:cNvPicPr preferRelativeResize="0">
            <a:picLocks noGrp="1"/>
          </p:cNvPicPr>
          <p:nvPr>
            <p:ph type="body" idx="2"/>
          </p:nvPr>
        </p:nvPicPr>
        <p:blipFill rotWithShape="1">
          <a:blip r:embed="rId3">
            <a:alphaModFix/>
            <a:extLst>
              <a:ext uri="{BEBA8EAE-BF5A-486C-A8C5-ECC9F3942E4B}">
                <a14:imgProps xmlns:a14="http://schemas.microsoft.com/office/drawing/2010/main">
                  <a14:imgLayer r:embed="rId4">
                    <a14:imgEffect>
                      <a14:saturation sat="33000"/>
                    </a14:imgEffect>
                  </a14:imgLayer>
                </a14:imgProps>
              </a:ext>
            </a:extLst>
          </a:blip>
          <a:srcRect t="9059" b="47418"/>
          <a:stretch/>
        </p:blipFill>
        <p:spPr>
          <a:xfrm>
            <a:off x="3059832" y="4149080"/>
            <a:ext cx="3032879" cy="1759528"/>
          </a:xfrm>
          <a:prstGeom prst="rect">
            <a:avLst/>
          </a:prstGeom>
          <a:noFill/>
          <a:ln>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83568" y="2132856"/>
            <a:ext cx="7772400" cy="136207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libri"/>
              <a:buNone/>
            </a:pPr>
            <a:r>
              <a:rPr lang="es-MX" sz="6000" b="1" i="0" u="none" strike="noStrike" cap="none" dirty="0" smtClean="0">
                <a:solidFill>
                  <a:schemeClr val="tx1">
                    <a:lumMod val="50000"/>
                    <a:lumOff val="50000"/>
                  </a:schemeClr>
                </a:solidFill>
                <a:latin typeface="Calibri"/>
                <a:ea typeface="Calibri"/>
                <a:cs typeface="Calibri"/>
                <a:sym typeface="Calibri"/>
              </a:rPr>
              <a:t>2. Guía de buenas prácticas</a:t>
            </a:r>
            <a:endParaRPr lang="es-MX" sz="6000" b="1" i="0" u="none" strike="noStrike" cap="none" dirty="0">
              <a:solidFill>
                <a:schemeClr val="tx1">
                  <a:lumMod val="50000"/>
                  <a:lumOff val="50000"/>
                </a:schemeClr>
              </a:solidFill>
              <a:latin typeface="Calibri"/>
              <a:ea typeface="Calibri"/>
              <a:cs typeface="Calibri"/>
              <a:sym typeface="Calibri"/>
            </a:endParaRPr>
          </a:p>
        </p:txBody>
      </p:sp>
    </p:spTree>
    <p:extLst>
      <p:ext uri="{BB962C8B-B14F-4D97-AF65-F5344CB8AC3E}">
        <p14:creationId xmlns:p14="http://schemas.microsoft.com/office/powerpoint/2010/main" val="29641460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Buenas prácticas </a:t>
            </a:r>
            <a:endParaRPr lang="es-MX" dirty="0"/>
          </a:p>
        </p:txBody>
      </p:sp>
      <p:graphicFrame>
        <p:nvGraphicFramePr>
          <p:cNvPr id="5" name="Diagrama 4"/>
          <p:cNvGraphicFramePr/>
          <p:nvPr>
            <p:extLst>
              <p:ext uri="{D42A27DB-BD31-4B8C-83A1-F6EECF244321}">
                <p14:modId xmlns:p14="http://schemas.microsoft.com/office/powerpoint/2010/main" val="2321019835"/>
              </p:ext>
            </p:extLst>
          </p:nvPr>
        </p:nvGraphicFramePr>
        <p:xfrm>
          <a:off x="1187624" y="1196752"/>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113447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Buenas prácticas </a:t>
            </a:r>
            <a:endParaRPr lang="es-MX" dirty="0"/>
          </a:p>
        </p:txBody>
      </p:sp>
      <p:graphicFrame>
        <p:nvGraphicFramePr>
          <p:cNvPr id="4" name="Diagrama 3"/>
          <p:cNvGraphicFramePr/>
          <p:nvPr>
            <p:extLst>
              <p:ext uri="{D42A27DB-BD31-4B8C-83A1-F6EECF244321}">
                <p14:modId xmlns:p14="http://schemas.microsoft.com/office/powerpoint/2010/main" val="4184732830"/>
              </p:ext>
            </p:extLst>
          </p:nvPr>
        </p:nvGraphicFramePr>
        <p:xfrm>
          <a:off x="1475656" y="148478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793372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sz="6000" b="1" dirty="0" smtClean="0">
                <a:solidFill>
                  <a:schemeClr val="tx1">
                    <a:lumMod val="50000"/>
                    <a:lumOff val="50000"/>
                  </a:schemeClr>
                </a:solidFill>
              </a:rPr>
              <a:t>3. Casos de éxito</a:t>
            </a:r>
            <a:endParaRPr lang="es-MX" sz="6000" b="1" dirty="0">
              <a:solidFill>
                <a:schemeClr val="tx1">
                  <a:lumMod val="50000"/>
                  <a:lumOff val="50000"/>
                </a:schemeClr>
              </a:solidFill>
            </a:endParaRPr>
          </a:p>
        </p:txBody>
      </p:sp>
    </p:spTree>
    <p:extLst>
      <p:ext uri="{BB962C8B-B14F-4D97-AF65-F5344CB8AC3E}">
        <p14:creationId xmlns:p14="http://schemas.microsoft.com/office/powerpoint/2010/main" val="31125703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980265731"/>
              </p:ext>
            </p:extLst>
          </p:nvPr>
        </p:nvGraphicFramePr>
        <p:xfrm>
          <a:off x="611560" y="731461"/>
          <a:ext cx="4320480" cy="5191956"/>
        </p:xfrm>
        <a:graphic>
          <a:graphicData uri="http://schemas.openxmlformats.org/drawingml/2006/table">
            <a:tbl>
              <a:tblPr firstRow="1" firstCol="1" bandRow="1">
                <a:tableStyleId>{F2DE63D5-997A-4646-A377-4702673A728D}</a:tableStyleId>
              </a:tblPr>
              <a:tblGrid>
                <a:gridCol w="4320480"/>
              </a:tblGrid>
              <a:tr h="1818344">
                <a:tc>
                  <a:txBody>
                    <a:bodyPr/>
                    <a:lstStyle/>
                    <a:p>
                      <a:pPr>
                        <a:lnSpc>
                          <a:spcPct val="115000"/>
                        </a:lnSpc>
                        <a:spcAft>
                          <a:spcPts val="0"/>
                        </a:spcAft>
                      </a:pPr>
                      <a:r>
                        <a:rPr lang="es-MX" sz="2400" b="0" dirty="0">
                          <a:effectLst/>
                        </a:rPr>
                        <a:t>Creación de ciudades inteligentes:</a:t>
                      </a:r>
                    </a:p>
                    <a:p>
                      <a:pPr>
                        <a:lnSpc>
                          <a:spcPct val="115000"/>
                        </a:lnSpc>
                        <a:spcAft>
                          <a:spcPts val="0"/>
                        </a:spcAft>
                      </a:pPr>
                      <a:r>
                        <a:rPr lang="es-MX" sz="2400" dirty="0">
                          <a:effectLst/>
                        </a:rPr>
                        <a:t> </a:t>
                      </a:r>
                    </a:p>
                    <a:p>
                      <a:pPr>
                        <a:lnSpc>
                          <a:spcPct val="115000"/>
                        </a:lnSpc>
                        <a:spcAft>
                          <a:spcPts val="0"/>
                        </a:spcAft>
                      </a:pPr>
                      <a:r>
                        <a:rPr lang="es-MX" sz="2400" dirty="0">
                          <a:effectLst/>
                        </a:rPr>
                        <a:t>“Bilbao Open Data”</a:t>
                      </a:r>
                    </a:p>
                    <a:p>
                      <a:pPr algn="just" fontAlgn="base">
                        <a:lnSpc>
                          <a:spcPts val="1980"/>
                        </a:lnSpc>
                        <a:spcAft>
                          <a:spcPts val="0"/>
                        </a:spcAft>
                      </a:pPr>
                      <a:r>
                        <a:rPr lang="es-MX" sz="2400" dirty="0">
                          <a:effectLst/>
                        </a:rPr>
                        <a:t> </a:t>
                      </a:r>
                      <a:endParaRPr lang="es-MX" sz="2400" b="0" dirty="0">
                        <a:effectLst/>
                        <a:latin typeface="Calibri"/>
                        <a:ea typeface="Calibri"/>
                        <a:cs typeface="Times New Roman"/>
                      </a:endParaRPr>
                    </a:p>
                  </a:txBody>
                  <a:tcPr marL="68580" marR="68580" marT="0" marB="0"/>
                </a:tc>
              </a:tr>
              <a:tr h="3255460">
                <a:tc>
                  <a:txBody>
                    <a:bodyPr/>
                    <a:lstStyle/>
                    <a:p>
                      <a:pPr marL="0" marR="0" indent="0" algn="just" defTabSz="914400" rtl="0" eaLnBrk="1" fontAlgn="base" latinLnBrk="0" hangingPunct="1">
                        <a:lnSpc>
                          <a:spcPts val="1980"/>
                        </a:lnSpc>
                        <a:spcBef>
                          <a:spcPts val="0"/>
                        </a:spcBef>
                        <a:spcAft>
                          <a:spcPts val="0"/>
                        </a:spcAft>
                        <a:buClrTx/>
                        <a:buSzTx/>
                        <a:buFontTx/>
                        <a:buNone/>
                        <a:tabLst/>
                        <a:defRPr/>
                      </a:pPr>
                      <a:endParaRPr lang="es-MX" sz="2400" dirty="0" smtClean="0">
                        <a:effectLst/>
                      </a:endParaRPr>
                    </a:p>
                    <a:p>
                      <a:pPr marL="0" marR="0" indent="0" algn="just" defTabSz="914400" rtl="0" eaLnBrk="1" fontAlgn="base" latinLnBrk="0" hangingPunct="1">
                        <a:lnSpc>
                          <a:spcPts val="1980"/>
                        </a:lnSpc>
                        <a:spcBef>
                          <a:spcPts val="0"/>
                        </a:spcBef>
                        <a:spcAft>
                          <a:spcPts val="0"/>
                        </a:spcAft>
                        <a:buClrTx/>
                        <a:buSzTx/>
                        <a:buFontTx/>
                        <a:buNone/>
                        <a:tabLst/>
                        <a:defRPr/>
                      </a:pPr>
                      <a:r>
                        <a:rPr lang="es-MX" sz="2400" b="0" dirty="0" smtClean="0">
                          <a:effectLst/>
                        </a:rPr>
                        <a:t>Es la iniciativa de apertura de datos de la ciudad de Bilbao que tiene como misión fundamental contribuir, mediante la publicación progresiva de datos públicos, al desarrollo de los sectores económicos, al fomento de la transparencia administrativa y al avance de </a:t>
                      </a:r>
                      <a:r>
                        <a:rPr lang="es-MX" sz="2400" b="0" dirty="0" err="1" smtClean="0">
                          <a:effectLst/>
                        </a:rPr>
                        <a:t>smart</a:t>
                      </a:r>
                      <a:r>
                        <a:rPr lang="es-MX" sz="2400" b="0" dirty="0" smtClean="0">
                          <a:effectLst/>
                        </a:rPr>
                        <a:t> Bilbao.</a:t>
                      </a:r>
                      <a:endParaRPr lang="es-MX" sz="2400" b="0" dirty="0" smtClean="0">
                        <a:effectLst/>
                        <a:latin typeface="Calibri"/>
                        <a:ea typeface="Calibri"/>
                        <a:cs typeface="Times New Roman"/>
                      </a:endParaRPr>
                    </a:p>
                  </a:txBody>
                  <a:tcPr marL="68580" marR="68580" marT="0" marB="0"/>
                </a:tc>
              </a:tr>
            </a:tbl>
          </a:graphicData>
        </a:graphic>
      </p:graphicFrame>
      <p:pic>
        <p:nvPicPr>
          <p:cNvPr id="409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1511" t="9698" r="12394" b="12931"/>
          <a:stretch/>
        </p:blipFill>
        <p:spPr bwMode="auto">
          <a:xfrm>
            <a:off x="5004048" y="2204864"/>
            <a:ext cx="4135712" cy="23642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9971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lvl="0"/>
            <a:r>
              <a:rPr lang="es-MX" sz="2800" dirty="0">
                <a:solidFill>
                  <a:schemeClr val="tx1"/>
                </a:solidFill>
                <a:latin typeface="+mn-lt"/>
              </a:rPr>
              <a:t>Prevención de Bacteria BBW </a:t>
            </a:r>
            <a:br>
              <a:rPr lang="es-MX" sz="2800" dirty="0">
                <a:solidFill>
                  <a:schemeClr val="tx1"/>
                </a:solidFill>
                <a:latin typeface="+mn-lt"/>
              </a:rPr>
            </a:br>
            <a:r>
              <a:rPr lang="es-MX" sz="2800" dirty="0">
                <a:solidFill>
                  <a:schemeClr val="tx1"/>
                </a:solidFill>
                <a:latin typeface="+mn-lt"/>
              </a:rPr>
              <a:t>WB, UNICEF / </a:t>
            </a:r>
            <a:r>
              <a:rPr lang="es-MX" sz="2800" dirty="0" smtClean="0">
                <a:solidFill>
                  <a:schemeClr val="tx1"/>
                </a:solidFill>
                <a:latin typeface="+mn-lt"/>
              </a:rPr>
              <a:t>Uganda</a:t>
            </a:r>
            <a:endParaRPr lang="es-MX" sz="2800" dirty="0">
              <a:solidFill>
                <a:schemeClr val="tx1"/>
              </a:solidFill>
              <a:latin typeface="+mn-lt"/>
            </a:endParaRPr>
          </a:p>
        </p:txBody>
      </p:sp>
      <p:sp>
        <p:nvSpPr>
          <p:cNvPr id="4" name="3 Rectángulo"/>
          <p:cNvSpPr/>
          <p:nvPr/>
        </p:nvSpPr>
        <p:spPr>
          <a:xfrm>
            <a:off x="539552" y="1484784"/>
            <a:ext cx="8100392" cy="523220"/>
          </a:xfrm>
          <a:prstGeom prst="rect">
            <a:avLst/>
          </a:prstGeom>
        </p:spPr>
        <p:txBody>
          <a:bodyPr wrap="square">
            <a:spAutoFit/>
          </a:bodyPr>
          <a:lstStyle/>
          <a:p>
            <a:pPr algn="just"/>
            <a:r>
              <a:rPr lang="es-MX" dirty="0" smtClean="0">
                <a:solidFill>
                  <a:schemeClr val="tx1">
                    <a:lumMod val="50000"/>
                    <a:lumOff val="50000"/>
                  </a:schemeClr>
                </a:solidFill>
                <a:latin typeface="+mn-lt"/>
              </a:rPr>
              <a:t>Un </a:t>
            </a:r>
            <a:r>
              <a:rPr lang="es-MX" dirty="0">
                <a:solidFill>
                  <a:schemeClr val="tx1">
                    <a:lumMod val="50000"/>
                    <a:lumOff val="50000"/>
                  </a:schemeClr>
                </a:solidFill>
                <a:latin typeface="+mn-lt"/>
              </a:rPr>
              <a:t>país con escaso acceso a Internet, la participación ciudadana ayudó a prevenir la propagación de la bacteria BBW que afectaba los cultivos de plátano</a:t>
            </a:r>
          </a:p>
        </p:txBody>
      </p:sp>
      <p:sp>
        <p:nvSpPr>
          <p:cNvPr id="5" name="6 Rectángulo"/>
          <p:cNvSpPr/>
          <p:nvPr/>
        </p:nvSpPr>
        <p:spPr>
          <a:xfrm>
            <a:off x="348898" y="2403706"/>
            <a:ext cx="1811372" cy="486054"/>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solidFill>
                  <a:schemeClr val="bg1"/>
                </a:solidFill>
              </a:rPr>
              <a:t>Problemas, demandas</a:t>
            </a:r>
            <a:endParaRPr lang="es-ES" sz="1600" dirty="0">
              <a:solidFill>
                <a:schemeClr val="bg1"/>
              </a:solidFill>
            </a:endParaRPr>
          </a:p>
        </p:txBody>
      </p:sp>
      <p:sp>
        <p:nvSpPr>
          <p:cNvPr id="6" name="10 Rectángulo"/>
          <p:cNvSpPr/>
          <p:nvPr/>
        </p:nvSpPr>
        <p:spPr>
          <a:xfrm>
            <a:off x="348898" y="3139398"/>
            <a:ext cx="1811372" cy="681753"/>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solidFill>
                  <a:schemeClr val="bg1"/>
                </a:solidFill>
              </a:rPr>
              <a:t>Soluciones</a:t>
            </a:r>
            <a:endParaRPr lang="es-ES" sz="1600" dirty="0">
              <a:solidFill>
                <a:schemeClr val="bg1"/>
              </a:solidFill>
            </a:endParaRPr>
          </a:p>
        </p:txBody>
      </p:sp>
      <p:sp>
        <p:nvSpPr>
          <p:cNvPr id="7" name="14 Rectángulo"/>
          <p:cNvSpPr/>
          <p:nvPr/>
        </p:nvSpPr>
        <p:spPr>
          <a:xfrm>
            <a:off x="348898" y="4075503"/>
            <a:ext cx="1811372" cy="753761"/>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solidFill>
                  <a:schemeClr val="bg1"/>
                </a:solidFill>
              </a:rPr>
              <a:t>Generación de conocimiento</a:t>
            </a:r>
            <a:endParaRPr lang="es-ES" sz="1600" dirty="0">
              <a:solidFill>
                <a:schemeClr val="bg1"/>
              </a:solidFill>
            </a:endParaRPr>
          </a:p>
        </p:txBody>
      </p:sp>
      <p:sp>
        <p:nvSpPr>
          <p:cNvPr id="8" name="16 Rectángulo"/>
          <p:cNvSpPr/>
          <p:nvPr/>
        </p:nvSpPr>
        <p:spPr>
          <a:xfrm>
            <a:off x="348898" y="5063009"/>
            <a:ext cx="1822802" cy="1095990"/>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sz="1600" dirty="0" smtClean="0">
                <a:solidFill>
                  <a:schemeClr val="bg1"/>
                </a:solidFill>
              </a:rPr>
              <a:t>Uso estratégico del conocimiento</a:t>
            </a:r>
            <a:endParaRPr lang="es-ES" sz="1600" dirty="0">
              <a:solidFill>
                <a:schemeClr val="bg1"/>
              </a:solidFill>
            </a:endParaRPr>
          </a:p>
        </p:txBody>
      </p:sp>
      <p:sp>
        <p:nvSpPr>
          <p:cNvPr id="9" name="Rectángulo 10"/>
          <p:cNvSpPr/>
          <p:nvPr/>
        </p:nvSpPr>
        <p:spPr>
          <a:xfrm>
            <a:off x="2193921" y="2299272"/>
            <a:ext cx="6492240" cy="830997"/>
          </a:xfrm>
          <a:prstGeom prst="rect">
            <a:avLst/>
          </a:prstGeom>
        </p:spPr>
        <p:txBody>
          <a:bodyPr wrap="square">
            <a:spAutoFit/>
          </a:bodyPr>
          <a:lstStyle/>
          <a:p>
            <a:pPr algn="just"/>
            <a:r>
              <a:rPr lang="es-MX" sz="1600" dirty="0">
                <a:latin typeface="Arial" pitchFamily="34" charset="0"/>
                <a:cs typeface="Arial" pitchFamily="34" charset="0"/>
              </a:rPr>
              <a:t>La bacteria BBW tenía el potencial de terminar con los cultivos de plátano en Uganda en un año. Este problema tomaba relevancia en un país donde el 38% de la población consume plátanos diariamente.</a:t>
            </a:r>
          </a:p>
        </p:txBody>
      </p:sp>
      <p:sp>
        <p:nvSpPr>
          <p:cNvPr id="10" name="Rectángulo 11"/>
          <p:cNvSpPr/>
          <p:nvPr/>
        </p:nvSpPr>
        <p:spPr>
          <a:xfrm>
            <a:off x="2171700" y="3244506"/>
            <a:ext cx="6492240" cy="830997"/>
          </a:xfrm>
          <a:prstGeom prst="rect">
            <a:avLst/>
          </a:prstGeom>
        </p:spPr>
        <p:txBody>
          <a:bodyPr wrap="square">
            <a:spAutoFit/>
          </a:bodyPr>
          <a:lstStyle/>
          <a:p>
            <a:pPr lvl="0" algn="just"/>
            <a:r>
              <a:rPr lang="es-MX" sz="1600" dirty="0">
                <a:latin typeface="Arial" pitchFamily="34" charset="0"/>
                <a:cs typeface="Arial" pitchFamily="34" charset="0"/>
              </a:rPr>
              <a:t>El </a:t>
            </a:r>
            <a:r>
              <a:rPr lang="es-MX" sz="1600" dirty="0" smtClean="0">
                <a:latin typeface="Arial" pitchFamily="34" charset="0"/>
                <a:cs typeface="Arial" pitchFamily="34" charset="0"/>
              </a:rPr>
              <a:t>Banco </a:t>
            </a:r>
            <a:r>
              <a:rPr lang="es-MX" sz="1600" dirty="0">
                <a:latin typeface="Arial" pitchFamily="34" charset="0"/>
                <a:cs typeface="Arial" pitchFamily="34" charset="0"/>
              </a:rPr>
              <a:t>Mundial propuso utilizar un sistema de comunicación (vía telefonía celular) generado por UNICEF y el apoyo de la ciudadanía para detener la propagación de la bacteria.</a:t>
            </a:r>
            <a:endParaRPr lang="es-ES" sz="1600" dirty="0">
              <a:latin typeface="Arial" pitchFamily="34" charset="0"/>
              <a:cs typeface="Arial" pitchFamily="34" charset="0"/>
            </a:endParaRPr>
          </a:p>
        </p:txBody>
      </p:sp>
      <p:sp>
        <p:nvSpPr>
          <p:cNvPr id="11" name="Rectángulo 19"/>
          <p:cNvSpPr/>
          <p:nvPr/>
        </p:nvSpPr>
        <p:spPr>
          <a:xfrm>
            <a:off x="2171700" y="4199194"/>
            <a:ext cx="6492240" cy="830997"/>
          </a:xfrm>
          <a:prstGeom prst="rect">
            <a:avLst/>
          </a:prstGeom>
        </p:spPr>
        <p:txBody>
          <a:bodyPr wrap="square">
            <a:spAutoFit/>
          </a:bodyPr>
          <a:lstStyle/>
          <a:p>
            <a:pPr lvl="0" algn="just"/>
            <a:r>
              <a:rPr lang="es-MX" sz="1600" dirty="0">
                <a:latin typeface="Arial" pitchFamily="34" charset="0"/>
                <a:cs typeface="Arial" pitchFamily="34" charset="0"/>
              </a:rPr>
              <a:t>A través del sistema “U-Report” se pidió a los usuarios de Uganda que reportaran si conocían de alguna granja cercana a ellos donde se había identificado la bacteria.</a:t>
            </a:r>
            <a:endParaRPr lang="es-ES" sz="1600" dirty="0">
              <a:latin typeface="Arial" pitchFamily="34" charset="0"/>
              <a:cs typeface="Arial" pitchFamily="34" charset="0"/>
            </a:endParaRPr>
          </a:p>
        </p:txBody>
      </p:sp>
      <p:sp>
        <p:nvSpPr>
          <p:cNvPr id="12" name="Rectángulo 19"/>
          <p:cNvSpPr/>
          <p:nvPr/>
        </p:nvSpPr>
        <p:spPr>
          <a:xfrm>
            <a:off x="2171700" y="5188142"/>
            <a:ext cx="4416524" cy="584775"/>
          </a:xfrm>
          <a:prstGeom prst="rect">
            <a:avLst/>
          </a:prstGeom>
        </p:spPr>
        <p:txBody>
          <a:bodyPr wrap="square">
            <a:spAutoFit/>
          </a:bodyPr>
          <a:lstStyle/>
          <a:p>
            <a:pPr lvl="0" algn="just"/>
            <a:r>
              <a:rPr lang="es-MX" sz="1600" dirty="0" smtClean="0">
                <a:latin typeface="Arial" pitchFamily="34" charset="0"/>
                <a:cs typeface="Arial" pitchFamily="34" charset="0"/>
              </a:rPr>
              <a:t>Se les informó de </a:t>
            </a:r>
            <a:r>
              <a:rPr lang="es-MX" sz="1600" dirty="0">
                <a:latin typeface="Arial" pitchFamily="34" charset="0"/>
                <a:cs typeface="Arial" pitchFamily="34" charset="0"/>
              </a:rPr>
              <a:t>cómo prevenir la propagación.</a:t>
            </a:r>
            <a:endParaRPr lang="es-ES" sz="1600" dirty="0">
              <a:latin typeface="Arial" pitchFamily="34" charset="0"/>
              <a:cs typeface="Arial" pitchFamily="34" charset="0"/>
            </a:endParaRPr>
          </a:p>
        </p:txBody>
      </p:sp>
      <p:pic>
        <p:nvPicPr>
          <p:cNvPr id="1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2359" t="8621" r="14454" b="22845"/>
          <a:stretch/>
        </p:blipFill>
        <p:spPr bwMode="auto">
          <a:xfrm>
            <a:off x="6588224" y="4813408"/>
            <a:ext cx="2555776" cy="1345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0230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364171847"/>
              </p:ext>
            </p:extLst>
          </p:nvPr>
        </p:nvGraphicFramePr>
        <p:xfrm>
          <a:off x="467544" y="1484784"/>
          <a:ext cx="3896799" cy="4608512"/>
        </p:xfrm>
        <a:graphic>
          <a:graphicData uri="http://schemas.openxmlformats.org/drawingml/2006/table">
            <a:tbl>
              <a:tblPr firstRow="1" firstCol="1" bandRow="1">
                <a:tableStyleId>{912C8C85-51F0-491E-9774-3900AFEF0FD7}</a:tableStyleId>
              </a:tblPr>
              <a:tblGrid>
                <a:gridCol w="3896799"/>
              </a:tblGrid>
              <a:tr h="1766424">
                <a:tc>
                  <a:txBody>
                    <a:bodyPr/>
                    <a:lstStyle/>
                    <a:p>
                      <a:pPr>
                        <a:lnSpc>
                          <a:spcPct val="115000"/>
                        </a:lnSpc>
                        <a:spcAft>
                          <a:spcPts val="0"/>
                        </a:spcAft>
                      </a:pPr>
                      <a:r>
                        <a:rPr lang="es-MX" sz="2200" b="0" dirty="0">
                          <a:effectLst/>
                        </a:rPr>
                        <a:t>Toma de decisiones común:</a:t>
                      </a:r>
                    </a:p>
                    <a:p>
                      <a:pPr>
                        <a:lnSpc>
                          <a:spcPct val="115000"/>
                        </a:lnSpc>
                        <a:spcAft>
                          <a:spcPts val="0"/>
                        </a:spcAft>
                      </a:pPr>
                      <a:r>
                        <a:rPr lang="es-MX" sz="2200" dirty="0">
                          <a:effectLst/>
                        </a:rPr>
                        <a:t> </a:t>
                      </a:r>
                    </a:p>
                    <a:p>
                      <a:pPr>
                        <a:lnSpc>
                          <a:spcPct val="115000"/>
                        </a:lnSpc>
                        <a:spcAft>
                          <a:spcPts val="0"/>
                        </a:spcAft>
                      </a:pPr>
                      <a:r>
                        <a:rPr lang="es-MX" sz="2200" dirty="0">
                          <a:effectLst/>
                        </a:rPr>
                        <a:t>Portal web “Decide Madrid”</a:t>
                      </a:r>
                      <a:endParaRPr lang="es-MX" sz="2200" b="1" dirty="0">
                        <a:effectLst/>
                        <a:latin typeface="Calibri"/>
                        <a:ea typeface="Calibri"/>
                        <a:cs typeface="Times New Roman"/>
                      </a:endParaRPr>
                    </a:p>
                  </a:txBody>
                  <a:tcPr marL="68580" marR="68580" marT="0" marB="0"/>
                </a:tc>
              </a:tr>
              <a:tr h="2842088">
                <a:tc>
                  <a:txBody>
                    <a:bodyPr/>
                    <a:lstStyle/>
                    <a:p>
                      <a:pPr marL="0" marR="0" indent="0" algn="just" defTabSz="914400" rtl="0" eaLnBrk="1" fontAlgn="auto" latinLnBrk="0" hangingPunct="1">
                        <a:lnSpc>
                          <a:spcPct val="115000"/>
                        </a:lnSpc>
                        <a:spcBef>
                          <a:spcPts val="0"/>
                        </a:spcBef>
                        <a:spcAft>
                          <a:spcPts val="0"/>
                        </a:spcAft>
                        <a:buClrTx/>
                        <a:buSzTx/>
                        <a:buFontTx/>
                        <a:buNone/>
                        <a:tabLst/>
                        <a:defRPr/>
                      </a:pPr>
                      <a:r>
                        <a:rPr lang="es-MX" sz="2200" b="0" dirty="0" smtClean="0">
                          <a:effectLst/>
                        </a:rPr>
                        <a:t>En Madrid sus habitantes, debaten sobre temas que les preocupan, proponen ideas para mejorar sus vidas y deciden entre todas y todos las que se llevan a cabo.</a:t>
                      </a:r>
                    </a:p>
                    <a:p>
                      <a:pPr>
                        <a:lnSpc>
                          <a:spcPct val="115000"/>
                        </a:lnSpc>
                        <a:spcAft>
                          <a:spcPts val="0"/>
                        </a:spcAft>
                      </a:pPr>
                      <a:endParaRPr lang="es-MX" sz="2200" b="1" dirty="0">
                        <a:effectLst/>
                        <a:latin typeface="Calibri"/>
                        <a:ea typeface="Calibri"/>
                        <a:cs typeface="Times New Roman"/>
                      </a:endParaRPr>
                    </a:p>
                  </a:txBody>
                  <a:tcPr marL="68580" marR="68580" marT="0" marB="0"/>
                </a:tc>
              </a:tr>
            </a:tbl>
          </a:graphicData>
        </a:graphic>
      </p:graphicFrame>
      <p:pic>
        <p:nvPicPr>
          <p:cNvPr id="3073"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l="15145" t="8405" r="17242" b="12069"/>
          <a:stretch/>
        </p:blipFill>
        <p:spPr bwMode="auto">
          <a:xfrm>
            <a:off x="4499992" y="2060848"/>
            <a:ext cx="4573385"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728709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texto"/>
          <p:cNvSpPr>
            <a:spLocks noGrp="1"/>
          </p:cNvSpPr>
          <p:nvPr>
            <p:ph type="body" idx="1"/>
          </p:nvPr>
        </p:nvSpPr>
        <p:spPr>
          <a:xfrm>
            <a:off x="539552" y="2752328"/>
            <a:ext cx="8229600" cy="1756792"/>
          </a:xfrm>
        </p:spPr>
        <p:txBody>
          <a:bodyPr/>
          <a:lstStyle/>
          <a:p>
            <a:pPr marL="203200" indent="0" algn="ctr">
              <a:buNone/>
            </a:pPr>
            <a:r>
              <a:rPr lang="es-MX" sz="6000" b="1" dirty="0" smtClean="0">
                <a:solidFill>
                  <a:schemeClr val="tx1">
                    <a:lumMod val="50000"/>
                    <a:lumOff val="50000"/>
                  </a:schemeClr>
                </a:solidFill>
              </a:rPr>
              <a:t>actividad</a:t>
            </a:r>
            <a:endParaRPr lang="es-MX" sz="6000" b="1" dirty="0">
              <a:solidFill>
                <a:schemeClr val="tx1">
                  <a:lumMod val="50000"/>
                  <a:lumOff val="50000"/>
                </a:schemeClr>
              </a:solidFill>
            </a:endParaRPr>
          </a:p>
        </p:txBody>
      </p:sp>
    </p:spTree>
    <p:extLst>
      <p:ext uri="{BB962C8B-B14F-4D97-AF65-F5344CB8AC3E}">
        <p14:creationId xmlns:p14="http://schemas.microsoft.com/office/powerpoint/2010/main" val="7093973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683568" y="2498973"/>
            <a:ext cx="7772400" cy="1362075"/>
          </a:xfrm>
          <a:prstGeom prst="rect">
            <a:avLst/>
          </a:prstGeom>
          <a:noFill/>
          <a:ln>
            <a:noFill/>
          </a:ln>
        </p:spPr>
        <p:txBody>
          <a:bodyPr lIns="91425" tIns="45700" rIns="91425" bIns="45700" anchor="t" anchorCtr="0">
            <a:noAutofit/>
          </a:bodyPr>
          <a:lstStyle/>
          <a:p>
            <a:pPr marL="0" marR="0" lvl="0" indent="0" algn="ctr" rtl="0">
              <a:spcBef>
                <a:spcPts val="0"/>
              </a:spcBef>
              <a:buClr>
                <a:schemeClr val="dk1"/>
              </a:buClr>
              <a:buSzPct val="25000"/>
              <a:buFont typeface="Calibri"/>
              <a:buNone/>
            </a:pPr>
            <a:r>
              <a:rPr lang="es-MX" sz="6000" b="1" i="0" u="none" strike="noStrike" cap="none" dirty="0" smtClean="0">
                <a:solidFill>
                  <a:schemeClr val="tx1">
                    <a:lumMod val="50000"/>
                    <a:lumOff val="50000"/>
                  </a:schemeClr>
                </a:solidFill>
                <a:latin typeface="Calibri"/>
                <a:ea typeface="Calibri"/>
                <a:cs typeface="Calibri"/>
                <a:sym typeface="Calibri"/>
              </a:rPr>
              <a:t>4. Datos Abiertos</a:t>
            </a:r>
            <a:endParaRPr lang="es-MX" sz="6000" b="1" i="0" u="none" strike="noStrike" cap="none" dirty="0">
              <a:solidFill>
                <a:schemeClr val="tx1">
                  <a:lumMod val="50000"/>
                  <a:lumOff val="50000"/>
                </a:schemeClr>
              </a:solidFill>
              <a:latin typeface="Calibri"/>
              <a:ea typeface="Calibri"/>
              <a:cs typeface="Calibri"/>
              <a:sym typeface="Calibri"/>
            </a:endParaRPr>
          </a:p>
        </p:txBody>
      </p:sp>
    </p:spTree>
    <p:extLst>
      <p:ext uri="{BB962C8B-B14F-4D97-AF65-F5344CB8AC3E}">
        <p14:creationId xmlns:p14="http://schemas.microsoft.com/office/powerpoint/2010/main" val="30913025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2"/>
                                        </p:tgtEl>
                                        <p:attrNameLst>
                                          <p:attrName>style.visibility</p:attrName>
                                        </p:attrNameLst>
                                      </p:cBhvr>
                                      <p:to>
                                        <p:strVal val="visible"/>
                                      </p:to>
                                    </p:set>
                                    <p:animEffect transition="in" filter="fade">
                                      <p:cBhvr>
                                        <p:cTn id="7" dur="1000"/>
                                        <p:tgtEl>
                                          <p:spTgt spid="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p:txBody>
          <a:bodyPr/>
          <a:lstStyle/>
          <a:p>
            <a:r>
              <a:rPr lang="es-MX" dirty="0" smtClean="0"/>
              <a:t>¿Qué es un dato?</a:t>
            </a:r>
            <a:endParaRPr lang="es-MX" dirty="0"/>
          </a:p>
        </p:txBody>
      </p:sp>
      <p:sp>
        <p:nvSpPr>
          <p:cNvPr id="5" name="4 Marcador de texto"/>
          <p:cNvSpPr>
            <a:spLocks noGrp="1"/>
          </p:cNvSpPr>
          <p:nvPr>
            <p:ph type="body" idx="1"/>
          </p:nvPr>
        </p:nvSpPr>
        <p:spPr>
          <a:xfrm>
            <a:off x="457200" y="1600201"/>
            <a:ext cx="8229600" cy="2620888"/>
          </a:xfrm>
        </p:spPr>
        <p:txBody>
          <a:bodyPr/>
          <a:lstStyle/>
          <a:p>
            <a:pPr marL="203200" indent="0" algn="just">
              <a:buNone/>
            </a:pPr>
            <a:r>
              <a:rPr lang="es-MX" dirty="0" smtClean="0"/>
              <a:t>	Un </a:t>
            </a:r>
            <a:r>
              <a:rPr lang="es-MX" b="1" dirty="0"/>
              <a:t>DATO </a:t>
            </a:r>
            <a:r>
              <a:rPr lang="es-MX" dirty="0"/>
              <a:t>es una representación formalizada de entidades o hechos, presentada de forma adecuada para la comunicación, interpretación y procesamiento por medios humanos o automáticos.</a:t>
            </a:r>
          </a:p>
          <a:p>
            <a:pPr marL="203200" indent="0" algn="just">
              <a:buNone/>
            </a:pPr>
            <a:endParaRPr lang="es-MX" dirty="0"/>
          </a:p>
        </p:txBody>
      </p:sp>
      <p:pic>
        <p:nvPicPr>
          <p:cNvPr id="6" name="5 Imagen"/>
          <p:cNvPicPr>
            <a:picLocks noChangeAspect="1"/>
          </p:cNvPicPr>
          <p:nvPr/>
        </p:nvPicPr>
        <p:blipFill rotWithShape="1">
          <a:blip r:embed="rId3">
            <a:extLst>
              <a:ext uri="{28A0092B-C50C-407E-A947-70E740481C1C}">
                <a14:useLocalDpi xmlns:a14="http://schemas.microsoft.com/office/drawing/2010/main" val="0"/>
              </a:ext>
            </a:extLst>
          </a:blip>
          <a:srcRect l="8990" t="12122" r="8586" b="12323"/>
          <a:stretch/>
        </p:blipFill>
        <p:spPr>
          <a:xfrm>
            <a:off x="5362274" y="3717032"/>
            <a:ext cx="2696165" cy="2471485"/>
          </a:xfrm>
          <a:prstGeom prst="rect">
            <a:avLst/>
          </a:prstGeom>
        </p:spPr>
      </p:pic>
    </p:spTree>
    <p:extLst>
      <p:ext uri="{BB962C8B-B14F-4D97-AF65-F5344CB8AC3E}">
        <p14:creationId xmlns:p14="http://schemas.microsoft.com/office/powerpoint/2010/main" val="20086175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323528" y="260647"/>
            <a:ext cx="8229600" cy="1143000"/>
          </a:xfrm>
          <a:prstGeom prst="rect">
            <a:avLst/>
          </a:prstGeom>
          <a:noFill/>
          <a:ln>
            <a:noFill/>
          </a:ln>
        </p:spPr>
        <p:txBody>
          <a:bodyPr lIns="91425" tIns="45700" rIns="91425" bIns="45700" anchor="ctr" anchorCtr="0">
            <a:noAutofit/>
          </a:bodyPr>
          <a:lstStyle/>
          <a:p>
            <a:pPr marL="0" marR="0" lvl="0" indent="0" algn="l" rtl="0">
              <a:spcBef>
                <a:spcPts val="0"/>
              </a:spcBef>
              <a:buClr>
                <a:schemeClr val="accent6"/>
              </a:buClr>
              <a:buSzPct val="25000"/>
              <a:buFont typeface="Calibri"/>
              <a:buNone/>
            </a:pPr>
            <a:r>
              <a:rPr lang="es-MX" sz="4000" b="0" i="0" u="none" strike="noStrike" cap="none" dirty="0">
                <a:solidFill>
                  <a:schemeClr val="accent6"/>
                </a:solidFill>
                <a:latin typeface="Calibri"/>
                <a:ea typeface="Calibri"/>
                <a:cs typeface="Calibri"/>
                <a:sym typeface="Calibri"/>
              </a:rPr>
              <a:t>¿Que no es Gobierno Abierto?</a:t>
            </a:r>
          </a:p>
        </p:txBody>
      </p:sp>
      <p:sp>
        <p:nvSpPr>
          <p:cNvPr id="123" name="Shape 123"/>
          <p:cNvSpPr txBox="1">
            <a:spLocks noGrp="1"/>
          </p:cNvSpPr>
          <p:nvPr>
            <p:ph type="body" idx="1"/>
          </p:nvPr>
        </p:nvSpPr>
        <p:spPr>
          <a:xfrm>
            <a:off x="150230" y="1412775"/>
            <a:ext cx="4398544" cy="4716693"/>
          </a:xfrm>
          <a:prstGeom prst="rect">
            <a:avLst/>
          </a:prstGeom>
          <a:noFill/>
          <a:ln>
            <a:noFill/>
          </a:ln>
        </p:spPr>
        <p:txBody>
          <a:bodyPr lIns="91425" tIns="45700" rIns="91425" bIns="45700" anchor="t" anchorCtr="0">
            <a:noAutofit/>
          </a:bodyPr>
          <a:lstStyle/>
          <a:p>
            <a:pPr indent="-342900" algn="just">
              <a:lnSpc>
                <a:spcPct val="90000"/>
              </a:lnSpc>
              <a:spcBef>
                <a:spcPts val="0"/>
              </a:spcBef>
              <a:buClr>
                <a:srgbClr val="404040"/>
              </a:buClr>
            </a:pPr>
            <a:r>
              <a:rPr lang="es-MX" sz="2400" dirty="0"/>
              <a:t>No es “lo nuevo” de la transparencia y rendición de cuentas</a:t>
            </a:r>
            <a:r>
              <a:rPr lang="es-MX" sz="2400" dirty="0" smtClean="0"/>
              <a:t>.</a:t>
            </a:r>
          </a:p>
          <a:p>
            <a:pPr marL="0" indent="0" algn="just">
              <a:lnSpc>
                <a:spcPct val="90000"/>
              </a:lnSpc>
              <a:spcBef>
                <a:spcPts val="0"/>
              </a:spcBef>
              <a:buClr>
                <a:srgbClr val="404040"/>
              </a:buClr>
              <a:buNone/>
            </a:pPr>
            <a:endParaRPr lang="es-MX" sz="1200" dirty="0"/>
          </a:p>
          <a:p>
            <a:pPr marL="342900" marR="0" lvl="0" indent="-342900" algn="just" rtl="0">
              <a:lnSpc>
                <a:spcPct val="90000"/>
              </a:lnSpc>
              <a:spcBef>
                <a:spcPts val="0"/>
              </a:spcBef>
              <a:spcAft>
                <a:spcPts val="0"/>
              </a:spcAft>
              <a:buClr>
                <a:srgbClr val="404040"/>
              </a:buClr>
              <a:buSzPct val="100000"/>
              <a:buFont typeface="Arial"/>
              <a:buChar char="•"/>
            </a:pPr>
            <a:r>
              <a:rPr lang="es-MX" sz="2400" b="0" i="0" u="none" strike="noStrike" cap="none" dirty="0" smtClean="0">
                <a:solidFill>
                  <a:srgbClr val="404040"/>
                </a:solidFill>
                <a:latin typeface="Calibri"/>
                <a:ea typeface="Calibri"/>
                <a:cs typeface="Calibri"/>
                <a:sym typeface="Calibri"/>
              </a:rPr>
              <a:t>Gobierno </a:t>
            </a:r>
            <a:r>
              <a:rPr lang="es-MX" sz="2400" b="0" i="0" u="none" strike="noStrike" cap="none" dirty="0">
                <a:solidFill>
                  <a:srgbClr val="404040"/>
                </a:solidFill>
                <a:latin typeface="Calibri"/>
                <a:ea typeface="Calibri"/>
                <a:cs typeface="Calibri"/>
                <a:sym typeface="Calibri"/>
              </a:rPr>
              <a:t>electrónico: e- </a:t>
            </a:r>
            <a:r>
              <a:rPr lang="es-MX" sz="2400" b="0" i="0" u="none" strike="noStrike" cap="none" dirty="0" err="1" smtClean="0">
                <a:solidFill>
                  <a:srgbClr val="404040"/>
                </a:solidFill>
                <a:latin typeface="Calibri"/>
                <a:ea typeface="Calibri"/>
                <a:cs typeface="Calibri"/>
                <a:sym typeface="Calibri"/>
              </a:rPr>
              <a:t>government</a:t>
            </a:r>
            <a:endParaRPr lang="es-MX" sz="2400" b="0" i="0" u="none" strike="noStrike" cap="none" dirty="0" smtClean="0">
              <a:solidFill>
                <a:srgbClr val="404040"/>
              </a:solidFill>
              <a:latin typeface="Calibri"/>
              <a:ea typeface="Calibri"/>
              <a:cs typeface="Calibri"/>
              <a:sym typeface="Calibri"/>
            </a:endParaRPr>
          </a:p>
          <a:p>
            <a:pPr marL="0" marR="0" lvl="0" indent="0" algn="just" rtl="0">
              <a:lnSpc>
                <a:spcPct val="90000"/>
              </a:lnSpc>
              <a:spcBef>
                <a:spcPts val="0"/>
              </a:spcBef>
              <a:spcAft>
                <a:spcPts val="0"/>
              </a:spcAft>
              <a:buClr>
                <a:srgbClr val="404040"/>
              </a:buClr>
              <a:buSzPct val="100000"/>
              <a:buNone/>
            </a:pPr>
            <a:endParaRPr lang="es-MX" sz="1200" b="0" i="0" u="none" strike="noStrike" cap="none" dirty="0">
              <a:solidFill>
                <a:srgbClr val="404040"/>
              </a:solidFill>
              <a:latin typeface="Calibri"/>
              <a:ea typeface="Calibri"/>
              <a:cs typeface="Calibri"/>
              <a:sym typeface="Calibri"/>
            </a:endParaRPr>
          </a:p>
          <a:p>
            <a:pPr marL="342900" marR="0" lvl="0" indent="-342900" algn="just" rtl="0">
              <a:lnSpc>
                <a:spcPct val="90000"/>
              </a:lnSpc>
              <a:spcBef>
                <a:spcPts val="560"/>
              </a:spcBef>
              <a:spcAft>
                <a:spcPts val="0"/>
              </a:spcAft>
              <a:buClr>
                <a:srgbClr val="404040"/>
              </a:buClr>
              <a:buSzPct val="100000"/>
              <a:buFont typeface="Arial"/>
              <a:buChar char="•"/>
            </a:pPr>
            <a:r>
              <a:rPr lang="es-MX" sz="2400" b="0" i="0" u="none" strike="noStrike" cap="none" dirty="0">
                <a:solidFill>
                  <a:srgbClr val="404040"/>
                </a:solidFill>
                <a:latin typeface="Calibri"/>
                <a:ea typeface="Calibri"/>
                <a:cs typeface="Calibri"/>
                <a:sym typeface="Calibri"/>
              </a:rPr>
              <a:t>Gobernanza electrónica: e – </a:t>
            </a:r>
            <a:r>
              <a:rPr lang="es-MX" sz="2400" b="0" i="0" u="none" strike="noStrike" cap="none" dirty="0" err="1" smtClean="0">
                <a:solidFill>
                  <a:srgbClr val="404040"/>
                </a:solidFill>
                <a:latin typeface="Calibri"/>
                <a:ea typeface="Calibri"/>
                <a:cs typeface="Calibri"/>
                <a:sym typeface="Calibri"/>
              </a:rPr>
              <a:t>governance</a:t>
            </a:r>
            <a:endParaRPr lang="es-MX" sz="2400" b="0" i="0" u="none" strike="noStrike" cap="none" dirty="0" smtClean="0">
              <a:solidFill>
                <a:srgbClr val="404040"/>
              </a:solidFill>
              <a:latin typeface="Calibri"/>
              <a:ea typeface="Calibri"/>
              <a:cs typeface="Calibri"/>
              <a:sym typeface="Calibri"/>
            </a:endParaRPr>
          </a:p>
          <a:p>
            <a:pPr marL="0" marR="0" lvl="0" indent="0" algn="just" rtl="0">
              <a:lnSpc>
                <a:spcPct val="90000"/>
              </a:lnSpc>
              <a:spcBef>
                <a:spcPts val="560"/>
              </a:spcBef>
              <a:spcAft>
                <a:spcPts val="0"/>
              </a:spcAft>
              <a:buClr>
                <a:srgbClr val="404040"/>
              </a:buClr>
              <a:buSzPct val="100000"/>
              <a:buNone/>
            </a:pPr>
            <a:endParaRPr lang="es-MX" sz="1200" b="0" i="0" u="none" strike="noStrike" cap="none" dirty="0">
              <a:solidFill>
                <a:srgbClr val="404040"/>
              </a:solidFill>
              <a:latin typeface="Calibri"/>
              <a:ea typeface="Calibri"/>
              <a:cs typeface="Calibri"/>
              <a:sym typeface="Calibri"/>
            </a:endParaRPr>
          </a:p>
          <a:p>
            <a:pPr marL="342900" marR="0" lvl="0" indent="-342900" algn="just" rtl="0">
              <a:lnSpc>
                <a:spcPct val="90000"/>
              </a:lnSpc>
              <a:spcBef>
                <a:spcPts val="560"/>
              </a:spcBef>
              <a:spcAft>
                <a:spcPts val="0"/>
              </a:spcAft>
              <a:buClr>
                <a:schemeClr val="dk1"/>
              </a:buClr>
              <a:buSzPct val="100000"/>
              <a:buFont typeface="Arial"/>
              <a:buChar char="•"/>
            </a:pPr>
            <a:r>
              <a:rPr lang="es-MX" sz="2400" b="0" i="0" u="none" strike="noStrike" cap="none" dirty="0">
                <a:solidFill>
                  <a:schemeClr val="dk1"/>
                </a:solidFill>
                <a:latin typeface="Calibri"/>
                <a:ea typeface="Calibri"/>
                <a:cs typeface="Calibri"/>
                <a:sym typeface="Calibri"/>
              </a:rPr>
              <a:t>No se limita al uso de los datos abiertos</a:t>
            </a:r>
            <a:r>
              <a:rPr lang="es-MX" sz="2400" b="0" i="0" u="none" strike="noStrike" cap="none" dirty="0" smtClean="0">
                <a:solidFill>
                  <a:schemeClr val="dk1"/>
                </a:solidFill>
                <a:latin typeface="Calibri"/>
                <a:ea typeface="Calibri"/>
                <a:cs typeface="Calibri"/>
                <a:sym typeface="Calibri"/>
              </a:rPr>
              <a:t>.</a:t>
            </a:r>
          </a:p>
          <a:p>
            <a:pPr marL="0" marR="0" lvl="0" indent="0" algn="just" rtl="0">
              <a:lnSpc>
                <a:spcPct val="90000"/>
              </a:lnSpc>
              <a:spcBef>
                <a:spcPts val="560"/>
              </a:spcBef>
              <a:spcAft>
                <a:spcPts val="0"/>
              </a:spcAft>
              <a:buClr>
                <a:schemeClr val="dk1"/>
              </a:buClr>
              <a:buSzPct val="100000"/>
              <a:buNone/>
            </a:pPr>
            <a:endParaRPr lang="es-MX" sz="12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560"/>
              </a:spcBef>
              <a:spcAft>
                <a:spcPts val="0"/>
              </a:spcAft>
              <a:buClr>
                <a:schemeClr val="dk1"/>
              </a:buClr>
              <a:buSzPct val="100000"/>
              <a:buFont typeface="Arial"/>
              <a:buChar char="•"/>
            </a:pPr>
            <a:r>
              <a:rPr lang="es-MX" sz="2400" b="0" i="0" u="none" strike="noStrike" cap="none" dirty="0" smtClean="0">
                <a:solidFill>
                  <a:schemeClr val="dk1"/>
                </a:solidFill>
                <a:latin typeface="Calibri"/>
                <a:ea typeface="Calibri"/>
                <a:cs typeface="Calibri"/>
                <a:sym typeface="Calibri"/>
              </a:rPr>
              <a:t>Una </a:t>
            </a:r>
            <a:r>
              <a:rPr lang="es-MX" sz="2400" b="0" i="0" u="none" strike="noStrike" cap="none" dirty="0">
                <a:solidFill>
                  <a:schemeClr val="dk1"/>
                </a:solidFill>
                <a:latin typeface="Calibri"/>
                <a:ea typeface="Calibri"/>
                <a:cs typeface="Calibri"/>
                <a:sym typeface="Calibri"/>
              </a:rPr>
              <a:t>forma de legitimar al gobierno.</a:t>
            </a:r>
          </a:p>
          <a:p>
            <a:pPr marL="0" marR="0" lvl="0" indent="0" algn="just" rtl="0">
              <a:lnSpc>
                <a:spcPct val="90000"/>
              </a:lnSpc>
              <a:spcBef>
                <a:spcPts val="560"/>
              </a:spcBef>
              <a:spcAft>
                <a:spcPts val="0"/>
              </a:spcAft>
              <a:buClr>
                <a:schemeClr val="dk1"/>
              </a:buClr>
              <a:buSzPct val="250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560"/>
              </a:spcBef>
              <a:spcAft>
                <a:spcPts val="0"/>
              </a:spcAft>
              <a:buClr>
                <a:srgbClr val="404040"/>
              </a:buClr>
              <a:buSzPct val="100000"/>
              <a:buFont typeface="Arial"/>
              <a:buNone/>
            </a:pPr>
            <a:endParaRPr sz="2400" b="0" i="0" u="none" strike="noStrike" cap="none" dirty="0">
              <a:solidFill>
                <a:schemeClr val="dk1"/>
              </a:solidFill>
              <a:latin typeface="Calibri"/>
              <a:ea typeface="Calibri"/>
              <a:cs typeface="Calibri"/>
              <a:sym typeface="Calibri"/>
            </a:endParaRPr>
          </a:p>
          <a:p>
            <a:pPr marL="342900" marR="0" lvl="0" indent="-342900" algn="just" rtl="0">
              <a:lnSpc>
                <a:spcPct val="90000"/>
              </a:lnSpc>
              <a:spcBef>
                <a:spcPts val="440"/>
              </a:spcBef>
              <a:spcAft>
                <a:spcPts val="0"/>
              </a:spcAft>
              <a:buClr>
                <a:srgbClr val="404040"/>
              </a:buClr>
              <a:buSzPct val="100000"/>
              <a:buFont typeface="Arial"/>
              <a:buNone/>
            </a:pPr>
            <a:endParaRPr sz="2000" b="0" i="0" u="none" strike="noStrike" cap="none" dirty="0">
              <a:solidFill>
                <a:srgbClr val="404040"/>
              </a:solidFill>
              <a:latin typeface="Calibri"/>
              <a:ea typeface="Calibri"/>
              <a:cs typeface="Calibri"/>
              <a:sym typeface="Calibri"/>
            </a:endParaRPr>
          </a:p>
          <a:p>
            <a:pPr marL="342900" marR="0" lvl="0" indent="-342900" algn="just" rtl="0">
              <a:lnSpc>
                <a:spcPct val="90000"/>
              </a:lnSpc>
              <a:spcBef>
                <a:spcPts val="560"/>
              </a:spcBef>
              <a:buClr>
                <a:schemeClr val="dk1"/>
              </a:buClr>
              <a:buSzPct val="100000"/>
              <a:buFont typeface="Arial"/>
              <a:buNone/>
            </a:pPr>
            <a:endParaRPr sz="2400" b="0" i="0" u="none" strike="noStrike" cap="none" dirty="0">
              <a:solidFill>
                <a:schemeClr val="dk1"/>
              </a:solidFill>
              <a:latin typeface="Calibri"/>
              <a:ea typeface="Calibri"/>
              <a:cs typeface="Calibri"/>
              <a:sym typeface="Calibri"/>
            </a:endParaRPr>
          </a:p>
        </p:txBody>
      </p:sp>
      <p:pic>
        <p:nvPicPr>
          <p:cNvPr id="3" name="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1200" y="2132856"/>
            <a:ext cx="4672800" cy="3168352"/>
          </a:xfrm>
          <a:prstGeom prst="rect">
            <a:avLst/>
          </a:prstGeom>
        </p:spPr>
      </p:pic>
    </p:spTree>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341784"/>
            <a:ext cx="8229600" cy="1143000"/>
          </a:xfrm>
        </p:spPr>
        <p:txBody>
          <a:bodyPr/>
          <a:lstStyle/>
          <a:p>
            <a:r>
              <a:rPr lang="es-MX" dirty="0" smtClean="0"/>
              <a:t>¿Qué significa Datos abiertos?</a:t>
            </a:r>
            <a:endParaRPr lang="es-MX" dirty="0"/>
          </a:p>
        </p:txBody>
      </p:sp>
      <p:sp>
        <p:nvSpPr>
          <p:cNvPr id="3" name="2 Marcador de texto"/>
          <p:cNvSpPr>
            <a:spLocks noGrp="1"/>
          </p:cNvSpPr>
          <p:nvPr>
            <p:ph type="body" idx="1"/>
          </p:nvPr>
        </p:nvSpPr>
        <p:spPr>
          <a:xfrm>
            <a:off x="457200" y="1600201"/>
            <a:ext cx="8229600" cy="2476871"/>
          </a:xfrm>
        </p:spPr>
        <p:txBody>
          <a:bodyPr/>
          <a:lstStyle/>
          <a:p>
            <a:pPr marL="203200" indent="0" algn="just">
              <a:buNone/>
            </a:pPr>
            <a:r>
              <a:rPr lang="es-MX" sz="2800" u="sng" dirty="0"/>
              <a:t>Organización de los Estados Americanos</a:t>
            </a:r>
            <a:r>
              <a:rPr lang="es-MX" sz="2800" dirty="0"/>
              <a:t>, define a los </a:t>
            </a:r>
            <a:r>
              <a:rPr lang="es-MX" sz="2800" b="1" dirty="0"/>
              <a:t>DATOS ABIERTOS</a:t>
            </a:r>
            <a:r>
              <a:rPr lang="es-MX" sz="2800" dirty="0"/>
              <a:t> como una filosofía y práctica que persigue que determinados datos estén disponibles de forma libre a todo el mundo, sin restricciones de copyright, patentes u otros mecanismos de control</a:t>
            </a:r>
            <a:r>
              <a:rPr lang="es-MX" sz="2800" dirty="0" smtClean="0"/>
              <a:t>.</a:t>
            </a:r>
            <a:endParaRPr lang="es-MX" sz="2800"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5027" t="31945" r="17340" b="23214"/>
          <a:stretch/>
        </p:blipFill>
        <p:spPr bwMode="auto">
          <a:xfrm>
            <a:off x="2771800" y="3861048"/>
            <a:ext cx="4382886" cy="2319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3849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467544" y="836712"/>
            <a:ext cx="8229600" cy="4525963"/>
          </a:xfrm>
        </p:spPr>
        <p:txBody>
          <a:bodyPr/>
          <a:lstStyle/>
          <a:p>
            <a:pPr marL="203200" indent="0">
              <a:buNone/>
            </a:pPr>
            <a:r>
              <a:rPr lang="es-MX" sz="2400" b="1" dirty="0" smtClean="0"/>
              <a:t>ESTANDARES:</a:t>
            </a:r>
          </a:p>
          <a:p>
            <a:pPr marL="203200" indent="0">
              <a:buNone/>
            </a:pPr>
            <a:endParaRPr lang="es-MX" sz="2400" b="1" dirty="0" smtClean="0"/>
          </a:p>
          <a:p>
            <a:pPr algn="just">
              <a:buFont typeface="Wingdings" pitchFamily="2" charset="2"/>
              <a:buChar char="ü"/>
            </a:pPr>
            <a:r>
              <a:rPr lang="es-MX" sz="2400" dirty="0" smtClean="0"/>
              <a:t>Que </a:t>
            </a:r>
            <a:r>
              <a:rPr lang="es-MX" sz="2400" dirty="0"/>
              <a:t>la información esté estructurada: para permitir su lectura, reutilización y automatización a través de diversas herramientas tecnológicas. </a:t>
            </a:r>
            <a:endParaRPr lang="es-MX" sz="2400" dirty="0" smtClean="0"/>
          </a:p>
          <a:p>
            <a:pPr algn="just">
              <a:buFont typeface="Wingdings" pitchFamily="2" charset="2"/>
              <a:buChar char="ü"/>
            </a:pPr>
            <a:r>
              <a:rPr lang="es-MX" sz="2400" dirty="0" smtClean="0"/>
              <a:t>Son </a:t>
            </a:r>
            <a:r>
              <a:rPr lang="es-MX" sz="2400" dirty="0"/>
              <a:t>datos en formatos  utilizables por una máquina (</a:t>
            </a:r>
            <a:r>
              <a:rPr lang="es-MX" sz="2400" dirty="0" err="1"/>
              <a:t>ejem</a:t>
            </a:r>
            <a:r>
              <a:rPr lang="es-MX" sz="2400" dirty="0"/>
              <a:t>: CSV, XML, </a:t>
            </a:r>
            <a:r>
              <a:rPr lang="es-MX" sz="2400" dirty="0" err="1"/>
              <a:t>Json</a:t>
            </a:r>
            <a:r>
              <a:rPr lang="es-MX" sz="2400" dirty="0"/>
              <a:t>, </a:t>
            </a:r>
            <a:r>
              <a:rPr lang="es-MX" sz="2400" dirty="0" err="1" smtClean="0"/>
              <a:t>etc</a:t>
            </a:r>
            <a:r>
              <a:rPr lang="es-MX" sz="2400" dirty="0" smtClean="0"/>
              <a:t>)</a:t>
            </a:r>
          </a:p>
          <a:p>
            <a:pPr algn="just">
              <a:buFont typeface="Wingdings" pitchFamily="2" charset="2"/>
              <a:buChar char="ü"/>
            </a:pPr>
            <a:r>
              <a:rPr lang="es-MX" sz="2400" dirty="0" smtClean="0"/>
              <a:t>Que el usuario </a:t>
            </a:r>
            <a:r>
              <a:rPr lang="es-MX" sz="2400" dirty="0"/>
              <a:t>no </a:t>
            </a:r>
            <a:r>
              <a:rPr lang="es-MX" sz="2400" dirty="0" smtClean="0"/>
              <a:t>necesite </a:t>
            </a:r>
            <a:r>
              <a:rPr lang="es-MX" sz="2400" dirty="0"/>
              <a:t>instalar y/o comprar software adicional para </a:t>
            </a:r>
            <a:r>
              <a:rPr lang="es-MX" sz="2400" dirty="0" smtClean="0"/>
              <a:t>usarlos.</a:t>
            </a:r>
          </a:p>
          <a:p>
            <a:pPr algn="just">
              <a:buFont typeface="Wingdings" pitchFamily="2" charset="2"/>
              <a:buChar char="ü"/>
            </a:pPr>
            <a:r>
              <a:rPr lang="es-MX" sz="2400" dirty="0" smtClean="0"/>
              <a:t>Libres </a:t>
            </a:r>
            <a:r>
              <a:rPr lang="es-MX" sz="2400" dirty="0"/>
              <a:t>de licencias que impidan su uso o redistribución para cualquier </a:t>
            </a:r>
            <a:r>
              <a:rPr lang="es-MX" sz="2400" dirty="0" err="1"/>
              <a:t>ﬁn</a:t>
            </a:r>
            <a:r>
              <a:rPr lang="es-MX" sz="2400" dirty="0"/>
              <a:t>. </a:t>
            </a:r>
          </a:p>
          <a:p>
            <a:pPr algn="just">
              <a:buFont typeface="Wingdings" pitchFamily="2" charset="2"/>
              <a:buChar char="ü"/>
            </a:pPr>
            <a:r>
              <a:rPr lang="es-MX" sz="2400" dirty="0" smtClean="0"/>
              <a:t>Disponibles permanente.</a:t>
            </a:r>
            <a:endParaRPr lang="es-MX" sz="2400" dirty="0"/>
          </a:p>
          <a:p>
            <a:pPr marL="203200" indent="0">
              <a:buNone/>
            </a:pPr>
            <a:endParaRPr lang="es-MX" sz="2400" dirty="0"/>
          </a:p>
        </p:txBody>
      </p:sp>
    </p:spTree>
    <p:extLst>
      <p:ext uri="{BB962C8B-B14F-4D97-AF65-F5344CB8AC3E}">
        <p14:creationId xmlns:p14="http://schemas.microsoft.com/office/powerpoint/2010/main" val="37208444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683568" y="4149080"/>
            <a:ext cx="7772400" cy="1362075"/>
          </a:xfrm>
        </p:spPr>
        <p:txBody>
          <a:bodyPr/>
          <a:lstStyle/>
          <a:p>
            <a:pPr algn="ctr"/>
            <a:r>
              <a:rPr lang="es-MX" sz="3200" b="0" dirty="0" smtClean="0"/>
              <a:t>Coordinación General de Planeación y Proyectos Estratégicos</a:t>
            </a:r>
            <a:br>
              <a:rPr lang="es-MX" sz="3200" b="0" dirty="0" smtClean="0"/>
            </a:br>
            <a:r>
              <a:rPr lang="es-MX" sz="3200" b="0" dirty="0" smtClean="0"/>
              <a:t/>
            </a:r>
            <a:br>
              <a:rPr lang="es-MX" sz="3200" b="0" dirty="0" smtClean="0"/>
            </a:br>
            <a:r>
              <a:rPr lang="es-MX" sz="3200" b="0" dirty="0" smtClean="0"/>
              <a:t>Tel. (01-33)3630-5745 ext. 1501.</a:t>
            </a:r>
            <a:endParaRPr lang="es-MX" sz="3200" b="0" dirty="0"/>
          </a:p>
        </p:txBody>
      </p:sp>
      <p:sp>
        <p:nvSpPr>
          <p:cNvPr id="5" name="4 Marcador de texto"/>
          <p:cNvSpPr>
            <a:spLocks noGrp="1"/>
          </p:cNvSpPr>
          <p:nvPr>
            <p:ph type="body" idx="1"/>
          </p:nvPr>
        </p:nvSpPr>
        <p:spPr>
          <a:xfrm>
            <a:off x="755576" y="1700808"/>
            <a:ext cx="7772400" cy="1500187"/>
          </a:xfrm>
        </p:spPr>
        <p:txBody>
          <a:bodyPr/>
          <a:lstStyle/>
          <a:p>
            <a:pPr algn="ctr"/>
            <a:r>
              <a:rPr lang="es-MX" sz="4000" b="1" dirty="0" smtClean="0"/>
              <a:t>Página </a:t>
            </a:r>
            <a:r>
              <a:rPr lang="es-MX" sz="4000" b="1" dirty="0"/>
              <a:t>web: </a:t>
            </a:r>
            <a:r>
              <a:rPr lang="es-MX" sz="3600" dirty="0">
                <a:hlinkClick r:id="rId3"/>
              </a:rPr>
              <a:t>http://gobiernoabiertojalisco.org.mx</a:t>
            </a:r>
            <a:r>
              <a:rPr lang="es-MX" sz="3600" dirty="0" smtClean="0">
                <a:hlinkClick r:id="rId3"/>
              </a:rPr>
              <a:t>/</a:t>
            </a:r>
            <a:r>
              <a:rPr lang="es-MX" sz="3600" dirty="0" smtClean="0"/>
              <a:t>  </a:t>
            </a:r>
            <a:endParaRPr lang="es-MX" sz="4000" dirty="0"/>
          </a:p>
        </p:txBody>
      </p:sp>
    </p:spTree>
    <p:extLst>
      <p:ext uri="{BB962C8B-B14F-4D97-AF65-F5344CB8AC3E}">
        <p14:creationId xmlns:p14="http://schemas.microsoft.com/office/powerpoint/2010/main" val="1325065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Shape 164" descr="http://www.unsam.edu.ar/tss/wp-content/uploads/2013/10/gobierno-abierto-1.jpg"/>
          <p:cNvPicPr preferRelativeResize="0"/>
          <p:nvPr/>
        </p:nvPicPr>
        <p:blipFill rotWithShape="1">
          <a:blip r:embed="rId3">
            <a:alphaModFix/>
          </a:blip>
          <a:srcRect t="2424" b="12535"/>
          <a:stretch/>
        </p:blipFill>
        <p:spPr>
          <a:xfrm>
            <a:off x="1441340" y="991248"/>
            <a:ext cx="6391736" cy="5120326"/>
          </a:xfrm>
          <a:prstGeom prst="rect">
            <a:avLst/>
          </a:prstGeom>
          <a:noFill/>
          <a:ln>
            <a:noFill/>
          </a:ln>
        </p:spPr>
      </p:pic>
      <p:sp>
        <p:nvSpPr>
          <p:cNvPr id="3" name="2 CuadroTexto"/>
          <p:cNvSpPr txBox="1"/>
          <p:nvPr/>
        </p:nvSpPr>
        <p:spPr>
          <a:xfrm>
            <a:off x="395536" y="283362"/>
            <a:ext cx="5328592" cy="707886"/>
          </a:xfrm>
          <a:prstGeom prst="rect">
            <a:avLst/>
          </a:prstGeom>
          <a:noFill/>
        </p:spPr>
        <p:txBody>
          <a:bodyPr wrap="square" rtlCol="0">
            <a:spAutoFit/>
          </a:bodyPr>
          <a:lstStyle/>
          <a:p>
            <a:r>
              <a:rPr lang="es-MX" sz="4000" dirty="0" smtClean="0">
                <a:solidFill>
                  <a:schemeClr val="accent6"/>
                </a:solidFill>
                <a:latin typeface="Calibri" pitchFamily="34" charset="0"/>
              </a:rPr>
              <a:t>Componentes</a:t>
            </a:r>
            <a:endParaRPr lang="es-MX" sz="4000" dirty="0">
              <a:solidFill>
                <a:schemeClr val="accent6"/>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Shape 169"/>
          <p:cNvPicPr preferRelativeResize="0"/>
          <p:nvPr/>
        </p:nvPicPr>
        <p:blipFill rotWithShape="1">
          <a:blip r:embed="rId3">
            <a:alphaModFix/>
          </a:blip>
          <a:srcRect t="10385"/>
          <a:stretch/>
        </p:blipFill>
        <p:spPr>
          <a:xfrm>
            <a:off x="2123728" y="1268760"/>
            <a:ext cx="4591252" cy="5001883"/>
          </a:xfrm>
          <a:prstGeom prst="rect">
            <a:avLst/>
          </a:prstGeom>
          <a:noFill/>
          <a:ln>
            <a:noFill/>
          </a:ln>
        </p:spPr>
      </p:pic>
      <p:sp>
        <p:nvSpPr>
          <p:cNvPr id="3" name="2 CuadroTexto"/>
          <p:cNvSpPr txBox="1"/>
          <p:nvPr/>
        </p:nvSpPr>
        <p:spPr>
          <a:xfrm>
            <a:off x="467544" y="332656"/>
            <a:ext cx="5328592" cy="707886"/>
          </a:xfrm>
          <a:prstGeom prst="rect">
            <a:avLst/>
          </a:prstGeom>
          <a:noFill/>
        </p:spPr>
        <p:txBody>
          <a:bodyPr wrap="square" rtlCol="0">
            <a:spAutoFit/>
          </a:bodyPr>
          <a:lstStyle/>
          <a:p>
            <a:r>
              <a:rPr lang="es-MX" sz="4000" dirty="0" smtClean="0">
                <a:solidFill>
                  <a:schemeClr val="accent6"/>
                </a:solidFill>
                <a:latin typeface="Calibri" pitchFamily="34" charset="0"/>
              </a:rPr>
              <a:t>Principios</a:t>
            </a:r>
            <a:endParaRPr lang="es-MX" sz="4000" dirty="0">
              <a:solidFill>
                <a:schemeClr val="accent6"/>
              </a:solidFill>
              <a:latin typeface="Calibri"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gobierno abiert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2783</TotalTime>
  <Words>2886</Words>
  <Application>Microsoft Office PowerPoint</Application>
  <PresentationFormat>Presentación en pantalla (4:3)</PresentationFormat>
  <Paragraphs>421</Paragraphs>
  <Slides>72</Slides>
  <Notes>71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72</vt:i4>
      </vt:variant>
    </vt:vector>
  </HeadingPairs>
  <TitlesOfParts>
    <vt:vector size="74" baseType="lpstr">
      <vt:lpstr>gobierno abierto</vt:lpstr>
      <vt:lpstr>Objeto empaquetador del shell</vt:lpstr>
      <vt:lpstr>Diplomado Módulo 6 </vt:lpstr>
      <vt:lpstr>Temas </vt:lpstr>
      <vt:lpstr>1. Antecedentes y Evolución conceptual de Gobierno Abierto </vt:lpstr>
      <vt:lpstr>Conceptos y enfoques</vt:lpstr>
      <vt:lpstr> ¿Qué es gobierno abierto?</vt:lpstr>
      <vt:lpstr>¿Qué es Gobierno Abierto?</vt:lpstr>
      <vt:lpstr>¿Que no es Gobierno Abierto?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Alianza para el Gobierno Abierto  en México</vt:lpstr>
      <vt:lpstr>Compromisos de los países  miembros.</vt:lpstr>
      <vt:lpstr>Propósito de las acciones de GA</vt:lpstr>
      <vt:lpstr>Presentación de PowerPoint</vt:lpstr>
      <vt:lpstr>¿Qué es gobierno abierto?</vt:lpstr>
      <vt:lpstr>Presentación de PowerPoint</vt:lpstr>
      <vt:lpstr>¿Cómo se puede participar?</vt:lpstr>
      <vt:lpstr>Presentación de PowerPoint</vt:lpstr>
      <vt:lpstr>Alcances/características de los compromisos  de un Plan de Acción:</vt:lpstr>
      <vt:lpstr>Limitaciones:</vt:lpstr>
      <vt:lpstr>Presentación de PowerPoint</vt:lpstr>
      <vt:lpstr>¿Qué dice la Ley sobre  gobierno abierto?</vt:lpstr>
      <vt:lpstr>Presentación de PowerPoint</vt:lpstr>
      <vt:lpstr>Cronología de los trabajos realizados</vt:lpstr>
      <vt:lpstr>Construcción del Plan de Acción</vt:lpstr>
      <vt:lpstr>Mesas de Diálogo para la Integración  del Plan de Acción en Gobierno Abierto</vt:lpstr>
      <vt:lpstr>Conferencias de sensibilización municipales</vt:lpstr>
      <vt:lpstr>Consulta en línea</vt:lpstr>
      <vt:lpstr>Consulta ampliada</vt:lpstr>
      <vt:lpstr>Colaboración con Reboot </vt:lpstr>
      <vt:lpstr>Mesas de Trabajo con expertos</vt:lpstr>
      <vt:lpstr>Presentación de PowerPoint</vt:lpstr>
      <vt:lpstr>Presentación de PowerPoint</vt:lpstr>
      <vt:lpstr>Compromiso #1</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¿Qué sigue después de la creación  del Plan de Acción Local?</vt:lpstr>
      <vt:lpstr>2. Guía de buenas prácticas</vt:lpstr>
      <vt:lpstr>Buenas prácticas </vt:lpstr>
      <vt:lpstr>Buenas prácticas </vt:lpstr>
      <vt:lpstr>3. Casos de éxito</vt:lpstr>
      <vt:lpstr>Presentación de PowerPoint</vt:lpstr>
      <vt:lpstr>Prevención de Bacteria BBW  WB, UNICEF / Uganda</vt:lpstr>
      <vt:lpstr>Presentación de PowerPoint</vt:lpstr>
      <vt:lpstr>Presentación de PowerPoint</vt:lpstr>
      <vt:lpstr>4. Datos Abiertos</vt:lpstr>
      <vt:lpstr>¿Qué es un dato?</vt:lpstr>
      <vt:lpstr>¿Qué significa Datos abiertos?</vt:lpstr>
      <vt:lpstr>Presentación de PowerPoint</vt:lpstr>
      <vt:lpstr>Coordinación General de Planeación y Proyectos Estratégicos  Tel. (01-33)3630-5745 ext. 1501.</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Sesión informativa sobre el Plan de Acción de Gobierno Abierto en Jalisco para la implementación de sus compromisos</dc:title>
  <dc:creator>Tanya Almanzar Murgui</dc:creator>
  <cp:lastModifiedBy>Victor Saavedra</cp:lastModifiedBy>
  <cp:revision>89</cp:revision>
  <cp:lastPrinted>2017-10-27T12:16:25Z</cp:lastPrinted>
  <dcterms:modified xsi:type="dcterms:W3CDTF">2017-11-08T21:08:21Z</dcterms:modified>
</cp:coreProperties>
</file>