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7" r:id="rId3"/>
    <p:sldId id="283" r:id="rId4"/>
    <p:sldId id="265" r:id="rId5"/>
    <p:sldId id="284" r:id="rId6"/>
    <p:sldId id="285" r:id="rId7"/>
    <p:sldId id="266" r:id="rId8"/>
    <p:sldId id="286" r:id="rId9"/>
    <p:sldId id="261" r:id="rId10"/>
    <p:sldId id="257" r:id="rId11"/>
    <p:sldId id="258" r:id="rId12"/>
    <p:sldId id="288" r:id="rId13"/>
    <p:sldId id="263" r:id="rId14"/>
    <p:sldId id="264" r:id="rId15"/>
    <p:sldId id="278" r:id="rId16"/>
    <p:sldId id="273" r:id="rId17"/>
    <p:sldId id="274" r:id="rId18"/>
    <p:sldId id="260" r:id="rId19"/>
    <p:sldId id="272" r:id="rId20"/>
    <p:sldId id="271" r:id="rId21"/>
    <p:sldId id="270" r:id="rId22"/>
    <p:sldId id="269" r:id="rId23"/>
    <p:sldId id="267" r:id="rId24"/>
    <p:sldId id="279" r:id="rId25"/>
    <p:sldId id="277" r:id="rId26"/>
    <p:sldId id="290" r:id="rId27"/>
    <p:sldId id="289" r:id="rId28"/>
    <p:sldId id="259" r:id="rId29"/>
    <p:sldId id="291"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8E38D-9BB4-4EB5-902C-D2AB3A291618}"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s-MX"/>
        </a:p>
      </dgm:t>
    </dgm:pt>
    <dgm:pt modelId="{966CA82D-BE40-49B8-BF69-86D215A871F5}" type="pres">
      <dgm:prSet presAssocID="{7558E38D-9BB4-4EB5-902C-D2AB3A291618}" presName="matrix" presStyleCnt="0">
        <dgm:presLayoutVars>
          <dgm:chMax val="1"/>
          <dgm:dir/>
          <dgm:resizeHandles val="exact"/>
        </dgm:presLayoutVars>
      </dgm:prSet>
      <dgm:spPr/>
    </dgm:pt>
  </dgm:ptLst>
  <dgm:cxnLst>
    <dgm:cxn modelId="{85D70D6E-B820-46B2-AF0A-3A206BEA9FF9}" type="presOf" srcId="{7558E38D-9BB4-4EB5-902C-D2AB3A291618}" destId="{966CA82D-BE40-49B8-BF69-86D215A871F5}" srcOrd="0"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266DD-1FA5-42B7-B1A9-6D21A47B64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0C6D1538-9EC9-4A76-9C3B-13BDAB53DFF4}">
      <dgm:prSet/>
      <dgm:spPr/>
      <dgm:t>
        <a:bodyPr/>
        <a:lstStyle/>
        <a:p>
          <a:pPr rtl="0"/>
          <a:r>
            <a:rPr lang="es-MX" dirty="0"/>
            <a:t>Aprender a configurar  la seguridad de las aplicaciones. (Datos más seguros y mejor aprovechamiento).</a:t>
          </a:r>
        </a:p>
      </dgm:t>
    </dgm:pt>
    <dgm:pt modelId="{D1B23C83-0139-4322-B4B5-6FFC1DDF2FD7}" type="parTrans" cxnId="{258B7A56-0BAF-49D0-A2C5-E9C146F80EF5}">
      <dgm:prSet/>
      <dgm:spPr/>
      <dgm:t>
        <a:bodyPr/>
        <a:lstStyle/>
        <a:p>
          <a:endParaRPr lang="es-MX"/>
        </a:p>
      </dgm:t>
    </dgm:pt>
    <dgm:pt modelId="{86962A94-1656-40EB-A4D6-CF735682E22E}" type="sibTrans" cxnId="{258B7A56-0BAF-49D0-A2C5-E9C146F80EF5}">
      <dgm:prSet/>
      <dgm:spPr/>
      <dgm:t>
        <a:bodyPr/>
        <a:lstStyle/>
        <a:p>
          <a:endParaRPr lang="es-MX"/>
        </a:p>
      </dgm:t>
    </dgm:pt>
    <dgm:pt modelId="{C35BE7B5-7D74-4903-A977-BD7CD767AF8A}">
      <dgm:prSet/>
      <dgm:spPr/>
      <dgm:t>
        <a:bodyPr/>
        <a:lstStyle/>
        <a:p>
          <a:pPr rtl="0"/>
          <a:r>
            <a:rPr lang="es-MX" dirty="0"/>
            <a:t>Revisar y valorar la información que se está compartiendo. (¿Con quién comparten sus publicaciones?).</a:t>
          </a:r>
        </a:p>
      </dgm:t>
    </dgm:pt>
    <dgm:pt modelId="{FE5C7E3A-683F-4564-8889-6CB745869CD5}" type="parTrans" cxnId="{512D44F8-F767-4FEE-B20E-5AD13CD3D644}">
      <dgm:prSet/>
      <dgm:spPr/>
      <dgm:t>
        <a:bodyPr/>
        <a:lstStyle/>
        <a:p>
          <a:endParaRPr lang="es-MX"/>
        </a:p>
      </dgm:t>
    </dgm:pt>
    <dgm:pt modelId="{4A01F7AD-BD8D-47A7-85F7-35D6A8815513}" type="sibTrans" cxnId="{512D44F8-F767-4FEE-B20E-5AD13CD3D644}">
      <dgm:prSet/>
      <dgm:spPr/>
      <dgm:t>
        <a:bodyPr/>
        <a:lstStyle/>
        <a:p>
          <a:endParaRPr lang="es-MX"/>
        </a:p>
      </dgm:t>
    </dgm:pt>
    <dgm:pt modelId="{E1C4682B-D14A-4B2F-A199-AF497F075856}">
      <dgm:prSet/>
      <dgm:spPr/>
      <dgm:t>
        <a:bodyPr/>
        <a:lstStyle/>
        <a:p>
          <a:pPr rtl="0"/>
          <a:endParaRPr lang="es-MX" dirty="0"/>
        </a:p>
      </dgm:t>
    </dgm:pt>
    <dgm:pt modelId="{147E05B1-EF22-4F3C-8B30-E2AF25EC2777}" type="parTrans" cxnId="{F0BF3930-0DED-4FA9-9291-12594274F8CF}">
      <dgm:prSet/>
      <dgm:spPr/>
      <dgm:t>
        <a:bodyPr/>
        <a:lstStyle/>
        <a:p>
          <a:endParaRPr lang="es-MX"/>
        </a:p>
      </dgm:t>
    </dgm:pt>
    <dgm:pt modelId="{80FC696E-F9FC-4557-943F-A7DD18AD1D30}" type="sibTrans" cxnId="{F0BF3930-0DED-4FA9-9291-12594274F8CF}">
      <dgm:prSet/>
      <dgm:spPr/>
      <dgm:t>
        <a:bodyPr/>
        <a:lstStyle/>
        <a:p>
          <a:endParaRPr lang="es-MX"/>
        </a:p>
      </dgm:t>
    </dgm:pt>
    <dgm:pt modelId="{11329F7B-E972-41D3-9338-089B12F78788}">
      <dgm:prSet/>
      <dgm:spPr/>
      <dgm:t>
        <a:bodyPr/>
        <a:lstStyle/>
        <a:p>
          <a:pPr rtl="0"/>
          <a:r>
            <a:rPr lang="es-MX" dirty="0"/>
            <a:t>Comprender la importancia de la privacidad.</a:t>
          </a:r>
        </a:p>
      </dgm:t>
    </dgm:pt>
    <dgm:pt modelId="{665D2B27-3D3D-4722-AD56-9BBB4BA25BDB}" type="sibTrans" cxnId="{F6434783-9C31-4E52-BB33-6CB684D049FD}">
      <dgm:prSet/>
      <dgm:spPr/>
      <dgm:t>
        <a:bodyPr/>
        <a:lstStyle/>
        <a:p>
          <a:endParaRPr lang="es-MX"/>
        </a:p>
      </dgm:t>
    </dgm:pt>
    <dgm:pt modelId="{B9BF66E7-0F4E-48E8-A2D4-EA8CE85C28F5}" type="parTrans" cxnId="{F6434783-9C31-4E52-BB33-6CB684D049FD}">
      <dgm:prSet/>
      <dgm:spPr/>
      <dgm:t>
        <a:bodyPr/>
        <a:lstStyle/>
        <a:p>
          <a:endParaRPr lang="es-MX"/>
        </a:p>
      </dgm:t>
    </dgm:pt>
    <dgm:pt modelId="{167137B8-4832-4544-834D-FAD5DA4170F1}">
      <dgm:prSet/>
      <dgm:spPr/>
      <dgm:t>
        <a:bodyPr/>
        <a:lstStyle/>
        <a:p>
          <a:pPr rtl="0"/>
          <a:r>
            <a:rPr lang="es-MX" dirty="0"/>
            <a:t>Voluntad y participación de los usuarios (Padres e hijos).</a:t>
          </a:r>
        </a:p>
      </dgm:t>
    </dgm:pt>
    <dgm:pt modelId="{6742422B-F350-4158-A25F-75712AFB4520}" type="sibTrans" cxnId="{B8FFA724-80F1-4796-A8F8-51422E32AAFB}">
      <dgm:prSet/>
      <dgm:spPr/>
      <dgm:t>
        <a:bodyPr/>
        <a:lstStyle/>
        <a:p>
          <a:endParaRPr lang="es-MX"/>
        </a:p>
      </dgm:t>
    </dgm:pt>
    <dgm:pt modelId="{6DBE38D5-1C1D-45F6-B1EE-569353937166}" type="parTrans" cxnId="{B8FFA724-80F1-4796-A8F8-51422E32AAFB}">
      <dgm:prSet/>
      <dgm:spPr/>
      <dgm:t>
        <a:bodyPr/>
        <a:lstStyle/>
        <a:p>
          <a:endParaRPr lang="es-MX"/>
        </a:p>
      </dgm:t>
    </dgm:pt>
    <dgm:pt modelId="{85155D69-262E-418A-87E8-34311F82533C}">
      <dgm:prSet custT="1"/>
      <dgm:spPr/>
      <dgm:t>
        <a:bodyPr/>
        <a:lstStyle/>
        <a:p>
          <a:pPr rtl="0"/>
          <a:r>
            <a:rPr kumimoji="0" lang="es-MX" sz="3200" kern="1200" dirty="0">
              <a:solidFill>
                <a:schemeClr val="bg1"/>
              </a:solidFill>
              <a:latin typeface="+mj-lt"/>
              <a:ea typeface="+mj-ea"/>
              <a:cs typeface="+mj-cs"/>
            </a:rPr>
            <a:t>Mejorar la seguridad de la información: </a:t>
          </a:r>
          <a:r>
            <a:rPr kumimoji="0" lang="es-MX" sz="3200" kern="1200" dirty="0">
              <a:solidFill>
                <a:srgbClr val="00B0F0"/>
              </a:solidFill>
              <a:latin typeface="+mj-lt"/>
              <a:ea typeface="+mj-ea"/>
              <a:cs typeface="+mj-cs"/>
            </a:rPr>
            <a:t>Educación</a:t>
          </a:r>
        </a:p>
      </dgm:t>
    </dgm:pt>
    <dgm:pt modelId="{A82BE670-A927-40EC-B17C-CD60D1204498}" type="sibTrans" cxnId="{22233B8B-2CF4-4356-A241-31476387547E}">
      <dgm:prSet/>
      <dgm:spPr/>
      <dgm:t>
        <a:bodyPr/>
        <a:lstStyle/>
        <a:p>
          <a:endParaRPr lang="es-MX"/>
        </a:p>
      </dgm:t>
    </dgm:pt>
    <dgm:pt modelId="{BE5C4E28-6BA0-41BA-83E0-5734AF50B641}" type="parTrans" cxnId="{22233B8B-2CF4-4356-A241-31476387547E}">
      <dgm:prSet/>
      <dgm:spPr/>
      <dgm:t>
        <a:bodyPr/>
        <a:lstStyle/>
        <a:p>
          <a:endParaRPr lang="es-MX"/>
        </a:p>
      </dgm:t>
    </dgm:pt>
    <dgm:pt modelId="{F6C1CBD8-6FE6-43A0-8813-B3F3332CCD8D}">
      <dgm:prSet/>
      <dgm:spPr/>
      <dgm:t>
        <a:bodyPr/>
        <a:lstStyle/>
        <a:p>
          <a:pPr rtl="0"/>
          <a:endParaRPr lang="es-MX" dirty="0"/>
        </a:p>
      </dgm:t>
    </dgm:pt>
    <dgm:pt modelId="{FB072720-5735-4DBB-B292-C79F4E4F8E46}" type="parTrans" cxnId="{3EC8C96D-0FFD-455A-84D9-F15EB305BAFC}">
      <dgm:prSet/>
      <dgm:spPr/>
      <dgm:t>
        <a:bodyPr/>
        <a:lstStyle/>
        <a:p>
          <a:endParaRPr lang="es-MX"/>
        </a:p>
      </dgm:t>
    </dgm:pt>
    <dgm:pt modelId="{71394D3F-FA48-4371-A3D6-73DA3D2A88F1}" type="sibTrans" cxnId="{3EC8C96D-0FFD-455A-84D9-F15EB305BAFC}">
      <dgm:prSet/>
      <dgm:spPr/>
      <dgm:t>
        <a:bodyPr/>
        <a:lstStyle/>
        <a:p>
          <a:endParaRPr lang="es-MX"/>
        </a:p>
      </dgm:t>
    </dgm:pt>
    <dgm:pt modelId="{3711B26D-1884-4050-ACA9-BA2DCC03DF6D}">
      <dgm:prSet/>
      <dgm:spPr/>
      <dgm:t>
        <a:bodyPr/>
        <a:lstStyle/>
        <a:p>
          <a:pPr rtl="0"/>
          <a:endParaRPr lang="es-MX" dirty="0"/>
        </a:p>
      </dgm:t>
    </dgm:pt>
    <dgm:pt modelId="{6E160F00-8BA2-4F92-883E-F6D6052264D9}" type="parTrans" cxnId="{A4185099-6A88-442E-9D58-D420D472F5C8}">
      <dgm:prSet/>
      <dgm:spPr/>
      <dgm:t>
        <a:bodyPr/>
        <a:lstStyle/>
        <a:p>
          <a:endParaRPr lang="es-MX"/>
        </a:p>
      </dgm:t>
    </dgm:pt>
    <dgm:pt modelId="{A1A0037D-FD76-49E7-9011-19AA11219EDD}" type="sibTrans" cxnId="{A4185099-6A88-442E-9D58-D420D472F5C8}">
      <dgm:prSet/>
      <dgm:spPr/>
      <dgm:t>
        <a:bodyPr/>
        <a:lstStyle/>
        <a:p>
          <a:endParaRPr lang="es-MX"/>
        </a:p>
      </dgm:t>
    </dgm:pt>
    <dgm:pt modelId="{50E19FC7-E0DD-4075-A5B2-2AD65D5B96FB}">
      <dgm:prSet/>
      <dgm:spPr/>
      <dgm:t>
        <a:bodyPr/>
        <a:lstStyle/>
        <a:p>
          <a:pPr rtl="0"/>
          <a:endParaRPr lang="es-MX" dirty="0"/>
        </a:p>
      </dgm:t>
    </dgm:pt>
    <dgm:pt modelId="{0ED4A498-ACAC-40C0-ABD3-CB892938F063}" type="parTrans" cxnId="{CD7CEE1B-7F6F-4A64-8075-51B126CEF4B7}">
      <dgm:prSet/>
      <dgm:spPr/>
      <dgm:t>
        <a:bodyPr/>
        <a:lstStyle/>
        <a:p>
          <a:endParaRPr lang="es-MX"/>
        </a:p>
      </dgm:t>
    </dgm:pt>
    <dgm:pt modelId="{0ED5E769-E467-4C4D-BC1A-00FBBA85E1E0}" type="sibTrans" cxnId="{CD7CEE1B-7F6F-4A64-8075-51B126CEF4B7}">
      <dgm:prSet/>
      <dgm:spPr/>
      <dgm:t>
        <a:bodyPr/>
        <a:lstStyle/>
        <a:p>
          <a:endParaRPr lang="es-MX"/>
        </a:p>
      </dgm:t>
    </dgm:pt>
    <dgm:pt modelId="{1302AB1C-12AD-4B91-B7BF-C44B9DE71758}" type="pres">
      <dgm:prSet presAssocID="{B24266DD-1FA5-42B7-B1A9-6D21A47B647F}" presName="Name0" presStyleCnt="0">
        <dgm:presLayoutVars>
          <dgm:dir/>
          <dgm:animLvl val="lvl"/>
          <dgm:resizeHandles val="exact"/>
        </dgm:presLayoutVars>
      </dgm:prSet>
      <dgm:spPr/>
    </dgm:pt>
    <dgm:pt modelId="{C774BF9A-EEA7-4CAE-9B43-96A61DE3C688}" type="pres">
      <dgm:prSet presAssocID="{85155D69-262E-418A-87E8-34311F82533C}" presName="linNode" presStyleCnt="0"/>
      <dgm:spPr/>
    </dgm:pt>
    <dgm:pt modelId="{F8E7FA40-9049-42F2-A997-48D86ADB37AC}" type="pres">
      <dgm:prSet presAssocID="{85155D69-262E-418A-87E8-34311F82533C}" presName="parentText" presStyleLbl="node1" presStyleIdx="0" presStyleCnt="1">
        <dgm:presLayoutVars>
          <dgm:chMax val="1"/>
          <dgm:bulletEnabled val="1"/>
        </dgm:presLayoutVars>
      </dgm:prSet>
      <dgm:spPr/>
    </dgm:pt>
    <dgm:pt modelId="{B12F9A10-F06E-4F43-B873-EE79C7A4DDE4}" type="pres">
      <dgm:prSet presAssocID="{85155D69-262E-418A-87E8-34311F82533C}" presName="descendantText" presStyleLbl="alignAccFollowNode1" presStyleIdx="0" presStyleCnt="1">
        <dgm:presLayoutVars>
          <dgm:bulletEnabled val="1"/>
        </dgm:presLayoutVars>
      </dgm:prSet>
      <dgm:spPr/>
    </dgm:pt>
  </dgm:ptLst>
  <dgm:cxnLst>
    <dgm:cxn modelId="{29362301-36E9-42D2-BEEA-192B4F61783F}" type="presOf" srcId="{B24266DD-1FA5-42B7-B1A9-6D21A47B647F}" destId="{1302AB1C-12AD-4B91-B7BF-C44B9DE71758}" srcOrd="0" destOrd="0" presId="urn:microsoft.com/office/officeart/2005/8/layout/vList5"/>
    <dgm:cxn modelId="{CD7CEE1B-7F6F-4A64-8075-51B126CEF4B7}" srcId="{85155D69-262E-418A-87E8-34311F82533C}" destId="{50E19FC7-E0DD-4075-A5B2-2AD65D5B96FB}" srcOrd="3" destOrd="0" parTransId="{0ED4A498-ACAC-40C0-ABD3-CB892938F063}" sibTransId="{0ED5E769-E467-4C4D-BC1A-00FBBA85E1E0}"/>
    <dgm:cxn modelId="{B74A961E-8702-4B7C-9752-C2697D99C5EB}" type="presOf" srcId="{F6C1CBD8-6FE6-43A0-8813-B3F3332CCD8D}" destId="{B12F9A10-F06E-4F43-B873-EE79C7A4DDE4}" srcOrd="0" destOrd="1" presId="urn:microsoft.com/office/officeart/2005/8/layout/vList5"/>
    <dgm:cxn modelId="{B8FFA724-80F1-4796-A8F8-51422E32AAFB}" srcId="{85155D69-262E-418A-87E8-34311F82533C}" destId="{167137B8-4832-4544-834D-FAD5DA4170F1}" srcOrd="0" destOrd="0" parTransId="{6DBE38D5-1C1D-45F6-B1EE-569353937166}" sibTransId="{6742422B-F350-4158-A25F-75712AFB4520}"/>
    <dgm:cxn modelId="{F0BF3930-0DED-4FA9-9291-12594274F8CF}" srcId="{85155D69-262E-418A-87E8-34311F82533C}" destId="{E1C4682B-D14A-4B2F-A199-AF497F075856}" srcOrd="7" destOrd="0" parTransId="{147E05B1-EF22-4F3C-8B30-E2AF25EC2777}" sibTransId="{80FC696E-F9FC-4557-943F-A7DD18AD1D30}"/>
    <dgm:cxn modelId="{3EC8C96D-0FFD-455A-84D9-F15EB305BAFC}" srcId="{85155D69-262E-418A-87E8-34311F82533C}" destId="{F6C1CBD8-6FE6-43A0-8813-B3F3332CCD8D}" srcOrd="1" destOrd="0" parTransId="{FB072720-5735-4DBB-B292-C79F4E4F8E46}" sibTransId="{71394D3F-FA48-4371-A3D6-73DA3D2A88F1}"/>
    <dgm:cxn modelId="{258B7A56-0BAF-49D0-A2C5-E9C146F80EF5}" srcId="{85155D69-262E-418A-87E8-34311F82533C}" destId="{0C6D1538-9EC9-4A76-9C3B-13BDAB53DFF4}" srcOrd="4" destOrd="0" parTransId="{D1B23C83-0139-4322-B4B5-6FFC1DDF2FD7}" sibTransId="{86962A94-1656-40EB-A4D6-CF735682E22E}"/>
    <dgm:cxn modelId="{43A6737E-80D4-4980-834F-37E67E565E09}" type="presOf" srcId="{167137B8-4832-4544-834D-FAD5DA4170F1}" destId="{B12F9A10-F06E-4F43-B873-EE79C7A4DDE4}" srcOrd="0" destOrd="0" presId="urn:microsoft.com/office/officeart/2005/8/layout/vList5"/>
    <dgm:cxn modelId="{F6434783-9C31-4E52-BB33-6CB684D049FD}" srcId="{85155D69-262E-418A-87E8-34311F82533C}" destId="{11329F7B-E972-41D3-9338-089B12F78788}" srcOrd="2" destOrd="0" parTransId="{B9BF66E7-0F4E-48E8-A2D4-EA8CE85C28F5}" sibTransId="{665D2B27-3D3D-4722-AD56-9BBB4BA25BDB}"/>
    <dgm:cxn modelId="{22233B8B-2CF4-4356-A241-31476387547E}" srcId="{B24266DD-1FA5-42B7-B1A9-6D21A47B647F}" destId="{85155D69-262E-418A-87E8-34311F82533C}" srcOrd="0" destOrd="0" parTransId="{BE5C4E28-6BA0-41BA-83E0-5734AF50B641}" sibTransId="{A82BE670-A927-40EC-B17C-CD60D1204498}"/>
    <dgm:cxn modelId="{FC017891-922E-4792-9FD3-BAEF8F51A1FA}" type="presOf" srcId="{85155D69-262E-418A-87E8-34311F82533C}" destId="{F8E7FA40-9049-42F2-A997-48D86ADB37AC}" srcOrd="0" destOrd="0" presId="urn:microsoft.com/office/officeart/2005/8/layout/vList5"/>
    <dgm:cxn modelId="{A4185099-6A88-442E-9D58-D420D472F5C8}" srcId="{85155D69-262E-418A-87E8-34311F82533C}" destId="{3711B26D-1884-4050-ACA9-BA2DCC03DF6D}" srcOrd="5" destOrd="0" parTransId="{6E160F00-8BA2-4F92-883E-F6D6052264D9}" sibTransId="{A1A0037D-FD76-49E7-9011-19AA11219EDD}"/>
    <dgm:cxn modelId="{FB3EA9AF-7F6E-4374-97F5-24E6BBA2AB53}" type="presOf" srcId="{3711B26D-1884-4050-ACA9-BA2DCC03DF6D}" destId="{B12F9A10-F06E-4F43-B873-EE79C7A4DDE4}" srcOrd="0" destOrd="5" presId="urn:microsoft.com/office/officeart/2005/8/layout/vList5"/>
    <dgm:cxn modelId="{32D9C7B1-F578-442C-A294-7D4BF5C8455C}" type="presOf" srcId="{0C6D1538-9EC9-4A76-9C3B-13BDAB53DFF4}" destId="{B12F9A10-F06E-4F43-B873-EE79C7A4DDE4}" srcOrd="0" destOrd="4" presId="urn:microsoft.com/office/officeart/2005/8/layout/vList5"/>
    <dgm:cxn modelId="{E0A1C3C1-F10D-4311-A9C9-93998D6D6E72}" type="presOf" srcId="{E1C4682B-D14A-4B2F-A199-AF497F075856}" destId="{B12F9A10-F06E-4F43-B873-EE79C7A4DDE4}" srcOrd="0" destOrd="7" presId="urn:microsoft.com/office/officeart/2005/8/layout/vList5"/>
    <dgm:cxn modelId="{9F4F28CB-C4BF-48F5-8897-7E9D29AF6562}" type="presOf" srcId="{50E19FC7-E0DD-4075-A5B2-2AD65D5B96FB}" destId="{B12F9A10-F06E-4F43-B873-EE79C7A4DDE4}" srcOrd="0" destOrd="3" presId="urn:microsoft.com/office/officeart/2005/8/layout/vList5"/>
    <dgm:cxn modelId="{C330BDED-1A93-47EA-9AAF-729D7E793A48}" type="presOf" srcId="{C35BE7B5-7D74-4903-A977-BD7CD767AF8A}" destId="{B12F9A10-F06E-4F43-B873-EE79C7A4DDE4}" srcOrd="0" destOrd="6" presId="urn:microsoft.com/office/officeart/2005/8/layout/vList5"/>
    <dgm:cxn modelId="{512D44F8-F767-4FEE-B20E-5AD13CD3D644}" srcId="{85155D69-262E-418A-87E8-34311F82533C}" destId="{C35BE7B5-7D74-4903-A977-BD7CD767AF8A}" srcOrd="6" destOrd="0" parTransId="{FE5C7E3A-683F-4564-8889-6CB745869CD5}" sibTransId="{4A01F7AD-BD8D-47A7-85F7-35D6A8815513}"/>
    <dgm:cxn modelId="{D8EC71F9-2FCD-4C48-BCB8-3F344F28B6C1}" type="presOf" srcId="{11329F7B-E972-41D3-9338-089B12F78788}" destId="{B12F9A10-F06E-4F43-B873-EE79C7A4DDE4}" srcOrd="0" destOrd="2" presId="urn:microsoft.com/office/officeart/2005/8/layout/vList5"/>
    <dgm:cxn modelId="{99D900FE-5A59-43A2-9C7D-72A72E117596}" type="presParOf" srcId="{1302AB1C-12AD-4B91-B7BF-C44B9DE71758}" destId="{C774BF9A-EEA7-4CAE-9B43-96A61DE3C688}" srcOrd="0" destOrd="0" presId="urn:microsoft.com/office/officeart/2005/8/layout/vList5"/>
    <dgm:cxn modelId="{6D7F24A6-A622-400A-B015-D965BECFACD0}" type="presParOf" srcId="{C774BF9A-EEA7-4CAE-9B43-96A61DE3C688}" destId="{F8E7FA40-9049-42F2-A997-48D86ADB37AC}" srcOrd="0" destOrd="0" presId="urn:microsoft.com/office/officeart/2005/8/layout/vList5"/>
    <dgm:cxn modelId="{2160E7A1-5639-4AA4-83E1-E6699C5F243B}" type="presParOf" srcId="{C774BF9A-EEA7-4CAE-9B43-96A61DE3C688}" destId="{B12F9A10-F06E-4F43-B873-EE79C7A4DD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2CD53-9C68-4673-82C3-7CBEF4F839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78AC799A-C503-4613-864F-7E5DDDF56F6B}">
      <dgm:prSet custT="1"/>
      <dgm:spPr>
        <a:solidFill>
          <a:srgbClr val="00B0F0"/>
        </a:solidFill>
      </dgm:spPr>
      <dgm:t>
        <a:bodyPr/>
        <a:lstStyle/>
        <a:p>
          <a:pPr algn="just" rtl="0"/>
          <a:r>
            <a:rPr lang="es-MX" sz="1600" dirty="0"/>
            <a:t>Evitar, el uso de las redes sociales para recolectar información confidencial o reservada. </a:t>
          </a:r>
        </a:p>
      </dgm:t>
    </dgm:pt>
    <dgm:pt modelId="{B1B5C5F8-5A5A-4FFF-B0DA-9FD27A2036FA}" type="parTrans" cxnId="{4F2F7C1F-F3A1-44D9-B4FE-2A4CAD1A71C3}">
      <dgm:prSet/>
      <dgm:spPr/>
      <dgm:t>
        <a:bodyPr/>
        <a:lstStyle/>
        <a:p>
          <a:endParaRPr lang="es-MX"/>
        </a:p>
      </dgm:t>
    </dgm:pt>
    <dgm:pt modelId="{66EE7E5E-4322-4A2E-B418-8F4BF54F73C7}" type="sibTrans" cxnId="{4F2F7C1F-F3A1-44D9-B4FE-2A4CAD1A71C3}">
      <dgm:prSet/>
      <dgm:spPr/>
      <dgm:t>
        <a:bodyPr/>
        <a:lstStyle/>
        <a:p>
          <a:endParaRPr lang="es-MX"/>
        </a:p>
      </dgm:t>
    </dgm:pt>
    <dgm:pt modelId="{69FF7378-0276-48EC-9F0E-057A5226F9DD}">
      <dgm:prSet custT="1"/>
      <dgm:spPr>
        <a:solidFill>
          <a:srgbClr val="00B0F0"/>
        </a:solidFill>
      </dgm:spPr>
      <dgm:t>
        <a:bodyPr/>
        <a:lstStyle/>
        <a:p>
          <a:pPr algn="just" rtl="0"/>
          <a:r>
            <a:rPr lang="es-MX" sz="1600" dirty="0"/>
            <a:t>No incrustar enlaces que </a:t>
          </a:r>
          <a:r>
            <a:rPr lang="es-MX" sz="1600" dirty="0" err="1"/>
            <a:t>redireccionen</a:t>
          </a:r>
          <a:r>
            <a:rPr lang="es-MX" sz="1600" dirty="0"/>
            <a:t> a sitios web o aplicaciones externas de encuestas o formularios</a:t>
          </a:r>
        </a:p>
      </dgm:t>
    </dgm:pt>
    <dgm:pt modelId="{55CCCAEB-ED47-4B2B-A893-56DF5F2DB16C}" type="parTrans" cxnId="{81C0B0B0-337E-4834-9AC1-234C09143DD6}">
      <dgm:prSet/>
      <dgm:spPr/>
      <dgm:t>
        <a:bodyPr/>
        <a:lstStyle/>
        <a:p>
          <a:endParaRPr lang="es-MX"/>
        </a:p>
      </dgm:t>
    </dgm:pt>
    <dgm:pt modelId="{7DAABB38-378B-482D-BDCF-286D5B7FE5B7}" type="sibTrans" cxnId="{81C0B0B0-337E-4834-9AC1-234C09143DD6}">
      <dgm:prSet/>
      <dgm:spPr/>
      <dgm:t>
        <a:bodyPr/>
        <a:lstStyle/>
        <a:p>
          <a:endParaRPr lang="es-MX"/>
        </a:p>
      </dgm:t>
    </dgm:pt>
    <dgm:pt modelId="{4F875D02-4D5A-4016-ADBD-6EBDBCA057F2}">
      <dgm:prSet custT="1"/>
      <dgm:spPr>
        <a:solidFill>
          <a:srgbClr val="00B0F0"/>
        </a:solidFill>
      </dgm:spPr>
      <dgm:t>
        <a:bodyPr/>
        <a:lstStyle/>
        <a:p>
          <a:pPr algn="just" rtl="0"/>
          <a:r>
            <a:rPr lang="es-MX" sz="1600" dirty="0"/>
            <a:t>No publicar en redes sociales los datos personales, salvo que exista previo consentimiento del titular. </a:t>
          </a:r>
        </a:p>
      </dgm:t>
    </dgm:pt>
    <dgm:pt modelId="{49B8E309-FE53-4D9C-86E3-BC408B1A4851}" type="parTrans" cxnId="{38409920-3981-475F-8427-4B2EAA46380B}">
      <dgm:prSet/>
      <dgm:spPr/>
      <dgm:t>
        <a:bodyPr/>
        <a:lstStyle/>
        <a:p>
          <a:endParaRPr lang="es-MX"/>
        </a:p>
      </dgm:t>
    </dgm:pt>
    <dgm:pt modelId="{C9BC1DA2-AC48-4BC3-BF68-BD3DB56F8656}" type="sibTrans" cxnId="{38409920-3981-475F-8427-4B2EAA46380B}">
      <dgm:prSet/>
      <dgm:spPr/>
      <dgm:t>
        <a:bodyPr/>
        <a:lstStyle/>
        <a:p>
          <a:endParaRPr lang="es-MX"/>
        </a:p>
      </dgm:t>
    </dgm:pt>
    <dgm:pt modelId="{68D31231-A7BC-41E8-9480-8A8CDB366131}">
      <dgm:prSet custT="1"/>
      <dgm:spPr>
        <a:solidFill>
          <a:srgbClr val="00B0F0"/>
        </a:solidFill>
      </dgm:spPr>
      <dgm:t>
        <a:bodyPr/>
        <a:lstStyle/>
        <a:p>
          <a:pPr algn="just" rtl="0"/>
          <a:r>
            <a:rPr lang="es-MX" sz="1600" dirty="0"/>
            <a:t>No publicar datos personales, imágenes, registros de voz o video, que puedan afectar la intimidad, así como la integridad física y psicológica de las personas. </a:t>
          </a:r>
        </a:p>
      </dgm:t>
    </dgm:pt>
    <dgm:pt modelId="{580B36DA-4668-4AA7-B5D3-13DDDBE89DD3}" type="parTrans" cxnId="{EC9E89F3-4FEE-4AFB-B01A-75FE4469070C}">
      <dgm:prSet/>
      <dgm:spPr/>
      <dgm:t>
        <a:bodyPr/>
        <a:lstStyle/>
        <a:p>
          <a:endParaRPr lang="es-MX"/>
        </a:p>
      </dgm:t>
    </dgm:pt>
    <dgm:pt modelId="{BE4F5A1E-3BA4-42DA-ADAB-C6BF9FF0E831}" type="sibTrans" cxnId="{EC9E89F3-4FEE-4AFB-B01A-75FE4469070C}">
      <dgm:prSet/>
      <dgm:spPr/>
      <dgm:t>
        <a:bodyPr/>
        <a:lstStyle/>
        <a:p>
          <a:endParaRPr lang="es-MX"/>
        </a:p>
      </dgm:t>
    </dgm:pt>
    <dgm:pt modelId="{BEDD3BD6-8A45-457F-95B4-090300BBFBE2}" type="pres">
      <dgm:prSet presAssocID="{5542CD53-9C68-4673-82C3-7CBEF4F83964}" presName="Name0" presStyleCnt="0">
        <dgm:presLayoutVars>
          <dgm:dir/>
          <dgm:animLvl val="lvl"/>
          <dgm:resizeHandles val="exact"/>
        </dgm:presLayoutVars>
      </dgm:prSet>
      <dgm:spPr/>
    </dgm:pt>
    <dgm:pt modelId="{640F3604-93E1-4048-B14A-71A2AF83811E}" type="pres">
      <dgm:prSet presAssocID="{78AC799A-C503-4613-864F-7E5DDDF56F6B}" presName="linNode" presStyleCnt="0"/>
      <dgm:spPr/>
    </dgm:pt>
    <dgm:pt modelId="{CC9DACBE-4A4B-4B2D-AB76-725922233959}" type="pres">
      <dgm:prSet presAssocID="{78AC799A-C503-4613-864F-7E5DDDF56F6B}" presName="parentText" presStyleLbl="node1" presStyleIdx="0" presStyleCnt="4" custScaleX="137979">
        <dgm:presLayoutVars>
          <dgm:chMax val="1"/>
          <dgm:bulletEnabled val="1"/>
        </dgm:presLayoutVars>
      </dgm:prSet>
      <dgm:spPr/>
    </dgm:pt>
    <dgm:pt modelId="{6EB8CE45-C83F-4F61-8EBE-A3B6654DB222}" type="pres">
      <dgm:prSet presAssocID="{66EE7E5E-4322-4A2E-B418-8F4BF54F73C7}" presName="sp" presStyleCnt="0"/>
      <dgm:spPr/>
    </dgm:pt>
    <dgm:pt modelId="{DFFABF66-8FBE-4A67-AA66-6BFD1F4B96FE}" type="pres">
      <dgm:prSet presAssocID="{69FF7378-0276-48EC-9F0E-057A5226F9DD}" presName="linNode" presStyleCnt="0"/>
      <dgm:spPr/>
    </dgm:pt>
    <dgm:pt modelId="{A00E6145-ED91-4471-AABB-0C3B0E411A7F}" type="pres">
      <dgm:prSet presAssocID="{69FF7378-0276-48EC-9F0E-057A5226F9DD}" presName="parentText" presStyleLbl="node1" presStyleIdx="1" presStyleCnt="4" custScaleX="162806">
        <dgm:presLayoutVars>
          <dgm:chMax val="1"/>
          <dgm:bulletEnabled val="1"/>
        </dgm:presLayoutVars>
      </dgm:prSet>
      <dgm:spPr/>
    </dgm:pt>
    <dgm:pt modelId="{863D06A9-1790-4FFD-AA5B-4FA1FEE490A2}" type="pres">
      <dgm:prSet presAssocID="{7DAABB38-378B-482D-BDCF-286D5B7FE5B7}" presName="sp" presStyleCnt="0"/>
      <dgm:spPr/>
    </dgm:pt>
    <dgm:pt modelId="{259479E2-FC3F-4857-B5F8-2726F3A55BC8}" type="pres">
      <dgm:prSet presAssocID="{4F875D02-4D5A-4016-ADBD-6EBDBCA057F2}" presName="linNode" presStyleCnt="0"/>
      <dgm:spPr/>
    </dgm:pt>
    <dgm:pt modelId="{003E2C75-19F8-440E-BD83-B236126D70CC}" type="pres">
      <dgm:prSet presAssocID="{4F875D02-4D5A-4016-ADBD-6EBDBCA057F2}" presName="parentText" presStyleLbl="node1" presStyleIdx="2" presStyleCnt="4" custScaleX="154753">
        <dgm:presLayoutVars>
          <dgm:chMax val="1"/>
          <dgm:bulletEnabled val="1"/>
        </dgm:presLayoutVars>
      </dgm:prSet>
      <dgm:spPr/>
    </dgm:pt>
    <dgm:pt modelId="{6CE523A1-F933-4406-A8F8-822484AF16EC}" type="pres">
      <dgm:prSet presAssocID="{C9BC1DA2-AC48-4BC3-BF68-BD3DB56F8656}" presName="sp" presStyleCnt="0"/>
      <dgm:spPr/>
    </dgm:pt>
    <dgm:pt modelId="{2C55273B-708A-4F54-A7FB-8E8C0108DBAB}" type="pres">
      <dgm:prSet presAssocID="{68D31231-A7BC-41E8-9480-8A8CDB366131}" presName="linNode" presStyleCnt="0"/>
      <dgm:spPr/>
    </dgm:pt>
    <dgm:pt modelId="{B7FEADA6-7A96-4709-9FF8-9EAE37854AD1}" type="pres">
      <dgm:prSet presAssocID="{68D31231-A7BC-41E8-9480-8A8CDB366131}" presName="parentText" presStyleLbl="node1" presStyleIdx="3" presStyleCnt="4" custScaleX="194209">
        <dgm:presLayoutVars>
          <dgm:chMax val="1"/>
          <dgm:bulletEnabled val="1"/>
        </dgm:presLayoutVars>
      </dgm:prSet>
      <dgm:spPr/>
    </dgm:pt>
  </dgm:ptLst>
  <dgm:cxnLst>
    <dgm:cxn modelId="{E2691D02-80ED-4868-A7C1-592C87184610}" type="presOf" srcId="{5542CD53-9C68-4673-82C3-7CBEF4F83964}" destId="{BEDD3BD6-8A45-457F-95B4-090300BBFBE2}" srcOrd="0" destOrd="0" presId="urn:microsoft.com/office/officeart/2005/8/layout/vList5"/>
    <dgm:cxn modelId="{4F2F7C1F-F3A1-44D9-B4FE-2A4CAD1A71C3}" srcId="{5542CD53-9C68-4673-82C3-7CBEF4F83964}" destId="{78AC799A-C503-4613-864F-7E5DDDF56F6B}" srcOrd="0" destOrd="0" parTransId="{B1B5C5F8-5A5A-4FFF-B0DA-9FD27A2036FA}" sibTransId="{66EE7E5E-4322-4A2E-B418-8F4BF54F73C7}"/>
    <dgm:cxn modelId="{38409920-3981-475F-8427-4B2EAA46380B}" srcId="{5542CD53-9C68-4673-82C3-7CBEF4F83964}" destId="{4F875D02-4D5A-4016-ADBD-6EBDBCA057F2}" srcOrd="2" destOrd="0" parTransId="{49B8E309-FE53-4D9C-86E3-BC408B1A4851}" sibTransId="{C9BC1DA2-AC48-4BC3-BF68-BD3DB56F8656}"/>
    <dgm:cxn modelId="{9C524827-E93A-4250-8FB9-6443B5FDFC23}" type="presOf" srcId="{68D31231-A7BC-41E8-9480-8A8CDB366131}" destId="{B7FEADA6-7A96-4709-9FF8-9EAE37854AD1}" srcOrd="0" destOrd="0" presId="urn:microsoft.com/office/officeart/2005/8/layout/vList5"/>
    <dgm:cxn modelId="{00BF5B3F-1BC5-4561-828D-3087AC117F47}" type="presOf" srcId="{69FF7378-0276-48EC-9F0E-057A5226F9DD}" destId="{A00E6145-ED91-4471-AABB-0C3B0E411A7F}" srcOrd="0" destOrd="0" presId="urn:microsoft.com/office/officeart/2005/8/layout/vList5"/>
    <dgm:cxn modelId="{AD7CD394-4AAA-4342-A78D-FCEFBEAC7E4D}" type="presOf" srcId="{4F875D02-4D5A-4016-ADBD-6EBDBCA057F2}" destId="{003E2C75-19F8-440E-BD83-B236126D70CC}" srcOrd="0" destOrd="0" presId="urn:microsoft.com/office/officeart/2005/8/layout/vList5"/>
    <dgm:cxn modelId="{81C0B0B0-337E-4834-9AC1-234C09143DD6}" srcId="{5542CD53-9C68-4673-82C3-7CBEF4F83964}" destId="{69FF7378-0276-48EC-9F0E-057A5226F9DD}" srcOrd="1" destOrd="0" parTransId="{55CCCAEB-ED47-4B2B-A893-56DF5F2DB16C}" sibTransId="{7DAABB38-378B-482D-BDCF-286D5B7FE5B7}"/>
    <dgm:cxn modelId="{475686DD-2E80-4E88-BDBD-5C2A1BA7A055}" type="presOf" srcId="{78AC799A-C503-4613-864F-7E5DDDF56F6B}" destId="{CC9DACBE-4A4B-4B2D-AB76-725922233959}" srcOrd="0" destOrd="0" presId="urn:microsoft.com/office/officeart/2005/8/layout/vList5"/>
    <dgm:cxn modelId="{EC9E89F3-4FEE-4AFB-B01A-75FE4469070C}" srcId="{5542CD53-9C68-4673-82C3-7CBEF4F83964}" destId="{68D31231-A7BC-41E8-9480-8A8CDB366131}" srcOrd="3" destOrd="0" parTransId="{580B36DA-4668-4AA7-B5D3-13DDDBE89DD3}" sibTransId="{BE4F5A1E-3BA4-42DA-ADAB-C6BF9FF0E831}"/>
    <dgm:cxn modelId="{CC3E8334-C87E-4B34-A942-F43A91EC774D}" type="presParOf" srcId="{BEDD3BD6-8A45-457F-95B4-090300BBFBE2}" destId="{640F3604-93E1-4048-B14A-71A2AF83811E}" srcOrd="0" destOrd="0" presId="urn:microsoft.com/office/officeart/2005/8/layout/vList5"/>
    <dgm:cxn modelId="{5FD32DE4-9FE3-4A36-9159-C3BFB00C027A}" type="presParOf" srcId="{640F3604-93E1-4048-B14A-71A2AF83811E}" destId="{CC9DACBE-4A4B-4B2D-AB76-725922233959}" srcOrd="0" destOrd="0" presId="urn:microsoft.com/office/officeart/2005/8/layout/vList5"/>
    <dgm:cxn modelId="{93F78A35-BD9C-4128-B011-8A1D3EC8F810}" type="presParOf" srcId="{BEDD3BD6-8A45-457F-95B4-090300BBFBE2}" destId="{6EB8CE45-C83F-4F61-8EBE-A3B6654DB222}" srcOrd="1" destOrd="0" presId="urn:microsoft.com/office/officeart/2005/8/layout/vList5"/>
    <dgm:cxn modelId="{1BFA5648-4E73-4E03-97F8-3AE102471A36}" type="presParOf" srcId="{BEDD3BD6-8A45-457F-95B4-090300BBFBE2}" destId="{DFFABF66-8FBE-4A67-AA66-6BFD1F4B96FE}" srcOrd="2" destOrd="0" presId="urn:microsoft.com/office/officeart/2005/8/layout/vList5"/>
    <dgm:cxn modelId="{C2467D20-9036-4F0C-BED9-C5DB8A6AA209}" type="presParOf" srcId="{DFFABF66-8FBE-4A67-AA66-6BFD1F4B96FE}" destId="{A00E6145-ED91-4471-AABB-0C3B0E411A7F}" srcOrd="0" destOrd="0" presId="urn:microsoft.com/office/officeart/2005/8/layout/vList5"/>
    <dgm:cxn modelId="{159E6433-175C-42FD-9283-77C608468B64}" type="presParOf" srcId="{BEDD3BD6-8A45-457F-95B4-090300BBFBE2}" destId="{863D06A9-1790-4FFD-AA5B-4FA1FEE490A2}" srcOrd="3" destOrd="0" presId="urn:microsoft.com/office/officeart/2005/8/layout/vList5"/>
    <dgm:cxn modelId="{20333D50-4A91-4E7F-889E-F55A48D547F8}" type="presParOf" srcId="{BEDD3BD6-8A45-457F-95B4-090300BBFBE2}" destId="{259479E2-FC3F-4857-B5F8-2726F3A55BC8}" srcOrd="4" destOrd="0" presId="urn:microsoft.com/office/officeart/2005/8/layout/vList5"/>
    <dgm:cxn modelId="{89F123F7-07F9-49B8-871E-61F87D4E8A36}" type="presParOf" srcId="{259479E2-FC3F-4857-B5F8-2726F3A55BC8}" destId="{003E2C75-19F8-440E-BD83-B236126D70CC}" srcOrd="0" destOrd="0" presId="urn:microsoft.com/office/officeart/2005/8/layout/vList5"/>
    <dgm:cxn modelId="{8F58DF29-C1E6-43A8-99D9-C616252C476C}" type="presParOf" srcId="{BEDD3BD6-8A45-457F-95B4-090300BBFBE2}" destId="{6CE523A1-F933-4406-A8F8-822484AF16EC}" srcOrd="5" destOrd="0" presId="urn:microsoft.com/office/officeart/2005/8/layout/vList5"/>
    <dgm:cxn modelId="{1F757F1D-E2E8-45B6-90E8-3D3E684E6423}" type="presParOf" srcId="{BEDD3BD6-8A45-457F-95B4-090300BBFBE2}" destId="{2C55273B-708A-4F54-A7FB-8E8C0108DBAB}" srcOrd="6" destOrd="0" presId="urn:microsoft.com/office/officeart/2005/8/layout/vList5"/>
    <dgm:cxn modelId="{9DE56342-5624-4531-8FDD-727FBDC4BE83}" type="presParOf" srcId="{2C55273B-708A-4F54-A7FB-8E8C0108DBAB}" destId="{B7FEADA6-7A96-4709-9FF8-9EAE37854AD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D5113-C2ED-40FB-A190-C0A8F2DFAC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18F619F2-6EEB-4A1F-A327-832689611D24}">
      <dgm:prSet custT="1"/>
      <dgm:spPr>
        <a:solidFill>
          <a:schemeClr val="tx2">
            <a:lumMod val="60000"/>
            <a:lumOff val="40000"/>
          </a:schemeClr>
        </a:solidFill>
      </dgm:spPr>
      <dgm:t>
        <a:bodyPr/>
        <a:lstStyle/>
        <a:p>
          <a:pPr algn="just" rtl="0"/>
          <a:r>
            <a:rPr lang="es-MX" sz="1600" dirty="0"/>
            <a:t>Corregir o eliminar los datos personales, así como fotografías, registros de audio o video…, que hayan sido publicados en las redes sociales, en caso de que el titular así lo disponga, previa solicitud de corrección o cancelación.</a:t>
          </a:r>
        </a:p>
      </dgm:t>
    </dgm:pt>
    <dgm:pt modelId="{6B96E385-6B5D-4DE9-AF9A-D58F634C0396}" type="parTrans" cxnId="{E66207F7-84C3-4B00-A423-7620A1973265}">
      <dgm:prSet/>
      <dgm:spPr/>
      <dgm:t>
        <a:bodyPr/>
        <a:lstStyle/>
        <a:p>
          <a:endParaRPr lang="es-MX"/>
        </a:p>
      </dgm:t>
    </dgm:pt>
    <dgm:pt modelId="{221DB84D-A321-402B-9FF6-31B80AFBD615}" type="sibTrans" cxnId="{E66207F7-84C3-4B00-A423-7620A1973265}">
      <dgm:prSet/>
      <dgm:spPr/>
      <dgm:t>
        <a:bodyPr/>
        <a:lstStyle/>
        <a:p>
          <a:endParaRPr lang="es-MX"/>
        </a:p>
      </dgm:t>
    </dgm:pt>
    <dgm:pt modelId="{01419A49-9B38-4E45-8898-F5EE0EFB8ECF}">
      <dgm:prSet custT="1"/>
      <dgm:spPr>
        <a:solidFill>
          <a:schemeClr val="tx2">
            <a:lumMod val="60000"/>
            <a:lumOff val="40000"/>
          </a:schemeClr>
        </a:solidFill>
      </dgm:spPr>
      <dgm:t>
        <a:bodyPr/>
        <a:lstStyle/>
        <a:p>
          <a:pPr algn="just" rtl="0"/>
          <a:r>
            <a:rPr lang="es-MX" sz="1600" dirty="0"/>
            <a:t>No deberá publicar datos personales, fotografías, etc. en redes sociales, salvo que éstos hayan sido obtenidos para dicha finalidad. </a:t>
          </a:r>
        </a:p>
      </dgm:t>
    </dgm:pt>
    <dgm:pt modelId="{730590BF-49B4-42F5-8A6A-DC662CF4A3CC}" type="parTrans" cxnId="{D45618A7-6EAC-47B5-A6B6-35DAFB6CE76F}">
      <dgm:prSet/>
      <dgm:spPr/>
      <dgm:t>
        <a:bodyPr/>
        <a:lstStyle/>
        <a:p>
          <a:endParaRPr lang="es-MX"/>
        </a:p>
      </dgm:t>
    </dgm:pt>
    <dgm:pt modelId="{FEAE7D51-25C8-4CC3-9470-058109085607}" type="sibTrans" cxnId="{D45618A7-6EAC-47B5-A6B6-35DAFB6CE76F}">
      <dgm:prSet/>
      <dgm:spPr/>
      <dgm:t>
        <a:bodyPr/>
        <a:lstStyle/>
        <a:p>
          <a:endParaRPr lang="es-MX"/>
        </a:p>
      </dgm:t>
    </dgm:pt>
    <dgm:pt modelId="{64AF0C3B-2374-40CD-B50B-C019DC6C4363}">
      <dgm:prSet custT="1"/>
      <dgm:spPr>
        <a:solidFill>
          <a:schemeClr val="tx2">
            <a:lumMod val="60000"/>
            <a:lumOff val="40000"/>
          </a:schemeClr>
        </a:solidFill>
      </dgm:spPr>
      <dgm:t>
        <a:bodyPr/>
        <a:lstStyle/>
        <a:p>
          <a:pPr algn="just" rtl="0"/>
          <a:r>
            <a:rPr lang="es-MX" sz="1600" dirty="0"/>
            <a:t>No permitir a los titulares el acceso a sus datos personales a través de mensajes privados de redes sociales.</a:t>
          </a:r>
        </a:p>
      </dgm:t>
    </dgm:pt>
    <dgm:pt modelId="{6274E82D-9587-4BED-9ED4-6B9B9EE74889}" type="parTrans" cxnId="{118B9C89-F3BA-4F13-9E9C-9DF2D9546E39}">
      <dgm:prSet/>
      <dgm:spPr/>
      <dgm:t>
        <a:bodyPr/>
        <a:lstStyle/>
        <a:p>
          <a:endParaRPr lang="es-MX"/>
        </a:p>
      </dgm:t>
    </dgm:pt>
    <dgm:pt modelId="{BD0753C2-CCD8-4E1F-B717-65EF732DB201}" type="sibTrans" cxnId="{118B9C89-F3BA-4F13-9E9C-9DF2D9546E39}">
      <dgm:prSet/>
      <dgm:spPr/>
      <dgm:t>
        <a:bodyPr/>
        <a:lstStyle/>
        <a:p>
          <a:endParaRPr lang="es-MX"/>
        </a:p>
      </dgm:t>
    </dgm:pt>
    <dgm:pt modelId="{84F68EF9-61EC-471E-916B-6FF3255511B7}" type="pres">
      <dgm:prSet presAssocID="{603D5113-C2ED-40FB-A190-C0A8F2DFAC55}" presName="Name0" presStyleCnt="0">
        <dgm:presLayoutVars>
          <dgm:dir/>
          <dgm:animLvl val="lvl"/>
          <dgm:resizeHandles val="exact"/>
        </dgm:presLayoutVars>
      </dgm:prSet>
      <dgm:spPr/>
    </dgm:pt>
    <dgm:pt modelId="{BB58BFAB-559A-4993-BC64-BFF305C76241}" type="pres">
      <dgm:prSet presAssocID="{18F619F2-6EEB-4A1F-A327-832689611D24}" presName="linNode" presStyleCnt="0"/>
      <dgm:spPr/>
    </dgm:pt>
    <dgm:pt modelId="{6581C065-CF32-4486-A634-7C4CD91D7BE1}" type="pres">
      <dgm:prSet presAssocID="{18F619F2-6EEB-4A1F-A327-832689611D24}" presName="parentText" presStyleLbl="node1" presStyleIdx="0" presStyleCnt="3" custScaleX="136748" custScaleY="233084">
        <dgm:presLayoutVars>
          <dgm:chMax val="1"/>
          <dgm:bulletEnabled val="1"/>
        </dgm:presLayoutVars>
      </dgm:prSet>
      <dgm:spPr/>
    </dgm:pt>
    <dgm:pt modelId="{81C7EE64-AA95-449D-9651-D4052C0E988F}" type="pres">
      <dgm:prSet presAssocID="{221DB84D-A321-402B-9FF6-31B80AFBD615}" presName="sp" presStyleCnt="0"/>
      <dgm:spPr/>
    </dgm:pt>
    <dgm:pt modelId="{B1274454-E9D0-4199-A622-C85919E0A2D3}" type="pres">
      <dgm:prSet presAssocID="{01419A49-9B38-4E45-8898-F5EE0EFB8ECF}" presName="linNode" presStyleCnt="0"/>
      <dgm:spPr/>
    </dgm:pt>
    <dgm:pt modelId="{84E392A8-8B35-4885-AFFB-0D65964245AA}" type="pres">
      <dgm:prSet presAssocID="{01419A49-9B38-4E45-8898-F5EE0EFB8ECF}" presName="parentText" presStyleLbl="node1" presStyleIdx="1" presStyleCnt="3" custScaleX="166816" custScaleY="149143">
        <dgm:presLayoutVars>
          <dgm:chMax val="1"/>
          <dgm:bulletEnabled val="1"/>
        </dgm:presLayoutVars>
      </dgm:prSet>
      <dgm:spPr/>
    </dgm:pt>
    <dgm:pt modelId="{F9BAC8F3-5A6D-4346-9A8B-602D545A5454}" type="pres">
      <dgm:prSet presAssocID="{FEAE7D51-25C8-4CC3-9470-058109085607}" presName="sp" presStyleCnt="0"/>
      <dgm:spPr/>
    </dgm:pt>
    <dgm:pt modelId="{A23FDD55-9496-46A3-8ABC-5C5CFF87C385}" type="pres">
      <dgm:prSet presAssocID="{64AF0C3B-2374-40CD-B50B-C019DC6C4363}" presName="linNode" presStyleCnt="0"/>
      <dgm:spPr/>
    </dgm:pt>
    <dgm:pt modelId="{EFD06C3E-4B70-4966-B73B-82B42D495518}" type="pres">
      <dgm:prSet presAssocID="{64AF0C3B-2374-40CD-B50B-C019DC6C4363}" presName="parentText" presStyleLbl="node1" presStyleIdx="2" presStyleCnt="3" custScaleX="190018">
        <dgm:presLayoutVars>
          <dgm:chMax val="1"/>
          <dgm:bulletEnabled val="1"/>
        </dgm:presLayoutVars>
      </dgm:prSet>
      <dgm:spPr/>
    </dgm:pt>
  </dgm:ptLst>
  <dgm:cxnLst>
    <dgm:cxn modelId="{77521644-C4B9-46C6-8FB9-685E5BAA0164}" type="presOf" srcId="{01419A49-9B38-4E45-8898-F5EE0EFB8ECF}" destId="{84E392A8-8B35-4885-AFFB-0D65964245AA}" srcOrd="0" destOrd="0" presId="urn:microsoft.com/office/officeart/2005/8/layout/vList5"/>
    <dgm:cxn modelId="{DB850667-ED97-41E5-8A72-DF923C664637}" type="presOf" srcId="{64AF0C3B-2374-40CD-B50B-C019DC6C4363}" destId="{EFD06C3E-4B70-4966-B73B-82B42D495518}" srcOrd="0" destOrd="0" presId="urn:microsoft.com/office/officeart/2005/8/layout/vList5"/>
    <dgm:cxn modelId="{118B9C89-F3BA-4F13-9E9C-9DF2D9546E39}" srcId="{603D5113-C2ED-40FB-A190-C0A8F2DFAC55}" destId="{64AF0C3B-2374-40CD-B50B-C019DC6C4363}" srcOrd="2" destOrd="0" parTransId="{6274E82D-9587-4BED-9ED4-6B9B9EE74889}" sibTransId="{BD0753C2-CCD8-4E1F-B717-65EF732DB201}"/>
    <dgm:cxn modelId="{93C899A1-EEB0-4847-9930-5D04E99ED476}" type="presOf" srcId="{18F619F2-6EEB-4A1F-A327-832689611D24}" destId="{6581C065-CF32-4486-A634-7C4CD91D7BE1}" srcOrd="0" destOrd="0" presId="urn:microsoft.com/office/officeart/2005/8/layout/vList5"/>
    <dgm:cxn modelId="{D45618A7-6EAC-47B5-A6B6-35DAFB6CE76F}" srcId="{603D5113-C2ED-40FB-A190-C0A8F2DFAC55}" destId="{01419A49-9B38-4E45-8898-F5EE0EFB8ECF}" srcOrd="1" destOrd="0" parTransId="{730590BF-49B4-42F5-8A6A-DC662CF4A3CC}" sibTransId="{FEAE7D51-25C8-4CC3-9470-058109085607}"/>
    <dgm:cxn modelId="{48D1DEEC-A9C3-4FF6-9082-A8066E5E7FE1}" type="presOf" srcId="{603D5113-C2ED-40FB-A190-C0A8F2DFAC55}" destId="{84F68EF9-61EC-471E-916B-6FF3255511B7}" srcOrd="0" destOrd="0" presId="urn:microsoft.com/office/officeart/2005/8/layout/vList5"/>
    <dgm:cxn modelId="{E66207F7-84C3-4B00-A423-7620A1973265}" srcId="{603D5113-C2ED-40FB-A190-C0A8F2DFAC55}" destId="{18F619F2-6EEB-4A1F-A327-832689611D24}" srcOrd="0" destOrd="0" parTransId="{6B96E385-6B5D-4DE9-AF9A-D58F634C0396}" sibTransId="{221DB84D-A321-402B-9FF6-31B80AFBD615}"/>
    <dgm:cxn modelId="{D0DF7DD5-80A7-4AED-8274-8F5790AD9B4A}" type="presParOf" srcId="{84F68EF9-61EC-471E-916B-6FF3255511B7}" destId="{BB58BFAB-559A-4993-BC64-BFF305C76241}" srcOrd="0" destOrd="0" presId="urn:microsoft.com/office/officeart/2005/8/layout/vList5"/>
    <dgm:cxn modelId="{94166B20-5A81-4319-9734-AA9492AE613F}" type="presParOf" srcId="{BB58BFAB-559A-4993-BC64-BFF305C76241}" destId="{6581C065-CF32-4486-A634-7C4CD91D7BE1}" srcOrd="0" destOrd="0" presId="urn:microsoft.com/office/officeart/2005/8/layout/vList5"/>
    <dgm:cxn modelId="{4B0E0F2D-9E9B-44D7-A966-8A35F7411C84}" type="presParOf" srcId="{84F68EF9-61EC-471E-916B-6FF3255511B7}" destId="{81C7EE64-AA95-449D-9651-D4052C0E988F}" srcOrd="1" destOrd="0" presId="urn:microsoft.com/office/officeart/2005/8/layout/vList5"/>
    <dgm:cxn modelId="{96C770E1-236B-4175-AAB7-F6AEECB27AC3}" type="presParOf" srcId="{84F68EF9-61EC-471E-916B-6FF3255511B7}" destId="{B1274454-E9D0-4199-A622-C85919E0A2D3}" srcOrd="2" destOrd="0" presId="urn:microsoft.com/office/officeart/2005/8/layout/vList5"/>
    <dgm:cxn modelId="{416E575D-D2D5-4E80-88C0-9B1D384ADF50}" type="presParOf" srcId="{B1274454-E9D0-4199-A622-C85919E0A2D3}" destId="{84E392A8-8B35-4885-AFFB-0D65964245AA}" srcOrd="0" destOrd="0" presId="urn:microsoft.com/office/officeart/2005/8/layout/vList5"/>
    <dgm:cxn modelId="{F2E965E9-1298-4A64-BFD4-A67997DACDDA}" type="presParOf" srcId="{84F68EF9-61EC-471E-916B-6FF3255511B7}" destId="{F9BAC8F3-5A6D-4346-9A8B-602D545A5454}" srcOrd="3" destOrd="0" presId="urn:microsoft.com/office/officeart/2005/8/layout/vList5"/>
    <dgm:cxn modelId="{C95C09C4-10CF-4927-B3ED-DF66E113EAF4}" type="presParOf" srcId="{84F68EF9-61EC-471E-916B-6FF3255511B7}" destId="{A23FDD55-9496-46A3-8ABC-5C5CFF87C385}" srcOrd="4" destOrd="0" presId="urn:microsoft.com/office/officeart/2005/8/layout/vList5"/>
    <dgm:cxn modelId="{2F25F19D-286B-44DB-93B4-6DAEE1493852}" type="presParOf" srcId="{A23FDD55-9496-46A3-8ABC-5C5CFF87C385}" destId="{EFD06C3E-4B70-4966-B73B-82B42D495518}"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F9A10-F06E-4F43-B873-EE79C7A4DDE4}">
      <dsp:nvSpPr>
        <dsp:cNvPr id="0" name=""/>
        <dsp:cNvSpPr/>
      </dsp:nvSpPr>
      <dsp:spPr>
        <a:xfrm rot="5400000">
          <a:off x="4141900" y="-826651"/>
          <a:ext cx="2880320" cy="5253703"/>
        </a:xfrm>
        <a:prstGeom prst="round2Same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MX" sz="1400" kern="1200" dirty="0"/>
            <a:t>Voluntad y participación de los usuarios (Padres e hijos).</a:t>
          </a:r>
        </a:p>
        <a:p>
          <a:pPr marL="114300" lvl="1" indent="-114300" algn="l" defTabSz="622300" rtl="0">
            <a:lnSpc>
              <a:spcPct val="90000"/>
            </a:lnSpc>
            <a:spcBef>
              <a:spcPct val="0"/>
            </a:spcBef>
            <a:spcAft>
              <a:spcPct val="15000"/>
            </a:spcAft>
            <a:buChar char="•"/>
          </a:pPr>
          <a:endParaRPr lang="es-MX" sz="1400" kern="1200" dirty="0"/>
        </a:p>
        <a:p>
          <a:pPr marL="114300" lvl="1" indent="-114300" algn="l" defTabSz="622300" rtl="0">
            <a:lnSpc>
              <a:spcPct val="90000"/>
            </a:lnSpc>
            <a:spcBef>
              <a:spcPct val="0"/>
            </a:spcBef>
            <a:spcAft>
              <a:spcPct val="15000"/>
            </a:spcAft>
            <a:buChar char="•"/>
          </a:pPr>
          <a:r>
            <a:rPr lang="es-MX" sz="1400" kern="1200" dirty="0"/>
            <a:t>Comprender la importancia de la privacidad.</a:t>
          </a:r>
        </a:p>
        <a:p>
          <a:pPr marL="114300" lvl="1" indent="-114300" algn="l" defTabSz="622300" rtl="0">
            <a:lnSpc>
              <a:spcPct val="90000"/>
            </a:lnSpc>
            <a:spcBef>
              <a:spcPct val="0"/>
            </a:spcBef>
            <a:spcAft>
              <a:spcPct val="15000"/>
            </a:spcAft>
            <a:buChar char="•"/>
          </a:pPr>
          <a:endParaRPr lang="es-MX" sz="1400" kern="1200" dirty="0"/>
        </a:p>
        <a:p>
          <a:pPr marL="114300" lvl="1" indent="-114300" algn="l" defTabSz="622300" rtl="0">
            <a:lnSpc>
              <a:spcPct val="90000"/>
            </a:lnSpc>
            <a:spcBef>
              <a:spcPct val="0"/>
            </a:spcBef>
            <a:spcAft>
              <a:spcPct val="15000"/>
            </a:spcAft>
            <a:buChar char="•"/>
          </a:pPr>
          <a:r>
            <a:rPr lang="es-MX" sz="1400" kern="1200" dirty="0"/>
            <a:t>Aprender a configurar  la seguridad de las aplicaciones. (Datos más seguros y mejor aprovechamiento).</a:t>
          </a:r>
        </a:p>
        <a:p>
          <a:pPr marL="114300" lvl="1" indent="-114300" algn="l" defTabSz="622300" rtl="0">
            <a:lnSpc>
              <a:spcPct val="90000"/>
            </a:lnSpc>
            <a:spcBef>
              <a:spcPct val="0"/>
            </a:spcBef>
            <a:spcAft>
              <a:spcPct val="15000"/>
            </a:spcAft>
            <a:buChar char="•"/>
          </a:pPr>
          <a:endParaRPr lang="es-MX" sz="1400" kern="1200" dirty="0"/>
        </a:p>
        <a:p>
          <a:pPr marL="114300" lvl="1" indent="-114300" algn="l" defTabSz="622300" rtl="0">
            <a:lnSpc>
              <a:spcPct val="90000"/>
            </a:lnSpc>
            <a:spcBef>
              <a:spcPct val="0"/>
            </a:spcBef>
            <a:spcAft>
              <a:spcPct val="15000"/>
            </a:spcAft>
            <a:buChar char="•"/>
          </a:pPr>
          <a:r>
            <a:rPr lang="es-MX" sz="1400" kern="1200" dirty="0"/>
            <a:t>Revisar y valorar la información que se está compartiendo. (¿Con quién comparten sus publicaciones?).</a:t>
          </a:r>
        </a:p>
        <a:p>
          <a:pPr marL="114300" lvl="1" indent="-114300" algn="l" defTabSz="622300" rtl="0">
            <a:lnSpc>
              <a:spcPct val="90000"/>
            </a:lnSpc>
            <a:spcBef>
              <a:spcPct val="0"/>
            </a:spcBef>
            <a:spcAft>
              <a:spcPct val="15000"/>
            </a:spcAft>
            <a:buChar char="•"/>
          </a:pPr>
          <a:endParaRPr lang="es-MX" sz="1400" kern="1200" dirty="0"/>
        </a:p>
      </dsp:txBody>
      <dsp:txXfrm rot="-5400000">
        <a:off x="2955209" y="500646"/>
        <a:ext cx="5113097" cy="2599108"/>
      </dsp:txXfrm>
    </dsp:sp>
    <dsp:sp modelId="{F8E7FA40-9049-42F2-A997-48D86ADB37AC}">
      <dsp:nvSpPr>
        <dsp:cNvPr id="0" name=""/>
        <dsp:cNvSpPr/>
      </dsp:nvSpPr>
      <dsp:spPr>
        <a:xfrm>
          <a:off x="0" y="0"/>
          <a:ext cx="2955208" cy="36004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kumimoji="0" lang="es-MX" sz="3200" kern="1200" dirty="0">
              <a:solidFill>
                <a:schemeClr val="bg1"/>
              </a:solidFill>
              <a:latin typeface="+mj-lt"/>
              <a:ea typeface="+mj-ea"/>
              <a:cs typeface="+mj-cs"/>
            </a:rPr>
            <a:t>Mejorar la seguridad de la información: </a:t>
          </a:r>
          <a:r>
            <a:rPr kumimoji="0" lang="es-MX" sz="3200" kern="1200" dirty="0">
              <a:solidFill>
                <a:srgbClr val="00B0F0"/>
              </a:solidFill>
              <a:latin typeface="+mj-lt"/>
              <a:ea typeface="+mj-ea"/>
              <a:cs typeface="+mj-cs"/>
            </a:rPr>
            <a:t>Educación</a:t>
          </a:r>
        </a:p>
      </dsp:txBody>
      <dsp:txXfrm>
        <a:off x="144261" y="144261"/>
        <a:ext cx="2666686" cy="3311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DACBE-4A4B-4B2D-AB76-725922233959}">
      <dsp:nvSpPr>
        <dsp:cNvPr id="0" name=""/>
        <dsp:cNvSpPr/>
      </dsp:nvSpPr>
      <dsp:spPr>
        <a:xfrm>
          <a:off x="955599" y="2162"/>
          <a:ext cx="3155549" cy="1040330"/>
        </a:xfrm>
        <a:prstGeom prst="roundRect">
          <a:avLst/>
        </a:prstGeom>
        <a:solidFill>
          <a:srgbClr val="00B0F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Evitar, el uso de las redes sociales para recolectar información confidencial o reservada. </a:t>
          </a:r>
        </a:p>
      </dsp:txBody>
      <dsp:txXfrm>
        <a:off x="1006384" y="52947"/>
        <a:ext cx="3053979" cy="938760"/>
      </dsp:txXfrm>
    </dsp:sp>
    <dsp:sp modelId="{A00E6145-ED91-4471-AABB-0C3B0E411A7F}">
      <dsp:nvSpPr>
        <dsp:cNvPr id="0" name=""/>
        <dsp:cNvSpPr/>
      </dsp:nvSpPr>
      <dsp:spPr>
        <a:xfrm>
          <a:off x="955599" y="1094509"/>
          <a:ext cx="3723337" cy="1040330"/>
        </a:xfrm>
        <a:prstGeom prst="roundRect">
          <a:avLst/>
        </a:prstGeom>
        <a:solidFill>
          <a:srgbClr val="00B0F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No incrustar enlaces que </a:t>
          </a:r>
          <a:r>
            <a:rPr lang="es-MX" sz="1600" kern="1200" dirty="0" err="1"/>
            <a:t>redireccionen</a:t>
          </a:r>
          <a:r>
            <a:rPr lang="es-MX" sz="1600" kern="1200" dirty="0"/>
            <a:t> a sitios web o aplicaciones externas de encuestas o formularios</a:t>
          </a:r>
        </a:p>
      </dsp:txBody>
      <dsp:txXfrm>
        <a:off x="1006384" y="1145294"/>
        <a:ext cx="3621767" cy="938760"/>
      </dsp:txXfrm>
    </dsp:sp>
    <dsp:sp modelId="{003E2C75-19F8-440E-BD83-B236126D70CC}">
      <dsp:nvSpPr>
        <dsp:cNvPr id="0" name=""/>
        <dsp:cNvSpPr/>
      </dsp:nvSpPr>
      <dsp:spPr>
        <a:xfrm>
          <a:off x="955599" y="2186856"/>
          <a:ext cx="3539167" cy="1040330"/>
        </a:xfrm>
        <a:prstGeom prst="roundRect">
          <a:avLst/>
        </a:prstGeom>
        <a:solidFill>
          <a:srgbClr val="00B0F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No publicar en redes sociales los datos personales, salvo que exista previo consentimiento del titular. </a:t>
          </a:r>
        </a:p>
      </dsp:txBody>
      <dsp:txXfrm>
        <a:off x="1006384" y="2237641"/>
        <a:ext cx="3437597" cy="938760"/>
      </dsp:txXfrm>
    </dsp:sp>
    <dsp:sp modelId="{B7FEADA6-7A96-4709-9FF8-9EAE37854AD1}">
      <dsp:nvSpPr>
        <dsp:cNvPr id="0" name=""/>
        <dsp:cNvSpPr/>
      </dsp:nvSpPr>
      <dsp:spPr>
        <a:xfrm>
          <a:off x="955599" y="3279202"/>
          <a:ext cx="4441517" cy="1040330"/>
        </a:xfrm>
        <a:prstGeom prst="roundRect">
          <a:avLst/>
        </a:prstGeom>
        <a:solidFill>
          <a:srgbClr val="00B0F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No publicar datos personales, imágenes, registros de voz o video, que puedan afectar la intimidad, así como la integridad física y psicológica de las personas. </a:t>
          </a:r>
        </a:p>
      </dsp:txBody>
      <dsp:txXfrm>
        <a:off x="1006384" y="3329987"/>
        <a:ext cx="4339947" cy="938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1C065-CF32-4486-A634-7C4CD91D7BE1}">
      <dsp:nvSpPr>
        <dsp:cNvPr id="0" name=""/>
        <dsp:cNvSpPr/>
      </dsp:nvSpPr>
      <dsp:spPr>
        <a:xfrm>
          <a:off x="1012368" y="350"/>
          <a:ext cx="3151881" cy="2024921"/>
        </a:xfrm>
        <a:prstGeom prst="roundRect">
          <a:avLst/>
        </a:prstGeom>
        <a:solidFill>
          <a:schemeClr val="tx2">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Corregir o eliminar los datos personales, así como fotografías, registros de audio o video…, que hayan sido publicados en las redes sociales, en caso de que el titular así lo disponga, previa solicitud de corrección o cancelación.</a:t>
          </a:r>
        </a:p>
      </dsp:txBody>
      <dsp:txXfrm>
        <a:off x="1111216" y="99198"/>
        <a:ext cx="2954185" cy="1827225"/>
      </dsp:txXfrm>
    </dsp:sp>
    <dsp:sp modelId="{84E392A8-8B35-4885-AFFB-0D65964245AA}">
      <dsp:nvSpPr>
        <dsp:cNvPr id="0" name=""/>
        <dsp:cNvSpPr/>
      </dsp:nvSpPr>
      <dsp:spPr>
        <a:xfrm>
          <a:off x="1012368" y="2068710"/>
          <a:ext cx="3844914" cy="1295682"/>
        </a:xfrm>
        <a:prstGeom prst="roundRect">
          <a:avLst/>
        </a:prstGeom>
        <a:solidFill>
          <a:schemeClr val="tx2">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No deberá publicar datos personales, fotografías, etc. en redes sociales, salvo que éstos hayan sido obtenidos para dicha finalidad. </a:t>
          </a:r>
        </a:p>
      </dsp:txBody>
      <dsp:txXfrm>
        <a:off x="1075618" y="2131960"/>
        <a:ext cx="3718414" cy="1169182"/>
      </dsp:txXfrm>
    </dsp:sp>
    <dsp:sp modelId="{EFD06C3E-4B70-4966-B73B-82B42D495518}">
      <dsp:nvSpPr>
        <dsp:cNvPr id="0" name=""/>
        <dsp:cNvSpPr/>
      </dsp:nvSpPr>
      <dsp:spPr>
        <a:xfrm>
          <a:off x="1012368" y="3407830"/>
          <a:ext cx="4383974" cy="868752"/>
        </a:xfrm>
        <a:prstGeom prst="roundRect">
          <a:avLst/>
        </a:prstGeom>
        <a:solidFill>
          <a:schemeClr val="tx2">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rtl="0">
            <a:lnSpc>
              <a:spcPct val="90000"/>
            </a:lnSpc>
            <a:spcBef>
              <a:spcPct val="0"/>
            </a:spcBef>
            <a:spcAft>
              <a:spcPct val="35000"/>
            </a:spcAft>
            <a:buNone/>
          </a:pPr>
          <a:r>
            <a:rPr lang="es-MX" sz="1600" kern="1200" dirty="0"/>
            <a:t>No permitir a los titulares el acceso a sus datos personales a través de mensajes privados de redes sociales.</a:t>
          </a:r>
        </a:p>
      </dsp:txBody>
      <dsp:txXfrm>
        <a:off x="1054777" y="3450239"/>
        <a:ext cx="4299156" cy="78393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0CEEE-4CE2-403C-94F6-6BCD4F102607}" type="datetimeFigureOut">
              <a:rPr lang="es-MX" smtClean="0"/>
              <a:t>05/10/2017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7FD9B-4CC0-43AE-A8A2-7BAC76DFB6D7}" type="slidenum">
              <a:rPr lang="es-MX" smtClean="0"/>
              <a:t>‹Nº›</a:t>
            </a:fld>
            <a:endParaRPr lang="es-MX"/>
          </a:p>
        </p:txBody>
      </p:sp>
    </p:spTree>
    <p:extLst>
      <p:ext uri="{BB962C8B-B14F-4D97-AF65-F5344CB8AC3E}">
        <p14:creationId xmlns:p14="http://schemas.microsoft.com/office/powerpoint/2010/main" val="2445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a:t>
            </a:r>
            <a:r>
              <a:rPr lang="en-US" baseline="0"/>
              <a:t> your own dates and event details to the flag markers. Move the flags along the timeline to match your event dates. Copy and paste a flag to add more.</a:t>
            </a:r>
            <a:endParaRPr lang="en-US"/>
          </a:p>
        </p:txBody>
      </p:sp>
      <p:sp>
        <p:nvSpPr>
          <p:cNvPr id="4" name="Slide Number Placeholder 3"/>
          <p:cNvSpPr>
            <a:spLocks noGrp="1"/>
          </p:cNvSpPr>
          <p:nvPr>
            <p:ph type="sldNum" sz="quarter" idx="10"/>
          </p:nvPr>
        </p:nvSpPr>
        <p:spPr/>
        <p:txBody>
          <a:bodyPr/>
          <a:lstStyle/>
          <a:p>
            <a:fld id="{E34098C6-BC0E-4BC5-AF80-870E9FD8E248}" type="slidenum">
              <a:rPr lang="en-US" smtClean="0"/>
              <a:t>2</a:t>
            </a:fld>
            <a:endParaRPr lang="en-US"/>
          </a:p>
        </p:txBody>
      </p:sp>
    </p:spTree>
    <p:extLst>
      <p:ext uri="{BB962C8B-B14F-4D97-AF65-F5344CB8AC3E}">
        <p14:creationId xmlns:p14="http://schemas.microsoft.com/office/powerpoint/2010/main" val="192539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5306D65-9E32-4A74-B7FB-9ACE2826A51D}" type="datetimeFigureOut">
              <a:rPr lang="es-MX" smtClean="0"/>
              <a:t>05/10/2017</a:t>
            </a:fld>
            <a:endParaRPr lang="es-MX"/>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E099B2B-170B-4281-B92A-919440A8031A}" type="slidenum">
              <a:rPr lang="es-MX" smtClean="0"/>
              <a:t>‹Nº›</a:t>
            </a:fld>
            <a:endParaRPr lang="es-MX"/>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90537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306D65-9E32-4A74-B7FB-9ACE2826A51D}"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15004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306D65-9E32-4A74-B7FB-9ACE2826A51D}"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370758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grpSp>
        <p:nvGrpSpPr>
          <p:cNvPr id="14" name="Group 13"/>
          <p:cNvGrpSpPr/>
          <p:nvPr/>
        </p:nvGrpSpPr>
        <p:grpSpPr>
          <a:xfrm>
            <a:off x="609600" y="2057400"/>
            <a:ext cx="10972800" cy="4800600"/>
            <a:chOff x="609600" y="0"/>
            <a:chExt cx="10972800" cy="6858000"/>
          </a:xfrm>
        </p:grpSpPr>
        <p:cxnSp>
          <p:nvCxnSpPr>
            <p:cNvPr id="15" name="Straight Connector 14"/>
            <p:cNvCxnSpPr/>
            <p:nvPr/>
          </p:nvCxnSpPr>
          <p:spPr>
            <a:xfrm>
              <a:off x="609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7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6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24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34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53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63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972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82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21920" y="5934075"/>
            <a:ext cx="11948160" cy="695325"/>
            <a:chOff x="121920" y="6553200"/>
            <a:chExt cx="11948160" cy="304800"/>
          </a:xfrm>
        </p:grpSpPr>
        <p:grpSp>
          <p:nvGrpSpPr>
            <p:cNvPr id="35" name="Group 34"/>
            <p:cNvGrpSpPr/>
            <p:nvPr/>
          </p:nvGrpSpPr>
          <p:grpSpPr>
            <a:xfrm>
              <a:off x="121920" y="6553200"/>
              <a:ext cx="5852160" cy="304800"/>
              <a:chOff x="121920" y="6553200"/>
              <a:chExt cx="5852160" cy="304800"/>
            </a:xfrm>
          </p:grpSpPr>
          <p:grpSp>
            <p:nvGrpSpPr>
              <p:cNvPr id="87" name="Group 86"/>
              <p:cNvGrpSpPr/>
              <p:nvPr/>
            </p:nvGrpSpPr>
            <p:grpSpPr>
              <a:xfrm>
                <a:off x="731520" y="6553200"/>
                <a:ext cx="365760" cy="304800"/>
                <a:chOff x="-2819400" y="0"/>
                <a:chExt cx="1828800" cy="6858000"/>
              </a:xfrm>
            </p:grpSpPr>
            <p:cxnSp>
              <p:nvCxnSpPr>
                <p:cNvPr id="133" name="Straight Connector 13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1341120" y="6553200"/>
                <a:ext cx="365760" cy="304800"/>
                <a:chOff x="-2819400" y="0"/>
                <a:chExt cx="1828800" cy="6858000"/>
              </a:xfrm>
            </p:grpSpPr>
            <p:cxnSp>
              <p:nvCxnSpPr>
                <p:cNvPr id="129" name="Straight Connector 12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1950720" y="6553200"/>
                <a:ext cx="365760" cy="304800"/>
                <a:chOff x="-2819400" y="0"/>
                <a:chExt cx="1828800" cy="6858000"/>
              </a:xfrm>
            </p:grpSpPr>
            <p:cxnSp>
              <p:nvCxnSpPr>
                <p:cNvPr id="125" name="Straight Connector 12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560320" y="6553200"/>
                <a:ext cx="365760" cy="304800"/>
                <a:chOff x="-2819400" y="0"/>
                <a:chExt cx="1828800" cy="6858000"/>
              </a:xfrm>
            </p:grpSpPr>
            <p:cxnSp>
              <p:nvCxnSpPr>
                <p:cNvPr id="121" name="Straight Connector 12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21920" y="6553200"/>
                <a:ext cx="365760" cy="304800"/>
                <a:chOff x="-2819400" y="0"/>
                <a:chExt cx="1828800" cy="6858000"/>
              </a:xfrm>
            </p:grpSpPr>
            <p:cxnSp>
              <p:nvCxnSpPr>
                <p:cNvPr id="117" name="Straight Connector 11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3779520" y="6553200"/>
                <a:ext cx="365760" cy="304800"/>
                <a:chOff x="-2819400" y="0"/>
                <a:chExt cx="1828800" cy="6858000"/>
              </a:xfrm>
            </p:grpSpPr>
            <p:cxnSp>
              <p:nvCxnSpPr>
                <p:cNvPr id="113" name="Straight Connector 11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4389120" y="6553200"/>
                <a:ext cx="365760" cy="304800"/>
                <a:chOff x="-2819400" y="0"/>
                <a:chExt cx="1828800" cy="6858000"/>
              </a:xfrm>
            </p:grpSpPr>
            <p:cxnSp>
              <p:nvCxnSpPr>
                <p:cNvPr id="109" name="Straight Connector 10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4998720" y="6553200"/>
                <a:ext cx="365760" cy="304800"/>
                <a:chOff x="-2819400" y="0"/>
                <a:chExt cx="1828800" cy="6858000"/>
              </a:xfrm>
            </p:grpSpPr>
            <p:cxnSp>
              <p:nvCxnSpPr>
                <p:cNvPr id="105" name="Straight Connector 10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5608320" y="6553200"/>
                <a:ext cx="365760" cy="304800"/>
                <a:chOff x="-2819400" y="0"/>
                <a:chExt cx="1828800" cy="6858000"/>
              </a:xfrm>
            </p:grpSpPr>
            <p:cxnSp>
              <p:nvCxnSpPr>
                <p:cNvPr id="101" name="Straight Connector 10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3169920" y="6553200"/>
                <a:ext cx="365760" cy="304800"/>
                <a:chOff x="-2819400" y="0"/>
                <a:chExt cx="1828800" cy="6858000"/>
              </a:xfrm>
            </p:grpSpPr>
            <p:cxnSp>
              <p:nvCxnSpPr>
                <p:cNvPr id="97" name="Straight Connector 9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6217920" y="6553200"/>
              <a:ext cx="5852160" cy="304800"/>
              <a:chOff x="121920" y="6553200"/>
              <a:chExt cx="5852160" cy="304800"/>
            </a:xfrm>
          </p:grpSpPr>
          <p:grpSp>
            <p:nvGrpSpPr>
              <p:cNvPr id="37" name="Group 36"/>
              <p:cNvGrpSpPr/>
              <p:nvPr/>
            </p:nvGrpSpPr>
            <p:grpSpPr>
              <a:xfrm>
                <a:off x="731520" y="6553200"/>
                <a:ext cx="365760" cy="304800"/>
                <a:chOff x="-2819400" y="0"/>
                <a:chExt cx="1828800" cy="6858000"/>
              </a:xfrm>
            </p:grpSpPr>
            <p:cxnSp>
              <p:nvCxnSpPr>
                <p:cNvPr id="83" name="Straight Connector 8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41120" y="6553200"/>
                <a:ext cx="365760" cy="304800"/>
                <a:chOff x="-2819400" y="0"/>
                <a:chExt cx="1828800" cy="6858000"/>
              </a:xfrm>
            </p:grpSpPr>
            <p:cxnSp>
              <p:nvCxnSpPr>
                <p:cNvPr id="79" name="Straight Connector 7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50720" y="6553200"/>
                <a:ext cx="365760" cy="304800"/>
                <a:chOff x="-2819400" y="0"/>
                <a:chExt cx="1828800" cy="6858000"/>
              </a:xfrm>
            </p:grpSpPr>
            <p:cxnSp>
              <p:nvCxnSpPr>
                <p:cNvPr id="75" name="Straight Connector 7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60320" y="6553200"/>
                <a:ext cx="365760" cy="304800"/>
                <a:chOff x="-2819400" y="0"/>
                <a:chExt cx="1828800" cy="6858000"/>
              </a:xfrm>
            </p:grpSpPr>
            <p:cxnSp>
              <p:nvCxnSpPr>
                <p:cNvPr id="71" name="Straight Connector 7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1920" y="6553200"/>
                <a:ext cx="365760" cy="304800"/>
                <a:chOff x="-2819400" y="0"/>
                <a:chExt cx="1828800" cy="6858000"/>
              </a:xfrm>
            </p:grpSpPr>
            <p:cxnSp>
              <p:nvCxnSpPr>
                <p:cNvPr id="67" name="Straight Connector 6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779520" y="6553200"/>
                <a:ext cx="365760" cy="304800"/>
                <a:chOff x="-2819400" y="0"/>
                <a:chExt cx="1828800" cy="6858000"/>
              </a:xfrm>
            </p:grpSpPr>
            <p:cxnSp>
              <p:nvCxnSpPr>
                <p:cNvPr id="63" name="Straight Connector 6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389120" y="6553200"/>
                <a:ext cx="365760" cy="304800"/>
                <a:chOff x="-2819400" y="0"/>
                <a:chExt cx="1828800" cy="6858000"/>
              </a:xfrm>
            </p:grpSpPr>
            <p:cxnSp>
              <p:nvCxnSpPr>
                <p:cNvPr id="59" name="Straight Connector 5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998720" y="6553200"/>
                <a:ext cx="365760" cy="304800"/>
                <a:chOff x="-2819400" y="0"/>
                <a:chExt cx="1828800" cy="6858000"/>
              </a:xfrm>
            </p:grpSpPr>
            <p:cxnSp>
              <p:nvCxnSpPr>
                <p:cNvPr id="55" name="Straight Connector 5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608320" y="6553200"/>
                <a:ext cx="365760" cy="304800"/>
                <a:chOff x="-2819400" y="0"/>
                <a:chExt cx="1828800" cy="6858000"/>
              </a:xfrm>
            </p:grpSpPr>
            <p:cxnSp>
              <p:nvCxnSpPr>
                <p:cNvPr id="51" name="Straight Connector 5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69920" y="6553200"/>
                <a:ext cx="365760" cy="304800"/>
                <a:chOff x="-2819400" y="0"/>
                <a:chExt cx="1828800" cy="6858000"/>
              </a:xfrm>
            </p:grpSpPr>
            <p:cxnSp>
              <p:nvCxnSpPr>
                <p:cNvPr id="47" name="Straight Connector 4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138" name="Text Placeholder 137"/>
          <p:cNvSpPr>
            <a:spLocks noGrp="1"/>
          </p:cNvSpPr>
          <p:nvPr>
            <p:ph type="body" sz="quarter" idx="10" hasCustomPrompt="1"/>
          </p:nvPr>
        </p:nvSpPr>
        <p:spPr>
          <a:xfrm rot="16200000">
            <a:off x="140608" y="6077900"/>
            <a:ext cx="980414" cy="36576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39" name="Text Placeholder 137"/>
          <p:cNvSpPr>
            <a:spLocks noGrp="1"/>
          </p:cNvSpPr>
          <p:nvPr>
            <p:ph type="body" sz="quarter" idx="11" hasCustomPrompt="1"/>
          </p:nvPr>
        </p:nvSpPr>
        <p:spPr>
          <a:xfrm rot="16200000">
            <a:off x="3160484" y="6077900"/>
            <a:ext cx="980414" cy="36576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40" name="Text Placeholder 137"/>
          <p:cNvSpPr>
            <a:spLocks noGrp="1"/>
          </p:cNvSpPr>
          <p:nvPr>
            <p:ph type="body" sz="quarter" idx="12" hasCustomPrompt="1"/>
          </p:nvPr>
        </p:nvSpPr>
        <p:spPr>
          <a:xfrm rot="16200000">
            <a:off x="6221861" y="6077900"/>
            <a:ext cx="980414" cy="36576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41" name="Text Placeholder 137"/>
          <p:cNvSpPr>
            <a:spLocks noGrp="1"/>
          </p:cNvSpPr>
          <p:nvPr>
            <p:ph type="body" sz="quarter" idx="13" hasCustomPrompt="1"/>
          </p:nvPr>
        </p:nvSpPr>
        <p:spPr>
          <a:xfrm rot="16200000">
            <a:off x="9270303" y="6077900"/>
            <a:ext cx="980414" cy="36576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77" name="Text Placeholder 174"/>
          <p:cNvSpPr>
            <a:spLocks noGrp="1"/>
          </p:cNvSpPr>
          <p:nvPr>
            <p:ph type="body" sz="quarter" idx="29" hasCustomPrompt="1"/>
          </p:nvPr>
        </p:nvSpPr>
        <p:spPr>
          <a:xfrm>
            <a:off x="843794" y="3653736"/>
            <a:ext cx="1325880" cy="2290486"/>
          </a:xfrm>
          <a:blipFill>
            <a:blip r:embed="rId4"/>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6" name="Text Placeholder 174"/>
          <p:cNvSpPr>
            <a:spLocks noGrp="1"/>
          </p:cNvSpPr>
          <p:nvPr>
            <p:ph type="body" sz="quarter" idx="28" hasCustomPrompt="1"/>
          </p:nvPr>
        </p:nvSpPr>
        <p:spPr>
          <a:xfrm>
            <a:off x="2794747" y="2973492"/>
            <a:ext cx="1325880" cy="2970730"/>
          </a:xfrm>
          <a:blipFill>
            <a:blip r:embed="rId5"/>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5" name="Text Placeholder 174"/>
          <p:cNvSpPr>
            <a:spLocks noGrp="1"/>
          </p:cNvSpPr>
          <p:nvPr>
            <p:ph type="body" sz="quarter" idx="27" hasCustomPrompt="1"/>
          </p:nvPr>
        </p:nvSpPr>
        <p:spPr>
          <a:xfrm>
            <a:off x="4621886" y="2281258"/>
            <a:ext cx="1325880" cy="3662964"/>
          </a:xfrm>
          <a:blipFill>
            <a:blip r:embed="rId6"/>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8" name="Text Placeholder 174"/>
          <p:cNvSpPr>
            <a:spLocks noGrp="1"/>
          </p:cNvSpPr>
          <p:nvPr>
            <p:ph type="body" sz="quarter" idx="30" hasCustomPrompt="1"/>
          </p:nvPr>
        </p:nvSpPr>
        <p:spPr>
          <a:xfrm>
            <a:off x="6075756" y="3661974"/>
            <a:ext cx="1325880" cy="2282248"/>
          </a:xfrm>
          <a:blipFill>
            <a:blip r:embed="rId4"/>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9" name="Text Placeholder 174"/>
          <p:cNvSpPr>
            <a:spLocks noGrp="1"/>
          </p:cNvSpPr>
          <p:nvPr>
            <p:ph type="body" sz="quarter" idx="31" hasCustomPrompt="1"/>
          </p:nvPr>
        </p:nvSpPr>
        <p:spPr>
          <a:xfrm>
            <a:off x="8036247" y="2969021"/>
            <a:ext cx="1325880" cy="2975201"/>
          </a:xfrm>
          <a:blipFill>
            <a:blip r:embed="rId5"/>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80" name="Text Placeholder 174"/>
          <p:cNvSpPr>
            <a:spLocks noGrp="1"/>
          </p:cNvSpPr>
          <p:nvPr>
            <p:ph type="body" sz="quarter" idx="32" hasCustomPrompt="1"/>
          </p:nvPr>
        </p:nvSpPr>
        <p:spPr>
          <a:xfrm>
            <a:off x="10106277" y="2281258"/>
            <a:ext cx="1325880" cy="3662964"/>
          </a:xfrm>
          <a:blipFill>
            <a:blip r:embed="rId6"/>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Tree>
    <p:extLst>
      <p:ext uri="{BB962C8B-B14F-4D97-AF65-F5344CB8AC3E}">
        <p14:creationId xmlns:p14="http://schemas.microsoft.com/office/powerpoint/2010/main" val="67555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306D65-9E32-4A74-B7FB-9ACE2826A51D}"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402821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5306D65-9E32-4A74-B7FB-9ACE2826A51D}"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099B2B-170B-4281-B92A-919440A8031A}" type="slidenum">
              <a:rPr lang="es-MX" smtClean="0"/>
              <a:t>‹Nº›</a:t>
            </a:fld>
            <a:endParaRPr lang="es-MX"/>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797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5306D65-9E32-4A74-B7FB-9ACE2826A51D}"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411614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a:t>Editar los estilos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5306D65-9E32-4A74-B7FB-9ACE2826A51D}" type="datetimeFigureOut">
              <a:rPr lang="es-MX" smtClean="0"/>
              <a:t>05/10/2017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185196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306D65-9E32-4A74-B7FB-9ACE2826A51D}" type="datetimeFigureOut">
              <a:rPr lang="es-MX" smtClean="0"/>
              <a:t>05/10/2017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7585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06D65-9E32-4A74-B7FB-9ACE2826A51D}" type="datetimeFigureOut">
              <a:rPr lang="es-MX" smtClean="0"/>
              <a:t>05/10/2017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397205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5306D65-9E32-4A74-B7FB-9ACE2826A51D}"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220726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5306D65-9E32-4A74-B7FB-9ACE2826A51D}"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099B2B-170B-4281-B92A-919440A8031A}" type="slidenum">
              <a:rPr lang="es-MX" smtClean="0"/>
              <a:t>‹Nº›</a:t>
            </a:fld>
            <a:endParaRPr lang="es-MX"/>
          </a:p>
        </p:txBody>
      </p:sp>
    </p:spTree>
    <p:extLst>
      <p:ext uri="{BB962C8B-B14F-4D97-AF65-F5344CB8AC3E}">
        <p14:creationId xmlns:p14="http://schemas.microsoft.com/office/powerpoint/2010/main" val="377377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5306D65-9E32-4A74-B7FB-9ACE2826A51D}" type="datetimeFigureOut">
              <a:rPr lang="es-MX" smtClean="0"/>
              <a:t>05/10/2017</a:t>
            </a:fld>
            <a:endParaRPr lang="es-MX"/>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s-MX"/>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E099B2B-170B-4281-B92A-919440A8031A}" type="slidenum">
              <a:rPr lang="es-MX" smtClean="0"/>
              <a:t>‹Nº›</a:t>
            </a:fld>
            <a:endParaRPr lang="es-MX"/>
          </a:p>
        </p:txBody>
      </p:sp>
    </p:spTree>
    <p:extLst>
      <p:ext uri="{BB962C8B-B14F-4D97-AF65-F5344CB8AC3E}">
        <p14:creationId xmlns:p14="http://schemas.microsoft.com/office/powerpoint/2010/main" val="121495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_popup?v=xvlYGc8glYE" TargetMode="External"/><Relationship Id="rId1" Type="http://schemas.openxmlformats.org/officeDocument/2006/relationships/slideLayout" Target="../slideLayouts/slideLayout2.xml"/><Relationship Id="rId4" Type="http://schemas.openxmlformats.org/officeDocument/2006/relationships/hyperlink" Target="https://www.webespacio.com/wp-content/uploads/2012/08/peligros-redes-sociales.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www.pensarantesdesextear.mx/prevencion-10-razones-no-sext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ontusdatos.org/2016/07/26/si_al_sexting_seguro/"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sd.eff.org/es/module/protegi%C3%A9ndote-en-las-redes-social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moo.com/us/partner/sharing-and-communicatio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sd.eff.org/es/module/c%C3%B3mo-habilitar-la-autenticaci%C3%B3n-de-dos-factores" TargetMode="External"/><Relationship Id="rId2" Type="http://schemas.openxmlformats.org/officeDocument/2006/relationships/hyperlink" Target="https://ssd.eff.org/es/node/23" TargetMode="External"/><Relationship Id="rId1" Type="http://schemas.openxmlformats.org/officeDocument/2006/relationships/slideLayout" Target="../slideLayouts/slideLayout2.xml"/><Relationship Id="rId5" Type="http://schemas.openxmlformats.org/officeDocument/2006/relationships/hyperlink" Target="https://ssd.eff.org/es/module/protegi%C3%A9ndote-en-las-redes-sociales" TargetMode="External"/><Relationship Id="rId4" Type="http://schemas.openxmlformats.org/officeDocument/2006/relationships/hyperlink" Target="https://ssd.eff.org/es/module/c%C3%B3mo-usar-keepassx#overlay=es/node/5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sd.eff.org/es/module/protegi%C3%A9ndote-en-las-redes-sociales" TargetMode="External"/><Relationship Id="rId2" Type="http://schemas.openxmlformats.org/officeDocument/2006/relationships/hyperlink" Target="https://ssd.eff.org/es/glossary/cook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sd.eff.org/es/module/protegi%C3%A9ndote-en-las-redes-socia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sd.eff.org/es/module/protegi%C3%A9ndote-en-las-redes-socia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dle.rae.es/?id=QvWA4Q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s.ccm.net/faq/17072-como-verificar-tus-cuentas-de-redes-sociale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www.publimetro.com.mx/mx/noticias/2017/10/01/juez-federal-ordena-edil-nogales-desbloquear-ciudadano-twitter.htm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periodicooficial.jalisco.gob.mx/sites/periodicooficial.jalisco.gob.mx/files/04-30-16-iv.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hyperlink" Target="https://periodicooficial.jalisco.gob.mx/sites/periodicooficial.jalisco.gob.mx/files/04-30-16-iv.pdf"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_popup?v=jjgz5T7W4v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asociaciondeinternet.org.mx/es/component/remository/Habitos-de-Internet/13-Estudio-sobre-los-Habitos-de-los-Usuarios-de-Internet-en-Mexico-2017/lang,es-es/?Itemid" TargetMode="Externa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sociaciondeinternet.org.mx/es/component/remository/Habitos-de-Internet/13-Estudio-sobre-los-Habitos-de-los-Usuarios-de-Internet-en-Mexico-2017/lang,es-es/?Itemid"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sociaciondeinternet.org.mx/es/component/remository/Habitos-de-Internet/13-Estudio-sobre-los-Habitos-de-los-Usuarios-de-Internet-en-Mexico-2017/lang,es-es/?Itemid"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abmexico.com/" TargetMode="Externa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sociaciondeinternet.org.mx/es/component/remository/Habitos-de-Internet/13-Estudio-sobre-los-Habitos-de-los-Usuarios-de-Internet-en-Mexico-2017/lang,es-es/?Itemid"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1800BF1-BAD4-4E31-A651-282C2AE2F2BF}"/>
              </a:ext>
            </a:extLst>
          </p:cNvPr>
          <p:cNvSpPr txBox="1"/>
          <p:nvPr/>
        </p:nvSpPr>
        <p:spPr>
          <a:xfrm>
            <a:off x="4612112" y="4211049"/>
            <a:ext cx="6898105" cy="1323439"/>
          </a:xfrm>
          <a:prstGeom prst="rect">
            <a:avLst/>
          </a:prstGeom>
          <a:noFill/>
        </p:spPr>
        <p:txBody>
          <a:bodyPr wrap="square" rtlCol="0">
            <a:spAutoFit/>
          </a:bodyPr>
          <a:lstStyle/>
          <a:p>
            <a:r>
              <a:rPr lang="es-MX" sz="4000" b="1" dirty="0"/>
              <a:t>Internet y redes sociales: </a:t>
            </a:r>
          </a:p>
          <a:p>
            <a:r>
              <a:rPr lang="es-MX" sz="4000" b="1" dirty="0"/>
              <a:t>Usos y riesgos.</a:t>
            </a:r>
          </a:p>
        </p:txBody>
      </p:sp>
      <p:sp>
        <p:nvSpPr>
          <p:cNvPr id="5" name="Rectangle 1">
            <a:extLst>
              <a:ext uri="{FF2B5EF4-FFF2-40B4-BE49-F238E27FC236}">
                <a16:creationId xmlns:a16="http://schemas.microsoft.com/office/drawing/2014/main" id="{DB1F33D6-3C7E-479B-A453-3CA25D3ABB3D}"/>
              </a:ext>
            </a:extLst>
          </p:cNvPr>
          <p:cNvSpPr>
            <a:spLocks noChangeArrowheads="1"/>
          </p:cNvSpPr>
          <p:nvPr/>
        </p:nvSpPr>
        <p:spPr bwMode="auto">
          <a:xfrm>
            <a:off x="0" y="-476087"/>
            <a:ext cx="312906" cy="95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chemeClr val="tx1"/>
                </a:solidFill>
                <a:effectLst/>
                <a:latin typeface="Arial" panose="020B0604020202020204" pitchFamily="34" charset="0"/>
              </a:rPr>
              <a:t>  </a:t>
            </a:r>
            <a:endParaRPr kumimoji="0" lang="es-MX" altLang="es-MX" sz="3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1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www.itei.org.mx/v3/micrositios/diplomado/2017/puerto_vallarta/images/logo_itei.png">
            <a:extLst>
              <a:ext uri="{FF2B5EF4-FFF2-40B4-BE49-F238E27FC236}">
                <a16:creationId xmlns:a16="http://schemas.microsoft.com/office/drawing/2014/main" id="{B8C6D8E9-BCC8-4850-B39F-37A860C51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3" y="161763"/>
            <a:ext cx="38100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9D4F1A20-9D1A-460A-BC08-F4E1A4097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238" y="161763"/>
            <a:ext cx="5325979" cy="1193357"/>
          </a:xfrm>
          <a:prstGeom prst="rect">
            <a:avLst/>
          </a:prstGeom>
        </p:spPr>
      </p:pic>
      <p:grpSp>
        <p:nvGrpSpPr>
          <p:cNvPr id="2" name="Grupo 1">
            <a:extLst>
              <a:ext uri="{FF2B5EF4-FFF2-40B4-BE49-F238E27FC236}">
                <a16:creationId xmlns:a16="http://schemas.microsoft.com/office/drawing/2014/main" id="{C6830A7C-39DE-4C47-90EB-1F7A9A8A38B2}"/>
              </a:ext>
            </a:extLst>
          </p:cNvPr>
          <p:cNvGrpSpPr/>
          <p:nvPr/>
        </p:nvGrpSpPr>
        <p:grpSpPr>
          <a:xfrm>
            <a:off x="516523" y="6018931"/>
            <a:ext cx="1528846" cy="413919"/>
            <a:chOff x="516523" y="5898615"/>
            <a:chExt cx="1528846" cy="413919"/>
          </a:xfrm>
        </p:grpSpPr>
        <p:sp>
          <p:nvSpPr>
            <p:cNvPr id="7" name="CuadroTexto 6">
              <a:extLst>
                <a:ext uri="{FF2B5EF4-FFF2-40B4-BE49-F238E27FC236}">
                  <a16:creationId xmlns:a16="http://schemas.microsoft.com/office/drawing/2014/main" id="{BA1C9FCB-61D6-4541-A18E-C48DF1553496}"/>
                </a:ext>
              </a:extLst>
            </p:cNvPr>
            <p:cNvSpPr txBox="1"/>
            <p:nvPr/>
          </p:nvSpPr>
          <p:spPr>
            <a:xfrm>
              <a:off x="930443" y="6050924"/>
              <a:ext cx="1114926" cy="261610"/>
            </a:xfrm>
            <a:prstGeom prst="rect">
              <a:avLst/>
            </a:prstGeom>
            <a:noFill/>
          </p:spPr>
          <p:txBody>
            <a:bodyPr wrap="square" rtlCol="0">
              <a:spAutoFit/>
            </a:bodyPr>
            <a:lstStyle/>
            <a:p>
              <a:r>
                <a:rPr lang="es-MX" sz="1050" dirty="0">
                  <a:latin typeface="Droid Serif" panose="02020600060500020200" pitchFamily="18" charset="0"/>
                  <a:ea typeface="Droid Serif" panose="02020600060500020200" pitchFamily="18" charset="0"/>
                  <a:cs typeface="Droid Serif" panose="02020600060500020200" pitchFamily="18" charset="0"/>
                </a:rPr>
                <a:t>@</a:t>
              </a:r>
              <a:r>
                <a:rPr lang="es-MX" sz="1050" dirty="0" err="1">
                  <a:latin typeface="Droid Serif" panose="02020600060500020200" pitchFamily="18" charset="0"/>
                  <a:ea typeface="Droid Serif" panose="02020600060500020200" pitchFamily="18" charset="0"/>
                  <a:cs typeface="Droid Serif" panose="02020600060500020200" pitchFamily="18" charset="0"/>
                </a:rPr>
                <a:t>MenyoRojas</a:t>
              </a:r>
              <a:endParaRPr lang="es-MX" sz="1050" dirty="0">
                <a:latin typeface="Droid Serif" panose="02020600060500020200" pitchFamily="18" charset="0"/>
                <a:ea typeface="Droid Serif" panose="02020600060500020200" pitchFamily="18" charset="0"/>
                <a:cs typeface="Droid Serif" panose="02020600060500020200" pitchFamily="18" charset="0"/>
              </a:endParaRPr>
            </a:p>
          </p:txBody>
        </p:sp>
        <p:pic>
          <p:nvPicPr>
            <p:cNvPr id="8" name="Imagen 7">
              <a:extLst>
                <a:ext uri="{FF2B5EF4-FFF2-40B4-BE49-F238E27FC236}">
                  <a16:creationId xmlns:a16="http://schemas.microsoft.com/office/drawing/2014/main" id="{85F09A79-B56E-4306-9289-B78E5CB3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23" y="5898615"/>
              <a:ext cx="413919" cy="413919"/>
            </a:xfrm>
            <a:prstGeom prst="rect">
              <a:avLst/>
            </a:prstGeom>
          </p:spPr>
        </p:pic>
      </p:grpSp>
    </p:spTree>
    <p:extLst>
      <p:ext uri="{BB962C8B-B14F-4D97-AF65-F5344CB8AC3E}">
        <p14:creationId xmlns:p14="http://schemas.microsoft.com/office/powerpoint/2010/main" val="137928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5 Marcador de contenido">
            <a:extLst>
              <a:ext uri="{FF2B5EF4-FFF2-40B4-BE49-F238E27FC236}">
                <a16:creationId xmlns:a16="http://schemas.microsoft.com/office/drawing/2014/main" id="{520FD99C-0987-4600-BFE2-AEA58C893BBE}"/>
              </a:ext>
            </a:extLst>
          </p:cNvPr>
          <p:cNvGraphicFramePr>
            <a:graphicFrameLocks noGrp="1"/>
          </p:cNvGraphicFramePr>
          <p:nvPr>
            <p:ph idx="1"/>
            <p:extLst>
              <p:ext uri="{D42A27DB-BD31-4B8C-83A1-F6EECF244321}">
                <p14:modId xmlns:p14="http://schemas.microsoft.com/office/powerpoint/2010/main" val="136012169"/>
              </p:ext>
            </p:extLst>
          </p:nvPr>
        </p:nvGraphicFramePr>
        <p:xfrm>
          <a:off x="1174122" y="1744098"/>
          <a:ext cx="41148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7FA9AA44-A44B-49C6-AC2A-8C6CF4BF36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2121" y="156457"/>
            <a:ext cx="7621064" cy="6496957"/>
          </a:xfrm>
          <a:prstGeom prst="rect">
            <a:avLst/>
          </a:prstGeom>
        </p:spPr>
      </p:pic>
    </p:spTree>
    <p:extLst>
      <p:ext uri="{BB962C8B-B14F-4D97-AF65-F5344CB8AC3E}">
        <p14:creationId xmlns:p14="http://schemas.microsoft.com/office/powerpoint/2010/main" val="314065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a:extLst>
              <a:ext uri="{FF2B5EF4-FFF2-40B4-BE49-F238E27FC236}">
                <a16:creationId xmlns:a16="http://schemas.microsoft.com/office/drawing/2014/main" id="{BD84E0C6-F813-40CE-9932-933BA2697E84}"/>
              </a:ext>
            </a:extLst>
          </p:cNvPr>
          <p:cNvSpPr/>
          <p:nvPr/>
        </p:nvSpPr>
        <p:spPr>
          <a:xfrm>
            <a:off x="432048" y="6410993"/>
            <a:ext cx="4572000" cy="215444"/>
          </a:xfrm>
          <a:prstGeom prst="rect">
            <a:avLst/>
          </a:prstGeom>
        </p:spPr>
        <p:txBody>
          <a:bodyPr>
            <a:spAutoFit/>
          </a:bodyPr>
          <a:lstStyle/>
          <a:p>
            <a:r>
              <a:rPr lang="es-MX" sz="800" dirty="0"/>
              <a:t>Fuente: Guía de Privacidad en Internet. </a:t>
            </a:r>
            <a:r>
              <a:rPr lang="es-MX" sz="800" i="1" dirty="0"/>
              <a:t>www.eset-la.com</a:t>
            </a:r>
            <a:endParaRPr lang="es-MX" sz="800" dirty="0"/>
          </a:p>
        </p:txBody>
      </p:sp>
      <p:sp>
        <p:nvSpPr>
          <p:cNvPr id="6" name="2 CuadroTexto">
            <a:extLst>
              <a:ext uri="{FF2B5EF4-FFF2-40B4-BE49-F238E27FC236}">
                <a16:creationId xmlns:a16="http://schemas.microsoft.com/office/drawing/2014/main" id="{855996C7-2B0F-41B3-AF08-08A9F4CB89CA}"/>
              </a:ext>
            </a:extLst>
          </p:cNvPr>
          <p:cNvSpPr txBox="1"/>
          <p:nvPr/>
        </p:nvSpPr>
        <p:spPr>
          <a:xfrm>
            <a:off x="5953781" y="5802038"/>
            <a:ext cx="4896544" cy="369332"/>
          </a:xfrm>
          <a:prstGeom prst="rect">
            <a:avLst/>
          </a:prstGeom>
          <a:solidFill>
            <a:srgbClr val="FFC000"/>
          </a:solidFill>
        </p:spPr>
        <p:txBody>
          <a:bodyPr wrap="square" rtlCol="0">
            <a:spAutoFit/>
          </a:bodyPr>
          <a:lstStyle/>
          <a:p>
            <a:r>
              <a:rPr lang="es-MX" dirty="0"/>
              <a:t>Spyware, virus, hoax, pop-ups, spam, etc.</a:t>
            </a:r>
          </a:p>
        </p:txBody>
      </p:sp>
      <p:sp>
        <p:nvSpPr>
          <p:cNvPr id="2" name="Rectángulo 1">
            <a:extLst>
              <a:ext uri="{FF2B5EF4-FFF2-40B4-BE49-F238E27FC236}">
                <a16:creationId xmlns:a16="http://schemas.microsoft.com/office/drawing/2014/main" id="{0489AE66-CB68-4E92-9D71-578CCFC8CEC2}"/>
              </a:ext>
            </a:extLst>
          </p:cNvPr>
          <p:cNvSpPr/>
          <p:nvPr/>
        </p:nvSpPr>
        <p:spPr>
          <a:xfrm>
            <a:off x="5678906" y="1093057"/>
            <a:ext cx="5446294" cy="3970318"/>
          </a:xfrm>
          <a:prstGeom prst="rect">
            <a:avLst/>
          </a:prstGeom>
          <a:solidFill>
            <a:schemeClr val="bg2"/>
          </a:solidFill>
        </p:spPr>
        <p:txBody>
          <a:bodyPr wrap="square">
            <a:spAutoFit/>
          </a:bodyPr>
          <a:lstStyle/>
          <a:p>
            <a:r>
              <a:rPr lang="es-MX" b="1" dirty="0"/>
              <a:t>Ciberbullying</a:t>
            </a:r>
            <a:r>
              <a:rPr lang="es-MX" dirty="0"/>
              <a:t>: agredir, intimidar y someter a la víctima. </a:t>
            </a:r>
          </a:p>
          <a:p>
            <a:endParaRPr lang="es-MX" dirty="0"/>
          </a:p>
          <a:p>
            <a:r>
              <a:rPr lang="es-MX" dirty="0"/>
              <a:t>•</a:t>
            </a:r>
            <a:r>
              <a:rPr lang="es-MX" b="1" dirty="0" err="1"/>
              <a:t>Sexting</a:t>
            </a:r>
            <a:r>
              <a:rPr lang="es-MX" dirty="0"/>
              <a:t>: enviar contenidos de tipo sexual (principalmente fotografías y/o videos) </a:t>
            </a:r>
          </a:p>
          <a:p>
            <a:endParaRPr lang="es-MX" dirty="0"/>
          </a:p>
          <a:p>
            <a:r>
              <a:rPr lang="es-MX" dirty="0"/>
              <a:t>•</a:t>
            </a:r>
            <a:r>
              <a:rPr lang="es-MX" b="1" dirty="0"/>
              <a:t>Grooming</a:t>
            </a:r>
            <a:r>
              <a:rPr lang="es-MX" dirty="0"/>
              <a:t>: obtener mediante internet, imágenes eróticas o pornográficas, e, incluso, preparar un encuentro sexual. (Adultos fingen ser niños). </a:t>
            </a:r>
          </a:p>
          <a:p>
            <a:endParaRPr lang="es-MX" dirty="0"/>
          </a:p>
          <a:p>
            <a:r>
              <a:rPr lang="es-MX" dirty="0"/>
              <a:t>•</a:t>
            </a:r>
            <a:r>
              <a:rPr lang="es-MX" b="1" dirty="0"/>
              <a:t>Uso Comercial</a:t>
            </a:r>
            <a:r>
              <a:rPr lang="es-MX" dirty="0"/>
              <a:t>: Provocar que los usuarios proporcionen información personal con anuncios e incentivos (juegos gratuitos, promociones) </a:t>
            </a:r>
          </a:p>
        </p:txBody>
      </p:sp>
      <p:sp>
        <p:nvSpPr>
          <p:cNvPr id="3" name="Rectángulo 2">
            <a:extLst>
              <a:ext uri="{FF2B5EF4-FFF2-40B4-BE49-F238E27FC236}">
                <a16:creationId xmlns:a16="http://schemas.microsoft.com/office/drawing/2014/main" id="{0710ADEA-FC42-45CD-8BF6-D6DEF9E9FC78}"/>
              </a:ext>
            </a:extLst>
          </p:cNvPr>
          <p:cNvSpPr/>
          <p:nvPr/>
        </p:nvSpPr>
        <p:spPr>
          <a:xfrm>
            <a:off x="432048" y="1093057"/>
            <a:ext cx="4668252" cy="5078313"/>
          </a:xfrm>
          <a:prstGeom prst="rect">
            <a:avLst/>
          </a:prstGeom>
          <a:solidFill>
            <a:srgbClr val="00B0F0"/>
          </a:solidFill>
        </p:spPr>
        <p:txBody>
          <a:bodyPr wrap="square">
            <a:spAutoFit/>
          </a:bodyPr>
          <a:lstStyle/>
          <a:p>
            <a:r>
              <a:rPr lang="es-MX" b="1" dirty="0" err="1"/>
              <a:t>Oversharing</a:t>
            </a:r>
            <a:r>
              <a:rPr lang="es-MX" b="1" dirty="0"/>
              <a:t>: </a:t>
            </a:r>
          </a:p>
          <a:p>
            <a:r>
              <a:rPr lang="es-MX" dirty="0"/>
              <a:t>Se da al compartir de manera desmedida la información. </a:t>
            </a:r>
          </a:p>
          <a:p>
            <a:endParaRPr lang="es-MX" dirty="0"/>
          </a:p>
          <a:p>
            <a:r>
              <a:rPr lang="es-MX" b="1" dirty="0"/>
              <a:t>Protocolos inseguros: </a:t>
            </a:r>
          </a:p>
          <a:p>
            <a:r>
              <a:rPr lang="es-MX" dirty="0"/>
              <a:t>Se relaciona con la seguridad en la comunicación de las aplicaciones.</a:t>
            </a:r>
          </a:p>
          <a:p>
            <a:endParaRPr lang="es-MX" dirty="0"/>
          </a:p>
          <a:p>
            <a:r>
              <a:rPr lang="es-MX" b="1" dirty="0"/>
              <a:t>Códigos maliciosos: </a:t>
            </a:r>
          </a:p>
          <a:p>
            <a:r>
              <a:rPr lang="es-MX" dirty="0"/>
              <a:t>Son amenazas que afectan a la Privacidad de Redes Sociales para propagar campañas maliciosas en nombre de las víctimas.</a:t>
            </a:r>
          </a:p>
          <a:p>
            <a:endParaRPr lang="es-MX" dirty="0"/>
          </a:p>
          <a:p>
            <a:r>
              <a:rPr lang="es-MX" b="1" dirty="0"/>
              <a:t>Phishing: </a:t>
            </a:r>
          </a:p>
          <a:p>
            <a:r>
              <a:rPr lang="es-MX" dirty="0"/>
              <a:t>Roban las credenciales de usuarios distraídos que las ingresan pensando que se encuentran en un sitio real. </a:t>
            </a:r>
          </a:p>
        </p:txBody>
      </p:sp>
      <p:sp>
        <p:nvSpPr>
          <p:cNvPr id="19" name="Title 1">
            <a:extLst>
              <a:ext uri="{FF2B5EF4-FFF2-40B4-BE49-F238E27FC236}">
                <a16:creationId xmlns:a16="http://schemas.microsoft.com/office/drawing/2014/main" id="{A01F3D77-0CC1-4996-A384-E73C984CBD2F}"/>
              </a:ext>
            </a:extLst>
          </p:cNvPr>
          <p:cNvSpPr>
            <a:spLocks noGrp="1"/>
          </p:cNvSpPr>
          <p:nvPr>
            <p:ph type="title"/>
          </p:nvPr>
        </p:nvSpPr>
        <p:spPr>
          <a:xfrm>
            <a:off x="411644" y="280739"/>
            <a:ext cx="2756675" cy="738067"/>
          </a:xfrm>
        </p:spPr>
        <p:txBody>
          <a:bodyPr/>
          <a:lstStyle/>
          <a:p>
            <a:r>
              <a:rPr lang="en-US" dirty="0" err="1">
                <a:solidFill>
                  <a:schemeClr val="tx1">
                    <a:lumMod val="50000"/>
                    <a:lumOff val="50000"/>
                  </a:schemeClr>
                </a:solidFill>
              </a:rPr>
              <a:t>Riesgos</a:t>
            </a:r>
            <a:endParaRPr lang="en-US" dirty="0">
              <a:solidFill>
                <a:schemeClr val="tx1">
                  <a:lumMod val="50000"/>
                  <a:lumOff val="50000"/>
                </a:schemeClr>
              </a:solidFill>
            </a:endParaRPr>
          </a:p>
        </p:txBody>
      </p:sp>
    </p:spTree>
    <p:extLst>
      <p:ext uri="{BB962C8B-B14F-4D97-AF65-F5344CB8AC3E}">
        <p14:creationId xmlns:p14="http://schemas.microsoft.com/office/powerpoint/2010/main" val="387761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A594BA-6255-4179-9B93-BFC5F42B1EEF}"/>
              </a:ext>
            </a:extLst>
          </p:cNvPr>
          <p:cNvPicPr>
            <a:picLocks noChangeAspect="1"/>
          </p:cNvPicPr>
          <p:nvPr/>
        </p:nvPicPr>
        <p:blipFill>
          <a:blip r:embed="rId2"/>
          <a:stretch>
            <a:fillRect/>
          </a:stretch>
        </p:blipFill>
        <p:spPr>
          <a:xfrm>
            <a:off x="1971768" y="0"/>
            <a:ext cx="8248463" cy="6858000"/>
          </a:xfrm>
          <a:prstGeom prst="rect">
            <a:avLst/>
          </a:prstGeom>
        </p:spPr>
      </p:pic>
      <p:sp>
        <p:nvSpPr>
          <p:cNvPr id="5" name="Rectángulo 4">
            <a:extLst>
              <a:ext uri="{FF2B5EF4-FFF2-40B4-BE49-F238E27FC236}">
                <a16:creationId xmlns:a16="http://schemas.microsoft.com/office/drawing/2014/main" id="{C383A270-AB6A-4592-BCB3-51E0F0B197D4}"/>
              </a:ext>
            </a:extLst>
          </p:cNvPr>
          <p:cNvSpPr/>
          <p:nvPr/>
        </p:nvSpPr>
        <p:spPr>
          <a:xfrm rot="16200000">
            <a:off x="-2850468" y="3056403"/>
            <a:ext cx="6408824" cy="584775"/>
          </a:xfrm>
          <a:prstGeom prst="rect">
            <a:avLst/>
          </a:prstGeom>
        </p:spPr>
        <p:txBody>
          <a:bodyPr wrap="square">
            <a:spAutoFit/>
          </a:bodyPr>
          <a:lstStyle/>
          <a:p>
            <a:endParaRPr lang="es-MX" sz="800" dirty="0">
              <a:solidFill>
                <a:srgbClr val="000000"/>
              </a:solidFill>
              <a:latin typeface="TADNR Z+ Exo 2"/>
            </a:endParaRPr>
          </a:p>
          <a:p>
            <a:r>
              <a:rPr lang="es-MX" sz="800" dirty="0">
                <a:solidFill>
                  <a:srgbClr val="000000"/>
                </a:solidFill>
                <a:latin typeface="TADNR Z+ Exo 2"/>
              </a:rPr>
              <a:t>Fuente:  Guía para </a:t>
            </a:r>
            <a:r>
              <a:rPr lang="es-MX" sz="800" b="1" dirty="0">
                <a:solidFill>
                  <a:srgbClr val="000000"/>
                </a:solidFill>
                <a:latin typeface="TADNR Z+ Exo 2"/>
              </a:rPr>
              <a:t>PREVENIR </a:t>
            </a:r>
            <a:r>
              <a:rPr lang="es-MX" sz="800" dirty="0">
                <a:solidFill>
                  <a:srgbClr val="000000"/>
                </a:solidFill>
                <a:latin typeface="TADNR Z+ Exo 2"/>
              </a:rPr>
              <a:t>el robo de identidad. </a:t>
            </a:r>
            <a:r>
              <a:rPr lang="es-MX" sz="800" dirty="0"/>
              <a:t>Instituto Nacional de Transparencia, Acceso a la Información y Protección de Datos Personales (INAI)</a:t>
            </a:r>
          </a:p>
          <a:p>
            <a:r>
              <a:rPr lang="es-MX" sz="800" dirty="0">
                <a:solidFill>
                  <a:srgbClr val="000000"/>
                </a:solidFill>
                <a:latin typeface="TADNR Z+ Exo 2"/>
              </a:rPr>
              <a:t> </a:t>
            </a:r>
          </a:p>
        </p:txBody>
      </p:sp>
    </p:spTree>
    <p:extLst>
      <p:ext uri="{BB962C8B-B14F-4D97-AF65-F5344CB8AC3E}">
        <p14:creationId xmlns:p14="http://schemas.microsoft.com/office/powerpoint/2010/main" val="371669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DF9FFD-94CB-4EE1-847A-09B4881A7F3B}"/>
              </a:ext>
            </a:extLst>
          </p:cNvPr>
          <p:cNvPicPr>
            <a:picLocks noChangeAspect="1"/>
          </p:cNvPicPr>
          <p:nvPr/>
        </p:nvPicPr>
        <p:blipFill>
          <a:blip r:embed="rId2"/>
          <a:stretch>
            <a:fillRect/>
          </a:stretch>
        </p:blipFill>
        <p:spPr>
          <a:xfrm>
            <a:off x="0" y="0"/>
            <a:ext cx="8654716" cy="6856941"/>
          </a:xfrm>
          <a:prstGeom prst="rect">
            <a:avLst/>
          </a:prstGeom>
        </p:spPr>
      </p:pic>
      <p:sp>
        <p:nvSpPr>
          <p:cNvPr id="3" name="Rectángulo 2">
            <a:extLst>
              <a:ext uri="{FF2B5EF4-FFF2-40B4-BE49-F238E27FC236}">
                <a16:creationId xmlns:a16="http://schemas.microsoft.com/office/drawing/2014/main" id="{966D097C-59F2-4D06-9871-537FA4ABDAB3}"/>
              </a:ext>
            </a:extLst>
          </p:cNvPr>
          <p:cNvSpPr/>
          <p:nvPr/>
        </p:nvSpPr>
        <p:spPr>
          <a:xfrm rot="16200000">
            <a:off x="7769406" y="3136083"/>
            <a:ext cx="6408824" cy="584775"/>
          </a:xfrm>
          <a:prstGeom prst="rect">
            <a:avLst/>
          </a:prstGeom>
        </p:spPr>
        <p:txBody>
          <a:bodyPr wrap="square">
            <a:spAutoFit/>
          </a:bodyPr>
          <a:lstStyle/>
          <a:p>
            <a:endParaRPr lang="es-MX" sz="800" dirty="0">
              <a:solidFill>
                <a:srgbClr val="000000"/>
              </a:solidFill>
              <a:latin typeface="TADNR Z+ Exo 2"/>
            </a:endParaRPr>
          </a:p>
          <a:p>
            <a:r>
              <a:rPr lang="es-MX" sz="800" dirty="0">
                <a:solidFill>
                  <a:srgbClr val="000000"/>
                </a:solidFill>
                <a:latin typeface="TADNR Z+ Exo 2"/>
              </a:rPr>
              <a:t>Fuente:  Guía para </a:t>
            </a:r>
            <a:r>
              <a:rPr lang="es-MX" sz="800" b="1" dirty="0">
                <a:solidFill>
                  <a:srgbClr val="000000"/>
                </a:solidFill>
                <a:latin typeface="TADNR Z+ Exo 2"/>
              </a:rPr>
              <a:t>PREVENIR </a:t>
            </a:r>
            <a:r>
              <a:rPr lang="es-MX" sz="800" dirty="0">
                <a:solidFill>
                  <a:srgbClr val="000000"/>
                </a:solidFill>
                <a:latin typeface="TADNR Z+ Exo 2"/>
              </a:rPr>
              <a:t>el robo de identidad. </a:t>
            </a:r>
            <a:r>
              <a:rPr lang="es-MX" sz="800" dirty="0"/>
              <a:t>Instituto Nacional de Transparencia, Acceso a la Información y Protección de Datos Personales (INAI)</a:t>
            </a:r>
          </a:p>
          <a:p>
            <a:r>
              <a:rPr lang="es-MX" sz="800" dirty="0">
                <a:solidFill>
                  <a:srgbClr val="000000"/>
                </a:solidFill>
                <a:latin typeface="TADNR Z+ Exo 2"/>
              </a:rPr>
              <a:t> </a:t>
            </a:r>
          </a:p>
        </p:txBody>
      </p:sp>
    </p:spTree>
    <p:extLst>
      <p:ext uri="{BB962C8B-B14F-4D97-AF65-F5344CB8AC3E}">
        <p14:creationId xmlns:p14="http://schemas.microsoft.com/office/powerpoint/2010/main" val="294581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AB5E584-9D31-45B7-B6E1-64D793AD8CFA}"/>
              </a:ext>
            </a:extLst>
          </p:cNvPr>
          <p:cNvPicPr>
            <a:picLocks noChangeAspect="1"/>
          </p:cNvPicPr>
          <p:nvPr/>
        </p:nvPicPr>
        <p:blipFill>
          <a:blip r:embed="rId2"/>
          <a:stretch>
            <a:fillRect/>
          </a:stretch>
        </p:blipFill>
        <p:spPr>
          <a:xfrm>
            <a:off x="0" y="753979"/>
            <a:ext cx="9137285" cy="5285874"/>
          </a:xfrm>
          <a:prstGeom prst="rect">
            <a:avLst/>
          </a:prstGeom>
        </p:spPr>
      </p:pic>
      <p:sp>
        <p:nvSpPr>
          <p:cNvPr id="6" name="Rectángulo 5">
            <a:extLst>
              <a:ext uri="{FF2B5EF4-FFF2-40B4-BE49-F238E27FC236}">
                <a16:creationId xmlns:a16="http://schemas.microsoft.com/office/drawing/2014/main" id="{F3210256-A593-4282-93D0-AF997B86E785}"/>
              </a:ext>
            </a:extLst>
          </p:cNvPr>
          <p:cNvSpPr/>
          <p:nvPr/>
        </p:nvSpPr>
        <p:spPr>
          <a:xfrm rot="16200000">
            <a:off x="7777427" y="3104529"/>
            <a:ext cx="6408824" cy="584775"/>
          </a:xfrm>
          <a:prstGeom prst="rect">
            <a:avLst/>
          </a:prstGeom>
        </p:spPr>
        <p:txBody>
          <a:bodyPr wrap="square">
            <a:spAutoFit/>
          </a:bodyPr>
          <a:lstStyle/>
          <a:p>
            <a:endParaRPr lang="es-MX" sz="800" dirty="0">
              <a:solidFill>
                <a:srgbClr val="000000"/>
              </a:solidFill>
              <a:latin typeface="TADNR Z+ Exo 2"/>
            </a:endParaRPr>
          </a:p>
          <a:p>
            <a:r>
              <a:rPr lang="es-MX" sz="800" dirty="0">
                <a:solidFill>
                  <a:srgbClr val="000000"/>
                </a:solidFill>
                <a:latin typeface="TADNR Z+ Exo 2"/>
              </a:rPr>
              <a:t>Fuente:  Guía para </a:t>
            </a:r>
            <a:r>
              <a:rPr lang="es-MX" sz="800" b="1" dirty="0">
                <a:solidFill>
                  <a:srgbClr val="000000"/>
                </a:solidFill>
                <a:latin typeface="TADNR Z+ Exo 2"/>
              </a:rPr>
              <a:t>PREVENIR </a:t>
            </a:r>
            <a:r>
              <a:rPr lang="es-MX" sz="800" dirty="0">
                <a:solidFill>
                  <a:srgbClr val="000000"/>
                </a:solidFill>
                <a:latin typeface="TADNR Z+ Exo 2"/>
              </a:rPr>
              <a:t>el robo de identidad. </a:t>
            </a:r>
            <a:r>
              <a:rPr lang="es-MX" sz="800" dirty="0"/>
              <a:t>Instituto Nacional de Transparencia, Acceso a la Información y Protección de Datos Personales (INAI)</a:t>
            </a:r>
          </a:p>
          <a:p>
            <a:r>
              <a:rPr lang="es-MX" sz="800" dirty="0">
                <a:solidFill>
                  <a:srgbClr val="000000"/>
                </a:solidFill>
                <a:latin typeface="TADNR Z+ Exo 2"/>
              </a:rPr>
              <a:t> </a:t>
            </a:r>
          </a:p>
        </p:txBody>
      </p:sp>
    </p:spTree>
    <p:extLst>
      <p:ext uri="{BB962C8B-B14F-4D97-AF65-F5344CB8AC3E}">
        <p14:creationId xmlns:p14="http://schemas.microsoft.com/office/powerpoint/2010/main" val="91001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98E209-EDA6-4445-B4FB-12994E28025A}"/>
              </a:ext>
            </a:extLst>
          </p:cNvPr>
          <p:cNvSpPr/>
          <p:nvPr/>
        </p:nvSpPr>
        <p:spPr>
          <a:xfrm>
            <a:off x="128338" y="195318"/>
            <a:ext cx="10956757" cy="2000548"/>
          </a:xfrm>
          <a:prstGeom prst="rect">
            <a:avLst/>
          </a:prstGeom>
        </p:spPr>
        <p:txBody>
          <a:bodyPr wrap="square">
            <a:spAutoFit/>
          </a:bodyPr>
          <a:lstStyle/>
          <a:p>
            <a:r>
              <a:rPr lang="es-MX" sz="4400" spc="-50" dirty="0">
                <a:solidFill>
                  <a:schemeClr val="tx1">
                    <a:lumMod val="50000"/>
                    <a:lumOff val="50000"/>
                  </a:schemeClr>
                </a:solidFill>
                <a:latin typeface="+mj-lt"/>
                <a:ea typeface="+mj-ea"/>
                <a:cs typeface="+mj-cs"/>
              </a:rPr>
              <a:t>Experimento social: Los peligros de las redes sociales</a:t>
            </a:r>
          </a:p>
          <a:p>
            <a:br>
              <a:rPr lang="es-MX" dirty="0">
                <a:solidFill>
                  <a:srgbClr val="000000"/>
                </a:solidFill>
                <a:latin typeface="Roboto" panose="02000000000000000000" pitchFamily="2" charset="0"/>
              </a:rPr>
            </a:br>
            <a:endParaRPr lang="es-MX" dirty="0"/>
          </a:p>
        </p:txBody>
      </p:sp>
      <p:pic>
        <p:nvPicPr>
          <p:cNvPr id="5" name="Imagen 4">
            <a:hlinkClick r:id="rId2"/>
            <a:extLst>
              <a:ext uri="{FF2B5EF4-FFF2-40B4-BE49-F238E27FC236}">
                <a16:creationId xmlns:a16="http://schemas.microsoft.com/office/drawing/2014/main" id="{6406FE08-4281-45D5-B3B4-EFE0CD5BA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368" y="1748588"/>
            <a:ext cx="6392070" cy="4375017"/>
          </a:xfrm>
          <a:prstGeom prst="rect">
            <a:avLst/>
          </a:prstGeom>
        </p:spPr>
      </p:pic>
      <p:sp>
        <p:nvSpPr>
          <p:cNvPr id="6" name="Rectángulo 5">
            <a:extLst>
              <a:ext uri="{FF2B5EF4-FFF2-40B4-BE49-F238E27FC236}">
                <a16:creationId xmlns:a16="http://schemas.microsoft.com/office/drawing/2014/main" id="{9B7F312E-D020-46C4-BA32-987CCD03809B}"/>
              </a:ext>
            </a:extLst>
          </p:cNvPr>
          <p:cNvSpPr/>
          <p:nvPr/>
        </p:nvSpPr>
        <p:spPr>
          <a:xfrm>
            <a:off x="128338" y="6581139"/>
            <a:ext cx="6096000" cy="215444"/>
          </a:xfrm>
          <a:prstGeom prst="rect">
            <a:avLst/>
          </a:prstGeom>
        </p:spPr>
        <p:txBody>
          <a:bodyPr>
            <a:spAutoFit/>
          </a:bodyPr>
          <a:lstStyle/>
          <a:p>
            <a:r>
              <a:rPr lang="es-MX" sz="800" dirty="0"/>
              <a:t>Fuente de la imagen: </a:t>
            </a:r>
            <a:r>
              <a:rPr lang="es-MX" sz="800" dirty="0">
                <a:hlinkClick r:id="rId4"/>
              </a:rPr>
              <a:t>https://www.webespacio.com/wp-content/uploads/2012/08/peligros-redes-sociales.jpg</a:t>
            </a:r>
            <a:endParaRPr lang="es-MX" dirty="0"/>
          </a:p>
        </p:txBody>
      </p:sp>
    </p:spTree>
    <p:extLst>
      <p:ext uri="{BB962C8B-B14F-4D97-AF65-F5344CB8AC3E}">
        <p14:creationId xmlns:p14="http://schemas.microsoft.com/office/powerpoint/2010/main" val="212833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993F83-8094-49F2-9A09-D0FBB52A810E}"/>
              </a:ext>
            </a:extLst>
          </p:cNvPr>
          <p:cNvSpPr/>
          <p:nvPr/>
        </p:nvSpPr>
        <p:spPr>
          <a:xfrm>
            <a:off x="5165558" y="94632"/>
            <a:ext cx="5895474" cy="6555641"/>
          </a:xfrm>
          <a:prstGeom prst="rect">
            <a:avLst/>
          </a:prstGeom>
        </p:spPr>
        <p:txBody>
          <a:bodyPr wrap="square">
            <a:spAutoFit/>
          </a:bodyPr>
          <a:lstStyle/>
          <a:p>
            <a:pPr marL="342900" indent="-342900" algn="just">
              <a:buAutoNum type="arabicPeriod"/>
            </a:pPr>
            <a:r>
              <a:rPr lang="es-MX" sz="2000" dirty="0"/>
              <a:t>Existe otra persona implicada </a:t>
            </a:r>
          </a:p>
          <a:p>
            <a:pPr marL="342900" indent="-342900" algn="just">
              <a:buAutoNum type="arabicPeriod"/>
            </a:pPr>
            <a:r>
              <a:rPr lang="es-MX" sz="2000" dirty="0"/>
              <a:t>Las personas y las relaciones pueden cambiar; </a:t>
            </a:r>
          </a:p>
          <a:p>
            <a:pPr marL="342900" indent="-342900" algn="just">
              <a:buAutoNum type="arabicPeriod"/>
            </a:pPr>
            <a:r>
              <a:rPr lang="es-MX" sz="2000" dirty="0"/>
              <a:t>La protección de la información digital es complicada; </a:t>
            </a:r>
          </a:p>
          <a:p>
            <a:pPr marL="342900" indent="-342900" algn="just">
              <a:buAutoNum type="arabicPeriod"/>
            </a:pPr>
            <a:r>
              <a:rPr lang="es-MX" sz="2000" dirty="0"/>
              <a:t>…toda imagen que aparece en una pantalla es irrecuperable y pierdes el control sobre ella. </a:t>
            </a:r>
          </a:p>
          <a:p>
            <a:pPr marL="342900" indent="-342900" algn="just">
              <a:buAutoNum type="arabicPeriod"/>
            </a:pPr>
            <a:r>
              <a:rPr lang="es-MX" sz="2000" dirty="0"/>
              <a:t>Una imagen puede aportar mucha información; </a:t>
            </a:r>
          </a:p>
          <a:p>
            <a:pPr marL="342900" indent="-342900" algn="just">
              <a:buAutoNum type="arabicPeriod"/>
            </a:pPr>
            <a:r>
              <a:rPr lang="es-MX" sz="2000" dirty="0"/>
              <a:t>Existen leyes que penalizan acciones ligadas al </a:t>
            </a:r>
            <a:r>
              <a:rPr lang="es-MX" sz="2000" dirty="0" err="1"/>
              <a:t>sexting</a:t>
            </a:r>
            <a:r>
              <a:rPr lang="es-MX" sz="2000" dirty="0"/>
              <a:t>; </a:t>
            </a:r>
          </a:p>
          <a:p>
            <a:pPr marL="342900" indent="-342900" algn="just">
              <a:buAutoNum type="arabicPeriod"/>
            </a:pPr>
            <a:r>
              <a:rPr lang="es-MX" sz="2000" dirty="0"/>
              <a:t>Se produce </a:t>
            </a:r>
            <a:r>
              <a:rPr lang="es-MX" sz="2000" dirty="0" err="1"/>
              <a:t>sextorsión</a:t>
            </a:r>
            <a:r>
              <a:rPr lang="es-MX" sz="2000" dirty="0"/>
              <a:t> si la imagen de </a:t>
            </a:r>
            <a:r>
              <a:rPr lang="es-MX" sz="2000" dirty="0" err="1"/>
              <a:t>sexting</a:t>
            </a:r>
            <a:r>
              <a:rPr lang="es-MX" sz="2000" dirty="0"/>
              <a:t> cae en manos de un chantajista; </a:t>
            </a:r>
          </a:p>
          <a:p>
            <a:pPr marL="342900" indent="-342900" algn="just">
              <a:buAutoNum type="arabicPeriod"/>
            </a:pPr>
            <a:r>
              <a:rPr lang="es-MX" sz="2000" dirty="0"/>
              <a:t>Internet es rápido y potente; las imágenes de </a:t>
            </a:r>
            <a:r>
              <a:rPr lang="es-MX" sz="2000" dirty="0" err="1"/>
              <a:t>sexting</a:t>
            </a:r>
            <a:r>
              <a:rPr lang="es-MX" sz="2000" dirty="0"/>
              <a:t> pueden llegar a Internet, </a:t>
            </a:r>
          </a:p>
          <a:p>
            <a:pPr marL="342900" indent="-342900" algn="just">
              <a:buAutoNum type="arabicPeriod"/>
            </a:pPr>
            <a:r>
              <a:rPr lang="es-MX" sz="2000" dirty="0"/>
              <a:t>Las redes sociales facilitan la información a las personas cercanas; 1</a:t>
            </a:r>
          </a:p>
          <a:p>
            <a:pPr marL="342900" indent="-342900" algn="just">
              <a:buAutoNum type="arabicPeriod"/>
            </a:pPr>
            <a:r>
              <a:rPr lang="es-MX" sz="2000" dirty="0"/>
              <a:t>Existe grave riesgo de ciberbullying si la imagen de </a:t>
            </a:r>
            <a:r>
              <a:rPr lang="es-MX" sz="2000" dirty="0" err="1"/>
              <a:t>sexting</a:t>
            </a:r>
            <a:r>
              <a:rPr lang="es-MX" sz="2000" dirty="0"/>
              <a:t> se hace pública en Internet; </a:t>
            </a:r>
          </a:p>
        </p:txBody>
      </p:sp>
      <p:pic>
        <p:nvPicPr>
          <p:cNvPr id="6" name="Imagen 5">
            <a:extLst>
              <a:ext uri="{FF2B5EF4-FFF2-40B4-BE49-F238E27FC236}">
                <a16:creationId xmlns:a16="http://schemas.microsoft.com/office/drawing/2014/main" id="{E294C886-B50B-4FB1-89E6-2C7DE2CFD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35" y="1155031"/>
            <a:ext cx="4428725" cy="1925302"/>
          </a:xfrm>
          <a:prstGeom prst="rect">
            <a:avLst/>
          </a:prstGeom>
        </p:spPr>
      </p:pic>
      <p:pic>
        <p:nvPicPr>
          <p:cNvPr id="5" name="Imagen 4">
            <a:extLst>
              <a:ext uri="{FF2B5EF4-FFF2-40B4-BE49-F238E27FC236}">
                <a16:creationId xmlns:a16="http://schemas.microsoft.com/office/drawing/2014/main" id="{66923A62-3A59-4918-AE5B-0232DF5CF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468" y="3584134"/>
            <a:ext cx="1703461" cy="1141932"/>
          </a:xfrm>
          <a:prstGeom prst="rect">
            <a:avLst/>
          </a:prstGeom>
        </p:spPr>
      </p:pic>
      <p:sp>
        <p:nvSpPr>
          <p:cNvPr id="7" name="Rectángulo 6">
            <a:extLst>
              <a:ext uri="{FF2B5EF4-FFF2-40B4-BE49-F238E27FC236}">
                <a16:creationId xmlns:a16="http://schemas.microsoft.com/office/drawing/2014/main" id="{5F76A07D-C49A-4C09-8620-CE9FBD72C8F9}"/>
              </a:ext>
            </a:extLst>
          </p:cNvPr>
          <p:cNvSpPr/>
          <p:nvPr/>
        </p:nvSpPr>
        <p:spPr>
          <a:xfrm>
            <a:off x="414835" y="6311719"/>
            <a:ext cx="6096000" cy="338554"/>
          </a:xfrm>
          <a:prstGeom prst="rect">
            <a:avLst/>
          </a:prstGeom>
        </p:spPr>
        <p:txBody>
          <a:bodyPr>
            <a:spAutoFit/>
          </a:bodyPr>
          <a:lstStyle/>
          <a:p>
            <a:r>
              <a:rPr lang="es-MX" sz="800" dirty="0"/>
              <a:t>Fuente: </a:t>
            </a:r>
            <a:r>
              <a:rPr lang="es-MX" sz="800" dirty="0">
                <a:hlinkClick r:id="rId4"/>
              </a:rPr>
              <a:t>http://www.pensarantesdesextear.mx/prevencion-10-razones-no-sexting/</a:t>
            </a:r>
            <a:endParaRPr lang="es-MX" sz="800" dirty="0"/>
          </a:p>
          <a:p>
            <a:endParaRPr lang="es-MX" sz="800" dirty="0"/>
          </a:p>
        </p:txBody>
      </p:sp>
    </p:spTree>
    <p:extLst>
      <p:ext uri="{BB962C8B-B14F-4D97-AF65-F5344CB8AC3E}">
        <p14:creationId xmlns:p14="http://schemas.microsoft.com/office/powerpoint/2010/main" val="211210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A832A-BEBA-409B-A666-31CE2A663337}"/>
              </a:ext>
            </a:extLst>
          </p:cNvPr>
          <p:cNvSpPr/>
          <p:nvPr/>
        </p:nvSpPr>
        <p:spPr>
          <a:xfrm>
            <a:off x="5237747" y="0"/>
            <a:ext cx="5622758" cy="7017306"/>
          </a:xfrm>
          <a:prstGeom prst="rect">
            <a:avLst/>
          </a:prstGeom>
        </p:spPr>
        <p:txBody>
          <a:bodyPr wrap="square">
            <a:spAutoFit/>
          </a:bodyPr>
          <a:lstStyle/>
          <a:p>
            <a:pPr algn="just"/>
            <a:endParaRPr lang="es-MX" sz="1600" b="1" cap="all" dirty="0">
              <a:solidFill>
                <a:srgbClr val="323232"/>
              </a:solidFill>
              <a:latin typeface="Rokkitt"/>
            </a:endParaRPr>
          </a:p>
          <a:p>
            <a:pPr algn="just"/>
            <a:br>
              <a:rPr lang="es-MX" sz="1600" b="1" cap="all" dirty="0">
                <a:solidFill>
                  <a:srgbClr val="323232"/>
                </a:solidFill>
                <a:latin typeface="Rokkitt"/>
              </a:rPr>
            </a:br>
            <a:r>
              <a:rPr lang="es-MX" sz="1600" dirty="0">
                <a:solidFill>
                  <a:srgbClr val="727272"/>
                </a:solidFill>
                <a:latin typeface="Ubuntu"/>
              </a:rPr>
              <a:t>La campaña iba dirigida a quienes practican </a:t>
            </a:r>
            <a:r>
              <a:rPr lang="es-MX" sz="1600" dirty="0" err="1">
                <a:solidFill>
                  <a:srgbClr val="727272"/>
                </a:solidFill>
                <a:latin typeface="Ubuntu"/>
              </a:rPr>
              <a:t>sexting</a:t>
            </a:r>
            <a:r>
              <a:rPr lang="es-MX" sz="1600" dirty="0">
                <a:solidFill>
                  <a:srgbClr val="727272"/>
                </a:solidFill>
                <a:latin typeface="Ubuntu"/>
              </a:rPr>
              <a:t>, mostrándolo como una conducta que no debe realizarse porque implica graves consecuencias. Envió un mensaje paternalista, prohibitivo y que fomenta estereotipos al presentar el </a:t>
            </a:r>
            <a:r>
              <a:rPr lang="es-MX" sz="1600" dirty="0" err="1">
                <a:solidFill>
                  <a:srgbClr val="727272"/>
                </a:solidFill>
                <a:latin typeface="Ubuntu"/>
              </a:rPr>
              <a:t>sexting</a:t>
            </a:r>
            <a:r>
              <a:rPr lang="es-MX" sz="1600" dirty="0">
                <a:solidFill>
                  <a:srgbClr val="727272"/>
                </a:solidFill>
                <a:latin typeface="Ubuntu"/>
              </a:rPr>
              <a:t> como </a:t>
            </a:r>
            <a:r>
              <a:rPr lang="es-MX" sz="1600" i="1" dirty="0">
                <a:solidFill>
                  <a:srgbClr val="727272"/>
                </a:solidFill>
                <a:latin typeface="Ubuntu"/>
              </a:rPr>
              <a:t>“una práctica de riesgo que puede provocar […] problemas”. </a:t>
            </a:r>
            <a:r>
              <a:rPr lang="es-MX" sz="1600" dirty="0">
                <a:solidFill>
                  <a:srgbClr val="727272"/>
                </a:solidFill>
                <a:latin typeface="Ubuntu"/>
              </a:rPr>
              <a:t>Con mensajes como </a:t>
            </a:r>
            <a:r>
              <a:rPr lang="es-MX" sz="1600" i="1" dirty="0">
                <a:solidFill>
                  <a:srgbClr val="727272"/>
                </a:solidFill>
                <a:latin typeface="Ubuntu"/>
              </a:rPr>
              <a:t>“Por eso, si alguien te quiere bien, ¿crees que puede pedirte que hagas </a:t>
            </a:r>
            <a:r>
              <a:rPr lang="es-MX" sz="1600" i="1" dirty="0" err="1">
                <a:solidFill>
                  <a:srgbClr val="727272"/>
                </a:solidFill>
                <a:latin typeface="Ubuntu"/>
              </a:rPr>
              <a:t>sexting</a:t>
            </a:r>
            <a:r>
              <a:rPr lang="es-MX" sz="1600" i="1" dirty="0">
                <a:solidFill>
                  <a:srgbClr val="727272"/>
                </a:solidFill>
                <a:latin typeface="Ubuntu"/>
              </a:rPr>
              <a:t>?”</a:t>
            </a:r>
            <a:r>
              <a:rPr lang="es-MX" sz="1600" dirty="0">
                <a:solidFill>
                  <a:srgbClr val="727272"/>
                </a:solidFill>
                <a:latin typeface="Ubuntu"/>
              </a:rPr>
              <a:t> y </a:t>
            </a:r>
            <a:r>
              <a:rPr lang="es-MX" sz="1600" i="1" dirty="0">
                <a:solidFill>
                  <a:srgbClr val="727272"/>
                </a:solidFill>
                <a:latin typeface="Ubuntu"/>
              </a:rPr>
              <a:t>“Por eso, si tú te quieres bien, ¿crees que deberías exponerte a los riesgos del </a:t>
            </a:r>
            <a:r>
              <a:rPr lang="es-MX" sz="1600" i="1" dirty="0" err="1">
                <a:solidFill>
                  <a:srgbClr val="727272"/>
                </a:solidFill>
                <a:latin typeface="Ubuntu"/>
              </a:rPr>
              <a:t>sexting</a:t>
            </a:r>
            <a:r>
              <a:rPr lang="es-MX" sz="1600" i="1" dirty="0">
                <a:solidFill>
                  <a:srgbClr val="727272"/>
                </a:solidFill>
                <a:latin typeface="Ubuntu"/>
              </a:rPr>
              <a:t>?”</a:t>
            </a:r>
            <a:r>
              <a:rPr lang="es-MX" sz="1600" dirty="0">
                <a:solidFill>
                  <a:srgbClr val="727272"/>
                </a:solidFill>
                <a:latin typeface="Ubuntu"/>
              </a:rPr>
              <a:t>, la campaña estigmatiza a cualquier persona que sextea y advierte que, si uno lo hace, algo le puede salir mal y es su culpa por revelar parte de su intimidad a otras personas.</a:t>
            </a:r>
          </a:p>
          <a:p>
            <a:pPr algn="just"/>
            <a:endParaRPr lang="es-MX" sz="1600" dirty="0">
              <a:solidFill>
                <a:srgbClr val="727272"/>
              </a:solidFill>
              <a:latin typeface="Ubuntu"/>
            </a:endParaRPr>
          </a:p>
          <a:p>
            <a:pPr algn="just"/>
            <a:r>
              <a:rPr lang="es-MX" sz="1600" dirty="0">
                <a:solidFill>
                  <a:srgbClr val="727272"/>
                </a:solidFill>
                <a:latin typeface="Ubuntu"/>
              </a:rPr>
              <a:t>Sextear es una forma, entre muchas otras, de ejercer sus derechos sexuales, los cuales son derechos humanos reconocidos por el artículo 4 de la Constitución mexicana. Por esta razón, nadie debería prohibirte expresar tu sexualidad.</a:t>
            </a:r>
          </a:p>
          <a:p>
            <a:pPr algn="just"/>
            <a:endParaRPr lang="es-MX" sz="1600" dirty="0">
              <a:solidFill>
                <a:srgbClr val="727272"/>
              </a:solidFill>
              <a:latin typeface="Ubuntu"/>
            </a:endParaRPr>
          </a:p>
          <a:p>
            <a:pPr algn="just"/>
            <a:r>
              <a:rPr lang="es-MX" sz="1600" dirty="0"/>
              <a:t>El </a:t>
            </a:r>
            <a:r>
              <a:rPr lang="es-MX" sz="1600" dirty="0" err="1"/>
              <a:t>sexting</a:t>
            </a:r>
            <a:r>
              <a:rPr lang="es-MX" sz="1600" dirty="0"/>
              <a:t> es una actividad común entre las personas, tal como lo indican estos estudios. Por esto, una campaña que aborde esta práctica no puede prohibir ni evitarla ya que se ha vuelto cada vez más común entre los adolescentes.  Hacerlo es ir en contra del derecho a expresar su sexualidad. Más bien hay que promover una educación sexual ética y un </a:t>
            </a:r>
            <a:r>
              <a:rPr lang="es-MX" sz="1600" dirty="0" err="1"/>
              <a:t>sexting</a:t>
            </a:r>
            <a:r>
              <a:rPr lang="es-MX" sz="1600" dirty="0"/>
              <a:t> seguro que usa tecnologías de protección de la intimidad.</a:t>
            </a:r>
            <a:endParaRPr lang="es-MX" sz="1600" dirty="0">
              <a:solidFill>
                <a:srgbClr val="727272"/>
              </a:solidFill>
              <a:latin typeface="Ubuntu"/>
            </a:endParaRPr>
          </a:p>
          <a:p>
            <a:pPr algn="just"/>
            <a:endParaRPr lang="es-MX" dirty="0">
              <a:solidFill>
                <a:srgbClr val="727272"/>
              </a:solidFill>
              <a:latin typeface="Ubuntu"/>
            </a:endParaRPr>
          </a:p>
        </p:txBody>
      </p:sp>
      <p:sp>
        <p:nvSpPr>
          <p:cNvPr id="5" name="Rectángulo 4">
            <a:extLst>
              <a:ext uri="{FF2B5EF4-FFF2-40B4-BE49-F238E27FC236}">
                <a16:creationId xmlns:a16="http://schemas.microsoft.com/office/drawing/2014/main" id="{C8F98025-D7B8-4336-B9F8-F6878EF22B87}"/>
              </a:ext>
            </a:extLst>
          </p:cNvPr>
          <p:cNvSpPr/>
          <p:nvPr/>
        </p:nvSpPr>
        <p:spPr>
          <a:xfrm>
            <a:off x="502240" y="1220888"/>
            <a:ext cx="4010526" cy="1731243"/>
          </a:xfrm>
          <a:prstGeom prst="rect">
            <a:avLst/>
          </a:prstGeom>
        </p:spPr>
        <p:txBody>
          <a:bodyPr wrap="square">
            <a:spAutoFit/>
          </a:bodyPr>
          <a:lstStyle/>
          <a:p>
            <a:r>
              <a:rPr lang="es-MX" sz="3200" b="1" cap="all" dirty="0">
                <a:solidFill>
                  <a:srgbClr val="323232"/>
                </a:solidFill>
                <a:latin typeface="Rokkitt"/>
              </a:rPr>
              <a:t>NO A LA PROHIBICIÓN DEL SEXTING, PERO ¡SÍ AL SEXTING SEGURO!</a:t>
            </a:r>
          </a:p>
          <a:p>
            <a:endParaRPr lang="es-MX" sz="1050" b="1" i="0" cap="all" dirty="0">
              <a:solidFill>
                <a:srgbClr val="323232"/>
              </a:solidFill>
              <a:effectLst/>
              <a:latin typeface="Rokkitt"/>
            </a:endParaRPr>
          </a:p>
        </p:txBody>
      </p:sp>
      <p:pic>
        <p:nvPicPr>
          <p:cNvPr id="3" name="Imagen 2">
            <a:extLst>
              <a:ext uri="{FF2B5EF4-FFF2-40B4-BE49-F238E27FC236}">
                <a16:creationId xmlns:a16="http://schemas.microsoft.com/office/drawing/2014/main" id="{916E2F32-FE93-4D0F-A912-B4B38283E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10" y="3825384"/>
            <a:ext cx="4328282" cy="341268"/>
          </a:xfrm>
          <a:prstGeom prst="rect">
            <a:avLst/>
          </a:prstGeom>
        </p:spPr>
      </p:pic>
      <p:sp>
        <p:nvSpPr>
          <p:cNvPr id="8" name="Rectángulo 7">
            <a:extLst>
              <a:ext uri="{FF2B5EF4-FFF2-40B4-BE49-F238E27FC236}">
                <a16:creationId xmlns:a16="http://schemas.microsoft.com/office/drawing/2014/main" id="{6130B867-62AB-46E8-A7FE-12BED7C6EE8D}"/>
              </a:ext>
            </a:extLst>
          </p:cNvPr>
          <p:cNvSpPr/>
          <p:nvPr/>
        </p:nvSpPr>
        <p:spPr>
          <a:xfrm>
            <a:off x="232610" y="6524863"/>
            <a:ext cx="8598568" cy="338554"/>
          </a:xfrm>
          <a:prstGeom prst="rect">
            <a:avLst/>
          </a:prstGeom>
        </p:spPr>
        <p:txBody>
          <a:bodyPr wrap="square">
            <a:spAutoFit/>
          </a:bodyPr>
          <a:lstStyle/>
          <a:p>
            <a:r>
              <a:rPr lang="es-MX" sz="800" b="1" dirty="0"/>
              <a:t>Fuente: </a:t>
            </a:r>
            <a:r>
              <a:rPr lang="es-MX" sz="800" b="1" cap="all" dirty="0"/>
              <a:t>¡SÍ AL SEXTING SEGURO! </a:t>
            </a:r>
            <a:r>
              <a:rPr lang="es-MX" sz="800" dirty="0">
                <a:hlinkClick r:id="rId3"/>
              </a:rPr>
              <a:t>https://sontusdatos.org/2016/07/26/si_al_sexting_seguro/</a:t>
            </a:r>
            <a:endParaRPr lang="es-MX" sz="800" dirty="0"/>
          </a:p>
          <a:p>
            <a:endParaRPr lang="es-MX" sz="800" dirty="0"/>
          </a:p>
        </p:txBody>
      </p:sp>
    </p:spTree>
    <p:extLst>
      <p:ext uri="{BB962C8B-B14F-4D97-AF65-F5344CB8AC3E}">
        <p14:creationId xmlns:p14="http://schemas.microsoft.com/office/powerpoint/2010/main" val="296429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ACFB62E6-5F14-4DB7-A7D6-96D821334D97}"/>
              </a:ext>
            </a:extLst>
          </p:cNvPr>
          <p:cNvSpPr>
            <a:spLocks noGrp="1"/>
          </p:cNvSpPr>
          <p:nvPr>
            <p:ph type="title"/>
          </p:nvPr>
        </p:nvSpPr>
        <p:spPr>
          <a:xfrm>
            <a:off x="302840" y="160421"/>
            <a:ext cx="8229600" cy="701261"/>
          </a:xfrm>
        </p:spPr>
        <p:txBody>
          <a:bodyPr>
            <a:normAutofit/>
          </a:bodyPr>
          <a:lstStyle/>
          <a:p>
            <a:r>
              <a:rPr lang="es-MX" dirty="0">
                <a:solidFill>
                  <a:schemeClr val="tx1">
                    <a:lumMod val="50000"/>
                    <a:lumOff val="50000"/>
                  </a:schemeClr>
                </a:solidFill>
              </a:rPr>
              <a:t>¿y en casa?</a:t>
            </a:r>
          </a:p>
        </p:txBody>
      </p:sp>
      <p:graphicFrame>
        <p:nvGraphicFramePr>
          <p:cNvPr id="5" name="6 Diagrama">
            <a:extLst>
              <a:ext uri="{FF2B5EF4-FFF2-40B4-BE49-F238E27FC236}">
                <a16:creationId xmlns:a16="http://schemas.microsoft.com/office/drawing/2014/main" id="{F894C62B-CF13-434B-B1C6-24EB10F53E49}"/>
              </a:ext>
            </a:extLst>
          </p:cNvPr>
          <p:cNvGraphicFramePr/>
          <p:nvPr>
            <p:extLst>
              <p:ext uri="{D42A27DB-BD31-4B8C-83A1-F6EECF244321}">
                <p14:modId xmlns:p14="http://schemas.microsoft.com/office/powerpoint/2010/main" val="2884794856"/>
              </p:ext>
            </p:extLst>
          </p:nvPr>
        </p:nvGraphicFramePr>
        <p:xfrm>
          <a:off x="1382307" y="1395826"/>
          <a:ext cx="820891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7 Rectángulo">
            <a:extLst>
              <a:ext uri="{FF2B5EF4-FFF2-40B4-BE49-F238E27FC236}">
                <a16:creationId xmlns:a16="http://schemas.microsoft.com/office/drawing/2014/main" id="{89FAE6B0-296C-41DF-BFA5-915DB7C050E4}"/>
              </a:ext>
            </a:extLst>
          </p:cNvPr>
          <p:cNvSpPr/>
          <p:nvPr/>
        </p:nvSpPr>
        <p:spPr>
          <a:xfrm>
            <a:off x="395536" y="5373216"/>
            <a:ext cx="10208296" cy="1077218"/>
          </a:xfrm>
          <a:prstGeom prst="rect">
            <a:avLst/>
          </a:prstGeom>
        </p:spPr>
        <p:txBody>
          <a:bodyPr wrap="square">
            <a:spAutoFit/>
          </a:bodyPr>
          <a:lstStyle/>
          <a:p>
            <a:pPr lvl="0" algn="ctr"/>
            <a:r>
              <a:rPr lang="es-MX" sz="3200" dirty="0">
                <a:solidFill>
                  <a:schemeClr val="tx2"/>
                </a:solidFill>
                <a:latin typeface="+mj-lt"/>
                <a:ea typeface="+mj-ea"/>
                <a:cs typeface="+mj-cs"/>
              </a:rPr>
              <a:t>Entre más información compartes, mayor es el riesgo de sufrir ataques.</a:t>
            </a:r>
          </a:p>
        </p:txBody>
      </p:sp>
    </p:spTree>
    <p:extLst>
      <p:ext uri="{BB962C8B-B14F-4D97-AF65-F5344CB8AC3E}">
        <p14:creationId xmlns:p14="http://schemas.microsoft.com/office/powerpoint/2010/main" val="71302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2C1A726-025A-4669-A580-7EADEB3A0CB8}"/>
              </a:ext>
            </a:extLst>
          </p:cNvPr>
          <p:cNvSpPr/>
          <p:nvPr/>
        </p:nvSpPr>
        <p:spPr>
          <a:xfrm>
            <a:off x="192504" y="1227318"/>
            <a:ext cx="9994233" cy="4154984"/>
          </a:xfrm>
          <a:prstGeom prst="rect">
            <a:avLst/>
          </a:prstGeom>
        </p:spPr>
        <p:txBody>
          <a:bodyPr wrap="square">
            <a:spAutoFit/>
          </a:bodyPr>
          <a:lstStyle/>
          <a:p>
            <a:pPr algn="just"/>
            <a:r>
              <a:rPr lang="es-MX" sz="2400" dirty="0">
                <a:solidFill>
                  <a:srgbClr val="333333"/>
                </a:solidFill>
                <a:latin typeface="montserratregular"/>
              </a:rPr>
              <a:t>¿Cómo puedes interactuar con estos sitios protegiendo al mismo tiempo tu privacidad? ¿Tu identidad? ¿Tus contactos y asociaciones? </a:t>
            </a:r>
          </a:p>
          <a:p>
            <a:pPr algn="just"/>
            <a:endParaRPr lang="es-MX" sz="2400" dirty="0">
              <a:solidFill>
                <a:srgbClr val="333333"/>
              </a:solidFill>
              <a:latin typeface="montserratregular"/>
            </a:endParaRPr>
          </a:p>
          <a:p>
            <a:pPr algn="just"/>
            <a:r>
              <a:rPr lang="es-MX" sz="2400" dirty="0">
                <a:solidFill>
                  <a:srgbClr val="333333"/>
                </a:solidFill>
                <a:latin typeface="montserratregular"/>
              </a:rPr>
              <a:t>¿Qué información quieres mantener en privado? y ¿De quién la quieres mantener en privado?</a:t>
            </a:r>
          </a:p>
          <a:p>
            <a:pPr algn="just"/>
            <a:endParaRPr lang="es-MX" sz="2400" dirty="0">
              <a:solidFill>
                <a:srgbClr val="333333"/>
              </a:solidFill>
              <a:latin typeface="montserratregular"/>
            </a:endParaRPr>
          </a:p>
          <a:p>
            <a:pPr algn="just"/>
            <a:r>
              <a:rPr lang="es-MX" sz="2400" dirty="0">
                <a:solidFill>
                  <a:srgbClr val="333333"/>
                </a:solidFill>
                <a:latin typeface="montserratregular"/>
              </a:rPr>
              <a:t>Dependiendo de las circunstancias, puede que tengas que protegerte contra el propio sitio de redes sociales, de otros usuarios del sitio o ambas cosas.</a:t>
            </a:r>
          </a:p>
          <a:p>
            <a:pPr algn="just"/>
            <a:endParaRPr lang="es-MX" sz="2400" dirty="0">
              <a:solidFill>
                <a:srgbClr val="333333"/>
              </a:solidFill>
              <a:latin typeface="montserratregular"/>
            </a:endParaRPr>
          </a:p>
          <a:p>
            <a:pPr algn="just"/>
            <a:r>
              <a:rPr lang="es-MX" sz="2400" dirty="0">
                <a:solidFill>
                  <a:srgbClr val="333333"/>
                </a:solidFill>
                <a:latin typeface="montserratregular"/>
              </a:rPr>
              <a:t>Estos son algunos consejos a tener en cuenta cuando estás configurando tu cuenta:</a:t>
            </a:r>
            <a:endParaRPr lang="es-MX" sz="2400" b="0" i="0" dirty="0">
              <a:solidFill>
                <a:srgbClr val="333333"/>
              </a:solidFill>
              <a:effectLst/>
              <a:latin typeface="montserratregular"/>
            </a:endParaRPr>
          </a:p>
        </p:txBody>
      </p:sp>
      <p:sp>
        <p:nvSpPr>
          <p:cNvPr id="5" name="Rectángulo 4">
            <a:extLst>
              <a:ext uri="{FF2B5EF4-FFF2-40B4-BE49-F238E27FC236}">
                <a16:creationId xmlns:a16="http://schemas.microsoft.com/office/drawing/2014/main" id="{2936F512-552D-42BC-BD09-7DFB1953CEB3}"/>
              </a:ext>
            </a:extLst>
          </p:cNvPr>
          <p:cNvSpPr/>
          <p:nvPr/>
        </p:nvSpPr>
        <p:spPr>
          <a:xfrm>
            <a:off x="144378" y="6451562"/>
            <a:ext cx="8454189" cy="338554"/>
          </a:xfrm>
          <a:prstGeom prst="rect">
            <a:avLst/>
          </a:prstGeom>
        </p:spPr>
        <p:txBody>
          <a:bodyPr wrap="square">
            <a:spAutoFit/>
          </a:bodyPr>
          <a:lstStyle/>
          <a:p>
            <a:r>
              <a:rPr lang="es-MX" sz="800" dirty="0"/>
              <a:t>Fuente: Autoprotección Digital Contra La Vigilancia </a:t>
            </a:r>
            <a:r>
              <a:rPr lang="es-MX" sz="800" dirty="0">
                <a:hlinkClick r:id="rId2"/>
              </a:rPr>
              <a:t>https://ssd.eff.org/es/module/protegi%C3%A9ndote-en-las-redes-sociales</a:t>
            </a:r>
            <a:endParaRPr lang="es-MX" sz="800" dirty="0"/>
          </a:p>
          <a:p>
            <a:endParaRPr lang="es-MX" sz="800" dirty="0"/>
          </a:p>
        </p:txBody>
      </p:sp>
      <p:pic>
        <p:nvPicPr>
          <p:cNvPr id="3" name="Imagen 2">
            <a:extLst>
              <a:ext uri="{FF2B5EF4-FFF2-40B4-BE49-F238E27FC236}">
                <a16:creationId xmlns:a16="http://schemas.microsoft.com/office/drawing/2014/main" id="{E3821AFC-16F8-4CEA-9D44-430E27860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768" y="5742040"/>
            <a:ext cx="2085757" cy="878799"/>
          </a:xfrm>
          <a:prstGeom prst="rect">
            <a:avLst/>
          </a:prstGeom>
        </p:spPr>
      </p:pic>
      <p:sp>
        <p:nvSpPr>
          <p:cNvPr id="7" name="Rectángulo 6">
            <a:extLst>
              <a:ext uri="{FF2B5EF4-FFF2-40B4-BE49-F238E27FC236}">
                <a16:creationId xmlns:a16="http://schemas.microsoft.com/office/drawing/2014/main" id="{90F34C23-0290-4F16-AB5F-3FF851A95A1A}"/>
              </a:ext>
            </a:extLst>
          </p:cNvPr>
          <p:cNvSpPr/>
          <p:nvPr/>
        </p:nvSpPr>
        <p:spPr>
          <a:xfrm>
            <a:off x="81931" y="203182"/>
            <a:ext cx="9252854" cy="769441"/>
          </a:xfrm>
          <a:prstGeom prst="rect">
            <a:avLst/>
          </a:prstGeom>
        </p:spPr>
        <p:txBody>
          <a:bodyPr wrap="none">
            <a:spAutoFit/>
          </a:bodyPr>
          <a:lstStyle/>
          <a:p>
            <a:pPr algn="just"/>
            <a:r>
              <a:rPr lang="es-MX" sz="4400" spc="-50" dirty="0">
                <a:solidFill>
                  <a:schemeClr val="tx1">
                    <a:lumMod val="50000"/>
                    <a:lumOff val="50000"/>
                  </a:schemeClr>
                </a:solidFill>
                <a:latin typeface="+mj-lt"/>
                <a:ea typeface="+mj-ea"/>
                <a:cs typeface="+mj-cs"/>
              </a:rPr>
              <a:t>Protegiéndote en las Redes Sociales</a:t>
            </a:r>
          </a:p>
        </p:txBody>
      </p:sp>
    </p:spTree>
    <p:extLst>
      <p:ext uri="{BB962C8B-B14F-4D97-AF65-F5344CB8AC3E}">
        <p14:creationId xmlns:p14="http://schemas.microsoft.com/office/powerpoint/2010/main" val="230736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44" y="280739"/>
            <a:ext cx="2756675" cy="738067"/>
          </a:xfrm>
        </p:spPr>
        <p:txBody>
          <a:bodyPr/>
          <a:lstStyle/>
          <a:p>
            <a:r>
              <a:rPr lang="en-US" dirty="0" err="1">
                <a:solidFill>
                  <a:schemeClr val="tx1">
                    <a:lumMod val="50000"/>
                    <a:lumOff val="50000"/>
                  </a:schemeClr>
                </a:solidFill>
              </a:rPr>
              <a:t>Evolución</a:t>
            </a:r>
            <a:endParaRPr lang="en-US" dirty="0">
              <a:solidFill>
                <a:schemeClr val="tx1">
                  <a:lumMod val="50000"/>
                  <a:lumOff val="50000"/>
                </a:schemeClr>
              </a:solidFill>
            </a:endParaRPr>
          </a:p>
        </p:txBody>
      </p:sp>
      <p:sp>
        <p:nvSpPr>
          <p:cNvPr id="3" name="Text Placeholder 2"/>
          <p:cNvSpPr>
            <a:spLocks noGrp="1"/>
          </p:cNvSpPr>
          <p:nvPr>
            <p:ph type="body" sz="quarter" idx="10"/>
          </p:nvPr>
        </p:nvSpPr>
        <p:spPr>
          <a:xfrm rot="16200000">
            <a:off x="-362426" y="5574866"/>
            <a:ext cx="1986482" cy="365760"/>
          </a:xfrm>
        </p:spPr>
        <p:txBody>
          <a:bodyPr/>
          <a:lstStyle/>
          <a:p>
            <a:r>
              <a:rPr lang="es-MX" dirty="0"/>
              <a:t>30.000 a.C.</a:t>
            </a:r>
            <a:endParaRPr lang="en-US" dirty="0"/>
          </a:p>
        </p:txBody>
      </p:sp>
      <p:sp>
        <p:nvSpPr>
          <p:cNvPr id="4" name="Text Placeholder 3"/>
          <p:cNvSpPr>
            <a:spLocks noGrp="1"/>
          </p:cNvSpPr>
          <p:nvPr>
            <p:ph type="body" sz="quarter" idx="11"/>
          </p:nvPr>
        </p:nvSpPr>
        <p:spPr>
          <a:xfrm rot="16200000">
            <a:off x="1753539" y="5648424"/>
            <a:ext cx="1729808" cy="365760"/>
          </a:xfrm>
        </p:spPr>
        <p:txBody>
          <a:bodyPr/>
          <a:lstStyle/>
          <a:p>
            <a:r>
              <a:rPr lang="es-MX" dirty="0"/>
              <a:t>550 a.C.</a:t>
            </a:r>
            <a:endParaRPr lang="en-US" dirty="0"/>
          </a:p>
        </p:txBody>
      </p:sp>
      <p:sp>
        <p:nvSpPr>
          <p:cNvPr id="5" name="Text Placeholder 4"/>
          <p:cNvSpPr>
            <a:spLocks noGrp="1"/>
          </p:cNvSpPr>
          <p:nvPr>
            <p:ph type="body" sz="quarter" idx="12"/>
          </p:nvPr>
        </p:nvSpPr>
        <p:spPr>
          <a:xfrm rot="16200000">
            <a:off x="5092509" y="5713584"/>
            <a:ext cx="1600733" cy="365760"/>
          </a:xfrm>
        </p:spPr>
        <p:txBody>
          <a:bodyPr/>
          <a:lstStyle/>
          <a:p>
            <a:r>
              <a:rPr lang="es-MX" dirty="0"/>
              <a:t>1835</a:t>
            </a:r>
            <a:endParaRPr lang="en-US" dirty="0"/>
          </a:p>
        </p:txBody>
      </p:sp>
      <p:sp>
        <p:nvSpPr>
          <p:cNvPr id="6" name="Text Placeholder 5"/>
          <p:cNvSpPr>
            <a:spLocks noGrp="1"/>
          </p:cNvSpPr>
          <p:nvPr>
            <p:ph type="body" sz="quarter" idx="13"/>
          </p:nvPr>
        </p:nvSpPr>
        <p:spPr>
          <a:xfrm rot="16200000">
            <a:off x="6332452" y="5738330"/>
            <a:ext cx="1650223" cy="365760"/>
          </a:xfrm>
        </p:spPr>
        <p:txBody>
          <a:bodyPr/>
          <a:lstStyle/>
          <a:p>
            <a:r>
              <a:rPr lang="es-MX" dirty="0"/>
              <a:t>1876</a:t>
            </a:r>
            <a:endParaRPr lang="en-US" dirty="0"/>
          </a:p>
        </p:txBody>
      </p:sp>
      <p:sp>
        <p:nvSpPr>
          <p:cNvPr id="7" name="Text Placeholder 6" title="Milestone flag graphic"/>
          <p:cNvSpPr>
            <a:spLocks noGrp="1"/>
          </p:cNvSpPr>
          <p:nvPr>
            <p:ph type="body" sz="quarter" idx="29"/>
          </p:nvPr>
        </p:nvSpPr>
        <p:spPr/>
        <p:txBody>
          <a:bodyPr/>
          <a:lstStyle/>
          <a:p>
            <a:r>
              <a:rPr lang="en-US" dirty="0" err="1"/>
              <a:t>Pinturas</a:t>
            </a:r>
            <a:r>
              <a:rPr lang="en-US" dirty="0"/>
              <a:t> </a:t>
            </a:r>
            <a:r>
              <a:rPr lang="en-US" dirty="0" err="1"/>
              <a:t>Rupestres</a:t>
            </a:r>
            <a:endParaRPr lang="en-US" dirty="0"/>
          </a:p>
          <a:p>
            <a:pPr lvl="1"/>
            <a:r>
              <a:rPr lang="es-MX" dirty="0"/>
              <a:t>Francia</a:t>
            </a:r>
            <a:endParaRPr lang="en-US" dirty="0"/>
          </a:p>
        </p:txBody>
      </p:sp>
      <p:sp>
        <p:nvSpPr>
          <p:cNvPr id="8" name="Text Placeholder 7" title="Milestone flag graphic"/>
          <p:cNvSpPr>
            <a:spLocks noGrp="1"/>
          </p:cNvSpPr>
          <p:nvPr>
            <p:ph type="body" sz="quarter" idx="28"/>
          </p:nvPr>
        </p:nvSpPr>
        <p:spPr>
          <a:xfrm>
            <a:off x="2794747" y="2973492"/>
            <a:ext cx="1325880" cy="2970730"/>
          </a:xfrm>
        </p:spPr>
        <p:txBody>
          <a:bodyPr/>
          <a:lstStyle/>
          <a:p>
            <a:r>
              <a:rPr lang="en-US" dirty="0" err="1"/>
              <a:t>Servicio</a:t>
            </a:r>
            <a:r>
              <a:rPr lang="en-US" dirty="0"/>
              <a:t> postal</a:t>
            </a:r>
          </a:p>
          <a:p>
            <a:pPr lvl="1"/>
            <a:r>
              <a:rPr lang="en-US" dirty="0"/>
              <a:t>Persia</a:t>
            </a:r>
          </a:p>
        </p:txBody>
      </p:sp>
      <p:sp>
        <p:nvSpPr>
          <p:cNvPr id="9" name="Text Placeholder 8" title="Milestone flag graphic"/>
          <p:cNvSpPr>
            <a:spLocks noGrp="1"/>
          </p:cNvSpPr>
          <p:nvPr>
            <p:ph type="body" sz="quarter" idx="27"/>
          </p:nvPr>
        </p:nvSpPr>
        <p:spPr/>
        <p:txBody>
          <a:bodyPr/>
          <a:lstStyle/>
          <a:p>
            <a:r>
              <a:rPr lang="en-US" dirty="0" err="1"/>
              <a:t>Papel</a:t>
            </a:r>
            <a:endParaRPr lang="en-US" dirty="0"/>
          </a:p>
          <a:p>
            <a:pPr lvl="1"/>
            <a:r>
              <a:rPr lang="en-US" dirty="0"/>
              <a:t>China</a:t>
            </a:r>
          </a:p>
        </p:txBody>
      </p:sp>
      <p:sp>
        <p:nvSpPr>
          <p:cNvPr id="10" name="Text Placeholder 9" title="Milestone flag graphic"/>
          <p:cNvSpPr>
            <a:spLocks noGrp="1"/>
          </p:cNvSpPr>
          <p:nvPr>
            <p:ph type="body" sz="quarter" idx="30"/>
          </p:nvPr>
        </p:nvSpPr>
        <p:spPr/>
        <p:txBody>
          <a:bodyPr/>
          <a:lstStyle/>
          <a:p>
            <a:r>
              <a:rPr lang="en-US" dirty="0"/>
              <a:t>Código Morse</a:t>
            </a:r>
          </a:p>
          <a:p>
            <a:pPr lvl="1"/>
            <a:r>
              <a:rPr lang="en-US" dirty="0" err="1"/>
              <a:t>Estados</a:t>
            </a:r>
            <a:r>
              <a:rPr lang="en-US" dirty="0"/>
              <a:t> </a:t>
            </a:r>
            <a:r>
              <a:rPr lang="en-US" dirty="0" err="1"/>
              <a:t>Unidos</a:t>
            </a:r>
            <a:endParaRPr lang="en-US" dirty="0"/>
          </a:p>
        </p:txBody>
      </p:sp>
      <p:sp>
        <p:nvSpPr>
          <p:cNvPr id="11" name="Text Placeholder 10" title="Milestone flag grahpic"/>
          <p:cNvSpPr>
            <a:spLocks noGrp="1"/>
          </p:cNvSpPr>
          <p:nvPr>
            <p:ph type="body" sz="quarter" idx="31"/>
          </p:nvPr>
        </p:nvSpPr>
        <p:spPr>
          <a:xfrm>
            <a:off x="7290294" y="2969021"/>
            <a:ext cx="1325880" cy="2975201"/>
          </a:xfrm>
        </p:spPr>
        <p:txBody>
          <a:bodyPr/>
          <a:lstStyle/>
          <a:p>
            <a:r>
              <a:rPr lang="en-US" dirty="0" err="1"/>
              <a:t>Teléfono</a:t>
            </a:r>
            <a:endParaRPr lang="en-US" dirty="0"/>
          </a:p>
          <a:p>
            <a:pPr lvl="1"/>
            <a:r>
              <a:rPr lang="en-US" dirty="0" err="1"/>
              <a:t>Estados</a:t>
            </a:r>
            <a:r>
              <a:rPr lang="en-US" dirty="0"/>
              <a:t> </a:t>
            </a:r>
            <a:r>
              <a:rPr lang="en-US" dirty="0" err="1"/>
              <a:t>Unidos</a:t>
            </a:r>
            <a:endParaRPr lang="en-US" dirty="0"/>
          </a:p>
        </p:txBody>
      </p:sp>
      <p:sp>
        <p:nvSpPr>
          <p:cNvPr id="12" name="Text Placeholder 11" title="Milestone flag graphic"/>
          <p:cNvSpPr>
            <a:spLocks noGrp="1"/>
          </p:cNvSpPr>
          <p:nvPr>
            <p:ph type="body" sz="quarter" idx="32"/>
          </p:nvPr>
        </p:nvSpPr>
        <p:spPr>
          <a:xfrm>
            <a:off x="10175949" y="2281258"/>
            <a:ext cx="1325880" cy="3662964"/>
          </a:xfrm>
        </p:spPr>
        <p:txBody>
          <a:bodyPr/>
          <a:lstStyle/>
          <a:p>
            <a:r>
              <a:rPr lang="en-US" dirty="0"/>
              <a:t>www</a:t>
            </a:r>
          </a:p>
          <a:p>
            <a:pPr lvl="1"/>
            <a:r>
              <a:rPr lang="en-US" dirty="0" err="1"/>
              <a:t>Estados</a:t>
            </a:r>
            <a:r>
              <a:rPr lang="en-US" dirty="0"/>
              <a:t> </a:t>
            </a:r>
            <a:r>
              <a:rPr lang="en-US" dirty="0" err="1"/>
              <a:t>Unidos</a:t>
            </a:r>
            <a:endParaRPr lang="en-US" dirty="0"/>
          </a:p>
        </p:txBody>
      </p:sp>
      <p:sp>
        <p:nvSpPr>
          <p:cNvPr id="13" name="Text Placeholder 3">
            <a:extLst>
              <a:ext uri="{FF2B5EF4-FFF2-40B4-BE49-F238E27FC236}">
                <a16:creationId xmlns:a16="http://schemas.microsoft.com/office/drawing/2014/main" id="{5A010626-200F-4D23-9062-1B2D7B7E1640}"/>
              </a:ext>
            </a:extLst>
          </p:cNvPr>
          <p:cNvSpPr txBox="1">
            <a:spLocks/>
          </p:cNvSpPr>
          <p:nvPr/>
        </p:nvSpPr>
        <p:spPr>
          <a:xfrm rot="16200000">
            <a:off x="3578915" y="5648424"/>
            <a:ext cx="1729808" cy="365760"/>
          </a:xfrm>
          <a:prstGeom prst="rect">
            <a:avLst/>
          </a:prstGeom>
        </p:spPr>
        <p:txBody>
          <a:bodyPr vert="horz" lIns="91440" tIns="45720" rIns="91440" bIns="45720" rtlCol="0" anchor="ctr">
            <a:noAutofit/>
          </a:bodyPr>
          <a:lstStyle>
            <a:lvl1pPr marL="0" indent="0" algn="ctr" defTabSz="914400" rtl="0" eaLnBrk="1" latinLnBrk="0" hangingPunct="1">
              <a:lnSpc>
                <a:spcPct val="95000"/>
              </a:lnSpc>
              <a:spcBef>
                <a:spcPts val="1400"/>
              </a:spcBef>
              <a:spcAft>
                <a:spcPts val="200"/>
              </a:spcAft>
              <a:buClr>
                <a:schemeClr val="accent1"/>
              </a:buClr>
              <a:buSzPct val="80000"/>
              <a:buFont typeface="Arial" pitchFamily="34" charset="0"/>
              <a:buNone/>
              <a:defRPr sz="1800" b="1" kern="1200" spc="300" baseline="0">
                <a:solidFill>
                  <a:schemeClr val="tx1"/>
                </a:solidFill>
                <a:effectLst/>
                <a:latin typeface="+mn-lt"/>
                <a:ea typeface="+mn-ea"/>
                <a:cs typeface="+mn-cs"/>
              </a:defRPr>
            </a:lvl1pPr>
            <a:lvl2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2pPr>
            <a:lvl3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s-MX" dirty="0"/>
              <a:t>105 d.C.</a:t>
            </a:r>
            <a:endParaRPr lang="en-US" dirty="0"/>
          </a:p>
        </p:txBody>
      </p:sp>
      <p:sp>
        <p:nvSpPr>
          <p:cNvPr id="15" name="Text Placeholder 9" title="Milestone flag graphic">
            <a:extLst>
              <a:ext uri="{FF2B5EF4-FFF2-40B4-BE49-F238E27FC236}">
                <a16:creationId xmlns:a16="http://schemas.microsoft.com/office/drawing/2014/main" id="{FE5B38F9-289C-4E87-B49E-F0BCD26C8417}"/>
              </a:ext>
            </a:extLst>
          </p:cNvPr>
          <p:cNvSpPr txBox="1">
            <a:spLocks/>
          </p:cNvSpPr>
          <p:nvPr/>
        </p:nvSpPr>
        <p:spPr>
          <a:xfrm>
            <a:off x="8733121" y="2622884"/>
            <a:ext cx="1325880" cy="3313099"/>
          </a:xfrm>
          <a:prstGeom prst="rect">
            <a:avLst/>
          </a:prstGeom>
          <a:blipFill>
            <a:blip r:embed="rId3"/>
            <a:srcRect/>
            <a:stretch>
              <a:fillRect t="-1" b="-88011"/>
            </a:stretch>
          </a:blipFill>
        </p:spPr>
        <p:txBody>
          <a:bodyPr vert="horz" lIns="91440" tIns="228600" rIns="91440" bIns="45720" rtlCol="0">
            <a:normAutofit/>
          </a:bodyPr>
          <a:lstStyle>
            <a:lvl1pPr marL="60325" indent="-60325" algn="l" defTabSz="914400" rtl="0" eaLnBrk="1" latinLnBrk="0" hangingPunct="1">
              <a:lnSpc>
                <a:spcPct val="95000"/>
              </a:lnSpc>
              <a:spcBef>
                <a:spcPts val="0"/>
              </a:spcBef>
              <a:spcAft>
                <a:spcPts val="2400"/>
              </a:spcAft>
              <a:buClr>
                <a:schemeClr val="accent1"/>
              </a:buClr>
              <a:buSzPct val="80000"/>
              <a:buFont typeface="Trebuchet MS" panose="020B0603020202020204" pitchFamily="34" charset="0"/>
              <a:buChar char=" "/>
              <a:defRPr sz="1400" kern="1200" spc="10" baseline="0">
                <a:solidFill>
                  <a:schemeClr val="bg1"/>
                </a:solidFill>
                <a:effectLst/>
                <a:latin typeface="+mn-lt"/>
                <a:ea typeface="+mn-ea"/>
                <a:cs typeface="+mn-cs"/>
              </a:defRPr>
            </a:lvl1pPr>
            <a:lvl2pPr marL="109728" indent="-47625"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effectLst/>
                <a:latin typeface="+mn-lt"/>
                <a:ea typeface="+mn-ea"/>
                <a:cs typeface="+mn-cs"/>
              </a:defRPr>
            </a:lvl2pPr>
            <a:lvl3pPr marL="164592" indent="-45720"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effectLst/>
                <a:latin typeface="+mn-lt"/>
                <a:ea typeface="+mn-ea"/>
                <a:cs typeface="+mn-cs"/>
              </a:defRPr>
            </a:lvl3pPr>
            <a:lvl4pPr marL="64008" indent="0" algn="l" defTabSz="914400" rtl="0" eaLnBrk="1" latinLnBrk="0" hangingPunct="1">
              <a:lnSpc>
                <a:spcPct val="90000"/>
              </a:lnSpc>
              <a:spcBef>
                <a:spcPts val="300"/>
              </a:spcBef>
              <a:spcAft>
                <a:spcPts val="300"/>
              </a:spcAft>
              <a:buClr>
                <a:schemeClr val="accent1"/>
              </a:buClr>
              <a:buFont typeface="Trebuchet MS" panose="020B0603020202020204" pitchFamily="34" charset="0"/>
              <a:buNone/>
              <a:defRPr sz="1200" kern="1200">
                <a:solidFill>
                  <a:schemeClr val="tx1">
                    <a:lumMod val="85000"/>
                    <a:lumOff val="15000"/>
                  </a:schemeClr>
                </a:solidFill>
                <a:effectLst/>
                <a:latin typeface="+mn-lt"/>
                <a:ea typeface="+mn-ea"/>
                <a:cs typeface="+mn-cs"/>
              </a:defRPr>
            </a:lvl4pPr>
            <a:lvl5pPr marL="109728" indent="-45720"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effectLst/>
                <a:latin typeface="+mn-lt"/>
                <a:ea typeface="+mn-ea"/>
                <a:cs typeface="+mn-cs"/>
              </a:defRPr>
            </a:lvl5pPr>
            <a:lvl6pPr marL="109728" indent="-45720"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latin typeface="+mn-lt"/>
                <a:ea typeface="+mn-ea"/>
                <a:cs typeface="+mn-cs"/>
              </a:defRPr>
            </a:lvl6pPr>
            <a:lvl7pPr marL="109728" indent="-45720"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latin typeface="+mn-lt"/>
                <a:ea typeface="+mn-ea"/>
                <a:cs typeface="+mn-cs"/>
              </a:defRPr>
            </a:lvl7pPr>
            <a:lvl8pPr marL="109728" indent="-45720"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latin typeface="+mn-lt"/>
                <a:ea typeface="+mn-ea"/>
                <a:cs typeface="+mn-cs"/>
              </a:defRPr>
            </a:lvl8pPr>
            <a:lvl9pPr marL="109728" indent="-45720" algn="l" defTabSz="914400" rtl="0" eaLnBrk="1" latinLnBrk="0" hangingPunct="1">
              <a:lnSpc>
                <a:spcPct val="90000"/>
              </a:lnSpc>
              <a:spcBef>
                <a:spcPts val="300"/>
              </a:spcBef>
              <a:spcAft>
                <a:spcPts val="300"/>
              </a:spcAft>
              <a:buClr>
                <a:schemeClr val="accent1"/>
              </a:buClr>
              <a:buFont typeface="Trebuchet MS" panose="020B0603020202020204" pitchFamily="34" charset="0"/>
              <a:buChar char=" "/>
              <a:defRPr sz="1200" kern="1200">
                <a:solidFill>
                  <a:schemeClr val="tx1">
                    <a:lumMod val="85000"/>
                    <a:lumOff val="15000"/>
                  </a:schemeClr>
                </a:solidFill>
                <a:latin typeface="+mn-lt"/>
                <a:ea typeface="+mn-ea"/>
                <a:cs typeface="+mn-cs"/>
              </a:defRPr>
            </a:lvl9pPr>
          </a:lstStyle>
          <a:p>
            <a:r>
              <a:rPr lang="en-US" dirty="0"/>
              <a:t>Primera </a:t>
            </a:r>
            <a:r>
              <a:rPr lang="en-US" dirty="0" err="1"/>
              <a:t>emision</a:t>
            </a:r>
            <a:r>
              <a:rPr lang="en-US" dirty="0"/>
              <a:t> </a:t>
            </a:r>
            <a:r>
              <a:rPr lang="en-US" dirty="0" err="1"/>
              <a:t>televisiva</a:t>
            </a:r>
            <a:endParaRPr lang="en-US" dirty="0"/>
          </a:p>
          <a:p>
            <a:pPr lvl="1"/>
            <a:r>
              <a:rPr lang="en-US" dirty="0" err="1"/>
              <a:t>Reino</a:t>
            </a:r>
            <a:r>
              <a:rPr lang="en-US" dirty="0"/>
              <a:t> </a:t>
            </a:r>
            <a:r>
              <a:rPr lang="en-US" dirty="0" err="1"/>
              <a:t>Unido</a:t>
            </a:r>
            <a:endParaRPr lang="en-US" dirty="0"/>
          </a:p>
        </p:txBody>
      </p:sp>
      <p:sp>
        <p:nvSpPr>
          <p:cNvPr id="16" name="Text Placeholder 5">
            <a:extLst>
              <a:ext uri="{FF2B5EF4-FFF2-40B4-BE49-F238E27FC236}">
                <a16:creationId xmlns:a16="http://schemas.microsoft.com/office/drawing/2014/main" id="{35307AC5-188D-4A9C-A8BC-03AB7CE34AA1}"/>
              </a:ext>
            </a:extLst>
          </p:cNvPr>
          <p:cNvSpPr txBox="1">
            <a:spLocks/>
          </p:cNvSpPr>
          <p:nvPr/>
        </p:nvSpPr>
        <p:spPr>
          <a:xfrm rot="16200000">
            <a:off x="7706579" y="5688217"/>
            <a:ext cx="1650223" cy="365760"/>
          </a:xfrm>
          <a:prstGeom prst="rect">
            <a:avLst/>
          </a:prstGeom>
        </p:spPr>
        <p:txBody>
          <a:bodyPr vert="horz" lIns="91440" tIns="45720" rIns="91440" bIns="45720" rtlCol="0" anchor="ctr">
            <a:noAutofit/>
          </a:bodyPr>
          <a:lstStyle>
            <a:lvl1pPr marL="0" indent="0" algn="ctr" defTabSz="914400" rtl="0" eaLnBrk="1" latinLnBrk="0" hangingPunct="1">
              <a:lnSpc>
                <a:spcPct val="95000"/>
              </a:lnSpc>
              <a:spcBef>
                <a:spcPts val="1400"/>
              </a:spcBef>
              <a:spcAft>
                <a:spcPts val="200"/>
              </a:spcAft>
              <a:buClr>
                <a:schemeClr val="accent1"/>
              </a:buClr>
              <a:buSzPct val="80000"/>
              <a:buFont typeface="Arial" pitchFamily="34" charset="0"/>
              <a:buNone/>
              <a:defRPr sz="1800" b="1" kern="1200" spc="300" baseline="0">
                <a:solidFill>
                  <a:schemeClr val="tx1"/>
                </a:solidFill>
                <a:effectLst/>
                <a:latin typeface="+mn-lt"/>
                <a:ea typeface="+mn-ea"/>
                <a:cs typeface="+mn-cs"/>
              </a:defRPr>
            </a:lvl1pPr>
            <a:lvl2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2pPr>
            <a:lvl3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s-MX" dirty="0"/>
              <a:t>1927</a:t>
            </a:r>
            <a:endParaRPr lang="en-US" dirty="0"/>
          </a:p>
        </p:txBody>
      </p:sp>
      <p:sp>
        <p:nvSpPr>
          <p:cNvPr id="18" name="Text Placeholder 5">
            <a:extLst>
              <a:ext uri="{FF2B5EF4-FFF2-40B4-BE49-F238E27FC236}">
                <a16:creationId xmlns:a16="http://schemas.microsoft.com/office/drawing/2014/main" id="{98148232-FCEE-415E-B9CD-81204A80C2B0}"/>
              </a:ext>
            </a:extLst>
          </p:cNvPr>
          <p:cNvSpPr txBox="1">
            <a:spLocks/>
          </p:cNvSpPr>
          <p:nvPr/>
        </p:nvSpPr>
        <p:spPr>
          <a:xfrm rot="16200000">
            <a:off x="9156116" y="5688216"/>
            <a:ext cx="1650223" cy="365760"/>
          </a:xfrm>
          <a:prstGeom prst="rect">
            <a:avLst/>
          </a:prstGeom>
        </p:spPr>
        <p:txBody>
          <a:bodyPr vert="horz" lIns="91440" tIns="45720" rIns="91440" bIns="45720" rtlCol="0" anchor="ctr">
            <a:noAutofit/>
          </a:bodyPr>
          <a:lstStyle>
            <a:lvl1pPr marL="0" indent="0" algn="ctr" defTabSz="914400" rtl="0" eaLnBrk="1" latinLnBrk="0" hangingPunct="1">
              <a:lnSpc>
                <a:spcPct val="95000"/>
              </a:lnSpc>
              <a:spcBef>
                <a:spcPts val="1400"/>
              </a:spcBef>
              <a:spcAft>
                <a:spcPts val="200"/>
              </a:spcAft>
              <a:buClr>
                <a:schemeClr val="accent1"/>
              </a:buClr>
              <a:buSzPct val="80000"/>
              <a:buFont typeface="Arial" pitchFamily="34" charset="0"/>
              <a:buNone/>
              <a:defRPr sz="1800" b="1" kern="1200" spc="300" baseline="0">
                <a:solidFill>
                  <a:schemeClr val="tx1"/>
                </a:solidFill>
                <a:effectLst/>
                <a:latin typeface="+mn-lt"/>
                <a:ea typeface="+mn-ea"/>
                <a:cs typeface="+mn-cs"/>
              </a:defRPr>
            </a:lvl1pPr>
            <a:lvl2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2pPr>
            <a:lvl3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s-MX" dirty="0"/>
              <a:t>1994</a:t>
            </a:r>
            <a:endParaRPr lang="en-US" dirty="0"/>
          </a:p>
        </p:txBody>
      </p:sp>
      <p:sp>
        <p:nvSpPr>
          <p:cNvPr id="19" name="Rectángulo 18">
            <a:extLst>
              <a:ext uri="{FF2B5EF4-FFF2-40B4-BE49-F238E27FC236}">
                <a16:creationId xmlns:a16="http://schemas.microsoft.com/office/drawing/2014/main" id="{9F179971-3F72-4154-AC1D-FAD5D270EAF9}"/>
              </a:ext>
            </a:extLst>
          </p:cNvPr>
          <p:cNvSpPr/>
          <p:nvPr/>
        </p:nvSpPr>
        <p:spPr>
          <a:xfrm>
            <a:off x="270465" y="6637175"/>
            <a:ext cx="7980947" cy="338554"/>
          </a:xfrm>
          <a:prstGeom prst="rect">
            <a:avLst/>
          </a:prstGeom>
        </p:spPr>
        <p:txBody>
          <a:bodyPr wrap="square">
            <a:spAutoFit/>
          </a:bodyPr>
          <a:lstStyle/>
          <a:p>
            <a:r>
              <a:rPr lang="es-MX" sz="800" dirty="0"/>
              <a:t>Fuente: </a:t>
            </a:r>
            <a:r>
              <a:rPr lang="es-MX" sz="800" dirty="0">
                <a:hlinkClick r:id="rId4"/>
              </a:rPr>
              <a:t>https://www.moo.com/us/partner/sharing-and-communication/</a:t>
            </a:r>
            <a:endParaRPr lang="es-MX" sz="800" dirty="0"/>
          </a:p>
          <a:p>
            <a:endParaRPr lang="es-MX" sz="800" dirty="0"/>
          </a:p>
        </p:txBody>
      </p:sp>
    </p:spTree>
    <p:extLst>
      <p:ext uri="{BB962C8B-B14F-4D97-AF65-F5344CB8AC3E}">
        <p14:creationId xmlns:p14="http://schemas.microsoft.com/office/powerpoint/2010/main" val="3245983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ECBF019-3F37-4491-B0E5-13A5A665A30A}"/>
              </a:ext>
            </a:extLst>
          </p:cNvPr>
          <p:cNvSpPr/>
          <p:nvPr/>
        </p:nvSpPr>
        <p:spPr>
          <a:xfrm>
            <a:off x="270995" y="1043840"/>
            <a:ext cx="10629616" cy="5632311"/>
          </a:xfrm>
          <a:prstGeom prst="rect">
            <a:avLst/>
          </a:prstGeom>
        </p:spPr>
        <p:txBody>
          <a:bodyPr wrap="square">
            <a:spAutoFit/>
          </a:bodyPr>
          <a:lstStyle/>
          <a:p>
            <a:pPr algn="just"/>
            <a:r>
              <a:rPr lang="es-MX" sz="2000" b="1" dirty="0">
                <a:latin typeface="montserratbold"/>
              </a:rPr>
              <a:t>Registrarse en una Red Social </a:t>
            </a:r>
          </a:p>
          <a:p>
            <a:pPr algn="just"/>
            <a:endParaRPr lang="es-MX" sz="2000" b="1" dirty="0">
              <a:latin typeface="montserratbold"/>
            </a:endParaRPr>
          </a:p>
          <a:p>
            <a:pPr algn="just">
              <a:buFont typeface="Arial" panose="020B0604020202020204" pitchFamily="34" charset="0"/>
              <a:buChar char="•"/>
            </a:pPr>
            <a:r>
              <a:rPr lang="es-MX" sz="2000" dirty="0">
                <a:solidFill>
                  <a:srgbClr val="333333"/>
                </a:solidFill>
                <a:latin typeface="montserratregular"/>
              </a:rPr>
              <a:t>¿Quieres usar tu nombre real? Algunos sitios de redes sociales usan las denominadas "políticas de nombre verdadero," pero éstas se han vuelto más laxa con el tiempo. Si no deseas utilizar tu nombre real al registrarse en un sitio de redes sociales, no lo hagas.</a:t>
            </a:r>
          </a:p>
          <a:p>
            <a:pPr algn="just"/>
            <a:endParaRPr lang="es-MX" sz="2000" dirty="0">
              <a:solidFill>
                <a:srgbClr val="333333"/>
              </a:solidFill>
              <a:latin typeface="montserratregular"/>
            </a:endParaRPr>
          </a:p>
          <a:p>
            <a:pPr algn="just">
              <a:buFont typeface="Arial" panose="020B0604020202020204" pitchFamily="34" charset="0"/>
              <a:buChar char="•"/>
            </a:pPr>
            <a:r>
              <a:rPr lang="es-MX" sz="2000" dirty="0">
                <a:solidFill>
                  <a:srgbClr val="333333"/>
                </a:solidFill>
                <a:latin typeface="montserratregular"/>
              </a:rPr>
              <a:t>Al registrarte no proporciones más información que la necesaria. Si te preocupa esconder tu identidad, usa una dirección de correo electrónico diferente. Ten en cuenta que tu dirección IP puede quedar registrada.</a:t>
            </a:r>
          </a:p>
          <a:p>
            <a:pPr algn="just">
              <a:buFont typeface="Arial" panose="020B0604020202020204" pitchFamily="34" charset="0"/>
              <a:buChar char="•"/>
            </a:pPr>
            <a:endParaRPr lang="es-MX" sz="2000" i="1" dirty="0">
              <a:solidFill>
                <a:srgbClr val="A10000"/>
              </a:solidFill>
              <a:latin typeface="montserratregular"/>
              <a:hlinkClick r:id="rId2"/>
            </a:endParaRPr>
          </a:p>
          <a:p>
            <a:pPr algn="just">
              <a:buFont typeface="Arial" panose="020B0604020202020204" pitchFamily="34" charset="0"/>
              <a:buChar char="•"/>
            </a:pPr>
            <a:r>
              <a:rPr lang="es-MX" sz="2000" i="1" dirty="0">
                <a:solidFill>
                  <a:srgbClr val="A10000"/>
                </a:solidFill>
                <a:latin typeface="montserratregular"/>
                <a:hlinkClick r:id="rId2"/>
              </a:rPr>
              <a:t>Elije una contraseña sólida</a:t>
            </a:r>
            <a:r>
              <a:rPr lang="es-MX" sz="2000" dirty="0">
                <a:solidFill>
                  <a:srgbClr val="333333"/>
                </a:solidFill>
                <a:latin typeface="montserratregular"/>
              </a:rPr>
              <a:t> y, si es posible, habilita </a:t>
            </a:r>
            <a:r>
              <a:rPr lang="es-MX" sz="2000" dirty="0">
                <a:solidFill>
                  <a:srgbClr val="A10000"/>
                </a:solidFill>
                <a:latin typeface="montserratregular"/>
                <a:hlinkClick r:id="rId3"/>
              </a:rPr>
              <a:t>la autenticación de dos factores</a:t>
            </a:r>
            <a:r>
              <a:rPr lang="es-MX" sz="2000" dirty="0">
                <a:solidFill>
                  <a:srgbClr val="333333"/>
                </a:solidFill>
                <a:latin typeface="montserratregular"/>
              </a:rPr>
              <a:t>.</a:t>
            </a:r>
          </a:p>
          <a:p>
            <a:pPr algn="just">
              <a:buFont typeface="Arial" panose="020B0604020202020204" pitchFamily="34" charset="0"/>
              <a:buChar char="•"/>
            </a:pPr>
            <a:endParaRPr lang="es-MX" sz="2000" dirty="0">
              <a:solidFill>
                <a:srgbClr val="333333"/>
              </a:solidFill>
              <a:latin typeface="montserratregular"/>
            </a:endParaRPr>
          </a:p>
          <a:p>
            <a:pPr algn="just">
              <a:buFont typeface="Arial" panose="020B0604020202020204" pitchFamily="34" charset="0"/>
              <a:buChar char="•"/>
            </a:pPr>
            <a:r>
              <a:rPr lang="es-MX" sz="2000" dirty="0">
                <a:solidFill>
                  <a:srgbClr val="333333"/>
                </a:solidFill>
                <a:latin typeface="montserratregular"/>
              </a:rPr>
              <a:t>Cuidado con las preguntas de recuperación de contraseñas cuyas respuestas pueden ser extraídos de la información publicada en redes sociales. Por ejemplo: "¿En qué ciudad nací" o "¿Cuál es el nombre de tu mascota". Es posible que desees elegir respuestas de recuperación de contraseñas que son falsas. Una buena manera de recordar las respuestas a las preguntas de recuperación de contraseña, sobre todo si eliges usar respuesta falsa para mayor seguridad, es tomar nota de tus respuestas elegidas en una </a:t>
            </a:r>
            <a:r>
              <a:rPr lang="es-MX" sz="2000" dirty="0">
                <a:solidFill>
                  <a:srgbClr val="A10000"/>
                </a:solidFill>
                <a:latin typeface="montserratregular"/>
                <a:hlinkClick r:id="rId4"/>
              </a:rPr>
              <a:t>billetera segura</a:t>
            </a:r>
            <a:r>
              <a:rPr lang="es-MX" sz="2000" dirty="0">
                <a:solidFill>
                  <a:srgbClr val="333333"/>
                </a:solidFill>
                <a:latin typeface="montserratregular"/>
              </a:rPr>
              <a:t>.</a:t>
            </a:r>
            <a:endParaRPr lang="es-MX" sz="2000" b="0" i="0" dirty="0">
              <a:solidFill>
                <a:srgbClr val="333333"/>
              </a:solidFill>
              <a:effectLst/>
              <a:latin typeface="montserratregular"/>
            </a:endParaRPr>
          </a:p>
        </p:txBody>
      </p:sp>
      <p:sp>
        <p:nvSpPr>
          <p:cNvPr id="5" name="Rectángulo 4">
            <a:extLst>
              <a:ext uri="{FF2B5EF4-FFF2-40B4-BE49-F238E27FC236}">
                <a16:creationId xmlns:a16="http://schemas.microsoft.com/office/drawing/2014/main" id="{7AA1D5EF-EED8-4D6B-B116-30F6039AD542}"/>
              </a:ext>
            </a:extLst>
          </p:cNvPr>
          <p:cNvSpPr/>
          <p:nvPr/>
        </p:nvSpPr>
        <p:spPr>
          <a:xfrm>
            <a:off x="192505" y="6639646"/>
            <a:ext cx="8454189" cy="215444"/>
          </a:xfrm>
          <a:prstGeom prst="rect">
            <a:avLst/>
          </a:prstGeom>
        </p:spPr>
        <p:txBody>
          <a:bodyPr wrap="square">
            <a:spAutoFit/>
          </a:bodyPr>
          <a:lstStyle/>
          <a:p>
            <a:r>
              <a:rPr lang="es-MX" sz="800" dirty="0"/>
              <a:t>Fuente: Autoprotección Digital Contra La Vigilancia </a:t>
            </a:r>
            <a:r>
              <a:rPr lang="es-MX" sz="800" dirty="0">
                <a:hlinkClick r:id="rId5"/>
              </a:rPr>
              <a:t>https://ssd.eff.org/es/module/protegi%C3%A9ndote-en-las-redes-sociales</a:t>
            </a:r>
            <a:endParaRPr lang="es-MX" sz="800" dirty="0"/>
          </a:p>
        </p:txBody>
      </p:sp>
      <p:sp>
        <p:nvSpPr>
          <p:cNvPr id="6" name="Rectángulo 5">
            <a:extLst>
              <a:ext uri="{FF2B5EF4-FFF2-40B4-BE49-F238E27FC236}">
                <a16:creationId xmlns:a16="http://schemas.microsoft.com/office/drawing/2014/main" id="{901BFF49-32E0-4B2B-A44C-F1DD2C7400F4}"/>
              </a:ext>
            </a:extLst>
          </p:cNvPr>
          <p:cNvSpPr/>
          <p:nvPr/>
        </p:nvSpPr>
        <p:spPr>
          <a:xfrm>
            <a:off x="81931" y="203182"/>
            <a:ext cx="9252854" cy="769441"/>
          </a:xfrm>
          <a:prstGeom prst="rect">
            <a:avLst/>
          </a:prstGeom>
        </p:spPr>
        <p:txBody>
          <a:bodyPr wrap="none">
            <a:spAutoFit/>
          </a:bodyPr>
          <a:lstStyle/>
          <a:p>
            <a:pPr algn="just"/>
            <a:r>
              <a:rPr lang="es-MX" sz="4400" spc="-50" dirty="0">
                <a:solidFill>
                  <a:schemeClr val="tx1">
                    <a:lumMod val="50000"/>
                    <a:lumOff val="50000"/>
                  </a:schemeClr>
                </a:solidFill>
                <a:latin typeface="+mj-lt"/>
                <a:ea typeface="+mj-ea"/>
                <a:cs typeface="+mj-cs"/>
              </a:rPr>
              <a:t>Protegiéndote en las Redes Sociales</a:t>
            </a:r>
          </a:p>
        </p:txBody>
      </p:sp>
    </p:spTree>
    <p:extLst>
      <p:ext uri="{BB962C8B-B14F-4D97-AF65-F5344CB8AC3E}">
        <p14:creationId xmlns:p14="http://schemas.microsoft.com/office/powerpoint/2010/main" val="96333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CE984FE-9F0B-4649-AE52-C12220B8A617}"/>
              </a:ext>
            </a:extLst>
          </p:cNvPr>
          <p:cNvSpPr>
            <a:spLocks noChangeArrowheads="1"/>
          </p:cNvSpPr>
          <p:nvPr/>
        </p:nvSpPr>
        <p:spPr bwMode="auto">
          <a:xfrm>
            <a:off x="80210" y="1126512"/>
            <a:ext cx="11020926" cy="4982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ontserratbold"/>
              </a:rPr>
              <a:t>Revise la Política de Privacidad de la Red Social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000" b="1" i="0" u="none" strike="noStrike" cap="none" normalizeH="0" baseline="0" dirty="0">
              <a:ln>
                <a:noFill/>
              </a:ln>
              <a:effectLst/>
              <a:latin typeface="montserratbold"/>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333333"/>
                </a:solidFill>
                <a:effectLst/>
                <a:latin typeface="montserratregular"/>
              </a:rPr>
              <a:t>Recuerde que la información almacenada por terceros está sujeto a sus propias políticas y puede ser utilizado con fines comerciales o compartida con otras empresas, por ejemplo, empresas de marketing. Sabemos que la lectura de las políticas de privacidad es una tarea casi imposible, pero puede que desee echar un vistazo a las secciones sobre cómo se utiliza su información, cuando se comparte con terceros, y cómo el servicio responde a las solicitudes de aplicación de la ley.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333333"/>
                </a:solidFill>
                <a:effectLst/>
                <a:latin typeface="montserratregular"/>
              </a:rPr>
              <a:t>Las redes sociales, por lo general con fines de lucro, a menudo recopilan información sensible más allá de lo que ingresas de forma explícita - ¿dónde te encuentras?, ¿qué intereses? y ¿a qué anuncios reaccionas?, ¿qué otros sitios has visitado (por ejemplo, a través de los botones "me gusta"). Puede ser útil bloquear las </a:t>
            </a:r>
            <a:r>
              <a:rPr kumimoji="0" lang="es-MX" altLang="es-MX" sz="2000" b="0" i="0" u="none" strike="noStrike" cap="none" normalizeH="0" baseline="0" dirty="0">
                <a:ln>
                  <a:noFill/>
                </a:ln>
                <a:solidFill>
                  <a:srgbClr val="A10000"/>
                </a:solidFill>
                <a:effectLst/>
                <a:latin typeface="montserratregular"/>
                <a:hlinkClick r:id="rId2"/>
              </a:rPr>
              <a:t>cookies  </a:t>
            </a:r>
            <a:r>
              <a:rPr kumimoji="0" lang="es-MX" altLang="es-MX" sz="2000" b="0" i="0" u="none" strike="noStrike" cap="none" normalizeH="0" baseline="0" dirty="0">
                <a:ln>
                  <a:noFill/>
                </a:ln>
                <a:solidFill>
                  <a:srgbClr val="333333"/>
                </a:solidFill>
                <a:effectLst/>
                <a:latin typeface="montserratregular"/>
              </a:rPr>
              <a:t> de terceros y utilizar las extensiones del navegador de bloqueo de seguimiento para asegurarte que la información no se transmite pasivamente a terceros.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333333"/>
                </a:solidFill>
                <a:effectLst/>
                <a:latin typeface="montserratregular"/>
              </a:rPr>
              <a:t>Algunos sitios de redes sociales, como Facebook y Twitter, tienen relaciones de negocios con agentes de datos con el fin de dirigir la publicidad más efectivamente. </a:t>
            </a:r>
            <a:endParaRPr kumimoji="0" lang="es-MX" altLang="es-MX" sz="2000" b="0" i="0" u="none" strike="noStrike" cap="none" normalizeH="0" baseline="0" dirty="0">
              <a:ln>
                <a:noFill/>
              </a:ln>
              <a:solidFill>
                <a:srgbClr val="A10000"/>
              </a:solidFill>
              <a:effectLst/>
              <a:latin typeface="montserratregular"/>
            </a:endParaRPr>
          </a:p>
        </p:txBody>
      </p:sp>
      <p:sp>
        <p:nvSpPr>
          <p:cNvPr id="5" name="Rectángulo 4">
            <a:extLst>
              <a:ext uri="{FF2B5EF4-FFF2-40B4-BE49-F238E27FC236}">
                <a16:creationId xmlns:a16="http://schemas.microsoft.com/office/drawing/2014/main" id="{E2B62B7B-61C5-4DE2-B1E6-93F3BB030F10}"/>
              </a:ext>
            </a:extLst>
          </p:cNvPr>
          <p:cNvSpPr/>
          <p:nvPr/>
        </p:nvSpPr>
        <p:spPr>
          <a:xfrm>
            <a:off x="81931" y="203182"/>
            <a:ext cx="9252854" cy="769441"/>
          </a:xfrm>
          <a:prstGeom prst="rect">
            <a:avLst/>
          </a:prstGeom>
        </p:spPr>
        <p:txBody>
          <a:bodyPr wrap="none">
            <a:spAutoFit/>
          </a:bodyPr>
          <a:lstStyle/>
          <a:p>
            <a:pPr algn="just"/>
            <a:r>
              <a:rPr lang="es-MX" sz="4400" spc="-50" dirty="0">
                <a:solidFill>
                  <a:schemeClr val="tx1">
                    <a:lumMod val="50000"/>
                    <a:lumOff val="50000"/>
                  </a:schemeClr>
                </a:solidFill>
                <a:latin typeface="+mj-lt"/>
                <a:ea typeface="+mj-ea"/>
                <a:cs typeface="+mj-cs"/>
              </a:rPr>
              <a:t>Protegiéndote en las Redes Sociales</a:t>
            </a:r>
          </a:p>
        </p:txBody>
      </p:sp>
      <p:sp>
        <p:nvSpPr>
          <p:cNvPr id="7" name="Rectángulo 6">
            <a:extLst>
              <a:ext uri="{FF2B5EF4-FFF2-40B4-BE49-F238E27FC236}">
                <a16:creationId xmlns:a16="http://schemas.microsoft.com/office/drawing/2014/main" id="{6A0F83BD-E994-43AA-ADD2-3AE0C22F4EE6}"/>
              </a:ext>
            </a:extLst>
          </p:cNvPr>
          <p:cNvSpPr/>
          <p:nvPr/>
        </p:nvSpPr>
        <p:spPr>
          <a:xfrm>
            <a:off x="192505" y="6639646"/>
            <a:ext cx="8454189" cy="215444"/>
          </a:xfrm>
          <a:prstGeom prst="rect">
            <a:avLst/>
          </a:prstGeom>
        </p:spPr>
        <p:txBody>
          <a:bodyPr wrap="square">
            <a:spAutoFit/>
          </a:bodyPr>
          <a:lstStyle/>
          <a:p>
            <a:r>
              <a:rPr lang="es-MX" sz="800" dirty="0"/>
              <a:t>Fuente: Autoprotección Digital Contra La Vigilancia </a:t>
            </a:r>
            <a:r>
              <a:rPr lang="es-MX" sz="800" dirty="0">
                <a:hlinkClick r:id="rId3"/>
              </a:rPr>
              <a:t>https://ssd.eff.org/es/module/protegi%C3%A9ndote-en-las-redes-sociales</a:t>
            </a:r>
            <a:endParaRPr lang="es-MX" sz="800" dirty="0"/>
          </a:p>
        </p:txBody>
      </p:sp>
    </p:spTree>
    <p:extLst>
      <p:ext uri="{BB962C8B-B14F-4D97-AF65-F5344CB8AC3E}">
        <p14:creationId xmlns:p14="http://schemas.microsoft.com/office/powerpoint/2010/main" val="317971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7EDAD0B-9021-4CD5-825B-C081F10A6B7A}"/>
              </a:ext>
            </a:extLst>
          </p:cNvPr>
          <p:cNvSpPr/>
          <p:nvPr/>
        </p:nvSpPr>
        <p:spPr>
          <a:xfrm>
            <a:off x="81931" y="1930980"/>
            <a:ext cx="11107437" cy="3477875"/>
          </a:xfrm>
          <a:prstGeom prst="rect">
            <a:avLst/>
          </a:prstGeom>
        </p:spPr>
        <p:txBody>
          <a:bodyPr wrap="square">
            <a:spAutoFit/>
          </a:bodyPr>
          <a:lstStyle/>
          <a:p>
            <a:pPr algn="just"/>
            <a:r>
              <a:rPr lang="es-MX" sz="2000" b="1" dirty="0">
                <a:latin typeface="montserratbold"/>
              </a:rPr>
              <a:t>Cambia la Configuración de Privacidad</a:t>
            </a:r>
          </a:p>
          <a:p>
            <a:pPr algn="just"/>
            <a:r>
              <a:rPr lang="es-MX" sz="2000" b="1" dirty="0">
                <a:latin typeface="montserratbold"/>
              </a:rPr>
              <a:t> </a:t>
            </a:r>
          </a:p>
          <a:p>
            <a:pPr algn="just"/>
            <a:r>
              <a:rPr lang="es-MX" sz="2000" dirty="0">
                <a:solidFill>
                  <a:srgbClr val="333333"/>
                </a:solidFill>
                <a:latin typeface="montserratregular"/>
              </a:rPr>
              <a:t>En concreto, cambiar los ajustes predeterminados. Por ejemplo, ¿deseas compartir tus mensajes con el público o sólo con un grupo específico de personas? ¿debería la gente ser capaz de encontrar tu dirección de correo electrónico o número de teléfono? ¿quieres que tu ubicación se comparta de forma automática?</a:t>
            </a:r>
          </a:p>
          <a:p>
            <a:pPr algn="just"/>
            <a:endParaRPr lang="es-MX" sz="2000" dirty="0">
              <a:solidFill>
                <a:srgbClr val="333333"/>
              </a:solidFill>
              <a:latin typeface="montserratregular"/>
            </a:endParaRPr>
          </a:p>
          <a:p>
            <a:pPr algn="just"/>
            <a:r>
              <a:rPr lang="es-MX" sz="2000" dirty="0">
                <a:solidFill>
                  <a:srgbClr val="333333"/>
                </a:solidFill>
                <a:latin typeface="montserratregular"/>
              </a:rPr>
              <a:t>Recuerda, las configuraciones de privacidad están sujetas a cambios. A veces, estas configuraciones de privacidad se vuelven más fuertes y más granulares; a veces no. Asegúrate de prestar atención a estos cambios muy de cerca para ver sí la información que antes era privada será compartida o si ninguna configuración adicional te permitirá tener más control sobre tu privacidad.</a:t>
            </a:r>
            <a:endParaRPr lang="es-MX" sz="2000" b="0" i="0" dirty="0">
              <a:solidFill>
                <a:srgbClr val="333333"/>
              </a:solidFill>
              <a:effectLst/>
              <a:latin typeface="montserratregular"/>
            </a:endParaRPr>
          </a:p>
        </p:txBody>
      </p:sp>
      <p:sp>
        <p:nvSpPr>
          <p:cNvPr id="6" name="Rectángulo 5">
            <a:extLst>
              <a:ext uri="{FF2B5EF4-FFF2-40B4-BE49-F238E27FC236}">
                <a16:creationId xmlns:a16="http://schemas.microsoft.com/office/drawing/2014/main" id="{47C7F049-CEBE-4F6E-AB47-463EAA06986B}"/>
              </a:ext>
            </a:extLst>
          </p:cNvPr>
          <p:cNvSpPr/>
          <p:nvPr/>
        </p:nvSpPr>
        <p:spPr>
          <a:xfrm>
            <a:off x="192505" y="6639646"/>
            <a:ext cx="8454189" cy="215444"/>
          </a:xfrm>
          <a:prstGeom prst="rect">
            <a:avLst/>
          </a:prstGeom>
        </p:spPr>
        <p:txBody>
          <a:bodyPr wrap="square">
            <a:spAutoFit/>
          </a:bodyPr>
          <a:lstStyle/>
          <a:p>
            <a:r>
              <a:rPr lang="es-MX" sz="800" dirty="0"/>
              <a:t>Fuente: Autoprotección Digital Contra La Vigilancia </a:t>
            </a:r>
            <a:r>
              <a:rPr lang="es-MX" sz="800" dirty="0">
                <a:hlinkClick r:id="rId2"/>
              </a:rPr>
              <a:t>https://ssd.eff.org/es/module/protegi%C3%A9ndote-en-las-redes-sociales</a:t>
            </a:r>
            <a:endParaRPr lang="es-MX" sz="800" dirty="0"/>
          </a:p>
        </p:txBody>
      </p:sp>
      <p:sp>
        <p:nvSpPr>
          <p:cNvPr id="7" name="Rectángulo 6">
            <a:extLst>
              <a:ext uri="{FF2B5EF4-FFF2-40B4-BE49-F238E27FC236}">
                <a16:creationId xmlns:a16="http://schemas.microsoft.com/office/drawing/2014/main" id="{093EBBBE-1528-45A9-A4C2-870302F2AACC}"/>
              </a:ext>
            </a:extLst>
          </p:cNvPr>
          <p:cNvSpPr/>
          <p:nvPr/>
        </p:nvSpPr>
        <p:spPr>
          <a:xfrm>
            <a:off x="81931" y="203182"/>
            <a:ext cx="9252854" cy="769441"/>
          </a:xfrm>
          <a:prstGeom prst="rect">
            <a:avLst/>
          </a:prstGeom>
        </p:spPr>
        <p:txBody>
          <a:bodyPr wrap="none">
            <a:spAutoFit/>
          </a:bodyPr>
          <a:lstStyle/>
          <a:p>
            <a:pPr algn="just"/>
            <a:r>
              <a:rPr lang="es-MX" sz="4400" spc="-50" dirty="0">
                <a:solidFill>
                  <a:schemeClr val="tx1">
                    <a:lumMod val="50000"/>
                    <a:lumOff val="50000"/>
                  </a:schemeClr>
                </a:solidFill>
                <a:latin typeface="+mj-lt"/>
                <a:ea typeface="+mj-ea"/>
                <a:cs typeface="+mj-cs"/>
              </a:rPr>
              <a:t>Protegiéndote en las Redes Sociales</a:t>
            </a:r>
          </a:p>
        </p:txBody>
      </p:sp>
    </p:spTree>
    <p:extLst>
      <p:ext uri="{BB962C8B-B14F-4D97-AF65-F5344CB8AC3E}">
        <p14:creationId xmlns:p14="http://schemas.microsoft.com/office/powerpoint/2010/main" val="44602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A4D8CC9-DA2D-4D67-9C3F-B9B9F7E6882E}"/>
              </a:ext>
            </a:extLst>
          </p:cNvPr>
          <p:cNvSpPr/>
          <p:nvPr/>
        </p:nvSpPr>
        <p:spPr>
          <a:xfrm>
            <a:off x="192505" y="1997839"/>
            <a:ext cx="10996863" cy="3170099"/>
          </a:xfrm>
          <a:prstGeom prst="rect">
            <a:avLst/>
          </a:prstGeom>
        </p:spPr>
        <p:txBody>
          <a:bodyPr wrap="square">
            <a:spAutoFit/>
          </a:bodyPr>
          <a:lstStyle/>
          <a:p>
            <a:pPr algn="just"/>
            <a:r>
              <a:rPr lang="es-MX" sz="2000" b="1" dirty="0">
                <a:latin typeface="montserratbold"/>
              </a:rPr>
              <a:t>Tus Gráficos Sociales</a:t>
            </a:r>
          </a:p>
          <a:p>
            <a:pPr algn="just"/>
            <a:endParaRPr lang="es-MX" sz="2000" b="1" dirty="0">
              <a:latin typeface="montserratbold"/>
            </a:endParaRPr>
          </a:p>
          <a:p>
            <a:pPr algn="just"/>
            <a:r>
              <a:rPr lang="es-MX" sz="2000" dirty="0">
                <a:solidFill>
                  <a:srgbClr val="FF0000"/>
                </a:solidFill>
                <a:latin typeface="montserratregular"/>
              </a:rPr>
              <a:t>Recuerda que no eres la única persona que puede revelar datos potencialmente sensibles acerca de ti.</a:t>
            </a:r>
          </a:p>
          <a:p>
            <a:pPr algn="just"/>
            <a:endParaRPr lang="es-MX" sz="2000" dirty="0">
              <a:solidFill>
                <a:srgbClr val="333333"/>
              </a:solidFill>
              <a:latin typeface="montserratregular"/>
            </a:endParaRPr>
          </a:p>
          <a:p>
            <a:pPr algn="just"/>
            <a:r>
              <a:rPr lang="es-MX" sz="2000" dirty="0">
                <a:solidFill>
                  <a:srgbClr val="333333"/>
                </a:solidFill>
                <a:latin typeface="montserratregular"/>
              </a:rPr>
              <a:t>Tus amigos pueden etiquetarte en fotos, informar tu ubicación e identificar tus conexiones públicas en una variedad de maneras. Se puede tener la opción de </a:t>
            </a:r>
            <a:r>
              <a:rPr lang="es-MX" sz="2000" dirty="0" err="1">
                <a:solidFill>
                  <a:srgbClr val="333333"/>
                </a:solidFill>
                <a:latin typeface="montserratregular"/>
              </a:rPr>
              <a:t>desetiquetarte</a:t>
            </a:r>
            <a:r>
              <a:rPr lang="es-MX" sz="2000" dirty="0">
                <a:solidFill>
                  <a:srgbClr val="333333"/>
                </a:solidFill>
                <a:latin typeface="montserratregular"/>
              </a:rPr>
              <a:t> de estos mensajes, pero la privacidad no funciona de manera retroactiva.</a:t>
            </a:r>
          </a:p>
          <a:p>
            <a:pPr algn="just"/>
            <a:endParaRPr lang="es-MX" sz="2000" dirty="0">
              <a:solidFill>
                <a:srgbClr val="333333"/>
              </a:solidFill>
              <a:latin typeface="montserratregular"/>
            </a:endParaRPr>
          </a:p>
          <a:p>
            <a:pPr algn="just"/>
            <a:r>
              <a:rPr lang="es-MX" sz="2000" dirty="0">
                <a:solidFill>
                  <a:srgbClr val="333333"/>
                </a:solidFill>
                <a:latin typeface="montserratregular"/>
              </a:rPr>
              <a:t>Puedes hablar con tus amigos acerca de lo que haces pero quizás si te sientas incómodo compartiendo tu información personal con el público en general.</a:t>
            </a:r>
            <a:endParaRPr lang="es-MX" sz="2000" b="0" i="0" dirty="0">
              <a:solidFill>
                <a:srgbClr val="333333"/>
              </a:solidFill>
              <a:effectLst/>
              <a:latin typeface="montserratregular"/>
            </a:endParaRPr>
          </a:p>
        </p:txBody>
      </p:sp>
      <p:sp>
        <p:nvSpPr>
          <p:cNvPr id="4" name="Rectángulo 3">
            <a:extLst>
              <a:ext uri="{FF2B5EF4-FFF2-40B4-BE49-F238E27FC236}">
                <a16:creationId xmlns:a16="http://schemas.microsoft.com/office/drawing/2014/main" id="{432FF1B4-D15D-47C7-87F6-1971DB41EDEC}"/>
              </a:ext>
            </a:extLst>
          </p:cNvPr>
          <p:cNvSpPr/>
          <p:nvPr/>
        </p:nvSpPr>
        <p:spPr>
          <a:xfrm>
            <a:off x="192505" y="6639646"/>
            <a:ext cx="8454189" cy="215444"/>
          </a:xfrm>
          <a:prstGeom prst="rect">
            <a:avLst/>
          </a:prstGeom>
        </p:spPr>
        <p:txBody>
          <a:bodyPr wrap="square">
            <a:spAutoFit/>
          </a:bodyPr>
          <a:lstStyle/>
          <a:p>
            <a:r>
              <a:rPr lang="es-MX" sz="800" dirty="0"/>
              <a:t>Fuente: Autoprotección Digital Contra La Vigilancia </a:t>
            </a:r>
            <a:r>
              <a:rPr lang="es-MX" sz="800" dirty="0">
                <a:hlinkClick r:id="rId2"/>
              </a:rPr>
              <a:t>https://ssd.eff.org/es/module/protegi%C3%A9ndote-en-las-redes-sociales</a:t>
            </a:r>
            <a:endParaRPr lang="es-MX" sz="800" dirty="0"/>
          </a:p>
        </p:txBody>
      </p:sp>
      <p:sp>
        <p:nvSpPr>
          <p:cNvPr id="7" name="Rectángulo 6">
            <a:extLst>
              <a:ext uri="{FF2B5EF4-FFF2-40B4-BE49-F238E27FC236}">
                <a16:creationId xmlns:a16="http://schemas.microsoft.com/office/drawing/2014/main" id="{4947438A-341F-4C9B-94ED-3D11B1058BB4}"/>
              </a:ext>
            </a:extLst>
          </p:cNvPr>
          <p:cNvSpPr/>
          <p:nvPr/>
        </p:nvSpPr>
        <p:spPr>
          <a:xfrm>
            <a:off x="81931" y="203182"/>
            <a:ext cx="9252854" cy="769441"/>
          </a:xfrm>
          <a:prstGeom prst="rect">
            <a:avLst/>
          </a:prstGeom>
        </p:spPr>
        <p:txBody>
          <a:bodyPr wrap="none">
            <a:spAutoFit/>
          </a:bodyPr>
          <a:lstStyle/>
          <a:p>
            <a:pPr algn="just"/>
            <a:r>
              <a:rPr lang="es-MX" sz="4400" spc="-50" dirty="0">
                <a:solidFill>
                  <a:schemeClr val="tx1">
                    <a:lumMod val="50000"/>
                    <a:lumOff val="50000"/>
                  </a:schemeClr>
                </a:solidFill>
                <a:latin typeface="+mj-lt"/>
                <a:ea typeface="+mj-ea"/>
                <a:cs typeface="+mj-cs"/>
              </a:rPr>
              <a:t>Protegiéndote en las Redes Sociales</a:t>
            </a:r>
          </a:p>
        </p:txBody>
      </p:sp>
    </p:spTree>
    <p:extLst>
      <p:ext uri="{BB962C8B-B14F-4D97-AF65-F5344CB8AC3E}">
        <p14:creationId xmlns:p14="http://schemas.microsoft.com/office/powerpoint/2010/main" val="111515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1800BF1-BAD4-4E31-A651-282C2AE2F2BF}"/>
              </a:ext>
            </a:extLst>
          </p:cNvPr>
          <p:cNvSpPr txBox="1"/>
          <p:nvPr/>
        </p:nvSpPr>
        <p:spPr>
          <a:xfrm>
            <a:off x="4612112" y="4989095"/>
            <a:ext cx="6898105" cy="1323439"/>
          </a:xfrm>
          <a:prstGeom prst="rect">
            <a:avLst/>
          </a:prstGeom>
          <a:noFill/>
        </p:spPr>
        <p:txBody>
          <a:bodyPr wrap="square" rtlCol="0">
            <a:spAutoFit/>
          </a:bodyPr>
          <a:lstStyle/>
          <a:p>
            <a:r>
              <a:rPr lang="es-MX" sz="4000" b="1" dirty="0"/>
              <a:t>Redes sociales de S.O.: </a:t>
            </a:r>
          </a:p>
          <a:p>
            <a:r>
              <a:rPr lang="es-MX" sz="4000" b="1" dirty="0"/>
              <a:t>¿Oficiales?</a:t>
            </a:r>
          </a:p>
        </p:txBody>
      </p:sp>
      <p:sp>
        <p:nvSpPr>
          <p:cNvPr id="5" name="Rectangle 1">
            <a:extLst>
              <a:ext uri="{FF2B5EF4-FFF2-40B4-BE49-F238E27FC236}">
                <a16:creationId xmlns:a16="http://schemas.microsoft.com/office/drawing/2014/main" id="{DB1F33D6-3C7E-479B-A453-3CA25D3ABB3D}"/>
              </a:ext>
            </a:extLst>
          </p:cNvPr>
          <p:cNvSpPr>
            <a:spLocks noChangeArrowheads="1"/>
          </p:cNvSpPr>
          <p:nvPr/>
        </p:nvSpPr>
        <p:spPr bwMode="auto">
          <a:xfrm>
            <a:off x="0" y="-476087"/>
            <a:ext cx="312906" cy="95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chemeClr val="tx1"/>
                </a:solidFill>
                <a:effectLst/>
                <a:latin typeface="Arial" panose="020B0604020202020204" pitchFamily="34" charset="0"/>
              </a:rPr>
              <a:t>  </a:t>
            </a:r>
            <a:endParaRPr kumimoji="0" lang="es-MX" altLang="es-MX" sz="3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1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www.itei.org.mx/v3/micrositios/diplomado/2017/puerto_vallarta/images/logo_itei.png">
            <a:extLst>
              <a:ext uri="{FF2B5EF4-FFF2-40B4-BE49-F238E27FC236}">
                <a16:creationId xmlns:a16="http://schemas.microsoft.com/office/drawing/2014/main" id="{B8C6D8E9-BCC8-4850-B39F-37A860C51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3" y="161763"/>
            <a:ext cx="38100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9D4F1A20-9D1A-460A-BC08-F4E1A4097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238" y="161763"/>
            <a:ext cx="5325979" cy="1193357"/>
          </a:xfrm>
          <a:prstGeom prst="rect">
            <a:avLst/>
          </a:prstGeom>
        </p:spPr>
      </p:pic>
    </p:spTree>
    <p:extLst>
      <p:ext uri="{BB962C8B-B14F-4D97-AF65-F5344CB8AC3E}">
        <p14:creationId xmlns:p14="http://schemas.microsoft.com/office/powerpoint/2010/main" val="165575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E2199B-13C2-4A4B-BCE8-4AFC0F9D5E2B}"/>
              </a:ext>
            </a:extLst>
          </p:cNvPr>
          <p:cNvSpPr>
            <a:spLocks noChangeArrowheads="1"/>
          </p:cNvSpPr>
          <p:nvPr/>
        </p:nvSpPr>
        <p:spPr bwMode="auto">
          <a:xfrm>
            <a:off x="112294" y="2070305"/>
            <a:ext cx="11117179" cy="1828193"/>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indent="-914400"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latin typeface="+mn-lt"/>
              </a:rPr>
              <a:t>oficial, la</a:t>
            </a:r>
          </a:p>
          <a:p>
            <a:pPr marL="914400" marR="0" lvl="2" indent="-914400" algn="l" defTabSz="914400" rtl="0" eaLnBrk="0" fontAlgn="base" latinLnBrk="0" hangingPunct="0">
              <a:lnSpc>
                <a:spcPct val="100000"/>
              </a:lnSpc>
              <a:spcBef>
                <a:spcPct val="30000"/>
              </a:spcBef>
              <a:spcAft>
                <a:spcPct val="0"/>
              </a:spcAft>
              <a:buClrTx/>
              <a:buSzTx/>
              <a:buFontTx/>
              <a:buNone/>
              <a:tabLst/>
            </a:pPr>
            <a:r>
              <a:rPr kumimoji="0" lang="es-MX" altLang="es-MX" sz="1600" b="0" i="0" u="none" strike="noStrike" cap="none" normalizeH="0" baseline="0" dirty="0">
                <a:ln>
                  <a:noFill/>
                </a:ln>
                <a:solidFill>
                  <a:srgbClr val="008000"/>
                </a:solidFill>
                <a:effectLst/>
                <a:latin typeface="+mn-lt"/>
              </a:rPr>
              <a:t>Del lat. tardío </a:t>
            </a:r>
            <a:r>
              <a:rPr kumimoji="0" lang="es-MX" altLang="es-MX" sz="1600" b="0" i="1" u="none" strike="noStrike" cap="none" normalizeH="0" baseline="0" dirty="0" err="1">
                <a:ln>
                  <a:noFill/>
                </a:ln>
                <a:solidFill>
                  <a:srgbClr val="008000"/>
                </a:solidFill>
                <a:effectLst/>
                <a:latin typeface="+mn-lt"/>
              </a:rPr>
              <a:t>officiālis</a:t>
            </a:r>
            <a:r>
              <a:rPr kumimoji="0" lang="es-MX" altLang="es-MX" sz="1600" b="0" i="0" u="none" strike="noStrike" cap="none" normalizeH="0" baseline="0" dirty="0">
                <a:ln>
                  <a:noFill/>
                </a:ln>
                <a:solidFill>
                  <a:srgbClr val="008000"/>
                </a:solidFill>
                <a:effectLst/>
                <a:latin typeface="+mn-lt"/>
              </a:rPr>
              <a:t> 'propio del deber', 'oficioso', 'ministro, oficial'.</a:t>
            </a:r>
            <a:endParaRPr kumimoji="0" lang="es-MX" altLang="es-MX" sz="1600" b="0" i="0" u="none" strike="noStrike" cap="none" normalizeH="0" baseline="0" dirty="0">
              <a:ln>
                <a:noFill/>
              </a:ln>
              <a:solidFill>
                <a:srgbClr val="000000"/>
              </a:solidFill>
              <a:effectLst/>
              <a:latin typeface="+mn-lt"/>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00"/>
                </a:solidFill>
                <a:effectLst/>
                <a:latin typeface="+mn-lt"/>
              </a:rPr>
              <a:t>1. </a:t>
            </a:r>
            <a:r>
              <a:rPr kumimoji="0" lang="es-MX" altLang="es-MX" sz="1600" b="0" i="0" u="none" strike="noStrike" cap="none" normalizeH="0" baseline="0" dirty="0">
                <a:ln>
                  <a:noFill/>
                </a:ln>
                <a:solidFill>
                  <a:srgbClr val="000000"/>
                </a:solidFill>
                <a:effectLst/>
                <a:latin typeface="+mn-lt"/>
              </a:rPr>
              <a:t>adj. Que emana de la autoridad del Estado. </a:t>
            </a:r>
            <a:r>
              <a:rPr kumimoji="0" lang="es-MX" altLang="es-MX" sz="1600" b="0" i="1" u="none" strike="noStrike" cap="none" normalizeH="0" baseline="0" dirty="0">
                <a:ln>
                  <a:noFill/>
                </a:ln>
                <a:solidFill>
                  <a:srgbClr val="5E0D5E"/>
                </a:solidFill>
                <a:effectLst/>
                <a:latin typeface="+mn-lt"/>
              </a:rPr>
              <a:t>Documento, lengua, noticia oficial.</a:t>
            </a:r>
            <a:endParaRPr kumimoji="0" lang="es-MX" altLang="es-MX" sz="1600" b="0" i="0" u="none" strike="noStrike" cap="none" normalizeH="0" baseline="0" dirty="0">
              <a:ln>
                <a:noFill/>
              </a:ln>
              <a:solidFill>
                <a:schemeClr val="tx1"/>
              </a:solidFill>
              <a:effectLst/>
              <a:latin typeface="+mn-lt"/>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00"/>
                </a:solidFill>
                <a:effectLst/>
                <a:latin typeface="+mn-lt"/>
              </a:rPr>
              <a:t>2. </a:t>
            </a:r>
            <a:r>
              <a:rPr kumimoji="0" lang="es-MX" altLang="es-MX" sz="1600" b="0" i="0" u="none" strike="noStrike" cap="none" normalizeH="0" baseline="0" dirty="0">
                <a:ln>
                  <a:noFill/>
                </a:ln>
                <a:solidFill>
                  <a:srgbClr val="000000"/>
                </a:solidFill>
                <a:effectLst/>
                <a:latin typeface="+mn-lt"/>
              </a:rPr>
              <a:t>adj. Dicho de una institución, de un edificio, de un centro de enseñanza, etc.: Que se sufraga con fondos públicos y está bajo la dependencia del Estado o de las entidades territoriales.</a:t>
            </a:r>
            <a:endParaRPr kumimoji="0" lang="es-MX" altLang="es-MX" sz="1600" b="0" i="0" u="none" strike="noStrike" cap="none" normalizeH="0" baseline="0" dirty="0">
              <a:ln>
                <a:noFill/>
              </a:ln>
              <a:solidFill>
                <a:schemeClr val="tx1"/>
              </a:solidFill>
              <a:effectLst/>
              <a:latin typeface="+mn-lt"/>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00"/>
                </a:solidFill>
                <a:effectLst/>
                <a:latin typeface="+mn-lt"/>
              </a:rPr>
              <a:t>3. </a:t>
            </a:r>
            <a:r>
              <a:rPr kumimoji="0" lang="es-MX" altLang="es-MX" sz="1600" b="0" i="0" u="none" strike="noStrike" cap="none" normalizeH="0" baseline="0" dirty="0">
                <a:ln>
                  <a:noFill/>
                </a:ln>
                <a:solidFill>
                  <a:srgbClr val="000000"/>
                </a:solidFill>
                <a:effectLst/>
                <a:latin typeface="+mn-lt"/>
              </a:rPr>
              <a:t>adj. Dicho de un alumno: Inscrito en un centro </a:t>
            </a:r>
            <a:r>
              <a:rPr kumimoji="0" lang="es-MX" altLang="es-MX" sz="1600" b="1" i="0" u="none" strike="noStrike" cap="none" normalizeH="0" baseline="0" dirty="0">
                <a:ln>
                  <a:noFill/>
                </a:ln>
                <a:solidFill>
                  <a:srgbClr val="FF0000"/>
                </a:solidFill>
                <a:effectLst/>
                <a:latin typeface="+mn-lt"/>
              </a:rPr>
              <a:t>oficial,</a:t>
            </a:r>
            <a:r>
              <a:rPr kumimoji="0" lang="es-MX" altLang="es-MX" sz="1600" b="0" i="0" u="none" strike="noStrike" cap="none" normalizeH="0" baseline="0" dirty="0">
                <a:ln>
                  <a:noFill/>
                </a:ln>
                <a:solidFill>
                  <a:srgbClr val="000000"/>
                </a:solidFill>
                <a:effectLst/>
                <a:latin typeface="+mn-lt"/>
              </a:rPr>
              <a:t> y que asiste a las clases.</a:t>
            </a:r>
            <a:endParaRPr kumimoji="0" lang="es-MX" altLang="es-MX" sz="1600" b="0" i="0" u="none" strike="noStrike" cap="none" normalizeH="0" baseline="0" dirty="0">
              <a:ln>
                <a:noFill/>
              </a:ln>
              <a:solidFill>
                <a:schemeClr val="tx1"/>
              </a:solidFill>
              <a:effectLst/>
              <a:latin typeface="+mn-lt"/>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00"/>
                </a:solidFill>
                <a:effectLst/>
                <a:latin typeface="+mn-lt"/>
              </a:rPr>
              <a:t>4. </a:t>
            </a:r>
            <a:r>
              <a:rPr kumimoji="0" lang="es-MX" altLang="es-MX" sz="1600" b="0" i="0" u="none" strike="noStrike" cap="none" normalizeH="0" baseline="0" dirty="0">
                <a:ln>
                  <a:noFill/>
                </a:ln>
                <a:solidFill>
                  <a:srgbClr val="000000"/>
                </a:solidFill>
                <a:effectLst/>
                <a:latin typeface="+mn-lt"/>
              </a:rPr>
              <a:t>adj. Reconocido por quien puede hacerlo de manera autorizada.</a:t>
            </a:r>
            <a:endParaRPr kumimoji="0" lang="es-MX" altLang="es-MX" sz="1600" b="0" i="0" u="none" strike="noStrike" cap="none" normalizeH="0" baseline="0" dirty="0">
              <a:ln>
                <a:noFill/>
              </a:ln>
              <a:solidFill>
                <a:schemeClr val="tx1"/>
              </a:solidFill>
              <a:effectLst/>
              <a:latin typeface="+mn-lt"/>
            </a:endParaRPr>
          </a:p>
        </p:txBody>
      </p:sp>
      <p:sp>
        <p:nvSpPr>
          <p:cNvPr id="3" name="Rectángulo 2">
            <a:extLst>
              <a:ext uri="{FF2B5EF4-FFF2-40B4-BE49-F238E27FC236}">
                <a16:creationId xmlns:a16="http://schemas.microsoft.com/office/drawing/2014/main" id="{8A68CD96-C208-4576-A41F-FA43E80F2952}"/>
              </a:ext>
            </a:extLst>
          </p:cNvPr>
          <p:cNvSpPr/>
          <p:nvPr/>
        </p:nvSpPr>
        <p:spPr>
          <a:xfrm>
            <a:off x="112294" y="6519446"/>
            <a:ext cx="3308919" cy="338554"/>
          </a:xfrm>
          <a:prstGeom prst="rect">
            <a:avLst/>
          </a:prstGeom>
        </p:spPr>
        <p:txBody>
          <a:bodyPr wrap="none">
            <a:spAutoFit/>
          </a:bodyPr>
          <a:lstStyle/>
          <a:p>
            <a:r>
              <a:rPr lang="es-MX" sz="800" dirty="0"/>
              <a:t>Fuente: Real Academia Española. </a:t>
            </a:r>
            <a:r>
              <a:rPr lang="es-MX" sz="800" dirty="0">
                <a:hlinkClick r:id="rId2"/>
              </a:rPr>
              <a:t>http://dle.rae.es/?id=QvWA4QX</a:t>
            </a:r>
            <a:endParaRPr lang="es-MX" sz="800" dirty="0"/>
          </a:p>
          <a:p>
            <a:endParaRPr lang="es-MX" sz="800" dirty="0"/>
          </a:p>
        </p:txBody>
      </p:sp>
    </p:spTree>
    <p:extLst>
      <p:ext uri="{BB962C8B-B14F-4D97-AF65-F5344CB8AC3E}">
        <p14:creationId xmlns:p14="http://schemas.microsoft.com/office/powerpoint/2010/main" val="60417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08C2955-86A3-42CF-8427-864B1A2E6B9D}"/>
              </a:ext>
            </a:extLst>
          </p:cNvPr>
          <p:cNvSpPr/>
          <p:nvPr/>
        </p:nvSpPr>
        <p:spPr>
          <a:xfrm>
            <a:off x="497304" y="2170462"/>
            <a:ext cx="8847974" cy="923330"/>
          </a:xfrm>
          <a:prstGeom prst="rect">
            <a:avLst/>
          </a:prstGeom>
        </p:spPr>
        <p:txBody>
          <a:bodyPr wrap="square">
            <a:spAutoFit/>
          </a:bodyPr>
          <a:lstStyle/>
          <a:p>
            <a:pPr algn="just"/>
            <a:r>
              <a:rPr lang="es-MX" dirty="0">
                <a:solidFill>
                  <a:srgbClr val="303030"/>
                </a:solidFill>
                <a:latin typeface="Open Sans" panose="020B0606030504020204" pitchFamily="34" charset="0"/>
              </a:rPr>
              <a:t>La credibilidad del contenido ofrecido por las marcas o las celebridades en las redes sociales puede mejorar si muestran una </a:t>
            </a:r>
            <a:r>
              <a:rPr lang="es-MX" b="1" dirty="0">
                <a:solidFill>
                  <a:srgbClr val="303030"/>
                </a:solidFill>
                <a:latin typeface="Open Sans" panose="020B0606030504020204" pitchFamily="34" charset="0"/>
              </a:rPr>
              <a:t>insignia de verificación</a:t>
            </a:r>
            <a:r>
              <a:rPr lang="es-MX" dirty="0">
                <a:solidFill>
                  <a:srgbClr val="303030"/>
                </a:solidFill>
                <a:latin typeface="Open Sans" panose="020B0606030504020204" pitchFamily="34" charset="0"/>
              </a:rPr>
              <a:t> en sus páginas.</a:t>
            </a:r>
            <a:endParaRPr lang="es-MX" dirty="0"/>
          </a:p>
        </p:txBody>
      </p:sp>
      <p:sp>
        <p:nvSpPr>
          <p:cNvPr id="6" name="Rectángulo 5">
            <a:extLst>
              <a:ext uri="{FF2B5EF4-FFF2-40B4-BE49-F238E27FC236}">
                <a16:creationId xmlns:a16="http://schemas.microsoft.com/office/drawing/2014/main" id="{AEC1EC5F-99D2-4D96-AA2B-31E382EE87A8}"/>
              </a:ext>
            </a:extLst>
          </p:cNvPr>
          <p:cNvSpPr/>
          <p:nvPr/>
        </p:nvSpPr>
        <p:spPr>
          <a:xfrm>
            <a:off x="497304" y="3235517"/>
            <a:ext cx="8847974" cy="2031325"/>
          </a:xfrm>
          <a:prstGeom prst="rect">
            <a:avLst/>
          </a:prstGeom>
        </p:spPr>
        <p:txBody>
          <a:bodyPr wrap="square">
            <a:spAutoFit/>
          </a:bodyPr>
          <a:lstStyle/>
          <a:p>
            <a:pPr algn="just"/>
            <a:r>
              <a:rPr lang="es-MX" dirty="0">
                <a:solidFill>
                  <a:srgbClr val="303030"/>
                </a:solidFill>
                <a:latin typeface="Open Sans" panose="020B0606030504020204" pitchFamily="34" charset="0"/>
              </a:rPr>
              <a:t>La insignia de verificación en los perfiles de redes sociales otorga diversos beneficios a los usuarios. Las cuentas verificadas pueden proteger la integridad de los propietarios de las cuentas y </a:t>
            </a:r>
            <a:r>
              <a:rPr lang="es-MX" b="1" dirty="0">
                <a:solidFill>
                  <a:srgbClr val="303030"/>
                </a:solidFill>
                <a:latin typeface="Open Sans" panose="020B0606030504020204" pitchFamily="34" charset="0"/>
              </a:rPr>
              <a:t>evitar el robo de identidad</a:t>
            </a:r>
            <a:r>
              <a:rPr lang="es-MX" dirty="0">
                <a:solidFill>
                  <a:srgbClr val="303030"/>
                </a:solidFill>
                <a:latin typeface="Open Sans" panose="020B0606030504020204" pitchFamily="34" charset="0"/>
              </a:rPr>
              <a:t>. </a:t>
            </a:r>
          </a:p>
          <a:p>
            <a:pPr algn="just"/>
            <a:endParaRPr lang="es-MX" dirty="0">
              <a:solidFill>
                <a:srgbClr val="303030"/>
              </a:solidFill>
              <a:latin typeface="Open Sans" panose="020B0606030504020204" pitchFamily="34" charset="0"/>
            </a:endParaRPr>
          </a:p>
          <a:p>
            <a:pPr algn="just"/>
            <a:r>
              <a:rPr lang="es-MX" dirty="0">
                <a:solidFill>
                  <a:srgbClr val="303030"/>
                </a:solidFill>
                <a:latin typeface="Open Sans" panose="020B0606030504020204" pitchFamily="34" charset="0"/>
              </a:rPr>
              <a:t>La información compartida por una cuenta verificada ayuda a los </a:t>
            </a:r>
            <a:r>
              <a:rPr lang="es-MX" i="1" dirty="0">
                <a:solidFill>
                  <a:srgbClr val="303030"/>
                </a:solidFill>
                <a:latin typeface="Open Sans" panose="020B0606030504020204" pitchFamily="34" charset="0"/>
              </a:rPr>
              <a:t>fans</a:t>
            </a:r>
            <a:r>
              <a:rPr lang="es-MX" dirty="0">
                <a:solidFill>
                  <a:srgbClr val="303030"/>
                </a:solidFill>
                <a:latin typeface="Open Sans" panose="020B0606030504020204" pitchFamily="34" charset="0"/>
              </a:rPr>
              <a:t> a distinguir información confiable de información proveniente de fuentes externas o perfiles impostores. </a:t>
            </a:r>
            <a:endParaRPr lang="es-MX" dirty="0"/>
          </a:p>
        </p:txBody>
      </p:sp>
      <p:sp>
        <p:nvSpPr>
          <p:cNvPr id="7" name="Rectángulo 6">
            <a:extLst>
              <a:ext uri="{FF2B5EF4-FFF2-40B4-BE49-F238E27FC236}">
                <a16:creationId xmlns:a16="http://schemas.microsoft.com/office/drawing/2014/main" id="{6D312EA8-76D4-43D6-BBFE-95AE19B3F027}"/>
              </a:ext>
            </a:extLst>
          </p:cNvPr>
          <p:cNvSpPr/>
          <p:nvPr/>
        </p:nvSpPr>
        <p:spPr>
          <a:xfrm>
            <a:off x="0" y="0"/>
            <a:ext cx="3157724" cy="769441"/>
          </a:xfrm>
          <a:prstGeom prst="rect">
            <a:avLst/>
          </a:prstGeom>
        </p:spPr>
        <p:txBody>
          <a:bodyPr wrap="none">
            <a:spAutoFit/>
          </a:bodyPr>
          <a:lstStyle/>
          <a:p>
            <a:pPr algn="just"/>
            <a:r>
              <a:rPr lang="es-MX" sz="4400" spc="-50" dirty="0">
                <a:solidFill>
                  <a:schemeClr val="tx1">
                    <a:lumMod val="50000"/>
                    <a:lumOff val="50000"/>
                  </a:schemeClr>
                </a:solidFill>
                <a:latin typeface="+mj-lt"/>
                <a:ea typeface="+mj-ea"/>
                <a:cs typeface="+mj-cs"/>
              </a:rPr>
              <a:t>Verificación</a:t>
            </a:r>
          </a:p>
        </p:txBody>
      </p:sp>
      <p:pic>
        <p:nvPicPr>
          <p:cNvPr id="9" name="Imagen 8">
            <a:extLst>
              <a:ext uri="{FF2B5EF4-FFF2-40B4-BE49-F238E27FC236}">
                <a16:creationId xmlns:a16="http://schemas.microsoft.com/office/drawing/2014/main" id="{9ACB0FE6-16C7-4A79-9DD5-FC2D875CB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278" y="384720"/>
            <a:ext cx="1666875" cy="1666875"/>
          </a:xfrm>
          <a:prstGeom prst="rect">
            <a:avLst/>
          </a:prstGeom>
        </p:spPr>
      </p:pic>
      <p:sp>
        <p:nvSpPr>
          <p:cNvPr id="10" name="Rectángulo 9">
            <a:extLst>
              <a:ext uri="{FF2B5EF4-FFF2-40B4-BE49-F238E27FC236}">
                <a16:creationId xmlns:a16="http://schemas.microsoft.com/office/drawing/2014/main" id="{C9A2817D-B57C-47CF-A0A6-AC05368DD71B}"/>
              </a:ext>
            </a:extLst>
          </p:cNvPr>
          <p:cNvSpPr/>
          <p:nvPr/>
        </p:nvSpPr>
        <p:spPr>
          <a:xfrm>
            <a:off x="109724" y="6519446"/>
            <a:ext cx="6096000" cy="338554"/>
          </a:xfrm>
          <a:prstGeom prst="rect">
            <a:avLst/>
          </a:prstGeom>
        </p:spPr>
        <p:txBody>
          <a:bodyPr>
            <a:spAutoFit/>
          </a:bodyPr>
          <a:lstStyle/>
          <a:p>
            <a:r>
              <a:rPr lang="es-MX" sz="800" dirty="0"/>
              <a:t>Fuente: </a:t>
            </a:r>
            <a:r>
              <a:rPr lang="es-MX" sz="800" dirty="0" err="1"/>
              <a:t>Communitic</a:t>
            </a:r>
            <a:r>
              <a:rPr lang="es-MX" sz="800" dirty="0"/>
              <a:t> International  </a:t>
            </a:r>
            <a:r>
              <a:rPr lang="es-MX" sz="800" dirty="0">
                <a:hlinkClick r:id="rId3"/>
              </a:rPr>
              <a:t>http://es.ccm.net/faq/17072-como-verificar-tus-cuentas-de-redes-sociales</a:t>
            </a:r>
            <a:endParaRPr lang="es-MX" sz="800" dirty="0"/>
          </a:p>
          <a:p>
            <a:endParaRPr lang="es-MX" sz="800" dirty="0"/>
          </a:p>
        </p:txBody>
      </p:sp>
    </p:spTree>
    <p:extLst>
      <p:ext uri="{BB962C8B-B14F-4D97-AF65-F5344CB8AC3E}">
        <p14:creationId xmlns:p14="http://schemas.microsoft.com/office/powerpoint/2010/main" val="1352066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D4960E2-E59B-4A19-B2E4-BC1ABDAAA38B}"/>
              </a:ext>
            </a:extLst>
          </p:cNvPr>
          <p:cNvSpPr/>
          <p:nvPr/>
        </p:nvSpPr>
        <p:spPr>
          <a:xfrm>
            <a:off x="208548" y="4009254"/>
            <a:ext cx="10934699" cy="2246769"/>
          </a:xfrm>
          <a:prstGeom prst="rect">
            <a:avLst/>
          </a:prstGeom>
        </p:spPr>
        <p:txBody>
          <a:bodyPr wrap="square">
            <a:spAutoFit/>
          </a:bodyPr>
          <a:lstStyle/>
          <a:p>
            <a:pPr algn="just"/>
            <a:r>
              <a:rPr lang="es-MX" sz="2000" dirty="0">
                <a:solidFill>
                  <a:srgbClr val="474C50"/>
                </a:solidFill>
                <a:latin typeface="Fira Sans"/>
              </a:rPr>
              <a:t>En un hecho sin precedentes jurídicos en el país, un juez federal ordenó al alcalde de Nogales, Sonora, David Cuauhtémoc Galindo Delgado, desbloquear de su cuenta de </a:t>
            </a:r>
            <a:r>
              <a:rPr lang="es-MX" sz="2000" dirty="0" err="1">
                <a:solidFill>
                  <a:srgbClr val="474C50"/>
                </a:solidFill>
                <a:latin typeface="Fira Sans"/>
              </a:rPr>
              <a:t>twitter</a:t>
            </a:r>
            <a:r>
              <a:rPr lang="es-MX" sz="2000" dirty="0">
                <a:solidFill>
                  <a:srgbClr val="474C50"/>
                </a:solidFill>
                <a:latin typeface="Fira Sans"/>
              </a:rPr>
              <a:t> a un ciudadano después de que éste último interpuso un recurso de amparo.</a:t>
            </a:r>
          </a:p>
          <a:p>
            <a:pPr algn="just"/>
            <a:endParaRPr lang="es-MX" sz="2000" dirty="0">
              <a:solidFill>
                <a:srgbClr val="474C50"/>
              </a:solidFill>
              <a:latin typeface="Fira Sans"/>
            </a:endParaRPr>
          </a:p>
          <a:p>
            <a:pPr algn="just"/>
            <a:r>
              <a:rPr lang="es-MX" sz="2000" dirty="0">
                <a:solidFill>
                  <a:srgbClr val="474C50"/>
                </a:solidFill>
                <a:latin typeface="Fira Sans"/>
              </a:rPr>
              <a:t>Según el acto reclamado, el ciudadano que no fue identificado, afirmó que el presidente municipal quien utiliza la cuenta @</a:t>
            </a:r>
            <a:r>
              <a:rPr lang="es-MX" sz="2000" dirty="0" err="1">
                <a:solidFill>
                  <a:srgbClr val="474C50"/>
                </a:solidFill>
                <a:latin typeface="Fira Sans"/>
              </a:rPr>
              <a:t>TemoGalindo</a:t>
            </a:r>
            <a:r>
              <a:rPr lang="es-MX" sz="2000" dirty="0">
                <a:solidFill>
                  <a:srgbClr val="474C50"/>
                </a:solidFill>
                <a:latin typeface="Fira Sans"/>
              </a:rPr>
              <a:t> en Twitter, lo bloqueó en un mero acto de discriminación y vulnerando su derecho a la libertad de información.</a:t>
            </a:r>
            <a:endParaRPr lang="es-MX" sz="2000" b="0" i="0" dirty="0">
              <a:solidFill>
                <a:srgbClr val="474C50"/>
              </a:solidFill>
              <a:effectLst/>
              <a:latin typeface="Fira Sans"/>
            </a:endParaRPr>
          </a:p>
        </p:txBody>
      </p:sp>
      <p:pic>
        <p:nvPicPr>
          <p:cNvPr id="6" name="Imagen 5">
            <a:extLst>
              <a:ext uri="{FF2B5EF4-FFF2-40B4-BE49-F238E27FC236}">
                <a16:creationId xmlns:a16="http://schemas.microsoft.com/office/drawing/2014/main" id="{08329E1C-45CE-4C7F-BA3C-13C455D14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978569"/>
            <a:ext cx="5097378" cy="2548689"/>
          </a:xfrm>
          <a:prstGeom prst="rect">
            <a:avLst/>
          </a:prstGeom>
        </p:spPr>
      </p:pic>
      <p:pic>
        <p:nvPicPr>
          <p:cNvPr id="8" name="Imagen 7">
            <a:extLst>
              <a:ext uri="{FF2B5EF4-FFF2-40B4-BE49-F238E27FC236}">
                <a16:creationId xmlns:a16="http://schemas.microsoft.com/office/drawing/2014/main" id="{E836B62E-2D6F-4108-BD5F-24C4B3F16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690" y="696829"/>
            <a:ext cx="4668252" cy="3112168"/>
          </a:xfrm>
          <a:prstGeom prst="rect">
            <a:avLst/>
          </a:prstGeom>
        </p:spPr>
      </p:pic>
      <p:sp>
        <p:nvSpPr>
          <p:cNvPr id="9" name="Rectángulo 8">
            <a:extLst>
              <a:ext uri="{FF2B5EF4-FFF2-40B4-BE49-F238E27FC236}">
                <a16:creationId xmlns:a16="http://schemas.microsoft.com/office/drawing/2014/main" id="{44BBF820-809F-4EDE-BE9D-D68E4C59638F}"/>
              </a:ext>
            </a:extLst>
          </p:cNvPr>
          <p:cNvSpPr/>
          <p:nvPr/>
        </p:nvSpPr>
        <p:spPr>
          <a:xfrm>
            <a:off x="208548" y="6519446"/>
            <a:ext cx="8616615" cy="338554"/>
          </a:xfrm>
          <a:prstGeom prst="rect">
            <a:avLst/>
          </a:prstGeom>
        </p:spPr>
        <p:txBody>
          <a:bodyPr wrap="square">
            <a:spAutoFit/>
          </a:bodyPr>
          <a:lstStyle/>
          <a:p>
            <a:r>
              <a:rPr lang="es-MX" sz="800" dirty="0"/>
              <a:t>Fuente: </a:t>
            </a:r>
            <a:r>
              <a:rPr lang="es-MX" sz="800" dirty="0">
                <a:hlinkClick r:id="rId4"/>
              </a:rPr>
              <a:t>https://www.publimetro.com.mx/mx/noticias/2017/10/01/juez-federal-ordena-edil-nogales-desbloquear-ciudadano-twitter.html</a:t>
            </a:r>
            <a:endParaRPr lang="es-MX" sz="800" dirty="0"/>
          </a:p>
          <a:p>
            <a:endParaRPr lang="es-MX" sz="800" dirty="0"/>
          </a:p>
        </p:txBody>
      </p:sp>
    </p:spTree>
    <p:extLst>
      <p:ext uri="{BB962C8B-B14F-4D97-AF65-F5344CB8AC3E}">
        <p14:creationId xmlns:p14="http://schemas.microsoft.com/office/powerpoint/2010/main" val="259132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extLst>
              <a:ext uri="{FF2B5EF4-FFF2-40B4-BE49-F238E27FC236}">
                <a16:creationId xmlns:a16="http://schemas.microsoft.com/office/drawing/2014/main" id="{6E7A67B6-B7BE-48F4-B5B6-C4C2376015D0}"/>
              </a:ext>
            </a:extLst>
          </p:cNvPr>
          <p:cNvSpPr/>
          <p:nvPr/>
        </p:nvSpPr>
        <p:spPr>
          <a:xfrm>
            <a:off x="251520" y="2641892"/>
            <a:ext cx="10560859" cy="1631216"/>
          </a:xfrm>
          <a:prstGeom prst="rect">
            <a:avLst/>
          </a:prstGeom>
        </p:spPr>
        <p:txBody>
          <a:bodyPr wrap="square">
            <a:spAutoFit/>
          </a:bodyPr>
          <a:lstStyle/>
          <a:p>
            <a:pPr algn="just"/>
            <a:r>
              <a:rPr lang="es-MX" sz="2000" dirty="0">
                <a:solidFill>
                  <a:prstClr val="black"/>
                </a:solidFill>
              </a:rPr>
              <a:t>Se refiere al uso de las cuentas oficiales de redes sociales, apegado a los principios de licitud, confidencialidad, consentimiento, información, finalidad, lealtad, proporcionalidad y responsabilidad, así como todas aquellas medidas necesarias para el manejo, mantenimiento, seguridad y protección de la información reservada y confidencial en su posesión. </a:t>
            </a:r>
          </a:p>
        </p:txBody>
      </p:sp>
      <p:sp>
        <p:nvSpPr>
          <p:cNvPr id="9" name="8 Rectángulo">
            <a:extLst>
              <a:ext uri="{FF2B5EF4-FFF2-40B4-BE49-F238E27FC236}">
                <a16:creationId xmlns:a16="http://schemas.microsoft.com/office/drawing/2014/main" id="{BFA611DE-0D2E-4CC2-B7B8-E0A84BA11079}"/>
              </a:ext>
            </a:extLst>
          </p:cNvPr>
          <p:cNvSpPr/>
          <p:nvPr/>
        </p:nvSpPr>
        <p:spPr>
          <a:xfrm>
            <a:off x="20201" y="6453336"/>
            <a:ext cx="10944578" cy="461665"/>
          </a:xfrm>
          <a:prstGeom prst="rect">
            <a:avLst/>
          </a:prstGeom>
        </p:spPr>
        <p:txBody>
          <a:bodyPr wrap="square">
            <a:spAutoFit/>
          </a:bodyPr>
          <a:lstStyle/>
          <a:p>
            <a:r>
              <a:rPr lang="es-MX" sz="800" dirty="0">
                <a:solidFill>
                  <a:prstClr val="black"/>
                </a:solidFill>
              </a:rPr>
              <a:t>Recomendación para el Empleo Responsable de las cuentas oficiales de los sujetos obligados en redes sociales, que emite el Pleno del Instituto de Transparencia, Información Pública  y Protección de Datos Personales del Estado de  Jalisco. Abril 2016.  </a:t>
            </a:r>
            <a:r>
              <a:rPr lang="es-MX" sz="800" dirty="0">
                <a:solidFill>
                  <a:prstClr val="black"/>
                </a:solidFill>
                <a:hlinkClick r:id="rId2"/>
              </a:rPr>
              <a:t>https://periodicooficial.jalisco.gob.mx/sites/periodicooficial.jalisco.gob.mx/files/04-30-16-iv.pdf</a:t>
            </a:r>
            <a:endParaRPr lang="es-MX" sz="800" dirty="0">
              <a:solidFill>
                <a:prstClr val="black"/>
              </a:solidFill>
            </a:endParaRPr>
          </a:p>
          <a:p>
            <a:endParaRPr lang="es-MX" sz="800" dirty="0">
              <a:solidFill>
                <a:prstClr val="black"/>
              </a:solidFill>
            </a:endParaRPr>
          </a:p>
        </p:txBody>
      </p:sp>
      <p:sp>
        <p:nvSpPr>
          <p:cNvPr id="10" name="Rectángulo 9">
            <a:extLst>
              <a:ext uri="{FF2B5EF4-FFF2-40B4-BE49-F238E27FC236}">
                <a16:creationId xmlns:a16="http://schemas.microsoft.com/office/drawing/2014/main" id="{AD762DCB-60D9-4FB7-9257-AEF75E51A166}"/>
              </a:ext>
            </a:extLst>
          </p:cNvPr>
          <p:cNvSpPr/>
          <p:nvPr/>
        </p:nvSpPr>
        <p:spPr>
          <a:xfrm>
            <a:off x="20201" y="71583"/>
            <a:ext cx="10549538" cy="769441"/>
          </a:xfrm>
          <a:prstGeom prst="rect">
            <a:avLst/>
          </a:prstGeom>
        </p:spPr>
        <p:txBody>
          <a:bodyPr wrap="square">
            <a:spAutoFit/>
          </a:bodyPr>
          <a:lstStyle/>
          <a:p>
            <a:pPr algn="just"/>
            <a:r>
              <a:rPr lang="es-MX" sz="4400" spc="-50" dirty="0">
                <a:solidFill>
                  <a:schemeClr val="tx1">
                    <a:lumMod val="50000"/>
                    <a:lumOff val="50000"/>
                  </a:schemeClr>
                </a:solidFill>
                <a:latin typeface="+mj-lt"/>
                <a:ea typeface="+mj-ea"/>
                <a:cs typeface="+mj-cs"/>
              </a:rPr>
              <a:t>Empleo responsable de redes sociales</a:t>
            </a:r>
          </a:p>
        </p:txBody>
      </p:sp>
    </p:spTree>
    <p:extLst>
      <p:ext uri="{BB962C8B-B14F-4D97-AF65-F5344CB8AC3E}">
        <p14:creationId xmlns:p14="http://schemas.microsoft.com/office/powerpoint/2010/main" val="313287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9 Diagrama">
            <a:extLst>
              <a:ext uri="{FF2B5EF4-FFF2-40B4-BE49-F238E27FC236}">
                <a16:creationId xmlns:a16="http://schemas.microsoft.com/office/drawing/2014/main" id="{9BA133A5-0ECC-453C-8272-71214A36F23C}"/>
              </a:ext>
            </a:extLst>
          </p:cNvPr>
          <p:cNvGraphicFramePr/>
          <p:nvPr>
            <p:extLst>
              <p:ext uri="{D42A27DB-BD31-4B8C-83A1-F6EECF244321}">
                <p14:modId xmlns:p14="http://schemas.microsoft.com/office/powerpoint/2010/main" val="1625651142"/>
              </p:ext>
            </p:extLst>
          </p:nvPr>
        </p:nvGraphicFramePr>
        <p:xfrm>
          <a:off x="-589400" y="1700464"/>
          <a:ext cx="6352717" cy="432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10 Diagrama">
            <a:extLst>
              <a:ext uri="{FF2B5EF4-FFF2-40B4-BE49-F238E27FC236}">
                <a16:creationId xmlns:a16="http://schemas.microsoft.com/office/drawing/2014/main" id="{AF2BAD4A-C2A9-4C0A-A773-178355B2FE78}"/>
              </a:ext>
            </a:extLst>
          </p:cNvPr>
          <p:cNvGraphicFramePr/>
          <p:nvPr>
            <p:extLst>
              <p:ext uri="{D42A27DB-BD31-4B8C-83A1-F6EECF244321}">
                <p14:modId xmlns:p14="http://schemas.microsoft.com/office/powerpoint/2010/main" val="3339843680"/>
              </p:ext>
            </p:extLst>
          </p:nvPr>
        </p:nvGraphicFramePr>
        <p:xfrm>
          <a:off x="5027197" y="1678668"/>
          <a:ext cx="6408712" cy="4276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a:extLst>
              <a:ext uri="{FF2B5EF4-FFF2-40B4-BE49-F238E27FC236}">
                <a16:creationId xmlns:a16="http://schemas.microsoft.com/office/drawing/2014/main" id="{965A9D68-46E7-4B58-963C-9197284ED5A4}"/>
              </a:ext>
            </a:extLst>
          </p:cNvPr>
          <p:cNvSpPr/>
          <p:nvPr/>
        </p:nvSpPr>
        <p:spPr>
          <a:xfrm>
            <a:off x="20201" y="71583"/>
            <a:ext cx="10549538" cy="769441"/>
          </a:xfrm>
          <a:prstGeom prst="rect">
            <a:avLst/>
          </a:prstGeom>
        </p:spPr>
        <p:txBody>
          <a:bodyPr wrap="square">
            <a:spAutoFit/>
          </a:bodyPr>
          <a:lstStyle/>
          <a:p>
            <a:pPr algn="just"/>
            <a:r>
              <a:rPr lang="es-MX" sz="4400" spc="-50" dirty="0">
                <a:solidFill>
                  <a:schemeClr val="tx1">
                    <a:lumMod val="50000"/>
                    <a:lumOff val="50000"/>
                  </a:schemeClr>
                </a:solidFill>
                <a:latin typeface="+mj-lt"/>
                <a:ea typeface="+mj-ea"/>
                <a:cs typeface="+mj-cs"/>
              </a:rPr>
              <a:t>Empleo responsable de redes sociales</a:t>
            </a:r>
          </a:p>
        </p:txBody>
      </p:sp>
      <p:sp>
        <p:nvSpPr>
          <p:cNvPr id="7" name="8 Rectángulo">
            <a:extLst>
              <a:ext uri="{FF2B5EF4-FFF2-40B4-BE49-F238E27FC236}">
                <a16:creationId xmlns:a16="http://schemas.microsoft.com/office/drawing/2014/main" id="{F906CD1A-9669-400D-948B-0CD202D18426}"/>
              </a:ext>
            </a:extLst>
          </p:cNvPr>
          <p:cNvSpPr/>
          <p:nvPr/>
        </p:nvSpPr>
        <p:spPr>
          <a:xfrm>
            <a:off x="20201" y="6453336"/>
            <a:ext cx="10944578" cy="461665"/>
          </a:xfrm>
          <a:prstGeom prst="rect">
            <a:avLst/>
          </a:prstGeom>
        </p:spPr>
        <p:txBody>
          <a:bodyPr wrap="square">
            <a:spAutoFit/>
          </a:bodyPr>
          <a:lstStyle/>
          <a:p>
            <a:r>
              <a:rPr lang="es-MX" sz="800" dirty="0">
                <a:solidFill>
                  <a:prstClr val="black"/>
                </a:solidFill>
              </a:rPr>
              <a:t>Recomendación para el Empleo Responsable de las cuentas oficiales de los sujetos obligados en redes sociales, que emite el Pleno del Instituto de Transparencia, Información Pública  y Protección de Datos Personales del Estado de  Jalisco. Abril 2016.  </a:t>
            </a:r>
            <a:r>
              <a:rPr lang="es-MX" sz="800" dirty="0">
                <a:solidFill>
                  <a:prstClr val="black"/>
                </a:solidFill>
                <a:hlinkClick r:id="rId12"/>
              </a:rPr>
              <a:t>https://periodicooficial.jalisco.gob.mx/sites/periodicooficial.jalisco.gob.mx/files/04-30-16-iv.pdf</a:t>
            </a:r>
            <a:endParaRPr lang="es-MX" sz="800" dirty="0">
              <a:solidFill>
                <a:prstClr val="black"/>
              </a:solidFill>
            </a:endParaRPr>
          </a:p>
          <a:p>
            <a:endParaRPr lang="es-MX" sz="800" dirty="0">
              <a:solidFill>
                <a:prstClr val="black"/>
              </a:solidFill>
            </a:endParaRPr>
          </a:p>
        </p:txBody>
      </p:sp>
    </p:spTree>
    <p:extLst>
      <p:ext uri="{BB962C8B-B14F-4D97-AF65-F5344CB8AC3E}">
        <p14:creationId xmlns:p14="http://schemas.microsoft.com/office/powerpoint/2010/main" val="252985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46F415E-D2F3-4B89-B08D-3F3E8CE62074}"/>
              </a:ext>
            </a:extLst>
          </p:cNvPr>
          <p:cNvSpPr/>
          <p:nvPr/>
        </p:nvSpPr>
        <p:spPr>
          <a:xfrm>
            <a:off x="3438221" y="3244334"/>
            <a:ext cx="184731" cy="369332"/>
          </a:xfrm>
          <a:prstGeom prst="rect">
            <a:avLst/>
          </a:prstGeom>
        </p:spPr>
        <p:txBody>
          <a:bodyPr wrap="none">
            <a:spAutoFit/>
          </a:bodyPr>
          <a:lstStyle/>
          <a:p>
            <a:endParaRPr lang="es-MX" dirty="0"/>
          </a:p>
        </p:txBody>
      </p:sp>
      <p:sp>
        <p:nvSpPr>
          <p:cNvPr id="7" name="Rectángulo 6">
            <a:extLst>
              <a:ext uri="{FF2B5EF4-FFF2-40B4-BE49-F238E27FC236}">
                <a16:creationId xmlns:a16="http://schemas.microsoft.com/office/drawing/2014/main" id="{CC370100-3959-4392-A480-1572B5D757B7}"/>
              </a:ext>
            </a:extLst>
          </p:cNvPr>
          <p:cNvSpPr/>
          <p:nvPr/>
        </p:nvSpPr>
        <p:spPr>
          <a:xfrm>
            <a:off x="393581" y="236440"/>
            <a:ext cx="7707682" cy="769441"/>
          </a:xfrm>
          <a:prstGeom prst="rect">
            <a:avLst/>
          </a:prstGeom>
        </p:spPr>
        <p:txBody>
          <a:bodyPr wrap="square">
            <a:spAutoFit/>
          </a:bodyPr>
          <a:lstStyle/>
          <a:p>
            <a:r>
              <a:rPr lang="es-MX" sz="4400" spc="-50" dirty="0">
                <a:solidFill>
                  <a:schemeClr val="tx1">
                    <a:lumMod val="50000"/>
                    <a:lumOff val="50000"/>
                  </a:schemeClr>
                </a:solidFill>
                <a:latin typeface="+mj-lt"/>
                <a:ea typeface="+mj-ea"/>
                <a:cs typeface="+mj-cs"/>
              </a:rPr>
              <a:t>Las nuevas reglas del juego</a:t>
            </a:r>
          </a:p>
        </p:txBody>
      </p:sp>
      <p:pic>
        <p:nvPicPr>
          <p:cNvPr id="9" name="Imagen 8">
            <a:hlinkClick r:id="rId2"/>
            <a:extLst>
              <a:ext uri="{FF2B5EF4-FFF2-40B4-BE49-F238E27FC236}">
                <a16:creationId xmlns:a16="http://schemas.microsoft.com/office/drawing/2014/main" id="{97F1AF12-9259-48EB-A46D-D7D6A863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37" y="1657680"/>
            <a:ext cx="8274380" cy="4658476"/>
          </a:xfrm>
          <a:prstGeom prst="rect">
            <a:avLst/>
          </a:prstGeom>
        </p:spPr>
      </p:pic>
    </p:spTree>
    <p:extLst>
      <p:ext uri="{BB962C8B-B14F-4D97-AF65-F5344CB8AC3E}">
        <p14:creationId xmlns:p14="http://schemas.microsoft.com/office/powerpoint/2010/main" val="111654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B1F33D6-3C7E-479B-A453-3CA25D3ABB3D}"/>
              </a:ext>
            </a:extLst>
          </p:cNvPr>
          <p:cNvSpPr>
            <a:spLocks noChangeArrowheads="1"/>
          </p:cNvSpPr>
          <p:nvPr/>
        </p:nvSpPr>
        <p:spPr bwMode="auto">
          <a:xfrm>
            <a:off x="0" y="-476087"/>
            <a:ext cx="312906" cy="95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chemeClr val="tx1"/>
                </a:solidFill>
                <a:effectLst/>
                <a:latin typeface="Arial" panose="020B0604020202020204" pitchFamily="34" charset="0"/>
              </a:rPr>
              <a:t>  </a:t>
            </a:r>
            <a:endParaRPr kumimoji="0" lang="es-MX" altLang="es-MX" sz="3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1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www.itei.org.mx/v3/micrositios/diplomado/2017/puerto_vallarta/images/logo_itei.png">
            <a:extLst>
              <a:ext uri="{FF2B5EF4-FFF2-40B4-BE49-F238E27FC236}">
                <a16:creationId xmlns:a16="http://schemas.microsoft.com/office/drawing/2014/main" id="{B8C6D8E9-BCC8-4850-B39F-37A860C51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3" y="161763"/>
            <a:ext cx="3810000" cy="6286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00814D6F-7D47-4529-ABFC-ABF72529A233}"/>
              </a:ext>
            </a:extLst>
          </p:cNvPr>
          <p:cNvGrpSpPr/>
          <p:nvPr/>
        </p:nvGrpSpPr>
        <p:grpSpPr>
          <a:xfrm>
            <a:off x="8895539" y="161763"/>
            <a:ext cx="2614678" cy="878305"/>
            <a:chOff x="7368252" y="1742755"/>
            <a:chExt cx="2614678" cy="878305"/>
          </a:xfrm>
        </p:grpSpPr>
        <p:sp>
          <p:nvSpPr>
            <p:cNvPr id="2" name="CuadroTexto 1">
              <a:extLst>
                <a:ext uri="{FF2B5EF4-FFF2-40B4-BE49-F238E27FC236}">
                  <a16:creationId xmlns:a16="http://schemas.microsoft.com/office/drawing/2014/main" id="{6F5E1454-B3A5-4DDC-A2C5-E9248891BF49}"/>
                </a:ext>
              </a:extLst>
            </p:cNvPr>
            <p:cNvSpPr txBox="1"/>
            <p:nvPr/>
          </p:nvSpPr>
          <p:spPr>
            <a:xfrm>
              <a:off x="8246557" y="1997242"/>
              <a:ext cx="1736373" cy="369332"/>
            </a:xfrm>
            <a:prstGeom prst="rect">
              <a:avLst/>
            </a:prstGeom>
            <a:noFill/>
          </p:spPr>
          <p:txBody>
            <a:bodyPr wrap="none" rtlCol="0">
              <a:spAutoFit/>
            </a:bodyPr>
            <a:lstStyle/>
            <a:p>
              <a:r>
                <a:rPr lang="es-MX" dirty="0">
                  <a:latin typeface="Droid Serif" panose="02020600060500020200" pitchFamily="18" charset="0"/>
                  <a:ea typeface="Droid Serif" panose="02020600060500020200" pitchFamily="18" charset="0"/>
                  <a:cs typeface="Droid Serif" panose="02020600060500020200" pitchFamily="18" charset="0"/>
                </a:rPr>
                <a:t>@</a:t>
              </a:r>
              <a:r>
                <a:rPr lang="es-MX" dirty="0" err="1">
                  <a:latin typeface="Droid Serif" panose="02020600060500020200" pitchFamily="18" charset="0"/>
                  <a:ea typeface="Droid Serif" panose="02020600060500020200" pitchFamily="18" charset="0"/>
                  <a:cs typeface="Droid Serif" panose="02020600060500020200" pitchFamily="18" charset="0"/>
                </a:rPr>
                <a:t>MenyoRojas</a:t>
              </a:r>
              <a:endParaRPr lang="es-MX" dirty="0">
                <a:latin typeface="Droid Serif" panose="02020600060500020200" pitchFamily="18" charset="0"/>
                <a:ea typeface="Droid Serif" panose="02020600060500020200" pitchFamily="18" charset="0"/>
                <a:cs typeface="Droid Serif" panose="02020600060500020200" pitchFamily="18" charset="0"/>
              </a:endParaRPr>
            </a:p>
          </p:txBody>
        </p:sp>
        <p:pic>
          <p:nvPicPr>
            <p:cNvPr id="7" name="Imagen 6">
              <a:extLst>
                <a:ext uri="{FF2B5EF4-FFF2-40B4-BE49-F238E27FC236}">
                  <a16:creationId xmlns:a16="http://schemas.microsoft.com/office/drawing/2014/main" id="{99600DD8-6264-4B2A-BF45-3FB81C20C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252" y="1742755"/>
              <a:ext cx="878305" cy="878305"/>
            </a:xfrm>
            <a:prstGeom prst="rect">
              <a:avLst/>
            </a:prstGeom>
          </p:spPr>
        </p:pic>
      </p:grpSp>
      <p:sp>
        <p:nvSpPr>
          <p:cNvPr id="9" name="CuadroTexto 8">
            <a:extLst>
              <a:ext uri="{FF2B5EF4-FFF2-40B4-BE49-F238E27FC236}">
                <a16:creationId xmlns:a16="http://schemas.microsoft.com/office/drawing/2014/main" id="{764AA281-F114-4C28-B25B-1C20A7569029}"/>
              </a:ext>
            </a:extLst>
          </p:cNvPr>
          <p:cNvSpPr txBox="1"/>
          <p:nvPr/>
        </p:nvSpPr>
        <p:spPr>
          <a:xfrm>
            <a:off x="2542673" y="2829510"/>
            <a:ext cx="6957354" cy="1862048"/>
          </a:xfrm>
          <a:prstGeom prst="rect">
            <a:avLst/>
          </a:prstGeom>
          <a:noFill/>
        </p:spPr>
        <p:txBody>
          <a:bodyPr wrap="none" rtlCol="0">
            <a:spAutoFit/>
          </a:bodyPr>
          <a:lstStyle/>
          <a:p>
            <a:r>
              <a:rPr lang="es-MX" sz="11500" b="1" dirty="0"/>
              <a:t>¡Gracias!</a:t>
            </a:r>
          </a:p>
        </p:txBody>
      </p:sp>
    </p:spTree>
    <p:extLst>
      <p:ext uri="{BB962C8B-B14F-4D97-AF65-F5344CB8AC3E}">
        <p14:creationId xmlns:p14="http://schemas.microsoft.com/office/powerpoint/2010/main" val="100711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71E413-4193-4BBF-BDEC-4BFE027CBA3E}"/>
              </a:ext>
            </a:extLst>
          </p:cNvPr>
          <p:cNvPicPr>
            <a:picLocks noChangeAspect="1"/>
          </p:cNvPicPr>
          <p:nvPr/>
        </p:nvPicPr>
        <p:blipFill>
          <a:blip r:embed="rId2"/>
          <a:stretch>
            <a:fillRect/>
          </a:stretch>
        </p:blipFill>
        <p:spPr>
          <a:xfrm>
            <a:off x="855565" y="0"/>
            <a:ext cx="9181460" cy="6858000"/>
          </a:xfrm>
          <a:prstGeom prst="rect">
            <a:avLst/>
          </a:prstGeom>
        </p:spPr>
      </p:pic>
      <p:sp>
        <p:nvSpPr>
          <p:cNvPr id="3" name="Rectángulo 2">
            <a:extLst>
              <a:ext uri="{FF2B5EF4-FFF2-40B4-BE49-F238E27FC236}">
                <a16:creationId xmlns:a16="http://schemas.microsoft.com/office/drawing/2014/main" id="{9070B9AA-3C0F-4865-960A-A5CF2DDA3EC2}"/>
              </a:ext>
            </a:extLst>
          </p:cNvPr>
          <p:cNvSpPr/>
          <p:nvPr/>
        </p:nvSpPr>
        <p:spPr>
          <a:xfrm rot="16200000">
            <a:off x="-2995863" y="3198165"/>
            <a:ext cx="6858002" cy="461665"/>
          </a:xfrm>
          <a:prstGeom prst="rect">
            <a:avLst/>
          </a:prstGeom>
        </p:spPr>
        <p:txBody>
          <a:bodyPr wrap="square">
            <a:spAutoFit/>
          </a:bodyPr>
          <a:lstStyle/>
          <a:p>
            <a:r>
              <a:rPr lang="es-MX" sz="800" dirty="0"/>
              <a:t>Fuente: Asociación de Internet.mx </a:t>
            </a:r>
            <a:r>
              <a:rPr lang="es-MX" sz="800" dirty="0">
                <a:hlinkClick r:id="rId3"/>
              </a:rPr>
              <a:t> http://asociaciondeinternet.org.mx/es/component/remository/Habitos-de-Internet/13-Estudio-sobre-los-Habitos-de-los-Usuarios-de-Internet-en-Mexico-2017/lang,es-es/?Itemid</a:t>
            </a:r>
            <a:r>
              <a:rPr lang="es-MX" sz="800" dirty="0"/>
              <a:t>=</a:t>
            </a:r>
          </a:p>
          <a:p>
            <a:endParaRPr lang="es-MX" sz="800" dirty="0"/>
          </a:p>
        </p:txBody>
      </p:sp>
    </p:spTree>
    <p:extLst>
      <p:ext uri="{BB962C8B-B14F-4D97-AF65-F5344CB8AC3E}">
        <p14:creationId xmlns:p14="http://schemas.microsoft.com/office/powerpoint/2010/main" val="397426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18F4049-EC53-4343-84AC-8EBEFB9E3A54}"/>
              </a:ext>
            </a:extLst>
          </p:cNvPr>
          <p:cNvPicPr>
            <a:picLocks noChangeAspect="1"/>
          </p:cNvPicPr>
          <p:nvPr/>
        </p:nvPicPr>
        <p:blipFill>
          <a:blip r:embed="rId2"/>
          <a:stretch>
            <a:fillRect/>
          </a:stretch>
        </p:blipFill>
        <p:spPr>
          <a:xfrm>
            <a:off x="1375760" y="0"/>
            <a:ext cx="9103598" cy="6858000"/>
          </a:xfrm>
          <a:prstGeom prst="rect">
            <a:avLst/>
          </a:prstGeom>
        </p:spPr>
      </p:pic>
      <p:sp>
        <p:nvSpPr>
          <p:cNvPr id="5" name="Rectángulo 4">
            <a:extLst>
              <a:ext uri="{FF2B5EF4-FFF2-40B4-BE49-F238E27FC236}">
                <a16:creationId xmlns:a16="http://schemas.microsoft.com/office/drawing/2014/main" id="{11C20E1E-95E2-44D2-BF57-C71752F002C7}"/>
              </a:ext>
            </a:extLst>
          </p:cNvPr>
          <p:cNvSpPr/>
          <p:nvPr/>
        </p:nvSpPr>
        <p:spPr>
          <a:xfrm rot="16200000">
            <a:off x="-2995863" y="3198165"/>
            <a:ext cx="6858002" cy="461665"/>
          </a:xfrm>
          <a:prstGeom prst="rect">
            <a:avLst/>
          </a:prstGeom>
        </p:spPr>
        <p:txBody>
          <a:bodyPr wrap="square">
            <a:spAutoFit/>
          </a:bodyPr>
          <a:lstStyle/>
          <a:p>
            <a:r>
              <a:rPr lang="es-MX" sz="800" dirty="0"/>
              <a:t>Fuente: Asociación de Internet.mx </a:t>
            </a:r>
            <a:r>
              <a:rPr lang="es-MX" sz="800" dirty="0">
                <a:hlinkClick r:id="rId3"/>
              </a:rPr>
              <a:t> http://asociaciondeinternet.org.mx/es/component/remository/Habitos-de-Internet/13-Estudio-sobre-los-Habitos-de-los-Usuarios-de-Internet-en-Mexico-2017/lang,es-es/?Itemid</a:t>
            </a:r>
            <a:r>
              <a:rPr lang="es-MX" sz="800" dirty="0"/>
              <a:t>=</a:t>
            </a:r>
          </a:p>
          <a:p>
            <a:endParaRPr lang="es-MX" sz="800" dirty="0"/>
          </a:p>
        </p:txBody>
      </p:sp>
    </p:spTree>
    <p:extLst>
      <p:ext uri="{BB962C8B-B14F-4D97-AF65-F5344CB8AC3E}">
        <p14:creationId xmlns:p14="http://schemas.microsoft.com/office/powerpoint/2010/main" val="186878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2681BE-65C0-46BD-8061-B9C97CD25061}"/>
              </a:ext>
            </a:extLst>
          </p:cNvPr>
          <p:cNvPicPr>
            <a:picLocks noChangeAspect="1"/>
          </p:cNvPicPr>
          <p:nvPr/>
        </p:nvPicPr>
        <p:blipFill>
          <a:blip r:embed="rId2"/>
          <a:stretch>
            <a:fillRect/>
          </a:stretch>
        </p:blipFill>
        <p:spPr>
          <a:xfrm>
            <a:off x="1030857" y="0"/>
            <a:ext cx="9103598" cy="6858000"/>
          </a:xfrm>
          <a:prstGeom prst="rect">
            <a:avLst/>
          </a:prstGeom>
        </p:spPr>
      </p:pic>
      <p:sp>
        <p:nvSpPr>
          <p:cNvPr id="5" name="Rectángulo 4">
            <a:extLst>
              <a:ext uri="{FF2B5EF4-FFF2-40B4-BE49-F238E27FC236}">
                <a16:creationId xmlns:a16="http://schemas.microsoft.com/office/drawing/2014/main" id="{6F994710-BC76-4CB0-9961-11B6E78B09FD}"/>
              </a:ext>
            </a:extLst>
          </p:cNvPr>
          <p:cNvSpPr/>
          <p:nvPr/>
        </p:nvSpPr>
        <p:spPr>
          <a:xfrm rot="16200000">
            <a:off x="-2995863" y="3198165"/>
            <a:ext cx="6858002" cy="461665"/>
          </a:xfrm>
          <a:prstGeom prst="rect">
            <a:avLst/>
          </a:prstGeom>
        </p:spPr>
        <p:txBody>
          <a:bodyPr wrap="square">
            <a:spAutoFit/>
          </a:bodyPr>
          <a:lstStyle/>
          <a:p>
            <a:r>
              <a:rPr lang="es-MX" sz="800" dirty="0"/>
              <a:t>Fuente: Asociación de Internet.mx </a:t>
            </a:r>
            <a:r>
              <a:rPr lang="es-MX" sz="800" dirty="0">
                <a:hlinkClick r:id="rId3"/>
              </a:rPr>
              <a:t> http://asociaciondeinternet.org.mx/es/component/remository/Habitos-de-Internet/13-Estudio-sobre-los-Habitos-de-los-Usuarios-de-Internet-en-Mexico-2017/lang,es-es/?Itemid</a:t>
            </a:r>
            <a:r>
              <a:rPr lang="es-MX" sz="800" dirty="0"/>
              <a:t>=</a:t>
            </a:r>
          </a:p>
          <a:p>
            <a:endParaRPr lang="es-MX" sz="800" dirty="0"/>
          </a:p>
        </p:txBody>
      </p:sp>
    </p:spTree>
    <p:extLst>
      <p:ext uri="{BB962C8B-B14F-4D97-AF65-F5344CB8AC3E}">
        <p14:creationId xmlns:p14="http://schemas.microsoft.com/office/powerpoint/2010/main" val="327409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A062AA3-57FC-4DA9-BE60-3A915F8802C9}"/>
              </a:ext>
            </a:extLst>
          </p:cNvPr>
          <p:cNvPicPr>
            <a:picLocks noChangeAspect="1"/>
          </p:cNvPicPr>
          <p:nvPr/>
        </p:nvPicPr>
        <p:blipFill rotWithShape="1">
          <a:blip r:embed="rId2"/>
          <a:srcRect r="771"/>
          <a:stretch/>
        </p:blipFill>
        <p:spPr>
          <a:xfrm>
            <a:off x="0" y="0"/>
            <a:ext cx="10130589" cy="6858000"/>
          </a:xfrm>
          <a:prstGeom prst="rect">
            <a:avLst/>
          </a:prstGeom>
        </p:spPr>
      </p:pic>
      <p:sp>
        <p:nvSpPr>
          <p:cNvPr id="7" name="Rectángulo 6">
            <a:extLst>
              <a:ext uri="{FF2B5EF4-FFF2-40B4-BE49-F238E27FC236}">
                <a16:creationId xmlns:a16="http://schemas.microsoft.com/office/drawing/2014/main" id="{EF488A85-6FA0-46B2-A97C-4F74E13FA382}"/>
              </a:ext>
            </a:extLst>
          </p:cNvPr>
          <p:cNvSpPr/>
          <p:nvPr/>
        </p:nvSpPr>
        <p:spPr>
          <a:xfrm rot="16200000">
            <a:off x="7644064" y="3266345"/>
            <a:ext cx="6288506" cy="461665"/>
          </a:xfrm>
          <a:prstGeom prst="rect">
            <a:avLst/>
          </a:prstGeom>
        </p:spPr>
        <p:txBody>
          <a:bodyPr wrap="square">
            <a:spAutoFit/>
          </a:bodyPr>
          <a:lstStyle/>
          <a:p>
            <a:r>
              <a:rPr lang="es-MX" sz="800" b="1" dirty="0">
                <a:solidFill>
                  <a:srgbClr val="C0C0C0"/>
                </a:solidFill>
                <a:latin typeface="futura_book"/>
              </a:rPr>
              <a:t>ASOCIACIÓN INTERACTIVA EN PUBLICIDAD, A.C.</a:t>
            </a:r>
          </a:p>
          <a:p>
            <a:r>
              <a:rPr lang="es-MX" sz="800" b="1" dirty="0">
                <a:solidFill>
                  <a:srgbClr val="C0C0C0"/>
                </a:solidFill>
                <a:latin typeface="futura_book"/>
              </a:rPr>
              <a:t> </a:t>
            </a:r>
            <a:r>
              <a:rPr lang="es-MX" sz="800" b="1" dirty="0">
                <a:solidFill>
                  <a:srgbClr val="C0C0C0"/>
                </a:solidFill>
                <a:latin typeface="futura_book"/>
                <a:hlinkClick r:id="rId3"/>
              </a:rPr>
              <a:t>https://www.iabmexico.com</a:t>
            </a:r>
            <a:endParaRPr lang="es-MX" sz="800" b="1" dirty="0">
              <a:solidFill>
                <a:srgbClr val="C0C0C0"/>
              </a:solidFill>
              <a:latin typeface="futura_book"/>
            </a:endParaRPr>
          </a:p>
          <a:p>
            <a:endParaRPr lang="es-MX" sz="800" dirty="0"/>
          </a:p>
        </p:txBody>
      </p:sp>
    </p:spTree>
    <p:extLst>
      <p:ext uri="{BB962C8B-B14F-4D97-AF65-F5344CB8AC3E}">
        <p14:creationId xmlns:p14="http://schemas.microsoft.com/office/powerpoint/2010/main" val="128007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4AE4CD-FE4C-4557-BA09-5586734347AF}"/>
              </a:ext>
            </a:extLst>
          </p:cNvPr>
          <p:cNvPicPr>
            <a:picLocks noChangeAspect="1"/>
          </p:cNvPicPr>
          <p:nvPr/>
        </p:nvPicPr>
        <p:blipFill>
          <a:blip r:embed="rId2"/>
          <a:stretch>
            <a:fillRect/>
          </a:stretch>
        </p:blipFill>
        <p:spPr>
          <a:xfrm>
            <a:off x="1516303" y="0"/>
            <a:ext cx="9159394" cy="6858000"/>
          </a:xfrm>
          <a:prstGeom prst="rect">
            <a:avLst/>
          </a:prstGeom>
        </p:spPr>
      </p:pic>
      <p:sp>
        <p:nvSpPr>
          <p:cNvPr id="5" name="Rectángulo 4">
            <a:extLst>
              <a:ext uri="{FF2B5EF4-FFF2-40B4-BE49-F238E27FC236}">
                <a16:creationId xmlns:a16="http://schemas.microsoft.com/office/drawing/2014/main" id="{EF3A42CD-88A4-441A-A0B8-0915DAEF63B8}"/>
              </a:ext>
            </a:extLst>
          </p:cNvPr>
          <p:cNvSpPr/>
          <p:nvPr/>
        </p:nvSpPr>
        <p:spPr>
          <a:xfrm rot="16200000">
            <a:off x="-2995863" y="3198165"/>
            <a:ext cx="6858002" cy="461665"/>
          </a:xfrm>
          <a:prstGeom prst="rect">
            <a:avLst/>
          </a:prstGeom>
        </p:spPr>
        <p:txBody>
          <a:bodyPr wrap="square">
            <a:spAutoFit/>
          </a:bodyPr>
          <a:lstStyle/>
          <a:p>
            <a:r>
              <a:rPr lang="es-MX" sz="800" dirty="0"/>
              <a:t>Fuente: Asociación de Internet.mx </a:t>
            </a:r>
            <a:r>
              <a:rPr lang="es-MX" sz="800" dirty="0">
                <a:hlinkClick r:id="rId3"/>
              </a:rPr>
              <a:t> http://asociaciondeinternet.org.mx/es/component/remository/Habitos-de-Internet/13-Estudio-sobre-los-Habitos-de-los-Usuarios-de-Internet-en-Mexico-2017/lang,es-es/?Itemid</a:t>
            </a:r>
            <a:r>
              <a:rPr lang="es-MX" sz="800" dirty="0"/>
              <a:t>=</a:t>
            </a:r>
          </a:p>
          <a:p>
            <a:endParaRPr lang="es-MX" sz="800" dirty="0"/>
          </a:p>
        </p:txBody>
      </p:sp>
    </p:spTree>
    <p:extLst>
      <p:ext uri="{BB962C8B-B14F-4D97-AF65-F5344CB8AC3E}">
        <p14:creationId xmlns:p14="http://schemas.microsoft.com/office/powerpoint/2010/main" val="294789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5EA6315-784A-4B51-9506-3F82278D1354}"/>
              </a:ext>
            </a:extLst>
          </p:cNvPr>
          <p:cNvPicPr>
            <a:picLocks noChangeAspect="1"/>
          </p:cNvPicPr>
          <p:nvPr/>
        </p:nvPicPr>
        <p:blipFill rotWithShape="1">
          <a:blip r:embed="rId2">
            <a:extLst>
              <a:ext uri="{28A0092B-C50C-407E-A947-70E740481C1C}">
                <a14:useLocalDpi xmlns:a14="http://schemas.microsoft.com/office/drawing/2010/main" val="0"/>
              </a:ext>
            </a:extLst>
          </a:blip>
          <a:srcRect t="11345"/>
          <a:stretch/>
        </p:blipFill>
        <p:spPr>
          <a:xfrm>
            <a:off x="5498749" y="441225"/>
            <a:ext cx="4675626" cy="6079958"/>
          </a:xfrm>
          <a:prstGeom prst="rect">
            <a:avLst/>
          </a:prstGeom>
        </p:spPr>
      </p:pic>
      <p:sp>
        <p:nvSpPr>
          <p:cNvPr id="9" name="Title 1">
            <a:extLst>
              <a:ext uri="{FF2B5EF4-FFF2-40B4-BE49-F238E27FC236}">
                <a16:creationId xmlns:a16="http://schemas.microsoft.com/office/drawing/2014/main" id="{7C86CD5F-9374-4DE7-84A7-932F4268919E}"/>
              </a:ext>
            </a:extLst>
          </p:cNvPr>
          <p:cNvSpPr>
            <a:spLocks noGrp="1"/>
          </p:cNvSpPr>
          <p:nvPr>
            <p:ph type="title"/>
          </p:nvPr>
        </p:nvSpPr>
        <p:spPr>
          <a:xfrm>
            <a:off x="244961" y="593559"/>
            <a:ext cx="4588041" cy="738067"/>
          </a:xfrm>
        </p:spPr>
        <p:txBody>
          <a:bodyPr>
            <a:normAutofit fontScale="90000"/>
          </a:bodyPr>
          <a:lstStyle/>
          <a:p>
            <a:r>
              <a:rPr lang="en-US" dirty="0" err="1">
                <a:solidFill>
                  <a:schemeClr val="tx1">
                    <a:lumMod val="50000"/>
                    <a:lumOff val="50000"/>
                  </a:schemeClr>
                </a:solidFill>
              </a:rPr>
              <a:t>Algunos</a:t>
            </a:r>
            <a:r>
              <a:rPr lang="en-US" dirty="0">
                <a:solidFill>
                  <a:schemeClr val="tx1">
                    <a:lumMod val="50000"/>
                    <a:lumOff val="50000"/>
                  </a:schemeClr>
                </a:solidFill>
              </a:rPr>
              <a:t> </a:t>
            </a:r>
            <a:r>
              <a:rPr lang="en-US" dirty="0" err="1">
                <a:solidFill>
                  <a:schemeClr val="tx1">
                    <a:lumMod val="50000"/>
                    <a:lumOff val="50000"/>
                  </a:schemeClr>
                </a:solidFill>
              </a:rPr>
              <a:t>beneficios</a:t>
            </a:r>
            <a:endParaRPr lang="en-US" dirty="0">
              <a:solidFill>
                <a:schemeClr val="tx1">
                  <a:lumMod val="50000"/>
                  <a:lumOff val="50000"/>
                </a:schemeClr>
              </a:solidFill>
            </a:endParaRPr>
          </a:p>
        </p:txBody>
      </p:sp>
    </p:spTree>
    <p:extLst>
      <p:ext uri="{BB962C8B-B14F-4D97-AF65-F5344CB8AC3E}">
        <p14:creationId xmlns:p14="http://schemas.microsoft.com/office/powerpoint/2010/main" val="263138669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TM03457515[[fn=Vista]]</Template>
  <TotalTime>902</TotalTime>
  <Words>1682</Words>
  <Application>Microsoft Office PowerPoint</Application>
  <PresentationFormat>Panorámica</PresentationFormat>
  <Paragraphs>176</Paragraphs>
  <Slides>30</Slides>
  <Notes>1</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30</vt:i4>
      </vt:variant>
    </vt:vector>
  </HeadingPairs>
  <TitlesOfParts>
    <vt:vector size="46" baseType="lpstr">
      <vt:lpstr>Arial</vt:lpstr>
      <vt:lpstr>Calibri</vt:lpstr>
      <vt:lpstr>Century Schoolbook</vt:lpstr>
      <vt:lpstr>Droid Serif</vt:lpstr>
      <vt:lpstr>Fira Sans</vt:lpstr>
      <vt:lpstr>futura_book</vt:lpstr>
      <vt:lpstr>montserratbold</vt:lpstr>
      <vt:lpstr>montserratregular</vt:lpstr>
      <vt:lpstr>Open Sans</vt:lpstr>
      <vt:lpstr>Roboto</vt:lpstr>
      <vt:lpstr>Rokkitt</vt:lpstr>
      <vt:lpstr>TADNR Z+ Exo 2</vt:lpstr>
      <vt:lpstr>Trebuchet MS</vt:lpstr>
      <vt:lpstr>Ubuntu</vt:lpstr>
      <vt:lpstr>Wingdings 2</vt:lpstr>
      <vt:lpstr>View</vt:lpstr>
      <vt:lpstr>Presentación de PowerPoint</vt:lpstr>
      <vt:lpstr>Evolución</vt:lpstr>
      <vt:lpstr>Presentación de PowerPoint</vt:lpstr>
      <vt:lpstr>Presentación de PowerPoint</vt:lpstr>
      <vt:lpstr>Presentación de PowerPoint</vt:lpstr>
      <vt:lpstr>Presentación de PowerPoint</vt:lpstr>
      <vt:lpstr>Presentación de PowerPoint</vt:lpstr>
      <vt:lpstr>Presentación de PowerPoint</vt:lpstr>
      <vt:lpstr>Algunos beneficios</vt:lpstr>
      <vt:lpstr>Presentación de PowerPoint</vt:lpstr>
      <vt:lpstr>Riesgos</vt:lpstr>
      <vt:lpstr>Presentación de PowerPoint</vt:lpstr>
      <vt:lpstr>Presentación de PowerPoint</vt:lpstr>
      <vt:lpstr>Presentación de PowerPoint</vt:lpstr>
      <vt:lpstr>Presentación de PowerPoint</vt:lpstr>
      <vt:lpstr>Presentación de PowerPoint</vt:lpstr>
      <vt:lpstr>Presentación de PowerPoint</vt:lpstr>
      <vt:lpstr>¿y en casa?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Rojas Munguia</dc:creator>
  <cp:lastModifiedBy>Manuel Rojas Munguia</cp:lastModifiedBy>
  <cp:revision>51</cp:revision>
  <dcterms:created xsi:type="dcterms:W3CDTF">2017-10-02T20:13:29Z</dcterms:created>
  <dcterms:modified xsi:type="dcterms:W3CDTF">2017-10-05T15:22:04Z</dcterms:modified>
</cp:coreProperties>
</file>