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0" r:id="rId3"/>
    <p:sldId id="331" r:id="rId4"/>
    <p:sldId id="257" r:id="rId5"/>
    <p:sldId id="263" r:id="rId6"/>
    <p:sldId id="267" r:id="rId7"/>
    <p:sldId id="332" r:id="rId8"/>
    <p:sldId id="261" r:id="rId9"/>
    <p:sldId id="264" r:id="rId10"/>
    <p:sldId id="265" r:id="rId11"/>
    <p:sldId id="268" r:id="rId12"/>
    <p:sldId id="269" r:id="rId13"/>
    <p:sldId id="333" r:id="rId14"/>
    <p:sldId id="272" r:id="rId15"/>
    <p:sldId id="334" r:id="rId16"/>
    <p:sldId id="266" r:id="rId17"/>
    <p:sldId id="270" r:id="rId18"/>
    <p:sldId id="271" r:id="rId19"/>
    <p:sldId id="273" r:id="rId20"/>
    <p:sldId id="275" r:id="rId21"/>
    <p:sldId id="335" r:id="rId22"/>
    <p:sldId id="336" r:id="rId23"/>
    <p:sldId id="337" r:id="rId24"/>
    <p:sldId id="276" r:id="rId25"/>
    <p:sldId id="277" r:id="rId26"/>
    <p:sldId id="338" r:id="rId27"/>
    <p:sldId id="339" r:id="rId28"/>
    <p:sldId id="340" r:id="rId29"/>
    <p:sldId id="324" r:id="rId30"/>
    <p:sldId id="325" r:id="rId31"/>
    <p:sldId id="327" r:id="rId32"/>
    <p:sldId id="326" r:id="rId33"/>
    <p:sldId id="278" r:id="rId34"/>
    <p:sldId id="279" r:id="rId35"/>
    <p:sldId id="280" r:id="rId36"/>
    <p:sldId id="281" r:id="rId37"/>
    <p:sldId id="344" r:id="rId38"/>
    <p:sldId id="354" r:id="rId39"/>
    <p:sldId id="355" r:id="rId40"/>
    <p:sldId id="356" r:id="rId41"/>
    <p:sldId id="357" r:id="rId42"/>
    <p:sldId id="341" r:id="rId43"/>
    <p:sldId id="343" r:id="rId44"/>
    <p:sldId id="347" r:id="rId45"/>
    <p:sldId id="348" r:id="rId46"/>
    <p:sldId id="349" r:id="rId47"/>
    <p:sldId id="350" r:id="rId48"/>
    <p:sldId id="345" r:id="rId49"/>
    <p:sldId id="351" r:id="rId50"/>
    <p:sldId id="346" r:id="rId51"/>
    <p:sldId id="352" r:id="rId52"/>
    <p:sldId id="353" r:id="rId53"/>
    <p:sldId id="342" r:id="rId54"/>
    <p:sldId id="358" r:id="rId5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16" autoAdjust="0"/>
    <p:restoredTop sz="94671" autoAdjust="0"/>
  </p:normalViewPr>
  <p:slideViewPr>
    <p:cSldViewPr>
      <p:cViewPr>
        <p:scale>
          <a:sx n="77" d="100"/>
          <a:sy n="77" d="100"/>
        </p:scale>
        <p:origin x="-1644" y="-312"/>
      </p:cViewPr>
      <p:guideLst>
        <p:guide orient="horz" pos="2160"/>
        <p:guide pos="2880"/>
      </p:guideLst>
    </p:cSldViewPr>
  </p:slideViewPr>
  <p:outlineViewPr>
    <p:cViewPr>
      <p:scale>
        <a:sx n="33" d="100"/>
        <a:sy n="33" d="100"/>
      </p:scale>
      <p:origin x="12" y="2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3B2D02-E099-488B-8AB9-06A74F2A3C9A}" type="datetimeFigureOut">
              <a:rPr lang="es-ES" smtClean="0"/>
              <a:t>28/09/2017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E3B2D02-E099-488B-8AB9-06A74F2A3C9A}" type="datetimeFigureOut">
              <a:rPr lang="es-ES" smtClean="0"/>
              <a:t>28/09/2017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E3B2D02-E099-488B-8AB9-06A74F2A3C9A}" type="datetimeFigureOut">
              <a:rPr lang="es-ES" smtClean="0"/>
              <a:t>28/09/2017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E3B2D02-E099-488B-8AB9-06A74F2A3C9A}" type="datetimeFigureOut">
              <a:rPr lang="es-ES" smtClean="0"/>
              <a:t>28/09/2017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3B2D02-E099-488B-8AB9-06A74F2A3C9A}" type="datetimeFigureOut">
              <a:rPr lang="es-ES" smtClean="0"/>
              <a:t>28/09/2017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28/09/2017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t>28/09/2017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2D02-E099-488B-8AB9-06A74F2A3C9A}" type="datetimeFigureOut">
              <a:rPr lang="es-ES" smtClean="0"/>
              <a:t>28/09/2017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A1304-0EC5-4F5B-8C2E-887A3F690A4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r>
              <a:rPr lang="es-MX" sz="2800" dirty="0" smtClean="0">
                <a:latin typeface="Arial" pitchFamily="34" charset="0"/>
                <a:cs typeface="Arial" pitchFamily="34" charset="0"/>
              </a:rPr>
              <a:t>III de forma electrónica cuando el sujeto obligado cuente con el sistema para la recepción de solicitudes que genere comprobante respectivo.</a:t>
            </a:r>
          </a:p>
          <a:p>
            <a:pPr marL="0" indent="0">
              <a:buNone/>
            </a:pPr>
            <a:endParaRPr lang="es-MX" dirty="0"/>
          </a:p>
        </p:txBody>
      </p:sp>
      <p:pic>
        <p:nvPicPr>
          <p:cNvPr id="2051" name="Picture 3" descr="C:\Users\plascg\AppData\Local\Microsoft\Windows\Temporary Internet Files\Content.IE5\HVY1PB91\infomex[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01009"/>
            <a:ext cx="2664296" cy="1879898"/>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501008"/>
            <a:ext cx="3600400" cy="1879898"/>
          </a:xfrm>
          <a:prstGeom prst="rect">
            <a:avLst/>
          </a:prstGeom>
        </p:spPr>
      </p:pic>
    </p:spTree>
    <p:extLst>
      <p:ext uri="{BB962C8B-B14F-4D97-AF65-F5344CB8AC3E}">
        <p14:creationId xmlns:p14="http://schemas.microsoft.com/office/powerpoint/2010/main" val="1173466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rial" pitchFamily="34" charset="0"/>
                <a:cs typeface="Arial" pitchFamily="34" charset="0"/>
              </a:rPr>
              <a:t>¿ Qué hacer ?</a:t>
            </a:r>
            <a:endParaRPr lang="es-MX" dirty="0">
              <a:latin typeface="Arial" pitchFamily="34" charset="0"/>
              <a:cs typeface="Arial" pitchFamily="34" charset="0"/>
            </a:endParaRPr>
          </a:p>
        </p:txBody>
      </p:sp>
      <p:sp>
        <p:nvSpPr>
          <p:cNvPr id="3" name="2 Marcador de contenido"/>
          <p:cNvSpPr>
            <a:spLocks noGrp="1"/>
          </p:cNvSpPr>
          <p:nvPr>
            <p:ph idx="1"/>
          </p:nvPr>
        </p:nvSpPr>
        <p:spPr/>
        <p:txBody>
          <a:bodyPr>
            <a:normAutofit lnSpcReduction="10000"/>
          </a:bodyPr>
          <a:lstStyle/>
          <a:p>
            <a:pPr marL="0" indent="0" algn="just">
              <a:buNone/>
            </a:pPr>
            <a:r>
              <a:rPr lang="es-MX" sz="2400" b="1" dirty="0" smtClean="0">
                <a:effectLst>
                  <a:outerShdw blurRad="38100" dist="38100" dir="2700000" algn="tl">
                    <a:srgbClr val="000000">
                      <a:alpha val="43137"/>
                    </a:srgbClr>
                  </a:outerShdw>
                </a:effectLst>
                <a:latin typeface="Arial" pitchFamily="34" charset="0"/>
                <a:cs typeface="Arial" pitchFamily="34" charset="0"/>
              </a:rPr>
              <a:t>3.2</a:t>
            </a:r>
            <a:r>
              <a:rPr lang="es-MX" sz="2400" b="1" dirty="0">
                <a:effectLst>
                  <a:outerShdw blurRad="38100" dist="38100" dir="2700000" algn="tl">
                    <a:srgbClr val="000000">
                      <a:alpha val="43137"/>
                    </a:srgbClr>
                  </a:outerShdw>
                </a:effectLst>
                <a:latin typeface="Arial" pitchFamily="34" charset="0"/>
                <a:cs typeface="Arial" pitchFamily="34" charset="0"/>
              </a:rPr>
              <a:t>. </a:t>
            </a:r>
            <a:r>
              <a:rPr lang="es-MX" sz="2400" dirty="0">
                <a:latin typeface="Arial" pitchFamily="34" charset="0"/>
                <a:cs typeface="Arial" pitchFamily="34" charset="0"/>
              </a:rPr>
              <a:t>Las solicitudes de información presentadas vía </a:t>
            </a:r>
            <a:r>
              <a:rPr lang="es-MX" sz="2400" dirty="0">
                <a:solidFill>
                  <a:srgbClr val="FF0000"/>
                </a:solidFill>
                <a:latin typeface="Arial" pitchFamily="34" charset="0"/>
                <a:cs typeface="Arial" pitchFamily="34" charset="0"/>
              </a:rPr>
              <a:t>telefónica, fax y por correo electrónico</a:t>
            </a:r>
            <a:r>
              <a:rPr lang="es-MX" sz="2400" dirty="0">
                <a:latin typeface="Arial" pitchFamily="34" charset="0"/>
                <a:cs typeface="Arial" pitchFamily="34" charset="0"/>
              </a:rPr>
              <a:t>: La presentación de solicitudes de información bajo esta modalidad </a:t>
            </a:r>
            <a:r>
              <a:rPr lang="es-MX" sz="2400" dirty="0">
                <a:solidFill>
                  <a:srgbClr val="FF0000"/>
                </a:solidFill>
                <a:latin typeface="Arial" pitchFamily="34" charset="0"/>
                <a:cs typeface="Arial" pitchFamily="34" charset="0"/>
              </a:rPr>
              <a:t>podrán ser recibidas y tramitadas una vez que</a:t>
            </a:r>
            <a:r>
              <a:rPr lang="es-MX" sz="2400" dirty="0">
                <a:latin typeface="Arial" pitchFamily="34" charset="0"/>
                <a:cs typeface="Arial" pitchFamily="34" charset="0"/>
              </a:rPr>
              <a:t>, los sujetos obligados cuenten, al menos con un </a:t>
            </a:r>
            <a:r>
              <a:rPr lang="es-MX" sz="2400" dirty="0">
                <a:solidFill>
                  <a:srgbClr val="FF0000"/>
                </a:solidFill>
                <a:latin typeface="Arial" pitchFamily="34" charset="0"/>
                <a:cs typeface="Arial" pitchFamily="34" charset="0"/>
              </a:rPr>
              <a:t>sistema que garantice la recepción de las solicitudes y se asegure que el solicitante tendrá un acuse de recibo con un dato que facilite su identificación</a:t>
            </a:r>
            <a:r>
              <a:rPr lang="es-MX" sz="2400" dirty="0">
                <a:latin typeface="Arial" pitchFamily="34" charset="0"/>
                <a:cs typeface="Arial" pitchFamily="34" charset="0"/>
              </a:rPr>
              <a:t>, en los términos establecidos en la normatividad que al efecto se emita.</a:t>
            </a:r>
          </a:p>
          <a:p>
            <a:pPr marL="0" indent="0" algn="just">
              <a:buNone/>
            </a:pPr>
            <a:r>
              <a:rPr lang="es-MX" sz="2400" b="1" dirty="0">
                <a:effectLst>
                  <a:outerShdw blurRad="38100" dist="38100" dir="2700000" algn="tl">
                    <a:srgbClr val="000000">
                      <a:alpha val="43137"/>
                    </a:srgbClr>
                  </a:outerShdw>
                </a:effectLst>
                <a:latin typeface="Arial" pitchFamily="34" charset="0"/>
                <a:cs typeface="Arial" pitchFamily="34" charset="0"/>
              </a:rPr>
              <a:t>3.3. </a:t>
            </a:r>
            <a:r>
              <a:rPr lang="es-MX" sz="2400" dirty="0">
                <a:latin typeface="Arial" pitchFamily="34" charset="0"/>
                <a:cs typeface="Arial" pitchFamily="34" charset="0"/>
              </a:rPr>
              <a:t>Las solicitudes de información remitidas por </a:t>
            </a:r>
            <a:r>
              <a:rPr lang="es-MX" sz="2400" dirty="0">
                <a:solidFill>
                  <a:srgbClr val="FF0000"/>
                </a:solidFill>
                <a:latin typeface="Arial" pitchFamily="34" charset="0"/>
                <a:cs typeface="Arial" pitchFamily="34" charset="0"/>
              </a:rPr>
              <a:t>correo, telegrama y mensajería</a:t>
            </a:r>
            <a:r>
              <a:rPr lang="es-MX" sz="2400" dirty="0">
                <a:latin typeface="Arial" pitchFamily="34" charset="0"/>
                <a:cs typeface="Arial" pitchFamily="34" charset="0"/>
              </a:rPr>
              <a:t>: serán tramitadas </a:t>
            </a:r>
            <a:r>
              <a:rPr lang="es-MX" sz="2400" dirty="0">
                <a:solidFill>
                  <a:srgbClr val="FF0000"/>
                </a:solidFill>
                <a:latin typeface="Arial" pitchFamily="34" charset="0"/>
                <a:cs typeface="Arial" pitchFamily="34" charset="0"/>
              </a:rPr>
              <a:t>hasta que se emitan las disposiciones reglamentarias relativas a la fecha de su presentación</a:t>
            </a:r>
            <a:r>
              <a:rPr lang="es-MX" sz="2400" dirty="0">
                <a:latin typeface="Arial" pitchFamily="34" charset="0"/>
                <a:cs typeface="Arial" pitchFamily="34" charset="0"/>
              </a:rPr>
              <a:t> y al tratamiento de esas solicitudes. </a:t>
            </a:r>
          </a:p>
        </p:txBody>
      </p:sp>
    </p:spTree>
    <p:extLst>
      <p:ext uri="{BB962C8B-B14F-4D97-AF65-F5344CB8AC3E}">
        <p14:creationId xmlns:p14="http://schemas.microsoft.com/office/powerpoint/2010/main" val="1966562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Requisitos</a:t>
            </a:r>
            <a:endParaRPr lang="es-MX" dirty="0"/>
          </a:p>
        </p:txBody>
      </p:sp>
      <p:sp>
        <p:nvSpPr>
          <p:cNvPr id="3" name="2 Marcador de contenido"/>
          <p:cNvSpPr>
            <a:spLocks noGrp="1"/>
          </p:cNvSpPr>
          <p:nvPr>
            <p:ph idx="1"/>
          </p:nvPr>
        </p:nvSpPr>
        <p:spPr/>
        <p:txBody>
          <a:bodyPr>
            <a:normAutofit/>
          </a:bodyPr>
          <a:lstStyle/>
          <a:p>
            <a:pPr marL="0" indent="0" algn="just">
              <a:buNone/>
            </a:pPr>
            <a:r>
              <a:rPr lang="es-MX" sz="2800" dirty="0" smtClean="0">
                <a:latin typeface="Arial" pitchFamily="34" charset="0"/>
                <a:cs typeface="Arial" pitchFamily="34" charset="0"/>
              </a:rPr>
              <a:t>I.   Nombre del sujeto obligado a quien se dirige*</a:t>
            </a:r>
          </a:p>
          <a:p>
            <a:pPr marL="0" indent="0" algn="just">
              <a:buNone/>
            </a:pPr>
            <a:r>
              <a:rPr lang="es-MX" sz="2800" dirty="0" smtClean="0">
                <a:latin typeface="Arial" pitchFamily="34" charset="0"/>
                <a:cs typeface="Arial" pitchFamily="34" charset="0"/>
              </a:rPr>
              <a:t>II. Nombre del solicitante o seudónimo y autorizados *</a:t>
            </a:r>
          </a:p>
          <a:p>
            <a:pPr marL="0" indent="0" algn="just">
              <a:buNone/>
            </a:pPr>
            <a:r>
              <a:rPr lang="es-MX" sz="2800" dirty="0" smtClean="0">
                <a:latin typeface="Arial" pitchFamily="34" charset="0"/>
                <a:cs typeface="Arial" pitchFamily="34" charset="0"/>
              </a:rPr>
              <a:t>III. Domicilio, número de fax, correo para recibir notificaciones	</a:t>
            </a:r>
          </a:p>
          <a:p>
            <a:pPr marL="0" indent="0" algn="just">
              <a:buNone/>
            </a:pPr>
            <a:r>
              <a:rPr lang="es-MX" sz="2800" dirty="0" smtClean="0">
                <a:latin typeface="Arial" pitchFamily="34" charset="0"/>
                <a:cs typeface="Arial" pitchFamily="34" charset="0"/>
              </a:rPr>
              <a:t>IV. Información solicitada, incluida la forma y medio de acceso de la misma. </a:t>
            </a:r>
            <a:r>
              <a:rPr lang="es-MX" sz="1400" dirty="0" smtClean="0">
                <a:latin typeface="Arial" pitchFamily="34" charset="0"/>
                <a:cs typeface="Arial" pitchFamily="34" charset="0"/>
              </a:rPr>
              <a:t>Artículo 79</a:t>
            </a:r>
            <a:endParaRPr lang="es-MX" sz="1400" dirty="0">
              <a:latin typeface="Arial" pitchFamily="34" charset="0"/>
              <a:cs typeface="Arial" pitchFamily="34" charset="0"/>
            </a:endParaRPr>
          </a:p>
        </p:txBody>
      </p:sp>
    </p:spTree>
    <p:extLst>
      <p:ext uri="{BB962C8B-B14F-4D97-AF65-F5344CB8AC3E}">
        <p14:creationId xmlns:p14="http://schemas.microsoft.com/office/powerpoint/2010/main" val="3735396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000" dirty="0" smtClean="0">
                <a:latin typeface="Arial" pitchFamily="34" charset="0"/>
                <a:cs typeface="Arial" pitchFamily="34" charset="0"/>
              </a:rPr>
              <a:t>Artículo 79.2</a:t>
            </a:r>
            <a:endParaRPr lang="es-MX" sz="4000" dirty="0">
              <a:latin typeface="Arial" pitchFamily="34" charset="0"/>
              <a:cs typeface="Arial" pitchFamily="34" charset="0"/>
            </a:endParaRPr>
          </a:p>
        </p:txBody>
      </p:sp>
      <p:sp>
        <p:nvSpPr>
          <p:cNvPr id="3" name="2 Marcador de contenido"/>
          <p:cNvSpPr>
            <a:spLocks noGrp="1"/>
          </p:cNvSpPr>
          <p:nvPr>
            <p:ph idx="1"/>
          </p:nvPr>
        </p:nvSpPr>
        <p:spPr/>
        <p:txBody>
          <a:bodyPr/>
          <a:lstStyle/>
          <a:p>
            <a:pPr marL="0" indent="0" algn="just">
              <a:buNone/>
            </a:pPr>
            <a:r>
              <a:rPr lang="es-MX" dirty="0">
                <a:latin typeface="Arial" pitchFamily="34" charset="0"/>
                <a:cs typeface="Arial" pitchFamily="34" charset="0"/>
              </a:rPr>
              <a:t>2. La información de la fracción II del presente artículo será proporcionada por el solicitante de manera opcional y, en ningún caso, podrá ser un requisito indispensable para la procedencia de la solicitud.</a:t>
            </a:r>
          </a:p>
        </p:txBody>
      </p:sp>
    </p:spTree>
    <p:extLst>
      <p:ext uri="{BB962C8B-B14F-4D97-AF65-F5344CB8AC3E}">
        <p14:creationId xmlns:p14="http://schemas.microsoft.com/office/powerpoint/2010/main" val="217254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t>Revisión de requisitos </a:t>
            </a:r>
            <a:endParaRPr lang="es-MX" dirty="0"/>
          </a:p>
        </p:txBody>
      </p:sp>
      <p:sp>
        <p:nvSpPr>
          <p:cNvPr id="3" name="2 Marcador de contenido"/>
          <p:cNvSpPr>
            <a:spLocks noGrp="1"/>
          </p:cNvSpPr>
          <p:nvPr>
            <p:ph idx="1"/>
          </p:nvPr>
        </p:nvSpPr>
        <p:spPr/>
        <p:txBody>
          <a:bodyPr/>
          <a:lstStyle/>
          <a:p>
            <a:pPr marL="0" indent="0" algn="just">
              <a:buNone/>
            </a:pPr>
            <a:r>
              <a:rPr lang="es-MX" dirty="0" smtClean="0"/>
              <a:t>1.- Si a la solicitud le falta algún requisito, la Unidad debe notificar al solicitante dentro de los dos días hábiles siguientes, a efecto de que el solicitante subsane en el mismo termino, so pena de tener la solicitud como no presentada. (Prevención)</a:t>
            </a:r>
            <a:endParaRPr lang="es-MX" dirty="0"/>
          </a:p>
        </p:txBody>
      </p:sp>
    </p:spTree>
    <p:extLst>
      <p:ext uri="{BB962C8B-B14F-4D97-AF65-F5344CB8AC3E}">
        <p14:creationId xmlns:p14="http://schemas.microsoft.com/office/powerpoint/2010/main" val="2981497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just">
              <a:buNone/>
            </a:pPr>
            <a:r>
              <a:rPr lang="es-MX" dirty="0" smtClean="0"/>
              <a:t>III</a:t>
            </a:r>
            <a:r>
              <a:rPr lang="es-MX" dirty="0"/>
              <a:t>.- Si entre los requisitos faltantes se encuentra aquellos que hagan imposible notificar al solicitante, el SO queda eximido de cualquier responsabilidad (Artículo 82)</a:t>
            </a:r>
          </a:p>
          <a:p>
            <a:pPr marL="0" indent="0">
              <a:buNone/>
            </a:pPr>
            <a:endParaRPr lang="es-MX" dirty="0"/>
          </a:p>
        </p:txBody>
      </p:sp>
    </p:spTree>
    <p:extLst>
      <p:ext uri="{BB962C8B-B14F-4D97-AF65-F5344CB8AC3E}">
        <p14:creationId xmlns:p14="http://schemas.microsoft.com/office/powerpoint/2010/main" val="3878348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t>Lugar de presentación</a:t>
            </a:r>
            <a:endParaRPr lang="es-MX" dirty="0"/>
          </a:p>
        </p:txBody>
      </p:sp>
      <p:sp>
        <p:nvSpPr>
          <p:cNvPr id="3" name="2 Marcador de contenido"/>
          <p:cNvSpPr>
            <a:spLocks noGrp="1"/>
          </p:cNvSpPr>
          <p:nvPr>
            <p:ph idx="1"/>
          </p:nvPr>
        </p:nvSpPr>
        <p:spPr/>
        <p:txBody>
          <a:bodyPr>
            <a:normAutofit lnSpcReduction="10000"/>
          </a:bodyPr>
          <a:lstStyle/>
          <a:p>
            <a:pPr marL="0" indent="0" algn="just">
              <a:buNone/>
            </a:pPr>
            <a:r>
              <a:rPr lang="es-MX" sz="2800" b="1" dirty="0" smtClean="0">
                <a:latin typeface="Arial" pitchFamily="34" charset="0"/>
                <a:cs typeface="Arial" pitchFamily="34" charset="0"/>
              </a:rPr>
              <a:t>Artículo 81.</a:t>
            </a:r>
          </a:p>
          <a:p>
            <a:pPr marL="0" indent="0" algn="just">
              <a:buNone/>
            </a:pPr>
            <a:r>
              <a:rPr lang="es-MX" sz="2800" dirty="0" smtClean="0">
                <a:latin typeface="Arial" pitchFamily="34" charset="0"/>
                <a:cs typeface="Arial" pitchFamily="34" charset="0"/>
              </a:rPr>
              <a:t>1.- </a:t>
            </a:r>
            <a:r>
              <a:rPr lang="es-MX" sz="2800" dirty="0">
                <a:latin typeface="Arial" pitchFamily="34" charset="0"/>
                <a:cs typeface="Arial" pitchFamily="34" charset="0"/>
              </a:rPr>
              <a:t>La solicitud de acceso a la información pública debe presentarse ante la Unidad del sujeto obligado</a:t>
            </a:r>
            <a:r>
              <a:rPr lang="es-MX" sz="2800" dirty="0" smtClean="0">
                <a:latin typeface="Arial" pitchFamily="34" charset="0"/>
                <a:cs typeface="Arial" pitchFamily="34" charset="0"/>
              </a:rPr>
              <a:t>.</a:t>
            </a:r>
          </a:p>
          <a:p>
            <a:pPr marL="0" indent="0" algn="just">
              <a:buNone/>
            </a:pPr>
            <a:r>
              <a:rPr lang="es-MX" sz="2800" dirty="0">
                <a:latin typeface="Arial" pitchFamily="34" charset="0"/>
                <a:cs typeface="Arial" pitchFamily="34" charset="0"/>
              </a:rPr>
              <a:t>2</a:t>
            </a:r>
            <a:r>
              <a:rPr lang="es-MX" sz="2800" dirty="0" smtClean="0">
                <a:latin typeface="Arial" pitchFamily="34" charset="0"/>
                <a:cs typeface="Arial" pitchFamily="34" charset="0"/>
              </a:rPr>
              <a:t>.-Cuando </a:t>
            </a:r>
            <a:r>
              <a:rPr lang="es-MX" sz="2800" dirty="0">
                <a:latin typeface="Arial" pitchFamily="34" charset="0"/>
                <a:cs typeface="Arial" pitchFamily="34" charset="0"/>
              </a:rPr>
              <a:t>se presente una solicitud de información pública ante una oficina distinta a la Unidad del sujeto obligado, el titular de dicha oficina debe remitirla a la Unidad respectiva y notificarlo al solicitante, dentro del día hábil siguiente a su recepción</a:t>
            </a:r>
          </a:p>
        </p:txBody>
      </p:sp>
    </p:spTree>
    <p:extLst>
      <p:ext uri="{BB962C8B-B14F-4D97-AF65-F5344CB8AC3E}">
        <p14:creationId xmlns:p14="http://schemas.microsoft.com/office/powerpoint/2010/main" val="3010836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lgn="just">
              <a:buNone/>
            </a:pPr>
            <a:r>
              <a:rPr lang="es-MX" sz="2400" dirty="0">
                <a:latin typeface="Arial" pitchFamily="34" charset="0"/>
                <a:cs typeface="Arial" pitchFamily="34" charset="0"/>
              </a:rPr>
              <a:t>3.- Cuando se presente una solicitud de acceso a la información pública ante una oficina </a:t>
            </a:r>
            <a:r>
              <a:rPr lang="es-MX" sz="2400" b="1" dirty="0">
                <a:latin typeface="Arial" pitchFamily="34" charset="0"/>
                <a:cs typeface="Arial" pitchFamily="34" charset="0"/>
              </a:rPr>
              <a:t>de un sujeto obligado distinto </a:t>
            </a:r>
            <a:r>
              <a:rPr lang="es-MX" sz="2400" dirty="0">
                <a:latin typeface="Arial" pitchFamily="34" charset="0"/>
                <a:cs typeface="Arial" pitchFamily="34" charset="0"/>
              </a:rPr>
              <a:t>al que corresponda atender dicha solicitud, el titular de la unidad de información pública del sujeto obligado que la recibió deberá remitida al sujeto obligado que considere competente y notificarlo al solicitante, dentro del día hábil siguiente a su recepción. Al recibirla el nuevo sujeto obligado, en caso de ser competente, la tramitará en los términos que establece la presente Ley.</a:t>
            </a:r>
          </a:p>
        </p:txBody>
      </p:sp>
    </p:spTree>
    <p:extLst>
      <p:ext uri="{BB962C8B-B14F-4D97-AF65-F5344CB8AC3E}">
        <p14:creationId xmlns:p14="http://schemas.microsoft.com/office/powerpoint/2010/main" val="4237916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lgn="just">
              <a:buNone/>
            </a:pPr>
            <a:r>
              <a:rPr lang="es-MX" sz="2800" dirty="0">
                <a:latin typeface="Arial" pitchFamily="34" charset="0"/>
                <a:cs typeface="Arial" pitchFamily="34" charset="0"/>
              </a:rPr>
              <a:t>4.- En caso de que el nuevo sujeto obligado considere no ser competente remitirá la solicitud de acceso a la información al Instituto para que éste notifique al sujeto obligado competente, el cual deberá tramitar la solicitud de acceso a la información y notificar al solicitante dentro del día hábil siguiente a su recepción.</a:t>
            </a:r>
          </a:p>
        </p:txBody>
      </p:sp>
    </p:spTree>
    <p:extLst>
      <p:ext uri="{BB962C8B-B14F-4D97-AF65-F5344CB8AC3E}">
        <p14:creationId xmlns:p14="http://schemas.microsoft.com/office/powerpoint/2010/main" val="356760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MX" dirty="0">
              <a:latin typeface="Arial" pitchFamily="34" charset="0"/>
              <a:cs typeface="Arial" pitchFamily="34" charset="0"/>
            </a:endParaRPr>
          </a:p>
        </p:txBody>
      </p:sp>
      <p:sp>
        <p:nvSpPr>
          <p:cNvPr id="3" name="2 Marcador de contenido"/>
          <p:cNvSpPr>
            <a:spLocks noGrp="1"/>
          </p:cNvSpPr>
          <p:nvPr>
            <p:ph idx="1"/>
          </p:nvPr>
        </p:nvSpPr>
        <p:spPr/>
        <p:txBody>
          <a:bodyPr/>
          <a:lstStyle/>
          <a:p>
            <a:pPr marL="0" indent="0" algn="just">
              <a:buNone/>
            </a:pPr>
            <a:r>
              <a:rPr lang="es-MX" sz="3600" dirty="0" smtClean="0">
                <a:latin typeface="Arial" pitchFamily="34" charset="0"/>
                <a:cs typeface="Arial" pitchFamily="34" charset="0"/>
              </a:rPr>
              <a:t>*Si </a:t>
            </a:r>
            <a:r>
              <a:rPr lang="es-MX" sz="3600" dirty="0">
                <a:latin typeface="Arial" pitchFamily="34" charset="0"/>
                <a:cs typeface="Arial" pitchFamily="34" charset="0"/>
              </a:rPr>
              <a:t>la Unidad no determina que es incompetente, ni previene al solicitante, se presumirá que la solicitud es admitida. </a:t>
            </a:r>
          </a:p>
          <a:p>
            <a:pPr marL="0" indent="0">
              <a:buNone/>
            </a:pPr>
            <a:endParaRPr lang="es-MX" dirty="0"/>
          </a:p>
        </p:txBody>
      </p:sp>
    </p:spTree>
    <p:extLst>
      <p:ext uri="{BB962C8B-B14F-4D97-AF65-F5344CB8AC3E}">
        <p14:creationId xmlns:p14="http://schemas.microsoft.com/office/powerpoint/2010/main" val="119164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t>Modulo 2, Sesión 2.5</a:t>
            </a:r>
            <a:endParaRPr lang="es-MX" dirty="0"/>
          </a:p>
        </p:txBody>
      </p:sp>
      <p:sp>
        <p:nvSpPr>
          <p:cNvPr id="3" name="2 Marcador de contenido"/>
          <p:cNvSpPr>
            <a:spLocks noGrp="1"/>
          </p:cNvSpPr>
          <p:nvPr>
            <p:ph idx="1"/>
          </p:nvPr>
        </p:nvSpPr>
        <p:spPr/>
        <p:txBody>
          <a:bodyPr>
            <a:normAutofit/>
          </a:bodyPr>
          <a:lstStyle/>
          <a:p>
            <a:pPr marL="0" indent="0" algn="just">
              <a:buNone/>
            </a:pPr>
            <a:r>
              <a:rPr lang="es-MX" sz="2400" dirty="0" smtClean="0">
                <a:latin typeface="Arial" pitchFamily="34" charset="0"/>
                <a:cs typeface="Arial" pitchFamily="34" charset="0"/>
              </a:rPr>
              <a:t>1.- Recepción de solicitudes de información</a:t>
            </a:r>
          </a:p>
          <a:p>
            <a:pPr marL="0" indent="0" algn="just">
              <a:buNone/>
            </a:pPr>
            <a:r>
              <a:rPr lang="es-MX" sz="2400" dirty="0" smtClean="0">
                <a:latin typeface="Arial" pitchFamily="34" charset="0"/>
                <a:cs typeface="Arial" pitchFamily="34" charset="0"/>
              </a:rPr>
              <a:t>2.- Gestión Interna de las solicitudes de información</a:t>
            </a:r>
          </a:p>
          <a:p>
            <a:pPr marL="0" indent="0" algn="just">
              <a:buNone/>
            </a:pPr>
            <a:r>
              <a:rPr lang="es-MX" sz="2400" dirty="0" smtClean="0">
                <a:latin typeface="Arial" pitchFamily="34" charset="0"/>
                <a:cs typeface="Arial" pitchFamily="34" charset="0"/>
              </a:rPr>
              <a:t>3.- Resolución de solicitudes de información</a:t>
            </a:r>
          </a:p>
          <a:p>
            <a:pPr marL="0" indent="0" algn="just">
              <a:buNone/>
            </a:pPr>
            <a:r>
              <a:rPr lang="es-MX" sz="2400" dirty="0" smtClean="0">
                <a:latin typeface="Arial" pitchFamily="34" charset="0"/>
                <a:cs typeface="Arial" pitchFamily="34" charset="0"/>
              </a:rPr>
              <a:t>4.- Elaboración de informe mensual (SIRES)</a:t>
            </a:r>
          </a:p>
          <a:p>
            <a:pPr marL="0" indent="0" algn="just">
              <a:buNone/>
            </a:pPr>
            <a:r>
              <a:rPr lang="es-MX" sz="2400" dirty="0" smtClean="0">
                <a:latin typeface="Arial" pitchFamily="34" charset="0"/>
                <a:cs typeface="Arial" pitchFamily="34" charset="0"/>
              </a:rPr>
              <a:t>5.- Sistema de solicitudes de acceso a la información (SISAI)</a:t>
            </a:r>
          </a:p>
          <a:p>
            <a:pPr marL="0" indent="0" algn="just">
              <a:buNone/>
            </a:pPr>
            <a:r>
              <a:rPr lang="es-MX" sz="2400" dirty="0" smtClean="0">
                <a:latin typeface="Arial" pitchFamily="34" charset="0"/>
                <a:cs typeface="Arial" pitchFamily="34" charset="0"/>
              </a:rPr>
              <a:t>6.- Sistema de Comunicación entre organismos garantes y sujetos obligados (HCO)</a:t>
            </a:r>
          </a:p>
          <a:p>
            <a:pPr marL="0" indent="0" algn="just">
              <a:buNone/>
            </a:pPr>
            <a:r>
              <a:rPr lang="es-MX" sz="2400" dirty="0" smtClean="0">
                <a:latin typeface="Arial" pitchFamily="34" charset="0"/>
                <a:cs typeface="Arial" pitchFamily="34" charset="0"/>
              </a:rPr>
              <a:t>7.- Sistema de gestión de medios de impugnación (SIGEMI)</a:t>
            </a:r>
            <a:endParaRPr lang="es-MX" sz="2400" dirty="0">
              <a:latin typeface="Arial" pitchFamily="34" charset="0"/>
              <a:cs typeface="Arial" pitchFamily="34" charset="0"/>
            </a:endParaRPr>
          </a:p>
        </p:txBody>
      </p:sp>
    </p:spTree>
    <p:extLst>
      <p:ext uri="{BB962C8B-B14F-4D97-AF65-F5344CB8AC3E}">
        <p14:creationId xmlns:p14="http://schemas.microsoft.com/office/powerpoint/2010/main" val="3265167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latin typeface="Arial" pitchFamily="34" charset="0"/>
                <a:cs typeface="Arial" pitchFamily="34" charset="0"/>
              </a:rPr>
              <a:t>Tema II</a:t>
            </a:r>
            <a:endParaRPr lang="es-MX"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260837"/>
            <a:ext cx="5544616" cy="523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907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Base de Datos</a:t>
            </a:r>
            <a:endParaRPr lang="es-MX" dirty="0"/>
          </a:p>
        </p:txBody>
      </p:sp>
      <p:sp>
        <p:nvSpPr>
          <p:cNvPr id="3" name="2 Marcador de contenido"/>
          <p:cNvSpPr>
            <a:spLocks noGrp="1"/>
          </p:cNvSpPr>
          <p:nvPr>
            <p:ph idx="1"/>
          </p:nvPr>
        </p:nvSpPr>
        <p:spPr/>
        <p:txBody>
          <a:bodyPr>
            <a:noAutofit/>
          </a:bodyPr>
          <a:lstStyle/>
          <a:p>
            <a:pPr marL="0" indent="0" algn="just">
              <a:buNone/>
            </a:pPr>
            <a:r>
              <a:rPr lang="es-MX" sz="2800" dirty="0" smtClean="0">
                <a:latin typeface="Arial" pitchFamily="34" charset="0"/>
                <a:cs typeface="Arial" pitchFamily="34" charset="0"/>
              </a:rPr>
              <a:t>1.- Contar con un número consecutivo por mes</a:t>
            </a:r>
          </a:p>
          <a:p>
            <a:pPr marL="0" indent="0" algn="just">
              <a:buNone/>
            </a:pPr>
            <a:r>
              <a:rPr lang="es-MX" sz="2800" dirty="0" smtClean="0">
                <a:latin typeface="Arial" pitchFamily="34" charset="0"/>
                <a:cs typeface="Arial" pitchFamily="34" charset="0"/>
              </a:rPr>
              <a:t>2.- Fecha y mes de recepción</a:t>
            </a:r>
          </a:p>
          <a:p>
            <a:pPr marL="0" indent="0" algn="just">
              <a:buNone/>
            </a:pPr>
            <a:r>
              <a:rPr lang="es-MX" sz="2800" dirty="0" smtClean="0">
                <a:latin typeface="Arial" pitchFamily="34" charset="0"/>
                <a:cs typeface="Arial" pitchFamily="34" charset="0"/>
              </a:rPr>
              <a:t>3.- Folio de la solicitud</a:t>
            </a:r>
          </a:p>
          <a:p>
            <a:pPr marL="0" indent="0" algn="just">
              <a:buNone/>
            </a:pPr>
            <a:r>
              <a:rPr lang="es-MX" sz="2800" dirty="0" smtClean="0">
                <a:latin typeface="Arial" pitchFamily="34" charset="0"/>
                <a:cs typeface="Arial" pitchFamily="34" charset="0"/>
              </a:rPr>
              <a:t>4.- Vía de presentación</a:t>
            </a:r>
          </a:p>
          <a:p>
            <a:pPr marL="0" indent="0" algn="just">
              <a:buNone/>
            </a:pPr>
            <a:r>
              <a:rPr lang="es-MX" sz="2800" dirty="0" smtClean="0">
                <a:latin typeface="Arial" pitchFamily="34" charset="0"/>
                <a:cs typeface="Arial" pitchFamily="34" charset="0"/>
              </a:rPr>
              <a:t>5.- Nombre del solicitante</a:t>
            </a:r>
          </a:p>
          <a:p>
            <a:pPr marL="0" indent="0" algn="just">
              <a:buNone/>
            </a:pPr>
            <a:r>
              <a:rPr lang="es-MX" sz="2800" dirty="0" smtClean="0">
                <a:latin typeface="Arial" pitchFamily="34" charset="0"/>
                <a:cs typeface="Arial" pitchFamily="34" charset="0"/>
              </a:rPr>
              <a:t>6.- Información solicitada</a:t>
            </a:r>
          </a:p>
          <a:p>
            <a:pPr marL="0" indent="0" algn="just">
              <a:buNone/>
            </a:pPr>
            <a:r>
              <a:rPr lang="es-MX" sz="2800" dirty="0" smtClean="0">
                <a:latin typeface="Arial" pitchFamily="34" charset="0"/>
                <a:cs typeface="Arial" pitchFamily="34" charset="0"/>
              </a:rPr>
              <a:t>7.- Tipo de respuesta</a:t>
            </a:r>
          </a:p>
          <a:p>
            <a:pPr marL="0" indent="0" algn="just">
              <a:buNone/>
            </a:pPr>
            <a:r>
              <a:rPr lang="es-MX" sz="2800" dirty="0" smtClean="0">
                <a:latin typeface="Arial" pitchFamily="34" charset="0"/>
                <a:cs typeface="Arial" pitchFamily="34" charset="0"/>
              </a:rPr>
              <a:t>8.- fecha de respuesta</a:t>
            </a:r>
          </a:p>
          <a:p>
            <a:pPr marL="0" indent="0" algn="just">
              <a:buNone/>
            </a:pPr>
            <a:r>
              <a:rPr lang="es-MX" sz="2800" dirty="0" smtClean="0">
                <a:latin typeface="Arial" pitchFamily="34" charset="0"/>
                <a:cs typeface="Arial" pitchFamily="34" charset="0"/>
              </a:rPr>
              <a:t>9.- Modalidad de entrega</a:t>
            </a:r>
            <a:endParaRPr lang="es-MX" sz="2800" dirty="0">
              <a:latin typeface="Arial" pitchFamily="34" charset="0"/>
              <a:cs typeface="Arial" pitchFamily="34" charset="0"/>
            </a:endParaRPr>
          </a:p>
        </p:txBody>
      </p:sp>
    </p:spTree>
    <p:extLst>
      <p:ext uri="{BB962C8B-B14F-4D97-AF65-F5344CB8AC3E}">
        <p14:creationId xmlns:p14="http://schemas.microsoft.com/office/powerpoint/2010/main" val="224403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sz="2800" dirty="0" smtClean="0">
                <a:latin typeface="Arial" pitchFamily="34" charset="0"/>
                <a:cs typeface="Arial" pitchFamily="34" charset="0"/>
              </a:rPr>
              <a:t>Requerir a la unidad administrativa</a:t>
            </a:r>
            <a:endParaRPr lang="es-MX" sz="2800" dirty="0">
              <a:latin typeface="Arial" pitchFamily="34" charset="0"/>
              <a:cs typeface="Arial" pitchFamily="34" charset="0"/>
            </a:endParaRPr>
          </a:p>
        </p:txBody>
      </p:sp>
      <p:sp>
        <p:nvSpPr>
          <p:cNvPr id="3" name="2 Marcador de contenido"/>
          <p:cNvSpPr>
            <a:spLocks noGrp="1"/>
          </p:cNvSpPr>
          <p:nvPr>
            <p:ph idx="1"/>
          </p:nvPr>
        </p:nvSpPr>
        <p:spPr/>
        <p:txBody>
          <a:bodyPr/>
          <a:lstStyle/>
          <a:p>
            <a:pPr marL="0" indent="0" algn="just">
              <a:buNone/>
            </a:pPr>
            <a:r>
              <a:rPr lang="es-MX" dirty="0" smtClean="0">
                <a:latin typeface="Arial" pitchFamily="34" charset="0"/>
                <a:cs typeface="Arial" pitchFamily="34" charset="0"/>
              </a:rPr>
              <a:t>Turnar la solicitud y dar 2 días hábiles para dar respuesta de conformidad a lo dispuesto por el artículo 38, del Reglamento marco.*</a:t>
            </a:r>
            <a:r>
              <a:rPr lang="es-MX" dirty="0" smtClean="0"/>
              <a:t> </a:t>
            </a:r>
          </a:p>
          <a:p>
            <a:pPr marL="0" indent="0" algn="just">
              <a:buNone/>
            </a:pPr>
            <a:endParaRPr lang="es-MX" dirty="0" smtClean="0"/>
          </a:p>
          <a:p>
            <a:pPr marL="0" indent="0" algn="just">
              <a:buNone/>
            </a:pPr>
            <a:r>
              <a:rPr lang="es-MX" dirty="0" smtClean="0">
                <a:latin typeface="Arial" pitchFamily="34" charset="0"/>
                <a:cs typeface="Arial" pitchFamily="34" charset="0"/>
              </a:rPr>
              <a:t>Dar un día hábil en caso de que se requiera prevenir.</a:t>
            </a:r>
            <a:endParaRPr lang="es-MX" dirty="0">
              <a:latin typeface="Arial" pitchFamily="34" charset="0"/>
              <a:cs typeface="Arial" pitchFamily="34" charset="0"/>
            </a:endParaRPr>
          </a:p>
        </p:txBody>
      </p:sp>
    </p:spTree>
    <p:extLst>
      <p:ext uri="{BB962C8B-B14F-4D97-AF65-F5344CB8AC3E}">
        <p14:creationId xmlns:p14="http://schemas.microsoft.com/office/powerpoint/2010/main" val="1505339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pPr marL="0" indent="0" algn="just">
              <a:buNone/>
            </a:pPr>
            <a:r>
              <a:rPr lang="es-MX" dirty="0" smtClean="0"/>
              <a:t>* </a:t>
            </a:r>
            <a:r>
              <a:rPr lang="es-MX" dirty="0" smtClean="0">
                <a:latin typeface="Arial" pitchFamily="34" charset="0"/>
                <a:cs typeface="Arial" pitchFamily="34" charset="0"/>
              </a:rPr>
              <a:t>En caso de que el área generadora se niegue a dar respuesta a la solicitud de información, se deberá informar al Instituto.</a:t>
            </a:r>
            <a:endParaRPr lang="es-MX" dirty="0">
              <a:latin typeface="Arial" pitchFamily="34" charset="0"/>
              <a:cs typeface="Arial" pitchFamily="34" charset="0"/>
            </a:endParaRPr>
          </a:p>
        </p:txBody>
      </p:sp>
    </p:spTree>
    <p:extLst>
      <p:ext uri="{BB962C8B-B14F-4D97-AF65-F5344CB8AC3E}">
        <p14:creationId xmlns:p14="http://schemas.microsoft.com/office/powerpoint/2010/main" val="3612130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t>Tema III</a:t>
            </a:r>
            <a:endParaRPr lang="es-MX" dirty="0"/>
          </a:p>
        </p:txBody>
      </p:sp>
      <p:sp>
        <p:nvSpPr>
          <p:cNvPr id="3" name="2 Marcador de contenido"/>
          <p:cNvSpPr>
            <a:spLocks noGrp="1"/>
          </p:cNvSpPr>
          <p:nvPr>
            <p:ph idx="1"/>
          </p:nvPr>
        </p:nvSpPr>
        <p:spPr/>
        <p:txBody>
          <a:bodyPr>
            <a:normAutofit/>
          </a:bodyPr>
          <a:lstStyle/>
          <a:p>
            <a:pPr marL="0" indent="0" algn="just">
              <a:buNone/>
            </a:pPr>
            <a:r>
              <a:rPr lang="es-MX" b="1" dirty="0" smtClean="0">
                <a:effectLst>
                  <a:outerShdw blurRad="38100" dist="38100" dir="2700000" algn="tl">
                    <a:srgbClr val="000000">
                      <a:alpha val="43137"/>
                    </a:srgbClr>
                  </a:outerShdw>
                </a:effectLst>
              </a:rPr>
              <a:t>Contenido de la resolución.</a:t>
            </a:r>
          </a:p>
          <a:p>
            <a:pPr marL="0" indent="0" algn="just">
              <a:buNone/>
            </a:pPr>
            <a:r>
              <a:rPr lang="es-MX" sz="2800" dirty="0" smtClean="0">
                <a:latin typeface="Arial" pitchFamily="34" charset="0"/>
                <a:cs typeface="Arial" pitchFamily="34" charset="0"/>
              </a:rPr>
              <a:t>1°Nombre del Sujeto Obligado</a:t>
            </a:r>
          </a:p>
          <a:p>
            <a:pPr marL="0" indent="0" algn="just">
              <a:buNone/>
            </a:pPr>
            <a:r>
              <a:rPr lang="es-MX" sz="2800" dirty="0" smtClean="0">
                <a:latin typeface="Arial" pitchFamily="34" charset="0"/>
                <a:cs typeface="Arial" pitchFamily="34" charset="0"/>
              </a:rPr>
              <a:t>2°Número de expediente de la solicitud</a:t>
            </a:r>
          </a:p>
          <a:p>
            <a:pPr marL="0" indent="0" algn="just">
              <a:buNone/>
            </a:pPr>
            <a:r>
              <a:rPr lang="es-MX" sz="2800" dirty="0" smtClean="0">
                <a:latin typeface="Arial" pitchFamily="34" charset="0"/>
                <a:cs typeface="Arial" pitchFamily="34" charset="0"/>
              </a:rPr>
              <a:t>3°Datos de la solicitud</a:t>
            </a:r>
          </a:p>
          <a:p>
            <a:pPr marL="0" indent="0" algn="just">
              <a:buNone/>
            </a:pPr>
            <a:r>
              <a:rPr lang="es-MX" sz="2800" dirty="0" smtClean="0">
                <a:latin typeface="Arial" pitchFamily="34" charset="0"/>
                <a:cs typeface="Arial" pitchFamily="34" charset="0"/>
              </a:rPr>
              <a:t>4° Motivación y fundamentación</a:t>
            </a:r>
          </a:p>
          <a:p>
            <a:pPr marL="0" indent="0" algn="just">
              <a:buNone/>
            </a:pPr>
            <a:r>
              <a:rPr lang="es-MX" sz="2800" dirty="0" smtClean="0">
                <a:latin typeface="Arial" pitchFamily="34" charset="0"/>
                <a:cs typeface="Arial" pitchFamily="34" charset="0"/>
              </a:rPr>
              <a:t>5°Puntos resolutivos, incluidas las condiciones para el acceso o entrega de la información</a:t>
            </a:r>
          </a:p>
          <a:p>
            <a:pPr marL="0" indent="0" algn="just">
              <a:buNone/>
            </a:pPr>
            <a:r>
              <a:rPr lang="es-MX" sz="2800" dirty="0" smtClean="0">
                <a:latin typeface="Arial" pitchFamily="34" charset="0"/>
                <a:cs typeface="Arial" pitchFamily="34" charset="0"/>
              </a:rPr>
              <a:t>6°Lugar, fecha, nombre y firma de quien resuelve. </a:t>
            </a:r>
            <a:r>
              <a:rPr lang="es-MX" sz="1400" dirty="0" smtClean="0">
                <a:latin typeface="Arial" pitchFamily="34" charset="0"/>
                <a:cs typeface="Arial" pitchFamily="34" charset="0"/>
              </a:rPr>
              <a:t>(Artículo 85)</a:t>
            </a:r>
            <a:endParaRPr lang="es-MX" sz="1400" dirty="0">
              <a:latin typeface="Arial" pitchFamily="34" charset="0"/>
              <a:cs typeface="Arial" pitchFamily="34" charset="0"/>
            </a:endParaRPr>
          </a:p>
        </p:txBody>
      </p:sp>
    </p:spTree>
    <p:extLst>
      <p:ext uri="{BB962C8B-B14F-4D97-AF65-F5344CB8AC3E}">
        <p14:creationId xmlns:p14="http://schemas.microsoft.com/office/powerpoint/2010/main" val="3139857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Sentido</a:t>
            </a:r>
            <a:br>
              <a:rPr lang="es-MX" dirty="0" smtClean="0"/>
            </a:br>
            <a:r>
              <a:rPr lang="es-MX" sz="1200" dirty="0" smtClean="0"/>
              <a:t>(Artículo 86)</a:t>
            </a:r>
            <a:endParaRPr lang="es-MX" sz="1200" dirty="0"/>
          </a:p>
        </p:txBody>
      </p:sp>
      <p:sp>
        <p:nvSpPr>
          <p:cNvPr id="3" name="2 Marcador de contenido"/>
          <p:cNvSpPr>
            <a:spLocks noGrp="1"/>
          </p:cNvSpPr>
          <p:nvPr>
            <p:ph idx="1"/>
          </p:nvPr>
        </p:nvSpPr>
        <p:spPr/>
        <p:txBody>
          <a:bodyPr/>
          <a:lstStyle/>
          <a:p>
            <a:pPr marL="0" indent="0">
              <a:buNone/>
            </a:pPr>
            <a:r>
              <a:rPr lang="es-MX" sz="2800" dirty="0" smtClean="0">
                <a:latin typeface="Arial" pitchFamily="34" charset="0"/>
                <a:cs typeface="Arial" pitchFamily="34" charset="0"/>
              </a:rPr>
              <a:t>Afirmativo</a:t>
            </a:r>
          </a:p>
          <a:p>
            <a:endParaRPr lang="es-MX" dirty="0"/>
          </a:p>
          <a:p>
            <a:endParaRPr lang="es-MX" dirty="0" smtClean="0"/>
          </a:p>
          <a:p>
            <a:pPr marL="0" indent="0">
              <a:buNone/>
            </a:pPr>
            <a:r>
              <a:rPr lang="es-MX" sz="2800" dirty="0" smtClean="0">
                <a:latin typeface="Arial" pitchFamily="34" charset="0"/>
                <a:cs typeface="Arial" pitchFamily="34" charset="0"/>
              </a:rPr>
              <a:t>Afirmativo Parcialmente    </a:t>
            </a:r>
          </a:p>
          <a:p>
            <a:pPr marL="0" indent="0">
              <a:buNone/>
            </a:pPr>
            <a:endParaRPr lang="es-MX" dirty="0" smtClean="0"/>
          </a:p>
          <a:p>
            <a:pPr marL="0" indent="0">
              <a:buNone/>
            </a:pPr>
            <a:r>
              <a:rPr lang="es-MX" sz="2800" dirty="0" smtClean="0">
                <a:latin typeface="Arial" pitchFamily="34" charset="0"/>
                <a:cs typeface="Arial" pitchFamily="34" charset="0"/>
              </a:rPr>
              <a:t>Negativo</a:t>
            </a:r>
            <a:endParaRPr lang="es-MX" sz="2800" dirty="0">
              <a:latin typeface="Arial" pitchFamily="34" charset="0"/>
              <a:cs typeface="Arial" pitchFamily="34" charset="0"/>
            </a:endParaRPr>
          </a:p>
        </p:txBody>
      </p:sp>
      <p:pic>
        <p:nvPicPr>
          <p:cNvPr id="1028" name="Picture 4" descr="C:\Users\plascg\AppData\Local\Microsoft\Windows\Temporary Internet Files\Content.IE5\HVY1PB91\Kliponious-green-tic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700808"/>
            <a:ext cx="1152128"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lascg\AppData\Local\Microsoft\Windows\Temporary Internet Files\Content.IE5\SRKQP6LG\Thumbs-Down-Circ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302" y="4509120"/>
            <a:ext cx="1509682"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lascg\AppData\Local\Microsoft\Windows\Temporary Internet Files\Content.IE5\2KOONAL2\Puzzle_positivoR37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00" y="2708920"/>
            <a:ext cx="2847826" cy="145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697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Afirmativo</a:t>
            </a:r>
            <a:endParaRPr lang="es-MX" dirty="0"/>
          </a:p>
        </p:txBody>
      </p:sp>
      <p:sp>
        <p:nvSpPr>
          <p:cNvPr id="3" name="2 Marcador de contenido"/>
          <p:cNvSpPr>
            <a:spLocks noGrp="1"/>
          </p:cNvSpPr>
          <p:nvPr>
            <p:ph idx="1"/>
          </p:nvPr>
        </p:nvSpPr>
        <p:spPr/>
        <p:txBody>
          <a:bodyPr/>
          <a:lstStyle/>
          <a:p>
            <a:pPr marL="0" indent="0" algn="just">
              <a:buNone/>
            </a:pPr>
            <a:r>
              <a:rPr lang="es-MX" dirty="0" smtClean="0"/>
              <a:t>Cuando </a:t>
            </a:r>
            <a:r>
              <a:rPr lang="es-MX" dirty="0"/>
              <a:t>la totalidad de la información solicitada sí pueda ser entregada, sin importar los medios, formatos o procesamiento en que se solicitó;</a:t>
            </a:r>
          </a:p>
        </p:txBody>
      </p:sp>
    </p:spTree>
    <p:extLst>
      <p:ext uri="{BB962C8B-B14F-4D97-AF65-F5344CB8AC3E}">
        <p14:creationId xmlns:p14="http://schemas.microsoft.com/office/powerpoint/2010/main" val="1529642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t>Afirmativo Parcialmente</a:t>
            </a:r>
            <a:endParaRPr lang="es-MX" dirty="0"/>
          </a:p>
        </p:txBody>
      </p:sp>
      <p:sp>
        <p:nvSpPr>
          <p:cNvPr id="3" name="2 Marcador de contenido"/>
          <p:cNvSpPr>
            <a:spLocks noGrp="1"/>
          </p:cNvSpPr>
          <p:nvPr>
            <p:ph idx="1"/>
          </p:nvPr>
        </p:nvSpPr>
        <p:spPr/>
        <p:txBody>
          <a:bodyPr/>
          <a:lstStyle/>
          <a:p>
            <a:pPr marL="0" indent="0" algn="just">
              <a:buNone/>
            </a:pPr>
            <a:r>
              <a:rPr lang="es-MX" dirty="0" smtClean="0"/>
              <a:t>Cuando </a:t>
            </a:r>
            <a:r>
              <a:rPr lang="es-MX" dirty="0"/>
              <a:t>parte de la información solicitada no pueda otorgarse por ser reservada o confidencial, o sea inexistente</a:t>
            </a:r>
          </a:p>
        </p:txBody>
      </p:sp>
    </p:spTree>
    <p:extLst>
      <p:ext uri="{BB962C8B-B14F-4D97-AF65-F5344CB8AC3E}">
        <p14:creationId xmlns:p14="http://schemas.microsoft.com/office/powerpoint/2010/main" val="4105499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Negativa</a:t>
            </a:r>
            <a:endParaRPr lang="es-MX" dirty="0"/>
          </a:p>
        </p:txBody>
      </p:sp>
      <p:sp>
        <p:nvSpPr>
          <p:cNvPr id="3" name="2 Marcador de contenido"/>
          <p:cNvSpPr>
            <a:spLocks noGrp="1"/>
          </p:cNvSpPr>
          <p:nvPr>
            <p:ph idx="1"/>
          </p:nvPr>
        </p:nvSpPr>
        <p:spPr/>
        <p:txBody>
          <a:bodyPr/>
          <a:lstStyle/>
          <a:p>
            <a:pPr marL="0" indent="0" algn="just">
              <a:buNone/>
            </a:pPr>
            <a:r>
              <a:rPr lang="es-MX" dirty="0" smtClean="0"/>
              <a:t>Cuando </a:t>
            </a:r>
            <a:r>
              <a:rPr lang="es-MX" dirty="0"/>
              <a:t>la información solicitada no pueda otorgarse por ser reservada, confidencial o inexistente.</a:t>
            </a:r>
          </a:p>
        </p:txBody>
      </p:sp>
    </p:spTree>
    <p:extLst>
      <p:ext uri="{BB962C8B-B14F-4D97-AF65-F5344CB8AC3E}">
        <p14:creationId xmlns:p14="http://schemas.microsoft.com/office/powerpoint/2010/main" val="333902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latin typeface="Arial" pitchFamily="34" charset="0"/>
                <a:cs typeface="Arial" pitchFamily="34" charset="0"/>
              </a:rPr>
              <a:t>Inexistencia</a:t>
            </a:r>
            <a:endParaRPr lang="es-MX" dirty="0">
              <a:latin typeface="Arial" pitchFamily="34" charset="0"/>
              <a:cs typeface="Arial" pitchFamily="34" charset="0"/>
            </a:endParaRPr>
          </a:p>
        </p:txBody>
      </p:sp>
      <p:sp>
        <p:nvSpPr>
          <p:cNvPr id="3" name="2 Marcador de contenido"/>
          <p:cNvSpPr>
            <a:spLocks noGrp="1"/>
          </p:cNvSpPr>
          <p:nvPr>
            <p:ph idx="1"/>
          </p:nvPr>
        </p:nvSpPr>
        <p:spPr/>
        <p:txBody>
          <a:bodyPr>
            <a:normAutofit fontScale="25000" lnSpcReduction="20000"/>
          </a:bodyPr>
          <a:lstStyle/>
          <a:p>
            <a:pPr marL="0" indent="0" algn="just">
              <a:buNone/>
            </a:pPr>
            <a:r>
              <a:rPr lang="es-MX" sz="8600" dirty="0" smtClean="0">
                <a:latin typeface="Arial" pitchFamily="34" charset="0"/>
                <a:cs typeface="Arial" pitchFamily="34" charset="0"/>
              </a:rPr>
              <a:t>	Artículo </a:t>
            </a:r>
            <a:r>
              <a:rPr lang="es-MX" sz="8600" dirty="0">
                <a:latin typeface="Arial" pitchFamily="34" charset="0"/>
                <a:cs typeface="Arial" pitchFamily="34" charset="0"/>
              </a:rPr>
              <a:t>86-Bis. Respuesta de Acceso a la Información </a:t>
            </a:r>
            <a:r>
              <a:rPr lang="es-MX" sz="8600" dirty="0" smtClean="0">
                <a:latin typeface="Arial" pitchFamily="34" charset="0"/>
                <a:cs typeface="Arial" pitchFamily="34" charset="0"/>
              </a:rPr>
              <a:t>–</a:t>
            </a:r>
            <a:r>
              <a:rPr lang="es-MX" sz="8600" b="1" dirty="0" smtClean="0">
                <a:latin typeface="Arial" pitchFamily="34" charset="0"/>
                <a:cs typeface="Arial" pitchFamily="34" charset="0"/>
              </a:rPr>
              <a:t>Procedimiento </a:t>
            </a:r>
            <a:r>
              <a:rPr lang="es-MX" sz="8600" b="1" dirty="0">
                <a:latin typeface="Arial" pitchFamily="34" charset="0"/>
                <a:cs typeface="Arial" pitchFamily="34" charset="0"/>
              </a:rPr>
              <a:t>para Declarar Inexistente la Información</a:t>
            </a:r>
          </a:p>
          <a:p>
            <a:pPr marL="0" indent="0" algn="just">
              <a:buNone/>
            </a:pPr>
            <a:endParaRPr lang="es-MX" sz="8600" b="1" dirty="0">
              <a:latin typeface="Arial" pitchFamily="34" charset="0"/>
              <a:cs typeface="Arial" pitchFamily="34" charset="0"/>
            </a:endParaRPr>
          </a:p>
          <a:p>
            <a:pPr marL="0" indent="0" algn="just">
              <a:buNone/>
            </a:pPr>
            <a:r>
              <a:rPr lang="es-MX" sz="8600" dirty="0">
                <a:latin typeface="Arial" pitchFamily="34" charset="0"/>
                <a:cs typeface="Arial" pitchFamily="34" charset="0"/>
              </a:rPr>
              <a:t>1. En los casos en que ciertas </a:t>
            </a:r>
            <a:r>
              <a:rPr lang="es-MX" sz="8600" b="1" dirty="0">
                <a:latin typeface="Arial" pitchFamily="34" charset="0"/>
                <a:cs typeface="Arial" pitchFamily="34" charset="0"/>
              </a:rPr>
              <a:t>facultades, competencias o funciones no se hayan ejercido</a:t>
            </a:r>
            <a:r>
              <a:rPr lang="es-MX" sz="8600" dirty="0">
                <a:latin typeface="Arial" pitchFamily="34" charset="0"/>
                <a:cs typeface="Arial" pitchFamily="34" charset="0"/>
              </a:rPr>
              <a:t>, se debe motivar la respuesta en función de las causas que motiven la inexistencia.</a:t>
            </a:r>
          </a:p>
          <a:p>
            <a:pPr algn="just"/>
            <a:endParaRPr lang="es-MX" sz="8600" dirty="0">
              <a:latin typeface="Arial" pitchFamily="34" charset="0"/>
              <a:cs typeface="Arial" pitchFamily="34" charset="0"/>
            </a:endParaRPr>
          </a:p>
          <a:p>
            <a:pPr marL="0" indent="0" algn="just">
              <a:buNone/>
            </a:pPr>
            <a:r>
              <a:rPr lang="es-MX" sz="8600" dirty="0">
                <a:latin typeface="Arial" pitchFamily="34" charset="0"/>
                <a:cs typeface="Arial" pitchFamily="34" charset="0"/>
              </a:rPr>
              <a:t>2. Ante la inexistencia de información, el sujeto obligado deberá demostrar que la información </a:t>
            </a:r>
            <a:r>
              <a:rPr lang="es-MX" sz="8600" b="1" dirty="0">
                <a:latin typeface="Arial" pitchFamily="34" charset="0"/>
                <a:cs typeface="Arial" pitchFamily="34" charset="0"/>
              </a:rPr>
              <a:t>no se refiere a alguna de sus facultades</a:t>
            </a:r>
            <a:r>
              <a:rPr lang="es-MX" sz="8600" dirty="0">
                <a:latin typeface="Arial" pitchFamily="34" charset="0"/>
                <a:cs typeface="Arial" pitchFamily="34" charset="0"/>
              </a:rPr>
              <a:t>, competencias o funciones</a:t>
            </a:r>
            <a:r>
              <a:rPr lang="es-MX" sz="8600" dirty="0" smtClean="0">
                <a:latin typeface="Arial" pitchFamily="34" charset="0"/>
                <a:cs typeface="Arial" pitchFamily="34" charset="0"/>
              </a:rPr>
              <a:t>.</a:t>
            </a:r>
          </a:p>
          <a:p>
            <a:pPr marL="0" indent="0" algn="just">
              <a:buNone/>
            </a:pPr>
            <a:endParaRPr lang="es-MX" sz="8600" dirty="0">
              <a:latin typeface="Arial" pitchFamily="34" charset="0"/>
              <a:cs typeface="Arial" pitchFamily="34" charset="0"/>
            </a:endParaRPr>
          </a:p>
          <a:p>
            <a:pPr marL="0" indent="0" algn="just">
              <a:buNone/>
            </a:pPr>
            <a:r>
              <a:rPr lang="es-MX" sz="8600" dirty="0">
                <a:latin typeface="Arial" pitchFamily="34" charset="0"/>
                <a:cs typeface="Arial" pitchFamily="34" charset="0"/>
              </a:rPr>
              <a:t>3. Cuando la información no se encuentre en los archivos del sujeto obligado, el Comité de Transparencia:</a:t>
            </a:r>
          </a:p>
          <a:p>
            <a:pPr marL="0" indent="0">
              <a:buNone/>
            </a:pPr>
            <a:endParaRPr lang="es-MX" sz="8600" dirty="0">
              <a:latin typeface="Arial" pitchFamily="34" charset="0"/>
              <a:cs typeface="Arial" pitchFamily="34" charset="0"/>
            </a:endParaRPr>
          </a:p>
          <a:p>
            <a:pPr marL="0" indent="0">
              <a:buNone/>
            </a:pPr>
            <a:endParaRPr lang="es-MX" sz="8600" dirty="0">
              <a:latin typeface="Arial" pitchFamily="34" charset="0"/>
              <a:cs typeface="Arial" pitchFamily="34" charset="0"/>
            </a:endParaRPr>
          </a:p>
        </p:txBody>
      </p:sp>
    </p:spTree>
    <p:extLst>
      <p:ext uri="{BB962C8B-B14F-4D97-AF65-F5344CB8AC3E}">
        <p14:creationId xmlns:p14="http://schemas.microsoft.com/office/powerpoint/2010/main" val="1951533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Objetivos</a:t>
            </a:r>
            <a:endParaRPr lang="es-MX" dirty="0"/>
          </a:p>
        </p:txBody>
      </p:sp>
      <p:sp>
        <p:nvSpPr>
          <p:cNvPr id="3" name="2 Marcador de contenido"/>
          <p:cNvSpPr>
            <a:spLocks noGrp="1"/>
          </p:cNvSpPr>
          <p:nvPr>
            <p:ph idx="1"/>
          </p:nvPr>
        </p:nvSpPr>
        <p:spPr/>
        <p:txBody>
          <a:bodyPr>
            <a:normAutofit/>
          </a:bodyPr>
          <a:lstStyle/>
          <a:p>
            <a:pPr marL="0" indent="0" algn="just">
              <a:buNone/>
            </a:pPr>
            <a:r>
              <a:rPr lang="es-MX" sz="2800" b="1" dirty="0" smtClean="0">
                <a:latin typeface="Arial" pitchFamily="34" charset="0"/>
                <a:cs typeface="Arial" pitchFamily="34" charset="0"/>
              </a:rPr>
              <a:t>Temas: 1, 2 y 3.- </a:t>
            </a:r>
            <a:r>
              <a:rPr lang="es-MX" sz="2800" dirty="0" smtClean="0">
                <a:latin typeface="Arial" pitchFamily="34" charset="0"/>
                <a:cs typeface="Arial" pitchFamily="34" charset="0"/>
              </a:rPr>
              <a:t>El participante identificará el proceso para sustanciar las solicitudes de información</a:t>
            </a:r>
          </a:p>
          <a:p>
            <a:pPr marL="0" indent="0" algn="just">
              <a:buNone/>
            </a:pPr>
            <a:r>
              <a:rPr lang="es-MX" sz="2800" b="1" dirty="0" smtClean="0">
                <a:latin typeface="Arial" pitchFamily="34" charset="0"/>
                <a:cs typeface="Arial" pitchFamily="34" charset="0"/>
              </a:rPr>
              <a:t>Tema: 2.- </a:t>
            </a:r>
            <a:r>
              <a:rPr lang="es-MX" sz="2800" dirty="0" smtClean="0">
                <a:latin typeface="Arial" pitchFamily="34" charset="0"/>
                <a:cs typeface="Arial" pitchFamily="34" charset="0"/>
              </a:rPr>
              <a:t>El participante identificara de una manera mas sencilla los requisitos que exige el sistema SIRES </a:t>
            </a:r>
          </a:p>
          <a:p>
            <a:pPr marL="0" indent="0" algn="just">
              <a:buNone/>
            </a:pPr>
            <a:r>
              <a:rPr lang="es-MX" sz="2800" b="1" dirty="0" smtClean="0">
                <a:latin typeface="Arial" pitchFamily="34" charset="0"/>
                <a:cs typeface="Arial" pitchFamily="34" charset="0"/>
              </a:rPr>
              <a:t>Temas: 5, 6 y 7.- </a:t>
            </a:r>
            <a:r>
              <a:rPr lang="es-MX" sz="2800" dirty="0" smtClean="0">
                <a:latin typeface="Arial" pitchFamily="34" charset="0"/>
                <a:cs typeface="Arial" pitchFamily="34" charset="0"/>
              </a:rPr>
              <a:t>El participante tendrá contacto con los sistemas de la PNT y comprenderá la utilidad de cada sistema.</a:t>
            </a:r>
            <a:endParaRPr lang="es-MX" sz="2800" dirty="0">
              <a:latin typeface="Arial" pitchFamily="34" charset="0"/>
              <a:cs typeface="Arial" pitchFamily="34" charset="0"/>
            </a:endParaRPr>
          </a:p>
        </p:txBody>
      </p:sp>
    </p:spTree>
    <p:extLst>
      <p:ext uri="{BB962C8B-B14F-4D97-AF65-F5344CB8AC3E}">
        <p14:creationId xmlns:p14="http://schemas.microsoft.com/office/powerpoint/2010/main" val="2118319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25000" lnSpcReduction="20000"/>
          </a:bodyPr>
          <a:lstStyle/>
          <a:p>
            <a:pPr marL="0" indent="0">
              <a:buNone/>
            </a:pPr>
            <a:endParaRPr lang="es-MX" sz="8000" dirty="0">
              <a:latin typeface="Arial" pitchFamily="34" charset="0"/>
              <a:cs typeface="Arial" pitchFamily="34" charset="0"/>
            </a:endParaRPr>
          </a:p>
          <a:p>
            <a:pPr marL="0" indent="0" algn="just">
              <a:buNone/>
            </a:pPr>
            <a:r>
              <a:rPr lang="es-MX" sz="7200" dirty="0">
                <a:latin typeface="Arial" pitchFamily="34" charset="0"/>
                <a:cs typeface="Arial" pitchFamily="34" charset="0"/>
              </a:rPr>
              <a:t>I. Analizará el caso y tomará las medidas necesarias para localizar la información;</a:t>
            </a:r>
          </a:p>
          <a:p>
            <a:pPr marL="0" indent="0" algn="just">
              <a:buNone/>
            </a:pPr>
            <a:endParaRPr lang="es-MX" sz="7200" dirty="0">
              <a:latin typeface="Arial" pitchFamily="34" charset="0"/>
              <a:cs typeface="Arial" pitchFamily="34" charset="0"/>
            </a:endParaRPr>
          </a:p>
          <a:p>
            <a:pPr marL="0" indent="0" algn="just">
              <a:buNone/>
            </a:pPr>
            <a:r>
              <a:rPr lang="es-MX" sz="7200" dirty="0">
                <a:latin typeface="Arial" pitchFamily="34" charset="0"/>
                <a:cs typeface="Arial" pitchFamily="34" charset="0"/>
              </a:rPr>
              <a:t>II. Expedirá una resolución que confirme la inexistencia del documento;</a:t>
            </a:r>
          </a:p>
          <a:p>
            <a:pPr marL="0" indent="0" algn="just">
              <a:buNone/>
            </a:pPr>
            <a:endParaRPr lang="es-MX" sz="7200" dirty="0">
              <a:latin typeface="Arial" pitchFamily="34" charset="0"/>
              <a:cs typeface="Arial" pitchFamily="34" charset="0"/>
            </a:endParaRPr>
          </a:p>
          <a:p>
            <a:pPr marL="0" indent="0" algn="just">
              <a:buNone/>
            </a:pPr>
            <a:r>
              <a:rPr lang="es-MX" sz="7200" dirty="0">
                <a:latin typeface="Arial" pitchFamily="34" charset="0"/>
                <a:cs typeface="Arial" pitchFamily="34" charset="0"/>
              </a:rPr>
              <a:t>III. Ordenará, siempre que sea </a:t>
            </a:r>
            <a:r>
              <a:rPr lang="es-MX" sz="7200" b="1" dirty="0">
                <a:latin typeface="Arial" pitchFamily="34" charset="0"/>
                <a:cs typeface="Arial" pitchFamily="34" charset="0"/>
              </a:rPr>
              <a:t>materialmente posible</a:t>
            </a:r>
            <a:r>
              <a:rPr lang="es-MX" sz="7200" dirty="0">
                <a:latin typeface="Arial" pitchFamily="34" charset="0"/>
                <a:cs typeface="Arial" pitchFamily="34" charset="0"/>
              </a:rPr>
              <a:t>, que se genere o se reponga la información en caso de que ésta tuviera que existir en la medida que deriva del ejercicio de sus facultades, competencias o funciones, o que previa acreditación de la imposibilidad de su generación, exponga de forma fundada y motivada, las razones por las cuales en el caso particular el sujeto obligado no ejerció dichas facultades, competencias o funciones, lo cual notificará al solicitante a través de la Unidad de Transparencia; y</a:t>
            </a:r>
          </a:p>
          <a:p>
            <a:pPr algn="just"/>
            <a:endParaRPr lang="es-MX" sz="7200" dirty="0">
              <a:latin typeface="Arial" pitchFamily="34" charset="0"/>
              <a:cs typeface="Arial" pitchFamily="34" charset="0"/>
            </a:endParaRPr>
          </a:p>
          <a:p>
            <a:pPr marL="0" indent="0" algn="just">
              <a:buNone/>
            </a:pPr>
            <a:r>
              <a:rPr lang="es-MX" sz="7200" dirty="0">
                <a:latin typeface="Arial" pitchFamily="34" charset="0"/>
                <a:cs typeface="Arial" pitchFamily="34" charset="0"/>
              </a:rPr>
              <a:t>IV. Notificará al órgano interno de control o equivalente del sujeto obligado quien, en su caso, deberá iniciar el procedimiento de responsabilidad administrativa que corresponda.</a:t>
            </a:r>
          </a:p>
          <a:p>
            <a:endParaRPr lang="es-MX" dirty="0"/>
          </a:p>
        </p:txBody>
      </p:sp>
    </p:spTree>
    <p:extLst>
      <p:ext uri="{BB962C8B-B14F-4D97-AF65-F5344CB8AC3E}">
        <p14:creationId xmlns:p14="http://schemas.microsoft.com/office/powerpoint/2010/main" val="656089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412776"/>
            <a:ext cx="7416823" cy="5257800"/>
          </a:xfrm>
        </p:spPr>
      </p:pic>
    </p:spTree>
    <p:extLst>
      <p:ext uri="{BB962C8B-B14F-4D97-AF65-F5344CB8AC3E}">
        <p14:creationId xmlns:p14="http://schemas.microsoft.com/office/powerpoint/2010/main" val="1618406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sz="3600" dirty="0" smtClean="0">
                <a:latin typeface="Arial" pitchFamily="34" charset="0"/>
                <a:cs typeface="Arial" pitchFamily="34" charset="0"/>
              </a:rPr>
              <a:t>Clasificación de la información</a:t>
            </a:r>
            <a:endParaRPr lang="es-MX" sz="3600" dirty="0">
              <a:latin typeface="Arial" pitchFamily="34" charset="0"/>
              <a:cs typeface="Arial" pitchFamily="34" charset="0"/>
            </a:endParaRPr>
          </a:p>
        </p:txBody>
      </p:sp>
      <p:sp>
        <p:nvSpPr>
          <p:cNvPr id="3" name="2 Marcador de contenido"/>
          <p:cNvSpPr>
            <a:spLocks noGrp="1"/>
          </p:cNvSpPr>
          <p:nvPr>
            <p:ph idx="1"/>
          </p:nvPr>
        </p:nvSpPr>
        <p:spPr/>
        <p:txBody>
          <a:bodyPr>
            <a:normAutofit fontScale="92500" lnSpcReduction="10000"/>
          </a:bodyPr>
          <a:lstStyle/>
          <a:p>
            <a:pPr marL="0" indent="0">
              <a:buNone/>
            </a:pPr>
            <a:r>
              <a:rPr lang="es-MX" sz="2600" dirty="0" smtClean="0">
                <a:latin typeface="Arial" pitchFamily="34" charset="0"/>
                <a:cs typeface="Arial" pitchFamily="34" charset="0"/>
              </a:rPr>
              <a:t>1.- La clasificación </a:t>
            </a:r>
            <a:r>
              <a:rPr lang="es-MX" sz="2600" dirty="0" smtClean="0">
                <a:solidFill>
                  <a:srgbClr val="FF0000"/>
                </a:solidFill>
                <a:latin typeface="Arial" pitchFamily="34" charset="0"/>
                <a:cs typeface="Arial" pitchFamily="34" charset="0"/>
              </a:rPr>
              <a:t>inicial </a:t>
            </a:r>
            <a:r>
              <a:rPr lang="es-MX" sz="2600" dirty="0" smtClean="0">
                <a:latin typeface="Arial" pitchFamily="34" charset="0"/>
                <a:cs typeface="Arial" pitchFamily="34" charset="0"/>
              </a:rPr>
              <a:t>de información pública se hará por los titulares de cada una de las áreas o unidades administrativas del sujeto obligado.</a:t>
            </a:r>
          </a:p>
          <a:p>
            <a:pPr marL="0" indent="0">
              <a:buNone/>
            </a:pPr>
            <a:endParaRPr lang="es-MX" sz="2800" dirty="0">
              <a:latin typeface="Arial" pitchFamily="34" charset="0"/>
              <a:cs typeface="Arial" pitchFamily="34" charset="0"/>
            </a:endParaRPr>
          </a:p>
          <a:p>
            <a:pPr marL="0" indent="0">
              <a:buNone/>
            </a:pPr>
            <a:r>
              <a:rPr lang="es-MX" sz="2600" dirty="0" smtClean="0">
                <a:latin typeface="Arial" pitchFamily="34" charset="0"/>
                <a:cs typeface="Arial" pitchFamily="34" charset="0"/>
              </a:rPr>
              <a:t>2.- El comité de transparencia deberá estudiar el caso y determinar lo siguiente:</a:t>
            </a:r>
          </a:p>
          <a:p>
            <a:pPr marL="0" indent="0">
              <a:buNone/>
            </a:pPr>
            <a:endParaRPr lang="es-MX" sz="2600" dirty="0" smtClean="0">
              <a:latin typeface="Arial" pitchFamily="34" charset="0"/>
              <a:cs typeface="Arial" pitchFamily="34" charset="0"/>
            </a:endParaRPr>
          </a:p>
          <a:p>
            <a:pPr marL="0" indent="0">
              <a:buNone/>
            </a:pPr>
            <a:r>
              <a:rPr lang="es-MX" sz="2600" dirty="0" smtClean="0">
                <a:latin typeface="Arial" pitchFamily="34" charset="0"/>
                <a:cs typeface="Arial" pitchFamily="34" charset="0"/>
              </a:rPr>
              <a:t>a)Confirmar la clasificación</a:t>
            </a:r>
          </a:p>
          <a:p>
            <a:pPr marL="0" indent="0">
              <a:buNone/>
            </a:pPr>
            <a:r>
              <a:rPr lang="es-MX" sz="2600" dirty="0" smtClean="0">
                <a:latin typeface="Arial" pitchFamily="34" charset="0"/>
                <a:cs typeface="Arial" pitchFamily="34" charset="0"/>
              </a:rPr>
              <a:t>b)Modificar la clasificación y otorgar total o parcialmente el acceso a la información</a:t>
            </a:r>
          </a:p>
          <a:p>
            <a:pPr marL="0" indent="0">
              <a:buNone/>
            </a:pPr>
            <a:r>
              <a:rPr lang="es-MX" sz="2600" dirty="0" smtClean="0">
                <a:latin typeface="Arial" pitchFamily="34" charset="0"/>
                <a:cs typeface="Arial" pitchFamily="34" charset="0"/>
              </a:rPr>
              <a:t>c)Revocar la clasificación y conceder el acceso a la información. </a:t>
            </a:r>
            <a:r>
              <a:rPr lang="es-MX" sz="1500" dirty="0" smtClean="0">
                <a:latin typeface="Arial" pitchFamily="34" charset="0"/>
                <a:cs typeface="Arial" pitchFamily="34" charset="0"/>
              </a:rPr>
              <a:t>Artículo 63-bis</a:t>
            </a:r>
            <a:endParaRPr lang="es-MX" sz="1500" dirty="0">
              <a:latin typeface="Arial" pitchFamily="34" charset="0"/>
              <a:cs typeface="Arial" pitchFamily="34" charset="0"/>
            </a:endParaRPr>
          </a:p>
        </p:txBody>
      </p:sp>
    </p:spTree>
    <p:extLst>
      <p:ext uri="{BB962C8B-B14F-4D97-AF65-F5344CB8AC3E}">
        <p14:creationId xmlns:p14="http://schemas.microsoft.com/office/powerpoint/2010/main" val="1325806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Medios</a:t>
            </a:r>
            <a:br>
              <a:rPr lang="es-MX" dirty="0" smtClean="0"/>
            </a:br>
            <a:r>
              <a:rPr lang="es-MX" sz="1200" dirty="0" smtClean="0">
                <a:latin typeface="Arial" pitchFamily="34" charset="0"/>
                <a:cs typeface="Arial" pitchFamily="34" charset="0"/>
              </a:rPr>
              <a:t>Artículo 87 </a:t>
            </a:r>
            <a:endParaRPr lang="es-MX" sz="12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marL="0" indent="0" algn="just">
              <a:buNone/>
            </a:pPr>
            <a:r>
              <a:rPr lang="es-MX" sz="2800" dirty="0" smtClean="0">
                <a:latin typeface="Arial" pitchFamily="34" charset="0"/>
                <a:cs typeface="Arial" pitchFamily="34" charset="0"/>
              </a:rPr>
              <a:t>1.- Consulta directa de documentos</a:t>
            </a:r>
          </a:p>
          <a:p>
            <a:pPr marL="0" indent="0" algn="just">
              <a:buNone/>
            </a:pPr>
            <a:r>
              <a:rPr lang="es-MX" sz="2800" dirty="0" smtClean="0">
                <a:latin typeface="Arial" pitchFamily="34" charset="0"/>
                <a:cs typeface="Arial" pitchFamily="34" charset="0"/>
              </a:rPr>
              <a:t>2.- Reproducción de documentos</a:t>
            </a:r>
          </a:p>
          <a:p>
            <a:pPr marL="0" indent="0" algn="just">
              <a:buNone/>
            </a:pPr>
            <a:r>
              <a:rPr lang="es-MX" sz="2800" dirty="0" smtClean="0">
                <a:latin typeface="Arial" pitchFamily="34" charset="0"/>
                <a:cs typeface="Arial" pitchFamily="34" charset="0"/>
              </a:rPr>
              <a:t>3.- Elaboración de informes específicos</a:t>
            </a:r>
          </a:p>
          <a:p>
            <a:pPr marL="0" indent="0" algn="just">
              <a:buNone/>
            </a:pPr>
            <a:r>
              <a:rPr lang="es-MX" sz="2800" dirty="0" smtClean="0">
                <a:latin typeface="Arial" pitchFamily="34" charset="0"/>
                <a:cs typeface="Arial" pitchFamily="34" charset="0"/>
              </a:rPr>
              <a:t>4.- Una combinación de las anteriores</a:t>
            </a:r>
            <a:endParaRPr lang="es-MX" sz="2800" dirty="0">
              <a:latin typeface="Arial" pitchFamily="34" charset="0"/>
              <a:cs typeface="Arial" pitchFamily="34" charset="0"/>
            </a:endParaRPr>
          </a:p>
        </p:txBody>
      </p:sp>
    </p:spTree>
    <p:extLst>
      <p:ext uri="{BB962C8B-B14F-4D97-AF65-F5344CB8AC3E}">
        <p14:creationId xmlns:p14="http://schemas.microsoft.com/office/powerpoint/2010/main" val="3802317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Consulta directa</a:t>
            </a:r>
            <a:endParaRPr lang="es-MX" dirty="0"/>
          </a:p>
        </p:txBody>
      </p:sp>
      <p:sp>
        <p:nvSpPr>
          <p:cNvPr id="3" name="2 Marcador de contenido"/>
          <p:cNvSpPr>
            <a:spLocks noGrp="1"/>
          </p:cNvSpPr>
          <p:nvPr>
            <p:ph idx="1"/>
          </p:nvPr>
        </p:nvSpPr>
        <p:spPr/>
        <p:txBody>
          <a:bodyPr>
            <a:normAutofit/>
          </a:bodyPr>
          <a:lstStyle/>
          <a:p>
            <a:pPr algn="just"/>
            <a:r>
              <a:rPr lang="es-MX" sz="2400" b="1" dirty="0" smtClean="0">
                <a:latin typeface="Arial" pitchFamily="34" charset="0"/>
                <a:cs typeface="Arial" pitchFamily="34" charset="0"/>
              </a:rPr>
              <a:t>Restricción.- </a:t>
            </a:r>
            <a:r>
              <a:rPr lang="es-MX" sz="2400" dirty="0" smtClean="0">
                <a:latin typeface="Arial" pitchFamily="34" charset="0"/>
                <a:cs typeface="Arial" pitchFamily="34" charset="0"/>
              </a:rPr>
              <a:t>no se puede aprobar cuando se permita el acceso a información pública protegida.</a:t>
            </a:r>
          </a:p>
          <a:p>
            <a:pPr algn="just"/>
            <a:r>
              <a:rPr lang="es-MX" sz="2400" b="1" dirty="0">
                <a:latin typeface="Arial" pitchFamily="34" charset="0"/>
                <a:cs typeface="Arial" pitchFamily="34" charset="0"/>
              </a:rPr>
              <a:t>Imposiciones.-</a:t>
            </a:r>
            <a:r>
              <a:rPr lang="es-MX" sz="2400" dirty="0">
                <a:latin typeface="Arial" pitchFamily="34" charset="0"/>
                <a:cs typeface="Arial" pitchFamily="34" charset="0"/>
              </a:rPr>
              <a:t>no puede imponerse al solicitante, salvo que el sujeto obligado determine que no es viable entregar la información mediante otro formato </a:t>
            </a:r>
            <a:endParaRPr lang="es-MX" sz="2400" dirty="0" smtClean="0">
              <a:latin typeface="Arial" pitchFamily="34" charset="0"/>
              <a:cs typeface="Arial" pitchFamily="34" charset="0"/>
            </a:endParaRPr>
          </a:p>
          <a:p>
            <a:pPr algn="just"/>
            <a:r>
              <a:rPr lang="es-MX" sz="2400" b="1" dirty="0" smtClean="0">
                <a:latin typeface="Arial" pitchFamily="34" charset="0"/>
                <a:cs typeface="Arial" pitchFamily="34" charset="0"/>
              </a:rPr>
              <a:t>Costo.-  </a:t>
            </a:r>
            <a:r>
              <a:rPr lang="es-MX" sz="2400" dirty="0" smtClean="0">
                <a:latin typeface="Arial" pitchFamily="34" charset="0"/>
                <a:cs typeface="Arial" pitchFamily="34" charset="0"/>
              </a:rPr>
              <a:t>no genera ningún costo.</a:t>
            </a:r>
          </a:p>
          <a:p>
            <a:pPr algn="just"/>
            <a:r>
              <a:rPr lang="es-MX" sz="2400" dirty="0" smtClean="0">
                <a:latin typeface="Arial" pitchFamily="34" charset="0"/>
                <a:cs typeface="Arial" pitchFamily="34" charset="0"/>
              </a:rPr>
              <a:t>Lugar.- En donde se encuentren los mismo.</a:t>
            </a:r>
          </a:p>
          <a:p>
            <a:pPr algn="just"/>
            <a:r>
              <a:rPr lang="es-MX" sz="2400" b="1" dirty="0" smtClean="0">
                <a:latin typeface="Arial" pitchFamily="34" charset="0"/>
                <a:cs typeface="Arial" pitchFamily="34" charset="0"/>
              </a:rPr>
              <a:t>Tiempo.- </a:t>
            </a:r>
            <a:r>
              <a:rPr lang="es-MX" sz="2400" dirty="0" smtClean="0">
                <a:latin typeface="Arial" pitchFamily="34" charset="0"/>
                <a:cs typeface="Arial" pitchFamily="34" charset="0"/>
              </a:rPr>
              <a:t>Cualquier día y hora hábil a elección del solicitante.</a:t>
            </a:r>
          </a:p>
          <a:p>
            <a:pPr algn="just"/>
            <a:r>
              <a:rPr lang="es-MX" sz="2400" b="1" dirty="0" smtClean="0">
                <a:latin typeface="Arial" pitchFamily="34" charset="0"/>
                <a:cs typeface="Arial" pitchFamily="34" charset="0"/>
              </a:rPr>
              <a:t>Caducidad.- </a:t>
            </a:r>
            <a:r>
              <a:rPr lang="es-MX" sz="2400" dirty="0" smtClean="0">
                <a:latin typeface="Arial" pitchFamily="34" charset="0"/>
                <a:cs typeface="Arial" pitchFamily="34" charset="0"/>
              </a:rPr>
              <a:t>Treinta días naturales.</a:t>
            </a:r>
            <a:endParaRPr lang="es-MX" sz="2400" dirty="0">
              <a:latin typeface="Arial" pitchFamily="34" charset="0"/>
              <a:cs typeface="Arial" pitchFamily="34" charset="0"/>
            </a:endParaRPr>
          </a:p>
        </p:txBody>
      </p:sp>
    </p:spTree>
    <p:extLst>
      <p:ext uri="{BB962C8B-B14F-4D97-AF65-F5344CB8AC3E}">
        <p14:creationId xmlns:p14="http://schemas.microsoft.com/office/powerpoint/2010/main" val="921787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sz="3600" dirty="0" smtClean="0">
                <a:latin typeface="Arial" pitchFamily="34" charset="0"/>
                <a:cs typeface="Arial" pitchFamily="34" charset="0"/>
              </a:rPr>
              <a:t>Reproducción de documentos</a:t>
            </a:r>
            <a:endParaRPr lang="es-MX" sz="3600" dirty="0">
              <a:latin typeface="Arial" pitchFamily="34" charset="0"/>
              <a:cs typeface="Arial" pitchFamily="34" charset="0"/>
            </a:endParaRPr>
          </a:p>
        </p:txBody>
      </p:sp>
      <p:sp>
        <p:nvSpPr>
          <p:cNvPr id="3" name="2 Marcador de contenido"/>
          <p:cNvSpPr>
            <a:spLocks noGrp="1"/>
          </p:cNvSpPr>
          <p:nvPr>
            <p:ph idx="1"/>
          </p:nvPr>
        </p:nvSpPr>
        <p:spPr>
          <a:xfrm>
            <a:off x="395536" y="1628800"/>
            <a:ext cx="8229600" cy="4525963"/>
          </a:xfrm>
        </p:spPr>
        <p:txBody>
          <a:bodyPr>
            <a:normAutofit/>
          </a:bodyPr>
          <a:lstStyle/>
          <a:p>
            <a:pPr algn="just"/>
            <a:r>
              <a:rPr lang="es-MX" sz="2000" b="1" dirty="0">
                <a:latin typeface="Arial" pitchFamily="34" charset="0"/>
                <a:cs typeface="Arial" pitchFamily="34" charset="0"/>
              </a:rPr>
              <a:t>Restricciones</a:t>
            </a:r>
            <a:r>
              <a:rPr lang="es-MX" sz="2000" b="1" dirty="0" smtClean="0">
                <a:latin typeface="Arial" pitchFamily="34" charset="0"/>
                <a:cs typeface="Arial" pitchFamily="34" charset="0"/>
              </a:rPr>
              <a:t>.- </a:t>
            </a:r>
            <a:r>
              <a:rPr lang="es-MX" sz="2000" dirty="0" smtClean="0">
                <a:latin typeface="Arial" pitchFamily="34" charset="0"/>
                <a:cs typeface="Arial" pitchFamily="34" charset="0"/>
              </a:rPr>
              <a:t>En </a:t>
            </a:r>
            <a:r>
              <a:rPr lang="es-MX" sz="2000" dirty="0">
                <a:latin typeface="Arial" pitchFamily="34" charset="0"/>
                <a:cs typeface="Arial" pitchFamily="34" charset="0"/>
              </a:rPr>
              <a:t>la reproducción de documentos debe testarse u ocultarse la información pública reservada y confidencial que debe mantenerse protegida</a:t>
            </a:r>
          </a:p>
          <a:p>
            <a:pPr algn="just"/>
            <a:r>
              <a:rPr lang="es-MX" sz="2000" b="1" dirty="0" smtClean="0">
                <a:latin typeface="Arial" pitchFamily="34" charset="0"/>
                <a:cs typeface="Arial" pitchFamily="34" charset="0"/>
              </a:rPr>
              <a:t>Costo.- </a:t>
            </a:r>
            <a:r>
              <a:rPr lang="es-MX" sz="2000" dirty="0" smtClean="0">
                <a:latin typeface="Arial" pitchFamily="34" charset="0"/>
                <a:cs typeface="Arial" pitchFamily="34" charset="0"/>
              </a:rPr>
              <a:t>deberá determinarlos el sujeto obligado a través de la Ley de ingresos y notificar al solicitante</a:t>
            </a:r>
          </a:p>
          <a:p>
            <a:pPr algn="just"/>
            <a:r>
              <a:rPr lang="es-MX" sz="2000" b="1" dirty="0" smtClean="0">
                <a:latin typeface="Arial" pitchFamily="34" charset="0"/>
                <a:cs typeface="Arial" pitchFamily="34" charset="0"/>
              </a:rPr>
              <a:t>Lugar.- </a:t>
            </a:r>
            <a:r>
              <a:rPr lang="es-MX" sz="2000" dirty="0" smtClean="0">
                <a:latin typeface="Arial" pitchFamily="34" charset="0"/>
                <a:cs typeface="Arial" pitchFamily="34" charset="0"/>
              </a:rPr>
              <a:t>en el domicilio de la Unidad a quien presente el acuse o comprobante de solicitud de información.</a:t>
            </a:r>
          </a:p>
          <a:p>
            <a:pPr algn="just"/>
            <a:r>
              <a:rPr lang="es-MX" sz="2000" b="1" dirty="0" smtClean="0">
                <a:latin typeface="Arial" pitchFamily="34" charset="0"/>
                <a:cs typeface="Arial" pitchFamily="34" charset="0"/>
              </a:rPr>
              <a:t>Tiempo.- </a:t>
            </a:r>
            <a:r>
              <a:rPr lang="es-MX" sz="2000" dirty="0" smtClean="0">
                <a:latin typeface="Arial" pitchFamily="34" charset="0"/>
                <a:cs typeface="Arial" pitchFamily="34" charset="0"/>
              </a:rPr>
              <a:t>cinco días hábiles siguientes a la exhibición del pago</a:t>
            </a:r>
          </a:p>
          <a:p>
            <a:pPr algn="just"/>
            <a:r>
              <a:rPr lang="es-MX" sz="2000" b="1" dirty="0" smtClean="0">
                <a:latin typeface="Arial" pitchFamily="34" charset="0"/>
                <a:cs typeface="Arial" pitchFamily="34" charset="0"/>
              </a:rPr>
              <a:t>Caducidad.- </a:t>
            </a:r>
            <a:r>
              <a:rPr lang="es-MX" sz="2000" dirty="0" smtClean="0">
                <a:latin typeface="Arial" pitchFamily="34" charset="0"/>
                <a:cs typeface="Arial" pitchFamily="34" charset="0"/>
              </a:rPr>
              <a:t>treinta días naturales </a:t>
            </a:r>
          </a:p>
          <a:p>
            <a:pPr marL="0" indent="0" algn="just">
              <a:buNone/>
            </a:pPr>
            <a:endParaRPr lang="es-MX" sz="1800" dirty="0" smtClean="0">
              <a:latin typeface="Arial" pitchFamily="34" charset="0"/>
              <a:cs typeface="Arial" pitchFamily="34" charset="0"/>
            </a:endParaRPr>
          </a:p>
          <a:p>
            <a:pPr marL="0" indent="0" algn="just">
              <a:buNone/>
            </a:pPr>
            <a:r>
              <a:rPr lang="es-MX" sz="1800" dirty="0" smtClean="0">
                <a:latin typeface="Arial" pitchFamily="34" charset="0"/>
                <a:cs typeface="Arial" pitchFamily="34" charset="0"/>
              </a:rPr>
              <a:t>El </a:t>
            </a:r>
            <a:r>
              <a:rPr lang="es-MX" sz="1800" dirty="0">
                <a:latin typeface="Arial" pitchFamily="34" charset="0"/>
                <a:cs typeface="Arial" pitchFamily="34" charset="0"/>
              </a:rPr>
              <a:t>solicitante que no acuda a recoger los documentos reproducidos dentro del plazo del párrafo anterior, </a:t>
            </a:r>
            <a:r>
              <a:rPr lang="es-MX" sz="1800" b="1" dirty="0">
                <a:latin typeface="Arial" pitchFamily="34" charset="0"/>
                <a:cs typeface="Arial" pitchFamily="34" charset="0"/>
              </a:rPr>
              <a:t>no tendrá derecho a pedir la devolución del pago realizado</a:t>
            </a:r>
            <a:r>
              <a:rPr lang="es-MX" sz="1800" dirty="0">
                <a:latin typeface="Arial" pitchFamily="34" charset="0"/>
                <a:cs typeface="Arial" pitchFamily="34" charset="0"/>
              </a:rPr>
              <a:t>, ni a exigir la entrega posterior de dichos documentos</a:t>
            </a:r>
          </a:p>
        </p:txBody>
      </p:sp>
    </p:spTree>
    <p:extLst>
      <p:ext uri="{BB962C8B-B14F-4D97-AF65-F5344CB8AC3E}">
        <p14:creationId xmlns:p14="http://schemas.microsoft.com/office/powerpoint/2010/main" val="2756214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t>Informes Específicos</a:t>
            </a:r>
            <a:endParaRPr lang="es-MX" dirty="0"/>
          </a:p>
        </p:txBody>
      </p:sp>
      <p:sp>
        <p:nvSpPr>
          <p:cNvPr id="3" name="2 Marcador de contenido"/>
          <p:cNvSpPr>
            <a:spLocks noGrp="1"/>
          </p:cNvSpPr>
          <p:nvPr>
            <p:ph idx="1"/>
          </p:nvPr>
        </p:nvSpPr>
        <p:spPr/>
        <p:txBody>
          <a:bodyPr>
            <a:normAutofit/>
          </a:bodyPr>
          <a:lstStyle/>
          <a:p>
            <a:pPr algn="just"/>
            <a:r>
              <a:rPr lang="es-MX" sz="2000" b="1" dirty="0">
                <a:latin typeface="Arial" pitchFamily="34" charset="0"/>
                <a:cs typeface="Arial" pitchFamily="34" charset="0"/>
              </a:rPr>
              <a:t>Restricciones.- </a:t>
            </a:r>
            <a:r>
              <a:rPr lang="es-MX" sz="2000" dirty="0">
                <a:latin typeface="Arial" pitchFamily="34" charset="0"/>
                <a:cs typeface="Arial" pitchFamily="34" charset="0"/>
              </a:rPr>
              <a:t>la elaboración de informes específicos no puede imponerse al solicitante, salvo cuando existan restricciones legales para reproducir los documentos que contenga la información y no pueda permitirse la consulta directa de documentos por contener información pública protegida</a:t>
            </a:r>
            <a:endParaRPr lang="es-MX" sz="2000" dirty="0" smtClean="0">
              <a:latin typeface="Arial" pitchFamily="34" charset="0"/>
              <a:cs typeface="Arial" pitchFamily="34" charset="0"/>
            </a:endParaRPr>
          </a:p>
          <a:p>
            <a:pPr algn="just"/>
            <a:r>
              <a:rPr lang="es-MX" sz="2000" b="1" dirty="0" smtClean="0">
                <a:latin typeface="Arial" pitchFamily="34" charset="0"/>
                <a:cs typeface="Arial" pitchFamily="34" charset="0"/>
              </a:rPr>
              <a:t>Costo.- </a:t>
            </a:r>
            <a:r>
              <a:rPr lang="es-MX" sz="2000" dirty="0" smtClean="0">
                <a:latin typeface="Arial" pitchFamily="34" charset="0"/>
                <a:cs typeface="Arial" pitchFamily="34" charset="0"/>
              </a:rPr>
              <a:t>no genera ningún costo</a:t>
            </a:r>
          </a:p>
          <a:p>
            <a:pPr algn="just"/>
            <a:r>
              <a:rPr lang="es-MX" sz="2000" b="1" dirty="0" smtClean="0">
                <a:latin typeface="Arial" pitchFamily="34" charset="0"/>
                <a:cs typeface="Arial" pitchFamily="34" charset="0"/>
              </a:rPr>
              <a:t>Lugar.- </a:t>
            </a:r>
            <a:r>
              <a:rPr lang="es-MX" sz="2000" dirty="0" smtClean="0">
                <a:latin typeface="Arial" pitchFamily="34" charset="0"/>
                <a:cs typeface="Arial" pitchFamily="34" charset="0"/>
              </a:rPr>
              <a:t>En el domicilio de la Unidad, salvo que señale correo electrónico</a:t>
            </a:r>
          </a:p>
          <a:p>
            <a:pPr algn="just"/>
            <a:r>
              <a:rPr lang="es-MX" sz="2000" b="1" dirty="0" smtClean="0">
                <a:latin typeface="Arial" pitchFamily="34" charset="0"/>
                <a:cs typeface="Arial" pitchFamily="34" charset="0"/>
              </a:rPr>
              <a:t>Tiempo.- </a:t>
            </a:r>
            <a:r>
              <a:rPr lang="es-MX" sz="2000" dirty="0" smtClean="0">
                <a:latin typeface="Arial" pitchFamily="34" charset="0"/>
                <a:cs typeface="Arial" pitchFamily="34" charset="0"/>
              </a:rPr>
              <a:t>tres días hábiles siguientes a la emisión de la respuesta</a:t>
            </a:r>
          </a:p>
          <a:p>
            <a:pPr algn="just"/>
            <a:r>
              <a:rPr lang="es-MX" sz="2000" b="1" dirty="0" smtClean="0">
                <a:latin typeface="Arial" pitchFamily="34" charset="0"/>
                <a:cs typeface="Arial" pitchFamily="34" charset="0"/>
              </a:rPr>
              <a:t>Formato.- </a:t>
            </a:r>
            <a:r>
              <a:rPr lang="es-MX" sz="2000" dirty="0" smtClean="0">
                <a:latin typeface="Arial" pitchFamily="34" charset="0"/>
                <a:cs typeface="Arial" pitchFamily="34" charset="0"/>
              </a:rPr>
              <a:t>deben contener de forma clara, precisa y completa la información declarada como procedente </a:t>
            </a:r>
          </a:p>
          <a:p>
            <a:pPr algn="just"/>
            <a:r>
              <a:rPr lang="es-MX" sz="2000" b="1" dirty="0" smtClean="0">
                <a:latin typeface="Arial" pitchFamily="34" charset="0"/>
                <a:cs typeface="Arial" pitchFamily="34" charset="0"/>
              </a:rPr>
              <a:t>Caducidad.- </a:t>
            </a:r>
            <a:r>
              <a:rPr lang="es-MX" sz="2000" dirty="0" smtClean="0">
                <a:latin typeface="Arial" pitchFamily="34" charset="0"/>
                <a:cs typeface="Arial" pitchFamily="34" charset="0"/>
              </a:rPr>
              <a:t>Treinta días naturales siguientes a la notificación.</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1431581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Tema IV</a:t>
            </a:r>
            <a:endParaRPr lang="es-MX" dirty="0"/>
          </a:p>
        </p:txBody>
      </p:sp>
      <p:sp>
        <p:nvSpPr>
          <p:cNvPr id="3" name="2 Marcador de contenido"/>
          <p:cNvSpPr>
            <a:spLocks noGrp="1"/>
          </p:cNvSpPr>
          <p:nvPr>
            <p:ph idx="1"/>
          </p:nvPr>
        </p:nvSpPr>
        <p:spPr/>
        <p:txBody>
          <a:bodyPr/>
          <a:lstStyle/>
          <a:p>
            <a:pPr marL="0" indent="0" algn="ctr">
              <a:buNone/>
            </a:pPr>
            <a:r>
              <a:rPr lang="es-MX" dirty="0" smtClean="0">
                <a:latin typeface="Arial" pitchFamily="34" charset="0"/>
                <a:cs typeface="Arial" pitchFamily="34" charset="0"/>
              </a:rPr>
              <a:t>SIRES</a:t>
            </a:r>
          </a:p>
          <a:p>
            <a:pPr marL="0" indent="0">
              <a:buNone/>
            </a:pPr>
            <a:r>
              <a:rPr lang="es-MX" dirty="0" smtClean="0">
                <a:latin typeface="Arial" pitchFamily="34" charset="0"/>
                <a:cs typeface="Arial" pitchFamily="34" charset="0"/>
              </a:rPr>
              <a:t>Artículo 8, fracción I, inciso ñ)</a:t>
            </a:r>
          </a:p>
          <a:p>
            <a:pPr marL="0" indent="0">
              <a:buNone/>
            </a:pPr>
            <a:endParaRPr lang="es-MX" dirty="0">
              <a:latin typeface="Arial" pitchFamily="34" charset="0"/>
              <a:cs typeface="Arial" pitchFamily="34" charset="0"/>
            </a:endParaRPr>
          </a:p>
        </p:txBody>
      </p:sp>
    </p:spTree>
    <p:extLst>
      <p:ext uri="{BB962C8B-B14F-4D97-AF65-F5344CB8AC3E}">
        <p14:creationId xmlns:p14="http://schemas.microsoft.com/office/powerpoint/2010/main" val="1172216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700808"/>
            <a:ext cx="8712968" cy="4896544"/>
          </a:xfrm>
        </p:spPr>
      </p:pic>
    </p:spTree>
    <p:extLst>
      <p:ext uri="{BB962C8B-B14F-4D97-AF65-F5344CB8AC3E}">
        <p14:creationId xmlns:p14="http://schemas.microsoft.com/office/powerpoint/2010/main" val="3615923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556792"/>
            <a:ext cx="8856984" cy="5112568"/>
          </a:xfrm>
        </p:spPr>
      </p:pic>
    </p:spTree>
    <p:extLst>
      <p:ext uri="{BB962C8B-B14F-4D97-AF65-F5344CB8AC3E}">
        <p14:creationId xmlns:p14="http://schemas.microsoft.com/office/powerpoint/2010/main" val="253948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b="1" dirty="0" smtClean="0">
                <a:latin typeface="Arial" pitchFamily="34" charset="0"/>
                <a:cs typeface="Arial" pitchFamily="34" charset="0"/>
              </a:rPr>
              <a:t>Tema I</a:t>
            </a:r>
            <a:endParaRPr lang="es-MX" sz="3600" b="1"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marL="0" indent="0" algn="just">
              <a:buNone/>
            </a:pPr>
            <a:r>
              <a:rPr lang="es-MX" sz="2800" b="1" dirty="0" smtClean="0">
                <a:latin typeface="Arial" pitchFamily="34" charset="0"/>
                <a:cs typeface="Arial" pitchFamily="34" charset="0"/>
              </a:rPr>
              <a:t>Derecho de acceso a la información</a:t>
            </a:r>
          </a:p>
          <a:p>
            <a:pPr marL="0" indent="0" algn="just">
              <a:buNone/>
            </a:pPr>
            <a:endParaRPr lang="es-MX" sz="2400" dirty="0" smtClean="0">
              <a:latin typeface="Arial" pitchFamily="34" charset="0"/>
              <a:cs typeface="Arial" pitchFamily="34" charset="0"/>
            </a:endParaRPr>
          </a:p>
          <a:p>
            <a:pPr marL="0" indent="0" algn="just">
              <a:buNone/>
            </a:pPr>
            <a:r>
              <a:rPr lang="es-MX" sz="2400" dirty="0">
                <a:latin typeface="Arial" pitchFamily="34" charset="0"/>
                <a:cs typeface="Arial" pitchFamily="34" charset="0"/>
              </a:rPr>
              <a:t>A través del ejercicio del derecho de acceso a la información pública, </a:t>
            </a:r>
            <a:r>
              <a:rPr lang="es-MX" sz="2400" dirty="0" smtClean="0">
                <a:latin typeface="Arial" pitchFamily="34" charset="0"/>
                <a:cs typeface="Arial" pitchFamily="34" charset="0"/>
              </a:rPr>
              <a:t>los titulares </a:t>
            </a:r>
            <a:r>
              <a:rPr lang="es-MX" sz="2400" dirty="0">
                <a:latin typeface="Arial" pitchFamily="34" charset="0"/>
                <a:cs typeface="Arial" pitchFamily="34" charset="0"/>
              </a:rPr>
              <a:t>del mismo pueden solicitar la información referente de todos </a:t>
            </a:r>
            <a:r>
              <a:rPr lang="es-MX" sz="2400" dirty="0" smtClean="0">
                <a:latin typeface="Arial" pitchFamily="34" charset="0"/>
                <a:cs typeface="Arial" pitchFamily="34" charset="0"/>
              </a:rPr>
              <a:t>y cada </a:t>
            </a:r>
            <a:r>
              <a:rPr lang="es-MX" sz="2400" dirty="0">
                <a:latin typeface="Arial" pitchFamily="34" charset="0"/>
                <a:cs typeface="Arial" pitchFamily="34" charset="0"/>
              </a:rPr>
              <a:t>uno de los </a:t>
            </a:r>
            <a:r>
              <a:rPr lang="es-MX" sz="2400" b="1" dirty="0">
                <a:latin typeface="Arial" pitchFamily="34" charset="0"/>
                <a:cs typeface="Arial" pitchFamily="34" charset="0"/>
              </a:rPr>
              <a:t>documentos</a:t>
            </a:r>
            <a:r>
              <a:rPr lang="es-MX" sz="2400" dirty="0">
                <a:latin typeface="Arial" pitchFamily="34" charset="0"/>
                <a:cs typeface="Arial" pitchFamily="34" charset="0"/>
              </a:rPr>
              <a:t> que en </a:t>
            </a:r>
            <a:r>
              <a:rPr lang="es-MX" sz="2400" b="1" dirty="0">
                <a:latin typeface="Arial" pitchFamily="34" charset="0"/>
                <a:cs typeface="Arial" pitchFamily="34" charset="0"/>
              </a:rPr>
              <a:t>ejercicio de sus atribuciones </a:t>
            </a:r>
            <a:r>
              <a:rPr lang="es-MX" sz="2400" b="1" dirty="0" smtClean="0">
                <a:latin typeface="Arial" pitchFamily="34" charset="0"/>
                <a:cs typeface="Arial" pitchFamily="34" charset="0"/>
              </a:rPr>
              <a:t>generen </a:t>
            </a:r>
            <a:r>
              <a:rPr lang="es-MX" sz="2400" dirty="0" smtClean="0">
                <a:latin typeface="Arial" pitchFamily="34" charset="0"/>
                <a:cs typeface="Arial" pitchFamily="34" charset="0"/>
              </a:rPr>
              <a:t>y </a:t>
            </a:r>
            <a:r>
              <a:rPr lang="es-MX" sz="2400" dirty="0">
                <a:latin typeface="Arial" pitchFamily="34" charset="0"/>
                <a:cs typeface="Arial" pitchFamily="34" charset="0"/>
              </a:rPr>
              <a:t>que reflejen precisamente la toma de decisiones de los sujetos </a:t>
            </a:r>
            <a:r>
              <a:rPr lang="es-MX" sz="2400" dirty="0" smtClean="0">
                <a:latin typeface="Arial" pitchFamily="34" charset="0"/>
                <a:cs typeface="Arial" pitchFamily="34" charset="0"/>
              </a:rPr>
              <a:t>obligados o </a:t>
            </a:r>
            <a:r>
              <a:rPr lang="es-MX" sz="2400" dirty="0">
                <a:latin typeface="Arial" pitchFamily="34" charset="0"/>
                <a:cs typeface="Arial" pitchFamily="34" charset="0"/>
              </a:rPr>
              <a:t>de aquéllos que por cualquier concepto reciban, administren o </a:t>
            </a:r>
            <a:r>
              <a:rPr lang="es-MX" sz="2400" dirty="0" smtClean="0">
                <a:latin typeface="Arial" pitchFamily="34" charset="0"/>
                <a:cs typeface="Arial" pitchFamily="34" charset="0"/>
              </a:rPr>
              <a:t>apliquen recursos públicos.</a:t>
            </a:r>
          </a:p>
          <a:p>
            <a:pPr marL="0" indent="0" algn="just">
              <a:buNone/>
            </a:pPr>
            <a:endParaRPr lang="es-MX" sz="2400" dirty="0" smtClean="0">
              <a:latin typeface="Arial" pitchFamily="34" charset="0"/>
              <a:cs typeface="Arial" pitchFamily="34" charset="0"/>
            </a:endParaRPr>
          </a:p>
          <a:p>
            <a:pPr marL="0" indent="0">
              <a:buNone/>
            </a:pPr>
            <a:endParaRPr lang="es-MX" sz="2800" dirty="0">
              <a:latin typeface="Arial" pitchFamily="34" charset="0"/>
              <a:cs typeface="Arial" pitchFamily="34" charset="0"/>
            </a:endParaRPr>
          </a:p>
        </p:txBody>
      </p:sp>
    </p:spTree>
    <p:extLst>
      <p:ext uri="{BB962C8B-B14F-4D97-AF65-F5344CB8AC3E}">
        <p14:creationId xmlns:p14="http://schemas.microsoft.com/office/powerpoint/2010/main" val="1473217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628800"/>
            <a:ext cx="8856984" cy="5040560"/>
          </a:xfrm>
        </p:spPr>
      </p:pic>
    </p:spTree>
    <p:extLst>
      <p:ext uri="{BB962C8B-B14F-4D97-AF65-F5344CB8AC3E}">
        <p14:creationId xmlns:p14="http://schemas.microsoft.com/office/powerpoint/2010/main" val="696888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628223"/>
            <a:ext cx="8712968" cy="5041137"/>
          </a:xfrm>
        </p:spPr>
      </p:pic>
    </p:spTree>
    <p:extLst>
      <p:ext uri="{BB962C8B-B14F-4D97-AF65-F5344CB8AC3E}">
        <p14:creationId xmlns:p14="http://schemas.microsoft.com/office/powerpoint/2010/main" val="1035839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PNT</a:t>
            </a:r>
            <a:endParaRPr lang="es-MX" dirty="0"/>
          </a:p>
        </p:txBody>
      </p:sp>
      <p:pic>
        <p:nvPicPr>
          <p:cNvPr id="4" name="Imagen 17"/>
          <p:cNvPicPr>
            <a:picLocks noGrp="1" noChangeAspect="1"/>
          </p:cNvPicPr>
          <p:nvPr>
            <p:ph idx="1"/>
          </p:nvPr>
        </p:nvPicPr>
        <p:blipFill rotWithShape="1">
          <a:blip r:embed="rId2"/>
          <a:srcRect l="63084" t="35023" r="21446" b="30768"/>
          <a:stretch/>
        </p:blipFill>
        <p:spPr>
          <a:xfrm>
            <a:off x="1331640" y="1700808"/>
            <a:ext cx="6408712" cy="4464495"/>
          </a:xfrm>
          <a:prstGeom prst="roundRect">
            <a:avLst/>
          </a:prstGeom>
        </p:spPr>
      </p:pic>
    </p:spTree>
    <p:extLst>
      <p:ext uri="{BB962C8B-B14F-4D97-AF65-F5344CB8AC3E}">
        <p14:creationId xmlns:p14="http://schemas.microsoft.com/office/powerpoint/2010/main" val="2054297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Tema V</a:t>
            </a:r>
            <a:endParaRPr lang="es-MX" dirty="0"/>
          </a:p>
        </p:txBody>
      </p:sp>
      <p:sp>
        <p:nvSpPr>
          <p:cNvPr id="3" name="2 Marcador de contenido"/>
          <p:cNvSpPr>
            <a:spLocks noGrp="1"/>
          </p:cNvSpPr>
          <p:nvPr>
            <p:ph idx="1"/>
          </p:nvPr>
        </p:nvSpPr>
        <p:spPr/>
        <p:txBody>
          <a:bodyPr>
            <a:normAutofit lnSpcReduction="10000"/>
          </a:bodyPr>
          <a:lstStyle/>
          <a:p>
            <a:pPr marL="0" indent="0" algn="just">
              <a:buNone/>
            </a:pPr>
            <a:r>
              <a:rPr lang="es-MX" sz="2800" b="1" dirty="0" smtClean="0">
                <a:latin typeface="Arial" pitchFamily="34" charset="0"/>
                <a:cs typeface="Arial" pitchFamily="34" charset="0"/>
              </a:rPr>
              <a:t>Sistema de solicitudes de acceso a la información:</a:t>
            </a:r>
          </a:p>
          <a:p>
            <a:pPr marL="0" indent="0" algn="just">
              <a:buNone/>
            </a:pPr>
            <a:endParaRPr lang="es-ES" sz="2800" dirty="0" smtClean="0">
              <a:latin typeface="Arial" pitchFamily="34" charset="0"/>
              <a:cs typeface="Arial" pitchFamily="34" charset="0"/>
            </a:endParaRPr>
          </a:p>
          <a:p>
            <a:pPr marL="0" indent="0" algn="just">
              <a:buNone/>
            </a:pPr>
            <a:r>
              <a:rPr lang="es-ES" sz="2800" dirty="0" smtClean="0">
                <a:latin typeface="Arial" pitchFamily="34" charset="0"/>
                <a:cs typeface="Arial" pitchFamily="34" charset="0"/>
              </a:rPr>
              <a:t>El </a:t>
            </a:r>
            <a:r>
              <a:rPr lang="es-ES" sz="2800" dirty="0">
                <a:latin typeface="Arial" pitchFamily="34" charset="0"/>
                <a:cs typeface="Arial" pitchFamily="34" charset="0"/>
              </a:rPr>
              <a:t>SISAI es la herramienta electrónica de la Plataforma Nacional, mediante la cual las personas podrán presentar sus solicitudes de acceso a la información; asimismo, es la herramienta para el registro y captura de todas las solicitudes recibidas por los sujetos obligados a través de los medios señalados en la Ley General.</a:t>
            </a:r>
            <a:endParaRPr lang="es-MX" sz="2800" dirty="0">
              <a:latin typeface="Arial" pitchFamily="34" charset="0"/>
              <a:cs typeface="Arial" pitchFamily="34" charset="0"/>
            </a:endParaRPr>
          </a:p>
        </p:txBody>
      </p:sp>
    </p:spTree>
    <p:extLst>
      <p:ext uri="{BB962C8B-B14F-4D97-AF65-F5344CB8AC3E}">
        <p14:creationId xmlns:p14="http://schemas.microsoft.com/office/powerpoint/2010/main" val="2851084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700808"/>
            <a:ext cx="8579296" cy="4896544"/>
          </a:xfrm>
        </p:spPr>
      </p:pic>
    </p:spTree>
    <p:extLst>
      <p:ext uri="{BB962C8B-B14F-4D97-AF65-F5344CB8AC3E}">
        <p14:creationId xmlns:p14="http://schemas.microsoft.com/office/powerpoint/2010/main" val="3753867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600200"/>
            <a:ext cx="8208912" cy="4997152"/>
          </a:xfrm>
        </p:spPr>
      </p:pic>
    </p:spTree>
    <p:extLst>
      <p:ext uri="{BB962C8B-B14F-4D97-AF65-F5344CB8AC3E}">
        <p14:creationId xmlns:p14="http://schemas.microsoft.com/office/powerpoint/2010/main" val="1012402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600200"/>
            <a:ext cx="7992887" cy="4853136"/>
          </a:xfrm>
        </p:spPr>
      </p:pic>
    </p:spTree>
    <p:extLst>
      <p:ext uri="{BB962C8B-B14F-4D97-AF65-F5344CB8AC3E}">
        <p14:creationId xmlns:p14="http://schemas.microsoft.com/office/powerpoint/2010/main" val="370760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72816"/>
            <a:ext cx="8445624" cy="4824536"/>
          </a:xfrm>
        </p:spPr>
      </p:pic>
    </p:spTree>
    <p:extLst>
      <p:ext uri="{BB962C8B-B14F-4D97-AF65-F5344CB8AC3E}">
        <p14:creationId xmlns:p14="http://schemas.microsoft.com/office/powerpoint/2010/main" val="3278392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Tema VI</a:t>
            </a:r>
            <a:endParaRPr lang="es-MX" dirty="0"/>
          </a:p>
        </p:txBody>
      </p:sp>
      <p:sp>
        <p:nvSpPr>
          <p:cNvPr id="3" name="2 Marcador de contenido"/>
          <p:cNvSpPr>
            <a:spLocks noGrp="1"/>
          </p:cNvSpPr>
          <p:nvPr>
            <p:ph idx="1"/>
          </p:nvPr>
        </p:nvSpPr>
        <p:spPr/>
        <p:txBody>
          <a:bodyPr>
            <a:normAutofit fontScale="92500" lnSpcReduction="10000"/>
          </a:bodyPr>
          <a:lstStyle/>
          <a:p>
            <a:pPr marL="0" indent="0" algn="just">
              <a:buNone/>
            </a:pPr>
            <a:r>
              <a:rPr lang="es-MX" sz="3000" b="1" dirty="0" smtClean="0">
                <a:latin typeface="Arial" pitchFamily="34" charset="0"/>
                <a:cs typeface="Arial" pitchFamily="34" charset="0"/>
              </a:rPr>
              <a:t>Sistema de Comunicación entre organismos garantes y sujetos obligados</a:t>
            </a:r>
          </a:p>
          <a:p>
            <a:pPr marL="0" indent="0" algn="just">
              <a:buNone/>
            </a:pPr>
            <a:endParaRPr lang="es-MX" sz="3000" dirty="0" smtClean="0">
              <a:latin typeface="Arial" pitchFamily="34" charset="0"/>
              <a:cs typeface="Arial" pitchFamily="34" charset="0"/>
            </a:endParaRPr>
          </a:p>
          <a:p>
            <a:pPr marL="0" indent="0" algn="just">
              <a:buNone/>
            </a:pPr>
            <a:r>
              <a:rPr lang="es-MX" sz="3000" dirty="0" smtClean="0">
                <a:latin typeface="Arial" pitchFamily="34" charset="0"/>
                <a:cs typeface="Arial" pitchFamily="34" charset="0"/>
              </a:rPr>
              <a:t>El </a:t>
            </a:r>
            <a:r>
              <a:rPr lang="es-MX" sz="3000" dirty="0">
                <a:latin typeface="Arial" pitchFamily="34" charset="0"/>
                <a:cs typeface="Arial" pitchFamily="34" charset="0"/>
              </a:rPr>
              <a:t>SICOM será utilizado por los organismos garantes y sujetos obligados para realizar actuaciones derivadas de los procedimientos para la sustanciación de medios de impugnación y de denuncia contemplados en la Ley General, Ley Federal o Ley Local; así como para efectuar cualquier otro tipo de comunicados.</a:t>
            </a:r>
          </a:p>
          <a:p>
            <a:pPr marL="0" indent="0">
              <a:buNone/>
            </a:pPr>
            <a:endParaRPr lang="es-MX" dirty="0"/>
          </a:p>
        </p:txBody>
      </p:sp>
    </p:spTree>
    <p:extLst>
      <p:ext uri="{BB962C8B-B14F-4D97-AF65-F5344CB8AC3E}">
        <p14:creationId xmlns:p14="http://schemas.microsoft.com/office/powerpoint/2010/main" val="127413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44824"/>
            <a:ext cx="8784976" cy="4752528"/>
          </a:xfrm>
        </p:spPr>
      </p:pic>
    </p:spTree>
    <p:extLst>
      <p:ext uri="{BB962C8B-B14F-4D97-AF65-F5344CB8AC3E}">
        <p14:creationId xmlns:p14="http://schemas.microsoft.com/office/powerpoint/2010/main" val="3461407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endParaRPr lang="es-MX"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marL="0" indent="0" algn="just">
              <a:buNone/>
            </a:pPr>
            <a:r>
              <a:rPr lang="es-MX" sz="2800" b="1" dirty="0" smtClean="0">
                <a:latin typeface="Arial" pitchFamily="34" charset="0"/>
                <a:cs typeface="Arial" pitchFamily="34" charset="0"/>
              </a:rPr>
              <a:t>¿Qué es el Derecho de Petición?</a:t>
            </a:r>
            <a:endParaRPr lang="es-MX" sz="2800" dirty="0" smtClean="0">
              <a:latin typeface="Arial" pitchFamily="34" charset="0"/>
              <a:cs typeface="Arial" pitchFamily="34" charset="0"/>
            </a:endParaRPr>
          </a:p>
          <a:p>
            <a:pPr marL="0" indent="0" algn="just">
              <a:buNone/>
            </a:pPr>
            <a:r>
              <a:rPr lang="es-MX" sz="2100" dirty="0" smtClean="0">
                <a:latin typeface="Arial" pitchFamily="34" charset="0"/>
                <a:cs typeface="Arial" pitchFamily="34" charset="0"/>
              </a:rPr>
              <a:t>El </a:t>
            </a:r>
            <a:r>
              <a:rPr lang="es-MX" sz="2100" dirty="0">
                <a:latin typeface="Arial" pitchFamily="34" charset="0"/>
                <a:cs typeface="Arial" pitchFamily="34" charset="0"/>
              </a:rPr>
              <a:t>derecho de petición es aquel que tiene toda persona individual o </a:t>
            </a:r>
            <a:r>
              <a:rPr lang="es-MX" sz="2100" dirty="0" smtClean="0">
                <a:latin typeface="Arial" pitchFamily="34" charset="0"/>
                <a:cs typeface="Arial" pitchFamily="34" charset="0"/>
              </a:rPr>
              <a:t>jurídica a través del cual </a:t>
            </a:r>
            <a:r>
              <a:rPr lang="es-MX" sz="2100" dirty="0">
                <a:latin typeface="Arial" pitchFamily="34" charset="0"/>
                <a:cs typeface="Arial" pitchFamily="34" charset="0"/>
              </a:rPr>
              <a:t>se pueden realizar planteamientos de situaciones que afecten la esfera de cualquier persona, </a:t>
            </a:r>
            <a:r>
              <a:rPr lang="es-MX" sz="2100" b="1" dirty="0">
                <a:latin typeface="Arial" pitchFamily="34" charset="0"/>
                <a:cs typeface="Arial" pitchFamily="34" charset="0"/>
              </a:rPr>
              <a:t>solicitar servicios</a:t>
            </a:r>
            <a:r>
              <a:rPr lang="es-MX" sz="2100" dirty="0">
                <a:latin typeface="Arial" pitchFamily="34" charset="0"/>
                <a:cs typeface="Arial" pitchFamily="34" charset="0"/>
              </a:rPr>
              <a:t> públicos tales como alumbrado público, recolección de basura, pavimentación, etcétera, o </a:t>
            </a:r>
            <a:r>
              <a:rPr lang="es-MX" sz="2100" b="1" dirty="0">
                <a:latin typeface="Arial" pitchFamily="34" charset="0"/>
                <a:cs typeface="Arial" pitchFamily="34" charset="0"/>
              </a:rPr>
              <a:t>exigir explicaciones </a:t>
            </a:r>
            <a:r>
              <a:rPr lang="es-MX" sz="2100" dirty="0">
                <a:latin typeface="Arial" pitchFamily="34" charset="0"/>
                <a:cs typeface="Arial" pitchFamily="34" charset="0"/>
              </a:rPr>
              <a:t>sobre las deficiencias de aquellos, ejercer derechos, interponer quejas, acciones o recursos legales, es decir, su finalidad no es propiamente resolver sobre el suministro de información pública tangible y con </a:t>
            </a:r>
            <a:r>
              <a:rPr lang="es-MX" sz="2100" b="1" dirty="0">
                <a:latin typeface="Arial" pitchFamily="34" charset="0"/>
                <a:cs typeface="Arial" pitchFamily="34" charset="0"/>
              </a:rPr>
              <a:t>soporte documental</a:t>
            </a:r>
            <a:r>
              <a:rPr lang="es-MX" sz="2100" dirty="0">
                <a:latin typeface="Arial" pitchFamily="34" charset="0"/>
                <a:cs typeface="Arial" pitchFamily="34" charset="0"/>
              </a:rPr>
              <a:t>, sino que su exigencia es responder por escrito, es decir, generar una respuesta razonada y legal a los planteamientos de quien ejerce su derecho. </a:t>
            </a:r>
          </a:p>
        </p:txBody>
      </p:sp>
    </p:spTree>
    <p:extLst>
      <p:ext uri="{BB962C8B-B14F-4D97-AF65-F5344CB8AC3E}">
        <p14:creationId xmlns:p14="http://schemas.microsoft.com/office/powerpoint/2010/main" val="20464355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Tema VII</a:t>
            </a:r>
            <a:endParaRPr lang="es-MX" dirty="0"/>
          </a:p>
        </p:txBody>
      </p:sp>
      <p:sp>
        <p:nvSpPr>
          <p:cNvPr id="3" name="2 Marcador de contenido"/>
          <p:cNvSpPr>
            <a:spLocks noGrp="1"/>
          </p:cNvSpPr>
          <p:nvPr>
            <p:ph idx="1"/>
          </p:nvPr>
        </p:nvSpPr>
        <p:spPr/>
        <p:txBody>
          <a:bodyPr>
            <a:normAutofit/>
          </a:bodyPr>
          <a:lstStyle/>
          <a:p>
            <a:pPr marL="0" indent="0" algn="just">
              <a:buNone/>
            </a:pPr>
            <a:r>
              <a:rPr lang="es-MX" b="1" dirty="0" smtClean="0">
                <a:latin typeface="Arial" pitchFamily="34" charset="0"/>
                <a:cs typeface="Arial" pitchFamily="34" charset="0"/>
              </a:rPr>
              <a:t>Sistema de Gestión de Medios de Impugnación</a:t>
            </a:r>
          </a:p>
          <a:p>
            <a:pPr marL="0" indent="0" algn="just">
              <a:buNone/>
            </a:pPr>
            <a:r>
              <a:rPr lang="es-MX" dirty="0">
                <a:latin typeface="Arial" pitchFamily="34" charset="0"/>
                <a:cs typeface="Arial" pitchFamily="34" charset="0"/>
              </a:rPr>
              <a:t>El SIGEMI es la herramienta electrónica mediante la cual los organismos garantes y sujetos obligados se encargarán de realizar la sustanciación de los medios de impugnación interpuestos por los particulares.</a:t>
            </a:r>
          </a:p>
        </p:txBody>
      </p:sp>
    </p:spTree>
    <p:extLst>
      <p:ext uri="{BB962C8B-B14F-4D97-AF65-F5344CB8AC3E}">
        <p14:creationId xmlns:p14="http://schemas.microsoft.com/office/powerpoint/2010/main" val="3017273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556792"/>
            <a:ext cx="8712968" cy="5040559"/>
          </a:xfrm>
        </p:spPr>
      </p:pic>
    </p:spTree>
    <p:extLst>
      <p:ext uri="{BB962C8B-B14F-4D97-AF65-F5344CB8AC3E}">
        <p14:creationId xmlns:p14="http://schemas.microsoft.com/office/powerpoint/2010/main" val="35205051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276872"/>
            <a:ext cx="8640960" cy="3672408"/>
          </a:xfrm>
        </p:spPr>
      </p:pic>
    </p:spTree>
    <p:extLst>
      <p:ext uri="{BB962C8B-B14F-4D97-AF65-F5344CB8AC3E}">
        <p14:creationId xmlns:p14="http://schemas.microsoft.com/office/powerpoint/2010/main" val="19280915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Imagen 1"/>
          <p:cNvPicPr>
            <a:picLocks noGrp="1" noChangeAspect="1"/>
          </p:cNvPicPr>
          <p:nvPr>
            <p:ph idx="1"/>
          </p:nvPr>
        </p:nvPicPr>
        <p:blipFill>
          <a:blip r:embed="rId2"/>
          <a:stretch>
            <a:fillRect/>
          </a:stretch>
        </p:blipFill>
        <p:spPr>
          <a:xfrm>
            <a:off x="323528" y="1600200"/>
            <a:ext cx="8640959" cy="5069160"/>
          </a:xfrm>
          <a:prstGeom prst="rect">
            <a:avLst/>
          </a:prstGeom>
        </p:spPr>
      </p:pic>
    </p:spTree>
    <p:extLst>
      <p:ext uri="{BB962C8B-B14F-4D97-AF65-F5344CB8AC3E}">
        <p14:creationId xmlns:p14="http://schemas.microsoft.com/office/powerpoint/2010/main" val="14886118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72816"/>
            <a:ext cx="8182297" cy="3168352"/>
          </a:xfrm>
        </p:spPr>
      </p:pic>
    </p:spTree>
    <p:extLst>
      <p:ext uri="{BB962C8B-B14F-4D97-AF65-F5344CB8AC3E}">
        <p14:creationId xmlns:p14="http://schemas.microsoft.com/office/powerpoint/2010/main" val="3483496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sz="2800" dirty="0" smtClean="0">
                <a:latin typeface="Arial" pitchFamily="34" charset="0"/>
                <a:cs typeface="Arial" pitchFamily="34" charset="0"/>
              </a:rPr>
              <a:t>Solicitud de Acceso a la Información</a:t>
            </a:r>
            <a:endParaRPr lang="es-MX" sz="2800" dirty="0">
              <a:latin typeface="Arial" pitchFamily="34" charset="0"/>
              <a:cs typeface="Arial" pitchFamily="34" charset="0"/>
            </a:endParaRPr>
          </a:p>
        </p:txBody>
      </p:sp>
      <p:sp>
        <p:nvSpPr>
          <p:cNvPr id="3" name="2 Marcador de contenido"/>
          <p:cNvSpPr>
            <a:spLocks noGrp="1"/>
          </p:cNvSpPr>
          <p:nvPr>
            <p:ph idx="1"/>
          </p:nvPr>
        </p:nvSpPr>
        <p:spPr>
          <a:xfrm>
            <a:off x="395536" y="1556792"/>
            <a:ext cx="8229600" cy="4525963"/>
          </a:xfrm>
        </p:spPr>
        <p:txBody>
          <a:bodyPr>
            <a:normAutofit/>
          </a:bodyPr>
          <a:lstStyle/>
          <a:p>
            <a:pPr marL="0" indent="0" algn="just">
              <a:buNone/>
            </a:pPr>
            <a:r>
              <a:rPr lang="es-MX" sz="2800" dirty="0" smtClean="0">
                <a:latin typeface="Arial" pitchFamily="34" charset="0"/>
                <a:cs typeface="Arial" pitchFamily="34" charset="0"/>
              </a:rPr>
              <a:t>Una solicitud de información es una petición formulada ante los sujetos obligados, a través de la cual se abre la posibilidad de consultar, sin necesidad de acreditar ningún tipo de interés, </a:t>
            </a:r>
            <a:r>
              <a:rPr lang="es-MX" sz="2800" b="1" dirty="0" smtClean="0">
                <a:latin typeface="Arial" pitchFamily="34" charset="0"/>
                <a:cs typeface="Arial" pitchFamily="34" charset="0"/>
              </a:rPr>
              <a:t>los documentos generados, administrados y resguardados </a:t>
            </a:r>
            <a:r>
              <a:rPr lang="es-MX" sz="2800" dirty="0" smtClean="0">
                <a:latin typeface="Arial" pitchFamily="34" charset="0"/>
                <a:cs typeface="Arial" pitchFamily="34" charset="0"/>
              </a:rPr>
              <a:t>por ellos, tal cual se encuentran en sus archivos.</a:t>
            </a:r>
            <a:endParaRPr lang="es-MX" sz="2800" dirty="0">
              <a:latin typeface="Arial" pitchFamily="34" charset="0"/>
              <a:cs typeface="Arial" pitchFamily="34" charset="0"/>
            </a:endParaRPr>
          </a:p>
        </p:txBody>
      </p:sp>
    </p:spTree>
    <p:extLst>
      <p:ext uri="{BB962C8B-B14F-4D97-AF65-F5344CB8AC3E}">
        <p14:creationId xmlns:p14="http://schemas.microsoft.com/office/powerpoint/2010/main" val="802188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marL="0" indent="0" algn="just">
              <a:buNone/>
            </a:pPr>
            <a:r>
              <a:rPr lang="es-MX" sz="2800" dirty="0">
                <a:latin typeface="Arial" pitchFamily="34" charset="0"/>
                <a:cs typeface="Arial" pitchFamily="34" charset="0"/>
              </a:rPr>
              <a:t>Toda persona por sí o por medio de representante legal, tiene derecho a presentar solicitud de acceso a la información, sin necesidad de justificación o motivación alguna.</a:t>
            </a:r>
          </a:p>
          <a:p>
            <a:pPr marL="0" indent="0" algn="just">
              <a:buNone/>
            </a:pPr>
            <a:endParaRPr lang="es-MX" sz="1800" dirty="0" smtClean="0">
              <a:latin typeface="Arial" pitchFamily="34" charset="0"/>
              <a:cs typeface="Arial" pitchFamily="34" charset="0"/>
            </a:endParaRPr>
          </a:p>
          <a:p>
            <a:pPr marL="0" indent="0" algn="just">
              <a:buNone/>
            </a:pPr>
            <a:r>
              <a:rPr lang="es-MX" sz="1800" dirty="0" smtClean="0">
                <a:latin typeface="Arial" pitchFamily="34" charset="0"/>
                <a:cs typeface="Arial" pitchFamily="34" charset="0"/>
              </a:rPr>
              <a:t>*Los S.O</a:t>
            </a:r>
            <a:r>
              <a:rPr lang="es-MX" sz="1800" dirty="0">
                <a:latin typeface="Arial" pitchFamily="34" charset="0"/>
                <a:cs typeface="Arial" pitchFamily="34" charset="0"/>
              </a:rPr>
              <a:t>. deberán brindar a las personas con discapacidad o que hablen lenguas indígenas, las facilidades necesarias. </a:t>
            </a:r>
          </a:p>
          <a:p>
            <a:pPr marL="0" indent="0">
              <a:buNone/>
            </a:pPr>
            <a:r>
              <a:rPr lang="es-MX" sz="1000" dirty="0">
                <a:latin typeface="Arial" pitchFamily="34" charset="0"/>
                <a:cs typeface="Arial" pitchFamily="34" charset="0"/>
              </a:rPr>
              <a:t>Artículo 78, LTAIPJM</a:t>
            </a:r>
          </a:p>
          <a:p>
            <a:pPr marL="0" indent="0">
              <a:buNone/>
            </a:pPr>
            <a:endParaRPr lang="es-MX" dirty="0"/>
          </a:p>
        </p:txBody>
      </p:sp>
    </p:spTree>
    <p:extLst>
      <p:ext uri="{BB962C8B-B14F-4D97-AF65-F5344CB8AC3E}">
        <p14:creationId xmlns:p14="http://schemas.microsoft.com/office/powerpoint/2010/main" val="813830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MX" sz="3600" dirty="0" smtClean="0">
                <a:latin typeface="Arial" pitchFamily="34" charset="0"/>
                <a:cs typeface="Arial" pitchFamily="34" charset="0"/>
              </a:rPr>
              <a:t>Presentación de solicitudes de información</a:t>
            </a:r>
            <a:endParaRPr lang="es-MX" sz="36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marL="0" indent="0" algn="just">
              <a:buNone/>
            </a:pPr>
            <a:r>
              <a:rPr lang="es-MX" dirty="0" smtClean="0"/>
              <a:t>I </a:t>
            </a:r>
            <a:r>
              <a:rPr lang="es-MX" sz="2600" dirty="0" smtClean="0">
                <a:latin typeface="Arial" pitchFamily="34" charset="0"/>
                <a:cs typeface="Arial" pitchFamily="34" charset="0"/>
              </a:rPr>
              <a:t>Las solicitudes de acceso a la información pública pueden presentarse: </a:t>
            </a:r>
            <a:r>
              <a:rPr lang="es-MX" sz="2400" dirty="0" smtClean="0">
                <a:latin typeface="Arial" pitchFamily="34" charset="0"/>
                <a:cs typeface="Arial" pitchFamily="34" charset="0"/>
              </a:rPr>
              <a:t>Telefónica, fax, correo, correo electrónico, telegrama mensajería o por escrito</a:t>
            </a:r>
            <a:r>
              <a:rPr lang="es-MX" sz="2600" dirty="0" smtClean="0"/>
              <a:t>	</a:t>
            </a:r>
          </a:p>
          <a:p>
            <a:pPr marL="0" indent="0">
              <a:buNone/>
            </a:pPr>
            <a:r>
              <a:rPr lang="es-MX" sz="1400" dirty="0"/>
              <a:t>Artículo 80, LTAIPJM</a:t>
            </a:r>
          </a:p>
          <a:p>
            <a:pPr marL="0" indent="0">
              <a:buNone/>
            </a:pPr>
            <a:r>
              <a:rPr lang="es-MX" sz="2600" dirty="0" smtClean="0"/>
              <a:t>							</a:t>
            </a:r>
            <a:endParaRPr lang="es-MX" sz="2600" dirty="0"/>
          </a:p>
        </p:txBody>
      </p:sp>
      <p:pic>
        <p:nvPicPr>
          <p:cNvPr id="1026" name="Picture 2" descr="C:\Users\plascg\AppData\Local\Microsoft\Windows\Temporary Internet Files\Content.IE5\HVY1PB91\telefono-icono-de-4_211033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7776" y="3155906"/>
            <a:ext cx="1800200"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lascg\AppData\Local\Microsoft\Windows\Temporary Internet Files\Content.IE5\2KOONAL2\fax[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529613"/>
            <a:ext cx="1884040"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lascg\AppData\Local\Microsoft\Windows\Temporary Internet Files\Content.IE5\SRKQP6LG\1301796545_7aee4aef6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529613"/>
            <a:ext cx="1512168" cy="14968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lascg\AppData\Local\Microsoft\Windows\Temporary Internet Files\Content.IE5\SRKQP6LG\cart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447727"/>
            <a:ext cx="1472952" cy="166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4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r>
              <a:rPr lang="es-MX" sz="2800" dirty="0" smtClean="0">
                <a:latin typeface="Arial" pitchFamily="34" charset="0"/>
                <a:cs typeface="Arial" pitchFamily="34" charset="0"/>
              </a:rPr>
              <a:t>II Comparecencia personal ante la Unidad </a:t>
            </a:r>
          </a:p>
          <a:p>
            <a:endParaRPr lang="es-MX" dirty="0" smtClean="0"/>
          </a:p>
          <a:p>
            <a:endParaRPr lang="es-MX" dirty="0" smtClean="0"/>
          </a:p>
          <a:p>
            <a:pPr marL="0" indent="0">
              <a:buNone/>
            </a:pP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132856"/>
            <a:ext cx="4392488" cy="464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138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2438</TotalTime>
  <Words>1992</Words>
  <Application>Microsoft Office PowerPoint</Application>
  <PresentationFormat>Presentación en pantalla (4:3)</PresentationFormat>
  <Paragraphs>154</Paragraphs>
  <Slides>54</Slides>
  <Notes>0</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Tema de Office</vt:lpstr>
      <vt:lpstr>Presentación de PowerPoint</vt:lpstr>
      <vt:lpstr>Modulo 2, Sesión 2.5</vt:lpstr>
      <vt:lpstr>Objetivos</vt:lpstr>
      <vt:lpstr>Tema I</vt:lpstr>
      <vt:lpstr>Presentación de PowerPoint</vt:lpstr>
      <vt:lpstr>Solicitud de Acceso a la Información</vt:lpstr>
      <vt:lpstr>Presentación de PowerPoint</vt:lpstr>
      <vt:lpstr>Presentación de solicitudes de información</vt:lpstr>
      <vt:lpstr>Presentación de PowerPoint</vt:lpstr>
      <vt:lpstr>Presentación de PowerPoint</vt:lpstr>
      <vt:lpstr>¿ Qué hacer ?</vt:lpstr>
      <vt:lpstr> Requisitos</vt:lpstr>
      <vt:lpstr>Artículo 79.2</vt:lpstr>
      <vt:lpstr>Revisión de requisitos </vt:lpstr>
      <vt:lpstr>Presentación de PowerPoint</vt:lpstr>
      <vt:lpstr>Lugar de presentación</vt:lpstr>
      <vt:lpstr>Presentación de PowerPoint</vt:lpstr>
      <vt:lpstr>Presentación de PowerPoint</vt:lpstr>
      <vt:lpstr>Presentación de PowerPoint</vt:lpstr>
      <vt:lpstr>Tema II</vt:lpstr>
      <vt:lpstr>Base de Datos</vt:lpstr>
      <vt:lpstr>Requerir a la unidad administrativa</vt:lpstr>
      <vt:lpstr>Presentación de PowerPoint</vt:lpstr>
      <vt:lpstr>Tema III</vt:lpstr>
      <vt:lpstr>Sentido (Artículo 86)</vt:lpstr>
      <vt:lpstr>Afirmativo</vt:lpstr>
      <vt:lpstr>Afirmativo Parcialmente</vt:lpstr>
      <vt:lpstr>Negativa</vt:lpstr>
      <vt:lpstr>Inexistencia</vt:lpstr>
      <vt:lpstr>Presentación de PowerPoint</vt:lpstr>
      <vt:lpstr>Presentación de PowerPoint</vt:lpstr>
      <vt:lpstr>Clasificación de la información</vt:lpstr>
      <vt:lpstr>Medios Artículo 87 </vt:lpstr>
      <vt:lpstr>Consulta directa</vt:lpstr>
      <vt:lpstr>Reproducción de documentos</vt:lpstr>
      <vt:lpstr>Informes Específicos</vt:lpstr>
      <vt:lpstr>Tema IV</vt:lpstr>
      <vt:lpstr>Presentación de PowerPoint</vt:lpstr>
      <vt:lpstr>Presentación de PowerPoint</vt:lpstr>
      <vt:lpstr>Presentación de PowerPoint</vt:lpstr>
      <vt:lpstr>Presentación de PowerPoint</vt:lpstr>
      <vt:lpstr>PNT</vt:lpstr>
      <vt:lpstr>Tema V</vt:lpstr>
      <vt:lpstr>Presentación de PowerPoint</vt:lpstr>
      <vt:lpstr>Presentación de PowerPoint</vt:lpstr>
      <vt:lpstr>Presentación de PowerPoint</vt:lpstr>
      <vt:lpstr>Presentación de PowerPoint</vt:lpstr>
      <vt:lpstr>Tema VI</vt:lpstr>
      <vt:lpstr>Presentación de PowerPoint</vt:lpstr>
      <vt:lpstr>Tema VII</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esparm</dc:creator>
  <cp:lastModifiedBy>Carlos de Caso</cp:lastModifiedBy>
  <cp:revision>93</cp:revision>
  <dcterms:created xsi:type="dcterms:W3CDTF">2016-01-07T19:19:14Z</dcterms:created>
  <dcterms:modified xsi:type="dcterms:W3CDTF">2017-09-28T21:18:59Z</dcterms:modified>
</cp:coreProperties>
</file>