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9" d="100"/>
          <a:sy n="119" d="100"/>
        </p:scale>
        <p:origin x="96" y="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9/21/2017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s-ES"/>
              <a:t>Haga clic para modificar el estilo de título del patrón</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s-ES"/>
              <a:t>Haga clic en el icono para agregar una imagen</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18C79C5D-2A6F-F04D-97DA-BEF2467B64E4}" type="datetimeFigureOut">
              <a:rPr lang="en-US" dirty="0"/>
              <a:pPr/>
              <a:t>9/21/2017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s-ES"/>
              <a:t>Editar el estilo de texto del patrón</a:t>
            </a:r>
          </a:p>
        </p:txBody>
      </p:sp>
      <p:sp>
        <p:nvSpPr>
          <p:cNvPr id="4" name="Date Placeholder 3"/>
          <p:cNvSpPr>
            <a:spLocks noGrp="1"/>
          </p:cNvSpPr>
          <p:nvPr>
            <p:ph type="dt" sz="half" idx="10"/>
          </p:nvPr>
        </p:nvSpPr>
        <p:spPr/>
        <p:txBody>
          <a:bodyPr/>
          <a:lstStyle/>
          <a:p>
            <a:fld id="{8DFA1846-DA80-1C48-A609-854EA85C59AD}" type="datetimeFigureOut">
              <a:rPr lang="en-US" dirty="0"/>
              <a:pPr/>
              <a:t>9/21/2017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s-ES"/>
              <a:t>Haga clic para modificar el estilo de título del patrón</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s-ES"/>
              <a:t>Editar el estilo de texto del patrón</a:t>
            </a:r>
          </a:p>
        </p:txBody>
      </p:sp>
      <p:sp>
        <p:nvSpPr>
          <p:cNvPr id="2" name="Date Placeholder 1"/>
          <p:cNvSpPr>
            <a:spLocks noGrp="1"/>
          </p:cNvSpPr>
          <p:nvPr>
            <p:ph type="dt" sz="half" idx="10"/>
          </p:nvPr>
        </p:nvSpPr>
        <p:spPr/>
        <p:txBody>
          <a:bodyPr/>
          <a:lstStyle/>
          <a:p>
            <a:fld id="{FBF54567-0DE4-3F47-BF90-CB84690072F9}" type="datetimeFigureOut">
              <a:rPr lang="en-US" dirty="0"/>
              <a:pPr/>
              <a:t>9/21/2017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9/21/2017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9/21/2017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9/21/2017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8DFA1846-DA80-1C48-A609-854EA85C59AD}" type="datetimeFigureOut">
              <a:rPr lang="en-US" dirty="0"/>
              <a:pPr/>
              <a:t>9/21/2017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9/21/2017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9/21/2017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9/21/2017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9/21/2017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s-ES"/>
              <a:t>Haga clic para modificar el estilo de título del patrón</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D0DF5E60-9974-AC48-9591-99C2BB44B7CF}" type="datetimeFigureOut">
              <a:rPr lang="en-US" dirty="0"/>
              <a:pPr/>
              <a:t>9/21/2017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s-ES"/>
              <a:t>Haga clic para modificar el estilo de título del patrón</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s-ES"/>
              <a:t>Haga clic en el icono para agregar una imagen</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9/21/2017</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9/21/2017</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F9AF09-B3DC-484F-8E95-ECADA8F89ADE}"/>
              </a:ext>
            </a:extLst>
          </p:cNvPr>
          <p:cNvSpPr>
            <a:spLocks noGrp="1"/>
          </p:cNvSpPr>
          <p:nvPr>
            <p:ph type="ctrTitle"/>
          </p:nvPr>
        </p:nvSpPr>
        <p:spPr/>
        <p:txBody>
          <a:bodyPr/>
          <a:lstStyle/>
          <a:p>
            <a:r>
              <a:rPr lang="es-MX" dirty="0">
                <a:solidFill>
                  <a:schemeClr val="tx1"/>
                </a:solidFill>
              </a:rPr>
              <a:t>Actividad:</a:t>
            </a:r>
          </a:p>
        </p:txBody>
      </p:sp>
      <p:sp>
        <p:nvSpPr>
          <p:cNvPr id="4" name="Title 1">
            <a:extLst>
              <a:ext uri="{FF2B5EF4-FFF2-40B4-BE49-F238E27FC236}">
                <a16:creationId xmlns:a16="http://schemas.microsoft.com/office/drawing/2014/main" id="{CDE408D5-6EFB-482A-9CD6-0F2170547A3D}"/>
              </a:ext>
            </a:extLst>
          </p:cNvPr>
          <p:cNvSpPr txBox="1">
            <a:spLocks/>
          </p:cNvSpPr>
          <p:nvPr/>
        </p:nvSpPr>
        <p:spPr>
          <a:xfrm>
            <a:off x="905864" y="3796440"/>
            <a:ext cx="10380274" cy="2808312"/>
          </a:xfrm>
          <a:prstGeom prst="rect">
            <a:avLst/>
          </a:prstGeom>
          <a:noFill/>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just"/>
            <a:br>
              <a:rPr lang="es-MX" sz="4000" b="1" dirty="0">
                <a:solidFill>
                  <a:schemeClr val="tx1"/>
                </a:solidFill>
              </a:rPr>
            </a:br>
            <a:r>
              <a:rPr lang="es-MX" sz="4000" b="1" dirty="0">
                <a:solidFill>
                  <a:schemeClr val="tx1"/>
                </a:solidFill>
              </a:rPr>
              <a:t> </a:t>
            </a:r>
            <a:br>
              <a:rPr lang="es-MX" sz="6600" b="1" dirty="0">
                <a:solidFill>
                  <a:schemeClr val="tx1"/>
                </a:solidFill>
              </a:rPr>
            </a:br>
            <a:r>
              <a:rPr lang="es-MX" b="1" dirty="0">
                <a:solidFill>
                  <a:schemeClr val="tx1"/>
                </a:solidFill>
              </a:rPr>
              <a:t>Tratados Internacionales de los cuáles forma parte México</a:t>
            </a:r>
            <a:endParaRPr lang="es-ES" b="1" dirty="0">
              <a:solidFill>
                <a:schemeClr val="tx1"/>
              </a:solidFill>
            </a:endParaRPr>
          </a:p>
        </p:txBody>
      </p:sp>
    </p:spTree>
    <p:extLst>
      <p:ext uri="{BB962C8B-B14F-4D97-AF65-F5344CB8AC3E}">
        <p14:creationId xmlns:p14="http://schemas.microsoft.com/office/powerpoint/2010/main" val="1828696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AC78D6E9-630E-4E3A-9546-1B401FF0A679}"/>
              </a:ext>
            </a:extLst>
          </p:cNvPr>
          <p:cNvSpPr/>
          <p:nvPr/>
        </p:nvSpPr>
        <p:spPr>
          <a:xfrm>
            <a:off x="3015595" y="2326429"/>
            <a:ext cx="7572194" cy="3416320"/>
          </a:xfrm>
          <a:prstGeom prst="rect">
            <a:avLst/>
          </a:prstGeom>
        </p:spPr>
        <p:txBody>
          <a:bodyPr wrap="square">
            <a:spAutoFit/>
          </a:bodyPr>
          <a:lstStyle/>
          <a:p>
            <a:pPr algn="just">
              <a:lnSpc>
                <a:spcPct val="150000"/>
              </a:lnSpc>
              <a:spcAft>
                <a:spcPts val="0"/>
              </a:spcAft>
            </a:pPr>
            <a:r>
              <a:rPr lang="es-MX" b="1" dirty="0">
                <a:latin typeface="Arial" panose="020B0604020202020204" pitchFamily="34" charset="0"/>
                <a:ea typeface="Calibri" panose="020F0502020204030204" pitchFamily="34" charset="0"/>
                <a:cs typeface="Times New Roman" panose="02020603050405020304" pitchFamily="18" charset="0"/>
              </a:rPr>
              <a:t>1948</a:t>
            </a:r>
            <a:endParaRPr lang="es-MX"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s-MX" dirty="0">
                <a:latin typeface="Arial" panose="020B0604020202020204" pitchFamily="34" charset="0"/>
                <a:ea typeface="Calibri" panose="020F0502020204030204" pitchFamily="34" charset="0"/>
                <a:cs typeface="Times New Roman" panose="02020603050405020304" pitchFamily="18" charset="0"/>
              </a:rPr>
              <a:t>El Artículo 19 de la Declaración Universal de los Derechos Humanos (que suscribe México) establece que: “Todo individuo tiene derecho a la libertad de opinión y de expresión; este derecho incluye el de no ser molestado a causa de sus opiniones, el de investigar y recibir informaciones y opiniones, y el de difundirlas, sin limitación de fronteras, por cualquier medio de expresión”.</a:t>
            </a:r>
            <a:endParaRPr lang="es-MX"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s-MX" dirty="0">
                <a:latin typeface="Arial" panose="020B0604020202020204" pitchFamily="34" charset="0"/>
                <a:ea typeface="Calibri" panose="020F0502020204030204" pitchFamily="34" charset="0"/>
                <a:cs typeface="Times New Roman" panose="02020603050405020304" pitchFamily="18" charset="0"/>
              </a:rPr>
              <a:t> </a:t>
            </a:r>
            <a:endParaRPr lang="es-MX"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Título 6">
            <a:extLst>
              <a:ext uri="{FF2B5EF4-FFF2-40B4-BE49-F238E27FC236}">
                <a16:creationId xmlns:a16="http://schemas.microsoft.com/office/drawing/2014/main" id="{4EE65214-0951-4D6B-9D80-6EDFCE98E451}"/>
              </a:ext>
            </a:extLst>
          </p:cNvPr>
          <p:cNvSpPr txBox="1">
            <a:spLocks/>
          </p:cNvSpPr>
          <p:nvPr/>
        </p:nvSpPr>
        <p:spPr>
          <a:xfrm>
            <a:off x="2315849" y="286603"/>
            <a:ext cx="9284677" cy="1450757"/>
          </a:xfrm>
          <a:prstGeom prst="rect">
            <a:avLst/>
          </a:prstGeom>
          <a:effectLst>
            <a:outerShdw blurRad="50800" dir="14400000">
              <a:srgbClr val="000000">
                <a:alpha val="60000"/>
              </a:srgbClr>
            </a:outerShdw>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MX">
                <a:latin typeface="Arial" panose="020B0604020202020204" pitchFamily="34" charset="0"/>
                <a:ea typeface="Calibri" panose="020F0502020204030204" pitchFamily="34" charset="0"/>
                <a:cs typeface="Times New Roman" panose="02020603050405020304" pitchFamily="18" charset="0"/>
              </a:rPr>
              <a:t>Declaración Universal de los Derechos Humanos</a:t>
            </a:r>
            <a:endParaRPr lang="es-MX" dirty="0"/>
          </a:p>
        </p:txBody>
      </p:sp>
    </p:spTree>
    <p:extLst>
      <p:ext uri="{BB962C8B-B14F-4D97-AF65-F5344CB8AC3E}">
        <p14:creationId xmlns:p14="http://schemas.microsoft.com/office/powerpoint/2010/main" val="2336332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D87F6C43-C452-4D17-BEF7-5A887A1C80CB}"/>
              </a:ext>
            </a:extLst>
          </p:cNvPr>
          <p:cNvSpPr/>
          <p:nvPr/>
        </p:nvSpPr>
        <p:spPr>
          <a:xfrm>
            <a:off x="1871004" y="2774492"/>
            <a:ext cx="9284677" cy="2585323"/>
          </a:xfrm>
          <a:prstGeom prst="rect">
            <a:avLst/>
          </a:prstGeom>
        </p:spPr>
        <p:txBody>
          <a:bodyPr wrap="square">
            <a:spAutoFit/>
          </a:bodyPr>
          <a:lstStyle/>
          <a:p>
            <a:pPr algn="just">
              <a:lnSpc>
                <a:spcPct val="150000"/>
              </a:lnSpc>
              <a:spcAft>
                <a:spcPts val="0"/>
              </a:spcAft>
            </a:pPr>
            <a:r>
              <a:rPr lang="es-MX" b="1" dirty="0">
                <a:latin typeface="Arial" panose="020B0604020202020204" pitchFamily="34" charset="0"/>
                <a:ea typeface="Calibri" panose="020F0502020204030204" pitchFamily="34" charset="0"/>
                <a:cs typeface="Times New Roman" panose="02020603050405020304" pitchFamily="18" charset="0"/>
              </a:rPr>
              <a:t>1969 </a:t>
            </a:r>
            <a:endParaRPr lang="es-MX"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es-MX" dirty="0">
                <a:latin typeface="Arial" panose="020B0604020202020204" pitchFamily="34" charset="0"/>
                <a:ea typeface="Calibri" panose="020F0502020204030204" pitchFamily="34" charset="0"/>
                <a:cs typeface="Times New Roman" panose="02020603050405020304" pitchFamily="18" charset="0"/>
              </a:rPr>
              <a:t>El Artículo 13 de la Convención Interamericana Sobre Derechos Humanos (suscrito por México) dice a la letra: “Toda persona tiene derecho a la libertad de pensamiento y de expresión.  Este derecho comprende la libertad de buscar, recibir y difundir informaciones e ideas de toda índole, sin consideración de fronteras, ya sea oralmente, por escrito o en forma impresa o artística, o por cualquier otro procedimiento de su elección.”</a:t>
            </a:r>
            <a:endParaRPr lang="es-MX"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Título 6">
            <a:extLst>
              <a:ext uri="{FF2B5EF4-FFF2-40B4-BE49-F238E27FC236}">
                <a16:creationId xmlns:a16="http://schemas.microsoft.com/office/drawing/2014/main" id="{764A6FEF-BE98-4A42-A084-1DAB6F8F90F2}"/>
              </a:ext>
            </a:extLst>
          </p:cNvPr>
          <p:cNvSpPr>
            <a:spLocks noGrp="1"/>
          </p:cNvSpPr>
          <p:nvPr>
            <p:ph type="title"/>
          </p:nvPr>
        </p:nvSpPr>
        <p:spPr>
          <a:xfrm>
            <a:off x="1871004" y="286603"/>
            <a:ext cx="9284677" cy="1450757"/>
          </a:xfrm>
        </p:spPr>
        <p:txBody>
          <a:bodyPr/>
          <a:lstStyle/>
          <a:p>
            <a:r>
              <a:rPr lang="es-MX" dirty="0">
                <a:latin typeface="Arial" panose="020B0604020202020204" pitchFamily="34" charset="0"/>
                <a:ea typeface="Calibri" panose="020F0502020204030204" pitchFamily="34" charset="0"/>
                <a:cs typeface="Times New Roman" panose="02020603050405020304" pitchFamily="18" charset="0"/>
              </a:rPr>
              <a:t>Convención Interamericana Sobre Derechos Humanos</a:t>
            </a:r>
            <a:endParaRPr lang="es-MX" dirty="0"/>
          </a:p>
        </p:txBody>
      </p:sp>
    </p:spTree>
    <p:extLst>
      <p:ext uri="{BB962C8B-B14F-4D97-AF65-F5344CB8AC3E}">
        <p14:creationId xmlns:p14="http://schemas.microsoft.com/office/powerpoint/2010/main" val="4292261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9C3415A2-4A02-4C1B-B68A-CD3EDEC090B7}"/>
              </a:ext>
            </a:extLst>
          </p:cNvPr>
          <p:cNvSpPr/>
          <p:nvPr/>
        </p:nvSpPr>
        <p:spPr>
          <a:xfrm>
            <a:off x="1871003" y="2681839"/>
            <a:ext cx="9284677" cy="1754326"/>
          </a:xfrm>
          <a:prstGeom prst="rect">
            <a:avLst/>
          </a:prstGeom>
        </p:spPr>
        <p:txBody>
          <a:bodyPr wrap="square">
            <a:spAutoFit/>
          </a:bodyPr>
          <a:lstStyle/>
          <a:p>
            <a:pPr algn="just">
              <a:lnSpc>
                <a:spcPct val="150000"/>
              </a:lnSpc>
              <a:spcAft>
                <a:spcPts val="0"/>
              </a:spcAft>
            </a:pPr>
            <a:r>
              <a:rPr lang="es-MX" dirty="0">
                <a:latin typeface="Arial" panose="020B0604020202020204" pitchFamily="34" charset="0"/>
                <a:ea typeface="Calibri" panose="020F0502020204030204" pitchFamily="34" charset="0"/>
                <a:cs typeface="Times New Roman" panose="02020603050405020304" pitchFamily="18" charset="0"/>
              </a:rPr>
              <a:t>Cabe mencionar que antes de 1977 México no cumplía sus obligaciones internacionales en la materia. Mismas que había adquirido tanto en la Declaración Universal de los Derechos Humanos de 1948 como en la Convención Interamericana Sobre Derechos Humanos de 1969. </a:t>
            </a:r>
            <a:endParaRPr lang="es-MX"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606002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TM03457503[[fn=Citable]]</Template>
  <TotalTime>9</TotalTime>
  <Words>163</Words>
  <Application>Microsoft Office PowerPoint</Application>
  <PresentationFormat>Panorámica</PresentationFormat>
  <Paragraphs>10</Paragraphs>
  <Slides>4</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4</vt:i4>
      </vt:variant>
    </vt:vector>
  </HeadingPairs>
  <TitlesOfParts>
    <vt:vector size="10" baseType="lpstr">
      <vt:lpstr>Arial</vt:lpstr>
      <vt:lpstr>Calibri</vt:lpstr>
      <vt:lpstr>Century Gothic</vt:lpstr>
      <vt:lpstr>Times New Roman</vt:lpstr>
      <vt:lpstr>Wingdings 2</vt:lpstr>
      <vt:lpstr>Citable</vt:lpstr>
      <vt:lpstr>Actividad:</vt:lpstr>
      <vt:lpstr>Presentación de PowerPoint</vt:lpstr>
      <vt:lpstr>Convención Interamericana Sobre Derechos Humanos</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Actividad:</dc:title>
  <dc:creator>Manuel Rojas Munguia</dc:creator>
  <cp:lastModifiedBy>Manuel Rojas Munguia</cp:lastModifiedBy>
  <cp:revision>2</cp:revision>
  <dcterms:created xsi:type="dcterms:W3CDTF">2017-09-22T00:18:44Z</dcterms:created>
  <dcterms:modified xsi:type="dcterms:W3CDTF">2017-09-22T00:28:13Z</dcterms:modified>
</cp:coreProperties>
</file>