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4"/>
  </p:notesMasterIdLst>
  <p:sldIdLst>
    <p:sldId id="319" r:id="rId2"/>
    <p:sldId id="396" r:id="rId3"/>
    <p:sldId id="328" r:id="rId4"/>
    <p:sldId id="410" r:id="rId5"/>
    <p:sldId id="411" r:id="rId6"/>
    <p:sldId id="280" r:id="rId7"/>
    <p:sldId id="395" r:id="rId8"/>
    <p:sldId id="400" r:id="rId9"/>
    <p:sldId id="399" r:id="rId10"/>
    <p:sldId id="369" r:id="rId11"/>
    <p:sldId id="329" r:id="rId12"/>
    <p:sldId id="429" r:id="rId13"/>
    <p:sldId id="330" r:id="rId14"/>
    <p:sldId id="331" r:id="rId15"/>
    <p:sldId id="332" r:id="rId16"/>
    <p:sldId id="333" r:id="rId17"/>
    <p:sldId id="335" r:id="rId18"/>
    <p:sldId id="398" r:id="rId19"/>
    <p:sldId id="368" r:id="rId20"/>
    <p:sldId id="371" r:id="rId21"/>
    <p:sldId id="337" r:id="rId22"/>
    <p:sldId id="338" r:id="rId23"/>
    <p:sldId id="336" r:id="rId24"/>
    <p:sldId id="339" r:id="rId25"/>
    <p:sldId id="340" r:id="rId26"/>
    <p:sldId id="343" r:id="rId27"/>
    <p:sldId id="344" r:id="rId28"/>
    <p:sldId id="345" r:id="rId29"/>
    <p:sldId id="346" r:id="rId30"/>
    <p:sldId id="347" r:id="rId31"/>
    <p:sldId id="348" r:id="rId32"/>
    <p:sldId id="349" r:id="rId33"/>
    <p:sldId id="467" r:id="rId34"/>
    <p:sldId id="468" r:id="rId35"/>
    <p:sldId id="469" r:id="rId36"/>
    <p:sldId id="470" r:id="rId37"/>
    <p:sldId id="471" r:id="rId38"/>
    <p:sldId id="351" r:id="rId39"/>
    <p:sldId id="386" r:id="rId40"/>
    <p:sldId id="296" r:id="rId41"/>
    <p:sldId id="387" r:id="rId42"/>
    <p:sldId id="366" r:id="rId43"/>
    <p:sldId id="408" r:id="rId44"/>
    <p:sldId id="413" r:id="rId45"/>
    <p:sldId id="373" r:id="rId46"/>
    <p:sldId id="367" r:id="rId47"/>
    <p:sldId id="415" r:id="rId48"/>
    <p:sldId id="416" r:id="rId49"/>
    <p:sldId id="409" r:id="rId50"/>
    <p:sldId id="430" r:id="rId51"/>
    <p:sldId id="374" r:id="rId52"/>
    <p:sldId id="417" r:id="rId53"/>
    <p:sldId id="453" r:id="rId54"/>
    <p:sldId id="454" r:id="rId55"/>
    <p:sldId id="455" r:id="rId56"/>
    <p:sldId id="456" r:id="rId57"/>
    <p:sldId id="448" r:id="rId58"/>
    <p:sldId id="449" r:id="rId59"/>
    <p:sldId id="382" r:id="rId60"/>
    <p:sldId id="458" r:id="rId61"/>
    <p:sldId id="457" r:id="rId62"/>
    <p:sldId id="390" r:id="rId63"/>
    <p:sldId id="300" r:id="rId64"/>
    <p:sldId id="459" r:id="rId65"/>
    <p:sldId id="391" r:id="rId66"/>
    <p:sldId id="392" r:id="rId67"/>
    <p:sldId id="363" r:id="rId68"/>
    <p:sldId id="412" r:id="rId69"/>
    <p:sldId id="394" r:id="rId70"/>
    <p:sldId id="298" r:id="rId71"/>
    <p:sldId id="364" r:id="rId72"/>
    <p:sldId id="365" r:id="rId73"/>
    <p:sldId id="432" r:id="rId74"/>
    <p:sldId id="433" r:id="rId75"/>
    <p:sldId id="389" r:id="rId76"/>
    <p:sldId id="314" r:id="rId77"/>
    <p:sldId id="361" r:id="rId78"/>
    <p:sldId id="418" r:id="rId79"/>
    <p:sldId id="419" r:id="rId80"/>
    <p:sldId id="425" r:id="rId81"/>
    <p:sldId id="426" r:id="rId82"/>
    <p:sldId id="434" r:id="rId83"/>
    <p:sldId id="435" r:id="rId84"/>
    <p:sldId id="439" r:id="rId85"/>
    <p:sldId id="440" r:id="rId86"/>
    <p:sldId id="443" r:id="rId87"/>
    <p:sldId id="444" r:id="rId88"/>
    <p:sldId id="445" r:id="rId89"/>
    <p:sldId id="446" r:id="rId90"/>
    <p:sldId id="325" r:id="rId91"/>
    <p:sldId id="460" r:id="rId92"/>
    <p:sldId id="461" r:id="rId93"/>
    <p:sldId id="462" r:id="rId94"/>
    <p:sldId id="463" r:id="rId95"/>
    <p:sldId id="421" r:id="rId96"/>
    <p:sldId id="422" r:id="rId97"/>
    <p:sldId id="424" r:id="rId98"/>
    <p:sldId id="423" r:id="rId99"/>
    <p:sldId id="436" r:id="rId100"/>
    <p:sldId id="326" r:id="rId101"/>
    <p:sldId id="321" r:id="rId102"/>
    <p:sldId id="322" r:id="rId103"/>
    <p:sldId id="447" r:id="rId104"/>
    <p:sldId id="450" r:id="rId105"/>
    <p:sldId id="452" r:id="rId106"/>
    <p:sldId id="323" r:id="rId107"/>
    <p:sldId id="324" r:id="rId108"/>
    <p:sldId id="307" r:id="rId109"/>
    <p:sldId id="397" r:id="rId110"/>
    <p:sldId id="352" r:id="rId111"/>
    <p:sldId id="293" r:id="rId112"/>
    <p:sldId id="308" r:id="rId113"/>
  </p:sldIdLst>
  <p:sldSz cx="12192000" cy="6858000"/>
  <p:notesSz cx="6858000" cy="9144000"/>
  <p:defaultTextStyle>
    <a:defPPr>
      <a:defRPr lang="es-E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178" algn="l" rtl="0" eaLnBrk="0" fontAlgn="base" hangingPunct="0">
      <a:spcBef>
        <a:spcPct val="0"/>
      </a:spcBef>
      <a:spcAft>
        <a:spcPct val="0"/>
      </a:spcAft>
      <a:defRPr kern="1200">
        <a:solidFill>
          <a:schemeClr val="tx1"/>
        </a:solidFill>
        <a:latin typeface="Calibri" pitchFamily="34" charset="0"/>
        <a:ea typeface="+mn-ea"/>
        <a:cs typeface="+mn-cs"/>
      </a:defRPr>
    </a:lvl2pPr>
    <a:lvl3pPr marL="914354" algn="l" rtl="0" eaLnBrk="0" fontAlgn="base" hangingPunct="0">
      <a:spcBef>
        <a:spcPct val="0"/>
      </a:spcBef>
      <a:spcAft>
        <a:spcPct val="0"/>
      </a:spcAft>
      <a:defRPr kern="1200">
        <a:solidFill>
          <a:schemeClr val="tx1"/>
        </a:solidFill>
        <a:latin typeface="Calibri" pitchFamily="34" charset="0"/>
        <a:ea typeface="+mn-ea"/>
        <a:cs typeface="+mn-cs"/>
      </a:defRPr>
    </a:lvl3pPr>
    <a:lvl4pPr marL="1371532" algn="l" rtl="0" eaLnBrk="0" fontAlgn="base" hangingPunct="0">
      <a:spcBef>
        <a:spcPct val="0"/>
      </a:spcBef>
      <a:spcAft>
        <a:spcPct val="0"/>
      </a:spcAft>
      <a:defRPr kern="1200">
        <a:solidFill>
          <a:schemeClr val="tx1"/>
        </a:solidFill>
        <a:latin typeface="Calibri" pitchFamily="34" charset="0"/>
        <a:ea typeface="+mn-ea"/>
        <a:cs typeface="+mn-cs"/>
      </a:defRPr>
    </a:lvl4pPr>
    <a:lvl5pPr marL="1828709" algn="l" rtl="0" eaLnBrk="0" fontAlgn="base" hangingPunct="0">
      <a:spcBef>
        <a:spcPct val="0"/>
      </a:spcBef>
      <a:spcAft>
        <a:spcPct val="0"/>
      </a:spcAft>
      <a:defRPr kern="1200">
        <a:solidFill>
          <a:schemeClr val="tx1"/>
        </a:solidFill>
        <a:latin typeface="Calibri" pitchFamily="34" charset="0"/>
        <a:ea typeface="+mn-ea"/>
        <a:cs typeface="+mn-cs"/>
      </a:defRPr>
    </a:lvl5pPr>
    <a:lvl6pPr marL="2285886" algn="l" defTabSz="914354" rtl="0" eaLnBrk="1" latinLnBrk="0" hangingPunct="1">
      <a:defRPr kern="1200">
        <a:solidFill>
          <a:schemeClr val="tx1"/>
        </a:solidFill>
        <a:latin typeface="Calibri" pitchFamily="34" charset="0"/>
        <a:ea typeface="+mn-ea"/>
        <a:cs typeface="+mn-cs"/>
      </a:defRPr>
    </a:lvl6pPr>
    <a:lvl7pPr marL="2743062" algn="l" defTabSz="914354" rtl="0" eaLnBrk="1" latinLnBrk="0" hangingPunct="1">
      <a:defRPr kern="1200">
        <a:solidFill>
          <a:schemeClr val="tx1"/>
        </a:solidFill>
        <a:latin typeface="Calibri" pitchFamily="34" charset="0"/>
        <a:ea typeface="+mn-ea"/>
        <a:cs typeface="+mn-cs"/>
      </a:defRPr>
    </a:lvl7pPr>
    <a:lvl8pPr marL="3200240" algn="l" defTabSz="914354" rtl="0" eaLnBrk="1" latinLnBrk="0" hangingPunct="1">
      <a:defRPr kern="1200">
        <a:solidFill>
          <a:schemeClr val="tx1"/>
        </a:solidFill>
        <a:latin typeface="Calibri" pitchFamily="34" charset="0"/>
        <a:ea typeface="+mn-ea"/>
        <a:cs typeface="+mn-cs"/>
      </a:defRPr>
    </a:lvl8pPr>
    <a:lvl9pPr marL="3657418" algn="l" defTabSz="914354"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43">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81" autoAdjust="0"/>
    <p:restoredTop sz="94660"/>
  </p:normalViewPr>
  <p:slideViewPr>
    <p:cSldViewPr snapToGrid="0" showGuides="1">
      <p:cViewPr>
        <p:scale>
          <a:sx n="75" d="100"/>
          <a:sy n="75" d="100"/>
        </p:scale>
        <p:origin x="989" y="365"/>
      </p:cViewPr>
      <p:guideLst>
        <p:guide orient="horz" pos="2143"/>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02F961-F7CA-4C9E-943A-0C82C317FB2D}" type="doc">
      <dgm:prSet loTypeId="urn:microsoft.com/office/officeart/2005/8/layout/radial5" loCatId="relationship" qsTypeId="urn:microsoft.com/office/officeart/2005/8/quickstyle/3d1" qsCatId="3D" csTypeId="urn:microsoft.com/office/officeart/2005/8/colors/colorful1" csCatId="colorful" phldr="1"/>
      <dgm:spPr/>
      <dgm:t>
        <a:bodyPr/>
        <a:lstStyle/>
        <a:p>
          <a:endParaRPr lang="es-MX"/>
        </a:p>
      </dgm:t>
    </dgm:pt>
    <dgm:pt modelId="{496229E0-4967-46A2-885A-945162299A48}">
      <dgm:prSet phldrT="[Texto]"/>
      <dgm:spPr/>
      <dgm:t>
        <a:bodyPr/>
        <a:lstStyle/>
        <a:p>
          <a:r>
            <a:rPr lang="es-MX" b="1">
              <a:latin typeface="Helvetica World" panose="020B0500040000020004" pitchFamily="34" charset="0"/>
              <a:cs typeface="Helvetica World" panose="020B0500040000020004" pitchFamily="34" charset="0"/>
            </a:rPr>
            <a:t>Corrupción</a:t>
          </a:r>
        </a:p>
      </dgm:t>
    </dgm:pt>
    <dgm:pt modelId="{B3DE1A1F-A3B8-4CC3-8959-8A9D9279EDB5}" type="parTrans" cxnId="{33F7C302-D68F-40A9-8D77-03685AC246F0}">
      <dgm:prSet/>
      <dgm:spPr/>
      <dgm:t>
        <a:bodyPr/>
        <a:lstStyle/>
        <a:p>
          <a:endParaRPr lang="es-MX">
            <a:latin typeface="Arial" panose="020B0604020202020204" pitchFamily="34" charset="0"/>
            <a:cs typeface="Arial" panose="020B0604020202020204" pitchFamily="34" charset="0"/>
          </a:endParaRPr>
        </a:p>
      </dgm:t>
    </dgm:pt>
    <dgm:pt modelId="{F9E48F86-A468-4C8A-A89F-1C4E7FDCBAE1}" type="sibTrans" cxnId="{33F7C302-D68F-40A9-8D77-03685AC246F0}">
      <dgm:prSet/>
      <dgm:spPr/>
      <dgm:t>
        <a:bodyPr/>
        <a:lstStyle/>
        <a:p>
          <a:endParaRPr lang="es-MX">
            <a:latin typeface="Arial" panose="020B0604020202020204" pitchFamily="34" charset="0"/>
            <a:cs typeface="Arial" panose="020B0604020202020204" pitchFamily="34" charset="0"/>
          </a:endParaRPr>
        </a:p>
      </dgm:t>
    </dgm:pt>
    <dgm:pt modelId="{A4D8B733-332F-4581-9FB8-169175108E6F}">
      <dgm:prSet phldrT="[Texto]" custT="1"/>
      <dgm:spPr>
        <a:solidFill>
          <a:schemeClr val="accent2">
            <a:lumMod val="60000"/>
            <a:lumOff val="40000"/>
          </a:schemeClr>
        </a:solidFill>
      </dgm:spPr>
      <dgm:t>
        <a:bodyPr/>
        <a:lstStyle/>
        <a:p>
          <a:r>
            <a:rPr lang="es-MX" sz="1800" b="1" dirty="0">
              <a:solidFill>
                <a:schemeClr val="bg1"/>
              </a:solidFill>
              <a:latin typeface="Helvetica World" panose="020B0500040000020004" pitchFamily="34" charset="0"/>
              <a:cs typeface="Helvetica World" panose="020B0500040000020004" pitchFamily="34" charset="0"/>
            </a:rPr>
            <a:t>Corrupción a gran escala:</a:t>
          </a:r>
        </a:p>
        <a:p>
          <a:r>
            <a:rPr lang="es-MX" sz="1600" b="0" dirty="0">
              <a:solidFill>
                <a:sysClr val="windowText" lastClr="000000"/>
              </a:solidFill>
              <a:latin typeface="Helvetica World" panose="020B0500040000020004" pitchFamily="34" charset="0"/>
              <a:cs typeface="Helvetica World" panose="020B0500040000020004" pitchFamily="34" charset="0"/>
            </a:rPr>
            <a:t>Consiste en actos cometidos en </a:t>
          </a:r>
          <a:r>
            <a:rPr lang="es-MX" sz="1600" b="1" dirty="0">
              <a:solidFill>
                <a:sysClr val="windowText" lastClr="000000"/>
              </a:solidFill>
              <a:latin typeface="Helvetica World" panose="020B0500040000020004" pitchFamily="34" charset="0"/>
              <a:cs typeface="Helvetica World" panose="020B0500040000020004" pitchFamily="34" charset="0"/>
            </a:rPr>
            <a:t>los niveles más altos </a:t>
          </a:r>
          <a:r>
            <a:rPr lang="es-MX" sz="1600" b="0" dirty="0">
              <a:solidFill>
                <a:sysClr val="windowText" lastClr="000000"/>
              </a:solidFill>
              <a:latin typeface="Helvetica World" panose="020B0500040000020004" pitchFamily="34" charset="0"/>
              <a:cs typeface="Helvetica World" panose="020B0500040000020004" pitchFamily="34" charset="0"/>
            </a:rPr>
            <a:t>del gobierno que involucran la distorsión de políticas o de funciones centrales del Estado, y que permiten a  los líderes beneficiarse a expensas del bien común</a:t>
          </a:r>
          <a:r>
            <a:rPr lang="es-MX" sz="1600" b="0" dirty="0">
              <a:latin typeface="Helvetica World" panose="020B0500040000020004" pitchFamily="34" charset="0"/>
              <a:cs typeface="Helvetica World" panose="020B0500040000020004" pitchFamily="34" charset="0"/>
            </a:rPr>
            <a:t>.</a:t>
          </a:r>
        </a:p>
      </dgm:t>
    </dgm:pt>
    <dgm:pt modelId="{30FA663F-3EFE-437A-B045-57BFB56A1500}" type="parTrans" cxnId="{7647F90C-259D-4338-A476-0AB4998519EB}">
      <dgm:prSet/>
      <dgm:spPr/>
      <dgm:t>
        <a:bodyPr/>
        <a:lstStyle/>
        <a:p>
          <a:endParaRPr lang="es-MX">
            <a:latin typeface="Arial" panose="020B0604020202020204" pitchFamily="34" charset="0"/>
            <a:cs typeface="Arial" panose="020B0604020202020204" pitchFamily="34" charset="0"/>
          </a:endParaRPr>
        </a:p>
      </dgm:t>
    </dgm:pt>
    <dgm:pt modelId="{1A565428-B4B2-423C-9242-E6BD35AD961F}" type="sibTrans" cxnId="{7647F90C-259D-4338-A476-0AB4998519EB}">
      <dgm:prSet/>
      <dgm:spPr/>
      <dgm:t>
        <a:bodyPr/>
        <a:lstStyle/>
        <a:p>
          <a:endParaRPr lang="es-MX">
            <a:latin typeface="Arial" panose="020B0604020202020204" pitchFamily="34" charset="0"/>
            <a:cs typeface="Arial" panose="020B0604020202020204" pitchFamily="34" charset="0"/>
          </a:endParaRPr>
        </a:p>
      </dgm:t>
    </dgm:pt>
    <dgm:pt modelId="{4456C62D-3D71-48D4-9FE3-D28A3E004798}">
      <dgm:prSet phldrT="[Texto]" custT="1"/>
      <dgm:spPr>
        <a:solidFill>
          <a:schemeClr val="accent3">
            <a:lumMod val="60000"/>
            <a:lumOff val="40000"/>
          </a:schemeClr>
        </a:solidFill>
      </dgm:spPr>
      <dgm:t>
        <a:bodyPr/>
        <a:lstStyle/>
        <a:p>
          <a:r>
            <a:rPr lang="es-MX" sz="1600" b="1" i="0" dirty="0">
              <a:solidFill>
                <a:sysClr val="windowText" lastClr="000000"/>
              </a:solidFill>
              <a:latin typeface="Helvetica World" panose="020B0500040000020004" pitchFamily="34" charset="0"/>
              <a:cs typeface="Helvetica World" panose="020B0500040000020004" pitchFamily="34" charset="0"/>
            </a:rPr>
            <a:t>Actos de corrupción menores</a:t>
          </a:r>
          <a:r>
            <a:rPr lang="es-MX" sz="1600" b="1" i="0" dirty="0" smtClean="0">
              <a:solidFill>
                <a:sysClr val="windowText" lastClr="000000"/>
              </a:solidFill>
              <a:latin typeface="Helvetica World" panose="020B0500040000020004" pitchFamily="34" charset="0"/>
              <a:cs typeface="Helvetica World" panose="020B0500040000020004" pitchFamily="34" charset="0"/>
            </a:rPr>
            <a:t>:</a:t>
          </a:r>
          <a:endParaRPr lang="es-MX" sz="1600" b="1" i="0" dirty="0">
            <a:solidFill>
              <a:sysClr val="windowText" lastClr="000000"/>
            </a:solidFill>
            <a:latin typeface="Helvetica World" panose="020B0500040000020004" pitchFamily="34" charset="0"/>
            <a:cs typeface="Helvetica World" panose="020B0500040000020004" pitchFamily="34" charset="0"/>
          </a:endParaRPr>
        </a:p>
        <a:p>
          <a:r>
            <a:rPr lang="es-MX" sz="1400" dirty="0">
              <a:solidFill>
                <a:sysClr val="windowText" lastClr="000000"/>
              </a:solidFill>
              <a:latin typeface="Helvetica World" panose="020B0500040000020004" pitchFamily="34" charset="0"/>
              <a:cs typeface="Helvetica World" panose="020B0500040000020004" pitchFamily="34" charset="0"/>
            </a:rPr>
            <a:t>Consisten en el </a:t>
          </a:r>
          <a:r>
            <a:rPr lang="es-MX" sz="1400" b="1" dirty="0">
              <a:solidFill>
                <a:sysClr val="windowText" lastClr="000000"/>
              </a:solidFill>
              <a:latin typeface="Helvetica World" panose="020B0500040000020004" pitchFamily="34" charset="0"/>
              <a:cs typeface="Helvetica World" panose="020B0500040000020004" pitchFamily="34" charset="0"/>
            </a:rPr>
            <a:t>abuso cotidiano </a:t>
          </a:r>
          <a:r>
            <a:rPr lang="es-MX" sz="1400" dirty="0">
              <a:solidFill>
                <a:sysClr val="windowText" lastClr="000000"/>
              </a:solidFill>
              <a:latin typeface="Helvetica World" panose="020B0500040000020004" pitchFamily="34" charset="0"/>
              <a:cs typeface="Helvetica World" panose="020B0500040000020004" pitchFamily="34" charset="0"/>
            </a:rPr>
            <a:t>de poder por funcionarios públicos </a:t>
          </a:r>
          <a:r>
            <a:rPr lang="es-MX" sz="1400" b="1" dirty="0">
              <a:solidFill>
                <a:sysClr val="windowText" lastClr="000000"/>
              </a:solidFill>
              <a:latin typeface="Helvetica World" panose="020B0500040000020004" pitchFamily="34" charset="0"/>
              <a:cs typeface="Helvetica World" panose="020B0500040000020004" pitchFamily="34" charset="0"/>
            </a:rPr>
            <a:t>de bajo y mediano rango </a:t>
          </a:r>
          <a:r>
            <a:rPr lang="es-MX" sz="1400" dirty="0">
              <a:solidFill>
                <a:sysClr val="windowText" lastClr="000000"/>
              </a:solidFill>
              <a:latin typeface="Helvetica World" panose="020B0500040000020004" pitchFamily="34" charset="0"/>
              <a:cs typeface="Helvetica World" panose="020B0500040000020004" pitchFamily="34" charset="0"/>
            </a:rPr>
            <a:t>al interactuar con ciudadanos comunes, quienes a menudo intentan acceder a bienes y servicios básicos en ámbitos como hospitales, escuelas, departamentos de policía y otros organismos</a:t>
          </a:r>
          <a:r>
            <a:rPr lang="es-MX" sz="900" dirty="0">
              <a:solidFill>
                <a:sysClr val="windowText" lastClr="000000"/>
              </a:solidFill>
              <a:latin typeface="Helvetica World" panose="020B0500040000020004" pitchFamily="34" charset="0"/>
              <a:cs typeface="Helvetica World" panose="020B0500040000020004" pitchFamily="34" charset="0"/>
            </a:rPr>
            <a:t>.</a:t>
          </a:r>
        </a:p>
      </dgm:t>
    </dgm:pt>
    <dgm:pt modelId="{C963BE2C-72C9-427B-9B69-61A439396207}" type="parTrans" cxnId="{2E9533CB-2170-4994-B0B4-1088D1585499}">
      <dgm:prSet/>
      <dgm:spPr>
        <a:solidFill>
          <a:schemeClr val="accent3">
            <a:lumMod val="60000"/>
            <a:lumOff val="40000"/>
          </a:schemeClr>
        </a:solidFill>
      </dgm:spPr>
      <dgm:t>
        <a:bodyPr/>
        <a:lstStyle/>
        <a:p>
          <a:endParaRPr lang="es-MX">
            <a:latin typeface="Arial" panose="020B0604020202020204" pitchFamily="34" charset="0"/>
            <a:cs typeface="Arial" panose="020B0604020202020204" pitchFamily="34" charset="0"/>
          </a:endParaRPr>
        </a:p>
      </dgm:t>
    </dgm:pt>
    <dgm:pt modelId="{088C8CE9-A16A-41E9-924E-24A200B15B60}" type="sibTrans" cxnId="{2E9533CB-2170-4994-B0B4-1088D1585499}">
      <dgm:prSet/>
      <dgm:spPr/>
      <dgm:t>
        <a:bodyPr/>
        <a:lstStyle/>
        <a:p>
          <a:endParaRPr lang="es-MX">
            <a:latin typeface="Arial" panose="020B0604020202020204" pitchFamily="34" charset="0"/>
            <a:cs typeface="Arial" panose="020B0604020202020204" pitchFamily="34" charset="0"/>
          </a:endParaRPr>
        </a:p>
      </dgm:t>
    </dgm:pt>
    <dgm:pt modelId="{3A99A30A-33AB-4692-BE44-7FE8012E75D0}">
      <dgm:prSet phldrT="[Texto]" custT="1"/>
      <dgm:spPr>
        <a:solidFill>
          <a:schemeClr val="accent4">
            <a:lumMod val="40000"/>
            <a:lumOff val="60000"/>
          </a:schemeClr>
        </a:solidFill>
      </dgm:spPr>
      <dgm:t>
        <a:bodyPr/>
        <a:lstStyle/>
        <a:p>
          <a:r>
            <a:rPr lang="es-MX" sz="1600" b="1" dirty="0">
              <a:solidFill>
                <a:schemeClr val="tx1"/>
              </a:solidFill>
              <a:latin typeface="Helvetica World" panose="020B0500040000020004" pitchFamily="34" charset="0"/>
              <a:cs typeface="Helvetica World" panose="020B0500040000020004" pitchFamily="34" charset="0"/>
            </a:rPr>
            <a:t>Corrupción política: </a:t>
          </a:r>
        </a:p>
        <a:p>
          <a:r>
            <a:rPr lang="es-MX" sz="1400" dirty="0">
              <a:solidFill>
                <a:schemeClr val="tx1"/>
              </a:solidFill>
              <a:latin typeface="Helvetica World" panose="020B0500040000020004" pitchFamily="34" charset="0"/>
              <a:cs typeface="Helvetica World" panose="020B0500040000020004" pitchFamily="34" charset="0"/>
            </a:rPr>
            <a:t>Consisten en la manipulación de </a:t>
          </a:r>
          <a:r>
            <a:rPr lang="es-MX" sz="1400" b="1" dirty="0">
              <a:solidFill>
                <a:schemeClr val="tx1"/>
              </a:solidFill>
              <a:latin typeface="Helvetica World" panose="020B0500040000020004" pitchFamily="34" charset="0"/>
              <a:cs typeface="Helvetica World" panose="020B0500040000020004" pitchFamily="34" charset="0"/>
            </a:rPr>
            <a:t>políticas, instituciones y normas </a:t>
          </a:r>
          <a:r>
            <a:rPr lang="es-MX" sz="1400" dirty="0">
              <a:solidFill>
                <a:schemeClr val="tx1"/>
              </a:solidFill>
              <a:latin typeface="Helvetica World" panose="020B0500040000020004" pitchFamily="34" charset="0"/>
              <a:cs typeface="Helvetica World" panose="020B0500040000020004" pitchFamily="34" charset="0"/>
            </a:rPr>
            <a:t>de procedimiento en la asignación de recursos y financiamiento por parte de los responsables de las decisiones políticas, quienes  </a:t>
          </a:r>
          <a:r>
            <a:rPr lang="es-MX" sz="1400" b="1" dirty="0">
              <a:solidFill>
                <a:schemeClr val="tx1"/>
              </a:solidFill>
              <a:latin typeface="Helvetica World" panose="020B0500040000020004" pitchFamily="34" charset="0"/>
              <a:cs typeface="Helvetica World" panose="020B0500040000020004" pitchFamily="34" charset="0"/>
            </a:rPr>
            <a:t>abusan de su posición </a:t>
          </a:r>
          <a:r>
            <a:rPr lang="es-MX" sz="1400" dirty="0">
              <a:solidFill>
                <a:schemeClr val="tx1"/>
              </a:solidFill>
              <a:latin typeface="Helvetica World" panose="020B0500040000020004" pitchFamily="34" charset="0"/>
              <a:cs typeface="Helvetica World" panose="020B0500040000020004" pitchFamily="34" charset="0"/>
            </a:rPr>
            <a:t>para conservar su poder, estatus y patrimonio</a:t>
          </a:r>
          <a:r>
            <a:rPr lang="es-MX" sz="900" dirty="0">
              <a:solidFill>
                <a:schemeClr val="tx1"/>
              </a:solidFill>
              <a:latin typeface="Helvetica World" panose="020B0500040000020004" pitchFamily="34" charset="0"/>
              <a:cs typeface="Helvetica World" panose="020B0500040000020004" pitchFamily="34" charset="0"/>
            </a:rPr>
            <a:t>.</a:t>
          </a:r>
        </a:p>
      </dgm:t>
    </dgm:pt>
    <dgm:pt modelId="{EF341C99-1DE2-460C-B438-41435FA47761}" type="parTrans" cxnId="{962FAEBF-F905-4186-88D3-C395E4DD78E5}">
      <dgm:prSet/>
      <dgm:spPr/>
      <dgm:t>
        <a:bodyPr/>
        <a:lstStyle/>
        <a:p>
          <a:endParaRPr lang="es-MX">
            <a:latin typeface="Arial" panose="020B0604020202020204" pitchFamily="34" charset="0"/>
            <a:cs typeface="Arial" panose="020B0604020202020204" pitchFamily="34" charset="0"/>
          </a:endParaRPr>
        </a:p>
      </dgm:t>
    </dgm:pt>
    <dgm:pt modelId="{5F551611-CFEB-4626-AAF6-2121164C7CE0}" type="sibTrans" cxnId="{962FAEBF-F905-4186-88D3-C395E4DD78E5}">
      <dgm:prSet/>
      <dgm:spPr/>
      <dgm:t>
        <a:bodyPr/>
        <a:lstStyle/>
        <a:p>
          <a:endParaRPr lang="es-MX">
            <a:latin typeface="Arial" panose="020B0604020202020204" pitchFamily="34" charset="0"/>
            <a:cs typeface="Arial" panose="020B0604020202020204" pitchFamily="34" charset="0"/>
          </a:endParaRPr>
        </a:p>
      </dgm:t>
    </dgm:pt>
    <dgm:pt modelId="{759439FB-502F-46E9-8E8C-3030AB925AE2}" type="pres">
      <dgm:prSet presAssocID="{C502F961-F7CA-4C9E-943A-0C82C317FB2D}" presName="Name0" presStyleCnt="0">
        <dgm:presLayoutVars>
          <dgm:chMax val="1"/>
          <dgm:dir/>
          <dgm:animLvl val="ctr"/>
          <dgm:resizeHandles val="exact"/>
        </dgm:presLayoutVars>
      </dgm:prSet>
      <dgm:spPr/>
      <dgm:t>
        <a:bodyPr/>
        <a:lstStyle/>
        <a:p>
          <a:endParaRPr lang="es-MX"/>
        </a:p>
      </dgm:t>
    </dgm:pt>
    <dgm:pt modelId="{63454672-6B28-455E-B654-ED2E363B99D1}" type="pres">
      <dgm:prSet presAssocID="{496229E0-4967-46A2-885A-945162299A48}" presName="centerShape" presStyleLbl="node0" presStyleIdx="0" presStyleCnt="1" custLinFactNeighborY="645"/>
      <dgm:spPr/>
      <dgm:t>
        <a:bodyPr/>
        <a:lstStyle/>
        <a:p>
          <a:endParaRPr lang="es-MX"/>
        </a:p>
      </dgm:t>
    </dgm:pt>
    <dgm:pt modelId="{78A04478-5C6D-447C-A9C6-C777F605541A}" type="pres">
      <dgm:prSet presAssocID="{30FA663F-3EFE-437A-B045-57BFB56A1500}" presName="parTrans" presStyleLbl="sibTrans2D1" presStyleIdx="0" presStyleCnt="3"/>
      <dgm:spPr/>
      <dgm:t>
        <a:bodyPr/>
        <a:lstStyle/>
        <a:p>
          <a:endParaRPr lang="es-MX"/>
        </a:p>
      </dgm:t>
    </dgm:pt>
    <dgm:pt modelId="{6EF90D73-C949-4BE2-A3D9-EF7629580694}" type="pres">
      <dgm:prSet presAssocID="{30FA663F-3EFE-437A-B045-57BFB56A1500}" presName="connectorText" presStyleLbl="sibTrans2D1" presStyleIdx="0" presStyleCnt="3"/>
      <dgm:spPr/>
      <dgm:t>
        <a:bodyPr/>
        <a:lstStyle/>
        <a:p>
          <a:endParaRPr lang="es-MX"/>
        </a:p>
      </dgm:t>
    </dgm:pt>
    <dgm:pt modelId="{2B3491A6-B385-4876-B81C-2D4350817FC4}" type="pres">
      <dgm:prSet presAssocID="{A4D8B733-332F-4581-9FB8-169175108E6F}" presName="node" presStyleLbl="node1" presStyleIdx="0" presStyleCnt="3" custScaleX="282449" custRadScaleRad="98725">
        <dgm:presLayoutVars>
          <dgm:bulletEnabled val="1"/>
        </dgm:presLayoutVars>
      </dgm:prSet>
      <dgm:spPr>
        <a:prstGeom prst="roundRect">
          <a:avLst/>
        </a:prstGeom>
      </dgm:spPr>
      <dgm:t>
        <a:bodyPr/>
        <a:lstStyle/>
        <a:p>
          <a:endParaRPr lang="es-MX"/>
        </a:p>
      </dgm:t>
    </dgm:pt>
    <dgm:pt modelId="{1F238307-927A-4A0C-9697-7BC76236B8F3}" type="pres">
      <dgm:prSet presAssocID="{C963BE2C-72C9-427B-9B69-61A439396207}" presName="parTrans" presStyleLbl="sibTrans2D1" presStyleIdx="1" presStyleCnt="3" custLinFactNeighborX="-33620"/>
      <dgm:spPr/>
      <dgm:t>
        <a:bodyPr/>
        <a:lstStyle/>
        <a:p>
          <a:endParaRPr lang="es-MX"/>
        </a:p>
      </dgm:t>
    </dgm:pt>
    <dgm:pt modelId="{F746DEF9-B06F-4D79-A1B4-08E43423F06B}" type="pres">
      <dgm:prSet presAssocID="{C963BE2C-72C9-427B-9B69-61A439396207}" presName="connectorText" presStyleLbl="sibTrans2D1" presStyleIdx="1" presStyleCnt="3"/>
      <dgm:spPr/>
      <dgm:t>
        <a:bodyPr/>
        <a:lstStyle/>
        <a:p>
          <a:endParaRPr lang="es-MX"/>
        </a:p>
      </dgm:t>
    </dgm:pt>
    <dgm:pt modelId="{0259297E-3E93-4532-A007-B014D5494D1C}" type="pres">
      <dgm:prSet presAssocID="{4456C62D-3D71-48D4-9FE3-D28A3E004798}" presName="node" presStyleLbl="node1" presStyleIdx="1" presStyleCnt="3" custScaleX="268463" custScaleY="101413" custRadScaleRad="151586" custRadScaleInc="-24675">
        <dgm:presLayoutVars>
          <dgm:bulletEnabled val="1"/>
        </dgm:presLayoutVars>
      </dgm:prSet>
      <dgm:spPr>
        <a:prstGeom prst="roundRect">
          <a:avLst/>
        </a:prstGeom>
      </dgm:spPr>
      <dgm:t>
        <a:bodyPr/>
        <a:lstStyle/>
        <a:p>
          <a:endParaRPr lang="es-MX"/>
        </a:p>
      </dgm:t>
    </dgm:pt>
    <dgm:pt modelId="{752B8FE0-C49F-4A73-BD8A-AD093703904D}" type="pres">
      <dgm:prSet presAssocID="{EF341C99-1DE2-460C-B438-41435FA47761}" presName="parTrans" presStyleLbl="sibTrans2D1" presStyleIdx="2" presStyleCnt="3" custLinFactNeighborX="41145"/>
      <dgm:spPr/>
      <dgm:t>
        <a:bodyPr/>
        <a:lstStyle/>
        <a:p>
          <a:endParaRPr lang="es-MX"/>
        </a:p>
      </dgm:t>
    </dgm:pt>
    <dgm:pt modelId="{C6B77AD7-109C-450F-B2BC-E990B99E0E12}" type="pres">
      <dgm:prSet presAssocID="{EF341C99-1DE2-460C-B438-41435FA47761}" presName="connectorText" presStyleLbl="sibTrans2D1" presStyleIdx="2" presStyleCnt="3"/>
      <dgm:spPr/>
      <dgm:t>
        <a:bodyPr/>
        <a:lstStyle/>
        <a:p>
          <a:endParaRPr lang="es-MX"/>
        </a:p>
      </dgm:t>
    </dgm:pt>
    <dgm:pt modelId="{E33E91F3-EB91-4F06-949F-D59ED0E8FEC9}" type="pres">
      <dgm:prSet presAssocID="{3A99A30A-33AB-4692-BE44-7FE8012E75D0}" presName="node" presStyleLbl="node1" presStyleIdx="2" presStyleCnt="3" custScaleX="226053" custRadScaleRad="140951" custRadScaleInc="18557">
        <dgm:presLayoutVars>
          <dgm:bulletEnabled val="1"/>
        </dgm:presLayoutVars>
      </dgm:prSet>
      <dgm:spPr>
        <a:prstGeom prst="roundRect">
          <a:avLst/>
        </a:prstGeom>
      </dgm:spPr>
      <dgm:t>
        <a:bodyPr/>
        <a:lstStyle/>
        <a:p>
          <a:endParaRPr lang="es-MX"/>
        </a:p>
      </dgm:t>
    </dgm:pt>
  </dgm:ptLst>
  <dgm:cxnLst>
    <dgm:cxn modelId="{0491764C-A98C-4668-8833-A66687DEF4DD}" type="presOf" srcId="{C963BE2C-72C9-427B-9B69-61A439396207}" destId="{F746DEF9-B06F-4D79-A1B4-08E43423F06B}" srcOrd="1" destOrd="0" presId="urn:microsoft.com/office/officeart/2005/8/layout/radial5"/>
    <dgm:cxn modelId="{69A8A6A4-31AB-4D6C-9300-FFEFA536AA65}" type="presOf" srcId="{C963BE2C-72C9-427B-9B69-61A439396207}" destId="{1F238307-927A-4A0C-9697-7BC76236B8F3}" srcOrd="0" destOrd="0" presId="urn:microsoft.com/office/officeart/2005/8/layout/radial5"/>
    <dgm:cxn modelId="{7647F90C-259D-4338-A476-0AB4998519EB}" srcId="{496229E0-4967-46A2-885A-945162299A48}" destId="{A4D8B733-332F-4581-9FB8-169175108E6F}" srcOrd="0" destOrd="0" parTransId="{30FA663F-3EFE-437A-B045-57BFB56A1500}" sibTransId="{1A565428-B4B2-423C-9242-E6BD35AD961F}"/>
    <dgm:cxn modelId="{03122224-9DCB-44B2-8178-F4ADE1F07E0A}" type="presOf" srcId="{30FA663F-3EFE-437A-B045-57BFB56A1500}" destId="{78A04478-5C6D-447C-A9C6-C777F605541A}" srcOrd="0" destOrd="0" presId="urn:microsoft.com/office/officeart/2005/8/layout/radial5"/>
    <dgm:cxn modelId="{23C4F355-9302-4919-B35F-13F566FC0DCE}" type="presOf" srcId="{496229E0-4967-46A2-885A-945162299A48}" destId="{63454672-6B28-455E-B654-ED2E363B99D1}" srcOrd="0" destOrd="0" presId="urn:microsoft.com/office/officeart/2005/8/layout/radial5"/>
    <dgm:cxn modelId="{33F7C302-D68F-40A9-8D77-03685AC246F0}" srcId="{C502F961-F7CA-4C9E-943A-0C82C317FB2D}" destId="{496229E0-4967-46A2-885A-945162299A48}" srcOrd="0" destOrd="0" parTransId="{B3DE1A1F-A3B8-4CC3-8959-8A9D9279EDB5}" sibTransId="{F9E48F86-A468-4C8A-A89F-1C4E7FDCBAE1}"/>
    <dgm:cxn modelId="{2E9533CB-2170-4994-B0B4-1088D1585499}" srcId="{496229E0-4967-46A2-885A-945162299A48}" destId="{4456C62D-3D71-48D4-9FE3-D28A3E004798}" srcOrd="1" destOrd="0" parTransId="{C963BE2C-72C9-427B-9B69-61A439396207}" sibTransId="{088C8CE9-A16A-41E9-924E-24A200B15B60}"/>
    <dgm:cxn modelId="{6EC59D05-60E9-4EDC-B9C7-838799F7B0D0}" type="presOf" srcId="{EF341C99-1DE2-460C-B438-41435FA47761}" destId="{752B8FE0-C49F-4A73-BD8A-AD093703904D}" srcOrd="0" destOrd="0" presId="urn:microsoft.com/office/officeart/2005/8/layout/radial5"/>
    <dgm:cxn modelId="{5C9BDF21-63F5-4917-8C56-75186908CC4B}" type="presOf" srcId="{C502F961-F7CA-4C9E-943A-0C82C317FB2D}" destId="{759439FB-502F-46E9-8E8C-3030AB925AE2}" srcOrd="0" destOrd="0" presId="urn:microsoft.com/office/officeart/2005/8/layout/radial5"/>
    <dgm:cxn modelId="{4A229996-1528-405B-84CA-4B8E341FCA74}" type="presOf" srcId="{4456C62D-3D71-48D4-9FE3-D28A3E004798}" destId="{0259297E-3E93-4532-A007-B014D5494D1C}" srcOrd="0" destOrd="0" presId="urn:microsoft.com/office/officeart/2005/8/layout/radial5"/>
    <dgm:cxn modelId="{962FAEBF-F905-4186-88D3-C395E4DD78E5}" srcId="{496229E0-4967-46A2-885A-945162299A48}" destId="{3A99A30A-33AB-4692-BE44-7FE8012E75D0}" srcOrd="2" destOrd="0" parTransId="{EF341C99-1DE2-460C-B438-41435FA47761}" sibTransId="{5F551611-CFEB-4626-AAF6-2121164C7CE0}"/>
    <dgm:cxn modelId="{54874052-41B2-4A4B-91A0-A3124B4AB72C}" type="presOf" srcId="{A4D8B733-332F-4581-9FB8-169175108E6F}" destId="{2B3491A6-B385-4876-B81C-2D4350817FC4}" srcOrd="0" destOrd="0" presId="urn:microsoft.com/office/officeart/2005/8/layout/radial5"/>
    <dgm:cxn modelId="{88CA403B-5502-4501-88DD-503019A4B711}" type="presOf" srcId="{EF341C99-1DE2-460C-B438-41435FA47761}" destId="{C6B77AD7-109C-450F-B2BC-E990B99E0E12}" srcOrd="1" destOrd="0" presId="urn:microsoft.com/office/officeart/2005/8/layout/radial5"/>
    <dgm:cxn modelId="{D8E739E4-7E67-4AC3-87EA-9D702D070B6D}" type="presOf" srcId="{30FA663F-3EFE-437A-B045-57BFB56A1500}" destId="{6EF90D73-C949-4BE2-A3D9-EF7629580694}" srcOrd="1" destOrd="0" presId="urn:microsoft.com/office/officeart/2005/8/layout/radial5"/>
    <dgm:cxn modelId="{6CD6DD69-50F2-44C1-9C01-6653C9A2F5FB}" type="presOf" srcId="{3A99A30A-33AB-4692-BE44-7FE8012E75D0}" destId="{E33E91F3-EB91-4F06-949F-D59ED0E8FEC9}" srcOrd="0" destOrd="0" presId="urn:microsoft.com/office/officeart/2005/8/layout/radial5"/>
    <dgm:cxn modelId="{02C8F67C-F145-4397-954D-D72BAD4791A1}" type="presParOf" srcId="{759439FB-502F-46E9-8E8C-3030AB925AE2}" destId="{63454672-6B28-455E-B654-ED2E363B99D1}" srcOrd="0" destOrd="0" presId="urn:microsoft.com/office/officeart/2005/8/layout/radial5"/>
    <dgm:cxn modelId="{330BD7FE-ACC6-444D-BFDB-D0E702622AA8}" type="presParOf" srcId="{759439FB-502F-46E9-8E8C-3030AB925AE2}" destId="{78A04478-5C6D-447C-A9C6-C777F605541A}" srcOrd="1" destOrd="0" presId="urn:microsoft.com/office/officeart/2005/8/layout/radial5"/>
    <dgm:cxn modelId="{54F11D3F-A6DC-4283-958D-7AEF6D171490}" type="presParOf" srcId="{78A04478-5C6D-447C-A9C6-C777F605541A}" destId="{6EF90D73-C949-4BE2-A3D9-EF7629580694}" srcOrd="0" destOrd="0" presId="urn:microsoft.com/office/officeart/2005/8/layout/radial5"/>
    <dgm:cxn modelId="{8A0B69E0-0E79-45F1-AE8A-ED4E0DC6CDCA}" type="presParOf" srcId="{759439FB-502F-46E9-8E8C-3030AB925AE2}" destId="{2B3491A6-B385-4876-B81C-2D4350817FC4}" srcOrd="2" destOrd="0" presId="urn:microsoft.com/office/officeart/2005/8/layout/radial5"/>
    <dgm:cxn modelId="{9B473E0D-12BC-4EF0-B3F1-F9ED91DD6899}" type="presParOf" srcId="{759439FB-502F-46E9-8E8C-3030AB925AE2}" destId="{1F238307-927A-4A0C-9697-7BC76236B8F3}" srcOrd="3" destOrd="0" presId="urn:microsoft.com/office/officeart/2005/8/layout/radial5"/>
    <dgm:cxn modelId="{6B2EC257-B8CE-4AED-B39F-A3DFA47FA015}" type="presParOf" srcId="{1F238307-927A-4A0C-9697-7BC76236B8F3}" destId="{F746DEF9-B06F-4D79-A1B4-08E43423F06B}" srcOrd="0" destOrd="0" presId="urn:microsoft.com/office/officeart/2005/8/layout/radial5"/>
    <dgm:cxn modelId="{3A7AF91E-B77D-496F-857E-5C0D6822DC9C}" type="presParOf" srcId="{759439FB-502F-46E9-8E8C-3030AB925AE2}" destId="{0259297E-3E93-4532-A007-B014D5494D1C}" srcOrd="4" destOrd="0" presId="urn:microsoft.com/office/officeart/2005/8/layout/radial5"/>
    <dgm:cxn modelId="{F9B539E4-E681-48EE-91F8-1070B2FA8D95}" type="presParOf" srcId="{759439FB-502F-46E9-8E8C-3030AB925AE2}" destId="{752B8FE0-C49F-4A73-BD8A-AD093703904D}" srcOrd="5" destOrd="0" presId="urn:microsoft.com/office/officeart/2005/8/layout/radial5"/>
    <dgm:cxn modelId="{20150D66-767B-45A0-B5BF-34D214E7BDB8}" type="presParOf" srcId="{752B8FE0-C49F-4A73-BD8A-AD093703904D}" destId="{C6B77AD7-109C-450F-B2BC-E990B99E0E12}" srcOrd="0" destOrd="0" presId="urn:microsoft.com/office/officeart/2005/8/layout/radial5"/>
    <dgm:cxn modelId="{7C9AC9EE-D9C3-4293-AC88-232B180A9D40}" type="presParOf" srcId="{759439FB-502F-46E9-8E8C-3030AB925AE2}" destId="{E33E91F3-EB91-4F06-949F-D59ED0E8FEC9}" srcOrd="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F28E6A-906D-47AE-BCF1-B8256B083946}" type="doc">
      <dgm:prSet loTypeId="urn:microsoft.com/office/officeart/2005/8/layout/equation1" loCatId="relationship" qsTypeId="urn:microsoft.com/office/officeart/2005/8/quickstyle/3d3" qsCatId="3D" csTypeId="urn:microsoft.com/office/officeart/2005/8/colors/colorful1#3" csCatId="colorful" phldr="1"/>
      <dgm:spPr/>
    </dgm:pt>
    <dgm:pt modelId="{C66E1E4C-864D-4195-A7D5-B9A59405AF4E}">
      <dgm:prSet phldrT="[Texto]" custT="1"/>
      <dgm:spPr/>
      <dgm:t>
        <a:bodyPr/>
        <a:lstStyle/>
        <a:p>
          <a:r>
            <a:rPr lang="es-MX" sz="3000" b="1" dirty="0" smtClean="0"/>
            <a:t>ACTOS</a:t>
          </a:r>
          <a:endParaRPr lang="es-MX" sz="3000" b="1" dirty="0"/>
        </a:p>
      </dgm:t>
    </dgm:pt>
    <dgm:pt modelId="{6440BCA7-78F2-42E5-86AD-1C0CBADC54A2}" type="parTrans" cxnId="{A615941E-3E5E-4F60-8079-2DBE69482779}">
      <dgm:prSet/>
      <dgm:spPr/>
      <dgm:t>
        <a:bodyPr/>
        <a:lstStyle/>
        <a:p>
          <a:endParaRPr lang="es-MX"/>
        </a:p>
      </dgm:t>
    </dgm:pt>
    <dgm:pt modelId="{FBC34678-299C-441E-B07F-2F6DD37CF88D}" type="sibTrans" cxnId="{A615941E-3E5E-4F60-8079-2DBE69482779}">
      <dgm:prSet/>
      <dgm:spPr/>
      <dgm:t>
        <a:bodyPr/>
        <a:lstStyle/>
        <a:p>
          <a:endParaRPr lang="es-MX"/>
        </a:p>
      </dgm:t>
    </dgm:pt>
    <dgm:pt modelId="{DBA89DF8-1738-4E0A-86D8-D8009E3B20F5}">
      <dgm:prSet phldrT="[Texto]" custT="1"/>
      <dgm:spPr/>
      <dgm:t>
        <a:bodyPr/>
        <a:lstStyle/>
        <a:p>
          <a:r>
            <a:rPr lang="es-MX" sz="3000" dirty="0" smtClean="0"/>
            <a:t>ESTADOS</a:t>
          </a:r>
          <a:endParaRPr lang="es-MX" sz="3000" dirty="0"/>
        </a:p>
      </dgm:t>
    </dgm:pt>
    <dgm:pt modelId="{7BA3DD7B-29C9-4B0E-95E6-F444DC0028D8}" type="parTrans" cxnId="{6CC11E2A-1588-402D-B1DF-63D2444B55FE}">
      <dgm:prSet/>
      <dgm:spPr/>
      <dgm:t>
        <a:bodyPr/>
        <a:lstStyle/>
        <a:p>
          <a:endParaRPr lang="es-MX"/>
        </a:p>
      </dgm:t>
    </dgm:pt>
    <dgm:pt modelId="{0B688A08-AE58-46DB-9FFD-22106D801611}" type="sibTrans" cxnId="{6CC11E2A-1588-402D-B1DF-63D2444B55FE}">
      <dgm:prSet/>
      <dgm:spPr/>
      <dgm:t>
        <a:bodyPr/>
        <a:lstStyle/>
        <a:p>
          <a:endParaRPr lang="es-MX"/>
        </a:p>
      </dgm:t>
    </dgm:pt>
    <dgm:pt modelId="{7D936FB5-CD31-4AC2-808C-CD84447E775B}">
      <dgm:prSet phldrT="[Texto]" custT="1"/>
      <dgm:spPr/>
      <dgm:t>
        <a:bodyPr/>
        <a:lstStyle/>
        <a:p>
          <a:r>
            <a:rPr lang="es-MX" sz="2300" b="1" dirty="0" smtClean="0"/>
            <a:t>RESULTADOS</a:t>
          </a:r>
          <a:endParaRPr lang="es-MX" sz="2300" b="1" dirty="0"/>
        </a:p>
      </dgm:t>
    </dgm:pt>
    <dgm:pt modelId="{EADAE283-3A4B-4179-8DFC-50E41EEB6BA3}" type="parTrans" cxnId="{051A3671-231B-4C86-A4A3-9B078AFEE3B6}">
      <dgm:prSet/>
      <dgm:spPr/>
      <dgm:t>
        <a:bodyPr/>
        <a:lstStyle/>
        <a:p>
          <a:endParaRPr lang="es-MX"/>
        </a:p>
      </dgm:t>
    </dgm:pt>
    <dgm:pt modelId="{14B87BD8-ED26-4930-8A5E-B5503BA18FD4}" type="sibTrans" cxnId="{051A3671-231B-4C86-A4A3-9B078AFEE3B6}">
      <dgm:prSet/>
      <dgm:spPr/>
      <dgm:t>
        <a:bodyPr/>
        <a:lstStyle/>
        <a:p>
          <a:endParaRPr lang="es-MX"/>
        </a:p>
      </dgm:t>
    </dgm:pt>
    <dgm:pt modelId="{6D1C6474-A575-44EB-84AF-1E61124FE210}" type="pres">
      <dgm:prSet presAssocID="{96F28E6A-906D-47AE-BCF1-B8256B083946}" presName="linearFlow" presStyleCnt="0">
        <dgm:presLayoutVars>
          <dgm:dir/>
          <dgm:resizeHandles val="exact"/>
        </dgm:presLayoutVars>
      </dgm:prSet>
      <dgm:spPr/>
    </dgm:pt>
    <dgm:pt modelId="{F4CD9F11-F875-4A60-B25B-2C743597C7EB}" type="pres">
      <dgm:prSet presAssocID="{C66E1E4C-864D-4195-A7D5-B9A59405AF4E}" presName="node" presStyleLbl="node1" presStyleIdx="0" presStyleCnt="3" custLinFactNeighborX="-90022" custLinFactNeighborY="1157">
        <dgm:presLayoutVars>
          <dgm:bulletEnabled val="1"/>
        </dgm:presLayoutVars>
      </dgm:prSet>
      <dgm:spPr/>
      <dgm:t>
        <a:bodyPr/>
        <a:lstStyle/>
        <a:p>
          <a:endParaRPr lang="es-MX"/>
        </a:p>
      </dgm:t>
    </dgm:pt>
    <dgm:pt modelId="{5FEC1E4A-47FD-4259-8087-7FFE97667155}" type="pres">
      <dgm:prSet presAssocID="{FBC34678-299C-441E-B07F-2F6DD37CF88D}" presName="spacerL" presStyleCnt="0"/>
      <dgm:spPr/>
    </dgm:pt>
    <dgm:pt modelId="{2F715BE6-77F0-4092-8703-CFA8C9482A70}" type="pres">
      <dgm:prSet presAssocID="{FBC34678-299C-441E-B07F-2F6DD37CF88D}" presName="sibTrans" presStyleLbl="sibTrans2D1" presStyleIdx="0" presStyleCnt="2"/>
      <dgm:spPr/>
      <dgm:t>
        <a:bodyPr/>
        <a:lstStyle/>
        <a:p>
          <a:endParaRPr lang="es-MX"/>
        </a:p>
      </dgm:t>
    </dgm:pt>
    <dgm:pt modelId="{2EE31CF8-D0EF-40F4-9D64-23DBF157AB75}" type="pres">
      <dgm:prSet presAssocID="{FBC34678-299C-441E-B07F-2F6DD37CF88D}" presName="spacerR" presStyleCnt="0"/>
      <dgm:spPr/>
    </dgm:pt>
    <dgm:pt modelId="{2CBD6557-0D23-4535-B8A4-FC66F9B30F4A}" type="pres">
      <dgm:prSet presAssocID="{DBA89DF8-1738-4E0A-86D8-D8009E3B20F5}" presName="node" presStyleLbl="node1" presStyleIdx="1" presStyleCnt="3" custScaleX="121222">
        <dgm:presLayoutVars>
          <dgm:bulletEnabled val="1"/>
        </dgm:presLayoutVars>
      </dgm:prSet>
      <dgm:spPr/>
      <dgm:t>
        <a:bodyPr/>
        <a:lstStyle/>
        <a:p>
          <a:endParaRPr lang="es-MX"/>
        </a:p>
      </dgm:t>
    </dgm:pt>
    <dgm:pt modelId="{11602B2F-47C6-4EC0-8EF1-73E810260411}" type="pres">
      <dgm:prSet presAssocID="{0B688A08-AE58-46DB-9FFD-22106D801611}" presName="spacerL" presStyleCnt="0"/>
      <dgm:spPr/>
    </dgm:pt>
    <dgm:pt modelId="{223F9037-0F96-42D5-BAE2-AC6D682165AD}" type="pres">
      <dgm:prSet presAssocID="{0B688A08-AE58-46DB-9FFD-22106D801611}" presName="sibTrans" presStyleLbl="sibTrans2D1" presStyleIdx="1" presStyleCnt="2" custScaleX="67467"/>
      <dgm:spPr/>
      <dgm:t>
        <a:bodyPr/>
        <a:lstStyle/>
        <a:p>
          <a:endParaRPr lang="es-MX"/>
        </a:p>
      </dgm:t>
    </dgm:pt>
    <dgm:pt modelId="{7E1DB638-8C9C-4CE1-A3A0-07DD2BF1DF9F}" type="pres">
      <dgm:prSet presAssocID="{0B688A08-AE58-46DB-9FFD-22106D801611}" presName="spacerR" presStyleCnt="0"/>
      <dgm:spPr/>
    </dgm:pt>
    <dgm:pt modelId="{C067D648-FA57-4CF3-BFD2-B21D2E5E2BF1}" type="pres">
      <dgm:prSet presAssocID="{7D936FB5-CD31-4AC2-808C-CD84447E775B}" presName="node" presStyleLbl="node1" presStyleIdx="2" presStyleCnt="3" custScaleX="146040" custScaleY="105615" custLinFactNeighborX="-93064" custLinFactNeighborY="1314">
        <dgm:presLayoutVars>
          <dgm:bulletEnabled val="1"/>
        </dgm:presLayoutVars>
      </dgm:prSet>
      <dgm:spPr/>
      <dgm:t>
        <a:bodyPr/>
        <a:lstStyle/>
        <a:p>
          <a:endParaRPr lang="es-MX"/>
        </a:p>
      </dgm:t>
    </dgm:pt>
  </dgm:ptLst>
  <dgm:cxnLst>
    <dgm:cxn modelId="{ECCB4F7E-E4D8-48F6-84EB-E99AC69E5347}" type="presOf" srcId="{7D936FB5-CD31-4AC2-808C-CD84447E775B}" destId="{C067D648-FA57-4CF3-BFD2-B21D2E5E2BF1}" srcOrd="0" destOrd="0" presId="urn:microsoft.com/office/officeart/2005/8/layout/equation1"/>
    <dgm:cxn modelId="{4FC1667A-C4C1-4022-8A04-9945EB7D2BDC}" type="presOf" srcId="{C66E1E4C-864D-4195-A7D5-B9A59405AF4E}" destId="{F4CD9F11-F875-4A60-B25B-2C743597C7EB}" srcOrd="0" destOrd="0" presId="urn:microsoft.com/office/officeart/2005/8/layout/equation1"/>
    <dgm:cxn modelId="{6CC11E2A-1588-402D-B1DF-63D2444B55FE}" srcId="{96F28E6A-906D-47AE-BCF1-B8256B083946}" destId="{DBA89DF8-1738-4E0A-86D8-D8009E3B20F5}" srcOrd="1" destOrd="0" parTransId="{7BA3DD7B-29C9-4B0E-95E6-F444DC0028D8}" sibTransId="{0B688A08-AE58-46DB-9FFD-22106D801611}"/>
    <dgm:cxn modelId="{EA26BFEB-4D3C-4EEE-8C57-1119B6F21FC8}" type="presOf" srcId="{DBA89DF8-1738-4E0A-86D8-D8009E3B20F5}" destId="{2CBD6557-0D23-4535-B8A4-FC66F9B30F4A}" srcOrd="0" destOrd="0" presId="urn:microsoft.com/office/officeart/2005/8/layout/equation1"/>
    <dgm:cxn modelId="{051A3671-231B-4C86-A4A3-9B078AFEE3B6}" srcId="{96F28E6A-906D-47AE-BCF1-B8256B083946}" destId="{7D936FB5-CD31-4AC2-808C-CD84447E775B}" srcOrd="2" destOrd="0" parTransId="{EADAE283-3A4B-4179-8DFC-50E41EEB6BA3}" sibTransId="{14B87BD8-ED26-4930-8A5E-B5503BA18FD4}"/>
    <dgm:cxn modelId="{6BA7743F-0E9A-4AE0-BE97-D71261395F91}" type="presOf" srcId="{FBC34678-299C-441E-B07F-2F6DD37CF88D}" destId="{2F715BE6-77F0-4092-8703-CFA8C9482A70}" srcOrd="0" destOrd="0" presId="urn:microsoft.com/office/officeart/2005/8/layout/equation1"/>
    <dgm:cxn modelId="{964840AA-7BB0-4866-A24B-1BF5150E068C}" type="presOf" srcId="{96F28E6A-906D-47AE-BCF1-B8256B083946}" destId="{6D1C6474-A575-44EB-84AF-1E61124FE210}" srcOrd="0" destOrd="0" presId="urn:microsoft.com/office/officeart/2005/8/layout/equation1"/>
    <dgm:cxn modelId="{A615941E-3E5E-4F60-8079-2DBE69482779}" srcId="{96F28E6A-906D-47AE-BCF1-B8256B083946}" destId="{C66E1E4C-864D-4195-A7D5-B9A59405AF4E}" srcOrd="0" destOrd="0" parTransId="{6440BCA7-78F2-42E5-86AD-1C0CBADC54A2}" sibTransId="{FBC34678-299C-441E-B07F-2F6DD37CF88D}"/>
    <dgm:cxn modelId="{E2813134-2B3E-4AD5-85CE-8DE79803B53B}" type="presOf" srcId="{0B688A08-AE58-46DB-9FFD-22106D801611}" destId="{223F9037-0F96-42D5-BAE2-AC6D682165AD}" srcOrd="0" destOrd="0" presId="urn:microsoft.com/office/officeart/2005/8/layout/equation1"/>
    <dgm:cxn modelId="{CABB7A86-C037-4AA6-A3AA-A7A2BBE4A3D7}" type="presParOf" srcId="{6D1C6474-A575-44EB-84AF-1E61124FE210}" destId="{F4CD9F11-F875-4A60-B25B-2C743597C7EB}" srcOrd="0" destOrd="0" presId="urn:microsoft.com/office/officeart/2005/8/layout/equation1"/>
    <dgm:cxn modelId="{FC0F4B75-69BC-4F38-9303-A84353CF7F29}" type="presParOf" srcId="{6D1C6474-A575-44EB-84AF-1E61124FE210}" destId="{5FEC1E4A-47FD-4259-8087-7FFE97667155}" srcOrd="1" destOrd="0" presId="urn:microsoft.com/office/officeart/2005/8/layout/equation1"/>
    <dgm:cxn modelId="{8F402A7E-A032-44FE-A96D-646CED9BBE5A}" type="presParOf" srcId="{6D1C6474-A575-44EB-84AF-1E61124FE210}" destId="{2F715BE6-77F0-4092-8703-CFA8C9482A70}" srcOrd="2" destOrd="0" presId="urn:microsoft.com/office/officeart/2005/8/layout/equation1"/>
    <dgm:cxn modelId="{237686F2-5685-436A-B381-004B8BC81A5C}" type="presParOf" srcId="{6D1C6474-A575-44EB-84AF-1E61124FE210}" destId="{2EE31CF8-D0EF-40F4-9D64-23DBF157AB75}" srcOrd="3" destOrd="0" presId="urn:microsoft.com/office/officeart/2005/8/layout/equation1"/>
    <dgm:cxn modelId="{83446C5D-3EAF-489A-A7C4-968B27C0B22B}" type="presParOf" srcId="{6D1C6474-A575-44EB-84AF-1E61124FE210}" destId="{2CBD6557-0D23-4535-B8A4-FC66F9B30F4A}" srcOrd="4" destOrd="0" presId="urn:microsoft.com/office/officeart/2005/8/layout/equation1"/>
    <dgm:cxn modelId="{9F330B62-0554-4E31-905B-5F1B28DE5D20}" type="presParOf" srcId="{6D1C6474-A575-44EB-84AF-1E61124FE210}" destId="{11602B2F-47C6-4EC0-8EF1-73E810260411}" srcOrd="5" destOrd="0" presId="urn:microsoft.com/office/officeart/2005/8/layout/equation1"/>
    <dgm:cxn modelId="{340569CB-06C2-4A8B-9F20-C1BA53E567AE}" type="presParOf" srcId="{6D1C6474-A575-44EB-84AF-1E61124FE210}" destId="{223F9037-0F96-42D5-BAE2-AC6D682165AD}" srcOrd="6" destOrd="0" presId="urn:microsoft.com/office/officeart/2005/8/layout/equation1"/>
    <dgm:cxn modelId="{844344F3-3FF0-413A-B0FD-E9999E38851D}" type="presParOf" srcId="{6D1C6474-A575-44EB-84AF-1E61124FE210}" destId="{7E1DB638-8C9C-4CE1-A3A0-07DD2BF1DF9F}" srcOrd="7" destOrd="0" presId="urn:microsoft.com/office/officeart/2005/8/layout/equation1"/>
    <dgm:cxn modelId="{DCF897A9-8623-4228-826D-9C8F6341B354}" type="presParOf" srcId="{6D1C6474-A575-44EB-84AF-1E61124FE210}" destId="{C067D648-FA57-4CF3-BFD2-B21D2E5E2BF1}" srcOrd="8" destOrd="0" presId="urn:microsoft.com/office/officeart/2005/8/layout/equati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CAE999-88B9-4CC5-BC15-CD130F67143A}"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s-MX"/>
        </a:p>
      </dgm:t>
    </dgm:pt>
    <dgm:pt modelId="{F78C5423-08C0-4AE5-BDED-6CA1023A4811}">
      <dgm:prSet phldrT="[Texto]" custT="1">
        <dgm:style>
          <a:lnRef idx="3">
            <a:schemeClr val="lt1"/>
          </a:lnRef>
          <a:fillRef idx="1">
            <a:schemeClr val="accent2"/>
          </a:fillRef>
          <a:effectRef idx="1">
            <a:schemeClr val="accent2"/>
          </a:effectRef>
          <a:fontRef idx="minor">
            <a:schemeClr val="lt1"/>
          </a:fontRef>
        </dgm:style>
      </dgm:prSet>
      <dgm:spPr/>
      <dgm:t>
        <a:bodyPr/>
        <a:lstStyle/>
        <a:p>
          <a:r>
            <a:rPr lang="en-GB" sz="2000" dirty="0" err="1" smtClean="0"/>
            <a:t>Incrementar</a:t>
          </a:r>
          <a:r>
            <a:rPr lang="en-GB" sz="2000" dirty="0" smtClean="0"/>
            <a:t> la </a:t>
          </a:r>
          <a:r>
            <a:rPr lang="en-GB" sz="2000" dirty="0" err="1" smtClean="0"/>
            <a:t>responsabilidad</a:t>
          </a:r>
          <a:r>
            <a:rPr lang="en-GB" sz="2000" dirty="0" smtClean="0"/>
            <a:t>  </a:t>
          </a:r>
          <a:r>
            <a:rPr lang="en-GB" sz="2000" dirty="0" err="1" smtClean="0"/>
            <a:t>política</a:t>
          </a:r>
          <a:r>
            <a:rPr lang="en-GB" sz="2000" dirty="0" smtClean="0"/>
            <a:t>.</a:t>
          </a:r>
          <a:endParaRPr lang="es-MX" sz="2000" dirty="0"/>
        </a:p>
      </dgm:t>
    </dgm:pt>
    <dgm:pt modelId="{12C9AE5A-4979-4577-A86A-6D77190345E4}" type="parTrans" cxnId="{69AB71EC-8B88-48D9-901A-377524ECBEA8}">
      <dgm:prSet/>
      <dgm:spPr/>
      <dgm:t>
        <a:bodyPr/>
        <a:lstStyle/>
        <a:p>
          <a:endParaRPr lang="es-MX" sz="2400"/>
        </a:p>
      </dgm:t>
    </dgm:pt>
    <dgm:pt modelId="{AD66CAF5-17BE-4F4F-A6A3-B21D659B8277}" type="sibTrans" cxnId="{69AB71EC-8B88-48D9-901A-377524ECBEA8}">
      <dgm:prSet/>
      <dgm:spPr/>
      <dgm:t>
        <a:bodyPr/>
        <a:lstStyle/>
        <a:p>
          <a:endParaRPr lang="es-MX" sz="2400"/>
        </a:p>
      </dgm:t>
    </dgm:pt>
    <dgm:pt modelId="{CB261150-F487-4EA6-8564-D14BCE9ADDD3}">
      <dgm:prSet phldrT="[Texto]" custT="1">
        <dgm:style>
          <a:lnRef idx="3">
            <a:schemeClr val="lt1"/>
          </a:lnRef>
          <a:fillRef idx="1">
            <a:schemeClr val="accent5"/>
          </a:fillRef>
          <a:effectRef idx="1">
            <a:schemeClr val="accent5"/>
          </a:effectRef>
          <a:fontRef idx="minor">
            <a:schemeClr val="lt1"/>
          </a:fontRef>
        </dgm:style>
      </dgm:prSet>
      <dgm:spPr/>
      <dgm:t>
        <a:bodyPr/>
        <a:lstStyle/>
        <a:p>
          <a:r>
            <a:rPr lang="en-GB" sz="2000" dirty="0" err="1" smtClean="0"/>
            <a:t>Crear</a:t>
          </a:r>
          <a:r>
            <a:rPr lang="en-GB" sz="2000" dirty="0" smtClean="0"/>
            <a:t> un sector </a:t>
          </a:r>
          <a:r>
            <a:rPr lang="en-GB" sz="2000" dirty="0" err="1" smtClean="0"/>
            <a:t>privado</a:t>
          </a:r>
          <a:r>
            <a:rPr lang="en-GB" sz="2000" dirty="0" smtClean="0"/>
            <a:t> </a:t>
          </a:r>
          <a:r>
            <a:rPr lang="en-GB" sz="2000" dirty="0" err="1" smtClean="0"/>
            <a:t>competitivo</a:t>
          </a:r>
          <a:endParaRPr lang="es-MX" sz="2000" dirty="0"/>
        </a:p>
      </dgm:t>
    </dgm:pt>
    <dgm:pt modelId="{1453AB91-460A-4F3A-9D70-43DCFBF3BE9F}" type="parTrans" cxnId="{E70E7002-CE82-4856-AB05-F2550476CFA7}">
      <dgm:prSet/>
      <dgm:spPr/>
      <dgm:t>
        <a:bodyPr/>
        <a:lstStyle/>
        <a:p>
          <a:endParaRPr lang="es-MX" sz="2400"/>
        </a:p>
      </dgm:t>
    </dgm:pt>
    <dgm:pt modelId="{4961AA23-E101-4661-9081-6A61C2AD984E}" type="sibTrans" cxnId="{E70E7002-CE82-4856-AB05-F2550476CFA7}">
      <dgm:prSet/>
      <dgm:spPr/>
      <dgm:t>
        <a:bodyPr/>
        <a:lstStyle/>
        <a:p>
          <a:endParaRPr lang="es-MX" sz="2400"/>
        </a:p>
      </dgm:t>
    </dgm:pt>
    <dgm:pt modelId="{87A1F876-A2CF-42B9-9781-4FCFD79A62A8}">
      <dgm:prSet phldrT="[Texto]" custT="1">
        <dgm:style>
          <a:lnRef idx="3">
            <a:schemeClr val="lt1"/>
          </a:lnRef>
          <a:fillRef idx="1">
            <a:schemeClr val="accent3"/>
          </a:fillRef>
          <a:effectRef idx="1">
            <a:schemeClr val="accent3"/>
          </a:effectRef>
          <a:fontRef idx="minor">
            <a:schemeClr val="lt1"/>
          </a:fontRef>
        </dgm:style>
      </dgm:prSet>
      <dgm:spPr/>
      <dgm:t>
        <a:bodyPr/>
        <a:lstStyle/>
        <a:p>
          <a:r>
            <a:rPr lang="en-GB" sz="2000" dirty="0" err="1" smtClean="0"/>
            <a:t>Mejorar</a:t>
          </a:r>
          <a:r>
            <a:rPr lang="en-GB" sz="2000" dirty="0" smtClean="0"/>
            <a:t> la </a:t>
          </a:r>
          <a:r>
            <a:rPr lang="en-GB" sz="2000" dirty="0" err="1" smtClean="0"/>
            <a:t>gestión</a:t>
          </a:r>
          <a:r>
            <a:rPr lang="en-GB" sz="2000" dirty="0" smtClean="0"/>
            <a:t> del sector </a:t>
          </a:r>
          <a:r>
            <a:rPr lang="en-GB" sz="2000" dirty="0" err="1" smtClean="0"/>
            <a:t>público</a:t>
          </a:r>
          <a:endParaRPr lang="es-MX" sz="2000" dirty="0"/>
        </a:p>
      </dgm:t>
    </dgm:pt>
    <dgm:pt modelId="{759FD56E-F2C0-4E91-A429-66C7B4222A73}" type="parTrans" cxnId="{D2F41F98-1BF6-41D3-8234-B75C0C44D6CD}">
      <dgm:prSet/>
      <dgm:spPr/>
      <dgm:t>
        <a:bodyPr/>
        <a:lstStyle/>
        <a:p>
          <a:endParaRPr lang="es-MX" sz="2400"/>
        </a:p>
      </dgm:t>
    </dgm:pt>
    <dgm:pt modelId="{4629AB84-C745-4B3F-9B4A-A279529F2142}" type="sibTrans" cxnId="{D2F41F98-1BF6-41D3-8234-B75C0C44D6CD}">
      <dgm:prSet/>
      <dgm:spPr/>
      <dgm:t>
        <a:bodyPr/>
        <a:lstStyle/>
        <a:p>
          <a:endParaRPr lang="es-MX" sz="2400"/>
        </a:p>
      </dgm:t>
    </dgm:pt>
    <dgm:pt modelId="{0815FAB0-3639-4986-BF98-6F611493F9E7}">
      <dgm:prSet phldrT="[Texto]" custT="1">
        <dgm:style>
          <a:lnRef idx="3">
            <a:schemeClr val="lt1"/>
          </a:lnRef>
          <a:fillRef idx="1">
            <a:schemeClr val="accent3"/>
          </a:fillRef>
          <a:effectRef idx="1">
            <a:schemeClr val="accent3"/>
          </a:effectRef>
          <a:fontRef idx="minor">
            <a:schemeClr val="lt1"/>
          </a:fontRef>
        </dgm:style>
      </dgm:prSet>
      <dgm:spPr/>
      <dgm:t>
        <a:bodyPr/>
        <a:lstStyle/>
        <a:p>
          <a:r>
            <a:rPr lang="en-GB" sz="2000" dirty="0" err="1" smtClean="0"/>
            <a:t>Desarrollar</a:t>
          </a:r>
          <a:r>
            <a:rPr lang="en-GB" sz="2000" dirty="0" smtClean="0"/>
            <a:t> </a:t>
          </a:r>
          <a:r>
            <a:rPr lang="en-GB" sz="2000" dirty="0" err="1" smtClean="0"/>
            <a:t>mecanismos</a:t>
          </a:r>
          <a:r>
            <a:rPr lang="en-GB" sz="2000" dirty="0" smtClean="0"/>
            <a:t> </a:t>
          </a:r>
          <a:r>
            <a:rPr lang="en-GB" sz="2000" dirty="0" err="1" smtClean="0"/>
            <a:t>institucionales</a:t>
          </a:r>
          <a:r>
            <a:rPr lang="en-GB" sz="2000" dirty="0" smtClean="0"/>
            <a:t> del control al </a:t>
          </a:r>
          <a:r>
            <a:rPr lang="en-GB" sz="2000" dirty="0" err="1" smtClean="0"/>
            <a:t>poder</a:t>
          </a:r>
          <a:r>
            <a:rPr lang="en-GB" sz="2000" dirty="0" smtClean="0"/>
            <a:t> </a:t>
          </a:r>
          <a:endParaRPr lang="es-MX" sz="2000" dirty="0"/>
        </a:p>
      </dgm:t>
    </dgm:pt>
    <dgm:pt modelId="{1AB6A6C3-BF2C-4709-913F-8A62E6F0864B}" type="parTrans" cxnId="{EE844E64-674F-4746-855B-89F55C22265A}">
      <dgm:prSet/>
      <dgm:spPr/>
      <dgm:t>
        <a:bodyPr/>
        <a:lstStyle/>
        <a:p>
          <a:endParaRPr lang="es-MX" sz="2400"/>
        </a:p>
      </dgm:t>
    </dgm:pt>
    <dgm:pt modelId="{10BCF3E8-B712-4BD2-9F9E-5748971CFAAD}" type="sibTrans" cxnId="{EE844E64-674F-4746-855B-89F55C22265A}">
      <dgm:prSet/>
      <dgm:spPr/>
      <dgm:t>
        <a:bodyPr/>
        <a:lstStyle/>
        <a:p>
          <a:endParaRPr lang="es-MX" sz="2400"/>
        </a:p>
      </dgm:t>
    </dgm:pt>
    <dgm:pt modelId="{BC0F9A84-E342-4FF0-A4B4-45B414A50CF1}">
      <dgm:prSet phldrT="[Texto]" custT="1">
        <dgm:style>
          <a:lnRef idx="3">
            <a:schemeClr val="lt1"/>
          </a:lnRef>
          <a:fillRef idx="1">
            <a:schemeClr val="accent5"/>
          </a:fillRef>
          <a:effectRef idx="1">
            <a:schemeClr val="accent5"/>
          </a:effectRef>
          <a:fontRef idx="minor">
            <a:schemeClr val="lt1"/>
          </a:fontRef>
        </dgm:style>
      </dgm:prSet>
      <dgm:spPr/>
      <dgm:t>
        <a:bodyPr/>
        <a:lstStyle/>
        <a:p>
          <a:r>
            <a:rPr lang="en-GB" sz="2000" dirty="0" err="1" smtClean="0"/>
            <a:t>Fortalecer</a:t>
          </a:r>
          <a:r>
            <a:rPr lang="en-GB" sz="2000" dirty="0" smtClean="0"/>
            <a:t> la </a:t>
          </a:r>
          <a:r>
            <a:rPr lang="en-GB" sz="2000" dirty="0" err="1" smtClean="0"/>
            <a:t>participación</a:t>
          </a:r>
          <a:r>
            <a:rPr lang="en-GB" sz="2000" dirty="0" smtClean="0"/>
            <a:t> de la </a:t>
          </a:r>
          <a:r>
            <a:rPr lang="en-GB" sz="2000" dirty="0" err="1" smtClean="0"/>
            <a:t>sociedad</a:t>
          </a:r>
          <a:r>
            <a:rPr lang="en-GB" sz="2000" dirty="0" smtClean="0"/>
            <a:t> civil</a:t>
          </a:r>
          <a:endParaRPr lang="es-MX" sz="2000" dirty="0"/>
        </a:p>
      </dgm:t>
    </dgm:pt>
    <dgm:pt modelId="{2ECDD740-78C8-418E-A6D3-C7351B13B6EC}" type="parTrans" cxnId="{821F04A0-0357-48A4-8A58-A097FE03DD61}">
      <dgm:prSet/>
      <dgm:spPr/>
      <dgm:t>
        <a:bodyPr/>
        <a:lstStyle/>
        <a:p>
          <a:endParaRPr lang="es-MX" sz="2400"/>
        </a:p>
      </dgm:t>
    </dgm:pt>
    <dgm:pt modelId="{164CC1DF-413C-451A-9249-8DDE9FDA4CA5}" type="sibTrans" cxnId="{821F04A0-0357-48A4-8A58-A097FE03DD61}">
      <dgm:prSet/>
      <dgm:spPr/>
      <dgm:t>
        <a:bodyPr/>
        <a:lstStyle/>
        <a:p>
          <a:endParaRPr lang="es-MX" sz="2400"/>
        </a:p>
      </dgm:t>
    </dgm:pt>
    <dgm:pt modelId="{0217357C-3139-4D04-B1DA-7B61093ABC76}" type="pres">
      <dgm:prSet presAssocID="{EBCAE999-88B9-4CC5-BC15-CD130F67143A}" presName="Name0" presStyleCnt="0">
        <dgm:presLayoutVars>
          <dgm:dir/>
          <dgm:resizeHandles val="exact"/>
        </dgm:presLayoutVars>
      </dgm:prSet>
      <dgm:spPr/>
      <dgm:t>
        <a:bodyPr/>
        <a:lstStyle/>
        <a:p>
          <a:endParaRPr lang="es-MX"/>
        </a:p>
      </dgm:t>
    </dgm:pt>
    <dgm:pt modelId="{9215B9D6-2640-4D06-A504-D35BC9D13CEF}" type="pres">
      <dgm:prSet presAssocID="{EBCAE999-88B9-4CC5-BC15-CD130F67143A}" presName="cycle" presStyleCnt="0"/>
      <dgm:spPr/>
    </dgm:pt>
    <dgm:pt modelId="{6530B3AE-404C-4406-8205-0C8939968645}" type="pres">
      <dgm:prSet presAssocID="{F78C5423-08C0-4AE5-BDED-6CA1023A4811}" presName="nodeFirstNode" presStyleLbl="node1" presStyleIdx="0" presStyleCnt="5">
        <dgm:presLayoutVars>
          <dgm:bulletEnabled val="1"/>
        </dgm:presLayoutVars>
      </dgm:prSet>
      <dgm:spPr/>
      <dgm:t>
        <a:bodyPr/>
        <a:lstStyle/>
        <a:p>
          <a:endParaRPr lang="es-MX"/>
        </a:p>
      </dgm:t>
    </dgm:pt>
    <dgm:pt modelId="{78A088B6-E27F-4CE7-97F1-1186136A04DE}" type="pres">
      <dgm:prSet presAssocID="{AD66CAF5-17BE-4F4F-A6A3-B21D659B8277}" presName="sibTransFirstNode" presStyleLbl="bgShp" presStyleIdx="0" presStyleCnt="1"/>
      <dgm:spPr/>
      <dgm:t>
        <a:bodyPr/>
        <a:lstStyle/>
        <a:p>
          <a:endParaRPr lang="es-MX"/>
        </a:p>
      </dgm:t>
    </dgm:pt>
    <dgm:pt modelId="{F0360A8D-3EF6-4A7E-B2C7-B52EDB0001D7}" type="pres">
      <dgm:prSet presAssocID="{CB261150-F487-4EA6-8564-D14BCE9ADDD3}" presName="nodeFollowingNodes" presStyleLbl="node1" presStyleIdx="1" presStyleCnt="5">
        <dgm:presLayoutVars>
          <dgm:bulletEnabled val="1"/>
        </dgm:presLayoutVars>
      </dgm:prSet>
      <dgm:spPr/>
      <dgm:t>
        <a:bodyPr/>
        <a:lstStyle/>
        <a:p>
          <a:endParaRPr lang="es-MX"/>
        </a:p>
      </dgm:t>
    </dgm:pt>
    <dgm:pt modelId="{43147E7A-D585-4236-AA14-872C28D01617}" type="pres">
      <dgm:prSet presAssocID="{87A1F876-A2CF-42B9-9781-4FCFD79A62A8}" presName="nodeFollowingNodes" presStyleLbl="node1" presStyleIdx="2" presStyleCnt="5">
        <dgm:presLayoutVars>
          <dgm:bulletEnabled val="1"/>
        </dgm:presLayoutVars>
      </dgm:prSet>
      <dgm:spPr/>
      <dgm:t>
        <a:bodyPr/>
        <a:lstStyle/>
        <a:p>
          <a:endParaRPr lang="es-MX"/>
        </a:p>
      </dgm:t>
    </dgm:pt>
    <dgm:pt modelId="{E19D3827-2469-46C6-B387-D84D6E8F7CE8}" type="pres">
      <dgm:prSet presAssocID="{0815FAB0-3639-4986-BF98-6F611493F9E7}" presName="nodeFollowingNodes" presStyleLbl="node1" presStyleIdx="3" presStyleCnt="5">
        <dgm:presLayoutVars>
          <dgm:bulletEnabled val="1"/>
        </dgm:presLayoutVars>
      </dgm:prSet>
      <dgm:spPr/>
      <dgm:t>
        <a:bodyPr/>
        <a:lstStyle/>
        <a:p>
          <a:endParaRPr lang="es-MX"/>
        </a:p>
      </dgm:t>
    </dgm:pt>
    <dgm:pt modelId="{54E5F5A6-8D62-4D37-A6B7-43C75057DF28}" type="pres">
      <dgm:prSet presAssocID="{BC0F9A84-E342-4FF0-A4B4-45B414A50CF1}" presName="nodeFollowingNodes" presStyleLbl="node1" presStyleIdx="4" presStyleCnt="5">
        <dgm:presLayoutVars>
          <dgm:bulletEnabled val="1"/>
        </dgm:presLayoutVars>
      </dgm:prSet>
      <dgm:spPr/>
      <dgm:t>
        <a:bodyPr/>
        <a:lstStyle/>
        <a:p>
          <a:endParaRPr lang="es-MX"/>
        </a:p>
      </dgm:t>
    </dgm:pt>
  </dgm:ptLst>
  <dgm:cxnLst>
    <dgm:cxn modelId="{EE0173E4-7E60-4B03-9A15-7D14B9DBD4C1}" type="presOf" srcId="{BC0F9A84-E342-4FF0-A4B4-45B414A50CF1}" destId="{54E5F5A6-8D62-4D37-A6B7-43C75057DF28}" srcOrd="0" destOrd="0" presId="urn:microsoft.com/office/officeart/2005/8/layout/cycle3"/>
    <dgm:cxn modelId="{D2F41F98-1BF6-41D3-8234-B75C0C44D6CD}" srcId="{EBCAE999-88B9-4CC5-BC15-CD130F67143A}" destId="{87A1F876-A2CF-42B9-9781-4FCFD79A62A8}" srcOrd="2" destOrd="0" parTransId="{759FD56E-F2C0-4E91-A429-66C7B4222A73}" sibTransId="{4629AB84-C745-4B3F-9B4A-A279529F2142}"/>
    <dgm:cxn modelId="{E70E7002-CE82-4856-AB05-F2550476CFA7}" srcId="{EBCAE999-88B9-4CC5-BC15-CD130F67143A}" destId="{CB261150-F487-4EA6-8564-D14BCE9ADDD3}" srcOrd="1" destOrd="0" parTransId="{1453AB91-460A-4F3A-9D70-43DCFBF3BE9F}" sibTransId="{4961AA23-E101-4661-9081-6A61C2AD984E}"/>
    <dgm:cxn modelId="{821F04A0-0357-48A4-8A58-A097FE03DD61}" srcId="{EBCAE999-88B9-4CC5-BC15-CD130F67143A}" destId="{BC0F9A84-E342-4FF0-A4B4-45B414A50CF1}" srcOrd="4" destOrd="0" parTransId="{2ECDD740-78C8-418E-A6D3-C7351B13B6EC}" sibTransId="{164CC1DF-413C-451A-9249-8DDE9FDA4CA5}"/>
    <dgm:cxn modelId="{19F5DBBE-5F15-42D4-AE4F-F51C2DAEE514}" type="presOf" srcId="{F78C5423-08C0-4AE5-BDED-6CA1023A4811}" destId="{6530B3AE-404C-4406-8205-0C8939968645}" srcOrd="0" destOrd="0" presId="urn:microsoft.com/office/officeart/2005/8/layout/cycle3"/>
    <dgm:cxn modelId="{6AF96EBC-430F-42D5-856B-A4883EA4EB57}" type="presOf" srcId="{AD66CAF5-17BE-4F4F-A6A3-B21D659B8277}" destId="{78A088B6-E27F-4CE7-97F1-1186136A04DE}" srcOrd="0" destOrd="0" presId="urn:microsoft.com/office/officeart/2005/8/layout/cycle3"/>
    <dgm:cxn modelId="{64E0E2B4-428F-4E63-AFFD-40FD01852409}" type="presOf" srcId="{87A1F876-A2CF-42B9-9781-4FCFD79A62A8}" destId="{43147E7A-D585-4236-AA14-872C28D01617}" srcOrd="0" destOrd="0" presId="urn:microsoft.com/office/officeart/2005/8/layout/cycle3"/>
    <dgm:cxn modelId="{20083CA6-3EC1-4BB5-B2BA-497807709DBC}" type="presOf" srcId="{EBCAE999-88B9-4CC5-BC15-CD130F67143A}" destId="{0217357C-3139-4D04-B1DA-7B61093ABC76}" srcOrd="0" destOrd="0" presId="urn:microsoft.com/office/officeart/2005/8/layout/cycle3"/>
    <dgm:cxn modelId="{69AB71EC-8B88-48D9-901A-377524ECBEA8}" srcId="{EBCAE999-88B9-4CC5-BC15-CD130F67143A}" destId="{F78C5423-08C0-4AE5-BDED-6CA1023A4811}" srcOrd="0" destOrd="0" parTransId="{12C9AE5A-4979-4577-A86A-6D77190345E4}" sibTransId="{AD66CAF5-17BE-4F4F-A6A3-B21D659B8277}"/>
    <dgm:cxn modelId="{30E8DACE-F65C-485F-95C4-1AB50AC918AB}" type="presOf" srcId="{CB261150-F487-4EA6-8564-D14BCE9ADDD3}" destId="{F0360A8D-3EF6-4A7E-B2C7-B52EDB0001D7}" srcOrd="0" destOrd="0" presId="urn:microsoft.com/office/officeart/2005/8/layout/cycle3"/>
    <dgm:cxn modelId="{BACA6194-649D-424F-9294-1985A7A48071}" type="presOf" srcId="{0815FAB0-3639-4986-BF98-6F611493F9E7}" destId="{E19D3827-2469-46C6-B387-D84D6E8F7CE8}" srcOrd="0" destOrd="0" presId="urn:microsoft.com/office/officeart/2005/8/layout/cycle3"/>
    <dgm:cxn modelId="{EE844E64-674F-4746-855B-89F55C22265A}" srcId="{EBCAE999-88B9-4CC5-BC15-CD130F67143A}" destId="{0815FAB0-3639-4986-BF98-6F611493F9E7}" srcOrd="3" destOrd="0" parTransId="{1AB6A6C3-BF2C-4709-913F-8A62E6F0864B}" sibTransId="{10BCF3E8-B712-4BD2-9F9E-5748971CFAAD}"/>
    <dgm:cxn modelId="{BDB200E9-8410-4A5E-913B-038CBC9BD222}" type="presParOf" srcId="{0217357C-3139-4D04-B1DA-7B61093ABC76}" destId="{9215B9D6-2640-4D06-A504-D35BC9D13CEF}" srcOrd="0" destOrd="0" presId="urn:microsoft.com/office/officeart/2005/8/layout/cycle3"/>
    <dgm:cxn modelId="{E4EE00E6-AE41-4C26-B647-530E0D4458E8}" type="presParOf" srcId="{9215B9D6-2640-4D06-A504-D35BC9D13CEF}" destId="{6530B3AE-404C-4406-8205-0C8939968645}" srcOrd="0" destOrd="0" presId="urn:microsoft.com/office/officeart/2005/8/layout/cycle3"/>
    <dgm:cxn modelId="{1A98EDED-9235-40BA-8E71-0AEEDC4F6371}" type="presParOf" srcId="{9215B9D6-2640-4D06-A504-D35BC9D13CEF}" destId="{78A088B6-E27F-4CE7-97F1-1186136A04DE}" srcOrd="1" destOrd="0" presId="urn:microsoft.com/office/officeart/2005/8/layout/cycle3"/>
    <dgm:cxn modelId="{FC77D0BF-0978-4DFF-8161-6089289F36DD}" type="presParOf" srcId="{9215B9D6-2640-4D06-A504-D35BC9D13CEF}" destId="{F0360A8D-3EF6-4A7E-B2C7-B52EDB0001D7}" srcOrd="2" destOrd="0" presId="urn:microsoft.com/office/officeart/2005/8/layout/cycle3"/>
    <dgm:cxn modelId="{4B7E4323-E13F-4972-A58B-9B04FC3CB6BC}" type="presParOf" srcId="{9215B9D6-2640-4D06-A504-D35BC9D13CEF}" destId="{43147E7A-D585-4236-AA14-872C28D01617}" srcOrd="3" destOrd="0" presId="urn:microsoft.com/office/officeart/2005/8/layout/cycle3"/>
    <dgm:cxn modelId="{9B77DD1F-8F5C-438B-A671-E12E0607F60E}" type="presParOf" srcId="{9215B9D6-2640-4D06-A504-D35BC9D13CEF}" destId="{E19D3827-2469-46C6-B387-D84D6E8F7CE8}" srcOrd="4" destOrd="0" presId="urn:microsoft.com/office/officeart/2005/8/layout/cycle3"/>
    <dgm:cxn modelId="{0DFC71C8-4A03-48CD-A766-539809469BC1}" type="presParOf" srcId="{9215B9D6-2640-4D06-A504-D35BC9D13CEF}" destId="{54E5F5A6-8D62-4D37-A6B7-43C75057DF28}"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17C91A-0183-485B-B3A2-07032C4C60B3}" type="doc">
      <dgm:prSet loTypeId="urn:microsoft.com/office/officeart/2005/8/layout/cycle1" loCatId="cycle" qsTypeId="urn:microsoft.com/office/officeart/2005/8/quickstyle/simple1" qsCatId="simple" csTypeId="urn:microsoft.com/office/officeart/2005/8/colors/colorful3" csCatId="colorful" phldr="1"/>
      <dgm:spPr/>
      <dgm:t>
        <a:bodyPr/>
        <a:lstStyle/>
        <a:p>
          <a:endParaRPr lang="es-ES"/>
        </a:p>
      </dgm:t>
    </dgm:pt>
    <dgm:pt modelId="{04B41694-CAC0-4778-8207-766BB8C3274D}">
      <dgm:prSet phldrT="[Texto]" custT="1"/>
      <dgm:spPr/>
      <dgm:t>
        <a:bodyPr/>
        <a:lstStyle/>
        <a:p>
          <a:r>
            <a:rPr lang="es-ES" sz="2000" dirty="0" smtClean="0"/>
            <a:t>Prevención</a:t>
          </a:r>
          <a:endParaRPr lang="es-ES" sz="2000" dirty="0"/>
        </a:p>
      </dgm:t>
    </dgm:pt>
    <dgm:pt modelId="{DF7EAF16-6C2A-405C-AFC1-3B490A618EBA}" type="parTrans" cxnId="{A99E06E3-E871-433C-A595-A7E374AE29EE}">
      <dgm:prSet/>
      <dgm:spPr/>
      <dgm:t>
        <a:bodyPr/>
        <a:lstStyle/>
        <a:p>
          <a:endParaRPr lang="es-ES"/>
        </a:p>
      </dgm:t>
    </dgm:pt>
    <dgm:pt modelId="{D6DE73BB-9E17-484D-B0B7-BE34E8CD5F5D}" type="sibTrans" cxnId="{A99E06E3-E871-433C-A595-A7E374AE29EE}">
      <dgm:prSet/>
      <dgm:spPr/>
      <dgm:t>
        <a:bodyPr/>
        <a:lstStyle/>
        <a:p>
          <a:endParaRPr lang="es-ES"/>
        </a:p>
      </dgm:t>
    </dgm:pt>
    <dgm:pt modelId="{62BAD192-977E-45AE-8A88-A093B78FD465}">
      <dgm:prSet phldrT="[Texto]" custT="1"/>
      <dgm:spPr/>
      <dgm:t>
        <a:bodyPr/>
        <a:lstStyle/>
        <a:p>
          <a:r>
            <a:rPr lang="es-ES" sz="2000" dirty="0" smtClean="0"/>
            <a:t>Detección </a:t>
          </a:r>
          <a:endParaRPr lang="es-ES" sz="2000" dirty="0"/>
        </a:p>
      </dgm:t>
    </dgm:pt>
    <dgm:pt modelId="{A40A42E8-0113-4190-AEF9-F4C53265C176}" type="parTrans" cxnId="{A0938F01-BA6F-4A0B-848A-177FB119D7AB}">
      <dgm:prSet/>
      <dgm:spPr/>
      <dgm:t>
        <a:bodyPr/>
        <a:lstStyle/>
        <a:p>
          <a:endParaRPr lang="es-ES"/>
        </a:p>
      </dgm:t>
    </dgm:pt>
    <dgm:pt modelId="{E0651CFF-E5BB-4F34-B7CC-3975A4A4070F}" type="sibTrans" cxnId="{A0938F01-BA6F-4A0B-848A-177FB119D7AB}">
      <dgm:prSet/>
      <dgm:spPr/>
      <dgm:t>
        <a:bodyPr/>
        <a:lstStyle/>
        <a:p>
          <a:endParaRPr lang="es-ES"/>
        </a:p>
      </dgm:t>
    </dgm:pt>
    <dgm:pt modelId="{0E62E093-DD0D-49E7-9B86-5CCF8DEBAD82}">
      <dgm:prSet phldrT="[Texto]"/>
      <dgm:spPr/>
      <dgm:t>
        <a:bodyPr/>
        <a:lstStyle/>
        <a:p>
          <a:r>
            <a:rPr lang="es-ES" dirty="0" smtClean="0"/>
            <a:t>Sanción</a:t>
          </a:r>
          <a:endParaRPr lang="es-ES" dirty="0"/>
        </a:p>
      </dgm:t>
    </dgm:pt>
    <dgm:pt modelId="{E99540AD-3741-401B-9184-9C4F2E115EB4}" type="parTrans" cxnId="{4C350075-DED0-4184-80E5-F04490A370D0}">
      <dgm:prSet/>
      <dgm:spPr/>
      <dgm:t>
        <a:bodyPr/>
        <a:lstStyle/>
        <a:p>
          <a:endParaRPr lang="es-ES"/>
        </a:p>
      </dgm:t>
    </dgm:pt>
    <dgm:pt modelId="{A6E59B57-DB5D-4F8E-823D-A82B865EAF66}" type="sibTrans" cxnId="{4C350075-DED0-4184-80E5-F04490A370D0}">
      <dgm:prSet/>
      <dgm:spPr/>
      <dgm:t>
        <a:bodyPr/>
        <a:lstStyle/>
        <a:p>
          <a:endParaRPr lang="es-ES"/>
        </a:p>
      </dgm:t>
    </dgm:pt>
    <dgm:pt modelId="{0747C61D-BD8D-4F82-839C-B1043306DDD7}">
      <dgm:prSet phldrT="[Texto]" custT="1"/>
      <dgm:spPr/>
      <dgm:t>
        <a:bodyPr/>
        <a:lstStyle/>
        <a:p>
          <a:r>
            <a:rPr lang="es-ES" sz="2000" dirty="0" smtClean="0"/>
            <a:t>Fiscalización</a:t>
          </a:r>
          <a:endParaRPr lang="es-ES" sz="2000" dirty="0"/>
        </a:p>
      </dgm:t>
    </dgm:pt>
    <dgm:pt modelId="{1A5C69BD-8EAC-4C02-B43C-332A75E544A6}" type="parTrans" cxnId="{4FAEBF41-4FED-46EF-A985-5989E9E2EB88}">
      <dgm:prSet/>
      <dgm:spPr/>
      <dgm:t>
        <a:bodyPr/>
        <a:lstStyle/>
        <a:p>
          <a:endParaRPr lang="es-ES"/>
        </a:p>
      </dgm:t>
    </dgm:pt>
    <dgm:pt modelId="{E88CE464-BCEA-4334-A38D-63451C6F9587}" type="sibTrans" cxnId="{4FAEBF41-4FED-46EF-A985-5989E9E2EB88}">
      <dgm:prSet/>
      <dgm:spPr/>
      <dgm:t>
        <a:bodyPr/>
        <a:lstStyle/>
        <a:p>
          <a:endParaRPr lang="es-ES"/>
        </a:p>
      </dgm:t>
    </dgm:pt>
    <dgm:pt modelId="{BF5B1AAA-EA82-4377-8731-537DCB59C402}">
      <dgm:prSet phldrT="[Texto]" custT="1"/>
      <dgm:spPr/>
      <dgm:t>
        <a:bodyPr/>
        <a:lstStyle/>
        <a:p>
          <a:r>
            <a:rPr lang="es-ES" sz="2000" dirty="0" smtClean="0"/>
            <a:t>Coordinación </a:t>
          </a:r>
          <a:endParaRPr lang="es-ES" sz="2000" dirty="0"/>
        </a:p>
      </dgm:t>
    </dgm:pt>
    <dgm:pt modelId="{96C9EC42-7ED4-45DF-906A-8BC1D5DF5954}" type="parTrans" cxnId="{8573BF5A-78B7-41DD-B4AE-8BFE449684A2}">
      <dgm:prSet/>
      <dgm:spPr/>
      <dgm:t>
        <a:bodyPr/>
        <a:lstStyle/>
        <a:p>
          <a:endParaRPr lang="es-ES"/>
        </a:p>
      </dgm:t>
    </dgm:pt>
    <dgm:pt modelId="{9728E8A1-D47E-4CE6-B9AB-5C8CBD9D6BA5}" type="sibTrans" cxnId="{8573BF5A-78B7-41DD-B4AE-8BFE449684A2}">
      <dgm:prSet/>
      <dgm:spPr/>
      <dgm:t>
        <a:bodyPr/>
        <a:lstStyle/>
        <a:p>
          <a:endParaRPr lang="es-ES"/>
        </a:p>
      </dgm:t>
    </dgm:pt>
    <dgm:pt modelId="{8B2497E1-EF6C-4BEB-A97F-02765DCF4DB3}" type="pres">
      <dgm:prSet presAssocID="{A117C91A-0183-485B-B3A2-07032C4C60B3}" presName="cycle" presStyleCnt="0">
        <dgm:presLayoutVars>
          <dgm:dir/>
          <dgm:resizeHandles val="exact"/>
        </dgm:presLayoutVars>
      </dgm:prSet>
      <dgm:spPr/>
    </dgm:pt>
    <dgm:pt modelId="{D0F8F7B3-DCAA-49E5-8B68-CA38DADB6DE0}" type="pres">
      <dgm:prSet presAssocID="{04B41694-CAC0-4778-8207-766BB8C3274D}" presName="dummy" presStyleCnt="0"/>
      <dgm:spPr/>
    </dgm:pt>
    <dgm:pt modelId="{3FB4C366-632E-484F-98BA-E9F23D67FB09}" type="pres">
      <dgm:prSet presAssocID="{04B41694-CAC0-4778-8207-766BB8C3274D}" presName="node" presStyleLbl="revTx" presStyleIdx="0" presStyleCnt="5" custScaleX="106920">
        <dgm:presLayoutVars>
          <dgm:bulletEnabled val="1"/>
        </dgm:presLayoutVars>
      </dgm:prSet>
      <dgm:spPr/>
      <dgm:t>
        <a:bodyPr/>
        <a:lstStyle/>
        <a:p>
          <a:endParaRPr lang="es-ES"/>
        </a:p>
      </dgm:t>
    </dgm:pt>
    <dgm:pt modelId="{27F3A3BC-5AB0-48B3-8332-20BE42BDA677}" type="pres">
      <dgm:prSet presAssocID="{D6DE73BB-9E17-484D-B0B7-BE34E8CD5F5D}" presName="sibTrans" presStyleLbl="node1" presStyleIdx="0" presStyleCnt="5"/>
      <dgm:spPr/>
    </dgm:pt>
    <dgm:pt modelId="{28604C63-9370-47EF-9648-6336B826722C}" type="pres">
      <dgm:prSet presAssocID="{62BAD192-977E-45AE-8A88-A093B78FD465}" presName="dummy" presStyleCnt="0"/>
      <dgm:spPr/>
    </dgm:pt>
    <dgm:pt modelId="{0413D132-09BD-4E69-89C3-C49862C9AFAC}" type="pres">
      <dgm:prSet presAssocID="{62BAD192-977E-45AE-8A88-A093B78FD465}" presName="node" presStyleLbl="revTx" presStyleIdx="1" presStyleCnt="5">
        <dgm:presLayoutVars>
          <dgm:bulletEnabled val="1"/>
        </dgm:presLayoutVars>
      </dgm:prSet>
      <dgm:spPr/>
    </dgm:pt>
    <dgm:pt modelId="{B469E538-3F33-47BF-B049-A36B8E737CBB}" type="pres">
      <dgm:prSet presAssocID="{E0651CFF-E5BB-4F34-B7CC-3975A4A4070F}" presName="sibTrans" presStyleLbl="node1" presStyleIdx="1" presStyleCnt="5"/>
      <dgm:spPr/>
    </dgm:pt>
    <dgm:pt modelId="{B9C8DBA6-92BB-4D40-92FA-3CE37A180E0C}" type="pres">
      <dgm:prSet presAssocID="{0E62E093-DD0D-49E7-9B86-5CCF8DEBAD82}" presName="dummy" presStyleCnt="0"/>
      <dgm:spPr/>
    </dgm:pt>
    <dgm:pt modelId="{B3444221-C6CA-4EBA-9CA2-504E71A4D6C5}" type="pres">
      <dgm:prSet presAssocID="{0E62E093-DD0D-49E7-9B86-5CCF8DEBAD82}" presName="node" presStyleLbl="revTx" presStyleIdx="2" presStyleCnt="5">
        <dgm:presLayoutVars>
          <dgm:bulletEnabled val="1"/>
        </dgm:presLayoutVars>
      </dgm:prSet>
      <dgm:spPr/>
      <dgm:t>
        <a:bodyPr/>
        <a:lstStyle/>
        <a:p>
          <a:endParaRPr lang="es-ES"/>
        </a:p>
      </dgm:t>
    </dgm:pt>
    <dgm:pt modelId="{84F2F532-A8BE-4C0D-B718-DBC1D37E19E1}" type="pres">
      <dgm:prSet presAssocID="{A6E59B57-DB5D-4F8E-823D-A82B865EAF66}" presName="sibTrans" presStyleLbl="node1" presStyleIdx="2" presStyleCnt="5"/>
      <dgm:spPr/>
    </dgm:pt>
    <dgm:pt modelId="{9B3D4872-5653-4DFA-AA74-AC8433F756ED}" type="pres">
      <dgm:prSet presAssocID="{0747C61D-BD8D-4F82-839C-B1043306DDD7}" presName="dummy" presStyleCnt="0"/>
      <dgm:spPr/>
    </dgm:pt>
    <dgm:pt modelId="{83EE3E31-053F-4B03-99B2-2A1B94207689}" type="pres">
      <dgm:prSet presAssocID="{0747C61D-BD8D-4F82-839C-B1043306DDD7}" presName="node" presStyleLbl="revTx" presStyleIdx="3" presStyleCnt="5" custScaleX="133079">
        <dgm:presLayoutVars>
          <dgm:bulletEnabled val="1"/>
        </dgm:presLayoutVars>
      </dgm:prSet>
      <dgm:spPr/>
      <dgm:t>
        <a:bodyPr/>
        <a:lstStyle/>
        <a:p>
          <a:endParaRPr lang="es-ES"/>
        </a:p>
      </dgm:t>
    </dgm:pt>
    <dgm:pt modelId="{08E70E2F-BC32-48D2-8886-5F56918E4482}" type="pres">
      <dgm:prSet presAssocID="{E88CE464-BCEA-4334-A38D-63451C6F9587}" presName="sibTrans" presStyleLbl="node1" presStyleIdx="3" presStyleCnt="5"/>
      <dgm:spPr/>
    </dgm:pt>
    <dgm:pt modelId="{D272EF63-5F05-4DB1-A638-640D93F0858A}" type="pres">
      <dgm:prSet presAssocID="{BF5B1AAA-EA82-4377-8731-537DCB59C402}" presName="dummy" presStyleCnt="0"/>
      <dgm:spPr/>
    </dgm:pt>
    <dgm:pt modelId="{5050DBEB-73C8-4B4A-BD3B-A490B77B6085}" type="pres">
      <dgm:prSet presAssocID="{BF5B1AAA-EA82-4377-8731-537DCB59C402}" presName="node" presStyleLbl="revTx" presStyleIdx="4" presStyleCnt="5" custScaleX="161036">
        <dgm:presLayoutVars>
          <dgm:bulletEnabled val="1"/>
        </dgm:presLayoutVars>
      </dgm:prSet>
      <dgm:spPr/>
      <dgm:t>
        <a:bodyPr/>
        <a:lstStyle/>
        <a:p>
          <a:endParaRPr lang="es-ES"/>
        </a:p>
      </dgm:t>
    </dgm:pt>
    <dgm:pt modelId="{BBF8F98B-E60D-4CA2-87DF-E78A3C7565AF}" type="pres">
      <dgm:prSet presAssocID="{9728E8A1-D47E-4CE6-B9AB-5C8CBD9D6BA5}" presName="sibTrans" presStyleLbl="node1" presStyleIdx="4" presStyleCnt="5"/>
      <dgm:spPr/>
    </dgm:pt>
  </dgm:ptLst>
  <dgm:cxnLst>
    <dgm:cxn modelId="{2EA2E661-2407-4C80-97D7-46938B246573}" type="presOf" srcId="{E0651CFF-E5BB-4F34-B7CC-3975A4A4070F}" destId="{B469E538-3F33-47BF-B049-A36B8E737CBB}" srcOrd="0" destOrd="0" presId="urn:microsoft.com/office/officeart/2005/8/layout/cycle1"/>
    <dgm:cxn modelId="{4FAEBF41-4FED-46EF-A985-5989E9E2EB88}" srcId="{A117C91A-0183-485B-B3A2-07032C4C60B3}" destId="{0747C61D-BD8D-4F82-839C-B1043306DDD7}" srcOrd="3" destOrd="0" parTransId="{1A5C69BD-8EAC-4C02-B43C-332A75E544A6}" sibTransId="{E88CE464-BCEA-4334-A38D-63451C6F9587}"/>
    <dgm:cxn modelId="{8573BF5A-78B7-41DD-B4AE-8BFE449684A2}" srcId="{A117C91A-0183-485B-B3A2-07032C4C60B3}" destId="{BF5B1AAA-EA82-4377-8731-537DCB59C402}" srcOrd="4" destOrd="0" parTransId="{96C9EC42-7ED4-45DF-906A-8BC1D5DF5954}" sibTransId="{9728E8A1-D47E-4CE6-B9AB-5C8CBD9D6BA5}"/>
    <dgm:cxn modelId="{FC740617-BD12-4040-A70A-6EBA535B4331}" type="presOf" srcId="{D6DE73BB-9E17-484D-B0B7-BE34E8CD5F5D}" destId="{27F3A3BC-5AB0-48B3-8332-20BE42BDA677}" srcOrd="0" destOrd="0" presId="urn:microsoft.com/office/officeart/2005/8/layout/cycle1"/>
    <dgm:cxn modelId="{EE472EAD-A662-46B5-80B9-A750DB35F348}" type="presOf" srcId="{BF5B1AAA-EA82-4377-8731-537DCB59C402}" destId="{5050DBEB-73C8-4B4A-BD3B-A490B77B6085}" srcOrd="0" destOrd="0" presId="urn:microsoft.com/office/officeart/2005/8/layout/cycle1"/>
    <dgm:cxn modelId="{A99E06E3-E871-433C-A595-A7E374AE29EE}" srcId="{A117C91A-0183-485B-B3A2-07032C4C60B3}" destId="{04B41694-CAC0-4778-8207-766BB8C3274D}" srcOrd="0" destOrd="0" parTransId="{DF7EAF16-6C2A-405C-AFC1-3B490A618EBA}" sibTransId="{D6DE73BB-9E17-484D-B0B7-BE34E8CD5F5D}"/>
    <dgm:cxn modelId="{A0938F01-BA6F-4A0B-848A-177FB119D7AB}" srcId="{A117C91A-0183-485B-B3A2-07032C4C60B3}" destId="{62BAD192-977E-45AE-8A88-A093B78FD465}" srcOrd="1" destOrd="0" parTransId="{A40A42E8-0113-4190-AEF9-F4C53265C176}" sibTransId="{E0651CFF-E5BB-4F34-B7CC-3975A4A4070F}"/>
    <dgm:cxn modelId="{678D6C66-13E2-48AF-B21E-1F8ECFB6C8C6}" type="presOf" srcId="{62BAD192-977E-45AE-8A88-A093B78FD465}" destId="{0413D132-09BD-4E69-89C3-C49862C9AFAC}" srcOrd="0" destOrd="0" presId="urn:microsoft.com/office/officeart/2005/8/layout/cycle1"/>
    <dgm:cxn modelId="{9481F93E-F521-485F-8D11-02E5C334B011}" type="presOf" srcId="{04B41694-CAC0-4778-8207-766BB8C3274D}" destId="{3FB4C366-632E-484F-98BA-E9F23D67FB09}" srcOrd="0" destOrd="0" presId="urn:microsoft.com/office/officeart/2005/8/layout/cycle1"/>
    <dgm:cxn modelId="{9C9FC119-DBE2-403A-B239-0D28FDAAB8B5}" type="presOf" srcId="{A6E59B57-DB5D-4F8E-823D-A82B865EAF66}" destId="{84F2F532-A8BE-4C0D-B718-DBC1D37E19E1}" srcOrd="0" destOrd="0" presId="urn:microsoft.com/office/officeart/2005/8/layout/cycle1"/>
    <dgm:cxn modelId="{44C64756-A98B-4B1C-AC34-A9E387E8B17C}" type="presOf" srcId="{A117C91A-0183-485B-B3A2-07032C4C60B3}" destId="{8B2497E1-EF6C-4BEB-A97F-02765DCF4DB3}" srcOrd="0" destOrd="0" presId="urn:microsoft.com/office/officeart/2005/8/layout/cycle1"/>
    <dgm:cxn modelId="{4C350075-DED0-4184-80E5-F04490A370D0}" srcId="{A117C91A-0183-485B-B3A2-07032C4C60B3}" destId="{0E62E093-DD0D-49E7-9B86-5CCF8DEBAD82}" srcOrd="2" destOrd="0" parTransId="{E99540AD-3741-401B-9184-9C4F2E115EB4}" sibTransId="{A6E59B57-DB5D-4F8E-823D-A82B865EAF66}"/>
    <dgm:cxn modelId="{BABA0F1A-BAED-4185-B7E8-AA65F1B27666}" type="presOf" srcId="{0747C61D-BD8D-4F82-839C-B1043306DDD7}" destId="{83EE3E31-053F-4B03-99B2-2A1B94207689}" srcOrd="0" destOrd="0" presId="urn:microsoft.com/office/officeart/2005/8/layout/cycle1"/>
    <dgm:cxn modelId="{693E9D49-CBB6-472E-A76E-14A94B0FC99A}" type="presOf" srcId="{9728E8A1-D47E-4CE6-B9AB-5C8CBD9D6BA5}" destId="{BBF8F98B-E60D-4CA2-87DF-E78A3C7565AF}" srcOrd="0" destOrd="0" presId="urn:microsoft.com/office/officeart/2005/8/layout/cycle1"/>
    <dgm:cxn modelId="{5234E5CC-7C0D-4222-8575-818A8391A0D0}" type="presOf" srcId="{E88CE464-BCEA-4334-A38D-63451C6F9587}" destId="{08E70E2F-BC32-48D2-8886-5F56918E4482}" srcOrd="0" destOrd="0" presId="urn:microsoft.com/office/officeart/2005/8/layout/cycle1"/>
    <dgm:cxn modelId="{4D7D53BF-2D92-4ECE-9CBA-3BA728ECAA00}" type="presOf" srcId="{0E62E093-DD0D-49E7-9B86-5CCF8DEBAD82}" destId="{B3444221-C6CA-4EBA-9CA2-504E71A4D6C5}" srcOrd="0" destOrd="0" presId="urn:microsoft.com/office/officeart/2005/8/layout/cycle1"/>
    <dgm:cxn modelId="{FD7F2FC7-D92A-40FA-8932-F3BC627392B4}" type="presParOf" srcId="{8B2497E1-EF6C-4BEB-A97F-02765DCF4DB3}" destId="{D0F8F7B3-DCAA-49E5-8B68-CA38DADB6DE0}" srcOrd="0" destOrd="0" presId="urn:microsoft.com/office/officeart/2005/8/layout/cycle1"/>
    <dgm:cxn modelId="{2116C67B-548C-4230-9BB7-92F4195E70AA}" type="presParOf" srcId="{8B2497E1-EF6C-4BEB-A97F-02765DCF4DB3}" destId="{3FB4C366-632E-484F-98BA-E9F23D67FB09}" srcOrd="1" destOrd="0" presId="urn:microsoft.com/office/officeart/2005/8/layout/cycle1"/>
    <dgm:cxn modelId="{A1B0199B-2F92-46EA-AFB8-2E826F876CDA}" type="presParOf" srcId="{8B2497E1-EF6C-4BEB-A97F-02765DCF4DB3}" destId="{27F3A3BC-5AB0-48B3-8332-20BE42BDA677}" srcOrd="2" destOrd="0" presId="urn:microsoft.com/office/officeart/2005/8/layout/cycle1"/>
    <dgm:cxn modelId="{3D16B5A0-1F4F-417E-8BA0-B9FCD5A60485}" type="presParOf" srcId="{8B2497E1-EF6C-4BEB-A97F-02765DCF4DB3}" destId="{28604C63-9370-47EF-9648-6336B826722C}" srcOrd="3" destOrd="0" presId="urn:microsoft.com/office/officeart/2005/8/layout/cycle1"/>
    <dgm:cxn modelId="{6BB33066-BBFF-46A3-BE9A-4BC42CD0F6BE}" type="presParOf" srcId="{8B2497E1-EF6C-4BEB-A97F-02765DCF4DB3}" destId="{0413D132-09BD-4E69-89C3-C49862C9AFAC}" srcOrd="4" destOrd="0" presId="urn:microsoft.com/office/officeart/2005/8/layout/cycle1"/>
    <dgm:cxn modelId="{96E3B9C6-2893-4AD9-AEE7-65BCE46927A4}" type="presParOf" srcId="{8B2497E1-EF6C-4BEB-A97F-02765DCF4DB3}" destId="{B469E538-3F33-47BF-B049-A36B8E737CBB}" srcOrd="5" destOrd="0" presId="urn:microsoft.com/office/officeart/2005/8/layout/cycle1"/>
    <dgm:cxn modelId="{A9603B1F-0CA7-40C3-909E-1E0624B864B8}" type="presParOf" srcId="{8B2497E1-EF6C-4BEB-A97F-02765DCF4DB3}" destId="{B9C8DBA6-92BB-4D40-92FA-3CE37A180E0C}" srcOrd="6" destOrd="0" presId="urn:microsoft.com/office/officeart/2005/8/layout/cycle1"/>
    <dgm:cxn modelId="{3ED32DCB-C114-4D11-9848-2928CE09FF8E}" type="presParOf" srcId="{8B2497E1-EF6C-4BEB-A97F-02765DCF4DB3}" destId="{B3444221-C6CA-4EBA-9CA2-504E71A4D6C5}" srcOrd="7" destOrd="0" presId="urn:microsoft.com/office/officeart/2005/8/layout/cycle1"/>
    <dgm:cxn modelId="{901C1AD3-0105-4E1E-838A-AB769C5F179F}" type="presParOf" srcId="{8B2497E1-EF6C-4BEB-A97F-02765DCF4DB3}" destId="{84F2F532-A8BE-4C0D-B718-DBC1D37E19E1}" srcOrd="8" destOrd="0" presId="urn:microsoft.com/office/officeart/2005/8/layout/cycle1"/>
    <dgm:cxn modelId="{9AFEC021-4884-4FD0-A8A1-2FB7781C8B60}" type="presParOf" srcId="{8B2497E1-EF6C-4BEB-A97F-02765DCF4DB3}" destId="{9B3D4872-5653-4DFA-AA74-AC8433F756ED}" srcOrd="9" destOrd="0" presId="urn:microsoft.com/office/officeart/2005/8/layout/cycle1"/>
    <dgm:cxn modelId="{426447C0-AC95-4E46-B38A-C5A8D5A9329E}" type="presParOf" srcId="{8B2497E1-EF6C-4BEB-A97F-02765DCF4DB3}" destId="{83EE3E31-053F-4B03-99B2-2A1B94207689}" srcOrd="10" destOrd="0" presId="urn:microsoft.com/office/officeart/2005/8/layout/cycle1"/>
    <dgm:cxn modelId="{15AAFA92-EC43-42EF-880F-2FD1F9FC9D3B}" type="presParOf" srcId="{8B2497E1-EF6C-4BEB-A97F-02765DCF4DB3}" destId="{08E70E2F-BC32-48D2-8886-5F56918E4482}" srcOrd="11" destOrd="0" presId="urn:microsoft.com/office/officeart/2005/8/layout/cycle1"/>
    <dgm:cxn modelId="{AD76F089-CFA9-472D-BBC6-2D95BEA4E508}" type="presParOf" srcId="{8B2497E1-EF6C-4BEB-A97F-02765DCF4DB3}" destId="{D272EF63-5F05-4DB1-A638-640D93F0858A}" srcOrd="12" destOrd="0" presId="urn:microsoft.com/office/officeart/2005/8/layout/cycle1"/>
    <dgm:cxn modelId="{9C9B1ACB-F2CD-4771-B832-2F06F86A3879}" type="presParOf" srcId="{8B2497E1-EF6C-4BEB-A97F-02765DCF4DB3}" destId="{5050DBEB-73C8-4B4A-BD3B-A490B77B6085}" srcOrd="13" destOrd="0" presId="urn:microsoft.com/office/officeart/2005/8/layout/cycle1"/>
    <dgm:cxn modelId="{D8B80310-03EF-4A64-8C03-F2FE49B2C47C}" type="presParOf" srcId="{8B2497E1-EF6C-4BEB-A97F-02765DCF4DB3}" destId="{BBF8F98B-E60D-4CA2-87DF-E78A3C7565AF}" srcOrd="14"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0EBC3FB-6F5F-4479-B4D6-2DABC2B78E64}" type="doc">
      <dgm:prSet loTypeId="urn:microsoft.com/office/officeart/2005/8/layout/cycle7" loCatId="cycle" qsTypeId="urn:microsoft.com/office/officeart/2005/8/quickstyle/simple1" qsCatId="simple" csTypeId="urn:microsoft.com/office/officeart/2005/8/colors/colorful3" csCatId="colorful" phldr="1"/>
      <dgm:spPr/>
      <dgm:t>
        <a:bodyPr/>
        <a:lstStyle/>
        <a:p>
          <a:endParaRPr lang="es-ES"/>
        </a:p>
      </dgm:t>
    </dgm:pt>
    <dgm:pt modelId="{7EB64D26-BF04-4BEA-ADF4-8C8F7A82C524}">
      <dgm:prSet phldrT="[Texto]" custT="1"/>
      <dgm:spPr/>
      <dgm:t>
        <a:bodyPr/>
        <a:lstStyle/>
        <a:p>
          <a:r>
            <a:rPr lang="es-ES" sz="4000" dirty="0" smtClean="0"/>
            <a:t>P</a:t>
          </a:r>
          <a:r>
            <a:rPr lang="es-ES" sz="2800" dirty="0" smtClean="0"/>
            <a:t>REVENCIÓN</a:t>
          </a:r>
          <a:endParaRPr lang="es-ES" sz="2800" dirty="0"/>
        </a:p>
      </dgm:t>
    </dgm:pt>
    <dgm:pt modelId="{A15D47D8-D752-4F65-8595-0FFA2AD55930}" type="parTrans" cxnId="{60CB8940-5D1A-43D9-829B-5EE4BA9C7230}">
      <dgm:prSet/>
      <dgm:spPr/>
      <dgm:t>
        <a:bodyPr/>
        <a:lstStyle/>
        <a:p>
          <a:endParaRPr lang="es-ES"/>
        </a:p>
      </dgm:t>
    </dgm:pt>
    <dgm:pt modelId="{0035F431-6E9E-4B13-A692-457F3BFA604C}" type="sibTrans" cxnId="{60CB8940-5D1A-43D9-829B-5EE4BA9C7230}">
      <dgm:prSet/>
      <dgm:spPr/>
      <dgm:t>
        <a:bodyPr/>
        <a:lstStyle/>
        <a:p>
          <a:endParaRPr lang="es-ES"/>
        </a:p>
      </dgm:t>
    </dgm:pt>
    <dgm:pt modelId="{15562C27-0BFC-46E4-8B0F-2B801617F0A3}">
      <dgm:prSet phldrT="[Texto]" custT="1"/>
      <dgm:spPr/>
      <dgm:t>
        <a:bodyPr/>
        <a:lstStyle/>
        <a:p>
          <a:r>
            <a:rPr lang="es-ES" sz="4000" dirty="0" smtClean="0"/>
            <a:t>I</a:t>
          </a:r>
          <a:r>
            <a:rPr lang="es-ES" sz="2800" dirty="0" smtClean="0"/>
            <a:t>NVESTIGACIÓN</a:t>
          </a:r>
          <a:endParaRPr lang="es-ES" sz="2800" dirty="0"/>
        </a:p>
      </dgm:t>
    </dgm:pt>
    <dgm:pt modelId="{76B3BE35-C49C-4315-ADC8-BCC580FD453D}" type="parTrans" cxnId="{195A4ED4-51E9-4B07-879C-64DF13356B00}">
      <dgm:prSet/>
      <dgm:spPr/>
      <dgm:t>
        <a:bodyPr/>
        <a:lstStyle/>
        <a:p>
          <a:endParaRPr lang="es-ES"/>
        </a:p>
      </dgm:t>
    </dgm:pt>
    <dgm:pt modelId="{453B0E49-BC68-4C6D-86DA-C90EF512BAE5}" type="sibTrans" cxnId="{195A4ED4-51E9-4B07-879C-64DF13356B00}">
      <dgm:prSet/>
      <dgm:spPr/>
      <dgm:t>
        <a:bodyPr/>
        <a:lstStyle/>
        <a:p>
          <a:endParaRPr lang="es-ES"/>
        </a:p>
      </dgm:t>
    </dgm:pt>
    <dgm:pt modelId="{15F419E0-9313-4BC8-9925-60EC50D9810B}">
      <dgm:prSet phldrT="[Texto]" custT="1"/>
      <dgm:spPr/>
      <dgm:t>
        <a:bodyPr/>
        <a:lstStyle/>
        <a:p>
          <a:r>
            <a:rPr lang="es-ES" sz="4800" dirty="0" smtClean="0"/>
            <a:t>S</a:t>
          </a:r>
          <a:r>
            <a:rPr lang="es-ES" sz="3300" dirty="0" smtClean="0"/>
            <a:t>ANCIÓN </a:t>
          </a:r>
          <a:endParaRPr lang="es-ES" sz="3300" dirty="0"/>
        </a:p>
      </dgm:t>
    </dgm:pt>
    <dgm:pt modelId="{124F5F4A-E5F4-4F62-885F-4ADA330D0BAB}" type="parTrans" cxnId="{4DF800CF-5982-48C3-A9B6-59C5C9758667}">
      <dgm:prSet/>
      <dgm:spPr/>
      <dgm:t>
        <a:bodyPr/>
        <a:lstStyle/>
        <a:p>
          <a:endParaRPr lang="es-ES"/>
        </a:p>
      </dgm:t>
    </dgm:pt>
    <dgm:pt modelId="{6444F442-1541-40F1-A96B-4CBF0C6191DF}" type="sibTrans" cxnId="{4DF800CF-5982-48C3-A9B6-59C5C9758667}">
      <dgm:prSet/>
      <dgm:spPr/>
      <dgm:t>
        <a:bodyPr/>
        <a:lstStyle/>
        <a:p>
          <a:endParaRPr lang="es-ES"/>
        </a:p>
      </dgm:t>
    </dgm:pt>
    <dgm:pt modelId="{98179085-480E-4C1B-B2DC-6A20FA66B411}" type="pres">
      <dgm:prSet presAssocID="{60EBC3FB-6F5F-4479-B4D6-2DABC2B78E64}" presName="Name0" presStyleCnt="0">
        <dgm:presLayoutVars>
          <dgm:dir/>
          <dgm:resizeHandles val="exact"/>
        </dgm:presLayoutVars>
      </dgm:prSet>
      <dgm:spPr/>
      <dgm:t>
        <a:bodyPr/>
        <a:lstStyle/>
        <a:p>
          <a:endParaRPr lang="es-MX"/>
        </a:p>
      </dgm:t>
    </dgm:pt>
    <dgm:pt modelId="{3AD1FD8B-3BEB-4AF7-A3D5-F4EB9074AFCD}" type="pres">
      <dgm:prSet presAssocID="{7EB64D26-BF04-4BEA-ADF4-8C8F7A82C524}" presName="node" presStyleLbl="node1" presStyleIdx="0" presStyleCnt="3" custScaleY="85708" custRadScaleRad="93472">
        <dgm:presLayoutVars>
          <dgm:bulletEnabled val="1"/>
        </dgm:presLayoutVars>
      </dgm:prSet>
      <dgm:spPr/>
      <dgm:t>
        <a:bodyPr/>
        <a:lstStyle/>
        <a:p>
          <a:endParaRPr lang="es-ES"/>
        </a:p>
      </dgm:t>
    </dgm:pt>
    <dgm:pt modelId="{3C6360D7-D4EC-4A9D-A500-FB37E0CFA048}" type="pres">
      <dgm:prSet presAssocID="{0035F431-6E9E-4B13-A692-457F3BFA604C}" presName="sibTrans" presStyleLbl="sibTrans2D1" presStyleIdx="0" presStyleCnt="3"/>
      <dgm:spPr/>
      <dgm:t>
        <a:bodyPr/>
        <a:lstStyle/>
        <a:p>
          <a:endParaRPr lang="es-MX"/>
        </a:p>
      </dgm:t>
    </dgm:pt>
    <dgm:pt modelId="{878C0732-C1BF-49F5-ACAA-86A41F1C2CCE}" type="pres">
      <dgm:prSet presAssocID="{0035F431-6E9E-4B13-A692-457F3BFA604C}" presName="connectorText" presStyleLbl="sibTrans2D1" presStyleIdx="0" presStyleCnt="3"/>
      <dgm:spPr/>
      <dgm:t>
        <a:bodyPr/>
        <a:lstStyle/>
        <a:p>
          <a:endParaRPr lang="es-MX"/>
        </a:p>
      </dgm:t>
    </dgm:pt>
    <dgm:pt modelId="{2E5DC3C9-FEBF-42E4-B596-1DAD555CDC8B}" type="pres">
      <dgm:prSet presAssocID="{15562C27-0BFC-46E4-8B0F-2B801617F0A3}" presName="node" presStyleLbl="node1" presStyleIdx="1" presStyleCnt="3" custScaleX="113278" custScaleY="79661">
        <dgm:presLayoutVars>
          <dgm:bulletEnabled val="1"/>
        </dgm:presLayoutVars>
      </dgm:prSet>
      <dgm:spPr/>
      <dgm:t>
        <a:bodyPr/>
        <a:lstStyle/>
        <a:p>
          <a:endParaRPr lang="es-ES"/>
        </a:p>
      </dgm:t>
    </dgm:pt>
    <dgm:pt modelId="{EB8A6E7C-AE83-4718-8920-3BE94C4D41D8}" type="pres">
      <dgm:prSet presAssocID="{453B0E49-BC68-4C6D-86DA-C90EF512BAE5}" presName="sibTrans" presStyleLbl="sibTrans2D1" presStyleIdx="1" presStyleCnt="3"/>
      <dgm:spPr/>
      <dgm:t>
        <a:bodyPr/>
        <a:lstStyle/>
        <a:p>
          <a:endParaRPr lang="es-MX"/>
        </a:p>
      </dgm:t>
    </dgm:pt>
    <dgm:pt modelId="{BA77CAE5-C433-4A9A-A9AA-2FE469D9D7A4}" type="pres">
      <dgm:prSet presAssocID="{453B0E49-BC68-4C6D-86DA-C90EF512BAE5}" presName="connectorText" presStyleLbl="sibTrans2D1" presStyleIdx="1" presStyleCnt="3"/>
      <dgm:spPr/>
      <dgm:t>
        <a:bodyPr/>
        <a:lstStyle/>
        <a:p>
          <a:endParaRPr lang="es-MX"/>
        </a:p>
      </dgm:t>
    </dgm:pt>
    <dgm:pt modelId="{8FC9D4BF-4AAE-4C49-B094-6ACF60971DD0}" type="pres">
      <dgm:prSet presAssocID="{15F419E0-9313-4BC8-9925-60EC50D9810B}" presName="node" presStyleLbl="node1" presStyleIdx="2" presStyleCnt="3" custScaleX="101457" custScaleY="83785">
        <dgm:presLayoutVars>
          <dgm:bulletEnabled val="1"/>
        </dgm:presLayoutVars>
      </dgm:prSet>
      <dgm:spPr/>
      <dgm:t>
        <a:bodyPr/>
        <a:lstStyle/>
        <a:p>
          <a:endParaRPr lang="es-ES"/>
        </a:p>
      </dgm:t>
    </dgm:pt>
    <dgm:pt modelId="{28A78208-94C9-4ACA-A254-5EB6AA2AC823}" type="pres">
      <dgm:prSet presAssocID="{6444F442-1541-40F1-A96B-4CBF0C6191DF}" presName="sibTrans" presStyleLbl="sibTrans2D1" presStyleIdx="2" presStyleCnt="3"/>
      <dgm:spPr/>
      <dgm:t>
        <a:bodyPr/>
        <a:lstStyle/>
        <a:p>
          <a:endParaRPr lang="es-MX"/>
        </a:p>
      </dgm:t>
    </dgm:pt>
    <dgm:pt modelId="{828358EF-EB5E-4D28-A730-DE3BF37588E3}" type="pres">
      <dgm:prSet presAssocID="{6444F442-1541-40F1-A96B-4CBF0C6191DF}" presName="connectorText" presStyleLbl="sibTrans2D1" presStyleIdx="2" presStyleCnt="3"/>
      <dgm:spPr/>
      <dgm:t>
        <a:bodyPr/>
        <a:lstStyle/>
        <a:p>
          <a:endParaRPr lang="es-MX"/>
        </a:p>
      </dgm:t>
    </dgm:pt>
  </dgm:ptLst>
  <dgm:cxnLst>
    <dgm:cxn modelId="{94DAFA40-995F-4954-B381-F04F1319ADCC}" type="presOf" srcId="{15562C27-0BFC-46E4-8B0F-2B801617F0A3}" destId="{2E5DC3C9-FEBF-42E4-B596-1DAD555CDC8B}" srcOrd="0" destOrd="0" presId="urn:microsoft.com/office/officeart/2005/8/layout/cycle7"/>
    <dgm:cxn modelId="{FFE862FD-BE31-4490-BC25-B377A391C83C}" type="presOf" srcId="{6444F442-1541-40F1-A96B-4CBF0C6191DF}" destId="{828358EF-EB5E-4D28-A730-DE3BF37588E3}" srcOrd="1" destOrd="0" presId="urn:microsoft.com/office/officeart/2005/8/layout/cycle7"/>
    <dgm:cxn modelId="{F630AFE7-024F-40D5-AB9A-B7977D50BF6D}" type="presOf" srcId="{0035F431-6E9E-4B13-A692-457F3BFA604C}" destId="{878C0732-C1BF-49F5-ACAA-86A41F1C2CCE}" srcOrd="1" destOrd="0" presId="urn:microsoft.com/office/officeart/2005/8/layout/cycle7"/>
    <dgm:cxn modelId="{195A4ED4-51E9-4B07-879C-64DF13356B00}" srcId="{60EBC3FB-6F5F-4479-B4D6-2DABC2B78E64}" destId="{15562C27-0BFC-46E4-8B0F-2B801617F0A3}" srcOrd="1" destOrd="0" parTransId="{76B3BE35-C49C-4315-ADC8-BCC580FD453D}" sibTransId="{453B0E49-BC68-4C6D-86DA-C90EF512BAE5}"/>
    <dgm:cxn modelId="{9FF96F28-2B3A-40E1-B8EB-11598BCC2879}" type="presOf" srcId="{0035F431-6E9E-4B13-A692-457F3BFA604C}" destId="{3C6360D7-D4EC-4A9D-A500-FB37E0CFA048}" srcOrd="0" destOrd="0" presId="urn:microsoft.com/office/officeart/2005/8/layout/cycle7"/>
    <dgm:cxn modelId="{20AAE313-894C-4749-BD98-62239557E001}" type="presOf" srcId="{7EB64D26-BF04-4BEA-ADF4-8C8F7A82C524}" destId="{3AD1FD8B-3BEB-4AF7-A3D5-F4EB9074AFCD}" srcOrd="0" destOrd="0" presId="urn:microsoft.com/office/officeart/2005/8/layout/cycle7"/>
    <dgm:cxn modelId="{4DBAEDC5-E5B8-4340-ACC8-580F245D0BB7}" type="presOf" srcId="{453B0E49-BC68-4C6D-86DA-C90EF512BAE5}" destId="{EB8A6E7C-AE83-4718-8920-3BE94C4D41D8}" srcOrd="0" destOrd="0" presId="urn:microsoft.com/office/officeart/2005/8/layout/cycle7"/>
    <dgm:cxn modelId="{78D8A88B-6B10-4DBC-A520-43ABADA55285}" type="presOf" srcId="{60EBC3FB-6F5F-4479-B4D6-2DABC2B78E64}" destId="{98179085-480E-4C1B-B2DC-6A20FA66B411}" srcOrd="0" destOrd="0" presId="urn:microsoft.com/office/officeart/2005/8/layout/cycle7"/>
    <dgm:cxn modelId="{B51B9159-ACFC-4D0F-B70C-BDB389969241}" type="presOf" srcId="{6444F442-1541-40F1-A96B-4CBF0C6191DF}" destId="{28A78208-94C9-4ACA-A254-5EB6AA2AC823}" srcOrd="0" destOrd="0" presId="urn:microsoft.com/office/officeart/2005/8/layout/cycle7"/>
    <dgm:cxn modelId="{7390F538-46FB-4C33-8B26-43E3E100276C}" type="presOf" srcId="{15F419E0-9313-4BC8-9925-60EC50D9810B}" destId="{8FC9D4BF-4AAE-4C49-B094-6ACF60971DD0}" srcOrd="0" destOrd="0" presId="urn:microsoft.com/office/officeart/2005/8/layout/cycle7"/>
    <dgm:cxn modelId="{60CB8940-5D1A-43D9-829B-5EE4BA9C7230}" srcId="{60EBC3FB-6F5F-4479-B4D6-2DABC2B78E64}" destId="{7EB64D26-BF04-4BEA-ADF4-8C8F7A82C524}" srcOrd="0" destOrd="0" parTransId="{A15D47D8-D752-4F65-8595-0FFA2AD55930}" sibTransId="{0035F431-6E9E-4B13-A692-457F3BFA604C}"/>
    <dgm:cxn modelId="{C383376D-3152-4FE7-B05B-AC78B83A405C}" type="presOf" srcId="{453B0E49-BC68-4C6D-86DA-C90EF512BAE5}" destId="{BA77CAE5-C433-4A9A-A9AA-2FE469D9D7A4}" srcOrd="1" destOrd="0" presId="urn:microsoft.com/office/officeart/2005/8/layout/cycle7"/>
    <dgm:cxn modelId="{4DF800CF-5982-48C3-A9B6-59C5C9758667}" srcId="{60EBC3FB-6F5F-4479-B4D6-2DABC2B78E64}" destId="{15F419E0-9313-4BC8-9925-60EC50D9810B}" srcOrd="2" destOrd="0" parTransId="{124F5F4A-E5F4-4F62-885F-4ADA330D0BAB}" sibTransId="{6444F442-1541-40F1-A96B-4CBF0C6191DF}"/>
    <dgm:cxn modelId="{DA37B8CA-05B1-4DBE-8561-AB08A1518275}" type="presParOf" srcId="{98179085-480E-4C1B-B2DC-6A20FA66B411}" destId="{3AD1FD8B-3BEB-4AF7-A3D5-F4EB9074AFCD}" srcOrd="0" destOrd="0" presId="urn:microsoft.com/office/officeart/2005/8/layout/cycle7"/>
    <dgm:cxn modelId="{91A9676B-3FD7-4809-9B2D-460B0D578B86}" type="presParOf" srcId="{98179085-480E-4C1B-B2DC-6A20FA66B411}" destId="{3C6360D7-D4EC-4A9D-A500-FB37E0CFA048}" srcOrd="1" destOrd="0" presId="urn:microsoft.com/office/officeart/2005/8/layout/cycle7"/>
    <dgm:cxn modelId="{84EBA2F1-88A1-4079-9D13-85399C8E97E2}" type="presParOf" srcId="{3C6360D7-D4EC-4A9D-A500-FB37E0CFA048}" destId="{878C0732-C1BF-49F5-ACAA-86A41F1C2CCE}" srcOrd="0" destOrd="0" presId="urn:microsoft.com/office/officeart/2005/8/layout/cycle7"/>
    <dgm:cxn modelId="{D517CBF1-5F30-4492-87B5-286F0E960DC3}" type="presParOf" srcId="{98179085-480E-4C1B-B2DC-6A20FA66B411}" destId="{2E5DC3C9-FEBF-42E4-B596-1DAD555CDC8B}" srcOrd="2" destOrd="0" presId="urn:microsoft.com/office/officeart/2005/8/layout/cycle7"/>
    <dgm:cxn modelId="{4FE8B94E-FF04-44ED-80EB-FE08822C7DF0}" type="presParOf" srcId="{98179085-480E-4C1B-B2DC-6A20FA66B411}" destId="{EB8A6E7C-AE83-4718-8920-3BE94C4D41D8}" srcOrd="3" destOrd="0" presId="urn:microsoft.com/office/officeart/2005/8/layout/cycle7"/>
    <dgm:cxn modelId="{13058628-0FDE-489C-941A-EB36BDD9AB36}" type="presParOf" srcId="{EB8A6E7C-AE83-4718-8920-3BE94C4D41D8}" destId="{BA77CAE5-C433-4A9A-A9AA-2FE469D9D7A4}" srcOrd="0" destOrd="0" presId="urn:microsoft.com/office/officeart/2005/8/layout/cycle7"/>
    <dgm:cxn modelId="{CA337F8D-2D3F-484A-95EA-33C14C175839}" type="presParOf" srcId="{98179085-480E-4C1B-B2DC-6A20FA66B411}" destId="{8FC9D4BF-4AAE-4C49-B094-6ACF60971DD0}" srcOrd="4" destOrd="0" presId="urn:microsoft.com/office/officeart/2005/8/layout/cycle7"/>
    <dgm:cxn modelId="{495D7B78-FE7F-44D4-B103-B71A4B7CD0EC}" type="presParOf" srcId="{98179085-480E-4C1B-B2DC-6A20FA66B411}" destId="{28A78208-94C9-4ACA-A254-5EB6AA2AC823}" srcOrd="5" destOrd="0" presId="urn:microsoft.com/office/officeart/2005/8/layout/cycle7"/>
    <dgm:cxn modelId="{93922999-B447-4404-845B-DF2627599B14}" type="presParOf" srcId="{28A78208-94C9-4ACA-A254-5EB6AA2AC823}" destId="{828358EF-EB5E-4D28-A730-DE3BF37588E3}"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B5B57AA-EF44-8942-BF5B-7944302F4B13}"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s-ES_tradnl"/>
        </a:p>
      </dgm:t>
    </dgm:pt>
    <dgm:pt modelId="{D93772C7-C77E-BA46-B397-B8EA38A12803}">
      <dgm:prSet custT="1">
        <dgm:style>
          <a:lnRef idx="1">
            <a:schemeClr val="accent6"/>
          </a:lnRef>
          <a:fillRef idx="2">
            <a:schemeClr val="accent6"/>
          </a:fillRef>
          <a:effectRef idx="1">
            <a:schemeClr val="accent6"/>
          </a:effectRef>
          <a:fontRef idx="minor">
            <a:schemeClr val="dk1"/>
          </a:fontRef>
        </dgm:style>
      </dgm:prSet>
      <dgm:spPr>
        <a:gradFill flip="none" rotWithShape="1">
          <a:gsLst>
            <a:gs pos="0">
              <a:srgbClr val="0070C0"/>
            </a:gs>
            <a:gs pos="25000">
              <a:schemeClr val="accent6">
                <a:tint val="77000"/>
                <a:lumMod val="75000"/>
                <a:lumOff val="25000"/>
              </a:schemeClr>
            </a:gs>
            <a:gs pos="58000">
              <a:schemeClr val="accent6">
                <a:tint val="79000"/>
              </a:schemeClr>
            </a:gs>
            <a:gs pos="47000">
              <a:schemeClr val="accent6">
                <a:tint val="73000"/>
              </a:schemeClr>
            </a:gs>
            <a:gs pos="94000">
              <a:schemeClr val="accent3">
                <a:lumMod val="20000"/>
                <a:lumOff val="80000"/>
              </a:schemeClr>
            </a:gs>
          </a:gsLst>
          <a:lin ang="16200000" scaled="1"/>
          <a:tileRect/>
        </a:gradFill>
        <a:ln/>
      </dgm:spPr>
      <dgm:t>
        <a:bodyPr/>
        <a:lstStyle/>
        <a:p>
          <a:pPr rtl="0"/>
          <a:r>
            <a:rPr lang="es-MX" sz="2200" b="1" dirty="0" smtClean="0">
              <a:solidFill>
                <a:srgbClr val="002060"/>
              </a:solidFill>
              <a:latin typeface="Arial" panose="020B0604020202020204" pitchFamily="34" charset="0"/>
              <a:ea typeface="Soberana Sans" charset="0"/>
              <a:cs typeface="Arial" panose="020B0604020202020204" pitchFamily="34" charset="0"/>
            </a:rPr>
            <a:t>LEGALIDAD</a:t>
          </a:r>
          <a:r>
            <a:rPr lang="es-MX" sz="2000" b="1" dirty="0" smtClean="0">
              <a:solidFill>
                <a:srgbClr val="002060"/>
              </a:solidFill>
              <a:latin typeface="Arial" panose="020B0604020202020204" pitchFamily="34" charset="0"/>
              <a:ea typeface="Soberana Sans" charset="0"/>
              <a:cs typeface="Arial" panose="020B0604020202020204" pitchFamily="34" charset="0"/>
            </a:rPr>
            <a:t> </a:t>
          </a:r>
          <a:endParaRPr lang="es-MX" sz="2000" b="1" dirty="0">
            <a:solidFill>
              <a:srgbClr val="002060"/>
            </a:solidFill>
            <a:latin typeface="Arial" panose="020B0604020202020204" pitchFamily="34" charset="0"/>
            <a:ea typeface="Soberana Sans" charset="0"/>
            <a:cs typeface="Arial" panose="020B0604020202020204" pitchFamily="34" charset="0"/>
          </a:endParaRPr>
        </a:p>
      </dgm:t>
    </dgm:pt>
    <dgm:pt modelId="{F307F128-A58E-4D4A-8D81-E07EF8A75D6C}" type="parTrans" cxnId="{253F2609-94D6-DB4E-848F-12800471E497}">
      <dgm:prSet/>
      <dgm:spPr/>
      <dgm:t>
        <a:bodyPr/>
        <a:lstStyle/>
        <a:p>
          <a:endParaRPr lang="es-ES_tradnl" b="1">
            <a:solidFill>
              <a:srgbClr val="002060"/>
            </a:solidFill>
            <a:latin typeface="Arial" panose="020B0604020202020204" pitchFamily="34" charset="0"/>
            <a:ea typeface="Soberana Sans" charset="0"/>
            <a:cs typeface="Arial" panose="020B0604020202020204" pitchFamily="34" charset="0"/>
          </a:endParaRPr>
        </a:p>
      </dgm:t>
    </dgm:pt>
    <dgm:pt modelId="{F7EF05F0-973D-0242-A736-CC29C505CCB7}" type="sibTrans" cxnId="{253F2609-94D6-DB4E-848F-12800471E497}">
      <dgm:prSet/>
      <dgm:spPr/>
      <dgm:t>
        <a:bodyPr/>
        <a:lstStyle/>
        <a:p>
          <a:endParaRPr lang="es-ES_tradnl" b="1">
            <a:solidFill>
              <a:srgbClr val="002060"/>
            </a:solidFill>
            <a:latin typeface="Arial" panose="020B0604020202020204" pitchFamily="34" charset="0"/>
            <a:ea typeface="Soberana Sans" charset="0"/>
            <a:cs typeface="Arial" panose="020B0604020202020204" pitchFamily="34" charset="0"/>
          </a:endParaRPr>
        </a:p>
      </dgm:t>
    </dgm:pt>
    <dgm:pt modelId="{3EDC0816-D928-F44B-BAC2-673D74894BD9}">
      <dgm:prSet custT="1">
        <dgm:style>
          <a:lnRef idx="1">
            <a:schemeClr val="accent6"/>
          </a:lnRef>
          <a:fillRef idx="2">
            <a:schemeClr val="accent6"/>
          </a:fillRef>
          <a:effectRef idx="1">
            <a:schemeClr val="accent6"/>
          </a:effectRef>
          <a:fontRef idx="minor">
            <a:schemeClr val="dk1"/>
          </a:fontRef>
        </dgm:style>
      </dgm:prSet>
      <dgm:spPr>
        <a:gradFill rotWithShape="0">
          <a:gsLst>
            <a:gs pos="0">
              <a:schemeClr val="accent6">
                <a:tint val="1000"/>
              </a:schemeClr>
            </a:gs>
            <a:gs pos="68000">
              <a:schemeClr val="accent6">
                <a:tint val="77000"/>
              </a:schemeClr>
            </a:gs>
            <a:gs pos="81000">
              <a:schemeClr val="accent6">
                <a:tint val="79000"/>
              </a:schemeClr>
            </a:gs>
            <a:gs pos="86000">
              <a:schemeClr val="accent6">
                <a:tint val="73000"/>
              </a:schemeClr>
            </a:gs>
            <a:gs pos="100000">
              <a:srgbClr val="0070C0"/>
            </a:gs>
          </a:gsLst>
        </a:gradFill>
        <a:ln/>
      </dgm:spPr>
      <dgm:t>
        <a:bodyPr/>
        <a:lstStyle/>
        <a:p>
          <a:pPr rtl="0"/>
          <a:r>
            <a:rPr lang="es-MX" sz="2200" b="1" dirty="0" smtClean="0">
              <a:solidFill>
                <a:srgbClr val="002060"/>
              </a:solidFill>
              <a:latin typeface="Arial" panose="020B0604020202020204" pitchFamily="34" charset="0"/>
              <a:ea typeface="Soberana Sans" charset="0"/>
              <a:cs typeface="Arial" panose="020B0604020202020204" pitchFamily="34" charset="0"/>
            </a:rPr>
            <a:t>OBJETIVIDAD</a:t>
          </a:r>
          <a:r>
            <a:rPr lang="es-MX" sz="1300" b="1" dirty="0" smtClean="0">
              <a:solidFill>
                <a:srgbClr val="002060"/>
              </a:solidFill>
              <a:latin typeface="Arial" panose="020B0604020202020204" pitchFamily="34" charset="0"/>
              <a:ea typeface="Soberana Sans" charset="0"/>
              <a:cs typeface="Arial" panose="020B0604020202020204" pitchFamily="34" charset="0"/>
            </a:rPr>
            <a:t> </a:t>
          </a:r>
          <a:endParaRPr lang="es-MX" sz="1300" b="1" dirty="0">
            <a:solidFill>
              <a:srgbClr val="002060"/>
            </a:solidFill>
            <a:latin typeface="Arial" panose="020B0604020202020204" pitchFamily="34" charset="0"/>
            <a:ea typeface="Soberana Sans" charset="0"/>
            <a:cs typeface="Arial" panose="020B0604020202020204" pitchFamily="34" charset="0"/>
          </a:endParaRPr>
        </a:p>
      </dgm:t>
    </dgm:pt>
    <dgm:pt modelId="{507B1C7E-EF2E-5647-9B46-5C78CFD6343A}" type="parTrans" cxnId="{43D92DE0-1BC4-944A-AD92-5890817D69E9}">
      <dgm:prSet/>
      <dgm:spPr/>
      <dgm:t>
        <a:bodyPr/>
        <a:lstStyle/>
        <a:p>
          <a:endParaRPr lang="es-ES_tradnl" b="1">
            <a:solidFill>
              <a:srgbClr val="002060"/>
            </a:solidFill>
            <a:latin typeface="Arial" panose="020B0604020202020204" pitchFamily="34" charset="0"/>
            <a:ea typeface="Soberana Sans" charset="0"/>
            <a:cs typeface="Arial" panose="020B0604020202020204" pitchFamily="34" charset="0"/>
          </a:endParaRPr>
        </a:p>
      </dgm:t>
    </dgm:pt>
    <dgm:pt modelId="{97BE0370-5EF0-5C48-8DD2-4B751129DC8D}" type="sibTrans" cxnId="{43D92DE0-1BC4-944A-AD92-5890817D69E9}">
      <dgm:prSet/>
      <dgm:spPr/>
      <dgm:t>
        <a:bodyPr/>
        <a:lstStyle/>
        <a:p>
          <a:endParaRPr lang="es-ES_tradnl" b="1">
            <a:solidFill>
              <a:srgbClr val="002060"/>
            </a:solidFill>
            <a:latin typeface="Arial" panose="020B0604020202020204" pitchFamily="34" charset="0"/>
            <a:ea typeface="Soberana Sans" charset="0"/>
            <a:cs typeface="Arial" panose="020B0604020202020204" pitchFamily="34" charset="0"/>
          </a:endParaRPr>
        </a:p>
      </dgm:t>
    </dgm:pt>
    <dgm:pt modelId="{B9DD5CD8-6126-CA44-BE80-B5CAEE1FA358}">
      <dgm:prSet custT="1">
        <dgm:style>
          <a:lnRef idx="1">
            <a:schemeClr val="accent6"/>
          </a:lnRef>
          <a:fillRef idx="2">
            <a:schemeClr val="accent6"/>
          </a:fillRef>
          <a:effectRef idx="1">
            <a:schemeClr val="accent6"/>
          </a:effectRef>
          <a:fontRef idx="minor">
            <a:schemeClr val="dk1"/>
          </a:fontRef>
        </dgm:style>
      </dgm:prSet>
      <dgm:spPr>
        <a:gradFill rotWithShape="0">
          <a:gsLst>
            <a:gs pos="0">
              <a:schemeClr val="accent6">
                <a:tint val="1000"/>
              </a:schemeClr>
            </a:gs>
            <a:gs pos="68000">
              <a:schemeClr val="accent6">
                <a:tint val="77000"/>
              </a:schemeClr>
            </a:gs>
            <a:gs pos="81000">
              <a:schemeClr val="accent6">
                <a:tint val="79000"/>
              </a:schemeClr>
            </a:gs>
            <a:gs pos="86000">
              <a:schemeClr val="accent6">
                <a:tint val="73000"/>
              </a:schemeClr>
            </a:gs>
            <a:gs pos="100000">
              <a:srgbClr val="0070C0"/>
            </a:gs>
          </a:gsLst>
        </a:gradFill>
        <a:ln/>
      </dgm:spPr>
      <dgm:t>
        <a:bodyPr/>
        <a:lstStyle/>
        <a:p>
          <a:pPr rtl="0"/>
          <a:r>
            <a:rPr lang="es-MX" sz="1800" b="1" dirty="0" smtClean="0">
              <a:solidFill>
                <a:srgbClr val="002060"/>
              </a:solidFill>
              <a:latin typeface="Arial" panose="020B0604020202020204" pitchFamily="34" charset="0"/>
              <a:ea typeface="Soberana Sans" charset="0"/>
              <a:cs typeface="Arial" panose="020B0604020202020204" pitchFamily="34" charset="0"/>
            </a:rPr>
            <a:t>PROFESIONALISMO</a:t>
          </a:r>
          <a:endParaRPr lang="es-MX" sz="1800" b="1" dirty="0">
            <a:solidFill>
              <a:srgbClr val="002060"/>
            </a:solidFill>
            <a:latin typeface="Arial" panose="020B0604020202020204" pitchFamily="34" charset="0"/>
            <a:ea typeface="Soberana Sans" charset="0"/>
            <a:cs typeface="Arial" panose="020B0604020202020204" pitchFamily="34" charset="0"/>
          </a:endParaRPr>
        </a:p>
      </dgm:t>
    </dgm:pt>
    <dgm:pt modelId="{801F1AC5-360B-CD41-90FE-6CE678768C37}" type="parTrans" cxnId="{0A6CA776-358E-014E-BA4A-7F8CA7E0C1A8}">
      <dgm:prSet/>
      <dgm:spPr/>
      <dgm:t>
        <a:bodyPr/>
        <a:lstStyle/>
        <a:p>
          <a:endParaRPr lang="es-ES_tradnl" b="1">
            <a:solidFill>
              <a:srgbClr val="002060"/>
            </a:solidFill>
            <a:latin typeface="Arial" panose="020B0604020202020204" pitchFamily="34" charset="0"/>
            <a:ea typeface="Soberana Sans" charset="0"/>
            <a:cs typeface="Arial" panose="020B0604020202020204" pitchFamily="34" charset="0"/>
          </a:endParaRPr>
        </a:p>
      </dgm:t>
    </dgm:pt>
    <dgm:pt modelId="{3DC12E22-BA10-0A44-8B15-16FBCF94D576}" type="sibTrans" cxnId="{0A6CA776-358E-014E-BA4A-7F8CA7E0C1A8}">
      <dgm:prSet/>
      <dgm:spPr/>
      <dgm:t>
        <a:bodyPr/>
        <a:lstStyle/>
        <a:p>
          <a:endParaRPr lang="es-ES_tradnl" b="1">
            <a:solidFill>
              <a:srgbClr val="002060"/>
            </a:solidFill>
            <a:latin typeface="Arial" panose="020B0604020202020204" pitchFamily="34" charset="0"/>
            <a:ea typeface="Soberana Sans" charset="0"/>
            <a:cs typeface="Arial" panose="020B0604020202020204" pitchFamily="34" charset="0"/>
          </a:endParaRPr>
        </a:p>
      </dgm:t>
    </dgm:pt>
    <dgm:pt modelId="{A6D1F207-E0BE-A347-AB90-9E8C7AAB7C2F}">
      <dgm:prSet custT="1">
        <dgm:style>
          <a:lnRef idx="1">
            <a:schemeClr val="accent6"/>
          </a:lnRef>
          <a:fillRef idx="2">
            <a:schemeClr val="accent6"/>
          </a:fillRef>
          <a:effectRef idx="1">
            <a:schemeClr val="accent6"/>
          </a:effectRef>
          <a:fontRef idx="minor">
            <a:schemeClr val="dk1"/>
          </a:fontRef>
        </dgm:style>
      </dgm:prSet>
      <dgm:spPr>
        <a:gradFill rotWithShape="0">
          <a:gsLst>
            <a:gs pos="0">
              <a:schemeClr val="accent6">
                <a:tint val="1000"/>
              </a:schemeClr>
            </a:gs>
            <a:gs pos="68000">
              <a:schemeClr val="accent6">
                <a:tint val="77000"/>
              </a:schemeClr>
            </a:gs>
            <a:gs pos="81000">
              <a:schemeClr val="accent6">
                <a:tint val="79000"/>
              </a:schemeClr>
            </a:gs>
            <a:gs pos="86000">
              <a:schemeClr val="accent6">
                <a:tint val="73000"/>
              </a:schemeClr>
            </a:gs>
            <a:gs pos="100000">
              <a:srgbClr val="0070C0"/>
            </a:gs>
          </a:gsLst>
        </a:gradFill>
        <a:ln/>
      </dgm:spPr>
      <dgm:t>
        <a:bodyPr/>
        <a:lstStyle/>
        <a:p>
          <a:pPr rtl="0"/>
          <a:r>
            <a:rPr lang="es-MX" sz="2200" b="1" dirty="0" smtClean="0">
              <a:solidFill>
                <a:srgbClr val="002060"/>
              </a:solidFill>
              <a:latin typeface="Arial" panose="020B0604020202020204" pitchFamily="34" charset="0"/>
              <a:ea typeface="Soberana Sans" charset="0"/>
              <a:cs typeface="Arial" panose="020B0604020202020204" pitchFamily="34" charset="0"/>
            </a:rPr>
            <a:t>HONRADEZ </a:t>
          </a:r>
          <a:endParaRPr lang="es-MX" sz="2200" b="1" dirty="0">
            <a:solidFill>
              <a:srgbClr val="002060"/>
            </a:solidFill>
            <a:latin typeface="Arial" panose="020B0604020202020204" pitchFamily="34" charset="0"/>
            <a:ea typeface="Soberana Sans" charset="0"/>
            <a:cs typeface="Arial" panose="020B0604020202020204" pitchFamily="34" charset="0"/>
          </a:endParaRPr>
        </a:p>
      </dgm:t>
    </dgm:pt>
    <dgm:pt modelId="{BB0D45B9-A524-6548-9F10-27857D476973}" type="parTrans" cxnId="{45D76089-93CF-3140-8F0E-3007E03E615D}">
      <dgm:prSet/>
      <dgm:spPr/>
      <dgm:t>
        <a:bodyPr/>
        <a:lstStyle/>
        <a:p>
          <a:endParaRPr lang="es-ES_tradnl" b="1">
            <a:solidFill>
              <a:srgbClr val="002060"/>
            </a:solidFill>
            <a:latin typeface="Arial" panose="020B0604020202020204" pitchFamily="34" charset="0"/>
            <a:ea typeface="Soberana Sans" charset="0"/>
            <a:cs typeface="Arial" panose="020B0604020202020204" pitchFamily="34" charset="0"/>
          </a:endParaRPr>
        </a:p>
      </dgm:t>
    </dgm:pt>
    <dgm:pt modelId="{C2E449DF-AE68-9E41-BD17-5C509A4F6884}" type="sibTrans" cxnId="{45D76089-93CF-3140-8F0E-3007E03E615D}">
      <dgm:prSet/>
      <dgm:spPr/>
      <dgm:t>
        <a:bodyPr/>
        <a:lstStyle/>
        <a:p>
          <a:endParaRPr lang="es-ES_tradnl" b="1">
            <a:solidFill>
              <a:srgbClr val="002060"/>
            </a:solidFill>
            <a:latin typeface="Arial" panose="020B0604020202020204" pitchFamily="34" charset="0"/>
            <a:ea typeface="Soberana Sans" charset="0"/>
            <a:cs typeface="Arial" panose="020B0604020202020204" pitchFamily="34" charset="0"/>
          </a:endParaRPr>
        </a:p>
      </dgm:t>
    </dgm:pt>
    <dgm:pt modelId="{1BB2A931-6A99-324B-85E1-B56B36B561E0}">
      <dgm:prSet custT="1">
        <dgm:style>
          <a:lnRef idx="1">
            <a:schemeClr val="accent6"/>
          </a:lnRef>
          <a:fillRef idx="2">
            <a:schemeClr val="accent6"/>
          </a:fillRef>
          <a:effectRef idx="1">
            <a:schemeClr val="accent6"/>
          </a:effectRef>
          <a:fontRef idx="minor">
            <a:schemeClr val="dk1"/>
          </a:fontRef>
        </dgm:style>
      </dgm:prSet>
      <dgm:spPr>
        <a:gradFill rotWithShape="0">
          <a:gsLst>
            <a:gs pos="0">
              <a:schemeClr val="accent6">
                <a:tint val="1000"/>
              </a:schemeClr>
            </a:gs>
            <a:gs pos="68000">
              <a:schemeClr val="accent6">
                <a:tint val="77000"/>
              </a:schemeClr>
            </a:gs>
            <a:gs pos="81000">
              <a:schemeClr val="accent6">
                <a:tint val="79000"/>
              </a:schemeClr>
            </a:gs>
            <a:gs pos="86000">
              <a:schemeClr val="accent6">
                <a:tint val="73000"/>
              </a:schemeClr>
            </a:gs>
            <a:gs pos="100000">
              <a:srgbClr val="0070C0"/>
            </a:gs>
          </a:gsLst>
        </a:gradFill>
        <a:ln/>
      </dgm:spPr>
      <dgm:t>
        <a:bodyPr/>
        <a:lstStyle/>
        <a:p>
          <a:pPr rtl="0"/>
          <a:r>
            <a:rPr lang="es-MX" sz="2200" b="1" dirty="0" smtClean="0">
              <a:solidFill>
                <a:srgbClr val="002060"/>
              </a:solidFill>
              <a:latin typeface="Arial" panose="020B0604020202020204" pitchFamily="34" charset="0"/>
              <a:ea typeface="Soberana Sans" charset="0"/>
              <a:cs typeface="Arial" panose="020B0604020202020204" pitchFamily="34" charset="0"/>
            </a:rPr>
            <a:t>LEALTAD</a:t>
          </a:r>
          <a:endParaRPr lang="es-MX" sz="2200" b="1" dirty="0">
            <a:solidFill>
              <a:srgbClr val="002060"/>
            </a:solidFill>
            <a:latin typeface="Arial" panose="020B0604020202020204" pitchFamily="34" charset="0"/>
            <a:ea typeface="Soberana Sans" charset="0"/>
            <a:cs typeface="Arial" panose="020B0604020202020204" pitchFamily="34" charset="0"/>
          </a:endParaRPr>
        </a:p>
      </dgm:t>
    </dgm:pt>
    <dgm:pt modelId="{6DC7FFED-284E-484C-9CD6-75EF90DF3498}" type="parTrans" cxnId="{8FE0F9BE-CA6B-E04F-BEC8-56A715582A49}">
      <dgm:prSet/>
      <dgm:spPr/>
      <dgm:t>
        <a:bodyPr/>
        <a:lstStyle/>
        <a:p>
          <a:endParaRPr lang="es-ES_tradnl" b="1">
            <a:solidFill>
              <a:srgbClr val="002060"/>
            </a:solidFill>
            <a:latin typeface="Arial" panose="020B0604020202020204" pitchFamily="34" charset="0"/>
            <a:ea typeface="Soberana Sans" charset="0"/>
            <a:cs typeface="Arial" panose="020B0604020202020204" pitchFamily="34" charset="0"/>
          </a:endParaRPr>
        </a:p>
      </dgm:t>
    </dgm:pt>
    <dgm:pt modelId="{9ACB8537-1C9F-B942-BBA1-B9726E3764E9}" type="sibTrans" cxnId="{8FE0F9BE-CA6B-E04F-BEC8-56A715582A49}">
      <dgm:prSet/>
      <dgm:spPr/>
      <dgm:t>
        <a:bodyPr/>
        <a:lstStyle/>
        <a:p>
          <a:endParaRPr lang="es-ES_tradnl" b="1">
            <a:solidFill>
              <a:srgbClr val="002060"/>
            </a:solidFill>
            <a:latin typeface="Arial" panose="020B0604020202020204" pitchFamily="34" charset="0"/>
            <a:ea typeface="Soberana Sans" charset="0"/>
            <a:cs typeface="Arial" panose="020B0604020202020204" pitchFamily="34" charset="0"/>
          </a:endParaRPr>
        </a:p>
      </dgm:t>
    </dgm:pt>
    <dgm:pt modelId="{E0FA7E64-659C-9049-91E8-447DACAE0250}">
      <dgm:prSet custT="1">
        <dgm:style>
          <a:lnRef idx="1">
            <a:schemeClr val="accent6"/>
          </a:lnRef>
          <a:fillRef idx="2">
            <a:schemeClr val="accent6"/>
          </a:fillRef>
          <a:effectRef idx="1">
            <a:schemeClr val="accent6"/>
          </a:effectRef>
          <a:fontRef idx="minor">
            <a:schemeClr val="dk1"/>
          </a:fontRef>
        </dgm:style>
      </dgm:prSet>
      <dgm:spPr>
        <a:gradFill rotWithShape="0">
          <a:gsLst>
            <a:gs pos="0">
              <a:schemeClr val="accent6">
                <a:tint val="1000"/>
              </a:schemeClr>
            </a:gs>
            <a:gs pos="68000">
              <a:schemeClr val="accent6">
                <a:tint val="77000"/>
              </a:schemeClr>
            </a:gs>
            <a:gs pos="81000">
              <a:schemeClr val="accent6">
                <a:tint val="79000"/>
              </a:schemeClr>
            </a:gs>
            <a:gs pos="86000">
              <a:schemeClr val="accent6">
                <a:tint val="73000"/>
              </a:schemeClr>
            </a:gs>
            <a:gs pos="100000">
              <a:srgbClr val="0070C0"/>
            </a:gs>
          </a:gsLst>
        </a:gradFill>
        <a:ln/>
      </dgm:spPr>
      <dgm:t>
        <a:bodyPr/>
        <a:lstStyle/>
        <a:p>
          <a:pPr rtl="0"/>
          <a:r>
            <a:rPr lang="es-MX" sz="1800" b="1" dirty="0" smtClean="0">
              <a:solidFill>
                <a:srgbClr val="002060"/>
              </a:solidFill>
              <a:latin typeface="Arial" panose="020B0604020202020204" pitchFamily="34" charset="0"/>
              <a:ea typeface="Soberana Sans" charset="0"/>
              <a:cs typeface="Arial" panose="020B0604020202020204" pitchFamily="34" charset="0"/>
            </a:rPr>
            <a:t>IMPARCIALIDAD</a:t>
          </a:r>
          <a:endParaRPr lang="es-MX" sz="1800" b="1" dirty="0">
            <a:solidFill>
              <a:srgbClr val="002060"/>
            </a:solidFill>
            <a:latin typeface="Arial" panose="020B0604020202020204" pitchFamily="34" charset="0"/>
            <a:ea typeface="Soberana Sans" charset="0"/>
            <a:cs typeface="Arial" panose="020B0604020202020204" pitchFamily="34" charset="0"/>
          </a:endParaRPr>
        </a:p>
      </dgm:t>
    </dgm:pt>
    <dgm:pt modelId="{0023D0C9-02B7-BB47-B47E-DC32C73A4C2C}" type="parTrans" cxnId="{4D9109B5-712E-8A44-9766-83C0E1263946}">
      <dgm:prSet/>
      <dgm:spPr/>
      <dgm:t>
        <a:bodyPr/>
        <a:lstStyle/>
        <a:p>
          <a:endParaRPr lang="es-ES_tradnl" b="1">
            <a:solidFill>
              <a:srgbClr val="002060"/>
            </a:solidFill>
            <a:latin typeface="Arial" panose="020B0604020202020204" pitchFamily="34" charset="0"/>
            <a:ea typeface="Soberana Sans" charset="0"/>
            <a:cs typeface="Arial" panose="020B0604020202020204" pitchFamily="34" charset="0"/>
          </a:endParaRPr>
        </a:p>
      </dgm:t>
    </dgm:pt>
    <dgm:pt modelId="{494B6E47-A4D4-664F-9C9B-74D00C261F88}" type="sibTrans" cxnId="{4D9109B5-712E-8A44-9766-83C0E1263946}">
      <dgm:prSet/>
      <dgm:spPr/>
      <dgm:t>
        <a:bodyPr/>
        <a:lstStyle/>
        <a:p>
          <a:endParaRPr lang="es-ES_tradnl" b="1">
            <a:solidFill>
              <a:srgbClr val="002060"/>
            </a:solidFill>
            <a:latin typeface="Arial" panose="020B0604020202020204" pitchFamily="34" charset="0"/>
            <a:ea typeface="Soberana Sans" charset="0"/>
            <a:cs typeface="Arial" panose="020B0604020202020204" pitchFamily="34" charset="0"/>
          </a:endParaRPr>
        </a:p>
      </dgm:t>
    </dgm:pt>
    <dgm:pt modelId="{E77BCAB3-9191-4C4D-9A18-3D573A2F3CC9}">
      <dgm:prSet custT="1">
        <dgm:style>
          <a:lnRef idx="1">
            <a:schemeClr val="accent6"/>
          </a:lnRef>
          <a:fillRef idx="2">
            <a:schemeClr val="accent6"/>
          </a:fillRef>
          <a:effectRef idx="1">
            <a:schemeClr val="accent6"/>
          </a:effectRef>
          <a:fontRef idx="minor">
            <a:schemeClr val="dk1"/>
          </a:fontRef>
        </dgm:style>
      </dgm:prSet>
      <dgm:spPr>
        <a:gradFill rotWithShape="0">
          <a:gsLst>
            <a:gs pos="0">
              <a:schemeClr val="accent6">
                <a:tint val="1000"/>
              </a:schemeClr>
            </a:gs>
            <a:gs pos="68000">
              <a:schemeClr val="accent6">
                <a:tint val="77000"/>
              </a:schemeClr>
            </a:gs>
            <a:gs pos="81000">
              <a:schemeClr val="accent6">
                <a:tint val="79000"/>
              </a:schemeClr>
            </a:gs>
            <a:gs pos="86000">
              <a:schemeClr val="accent6">
                <a:tint val="73000"/>
              </a:schemeClr>
            </a:gs>
            <a:gs pos="100000">
              <a:srgbClr val="0070C0"/>
            </a:gs>
          </a:gsLst>
        </a:gradFill>
        <a:ln/>
      </dgm:spPr>
      <dgm:t>
        <a:bodyPr/>
        <a:lstStyle/>
        <a:p>
          <a:r>
            <a:rPr lang="es-MX" sz="2000" b="1" dirty="0" smtClean="0">
              <a:solidFill>
                <a:srgbClr val="002060"/>
              </a:solidFill>
              <a:latin typeface="Arial" panose="020B0604020202020204" pitchFamily="34" charset="0"/>
              <a:ea typeface="Soberana Sans" charset="0"/>
              <a:cs typeface="Arial" panose="020B0604020202020204" pitchFamily="34" charset="0"/>
            </a:rPr>
            <a:t>INTEGRIDAD </a:t>
          </a:r>
          <a:endParaRPr lang="es-MX" sz="2000" b="1" dirty="0">
            <a:solidFill>
              <a:srgbClr val="002060"/>
            </a:solidFill>
            <a:latin typeface="Arial" panose="020B0604020202020204" pitchFamily="34" charset="0"/>
            <a:ea typeface="Soberana Sans" charset="0"/>
            <a:cs typeface="Arial" panose="020B0604020202020204" pitchFamily="34" charset="0"/>
          </a:endParaRPr>
        </a:p>
      </dgm:t>
    </dgm:pt>
    <dgm:pt modelId="{5E47D576-D7BF-AC4B-8F31-0A6C52B09D8D}" type="parTrans" cxnId="{03FD2096-8B22-FA45-B3C6-C56D9FCC47D6}">
      <dgm:prSet/>
      <dgm:spPr/>
      <dgm:t>
        <a:bodyPr/>
        <a:lstStyle/>
        <a:p>
          <a:endParaRPr lang="es-ES_tradnl" b="1">
            <a:solidFill>
              <a:srgbClr val="002060"/>
            </a:solidFill>
            <a:latin typeface="Arial" panose="020B0604020202020204" pitchFamily="34" charset="0"/>
            <a:ea typeface="Soberana Sans" charset="0"/>
            <a:cs typeface="Arial" panose="020B0604020202020204" pitchFamily="34" charset="0"/>
          </a:endParaRPr>
        </a:p>
      </dgm:t>
    </dgm:pt>
    <dgm:pt modelId="{787A8FCF-9DB9-CF41-AC9C-5A59CFDC843E}" type="sibTrans" cxnId="{03FD2096-8B22-FA45-B3C6-C56D9FCC47D6}">
      <dgm:prSet/>
      <dgm:spPr/>
      <dgm:t>
        <a:bodyPr/>
        <a:lstStyle/>
        <a:p>
          <a:endParaRPr lang="es-ES_tradnl" b="1">
            <a:solidFill>
              <a:srgbClr val="002060"/>
            </a:solidFill>
            <a:latin typeface="Arial" panose="020B0604020202020204" pitchFamily="34" charset="0"/>
            <a:ea typeface="Soberana Sans" charset="0"/>
            <a:cs typeface="Arial" panose="020B0604020202020204" pitchFamily="34" charset="0"/>
          </a:endParaRPr>
        </a:p>
      </dgm:t>
    </dgm:pt>
    <dgm:pt modelId="{4F64EB44-8A3A-C74A-B108-D77AFB2D52B1}">
      <dgm:prSet custT="1">
        <dgm:style>
          <a:lnRef idx="1">
            <a:schemeClr val="accent6"/>
          </a:lnRef>
          <a:fillRef idx="2">
            <a:schemeClr val="accent6"/>
          </a:fillRef>
          <a:effectRef idx="1">
            <a:schemeClr val="accent6"/>
          </a:effectRef>
          <a:fontRef idx="minor">
            <a:schemeClr val="dk1"/>
          </a:fontRef>
        </dgm:style>
      </dgm:prSet>
      <dgm:spPr>
        <a:gradFill rotWithShape="0">
          <a:gsLst>
            <a:gs pos="0">
              <a:schemeClr val="accent6">
                <a:tint val="1000"/>
              </a:schemeClr>
            </a:gs>
            <a:gs pos="68000">
              <a:schemeClr val="accent6">
                <a:tint val="77000"/>
              </a:schemeClr>
            </a:gs>
            <a:gs pos="81000">
              <a:schemeClr val="accent6">
                <a:tint val="79000"/>
              </a:schemeClr>
            </a:gs>
            <a:gs pos="86000">
              <a:schemeClr val="accent6">
                <a:tint val="73000"/>
              </a:schemeClr>
            </a:gs>
            <a:gs pos="100000">
              <a:srgbClr val="0070C0"/>
            </a:gs>
          </a:gsLst>
        </a:gradFill>
        <a:ln/>
      </dgm:spPr>
      <dgm:t>
        <a:bodyPr/>
        <a:lstStyle/>
        <a:p>
          <a:r>
            <a:rPr lang="es-MX" sz="1700" b="1" dirty="0" smtClean="0">
              <a:solidFill>
                <a:srgbClr val="002060"/>
              </a:solidFill>
              <a:latin typeface="Arial" panose="020B0604020202020204" pitchFamily="34" charset="0"/>
              <a:ea typeface="Soberana Sans" charset="0"/>
              <a:cs typeface="Arial" panose="020B0604020202020204" pitchFamily="34" charset="0"/>
            </a:rPr>
            <a:t>COMPETENCIA POR MÉRITO</a:t>
          </a:r>
          <a:endParaRPr lang="es-MX" sz="1700" b="1" dirty="0">
            <a:solidFill>
              <a:srgbClr val="002060"/>
            </a:solidFill>
            <a:latin typeface="Arial" panose="020B0604020202020204" pitchFamily="34" charset="0"/>
            <a:ea typeface="Soberana Sans" charset="0"/>
            <a:cs typeface="Arial" panose="020B0604020202020204" pitchFamily="34" charset="0"/>
          </a:endParaRPr>
        </a:p>
      </dgm:t>
    </dgm:pt>
    <dgm:pt modelId="{6108865E-A2F5-0645-A7C6-93DAA56CF1E0}" type="parTrans" cxnId="{3C761122-8657-9147-B660-50B477D52B7B}">
      <dgm:prSet/>
      <dgm:spPr/>
      <dgm:t>
        <a:bodyPr/>
        <a:lstStyle/>
        <a:p>
          <a:endParaRPr lang="es-ES_tradnl" b="1">
            <a:solidFill>
              <a:srgbClr val="002060"/>
            </a:solidFill>
            <a:latin typeface="Arial" panose="020B0604020202020204" pitchFamily="34" charset="0"/>
            <a:ea typeface="Soberana Sans" charset="0"/>
            <a:cs typeface="Arial" panose="020B0604020202020204" pitchFamily="34" charset="0"/>
          </a:endParaRPr>
        </a:p>
      </dgm:t>
    </dgm:pt>
    <dgm:pt modelId="{EBEEB80E-FF86-CF44-A467-D94E47A8A68A}" type="sibTrans" cxnId="{3C761122-8657-9147-B660-50B477D52B7B}">
      <dgm:prSet/>
      <dgm:spPr/>
      <dgm:t>
        <a:bodyPr/>
        <a:lstStyle/>
        <a:p>
          <a:endParaRPr lang="es-ES_tradnl" b="1">
            <a:solidFill>
              <a:srgbClr val="002060"/>
            </a:solidFill>
            <a:latin typeface="Arial" panose="020B0604020202020204" pitchFamily="34" charset="0"/>
            <a:ea typeface="Soberana Sans" charset="0"/>
            <a:cs typeface="Arial" panose="020B0604020202020204" pitchFamily="34" charset="0"/>
          </a:endParaRPr>
        </a:p>
      </dgm:t>
    </dgm:pt>
    <dgm:pt modelId="{6CCFC414-870E-7741-988D-FD5218774970}">
      <dgm:prSet custT="1">
        <dgm:style>
          <a:lnRef idx="1">
            <a:schemeClr val="accent6"/>
          </a:lnRef>
          <a:fillRef idx="2">
            <a:schemeClr val="accent6"/>
          </a:fillRef>
          <a:effectRef idx="1">
            <a:schemeClr val="accent6"/>
          </a:effectRef>
          <a:fontRef idx="minor">
            <a:schemeClr val="dk1"/>
          </a:fontRef>
        </dgm:style>
      </dgm:prSet>
      <dgm:spPr>
        <a:gradFill rotWithShape="0">
          <a:gsLst>
            <a:gs pos="0">
              <a:schemeClr val="accent6">
                <a:tint val="1000"/>
              </a:schemeClr>
            </a:gs>
            <a:gs pos="68000">
              <a:schemeClr val="accent6">
                <a:tint val="77000"/>
              </a:schemeClr>
            </a:gs>
            <a:gs pos="81000">
              <a:schemeClr val="accent6">
                <a:tint val="79000"/>
              </a:schemeClr>
            </a:gs>
            <a:gs pos="86000">
              <a:schemeClr val="accent6">
                <a:tint val="73000"/>
              </a:schemeClr>
            </a:gs>
            <a:gs pos="100000">
              <a:srgbClr val="0070C0"/>
            </a:gs>
          </a:gsLst>
        </a:gradFill>
        <a:ln/>
      </dgm:spPr>
      <dgm:t>
        <a:bodyPr/>
        <a:lstStyle/>
        <a:p>
          <a:r>
            <a:rPr lang="es-MX" sz="2200" b="1" dirty="0" smtClean="0">
              <a:solidFill>
                <a:srgbClr val="002060"/>
              </a:solidFill>
              <a:latin typeface="Arial" panose="020B0604020202020204" pitchFamily="34" charset="0"/>
              <a:ea typeface="Soberana Sans" charset="0"/>
              <a:cs typeface="Arial" panose="020B0604020202020204" pitchFamily="34" charset="0"/>
            </a:rPr>
            <a:t>EFICACIA</a:t>
          </a:r>
          <a:endParaRPr lang="es-MX" sz="2200" b="1" dirty="0">
            <a:solidFill>
              <a:srgbClr val="002060"/>
            </a:solidFill>
            <a:latin typeface="Arial" panose="020B0604020202020204" pitchFamily="34" charset="0"/>
            <a:ea typeface="Soberana Sans" charset="0"/>
            <a:cs typeface="Arial" panose="020B0604020202020204" pitchFamily="34" charset="0"/>
          </a:endParaRPr>
        </a:p>
      </dgm:t>
    </dgm:pt>
    <dgm:pt modelId="{68D706ED-15BD-9D46-A9F3-2EEEF03FD332}" type="parTrans" cxnId="{1194505E-98BD-9540-9697-AA30A00ED5B0}">
      <dgm:prSet/>
      <dgm:spPr/>
      <dgm:t>
        <a:bodyPr/>
        <a:lstStyle/>
        <a:p>
          <a:endParaRPr lang="es-ES_tradnl" b="1">
            <a:solidFill>
              <a:srgbClr val="002060"/>
            </a:solidFill>
            <a:latin typeface="Arial" panose="020B0604020202020204" pitchFamily="34" charset="0"/>
            <a:ea typeface="Soberana Sans" charset="0"/>
            <a:cs typeface="Arial" panose="020B0604020202020204" pitchFamily="34" charset="0"/>
          </a:endParaRPr>
        </a:p>
      </dgm:t>
    </dgm:pt>
    <dgm:pt modelId="{A9E90EBC-C713-4F4C-8D8B-64EF15DA611E}" type="sibTrans" cxnId="{1194505E-98BD-9540-9697-AA30A00ED5B0}">
      <dgm:prSet/>
      <dgm:spPr/>
      <dgm:t>
        <a:bodyPr/>
        <a:lstStyle/>
        <a:p>
          <a:endParaRPr lang="es-ES_tradnl" b="1">
            <a:solidFill>
              <a:srgbClr val="002060"/>
            </a:solidFill>
            <a:latin typeface="Arial" panose="020B0604020202020204" pitchFamily="34" charset="0"/>
            <a:ea typeface="Soberana Sans" charset="0"/>
            <a:cs typeface="Arial" panose="020B0604020202020204" pitchFamily="34" charset="0"/>
          </a:endParaRPr>
        </a:p>
      </dgm:t>
    </dgm:pt>
    <dgm:pt modelId="{3858225C-A14B-284E-93FC-F6BC9D722779}">
      <dgm:prSet custT="1">
        <dgm:style>
          <a:lnRef idx="1">
            <a:schemeClr val="accent6"/>
          </a:lnRef>
          <a:fillRef idx="2">
            <a:schemeClr val="accent6"/>
          </a:fillRef>
          <a:effectRef idx="1">
            <a:schemeClr val="accent6"/>
          </a:effectRef>
          <a:fontRef idx="minor">
            <a:schemeClr val="dk1"/>
          </a:fontRef>
        </dgm:style>
      </dgm:prSet>
      <dgm:spPr>
        <a:gradFill rotWithShape="0">
          <a:gsLst>
            <a:gs pos="0">
              <a:schemeClr val="accent6">
                <a:tint val="1000"/>
              </a:schemeClr>
            </a:gs>
            <a:gs pos="68000">
              <a:schemeClr val="accent6">
                <a:tint val="77000"/>
              </a:schemeClr>
            </a:gs>
            <a:gs pos="81000">
              <a:schemeClr val="accent6">
                <a:tint val="79000"/>
              </a:schemeClr>
            </a:gs>
            <a:gs pos="86000">
              <a:schemeClr val="accent6">
                <a:tint val="73000"/>
              </a:schemeClr>
            </a:gs>
            <a:gs pos="100000">
              <a:srgbClr val="0070C0"/>
            </a:gs>
          </a:gsLst>
        </a:gradFill>
        <a:ln/>
      </dgm:spPr>
      <dgm:t>
        <a:bodyPr/>
        <a:lstStyle/>
        <a:p>
          <a:r>
            <a:rPr lang="es-MX" sz="2200" b="1" dirty="0" smtClean="0">
              <a:solidFill>
                <a:srgbClr val="002060"/>
              </a:solidFill>
              <a:latin typeface="Arial" panose="020B0604020202020204" pitchFamily="34" charset="0"/>
              <a:ea typeface="Soberana Sans" charset="0"/>
              <a:cs typeface="Arial" panose="020B0604020202020204" pitchFamily="34" charset="0"/>
            </a:rPr>
            <a:t>EFICIENCIA</a:t>
          </a:r>
          <a:endParaRPr lang="es-MX" sz="2200" b="1" dirty="0">
            <a:solidFill>
              <a:srgbClr val="002060"/>
            </a:solidFill>
            <a:latin typeface="Arial" panose="020B0604020202020204" pitchFamily="34" charset="0"/>
            <a:ea typeface="Soberana Sans" charset="0"/>
            <a:cs typeface="Arial" panose="020B0604020202020204" pitchFamily="34" charset="0"/>
          </a:endParaRPr>
        </a:p>
      </dgm:t>
    </dgm:pt>
    <dgm:pt modelId="{51ECB662-5BFC-5240-9C6A-0A9514946547}" type="parTrans" cxnId="{1B4083E6-A1CF-6A42-8063-AFB61031A417}">
      <dgm:prSet/>
      <dgm:spPr/>
      <dgm:t>
        <a:bodyPr/>
        <a:lstStyle/>
        <a:p>
          <a:endParaRPr lang="es-ES_tradnl" b="1">
            <a:solidFill>
              <a:srgbClr val="002060"/>
            </a:solidFill>
            <a:latin typeface="Arial" panose="020B0604020202020204" pitchFamily="34" charset="0"/>
            <a:ea typeface="Soberana Sans" charset="0"/>
            <a:cs typeface="Arial" panose="020B0604020202020204" pitchFamily="34" charset="0"/>
          </a:endParaRPr>
        </a:p>
      </dgm:t>
    </dgm:pt>
    <dgm:pt modelId="{058EC9FE-21E5-E54E-9578-360821388363}" type="sibTrans" cxnId="{1B4083E6-A1CF-6A42-8063-AFB61031A417}">
      <dgm:prSet/>
      <dgm:spPr/>
      <dgm:t>
        <a:bodyPr/>
        <a:lstStyle/>
        <a:p>
          <a:endParaRPr lang="es-ES_tradnl" b="1">
            <a:solidFill>
              <a:srgbClr val="002060"/>
            </a:solidFill>
            <a:latin typeface="Arial" panose="020B0604020202020204" pitchFamily="34" charset="0"/>
            <a:ea typeface="Soberana Sans" charset="0"/>
            <a:cs typeface="Arial" panose="020B0604020202020204" pitchFamily="34" charset="0"/>
          </a:endParaRPr>
        </a:p>
      </dgm:t>
    </dgm:pt>
    <dgm:pt modelId="{5D04E380-2D55-4DC9-BE0D-6DA0D842A330}">
      <dgm:prSet custT="1">
        <dgm:style>
          <a:lnRef idx="1">
            <a:schemeClr val="accent6"/>
          </a:lnRef>
          <a:fillRef idx="2">
            <a:schemeClr val="accent6"/>
          </a:fillRef>
          <a:effectRef idx="1">
            <a:schemeClr val="accent6"/>
          </a:effectRef>
          <a:fontRef idx="minor">
            <a:schemeClr val="dk1"/>
          </a:fontRef>
        </dgm:style>
      </dgm:prSet>
      <dgm:spPr>
        <a:gradFill rotWithShape="0">
          <a:gsLst>
            <a:gs pos="0">
              <a:schemeClr val="accent6">
                <a:tint val="1000"/>
              </a:schemeClr>
            </a:gs>
            <a:gs pos="68000">
              <a:schemeClr val="accent6">
                <a:tint val="77000"/>
              </a:schemeClr>
            </a:gs>
            <a:gs pos="81000">
              <a:schemeClr val="accent6">
                <a:tint val="79000"/>
              </a:schemeClr>
            </a:gs>
            <a:gs pos="86000">
              <a:schemeClr val="accent6">
                <a:tint val="73000"/>
              </a:schemeClr>
            </a:gs>
            <a:gs pos="100000">
              <a:srgbClr val="0070C0"/>
            </a:gs>
          </a:gsLst>
        </a:gradFill>
        <a:ln/>
      </dgm:spPr>
      <dgm:t>
        <a:bodyPr/>
        <a:lstStyle/>
        <a:p>
          <a:pPr rtl="0"/>
          <a:r>
            <a:rPr lang="es-MX" sz="2200" b="1" dirty="0" smtClean="0">
              <a:solidFill>
                <a:srgbClr val="002060"/>
              </a:solidFill>
              <a:latin typeface="Arial" panose="020B0604020202020204" pitchFamily="34" charset="0"/>
              <a:ea typeface="Soberana Sans" charset="0"/>
              <a:cs typeface="Arial" panose="020B0604020202020204" pitchFamily="34" charset="0"/>
            </a:rPr>
            <a:t>EQUIDAD</a:t>
          </a:r>
          <a:endParaRPr lang="es-MX" sz="2200" b="1" dirty="0">
            <a:solidFill>
              <a:srgbClr val="002060"/>
            </a:solidFill>
            <a:latin typeface="Arial" panose="020B0604020202020204" pitchFamily="34" charset="0"/>
            <a:ea typeface="Soberana Sans" charset="0"/>
            <a:cs typeface="Arial" panose="020B0604020202020204" pitchFamily="34" charset="0"/>
          </a:endParaRPr>
        </a:p>
      </dgm:t>
    </dgm:pt>
    <dgm:pt modelId="{BFD96B1D-C147-4E60-971F-A6C602846663}" type="parTrans" cxnId="{7EB42D73-C83E-4567-AEE7-730C25A84E15}">
      <dgm:prSet/>
      <dgm:spPr/>
      <dgm:t>
        <a:bodyPr/>
        <a:lstStyle/>
        <a:p>
          <a:endParaRPr lang="es-MX">
            <a:solidFill>
              <a:srgbClr val="002060"/>
            </a:solidFill>
            <a:latin typeface="Arial" panose="020B0604020202020204" pitchFamily="34" charset="0"/>
            <a:cs typeface="Arial" panose="020B0604020202020204" pitchFamily="34" charset="0"/>
          </a:endParaRPr>
        </a:p>
      </dgm:t>
    </dgm:pt>
    <dgm:pt modelId="{89AA9DB2-4B3D-41D9-839C-1EEC64F61CE5}" type="sibTrans" cxnId="{7EB42D73-C83E-4567-AEE7-730C25A84E15}">
      <dgm:prSet/>
      <dgm:spPr/>
      <dgm:t>
        <a:bodyPr/>
        <a:lstStyle/>
        <a:p>
          <a:endParaRPr lang="es-MX">
            <a:solidFill>
              <a:srgbClr val="002060"/>
            </a:solidFill>
            <a:latin typeface="Arial" panose="020B0604020202020204" pitchFamily="34" charset="0"/>
            <a:cs typeface="Arial" panose="020B0604020202020204" pitchFamily="34" charset="0"/>
          </a:endParaRPr>
        </a:p>
      </dgm:t>
    </dgm:pt>
    <dgm:pt modelId="{6D050A1D-B04A-4E6E-B074-2B16AA90C5C5}">
      <dgm:prSet custT="1">
        <dgm:style>
          <a:lnRef idx="1">
            <a:schemeClr val="accent6"/>
          </a:lnRef>
          <a:fillRef idx="2">
            <a:schemeClr val="accent6"/>
          </a:fillRef>
          <a:effectRef idx="1">
            <a:schemeClr val="accent6"/>
          </a:effectRef>
          <a:fontRef idx="minor">
            <a:schemeClr val="dk1"/>
          </a:fontRef>
        </dgm:style>
      </dgm:prSet>
      <dgm:spPr>
        <a:gradFill rotWithShape="0">
          <a:gsLst>
            <a:gs pos="0">
              <a:schemeClr val="accent6">
                <a:tint val="1000"/>
              </a:schemeClr>
            </a:gs>
            <a:gs pos="68000">
              <a:schemeClr val="accent6">
                <a:tint val="77000"/>
              </a:schemeClr>
            </a:gs>
            <a:gs pos="81000">
              <a:schemeClr val="accent6">
                <a:tint val="79000"/>
              </a:schemeClr>
            </a:gs>
            <a:gs pos="86000">
              <a:schemeClr val="accent6">
                <a:tint val="73000"/>
              </a:schemeClr>
            </a:gs>
            <a:gs pos="100000">
              <a:srgbClr val="0070C0"/>
            </a:gs>
          </a:gsLst>
        </a:gradFill>
        <a:ln/>
      </dgm:spPr>
      <dgm:t>
        <a:bodyPr/>
        <a:lstStyle/>
        <a:p>
          <a:pPr rtl="0"/>
          <a:r>
            <a:rPr lang="es-MX" sz="1500" b="1" dirty="0" smtClean="0">
              <a:solidFill>
                <a:srgbClr val="002060"/>
              </a:solidFill>
              <a:latin typeface="Arial" panose="020B0604020202020204" pitchFamily="34" charset="0"/>
              <a:ea typeface="Soberana Sans" charset="0"/>
              <a:cs typeface="Arial" panose="020B0604020202020204" pitchFamily="34" charset="0"/>
            </a:rPr>
            <a:t>TRANSPARENCIA</a:t>
          </a:r>
          <a:endParaRPr lang="es-MX" sz="1500" b="1" dirty="0">
            <a:solidFill>
              <a:srgbClr val="002060"/>
            </a:solidFill>
            <a:latin typeface="Arial" panose="020B0604020202020204" pitchFamily="34" charset="0"/>
            <a:ea typeface="Soberana Sans" charset="0"/>
            <a:cs typeface="Arial" panose="020B0604020202020204" pitchFamily="34" charset="0"/>
          </a:endParaRPr>
        </a:p>
      </dgm:t>
    </dgm:pt>
    <dgm:pt modelId="{6F044788-6385-429F-86DF-73DA2350285E}" type="parTrans" cxnId="{D0C88B45-BC82-48F2-B7B7-1A38020CA749}">
      <dgm:prSet/>
      <dgm:spPr/>
      <dgm:t>
        <a:bodyPr/>
        <a:lstStyle/>
        <a:p>
          <a:endParaRPr lang="es-MX">
            <a:solidFill>
              <a:srgbClr val="002060"/>
            </a:solidFill>
            <a:latin typeface="Arial" panose="020B0604020202020204" pitchFamily="34" charset="0"/>
            <a:cs typeface="Arial" panose="020B0604020202020204" pitchFamily="34" charset="0"/>
          </a:endParaRPr>
        </a:p>
      </dgm:t>
    </dgm:pt>
    <dgm:pt modelId="{6CD30120-88EF-419F-93CD-302D6070C343}" type="sibTrans" cxnId="{D0C88B45-BC82-48F2-B7B7-1A38020CA749}">
      <dgm:prSet/>
      <dgm:spPr/>
      <dgm:t>
        <a:bodyPr/>
        <a:lstStyle/>
        <a:p>
          <a:endParaRPr lang="es-MX">
            <a:solidFill>
              <a:srgbClr val="002060"/>
            </a:solidFill>
            <a:latin typeface="Arial" panose="020B0604020202020204" pitchFamily="34" charset="0"/>
            <a:cs typeface="Arial" panose="020B0604020202020204" pitchFamily="34" charset="0"/>
          </a:endParaRPr>
        </a:p>
      </dgm:t>
    </dgm:pt>
    <dgm:pt modelId="{52C09048-9299-47D4-8935-66B86AF6079F}">
      <dgm:prSet custT="1">
        <dgm:style>
          <a:lnRef idx="1">
            <a:schemeClr val="accent6"/>
          </a:lnRef>
          <a:fillRef idx="2">
            <a:schemeClr val="accent6"/>
          </a:fillRef>
          <a:effectRef idx="1">
            <a:schemeClr val="accent6"/>
          </a:effectRef>
          <a:fontRef idx="minor">
            <a:schemeClr val="dk1"/>
          </a:fontRef>
        </dgm:style>
      </dgm:prSet>
      <dgm:spPr>
        <a:gradFill rotWithShape="0">
          <a:gsLst>
            <a:gs pos="0">
              <a:schemeClr val="accent6">
                <a:tint val="1000"/>
              </a:schemeClr>
            </a:gs>
            <a:gs pos="68000">
              <a:schemeClr val="accent6">
                <a:tint val="77000"/>
              </a:schemeClr>
            </a:gs>
            <a:gs pos="81000">
              <a:schemeClr val="accent6">
                <a:tint val="79000"/>
              </a:schemeClr>
            </a:gs>
            <a:gs pos="86000">
              <a:schemeClr val="accent6">
                <a:tint val="73000"/>
              </a:schemeClr>
            </a:gs>
            <a:gs pos="100000">
              <a:srgbClr val="0070C0"/>
            </a:gs>
          </a:gsLst>
        </a:gradFill>
        <a:ln/>
      </dgm:spPr>
      <dgm:t>
        <a:bodyPr/>
        <a:lstStyle/>
        <a:p>
          <a:pPr rtl="0"/>
          <a:r>
            <a:rPr lang="es-MX" sz="2000" b="1" dirty="0" smtClean="0">
              <a:solidFill>
                <a:srgbClr val="002060"/>
              </a:solidFill>
              <a:latin typeface="Arial" panose="020B0604020202020204" pitchFamily="34" charset="0"/>
              <a:ea typeface="Soberana Sans" charset="0"/>
              <a:cs typeface="Arial" panose="020B0604020202020204" pitchFamily="34" charset="0"/>
            </a:rPr>
            <a:t>ECONOMÍA</a:t>
          </a:r>
          <a:endParaRPr lang="es-MX" sz="2000" b="1" dirty="0">
            <a:solidFill>
              <a:srgbClr val="002060"/>
            </a:solidFill>
            <a:latin typeface="Arial" panose="020B0604020202020204" pitchFamily="34" charset="0"/>
            <a:ea typeface="Soberana Sans" charset="0"/>
            <a:cs typeface="Arial" panose="020B0604020202020204" pitchFamily="34" charset="0"/>
          </a:endParaRPr>
        </a:p>
      </dgm:t>
    </dgm:pt>
    <dgm:pt modelId="{AC73865F-9250-4AC7-BDA4-2A5DF78D7987}" type="parTrans" cxnId="{1243D6A3-9B1E-4AEC-A83C-A90A2BA6AB6A}">
      <dgm:prSet/>
      <dgm:spPr/>
      <dgm:t>
        <a:bodyPr/>
        <a:lstStyle/>
        <a:p>
          <a:endParaRPr lang="es-MX">
            <a:solidFill>
              <a:srgbClr val="002060"/>
            </a:solidFill>
            <a:latin typeface="Arial" panose="020B0604020202020204" pitchFamily="34" charset="0"/>
            <a:cs typeface="Arial" panose="020B0604020202020204" pitchFamily="34" charset="0"/>
          </a:endParaRPr>
        </a:p>
      </dgm:t>
    </dgm:pt>
    <dgm:pt modelId="{01A874CC-5331-42E9-88B9-2C7C7A41D0C2}" type="sibTrans" cxnId="{1243D6A3-9B1E-4AEC-A83C-A90A2BA6AB6A}">
      <dgm:prSet/>
      <dgm:spPr/>
      <dgm:t>
        <a:bodyPr/>
        <a:lstStyle/>
        <a:p>
          <a:endParaRPr lang="es-MX">
            <a:solidFill>
              <a:srgbClr val="002060"/>
            </a:solidFill>
            <a:latin typeface="Arial" panose="020B0604020202020204" pitchFamily="34" charset="0"/>
            <a:cs typeface="Arial" panose="020B0604020202020204" pitchFamily="34" charset="0"/>
          </a:endParaRPr>
        </a:p>
      </dgm:t>
    </dgm:pt>
    <dgm:pt modelId="{0848E25E-3DA7-EB4B-99CF-6D284DE8D8FC}" type="pres">
      <dgm:prSet presAssocID="{5B5B57AA-EF44-8942-BF5B-7944302F4B13}" presName="diagram" presStyleCnt="0">
        <dgm:presLayoutVars>
          <dgm:dir/>
          <dgm:resizeHandles val="exact"/>
        </dgm:presLayoutVars>
      </dgm:prSet>
      <dgm:spPr/>
      <dgm:t>
        <a:bodyPr/>
        <a:lstStyle/>
        <a:p>
          <a:endParaRPr lang="es-MX"/>
        </a:p>
      </dgm:t>
    </dgm:pt>
    <dgm:pt modelId="{79F90FED-B3AD-6343-8AA8-720722AEBE10}" type="pres">
      <dgm:prSet presAssocID="{D93772C7-C77E-BA46-B397-B8EA38A12803}" presName="node" presStyleLbl="node1" presStyleIdx="0" presStyleCnt="13" custScaleX="126729" custScaleY="90909" custLinFactNeighborX="-69271" custLinFactNeighborY="-2185">
        <dgm:presLayoutVars>
          <dgm:bulletEnabled val="1"/>
        </dgm:presLayoutVars>
      </dgm:prSet>
      <dgm:spPr>
        <a:prstGeom prst="round2DiagRect">
          <a:avLst/>
        </a:prstGeom>
      </dgm:spPr>
      <dgm:t>
        <a:bodyPr/>
        <a:lstStyle/>
        <a:p>
          <a:endParaRPr lang="es-MX"/>
        </a:p>
      </dgm:t>
    </dgm:pt>
    <dgm:pt modelId="{39D6F385-3FEC-7749-8E19-C383876B1C20}" type="pres">
      <dgm:prSet presAssocID="{F7EF05F0-973D-0242-A736-CC29C505CCB7}" presName="sibTrans" presStyleCnt="0"/>
      <dgm:spPr/>
      <dgm:t>
        <a:bodyPr/>
        <a:lstStyle/>
        <a:p>
          <a:endParaRPr lang="es-MX"/>
        </a:p>
      </dgm:t>
    </dgm:pt>
    <dgm:pt modelId="{10F8DD38-E431-6F45-887F-68B3C87AF116}" type="pres">
      <dgm:prSet presAssocID="{3EDC0816-D928-F44B-BAC2-673D74894BD9}" presName="node" presStyleLbl="node1" presStyleIdx="1" presStyleCnt="13" custScaleX="135774" custScaleY="90909" custLinFactNeighborX="-8159" custLinFactNeighborY="-4173">
        <dgm:presLayoutVars>
          <dgm:bulletEnabled val="1"/>
        </dgm:presLayoutVars>
      </dgm:prSet>
      <dgm:spPr>
        <a:prstGeom prst="round2DiagRect">
          <a:avLst/>
        </a:prstGeom>
      </dgm:spPr>
      <dgm:t>
        <a:bodyPr/>
        <a:lstStyle/>
        <a:p>
          <a:endParaRPr lang="es-MX"/>
        </a:p>
      </dgm:t>
    </dgm:pt>
    <dgm:pt modelId="{6C844EC6-0156-1140-A3F7-982DC2D441C5}" type="pres">
      <dgm:prSet presAssocID="{97BE0370-5EF0-5C48-8DD2-4B751129DC8D}" presName="sibTrans" presStyleCnt="0"/>
      <dgm:spPr/>
      <dgm:t>
        <a:bodyPr/>
        <a:lstStyle/>
        <a:p>
          <a:endParaRPr lang="es-MX"/>
        </a:p>
      </dgm:t>
    </dgm:pt>
    <dgm:pt modelId="{0DF7FC3C-F6C8-6A47-B0C3-33FADFDDC1C9}" type="pres">
      <dgm:prSet presAssocID="{B9DD5CD8-6126-CA44-BE80-B5CAEE1FA358}" presName="node" presStyleLbl="node1" presStyleIdx="2" presStyleCnt="13" custScaleX="151821" custScaleY="90909" custLinFactNeighborX="-11911" custLinFactNeighborY="-4553">
        <dgm:presLayoutVars>
          <dgm:bulletEnabled val="1"/>
        </dgm:presLayoutVars>
      </dgm:prSet>
      <dgm:spPr>
        <a:prstGeom prst="round2DiagRect">
          <a:avLst/>
        </a:prstGeom>
      </dgm:spPr>
      <dgm:t>
        <a:bodyPr/>
        <a:lstStyle/>
        <a:p>
          <a:endParaRPr lang="es-MX"/>
        </a:p>
      </dgm:t>
    </dgm:pt>
    <dgm:pt modelId="{2D06A8A9-362D-CE40-96D7-9962EC0E573E}" type="pres">
      <dgm:prSet presAssocID="{3DC12E22-BA10-0A44-8B15-16FBCF94D576}" presName="sibTrans" presStyleCnt="0"/>
      <dgm:spPr/>
      <dgm:t>
        <a:bodyPr/>
        <a:lstStyle/>
        <a:p>
          <a:endParaRPr lang="es-MX"/>
        </a:p>
      </dgm:t>
    </dgm:pt>
    <dgm:pt modelId="{35DEEA1A-D91B-854E-BFCE-E17652BF436D}" type="pres">
      <dgm:prSet presAssocID="{A6D1F207-E0BE-A347-AB90-9E8C7AAB7C2F}" presName="node" presStyleLbl="node1" presStyleIdx="3" presStyleCnt="13" custScaleY="90909" custLinFactNeighborX="-40217" custLinFactNeighborY="11036">
        <dgm:presLayoutVars>
          <dgm:bulletEnabled val="1"/>
        </dgm:presLayoutVars>
      </dgm:prSet>
      <dgm:spPr/>
      <dgm:t>
        <a:bodyPr/>
        <a:lstStyle/>
        <a:p>
          <a:endParaRPr lang="es-MX"/>
        </a:p>
      </dgm:t>
    </dgm:pt>
    <dgm:pt modelId="{9CE06AEE-9A1F-5546-9051-B2B7DEECD995}" type="pres">
      <dgm:prSet presAssocID="{C2E449DF-AE68-9E41-BD17-5C509A4F6884}" presName="sibTrans" presStyleCnt="0"/>
      <dgm:spPr/>
      <dgm:t>
        <a:bodyPr/>
        <a:lstStyle/>
        <a:p>
          <a:endParaRPr lang="es-MX"/>
        </a:p>
      </dgm:t>
    </dgm:pt>
    <dgm:pt modelId="{E6665087-7E4F-2A4D-BB76-68C6B19E72E0}" type="pres">
      <dgm:prSet presAssocID="{1BB2A931-6A99-324B-85E1-B56B36B561E0}" presName="node" presStyleLbl="node1" presStyleIdx="4" presStyleCnt="13" custScaleY="90909" custLinFactNeighborX="-22576" custLinFactNeighborY="13014">
        <dgm:presLayoutVars>
          <dgm:bulletEnabled val="1"/>
        </dgm:presLayoutVars>
      </dgm:prSet>
      <dgm:spPr>
        <a:prstGeom prst="round2DiagRect">
          <a:avLst/>
        </a:prstGeom>
      </dgm:spPr>
      <dgm:t>
        <a:bodyPr/>
        <a:lstStyle/>
        <a:p>
          <a:endParaRPr lang="es-MX"/>
        </a:p>
      </dgm:t>
    </dgm:pt>
    <dgm:pt modelId="{5037AE22-7C27-6748-9397-22E87899992C}" type="pres">
      <dgm:prSet presAssocID="{9ACB8537-1C9F-B942-BBA1-B9726E3764E9}" presName="sibTrans" presStyleCnt="0"/>
      <dgm:spPr/>
      <dgm:t>
        <a:bodyPr/>
        <a:lstStyle/>
        <a:p>
          <a:endParaRPr lang="es-MX"/>
        </a:p>
      </dgm:t>
    </dgm:pt>
    <dgm:pt modelId="{6BECC421-9D73-0844-A2AF-E056117367A6}" type="pres">
      <dgm:prSet presAssocID="{E0FA7E64-659C-9049-91E8-447DACAE0250}" presName="node" presStyleLbl="node1" presStyleIdx="5" presStyleCnt="13" custScaleX="112602" custScaleY="90909" custLinFactNeighborX="-1231" custLinFactNeighborY="8655">
        <dgm:presLayoutVars>
          <dgm:bulletEnabled val="1"/>
        </dgm:presLayoutVars>
      </dgm:prSet>
      <dgm:spPr>
        <a:prstGeom prst="round2DiagRect">
          <a:avLst/>
        </a:prstGeom>
      </dgm:spPr>
      <dgm:t>
        <a:bodyPr/>
        <a:lstStyle/>
        <a:p>
          <a:endParaRPr lang="es-ES_tradnl"/>
        </a:p>
      </dgm:t>
    </dgm:pt>
    <dgm:pt modelId="{D7AB01F2-DAA9-9546-B667-1A7F8AB1F938}" type="pres">
      <dgm:prSet presAssocID="{494B6E47-A4D4-664F-9C9B-74D00C261F88}" presName="sibTrans" presStyleCnt="0"/>
      <dgm:spPr/>
      <dgm:t>
        <a:bodyPr/>
        <a:lstStyle/>
        <a:p>
          <a:endParaRPr lang="es-MX"/>
        </a:p>
      </dgm:t>
    </dgm:pt>
    <dgm:pt modelId="{FDEF933C-C70E-D047-9582-861646457FB7}" type="pres">
      <dgm:prSet presAssocID="{E77BCAB3-9191-4C4D-9A18-3D573A2F3CC9}" presName="node" presStyleLbl="node1" presStyleIdx="6" presStyleCnt="13" custScaleY="90909" custLinFactY="38969" custLinFactNeighborX="24570" custLinFactNeighborY="100000">
        <dgm:presLayoutVars>
          <dgm:bulletEnabled val="1"/>
        </dgm:presLayoutVars>
      </dgm:prSet>
      <dgm:spPr>
        <a:prstGeom prst="round2DiagRect">
          <a:avLst/>
        </a:prstGeom>
      </dgm:spPr>
      <dgm:t>
        <a:bodyPr/>
        <a:lstStyle/>
        <a:p>
          <a:endParaRPr lang="es-ES_tradnl"/>
        </a:p>
      </dgm:t>
    </dgm:pt>
    <dgm:pt modelId="{ADBDE367-68D7-DD4A-8B7B-8315A7302840}" type="pres">
      <dgm:prSet presAssocID="{787A8FCF-9DB9-CF41-AC9C-5A59CFDC843E}" presName="sibTrans" presStyleCnt="0"/>
      <dgm:spPr/>
      <dgm:t>
        <a:bodyPr/>
        <a:lstStyle/>
        <a:p>
          <a:endParaRPr lang="es-MX"/>
        </a:p>
      </dgm:t>
    </dgm:pt>
    <dgm:pt modelId="{ED88CE58-4382-3945-A10B-3EF5040D6D59}" type="pres">
      <dgm:prSet presAssocID="{4F64EB44-8A3A-C74A-B108-D77AFB2D52B1}" presName="node" presStyleLbl="node1" presStyleIdx="7" presStyleCnt="13" custScaleY="90909" custLinFactX="81415" custLinFactY="35783" custLinFactNeighborX="100000" custLinFactNeighborY="100000">
        <dgm:presLayoutVars>
          <dgm:bulletEnabled val="1"/>
        </dgm:presLayoutVars>
      </dgm:prSet>
      <dgm:spPr>
        <a:prstGeom prst="round2DiagRect">
          <a:avLst/>
        </a:prstGeom>
      </dgm:spPr>
      <dgm:t>
        <a:bodyPr/>
        <a:lstStyle/>
        <a:p>
          <a:endParaRPr lang="es-ES_tradnl"/>
        </a:p>
      </dgm:t>
    </dgm:pt>
    <dgm:pt modelId="{16CACD9F-077F-B24C-9D32-086118F536E4}" type="pres">
      <dgm:prSet presAssocID="{EBEEB80E-FF86-CF44-A467-D94E47A8A68A}" presName="sibTrans" presStyleCnt="0"/>
      <dgm:spPr/>
      <dgm:t>
        <a:bodyPr/>
        <a:lstStyle/>
        <a:p>
          <a:endParaRPr lang="es-MX"/>
        </a:p>
      </dgm:t>
    </dgm:pt>
    <dgm:pt modelId="{753FC2D1-A73B-D247-894E-8966D38E0531}" type="pres">
      <dgm:prSet presAssocID="{6CCFC414-870E-7741-988D-FD5218774970}" presName="node" presStyleLbl="node1" presStyleIdx="8" presStyleCnt="13" custScaleY="90909" custLinFactNeighborX="-974" custLinFactNeighborY="28573">
        <dgm:presLayoutVars>
          <dgm:bulletEnabled val="1"/>
        </dgm:presLayoutVars>
      </dgm:prSet>
      <dgm:spPr>
        <a:prstGeom prst="round2DiagRect">
          <a:avLst/>
        </a:prstGeom>
      </dgm:spPr>
      <dgm:t>
        <a:bodyPr/>
        <a:lstStyle/>
        <a:p>
          <a:endParaRPr lang="es-ES_tradnl"/>
        </a:p>
      </dgm:t>
    </dgm:pt>
    <dgm:pt modelId="{D367C2E1-CF6A-D740-A69E-1BC40FF17BE8}" type="pres">
      <dgm:prSet presAssocID="{A9E90EBC-C713-4F4C-8D8B-64EF15DA611E}" presName="sibTrans" presStyleCnt="0"/>
      <dgm:spPr/>
      <dgm:t>
        <a:bodyPr/>
        <a:lstStyle/>
        <a:p>
          <a:endParaRPr lang="es-MX"/>
        </a:p>
      </dgm:t>
    </dgm:pt>
    <dgm:pt modelId="{4760AB96-DF4E-1048-AD00-E3CC7795DC7A}" type="pres">
      <dgm:prSet presAssocID="{3858225C-A14B-284E-93FC-F6BC9D722779}" presName="node" presStyleLbl="node1" presStyleIdx="9" presStyleCnt="13" custScaleX="103483" custScaleY="90909" custLinFactX="-132410" custLinFactNeighborX="-200000" custLinFactNeighborY="30551">
        <dgm:presLayoutVars>
          <dgm:bulletEnabled val="1"/>
        </dgm:presLayoutVars>
      </dgm:prSet>
      <dgm:spPr>
        <a:prstGeom prst="round2DiagRect">
          <a:avLst/>
        </a:prstGeom>
      </dgm:spPr>
      <dgm:t>
        <a:bodyPr/>
        <a:lstStyle/>
        <a:p>
          <a:endParaRPr lang="es-ES_tradnl"/>
        </a:p>
      </dgm:t>
    </dgm:pt>
    <dgm:pt modelId="{65007EA1-1D36-4C70-8C44-9EC8A00AD397}" type="pres">
      <dgm:prSet presAssocID="{058EC9FE-21E5-E54E-9578-360821388363}" presName="sibTrans" presStyleCnt="0"/>
      <dgm:spPr/>
    </dgm:pt>
    <dgm:pt modelId="{347F1FFF-21B7-495E-A186-C9B9C9C3E040}" type="pres">
      <dgm:prSet presAssocID="{5D04E380-2D55-4DC9-BE0D-6DA0D842A330}" presName="node" presStyleLbl="node1" presStyleIdx="10" presStyleCnt="13" custScaleY="90909" custLinFactNeighborX="55321" custLinFactNeighborY="-79003">
        <dgm:presLayoutVars>
          <dgm:bulletEnabled val="1"/>
        </dgm:presLayoutVars>
      </dgm:prSet>
      <dgm:spPr>
        <a:prstGeom prst="round2DiagRect">
          <a:avLst/>
        </a:prstGeom>
      </dgm:spPr>
      <dgm:t>
        <a:bodyPr/>
        <a:lstStyle/>
        <a:p>
          <a:endParaRPr lang="es-MX"/>
        </a:p>
      </dgm:t>
    </dgm:pt>
    <dgm:pt modelId="{8D0514E7-A97D-4BCE-8038-478DADAEE0D2}" type="pres">
      <dgm:prSet presAssocID="{89AA9DB2-4B3D-41D9-839C-1EEC64F61CE5}" presName="sibTrans" presStyleCnt="0"/>
      <dgm:spPr/>
    </dgm:pt>
    <dgm:pt modelId="{F58ECD3E-D70A-4DAF-9BCF-6C1C9F16D551}" type="pres">
      <dgm:prSet presAssocID="{6D050A1D-B04A-4E6E-B074-2B16AA90C5C5}" presName="node" presStyleLbl="node1" presStyleIdx="11" presStyleCnt="13" custScaleX="110239" custScaleY="90909" custLinFactX="62731" custLinFactNeighborX="100000" custLinFactNeighborY="-79003">
        <dgm:presLayoutVars>
          <dgm:bulletEnabled val="1"/>
        </dgm:presLayoutVars>
      </dgm:prSet>
      <dgm:spPr>
        <a:prstGeom prst="round2DiagRect">
          <a:avLst/>
        </a:prstGeom>
      </dgm:spPr>
      <dgm:t>
        <a:bodyPr/>
        <a:lstStyle/>
        <a:p>
          <a:endParaRPr lang="es-MX"/>
        </a:p>
      </dgm:t>
    </dgm:pt>
    <dgm:pt modelId="{2184D55B-85FC-4968-8299-B3A9B8E0AB86}" type="pres">
      <dgm:prSet presAssocID="{6CD30120-88EF-419F-93CD-302D6070C343}" presName="sibTrans" presStyleCnt="0"/>
      <dgm:spPr/>
    </dgm:pt>
    <dgm:pt modelId="{3F391E4B-9C9B-46A1-93F2-287BF25A1EBE}" type="pres">
      <dgm:prSet presAssocID="{52C09048-9299-47D4-8935-66B86AF6079F}" presName="node" presStyleLbl="node1" presStyleIdx="12" presStyleCnt="13" custScaleY="90909" custLinFactX="-8313" custLinFactNeighborX="-100000" custLinFactNeighborY="37235">
        <dgm:presLayoutVars>
          <dgm:bulletEnabled val="1"/>
        </dgm:presLayoutVars>
      </dgm:prSet>
      <dgm:spPr>
        <a:prstGeom prst="round2DiagRect">
          <a:avLst/>
        </a:prstGeom>
      </dgm:spPr>
      <dgm:t>
        <a:bodyPr/>
        <a:lstStyle/>
        <a:p>
          <a:endParaRPr lang="es-MX"/>
        </a:p>
      </dgm:t>
    </dgm:pt>
  </dgm:ptLst>
  <dgm:cxnLst>
    <dgm:cxn modelId="{B2ED266F-F593-4306-82D2-20A0EB0FEED6}" type="presOf" srcId="{3858225C-A14B-284E-93FC-F6BC9D722779}" destId="{4760AB96-DF4E-1048-AD00-E3CC7795DC7A}" srcOrd="0" destOrd="0" presId="urn:microsoft.com/office/officeart/2005/8/layout/default"/>
    <dgm:cxn modelId="{253F2609-94D6-DB4E-848F-12800471E497}" srcId="{5B5B57AA-EF44-8942-BF5B-7944302F4B13}" destId="{D93772C7-C77E-BA46-B397-B8EA38A12803}" srcOrd="0" destOrd="0" parTransId="{F307F128-A58E-4D4A-8D81-E07EF8A75D6C}" sibTransId="{F7EF05F0-973D-0242-A736-CC29C505CCB7}"/>
    <dgm:cxn modelId="{4D9109B5-712E-8A44-9766-83C0E1263946}" srcId="{5B5B57AA-EF44-8942-BF5B-7944302F4B13}" destId="{E0FA7E64-659C-9049-91E8-447DACAE0250}" srcOrd="5" destOrd="0" parTransId="{0023D0C9-02B7-BB47-B47E-DC32C73A4C2C}" sibTransId="{494B6E47-A4D4-664F-9C9B-74D00C261F88}"/>
    <dgm:cxn modelId="{E706DCCE-73FB-4350-8B3C-179F3E2B143B}" type="presOf" srcId="{3EDC0816-D928-F44B-BAC2-673D74894BD9}" destId="{10F8DD38-E431-6F45-887F-68B3C87AF116}" srcOrd="0" destOrd="0" presId="urn:microsoft.com/office/officeart/2005/8/layout/default"/>
    <dgm:cxn modelId="{9CF2D44F-F897-4FAE-AABE-2D455CB19C0E}" type="presOf" srcId="{52C09048-9299-47D4-8935-66B86AF6079F}" destId="{3F391E4B-9C9B-46A1-93F2-287BF25A1EBE}" srcOrd="0" destOrd="0" presId="urn:microsoft.com/office/officeart/2005/8/layout/default"/>
    <dgm:cxn modelId="{17562A1E-EE00-4F05-A8AC-093D6CE2D909}" type="presOf" srcId="{6CCFC414-870E-7741-988D-FD5218774970}" destId="{753FC2D1-A73B-D247-894E-8966D38E0531}" srcOrd="0" destOrd="0" presId="urn:microsoft.com/office/officeart/2005/8/layout/default"/>
    <dgm:cxn modelId="{43D92DE0-1BC4-944A-AD92-5890817D69E9}" srcId="{5B5B57AA-EF44-8942-BF5B-7944302F4B13}" destId="{3EDC0816-D928-F44B-BAC2-673D74894BD9}" srcOrd="1" destOrd="0" parTransId="{507B1C7E-EF2E-5647-9B46-5C78CFD6343A}" sibTransId="{97BE0370-5EF0-5C48-8DD2-4B751129DC8D}"/>
    <dgm:cxn modelId="{1B4083E6-A1CF-6A42-8063-AFB61031A417}" srcId="{5B5B57AA-EF44-8942-BF5B-7944302F4B13}" destId="{3858225C-A14B-284E-93FC-F6BC9D722779}" srcOrd="9" destOrd="0" parTransId="{51ECB662-5BFC-5240-9C6A-0A9514946547}" sibTransId="{058EC9FE-21E5-E54E-9578-360821388363}"/>
    <dgm:cxn modelId="{7EB42D73-C83E-4567-AEE7-730C25A84E15}" srcId="{5B5B57AA-EF44-8942-BF5B-7944302F4B13}" destId="{5D04E380-2D55-4DC9-BE0D-6DA0D842A330}" srcOrd="10" destOrd="0" parTransId="{BFD96B1D-C147-4E60-971F-A6C602846663}" sibTransId="{89AA9DB2-4B3D-41D9-839C-1EEC64F61CE5}"/>
    <dgm:cxn modelId="{1243D6A3-9B1E-4AEC-A83C-A90A2BA6AB6A}" srcId="{5B5B57AA-EF44-8942-BF5B-7944302F4B13}" destId="{52C09048-9299-47D4-8935-66B86AF6079F}" srcOrd="12" destOrd="0" parTransId="{AC73865F-9250-4AC7-BDA4-2A5DF78D7987}" sibTransId="{01A874CC-5331-42E9-88B9-2C7C7A41D0C2}"/>
    <dgm:cxn modelId="{D0C88B45-BC82-48F2-B7B7-1A38020CA749}" srcId="{5B5B57AA-EF44-8942-BF5B-7944302F4B13}" destId="{6D050A1D-B04A-4E6E-B074-2B16AA90C5C5}" srcOrd="11" destOrd="0" parTransId="{6F044788-6385-429F-86DF-73DA2350285E}" sibTransId="{6CD30120-88EF-419F-93CD-302D6070C343}"/>
    <dgm:cxn modelId="{A27C96DC-FABD-4774-A90E-48C08A51A5C3}" type="presOf" srcId="{6D050A1D-B04A-4E6E-B074-2B16AA90C5C5}" destId="{F58ECD3E-D70A-4DAF-9BCF-6C1C9F16D551}" srcOrd="0" destOrd="0" presId="urn:microsoft.com/office/officeart/2005/8/layout/default"/>
    <dgm:cxn modelId="{45D76089-93CF-3140-8F0E-3007E03E615D}" srcId="{5B5B57AA-EF44-8942-BF5B-7944302F4B13}" destId="{A6D1F207-E0BE-A347-AB90-9E8C7AAB7C2F}" srcOrd="3" destOrd="0" parTransId="{BB0D45B9-A524-6548-9F10-27857D476973}" sibTransId="{C2E449DF-AE68-9E41-BD17-5C509A4F6884}"/>
    <dgm:cxn modelId="{0A6CA776-358E-014E-BA4A-7F8CA7E0C1A8}" srcId="{5B5B57AA-EF44-8942-BF5B-7944302F4B13}" destId="{B9DD5CD8-6126-CA44-BE80-B5CAEE1FA358}" srcOrd="2" destOrd="0" parTransId="{801F1AC5-360B-CD41-90FE-6CE678768C37}" sibTransId="{3DC12E22-BA10-0A44-8B15-16FBCF94D576}"/>
    <dgm:cxn modelId="{13AC8BB7-9125-4D2D-9148-4D1F764D6BB8}" type="presOf" srcId="{4F64EB44-8A3A-C74A-B108-D77AFB2D52B1}" destId="{ED88CE58-4382-3945-A10B-3EF5040D6D59}" srcOrd="0" destOrd="0" presId="urn:microsoft.com/office/officeart/2005/8/layout/default"/>
    <dgm:cxn modelId="{7DEA648E-EDC6-4F57-A360-1502A203D97A}" type="presOf" srcId="{D93772C7-C77E-BA46-B397-B8EA38A12803}" destId="{79F90FED-B3AD-6343-8AA8-720722AEBE10}" srcOrd="0" destOrd="0" presId="urn:microsoft.com/office/officeart/2005/8/layout/default"/>
    <dgm:cxn modelId="{7151789C-273E-45DE-B5BB-289A204463E8}" type="presOf" srcId="{1BB2A931-6A99-324B-85E1-B56B36B561E0}" destId="{E6665087-7E4F-2A4D-BB76-68C6B19E72E0}" srcOrd="0" destOrd="0" presId="urn:microsoft.com/office/officeart/2005/8/layout/default"/>
    <dgm:cxn modelId="{03FD2096-8B22-FA45-B3C6-C56D9FCC47D6}" srcId="{5B5B57AA-EF44-8942-BF5B-7944302F4B13}" destId="{E77BCAB3-9191-4C4D-9A18-3D573A2F3CC9}" srcOrd="6" destOrd="0" parTransId="{5E47D576-D7BF-AC4B-8F31-0A6C52B09D8D}" sibTransId="{787A8FCF-9DB9-CF41-AC9C-5A59CFDC843E}"/>
    <dgm:cxn modelId="{F9CDC01A-0CDB-447F-B564-7A80C461948A}" type="presOf" srcId="{E0FA7E64-659C-9049-91E8-447DACAE0250}" destId="{6BECC421-9D73-0844-A2AF-E056117367A6}" srcOrd="0" destOrd="0" presId="urn:microsoft.com/office/officeart/2005/8/layout/default"/>
    <dgm:cxn modelId="{8FE0F9BE-CA6B-E04F-BEC8-56A715582A49}" srcId="{5B5B57AA-EF44-8942-BF5B-7944302F4B13}" destId="{1BB2A931-6A99-324B-85E1-B56B36B561E0}" srcOrd="4" destOrd="0" parTransId="{6DC7FFED-284E-484C-9CD6-75EF90DF3498}" sibTransId="{9ACB8537-1C9F-B942-BBA1-B9726E3764E9}"/>
    <dgm:cxn modelId="{E2A86EAC-3846-408C-91E0-454182DC4167}" type="presOf" srcId="{E77BCAB3-9191-4C4D-9A18-3D573A2F3CC9}" destId="{FDEF933C-C70E-D047-9582-861646457FB7}" srcOrd="0" destOrd="0" presId="urn:microsoft.com/office/officeart/2005/8/layout/default"/>
    <dgm:cxn modelId="{3C761122-8657-9147-B660-50B477D52B7B}" srcId="{5B5B57AA-EF44-8942-BF5B-7944302F4B13}" destId="{4F64EB44-8A3A-C74A-B108-D77AFB2D52B1}" srcOrd="7" destOrd="0" parTransId="{6108865E-A2F5-0645-A7C6-93DAA56CF1E0}" sibTransId="{EBEEB80E-FF86-CF44-A467-D94E47A8A68A}"/>
    <dgm:cxn modelId="{FAF6A55A-D1EE-4F8B-8B13-9D02DB2FC264}" type="presOf" srcId="{5D04E380-2D55-4DC9-BE0D-6DA0D842A330}" destId="{347F1FFF-21B7-495E-A186-C9B9C9C3E040}" srcOrd="0" destOrd="0" presId="urn:microsoft.com/office/officeart/2005/8/layout/default"/>
    <dgm:cxn modelId="{AADC5A55-9AF0-41D5-9B8B-A3482E2663A1}" type="presOf" srcId="{5B5B57AA-EF44-8942-BF5B-7944302F4B13}" destId="{0848E25E-3DA7-EB4B-99CF-6D284DE8D8FC}" srcOrd="0" destOrd="0" presId="urn:microsoft.com/office/officeart/2005/8/layout/default"/>
    <dgm:cxn modelId="{0EAE11C7-25DB-487F-825D-627276503B70}" type="presOf" srcId="{B9DD5CD8-6126-CA44-BE80-B5CAEE1FA358}" destId="{0DF7FC3C-F6C8-6A47-B0C3-33FADFDDC1C9}" srcOrd="0" destOrd="0" presId="urn:microsoft.com/office/officeart/2005/8/layout/default"/>
    <dgm:cxn modelId="{1194505E-98BD-9540-9697-AA30A00ED5B0}" srcId="{5B5B57AA-EF44-8942-BF5B-7944302F4B13}" destId="{6CCFC414-870E-7741-988D-FD5218774970}" srcOrd="8" destOrd="0" parTransId="{68D706ED-15BD-9D46-A9F3-2EEEF03FD332}" sibTransId="{A9E90EBC-C713-4F4C-8D8B-64EF15DA611E}"/>
    <dgm:cxn modelId="{138C4A34-52BF-44A8-8B21-14EB706148B2}" type="presOf" srcId="{A6D1F207-E0BE-A347-AB90-9E8C7AAB7C2F}" destId="{35DEEA1A-D91B-854E-BFCE-E17652BF436D}" srcOrd="0" destOrd="0" presId="urn:microsoft.com/office/officeart/2005/8/layout/default"/>
    <dgm:cxn modelId="{67A2ED90-EAF8-48CF-B22F-47557DA2B6BD}" type="presParOf" srcId="{0848E25E-3DA7-EB4B-99CF-6D284DE8D8FC}" destId="{79F90FED-B3AD-6343-8AA8-720722AEBE10}" srcOrd="0" destOrd="0" presId="urn:microsoft.com/office/officeart/2005/8/layout/default"/>
    <dgm:cxn modelId="{CE2B6EB0-18DB-49E5-91B6-1FF17AA8E339}" type="presParOf" srcId="{0848E25E-3DA7-EB4B-99CF-6D284DE8D8FC}" destId="{39D6F385-3FEC-7749-8E19-C383876B1C20}" srcOrd="1" destOrd="0" presId="urn:microsoft.com/office/officeart/2005/8/layout/default"/>
    <dgm:cxn modelId="{1C1F6D37-F4D7-48B5-90B3-70CB57BB4DF9}" type="presParOf" srcId="{0848E25E-3DA7-EB4B-99CF-6D284DE8D8FC}" destId="{10F8DD38-E431-6F45-887F-68B3C87AF116}" srcOrd="2" destOrd="0" presId="urn:microsoft.com/office/officeart/2005/8/layout/default"/>
    <dgm:cxn modelId="{768FAA19-0EA3-4599-8EB9-D605E9E0A89E}" type="presParOf" srcId="{0848E25E-3DA7-EB4B-99CF-6D284DE8D8FC}" destId="{6C844EC6-0156-1140-A3F7-982DC2D441C5}" srcOrd="3" destOrd="0" presId="urn:microsoft.com/office/officeart/2005/8/layout/default"/>
    <dgm:cxn modelId="{939CF401-34E0-45A1-97FF-D26B78E6357C}" type="presParOf" srcId="{0848E25E-3DA7-EB4B-99CF-6D284DE8D8FC}" destId="{0DF7FC3C-F6C8-6A47-B0C3-33FADFDDC1C9}" srcOrd="4" destOrd="0" presId="urn:microsoft.com/office/officeart/2005/8/layout/default"/>
    <dgm:cxn modelId="{7ABE848C-B261-408F-B6B0-A5A7F5BE8C22}" type="presParOf" srcId="{0848E25E-3DA7-EB4B-99CF-6D284DE8D8FC}" destId="{2D06A8A9-362D-CE40-96D7-9962EC0E573E}" srcOrd="5" destOrd="0" presId="urn:microsoft.com/office/officeart/2005/8/layout/default"/>
    <dgm:cxn modelId="{3442DB83-A3D4-4244-8F8A-DA7B88DAA498}" type="presParOf" srcId="{0848E25E-3DA7-EB4B-99CF-6D284DE8D8FC}" destId="{35DEEA1A-D91B-854E-BFCE-E17652BF436D}" srcOrd="6" destOrd="0" presId="urn:microsoft.com/office/officeart/2005/8/layout/default"/>
    <dgm:cxn modelId="{F6F1B934-691A-48CE-A8E2-9769ED99222B}" type="presParOf" srcId="{0848E25E-3DA7-EB4B-99CF-6D284DE8D8FC}" destId="{9CE06AEE-9A1F-5546-9051-B2B7DEECD995}" srcOrd="7" destOrd="0" presId="urn:microsoft.com/office/officeart/2005/8/layout/default"/>
    <dgm:cxn modelId="{F35F23FC-A39C-4D59-8151-6EB2BE78104B}" type="presParOf" srcId="{0848E25E-3DA7-EB4B-99CF-6D284DE8D8FC}" destId="{E6665087-7E4F-2A4D-BB76-68C6B19E72E0}" srcOrd="8" destOrd="0" presId="urn:microsoft.com/office/officeart/2005/8/layout/default"/>
    <dgm:cxn modelId="{45A575DA-C19B-4E8B-9B33-55050F9CC385}" type="presParOf" srcId="{0848E25E-3DA7-EB4B-99CF-6D284DE8D8FC}" destId="{5037AE22-7C27-6748-9397-22E87899992C}" srcOrd="9" destOrd="0" presId="urn:microsoft.com/office/officeart/2005/8/layout/default"/>
    <dgm:cxn modelId="{C9FA72F1-0AE1-4E1A-92B6-0D0D34DBC7AA}" type="presParOf" srcId="{0848E25E-3DA7-EB4B-99CF-6D284DE8D8FC}" destId="{6BECC421-9D73-0844-A2AF-E056117367A6}" srcOrd="10" destOrd="0" presId="urn:microsoft.com/office/officeart/2005/8/layout/default"/>
    <dgm:cxn modelId="{1804D962-569F-41E9-A04D-E794CC2568C8}" type="presParOf" srcId="{0848E25E-3DA7-EB4B-99CF-6D284DE8D8FC}" destId="{D7AB01F2-DAA9-9546-B667-1A7F8AB1F938}" srcOrd="11" destOrd="0" presId="urn:microsoft.com/office/officeart/2005/8/layout/default"/>
    <dgm:cxn modelId="{521E91CF-D652-4FCF-BC6C-0F7B34D60A84}" type="presParOf" srcId="{0848E25E-3DA7-EB4B-99CF-6D284DE8D8FC}" destId="{FDEF933C-C70E-D047-9582-861646457FB7}" srcOrd="12" destOrd="0" presId="urn:microsoft.com/office/officeart/2005/8/layout/default"/>
    <dgm:cxn modelId="{D7DEF0C3-7B35-4EEC-BF79-04CFD04B06CF}" type="presParOf" srcId="{0848E25E-3DA7-EB4B-99CF-6D284DE8D8FC}" destId="{ADBDE367-68D7-DD4A-8B7B-8315A7302840}" srcOrd="13" destOrd="0" presId="urn:microsoft.com/office/officeart/2005/8/layout/default"/>
    <dgm:cxn modelId="{C9485FAF-75F9-4B85-AFFC-D967345FE0A0}" type="presParOf" srcId="{0848E25E-3DA7-EB4B-99CF-6D284DE8D8FC}" destId="{ED88CE58-4382-3945-A10B-3EF5040D6D59}" srcOrd="14" destOrd="0" presId="urn:microsoft.com/office/officeart/2005/8/layout/default"/>
    <dgm:cxn modelId="{A0290DA8-511D-4990-918C-3A2FA2C55B8E}" type="presParOf" srcId="{0848E25E-3DA7-EB4B-99CF-6D284DE8D8FC}" destId="{16CACD9F-077F-B24C-9D32-086118F536E4}" srcOrd="15" destOrd="0" presId="urn:microsoft.com/office/officeart/2005/8/layout/default"/>
    <dgm:cxn modelId="{E997068D-CA94-4657-AF7F-107F4DB3AF6D}" type="presParOf" srcId="{0848E25E-3DA7-EB4B-99CF-6D284DE8D8FC}" destId="{753FC2D1-A73B-D247-894E-8966D38E0531}" srcOrd="16" destOrd="0" presId="urn:microsoft.com/office/officeart/2005/8/layout/default"/>
    <dgm:cxn modelId="{59FED927-A7A8-4290-A61F-DFDD5D2D74F5}" type="presParOf" srcId="{0848E25E-3DA7-EB4B-99CF-6D284DE8D8FC}" destId="{D367C2E1-CF6A-D740-A69E-1BC40FF17BE8}" srcOrd="17" destOrd="0" presId="urn:microsoft.com/office/officeart/2005/8/layout/default"/>
    <dgm:cxn modelId="{1AA91CD5-A8DE-4E6B-AA41-235B0AB3963A}" type="presParOf" srcId="{0848E25E-3DA7-EB4B-99CF-6D284DE8D8FC}" destId="{4760AB96-DF4E-1048-AD00-E3CC7795DC7A}" srcOrd="18" destOrd="0" presId="urn:microsoft.com/office/officeart/2005/8/layout/default"/>
    <dgm:cxn modelId="{B5792D22-F8E9-4D1D-99EC-DF1EFCE6FA93}" type="presParOf" srcId="{0848E25E-3DA7-EB4B-99CF-6D284DE8D8FC}" destId="{65007EA1-1D36-4C70-8C44-9EC8A00AD397}" srcOrd="19" destOrd="0" presId="urn:microsoft.com/office/officeart/2005/8/layout/default"/>
    <dgm:cxn modelId="{5AA8BA50-5DE6-4D89-802A-0DC51C63FFD4}" type="presParOf" srcId="{0848E25E-3DA7-EB4B-99CF-6D284DE8D8FC}" destId="{347F1FFF-21B7-495E-A186-C9B9C9C3E040}" srcOrd="20" destOrd="0" presId="urn:microsoft.com/office/officeart/2005/8/layout/default"/>
    <dgm:cxn modelId="{8D1B9A83-A625-42EE-A85E-ED53CA0753FF}" type="presParOf" srcId="{0848E25E-3DA7-EB4B-99CF-6D284DE8D8FC}" destId="{8D0514E7-A97D-4BCE-8038-478DADAEE0D2}" srcOrd="21" destOrd="0" presId="urn:microsoft.com/office/officeart/2005/8/layout/default"/>
    <dgm:cxn modelId="{E37C505C-FE86-46D8-BCA4-51ADDF69BD0F}" type="presParOf" srcId="{0848E25E-3DA7-EB4B-99CF-6D284DE8D8FC}" destId="{F58ECD3E-D70A-4DAF-9BCF-6C1C9F16D551}" srcOrd="22" destOrd="0" presId="urn:microsoft.com/office/officeart/2005/8/layout/default"/>
    <dgm:cxn modelId="{7949F527-647B-4BDD-8F4A-B11931259C6A}" type="presParOf" srcId="{0848E25E-3DA7-EB4B-99CF-6D284DE8D8FC}" destId="{2184D55B-85FC-4968-8299-B3A9B8E0AB86}" srcOrd="23" destOrd="0" presId="urn:microsoft.com/office/officeart/2005/8/layout/default"/>
    <dgm:cxn modelId="{D4ADC061-5B30-4087-90F2-8C7034283663}" type="presParOf" srcId="{0848E25E-3DA7-EB4B-99CF-6D284DE8D8FC}" destId="{3F391E4B-9C9B-46A1-93F2-287BF25A1EBE}" srcOrd="24"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454672-6B28-455E-B654-ED2E363B99D1}">
      <dsp:nvSpPr>
        <dsp:cNvPr id="0" name=""/>
        <dsp:cNvSpPr/>
      </dsp:nvSpPr>
      <dsp:spPr>
        <a:xfrm>
          <a:off x="4929621" y="2574249"/>
          <a:ext cx="1816861" cy="1816861"/>
        </a:xfrm>
        <a:prstGeom prst="ellipse">
          <a:avLst/>
        </a:prstGeom>
        <a:gradFill rotWithShape="0">
          <a:gsLst>
            <a:gs pos="0">
              <a:schemeClr val="accent1">
                <a:hueOff val="0"/>
                <a:satOff val="0"/>
                <a:lumOff val="0"/>
                <a:alphaOff val="0"/>
                <a:tint val="43000"/>
                <a:satMod val="165000"/>
              </a:schemeClr>
            </a:gs>
            <a:gs pos="55000">
              <a:schemeClr val="accent1">
                <a:hueOff val="0"/>
                <a:satOff val="0"/>
                <a:lumOff val="0"/>
                <a:alphaOff val="0"/>
                <a:tint val="83000"/>
                <a:satMod val="155000"/>
              </a:schemeClr>
            </a:gs>
            <a:gs pos="100000">
              <a:schemeClr val="accent1">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s-MX" sz="1900" b="1" kern="1200">
              <a:latin typeface="Helvetica World" panose="020B0500040000020004" pitchFamily="34" charset="0"/>
              <a:cs typeface="Helvetica World" panose="020B0500040000020004" pitchFamily="34" charset="0"/>
            </a:rPr>
            <a:t>Corrupción</a:t>
          </a:r>
        </a:p>
      </dsp:txBody>
      <dsp:txXfrm>
        <a:off x="5195694" y="2840322"/>
        <a:ext cx="1284715" cy="1284715"/>
      </dsp:txXfrm>
    </dsp:sp>
    <dsp:sp modelId="{78A04478-5C6D-447C-A9C6-C777F605541A}">
      <dsp:nvSpPr>
        <dsp:cNvPr id="0" name=""/>
        <dsp:cNvSpPr/>
      </dsp:nvSpPr>
      <dsp:spPr>
        <a:xfrm rot="16200000">
          <a:off x="5645332" y="1912668"/>
          <a:ext cx="385440" cy="617733"/>
        </a:xfrm>
        <a:prstGeom prst="rightArrow">
          <a:avLst>
            <a:gd name="adj1" fmla="val 60000"/>
            <a:gd name="adj2" fmla="val 50000"/>
          </a:avLst>
        </a:prstGeom>
        <a:gradFill rotWithShape="0">
          <a:gsLst>
            <a:gs pos="0">
              <a:schemeClr val="accent2">
                <a:hueOff val="0"/>
                <a:satOff val="0"/>
                <a:lumOff val="0"/>
                <a:alphaOff val="0"/>
                <a:tint val="43000"/>
                <a:satMod val="165000"/>
              </a:schemeClr>
            </a:gs>
            <a:gs pos="55000">
              <a:schemeClr val="accent2">
                <a:hueOff val="0"/>
                <a:satOff val="0"/>
                <a:lumOff val="0"/>
                <a:alphaOff val="0"/>
                <a:tint val="83000"/>
                <a:satMod val="155000"/>
              </a:schemeClr>
            </a:gs>
            <a:gs pos="100000">
              <a:schemeClr val="accent2">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MX" sz="1500" kern="1200">
            <a:latin typeface="Arial" panose="020B0604020202020204" pitchFamily="34" charset="0"/>
            <a:cs typeface="Arial" panose="020B0604020202020204" pitchFamily="34" charset="0"/>
          </a:endParaRPr>
        </a:p>
      </dsp:txBody>
      <dsp:txXfrm>
        <a:off x="5703148" y="2094031"/>
        <a:ext cx="269808" cy="370639"/>
      </dsp:txXfrm>
    </dsp:sp>
    <dsp:sp modelId="{2B3491A6-B385-4876-B81C-2D4350817FC4}">
      <dsp:nvSpPr>
        <dsp:cNvPr id="0" name=""/>
        <dsp:cNvSpPr/>
      </dsp:nvSpPr>
      <dsp:spPr>
        <a:xfrm>
          <a:off x="3272198" y="30141"/>
          <a:ext cx="5131707" cy="1816861"/>
        </a:xfrm>
        <a:prstGeom prst="roundRect">
          <a:avLst/>
        </a:prstGeom>
        <a:solidFill>
          <a:schemeClr val="accent2">
            <a:lumMod val="60000"/>
            <a:lumOff val="40000"/>
          </a:schemeClr>
        </a:solidFill>
        <a:ln>
          <a:noFill/>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MX" sz="1800" b="1" kern="1200" dirty="0">
              <a:solidFill>
                <a:schemeClr val="bg1"/>
              </a:solidFill>
              <a:latin typeface="Helvetica World" panose="020B0500040000020004" pitchFamily="34" charset="0"/>
              <a:cs typeface="Helvetica World" panose="020B0500040000020004" pitchFamily="34" charset="0"/>
            </a:rPr>
            <a:t>Corrupción a gran escala:</a:t>
          </a:r>
        </a:p>
        <a:p>
          <a:pPr lvl="0" algn="ctr" defTabSz="800100">
            <a:lnSpc>
              <a:spcPct val="90000"/>
            </a:lnSpc>
            <a:spcBef>
              <a:spcPct val="0"/>
            </a:spcBef>
            <a:spcAft>
              <a:spcPct val="35000"/>
            </a:spcAft>
          </a:pPr>
          <a:r>
            <a:rPr lang="es-MX" sz="1600" b="0" kern="1200" dirty="0">
              <a:solidFill>
                <a:sysClr val="windowText" lastClr="000000"/>
              </a:solidFill>
              <a:latin typeface="Helvetica World" panose="020B0500040000020004" pitchFamily="34" charset="0"/>
              <a:cs typeface="Helvetica World" panose="020B0500040000020004" pitchFamily="34" charset="0"/>
            </a:rPr>
            <a:t>Consiste en actos cometidos en </a:t>
          </a:r>
          <a:r>
            <a:rPr lang="es-MX" sz="1600" b="1" kern="1200" dirty="0">
              <a:solidFill>
                <a:sysClr val="windowText" lastClr="000000"/>
              </a:solidFill>
              <a:latin typeface="Helvetica World" panose="020B0500040000020004" pitchFamily="34" charset="0"/>
              <a:cs typeface="Helvetica World" panose="020B0500040000020004" pitchFamily="34" charset="0"/>
            </a:rPr>
            <a:t>los niveles más altos </a:t>
          </a:r>
          <a:r>
            <a:rPr lang="es-MX" sz="1600" b="0" kern="1200" dirty="0">
              <a:solidFill>
                <a:sysClr val="windowText" lastClr="000000"/>
              </a:solidFill>
              <a:latin typeface="Helvetica World" panose="020B0500040000020004" pitchFamily="34" charset="0"/>
              <a:cs typeface="Helvetica World" panose="020B0500040000020004" pitchFamily="34" charset="0"/>
            </a:rPr>
            <a:t>del gobierno que involucran la distorsión de políticas o de funciones centrales del Estado, y que permiten a  los líderes beneficiarse a expensas del bien común</a:t>
          </a:r>
          <a:r>
            <a:rPr lang="es-MX" sz="1600" b="0" kern="1200" dirty="0">
              <a:latin typeface="Helvetica World" panose="020B0500040000020004" pitchFamily="34" charset="0"/>
              <a:cs typeface="Helvetica World" panose="020B0500040000020004" pitchFamily="34" charset="0"/>
            </a:rPr>
            <a:t>.</a:t>
          </a:r>
        </a:p>
      </dsp:txBody>
      <dsp:txXfrm>
        <a:off x="3360890" y="118833"/>
        <a:ext cx="4954323" cy="1639477"/>
      </dsp:txXfrm>
    </dsp:sp>
    <dsp:sp modelId="{1F238307-927A-4A0C-9697-7BC76236B8F3}">
      <dsp:nvSpPr>
        <dsp:cNvPr id="0" name=""/>
        <dsp:cNvSpPr/>
      </dsp:nvSpPr>
      <dsp:spPr>
        <a:xfrm rot="883405">
          <a:off x="6739152" y="3511814"/>
          <a:ext cx="460585" cy="617733"/>
        </a:xfrm>
        <a:prstGeom prst="rightArrow">
          <a:avLst>
            <a:gd name="adj1" fmla="val 60000"/>
            <a:gd name="adj2" fmla="val 50000"/>
          </a:avLst>
        </a:prstGeom>
        <a:solidFill>
          <a:schemeClr val="accent3">
            <a:lumMod val="60000"/>
            <a:lumOff val="40000"/>
          </a:schemeClr>
        </a:solidFill>
        <a:ln>
          <a:noFill/>
        </a:ln>
        <a:effectLst>
          <a:outerShdw blurRad="508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MX" sz="1500" kern="1200">
            <a:latin typeface="Arial" panose="020B0604020202020204" pitchFamily="34" charset="0"/>
            <a:cs typeface="Arial" panose="020B0604020202020204" pitchFamily="34" charset="0"/>
          </a:endParaRPr>
        </a:p>
      </dsp:txBody>
      <dsp:txXfrm>
        <a:off x="6741421" y="3617802"/>
        <a:ext cx="322410" cy="370639"/>
      </dsp:txXfrm>
    </dsp:sp>
    <dsp:sp modelId="{0259297E-3E93-4532-A007-B014D5494D1C}">
      <dsp:nvSpPr>
        <dsp:cNvPr id="0" name=""/>
        <dsp:cNvSpPr/>
      </dsp:nvSpPr>
      <dsp:spPr>
        <a:xfrm>
          <a:off x="7120379" y="3539258"/>
          <a:ext cx="4877601" cy="1842534"/>
        </a:xfrm>
        <a:prstGeom prst="roundRect">
          <a:avLst/>
        </a:prstGeom>
        <a:solidFill>
          <a:schemeClr val="accent3">
            <a:lumMod val="60000"/>
            <a:lumOff val="40000"/>
          </a:schemeClr>
        </a:solidFill>
        <a:ln>
          <a:noFill/>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b="1" i="0" kern="1200" dirty="0">
              <a:solidFill>
                <a:sysClr val="windowText" lastClr="000000"/>
              </a:solidFill>
              <a:latin typeface="Helvetica World" panose="020B0500040000020004" pitchFamily="34" charset="0"/>
              <a:cs typeface="Helvetica World" panose="020B0500040000020004" pitchFamily="34" charset="0"/>
            </a:rPr>
            <a:t>Actos de corrupción menores</a:t>
          </a:r>
          <a:r>
            <a:rPr lang="es-MX" sz="1600" b="1" i="0" kern="1200" dirty="0" smtClean="0">
              <a:solidFill>
                <a:sysClr val="windowText" lastClr="000000"/>
              </a:solidFill>
              <a:latin typeface="Helvetica World" panose="020B0500040000020004" pitchFamily="34" charset="0"/>
              <a:cs typeface="Helvetica World" panose="020B0500040000020004" pitchFamily="34" charset="0"/>
            </a:rPr>
            <a:t>:</a:t>
          </a:r>
          <a:endParaRPr lang="es-MX" sz="1600" b="1" i="0" kern="1200" dirty="0">
            <a:solidFill>
              <a:sysClr val="windowText" lastClr="000000"/>
            </a:solidFill>
            <a:latin typeface="Helvetica World" panose="020B0500040000020004" pitchFamily="34" charset="0"/>
            <a:cs typeface="Helvetica World" panose="020B0500040000020004" pitchFamily="34" charset="0"/>
          </a:endParaRPr>
        </a:p>
        <a:p>
          <a:pPr lvl="0" algn="ctr" defTabSz="711200">
            <a:lnSpc>
              <a:spcPct val="90000"/>
            </a:lnSpc>
            <a:spcBef>
              <a:spcPct val="0"/>
            </a:spcBef>
            <a:spcAft>
              <a:spcPct val="35000"/>
            </a:spcAft>
          </a:pPr>
          <a:r>
            <a:rPr lang="es-MX" sz="1400" kern="1200" dirty="0">
              <a:solidFill>
                <a:sysClr val="windowText" lastClr="000000"/>
              </a:solidFill>
              <a:latin typeface="Helvetica World" panose="020B0500040000020004" pitchFamily="34" charset="0"/>
              <a:cs typeface="Helvetica World" panose="020B0500040000020004" pitchFamily="34" charset="0"/>
            </a:rPr>
            <a:t>Consisten en el </a:t>
          </a:r>
          <a:r>
            <a:rPr lang="es-MX" sz="1400" b="1" kern="1200" dirty="0">
              <a:solidFill>
                <a:sysClr val="windowText" lastClr="000000"/>
              </a:solidFill>
              <a:latin typeface="Helvetica World" panose="020B0500040000020004" pitchFamily="34" charset="0"/>
              <a:cs typeface="Helvetica World" panose="020B0500040000020004" pitchFamily="34" charset="0"/>
            </a:rPr>
            <a:t>abuso cotidiano </a:t>
          </a:r>
          <a:r>
            <a:rPr lang="es-MX" sz="1400" kern="1200" dirty="0">
              <a:solidFill>
                <a:sysClr val="windowText" lastClr="000000"/>
              </a:solidFill>
              <a:latin typeface="Helvetica World" panose="020B0500040000020004" pitchFamily="34" charset="0"/>
              <a:cs typeface="Helvetica World" panose="020B0500040000020004" pitchFamily="34" charset="0"/>
            </a:rPr>
            <a:t>de poder por funcionarios públicos </a:t>
          </a:r>
          <a:r>
            <a:rPr lang="es-MX" sz="1400" b="1" kern="1200" dirty="0">
              <a:solidFill>
                <a:sysClr val="windowText" lastClr="000000"/>
              </a:solidFill>
              <a:latin typeface="Helvetica World" panose="020B0500040000020004" pitchFamily="34" charset="0"/>
              <a:cs typeface="Helvetica World" panose="020B0500040000020004" pitchFamily="34" charset="0"/>
            </a:rPr>
            <a:t>de bajo y mediano rango </a:t>
          </a:r>
          <a:r>
            <a:rPr lang="es-MX" sz="1400" kern="1200" dirty="0">
              <a:solidFill>
                <a:sysClr val="windowText" lastClr="000000"/>
              </a:solidFill>
              <a:latin typeface="Helvetica World" panose="020B0500040000020004" pitchFamily="34" charset="0"/>
              <a:cs typeface="Helvetica World" panose="020B0500040000020004" pitchFamily="34" charset="0"/>
            </a:rPr>
            <a:t>al interactuar con ciudadanos comunes, quienes a menudo intentan acceder a bienes y servicios básicos en ámbitos como hospitales, escuelas, departamentos de policía y otros organismos</a:t>
          </a:r>
          <a:r>
            <a:rPr lang="es-MX" sz="900" kern="1200" dirty="0">
              <a:solidFill>
                <a:sysClr val="windowText" lastClr="000000"/>
              </a:solidFill>
              <a:latin typeface="Helvetica World" panose="020B0500040000020004" pitchFamily="34" charset="0"/>
              <a:cs typeface="Helvetica World" panose="020B0500040000020004" pitchFamily="34" charset="0"/>
            </a:rPr>
            <a:t>.</a:t>
          </a:r>
        </a:p>
      </dsp:txBody>
      <dsp:txXfrm>
        <a:off x="7210324" y="3629203"/>
        <a:ext cx="4697711" cy="1662644"/>
      </dsp:txXfrm>
    </dsp:sp>
    <dsp:sp modelId="{752B8FE0-C49F-4A73-BD8A-AD093703904D}">
      <dsp:nvSpPr>
        <dsp:cNvPr id="0" name=""/>
        <dsp:cNvSpPr/>
      </dsp:nvSpPr>
      <dsp:spPr>
        <a:xfrm rot="9697912">
          <a:off x="4501164" y="3603126"/>
          <a:ext cx="496060" cy="617733"/>
        </a:xfrm>
        <a:prstGeom prst="rightArrow">
          <a:avLst>
            <a:gd name="adj1" fmla="val 60000"/>
            <a:gd name="adj2" fmla="val 50000"/>
          </a:avLst>
        </a:prstGeom>
        <a:gradFill rotWithShape="0">
          <a:gsLst>
            <a:gs pos="0">
              <a:schemeClr val="accent4">
                <a:hueOff val="0"/>
                <a:satOff val="0"/>
                <a:lumOff val="0"/>
                <a:alphaOff val="0"/>
                <a:tint val="43000"/>
                <a:satMod val="165000"/>
              </a:schemeClr>
            </a:gs>
            <a:gs pos="55000">
              <a:schemeClr val="accent4">
                <a:hueOff val="0"/>
                <a:satOff val="0"/>
                <a:lumOff val="0"/>
                <a:alphaOff val="0"/>
                <a:tint val="83000"/>
                <a:satMod val="155000"/>
              </a:schemeClr>
            </a:gs>
            <a:gs pos="100000">
              <a:schemeClr val="accent4">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MX" sz="1500" kern="1200">
            <a:latin typeface="Arial" panose="020B0604020202020204" pitchFamily="34" charset="0"/>
            <a:cs typeface="Arial" panose="020B0604020202020204" pitchFamily="34" charset="0"/>
          </a:endParaRPr>
        </a:p>
      </dsp:txBody>
      <dsp:txXfrm rot="10800000">
        <a:off x="4646191" y="3703225"/>
        <a:ext cx="347242" cy="370639"/>
      </dsp:txXfrm>
    </dsp:sp>
    <dsp:sp modelId="{E33E91F3-EB91-4F06-949F-D59ED0E8FEC9}">
      <dsp:nvSpPr>
        <dsp:cNvPr id="0" name=""/>
        <dsp:cNvSpPr/>
      </dsp:nvSpPr>
      <dsp:spPr>
        <a:xfrm>
          <a:off x="391722" y="3700786"/>
          <a:ext cx="4107070" cy="1816861"/>
        </a:xfrm>
        <a:prstGeom prst="roundRect">
          <a:avLst/>
        </a:prstGeom>
        <a:solidFill>
          <a:schemeClr val="accent4">
            <a:lumMod val="40000"/>
            <a:lumOff val="60000"/>
          </a:schemeClr>
        </a:solidFill>
        <a:ln>
          <a:noFill/>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b="1" kern="1200" dirty="0">
              <a:solidFill>
                <a:schemeClr val="tx1"/>
              </a:solidFill>
              <a:latin typeface="Helvetica World" panose="020B0500040000020004" pitchFamily="34" charset="0"/>
              <a:cs typeface="Helvetica World" panose="020B0500040000020004" pitchFamily="34" charset="0"/>
            </a:rPr>
            <a:t>Corrupción política: </a:t>
          </a:r>
        </a:p>
        <a:p>
          <a:pPr lvl="0" algn="ctr" defTabSz="711200">
            <a:lnSpc>
              <a:spcPct val="90000"/>
            </a:lnSpc>
            <a:spcBef>
              <a:spcPct val="0"/>
            </a:spcBef>
            <a:spcAft>
              <a:spcPct val="35000"/>
            </a:spcAft>
          </a:pPr>
          <a:r>
            <a:rPr lang="es-MX" sz="1400" kern="1200" dirty="0">
              <a:solidFill>
                <a:schemeClr val="tx1"/>
              </a:solidFill>
              <a:latin typeface="Helvetica World" panose="020B0500040000020004" pitchFamily="34" charset="0"/>
              <a:cs typeface="Helvetica World" panose="020B0500040000020004" pitchFamily="34" charset="0"/>
            </a:rPr>
            <a:t>Consisten en la manipulación de </a:t>
          </a:r>
          <a:r>
            <a:rPr lang="es-MX" sz="1400" b="1" kern="1200" dirty="0">
              <a:solidFill>
                <a:schemeClr val="tx1"/>
              </a:solidFill>
              <a:latin typeface="Helvetica World" panose="020B0500040000020004" pitchFamily="34" charset="0"/>
              <a:cs typeface="Helvetica World" panose="020B0500040000020004" pitchFamily="34" charset="0"/>
            </a:rPr>
            <a:t>políticas, instituciones y normas </a:t>
          </a:r>
          <a:r>
            <a:rPr lang="es-MX" sz="1400" kern="1200" dirty="0">
              <a:solidFill>
                <a:schemeClr val="tx1"/>
              </a:solidFill>
              <a:latin typeface="Helvetica World" panose="020B0500040000020004" pitchFamily="34" charset="0"/>
              <a:cs typeface="Helvetica World" panose="020B0500040000020004" pitchFamily="34" charset="0"/>
            </a:rPr>
            <a:t>de procedimiento en la asignación de recursos y financiamiento por parte de los responsables de las decisiones políticas, quienes  </a:t>
          </a:r>
          <a:r>
            <a:rPr lang="es-MX" sz="1400" b="1" kern="1200" dirty="0">
              <a:solidFill>
                <a:schemeClr val="tx1"/>
              </a:solidFill>
              <a:latin typeface="Helvetica World" panose="020B0500040000020004" pitchFamily="34" charset="0"/>
              <a:cs typeface="Helvetica World" panose="020B0500040000020004" pitchFamily="34" charset="0"/>
            </a:rPr>
            <a:t>abusan de su posición </a:t>
          </a:r>
          <a:r>
            <a:rPr lang="es-MX" sz="1400" kern="1200" dirty="0">
              <a:solidFill>
                <a:schemeClr val="tx1"/>
              </a:solidFill>
              <a:latin typeface="Helvetica World" panose="020B0500040000020004" pitchFamily="34" charset="0"/>
              <a:cs typeface="Helvetica World" panose="020B0500040000020004" pitchFamily="34" charset="0"/>
            </a:rPr>
            <a:t>para conservar su poder, estatus y patrimonio</a:t>
          </a:r>
          <a:r>
            <a:rPr lang="es-MX" sz="900" kern="1200" dirty="0">
              <a:solidFill>
                <a:schemeClr val="tx1"/>
              </a:solidFill>
              <a:latin typeface="Helvetica World" panose="020B0500040000020004" pitchFamily="34" charset="0"/>
              <a:cs typeface="Helvetica World" panose="020B0500040000020004" pitchFamily="34" charset="0"/>
            </a:rPr>
            <a:t>.</a:t>
          </a:r>
        </a:p>
      </dsp:txBody>
      <dsp:txXfrm>
        <a:off x="480414" y="3789478"/>
        <a:ext cx="3929686" cy="16394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CD9F11-F875-4A60-B25B-2C743597C7EB}">
      <dsp:nvSpPr>
        <dsp:cNvPr id="0" name=""/>
        <dsp:cNvSpPr/>
      </dsp:nvSpPr>
      <dsp:spPr>
        <a:xfrm>
          <a:off x="0" y="1018325"/>
          <a:ext cx="2376049" cy="2376049"/>
        </a:xfrm>
        <a:prstGeom prst="ellipse">
          <a:avLst/>
        </a:prstGeom>
        <a:solidFill>
          <a:schemeClr val="accent2">
            <a:hueOff val="0"/>
            <a:satOff val="0"/>
            <a:lumOff val="0"/>
            <a:alphaOff val="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s-MX" sz="3000" b="1" kern="1200" dirty="0" smtClean="0"/>
            <a:t>ACTOS</a:t>
          </a:r>
          <a:endParaRPr lang="es-MX" sz="3000" b="1" kern="1200" dirty="0"/>
        </a:p>
      </dsp:txBody>
      <dsp:txXfrm>
        <a:off x="347964" y="1366289"/>
        <a:ext cx="1680121" cy="1680121"/>
      </dsp:txXfrm>
    </dsp:sp>
    <dsp:sp modelId="{2F715BE6-77F0-4092-8703-CFA8C9482A70}">
      <dsp:nvSpPr>
        <dsp:cNvPr id="0" name=""/>
        <dsp:cNvSpPr/>
      </dsp:nvSpPr>
      <dsp:spPr>
        <a:xfrm>
          <a:off x="2571532" y="1489804"/>
          <a:ext cx="1378108" cy="1378108"/>
        </a:xfrm>
        <a:prstGeom prst="mathPlus">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MX" sz="2400" kern="1200"/>
        </a:p>
      </dsp:txBody>
      <dsp:txXfrm>
        <a:off x="2754200" y="2016792"/>
        <a:ext cx="1012772" cy="324132"/>
      </dsp:txXfrm>
    </dsp:sp>
    <dsp:sp modelId="{2CBD6557-0D23-4535-B8A4-FC66F9B30F4A}">
      <dsp:nvSpPr>
        <dsp:cNvPr id="0" name=""/>
        <dsp:cNvSpPr/>
      </dsp:nvSpPr>
      <dsp:spPr>
        <a:xfrm>
          <a:off x="4142576" y="990834"/>
          <a:ext cx="2880294" cy="2376049"/>
        </a:xfrm>
        <a:prstGeom prst="ellipse">
          <a:avLst/>
        </a:prstGeom>
        <a:solidFill>
          <a:schemeClr val="accent3">
            <a:hueOff val="0"/>
            <a:satOff val="0"/>
            <a:lumOff val="0"/>
            <a:alphaOff val="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s-MX" sz="3000" kern="1200" dirty="0" smtClean="0"/>
            <a:t>ESTADOS</a:t>
          </a:r>
          <a:endParaRPr lang="es-MX" sz="3000" kern="1200" dirty="0"/>
        </a:p>
      </dsp:txBody>
      <dsp:txXfrm>
        <a:off x="4564385" y="1338798"/>
        <a:ext cx="2036676" cy="1680121"/>
      </dsp:txXfrm>
    </dsp:sp>
    <dsp:sp modelId="{223F9037-0F96-42D5-BAE2-AC6D682165AD}">
      <dsp:nvSpPr>
        <dsp:cNvPr id="0" name=""/>
        <dsp:cNvSpPr/>
      </dsp:nvSpPr>
      <dsp:spPr>
        <a:xfrm>
          <a:off x="7215805" y="1489804"/>
          <a:ext cx="929768" cy="1378108"/>
        </a:xfrm>
        <a:prstGeom prst="mathEqual">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400300">
            <a:lnSpc>
              <a:spcPct val="90000"/>
            </a:lnSpc>
            <a:spcBef>
              <a:spcPct val="0"/>
            </a:spcBef>
            <a:spcAft>
              <a:spcPct val="35000"/>
            </a:spcAft>
          </a:pPr>
          <a:endParaRPr lang="es-MX" sz="5400" kern="1200"/>
        </a:p>
      </dsp:txBody>
      <dsp:txXfrm>
        <a:off x="7339046" y="1773694"/>
        <a:ext cx="683286" cy="810328"/>
      </dsp:txXfrm>
    </dsp:sp>
    <dsp:sp modelId="{C067D648-FA57-4CF3-BFD2-B21D2E5E2BF1}">
      <dsp:nvSpPr>
        <dsp:cNvPr id="0" name=""/>
        <dsp:cNvSpPr/>
      </dsp:nvSpPr>
      <dsp:spPr>
        <a:xfrm>
          <a:off x="8158956" y="955348"/>
          <a:ext cx="3469982" cy="2509464"/>
        </a:xfrm>
        <a:prstGeom prst="ellipse">
          <a:avLst/>
        </a:prstGeom>
        <a:solidFill>
          <a:schemeClr val="accent4">
            <a:hueOff val="0"/>
            <a:satOff val="0"/>
            <a:lumOff val="0"/>
            <a:alphaOff val="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s-MX" sz="2300" b="1" kern="1200" dirty="0" smtClean="0"/>
            <a:t>RESULTADOS</a:t>
          </a:r>
          <a:endParaRPr lang="es-MX" sz="2300" b="1" kern="1200" dirty="0"/>
        </a:p>
      </dsp:txBody>
      <dsp:txXfrm>
        <a:off x="8667123" y="1322850"/>
        <a:ext cx="2453648" cy="17744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A088B6-E27F-4CE7-97F1-1186136A04DE}">
      <dsp:nvSpPr>
        <dsp:cNvPr id="0" name=""/>
        <dsp:cNvSpPr/>
      </dsp:nvSpPr>
      <dsp:spPr>
        <a:xfrm>
          <a:off x="2365121" y="-34391"/>
          <a:ext cx="5350876" cy="5350876"/>
        </a:xfrm>
        <a:prstGeom prst="circularArrow">
          <a:avLst>
            <a:gd name="adj1" fmla="val 5544"/>
            <a:gd name="adj2" fmla="val 330680"/>
            <a:gd name="adj3" fmla="val 13744063"/>
            <a:gd name="adj4" fmla="val 17405386"/>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30B3AE-404C-4406-8205-0C8939968645}">
      <dsp:nvSpPr>
        <dsp:cNvPr id="0" name=""/>
        <dsp:cNvSpPr/>
      </dsp:nvSpPr>
      <dsp:spPr>
        <a:xfrm>
          <a:off x="3770575" y="1378"/>
          <a:ext cx="2539969" cy="1269984"/>
        </a:xfrm>
        <a:prstGeom prst="roundRect">
          <a:avLst/>
        </a:prstGeom>
        <a:solidFill>
          <a:schemeClr val="accent2"/>
        </a:solidFill>
        <a:ln w="31750" cap="flat" cmpd="sng" algn="ctr">
          <a:solidFill>
            <a:schemeClr val="lt1"/>
          </a:solidFill>
          <a:prstDash val="solid"/>
        </a:ln>
        <a:effectLst>
          <a:outerShdw blurRad="51500" dist="25400" dir="5400000" rotWithShape="0">
            <a:srgbClr val="000000">
              <a:alpha val="40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err="1" smtClean="0"/>
            <a:t>Incrementar</a:t>
          </a:r>
          <a:r>
            <a:rPr lang="en-GB" sz="2000" kern="1200" dirty="0" smtClean="0"/>
            <a:t> la </a:t>
          </a:r>
          <a:r>
            <a:rPr lang="en-GB" sz="2000" kern="1200" dirty="0" err="1" smtClean="0"/>
            <a:t>responsabilidad</a:t>
          </a:r>
          <a:r>
            <a:rPr lang="en-GB" sz="2000" kern="1200" dirty="0" smtClean="0"/>
            <a:t>  </a:t>
          </a:r>
          <a:r>
            <a:rPr lang="en-GB" sz="2000" kern="1200" dirty="0" err="1" smtClean="0"/>
            <a:t>política</a:t>
          </a:r>
          <a:r>
            <a:rPr lang="en-GB" sz="2000" kern="1200" dirty="0" smtClean="0"/>
            <a:t>.</a:t>
          </a:r>
          <a:endParaRPr lang="es-MX" sz="2000" kern="1200" dirty="0"/>
        </a:p>
      </dsp:txBody>
      <dsp:txXfrm>
        <a:off x="3832571" y="63374"/>
        <a:ext cx="2415977" cy="1145992"/>
      </dsp:txXfrm>
    </dsp:sp>
    <dsp:sp modelId="{F0360A8D-3EF6-4A7E-B2C7-B52EDB0001D7}">
      <dsp:nvSpPr>
        <dsp:cNvPr id="0" name=""/>
        <dsp:cNvSpPr/>
      </dsp:nvSpPr>
      <dsp:spPr>
        <a:xfrm>
          <a:off x="5940718" y="1578080"/>
          <a:ext cx="2539969" cy="1269984"/>
        </a:xfrm>
        <a:prstGeom prst="roundRect">
          <a:avLst/>
        </a:prstGeom>
        <a:solidFill>
          <a:schemeClr val="accent5"/>
        </a:solidFill>
        <a:ln w="31750" cap="flat" cmpd="sng" algn="ctr">
          <a:solidFill>
            <a:schemeClr val="lt1"/>
          </a:solidFill>
          <a:prstDash val="solid"/>
        </a:ln>
        <a:effectLst>
          <a:outerShdw blurRad="51500" dist="25400" dir="5400000" rotWithShape="0">
            <a:srgbClr val="000000">
              <a:alpha val="40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err="1" smtClean="0"/>
            <a:t>Crear</a:t>
          </a:r>
          <a:r>
            <a:rPr lang="en-GB" sz="2000" kern="1200" dirty="0" smtClean="0"/>
            <a:t> un sector </a:t>
          </a:r>
          <a:r>
            <a:rPr lang="en-GB" sz="2000" kern="1200" dirty="0" err="1" smtClean="0"/>
            <a:t>privado</a:t>
          </a:r>
          <a:r>
            <a:rPr lang="en-GB" sz="2000" kern="1200" dirty="0" smtClean="0"/>
            <a:t> </a:t>
          </a:r>
          <a:r>
            <a:rPr lang="en-GB" sz="2000" kern="1200" dirty="0" err="1" smtClean="0"/>
            <a:t>competitivo</a:t>
          </a:r>
          <a:endParaRPr lang="es-MX" sz="2000" kern="1200" dirty="0"/>
        </a:p>
      </dsp:txBody>
      <dsp:txXfrm>
        <a:off x="6002714" y="1640076"/>
        <a:ext cx="2415977" cy="1145992"/>
      </dsp:txXfrm>
    </dsp:sp>
    <dsp:sp modelId="{43147E7A-D585-4236-AA14-872C28D01617}">
      <dsp:nvSpPr>
        <dsp:cNvPr id="0" name=""/>
        <dsp:cNvSpPr/>
      </dsp:nvSpPr>
      <dsp:spPr>
        <a:xfrm>
          <a:off x="5111797" y="4129236"/>
          <a:ext cx="2539969" cy="1269984"/>
        </a:xfrm>
        <a:prstGeom prst="roundRect">
          <a:avLst/>
        </a:prstGeom>
        <a:solidFill>
          <a:schemeClr val="accent3"/>
        </a:solidFill>
        <a:ln w="31750" cap="flat" cmpd="sng" algn="ctr">
          <a:solidFill>
            <a:schemeClr val="lt1"/>
          </a:solidFill>
          <a:prstDash val="solid"/>
        </a:ln>
        <a:effectLst>
          <a:outerShdw blurRad="51500" dist="25400" dir="5400000" rotWithShape="0">
            <a:srgbClr val="000000">
              <a:alpha val="40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err="1" smtClean="0"/>
            <a:t>Mejorar</a:t>
          </a:r>
          <a:r>
            <a:rPr lang="en-GB" sz="2000" kern="1200" dirty="0" smtClean="0"/>
            <a:t> la </a:t>
          </a:r>
          <a:r>
            <a:rPr lang="en-GB" sz="2000" kern="1200" dirty="0" err="1" smtClean="0"/>
            <a:t>gestión</a:t>
          </a:r>
          <a:r>
            <a:rPr lang="en-GB" sz="2000" kern="1200" dirty="0" smtClean="0"/>
            <a:t> del sector </a:t>
          </a:r>
          <a:r>
            <a:rPr lang="en-GB" sz="2000" kern="1200" dirty="0" err="1" smtClean="0"/>
            <a:t>público</a:t>
          </a:r>
          <a:endParaRPr lang="es-MX" sz="2000" kern="1200" dirty="0"/>
        </a:p>
      </dsp:txBody>
      <dsp:txXfrm>
        <a:off x="5173793" y="4191232"/>
        <a:ext cx="2415977" cy="1145992"/>
      </dsp:txXfrm>
    </dsp:sp>
    <dsp:sp modelId="{E19D3827-2469-46C6-B387-D84D6E8F7CE8}">
      <dsp:nvSpPr>
        <dsp:cNvPr id="0" name=""/>
        <dsp:cNvSpPr/>
      </dsp:nvSpPr>
      <dsp:spPr>
        <a:xfrm>
          <a:off x="2429352" y="4129236"/>
          <a:ext cx="2539969" cy="1269984"/>
        </a:xfrm>
        <a:prstGeom prst="roundRect">
          <a:avLst/>
        </a:prstGeom>
        <a:solidFill>
          <a:schemeClr val="accent3"/>
        </a:solidFill>
        <a:ln w="31750" cap="flat" cmpd="sng" algn="ctr">
          <a:solidFill>
            <a:schemeClr val="lt1"/>
          </a:solidFill>
          <a:prstDash val="solid"/>
        </a:ln>
        <a:effectLst>
          <a:outerShdw blurRad="51500" dist="25400" dir="5400000" rotWithShape="0">
            <a:srgbClr val="000000">
              <a:alpha val="40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err="1" smtClean="0"/>
            <a:t>Desarrollar</a:t>
          </a:r>
          <a:r>
            <a:rPr lang="en-GB" sz="2000" kern="1200" dirty="0" smtClean="0"/>
            <a:t> </a:t>
          </a:r>
          <a:r>
            <a:rPr lang="en-GB" sz="2000" kern="1200" dirty="0" err="1" smtClean="0"/>
            <a:t>mecanismos</a:t>
          </a:r>
          <a:r>
            <a:rPr lang="en-GB" sz="2000" kern="1200" dirty="0" smtClean="0"/>
            <a:t> </a:t>
          </a:r>
          <a:r>
            <a:rPr lang="en-GB" sz="2000" kern="1200" dirty="0" err="1" smtClean="0"/>
            <a:t>institucionales</a:t>
          </a:r>
          <a:r>
            <a:rPr lang="en-GB" sz="2000" kern="1200" dirty="0" smtClean="0"/>
            <a:t> del control al </a:t>
          </a:r>
          <a:r>
            <a:rPr lang="en-GB" sz="2000" kern="1200" dirty="0" err="1" smtClean="0"/>
            <a:t>poder</a:t>
          </a:r>
          <a:r>
            <a:rPr lang="en-GB" sz="2000" kern="1200" dirty="0" smtClean="0"/>
            <a:t> </a:t>
          </a:r>
          <a:endParaRPr lang="es-MX" sz="2000" kern="1200" dirty="0"/>
        </a:p>
      </dsp:txBody>
      <dsp:txXfrm>
        <a:off x="2491348" y="4191232"/>
        <a:ext cx="2415977" cy="1145992"/>
      </dsp:txXfrm>
    </dsp:sp>
    <dsp:sp modelId="{54E5F5A6-8D62-4D37-A6B7-43C75057DF28}">
      <dsp:nvSpPr>
        <dsp:cNvPr id="0" name=""/>
        <dsp:cNvSpPr/>
      </dsp:nvSpPr>
      <dsp:spPr>
        <a:xfrm>
          <a:off x="1600431" y="1578080"/>
          <a:ext cx="2539969" cy="1269984"/>
        </a:xfrm>
        <a:prstGeom prst="roundRect">
          <a:avLst/>
        </a:prstGeom>
        <a:solidFill>
          <a:schemeClr val="accent5"/>
        </a:solidFill>
        <a:ln w="31750" cap="flat" cmpd="sng" algn="ctr">
          <a:solidFill>
            <a:schemeClr val="lt1"/>
          </a:solidFill>
          <a:prstDash val="solid"/>
        </a:ln>
        <a:effectLst>
          <a:outerShdw blurRad="51500" dist="25400" dir="5400000" rotWithShape="0">
            <a:srgbClr val="000000">
              <a:alpha val="40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err="1" smtClean="0"/>
            <a:t>Fortalecer</a:t>
          </a:r>
          <a:r>
            <a:rPr lang="en-GB" sz="2000" kern="1200" dirty="0" smtClean="0"/>
            <a:t> la </a:t>
          </a:r>
          <a:r>
            <a:rPr lang="en-GB" sz="2000" kern="1200" dirty="0" err="1" smtClean="0"/>
            <a:t>participación</a:t>
          </a:r>
          <a:r>
            <a:rPr lang="en-GB" sz="2000" kern="1200" dirty="0" smtClean="0"/>
            <a:t> de la </a:t>
          </a:r>
          <a:r>
            <a:rPr lang="en-GB" sz="2000" kern="1200" dirty="0" err="1" smtClean="0"/>
            <a:t>sociedad</a:t>
          </a:r>
          <a:r>
            <a:rPr lang="en-GB" sz="2000" kern="1200" dirty="0" smtClean="0"/>
            <a:t> civil</a:t>
          </a:r>
          <a:endParaRPr lang="es-MX" sz="2000" kern="1200" dirty="0"/>
        </a:p>
      </dsp:txBody>
      <dsp:txXfrm>
        <a:off x="1662427" y="1640076"/>
        <a:ext cx="2415977" cy="11459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4C366-632E-484F-98BA-E9F23D67FB09}">
      <dsp:nvSpPr>
        <dsp:cNvPr id="0" name=""/>
        <dsp:cNvSpPr/>
      </dsp:nvSpPr>
      <dsp:spPr>
        <a:xfrm>
          <a:off x="4415152" y="37076"/>
          <a:ext cx="1370274" cy="1281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dirty="0" smtClean="0"/>
            <a:t>Prevención</a:t>
          </a:r>
          <a:endParaRPr lang="es-ES" sz="2000" kern="1200" dirty="0"/>
        </a:p>
      </dsp:txBody>
      <dsp:txXfrm>
        <a:off x="4415152" y="37076"/>
        <a:ext cx="1370274" cy="1281588"/>
      </dsp:txXfrm>
    </dsp:sp>
    <dsp:sp modelId="{27F3A3BC-5AB0-48B3-8332-20BE42BDA677}">
      <dsp:nvSpPr>
        <dsp:cNvPr id="0" name=""/>
        <dsp:cNvSpPr/>
      </dsp:nvSpPr>
      <dsp:spPr>
        <a:xfrm>
          <a:off x="1438270" y="-777"/>
          <a:ext cx="4813188" cy="4813188"/>
        </a:xfrm>
        <a:prstGeom prst="circularArrow">
          <a:avLst>
            <a:gd name="adj1" fmla="val 5192"/>
            <a:gd name="adj2" fmla="val 335333"/>
            <a:gd name="adj3" fmla="val 21295607"/>
            <a:gd name="adj4" fmla="val 19764166"/>
            <a:gd name="adj5" fmla="val 6058"/>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13D132-09BD-4E69-89C3-C49862C9AFAC}">
      <dsp:nvSpPr>
        <dsp:cNvPr id="0" name=""/>
        <dsp:cNvSpPr/>
      </dsp:nvSpPr>
      <dsp:spPr>
        <a:xfrm>
          <a:off x="5235391" y="2425038"/>
          <a:ext cx="1281588" cy="1281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dirty="0" smtClean="0"/>
            <a:t>Detección </a:t>
          </a:r>
          <a:endParaRPr lang="es-ES" sz="2000" kern="1200" dirty="0"/>
        </a:p>
      </dsp:txBody>
      <dsp:txXfrm>
        <a:off x="5235391" y="2425038"/>
        <a:ext cx="1281588" cy="1281588"/>
      </dsp:txXfrm>
    </dsp:sp>
    <dsp:sp modelId="{B469E538-3F33-47BF-B049-A36B8E737CBB}">
      <dsp:nvSpPr>
        <dsp:cNvPr id="0" name=""/>
        <dsp:cNvSpPr/>
      </dsp:nvSpPr>
      <dsp:spPr>
        <a:xfrm>
          <a:off x="1438270" y="-777"/>
          <a:ext cx="4813188" cy="4813188"/>
        </a:xfrm>
        <a:prstGeom prst="circularArrow">
          <a:avLst>
            <a:gd name="adj1" fmla="val 5192"/>
            <a:gd name="adj2" fmla="val 335333"/>
            <a:gd name="adj3" fmla="val 4017149"/>
            <a:gd name="adj4" fmla="val 2251182"/>
            <a:gd name="adj5" fmla="val 6058"/>
          </a:avLst>
        </a:prstGeom>
        <a:solidFill>
          <a:schemeClr val="accent3">
            <a:hueOff val="-4134818"/>
            <a:satOff val="6705"/>
            <a:lumOff val="4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444221-C6CA-4EBA-9CA2-504E71A4D6C5}">
      <dsp:nvSpPr>
        <dsp:cNvPr id="0" name=""/>
        <dsp:cNvSpPr/>
      </dsp:nvSpPr>
      <dsp:spPr>
        <a:xfrm>
          <a:off x="3204069" y="3900880"/>
          <a:ext cx="1281588" cy="1281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s-ES" sz="2700" kern="1200" dirty="0" smtClean="0"/>
            <a:t>Sanción</a:t>
          </a:r>
          <a:endParaRPr lang="es-ES" sz="2700" kern="1200" dirty="0"/>
        </a:p>
      </dsp:txBody>
      <dsp:txXfrm>
        <a:off x="3204069" y="3900880"/>
        <a:ext cx="1281588" cy="1281588"/>
      </dsp:txXfrm>
    </dsp:sp>
    <dsp:sp modelId="{84F2F532-A8BE-4C0D-B718-DBC1D37E19E1}">
      <dsp:nvSpPr>
        <dsp:cNvPr id="0" name=""/>
        <dsp:cNvSpPr/>
      </dsp:nvSpPr>
      <dsp:spPr>
        <a:xfrm>
          <a:off x="1438270" y="-777"/>
          <a:ext cx="4813188" cy="4813188"/>
        </a:xfrm>
        <a:prstGeom prst="circularArrow">
          <a:avLst>
            <a:gd name="adj1" fmla="val 5192"/>
            <a:gd name="adj2" fmla="val 335333"/>
            <a:gd name="adj3" fmla="val 8213485"/>
            <a:gd name="adj4" fmla="val 6447518"/>
            <a:gd name="adj5" fmla="val 6058"/>
          </a:avLst>
        </a:prstGeom>
        <a:solidFill>
          <a:schemeClr val="accent3">
            <a:hueOff val="-8269636"/>
            <a:satOff val="13411"/>
            <a:lumOff val="9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EE3E31-053F-4B03-99B2-2A1B94207689}">
      <dsp:nvSpPr>
        <dsp:cNvPr id="0" name=""/>
        <dsp:cNvSpPr/>
      </dsp:nvSpPr>
      <dsp:spPr>
        <a:xfrm>
          <a:off x="960779" y="2425038"/>
          <a:ext cx="1705525" cy="1281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dirty="0" smtClean="0"/>
            <a:t>Fiscalización</a:t>
          </a:r>
          <a:endParaRPr lang="es-ES" sz="2000" kern="1200" dirty="0"/>
        </a:p>
      </dsp:txBody>
      <dsp:txXfrm>
        <a:off x="960779" y="2425038"/>
        <a:ext cx="1705525" cy="1281588"/>
      </dsp:txXfrm>
    </dsp:sp>
    <dsp:sp modelId="{08E70E2F-BC32-48D2-8886-5F56918E4482}">
      <dsp:nvSpPr>
        <dsp:cNvPr id="0" name=""/>
        <dsp:cNvSpPr/>
      </dsp:nvSpPr>
      <dsp:spPr>
        <a:xfrm>
          <a:off x="1438270" y="-777"/>
          <a:ext cx="4813188" cy="4813188"/>
        </a:xfrm>
        <a:prstGeom prst="circularArrow">
          <a:avLst>
            <a:gd name="adj1" fmla="val 5192"/>
            <a:gd name="adj2" fmla="val 335333"/>
            <a:gd name="adj3" fmla="val 12300501"/>
            <a:gd name="adj4" fmla="val 10769061"/>
            <a:gd name="adj5" fmla="val 6058"/>
          </a:avLst>
        </a:prstGeom>
        <a:solidFill>
          <a:schemeClr val="accent3">
            <a:hueOff val="-12404454"/>
            <a:satOff val="20116"/>
            <a:lumOff val="14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50DBEB-73C8-4B4A-BD3B-A490B77B6085}">
      <dsp:nvSpPr>
        <dsp:cNvPr id="0" name=""/>
        <dsp:cNvSpPr/>
      </dsp:nvSpPr>
      <dsp:spPr>
        <a:xfrm>
          <a:off x="1557528" y="37076"/>
          <a:ext cx="2063819" cy="1281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dirty="0" smtClean="0"/>
            <a:t>Coordinación </a:t>
          </a:r>
          <a:endParaRPr lang="es-ES" sz="2000" kern="1200" dirty="0"/>
        </a:p>
      </dsp:txBody>
      <dsp:txXfrm>
        <a:off x="1557528" y="37076"/>
        <a:ext cx="2063819" cy="1281588"/>
      </dsp:txXfrm>
    </dsp:sp>
    <dsp:sp modelId="{BBF8F98B-E60D-4CA2-87DF-E78A3C7565AF}">
      <dsp:nvSpPr>
        <dsp:cNvPr id="0" name=""/>
        <dsp:cNvSpPr/>
      </dsp:nvSpPr>
      <dsp:spPr>
        <a:xfrm>
          <a:off x="1438270" y="-777"/>
          <a:ext cx="4813188" cy="4813188"/>
        </a:xfrm>
        <a:prstGeom prst="circularArrow">
          <a:avLst>
            <a:gd name="adj1" fmla="val 5192"/>
            <a:gd name="adj2" fmla="val 335333"/>
            <a:gd name="adj3" fmla="val 16793841"/>
            <a:gd name="adj4" fmla="val 15839582"/>
            <a:gd name="adj5" fmla="val 6058"/>
          </a:avLst>
        </a:prstGeom>
        <a:solidFill>
          <a:schemeClr val="accent3">
            <a:hueOff val="-16539272"/>
            <a:satOff val="26822"/>
            <a:lumOff val="19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D1FD8B-3BEB-4AF7-A3D5-F4EB9074AFCD}">
      <dsp:nvSpPr>
        <dsp:cNvPr id="0" name=""/>
        <dsp:cNvSpPr/>
      </dsp:nvSpPr>
      <dsp:spPr>
        <a:xfrm>
          <a:off x="3047133" y="376078"/>
          <a:ext cx="3163686" cy="1355766"/>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s-ES" sz="4000" kern="1200" dirty="0" smtClean="0"/>
            <a:t>P</a:t>
          </a:r>
          <a:r>
            <a:rPr lang="es-ES" sz="2800" kern="1200" dirty="0" smtClean="0"/>
            <a:t>REVENCIÓN</a:t>
          </a:r>
          <a:endParaRPr lang="es-ES" sz="2800" kern="1200" dirty="0"/>
        </a:p>
      </dsp:txBody>
      <dsp:txXfrm>
        <a:off x="3086842" y="415787"/>
        <a:ext cx="3084268" cy="1276348"/>
      </dsp:txXfrm>
    </dsp:sp>
    <dsp:sp modelId="{3C6360D7-D4EC-4A9D-A500-FB37E0CFA048}">
      <dsp:nvSpPr>
        <dsp:cNvPr id="0" name=""/>
        <dsp:cNvSpPr/>
      </dsp:nvSpPr>
      <dsp:spPr>
        <a:xfrm rot="3533039">
          <a:off x="5218250" y="2965409"/>
          <a:ext cx="1463219" cy="553645"/>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s-ES" sz="2500" kern="1200"/>
        </a:p>
      </dsp:txBody>
      <dsp:txXfrm>
        <a:off x="5384344" y="3076138"/>
        <a:ext cx="1131032" cy="332187"/>
      </dsp:txXfrm>
    </dsp:sp>
    <dsp:sp modelId="{2E5DC3C9-FEBF-42E4-B596-1DAD555CDC8B}">
      <dsp:nvSpPr>
        <dsp:cNvPr id="0" name=""/>
        <dsp:cNvSpPr/>
      </dsp:nvSpPr>
      <dsp:spPr>
        <a:xfrm>
          <a:off x="5449993" y="4752619"/>
          <a:ext cx="3583761" cy="1260112"/>
        </a:xfrm>
        <a:prstGeom prst="roundRect">
          <a:avLst>
            <a:gd name="adj" fmla="val 10000"/>
          </a:avLst>
        </a:prstGeom>
        <a:solidFill>
          <a:schemeClr val="accent3">
            <a:hueOff val="-8269636"/>
            <a:satOff val="13411"/>
            <a:lumOff val="9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s-ES" sz="4000" kern="1200" dirty="0" smtClean="0"/>
            <a:t>I</a:t>
          </a:r>
          <a:r>
            <a:rPr lang="es-ES" sz="2800" kern="1200" dirty="0" smtClean="0"/>
            <a:t>NVESTIGACIÓN</a:t>
          </a:r>
          <a:endParaRPr lang="es-ES" sz="2800" kern="1200" dirty="0"/>
        </a:p>
      </dsp:txBody>
      <dsp:txXfrm>
        <a:off x="5486900" y="4789526"/>
        <a:ext cx="3509947" cy="1186298"/>
      </dsp:txXfrm>
    </dsp:sp>
    <dsp:sp modelId="{EB8A6E7C-AE83-4718-8920-3BE94C4D41D8}">
      <dsp:nvSpPr>
        <dsp:cNvPr id="0" name=""/>
        <dsp:cNvSpPr/>
      </dsp:nvSpPr>
      <dsp:spPr>
        <a:xfrm rot="10800000">
          <a:off x="3803872" y="5105853"/>
          <a:ext cx="1463219" cy="553645"/>
        </a:xfrm>
        <a:prstGeom prst="leftRightArrow">
          <a:avLst>
            <a:gd name="adj1" fmla="val 60000"/>
            <a:gd name="adj2" fmla="val 50000"/>
          </a:avLst>
        </a:prstGeom>
        <a:solidFill>
          <a:schemeClr val="accent3">
            <a:hueOff val="-8269636"/>
            <a:satOff val="13411"/>
            <a:lumOff val="9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s-ES" sz="2500" kern="1200"/>
        </a:p>
      </dsp:txBody>
      <dsp:txXfrm rot="10800000">
        <a:off x="3969965" y="5216582"/>
        <a:ext cx="1131032" cy="332187"/>
      </dsp:txXfrm>
    </dsp:sp>
    <dsp:sp modelId="{8FC9D4BF-4AAE-4C49-B094-6ACF60971DD0}">
      <dsp:nvSpPr>
        <dsp:cNvPr id="0" name=""/>
        <dsp:cNvSpPr/>
      </dsp:nvSpPr>
      <dsp:spPr>
        <a:xfrm>
          <a:off x="411187" y="4720002"/>
          <a:ext cx="3209781" cy="1325347"/>
        </a:xfrm>
        <a:prstGeom prst="roundRect">
          <a:avLst>
            <a:gd name="adj" fmla="val 10000"/>
          </a:avLst>
        </a:prstGeom>
        <a:solidFill>
          <a:schemeClr val="accent3">
            <a:hueOff val="-16539272"/>
            <a:satOff val="26822"/>
            <a:lumOff val="19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s-ES" sz="4800" kern="1200" dirty="0" smtClean="0"/>
            <a:t>S</a:t>
          </a:r>
          <a:r>
            <a:rPr lang="es-ES" sz="3300" kern="1200" dirty="0" smtClean="0"/>
            <a:t>ANCIÓN </a:t>
          </a:r>
          <a:endParaRPr lang="es-ES" sz="3300" kern="1200" dirty="0"/>
        </a:p>
      </dsp:txBody>
      <dsp:txXfrm>
        <a:off x="450005" y="4758820"/>
        <a:ext cx="3132145" cy="1247711"/>
      </dsp:txXfrm>
    </dsp:sp>
    <dsp:sp modelId="{28A78208-94C9-4ACA-A254-5EB6AA2AC823}">
      <dsp:nvSpPr>
        <dsp:cNvPr id="0" name=""/>
        <dsp:cNvSpPr/>
      </dsp:nvSpPr>
      <dsp:spPr>
        <a:xfrm rot="18066961">
          <a:off x="2586327" y="2949100"/>
          <a:ext cx="1463219" cy="553645"/>
        </a:xfrm>
        <a:prstGeom prst="leftRightArrow">
          <a:avLst>
            <a:gd name="adj1" fmla="val 60000"/>
            <a:gd name="adj2" fmla="val 50000"/>
          </a:avLst>
        </a:prstGeom>
        <a:solidFill>
          <a:schemeClr val="accent3">
            <a:hueOff val="-16539272"/>
            <a:satOff val="26822"/>
            <a:lumOff val="19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s-ES" sz="2500" kern="1200"/>
        </a:p>
      </dsp:txBody>
      <dsp:txXfrm>
        <a:off x="2752421" y="3059829"/>
        <a:ext cx="1131032" cy="3321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F90FED-B3AD-6343-8AA8-720722AEBE10}">
      <dsp:nvSpPr>
        <dsp:cNvPr id="0" name=""/>
        <dsp:cNvSpPr/>
      </dsp:nvSpPr>
      <dsp:spPr>
        <a:xfrm>
          <a:off x="0" y="356702"/>
          <a:ext cx="2332015" cy="1003722"/>
        </a:xfrm>
        <a:prstGeom prst="round2DiagRect">
          <a:avLst/>
        </a:prstGeom>
        <a:gradFill flip="none" rotWithShape="1">
          <a:gsLst>
            <a:gs pos="0">
              <a:srgbClr val="0070C0"/>
            </a:gs>
            <a:gs pos="25000">
              <a:schemeClr val="accent6">
                <a:tint val="77000"/>
                <a:lumMod val="75000"/>
                <a:lumOff val="25000"/>
              </a:schemeClr>
            </a:gs>
            <a:gs pos="58000">
              <a:schemeClr val="accent6">
                <a:tint val="79000"/>
              </a:schemeClr>
            </a:gs>
            <a:gs pos="47000">
              <a:schemeClr val="accent6">
                <a:tint val="73000"/>
              </a:schemeClr>
            </a:gs>
            <a:gs pos="94000">
              <a:schemeClr val="accent3">
                <a:lumMod val="20000"/>
                <a:lumOff val="80000"/>
              </a:schemeClr>
            </a:gs>
          </a:gsLst>
          <a:lin ang="16200000" scaled="1"/>
          <a:tileRect/>
        </a:gradFill>
        <a:ln w="9525" cap="flat" cmpd="sng" algn="ctr">
          <a:solidFill>
            <a:schemeClr val="accent6"/>
          </a:solidFill>
          <a:prstDash val="solid"/>
        </a:ln>
        <a:effectLst>
          <a:outerShdw blurRad="51500" dist="25400" dir="5400000" rotWithShape="0">
            <a:srgbClr val="000000">
              <a:alpha val="40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s-MX" sz="2200" b="1" kern="1200" dirty="0" smtClean="0">
              <a:solidFill>
                <a:srgbClr val="002060"/>
              </a:solidFill>
              <a:latin typeface="Arial" panose="020B0604020202020204" pitchFamily="34" charset="0"/>
              <a:ea typeface="Soberana Sans" charset="0"/>
              <a:cs typeface="Arial" panose="020B0604020202020204" pitchFamily="34" charset="0"/>
            </a:rPr>
            <a:t>LEGALIDAD</a:t>
          </a:r>
          <a:r>
            <a:rPr lang="es-MX" sz="2000" b="1" kern="1200" dirty="0" smtClean="0">
              <a:solidFill>
                <a:srgbClr val="002060"/>
              </a:solidFill>
              <a:latin typeface="Arial" panose="020B0604020202020204" pitchFamily="34" charset="0"/>
              <a:ea typeface="Soberana Sans" charset="0"/>
              <a:cs typeface="Arial" panose="020B0604020202020204" pitchFamily="34" charset="0"/>
            </a:rPr>
            <a:t> </a:t>
          </a:r>
          <a:endParaRPr lang="es-MX" sz="2000" b="1" kern="1200" dirty="0">
            <a:solidFill>
              <a:srgbClr val="002060"/>
            </a:solidFill>
            <a:latin typeface="Arial" panose="020B0604020202020204" pitchFamily="34" charset="0"/>
            <a:ea typeface="Soberana Sans" charset="0"/>
            <a:cs typeface="Arial" panose="020B0604020202020204" pitchFamily="34" charset="0"/>
          </a:endParaRPr>
        </a:p>
      </dsp:txBody>
      <dsp:txXfrm>
        <a:off x="48998" y="405700"/>
        <a:ext cx="2234019" cy="905726"/>
      </dsp:txXfrm>
    </dsp:sp>
    <dsp:sp modelId="{10F8DD38-E431-6F45-887F-68B3C87AF116}">
      <dsp:nvSpPr>
        <dsp:cNvPr id="0" name=""/>
        <dsp:cNvSpPr/>
      </dsp:nvSpPr>
      <dsp:spPr>
        <a:xfrm>
          <a:off x="2366209" y="334753"/>
          <a:ext cx="2498458" cy="1003722"/>
        </a:xfrm>
        <a:prstGeom prst="round2DiagRect">
          <a:avLst/>
        </a:prstGeom>
        <a:gradFill rotWithShape="0">
          <a:gsLst>
            <a:gs pos="0">
              <a:schemeClr val="accent6">
                <a:tint val="1000"/>
              </a:schemeClr>
            </a:gs>
            <a:gs pos="68000">
              <a:schemeClr val="accent6">
                <a:tint val="77000"/>
              </a:schemeClr>
            </a:gs>
            <a:gs pos="81000">
              <a:schemeClr val="accent6">
                <a:tint val="79000"/>
              </a:schemeClr>
            </a:gs>
            <a:gs pos="86000">
              <a:schemeClr val="accent6">
                <a:tint val="73000"/>
              </a:schemeClr>
            </a:gs>
            <a:gs pos="100000">
              <a:srgbClr val="0070C0"/>
            </a:gs>
          </a:gsLst>
          <a:path path="circle">
            <a:fillToRect l="-40000" t="-90000" r="140000" b="190000"/>
          </a:path>
        </a:gradFill>
        <a:ln w="9525" cap="flat" cmpd="sng" algn="ctr">
          <a:solidFill>
            <a:schemeClr val="accent6"/>
          </a:solidFill>
          <a:prstDash val="solid"/>
        </a:ln>
        <a:effectLst>
          <a:outerShdw blurRad="51500" dist="25400" dir="5400000" rotWithShape="0">
            <a:srgbClr val="000000">
              <a:alpha val="40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s-MX" sz="2200" b="1" kern="1200" dirty="0" smtClean="0">
              <a:solidFill>
                <a:srgbClr val="002060"/>
              </a:solidFill>
              <a:latin typeface="Arial" panose="020B0604020202020204" pitchFamily="34" charset="0"/>
              <a:ea typeface="Soberana Sans" charset="0"/>
              <a:cs typeface="Arial" panose="020B0604020202020204" pitchFamily="34" charset="0"/>
            </a:rPr>
            <a:t>OBJETIVIDAD</a:t>
          </a:r>
          <a:r>
            <a:rPr lang="es-MX" sz="1300" b="1" kern="1200" dirty="0" smtClean="0">
              <a:solidFill>
                <a:srgbClr val="002060"/>
              </a:solidFill>
              <a:latin typeface="Arial" panose="020B0604020202020204" pitchFamily="34" charset="0"/>
              <a:ea typeface="Soberana Sans" charset="0"/>
              <a:cs typeface="Arial" panose="020B0604020202020204" pitchFamily="34" charset="0"/>
            </a:rPr>
            <a:t> </a:t>
          </a:r>
          <a:endParaRPr lang="es-MX" sz="1300" b="1" kern="1200" dirty="0">
            <a:solidFill>
              <a:srgbClr val="002060"/>
            </a:solidFill>
            <a:latin typeface="Arial" panose="020B0604020202020204" pitchFamily="34" charset="0"/>
            <a:ea typeface="Soberana Sans" charset="0"/>
            <a:cs typeface="Arial" panose="020B0604020202020204" pitchFamily="34" charset="0"/>
          </a:endParaRPr>
        </a:p>
      </dsp:txBody>
      <dsp:txXfrm>
        <a:off x="2415207" y="383751"/>
        <a:ext cx="2400462" cy="905726"/>
      </dsp:txXfrm>
    </dsp:sp>
    <dsp:sp modelId="{0DF7FC3C-F6C8-6A47-B0C3-33FADFDDC1C9}">
      <dsp:nvSpPr>
        <dsp:cNvPr id="0" name=""/>
        <dsp:cNvSpPr/>
      </dsp:nvSpPr>
      <dsp:spPr>
        <a:xfrm>
          <a:off x="4979641" y="330557"/>
          <a:ext cx="2793748" cy="1003722"/>
        </a:xfrm>
        <a:prstGeom prst="round2DiagRect">
          <a:avLst/>
        </a:prstGeom>
        <a:gradFill rotWithShape="0">
          <a:gsLst>
            <a:gs pos="0">
              <a:schemeClr val="accent6">
                <a:tint val="1000"/>
              </a:schemeClr>
            </a:gs>
            <a:gs pos="68000">
              <a:schemeClr val="accent6">
                <a:tint val="77000"/>
              </a:schemeClr>
            </a:gs>
            <a:gs pos="81000">
              <a:schemeClr val="accent6">
                <a:tint val="79000"/>
              </a:schemeClr>
            </a:gs>
            <a:gs pos="86000">
              <a:schemeClr val="accent6">
                <a:tint val="73000"/>
              </a:schemeClr>
            </a:gs>
            <a:gs pos="100000">
              <a:srgbClr val="0070C0"/>
            </a:gs>
          </a:gsLst>
          <a:path path="circle">
            <a:fillToRect l="-40000" t="-90000" r="140000" b="190000"/>
          </a:path>
        </a:gradFill>
        <a:ln w="9525" cap="flat" cmpd="sng" algn="ctr">
          <a:solidFill>
            <a:schemeClr val="accent6"/>
          </a:solidFill>
          <a:prstDash val="solid"/>
        </a:ln>
        <a:effectLst>
          <a:outerShdw blurRad="51500" dist="25400" dir="5400000" rotWithShape="0">
            <a:srgbClr val="000000">
              <a:alpha val="40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MX" sz="1800" b="1" kern="1200" dirty="0" smtClean="0">
              <a:solidFill>
                <a:srgbClr val="002060"/>
              </a:solidFill>
              <a:latin typeface="Arial" panose="020B0604020202020204" pitchFamily="34" charset="0"/>
              <a:ea typeface="Soberana Sans" charset="0"/>
              <a:cs typeface="Arial" panose="020B0604020202020204" pitchFamily="34" charset="0"/>
            </a:rPr>
            <a:t>PROFESIONALISMO</a:t>
          </a:r>
          <a:endParaRPr lang="es-MX" sz="1800" b="1" kern="1200" dirty="0">
            <a:solidFill>
              <a:srgbClr val="002060"/>
            </a:solidFill>
            <a:latin typeface="Arial" panose="020B0604020202020204" pitchFamily="34" charset="0"/>
            <a:ea typeface="Soberana Sans" charset="0"/>
            <a:cs typeface="Arial" panose="020B0604020202020204" pitchFamily="34" charset="0"/>
          </a:endParaRPr>
        </a:p>
      </dsp:txBody>
      <dsp:txXfrm>
        <a:off x="5028639" y="379555"/>
        <a:ext cx="2695752" cy="905726"/>
      </dsp:txXfrm>
    </dsp:sp>
    <dsp:sp modelId="{35DEEA1A-D91B-854E-BFCE-E17652BF436D}">
      <dsp:nvSpPr>
        <dsp:cNvPr id="0" name=""/>
        <dsp:cNvSpPr/>
      </dsp:nvSpPr>
      <dsp:spPr>
        <a:xfrm>
          <a:off x="196183" y="1690413"/>
          <a:ext cx="1840159" cy="1003722"/>
        </a:xfrm>
        <a:prstGeom prst="rect">
          <a:avLst/>
        </a:prstGeom>
        <a:gradFill rotWithShape="0">
          <a:gsLst>
            <a:gs pos="0">
              <a:schemeClr val="accent6">
                <a:tint val="1000"/>
              </a:schemeClr>
            </a:gs>
            <a:gs pos="68000">
              <a:schemeClr val="accent6">
                <a:tint val="77000"/>
              </a:schemeClr>
            </a:gs>
            <a:gs pos="81000">
              <a:schemeClr val="accent6">
                <a:tint val="79000"/>
              </a:schemeClr>
            </a:gs>
            <a:gs pos="86000">
              <a:schemeClr val="accent6">
                <a:tint val="73000"/>
              </a:schemeClr>
            </a:gs>
            <a:gs pos="100000">
              <a:srgbClr val="0070C0"/>
            </a:gs>
          </a:gsLst>
          <a:path path="circle">
            <a:fillToRect l="-40000" t="-90000" r="140000" b="190000"/>
          </a:path>
        </a:gradFill>
        <a:ln w="9525" cap="flat" cmpd="sng" algn="ctr">
          <a:solidFill>
            <a:schemeClr val="accent6"/>
          </a:solidFill>
          <a:prstDash val="solid"/>
        </a:ln>
        <a:effectLst>
          <a:outerShdw blurRad="51500" dist="25400" dir="5400000" rotWithShape="0">
            <a:srgbClr val="000000">
              <a:alpha val="40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s-MX" sz="2200" b="1" kern="1200" dirty="0" smtClean="0">
              <a:solidFill>
                <a:srgbClr val="002060"/>
              </a:solidFill>
              <a:latin typeface="Arial" panose="020B0604020202020204" pitchFamily="34" charset="0"/>
              <a:ea typeface="Soberana Sans" charset="0"/>
              <a:cs typeface="Arial" panose="020B0604020202020204" pitchFamily="34" charset="0"/>
            </a:rPr>
            <a:t>HONRADEZ </a:t>
          </a:r>
          <a:endParaRPr lang="es-MX" sz="2200" b="1" kern="1200" dirty="0">
            <a:solidFill>
              <a:srgbClr val="002060"/>
            </a:solidFill>
            <a:latin typeface="Arial" panose="020B0604020202020204" pitchFamily="34" charset="0"/>
            <a:ea typeface="Soberana Sans" charset="0"/>
            <a:cs typeface="Arial" panose="020B0604020202020204" pitchFamily="34" charset="0"/>
          </a:endParaRPr>
        </a:p>
      </dsp:txBody>
      <dsp:txXfrm>
        <a:off x="196183" y="1690413"/>
        <a:ext cx="1840159" cy="1003722"/>
      </dsp:txXfrm>
    </dsp:sp>
    <dsp:sp modelId="{E6665087-7E4F-2A4D-BB76-68C6B19E72E0}">
      <dsp:nvSpPr>
        <dsp:cNvPr id="0" name=""/>
        <dsp:cNvSpPr/>
      </dsp:nvSpPr>
      <dsp:spPr>
        <a:xfrm>
          <a:off x="2544981" y="1712252"/>
          <a:ext cx="1840159" cy="1003722"/>
        </a:xfrm>
        <a:prstGeom prst="round2DiagRect">
          <a:avLst/>
        </a:prstGeom>
        <a:gradFill rotWithShape="0">
          <a:gsLst>
            <a:gs pos="0">
              <a:schemeClr val="accent6">
                <a:tint val="1000"/>
              </a:schemeClr>
            </a:gs>
            <a:gs pos="68000">
              <a:schemeClr val="accent6">
                <a:tint val="77000"/>
              </a:schemeClr>
            </a:gs>
            <a:gs pos="81000">
              <a:schemeClr val="accent6">
                <a:tint val="79000"/>
              </a:schemeClr>
            </a:gs>
            <a:gs pos="86000">
              <a:schemeClr val="accent6">
                <a:tint val="73000"/>
              </a:schemeClr>
            </a:gs>
            <a:gs pos="100000">
              <a:srgbClr val="0070C0"/>
            </a:gs>
          </a:gsLst>
          <a:path path="circle">
            <a:fillToRect l="-40000" t="-90000" r="140000" b="190000"/>
          </a:path>
        </a:gradFill>
        <a:ln w="9525" cap="flat" cmpd="sng" algn="ctr">
          <a:solidFill>
            <a:schemeClr val="accent6"/>
          </a:solidFill>
          <a:prstDash val="solid"/>
        </a:ln>
        <a:effectLst>
          <a:outerShdw blurRad="51500" dist="25400" dir="5400000" rotWithShape="0">
            <a:srgbClr val="000000">
              <a:alpha val="40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s-MX" sz="2200" b="1" kern="1200" dirty="0" smtClean="0">
              <a:solidFill>
                <a:srgbClr val="002060"/>
              </a:solidFill>
              <a:latin typeface="Arial" panose="020B0604020202020204" pitchFamily="34" charset="0"/>
              <a:ea typeface="Soberana Sans" charset="0"/>
              <a:cs typeface="Arial" panose="020B0604020202020204" pitchFamily="34" charset="0"/>
            </a:rPr>
            <a:t>LEALTAD</a:t>
          </a:r>
          <a:endParaRPr lang="es-MX" sz="2200" b="1" kern="1200" dirty="0">
            <a:solidFill>
              <a:srgbClr val="002060"/>
            </a:solidFill>
            <a:latin typeface="Arial" panose="020B0604020202020204" pitchFamily="34" charset="0"/>
            <a:ea typeface="Soberana Sans" charset="0"/>
            <a:cs typeface="Arial" panose="020B0604020202020204" pitchFamily="34" charset="0"/>
          </a:endParaRPr>
        </a:p>
      </dsp:txBody>
      <dsp:txXfrm>
        <a:off x="2593979" y="1761250"/>
        <a:ext cx="1742163" cy="905726"/>
      </dsp:txXfrm>
    </dsp:sp>
    <dsp:sp modelId="{6BECC421-9D73-0844-A2AF-E056117367A6}">
      <dsp:nvSpPr>
        <dsp:cNvPr id="0" name=""/>
        <dsp:cNvSpPr/>
      </dsp:nvSpPr>
      <dsp:spPr>
        <a:xfrm>
          <a:off x="4961938" y="1664125"/>
          <a:ext cx="2072056" cy="1003722"/>
        </a:xfrm>
        <a:prstGeom prst="round2DiagRect">
          <a:avLst/>
        </a:prstGeom>
        <a:gradFill rotWithShape="0">
          <a:gsLst>
            <a:gs pos="0">
              <a:schemeClr val="accent6">
                <a:tint val="1000"/>
              </a:schemeClr>
            </a:gs>
            <a:gs pos="68000">
              <a:schemeClr val="accent6">
                <a:tint val="77000"/>
              </a:schemeClr>
            </a:gs>
            <a:gs pos="81000">
              <a:schemeClr val="accent6">
                <a:tint val="79000"/>
              </a:schemeClr>
            </a:gs>
            <a:gs pos="86000">
              <a:schemeClr val="accent6">
                <a:tint val="73000"/>
              </a:schemeClr>
            </a:gs>
            <a:gs pos="100000">
              <a:srgbClr val="0070C0"/>
            </a:gs>
          </a:gsLst>
          <a:path path="circle">
            <a:fillToRect l="-40000" t="-90000" r="140000" b="190000"/>
          </a:path>
        </a:gradFill>
        <a:ln w="9525" cap="flat" cmpd="sng" algn="ctr">
          <a:solidFill>
            <a:schemeClr val="accent6"/>
          </a:solidFill>
          <a:prstDash val="solid"/>
        </a:ln>
        <a:effectLst>
          <a:outerShdw blurRad="51500" dist="25400" dir="5400000" rotWithShape="0">
            <a:srgbClr val="000000">
              <a:alpha val="40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MX" sz="1800" b="1" kern="1200" dirty="0" smtClean="0">
              <a:solidFill>
                <a:srgbClr val="002060"/>
              </a:solidFill>
              <a:latin typeface="Arial" panose="020B0604020202020204" pitchFamily="34" charset="0"/>
              <a:ea typeface="Soberana Sans" charset="0"/>
              <a:cs typeface="Arial" panose="020B0604020202020204" pitchFamily="34" charset="0"/>
            </a:rPr>
            <a:t>IMPARCIALIDAD</a:t>
          </a:r>
          <a:endParaRPr lang="es-MX" sz="1800" b="1" kern="1200" dirty="0">
            <a:solidFill>
              <a:srgbClr val="002060"/>
            </a:solidFill>
            <a:latin typeface="Arial" panose="020B0604020202020204" pitchFamily="34" charset="0"/>
            <a:ea typeface="Soberana Sans" charset="0"/>
            <a:cs typeface="Arial" panose="020B0604020202020204" pitchFamily="34" charset="0"/>
          </a:endParaRPr>
        </a:p>
      </dsp:txBody>
      <dsp:txXfrm>
        <a:off x="5010936" y="1713123"/>
        <a:ext cx="1974060" cy="905726"/>
      </dsp:txXfrm>
    </dsp:sp>
    <dsp:sp modelId="{FDEF933C-C70E-D047-9582-861646457FB7}">
      <dsp:nvSpPr>
        <dsp:cNvPr id="0" name=""/>
        <dsp:cNvSpPr/>
      </dsp:nvSpPr>
      <dsp:spPr>
        <a:xfrm>
          <a:off x="460181" y="4290654"/>
          <a:ext cx="1840159" cy="1003722"/>
        </a:xfrm>
        <a:prstGeom prst="round2DiagRect">
          <a:avLst/>
        </a:prstGeom>
        <a:gradFill rotWithShape="0">
          <a:gsLst>
            <a:gs pos="0">
              <a:schemeClr val="accent6">
                <a:tint val="1000"/>
              </a:schemeClr>
            </a:gs>
            <a:gs pos="68000">
              <a:schemeClr val="accent6">
                <a:tint val="77000"/>
              </a:schemeClr>
            </a:gs>
            <a:gs pos="81000">
              <a:schemeClr val="accent6">
                <a:tint val="79000"/>
              </a:schemeClr>
            </a:gs>
            <a:gs pos="86000">
              <a:schemeClr val="accent6">
                <a:tint val="73000"/>
              </a:schemeClr>
            </a:gs>
            <a:gs pos="100000">
              <a:srgbClr val="0070C0"/>
            </a:gs>
          </a:gsLst>
          <a:path path="circle">
            <a:fillToRect l="-40000" t="-90000" r="140000" b="190000"/>
          </a:path>
        </a:gradFill>
        <a:ln w="9525" cap="flat" cmpd="sng" algn="ctr">
          <a:solidFill>
            <a:schemeClr val="accent6"/>
          </a:solidFill>
          <a:prstDash val="solid"/>
        </a:ln>
        <a:effectLst>
          <a:outerShdw blurRad="51500" dist="25400" dir="5400000" rotWithShape="0">
            <a:srgbClr val="000000">
              <a:alpha val="40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b="1" kern="1200" dirty="0" smtClean="0">
              <a:solidFill>
                <a:srgbClr val="002060"/>
              </a:solidFill>
              <a:latin typeface="Arial" panose="020B0604020202020204" pitchFamily="34" charset="0"/>
              <a:ea typeface="Soberana Sans" charset="0"/>
              <a:cs typeface="Arial" panose="020B0604020202020204" pitchFamily="34" charset="0"/>
            </a:rPr>
            <a:t>INTEGRIDAD </a:t>
          </a:r>
          <a:endParaRPr lang="es-MX" sz="2000" b="1" kern="1200" dirty="0">
            <a:solidFill>
              <a:srgbClr val="002060"/>
            </a:solidFill>
            <a:latin typeface="Arial" panose="020B0604020202020204" pitchFamily="34" charset="0"/>
            <a:ea typeface="Soberana Sans" charset="0"/>
            <a:cs typeface="Arial" panose="020B0604020202020204" pitchFamily="34" charset="0"/>
          </a:endParaRPr>
        </a:p>
      </dsp:txBody>
      <dsp:txXfrm>
        <a:off x="509179" y="4339652"/>
        <a:ext cx="1742163" cy="905726"/>
      </dsp:txXfrm>
    </dsp:sp>
    <dsp:sp modelId="{ED88CE58-4382-3945-A10B-3EF5040D6D59}">
      <dsp:nvSpPr>
        <dsp:cNvPr id="0" name=""/>
        <dsp:cNvSpPr/>
      </dsp:nvSpPr>
      <dsp:spPr>
        <a:xfrm>
          <a:off x="5370555" y="4255478"/>
          <a:ext cx="1840159" cy="1003722"/>
        </a:xfrm>
        <a:prstGeom prst="round2DiagRect">
          <a:avLst/>
        </a:prstGeom>
        <a:gradFill rotWithShape="0">
          <a:gsLst>
            <a:gs pos="0">
              <a:schemeClr val="accent6">
                <a:tint val="1000"/>
              </a:schemeClr>
            </a:gs>
            <a:gs pos="68000">
              <a:schemeClr val="accent6">
                <a:tint val="77000"/>
              </a:schemeClr>
            </a:gs>
            <a:gs pos="81000">
              <a:schemeClr val="accent6">
                <a:tint val="79000"/>
              </a:schemeClr>
            </a:gs>
            <a:gs pos="86000">
              <a:schemeClr val="accent6">
                <a:tint val="73000"/>
              </a:schemeClr>
            </a:gs>
            <a:gs pos="100000">
              <a:srgbClr val="0070C0"/>
            </a:gs>
          </a:gsLst>
          <a:path path="circle">
            <a:fillToRect l="-40000" t="-90000" r="140000" b="190000"/>
          </a:path>
        </a:gradFill>
        <a:ln w="9525" cap="flat" cmpd="sng" algn="ctr">
          <a:solidFill>
            <a:schemeClr val="accent6"/>
          </a:solidFill>
          <a:prstDash val="solid"/>
        </a:ln>
        <a:effectLst>
          <a:outerShdw blurRad="51500" dist="25400" dir="5400000" rotWithShape="0">
            <a:srgbClr val="000000">
              <a:alpha val="40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MX" sz="1700" b="1" kern="1200" dirty="0" smtClean="0">
              <a:solidFill>
                <a:srgbClr val="002060"/>
              </a:solidFill>
              <a:latin typeface="Arial" panose="020B0604020202020204" pitchFamily="34" charset="0"/>
              <a:ea typeface="Soberana Sans" charset="0"/>
              <a:cs typeface="Arial" panose="020B0604020202020204" pitchFamily="34" charset="0"/>
            </a:rPr>
            <a:t>COMPETENCIA POR MÉRITO</a:t>
          </a:r>
          <a:endParaRPr lang="es-MX" sz="1700" b="1" kern="1200" dirty="0">
            <a:solidFill>
              <a:srgbClr val="002060"/>
            </a:solidFill>
            <a:latin typeface="Arial" panose="020B0604020202020204" pitchFamily="34" charset="0"/>
            <a:ea typeface="Soberana Sans" charset="0"/>
            <a:cs typeface="Arial" panose="020B0604020202020204" pitchFamily="34" charset="0"/>
          </a:endParaRPr>
        </a:p>
      </dsp:txBody>
      <dsp:txXfrm>
        <a:off x="5419553" y="4304476"/>
        <a:ext cx="1742163" cy="905726"/>
      </dsp:txXfrm>
    </dsp:sp>
    <dsp:sp modelId="{753FC2D1-A73B-D247-894E-8966D38E0531}">
      <dsp:nvSpPr>
        <dsp:cNvPr id="0" name=""/>
        <dsp:cNvSpPr/>
      </dsp:nvSpPr>
      <dsp:spPr>
        <a:xfrm>
          <a:off x="4038482" y="3071777"/>
          <a:ext cx="1840159" cy="1003722"/>
        </a:xfrm>
        <a:prstGeom prst="round2DiagRect">
          <a:avLst/>
        </a:prstGeom>
        <a:gradFill rotWithShape="0">
          <a:gsLst>
            <a:gs pos="0">
              <a:schemeClr val="accent6">
                <a:tint val="1000"/>
              </a:schemeClr>
            </a:gs>
            <a:gs pos="68000">
              <a:schemeClr val="accent6">
                <a:tint val="77000"/>
              </a:schemeClr>
            </a:gs>
            <a:gs pos="81000">
              <a:schemeClr val="accent6">
                <a:tint val="79000"/>
              </a:schemeClr>
            </a:gs>
            <a:gs pos="86000">
              <a:schemeClr val="accent6">
                <a:tint val="73000"/>
              </a:schemeClr>
            </a:gs>
            <a:gs pos="100000">
              <a:srgbClr val="0070C0"/>
            </a:gs>
          </a:gsLst>
          <a:path path="circle">
            <a:fillToRect l="-40000" t="-90000" r="140000" b="190000"/>
          </a:path>
        </a:gradFill>
        <a:ln w="9525" cap="flat" cmpd="sng" algn="ctr">
          <a:solidFill>
            <a:schemeClr val="accent6"/>
          </a:solidFill>
          <a:prstDash val="solid"/>
        </a:ln>
        <a:effectLst>
          <a:outerShdw blurRad="51500" dist="25400" dir="5400000" rotWithShape="0">
            <a:srgbClr val="000000">
              <a:alpha val="40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MX" sz="2200" b="1" kern="1200" dirty="0" smtClean="0">
              <a:solidFill>
                <a:srgbClr val="002060"/>
              </a:solidFill>
              <a:latin typeface="Arial" panose="020B0604020202020204" pitchFamily="34" charset="0"/>
              <a:ea typeface="Soberana Sans" charset="0"/>
              <a:cs typeface="Arial" panose="020B0604020202020204" pitchFamily="34" charset="0"/>
            </a:rPr>
            <a:t>EFICACIA</a:t>
          </a:r>
          <a:endParaRPr lang="es-MX" sz="2200" b="1" kern="1200" dirty="0">
            <a:solidFill>
              <a:srgbClr val="002060"/>
            </a:solidFill>
            <a:latin typeface="Arial" panose="020B0604020202020204" pitchFamily="34" charset="0"/>
            <a:ea typeface="Soberana Sans" charset="0"/>
            <a:cs typeface="Arial" panose="020B0604020202020204" pitchFamily="34" charset="0"/>
          </a:endParaRPr>
        </a:p>
      </dsp:txBody>
      <dsp:txXfrm>
        <a:off x="4087480" y="3120775"/>
        <a:ext cx="1742163" cy="905726"/>
      </dsp:txXfrm>
    </dsp:sp>
    <dsp:sp modelId="{4760AB96-DF4E-1048-AD00-E3CC7795DC7A}">
      <dsp:nvSpPr>
        <dsp:cNvPr id="0" name=""/>
        <dsp:cNvSpPr/>
      </dsp:nvSpPr>
      <dsp:spPr>
        <a:xfrm>
          <a:off x="0" y="3093616"/>
          <a:ext cx="1904252" cy="1003722"/>
        </a:xfrm>
        <a:prstGeom prst="round2DiagRect">
          <a:avLst/>
        </a:prstGeom>
        <a:gradFill rotWithShape="0">
          <a:gsLst>
            <a:gs pos="0">
              <a:schemeClr val="accent6">
                <a:tint val="1000"/>
              </a:schemeClr>
            </a:gs>
            <a:gs pos="68000">
              <a:schemeClr val="accent6">
                <a:tint val="77000"/>
              </a:schemeClr>
            </a:gs>
            <a:gs pos="81000">
              <a:schemeClr val="accent6">
                <a:tint val="79000"/>
              </a:schemeClr>
            </a:gs>
            <a:gs pos="86000">
              <a:schemeClr val="accent6">
                <a:tint val="73000"/>
              </a:schemeClr>
            </a:gs>
            <a:gs pos="100000">
              <a:srgbClr val="0070C0"/>
            </a:gs>
          </a:gsLst>
          <a:path path="circle">
            <a:fillToRect l="-40000" t="-90000" r="140000" b="190000"/>
          </a:path>
        </a:gradFill>
        <a:ln w="9525" cap="flat" cmpd="sng" algn="ctr">
          <a:solidFill>
            <a:schemeClr val="accent6"/>
          </a:solidFill>
          <a:prstDash val="solid"/>
        </a:ln>
        <a:effectLst>
          <a:outerShdw blurRad="51500" dist="25400" dir="5400000" rotWithShape="0">
            <a:srgbClr val="000000">
              <a:alpha val="40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MX" sz="2200" b="1" kern="1200" dirty="0" smtClean="0">
              <a:solidFill>
                <a:srgbClr val="002060"/>
              </a:solidFill>
              <a:latin typeface="Arial" panose="020B0604020202020204" pitchFamily="34" charset="0"/>
              <a:ea typeface="Soberana Sans" charset="0"/>
              <a:cs typeface="Arial" panose="020B0604020202020204" pitchFamily="34" charset="0"/>
            </a:rPr>
            <a:t>EFICIENCIA</a:t>
          </a:r>
          <a:endParaRPr lang="es-MX" sz="2200" b="1" kern="1200" dirty="0">
            <a:solidFill>
              <a:srgbClr val="002060"/>
            </a:solidFill>
            <a:latin typeface="Arial" panose="020B0604020202020204" pitchFamily="34" charset="0"/>
            <a:ea typeface="Soberana Sans" charset="0"/>
            <a:cs typeface="Arial" panose="020B0604020202020204" pitchFamily="34" charset="0"/>
          </a:endParaRPr>
        </a:p>
      </dsp:txBody>
      <dsp:txXfrm>
        <a:off x="48998" y="3142614"/>
        <a:ext cx="1806256" cy="905726"/>
      </dsp:txXfrm>
    </dsp:sp>
    <dsp:sp modelId="{347F1FFF-21B7-495E-A186-C9B9C9C3E040}">
      <dsp:nvSpPr>
        <dsp:cNvPr id="0" name=""/>
        <dsp:cNvSpPr/>
      </dsp:nvSpPr>
      <dsp:spPr>
        <a:xfrm>
          <a:off x="1975976" y="3071773"/>
          <a:ext cx="1840159" cy="1003722"/>
        </a:xfrm>
        <a:prstGeom prst="round2DiagRect">
          <a:avLst/>
        </a:prstGeom>
        <a:gradFill rotWithShape="0">
          <a:gsLst>
            <a:gs pos="0">
              <a:schemeClr val="accent6">
                <a:tint val="1000"/>
              </a:schemeClr>
            </a:gs>
            <a:gs pos="68000">
              <a:schemeClr val="accent6">
                <a:tint val="77000"/>
              </a:schemeClr>
            </a:gs>
            <a:gs pos="81000">
              <a:schemeClr val="accent6">
                <a:tint val="79000"/>
              </a:schemeClr>
            </a:gs>
            <a:gs pos="86000">
              <a:schemeClr val="accent6">
                <a:tint val="73000"/>
              </a:schemeClr>
            </a:gs>
            <a:gs pos="100000">
              <a:srgbClr val="0070C0"/>
            </a:gs>
          </a:gsLst>
          <a:path path="circle">
            <a:fillToRect l="-40000" t="-90000" r="140000" b="190000"/>
          </a:path>
        </a:gradFill>
        <a:ln w="9525" cap="flat" cmpd="sng" algn="ctr">
          <a:solidFill>
            <a:schemeClr val="accent6"/>
          </a:solidFill>
          <a:prstDash val="solid"/>
        </a:ln>
        <a:effectLst>
          <a:outerShdw blurRad="51500" dist="25400" dir="5400000" rotWithShape="0">
            <a:srgbClr val="000000">
              <a:alpha val="40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s-MX" sz="2200" b="1" kern="1200" dirty="0" smtClean="0">
              <a:solidFill>
                <a:srgbClr val="002060"/>
              </a:solidFill>
              <a:latin typeface="Arial" panose="020B0604020202020204" pitchFamily="34" charset="0"/>
              <a:ea typeface="Soberana Sans" charset="0"/>
              <a:cs typeface="Arial" panose="020B0604020202020204" pitchFamily="34" charset="0"/>
            </a:rPr>
            <a:t>EQUIDAD</a:t>
          </a:r>
          <a:endParaRPr lang="es-MX" sz="2200" b="1" kern="1200" dirty="0">
            <a:solidFill>
              <a:srgbClr val="002060"/>
            </a:solidFill>
            <a:latin typeface="Arial" panose="020B0604020202020204" pitchFamily="34" charset="0"/>
            <a:ea typeface="Soberana Sans" charset="0"/>
            <a:cs typeface="Arial" panose="020B0604020202020204" pitchFamily="34" charset="0"/>
          </a:endParaRPr>
        </a:p>
      </dsp:txBody>
      <dsp:txXfrm>
        <a:off x="2024974" y="3120771"/>
        <a:ext cx="1742163" cy="905726"/>
      </dsp:txXfrm>
    </dsp:sp>
    <dsp:sp modelId="{F58ECD3E-D70A-4DAF-9BCF-6C1C9F16D551}">
      <dsp:nvSpPr>
        <dsp:cNvPr id="0" name=""/>
        <dsp:cNvSpPr/>
      </dsp:nvSpPr>
      <dsp:spPr>
        <a:xfrm>
          <a:off x="5964314" y="3071773"/>
          <a:ext cx="2028573" cy="1003722"/>
        </a:xfrm>
        <a:prstGeom prst="round2DiagRect">
          <a:avLst/>
        </a:prstGeom>
        <a:gradFill rotWithShape="0">
          <a:gsLst>
            <a:gs pos="0">
              <a:schemeClr val="accent6">
                <a:tint val="1000"/>
              </a:schemeClr>
            </a:gs>
            <a:gs pos="68000">
              <a:schemeClr val="accent6">
                <a:tint val="77000"/>
              </a:schemeClr>
            </a:gs>
            <a:gs pos="81000">
              <a:schemeClr val="accent6">
                <a:tint val="79000"/>
              </a:schemeClr>
            </a:gs>
            <a:gs pos="86000">
              <a:schemeClr val="accent6">
                <a:tint val="73000"/>
              </a:schemeClr>
            </a:gs>
            <a:gs pos="100000">
              <a:srgbClr val="0070C0"/>
            </a:gs>
          </a:gsLst>
          <a:path path="circle">
            <a:fillToRect l="-40000" t="-90000" r="140000" b="190000"/>
          </a:path>
        </a:gradFill>
        <a:ln w="9525" cap="flat" cmpd="sng" algn="ctr">
          <a:solidFill>
            <a:schemeClr val="accent6"/>
          </a:solidFill>
          <a:prstDash val="solid"/>
        </a:ln>
        <a:effectLst>
          <a:outerShdw blurRad="51500" dist="25400" dir="5400000" rotWithShape="0">
            <a:srgbClr val="000000">
              <a:alpha val="40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s-MX" sz="1500" b="1" kern="1200" dirty="0" smtClean="0">
              <a:solidFill>
                <a:srgbClr val="002060"/>
              </a:solidFill>
              <a:latin typeface="Arial" panose="020B0604020202020204" pitchFamily="34" charset="0"/>
              <a:ea typeface="Soberana Sans" charset="0"/>
              <a:cs typeface="Arial" panose="020B0604020202020204" pitchFamily="34" charset="0"/>
            </a:rPr>
            <a:t>TRANSPARENCIA</a:t>
          </a:r>
          <a:endParaRPr lang="es-MX" sz="1500" b="1" kern="1200" dirty="0">
            <a:solidFill>
              <a:srgbClr val="002060"/>
            </a:solidFill>
            <a:latin typeface="Arial" panose="020B0604020202020204" pitchFamily="34" charset="0"/>
            <a:ea typeface="Soberana Sans" charset="0"/>
            <a:cs typeface="Arial" panose="020B0604020202020204" pitchFamily="34" charset="0"/>
          </a:endParaRPr>
        </a:p>
      </dsp:txBody>
      <dsp:txXfrm>
        <a:off x="6013312" y="3120771"/>
        <a:ext cx="1930577" cy="905726"/>
      </dsp:txXfrm>
    </dsp:sp>
    <dsp:sp modelId="{3F391E4B-9C9B-46A1-93F2-287BF25A1EBE}">
      <dsp:nvSpPr>
        <dsp:cNvPr id="0" name=""/>
        <dsp:cNvSpPr/>
      </dsp:nvSpPr>
      <dsp:spPr>
        <a:xfrm>
          <a:off x="3201614" y="4324869"/>
          <a:ext cx="1840159" cy="1003722"/>
        </a:xfrm>
        <a:prstGeom prst="round2DiagRect">
          <a:avLst/>
        </a:prstGeom>
        <a:gradFill rotWithShape="0">
          <a:gsLst>
            <a:gs pos="0">
              <a:schemeClr val="accent6">
                <a:tint val="1000"/>
              </a:schemeClr>
            </a:gs>
            <a:gs pos="68000">
              <a:schemeClr val="accent6">
                <a:tint val="77000"/>
              </a:schemeClr>
            </a:gs>
            <a:gs pos="81000">
              <a:schemeClr val="accent6">
                <a:tint val="79000"/>
              </a:schemeClr>
            </a:gs>
            <a:gs pos="86000">
              <a:schemeClr val="accent6">
                <a:tint val="73000"/>
              </a:schemeClr>
            </a:gs>
            <a:gs pos="100000">
              <a:srgbClr val="0070C0"/>
            </a:gs>
          </a:gsLst>
          <a:path path="circle">
            <a:fillToRect l="-40000" t="-90000" r="140000" b="190000"/>
          </a:path>
        </a:gradFill>
        <a:ln w="9525" cap="flat" cmpd="sng" algn="ctr">
          <a:solidFill>
            <a:schemeClr val="accent6"/>
          </a:solidFill>
          <a:prstDash val="solid"/>
        </a:ln>
        <a:effectLst>
          <a:outerShdw blurRad="51500" dist="25400" dir="5400000" rotWithShape="0">
            <a:srgbClr val="000000">
              <a:alpha val="40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MX" sz="2000" b="1" kern="1200" dirty="0" smtClean="0">
              <a:solidFill>
                <a:srgbClr val="002060"/>
              </a:solidFill>
              <a:latin typeface="Arial" panose="020B0604020202020204" pitchFamily="34" charset="0"/>
              <a:ea typeface="Soberana Sans" charset="0"/>
              <a:cs typeface="Arial" panose="020B0604020202020204" pitchFamily="34" charset="0"/>
            </a:rPr>
            <a:t>ECONOMÍA</a:t>
          </a:r>
          <a:endParaRPr lang="es-MX" sz="2000" b="1" kern="1200" dirty="0">
            <a:solidFill>
              <a:srgbClr val="002060"/>
            </a:solidFill>
            <a:latin typeface="Arial" panose="020B0604020202020204" pitchFamily="34" charset="0"/>
            <a:ea typeface="Soberana Sans" charset="0"/>
            <a:cs typeface="Arial" panose="020B0604020202020204" pitchFamily="34" charset="0"/>
          </a:endParaRPr>
        </a:p>
      </dsp:txBody>
      <dsp:txXfrm>
        <a:off x="3250612" y="4373867"/>
        <a:ext cx="1742163" cy="905726"/>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smtClean="0">
                <a:latin typeface="+mn-lt"/>
              </a:defRPr>
            </a:lvl1pPr>
          </a:lstStyle>
          <a:p>
            <a:pPr>
              <a:defRPr/>
            </a:pPr>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C41F3925-1E11-467F-B33B-4C1BDC44C010}" type="datetimeFigureOut">
              <a:rPr lang="es-ES"/>
              <a:pPr>
                <a:defRPr/>
              </a:pPr>
              <a:t>08/09/2017</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s-ES" noProof="0" smtClean="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smtClean="0">
                <a:latin typeface="+mn-lt"/>
              </a:defRPr>
            </a:lvl1pPr>
          </a:lstStyle>
          <a:p>
            <a:pPr>
              <a:defRPr/>
            </a:pPr>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475A37D3-5A27-4A1B-9F6E-099D1FA154F9}" type="slidenum">
              <a:rPr lang="es-ES" altLang="es-MX"/>
              <a:pPr/>
              <a:t>‹Nº›</a:t>
            </a:fld>
            <a:endParaRPr lang="es-ES" altLang="es-MX"/>
          </a:p>
        </p:txBody>
      </p:sp>
    </p:spTree>
    <p:extLst>
      <p:ext uri="{BB962C8B-B14F-4D97-AF65-F5344CB8AC3E}">
        <p14:creationId xmlns:p14="http://schemas.microsoft.com/office/powerpoint/2010/main" val="422139746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178" algn="l" rtl="0" fontAlgn="base">
      <a:spcBef>
        <a:spcPct val="30000"/>
      </a:spcBef>
      <a:spcAft>
        <a:spcPct val="0"/>
      </a:spcAft>
      <a:defRPr sz="1200" kern="1200">
        <a:solidFill>
          <a:schemeClr val="tx1"/>
        </a:solidFill>
        <a:latin typeface="+mn-lt"/>
        <a:ea typeface="+mn-ea"/>
        <a:cs typeface="+mn-cs"/>
      </a:defRPr>
    </a:lvl2pPr>
    <a:lvl3pPr marL="914354" algn="l" rtl="0" fontAlgn="base">
      <a:spcBef>
        <a:spcPct val="30000"/>
      </a:spcBef>
      <a:spcAft>
        <a:spcPct val="0"/>
      </a:spcAft>
      <a:defRPr sz="1200" kern="1200">
        <a:solidFill>
          <a:schemeClr val="tx1"/>
        </a:solidFill>
        <a:latin typeface="+mn-lt"/>
        <a:ea typeface="+mn-ea"/>
        <a:cs typeface="+mn-cs"/>
      </a:defRPr>
    </a:lvl3pPr>
    <a:lvl4pPr marL="1371532" algn="l" rtl="0" fontAlgn="base">
      <a:spcBef>
        <a:spcPct val="30000"/>
      </a:spcBef>
      <a:spcAft>
        <a:spcPct val="0"/>
      </a:spcAft>
      <a:defRPr sz="1200" kern="1200">
        <a:solidFill>
          <a:schemeClr val="tx1"/>
        </a:solidFill>
        <a:latin typeface="+mn-lt"/>
        <a:ea typeface="+mn-ea"/>
        <a:cs typeface="+mn-cs"/>
      </a:defRPr>
    </a:lvl4pPr>
    <a:lvl5pPr marL="1828709" algn="l" rtl="0" fontAlgn="base">
      <a:spcBef>
        <a:spcPct val="30000"/>
      </a:spcBef>
      <a:spcAft>
        <a:spcPct val="0"/>
      </a:spcAft>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62E8AA99-D9A4-4357-8988-BAC7CD24FA92}" type="slidenum">
              <a:rPr lang="es-MX" smtClean="0"/>
              <a:pPr/>
              <a:t>2</a:t>
            </a:fld>
            <a:endParaRPr lang="es-MX"/>
          </a:p>
        </p:txBody>
      </p:sp>
    </p:spTree>
    <p:extLst>
      <p:ext uri="{BB962C8B-B14F-4D97-AF65-F5344CB8AC3E}">
        <p14:creationId xmlns:p14="http://schemas.microsoft.com/office/powerpoint/2010/main" val="280931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
          <p:cNvSpPr txBox="1">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ln>
        </p:spPr>
      </p:sp>
      <p:sp>
        <p:nvSpPr>
          <p:cNvPr id="55299" name="Rectangle 2"/>
          <p:cNvSpPr txBox="1">
            <a:spLocks noGrp="1" noChangeArrowheads="1"/>
          </p:cNvSpPr>
          <p:nvPr>
            <p:ph type="body" idx="1"/>
          </p:nvPr>
        </p:nvSpPr>
        <p:spPr>
          <a:xfrm>
            <a:off x="685801" y="4343400"/>
            <a:ext cx="5486400" cy="4114800"/>
          </a:xfrm>
          <a:noFill/>
          <a:ln/>
        </p:spPr>
        <p:txBody>
          <a:bodyPr wrap="none" anchor="ctr"/>
          <a:lstStyle/>
          <a:p>
            <a:endParaRPr lang="es-ES" smtClean="0"/>
          </a:p>
        </p:txBody>
      </p:sp>
    </p:spTree>
    <p:extLst>
      <p:ext uri="{BB962C8B-B14F-4D97-AF65-F5344CB8AC3E}">
        <p14:creationId xmlns:p14="http://schemas.microsoft.com/office/powerpoint/2010/main" val="1371856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21"/>
          <p:cNvSpPr txBox="1">
            <a:spLocks noGrp="1" noChangeArrowheads="1"/>
          </p:cNvSpPr>
          <p:nvPr/>
        </p:nvSpPr>
        <p:spPr bwMode="auto">
          <a:xfrm>
            <a:off x="3884613" y="8685214"/>
            <a:ext cx="2947987" cy="433387"/>
          </a:xfrm>
          <a:prstGeom prst="rect">
            <a:avLst/>
          </a:prstGeom>
          <a:noFill/>
          <a:ln w="9525">
            <a:noFill/>
            <a:round/>
            <a:headEnd/>
            <a:tailEnd/>
          </a:ln>
        </p:spPr>
        <p:txBody>
          <a:bodyPr lIns="88317" tIns="45925" rIns="88317" bIns="45925" anchor="b"/>
          <a:lstStyle/>
          <a:p>
            <a:pPr algn="r">
              <a:tabLst>
                <a:tab pos="710363" algn="l"/>
                <a:tab pos="1420726" algn="l"/>
                <a:tab pos="2131089" algn="l"/>
                <a:tab pos="2841452" algn="l"/>
              </a:tabLst>
            </a:pPr>
            <a:fld id="{CC7564A5-E21B-49F8-A6A3-0A0ACB824850}" type="slidenum">
              <a:rPr lang="en-GB" sz="1200">
                <a:solidFill>
                  <a:srgbClr val="000000"/>
                </a:solidFill>
                <a:latin typeface="Times New Roman" pitchFamily="16" charset="0"/>
                <a:cs typeface="Arial Unicode MS" charset="0"/>
              </a:rPr>
              <a:pPr algn="r">
                <a:tabLst>
                  <a:tab pos="710363" algn="l"/>
                  <a:tab pos="1420726" algn="l"/>
                  <a:tab pos="2131089" algn="l"/>
                  <a:tab pos="2841452" algn="l"/>
                </a:tabLst>
              </a:pPr>
              <a:t>35</a:t>
            </a:fld>
            <a:endParaRPr lang="en-GB" sz="1200">
              <a:solidFill>
                <a:srgbClr val="000000"/>
              </a:solidFill>
              <a:latin typeface="Times New Roman" pitchFamily="16" charset="0"/>
              <a:cs typeface="Arial Unicode MS" charset="0"/>
            </a:endParaRPr>
          </a:p>
        </p:txBody>
      </p:sp>
      <p:sp>
        <p:nvSpPr>
          <p:cNvPr id="111619" name="Text Box 1"/>
          <p:cNvSpPr txBox="1">
            <a:spLocks noChangeArrowheads="1"/>
          </p:cNvSpPr>
          <p:nvPr/>
        </p:nvSpPr>
        <p:spPr bwMode="auto">
          <a:xfrm>
            <a:off x="3884613" y="8685213"/>
            <a:ext cx="2951163" cy="436562"/>
          </a:xfrm>
          <a:prstGeom prst="rect">
            <a:avLst/>
          </a:prstGeom>
          <a:noFill/>
          <a:ln w="9525">
            <a:noFill/>
            <a:round/>
            <a:headEnd/>
            <a:tailEnd/>
          </a:ln>
        </p:spPr>
        <p:txBody>
          <a:bodyPr lIns="88317" tIns="45925" rIns="88317" bIns="45925" anchor="b"/>
          <a:lstStyle/>
          <a:p>
            <a:pPr algn="r">
              <a:tabLst>
                <a:tab pos="0" algn="l"/>
                <a:tab pos="439303" algn="l"/>
                <a:tab pos="880165" algn="l"/>
                <a:tab pos="1321026" algn="l"/>
                <a:tab pos="1761888" algn="l"/>
                <a:tab pos="2202749" algn="l"/>
                <a:tab pos="2643610" algn="l"/>
                <a:tab pos="3084471" algn="l"/>
                <a:tab pos="3525333" algn="l"/>
                <a:tab pos="3966194" algn="l"/>
                <a:tab pos="4407056" algn="l"/>
                <a:tab pos="4847916" algn="l"/>
                <a:tab pos="5288778" algn="l"/>
                <a:tab pos="5729639" algn="l"/>
                <a:tab pos="6170501" algn="l"/>
                <a:tab pos="6611362" algn="l"/>
                <a:tab pos="7052223" algn="l"/>
                <a:tab pos="7493084" algn="l"/>
                <a:tab pos="7933946" algn="l"/>
                <a:tab pos="8374807" algn="l"/>
                <a:tab pos="8815669" algn="l"/>
              </a:tabLst>
            </a:pPr>
            <a:fld id="{D681720D-41CF-4DBA-814F-AD77D7A75612}" type="slidenum">
              <a:rPr lang="en-GB" sz="1200">
                <a:solidFill>
                  <a:srgbClr val="000000"/>
                </a:solidFill>
                <a:latin typeface="Times New Roman" pitchFamily="16" charset="0"/>
                <a:cs typeface="Arial Unicode MS" charset="0"/>
              </a:rPr>
              <a:pPr algn="r">
                <a:tabLst>
                  <a:tab pos="0" algn="l"/>
                  <a:tab pos="439303" algn="l"/>
                  <a:tab pos="880165" algn="l"/>
                  <a:tab pos="1321026" algn="l"/>
                  <a:tab pos="1761888" algn="l"/>
                  <a:tab pos="2202749" algn="l"/>
                  <a:tab pos="2643610" algn="l"/>
                  <a:tab pos="3084471" algn="l"/>
                  <a:tab pos="3525333" algn="l"/>
                  <a:tab pos="3966194" algn="l"/>
                  <a:tab pos="4407056" algn="l"/>
                  <a:tab pos="4847916" algn="l"/>
                  <a:tab pos="5288778" algn="l"/>
                  <a:tab pos="5729639" algn="l"/>
                  <a:tab pos="6170501" algn="l"/>
                  <a:tab pos="6611362" algn="l"/>
                  <a:tab pos="7052223" algn="l"/>
                  <a:tab pos="7493084" algn="l"/>
                  <a:tab pos="7933946" algn="l"/>
                  <a:tab pos="8374807" algn="l"/>
                  <a:tab pos="8815669" algn="l"/>
                </a:tabLst>
              </a:pPr>
              <a:t>35</a:t>
            </a:fld>
            <a:endParaRPr lang="en-GB" sz="1200">
              <a:solidFill>
                <a:srgbClr val="000000"/>
              </a:solidFill>
              <a:latin typeface="Times New Roman" pitchFamily="16" charset="0"/>
              <a:cs typeface="Arial Unicode MS" charset="0"/>
            </a:endParaRPr>
          </a:p>
        </p:txBody>
      </p:sp>
      <p:sp>
        <p:nvSpPr>
          <p:cNvPr id="111620" name="Text Box 2"/>
          <p:cNvSpPr txBox="1">
            <a:spLocks noChangeArrowheads="1"/>
          </p:cNvSpPr>
          <p:nvPr/>
        </p:nvSpPr>
        <p:spPr bwMode="auto">
          <a:xfrm>
            <a:off x="3884614" y="8685213"/>
            <a:ext cx="2954337" cy="439737"/>
          </a:xfrm>
          <a:prstGeom prst="rect">
            <a:avLst/>
          </a:prstGeom>
          <a:noFill/>
          <a:ln w="9525">
            <a:noFill/>
            <a:round/>
            <a:headEnd/>
            <a:tailEnd/>
          </a:ln>
        </p:spPr>
        <p:txBody>
          <a:bodyPr lIns="88317" tIns="45925" rIns="88317" bIns="45925" anchor="b"/>
          <a:lstStyle/>
          <a:p>
            <a:pPr algn="r">
              <a:tabLst>
                <a:tab pos="0" algn="l"/>
                <a:tab pos="439303" algn="l"/>
                <a:tab pos="880165" algn="l"/>
                <a:tab pos="1321026" algn="l"/>
                <a:tab pos="1761888" algn="l"/>
                <a:tab pos="2202749" algn="l"/>
                <a:tab pos="2643610" algn="l"/>
                <a:tab pos="3084471" algn="l"/>
                <a:tab pos="3525333" algn="l"/>
                <a:tab pos="3966194" algn="l"/>
                <a:tab pos="4407056" algn="l"/>
                <a:tab pos="4847916" algn="l"/>
                <a:tab pos="5288778" algn="l"/>
                <a:tab pos="5729639" algn="l"/>
                <a:tab pos="6170501" algn="l"/>
                <a:tab pos="6611362" algn="l"/>
                <a:tab pos="7052223" algn="l"/>
                <a:tab pos="7493084" algn="l"/>
                <a:tab pos="7933946" algn="l"/>
                <a:tab pos="8374807" algn="l"/>
                <a:tab pos="8815669" algn="l"/>
              </a:tabLst>
            </a:pPr>
            <a:fld id="{3AF71AB2-D760-4B46-A75E-EF2A5F3149C6}" type="slidenum">
              <a:rPr lang="en-GB" sz="1200">
                <a:solidFill>
                  <a:srgbClr val="000000"/>
                </a:solidFill>
                <a:latin typeface="Times New Roman" pitchFamily="16" charset="0"/>
                <a:cs typeface="Arial Unicode MS" charset="0"/>
              </a:rPr>
              <a:pPr algn="r">
                <a:tabLst>
                  <a:tab pos="0" algn="l"/>
                  <a:tab pos="439303" algn="l"/>
                  <a:tab pos="880165" algn="l"/>
                  <a:tab pos="1321026" algn="l"/>
                  <a:tab pos="1761888" algn="l"/>
                  <a:tab pos="2202749" algn="l"/>
                  <a:tab pos="2643610" algn="l"/>
                  <a:tab pos="3084471" algn="l"/>
                  <a:tab pos="3525333" algn="l"/>
                  <a:tab pos="3966194" algn="l"/>
                  <a:tab pos="4407056" algn="l"/>
                  <a:tab pos="4847916" algn="l"/>
                  <a:tab pos="5288778" algn="l"/>
                  <a:tab pos="5729639" algn="l"/>
                  <a:tab pos="6170501" algn="l"/>
                  <a:tab pos="6611362" algn="l"/>
                  <a:tab pos="7052223" algn="l"/>
                  <a:tab pos="7493084" algn="l"/>
                  <a:tab pos="7933946" algn="l"/>
                  <a:tab pos="8374807" algn="l"/>
                  <a:tab pos="8815669" algn="l"/>
                </a:tabLst>
              </a:pPr>
              <a:t>35</a:t>
            </a:fld>
            <a:endParaRPr lang="en-GB" sz="1200">
              <a:solidFill>
                <a:srgbClr val="000000"/>
              </a:solidFill>
              <a:latin typeface="Times New Roman" pitchFamily="16" charset="0"/>
              <a:cs typeface="Arial Unicode MS" charset="0"/>
            </a:endParaRPr>
          </a:p>
        </p:txBody>
      </p:sp>
      <p:sp>
        <p:nvSpPr>
          <p:cNvPr id="111621" name="Text Box 3"/>
          <p:cNvSpPr txBox="1">
            <a:spLocks noChangeArrowheads="1"/>
          </p:cNvSpPr>
          <p:nvPr/>
        </p:nvSpPr>
        <p:spPr bwMode="auto">
          <a:xfrm>
            <a:off x="1143001" y="685800"/>
            <a:ext cx="4572000" cy="3429000"/>
          </a:xfrm>
          <a:prstGeom prst="rect">
            <a:avLst/>
          </a:prstGeom>
          <a:solidFill>
            <a:srgbClr val="FFFFFF"/>
          </a:solidFill>
          <a:ln w="9360">
            <a:solidFill>
              <a:srgbClr val="000000"/>
            </a:solidFill>
            <a:miter lim="800000"/>
            <a:headEnd/>
            <a:tailEnd/>
          </a:ln>
        </p:spPr>
        <p:txBody>
          <a:bodyPr wrap="none" lIns="89730" tIns="44865" rIns="89730" bIns="44865" anchor="ctr"/>
          <a:lstStyle/>
          <a:p>
            <a:endParaRPr lang="es-ES"/>
          </a:p>
        </p:txBody>
      </p:sp>
      <p:sp>
        <p:nvSpPr>
          <p:cNvPr id="111622" name="Rectangle 4"/>
          <p:cNvSpPr>
            <a:spLocks noGrp="1" noChangeArrowheads="1"/>
          </p:cNvSpPr>
          <p:nvPr>
            <p:ph type="body"/>
          </p:nvPr>
        </p:nvSpPr>
        <p:spPr>
          <a:xfrm>
            <a:off x="685800" y="4343400"/>
            <a:ext cx="5464175" cy="4114800"/>
          </a:xfrm>
          <a:noFill/>
          <a:ln/>
        </p:spPr>
        <p:txBody>
          <a:bodyPr wrap="none" anchor="ctr"/>
          <a:lstStyle/>
          <a:p>
            <a:endParaRPr lang="es-MX" smtClean="0">
              <a:latin typeface="Times New Roman" pitchFamily="16" charset="0"/>
            </a:endParaRPr>
          </a:p>
        </p:txBody>
      </p:sp>
    </p:spTree>
    <p:extLst>
      <p:ext uri="{BB962C8B-B14F-4D97-AF65-F5344CB8AC3E}">
        <p14:creationId xmlns:p14="http://schemas.microsoft.com/office/powerpoint/2010/main" val="3718303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21"/>
          <p:cNvSpPr>
            <a:spLocks noGrp="1" noChangeArrowheads="1"/>
          </p:cNvSpPr>
          <p:nvPr>
            <p:ph type="sldNum" sz="quarter"/>
          </p:nvPr>
        </p:nvSpPr>
        <p:spPr>
          <a:noFill/>
        </p:spPr>
        <p:txBody>
          <a:bodyPr/>
          <a:lstStyle/>
          <a:p>
            <a:pPr>
              <a:buFont typeface="Wingdings" charset="2"/>
              <a:buNone/>
            </a:pPr>
            <a:fld id="{FACFF6C2-1561-45D1-B0F8-DA6C4E3BDC74}" type="slidenum">
              <a:rPr lang="en-GB" smtClean="0">
                <a:latin typeface="Times New Roman" pitchFamily="16" charset="0"/>
                <a:cs typeface="Arial Unicode MS" charset="0"/>
              </a:rPr>
              <a:pPr>
                <a:buFont typeface="Wingdings" charset="2"/>
                <a:buNone/>
              </a:pPr>
              <a:t>36</a:t>
            </a:fld>
            <a:endParaRPr lang="en-GB" smtClean="0">
              <a:latin typeface="Times New Roman" pitchFamily="16" charset="0"/>
              <a:cs typeface="Arial Unicode MS" charset="0"/>
            </a:endParaRPr>
          </a:p>
        </p:txBody>
      </p:sp>
      <p:sp>
        <p:nvSpPr>
          <p:cNvPr id="110595" name="Text Box 1"/>
          <p:cNvSpPr txBox="1">
            <a:spLocks noChangeArrowheads="1"/>
          </p:cNvSpPr>
          <p:nvPr/>
        </p:nvSpPr>
        <p:spPr bwMode="auto">
          <a:xfrm>
            <a:off x="3884613" y="8685213"/>
            <a:ext cx="2951163" cy="436562"/>
          </a:xfrm>
          <a:prstGeom prst="rect">
            <a:avLst/>
          </a:prstGeom>
          <a:noFill/>
          <a:ln w="9525">
            <a:noFill/>
            <a:round/>
            <a:headEnd/>
            <a:tailEnd/>
          </a:ln>
        </p:spPr>
        <p:txBody>
          <a:bodyPr lIns="88317" tIns="45925" rIns="88317" bIns="45925" anchor="b"/>
          <a:lstStyle/>
          <a:p>
            <a:pPr algn="r">
              <a:tabLst>
                <a:tab pos="0" algn="l"/>
                <a:tab pos="439303" algn="l"/>
                <a:tab pos="880165" algn="l"/>
                <a:tab pos="1321026" algn="l"/>
                <a:tab pos="1761888" algn="l"/>
                <a:tab pos="2202749" algn="l"/>
                <a:tab pos="2643610" algn="l"/>
                <a:tab pos="3084471" algn="l"/>
                <a:tab pos="3525333" algn="l"/>
                <a:tab pos="3966194" algn="l"/>
                <a:tab pos="4407056" algn="l"/>
                <a:tab pos="4847916" algn="l"/>
                <a:tab pos="5288778" algn="l"/>
                <a:tab pos="5729639" algn="l"/>
                <a:tab pos="6170501" algn="l"/>
                <a:tab pos="6611362" algn="l"/>
                <a:tab pos="7052223" algn="l"/>
                <a:tab pos="7493084" algn="l"/>
                <a:tab pos="7933946" algn="l"/>
                <a:tab pos="8374807" algn="l"/>
                <a:tab pos="8815669" algn="l"/>
              </a:tabLst>
            </a:pPr>
            <a:fld id="{5FAB9EEB-238E-4D22-9D2C-F21E74525E82}" type="slidenum">
              <a:rPr lang="en-GB" sz="1200">
                <a:solidFill>
                  <a:srgbClr val="000000"/>
                </a:solidFill>
                <a:latin typeface="Times New Roman" pitchFamily="16" charset="0"/>
                <a:cs typeface="Arial Unicode MS" charset="0"/>
              </a:rPr>
              <a:pPr algn="r">
                <a:tabLst>
                  <a:tab pos="0" algn="l"/>
                  <a:tab pos="439303" algn="l"/>
                  <a:tab pos="880165" algn="l"/>
                  <a:tab pos="1321026" algn="l"/>
                  <a:tab pos="1761888" algn="l"/>
                  <a:tab pos="2202749" algn="l"/>
                  <a:tab pos="2643610" algn="l"/>
                  <a:tab pos="3084471" algn="l"/>
                  <a:tab pos="3525333" algn="l"/>
                  <a:tab pos="3966194" algn="l"/>
                  <a:tab pos="4407056" algn="l"/>
                  <a:tab pos="4847916" algn="l"/>
                  <a:tab pos="5288778" algn="l"/>
                  <a:tab pos="5729639" algn="l"/>
                  <a:tab pos="6170501" algn="l"/>
                  <a:tab pos="6611362" algn="l"/>
                  <a:tab pos="7052223" algn="l"/>
                  <a:tab pos="7493084" algn="l"/>
                  <a:tab pos="7933946" algn="l"/>
                  <a:tab pos="8374807" algn="l"/>
                  <a:tab pos="8815669" algn="l"/>
                </a:tabLst>
              </a:pPr>
              <a:t>36</a:t>
            </a:fld>
            <a:endParaRPr lang="en-GB" sz="1200">
              <a:solidFill>
                <a:srgbClr val="000000"/>
              </a:solidFill>
              <a:latin typeface="Times New Roman" pitchFamily="16" charset="0"/>
              <a:cs typeface="Arial Unicode MS" charset="0"/>
            </a:endParaRPr>
          </a:p>
        </p:txBody>
      </p:sp>
      <p:sp>
        <p:nvSpPr>
          <p:cNvPr id="110596" name="Text Box 2"/>
          <p:cNvSpPr txBox="1">
            <a:spLocks noChangeArrowheads="1"/>
          </p:cNvSpPr>
          <p:nvPr/>
        </p:nvSpPr>
        <p:spPr bwMode="auto">
          <a:xfrm>
            <a:off x="3884614" y="8685213"/>
            <a:ext cx="2954337" cy="439737"/>
          </a:xfrm>
          <a:prstGeom prst="rect">
            <a:avLst/>
          </a:prstGeom>
          <a:noFill/>
          <a:ln w="9525">
            <a:noFill/>
            <a:round/>
            <a:headEnd/>
            <a:tailEnd/>
          </a:ln>
        </p:spPr>
        <p:txBody>
          <a:bodyPr lIns="88317" tIns="45925" rIns="88317" bIns="45925" anchor="b"/>
          <a:lstStyle/>
          <a:p>
            <a:pPr algn="r">
              <a:tabLst>
                <a:tab pos="0" algn="l"/>
                <a:tab pos="439303" algn="l"/>
                <a:tab pos="880165" algn="l"/>
                <a:tab pos="1321026" algn="l"/>
                <a:tab pos="1761888" algn="l"/>
                <a:tab pos="2202749" algn="l"/>
                <a:tab pos="2643610" algn="l"/>
                <a:tab pos="3084471" algn="l"/>
                <a:tab pos="3525333" algn="l"/>
                <a:tab pos="3966194" algn="l"/>
                <a:tab pos="4407056" algn="l"/>
                <a:tab pos="4847916" algn="l"/>
                <a:tab pos="5288778" algn="l"/>
                <a:tab pos="5729639" algn="l"/>
                <a:tab pos="6170501" algn="l"/>
                <a:tab pos="6611362" algn="l"/>
                <a:tab pos="7052223" algn="l"/>
                <a:tab pos="7493084" algn="l"/>
                <a:tab pos="7933946" algn="l"/>
                <a:tab pos="8374807" algn="l"/>
                <a:tab pos="8815669" algn="l"/>
              </a:tabLst>
            </a:pPr>
            <a:fld id="{957EF22A-649B-4B85-9649-EA7BC3DD6F1D}" type="slidenum">
              <a:rPr lang="en-GB" sz="1200">
                <a:solidFill>
                  <a:srgbClr val="000000"/>
                </a:solidFill>
                <a:latin typeface="Times New Roman" pitchFamily="16" charset="0"/>
                <a:cs typeface="Arial Unicode MS" charset="0"/>
              </a:rPr>
              <a:pPr algn="r">
                <a:tabLst>
                  <a:tab pos="0" algn="l"/>
                  <a:tab pos="439303" algn="l"/>
                  <a:tab pos="880165" algn="l"/>
                  <a:tab pos="1321026" algn="l"/>
                  <a:tab pos="1761888" algn="l"/>
                  <a:tab pos="2202749" algn="l"/>
                  <a:tab pos="2643610" algn="l"/>
                  <a:tab pos="3084471" algn="l"/>
                  <a:tab pos="3525333" algn="l"/>
                  <a:tab pos="3966194" algn="l"/>
                  <a:tab pos="4407056" algn="l"/>
                  <a:tab pos="4847916" algn="l"/>
                  <a:tab pos="5288778" algn="l"/>
                  <a:tab pos="5729639" algn="l"/>
                  <a:tab pos="6170501" algn="l"/>
                  <a:tab pos="6611362" algn="l"/>
                  <a:tab pos="7052223" algn="l"/>
                  <a:tab pos="7493084" algn="l"/>
                  <a:tab pos="7933946" algn="l"/>
                  <a:tab pos="8374807" algn="l"/>
                  <a:tab pos="8815669" algn="l"/>
                </a:tabLst>
              </a:pPr>
              <a:t>36</a:t>
            </a:fld>
            <a:endParaRPr lang="en-GB" sz="1200">
              <a:solidFill>
                <a:srgbClr val="000000"/>
              </a:solidFill>
              <a:latin typeface="Times New Roman" pitchFamily="16" charset="0"/>
              <a:cs typeface="Arial Unicode MS" charset="0"/>
            </a:endParaRPr>
          </a:p>
        </p:txBody>
      </p:sp>
      <p:sp>
        <p:nvSpPr>
          <p:cNvPr id="110597" name="Text Box 3"/>
          <p:cNvSpPr txBox="1">
            <a:spLocks noChangeArrowheads="1"/>
          </p:cNvSpPr>
          <p:nvPr/>
        </p:nvSpPr>
        <p:spPr bwMode="auto">
          <a:xfrm>
            <a:off x="1143001" y="685800"/>
            <a:ext cx="4572000" cy="3429000"/>
          </a:xfrm>
          <a:prstGeom prst="rect">
            <a:avLst/>
          </a:prstGeom>
          <a:solidFill>
            <a:srgbClr val="FFFFFF"/>
          </a:solidFill>
          <a:ln w="9360">
            <a:solidFill>
              <a:srgbClr val="000000"/>
            </a:solidFill>
            <a:miter lim="800000"/>
            <a:headEnd/>
            <a:tailEnd/>
          </a:ln>
        </p:spPr>
        <p:txBody>
          <a:bodyPr wrap="none" lIns="89730" tIns="44865" rIns="89730" bIns="44865" anchor="ctr"/>
          <a:lstStyle/>
          <a:p>
            <a:endParaRPr lang="es-ES"/>
          </a:p>
        </p:txBody>
      </p:sp>
      <p:sp>
        <p:nvSpPr>
          <p:cNvPr id="110598" name="Rectangle 4"/>
          <p:cNvSpPr>
            <a:spLocks noGrp="1" noChangeArrowheads="1"/>
          </p:cNvSpPr>
          <p:nvPr>
            <p:ph type="body"/>
          </p:nvPr>
        </p:nvSpPr>
        <p:spPr>
          <a:xfrm>
            <a:off x="685800" y="4343400"/>
            <a:ext cx="5464175" cy="4114800"/>
          </a:xfrm>
          <a:noFill/>
          <a:ln/>
        </p:spPr>
        <p:txBody>
          <a:bodyPr wrap="none" anchor="ctr"/>
          <a:lstStyle/>
          <a:p>
            <a:endParaRPr lang="es-MX" smtClean="0">
              <a:latin typeface="Times New Roman" pitchFamily="16" charset="0"/>
            </a:endParaRPr>
          </a:p>
        </p:txBody>
      </p:sp>
    </p:spTree>
    <p:extLst>
      <p:ext uri="{BB962C8B-B14F-4D97-AF65-F5344CB8AC3E}">
        <p14:creationId xmlns:p14="http://schemas.microsoft.com/office/powerpoint/2010/main" val="1412508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BFBDE62D-242F-4FEF-88AE-DD7AB0F6E24D}" type="slidenum">
              <a:rPr lang="es-MX" smtClean="0"/>
              <a:t>85</a:t>
            </a:fld>
            <a:endParaRPr lang="es-MX"/>
          </a:p>
        </p:txBody>
      </p:sp>
    </p:spTree>
    <p:extLst>
      <p:ext uri="{BB962C8B-B14F-4D97-AF65-F5344CB8AC3E}">
        <p14:creationId xmlns:p14="http://schemas.microsoft.com/office/powerpoint/2010/main" val="418215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4" name="Shape 254"/>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s-ES" altLang="es-ES"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54275" name="Shape 255"/>
          <p:cNvSpPr>
            <a:spLocks noGrp="1" noRot="1" noChangeAspect="1" noTextEdit="1"/>
          </p:cNvSpPr>
          <p:nvPr>
            <p:ph type="sldImg" idx="2"/>
          </p:nvPr>
        </p:nvSpPr>
        <p:spPr>
          <a:ln>
            <a:miter lim="800000"/>
          </a:ln>
        </p:spPr>
      </p:sp>
    </p:spTree>
    <p:extLst>
      <p:ext uri="{BB962C8B-B14F-4D97-AF65-F5344CB8AC3E}">
        <p14:creationId xmlns:p14="http://schemas.microsoft.com/office/powerpoint/2010/main" val="830204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Shape 18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s-ES" altLang="es-ES"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33795" name="Shape 188"/>
          <p:cNvSpPr>
            <a:spLocks noGrp="1" noRot="1" noChangeAspect="1" noTextEdit="1"/>
          </p:cNvSpPr>
          <p:nvPr>
            <p:ph type="sldImg" idx="2"/>
          </p:nvPr>
        </p:nvSpPr>
        <p:spPr>
          <a:ln>
            <a:miter lim="800000"/>
          </a:ln>
        </p:spPr>
      </p:sp>
    </p:spTree>
    <p:extLst>
      <p:ext uri="{BB962C8B-B14F-4D97-AF65-F5344CB8AC3E}">
        <p14:creationId xmlns:p14="http://schemas.microsoft.com/office/powerpoint/2010/main" val="1288950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Shape 19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s-ES" altLang="es-ES"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37891" name="Shape 193"/>
          <p:cNvSpPr>
            <a:spLocks noGrp="1" noRot="1" noChangeAspect="1" noTextEdit="1"/>
          </p:cNvSpPr>
          <p:nvPr>
            <p:ph type="sldImg" idx="2"/>
          </p:nvPr>
        </p:nvSpPr>
        <p:spPr>
          <a:ln>
            <a:miter lim="800000"/>
          </a:ln>
        </p:spPr>
      </p:sp>
    </p:spTree>
    <p:extLst>
      <p:ext uri="{BB962C8B-B14F-4D97-AF65-F5344CB8AC3E}">
        <p14:creationId xmlns:p14="http://schemas.microsoft.com/office/powerpoint/2010/main" val="874353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62E8AA99-D9A4-4357-8988-BAC7CD24FA92}" type="slidenum">
              <a:rPr lang="es-MX" smtClean="0"/>
              <a:pPr/>
              <a:t>110</a:t>
            </a:fld>
            <a:endParaRPr lang="es-MX"/>
          </a:p>
        </p:txBody>
      </p:sp>
    </p:spTree>
    <p:extLst>
      <p:ext uri="{BB962C8B-B14F-4D97-AF65-F5344CB8AC3E}">
        <p14:creationId xmlns:p14="http://schemas.microsoft.com/office/powerpoint/2010/main" val="3849943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normAutofit/>
          </a:bodyPr>
          <a:lstStyle/>
          <a:p>
            <a:r>
              <a:rPr lang="es-MX" dirty="0" smtClean="0"/>
              <a:t>Diccionario de la</a:t>
            </a:r>
            <a:r>
              <a:rPr lang="es-MX" baseline="0" dirty="0" smtClean="0"/>
              <a:t> Real </a:t>
            </a:r>
            <a:r>
              <a:rPr lang="es-MX" baseline="0" dirty="0" err="1" smtClean="0"/>
              <a:t>Academía</a:t>
            </a:r>
            <a:r>
              <a:rPr lang="es-MX" baseline="0" dirty="0" smtClean="0"/>
              <a:t> Española</a:t>
            </a:r>
          </a:p>
          <a:p>
            <a:r>
              <a:rPr lang="es-MX" baseline="0" dirty="0" smtClean="0"/>
              <a:t>Libro de Poder, </a:t>
            </a:r>
            <a:r>
              <a:rPr lang="es-MX" baseline="0" dirty="0" err="1" smtClean="0"/>
              <a:t>Drecho</a:t>
            </a:r>
            <a:r>
              <a:rPr lang="es-MX" baseline="0" dirty="0" smtClean="0"/>
              <a:t> y Corrupción pág. 65</a:t>
            </a:r>
            <a:endParaRPr lang="es-MX" dirty="0"/>
          </a:p>
        </p:txBody>
      </p:sp>
      <p:sp>
        <p:nvSpPr>
          <p:cNvPr id="4" name="3 Marcador de número de diapositiva"/>
          <p:cNvSpPr>
            <a:spLocks noGrp="1"/>
          </p:cNvSpPr>
          <p:nvPr>
            <p:ph type="sldNum" sz="quarter" idx="10"/>
          </p:nvPr>
        </p:nvSpPr>
        <p:spPr/>
        <p:txBody>
          <a:bodyPr/>
          <a:lstStyle/>
          <a:p>
            <a:fld id="{62E8AA99-D9A4-4357-8988-BAC7CD24FA92}" type="slidenum">
              <a:rPr lang="es-MX" smtClean="0"/>
              <a:pPr/>
              <a:t>10</a:t>
            </a:fld>
            <a:endParaRPr lang="es-MX"/>
          </a:p>
        </p:txBody>
      </p:sp>
    </p:spTree>
    <p:extLst>
      <p:ext uri="{BB962C8B-B14F-4D97-AF65-F5344CB8AC3E}">
        <p14:creationId xmlns:p14="http://schemas.microsoft.com/office/powerpoint/2010/main" val="1679723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normAutofit/>
          </a:bodyPr>
          <a:lstStyle/>
          <a:p>
            <a:r>
              <a:rPr lang="es-MX" dirty="0" smtClean="0"/>
              <a:t>Elaborado con datos del Libro Poder, derecho y Corrupción </a:t>
            </a:r>
            <a:r>
              <a:rPr lang="es-MX" dirty="0" err="1" smtClean="0"/>
              <a:t>pág</a:t>
            </a:r>
            <a:r>
              <a:rPr lang="es-MX" dirty="0" smtClean="0"/>
              <a:t> 22</a:t>
            </a:r>
          </a:p>
          <a:p>
            <a:r>
              <a:rPr lang="es-MX" dirty="0" smtClean="0"/>
              <a:t>“alguien puede ser un decisor en virtud del papel social que desempeña o de la posición</a:t>
            </a:r>
            <a:r>
              <a:rPr lang="es-MX" baseline="0" dirty="0" smtClean="0"/>
              <a:t> que ocupa</a:t>
            </a:r>
            <a:r>
              <a:rPr lang="es-MX" dirty="0" smtClean="0"/>
              <a:t>”</a:t>
            </a:r>
            <a:endParaRPr lang="es-MX" dirty="0"/>
          </a:p>
        </p:txBody>
      </p:sp>
      <p:sp>
        <p:nvSpPr>
          <p:cNvPr id="4" name="3 Marcador de número de diapositiva"/>
          <p:cNvSpPr>
            <a:spLocks noGrp="1"/>
          </p:cNvSpPr>
          <p:nvPr>
            <p:ph type="sldNum" sz="quarter" idx="10"/>
          </p:nvPr>
        </p:nvSpPr>
        <p:spPr/>
        <p:txBody>
          <a:bodyPr/>
          <a:lstStyle/>
          <a:p>
            <a:fld id="{62E8AA99-D9A4-4357-8988-BAC7CD24FA92}" type="slidenum">
              <a:rPr lang="es-MX" smtClean="0"/>
              <a:pPr/>
              <a:t>13</a:t>
            </a:fld>
            <a:endParaRPr lang="es-MX"/>
          </a:p>
        </p:txBody>
      </p:sp>
    </p:spTree>
    <p:extLst>
      <p:ext uri="{BB962C8B-B14F-4D97-AF65-F5344CB8AC3E}">
        <p14:creationId xmlns:p14="http://schemas.microsoft.com/office/powerpoint/2010/main" val="294644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normAutofit/>
          </a:bodyPr>
          <a:lstStyle/>
          <a:p>
            <a:r>
              <a:rPr lang="es-MX" dirty="0" err="1" smtClean="0"/>
              <a:t>Carboneli</a:t>
            </a:r>
            <a:r>
              <a:rPr lang="es-MX" dirty="0" smtClean="0"/>
              <a:t> </a:t>
            </a:r>
            <a:r>
              <a:rPr lang="es-MX" dirty="0" err="1" smtClean="0"/>
              <a:t>pag</a:t>
            </a:r>
            <a:r>
              <a:rPr lang="es-MX" dirty="0" smtClean="0"/>
              <a:t>. 24</a:t>
            </a:r>
            <a:endParaRPr lang="es-MX" dirty="0"/>
          </a:p>
        </p:txBody>
      </p:sp>
      <p:sp>
        <p:nvSpPr>
          <p:cNvPr id="4" name="3 Marcador de número de diapositiva"/>
          <p:cNvSpPr>
            <a:spLocks noGrp="1"/>
          </p:cNvSpPr>
          <p:nvPr>
            <p:ph type="sldNum" sz="quarter" idx="10"/>
          </p:nvPr>
        </p:nvSpPr>
        <p:spPr/>
        <p:txBody>
          <a:bodyPr/>
          <a:lstStyle/>
          <a:p>
            <a:fld id="{62E8AA99-D9A4-4357-8988-BAC7CD24FA92}" type="slidenum">
              <a:rPr lang="es-MX" smtClean="0"/>
              <a:pPr/>
              <a:t>15</a:t>
            </a:fld>
            <a:endParaRPr lang="es-MX"/>
          </a:p>
        </p:txBody>
      </p:sp>
    </p:spTree>
    <p:extLst>
      <p:ext uri="{BB962C8B-B14F-4D97-AF65-F5344CB8AC3E}">
        <p14:creationId xmlns:p14="http://schemas.microsoft.com/office/powerpoint/2010/main" val="1389153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normAutofit/>
          </a:bodyPr>
          <a:lstStyle/>
          <a:p>
            <a:r>
              <a:rPr lang="es-MX" dirty="0" err="1" smtClean="0"/>
              <a:t>Carbonell</a:t>
            </a:r>
            <a:r>
              <a:rPr lang="es-MX" dirty="0" smtClean="0"/>
              <a:t> </a:t>
            </a:r>
            <a:r>
              <a:rPr lang="es-MX" dirty="0" err="1" smtClean="0"/>
              <a:t>pag</a:t>
            </a:r>
            <a:r>
              <a:rPr lang="es-MX" dirty="0" smtClean="0"/>
              <a:t> 27</a:t>
            </a:r>
            <a:endParaRPr lang="es-MX" dirty="0"/>
          </a:p>
        </p:txBody>
      </p:sp>
      <p:sp>
        <p:nvSpPr>
          <p:cNvPr id="4" name="3 Marcador de número de diapositiva"/>
          <p:cNvSpPr>
            <a:spLocks noGrp="1"/>
          </p:cNvSpPr>
          <p:nvPr>
            <p:ph type="sldNum" sz="quarter" idx="10"/>
          </p:nvPr>
        </p:nvSpPr>
        <p:spPr/>
        <p:txBody>
          <a:bodyPr/>
          <a:lstStyle/>
          <a:p>
            <a:fld id="{62E8AA99-D9A4-4357-8988-BAC7CD24FA92}" type="slidenum">
              <a:rPr lang="es-MX" smtClean="0"/>
              <a:pPr/>
              <a:t>16</a:t>
            </a:fld>
            <a:endParaRPr lang="es-MX"/>
          </a:p>
        </p:txBody>
      </p:sp>
    </p:spTree>
    <p:extLst>
      <p:ext uri="{BB962C8B-B14F-4D97-AF65-F5344CB8AC3E}">
        <p14:creationId xmlns:p14="http://schemas.microsoft.com/office/powerpoint/2010/main" val="3422924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normAutofit/>
          </a:bodyPr>
          <a:lstStyle/>
          <a:p>
            <a:r>
              <a:rPr lang="es-MX" dirty="0" smtClean="0"/>
              <a:t>Diccionario de la</a:t>
            </a:r>
            <a:r>
              <a:rPr lang="es-MX" baseline="0" dirty="0" smtClean="0"/>
              <a:t> Real </a:t>
            </a:r>
            <a:r>
              <a:rPr lang="es-MX" baseline="0" dirty="0" err="1" smtClean="0"/>
              <a:t>Academía</a:t>
            </a:r>
            <a:r>
              <a:rPr lang="es-MX" baseline="0" dirty="0" smtClean="0"/>
              <a:t> Española</a:t>
            </a:r>
          </a:p>
          <a:p>
            <a:r>
              <a:rPr lang="es-MX" baseline="0" dirty="0" smtClean="0"/>
              <a:t>Libro de Poder, </a:t>
            </a:r>
            <a:r>
              <a:rPr lang="es-MX" baseline="0" dirty="0" err="1" smtClean="0"/>
              <a:t>Drecho</a:t>
            </a:r>
            <a:r>
              <a:rPr lang="es-MX" baseline="0" dirty="0" smtClean="0"/>
              <a:t> y Corrupción pág. 65</a:t>
            </a:r>
            <a:endParaRPr lang="es-MX" dirty="0"/>
          </a:p>
        </p:txBody>
      </p:sp>
      <p:sp>
        <p:nvSpPr>
          <p:cNvPr id="4" name="3 Marcador de número de diapositiva"/>
          <p:cNvSpPr>
            <a:spLocks noGrp="1"/>
          </p:cNvSpPr>
          <p:nvPr>
            <p:ph type="sldNum" sz="quarter" idx="10"/>
          </p:nvPr>
        </p:nvSpPr>
        <p:spPr/>
        <p:txBody>
          <a:bodyPr/>
          <a:lstStyle/>
          <a:p>
            <a:fld id="{62E8AA99-D9A4-4357-8988-BAC7CD24FA92}" type="slidenum">
              <a:rPr lang="es-MX" smtClean="0"/>
              <a:pPr/>
              <a:t>18</a:t>
            </a:fld>
            <a:endParaRPr lang="es-MX"/>
          </a:p>
        </p:txBody>
      </p:sp>
    </p:spTree>
    <p:extLst>
      <p:ext uri="{BB962C8B-B14F-4D97-AF65-F5344CB8AC3E}">
        <p14:creationId xmlns:p14="http://schemas.microsoft.com/office/powerpoint/2010/main" val="2015801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1"/>
          <p:cNvSpPr>
            <a:spLocks noGrp="1" noRot="1" noChangeAspect="1" noChangeArrowheads="1" noTextEdit="1"/>
          </p:cNvSpPr>
          <p:nvPr>
            <p:ph type="sldImg"/>
          </p:nvPr>
        </p:nvSpPr>
        <p:spPr bwMode="auto">
          <a:xfrm>
            <a:off x="69850" y="741363"/>
            <a:ext cx="6508750" cy="3662362"/>
          </a:xfrm>
          <a:solidFill>
            <a:srgbClr val="FFFFFF"/>
          </a:solidFill>
          <a:ln>
            <a:solidFill>
              <a:srgbClr val="000000"/>
            </a:solidFill>
            <a:miter lim="800000"/>
            <a:headEnd/>
            <a:tailEnd/>
          </a:ln>
        </p:spPr>
      </p:sp>
      <p:sp>
        <p:nvSpPr>
          <p:cNvPr id="80899"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a:spcBef>
                <a:spcPct val="0"/>
              </a:spcBef>
            </a:pPr>
            <a:endParaRPr lang="es-ES" smtClean="0"/>
          </a:p>
        </p:txBody>
      </p:sp>
    </p:spTree>
    <p:extLst>
      <p:ext uri="{BB962C8B-B14F-4D97-AF65-F5344CB8AC3E}">
        <p14:creationId xmlns:p14="http://schemas.microsoft.com/office/powerpoint/2010/main" val="3452845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6AAD8B4C-5AB9-4A88-88AC-5253B839AC66}" type="slidenum">
              <a:rPr lang="es-MX" smtClean="0"/>
              <a:pPr/>
              <a:t>25</a:t>
            </a:fld>
            <a:endParaRPr lang="es-MX"/>
          </a:p>
        </p:txBody>
      </p:sp>
    </p:spTree>
    <p:extLst>
      <p:ext uri="{BB962C8B-B14F-4D97-AF65-F5344CB8AC3E}">
        <p14:creationId xmlns:p14="http://schemas.microsoft.com/office/powerpoint/2010/main" val="1918137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
          <p:cNvSpPr txBox="1">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ln>
        </p:spPr>
      </p:sp>
      <p:sp>
        <p:nvSpPr>
          <p:cNvPr id="55299" name="Rectangle 2"/>
          <p:cNvSpPr txBox="1">
            <a:spLocks noGrp="1" noChangeArrowheads="1"/>
          </p:cNvSpPr>
          <p:nvPr>
            <p:ph type="body" idx="1"/>
          </p:nvPr>
        </p:nvSpPr>
        <p:spPr>
          <a:xfrm>
            <a:off x="685801" y="4343400"/>
            <a:ext cx="5486400" cy="4114800"/>
          </a:xfrm>
          <a:noFill/>
          <a:ln/>
        </p:spPr>
        <p:txBody>
          <a:bodyPr wrap="none" anchor="ctr"/>
          <a:lstStyle/>
          <a:p>
            <a:endParaRPr lang="es-ES" smtClean="0"/>
          </a:p>
        </p:txBody>
      </p:sp>
    </p:spTree>
    <p:extLst>
      <p:ext uri="{BB962C8B-B14F-4D97-AF65-F5344CB8AC3E}">
        <p14:creationId xmlns:p14="http://schemas.microsoft.com/office/powerpoint/2010/main" val="1404311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3" name="22 Rectángulo"/>
          <p:cNvSpPr/>
          <p:nvPr/>
        </p:nvSpPr>
        <p:spPr>
          <a:xfrm flipV="1">
            <a:off x="7213578" y="3810002"/>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38" tIns="45719" rIns="91438" bIns="45719" anchor="ctr"/>
          <a:lstStyle/>
          <a:p>
            <a:pPr algn="ctr" eaLnBrk="1" latinLnBrk="0" hangingPunct="1"/>
            <a:endParaRPr kumimoji="0" lang="en-US"/>
          </a:p>
        </p:txBody>
      </p:sp>
      <p:sp>
        <p:nvSpPr>
          <p:cNvPr id="24" name="23 Rectángulo"/>
          <p:cNvSpPr/>
          <p:nvPr/>
        </p:nvSpPr>
        <p:spPr>
          <a:xfrm flipV="1">
            <a:off x="7213602" y="3897011"/>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38" tIns="45719" rIns="91438" bIns="45719" anchor="ctr"/>
          <a:lstStyle/>
          <a:p>
            <a:pPr algn="ctr" eaLnBrk="1" latinLnBrk="0" hangingPunct="1"/>
            <a:endParaRPr kumimoji="0" lang="en-US"/>
          </a:p>
        </p:txBody>
      </p:sp>
      <p:sp>
        <p:nvSpPr>
          <p:cNvPr id="25" name="24 Rectángulo"/>
          <p:cNvSpPr/>
          <p:nvPr/>
        </p:nvSpPr>
        <p:spPr>
          <a:xfrm flipV="1">
            <a:off x="7213602"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38" tIns="45719" rIns="91438" bIns="45719" anchor="ctr"/>
          <a:lstStyle/>
          <a:p>
            <a:pPr algn="ctr" eaLnBrk="1" latinLnBrk="0" hangingPunct="1"/>
            <a:endParaRPr kumimoji="0" lang="en-US"/>
          </a:p>
        </p:txBody>
      </p:sp>
      <p:sp>
        <p:nvSpPr>
          <p:cNvPr id="26" name="25 Rectángulo"/>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38" tIns="45719" rIns="91438" bIns="45719" anchor="ctr"/>
          <a:lstStyle/>
          <a:p>
            <a:pPr algn="ctr" eaLnBrk="1" latinLnBrk="0" hangingPunct="1"/>
            <a:endParaRPr kumimoji="0" lang="en-US"/>
          </a:p>
        </p:txBody>
      </p:sp>
      <p:sp>
        <p:nvSpPr>
          <p:cNvPr id="27" name="26 Rectángulo"/>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38" tIns="45719" rIns="91438" bIns="45719" anchor="ctr"/>
          <a:lstStyle/>
          <a:p>
            <a:pPr algn="ctr" eaLnBrk="1" latinLnBrk="0" hangingPunct="1"/>
            <a:endParaRPr kumimoji="0" lang="en-US"/>
          </a:p>
        </p:txBody>
      </p:sp>
      <p:sp useBgFill="1">
        <p:nvSpPr>
          <p:cNvPr id="30" name="29 Rectángulo redondeado"/>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38" tIns="45719" rIns="91438" bIns="45719" anchor="ctr"/>
          <a:lstStyle/>
          <a:p>
            <a:pPr algn="ctr" eaLnBrk="1" latinLnBrk="0" hangingPunct="1"/>
            <a:endParaRPr kumimoji="0" lang="en-US"/>
          </a:p>
        </p:txBody>
      </p:sp>
      <p:sp useBgFill="1">
        <p:nvSpPr>
          <p:cNvPr id="31" name="30 Rectángulo redondeado"/>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38" tIns="45719" rIns="91438" bIns="45719" anchor="ctr"/>
          <a:lstStyle/>
          <a:p>
            <a:pPr algn="ctr" eaLnBrk="1" latinLnBrk="0" hangingPunct="1"/>
            <a:endParaRPr kumimoji="0" lang="en-US"/>
          </a:p>
        </p:txBody>
      </p:sp>
      <p:sp>
        <p:nvSpPr>
          <p:cNvPr id="7" name="6 Rectángulo"/>
          <p:cNvSpPr/>
          <p:nvPr/>
        </p:nvSpPr>
        <p:spPr>
          <a:xfrm>
            <a:off x="1" y="3649661"/>
            <a:ext cx="12192000" cy="244171"/>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38" tIns="45719" rIns="91438" bIns="45719" anchor="ctr"/>
          <a:lstStyle/>
          <a:p>
            <a:pPr algn="ctr" eaLnBrk="1" latinLnBrk="0" hangingPunct="1"/>
            <a:endParaRPr kumimoji="0" lang="en-US"/>
          </a:p>
        </p:txBody>
      </p:sp>
      <p:sp>
        <p:nvSpPr>
          <p:cNvPr id="10" name="9 Rectángulo"/>
          <p:cNvSpPr/>
          <p:nvPr/>
        </p:nvSpPr>
        <p:spPr>
          <a:xfrm>
            <a:off x="2" y="3675528"/>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38" tIns="45719" rIns="91438" bIns="45719" anchor="ctr"/>
          <a:lstStyle/>
          <a:p>
            <a:pPr algn="ctr" eaLnBrk="1" latinLnBrk="0" hangingPunct="1"/>
            <a:endParaRPr kumimoji="0" lang="en-US"/>
          </a:p>
        </p:txBody>
      </p:sp>
      <p:sp>
        <p:nvSpPr>
          <p:cNvPr id="11" name="10 Rectángulo"/>
          <p:cNvSpPr/>
          <p:nvPr/>
        </p:nvSpPr>
        <p:spPr>
          <a:xfrm flipV="1">
            <a:off x="8552068" y="3643091"/>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38" tIns="45719" rIns="91438" bIns="45719" anchor="ctr"/>
          <a:lstStyle/>
          <a:p>
            <a:pPr algn="ctr" eaLnBrk="1" latinLnBrk="0" hangingPunct="1"/>
            <a:endParaRPr kumimoji="0" lang="en-US"/>
          </a:p>
        </p:txBody>
      </p:sp>
      <p:sp>
        <p:nvSpPr>
          <p:cNvPr id="19" name="18 Rectángulo"/>
          <p:cNvSpPr/>
          <p:nvPr/>
        </p:nvSpPr>
        <p:spPr>
          <a:xfrm>
            <a:off x="0" y="1"/>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38" tIns="45719" rIns="91438" bIns="45719" anchor="ctr"/>
          <a:lstStyle/>
          <a:p>
            <a:pPr algn="ctr" eaLnBrk="1" latinLnBrk="0" hangingPunct="1"/>
            <a:endParaRPr kumimoji="0" lang="en-US"/>
          </a:p>
        </p:txBody>
      </p:sp>
      <p:sp>
        <p:nvSpPr>
          <p:cNvPr id="8" name="7 Título"/>
          <p:cNvSpPr>
            <a:spLocks noGrp="1"/>
          </p:cNvSpPr>
          <p:nvPr>
            <p:ph type="ctrTitle"/>
          </p:nvPr>
        </p:nvSpPr>
        <p:spPr>
          <a:xfrm>
            <a:off x="609600" y="2401889"/>
            <a:ext cx="11277600" cy="1470025"/>
          </a:xfrm>
        </p:spPr>
        <p:txBody>
          <a:bodyPr anchor="b"/>
          <a:lstStyle>
            <a:lvl1pPr>
              <a:defRPr sz="4400">
                <a:solidFill>
                  <a:schemeClr val="bg1"/>
                </a:solidFill>
              </a:defRPr>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609600" y="3899937"/>
            <a:ext cx="6604000" cy="1752600"/>
          </a:xfrm>
        </p:spPr>
        <p:txBody>
          <a:bodyPr/>
          <a:lstStyle>
            <a:lvl1pPr marL="64006" indent="0" algn="l">
              <a:buNone/>
              <a:defRPr sz="2400">
                <a:solidFill>
                  <a:schemeClr val="tx2"/>
                </a:solidFill>
              </a:defRPr>
            </a:lvl1pPr>
            <a:lvl2pPr marL="457189" indent="0" algn="ctr">
              <a:buNone/>
            </a:lvl2pPr>
            <a:lvl3pPr marL="914377" indent="0" algn="ctr">
              <a:buNone/>
            </a:lvl3pPr>
            <a:lvl4pPr marL="1371566" indent="0" algn="ctr">
              <a:buNone/>
            </a:lvl4pPr>
            <a:lvl5pPr marL="1828754" indent="0" algn="ctr">
              <a:buNone/>
            </a:lvl5pPr>
            <a:lvl6pPr marL="2285943" indent="0" algn="ctr">
              <a:buNone/>
            </a:lvl6pPr>
            <a:lvl7pPr marL="2743131" indent="0" algn="ctr">
              <a:buNone/>
            </a:lvl7pPr>
            <a:lvl8pPr marL="3200320" indent="0" algn="ctr">
              <a:buNone/>
            </a:lvl8pPr>
            <a:lvl9pPr marL="3657509"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8940800" y="4206240"/>
            <a:ext cx="1280160" cy="457200"/>
          </a:xfrm>
        </p:spPr>
        <p:txBody>
          <a:bodyPr/>
          <a:lstStyle/>
          <a:p>
            <a:pPr>
              <a:defRPr/>
            </a:pPr>
            <a:fld id="{D0A954D4-7B4D-4A7C-8522-2E90E06EAEBC}" type="datetimeFigureOut">
              <a:rPr lang="es-ES" smtClean="0"/>
              <a:pPr>
                <a:defRPr/>
              </a:pPr>
              <a:t>08/09/2017</a:t>
            </a:fld>
            <a:endParaRPr lang="es-ES"/>
          </a:p>
        </p:txBody>
      </p:sp>
      <p:sp>
        <p:nvSpPr>
          <p:cNvPr id="17" name="16 Marcador de pie de página"/>
          <p:cNvSpPr>
            <a:spLocks noGrp="1"/>
          </p:cNvSpPr>
          <p:nvPr>
            <p:ph type="ftr" sz="quarter" idx="11"/>
          </p:nvPr>
        </p:nvSpPr>
        <p:spPr>
          <a:xfrm>
            <a:off x="7213600" y="4205288"/>
            <a:ext cx="1727200" cy="457200"/>
          </a:xfrm>
        </p:spPr>
        <p:txBody>
          <a:bodyPr/>
          <a:lstStyle/>
          <a:p>
            <a:pPr>
              <a:defRPr/>
            </a:pPr>
            <a:endParaRPr lang="es-ES"/>
          </a:p>
        </p:txBody>
      </p:sp>
      <p:sp>
        <p:nvSpPr>
          <p:cNvPr id="29" name="28 Marcador de número de diapositiva"/>
          <p:cNvSpPr>
            <a:spLocks noGrp="1"/>
          </p:cNvSpPr>
          <p:nvPr>
            <p:ph type="sldNum" sz="quarter" idx="12"/>
          </p:nvPr>
        </p:nvSpPr>
        <p:spPr>
          <a:xfrm>
            <a:off x="11093452" y="1136"/>
            <a:ext cx="996949" cy="365760"/>
          </a:xfrm>
        </p:spPr>
        <p:txBody>
          <a:bodyPr/>
          <a:lstStyle>
            <a:lvl1pPr algn="r">
              <a:defRPr sz="1900">
                <a:solidFill>
                  <a:schemeClr val="bg1"/>
                </a:solidFill>
              </a:defRPr>
            </a:lvl1pPr>
          </a:lstStyle>
          <a:p>
            <a:fld id="{DD291402-6463-4DC3-845B-77F7DA959605}" type="slidenum">
              <a:rPr lang="es-ES" altLang="es-MX" smtClean="0"/>
              <a:pPr/>
              <a:t>‹Nº›</a:t>
            </a:fld>
            <a:endParaRPr lang="es-ES" alt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pPr>
              <a:defRPr/>
            </a:pPr>
            <a:fld id="{27AFA5B8-23A7-46CF-B151-A1561D72C602}" type="datetimeFigureOut">
              <a:rPr lang="es-ES" smtClean="0"/>
              <a:pPr>
                <a:defRPr/>
              </a:pPr>
              <a:t>08/09/2017</a:t>
            </a:fld>
            <a:endParaRPr lang="es-ES"/>
          </a:p>
        </p:txBody>
      </p:sp>
      <p:sp>
        <p:nvSpPr>
          <p:cNvPr id="5" name="4 Marcador de pie de página"/>
          <p:cNvSpPr>
            <a:spLocks noGrp="1"/>
          </p:cNvSpPr>
          <p:nvPr>
            <p:ph type="ftr" sz="quarter" idx="11"/>
          </p:nvPr>
        </p:nvSpPr>
        <p:spPr/>
        <p:txBody>
          <a:bodyPr/>
          <a:lstStyle/>
          <a:p>
            <a:pPr>
              <a:defRPr/>
            </a:pPr>
            <a:endParaRPr lang="es-ES"/>
          </a:p>
        </p:txBody>
      </p:sp>
      <p:sp>
        <p:nvSpPr>
          <p:cNvPr id="6" name="5 Marcador de número de diapositiva"/>
          <p:cNvSpPr>
            <a:spLocks noGrp="1"/>
          </p:cNvSpPr>
          <p:nvPr>
            <p:ph type="sldNum" sz="quarter" idx="12"/>
          </p:nvPr>
        </p:nvSpPr>
        <p:spPr/>
        <p:txBody>
          <a:bodyPr/>
          <a:lstStyle/>
          <a:p>
            <a:fld id="{86384A6C-30B5-40C5-AEF6-FB53EADE2DCC}" type="slidenum">
              <a:rPr lang="es-ES" altLang="es-MX" smtClean="0"/>
              <a:pPr/>
              <a:t>‹Nº›</a:t>
            </a:fld>
            <a:endParaRPr lang="es-ES" alt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9042400" y="1143000"/>
            <a:ext cx="2540000" cy="5486400"/>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609600" y="1143000"/>
            <a:ext cx="8331200" cy="5486400"/>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pPr>
              <a:defRPr/>
            </a:pPr>
            <a:fld id="{C800BEF4-C5D9-4809-8431-195DD76CCDCC}" type="datetimeFigureOut">
              <a:rPr lang="es-ES" smtClean="0"/>
              <a:pPr>
                <a:defRPr/>
              </a:pPr>
              <a:t>08/09/2017</a:t>
            </a:fld>
            <a:endParaRPr lang="es-ES"/>
          </a:p>
        </p:txBody>
      </p:sp>
      <p:sp>
        <p:nvSpPr>
          <p:cNvPr id="5" name="4 Marcador de pie de página"/>
          <p:cNvSpPr>
            <a:spLocks noGrp="1"/>
          </p:cNvSpPr>
          <p:nvPr>
            <p:ph type="ftr" sz="quarter" idx="11"/>
          </p:nvPr>
        </p:nvSpPr>
        <p:spPr/>
        <p:txBody>
          <a:bodyPr/>
          <a:lstStyle/>
          <a:p>
            <a:pPr>
              <a:defRPr/>
            </a:pPr>
            <a:endParaRPr lang="es-ES"/>
          </a:p>
        </p:txBody>
      </p:sp>
      <p:sp>
        <p:nvSpPr>
          <p:cNvPr id="6" name="5 Marcador de número de diapositiva"/>
          <p:cNvSpPr>
            <a:spLocks noGrp="1"/>
          </p:cNvSpPr>
          <p:nvPr>
            <p:ph type="sldNum" sz="quarter" idx="12"/>
          </p:nvPr>
        </p:nvSpPr>
        <p:spPr/>
        <p:txBody>
          <a:bodyPr/>
          <a:lstStyle/>
          <a:p>
            <a:fld id="{8A99E113-5620-45CC-BA1F-783C0BA21D5E}" type="slidenum">
              <a:rPr lang="es-ES" altLang="es-MX" smtClean="0"/>
              <a:pPr/>
              <a:t>‹Nº›</a:t>
            </a:fld>
            <a:endParaRPr lang="es-ES" alt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pPr>
              <a:defRPr/>
            </a:pPr>
            <a:fld id="{7C4C07F8-6305-47A2-A8A6-A59DF38C8ECE}" type="datetimeFigureOut">
              <a:rPr lang="es-ES" smtClean="0"/>
              <a:pPr>
                <a:defRPr/>
              </a:pPr>
              <a:t>08/09/2017</a:t>
            </a:fld>
            <a:endParaRPr lang="es-ES"/>
          </a:p>
        </p:txBody>
      </p:sp>
      <p:sp>
        <p:nvSpPr>
          <p:cNvPr id="5" name="4 Marcador de pie de página"/>
          <p:cNvSpPr>
            <a:spLocks noGrp="1"/>
          </p:cNvSpPr>
          <p:nvPr>
            <p:ph type="ftr" sz="quarter" idx="11"/>
          </p:nvPr>
        </p:nvSpPr>
        <p:spPr/>
        <p:txBody>
          <a:bodyPr/>
          <a:lstStyle/>
          <a:p>
            <a:pPr>
              <a:defRPr/>
            </a:pPr>
            <a:endParaRPr lang="es-ES"/>
          </a:p>
        </p:txBody>
      </p:sp>
      <p:sp>
        <p:nvSpPr>
          <p:cNvPr id="6" name="5 Marcador de número de diapositiva"/>
          <p:cNvSpPr>
            <a:spLocks noGrp="1"/>
          </p:cNvSpPr>
          <p:nvPr>
            <p:ph type="sldNum" sz="quarter" idx="12"/>
          </p:nvPr>
        </p:nvSpPr>
        <p:spPr/>
        <p:txBody>
          <a:bodyPr/>
          <a:lstStyle/>
          <a:p>
            <a:fld id="{919D8378-135B-46A4-BEE7-DD78773E4A3C}" type="slidenum">
              <a:rPr lang="es-ES" altLang="es-MX" smtClean="0"/>
              <a:pPr/>
              <a:t>‹Nº›</a:t>
            </a:fld>
            <a:endParaRPr lang="es-ES" alt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1981201"/>
            <a:ext cx="103632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963084" y="3367088"/>
            <a:ext cx="10363200" cy="1509712"/>
          </a:xfrm>
        </p:spPr>
        <p:txBody>
          <a:bodyPr anchor="t"/>
          <a:lstStyle>
            <a:lvl1pPr marL="45719" indent="0">
              <a:buNone/>
              <a:defRPr sz="2100" b="0">
                <a:solidFill>
                  <a:schemeClr val="tx2"/>
                </a:solidFill>
              </a:defRPr>
            </a:lvl1pPr>
            <a:lvl2pPr>
              <a:buNone/>
              <a:defRPr sz="1900">
                <a:solidFill>
                  <a:schemeClr val="tx1">
                    <a:tint val="75000"/>
                  </a:schemeClr>
                </a:solidFill>
              </a:defRPr>
            </a:lvl2pPr>
            <a:lvl3pPr>
              <a:buNone/>
              <a:defRPr sz="16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pPr>
              <a:defRPr/>
            </a:pPr>
            <a:fld id="{3B0106BE-6DB0-48F0-B12A-D405CE8D9288}" type="datetimeFigureOut">
              <a:rPr lang="es-ES" smtClean="0"/>
              <a:pPr>
                <a:defRPr/>
              </a:pPr>
              <a:t>08/09/2017</a:t>
            </a:fld>
            <a:endParaRPr lang="es-ES"/>
          </a:p>
        </p:txBody>
      </p:sp>
      <p:sp>
        <p:nvSpPr>
          <p:cNvPr id="5" name="4 Marcador de pie de página"/>
          <p:cNvSpPr>
            <a:spLocks noGrp="1"/>
          </p:cNvSpPr>
          <p:nvPr>
            <p:ph type="ftr" sz="quarter" idx="11"/>
          </p:nvPr>
        </p:nvSpPr>
        <p:spPr/>
        <p:txBody>
          <a:bodyPr/>
          <a:lstStyle/>
          <a:p>
            <a:pPr>
              <a:defRPr/>
            </a:pPr>
            <a:endParaRPr lang="es-ES"/>
          </a:p>
        </p:txBody>
      </p:sp>
      <p:sp>
        <p:nvSpPr>
          <p:cNvPr id="6" name="5 Marcador de número de diapositiva"/>
          <p:cNvSpPr>
            <a:spLocks noGrp="1"/>
          </p:cNvSpPr>
          <p:nvPr>
            <p:ph type="sldNum" sz="quarter" idx="12"/>
          </p:nvPr>
        </p:nvSpPr>
        <p:spPr/>
        <p:txBody>
          <a:bodyPr/>
          <a:lstStyle/>
          <a:p>
            <a:fld id="{2162E6E2-6B84-41AA-94C3-179A0D9D9E05}" type="slidenum">
              <a:rPr lang="es-ES" altLang="es-MX" smtClean="0"/>
              <a:pPr/>
              <a:t>‹Nº›</a:t>
            </a:fld>
            <a:endParaRPr lang="es-ES" alt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609600" y="2249425"/>
            <a:ext cx="5384800" cy="4525963"/>
          </a:xfrm>
        </p:spPr>
        <p:txBody>
          <a:bodyPr/>
          <a:lstStyle>
            <a:lvl1pPr>
              <a:defRPr sz="2000"/>
            </a:lvl1pPr>
            <a:lvl2pPr>
              <a:defRPr sz="1900"/>
            </a:lvl2pPr>
            <a:lvl3pPr>
              <a:defRPr sz="1900"/>
            </a:lvl3pPr>
            <a:lvl4pPr>
              <a:defRPr sz="1900"/>
            </a:lvl4pPr>
            <a:lvl5pPr>
              <a:defRPr sz="19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6197600" y="2249425"/>
            <a:ext cx="5384800" cy="4525963"/>
          </a:xfrm>
        </p:spPr>
        <p:txBody>
          <a:bodyPr/>
          <a:lstStyle>
            <a:lvl1pPr>
              <a:defRPr sz="2000"/>
            </a:lvl1pPr>
            <a:lvl2pPr>
              <a:defRPr sz="1900"/>
            </a:lvl2pPr>
            <a:lvl3pPr>
              <a:defRPr sz="1900"/>
            </a:lvl3pPr>
            <a:lvl4pPr>
              <a:defRPr sz="1900"/>
            </a:lvl4pPr>
            <a:lvl5pPr>
              <a:defRPr sz="19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pPr>
              <a:defRPr/>
            </a:pPr>
            <a:fld id="{D803AE6D-6897-4AC2-B5A2-E48880CCE325}" type="datetimeFigureOut">
              <a:rPr lang="es-ES" smtClean="0"/>
              <a:pPr>
                <a:defRPr/>
              </a:pPr>
              <a:t>08/09/2017</a:t>
            </a:fld>
            <a:endParaRPr lang="es-ES"/>
          </a:p>
        </p:txBody>
      </p:sp>
      <p:sp>
        <p:nvSpPr>
          <p:cNvPr id="6" name="5 Marcador de pie de página"/>
          <p:cNvSpPr>
            <a:spLocks noGrp="1"/>
          </p:cNvSpPr>
          <p:nvPr>
            <p:ph type="ftr" sz="quarter" idx="11"/>
          </p:nvPr>
        </p:nvSpPr>
        <p:spPr/>
        <p:txBody>
          <a:bodyPr/>
          <a:lstStyle/>
          <a:p>
            <a:pPr>
              <a:defRPr/>
            </a:pPr>
            <a:endParaRPr lang="es-ES"/>
          </a:p>
        </p:txBody>
      </p:sp>
      <p:sp>
        <p:nvSpPr>
          <p:cNvPr id="7" name="6 Marcador de número de diapositiva"/>
          <p:cNvSpPr>
            <a:spLocks noGrp="1"/>
          </p:cNvSpPr>
          <p:nvPr>
            <p:ph type="sldNum" sz="quarter" idx="12"/>
          </p:nvPr>
        </p:nvSpPr>
        <p:spPr/>
        <p:txBody>
          <a:bodyPr/>
          <a:lstStyle/>
          <a:p>
            <a:fld id="{E271D2FA-9C1A-4BD7-A6ED-6F90A31F8976}" type="slidenum">
              <a:rPr lang="es-ES" altLang="es-MX" smtClean="0"/>
              <a:pPr/>
              <a:t>‹Nº›</a:t>
            </a:fld>
            <a:endParaRPr lang="es-ES" alt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08000" y="1143000"/>
            <a:ext cx="11176000" cy="1069848"/>
          </a:xfrm>
        </p:spPr>
        <p:txBody>
          <a:bodyPr anchor="ctr"/>
          <a:lstStyle>
            <a:lvl1pPr>
              <a:defRPr sz="4000" b="0" i="0" cap="none"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508000" y="2244971"/>
            <a:ext cx="5388864" cy="457200"/>
          </a:xfrm>
          <a:solidFill>
            <a:schemeClr val="accent2">
              <a:satMod val="150000"/>
              <a:alpha val="25000"/>
            </a:schemeClr>
          </a:solidFill>
          <a:ln w="12700">
            <a:solidFill>
              <a:schemeClr val="accent2"/>
            </a:solidFill>
          </a:ln>
        </p:spPr>
        <p:txBody>
          <a:bodyPr anchor="ctr">
            <a:noAutofit/>
          </a:bodyPr>
          <a:lstStyle>
            <a:lvl1pPr marL="45719" indent="0">
              <a:buNone/>
              <a:defRPr sz="1900" b="1">
                <a:solidFill>
                  <a:schemeClr val="tx1">
                    <a:tint val="95000"/>
                  </a:schemeClr>
                </a:solidFill>
              </a:defRPr>
            </a:lvl1pPr>
            <a:lvl2pPr>
              <a:buNone/>
              <a:defRPr sz="2000" b="1"/>
            </a:lvl2pPr>
            <a:lvl3pPr>
              <a:buNone/>
              <a:defRPr sz="19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6294969" y="2244971"/>
            <a:ext cx="5389033" cy="457200"/>
          </a:xfrm>
          <a:solidFill>
            <a:schemeClr val="accent2">
              <a:satMod val="150000"/>
              <a:alpha val="25000"/>
            </a:schemeClr>
          </a:solidFill>
          <a:ln w="12700">
            <a:solidFill>
              <a:schemeClr val="accent2"/>
            </a:solidFill>
          </a:ln>
        </p:spPr>
        <p:txBody>
          <a:bodyPr anchor="ctr">
            <a:noAutofit/>
          </a:bodyPr>
          <a:lstStyle>
            <a:lvl1pPr marL="45719" indent="0">
              <a:buNone/>
              <a:defRPr sz="1900" b="1">
                <a:solidFill>
                  <a:schemeClr val="tx1">
                    <a:tint val="95000"/>
                  </a:schemeClr>
                </a:solidFill>
              </a:defRPr>
            </a:lvl1pPr>
            <a:lvl2pPr>
              <a:buNone/>
              <a:defRPr sz="2000" b="1"/>
            </a:lvl2pPr>
            <a:lvl3pPr>
              <a:buNone/>
              <a:defRPr sz="19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508000" y="2708519"/>
            <a:ext cx="5388864" cy="3886200"/>
          </a:xfrm>
        </p:spPr>
        <p:txBody>
          <a:bodyPr/>
          <a:lstStyle>
            <a:lvl1pPr>
              <a:defRPr sz="2000"/>
            </a:lvl1pPr>
            <a:lvl2pPr>
              <a:defRPr sz="2000"/>
            </a:lvl2pPr>
            <a:lvl3pPr>
              <a:defRPr sz="19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6291074" y="2708519"/>
            <a:ext cx="5389033" cy="3886200"/>
          </a:xfrm>
        </p:spPr>
        <p:txBody>
          <a:bodyPr/>
          <a:lstStyle>
            <a:lvl1pPr>
              <a:defRPr sz="2000"/>
            </a:lvl1pPr>
            <a:lvl2pPr>
              <a:defRPr sz="2000"/>
            </a:lvl2pPr>
            <a:lvl3pPr>
              <a:defRPr sz="19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6" name="25 Marcador de fecha"/>
          <p:cNvSpPr>
            <a:spLocks noGrp="1"/>
          </p:cNvSpPr>
          <p:nvPr>
            <p:ph type="dt" sz="half" idx="10"/>
          </p:nvPr>
        </p:nvSpPr>
        <p:spPr/>
        <p:txBody>
          <a:bodyPr rtlCol="0"/>
          <a:lstStyle/>
          <a:p>
            <a:pPr>
              <a:defRPr/>
            </a:pPr>
            <a:fld id="{AE9DC92F-5CC2-41AC-8691-E6321B6BC016}" type="datetimeFigureOut">
              <a:rPr lang="es-ES" smtClean="0"/>
              <a:pPr>
                <a:defRPr/>
              </a:pPr>
              <a:t>08/09/2017</a:t>
            </a:fld>
            <a:endParaRPr lang="es-ES"/>
          </a:p>
        </p:txBody>
      </p:sp>
      <p:sp>
        <p:nvSpPr>
          <p:cNvPr id="27" name="26 Marcador de número de diapositiva"/>
          <p:cNvSpPr>
            <a:spLocks noGrp="1"/>
          </p:cNvSpPr>
          <p:nvPr>
            <p:ph type="sldNum" sz="quarter" idx="11"/>
          </p:nvPr>
        </p:nvSpPr>
        <p:spPr/>
        <p:txBody>
          <a:bodyPr rtlCol="0"/>
          <a:lstStyle/>
          <a:p>
            <a:fld id="{BFB185F0-67BE-4B5D-BBB1-5C6F6C7F5ED3}" type="slidenum">
              <a:rPr lang="es-ES" altLang="es-MX" smtClean="0"/>
              <a:pPr/>
              <a:t>‹Nº›</a:t>
            </a:fld>
            <a:endParaRPr lang="es-ES" altLang="es-MX"/>
          </a:p>
        </p:txBody>
      </p:sp>
      <p:sp>
        <p:nvSpPr>
          <p:cNvPr id="28" name="27 Marcador de pie de página"/>
          <p:cNvSpPr>
            <a:spLocks noGrp="1"/>
          </p:cNvSpPr>
          <p:nvPr>
            <p:ph type="ftr" sz="quarter" idx="12"/>
          </p:nvPr>
        </p:nvSpPr>
        <p:spPr/>
        <p:txBody>
          <a:bodyPr rtlCol="0"/>
          <a:lstStyle/>
          <a:p>
            <a:pPr>
              <a:defRPr/>
            </a:pPr>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a:xfrm>
            <a:off x="8778240" y="612648"/>
            <a:ext cx="1276352" cy="457200"/>
          </a:xfrm>
        </p:spPr>
        <p:txBody>
          <a:bodyPr/>
          <a:lstStyle/>
          <a:p>
            <a:pPr>
              <a:defRPr/>
            </a:pPr>
            <a:fld id="{0D78DF5F-94DE-4BE4-BDFF-FE6DA0DCB5F3}" type="datetimeFigureOut">
              <a:rPr lang="es-ES" smtClean="0"/>
              <a:pPr>
                <a:defRPr/>
              </a:pPr>
              <a:t>08/09/2017</a:t>
            </a:fld>
            <a:endParaRPr lang="es-ES"/>
          </a:p>
        </p:txBody>
      </p:sp>
      <p:sp>
        <p:nvSpPr>
          <p:cNvPr id="4" name="3 Marcador de pie de página"/>
          <p:cNvSpPr>
            <a:spLocks noGrp="1"/>
          </p:cNvSpPr>
          <p:nvPr>
            <p:ph type="ftr" sz="quarter" idx="11"/>
          </p:nvPr>
        </p:nvSpPr>
        <p:spPr>
          <a:xfrm>
            <a:off x="7010400" y="612648"/>
            <a:ext cx="1767840" cy="457200"/>
          </a:xfrm>
        </p:spPr>
        <p:txBody>
          <a:bodyPr/>
          <a:lstStyle/>
          <a:p>
            <a:pPr>
              <a:defRPr/>
            </a:pPr>
            <a:endParaRPr lang="es-ES"/>
          </a:p>
        </p:txBody>
      </p:sp>
      <p:sp>
        <p:nvSpPr>
          <p:cNvPr id="5" name="4 Marcador de número de diapositiva"/>
          <p:cNvSpPr>
            <a:spLocks noGrp="1"/>
          </p:cNvSpPr>
          <p:nvPr>
            <p:ph type="sldNum" sz="quarter" idx="12"/>
          </p:nvPr>
        </p:nvSpPr>
        <p:spPr>
          <a:xfrm>
            <a:off x="10899648" y="2272"/>
            <a:ext cx="1016000" cy="365760"/>
          </a:xfrm>
        </p:spPr>
        <p:txBody>
          <a:bodyPr/>
          <a:lstStyle/>
          <a:p>
            <a:fld id="{2CF075A1-1C8B-481C-8B2E-34FB57DE1897}" type="slidenum">
              <a:rPr lang="es-ES" altLang="es-MX" smtClean="0"/>
              <a:pPr/>
              <a:t>‹Nº›</a:t>
            </a:fld>
            <a:endParaRPr lang="es-ES" alt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a:defRPr/>
            </a:pPr>
            <a:fld id="{31998394-7BA4-446D-A8D2-66EABBAB5050}" type="datetimeFigureOut">
              <a:rPr lang="es-ES" smtClean="0"/>
              <a:pPr>
                <a:defRPr/>
              </a:pPr>
              <a:t>08/09/2017</a:t>
            </a:fld>
            <a:endParaRPr lang="es-ES"/>
          </a:p>
        </p:txBody>
      </p:sp>
      <p:sp>
        <p:nvSpPr>
          <p:cNvPr id="3" name="2 Marcador de pie de página"/>
          <p:cNvSpPr>
            <a:spLocks noGrp="1"/>
          </p:cNvSpPr>
          <p:nvPr>
            <p:ph type="ftr" sz="quarter" idx="11"/>
          </p:nvPr>
        </p:nvSpPr>
        <p:spPr/>
        <p:txBody>
          <a:bodyPr/>
          <a:lstStyle/>
          <a:p>
            <a:pPr>
              <a:defRPr/>
            </a:pPr>
            <a:endParaRPr lang="es-ES"/>
          </a:p>
        </p:txBody>
      </p:sp>
      <p:sp>
        <p:nvSpPr>
          <p:cNvPr id="4" name="3 Marcador de número de diapositiva"/>
          <p:cNvSpPr>
            <a:spLocks noGrp="1"/>
          </p:cNvSpPr>
          <p:nvPr>
            <p:ph type="sldNum" sz="quarter" idx="12"/>
          </p:nvPr>
        </p:nvSpPr>
        <p:spPr/>
        <p:txBody>
          <a:bodyPr/>
          <a:lstStyle/>
          <a:p>
            <a:fld id="{67E23BFA-E9EB-4A90-82E8-36A0BC1633CB}" type="slidenum">
              <a:rPr lang="es-ES" altLang="es-MX" smtClean="0"/>
              <a:pPr/>
              <a:t>‹Nº›</a:t>
            </a:fld>
            <a:endParaRPr lang="es-ES" alt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7137995" y="1101971"/>
            <a:ext cx="4511040" cy="877824"/>
          </a:xfrm>
        </p:spPr>
        <p:txBody>
          <a:bodyPr anchor="b"/>
          <a:lstStyle>
            <a:lvl1pPr algn="l">
              <a:buNone/>
              <a:defRPr sz="1900" b="1"/>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7137995" y="2010727"/>
            <a:ext cx="4511040" cy="4617720"/>
          </a:xfrm>
        </p:spPr>
        <p:txBody>
          <a:bodyPr/>
          <a:lstStyle>
            <a:lvl1pPr marL="9144" indent="0">
              <a:buNone/>
              <a:defRPr sz="1500"/>
            </a:lvl1pPr>
            <a:lvl2pPr>
              <a:buNone/>
              <a:defRPr sz="1200"/>
            </a:lvl2pPr>
            <a:lvl3pPr>
              <a:buNone/>
              <a:defRPr sz="11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203200" y="776287"/>
            <a:ext cx="6803136"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pPr>
              <a:defRPr/>
            </a:pPr>
            <a:fld id="{95E04C95-39AF-405B-9212-1759116A7E05}" type="datetimeFigureOut">
              <a:rPr lang="es-ES" smtClean="0"/>
              <a:pPr>
                <a:defRPr/>
              </a:pPr>
              <a:t>08/09/2017</a:t>
            </a:fld>
            <a:endParaRPr lang="es-ES"/>
          </a:p>
        </p:txBody>
      </p:sp>
      <p:sp>
        <p:nvSpPr>
          <p:cNvPr id="6" name="5 Marcador de pie de página"/>
          <p:cNvSpPr>
            <a:spLocks noGrp="1"/>
          </p:cNvSpPr>
          <p:nvPr>
            <p:ph type="ftr" sz="quarter" idx="11"/>
          </p:nvPr>
        </p:nvSpPr>
        <p:spPr/>
        <p:txBody>
          <a:bodyPr/>
          <a:lstStyle/>
          <a:p>
            <a:pPr>
              <a:defRPr/>
            </a:pPr>
            <a:endParaRPr lang="es-ES"/>
          </a:p>
        </p:txBody>
      </p:sp>
      <p:sp>
        <p:nvSpPr>
          <p:cNvPr id="7" name="6 Marcador de número de diapositiva"/>
          <p:cNvSpPr>
            <a:spLocks noGrp="1"/>
          </p:cNvSpPr>
          <p:nvPr>
            <p:ph type="sldNum" sz="quarter" idx="12"/>
          </p:nvPr>
        </p:nvSpPr>
        <p:spPr/>
        <p:txBody>
          <a:bodyPr/>
          <a:lstStyle/>
          <a:p>
            <a:fld id="{6BA1B6A6-F74D-4044-8432-58AF9DE19FA7}" type="slidenum">
              <a:rPr lang="es-ES" altLang="es-MX" smtClean="0"/>
              <a:pPr/>
              <a:t>‹Nº›</a:t>
            </a:fld>
            <a:endParaRPr lang="es-ES" alt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7253914" y="1109162"/>
            <a:ext cx="782404" cy="4681637"/>
          </a:xfrm>
        </p:spPr>
        <p:txBody>
          <a:bodyPr vert="vert270" lIns="45719" tIns="0" rIns="45719" anchor="t"/>
          <a:lstStyle>
            <a:lvl1pPr algn="ctr">
              <a:buNone/>
              <a:defRPr sz="2000" b="1"/>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8117924" y="3274310"/>
            <a:ext cx="3454400" cy="2516489"/>
          </a:xfrm>
        </p:spPr>
        <p:txBody>
          <a:bodyPr lIns="0" tIns="0" rIns="45719" anchor="t"/>
          <a:lstStyle>
            <a:lvl1pPr marL="0" indent="0">
              <a:lnSpc>
                <a:spcPct val="100000"/>
              </a:lnSpc>
              <a:spcBef>
                <a:spcPts val="0"/>
              </a:spcBef>
              <a:buFontTx/>
              <a:buNone/>
              <a:defRPr sz="1300"/>
            </a:lvl1pPr>
            <a:lvl2pPr>
              <a:buFontTx/>
              <a:buNone/>
              <a:defRPr sz="1200"/>
            </a:lvl2pPr>
            <a:lvl3pPr>
              <a:buFontTx/>
              <a:buNone/>
              <a:defRPr sz="11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pPr>
              <a:defRPr/>
            </a:pPr>
            <a:fld id="{B8C582FA-C57C-49DD-A728-55608E40C77E}" type="datetimeFigureOut">
              <a:rPr lang="es-ES" smtClean="0"/>
              <a:pPr>
                <a:defRPr/>
              </a:pPr>
              <a:t>08/09/2017</a:t>
            </a:fld>
            <a:endParaRPr lang="es-ES"/>
          </a:p>
        </p:txBody>
      </p:sp>
      <p:sp>
        <p:nvSpPr>
          <p:cNvPr id="6" name="5 Marcador de pie de página"/>
          <p:cNvSpPr>
            <a:spLocks noGrp="1"/>
          </p:cNvSpPr>
          <p:nvPr>
            <p:ph type="ftr" sz="quarter" idx="11"/>
          </p:nvPr>
        </p:nvSpPr>
        <p:spPr/>
        <p:txBody>
          <a:bodyPr/>
          <a:lstStyle/>
          <a:p>
            <a:pPr>
              <a:defRPr/>
            </a:pPr>
            <a:endParaRPr lang="es-ES"/>
          </a:p>
        </p:txBody>
      </p:sp>
      <p:sp>
        <p:nvSpPr>
          <p:cNvPr id="7" name="6 Marcador de número de diapositiva"/>
          <p:cNvSpPr>
            <a:spLocks noGrp="1"/>
          </p:cNvSpPr>
          <p:nvPr>
            <p:ph type="sldNum" sz="quarter" idx="12"/>
          </p:nvPr>
        </p:nvSpPr>
        <p:spPr/>
        <p:txBody>
          <a:bodyPr/>
          <a:lstStyle/>
          <a:p>
            <a:fld id="{1E6B1A65-010C-4672-B2D0-B760201FA649}" type="slidenum">
              <a:rPr lang="es-ES" altLang="es-MX" smtClean="0"/>
              <a:pPr/>
              <a:t>‹Nº›</a:t>
            </a:fld>
            <a:endParaRPr lang="es-ES" alt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Rectángulo"/>
          <p:cNvSpPr/>
          <p:nvPr/>
        </p:nvSpPr>
        <p:spPr>
          <a:xfrm>
            <a:off x="1" y="366821"/>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38" tIns="45719" rIns="91438" bIns="45719" anchor="ctr"/>
          <a:lstStyle/>
          <a:p>
            <a:pPr algn="ctr" eaLnBrk="1" latinLnBrk="0" hangingPunct="1"/>
            <a:endParaRPr kumimoji="0" lang="en-US"/>
          </a:p>
        </p:txBody>
      </p:sp>
      <p:sp>
        <p:nvSpPr>
          <p:cNvPr id="29" name="28 Rectángulo"/>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38" tIns="45719" rIns="91438" bIns="45719" anchor="ctr"/>
          <a:lstStyle/>
          <a:p>
            <a:pPr algn="ctr" eaLnBrk="1" latinLnBrk="0" hangingPunct="1"/>
            <a:endParaRPr kumimoji="0" lang="en-US"/>
          </a:p>
        </p:txBody>
      </p:sp>
      <p:sp>
        <p:nvSpPr>
          <p:cNvPr id="30" name="29 Rectángulo"/>
          <p:cNvSpPr/>
          <p:nvPr/>
        </p:nvSpPr>
        <p:spPr>
          <a:xfrm>
            <a:off x="2" y="308278"/>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38" tIns="45719" rIns="91438" bIns="45719" anchor="ctr"/>
          <a:lstStyle/>
          <a:p>
            <a:pPr algn="ctr" eaLnBrk="1" latinLnBrk="0" hangingPunct="1"/>
            <a:endParaRPr kumimoji="0" lang="en-US"/>
          </a:p>
        </p:txBody>
      </p:sp>
      <p:sp>
        <p:nvSpPr>
          <p:cNvPr id="31" name="30 Rectángulo"/>
          <p:cNvSpPr/>
          <p:nvPr/>
        </p:nvSpPr>
        <p:spPr>
          <a:xfrm flipV="1">
            <a:off x="7213578" y="360249"/>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38" tIns="45719" rIns="91438" bIns="45719" anchor="ctr"/>
          <a:lstStyle/>
          <a:p>
            <a:pPr algn="ctr" eaLnBrk="1" latinLnBrk="0" hangingPunct="1"/>
            <a:endParaRPr kumimoji="0" lang="en-US"/>
          </a:p>
        </p:txBody>
      </p:sp>
      <p:sp>
        <p:nvSpPr>
          <p:cNvPr id="32" name="31 Rectángulo"/>
          <p:cNvSpPr/>
          <p:nvPr/>
        </p:nvSpPr>
        <p:spPr>
          <a:xfrm flipV="1">
            <a:off x="7213602" y="440113"/>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38" tIns="45719" rIns="91438" bIns="45719" anchor="ctr"/>
          <a:lstStyle/>
          <a:p>
            <a:pPr algn="ctr" eaLnBrk="1" latinLnBrk="0" hangingPunct="1"/>
            <a:endParaRPr kumimoji="0" lang="en-US"/>
          </a:p>
        </p:txBody>
      </p:sp>
      <p:sp useBgFill="1">
        <p:nvSpPr>
          <p:cNvPr id="33" name="32 Rectángulo redondeado"/>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38" tIns="45719" rIns="91438" bIns="45719" anchor="ctr"/>
          <a:lstStyle/>
          <a:p>
            <a:pPr algn="ctr" eaLnBrk="1" latinLnBrk="0" hangingPunct="1"/>
            <a:endParaRPr kumimoji="0" lang="en-US"/>
          </a:p>
        </p:txBody>
      </p:sp>
      <p:sp useBgFill="1">
        <p:nvSpPr>
          <p:cNvPr id="34" name="33 Rectángulo redondeado"/>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38" tIns="45719" rIns="91438" bIns="45719" anchor="ctr"/>
          <a:lstStyle/>
          <a:p>
            <a:pPr algn="ctr" eaLnBrk="1" latinLnBrk="0" hangingPunct="1"/>
            <a:endParaRPr kumimoji="0" lang="en-US"/>
          </a:p>
        </p:txBody>
      </p:sp>
      <p:sp>
        <p:nvSpPr>
          <p:cNvPr id="35" name="34 Rectángulo"/>
          <p:cNvSpPr/>
          <p:nvPr/>
        </p:nvSpPr>
        <p:spPr bwMode="invGray">
          <a:xfrm>
            <a:off x="12113289"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38" tIns="45719" rIns="91438" bIns="45719" anchor="ctr"/>
          <a:lstStyle/>
          <a:p>
            <a:pPr algn="ctr" eaLnBrk="1" latinLnBrk="0" hangingPunct="1"/>
            <a:endParaRPr kumimoji="0" lang="en-US" dirty="0"/>
          </a:p>
        </p:txBody>
      </p:sp>
      <p:sp>
        <p:nvSpPr>
          <p:cNvPr id="36" name="35 Rectángulo"/>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38" tIns="45719" rIns="91438" bIns="45719" anchor="ctr"/>
          <a:lstStyle/>
          <a:p>
            <a:pPr algn="ctr" eaLnBrk="1" latinLnBrk="0" hangingPunct="1"/>
            <a:endParaRPr kumimoji="0" lang="en-US" dirty="0"/>
          </a:p>
        </p:txBody>
      </p:sp>
      <p:sp>
        <p:nvSpPr>
          <p:cNvPr id="37" name="36 Rectángulo"/>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38" tIns="45719" rIns="91438" bIns="45719" anchor="ctr"/>
          <a:lstStyle/>
          <a:p>
            <a:pPr algn="ctr" eaLnBrk="1" latinLnBrk="0" hangingPunct="1"/>
            <a:endParaRPr kumimoji="0" lang="en-US"/>
          </a:p>
        </p:txBody>
      </p:sp>
      <p:sp>
        <p:nvSpPr>
          <p:cNvPr id="38" name="37 Rectángulo"/>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38" tIns="45719" rIns="91438" bIns="45719" anchor="ctr"/>
          <a:lstStyle/>
          <a:p>
            <a:pPr algn="ctr" eaLnBrk="1" latinLnBrk="0" hangingPunct="1"/>
            <a:endParaRPr kumimoji="0" lang="en-US"/>
          </a:p>
        </p:txBody>
      </p:sp>
      <p:sp>
        <p:nvSpPr>
          <p:cNvPr id="39" name="38 Rectángulo"/>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38" tIns="45719" rIns="91438" bIns="45719" anchor="ctr"/>
          <a:lstStyle/>
          <a:p>
            <a:pPr algn="ctr" eaLnBrk="1" latinLnBrk="0" hangingPunct="1"/>
            <a:endParaRPr kumimoji="0" lang="en-US"/>
          </a:p>
        </p:txBody>
      </p:sp>
      <p:sp>
        <p:nvSpPr>
          <p:cNvPr id="40" name="39 Rectángulo"/>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38" tIns="45719" rIns="91438" bIns="45719" anchor="ctr"/>
          <a:lstStyle/>
          <a:p>
            <a:pPr algn="ctr" eaLnBrk="1" latinLnBrk="0" hangingPunct="1"/>
            <a:endParaRPr kumimoji="0" lang="en-US" dirty="0"/>
          </a:p>
        </p:txBody>
      </p:sp>
      <p:sp>
        <p:nvSpPr>
          <p:cNvPr id="22" name="21 Marcador de título"/>
          <p:cNvSpPr>
            <a:spLocks noGrp="1"/>
          </p:cNvSpPr>
          <p:nvPr>
            <p:ph type="title"/>
          </p:nvPr>
        </p:nvSpPr>
        <p:spPr>
          <a:xfrm>
            <a:off x="609600" y="1143000"/>
            <a:ext cx="10972800" cy="1066800"/>
          </a:xfrm>
          <a:prstGeom prst="rect">
            <a:avLst/>
          </a:prstGeom>
        </p:spPr>
        <p:txBody>
          <a:bodyPr vert="horz" lIns="91438" tIns="45719" rIns="91438" bIns="45719"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609600" y="2249424"/>
            <a:ext cx="10972800" cy="4325112"/>
          </a:xfrm>
          <a:prstGeom prst="rect">
            <a:avLst/>
          </a:prstGeom>
        </p:spPr>
        <p:txBody>
          <a:bodyPr vert="horz" lIns="91438" tIns="45719" rIns="91438" bIns="45719">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8782048" y="612648"/>
            <a:ext cx="1276352" cy="457200"/>
          </a:xfrm>
          <a:prstGeom prst="rect">
            <a:avLst/>
          </a:prstGeom>
        </p:spPr>
        <p:txBody>
          <a:bodyPr vert="horz" lIns="91438" tIns="45719" rIns="91438" bIns="45719"/>
          <a:lstStyle>
            <a:lvl1pPr algn="l" eaLnBrk="1" latinLnBrk="0" hangingPunct="1">
              <a:defRPr kumimoji="0" sz="800">
                <a:solidFill>
                  <a:schemeClr val="accent2"/>
                </a:solidFill>
              </a:defRPr>
            </a:lvl1pPr>
          </a:lstStyle>
          <a:p>
            <a:pPr>
              <a:defRPr/>
            </a:pPr>
            <a:fld id="{0D78DF5F-94DE-4BE4-BDFF-FE6DA0DCB5F3}" type="datetimeFigureOut">
              <a:rPr lang="es-ES" smtClean="0"/>
              <a:pPr>
                <a:defRPr/>
              </a:pPr>
              <a:t>08/09/2017</a:t>
            </a:fld>
            <a:endParaRPr lang="es-ES"/>
          </a:p>
        </p:txBody>
      </p:sp>
      <p:sp>
        <p:nvSpPr>
          <p:cNvPr id="3" name="2 Marcador de pie de página"/>
          <p:cNvSpPr>
            <a:spLocks noGrp="1"/>
          </p:cNvSpPr>
          <p:nvPr>
            <p:ph type="ftr" sz="quarter" idx="3"/>
          </p:nvPr>
        </p:nvSpPr>
        <p:spPr>
          <a:xfrm>
            <a:off x="7010400" y="612648"/>
            <a:ext cx="1767840" cy="457200"/>
          </a:xfrm>
          <a:prstGeom prst="rect">
            <a:avLst/>
          </a:prstGeom>
        </p:spPr>
        <p:txBody>
          <a:bodyPr vert="horz" lIns="91438" tIns="45719" rIns="91438" bIns="45719"/>
          <a:lstStyle>
            <a:lvl1pPr algn="r" eaLnBrk="1" latinLnBrk="0" hangingPunct="1">
              <a:defRPr kumimoji="0" sz="800">
                <a:solidFill>
                  <a:schemeClr val="accent2"/>
                </a:solidFill>
              </a:defRPr>
            </a:lvl1pPr>
          </a:lstStyle>
          <a:p>
            <a:pPr>
              <a:defRPr/>
            </a:pPr>
            <a:endParaRPr lang="es-ES"/>
          </a:p>
        </p:txBody>
      </p:sp>
      <p:sp>
        <p:nvSpPr>
          <p:cNvPr id="23" name="22 Marcador de número de diapositiva"/>
          <p:cNvSpPr>
            <a:spLocks noGrp="1"/>
          </p:cNvSpPr>
          <p:nvPr>
            <p:ph type="sldNum" sz="quarter" idx="4"/>
          </p:nvPr>
        </p:nvSpPr>
        <p:spPr>
          <a:xfrm>
            <a:off x="10899648" y="2272"/>
            <a:ext cx="1016000" cy="365760"/>
          </a:xfrm>
          <a:prstGeom prst="rect">
            <a:avLst/>
          </a:prstGeom>
        </p:spPr>
        <p:txBody>
          <a:bodyPr vert="horz" lIns="91438" tIns="45719" rIns="91438" bIns="45719" anchor="b"/>
          <a:lstStyle>
            <a:lvl1pPr algn="r" eaLnBrk="1" latinLnBrk="0" hangingPunct="1">
              <a:defRPr kumimoji="0" sz="1900">
                <a:solidFill>
                  <a:srgbClr val="FFFFFF"/>
                </a:solidFill>
              </a:defRPr>
            </a:lvl1pPr>
          </a:lstStyle>
          <a:p>
            <a:fld id="{2CF075A1-1C8B-481C-8B2E-34FB57DE1897}" type="slidenum">
              <a:rPr lang="es-ES" altLang="es-MX" smtClean="0"/>
              <a:pPr/>
              <a:t>‹Nº›</a:t>
            </a:fld>
            <a:endParaRPr lang="es-ES" altLang="es-MX"/>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7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3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9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5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7"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1"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0.jpeg"/><Relationship Id="rId2" Type="http://schemas.openxmlformats.org/officeDocument/2006/relationships/hyperlink" Target="http://www.google.com.mx/url?sa=i&amp;rct=j&amp;q=&amp;esrc=s&amp;frm=1&amp;source=images&amp;cd=&amp;cad=rja&amp;docid=A6dlA-is7WliYM&amp;tbnid=kuDME0IomzmG4M:&amp;ved=0CAUQjRw&amp;url=http://izquierdasocialistamalaga.blogspot.com/2012/06/justicia-podrida-archivado-el-caso.html&amp;ei=v6MVUd7oK6322AXDj4CgAQ&amp;bvm=bv.42080656,d.b2I&amp;psig=AFQjCNHnMVSKHEXM6A9huO1AG4rg2QU3MA&amp;ust=1360459061785052" TargetMode="External"/><Relationship Id="rId1" Type="http://schemas.openxmlformats.org/officeDocument/2006/relationships/slideLayout" Target="../slideLayouts/slideLayout2.xml"/><Relationship Id="rId6" Type="http://schemas.openxmlformats.org/officeDocument/2006/relationships/hyperlink" Target="http://www.google.com.mx/url?sa=i&amp;rct=j&amp;q=decisi%C3%B3n++&amp;source=images&amp;cd=&amp;cad=rja&amp;docid=bo9S01E72Wy1CM&amp;tbnid=fzjHebbUfqZxMM:&amp;ved=0CAUQjRw&amp;url=http://300palabrasdemarketing.com/comportamiento-humano/la-paralisis-de-decision-un-potente-enemigo-del-marketing-y-el-cambio/&amp;ei=i3QUUbGZMOiE2QXF9oGwBQ&amp;psig=AFQjCNGlMgBAZuuJBnlzhGBoGpFYRYVPOg&amp;ust=1360381392714631" TargetMode="External"/><Relationship Id="rId5" Type="http://schemas.openxmlformats.org/officeDocument/2006/relationships/image" Target="../media/image19.jpeg"/><Relationship Id="rId4" Type="http://schemas.openxmlformats.org/officeDocument/2006/relationships/hyperlink" Target="http://www.google.com.mx/url?sa=i&amp;rct=j&amp;q=&amp;esrc=s&amp;frm=1&amp;source=images&amp;cd=&amp;docid=Y1BvDBCueDJlwM&amp;tbnid=F3Updz9cWkRaGM:&amp;ved=0CAUQjRw&amp;url=http://www.blogcurioso.com/%C2%BFpensar-gasta-energia/&amp;ei=CKQVUYzTEqbU2AW-24GIDg&amp;bvm=bv.42080656,d.b2I&amp;psig=AFQjCNGeedKxu1zBp14wgZf6POBb6Ygjlw&amp;ust=1360459139328140"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google.com.mx/url?sa=i&amp;rct=j&amp;q=&amp;esrc=s&amp;frm=1&amp;source=images&amp;cd=&amp;cad=rja&amp;docid=LDWv1Exd44UtOM&amp;tbnid=XnNU7KOt8WhZWM:&amp;ved=0CAUQjRw&amp;url=http://gananzia.com/necesitamos-penas-ejemplares-contra-los-corruptos&amp;ei=urIVUfn1JKit2QXR9oGICw&amp;psig=AFQjCNEw52TeMLvQuiwGmzfP-ojHUTul_g&amp;ust=1360462902667550"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google.com.mx/url?sa=i&amp;rct=j&amp;q=&amp;esrc=s&amp;frm=1&amp;source=images&amp;cd=&amp;docid=B-_9DeUocMtuAM&amp;tbnid=Iz--VlSbWdSRJM:&amp;ved=0CAUQjRw&amp;url=http://hechizosparaenamorar.co/magia-blanca-para-el-dinero&amp;ei=8bUVUZ2QDKm62gWX_IDQCw&amp;psig=AFQjCNGPndoYXw0wYx4-UIJoT5qPSdiz4A&amp;ust=1360463681978100"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www.google.com.mx/url?sa=i&amp;rct=j&amp;q=&amp;esrc=s&amp;frm=1&amp;source=images&amp;cd=&amp;cad=rja&amp;docid=xM4CaZpongbDyM&amp;tbnid=ezX_17d1zmX88M:&amp;ved=0CAUQjRw&amp;url=http://elmexiquensehoy.blogspot.com/2012_09_03_archive.html&amp;ei=XyYoUdWiPOTm2QWekoCgBA&amp;bvm=bv.42768644,d.b2I&amp;psig=AFQjCNGMTuvb68mizqOs7RqtiF1dMXbRtQ&amp;ust=1361672115690575"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hyperlink" Target="http://dof.gob.mx/nota_detalle.php?codigo=5394003&amp;fecha=27/05/2015"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8.png"/><Relationship Id="rId7" Type="http://schemas.openxmlformats.org/officeDocument/2006/relationships/diagramColors" Target="../diagrams/colors4.xml"/><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79.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7.xml"/><Relationship Id="rId4" Type="http://schemas.openxmlformats.org/officeDocument/2006/relationships/image" Target="../media/image86.emf"/></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89.emf"/><Relationship Id="rId4" Type="http://schemas.openxmlformats.org/officeDocument/2006/relationships/image" Target="../media/image88.emf"/></Relationships>
</file>

<file path=ppt/slides/_rels/slide8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ítulo 1"/>
          <p:cNvSpPr>
            <a:spLocks noGrp="1"/>
          </p:cNvSpPr>
          <p:nvPr>
            <p:ph type="ctrTitle"/>
          </p:nvPr>
        </p:nvSpPr>
        <p:spPr>
          <a:xfrm>
            <a:off x="70387" y="571732"/>
            <a:ext cx="11729781" cy="2830281"/>
          </a:xfrm>
        </p:spPr>
        <p:txBody>
          <a:bodyPr>
            <a:noAutofit/>
          </a:bodyPr>
          <a:lstStyle/>
          <a:p>
            <a:pPr algn="ctr">
              <a:lnSpc>
                <a:spcPct val="100000"/>
              </a:lnSpc>
            </a:pPr>
            <a:r>
              <a:rPr lang="es-ES" altLang="es-MX" sz="7200" dirty="0" smtClean="0">
                <a:latin typeface="Arial Narrow" panose="020B0606020202030204" pitchFamily="34" charset="0"/>
              </a:rPr>
              <a:t>S</a:t>
            </a:r>
            <a:r>
              <a:rPr lang="es-ES" altLang="es-MX" sz="4800" b="1" dirty="0" smtClean="0">
                <a:latin typeface="Arial Narrow" panose="020B0606020202030204" pitchFamily="34" charset="0"/>
              </a:rPr>
              <a:t>ISTEMA NACIONAL Y LOCAL ANTICORRUPCIÓN: </a:t>
            </a:r>
            <a:r>
              <a:rPr lang="es-ES" altLang="es-MX" sz="5400" b="1" dirty="0" smtClean="0">
                <a:latin typeface="Arial Narrow" panose="020B0606020202030204" pitchFamily="34" charset="0"/>
              </a:rPr>
              <a:t/>
            </a:r>
            <a:br>
              <a:rPr lang="es-ES" altLang="es-MX" sz="5400" b="1" dirty="0" smtClean="0">
                <a:latin typeface="Arial Narrow" panose="020B0606020202030204" pitchFamily="34" charset="0"/>
              </a:rPr>
            </a:br>
            <a:r>
              <a:rPr lang="es-ES" altLang="es-MX" b="1" dirty="0" smtClean="0">
                <a:latin typeface="Arial Narrow" panose="020B0606020202030204" pitchFamily="34" charset="0"/>
              </a:rPr>
              <a:t>LA CONSTELACIÓN INSTITUCIONAL DE UN NUEVO RÉGIMEN AL CONTROL GUBERNAMENTAL</a:t>
            </a:r>
            <a:endParaRPr lang="es-ES" altLang="es-MX" b="1" dirty="0">
              <a:latin typeface="Arial Narrow" panose="020B0606020202030204" pitchFamily="34" charset="0"/>
            </a:endParaRPr>
          </a:p>
        </p:txBody>
      </p:sp>
      <p:sp>
        <p:nvSpPr>
          <p:cNvPr id="3075" name="Subtítulo 2"/>
          <p:cNvSpPr>
            <a:spLocks noGrp="1"/>
          </p:cNvSpPr>
          <p:nvPr>
            <p:ph type="subTitle" idx="1"/>
          </p:nvPr>
        </p:nvSpPr>
        <p:spPr>
          <a:xfrm>
            <a:off x="5716825" y="4815660"/>
            <a:ext cx="6328404" cy="1299624"/>
          </a:xfrm>
        </p:spPr>
        <p:txBody>
          <a:bodyPr>
            <a:normAutofit lnSpcReduction="10000"/>
          </a:bodyPr>
          <a:lstStyle/>
          <a:p>
            <a:pPr algn="r"/>
            <a:r>
              <a:rPr lang="es-ES" altLang="es-MX" b="1" dirty="0" smtClean="0"/>
              <a:t>Gilberto Tinajero Díaz</a:t>
            </a:r>
          </a:p>
          <a:p>
            <a:pPr algn="r"/>
            <a:r>
              <a:rPr lang="es-ES" altLang="es-MX" sz="1900" i="1" dirty="0" smtClean="0"/>
              <a:t>Coordinador de la Maestría en Transparencia y Protección de Datos Personales  </a:t>
            </a:r>
          </a:p>
          <a:p>
            <a:pPr algn="r"/>
            <a:r>
              <a:rPr lang="es-ES" altLang="es-MX" sz="1900" i="1" dirty="0" smtClean="0"/>
              <a:t> Sistema de Universidad </a:t>
            </a:r>
            <a:r>
              <a:rPr lang="es-ES" altLang="es-MX" sz="1900" i="1" dirty="0" err="1" smtClean="0"/>
              <a:t>Virtual,UdeG</a:t>
            </a:r>
            <a:r>
              <a:rPr lang="es-ES" altLang="es-MX" sz="1500" dirty="0" smtClean="0"/>
              <a:t>.</a:t>
            </a:r>
            <a:endParaRPr lang="es-ES" altLang="es-MX" sz="1500" dirty="0"/>
          </a:p>
        </p:txBody>
      </p:sp>
      <p:pic>
        <p:nvPicPr>
          <p:cNvPr id="6" name="Picture 5" descr="C:\Users\CESJAL-CD-42\Desktop\Propuesta_Portada_SN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9605" y="4056118"/>
            <a:ext cx="4253100" cy="231631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Resultado de imagen para sistema de universidad virtual universidad de guadalajar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5" descr="Resultado de imagen para logotipo sistema de universidad virtual universidad de guadalajar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 name="AutoShape 7" descr="Resultado de imagen para logotipo sistema de universidad virtual universidad de guadalajar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27" y="4026088"/>
            <a:ext cx="1741464" cy="2376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42873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29432" y="494567"/>
            <a:ext cx="10972800" cy="706090"/>
          </a:xfrm>
        </p:spPr>
        <p:txBody>
          <a:bodyPr>
            <a:normAutofit/>
          </a:bodyPr>
          <a:lstStyle/>
          <a:p>
            <a:r>
              <a:rPr lang="es-MX" b="1" dirty="0" smtClean="0"/>
              <a:t>CORRUPCIÓN</a:t>
            </a:r>
            <a:endParaRPr lang="es-MX" b="1" dirty="0"/>
          </a:p>
        </p:txBody>
      </p:sp>
      <p:sp>
        <p:nvSpPr>
          <p:cNvPr id="6" name="5 Marcador de contenido"/>
          <p:cNvSpPr>
            <a:spLocks noGrp="1"/>
          </p:cNvSpPr>
          <p:nvPr>
            <p:ph idx="1"/>
          </p:nvPr>
        </p:nvSpPr>
        <p:spPr>
          <a:xfrm>
            <a:off x="144693" y="1010058"/>
            <a:ext cx="12192000" cy="6021288"/>
          </a:xfrm>
        </p:spPr>
        <p:txBody>
          <a:bodyPr>
            <a:normAutofit/>
          </a:bodyPr>
          <a:lstStyle/>
          <a:p>
            <a:pPr>
              <a:buNone/>
            </a:pPr>
            <a:r>
              <a:rPr lang="es-MX" sz="3500" dirty="0" smtClean="0"/>
              <a:t>	</a:t>
            </a:r>
            <a:r>
              <a:rPr lang="es-MX" sz="3500" b="1" dirty="0" smtClean="0"/>
              <a:t>1.</a:t>
            </a:r>
            <a:r>
              <a:rPr lang="es-MX" sz="3500" dirty="0" smtClean="0"/>
              <a:t>   Acción y efecto de corromper o corromperse</a:t>
            </a:r>
          </a:p>
        </p:txBody>
      </p:sp>
      <p:sp>
        <p:nvSpPr>
          <p:cNvPr id="4" name="3 Elipse"/>
          <p:cNvSpPr/>
          <p:nvPr/>
        </p:nvSpPr>
        <p:spPr>
          <a:xfrm>
            <a:off x="4943872" y="3284984"/>
            <a:ext cx="2832992" cy="57606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b="1" dirty="0" smtClean="0"/>
              <a:t>CORROMPER</a:t>
            </a:r>
            <a:endParaRPr lang="es-MX" b="1" dirty="0"/>
          </a:p>
        </p:txBody>
      </p:sp>
      <p:sp>
        <p:nvSpPr>
          <p:cNvPr id="7" name="6 CuadroTexto"/>
          <p:cNvSpPr txBox="1"/>
          <p:nvPr/>
        </p:nvSpPr>
        <p:spPr>
          <a:xfrm>
            <a:off x="3873405" y="2110176"/>
            <a:ext cx="5073825" cy="400110"/>
          </a:xfrm>
          <a:prstGeom prst="rect">
            <a:avLst/>
          </a:prstGeom>
          <a:ln/>
        </p:spPr>
        <p:style>
          <a:lnRef idx="3">
            <a:schemeClr val="lt1"/>
          </a:lnRef>
          <a:fillRef idx="1">
            <a:schemeClr val="accent4"/>
          </a:fillRef>
          <a:effectRef idx="1">
            <a:schemeClr val="accent4"/>
          </a:effectRef>
          <a:fontRef idx="minor">
            <a:schemeClr val="lt1"/>
          </a:fontRef>
        </p:style>
        <p:txBody>
          <a:bodyPr wrap="none" rtlCol="0">
            <a:spAutoFit/>
          </a:bodyPr>
          <a:lstStyle/>
          <a:p>
            <a:r>
              <a:rPr lang="es-MX" sz="2000" b="1" dirty="0" smtClean="0"/>
              <a:t>1. Alterar y trastocar la forma de algo</a:t>
            </a:r>
            <a:endParaRPr lang="es-MX" sz="2000" b="1" dirty="0"/>
          </a:p>
        </p:txBody>
      </p:sp>
      <p:sp>
        <p:nvSpPr>
          <p:cNvPr id="8" name="7 CuadroTexto"/>
          <p:cNvSpPr txBox="1"/>
          <p:nvPr/>
        </p:nvSpPr>
        <p:spPr>
          <a:xfrm>
            <a:off x="8064897" y="2937139"/>
            <a:ext cx="3586238" cy="646331"/>
          </a:xfrm>
          <a:prstGeom prst="rect">
            <a:avLst/>
          </a:prstGeom>
          <a:ln/>
        </p:spPr>
        <p:style>
          <a:lnRef idx="3">
            <a:schemeClr val="lt1"/>
          </a:lnRef>
          <a:fillRef idx="1">
            <a:schemeClr val="accent6"/>
          </a:fillRef>
          <a:effectRef idx="1">
            <a:schemeClr val="accent6"/>
          </a:effectRef>
          <a:fontRef idx="minor">
            <a:schemeClr val="lt1"/>
          </a:fontRef>
        </p:style>
        <p:txBody>
          <a:bodyPr wrap="none" rtlCol="0">
            <a:spAutoFit/>
          </a:bodyPr>
          <a:lstStyle/>
          <a:p>
            <a:pPr algn="ctr">
              <a:buNone/>
            </a:pPr>
            <a:r>
              <a:rPr lang="es-MX" b="1" dirty="0" smtClean="0"/>
              <a:t>2. Echar a perder, depravar, </a:t>
            </a:r>
          </a:p>
          <a:p>
            <a:pPr algn="ctr">
              <a:buNone/>
            </a:pPr>
            <a:r>
              <a:rPr lang="es-MX" b="1" dirty="0" smtClean="0"/>
              <a:t>dañar, pudrir.</a:t>
            </a:r>
          </a:p>
        </p:txBody>
      </p:sp>
      <p:sp>
        <p:nvSpPr>
          <p:cNvPr id="9" name="8 CuadroTexto"/>
          <p:cNvSpPr txBox="1"/>
          <p:nvPr/>
        </p:nvSpPr>
        <p:spPr>
          <a:xfrm>
            <a:off x="7776864" y="4365105"/>
            <a:ext cx="3316934" cy="646331"/>
          </a:xfrm>
          <a:prstGeom prst="rect">
            <a:avLst/>
          </a:prstGeom>
          <a:ln/>
        </p:spPr>
        <p:style>
          <a:lnRef idx="3">
            <a:schemeClr val="lt1"/>
          </a:lnRef>
          <a:fillRef idx="1">
            <a:schemeClr val="dk1"/>
          </a:fillRef>
          <a:effectRef idx="1">
            <a:schemeClr val="dk1"/>
          </a:effectRef>
          <a:fontRef idx="minor">
            <a:schemeClr val="lt1"/>
          </a:fontRef>
        </p:style>
        <p:txBody>
          <a:bodyPr wrap="none" rtlCol="0">
            <a:spAutoFit/>
          </a:bodyPr>
          <a:lstStyle/>
          <a:p>
            <a:pPr>
              <a:buNone/>
            </a:pPr>
            <a:r>
              <a:rPr lang="es-MX" b="1" dirty="0" smtClean="0"/>
              <a:t>3. Sobornar a alguien con</a:t>
            </a:r>
          </a:p>
          <a:p>
            <a:pPr>
              <a:buNone/>
            </a:pPr>
            <a:r>
              <a:rPr lang="es-MX" b="1" dirty="0" smtClean="0"/>
              <a:t> dádivas o de otra manera.</a:t>
            </a:r>
          </a:p>
        </p:txBody>
      </p:sp>
      <p:sp>
        <p:nvSpPr>
          <p:cNvPr id="10" name="9 CuadroTexto"/>
          <p:cNvSpPr txBox="1"/>
          <p:nvPr/>
        </p:nvSpPr>
        <p:spPr>
          <a:xfrm>
            <a:off x="4432894" y="4933617"/>
            <a:ext cx="2965876" cy="646331"/>
          </a:xfrm>
          <a:prstGeom prst="rect">
            <a:avLst/>
          </a:prstGeom>
          <a:ln/>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s-MX" b="1" dirty="0" smtClean="0"/>
              <a:t>4. Pervertir o seducir a </a:t>
            </a:r>
          </a:p>
          <a:p>
            <a:pPr algn="ctr"/>
            <a:r>
              <a:rPr lang="es-MX" b="1" dirty="0" smtClean="0"/>
              <a:t>alguien</a:t>
            </a:r>
          </a:p>
        </p:txBody>
      </p:sp>
      <p:sp>
        <p:nvSpPr>
          <p:cNvPr id="11" name="10 CuadroTexto"/>
          <p:cNvSpPr txBox="1"/>
          <p:nvPr/>
        </p:nvSpPr>
        <p:spPr>
          <a:xfrm>
            <a:off x="144693" y="3789040"/>
            <a:ext cx="3791744" cy="923330"/>
          </a:xfrm>
          <a:prstGeom prst="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buNone/>
            </a:pPr>
            <a:r>
              <a:rPr lang="es-MX" b="1" dirty="0" smtClean="0"/>
              <a:t>5. Viciar. </a:t>
            </a:r>
            <a:r>
              <a:rPr lang="es-MX" b="1" i="1" dirty="0" smtClean="0"/>
              <a:t>Corromper </a:t>
            </a:r>
          </a:p>
          <a:p>
            <a:pPr algn="ctr">
              <a:buNone/>
            </a:pPr>
            <a:r>
              <a:rPr lang="es-MX" b="1" i="1" dirty="0" smtClean="0"/>
              <a:t>las costumbre, el habla, la literatura</a:t>
            </a:r>
            <a:endParaRPr lang="es-MX" b="1" dirty="0" smtClean="0"/>
          </a:p>
        </p:txBody>
      </p:sp>
      <p:cxnSp>
        <p:nvCxnSpPr>
          <p:cNvPr id="17" name="16 Conector recto de flecha"/>
          <p:cNvCxnSpPr>
            <a:stCxn id="4" idx="0"/>
          </p:cNvCxnSpPr>
          <p:nvPr/>
        </p:nvCxnSpPr>
        <p:spPr>
          <a:xfrm flipV="1">
            <a:off x="6360368" y="2510972"/>
            <a:ext cx="72347" cy="7740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a:stCxn id="4" idx="7"/>
            <a:endCxn id="8" idx="1"/>
          </p:cNvCxnSpPr>
          <p:nvPr/>
        </p:nvCxnSpPr>
        <p:spPr>
          <a:xfrm flipV="1">
            <a:off x="7361982" y="3260305"/>
            <a:ext cx="702915" cy="1090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a:stCxn id="4" idx="4"/>
          </p:cNvCxnSpPr>
          <p:nvPr/>
        </p:nvCxnSpPr>
        <p:spPr>
          <a:xfrm>
            <a:off x="6360368" y="3861048"/>
            <a:ext cx="72347"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a:stCxn id="4" idx="2"/>
          </p:cNvCxnSpPr>
          <p:nvPr/>
        </p:nvCxnSpPr>
        <p:spPr>
          <a:xfrm flipH="1">
            <a:off x="3840427" y="3573016"/>
            <a:ext cx="1103445"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25 Conector recto de flecha"/>
          <p:cNvCxnSpPr/>
          <p:nvPr/>
        </p:nvCxnSpPr>
        <p:spPr>
          <a:xfrm flipH="1" flipV="1">
            <a:off x="4128460" y="2996952"/>
            <a:ext cx="1632180" cy="2633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33 Conector recto de flecha"/>
          <p:cNvCxnSpPr>
            <a:stCxn id="4" idx="5"/>
          </p:cNvCxnSpPr>
          <p:nvPr/>
        </p:nvCxnSpPr>
        <p:spPr>
          <a:xfrm>
            <a:off x="7361981" y="3776686"/>
            <a:ext cx="510893" cy="5884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35 CuadroTexto"/>
          <p:cNvSpPr txBox="1"/>
          <p:nvPr/>
        </p:nvSpPr>
        <p:spPr>
          <a:xfrm>
            <a:off x="2304257" y="2708920"/>
            <a:ext cx="1936749" cy="461665"/>
          </a:xfrm>
          <a:prstGeom prst="rect">
            <a:avLst/>
          </a:prstGeom>
          <a:ln/>
        </p:spPr>
        <p:style>
          <a:lnRef idx="3">
            <a:schemeClr val="lt1"/>
          </a:lnRef>
          <a:fillRef idx="1">
            <a:schemeClr val="accent5"/>
          </a:fillRef>
          <a:effectRef idx="1">
            <a:schemeClr val="accent5"/>
          </a:effectRef>
          <a:fontRef idx="minor">
            <a:schemeClr val="lt1"/>
          </a:fontRef>
        </p:style>
        <p:txBody>
          <a:bodyPr wrap="none" rtlCol="0">
            <a:spAutoFit/>
          </a:bodyPr>
          <a:lstStyle/>
          <a:p>
            <a:r>
              <a:rPr lang="es-MX" sz="2400" b="1" dirty="0" smtClean="0"/>
              <a:t>6. Oler mal</a:t>
            </a:r>
            <a:endParaRPr lang="es-MX" sz="2400" b="1" dirty="0"/>
          </a:p>
        </p:txBody>
      </p:sp>
      <p:sp>
        <p:nvSpPr>
          <p:cNvPr id="18" name="17 CuadroTexto"/>
          <p:cNvSpPr txBox="1"/>
          <p:nvPr/>
        </p:nvSpPr>
        <p:spPr>
          <a:xfrm>
            <a:off x="5760640" y="6488668"/>
            <a:ext cx="6376104" cy="369332"/>
          </a:xfrm>
          <a:prstGeom prst="rect">
            <a:avLst/>
          </a:prstGeom>
          <a:noFill/>
        </p:spPr>
        <p:txBody>
          <a:bodyPr wrap="none" rtlCol="0">
            <a:spAutoFit/>
          </a:bodyPr>
          <a:lstStyle/>
          <a:p>
            <a:r>
              <a:rPr lang="es-MX" dirty="0" smtClean="0"/>
              <a:t>Elaborado con datos del Diccionario de la Real Academia Española</a:t>
            </a:r>
            <a:endParaRPr lang="es-MX" dirty="0"/>
          </a:p>
        </p:txBody>
      </p:sp>
    </p:spTree>
    <p:extLst>
      <p:ext uri="{BB962C8B-B14F-4D97-AF65-F5344CB8AC3E}">
        <p14:creationId xmlns:p14="http://schemas.microsoft.com/office/powerpoint/2010/main" val="318825083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1999" cy="1169991"/>
          </a:xfrm>
          <a:solidFill>
            <a:schemeClr val="accent1">
              <a:lumMod val="50000"/>
            </a:schemeClr>
          </a:solidFill>
        </p:spPr>
        <p:txBody>
          <a:bodyPr rtlCol="0">
            <a:noAutofit/>
          </a:bodyPr>
          <a:lstStyle/>
          <a:p>
            <a:pPr algn="ctr">
              <a:defRPr/>
            </a:pPr>
            <a:r>
              <a:rPr lang="es-ES" sz="4800" dirty="0">
                <a:solidFill>
                  <a:schemeClr val="bg1"/>
                </a:solidFill>
                <a:latin typeface="+mn-lt"/>
              </a:rPr>
              <a:t>R</a:t>
            </a:r>
            <a:r>
              <a:rPr lang="es-ES" sz="3200" dirty="0">
                <a:solidFill>
                  <a:schemeClr val="bg1"/>
                </a:solidFill>
                <a:latin typeface="+mn-lt"/>
              </a:rPr>
              <a:t>ENDICIÓN DE </a:t>
            </a:r>
            <a:r>
              <a:rPr lang="es-ES" dirty="0">
                <a:solidFill>
                  <a:schemeClr val="bg1"/>
                </a:solidFill>
                <a:latin typeface="+mn-lt"/>
              </a:rPr>
              <a:t>C</a:t>
            </a:r>
            <a:r>
              <a:rPr lang="es-ES" sz="3200" dirty="0">
                <a:solidFill>
                  <a:schemeClr val="bg1"/>
                </a:solidFill>
                <a:latin typeface="+mn-lt"/>
              </a:rPr>
              <a:t>UENTAS </a:t>
            </a:r>
            <a:r>
              <a:rPr lang="es-ES" dirty="0">
                <a:solidFill>
                  <a:schemeClr val="bg1"/>
                </a:solidFill>
                <a:latin typeface="+mn-lt"/>
              </a:rPr>
              <a:t>D</a:t>
            </a:r>
            <a:r>
              <a:rPr lang="es-ES" sz="3200" dirty="0">
                <a:solidFill>
                  <a:schemeClr val="bg1"/>
                </a:solidFill>
                <a:latin typeface="+mn-lt"/>
              </a:rPr>
              <a:t>IAGONAL</a:t>
            </a:r>
          </a:p>
        </p:txBody>
      </p:sp>
      <p:pic>
        <p:nvPicPr>
          <p:cNvPr id="38915"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58965" y="1303337"/>
            <a:ext cx="8094663"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167075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 de texto 2"/>
          <p:cNvSpPr txBox="1">
            <a:spLocks noChangeArrowheads="1"/>
          </p:cNvSpPr>
          <p:nvPr/>
        </p:nvSpPr>
        <p:spPr bwMode="auto">
          <a:xfrm>
            <a:off x="901158" y="975289"/>
            <a:ext cx="9869213" cy="1198626"/>
          </a:xfrm>
          <a:prstGeom prst="roundRect">
            <a:avLst/>
          </a:prstGeom>
          <a:ln>
            <a:solidFill>
              <a:schemeClr val="tx1"/>
            </a:solidFill>
            <a:headEnd/>
            <a:tailEnd/>
          </a:ln>
        </p:spPr>
        <p:style>
          <a:lnRef idx="2">
            <a:schemeClr val="accent3"/>
          </a:lnRef>
          <a:fillRef idx="1">
            <a:schemeClr val="lt1"/>
          </a:fillRef>
          <a:effectRef idx="0">
            <a:schemeClr val="accent3"/>
          </a:effectRef>
          <a:fontRef idx="minor">
            <a:schemeClr val="dk1"/>
          </a:fontRef>
        </p:style>
        <p:txBody>
          <a:bodyPr rot="0" vert="horz" wrap="square" lIns="91440" tIns="45720" rIns="91440" bIns="45720" anchor="t" anchorCtr="0">
            <a:spAutoFit/>
          </a:bodyPr>
          <a:lstStyle/>
          <a:p>
            <a:pPr algn="ctr">
              <a:lnSpc>
                <a:spcPct val="115000"/>
              </a:lnSpc>
              <a:spcAft>
                <a:spcPts val="0"/>
              </a:spcAft>
            </a:pPr>
            <a:r>
              <a:rPr lang="es-MX" sz="2800" b="1" dirty="0" smtClean="0">
                <a:solidFill>
                  <a:srgbClr val="002060"/>
                </a:solidFill>
                <a:ea typeface="BatangChe"/>
                <a:cs typeface="Times New Roman"/>
              </a:rPr>
              <a:t>¿Cuáles son las etapas siguientes para la conformación del Sistema Local Anticorrupción?</a:t>
            </a:r>
            <a:endParaRPr lang="es-MX" sz="2800" b="1" dirty="0">
              <a:solidFill>
                <a:srgbClr val="002060"/>
              </a:solidFill>
              <a:effectLst/>
              <a:ea typeface="Calibri"/>
              <a:cs typeface="Times New Roman"/>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784" y="2267542"/>
            <a:ext cx="9471587" cy="3358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891658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5240" y="-155047"/>
            <a:ext cx="12299656" cy="4791075"/>
          </a:xfrm>
          <a:prstGeom prst="rect">
            <a:avLst/>
          </a:prstGeom>
        </p:spPr>
      </p:pic>
      <p:pic>
        <p:nvPicPr>
          <p:cNvPr id="4102" name="Picture 6" descr="http://www.congresojal.gob.mx/sites/default/files/styles/interior/public/IMG_2403.JPG?itok=UyEh6T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4404360"/>
            <a:ext cx="4907280" cy="2453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72905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1 Grupo"/>
          <p:cNvGrpSpPr>
            <a:grpSpLocks/>
          </p:cNvGrpSpPr>
          <p:nvPr/>
        </p:nvGrpSpPr>
        <p:grpSpPr bwMode="auto">
          <a:xfrm>
            <a:off x="0" y="0"/>
            <a:ext cx="12192000" cy="7071360"/>
            <a:chOff x="-107950" y="-484188"/>
            <a:chExt cx="9144000" cy="6858001"/>
          </a:xfrm>
        </p:grpSpPr>
        <p:pic>
          <p:nvPicPr>
            <p:cNvPr id="53251" name="Shape 257" descr="060717_DIPJ_Congreso_Linea-de-Tiempo.pn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4841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5702300" y="3881438"/>
              <a:ext cx="2249488" cy="415925"/>
            </a:xfrm>
            <a:prstGeom prst="rect">
              <a:avLst/>
            </a:prstGeom>
            <a:noFill/>
          </p:spPr>
          <p:txBody>
            <a:bodyPr>
              <a:spAutoFit/>
            </a:bodyPr>
            <a:lstStyle/>
            <a:p>
              <a:pPr eaLnBrk="1" hangingPunct="1">
                <a:defRPr/>
              </a:pPr>
              <a:r>
                <a:rPr lang="es-MX" sz="1050" b="1" dirty="0">
                  <a:solidFill>
                    <a:schemeClr val="tx1">
                      <a:lumMod val="50000"/>
                      <a:lumOff val="50000"/>
                    </a:schemeClr>
                  </a:solidFill>
                </a:rPr>
                <a:t>Proceso de Convocatoria para Comité de Participación Social</a:t>
              </a:r>
            </a:p>
          </p:txBody>
        </p:sp>
      </p:grpSp>
    </p:spTree>
    <p:extLst>
      <p:ext uri="{BB962C8B-B14F-4D97-AF65-F5344CB8AC3E}">
        <p14:creationId xmlns:p14="http://schemas.microsoft.com/office/powerpoint/2010/main" val="215774761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hape 190"/>
          <p:cNvSpPr txBox="1">
            <a:spLocks noGrp="1"/>
          </p:cNvSpPr>
          <p:nvPr>
            <p:ph type="title"/>
          </p:nvPr>
        </p:nvSpPr>
        <p:spPr>
          <a:xfrm>
            <a:off x="0" y="712154"/>
            <a:ext cx="7543800" cy="1654175"/>
          </a:xfrm>
        </p:spPr>
        <p:txBody>
          <a:bodyPr vert="horz" lIns="91438" tIns="45700" rIns="91438" bIns="45700" anchor="ctr">
            <a:normAutofit/>
          </a:bodyPr>
          <a:lstStyle/>
          <a:p>
            <a:pPr algn="ctr" eaLnBrk="1" hangingPunct="1">
              <a:lnSpc>
                <a:spcPct val="115000"/>
              </a:lnSpc>
              <a:spcBef>
                <a:spcPct val="0"/>
              </a:spcBef>
              <a:buSzPct val="25000"/>
              <a:buFont typeface="Calibri" panose="020F0502020204030204" pitchFamily="34" charset="0"/>
              <a:buNone/>
            </a:pPr>
            <a:r>
              <a:rPr lang="es-MX" altLang="es-ES" b="1" dirty="0" smtClean="0">
                <a:solidFill>
                  <a:srgbClr val="666666"/>
                </a:solidFill>
                <a:latin typeface="Calibri" panose="020F0502020204030204" pitchFamily="34" charset="0"/>
                <a:cs typeface="Calibri" panose="020F0502020204030204" pitchFamily="34" charset="0"/>
                <a:sym typeface="Calibri" panose="020F0502020204030204" pitchFamily="34" charset="0"/>
              </a:rPr>
              <a:t>NORMAS A REFORMAR </a:t>
            </a:r>
            <a:br>
              <a:rPr lang="es-MX" altLang="es-ES" b="1" dirty="0" smtClean="0">
                <a:solidFill>
                  <a:srgbClr val="666666"/>
                </a:solidFill>
                <a:latin typeface="Calibri" panose="020F0502020204030204" pitchFamily="34" charset="0"/>
                <a:cs typeface="Calibri" panose="020F0502020204030204" pitchFamily="34" charset="0"/>
                <a:sym typeface="Calibri" panose="020F0502020204030204" pitchFamily="34" charset="0"/>
              </a:rPr>
            </a:br>
            <a:r>
              <a:rPr lang="es-MX" altLang="es-ES" b="1" dirty="0" smtClean="0">
                <a:solidFill>
                  <a:srgbClr val="666666"/>
                </a:solidFill>
                <a:latin typeface="Calibri" panose="020F0502020204030204" pitchFamily="34" charset="0"/>
                <a:cs typeface="Calibri" panose="020F0502020204030204" pitchFamily="34" charset="0"/>
                <a:sym typeface="Calibri" panose="020F0502020204030204" pitchFamily="34" charset="0"/>
              </a:rPr>
              <a:t>Y EMITIR</a:t>
            </a:r>
          </a:p>
        </p:txBody>
      </p:sp>
      <p:sp>
        <p:nvSpPr>
          <p:cNvPr id="3" name="Shape 195"/>
          <p:cNvSpPr txBox="1">
            <a:spLocks/>
          </p:cNvSpPr>
          <p:nvPr/>
        </p:nvSpPr>
        <p:spPr>
          <a:xfrm>
            <a:off x="1356360" y="2913062"/>
            <a:ext cx="9168765" cy="2253297"/>
          </a:xfrm>
          <a:prstGeom prst="rect">
            <a:avLst/>
          </a:prstGeom>
        </p:spPr>
        <p:txBody>
          <a:bodyPr vert="horz" lIns="0" tIns="45700" rIns="0" bIns="45700">
            <a:noAutofit/>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7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3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9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500" kern="1200" baseline="0">
                <a:solidFill>
                  <a:schemeClr val="accent3"/>
                </a:solidFill>
                <a:latin typeface="+mn-lt"/>
                <a:ea typeface="+mn-ea"/>
                <a:cs typeface="+mn-cs"/>
              </a:defRPr>
            </a:lvl9pPr>
          </a:lstStyle>
          <a:p>
            <a:pPr marL="0" indent="0" algn="just" fontAlgn="auto">
              <a:lnSpc>
                <a:spcPct val="115000"/>
              </a:lnSpc>
              <a:spcBef>
                <a:spcPts val="1400"/>
              </a:spcBef>
              <a:spcAft>
                <a:spcPts val="0"/>
              </a:spcAft>
              <a:buClr>
                <a:srgbClr val="F3900D"/>
              </a:buClr>
              <a:buSzPct val="25000"/>
              <a:buFont typeface="Georgia"/>
              <a:buNone/>
              <a:defRPr/>
            </a:pPr>
            <a:r>
              <a:rPr lang="es-MX" sz="3600" dirty="0" smtClean="0">
                <a:solidFill>
                  <a:srgbClr val="666666"/>
                </a:solidFill>
              </a:rPr>
              <a:t>Para crear el Sistema Estatal en Sistema Estatal Anticorrupción en Jalisco se requiere crear y reformar una gran diversidad de leyes como:</a:t>
            </a:r>
          </a:p>
          <a:p>
            <a:pPr marL="0" indent="0" algn="just" fontAlgn="auto">
              <a:spcBef>
                <a:spcPts val="1400"/>
              </a:spcBef>
              <a:spcAft>
                <a:spcPts val="0"/>
              </a:spcAft>
              <a:buClr>
                <a:srgbClr val="F3900D"/>
              </a:buClr>
              <a:buSzPct val="25000"/>
              <a:buFont typeface="Georgia"/>
              <a:buNone/>
              <a:defRPr/>
            </a:pPr>
            <a:endParaRPr lang="es-MX" dirty="0" smtClean="0">
              <a:latin typeface="Arial"/>
              <a:ea typeface="Arial"/>
              <a:cs typeface="Arial"/>
              <a:sym typeface="Arial"/>
            </a:endParaRPr>
          </a:p>
          <a:p>
            <a:pPr indent="-91440" algn="just" fontAlgn="auto">
              <a:spcBef>
                <a:spcPts val="1400"/>
              </a:spcBef>
              <a:spcAft>
                <a:spcPts val="0"/>
              </a:spcAft>
              <a:buClr>
                <a:srgbClr val="F3900D"/>
              </a:buClr>
              <a:buFont typeface="Georgia"/>
              <a:buNone/>
              <a:defRPr/>
            </a:pPr>
            <a:endParaRPr lang="es-MX" sz="2400" dirty="0" smtClean="0"/>
          </a:p>
          <a:p>
            <a:pPr indent="-91440" algn="just" fontAlgn="auto">
              <a:spcBef>
                <a:spcPts val="1400"/>
              </a:spcBef>
              <a:spcAft>
                <a:spcPts val="0"/>
              </a:spcAft>
              <a:buClr>
                <a:srgbClr val="F3900D"/>
              </a:buClr>
              <a:buFont typeface="Georgia"/>
              <a:buNone/>
              <a:defRPr/>
            </a:pPr>
            <a:endParaRPr lang="es-MX" sz="2400" b="1" dirty="0" smtClean="0">
              <a:latin typeface="Arial"/>
              <a:ea typeface="Arial"/>
              <a:cs typeface="Arial"/>
              <a:sym typeface="Arial"/>
            </a:endParaRPr>
          </a:p>
          <a:p>
            <a:pPr indent="-91440" algn="ctr" fontAlgn="auto">
              <a:spcBef>
                <a:spcPts val="1400"/>
              </a:spcBef>
              <a:spcAft>
                <a:spcPts val="0"/>
              </a:spcAft>
              <a:buFont typeface="Georgia"/>
              <a:buNone/>
              <a:defRPr/>
            </a:pPr>
            <a:endParaRPr lang="es-MX" sz="3200" dirty="0" smtClean="0">
              <a:latin typeface="Arial"/>
              <a:ea typeface="Arial"/>
              <a:cs typeface="Arial"/>
              <a:sym typeface="Arial"/>
            </a:endParaRPr>
          </a:p>
          <a:p>
            <a:pPr indent="-91440" algn="ctr" fontAlgn="auto">
              <a:spcBef>
                <a:spcPts val="1400"/>
              </a:spcBef>
              <a:spcAft>
                <a:spcPts val="0"/>
              </a:spcAft>
              <a:buSzPct val="25000"/>
              <a:buFont typeface="Georgia"/>
              <a:buNone/>
              <a:defRPr/>
            </a:pPr>
            <a:endParaRPr lang="es-MX" sz="3200" dirty="0" smtClean="0">
              <a:latin typeface="Arial"/>
              <a:ea typeface="Arial"/>
              <a:cs typeface="Arial"/>
              <a:sym typeface="Arial"/>
            </a:endParaRPr>
          </a:p>
          <a:p>
            <a:pPr indent="-91440" algn="ctr" fontAlgn="auto">
              <a:spcBef>
                <a:spcPts val="1400"/>
              </a:spcBef>
              <a:spcAft>
                <a:spcPts val="0"/>
              </a:spcAft>
              <a:buSzPct val="25000"/>
              <a:buFont typeface="Georgia"/>
              <a:buNone/>
              <a:defRPr/>
            </a:pPr>
            <a:endParaRPr lang="es-MX" sz="3200" dirty="0">
              <a:latin typeface="Arial"/>
              <a:ea typeface="Arial"/>
              <a:cs typeface="Arial"/>
              <a:sym typeface="Arial"/>
            </a:endParaRPr>
          </a:p>
        </p:txBody>
      </p:sp>
    </p:spTree>
    <p:extLst>
      <p:ext uri="{BB962C8B-B14F-4D97-AF65-F5344CB8AC3E}">
        <p14:creationId xmlns:p14="http://schemas.microsoft.com/office/powerpoint/2010/main" val="418468905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00"/>
          <p:cNvSpPr txBox="1">
            <a:spLocks/>
          </p:cNvSpPr>
          <p:nvPr/>
        </p:nvSpPr>
        <p:spPr>
          <a:xfrm>
            <a:off x="1178560" y="1249680"/>
            <a:ext cx="9230359" cy="5019040"/>
          </a:xfrm>
          <a:prstGeom prst="rect">
            <a:avLst/>
          </a:prstGeom>
          <a:noFill/>
          <a:ln>
            <a:noFill/>
          </a:ln>
        </p:spPr>
        <p:txBody>
          <a:bodyPr lIns="0" tIns="45700" rIns="0" bIns="45700"/>
          <a:lstStyle/>
          <a:p>
            <a:pPr marL="457200" indent="-406400" algn="just" eaLnBrk="1" fontAlgn="auto" hangingPunct="1">
              <a:spcBef>
                <a:spcPts val="0"/>
              </a:spcBef>
              <a:spcAft>
                <a:spcPts val="0"/>
              </a:spcAft>
              <a:buClr>
                <a:srgbClr val="666666"/>
              </a:buClr>
              <a:buSzPct val="100000"/>
              <a:buFont typeface="Calibri"/>
              <a:buAutoNum type="arabicPeriod"/>
              <a:defRPr/>
            </a:pPr>
            <a:r>
              <a:rPr lang="es-MX" sz="3600" kern="0" dirty="0">
                <a:solidFill>
                  <a:srgbClr val="666666"/>
                </a:solidFill>
                <a:latin typeface="Calibri"/>
                <a:ea typeface="Calibri"/>
                <a:cs typeface="Calibri"/>
                <a:sym typeface="Calibri"/>
              </a:rPr>
              <a:t>Constitución Política del Estado de Jalisco</a:t>
            </a:r>
          </a:p>
          <a:p>
            <a:pPr marL="457200" indent="-406400" algn="just" eaLnBrk="1" fontAlgn="auto" hangingPunct="1">
              <a:spcBef>
                <a:spcPts val="0"/>
              </a:spcBef>
              <a:spcAft>
                <a:spcPts val="0"/>
              </a:spcAft>
              <a:buClr>
                <a:srgbClr val="666666"/>
              </a:buClr>
              <a:buSzPct val="100000"/>
              <a:buFont typeface="Calibri"/>
              <a:buAutoNum type="arabicPeriod"/>
              <a:defRPr/>
            </a:pPr>
            <a:r>
              <a:rPr lang="es-MX" sz="3600" kern="0" dirty="0">
                <a:solidFill>
                  <a:srgbClr val="666666"/>
                </a:solidFill>
                <a:latin typeface="Calibri"/>
                <a:ea typeface="Calibri"/>
                <a:cs typeface="Calibri"/>
                <a:sym typeface="Calibri"/>
              </a:rPr>
              <a:t>Ley del Sistema Estatal Anticorrupción</a:t>
            </a:r>
          </a:p>
          <a:p>
            <a:pPr marL="457200" indent="-406400" algn="just" eaLnBrk="1" fontAlgn="auto" hangingPunct="1">
              <a:spcBef>
                <a:spcPts val="0"/>
              </a:spcBef>
              <a:spcAft>
                <a:spcPts val="0"/>
              </a:spcAft>
              <a:buClr>
                <a:srgbClr val="666666"/>
              </a:buClr>
              <a:buSzPct val="100000"/>
              <a:buFont typeface="Calibri"/>
              <a:buAutoNum type="arabicPeriod"/>
              <a:defRPr/>
            </a:pPr>
            <a:r>
              <a:rPr lang="es-MX" sz="3600" kern="0" dirty="0">
                <a:solidFill>
                  <a:srgbClr val="666666"/>
                </a:solidFill>
                <a:latin typeface="Calibri"/>
                <a:ea typeface="Calibri"/>
                <a:cs typeface="Calibri"/>
                <a:sym typeface="Calibri"/>
              </a:rPr>
              <a:t>Ley de Fiscalización Superior</a:t>
            </a:r>
          </a:p>
          <a:p>
            <a:pPr marL="457200" indent="-406400" algn="just" eaLnBrk="1" fontAlgn="auto" hangingPunct="1">
              <a:spcBef>
                <a:spcPts val="0"/>
              </a:spcBef>
              <a:spcAft>
                <a:spcPts val="0"/>
              </a:spcAft>
              <a:buClr>
                <a:srgbClr val="666666"/>
              </a:buClr>
              <a:buSzPct val="100000"/>
              <a:buFont typeface="Calibri"/>
              <a:buAutoNum type="arabicPeriod"/>
              <a:defRPr/>
            </a:pPr>
            <a:r>
              <a:rPr lang="es-MX" sz="3600" kern="0" dirty="0">
                <a:solidFill>
                  <a:srgbClr val="666666"/>
                </a:solidFill>
                <a:latin typeface="Calibri"/>
                <a:ea typeface="Calibri"/>
                <a:cs typeface="Calibri"/>
                <a:sym typeface="Calibri"/>
              </a:rPr>
              <a:t>Ley de Responsabilidades de los Servidores Públicos</a:t>
            </a:r>
          </a:p>
          <a:p>
            <a:pPr marL="508000" indent="-457200" algn="just" eaLnBrk="1" fontAlgn="auto" hangingPunct="1">
              <a:spcBef>
                <a:spcPts val="0"/>
              </a:spcBef>
              <a:spcAft>
                <a:spcPts val="0"/>
              </a:spcAft>
              <a:buClr>
                <a:srgbClr val="666666"/>
              </a:buClr>
              <a:buSzPct val="100000"/>
              <a:buFont typeface="+mj-lt"/>
              <a:buAutoNum type="arabicPeriod"/>
              <a:defRPr/>
            </a:pPr>
            <a:r>
              <a:rPr lang="es-MX" sz="3600" kern="0" dirty="0">
                <a:solidFill>
                  <a:srgbClr val="666666"/>
                </a:solidFill>
                <a:latin typeface="Calibri"/>
                <a:ea typeface="Calibri"/>
                <a:cs typeface="Calibri"/>
                <a:sym typeface="Calibri"/>
              </a:rPr>
              <a:t>Ley de Justicia Administrativa</a:t>
            </a:r>
          </a:p>
          <a:p>
            <a:pPr marL="457200" indent="-406400" algn="just" eaLnBrk="1" fontAlgn="auto" hangingPunct="1">
              <a:spcBef>
                <a:spcPts val="0"/>
              </a:spcBef>
              <a:spcAft>
                <a:spcPts val="0"/>
              </a:spcAft>
              <a:buClr>
                <a:srgbClr val="666666"/>
              </a:buClr>
              <a:buSzPct val="100000"/>
              <a:buFontTx/>
              <a:buAutoNum type="arabicPeriod"/>
              <a:defRPr/>
            </a:pPr>
            <a:r>
              <a:rPr lang="es-MX" sz="3600" kern="0" dirty="0">
                <a:solidFill>
                  <a:srgbClr val="666666"/>
                </a:solidFill>
                <a:latin typeface="Calibri"/>
                <a:ea typeface="Calibri"/>
                <a:cs typeface="Calibri"/>
                <a:sym typeface="Calibri"/>
              </a:rPr>
              <a:t>Ley de Seguridad Pública</a:t>
            </a:r>
          </a:p>
          <a:p>
            <a:pPr marL="457200" indent="-406400" algn="just" eaLnBrk="1" fontAlgn="auto" hangingPunct="1">
              <a:spcBef>
                <a:spcPts val="0"/>
              </a:spcBef>
              <a:spcAft>
                <a:spcPts val="0"/>
              </a:spcAft>
              <a:buClr>
                <a:srgbClr val="666666"/>
              </a:buClr>
              <a:buSzPct val="100000"/>
              <a:buFontTx/>
              <a:buAutoNum type="arabicPeriod"/>
              <a:defRPr/>
            </a:pPr>
            <a:r>
              <a:rPr lang="es-MX" sz="3600" kern="0" dirty="0">
                <a:solidFill>
                  <a:srgbClr val="666666"/>
                </a:solidFill>
                <a:latin typeface="Calibri"/>
                <a:ea typeface="Calibri"/>
                <a:cs typeface="Calibri"/>
                <a:sym typeface="Calibri"/>
              </a:rPr>
              <a:t>Leyes orgánicas: Poder Ejecutivo, Fiscalía, Poder Judicial, Poder Legislativo, etc.</a:t>
            </a:r>
          </a:p>
          <a:p>
            <a:pPr marL="457200" indent="-406400" algn="just" eaLnBrk="1" fontAlgn="auto" hangingPunct="1">
              <a:lnSpc>
                <a:spcPct val="115000"/>
              </a:lnSpc>
              <a:spcBef>
                <a:spcPts val="1400"/>
              </a:spcBef>
              <a:spcAft>
                <a:spcPts val="0"/>
              </a:spcAft>
              <a:buClr>
                <a:srgbClr val="666666"/>
              </a:buClr>
              <a:buSzPct val="100000"/>
              <a:buFont typeface="Calibri"/>
              <a:buAutoNum type="arabicPeriod"/>
              <a:defRPr/>
            </a:pPr>
            <a:endParaRPr lang="es-MX" sz="2000" kern="0" dirty="0">
              <a:solidFill>
                <a:srgbClr val="666666"/>
              </a:solidFill>
              <a:latin typeface="Calibri"/>
              <a:ea typeface="Calibri"/>
              <a:cs typeface="Calibri"/>
              <a:sym typeface="Calibri"/>
            </a:endParaRPr>
          </a:p>
          <a:p>
            <a:pPr marL="457200" indent="-457200" algn="just" eaLnBrk="1" fontAlgn="auto" hangingPunct="1">
              <a:lnSpc>
                <a:spcPct val="115000"/>
              </a:lnSpc>
              <a:spcBef>
                <a:spcPts val="1400"/>
              </a:spcBef>
              <a:spcAft>
                <a:spcPts val="0"/>
              </a:spcAft>
              <a:buClr>
                <a:schemeClr val="accent1"/>
              </a:buClr>
              <a:buSzPct val="100000"/>
              <a:buFont typeface="+mj-lt"/>
              <a:buAutoNum type="arabicPeriod"/>
              <a:defRPr/>
            </a:pPr>
            <a:endParaRPr lang="es-MX" sz="2000" kern="0" dirty="0">
              <a:solidFill>
                <a:srgbClr val="666666"/>
              </a:solidFill>
              <a:latin typeface="Calibri"/>
              <a:ea typeface="Calibri"/>
              <a:cs typeface="Calibri"/>
              <a:sym typeface="Calibri"/>
            </a:endParaRPr>
          </a:p>
        </p:txBody>
      </p:sp>
    </p:spTree>
    <p:extLst>
      <p:ext uri="{BB962C8B-B14F-4D97-AF65-F5344CB8AC3E}">
        <p14:creationId xmlns:p14="http://schemas.microsoft.com/office/powerpoint/2010/main" val="270791463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02988" y="1353900"/>
            <a:ext cx="10124669" cy="4945300"/>
            <a:chOff x="623392" y="1725183"/>
            <a:chExt cx="10585066" cy="5016185"/>
          </a:xfrm>
        </p:grpSpPr>
        <p:sp>
          <p:nvSpPr>
            <p:cNvPr id="3" name="2 Proceso alternativo"/>
            <p:cNvSpPr/>
            <p:nvPr/>
          </p:nvSpPr>
          <p:spPr>
            <a:xfrm>
              <a:off x="623392" y="1725183"/>
              <a:ext cx="4416491" cy="1224136"/>
            </a:xfrm>
            <a:prstGeom prst="flowChartAlternateProcess">
              <a:avLst/>
            </a:prstGeom>
          </p:spPr>
          <p:style>
            <a:lnRef idx="3">
              <a:schemeClr val="lt1"/>
            </a:lnRef>
            <a:fillRef idx="1">
              <a:schemeClr val="dk1"/>
            </a:fillRef>
            <a:effectRef idx="1">
              <a:schemeClr val="dk1"/>
            </a:effectRef>
            <a:fontRef idx="minor">
              <a:schemeClr val="lt1"/>
            </a:fontRef>
          </p:style>
          <p:txBody>
            <a:bodyPr rtlCol="0" anchor="ctr"/>
            <a:lstStyle/>
            <a:p>
              <a:pPr algn="ctr"/>
              <a:r>
                <a:rPr lang="es-MX" sz="3200" dirty="0" smtClean="0"/>
                <a:t>COMISIÓN DE SELECCIÓN </a:t>
              </a:r>
              <a:endParaRPr lang="es-MX" sz="3200" dirty="0"/>
            </a:p>
          </p:txBody>
        </p:sp>
        <p:sp>
          <p:nvSpPr>
            <p:cNvPr id="4" name="3 Proceso alternativo"/>
            <p:cNvSpPr/>
            <p:nvPr/>
          </p:nvSpPr>
          <p:spPr>
            <a:xfrm>
              <a:off x="6298359" y="1726490"/>
              <a:ext cx="4416491" cy="1224136"/>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2400" b="1" dirty="0" smtClean="0"/>
                <a:t>COMITÉ DE PARTICIPACIÓN SOCIAL  DEL SLA</a:t>
              </a:r>
              <a:endParaRPr lang="es-MX" sz="2400" b="1" dirty="0"/>
            </a:p>
          </p:txBody>
        </p:sp>
        <p:sp>
          <p:nvSpPr>
            <p:cNvPr id="5" name="4 Proceso alternativo"/>
            <p:cNvSpPr/>
            <p:nvPr/>
          </p:nvSpPr>
          <p:spPr>
            <a:xfrm>
              <a:off x="755283" y="3681028"/>
              <a:ext cx="4416491" cy="1224136"/>
            </a:xfrm>
            <a:prstGeom prst="flowChartAlternateProces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MX" sz="2400" b="1" dirty="0" smtClean="0"/>
                <a:t>COMITÉ COORDINADOR  DEL SISTEMA LOCAL </a:t>
              </a:r>
              <a:endParaRPr lang="es-MX" b="1" dirty="0"/>
            </a:p>
          </p:txBody>
        </p:sp>
        <p:sp>
          <p:nvSpPr>
            <p:cNvPr id="6" name="5 Proceso alternativo"/>
            <p:cNvSpPr/>
            <p:nvPr/>
          </p:nvSpPr>
          <p:spPr>
            <a:xfrm>
              <a:off x="6791967" y="3670256"/>
              <a:ext cx="4416491" cy="1224136"/>
            </a:xfrm>
            <a:prstGeom prst="flowChartAlternateProcess">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MX" sz="2400" b="1" dirty="0" smtClean="0"/>
                <a:t>COMISIÓN EJECUTIVA </a:t>
              </a:r>
              <a:endParaRPr lang="es-MX" sz="2400" b="1" dirty="0"/>
            </a:p>
          </p:txBody>
        </p:sp>
        <p:sp>
          <p:nvSpPr>
            <p:cNvPr id="7" name="6 Proceso alternativo"/>
            <p:cNvSpPr/>
            <p:nvPr/>
          </p:nvSpPr>
          <p:spPr>
            <a:xfrm>
              <a:off x="3983765" y="5517232"/>
              <a:ext cx="4910099" cy="1224136"/>
            </a:xfrm>
            <a:prstGeom prst="flowChartAlternateProcess">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MX" sz="2400" b="1" dirty="0" smtClean="0"/>
                <a:t>SECRETARIA  EJECUTIVA </a:t>
              </a:r>
              <a:r>
                <a:rPr lang="es-MX" sz="2400" b="1" dirty="0" smtClean="0"/>
                <a:t>DEL SLA</a:t>
              </a:r>
              <a:endParaRPr lang="es-MX" sz="2400" b="1" dirty="0"/>
            </a:p>
          </p:txBody>
        </p:sp>
        <p:cxnSp>
          <p:nvCxnSpPr>
            <p:cNvPr id="9" name="8 Conector recto de flecha"/>
            <p:cNvCxnSpPr>
              <a:stCxn id="3" idx="3"/>
            </p:cNvCxnSpPr>
            <p:nvPr/>
          </p:nvCxnSpPr>
          <p:spPr>
            <a:xfrm>
              <a:off x="5039883" y="2337251"/>
              <a:ext cx="124813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15 Conector angular"/>
            <p:cNvCxnSpPr>
              <a:stCxn id="4" idx="2"/>
              <a:endCxn id="5" idx="0"/>
            </p:cNvCxnSpPr>
            <p:nvPr/>
          </p:nvCxnSpPr>
          <p:spPr>
            <a:xfrm rot="5400000">
              <a:off x="5369866" y="544290"/>
              <a:ext cx="730402" cy="5543076"/>
            </a:xfrm>
            <a:prstGeom prst="bentConnector3">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8" name="17 Conector angular"/>
            <p:cNvCxnSpPr/>
            <p:nvPr/>
          </p:nvCxnSpPr>
          <p:spPr>
            <a:xfrm rot="16200000" flipH="1">
              <a:off x="5122331" y="4228163"/>
              <a:ext cx="1215138" cy="1116248"/>
            </a:xfrm>
            <a:prstGeom prst="bentConnector3">
              <a:avLst>
                <a:gd name="adj1" fmla="val 3416"/>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6" name="35 Conector angular"/>
            <p:cNvCxnSpPr/>
            <p:nvPr/>
          </p:nvCxnSpPr>
          <p:spPr>
            <a:xfrm rot="5400000" flipH="1" flipV="1">
              <a:off x="8946262" y="4959117"/>
              <a:ext cx="1332148" cy="1224244"/>
            </a:xfrm>
            <a:prstGeom prst="bentConnector3">
              <a:avLst>
                <a:gd name="adj1" fmla="val 2060"/>
              </a:avLst>
            </a:prstGeom>
            <a:ln w="381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2" name="41 Conector angular"/>
            <p:cNvCxnSpPr/>
            <p:nvPr/>
          </p:nvCxnSpPr>
          <p:spPr>
            <a:xfrm rot="16200000" flipV="1">
              <a:off x="2872143" y="4972672"/>
              <a:ext cx="1071119" cy="1152128"/>
            </a:xfrm>
            <a:prstGeom prst="bentConnector3">
              <a:avLst>
                <a:gd name="adj1" fmla="val -137"/>
              </a:avLst>
            </a:prstGeom>
            <a:ln w="38100">
              <a:prstDash val="sysDash"/>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963304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47328" y="-12003"/>
            <a:ext cx="12144672" cy="2504899"/>
            <a:chOff x="2196627" y="-677919"/>
            <a:chExt cx="4036251" cy="3508921"/>
          </a:xfrm>
        </p:grpSpPr>
        <p:sp>
          <p:nvSpPr>
            <p:cNvPr id="4" name="3 Rectángulo"/>
            <p:cNvSpPr/>
            <p:nvPr/>
          </p:nvSpPr>
          <p:spPr>
            <a:xfrm>
              <a:off x="2269014" y="1152132"/>
              <a:ext cx="3382826" cy="167887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 name="5 Rectángulo"/>
            <p:cNvSpPr/>
            <p:nvPr/>
          </p:nvSpPr>
          <p:spPr>
            <a:xfrm>
              <a:off x="2196627" y="-677919"/>
              <a:ext cx="4036251" cy="1429000"/>
            </a:xfrm>
            <a:prstGeom prst="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s-MX" sz="4000" kern="1200" dirty="0" smtClean="0"/>
                <a:t>A</a:t>
              </a:r>
              <a:r>
                <a:rPr lang="es-MX" sz="3200" kern="1200" dirty="0" smtClean="0"/>
                <a:t>cciones para  consolidar la edificación del Sistema Anticorrupción </a:t>
              </a:r>
              <a:r>
                <a:rPr lang="es-MX" sz="3200" dirty="0" smtClean="0"/>
                <a:t>en Jalisco</a:t>
              </a:r>
              <a:endParaRPr lang="x-none" sz="3200" kern="1200" dirty="0"/>
            </a:p>
          </p:txBody>
        </p:sp>
      </p:grpSp>
      <p:sp>
        <p:nvSpPr>
          <p:cNvPr id="2" name="1 Rectángulo redondeado"/>
          <p:cNvSpPr/>
          <p:nvPr/>
        </p:nvSpPr>
        <p:spPr>
          <a:xfrm>
            <a:off x="1923771" y="12528976"/>
            <a:ext cx="2941388" cy="139412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s-MX" dirty="0" smtClean="0"/>
              <a:t>Observación</a:t>
            </a:r>
          </a:p>
          <a:p>
            <a:pPr algn="ctr"/>
            <a:r>
              <a:rPr lang="es-MX" dirty="0" smtClean="0"/>
              <a:t>Participación</a:t>
            </a:r>
          </a:p>
          <a:p>
            <a:pPr algn="ctr"/>
            <a:r>
              <a:rPr lang="es-MX" dirty="0" smtClean="0"/>
              <a:t>Cooperación </a:t>
            </a:r>
          </a:p>
          <a:p>
            <a:pPr algn="ctr"/>
            <a:r>
              <a:rPr lang="es-MX" dirty="0" smtClean="0"/>
              <a:t>Incidencia </a:t>
            </a:r>
            <a:endParaRPr lang="es-MX" dirty="0"/>
          </a:p>
        </p:txBody>
      </p:sp>
      <p:sp>
        <p:nvSpPr>
          <p:cNvPr id="8" name="7 Rectángulo redondeado"/>
          <p:cNvSpPr/>
          <p:nvPr/>
        </p:nvSpPr>
        <p:spPr>
          <a:xfrm>
            <a:off x="6110293" y="12600984"/>
            <a:ext cx="3110288" cy="1394126"/>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s-MX" dirty="0" smtClean="0"/>
          </a:p>
          <a:p>
            <a:pPr algn="ctr"/>
            <a:r>
              <a:rPr lang="es-MX" dirty="0" smtClean="0"/>
              <a:t>Diálogo</a:t>
            </a:r>
          </a:p>
          <a:p>
            <a:pPr algn="ctr"/>
            <a:r>
              <a:rPr lang="es-MX" dirty="0" smtClean="0"/>
              <a:t>Mediación</a:t>
            </a:r>
          </a:p>
          <a:p>
            <a:pPr algn="ctr"/>
            <a:r>
              <a:rPr lang="es-MX" dirty="0" smtClean="0"/>
              <a:t>Concertación</a:t>
            </a:r>
          </a:p>
          <a:p>
            <a:pPr algn="ctr"/>
            <a:r>
              <a:rPr lang="es-MX" dirty="0" smtClean="0"/>
              <a:t>Acuerdos</a:t>
            </a:r>
          </a:p>
          <a:p>
            <a:pPr algn="ctr"/>
            <a:endParaRPr lang="es-MX" dirty="0"/>
          </a:p>
        </p:txBody>
      </p:sp>
      <p:sp>
        <p:nvSpPr>
          <p:cNvPr id="9" name="8 CuadroTexto"/>
          <p:cNvSpPr txBox="1"/>
          <p:nvPr/>
        </p:nvSpPr>
        <p:spPr>
          <a:xfrm>
            <a:off x="1539727" y="12041602"/>
            <a:ext cx="3072340" cy="369332"/>
          </a:xfrm>
          <a:prstGeom prst="rect">
            <a:avLst/>
          </a:prstGeom>
          <a:noFill/>
          <a:ln>
            <a:solidFill>
              <a:schemeClr val="tx1"/>
            </a:solidFill>
            <a:prstDash val="sysDot"/>
          </a:ln>
        </p:spPr>
        <p:txBody>
          <a:bodyPr wrap="square" rtlCol="0">
            <a:spAutoFit/>
          </a:bodyPr>
          <a:lstStyle/>
          <a:p>
            <a:pPr algn="ctr"/>
            <a:r>
              <a:rPr lang="es-MX" dirty="0" smtClean="0"/>
              <a:t>Virtudes Cívicas</a:t>
            </a:r>
            <a:endParaRPr lang="es-MX" dirty="0"/>
          </a:p>
        </p:txBody>
      </p:sp>
      <p:sp>
        <p:nvSpPr>
          <p:cNvPr id="11" name="10 Elipse"/>
          <p:cNvSpPr/>
          <p:nvPr/>
        </p:nvSpPr>
        <p:spPr>
          <a:xfrm>
            <a:off x="3747973" y="14251671"/>
            <a:ext cx="3692120" cy="967575"/>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s-MX" sz="2400" b="1" dirty="0" smtClean="0"/>
              <a:t>Gobernanza</a:t>
            </a:r>
          </a:p>
          <a:p>
            <a:pPr algn="ctr"/>
            <a:r>
              <a:rPr lang="es-MX" sz="2400" b="1" dirty="0" smtClean="0"/>
              <a:t>Democrática </a:t>
            </a:r>
            <a:endParaRPr lang="es-MX" sz="2400" b="1" dirty="0"/>
          </a:p>
        </p:txBody>
      </p:sp>
      <p:sp>
        <p:nvSpPr>
          <p:cNvPr id="12" name="11 Proceso alternativo"/>
          <p:cNvSpPr/>
          <p:nvPr/>
        </p:nvSpPr>
        <p:spPr>
          <a:xfrm>
            <a:off x="3638680" y="10210600"/>
            <a:ext cx="3757697" cy="1048206"/>
          </a:xfrm>
          <a:prstGeom prst="flowChartAlternateProcess">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sz="2000" b="1" dirty="0" smtClean="0"/>
              <a:t>Modelo de Gestión </a:t>
            </a:r>
          </a:p>
          <a:p>
            <a:pPr algn="ctr"/>
            <a:r>
              <a:rPr lang="es-MX" sz="2000" b="1" dirty="0" smtClean="0"/>
              <a:t>del Sistema Estatal Anticorrupción</a:t>
            </a:r>
            <a:endParaRPr lang="es-MX" sz="2000" b="1" dirty="0"/>
          </a:p>
        </p:txBody>
      </p:sp>
      <p:sp>
        <p:nvSpPr>
          <p:cNvPr id="13" name="12 CuadroTexto"/>
          <p:cNvSpPr txBox="1"/>
          <p:nvPr/>
        </p:nvSpPr>
        <p:spPr>
          <a:xfrm>
            <a:off x="10657698" y="12050894"/>
            <a:ext cx="2462331" cy="523220"/>
          </a:xfrm>
          <a:prstGeom prst="rect">
            <a:avLst/>
          </a:prstGeom>
          <a:noFill/>
        </p:spPr>
        <p:txBody>
          <a:bodyPr wrap="square" rtlCol="0">
            <a:spAutoFit/>
          </a:bodyPr>
          <a:lstStyle/>
          <a:p>
            <a:r>
              <a:rPr lang="es-MX" sz="2800" b="1" dirty="0" smtClean="0"/>
              <a:t>Prevención </a:t>
            </a:r>
            <a:endParaRPr lang="es-MX" sz="2800" b="1" dirty="0"/>
          </a:p>
        </p:txBody>
      </p:sp>
      <p:sp>
        <p:nvSpPr>
          <p:cNvPr id="14" name="13 CuadroTexto"/>
          <p:cNvSpPr txBox="1"/>
          <p:nvPr/>
        </p:nvSpPr>
        <p:spPr>
          <a:xfrm>
            <a:off x="10468718" y="12554950"/>
            <a:ext cx="3264363" cy="523220"/>
          </a:xfrm>
          <a:prstGeom prst="rect">
            <a:avLst/>
          </a:prstGeom>
          <a:noFill/>
        </p:spPr>
        <p:txBody>
          <a:bodyPr wrap="square" rtlCol="0">
            <a:spAutoFit/>
          </a:bodyPr>
          <a:lstStyle/>
          <a:p>
            <a:r>
              <a:rPr lang="es-MX" sz="2800" b="1" dirty="0" smtClean="0"/>
              <a:t>Investigación </a:t>
            </a:r>
            <a:endParaRPr lang="es-MX" sz="2800" b="1" dirty="0"/>
          </a:p>
        </p:txBody>
      </p:sp>
      <p:sp>
        <p:nvSpPr>
          <p:cNvPr id="15" name="14 CuadroTexto"/>
          <p:cNvSpPr txBox="1"/>
          <p:nvPr/>
        </p:nvSpPr>
        <p:spPr>
          <a:xfrm>
            <a:off x="10852761" y="13131014"/>
            <a:ext cx="2081203" cy="523220"/>
          </a:xfrm>
          <a:prstGeom prst="rect">
            <a:avLst/>
          </a:prstGeom>
          <a:noFill/>
        </p:spPr>
        <p:txBody>
          <a:bodyPr wrap="square" rtlCol="0">
            <a:spAutoFit/>
          </a:bodyPr>
          <a:lstStyle/>
          <a:p>
            <a:r>
              <a:rPr lang="es-MX" sz="2800" b="1" dirty="0" smtClean="0"/>
              <a:t>Sanción</a:t>
            </a:r>
            <a:r>
              <a:rPr lang="es-MX" dirty="0" smtClean="0"/>
              <a:t> </a:t>
            </a:r>
            <a:endParaRPr lang="es-MX" dirty="0"/>
          </a:p>
        </p:txBody>
      </p:sp>
      <p:sp>
        <p:nvSpPr>
          <p:cNvPr id="16" name="15 CuadroTexto"/>
          <p:cNvSpPr txBox="1"/>
          <p:nvPr/>
        </p:nvSpPr>
        <p:spPr>
          <a:xfrm>
            <a:off x="6110293" y="12050894"/>
            <a:ext cx="2834281" cy="369332"/>
          </a:xfrm>
          <a:prstGeom prst="rect">
            <a:avLst/>
          </a:prstGeom>
          <a:noFill/>
          <a:ln>
            <a:solidFill>
              <a:schemeClr val="tx1"/>
            </a:solidFill>
            <a:prstDash val="sysDot"/>
          </a:ln>
        </p:spPr>
        <p:txBody>
          <a:bodyPr wrap="square" rtlCol="0">
            <a:spAutoFit/>
          </a:bodyPr>
          <a:lstStyle/>
          <a:p>
            <a:pPr algn="ctr"/>
            <a:r>
              <a:rPr lang="es-MX" dirty="0"/>
              <a:t>Competencias Éticas</a:t>
            </a:r>
          </a:p>
        </p:txBody>
      </p:sp>
      <p:sp>
        <p:nvSpPr>
          <p:cNvPr id="17" name="16 Elipse"/>
          <p:cNvSpPr/>
          <p:nvPr/>
        </p:nvSpPr>
        <p:spPr>
          <a:xfrm>
            <a:off x="1626507" y="10826758"/>
            <a:ext cx="1737424" cy="796735"/>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es-MX" sz="1500" b="1" dirty="0" smtClean="0"/>
              <a:t>Sociedad </a:t>
            </a:r>
          </a:p>
          <a:p>
            <a:pPr algn="ctr"/>
            <a:r>
              <a:rPr lang="es-MX" sz="1500" b="1" dirty="0" smtClean="0"/>
              <a:t>Civil </a:t>
            </a:r>
            <a:endParaRPr lang="es-MX" sz="1500" b="1" dirty="0"/>
          </a:p>
        </p:txBody>
      </p:sp>
      <p:sp>
        <p:nvSpPr>
          <p:cNvPr id="18" name="17 Elipse"/>
          <p:cNvSpPr/>
          <p:nvPr/>
        </p:nvSpPr>
        <p:spPr>
          <a:xfrm>
            <a:off x="7780421" y="10898767"/>
            <a:ext cx="1920212" cy="724726"/>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es-MX" sz="1500" b="1" dirty="0" smtClean="0"/>
              <a:t>Gobierno</a:t>
            </a:r>
            <a:endParaRPr lang="es-MX" sz="1500" b="1" dirty="0"/>
          </a:p>
        </p:txBody>
      </p:sp>
      <p:cxnSp>
        <p:nvCxnSpPr>
          <p:cNvPr id="20" name="19 Conector angular"/>
          <p:cNvCxnSpPr>
            <a:endCxn id="17" idx="0"/>
          </p:cNvCxnSpPr>
          <p:nvPr/>
        </p:nvCxnSpPr>
        <p:spPr>
          <a:xfrm rot="10800000" flipV="1">
            <a:off x="2495219" y="10734702"/>
            <a:ext cx="1156744" cy="92055"/>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2" name="21 Conector angular"/>
          <p:cNvCxnSpPr>
            <a:endCxn id="18" idx="0"/>
          </p:cNvCxnSpPr>
          <p:nvPr/>
        </p:nvCxnSpPr>
        <p:spPr>
          <a:xfrm>
            <a:off x="7409660" y="10734703"/>
            <a:ext cx="1330868" cy="164064"/>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8" name="27 Conector curvado"/>
          <p:cNvCxnSpPr>
            <a:stCxn id="17" idx="4"/>
            <a:endCxn id="9" idx="0"/>
          </p:cNvCxnSpPr>
          <p:nvPr/>
        </p:nvCxnSpPr>
        <p:spPr>
          <a:xfrm rot="16200000" flipH="1">
            <a:off x="2576503" y="11542207"/>
            <a:ext cx="418109" cy="580679"/>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29 Conector curvado"/>
          <p:cNvCxnSpPr>
            <a:stCxn id="18" idx="4"/>
            <a:endCxn id="16" idx="0"/>
          </p:cNvCxnSpPr>
          <p:nvPr/>
        </p:nvCxnSpPr>
        <p:spPr>
          <a:xfrm rot="5400000">
            <a:off x="7920281" y="11230646"/>
            <a:ext cx="427401" cy="1213093"/>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31 Conector angular"/>
          <p:cNvCxnSpPr/>
          <p:nvPr/>
        </p:nvCxnSpPr>
        <p:spPr>
          <a:xfrm>
            <a:off x="4809341" y="12190263"/>
            <a:ext cx="1245135" cy="72008"/>
          </a:xfrm>
          <a:prstGeom prst="bentConnector3">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5" name="34 Conector angular"/>
          <p:cNvCxnSpPr>
            <a:stCxn id="16" idx="3"/>
            <a:endCxn id="8" idx="3"/>
          </p:cNvCxnSpPr>
          <p:nvPr/>
        </p:nvCxnSpPr>
        <p:spPr>
          <a:xfrm>
            <a:off x="8944574" y="12235560"/>
            <a:ext cx="276007" cy="1062487"/>
          </a:xfrm>
          <a:prstGeom prst="bentConnector3">
            <a:avLst>
              <a:gd name="adj1" fmla="val 21043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36 Conector angular"/>
          <p:cNvCxnSpPr>
            <a:stCxn id="9" idx="1"/>
            <a:endCxn id="2" idx="1"/>
          </p:cNvCxnSpPr>
          <p:nvPr/>
        </p:nvCxnSpPr>
        <p:spPr>
          <a:xfrm rot="10800000" flipH="1" flipV="1">
            <a:off x="1539725" y="12226267"/>
            <a:ext cx="384044" cy="999771"/>
          </a:xfrm>
          <a:prstGeom prst="bentConnector3">
            <a:avLst>
              <a:gd name="adj1" fmla="val -7936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43 Conector recto"/>
          <p:cNvCxnSpPr>
            <a:endCxn id="11" idx="2"/>
          </p:cNvCxnSpPr>
          <p:nvPr/>
        </p:nvCxnSpPr>
        <p:spPr>
          <a:xfrm>
            <a:off x="1539727" y="13995110"/>
            <a:ext cx="2208247" cy="740349"/>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45 Conector recto"/>
          <p:cNvCxnSpPr>
            <a:stCxn id="11" idx="6"/>
          </p:cNvCxnSpPr>
          <p:nvPr/>
        </p:nvCxnSpPr>
        <p:spPr>
          <a:xfrm flipV="1">
            <a:off x="7440093" y="14001460"/>
            <a:ext cx="1980975" cy="733999"/>
          </a:xfrm>
          <a:prstGeom prst="line">
            <a:avLst/>
          </a:prstGeom>
        </p:spPr>
        <p:style>
          <a:lnRef idx="1">
            <a:schemeClr val="accent1"/>
          </a:lnRef>
          <a:fillRef idx="0">
            <a:schemeClr val="accent1"/>
          </a:fillRef>
          <a:effectRef idx="0">
            <a:schemeClr val="accent1"/>
          </a:effectRef>
          <a:fontRef idx="minor">
            <a:schemeClr val="tx1"/>
          </a:fontRef>
        </p:style>
      </p:cxnSp>
      <p:sp>
        <p:nvSpPr>
          <p:cNvPr id="47" name="46 Flecha a la derecha con bandas"/>
          <p:cNvSpPr/>
          <p:nvPr/>
        </p:nvSpPr>
        <p:spPr>
          <a:xfrm>
            <a:off x="9709100" y="12461456"/>
            <a:ext cx="758061" cy="751439"/>
          </a:xfrm>
          <a:prstGeom prst="stripedRightArrow">
            <a:avLst>
              <a:gd name="adj1" fmla="val 50000"/>
              <a:gd name="adj2" fmla="val 58935"/>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MX"/>
          </a:p>
        </p:txBody>
      </p:sp>
      <p:cxnSp>
        <p:nvCxnSpPr>
          <p:cNvPr id="49" name="48 Conector curvado"/>
          <p:cNvCxnSpPr/>
          <p:nvPr/>
        </p:nvCxnSpPr>
        <p:spPr>
          <a:xfrm rot="5400000" flipH="1" flipV="1">
            <a:off x="9249571" y="13823614"/>
            <a:ext cx="334526" cy="8467"/>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49 Conector curvado"/>
          <p:cNvCxnSpPr/>
          <p:nvPr/>
        </p:nvCxnSpPr>
        <p:spPr>
          <a:xfrm rot="5400000" flipH="1" flipV="1">
            <a:off x="1369289" y="13822555"/>
            <a:ext cx="340876" cy="16933"/>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58 Conector angular"/>
          <p:cNvCxnSpPr/>
          <p:nvPr/>
        </p:nvCxnSpPr>
        <p:spPr>
          <a:xfrm rot="10800000">
            <a:off x="5431909" y="10186323"/>
            <a:ext cx="5183091" cy="470646"/>
          </a:xfrm>
          <a:prstGeom prst="bentConnector4">
            <a:avLst>
              <a:gd name="adj1" fmla="val 18060"/>
              <a:gd name="adj2" fmla="val 148572"/>
            </a:avLst>
          </a:prstGeom>
          <a:ln w="28575">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pic>
        <p:nvPicPr>
          <p:cNvPr id="7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5000" y="9693697"/>
            <a:ext cx="2251421" cy="213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28" y="1158012"/>
            <a:ext cx="11877803" cy="5367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 name="7167 CuadroTexto"/>
          <p:cNvSpPr txBox="1"/>
          <p:nvPr/>
        </p:nvSpPr>
        <p:spPr>
          <a:xfrm>
            <a:off x="6293999" y="5476582"/>
            <a:ext cx="3310131" cy="369332"/>
          </a:xfrm>
          <a:prstGeom prst="rect">
            <a:avLst/>
          </a:prstGeom>
          <a:noFill/>
        </p:spPr>
        <p:txBody>
          <a:bodyPr wrap="square" rtlCol="0">
            <a:spAutoFit/>
          </a:bodyPr>
          <a:lstStyle/>
          <a:p>
            <a:r>
              <a:rPr lang="es-MX" dirty="0" smtClean="0"/>
              <a:t> </a:t>
            </a:r>
            <a:endParaRPr lang="es-MX" dirty="0"/>
          </a:p>
        </p:txBody>
      </p:sp>
      <p:sp>
        <p:nvSpPr>
          <p:cNvPr id="7170" name="7169 Onda"/>
          <p:cNvSpPr/>
          <p:nvPr/>
        </p:nvSpPr>
        <p:spPr>
          <a:xfrm>
            <a:off x="7949064" y="5661248"/>
            <a:ext cx="3560805" cy="864096"/>
          </a:xfrm>
          <a:prstGeom prst="wav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MX" sz="3200" b="1" dirty="0"/>
              <a:t>CORRUPCIÓN</a:t>
            </a:r>
          </a:p>
        </p:txBody>
      </p:sp>
      <p:sp>
        <p:nvSpPr>
          <p:cNvPr id="7171" name="7170 Flecha abajo"/>
          <p:cNvSpPr/>
          <p:nvPr/>
        </p:nvSpPr>
        <p:spPr>
          <a:xfrm>
            <a:off x="9290215" y="4958661"/>
            <a:ext cx="1152128" cy="607422"/>
          </a:xfrm>
          <a:prstGeom prst="down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57269416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ítulo 1"/>
          <p:cNvSpPr>
            <a:spLocks noGrp="1"/>
          </p:cNvSpPr>
          <p:nvPr>
            <p:ph type="title"/>
          </p:nvPr>
        </p:nvSpPr>
        <p:spPr>
          <a:xfrm>
            <a:off x="838200" y="2325997"/>
            <a:ext cx="10515600" cy="1325563"/>
          </a:xfrm>
        </p:spPr>
        <p:txBody>
          <a:bodyPr>
            <a:normAutofit/>
          </a:bodyPr>
          <a:lstStyle/>
          <a:p>
            <a:pPr algn="ctr"/>
            <a:r>
              <a:rPr lang="es-ES" altLang="es-MX" sz="4800" b="1" dirty="0" smtClean="0">
                <a:solidFill>
                  <a:srgbClr val="002060"/>
                </a:solidFill>
                <a:latin typeface="+mn-lt"/>
              </a:rPr>
              <a:t>Reflexiones Finales</a:t>
            </a:r>
            <a:endParaRPr lang="es-ES" altLang="es-MX" sz="4800" b="1" dirty="0">
              <a:solidFill>
                <a:srgbClr val="002060"/>
              </a:solidFill>
              <a:latin typeface="+mn-lt"/>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2 Marcador de contenido"/>
          <p:cNvSpPr>
            <a:spLocks noGrp="1"/>
          </p:cNvSpPr>
          <p:nvPr>
            <p:ph idx="1"/>
          </p:nvPr>
        </p:nvSpPr>
        <p:spPr>
          <a:xfrm>
            <a:off x="231776" y="797308"/>
            <a:ext cx="6239362" cy="5471608"/>
          </a:xfrm>
        </p:spPr>
        <p:txBody>
          <a:bodyPr>
            <a:normAutofit fontScale="85000" lnSpcReduction="10000"/>
          </a:bodyPr>
          <a:lstStyle/>
          <a:p>
            <a:pPr marL="0" indent="0">
              <a:lnSpc>
                <a:spcPct val="120000"/>
              </a:lnSpc>
              <a:buNone/>
            </a:pPr>
            <a:r>
              <a:rPr lang="es-MX" altLang="es-MX" sz="5200" dirty="0"/>
              <a:t>E</a:t>
            </a:r>
            <a:r>
              <a:rPr lang="es-MX" altLang="es-MX" sz="3900" dirty="0"/>
              <a:t>n la medida en </a:t>
            </a:r>
            <a:r>
              <a:rPr lang="es-MX" altLang="es-MX" sz="3900" b="1" dirty="0">
                <a:solidFill>
                  <a:srgbClr val="002060"/>
                </a:solidFill>
              </a:rPr>
              <a:t>que todo orden democrático </a:t>
            </a:r>
            <a:r>
              <a:rPr lang="es-MX" altLang="es-MX" sz="3900" dirty="0"/>
              <a:t>depende no solamente de sus </a:t>
            </a:r>
            <a:r>
              <a:rPr lang="es-MX" altLang="es-MX" sz="3900" b="1" dirty="0">
                <a:solidFill>
                  <a:srgbClr val="002060"/>
                </a:solidFill>
              </a:rPr>
              <a:t>estructuras básicas</a:t>
            </a:r>
            <a:r>
              <a:rPr lang="es-MX" altLang="es-MX" sz="3900" dirty="0"/>
              <a:t>, sino también de las </a:t>
            </a:r>
            <a:r>
              <a:rPr lang="es-MX" altLang="es-MX" sz="3900" b="1" dirty="0">
                <a:solidFill>
                  <a:srgbClr val="002060"/>
                </a:solidFill>
              </a:rPr>
              <a:t>cualidades y actitudes de sus ciudadanos</a:t>
            </a:r>
            <a:r>
              <a:rPr lang="es-MX" altLang="es-MX" sz="3900" dirty="0">
                <a:solidFill>
                  <a:srgbClr val="002060"/>
                </a:solidFill>
              </a:rPr>
              <a:t>,</a:t>
            </a:r>
            <a:r>
              <a:rPr lang="es-MX" altLang="es-MX" sz="3900" dirty="0"/>
              <a:t> las relación entre democracia  y participación ciudadana es  </a:t>
            </a:r>
            <a:r>
              <a:rPr lang="es-MX" altLang="es-MX" sz="3900" b="1" dirty="0">
                <a:solidFill>
                  <a:srgbClr val="002060"/>
                </a:solidFill>
              </a:rPr>
              <a:t>indisoluble.</a:t>
            </a:r>
          </a:p>
        </p:txBody>
      </p:sp>
      <p:pic>
        <p:nvPicPr>
          <p:cNvPr id="18435" name="Picture 2" descr="https://ggvd.files.wordpress.com/2012/08/politic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6029" y="1063335"/>
            <a:ext cx="4905375" cy="3773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436" name="Rectángulo 3"/>
          <p:cNvSpPr>
            <a:spLocks noChangeArrowheads="1"/>
          </p:cNvSpPr>
          <p:nvPr/>
        </p:nvSpPr>
        <p:spPr bwMode="auto">
          <a:xfrm>
            <a:off x="5416552" y="6465890"/>
            <a:ext cx="8239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s-ES" altLang="es-MX" sz="1200"/>
              <a:t>https://educacionparalaciudadania1993.wordpress.com/2015/07/27/democracia-y-formacion-ciudadana/</a:t>
            </a:r>
          </a:p>
        </p:txBody>
      </p:sp>
    </p:spTree>
    <p:extLst>
      <p:ext uri="{BB962C8B-B14F-4D97-AF65-F5344CB8AC3E}">
        <p14:creationId xmlns:p14="http://schemas.microsoft.com/office/powerpoint/2010/main" val="36009815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t="15402" b="4187"/>
          <a:stretch/>
        </p:blipFill>
        <p:spPr>
          <a:xfrm>
            <a:off x="0" y="-12191"/>
            <a:ext cx="12192001" cy="6874042"/>
          </a:xfrm>
          <a:prstGeom prst="rect">
            <a:avLst/>
          </a:prstGeom>
        </p:spPr>
      </p:pic>
      <p:sp>
        <p:nvSpPr>
          <p:cNvPr id="8" name="8 Rectángulo"/>
          <p:cNvSpPr/>
          <p:nvPr/>
        </p:nvSpPr>
        <p:spPr>
          <a:xfrm>
            <a:off x="0" y="1"/>
            <a:ext cx="6879102" cy="6874042"/>
          </a:xfrm>
          <a:prstGeom prst="rect">
            <a:avLst/>
          </a:prstGeom>
          <a:solidFill>
            <a:srgbClr val="38185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a:off x="261137" y="174729"/>
            <a:ext cx="5929534" cy="6555641"/>
          </a:xfrm>
          <a:prstGeom prst="rect">
            <a:avLst/>
          </a:prstGeom>
        </p:spPr>
        <p:txBody>
          <a:bodyPr wrap="square">
            <a:spAutoFit/>
          </a:bodyPr>
          <a:lstStyle/>
          <a:p>
            <a:pPr algn="just"/>
            <a:r>
              <a:rPr lang="es-MX" sz="6000" dirty="0">
                <a:solidFill>
                  <a:schemeClr val="bg1"/>
                </a:solidFill>
              </a:rPr>
              <a:t>C</a:t>
            </a:r>
            <a:r>
              <a:rPr lang="es-MX" sz="4000" dirty="0">
                <a:solidFill>
                  <a:schemeClr val="bg1"/>
                </a:solidFill>
              </a:rPr>
              <a:t>orrupción es «el </a:t>
            </a:r>
            <a:r>
              <a:rPr lang="es-MX" sz="4000" b="1" dirty="0">
                <a:solidFill>
                  <a:schemeClr val="bg1"/>
                </a:solidFill>
              </a:rPr>
              <a:t>abuso del poder para beneficio propio</a:t>
            </a:r>
            <a:r>
              <a:rPr lang="es-MX" sz="4000" dirty="0">
                <a:solidFill>
                  <a:schemeClr val="bg1"/>
                </a:solidFill>
              </a:rPr>
              <a:t>. </a:t>
            </a:r>
            <a:endParaRPr lang="es-MX" sz="4000" dirty="0" smtClean="0">
              <a:solidFill>
                <a:schemeClr val="bg1"/>
              </a:solidFill>
            </a:endParaRPr>
          </a:p>
          <a:p>
            <a:pPr algn="just"/>
            <a:endParaRPr lang="es-MX" sz="4000" dirty="0" smtClean="0">
              <a:solidFill>
                <a:schemeClr val="bg1"/>
              </a:solidFill>
            </a:endParaRPr>
          </a:p>
          <a:p>
            <a:pPr algn="just"/>
            <a:r>
              <a:rPr lang="es-MX" sz="4000" dirty="0" smtClean="0">
                <a:solidFill>
                  <a:schemeClr val="bg1"/>
                </a:solidFill>
              </a:rPr>
              <a:t>Puede </a:t>
            </a:r>
            <a:r>
              <a:rPr lang="es-MX" sz="4000" dirty="0">
                <a:solidFill>
                  <a:schemeClr val="bg1"/>
                </a:solidFill>
              </a:rPr>
              <a:t>clasificarse en corrupción a </a:t>
            </a:r>
            <a:r>
              <a:rPr lang="es-MX" sz="4000" b="1" dirty="0">
                <a:solidFill>
                  <a:schemeClr val="bg1"/>
                </a:solidFill>
              </a:rPr>
              <a:t>gran escala</a:t>
            </a:r>
            <a:r>
              <a:rPr lang="es-MX" sz="4000" dirty="0">
                <a:solidFill>
                  <a:schemeClr val="bg1"/>
                </a:solidFill>
              </a:rPr>
              <a:t>, </a:t>
            </a:r>
            <a:r>
              <a:rPr lang="es-MX" sz="4000" b="1" dirty="0">
                <a:solidFill>
                  <a:schemeClr val="bg1"/>
                </a:solidFill>
              </a:rPr>
              <a:t>menor</a:t>
            </a:r>
            <a:r>
              <a:rPr lang="es-MX" sz="4000" dirty="0">
                <a:solidFill>
                  <a:schemeClr val="bg1"/>
                </a:solidFill>
              </a:rPr>
              <a:t> y </a:t>
            </a:r>
            <a:r>
              <a:rPr lang="es-MX" sz="4000" b="1" dirty="0">
                <a:solidFill>
                  <a:schemeClr val="bg1"/>
                </a:solidFill>
              </a:rPr>
              <a:t>política</a:t>
            </a:r>
            <a:r>
              <a:rPr lang="es-MX" sz="4000" dirty="0">
                <a:solidFill>
                  <a:schemeClr val="bg1"/>
                </a:solidFill>
              </a:rPr>
              <a:t>, según la cantidad de fondos perdidos y el sector en el que se produzca». </a:t>
            </a:r>
          </a:p>
        </p:txBody>
      </p:sp>
      <p:sp>
        <p:nvSpPr>
          <p:cNvPr id="12" name="Rectángulo 11"/>
          <p:cNvSpPr/>
          <p:nvPr/>
        </p:nvSpPr>
        <p:spPr>
          <a:xfrm>
            <a:off x="8567552" y="6299483"/>
            <a:ext cx="3481093" cy="430887"/>
          </a:xfrm>
          <a:prstGeom prst="rect">
            <a:avLst/>
          </a:prstGeom>
        </p:spPr>
        <p:txBody>
          <a:bodyPr wrap="square">
            <a:spAutoFit/>
          </a:bodyPr>
          <a:lstStyle/>
          <a:p>
            <a:pPr algn="just">
              <a:spcAft>
                <a:spcPts val="0"/>
              </a:spcAft>
            </a:pPr>
            <a:r>
              <a:rPr lang="es-MX" sz="1050" i="1" dirty="0" smtClean="0">
                <a:solidFill>
                  <a:schemeClr val="bg1"/>
                </a:solidFill>
                <a:effectLst/>
                <a:latin typeface="Arial" panose="020B0604020202020204" pitchFamily="34" charset="0"/>
                <a:ea typeface="Calibri" panose="020F0502020204030204" pitchFamily="34" charset="0"/>
              </a:rPr>
              <a:t>The Anti-</a:t>
            </a:r>
            <a:r>
              <a:rPr lang="es-MX" sz="1050" i="1" dirty="0" err="1" smtClean="0">
                <a:solidFill>
                  <a:schemeClr val="bg1"/>
                </a:solidFill>
                <a:effectLst/>
                <a:latin typeface="Arial" panose="020B0604020202020204" pitchFamily="34" charset="0"/>
                <a:ea typeface="Calibri" panose="020F0502020204030204" pitchFamily="34" charset="0"/>
              </a:rPr>
              <a:t>Corruption</a:t>
            </a:r>
            <a:r>
              <a:rPr lang="es-MX" sz="1050" i="1" dirty="0" smtClean="0">
                <a:solidFill>
                  <a:schemeClr val="bg1"/>
                </a:solidFill>
                <a:effectLst/>
                <a:latin typeface="Arial" panose="020B0604020202020204" pitchFamily="34" charset="0"/>
                <a:ea typeface="Calibri" panose="020F0502020204030204" pitchFamily="34" charset="0"/>
              </a:rPr>
              <a:t> </a:t>
            </a:r>
            <a:r>
              <a:rPr lang="es-MX" sz="1050" i="1" dirty="0" err="1" smtClean="0">
                <a:solidFill>
                  <a:schemeClr val="bg1"/>
                </a:solidFill>
                <a:effectLst/>
                <a:latin typeface="Arial" panose="020B0604020202020204" pitchFamily="34" charset="0"/>
                <a:ea typeface="Calibri" panose="020F0502020204030204" pitchFamily="34" charset="0"/>
              </a:rPr>
              <a:t>Plain</a:t>
            </a:r>
            <a:r>
              <a:rPr lang="es-MX" sz="1050" i="1" dirty="0" smtClean="0">
                <a:solidFill>
                  <a:schemeClr val="bg1"/>
                </a:solidFill>
                <a:effectLst/>
                <a:latin typeface="Arial" panose="020B0604020202020204" pitchFamily="34" charset="0"/>
                <a:ea typeface="Calibri" panose="020F0502020204030204" pitchFamily="34" charset="0"/>
              </a:rPr>
              <a:t> </a:t>
            </a:r>
            <a:r>
              <a:rPr lang="es-MX" sz="1050" i="1" dirty="0" err="1" smtClean="0">
                <a:solidFill>
                  <a:schemeClr val="bg1"/>
                </a:solidFill>
                <a:effectLst/>
                <a:latin typeface="Arial" panose="020B0604020202020204" pitchFamily="34" charset="0"/>
                <a:ea typeface="Calibri" panose="020F0502020204030204" pitchFamily="34" charset="0"/>
              </a:rPr>
              <a:t>Language</a:t>
            </a:r>
            <a:r>
              <a:rPr lang="es-MX" sz="1050" i="1" dirty="0" smtClean="0">
                <a:solidFill>
                  <a:schemeClr val="bg1"/>
                </a:solidFill>
                <a:effectLst/>
                <a:latin typeface="Arial" panose="020B0604020202020204" pitchFamily="34" charset="0"/>
                <a:ea typeface="Calibri" panose="020F0502020204030204" pitchFamily="34" charset="0"/>
              </a:rPr>
              <a:t> </a:t>
            </a:r>
            <a:r>
              <a:rPr lang="es-MX" sz="1050" i="1" dirty="0" err="1" smtClean="0">
                <a:solidFill>
                  <a:schemeClr val="bg1"/>
                </a:solidFill>
                <a:effectLst/>
                <a:latin typeface="Arial" panose="020B0604020202020204" pitchFamily="34" charset="0"/>
                <a:ea typeface="Calibri" panose="020F0502020204030204" pitchFamily="34" charset="0"/>
              </a:rPr>
              <a:t>Guide</a:t>
            </a:r>
            <a:r>
              <a:rPr lang="es-MX" sz="1050" dirty="0" smtClean="0">
                <a:solidFill>
                  <a:schemeClr val="bg1"/>
                </a:solidFill>
                <a:effectLst/>
                <a:latin typeface="Arial" panose="020B0604020202020204" pitchFamily="34" charset="0"/>
                <a:ea typeface="Calibri" panose="020F0502020204030204" pitchFamily="34" charset="0"/>
              </a:rPr>
              <a:t> de 2009, publicado por Transparencia Internacional.</a:t>
            </a:r>
            <a:endParaRPr lang="es-MX"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556610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ángulo 29"/>
          <p:cNvSpPr/>
          <p:nvPr/>
        </p:nvSpPr>
        <p:spPr>
          <a:xfrm>
            <a:off x="0" y="1213928"/>
            <a:ext cx="12192000" cy="56612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sz="1600"/>
          </a:p>
        </p:txBody>
      </p:sp>
      <p:grpSp>
        <p:nvGrpSpPr>
          <p:cNvPr id="29" name="Grupo 28"/>
          <p:cNvGrpSpPr/>
          <p:nvPr/>
        </p:nvGrpSpPr>
        <p:grpSpPr>
          <a:xfrm>
            <a:off x="451085" y="1572146"/>
            <a:ext cx="11396344" cy="4493048"/>
            <a:chOff x="2756074" y="1463134"/>
            <a:chExt cx="7491216" cy="3537852"/>
          </a:xfrm>
        </p:grpSpPr>
        <p:sp>
          <p:nvSpPr>
            <p:cNvPr id="4" name="CuadroTexto 3"/>
            <p:cNvSpPr txBox="1"/>
            <p:nvPr/>
          </p:nvSpPr>
          <p:spPr>
            <a:xfrm>
              <a:off x="2756074" y="2900997"/>
              <a:ext cx="2034861" cy="508925"/>
            </a:xfrm>
            <a:prstGeom prst="rect">
              <a:avLst/>
            </a:prstGeom>
            <a:ln w="57150">
              <a:solidFill>
                <a:schemeClr val="accent5">
                  <a:lumMod val="60000"/>
                  <a:lumOff val="40000"/>
                </a:schemeClr>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MX" sz="3600" dirty="0"/>
                <a:t>P</a:t>
              </a:r>
              <a:r>
                <a:rPr lang="es-MX" sz="2800" dirty="0"/>
                <a:t>RUDENCIA</a:t>
              </a:r>
            </a:p>
          </p:txBody>
        </p:sp>
        <p:sp>
          <p:nvSpPr>
            <p:cNvPr id="5" name="CuadroTexto 4"/>
            <p:cNvSpPr txBox="1"/>
            <p:nvPr/>
          </p:nvSpPr>
          <p:spPr>
            <a:xfrm>
              <a:off x="8212429" y="2913876"/>
              <a:ext cx="2034861" cy="460455"/>
            </a:xfrm>
            <a:prstGeom prst="rect">
              <a:avLst/>
            </a:prstGeom>
            <a:ln w="57150">
              <a:solidFill>
                <a:schemeClr val="accent5">
                  <a:lumMod val="60000"/>
                  <a:lumOff val="40000"/>
                </a:schemeClr>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MX" sz="3200" dirty="0"/>
                <a:t>J</a:t>
              </a:r>
              <a:r>
                <a:rPr lang="es-MX" sz="2800" dirty="0"/>
                <a:t>USTICIA</a:t>
              </a:r>
            </a:p>
          </p:txBody>
        </p:sp>
        <p:sp>
          <p:nvSpPr>
            <p:cNvPr id="6" name="CuadroTexto 5"/>
            <p:cNvSpPr txBox="1"/>
            <p:nvPr/>
          </p:nvSpPr>
          <p:spPr>
            <a:xfrm>
              <a:off x="5516448" y="4492061"/>
              <a:ext cx="2034861" cy="508925"/>
            </a:xfrm>
            <a:prstGeom prst="rect">
              <a:avLst/>
            </a:prstGeom>
            <a:ln w="57150">
              <a:solidFill>
                <a:schemeClr val="accent5">
                  <a:lumMod val="60000"/>
                  <a:lumOff val="40000"/>
                </a:schemeClr>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MX" sz="3600" dirty="0"/>
                <a:t>F</a:t>
              </a:r>
              <a:r>
                <a:rPr lang="es-MX" sz="2800" dirty="0"/>
                <a:t>ORTALEZA</a:t>
              </a:r>
            </a:p>
          </p:txBody>
        </p:sp>
        <p:sp>
          <p:nvSpPr>
            <p:cNvPr id="7" name="CuadroTexto 6"/>
            <p:cNvSpPr txBox="1"/>
            <p:nvPr/>
          </p:nvSpPr>
          <p:spPr>
            <a:xfrm>
              <a:off x="5464932" y="1463134"/>
              <a:ext cx="2034861" cy="460455"/>
            </a:xfrm>
            <a:prstGeom prst="rect">
              <a:avLst/>
            </a:prstGeom>
            <a:ln w="57150">
              <a:solidFill>
                <a:schemeClr val="accent5">
                  <a:lumMod val="60000"/>
                  <a:lumOff val="40000"/>
                </a:schemeClr>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MX" sz="3200" dirty="0"/>
                <a:t>T</a:t>
              </a:r>
              <a:r>
                <a:rPr lang="es-MX" sz="2800" dirty="0"/>
                <a:t>EMPLANZA</a:t>
              </a:r>
            </a:p>
          </p:txBody>
        </p:sp>
        <p:sp>
          <p:nvSpPr>
            <p:cNvPr id="8" name="Rectángulo redondeado 7"/>
            <p:cNvSpPr/>
            <p:nvPr/>
          </p:nvSpPr>
          <p:spPr>
            <a:xfrm>
              <a:off x="5323265" y="2809643"/>
              <a:ext cx="2356834" cy="886235"/>
            </a:xfrm>
            <a:prstGeom prst="roundRect">
              <a:avLst/>
            </a:prstGeom>
            <a:ln w="57150">
              <a:solidFill>
                <a:schemeClr val="accent5">
                  <a:lumMod val="60000"/>
                  <a:lumOff val="4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r>
                <a:rPr lang="es-MX" sz="2400" dirty="0"/>
                <a:t>VIRTUDES CARDINALES </a:t>
              </a:r>
            </a:p>
          </p:txBody>
        </p:sp>
        <p:cxnSp>
          <p:nvCxnSpPr>
            <p:cNvPr id="10" name="Conector recto de flecha 9"/>
            <p:cNvCxnSpPr/>
            <p:nvPr/>
          </p:nvCxnSpPr>
          <p:spPr>
            <a:xfrm flipH="1" flipV="1">
              <a:off x="6533878" y="2109465"/>
              <a:ext cx="19319" cy="700178"/>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a:stCxn id="8" idx="2"/>
            </p:cNvCxnSpPr>
            <p:nvPr/>
          </p:nvCxnSpPr>
          <p:spPr>
            <a:xfrm>
              <a:off x="6501682" y="3695878"/>
              <a:ext cx="0" cy="796182"/>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a:stCxn id="8" idx="3"/>
              <a:endCxn id="5" idx="1"/>
            </p:cNvCxnSpPr>
            <p:nvPr/>
          </p:nvCxnSpPr>
          <p:spPr>
            <a:xfrm flipV="1">
              <a:off x="7680100" y="3144104"/>
              <a:ext cx="532329" cy="108656"/>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a:stCxn id="8" idx="1"/>
              <a:endCxn id="4" idx="3"/>
            </p:cNvCxnSpPr>
            <p:nvPr/>
          </p:nvCxnSpPr>
          <p:spPr>
            <a:xfrm flipH="1" flipV="1">
              <a:off x="4790935" y="3155460"/>
              <a:ext cx="532330" cy="97301"/>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curvado 20"/>
            <p:cNvCxnSpPr>
              <a:stCxn id="4" idx="0"/>
              <a:endCxn id="7" idx="1"/>
            </p:cNvCxnSpPr>
            <p:nvPr/>
          </p:nvCxnSpPr>
          <p:spPr>
            <a:xfrm rot="5400000" flipH="1" flipV="1">
              <a:off x="4015401" y="1451466"/>
              <a:ext cx="1207635" cy="1691427"/>
            </a:xfrm>
            <a:prstGeom prst="curvedConnector2">
              <a:avLst/>
            </a:prstGeom>
            <a:ln w="571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Conector curvado 22"/>
            <p:cNvCxnSpPr>
              <a:stCxn id="7" idx="3"/>
              <a:endCxn id="5" idx="0"/>
            </p:cNvCxnSpPr>
            <p:nvPr/>
          </p:nvCxnSpPr>
          <p:spPr>
            <a:xfrm>
              <a:off x="7499794" y="1693362"/>
              <a:ext cx="1730066" cy="1220514"/>
            </a:xfrm>
            <a:prstGeom prst="curvedConnector2">
              <a:avLst/>
            </a:prstGeom>
            <a:ln w="571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Conector curvado 24"/>
            <p:cNvCxnSpPr>
              <a:stCxn id="6" idx="3"/>
              <a:endCxn id="5" idx="2"/>
            </p:cNvCxnSpPr>
            <p:nvPr/>
          </p:nvCxnSpPr>
          <p:spPr>
            <a:xfrm flipV="1">
              <a:off x="7551309" y="3374332"/>
              <a:ext cx="1678551" cy="1372192"/>
            </a:xfrm>
            <a:prstGeom prst="curvedConnector2">
              <a:avLst/>
            </a:prstGeom>
            <a:ln w="571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Conector curvado 26"/>
            <p:cNvCxnSpPr>
              <a:stCxn id="4" idx="2"/>
              <a:endCxn id="6" idx="1"/>
            </p:cNvCxnSpPr>
            <p:nvPr/>
          </p:nvCxnSpPr>
          <p:spPr>
            <a:xfrm rot="16200000" flipH="1">
              <a:off x="3976676" y="3206750"/>
              <a:ext cx="1336602" cy="1742943"/>
            </a:xfrm>
            <a:prstGeom prst="curvedConnector2">
              <a:avLst/>
            </a:prstGeom>
            <a:ln w="571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 name="CuadroTexto 1"/>
          <p:cNvSpPr txBox="1"/>
          <p:nvPr/>
        </p:nvSpPr>
        <p:spPr>
          <a:xfrm>
            <a:off x="1778810" y="78304"/>
            <a:ext cx="8897635" cy="95410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s-MX" sz="2800" dirty="0"/>
              <a:t>CONDUCTAS CLAVE PARA LA PROBIDAD Y LA HONESTIDAD EN EL SERVICIO PÚBLICO</a:t>
            </a:r>
          </a:p>
        </p:txBody>
      </p:sp>
    </p:spTree>
    <p:extLst>
      <p:ext uri="{BB962C8B-B14F-4D97-AF65-F5344CB8AC3E}">
        <p14:creationId xmlns:p14="http://schemas.microsoft.com/office/powerpoint/2010/main" val="205400225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a:spLocks noChangeArrowheads="1"/>
          </p:cNvSpPr>
          <p:nvPr/>
        </p:nvSpPr>
        <p:spPr bwMode="auto">
          <a:xfrm>
            <a:off x="-320673" y="1301751"/>
            <a:ext cx="62198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marL="4572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lnSpc>
                <a:spcPct val="107000"/>
              </a:lnSpc>
            </a:pPr>
            <a:r>
              <a:rPr lang="es-ES" altLang="es-MX" sz="2800" dirty="0">
                <a:ea typeface="Calibri" pitchFamily="34" charset="0"/>
                <a:cs typeface="Times New Roman" pitchFamily="18" charset="0"/>
              </a:rPr>
              <a:t> </a:t>
            </a:r>
          </a:p>
          <a:p>
            <a:pPr algn="ctr" eaLnBrk="1" hangingPunct="1">
              <a:lnSpc>
                <a:spcPct val="107000"/>
              </a:lnSpc>
              <a:spcAft>
                <a:spcPts val="800"/>
              </a:spcAft>
            </a:pPr>
            <a:r>
              <a:rPr lang="es-ES" altLang="es-MX" sz="2800" dirty="0">
                <a:latin typeface="+mn-lt"/>
                <a:ea typeface="Calibri" pitchFamily="34" charset="0"/>
                <a:cs typeface="Times New Roman" pitchFamily="18" charset="0"/>
              </a:rPr>
              <a:t>No es un vagón más del tren de la gobernanza, sino la </a:t>
            </a:r>
            <a:r>
              <a:rPr lang="es-ES" altLang="es-MX" sz="2800" i="1" dirty="0">
                <a:latin typeface="+mn-lt"/>
                <a:ea typeface="Calibri" pitchFamily="34" charset="0"/>
                <a:cs typeface="Times New Roman" pitchFamily="18" charset="0"/>
              </a:rPr>
              <a:t>Locomotora  </a:t>
            </a:r>
            <a:r>
              <a:rPr lang="es-ES" altLang="es-MX" sz="2800" dirty="0">
                <a:latin typeface="+mn-lt"/>
                <a:ea typeface="Calibri" pitchFamily="34" charset="0"/>
                <a:cs typeface="Times New Roman" pitchFamily="18" charset="0"/>
              </a:rPr>
              <a:t>que determina la potencia y  velocidad en el desempeño del régimen democrático en México.</a:t>
            </a:r>
          </a:p>
        </p:txBody>
      </p:sp>
      <p:pic>
        <p:nvPicPr>
          <p:cNvPr id="17410" name="Picture 2" descr="Resultado de imagen para locomotora tradicional mex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2191" y="2093913"/>
            <a:ext cx="6034087" cy="4130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Resultado de imagen para sna"/>
          <p:cNvPicPr>
            <a:picLocks noChangeAspect="1" noChangeArrowheads="1"/>
          </p:cNvPicPr>
          <p:nvPr/>
        </p:nvPicPr>
        <p:blipFill>
          <a:blip r:embed="rId3"/>
          <a:srcRect/>
          <a:stretch>
            <a:fillRect/>
          </a:stretch>
        </p:blipFill>
        <p:spPr bwMode="auto">
          <a:xfrm>
            <a:off x="1127128" y="4429125"/>
            <a:ext cx="3324225" cy="19605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ángulo 4"/>
          <p:cNvSpPr>
            <a:spLocks noChangeArrowheads="1"/>
          </p:cNvSpPr>
          <p:nvPr/>
        </p:nvSpPr>
        <p:spPr bwMode="auto">
          <a:xfrm>
            <a:off x="248719" y="744631"/>
            <a:ext cx="8876140" cy="76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s-ES" altLang="es-MX" sz="4400" b="1" dirty="0">
                <a:solidFill>
                  <a:srgbClr val="002060"/>
                </a:solidFill>
                <a:latin typeface="+mn-lt"/>
                <a:ea typeface="Calibri" pitchFamily="34" charset="0"/>
                <a:cs typeface="Times New Roman" pitchFamily="18" charset="0"/>
              </a:rPr>
              <a:t>La Participación Ciudadana…</a:t>
            </a:r>
            <a:r>
              <a:rPr lang="es-ES" altLang="es-MX" sz="3200" b="1" dirty="0">
                <a:solidFill>
                  <a:srgbClr val="002060"/>
                </a:solidFill>
                <a:latin typeface="+mn-lt"/>
                <a:ea typeface="Calibri" pitchFamily="34" charset="0"/>
                <a:cs typeface="Times New Roman" pitchFamily="18" charset="0"/>
              </a:rPr>
              <a:t> </a:t>
            </a:r>
            <a:endParaRPr lang="es-ES" altLang="es-MX" sz="4400" b="1" dirty="0">
              <a:solidFill>
                <a:srgbClr val="002060"/>
              </a:solidFill>
              <a:latin typeface="+mn-lt"/>
              <a:ea typeface="Calibri"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4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Marcador de contenido 2"/>
          <p:cNvSpPr>
            <a:spLocks noGrp="1"/>
          </p:cNvSpPr>
          <p:nvPr>
            <p:ph idx="1"/>
          </p:nvPr>
        </p:nvSpPr>
        <p:spPr>
          <a:xfrm>
            <a:off x="194764" y="2068516"/>
            <a:ext cx="11839575" cy="4351337"/>
          </a:xfrm>
        </p:spPr>
        <p:txBody>
          <a:bodyPr/>
          <a:lstStyle/>
          <a:p>
            <a:pPr marL="0" indent="0" algn="ctr">
              <a:buNone/>
            </a:pPr>
            <a:r>
              <a:rPr lang="es-ES" altLang="es-MX" sz="11500" dirty="0" smtClean="0">
                <a:solidFill>
                  <a:srgbClr val="002060"/>
                </a:solidFill>
              </a:rPr>
              <a:t>¡GRACIAS! </a:t>
            </a:r>
            <a:endParaRPr lang="es-ES" altLang="es-MX" sz="11500" dirty="0">
              <a:solidFill>
                <a:srgbClr val="002060"/>
              </a:solidFill>
            </a:endParaRPr>
          </a:p>
          <a:p>
            <a:pPr marL="0" indent="0">
              <a:buNone/>
            </a:pPr>
            <a:endParaRPr lang="es-ES" altLang="es-MX" dirty="0" smtClean="0"/>
          </a:p>
          <a:p>
            <a:pPr marL="0" indent="0">
              <a:buNone/>
            </a:pPr>
            <a:endParaRPr lang="es-ES" altLang="es-MX" dirty="0" smtClean="0"/>
          </a:p>
          <a:p>
            <a:pPr marL="0" indent="0">
              <a:buNone/>
            </a:pPr>
            <a:endParaRPr lang="es-ES" altLang="es-MX" dirty="0" smtClean="0"/>
          </a:p>
          <a:p>
            <a:pPr marL="0" indent="0" algn="r">
              <a:buNone/>
            </a:pPr>
            <a:r>
              <a:rPr lang="es-ES" altLang="es-MX" dirty="0" smtClean="0"/>
              <a:t>											            		</a:t>
            </a:r>
            <a:r>
              <a:rPr lang="es-ES" altLang="es-MX" sz="2400" dirty="0" smtClean="0"/>
              <a:t>gilberto.tinajero@redudg.udg.mx</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65571" y="1388962"/>
            <a:ext cx="6227827" cy="6801091"/>
          </a:xfrm>
        </p:spPr>
        <p:txBody>
          <a:bodyPr>
            <a:normAutofit/>
          </a:bodyPr>
          <a:lstStyle/>
          <a:p>
            <a:pPr indent="-360000">
              <a:lnSpc>
                <a:spcPct val="110000"/>
              </a:lnSpc>
              <a:buNone/>
            </a:pPr>
            <a:r>
              <a:rPr lang="es-MX" sz="4400" i="1" dirty="0"/>
              <a:t>   Es un </a:t>
            </a:r>
            <a:r>
              <a:rPr lang="es-MX" sz="4400" b="1" i="1" dirty="0"/>
              <a:t>acto racional </a:t>
            </a:r>
            <a:r>
              <a:rPr lang="es-MX" sz="4400" i="1" dirty="0"/>
              <a:t>y  por consiguiente, promueve los intereses privados </a:t>
            </a:r>
          </a:p>
          <a:p>
            <a:pPr indent="-360000">
              <a:lnSpc>
                <a:spcPct val="110000"/>
              </a:lnSpc>
              <a:buNone/>
            </a:pPr>
            <a:r>
              <a:rPr lang="es-MX" sz="4400" i="1" dirty="0"/>
              <a:t> </a:t>
            </a:r>
            <a:r>
              <a:rPr lang="es-MX" sz="4400" i="1" dirty="0"/>
              <a:t>  de sus  participantes. </a:t>
            </a:r>
          </a:p>
          <a:p>
            <a:pPr algn="just">
              <a:buNone/>
            </a:pPr>
            <a:endParaRPr lang="es-MX" i="1" dirty="0" smtClean="0"/>
          </a:p>
        </p:txBody>
      </p:sp>
      <p:sp>
        <p:nvSpPr>
          <p:cNvPr id="4" name="3 CuadroTexto"/>
          <p:cNvSpPr txBox="1"/>
          <p:nvPr/>
        </p:nvSpPr>
        <p:spPr>
          <a:xfrm>
            <a:off x="8112640" y="6129104"/>
            <a:ext cx="1883977" cy="369332"/>
          </a:xfrm>
          <a:prstGeom prst="rect">
            <a:avLst/>
          </a:prstGeom>
          <a:noFill/>
        </p:spPr>
        <p:txBody>
          <a:bodyPr wrap="none" rtlCol="0">
            <a:spAutoFit/>
          </a:bodyPr>
          <a:lstStyle/>
          <a:p>
            <a:r>
              <a:rPr lang="es-MX" dirty="0" smtClean="0"/>
              <a:t>Stephen D. Morris</a:t>
            </a:r>
            <a:endParaRPr lang="es-MX" dirty="0"/>
          </a:p>
        </p:txBody>
      </p:sp>
      <p:pic>
        <p:nvPicPr>
          <p:cNvPr id="5" name="Picture 2"/>
          <p:cNvPicPr>
            <a:picLocks noChangeAspect="1" noChangeArrowheads="1"/>
          </p:cNvPicPr>
          <p:nvPr/>
        </p:nvPicPr>
        <p:blipFill>
          <a:blip r:embed="rId2" cstate="print"/>
          <a:srcRect/>
          <a:stretch>
            <a:fillRect/>
          </a:stretch>
        </p:blipFill>
        <p:spPr bwMode="auto">
          <a:xfrm>
            <a:off x="6920096" y="1517668"/>
            <a:ext cx="4032448" cy="4384364"/>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4177509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4419" y="2420888"/>
            <a:ext cx="2293176" cy="93610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MX" sz="2800" b="1" dirty="0" smtClean="0"/>
              <a:t>C</a:t>
            </a:r>
            <a:r>
              <a:rPr lang="es-MX" sz="2500" b="1" dirty="0" smtClean="0"/>
              <a:t>orrupción</a:t>
            </a:r>
            <a:endParaRPr lang="es-MX" sz="2500" b="1" dirty="0"/>
          </a:p>
        </p:txBody>
      </p:sp>
      <p:sp>
        <p:nvSpPr>
          <p:cNvPr id="9" name="8 CuadroTexto"/>
          <p:cNvSpPr txBox="1"/>
          <p:nvPr/>
        </p:nvSpPr>
        <p:spPr>
          <a:xfrm>
            <a:off x="6328965" y="2465512"/>
            <a:ext cx="986167" cy="338554"/>
          </a:xfrm>
          <a:prstGeom prst="rect">
            <a:avLst/>
          </a:prstGeom>
          <a:noFill/>
        </p:spPr>
        <p:txBody>
          <a:bodyPr wrap="none" rtlCol="0">
            <a:spAutoFit/>
          </a:bodyPr>
          <a:lstStyle/>
          <a:p>
            <a:r>
              <a:rPr lang="es-MX" sz="1600" dirty="0" smtClean="0"/>
              <a:t>vinculado</a:t>
            </a:r>
            <a:endParaRPr lang="es-MX" sz="1600" dirty="0"/>
          </a:p>
        </p:txBody>
      </p:sp>
      <p:sp>
        <p:nvSpPr>
          <p:cNvPr id="10" name="9 Rectángulo"/>
          <p:cNvSpPr/>
          <p:nvPr/>
        </p:nvSpPr>
        <p:spPr>
          <a:xfrm>
            <a:off x="3824147" y="2420888"/>
            <a:ext cx="2112235" cy="93610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2400" b="1" dirty="0" smtClean="0">
                <a:solidFill>
                  <a:schemeClr val="tx1"/>
                </a:solidFill>
              </a:rPr>
              <a:t>S</a:t>
            </a:r>
            <a:r>
              <a:rPr lang="es-MX" b="1" dirty="0" smtClean="0">
                <a:solidFill>
                  <a:schemeClr val="tx1"/>
                </a:solidFill>
              </a:rPr>
              <a:t>istema Normativo</a:t>
            </a:r>
            <a:endParaRPr lang="es-MX" b="1" dirty="0">
              <a:solidFill>
                <a:schemeClr val="tx1"/>
              </a:solidFill>
            </a:endParaRPr>
          </a:p>
        </p:txBody>
      </p:sp>
      <p:sp>
        <p:nvSpPr>
          <p:cNvPr id="13" name="12 Datos"/>
          <p:cNvSpPr/>
          <p:nvPr/>
        </p:nvSpPr>
        <p:spPr>
          <a:xfrm>
            <a:off x="6491123" y="116632"/>
            <a:ext cx="2581208" cy="1899592"/>
          </a:xfrm>
          <a:prstGeom prst="flowChartInputOutp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MX" dirty="0" smtClean="0">
                <a:solidFill>
                  <a:schemeClr val="tx1"/>
                </a:solidFill>
              </a:rPr>
              <a:t>Conjunto de reglas que </a:t>
            </a:r>
            <a:r>
              <a:rPr lang="es-MX" b="1" dirty="0" smtClean="0">
                <a:solidFill>
                  <a:schemeClr val="tx1"/>
                </a:solidFill>
              </a:rPr>
              <a:t>regulan </a:t>
            </a:r>
            <a:r>
              <a:rPr lang="es-MX" dirty="0" smtClean="0">
                <a:solidFill>
                  <a:schemeClr val="tx1"/>
                </a:solidFill>
              </a:rPr>
              <a:t>una práctica social</a:t>
            </a:r>
            <a:endParaRPr lang="es-MX" dirty="0">
              <a:solidFill>
                <a:schemeClr val="tx1"/>
              </a:solidFill>
            </a:endParaRPr>
          </a:p>
        </p:txBody>
      </p:sp>
      <p:sp>
        <p:nvSpPr>
          <p:cNvPr id="14" name="13 Proceso"/>
          <p:cNvSpPr/>
          <p:nvPr/>
        </p:nvSpPr>
        <p:spPr>
          <a:xfrm>
            <a:off x="6704467" y="3041576"/>
            <a:ext cx="2208245" cy="288032"/>
          </a:xfrm>
          <a:prstGeom prst="flowChart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dirty="0" smtClean="0">
                <a:solidFill>
                  <a:schemeClr val="tx1"/>
                </a:solidFill>
              </a:rPr>
              <a:t>Religioso</a:t>
            </a:r>
            <a:endParaRPr lang="es-MX" dirty="0">
              <a:solidFill>
                <a:schemeClr val="tx1"/>
              </a:solidFill>
            </a:endParaRPr>
          </a:p>
        </p:txBody>
      </p:sp>
      <p:sp>
        <p:nvSpPr>
          <p:cNvPr id="15" name="14 Proceso"/>
          <p:cNvSpPr/>
          <p:nvPr/>
        </p:nvSpPr>
        <p:spPr>
          <a:xfrm>
            <a:off x="6704467" y="3401616"/>
            <a:ext cx="2208245" cy="288032"/>
          </a:xfrm>
          <a:prstGeom prst="flowChart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dirty="0" smtClean="0">
                <a:solidFill>
                  <a:schemeClr val="tx1"/>
                </a:solidFill>
              </a:rPr>
              <a:t>Jurídico</a:t>
            </a:r>
            <a:endParaRPr lang="es-MX" dirty="0">
              <a:solidFill>
                <a:schemeClr val="tx1"/>
              </a:solidFill>
            </a:endParaRPr>
          </a:p>
        </p:txBody>
      </p:sp>
      <p:sp>
        <p:nvSpPr>
          <p:cNvPr id="16" name="15 Proceso"/>
          <p:cNvSpPr/>
          <p:nvPr/>
        </p:nvSpPr>
        <p:spPr>
          <a:xfrm>
            <a:off x="6704467" y="3761656"/>
            <a:ext cx="2208245" cy="288032"/>
          </a:xfrm>
          <a:prstGeom prst="flowChart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dirty="0" smtClean="0">
                <a:solidFill>
                  <a:schemeClr val="tx1"/>
                </a:solidFill>
              </a:rPr>
              <a:t>Deportivos</a:t>
            </a:r>
            <a:endParaRPr lang="es-MX" dirty="0">
              <a:solidFill>
                <a:schemeClr val="tx1"/>
              </a:solidFill>
            </a:endParaRPr>
          </a:p>
        </p:txBody>
      </p:sp>
      <p:sp>
        <p:nvSpPr>
          <p:cNvPr id="17" name="16 Proceso"/>
          <p:cNvSpPr/>
          <p:nvPr/>
        </p:nvSpPr>
        <p:spPr>
          <a:xfrm>
            <a:off x="6704467" y="4481736"/>
            <a:ext cx="2208245" cy="288032"/>
          </a:xfrm>
          <a:prstGeom prst="flowChart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dirty="0" smtClean="0">
                <a:solidFill>
                  <a:schemeClr val="tx1"/>
                </a:solidFill>
              </a:rPr>
              <a:t>Político</a:t>
            </a:r>
            <a:endParaRPr lang="es-MX" dirty="0">
              <a:solidFill>
                <a:schemeClr val="tx1"/>
              </a:solidFill>
            </a:endParaRPr>
          </a:p>
        </p:txBody>
      </p:sp>
      <p:sp>
        <p:nvSpPr>
          <p:cNvPr id="18" name="17 Proceso"/>
          <p:cNvSpPr/>
          <p:nvPr/>
        </p:nvSpPr>
        <p:spPr>
          <a:xfrm>
            <a:off x="6704467" y="4121696"/>
            <a:ext cx="2208245" cy="288032"/>
          </a:xfrm>
          <a:prstGeom prst="flowChart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dirty="0" smtClean="0">
                <a:solidFill>
                  <a:schemeClr val="tx1"/>
                </a:solidFill>
              </a:rPr>
              <a:t>Económico</a:t>
            </a:r>
            <a:endParaRPr lang="es-MX" dirty="0">
              <a:solidFill>
                <a:schemeClr val="tx1"/>
              </a:solidFill>
            </a:endParaRPr>
          </a:p>
        </p:txBody>
      </p:sp>
      <p:cxnSp>
        <p:nvCxnSpPr>
          <p:cNvPr id="20" name="19 Conector recto"/>
          <p:cNvCxnSpPr/>
          <p:nvPr/>
        </p:nvCxnSpPr>
        <p:spPr>
          <a:xfrm>
            <a:off x="6704467" y="3014280"/>
            <a:ext cx="0" cy="1800200"/>
          </a:xfrm>
          <a:prstGeom prst="line">
            <a:avLst/>
          </a:prstGeom>
        </p:spPr>
        <p:style>
          <a:lnRef idx="1">
            <a:schemeClr val="accent6"/>
          </a:lnRef>
          <a:fillRef idx="2">
            <a:schemeClr val="accent6"/>
          </a:fillRef>
          <a:effectRef idx="1">
            <a:schemeClr val="accent6"/>
          </a:effectRef>
          <a:fontRef idx="minor">
            <a:schemeClr val="dk1"/>
          </a:fontRef>
        </p:style>
      </p:cxnSp>
      <p:cxnSp>
        <p:nvCxnSpPr>
          <p:cNvPr id="22" name="21 Conector angular"/>
          <p:cNvCxnSpPr>
            <a:stCxn id="10" idx="3"/>
            <a:endCxn id="16" idx="1"/>
          </p:cNvCxnSpPr>
          <p:nvPr/>
        </p:nvCxnSpPr>
        <p:spPr>
          <a:xfrm>
            <a:off x="5936382" y="2888940"/>
            <a:ext cx="768085" cy="101673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27 Llamada de flecha hacia abajo"/>
          <p:cNvSpPr/>
          <p:nvPr/>
        </p:nvSpPr>
        <p:spPr>
          <a:xfrm>
            <a:off x="8411336" y="2465512"/>
            <a:ext cx="2592288" cy="57606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Autoridad/</a:t>
            </a:r>
            <a:r>
              <a:rPr lang="es-MX" b="1" dirty="0" smtClean="0"/>
              <a:t>decisor</a:t>
            </a:r>
            <a:endParaRPr lang="es-MX" b="1" dirty="0"/>
          </a:p>
        </p:txBody>
      </p:sp>
      <p:sp>
        <p:nvSpPr>
          <p:cNvPr id="29" name="28 CuadroTexto"/>
          <p:cNvSpPr txBox="1"/>
          <p:nvPr/>
        </p:nvSpPr>
        <p:spPr>
          <a:xfrm>
            <a:off x="8891390" y="3004988"/>
            <a:ext cx="1124795" cy="369332"/>
          </a:xfrm>
          <a:prstGeom prst="rect">
            <a:avLst/>
          </a:prstGeom>
          <a:noFill/>
        </p:spPr>
        <p:txBody>
          <a:bodyPr wrap="none" rtlCol="0">
            <a:spAutoFit/>
          </a:bodyPr>
          <a:lstStyle/>
          <a:p>
            <a:r>
              <a:rPr lang="es-MX" dirty="0" smtClean="0"/>
              <a:t>Sacerdote</a:t>
            </a:r>
            <a:endParaRPr lang="es-MX" dirty="0"/>
          </a:p>
        </p:txBody>
      </p:sp>
      <p:sp>
        <p:nvSpPr>
          <p:cNvPr id="30" name="29 CuadroTexto"/>
          <p:cNvSpPr txBox="1"/>
          <p:nvPr/>
        </p:nvSpPr>
        <p:spPr>
          <a:xfrm>
            <a:off x="8891389" y="4400436"/>
            <a:ext cx="2378408" cy="369332"/>
          </a:xfrm>
          <a:prstGeom prst="rect">
            <a:avLst/>
          </a:prstGeom>
          <a:noFill/>
        </p:spPr>
        <p:txBody>
          <a:bodyPr wrap="none" rtlCol="0">
            <a:spAutoFit/>
          </a:bodyPr>
          <a:lstStyle/>
          <a:p>
            <a:r>
              <a:rPr lang="es-MX" dirty="0" smtClean="0"/>
              <a:t>Gobernante/ciudadano</a:t>
            </a:r>
            <a:endParaRPr lang="es-MX" dirty="0"/>
          </a:p>
        </p:txBody>
      </p:sp>
      <p:sp>
        <p:nvSpPr>
          <p:cNvPr id="32" name="31 CuadroTexto"/>
          <p:cNvSpPr txBox="1"/>
          <p:nvPr/>
        </p:nvSpPr>
        <p:spPr>
          <a:xfrm>
            <a:off x="8891389" y="3680356"/>
            <a:ext cx="2468531" cy="369332"/>
          </a:xfrm>
          <a:prstGeom prst="rect">
            <a:avLst/>
          </a:prstGeom>
          <a:noFill/>
        </p:spPr>
        <p:txBody>
          <a:bodyPr wrap="square" rtlCol="0">
            <a:spAutoFit/>
          </a:bodyPr>
          <a:lstStyle/>
          <a:p>
            <a:r>
              <a:rPr lang="es-MX" dirty="0" smtClean="0"/>
              <a:t>Futbolista/Arbitro</a:t>
            </a:r>
            <a:endParaRPr lang="es-MX" dirty="0"/>
          </a:p>
        </p:txBody>
      </p:sp>
      <p:sp>
        <p:nvSpPr>
          <p:cNvPr id="33" name="32 CuadroTexto"/>
          <p:cNvSpPr txBox="1"/>
          <p:nvPr/>
        </p:nvSpPr>
        <p:spPr>
          <a:xfrm>
            <a:off x="8891390" y="4040396"/>
            <a:ext cx="2511970" cy="369332"/>
          </a:xfrm>
          <a:prstGeom prst="rect">
            <a:avLst/>
          </a:prstGeom>
          <a:noFill/>
        </p:spPr>
        <p:txBody>
          <a:bodyPr wrap="none" rtlCol="0">
            <a:spAutoFit/>
          </a:bodyPr>
          <a:lstStyle/>
          <a:p>
            <a:r>
              <a:rPr lang="es-MX" dirty="0" smtClean="0"/>
              <a:t>Director de una empresa</a:t>
            </a:r>
            <a:endParaRPr lang="es-MX" dirty="0"/>
          </a:p>
        </p:txBody>
      </p:sp>
      <p:sp>
        <p:nvSpPr>
          <p:cNvPr id="34" name="33 Llamada de flecha hacia arriba"/>
          <p:cNvSpPr/>
          <p:nvPr/>
        </p:nvSpPr>
        <p:spPr>
          <a:xfrm>
            <a:off x="9072331" y="4760478"/>
            <a:ext cx="2956931" cy="1908884"/>
          </a:xfrm>
          <a:prstGeom prst="upArrow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dirty="0" smtClean="0"/>
              <a:t>Derechos </a:t>
            </a:r>
            <a:r>
              <a:rPr lang="es-MX" sz="2800" dirty="0" smtClean="0"/>
              <a:t>y deberes </a:t>
            </a:r>
            <a:r>
              <a:rPr lang="es-MX" dirty="0" smtClean="0"/>
              <a:t>institucionales o posicionales y naturales.</a:t>
            </a:r>
          </a:p>
        </p:txBody>
      </p:sp>
      <p:sp>
        <p:nvSpPr>
          <p:cNvPr id="35" name="34 CuadroTexto"/>
          <p:cNvSpPr txBox="1"/>
          <p:nvPr/>
        </p:nvSpPr>
        <p:spPr>
          <a:xfrm>
            <a:off x="183940" y="3809931"/>
            <a:ext cx="3763946"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MX" b="1" dirty="0" smtClean="0"/>
              <a:t>Es un delito o infracción</a:t>
            </a:r>
          </a:p>
          <a:p>
            <a:r>
              <a:rPr lang="es-MX" b="1" dirty="0" smtClean="0"/>
              <a:t>que implica la violación del</a:t>
            </a:r>
            <a:endParaRPr lang="es-MX" b="1" dirty="0"/>
          </a:p>
        </p:txBody>
      </p:sp>
      <p:cxnSp>
        <p:nvCxnSpPr>
          <p:cNvPr id="37" name="36 Conector angular"/>
          <p:cNvCxnSpPr>
            <a:stCxn id="4" idx="2"/>
          </p:cNvCxnSpPr>
          <p:nvPr/>
        </p:nvCxnSpPr>
        <p:spPr>
          <a:xfrm rot="16200000" flipH="1">
            <a:off x="1181879" y="3476120"/>
            <a:ext cx="435816" cy="19756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38 Forma"/>
          <p:cNvCxnSpPr>
            <a:stCxn id="35" idx="3"/>
            <a:endCxn id="10" idx="2"/>
          </p:cNvCxnSpPr>
          <p:nvPr/>
        </p:nvCxnSpPr>
        <p:spPr>
          <a:xfrm flipV="1">
            <a:off x="3947886" y="3356992"/>
            <a:ext cx="932379" cy="776105"/>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40 Conector angular"/>
          <p:cNvCxnSpPr>
            <a:stCxn id="10" idx="3"/>
            <a:endCxn id="13" idx="2"/>
          </p:cNvCxnSpPr>
          <p:nvPr/>
        </p:nvCxnSpPr>
        <p:spPr>
          <a:xfrm flipV="1">
            <a:off x="5936382" y="1183060"/>
            <a:ext cx="785167" cy="170588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41 CuadroTexto"/>
          <p:cNvSpPr txBox="1"/>
          <p:nvPr/>
        </p:nvSpPr>
        <p:spPr>
          <a:xfrm>
            <a:off x="154419" y="6392362"/>
            <a:ext cx="6550048" cy="276999"/>
          </a:xfrm>
          <a:prstGeom prst="rect">
            <a:avLst/>
          </a:prstGeom>
          <a:noFill/>
        </p:spPr>
        <p:txBody>
          <a:bodyPr wrap="square" rtlCol="0">
            <a:spAutoFit/>
          </a:bodyPr>
          <a:lstStyle/>
          <a:p>
            <a:r>
              <a:rPr lang="es-MX" sz="1200" dirty="0" smtClean="0"/>
              <a:t>Elaborado con datos del libro </a:t>
            </a:r>
            <a:r>
              <a:rPr lang="es-MX" sz="1200" i="1" dirty="0" smtClean="0"/>
              <a:t>Poder, derecho y corrupción. Pág. 21 y 22</a:t>
            </a:r>
            <a:endParaRPr lang="es-MX" sz="1200" dirty="0"/>
          </a:p>
        </p:txBody>
      </p:sp>
      <p:sp>
        <p:nvSpPr>
          <p:cNvPr id="43" name="42 CuadroTexto"/>
          <p:cNvSpPr txBox="1"/>
          <p:nvPr/>
        </p:nvSpPr>
        <p:spPr>
          <a:xfrm>
            <a:off x="646310" y="566970"/>
            <a:ext cx="3840427" cy="83099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s-MX" sz="4800" dirty="0" smtClean="0"/>
              <a:t>Concepto</a:t>
            </a:r>
            <a:endParaRPr lang="es-MX" sz="4800" dirty="0"/>
          </a:p>
        </p:txBody>
      </p:sp>
      <p:sp>
        <p:nvSpPr>
          <p:cNvPr id="2" name="Rectángulo 1"/>
          <p:cNvSpPr/>
          <p:nvPr/>
        </p:nvSpPr>
        <p:spPr>
          <a:xfrm>
            <a:off x="5711957" y="5517232"/>
            <a:ext cx="2400267"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smtClean="0"/>
              <a:t>Deberes Naturales</a:t>
            </a:r>
            <a:endParaRPr lang="es-MX" sz="2800" dirty="0"/>
          </a:p>
        </p:txBody>
      </p:sp>
      <p:cxnSp>
        <p:nvCxnSpPr>
          <p:cNvPr id="7" name="Conector angular 6"/>
          <p:cNvCxnSpPr>
            <a:stCxn id="2" idx="0"/>
          </p:cNvCxnSpPr>
          <p:nvPr/>
        </p:nvCxnSpPr>
        <p:spPr>
          <a:xfrm rot="5400000" flipH="1" flipV="1">
            <a:off x="7740183" y="4185084"/>
            <a:ext cx="504056" cy="216024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flipV="1">
            <a:off x="9072331" y="4769768"/>
            <a:ext cx="288032" cy="243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28 CuadroTexto"/>
          <p:cNvSpPr txBox="1"/>
          <p:nvPr/>
        </p:nvSpPr>
        <p:spPr>
          <a:xfrm>
            <a:off x="8880310" y="3347700"/>
            <a:ext cx="584775" cy="369332"/>
          </a:xfrm>
          <a:prstGeom prst="rect">
            <a:avLst/>
          </a:prstGeom>
          <a:noFill/>
        </p:spPr>
        <p:txBody>
          <a:bodyPr wrap="none" rtlCol="0">
            <a:spAutoFit/>
          </a:bodyPr>
          <a:lstStyle/>
          <a:p>
            <a:r>
              <a:rPr lang="es-MX" dirty="0" smtClean="0"/>
              <a:t>Juez</a:t>
            </a:r>
            <a:endParaRPr lang="es-MX" dirty="0"/>
          </a:p>
        </p:txBody>
      </p:sp>
    </p:spTree>
    <p:extLst>
      <p:ext uri="{BB962C8B-B14F-4D97-AF65-F5344CB8AC3E}">
        <p14:creationId xmlns:p14="http://schemas.microsoft.com/office/powerpoint/2010/main" val="52676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in)">
                                      <p:cBhvr>
                                        <p:cTn id="10" dur="500"/>
                                        <p:tgtEl>
                                          <p:spTgt spid="9"/>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in)">
                                      <p:cBhvr>
                                        <p:cTn id="13" dur="500"/>
                                        <p:tgtEl>
                                          <p:spTgt spid="1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ox(in)">
                                      <p:cBhvr>
                                        <p:cTn id="16" dur="500"/>
                                        <p:tgtEl>
                                          <p:spTgt spid="13"/>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ox(in)">
                                      <p:cBhvr>
                                        <p:cTn id="19" dur="500"/>
                                        <p:tgtEl>
                                          <p:spTgt spid="14"/>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ox(in)">
                                      <p:cBhvr>
                                        <p:cTn id="22" dur="500"/>
                                        <p:tgtEl>
                                          <p:spTgt spid="15"/>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ox(in)">
                                      <p:cBhvr>
                                        <p:cTn id="25" dur="500"/>
                                        <p:tgtEl>
                                          <p:spTgt spid="16"/>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ox(in)">
                                      <p:cBhvr>
                                        <p:cTn id="28" dur="500"/>
                                        <p:tgtEl>
                                          <p:spTgt spid="17"/>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ox(in)">
                                      <p:cBhvr>
                                        <p:cTn id="31" dur="500"/>
                                        <p:tgtEl>
                                          <p:spTgt spid="18"/>
                                        </p:tgtEl>
                                      </p:cBhvr>
                                    </p:animEffect>
                                  </p:childTnLst>
                                </p:cTn>
                              </p:par>
                              <p:par>
                                <p:cTn id="32" presetID="4" presetClass="entr" presetSubtype="16"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ox(in)">
                                      <p:cBhvr>
                                        <p:cTn id="34" dur="500"/>
                                        <p:tgtEl>
                                          <p:spTgt spid="20"/>
                                        </p:tgtEl>
                                      </p:cBhvr>
                                    </p:animEffect>
                                  </p:childTnLst>
                                </p:cTn>
                              </p:par>
                              <p:par>
                                <p:cTn id="35" presetID="4" presetClass="entr" presetSubtype="16"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ox(in)">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box(in)">
                                      <p:cBhvr>
                                        <p:cTn id="42" dur="500"/>
                                        <p:tgtEl>
                                          <p:spTgt spid="35"/>
                                        </p:tgtEl>
                                      </p:cBhvr>
                                    </p:animEffect>
                                  </p:childTnLst>
                                </p:cTn>
                              </p:par>
                              <p:par>
                                <p:cTn id="43" presetID="4" presetClass="entr" presetSubtype="16"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box(in)">
                                      <p:cBhvr>
                                        <p:cTn id="45" dur="500"/>
                                        <p:tgtEl>
                                          <p:spTgt spid="37"/>
                                        </p:tgtEl>
                                      </p:cBhvr>
                                    </p:animEffect>
                                  </p:childTnLst>
                                </p:cTn>
                              </p:par>
                              <p:par>
                                <p:cTn id="46" presetID="4" presetClass="entr" presetSubtype="16" fill="hold"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box(in)">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ox(in)">
                                      <p:cBhvr>
                                        <p:cTn id="53" dur="500"/>
                                        <p:tgtEl>
                                          <p:spTgt spid="28"/>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ox(in)">
                                      <p:cBhvr>
                                        <p:cTn id="56" dur="500"/>
                                        <p:tgtEl>
                                          <p:spTgt spid="29"/>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box(in)">
                                      <p:cBhvr>
                                        <p:cTn id="59" dur="500"/>
                                        <p:tgtEl>
                                          <p:spTgt spid="30"/>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ox(in)">
                                      <p:cBhvr>
                                        <p:cTn id="62" dur="500"/>
                                        <p:tgtEl>
                                          <p:spTgt spid="32"/>
                                        </p:tgtEl>
                                      </p:cBhvr>
                                    </p:animEffect>
                                  </p:childTnLst>
                                </p:cTn>
                              </p:par>
                              <p:par>
                                <p:cTn id="63" presetID="4" presetClass="entr" presetSubtype="16"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box(in)">
                                      <p:cBhvr>
                                        <p:cTn id="65" dur="500"/>
                                        <p:tgtEl>
                                          <p:spTgt spid="33"/>
                                        </p:tgtEl>
                                      </p:cBhvr>
                                    </p:animEffect>
                                  </p:childTnLst>
                                </p:cTn>
                              </p:par>
                              <p:par>
                                <p:cTn id="66" presetID="4" presetClass="entr" presetSubtype="16" fill="hold" grpId="0"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box(in)">
                                      <p:cBhvr>
                                        <p:cTn id="68" dur="500"/>
                                        <p:tgtEl>
                                          <p:spTgt spid="34"/>
                                        </p:tgtEl>
                                      </p:cBhvr>
                                    </p:animEffect>
                                  </p:childTnLst>
                                </p:cTn>
                              </p:par>
                              <p:par>
                                <p:cTn id="69" presetID="4" presetClass="entr" presetSubtype="16"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box(in)">
                                      <p:cBhvr>
                                        <p:cTn id="7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animBg="1"/>
      <p:bldP spid="13" grpId="0" animBg="1"/>
      <p:bldP spid="14" grpId="0" animBg="1"/>
      <p:bldP spid="15" grpId="0" animBg="1"/>
      <p:bldP spid="16" grpId="0" animBg="1"/>
      <p:bldP spid="17" grpId="0" animBg="1"/>
      <p:bldP spid="18" grpId="0" animBg="1"/>
      <p:bldP spid="28" grpId="0" animBg="1"/>
      <p:bldP spid="29" grpId="0"/>
      <p:bldP spid="30" grpId="0"/>
      <p:bldP spid="32" grpId="0"/>
      <p:bldP spid="33" grpId="0"/>
      <p:bldP spid="34" grpId="0" animBg="1"/>
      <p:bldP spid="35" grpId="0" animBg="1"/>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Proceso"/>
          <p:cNvSpPr/>
          <p:nvPr/>
        </p:nvSpPr>
        <p:spPr>
          <a:xfrm>
            <a:off x="3862330" y="260648"/>
            <a:ext cx="3072341" cy="93610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smtClean="0"/>
              <a:t>Acto o Actividad Corrupta</a:t>
            </a:r>
            <a:endParaRPr lang="es-MX" sz="2400" b="1" dirty="0"/>
          </a:p>
        </p:txBody>
      </p:sp>
      <p:sp>
        <p:nvSpPr>
          <p:cNvPr id="5" name="4 CuadroTexto"/>
          <p:cNvSpPr txBox="1"/>
          <p:nvPr/>
        </p:nvSpPr>
        <p:spPr>
          <a:xfrm>
            <a:off x="4655841" y="1881700"/>
            <a:ext cx="1126077" cy="323165"/>
          </a:xfrm>
          <a:prstGeom prst="rect">
            <a:avLst/>
          </a:prstGeom>
          <a:noFill/>
        </p:spPr>
        <p:txBody>
          <a:bodyPr wrap="none" rtlCol="0">
            <a:spAutoFit/>
          </a:bodyPr>
          <a:lstStyle/>
          <a:p>
            <a:r>
              <a:rPr lang="es-MX" sz="1500" dirty="0" smtClean="0"/>
              <a:t>Requiere de</a:t>
            </a:r>
            <a:endParaRPr lang="es-MX" sz="1500" dirty="0"/>
          </a:p>
        </p:txBody>
      </p:sp>
      <p:sp>
        <p:nvSpPr>
          <p:cNvPr id="8" name="7 Elipse"/>
          <p:cNvSpPr/>
          <p:nvPr/>
        </p:nvSpPr>
        <p:spPr>
          <a:xfrm>
            <a:off x="1679509" y="1385480"/>
            <a:ext cx="2727123" cy="93610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3200" dirty="0" smtClean="0">
                <a:solidFill>
                  <a:schemeClr val="tx1"/>
                </a:solidFill>
              </a:rPr>
              <a:t>D</a:t>
            </a:r>
            <a:r>
              <a:rPr lang="es-MX" sz="2000" dirty="0" smtClean="0">
                <a:solidFill>
                  <a:schemeClr val="tx1"/>
                </a:solidFill>
              </a:rPr>
              <a:t>ecisor</a:t>
            </a:r>
            <a:endParaRPr lang="es-MX" sz="2000" dirty="0">
              <a:solidFill>
                <a:schemeClr val="tx1"/>
              </a:solidFill>
            </a:endParaRPr>
          </a:p>
        </p:txBody>
      </p:sp>
      <p:sp>
        <p:nvSpPr>
          <p:cNvPr id="9" name="8 Elipse"/>
          <p:cNvSpPr/>
          <p:nvPr/>
        </p:nvSpPr>
        <p:spPr>
          <a:xfrm>
            <a:off x="6192011" y="1340768"/>
            <a:ext cx="3072341" cy="100811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1700" dirty="0" smtClean="0">
                <a:solidFill>
                  <a:schemeClr val="tx1"/>
                </a:solidFill>
              </a:rPr>
              <a:t>Una o más personas (decisoras o no)</a:t>
            </a:r>
            <a:endParaRPr lang="es-MX" sz="1700" dirty="0">
              <a:solidFill>
                <a:schemeClr val="tx1"/>
              </a:solidFill>
            </a:endParaRPr>
          </a:p>
        </p:txBody>
      </p:sp>
      <p:sp>
        <p:nvSpPr>
          <p:cNvPr id="17" name="16 CuadroTexto"/>
          <p:cNvSpPr txBox="1"/>
          <p:nvPr/>
        </p:nvSpPr>
        <p:spPr>
          <a:xfrm>
            <a:off x="6934671" y="6602868"/>
            <a:ext cx="8784299" cy="276999"/>
          </a:xfrm>
          <a:prstGeom prst="rect">
            <a:avLst/>
          </a:prstGeom>
          <a:noFill/>
        </p:spPr>
        <p:txBody>
          <a:bodyPr wrap="square" rtlCol="0">
            <a:spAutoFit/>
          </a:bodyPr>
          <a:lstStyle/>
          <a:p>
            <a:r>
              <a:rPr lang="es-MX" sz="1200" dirty="0" smtClean="0"/>
              <a:t>Elaborado con datos del libro </a:t>
            </a:r>
            <a:r>
              <a:rPr lang="es-MX" sz="1200" i="1" dirty="0" smtClean="0"/>
              <a:t>Poder, derecho y corrupción</a:t>
            </a:r>
            <a:r>
              <a:rPr lang="es-MX" sz="1200" i="1" dirty="0" smtClean="0"/>
              <a:t>. </a:t>
            </a:r>
            <a:r>
              <a:rPr lang="es-MX" sz="1200" i="1" dirty="0" err="1" smtClean="0"/>
              <a:t>Carboneli</a:t>
            </a:r>
            <a:r>
              <a:rPr lang="es-MX" sz="1200" i="1" dirty="0" smtClean="0"/>
              <a:t> </a:t>
            </a:r>
            <a:r>
              <a:rPr lang="es-MX" sz="1200" i="1" dirty="0" smtClean="0"/>
              <a:t>Pág. 24 y 25</a:t>
            </a:r>
            <a:endParaRPr lang="es-MX" sz="1200" dirty="0"/>
          </a:p>
        </p:txBody>
      </p:sp>
      <p:sp>
        <p:nvSpPr>
          <p:cNvPr id="18" name="17 CuadroTexto"/>
          <p:cNvSpPr txBox="1"/>
          <p:nvPr/>
        </p:nvSpPr>
        <p:spPr>
          <a:xfrm>
            <a:off x="3215680" y="2996952"/>
            <a:ext cx="3554178" cy="923330"/>
          </a:xfrm>
          <a:prstGeom prst="rect">
            <a:avLst/>
          </a:prstGeom>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es-MX" dirty="0" smtClean="0"/>
              <a:t>Una de las partes intenta </a:t>
            </a:r>
            <a:r>
              <a:rPr lang="es-MX" b="1" dirty="0" smtClean="0"/>
              <a:t>influir</a:t>
            </a:r>
          </a:p>
          <a:p>
            <a:r>
              <a:rPr lang="es-MX" dirty="0" smtClean="0"/>
              <a:t>en el comportamiento de la otra,</a:t>
            </a:r>
          </a:p>
          <a:p>
            <a:r>
              <a:rPr lang="es-MX" dirty="0" smtClean="0"/>
              <a:t>a través de:</a:t>
            </a:r>
            <a:endParaRPr lang="es-MX" dirty="0"/>
          </a:p>
        </p:txBody>
      </p:sp>
      <p:sp>
        <p:nvSpPr>
          <p:cNvPr id="19" name="18 Proceso alternativo"/>
          <p:cNvSpPr/>
          <p:nvPr/>
        </p:nvSpPr>
        <p:spPr>
          <a:xfrm>
            <a:off x="143339" y="4005064"/>
            <a:ext cx="2304256" cy="360040"/>
          </a:xfrm>
          <a:prstGeom prst="flowChartAlternateProces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MX" dirty="0">
                <a:solidFill>
                  <a:schemeClr val="tx2">
                    <a:lumMod val="50000"/>
                  </a:schemeClr>
                </a:solidFill>
              </a:rPr>
              <a:t>P</a:t>
            </a:r>
            <a:r>
              <a:rPr lang="es-MX" dirty="0" smtClean="0">
                <a:solidFill>
                  <a:schemeClr val="tx2">
                    <a:lumMod val="50000"/>
                  </a:schemeClr>
                </a:solidFill>
              </a:rPr>
              <a:t>romesas</a:t>
            </a:r>
            <a:endParaRPr lang="es-MX" dirty="0">
              <a:solidFill>
                <a:schemeClr val="tx2">
                  <a:lumMod val="50000"/>
                </a:schemeClr>
              </a:solidFill>
            </a:endParaRPr>
          </a:p>
        </p:txBody>
      </p:sp>
      <p:sp>
        <p:nvSpPr>
          <p:cNvPr id="20" name="19 Proceso alternativo"/>
          <p:cNvSpPr/>
          <p:nvPr/>
        </p:nvSpPr>
        <p:spPr>
          <a:xfrm>
            <a:off x="143339" y="4437112"/>
            <a:ext cx="2304256" cy="360040"/>
          </a:xfrm>
          <a:prstGeom prst="flowChartAlternateProces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MX" dirty="0" smtClean="0">
                <a:solidFill>
                  <a:schemeClr val="tx2">
                    <a:lumMod val="50000"/>
                  </a:schemeClr>
                </a:solidFill>
              </a:rPr>
              <a:t>Amenazas </a:t>
            </a:r>
            <a:endParaRPr lang="es-MX" dirty="0">
              <a:solidFill>
                <a:schemeClr val="tx2">
                  <a:lumMod val="50000"/>
                </a:schemeClr>
              </a:solidFill>
            </a:endParaRPr>
          </a:p>
        </p:txBody>
      </p:sp>
      <p:sp>
        <p:nvSpPr>
          <p:cNvPr id="21" name="20 Proceso alternativo"/>
          <p:cNvSpPr/>
          <p:nvPr/>
        </p:nvSpPr>
        <p:spPr>
          <a:xfrm>
            <a:off x="143339" y="4869160"/>
            <a:ext cx="2304256" cy="720080"/>
          </a:xfrm>
          <a:prstGeom prst="flowChartAlternateProces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MX" sz="1500" dirty="0" smtClean="0">
                <a:solidFill>
                  <a:schemeClr val="tx2">
                    <a:lumMod val="50000"/>
                  </a:schemeClr>
                </a:solidFill>
              </a:rPr>
              <a:t>Prestaciones prohibidas por el sistema normativo </a:t>
            </a:r>
            <a:endParaRPr lang="es-MX" sz="1500" dirty="0">
              <a:solidFill>
                <a:schemeClr val="tx2">
                  <a:lumMod val="50000"/>
                </a:schemeClr>
              </a:solidFill>
            </a:endParaRPr>
          </a:p>
        </p:txBody>
      </p:sp>
      <p:cxnSp>
        <p:nvCxnSpPr>
          <p:cNvPr id="26" name="25 Conector angular"/>
          <p:cNvCxnSpPr>
            <a:endCxn id="19" idx="3"/>
          </p:cNvCxnSpPr>
          <p:nvPr/>
        </p:nvCxnSpPr>
        <p:spPr>
          <a:xfrm rot="10800000" flipV="1">
            <a:off x="2447595" y="3933056"/>
            <a:ext cx="2016224" cy="252028"/>
          </a:xfrm>
          <a:prstGeom prst="bentConnector3">
            <a:avLst>
              <a:gd name="adj1" fmla="val 5722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27 Conector angular"/>
          <p:cNvCxnSpPr>
            <a:endCxn id="20" idx="3"/>
          </p:cNvCxnSpPr>
          <p:nvPr/>
        </p:nvCxnSpPr>
        <p:spPr>
          <a:xfrm rot="5400000">
            <a:off x="2537605" y="3843046"/>
            <a:ext cx="684076" cy="86409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30 Conector angular"/>
          <p:cNvCxnSpPr>
            <a:endCxn id="21" idx="3"/>
          </p:cNvCxnSpPr>
          <p:nvPr/>
        </p:nvCxnSpPr>
        <p:spPr>
          <a:xfrm rot="10800000" flipV="1">
            <a:off x="2447595" y="3933056"/>
            <a:ext cx="2112235" cy="1296144"/>
          </a:xfrm>
          <a:prstGeom prst="bentConnector3">
            <a:avLst>
              <a:gd name="adj1" fmla="val 59477"/>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33 Conector recto de flecha"/>
          <p:cNvCxnSpPr>
            <a:stCxn id="18" idx="3"/>
          </p:cNvCxnSpPr>
          <p:nvPr/>
        </p:nvCxnSpPr>
        <p:spPr>
          <a:xfrm flipV="1">
            <a:off x="6769858" y="3212976"/>
            <a:ext cx="2920364" cy="2456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7641473" y="2893041"/>
            <a:ext cx="1040157" cy="523220"/>
          </a:xfrm>
          <a:prstGeom prst="rect">
            <a:avLst/>
          </a:prstGeom>
          <a:noFill/>
        </p:spPr>
        <p:txBody>
          <a:bodyPr wrap="none" rtlCol="0">
            <a:spAutoFit/>
          </a:bodyPr>
          <a:lstStyle/>
          <a:p>
            <a:r>
              <a:rPr lang="es-MX" sz="2800" b="1" dirty="0" smtClean="0"/>
              <a:t>o</a:t>
            </a:r>
            <a:r>
              <a:rPr lang="es-MX" b="1" dirty="0" smtClean="0"/>
              <a:t>bjetivo</a:t>
            </a:r>
            <a:endParaRPr lang="es-MX" b="1" dirty="0"/>
          </a:p>
        </p:txBody>
      </p:sp>
      <p:sp>
        <p:nvSpPr>
          <p:cNvPr id="36" name="35 Proceso"/>
          <p:cNvSpPr/>
          <p:nvPr/>
        </p:nvSpPr>
        <p:spPr>
          <a:xfrm>
            <a:off x="9705343" y="2028473"/>
            <a:ext cx="2390693" cy="1669832"/>
          </a:xfrm>
          <a:prstGeom prst="flowChartProcess">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s-MX" sz="2200" dirty="0" smtClean="0"/>
              <a:t>La obtención de un </a:t>
            </a:r>
            <a:r>
              <a:rPr lang="es-MX" sz="2200" b="1" dirty="0" smtClean="0"/>
              <a:t>beneficio o ganancia</a:t>
            </a:r>
            <a:endParaRPr lang="es-MX" sz="2200" b="1" dirty="0"/>
          </a:p>
        </p:txBody>
      </p:sp>
      <p:sp>
        <p:nvSpPr>
          <p:cNvPr id="37" name="36 Proceso alternativo"/>
          <p:cNvSpPr/>
          <p:nvPr/>
        </p:nvSpPr>
        <p:spPr>
          <a:xfrm>
            <a:off x="6425859" y="4293096"/>
            <a:ext cx="1824203" cy="504056"/>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s-MX" dirty="0" smtClean="0">
                <a:solidFill>
                  <a:schemeClr val="tx1"/>
                </a:solidFill>
              </a:rPr>
              <a:t>Económica</a:t>
            </a:r>
            <a:endParaRPr lang="es-MX" dirty="0">
              <a:solidFill>
                <a:schemeClr val="tx1"/>
              </a:solidFill>
            </a:endParaRPr>
          </a:p>
        </p:txBody>
      </p:sp>
      <p:sp>
        <p:nvSpPr>
          <p:cNvPr id="38" name="37 Proceso alternativo"/>
          <p:cNvSpPr/>
          <p:nvPr/>
        </p:nvSpPr>
        <p:spPr>
          <a:xfrm>
            <a:off x="8826125" y="4293096"/>
            <a:ext cx="1728192" cy="504056"/>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s-MX" dirty="0" smtClean="0">
                <a:solidFill>
                  <a:schemeClr val="tx1"/>
                </a:solidFill>
              </a:rPr>
              <a:t>No Económica</a:t>
            </a:r>
            <a:endParaRPr lang="es-MX" dirty="0">
              <a:solidFill>
                <a:schemeClr val="tx1"/>
              </a:solidFill>
            </a:endParaRPr>
          </a:p>
        </p:txBody>
      </p:sp>
      <p:cxnSp>
        <p:nvCxnSpPr>
          <p:cNvPr id="42" name="41 Conector angular"/>
          <p:cNvCxnSpPr>
            <a:stCxn id="3" idx="2"/>
            <a:endCxn id="8" idx="6"/>
          </p:cNvCxnSpPr>
          <p:nvPr/>
        </p:nvCxnSpPr>
        <p:spPr>
          <a:xfrm rot="5400000">
            <a:off x="4574177" y="1029209"/>
            <a:ext cx="656780" cy="99186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48 Forma"/>
          <p:cNvCxnSpPr>
            <a:stCxn id="3" idx="2"/>
            <a:endCxn id="9" idx="2"/>
          </p:cNvCxnSpPr>
          <p:nvPr/>
        </p:nvCxnSpPr>
        <p:spPr>
          <a:xfrm rot="16200000" flipH="1">
            <a:off x="5471219" y="1124033"/>
            <a:ext cx="648072" cy="793511"/>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50 Conector recto de flecha"/>
          <p:cNvCxnSpPr/>
          <p:nvPr/>
        </p:nvCxnSpPr>
        <p:spPr>
          <a:xfrm>
            <a:off x="3695733" y="2348880"/>
            <a:ext cx="1152128"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52 Conector recto de flecha"/>
          <p:cNvCxnSpPr/>
          <p:nvPr/>
        </p:nvCxnSpPr>
        <p:spPr>
          <a:xfrm flipH="1">
            <a:off x="6384032" y="2276872"/>
            <a:ext cx="672075"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54 Conector angular"/>
          <p:cNvCxnSpPr>
            <a:stCxn id="36" idx="2"/>
            <a:endCxn id="37" idx="0"/>
          </p:cNvCxnSpPr>
          <p:nvPr/>
        </p:nvCxnSpPr>
        <p:spPr>
          <a:xfrm rot="5400000">
            <a:off x="8821931" y="2214337"/>
            <a:ext cx="594791" cy="3562729"/>
          </a:xfrm>
          <a:prstGeom prst="bentConnector3">
            <a:avLst>
              <a:gd name="adj1" fmla="val 50000"/>
            </a:avLst>
          </a:prstGeom>
          <a:ln>
            <a:solidFill>
              <a:schemeClr val="bg2">
                <a:lumMod val="1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7" name="56 Conector angular"/>
          <p:cNvCxnSpPr>
            <a:stCxn id="36" idx="2"/>
            <a:endCxn id="38" idx="0"/>
          </p:cNvCxnSpPr>
          <p:nvPr/>
        </p:nvCxnSpPr>
        <p:spPr>
          <a:xfrm rot="5400000">
            <a:off x="9998062" y="3390467"/>
            <a:ext cx="594791" cy="1210468"/>
          </a:xfrm>
          <a:prstGeom prst="bentConnector3">
            <a:avLst>
              <a:gd name="adj1" fmla="val 50000"/>
            </a:avLst>
          </a:prstGeom>
          <a:ln>
            <a:solidFill>
              <a:schemeClr val="bg2">
                <a:lumMod val="10000"/>
              </a:schemeClr>
            </a:solidFill>
            <a:tailEnd type="arrow"/>
          </a:ln>
        </p:spPr>
        <p:style>
          <a:lnRef idx="1">
            <a:schemeClr val="accent1"/>
          </a:lnRef>
          <a:fillRef idx="0">
            <a:schemeClr val="accent1"/>
          </a:fillRef>
          <a:effectRef idx="0">
            <a:schemeClr val="accent1"/>
          </a:effectRef>
          <a:fontRef idx="minor">
            <a:schemeClr val="tx1"/>
          </a:fontRef>
        </p:style>
      </p:cxnSp>
      <p:sp>
        <p:nvSpPr>
          <p:cNvPr id="58" name="57 CuadroTexto"/>
          <p:cNvSpPr txBox="1"/>
          <p:nvPr/>
        </p:nvSpPr>
        <p:spPr>
          <a:xfrm>
            <a:off x="10793713" y="5180856"/>
            <a:ext cx="1064715" cy="923330"/>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s-MX" dirty="0" smtClean="0"/>
              <a:t>Honores</a:t>
            </a:r>
          </a:p>
          <a:p>
            <a:r>
              <a:rPr lang="es-MX" dirty="0" smtClean="0"/>
              <a:t>Premios</a:t>
            </a:r>
          </a:p>
          <a:p>
            <a:r>
              <a:rPr lang="es-MX" dirty="0" smtClean="0"/>
              <a:t>Favores</a:t>
            </a:r>
            <a:endParaRPr lang="es-MX" dirty="0"/>
          </a:p>
        </p:txBody>
      </p:sp>
      <p:cxnSp>
        <p:nvCxnSpPr>
          <p:cNvPr id="60" name="59 Conector recto de flecha"/>
          <p:cNvCxnSpPr>
            <a:endCxn id="58" idx="0"/>
          </p:cNvCxnSpPr>
          <p:nvPr/>
        </p:nvCxnSpPr>
        <p:spPr>
          <a:xfrm>
            <a:off x="10614382" y="4749246"/>
            <a:ext cx="711689" cy="431610"/>
          </a:xfrm>
          <a:prstGeom prst="straightConnector1">
            <a:avLst/>
          </a:prstGeom>
          <a:ln>
            <a:tailEnd type="arrow"/>
          </a:ln>
        </p:spPr>
        <p:style>
          <a:lnRef idx="1">
            <a:schemeClr val="accent6"/>
          </a:lnRef>
          <a:fillRef idx="2">
            <a:schemeClr val="accent6"/>
          </a:fillRef>
          <a:effectRef idx="1">
            <a:schemeClr val="accent6"/>
          </a:effectRef>
          <a:fontRef idx="minor">
            <a:schemeClr val="dk1"/>
          </a:fontRef>
        </p:style>
      </p:cxnSp>
      <p:sp>
        <p:nvSpPr>
          <p:cNvPr id="61" name="60 Proceso"/>
          <p:cNvSpPr/>
          <p:nvPr/>
        </p:nvSpPr>
        <p:spPr>
          <a:xfrm>
            <a:off x="6934671" y="5503584"/>
            <a:ext cx="3360373" cy="720080"/>
          </a:xfrm>
          <a:prstGeom prst="flowChartProcess">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Beneficios </a:t>
            </a:r>
            <a:r>
              <a:rPr lang="es-MX" sz="2500" dirty="0" err="1" smtClean="0"/>
              <a:t>extraposicionales</a:t>
            </a:r>
            <a:r>
              <a:rPr lang="es-MX" sz="2500" dirty="0" smtClean="0"/>
              <a:t> </a:t>
            </a:r>
            <a:endParaRPr lang="es-MX" sz="2500" dirty="0"/>
          </a:p>
        </p:txBody>
      </p:sp>
      <p:cxnSp>
        <p:nvCxnSpPr>
          <p:cNvPr id="63" name="62 Conector recto de flecha"/>
          <p:cNvCxnSpPr>
            <a:stCxn id="37" idx="2"/>
          </p:cNvCxnSpPr>
          <p:nvPr/>
        </p:nvCxnSpPr>
        <p:spPr>
          <a:xfrm>
            <a:off x="7337960" y="4797152"/>
            <a:ext cx="1296144"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64 Conector recto de flecha"/>
          <p:cNvCxnSpPr/>
          <p:nvPr/>
        </p:nvCxnSpPr>
        <p:spPr>
          <a:xfrm flipH="1">
            <a:off x="8681630" y="4839980"/>
            <a:ext cx="912101" cy="6344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CuadroTexto 49"/>
          <p:cNvSpPr txBox="1"/>
          <p:nvPr/>
        </p:nvSpPr>
        <p:spPr>
          <a:xfrm>
            <a:off x="9658410" y="640866"/>
            <a:ext cx="2454993" cy="923330"/>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s-MX" dirty="0" smtClean="0"/>
              <a:t>La corrupción es una fuente adicional de ingresos </a:t>
            </a:r>
            <a:endParaRPr lang="es-MX" dirty="0"/>
          </a:p>
        </p:txBody>
      </p:sp>
      <p:cxnSp>
        <p:nvCxnSpPr>
          <p:cNvPr id="54" name="Conector recto 53"/>
          <p:cNvCxnSpPr>
            <a:stCxn id="36" idx="0"/>
            <a:endCxn id="50" idx="2"/>
          </p:cNvCxnSpPr>
          <p:nvPr/>
        </p:nvCxnSpPr>
        <p:spPr>
          <a:xfrm flipH="1" flipV="1">
            <a:off x="10885907" y="1564196"/>
            <a:ext cx="14783" cy="464277"/>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244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ox(in)">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Proceso"/>
          <p:cNvSpPr/>
          <p:nvPr/>
        </p:nvSpPr>
        <p:spPr>
          <a:xfrm>
            <a:off x="4236095" y="404664"/>
            <a:ext cx="4512501" cy="914003"/>
          </a:xfrm>
          <a:prstGeom prst="flowChartProcess">
            <a:avLst/>
          </a:prstGeom>
          <a:ln/>
        </p:spPr>
        <p:style>
          <a:lnRef idx="3">
            <a:schemeClr val="lt1"/>
          </a:lnRef>
          <a:fillRef idx="1">
            <a:schemeClr val="dk1"/>
          </a:fillRef>
          <a:effectRef idx="1">
            <a:schemeClr val="dk1"/>
          </a:effectRef>
          <a:fontRef idx="minor">
            <a:schemeClr val="lt1"/>
          </a:fontRef>
        </p:style>
        <p:txBody>
          <a:bodyPr rtlCol="0" anchor="ctr"/>
          <a:lstStyle/>
          <a:p>
            <a:pPr algn="ctr"/>
            <a:r>
              <a:rPr lang="es-MX" sz="3600" dirty="0" smtClean="0"/>
              <a:t>B</a:t>
            </a:r>
            <a:r>
              <a:rPr lang="es-MX" sz="2800" dirty="0" smtClean="0"/>
              <a:t>eneficios extra posicionales </a:t>
            </a:r>
            <a:endParaRPr lang="es-MX" sz="2800" dirty="0"/>
          </a:p>
        </p:txBody>
      </p:sp>
      <p:sp>
        <p:nvSpPr>
          <p:cNvPr id="10" name="9 CuadroTexto"/>
          <p:cNvSpPr txBox="1"/>
          <p:nvPr/>
        </p:nvSpPr>
        <p:spPr>
          <a:xfrm>
            <a:off x="4847862" y="4120589"/>
            <a:ext cx="1815562" cy="323165"/>
          </a:xfrm>
          <a:prstGeom prst="rect">
            <a:avLst/>
          </a:prstGeom>
          <a:noFill/>
        </p:spPr>
        <p:txBody>
          <a:bodyPr wrap="none" rtlCol="0">
            <a:spAutoFit/>
          </a:bodyPr>
          <a:lstStyle/>
          <a:p>
            <a:r>
              <a:rPr lang="es-MX" sz="1500" dirty="0" smtClean="0"/>
              <a:t>Tipos fundamentales</a:t>
            </a:r>
            <a:endParaRPr lang="es-MX" sz="1500" dirty="0"/>
          </a:p>
        </p:txBody>
      </p:sp>
      <p:sp>
        <p:nvSpPr>
          <p:cNvPr id="11" name="10 Proceso alternativo"/>
          <p:cNvSpPr/>
          <p:nvPr/>
        </p:nvSpPr>
        <p:spPr>
          <a:xfrm>
            <a:off x="7324727" y="4617132"/>
            <a:ext cx="1536171" cy="360040"/>
          </a:xfrm>
          <a:prstGeom prst="flowChartAlternateProcess">
            <a:avLst/>
          </a:prstGeom>
          <a:ln/>
        </p:spPr>
        <p:style>
          <a:lnRef idx="3">
            <a:schemeClr val="lt1"/>
          </a:lnRef>
          <a:fillRef idx="1">
            <a:schemeClr val="dk1"/>
          </a:fillRef>
          <a:effectRef idx="1">
            <a:schemeClr val="dk1"/>
          </a:effectRef>
          <a:fontRef idx="minor">
            <a:schemeClr val="lt1"/>
          </a:fontRef>
        </p:style>
        <p:txBody>
          <a:bodyPr rtlCol="0" anchor="ctr"/>
          <a:lstStyle/>
          <a:p>
            <a:pPr algn="ctr"/>
            <a:r>
              <a:rPr lang="es-MX" dirty="0" smtClean="0">
                <a:solidFill>
                  <a:schemeClr val="bg1"/>
                </a:solidFill>
              </a:rPr>
              <a:t>Soborno</a:t>
            </a:r>
            <a:endParaRPr lang="es-MX" dirty="0">
              <a:solidFill>
                <a:schemeClr val="bg1"/>
              </a:solidFill>
            </a:endParaRPr>
          </a:p>
        </p:txBody>
      </p:sp>
      <p:sp>
        <p:nvSpPr>
          <p:cNvPr id="12" name="11 Proceso alternativo"/>
          <p:cNvSpPr/>
          <p:nvPr/>
        </p:nvSpPr>
        <p:spPr>
          <a:xfrm>
            <a:off x="3503712" y="4540955"/>
            <a:ext cx="1536171" cy="360040"/>
          </a:xfrm>
          <a:prstGeom prst="flowChartAlternateProcess">
            <a:avLst/>
          </a:prstGeom>
          <a:ln/>
        </p:spPr>
        <p:style>
          <a:lnRef idx="3">
            <a:schemeClr val="lt1"/>
          </a:lnRef>
          <a:fillRef idx="1">
            <a:schemeClr val="dk1"/>
          </a:fillRef>
          <a:effectRef idx="1">
            <a:schemeClr val="dk1"/>
          </a:effectRef>
          <a:fontRef idx="minor">
            <a:schemeClr val="lt1"/>
          </a:fontRef>
        </p:style>
        <p:txBody>
          <a:bodyPr rtlCol="0" anchor="ctr"/>
          <a:lstStyle/>
          <a:p>
            <a:pPr algn="ctr"/>
            <a:r>
              <a:rPr lang="es-MX" dirty="0" smtClean="0">
                <a:solidFill>
                  <a:schemeClr val="bg1"/>
                </a:solidFill>
              </a:rPr>
              <a:t>Extorsión</a:t>
            </a:r>
            <a:endParaRPr lang="es-MX" dirty="0">
              <a:solidFill>
                <a:schemeClr val="bg1"/>
              </a:solidFill>
            </a:endParaRPr>
          </a:p>
        </p:txBody>
      </p:sp>
      <p:sp>
        <p:nvSpPr>
          <p:cNvPr id="15" name="14 CuadroTexto"/>
          <p:cNvSpPr txBox="1"/>
          <p:nvPr/>
        </p:nvSpPr>
        <p:spPr>
          <a:xfrm>
            <a:off x="1535217" y="5304669"/>
            <a:ext cx="4957129" cy="144655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MX" sz="2200" dirty="0" smtClean="0"/>
              <a:t>Cuando </a:t>
            </a:r>
            <a:r>
              <a:rPr lang="es-MX" sz="2200" dirty="0" smtClean="0"/>
              <a:t>el </a:t>
            </a:r>
            <a:r>
              <a:rPr lang="es-MX" sz="2000" b="1" dirty="0"/>
              <a:t>decisor </a:t>
            </a:r>
            <a:r>
              <a:rPr lang="es-MX" sz="2000" b="1" dirty="0" smtClean="0"/>
              <a:t>exige </a:t>
            </a:r>
            <a:r>
              <a:rPr lang="es-MX" sz="2200" dirty="0" smtClean="0"/>
              <a:t>se </a:t>
            </a:r>
            <a:r>
              <a:rPr lang="es-MX" sz="2200" dirty="0" smtClean="0"/>
              <a:t>le </a:t>
            </a:r>
            <a:r>
              <a:rPr lang="es-MX" sz="2200" dirty="0" smtClean="0"/>
              <a:t>otorgue </a:t>
            </a:r>
            <a:r>
              <a:rPr lang="es-MX" sz="2200" dirty="0" smtClean="0"/>
              <a:t>un </a:t>
            </a:r>
            <a:r>
              <a:rPr lang="es-MX" sz="2200" dirty="0" smtClean="0"/>
              <a:t>beneficio </a:t>
            </a:r>
            <a:r>
              <a:rPr lang="es-MX" sz="2200" dirty="0" err="1" smtClean="0"/>
              <a:t>extraposicional</a:t>
            </a:r>
            <a:r>
              <a:rPr lang="es-MX" sz="2200" dirty="0" smtClean="0"/>
              <a:t> para que cumpla con su función, </a:t>
            </a:r>
            <a:r>
              <a:rPr lang="es-MX" sz="2200" dirty="0" smtClean="0">
                <a:solidFill>
                  <a:srgbClr val="FF0000"/>
                </a:solidFill>
              </a:rPr>
              <a:t>violando así</a:t>
            </a:r>
            <a:r>
              <a:rPr lang="es-MX" sz="2200" dirty="0" smtClean="0"/>
              <a:t> sus obligaciones normativas.</a:t>
            </a:r>
            <a:endParaRPr lang="es-MX" sz="2200" dirty="0"/>
          </a:p>
        </p:txBody>
      </p:sp>
      <p:sp>
        <p:nvSpPr>
          <p:cNvPr id="16" name="15 CuadroTexto"/>
          <p:cNvSpPr txBox="1"/>
          <p:nvPr/>
        </p:nvSpPr>
        <p:spPr>
          <a:xfrm>
            <a:off x="7056107" y="5534111"/>
            <a:ext cx="4442904" cy="110799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MX" sz="2100" dirty="0" smtClean="0"/>
              <a:t>Cuando se  otorga a un </a:t>
            </a:r>
            <a:r>
              <a:rPr lang="es-MX" sz="2400" b="1" dirty="0" smtClean="0"/>
              <a:t>decisor</a:t>
            </a:r>
            <a:r>
              <a:rPr lang="es-MX" sz="2100" dirty="0" smtClean="0"/>
              <a:t> </a:t>
            </a:r>
            <a:r>
              <a:rPr lang="es-MX" sz="2100" dirty="0" smtClean="0"/>
              <a:t>un </a:t>
            </a:r>
            <a:r>
              <a:rPr lang="es-MX" sz="2100" dirty="0" smtClean="0"/>
              <a:t>beneficio </a:t>
            </a:r>
            <a:r>
              <a:rPr lang="es-MX" sz="2100" dirty="0" err="1" smtClean="0"/>
              <a:t>extraposicional</a:t>
            </a:r>
            <a:r>
              <a:rPr lang="es-MX" sz="2100" dirty="0" smtClean="0"/>
              <a:t> </a:t>
            </a:r>
            <a:r>
              <a:rPr lang="es-MX" sz="2100" dirty="0" smtClean="0"/>
              <a:t>para </a:t>
            </a:r>
            <a:r>
              <a:rPr lang="es-MX" sz="2100" dirty="0" smtClean="0"/>
              <a:t>que </a:t>
            </a:r>
            <a:r>
              <a:rPr lang="es-MX" sz="2100" dirty="0" smtClean="0">
                <a:solidFill>
                  <a:srgbClr val="FF0000"/>
                </a:solidFill>
              </a:rPr>
              <a:t>cumpla</a:t>
            </a:r>
            <a:r>
              <a:rPr lang="es-MX" sz="2100" dirty="0" smtClean="0"/>
              <a:t> </a:t>
            </a:r>
            <a:r>
              <a:rPr lang="es-MX" sz="2100" dirty="0" smtClean="0"/>
              <a:t>su obligación.</a:t>
            </a:r>
            <a:endParaRPr lang="es-MX" sz="2100" dirty="0"/>
          </a:p>
        </p:txBody>
      </p:sp>
      <p:sp>
        <p:nvSpPr>
          <p:cNvPr id="17" name="16 CuadroTexto"/>
          <p:cNvSpPr txBox="1"/>
          <p:nvPr/>
        </p:nvSpPr>
        <p:spPr>
          <a:xfrm>
            <a:off x="4700841" y="1769331"/>
            <a:ext cx="1072409" cy="615553"/>
          </a:xfrm>
          <a:prstGeom prst="rect">
            <a:avLst/>
          </a:prstGeom>
          <a:noFill/>
        </p:spPr>
        <p:txBody>
          <a:bodyPr wrap="none" rtlCol="0">
            <a:spAutoFit/>
          </a:bodyPr>
          <a:lstStyle/>
          <a:p>
            <a:pPr algn="ctr"/>
            <a:r>
              <a:rPr lang="es-MX" sz="1700" dirty="0" smtClean="0"/>
              <a:t>Proceden </a:t>
            </a:r>
          </a:p>
          <a:p>
            <a:pPr algn="ctr"/>
            <a:r>
              <a:rPr lang="es-MX" sz="1700" dirty="0" smtClean="0"/>
              <a:t>del</a:t>
            </a:r>
            <a:endParaRPr lang="es-MX" sz="1700" dirty="0"/>
          </a:p>
        </p:txBody>
      </p:sp>
      <p:sp>
        <p:nvSpPr>
          <p:cNvPr id="18" name="17 Elipse"/>
          <p:cNvSpPr/>
          <p:nvPr/>
        </p:nvSpPr>
        <p:spPr>
          <a:xfrm>
            <a:off x="3215680" y="2348880"/>
            <a:ext cx="1824203" cy="72008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1700" dirty="0" smtClean="0"/>
              <a:t>Agente  </a:t>
            </a:r>
            <a:endParaRPr lang="es-MX" sz="1700" dirty="0"/>
          </a:p>
        </p:txBody>
      </p:sp>
      <p:sp>
        <p:nvSpPr>
          <p:cNvPr id="19" name="18 Elipse"/>
          <p:cNvSpPr/>
          <p:nvPr/>
        </p:nvSpPr>
        <p:spPr>
          <a:xfrm>
            <a:off x="719402" y="404664"/>
            <a:ext cx="2727123" cy="93610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2000" dirty="0" smtClean="0">
                <a:solidFill>
                  <a:schemeClr val="tx1"/>
                </a:solidFill>
              </a:rPr>
              <a:t>decisor</a:t>
            </a:r>
            <a:endParaRPr lang="es-MX" sz="2000" dirty="0">
              <a:solidFill>
                <a:schemeClr val="tx1"/>
              </a:solidFill>
            </a:endParaRPr>
          </a:p>
        </p:txBody>
      </p:sp>
      <p:sp>
        <p:nvSpPr>
          <p:cNvPr id="20" name="19 CuadroTexto"/>
          <p:cNvSpPr txBox="1"/>
          <p:nvPr/>
        </p:nvSpPr>
        <p:spPr>
          <a:xfrm rot="16200000">
            <a:off x="1151212" y="1949995"/>
            <a:ext cx="1585819" cy="323165"/>
          </a:xfrm>
          <a:prstGeom prst="rect">
            <a:avLst/>
          </a:prstGeom>
          <a:noFill/>
        </p:spPr>
        <p:txBody>
          <a:bodyPr wrap="none" rtlCol="0">
            <a:spAutoFit/>
          </a:bodyPr>
          <a:lstStyle/>
          <a:p>
            <a:r>
              <a:rPr lang="es-MX" sz="1500" dirty="0" smtClean="0"/>
              <a:t>Que  corrompe  al</a:t>
            </a:r>
            <a:endParaRPr lang="es-MX" sz="1500" dirty="0"/>
          </a:p>
        </p:txBody>
      </p:sp>
      <p:cxnSp>
        <p:nvCxnSpPr>
          <p:cNvPr id="22" name="21 Forma"/>
          <p:cNvCxnSpPr>
            <a:stCxn id="7" idx="2"/>
            <a:endCxn id="18" idx="6"/>
          </p:cNvCxnSpPr>
          <p:nvPr/>
        </p:nvCxnSpPr>
        <p:spPr>
          <a:xfrm rot="5400000">
            <a:off x="5070989" y="1287562"/>
            <a:ext cx="1390253" cy="1452463"/>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23 Forma"/>
          <p:cNvCxnSpPr>
            <a:stCxn id="18" idx="2"/>
            <a:endCxn id="19" idx="4"/>
          </p:cNvCxnSpPr>
          <p:nvPr/>
        </p:nvCxnSpPr>
        <p:spPr>
          <a:xfrm rot="10800000">
            <a:off x="2082966" y="1340768"/>
            <a:ext cx="1132716" cy="136815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24 Elipse"/>
          <p:cNvSpPr/>
          <p:nvPr/>
        </p:nvSpPr>
        <p:spPr>
          <a:xfrm>
            <a:off x="7770748" y="1796913"/>
            <a:ext cx="3249744" cy="1159042"/>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MX" b="1" dirty="0" smtClean="0"/>
              <a:t>Persona destinataria del acto corrupto</a:t>
            </a:r>
            <a:endParaRPr lang="es-MX" b="1" dirty="0"/>
          </a:p>
        </p:txBody>
      </p:sp>
      <p:sp>
        <p:nvSpPr>
          <p:cNvPr id="28" name="27 Rectángulo"/>
          <p:cNvSpPr/>
          <p:nvPr/>
        </p:nvSpPr>
        <p:spPr>
          <a:xfrm>
            <a:off x="4847862" y="3645024"/>
            <a:ext cx="2208245"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smtClean="0"/>
              <a:t>C</a:t>
            </a:r>
            <a:r>
              <a:rPr lang="es-MX" sz="2400" b="1" dirty="0" smtClean="0"/>
              <a:t>orrupción</a:t>
            </a:r>
            <a:endParaRPr lang="es-MX" sz="2400" b="1" dirty="0"/>
          </a:p>
        </p:txBody>
      </p:sp>
      <p:cxnSp>
        <p:nvCxnSpPr>
          <p:cNvPr id="34" name="33 Forma"/>
          <p:cNvCxnSpPr>
            <a:stCxn id="28" idx="3"/>
            <a:endCxn id="12" idx="0"/>
          </p:cNvCxnSpPr>
          <p:nvPr/>
        </p:nvCxnSpPr>
        <p:spPr>
          <a:xfrm>
            <a:off x="7056107" y="3861048"/>
            <a:ext cx="960107" cy="72008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35 Forma"/>
          <p:cNvCxnSpPr>
            <a:stCxn id="28" idx="1"/>
            <a:endCxn id="11" idx="0"/>
          </p:cNvCxnSpPr>
          <p:nvPr/>
        </p:nvCxnSpPr>
        <p:spPr>
          <a:xfrm rot="10800000" flipV="1">
            <a:off x="4175787" y="3861048"/>
            <a:ext cx="672075" cy="64807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34 Conector curvado"/>
          <p:cNvCxnSpPr>
            <a:stCxn id="12" idx="1"/>
            <a:endCxn id="15" idx="1"/>
          </p:cNvCxnSpPr>
          <p:nvPr/>
        </p:nvCxnSpPr>
        <p:spPr>
          <a:xfrm rot="10800000" flipV="1">
            <a:off x="1535218" y="4720974"/>
            <a:ext cx="1968495" cy="1306969"/>
          </a:xfrm>
          <a:prstGeom prst="curvedConnector3">
            <a:avLst>
              <a:gd name="adj1" fmla="val 111613"/>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39" name="38 Conector curvado"/>
          <p:cNvCxnSpPr>
            <a:endCxn id="16" idx="3"/>
          </p:cNvCxnSpPr>
          <p:nvPr/>
        </p:nvCxnSpPr>
        <p:spPr>
          <a:xfrm>
            <a:off x="8936966" y="4797152"/>
            <a:ext cx="2562045" cy="1290957"/>
          </a:xfrm>
          <a:prstGeom prst="curvedConnector3">
            <a:avLst>
              <a:gd name="adj1" fmla="val 108923"/>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6" name="Documento 5"/>
          <p:cNvSpPr/>
          <p:nvPr/>
        </p:nvSpPr>
        <p:spPr>
          <a:xfrm>
            <a:off x="9956908" y="3562665"/>
            <a:ext cx="1824205" cy="881089"/>
          </a:xfrm>
          <a:prstGeom prst="flowChartDocumen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s-MX" sz="2400" i="1" dirty="0" smtClean="0"/>
              <a:t>Propina</a:t>
            </a:r>
            <a:endParaRPr lang="es-MX" sz="2400" i="1" dirty="0"/>
          </a:p>
        </p:txBody>
      </p:sp>
      <p:sp>
        <p:nvSpPr>
          <p:cNvPr id="26" name="Documento 25"/>
          <p:cNvSpPr/>
          <p:nvPr/>
        </p:nvSpPr>
        <p:spPr>
          <a:xfrm>
            <a:off x="174327" y="3552614"/>
            <a:ext cx="1985237" cy="973272"/>
          </a:xfrm>
          <a:prstGeom prst="flowChartDocumen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s-MX" sz="2400" i="1" dirty="0" err="1" smtClean="0"/>
              <a:t>Grease</a:t>
            </a:r>
            <a:r>
              <a:rPr lang="es-MX" sz="2400" i="1" dirty="0" smtClean="0"/>
              <a:t> </a:t>
            </a:r>
            <a:r>
              <a:rPr lang="es-MX" sz="2400" i="1" dirty="0" err="1" smtClean="0"/>
              <a:t>payment</a:t>
            </a:r>
            <a:endParaRPr lang="es-MX" sz="2400" i="1" dirty="0"/>
          </a:p>
        </p:txBody>
      </p:sp>
      <p:cxnSp>
        <p:nvCxnSpPr>
          <p:cNvPr id="9" name="Conector angular 8"/>
          <p:cNvCxnSpPr>
            <a:endCxn id="6" idx="3"/>
          </p:cNvCxnSpPr>
          <p:nvPr/>
        </p:nvCxnSpPr>
        <p:spPr>
          <a:xfrm rot="10800000">
            <a:off x="2159565" y="3959695"/>
            <a:ext cx="1286963" cy="549435"/>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Conector angular 20"/>
          <p:cNvCxnSpPr>
            <a:endCxn id="26" idx="1"/>
          </p:cNvCxnSpPr>
          <p:nvPr/>
        </p:nvCxnSpPr>
        <p:spPr>
          <a:xfrm flipV="1">
            <a:off x="8784296" y="3957118"/>
            <a:ext cx="1183117" cy="624011"/>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 name="Conector angular 3"/>
          <p:cNvCxnSpPr>
            <a:stCxn id="18" idx="4"/>
            <a:endCxn id="25" idx="4"/>
          </p:cNvCxnSpPr>
          <p:nvPr/>
        </p:nvCxnSpPr>
        <p:spPr>
          <a:xfrm rot="5400000" flipH="1" flipV="1">
            <a:off x="6705198" y="378539"/>
            <a:ext cx="113005" cy="5267839"/>
          </a:xfrm>
          <a:prstGeom prst="bentConnector3">
            <a:avLst>
              <a:gd name="adj1" fmla="val -202292"/>
            </a:avLst>
          </a:prstGeom>
          <a:ln>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525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ox(in)">
                                      <p:cBhvr>
                                        <p:cTn id="10" dur="500"/>
                                        <p:tgtEl>
                                          <p:spTgt spid="1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ox(i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Elipse"/>
          <p:cNvSpPr/>
          <p:nvPr/>
        </p:nvSpPr>
        <p:spPr>
          <a:xfrm>
            <a:off x="174836" y="154078"/>
            <a:ext cx="2784309" cy="1161619"/>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s-MX" sz="2400" dirty="0" smtClean="0"/>
              <a:t>El Corrupto</a:t>
            </a:r>
            <a:endParaRPr lang="es-MX" sz="2400" dirty="0"/>
          </a:p>
        </p:txBody>
      </p:sp>
      <p:sp>
        <p:nvSpPr>
          <p:cNvPr id="5" name="4 CuadroTexto"/>
          <p:cNvSpPr txBox="1"/>
          <p:nvPr/>
        </p:nvSpPr>
        <p:spPr>
          <a:xfrm>
            <a:off x="3888869" y="128512"/>
            <a:ext cx="4896544" cy="1200329"/>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s-MX" sz="2400" dirty="0" smtClean="0"/>
              <a:t>Enfrenta el problema de</a:t>
            </a:r>
          </a:p>
          <a:p>
            <a:pPr algn="ctr"/>
            <a:r>
              <a:rPr lang="es-MX" sz="2400" dirty="0" smtClean="0"/>
              <a:t>Cómo conciliar la existencia simultanea del:</a:t>
            </a:r>
            <a:endParaRPr lang="es-MX" sz="2400" dirty="0"/>
          </a:p>
        </p:txBody>
      </p:sp>
      <p:sp>
        <p:nvSpPr>
          <p:cNvPr id="6" name="5 Proceso"/>
          <p:cNvSpPr/>
          <p:nvPr/>
        </p:nvSpPr>
        <p:spPr>
          <a:xfrm>
            <a:off x="2255573" y="2184090"/>
            <a:ext cx="2688299" cy="612648"/>
          </a:xfrm>
          <a:prstGeom prst="flowChart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dirty="0" smtClean="0"/>
              <a:t>Sistema Normativo</a:t>
            </a:r>
            <a:endParaRPr lang="es-MX" dirty="0"/>
          </a:p>
        </p:txBody>
      </p:sp>
      <p:sp>
        <p:nvSpPr>
          <p:cNvPr id="7" name="6 Proceso"/>
          <p:cNvSpPr/>
          <p:nvPr/>
        </p:nvSpPr>
        <p:spPr>
          <a:xfrm>
            <a:off x="6261066" y="2248595"/>
            <a:ext cx="2688299" cy="612648"/>
          </a:xfrm>
          <a:prstGeom prst="flowChartProcess">
            <a:avLst/>
          </a:prstGeom>
        </p:spPr>
        <p:style>
          <a:lnRef idx="0">
            <a:schemeClr val="dk1"/>
          </a:lnRef>
          <a:fillRef idx="3">
            <a:schemeClr val="dk1"/>
          </a:fillRef>
          <a:effectRef idx="3">
            <a:schemeClr val="dk1"/>
          </a:effectRef>
          <a:fontRef idx="minor">
            <a:schemeClr val="lt1"/>
          </a:fontRef>
        </p:style>
        <p:txBody>
          <a:bodyPr rtlCol="0" anchor="ctr"/>
          <a:lstStyle/>
          <a:p>
            <a:pPr algn="ctr"/>
            <a:r>
              <a:rPr lang="es-MX" dirty="0" smtClean="0"/>
              <a:t>Subsistema de corrupción</a:t>
            </a:r>
            <a:endParaRPr lang="es-MX" dirty="0"/>
          </a:p>
        </p:txBody>
      </p:sp>
      <p:sp>
        <p:nvSpPr>
          <p:cNvPr id="11" name="10 Proceso alternativo"/>
          <p:cNvSpPr/>
          <p:nvPr/>
        </p:nvSpPr>
        <p:spPr>
          <a:xfrm>
            <a:off x="1216912" y="3429000"/>
            <a:ext cx="3697865" cy="792090"/>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s-MX" sz="2100" dirty="0" smtClean="0">
                <a:solidFill>
                  <a:schemeClr val="tx1"/>
                </a:solidFill>
              </a:rPr>
              <a:t>Adhesión Retórica</a:t>
            </a:r>
            <a:endParaRPr lang="es-MX" sz="2100" dirty="0">
              <a:solidFill>
                <a:schemeClr val="tx1"/>
              </a:solidFill>
            </a:endParaRPr>
          </a:p>
        </p:txBody>
      </p:sp>
      <p:sp>
        <p:nvSpPr>
          <p:cNvPr id="12" name="11 Proceso alternativo"/>
          <p:cNvSpPr/>
          <p:nvPr/>
        </p:nvSpPr>
        <p:spPr>
          <a:xfrm>
            <a:off x="1216912" y="4365105"/>
            <a:ext cx="3697865" cy="705909"/>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s-MX" sz="2100" dirty="0" smtClean="0">
                <a:solidFill>
                  <a:schemeClr val="tx1"/>
                </a:solidFill>
              </a:rPr>
              <a:t>Dimensión simbólica</a:t>
            </a:r>
            <a:endParaRPr lang="es-MX" sz="2100" dirty="0">
              <a:solidFill>
                <a:schemeClr val="tx1"/>
              </a:solidFill>
            </a:endParaRPr>
          </a:p>
        </p:txBody>
      </p:sp>
      <p:sp>
        <p:nvSpPr>
          <p:cNvPr id="13" name="12 Flecha abajo"/>
          <p:cNvSpPr/>
          <p:nvPr/>
        </p:nvSpPr>
        <p:spPr>
          <a:xfrm>
            <a:off x="2927648" y="4221088"/>
            <a:ext cx="119285" cy="235304"/>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MX" sz="2100"/>
          </a:p>
        </p:txBody>
      </p:sp>
      <p:sp>
        <p:nvSpPr>
          <p:cNvPr id="14" name="13 Flecha abajo"/>
          <p:cNvSpPr/>
          <p:nvPr/>
        </p:nvSpPr>
        <p:spPr>
          <a:xfrm>
            <a:off x="2927648" y="5085184"/>
            <a:ext cx="119285" cy="235304"/>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MX" sz="2100"/>
          </a:p>
        </p:txBody>
      </p:sp>
      <p:sp>
        <p:nvSpPr>
          <p:cNvPr id="15" name="14 Proceso alternativo"/>
          <p:cNvSpPr/>
          <p:nvPr/>
        </p:nvSpPr>
        <p:spPr>
          <a:xfrm>
            <a:off x="1199456" y="5345832"/>
            <a:ext cx="3936437" cy="1152128"/>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s-MX" sz="2100" dirty="0" smtClean="0">
                <a:solidFill>
                  <a:schemeClr val="tx1"/>
                </a:solidFill>
              </a:rPr>
              <a:t>Un discurso público de adhesión formal a las normas del sistema</a:t>
            </a:r>
            <a:endParaRPr lang="es-MX" sz="2100" dirty="0">
              <a:solidFill>
                <a:schemeClr val="tx1"/>
              </a:solidFill>
            </a:endParaRPr>
          </a:p>
        </p:txBody>
      </p:sp>
      <p:sp>
        <p:nvSpPr>
          <p:cNvPr id="20" name="19 Proceso alternativo"/>
          <p:cNvSpPr/>
          <p:nvPr/>
        </p:nvSpPr>
        <p:spPr>
          <a:xfrm>
            <a:off x="8016213" y="3528392"/>
            <a:ext cx="3456384" cy="504056"/>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s-MX" sz="1700" dirty="0" smtClean="0">
                <a:solidFill>
                  <a:schemeClr val="tx1"/>
                </a:solidFill>
              </a:rPr>
              <a:t>Creación de una red de complicidad</a:t>
            </a:r>
            <a:endParaRPr lang="es-MX" sz="1700" dirty="0">
              <a:solidFill>
                <a:schemeClr val="tx1"/>
              </a:solidFill>
            </a:endParaRPr>
          </a:p>
        </p:txBody>
      </p:sp>
      <p:sp>
        <p:nvSpPr>
          <p:cNvPr id="21" name="20 Proceso alternativo"/>
          <p:cNvSpPr/>
          <p:nvPr/>
        </p:nvSpPr>
        <p:spPr>
          <a:xfrm>
            <a:off x="7982861" y="4320481"/>
            <a:ext cx="3456384" cy="569967"/>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s-MX" sz="1700" dirty="0" smtClean="0">
                <a:solidFill>
                  <a:schemeClr val="tx1"/>
                </a:solidFill>
              </a:rPr>
              <a:t>Dimensión operacional o estratégica</a:t>
            </a:r>
            <a:endParaRPr lang="es-MX" sz="1700" dirty="0">
              <a:solidFill>
                <a:schemeClr val="tx1"/>
              </a:solidFill>
            </a:endParaRPr>
          </a:p>
        </p:txBody>
      </p:sp>
      <p:sp>
        <p:nvSpPr>
          <p:cNvPr id="22" name="21 Proceso alternativo"/>
          <p:cNvSpPr/>
          <p:nvPr/>
        </p:nvSpPr>
        <p:spPr>
          <a:xfrm>
            <a:off x="8029872" y="5697252"/>
            <a:ext cx="3456384" cy="800708"/>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s-MX" sz="2000" dirty="0" smtClean="0">
                <a:solidFill>
                  <a:schemeClr val="tx1"/>
                </a:solidFill>
              </a:rPr>
              <a:t>Procurar </a:t>
            </a:r>
            <a:r>
              <a:rPr lang="es-MX" sz="2000" dirty="0" smtClean="0">
                <a:solidFill>
                  <a:schemeClr val="tx1"/>
                </a:solidFill>
              </a:rPr>
              <a:t>el silencio y el disimulo.</a:t>
            </a:r>
            <a:endParaRPr lang="es-MX" sz="2000" dirty="0">
              <a:solidFill>
                <a:schemeClr val="tx1"/>
              </a:solidFill>
            </a:endParaRPr>
          </a:p>
        </p:txBody>
      </p:sp>
      <p:cxnSp>
        <p:nvCxnSpPr>
          <p:cNvPr id="28" name="27 Conector angular"/>
          <p:cNvCxnSpPr>
            <a:endCxn id="11" idx="0"/>
          </p:cNvCxnSpPr>
          <p:nvPr/>
        </p:nvCxnSpPr>
        <p:spPr>
          <a:xfrm rot="10800000" flipV="1">
            <a:off x="3065844" y="3154181"/>
            <a:ext cx="2502096" cy="274819"/>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29 Conector angular"/>
          <p:cNvCxnSpPr/>
          <p:nvPr/>
        </p:nvCxnSpPr>
        <p:spPr>
          <a:xfrm>
            <a:off x="5554976" y="3188528"/>
            <a:ext cx="4100481" cy="35707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p:nvPr/>
        </p:nvCxnSpPr>
        <p:spPr>
          <a:xfrm flipH="1">
            <a:off x="4991877" y="2509445"/>
            <a:ext cx="5760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ector angular 41"/>
          <p:cNvCxnSpPr>
            <a:endCxn id="5" idx="2"/>
          </p:cNvCxnSpPr>
          <p:nvPr/>
        </p:nvCxnSpPr>
        <p:spPr>
          <a:xfrm rot="5400000" flipH="1" flipV="1">
            <a:off x="5362239" y="1534544"/>
            <a:ext cx="1180605" cy="76920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44" name="Conector recto de flecha 43"/>
          <p:cNvCxnSpPr/>
          <p:nvPr/>
        </p:nvCxnSpPr>
        <p:spPr>
          <a:xfrm>
            <a:off x="5567942" y="2509445"/>
            <a:ext cx="6240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ector curvado 45"/>
          <p:cNvCxnSpPr>
            <a:stCxn id="20" idx="1"/>
            <a:endCxn id="21" idx="1"/>
          </p:cNvCxnSpPr>
          <p:nvPr/>
        </p:nvCxnSpPr>
        <p:spPr>
          <a:xfrm rot="10800000" flipV="1">
            <a:off x="7982861" y="3780420"/>
            <a:ext cx="33352" cy="825044"/>
          </a:xfrm>
          <a:prstGeom prst="curvedConnector3">
            <a:avLst>
              <a:gd name="adj1" fmla="val 1013888"/>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Flecha abajo 2"/>
          <p:cNvSpPr/>
          <p:nvPr/>
        </p:nvSpPr>
        <p:spPr>
          <a:xfrm>
            <a:off x="9370218" y="4981392"/>
            <a:ext cx="397701" cy="598855"/>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s-MX"/>
          </a:p>
        </p:txBody>
      </p:sp>
      <p:cxnSp>
        <p:nvCxnSpPr>
          <p:cNvPr id="18" name="Conector recto 17"/>
          <p:cNvCxnSpPr/>
          <p:nvPr/>
        </p:nvCxnSpPr>
        <p:spPr>
          <a:xfrm>
            <a:off x="5567941" y="2509446"/>
            <a:ext cx="0" cy="679431"/>
          </a:xfrm>
          <a:prstGeom prst="line">
            <a:avLst/>
          </a:prstGeom>
        </p:spPr>
        <p:style>
          <a:lnRef idx="1">
            <a:schemeClr val="accent1"/>
          </a:lnRef>
          <a:fillRef idx="0">
            <a:schemeClr val="accent1"/>
          </a:fillRef>
          <a:effectRef idx="0">
            <a:schemeClr val="accent1"/>
          </a:effectRef>
          <a:fontRef idx="minor">
            <a:schemeClr val="tx1"/>
          </a:fontRef>
        </p:style>
      </p:cxnSp>
      <p:sp>
        <p:nvSpPr>
          <p:cNvPr id="31" name="Flecha derecha 30"/>
          <p:cNvSpPr/>
          <p:nvPr/>
        </p:nvSpPr>
        <p:spPr>
          <a:xfrm>
            <a:off x="3044684" y="548681"/>
            <a:ext cx="718299" cy="528111"/>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9205909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4779" y="197768"/>
            <a:ext cx="3399299" cy="1003235"/>
          </a:xfrm>
        </p:spPr>
        <p:txBody>
          <a:bodyPr/>
          <a:lstStyle/>
          <a:p>
            <a:r>
              <a:rPr lang="es-MX" dirty="0" smtClean="0"/>
              <a:t>TIPOLOGÍAS</a:t>
            </a:r>
            <a:endParaRPr lang="es-MX" dirty="0"/>
          </a:p>
        </p:txBody>
      </p:sp>
      <p:sp>
        <p:nvSpPr>
          <p:cNvPr id="3" name="2 Marcador de contenido"/>
          <p:cNvSpPr>
            <a:spLocks noGrp="1"/>
          </p:cNvSpPr>
          <p:nvPr>
            <p:ph idx="1"/>
          </p:nvPr>
        </p:nvSpPr>
        <p:spPr>
          <a:xfrm>
            <a:off x="731101" y="1776104"/>
            <a:ext cx="1744264" cy="2061245"/>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a:buNone/>
            </a:pPr>
            <a:r>
              <a:rPr lang="es-MX" sz="3600" dirty="0" smtClean="0"/>
              <a:t>Blanca</a:t>
            </a:r>
          </a:p>
          <a:p>
            <a:pPr>
              <a:buNone/>
            </a:pPr>
            <a:r>
              <a:rPr lang="es-MX" sz="3600" dirty="0" smtClean="0"/>
              <a:t>Gris</a:t>
            </a:r>
          </a:p>
          <a:p>
            <a:pPr>
              <a:buNone/>
            </a:pPr>
            <a:r>
              <a:rPr lang="es-MX" sz="3600" dirty="0" smtClean="0"/>
              <a:t>Negra</a:t>
            </a:r>
            <a:endParaRPr lang="es-MX" sz="3600" dirty="0"/>
          </a:p>
        </p:txBody>
      </p:sp>
      <p:sp>
        <p:nvSpPr>
          <p:cNvPr id="4" name="2 Marcador de contenido"/>
          <p:cNvSpPr txBox="1">
            <a:spLocks/>
          </p:cNvSpPr>
          <p:nvPr/>
        </p:nvSpPr>
        <p:spPr>
          <a:xfrm>
            <a:off x="394779" y="4566617"/>
            <a:ext cx="4566684" cy="1368152"/>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MX" sz="3200" b="0" i="0" u="none" strike="noStrike" kern="1200" cap="none" spc="0" normalizeH="0" baseline="0" noProof="0" dirty="0" smtClean="0">
                <a:ln>
                  <a:noFill/>
                </a:ln>
                <a:solidFill>
                  <a:schemeClr val="tx1"/>
                </a:solidFill>
                <a:effectLst/>
                <a:uLnTx/>
                <a:uFillTx/>
                <a:latin typeface="+mn-lt"/>
                <a:ea typeface="+mn-ea"/>
                <a:cs typeface="+mn-cs"/>
              </a:rPr>
              <a:t>Corrupción con Robo</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MX" sz="3200" b="0" i="0" u="none" strike="noStrike" kern="1200" cap="none" spc="0" normalizeH="0" baseline="0" noProof="0" dirty="0" smtClean="0">
                <a:ln>
                  <a:noFill/>
                </a:ln>
                <a:solidFill>
                  <a:schemeClr val="tx1"/>
                </a:solidFill>
                <a:effectLst/>
                <a:uLnTx/>
                <a:uFillTx/>
                <a:latin typeface="+mn-lt"/>
                <a:ea typeface="+mn-ea"/>
                <a:cs typeface="+mn-cs"/>
              </a:rPr>
              <a:t>Corrupción sin Robo</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s-MX" sz="320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MX"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MX"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2 Marcador de contenido"/>
          <p:cNvSpPr txBox="1">
            <a:spLocks/>
          </p:cNvSpPr>
          <p:nvPr/>
        </p:nvSpPr>
        <p:spPr>
          <a:xfrm>
            <a:off x="2908615" y="1429272"/>
            <a:ext cx="5088565" cy="1131038"/>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fontScale="925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MX" sz="3300" b="0" i="0" u="none" strike="noStrike" kern="1200" cap="none" spc="0" normalizeH="0" baseline="0" noProof="0" dirty="0" smtClean="0">
                <a:ln>
                  <a:noFill/>
                </a:ln>
                <a:solidFill>
                  <a:schemeClr val="tx1"/>
                </a:solidFill>
                <a:effectLst/>
                <a:uLnTx/>
                <a:uFillTx/>
                <a:latin typeface="+mn-lt"/>
                <a:ea typeface="+mn-ea"/>
                <a:cs typeface="+mn-cs"/>
              </a:rPr>
              <a:t>Corrupción Política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MX" sz="3300" b="0" i="0" u="none" strike="noStrike" kern="1200" cap="none" spc="0" normalizeH="0" baseline="0" noProof="0" dirty="0" smtClean="0">
                <a:ln>
                  <a:noFill/>
                </a:ln>
                <a:solidFill>
                  <a:schemeClr val="tx1"/>
                </a:solidFill>
                <a:effectLst/>
                <a:uLnTx/>
                <a:uFillTx/>
                <a:latin typeface="+mn-lt"/>
                <a:ea typeface="+mn-ea"/>
                <a:cs typeface="+mn-cs"/>
              </a:rPr>
              <a:t>Corrupción Administrativa</a:t>
            </a:r>
          </a:p>
        </p:txBody>
      </p:sp>
      <p:sp>
        <p:nvSpPr>
          <p:cNvPr id="6" name="2 Marcador de contenido"/>
          <p:cNvSpPr txBox="1">
            <a:spLocks/>
          </p:cNvSpPr>
          <p:nvPr/>
        </p:nvSpPr>
        <p:spPr>
          <a:xfrm>
            <a:off x="3021254" y="2924944"/>
            <a:ext cx="4863289" cy="1285884"/>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s-MX" sz="3200" dirty="0" smtClean="0"/>
              <a:t>Corrupción Funcional</a:t>
            </a:r>
            <a:endParaRPr kumimoji="0" lang="es-MX"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MX" sz="3200" b="0" i="0" u="none" strike="noStrike" kern="1200" cap="none" spc="0" normalizeH="0" baseline="0" noProof="0" dirty="0" smtClean="0">
                <a:ln>
                  <a:noFill/>
                </a:ln>
                <a:solidFill>
                  <a:schemeClr val="tx1"/>
                </a:solidFill>
                <a:effectLst/>
                <a:uLnTx/>
                <a:uFillTx/>
                <a:latin typeface="+mn-lt"/>
                <a:ea typeface="+mn-ea"/>
                <a:cs typeface="+mn-cs"/>
              </a:rPr>
              <a:t>Corrupción Disfuncional</a:t>
            </a:r>
          </a:p>
        </p:txBody>
      </p:sp>
      <p:sp>
        <p:nvSpPr>
          <p:cNvPr id="7" name="2 Marcador de contenido"/>
          <p:cNvSpPr txBox="1">
            <a:spLocks/>
          </p:cNvSpPr>
          <p:nvPr/>
        </p:nvSpPr>
        <p:spPr>
          <a:xfrm>
            <a:off x="6096001" y="4725144"/>
            <a:ext cx="5040702" cy="1440160"/>
          </a:xfrm>
          <a:prstGeom prst="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MX" sz="3200" b="0" i="0" u="none" strike="noStrike" kern="1200" cap="none" spc="0" normalizeH="0" baseline="0" noProof="0" dirty="0" err="1" smtClean="0">
                <a:ln>
                  <a:noFill/>
                </a:ln>
                <a:effectLst/>
                <a:uLnTx/>
                <a:uFillTx/>
                <a:latin typeface="+mn-lt"/>
                <a:ea typeface="+mn-ea"/>
                <a:cs typeface="+mn-cs"/>
              </a:rPr>
              <a:t>Extracc</a:t>
            </a:r>
            <a:r>
              <a:rPr lang="es-MX" sz="3200" dirty="0" smtClean="0"/>
              <a:t>ión Ascendente</a:t>
            </a:r>
            <a:endParaRPr kumimoji="0" lang="es-MX" sz="3200" b="0" i="0" u="none" strike="noStrike" kern="1200" cap="none" spc="0" normalizeH="0" baseline="0" noProof="0" dirty="0" smtClean="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MX" sz="3200" b="0" i="0" u="none" strike="noStrike" kern="1200" cap="none" spc="0" normalizeH="0" baseline="0" noProof="0" dirty="0" smtClean="0">
                <a:ln>
                  <a:noFill/>
                </a:ln>
                <a:effectLst/>
                <a:uLnTx/>
                <a:uFillTx/>
                <a:latin typeface="+mn-lt"/>
                <a:ea typeface="+mn-ea"/>
                <a:cs typeface="+mn-cs"/>
              </a:rPr>
              <a:t>Distribución</a:t>
            </a:r>
            <a:r>
              <a:rPr kumimoji="0" lang="es-MX" sz="3200" b="0" i="0" u="none" strike="noStrike" kern="1200" cap="none" spc="0" normalizeH="0" noProof="0" dirty="0" smtClean="0">
                <a:ln>
                  <a:noFill/>
                </a:ln>
                <a:effectLst/>
                <a:uLnTx/>
                <a:uFillTx/>
                <a:latin typeface="+mn-lt"/>
                <a:ea typeface="+mn-ea"/>
                <a:cs typeface="+mn-cs"/>
              </a:rPr>
              <a:t> Descendente</a:t>
            </a:r>
            <a:endParaRPr kumimoji="0" lang="es-MX" sz="3200" b="0" i="0" u="none" strike="noStrike" kern="1200" cap="none" spc="0" normalizeH="0" baseline="0" noProof="0" dirty="0" smtClean="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s-MX" sz="320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MX"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MX"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2 Marcador de contenido"/>
          <p:cNvSpPr txBox="1">
            <a:spLocks/>
          </p:cNvSpPr>
          <p:nvPr/>
        </p:nvSpPr>
        <p:spPr>
          <a:xfrm>
            <a:off x="8976321" y="1052736"/>
            <a:ext cx="2703846" cy="2736304"/>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s-MX" sz="3200" dirty="0" smtClean="0"/>
              <a:t>Eventual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MX" sz="3200" b="0" i="0" u="none" strike="noStrike" kern="1200" cap="none" spc="0" normalizeH="0" baseline="0" noProof="0" dirty="0" smtClean="0">
                <a:ln>
                  <a:noFill/>
                </a:ln>
                <a:solidFill>
                  <a:schemeClr val="tx1"/>
                </a:solidFill>
                <a:effectLst/>
                <a:uLnTx/>
                <a:uFillTx/>
                <a:latin typeface="+mn-lt"/>
                <a:ea typeface="+mn-ea"/>
                <a:cs typeface="+mn-cs"/>
              </a:rPr>
              <a:t>Compleja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MX" sz="3200" b="0" i="0" u="none" strike="noStrike" kern="1200" cap="none" spc="0" normalizeH="0" baseline="0" noProof="0" dirty="0" smtClean="0">
                <a:ln>
                  <a:noFill/>
                </a:ln>
                <a:solidFill>
                  <a:schemeClr val="tx1"/>
                </a:solidFill>
                <a:effectLst/>
                <a:uLnTx/>
                <a:uFillTx/>
                <a:latin typeface="+mn-lt"/>
                <a:ea typeface="+mn-ea"/>
                <a:cs typeface="+mn-cs"/>
              </a:rPr>
              <a:t>Sistemática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s-MX" sz="3200" dirty="0" smtClean="0"/>
              <a:t>	S</a:t>
            </a:r>
            <a:r>
              <a:rPr lang="es-MX" sz="3200" dirty="0" smtClean="0"/>
              <a:t>. Simple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MX" sz="3200" b="0" i="0" u="none" strike="noStrike" kern="1200" cap="none" spc="0" normalizeH="0" baseline="0" noProof="0" dirty="0" smtClean="0">
                <a:ln>
                  <a:noFill/>
                </a:ln>
                <a:solidFill>
                  <a:schemeClr val="tx1"/>
                </a:solidFill>
                <a:effectLst/>
                <a:uLnTx/>
                <a:uFillTx/>
                <a:latin typeface="+mn-lt"/>
                <a:ea typeface="+mn-ea"/>
                <a:cs typeface="+mn-cs"/>
              </a:rPr>
              <a:t>	S</a:t>
            </a:r>
            <a:r>
              <a:rPr kumimoji="0" lang="es-MX" sz="3200" b="0" i="0" u="none" strike="noStrike" kern="1200" cap="none" spc="0" normalizeH="0" baseline="0" noProof="0" dirty="0" smtClean="0">
                <a:ln>
                  <a:noFill/>
                </a:ln>
                <a:solidFill>
                  <a:schemeClr val="tx1"/>
                </a:solidFill>
                <a:effectLst/>
                <a:uLnTx/>
                <a:uFillTx/>
                <a:latin typeface="+mn-lt"/>
                <a:ea typeface="+mn-ea"/>
                <a:cs typeface="+mn-cs"/>
              </a:rPr>
              <a:t>. Compleja</a:t>
            </a:r>
          </a:p>
        </p:txBody>
      </p:sp>
    </p:spTree>
    <p:extLst>
      <p:ext uri="{BB962C8B-B14F-4D97-AF65-F5344CB8AC3E}">
        <p14:creationId xmlns:p14="http://schemas.microsoft.com/office/powerpoint/2010/main" val="18958431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19 Diagrama"/>
          <p:cNvGraphicFramePr/>
          <p:nvPr>
            <p:extLst/>
          </p:nvPr>
        </p:nvGraphicFramePr>
        <p:xfrm>
          <a:off x="-116114" y="608647"/>
          <a:ext cx="12061371" cy="5640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79424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5877272"/>
            <a:ext cx="12192000" cy="1296144"/>
          </a:xfrm>
        </p:spPr>
        <p:txBody>
          <a:bodyPr>
            <a:noAutofit/>
          </a:bodyPr>
          <a:lstStyle/>
          <a:p>
            <a:r>
              <a:rPr lang="en-US" sz="2000" dirty="0" smtClean="0"/>
              <a:t>https://www.youtube.com/watch?v=vGlorzdw_bM&amp;NR=1&amp;feature=endscreen</a:t>
            </a:r>
            <a:endParaRPr lang="en-US" sz="2000" dirty="0"/>
          </a:p>
        </p:txBody>
      </p:sp>
      <p:pic>
        <p:nvPicPr>
          <p:cNvPr id="2050" name="Picture 2"/>
          <p:cNvPicPr>
            <a:picLocks noChangeAspect="1" noChangeArrowheads="1"/>
          </p:cNvPicPr>
          <p:nvPr/>
        </p:nvPicPr>
        <p:blipFill>
          <a:blip r:embed="rId2" cstate="print"/>
          <a:srcRect/>
          <a:stretch>
            <a:fillRect/>
          </a:stretch>
        </p:blipFill>
        <p:spPr bwMode="auto">
          <a:xfrm>
            <a:off x="239349" y="255091"/>
            <a:ext cx="11617291" cy="5768792"/>
          </a:xfrm>
          <a:prstGeom prst="rect">
            <a:avLst/>
          </a:prstGeom>
          <a:noFill/>
          <a:ln w="9525">
            <a:noFill/>
            <a:miter lim="800000"/>
            <a:headEnd/>
            <a:tailEnd/>
          </a:ln>
        </p:spPr>
      </p:pic>
    </p:spTree>
    <p:extLst>
      <p:ext uri="{BB962C8B-B14F-4D97-AF65-F5344CB8AC3E}">
        <p14:creationId xmlns:p14="http://schemas.microsoft.com/office/powerpoint/2010/main" val="35771747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Resultado de imagen para paidei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5" name="AutoShape 4" descr="Resultado de imagen para paideia"/>
          <p:cNvSpPr>
            <a:spLocks noChangeAspect="1" noChangeArrowheads="1"/>
          </p:cNvSpPr>
          <p:nvPr/>
        </p:nvSpPr>
        <p:spPr bwMode="auto">
          <a:xfrm>
            <a:off x="4016152" y="350572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6" name="AutoShape 6" descr="data:image/jpeg;base64,/9j/4AAQSkZJRgABAQAAAQABAAD/2wCEAAkGBxMSEhUUEhMVFRUWFxUaGBUYGRkaFxkYGhUZIBoYHhcYHSkgGx0lHhgXIj0hJykrLi4uGB8zODMsNygtLy0BCgoKBQUFDgUFDisZExkrKysrKysrKysrKysrKysrKysrKysrKysrKysrKysrKysrKysrKysrKysrKysrKysrK//AABEIALAAtAMBIgACEQEDEQH/xAAcAAACAgMBAQAAAAAAAAAAAAAABgUHAwQIAgH/xABLEAACAQMBBQUFAwcICAcBAAABAgMABBEFBhIhMVEHEyJBYRQycYGRI0KhCFJicoKSsTNDU6KywcLRFSQlVGODk6NEZHOks7TDJv/EABQBAQAAAAAAAAAAAAAAAAAAAAD/xAAUEQEAAAAAAAAAAAAAAAAAAAAA/9oADAMBAAIRAxEAPwC8aKKKAr4a+0UEa2uQK4jkkETn3Vk8Bb9UtwfmORNSVa97ZxzIY5UWRG5q4DKfkaqfbhbfSgWstTe0kA4WeTNG3QCI5MWc8+XpQXBRVF7K9st/JwksDdAc2t1cMPXADKfhwp5j7V7AIxn763dVJ7qaJlc+g8ifgaB3liDDDDIqCvhd2vjhBuoR70JIE6jrG54SfqPg/peVbOym0UWoWyXMIYI+8MMAGBUkEHBI5ipc0EdoWuQXkfeQOGAOGXk6MOauh4qw6GpKkrbLZ6ZH/wBIad4buMfaRY8F1GPuOBzcY4Nz8umJ3ZPaKLULZLiHkw4qeaMPeQ+ooJilrWNvtOtSVlu4gw5op3mHyXNIfb/tbNbpFaQMU75WeVgcNuZwEBHIE72fgKoOG2d87iM26MtugndHU45D1oOn4+2LSCce0MPUxSAfXdpx0jVoLqMSW8qSoeG8hyM9D0Poa4wtLV5XWONGd2OFRQSxPQAc6t7sX2e1G1vz7kcOCtwneIxJAO6u6jHDgnz8t71oL+ooooCiiigKKKKAooooCiioLWNou6k7mGCW4nwDuIMIoPIvK3hQHB6ngcA0E4aWNb26tbd+6Qtc3H+7247yTP6W7wX5kVrvs9eXnG/uTHGf/C2hKLjo858b/s7g59cUw6PotvapuW8KRL0RQM/E8z86BJn0/WtRGJZU0yA/zcR7y4I8wZAQAfhipDQOy/TbU73c99JnJknPeMT1wRug/AU61G7Ra1FZW8lxMcJGufUnyUepOB86DcJSNfuoij0VQP4CufduNaXXNYt7OKTNqsgQMp4MTxlkB5HgMA+nrSFthtZc6jMZZ3OM+CIE7kY8gB19eZqd7GkhXUFuLiVIordGcs7BRvEbqjjzPiPAceFBek/ZpZAA2pls5AABJbyFScct4HKv8x1qKvBr9gMo0OpRDmCvdz4+AOCfhn4Vmuu1KOVjHptrPfycsopSIerSMOA9cY+FYm0bXb4f6zdxWMZ/m7dS0mCORcngfgaDW0vtrtC3d3kM1pIDhlYFgD04AMPmoqP7PtagTXLyG1kWS2ulEybp8KyDi2AeRO82R8OlTNr2L6dktObi4duLPJKck9fAAfqTSh2obC6ZpkAnhlnguCfsEWTe3mGMnxeIBcjxA8MjqKA/KT0079pcD3SrxH0IIZfqC37tfewKwIt7uVgAkjLGGPVY2yN7yB7wcfjSVpeiaprsys7SSKoCmeTIjRfQ4wT6DifOukdntn0srNbW3ONxCA5AyXIOXIHVuOKCu+x3ZeKyvbyKTDzosTRScONvIGwQvNWyBvfs/Oy3VYSoUN4m4e8wO97w/RGFB6VytNquoadqDyyO63asd9n47+eufeQjGPLGMVbmxvbBa3Eqi6hFtMwIaVeMbcOZPvLy884HnQXBRXlWzxHEGvVAVHa1rttZqHuZo4VY4Bc4yfMAcz8qkaiNpdGtrqErcxJIq5Ybwzu8MFgfI4zxoEvSu2vTppu6YSwqThZZAAh48zgkqPU/PFWSjAgEEEHiCORHWqA1LsHmVJHhukkwpZE3CC2BkLvZxk8s1YfYtaXsOniO9Rk3XPdK/BxHgcCDxGDnAPGgfqKKKAooooCiikTafau4lnNjpKrJcD+WnPGG3HqeRf8AR/A0E5tPtfZ6eubmZVY+7GPFI3wQccevKqB7Vu0WTUikCwvbwxsWKOfG7EDdLLjw4BOBk+9npi6dlezu3tWM87Nd3bcWnm8RB6Ip90fU+vlVe9rvZ3a2tvPfCa4knklXAkZCu87+LkgJwM448KCkzV39jvZna3Fst5eIZC7N3cZOI9xTgMVHFiSDzOMY4VSlvC0jqiDeZ2Cqo5licAfU12hoemrbW8UCe7EioPXA4n5njQZ7O0SJQkSKijkqgAfQVnoooPjHFVlsXHFrF1cahcIkkaHurOJhkLErHem3T5s3DOOG6wpr7RNS9n026kBwREwX4sN0fxqD7ObAWphh4Zaxhz+vHK7SfP8A1lD86BvureRBvW+PD/MnARh0U/cboeXUeYzadfJPGJEzg5BBGGVgcMrDyYEEEdRW1UHaSrDeyxE4E6pKg6uN5ZQDyzhY2x6setBHbebBW2qR4kG5Mo8Eygbw9CPvL6fTFc0bQ7M3WnzMsqEGNvfXiv6Jz5ZxkZ54PQ11/cybqM3RWP0FLW3Oz8d1D3u80csQJEiAE7nN0ZCMSLjjunzHDjQL/YntR7TbtbsfFCqMn/pNkbv7DKy+gKVZVc8Xz6lod2l17NBJb92U34EKwOhYMSSnuOeBBPDoDirZ2f25iufZywWD2mN2jSVgsjbrAeEcmBJOPMhSaBuor4DX2gWtYjurg93ZSRwBG3XuGUu2fNI0yBw8yeGeGPMebGymsQ0k15LdId3vDKqDuxxzICgHhGRkHPAE54Vn2akaOyt2cF2eNXcr7xdxvsceeSx5ca2e9FwV7uaMqpIkTdy5UqQY2Ut4c8OYzw5UEsK+1GbPKywiNiT3TPGGJySqMQpJ8zu4z60UEnRRRQQu0MkzgW9s25JIDvTYz3MfIuP0zyUdQTyU1saDocNnCIYE3VHMnizN5szc2Y881I4r7QFU9+UjqAW1toc8ZJWf9mNMH8ZF+lXDSrtjsFaan4rkSb6qVR1dhuZOchfdJz1B5Cg567H9M9o1a2BGRGTKR+oMg/Jt011fVC9iOhNbaveRScXt43TPXMigN6Ajj86vqgKKKKCtu3y4I0wRDnPPFGPjxb/DUxrUgtb23fkjDn+bjdjk4+QIeBv+SaX+2Z9650iDykvAx+CNEP4SGmntCtka2V5BlI5U7zjgd1JmOUk+iSM3xUUDPUZr2ld/GdwhJlw0Uh47siElCQOa5JBHmCR51Bpq08cGXy9xZEC5jAO9LFjBlVfPeUd4MZ4qy8801WtwkiLJGwZHUMrA5BUjIIPQig0Ir3v7UvulWZCrIeaP7rIceYbI+VZp7jcdB5O+79Fc/wCGvLqsTMTwRzvt0UquWb5gKfiDUFd3ZaWzB4EuHI6b1vcHHyytBn0SdAklk+6THK8Ko33ocKy4B4sBHIq59KWu0vswGobs0M/dSRRhURsdyEXjgYGU+PH4VL3FuG1ORQd1p7ZZI3PHdmtpXXIH6sq5HmOFSFqG1GNTKO7g4iSAHLO6kh45D5IrAjdHFsceGQQpLZntA1HSCqXUTy28mGXvAwYqeG/HKeYIGcHPyzmr02U2st9RhMtuW4Y3lZSpUnPDjwPI8QTXrameySEe3CJoyQEjdQ5ZxyVI8Es3DkozUdrW0y2Fo1zcRdzEMLHbrjvGY5wDjwqT0HLjk+VB9sdXWOxt5JATEFjjlIBJTgAJPDxABxk+QOfKsl7DI7IrWqXIYjcugYwFTh4nyQ2cZ9zIP6Oajdh9R3I4SSDDcwQOrg5CTLEEkRuPhDBVYHlkOOeM+dj7aa2S7kllwkk7+zW28pESNKdzGORYsPDnAGBQOmnqojXcAVcAgD140VrbPyb1unpvD912H91FBI0UUUBRRSvtnt7Z6aB375kYZWFOLkdSOSj1OPTOKBooqgtR7fZyT3FpGo8jIzMT8lxj614su325B+2tIWH6DOn8d6gml1yLT9prjvmCR3MaKXPIMQu6SfIZXGeXGrlBqhNp9rdG1pE9paWznTgspQuMHGVbczkfEcPmatXYS5hFpHEl9Hd92N0SBl3t37oIBJyBw49KBnor5mvtBV3aF9prmjx/mmV/4H/86etrrUS2N1G3JoJh/wBs4/GkTaD7TaexX+it3b67/wDnUxruvm+uG0yzJPDF5cDlDGeDIp/pGGV9OPPFB7OozJ3MysmZIkYiUrujeVWO6xw6gnyBcegrY0+9isZUiMqC3uWPcKSB3Up4tGAcExtxK8PCcjOCoErrGmRd37lwQoChIJZIzugYA3UkUcqUBYSAsthpO6zgq1zfOGwpzwIZ3lcfo5AoH7UrBJ42jkBKMCCAzKSCMEZUg8QTWjLs1bs4kYSFwSQxmmyCQAfv9BikyJbkvFYW2oXE00e77VcAQ91Cg5rxjJMjDgF3iRzPrr2cxm1K6ha4uXtrfukIMzrmTckeQ70ZUnATGPLNA9vs9bBldlYMgYK5lkyocjeAJbgDgfQVGXMGmREq0wQsSxRbmQMSeZ3VkyT8BS3JpEPs+lO6b7PLamYuWffEsEnBt8nI3ipx1Ara1Axw67YpFGiAw3KEKoHAiNhy9c0GMazoFncd60xE6ggGVrqVkDc91Zd7dzw4gCsydpVpeydxaR+04GSZFKqTkAKqMu8zHPQADJJAFVH27pjVpPWOI/1aZvybdNRpbudgC8axIh6b++WP9VR9aCzbbZl3OZo7KMEDwx24ZwfMGRyVPl92sOo7MTQgy2pgldPGkM1vEoLLxG5JCqMrdCd4U50GgUeym/M+mQSNjebvM45Z7xs/jmipDY3RzZwPBjwiedkxy3HkLqPkGx8qKCeoorX1G8WGKSV/djRnPwUEn+FAidqHaYmmAQwqsl0wyFOdyMeTPjic8cKOnlwrmrU9RluJXlmcySOcsx5k/wAAPQcBTTstaPrOrr7Rlu+dpJceSAE7o6D3V+FJroQSCMEcCPUUHmiiig+16jkKkFSVI5EHBHzFeKKBg0/bfUYOEd5OB0Llh9GzU7bdsGrpzuVf0aKL+KqDSFRQWz2c69dalq7TyFe/FpMqFRuqCFwnD4tVndjMMC6andY70s3tOf5QTZO8HB45HrVX/k6Q51CZvzYG/F1FPc2ns2u95pbbm4P9oseMDHhupujnKRvcuXA9QQsO/e4H8ikTeruw/BVNQt1oN5cki4vTHEc5itU7ssD5NM5Z/wB3d50yiUdRUZrO0draJv3E8aDkBnLMeiouWY+gFBoanPa6NYSPHGsccSkqg5u590FicszN5kk1W2zML29jdSykmYWdxdTE8+9vMiLI6hIWP/MPWpqWwn1qdbi9ja20y3y8cMnhecgcZJF8lAHI+XAZyaw30pn0x5WyDql5CiKfKBpERF9PskLY6s1BObRRmOGBB/M3Gkp/3VU/g1R+vH/+isvhP/8ADHUrtZ4knI+5e6f/AFZLdv76WO0NLo6xaiyMYnb2hUaTO4v2EOW4Z4gEkcDxoIjUdEttY2huoZZXVYo1C92R4ygUMMkHGN4/MVu9ltzb2mt39jbZaFwu42S2GhB3gSePN3GeopjsthjYRpDYoWubgMs+ovgtEvDfYBjnebPhUeYyx4U3bM7M21hEIreMKBzc8XY+bM3Mk0EzRRRQFFFFAUo9rNwU0m7I849394gU3Undr0O9pF36ID9GFBT/AOTvBvak7fmQP+LKKU+0jSjbaldR4wO9Z1/Vc7wx6DOPlTn+Tk3+vzDrAf7a1KflG7PkPBeovAgxSHoRxjJ+I3h8h1oKSooooCiit7SNJnupO6t42lkIJ3FGTgczQaNFS2pbM3lv/LW00YHMlGwPnjFRVBY3Y9cTx+2G0XeuHjihi6K0knvnoFClvlXQmy2gR2NukEeWxxeQ+9JIfedj5kmqh/Joj8V83RbcfUyn+6r1FB5kiVhhgCOhGa1INHt0beSCJWPNgig/UCt6lfbzbOLTYQSO8nk8MMC8WkbkOA4hQSOPyHE0EL2mam87w6TbN9tdH7Zh/NW4PjJ9WGQPgeWRXvaOJTqWk2UYAjgEs7J0WNAkX4lqy9muys0HeXt8d6+ucF8/zaeUYxwHlkDoB5VqbGS+2avqF3zjgCWsTeRKkmTHwIHx3hQbWoLmHUSfK8iI/ZFt/eDUftGP9u6eesl2Ppa23+dSED95p963m13cj9y53B/YFR+0w/23ph/494P/AGlv/lQWXRRRQFFFFAUUUUBURtbY9/ZXMWMl4ZAB1O6cfjipeig5p/J9mxqm7+dBJ+G6a6C2l0SO9tpbeUeGRcZ81P3WHqDg1QWyFl7BtMIMYXvZUX9R0Zk/DdFdI0HFuv6LNZTvbzruyIcHoR5Mp81I45qOrqftX2Ig1C2eU+CeCN2SQDmqjeKMPMcPlxxzNcs0HyrK/J+XOqj0gl/w0tbYbIyaetqZfeuIe8K49w54p8QCv1p2/Jxtt6+nf8yD8Wcf5Gg6HZQeYzSttB2d6beZMtqgc/zkf2b56kpje+eaaqDQcu7Eanf2091ZaWgM00oXvCASiQmQZ8XhHv5LHpy41cGg7L6zHh5tXDN5xmESR56bzbrEfDdr12V7Ni3e/nZftJrudQfMRJK26PTJJPr4elWBQKsWsXsyyRwRQCeKRopJJHIiUjBVgiguxZGV93gOON7zrHs5sNHBN7VcyNd3hAzPIB4eHKOMcIxxPKsWz1zjWNSiHumO0fHkG3XVj8SN390U4SOFBZiAAMkngABzJNAu9oe0Y0+xmnzh8bsQ6yMML9OJ+VQ/Z/pTWEdlaHhI0M88/Xf3ohx/6hH7NRNgDruorcEH/R1kx7nIwJ588XweajA/DqalLvVM32qSg8LOyjjB6O4lkI/qp+FB62aO9oqycu+LS/OW4Lf4q19qU/2tpZ/8zd//AFY/8q34UFtpFlGfP2CM/F5ogf4mtTasj/SWlEf73dD/ALAH91BYNFFFAUUUUBRRRQFFFFBSXa/Zey6vp9+OCvJGrnoY5Fzn4ox/dNXbSd2sbP8AtumzIBmSMd7H13kByB8V3h86YtBve/toZQc95FG+f1lBP40EH2o6qLbS7pycFozGvqz+ED8TXP8A2QbMi+1BA65ih+1kB5HdPhU/FsfIGnD8o+8uO+t4mwLfdZ0xnxSDgxb1UEY9HPWmn8n3Qu5sGuCPHcvn17tMhR9S5+dBE/lKWoMFnJ5rJKvydFP+Cj8mzTiIbuc/feONf2FZm+veL9K9flKXIEFpH5tJK3yRFB/timbsLgC6RCRzZ5Sf+of7gKCwKKKKDxFEFzugDJJPqTzNaWvavFaQSXExwkaknqeigeZJ4fOpClDWrVbzUorecZhgh9o7s+7NIZN1SR5iPBOOsg6UELsIbpe/v57SV574oyxoYwI4kB7tSZXUgneJPDpwqQ1DZ691I7t8621p52sDlpJfSWbAAH6K888+VPGK+0GiqQ2kHhVYoYUJwowqqoyeHyqqtHhkm0eeRwRNq91gDzVJZAowfNVjVm+ANMXanevP3OlWx+2uz9o3MRW6kb7MPXljzwfSm6DQoF9nwnC2UrEMndXKhd7d5Ft0Eb3MbzY940C/ttPm4020QcZLgSsByEVuu9k9PEY/oaj9rE3b3Sj1vrj+tG1NdtpcYu5LhmDzFAij+jiByVUdWY5J8/D0pG2z1ZGu9GCnO/dSuCOW6Dug59d78KC0aKBRQFFFFAUUUUBRRRQfDUfoWnC2hEK43ELBAPJN4lV+QOPlUjRQIfbNs77ZpshUZkg+1TrhR4x81z9BUr2ZMp0qz3OXcp9fP8c0yugIIIyDwIPmOlVr2W3vslzd6RIeMEjSW5PNoXOd3jzK5B/aPSgzdrXZ7LqvdPDOqNCrhY3B3WLEE+MHwnwgcjypY7HNoJbCdtIv1MbZLQ72B4iclM+YbmCPPPWrsFKXaJsVHqUPDwXMXGCYcCrc90kcd0kfI8RQN1FI3Zptk14j210DHfW3hmRuBbHDfHX1x/AinmgKXNVTGp2TDzhvEPrnuGH03T9aY6WtamxqVguDxjvW/dWEf4qBlpG1ztEQTm0sIXvbocwmO5jP/Ekzwx6fWmLVtMa4BWWVo4cHeSM7rMPPel5hfRcepNR1lf2VondWEHeYz9naoCCR1k4JverNmg87GbLtbGS5unE17PgyyfdUDlFGDyQfjj4Vi2s21W3cW1qhub1+CQJxCfpyN9xR9f41iuoNQvHMMsy2EZUtuQN3lw6ZwftiAseMrndBPiHHzrHstpVtbahLBaxhFggQyvzd5Z3JBdzxYhYjz/PNBr6/srP/AKIkTvnN4u/OZkYqxmOS6qRxClcoB0ArNZaAs2madgDft/Y5kOOIClC4HxQsPpT1WG0t1jRY0GFRVVR0CjAH0FBmooooCiiigKKKKAooooCiiigKRNv9iGuJEvrNu7voMFD92QL9xh5cCRn1wae6KBf2J2pj1G3EqDckU7s0R96OQc1IPHrimCl2XZKJbv2y3YwTNwl3RmOZekkfmf0gQc9eVMVBVPbDs7NEyatYncnt/wCVx96PybHnjiCPMH0pn7Otu4dUhyuEnQDvYc8Qfzl6qevlyNNskYYEEAgggg8QQeYI6VTD9jFxBeGfT7xYEDb0eQxdAea8ODKOXHmOdBdNKmpNvazaL/R2t2x/beFR/YNMenpII1EzI8gHiZFKqT1CknH1pf1OZra+Nw8EksT26RiSJTI0RWRmZTGviKvvqcgHHd8aCJ1nWYodXSG9IWCS3HcmU5iM3e+LO94Q2MDP+dPigY4cvLpSpq17b3sO69hcXUeeTQ7mCPMd+UI+IqM0S1ktcLa+1QRj/wANdRmWLA8kliZmi+rDh7tBP7QPuXdg/m0k0PykgZz+MC1E7BOPa9T7zw3DXWSh4N3CoFhcdVOG4jhkkVj1HT7+6ntbmKWAeyySb0JWZEffRR77KSSASN4LjifUUzrBJKAZ4IQ6+4VlZiM88OYlK/KglKKT9cutWjkX2O3ikQb28JpRx5bpUqAw+9nOfKpLZrUL6Ut7XaR24UDBWbvCxPPw7g3QOufOgnqKKKAooooCiiig/9k="/>
          <p:cNvSpPr>
            <a:spLocks noChangeAspect="1" noChangeArrowheads="1"/>
          </p:cNvSpPr>
          <p:nvPr/>
        </p:nvSpPr>
        <p:spPr bwMode="auto">
          <a:xfrm>
            <a:off x="3863753" y="2492896"/>
            <a:ext cx="2143125" cy="21050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034" name="Picture 10" descr="http://2.bp.blogspot.com/_lzj0U8ZqFRc/SuQjMB0Lc1I/AAAAAAAABP0/mrVYmFhrd-0/s320/grego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64733"/>
            <a:ext cx="12192000" cy="3476635"/>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77638" y="689910"/>
            <a:ext cx="9023230" cy="236988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wrap="square">
            <a:spAutoFit/>
          </a:bodyPr>
          <a:lstStyle/>
          <a:p>
            <a:r>
              <a:rPr lang="es-MX" sz="4000" i="1" dirty="0"/>
              <a:t>“No </a:t>
            </a:r>
            <a:r>
              <a:rPr lang="es-MX" sz="4000" i="1" dirty="0"/>
              <a:t>puede haber</a:t>
            </a:r>
          </a:p>
          <a:p>
            <a:r>
              <a:rPr lang="es-MX" sz="4000" i="1" dirty="0"/>
              <a:t>sociedad democrática sin </a:t>
            </a:r>
            <a:r>
              <a:rPr lang="es-MX" sz="4000" i="1" dirty="0" smtClean="0"/>
              <a:t>                </a:t>
            </a:r>
            <a:r>
              <a:rPr lang="es-MX" sz="4000" b="1" i="1" dirty="0" err="1" smtClean="0"/>
              <a:t>paideia</a:t>
            </a:r>
            <a:r>
              <a:rPr lang="es-MX" sz="4000" i="1" dirty="0" smtClean="0"/>
              <a:t> </a:t>
            </a:r>
            <a:r>
              <a:rPr lang="es-MX" sz="4000" i="1" dirty="0"/>
              <a:t>democrática</a:t>
            </a:r>
            <a:r>
              <a:rPr lang="es-MX" sz="4000" i="1" dirty="0"/>
              <a:t>”.</a:t>
            </a:r>
          </a:p>
          <a:p>
            <a:pPr algn="ctr"/>
            <a:r>
              <a:rPr lang="es-MX" sz="2800" dirty="0" smtClean="0"/>
              <a:t>                                                             Cornelius </a:t>
            </a:r>
            <a:r>
              <a:rPr lang="es-MX" sz="2800" dirty="0" err="1"/>
              <a:t>Castoriadis</a:t>
            </a:r>
            <a:endParaRPr lang="es-MX" sz="2800" dirty="0"/>
          </a:p>
        </p:txBody>
      </p:sp>
      <p:pic>
        <p:nvPicPr>
          <p:cNvPr id="1026" name="Picture 2" descr="http://www.workerscontrol.net/system/files/imagecache/story-thumbnail/kastoriadis_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3423" y="689910"/>
            <a:ext cx="2348880" cy="234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9636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24"/>
            <a:ext cx="12192000" cy="1143000"/>
          </a:xfrm>
          <a:ln>
            <a:solidFill>
              <a:schemeClr val="bg1"/>
            </a:solidFill>
          </a:ln>
        </p:spPr>
        <p:style>
          <a:lnRef idx="2">
            <a:schemeClr val="accent1"/>
          </a:lnRef>
          <a:fillRef idx="1">
            <a:schemeClr val="lt1"/>
          </a:fillRef>
          <a:effectRef idx="0">
            <a:schemeClr val="accent1"/>
          </a:effectRef>
          <a:fontRef idx="minor">
            <a:schemeClr val="dk1"/>
          </a:fontRef>
        </p:style>
        <p:txBody>
          <a:bodyPr>
            <a:normAutofit/>
          </a:bodyPr>
          <a:lstStyle/>
          <a:p>
            <a:pPr algn="r"/>
            <a:r>
              <a:rPr lang="es-MX" dirty="0" smtClean="0"/>
              <a:t>Diferentes enfoques sobre corrupción.                   	</a:t>
            </a:r>
            <a:br>
              <a:rPr lang="es-MX" dirty="0" smtClean="0"/>
            </a:br>
            <a:r>
              <a:rPr lang="es-MX" sz="1700" dirty="0" err="1" smtClean="0"/>
              <a:t>Heidenheimery</a:t>
            </a:r>
            <a:r>
              <a:rPr lang="es-MX" sz="1700" dirty="0" smtClean="0"/>
              <a:t> </a:t>
            </a:r>
            <a:r>
              <a:rPr lang="es-MX" sz="1700" dirty="0" err="1" smtClean="0"/>
              <a:t>Werlin</a:t>
            </a:r>
            <a:r>
              <a:rPr lang="es-MX" sz="1700" dirty="0" smtClean="0"/>
              <a:t>, citados por Del Castillo</a:t>
            </a:r>
            <a:endParaRPr lang="es-MX" sz="1700" dirty="0"/>
          </a:p>
        </p:txBody>
      </p:sp>
      <p:graphicFrame>
        <p:nvGraphicFramePr>
          <p:cNvPr id="4" name="3 Marcador de contenido"/>
          <p:cNvGraphicFramePr>
            <a:graphicFrameLocks noGrp="1"/>
          </p:cNvGraphicFramePr>
          <p:nvPr>
            <p:ph idx="1"/>
            <p:extLst/>
          </p:nvPr>
        </p:nvGraphicFramePr>
        <p:xfrm>
          <a:off x="239349" y="1214422"/>
          <a:ext cx="11809312" cy="5491068"/>
        </p:xfrm>
        <a:graphic>
          <a:graphicData uri="http://schemas.openxmlformats.org/drawingml/2006/table">
            <a:tbl>
              <a:tblPr firstRow="1" bandRow="1">
                <a:tableStyleId>{5C22544A-7EE6-4342-B048-85BDC9FD1C3A}</a:tableStyleId>
              </a:tblPr>
              <a:tblGrid>
                <a:gridCol w="2976331">
                  <a:extLst>
                    <a:ext uri="{9D8B030D-6E8A-4147-A177-3AD203B41FA5}">
                      <a16:colId xmlns="" xmlns:a16="http://schemas.microsoft.com/office/drawing/2014/main" val="20000"/>
                    </a:ext>
                  </a:extLst>
                </a:gridCol>
                <a:gridCol w="8832981">
                  <a:extLst>
                    <a:ext uri="{9D8B030D-6E8A-4147-A177-3AD203B41FA5}">
                      <a16:colId xmlns="" xmlns:a16="http://schemas.microsoft.com/office/drawing/2014/main" val="20001"/>
                    </a:ext>
                  </a:extLst>
                </a:gridCol>
              </a:tblGrid>
              <a:tr h="428628">
                <a:tc>
                  <a:txBody>
                    <a:bodyPr/>
                    <a:lstStyle/>
                    <a:p>
                      <a:pPr algn="ctr"/>
                      <a:r>
                        <a:rPr lang="es-MX" dirty="0" smtClean="0"/>
                        <a:t>Perspectivas</a:t>
                      </a:r>
                      <a:endParaRPr lang="es-MX" dirty="0"/>
                    </a:p>
                  </a:txBody>
                  <a:tcPr marL="121920" marR="121920"/>
                </a:tc>
                <a:tc>
                  <a:txBody>
                    <a:bodyPr/>
                    <a:lstStyle/>
                    <a:p>
                      <a:pPr algn="ctr"/>
                      <a:r>
                        <a:rPr lang="es-MX" sz="2500" dirty="0" smtClean="0"/>
                        <a:t>ARGUMENTO</a:t>
                      </a:r>
                      <a:endParaRPr lang="es-MX" sz="2500" dirty="0"/>
                    </a:p>
                  </a:txBody>
                  <a:tcPr marL="121920" marR="121920"/>
                </a:tc>
                <a:extLst>
                  <a:ext uri="{0D108BD9-81ED-4DB2-BD59-A6C34878D82A}">
                    <a16:rowId xmlns="" xmlns:a16="http://schemas.microsoft.com/office/drawing/2014/main" val="10000"/>
                  </a:ext>
                </a:extLst>
              </a:tr>
              <a:tr h="752226">
                <a:tc>
                  <a:txBody>
                    <a:bodyPr/>
                    <a:lstStyle/>
                    <a:p>
                      <a:r>
                        <a:rPr lang="es-MX" sz="2200" b="1" dirty="0" smtClean="0"/>
                        <a:t>DE</a:t>
                      </a:r>
                      <a:r>
                        <a:rPr lang="es-MX" sz="2200" b="1" baseline="0" dirty="0" smtClean="0"/>
                        <a:t> INTERÉS PÚBLICO</a:t>
                      </a:r>
                      <a:endParaRPr lang="es-MX" sz="2200" b="1" dirty="0"/>
                    </a:p>
                  </a:txBody>
                  <a:tcPr marL="121920" marR="121920"/>
                </a:tc>
                <a:tc>
                  <a:txBody>
                    <a:bodyPr/>
                    <a:lstStyle/>
                    <a:p>
                      <a:pPr algn="just"/>
                      <a:r>
                        <a:rPr lang="es-MX" sz="2200" dirty="0" smtClean="0"/>
                        <a:t>Destaca</a:t>
                      </a:r>
                      <a:r>
                        <a:rPr lang="es-MX" sz="2200" baseline="0" dirty="0" smtClean="0"/>
                        <a:t> la </a:t>
                      </a:r>
                      <a:r>
                        <a:rPr lang="es-MX" sz="2200" b="1" baseline="0" dirty="0" smtClean="0"/>
                        <a:t>traición del interés público </a:t>
                      </a:r>
                      <a:r>
                        <a:rPr lang="es-MX" sz="2200" baseline="0" dirty="0" smtClean="0"/>
                        <a:t>mediante preferencias  de interés particular sobre los comunes.</a:t>
                      </a:r>
                      <a:endParaRPr lang="es-MX" sz="2200" dirty="0"/>
                    </a:p>
                  </a:txBody>
                  <a:tcPr marL="121920" marR="121920"/>
                </a:tc>
                <a:extLst>
                  <a:ext uri="{0D108BD9-81ED-4DB2-BD59-A6C34878D82A}">
                    <a16:rowId xmlns="" xmlns:a16="http://schemas.microsoft.com/office/drawing/2014/main" val="10001"/>
                  </a:ext>
                </a:extLst>
              </a:tr>
              <a:tr h="1414184">
                <a:tc>
                  <a:txBody>
                    <a:bodyPr/>
                    <a:lstStyle/>
                    <a:p>
                      <a:endParaRPr lang="es-MX" sz="2200" dirty="0" smtClean="0"/>
                    </a:p>
                    <a:p>
                      <a:r>
                        <a:rPr lang="es-MX" sz="2200" b="1" dirty="0" smtClean="0"/>
                        <a:t>LEGAL</a:t>
                      </a:r>
                      <a:endParaRPr lang="es-MX" sz="2200" b="1" dirty="0"/>
                    </a:p>
                  </a:txBody>
                  <a:tcPr marL="121920" marR="121920"/>
                </a:tc>
                <a:tc>
                  <a:txBody>
                    <a:bodyPr/>
                    <a:lstStyle/>
                    <a:p>
                      <a:pPr algn="just"/>
                      <a:r>
                        <a:rPr lang="es-MX" sz="2200" dirty="0" smtClean="0"/>
                        <a:t> Subraya la </a:t>
                      </a:r>
                      <a:r>
                        <a:rPr lang="es-MX" sz="2200" b="1" dirty="0" smtClean="0"/>
                        <a:t>desviación</a:t>
                      </a:r>
                      <a:r>
                        <a:rPr lang="es-MX" sz="2200" b="1" baseline="0" dirty="0" smtClean="0"/>
                        <a:t> de la conducta de las normas </a:t>
                      </a:r>
                      <a:r>
                        <a:rPr lang="es-MX" sz="2200" baseline="0" dirty="0" smtClean="0"/>
                        <a:t>públicas  y legales de trabajo </a:t>
                      </a:r>
                      <a:r>
                        <a:rPr lang="es-MX" sz="2200" b="1" baseline="0" dirty="0" smtClean="0"/>
                        <a:t>en aras de beneficios privados </a:t>
                      </a:r>
                      <a:r>
                        <a:rPr lang="es-MX" sz="2200" baseline="0" dirty="0" smtClean="0"/>
                        <a:t>ya sea para obtener ganancias </a:t>
                      </a:r>
                      <a:r>
                        <a:rPr lang="es-MX" sz="2200" baseline="0" dirty="0" err="1" smtClean="0"/>
                        <a:t>pecunarias</a:t>
                      </a:r>
                      <a:r>
                        <a:rPr lang="es-MX" sz="2200" baseline="0" dirty="0" smtClean="0"/>
                        <a:t>, de condición o de influencia.</a:t>
                      </a:r>
                      <a:endParaRPr lang="es-MX" sz="2200" dirty="0"/>
                    </a:p>
                  </a:txBody>
                  <a:tcPr marL="121920" marR="121920"/>
                </a:tc>
                <a:extLst>
                  <a:ext uri="{0D108BD9-81ED-4DB2-BD59-A6C34878D82A}">
                    <a16:rowId xmlns="" xmlns:a16="http://schemas.microsoft.com/office/drawing/2014/main" val="10002"/>
                  </a:ext>
                </a:extLst>
              </a:tr>
              <a:tr h="1745164">
                <a:tc>
                  <a:txBody>
                    <a:bodyPr/>
                    <a:lstStyle/>
                    <a:p>
                      <a:endParaRPr lang="es-MX" sz="2200" dirty="0" smtClean="0"/>
                    </a:p>
                    <a:p>
                      <a:r>
                        <a:rPr lang="es-MX" sz="2200" b="1" dirty="0" smtClean="0"/>
                        <a:t>SOCIOCULTURAL</a:t>
                      </a:r>
                    </a:p>
                  </a:txBody>
                  <a:tcPr marL="121920" marR="121920"/>
                </a:tc>
                <a:tc>
                  <a:txBody>
                    <a:bodyPr/>
                    <a:lstStyle/>
                    <a:p>
                      <a:pPr algn="just"/>
                      <a:r>
                        <a:rPr lang="es-MX" sz="2200" dirty="0" smtClean="0"/>
                        <a:t>Sostiene que el</a:t>
                      </a:r>
                      <a:r>
                        <a:rPr lang="es-MX" sz="2200" baseline="0" dirty="0" smtClean="0"/>
                        <a:t> concepto  de corrupción debe definirse de tal manera que involucre no sólo el comportamiento de las normas escritas, sino también el que </a:t>
                      </a:r>
                      <a:r>
                        <a:rPr lang="es-MX" sz="2200" b="1" baseline="0" dirty="0" smtClean="0"/>
                        <a:t>se desvía de las normas o patrones de la sociedad. </a:t>
                      </a:r>
                      <a:endParaRPr lang="es-MX" sz="2200" b="1" dirty="0"/>
                    </a:p>
                  </a:txBody>
                  <a:tcPr marL="121920" marR="121920"/>
                </a:tc>
                <a:extLst>
                  <a:ext uri="{0D108BD9-81ED-4DB2-BD59-A6C34878D82A}">
                    <a16:rowId xmlns="" xmlns:a16="http://schemas.microsoft.com/office/drawing/2014/main" val="10003"/>
                  </a:ext>
                </a:extLst>
              </a:tr>
              <a:tr h="1083205">
                <a:tc>
                  <a:txBody>
                    <a:bodyPr/>
                    <a:lstStyle/>
                    <a:p>
                      <a:endParaRPr lang="es-MX" sz="2200" b="1" dirty="0" smtClean="0"/>
                    </a:p>
                    <a:p>
                      <a:r>
                        <a:rPr lang="es-MX" sz="2200" b="1" dirty="0" smtClean="0"/>
                        <a:t>DE</a:t>
                      </a:r>
                      <a:r>
                        <a:rPr lang="es-MX" sz="2200" b="1" baseline="0" dirty="0" smtClean="0"/>
                        <a:t> MERCADO</a:t>
                      </a:r>
                      <a:endParaRPr lang="es-MX" sz="2200" b="1" dirty="0"/>
                    </a:p>
                  </a:txBody>
                  <a:tcPr marL="121920" marR="121920"/>
                </a:tc>
                <a:tc>
                  <a:txBody>
                    <a:bodyPr/>
                    <a:lstStyle/>
                    <a:p>
                      <a:pPr algn="just"/>
                      <a:r>
                        <a:rPr lang="es-MX" sz="2200" dirty="0" smtClean="0"/>
                        <a:t>Describe</a:t>
                      </a:r>
                      <a:r>
                        <a:rPr lang="es-MX" sz="2200" baseline="0" dirty="0" smtClean="0"/>
                        <a:t> a la corrupción  como una </a:t>
                      </a:r>
                      <a:r>
                        <a:rPr lang="es-MX" sz="2200" b="1" baseline="0" dirty="0" smtClean="0"/>
                        <a:t>“unidad de maximización”</a:t>
                      </a:r>
                      <a:r>
                        <a:rPr lang="es-MX" sz="2200" baseline="0" dirty="0" smtClean="0"/>
                        <a:t>, </a:t>
                      </a:r>
                      <a:r>
                        <a:rPr lang="es-MX" sz="2200" b="1" baseline="0" dirty="0" smtClean="0"/>
                        <a:t>mediante el cual los servidores públicos  aumentan sus ganancias.</a:t>
                      </a:r>
                      <a:endParaRPr lang="es-MX" sz="2200" b="1" dirty="0"/>
                    </a:p>
                  </a:txBody>
                  <a:tcPr marL="121920" marR="121920"/>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7219783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CuadroTexto"/>
          <p:cNvSpPr txBox="1">
            <a:spLocks noChangeArrowheads="1"/>
          </p:cNvSpPr>
          <p:nvPr/>
        </p:nvSpPr>
        <p:spPr bwMode="auto">
          <a:xfrm>
            <a:off x="833786" y="1398014"/>
            <a:ext cx="10561173" cy="5293757"/>
          </a:xfrm>
          <a:prstGeom prst="rect">
            <a:avLst/>
          </a:prstGeom>
          <a:noFill/>
          <a:ln w="9525">
            <a:noFill/>
            <a:miter lim="800000"/>
            <a:headEnd/>
            <a:tailEnd/>
          </a:ln>
        </p:spPr>
        <p:txBody>
          <a:bodyPr wrap="square">
            <a:spAutoFit/>
          </a:bodyPr>
          <a:lstStyle/>
          <a:p>
            <a:pPr algn="just"/>
            <a:r>
              <a:rPr lang="es-ES" sz="1400" dirty="0">
                <a:latin typeface="Calibri" pitchFamily="34" charset="0"/>
              </a:rPr>
              <a:t>La teoría del agente principal fue </a:t>
            </a:r>
            <a:r>
              <a:rPr lang="es-ES_tradnl" sz="1400" dirty="0">
                <a:latin typeface="Calibri" pitchFamily="34" charset="0"/>
              </a:rPr>
              <a:t>formulada originalmente por Stephen Ross en su artículo “</a:t>
            </a:r>
            <a:r>
              <a:rPr lang="es-ES_tradnl" sz="1400" dirty="0" err="1">
                <a:latin typeface="Calibri" pitchFamily="34" charset="0"/>
              </a:rPr>
              <a:t>The</a:t>
            </a:r>
            <a:r>
              <a:rPr lang="es-ES_tradnl" sz="1400" dirty="0">
                <a:latin typeface="Calibri" pitchFamily="34" charset="0"/>
              </a:rPr>
              <a:t> </a:t>
            </a:r>
            <a:r>
              <a:rPr lang="es-ES_tradnl" sz="1400" dirty="0" err="1">
                <a:latin typeface="Calibri" pitchFamily="34" charset="0"/>
              </a:rPr>
              <a:t>Economic</a:t>
            </a:r>
            <a:r>
              <a:rPr lang="es-ES_tradnl" sz="1400" dirty="0">
                <a:latin typeface="Calibri" pitchFamily="34" charset="0"/>
              </a:rPr>
              <a:t> </a:t>
            </a:r>
            <a:r>
              <a:rPr lang="es-ES_tradnl" sz="1400" dirty="0" err="1">
                <a:latin typeface="Calibri" pitchFamily="34" charset="0"/>
              </a:rPr>
              <a:t>Theory</a:t>
            </a:r>
            <a:r>
              <a:rPr lang="es-ES_tradnl" sz="1400" dirty="0">
                <a:latin typeface="Calibri" pitchFamily="34" charset="0"/>
              </a:rPr>
              <a:t> of </a:t>
            </a:r>
            <a:r>
              <a:rPr lang="es-ES_tradnl" sz="1400" dirty="0" err="1">
                <a:latin typeface="Calibri" pitchFamily="34" charset="0"/>
              </a:rPr>
              <a:t>Agency</a:t>
            </a:r>
            <a:r>
              <a:rPr lang="es-ES_tradnl" sz="1400" dirty="0">
                <a:latin typeface="Calibri" pitchFamily="34" charset="0"/>
              </a:rPr>
              <a:t>: </a:t>
            </a:r>
            <a:r>
              <a:rPr lang="es-ES_tradnl" sz="1400" dirty="0" err="1">
                <a:latin typeface="Calibri" pitchFamily="34" charset="0"/>
              </a:rPr>
              <a:t>the</a:t>
            </a:r>
            <a:r>
              <a:rPr lang="es-ES_tradnl" sz="1400" dirty="0">
                <a:latin typeface="Calibri" pitchFamily="34" charset="0"/>
              </a:rPr>
              <a:t> </a:t>
            </a:r>
            <a:r>
              <a:rPr lang="es-ES_tradnl" sz="1400" dirty="0" err="1">
                <a:latin typeface="Calibri" pitchFamily="34" charset="0"/>
              </a:rPr>
              <a:t>principal´s</a:t>
            </a:r>
            <a:r>
              <a:rPr lang="es-ES_tradnl" sz="1400" dirty="0">
                <a:latin typeface="Calibri" pitchFamily="34" charset="0"/>
              </a:rPr>
              <a:t> </a:t>
            </a:r>
            <a:r>
              <a:rPr lang="es-ES_tradnl" sz="1400" dirty="0" err="1">
                <a:latin typeface="Calibri" pitchFamily="34" charset="0"/>
              </a:rPr>
              <a:t>problem</a:t>
            </a:r>
            <a:r>
              <a:rPr lang="es-ES_tradnl" sz="1400" dirty="0">
                <a:latin typeface="Calibri" pitchFamily="34" charset="0"/>
              </a:rPr>
              <a:t>”, publicado en 1973, estableciendo que</a:t>
            </a:r>
            <a:r>
              <a:rPr lang="es-ES_tradnl" sz="1400" dirty="0" smtClean="0">
                <a:latin typeface="Calibri" pitchFamily="34" charset="0"/>
              </a:rPr>
              <a:t>:</a:t>
            </a:r>
          </a:p>
          <a:p>
            <a:pPr algn="just"/>
            <a:endParaRPr lang="es-ES_tradnl" sz="1600" dirty="0">
              <a:latin typeface="Calibri" pitchFamily="34" charset="0"/>
            </a:endParaRPr>
          </a:p>
          <a:p>
            <a:pPr algn="just"/>
            <a:r>
              <a:rPr lang="es-ES_tradnl" sz="2800" dirty="0" smtClean="0">
                <a:latin typeface="Calibri" pitchFamily="34" charset="0"/>
              </a:rPr>
              <a:t> </a:t>
            </a:r>
            <a:r>
              <a:rPr lang="es-ES_tradnl" sz="2800" dirty="0">
                <a:latin typeface="Calibri" pitchFamily="34" charset="0"/>
              </a:rPr>
              <a:t>“La relación de agencia…surge cuando una de las partes designada como el </a:t>
            </a:r>
            <a:r>
              <a:rPr lang="es-ES_tradnl" sz="2800" b="1" dirty="0">
                <a:latin typeface="Calibri" pitchFamily="34" charset="0"/>
              </a:rPr>
              <a:t>agente</a:t>
            </a:r>
            <a:r>
              <a:rPr lang="es-ES_tradnl" sz="2800" dirty="0">
                <a:latin typeface="Calibri" pitchFamily="34" charset="0"/>
              </a:rPr>
              <a:t>, actúa para, o en nombre de, o como representante de la otra, designada como el </a:t>
            </a:r>
            <a:r>
              <a:rPr lang="es-ES_tradnl" sz="2800" b="1" dirty="0">
                <a:latin typeface="Calibri" pitchFamily="34" charset="0"/>
              </a:rPr>
              <a:t>principal</a:t>
            </a:r>
            <a:r>
              <a:rPr lang="es-ES_tradnl" sz="2800" dirty="0">
                <a:latin typeface="Calibri" pitchFamily="34" charset="0"/>
              </a:rPr>
              <a:t>, en un campo particular de </a:t>
            </a:r>
            <a:r>
              <a:rPr lang="es-ES_tradnl" sz="2800" b="1" dirty="0">
                <a:latin typeface="Calibri" pitchFamily="34" charset="0"/>
              </a:rPr>
              <a:t>problemas de decisión</a:t>
            </a:r>
            <a:r>
              <a:rPr lang="es-ES_tradnl" sz="2800" dirty="0">
                <a:latin typeface="Calibri" pitchFamily="34" charset="0"/>
              </a:rPr>
              <a:t>. </a:t>
            </a:r>
          </a:p>
          <a:p>
            <a:pPr algn="just">
              <a:lnSpc>
                <a:spcPct val="150000"/>
              </a:lnSpc>
            </a:pPr>
            <a:endParaRPr lang="es-ES_tradnl" sz="2800" dirty="0">
              <a:latin typeface="Calibri" pitchFamily="34" charset="0"/>
            </a:endParaRPr>
          </a:p>
          <a:p>
            <a:pPr algn="just"/>
            <a:r>
              <a:rPr lang="es-ES_tradnl" sz="2800" dirty="0">
                <a:latin typeface="Calibri" pitchFamily="34" charset="0"/>
              </a:rPr>
              <a:t>Específicamente, aplicada a la regulación, la teoría del agente-principal se preocupa de la manera en </a:t>
            </a:r>
            <a:r>
              <a:rPr lang="es-ES_tradnl" sz="2800" b="1" dirty="0">
                <a:latin typeface="Calibri" pitchFamily="34" charset="0"/>
              </a:rPr>
              <a:t>cómo el regulador, </a:t>
            </a:r>
            <a:r>
              <a:rPr lang="es-ES_tradnl" sz="2800" dirty="0">
                <a:latin typeface="Calibri" pitchFamily="34" charset="0"/>
              </a:rPr>
              <a:t>el principal,</a:t>
            </a:r>
            <a:r>
              <a:rPr lang="es-ES_tradnl" sz="2800" b="1" dirty="0">
                <a:latin typeface="Calibri" pitchFamily="34" charset="0"/>
              </a:rPr>
              <a:t> puede diseñar un sistema de compensaciones que incentiva a la empresa regulada, </a:t>
            </a:r>
            <a:r>
              <a:rPr lang="es-ES_tradnl" sz="2800" dirty="0">
                <a:latin typeface="Calibri" pitchFamily="34" charset="0"/>
              </a:rPr>
              <a:t>el agente</a:t>
            </a:r>
            <a:r>
              <a:rPr lang="es-ES_tradnl" sz="2800" b="1" dirty="0">
                <a:latin typeface="Calibri" pitchFamily="34" charset="0"/>
              </a:rPr>
              <a:t>, a actuar de acuerdo con los intereses del principal</a:t>
            </a:r>
            <a:r>
              <a:rPr lang="es-ES_tradnl" sz="2800" dirty="0">
                <a:latin typeface="Calibri" pitchFamily="34" charset="0"/>
              </a:rPr>
              <a:t>.</a:t>
            </a:r>
            <a:endParaRPr lang="es-MX" sz="2800" dirty="0">
              <a:latin typeface="Calibri" pitchFamily="34" charset="0"/>
            </a:endParaRPr>
          </a:p>
        </p:txBody>
      </p:sp>
      <p:sp>
        <p:nvSpPr>
          <p:cNvPr id="16387" name="2 CuadroTexto"/>
          <p:cNvSpPr txBox="1">
            <a:spLocks noChangeArrowheads="1"/>
          </p:cNvSpPr>
          <p:nvPr/>
        </p:nvSpPr>
        <p:spPr bwMode="auto">
          <a:xfrm>
            <a:off x="2309331" y="579461"/>
            <a:ext cx="6929559" cy="646331"/>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s-MX" sz="3600" dirty="0">
                <a:latin typeface="Calibri" pitchFamily="34" charset="0"/>
              </a:rPr>
              <a:t>TEORÍA DEL AGENTE PRINCIPAL</a:t>
            </a:r>
          </a:p>
        </p:txBody>
      </p:sp>
    </p:spTree>
    <p:extLst>
      <p:ext uri="{BB962C8B-B14F-4D97-AF65-F5344CB8AC3E}">
        <p14:creationId xmlns:p14="http://schemas.microsoft.com/office/powerpoint/2010/main" val="11644703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ChangeArrowheads="1"/>
          </p:cNvSpPr>
          <p:nvPr>
            <p:ph type="title" idx="4294967295"/>
          </p:nvPr>
        </p:nvSpPr>
        <p:spPr>
          <a:xfrm>
            <a:off x="103717" y="610393"/>
            <a:ext cx="10094383" cy="779463"/>
          </a:xfrm>
          <a:ln>
            <a:solidFill>
              <a:schemeClr val="bg1"/>
            </a:solidFill>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000" dirty="0" err="1" smtClean="0"/>
              <a:t>Modelo</a:t>
            </a:r>
            <a:r>
              <a:rPr lang="en-GB" sz="3000" dirty="0" smtClean="0"/>
              <a:t>- </a:t>
            </a:r>
            <a:r>
              <a:rPr lang="en-GB" sz="3000" dirty="0" err="1" smtClean="0"/>
              <a:t>Agente</a:t>
            </a:r>
            <a:r>
              <a:rPr lang="en-GB" sz="3000" dirty="0" smtClean="0"/>
              <a:t> Principal</a:t>
            </a:r>
          </a:p>
        </p:txBody>
      </p:sp>
      <p:sp>
        <p:nvSpPr>
          <p:cNvPr id="17411" name="Line 2"/>
          <p:cNvSpPr>
            <a:spLocks noChangeShapeType="1"/>
          </p:cNvSpPr>
          <p:nvPr/>
        </p:nvSpPr>
        <p:spPr bwMode="auto">
          <a:xfrm>
            <a:off x="3412067" y="1917700"/>
            <a:ext cx="2117" cy="3455988"/>
          </a:xfrm>
          <a:prstGeom prst="line">
            <a:avLst/>
          </a:prstGeom>
          <a:noFill/>
          <a:ln w="38160">
            <a:solidFill>
              <a:schemeClr val="tx1"/>
            </a:solidFill>
            <a:miter lim="800000"/>
            <a:headEnd/>
            <a:tailEnd type="triangle" w="med" len="med"/>
          </a:ln>
        </p:spPr>
        <p:txBody>
          <a:bodyPr/>
          <a:lstStyle/>
          <a:p>
            <a:endParaRPr lang="es-MX"/>
          </a:p>
        </p:txBody>
      </p:sp>
      <p:sp>
        <p:nvSpPr>
          <p:cNvPr id="17412" name="Line 3"/>
          <p:cNvSpPr>
            <a:spLocks noChangeShapeType="1"/>
          </p:cNvSpPr>
          <p:nvPr/>
        </p:nvSpPr>
        <p:spPr bwMode="auto">
          <a:xfrm flipV="1">
            <a:off x="3797300" y="1916113"/>
            <a:ext cx="2117" cy="3314700"/>
          </a:xfrm>
          <a:prstGeom prst="line">
            <a:avLst/>
          </a:prstGeom>
          <a:noFill/>
          <a:ln w="38160">
            <a:solidFill>
              <a:schemeClr val="tx1"/>
            </a:solidFill>
            <a:miter lim="800000"/>
            <a:headEnd/>
            <a:tailEnd type="triangle" w="med" len="med"/>
          </a:ln>
        </p:spPr>
        <p:txBody>
          <a:bodyPr/>
          <a:lstStyle/>
          <a:p>
            <a:endParaRPr lang="es-MX"/>
          </a:p>
        </p:txBody>
      </p:sp>
      <p:sp>
        <p:nvSpPr>
          <p:cNvPr id="17413" name="Line 4"/>
          <p:cNvSpPr>
            <a:spLocks noChangeShapeType="1"/>
          </p:cNvSpPr>
          <p:nvPr/>
        </p:nvSpPr>
        <p:spPr bwMode="auto">
          <a:xfrm>
            <a:off x="3905235" y="5641990"/>
            <a:ext cx="4607983" cy="1588"/>
          </a:xfrm>
          <a:prstGeom prst="line">
            <a:avLst/>
          </a:prstGeom>
          <a:noFill/>
          <a:ln w="38160">
            <a:solidFill>
              <a:schemeClr val="tx1"/>
            </a:solidFill>
            <a:miter lim="800000"/>
            <a:headEnd/>
            <a:tailEnd type="triangle" w="med" len="med"/>
          </a:ln>
        </p:spPr>
        <p:txBody>
          <a:bodyPr/>
          <a:lstStyle/>
          <a:p>
            <a:endParaRPr lang="es-MX"/>
          </a:p>
        </p:txBody>
      </p:sp>
      <p:sp>
        <p:nvSpPr>
          <p:cNvPr id="17414" name="Line 5"/>
          <p:cNvSpPr>
            <a:spLocks noChangeShapeType="1"/>
          </p:cNvSpPr>
          <p:nvPr/>
        </p:nvSpPr>
        <p:spPr bwMode="auto">
          <a:xfrm flipH="1">
            <a:off x="3809985" y="5857892"/>
            <a:ext cx="4804833" cy="1588"/>
          </a:xfrm>
          <a:prstGeom prst="line">
            <a:avLst/>
          </a:prstGeom>
          <a:noFill/>
          <a:ln w="38160">
            <a:solidFill>
              <a:schemeClr val="tx1"/>
            </a:solidFill>
            <a:miter lim="800000"/>
            <a:headEnd/>
            <a:tailEnd type="triangle" w="med" len="med"/>
          </a:ln>
        </p:spPr>
        <p:txBody>
          <a:bodyPr/>
          <a:lstStyle/>
          <a:p>
            <a:endParaRPr lang="es-MX"/>
          </a:p>
        </p:txBody>
      </p:sp>
      <p:sp>
        <p:nvSpPr>
          <p:cNvPr id="17415" name="Line 6"/>
          <p:cNvSpPr>
            <a:spLocks noChangeShapeType="1"/>
          </p:cNvSpPr>
          <p:nvPr/>
        </p:nvSpPr>
        <p:spPr bwMode="auto">
          <a:xfrm>
            <a:off x="4085167" y="1989139"/>
            <a:ext cx="4895851" cy="3024187"/>
          </a:xfrm>
          <a:prstGeom prst="line">
            <a:avLst/>
          </a:prstGeom>
          <a:noFill/>
          <a:ln w="38160">
            <a:solidFill>
              <a:schemeClr val="tx1"/>
            </a:solidFill>
            <a:miter lim="800000"/>
            <a:headEnd type="triangle" w="med" len="med"/>
            <a:tailEnd type="triangle" w="med" len="med"/>
          </a:ln>
        </p:spPr>
        <p:txBody>
          <a:bodyPr/>
          <a:lstStyle/>
          <a:p>
            <a:endParaRPr lang="es-MX"/>
          </a:p>
        </p:txBody>
      </p:sp>
      <p:sp>
        <p:nvSpPr>
          <p:cNvPr id="16392" name="Text Box 7"/>
          <p:cNvSpPr txBox="1">
            <a:spLocks noChangeArrowheads="1"/>
          </p:cNvSpPr>
          <p:nvPr/>
        </p:nvSpPr>
        <p:spPr bwMode="auto">
          <a:xfrm>
            <a:off x="6191251" y="2709864"/>
            <a:ext cx="2207683" cy="649287"/>
          </a:xfrm>
          <a:prstGeom prst="rect">
            <a:avLst/>
          </a:prstGeom>
          <a:solidFill>
            <a:schemeClr val="accent1">
              <a:lumMod val="20000"/>
              <a:lumOff val="80000"/>
            </a:schemeClr>
          </a:solidFill>
          <a:ln w="9525">
            <a:solidFill>
              <a:schemeClr val="tx1"/>
            </a:solidFill>
            <a:round/>
            <a:headEnd/>
            <a:tailEnd/>
          </a:ln>
        </p:spPr>
        <p:txBody>
          <a:bodyPr lIns="90000" tIns="46800" rIns="90000" bIns="46800">
            <a:spAutoFit/>
          </a:bodyPr>
          <a:lstStyle/>
          <a:p>
            <a:pPr algn="ctr" fontAlgn="auto">
              <a:spcBef>
                <a:spcPts val="1125"/>
              </a:spcBef>
              <a:spcAft>
                <a:spcPts val="0"/>
              </a:spcAft>
              <a:buFont typeface="Arial Unicode MS"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dirty="0" err="1">
                <a:latin typeface="Arial Unicode MS" pitchFamily="32" charset="0"/>
                <a:cs typeface="+mn-cs"/>
              </a:rPr>
              <a:t>Intercambio</a:t>
            </a:r>
            <a:r>
              <a:rPr lang="en-GB" dirty="0">
                <a:latin typeface="Arial Unicode MS" pitchFamily="32" charset="0"/>
                <a:cs typeface="+mn-cs"/>
              </a:rPr>
              <a:t> </a:t>
            </a:r>
            <a:r>
              <a:rPr lang="en-GB" dirty="0" err="1">
                <a:latin typeface="Arial Unicode MS" pitchFamily="32" charset="0"/>
                <a:cs typeface="+mn-cs"/>
              </a:rPr>
              <a:t>Información</a:t>
            </a:r>
            <a:endParaRPr lang="en-GB" dirty="0">
              <a:latin typeface="Arial Unicode MS" pitchFamily="32" charset="0"/>
              <a:cs typeface="+mn-cs"/>
            </a:endParaRPr>
          </a:p>
        </p:txBody>
      </p:sp>
      <p:sp>
        <p:nvSpPr>
          <p:cNvPr id="16395" name="Text Box 10"/>
          <p:cNvSpPr txBox="1">
            <a:spLocks noChangeArrowheads="1"/>
          </p:cNvSpPr>
          <p:nvPr/>
        </p:nvSpPr>
        <p:spPr bwMode="auto">
          <a:xfrm>
            <a:off x="1223434" y="2714625"/>
            <a:ext cx="1729317" cy="642938"/>
          </a:xfrm>
          <a:prstGeom prst="rect">
            <a:avLst/>
          </a:prstGeom>
          <a:solidFill>
            <a:schemeClr val="accent1">
              <a:lumMod val="20000"/>
              <a:lumOff val="80000"/>
            </a:schemeClr>
          </a:solidFill>
          <a:ln w="9525">
            <a:solidFill>
              <a:schemeClr val="tx1"/>
            </a:solidFill>
            <a:round/>
            <a:headEnd/>
            <a:tailEnd/>
          </a:ln>
        </p:spPr>
        <p:txBody>
          <a:bodyPr lIns="90000" tIns="46800" rIns="90000" bIns="46800">
            <a:spAutoFit/>
          </a:bodyPr>
          <a:lstStyle/>
          <a:p>
            <a:pPr fontAlgn="auto">
              <a:spcBef>
                <a:spcPts val="1125"/>
              </a:spcBef>
              <a:spcAft>
                <a:spcPts val="0"/>
              </a:spcAft>
              <a:buFont typeface="Arial Unicode MS"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dirty="0" err="1">
                <a:latin typeface="Arial Unicode MS" pitchFamily="32" charset="0"/>
                <a:cs typeface="+mn-cs"/>
              </a:rPr>
              <a:t>Reglas</a:t>
            </a:r>
            <a:r>
              <a:rPr lang="en-GB" dirty="0">
                <a:latin typeface="Arial Unicode MS" pitchFamily="32" charset="0"/>
                <a:cs typeface="+mn-cs"/>
              </a:rPr>
              <a:t> e </a:t>
            </a:r>
            <a:r>
              <a:rPr lang="en-GB" dirty="0" err="1">
                <a:latin typeface="Arial Unicode MS" pitchFamily="32" charset="0"/>
                <a:cs typeface="+mn-cs"/>
              </a:rPr>
              <a:t>incentivos</a:t>
            </a:r>
            <a:endParaRPr lang="en-GB" dirty="0">
              <a:latin typeface="Arial Unicode MS" pitchFamily="32" charset="0"/>
              <a:cs typeface="+mn-cs"/>
            </a:endParaRPr>
          </a:p>
        </p:txBody>
      </p:sp>
      <p:sp>
        <p:nvSpPr>
          <p:cNvPr id="16396" name="Text Box 11"/>
          <p:cNvSpPr txBox="1">
            <a:spLocks noChangeArrowheads="1"/>
          </p:cNvSpPr>
          <p:nvPr/>
        </p:nvSpPr>
        <p:spPr bwMode="auto">
          <a:xfrm>
            <a:off x="4191001" y="3789364"/>
            <a:ext cx="1919817" cy="642937"/>
          </a:xfrm>
          <a:prstGeom prst="rect">
            <a:avLst/>
          </a:prstGeom>
          <a:solidFill>
            <a:schemeClr val="accent1">
              <a:lumMod val="20000"/>
              <a:lumOff val="80000"/>
            </a:schemeClr>
          </a:solidFill>
          <a:ln w="9525">
            <a:solidFill>
              <a:schemeClr val="tx1"/>
            </a:solidFill>
            <a:round/>
            <a:headEnd/>
            <a:tailEnd/>
          </a:ln>
        </p:spPr>
        <p:txBody>
          <a:bodyPr lIns="90000" tIns="46800" rIns="90000" bIns="46800">
            <a:spAutoFit/>
          </a:bodyPr>
          <a:lstStyle/>
          <a:p>
            <a:pPr fontAlgn="auto">
              <a:spcBef>
                <a:spcPts val="1125"/>
              </a:spcBef>
              <a:spcAft>
                <a:spcPts val="0"/>
              </a:spcAft>
              <a:buFont typeface="Arial Unicode MS"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dirty="0" err="1">
                <a:latin typeface="Arial Unicode MS" pitchFamily="32" charset="0"/>
                <a:cs typeface="+mn-cs"/>
              </a:rPr>
              <a:t>Rendición</a:t>
            </a:r>
            <a:r>
              <a:rPr lang="en-GB" dirty="0">
                <a:latin typeface="Arial Unicode MS" pitchFamily="32" charset="0"/>
                <a:cs typeface="+mn-cs"/>
              </a:rPr>
              <a:t> de </a:t>
            </a:r>
            <a:r>
              <a:rPr lang="en-GB" dirty="0" err="1">
                <a:latin typeface="Arial Unicode MS" pitchFamily="32" charset="0"/>
                <a:cs typeface="+mn-cs"/>
              </a:rPr>
              <a:t>Cuentas</a:t>
            </a:r>
            <a:endParaRPr lang="en-GB" dirty="0">
              <a:latin typeface="Arial Unicode MS" pitchFamily="32" charset="0"/>
              <a:cs typeface="+mn-cs"/>
            </a:endParaRPr>
          </a:p>
        </p:txBody>
      </p:sp>
      <p:sp>
        <p:nvSpPr>
          <p:cNvPr id="17419" name="Text Box 12"/>
          <p:cNvSpPr txBox="1">
            <a:spLocks noChangeArrowheads="1"/>
          </p:cNvSpPr>
          <p:nvPr/>
        </p:nvSpPr>
        <p:spPr bwMode="auto">
          <a:xfrm>
            <a:off x="2645834" y="1412875"/>
            <a:ext cx="2207684" cy="368300"/>
          </a:xfrm>
          <a:prstGeom prst="rect">
            <a:avLst/>
          </a:prstGeom>
          <a:solidFill>
            <a:srgbClr val="33CCCC"/>
          </a:solidFill>
          <a:ln w="9525">
            <a:solidFill>
              <a:schemeClr val="tx1"/>
            </a:solidFill>
            <a:round/>
            <a:headEnd/>
            <a:tailEnd/>
          </a:ln>
        </p:spPr>
        <p:txBody>
          <a:bodyPr lIns="90000" tIns="46800" rIns="90000" bIns="46800">
            <a:spAutoFit/>
          </a:bodyPr>
          <a:lstStyle/>
          <a:p>
            <a:pPr algn="ctr">
              <a:spcBef>
                <a:spcPts val="1125"/>
              </a:spcBef>
              <a:buFont typeface="Arial Unicode MS"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latin typeface="Arial Unicode MS" pitchFamily="32" charset="0"/>
              </a:rPr>
              <a:t>PRINCIPAL</a:t>
            </a:r>
          </a:p>
        </p:txBody>
      </p:sp>
      <p:sp>
        <p:nvSpPr>
          <p:cNvPr id="17420" name="Text Box 13"/>
          <p:cNvSpPr txBox="1">
            <a:spLocks noChangeArrowheads="1"/>
          </p:cNvSpPr>
          <p:nvPr/>
        </p:nvSpPr>
        <p:spPr bwMode="auto">
          <a:xfrm>
            <a:off x="2021418" y="5518150"/>
            <a:ext cx="1678516" cy="368300"/>
          </a:xfrm>
          <a:prstGeom prst="rect">
            <a:avLst/>
          </a:prstGeom>
          <a:solidFill>
            <a:srgbClr val="33CCCC"/>
          </a:solidFill>
          <a:ln w="9525">
            <a:solidFill>
              <a:schemeClr val="tx1"/>
            </a:solidFill>
            <a:round/>
            <a:headEnd/>
            <a:tailEnd/>
          </a:ln>
        </p:spPr>
        <p:txBody>
          <a:bodyPr lIns="90000" tIns="46800" rIns="90000" bIns="46800">
            <a:spAutoFit/>
          </a:bodyPr>
          <a:lstStyle/>
          <a:p>
            <a:pPr algn="ctr">
              <a:spcBef>
                <a:spcPts val="1125"/>
              </a:spcBef>
              <a:buFont typeface="Arial Unicode MS"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latin typeface="Arial Unicode MS" pitchFamily="32" charset="0"/>
              </a:rPr>
              <a:t>AGENTE</a:t>
            </a:r>
          </a:p>
        </p:txBody>
      </p:sp>
      <p:sp>
        <p:nvSpPr>
          <p:cNvPr id="17421" name="Text Box 14"/>
          <p:cNvSpPr txBox="1">
            <a:spLocks noChangeArrowheads="1"/>
          </p:cNvSpPr>
          <p:nvPr/>
        </p:nvSpPr>
        <p:spPr bwMode="auto">
          <a:xfrm>
            <a:off x="8693151" y="5302250"/>
            <a:ext cx="2207683" cy="368300"/>
          </a:xfrm>
          <a:prstGeom prst="rect">
            <a:avLst/>
          </a:prstGeom>
          <a:solidFill>
            <a:srgbClr val="33CCCC"/>
          </a:solidFill>
          <a:ln w="9525">
            <a:solidFill>
              <a:schemeClr val="tx1"/>
            </a:solidFill>
            <a:round/>
            <a:headEnd/>
            <a:tailEnd/>
          </a:ln>
        </p:spPr>
        <p:txBody>
          <a:bodyPr lIns="90000" tIns="46800" rIns="90000" bIns="46800">
            <a:spAutoFit/>
          </a:bodyPr>
          <a:lstStyle/>
          <a:p>
            <a:pPr algn="ctr">
              <a:spcBef>
                <a:spcPts val="1125"/>
              </a:spcBef>
              <a:buFont typeface="Arial Unicode MS"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latin typeface="Arial Unicode MS" pitchFamily="32" charset="0"/>
              </a:rPr>
              <a:t>USUARIO</a:t>
            </a:r>
          </a:p>
        </p:txBody>
      </p:sp>
      <p:sp>
        <p:nvSpPr>
          <p:cNvPr id="17422" name="Text Box 15"/>
          <p:cNvSpPr txBox="1">
            <a:spLocks noChangeArrowheads="1"/>
          </p:cNvSpPr>
          <p:nvPr/>
        </p:nvSpPr>
        <p:spPr bwMode="auto">
          <a:xfrm>
            <a:off x="4468284" y="5162566"/>
            <a:ext cx="3841749" cy="338137"/>
          </a:xfrm>
          <a:prstGeom prst="rect">
            <a:avLst/>
          </a:prstGeom>
          <a:solidFill>
            <a:schemeClr val="bg1"/>
          </a:solidFill>
          <a:ln w="9525">
            <a:solidFill>
              <a:schemeClr val="bg1"/>
            </a:solidFill>
            <a:round/>
            <a:headEnd/>
            <a:tailEnd/>
          </a:ln>
        </p:spPr>
        <p:txBody>
          <a:bodyPr lIns="90000" tIns="46800" rIns="90000" bIns="46800">
            <a:spAutoFit/>
          </a:bodyPr>
          <a:lstStyle/>
          <a:p>
            <a:pPr>
              <a:spcBef>
                <a:spcPts val="1000"/>
              </a:spcBef>
              <a:buFont typeface="Arial Unicode MS"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err="1">
                <a:latin typeface="Arial Unicode MS" pitchFamily="32" charset="0"/>
              </a:rPr>
              <a:t>Servicios</a:t>
            </a:r>
            <a:r>
              <a:rPr lang="en-GB" sz="1600" b="1" dirty="0">
                <a:latin typeface="Arial Unicode MS" pitchFamily="32" charset="0"/>
              </a:rPr>
              <a:t>:</a:t>
            </a:r>
            <a:r>
              <a:rPr lang="en-GB" sz="1600" dirty="0">
                <a:latin typeface="Arial Unicode MS" pitchFamily="32" charset="0"/>
              </a:rPr>
              <a:t> </a:t>
            </a:r>
            <a:r>
              <a:rPr lang="en-GB" sz="1600" dirty="0" err="1">
                <a:latin typeface="Arial Unicode MS" pitchFamily="32" charset="0"/>
              </a:rPr>
              <a:t>Lícitos</a:t>
            </a:r>
            <a:r>
              <a:rPr lang="en-GB" sz="1600" dirty="0">
                <a:latin typeface="Arial Unicode MS" pitchFamily="32" charset="0"/>
              </a:rPr>
              <a:t> </a:t>
            </a:r>
            <a:r>
              <a:rPr lang="en-GB" sz="1600" dirty="0" smtClean="0">
                <a:latin typeface="Arial Unicode MS" pitchFamily="32" charset="0"/>
              </a:rPr>
              <a:t>o  </a:t>
            </a:r>
            <a:r>
              <a:rPr lang="en-GB" sz="1600" dirty="0" err="1">
                <a:latin typeface="Arial Unicode MS" pitchFamily="32" charset="0"/>
              </a:rPr>
              <a:t>Ilícitos</a:t>
            </a:r>
            <a:endParaRPr lang="en-GB" sz="1600" dirty="0">
              <a:latin typeface="Arial Unicode MS" pitchFamily="32" charset="0"/>
            </a:endParaRPr>
          </a:p>
        </p:txBody>
      </p:sp>
      <p:sp>
        <p:nvSpPr>
          <p:cNvPr id="17423" name="Text Box 16"/>
          <p:cNvSpPr txBox="1">
            <a:spLocks noChangeArrowheads="1"/>
          </p:cNvSpPr>
          <p:nvPr/>
        </p:nvSpPr>
        <p:spPr bwMode="auto">
          <a:xfrm>
            <a:off x="4373033" y="5878514"/>
            <a:ext cx="4607984" cy="338137"/>
          </a:xfrm>
          <a:prstGeom prst="rect">
            <a:avLst/>
          </a:prstGeom>
          <a:noFill/>
          <a:ln w="9525">
            <a:solidFill>
              <a:schemeClr val="bg1"/>
            </a:solidFill>
            <a:round/>
            <a:headEnd/>
            <a:tailEnd/>
          </a:ln>
        </p:spPr>
        <p:txBody>
          <a:bodyPr lIns="90000" tIns="46800" rIns="90000" bIns="46800">
            <a:spAutoFit/>
          </a:bodyPr>
          <a:lstStyle/>
          <a:p>
            <a:pPr>
              <a:spcBef>
                <a:spcPts val="1000"/>
              </a:spcBef>
              <a:buFont typeface="Arial Unicode MS"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Arial Unicode MS" pitchFamily="32" charset="0"/>
              </a:rPr>
              <a:t>Compensaciones:</a:t>
            </a:r>
            <a:r>
              <a:rPr lang="en-GB" sz="1600">
                <a:latin typeface="Arial Unicode MS" pitchFamily="32" charset="0"/>
              </a:rPr>
              <a:t> Lícitas ó  Ilícitas</a:t>
            </a:r>
          </a:p>
        </p:txBody>
      </p:sp>
      <p:sp>
        <p:nvSpPr>
          <p:cNvPr id="16" name="15 Elipse"/>
          <p:cNvSpPr/>
          <p:nvPr/>
        </p:nvSpPr>
        <p:spPr>
          <a:xfrm>
            <a:off x="8191500" y="1000125"/>
            <a:ext cx="2667000" cy="928688"/>
          </a:xfrm>
          <a:prstGeom prst="ellipse">
            <a:avLst/>
          </a:prstGeom>
          <a:ln/>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es-MX" sz="1900" dirty="0">
                <a:solidFill>
                  <a:schemeClr val="tx1"/>
                </a:solidFill>
              </a:rPr>
              <a:t>Mediante </a:t>
            </a:r>
          </a:p>
          <a:p>
            <a:pPr algn="ctr" fontAlgn="auto">
              <a:spcBef>
                <a:spcPts val="0"/>
              </a:spcBef>
              <a:spcAft>
                <a:spcPts val="0"/>
              </a:spcAft>
              <a:defRPr/>
            </a:pPr>
            <a:r>
              <a:rPr lang="es-MX" sz="1900" b="1" dirty="0">
                <a:solidFill>
                  <a:schemeClr val="tx1"/>
                </a:solidFill>
              </a:rPr>
              <a:t>INFORMES</a:t>
            </a:r>
            <a:endParaRPr lang="es-MX" sz="1900" b="1" dirty="0"/>
          </a:p>
        </p:txBody>
      </p:sp>
      <p:cxnSp>
        <p:nvCxnSpPr>
          <p:cNvPr id="20" name="19 Forma"/>
          <p:cNvCxnSpPr>
            <a:stCxn id="16396" idx="0"/>
          </p:cNvCxnSpPr>
          <p:nvPr/>
        </p:nvCxnSpPr>
        <p:spPr>
          <a:xfrm rot="5400000" flipH="1" flipV="1">
            <a:off x="5544344" y="1034257"/>
            <a:ext cx="2360613" cy="3149600"/>
          </a:xfrm>
          <a:prstGeom prst="curvedConnector2">
            <a:avLst/>
          </a:prstGeom>
          <a:ln w="15875">
            <a:solidFill>
              <a:schemeClr val="tx1">
                <a:alpha val="89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1" name="20 Elipse"/>
          <p:cNvSpPr/>
          <p:nvPr/>
        </p:nvSpPr>
        <p:spPr>
          <a:xfrm>
            <a:off x="8667752" y="3071814"/>
            <a:ext cx="2762249" cy="1000125"/>
          </a:xfrm>
          <a:prstGeom prst="ellipse">
            <a:avLst/>
          </a:prstGeom>
          <a:ln/>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es-MX" sz="1700" dirty="0">
                <a:solidFill>
                  <a:schemeClr val="tx1"/>
                </a:solidFill>
              </a:rPr>
              <a:t>Mediante </a:t>
            </a:r>
          </a:p>
          <a:p>
            <a:pPr algn="ctr" fontAlgn="auto">
              <a:spcBef>
                <a:spcPts val="0"/>
              </a:spcBef>
              <a:spcAft>
                <a:spcPts val="0"/>
              </a:spcAft>
              <a:defRPr/>
            </a:pPr>
            <a:r>
              <a:rPr lang="es-MX" sz="1700" b="1" dirty="0">
                <a:solidFill>
                  <a:schemeClr val="tx1"/>
                </a:solidFill>
              </a:rPr>
              <a:t>Buzones y/o Alarmas</a:t>
            </a:r>
            <a:endParaRPr lang="es-MX" sz="1700" b="1" dirty="0"/>
          </a:p>
        </p:txBody>
      </p:sp>
      <p:cxnSp>
        <p:nvCxnSpPr>
          <p:cNvPr id="22" name="21 Forma"/>
          <p:cNvCxnSpPr/>
          <p:nvPr/>
        </p:nvCxnSpPr>
        <p:spPr>
          <a:xfrm rot="16200000" flipH="1">
            <a:off x="8625417" y="1518708"/>
            <a:ext cx="361950" cy="2753784"/>
          </a:xfrm>
          <a:prstGeom prst="curvedConnector3">
            <a:avLst>
              <a:gd name="adj1" fmla="val -63158"/>
            </a:avLst>
          </a:prstGeom>
          <a:ln w="15875">
            <a:solidFill>
              <a:schemeClr val="tx1">
                <a:alpha val="89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2952752" y="3071814"/>
            <a:ext cx="476249"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29 Conector recto"/>
          <p:cNvCxnSpPr/>
          <p:nvPr/>
        </p:nvCxnSpPr>
        <p:spPr>
          <a:xfrm rot="10800000">
            <a:off x="3810000" y="4143375"/>
            <a:ext cx="3810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7116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666712" y="285728"/>
            <a:ext cx="109728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4400" b="0" i="0" u="none" strike="noStrike" kern="1200" cap="none" spc="0" normalizeH="0" baseline="0" noProof="0" dirty="0" smtClean="0">
                <a:ln>
                  <a:noFill/>
                </a:ln>
                <a:solidFill>
                  <a:schemeClr val="tx1"/>
                </a:solidFill>
                <a:effectLst/>
                <a:uLnTx/>
                <a:uFillTx/>
                <a:latin typeface="+mj-lt"/>
                <a:ea typeface="+mj-ea"/>
                <a:cs typeface="+mj-cs"/>
              </a:rPr>
              <a:t>Componentes de las</a:t>
            </a:r>
            <a:r>
              <a:rPr kumimoji="0" lang="es-MX" sz="4400" b="0" i="0" u="none" strike="noStrike" kern="1200" cap="none" spc="0" normalizeH="0" noProof="0" dirty="0" smtClean="0">
                <a:ln>
                  <a:noFill/>
                </a:ln>
                <a:solidFill>
                  <a:schemeClr val="tx1"/>
                </a:solidFill>
                <a:effectLst/>
                <a:uLnTx/>
                <a:uFillTx/>
                <a:latin typeface="+mj-lt"/>
                <a:ea typeface="+mj-ea"/>
                <a:cs typeface="+mj-cs"/>
              </a:rPr>
              <a:t> decisiones</a:t>
            </a:r>
            <a:endParaRPr kumimoji="0" lang="es-MX" sz="4400" b="0" i="0" u="none" strike="noStrike" kern="1200" cap="none" spc="0" normalizeH="0" baseline="0" noProof="0" dirty="0" smtClean="0">
              <a:ln>
                <a:noFill/>
              </a:ln>
              <a:solidFill>
                <a:schemeClr val="tx1"/>
              </a:solidFill>
              <a:effectLst/>
              <a:uLnTx/>
              <a:uFillTx/>
              <a:latin typeface="+mj-lt"/>
              <a:ea typeface="+mj-ea"/>
              <a:cs typeface="+mj-cs"/>
            </a:endParaRPr>
          </a:p>
        </p:txBody>
      </p:sp>
      <p:graphicFrame>
        <p:nvGraphicFramePr>
          <p:cNvPr id="3" name="2 Diagrama"/>
          <p:cNvGraphicFramePr/>
          <p:nvPr>
            <p:extLst>
              <p:ext uri="{D42A27DB-BD31-4B8C-83A1-F6EECF244321}">
                <p14:modId xmlns:p14="http://schemas.microsoft.com/office/powerpoint/2010/main" val="3141129094"/>
              </p:ext>
            </p:extLst>
          </p:nvPr>
        </p:nvGraphicFramePr>
        <p:xfrm>
          <a:off x="190459" y="285728"/>
          <a:ext cx="11811040" cy="4357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Flecha a la derecha con bandas"/>
          <p:cNvSpPr/>
          <p:nvPr/>
        </p:nvSpPr>
        <p:spPr>
          <a:xfrm rot="5400000">
            <a:off x="620352" y="3738565"/>
            <a:ext cx="1428760" cy="123825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Flecha a la derecha con bandas"/>
          <p:cNvSpPr/>
          <p:nvPr/>
        </p:nvSpPr>
        <p:spPr>
          <a:xfrm rot="5400000">
            <a:off x="5097133" y="3667127"/>
            <a:ext cx="1428760" cy="123825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Flecha a la derecha con bandas"/>
          <p:cNvSpPr/>
          <p:nvPr/>
        </p:nvSpPr>
        <p:spPr>
          <a:xfrm rot="5400000">
            <a:off x="9669165" y="3738565"/>
            <a:ext cx="1428760" cy="123825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Rectángulo redondeado"/>
          <p:cNvSpPr/>
          <p:nvPr/>
        </p:nvSpPr>
        <p:spPr>
          <a:xfrm>
            <a:off x="8859555" y="5255145"/>
            <a:ext cx="3047979" cy="107157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MX" sz="3200" dirty="0"/>
              <a:t>Desenlace</a:t>
            </a:r>
          </a:p>
        </p:txBody>
      </p:sp>
      <p:sp>
        <p:nvSpPr>
          <p:cNvPr id="10" name="9 CuadroTexto"/>
          <p:cNvSpPr txBox="1"/>
          <p:nvPr/>
        </p:nvSpPr>
        <p:spPr>
          <a:xfrm>
            <a:off x="319503" y="5427804"/>
            <a:ext cx="2975240"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MX" sz="2400" dirty="0" smtClean="0"/>
              <a:t>Decisiones de los individuos</a:t>
            </a:r>
            <a:endParaRPr lang="es-MX" sz="2400" dirty="0"/>
          </a:p>
        </p:txBody>
      </p:sp>
      <p:sp>
        <p:nvSpPr>
          <p:cNvPr id="11" name="10 CuadroTexto"/>
          <p:cNvSpPr txBox="1"/>
          <p:nvPr/>
        </p:nvSpPr>
        <p:spPr>
          <a:xfrm>
            <a:off x="4383313" y="5375432"/>
            <a:ext cx="3570515" cy="120032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MX" sz="2400" dirty="0" smtClean="0"/>
              <a:t>Condiciones imperantes en la organización y el medio ambiente</a:t>
            </a:r>
            <a:endParaRPr lang="es-MX" sz="2400" dirty="0"/>
          </a:p>
        </p:txBody>
      </p:sp>
    </p:spTree>
    <p:extLst>
      <p:ext uri="{BB962C8B-B14F-4D97-AF65-F5344CB8AC3E}">
        <p14:creationId xmlns:p14="http://schemas.microsoft.com/office/powerpoint/2010/main" val="9926530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 y="409755"/>
            <a:ext cx="10972800" cy="1066800"/>
          </a:xfrm>
        </p:spPr>
        <p:txBody>
          <a:bodyPr/>
          <a:lstStyle/>
          <a:p>
            <a:r>
              <a:rPr lang="es-MX" dirty="0" smtClean="0"/>
              <a:t>Componentes del acto corrupto</a:t>
            </a:r>
            <a:endParaRPr lang="es-MX" dirty="0"/>
          </a:p>
        </p:txBody>
      </p:sp>
      <p:pic>
        <p:nvPicPr>
          <p:cNvPr id="9" name="Picture 2"/>
          <p:cNvPicPr>
            <a:picLocks noChangeAspect="1" noChangeArrowheads="1"/>
          </p:cNvPicPr>
          <p:nvPr/>
        </p:nvPicPr>
        <p:blipFill>
          <a:blip r:embed="rId2" cstate="print"/>
          <a:srcRect/>
          <a:stretch>
            <a:fillRect/>
          </a:stretch>
        </p:blipFill>
        <p:spPr bwMode="auto">
          <a:xfrm>
            <a:off x="1391478" y="1340769"/>
            <a:ext cx="9409045" cy="5237521"/>
          </a:xfrm>
          <a:prstGeom prst="rect">
            <a:avLst/>
          </a:prstGeom>
          <a:noFill/>
          <a:ln w="9525">
            <a:noFill/>
            <a:miter lim="800000"/>
            <a:headEnd/>
            <a:tailEnd/>
          </a:ln>
          <a:effectLst/>
        </p:spPr>
      </p:pic>
    </p:spTree>
    <p:extLst>
      <p:ext uri="{BB962C8B-B14F-4D97-AF65-F5344CB8AC3E}">
        <p14:creationId xmlns:p14="http://schemas.microsoft.com/office/powerpoint/2010/main" val="19951425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112864" y="500042"/>
            <a:ext cx="11715789" cy="635795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a:p>
        </p:txBody>
      </p:sp>
      <p:pic>
        <p:nvPicPr>
          <p:cNvPr id="3074" name="Picture 2"/>
          <p:cNvPicPr>
            <a:picLocks noChangeAspect="1" noChangeArrowheads="1"/>
          </p:cNvPicPr>
          <p:nvPr/>
        </p:nvPicPr>
        <p:blipFill>
          <a:blip r:embed="rId3" cstate="print"/>
          <a:srcRect/>
          <a:stretch>
            <a:fillRect/>
          </a:stretch>
        </p:blipFill>
        <p:spPr bwMode="auto">
          <a:xfrm>
            <a:off x="4857743" y="582760"/>
            <a:ext cx="6298285" cy="6049669"/>
          </a:xfrm>
          <a:prstGeom prst="rect">
            <a:avLst/>
          </a:prstGeom>
          <a:noFill/>
          <a:ln w="9525">
            <a:noFill/>
            <a:miter lim="800000"/>
            <a:headEnd/>
            <a:tailEnd/>
          </a:ln>
          <a:effectLst/>
        </p:spPr>
      </p:pic>
      <p:sp>
        <p:nvSpPr>
          <p:cNvPr id="7" name="6 CuadroTexto"/>
          <p:cNvSpPr txBox="1"/>
          <p:nvPr/>
        </p:nvSpPr>
        <p:spPr>
          <a:xfrm>
            <a:off x="857213" y="500067"/>
            <a:ext cx="2857520" cy="1061829"/>
          </a:xfrm>
          <a:prstGeom prst="rect">
            <a:avLst/>
          </a:prstGeom>
          <a:noFill/>
        </p:spPr>
        <p:txBody>
          <a:bodyPr wrap="square" rtlCol="0">
            <a:spAutoFit/>
          </a:bodyPr>
          <a:lstStyle/>
          <a:p>
            <a:r>
              <a:rPr lang="es-MX" sz="2100" dirty="0" smtClean="0">
                <a:solidFill>
                  <a:srgbClr val="002060"/>
                </a:solidFill>
              </a:rPr>
              <a:t>Medio ambiente o contexto en que se  desarrolla la corrupción  </a:t>
            </a:r>
            <a:endParaRPr lang="es-MX" sz="2100" dirty="0">
              <a:solidFill>
                <a:srgbClr val="002060"/>
              </a:solidFill>
            </a:endParaRPr>
          </a:p>
        </p:txBody>
      </p:sp>
      <p:pic>
        <p:nvPicPr>
          <p:cNvPr id="8" name="Picture 2"/>
          <p:cNvPicPr>
            <a:picLocks noChangeAspect="1" noChangeArrowheads="1"/>
          </p:cNvPicPr>
          <p:nvPr/>
        </p:nvPicPr>
        <p:blipFill>
          <a:blip r:embed="rId4" cstate="print"/>
          <a:srcRect/>
          <a:stretch>
            <a:fillRect/>
          </a:stretch>
        </p:blipFill>
        <p:spPr bwMode="auto">
          <a:xfrm>
            <a:off x="1904971" y="2000241"/>
            <a:ext cx="7397763" cy="4117945"/>
          </a:xfrm>
          <a:prstGeom prst="rect">
            <a:avLst/>
          </a:prstGeom>
          <a:noFill/>
          <a:ln w="9525">
            <a:noFill/>
            <a:miter lim="800000"/>
            <a:headEnd/>
            <a:tailEnd/>
          </a:ln>
          <a:effectLst/>
        </p:spPr>
      </p:pic>
      <p:sp>
        <p:nvSpPr>
          <p:cNvPr id="9" name="8 CuadroTexto"/>
          <p:cNvSpPr txBox="1"/>
          <p:nvPr/>
        </p:nvSpPr>
        <p:spPr>
          <a:xfrm>
            <a:off x="8477267" y="714357"/>
            <a:ext cx="2667019" cy="430887"/>
          </a:xfrm>
          <a:prstGeom prst="rect">
            <a:avLst/>
          </a:prstGeom>
          <a:noFill/>
        </p:spPr>
        <p:txBody>
          <a:bodyPr wrap="square" rtlCol="0">
            <a:spAutoFit/>
          </a:bodyPr>
          <a:lstStyle/>
          <a:p>
            <a:r>
              <a:rPr lang="es-MX" sz="2200" dirty="0" smtClean="0">
                <a:solidFill>
                  <a:srgbClr val="00B0F0"/>
                </a:solidFill>
              </a:rPr>
              <a:t>Institución </a:t>
            </a:r>
            <a:endParaRPr lang="es-MX" sz="2200" dirty="0">
              <a:solidFill>
                <a:srgbClr val="00B0F0"/>
              </a:solidFill>
            </a:endParaRPr>
          </a:p>
        </p:txBody>
      </p:sp>
    </p:spTree>
    <p:extLst>
      <p:ext uri="{BB962C8B-B14F-4D97-AF65-F5344CB8AC3E}">
        <p14:creationId xmlns:p14="http://schemas.microsoft.com/office/powerpoint/2010/main" val="5466524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8683" y="872716"/>
            <a:ext cx="10273141" cy="5976664"/>
          </a:xfrm>
        </p:spPr>
        <p:txBody>
          <a:bodyPr>
            <a:normAutofit/>
          </a:bodyPr>
          <a:lstStyle/>
          <a:p>
            <a:pPr algn="just">
              <a:buNone/>
            </a:pPr>
            <a:r>
              <a:rPr lang="es-MX" dirty="0"/>
              <a:t>L</a:t>
            </a:r>
            <a:r>
              <a:rPr lang="es-MX" dirty="0" smtClean="0"/>
              <a:t>as </a:t>
            </a:r>
            <a:r>
              <a:rPr lang="es-MX" dirty="0" smtClean="0"/>
              <a:t>personas tienen </a:t>
            </a:r>
            <a:r>
              <a:rPr lang="es-MX" i="1" u="sng" dirty="0" smtClean="0"/>
              <a:t>diferentes</a:t>
            </a:r>
            <a:r>
              <a:rPr lang="es-MX" dirty="0" smtClean="0"/>
              <a:t> </a:t>
            </a:r>
            <a:r>
              <a:rPr lang="es-MX" b="1" dirty="0" smtClean="0"/>
              <a:t>valores y percepciones del riesgo </a:t>
            </a:r>
            <a:r>
              <a:rPr lang="es-MX" dirty="0" smtClean="0"/>
              <a:t>de ser sorprendidos, por ende en condiciones similares pueden hacer </a:t>
            </a:r>
            <a:r>
              <a:rPr lang="es-MX" b="1" dirty="0" smtClean="0"/>
              <a:t>cálculos de riesgo y ganancia diferentes</a:t>
            </a:r>
            <a:r>
              <a:rPr lang="es-MX" dirty="0" smtClean="0"/>
              <a:t>, y así tomar distintas decisiones respecto al soborno.</a:t>
            </a:r>
          </a:p>
          <a:p>
            <a:pPr algn="just">
              <a:buNone/>
            </a:pPr>
            <a:r>
              <a:rPr lang="es-MX" dirty="0" smtClean="0"/>
              <a:t>     </a:t>
            </a:r>
            <a:endParaRPr lang="es-MX" dirty="0"/>
          </a:p>
        </p:txBody>
      </p:sp>
      <p:pic>
        <p:nvPicPr>
          <p:cNvPr id="57346" name="Picture 2" descr="http://2.bp.blogspot.com/-VIFYLjehpoo/T9CCepryoII/AAAAAAAACNk/hJaYy9eXbHU/s1600/justicia+corrupta+2.jpg">
            <a:hlinkClick r:id="rId2"/>
          </p:cNvPr>
          <p:cNvPicPr>
            <a:picLocks noChangeAspect="1" noChangeArrowheads="1"/>
          </p:cNvPicPr>
          <p:nvPr/>
        </p:nvPicPr>
        <p:blipFill>
          <a:blip r:embed="rId3" cstate="print"/>
          <a:srcRect/>
          <a:stretch>
            <a:fillRect/>
          </a:stretch>
        </p:blipFill>
        <p:spPr bwMode="auto">
          <a:xfrm>
            <a:off x="7307459" y="3861048"/>
            <a:ext cx="4884541" cy="2664296"/>
          </a:xfrm>
          <a:prstGeom prst="rect">
            <a:avLst/>
          </a:prstGeom>
          <a:noFill/>
        </p:spPr>
      </p:pic>
      <p:pic>
        <p:nvPicPr>
          <p:cNvPr id="57348" name="Picture 4" descr="https://encrypted-tbn1.gstatic.com/images?q=tbn:ANd9GcReIjf9NoVFf5g-AV6tz5_wP4rVKF03HWA_nlSvyNcaD6iw8kvG">
            <a:hlinkClick r:id="rId4"/>
          </p:cNvPr>
          <p:cNvPicPr>
            <a:picLocks noChangeAspect="1" noChangeArrowheads="1"/>
          </p:cNvPicPr>
          <p:nvPr/>
        </p:nvPicPr>
        <p:blipFill>
          <a:blip r:embed="rId5" cstate="print"/>
          <a:srcRect/>
          <a:stretch>
            <a:fillRect/>
          </a:stretch>
        </p:blipFill>
        <p:spPr bwMode="auto">
          <a:xfrm>
            <a:off x="335360" y="3861048"/>
            <a:ext cx="3611893" cy="2708920"/>
          </a:xfrm>
          <a:prstGeom prst="rect">
            <a:avLst/>
          </a:prstGeom>
          <a:noFill/>
        </p:spPr>
      </p:pic>
      <p:pic>
        <p:nvPicPr>
          <p:cNvPr id="9" name="Picture 8" descr="http://t3.gstatic.com/images?q=tbn:ANd9GcR50RjYTr3mXgYzrDRf9RtjX3L_rmzEfQ68_DGyh-aykDymMwsO">
            <a:hlinkClick r:id="rId6"/>
          </p:cNvPr>
          <p:cNvPicPr>
            <a:picLocks noChangeAspect="1" noChangeArrowheads="1"/>
          </p:cNvPicPr>
          <p:nvPr/>
        </p:nvPicPr>
        <p:blipFill>
          <a:blip r:embed="rId7" cstate="print"/>
          <a:srcRect/>
          <a:stretch>
            <a:fillRect/>
          </a:stretch>
        </p:blipFill>
        <p:spPr bwMode="auto">
          <a:xfrm>
            <a:off x="3887755" y="4365104"/>
            <a:ext cx="3734999" cy="1928826"/>
          </a:xfrm>
          <a:prstGeom prst="rect">
            <a:avLst/>
          </a:prstGeom>
          <a:noFill/>
        </p:spPr>
      </p:pic>
    </p:spTree>
    <p:extLst>
      <p:ext uri="{BB962C8B-B14F-4D97-AF65-F5344CB8AC3E}">
        <p14:creationId xmlns:p14="http://schemas.microsoft.com/office/powerpoint/2010/main" val="20566943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614089"/>
            <a:ext cx="10896533" cy="4608512"/>
          </a:xfrm>
        </p:spPr>
        <p:txBody>
          <a:bodyPr>
            <a:normAutofit/>
          </a:bodyPr>
          <a:lstStyle/>
          <a:p>
            <a:pPr>
              <a:buNone/>
            </a:pPr>
            <a:r>
              <a:rPr lang="es-MX" dirty="0" smtClean="0"/>
              <a:t>  Supongamos que el agente tiene dos opciones:</a:t>
            </a:r>
          </a:p>
          <a:p>
            <a:pPr>
              <a:buNone/>
            </a:pPr>
            <a:r>
              <a:rPr lang="es-MX" dirty="0" smtClean="0"/>
              <a:t>   Ser o no ser corrupto:</a:t>
            </a:r>
          </a:p>
          <a:p>
            <a:pPr>
              <a:buNone/>
            </a:pPr>
            <a:endParaRPr lang="es-MX" dirty="0" smtClean="0"/>
          </a:p>
          <a:p>
            <a:pPr>
              <a:buNone/>
            </a:pPr>
            <a:r>
              <a:rPr lang="es-MX" dirty="0" smtClean="0"/>
              <a:t>  1) Si no lo es, obtiene una recompensa que es la suma de su sueldo regular más la </a:t>
            </a:r>
            <a:r>
              <a:rPr lang="es-MX" b="1" dirty="0" smtClean="0"/>
              <a:t>SATISFACCIÓN MORAL </a:t>
            </a:r>
            <a:r>
              <a:rPr lang="es-MX" dirty="0" smtClean="0"/>
              <a:t> de no ser una persona deshonesta. </a:t>
            </a:r>
          </a:p>
          <a:p>
            <a:pPr>
              <a:buNone/>
            </a:pPr>
            <a:endParaRPr lang="es-MX" dirty="0" smtClean="0"/>
          </a:p>
          <a:p>
            <a:pPr>
              <a:buNone/>
            </a:pPr>
            <a:endParaRPr lang="es-MX" dirty="0" smtClean="0"/>
          </a:p>
          <a:p>
            <a:pPr>
              <a:buNone/>
            </a:pPr>
            <a:r>
              <a:rPr lang="es-MX" dirty="0" smtClean="0"/>
              <a:t>  </a:t>
            </a:r>
            <a:endParaRPr lang="es-MX" dirty="0"/>
          </a:p>
        </p:txBody>
      </p:sp>
      <p:pic>
        <p:nvPicPr>
          <p:cNvPr id="5" name="Picture 2"/>
          <p:cNvPicPr>
            <a:picLocks noChangeAspect="1" noChangeArrowheads="1"/>
          </p:cNvPicPr>
          <p:nvPr/>
        </p:nvPicPr>
        <p:blipFill>
          <a:blip r:embed="rId2" cstate="print"/>
          <a:srcRect/>
          <a:stretch>
            <a:fillRect/>
          </a:stretch>
        </p:blipFill>
        <p:spPr bwMode="auto">
          <a:xfrm>
            <a:off x="6288021" y="3356993"/>
            <a:ext cx="5760640" cy="2868799"/>
          </a:xfrm>
          <a:prstGeom prst="rect">
            <a:avLst/>
          </a:prstGeom>
          <a:noFill/>
          <a:ln w="9525">
            <a:noFill/>
            <a:miter lim="800000"/>
            <a:headEnd/>
            <a:tailEnd/>
          </a:ln>
        </p:spPr>
      </p:pic>
      <p:sp>
        <p:nvSpPr>
          <p:cNvPr id="7" name="6 CuadroTexto"/>
          <p:cNvSpPr txBox="1"/>
          <p:nvPr/>
        </p:nvSpPr>
        <p:spPr>
          <a:xfrm>
            <a:off x="311696" y="4100705"/>
            <a:ext cx="5664629" cy="1938992"/>
          </a:xfrm>
          <a:prstGeom prst="rect">
            <a:avLst/>
          </a:prstGeom>
          <a:noFill/>
        </p:spPr>
        <p:txBody>
          <a:bodyPr wrap="square" rtlCol="0">
            <a:spAutoFit/>
          </a:bodyPr>
          <a:lstStyle/>
          <a:p>
            <a:pPr algn="just"/>
            <a:r>
              <a:rPr lang="es-MX" sz="3000" dirty="0" smtClean="0"/>
              <a:t>2) Si es corrupta, recibe un soborno, pero también sufre lo que se denomina </a:t>
            </a:r>
            <a:r>
              <a:rPr lang="es-MX" sz="3000" b="1" dirty="0" smtClean="0"/>
              <a:t>COSTO MORAL </a:t>
            </a:r>
            <a:r>
              <a:rPr lang="es-MX" sz="3000" dirty="0" smtClean="0"/>
              <a:t>de ser corrupto.</a:t>
            </a:r>
            <a:endParaRPr lang="es-MX" sz="3000" dirty="0"/>
          </a:p>
        </p:txBody>
      </p:sp>
    </p:spTree>
    <p:extLst>
      <p:ext uri="{BB962C8B-B14F-4D97-AF65-F5344CB8AC3E}">
        <p14:creationId xmlns:p14="http://schemas.microsoft.com/office/powerpoint/2010/main" val="31431898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39203" y="510814"/>
            <a:ext cx="11376587" cy="6813376"/>
          </a:xfrm>
        </p:spPr>
        <p:txBody>
          <a:bodyPr>
            <a:normAutofit lnSpcReduction="10000"/>
          </a:bodyPr>
          <a:lstStyle/>
          <a:p>
            <a:pPr marL="109725" indent="0">
              <a:buNone/>
            </a:pPr>
            <a:r>
              <a:rPr lang="es-MX" dirty="0" smtClean="0"/>
              <a:t>El </a:t>
            </a:r>
            <a:r>
              <a:rPr lang="es-MX" b="1" dirty="0" smtClean="0"/>
              <a:t>costo moral </a:t>
            </a:r>
            <a:r>
              <a:rPr lang="es-MX" dirty="0" smtClean="0"/>
              <a:t>dependerá de:</a:t>
            </a:r>
          </a:p>
          <a:p>
            <a:pPr>
              <a:buNone/>
            </a:pPr>
            <a:endParaRPr lang="es-MX" dirty="0" smtClean="0"/>
          </a:p>
          <a:p>
            <a:pPr marL="514350" indent="-514350">
              <a:buAutoNum type="alphaLcParenR"/>
            </a:pPr>
            <a:r>
              <a:rPr lang="es-MX" dirty="0" smtClean="0"/>
              <a:t>Sus propias normas éticas y culturales</a:t>
            </a:r>
          </a:p>
          <a:p>
            <a:pPr marL="514350" indent="-514350">
              <a:buAutoNum type="alphaLcParenR"/>
            </a:pPr>
            <a:r>
              <a:rPr lang="es-MX" dirty="0" smtClean="0"/>
              <a:t>De lo que sus compañeros y colegas hacen  (conducta socialmente aceptada)</a:t>
            </a:r>
          </a:p>
          <a:p>
            <a:pPr marL="514350" indent="-514350">
              <a:buAutoNum type="alphaLcParenR"/>
            </a:pPr>
            <a:r>
              <a:rPr lang="es-MX" dirty="0" smtClean="0"/>
              <a:t>La magnitud del soborno que va a recibir</a:t>
            </a:r>
          </a:p>
          <a:p>
            <a:pPr marL="514350" indent="-514350">
              <a:buAutoNum type="alphaLcParenR"/>
            </a:pPr>
            <a:r>
              <a:rPr lang="es-MX" dirty="0" smtClean="0"/>
              <a:t> Y de la desviación de sus   responsabilidades.</a:t>
            </a:r>
          </a:p>
          <a:p>
            <a:pPr marL="514350" indent="-514350">
              <a:buAutoNum type="alphaLcParenR"/>
            </a:pPr>
            <a:endParaRPr lang="es-MX" dirty="0" smtClean="0"/>
          </a:p>
          <a:p>
            <a:pPr marL="514350" indent="-514350">
              <a:buNone/>
            </a:pPr>
            <a:r>
              <a:rPr lang="es-MX" dirty="0" smtClean="0"/>
              <a:t>Para una persona  sin </a:t>
            </a:r>
          </a:p>
          <a:p>
            <a:pPr marL="514350" indent="-514350">
              <a:buNone/>
            </a:pPr>
            <a:r>
              <a:rPr lang="es-MX" dirty="0" smtClean="0"/>
              <a:t>escrúpulos,  en una  </a:t>
            </a:r>
          </a:p>
          <a:p>
            <a:pPr marL="514350" indent="-514350">
              <a:buNone/>
            </a:pPr>
            <a:r>
              <a:rPr lang="es-MX" dirty="0" smtClean="0"/>
              <a:t>subcultura deshonesta el </a:t>
            </a:r>
          </a:p>
          <a:p>
            <a:pPr marL="514350" indent="-514350">
              <a:buNone/>
            </a:pPr>
            <a:r>
              <a:rPr lang="es-MX" dirty="0" smtClean="0"/>
              <a:t>costo moral de ser 				</a:t>
            </a:r>
          </a:p>
          <a:p>
            <a:pPr marL="514350" indent="-514350">
              <a:buNone/>
            </a:pPr>
            <a:r>
              <a:rPr lang="es-MX" dirty="0" smtClean="0"/>
              <a:t>deshonesto puede ser 					</a:t>
            </a:r>
          </a:p>
          <a:p>
            <a:pPr marL="514350" indent="-514350">
              <a:buNone/>
            </a:pPr>
            <a:r>
              <a:rPr lang="es-MX" dirty="0" smtClean="0"/>
              <a:t>igual a cero.</a:t>
            </a:r>
          </a:p>
          <a:p>
            <a:pPr>
              <a:buNone/>
            </a:pPr>
            <a:r>
              <a:rPr lang="es-MX" dirty="0" smtClean="0"/>
              <a:t>  </a:t>
            </a:r>
            <a:endParaRPr lang="es-MX" dirty="0"/>
          </a:p>
        </p:txBody>
      </p:sp>
      <p:pic>
        <p:nvPicPr>
          <p:cNvPr id="5" name="Picture 2"/>
          <p:cNvPicPr>
            <a:picLocks noChangeAspect="1" noChangeArrowheads="1"/>
          </p:cNvPicPr>
          <p:nvPr/>
        </p:nvPicPr>
        <p:blipFill>
          <a:blip r:embed="rId2" cstate="print"/>
          <a:srcRect/>
          <a:stretch>
            <a:fillRect/>
          </a:stretch>
        </p:blipFill>
        <p:spPr bwMode="auto">
          <a:xfrm>
            <a:off x="6768075" y="3429001"/>
            <a:ext cx="4947715" cy="3338215"/>
          </a:xfrm>
          <a:prstGeom prst="rect">
            <a:avLst/>
          </a:prstGeom>
          <a:noFill/>
          <a:ln w="9525">
            <a:noFill/>
            <a:miter lim="800000"/>
            <a:headEnd/>
            <a:tailEnd/>
          </a:ln>
        </p:spPr>
      </p:pic>
    </p:spTree>
    <p:extLst>
      <p:ext uri="{BB962C8B-B14F-4D97-AF65-F5344CB8AC3E}">
        <p14:creationId xmlns:p14="http://schemas.microsoft.com/office/powerpoint/2010/main" val="36352036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48926" y="1951862"/>
            <a:ext cx="10239622" cy="1498178"/>
          </a:xfrm>
        </p:spPr>
        <p:txBody>
          <a:bodyPr>
            <a:normAutofit/>
          </a:bodyPr>
          <a:lstStyle/>
          <a:p>
            <a:r>
              <a:rPr lang="es-MX" sz="3500" dirty="0" smtClean="0"/>
              <a:t>¿ El costo moral puede ser un incentivo suficiente </a:t>
            </a:r>
            <a:br>
              <a:rPr lang="es-MX" sz="3500" dirty="0" smtClean="0"/>
            </a:br>
            <a:r>
              <a:rPr lang="es-MX" sz="3500" dirty="0" smtClean="0"/>
              <a:t>para prevenir o inhibir actos corruptos ?</a:t>
            </a:r>
            <a:endParaRPr lang="es-MX" sz="3500" dirty="0"/>
          </a:p>
        </p:txBody>
      </p:sp>
    </p:spTree>
    <p:extLst>
      <p:ext uri="{BB962C8B-B14F-4D97-AF65-F5344CB8AC3E}">
        <p14:creationId xmlns:p14="http://schemas.microsoft.com/office/powerpoint/2010/main" val="36008309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1578" y="2635370"/>
            <a:ext cx="10972800" cy="1066800"/>
          </a:xfrm>
        </p:spPr>
        <p:txBody>
          <a:bodyPr>
            <a:noAutofit/>
          </a:bodyPr>
          <a:lstStyle/>
          <a:p>
            <a:pPr marL="109725" algn="ctr"/>
            <a:r>
              <a:rPr lang="es-MX" sz="11500" dirty="0"/>
              <a:t>M</a:t>
            </a:r>
            <a:r>
              <a:rPr lang="es-MX" sz="8000" dirty="0"/>
              <a:t>arco </a:t>
            </a:r>
            <a:r>
              <a:rPr lang="es-MX" sz="11500" dirty="0"/>
              <a:t>C</a:t>
            </a:r>
            <a:r>
              <a:rPr lang="es-MX" sz="8000" dirty="0"/>
              <a:t>onceptual</a:t>
            </a:r>
            <a:endParaRPr lang="es-MX" sz="8000" dirty="0"/>
          </a:p>
        </p:txBody>
      </p:sp>
    </p:spTree>
    <p:extLst>
      <p:ext uri="{BB962C8B-B14F-4D97-AF65-F5344CB8AC3E}">
        <p14:creationId xmlns:p14="http://schemas.microsoft.com/office/powerpoint/2010/main" val="40914999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s://encrypted-tbn0.gstatic.com/images?q=tbn:ANd9GcT7spB0VD3oHzQdGf3TMBOvbQpg-282Ai1JlQIRv2LDFr52oA2Kag">
            <a:hlinkClick r:id="rId2"/>
          </p:cNvPr>
          <p:cNvPicPr>
            <a:picLocks noChangeAspect="1" noChangeArrowheads="1"/>
          </p:cNvPicPr>
          <p:nvPr/>
        </p:nvPicPr>
        <p:blipFill>
          <a:blip r:embed="rId3" cstate="print"/>
          <a:srcRect/>
          <a:stretch>
            <a:fillRect/>
          </a:stretch>
        </p:blipFill>
        <p:spPr bwMode="auto">
          <a:xfrm>
            <a:off x="9083197" y="1358836"/>
            <a:ext cx="2592288" cy="1944216"/>
          </a:xfrm>
          <a:prstGeom prst="rect">
            <a:avLst/>
          </a:prstGeom>
          <a:noFill/>
        </p:spPr>
      </p:pic>
      <p:sp>
        <p:nvSpPr>
          <p:cNvPr id="5" name="4 Marcador de contenido"/>
          <p:cNvSpPr>
            <a:spLocks noGrp="1"/>
          </p:cNvSpPr>
          <p:nvPr>
            <p:ph idx="1"/>
          </p:nvPr>
        </p:nvSpPr>
        <p:spPr>
          <a:xfrm>
            <a:off x="219918" y="655887"/>
            <a:ext cx="12153418" cy="6912768"/>
          </a:xfrm>
        </p:spPr>
        <p:txBody>
          <a:bodyPr>
            <a:normAutofit/>
          </a:bodyPr>
          <a:lstStyle/>
          <a:p>
            <a:pPr>
              <a:buNone/>
            </a:pPr>
            <a:r>
              <a:rPr lang="es-MX" dirty="0" smtClean="0"/>
              <a:t>Al agente podría sucederle algo más que el </a:t>
            </a:r>
            <a:r>
              <a:rPr lang="es-MX" i="1" dirty="0" smtClean="0"/>
              <a:t>costo moral:</a:t>
            </a:r>
          </a:p>
          <a:p>
            <a:pPr>
              <a:buNone/>
            </a:pPr>
            <a:r>
              <a:rPr lang="es-MX" dirty="0" smtClean="0"/>
              <a:t>Podría ser </a:t>
            </a:r>
            <a:r>
              <a:rPr lang="es-MX" i="1" dirty="0" smtClean="0"/>
              <a:t>sorprendida</a:t>
            </a:r>
            <a:r>
              <a:rPr lang="es-MX" dirty="0" smtClean="0"/>
              <a:t> y </a:t>
            </a:r>
            <a:r>
              <a:rPr lang="es-MX" b="1" i="1" dirty="0" smtClean="0"/>
              <a:t>sancionada.</a:t>
            </a:r>
          </a:p>
          <a:p>
            <a:pPr>
              <a:buNone/>
            </a:pPr>
            <a:endParaRPr lang="es-MX" b="1" i="1" dirty="0" smtClean="0"/>
          </a:p>
          <a:p>
            <a:pPr>
              <a:buNone/>
            </a:pPr>
            <a:r>
              <a:rPr lang="es-MX" dirty="0" smtClean="0"/>
              <a:t>El castigo puede incluir la perdida de su salario y </a:t>
            </a:r>
          </a:p>
          <a:p>
            <a:pPr>
              <a:buNone/>
            </a:pPr>
            <a:r>
              <a:rPr lang="es-MX" dirty="0" smtClean="0"/>
              <a:t>de su  empleo … por lo tanto esta es la decisión </a:t>
            </a:r>
          </a:p>
          <a:p>
            <a:pPr>
              <a:buNone/>
            </a:pPr>
            <a:r>
              <a:rPr lang="es-MX" dirty="0" smtClean="0"/>
              <a:t>del  agente:  </a:t>
            </a:r>
          </a:p>
          <a:p>
            <a:pPr>
              <a:buNone/>
            </a:pPr>
            <a:r>
              <a:rPr lang="es-MX" dirty="0" smtClean="0"/>
              <a:t>     </a:t>
            </a:r>
            <a:endParaRPr lang="es-MX" dirty="0" smtClean="0"/>
          </a:p>
          <a:p>
            <a:pPr>
              <a:buNone/>
            </a:pPr>
            <a:r>
              <a:rPr lang="es-MX" dirty="0" smtClean="0"/>
              <a:t>“</a:t>
            </a:r>
            <a:r>
              <a:rPr lang="es-MX" dirty="0" smtClean="0"/>
              <a:t>Si no soy corrupto, obtendré mi salario y la satisfacción moral de </a:t>
            </a:r>
            <a:endParaRPr lang="es-MX" dirty="0" smtClean="0"/>
          </a:p>
          <a:p>
            <a:pPr>
              <a:buNone/>
            </a:pPr>
            <a:r>
              <a:rPr lang="es-MX" dirty="0"/>
              <a:t> </a:t>
            </a:r>
            <a:r>
              <a:rPr lang="es-MX" dirty="0" smtClean="0"/>
              <a:t>     </a:t>
            </a:r>
            <a:r>
              <a:rPr lang="es-MX" dirty="0" smtClean="0"/>
              <a:t>ser  no </a:t>
            </a:r>
            <a:r>
              <a:rPr lang="es-MX" dirty="0" smtClean="0"/>
              <a:t>ser una persona deshonesta. </a:t>
            </a:r>
          </a:p>
          <a:p>
            <a:pPr>
              <a:buNone/>
            </a:pPr>
            <a:r>
              <a:rPr lang="es-MX" dirty="0" smtClean="0"/>
              <a:t>     Si lo soy obtendré   el soborno,  pero pagaré   el </a:t>
            </a:r>
          </a:p>
          <a:p>
            <a:pPr>
              <a:buNone/>
            </a:pPr>
            <a:r>
              <a:rPr lang="es-MX" dirty="0" smtClean="0"/>
              <a:t>     costo moral, aunque también existe la probabilidad de que sea descubierta  y castigada,  en  ese  caso recibiré una doble sanción  </a:t>
            </a:r>
            <a:r>
              <a:rPr lang="es-MX" dirty="0" smtClean="0"/>
              <a:t>         (</a:t>
            </a:r>
            <a:r>
              <a:rPr lang="es-MX" dirty="0" smtClean="0"/>
              <a:t>moral y legal)”</a:t>
            </a:r>
          </a:p>
          <a:p>
            <a:pPr>
              <a:buNone/>
            </a:pPr>
            <a:r>
              <a:rPr lang="es-MX" dirty="0" smtClean="0"/>
              <a:t>    </a:t>
            </a:r>
            <a:endParaRPr lang="es-MX" dirty="0"/>
          </a:p>
        </p:txBody>
      </p:sp>
    </p:spTree>
    <p:extLst>
      <p:ext uri="{BB962C8B-B14F-4D97-AF65-F5344CB8AC3E}">
        <p14:creationId xmlns:p14="http://schemas.microsoft.com/office/powerpoint/2010/main" val="39020134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1"/>
          </p:nvPr>
        </p:nvSpPr>
        <p:spPr>
          <a:xfrm>
            <a:off x="269079" y="584683"/>
            <a:ext cx="11329259" cy="6120680"/>
          </a:xfrm>
        </p:spPr>
        <p:txBody>
          <a:bodyPr>
            <a:normAutofit/>
          </a:bodyPr>
          <a:lstStyle/>
          <a:p>
            <a:pPr>
              <a:buNone/>
            </a:pPr>
            <a:r>
              <a:rPr lang="es-MX" dirty="0" smtClean="0"/>
              <a:t>Por lo tanto </a:t>
            </a:r>
          </a:p>
          <a:p>
            <a:pPr>
              <a:buNone/>
            </a:pPr>
            <a:r>
              <a:rPr lang="es-MX" dirty="0" smtClean="0"/>
              <a:t>    </a:t>
            </a:r>
            <a:endParaRPr lang="es-MX" dirty="0" smtClean="0"/>
          </a:p>
          <a:p>
            <a:pPr>
              <a:buNone/>
            </a:pPr>
            <a:r>
              <a:rPr lang="es-MX" dirty="0" smtClean="0"/>
              <a:t>   “</a:t>
            </a:r>
            <a:r>
              <a:rPr lang="es-MX" dirty="0" smtClean="0"/>
              <a:t>Seré corrupto si el soborno menos el costo moral  (la probabilidad de ser sorprendido y  castigado)  multiplicado por la sanción de ser corrupto  es mayor que mi sueldo  más la satisfacción  que obtengo de ser corrupto”</a:t>
            </a:r>
          </a:p>
          <a:p>
            <a:pPr>
              <a:buNone/>
            </a:pPr>
            <a:r>
              <a:rPr lang="es-MX" dirty="0" smtClean="0"/>
              <a:t>    </a:t>
            </a:r>
            <a:endParaRPr lang="es-MX" dirty="0"/>
          </a:p>
        </p:txBody>
      </p:sp>
      <p:pic>
        <p:nvPicPr>
          <p:cNvPr id="66562" name="Picture 2"/>
          <p:cNvPicPr>
            <a:picLocks noChangeAspect="1" noChangeArrowheads="1"/>
          </p:cNvPicPr>
          <p:nvPr/>
        </p:nvPicPr>
        <p:blipFill>
          <a:blip r:embed="rId2" cstate="print"/>
          <a:srcRect/>
          <a:stretch>
            <a:fillRect/>
          </a:stretch>
        </p:blipFill>
        <p:spPr bwMode="auto">
          <a:xfrm>
            <a:off x="6576053" y="3964285"/>
            <a:ext cx="3585703" cy="2129011"/>
          </a:xfrm>
          <a:prstGeom prst="rect">
            <a:avLst/>
          </a:prstGeom>
          <a:noFill/>
          <a:ln w="9525">
            <a:noFill/>
            <a:miter lim="800000"/>
            <a:headEnd/>
            <a:tailEnd/>
          </a:ln>
        </p:spPr>
      </p:pic>
      <p:pic>
        <p:nvPicPr>
          <p:cNvPr id="66564" name="Picture 4" descr="https://encrypted-tbn2.gstatic.com/images?q=tbn:ANd9GcTIl_LF06avY2qyF0wzUIsuZ1yXEXeLx6k1jKnp9ih9Bio0YZRK">
            <a:hlinkClick r:id="rId3"/>
          </p:cNvPr>
          <p:cNvPicPr>
            <a:picLocks noChangeAspect="1" noChangeArrowheads="1"/>
          </p:cNvPicPr>
          <p:nvPr/>
        </p:nvPicPr>
        <p:blipFill>
          <a:blip r:embed="rId4" cstate="print"/>
          <a:srcRect/>
          <a:stretch>
            <a:fillRect/>
          </a:stretch>
        </p:blipFill>
        <p:spPr bwMode="auto">
          <a:xfrm>
            <a:off x="1679510" y="3645023"/>
            <a:ext cx="3602055" cy="2448272"/>
          </a:xfrm>
          <a:prstGeom prst="rect">
            <a:avLst/>
          </a:prstGeom>
          <a:noFill/>
        </p:spPr>
      </p:pic>
    </p:spTree>
    <p:extLst>
      <p:ext uri="{BB962C8B-B14F-4D97-AF65-F5344CB8AC3E}">
        <p14:creationId xmlns:p14="http://schemas.microsoft.com/office/powerpoint/2010/main" val="27245876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12336693" cy="7766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smtClean="0"/>
          </a:p>
          <a:p>
            <a:pPr algn="ctr"/>
            <a:endParaRPr lang="es-MX" dirty="0" smtClean="0"/>
          </a:p>
          <a:p>
            <a:pPr algn="ctr"/>
            <a:endParaRPr lang="es-MX" dirty="0"/>
          </a:p>
        </p:txBody>
      </p:sp>
      <p:sp>
        <p:nvSpPr>
          <p:cNvPr id="33" name="32 Rectángulo redondeado"/>
          <p:cNvSpPr/>
          <p:nvPr/>
        </p:nvSpPr>
        <p:spPr>
          <a:xfrm>
            <a:off x="2927648" y="123472"/>
            <a:ext cx="6191293" cy="85725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lvl="0" algn="ctr">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500" b="1" dirty="0" err="1" smtClean="0">
                <a:solidFill>
                  <a:schemeClr val="bg1"/>
                </a:solidFill>
              </a:rPr>
              <a:t>Árboles</a:t>
            </a:r>
            <a:r>
              <a:rPr lang="en-GB" sz="2500" b="1" dirty="0" smtClean="0">
                <a:solidFill>
                  <a:schemeClr val="bg1"/>
                </a:solidFill>
              </a:rPr>
              <a:t> de </a:t>
            </a:r>
            <a:r>
              <a:rPr lang="en-GB" sz="2500" b="1" dirty="0" err="1" smtClean="0">
                <a:solidFill>
                  <a:schemeClr val="bg1"/>
                </a:solidFill>
              </a:rPr>
              <a:t>Decisión</a:t>
            </a:r>
            <a:endParaRPr lang="en-GB" sz="2500" b="1" dirty="0" smtClean="0">
              <a:solidFill>
                <a:schemeClr val="bg1"/>
              </a:solidFill>
            </a:endParaRPr>
          </a:p>
        </p:txBody>
      </p:sp>
      <p:sp>
        <p:nvSpPr>
          <p:cNvPr id="3" name="Rectangle 1"/>
          <p:cNvSpPr txBox="1">
            <a:spLocks noChangeArrowheads="1"/>
          </p:cNvSpPr>
          <p:nvPr/>
        </p:nvSpPr>
        <p:spPr>
          <a:xfrm>
            <a:off x="1391477" y="836712"/>
            <a:ext cx="109728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35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4" name="Oval 2"/>
          <p:cNvSpPr>
            <a:spLocks noChangeArrowheads="1"/>
          </p:cNvSpPr>
          <p:nvPr/>
        </p:nvSpPr>
        <p:spPr bwMode="auto">
          <a:xfrm>
            <a:off x="1485861" y="4076700"/>
            <a:ext cx="375761" cy="215900"/>
          </a:xfrm>
          <a:prstGeom prst="ellipse">
            <a:avLst/>
          </a:prstGeom>
          <a:solidFill>
            <a:srgbClr val="33CCCC"/>
          </a:solidFill>
          <a:ln w="9360">
            <a:solidFill>
              <a:srgbClr val="FFFFFF"/>
            </a:solidFill>
            <a:miter lim="800000"/>
            <a:headEnd/>
            <a:tailEnd/>
          </a:ln>
        </p:spPr>
        <p:txBody>
          <a:bodyPr wrap="none" anchor="ctr"/>
          <a:lstStyle/>
          <a:p>
            <a:endParaRPr lang="es-MX"/>
          </a:p>
        </p:txBody>
      </p:sp>
      <p:sp>
        <p:nvSpPr>
          <p:cNvPr id="5" name="Line 3"/>
          <p:cNvSpPr>
            <a:spLocks noChangeShapeType="1"/>
          </p:cNvSpPr>
          <p:nvPr/>
        </p:nvSpPr>
        <p:spPr bwMode="auto">
          <a:xfrm>
            <a:off x="1676361" y="4292600"/>
            <a:ext cx="1406009" cy="431800"/>
          </a:xfrm>
          <a:prstGeom prst="line">
            <a:avLst/>
          </a:prstGeom>
          <a:noFill/>
          <a:ln w="9360">
            <a:solidFill>
              <a:srgbClr val="FFFFFF"/>
            </a:solidFill>
            <a:miter lim="800000"/>
            <a:headEnd/>
            <a:tailEnd type="triangle" w="med" len="med"/>
          </a:ln>
        </p:spPr>
        <p:txBody>
          <a:bodyPr/>
          <a:lstStyle/>
          <a:p>
            <a:endParaRPr lang="es-MX"/>
          </a:p>
        </p:txBody>
      </p:sp>
      <p:sp>
        <p:nvSpPr>
          <p:cNvPr id="6" name="Line 4"/>
          <p:cNvSpPr>
            <a:spLocks noChangeShapeType="1"/>
          </p:cNvSpPr>
          <p:nvPr/>
        </p:nvSpPr>
        <p:spPr bwMode="auto">
          <a:xfrm flipV="1">
            <a:off x="1581111" y="3643313"/>
            <a:ext cx="1872616" cy="434975"/>
          </a:xfrm>
          <a:prstGeom prst="line">
            <a:avLst/>
          </a:prstGeom>
          <a:noFill/>
          <a:ln w="9360">
            <a:solidFill>
              <a:srgbClr val="FFFFFF"/>
            </a:solidFill>
            <a:miter lim="800000"/>
            <a:headEnd/>
            <a:tailEnd/>
          </a:ln>
        </p:spPr>
        <p:txBody>
          <a:bodyPr/>
          <a:lstStyle/>
          <a:p>
            <a:endParaRPr lang="es-MX"/>
          </a:p>
        </p:txBody>
      </p:sp>
      <p:sp>
        <p:nvSpPr>
          <p:cNvPr id="7" name="Oval 5"/>
          <p:cNvSpPr>
            <a:spLocks noChangeArrowheads="1"/>
          </p:cNvSpPr>
          <p:nvPr/>
        </p:nvSpPr>
        <p:spPr bwMode="auto">
          <a:xfrm>
            <a:off x="3500927" y="3573463"/>
            <a:ext cx="375761" cy="215900"/>
          </a:xfrm>
          <a:prstGeom prst="ellipse">
            <a:avLst/>
          </a:prstGeom>
          <a:solidFill>
            <a:srgbClr val="33CCCC"/>
          </a:solidFill>
          <a:ln w="9360">
            <a:solidFill>
              <a:srgbClr val="FFFFFF"/>
            </a:solidFill>
            <a:miter lim="800000"/>
            <a:headEnd/>
            <a:tailEnd/>
          </a:ln>
        </p:spPr>
        <p:txBody>
          <a:bodyPr wrap="none" anchor="ctr"/>
          <a:lstStyle/>
          <a:p>
            <a:endParaRPr lang="es-MX"/>
          </a:p>
        </p:txBody>
      </p:sp>
      <p:sp>
        <p:nvSpPr>
          <p:cNvPr id="8" name="Oval 6"/>
          <p:cNvSpPr>
            <a:spLocks noChangeArrowheads="1"/>
          </p:cNvSpPr>
          <p:nvPr/>
        </p:nvSpPr>
        <p:spPr bwMode="auto">
          <a:xfrm>
            <a:off x="5901228" y="2852738"/>
            <a:ext cx="375761" cy="215900"/>
          </a:xfrm>
          <a:prstGeom prst="ellipse">
            <a:avLst/>
          </a:prstGeom>
          <a:solidFill>
            <a:srgbClr val="33CCCC"/>
          </a:solidFill>
          <a:ln w="9360">
            <a:solidFill>
              <a:srgbClr val="FFFFFF"/>
            </a:solidFill>
            <a:miter lim="800000"/>
            <a:headEnd/>
            <a:tailEnd/>
          </a:ln>
        </p:spPr>
        <p:txBody>
          <a:bodyPr wrap="none" anchor="ctr"/>
          <a:lstStyle/>
          <a:p>
            <a:endParaRPr lang="es-MX"/>
          </a:p>
        </p:txBody>
      </p:sp>
      <p:sp>
        <p:nvSpPr>
          <p:cNvPr id="9" name="Oval 7"/>
          <p:cNvSpPr>
            <a:spLocks noChangeArrowheads="1"/>
          </p:cNvSpPr>
          <p:nvPr/>
        </p:nvSpPr>
        <p:spPr bwMode="auto">
          <a:xfrm>
            <a:off x="2925194" y="4652963"/>
            <a:ext cx="375761" cy="215900"/>
          </a:xfrm>
          <a:prstGeom prst="ellipse">
            <a:avLst/>
          </a:prstGeom>
          <a:solidFill>
            <a:srgbClr val="33CCCC"/>
          </a:solidFill>
          <a:ln w="9360">
            <a:solidFill>
              <a:srgbClr val="FFFFFF"/>
            </a:solidFill>
            <a:miter lim="800000"/>
            <a:headEnd/>
            <a:tailEnd/>
          </a:ln>
        </p:spPr>
        <p:txBody>
          <a:bodyPr wrap="none" anchor="ctr"/>
          <a:lstStyle/>
          <a:p>
            <a:endParaRPr lang="es-MX"/>
          </a:p>
        </p:txBody>
      </p:sp>
      <p:sp>
        <p:nvSpPr>
          <p:cNvPr id="10" name="Line 8"/>
          <p:cNvSpPr>
            <a:spLocks noChangeShapeType="1"/>
          </p:cNvSpPr>
          <p:nvPr/>
        </p:nvSpPr>
        <p:spPr bwMode="auto">
          <a:xfrm flipV="1">
            <a:off x="3693543" y="2995613"/>
            <a:ext cx="2153404" cy="579437"/>
          </a:xfrm>
          <a:prstGeom prst="line">
            <a:avLst/>
          </a:prstGeom>
          <a:noFill/>
          <a:ln w="9360">
            <a:solidFill>
              <a:srgbClr val="FFFFFF"/>
            </a:solidFill>
            <a:miter lim="800000"/>
            <a:headEnd/>
            <a:tailEnd/>
          </a:ln>
        </p:spPr>
        <p:txBody>
          <a:bodyPr/>
          <a:lstStyle/>
          <a:p>
            <a:endParaRPr lang="es-MX"/>
          </a:p>
        </p:txBody>
      </p:sp>
      <p:sp>
        <p:nvSpPr>
          <p:cNvPr id="11" name="Line 9"/>
          <p:cNvSpPr>
            <a:spLocks noChangeShapeType="1"/>
          </p:cNvSpPr>
          <p:nvPr/>
        </p:nvSpPr>
        <p:spPr bwMode="auto">
          <a:xfrm>
            <a:off x="3788795" y="3789363"/>
            <a:ext cx="2060496" cy="144462"/>
          </a:xfrm>
          <a:prstGeom prst="line">
            <a:avLst/>
          </a:prstGeom>
          <a:noFill/>
          <a:ln w="9360">
            <a:solidFill>
              <a:srgbClr val="FFFFFF"/>
            </a:solidFill>
            <a:miter lim="800000"/>
            <a:headEnd/>
            <a:tailEnd/>
          </a:ln>
        </p:spPr>
        <p:txBody>
          <a:bodyPr/>
          <a:lstStyle/>
          <a:p>
            <a:endParaRPr lang="es-MX"/>
          </a:p>
        </p:txBody>
      </p:sp>
      <p:sp>
        <p:nvSpPr>
          <p:cNvPr id="12" name="Line 10"/>
          <p:cNvSpPr>
            <a:spLocks noChangeShapeType="1"/>
          </p:cNvSpPr>
          <p:nvPr/>
        </p:nvSpPr>
        <p:spPr bwMode="auto">
          <a:xfrm flipV="1">
            <a:off x="6189095" y="2274888"/>
            <a:ext cx="2060496" cy="579437"/>
          </a:xfrm>
          <a:prstGeom prst="line">
            <a:avLst/>
          </a:prstGeom>
          <a:noFill/>
          <a:ln w="9360">
            <a:solidFill>
              <a:srgbClr val="FFFFFF"/>
            </a:solidFill>
            <a:miter lim="800000"/>
            <a:headEnd/>
            <a:tailEnd/>
          </a:ln>
        </p:spPr>
        <p:txBody>
          <a:bodyPr/>
          <a:lstStyle/>
          <a:p>
            <a:endParaRPr lang="es-MX"/>
          </a:p>
        </p:txBody>
      </p:sp>
      <p:sp>
        <p:nvSpPr>
          <p:cNvPr id="13" name="Line 11"/>
          <p:cNvSpPr>
            <a:spLocks noChangeShapeType="1"/>
          </p:cNvSpPr>
          <p:nvPr/>
        </p:nvSpPr>
        <p:spPr bwMode="auto">
          <a:xfrm>
            <a:off x="6271656" y="2997201"/>
            <a:ext cx="1965523" cy="504825"/>
          </a:xfrm>
          <a:prstGeom prst="line">
            <a:avLst/>
          </a:prstGeom>
          <a:noFill/>
          <a:ln w="9360">
            <a:solidFill>
              <a:srgbClr val="FFFFFF"/>
            </a:solidFill>
            <a:miter lim="800000"/>
            <a:headEnd/>
            <a:tailEnd/>
          </a:ln>
        </p:spPr>
        <p:txBody>
          <a:bodyPr/>
          <a:lstStyle/>
          <a:p>
            <a:endParaRPr lang="es-MX"/>
          </a:p>
        </p:txBody>
      </p:sp>
      <p:sp>
        <p:nvSpPr>
          <p:cNvPr id="14" name="Text Box 12"/>
          <p:cNvSpPr txBox="1">
            <a:spLocks noChangeArrowheads="1"/>
          </p:cNvSpPr>
          <p:nvPr/>
        </p:nvSpPr>
        <p:spPr bwMode="auto">
          <a:xfrm>
            <a:off x="620142" y="3633552"/>
            <a:ext cx="2115484" cy="371513"/>
          </a:xfrm>
          <a:prstGeom prst="rect">
            <a:avLst/>
          </a:prstGeom>
          <a:noFill/>
          <a:ln w="9525">
            <a:noFill/>
            <a:round/>
            <a:headEnd/>
            <a:tailEnd/>
          </a:ln>
        </p:spPr>
        <p:txBody>
          <a:bodyPr wrap="square" lIns="90000" tIns="46800" rIns="90000" bIns="46800">
            <a:spAutoFit/>
          </a:bodyPr>
          <a:lstStyle/>
          <a:p>
            <a:pPr>
              <a:lnSpc>
                <a:spcPct val="100000"/>
              </a:lnSpc>
              <a:spcBef>
                <a:spcPts val="1000"/>
              </a:spcBef>
              <a:buFont typeface="Arial Unicode MS"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err="1">
                <a:solidFill>
                  <a:srgbClr val="FFFFFF"/>
                </a:solidFill>
                <a:latin typeface="Arial Unicode MS" pitchFamily="32" charset="0"/>
              </a:rPr>
              <a:t>Corromperse</a:t>
            </a:r>
            <a:endParaRPr lang="en-GB" dirty="0">
              <a:solidFill>
                <a:srgbClr val="FFFFFF"/>
              </a:solidFill>
              <a:latin typeface="Arial Unicode MS" pitchFamily="32" charset="0"/>
            </a:endParaRPr>
          </a:p>
        </p:txBody>
      </p:sp>
      <p:sp>
        <p:nvSpPr>
          <p:cNvPr id="15" name="Text Box 13"/>
          <p:cNvSpPr txBox="1">
            <a:spLocks noChangeArrowheads="1"/>
          </p:cNvSpPr>
          <p:nvPr/>
        </p:nvSpPr>
        <p:spPr bwMode="auto">
          <a:xfrm>
            <a:off x="1775520" y="4941168"/>
            <a:ext cx="2434192" cy="371513"/>
          </a:xfrm>
          <a:prstGeom prst="rect">
            <a:avLst/>
          </a:prstGeom>
          <a:noFill/>
          <a:ln w="9525">
            <a:noFill/>
            <a:round/>
            <a:headEnd/>
            <a:tailEnd/>
          </a:ln>
        </p:spPr>
        <p:txBody>
          <a:bodyPr wrap="square" lIns="90000" tIns="46800" rIns="90000" bIns="46800">
            <a:spAutoFit/>
          </a:bodyPr>
          <a:lstStyle/>
          <a:p>
            <a:pPr>
              <a:lnSpc>
                <a:spcPct val="100000"/>
              </a:lnSpc>
              <a:spcBef>
                <a:spcPts val="1000"/>
              </a:spcBef>
              <a:buFont typeface="Arial Unicode MS"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FFFFFF"/>
                </a:solidFill>
                <a:latin typeface="Arial Unicode MS" pitchFamily="32" charset="0"/>
              </a:rPr>
              <a:t>No </a:t>
            </a:r>
            <a:r>
              <a:rPr lang="en-GB" dirty="0" err="1">
                <a:solidFill>
                  <a:srgbClr val="FFFFFF"/>
                </a:solidFill>
                <a:latin typeface="Arial Unicode MS" pitchFamily="32" charset="0"/>
              </a:rPr>
              <a:t>Corromperse</a:t>
            </a:r>
            <a:endParaRPr lang="en-GB" dirty="0">
              <a:solidFill>
                <a:srgbClr val="FFFFFF"/>
              </a:solidFill>
              <a:latin typeface="Arial Unicode MS" pitchFamily="32" charset="0"/>
            </a:endParaRPr>
          </a:p>
        </p:txBody>
      </p:sp>
      <p:sp>
        <p:nvSpPr>
          <p:cNvPr id="16" name="Text Box 14"/>
          <p:cNvSpPr txBox="1">
            <a:spLocks noChangeArrowheads="1"/>
          </p:cNvSpPr>
          <p:nvPr/>
        </p:nvSpPr>
        <p:spPr bwMode="auto">
          <a:xfrm>
            <a:off x="2735627" y="2852936"/>
            <a:ext cx="2246312" cy="371513"/>
          </a:xfrm>
          <a:prstGeom prst="rect">
            <a:avLst/>
          </a:prstGeom>
          <a:noFill/>
          <a:ln w="9525">
            <a:noFill/>
            <a:round/>
            <a:headEnd/>
            <a:tailEnd/>
          </a:ln>
        </p:spPr>
        <p:txBody>
          <a:bodyPr wrap="square" lIns="90000" tIns="46800" rIns="90000" bIns="46800">
            <a:spAutoFit/>
          </a:bodyPr>
          <a:lstStyle/>
          <a:p>
            <a:pPr>
              <a:lnSpc>
                <a:spcPct val="100000"/>
              </a:lnSpc>
              <a:spcBef>
                <a:spcPts val="1000"/>
              </a:spcBef>
              <a:buFont typeface="Arial Unicode MS"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FFFFFF"/>
                </a:solidFill>
                <a:latin typeface="Arial Unicode MS" pitchFamily="32" charset="0"/>
              </a:rPr>
              <a:t>Ser </a:t>
            </a:r>
            <a:r>
              <a:rPr lang="en-GB" dirty="0" err="1">
                <a:solidFill>
                  <a:srgbClr val="FFFFFF"/>
                </a:solidFill>
                <a:latin typeface="Arial Unicode MS" pitchFamily="32" charset="0"/>
              </a:rPr>
              <a:t>descubierto</a:t>
            </a:r>
            <a:endParaRPr lang="en-GB" dirty="0">
              <a:solidFill>
                <a:srgbClr val="FFFFFF"/>
              </a:solidFill>
              <a:latin typeface="Arial Unicode MS" pitchFamily="32" charset="0"/>
            </a:endParaRPr>
          </a:p>
        </p:txBody>
      </p:sp>
      <p:sp>
        <p:nvSpPr>
          <p:cNvPr id="17" name="Text Box 15"/>
          <p:cNvSpPr txBox="1">
            <a:spLocks noChangeArrowheads="1"/>
          </p:cNvSpPr>
          <p:nvPr/>
        </p:nvSpPr>
        <p:spPr bwMode="auto">
          <a:xfrm>
            <a:off x="3599723" y="3789040"/>
            <a:ext cx="2717047" cy="371513"/>
          </a:xfrm>
          <a:prstGeom prst="rect">
            <a:avLst/>
          </a:prstGeom>
          <a:noFill/>
          <a:ln w="9525">
            <a:noFill/>
            <a:round/>
            <a:headEnd/>
            <a:tailEnd/>
          </a:ln>
        </p:spPr>
        <p:txBody>
          <a:bodyPr wrap="square" lIns="90000" tIns="46800" rIns="90000" bIns="46800">
            <a:spAutoFit/>
          </a:bodyPr>
          <a:lstStyle/>
          <a:p>
            <a:pPr>
              <a:lnSpc>
                <a:spcPct val="100000"/>
              </a:lnSpc>
              <a:spcBef>
                <a:spcPts val="1000"/>
              </a:spcBef>
              <a:buFont typeface="Arial Unicode MS"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FFFFFF"/>
                </a:solidFill>
                <a:latin typeface="Arial Unicode MS" pitchFamily="32" charset="0"/>
              </a:rPr>
              <a:t>No ser </a:t>
            </a:r>
            <a:r>
              <a:rPr lang="en-GB" dirty="0" err="1">
                <a:solidFill>
                  <a:srgbClr val="FFFFFF"/>
                </a:solidFill>
                <a:latin typeface="Arial Unicode MS" pitchFamily="32" charset="0"/>
              </a:rPr>
              <a:t>descubierto</a:t>
            </a:r>
            <a:endParaRPr lang="en-GB" dirty="0">
              <a:solidFill>
                <a:srgbClr val="FFFFFF"/>
              </a:solidFill>
              <a:latin typeface="Arial Unicode MS" pitchFamily="32" charset="0"/>
            </a:endParaRPr>
          </a:p>
        </p:txBody>
      </p:sp>
      <p:sp>
        <p:nvSpPr>
          <p:cNvPr id="18" name="Text Box 16"/>
          <p:cNvSpPr txBox="1">
            <a:spLocks noChangeArrowheads="1"/>
          </p:cNvSpPr>
          <p:nvPr/>
        </p:nvSpPr>
        <p:spPr bwMode="auto">
          <a:xfrm>
            <a:off x="5231904" y="2060848"/>
            <a:ext cx="2246312" cy="371513"/>
          </a:xfrm>
          <a:prstGeom prst="rect">
            <a:avLst/>
          </a:prstGeom>
          <a:noFill/>
          <a:ln w="9525">
            <a:noFill/>
            <a:round/>
            <a:headEnd/>
            <a:tailEnd/>
          </a:ln>
        </p:spPr>
        <p:txBody>
          <a:bodyPr wrap="square" lIns="90000" tIns="46800" rIns="90000" bIns="46800">
            <a:spAutoFit/>
          </a:bodyPr>
          <a:lstStyle/>
          <a:p>
            <a:pPr>
              <a:lnSpc>
                <a:spcPct val="100000"/>
              </a:lnSpc>
              <a:spcBef>
                <a:spcPts val="1000"/>
              </a:spcBef>
              <a:buFont typeface="Arial Unicode MS"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FFFFFF"/>
                </a:solidFill>
                <a:latin typeface="Arial Unicode MS" pitchFamily="32" charset="0"/>
              </a:rPr>
              <a:t>Ser </a:t>
            </a:r>
            <a:r>
              <a:rPr lang="en-GB" dirty="0" err="1" smtClean="0">
                <a:solidFill>
                  <a:srgbClr val="FFFFFF"/>
                </a:solidFill>
                <a:latin typeface="Arial Unicode MS" pitchFamily="32" charset="0"/>
              </a:rPr>
              <a:t>sancionado</a:t>
            </a:r>
            <a:endParaRPr lang="en-GB" dirty="0">
              <a:solidFill>
                <a:srgbClr val="FFFFFF"/>
              </a:solidFill>
              <a:latin typeface="Arial Unicode MS" pitchFamily="32" charset="0"/>
            </a:endParaRPr>
          </a:p>
        </p:txBody>
      </p:sp>
      <p:sp>
        <p:nvSpPr>
          <p:cNvPr id="19" name="Text Box 17"/>
          <p:cNvSpPr txBox="1">
            <a:spLocks noChangeArrowheads="1"/>
          </p:cNvSpPr>
          <p:nvPr/>
        </p:nvSpPr>
        <p:spPr bwMode="auto">
          <a:xfrm>
            <a:off x="7152118" y="3501008"/>
            <a:ext cx="2717047" cy="371513"/>
          </a:xfrm>
          <a:prstGeom prst="rect">
            <a:avLst/>
          </a:prstGeom>
          <a:noFill/>
          <a:ln w="9525">
            <a:noFill/>
            <a:round/>
            <a:headEnd/>
            <a:tailEnd/>
          </a:ln>
        </p:spPr>
        <p:txBody>
          <a:bodyPr wrap="square" lIns="90000" tIns="46800" rIns="90000" bIns="46800">
            <a:spAutoFit/>
          </a:bodyPr>
          <a:lstStyle/>
          <a:p>
            <a:pPr>
              <a:lnSpc>
                <a:spcPct val="100000"/>
              </a:lnSpc>
              <a:spcBef>
                <a:spcPts val="1000"/>
              </a:spcBef>
              <a:buFont typeface="Arial Unicode MS"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FFFFFF"/>
                </a:solidFill>
                <a:latin typeface="Arial Unicode MS" pitchFamily="32" charset="0"/>
              </a:rPr>
              <a:t>No ser </a:t>
            </a:r>
            <a:r>
              <a:rPr lang="en-GB" dirty="0" err="1">
                <a:solidFill>
                  <a:srgbClr val="FFFFFF"/>
                </a:solidFill>
                <a:latin typeface="Arial Unicode MS" pitchFamily="32" charset="0"/>
              </a:rPr>
              <a:t>sancionado</a:t>
            </a:r>
            <a:endParaRPr lang="en-GB" dirty="0">
              <a:solidFill>
                <a:srgbClr val="FFFFFF"/>
              </a:solidFill>
              <a:latin typeface="Arial Unicode MS" pitchFamily="32" charset="0"/>
            </a:endParaRPr>
          </a:p>
        </p:txBody>
      </p:sp>
      <p:sp>
        <p:nvSpPr>
          <p:cNvPr id="20" name="Rectangle 18"/>
          <p:cNvSpPr>
            <a:spLocks noChangeArrowheads="1"/>
          </p:cNvSpPr>
          <p:nvPr/>
        </p:nvSpPr>
        <p:spPr bwMode="auto">
          <a:xfrm>
            <a:off x="2829943" y="4581525"/>
            <a:ext cx="468671" cy="287338"/>
          </a:xfrm>
          <a:prstGeom prst="rect">
            <a:avLst/>
          </a:prstGeom>
          <a:solidFill>
            <a:srgbClr val="33CCCC"/>
          </a:solidFill>
          <a:ln w="9360">
            <a:solidFill>
              <a:srgbClr val="FFFFFF"/>
            </a:solidFill>
            <a:miter lim="800000"/>
            <a:headEnd/>
            <a:tailEnd/>
          </a:ln>
        </p:spPr>
        <p:txBody>
          <a:bodyPr wrap="none" anchor="ctr"/>
          <a:lstStyle/>
          <a:p>
            <a:endParaRPr lang="es-MX"/>
          </a:p>
        </p:txBody>
      </p:sp>
      <p:sp>
        <p:nvSpPr>
          <p:cNvPr id="21" name="Rectangle 19"/>
          <p:cNvSpPr>
            <a:spLocks noChangeArrowheads="1"/>
          </p:cNvSpPr>
          <p:nvPr/>
        </p:nvSpPr>
        <p:spPr bwMode="auto">
          <a:xfrm>
            <a:off x="5805977" y="3860800"/>
            <a:ext cx="468671" cy="287338"/>
          </a:xfrm>
          <a:prstGeom prst="rect">
            <a:avLst/>
          </a:prstGeom>
          <a:solidFill>
            <a:srgbClr val="33CCCC"/>
          </a:solidFill>
          <a:ln w="9360">
            <a:solidFill>
              <a:srgbClr val="FFFFFF"/>
            </a:solidFill>
            <a:miter lim="800000"/>
            <a:headEnd/>
            <a:tailEnd/>
          </a:ln>
        </p:spPr>
        <p:txBody>
          <a:bodyPr wrap="none" anchor="ctr"/>
          <a:lstStyle/>
          <a:p>
            <a:endParaRPr lang="es-MX"/>
          </a:p>
        </p:txBody>
      </p:sp>
      <p:sp>
        <p:nvSpPr>
          <p:cNvPr id="22" name="Rectangle 20"/>
          <p:cNvSpPr>
            <a:spLocks noChangeArrowheads="1"/>
          </p:cNvSpPr>
          <p:nvPr/>
        </p:nvSpPr>
        <p:spPr bwMode="auto">
          <a:xfrm>
            <a:off x="8301527" y="3429000"/>
            <a:ext cx="468669" cy="287338"/>
          </a:xfrm>
          <a:prstGeom prst="rect">
            <a:avLst/>
          </a:prstGeom>
          <a:solidFill>
            <a:srgbClr val="33CCCC"/>
          </a:solidFill>
          <a:ln w="9360">
            <a:solidFill>
              <a:srgbClr val="FFFFFF"/>
            </a:solidFill>
            <a:miter lim="800000"/>
            <a:headEnd/>
            <a:tailEnd/>
          </a:ln>
        </p:spPr>
        <p:txBody>
          <a:bodyPr wrap="none" anchor="ctr"/>
          <a:lstStyle/>
          <a:p>
            <a:endParaRPr lang="es-MX"/>
          </a:p>
        </p:txBody>
      </p:sp>
      <p:sp>
        <p:nvSpPr>
          <p:cNvPr id="23" name="Text Box 16"/>
          <p:cNvSpPr txBox="1">
            <a:spLocks noChangeArrowheads="1"/>
          </p:cNvSpPr>
          <p:nvPr/>
        </p:nvSpPr>
        <p:spPr bwMode="auto">
          <a:xfrm>
            <a:off x="6584289" y="5064477"/>
            <a:ext cx="5627877" cy="1648786"/>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square" lIns="90000" tIns="46800" rIns="90000" bIns="46800">
            <a:spAutoFit/>
          </a:bodyPr>
          <a:lstStyle/>
          <a:p>
            <a:pPr algn="ctr">
              <a:lnSpc>
                <a:spcPct val="100000"/>
              </a:lnSpc>
              <a:spcBef>
                <a:spcPts val="1000"/>
              </a:spcBef>
              <a:buFont typeface="Arial Unicode MS"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err="1" smtClean="0">
                <a:solidFill>
                  <a:schemeClr val="tx2"/>
                </a:solidFill>
                <a:latin typeface="Arial Unicode MS" pitchFamily="32" charset="0"/>
              </a:rPr>
              <a:t>P</a:t>
            </a:r>
            <a:r>
              <a:rPr lang="en-GB" sz="2300" dirty="0" err="1" smtClean="0">
                <a:solidFill>
                  <a:schemeClr val="tx2"/>
                </a:solidFill>
                <a:latin typeface="Arial Unicode MS" pitchFamily="32" charset="0"/>
              </a:rPr>
              <a:t>or</a:t>
            </a:r>
            <a:r>
              <a:rPr lang="en-GB" sz="2300" dirty="0" smtClean="0">
                <a:solidFill>
                  <a:schemeClr val="tx2"/>
                </a:solidFill>
                <a:latin typeface="Arial Unicode MS" pitchFamily="32" charset="0"/>
              </a:rPr>
              <a:t> lo </a:t>
            </a:r>
            <a:r>
              <a:rPr lang="en-GB" sz="2300" dirty="0" err="1" smtClean="0">
                <a:solidFill>
                  <a:schemeClr val="tx2"/>
                </a:solidFill>
                <a:latin typeface="Arial Unicode MS" pitchFamily="32" charset="0"/>
              </a:rPr>
              <a:t>tanto</a:t>
            </a:r>
            <a:r>
              <a:rPr lang="en-GB" sz="2300" dirty="0" smtClean="0">
                <a:solidFill>
                  <a:schemeClr val="tx2"/>
                </a:solidFill>
                <a:latin typeface="Arial Unicode MS" pitchFamily="32" charset="0"/>
              </a:rPr>
              <a:t> la </a:t>
            </a:r>
            <a:r>
              <a:rPr lang="en-GB" sz="2300" dirty="0" err="1" smtClean="0">
                <a:solidFill>
                  <a:schemeClr val="tx2"/>
                </a:solidFill>
                <a:latin typeface="Arial Unicode MS" pitchFamily="32" charset="0"/>
              </a:rPr>
              <a:t>decisión</a:t>
            </a:r>
            <a:r>
              <a:rPr lang="en-GB" sz="2300" dirty="0" smtClean="0">
                <a:solidFill>
                  <a:schemeClr val="tx2"/>
                </a:solidFill>
                <a:latin typeface="Arial Unicode MS" pitchFamily="32" charset="0"/>
              </a:rPr>
              <a:t> de ser </a:t>
            </a:r>
            <a:r>
              <a:rPr lang="en-GB" sz="2300" dirty="0" err="1" smtClean="0">
                <a:solidFill>
                  <a:schemeClr val="tx2"/>
                </a:solidFill>
                <a:latin typeface="Arial Unicode MS" pitchFamily="32" charset="0"/>
              </a:rPr>
              <a:t>corrupto</a:t>
            </a:r>
            <a:r>
              <a:rPr lang="en-GB" sz="2300" dirty="0" smtClean="0">
                <a:solidFill>
                  <a:schemeClr val="tx2"/>
                </a:solidFill>
                <a:latin typeface="Arial Unicode MS" pitchFamily="32" charset="0"/>
              </a:rPr>
              <a:t>, </a:t>
            </a:r>
            <a:r>
              <a:rPr lang="en-GB" sz="2300" dirty="0" err="1" smtClean="0">
                <a:solidFill>
                  <a:schemeClr val="tx2"/>
                </a:solidFill>
                <a:latin typeface="Arial Unicode MS" pitchFamily="32" charset="0"/>
              </a:rPr>
              <a:t>está</a:t>
            </a:r>
            <a:r>
              <a:rPr lang="en-GB" sz="2300" dirty="0" smtClean="0">
                <a:solidFill>
                  <a:schemeClr val="tx2"/>
                </a:solidFill>
                <a:latin typeface="Arial Unicode MS" pitchFamily="32" charset="0"/>
              </a:rPr>
              <a:t> </a:t>
            </a:r>
            <a:r>
              <a:rPr lang="en-GB" sz="2300" dirty="0" err="1" smtClean="0">
                <a:solidFill>
                  <a:schemeClr val="tx2"/>
                </a:solidFill>
                <a:latin typeface="Arial Unicode MS" pitchFamily="32" charset="0"/>
              </a:rPr>
              <a:t>determinada</a:t>
            </a:r>
            <a:r>
              <a:rPr lang="en-GB" sz="2300" dirty="0" smtClean="0">
                <a:solidFill>
                  <a:schemeClr val="tx2"/>
                </a:solidFill>
                <a:latin typeface="Arial Unicode MS" pitchFamily="32" charset="0"/>
              </a:rPr>
              <a:t> </a:t>
            </a:r>
            <a:r>
              <a:rPr lang="en-GB" sz="2300" dirty="0" err="1" smtClean="0">
                <a:solidFill>
                  <a:schemeClr val="tx2"/>
                </a:solidFill>
                <a:latin typeface="Arial Unicode MS" pitchFamily="32" charset="0"/>
              </a:rPr>
              <a:t>por</a:t>
            </a:r>
            <a:r>
              <a:rPr lang="en-GB" sz="2300" dirty="0" smtClean="0">
                <a:solidFill>
                  <a:schemeClr val="tx2"/>
                </a:solidFill>
                <a:latin typeface="Arial Unicode MS" pitchFamily="32" charset="0"/>
              </a:rPr>
              <a:t>  la </a:t>
            </a:r>
            <a:r>
              <a:rPr lang="en-GB" sz="2300" dirty="0" err="1" smtClean="0">
                <a:solidFill>
                  <a:schemeClr val="tx2"/>
                </a:solidFill>
                <a:latin typeface="Arial Unicode MS" pitchFamily="32" charset="0"/>
              </a:rPr>
              <a:t>probabilidad</a:t>
            </a:r>
            <a:r>
              <a:rPr lang="en-GB" sz="2300" dirty="0" smtClean="0">
                <a:solidFill>
                  <a:schemeClr val="tx2"/>
                </a:solidFill>
                <a:latin typeface="Arial Unicode MS" pitchFamily="32" charset="0"/>
              </a:rPr>
              <a:t> de ser </a:t>
            </a:r>
            <a:r>
              <a:rPr lang="en-GB" sz="2300" dirty="0" err="1" smtClean="0">
                <a:solidFill>
                  <a:schemeClr val="tx2"/>
                </a:solidFill>
                <a:latin typeface="Arial Unicode MS" pitchFamily="32" charset="0"/>
              </a:rPr>
              <a:t>descubierto</a:t>
            </a:r>
            <a:r>
              <a:rPr lang="en-GB" sz="2300" dirty="0" smtClean="0">
                <a:solidFill>
                  <a:schemeClr val="tx2"/>
                </a:solidFill>
                <a:latin typeface="Arial Unicode MS" pitchFamily="32" charset="0"/>
              </a:rPr>
              <a:t>, de ser </a:t>
            </a:r>
            <a:r>
              <a:rPr lang="en-GB" sz="2300" dirty="0" err="1" smtClean="0">
                <a:solidFill>
                  <a:schemeClr val="tx2"/>
                </a:solidFill>
                <a:latin typeface="Arial Unicode MS" pitchFamily="32" charset="0"/>
              </a:rPr>
              <a:t>descubierto</a:t>
            </a:r>
            <a:r>
              <a:rPr lang="en-GB" sz="2300" dirty="0" smtClean="0">
                <a:solidFill>
                  <a:schemeClr val="tx2"/>
                </a:solidFill>
                <a:latin typeface="Arial Unicode MS" pitchFamily="32" charset="0"/>
              </a:rPr>
              <a:t> y ser </a:t>
            </a:r>
            <a:r>
              <a:rPr lang="en-GB" sz="2300" dirty="0" err="1" smtClean="0">
                <a:solidFill>
                  <a:schemeClr val="tx2"/>
                </a:solidFill>
                <a:latin typeface="Arial Unicode MS" pitchFamily="32" charset="0"/>
              </a:rPr>
              <a:t>sancionado</a:t>
            </a:r>
            <a:r>
              <a:rPr lang="en-GB" sz="2300" dirty="0" smtClean="0">
                <a:solidFill>
                  <a:schemeClr val="tx2"/>
                </a:solidFill>
                <a:latin typeface="Arial Unicode MS" pitchFamily="32" charset="0"/>
              </a:rPr>
              <a:t>  y del </a:t>
            </a:r>
            <a:r>
              <a:rPr lang="en-GB" sz="2300" dirty="0" err="1" smtClean="0">
                <a:solidFill>
                  <a:schemeClr val="tx2"/>
                </a:solidFill>
                <a:latin typeface="Arial Unicode MS" pitchFamily="32" charset="0"/>
              </a:rPr>
              <a:t>tamaño</a:t>
            </a:r>
            <a:r>
              <a:rPr lang="en-GB" sz="2300" dirty="0" smtClean="0">
                <a:solidFill>
                  <a:schemeClr val="tx2"/>
                </a:solidFill>
                <a:latin typeface="Arial Unicode MS" pitchFamily="32" charset="0"/>
              </a:rPr>
              <a:t> de la  </a:t>
            </a:r>
            <a:r>
              <a:rPr lang="en-GB" sz="2300" dirty="0" err="1" smtClean="0">
                <a:solidFill>
                  <a:schemeClr val="tx2"/>
                </a:solidFill>
                <a:latin typeface="Arial Unicode MS" pitchFamily="32" charset="0"/>
              </a:rPr>
              <a:t>sanción</a:t>
            </a:r>
            <a:r>
              <a:rPr lang="en-GB" sz="2300" dirty="0" smtClean="0">
                <a:solidFill>
                  <a:schemeClr val="tx2"/>
                </a:solidFill>
                <a:latin typeface="Arial Unicode MS" pitchFamily="32" charset="0"/>
              </a:rPr>
              <a:t>.</a:t>
            </a:r>
            <a:endParaRPr lang="en-GB" sz="2300" dirty="0">
              <a:solidFill>
                <a:schemeClr val="tx2"/>
              </a:solidFill>
              <a:latin typeface="Arial Unicode MS" pitchFamily="32" charset="0"/>
            </a:endParaRPr>
          </a:p>
        </p:txBody>
      </p:sp>
      <p:sp>
        <p:nvSpPr>
          <p:cNvPr id="24" name="Oval 6"/>
          <p:cNvSpPr>
            <a:spLocks noChangeArrowheads="1"/>
          </p:cNvSpPr>
          <p:nvPr/>
        </p:nvSpPr>
        <p:spPr bwMode="auto">
          <a:xfrm>
            <a:off x="8000961" y="2212975"/>
            <a:ext cx="375761" cy="215900"/>
          </a:xfrm>
          <a:prstGeom prst="ellipse">
            <a:avLst/>
          </a:prstGeom>
          <a:solidFill>
            <a:srgbClr val="33CCCC"/>
          </a:solidFill>
          <a:ln w="9360">
            <a:solidFill>
              <a:srgbClr val="FFFFFF"/>
            </a:solidFill>
            <a:miter lim="800000"/>
            <a:headEnd/>
            <a:tailEnd/>
          </a:ln>
        </p:spPr>
        <p:txBody>
          <a:bodyPr wrap="none" anchor="ctr"/>
          <a:lstStyle/>
          <a:p>
            <a:endParaRPr lang="es-MX"/>
          </a:p>
        </p:txBody>
      </p:sp>
      <p:sp>
        <p:nvSpPr>
          <p:cNvPr id="25" name="24 CuadroTexto"/>
          <p:cNvSpPr txBox="1"/>
          <p:nvPr/>
        </p:nvSpPr>
        <p:spPr>
          <a:xfrm>
            <a:off x="431371" y="836713"/>
            <a:ext cx="1428760" cy="646331"/>
          </a:xfrm>
          <a:prstGeom prst="rect">
            <a:avLst/>
          </a:prstGeom>
          <a:noFill/>
        </p:spPr>
        <p:txBody>
          <a:bodyPr wrap="square" rtlCol="0">
            <a:spAutoFit/>
          </a:bodyPr>
          <a:lstStyle/>
          <a:p>
            <a:pPr algn="ctr"/>
            <a:r>
              <a:rPr lang="es-MX" dirty="0" smtClean="0">
                <a:solidFill>
                  <a:srgbClr val="FFC000"/>
                </a:solidFill>
              </a:rPr>
              <a:t>Nudos de Decisión </a:t>
            </a:r>
            <a:endParaRPr lang="es-MX" dirty="0">
              <a:solidFill>
                <a:srgbClr val="FFC000"/>
              </a:solidFill>
            </a:endParaRPr>
          </a:p>
        </p:txBody>
      </p:sp>
      <p:cxnSp>
        <p:nvCxnSpPr>
          <p:cNvPr id="31" name="30 Conector recto de flecha"/>
          <p:cNvCxnSpPr>
            <a:stCxn id="51" idx="0"/>
          </p:cNvCxnSpPr>
          <p:nvPr/>
        </p:nvCxnSpPr>
        <p:spPr>
          <a:xfrm flipH="1" flipV="1">
            <a:off x="3446462" y="4784612"/>
            <a:ext cx="1466885" cy="10926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31 Conector angular"/>
          <p:cNvCxnSpPr/>
          <p:nvPr/>
        </p:nvCxnSpPr>
        <p:spPr>
          <a:xfrm rot="16200000" flipH="1">
            <a:off x="167341" y="2948947"/>
            <a:ext cx="1872208" cy="384043"/>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34 Conector angular"/>
          <p:cNvCxnSpPr/>
          <p:nvPr/>
        </p:nvCxnSpPr>
        <p:spPr>
          <a:xfrm rot="16200000" flipH="1">
            <a:off x="-387418" y="2202166"/>
            <a:ext cx="2736306" cy="1013507"/>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49 Elipse"/>
          <p:cNvSpPr/>
          <p:nvPr/>
        </p:nvSpPr>
        <p:spPr>
          <a:xfrm>
            <a:off x="239349" y="692696"/>
            <a:ext cx="2016224" cy="93610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MX" dirty="0" smtClean="0"/>
              <a:t>Nudo de decisión </a:t>
            </a:r>
            <a:endParaRPr lang="es-MX" dirty="0"/>
          </a:p>
        </p:txBody>
      </p:sp>
      <p:sp>
        <p:nvSpPr>
          <p:cNvPr id="51" name="50 Rectángulo"/>
          <p:cNvSpPr/>
          <p:nvPr/>
        </p:nvSpPr>
        <p:spPr>
          <a:xfrm>
            <a:off x="3905235" y="5877272"/>
            <a:ext cx="2016224" cy="98072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MX" dirty="0" smtClean="0"/>
              <a:t>Nudo de destino</a:t>
            </a:r>
            <a:endParaRPr lang="es-MX" dirty="0"/>
          </a:p>
        </p:txBody>
      </p:sp>
      <p:sp>
        <p:nvSpPr>
          <p:cNvPr id="34" name="Line 8"/>
          <p:cNvSpPr>
            <a:spLocks noChangeShapeType="1"/>
          </p:cNvSpPr>
          <p:nvPr/>
        </p:nvSpPr>
        <p:spPr bwMode="auto">
          <a:xfrm flipV="1">
            <a:off x="8304246" y="1628801"/>
            <a:ext cx="2153404" cy="579437"/>
          </a:xfrm>
          <a:prstGeom prst="line">
            <a:avLst/>
          </a:prstGeom>
          <a:noFill/>
          <a:ln w="9360">
            <a:solidFill>
              <a:srgbClr val="FFFFFF"/>
            </a:solidFill>
            <a:miter lim="800000"/>
            <a:headEnd/>
            <a:tailEnd/>
          </a:ln>
        </p:spPr>
        <p:txBody>
          <a:bodyPr/>
          <a:lstStyle/>
          <a:p>
            <a:endParaRPr lang="es-MX" dirty="0"/>
          </a:p>
        </p:txBody>
      </p:sp>
      <p:sp>
        <p:nvSpPr>
          <p:cNvPr id="36" name="Line 8"/>
          <p:cNvSpPr>
            <a:spLocks noChangeShapeType="1"/>
          </p:cNvSpPr>
          <p:nvPr/>
        </p:nvSpPr>
        <p:spPr bwMode="auto">
          <a:xfrm>
            <a:off x="8304245" y="2420889"/>
            <a:ext cx="1728192" cy="216024"/>
          </a:xfrm>
          <a:prstGeom prst="line">
            <a:avLst/>
          </a:prstGeom>
          <a:noFill/>
          <a:ln w="9360">
            <a:solidFill>
              <a:srgbClr val="FFFFFF"/>
            </a:solidFill>
            <a:miter lim="800000"/>
            <a:headEnd/>
            <a:tailEnd/>
          </a:ln>
        </p:spPr>
        <p:txBody>
          <a:bodyPr/>
          <a:lstStyle/>
          <a:p>
            <a:endParaRPr lang="es-MX"/>
          </a:p>
        </p:txBody>
      </p:sp>
      <p:sp>
        <p:nvSpPr>
          <p:cNvPr id="38" name="Text Box 16"/>
          <p:cNvSpPr txBox="1">
            <a:spLocks noChangeArrowheads="1"/>
          </p:cNvSpPr>
          <p:nvPr/>
        </p:nvSpPr>
        <p:spPr bwMode="auto">
          <a:xfrm>
            <a:off x="7440149" y="1556792"/>
            <a:ext cx="2246312" cy="371513"/>
          </a:xfrm>
          <a:prstGeom prst="rect">
            <a:avLst/>
          </a:prstGeom>
          <a:noFill/>
          <a:ln w="9525">
            <a:noFill/>
            <a:round/>
            <a:headEnd/>
            <a:tailEnd/>
          </a:ln>
        </p:spPr>
        <p:txBody>
          <a:bodyPr wrap="square" lIns="90000" tIns="46800" rIns="90000" bIns="46800">
            <a:spAutoFit/>
          </a:bodyPr>
          <a:lstStyle/>
          <a:p>
            <a:pPr>
              <a:lnSpc>
                <a:spcPct val="100000"/>
              </a:lnSpc>
              <a:spcBef>
                <a:spcPts val="1000"/>
              </a:spcBef>
              <a:buFont typeface="Arial Unicode MS"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err="1" smtClean="0">
                <a:solidFill>
                  <a:srgbClr val="FFFFFF"/>
                </a:solidFill>
                <a:latin typeface="Arial Unicode MS" pitchFamily="32" charset="0"/>
              </a:rPr>
              <a:t>Nivel</a:t>
            </a:r>
            <a:r>
              <a:rPr lang="en-GB" dirty="0" smtClean="0">
                <a:solidFill>
                  <a:srgbClr val="FFFFFF"/>
                </a:solidFill>
                <a:latin typeface="Arial Unicode MS" pitchFamily="32" charset="0"/>
              </a:rPr>
              <a:t> de </a:t>
            </a:r>
            <a:r>
              <a:rPr lang="en-GB" dirty="0" err="1" smtClean="0">
                <a:solidFill>
                  <a:srgbClr val="FFFFFF"/>
                </a:solidFill>
                <a:latin typeface="Arial Unicode MS" pitchFamily="32" charset="0"/>
              </a:rPr>
              <a:t>sanción</a:t>
            </a:r>
            <a:endParaRPr lang="en-GB" dirty="0">
              <a:solidFill>
                <a:srgbClr val="FFFFFF"/>
              </a:solidFill>
              <a:latin typeface="Arial Unicode MS" pitchFamily="32" charset="0"/>
            </a:endParaRPr>
          </a:p>
        </p:txBody>
      </p:sp>
      <p:sp>
        <p:nvSpPr>
          <p:cNvPr id="39" name="Text Box 16"/>
          <p:cNvSpPr txBox="1">
            <a:spLocks noChangeArrowheads="1"/>
          </p:cNvSpPr>
          <p:nvPr/>
        </p:nvSpPr>
        <p:spPr bwMode="auto">
          <a:xfrm>
            <a:off x="9945688" y="2348880"/>
            <a:ext cx="2246312" cy="371513"/>
          </a:xfrm>
          <a:prstGeom prst="rect">
            <a:avLst/>
          </a:prstGeom>
          <a:noFill/>
          <a:ln w="9525">
            <a:noFill/>
            <a:round/>
            <a:headEnd/>
            <a:tailEnd/>
          </a:ln>
        </p:spPr>
        <p:txBody>
          <a:bodyPr wrap="square" lIns="90000" tIns="46800" rIns="90000" bIns="46800">
            <a:spAutoFit/>
          </a:bodyPr>
          <a:lstStyle/>
          <a:p>
            <a:pPr>
              <a:lnSpc>
                <a:spcPct val="100000"/>
              </a:lnSpc>
              <a:spcBef>
                <a:spcPts val="1000"/>
              </a:spcBef>
              <a:buFont typeface="Arial Unicode MS"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err="1" smtClean="0">
                <a:solidFill>
                  <a:srgbClr val="FFFFFF"/>
                </a:solidFill>
                <a:latin typeface="Arial Unicode MS" pitchFamily="32" charset="0"/>
              </a:rPr>
              <a:t>Penas</a:t>
            </a:r>
            <a:r>
              <a:rPr lang="en-GB" dirty="0" smtClean="0">
                <a:solidFill>
                  <a:srgbClr val="FFFFFF"/>
                </a:solidFill>
                <a:latin typeface="Arial Unicode MS" pitchFamily="32" charset="0"/>
              </a:rPr>
              <a:t>  </a:t>
            </a:r>
            <a:r>
              <a:rPr lang="en-GB" dirty="0" err="1" smtClean="0">
                <a:solidFill>
                  <a:srgbClr val="FFFFFF"/>
                </a:solidFill>
                <a:latin typeface="Arial Unicode MS" pitchFamily="32" charset="0"/>
              </a:rPr>
              <a:t>baratas</a:t>
            </a:r>
            <a:endParaRPr lang="en-GB" dirty="0">
              <a:solidFill>
                <a:srgbClr val="FFFFFF"/>
              </a:solidFill>
              <a:latin typeface="Arial Unicode MS" pitchFamily="32" charset="0"/>
            </a:endParaRPr>
          </a:p>
        </p:txBody>
      </p:sp>
      <p:sp>
        <p:nvSpPr>
          <p:cNvPr id="40" name="Text Box 16"/>
          <p:cNvSpPr txBox="1">
            <a:spLocks noChangeArrowheads="1"/>
          </p:cNvSpPr>
          <p:nvPr/>
        </p:nvSpPr>
        <p:spPr bwMode="auto">
          <a:xfrm>
            <a:off x="9945688" y="980728"/>
            <a:ext cx="2246312" cy="371513"/>
          </a:xfrm>
          <a:prstGeom prst="rect">
            <a:avLst/>
          </a:prstGeom>
          <a:noFill/>
          <a:ln w="9525">
            <a:noFill/>
            <a:round/>
            <a:headEnd/>
            <a:tailEnd/>
          </a:ln>
        </p:spPr>
        <p:txBody>
          <a:bodyPr wrap="square" lIns="90000" tIns="46800" rIns="90000" bIns="46800">
            <a:spAutoFit/>
          </a:bodyPr>
          <a:lstStyle/>
          <a:p>
            <a:pPr>
              <a:lnSpc>
                <a:spcPct val="100000"/>
              </a:lnSpc>
              <a:spcBef>
                <a:spcPts val="1000"/>
              </a:spcBef>
              <a:buFont typeface="Arial Unicode MS"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err="1" smtClean="0">
                <a:solidFill>
                  <a:srgbClr val="FFFFFF"/>
                </a:solidFill>
                <a:latin typeface="Arial Unicode MS" pitchFamily="32" charset="0"/>
              </a:rPr>
              <a:t>Penas</a:t>
            </a:r>
            <a:r>
              <a:rPr lang="en-GB" dirty="0" smtClean="0">
                <a:solidFill>
                  <a:srgbClr val="FFFFFF"/>
                </a:solidFill>
                <a:latin typeface="Arial Unicode MS" pitchFamily="32" charset="0"/>
              </a:rPr>
              <a:t> </a:t>
            </a:r>
            <a:r>
              <a:rPr lang="en-GB" dirty="0" err="1" smtClean="0">
                <a:solidFill>
                  <a:srgbClr val="FFFFFF"/>
                </a:solidFill>
                <a:latin typeface="Arial Unicode MS" pitchFamily="32" charset="0"/>
              </a:rPr>
              <a:t>Costosas</a:t>
            </a:r>
            <a:endParaRPr lang="en-GB" dirty="0">
              <a:solidFill>
                <a:srgbClr val="FFFFFF"/>
              </a:solidFill>
              <a:latin typeface="Arial Unicode MS" pitchFamily="32" charset="0"/>
            </a:endParaRPr>
          </a:p>
        </p:txBody>
      </p:sp>
      <p:sp>
        <p:nvSpPr>
          <p:cNvPr id="41" name="Text Box 16"/>
          <p:cNvSpPr txBox="1">
            <a:spLocks noChangeArrowheads="1"/>
          </p:cNvSpPr>
          <p:nvPr/>
        </p:nvSpPr>
        <p:spPr bwMode="auto">
          <a:xfrm>
            <a:off x="10943861" y="548681"/>
            <a:ext cx="1248139" cy="371513"/>
          </a:xfrm>
          <a:prstGeom prst="rect">
            <a:avLst/>
          </a:prstGeom>
          <a:noFill/>
          <a:ln w="9525">
            <a:noFill/>
            <a:round/>
            <a:headEnd/>
            <a:tailEnd/>
          </a:ln>
        </p:spPr>
        <p:txBody>
          <a:bodyPr wrap="square" lIns="90000" tIns="46800" rIns="90000" bIns="46800">
            <a:spAutoFit/>
          </a:bodyPr>
          <a:lstStyle/>
          <a:p>
            <a:pPr>
              <a:lnSpc>
                <a:spcPct val="100000"/>
              </a:lnSpc>
              <a:spcBef>
                <a:spcPts val="1000"/>
              </a:spcBef>
              <a:buFont typeface="Arial Unicode MS"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err="1" smtClean="0">
                <a:solidFill>
                  <a:srgbClr val="FFFFFF"/>
                </a:solidFill>
                <a:latin typeface="Arial Unicode MS" pitchFamily="32" charset="0"/>
              </a:rPr>
              <a:t>Inhibir</a:t>
            </a:r>
            <a:endParaRPr lang="en-GB" dirty="0">
              <a:solidFill>
                <a:srgbClr val="FFFFFF"/>
              </a:solidFill>
              <a:latin typeface="Arial Unicode MS" pitchFamily="32" charset="0"/>
            </a:endParaRPr>
          </a:p>
        </p:txBody>
      </p:sp>
      <p:sp>
        <p:nvSpPr>
          <p:cNvPr id="43" name="Text Box 16"/>
          <p:cNvSpPr txBox="1">
            <a:spLocks noChangeArrowheads="1"/>
          </p:cNvSpPr>
          <p:nvPr/>
        </p:nvSpPr>
        <p:spPr bwMode="auto">
          <a:xfrm>
            <a:off x="10512491" y="3573016"/>
            <a:ext cx="1679509" cy="371513"/>
          </a:xfrm>
          <a:prstGeom prst="rect">
            <a:avLst/>
          </a:prstGeom>
          <a:noFill/>
          <a:ln w="9525">
            <a:noFill/>
            <a:round/>
            <a:headEnd/>
            <a:tailEnd/>
          </a:ln>
        </p:spPr>
        <p:txBody>
          <a:bodyPr wrap="square" lIns="90000" tIns="46800" rIns="90000" bIns="46800">
            <a:spAutoFit/>
          </a:bodyPr>
          <a:lstStyle/>
          <a:p>
            <a:pPr>
              <a:lnSpc>
                <a:spcPct val="100000"/>
              </a:lnSpc>
              <a:spcBef>
                <a:spcPts val="1000"/>
              </a:spcBef>
              <a:buFont typeface="Arial Unicode MS"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err="1" smtClean="0">
                <a:solidFill>
                  <a:srgbClr val="FFFFFF"/>
                </a:solidFill>
                <a:latin typeface="Arial Unicode MS" pitchFamily="32" charset="0"/>
              </a:rPr>
              <a:t>Incentivar</a:t>
            </a:r>
            <a:endParaRPr lang="en-GB" dirty="0">
              <a:solidFill>
                <a:srgbClr val="FFFFFF"/>
              </a:solidFill>
              <a:latin typeface="Arial Unicode MS" pitchFamily="32" charset="0"/>
            </a:endParaRPr>
          </a:p>
        </p:txBody>
      </p:sp>
      <p:cxnSp>
        <p:nvCxnSpPr>
          <p:cNvPr id="48" name="47 Conector curvado"/>
          <p:cNvCxnSpPr/>
          <p:nvPr/>
        </p:nvCxnSpPr>
        <p:spPr>
          <a:xfrm rot="16200000" flipH="1">
            <a:off x="10992544" y="2900942"/>
            <a:ext cx="576064" cy="768085"/>
          </a:xfrm>
          <a:prstGeom prst="curvedConnector3">
            <a:avLst>
              <a:gd name="adj1" fmla="val 50000"/>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7" name="56 Conector curvado"/>
          <p:cNvCxnSpPr>
            <a:endCxn id="41" idx="2"/>
          </p:cNvCxnSpPr>
          <p:nvPr/>
        </p:nvCxnSpPr>
        <p:spPr>
          <a:xfrm flipV="1">
            <a:off x="10992544" y="920194"/>
            <a:ext cx="575387" cy="348567"/>
          </a:xfrm>
          <a:prstGeom prst="curvedConnector2">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01691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613833" y="696077"/>
            <a:ext cx="10943167" cy="2232025"/>
          </a:xfrm>
        </p:spPr>
        <p:txBody>
          <a:bodyPr>
            <a:normAutofit fontScale="90000"/>
          </a:bodyPr>
          <a:lstStyle/>
          <a:p>
            <a:pPr eaLnBrk="1" hangingPunct="1">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200" dirty="0" err="1" smtClean="0"/>
              <a:t>Construcción</a:t>
            </a:r>
            <a:r>
              <a:rPr lang="en-GB" sz="3200" dirty="0" smtClean="0"/>
              <a:t> </a:t>
            </a:r>
            <a:r>
              <a:rPr lang="en-GB" sz="3200" dirty="0" err="1" smtClean="0"/>
              <a:t>estrategias</a:t>
            </a:r>
            <a:r>
              <a:rPr lang="en-GB" sz="3200" dirty="0" smtClean="0"/>
              <a:t> de </a:t>
            </a:r>
            <a:r>
              <a:rPr lang="en-GB" sz="3200" dirty="0" err="1" smtClean="0"/>
              <a:t>combate</a:t>
            </a:r>
            <a:r>
              <a:rPr lang="en-GB" sz="3200" dirty="0" smtClean="0"/>
              <a:t> a la </a:t>
            </a:r>
            <a:r>
              <a:rPr lang="en-GB" sz="3200" dirty="0" err="1" smtClean="0"/>
              <a:t>corrupción</a:t>
            </a:r>
            <a:r>
              <a:rPr lang="en-GB" sz="3200" dirty="0" smtClean="0"/>
              <a:t>.</a:t>
            </a:r>
            <a:br>
              <a:rPr lang="en-GB" sz="3200" dirty="0" smtClean="0"/>
            </a:br>
            <a:r>
              <a:rPr lang="en-GB" sz="3200" dirty="0"/>
              <a:t/>
            </a:r>
            <a:br>
              <a:rPr lang="en-GB" sz="3200" dirty="0"/>
            </a:br>
            <a:r>
              <a:rPr lang="en-GB" sz="3200" dirty="0" smtClean="0"/>
              <a:t> </a:t>
            </a:r>
            <a:r>
              <a:rPr lang="en-GB" sz="3200" dirty="0" err="1" smtClean="0"/>
              <a:t>Propuesta</a:t>
            </a:r>
            <a:r>
              <a:rPr lang="en-GB" sz="3200" dirty="0" smtClean="0"/>
              <a:t> del </a:t>
            </a:r>
            <a:r>
              <a:rPr lang="en-GB" sz="3200" dirty="0" err="1" smtClean="0"/>
              <a:t>Banco</a:t>
            </a:r>
            <a:r>
              <a:rPr lang="en-GB" sz="3200" dirty="0" smtClean="0"/>
              <a:t> Mundial</a:t>
            </a:r>
            <a:br>
              <a:rPr lang="en-GB" sz="3200" dirty="0" smtClean="0"/>
            </a:br>
            <a:r>
              <a:rPr lang="en-GB" sz="3200" dirty="0" smtClean="0"/>
              <a:t/>
            </a:r>
            <a:br>
              <a:rPr lang="en-GB" sz="3200" dirty="0" smtClean="0"/>
            </a:br>
            <a:endParaRPr lang="en-GB" sz="3200" b="1" i="1" dirty="0" smtClean="0"/>
          </a:p>
        </p:txBody>
      </p:sp>
      <p:sp>
        <p:nvSpPr>
          <p:cNvPr id="4" name="AutoShape 2" descr="data:image/jpeg;base64,/9j/4AAQSkZJRgABAQAAAQABAAD/2wCEAAkGBxQQEhQUDxQUFBUVFBQVFBQUFBUVFBUUFxUXFhYXFBcYHCggGBolHBUUITEhJSorLi4uFx8zODMsNygtLisBCgoKDg0OGxAQGywkICQsLCwsLSwsLCwsLCwsLCwsLCwsLCwsLCwsLCwsLCwsLCwsLCwsLCwsLCwsLCwsLCwsLP/AABEIAJoBRwMBEQACEQEDEQH/xAAcAAACAwEBAQEAAAAAAAAAAAAAAwUGBwQCAQj/xABNEAACAQIDBAQICQkFCAMAAAABAgMAEQQFEgYHITETQVFhIkJxc4GRobEUIzI0UnKSsrMkM0NUYoKiwdIWdIPC0RUlNVNjk+Hww+Lx/8QAGgEAAgMBAQAAAAAAAAAAAAAAAAECBAUDBv/EADQRAAICAgADBgYCAQQCAwAAAAABAgMEERIhMQUzQVFxgRMUIiMyYZGxoUJS8PEV4SRD0f/aAAwDAQACEQMRAD8ApVepPOhQAUAFABQAUAFABQAUAFABQAWoAKACgD6ppDGKaQximkA1TSJDFNIBymkMapqLJDlNIY5DSYxymojHIaTQ0PRqiSHoaiMchqLJI6EakMchqLGh6GkSHqaiMehpDHIai0McpqJIeppMaHIaiMcppaJDFNIY5TSGMU1ED8zV6YwAoAKACgAoAKACgANA9ExlOy2LxVjBA5U+O1kT1ta/orjZk1Q6s6wosl0RacFunxLfnpoY+5dUh9wFVJdpQX4pllYM/FkrHuiXxsU37sYHvNcn2nL/AGk1gLzPk26JfExTfvRA+5hR/wCTfjEHgLwZE47dRil/NSwydx1IfaCPbXWPaVb6pr/JylgzXRlVzbZvFYS5xEDoo8e2pPtLceurdeRXPoyvOmcOqIta7HM9A0gGKaQximkMYppMY1TURjlNIaGqaQxyGkMcpqLGOQ0mMepqJJD0NRYxytSJD0NRGPQ1EY9GqLJIehpDQ9GqJIcppDHq1RGOQ0mMcpqJJDlNIY5TUWMappDGqaQz80V6UwAoAKACgAoAKbGWLZbY/EZgQYxoivxmf5PDmEHNz5OHfVW/KhVy6s71Y87OnQ0zB7NZdlKCXEFSw/Sz2LE/9NALD0C/fWXK+7Ieo/wjQjTVStsiM53sItxg4S/Y8vgr6FHE+m1dquzZP8mcbM5LlFFTx28LHy/phGOyJFHta59tXIYNKXTfqVpZdr6PRH4jPcfbVJPigp4aizqp8h4DtqcaaPBIg7bfFsINoMeBrSfE6Rw1anZRbtJuKHRRvTSHG63wbJLAbxsfFzlWUdkiKfatjXOeBTLotHSOXavHZbcm3rRPZcZCY78C8fhp6VPhD21Us7OkucHssQzovlJEjmGyGX5mnS4VlRjx6SC2kk/8xOXuNcYZN1D4ZHSdFVy2jMtpNlsRgGtOt0Jssq3KHu/ZPcfRetWjJhauXUz7KJ1v6uhDCu5yPamkA1TUWiQxTSAappDHKaTJDlNRAchpaGOU1EkOQ0mPY9TUSQ5DSaGPRqiND0aotEh6GotDHoaQxyGoskPQ0hj0NRJIcrUmMcpqLGPU1EY1TSGNU0iQ5TSA/NdekMEKACgAoAKANE2C3f8AThcRjQREbGOLiDJ2F+xO7rrNy83h3Cv3Zfx8XiSlMnNsN4MeEBgwAV5F8EtYdFFbqAHymHZyHsqvj4crPrnyX9nW/JUPpiZ7l+VYzNpSw1StezzSGyL3X6vqqPRWjK2nHjrp+inGuy97LJnmx2GyvCmXEuZ538CJPkRayDxsPCIXmbnqqvVl2X2KMeSO88eFUNye2RW7jZr4diNUgvDCVZ+x25qnsue7y11zcj4cOFdWcsWnjlt9EXXfQPySHz4/DeqXZq+6/Qt53dr1H7nlvgWB/wCfJ7lqPaHfeyHh937lB3i7NfAcTeMfEy3aPsU3uyei/DuPdV/Cu+LDT6op5VXw5bXRkvluxMGZYVZ8E5hlHgyROS0YkHMA/KUHmOfAjhXCeXOmxwmtr/J1jjRthxRfMrWIwuMyicE6oX6nU3jkA7+TDuNW1KrIj5/2is1ZQzSdlNuYcwX4PjVVZXGmxHxU3ct+Tdx9BrMyMOVL4odC/TkxtXDPqVXbvYQ4O82Gu0HNl5tF/qnfzHX21bxcxT+mfXz8yvfiuH1R6FKFXyoe1NRGMU0hjVNIBymkSGqaixjlNIY5DSY0OQ1EY9DUSSHI1JjHoaiMejVFkh6NSGORqixo6ENRJDkNIY9DURjkNJkh6GojHKaiNDkNIkNU1EY1TSGfm+vSGCFABQAUD0Xzdpsh8Lf4RiBeGM+Cp5SyDt/ZHX2nh1Gs7OyeBcEeviXMTH4nxvoTG8jbcoWwmDaxAtNIvi9saHt7T1cq5YWHv7kzpl5DX0RKTsZgMLNiFTGy9GnDSOQka/yC/ij31ey52Rh9C/8ARVojCU/rZv8Ag8OkSKkSqiAeCqgBQO61efbbe31NqKSXIwzb3OWzDGlYrsiN0MCjxmuASPrN7AK3MStU1bl6syMibts0vQ2LZLI1wOGjhHFgNUjfSkPFj5OodwFY99rtscmadNfBBIq2+n5pD/eB+G9W+ze9foVs78F6j9zfzFvPye5aj2h33sieF3fuT22eRDHYV4vHtqiPZIvyfQeR7jVfHtdVikdrq1ZBoyfdxnpwWM6OW6pMRFID4sgJCk+RiQfLWtm1fFr4o+H9GZi2Ouen4m05pgop4mTEKrRkeFq5C3Xfqt21iwk4vceprTipL6j897R4WCLEOuClMsQN1bsPOwbxrfSr0NDnKv61pmJaoRm+F8jRt3G2fwgDCYw3ktaN2t8atuKP2tb1is3NxOD7kOn9F7FyFJcEisbwdk/gMokhH5PITp/6bc9B7uz0irWJk/Fjwvqv8lfJo+G9roVMVbKwxTQMYpqIxqmkMcppDGqaQxymkSHKaiMehqLGOU1EkPQ0mMcrVEaOhDSYx6GojHI1RJD0NIkh6GojHqaixocppEhymosY5GpDQ5TSGNU1EZ+cq9GYQUAFAEjs/lDYzERwR8C58JvooOLN6B7bVyttVUHJnWutzkomvbbZ0mVYNIcNZZGXo4QPEUDwpD5L+tqxsap328UunVmnfaqYaiUHd3sp8PmMkwJgjPh3/SOeOi/tP/mtDNyPhR4Y9X/gpYtHxHxS6E/tXuvPGTLzcczA55ebY+4+uq9HaGvpsO12F4wKhh9ocdgFfDFnjBVkMco4pqFrx34qePVwq46KbtTRVVttS4WN3eYrDQYtZcY+gIpMd1JXpDwBYjlYE+k0ZsbJV8MESxXCM9yZuOAzaCcAwzRyD9l1PsvesKVcovUk0a0ZxlzTKXvp+aQ+fH4b1e7Na+K/QqZ/4IdudP5C3n5PctR7Q772RLDf2/ctWYZ9hsOLzzxJ3Fxf0AcaqRqnP8UyzKyEerMJ23xOHlxkkuDYlH8InSV+M8YrfjYnj5TW7iwsjUozMfIlBz4oHQ+Y5hmxWEF5QoUaEGmMW4apDyvwvdj5Kj8OjHXEx8V13Ivmyu7GOIB8daZ7fmxfol8vW59lUL+0JT5Q5Iu04cY85cyjbb7NtluJBjJ6JzrhfrUgg6Se1eFu61X8W9Xw1Lr4lS+p1S2ungaXs7mMec4Bo57a7dHMOx7XWRR1XtceQ1l3QeNbtexeqkr69PqY5mWAfDTSQy8GjYqe8Dkw7iLH01t1zVkVJGXOLjJxYhTTIjVNLRIappAMU0hocppMkOU1EByNS0McpqJIfGaiyQ5DSGPQ1HQx6NSGhyNUWiQ9DUWhnQhpEhqGosZ0IaiMcppEkPVqiMcpqIxymkMappEj8616IwgoAKARrW5vJ9MUmKbnITGncinwj6W+7WP2jZuSrXgaeDDUXIpO1eYvmWPPReFqcQwDq0g6QfSbtV6iEaaE36sqWydtvI3DZ/KUwcEcMY4IOJ62Y8WY95NzWHZY7JuTNeuChFRRIGoEzFt8GadLi1hHKBOP13sx9S6fXWz2dVqHH5mVmz3PXkSWC3VibDRP0zRzMgZ1Kho7txAsLEcCOs8q5PtFxm1rkdFgpxT3zIfGbr8dGboIpbcij6T6mAt667x7QqfXaOTwrF0IPOskxmGQfC0kVC1l1OGTVY8gGPVeu9VtU3qHU42V2RX1dD1k2z2MxaXwsbtHqKkiQKmrhfgWHdRbdVXLU+voOFds19PQnsBusxj/AJ0wxDruxdvUot7arz7QrXTbOscKx9dEjtBu0TC4KWVZXkljAc3AVNIPh2UceVzz6q51Z8p2qLXI6WYajBy3zOfc3mnR4mSAnhMmpezXH/qpP2al2lXuKn5EMGzUnHzNjrHNUhdsMiXHYZ4jbVbVG30ZBxX0Hke411otdU1I5XV/Eg0Y7u9zg4LHKJLhZG6CUdhvZSfI3vNbOZWratrw5mZjWOuzT9C0b4snsYsUo5/FSeUcUP3h6qp9nWb3WzvnV6+szUGtUoDFNIYxTSYxqmojHKaBoapqIxyGkMcpqLGhyNSJD0NRGh6NUWMchqIx6GkyQ9GqIx6NSZJD0NRGOQ1FokPQ0hjkNRGPQ0hjlNRJIcppDPzxXoTDCgD4aGPRu2bH/ZuUFV4MkCxjzkllJ+0xNYFf3sjn5mxPVVPsUXc9lXS4tpWHgwR3HnHOlf4Q/rq/2jZqCivEp4cNz35G1VjGqfGNhxoB8j88wA5hmQvx6fFXPm9dz/Avsr0L+zj7XgjEj9y3n4s/QwFuVeeNs+0AZ7vpH5JD/eB+G9aHZveP0KWd+C9R+5v5i3n39y0u0e+9h4Xd+5e6oFwXioRIjI3JlKnyMLH3009NMTW+R+d8mlOCx8d+cOJ0N5A/Rt7L16G1fFo9jFh9FvufosGvOm2gNDAwjehlfwfHuy8FmAmH1iSHt+8L+mt3Bs46dPw5GPlw4LNo0XHf7xybUeLNh1f/ABYwCf4kPrrNX2Mj0Zfl9yj2MSU1usx0ewaiMappEi8bH7ELjoOmMzJ4bJpCBvk243v31RyMt1T4dbLdGMrI8WydG65P1lv+2P6q4f8AkH/t/wAnb5NeZXNqdk3wGltQkjY6QwFiG52YeQc6sUZKt5a0zhdQ6+fgR+Q5ecVPHCptrPFuelQCSbeQV0tnwRcjnXHjkol2xW7vSjFJmZgpKqUAuQOAvfrqks1traLbxdLkyjq1XyoX3+wfgakmJYrcAoACbXAJvWf84980XfluXJlcyvAmWdYXuhLFTw4qQDfh6Ksznww4kV4R4pcLJnaDZ8YRFYSF9TabFbW4E9vdXCm52NrR1sq4Fs6Mi2aadQ8jaFPyQBdiO3jyFK3IUXpEq6XJbZMybIR28CRwf2tJHqAFcfmZeR1+AvMruNwbQOUfn1EciOoirEZKS2iu04vTJ3LdnCyhpWK346QONu8nlXCd6T1E7xq31OyXZtbeA7X/AGrEewCoK9+KJOpEPNA0bFX5j1EdorspJraOTTXJn1DQwQ9DUSQ1TSYxyNURn58r0JiBQB37P4fpcVh0PjTRg+TWL1zulw1yf6OlS3NL9mp76cQVwkKDx5wT3hUY+8isns2O7G/JGjnP6Ev2etzGG04SWTrkmPqRQB7SaO0Z7tS8kGEtV7/ZoN6obLpG7SYnosJiHHiQSsPKENqnUuKaX7IWPUGzHN02H15ghP6OKR/TYL/nrZ7QeqWZeGt2r0N1vWHs1wvRsDPd9PzSHz4/DetDs3vX6FHO/Beo/c58xbz8nuWo9od97E8Lui93qjstnw0Afn/eNhuizHEAcNTLIP3lDe+9egwnule5i5S4bWbrk+I6SCF/pxRt9pAawZrUmv2bEHuKZ2XqBIzDfZhrphpR1NJGf3grD7prU7MlzkjPz48lJErujn6TLyh8SWRPQ1mt/Ea5Z64btr9HTDe6tGO4uLRI6fQd1+yxH8q2YvcU/wBGZJabPCmgQxTSGjZ903zD/Gk/y1i5/e+xqYfd+5KpsyBiTiPhGKJ1l+i6X4nj4um3ye69cXf9HDwr11zOnwPr4uJ+m+RAb1J5eiRBGeh1gtJcHwrHSthyHHn11ZwFHib3zOOW3rpyOfdRl353EEf9JPYzkfwj108+zpD3Fhx6yLJkOfifFYuG4IjZdHkACP8AxD+Kq1tPBXGXmWK7eKcomf7XZf8AB8VKoHgt8Yn1W/0OoeitHHnx1plG6PDNo1j4SsUQdzZVVST2CwFzWTpuWkaW0o7ZEZhkv5XDiIx41pQPqmz+4H0V1hb9twZynX9akjn29XUkI7ZretSKnivm/QWR0XqS+ezGHDSNHwKqAtuq5C8PJeuNS4prZ0sfDBlCyzNHgcuh4m9w1yD5ePHy1fnXGS0U4zcSUwWOfFYiHpiDZuAAAHDwreyuUoKEHo6RlxzWyx7U4ho4RpNtThSRztZifdVemO5He16iROy2IIl0X8Fg1x1XHG//AL211vj9OznS+ejv2pT82evwh6OBqFD6k7l0ZDIa7HEchpEkPQ1FoY5TURn5/r0BihQBObDj/eGFv/zl/nVfK7mXod8dfdiXvfd8jC/Xk+6tZ/Zn5S9C5nfivUoGV7Q4zDxhMPNIiAkhVUEXJ481NaM6KpvcktlKNtkVqLOv+2OZfrE32V/pqHytHkv5JfMX+YnGbUY6VGSaeVkYFWUqACp5g+DThRRGSaS36ildc1pkdlWYzYZy+GdkcqVJUAnSSCRxB4XArrZXCa1Poc65Si9x6kv/AGwzH9Ym+yv9NcflaPJfydfj3ebD+2GZfrE32V/po+Vo8l/IfMX+bOLNs9xWJULipZHUNqAcAANYi/ADqJrpXTVB7giFltk1qR9yrP8AF4ZNGFlkRLk2RQRqPPqPdRbRVOW5LmOFtsVqLOz+2OZfrE32V/prn8rR5L+SXzF/mH9scy/WJvsr/TR8rR5L+Q+Yv82Q2Z46XESGTEMzuQAWYWJA4DqFWK4RitQ6HKcpSe5dSUw21ePjRUjnlCKoVQFFgoFgB4PZXB41DbbS/k6K65LSY3+2OZfrE32V/ppfK0eS/kfzF3mzhzbPsXiVC4qWSRQ1wHUABrEXFgOomulVNUHuC5kZ22TWpGmblPms3n//AI0rM7S71ehewfwfqZfn3DFYn+8T/itWpV3cfRf0ULPzfqcQroQPamkBtO6T5h/jSf5axM/vfY1cLu/cJ936vijifhEilpel0qoBHG9g1/5UlmNV8HChvF3Pi4mdG8nHomDeIkGSUoETxjZ1Ym3YLesilhwbsUvBdR5MkocPiSOWRJl2BXpOUUeqS3MseLWvzNzYVzm3dby8ScEqq+fgRuX7f4aaRI1jnUuwUFljCgnlchyfZXWeHZGLbaOccqDetHPvOy7VEk6jjGdLfUbl6mt9qpYVmpOPmLKhtKXkTW0fzCXzI9wrhT3y9Trb3b9CM2Bz3pU6CQ+Gg8AnxkHV5R7q65VPC+JdDnj27XCz1vENoovOH7poxOcn6DyeiJbBYpMfhiL/ACl0uBzVv/3iK5Si6pnSLVkTiyXZYQSa3cPa+kabDjwubmpWZHEtJaIwo4Xtsjc8xcUWJQwKoMZu5Xkxv8ns5e+utUJODTOdkkpbRZcTEmNhGluBsykcwR2j1i1Vk3XLmWGlNHPk2SdAxdm1G1hYWAB5mpWW8fLRGFXDzI3aHHCRwqG4S4JHIsedvJaulUNLfmc7Z7eiORq6kB6mkMchqJIcppDMDreMUKAJPZefo8ZhnPVPF6iwH865Xx4qpL9HWl6mn+zTN9UN8NA/0Z9J/eRv6ay+zHqxp+RoZy+hP9nRubxOrBOnXHMw9DBWHvPqqPaC+6n5oeE91+5frVQ0XCL2mw/SYPEoPGglA8ug10qepp/s52x3BoyHdJPpzBR9OGRfT4LD7prZ7RW6n6ozMN/cNxFYRrn2jQGe76R+SQ+fH4b1o9mr7j9ClnfgvUduc+Yt59/ctQ7Q732Hhd2Xy1UdFwCKNAYLvSn1ZjNbxVjX1ID/ADrfwFqlGNl87WbRs3B0eEw6fRgiB8ugXrEte5yf7NatagvQkrVz0TMz32Yi0WGj62kd7dyqB/nrT7Nj9UmUM6Wkkd+52HRgWc+PM59ChV/ka5doPd2ieEvt7MgzCbXLK48aSRvtMT/OtmC1FL9IzJPcmIBqRE9qaTGduGzCWMaY5ZUXnZJHUX7bA86g64vm0v4RJSkuSf8AZ0LnGI/WJ/8AvSf1VH4UP9q/hD45eb/l/wD6KEpvqJJbne5v6+dPS6Bs7HzKZwVeWVlPMNI7A+UE8agq4Lml/RLik+TZ4jexuOBHI9hptAdrZjK4KvLKynmGkcg+UE8ah8OK6JE+OT8RxzCVhpaWQraxUyMRbssTal8OKe0g4peYQTFSCpKkciCQR5CKGk1pjR1Pi3fg7u1uWpma3rNQ4Yroh8TfUZhsQyG6MVPapIPspOKfUkm10JF84ncWaaQjs1GuXwoLwJ/Em/EQjVMR2YXFNGbozL9UkVCUU+pJNrodcmYSuLPI5HYWNQUIrmkS45PxPKNTEPQ1EkPQ0hjkNRZJD1NRGYNW8YwUAAYjiOBHEeUcRS1saeuZue2EYx+UtInG8STrbtUBiB321CsLHfwshJ+ejXuXxKeRT9zOZ6MRLAx4SoHX68Z4j0qx+zVztKvcVJeBVwbPqcfM2Ksg1DzIoIIPIix9NAM/PWRyHBZjHq4dFiejb6usxk+o3r0Fy+Jjv0MWt/Du9z9DivPm0FAGe76fmkPnx+G9aHZveP0KWd+C9R+5v5i3n5PctR7Q772Q8Lu/cvlUS4eXNAH51xbHHZg1uPT4rSPqM+kepR7K9FHVVHojEf12+5+iY1sAByAt6q8715m30PRoAw/e3mfTY3Qp8GBAn758J/eo9FbfZ1fDXxeZkZs+KzXkX3CD/Z2S3PBlwxY+dlF7eXU4FZ0vvZHqy7H7VBhgFb7Mc6sBgJZ2KwRvKwFyqKWIHK5A6qhOcYc5PROEJS5RWzqxeR4mFC82HmjQWuzxsqi5sLkjrJA9NRjdXJ6jJMk6pxW2mfMuy2bEaugikl021dGha172vblex9VE7IR/J6FGEpfitjcZlU8ADTwyxgmwLoygmxNgSOdgfVUY2wm9ReyUq5R/JaOpMhxWnX8Hm06dWro206bXve3K1Rd1e9cSJKqet6ZzYaJpGCxqWZjZVUXJPcBzqcmo82QSbekd2KyqeFdU0Msa3tqdGUXPIXI7q5xthJ6TR0dc49UdGGybEOodIJmUi4ZY2II7QbVGVsE9Noarm1tI54+JsOd7W76l+xElPlU8alpIZUUc2ZGAHpIrkrISekybhJc2huEyyeRQ0cMjqeTKjEG3A8QKUrIJ6bHGEnzSOkZRiBzglH+G3+lR+LB+KJfDn5CF4cDzHAjrB76kIkYctmYBlikIIuCEaxHaDaubsjvWyahLXQ8I1NiJCDAysAyxuQeIIUkHycK5ucV4k1GXXR8KlSQwII5g8CKOodDrw+GdxdEZhyuASL1ByS6kopvoetJUkMCCOYPAijqMchpAOQ1EkYVW6Y4UAFAGx7o81E2EfDvxMJIseuJ7kei+oeqsXtCtxsU14mrhz4ocL8DO8fC+VZgQvOCUOn7UZ4gelSQfTWhBrIo15/2UpJ0278jfMsxyYiJJYjdHUMp7j1HvHL0VhSi4ycX4GxGSkk0dVRJGFb1csMOPdx8mdVkH1gAj+0X/AHq3Oz7OKrh8jIzIcNm/MvuA3iYRMLC88vxpjGuNAWcMBY3HIXIJ4kc6z5YVrm4xXLzLkcqvgTbIjG73V49BhmPfI4X2Lf313j2bJ/lI5Szl/pRUdrNt5cxjWOSONFV9Y0lib2I43PfVzGxI0y4k9la7Jdq1oZspt1Ll8RijijkUuX8IsGubdY6uHZSvw43S4m9BTlOpcOi2YHe6ht0+Hde0xur+xtNU59my/wBMkWo5y8USOebwcLJgpjh5fjTGVSNgVcM/g3sedr34dlcqsK1Wx4lyJzyoOD0+ZTN0mWdNjekI8GBC37zXRP8AOfRV3tCzhr4fMq4UNz4vI2+sU1iO2hzZcHh5Jn5IvAfSY8FUeU2qdVbsmoLxIWTUIuTMN2Uy58xx6CTwtUhmmPVpDam9ZIHprdvsVNOl5aRkVQdln+S775c30xRYVTxkPSP3InyR6W+7VDs2vik5vwLedPUVBGTVsGYX7cz88k8wfvrWf2j3a9S7g/m/Q0vaTDjGYbFwD5QW1v29KyIfXb1Vl0y+HOMzQtXHCUStbq4Rh8vfEP8ApHZv3Vsij0nV66tZ0uO5RXgV8NcFXE/E+75fmkP94H4UtHZ3eP0DO/BepZcN/wAOX+5j8Gqsu9fqWF3fsY/sSfy7C+dX3GtnK7qX/PEy8bvImk71vma+eT7rVm4PeexfzO79yW2J+Y4bzY95rjk97L1OtHdx9Co7b7P9DiExEQ+LkkTWB4shbn3Bvf5auY13FFwfVIq5FWpKS8S07f8AzKTyp98VVxe9RYyO7Z82A+ZR/Wk++aWV3j9gx/wRzYTbINiTA8en4wxq4a/ENYEggWB9NSli/RxpkVkfXw6F7e5auhZ1FmDBXPap5X7wbeupYtj3wsWTD6eInsj+aQ+ZX7tcLO8fqdofgvQzjBQmR1RebMFHpP8A6a0pPhWylFblpGmmVIeij5ajoUeRSf5D11l6ctsv74dIre1uE0yCQcnFj9ZeHut6qs48trXkcLo6eyT2SPxJ+ufcK5ZH5HSn8SGzY/HyfWrvX+COU/yYlGpkR6mgZh1bZkBQAUATexuenA4pJeOg+BKO2NiLnyggH0VwyaVbW14+B2ot+HPfgaTvR2e+FwLisONTxLc6ePSQkX4W5kcx3XrMwr/hzcJdH/ZfyquOPHHwK7us2sGHf4LO1o5G+KY8kkPinsVvf5asZ2M2viR8Opww7+H6H08C67WbfYfA3Rfjph+jQiym36RvF8nOqVGJO3n0RbuyY1/tmT59nmKzNjJIt0hVjpjTwIkNrlmtfqHEmtaqmuhaT5vzM222dvNnvYjZ+PMJzFLK0dk1gKoJexAYAngCLg8jRlXypjxRWwx6o2S1I1TAbt8BF8qIyntkdj/CCB7Kyp5t0vHRpRxKo+BXd6+S4fDYWI4eGOMmcAlFAJGhjYnn1VYwLJzsfE98jhmQjGC0vEbutyPD4nBMcRDHIemcanUFrWXhfnUc62cbfpeuRLErjKv6l4k3j92mAkB0RtEe2N2+61x7K5Rzro+OzpLDrl+jJtsMlTA4loY5TLpUFiVAKk8dJsbE2sernWrjXO2HE1ozb641z4Uxmz+0OJyt/AFhIFZo5EsJFt4LA8+R5jtpW0V5C9PIlXbOl8jWtltu8PjrKT0U1uMbkWbtMbcm9/dWRfh2U/tGjTlRsX7M63l7V/DZhFCfiYieI5SSci3eByHpNaWFj/Djxy6spZV/HLhXRF23e5IuXYR8RibI8i9JIT+jiUEqvlsST3m3VVHMud9nDHouhbxq1VDil1Mn2kzdsbiZJ28Y+APoxjgi+r2k1rUVKqCiZttnHNsja7HIv25n55J5g/fWs/tHu16l3B/N+he8vzDTm+KgJ4PBDIo70Fm9YYfZqhKH/wAeMv2y7GX3nH9HLtw64TCYfDx8BJiYEA/ZWQSt7VHrqeKnZY5PwT/oje1CCivFnLvn+aQ/3gfhSVLs7vH6EM78F6lkyY9Pl0Qj8fCqo8pj02PpqtYuG578zvW+KtNeRluxOS4gY+HVDIvRvqkLIwVQoPMkW58K1cm6Dqk01zM7HrkrFtdC772pwMJGvW0y2HkViT7vWKo4C3Y3+i5mP6Ev2S+yH/DYPMn+dcb+/fqdKe6XocGxWdrmGG6LEWaRFAcHx14aX8t+feK6ZFTqnxR6EaLVZDUup27wfmMnlj++Kjid6iWT3bPm78/kUf1pPvmll94/YMfu0VbC5HO+OLdE6oJy5dlKrpDlrgnnfuq1K6Cq1vnrRXVUnZvXiWjb3EBcLpPN3QAeQ6j7B7arYi+5ssZD1DRJZD80h8yv3a5Wd4/UnD8F6FV2DweuVpDyjFh9Zv8Axf11ayZajrzK+PHcmy25hlQmeNy7qYzdQtrXuDc3B7KqRscU15lmUFJpito8J0sDW5r4Y8o5+y9OmXDIVsdxObY8/En659wqeR+RGj8SMzTByNNIVjcgtwIUkHyV1rlHhXM5zi3Locrwsltast+WoEX9dSTT6EdNdT0poAxKtsyQoAKACgDUd1W1osMHiD5hj2dcZ7+dvV2Vk5+Nr7sfc0cS9d3L2IrePsYcK7YjDLeBjd1H6Fj/AJCevqvauuFlca+HLqc8rH4HxR6Fd2Tw2FlxCrj5GjjPIjgGa/AO/NAe32irOTKyMN1o40RhKWps3zCZZDHD0UUaLEVI0qOBUixv23B51gOcnLik+ZsRhFLhXQwrHQSZRmHg8TFIHTseI8h6Vup7wa3oNZNHr/ZkSTpt9H/g3vLcak8SSxG6OoZT3H+f+lYEouL0zYjJSW0UbfV80h8+Pw3q/wBm96/Qp534L1H7nPmLefk9y1HtDvvZE8Lu/ctO0Obrg8PJM/JFuB9JjwVR5TaqlVbsmoLxLFk1CLkzENl8tfNMcOl8LU5mnbq0XuR3XPgj/wAVuX2Rop5eWkZFMHbZt+fM27Ocpw88RTEohjUc24aABzVua2rDrnKMtxfM1pwjJakfn3P4IEndcJI0kQPguwHsI+UB1NwvXoaZTcE7FpmLaoKT4ehdd2mxRlZcViltGtmhQ/pGHJ2H0RwI7fJVHMytL4cPct4uPt8cg3p7WiY/BMO141PxzDkzg8EHcpHHv8lHZ+Nr7kvYMu9P6ImdVplAKAJ3Y/aQ5dM0ojEupCmkvotcg3vpPZVfIo+NHh3o7UXfClvR2zbaM2YrjliClVCmLpCQw0FCC+nhzvy6qgsRfB+Fv3JvJ3b8TQbU7avj5cO5iEYgbUEEhbUdSkknSLfJA5GjHxVVFre9hdkOxp66D9sNuWzKJIzAItEnSXEhe/gstraB9Ln3VHHxPgyct75aHfku1a1rmfdkduZcAvRlRLFckIW0shPPS1jwPYfZRkYkbXtcmOnJlWtdUWtt68dvBwz6uwyKBfygfyqouzpf7kWPnl/tZSdodoZcfIHmsABZEX5KDrt2k9Zq9TRGqOolSy2Vj2yxZRvBaDDpAMOGCJo1dKRfnxto7+2q1mEpTc+L/H/s7wynGCjoruR5m+ElSWPmvMdTL1qe41ZtrVkeFnGE3B7RZ8+25bGQNCYAmoqdQkLWsQeWkdlVasRVy4t/4O9mS5x4dHvZ/bU4SFYhCH0ljqMhW9zflpPbStxPiS4t6HXkcEdaJJt4zkcMOoPaZCR6tIrn8ivF/wCDp82/Irua5xLin1zEcOCqBZVHYP8AWrFdUa1pHCc3N7ZYsv20MUSRdCDpQLq6Qi9ha9tNV5Yu5cWztHI1HWheRbTfBY+jWENxLFtdrk92nstTtx+OW9hC7hWtEdi8WZZHkbgWYm3Z2CukYcK0QcuJ7J/LdqTFGsZjDaRa5e1x1cNJ6qrzxuKW9naN7S1oMpz/AKBWVY7gsWHh2tfq+Txp2U8b3sIW8PgSI2rJ/RD7f/1rl8t+yfx/0cWZ5p8IKnTp03673vbuHZXSFfARlPiOdGqRExatoyQoAKACgD6p7OB6iOYPdRrfUNmubDbdpiVGGx5XpCNKu1tEwPDS1+Afq7DWNlYbh9dfT+jUx8lSXDPqRW2u7doy02XgsnEtB4y+b+kvdzHVeu2Lnp/TZ/Jyvw/GH8EBsvtxicAejPxsQNjFJcFOPHQ1rqf2Tw7hXe/CruW1yfmcqsmVfJk1tpnOEzXDiWJuixEIJ6OWys8fjKp5ORa44359tccau3Hs01tM6X2V2x4lyaOrdDtJpJwcp4El4L9vN09PFh6aj2hR/wDYvcnh3a+h+xLb6fmkPnx+G9cuze8foTzvwXqO3OfMW8+/uWo9o977Ilhd37lR3q7S/CZ/g8RvFATqtyeXkfQvEeW9XOz6OGLm+r6FbLt4pKK6HbsttBhMow1yemxMtmdYrEKPERn5C1+Nr8Sa5X1W5NnlFeZOm6FMPNlb2j2uxWYsEbwYyQFgjuQx6tXW5/8AbVaqxq6FxePmyvbfO16LXsXu4N1mzEWAsywe28v9Pr7KqZWftcNf8lmjE/1WDNv9vgobDYFhe2mSZeSjkUiI67XBPV1VHDw9v4lnQlkZSS4IGWmtdGZs+UAFABQAUAFAHoGkM9qaGMYDURjFNIY5TSAappD2NU1EkOU0hjlNIY5DUWMcrVFjHoaRIepqLGOQ0hoehqJIejVFoY9GpEh6mojMarZMoKACgAoAKAPt6GtgXrZLeRLhgI8XqmiHANw6VB5T8seXj31n5HZ8Z84cmXaMtx5S6F2xWU5dnSGSMqXt+cjOmVfrr1/vCqEbLsZ6ZblXVfzXUpWcbrcVFc4dknXqF+jk9R8E+ur9faVb5SWipPCmvx5lVxGUYrDMGkhmjZSCG0MLEG4IYcPUatK2ua0mnsrOuyL5oM02ixOJUJiZmkVTqCvp4GxF7gX6zThTXW+KKCdk5rUmfct2ixMEZiw87ohJJVNPMixN7XpWU1TfFJDjdOK4Ys+YLIsVOficPM9+vQwHlLHh7aJXVQXOQo1WTfQtuT7rMRJY4p0hX6KnpJP6R6zVO3tGC/BbLdeFN/k9FziwmXZImpiqyEfKY6537Qo5j0WFU3K/Jeiyo00LZQdrt4M2MBjhvBCeBAPxkg/bI5DuHtrQowY18582U7suU+UeSKXV4qMKBBQAUAFABQAUAAoGj2DSAYppMYxTSGhimkMapqIxymkMappDHIaQxymokhyGkMepqI9j0NRYx6GkSHI1RYx6GosY9GqJIehpDMerYMsKACgAoAKACgAoAZh8Q0bBo2ZGHJlJUj0ioyipcpDjJxe0XHKd5uMh4S6J1/bGlvtLz9INU59n1S6ci1DMnHrzLRgt7UB/PQSp2lCjj2kGqsuzJr8WmWY50X+SO9N4mWv8rUPrQE+4GufyN6/7J/N0/wDEDbxstT5Gs/Vgtf12o+Rvf/Yvm6V/0R2N3twgHoMPIx6ukZUHs1V0j2ZN/k0QlnR/0oqmb7ycbOCEZYFPVGLtb67XPqtVuvBqj15laeZZLkuRUZpWdizksx5sxJJ8pNXEklpIqtt9TzTAKACgAoAKACgAoAKACgD6ppDPYNAxgNRAappMkMU0gGqaQxymkSHIaiA5DSZJDlNRGORqTGh6Gokh6NSGOQ1EkPRqixj1NRY0PRqQzIq1zMCgAoAKACgAoAKACgAoAKACgAvQMKACgQUAFABQAUAFABQAUAFABQAUAAoGegaQDFNJjGKaQximkMappDHKaQ0xqmojHIaQxymk0MchqIx6moktjkNIY9TURj0NRJD0NIY5GqLQ9mT1rGaFABQAUAFABQAUAFABQAUAFABQAUAFABQAUAFABQAUAFABQAUAFABQAUAj6KBnsVFjGLSAYtBIatRActIaGrSZIctIByVEkOWojHR1FjQ9aRIclJjOhKiNDkpMkPWosD//2Q=="/>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0400" y="3002024"/>
            <a:ext cx="8485680" cy="322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24652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idx="1"/>
          </p:nvPr>
        </p:nvSpPr>
        <p:spPr>
          <a:xfrm>
            <a:off x="911523" y="2674003"/>
            <a:ext cx="10081021" cy="4154984"/>
          </a:xfrm>
        </p:spPr>
        <p:txBody>
          <a:bodyPr>
            <a:normAutofit/>
          </a:bodyPr>
          <a:lstStyle/>
          <a:p>
            <a:pPr eaLnBrk="1" hangingPunct="1">
              <a:lnSpc>
                <a:spcPct val="15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sz="2800" dirty="0" smtClean="0"/>
          </a:p>
          <a:p>
            <a:pPr eaLnBrk="1" hangingPunct="1">
              <a:lnSpc>
                <a:spcPct val="90000"/>
              </a:lnSpc>
              <a:spcBef>
                <a:spcPts val="600"/>
              </a:spcBef>
              <a:buFont typeface="Garamond" pitchFamily="16"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sz="2400" dirty="0" smtClean="0"/>
          </a:p>
          <a:p>
            <a:pPr eaLnBrk="1" hangingPunct="1">
              <a:lnSpc>
                <a:spcPct val="90000"/>
              </a:lnSpc>
              <a:spcBef>
                <a:spcPts val="600"/>
              </a:spcBef>
              <a:buFont typeface="Garamond" pitchFamily="16"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sz="2400" dirty="0" smtClean="0"/>
          </a:p>
          <a:p>
            <a:pPr eaLnBrk="1" hangingPunct="1">
              <a:lnSpc>
                <a:spcPct val="90000"/>
              </a:lnSpc>
              <a:spcBef>
                <a:spcPts val="600"/>
              </a:spcBef>
              <a:buFont typeface="Garamond" pitchFamily="16"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sz="2400" dirty="0" smtClean="0"/>
          </a:p>
        </p:txBody>
      </p:sp>
      <p:graphicFrame>
        <p:nvGraphicFramePr>
          <p:cNvPr id="5" name="4 Diagrama"/>
          <p:cNvGraphicFramePr/>
          <p:nvPr>
            <p:extLst/>
          </p:nvPr>
        </p:nvGraphicFramePr>
        <p:xfrm>
          <a:off x="911424" y="980728"/>
          <a:ext cx="10081120"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Rectángulo"/>
          <p:cNvSpPr/>
          <p:nvPr/>
        </p:nvSpPr>
        <p:spPr>
          <a:xfrm>
            <a:off x="167824" y="783867"/>
            <a:ext cx="3895184"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GB" sz="2800" b="1" i="1" dirty="0" err="1"/>
              <a:t>Elementos</a:t>
            </a:r>
            <a:r>
              <a:rPr lang="en-GB" sz="2800" b="1" i="1" dirty="0"/>
              <a:t> clave</a:t>
            </a:r>
            <a:endParaRPr lang="es-MX" sz="2800" dirty="0"/>
          </a:p>
        </p:txBody>
      </p:sp>
    </p:spTree>
    <p:extLst>
      <p:ext uri="{BB962C8B-B14F-4D97-AF65-F5344CB8AC3E}">
        <p14:creationId xmlns:p14="http://schemas.microsoft.com/office/powerpoint/2010/main" val="1684395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1"/>
          <p:cNvSpPr txBox="1">
            <a:spLocks noChangeArrowheads="1"/>
          </p:cNvSpPr>
          <p:nvPr/>
        </p:nvSpPr>
        <p:spPr bwMode="auto">
          <a:xfrm>
            <a:off x="-1104322" y="491234"/>
            <a:ext cx="10272183" cy="1154112"/>
          </a:xfrm>
          <a:prstGeom prst="rect">
            <a:avLst/>
          </a:prstGeom>
          <a:noFill/>
          <a:ln w="9525">
            <a:noFill/>
            <a:round/>
            <a:headEnd/>
            <a:tailEnd/>
          </a:ln>
        </p:spPr>
        <p:txBody>
          <a:bodyPr lIns="0" tIns="0" rIns="0" bIns="0" anchor="ctr"/>
          <a:lstStyle/>
          <a:p>
            <a:pPr algn="ctr">
              <a:lnSpc>
                <a:spcPct val="105000"/>
              </a:lnSpc>
              <a:buFont typeface="Franklin Gothic Medium"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err="1">
                <a:solidFill>
                  <a:srgbClr val="000000"/>
                </a:solidFill>
                <a:latin typeface="Franklin Gothic Medium" pitchFamily="34" charset="0"/>
              </a:rPr>
              <a:t>Estrategias</a:t>
            </a:r>
            <a:r>
              <a:rPr lang="en-GB" sz="2800" b="1" dirty="0">
                <a:solidFill>
                  <a:srgbClr val="000000"/>
                </a:solidFill>
                <a:latin typeface="Franklin Gothic Medium" pitchFamily="34" charset="0"/>
              </a:rPr>
              <a:t> para un </a:t>
            </a:r>
            <a:r>
              <a:rPr lang="en-GB" sz="2800" b="1" dirty="0" err="1">
                <a:solidFill>
                  <a:srgbClr val="000000"/>
                </a:solidFill>
                <a:latin typeface="Franklin Gothic Medium" pitchFamily="34" charset="0"/>
              </a:rPr>
              <a:t>correcto</a:t>
            </a:r>
            <a:r>
              <a:rPr lang="en-GB" sz="2800" b="1" dirty="0">
                <a:solidFill>
                  <a:srgbClr val="000000"/>
                </a:solidFill>
                <a:latin typeface="Franklin Gothic Medium" pitchFamily="34" charset="0"/>
              </a:rPr>
              <a:t> </a:t>
            </a:r>
            <a:br>
              <a:rPr lang="en-GB" sz="2800" b="1" dirty="0">
                <a:solidFill>
                  <a:srgbClr val="000000"/>
                </a:solidFill>
                <a:latin typeface="Franklin Gothic Medium" pitchFamily="34" charset="0"/>
              </a:rPr>
            </a:br>
            <a:r>
              <a:rPr lang="en-GB" sz="2800" b="1" dirty="0" err="1">
                <a:solidFill>
                  <a:srgbClr val="000000"/>
                </a:solidFill>
                <a:latin typeface="Franklin Gothic Medium" pitchFamily="34" charset="0"/>
              </a:rPr>
              <a:t>diseño</a:t>
            </a:r>
            <a:r>
              <a:rPr lang="en-GB" sz="2800" b="1" dirty="0">
                <a:solidFill>
                  <a:srgbClr val="000000"/>
                </a:solidFill>
                <a:latin typeface="Franklin Gothic Medium" pitchFamily="34" charset="0"/>
              </a:rPr>
              <a:t> </a:t>
            </a:r>
            <a:r>
              <a:rPr lang="en-GB" sz="2800" b="1" dirty="0" err="1">
                <a:solidFill>
                  <a:srgbClr val="000000"/>
                </a:solidFill>
                <a:latin typeface="Franklin Gothic Medium" pitchFamily="34" charset="0"/>
              </a:rPr>
              <a:t>institucional</a:t>
            </a:r>
            <a:endParaRPr lang="en-GB" sz="2800" b="1" dirty="0">
              <a:solidFill>
                <a:srgbClr val="000000"/>
              </a:solidFill>
              <a:latin typeface="Franklin Gothic Medium" pitchFamily="34" charset="0"/>
            </a:endParaRPr>
          </a:p>
        </p:txBody>
      </p:sp>
      <p:sp>
        <p:nvSpPr>
          <p:cNvPr id="38915" name="Text Box 2"/>
          <p:cNvSpPr txBox="1">
            <a:spLocks noChangeArrowheads="1"/>
          </p:cNvSpPr>
          <p:nvPr/>
        </p:nvSpPr>
        <p:spPr bwMode="auto">
          <a:xfrm>
            <a:off x="47328" y="1841099"/>
            <a:ext cx="7968885" cy="5112469"/>
          </a:xfrm>
          <a:prstGeom prst="rect">
            <a:avLst/>
          </a:prstGeom>
          <a:noFill/>
          <a:ln w="9525">
            <a:noFill/>
            <a:round/>
            <a:headEnd/>
            <a:tailEnd/>
          </a:ln>
        </p:spPr>
        <p:txBody>
          <a:bodyPr lIns="0" tIns="0" rIns="0" bIns="0"/>
          <a:lstStyle/>
          <a:p>
            <a:pPr marL="319088" indent="-319088" algn="just">
              <a:lnSpc>
                <a:spcPct val="135000"/>
              </a:lnSpc>
              <a:spcBef>
                <a:spcPts val="600"/>
              </a:spcBef>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pPr>
            <a:r>
              <a:rPr lang="en-GB" sz="2400" dirty="0">
                <a:solidFill>
                  <a:srgbClr val="000000"/>
                </a:solidFill>
              </a:rPr>
              <a:t>1.- </a:t>
            </a:r>
            <a:r>
              <a:rPr lang="en-GB" sz="2400" dirty="0" err="1">
                <a:solidFill>
                  <a:srgbClr val="000000"/>
                </a:solidFill>
              </a:rPr>
              <a:t>Estrategias</a:t>
            </a:r>
            <a:r>
              <a:rPr lang="en-GB" sz="2400" dirty="0">
                <a:solidFill>
                  <a:srgbClr val="000000"/>
                </a:solidFill>
              </a:rPr>
              <a:t> </a:t>
            </a:r>
            <a:r>
              <a:rPr lang="en-GB" sz="2400" dirty="0" err="1">
                <a:solidFill>
                  <a:srgbClr val="000000"/>
                </a:solidFill>
              </a:rPr>
              <a:t>centradas</a:t>
            </a:r>
            <a:r>
              <a:rPr lang="en-GB" sz="2400" dirty="0">
                <a:solidFill>
                  <a:srgbClr val="000000"/>
                </a:solidFill>
              </a:rPr>
              <a:t> en la </a:t>
            </a:r>
            <a:r>
              <a:rPr lang="en-GB" sz="2400" dirty="0" err="1">
                <a:solidFill>
                  <a:srgbClr val="000000"/>
                </a:solidFill>
              </a:rPr>
              <a:t>desviación</a:t>
            </a:r>
            <a:r>
              <a:rPr lang="en-GB" sz="2400" dirty="0">
                <a:solidFill>
                  <a:srgbClr val="000000"/>
                </a:solidFill>
              </a:rPr>
              <a:t>: </a:t>
            </a:r>
            <a:r>
              <a:rPr lang="en-GB" sz="2400" dirty="0" err="1">
                <a:solidFill>
                  <a:srgbClr val="000000"/>
                </a:solidFill>
              </a:rPr>
              <a:t>conocidas</a:t>
            </a:r>
            <a:r>
              <a:rPr lang="en-GB" sz="2400" dirty="0">
                <a:solidFill>
                  <a:srgbClr val="000000"/>
                </a:solidFill>
              </a:rPr>
              <a:t> </a:t>
            </a:r>
            <a:r>
              <a:rPr lang="en-GB" sz="2400" dirty="0" err="1">
                <a:solidFill>
                  <a:srgbClr val="000000"/>
                </a:solidFill>
              </a:rPr>
              <a:t>como</a:t>
            </a:r>
            <a:r>
              <a:rPr lang="en-GB" sz="2400" dirty="0">
                <a:solidFill>
                  <a:srgbClr val="000000"/>
                </a:solidFill>
              </a:rPr>
              <a:t> “</a:t>
            </a:r>
            <a:r>
              <a:rPr lang="en-GB" sz="2400" dirty="0" err="1">
                <a:solidFill>
                  <a:srgbClr val="000000"/>
                </a:solidFill>
              </a:rPr>
              <a:t>estrategia</a:t>
            </a:r>
            <a:r>
              <a:rPr lang="en-GB" sz="2400" dirty="0">
                <a:solidFill>
                  <a:srgbClr val="000000"/>
                </a:solidFill>
              </a:rPr>
              <a:t> </a:t>
            </a:r>
            <a:r>
              <a:rPr lang="en-GB" sz="2400" dirty="0" err="1">
                <a:solidFill>
                  <a:srgbClr val="000000"/>
                </a:solidFill>
              </a:rPr>
              <a:t>para</a:t>
            </a:r>
            <a:r>
              <a:rPr lang="en-GB" sz="2400" dirty="0">
                <a:solidFill>
                  <a:srgbClr val="000000"/>
                </a:solidFill>
              </a:rPr>
              <a:t> </a:t>
            </a:r>
            <a:r>
              <a:rPr lang="en-GB" sz="2400" dirty="0" err="1">
                <a:solidFill>
                  <a:srgbClr val="000000"/>
                </a:solidFill>
              </a:rPr>
              <a:t>canallas</a:t>
            </a:r>
            <a:r>
              <a:rPr lang="en-GB" sz="2400" dirty="0">
                <a:solidFill>
                  <a:srgbClr val="000000"/>
                </a:solidFill>
              </a:rPr>
              <a:t>”, </a:t>
            </a:r>
            <a:r>
              <a:rPr lang="en-GB" sz="2400" dirty="0" err="1">
                <a:solidFill>
                  <a:srgbClr val="000000"/>
                </a:solidFill>
              </a:rPr>
              <a:t>las</a:t>
            </a:r>
            <a:r>
              <a:rPr lang="en-GB" sz="2400" dirty="0">
                <a:solidFill>
                  <a:srgbClr val="000000"/>
                </a:solidFill>
              </a:rPr>
              <a:t> </a:t>
            </a:r>
            <a:r>
              <a:rPr lang="en-GB" sz="2400" dirty="0" err="1">
                <a:solidFill>
                  <a:srgbClr val="000000"/>
                </a:solidFill>
              </a:rPr>
              <a:t>cuáles</a:t>
            </a:r>
            <a:r>
              <a:rPr lang="en-GB" sz="2400" dirty="0">
                <a:solidFill>
                  <a:srgbClr val="000000"/>
                </a:solidFill>
              </a:rPr>
              <a:t> </a:t>
            </a:r>
            <a:r>
              <a:rPr lang="en-GB" sz="2400" dirty="0" err="1">
                <a:solidFill>
                  <a:srgbClr val="000000"/>
                </a:solidFill>
              </a:rPr>
              <a:t>tienen</a:t>
            </a:r>
            <a:r>
              <a:rPr lang="en-GB" sz="2400" dirty="0">
                <a:solidFill>
                  <a:srgbClr val="000000"/>
                </a:solidFill>
              </a:rPr>
              <a:t> </a:t>
            </a:r>
            <a:r>
              <a:rPr lang="en-GB" sz="2400" dirty="0" err="1">
                <a:solidFill>
                  <a:srgbClr val="000000"/>
                </a:solidFill>
              </a:rPr>
              <a:t>como</a:t>
            </a:r>
            <a:r>
              <a:rPr lang="en-GB" sz="2400" dirty="0">
                <a:solidFill>
                  <a:srgbClr val="000000"/>
                </a:solidFill>
              </a:rPr>
              <a:t> base el </a:t>
            </a:r>
            <a:r>
              <a:rPr lang="en-GB" sz="2400" dirty="0" err="1">
                <a:solidFill>
                  <a:srgbClr val="000000"/>
                </a:solidFill>
              </a:rPr>
              <a:t>establecimiento</a:t>
            </a:r>
            <a:r>
              <a:rPr lang="en-GB" sz="2400" dirty="0">
                <a:solidFill>
                  <a:srgbClr val="000000"/>
                </a:solidFill>
              </a:rPr>
              <a:t> de </a:t>
            </a:r>
            <a:r>
              <a:rPr lang="en-GB" sz="2400" dirty="0" err="1">
                <a:solidFill>
                  <a:srgbClr val="000000"/>
                </a:solidFill>
              </a:rPr>
              <a:t>sanciones</a:t>
            </a:r>
            <a:r>
              <a:rPr lang="en-GB" sz="2400" dirty="0">
                <a:solidFill>
                  <a:srgbClr val="000000"/>
                </a:solidFill>
              </a:rPr>
              <a:t>.</a:t>
            </a:r>
          </a:p>
          <a:p>
            <a:pPr marL="319088" indent="-319088" algn="just">
              <a:lnSpc>
                <a:spcPct val="135000"/>
              </a:lnSpc>
              <a:spcBef>
                <a:spcPts val="600"/>
              </a:spcBef>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pPr>
            <a:r>
              <a:rPr lang="en-GB" sz="2400" dirty="0" smtClean="0">
                <a:solidFill>
                  <a:srgbClr val="000000"/>
                </a:solidFill>
              </a:rPr>
              <a:t>2</a:t>
            </a:r>
            <a:r>
              <a:rPr lang="en-GB" sz="2400" dirty="0">
                <a:solidFill>
                  <a:srgbClr val="000000"/>
                </a:solidFill>
              </a:rPr>
              <a:t>.- </a:t>
            </a:r>
            <a:r>
              <a:rPr lang="en-GB" sz="2400" dirty="0" err="1">
                <a:solidFill>
                  <a:srgbClr val="000000"/>
                </a:solidFill>
              </a:rPr>
              <a:t>Estrategias</a:t>
            </a:r>
            <a:r>
              <a:rPr lang="en-GB" sz="2400" dirty="0">
                <a:solidFill>
                  <a:srgbClr val="000000"/>
                </a:solidFill>
              </a:rPr>
              <a:t> </a:t>
            </a:r>
            <a:r>
              <a:rPr lang="en-GB" sz="2400" dirty="0" err="1">
                <a:solidFill>
                  <a:srgbClr val="000000"/>
                </a:solidFill>
              </a:rPr>
              <a:t>centradas</a:t>
            </a:r>
            <a:r>
              <a:rPr lang="en-GB" sz="2400" dirty="0">
                <a:solidFill>
                  <a:srgbClr val="000000"/>
                </a:solidFill>
              </a:rPr>
              <a:t> en el </a:t>
            </a:r>
            <a:r>
              <a:rPr lang="en-GB" sz="2400" dirty="0" err="1">
                <a:solidFill>
                  <a:srgbClr val="000000"/>
                </a:solidFill>
              </a:rPr>
              <a:t>cumplimiento</a:t>
            </a:r>
            <a:r>
              <a:rPr lang="en-GB" sz="2400" dirty="0">
                <a:solidFill>
                  <a:srgbClr val="000000"/>
                </a:solidFill>
              </a:rPr>
              <a:t>, se </a:t>
            </a:r>
            <a:r>
              <a:rPr lang="en-GB" sz="2400" dirty="0" err="1">
                <a:solidFill>
                  <a:srgbClr val="000000"/>
                </a:solidFill>
              </a:rPr>
              <a:t>basan</a:t>
            </a:r>
            <a:r>
              <a:rPr lang="en-GB" sz="2400" dirty="0">
                <a:solidFill>
                  <a:srgbClr val="000000"/>
                </a:solidFill>
              </a:rPr>
              <a:t> en el </a:t>
            </a:r>
            <a:r>
              <a:rPr lang="en-GB" sz="2400" dirty="0" err="1">
                <a:solidFill>
                  <a:srgbClr val="000000"/>
                </a:solidFill>
              </a:rPr>
              <a:t>establecimiento</a:t>
            </a:r>
            <a:r>
              <a:rPr lang="en-GB" sz="2400" dirty="0">
                <a:solidFill>
                  <a:srgbClr val="000000"/>
                </a:solidFill>
              </a:rPr>
              <a:t> de </a:t>
            </a:r>
            <a:r>
              <a:rPr lang="en-GB" sz="2400" dirty="0" err="1">
                <a:solidFill>
                  <a:srgbClr val="000000"/>
                </a:solidFill>
              </a:rPr>
              <a:t>filtros</a:t>
            </a:r>
            <a:r>
              <a:rPr lang="en-GB" sz="2400" dirty="0">
                <a:solidFill>
                  <a:srgbClr val="000000"/>
                </a:solidFill>
              </a:rPr>
              <a:t> o </a:t>
            </a:r>
            <a:r>
              <a:rPr lang="en-GB" sz="2400" dirty="0" err="1">
                <a:solidFill>
                  <a:srgbClr val="000000"/>
                </a:solidFill>
              </a:rPr>
              <a:t>estados</a:t>
            </a:r>
            <a:r>
              <a:rPr lang="en-GB" sz="2400" dirty="0">
                <a:solidFill>
                  <a:srgbClr val="000000"/>
                </a:solidFill>
              </a:rPr>
              <a:t> de </a:t>
            </a:r>
            <a:r>
              <a:rPr lang="en-GB" sz="2400" dirty="0" err="1">
                <a:solidFill>
                  <a:srgbClr val="000000"/>
                </a:solidFill>
              </a:rPr>
              <a:t>selección</a:t>
            </a:r>
            <a:r>
              <a:rPr lang="en-GB" sz="2400" dirty="0">
                <a:solidFill>
                  <a:srgbClr val="000000"/>
                </a:solidFill>
              </a:rPr>
              <a:t> </a:t>
            </a:r>
            <a:r>
              <a:rPr lang="en-GB" sz="2400" dirty="0" err="1">
                <a:solidFill>
                  <a:srgbClr val="000000"/>
                </a:solidFill>
              </a:rPr>
              <a:t>que</a:t>
            </a:r>
            <a:r>
              <a:rPr lang="en-GB" sz="2400" dirty="0">
                <a:solidFill>
                  <a:srgbClr val="000000"/>
                </a:solidFill>
              </a:rPr>
              <a:t> </a:t>
            </a:r>
            <a:r>
              <a:rPr lang="en-GB" sz="2400" dirty="0" err="1">
                <a:solidFill>
                  <a:srgbClr val="000000"/>
                </a:solidFill>
              </a:rPr>
              <a:t>determinan</a:t>
            </a:r>
            <a:r>
              <a:rPr lang="en-GB" sz="2400" dirty="0">
                <a:solidFill>
                  <a:srgbClr val="000000"/>
                </a:solidFill>
              </a:rPr>
              <a:t> </a:t>
            </a:r>
            <a:r>
              <a:rPr lang="en-GB" sz="2400" dirty="0" err="1">
                <a:solidFill>
                  <a:srgbClr val="000000"/>
                </a:solidFill>
              </a:rPr>
              <a:t>escenarios</a:t>
            </a:r>
            <a:r>
              <a:rPr lang="en-GB" sz="2400" dirty="0">
                <a:solidFill>
                  <a:srgbClr val="000000"/>
                </a:solidFill>
              </a:rPr>
              <a:t> para </a:t>
            </a:r>
            <a:r>
              <a:rPr lang="en-GB" sz="2400" dirty="0" err="1">
                <a:solidFill>
                  <a:srgbClr val="000000"/>
                </a:solidFill>
              </a:rPr>
              <a:t>incluir</a:t>
            </a:r>
            <a:r>
              <a:rPr lang="en-GB" sz="2400" dirty="0">
                <a:solidFill>
                  <a:srgbClr val="000000"/>
                </a:solidFill>
              </a:rPr>
              <a:t> o </a:t>
            </a:r>
            <a:r>
              <a:rPr lang="en-GB" sz="2400" dirty="0" err="1">
                <a:solidFill>
                  <a:srgbClr val="000000"/>
                </a:solidFill>
              </a:rPr>
              <a:t>eliminar</a:t>
            </a:r>
            <a:r>
              <a:rPr lang="en-GB" sz="2400" dirty="0">
                <a:solidFill>
                  <a:srgbClr val="000000"/>
                </a:solidFill>
              </a:rPr>
              <a:t> </a:t>
            </a:r>
            <a:r>
              <a:rPr lang="en-GB" sz="2400" dirty="0" err="1">
                <a:solidFill>
                  <a:srgbClr val="000000"/>
                </a:solidFill>
              </a:rPr>
              <a:t>agentes</a:t>
            </a:r>
            <a:r>
              <a:rPr lang="en-GB" sz="2400" dirty="0">
                <a:solidFill>
                  <a:srgbClr val="000000"/>
                </a:solidFill>
              </a:rPr>
              <a:t> y </a:t>
            </a:r>
            <a:r>
              <a:rPr lang="en-GB" sz="2400" dirty="0" err="1">
                <a:solidFill>
                  <a:srgbClr val="000000"/>
                </a:solidFill>
              </a:rPr>
              <a:t>recursos</a:t>
            </a:r>
            <a:r>
              <a:rPr lang="en-GB" sz="2400" dirty="0">
                <a:solidFill>
                  <a:srgbClr val="000000"/>
                </a:solidFill>
              </a:rPr>
              <a:t> para </a:t>
            </a:r>
            <a:r>
              <a:rPr lang="en-GB" sz="2400" dirty="0" err="1">
                <a:solidFill>
                  <a:srgbClr val="000000"/>
                </a:solidFill>
              </a:rPr>
              <a:t>asegurar</a:t>
            </a:r>
            <a:r>
              <a:rPr lang="en-GB" sz="2400" dirty="0">
                <a:solidFill>
                  <a:srgbClr val="000000"/>
                </a:solidFill>
              </a:rPr>
              <a:t> la </a:t>
            </a:r>
            <a:r>
              <a:rPr lang="en-GB" sz="2400" dirty="0" err="1">
                <a:solidFill>
                  <a:srgbClr val="000000"/>
                </a:solidFill>
              </a:rPr>
              <a:t>elección</a:t>
            </a:r>
            <a:r>
              <a:rPr lang="en-GB" sz="2400" dirty="0">
                <a:solidFill>
                  <a:srgbClr val="000000"/>
                </a:solidFill>
              </a:rPr>
              <a:t> de </a:t>
            </a:r>
            <a:r>
              <a:rPr lang="en-GB" sz="2400" dirty="0" err="1">
                <a:solidFill>
                  <a:srgbClr val="000000"/>
                </a:solidFill>
              </a:rPr>
              <a:t>determinadas</a:t>
            </a:r>
            <a:r>
              <a:rPr lang="en-GB" sz="2400" dirty="0">
                <a:solidFill>
                  <a:srgbClr val="000000"/>
                </a:solidFill>
              </a:rPr>
              <a:t> </a:t>
            </a:r>
            <a:r>
              <a:rPr lang="en-GB" sz="2400" dirty="0" smtClean="0">
                <a:solidFill>
                  <a:srgbClr val="000000"/>
                </a:solidFill>
              </a:rPr>
              <a:t> </a:t>
            </a:r>
            <a:r>
              <a:rPr lang="en-GB" sz="2400" dirty="0" err="1">
                <a:solidFill>
                  <a:srgbClr val="000000"/>
                </a:solidFill>
              </a:rPr>
              <a:t>opciones</a:t>
            </a:r>
            <a:r>
              <a:rPr lang="en-GB" sz="2400" dirty="0">
                <a:solidFill>
                  <a:srgbClr val="000000"/>
                </a:solidFill>
              </a:rPr>
              <a:t> y no de </a:t>
            </a:r>
            <a:r>
              <a:rPr lang="en-GB" sz="2400" dirty="0" err="1">
                <a:solidFill>
                  <a:srgbClr val="000000"/>
                </a:solidFill>
              </a:rPr>
              <a:t>otras</a:t>
            </a:r>
            <a:r>
              <a:rPr lang="en-GB" sz="2400" dirty="0">
                <a:solidFill>
                  <a:srgbClr val="000000"/>
                </a:solidFill>
              </a:rPr>
              <a:t>.</a:t>
            </a:r>
          </a:p>
          <a:p>
            <a:pPr marL="319088" indent="-319088">
              <a:lnSpc>
                <a:spcPct val="93000"/>
              </a:lnSpc>
              <a:spcBef>
                <a:spcPts val="600"/>
              </a:spcBef>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pPr>
            <a:r>
              <a:rPr lang="en-GB" sz="2400" dirty="0">
                <a:solidFill>
                  <a:srgbClr val="000000"/>
                </a:solidFill>
              </a:rPr>
              <a:t>                                                                                                                                                                                                                                                                     </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4306" y="1368425"/>
            <a:ext cx="3702284" cy="2079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5" descr="data:image/jpeg;base64,/9j/4AAQSkZJRgABAQAAAQABAAD/2wCEAAkGBhQSERQUExQUFRQWGBUXFxUYFBQVFxcYFxcVFxUVFBQYHCYeFxwjHBQVHy8gJCcpLCwsFx4xNTAqNSYrLCkBCQoKDgwOGg8PGikkHCQpKSksKSkpLCkpKSwsKSwsKSwsKSksKSkpLCksLCwpLCwpLCkpKSwsLCwpLCkpLCkpLP/AABEIAMIBAwMBIgACEQEDEQH/xAAcAAABBQEBAQAAAAAAAAAAAAAEAAIDBQYBBwj/xABIEAACAQMCAwYDBAcEBwgDAAABAhEAAyEEEgUxQQYTIlFhcTKBkQdCobEUI1LB0eHwM1NyghVikqKzwtIkNGNzo7Li8RYXQ//EABkBAAMBAQEAAAAAAAAAAAAAAAABAgMEBf/EACURAAICAgICAgIDAQAAAAAAAAABAhEDIRIxE0EiUQQyI3GRFP/aAAwDAQACEQMRAD8A07Xx0FNbUGhgJqUJXaIcXpm6kVrgWgQpru6ui3SKeePcxQM5vpytNC3+J2U+J1n3k1W6ntpZT4QW/AUrQF9szTNXrUtLLsB+ZrEcQ7eXGkJCj05/WqvRabUay5tWSTzYmFHu37udRKdDjFydIvOOdrjc8Frkfqa72eskOhUg3PiBkZwZEnAkEj6Vr+CfZ3pLSKTfc3sbnhYmQYRSMD3Jq2t9gNJO43bzGZ+NFzIP3VEZHSuPLLyKl0aSwyWmjDa3QAkFkUQArKoAUdQWZcMeQwM85ojYNrM8mCSyquSuSTuiBknP4GvQz2f0Q5rPKZuPmORI3R+FQr2L0p63Y8hcx+VcrxPqzN4ZHl99QS2QsEQSwJAA84E8vLrTrOoKg7WbcvJlY/d5EdJiBHpXo9z7NdKfhe6v+ZD1mcrUI+zJd+4agx/5azjkSQwB+lV4mJQoxVzUMbpbxO2QciCFADMq/PmMZNHabS2NxcsTv8ZU+JmLGWZiPf4JFbLS/Z5aCFXuOwJ3QFVQDEYncQPSalfsJbVAtq5cQKDA8BHIgT4QcGDMzioeGTE4mK4LfB1NnaoEXLYHhIAEhmAPWD7zMxiqHtARb1DJsLESAT4J3hSwIVjjJHxdMitXYFzTajTWL4CNcvJBttIubWUK5JUKJ8QYAAnf6kjL6riVi7fZDbLpuhGUw4XkWHJSZzmBzkeVqNR2huNLZWm2vdjIA9AGUN05n/WifWpNPo2Ywjq05OdsQDu3AgRypli7ctMNpMAiQRIPTxDlmB+FWQIC78biBvKrBYAyNw6mSo9YHlUzbRLtD7nB1IHxM4bO3MhQd42x4T8IBJIMetA6xrlm6bQuOqpz8MmD4gYj2+tG3dWF3gxEkqwcn4vEZxnHTPP0qO9ZFyG6mJPp7UY+XbNIX7BbTXCVl3ImSCpAj35GtLw7kKCGjC2x70fw9YitkXI9B4cg7pP8K/8AtFGBaH0P9kn+Ff8A2iiaskE1+kLqQuwFsFmnA67YzPzFYTtLqXsLF64SlwsAGeFgsfCxYSW8SmMnNej0FxnQ27llxcto42kQyg4ME8+WQD8qiWNS2KrPGON6vcyKDIQC3zYltvIyROCYg9AKrG4JAkienzJiPr+VWOt4clt3tiSUIJOBjaCWA9DB9vapOH31b4yZyoPTwgjeZPOCW9wMc6X6ov8As9l0vBLDW7ZezbZu7tgsVBJhFAz7AVygtF200gtoDd2kKBtKuCIEDp5Vyjyw+yLPMX7Z2x90n51Ce3gHJPxrHFR50wstehZBrn7fN0RfxNDv28vdNo+VZguPKm976UWMvdR2v1DffPyxVff4tcfmxPzNBSacqUCHm8x5mpbOjdwxAwoLEnGBzpiirnhAkOPNWH1BoSsTdDjwG0tlLgub33bXSIgEBkYDnGGUz1A86N0fFCgAXA8hiqu0W2nyhR64JIxXFuNHSuF3Ls9f8eXCJqLXaNsZqwt9qT51iU1DeQNSjVN0T8anibvKbZO0wkSetX2k7ULHOvLU1EHxAj8aKta6Oo+tJoOSfZ6ta49OQcUbw/idy78ClhykcvqcVW9i+B2m06Xbp3s43BSfCoPIR1PvWtF22o2jaABgCAB7CqjFv2cuXLHqMbFZVh8UD0GakLjz/GqXUcbAXnVRd49J51Lmo9GS/HctvRr7iq0fCYIIkTBBkEeR9aodd9nuiund3Qttz3WiUz5wPD+Fd0muBGD0opNWeRyKPIJ4GumYjjn2b3bZL6ZhcXqhADx1zyb8DWSDKrbXJWJ5JMEeEh5zGOX4V7C19wZRpHVH/wCVv41Q9p+zaatTctgLeg/6obEQ3kfWs20yHgdGItrYjbKTEqSpKyq5BiRk4HTrXP0ybag4YRB3bQAPuxEDmPpiKA1Wi7oGQywAdrYMgkAefMGptNFxVKwJwRAww9PnPzpxiuzJRrstyn6sNIILdDI5xzpcL4nbe5sQkkCeRAxA6wevlU+stQiCeTfz6e9Q6PQhNSzAcwfzH8K2RTPT9D/Zp/hX8hRAqDR/An+FfyFTzVECFD65v1bexoiaH1vwN7Uxnlur0aHV6ktGCi5IGDbWQPeY+vnVXpStsN4ZuSwcMYUKRyJCypkcwYg860j251eoMSQ6gY693bpr2VL3gQGA2iCJE7c/nUcb7NGrMDd4nd3HmMnALAfIAxSr18/Zlo2g7bqyBgXTAwOUgn8aVLxx+jLij5/muhTUsV2K7qMrIxbpwFOikBToVimuilSAoAcpq74QYNU9pc1YJf2iOpx/OqT47Yu3RxrreQNOW/P3atNV2fvW7SXSsI4BVpHI8pEyPpQVsRXnt2e0loi7+Oh+lTaa8KIR16ipLOiR8xFKx0KQaE1FpTijH4WByZvrUNnS7WIOQeRPQ9RSB2WvBu0lyyqoGwuBPl0q3HacnLMSegGB8zWOv2CtRi8amh8mjVXeOs1NHEzB/OsvdbeuJkdKkt7o3KY8xScQcrNlw/jBB51reG8RkV5PpOI7vMEVpuF8SYQDIqWqDtHoe9TVbd1DI3mOVC6bicip01QODWbCKopO2XATfQ3bQl1guo5uADBHmRPzHtWO4AfE6f4Wj5lT+a/SvVrYzIpmo7M6e+xfaLd0iC6iN2QfGvJsjnz9a1xy9MwzY12jKcSXwr/iH7hT2QB5961XF+HafT2Ea7a7wyqkh3VZiSxM+EeGg+0GitCzZuWk294N2SxMELHM+tdShZwtmj0p8C+y/kKnBqGx8I9h+QqUCkA6ag1fwn+uoqc1Bq28J+X5igaMHP8A2rUnycR791azUenTx3B0BUk+uwH99N377+oZG8JuLHhmYt2x1PoahIcXLsN+z91f2FpI0PT7ZwPYflSpgUwM9B0Hl7UqZlZ8w7aUVJFIrXdRzkUV2Kea5RQWNikBTgKje8B6mpehonDhedKxdlpP8vagDdJ50XpMsJrKcrNYR2aPU65rqW1L5VQoUnoJiPOKD7hl6kVoOP8ACLR0dt1QC4g5gZMnrHM1mk1TrbB3Ek5gwYEgDnnMn8K5aT2j0nncPhIla4wHIH8DRFnVADqPlNRrqpVCVDbozG2DkMBmD0NXXGOAra2jdO57lsY622Kyc9YpNCWaDK//AEgv7X4Gm2tRuJjMU5NAYUiDIBHnn0qJNIVcMBB5H1HlSNFJMka9PMUO4qw2VG6ipLorkEE0Zw9pEe9RKmTTVEH8aGTQWNEAAeRB/OrCxeKiGEjoRzFDWbm5R5zn+NTIakOi402oI/dVro9TPOszavQQKs9PfqGgZqNPq6tLV3E1kdPqc86s04nFQ9DuzV6fWBh59CP41HxjhY1KAbtpXliR05j5VRaTiGTVzptVW+PK0c+TAu0PuXTbgMrHAEgAry85pg4sP7u59E/6qMfWKqMXI2gEmfIc68u0vbBu9bL92zEhQYIHSCQa6oRc02jkl8ez0G5xrytXD/sj99RariJKf2dyWBiADyiSYz5fWq7TaO3qULJfusfLeAw9wB+NGHgChVl7jROC5jM+UVm7GqKVOAXd7uvw3GDQbDkjwqsf2i/s+VRns1e3sdzAtB/7q0CABz7+r9dCAI7gmDz70fXNPe0iyTaVSAYJbdnpKqJ9aSY2WQvt/dXP/T/66VY86q2MHbIx/aXh+AeKVLkQeNVyoW1q01rxjyr0XNHNxZMxqF74rmyR51HFQ5s0URzEnrHpTAK5mkc1nZRxhRGiY7h70OWonQDxCpl0aY1ckb/UHdpWWQPBj35jPyrOarQMLaXCAA6BhzMnHn58/nWm4JrIe3/8c4/1gR9RWw7O6XS60Xrb6e3j73dWVJ3blBlLakMpU5HpWONWrOj8tVJHl9i1t09okiS5YCOS7lWPYlSfLxVse2CBbi4hRq7vLA8RTA+bMfnWZ11sppLIfcpXvU3bWKBrd2CCRO3mcxmOcCiO0es33A7WnulhuXUWr3dblNx2WU2kNzBz58hmtY423RyN0rC9CAvdMeQQGPZZA+tUl5yLznxRsukdfELbbZ5YEflSs8buKbakrkeEXNtt4DMnxAhGyvl0o/tDoGCbxuMkLCAMZdbhmOohSPSfqnjknQ1LVjeHt3unW598GHEYyzBWHlyg+tNv6ZgvI1XcG4gtllS4SqsVV1YNbG0nJlsCCQ3yNXfEeMWf0e5ZtM4vB8qwKMCPDknwxJbrms3jd0dEM7S2VyWYqO4nWi9K7OVV0dCcb2XahYLPOesdPOpNZwt0+JSPIxg+x5VlKMl2jqjljLorlcgyKs9JeDj16iqx7cVGoZTIpDZelIpwvkULpdduGRyp91vLlQIMt62Otd/0iTgVV3GqSyc/1gVnJDRpeGakwPWtBp9dFYyxrRPoMVzV9oxbVmnlyHmamMW3SG5Utll287VeAadDlsv6L0HzrD2r3rVdqNcXdnYkljJ/hTrV2vXxR4Ro8rLPnKzS6DiRtkMrEEdQYre8G7brcULew37fQ/4h0+VeU2n8zR1jWCtJRUuzJNo91sXQyhlKlTyMyD7EVHqtDbuR3io8HcA0kAxAI+RP1ryjh3G3tmbdxkPWMg/4lPhb5itbw37RFEDVW9o/vrYLJ7vbyyfLcPauaWFro1U0zVjhlv8AYt/j/GlUml4nYuIHS7bZWEhg6kH2zSrPiOz5PFEacmI6VDNdW5BrUkJtN0PyprtDT9aga5NI3ZEH60wJi2a5bYdeVDbqeHpATd3mjNEkOKCRyaPsgrB9RUyejfD+6NrwKzvuoskTOQpc4BOFBE1sOzmst6J3YjVXN4Vf+6ssFSx/bM4cYis59nYDatQZyjjlMbgBJzI58xnNb/8A0PZ07bbl7D5VXSbalSIIZp2mSoEtkx1ioxfqa/m25qvoxvGtUbdq/dS5fRA18i33dvTzce6bkPuBLBe8C5BnxecGq7P6y3rbYa6trdb7zvD3YLMzMWUi4+4quSxVCADiAMVZ9v8ATWZYI6u9xSxYqQtvcQAu4GQzSxiDAQyMicSyXrF2zbXws0C4hJVW2nIcNBBHigmOY9a08bcW09mUciTSaNZxPgneudiqtgAdbbb2IkwNqhDJAJJjFV2l7N3ElLRVFDDfcVroYEJJ/VlyiD9aoiJnrTdT2ku4XB2rudlMBfEFCvBJCjcgPInHU1Bwntke9a0oEPO14KquSWPdkwJkSScRyJqX50qZp/BdhN/sveuMEu3h3JLDvGthmCKrM1xllQAApJ8U+8123oBqSYsna4Fs3CSt0EJC3iig5BUMcnG7zoHtDxcou+0zbvhN/wAJDEsrbApBgeEGGjly83a/tsjWbVsljvS218rCyxnfacwIEncY9BUN5KVj44dpABtW7ahhqNUyEwTb71R0+87Wx549Kd2fa0dXbTUm9sfwybjbkLxscbuQkjOcGtsl9LCraGVGNo5MfXBnpEzWTv2Vv8U05a4hBu2Vec21CEfq9xkMIXbmcnJzQssp3EHhjj+Vmz7T9nLKrZXTjdcPhMkAFVB3XHYY3cuQ8zVPe7MMORUjA55kzOOgEczAyK2nHNItkO2ntHcJZkDdAJYoh543SJnGBWQua07We45trIkSRI5gHzny6/OuSpLvZ1ReNrT/ANKG0qnKkH2P50QJ5c5qXsfrrWm/TtUqb2O21ZV1GDcLuxPko2r6mKtOBm2x3AbmC/fKliRG94B88/OtZRUSINy2UeotMGiIjnOPbFCXL5EgfM1s71xWL+He7MhjEDaIAY89vUgZMAetYPW39l5rTECCQpBwc4U+RipiuXQT+PY5uIEDHKqnW60seeB+dScQ1G3AqsUzXXihWzizZL0TrcqVb1DTFSI9dBzhYuGpbbUKpqW21UIsbV0jrVlpdWQPOqRL1Trq6pMktLmlsMdzWlk88CuUEuuMUqdoNmKUmkDR2k00qai/Rq47N+ILNdFT/o9MFunYqOA11RTtldAoCia1bij1XAoXStMVYW1E8oqJs6cH7HoP2WaVHuXS+8QgAKsV+I5kg+QrZ/aFx5LGhckzuKIojJYsD1xgKx+VYXsxr30umu3LSB3JB2GJKjGPC3melA9oO2l7Vadrd7SMiyjBysBWDgAg7BkhiPmaIU0H5DfOyo1vH7l67YXcyraIKiQdnwFmB2j9iY5D5mWDVhVu33+N5W3JgqxYPdeJyc7ffdPKq62yq2ZyIyQRmMDrmm8UBLKnlIHMqMncZ5DxST7mupJJaORtt7NHxPXp+h2XEJc7tLdu0viAUoHuXWYR4muFYjMqZnnQXYrgZvXhtZQQx3MxxtQd4zMCCNmFBkZ3VSa7UbtqLkKFSYAnbgE9fM5q91uvC6ZLdtSisoJAwSWUC4zQc7onPSB0ihWDJ9KH1AupaYJaBiSWiW9ADzKgkkRETisxrtEFkOvdtudZA8JKeFibY+HMiV8j4auOzuqVN5N57U/DFsXAWztZ5DABTHIT4sHEFvEru+0llVW5cdhB2q1wMGaYceLxF2mcHdMCKT2C0QJrL2wb3JLB4uCXLYwu+cSPDmCATNWfA9IXItW7e+5O6FC7oC5lzAVQDJkgcqkv6S1Zthhd2uEA29221oC7ipLGSWBywAEHlUnYridkXrm4lNyMrfeASVO5BJJcOEO2DMe4pNrHG0ilc3RodH2hui6ti+WtPbEyxWXskEABlJVwcgMCfLmKzfHrvf3WO79XbuXFCicBNq7wY2wVECCfhJxOT+2OkbvLd609ru7R2WGUjdcNy5cZ/CECogZ1AHIDkWzGf4pr1RBZQGBjd5hYPL/WMk1niUZfMc246C+K9oLCEratFUdVnoveIACbYOQplzn5YqHgXaeEuKZDSXESZEclE/EAB711NRZuaB7DMqXu870FiF3wqhBvIiBFwFZBlwfOs9whIvgzG3c0+W0Ez8qHFSbtFLJJJUa/U9o2KBbUjcAWYfHDCdgPQ+Z+VVet062QS+0nO0DKyPvT19KvG4K9mxZe8CFKMULBZ27tzbiMkzcAlvQDArE8W4gbrk/d6D2wMdK1jCOOOiJTc3sHu3SzEk5NNBqMGnA1JJLNIGmg0poAJttT2uxQyPUgpiCLdyp7TCg7bwc1MadiCCfWlTbdkwKVUIrLF+pg/U0LbSI+dTiuRnSh3Q+dRbadcWu9KQyECmstTBJmm9yaomiXSJmrC3bO8bQScCOck9BQ2i0xkeVbPsDoQ3EbHUKWb/ZViPxiok/R0Y1WzYcA+z9X05GrDTcA/Vhtu0epHWhuI/ZLorNq7dt96GS3dYAurLIttzBX99eixUWosB0ZGyrKyt7MCD+Bq1o55ycnbPmYQm1hmGBESuQQQRmYxU2rPiBkRIxPiIGfh9vzqwuWms/pWmZie6e6WMfF3SXLSt7A7T/nqts3mJtqDkEBegySsFhmIaPb2re+yHHogLh3hZ3E4I6npK+c1d8R0zuWNtWZV3AQpbw2yV3YnGCZ9ap7qbGLBsqw2lT1BwVJ9eXtXbrRsMsQUcbZK4VmVSWXmNykx5rTuuyasmNs28OGVp+FlZTkYwwBHOnaUTc38wgBAPIvO22p9Nxk+imgLt/wqyrtwCYJywEOxzzZgT5Zoq4SkL1Ls0SPhRdq8sZNy59Kdioi195mO3eWCjaJYnAkn0yST7saH0l8pcBBBOR6exp92T/R/Kal4SUGpsG8C9oXU32wuWXcJWMTPIz0mpn0yk9lw+pe3dO+3BSQVJYBg0ZBHiAZRz5xyqi1ZPNvzmT1q14prWuO9yB+sYttH3VOLagcoCBRFU962Wkk7R5EGanHHjFIc5uTthAarXs7pQzNcaNgKhgZgwC/OI5raBHk9VAXwirThqQhOPgdjMwdzIizBHLY8Z61oQWHa3tU2qYm421QFRUUeABQYAMk8ySZ9PIRkr1nEjIPWi9UfN5jMQBk855k1a9mOLJZS8LlvvVuLAXaCNwbkQSCBDHkeg9xE7rSKW+zLkVyattboVdmayjKoG4ozBiuYwR09Dn3qrZaVMQg1dmo5p00WBIrVMGoXdXd1FiCyZ5UkfzxQyk9K6VbkcelOwCG15nnSobu65RbDQUokxXIzQ/6QJ51INSK5zp0T93yp7pnHtUP6WKf+mClseidLdS9xyoVNQPOirN8TSZaSLXhugHOtl9l2jnWO393bb6sQo/fWR0GtAr0n7MLS7b7/eYoPkoJ/NvwqIu5bNsiUcejcAV2uz/UU01ucB4p9oWg7viOs/8AF0z3Bj/wln/etMawTMYb616v9rGn/wC12Wj49Hr1n/y7N14+W8fWvJS3P1FbIksuGa/u9QjxLA+CfuuzKA/uAzEesGua+4SWnMmTgH2B8v31WziZjlHyp9nUFi5JkmDn5iivlZfL48QniPDriIngI3W1eQZG1hvzHIgRIqKcIS2dok84GBJ6nlP1ow8VDWCHI3KuwLnxDaFB9/P2qfXcDfTHS94JF2zZvKTy8agsv+Uj8RUxbb2E4xVcQDU6Rka4jEblVyIAglc82IxAJxJOIGakuW7SuXtsxCoSJLEh2lVE7FBjcDgfdOaZfuSZPPH4A/wH0q00GhsvpWZ/FduHwkN/ZIjEZA+85Dc+gHnTk+O2EIObpFa10E+EkEDGenQUNfbqWj05n2ipNVYUhgBD29voGUwBAnLg5J6gnoIAbafqapSvohxphdx/CvsKtLpYIUWMC0GYmAu1d8fNrx+gqpdYFsHqF+hA/cas3bf3pG0oLpJ3OqjkqqckTO08p5U7JKvcMwAx6n7o+fWp9Gxg+c4ERz/dg1Klt2uG1bG5gCQtpWfcApZiJgkAKTMdMVFw2+XeM+ICJ9SBP4ihNDLi07WrRYHazqx5A+EygBnpHefUHpWc1HPIA9R++rrjd6LrKsbRCLHUWxsI+oY/OqXUGc05CBnWKbRq2wUE+n5UK9us2hjK6DTTXbYzSAIsr1rjXpxT2aoIzVCHTSpXGyfc1ymBAEpwtUWLYpwUUuIWBi1ThpzRdO3U6QWBjTmpFVh1qfbNN7s0nFMak0T6bVkGvXvsk1O5Lw8th+Zn+FePW1r2H7ItIRYu3OjOAPXYM/i1YyhTtG8cjcWmeiK/1pFqgcycx+NC8Q4l3SglbjiY8CPcI9Sqgn8KdGZh/tUuTqdGs4NrXqB1m5YNv6fwrxxMrPWvQe2Wqu3OIJqFtai6iG2FUWL9sqi5KHekEktcM55+1Yu/YNrTLbdXS5vdwCjBihRLfUCBKOfXFbJUSwJxj2kfiDTdP8R9Qf3fwpxOGxHiXHuD/CmWvjE8jI/A0COvzI/rnW77V3Td4ZwjUEyVR9O3vbhR/wAFvrWDPNq3F0luztrwEhdVcIcRCy7rtbM57wxj6Un2hmQuPK+p5/kf30dwi4gW6CQGlDkgeEArMnyNyq9jyj+poZ6UlyVFQnwdh9m4G7xs+JljlMR5V29fTumB+MPbIwZKbbocD5m0f/qiuzXDu8TUsJJs20uRiI71VeZ8lZj/AJahWwr3UQsEDOqlzkLuYDdA8pq1qJO2yLjtzx28R+o0vlk/o9rPp0xXX1W+2hkTt7o4E+AAA8sSht56lXovtlwxLN2LVzekKFnLAAAKCRgiFwaQ0At6LTXdubraobv2ghsBPkCX/Gs4tS6KknBtMqVvlWVzJKkAjcykgdNwyJXwyPOrbhOoXvg5ColpXuxJMKuVUscnJQetVP6MBz5+vWnWBvcLODz9h4v+WrSoiye3p7hSSDmWM4EkzIPQ5qD9JG6GYe/P6x+dS6q4I8QYrkDJAkAEgHkY3DHMSKlfXXmtEm9CqVtizO1oKt4lQAAgbIJOZYedDaEMvsAv9fKoeHANdE8smPOATUmpKhmCMXQGFZl2lgOTFZO0+k0zT3IeVgQpz7iKGwHa/RjJTpzH8KrlbNW+nEJQGq04nBz5fwpNAmQq8GKcjeIe9RXBmnW/jHvSsYVd02TSovupzSrWibBwtdinRXYqQGhK6LddmuhqYHBbqZR51GATT1st0BpgPaz1GfOvZPsm1IbREfs3G+jAEfvryC3acVt/s87UppXa3dICXNvinCsJEkeWedRNaKg9nrTCmMKVm+rruVgynkQZH1FdasCwHiS3GTbaui05OGNsXARBldpYZyM+leV9ruB6gM5uKLtxoU3GvIXfJgafSqdyhhHhgmRzr1y5bPKsxxjsshL3Q920xEsbCW99xpJJJKlixBjmJitIyoGjwvUWtjOCTM5B5yCZBnqJoecrHn++tlx/gWnUM6ve3FWLfpBUO8kbRaCAw2G3byCIjmayG4FlAwAR+f8AKtGiBXBDN716bwbQG72buKBkNfvD17q9uP8Auowrzg6dmYwPmfxM1vOz/wBomn0eit6cq11gLu7bAU73uNEn0aKmS6GjAqcfUf18qibnHlUlu7a5Sy8uefypPYIM4I6EcjTEbT7JNH31zW2f7zSsn+1cRQf96sdqZE8wwPzDDn8wa232L41l8+Vg/wDGsxWb7V6bu9Zqk8r92PYuzL+BFJe0UQdowf1BPO7aW9j9lywAPqCrfWr7V2r93hGlPdE2rO4i4Gt8muOjDaDu+Ir9Kqe0VguNAFBJOjtCB6XLwrZ6DjFixwgabUPtuFLy7IllLXLjI0ehKt8qmKpaHKXJ7PNnZjCmT5Rz/nWk7L9mt1u9cub1YDbbBBGTlmPnjw/5j5VBw64N36i0xnBuPn3KgcjWitoVWGZiT6n+hW3jtdmcZqL6szt7R91buhwSCQ6yI8YBUgEHJKsY9VFU/FbY3s4EKxDDwG2PEAWUKSYAaV59K2V1mA6uvUH4v50Xwns3pddcAu3WswttEAC7TsQKSzHIY7Qc8+XQVLxV7HzT9HnVu2xWeSjqfP8Aea7pbniM9QY9+n769nf7DLDDw6q4P8qEe9U2t+wO6Ce61NsjpuVlPziaWvTA86S5AHpUNkb3EkCSACxgCeUnoK9F1P2J6sokNZ3gFWh2G7xEqxkRMGOnwiqrW/ZHrbdxZtu9vwyybWKz8Xh3ZjoevpTAzz8GSR3mqsQScpvcqekgKMfwqrv2Nl0qGDAGAw5NHUVpOIdjNVZRHbSXQVJ3sQWV/ENvhHwiJB85oO32cvXCzrZZVk4CttWTIUTkATGfKpp/QAaaoAV2r3T9lSVEoZ60qu19iKMLUq2xSCgV0vVEjgg8qcB6CmqKmVaAOqpqQtApKKh1T4piBtTfqTRaWck03T2QxzyFWSuoERSSvYGg7F9oH014ASbTGHX0/aA8xXr9nUK4BUgg8iK8G0moCSZ5+lWVjtCy/CzD2JH5VMsd7LU/s9neonXzryj/APOtSBAuEfIE/U0Fe7R37h8V1z/mI/Ko8TK5o9LucG0u477NgySSxt2y0k5LGJPvWE7T8Xs2ldE0Vrf41lbYIEys79i5iTInpzqssuxMlj9TRbX25Sa1jirtkOd9HnWs1jsYPhHReQ/nTL2idFVmEBuU9fWK9Gu6K24/WID6xB+oqr1PZi2TKsT6Mc/I0njYlIwpFW3BtmQ7kA8xEj+VWGs7LkZT6VSarQshyCKni47HdnoHYHW2NFfuubm8XLYQQDI8atn6VB2l4Uup1d28rgW7hVszIhFDY9wT86wljVFTzrTcJ4puEE041Y23QVqXuEWrdoootp3Xekjft3M2PL4jROh7OWk8TeNv2jnNHC3phZBa2Wug8pYKQDGSG6q5PvZX9o1EvFtElzbtu7Ijd4t26e63Ruj4P18ft+DlV9eiOwjvIwsKPQRTAq9TTdD2jsH40kF2MQxKpNsqgMjMd4D54z5WVviukZQCo9SqMoYnusgbp2Aq3hPyicVyFQCGWkbSNzGfPkf51ZJf0u1pUk7SFhXA3TcI2gkwJKeWPmKkucQ0isStsETOVaB/ZwBkYjvOY507Cik1i3ABsdxHIqYZfaMGqk9tuI6XK6l3U4DEhx7EPMH3rU63jmlhQts4An4p+K3uzIE7e8g5iRy6ANr9EAQ9sMXdd+1HVSJTKqWMYDzkSSIHIjOST9FqTXsZw37ctUixdVLh/a2gfUCKttN9vhiH04nzDEfhWc4p+iSs2wwhFkJcVQBZtIxtru8LbkJE+f0C1R4ftYKhDd0VDbHBDjcVYAmJMpMnofEYh8HA052b8/bhpmG17LnkcHBPPrnnUx+2jSf3TrPOAs+fI4NeY6FtKqpITcBEmzdfxbjuZyLg3KUgKoEgnMQdxV/Wae6hQWFB2kI8NvHhtldzboJ394CY5e9Lh/Ycl9G5/wD2loupvE5//lZpV5iODv8As/iK7S/5x+Q5TlFdpV1GJIoqUUqVMQ8UNqaVKkwQ3SdampUqSAclPSlSqhj1qezSpUyWG2KLQUqVWIII8NARmlSoEEJQPG7QNskgT7CuUqQ/ZhL4zU3DW8QpUq5/ZobjSnwiqPiQzSpVu+iF2CWqstIc0qVTHsbLW0cVy5SpVoSwG9Q2p+A0qVQNBSCbZnOKprwzSpUSGiA0+yc0qVZsotrbGBmlSpVZJ//Z"/>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1979" y="4221088"/>
            <a:ext cx="3746683" cy="2104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025822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Oval 21"/>
          <p:cNvSpPr>
            <a:spLocks noChangeArrowheads="1"/>
          </p:cNvSpPr>
          <p:nvPr/>
        </p:nvSpPr>
        <p:spPr bwMode="auto">
          <a:xfrm>
            <a:off x="7440085" y="2006143"/>
            <a:ext cx="3312583" cy="2160587"/>
          </a:xfrm>
          <a:prstGeom prst="ellipse">
            <a:avLst/>
          </a:prstGeom>
          <a:solidFill>
            <a:srgbClr val="FFCC99"/>
          </a:solidFill>
          <a:ln w="9525">
            <a:solidFill>
              <a:schemeClr val="tx1"/>
            </a:solidFill>
            <a:round/>
            <a:headEnd/>
            <a:tailEnd/>
          </a:ln>
        </p:spPr>
        <p:txBody>
          <a:bodyPr wrap="none" anchor="ctr"/>
          <a:lstStyle/>
          <a:p>
            <a:endParaRPr lang="es-ES"/>
          </a:p>
        </p:txBody>
      </p:sp>
      <p:sp>
        <p:nvSpPr>
          <p:cNvPr id="37891" name="Oval 20"/>
          <p:cNvSpPr>
            <a:spLocks noChangeArrowheads="1"/>
          </p:cNvSpPr>
          <p:nvPr/>
        </p:nvSpPr>
        <p:spPr bwMode="auto">
          <a:xfrm>
            <a:off x="95251" y="2006143"/>
            <a:ext cx="3312583" cy="2376487"/>
          </a:xfrm>
          <a:prstGeom prst="ellipse">
            <a:avLst/>
          </a:prstGeom>
          <a:solidFill>
            <a:srgbClr val="FFCC99"/>
          </a:solidFill>
          <a:ln w="9525">
            <a:solidFill>
              <a:schemeClr val="tx1"/>
            </a:solidFill>
            <a:round/>
            <a:headEnd/>
            <a:tailEnd/>
          </a:ln>
        </p:spPr>
        <p:txBody>
          <a:bodyPr wrap="none" anchor="ctr"/>
          <a:lstStyle/>
          <a:p>
            <a:endParaRPr lang="es-ES"/>
          </a:p>
        </p:txBody>
      </p:sp>
      <p:sp>
        <p:nvSpPr>
          <p:cNvPr id="37892" name="Text Box 1"/>
          <p:cNvSpPr txBox="1">
            <a:spLocks noChangeArrowheads="1"/>
          </p:cNvSpPr>
          <p:nvPr/>
        </p:nvSpPr>
        <p:spPr bwMode="auto">
          <a:xfrm>
            <a:off x="3598333" y="4265155"/>
            <a:ext cx="1974851" cy="989013"/>
          </a:xfrm>
          <a:prstGeom prst="rect">
            <a:avLst/>
          </a:prstGeom>
          <a:noFill/>
          <a:ln w="9525">
            <a:noFill/>
            <a:round/>
            <a:headEnd/>
            <a:tailEnd/>
          </a:ln>
        </p:spPr>
        <p:txBody>
          <a:bodyPr lIns="90000" tIns="45000" rIns="90000" bIns="45000"/>
          <a:lstStyle/>
          <a:p>
            <a:pPr>
              <a:lnSpc>
                <a:spcPct val="81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800">
              <a:solidFill>
                <a:srgbClr val="000000"/>
              </a:solidFill>
            </a:endParaRPr>
          </a:p>
          <a:p>
            <a:pPr>
              <a:lnSpc>
                <a:spcPct val="81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800" i="1">
                <a:solidFill>
                  <a:srgbClr val="000000"/>
                </a:solidFill>
              </a:rPr>
              <a:t>ALARMAS</a:t>
            </a:r>
          </a:p>
          <a:p>
            <a:pPr>
              <a:lnSpc>
                <a:spcPct val="81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800" i="1">
              <a:solidFill>
                <a:srgbClr val="000000"/>
              </a:solidFill>
            </a:endParaRPr>
          </a:p>
        </p:txBody>
      </p:sp>
      <p:sp>
        <p:nvSpPr>
          <p:cNvPr id="37893" name="Text Box 2"/>
          <p:cNvSpPr txBox="1">
            <a:spLocks noChangeArrowheads="1"/>
          </p:cNvSpPr>
          <p:nvPr/>
        </p:nvSpPr>
        <p:spPr bwMode="auto">
          <a:xfrm>
            <a:off x="5425017" y="4265154"/>
            <a:ext cx="2590800" cy="1125538"/>
          </a:xfrm>
          <a:prstGeom prst="rect">
            <a:avLst/>
          </a:prstGeom>
          <a:noFill/>
          <a:ln w="9525">
            <a:noFill/>
            <a:round/>
            <a:headEnd/>
            <a:tailEnd/>
          </a:ln>
        </p:spPr>
        <p:txBody>
          <a:bodyPr lIns="90000" tIns="45000" rIns="90000" bIns="45000"/>
          <a:lstStyle/>
          <a:p>
            <a:pPr>
              <a:lnSpc>
                <a:spcPct val="81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800" i="1">
              <a:solidFill>
                <a:srgbClr val="000000"/>
              </a:solidFill>
            </a:endParaRPr>
          </a:p>
          <a:p>
            <a:pPr>
              <a:lnSpc>
                <a:spcPct val="81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800" i="1">
                <a:solidFill>
                  <a:srgbClr val="000000"/>
                </a:solidFill>
              </a:rPr>
              <a:t>PATRULLAS</a:t>
            </a:r>
          </a:p>
          <a:p>
            <a:pPr>
              <a:lnSpc>
                <a:spcPct val="81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800" i="1">
              <a:solidFill>
                <a:srgbClr val="000000"/>
              </a:solidFill>
            </a:endParaRPr>
          </a:p>
        </p:txBody>
      </p:sp>
      <p:sp>
        <p:nvSpPr>
          <p:cNvPr id="37894" name="Line 3"/>
          <p:cNvSpPr>
            <a:spLocks noChangeShapeType="1"/>
          </p:cNvSpPr>
          <p:nvPr/>
        </p:nvSpPr>
        <p:spPr bwMode="auto">
          <a:xfrm>
            <a:off x="5422900" y="3877804"/>
            <a:ext cx="1009651" cy="568325"/>
          </a:xfrm>
          <a:prstGeom prst="line">
            <a:avLst/>
          </a:prstGeom>
          <a:noFill/>
          <a:ln w="9360">
            <a:solidFill>
              <a:srgbClr val="000000"/>
            </a:solidFill>
            <a:miter lim="800000"/>
            <a:headEnd/>
            <a:tailEnd type="triangle" w="med" len="med"/>
          </a:ln>
        </p:spPr>
        <p:txBody>
          <a:bodyPr/>
          <a:lstStyle/>
          <a:p>
            <a:endParaRPr lang="es-MX"/>
          </a:p>
        </p:txBody>
      </p:sp>
      <p:sp>
        <p:nvSpPr>
          <p:cNvPr id="37895" name="Line 4"/>
          <p:cNvSpPr>
            <a:spLocks noChangeShapeType="1"/>
          </p:cNvSpPr>
          <p:nvPr/>
        </p:nvSpPr>
        <p:spPr bwMode="auto">
          <a:xfrm flipH="1">
            <a:off x="4461934" y="3877805"/>
            <a:ext cx="960967" cy="639763"/>
          </a:xfrm>
          <a:prstGeom prst="line">
            <a:avLst/>
          </a:prstGeom>
          <a:noFill/>
          <a:ln w="9360">
            <a:solidFill>
              <a:srgbClr val="000000"/>
            </a:solidFill>
            <a:miter lim="800000"/>
            <a:headEnd/>
            <a:tailEnd type="triangle" w="med" len="med"/>
          </a:ln>
        </p:spPr>
        <p:txBody>
          <a:bodyPr/>
          <a:lstStyle/>
          <a:p>
            <a:endParaRPr lang="es-MX"/>
          </a:p>
        </p:txBody>
      </p:sp>
      <p:sp>
        <p:nvSpPr>
          <p:cNvPr id="37896" name="AutoShape 5"/>
          <p:cNvSpPr>
            <a:spLocks noChangeArrowheads="1"/>
          </p:cNvSpPr>
          <p:nvPr/>
        </p:nvSpPr>
        <p:spPr bwMode="auto">
          <a:xfrm>
            <a:off x="4271434" y="2653842"/>
            <a:ext cx="2207684" cy="863600"/>
          </a:xfrm>
          <a:prstGeom prst="hexagon">
            <a:avLst>
              <a:gd name="adj" fmla="val 53710"/>
              <a:gd name="vf" fmla="val 115470"/>
            </a:avLst>
          </a:prstGeom>
          <a:solidFill>
            <a:srgbClr val="99CCFF"/>
          </a:solidFill>
          <a:ln w="9360">
            <a:solidFill>
              <a:srgbClr val="000000"/>
            </a:solidFill>
            <a:round/>
            <a:headEnd/>
            <a:tailEnd/>
          </a:ln>
        </p:spPr>
        <p:txBody>
          <a:bodyPr wrap="none" lIns="90000" tIns="45000" rIns="90000" bIns="45000" anchor="ctr"/>
          <a:lstStyle/>
          <a:p>
            <a:pPr algn="ctr">
              <a:lnSpc>
                <a:spcPct val="81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solidFill>
                  <a:srgbClr val="000000"/>
                </a:solidFill>
              </a:rPr>
              <a:t>DISPÓSITIVOS </a:t>
            </a:r>
          </a:p>
          <a:p>
            <a:pPr algn="ctr">
              <a:lnSpc>
                <a:spcPct val="81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solidFill>
                  <a:srgbClr val="000000"/>
                </a:solidFill>
              </a:rPr>
              <a:t>DE CONTRO</a:t>
            </a:r>
            <a:r>
              <a:rPr lang="en-GB" sz="1800">
                <a:solidFill>
                  <a:srgbClr val="000000"/>
                </a:solidFill>
              </a:rPr>
              <a:t>L</a:t>
            </a:r>
          </a:p>
        </p:txBody>
      </p:sp>
      <p:sp>
        <p:nvSpPr>
          <p:cNvPr id="37897" name="AutoShape 6"/>
          <p:cNvSpPr>
            <a:spLocks noChangeArrowheads="1"/>
          </p:cNvSpPr>
          <p:nvPr/>
        </p:nvSpPr>
        <p:spPr bwMode="auto">
          <a:xfrm>
            <a:off x="1968501" y="5820905"/>
            <a:ext cx="7488767" cy="784225"/>
          </a:xfrm>
          <a:prstGeom prst="roundRect">
            <a:avLst>
              <a:gd name="adj" fmla="val 16667"/>
            </a:avLst>
          </a:prstGeom>
          <a:solidFill>
            <a:srgbClr val="FE9390"/>
          </a:solidFill>
          <a:ln w="9360">
            <a:solidFill>
              <a:srgbClr val="000000"/>
            </a:solidFill>
            <a:miter lim="800000"/>
            <a:headEnd/>
            <a:tailEnd/>
          </a:ln>
        </p:spPr>
        <p:txBody>
          <a:bodyPr wrap="none" anchor="ctr"/>
          <a:lstStyle/>
          <a:p>
            <a:endParaRPr lang="es-ES" sz="1800"/>
          </a:p>
        </p:txBody>
      </p:sp>
      <p:sp>
        <p:nvSpPr>
          <p:cNvPr id="37898" name="Text Box 7"/>
          <p:cNvSpPr txBox="1">
            <a:spLocks noChangeArrowheads="1"/>
          </p:cNvSpPr>
          <p:nvPr/>
        </p:nvSpPr>
        <p:spPr bwMode="auto">
          <a:xfrm>
            <a:off x="1968500" y="5893930"/>
            <a:ext cx="7444317" cy="576263"/>
          </a:xfrm>
          <a:prstGeom prst="rect">
            <a:avLst/>
          </a:prstGeom>
          <a:solidFill>
            <a:srgbClr val="FE9390"/>
          </a:solidFill>
          <a:ln w="9525">
            <a:noFill/>
            <a:round/>
            <a:headEnd/>
            <a:tailEnd/>
          </a:ln>
        </p:spPr>
        <p:txBody>
          <a:bodyPr lIns="90000" tIns="45000" rIns="90000" bIns="45000"/>
          <a:lstStyle/>
          <a:p>
            <a:pPr algn="ctr">
              <a:lnSpc>
                <a:spcPct val="10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800">
                <a:solidFill>
                  <a:srgbClr val="000000"/>
                </a:solidFill>
              </a:rPr>
              <a:t>DETECTAR Y SANCIONAR MALAS CONDUCTAS Y PERSUADIR AL BUEN COMPORTAMIENTO</a:t>
            </a:r>
          </a:p>
          <a:p>
            <a:pPr algn="ctr">
              <a:lnSpc>
                <a:spcPct val="81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800">
                <a:solidFill>
                  <a:srgbClr val="000000"/>
                </a:solidFill>
              </a:rPr>
              <a:t> </a:t>
            </a:r>
          </a:p>
          <a:p>
            <a:pPr algn="ctr">
              <a:lnSpc>
                <a:spcPct val="81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800">
              <a:solidFill>
                <a:srgbClr val="000000"/>
              </a:solidFill>
            </a:endParaRPr>
          </a:p>
          <a:p>
            <a:pPr algn="ctr">
              <a:lnSpc>
                <a:spcPct val="81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800">
                <a:solidFill>
                  <a:srgbClr val="000000"/>
                </a:solidFill>
              </a:rPr>
              <a:t> </a:t>
            </a:r>
          </a:p>
        </p:txBody>
      </p:sp>
      <p:sp>
        <p:nvSpPr>
          <p:cNvPr id="37899" name="Line 8"/>
          <p:cNvSpPr>
            <a:spLocks noChangeShapeType="1"/>
          </p:cNvSpPr>
          <p:nvPr/>
        </p:nvSpPr>
        <p:spPr bwMode="auto">
          <a:xfrm>
            <a:off x="4078818" y="4876342"/>
            <a:ext cx="2116" cy="900112"/>
          </a:xfrm>
          <a:prstGeom prst="line">
            <a:avLst/>
          </a:prstGeom>
          <a:noFill/>
          <a:ln w="9360">
            <a:solidFill>
              <a:srgbClr val="000000"/>
            </a:solidFill>
            <a:miter lim="800000"/>
            <a:headEnd/>
            <a:tailEnd type="triangle" w="med" len="med"/>
          </a:ln>
        </p:spPr>
        <p:txBody>
          <a:bodyPr/>
          <a:lstStyle/>
          <a:p>
            <a:endParaRPr lang="es-MX"/>
          </a:p>
        </p:txBody>
      </p:sp>
      <p:sp>
        <p:nvSpPr>
          <p:cNvPr id="37900" name="Line 9"/>
          <p:cNvSpPr>
            <a:spLocks noChangeShapeType="1"/>
          </p:cNvSpPr>
          <p:nvPr/>
        </p:nvSpPr>
        <p:spPr bwMode="auto">
          <a:xfrm>
            <a:off x="6718300" y="4876342"/>
            <a:ext cx="2117" cy="900112"/>
          </a:xfrm>
          <a:prstGeom prst="line">
            <a:avLst/>
          </a:prstGeom>
          <a:noFill/>
          <a:ln w="9360">
            <a:solidFill>
              <a:srgbClr val="000000"/>
            </a:solidFill>
            <a:miter lim="800000"/>
            <a:headEnd/>
            <a:tailEnd type="triangle" w="med" len="med"/>
          </a:ln>
        </p:spPr>
        <p:txBody>
          <a:bodyPr/>
          <a:lstStyle/>
          <a:p>
            <a:endParaRPr lang="es-MX"/>
          </a:p>
        </p:txBody>
      </p:sp>
      <p:sp>
        <p:nvSpPr>
          <p:cNvPr id="37901" name="AutoShape 11"/>
          <p:cNvSpPr>
            <a:spLocks noChangeArrowheads="1"/>
          </p:cNvSpPr>
          <p:nvPr/>
        </p:nvSpPr>
        <p:spPr bwMode="auto">
          <a:xfrm>
            <a:off x="9840384" y="3149143"/>
            <a:ext cx="480483" cy="1587"/>
          </a:xfrm>
          <a:prstGeom prst="bracePair">
            <a:avLst>
              <a:gd name="adj" fmla="val 8333"/>
            </a:avLst>
          </a:prstGeom>
          <a:noFill/>
          <a:ln w="9360">
            <a:solidFill>
              <a:srgbClr val="000000"/>
            </a:solidFill>
            <a:miter lim="800000"/>
            <a:headEnd/>
            <a:tailEnd/>
          </a:ln>
        </p:spPr>
        <p:txBody>
          <a:bodyPr wrap="none" anchor="ctr"/>
          <a:lstStyle/>
          <a:p>
            <a:endParaRPr lang="es-ES" sz="1800"/>
          </a:p>
        </p:txBody>
      </p:sp>
      <p:sp>
        <p:nvSpPr>
          <p:cNvPr id="37902" name="Text Box 12"/>
          <p:cNvSpPr txBox="1">
            <a:spLocks noChangeArrowheads="1"/>
          </p:cNvSpPr>
          <p:nvPr/>
        </p:nvSpPr>
        <p:spPr bwMode="auto">
          <a:xfrm>
            <a:off x="334433" y="2428417"/>
            <a:ext cx="2880784" cy="1979612"/>
          </a:xfrm>
          <a:prstGeom prst="rect">
            <a:avLst/>
          </a:prstGeom>
          <a:noFill/>
          <a:ln w="9525">
            <a:noFill/>
            <a:round/>
            <a:headEnd/>
            <a:tailEnd/>
          </a:ln>
        </p:spPr>
        <p:txBody>
          <a:bodyPr lIns="90000" tIns="45000" rIns="90000" bIns="45000"/>
          <a:lstStyle/>
          <a:p>
            <a:pPr algn="ctr">
              <a:lnSpc>
                <a:spcPct val="10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000000"/>
                </a:solidFill>
              </a:rPr>
              <a:t>OBSERVEN LOS </a:t>
            </a:r>
          </a:p>
          <a:p>
            <a:pPr algn="ctr">
              <a:lnSpc>
                <a:spcPct val="10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000000"/>
                </a:solidFill>
              </a:rPr>
              <a:t>REQUISITOS </a:t>
            </a:r>
          </a:p>
          <a:p>
            <a:pPr algn="ctr">
              <a:lnSpc>
                <a:spcPct val="10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000000"/>
                </a:solidFill>
              </a:rPr>
              <a:t>DE ELABORACIÓN </a:t>
            </a:r>
          </a:p>
          <a:p>
            <a:pPr algn="ctr">
              <a:lnSpc>
                <a:spcPct val="10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000000"/>
                </a:solidFill>
              </a:rPr>
              <a:t>DE UN CORRECTO </a:t>
            </a:r>
          </a:p>
          <a:p>
            <a:pPr algn="ctr">
              <a:lnSpc>
                <a:spcPct val="10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000000"/>
                </a:solidFill>
              </a:rPr>
              <a:t>DISEÑO INSTITUCIONAL</a:t>
            </a:r>
          </a:p>
        </p:txBody>
      </p:sp>
      <p:sp>
        <p:nvSpPr>
          <p:cNvPr id="37903" name="Text Box 13"/>
          <p:cNvSpPr txBox="1">
            <a:spLocks noChangeArrowheads="1"/>
          </p:cNvSpPr>
          <p:nvPr/>
        </p:nvSpPr>
        <p:spPr bwMode="auto">
          <a:xfrm>
            <a:off x="7679267" y="2393493"/>
            <a:ext cx="2880784" cy="1836737"/>
          </a:xfrm>
          <a:prstGeom prst="rect">
            <a:avLst/>
          </a:prstGeom>
          <a:noFill/>
          <a:ln w="9525">
            <a:noFill/>
            <a:round/>
            <a:headEnd/>
            <a:tailEnd/>
          </a:ln>
        </p:spPr>
        <p:txBody>
          <a:bodyPr lIns="90000" tIns="45000" rIns="90000" bIns="45000"/>
          <a:lstStyle/>
          <a:p>
            <a:pPr algn="ct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000000"/>
                </a:solidFill>
              </a:rPr>
              <a:t>CUMPLAN LAS CUALIDADES DE EFICACIA DE UN INSRTUMENTO DE RENDICIÓN DE CUENTAS</a:t>
            </a:r>
          </a:p>
        </p:txBody>
      </p:sp>
      <p:sp>
        <p:nvSpPr>
          <p:cNvPr id="37904" name="AutoShape 15"/>
          <p:cNvSpPr>
            <a:spLocks noChangeArrowheads="1"/>
          </p:cNvSpPr>
          <p:nvPr/>
        </p:nvSpPr>
        <p:spPr bwMode="auto">
          <a:xfrm>
            <a:off x="3647017" y="493255"/>
            <a:ext cx="3505200" cy="720725"/>
          </a:xfrm>
          <a:prstGeom prst="roundRect">
            <a:avLst>
              <a:gd name="adj" fmla="val 16667"/>
            </a:avLst>
          </a:prstGeom>
          <a:solidFill>
            <a:srgbClr val="CCFF99"/>
          </a:solidFill>
          <a:ln w="9360">
            <a:solidFill>
              <a:srgbClr val="000000"/>
            </a:solidFill>
            <a:miter lim="800000"/>
            <a:headEnd/>
            <a:tailEnd/>
          </a:ln>
        </p:spPr>
        <p:txBody>
          <a:bodyPr wrap="none" lIns="90000" tIns="45000" rIns="90000" bIns="45000" anchor="ctr"/>
          <a:lstStyle/>
          <a:p>
            <a:pPr algn="ctr">
              <a:lnSpc>
                <a:spcPct val="81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500" i="1">
                <a:solidFill>
                  <a:srgbClr val="000000"/>
                </a:solidFill>
              </a:rPr>
              <a:t>PRINCIPIO DE LA </a:t>
            </a:r>
          </a:p>
          <a:p>
            <a:pPr algn="ctr">
              <a:lnSpc>
                <a:spcPct val="81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500" i="1">
                <a:solidFill>
                  <a:srgbClr val="000000"/>
                </a:solidFill>
              </a:rPr>
              <a:t>JUSTA CORRESPONDENCIA</a:t>
            </a:r>
          </a:p>
        </p:txBody>
      </p:sp>
      <p:cxnSp>
        <p:nvCxnSpPr>
          <p:cNvPr id="37905" name="AutoShape 22"/>
          <p:cNvCxnSpPr>
            <a:cxnSpLocks noChangeShapeType="1"/>
            <a:stCxn id="37904" idx="3"/>
            <a:endCxn id="37890" idx="0"/>
          </p:cNvCxnSpPr>
          <p:nvPr/>
        </p:nvCxnSpPr>
        <p:spPr bwMode="auto">
          <a:xfrm>
            <a:off x="7152217" y="853618"/>
            <a:ext cx="1945216" cy="1152525"/>
          </a:xfrm>
          <a:prstGeom prst="curvedConnector2">
            <a:avLst/>
          </a:prstGeom>
          <a:noFill/>
          <a:ln w="9525">
            <a:solidFill>
              <a:schemeClr val="tx1"/>
            </a:solidFill>
            <a:round/>
            <a:headEnd/>
            <a:tailEnd type="triangle" w="med" len="med"/>
          </a:ln>
        </p:spPr>
      </p:cxnSp>
      <p:cxnSp>
        <p:nvCxnSpPr>
          <p:cNvPr id="37906" name="AutoShape 24"/>
          <p:cNvCxnSpPr>
            <a:cxnSpLocks noChangeShapeType="1"/>
            <a:stCxn id="37891" idx="0"/>
            <a:endCxn id="37904" idx="1"/>
          </p:cNvCxnSpPr>
          <p:nvPr/>
        </p:nvCxnSpPr>
        <p:spPr bwMode="auto">
          <a:xfrm rot="-5400000">
            <a:off x="2123547" y="482672"/>
            <a:ext cx="1152525" cy="1894417"/>
          </a:xfrm>
          <a:prstGeom prst="curvedConnector2">
            <a:avLst/>
          </a:prstGeom>
          <a:noFill/>
          <a:ln w="9525">
            <a:solidFill>
              <a:schemeClr val="tx1"/>
            </a:solidFill>
            <a:round/>
            <a:headEnd/>
            <a:tailEnd type="triangle" w="med" len="med"/>
          </a:ln>
        </p:spPr>
      </p:cxnSp>
      <p:sp>
        <p:nvSpPr>
          <p:cNvPr id="37907" name="Line 27"/>
          <p:cNvSpPr>
            <a:spLocks noChangeShapeType="1"/>
          </p:cNvSpPr>
          <p:nvPr/>
        </p:nvSpPr>
        <p:spPr bwMode="auto">
          <a:xfrm>
            <a:off x="5422900" y="3517442"/>
            <a:ext cx="0" cy="360362"/>
          </a:xfrm>
          <a:prstGeom prst="line">
            <a:avLst/>
          </a:prstGeom>
          <a:noFill/>
          <a:ln w="9525">
            <a:solidFill>
              <a:schemeClr val="tx1"/>
            </a:solidFill>
            <a:round/>
            <a:headEnd/>
            <a:tailEnd/>
          </a:ln>
        </p:spPr>
        <p:txBody>
          <a:bodyPr/>
          <a:lstStyle/>
          <a:p>
            <a:endParaRPr lang="es-MX"/>
          </a:p>
        </p:txBody>
      </p:sp>
      <p:sp>
        <p:nvSpPr>
          <p:cNvPr id="37908" name="Line 28"/>
          <p:cNvSpPr>
            <a:spLocks noChangeShapeType="1"/>
          </p:cNvSpPr>
          <p:nvPr/>
        </p:nvSpPr>
        <p:spPr bwMode="auto">
          <a:xfrm flipH="1">
            <a:off x="6576484" y="3085642"/>
            <a:ext cx="863600" cy="0"/>
          </a:xfrm>
          <a:prstGeom prst="line">
            <a:avLst/>
          </a:prstGeom>
          <a:noFill/>
          <a:ln w="76200" cmpd="tri">
            <a:solidFill>
              <a:schemeClr val="tx1"/>
            </a:solidFill>
            <a:round/>
            <a:headEnd/>
            <a:tailEnd type="triangle" w="med" len="med"/>
          </a:ln>
        </p:spPr>
        <p:txBody>
          <a:bodyPr/>
          <a:lstStyle/>
          <a:p>
            <a:endParaRPr lang="es-MX"/>
          </a:p>
        </p:txBody>
      </p:sp>
      <p:sp>
        <p:nvSpPr>
          <p:cNvPr id="37909" name="Line 29"/>
          <p:cNvSpPr>
            <a:spLocks noChangeShapeType="1"/>
          </p:cNvSpPr>
          <p:nvPr/>
        </p:nvSpPr>
        <p:spPr bwMode="auto">
          <a:xfrm flipV="1">
            <a:off x="3407833" y="3085642"/>
            <a:ext cx="863600" cy="0"/>
          </a:xfrm>
          <a:prstGeom prst="line">
            <a:avLst/>
          </a:prstGeom>
          <a:noFill/>
          <a:ln w="76200" cmpd="tri">
            <a:solidFill>
              <a:schemeClr val="tx1"/>
            </a:solidFill>
            <a:round/>
            <a:headEnd/>
            <a:tailEnd type="triangle" w="med" len="med"/>
          </a:ln>
        </p:spPr>
        <p:txBody>
          <a:bodyPr/>
          <a:lstStyle/>
          <a:p>
            <a:endParaRPr lang="es-MX"/>
          </a:p>
        </p:txBody>
      </p:sp>
    </p:spTree>
    <p:extLst>
      <p:ext uri="{BB962C8B-B14F-4D97-AF65-F5344CB8AC3E}">
        <p14:creationId xmlns:p14="http://schemas.microsoft.com/office/powerpoint/2010/main" val="8409416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87867" y="1412876"/>
            <a:ext cx="11760200" cy="4537075"/>
          </a:xfrm>
          <a:prstGeom prst="rect">
            <a:avLst/>
          </a:prstGeom>
          <a:noFill/>
          <a:ln w="9525">
            <a:noFill/>
            <a:round/>
            <a:headEnd/>
            <a:tailEnd/>
          </a:ln>
        </p:spPr>
        <p:txBody>
          <a:bodyPr lIns="0" tIns="0" rIns="0" bIns="0"/>
          <a:lstStyle/>
          <a:p>
            <a:pPr marL="319088" indent="-319088">
              <a:lnSpc>
                <a:spcPct val="135000"/>
              </a:lnSpc>
              <a:spcBef>
                <a:spcPts val="600"/>
              </a:spcBef>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pPr>
            <a:r>
              <a:rPr lang="en-GB" sz="2400" dirty="0" smtClean="0">
                <a:solidFill>
                  <a:srgbClr val="000000"/>
                </a:solidFill>
              </a:rPr>
              <a:t> </a:t>
            </a:r>
            <a:endParaRPr lang="en-GB" sz="2400" dirty="0">
              <a:solidFill>
                <a:srgbClr val="000000"/>
              </a:solidFill>
            </a:endParaRPr>
          </a:p>
          <a:p>
            <a:pPr marL="319088" indent="-319088">
              <a:lnSpc>
                <a:spcPct val="93000"/>
              </a:lnSpc>
              <a:spcBef>
                <a:spcPts val="600"/>
              </a:spcBef>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pPr>
            <a:r>
              <a:rPr lang="en-GB" sz="2400" dirty="0">
                <a:solidFill>
                  <a:srgbClr val="000000"/>
                </a:solidFill>
              </a:rPr>
              <a:t>                                                                                                                                                                                                                                                                     </a:t>
            </a:r>
          </a:p>
        </p:txBody>
      </p:sp>
      <p:sp>
        <p:nvSpPr>
          <p:cNvPr id="3" name="Text Box 2"/>
          <p:cNvSpPr txBox="1">
            <a:spLocks noChangeArrowheads="1"/>
          </p:cNvSpPr>
          <p:nvPr/>
        </p:nvSpPr>
        <p:spPr bwMode="auto">
          <a:xfrm>
            <a:off x="287867" y="368660"/>
            <a:ext cx="6528296" cy="5976664"/>
          </a:xfrm>
          <a:prstGeom prst="rect">
            <a:avLst/>
          </a:prstGeom>
          <a:noFill/>
          <a:ln w="9525">
            <a:noFill/>
            <a:round/>
            <a:headEnd/>
            <a:tailEnd/>
          </a:ln>
        </p:spPr>
        <p:txBody>
          <a:bodyPr lIns="0" tIns="0" rIns="0" bIns="0"/>
          <a:lstStyle/>
          <a:p>
            <a:pPr algn="ctr"/>
            <a:endParaRPr lang="en-GB" sz="4000" dirty="0" smtClean="0">
              <a:solidFill>
                <a:srgbClr val="000000"/>
              </a:solidFill>
            </a:endParaRPr>
          </a:p>
          <a:p>
            <a:pPr algn="ctr"/>
            <a:r>
              <a:rPr lang="es-MX" sz="4000" dirty="0" err="1" smtClean="0"/>
              <a:t>Pettit</a:t>
            </a:r>
            <a:r>
              <a:rPr lang="es-MX" sz="4000" dirty="0" smtClean="0"/>
              <a:t> </a:t>
            </a:r>
            <a:r>
              <a:rPr lang="es-MX" sz="4000" dirty="0"/>
              <a:t>establece que </a:t>
            </a:r>
            <a:r>
              <a:rPr lang="es-MX" sz="4000" b="1" dirty="0"/>
              <a:t>“la introducción de sanciones centradas en la desviación tendería a hacer que los agentes cambiarían su modalidad de deliberación no egocéntrica por una egocéntrica”. </a:t>
            </a:r>
          </a:p>
          <a:p>
            <a:pPr algn="just"/>
            <a:r>
              <a:rPr lang="es-MX" sz="3200" dirty="0"/>
              <a:t> </a:t>
            </a:r>
          </a:p>
          <a:p>
            <a:pPr algn="just"/>
            <a:r>
              <a:rPr lang="es-MX" sz="2800" dirty="0"/>
              <a:t> </a:t>
            </a:r>
          </a:p>
          <a:p>
            <a:pPr algn="just"/>
            <a:r>
              <a:rPr lang="es-MX" sz="2400" dirty="0"/>
              <a:t> </a:t>
            </a:r>
            <a:r>
              <a:rPr lang="es-MX" sz="2400" dirty="0" smtClean="0"/>
              <a:t> </a:t>
            </a:r>
            <a:endParaRPr lang="en-GB" sz="2400" dirty="0">
              <a:solidFill>
                <a:srgbClr val="00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9838" y="1196752"/>
            <a:ext cx="4252948" cy="351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15660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70118" y="410774"/>
            <a:ext cx="7741253" cy="1926801"/>
          </a:xfrm>
        </p:spPr>
        <p:style>
          <a:lnRef idx="3">
            <a:schemeClr val="lt1"/>
          </a:lnRef>
          <a:fillRef idx="1">
            <a:schemeClr val="accent6"/>
          </a:fillRef>
          <a:effectRef idx="1">
            <a:schemeClr val="accent6"/>
          </a:effectRef>
          <a:fontRef idx="minor">
            <a:schemeClr val="lt1"/>
          </a:fontRef>
        </p:style>
        <p:txBody>
          <a:bodyPr>
            <a:normAutofit fontScale="90000"/>
          </a:bodyPr>
          <a:lstStyle/>
          <a:p>
            <a:pPr algn="ctr"/>
            <a:r>
              <a:rPr lang="es-MX" sz="4900" dirty="0" smtClean="0"/>
              <a:t>FÓRMULA DEL NIVEL DE </a:t>
            </a:r>
            <a:r>
              <a:rPr lang="es-MX" sz="4900" dirty="0" smtClean="0"/>
              <a:t>CORRUPCIÓN. </a:t>
            </a:r>
            <a:r>
              <a:rPr lang="es-MX" sz="4900" i="1" dirty="0" err="1"/>
              <a:t>Klitgaard</a:t>
            </a:r>
            <a:r>
              <a:rPr lang="es-MX" dirty="0" smtClean="0"/>
              <a:t/>
            </a:r>
            <a:br>
              <a:rPr lang="es-MX" dirty="0" smtClean="0"/>
            </a:br>
            <a:endParaRPr lang="es-MX" i="1" dirty="0"/>
          </a:p>
        </p:txBody>
      </p:sp>
      <p:sp>
        <p:nvSpPr>
          <p:cNvPr id="3" name="2 Marcador de contenido"/>
          <p:cNvSpPr>
            <a:spLocks noGrp="1"/>
          </p:cNvSpPr>
          <p:nvPr>
            <p:ph idx="1"/>
          </p:nvPr>
        </p:nvSpPr>
        <p:spPr>
          <a:xfrm>
            <a:off x="232763" y="2337575"/>
            <a:ext cx="11478608" cy="4392488"/>
          </a:xfrm>
        </p:spPr>
        <p:style>
          <a:lnRef idx="3">
            <a:schemeClr val="lt1"/>
          </a:lnRef>
          <a:fillRef idx="1">
            <a:schemeClr val="accent1"/>
          </a:fillRef>
          <a:effectRef idx="1">
            <a:schemeClr val="accent1"/>
          </a:effectRef>
          <a:fontRef idx="minor">
            <a:schemeClr val="lt1"/>
          </a:fontRef>
        </p:style>
        <p:txBody>
          <a:bodyPr>
            <a:normAutofit/>
          </a:bodyPr>
          <a:lstStyle/>
          <a:p>
            <a:pPr algn="ctr">
              <a:buNone/>
            </a:pPr>
            <a:r>
              <a:rPr lang="es-MX" sz="5400" dirty="0"/>
              <a:t>C=  M  + D – A</a:t>
            </a:r>
          </a:p>
          <a:p>
            <a:pPr>
              <a:buNone/>
            </a:pPr>
            <a:r>
              <a:rPr lang="es-MX" sz="3600" dirty="0" smtClean="0"/>
              <a:t>   </a:t>
            </a:r>
            <a:r>
              <a:rPr lang="es-MX" sz="3600" dirty="0"/>
              <a:t>Donde:</a:t>
            </a:r>
          </a:p>
          <a:p>
            <a:pPr>
              <a:buNone/>
            </a:pPr>
            <a:r>
              <a:rPr lang="es-MX" sz="3600" dirty="0"/>
              <a:t>   C es el nivel de corrupción, </a:t>
            </a:r>
          </a:p>
          <a:p>
            <a:pPr>
              <a:buNone/>
            </a:pPr>
            <a:r>
              <a:rPr lang="es-MX" sz="3600" dirty="0"/>
              <a:t>   M es el monopolio de poder </a:t>
            </a:r>
          </a:p>
          <a:p>
            <a:pPr>
              <a:buNone/>
            </a:pPr>
            <a:r>
              <a:rPr lang="es-MX" sz="3600" dirty="0"/>
              <a:t>    D es la discrecionalidad, y</a:t>
            </a:r>
          </a:p>
          <a:p>
            <a:pPr>
              <a:buNone/>
            </a:pPr>
            <a:r>
              <a:rPr lang="es-MX" sz="3600" dirty="0"/>
              <a:t>    A </a:t>
            </a:r>
            <a:r>
              <a:rPr lang="es-MX" sz="3600" dirty="0" smtClean="0"/>
              <a:t>es la </a:t>
            </a:r>
            <a:r>
              <a:rPr lang="es-MX" sz="3600" dirty="0"/>
              <a:t>rendición de cuentas (</a:t>
            </a:r>
            <a:r>
              <a:rPr lang="es-MX" sz="3600" dirty="0" err="1" smtClean="0"/>
              <a:t>Accountability</a:t>
            </a:r>
            <a:r>
              <a:rPr lang="es-MX" sz="3600" dirty="0"/>
              <a:t>)</a:t>
            </a:r>
          </a:p>
          <a:p>
            <a:pPr>
              <a:buNone/>
            </a:pPr>
            <a:endParaRPr lang="es-MX" dirty="0" smtClean="0"/>
          </a:p>
          <a:p>
            <a:pPr>
              <a:buNone/>
            </a:pPr>
            <a:endParaRPr lang="es-MX" dirty="0" smtClean="0"/>
          </a:p>
          <a:p>
            <a:endParaRPr lang="es-MX" dirty="0" smtClean="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661" y="410774"/>
            <a:ext cx="2410466" cy="1926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51286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21076" y="317622"/>
            <a:ext cx="7670924" cy="2808919"/>
          </a:xfrm>
        </p:spPr>
        <p:style>
          <a:lnRef idx="2">
            <a:schemeClr val="dk1">
              <a:shade val="50000"/>
            </a:schemeClr>
          </a:lnRef>
          <a:fillRef idx="1">
            <a:schemeClr val="dk1"/>
          </a:fillRef>
          <a:effectRef idx="0">
            <a:schemeClr val="dk1"/>
          </a:effectRef>
          <a:fontRef idx="minor">
            <a:schemeClr val="lt1"/>
          </a:fontRef>
        </p:style>
        <p:txBody>
          <a:bodyPr>
            <a:noAutofit/>
          </a:bodyPr>
          <a:lstStyle/>
          <a:p>
            <a:pPr marL="0" indent="0" algn="ctr">
              <a:buNone/>
            </a:pPr>
            <a:r>
              <a:rPr lang="es-MX" sz="4400" dirty="0"/>
              <a:t>L</a:t>
            </a:r>
            <a:r>
              <a:rPr lang="es-MX" sz="3600" dirty="0"/>
              <a:t>os actos y actividades corruptas son sólo la punta de un iceberg que indica la existencia de un problema mucho más profundo</a:t>
            </a:r>
            <a:r>
              <a:rPr lang="es-MX" dirty="0"/>
              <a:t>: </a:t>
            </a:r>
          </a:p>
        </p:txBody>
      </p:sp>
      <p:pic>
        <p:nvPicPr>
          <p:cNvPr id="5" name="Imagen 4"/>
          <p:cNvPicPr>
            <a:picLocks noChangeAspect="1"/>
          </p:cNvPicPr>
          <p:nvPr/>
        </p:nvPicPr>
        <p:blipFill>
          <a:blip r:embed="rId2"/>
          <a:stretch>
            <a:fillRect/>
          </a:stretch>
        </p:blipFill>
        <p:spPr>
          <a:xfrm>
            <a:off x="57660" y="1023146"/>
            <a:ext cx="4376331" cy="4855140"/>
          </a:xfrm>
          <a:prstGeom prst="rect">
            <a:avLst/>
          </a:prstGeom>
        </p:spPr>
      </p:pic>
      <p:sp>
        <p:nvSpPr>
          <p:cNvPr id="6" name="Rectángulo 5"/>
          <p:cNvSpPr/>
          <p:nvPr/>
        </p:nvSpPr>
        <p:spPr>
          <a:xfrm>
            <a:off x="4607340" y="3864426"/>
            <a:ext cx="7670924" cy="2677656"/>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s-MX" sz="3200" dirty="0"/>
              <a:t> </a:t>
            </a:r>
            <a:r>
              <a:rPr lang="es-MX" sz="4000" dirty="0"/>
              <a:t>L</a:t>
            </a:r>
            <a:r>
              <a:rPr lang="es-MX" sz="3200" dirty="0"/>
              <a:t>a tendencia a sustituir el ideal de la cooperación democrática por formas de competencia y de imposición de influencias que contradicen radicalmente el ideal del gobierno representativo</a:t>
            </a:r>
          </a:p>
        </p:txBody>
      </p:sp>
      <p:sp>
        <p:nvSpPr>
          <p:cNvPr id="7" name="Flecha abajo 6"/>
          <p:cNvSpPr/>
          <p:nvPr/>
        </p:nvSpPr>
        <p:spPr>
          <a:xfrm>
            <a:off x="7883905" y="3216076"/>
            <a:ext cx="743744" cy="469280"/>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s-MX" sz="1600"/>
          </a:p>
        </p:txBody>
      </p:sp>
      <p:sp>
        <p:nvSpPr>
          <p:cNvPr id="8" name="3 CuadroTexto"/>
          <p:cNvSpPr txBox="1"/>
          <p:nvPr/>
        </p:nvSpPr>
        <p:spPr>
          <a:xfrm>
            <a:off x="249046" y="6453336"/>
            <a:ext cx="3214341" cy="215444"/>
          </a:xfrm>
          <a:prstGeom prst="rect">
            <a:avLst/>
          </a:prstGeom>
          <a:noFill/>
        </p:spPr>
        <p:txBody>
          <a:bodyPr wrap="none" rtlCol="0">
            <a:spAutoFit/>
          </a:bodyPr>
          <a:lstStyle/>
          <a:p>
            <a:r>
              <a:rPr lang="es-MX" sz="800" dirty="0" err="1" smtClean="0"/>
              <a:t>Carbonell</a:t>
            </a:r>
            <a:r>
              <a:rPr lang="es-MX" sz="800" dirty="0" smtClean="0"/>
              <a:t> y Vázquez, </a:t>
            </a:r>
            <a:r>
              <a:rPr lang="es-MX" sz="800" i="1" dirty="0" smtClean="0"/>
              <a:t>poder, derecho y corrupción. </a:t>
            </a:r>
            <a:r>
              <a:rPr lang="es-MX" sz="800" dirty="0" smtClean="0"/>
              <a:t>Siglo XXI, España. P.44</a:t>
            </a:r>
            <a:endParaRPr lang="es-MX" sz="800" dirty="0"/>
          </a:p>
        </p:txBody>
      </p:sp>
    </p:spTree>
    <p:extLst>
      <p:ext uri="{BB962C8B-B14F-4D97-AF65-F5344CB8AC3E}">
        <p14:creationId xmlns:p14="http://schemas.microsoft.com/office/powerpoint/2010/main" val="7041667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1"/>
            <a:ext cx="12192000" cy="11343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4000" dirty="0" smtClean="0"/>
              <a:t>M</a:t>
            </a:r>
            <a:r>
              <a:rPr lang="es-MX" sz="3200" dirty="0" smtClean="0"/>
              <a:t>odelo </a:t>
            </a:r>
            <a:r>
              <a:rPr lang="es-MX" sz="3200" dirty="0"/>
              <a:t>de análisis previo </a:t>
            </a:r>
            <a:r>
              <a:rPr lang="es-MX" sz="3200" dirty="0"/>
              <a:t>a</a:t>
            </a:r>
            <a:r>
              <a:rPr lang="es-MX" sz="3200" dirty="0"/>
              <a:t>l diseño </a:t>
            </a:r>
            <a:r>
              <a:rPr lang="es-MX" sz="3200" dirty="0" smtClean="0"/>
              <a:t>institucional e instrumentación de </a:t>
            </a:r>
            <a:r>
              <a:rPr lang="es-MX" sz="3200" dirty="0"/>
              <a:t>una política efectiva anticorrupción </a:t>
            </a:r>
            <a:endParaRPr lang="es-MX" sz="3200" dirty="0"/>
          </a:p>
        </p:txBody>
      </p:sp>
      <p:pic>
        <p:nvPicPr>
          <p:cNvPr id="2" name="Imagen 1"/>
          <p:cNvPicPr>
            <a:picLocks noChangeAspect="1"/>
          </p:cNvPicPr>
          <p:nvPr/>
        </p:nvPicPr>
        <p:blipFill>
          <a:blip r:embed="rId2"/>
          <a:stretch>
            <a:fillRect/>
          </a:stretch>
        </p:blipFill>
        <p:spPr>
          <a:xfrm>
            <a:off x="1897811" y="1279632"/>
            <a:ext cx="8031192" cy="5466226"/>
          </a:xfrm>
          <a:prstGeom prst="rect">
            <a:avLst/>
          </a:prstGeom>
        </p:spPr>
      </p:pic>
    </p:spTree>
    <p:extLst>
      <p:ext uri="{BB962C8B-B14F-4D97-AF65-F5344CB8AC3E}">
        <p14:creationId xmlns:p14="http://schemas.microsoft.com/office/powerpoint/2010/main" val="35833648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24114" y="1122088"/>
            <a:ext cx="10943771" cy="4271939"/>
          </a:xfrm>
          <a:prstGeom prst="rect">
            <a:avLst/>
          </a:prstGeom>
        </p:spPr>
        <p:txBody>
          <a:bodyPr wrap="square">
            <a:spAutoFit/>
          </a:bodyPr>
          <a:lstStyle/>
          <a:p>
            <a:pPr algn="ctr" eaLnBrk="1" hangingPunct="1">
              <a:lnSpc>
                <a:spcPct val="80000"/>
              </a:lnSpc>
              <a:spcBef>
                <a:spcPts val="300"/>
              </a:spcBef>
              <a:spcAft>
                <a:spcPts val="1800"/>
              </a:spcAft>
              <a:buClr>
                <a:schemeClr val="accent3"/>
              </a:buClr>
              <a:defRPr/>
            </a:pPr>
            <a:r>
              <a:rPr lang="es-ES" altLang="es-MX" sz="3600" b="1" dirty="0">
                <a:solidFill>
                  <a:srgbClr val="002060"/>
                </a:solidFill>
                <a:latin typeface="+mn-lt"/>
              </a:rPr>
              <a:t>2 </a:t>
            </a:r>
            <a:r>
              <a:rPr lang="es-ES" altLang="es-MX" sz="3600" b="1" dirty="0" smtClean="0">
                <a:solidFill>
                  <a:srgbClr val="002060"/>
                </a:solidFill>
                <a:latin typeface="+mn-lt"/>
              </a:rPr>
              <a:t>ANTECEDENTES Y CONTEXTO INTERNACIONAL </a:t>
            </a:r>
          </a:p>
          <a:p>
            <a:pPr algn="ctr" eaLnBrk="1" hangingPunct="1">
              <a:lnSpc>
                <a:spcPct val="80000"/>
              </a:lnSpc>
              <a:spcBef>
                <a:spcPts val="300"/>
              </a:spcBef>
              <a:spcAft>
                <a:spcPts val="1800"/>
              </a:spcAft>
              <a:buClr>
                <a:schemeClr val="accent3"/>
              </a:buClr>
              <a:defRPr/>
            </a:pPr>
            <a:endParaRPr lang="es-ES" altLang="es-MX" sz="3600" b="1" dirty="0">
              <a:solidFill>
                <a:srgbClr val="002060"/>
              </a:solidFill>
              <a:latin typeface="+mn-lt"/>
            </a:endParaRPr>
          </a:p>
          <a:p>
            <a:pPr marL="742950" indent="-742950" eaLnBrk="1" hangingPunct="1">
              <a:lnSpc>
                <a:spcPct val="80000"/>
              </a:lnSpc>
              <a:spcBef>
                <a:spcPts val="300"/>
              </a:spcBef>
              <a:spcAft>
                <a:spcPts val="1800"/>
              </a:spcAft>
              <a:buClr>
                <a:schemeClr val="accent3"/>
              </a:buClr>
              <a:buAutoNum type="alphaLcParenR"/>
              <a:defRPr/>
            </a:pPr>
            <a:r>
              <a:rPr lang="es-ES" altLang="es-MX" sz="3600" b="1" dirty="0" smtClean="0">
                <a:solidFill>
                  <a:srgbClr val="002060"/>
                </a:solidFill>
                <a:latin typeface="+mn-lt"/>
              </a:rPr>
              <a:t>Convenciones OEA,OCDE,ONU.</a:t>
            </a:r>
          </a:p>
          <a:p>
            <a:pPr marL="742950" indent="-742950" eaLnBrk="1" hangingPunct="1">
              <a:lnSpc>
                <a:spcPct val="80000"/>
              </a:lnSpc>
              <a:spcBef>
                <a:spcPts val="300"/>
              </a:spcBef>
              <a:spcAft>
                <a:spcPts val="1800"/>
              </a:spcAft>
              <a:buClr>
                <a:schemeClr val="accent3"/>
              </a:buClr>
              <a:buAutoNum type="alphaLcParenR"/>
              <a:defRPr/>
            </a:pPr>
            <a:endParaRPr lang="es-ES" altLang="es-MX" sz="3600" b="1" dirty="0">
              <a:solidFill>
                <a:srgbClr val="002060"/>
              </a:solidFill>
              <a:latin typeface="+mn-lt"/>
            </a:endParaRPr>
          </a:p>
          <a:p>
            <a:pPr eaLnBrk="1" hangingPunct="1">
              <a:lnSpc>
                <a:spcPct val="80000"/>
              </a:lnSpc>
              <a:spcBef>
                <a:spcPts val="300"/>
              </a:spcBef>
              <a:spcAft>
                <a:spcPts val="1800"/>
              </a:spcAft>
              <a:buClr>
                <a:schemeClr val="accent3"/>
              </a:buClr>
              <a:defRPr/>
            </a:pPr>
            <a:r>
              <a:rPr lang="es-ES" altLang="es-MX" sz="3600" b="1" dirty="0" smtClean="0">
                <a:solidFill>
                  <a:srgbClr val="002060"/>
                </a:solidFill>
                <a:latin typeface="+mn-lt"/>
              </a:rPr>
              <a:t>b) Antecedentes </a:t>
            </a:r>
            <a:r>
              <a:rPr lang="es-ES" altLang="es-MX" sz="3600" b="1" dirty="0">
                <a:solidFill>
                  <a:srgbClr val="002060"/>
                </a:solidFill>
                <a:latin typeface="+mn-lt"/>
              </a:rPr>
              <a:t>en México:  Programas </a:t>
            </a:r>
            <a:r>
              <a:rPr lang="es-ES" altLang="es-MX" sz="3600" b="1" dirty="0" smtClean="0">
                <a:solidFill>
                  <a:srgbClr val="002060"/>
                </a:solidFill>
                <a:latin typeface="+mn-lt"/>
              </a:rPr>
              <a:t>sexenales y </a:t>
            </a:r>
            <a:r>
              <a:rPr lang="es-ES" altLang="es-MX" sz="3600" b="1" dirty="0">
                <a:solidFill>
                  <a:srgbClr val="002060"/>
                </a:solidFill>
                <a:latin typeface="+mn-lt"/>
              </a:rPr>
              <a:t>evaluación de la </a:t>
            </a:r>
            <a:r>
              <a:rPr lang="es-ES" altLang="es-MX" sz="3600" b="1" dirty="0" smtClean="0">
                <a:solidFill>
                  <a:srgbClr val="002060"/>
                </a:solidFill>
                <a:latin typeface="+mn-lt"/>
              </a:rPr>
              <a:t>ASF.</a:t>
            </a:r>
            <a:endParaRPr lang="es-ES" altLang="es-MX" sz="3600" b="1" dirty="0">
              <a:solidFill>
                <a:srgbClr val="002060"/>
              </a:solidFill>
              <a:latin typeface="+mn-l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28171" y="841539"/>
            <a:ext cx="10972800" cy="653432"/>
          </a:xfrm>
        </p:spPr>
        <p:txBody>
          <a:bodyPr>
            <a:noAutofit/>
          </a:bodyPr>
          <a:lstStyle/>
          <a:p>
            <a:pPr marL="109725" indent="0">
              <a:buNone/>
            </a:pPr>
            <a:r>
              <a:rPr lang="es-MX" sz="4800" dirty="0" smtClean="0"/>
              <a:t>CONTEXTO INTERNACIONAL </a:t>
            </a:r>
            <a:endParaRPr lang="es-MX" sz="4800" dirty="0"/>
          </a:p>
        </p:txBody>
      </p:sp>
      <p:sp>
        <p:nvSpPr>
          <p:cNvPr id="7" name="AutoShape 2" descr="Resultado de imagen para ocd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3086" y="2391217"/>
            <a:ext cx="4694449" cy="3123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descr="https://www.gob.mx/cms/uploads/action_program/main_image/15507/post_post_ON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4229" y="2457014"/>
            <a:ext cx="4847771" cy="333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318" y="2391217"/>
            <a:ext cx="2623911" cy="3146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61456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575" y="476168"/>
            <a:ext cx="11205028" cy="5938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AutoShape 2" descr="Imagen relacionada"/>
          <p:cNvSpPr>
            <a:spLocks noChangeAspect="1" noChangeArrowheads="1"/>
          </p:cNvSpPr>
          <p:nvPr/>
        </p:nvSpPr>
        <p:spPr bwMode="auto">
          <a:xfrm>
            <a:off x="155575" y="-144461"/>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endParaRPr lang="es-MX" altLang="es-MX"/>
          </a:p>
        </p:txBody>
      </p:sp>
      <p:sp>
        <p:nvSpPr>
          <p:cNvPr id="2" name="Rectángulo 1"/>
          <p:cNvSpPr/>
          <p:nvPr/>
        </p:nvSpPr>
        <p:spPr>
          <a:xfrm>
            <a:off x="902826" y="6044877"/>
            <a:ext cx="11053822" cy="369332"/>
          </a:xfrm>
          <a:prstGeom prst="rect">
            <a:avLst/>
          </a:prstGeom>
          <a:solidFill>
            <a:schemeClr val="bg1"/>
          </a:solidFill>
        </p:spPr>
        <p:txBody>
          <a:bodyPr wrap="square">
            <a:spAutoFit/>
          </a:bodyPr>
          <a:lstStyle/>
          <a:p>
            <a:r>
              <a:rPr lang="es-ES" dirty="0"/>
              <a:t>https://contralacorrupcion.mx/anatomiadigital/content/corrupcion-en-mexico.php</a:t>
            </a:r>
          </a:p>
        </p:txBody>
      </p:sp>
    </p:spTree>
    <p:extLst>
      <p:ext uri="{BB962C8B-B14F-4D97-AF65-F5344CB8AC3E}">
        <p14:creationId xmlns:p14="http://schemas.microsoft.com/office/powerpoint/2010/main" val="41959605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CuadroTexto 4"/>
          <p:cNvSpPr txBox="1">
            <a:spLocks noChangeArrowheads="1"/>
          </p:cNvSpPr>
          <p:nvPr/>
        </p:nvSpPr>
        <p:spPr bwMode="auto">
          <a:xfrm>
            <a:off x="1026542" y="2277475"/>
            <a:ext cx="10783019" cy="1015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r>
              <a:rPr lang="es-ES" altLang="es-MX" sz="6000" b="1" dirty="0">
                <a:solidFill>
                  <a:srgbClr val="002060"/>
                </a:solidFill>
              </a:rPr>
              <a:t>Antecedentes en </a:t>
            </a:r>
            <a:r>
              <a:rPr lang="es-ES" altLang="es-MX" sz="6000" b="1" dirty="0" smtClean="0">
                <a:solidFill>
                  <a:srgbClr val="002060"/>
                </a:solidFill>
              </a:rPr>
              <a:t>México</a:t>
            </a:r>
            <a:endParaRPr lang="es-ES" altLang="es-MX" sz="6000" b="1" dirty="0">
              <a:solidFill>
                <a:srgbClr val="002060"/>
              </a:solidFill>
              <a:latin typeface="+mn-lt"/>
            </a:endParaRPr>
          </a:p>
        </p:txBody>
      </p:sp>
      <p:sp>
        <p:nvSpPr>
          <p:cNvPr id="23557" name="AutoShape 2" descr="Resultado de imagen para escudo nacional"/>
          <p:cNvSpPr>
            <a:spLocks noChangeAspect="1" noChangeArrowheads="1"/>
          </p:cNvSpPr>
          <p:nvPr/>
        </p:nvSpPr>
        <p:spPr bwMode="auto">
          <a:xfrm>
            <a:off x="155575" y="-144461"/>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endParaRPr lang="es-MX" altLang="es-MX"/>
          </a:p>
        </p:txBody>
      </p:sp>
    </p:spTree>
    <p:extLst>
      <p:ext uri="{BB962C8B-B14F-4D97-AF65-F5344CB8AC3E}">
        <p14:creationId xmlns:p14="http://schemas.microsoft.com/office/powerpoint/2010/main" val="36779703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398508" y="480013"/>
            <a:ext cx="9177533" cy="6278877"/>
          </a:xfrm>
          <a:prstGeom prst="rect">
            <a:avLst/>
          </a:prstGeom>
        </p:spPr>
      </p:pic>
    </p:spTree>
    <p:extLst>
      <p:ext uri="{BB962C8B-B14F-4D97-AF65-F5344CB8AC3E}">
        <p14:creationId xmlns:p14="http://schemas.microsoft.com/office/powerpoint/2010/main" val="6597021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4" name="3 Marcador de contenid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1025"/>
            <a:ext cx="12192001" cy="6669360"/>
          </a:xfrm>
          <a:prstGeom prst="rect">
            <a:avLst/>
          </a:prstGeom>
        </p:spPr>
      </p:pic>
    </p:spTree>
    <p:extLst>
      <p:ext uri="{BB962C8B-B14F-4D97-AF65-F5344CB8AC3E}">
        <p14:creationId xmlns:p14="http://schemas.microsoft.com/office/powerpoint/2010/main" val="31127659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descr="bandera oficial México, bola botón Foto de archivo - 413183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2514" y="439740"/>
            <a:ext cx="1291745" cy="1358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2513" y="1798639"/>
            <a:ext cx="10077451" cy="4875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6" name="CuadroTexto 4"/>
          <p:cNvSpPr txBox="1">
            <a:spLocks noChangeArrowheads="1"/>
          </p:cNvSpPr>
          <p:nvPr/>
        </p:nvSpPr>
        <p:spPr bwMode="auto">
          <a:xfrm>
            <a:off x="2434125" y="802358"/>
            <a:ext cx="7789863" cy="707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r>
              <a:rPr lang="es-ES" altLang="es-MX" sz="2000" b="1" dirty="0">
                <a:solidFill>
                  <a:srgbClr val="002060"/>
                </a:solidFill>
                <a:latin typeface="+mn-lt"/>
              </a:rPr>
              <a:t>PLANES Y PROGRAMA DE COMBATE A LA CORRUPCIÓN EN MÉXICO EN EL ORDEN FEDERAL </a:t>
            </a:r>
          </a:p>
        </p:txBody>
      </p:sp>
      <p:sp>
        <p:nvSpPr>
          <p:cNvPr id="23557" name="AutoShape 2" descr="Resultado de imagen para escudo nacional"/>
          <p:cNvSpPr>
            <a:spLocks noChangeAspect="1" noChangeArrowheads="1"/>
          </p:cNvSpPr>
          <p:nvPr/>
        </p:nvSpPr>
        <p:spPr bwMode="auto">
          <a:xfrm>
            <a:off x="155575" y="-144461"/>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endParaRPr lang="es-MX" altLang="es-MX"/>
          </a:p>
        </p:txBody>
      </p:sp>
    </p:spTree>
    <p:extLst>
      <p:ext uri="{BB962C8B-B14F-4D97-AF65-F5344CB8AC3E}">
        <p14:creationId xmlns:p14="http://schemas.microsoft.com/office/powerpoint/2010/main" val="25837337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76222" y="812743"/>
            <a:ext cx="9164589" cy="1728241"/>
          </a:xfrm>
        </p:spPr>
        <p:txBody>
          <a:bodyPr>
            <a:noAutofit/>
          </a:bodyPr>
          <a:lstStyle/>
          <a:p>
            <a:r>
              <a:rPr lang="es-MX" sz="2500" dirty="0"/>
              <a:t>Programa Nacional de Combate a la Corrupción y Fomento a la Transparencia  y el Desarrollo Administrativo 2001-2006. </a:t>
            </a:r>
            <a:br>
              <a:rPr lang="es-MX" sz="2500" dirty="0"/>
            </a:br>
            <a:r>
              <a:rPr lang="es-MX" sz="2500" dirty="0"/>
              <a:t>Secretaría de la Contraloría y Desarrollo Administrativo</a:t>
            </a:r>
            <a:r>
              <a:rPr lang="es-MX" sz="2500" dirty="0"/>
              <a:t>.</a:t>
            </a:r>
            <a:br>
              <a:rPr lang="es-MX" sz="2500" dirty="0"/>
            </a:br>
            <a:r>
              <a:rPr lang="es-MX" sz="1600" dirty="0" smtClean="0"/>
              <a:t> </a:t>
            </a:r>
            <a:endParaRPr lang="es-MX" sz="2500" dirty="0"/>
          </a:p>
        </p:txBody>
      </p:sp>
      <p:pic>
        <p:nvPicPr>
          <p:cNvPr id="4" name="Picture 7" descr="http://3.bp.blogspot.com/-roCPutvP9G0/UESCLacHo1I/AAAAAAAAMI0/yJ7sX7NopLc/s1600/fox.bmp">
            <a:hlinkClick r:id="rId2"/>
          </p:cNvPr>
          <p:cNvPicPr>
            <a:picLocks noGrp="1" noChangeAspect="1" noChangeArrowheads="1"/>
          </p:cNvPicPr>
          <p:nvPr>
            <p:ph idx="1"/>
          </p:nvPr>
        </p:nvPicPr>
        <p:blipFill>
          <a:blip r:embed="rId3" cstate="print"/>
          <a:srcRect/>
          <a:stretch>
            <a:fillRect/>
          </a:stretch>
        </p:blipFill>
        <p:spPr bwMode="auto">
          <a:xfrm>
            <a:off x="122842" y="628631"/>
            <a:ext cx="1369527" cy="2345465"/>
          </a:xfrm>
          <a:prstGeom prst="rect">
            <a:avLst/>
          </a:prstGeom>
          <a:noFill/>
        </p:spPr>
      </p:pic>
      <p:sp>
        <p:nvSpPr>
          <p:cNvPr id="3" name="AutoShape 2" descr="data:image/jpeg;base64,/9j/4AAQSkZJRgABAQAAAQABAAD/2wCEAAkGBxAHEg4SERQQEg8QEBYWEBAQDxsREBcWFBkiFxYRFBYYKCkkGRwlHBMWLTIiJSktOi46GB81OzMtNyktLisBCgoKDg0OGxAQGzQmICUvNS8sNzIwLjE3LzMuNCwwNjI2NDc2LCssNDYsMCwsLTcsLCwsLCwsLDQsNCwsLCwvLP/AABEIAL0BCwMBEQACEQEDEQH/xAAcAAEAAwADAQEAAAAAAAAAAAAAAwQFAQIGBwj/xAA/EAABAwICBA4BAgUCBwEAAAABAAIDBBESIQUTMUEGFCIyM1FSYWKBkqKx4XNCcQcVI5GhJPBDU4KywdHxF//EABoBAQACAwEAAAAAAAAAAAAAAAADBAECBQb/xAA2EQEAAQMCAwUHAwIHAQAAAAAAAQIDEQQhEjFBUWFxgbEFEyKRodHwMsHhI1IVQmJy0uLxFP/aAAwDAQACEQMRAD8A+z0UTTHFyW9G3cOpBPqW9lvpCBqW9lvpCBqW9lvpCBqW9lvpCBqW9lvpCBqW9lvpCBqW9lvpCBqW9lvpCBqW9lvpCBqW9lvpCBqW9lvpCBqW9lvpCBqW9lvpCBqW9lvpCBqW9lvpCBqW9lvpCBqW9lvpCBqW9lvpCBqW9lvpCBqW9lvpCBqW9lvpCBqW9lvpCBqW9lvpCBqW9lvpCBqW9lvpCBqW9lvpCBqW9lvpCBqW9lvpCBqW9lvpCBqW9lvpCBqW9lvpCBqW9lvpCDMrI2h7shu3dyC/Q9HF+NvwgnQEBAQEBAQEBAQEBAQEBAQEBAQEBAQEBAQEBAQEBAQEGXW893l8ILtD0cX42/CCdAQEBAQEBAQEBAQEBAQEBAQEBAQEBAQEBAQEBAQEBAQZdbz3eXwgu0PRxfjb8IJ0BAQEBAQEBAQEBAQEBAQEBAQEBAQEBAQEBAQEBAQEBBl1vPd5fCC7Q9HF+NvwgnQEBAQEBAQEBAQEBAQEBAQEBAQEBAQEBAQEBAQEBAQEGXW893l8ILtD0cX42/CCdAQEBAQEBAQEBAQEBAQEBAQEBAQEBAQEBAQEBAQEBAQZdbz3eXwgu0PRxfjb8IJ0BAQEBAQEBAQEBAQEBAQEBAQEBAQEBAQEBAQEBAQEBBl1vPd5fCC7Q9HF+NvwgnQEBAQEBAQEBAQEENXUtpWOe7mtFzbM+SivXqbNE3KuUNqaZqnEMs6Ye4BwZGxrhdpmnDCQdhwi5XNn2jcmmKopimJ5cVUR9N00Wac4zme6HU6UlADsdJYm1w9zhfvI2LH/ANt3HFNVGPGZZ91TnGJd26SmBIwwPINrMmwuuRcCzh1BbxrL/FjFNXTar7wxNqjGd48kv85bF0rJIu9zbs9TbqT/ABKija7TNPjG3zjLX3Ez+mYlYp9JQ1LsLHtc617DqH/1T2tbYu18FFUTLSq1XTGZhburTRygICAgICAgICAgICAgIMut57vL4QXaHo4vxt+EE6AgICAgICAgICCN0zQ4NJGIi4bfMgbSAtJuU8UUTO8s4nGXkql4xza056xwIceUWE8kR3yG43vu3ry12uPeXIvTvmYnPPHTh6R84X6Ynhjg/J73Rheyxa6MtaLNdNGwiw2N1jb59xIWtPvKcTTMYjlNUU8uzijP1mGZ4Z5xPln0cN/1DgLYZQLkNcC17TmTjceblsz396xH9WqIxiqOzHxR4zPLu37uTP6Y7vR2wxlrnMDGAmzhd/Jcw3uJG3A7jZbRFuaZqoiKc7THxbTH+qMxHbGzHxZxO/y3z3bJKYarBy5Y2OJaXhzZ4iXHed3mFJajg4Y46qYnbOYqpnPp8mKt87RPziUcjGU5dG0G988TzDUXHU48kjuHctKqKLVU26I+czTV5f5ZjuZiZqjin7x91yk0nNCcNzLbbFKNXOP23OVqxrb9E8MTxd07VfaUddqid+XhvH8Nyg0hHXA4TmOcx2Tx+4XY02rt6iM0c45xPOPJWrt1Uc1tWkYgICAgICAgICAgICDLree7y+EF2h6OL8bfhBOgICAgICAgICDH0xpDUuEbbYrgyBwy1ZBvnu2f5C5Wu1nBVFunn1z/AG7p7VrMcU+Xix6d+LUOL/6kTLhpyIjBNs+s4m7dy5VqqKuCuavipjMf7d/rOY59FmqJ3jG0+qVmkZ3CwdieeaHBhuerPD/5UtOt1E08NNWaumcf9fplrNqjOZjbz/lHPUNJyDBM0D+pHk15tyo3gdZuAR3dyiu3qeLlEVx1jlVO2Yn0iW1NE47vTvZ2mK6LRoY4g4y4viAzc8GxLC0gAAA7dnOuVvTpK71Ue6jlOYmeWJxOJ2j6ZzvHVFc1FFqPjny67dWJ/PaqpEpiwxQMPKwgHATsu/ktxm/NtfPIFdej2dat0zFVU47vh9MSpUai/qK4ptU7/P12QUtfU1jmtAkfI43DWhmMgb3BrNneTlvIWlWj0lc44N/P677+bozotbRTNVVymI/O70+r01XVVlOQZ4m/1LX1l3R36uQXNae7K+5WLmit3Jmqd89J3j5dFO1qItzw3Y26TT+fbwdzHKxgc6MPg64nGRjOuwNnstv6t6oXPZcRGKeXZO8R4Tzj82l0KK7Vzeirfv2z+zvjOT8TjYXbK3OZo63f8xuzv/Zc27Rct1RNUzmOU/5o/wCdP1jrhjGPhx5dP4lv6K0pr7Mkw4yLsc3mSDrb39YXZ0eu48W7mOLpMcqvDv7YVLtrG9PL0a4XTQCAgICAgICAgICAgy63nu8vhBdoeji/G34QToCAgICAgIMTTmltQTG02cWOLnDa3k5W77rj+0dfFqfdUzvicz2bbLNmzxfFKxoiZwiAffE1uVzd7m2BxZ/vZWNDcqixEXOcR5zCO7EcezAfM6ufLI9hAdZoBBADW5gX38oNyO264fvK9RcruXKcZ267RG/riJjfOVzEUUxESMxx5nBhd0gcA6zL7DfY4nz2XtsCnjp+KrGJ556R6xM/PtxyYnE7R5eP5+SibyAXODsNg6MF1g5wzGza2x2gDaFHExTTNVUbc435z+8d+I6Zb85xHmpaTr49Fx6yTlAktEYIDnOtdv7Ag5nqPcpdLppvXIo55znu7/rjzjsQ6i/Fqiap8u/ueb0DQy8JZJp55CymiF6mpJsSGC4ijJ2ADfu27SF6qiimzRwx069fPtcS3Rc1Vzx7PSHfXScJJ4qekY2OCO+ojtaOJmwzyW2vN/3zttJKp1VVXasQ9rZ09n2fp81eeOs9kfnf2PqOgdBQ6EjwRi7jbWSu6R563Hq6gMgrVFEUxs4Gp1Nd+rNXLpHSPz6tGWJsoLXAFpFiCLgjqK3V2fFo80LsUV8JNnsJ2jcQesf5Cy0inHJ1qtEMfcs5Lr3GHLldodR/31qtf09N2nE7dk9krVN+rlVux3UUkJcHRyHFm0wgFuP9MgH6D1rgVaW5bmaa6JnPLhxjPSr/AEz242lY95TMbVR5+ne39EvmfGNc0Nf3HMjrI3FdvRVX6rUe/jFSpdiiKvg5LyuIxAQEBAQEBAQEBBl1vPd5fCC7Q9HF+NvwgnQEBAQEBAQeU0lQXqHi5GuYXMNgbuaQSzMjs/5C8xrNJnV1U5/XGY8YxmOnZ9V61c/pRPZzWmF8NmhrxNO7CZZyLkAEmwYcgNw71bpmujFEUzFdc4zVjl12idu6IRzETv0jpDNjiEgDQXOAJLsLjry0fqDSbW25C5XOpoiqnhiZntxM8Ux24mcY7ozPanmZic/+NCj0XGWumwxkas6uNpuy1v1F209d7K/p9Bammb8RE7bRHLzzzntQ13qs8HzZTm4QXPfGx2HlBwxWaGhtxhyBuzZlZcyLczO8xFU9MZ2xEbY2zmNuxPxRHLOIeCqnycL6yOKAWZkyO42RsFnTyDrsB7QvV6XTUWKIiI3xGfKMPO3r1WpuYjl0+7X4Z17KRsWjKS+pgIEuHN0kt+aes3Nz1k9yi1FzM8MPYextDTZt++q8u6Os/nR7vgVwdGgYAHAcYls6Z23PdGD1C/yVNat8Ed7m+0NZOoubfpjl93o1KoiAgIFkBAQEBAQEBAQEBAQEGXW893l8ILtD0cX42/CCdAQEBAQEBBVr6BlcAHX5Ju1zTZwPWCq2p0tvUUxFfTeJjnDei5NE5hVGhImtI5ZcSDrC8mQEbCDu2qvHsyzFMxvntzvt3t/f15ywtIUjKUvDHvdJHy3SE8w7m3G0uJ/3muJqtPbszVFFUzVTvM/293jMrduuqrHFG07eLQwyRU0hOFutfiAJsLSWu0dRNz/dX+G5To6p2jinPPG1WNu7O6HNM3Y7v2fPOHWkm02KmYeVe8rg4OAZbo8t5O37Uvs3QU01zdmOU4p3ifzE5jxUfaOr+H3UTz5/ne0NHRjgRQmZwtpCtFo2nbG3aL9Vr3PeQNy6t+5wwsexvZ83a81cuc/bzSfwz4Pmpea2a5a0kQ4s8T/1ynrtmB336lX09GZ4pd32vq+GPcUefh2PWcHuHGj+EL5Y6aVznxML3h8T4+SDYkFwF7EjYrbzqvo7+IujNJMqpIpnGOki1k7jBI3Cwm2IAjlbNyDM4N/xGp9MVUsJnpyHF3FIIYZnzuaxuMvkc4AA2a7kAefWGwf4gaLEHGTUsEGu1WIseHay2LAWWxc3PYgtUXC6irqgUrJHcZMIlEboXsOAtDw4lwAHJe3I55oKn/6FokzCnFVG6YvDAGBz24ybBuMDDe/eg76U4e6L0TMYJ6qJkzTZzc3YSdzy0EN27yg3ZK2OOIzYgYgzHjbymltr4hbaLdSCe6CpU6SipsnHPqaC494y3oOrdLQktBdhLy4ND2ll8NgbX73D+6C6DdBygICAgICDLree7y+EF2h6OL8bfhBOgICAgICAgIM3TNW6EMZH0srsLO7rd5Ln6+/XRTFu3+uqcR+8prNETMzVyhkU9IK14hZnBC7FM/fJJvuf7/57lybWni/c9xR+imc1T/dUsVV8FPHPOeXdDtw80o3Q9M1+WMSt1UZ/U4XNrdQ2n9l3NVppvRTTT0qiZ8IUZvxZiap7MR4vnvAjRAr5Ja6rP+lp3F73O2PlGdu8Db++EdatfDbpxG0Qo6SxXqLueczPzl2Am4eVx2tj/uIoQf8AuPyeoKhvdre6/p+z9N2z6z9v28X1+lpWUcbI4wGsjaGtaNgAGSvRERGIeVrrqrqmqrnL8v6NfPomGWsgviklqKFwz/40Qc23fe9u9oWWG9obR38pZwrp9uooBHe29pN/83Rhu/wp4QQ0slNHLXFw4u9raN1Bq2ROaMZcam2Ya1j8yc7oPOV9XTurxpbix/kztIYT2XvaLumw7ruu628gjaSEG9pdrtNab0mKRwc6p0PJxd7HZO1lPHgLXDrvt70G5/DrhfovRVHSUU3+nrGObFLTyU7hI6Zz7B9rZ3JBudnkgwtCaYo+DVLpyj0i0iuknm/puiLn1AlFoyw2zGIk/wDVdB7PgfQz6O4Pxx1AcJRTSnC7JzWvc5zGkbiGkZbtiD2GlZnDDHG4NkkPONuS39TsyN3+94DxuntL1VOHRMa2HCcMpD8UpD3Fsbmv24ixlyTbM9W0MGHTNTS4MJdKL3LHvJa4DrJ5pzyItnv3IPofB3SAnaxoxYXsL2YjmLGzoz+xuMsrC+whBuoCAgICAgy63nu8vhBdoeji/G34QToCAgICAUGfLW8RIEl8B2Sbv2d3j767Gs1Y5uJ6w0Zu7lRP5rhuJ/Se47j5LWZwnooiuNubN0jVtfI2RpuBTS6s9TxtHcQFxtfXwX4r7KKseKa3RMUzTPbGfB3/AJhBwbpY3yOtiaCGtzkke4XwsbvPxbNXvZ1iLWnpiOsZnxlW1N6Iqmanzes1/DCpdJM5sUMTbucT/Sp4ttyTk553dZz2AK/MxTDm027mpuxTEb/n1WNL1TtLino6SNzaRhtDFmJJSP8AiSX2DO+ey9znYKjcrm5OIez0OltaK3NdU7xG89n3n18MvovBTQDNAwhmTpX5zSAWu7cB1NGwD/2rFuiKIcfWaqdRc4ukco/Ova21IqMnhDNNTRx8XaDI+UNAwg7QT+ogDNozv170HnpNPVcbniTBG0zlgcWNa3C18jHFrnG1hq2ZutzuohBLXaamgNS1ureWOfYtjD4gzUyvYLg3x4om4mnryycLBzDpiR00UV4jTl0mGURtY2XDqi0NxGxzlkHJ24bjYUEVFp6pOqZKI4bMg104gIiZrGyP1jQTYB2CMZmzSXA3yuFiXTcrJY+QHsZK4TyNgJ/pF+rjcHDJv6nk55M70DSumZoJqlrdW90LiI4jDieGcW1uvxDYBIbZ5HYM0F2tqDVaOneXB5dA+7mlpG8bWZIO+mpC2ohbga5ssEzbyZsLhYtjLbZ4s9vVsQeRnidUtewFjY3uxkTHl4xhAsWttk39Jd2shY2DOgZxVxgwslbjIcWShrgbXvHJkCbEckiwsNm1B6vg+x1NJRwtlY4tZLI8OZ/VdG7JhB2NztsJvbLJB7JAQEBAQEGXW893l8ILtD0cX42/CCdAQEBAQEEc0LZwWuALTtBRiYyxHaClpsQp5i2N17wTN1sOe0C+bR3BZ5tIoqpnNE4ZJ4MVeIv1kLXbW6subutYhwcD5/sqt7S0XJiZjlyX7WsqmngvR5xzj88mHV8Dq2V1zje4Nwh7nscQBuBcbAdwAHct6Yqt0xTRTiI5I50mkrq4qrk/L+Ful4GVc4Yx7o4omHEA52sOI7XljbBz/GXX71pNFdf6nRtanSaanFmn88Z3ev0Hwfh0MDgu6RwAfK+xeQNgFsmt8IsPNTUURTyUNRqq78/FyjlDXGS3VhBxZBlVukuIzWdi1XF3PAbGXEvac2ggbcO5BnU2kK009SJGPbVsLCzkCxbLY2bbE04SXtvnzASM0FFmlq7+qHYhI2muxurAcZcTmuFiwhxGEZhwB24bEILRrKuBwZJd1QC0xlkZLDG7EZCSAGlwawAnLPYBiFwp6M09WOYdbixGnmMZ1B5UrWxFguGi+b5Raw2EZ4bkLz9J1IE4vJxgvwQ07YBgDXOAZUYyAHck4jygNrbXCC3LJLpOglxMcKgxPY+Mts4yNu02HUSLjuIQX9MaKi0uwNkBu1wdHI3nseNj2HcUHkqunqoHt4xE+aUm2vgbdhFjyuthzAschYkWuggo2vn1QbDPKNZYucOS0El3KvYtHKzsM8JzzAQeu0Jox1FidK5sk78jI2MMs0c2MW3DNBqoCAgICAgy63nu8vhBdoeji/G34QToCAgICAgICAgICAgICAg4sgIFkCyBZAsg5QEBAQEBAQEBAQEGXW893l8ILtD0cX42/CCdAQEBAQEBAQEBAQEBAQEBAQEBAQEBAQEBAQEBAQEBAQZdbz3eXwgu0PRxfjb8IJ0BAQEBAQEBAQEBAQEBAQEBAQEBAQEBAQEBAQEBAQEBBl1vPd5fCC7Q9HF+NvwgnQEBAQEBAQEBAQEBAQEBAQEBAQEBAQEBAQEBAQEBAQEGXW893l8ILtD0cX42/CCdAQEBAQEBAQEBAQEBAQEBAQEBAQEBAQEBAQEBAQEBAQZdbz3eXwgu0PRxfjb8IJ0BAQEBAQEBAQEBAQEBAQEBAQEBAQEBAQEBAQEBAQEBBl1vPd5fCC7Q9HF+NvwgnQEBAQEBAQEBAQEBAQEBAQEBAQEBAQEBAQEBAQEBAQEGXW893l8IOaStwMjGHYxu/uQTcf8AD7vpA4/4fd9IHH/D7vpA4/4fd9IHH/D7vpA4/wCH3fSBx/w+76QOP+H3fSBx/wAPu+kDj/h930gcf8Pu+kDj/h930gcf8Pu+kDj/AIfd9IHH/D7vpA4/4fd9IHH/AA+76QOP+H3fSBx/w+76QOP+H3fSBx/w+76QOP8Ah930gcf8Pu+kDj/h930gcf8AD7vpA4/4fd9IHH/D7vpA4/4fd9IHH/D7vpA4/wCH3fSBx/w+76QOP+H3fSDPqqrE4m3Vv7kH/9k="/>
          <p:cNvSpPr>
            <a:spLocks noChangeAspect="1" noChangeArrowheads="1"/>
          </p:cNvSpPr>
          <p:nvPr/>
        </p:nvSpPr>
        <p:spPr bwMode="auto">
          <a:xfrm>
            <a:off x="1560562" y="-1053431"/>
            <a:ext cx="5543550" cy="3924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7" name="CuadroTexto 6"/>
          <p:cNvSpPr txBox="1"/>
          <p:nvPr/>
        </p:nvSpPr>
        <p:spPr>
          <a:xfrm>
            <a:off x="1847528" y="2564904"/>
            <a:ext cx="8676456" cy="4093428"/>
          </a:xfrm>
          <a:prstGeom prst="rect">
            <a:avLst/>
          </a:prstGeom>
          <a:noFill/>
        </p:spPr>
        <p:txBody>
          <a:bodyPr wrap="square" rtlCol="0">
            <a:spAutoFit/>
          </a:bodyPr>
          <a:lstStyle/>
          <a:p>
            <a:r>
              <a:rPr lang="es-MX" sz="2200" dirty="0"/>
              <a:t>1. Prevenir y abatir prácticas de corrupción e impunidad, e impulsar la mejora de la calidad en la gestión </a:t>
            </a:r>
            <a:r>
              <a:rPr lang="es-MX" sz="2200" dirty="0"/>
              <a:t>pública.</a:t>
            </a:r>
          </a:p>
          <a:p>
            <a:endParaRPr lang="es-MX" sz="2200" dirty="0"/>
          </a:p>
          <a:p>
            <a:r>
              <a:rPr lang="es-MX" sz="2200" dirty="0"/>
              <a:t>2</a:t>
            </a:r>
            <a:r>
              <a:rPr lang="es-MX" sz="2200" dirty="0"/>
              <a:t>. Controlar y detectar prácticas de </a:t>
            </a:r>
            <a:r>
              <a:rPr lang="es-MX" sz="2200" dirty="0"/>
              <a:t>corrupción</a:t>
            </a:r>
          </a:p>
          <a:p>
            <a:endParaRPr lang="es-MX" sz="2200" dirty="0"/>
          </a:p>
          <a:p>
            <a:r>
              <a:rPr lang="es-MX" sz="2200" dirty="0"/>
              <a:t>3. Sancionar las prácticas </a:t>
            </a:r>
            <a:r>
              <a:rPr lang="es-MX" sz="2200" dirty="0"/>
              <a:t>de corrupción e impunidad</a:t>
            </a:r>
          </a:p>
          <a:p>
            <a:endParaRPr lang="es-MX" sz="2200" dirty="0"/>
          </a:p>
          <a:p>
            <a:r>
              <a:rPr lang="es-MX" sz="2200" dirty="0"/>
              <a:t>4. </a:t>
            </a:r>
            <a:r>
              <a:rPr lang="es-MX" sz="2200" dirty="0"/>
              <a:t>Dar </a:t>
            </a:r>
            <a:r>
              <a:rPr lang="es-MX" sz="2200" dirty="0"/>
              <a:t>transparencia a la gestión pública y lograr la participación de la </a:t>
            </a:r>
            <a:r>
              <a:rPr lang="es-MX" sz="2200" dirty="0"/>
              <a:t>sociedad.</a:t>
            </a:r>
          </a:p>
          <a:p>
            <a:endParaRPr lang="es-MX" sz="2200" dirty="0"/>
          </a:p>
          <a:p>
            <a:r>
              <a:rPr lang="es-MX" sz="2200" dirty="0"/>
              <a:t>5 Administración </a:t>
            </a:r>
            <a:r>
              <a:rPr lang="es-MX" sz="2200" dirty="0"/>
              <a:t>del Patrimonio Inmobiliario Federal pertinencia y </a:t>
            </a:r>
            <a:r>
              <a:rPr lang="es-MX" sz="2200" dirty="0"/>
              <a:t>calidad.</a:t>
            </a:r>
          </a:p>
          <a:p>
            <a:endParaRPr lang="es-MX" dirty="0"/>
          </a:p>
        </p:txBody>
      </p:sp>
    </p:spTree>
    <p:extLst>
      <p:ext uri="{BB962C8B-B14F-4D97-AF65-F5344CB8AC3E}">
        <p14:creationId xmlns:p14="http://schemas.microsoft.com/office/powerpoint/2010/main" val="21718426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0 Marcador de texto"/>
          <p:cNvSpPr txBox="1">
            <a:spLocks/>
          </p:cNvSpPr>
          <p:nvPr/>
        </p:nvSpPr>
        <p:spPr>
          <a:xfrm>
            <a:off x="2674188" y="0"/>
            <a:ext cx="9517812" cy="1546935"/>
          </a:xfrm>
          <a:prstGeom prst="rect">
            <a:avLst/>
          </a:prstGeom>
          <a:ln/>
        </p:spPr>
        <p:style>
          <a:lnRef idx="2">
            <a:schemeClr val="dk1"/>
          </a:lnRef>
          <a:fillRef idx="1">
            <a:schemeClr val="lt1"/>
          </a:fillRef>
          <a:effectRef idx="0">
            <a:schemeClr val="dk1"/>
          </a:effectRef>
          <a:fontRef idx="minor">
            <a:schemeClr val="dk1"/>
          </a:fontRef>
        </p:style>
        <p:txBody>
          <a:bodyPr>
            <a:normAutofit lnSpcReduction="10000"/>
          </a:bodyPr>
          <a:lstStyle/>
          <a:p>
            <a:pPr eaLnBrk="1" fontAlgn="auto" hangingPunct="1">
              <a:spcBef>
                <a:spcPct val="20000"/>
              </a:spcBef>
              <a:spcAft>
                <a:spcPts val="0"/>
              </a:spcAft>
              <a:defRPr/>
            </a:pPr>
            <a:r>
              <a:rPr lang="es-MX" sz="3200" dirty="0">
                <a:latin typeface="+mn-lt"/>
              </a:rPr>
              <a:t>Programa Nacional de Rendición de Cuentas, Transparencia  y Combate a la Corrupción  2008-2012. </a:t>
            </a:r>
            <a:r>
              <a:rPr lang="es-MX" sz="3200" dirty="0">
                <a:latin typeface="+mn-lt"/>
              </a:rPr>
              <a:t>Secretaría de la Función Pública</a:t>
            </a:r>
            <a:r>
              <a:rPr lang="es-MX" sz="3200" dirty="0" smtClean="0">
                <a:latin typeface="+mn-lt"/>
              </a:rPr>
              <a:t>.</a:t>
            </a:r>
            <a:endParaRPr lang="es-MX" sz="3200" dirty="0">
              <a:latin typeface="+mn-lt"/>
            </a:endParaRPr>
          </a:p>
        </p:txBody>
      </p:sp>
      <p:pic>
        <p:nvPicPr>
          <p:cNvPr id="3" name="Picture 5"/>
          <p:cNvPicPr>
            <a:picLocks noChangeAspect="1" noChangeArrowheads="1"/>
          </p:cNvPicPr>
          <p:nvPr/>
        </p:nvPicPr>
        <p:blipFill>
          <a:blip r:embed="rId2" cstate="print"/>
          <a:srcRect/>
          <a:stretch>
            <a:fillRect/>
          </a:stretch>
        </p:blipFill>
        <p:spPr bwMode="auto">
          <a:xfrm>
            <a:off x="-1" y="0"/>
            <a:ext cx="2674189" cy="1664656"/>
          </a:xfrm>
          <a:prstGeom prst="rect">
            <a:avLst/>
          </a:prstGeom>
          <a:noFill/>
          <a:ln w="9525">
            <a:noFill/>
            <a:miter lim="800000"/>
            <a:headEnd/>
            <a:tailEnd/>
          </a:ln>
        </p:spPr>
      </p:pic>
      <p:pic>
        <p:nvPicPr>
          <p:cNvPr id="10" name="Imagen 9"/>
          <p:cNvPicPr>
            <a:picLocks noChangeAspect="1"/>
          </p:cNvPicPr>
          <p:nvPr/>
        </p:nvPicPr>
        <p:blipFill>
          <a:blip r:embed="rId3"/>
          <a:stretch>
            <a:fillRect/>
          </a:stretch>
        </p:blipFill>
        <p:spPr>
          <a:xfrm>
            <a:off x="2099556" y="1797726"/>
            <a:ext cx="9037146" cy="5241429"/>
          </a:xfrm>
          <a:prstGeom prst="rect">
            <a:avLst/>
          </a:prstGeom>
        </p:spPr>
      </p:pic>
      <p:sp>
        <p:nvSpPr>
          <p:cNvPr id="11" name="Abrir llave 10"/>
          <p:cNvSpPr/>
          <p:nvPr/>
        </p:nvSpPr>
        <p:spPr>
          <a:xfrm>
            <a:off x="1919537" y="1844824"/>
            <a:ext cx="360039" cy="489654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Tree>
    <p:extLst>
      <p:ext uri="{BB962C8B-B14F-4D97-AF65-F5344CB8AC3E}">
        <p14:creationId xmlns:p14="http://schemas.microsoft.com/office/powerpoint/2010/main" val="8417227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Resultado de imagen para as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6" name="Imagen 5"/>
          <p:cNvPicPr>
            <a:picLocks noChangeAspect="1"/>
          </p:cNvPicPr>
          <p:nvPr/>
        </p:nvPicPr>
        <p:blipFill>
          <a:blip r:embed="rId2"/>
          <a:stretch>
            <a:fillRect/>
          </a:stretch>
        </p:blipFill>
        <p:spPr>
          <a:xfrm>
            <a:off x="972275" y="1745169"/>
            <a:ext cx="10532962" cy="3288600"/>
          </a:xfrm>
          <a:prstGeom prst="rect">
            <a:avLst/>
          </a:prstGeom>
        </p:spPr>
      </p:pic>
    </p:spTree>
    <p:extLst>
      <p:ext uri="{BB962C8B-B14F-4D97-AF65-F5344CB8AC3E}">
        <p14:creationId xmlns:p14="http://schemas.microsoft.com/office/powerpoint/2010/main" val="23465562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1999" cy="1255117"/>
          </a:xfrm>
        </p:spPr>
        <p:style>
          <a:lnRef idx="2">
            <a:schemeClr val="accent2">
              <a:shade val="50000"/>
            </a:schemeClr>
          </a:lnRef>
          <a:fillRef idx="1">
            <a:schemeClr val="accent2"/>
          </a:fillRef>
          <a:effectRef idx="0">
            <a:schemeClr val="accent2"/>
          </a:effectRef>
          <a:fontRef idx="minor">
            <a:schemeClr val="lt1"/>
          </a:fontRef>
        </p:style>
        <p:txBody>
          <a:bodyPr>
            <a:noAutofit/>
          </a:bodyPr>
          <a:lstStyle/>
          <a:p>
            <a:pPr defTabSz="685800">
              <a:spcBef>
                <a:spcPts val="0"/>
              </a:spcBef>
            </a:pPr>
            <a:r>
              <a:rPr lang="es-ES" sz="3200" b="1" noProof="1"/>
              <a:t>¿</a:t>
            </a:r>
            <a:r>
              <a:rPr lang="es-ES" b="1" noProof="1"/>
              <a:t>C</a:t>
            </a:r>
            <a:r>
              <a:rPr lang="es-ES" sz="3200" b="1" noProof="1"/>
              <a:t>ómo se toman las decisiones </a:t>
            </a:r>
            <a:r>
              <a:rPr lang="es-ES" sz="3200" b="1" noProof="1"/>
              <a:t>políticas </a:t>
            </a:r>
            <a:r>
              <a:rPr lang="es-ES" sz="3200" b="1" noProof="1" smtClean="0"/>
              <a:t>en </a:t>
            </a:r>
            <a:r>
              <a:rPr lang="es-ES" sz="3200" b="1" noProof="1"/>
              <a:t>el gobierno?</a:t>
            </a:r>
            <a:endParaRPr lang="es-ES" sz="3200" b="1" noProof="1"/>
          </a:p>
        </p:txBody>
      </p:sp>
      <p:pic>
        <p:nvPicPr>
          <p:cNvPr id="6" name="Picture 16" descr="http://www.revcienciapolitica.com.ar/imagenes/CUADRO-DIAGRAMA.jpg"/>
          <p:cNvPicPr>
            <a:picLocks noGrp="1" noChangeAspect="1" noChangeArrowheads="1"/>
          </p:cNvPicPr>
          <p:nvPr>
            <p:ph idx="1"/>
          </p:nvPr>
        </p:nvPicPr>
        <p:blipFill>
          <a:blip r:embed="rId2" cstate="print"/>
          <a:srcRect/>
          <a:stretch>
            <a:fillRect/>
          </a:stretch>
        </p:blipFill>
        <p:spPr bwMode="auto">
          <a:xfrm>
            <a:off x="724619" y="1255119"/>
            <a:ext cx="9975296" cy="5568376"/>
          </a:xfrm>
          <a:prstGeom prst="rect">
            <a:avLst/>
          </a:prstGeom>
        </p:spPr>
        <p:style>
          <a:lnRef idx="1">
            <a:schemeClr val="accent6"/>
          </a:lnRef>
          <a:fillRef idx="2">
            <a:schemeClr val="accent6"/>
          </a:fillRef>
          <a:effectRef idx="1">
            <a:schemeClr val="accent6"/>
          </a:effectRef>
          <a:fontRef idx="minor">
            <a:schemeClr val="dk1"/>
          </a:fontRef>
        </p:style>
      </p:pic>
      <p:sp>
        <p:nvSpPr>
          <p:cNvPr id="5" name="4 Elipse"/>
          <p:cNvSpPr/>
          <p:nvPr/>
        </p:nvSpPr>
        <p:spPr>
          <a:xfrm>
            <a:off x="8757145" y="1811170"/>
            <a:ext cx="2396810" cy="875172"/>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s-MX" b="1" dirty="0"/>
              <a:t>Negociación</a:t>
            </a:r>
          </a:p>
        </p:txBody>
      </p:sp>
      <p:sp>
        <p:nvSpPr>
          <p:cNvPr id="8" name="7 CuadroTexto"/>
          <p:cNvSpPr txBox="1"/>
          <p:nvPr/>
        </p:nvSpPr>
        <p:spPr>
          <a:xfrm>
            <a:off x="3647728" y="1360388"/>
            <a:ext cx="3384376" cy="3385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MX" sz="1600" dirty="0"/>
              <a:t>Series de conducta, actitudes, ideas</a:t>
            </a:r>
            <a:endParaRPr lang="en-US" sz="1600" dirty="0"/>
          </a:p>
        </p:txBody>
      </p:sp>
      <p:sp>
        <p:nvSpPr>
          <p:cNvPr id="9" name="8 CuadroTexto"/>
          <p:cNvSpPr txBox="1"/>
          <p:nvPr/>
        </p:nvSpPr>
        <p:spPr>
          <a:xfrm>
            <a:off x="3647728" y="5502258"/>
            <a:ext cx="3312368"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MX" sz="1600" dirty="0"/>
              <a:t>Componentes funcionales de una sociedad internacional- </a:t>
            </a:r>
            <a:r>
              <a:rPr lang="es-MX" sz="1600" dirty="0" err="1"/>
              <a:t>suprasistema</a:t>
            </a:r>
            <a:r>
              <a:rPr lang="es-MX" sz="1600" dirty="0"/>
              <a:t>  </a:t>
            </a:r>
            <a:endParaRPr lang="en-US" sz="1600" dirty="0"/>
          </a:p>
        </p:txBody>
      </p:sp>
      <p:cxnSp>
        <p:nvCxnSpPr>
          <p:cNvPr id="4" name="Conector curvado 3"/>
          <p:cNvCxnSpPr/>
          <p:nvPr/>
        </p:nvCxnSpPr>
        <p:spPr>
          <a:xfrm rot="10800000" flipV="1">
            <a:off x="8400258" y="2510233"/>
            <a:ext cx="576065" cy="519036"/>
          </a:xfrm>
          <a:prstGeom prst="curvedConnector3">
            <a:avLst>
              <a:gd name="adj1" fmla="val 97872"/>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6" name="CuadroTexto 15"/>
          <p:cNvSpPr txBox="1"/>
          <p:nvPr/>
        </p:nvSpPr>
        <p:spPr>
          <a:xfrm>
            <a:off x="9107618" y="6429299"/>
            <a:ext cx="1577751" cy="400110"/>
          </a:xfrm>
          <a:prstGeom prst="rect">
            <a:avLst/>
          </a:prstGeom>
          <a:noFill/>
        </p:spPr>
        <p:txBody>
          <a:bodyPr wrap="square" rtlCol="0">
            <a:spAutoFit/>
          </a:bodyPr>
          <a:lstStyle/>
          <a:p>
            <a:r>
              <a:rPr lang="es-419" sz="2000" b="1" dirty="0"/>
              <a:t>David Easton</a:t>
            </a:r>
            <a:endParaRPr lang="es-MX" sz="2000" b="1" dirty="0"/>
          </a:p>
        </p:txBody>
      </p:sp>
    </p:spTree>
    <p:extLst>
      <p:ext uri="{BB962C8B-B14F-4D97-AF65-F5344CB8AC3E}">
        <p14:creationId xmlns:p14="http://schemas.microsoft.com/office/powerpoint/2010/main" val="3626175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760720" y="-3201"/>
            <a:ext cx="6431280" cy="6861201"/>
          </a:xfrm>
          <a:prstGeom prst="rect">
            <a:avLst/>
          </a:prstGeom>
          <a:ln>
            <a:solidFill>
              <a:schemeClr val="tx1"/>
            </a:solidFill>
          </a:ln>
        </p:spPr>
      </p:pic>
      <p:pic>
        <p:nvPicPr>
          <p:cNvPr id="5" name="Imagen 4"/>
          <p:cNvPicPr>
            <a:picLocks noChangeAspect="1"/>
          </p:cNvPicPr>
          <p:nvPr/>
        </p:nvPicPr>
        <p:blipFill>
          <a:blip r:embed="rId3"/>
          <a:stretch>
            <a:fillRect/>
          </a:stretch>
        </p:blipFill>
        <p:spPr>
          <a:xfrm>
            <a:off x="0" y="899068"/>
            <a:ext cx="5562069" cy="2294951"/>
          </a:xfrm>
          <a:prstGeom prst="rect">
            <a:avLst/>
          </a:prstGeom>
        </p:spPr>
      </p:pic>
      <p:pic>
        <p:nvPicPr>
          <p:cNvPr id="7" name="Imagen 6"/>
          <p:cNvPicPr>
            <a:picLocks noChangeAspect="1"/>
          </p:cNvPicPr>
          <p:nvPr/>
        </p:nvPicPr>
        <p:blipFill>
          <a:blip r:embed="rId4"/>
          <a:stretch>
            <a:fillRect/>
          </a:stretch>
        </p:blipFill>
        <p:spPr>
          <a:xfrm>
            <a:off x="308345" y="3289935"/>
            <a:ext cx="5353050" cy="1314450"/>
          </a:xfrm>
          <a:prstGeom prst="rect">
            <a:avLst/>
          </a:prstGeom>
        </p:spPr>
      </p:pic>
      <p:sp>
        <p:nvSpPr>
          <p:cNvPr id="8" name="Rectángulo 7"/>
          <p:cNvSpPr/>
          <p:nvPr/>
        </p:nvSpPr>
        <p:spPr>
          <a:xfrm>
            <a:off x="495034" y="6311897"/>
            <a:ext cx="4572000" cy="261610"/>
          </a:xfrm>
          <a:prstGeom prst="rect">
            <a:avLst/>
          </a:prstGeom>
        </p:spPr>
        <p:txBody>
          <a:bodyPr>
            <a:spAutoFit/>
          </a:bodyPr>
          <a:lstStyle/>
          <a:p>
            <a:r>
              <a:rPr lang="es-MX" sz="900" dirty="0"/>
              <a:t>http://www.asf.gob.mx/trans/informes/ir2011i/Grupos/Gobierno/2011_0059_a.pdf</a:t>
            </a:r>
            <a:r>
              <a:rPr lang="es-MX" sz="1100" dirty="0"/>
              <a:t> </a:t>
            </a:r>
            <a:endParaRPr lang="es-MX" sz="900" dirty="0"/>
          </a:p>
        </p:txBody>
      </p:sp>
    </p:spTree>
    <p:extLst>
      <p:ext uri="{BB962C8B-B14F-4D97-AF65-F5344CB8AC3E}">
        <p14:creationId xmlns:p14="http://schemas.microsoft.com/office/powerpoint/2010/main" val="28198296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5150" y="629323"/>
            <a:ext cx="11292289" cy="596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18470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776377"/>
          </a:xfrm>
        </p:spPr>
        <p:style>
          <a:lnRef idx="3">
            <a:schemeClr val="lt1"/>
          </a:lnRef>
          <a:fillRef idx="1">
            <a:schemeClr val="accent1"/>
          </a:fillRef>
          <a:effectRef idx="1">
            <a:schemeClr val="accent1"/>
          </a:effectRef>
          <a:fontRef idx="minor">
            <a:schemeClr val="lt1"/>
          </a:fontRef>
        </p:style>
        <p:txBody>
          <a:bodyPr/>
          <a:lstStyle/>
          <a:p>
            <a:pPr algn="ctr"/>
            <a:r>
              <a:rPr lang="es-MX" dirty="0" smtClean="0"/>
              <a:t>Diseño de la Política Pública </a:t>
            </a:r>
            <a:endParaRPr lang="es-MX" dirty="0"/>
          </a:p>
        </p:txBody>
      </p:sp>
      <p:pic>
        <p:nvPicPr>
          <p:cNvPr id="6" name="Imagen 5"/>
          <p:cNvPicPr>
            <a:picLocks noChangeAspect="1"/>
          </p:cNvPicPr>
          <p:nvPr/>
        </p:nvPicPr>
        <p:blipFill>
          <a:blip r:embed="rId2"/>
          <a:stretch>
            <a:fillRect/>
          </a:stretch>
        </p:blipFill>
        <p:spPr>
          <a:xfrm>
            <a:off x="846436" y="959647"/>
            <a:ext cx="10766444" cy="5734452"/>
          </a:xfrm>
          <a:prstGeom prst="rect">
            <a:avLst/>
          </a:prstGeom>
        </p:spPr>
      </p:pic>
    </p:spTree>
    <p:extLst>
      <p:ext uri="{BB962C8B-B14F-4D97-AF65-F5344CB8AC3E}">
        <p14:creationId xmlns:p14="http://schemas.microsoft.com/office/powerpoint/2010/main" val="36612046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88020" y="552449"/>
            <a:ext cx="9189455" cy="6321675"/>
          </a:xfrm>
          <a:prstGeom prst="rect">
            <a:avLst/>
          </a:prstGeom>
        </p:spPr>
      </p:pic>
      <p:cxnSp>
        <p:nvCxnSpPr>
          <p:cNvPr id="8" name="Conector recto 7"/>
          <p:cNvCxnSpPr/>
          <p:nvPr/>
        </p:nvCxnSpPr>
        <p:spPr>
          <a:xfrm>
            <a:off x="7627716" y="3356658"/>
            <a:ext cx="717630" cy="115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ector recto 8"/>
          <p:cNvCxnSpPr/>
          <p:nvPr/>
        </p:nvCxnSpPr>
        <p:spPr>
          <a:xfrm flipV="1">
            <a:off x="6495326" y="3622876"/>
            <a:ext cx="1595378" cy="209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a:off x="5513407" y="4803236"/>
            <a:ext cx="4672315" cy="140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flipV="1">
            <a:off x="1203766" y="5139159"/>
            <a:ext cx="7268901" cy="347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3854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899068"/>
            <a:ext cx="5562069" cy="2294951"/>
          </a:xfrm>
          <a:prstGeom prst="rect">
            <a:avLst/>
          </a:prstGeom>
        </p:spPr>
      </p:pic>
      <p:pic>
        <p:nvPicPr>
          <p:cNvPr id="5" name="Imagen 4"/>
          <p:cNvPicPr>
            <a:picLocks noChangeAspect="1"/>
          </p:cNvPicPr>
          <p:nvPr/>
        </p:nvPicPr>
        <p:blipFill>
          <a:blip r:embed="rId3"/>
          <a:stretch>
            <a:fillRect/>
          </a:stretch>
        </p:blipFill>
        <p:spPr>
          <a:xfrm>
            <a:off x="6208510" y="899068"/>
            <a:ext cx="5353050" cy="1314450"/>
          </a:xfrm>
          <a:prstGeom prst="rect">
            <a:avLst/>
          </a:prstGeom>
        </p:spPr>
      </p:pic>
      <p:sp>
        <p:nvSpPr>
          <p:cNvPr id="6" name="Rectángulo 5"/>
          <p:cNvSpPr/>
          <p:nvPr/>
        </p:nvSpPr>
        <p:spPr>
          <a:xfrm>
            <a:off x="495034" y="6311897"/>
            <a:ext cx="4572000" cy="261610"/>
          </a:xfrm>
          <a:prstGeom prst="rect">
            <a:avLst/>
          </a:prstGeom>
        </p:spPr>
        <p:txBody>
          <a:bodyPr>
            <a:spAutoFit/>
          </a:bodyPr>
          <a:lstStyle/>
          <a:p>
            <a:r>
              <a:rPr lang="es-MX" sz="900" dirty="0"/>
              <a:t>http://www.asf.gob.mx/trans/informes/ir2011i/Grupos/Gobierno/2011_0059_a.pdf</a:t>
            </a:r>
            <a:r>
              <a:rPr lang="es-MX" sz="1100" dirty="0"/>
              <a:t> </a:t>
            </a:r>
            <a:endParaRPr lang="es-MX" sz="900" dirty="0"/>
          </a:p>
        </p:txBody>
      </p:sp>
      <p:pic>
        <p:nvPicPr>
          <p:cNvPr id="7" name="Imagen 6"/>
          <p:cNvPicPr>
            <a:picLocks noChangeAspect="1"/>
          </p:cNvPicPr>
          <p:nvPr/>
        </p:nvPicPr>
        <p:blipFill>
          <a:blip r:embed="rId4"/>
          <a:stretch>
            <a:fillRect/>
          </a:stretch>
        </p:blipFill>
        <p:spPr>
          <a:xfrm>
            <a:off x="427730" y="3518482"/>
            <a:ext cx="11561560" cy="1234476"/>
          </a:xfrm>
          <a:prstGeom prst="rect">
            <a:avLst/>
          </a:prstGeom>
        </p:spPr>
      </p:pic>
    </p:spTree>
    <p:extLst>
      <p:ext uri="{BB962C8B-B14F-4D97-AF65-F5344CB8AC3E}">
        <p14:creationId xmlns:p14="http://schemas.microsoft.com/office/powerpoint/2010/main" val="13601187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90599" y="1414461"/>
            <a:ext cx="10441131" cy="4259507"/>
          </a:xfrm>
          <a:prstGeom prst="rect">
            <a:avLst/>
          </a:prstGeom>
        </p:spPr>
      </p:pic>
    </p:spTree>
    <p:extLst>
      <p:ext uri="{BB962C8B-B14F-4D97-AF65-F5344CB8AC3E}">
        <p14:creationId xmlns:p14="http://schemas.microsoft.com/office/powerpoint/2010/main" val="34371300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510445" y="644637"/>
            <a:ext cx="8547955" cy="6026434"/>
          </a:xfrm>
          <a:prstGeom prst="rect">
            <a:avLst/>
          </a:prstGeom>
        </p:spPr>
      </p:pic>
    </p:spTree>
    <p:extLst>
      <p:ext uri="{BB962C8B-B14F-4D97-AF65-F5344CB8AC3E}">
        <p14:creationId xmlns:p14="http://schemas.microsoft.com/office/powerpoint/2010/main" val="4885133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6030278" cy="5269536"/>
          </a:xfrm>
          <a:prstGeom prst="rect">
            <a:avLst/>
          </a:prstGeom>
        </p:spPr>
      </p:pic>
      <p:pic>
        <p:nvPicPr>
          <p:cNvPr id="7" name="Imagen 6"/>
          <p:cNvPicPr>
            <a:picLocks noChangeAspect="1"/>
          </p:cNvPicPr>
          <p:nvPr/>
        </p:nvPicPr>
        <p:blipFill>
          <a:blip r:embed="rId3"/>
          <a:stretch>
            <a:fillRect/>
          </a:stretch>
        </p:blipFill>
        <p:spPr>
          <a:xfrm>
            <a:off x="6220212" y="0"/>
            <a:ext cx="5849867" cy="4923451"/>
          </a:xfrm>
          <a:prstGeom prst="rect">
            <a:avLst/>
          </a:prstGeom>
        </p:spPr>
      </p:pic>
    </p:spTree>
    <p:extLst>
      <p:ext uri="{BB962C8B-B14F-4D97-AF65-F5344CB8AC3E}">
        <p14:creationId xmlns:p14="http://schemas.microsoft.com/office/powerpoint/2010/main" val="8909619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51560" y="508131"/>
            <a:ext cx="9995535" cy="6349869"/>
          </a:xfrm>
          <a:prstGeom prst="rect">
            <a:avLst/>
          </a:prstGeom>
        </p:spPr>
      </p:pic>
    </p:spTree>
    <p:extLst>
      <p:ext uri="{BB962C8B-B14F-4D97-AF65-F5344CB8AC3E}">
        <p14:creationId xmlns:p14="http://schemas.microsoft.com/office/powerpoint/2010/main" val="42827428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74172" y="797039"/>
            <a:ext cx="11640458" cy="4732905"/>
          </a:xfrm>
        </p:spPr>
        <p:txBody>
          <a:bodyPr rtlCol="0">
            <a:normAutofit fontScale="92500" lnSpcReduction="20000"/>
          </a:bodyPr>
          <a:lstStyle/>
          <a:p>
            <a:pPr marL="0" indent="0" algn="ctr">
              <a:buNone/>
              <a:defRPr/>
            </a:pPr>
            <a:r>
              <a:rPr lang="es-ES" sz="5200" b="1" dirty="0" smtClean="0">
                <a:solidFill>
                  <a:srgbClr val="002060"/>
                </a:solidFill>
              </a:rPr>
              <a:t> </a:t>
            </a:r>
            <a:r>
              <a:rPr lang="es-ES" sz="5700" b="1" dirty="0" smtClean="0">
                <a:solidFill>
                  <a:srgbClr val="002060"/>
                </a:solidFill>
              </a:rPr>
              <a:t>INSTITUCIONES, NORMAS, PROCESOS  Y ACTORES:</a:t>
            </a:r>
            <a:endParaRPr lang="es-ES" sz="5700" b="1" dirty="0">
              <a:solidFill>
                <a:srgbClr val="002060"/>
              </a:solidFill>
            </a:endParaRPr>
          </a:p>
          <a:p>
            <a:pPr marL="0" indent="0" algn="ctr">
              <a:buNone/>
              <a:defRPr/>
            </a:pPr>
            <a:endParaRPr lang="es-ES" sz="5700" b="1" dirty="0">
              <a:solidFill>
                <a:srgbClr val="002060"/>
              </a:solidFill>
            </a:endParaRPr>
          </a:p>
          <a:p>
            <a:pPr marL="0" indent="0" algn="ctr">
              <a:lnSpc>
                <a:spcPct val="170000"/>
              </a:lnSpc>
              <a:buNone/>
              <a:defRPr/>
            </a:pPr>
            <a:r>
              <a:rPr lang="es-ES" sz="5700" b="1" dirty="0" smtClean="0">
                <a:solidFill>
                  <a:srgbClr val="002060"/>
                </a:solidFill>
              </a:rPr>
              <a:t>“La constelación institucional</a:t>
            </a:r>
            <a:r>
              <a:rPr lang="es-ES" sz="5700" b="1" dirty="0">
                <a:solidFill>
                  <a:srgbClr val="002060"/>
                </a:solidFill>
              </a:rPr>
              <a:t>”</a:t>
            </a:r>
          </a:p>
          <a:p>
            <a:pPr marL="0" indent="0" algn="ctr">
              <a:lnSpc>
                <a:spcPct val="170000"/>
              </a:lnSpc>
              <a:buNone/>
              <a:defRPr/>
            </a:pPr>
            <a:r>
              <a:rPr lang="es-ES" sz="5700" b="1" dirty="0">
                <a:solidFill>
                  <a:srgbClr val="002060"/>
                </a:solidFill>
              </a:rPr>
              <a:t>del </a:t>
            </a:r>
            <a:r>
              <a:rPr lang="es-ES" sz="5700" b="1" dirty="0" smtClean="0">
                <a:solidFill>
                  <a:srgbClr val="002060"/>
                </a:solidFill>
              </a:rPr>
              <a:t>sistema </a:t>
            </a:r>
            <a:r>
              <a:rPr lang="es-ES" sz="5700" b="1" dirty="0">
                <a:solidFill>
                  <a:srgbClr val="002060"/>
                </a:solidFill>
              </a:rPr>
              <a:t>anticorrupción.</a:t>
            </a:r>
          </a:p>
          <a:p>
            <a:pPr marL="0" indent="0">
              <a:buNone/>
              <a:defRPr/>
            </a:pPr>
            <a:endParaRPr lang="es-ES" dirty="0" smtClean="0">
              <a:solidFill>
                <a:srgbClr val="002060"/>
              </a:solidFill>
            </a:endParaRPr>
          </a:p>
        </p:txBody>
      </p:sp>
    </p:spTree>
    <p:extLst>
      <p:ext uri="{BB962C8B-B14F-4D97-AF65-F5344CB8AC3E}">
        <p14:creationId xmlns:p14="http://schemas.microsoft.com/office/powerpoint/2010/main" val="30119203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ítulo 1"/>
          <p:cNvSpPr>
            <a:spLocks noGrp="1"/>
          </p:cNvSpPr>
          <p:nvPr>
            <p:ph type="title"/>
          </p:nvPr>
        </p:nvSpPr>
        <p:spPr>
          <a:xfrm>
            <a:off x="3313043" y="640399"/>
            <a:ext cx="3143251" cy="850900"/>
          </a:xfrm>
        </p:spPr>
        <p:txBody>
          <a:bodyPr/>
          <a:lstStyle/>
          <a:p>
            <a:r>
              <a:rPr lang="es-MX" altLang="es-MX" dirty="0" smtClean="0">
                <a:latin typeface="+mn-lt"/>
              </a:rPr>
              <a:t>HIPÓTESIS</a:t>
            </a:r>
            <a:endParaRPr lang="es-ES" altLang="es-MX" dirty="0" smtClean="0">
              <a:latin typeface="+mn-lt"/>
            </a:endParaRPr>
          </a:p>
        </p:txBody>
      </p:sp>
      <p:sp>
        <p:nvSpPr>
          <p:cNvPr id="4" name="Rectángulo 3"/>
          <p:cNvSpPr/>
          <p:nvPr/>
        </p:nvSpPr>
        <p:spPr>
          <a:xfrm>
            <a:off x="956677" y="1989001"/>
            <a:ext cx="10277475" cy="4370425"/>
          </a:xfrm>
          <a:prstGeom prst="rect">
            <a:avLst/>
          </a:prstGeom>
        </p:spPr>
        <p:txBody>
          <a:bodyPr lIns="91436" tIns="45718" rIns="91436" bIns="45718">
            <a:spAutoFit/>
          </a:bodyPr>
          <a:lstStyle/>
          <a:p>
            <a:pPr algn="just" eaLnBrk="1" fontAlgn="auto" hangingPunct="1">
              <a:spcBef>
                <a:spcPts val="0"/>
              </a:spcBef>
              <a:spcAft>
                <a:spcPts val="0"/>
              </a:spcAft>
              <a:defRPr/>
            </a:pPr>
            <a:r>
              <a:rPr lang="es-MX" sz="5500" dirty="0">
                <a:latin typeface="+mn-lt"/>
              </a:rPr>
              <a:t>L</a:t>
            </a:r>
            <a:r>
              <a:rPr lang="es-MX" sz="3200" dirty="0">
                <a:latin typeface="+mn-lt"/>
              </a:rPr>
              <a:t>a ciudadanía en México atraviesa por un complejo proceso de construcción que se caracteriza por la </a:t>
            </a:r>
            <a:r>
              <a:rPr lang="es-MX" sz="3200" dirty="0">
                <a:solidFill>
                  <a:srgbClr val="002060"/>
                </a:solidFill>
                <a:latin typeface="+mn-lt"/>
              </a:rPr>
              <a:t>desconfianza entre las personas </a:t>
            </a:r>
            <a:r>
              <a:rPr lang="es-MX" sz="3200" dirty="0">
                <a:latin typeface="+mn-lt"/>
              </a:rPr>
              <a:t>y de éstas </a:t>
            </a:r>
            <a:r>
              <a:rPr lang="es-MX" sz="3200" dirty="0">
                <a:solidFill>
                  <a:srgbClr val="002060"/>
                </a:solidFill>
                <a:latin typeface="+mn-lt"/>
              </a:rPr>
              <a:t>hacia la autoridad,</a:t>
            </a:r>
            <a:r>
              <a:rPr lang="es-MX" sz="3200" dirty="0">
                <a:solidFill>
                  <a:schemeClr val="accent5">
                    <a:lumMod val="75000"/>
                  </a:schemeClr>
                </a:solidFill>
                <a:latin typeface="+mn-lt"/>
              </a:rPr>
              <a:t> </a:t>
            </a:r>
            <a:r>
              <a:rPr lang="es-MX" sz="3200" dirty="0">
                <a:latin typeface="+mn-lt"/>
              </a:rPr>
              <a:t>especialmente en las instituciones de procuración de justicia; </a:t>
            </a:r>
            <a:r>
              <a:rPr lang="es-MX" sz="3200" dirty="0">
                <a:solidFill>
                  <a:srgbClr val="002060"/>
                </a:solidFill>
                <a:latin typeface="+mn-lt"/>
              </a:rPr>
              <a:t>por la desvinculación social en redes </a:t>
            </a:r>
            <a:r>
              <a:rPr lang="es-MX" sz="3200" dirty="0">
                <a:latin typeface="+mn-lt"/>
              </a:rPr>
              <a:t>que vayan más allá de la familia, los vecinos y algunas asociaciones religiosas, y por el </a:t>
            </a:r>
            <a:r>
              <a:rPr lang="es-MX" sz="3200" dirty="0">
                <a:solidFill>
                  <a:srgbClr val="002060"/>
                </a:solidFill>
                <a:latin typeface="+mn-lt"/>
              </a:rPr>
              <a:t>desencanto con los resultados que ha tenido la democracia.</a:t>
            </a:r>
            <a:endParaRPr lang="es-ES" sz="3200" dirty="0">
              <a:solidFill>
                <a:srgbClr val="002060"/>
              </a:solidFill>
              <a:latin typeface="+mn-lt"/>
            </a:endParaRPr>
          </a:p>
        </p:txBody>
      </p:sp>
      <p:sp>
        <p:nvSpPr>
          <p:cNvPr id="17412" name="CuadroTexto 4"/>
          <p:cNvSpPr txBox="1">
            <a:spLocks noChangeArrowheads="1"/>
          </p:cNvSpPr>
          <p:nvPr/>
        </p:nvSpPr>
        <p:spPr bwMode="auto">
          <a:xfrm>
            <a:off x="6218237" y="6508749"/>
            <a:ext cx="597376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s-ES" altLang="es-MX" sz="1100"/>
              <a:t>http://portalanterior.ine.mx/archivos2/s/DECEYEC/EducacionCivica/Resumen_Ejecutivo_23nov.pdf</a:t>
            </a:r>
          </a:p>
        </p:txBody>
      </p:sp>
      <p:pic>
        <p:nvPicPr>
          <p:cNvPr id="17413" name="Picture 2" descr="Resultado de imagen para informe pais 2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930" y="511587"/>
            <a:ext cx="1478135" cy="1325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14"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8533" y="663437"/>
            <a:ext cx="467201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13549" y="2966720"/>
            <a:ext cx="10819483" cy="3484880"/>
          </a:xfrm>
          <a:prstGeom prst="rect">
            <a:avLst/>
          </a:prstGeom>
          <a:ln>
            <a:solidFill>
              <a:srgbClr val="FF0000"/>
            </a:solidFill>
          </a:ln>
        </p:spPr>
      </p:pic>
      <p:pic>
        <p:nvPicPr>
          <p:cNvPr id="5122" name="Picture 2" descr="Resultado de imagen para el pacto por mexico p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2067" y="419417"/>
            <a:ext cx="3635693" cy="239745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ector recto 3"/>
          <p:cNvCxnSpPr/>
          <p:nvPr/>
        </p:nvCxnSpPr>
        <p:spPr>
          <a:xfrm>
            <a:off x="5537200" y="4206240"/>
            <a:ext cx="4886960" cy="203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01208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62560" y="672189"/>
            <a:ext cx="8483600" cy="7078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s-ES" sz="2000" dirty="0" smtClean="0"/>
              <a:t>ANTECEDENTES:  LAS COMISIÓN NACIONAL ANTICORRUPCIÓN … </a:t>
            </a:r>
          </a:p>
          <a:p>
            <a:r>
              <a:rPr lang="es-ES" sz="2000" dirty="0"/>
              <a:t> </a:t>
            </a:r>
            <a:r>
              <a:rPr lang="es-ES" sz="2000" dirty="0" smtClean="0"/>
              <a:t>Y EL PACTO POR MÉXICO</a:t>
            </a:r>
            <a:endParaRPr lang="es-ES" sz="2000" dirty="0"/>
          </a:p>
        </p:txBody>
      </p:sp>
      <p:sp>
        <p:nvSpPr>
          <p:cNvPr id="3" name="Rectángulo 2"/>
          <p:cNvSpPr/>
          <p:nvPr/>
        </p:nvSpPr>
        <p:spPr>
          <a:xfrm>
            <a:off x="1452880" y="6488668"/>
            <a:ext cx="11176000" cy="307777"/>
          </a:xfrm>
          <a:prstGeom prst="rect">
            <a:avLst/>
          </a:prstGeom>
        </p:spPr>
        <p:txBody>
          <a:bodyPr wrap="square">
            <a:spAutoFit/>
          </a:bodyPr>
          <a:lstStyle/>
          <a:p>
            <a:r>
              <a:rPr lang="es-ES" sz="1400" dirty="0"/>
              <a:t>http://noticieros.televisa.com/foro-tv-el-mananero/1405/comision-nacional-anticorrupcion/</a:t>
            </a:r>
          </a:p>
        </p:txBody>
      </p:sp>
      <p:pic>
        <p:nvPicPr>
          <p:cNvPr id="5" name="Imagen 4"/>
          <p:cNvPicPr>
            <a:picLocks noChangeAspect="1"/>
          </p:cNvPicPr>
          <p:nvPr/>
        </p:nvPicPr>
        <p:blipFill>
          <a:blip r:embed="rId2"/>
          <a:stretch>
            <a:fillRect/>
          </a:stretch>
        </p:blipFill>
        <p:spPr>
          <a:xfrm>
            <a:off x="1452880" y="1561327"/>
            <a:ext cx="8280400" cy="4564836"/>
          </a:xfrm>
          <a:prstGeom prst="rect">
            <a:avLst/>
          </a:prstGeom>
        </p:spPr>
      </p:pic>
    </p:spTree>
    <p:extLst>
      <p:ext uri="{BB962C8B-B14F-4D97-AF65-F5344CB8AC3E}">
        <p14:creationId xmlns:p14="http://schemas.microsoft.com/office/powerpoint/2010/main" val="130750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56637" y="540694"/>
            <a:ext cx="10871200" cy="4496680"/>
          </a:xfrm>
          <a:prstGeom prst="rect">
            <a:avLst/>
          </a:prstGeom>
        </p:spPr>
        <p:txBody>
          <a:bodyPr wrap="square">
            <a:spAutoFit/>
          </a:bodyPr>
          <a:lstStyle/>
          <a:p>
            <a:pPr algn="just">
              <a:lnSpc>
                <a:spcPct val="150000"/>
              </a:lnSpc>
              <a:spcAft>
                <a:spcPts val="0"/>
              </a:spcAft>
            </a:pPr>
            <a:r>
              <a:rPr lang="es-MX" sz="3900" dirty="0" smtClean="0">
                <a:solidFill>
                  <a:srgbClr val="381850"/>
                </a:solidFill>
                <a:effectLst/>
                <a:latin typeface="Arial" panose="020B0604020202020204" pitchFamily="34" charset="0"/>
                <a:ea typeface="Calibri" panose="020F0502020204030204" pitchFamily="34" charset="0"/>
              </a:rPr>
              <a:t>México emprendió una gran reforma en la materia, que se plasmó en la </a:t>
            </a:r>
            <a:r>
              <a:rPr lang="es-MX" sz="3900" i="1" dirty="0" smtClean="0">
                <a:solidFill>
                  <a:srgbClr val="381850"/>
                </a:solidFill>
                <a:effectLst/>
                <a:latin typeface="Arial" panose="020B0604020202020204" pitchFamily="34" charset="0"/>
                <a:ea typeface="Calibri" panose="020F0502020204030204" pitchFamily="34" charset="0"/>
              </a:rPr>
              <a:t>Constitución General de la República</a:t>
            </a:r>
            <a:r>
              <a:rPr lang="es-MX" sz="3900" dirty="0" smtClean="0">
                <a:solidFill>
                  <a:srgbClr val="381850"/>
                </a:solidFill>
                <a:effectLst/>
                <a:latin typeface="Arial" panose="020B0604020202020204" pitchFamily="34" charset="0"/>
                <a:ea typeface="Calibri" panose="020F0502020204030204" pitchFamily="34" charset="0"/>
              </a:rPr>
              <a:t>, mediante publicación en el Diario Oficial de la Federación de fecha 27 de mayo de 2015. </a:t>
            </a:r>
            <a:r>
              <a:rPr lang="es-MX" sz="3900" dirty="0" smtClean="0">
                <a:solidFill>
                  <a:srgbClr val="381850"/>
                </a:solidFill>
                <a:effectLst/>
                <a:latin typeface="Calibri" panose="020F0502020204030204" pitchFamily="34" charset="0"/>
                <a:ea typeface="Calibri" panose="020F0502020204030204" pitchFamily="34" charset="0"/>
                <a:cs typeface="Times New Roman" panose="02020603050405020304" pitchFamily="18" charset="0"/>
              </a:rPr>
              <a:t> </a:t>
            </a:r>
            <a:endParaRPr lang="es-MX" sz="3900" dirty="0">
              <a:solidFill>
                <a:srgbClr val="38185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5" descr="C:\Users\CESJAL-CD-42\Desktop\Propuesta_Portada_SN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9355" y="4446798"/>
            <a:ext cx="4253100" cy="2316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0367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835853" y="1001713"/>
            <a:ext cx="8080375" cy="4800600"/>
          </a:xfrm>
          <a:ln>
            <a:noFill/>
          </a:ln>
        </p:spPr>
      </p:pic>
      <p:pic>
        <p:nvPicPr>
          <p:cNvPr id="24579" name="Imagen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925" y="1303866"/>
            <a:ext cx="302260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uadroTexto 7"/>
          <p:cNvSpPr txBox="1"/>
          <p:nvPr/>
        </p:nvSpPr>
        <p:spPr>
          <a:xfrm>
            <a:off x="233363" y="4187315"/>
            <a:ext cx="3078163" cy="369328"/>
          </a:xfrm>
          <a:prstGeom prst="rect">
            <a:avLst/>
          </a:prstGeom>
        </p:spPr>
        <p:style>
          <a:lnRef idx="3">
            <a:schemeClr val="lt1"/>
          </a:lnRef>
          <a:fillRef idx="1">
            <a:schemeClr val="dk1"/>
          </a:fillRef>
          <a:effectRef idx="1">
            <a:schemeClr val="dk1"/>
          </a:effectRef>
          <a:fontRef idx="minor">
            <a:schemeClr val="lt1"/>
          </a:fontRef>
        </p:style>
        <p:txBody>
          <a:bodyPr lIns="91436" tIns="45718" rIns="91436" bIns="45718">
            <a:spAutoFit/>
          </a:bodyPr>
          <a:lstStyle/>
          <a:p>
            <a:pPr algn="ctr" eaLnBrk="1" fontAlgn="auto" hangingPunct="1">
              <a:spcBef>
                <a:spcPts val="0"/>
              </a:spcBef>
              <a:spcAft>
                <a:spcPts val="0"/>
              </a:spcAft>
              <a:defRPr/>
            </a:pPr>
            <a:r>
              <a:rPr lang="es-ES" dirty="0"/>
              <a:t>27 DE MAYO DE 2015</a:t>
            </a:r>
          </a:p>
        </p:txBody>
      </p:sp>
      <p:sp>
        <p:nvSpPr>
          <p:cNvPr id="5" name="Rectángulo 2"/>
          <p:cNvSpPr/>
          <p:nvPr/>
        </p:nvSpPr>
        <p:spPr>
          <a:xfrm>
            <a:off x="434067" y="6392863"/>
            <a:ext cx="11482161" cy="3693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a:spAutoFit/>
          </a:bodyPr>
          <a:lstStyle/>
          <a:p>
            <a:r>
              <a:rPr lang="es-MX" sz="900" cap="small" dirty="0" smtClean="0">
                <a:effectLst/>
                <a:latin typeface="Arial" panose="020B0604020202020204" pitchFamily="34" charset="0"/>
                <a:ea typeface="Calibri" panose="020F0502020204030204" pitchFamily="34" charset="0"/>
                <a:cs typeface="Times New Roman" panose="02020603050405020304" pitchFamily="18" charset="0"/>
              </a:rPr>
              <a:t>Diario Oficial de la Federación</a:t>
            </a:r>
            <a:r>
              <a:rPr lang="es-MX" sz="900" dirty="0" smtClean="0">
                <a:effectLst/>
                <a:latin typeface="Arial" panose="020B0604020202020204" pitchFamily="34" charset="0"/>
                <a:ea typeface="Calibri" panose="020F0502020204030204" pitchFamily="34" charset="0"/>
                <a:cs typeface="Times New Roman" panose="02020603050405020304" pitchFamily="18" charset="0"/>
              </a:rPr>
              <a:t>. «</a:t>
            </a:r>
            <a:r>
              <a:rPr lang="es-MX" sz="900" i="1" dirty="0" smtClean="0">
                <a:effectLst/>
                <a:latin typeface="Arial" panose="020B0604020202020204" pitchFamily="34" charset="0"/>
                <a:ea typeface="Calibri" panose="020F0502020204030204" pitchFamily="34" charset="0"/>
                <a:cs typeface="Times New Roman" panose="02020603050405020304" pitchFamily="18" charset="0"/>
              </a:rPr>
              <a:t>Decreto por el que se reforman, adicionan y derogan diversas disposiciones de la Constitución Política de los Estados Unidos Mexicanos, en materia de combate a la corrupción</a:t>
            </a:r>
            <a:r>
              <a:rPr lang="es-MX" sz="900" dirty="0" smtClean="0">
                <a:effectLst/>
                <a:latin typeface="Arial" panose="020B0604020202020204" pitchFamily="34" charset="0"/>
                <a:ea typeface="Calibri" panose="020F0502020204030204" pitchFamily="34" charset="0"/>
                <a:cs typeface="Times New Roman" panose="02020603050405020304" pitchFamily="18" charset="0"/>
              </a:rPr>
              <a:t>». 27 de mayo de 2015, consultable en línea en la dirección electrónica </a:t>
            </a:r>
            <a:r>
              <a:rPr lang="es-MX" sz="900" u="sng" dirty="0" smtClean="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rPr>
              <a:t>http://dof.gob.mx/nota_detalle.php?codigo=5394003&amp;fecha=27/05/2015</a:t>
            </a:r>
            <a:r>
              <a:rPr lang="es-MX" sz="900" dirty="0" smtClean="0">
                <a:effectLst/>
                <a:latin typeface="Arial" panose="020B0604020202020204" pitchFamily="34" charset="0"/>
                <a:ea typeface="Calibri" panose="020F0502020204030204" pitchFamily="34" charset="0"/>
                <a:cs typeface="Times New Roman" panose="02020603050405020304" pitchFamily="18" charset="0"/>
              </a:rPr>
              <a:t> </a:t>
            </a:r>
            <a:endParaRPr lang="es-MX" sz="5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243330" y="1229043"/>
            <a:ext cx="8733286" cy="4440238"/>
          </a:xfrm>
          <a:prstGeom prst="rect">
            <a:avLst/>
          </a:prstGeom>
        </p:spPr>
      </p:pic>
      <p:sp>
        <p:nvSpPr>
          <p:cNvPr id="5" name="Rectángulo 4"/>
          <p:cNvSpPr/>
          <p:nvPr/>
        </p:nvSpPr>
        <p:spPr>
          <a:xfrm>
            <a:off x="979170" y="6153388"/>
            <a:ext cx="10231120" cy="369332"/>
          </a:xfrm>
          <a:prstGeom prst="rect">
            <a:avLst/>
          </a:prstGeom>
        </p:spPr>
        <p:txBody>
          <a:bodyPr wrap="square">
            <a:spAutoFit/>
          </a:bodyPr>
          <a:lstStyle/>
          <a:p>
            <a:r>
              <a:rPr lang="es-ES" dirty="0"/>
              <a:t>https://www.youtube.com/watch?v=GPVHJGQ5x50&amp;index=2&amp;list=LLsYbux4tmA_XpdQlBsFR_VA</a:t>
            </a:r>
          </a:p>
        </p:txBody>
      </p:sp>
    </p:spTree>
    <p:extLst>
      <p:ext uri="{BB962C8B-B14F-4D97-AF65-F5344CB8AC3E}">
        <p14:creationId xmlns:p14="http://schemas.microsoft.com/office/powerpoint/2010/main" val="74746777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34537" y="2034812"/>
            <a:ext cx="11122925" cy="3785652"/>
          </a:xfrm>
          <a:prstGeom prst="rect">
            <a:avLst/>
          </a:prstGeom>
        </p:spPr>
        <p:txBody>
          <a:bodyPr wrap="square">
            <a:spAutoFit/>
          </a:bodyPr>
          <a:lstStyle/>
          <a:p>
            <a:pPr algn="ctr"/>
            <a:r>
              <a:rPr lang="es-MX" sz="4000" b="1" dirty="0">
                <a:solidFill>
                  <a:srgbClr val="381850"/>
                </a:solidFill>
              </a:rPr>
              <a:t>«</a:t>
            </a:r>
            <a:r>
              <a:rPr lang="es-MX" sz="4000" b="1" dirty="0" smtClean="0"/>
              <a:t>… la </a:t>
            </a:r>
            <a:r>
              <a:rPr lang="es-MX" sz="4000" b="1" dirty="0">
                <a:solidFill>
                  <a:srgbClr val="7030A0"/>
                </a:solidFill>
              </a:rPr>
              <a:t>instancia de coordinación </a:t>
            </a:r>
            <a:r>
              <a:rPr lang="es-MX" sz="4000" b="1" dirty="0"/>
              <a:t>entre las autoridades de todos los órdenes de gobierno competentes en la </a:t>
            </a:r>
            <a:r>
              <a:rPr lang="es-MX" sz="4000" b="1" dirty="0">
                <a:solidFill>
                  <a:srgbClr val="7030A0"/>
                </a:solidFill>
              </a:rPr>
              <a:t>prevención</a:t>
            </a:r>
            <a:r>
              <a:rPr lang="es-MX" sz="4000" b="1" dirty="0"/>
              <a:t>, </a:t>
            </a:r>
            <a:r>
              <a:rPr lang="es-MX" sz="4000" b="1" dirty="0">
                <a:solidFill>
                  <a:srgbClr val="7030A0"/>
                </a:solidFill>
              </a:rPr>
              <a:t>detección</a:t>
            </a:r>
            <a:r>
              <a:rPr lang="es-MX" sz="4000" b="1" dirty="0"/>
              <a:t> y </a:t>
            </a:r>
            <a:r>
              <a:rPr lang="es-MX" sz="4000" b="1" dirty="0">
                <a:solidFill>
                  <a:srgbClr val="7030A0"/>
                </a:solidFill>
              </a:rPr>
              <a:t>sanción</a:t>
            </a:r>
            <a:r>
              <a:rPr lang="es-MX" sz="4000" b="1" dirty="0"/>
              <a:t> de responsabilidades administrativas y hechos de corrupción, así como en la fiscalización y control de recursos públicos.</a:t>
            </a:r>
            <a:r>
              <a:rPr lang="es-MX" sz="4000" b="1" dirty="0" smtClean="0">
                <a:solidFill>
                  <a:srgbClr val="381850"/>
                </a:solidFill>
              </a:rPr>
              <a:t>». </a:t>
            </a:r>
            <a:endParaRPr lang="es-MX" sz="4000" b="1" dirty="0">
              <a:solidFill>
                <a:srgbClr val="381850"/>
              </a:solidFill>
            </a:endParaRPr>
          </a:p>
        </p:txBody>
      </p:sp>
      <p:sp>
        <p:nvSpPr>
          <p:cNvPr id="7" name="Rectángulo 6"/>
          <p:cNvSpPr/>
          <p:nvPr/>
        </p:nvSpPr>
        <p:spPr>
          <a:xfrm>
            <a:off x="135823" y="700917"/>
            <a:ext cx="11254189" cy="784830"/>
          </a:xfrm>
          <a:prstGeom prst="rect">
            <a:avLst/>
          </a:prstGeom>
        </p:spPr>
        <p:txBody>
          <a:bodyPr wrap="square">
            <a:spAutoFit/>
          </a:bodyPr>
          <a:lstStyle/>
          <a:p>
            <a:r>
              <a:rPr lang="es-MX" sz="4500" b="1" dirty="0" smtClean="0">
                <a:solidFill>
                  <a:srgbClr val="7030A0"/>
                </a:solidFill>
              </a:rPr>
              <a:t>El </a:t>
            </a:r>
            <a:r>
              <a:rPr lang="es-MX" sz="4500" b="1" dirty="0">
                <a:solidFill>
                  <a:srgbClr val="7030A0"/>
                </a:solidFill>
              </a:rPr>
              <a:t>Sistema Nacional Anticorrupción </a:t>
            </a:r>
            <a:r>
              <a:rPr lang="es-MX" sz="4500" b="1" dirty="0" smtClean="0">
                <a:solidFill>
                  <a:srgbClr val="7030A0"/>
                </a:solidFill>
              </a:rPr>
              <a:t>es:</a:t>
            </a:r>
          </a:p>
        </p:txBody>
      </p:sp>
      <p:sp>
        <p:nvSpPr>
          <p:cNvPr id="3" name="2 Rectángulo"/>
          <p:cNvSpPr/>
          <p:nvPr/>
        </p:nvSpPr>
        <p:spPr>
          <a:xfrm>
            <a:off x="10177658" y="6441914"/>
            <a:ext cx="1873141" cy="369332"/>
          </a:xfrm>
          <a:prstGeom prst="rect">
            <a:avLst/>
          </a:prstGeom>
        </p:spPr>
        <p:txBody>
          <a:bodyPr wrap="none">
            <a:spAutoFit/>
          </a:bodyPr>
          <a:lstStyle/>
          <a:p>
            <a:r>
              <a:rPr lang="es-MX" dirty="0" smtClean="0">
                <a:solidFill>
                  <a:srgbClr val="381850"/>
                </a:solidFill>
              </a:rPr>
              <a:t>Art. 113 CPEUM</a:t>
            </a:r>
            <a:endParaRPr lang="es-MX" dirty="0"/>
          </a:p>
        </p:txBody>
      </p:sp>
    </p:spTree>
    <p:extLst>
      <p:ext uri="{BB962C8B-B14F-4D97-AF65-F5344CB8AC3E}">
        <p14:creationId xmlns:p14="http://schemas.microsoft.com/office/powerpoint/2010/main" val="14649905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8 Rectángulo"/>
          <p:cNvSpPr/>
          <p:nvPr/>
        </p:nvSpPr>
        <p:spPr>
          <a:xfrm>
            <a:off x="0" y="5978769"/>
            <a:ext cx="12192000" cy="895273"/>
          </a:xfrm>
          <a:prstGeom prst="rect">
            <a:avLst/>
          </a:prstGeom>
          <a:solidFill>
            <a:srgbClr val="38185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a:off x="7287065" y="6152701"/>
            <a:ext cx="4707129" cy="646331"/>
          </a:xfrm>
          <a:prstGeom prst="rect">
            <a:avLst/>
          </a:prstGeom>
        </p:spPr>
        <p:txBody>
          <a:bodyPr wrap="square">
            <a:spAutoFit/>
          </a:bodyPr>
          <a:lstStyle/>
          <a:p>
            <a:pPr algn="r"/>
            <a:r>
              <a:rPr lang="es-MX" sz="2000" b="1" dirty="0" smtClean="0">
                <a:solidFill>
                  <a:schemeClr val="bg1"/>
                </a:solidFill>
              </a:rPr>
              <a:t>Reforma anticorrupción en Jalisco:</a:t>
            </a:r>
          </a:p>
          <a:p>
            <a:pPr algn="r"/>
            <a:r>
              <a:rPr lang="es-MX" sz="1600" dirty="0" smtClean="0">
                <a:solidFill>
                  <a:schemeClr val="bg1"/>
                </a:solidFill>
              </a:rPr>
              <a:t>Medidas mínimas y escenarios deseables.</a:t>
            </a:r>
            <a:endParaRPr lang="es-MX" sz="1600" dirty="0">
              <a:solidFill>
                <a:schemeClr val="bg1"/>
              </a:solidFill>
            </a:endParaRPr>
          </a:p>
        </p:txBody>
      </p:sp>
      <p:pic>
        <p:nvPicPr>
          <p:cNvPr id="12" name="Imagen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4" y="5978769"/>
            <a:ext cx="1465230" cy="1040177"/>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94813"/>
            <a:ext cx="12192000" cy="650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4915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6298" y="2942635"/>
            <a:ext cx="1401215" cy="1435211"/>
          </a:xfrm>
          <a:prstGeom prst="rect">
            <a:avLst/>
          </a:prstGeom>
        </p:spPr>
      </p:pic>
      <p:sp>
        <p:nvSpPr>
          <p:cNvPr id="21" name="Rectángulo 6"/>
          <p:cNvSpPr/>
          <p:nvPr/>
        </p:nvSpPr>
        <p:spPr>
          <a:xfrm>
            <a:off x="204716" y="466320"/>
            <a:ext cx="10612455" cy="830997"/>
          </a:xfrm>
          <a:prstGeom prst="rect">
            <a:avLst/>
          </a:prstGeom>
        </p:spPr>
        <p:txBody>
          <a:bodyPr wrap="square">
            <a:spAutoFit/>
          </a:bodyPr>
          <a:lstStyle/>
          <a:p>
            <a:r>
              <a:rPr lang="es-MX" sz="4800" b="1" dirty="0" smtClean="0">
                <a:solidFill>
                  <a:srgbClr val="381850"/>
                </a:solidFill>
              </a:rPr>
              <a:t>Las 7 Instituciones SNA</a:t>
            </a:r>
          </a:p>
        </p:txBody>
      </p:sp>
      <p:pic>
        <p:nvPicPr>
          <p:cNvPr id="22" name="2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6332" y="1712816"/>
            <a:ext cx="2992152" cy="997383"/>
          </a:xfrm>
          <a:prstGeom prst="rect">
            <a:avLst/>
          </a:prstGeom>
        </p:spPr>
      </p:pic>
      <p:pic>
        <p:nvPicPr>
          <p:cNvPr id="24" name="23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709" y="2942635"/>
            <a:ext cx="3264164" cy="984430"/>
          </a:xfrm>
          <a:prstGeom prst="rect">
            <a:avLst/>
          </a:prstGeom>
        </p:spPr>
      </p:pic>
      <p:pic>
        <p:nvPicPr>
          <p:cNvPr id="26" name="25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0970" y="1521867"/>
            <a:ext cx="2875574" cy="971478"/>
          </a:xfrm>
          <a:prstGeom prst="rect">
            <a:avLst/>
          </a:prstGeom>
        </p:spPr>
      </p:pic>
      <p:pic>
        <p:nvPicPr>
          <p:cNvPr id="28" name="27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4961" y="3168024"/>
            <a:ext cx="3186447" cy="984431"/>
          </a:xfrm>
          <a:prstGeom prst="rect">
            <a:avLst/>
          </a:prstGeom>
        </p:spPr>
      </p:pic>
      <p:pic>
        <p:nvPicPr>
          <p:cNvPr id="29" name="28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8538" y="4327834"/>
            <a:ext cx="3108728" cy="997383"/>
          </a:xfrm>
          <a:prstGeom prst="rect">
            <a:avLst/>
          </a:prstGeom>
        </p:spPr>
      </p:pic>
      <p:pic>
        <p:nvPicPr>
          <p:cNvPr id="30" name="29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07917" y="4327834"/>
            <a:ext cx="3121681" cy="997383"/>
          </a:xfrm>
          <a:prstGeom prst="rect">
            <a:avLst/>
          </a:prstGeom>
        </p:spPr>
      </p:pic>
      <p:pic>
        <p:nvPicPr>
          <p:cNvPr id="31" name="30 Imag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39965" y="5497573"/>
            <a:ext cx="3173494" cy="997383"/>
          </a:xfrm>
          <a:prstGeom prst="rect">
            <a:avLst/>
          </a:prstGeom>
        </p:spPr>
      </p:pic>
      <p:cxnSp>
        <p:nvCxnSpPr>
          <p:cNvPr id="4" name="3 Conector angular"/>
          <p:cNvCxnSpPr>
            <a:endCxn id="28" idx="1"/>
          </p:cNvCxnSpPr>
          <p:nvPr/>
        </p:nvCxnSpPr>
        <p:spPr>
          <a:xfrm>
            <a:off x="6372665" y="3509687"/>
            <a:ext cx="2052296" cy="150553"/>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15 Conector angular"/>
          <p:cNvCxnSpPr>
            <a:endCxn id="22" idx="2"/>
          </p:cNvCxnSpPr>
          <p:nvPr/>
        </p:nvCxnSpPr>
        <p:spPr>
          <a:xfrm rot="10800000">
            <a:off x="4992409" y="2710200"/>
            <a:ext cx="639135" cy="462807"/>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18 Conector angular"/>
          <p:cNvCxnSpPr>
            <a:endCxn id="26" idx="2"/>
          </p:cNvCxnSpPr>
          <p:nvPr/>
        </p:nvCxnSpPr>
        <p:spPr>
          <a:xfrm flipV="1">
            <a:off x="6096002" y="2493345"/>
            <a:ext cx="2172755" cy="524127"/>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96" name="4095 Conector angular"/>
          <p:cNvCxnSpPr/>
          <p:nvPr/>
        </p:nvCxnSpPr>
        <p:spPr>
          <a:xfrm rot="10800000">
            <a:off x="4085878" y="3434853"/>
            <a:ext cx="1226099" cy="225391"/>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99" name="4098 Conector angular"/>
          <p:cNvCxnSpPr>
            <a:endCxn id="29" idx="3"/>
          </p:cNvCxnSpPr>
          <p:nvPr/>
        </p:nvCxnSpPr>
        <p:spPr>
          <a:xfrm rot="10800000" flipV="1">
            <a:off x="4847266" y="4327834"/>
            <a:ext cx="784278" cy="49869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01" name="4100 Conector angular"/>
          <p:cNvCxnSpPr/>
          <p:nvPr/>
        </p:nvCxnSpPr>
        <p:spPr>
          <a:xfrm>
            <a:off x="5971809" y="4327834"/>
            <a:ext cx="736108" cy="615915"/>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03" name="4102 Conector angular"/>
          <p:cNvCxnSpPr>
            <a:endCxn id="31" idx="0"/>
          </p:cNvCxnSpPr>
          <p:nvPr/>
        </p:nvCxnSpPr>
        <p:spPr>
          <a:xfrm rot="16200000" flipH="1">
            <a:off x="5296348" y="4667209"/>
            <a:ext cx="1345116" cy="31561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27331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059660" y="6265978"/>
            <a:ext cx="8243977" cy="369332"/>
          </a:xfrm>
          <a:prstGeom prst="rect">
            <a:avLst/>
          </a:prstGeom>
        </p:spPr>
        <p:txBody>
          <a:bodyPr wrap="square">
            <a:spAutoFit/>
          </a:bodyPr>
          <a:lstStyle/>
          <a:p>
            <a:r>
              <a:rPr lang="es-ES" dirty="0"/>
              <a:t>https://www.youtube.com/watch?time_continue=8&amp;v=WlneidLkgbc</a:t>
            </a:r>
          </a:p>
        </p:txBody>
      </p:sp>
      <p:pic>
        <p:nvPicPr>
          <p:cNvPr id="3" name="Imagen 2"/>
          <p:cNvPicPr>
            <a:picLocks noChangeAspect="1"/>
          </p:cNvPicPr>
          <p:nvPr/>
        </p:nvPicPr>
        <p:blipFill>
          <a:blip r:embed="rId2"/>
          <a:stretch>
            <a:fillRect/>
          </a:stretch>
        </p:blipFill>
        <p:spPr>
          <a:xfrm>
            <a:off x="1019175" y="571500"/>
            <a:ext cx="9284462" cy="5225776"/>
          </a:xfrm>
          <a:prstGeom prst="rect">
            <a:avLst/>
          </a:prstGeom>
        </p:spPr>
      </p:pic>
    </p:spTree>
    <p:extLst>
      <p:ext uri="{BB962C8B-B14F-4D97-AF65-F5344CB8AC3E}">
        <p14:creationId xmlns:p14="http://schemas.microsoft.com/office/powerpoint/2010/main" val="125571362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740007"/>
            <a:ext cx="11277600" cy="1323439"/>
          </a:xfrm>
          <a:prstGeom prst="rect">
            <a:avLst/>
          </a:prstGeom>
        </p:spPr>
        <p:txBody>
          <a:bodyPr wrap="square">
            <a:spAutoFit/>
          </a:bodyPr>
          <a:lstStyle/>
          <a:p>
            <a:r>
              <a:rPr lang="es-MX" sz="4000" dirty="0"/>
              <a:t>Para poner en marcha el SNA, fue necesario emitir reformar y abrogar diversos ordenamientos jurídicos.</a:t>
            </a:r>
          </a:p>
        </p:txBody>
      </p:sp>
      <p:sp>
        <p:nvSpPr>
          <p:cNvPr id="3" name="2 Rectángulo"/>
          <p:cNvSpPr/>
          <p:nvPr/>
        </p:nvSpPr>
        <p:spPr>
          <a:xfrm>
            <a:off x="4332515" y="6480679"/>
            <a:ext cx="9913257" cy="307777"/>
          </a:xfrm>
          <a:prstGeom prst="rect">
            <a:avLst/>
          </a:prstGeom>
        </p:spPr>
        <p:txBody>
          <a:bodyPr wrap="square">
            <a:spAutoFit/>
          </a:bodyPr>
          <a:lstStyle/>
          <a:p>
            <a:r>
              <a:rPr lang="es-MX" sz="1400" dirty="0"/>
              <a:t>https://www.gob.mx/sfp/acciones-y-programas/leyes-secundarias-del-sistema-nacional-anticorrupcion</a:t>
            </a: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166" y="2822349"/>
            <a:ext cx="8958833" cy="3053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83568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5122" name="Picture 2" descr="https://pbs.twimg.com/media/DJJfcqdUwAAoYc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0983"/>
            <a:ext cx="12192000" cy="6822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50834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agen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7266" y="399832"/>
            <a:ext cx="2748012" cy="636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Imagen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3497" y="532630"/>
            <a:ext cx="4846183" cy="6110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echa derecha 7"/>
          <p:cNvSpPr/>
          <p:nvPr/>
        </p:nvSpPr>
        <p:spPr>
          <a:xfrm>
            <a:off x="3977460" y="2324102"/>
            <a:ext cx="1316037" cy="1562100"/>
          </a:xfrm>
          <a:prstGeom prst="rightArrow">
            <a:avLst/>
          </a:prstGeom>
        </p:spPr>
        <p:style>
          <a:lnRef idx="1">
            <a:schemeClr val="accent5"/>
          </a:lnRef>
          <a:fillRef idx="2">
            <a:schemeClr val="accent5"/>
          </a:fillRef>
          <a:effectRef idx="1">
            <a:schemeClr val="accent5"/>
          </a:effectRef>
          <a:fontRef idx="minor">
            <a:schemeClr val="dk1"/>
          </a:fontRef>
        </p:style>
        <p:txBody>
          <a:bodyPr lIns="91436" tIns="45718" rIns="91436" bIns="45718" anchor="ctr"/>
          <a:lstStyle/>
          <a:p>
            <a:pPr algn="ctr" eaLnBrk="1" fontAlgn="auto" hangingPunct="1">
              <a:spcBef>
                <a:spcPts val="0"/>
              </a:spcBef>
              <a:spcAft>
                <a:spcPts val="0"/>
              </a:spcAft>
              <a:defRPr/>
            </a:pPr>
            <a:endParaRPr lang="es-ES"/>
          </a:p>
        </p:txBody>
      </p:sp>
      <p:sp>
        <p:nvSpPr>
          <p:cNvPr id="2" name="Rectángulo 1"/>
          <p:cNvSpPr/>
          <p:nvPr/>
        </p:nvSpPr>
        <p:spPr>
          <a:xfrm>
            <a:off x="8651622" y="6643378"/>
            <a:ext cx="3540378" cy="200055"/>
          </a:xfrm>
          <a:prstGeom prst="rect">
            <a:avLst/>
          </a:prstGeom>
        </p:spPr>
        <p:txBody>
          <a:bodyPr wrap="square">
            <a:spAutoFit/>
          </a:bodyPr>
          <a:lstStyle/>
          <a:p>
            <a:r>
              <a:rPr lang="es-ES" sz="700" dirty="0"/>
              <a:t>https://contralacorrupcion.mx/anatomiadigital/content/Anatomia_de_la_corrupcion.pdf</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403273" y="718480"/>
            <a:ext cx="10612455" cy="1569660"/>
          </a:xfrm>
          <a:prstGeom prst="rect">
            <a:avLst/>
          </a:prstGeom>
        </p:spPr>
        <p:txBody>
          <a:bodyPr wrap="square">
            <a:spAutoFit/>
          </a:bodyPr>
          <a:lstStyle/>
          <a:p>
            <a:pPr algn="ctr"/>
            <a:r>
              <a:rPr lang="es-MX" sz="4800" b="1" dirty="0" smtClean="0">
                <a:solidFill>
                  <a:srgbClr val="381850"/>
                </a:solidFill>
              </a:rPr>
              <a:t>Integración del Sistema Nacional Anticorrupción</a:t>
            </a:r>
          </a:p>
        </p:txBody>
      </p:sp>
      <p:sp>
        <p:nvSpPr>
          <p:cNvPr id="3" name="2 CuadroTexto"/>
          <p:cNvSpPr txBox="1"/>
          <p:nvPr/>
        </p:nvSpPr>
        <p:spPr>
          <a:xfrm>
            <a:off x="403273" y="2569445"/>
            <a:ext cx="4319896" cy="830997"/>
          </a:xfrm>
          <a:prstGeom prst="rect">
            <a:avLst/>
          </a:prstGeom>
          <a:solidFill>
            <a:srgbClr val="CCCCFF"/>
          </a:solidFill>
        </p:spPr>
        <p:txBody>
          <a:bodyPr wrap="square" rtlCol="0">
            <a:spAutoFit/>
          </a:bodyPr>
          <a:lstStyle/>
          <a:p>
            <a:pPr algn="ctr"/>
            <a:r>
              <a:rPr lang="es-MX" sz="2400" b="1" dirty="0" smtClean="0"/>
              <a:t>Los integrantes del Comité Coordinador</a:t>
            </a:r>
            <a:endParaRPr lang="es-MX" sz="2400" b="1" dirty="0"/>
          </a:p>
        </p:txBody>
      </p:sp>
      <p:sp>
        <p:nvSpPr>
          <p:cNvPr id="9" name="8 CuadroTexto"/>
          <p:cNvSpPr txBox="1"/>
          <p:nvPr/>
        </p:nvSpPr>
        <p:spPr>
          <a:xfrm>
            <a:off x="403273" y="4832065"/>
            <a:ext cx="4192241" cy="1200329"/>
          </a:xfrm>
          <a:prstGeom prst="rect">
            <a:avLst/>
          </a:prstGeom>
          <a:solidFill>
            <a:srgbClr val="CCCCFF"/>
          </a:solidFill>
        </p:spPr>
        <p:txBody>
          <a:bodyPr wrap="square" rtlCol="0">
            <a:spAutoFit/>
          </a:bodyPr>
          <a:lstStyle/>
          <a:p>
            <a:pPr algn="ctr"/>
            <a:r>
              <a:rPr lang="es-MX" sz="2400" b="1" dirty="0" smtClean="0"/>
              <a:t>El Comité Rector del Sistema Nacional de Fiscalización </a:t>
            </a:r>
            <a:endParaRPr lang="es-MX" sz="2400" b="1" dirty="0"/>
          </a:p>
        </p:txBody>
      </p:sp>
      <p:sp>
        <p:nvSpPr>
          <p:cNvPr id="5" name="4 Rectángulo"/>
          <p:cNvSpPr/>
          <p:nvPr/>
        </p:nvSpPr>
        <p:spPr>
          <a:xfrm>
            <a:off x="7179282" y="2628559"/>
            <a:ext cx="4666434" cy="83099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MX" sz="2400" b="1" dirty="0" smtClean="0"/>
              <a:t>El Comité de Participación Ciudadana</a:t>
            </a:r>
            <a:endParaRPr lang="es-MX" sz="2400" b="1" dirty="0"/>
          </a:p>
        </p:txBody>
      </p:sp>
      <p:sp>
        <p:nvSpPr>
          <p:cNvPr id="13" name="12 Rectángulo"/>
          <p:cNvSpPr/>
          <p:nvPr/>
        </p:nvSpPr>
        <p:spPr>
          <a:xfrm>
            <a:off x="7287065" y="4919529"/>
            <a:ext cx="4596009" cy="830997"/>
          </a:xfrm>
          <a:prstGeom prst="rect">
            <a:avLst/>
          </a:prstGeom>
          <a:solidFill>
            <a:srgbClr val="CCCCFF"/>
          </a:solidFill>
        </p:spPr>
        <p:txBody>
          <a:bodyPr wrap="square">
            <a:spAutoFit/>
          </a:bodyPr>
          <a:lstStyle/>
          <a:p>
            <a:pPr algn="ctr"/>
            <a:r>
              <a:rPr lang="es-MX" sz="2400" b="1" dirty="0" smtClean="0"/>
              <a:t>Los Sistema Locales Anticorrupción </a:t>
            </a:r>
            <a:endParaRPr lang="es-MX" sz="2400" b="1" dirty="0"/>
          </a:p>
        </p:txBody>
      </p:sp>
      <p:sp>
        <p:nvSpPr>
          <p:cNvPr id="15" name="14 Rectángulo"/>
          <p:cNvSpPr/>
          <p:nvPr/>
        </p:nvSpPr>
        <p:spPr>
          <a:xfrm>
            <a:off x="10219570" y="5841247"/>
            <a:ext cx="1553576" cy="369332"/>
          </a:xfrm>
          <a:prstGeom prst="rect">
            <a:avLst/>
          </a:prstGeom>
        </p:spPr>
        <p:txBody>
          <a:bodyPr wrap="square">
            <a:spAutoFit/>
          </a:bodyPr>
          <a:lstStyle/>
          <a:p>
            <a:r>
              <a:rPr lang="es-MX" dirty="0" smtClean="0">
                <a:solidFill>
                  <a:srgbClr val="381850"/>
                </a:solidFill>
              </a:rPr>
              <a:t>Art. </a:t>
            </a:r>
            <a:r>
              <a:rPr lang="es-MX" dirty="0">
                <a:solidFill>
                  <a:srgbClr val="381850"/>
                </a:solidFill>
              </a:rPr>
              <a:t>7</a:t>
            </a:r>
            <a:r>
              <a:rPr lang="es-MX" dirty="0" smtClean="0">
                <a:solidFill>
                  <a:srgbClr val="381850"/>
                </a:solidFill>
              </a:rPr>
              <a:t> LGSA</a:t>
            </a:r>
            <a:endParaRPr lang="es-MX" dirty="0"/>
          </a:p>
        </p:txBody>
      </p:sp>
      <p:cxnSp>
        <p:nvCxnSpPr>
          <p:cNvPr id="17" name="16 Conector angular"/>
          <p:cNvCxnSpPr>
            <a:stCxn id="3" idx="0"/>
            <a:endCxn id="5" idx="0"/>
          </p:cNvCxnSpPr>
          <p:nvPr/>
        </p:nvCxnSpPr>
        <p:spPr>
          <a:xfrm rot="16200000" flipH="1">
            <a:off x="6008303" y="-875637"/>
            <a:ext cx="59114" cy="6949278"/>
          </a:xfrm>
          <a:prstGeom prst="bentConnector3">
            <a:avLst>
              <a:gd name="adj1" fmla="val -386710"/>
            </a:avLst>
          </a:prstGeom>
          <a:ln w="28575">
            <a:solidFill>
              <a:srgbClr val="38185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22 Conector angular"/>
          <p:cNvCxnSpPr>
            <a:stCxn id="9" idx="2"/>
            <a:endCxn id="13" idx="2"/>
          </p:cNvCxnSpPr>
          <p:nvPr/>
        </p:nvCxnSpPr>
        <p:spPr>
          <a:xfrm rot="5400000" flipH="1" flipV="1">
            <a:off x="5901298" y="2348622"/>
            <a:ext cx="281868" cy="7085676"/>
          </a:xfrm>
          <a:prstGeom prst="bentConnector3">
            <a:avLst>
              <a:gd name="adj1" fmla="val -81102"/>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5" name="24 Conector angular"/>
          <p:cNvCxnSpPr/>
          <p:nvPr/>
        </p:nvCxnSpPr>
        <p:spPr>
          <a:xfrm rot="16200000" flipH="1">
            <a:off x="8874357" y="4065793"/>
            <a:ext cx="1459973" cy="72571"/>
          </a:xfrm>
          <a:prstGeom prst="bentConnector3">
            <a:avLst/>
          </a:prstGeom>
          <a:ln w="28575">
            <a:solidFill>
              <a:srgbClr val="00261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26 Conector angular"/>
          <p:cNvCxnSpPr>
            <a:stCxn id="3" idx="2"/>
            <a:endCxn id="9" idx="0"/>
          </p:cNvCxnSpPr>
          <p:nvPr/>
        </p:nvCxnSpPr>
        <p:spPr>
          <a:xfrm rot="5400000">
            <a:off x="1815497" y="4084340"/>
            <a:ext cx="1431623" cy="63827"/>
          </a:xfrm>
          <a:prstGeom prst="bentConnector3">
            <a:avLst/>
          </a:prstGeom>
          <a:ln w="28575">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1718" y="3617625"/>
            <a:ext cx="2085886" cy="1229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106" name="4105 Conector angular"/>
          <p:cNvCxnSpPr/>
          <p:nvPr/>
        </p:nvCxnSpPr>
        <p:spPr>
          <a:xfrm rot="5400000" flipH="1" flipV="1">
            <a:off x="6249348" y="2750255"/>
            <a:ext cx="573568" cy="1042943"/>
          </a:xfrm>
          <a:prstGeom prst="bent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08" name="4107 Conector angular"/>
          <p:cNvCxnSpPr>
            <a:stCxn id="4098" idx="0"/>
          </p:cNvCxnSpPr>
          <p:nvPr/>
        </p:nvCxnSpPr>
        <p:spPr>
          <a:xfrm rot="16200000" flipV="1">
            <a:off x="5052574" y="2655538"/>
            <a:ext cx="632682" cy="1291492"/>
          </a:xfrm>
          <a:prstGeom prst="bentConnector2">
            <a:avLst/>
          </a:prstGeom>
          <a:ln>
            <a:tailEnd type="arrow"/>
          </a:ln>
        </p:spPr>
        <p:style>
          <a:lnRef idx="3">
            <a:schemeClr val="dk1"/>
          </a:lnRef>
          <a:fillRef idx="0">
            <a:schemeClr val="dk1"/>
          </a:fillRef>
          <a:effectRef idx="2">
            <a:schemeClr val="dk1"/>
          </a:effectRef>
          <a:fontRef idx="minor">
            <a:schemeClr val="tx1"/>
          </a:fontRef>
        </p:style>
      </p:cxnSp>
      <p:cxnSp>
        <p:nvCxnSpPr>
          <p:cNvPr id="4110" name="4109 Conector angular"/>
          <p:cNvCxnSpPr>
            <a:stCxn id="4098" idx="2"/>
          </p:cNvCxnSpPr>
          <p:nvPr/>
        </p:nvCxnSpPr>
        <p:spPr>
          <a:xfrm rot="16200000" flipH="1">
            <a:off x="6304599" y="4557546"/>
            <a:ext cx="584744" cy="1164621"/>
          </a:xfrm>
          <a:prstGeom prst="bentConnector2">
            <a:avLst/>
          </a:prstGeom>
          <a:ln>
            <a:tailEnd type="arrow"/>
          </a:ln>
        </p:spPr>
        <p:style>
          <a:lnRef idx="2">
            <a:schemeClr val="dk1"/>
          </a:lnRef>
          <a:fillRef idx="0">
            <a:schemeClr val="dk1"/>
          </a:fillRef>
          <a:effectRef idx="1">
            <a:schemeClr val="dk1"/>
          </a:effectRef>
          <a:fontRef idx="minor">
            <a:schemeClr val="tx1"/>
          </a:fontRef>
        </p:style>
      </p:cxnSp>
      <p:cxnSp>
        <p:nvCxnSpPr>
          <p:cNvPr id="4112" name="4111 Conector angular"/>
          <p:cNvCxnSpPr>
            <a:stCxn id="4098" idx="2"/>
          </p:cNvCxnSpPr>
          <p:nvPr/>
        </p:nvCxnSpPr>
        <p:spPr>
          <a:xfrm rot="5400000">
            <a:off x="5012716" y="4430284"/>
            <a:ext cx="584744" cy="1419147"/>
          </a:xfrm>
          <a:prstGeom prst="bentConnector2">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1029724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15728" y="500113"/>
            <a:ext cx="716725" cy="734114"/>
          </a:xfrm>
          <a:prstGeom prst="rect">
            <a:avLst/>
          </a:prstGeom>
        </p:spPr>
      </p:pic>
      <p:sp>
        <p:nvSpPr>
          <p:cNvPr id="7" name="Rectángulo 6"/>
          <p:cNvSpPr/>
          <p:nvPr/>
        </p:nvSpPr>
        <p:spPr>
          <a:xfrm>
            <a:off x="403273" y="500112"/>
            <a:ext cx="10612455" cy="830997"/>
          </a:xfrm>
          <a:prstGeom prst="rect">
            <a:avLst/>
          </a:prstGeom>
        </p:spPr>
        <p:txBody>
          <a:bodyPr wrap="square">
            <a:spAutoFit/>
          </a:bodyPr>
          <a:lstStyle/>
          <a:p>
            <a:pPr algn="ctr"/>
            <a:r>
              <a:rPr lang="es-MX" sz="4800" b="1" dirty="0" smtClean="0">
                <a:solidFill>
                  <a:srgbClr val="381850"/>
                </a:solidFill>
              </a:rPr>
              <a:t>Comité Coordinador del SNA</a:t>
            </a:r>
          </a:p>
        </p:txBody>
      </p:sp>
      <p:sp>
        <p:nvSpPr>
          <p:cNvPr id="3" name="2 CuadroTexto"/>
          <p:cNvSpPr txBox="1"/>
          <p:nvPr/>
        </p:nvSpPr>
        <p:spPr>
          <a:xfrm>
            <a:off x="1233714" y="2595230"/>
            <a:ext cx="3207657" cy="646331"/>
          </a:xfrm>
          <a:prstGeom prst="rect">
            <a:avLst/>
          </a:prstGeom>
          <a:solidFill>
            <a:srgbClr val="CCCCFF"/>
          </a:solidFill>
          <a:ln w="28575">
            <a:prstDash val="solid"/>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MX" b="1" dirty="0"/>
              <a:t>Auditoría Superior de la Federación</a:t>
            </a:r>
          </a:p>
        </p:txBody>
      </p:sp>
      <p:sp>
        <p:nvSpPr>
          <p:cNvPr id="9" name="8 CuadroTexto"/>
          <p:cNvSpPr txBox="1"/>
          <p:nvPr/>
        </p:nvSpPr>
        <p:spPr>
          <a:xfrm>
            <a:off x="403272" y="3755528"/>
            <a:ext cx="3312385" cy="646331"/>
          </a:xfrm>
          <a:prstGeom prst="rect">
            <a:avLst/>
          </a:prstGeom>
          <a:solidFill>
            <a:srgbClr val="CCCCFF"/>
          </a:solidFill>
          <a:ln w="28575">
            <a:prstDash val="solid"/>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MX" b="1" dirty="0"/>
              <a:t>Fiscalía Especializada en Combate a la Corrupción</a:t>
            </a:r>
          </a:p>
        </p:txBody>
      </p:sp>
      <p:sp>
        <p:nvSpPr>
          <p:cNvPr id="4" name="3 Rectángulo"/>
          <p:cNvSpPr/>
          <p:nvPr/>
        </p:nvSpPr>
        <p:spPr>
          <a:xfrm>
            <a:off x="614149" y="5156523"/>
            <a:ext cx="4610995" cy="646331"/>
          </a:xfrm>
          <a:prstGeom prst="rect">
            <a:avLst/>
          </a:prstGeom>
          <a:solidFill>
            <a:srgbClr val="CCCCFF"/>
          </a:solidFill>
          <a:ln w="28575">
            <a:prstDash val="solid"/>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MX" b="1" dirty="0" smtClean="0"/>
              <a:t>La </a:t>
            </a:r>
            <a:r>
              <a:rPr lang="es-MX" b="1" dirty="0"/>
              <a:t>S</a:t>
            </a:r>
            <a:r>
              <a:rPr lang="es-MX" b="1" dirty="0" smtClean="0"/>
              <a:t>ecretaría </a:t>
            </a:r>
            <a:r>
              <a:rPr lang="es-MX" b="1" dirty="0"/>
              <a:t>del Ejecutivo Federal responsable del control </a:t>
            </a:r>
            <a:r>
              <a:rPr lang="es-MX" b="1" dirty="0" err="1" smtClean="0"/>
              <a:t>interno.SFP</a:t>
            </a:r>
            <a:r>
              <a:rPr lang="es-MX" b="1" dirty="0" smtClean="0"/>
              <a:t>.</a:t>
            </a:r>
            <a:endParaRPr lang="es-MX" b="1" dirty="0"/>
          </a:p>
        </p:txBody>
      </p:sp>
      <p:sp>
        <p:nvSpPr>
          <p:cNvPr id="5" name="4 Rectángulo"/>
          <p:cNvSpPr/>
          <p:nvPr/>
        </p:nvSpPr>
        <p:spPr>
          <a:xfrm>
            <a:off x="6434058" y="2604439"/>
            <a:ext cx="5167766" cy="646331"/>
          </a:xfrm>
          <a:prstGeom prst="rect">
            <a:avLst/>
          </a:prstGeom>
          <a:solidFill>
            <a:srgbClr val="CCCCFF"/>
          </a:solidFill>
          <a:ln w="28575">
            <a:prstDash val="solid"/>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MX" b="1" dirty="0" smtClean="0"/>
              <a:t>Presidente del Tribunal Federal de Justicia Administrativa</a:t>
            </a:r>
            <a:endParaRPr lang="es-MX" b="1" dirty="0"/>
          </a:p>
        </p:txBody>
      </p:sp>
      <p:sp>
        <p:nvSpPr>
          <p:cNvPr id="13" name="12 Rectángulo"/>
          <p:cNvSpPr/>
          <p:nvPr/>
        </p:nvSpPr>
        <p:spPr>
          <a:xfrm>
            <a:off x="6826428" y="3755528"/>
            <a:ext cx="4906025" cy="923330"/>
          </a:xfrm>
          <a:prstGeom prst="rect">
            <a:avLst/>
          </a:prstGeom>
          <a:solidFill>
            <a:srgbClr val="CCCCFF"/>
          </a:solidFill>
          <a:ln w="28575">
            <a:prstDash val="solid"/>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MX" b="1" dirty="0" smtClean="0"/>
              <a:t>Presidente del Instituto Nacional de Transparencia, Acceso a la Información y Protección de Datos Personales</a:t>
            </a:r>
            <a:endParaRPr lang="es-MX" b="1" dirty="0"/>
          </a:p>
        </p:txBody>
      </p:sp>
      <p:sp>
        <p:nvSpPr>
          <p:cNvPr id="6" name="5 Rectángulo"/>
          <p:cNvSpPr/>
          <p:nvPr/>
        </p:nvSpPr>
        <p:spPr>
          <a:xfrm>
            <a:off x="6212115" y="5218260"/>
            <a:ext cx="4005942" cy="646331"/>
          </a:xfrm>
          <a:prstGeom prst="rect">
            <a:avLst/>
          </a:prstGeom>
          <a:solidFill>
            <a:srgbClr val="CCCCFF"/>
          </a:solidFill>
          <a:ln w="28575">
            <a:prstDash val="solid"/>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MX" b="1" dirty="0" smtClean="0"/>
              <a:t>Un representante </a:t>
            </a:r>
            <a:r>
              <a:rPr lang="es-MX" b="1" dirty="0"/>
              <a:t>del Consejo de la Judicatura Federal</a:t>
            </a:r>
          </a:p>
        </p:txBody>
      </p:sp>
      <p:sp>
        <p:nvSpPr>
          <p:cNvPr id="14" name="13 Rectángulo"/>
          <p:cNvSpPr/>
          <p:nvPr/>
        </p:nvSpPr>
        <p:spPr>
          <a:xfrm>
            <a:off x="4093028" y="1623053"/>
            <a:ext cx="3126638" cy="646331"/>
          </a:xfrm>
          <a:prstGeom prst="rect">
            <a:avLst/>
          </a:prstGeom>
          <a:ln w="28575">
            <a:prstDash val="solid"/>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ES_tradnl" b="1" dirty="0"/>
              <a:t>Comité de Participación </a:t>
            </a:r>
            <a:r>
              <a:rPr lang="es-ES_tradnl" b="1" dirty="0" smtClean="0"/>
              <a:t>Ciudadana</a:t>
            </a:r>
            <a:endParaRPr lang="es-ES_tradnl" b="1" dirty="0"/>
          </a:p>
        </p:txBody>
      </p:sp>
      <p:cxnSp>
        <p:nvCxnSpPr>
          <p:cNvPr id="15" name="14 Conector angular"/>
          <p:cNvCxnSpPr>
            <a:stCxn id="14" idx="3"/>
            <a:endCxn id="5" idx="0"/>
          </p:cNvCxnSpPr>
          <p:nvPr/>
        </p:nvCxnSpPr>
        <p:spPr>
          <a:xfrm>
            <a:off x="7219666" y="1946219"/>
            <a:ext cx="1798275" cy="658220"/>
          </a:xfrm>
          <a:prstGeom prst="bentConnector2">
            <a:avLst/>
          </a:prstGeom>
          <a:ln w="28575">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16 Conector angular"/>
          <p:cNvCxnSpPr>
            <a:stCxn id="5" idx="2"/>
            <a:endCxn id="13" idx="0"/>
          </p:cNvCxnSpPr>
          <p:nvPr/>
        </p:nvCxnSpPr>
        <p:spPr>
          <a:xfrm rot="16200000" flipH="1">
            <a:off x="8896312" y="3372399"/>
            <a:ext cx="504758" cy="261500"/>
          </a:xfrm>
          <a:prstGeom prst="bentConnector3">
            <a:avLst>
              <a:gd name="adj1" fmla="val 50000"/>
            </a:avLst>
          </a:prstGeom>
          <a:ln w="28575">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18 Conector angular"/>
          <p:cNvCxnSpPr>
            <a:stCxn id="13" idx="2"/>
            <a:endCxn id="6" idx="0"/>
          </p:cNvCxnSpPr>
          <p:nvPr/>
        </p:nvCxnSpPr>
        <p:spPr>
          <a:xfrm rot="5400000">
            <a:off x="8477563" y="4416382"/>
            <a:ext cx="539402" cy="1064355"/>
          </a:xfrm>
          <a:prstGeom prst="bentConnector3">
            <a:avLst/>
          </a:prstGeom>
          <a:ln w="28575">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20 Conector angular"/>
          <p:cNvCxnSpPr>
            <a:stCxn id="6" idx="2"/>
            <a:endCxn id="4" idx="2"/>
          </p:cNvCxnSpPr>
          <p:nvPr/>
        </p:nvCxnSpPr>
        <p:spPr>
          <a:xfrm rot="5400000" flipH="1">
            <a:off x="5536498" y="3186004"/>
            <a:ext cx="61737" cy="5295439"/>
          </a:xfrm>
          <a:prstGeom prst="bentConnector3">
            <a:avLst>
              <a:gd name="adj1" fmla="val -370280"/>
            </a:avLst>
          </a:prstGeom>
          <a:ln w="28575">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22 Conector angular"/>
          <p:cNvCxnSpPr>
            <a:stCxn id="4" idx="0"/>
            <a:endCxn id="9" idx="2"/>
          </p:cNvCxnSpPr>
          <p:nvPr/>
        </p:nvCxnSpPr>
        <p:spPr>
          <a:xfrm rot="16200000" flipV="1">
            <a:off x="2112224" y="4349100"/>
            <a:ext cx="754664" cy="860182"/>
          </a:xfrm>
          <a:prstGeom prst="bentConnector3">
            <a:avLst/>
          </a:prstGeom>
          <a:ln w="28575">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24 Conector angular"/>
          <p:cNvCxnSpPr>
            <a:stCxn id="9" idx="0"/>
            <a:endCxn id="3" idx="2"/>
          </p:cNvCxnSpPr>
          <p:nvPr/>
        </p:nvCxnSpPr>
        <p:spPr>
          <a:xfrm rot="5400000" flipH="1" flipV="1">
            <a:off x="2191521" y="3109506"/>
            <a:ext cx="513967" cy="778078"/>
          </a:xfrm>
          <a:prstGeom prst="bentConnector3">
            <a:avLst/>
          </a:prstGeom>
          <a:ln w="28575">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26 Conector angular"/>
          <p:cNvCxnSpPr>
            <a:stCxn id="3" idx="0"/>
            <a:endCxn id="14" idx="1"/>
          </p:cNvCxnSpPr>
          <p:nvPr/>
        </p:nvCxnSpPr>
        <p:spPr>
          <a:xfrm rot="5400000" flipH="1" flipV="1">
            <a:off x="3140780" y="1642983"/>
            <a:ext cx="649011" cy="1255485"/>
          </a:xfrm>
          <a:prstGeom prst="bentConnector2">
            <a:avLst/>
          </a:prstGeom>
          <a:ln w="28575">
            <a:prstDash val="sysDash"/>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509087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81280" y="1149650"/>
            <a:ext cx="5680843" cy="5614904"/>
          </a:xfrm>
          <a:prstGeom prst="rect">
            <a:avLst/>
          </a:prstGeom>
        </p:spPr>
      </p:pic>
      <p:pic>
        <p:nvPicPr>
          <p:cNvPr id="4" name="Imagen 3"/>
          <p:cNvPicPr>
            <a:picLocks noChangeAspect="1"/>
          </p:cNvPicPr>
          <p:nvPr/>
        </p:nvPicPr>
        <p:blipFill>
          <a:blip r:embed="rId3"/>
          <a:stretch>
            <a:fillRect/>
          </a:stretch>
        </p:blipFill>
        <p:spPr>
          <a:xfrm>
            <a:off x="0" y="-60960"/>
            <a:ext cx="6076950" cy="1159810"/>
          </a:xfrm>
          <a:prstGeom prst="rect">
            <a:avLst/>
          </a:prstGeom>
        </p:spPr>
      </p:pic>
      <p:graphicFrame>
        <p:nvGraphicFramePr>
          <p:cNvPr id="5" name="Diagrama 4"/>
          <p:cNvGraphicFramePr/>
          <p:nvPr>
            <p:extLst>
              <p:ext uri="{D42A27DB-BD31-4B8C-83A1-F6EECF244321}">
                <p14:modId xmlns:p14="http://schemas.microsoft.com/office/powerpoint/2010/main" val="3981888005"/>
              </p:ext>
            </p:extLst>
          </p:nvPr>
        </p:nvGraphicFramePr>
        <p:xfrm>
          <a:off x="5323840" y="1251250"/>
          <a:ext cx="7477760" cy="51832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4815485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CuadroTexto"/>
          <p:cNvSpPr txBox="1"/>
          <p:nvPr/>
        </p:nvSpPr>
        <p:spPr>
          <a:xfrm>
            <a:off x="9387840" y="961827"/>
            <a:ext cx="2465041"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s-MX" sz="2000" b="1" dirty="0" smtClean="0"/>
              <a:t>El Comité Rector </a:t>
            </a:r>
            <a:r>
              <a:rPr lang="es-MX" sz="2000" b="1" dirty="0" smtClean="0"/>
              <a:t> </a:t>
            </a:r>
            <a:endParaRPr lang="es-MX" sz="2000" b="1" dirty="0"/>
          </a:p>
        </p:txBody>
      </p:sp>
      <p:sp>
        <p:nvSpPr>
          <p:cNvPr id="4" name="Rectángulo 3"/>
          <p:cNvSpPr/>
          <p:nvPr/>
        </p:nvSpPr>
        <p:spPr>
          <a:xfrm>
            <a:off x="2309480" y="52455"/>
            <a:ext cx="7078360"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s-MX" sz="2800" b="1" dirty="0"/>
              <a:t>El Sistema Nacional de </a:t>
            </a:r>
            <a:r>
              <a:rPr lang="es-MX" sz="2800" b="1" dirty="0" smtClean="0"/>
              <a:t>Fiscalización</a:t>
            </a:r>
            <a:endParaRPr lang="es-ES" sz="2800" dirty="0"/>
          </a:p>
        </p:txBody>
      </p:sp>
      <p:sp>
        <p:nvSpPr>
          <p:cNvPr id="5" name="Rectángulo 4"/>
          <p:cNvSpPr/>
          <p:nvPr/>
        </p:nvSpPr>
        <p:spPr>
          <a:xfrm>
            <a:off x="142240" y="1788530"/>
            <a:ext cx="5171440" cy="449353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MX" sz="2200" dirty="0"/>
              <a:t>es el conjunto de mecanismos interinstitucionales de coordinación entre los órganos responsables de las tareas de auditoría gubernamental en los distintos órdenes de gobierno, con </a:t>
            </a:r>
            <a:r>
              <a:rPr lang="es-MX" sz="2200" b="1" dirty="0"/>
              <a:t>el objetivo de maximizar la cobertura y el impacto de la fiscalización en todo el país</a:t>
            </a:r>
            <a:r>
              <a:rPr lang="es-MX" sz="2200" dirty="0"/>
              <a:t>, con base en una visión estratégica, la aplicación de estándares profesionales similares, la creación de capacidades y el intercambio efectivo de información, sin incurrir en duplicidades u omisiones</a:t>
            </a:r>
            <a:endParaRPr lang="es-ES" sz="2200" dirty="0"/>
          </a:p>
        </p:txBody>
      </p:sp>
      <p:sp>
        <p:nvSpPr>
          <p:cNvPr id="6" name="8 CuadroTexto"/>
          <p:cNvSpPr txBox="1"/>
          <p:nvPr/>
        </p:nvSpPr>
        <p:spPr>
          <a:xfrm>
            <a:off x="1374758" y="829670"/>
            <a:ext cx="1757681" cy="46166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s-MX" sz="2400" b="1" dirty="0" smtClean="0"/>
              <a:t>¿Qué es?</a:t>
            </a:r>
            <a:endParaRPr lang="es-MX" sz="2400" b="1" dirty="0"/>
          </a:p>
        </p:txBody>
      </p:sp>
      <p:sp>
        <p:nvSpPr>
          <p:cNvPr id="7" name="CuadroTexto 6"/>
          <p:cNvSpPr txBox="1"/>
          <p:nvPr/>
        </p:nvSpPr>
        <p:spPr>
          <a:xfrm>
            <a:off x="1486519" y="1355266"/>
            <a:ext cx="1645920" cy="369332"/>
          </a:xfrm>
          <a:prstGeom prst="rect">
            <a:avLst/>
          </a:prstGeom>
          <a:noFill/>
        </p:spPr>
        <p:txBody>
          <a:bodyPr wrap="square" rtlCol="0">
            <a:spAutoFit/>
          </a:bodyPr>
          <a:lstStyle/>
          <a:p>
            <a:r>
              <a:rPr lang="es-ES" i="1" dirty="0" smtClean="0"/>
              <a:t>Art. 3 LGSA</a:t>
            </a:r>
            <a:endParaRPr lang="es-ES" i="1" dirty="0"/>
          </a:p>
        </p:txBody>
      </p:sp>
      <p:sp>
        <p:nvSpPr>
          <p:cNvPr id="8" name="Rectángulo 7"/>
          <p:cNvSpPr/>
          <p:nvPr/>
        </p:nvSpPr>
        <p:spPr>
          <a:xfrm>
            <a:off x="5496560" y="2195926"/>
            <a:ext cx="3464560" cy="397031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400050" indent="-400050">
              <a:buAutoNum type="romanUcPeriod"/>
            </a:pPr>
            <a:r>
              <a:rPr lang="es-MX" dirty="0" smtClean="0"/>
              <a:t>La </a:t>
            </a:r>
            <a:r>
              <a:rPr lang="es-MX" dirty="0"/>
              <a:t>Auditoría Superior de la Federación; </a:t>
            </a:r>
            <a:endParaRPr lang="es-MX" dirty="0" smtClean="0"/>
          </a:p>
          <a:p>
            <a:pPr marL="400050" indent="-400050">
              <a:buAutoNum type="romanUcPeriod"/>
            </a:pPr>
            <a:endParaRPr lang="es-MX" dirty="0" smtClean="0"/>
          </a:p>
          <a:p>
            <a:pPr marL="400050" indent="-400050">
              <a:buAutoNum type="romanUcPeriod"/>
            </a:pPr>
            <a:r>
              <a:rPr lang="es-MX" dirty="0" smtClean="0"/>
              <a:t>La </a:t>
            </a:r>
            <a:r>
              <a:rPr lang="es-MX" dirty="0"/>
              <a:t>Secretaría de la Función Pública; </a:t>
            </a:r>
            <a:endParaRPr lang="es-MX" dirty="0" smtClean="0"/>
          </a:p>
          <a:p>
            <a:pPr marL="400050" indent="-400050">
              <a:buAutoNum type="romanUcPeriod"/>
            </a:pPr>
            <a:endParaRPr lang="es-MX" dirty="0" smtClean="0"/>
          </a:p>
          <a:p>
            <a:pPr marL="400050" indent="-400050">
              <a:buAutoNum type="romanUcPeriod"/>
            </a:pPr>
            <a:r>
              <a:rPr lang="es-MX" dirty="0" smtClean="0"/>
              <a:t>Las </a:t>
            </a:r>
            <a:r>
              <a:rPr lang="es-MX" dirty="0"/>
              <a:t>entidades de fiscalización superiores locales, </a:t>
            </a:r>
            <a:r>
              <a:rPr lang="es-MX" dirty="0" smtClean="0"/>
              <a:t>y</a:t>
            </a:r>
          </a:p>
          <a:p>
            <a:pPr marL="400050" indent="-400050">
              <a:buAutoNum type="romanUcPeriod"/>
            </a:pPr>
            <a:endParaRPr lang="es-MX" dirty="0" smtClean="0"/>
          </a:p>
          <a:p>
            <a:pPr marL="400050" indent="-400050">
              <a:buAutoNum type="romanUcPeriod"/>
            </a:pPr>
            <a:r>
              <a:rPr lang="es-MX" dirty="0" smtClean="0"/>
              <a:t> Las </a:t>
            </a:r>
            <a:r>
              <a:rPr lang="es-MX" dirty="0"/>
              <a:t>secretarías o instancias homólogas encargadas del control interno en las </a:t>
            </a:r>
            <a:endParaRPr lang="es-MX" dirty="0" smtClean="0"/>
          </a:p>
          <a:p>
            <a:r>
              <a:rPr lang="es-MX" dirty="0" smtClean="0"/>
              <a:t>     entidades </a:t>
            </a:r>
            <a:r>
              <a:rPr lang="es-MX" dirty="0"/>
              <a:t>federativas</a:t>
            </a:r>
            <a:endParaRPr lang="es-ES" dirty="0"/>
          </a:p>
        </p:txBody>
      </p:sp>
      <p:sp>
        <p:nvSpPr>
          <p:cNvPr id="9" name="Rectángulo 8"/>
          <p:cNvSpPr/>
          <p:nvPr/>
        </p:nvSpPr>
        <p:spPr>
          <a:xfrm>
            <a:off x="5940165" y="1148243"/>
            <a:ext cx="1842396" cy="369332"/>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s-MX" dirty="0" smtClean="0"/>
              <a:t>INTEGRANTES </a:t>
            </a:r>
            <a:endParaRPr lang="es-ES" dirty="0"/>
          </a:p>
        </p:txBody>
      </p:sp>
      <p:sp>
        <p:nvSpPr>
          <p:cNvPr id="10" name="CuadroTexto 9"/>
          <p:cNvSpPr txBox="1"/>
          <p:nvPr/>
        </p:nvSpPr>
        <p:spPr>
          <a:xfrm>
            <a:off x="6137888" y="1603864"/>
            <a:ext cx="1645920" cy="369332"/>
          </a:xfrm>
          <a:prstGeom prst="rect">
            <a:avLst/>
          </a:prstGeom>
          <a:noFill/>
        </p:spPr>
        <p:txBody>
          <a:bodyPr wrap="square" rtlCol="0">
            <a:spAutoFit/>
          </a:bodyPr>
          <a:lstStyle/>
          <a:p>
            <a:r>
              <a:rPr lang="es-ES" i="1" dirty="0" smtClean="0"/>
              <a:t>Art. 37 LGSAC</a:t>
            </a:r>
            <a:endParaRPr lang="es-ES" i="1" dirty="0"/>
          </a:p>
        </p:txBody>
      </p:sp>
      <p:sp>
        <p:nvSpPr>
          <p:cNvPr id="11" name="CuadroTexto 10"/>
          <p:cNvSpPr txBox="1"/>
          <p:nvPr/>
        </p:nvSpPr>
        <p:spPr>
          <a:xfrm>
            <a:off x="9679335" y="1451264"/>
            <a:ext cx="1645920" cy="369332"/>
          </a:xfrm>
          <a:prstGeom prst="rect">
            <a:avLst/>
          </a:prstGeom>
          <a:noFill/>
        </p:spPr>
        <p:txBody>
          <a:bodyPr wrap="square" rtlCol="0">
            <a:spAutoFit/>
          </a:bodyPr>
          <a:lstStyle/>
          <a:p>
            <a:r>
              <a:rPr lang="es-ES" i="1" dirty="0" smtClean="0"/>
              <a:t>Art. 39 LGSA</a:t>
            </a:r>
            <a:endParaRPr lang="es-ES" i="1" dirty="0"/>
          </a:p>
        </p:txBody>
      </p:sp>
      <p:sp>
        <p:nvSpPr>
          <p:cNvPr id="12" name="Rectángulo 11"/>
          <p:cNvSpPr/>
          <p:nvPr/>
        </p:nvSpPr>
        <p:spPr>
          <a:xfrm>
            <a:off x="9485601" y="1876825"/>
            <a:ext cx="2265680" cy="313932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MX" dirty="0" smtClean="0"/>
              <a:t>1.Auditoría </a:t>
            </a:r>
            <a:r>
              <a:rPr lang="es-MX" dirty="0"/>
              <a:t>Superior de la </a:t>
            </a:r>
            <a:r>
              <a:rPr lang="es-MX" dirty="0" smtClean="0"/>
              <a:t>Federación</a:t>
            </a:r>
          </a:p>
          <a:p>
            <a:endParaRPr lang="es-MX" dirty="0" smtClean="0"/>
          </a:p>
          <a:p>
            <a:r>
              <a:rPr lang="es-MX" dirty="0" smtClean="0"/>
              <a:t>2. Secretaría </a:t>
            </a:r>
            <a:r>
              <a:rPr lang="es-MX" dirty="0"/>
              <a:t>de la Función </a:t>
            </a:r>
            <a:r>
              <a:rPr lang="es-MX" dirty="0" smtClean="0"/>
              <a:t>Pública, </a:t>
            </a:r>
            <a:r>
              <a:rPr lang="es-MX" dirty="0"/>
              <a:t>y </a:t>
            </a:r>
            <a:endParaRPr lang="es-MX" dirty="0" smtClean="0"/>
          </a:p>
          <a:p>
            <a:endParaRPr lang="es-MX" dirty="0" smtClean="0"/>
          </a:p>
          <a:p>
            <a:r>
              <a:rPr lang="es-MX" dirty="0" smtClean="0"/>
              <a:t>3. </a:t>
            </a:r>
            <a:r>
              <a:rPr lang="es-MX" dirty="0"/>
              <a:t>S</a:t>
            </a:r>
            <a:r>
              <a:rPr lang="es-MX" dirty="0" smtClean="0"/>
              <a:t>iete </a:t>
            </a:r>
            <a:r>
              <a:rPr lang="es-MX" dirty="0"/>
              <a:t>miembros rotatorios de entre las instituciones referidas </a:t>
            </a:r>
            <a:r>
              <a:rPr lang="es-MX" dirty="0" smtClean="0"/>
              <a:t>en las fracciones III y IV</a:t>
            </a:r>
          </a:p>
        </p:txBody>
      </p:sp>
      <p:sp>
        <p:nvSpPr>
          <p:cNvPr id="13" name="Rectángulo 12"/>
          <p:cNvSpPr/>
          <p:nvPr/>
        </p:nvSpPr>
        <p:spPr>
          <a:xfrm>
            <a:off x="9032240" y="5448295"/>
            <a:ext cx="3159760" cy="83099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MX" sz="1600" i="1" dirty="0"/>
              <a:t>P</a:t>
            </a:r>
            <a:r>
              <a:rPr lang="es-MX" sz="1600" i="1" dirty="0" smtClean="0"/>
              <a:t>residido </a:t>
            </a:r>
            <a:r>
              <a:rPr lang="es-MX" sz="1600" i="1" dirty="0"/>
              <a:t>de manera dual por el Auditor Superior de la Federación y el titular de la </a:t>
            </a:r>
            <a:r>
              <a:rPr lang="es-MX" sz="1600" i="1" dirty="0" smtClean="0"/>
              <a:t>SFP</a:t>
            </a:r>
            <a:endParaRPr lang="es-ES" sz="1600" i="1" dirty="0"/>
          </a:p>
        </p:txBody>
      </p:sp>
      <p:cxnSp>
        <p:nvCxnSpPr>
          <p:cNvPr id="15" name="Conector recto de flecha 14"/>
          <p:cNvCxnSpPr>
            <a:stCxn id="12" idx="2"/>
            <a:endCxn id="13" idx="0"/>
          </p:cNvCxnSpPr>
          <p:nvPr/>
        </p:nvCxnSpPr>
        <p:spPr>
          <a:xfrm flipH="1">
            <a:off x="10612120" y="5016146"/>
            <a:ext cx="6321" cy="4321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04295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3633176907"/>
              </p:ext>
            </p:extLst>
          </p:nvPr>
        </p:nvGraphicFramePr>
        <p:xfrm>
          <a:off x="791339" y="545861"/>
          <a:ext cx="9444943" cy="6111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4819" name="Rectángulo 5"/>
          <p:cNvSpPr>
            <a:spLocks noChangeArrowheads="1"/>
          </p:cNvSpPr>
          <p:nvPr/>
        </p:nvSpPr>
        <p:spPr bwMode="auto">
          <a:xfrm>
            <a:off x="59466" y="2697533"/>
            <a:ext cx="3932237" cy="2075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lnSpc>
                <a:spcPct val="107000"/>
              </a:lnSpc>
              <a:spcAft>
                <a:spcPts val="800"/>
              </a:spcAft>
            </a:pPr>
            <a:r>
              <a:rPr lang="es-ES" altLang="es-MX" b="1" dirty="0">
                <a:ea typeface="Calibri" pitchFamily="34" charset="0"/>
                <a:cs typeface="Times New Roman" pitchFamily="18" charset="0"/>
              </a:rPr>
              <a:t>Órganos de </a:t>
            </a:r>
            <a:r>
              <a:rPr lang="es-ES" altLang="es-MX" b="1" dirty="0" smtClean="0">
                <a:ea typeface="Calibri" pitchFamily="34" charset="0"/>
                <a:cs typeface="Times New Roman" pitchFamily="18" charset="0"/>
              </a:rPr>
              <a:t>control: </a:t>
            </a:r>
            <a:r>
              <a:rPr lang="es-ES" altLang="es-MX" dirty="0">
                <a:ea typeface="Calibri" pitchFamily="34" charset="0"/>
                <a:cs typeface="Times New Roman" pitchFamily="18" charset="0"/>
              </a:rPr>
              <a:t>Externos e internos: </a:t>
            </a:r>
            <a:endParaRPr lang="es-ES" altLang="es-MX" dirty="0" smtClean="0">
              <a:ea typeface="Calibri" pitchFamily="34" charset="0"/>
              <a:cs typeface="Times New Roman" pitchFamily="18" charset="0"/>
            </a:endParaRPr>
          </a:p>
          <a:p>
            <a:pPr eaLnBrk="1" hangingPunct="1">
              <a:lnSpc>
                <a:spcPct val="107000"/>
              </a:lnSpc>
              <a:spcAft>
                <a:spcPts val="800"/>
              </a:spcAft>
            </a:pPr>
            <a:r>
              <a:rPr lang="es-ES" altLang="es-MX" dirty="0" smtClean="0">
                <a:ea typeface="Calibri" pitchFamily="34" charset="0"/>
                <a:cs typeface="Times New Roman" pitchFamily="18" charset="0"/>
              </a:rPr>
              <a:t>ASJ</a:t>
            </a:r>
            <a:r>
              <a:rPr lang="es-ES" altLang="es-MX" dirty="0">
                <a:ea typeface="Calibri" pitchFamily="34" charset="0"/>
                <a:cs typeface="Times New Roman" pitchFamily="18" charset="0"/>
              </a:rPr>
              <a:t>, Contraloría y </a:t>
            </a:r>
            <a:r>
              <a:rPr lang="es-ES" altLang="es-MX" dirty="0" smtClean="0">
                <a:ea typeface="Calibri" pitchFamily="34" charset="0"/>
                <a:cs typeface="Times New Roman" pitchFamily="18" charset="0"/>
              </a:rPr>
              <a:t>OIC.</a:t>
            </a:r>
            <a:endParaRPr lang="es-ES" altLang="es-MX" dirty="0">
              <a:ea typeface="Calibri" pitchFamily="34" charset="0"/>
              <a:cs typeface="Times New Roman" pitchFamily="18" charset="0"/>
            </a:endParaRPr>
          </a:p>
          <a:p>
            <a:pPr eaLnBrk="1" hangingPunct="1">
              <a:lnSpc>
                <a:spcPct val="107000"/>
              </a:lnSpc>
              <a:spcAft>
                <a:spcPts val="800"/>
              </a:spcAft>
            </a:pPr>
            <a:r>
              <a:rPr lang="es-ES" altLang="es-MX" dirty="0">
                <a:ea typeface="Calibri" pitchFamily="34" charset="0"/>
                <a:cs typeface="Times New Roman" pitchFamily="18" charset="0"/>
              </a:rPr>
              <a:t>Tribunales de Justicia Administrativa: impone las sanciones para servidores públicos  (graves) y particulares)</a:t>
            </a:r>
          </a:p>
        </p:txBody>
      </p:sp>
      <p:sp>
        <p:nvSpPr>
          <p:cNvPr id="34820" name="Rectángulo 6"/>
          <p:cNvSpPr>
            <a:spLocks noChangeArrowheads="1"/>
          </p:cNvSpPr>
          <p:nvPr/>
        </p:nvSpPr>
        <p:spPr bwMode="auto">
          <a:xfrm>
            <a:off x="7720013" y="2933702"/>
            <a:ext cx="4514851" cy="172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lnSpc>
                <a:spcPct val="107000"/>
              </a:lnSpc>
              <a:spcAft>
                <a:spcPts val="800"/>
              </a:spcAft>
            </a:pPr>
            <a:r>
              <a:rPr lang="es-ES" altLang="es-MX">
                <a:ea typeface="Calibri" pitchFamily="34" charset="0"/>
                <a:cs typeface="Times New Roman" pitchFamily="18" charset="0"/>
              </a:rPr>
              <a:t>Auditoria Superior del Estado</a:t>
            </a:r>
          </a:p>
          <a:p>
            <a:pPr eaLnBrk="1" hangingPunct="1">
              <a:lnSpc>
                <a:spcPct val="107000"/>
              </a:lnSpc>
              <a:spcAft>
                <a:spcPts val="800"/>
              </a:spcAft>
            </a:pPr>
            <a:r>
              <a:rPr lang="es-ES" altLang="es-MX">
                <a:ea typeface="Calibri" pitchFamily="34" charset="0"/>
                <a:cs typeface="Times New Roman" pitchFamily="18" charset="0"/>
              </a:rPr>
              <a:t>Contraloría del Estado de Jalisco</a:t>
            </a:r>
          </a:p>
          <a:p>
            <a:pPr eaLnBrk="1" hangingPunct="1"/>
            <a:r>
              <a:rPr lang="es-ES" altLang="es-MX">
                <a:ea typeface="Calibri" pitchFamily="34" charset="0"/>
                <a:cs typeface="Times New Roman" pitchFamily="18" charset="0"/>
              </a:rPr>
              <a:t>Órganos de control (Externos e internos: ASJ, Contraloría y OIC)Fiscalía Especializada en Combate a la Corrupción (ministerio público)</a:t>
            </a:r>
          </a:p>
        </p:txBody>
      </p:sp>
      <p:sp>
        <p:nvSpPr>
          <p:cNvPr id="34821" name="Rectángulo 7"/>
          <p:cNvSpPr>
            <a:spLocks noChangeArrowheads="1"/>
          </p:cNvSpPr>
          <p:nvPr/>
        </p:nvSpPr>
        <p:spPr bwMode="auto">
          <a:xfrm>
            <a:off x="7285039" y="757861"/>
            <a:ext cx="4197351" cy="144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lnSpc>
                <a:spcPct val="107000"/>
              </a:lnSpc>
              <a:spcAft>
                <a:spcPts val="800"/>
              </a:spcAft>
            </a:pPr>
            <a:r>
              <a:rPr lang="es-ES" altLang="es-MX" dirty="0">
                <a:ea typeface="Calibri" pitchFamily="34" charset="0"/>
                <a:cs typeface="Times New Roman" pitchFamily="18" charset="0"/>
              </a:rPr>
              <a:t>Comité de Participación Social</a:t>
            </a:r>
          </a:p>
          <a:p>
            <a:pPr eaLnBrk="1" hangingPunct="1">
              <a:lnSpc>
                <a:spcPct val="107000"/>
              </a:lnSpc>
              <a:spcAft>
                <a:spcPts val="800"/>
              </a:spcAft>
            </a:pPr>
            <a:r>
              <a:rPr lang="es-ES" altLang="es-MX" dirty="0">
                <a:ea typeface="Calibri" pitchFamily="34" charset="0"/>
                <a:cs typeface="Times New Roman" pitchFamily="18" charset="0"/>
              </a:rPr>
              <a:t>Comisión Ejecutiva/Secretariado Ejecutivo </a:t>
            </a:r>
          </a:p>
          <a:p>
            <a:pPr eaLnBrk="1" hangingPunct="1"/>
            <a:r>
              <a:rPr lang="es-ES" altLang="es-MX" dirty="0">
                <a:ea typeface="Calibri" pitchFamily="34" charset="0"/>
                <a:cs typeface="Times New Roman" pitchFamily="18" charset="0"/>
              </a:rPr>
              <a:t>Órganos de control (Externos e internos: ASJ, Contraloría y OIC)</a:t>
            </a:r>
          </a:p>
        </p:txBody>
      </p:sp>
      <p:cxnSp>
        <p:nvCxnSpPr>
          <p:cNvPr id="10" name="Conector curvado 9"/>
          <p:cNvCxnSpPr/>
          <p:nvPr/>
        </p:nvCxnSpPr>
        <p:spPr>
          <a:xfrm rot="16200000" flipV="1">
            <a:off x="454822" y="5104610"/>
            <a:ext cx="1069975" cy="496887"/>
          </a:xfrm>
          <a:prstGeom prst="curvedConnector3">
            <a:avLst>
              <a:gd name="adj1" fmla="val -301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ector curvado 17"/>
          <p:cNvCxnSpPr/>
          <p:nvPr/>
        </p:nvCxnSpPr>
        <p:spPr>
          <a:xfrm rot="5400000" flipH="1" flipV="1">
            <a:off x="9676608" y="4896647"/>
            <a:ext cx="1006475" cy="658812"/>
          </a:xfrm>
          <a:prstGeom prst="curvedConnector3">
            <a:avLst>
              <a:gd name="adj1" fmla="val -287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ector curvado 20"/>
          <p:cNvCxnSpPr/>
          <p:nvPr/>
        </p:nvCxnSpPr>
        <p:spPr>
          <a:xfrm flipV="1">
            <a:off x="5689600" y="773581"/>
            <a:ext cx="1625600" cy="221786"/>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34825" name="Picture 2" descr="Resultado de imagen para sistema nacional anticorrupcion secretaria de la funcion public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9379"/>
            <a:ext cx="3024187"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Elipse 35"/>
          <p:cNvSpPr/>
          <p:nvPr/>
        </p:nvSpPr>
        <p:spPr>
          <a:xfrm>
            <a:off x="4343401" y="3579815"/>
            <a:ext cx="2239963" cy="1460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eaLnBrk="1" fontAlgn="auto" hangingPunct="1">
              <a:spcBef>
                <a:spcPts val="0"/>
              </a:spcBef>
              <a:spcAft>
                <a:spcPts val="0"/>
              </a:spcAft>
              <a:defRPr/>
            </a:pPr>
            <a:r>
              <a:rPr lang="es-ES" sz="1000" b="1" dirty="0"/>
              <a:t>FALTAS ADMINISTRATIVAS</a:t>
            </a:r>
          </a:p>
          <a:p>
            <a:pPr algn="ctr" eaLnBrk="1" fontAlgn="auto" hangingPunct="1">
              <a:spcBef>
                <a:spcPts val="0"/>
              </a:spcBef>
              <a:spcAft>
                <a:spcPts val="0"/>
              </a:spcAft>
              <a:defRPr/>
            </a:pPr>
            <a:endParaRPr lang="es-ES" sz="1500" dirty="0"/>
          </a:p>
          <a:p>
            <a:pPr algn="ctr" eaLnBrk="1" fontAlgn="auto" hangingPunct="1">
              <a:spcBef>
                <a:spcPts val="0"/>
              </a:spcBef>
              <a:spcAft>
                <a:spcPts val="0"/>
              </a:spcAft>
              <a:defRPr/>
            </a:pPr>
            <a:r>
              <a:rPr lang="es-ES" sz="1400" b="1" dirty="0"/>
              <a:t>DELITOS DE CORRUPCIÓN</a:t>
            </a:r>
          </a:p>
        </p:txBody>
      </p:sp>
    </p:spTree>
    <p:extLst>
      <p:ext uri="{BB962C8B-B14F-4D97-AF65-F5344CB8AC3E}">
        <p14:creationId xmlns:p14="http://schemas.microsoft.com/office/powerpoint/2010/main" val="124204397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Elipse 52"/>
          <p:cNvSpPr/>
          <p:nvPr/>
        </p:nvSpPr>
        <p:spPr>
          <a:xfrm>
            <a:off x="347663" y="2189165"/>
            <a:ext cx="3008312" cy="21614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eaLnBrk="1" fontAlgn="auto" hangingPunct="1">
              <a:spcBef>
                <a:spcPts val="0"/>
              </a:spcBef>
              <a:spcAft>
                <a:spcPts val="0"/>
              </a:spcAft>
              <a:defRPr/>
            </a:pPr>
            <a:endParaRPr lang="es-ES"/>
          </a:p>
        </p:txBody>
      </p:sp>
      <p:sp>
        <p:nvSpPr>
          <p:cNvPr id="27651" name="Marcador de contenido 2"/>
          <p:cNvSpPr>
            <a:spLocks noGrp="1"/>
          </p:cNvSpPr>
          <p:nvPr>
            <p:ph idx="1"/>
          </p:nvPr>
        </p:nvSpPr>
        <p:spPr>
          <a:xfrm>
            <a:off x="7137899" y="813359"/>
            <a:ext cx="3633788" cy="5762501"/>
          </a:xfrm>
        </p:spPr>
        <p:txBody>
          <a:bodyPr>
            <a:normAutofit lnSpcReduction="10000"/>
          </a:bodyPr>
          <a:lstStyle/>
          <a:p>
            <a:pPr marL="0" indent="0">
              <a:buNone/>
            </a:pPr>
            <a:r>
              <a:rPr lang="es-ES" altLang="es-MX" dirty="0" smtClean="0"/>
              <a:t>COORDINACIÓN </a:t>
            </a:r>
          </a:p>
          <a:p>
            <a:pPr marL="0" indent="0">
              <a:buNone/>
            </a:pPr>
            <a:endParaRPr lang="es-ES" altLang="es-MX" dirty="0" smtClean="0"/>
          </a:p>
          <a:p>
            <a:pPr marL="0" indent="0">
              <a:buNone/>
            </a:pPr>
            <a:r>
              <a:rPr lang="es-ES" altLang="es-MX" dirty="0" smtClean="0"/>
              <a:t>ARTICULACIÓN </a:t>
            </a:r>
          </a:p>
          <a:p>
            <a:pPr marL="0" indent="0">
              <a:buNone/>
            </a:pPr>
            <a:endParaRPr lang="es-ES" altLang="es-MX" dirty="0" smtClean="0"/>
          </a:p>
          <a:p>
            <a:pPr marL="0" indent="0">
              <a:buNone/>
            </a:pPr>
            <a:r>
              <a:rPr lang="es-ES" altLang="es-MX" dirty="0" smtClean="0"/>
              <a:t>INTERCONEXIÓN </a:t>
            </a:r>
          </a:p>
          <a:p>
            <a:pPr marL="0" indent="0">
              <a:buNone/>
            </a:pPr>
            <a:endParaRPr lang="es-ES" altLang="es-MX" dirty="0" smtClean="0"/>
          </a:p>
          <a:p>
            <a:pPr marL="0" indent="0">
              <a:buNone/>
            </a:pPr>
            <a:r>
              <a:rPr lang="es-ES" altLang="es-MX" dirty="0" smtClean="0"/>
              <a:t>VERTEBRACIÓN </a:t>
            </a:r>
          </a:p>
          <a:p>
            <a:pPr marL="0" indent="0">
              <a:buNone/>
            </a:pPr>
            <a:endParaRPr lang="es-ES" altLang="es-MX" dirty="0" smtClean="0"/>
          </a:p>
          <a:p>
            <a:pPr marL="0" indent="0">
              <a:buNone/>
            </a:pPr>
            <a:r>
              <a:rPr lang="es-ES" altLang="es-MX" dirty="0" smtClean="0"/>
              <a:t>COMUNICACIÓN </a:t>
            </a:r>
          </a:p>
          <a:p>
            <a:pPr marL="0" indent="0">
              <a:buNone/>
            </a:pPr>
            <a:endParaRPr lang="es-ES" altLang="es-MX" dirty="0" smtClean="0"/>
          </a:p>
          <a:p>
            <a:pPr marL="0" indent="0">
              <a:buNone/>
            </a:pPr>
            <a:r>
              <a:rPr lang="es-ES" altLang="es-MX" dirty="0" smtClean="0"/>
              <a:t>COOPERACIÓN </a:t>
            </a:r>
          </a:p>
          <a:p>
            <a:pPr marL="0" indent="0">
              <a:buNone/>
            </a:pPr>
            <a:endParaRPr lang="es-ES" altLang="es-MX" dirty="0" smtClean="0"/>
          </a:p>
          <a:p>
            <a:pPr marL="0" indent="0">
              <a:buNone/>
            </a:pPr>
            <a:r>
              <a:rPr lang="es-ES" altLang="es-MX" dirty="0" smtClean="0"/>
              <a:t>CONCATENACIÓN </a:t>
            </a:r>
          </a:p>
        </p:txBody>
      </p:sp>
      <p:sp>
        <p:nvSpPr>
          <p:cNvPr id="27652" name="CuadroTexto 3"/>
          <p:cNvSpPr txBox="1">
            <a:spLocks noChangeArrowheads="1"/>
          </p:cNvSpPr>
          <p:nvPr/>
        </p:nvSpPr>
        <p:spPr bwMode="auto">
          <a:xfrm>
            <a:off x="635002" y="2806702"/>
            <a:ext cx="2419351" cy="120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r>
              <a:rPr lang="es-ES" altLang="es-MX" sz="3600" dirty="0">
                <a:solidFill>
                  <a:schemeClr val="bg1"/>
                </a:solidFill>
              </a:rPr>
              <a:t>NÚCELO</a:t>
            </a:r>
          </a:p>
          <a:p>
            <a:pPr algn="ctr" eaLnBrk="1" hangingPunct="1"/>
            <a:r>
              <a:rPr lang="es-ES" altLang="es-MX" sz="3600" dirty="0">
                <a:solidFill>
                  <a:schemeClr val="bg1"/>
                </a:solidFill>
              </a:rPr>
              <a:t>DURO </a:t>
            </a:r>
          </a:p>
        </p:txBody>
      </p:sp>
      <p:cxnSp>
        <p:nvCxnSpPr>
          <p:cNvPr id="25" name="Conector angular 24"/>
          <p:cNvCxnSpPr>
            <a:stCxn id="53" idx="6"/>
          </p:cNvCxnSpPr>
          <p:nvPr/>
        </p:nvCxnSpPr>
        <p:spPr>
          <a:xfrm flipV="1">
            <a:off x="3355975" y="3159128"/>
            <a:ext cx="2465391" cy="110774"/>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1" name="Conector recto 30"/>
          <p:cNvCxnSpPr/>
          <p:nvPr/>
        </p:nvCxnSpPr>
        <p:spPr>
          <a:xfrm>
            <a:off x="5845178" y="1491308"/>
            <a:ext cx="23811" cy="4134309"/>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Conector angular 33"/>
          <p:cNvCxnSpPr/>
          <p:nvPr/>
        </p:nvCxnSpPr>
        <p:spPr>
          <a:xfrm flipV="1">
            <a:off x="5868991" y="957906"/>
            <a:ext cx="1158875" cy="533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ector angular 35"/>
          <p:cNvCxnSpPr/>
          <p:nvPr/>
        </p:nvCxnSpPr>
        <p:spPr>
          <a:xfrm flipV="1">
            <a:off x="5821365" y="1805875"/>
            <a:ext cx="1158875" cy="41116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ector angular 37"/>
          <p:cNvCxnSpPr/>
          <p:nvPr/>
        </p:nvCxnSpPr>
        <p:spPr>
          <a:xfrm flipV="1">
            <a:off x="5868989" y="2685349"/>
            <a:ext cx="1111251" cy="2159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ector angular 45"/>
          <p:cNvCxnSpPr/>
          <p:nvPr/>
        </p:nvCxnSpPr>
        <p:spPr>
          <a:xfrm>
            <a:off x="5845175" y="3490211"/>
            <a:ext cx="1135065" cy="6737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ector angular 47"/>
          <p:cNvCxnSpPr/>
          <p:nvPr/>
        </p:nvCxnSpPr>
        <p:spPr>
          <a:xfrm>
            <a:off x="5868991" y="4337938"/>
            <a:ext cx="1111250" cy="127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Conector angular 49"/>
          <p:cNvCxnSpPr/>
          <p:nvPr/>
        </p:nvCxnSpPr>
        <p:spPr>
          <a:xfrm>
            <a:off x="5857084" y="5013344"/>
            <a:ext cx="1127040" cy="23657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27662" name="Picture 2" descr="Resultado de imagen para RR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63" y="4738688"/>
            <a:ext cx="3630612"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Conector angular 49"/>
          <p:cNvCxnSpPr/>
          <p:nvPr/>
        </p:nvCxnSpPr>
        <p:spPr>
          <a:xfrm>
            <a:off x="5868991" y="5625617"/>
            <a:ext cx="1263650" cy="61227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384"/>
            <a:ext cx="10972800" cy="1143000"/>
          </a:xfrm>
        </p:spPr>
        <p:txBody>
          <a:bodyPr/>
          <a:lstStyle/>
          <a:p>
            <a:r>
              <a:rPr lang="es-MX" dirty="0" smtClean="0"/>
              <a:t> </a:t>
            </a:r>
            <a:endParaRPr lang="es-MX" dirty="0"/>
          </a:p>
        </p:txBody>
      </p:sp>
      <p:sp>
        <p:nvSpPr>
          <p:cNvPr id="5" name="2 Marcador de contenido"/>
          <p:cNvSpPr txBox="1">
            <a:spLocks/>
          </p:cNvSpPr>
          <p:nvPr/>
        </p:nvSpPr>
        <p:spPr>
          <a:xfrm>
            <a:off x="476210" y="5739202"/>
            <a:ext cx="11329259" cy="579711"/>
          </a:xfrm>
          <a:prstGeom prst="rect">
            <a:avLst/>
          </a:prstGeom>
        </p:spPr>
        <p:txBody>
          <a:bodyPr vert="horz" lIns="91440" tIns="45720" rIns="91440" bIns="45720" rtlCol="0">
            <a:normAutofit fontScale="25000" lnSpcReduction="20000"/>
          </a:bodyPr>
          <a:lstStyle/>
          <a:p>
            <a:pPr marR="0" lvl="0" algn="l" defTabSz="914400" rtl="0" eaLnBrk="1" fontAlgn="auto" latinLnBrk="0" hangingPunct="1">
              <a:lnSpc>
                <a:spcPct val="100000"/>
              </a:lnSpc>
              <a:spcBef>
                <a:spcPct val="20000"/>
              </a:spcBef>
              <a:spcAft>
                <a:spcPts val="0"/>
              </a:spcAft>
              <a:buClrTx/>
              <a:buSzTx/>
              <a:tabLst/>
              <a:defRPr/>
            </a:pPr>
            <a:endParaRPr kumimoji="0" lang="es-MX" sz="3200" b="0"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lgn="ctr" eaLnBrk="1" fontAlgn="auto" hangingPunct="1">
              <a:spcBef>
                <a:spcPct val="20000"/>
              </a:spcBef>
              <a:spcAft>
                <a:spcPts val="0"/>
              </a:spcAft>
              <a:defRPr/>
            </a:pPr>
            <a:r>
              <a:rPr lang="es-MX" sz="3200" dirty="0">
                <a:latin typeface="+mn-lt"/>
              </a:rPr>
              <a:t> </a:t>
            </a:r>
            <a:r>
              <a:rPr lang="es-MX" sz="5600" dirty="0">
                <a:latin typeface="+mn-lt"/>
              </a:rPr>
              <a:t>https://www.youtube.com/watch?v=0jKA0XQKOR0&amp;index=4&amp;list=LLsYbux4tmA_XpdQlBsFR_VA</a:t>
            </a:r>
            <a:endParaRPr kumimoji="0" lang="es-MX" sz="5600" b="0" i="0" u="none" strike="noStrike" kern="1200" cap="none" spc="0" normalizeH="0" baseline="0" noProof="0" dirty="0" smtClean="0">
              <a:ln>
                <a:noFill/>
              </a:ln>
              <a:solidFill>
                <a:schemeClr val="tx1"/>
              </a:solidFill>
              <a:effectLst/>
              <a:uLnTx/>
              <a:uFillTx/>
              <a:latin typeface="+mn-lt"/>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MX" sz="5600" b="0" i="0" u="none" strike="noStrike" kern="1200" cap="none" spc="0" normalizeH="0" baseline="0" noProof="0" dirty="0" smtClean="0">
                <a:ln>
                  <a:noFill/>
                </a:ln>
                <a:solidFill>
                  <a:schemeClr val="tx1"/>
                </a:solidFill>
                <a:effectLst/>
                <a:uLnTx/>
                <a:uFillTx/>
                <a:latin typeface="+mn-lt"/>
              </a:rPr>
              <a:t>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MX" sz="5600" b="0" i="0" u="none" strike="noStrike" kern="1200" cap="none" spc="0" normalizeH="0" baseline="0" noProof="0" dirty="0">
              <a:ln>
                <a:noFill/>
              </a:ln>
              <a:solidFill>
                <a:schemeClr val="tx1"/>
              </a:solidFill>
              <a:effectLst/>
              <a:uLnTx/>
              <a:uFillTx/>
              <a:latin typeface="+mn-l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10" y="603102"/>
            <a:ext cx="10337813" cy="4815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68746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23769" y="1005841"/>
            <a:ext cx="6213131" cy="5490056"/>
          </a:xfrm>
          <a:prstGeom prst="rect">
            <a:avLst/>
          </a:prstGeom>
          <a:ln>
            <a:solidFill>
              <a:schemeClr val="tx1"/>
            </a:solidFill>
          </a:ln>
        </p:spPr>
      </p:pic>
      <p:pic>
        <p:nvPicPr>
          <p:cNvPr id="7" name="Imagen 6"/>
          <p:cNvPicPr>
            <a:picLocks noChangeAspect="1"/>
          </p:cNvPicPr>
          <p:nvPr/>
        </p:nvPicPr>
        <p:blipFill>
          <a:blip r:embed="rId3"/>
          <a:stretch>
            <a:fillRect/>
          </a:stretch>
        </p:blipFill>
        <p:spPr>
          <a:xfrm>
            <a:off x="6458820" y="1645920"/>
            <a:ext cx="5626500" cy="3657600"/>
          </a:xfrm>
          <a:prstGeom prst="rect">
            <a:avLst/>
          </a:prstGeom>
          <a:ln>
            <a:solidFill>
              <a:schemeClr val="tx1"/>
            </a:solidFill>
          </a:ln>
        </p:spPr>
      </p:pic>
      <p:sp>
        <p:nvSpPr>
          <p:cNvPr id="8" name="Rectángulo 7"/>
          <p:cNvSpPr/>
          <p:nvPr/>
        </p:nvSpPr>
        <p:spPr>
          <a:xfrm>
            <a:off x="0" y="30480"/>
            <a:ext cx="12192000" cy="584775"/>
          </a:xfrm>
          <a:prstGeom prst="rect">
            <a:avLst/>
          </a:prstGeom>
          <a:solidFill>
            <a:schemeClr val="accent5">
              <a:lumMod val="20000"/>
              <a:lumOff val="80000"/>
            </a:schemeClr>
          </a:solidFill>
        </p:spPr>
        <p:txBody>
          <a:bodyPr wrap="square">
            <a:spAutoFit/>
          </a:bodyPr>
          <a:lstStyle/>
          <a:p>
            <a:pPr algn="ctr"/>
            <a:r>
              <a:rPr lang="es-MX" sz="3200" b="1" dirty="0">
                <a:solidFill>
                  <a:srgbClr val="000000"/>
                </a:solidFill>
              </a:rPr>
              <a:t>LEY GENERAL DEL SISTEMA NACIONAL </a:t>
            </a:r>
            <a:r>
              <a:rPr lang="es-MX" sz="3200" b="1" dirty="0" smtClean="0">
                <a:solidFill>
                  <a:srgbClr val="000000"/>
                </a:solidFill>
              </a:rPr>
              <a:t>ANTICORRUPCIÓN</a:t>
            </a:r>
          </a:p>
        </p:txBody>
      </p:sp>
    </p:spTree>
    <p:extLst>
      <p:ext uri="{BB962C8B-B14F-4D97-AF65-F5344CB8AC3E}">
        <p14:creationId xmlns:p14="http://schemas.microsoft.com/office/powerpoint/2010/main" val="388202299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0" y="60960"/>
            <a:ext cx="12192000" cy="523220"/>
          </a:xfrm>
          <a:prstGeom prst="rect">
            <a:avLst/>
          </a:prstGeom>
          <a:solidFill>
            <a:schemeClr val="accent3">
              <a:lumMod val="20000"/>
              <a:lumOff val="80000"/>
            </a:schemeClr>
          </a:solidFill>
        </p:spPr>
        <p:txBody>
          <a:bodyPr wrap="square">
            <a:spAutoFit/>
          </a:bodyPr>
          <a:lstStyle/>
          <a:p>
            <a:pPr algn="ctr"/>
            <a:r>
              <a:rPr lang="es-MX" sz="2800" b="1" dirty="0">
                <a:solidFill>
                  <a:srgbClr val="000000"/>
                </a:solidFill>
              </a:rPr>
              <a:t>LEY GENERAL </a:t>
            </a:r>
            <a:r>
              <a:rPr lang="es-MX" sz="2800" b="1" dirty="0" smtClean="0">
                <a:solidFill>
                  <a:srgbClr val="000000"/>
                </a:solidFill>
              </a:rPr>
              <a:t>DE RESPONSABILIDADES </a:t>
            </a:r>
            <a:r>
              <a:rPr lang="es-MX" sz="2800" b="1" dirty="0" err="1" smtClean="0">
                <a:solidFill>
                  <a:srgbClr val="000000"/>
                </a:solidFill>
              </a:rPr>
              <a:t>ADMINISTRATIVAs</a:t>
            </a:r>
            <a:endParaRPr lang="es-MX" sz="2800" b="1" dirty="0" smtClean="0">
              <a:solidFill>
                <a:srgbClr val="000000"/>
              </a:solidFill>
            </a:endParaRPr>
          </a:p>
        </p:txBody>
      </p:sp>
      <p:pic>
        <p:nvPicPr>
          <p:cNvPr id="2" name="Imagen 1"/>
          <p:cNvPicPr>
            <a:picLocks noChangeAspect="1"/>
          </p:cNvPicPr>
          <p:nvPr/>
        </p:nvPicPr>
        <p:blipFill>
          <a:blip r:embed="rId2"/>
          <a:stretch>
            <a:fillRect/>
          </a:stretch>
        </p:blipFill>
        <p:spPr>
          <a:xfrm>
            <a:off x="77390" y="736133"/>
            <a:ext cx="6786811" cy="6080130"/>
          </a:xfrm>
          <a:prstGeom prst="rect">
            <a:avLst/>
          </a:prstGeom>
        </p:spPr>
      </p:pic>
      <p:pic>
        <p:nvPicPr>
          <p:cNvPr id="4" name="Imagen 3"/>
          <p:cNvPicPr>
            <a:picLocks noChangeAspect="1"/>
          </p:cNvPicPr>
          <p:nvPr/>
        </p:nvPicPr>
        <p:blipFill>
          <a:blip r:embed="rId3"/>
          <a:stretch>
            <a:fillRect/>
          </a:stretch>
        </p:blipFill>
        <p:spPr>
          <a:xfrm>
            <a:off x="6909922" y="3090265"/>
            <a:ext cx="5103692" cy="2472334"/>
          </a:xfrm>
          <a:prstGeom prst="rect">
            <a:avLst/>
          </a:prstGeom>
        </p:spPr>
      </p:pic>
      <p:pic>
        <p:nvPicPr>
          <p:cNvPr id="5" name="Imagen 4"/>
          <p:cNvPicPr>
            <a:picLocks noChangeAspect="1"/>
          </p:cNvPicPr>
          <p:nvPr/>
        </p:nvPicPr>
        <p:blipFill>
          <a:blip r:embed="rId4"/>
          <a:stretch>
            <a:fillRect/>
          </a:stretch>
        </p:blipFill>
        <p:spPr>
          <a:xfrm>
            <a:off x="7082298" y="1464957"/>
            <a:ext cx="4931316" cy="1023018"/>
          </a:xfrm>
          <a:prstGeom prst="rect">
            <a:avLst/>
          </a:prstGeom>
        </p:spPr>
      </p:pic>
      <p:cxnSp>
        <p:nvCxnSpPr>
          <p:cNvPr id="10" name="Conector recto de flecha 9"/>
          <p:cNvCxnSpPr>
            <a:stCxn id="5" idx="2"/>
          </p:cNvCxnSpPr>
          <p:nvPr/>
        </p:nvCxnSpPr>
        <p:spPr>
          <a:xfrm>
            <a:off x="9547956" y="2487975"/>
            <a:ext cx="0" cy="510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37091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ítulo 1"/>
          <p:cNvSpPr>
            <a:spLocks noGrp="1"/>
          </p:cNvSpPr>
          <p:nvPr>
            <p:ph type="title"/>
          </p:nvPr>
        </p:nvSpPr>
        <p:spPr>
          <a:xfrm>
            <a:off x="4239525" y="268023"/>
            <a:ext cx="7291388" cy="1766888"/>
          </a:xfrm>
        </p:spPr>
        <p:txBody>
          <a:bodyPr>
            <a:normAutofit fontScale="90000"/>
          </a:bodyPr>
          <a:lstStyle/>
          <a:p>
            <a:pPr algn="ctr"/>
            <a:r>
              <a:rPr lang="es-MX" altLang="es-MX" sz="2300" dirty="0"/>
              <a:t/>
            </a:r>
            <a:br>
              <a:rPr lang="es-MX" altLang="es-MX" sz="2300" dirty="0"/>
            </a:br>
            <a:r>
              <a:rPr lang="es-MX" altLang="es-MX" sz="2300" dirty="0"/>
              <a:t>En el campo de la auditoría gubernamental el (INTOSAI) define el </a:t>
            </a:r>
            <a:r>
              <a:rPr lang="es-MX" altLang="es-MX" sz="2300" b="1" dirty="0">
                <a:solidFill>
                  <a:schemeClr val="accent6"/>
                </a:solidFill>
              </a:rPr>
              <a:t>ABUSO</a:t>
            </a:r>
            <a:r>
              <a:rPr lang="es-MX" altLang="es-MX" sz="2300" dirty="0"/>
              <a:t> con fundamento en la norma internacional de auditoría de la INTOSAI: ISSAI </a:t>
            </a:r>
            <a:r>
              <a:rPr lang="es-MX" altLang="es-MX" sz="2700" dirty="0"/>
              <a:t>1240:</a:t>
            </a:r>
            <a:endParaRPr lang="es-ES" altLang="es-MX" sz="2700" dirty="0"/>
          </a:p>
        </p:txBody>
      </p:sp>
      <p:sp>
        <p:nvSpPr>
          <p:cNvPr id="3" name="Marcador de contenido 2"/>
          <p:cNvSpPr>
            <a:spLocks noGrp="1"/>
          </p:cNvSpPr>
          <p:nvPr>
            <p:ph idx="1"/>
          </p:nvPr>
        </p:nvSpPr>
        <p:spPr>
          <a:xfrm>
            <a:off x="887048" y="2169587"/>
            <a:ext cx="10771187" cy="4518025"/>
          </a:xfrm>
        </p:spPr>
        <p:txBody>
          <a:bodyPr rtlCol="0">
            <a:normAutofit/>
          </a:bodyPr>
          <a:lstStyle/>
          <a:p>
            <a:pPr marL="0" indent="0">
              <a:lnSpc>
                <a:spcPts val="4200"/>
              </a:lnSpc>
              <a:buNone/>
              <a:defRPr/>
            </a:pPr>
            <a:r>
              <a:rPr lang="es-MX" dirty="0" smtClean="0"/>
              <a:t>… toda </a:t>
            </a:r>
            <a:r>
              <a:rPr lang="es-MX" b="1" dirty="0" smtClean="0">
                <a:solidFill>
                  <a:srgbClr val="0070C0"/>
                </a:solidFill>
              </a:rPr>
              <a:t>conducta deficiente </a:t>
            </a:r>
            <a:r>
              <a:rPr lang="es-MX" dirty="0" smtClean="0"/>
              <a:t>o impropia en comparación con la que una persona prudente consideraría razonable y necesaria en una actividad comercial atendiendo a las circunstancias. </a:t>
            </a:r>
          </a:p>
          <a:p>
            <a:pPr marL="0" indent="0">
              <a:lnSpc>
                <a:spcPts val="4200"/>
              </a:lnSpc>
              <a:buNone/>
              <a:defRPr/>
            </a:pPr>
            <a:endParaRPr lang="es-MX" dirty="0" smtClean="0"/>
          </a:p>
          <a:p>
            <a:pPr marL="0" indent="0">
              <a:lnSpc>
                <a:spcPts val="4200"/>
              </a:lnSpc>
              <a:buNone/>
              <a:defRPr/>
            </a:pPr>
            <a:r>
              <a:rPr lang="es-MX" dirty="0" smtClean="0"/>
              <a:t>El </a:t>
            </a:r>
            <a:r>
              <a:rPr lang="es-MX" dirty="0" smtClean="0"/>
              <a:t>concepto engloba los </a:t>
            </a:r>
            <a:r>
              <a:rPr lang="es-MX" b="1" dirty="0" smtClean="0">
                <a:solidFill>
                  <a:srgbClr val="0070C0"/>
                </a:solidFill>
              </a:rPr>
              <a:t>casos de utilización ilegítima de la autoridad o del cargo para favorecer intereses económicos personales</a:t>
            </a:r>
            <a:r>
              <a:rPr lang="es-MX" dirty="0" smtClean="0"/>
              <a:t> o de familiares o socios comerciales. </a:t>
            </a:r>
          </a:p>
        </p:txBody>
      </p:sp>
      <p:pic>
        <p:nvPicPr>
          <p:cNvPr id="21508" name="Picture 2" descr="Resultado de imagen para INTOSA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6" y="496623"/>
            <a:ext cx="3400425"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74670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0" y="60960"/>
            <a:ext cx="12192000" cy="523220"/>
          </a:xfrm>
          <a:prstGeom prst="rect">
            <a:avLst/>
          </a:prstGeom>
          <a:solidFill>
            <a:schemeClr val="accent3">
              <a:lumMod val="20000"/>
              <a:lumOff val="80000"/>
            </a:schemeClr>
          </a:solidFill>
        </p:spPr>
        <p:txBody>
          <a:bodyPr wrap="square">
            <a:spAutoFit/>
          </a:bodyPr>
          <a:lstStyle/>
          <a:p>
            <a:pPr algn="ctr"/>
            <a:r>
              <a:rPr lang="es-MX" sz="2800" b="1" dirty="0">
                <a:solidFill>
                  <a:srgbClr val="000000"/>
                </a:solidFill>
              </a:rPr>
              <a:t>LEY GENERAL </a:t>
            </a:r>
            <a:r>
              <a:rPr lang="es-MX" sz="2800" b="1" dirty="0" smtClean="0">
                <a:solidFill>
                  <a:srgbClr val="000000"/>
                </a:solidFill>
              </a:rPr>
              <a:t>DE RESPONSABILIDADES ADMINISTRATIVAS</a:t>
            </a:r>
          </a:p>
        </p:txBody>
      </p:sp>
      <p:pic>
        <p:nvPicPr>
          <p:cNvPr id="3" name="Imagen 2"/>
          <p:cNvPicPr>
            <a:picLocks noChangeAspect="1"/>
          </p:cNvPicPr>
          <p:nvPr/>
        </p:nvPicPr>
        <p:blipFill>
          <a:blip r:embed="rId2"/>
          <a:stretch>
            <a:fillRect/>
          </a:stretch>
        </p:blipFill>
        <p:spPr>
          <a:xfrm>
            <a:off x="792224" y="813865"/>
            <a:ext cx="10607296" cy="5745372"/>
          </a:xfrm>
          <a:prstGeom prst="rect">
            <a:avLst/>
          </a:prstGeom>
        </p:spPr>
      </p:pic>
    </p:spTree>
    <p:extLst>
      <p:ext uri="{BB962C8B-B14F-4D97-AF65-F5344CB8AC3E}">
        <p14:creationId xmlns:p14="http://schemas.microsoft.com/office/powerpoint/2010/main" val="13394889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0" y="60960"/>
            <a:ext cx="12192000" cy="523220"/>
          </a:xfrm>
          <a:prstGeom prst="rect">
            <a:avLst/>
          </a:prstGeom>
          <a:solidFill>
            <a:schemeClr val="accent3">
              <a:lumMod val="20000"/>
              <a:lumOff val="80000"/>
            </a:schemeClr>
          </a:solidFill>
        </p:spPr>
        <p:txBody>
          <a:bodyPr wrap="square">
            <a:spAutoFit/>
          </a:bodyPr>
          <a:lstStyle/>
          <a:p>
            <a:pPr algn="ctr"/>
            <a:r>
              <a:rPr lang="es-ES" sz="2800" dirty="0"/>
              <a:t>TÍTULO SEGUNDO DEL PROCEDIMIENTO DE RESPONSABILIDAD ADMINISTRATIVA</a:t>
            </a:r>
            <a:endParaRPr lang="es-ES" sz="2800" dirty="0"/>
          </a:p>
        </p:txBody>
      </p:sp>
      <p:sp>
        <p:nvSpPr>
          <p:cNvPr id="2" name="Rectángulo 1"/>
          <p:cNvSpPr/>
          <p:nvPr/>
        </p:nvSpPr>
        <p:spPr>
          <a:xfrm>
            <a:off x="2529840" y="-1461105"/>
            <a:ext cx="7132320" cy="369332"/>
          </a:xfrm>
          <a:prstGeom prst="rect">
            <a:avLst/>
          </a:prstGeom>
          <a:solidFill>
            <a:schemeClr val="accent4">
              <a:lumMod val="40000"/>
              <a:lumOff val="60000"/>
            </a:schemeClr>
          </a:solidFill>
        </p:spPr>
        <p:txBody>
          <a:bodyPr wrap="square">
            <a:spAutoFit/>
          </a:bodyPr>
          <a:lstStyle/>
          <a:p>
            <a:pPr algn="ctr"/>
            <a:endParaRPr lang="es-ES" dirty="0"/>
          </a:p>
        </p:txBody>
      </p:sp>
      <p:graphicFrame>
        <p:nvGraphicFramePr>
          <p:cNvPr id="4" name="Objeto 3"/>
          <p:cNvGraphicFramePr>
            <a:graphicFrameLocks noChangeAspect="1"/>
          </p:cNvGraphicFramePr>
          <p:nvPr>
            <p:extLst>
              <p:ext uri="{D42A27DB-BD31-4B8C-83A1-F6EECF244321}">
                <p14:modId xmlns:p14="http://schemas.microsoft.com/office/powerpoint/2010/main" val="2296179243"/>
              </p:ext>
            </p:extLst>
          </p:nvPr>
        </p:nvGraphicFramePr>
        <p:xfrm>
          <a:off x="349567" y="762001"/>
          <a:ext cx="5472113" cy="5710238"/>
        </p:xfrm>
        <a:graphic>
          <a:graphicData uri="http://schemas.openxmlformats.org/presentationml/2006/ole">
            <mc:AlternateContent xmlns:mc="http://schemas.openxmlformats.org/markup-compatibility/2006">
              <mc:Choice xmlns:v="urn:schemas-microsoft-com:vml" Requires="v">
                <p:oleObj spid="_x0000_s4129" name="Hoja de cálculo" r:id="rId3" imgW="5699936" imgH="5478623" progId="Excel.Sheet.12">
                  <p:embed/>
                </p:oleObj>
              </mc:Choice>
              <mc:Fallback>
                <p:oleObj name="Hoja de cálculo" r:id="rId3" imgW="5699936" imgH="5478623" progId="Excel.Sheet.12">
                  <p:embed/>
                  <p:pic>
                    <p:nvPicPr>
                      <p:cNvPr id="0" name=""/>
                      <p:cNvPicPr/>
                      <p:nvPr/>
                    </p:nvPicPr>
                    <p:blipFill>
                      <a:blip r:embed="rId4"/>
                      <a:stretch>
                        <a:fillRect/>
                      </a:stretch>
                    </p:blipFill>
                    <p:spPr>
                      <a:xfrm>
                        <a:off x="349567" y="762001"/>
                        <a:ext cx="5472113" cy="5710238"/>
                      </a:xfrm>
                      <a:prstGeom prst="rect">
                        <a:avLst/>
                      </a:prstGeom>
                    </p:spPr>
                  </p:pic>
                </p:oleObj>
              </mc:Fallback>
            </mc:AlternateContent>
          </a:graphicData>
        </a:graphic>
      </p:graphicFrame>
      <p:pic>
        <p:nvPicPr>
          <p:cNvPr id="5" name="Imagen 4"/>
          <p:cNvPicPr>
            <a:picLocks noChangeAspect="1"/>
          </p:cNvPicPr>
          <p:nvPr/>
        </p:nvPicPr>
        <p:blipFill>
          <a:blip r:embed="rId5"/>
          <a:stretch>
            <a:fillRect/>
          </a:stretch>
        </p:blipFill>
        <p:spPr>
          <a:xfrm>
            <a:off x="6096000" y="1471946"/>
            <a:ext cx="5692415" cy="4532614"/>
          </a:xfrm>
          <a:prstGeom prst="rect">
            <a:avLst/>
          </a:prstGeom>
        </p:spPr>
      </p:pic>
    </p:spTree>
    <p:extLst>
      <p:ext uri="{BB962C8B-B14F-4D97-AF65-F5344CB8AC3E}">
        <p14:creationId xmlns:p14="http://schemas.microsoft.com/office/powerpoint/2010/main" val="382342467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 y="0"/>
            <a:ext cx="7525689" cy="6705600"/>
          </a:xfrm>
          <a:prstGeom prst="rect">
            <a:avLst/>
          </a:prstGeom>
        </p:spPr>
      </p:pic>
    </p:spTree>
    <p:extLst>
      <p:ext uri="{BB962C8B-B14F-4D97-AF65-F5344CB8AC3E}">
        <p14:creationId xmlns:p14="http://schemas.microsoft.com/office/powerpoint/2010/main" val="192320874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93805" y="944880"/>
            <a:ext cx="5974572" cy="5529262"/>
          </a:xfrm>
          <a:prstGeom prst="rect">
            <a:avLst/>
          </a:prstGeom>
        </p:spPr>
      </p:pic>
      <p:pic>
        <p:nvPicPr>
          <p:cNvPr id="3" name="Imagen 2"/>
          <p:cNvPicPr>
            <a:picLocks noChangeAspect="1"/>
          </p:cNvPicPr>
          <p:nvPr/>
        </p:nvPicPr>
        <p:blipFill>
          <a:blip r:embed="rId3"/>
          <a:stretch>
            <a:fillRect/>
          </a:stretch>
        </p:blipFill>
        <p:spPr>
          <a:xfrm>
            <a:off x="6068377" y="944880"/>
            <a:ext cx="6123623" cy="5876516"/>
          </a:xfrm>
          <a:prstGeom prst="rect">
            <a:avLst/>
          </a:prstGeom>
        </p:spPr>
      </p:pic>
      <p:sp>
        <p:nvSpPr>
          <p:cNvPr id="4" name="Rectángulo 3"/>
          <p:cNvSpPr/>
          <p:nvPr/>
        </p:nvSpPr>
        <p:spPr>
          <a:xfrm>
            <a:off x="33091" y="6526448"/>
            <a:ext cx="6096000" cy="261610"/>
          </a:xfrm>
          <a:prstGeom prst="rect">
            <a:avLst/>
          </a:prstGeom>
        </p:spPr>
        <p:txBody>
          <a:bodyPr>
            <a:spAutoFit/>
          </a:bodyPr>
          <a:lstStyle/>
          <a:p>
            <a:r>
              <a:rPr lang="es-ES" sz="1100" dirty="0"/>
              <a:t>https://contralacorrupcion.mx/anatomiadigital/content/esfuerzos-anticorrupcion.php</a:t>
            </a:r>
          </a:p>
        </p:txBody>
      </p:sp>
    </p:spTree>
    <p:extLst>
      <p:ext uri="{BB962C8B-B14F-4D97-AF65-F5344CB8AC3E}">
        <p14:creationId xmlns:p14="http://schemas.microsoft.com/office/powerpoint/2010/main" val="252297302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197993" y="1168474"/>
            <a:ext cx="2881560" cy="72008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vert="horz" lIns="45720" rIns="45720" rtlCol="0" anchor="ctr">
            <a:normAutofit fontScale="85000" lnSpcReduction="10000"/>
          </a:bodyPr>
          <a:lstStyle/>
          <a:p>
            <a:pPr algn="ctr">
              <a:spcBef>
                <a:spcPct val="0"/>
              </a:spcBef>
            </a:pPr>
            <a:r>
              <a:rPr lang="es-MX" sz="4100" dirty="0"/>
              <a:t>PRINCIPIOS</a:t>
            </a:r>
          </a:p>
        </p:txBody>
      </p:sp>
      <p:sp>
        <p:nvSpPr>
          <p:cNvPr id="4" name="3 Elipse"/>
          <p:cNvSpPr/>
          <p:nvPr/>
        </p:nvSpPr>
        <p:spPr>
          <a:xfrm>
            <a:off x="3954662" y="4150216"/>
            <a:ext cx="2161480" cy="1728192"/>
          </a:xfrm>
          <a:prstGeom prst="ellipse">
            <a:avLst/>
          </a:prstGeom>
          <a:gradFill flip="none" rotWithShape="1">
            <a:gsLst>
              <a:gs pos="0">
                <a:srgbClr val="00B050"/>
              </a:gs>
              <a:gs pos="50000">
                <a:srgbClr val="00B050"/>
              </a:gs>
              <a:gs pos="100000">
                <a:srgbClr val="00B050"/>
              </a:gs>
            </a:gsLst>
            <a:lin ang="108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300" b="1" dirty="0">
                <a:solidFill>
                  <a:prstClr val="black"/>
                </a:solidFill>
              </a:rPr>
              <a:t>Artículo 5 </a:t>
            </a:r>
            <a:r>
              <a:rPr lang="es-ES_tradnl" sz="2300" b="1" dirty="0">
                <a:solidFill>
                  <a:prstClr val="black"/>
                </a:solidFill>
              </a:rPr>
              <a:t>LGSNA</a:t>
            </a:r>
            <a:endParaRPr lang="es-MX" sz="2300" b="1" dirty="0">
              <a:solidFill>
                <a:prstClr val="black"/>
              </a:solidFill>
            </a:endParaRPr>
          </a:p>
        </p:txBody>
      </p:sp>
      <p:sp>
        <p:nvSpPr>
          <p:cNvPr id="11" name="10 Elipse"/>
          <p:cNvSpPr/>
          <p:nvPr/>
        </p:nvSpPr>
        <p:spPr>
          <a:xfrm>
            <a:off x="7913183" y="4192289"/>
            <a:ext cx="2161480" cy="1728192"/>
          </a:xfrm>
          <a:prstGeom prst="ellipse">
            <a:avLst/>
          </a:prstGeom>
          <a:gradFill flip="none" rotWithShape="1">
            <a:gsLst>
              <a:gs pos="0">
                <a:srgbClr val="00B050"/>
              </a:gs>
              <a:gs pos="50000">
                <a:srgbClr val="00B050"/>
              </a:gs>
              <a:gs pos="100000">
                <a:srgbClr val="00B050"/>
              </a:gs>
            </a:gsLst>
            <a:lin ang="108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300" b="1" dirty="0">
                <a:solidFill>
                  <a:prstClr val="black"/>
                </a:solidFill>
              </a:rPr>
              <a:t>Artículo 7 LGRA</a:t>
            </a:r>
            <a:endParaRPr lang="es-MX" sz="2300" b="1" dirty="0">
              <a:solidFill>
                <a:prstClr val="black"/>
              </a:solidFill>
            </a:endParaRPr>
          </a:p>
        </p:txBody>
      </p:sp>
      <p:sp>
        <p:nvSpPr>
          <p:cNvPr id="7" name="6 Elipse"/>
          <p:cNvSpPr/>
          <p:nvPr/>
        </p:nvSpPr>
        <p:spPr>
          <a:xfrm>
            <a:off x="3963473" y="998890"/>
            <a:ext cx="5959462" cy="1694140"/>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2300" dirty="0">
                <a:solidFill>
                  <a:srgbClr val="DCFDC3"/>
                </a:solidFill>
              </a:rPr>
              <a:t>El Derecho Disciplinario Mexicano, se enfoca en los “Principios que rigen el Servicio Público”</a:t>
            </a:r>
            <a:endParaRPr lang="es-MX" sz="2300" dirty="0">
              <a:solidFill>
                <a:srgbClr val="DCFDC3"/>
              </a:solidFill>
            </a:endParaRPr>
          </a:p>
        </p:txBody>
      </p:sp>
      <p:grpSp>
        <p:nvGrpSpPr>
          <p:cNvPr id="19" name="18 Grupo"/>
          <p:cNvGrpSpPr/>
          <p:nvPr/>
        </p:nvGrpSpPr>
        <p:grpSpPr>
          <a:xfrm>
            <a:off x="5976631" y="3484822"/>
            <a:ext cx="2055393" cy="1169450"/>
            <a:chOff x="3131840" y="3195950"/>
            <a:chExt cx="2715772" cy="1673210"/>
          </a:xfrm>
        </p:grpSpPr>
        <p:cxnSp>
          <p:nvCxnSpPr>
            <p:cNvPr id="14" name="13 Conector recto"/>
            <p:cNvCxnSpPr/>
            <p:nvPr/>
          </p:nvCxnSpPr>
          <p:spPr>
            <a:xfrm flipH="1">
              <a:off x="3131840" y="3195950"/>
              <a:ext cx="1296764" cy="160120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a:off x="4406832" y="3218705"/>
              <a:ext cx="1440780" cy="165045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1" name="20 Conector recto"/>
          <p:cNvCxnSpPr/>
          <p:nvPr/>
        </p:nvCxnSpPr>
        <p:spPr>
          <a:xfrm>
            <a:off x="6941589" y="2693030"/>
            <a:ext cx="0" cy="8076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ángulo 1"/>
          <p:cNvSpPr/>
          <p:nvPr/>
        </p:nvSpPr>
        <p:spPr>
          <a:xfrm>
            <a:off x="10261600" y="4846672"/>
            <a:ext cx="1747520" cy="33528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smtClean="0"/>
              <a:t>Directrices</a:t>
            </a:r>
            <a:endParaRPr lang="es-ES" dirty="0"/>
          </a:p>
        </p:txBody>
      </p:sp>
      <p:sp>
        <p:nvSpPr>
          <p:cNvPr id="12" name="Rectángulo 11"/>
          <p:cNvSpPr/>
          <p:nvPr/>
        </p:nvSpPr>
        <p:spPr>
          <a:xfrm>
            <a:off x="2153639" y="5014312"/>
            <a:ext cx="1747520" cy="33528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smtClean="0"/>
              <a:t>Principios</a:t>
            </a:r>
            <a:endParaRPr lang="es-ES" dirty="0"/>
          </a:p>
        </p:txBody>
      </p:sp>
    </p:spTree>
    <p:extLst>
      <p:ext uri="{BB962C8B-B14F-4D97-AF65-F5344CB8AC3E}">
        <p14:creationId xmlns:p14="http://schemas.microsoft.com/office/powerpoint/2010/main" val="138709771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3084470209"/>
              </p:ext>
            </p:extLst>
          </p:nvPr>
        </p:nvGraphicFramePr>
        <p:xfrm>
          <a:off x="3485952" y="999272"/>
          <a:ext cx="7992888"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3 Elipse"/>
          <p:cNvSpPr/>
          <p:nvPr/>
        </p:nvSpPr>
        <p:spPr>
          <a:xfrm>
            <a:off x="0" y="2290936"/>
            <a:ext cx="2161480" cy="1728192"/>
          </a:xfrm>
          <a:prstGeom prst="ellipse">
            <a:avLst/>
          </a:prstGeom>
          <a:gradFill flip="none" rotWithShape="1">
            <a:gsLst>
              <a:gs pos="0">
                <a:srgbClr val="00B050"/>
              </a:gs>
              <a:gs pos="50000">
                <a:srgbClr val="00B050"/>
              </a:gs>
              <a:gs pos="100000">
                <a:srgbClr val="00B050"/>
              </a:gs>
            </a:gsLst>
            <a:lin ang="108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300" b="1" dirty="0">
                <a:solidFill>
                  <a:prstClr val="black"/>
                </a:solidFill>
              </a:rPr>
              <a:t>Artículo 5 </a:t>
            </a:r>
            <a:r>
              <a:rPr lang="es-ES_tradnl" sz="2300" b="1" dirty="0">
                <a:solidFill>
                  <a:prstClr val="black"/>
                </a:solidFill>
              </a:rPr>
              <a:t>LGSNA</a:t>
            </a:r>
            <a:endParaRPr lang="es-MX" sz="2300" b="1" dirty="0">
              <a:solidFill>
                <a:prstClr val="black"/>
              </a:solidFill>
            </a:endParaRPr>
          </a:p>
        </p:txBody>
      </p:sp>
    </p:spTree>
    <p:extLst>
      <p:ext uri="{BB962C8B-B14F-4D97-AF65-F5344CB8AC3E}">
        <p14:creationId xmlns:p14="http://schemas.microsoft.com/office/powerpoint/2010/main" val="190892305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481323" y="945190"/>
            <a:ext cx="11229353" cy="5704708"/>
            <a:chOff x="255630" y="1696002"/>
            <a:chExt cx="11330739" cy="4186002"/>
          </a:xfrm>
        </p:grpSpPr>
        <p:sp>
          <p:nvSpPr>
            <p:cNvPr id="6" name="CuadroTexto 18"/>
            <p:cNvSpPr txBox="1">
              <a:spLocks noChangeArrowheads="1"/>
            </p:cNvSpPr>
            <p:nvPr/>
          </p:nvSpPr>
          <p:spPr bwMode="auto">
            <a:xfrm>
              <a:off x="255630" y="1696002"/>
              <a:ext cx="11330739" cy="51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algn="just">
                <a:spcBef>
                  <a:spcPts val="451"/>
                </a:spcBef>
                <a:spcAft>
                  <a:spcPts val="451"/>
                </a:spcAft>
              </a:pPr>
              <a:r>
                <a:rPr lang="es-MX" altLang="es-MX" sz="1900" b="1" dirty="0">
                  <a:latin typeface="+mn-lt"/>
                  <a:ea typeface="Soberana Sans" panose="02000000000000000000" pitchFamily="50" charset="0"/>
                  <a:cs typeface="Soberana Sans" panose="02000000000000000000" pitchFamily="50" charset="0"/>
                </a:rPr>
                <a:t>Son faltas administrativas </a:t>
              </a:r>
              <a:r>
                <a:rPr lang="es-MX" altLang="es-MX" sz="1900" b="1" dirty="0">
                  <a:latin typeface="+mn-lt"/>
                  <a:ea typeface="Soberana Sans" charset="0"/>
                  <a:cs typeface="Soberana Sans" charset="0"/>
                </a:rPr>
                <a:t>NO GRAVES</a:t>
              </a:r>
              <a:r>
                <a:rPr lang="es-MX" altLang="es-MX" sz="1900" b="1" dirty="0">
                  <a:latin typeface="+mn-lt"/>
                  <a:ea typeface="Soberana Sans" panose="02000000000000000000" pitchFamily="50" charset="0"/>
                  <a:cs typeface="Soberana Sans" panose="02000000000000000000" pitchFamily="50" charset="0"/>
                </a:rPr>
                <a:t>, </a:t>
              </a:r>
              <a:r>
                <a:rPr lang="es-MX" altLang="es-MX" sz="1900" b="1" dirty="0">
                  <a:latin typeface="+mn-lt"/>
                  <a:ea typeface="Soberana Sans" panose="02000000000000000000" pitchFamily="50" charset="0"/>
                  <a:cs typeface="Soberana Sans" panose="02000000000000000000" pitchFamily="50" charset="0"/>
                </a:rPr>
                <a:t>sancionables por la SFP y los OIC´S en los </a:t>
              </a:r>
              <a:r>
                <a:rPr lang="es-MX" altLang="es-MX" sz="1900" b="1" dirty="0" smtClean="0">
                  <a:latin typeface="+mn-lt"/>
                  <a:ea typeface="Soberana Sans" panose="02000000000000000000" pitchFamily="50" charset="0"/>
                  <a:cs typeface="Soberana Sans" panose="02000000000000000000" pitchFamily="50" charset="0"/>
                </a:rPr>
                <a:t>tres órdenes de </a:t>
              </a:r>
              <a:r>
                <a:rPr lang="es-MX" altLang="es-MX" sz="1900" b="1" dirty="0">
                  <a:latin typeface="+mn-lt"/>
                  <a:ea typeface="Soberana Sans" panose="02000000000000000000" pitchFamily="50" charset="0"/>
                  <a:cs typeface="Soberana Sans" panose="02000000000000000000" pitchFamily="50" charset="0"/>
                </a:rPr>
                <a:t>gobierno, entre otras, las siguientes:</a:t>
              </a:r>
              <a:endParaRPr lang="es-MX" altLang="es-MX" sz="1900" b="1" dirty="0">
                <a:latin typeface="+mn-lt"/>
                <a:ea typeface="Soberana Sans" panose="02000000000000000000" pitchFamily="50" charset="0"/>
                <a:cs typeface="Soberana Sans" panose="02000000000000000000" pitchFamily="50" charset="0"/>
              </a:endParaRPr>
            </a:p>
          </p:txBody>
        </p:sp>
        <p:sp>
          <p:nvSpPr>
            <p:cNvPr id="7" name="Rectángulo redondeado 9"/>
            <p:cNvSpPr/>
            <p:nvPr/>
          </p:nvSpPr>
          <p:spPr>
            <a:xfrm>
              <a:off x="2365326" y="2839971"/>
              <a:ext cx="2019725" cy="1446571"/>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1700" b="1" dirty="0">
                  <a:solidFill>
                    <a:srgbClr val="002060"/>
                  </a:solidFill>
                  <a:latin typeface="Arial" panose="020B0604020202020204" pitchFamily="34" charset="0"/>
                  <a:cs typeface="Arial" panose="020B0604020202020204" pitchFamily="34" charset="0"/>
                </a:rPr>
                <a:t>Cumplir con las funciones, atribuciones y comisiones encomendadas</a:t>
              </a:r>
              <a:r>
                <a:rPr lang="es-MX" sz="1400" dirty="0">
                  <a:solidFill>
                    <a:srgbClr val="002060"/>
                  </a:solidFill>
                  <a:latin typeface="Arial" panose="020B0604020202020204" pitchFamily="34" charset="0"/>
                  <a:cs typeface="Arial" panose="020B0604020202020204" pitchFamily="34" charset="0"/>
                </a:rPr>
                <a:t>.</a:t>
              </a:r>
            </a:p>
          </p:txBody>
        </p:sp>
        <p:sp>
          <p:nvSpPr>
            <p:cNvPr id="8" name="Rectángulo redondeado 10"/>
            <p:cNvSpPr/>
            <p:nvPr/>
          </p:nvSpPr>
          <p:spPr>
            <a:xfrm>
              <a:off x="4733060" y="2819766"/>
              <a:ext cx="2375880" cy="1446571"/>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1600" b="1" dirty="0">
                  <a:solidFill>
                    <a:srgbClr val="002060"/>
                  </a:solidFill>
                  <a:latin typeface="Arial" panose="020B0604020202020204" pitchFamily="34" charset="0"/>
                  <a:cs typeface="Arial" panose="020B0604020202020204" pitchFamily="34" charset="0"/>
                </a:rPr>
                <a:t>Denunciar los actos u omisiones que en ejercicio de sus funciones llegare a advertir, que puedan constituir Faltas administrativas.</a:t>
              </a:r>
            </a:p>
          </p:txBody>
        </p:sp>
        <p:sp>
          <p:nvSpPr>
            <p:cNvPr id="9" name="Rectángulo redondeado 11"/>
            <p:cNvSpPr/>
            <p:nvPr/>
          </p:nvSpPr>
          <p:spPr>
            <a:xfrm>
              <a:off x="7588251" y="2839970"/>
              <a:ext cx="2384360" cy="1446571"/>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1600" b="1" dirty="0">
                  <a:solidFill>
                    <a:srgbClr val="002060"/>
                  </a:solidFill>
                  <a:latin typeface="Arial" panose="020B0604020202020204" pitchFamily="34" charset="0"/>
                  <a:cs typeface="Arial" panose="020B0604020202020204" pitchFamily="34" charset="0"/>
                </a:rPr>
                <a:t>Atender las instrucciones de sus superiores, siempre que sean acordes con las disposiciones relacionadas con el servicio público.</a:t>
              </a:r>
            </a:p>
          </p:txBody>
        </p:sp>
        <p:sp>
          <p:nvSpPr>
            <p:cNvPr id="10" name="Rectángulo redondeado 12"/>
            <p:cNvSpPr/>
            <p:nvPr/>
          </p:nvSpPr>
          <p:spPr>
            <a:xfrm>
              <a:off x="6447120" y="4477113"/>
              <a:ext cx="3124301" cy="1391071"/>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1700" b="1" dirty="0">
                  <a:solidFill>
                    <a:srgbClr val="002060"/>
                  </a:solidFill>
                  <a:latin typeface="Arial" panose="020B0604020202020204" pitchFamily="34" charset="0"/>
                  <a:cs typeface="Arial" panose="020B0604020202020204" pitchFamily="34" charset="0"/>
                </a:rPr>
                <a:t>Registrar, integrar, custodiar y cuidar la documentación e información que por razón de su empleo, cargo o comisión, tenga bajo su responsabilidad.</a:t>
              </a:r>
            </a:p>
          </p:txBody>
        </p:sp>
        <p:sp>
          <p:nvSpPr>
            <p:cNvPr id="14" name="Rectángulo redondeado 16"/>
            <p:cNvSpPr/>
            <p:nvPr/>
          </p:nvSpPr>
          <p:spPr>
            <a:xfrm>
              <a:off x="3155981" y="4490933"/>
              <a:ext cx="2678667" cy="1391071"/>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1700" b="1" dirty="0">
                  <a:solidFill>
                    <a:srgbClr val="002060"/>
                  </a:solidFill>
                  <a:latin typeface="Arial" panose="020B0604020202020204" pitchFamily="34" charset="0"/>
                  <a:cs typeface="Arial" panose="020B0604020202020204" pitchFamily="34" charset="0"/>
                </a:rPr>
                <a:t>Presentar en tiempo y forma las declaraciones de situación patrimonial y de intereses, en los términos establecidos por esta Ley.</a:t>
              </a:r>
            </a:p>
          </p:txBody>
        </p:sp>
      </p:grpSp>
      <p:sp>
        <p:nvSpPr>
          <p:cNvPr id="17" name="Rectángulo redondeado 14"/>
          <p:cNvSpPr/>
          <p:nvPr/>
        </p:nvSpPr>
        <p:spPr>
          <a:xfrm>
            <a:off x="0" y="13384"/>
            <a:ext cx="12192000" cy="77840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vert="horz" lIns="45720" rIns="45720" rtlCol="0" anchor="ctr">
            <a:normAutofit fontScale="77500" lnSpcReduction="20000"/>
          </a:bodyPr>
          <a:lstStyle/>
          <a:p>
            <a:pPr algn="ctr">
              <a:spcBef>
                <a:spcPct val="0"/>
              </a:spcBef>
            </a:pPr>
            <a:r>
              <a:rPr lang="es-MX" sz="4100" dirty="0"/>
              <a:t>LEY GENERAL DE RESPONSABILIDADES ADMINISTRATIVAS</a:t>
            </a:r>
            <a:endParaRPr lang="es-ES_tradnl" sz="4100" dirty="0"/>
          </a:p>
        </p:txBody>
      </p:sp>
      <p:sp>
        <p:nvSpPr>
          <p:cNvPr id="2" name="CuadroTexto 1"/>
          <p:cNvSpPr txBox="1"/>
          <p:nvPr/>
        </p:nvSpPr>
        <p:spPr>
          <a:xfrm>
            <a:off x="253999" y="2092960"/>
            <a:ext cx="1973247" cy="224676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s-ES" sz="2800" dirty="0" smtClean="0"/>
              <a:t>Art. 49 </a:t>
            </a:r>
          </a:p>
          <a:p>
            <a:pPr algn="ctr"/>
            <a:endParaRPr lang="es-ES" sz="2800" dirty="0"/>
          </a:p>
          <a:p>
            <a:r>
              <a:rPr lang="es-ES" sz="2800" dirty="0" smtClean="0"/>
              <a:t>Se incumpla o </a:t>
            </a:r>
          </a:p>
          <a:p>
            <a:r>
              <a:rPr lang="es-ES" sz="2800" dirty="0" smtClean="0"/>
              <a:t>transgreda</a:t>
            </a:r>
            <a:endParaRPr lang="es-ES" sz="2800" dirty="0"/>
          </a:p>
        </p:txBody>
      </p:sp>
    </p:spTree>
    <p:extLst>
      <p:ext uri="{BB962C8B-B14F-4D97-AF65-F5344CB8AC3E}">
        <p14:creationId xmlns:p14="http://schemas.microsoft.com/office/powerpoint/2010/main" val="264792784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05799" y="476673"/>
            <a:ext cx="7467600" cy="5030019"/>
          </a:xfrm>
        </p:spPr>
        <p:txBody>
          <a:bodyPr>
            <a:normAutofit/>
          </a:bodyPr>
          <a:lstStyle/>
          <a:p>
            <a:pPr marL="36576" indent="0">
              <a:buNone/>
            </a:pPr>
            <a:endParaRPr lang="es-MX" altLang="es-MX" b="1" dirty="0" smtClean="0">
              <a:solidFill>
                <a:srgbClr val="C00000"/>
              </a:solidFill>
              <a:latin typeface="Californian FB" panose="0207040306080B030204" pitchFamily="18" charset="0"/>
              <a:ea typeface="Soberana Sans" charset="0"/>
              <a:cs typeface="Soberana Sans" charset="0"/>
            </a:endParaRPr>
          </a:p>
          <a:p>
            <a:pPr marL="36576" indent="0">
              <a:buNone/>
            </a:pPr>
            <a:r>
              <a:rPr lang="es-MX" altLang="es-MX" b="1" dirty="0" smtClean="0">
                <a:solidFill>
                  <a:srgbClr val="C00000"/>
                </a:solidFill>
                <a:ea typeface="Soberana Sans" charset="0"/>
                <a:cs typeface="Soberana Sans" charset="0"/>
              </a:rPr>
              <a:t>…NO </a:t>
            </a:r>
            <a:r>
              <a:rPr lang="es-MX" altLang="es-MX" b="1" dirty="0">
                <a:ea typeface="Soberana Sans" charset="0"/>
                <a:cs typeface="Soberana Sans" charset="0"/>
              </a:rPr>
              <a:t>GRAVES</a:t>
            </a:r>
            <a:endParaRPr lang="es-MX" dirty="0"/>
          </a:p>
        </p:txBody>
      </p:sp>
      <p:sp>
        <p:nvSpPr>
          <p:cNvPr id="5" name="Rectángulo redondeado 13"/>
          <p:cNvSpPr/>
          <p:nvPr/>
        </p:nvSpPr>
        <p:spPr>
          <a:xfrm>
            <a:off x="2135560" y="2060847"/>
            <a:ext cx="3744417" cy="1800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1700" b="1" dirty="0">
                <a:solidFill>
                  <a:srgbClr val="002060"/>
                </a:solidFill>
                <a:latin typeface="Arial" panose="020B0604020202020204" pitchFamily="34" charset="0"/>
                <a:cs typeface="Arial" panose="020B0604020202020204" pitchFamily="34" charset="0"/>
              </a:rPr>
              <a:t>Supervisar que los Servidores Públicos sujetos a su dirección, cumplan con las disposiciones de esta Ley.</a:t>
            </a:r>
          </a:p>
        </p:txBody>
      </p:sp>
      <p:sp>
        <p:nvSpPr>
          <p:cNvPr id="6" name="Rectángulo redondeado 15"/>
          <p:cNvSpPr/>
          <p:nvPr/>
        </p:nvSpPr>
        <p:spPr>
          <a:xfrm>
            <a:off x="2211209" y="4077072"/>
            <a:ext cx="3593116" cy="216024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1700" b="1" dirty="0">
                <a:solidFill>
                  <a:srgbClr val="002060"/>
                </a:solidFill>
                <a:latin typeface="Arial" panose="020B0604020202020204" pitchFamily="34" charset="0"/>
                <a:cs typeface="Arial" panose="020B0604020202020204" pitchFamily="34" charset="0"/>
              </a:rPr>
              <a:t>Rendir cuentas sobre el ejercicio de las funciones, en términos de las normas aplicables.</a:t>
            </a:r>
          </a:p>
        </p:txBody>
      </p:sp>
      <p:sp>
        <p:nvSpPr>
          <p:cNvPr id="7" name="Rectángulo redondeado 17"/>
          <p:cNvSpPr/>
          <p:nvPr/>
        </p:nvSpPr>
        <p:spPr>
          <a:xfrm>
            <a:off x="6140953" y="2276872"/>
            <a:ext cx="2108266" cy="2800917"/>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1700" b="1" dirty="0">
                <a:solidFill>
                  <a:srgbClr val="002060"/>
                </a:solidFill>
                <a:latin typeface="Arial" panose="020B0604020202020204" pitchFamily="34" charset="0"/>
                <a:cs typeface="Arial" panose="020B0604020202020204" pitchFamily="34" charset="0"/>
              </a:rPr>
              <a:t>Colaborar en los procedimientos judiciales y administrativos en los que se parte.</a:t>
            </a:r>
          </a:p>
        </p:txBody>
      </p:sp>
      <p:sp>
        <p:nvSpPr>
          <p:cNvPr id="8" name="Rectángulo redondeado 18"/>
          <p:cNvSpPr/>
          <p:nvPr/>
        </p:nvSpPr>
        <p:spPr>
          <a:xfrm>
            <a:off x="8328248" y="2276872"/>
            <a:ext cx="1872208" cy="2800917"/>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1700" b="1" dirty="0">
                <a:solidFill>
                  <a:srgbClr val="002060"/>
                </a:solidFill>
                <a:latin typeface="Arial" panose="020B0604020202020204" pitchFamily="34" charset="0"/>
                <a:cs typeface="Arial" panose="020B0604020202020204" pitchFamily="34" charset="0"/>
              </a:rPr>
              <a:t>Cerciorarse, antes de la celebración de contratos no se actualice un conflicto de interés.</a:t>
            </a:r>
          </a:p>
        </p:txBody>
      </p:sp>
    </p:spTree>
    <p:extLst>
      <p:ext uri="{BB962C8B-B14F-4D97-AF65-F5344CB8AC3E}">
        <p14:creationId xmlns:p14="http://schemas.microsoft.com/office/powerpoint/2010/main" val="227526532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18"/>
          <p:cNvSpPr txBox="1">
            <a:spLocks noChangeArrowheads="1"/>
          </p:cNvSpPr>
          <p:nvPr/>
        </p:nvSpPr>
        <p:spPr bwMode="auto">
          <a:xfrm>
            <a:off x="438064" y="908720"/>
            <a:ext cx="8064896" cy="113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p>
            <a:pPr algn="just">
              <a:spcBef>
                <a:spcPts val="451"/>
              </a:spcBef>
              <a:spcAft>
                <a:spcPts val="451"/>
              </a:spcAft>
            </a:pPr>
            <a:r>
              <a:rPr lang="es-MX" altLang="es-MX" sz="2200" b="1" dirty="0">
                <a:solidFill>
                  <a:schemeClr val="bg1"/>
                </a:solidFill>
                <a:latin typeface="Arial" panose="020B0604020202020204" pitchFamily="34" charset="0"/>
                <a:ea typeface="Soberana Sans" panose="02000000000000000000" pitchFamily="50" charset="0"/>
                <a:cs typeface="Arial" panose="020B0604020202020204" pitchFamily="34" charset="0"/>
              </a:rPr>
              <a:t>Son faltas administrativas </a:t>
            </a:r>
            <a:r>
              <a:rPr lang="es-MX" altLang="es-MX" sz="2200" b="1" dirty="0">
                <a:solidFill>
                  <a:srgbClr val="C00000"/>
                </a:solidFill>
                <a:latin typeface="Arial" panose="020B0604020202020204" pitchFamily="34" charset="0"/>
                <a:ea typeface="Soberana Sans" charset="0"/>
                <a:cs typeface="Arial" panose="020B0604020202020204" pitchFamily="34" charset="0"/>
              </a:rPr>
              <a:t>GRAVES</a:t>
            </a:r>
            <a:r>
              <a:rPr lang="es-MX" altLang="es-MX" sz="2200" b="1" dirty="0">
                <a:solidFill>
                  <a:schemeClr val="bg1"/>
                </a:solidFill>
                <a:latin typeface="Arial" panose="020B0604020202020204" pitchFamily="34" charset="0"/>
                <a:ea typeface="Soberana Sans" panose="02000000000000000000" pitchFamily="50" charset="0"/>
                <a:cs typeface="Arial" panose="020B0604020202020204" pitchFamily="34" charset="0"/>
              </a:rPr>
              <a:t>, </a:t>
            </a:r>
            <a:r>
              <a:rPr lang="es-MX" altLang="es-MX" sz="2200" b="1" dirty="0">
                <a:solidFill>
                  <a:schemeClr val="bg1"/>
                </a:solidFill>
                <a:latin typeface="Arial" panose="020B0604020202020204" pitchFamily="34" charset="0"/>
                <a:ea typeface="Soberana Sans" panose="02000000000000000000" pitchFamily="50" charset="0"/>
                <a:cs typeface="Arial" panose="020B0604020202020204" pitchFamily="34" charset="0"/>
              </a:rPr>
              <a:t>investigadas por la SFP y los OIC´S y sancionables por el Tribunal Federal de Justicia Administrativa y sus homólogos en los estados:</a:t>
            </a:r>
            <a:endParaRPr lang="es-MX" altLang="es-MX" sz="2200" b="1" dirty="0">
              <a:solidFill>
                <a:schemeClr val="bg1"/>
              </a:solidFill>
              <a:latin typeface="Arial" panose="020B0604020202020204" pitchFamily="34" charset="0"/>
              <a:ea typeface="Soberana Sans" panose="02000000000000000000" pitchFamily="50" charset="0"/>
              <a:cs typeface="Arial" panose="020B0604020202020204" pitchFamily="34" charset="0"/>
            </a:endParaRPr>
          </a:p>
        </p:txBody>
      </p:sp>
      <p:sp>
        <p:nvSpPr>
          <p:cNvPr id="10" name="Rectángulo 1"/>
          <p:cNvSpPr/>
          <p:nvPr/>
        </p:nvSpPr>
        <p:spPr>
          <a:xfrm>
            <a:off x="716281" y="1478105"/>
            <a:ext cx="4164030" cy="3919692"/>
          </a:xfrm>
          <a:prstGeom prst="rect">
            <a:avLst/>
          </a:prstGeom>
        </p:spPr>
        <p:txBody>
          <a:bodyPr lIns="121917" tIns="60958" rIns="121917" bIns="60958" numCol="1">
            <a:noAutofit/>
          </a:bodyPr>
          <a:lstStyle/>
          <a:p>
            <a:pPr marL="342891" indent="-342891">
              <a:buClr>
                <a:srgbClr val="0070C0"/>
              </a:buClr>
              <a:buSzPct val="130000"/>
              <a:buFont typeface="Wingdings 2" panose="05020102010507070707" pitchFamily="18" charset="2"/>
              <a:buChar char=""/>
              <a:tabLst>
                <a:tab pos="3230482" algn="l"/>
              </a:tabLst>
              <a:defRPr/>
            </a:pPr>
            <a:r>
              <a:rPr lang="es-MX" sz="3200" dirty="0">
                <a:ea typeface="Calibri" panose="020F0502020204030204" pitchFamily="34" charset="0"/>
                <a:cs typeface="Times New Roman" panose="02020603050405020304" pitchFamily="18" charset="0"/>
              </a:rPr>
              <a:t>Cohecho</a:t>
            </a:r>
          </a:p>
          <a:p>
            <a:pPr marL="342891" indent="-342891">
              <a:buClr>
                <a:srgbClr val="0070C0"/>
              </a:buClr>
              <a:buSzPct val="130000"/>
              <a:buFont typeface="Wingdings 2" panose="05020102010507070707" pitchFamily="18" charset="2"/>
              <a:buChar char=""/>
              <a:tabLst>
                <a:tab pos="3230482" algn="l"/>
              </a:tabLst>
              <a:defRPr/>
            </a:pPr>
            <a:r>
              <a:rPr lang="es-MX" altLang="es-MX" sz="3200" dirty="0">
                <a:ea typeface="Calibri" panose="020F0502020204030204" pitchFamily="34" charset="0"/>
                <a:cs typeface="Times New Roman" panose="02020603050405020304" pitchFamily="18" charset="0"/>
              </a:rPr>
              <a:t>Peculado</a:t>
            </a:r>
          </a:p>
          <a:p>
            <a:pPr marL="342891" indent="-342891">
              <a:buClr>
                <a:srgbClr val="0070C0"/>
              </a:buClr>
              <a:buSzPct val="130000"/>
              <a:buFont typeface="Wingdings 2" panose="05020102010507070707" pitchFamily="18" charset="2"/>
              <a:buChar char=""/>
              <a:tabLst>
                <a:tab pos="3230482" algn="l"/>
              </a:tabLst>
              <a:defRPr/>
            </a:pPr>
            <a:r>
              <a:rPr lang="es-MX" altLang="es-MX" sz="3200" dirty="0">
                <a:ea typeface="Calibri" panose="020F0502020204030204" pitchFamily="34" charset="0"/>
                <a:cs typeface="Times New Roman" panose="02020603050405020304" pitchFamily="18" charset="0"/>
              </a:rPr>
              <a:t>Desvío de Recursos Públicos</a:t>
            </a:r>
          </a:p>
          <a:p>
            <a:pPr marL="342891" indent="-342891">
              <a:buClr>
                <a:srgbClr val="0070C0"/>
              </a:buClr>
              <a:buSzPct val="130000"/>
              <a:buFont typeface="Wingdings 2" panose="05020102010507070707" pitchFamily="18" charset="2"/>
              <a:buChar char=""/>
              <a:tabLst>
                <a:tab pos="3230482" algn="l"/>
              </a:tabLst>
              <a:defRPr/>
            </a:pPr>
            <a:r>
              <a:rPr lang="es-MX" altLang="es-MX" sz="3200" dirty="0">
                <a:ea typeface="Calibri" panose="020F0502020204030204" pitchFamily="34" charset="0"/>
                <a:cs typeface="Times New Roman" panose="02020603050405020304" pitchFamily="18" charset="0"/>
              </a:rPr>
              <a:t>Utilización Indebida de Información</a:t>
            </a:r>
          </a:p>
          <a:p>
            <a:pPr marL="342891" indent="-342891">
              <a:buClr>
                <a:srgbClr val="0070C0"/>
              </a:buClr>
              <a:buSzPct val="130000"/>
              <a:buFont typeface="Wingdings 2" panose="05020102010507070707" pitchFamily="18" charset="2"/>
              <a:buChar char=""/>
              <a:tabLst>
                <a:tab pos="3230482" algn="l"/>
              </a:tabLst>
              <a:defRPr/>
            </a:pPr>
            <a:r>
              <a:rPr lang="es-MX" altLang="es-MX" sz="3200" dirty="0">
                <a:ea typeface="Calibri" panose="020F0502020204030204" pitchFamily="34" charset="0"/>
                <a:cs typeface="Times New Roman" panose="02020603050405020304" pitchFamily="18" charset="0"/>
              </a:rPr>
              <a:t>Abuso de Funciones</a:t>
            </a:r>
          </a:p>
          <a:p>
            <a:pPr marL="342891" indent="-342891">
              <a:buClr>
                <a:srgbClr val="0070C0"/>
              </a:buClr>
              <a:buSzPct val="130000"/>
              <a:buFont typeface="Wingdings 2" panose="05020102010507070707" pitchFamily="18" charset="2"/>
              <a:buChar char=""/>
              <a:tabLst>
                <a:tab pos="3230482" algn="l"/>
              </a:tabLst>
              <a:defRPr/>
            </a:pPr>
            <a:r>
              <a:rPr lang="es-MX" altLang="es-MX" sz="3200" dirty="0">
                <a:ea typeface="Calibri" panose="020F0502020204030204" pitchFamily="34" charset="0"/>
                <a:cs typeface="Times New Roman" panose="02020603050405020304" pitchFamily="18" charset="0"/>
              </a:rPr>
              <a:t>Actuación bajo conflicto de interés</a:t>
            </a:r>
          </a:p>
        </p:txBody>
      </p:sp>
      <p:sp>
        <p:nvSpPr>
          <p:cNvPr id="13" name="Rectángulo 5"/>
          <p:cNvSpPr/>
          <p:nvPr/>
        </p:nvSpPr>
        <p:spPr>
          <a:xfrm>
            <a:off x="6952297" y="1112924"/>
            <a:ext cx="4300205" cy="4502436"/>
          </a:xfrm>
          <a:prstGeom prst="rect">
            <a:avLst/>
          </a:prstGeom>
        </p:spPr>
        <p:txBody>
          <a:bodyPr lIns="121917" tIns="60958" rIns="121917" bIns="60958" numCol="1">
            <a:noAutofit/>
          </a:bodyPr>
          <a:lstStyle/>
          <a:p>
            <a:pPr marL="342891" indent="-342891">
              <a:buClr>
                <a:srgbClr val="0070C0"/>
              </a:buClr>
              <a:buSzPct val="130000"/>
              <a:buFont typeface="Wingdings 2" panose="05020102010507070707" pitchFamily="18" charset="2"/>
              <a:buChar char=""/>
              <a:tabLst>
                <a:tab pos="3230482" algn="l"/>
              </a:tabLst>
            </a:pPr>
            <a:r>
              <a:rPr lang="es-MX" altLang="es-MX" sz="3200" dirty="0">
                <a:ea typeface="Calibri" panose="020F0502020204030204" pitchFamily="34" charset="0"/>
                <a:cs typeface="Times New Roman" panose="02020603050405020304" pitchFamily="18" charset="0"/>
              </a:rPr>
              <a:t>Contratación indebida</a:t>
            </a:r>
          </a:p>
          <a:p>
            <a:pPr marL="342891" indent="-342891">
              <a:buClr>
                <a:srgbClr val="0070C0"/>
              </a:buClr>
              <a:buSzPct val="130000"/>
              <a:buFont typeface="Wingdings 2" panose="05020102010507070707" pitchFamily="18" charset="2"/>
              <a:buChar char=""/>
              <a:tabLst>
                <a:tab pos="3230482" algn="l"/>
              </a:tabLst>
            </a:pPr>
            <a:r>
              <a:rPr lang="es-MX" altLang="es-MX" sz="3200" dirty="0">
                <a:ea typeface="Calibri" panose="020F0502020204030204" pitchFamily="34" charset="0"/>
                <a:cs typeface="Times New Roman" panose="02020603050405020304" pitchFamily="18" charset="0"/>
              </a:rPr>
              <a:t>Enriquecimiento oculto u ocultamiento de Conflicto de Interés</a:t>
            </a:r>
          </a:p>
          <a:p>
            <a:pPr marL="342891" indent="-342891">
              <a:buClr>
                <a:srgbClr val="0070C0"/>
              </a:buClr>
              <a:buSzPct val="130000"/>
              <a:buFont typeface="Wingdings 2" panose="05020102010507070707" pitchFamily="18" charset="2"/>
              <a:buChar char=""/>
              <a:tabLst>
                <a:tab pos="3230482" algn="l"/>
              </a:tabLst>
            </a:pPr>
            <a:r>
              <a:rPr lang="es-MX" altLang="es-MX" sz="3200" dirty="0">
                <a:ea typeface="Calibri" panose="020F0502020204030204" pitchFamily="34" charset="0"/>
                <a:cs typeface="Times New Roman" panose="02020603050405020304" pitchFamily="18" charset="0"/>
              </a:rPr>
              <a:t>Tráfico de Influencias</a:t>
            </a:r>
          </a:p>
          <a:p>
            <a:pPr marL="342891" indent="-342891">
              <a:buClr>
                <a:srgbClr val="0070C0"/>
              </a:buClr>
              <a:buSzPct val="130000"/>
              <a:buFont typeface="Wingdings 2" panose="05020102010507070707" pitchFamily="18" charset="2"/>
              <a:buChar char=""/>
              <a:tabLst>
                <a:tab pos="3230482" algn="l"/>
              </a:tabLst>
            </a:pPr>
            <a:r>
              <a:rPr lang="es-MX" altLang="es-MX" sz="3200" dirty="0">
                <a:ea typeface="Calibri" panose="020F0502020204030204" pitchFamily="34" charset="0"/>
                <a:cs typeface="Times New Roman" panose="02020603050405020304" pitchFamily="18" charset="0"/>
              </a:rPr>
              <a:t>Encubrimiento</a:t>
            </a:r>
          </a:p>
          <a:p>
            <a:pPr marL="342891" indent="-342891">
              <a:buClr>
                <a:srgbClr val="0070C0"/>
              </a:buClr>
              <a:buSzPct val="130000"/>
              <a:buFont typeface="Wingdings 2" panose="05020102010507070707" pitchFamily="18" charset="2"/>
              <a:buChar char=""/>
              <a:tabLst>
                <a:tab pos="3230482" algn="l"/>
              </a:tabLst>
            </a:pPr>
            <a:r>
              <a:rPr lang="es-MX" altLang="es-MX" sz="3200" dirty="0">
                <a:ea typeface="Calibri" panose="020F0502020204030204" pitchFamily="34" charset="0"/>
                <a:cs typeface="Times New Roman" panose="02020603050405020304" pitchFamily="18" charset="0"/>
              </a:rPr>
              <a:t>Desacato</a:t>
            </a:r>
          </a:p>
          <a:p>
            <a:pPr marL="342891" indent="-342891">
              <a:buClr>
                <a:srgbClr val="0070C0"/>
              </a:buClr>
              <a:buSzPct val="130000"/>
              <a:buFont typeface="Wingdings 2" panose="05020102010507070707" pitchFamily="18" charset="2"/>
              <a:buChar char=""/>
              <a:tabLst>
                <a:tab pos="3230482" algn="l"/>
              </a:tabLst>
            </a:pPr>
            <a:r>
              <a:rPr lang="es-MX" altLang="es-MX" sz="3200" dirty="0">
                <a:ea typeface="Calibri" panose="020F0502020204030204" pitchFamily="34" charset="0"/>
                <a:cs typeface="Times New Roman" panose="02020603050405020304" pitchFamily="18" charset="0"/>
              </a:rPr>
              <a:t>Obstrucción de la Justicia</a:t>
            </a:r>
          </a:p>
          <a:p>
            <a:pPr marL="342891" indent="-342891">
              <a:buClr>
                <a:srgbClr val="0070C0"/>
              </a:buClr>
              <a:buSzPct val="130000"/>
              <a:buFont typeface="Wingdings 2" panose="05020102010507070707" pitchFamily="18" charset="2"/>
              <a:buChar char=""/>
              <a:tabLst>
                <a:tab pos="3230482" algn="l"/>
              </a:tabLst>
            </a:pPr>
            <a:endParaRPr lang="es-MX" altLang="es-MX" sz="3200" dirty="0">
              <a:ea typeface="Calibri" panose="020F0502020204030204" pitchFamily="34" charset="0"/>
              <a:cs typeface="Times New Roman" panose="02020603050405020304" pitchFamily="18" charset="0"/>
            </a:endParaRPr>
          </a:p>
          <a:p>
            <a:pPr marL="342891" indent="-342891">
              <a:buClr>
                <a:srgbClr val="0070C0"/>
              </a:buClr>
              <a:buSzPct val="130000"/>
              <a:buFont typeface="Wingdings 2" panose="05020102010507070707" pitchFamily="18" charset="2"/>
              <a:buChar char=""/>
              <a:tabLst>
                <a:tab pos="3230482" algn="l"/>
              </a:tabLst>
            </a:pPr>
            <a:endParaRPr lang="es-MX" altLang="es-MX" sz="3200" dirty="0">
              <a:ea typeface="Calibri" panose="020F0502020204030204" pitchFamily="34" charset="0"/>
              <a:cs typeface="Times New Roman" panose="02020603050405020304" pitchFamily="18" charset="0"/>
            </a:endParaRPr>
          </a:p>
          <a:p>
            <a:pPr marL="342891" indent="-342891">
              <a:buClr>
                <a:srgbClr val="0070C0"/>
              </a:buClr>
              <a:buSzPct val="130000"/>
              <a:buFont typeface="Wingdings 2" panose="05020102010507070707" pitchFamily="18" charset="2"/>
              <a:buChar char=""/>
              <a:tabLst>
                <a:tab pos="3230482" algn="l"/>
              </a:tabLst>
            </a:pPr>
            <a:endParaRPr lang="es-MX" altLang="es-MX" sz="3200" dirty="0">
              <a:ea typeface="Calibri" panose="020F0502020204030204" pitchFamily="34" charset="0"/>
              <a:cs typeface="Times New Roman" panose="02020603050405020304" pitchFamily="18" charset="0"/>
            </a:endParaRPr>
          </a:p>
          <a:p>
            <a:pPr marL="342891" indent="-342891">
              <a:buClr>
                <a:srgbClr val="0070C0"/>
              </a:buClr>
              <a:buSzPct val="130000"/>
              <a:buFont typeface="Wingdings 2" panose="05020102010507070707" pitchFamily="18" charset="2"/>
              <a:buChar char=""/>
              <a:tabLst>
                <a:tab pos="3230482" algn="l"/>
              </a:tabLst>
            </a:pPr>
            <a:endParaRPr lang="es-MX" altLang="es-MX" sz="3200" dirty="0">
              <a:ea typeface="Calibri" panose="020F0502020204030204" pitchFamily="34" charset="0"/>
              <a:cs typeface="Times New Roman" panose="02020603050405020304" pitchFamily="18" charset="0"/>
            </a:endParaRPr>
          </a:p>
          <a:p>
            <a:pPr marL="342891" indent="-342891">
              <a:buClr>
                <a:srgbClr val="0070C0"/>
              </a:buClr>
              <a:buSzPct val="130000"/>
              <a:buFont typeface="Wingdings 2" panose="05020102010507070707" pitchFamily="18" charset="2"/>
              <a:buChar char=""/>
              <a:tabLst>
                <a:tab pos="3230482" algn="l"/>
              </a:tabLst>
            </a:pPr>
            <a:endParaRPr lang="es-MX" altLang="es-MX" sz="3200" dirty="0">
              <a:ea typeface="Calibri" panose="020F0502020204030204" pitchFamily="34" charset="0"/>
              <a:cs typeface="Times New Roman" panose="02020603050405020304" pitchFamily="18" charset="0"/>
            </a:endParaRPr>
          </a:p>
          <a:p>
            <a:pPr marL="342891" indent="-342891">
              <a:buClr>
                <a:srgbClr val="0070C0"/>
              </a:buClr>
              <a:buSzPct val="130000"/>
              <a:buFont typeface="Wingdings 2" panose="05020102010507070707" pitchFamily="18" charset="2"/>
              <a:buChar char=""/>
              <a:tabLst>
                <a:tab pos="3230482" algn="l"/>
              </a:tabLst>
            </a:pPr>
            <a:endParaRPr lang="es-MX" sz="3200" dirty="0">
              <a:ea typeface="Calibri" panose="020F0502020204030204" pitchFamily="34" charset="0"/>
              <a:cs typeface="Times New Roman" panose="02020603050405020304" pitchFamily="18" charset="0"/>
            </a:endParaRPr>
          </a:p>
          <a:p>
            <a:pPr marL="342891" indent="-342891">
              <a:buClr>
                <a:srgbClr val="0070C0"/>
              </a:buClr>
              <a:buSzPct val="130000"/>
              <a:buFont typeface="Wingdings 2" panose="05020102010507070707" pitchFamily="18" charset="2"/>
              <a:buChar char=""/>
              <a:tabLst>
                <a:tab pos="3230482" algn="l"/>
              </a:tabLst>
            </a:pPr>
            <a:endParaRPr lang="es-MX" sz="3200" dirty="0">
              <a:ea typeface="Calibri" panose="020F0502020204030204" pitchFamily="34" charset="0"/>
              <a:cs typeface="Times New Roman" panose="02020603050405020304" pitchFamily="18" charset="0"/>
            </a:endParaRPr>
          </a:p>
        </p:txBody>
      </p:sp>
      <p:sp>
        <p:nvSpPr>
          <p:cNvPr id="5" name="CuadroTexto 4"/>
          <p:cNvSpPr txBox="1"/>
          <p:nvPr/>
        </p:nvSpPr>
        <p:spPr>
          <a:xfrm>
            <a:off x="0" y="20320"/>
            <a:ext cx="4094480"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s-ES" sz="2800" dirty="0" smtClean="0"/>
              <a:t>Art. 51-64 LGRA   </a:t>
            </a:r>
            <a:endParaRPr lang="es-ES" sz="2800" dirty="0"/>
          </a:p>
        </p:txBody>
      </p:sp>
    </p:spTree>
    <p:extLst>
      <p:ext uri="{BB962C8B-B14F-4D97-AF65-F5344CB8AC3E}">
        <p14:creationId xmlns:p14="http://schemas.microsoft.com/office/powerpoint/2010/main" val="24672474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8"/>
          <p:cNvSpPr txBox="1">
            <a:spLocks noChangeArrowheads="1"/>
          </p:cNvSpPr>
          <p:nvPr/>
        </p:nvSpPr>
        <p:spPr bwMode="auto">
          <a:xfrm>
            <a:off x="462286" y="569664"/>
            <a:ext cx="7776864" cy="99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p>
            <a:pPr algn="just">
              <a:spcBef>
                <a:spcPts val="451"/>
              </a:spcBef>
              <a:spcAft>
                <a:spcPts val="451"/>
              </a:spcAft>
            </a:pPr>
            <a:r>
              <a:rPr lang="es-MX" altLang="es-MX" sz="2400" b="1" dirty="0">
                <a:latin typeface="Arial" panose="020B0604020202020204" pitchFamily="34" charset="0"/>
                <a:ea typeface="Soberana Sans" panose="02000000000000000000" pitchFamily="50" charset="0"/>
                <a:cs typeface="Arial" panose="020B0604020202020204" pitchFamily="34" charset="0"/>
              </a:rPr>
              <a:t>Los actos de </a:t>
            </a:r>
            <a:r>
              <a:rPr lang="es-MX" altLang="es-MX" sz="2400" b="1" dirty="0">
                <a:latin typeface="Arial" panose="020B0604020202020204" pitchFamily="34" charset="0"/>
                <a:ea typeface="Soberana Sans" panose="02000000000000000000" pitchFamily="50" charset="0"/>
                <a:cs typeface="Arial" panose="020B0604020202020204" pitchFamily="34" charset="0"/>
              </a:rPr>
              <a:t>PARTICULARES vinculados </a:t>
            </a:r>
            <a:endParaRPr lang="es-MX" altLang="es-MX" sz="2400" b="1" dirty="0" smtClean="0">
              <a:latin typeface="Arial" panose="020B0604020202020204" pitchFamily="34" charset="0"/>
              <a:ea typeface="Soberana Sans" panose="02000000000000000000" pitchFamily="50" charset="0"/>
              <a:cs typeface="Arial" panose="020B0604020202020204" pitchFamily="34" charset="0"/>
            </a:endParaRPr>
          </a:p>
          <a:p>
            <a:pPr algn="just">
              <a:spcBef>
                <a:spcPts val="451"/>
              </a:spcBef>
              <a:spcAft>
                <a:spcPts val="451"/>
              </a:spcAft>
            </a:pPr>
            <a:r>
              <a:rPr lang="es-MX" altLang="es-MX" sz="2400" b="1" dirty="0" smtClean="0">
                <a:latin typeface="Arial" panose="020B0604020202020204" pitchFamily="34" charset="0"/>
                <a:ea typeface="Soberana Sans" panose="02000000000000000000" pitchFamily="50" charset="0"/>
                <a:cs typeface="Arial" panose="020B0604020202020204" pitchFamily="34" charset="0"/>
              </a:rPr>
              <a:t>con </a:t>
            </a:r>
            <a:r>
              <a:rPr lang="es-MX" altLang="es-MX" sz="2400" b="1" dirty="0">
                <a:latin typeface="Arial" panose="020B0604020202020204" pitchFamily="34" charset="0"/>
                <a:ea typeface="Soberana Sans" panose="02000000000000000000" pitchFamily="50" charset="0"/>
                <a:cs typeface="Arial" panose="020B0604020202020204" pitchFamily="34" charset="0"/>
              </a:rPr>
              <a:t>faltas administrativas </a:t>
            </a:r>
            <a:r>
              <a:rPr lang="es-MX" altLang="es-MX" sz="2400" b="1" dirty="0">
                <a:latin typeface="Arial" panose="020B0604020202020204" pitchFamily="34" charset="0"/>
                <a:ea typeface="Soberana Sans" charset="0"/>
                <a:cs typeface="Arial" panose="020B0604020202020204" pitchFamily="34" charset="0"/>
              </a:rPr>
              <a:t>GRAVES</a:t>
            </a:r>
            <a:r>
              <a:rPr lang="es-MX" altLang="es-MX" sz="2400" b="1" dirty="0">
                <a:solidFill>
                  <a:schemeClr val="bg1"/>
                </a:solidFill>
                <a:latin typeface="Arial" panose="020B0604020202020204" pitchFamily="34" charset="0"/>
                <a:ea typeface="Soberana Sans" charset="0"/>
                <a:cs typeface="Arial" panose="020B0604020202020204" pitchFamily="34" charset="0"/>
              </a:rPr>
              <a:t> </a:t>
            </a:r>
            <a:r>
              <a:rPr lang="es-MX" altLang="es-MX" sz="2400" b="1" dirty="0">
                <a:solidFill>
                  <a:schemeClr val="bg1"/>
                </a:solidFill>
                <a:latin typeface="Arial" panose="020B0604020202020204" pitchFamily="34" charset="0"/>
                <a:ea typeface="Soberana Sans" charset="0"/>
                <a:cs typeface="Arial" panose="020B0604020202020204" pitchFamily="34" charset="0"/>
              </a:rPr>
              <a:t>son</a:t>
            </a:r>
            <a:r>
              <a:rPr lang="es-MX" altLang="es-MX" sz="2400" b="1" dirty="0">
                <a:solidFill>
                  <a:schemeClr val="bg1"/>
                </a:solidFill>
                <a:latin typeface="Arial" panose="020B0604020202020204" pitchFamily="34" charset="0"/>
                <a:ea typeface="Soberana Sans" charset="0"/>
                <a:cs typeface="Arial" panose="020B0604020202020204" pitchFamily="34" charset="0"/>
              </a:rPr>
              <a:t>:</a:t>
            </a:r>
            <a:endParaRPr lang="es-MX" altLang="es-MX" sz="2400" b="1" dirty="0">
              <a:solidFill>
                <a:schemeClr val="bg1"/>
              </a:solidFill>
              <a:latin typeface="Arial" panose="020B0604020202020204" pitchFamily="34" charset="0"/>
              <a:ea typeface="Soberana Sans" panose="02000000000000000000" pitchFamily="50" charset="0"/>
              <a:cs typeface="Arial" panose="020B0604020202020204" pitchFamily="34" charset="0"/>
            </a:endParaRPr>
          </a:p>
        </p:txBody>
      </p:sp>
      <p:sp>
        <p:nvSpPr>
          <p:cNvPr id="5" name="Rectángulo 1"/>
          <p:cNvSpPr/>
          <p:nvPr/>
        </p:nvSpPr>
        <p:spPr>
          <a:xfrm>
            <a:off x="1545232" y="1671805"/>
            <a:ext cx="4520288" cy="3740222"/>
          </a:xfrm>
          <a:prstGeom prst="rect">
            <a:avLst/>
          </a:prstGeom>
        </p:spPr>
        <p:txBody>
          <a:bodyPr lIns="121917" tIns="60958" rIns="121917" bIns="60958" numCol="1">
            <a:noAutofit/>
          </a:bodyPr>
          <a:lstStyle/>
          <a:p>
            <a:pPr marL="342891" indent="-342891" algn="just">
              <a:lnSpc>
                <a:spcPct val="150000"/>
              </a:lnSpc>
              <a:buClr>
                <a:srgbClr val="0070C0"/>
              </a:buClr>
              <a:buSzPct val="130000"/>
              <a:buFont typeface="Wingdings 2" panose="05020102010507070707" pitchFamily="18" charset="2"/>
              <a:buChar char=""/>
              <a:tabLst>
                <a:tab pos="3230482" algn="l"/>
              </a:tabLst>
              <a:defRPr/>
            </a:pPr>
            <a:r>
              <a:rPr lang="es-MX" sz="2800" b="1" dirty="0">
                <a:ea typeface="Calibri" panose="020F0502020204030204" pitchFamily="34" charset="0"/>
                <a:cs typeface="Times New Roman" panose="02020603050405020304" pitchFamily="18" charset="0"/>
              </a:rPr>
              <a:t>Soborno</a:t>
            </a:r>
          </a:p>
          <a:p>
            <a:pPr marL="342891" indent="-342891">
              <a:lnSpc>
                <a:spcPct val="150000"/>
              </a:lnSpc>
              <a:buClr>
                <a:srgbClr val="0070C0"/>
              </a:buClr>
              <a:buSzPct val="130000"/>
              <a:buFont typeface="Wingdings 2" panose="05020102010507070707" pitchFamily="18" charset="2"/>
              <a:buChar char=""/>
              <a:tabLst>
                <a:tab pos="3230482" algn="l"/>
              </a:tabLst>
              <a:defRPr/>
            </a:pPr>
            <a:r>
              <a:rPr lang="es-MX" sz="2800" b="1" dirty="0">
                <a:ea typeface="Calibri" panose="020F0502020204030204" pitchFamily="34" charset="0"/>
                <a:cs typeface="Times New Roman" panose="02020603050405020304" pitchFamily="18" charset="0"/>
              </a:rPr>
              <a:t>Participación ilícita en procedimientos administrativos</a:t>
            </a:r>
          </a:p>
          <a:p>
            <a:pPr marL="342891" indent="-342891">
              <a:lnSpc>
                <a:spcPct val="150000"/>
              </a:lnSpc>
              <a:buClr>
                <a:srgbClr val="0070C0"/>
              </a:buClr>
              <a:buSzPct val="130000"/>
              <a:buFont typeface="Wingdings 2" panose="05020102010507070707" pitchFamily="18" charset="2"/>
              <a:buChar char=""/>
              <a:tabLst>
                <a:tab pos="3230482" algn="l"/>
              </a:tabLst>
              <a:defRPr/>
            </a:pPr>
            <a:r>
              <a:rPr lang="es-MX" sz="2800" b="1" dirty="0">
                <a:ea typeface="Calibri" panose="020F0502020204030204" pitchFamily="34" charset="0"/>
                <a:cs typeface="Times New Roman" panose="02020603050405020304" pitchFamily="18" charset="0"/>
              </a:rPr>
              <a:t>Tráfico de influencias</a:t>
            </a:r>
          </a:p>
          <a:p>
            <a:pPr marL="342891" indent="-342891">
              <a:lnSpc>
                <a:spcPct val="150000"/>
              </a:lnSpc>
              <a:buClr>
                <a:srgbClr val="0070C0"/>
              </a:buClr>
              <a:buSzPct val="130000"/>
              <a:buFont typeface="Wingdings 2" panose="05020102010507070707" pitchFamily="18" charset="2"/>
              <a:buChar char=""/>
              <a:tabLst>
                <a:tab pos="3230482" algn="l"/>
              </a:tabLst>
              <a:defRPr/>
            </a:pPr>
            <a:r>
              <a:rPr lang="es-MX" sz="2800" b="1" dirty="0">
                <a:ea typeface="Calibri" panose="020F0502020204030204" pitchFamily="34" charset="0"/>
                <a:cs typeface="Times New Roman" panose="02020603050405020304" pitchFamily="18" charset="0"/>
              </a:rPr>
              <a:t>Utilización de información falsa</a:t>
            </a:r>
          </a:p>
          <a:p>
            <a:pPr marL="342891" indent="-342891">
              <a:lnSpc>
                <a:spcPct val="150000"/>
              </a:lnSpc>
              <a:buClr>
                <a:srgbClr val="0070C0"/>
              </a:buClr>
              <a:buSzPct val="130000"/>
              <a:buFont typeface="Wingdings 2" panose="05020102010507070707" pitchFamily="18" charset="2"/>
              <a:buChar char=""/>
              <a:tabLst>
                <a:tab pos="3230482" algn="l"/>
              </a:tabLst>
              <a:defRPr/>
            </a:pPr>
            <a:endParaRPr lang="es-MX" sz="2800" b="1" dirty="0">
              <a:latin typeface="Californian FB" panose="0207040306080B030204" pitchFamily="18" charset="0"/>
              <a:ea typeface="Calibri" panose="020F0502020204030204" pitchFamily="34" charset="0"/>
              <a:cs typeface="Times New Roman" panose="02020603050405020304" pitchFamily="18" charset="0"/>
            </a:endParaRPr>
          </a:p>
        </p:txBody>
      </p:sp>
      <p:sp>
        <p:nvSpPr>
          <p:cNvPr id="8" name="Rectángulo 5"/>
          <p:cNvSpPr/>
          <p:nvPr/>
        </p:nvSpPr>
        <p:spPr>
          <a:xfrm>
            <a:off x="7602097" y="911916"/>
            <a:ext cx="3834427" cy="3250431"/>
          </a:xfrm>
          <a:prstGeom prst="rect">
            <a:avLst/>
          </a:prstGeom>
        </p:spPr>
        <p:txBody>
          <a:bodyPr lIns="121917" tIns="60958" rIns="121917" bIns="60958" numCol="1">
            <a:noAutofit/>
          </a:bodyPr>
          <a:lstStyle/>
          <a:p>
            <a:pPr marL="342891" indent="-342891" algn="just">
              <a:lnSpc>
                <a:spcPct val="150000"/>
              </a:lnSpc>
              <a:buClr>
                <a:srgbClr val="0070C0"/>
              </a:buClr>
              <a:buSzPct val="130000"/>
              <a:buFont typeface="Wingdings 2" panose="05020102010507070707" pitchFamily="18" charset="2"/>
              <a:buChar char=""/>
              <a:tabLst>
                <a:tab pos="3230482" algn="l"/>
              </a:tabLst>
              <a:defRPr/>
            </a:pPr>
            <a:r>
              <a:rPr lang="es-MX" sz="2800" b="1" dirty="0">
                <a:ea typeface="Calibri" panose="020F0502020204030204" pitchFamily="34" charset="0"/>
                <a:cs typeface="Times New Roman" panose="02020603050405020304" pitchFamily="18" charset="0"/>
              </a:rPr>
              <a:t>Obstrucción de facultades de investigación</a:t>
            </a:r>
          </a:p>
          <a:p>
            <a:pPr marL="342891" indent="-342891" algn="just">
              <a:lnSpc>
                <a:spcPct val="150000"/>
              </a:lnSpc>
              <a:buClr>
                <a:srgbClr val="0070C0"/>
              </a:buClr>
              <a:buSzPct val="130000"/>
              <a:buFont typeface="Wingdings 2" panose="05020102010507070707" pitchFamily="18" charset="2"/>
              <a:buChar char=""/>
              <a:tabLst>
                <a:tab pos="3230482" algn="l"/>
              </a:tabLst>
              <a:defRPr/>
            </a:pPr>
            <a:r>
              <a:rPr lang="es-MX" sz="2800" b="1" dirty="0">
                <a:ea typeface="Calibri" panose="020F0502020204030204" pitchFamily="34" charset="0"/>
                <a:cs typeface="Times New Roman" panose="02020603050405020304" pitchFamily="18" charset="0"/>
              </a:rPr>
              <a:t>Colusión</a:t>
            </a:r>
          </a:p>
          <a:p>
            <a:pPr marL="342891" indent="-342891" algn="just">
              <a:lnSpc>
                <a:spcPct val="150000"/>
              </a:lnSpc>
              <a:buClr>
                <a:srgbClr val="0070C0"/>
              </a:buClr>
              <a:buSzPct val="130000"/>
              <a:buFont typeface="Wingdings 2" panose="05020102010507070707" pitchFamily="18" charset="2"/>
              <a:buChar char=""/>
              <a:tabLst>
                <a:tab pos="3230482" algn="l"/>
              </a:tabLst>
              <a:defRPr/>
            </a:pPr>
            <a:r>
              <a:rPr lang="es-MX" sz="2800" b="1" dirty="0">
                <a:ea typeface="Calibri" panose="020F0502020204030204" pitchFamily="34" charset="0"/>
                <a:cs typeface="Times New Roman" panose="02020603050405020304" pitchFamily="18" charset="0"/>
              </a:rPr>
              <a:t>Uso indebido de recursos públicos</a:t>
            </a:r>
          </a:p>
          <a:p>
            <a:pPr marL="342891" indent="-342891">
              <a:lnSpc>
                <a:spcPct val="150000"/>
              </a:lnSpc>
              <a:buClr>
                <a:srgbClr val="0070C0"/>
              </a:buClr>
              <a:buSzPct val="130000"/>
              <a:buFont typeface="Wingdings 2" panose="05020102010507070707" pitchFamily="18" charset="2"/>
              <a:buChar char=""/>
              <a:tabLst>
                <a:tab pos="3230482" algn="l"/>
              </a:tabLst>
              <a:defRPr/>
            </a:pPr>
            <a:r>
              <a:rPr lang="es-MX" sz="2800" b="1" dirty="0">
                <a:ea typeface="Calibri" panose="020F0502020204030204" pitchFamily="34" charset="0"/>
                <a:cs typeface="Times New Roman" panose="02020603050405020304" pitchFamily="18" charset="0"/>
              </a:rPr>
              <a:t>Contratación indebida de ex servidores públicos</a:t>
            </a:r>
          </a:p>
        </p:txBody>
      </p:sp>
      <p:sp>
        <p:nvSpPr>
          <p:cNvPr id="6" name="CuadroTexto 5"/>
          <p:cNvSpPr txBox="1"/>
          <p:nvPr/>
        </p:nvSpPr>
        <p:spPr>
          <a:xfrm>
            <a:off x="0" y="20320"/>
            <a:ext cx="4094480"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s-ES" sz="2800" dirty="0" smtClean="0"/>
              <a:t>Art. 51-64 LGRA   </a:t>
            </a:r>
            <a:endParaRPr lang="es-ES" sz="2800" dirty="0"/>
          </a:p>
        </p:txBody>
      </p:sp>
    </p:spTree>
    <p:extLst>
      <p:ext uri="{BB962C8B-B14F-4D97-AF65-F5344CB8AC3E}">
        <p14:creationId xmlns:p14="http://schemas.microsoft.com/office/powerpoint/2010/main" val="779812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32726" y="441028"/>
            <a:ext cx="10358556" cy="3371847"/>
          </a:xfrm>
        </p:spPr>
        <p:txBody>
          <a:bodyPr rtlCol="0">
            <a:noAutofit/>
          </a:bodyPr>
          <a:lstStyle/>
          <a:p>
            <a:pPr marL="0" indent="0">
              <a:lnSpc>
                <a:spcPct val="150000"/>
              </a:lnSpc>
              <a:buNone/>
              <a:defRPr/>
            </a:pPr>
            <a:r>
              <a:rPr lang="es-MX" sz="4400" dirty="0" smtClean="0"/>
              <a:t>E</a:t>
            </a:r>
            <a:r>
              <a:rPr lang="es-MX" sz="3200" dirty="0" smtClean="0"/>
              <a:t>l </a:t>
            </a:r>
            <a:r>
              <a:rPr lang="es-MX" sz="3200" dirty="0" smtClean="0"/>
              <a:t>abuso n</a:t>
            </a:r>
            <a:r>
              <a:rPr lang="es-MX" sz="3200" dirty="0" smtClean="0">
                <a:solidFill>
                  <a:schemeClr val="accent1">
                    <a:lumMod val="75000"/>
                  </a:schemeClr>
                </a:solidFill>
              </a:rPr>
              <a:t>o implica necesariamente la existencia de fraude o la infracción de leyes y regulaciones</a:t>
            </a:r>
            <a:r>
              <a:rPr lang="es-MX" sz="3200" dirty="0" smtClean="0"/>
              <a:t>, de estipulaciones contractuales o de condiciones de concesión de subvenciones, sino que representa una </a:t>
            </a:r>
            <a:r>
              <a:rPr lang="es-MX" sz="3200" b="1" dirty="0" smtClean="0">
                <a:solidFill>
                  <a:srgbClr val="0070C0"/>
                </a:solidFill>
              </a:rPr>
              <a:t>desviación del concepto de decoro </a:t>
            </a:r>
            <a:r>
              <a:rPr lang="es-MX" sz="3200" dirty="0" smtClean="0"/>
              <a:t>que está relacionado con los principios generales de la </a:t>
            </a:r>
            <a:r>
              <a:rPr lang="es-MX" sz="3200" dirty="0" smtClean="0">
                <a:solidFill>
                  <a:schemeClr val="accent1">
                    <a:lumMod val="75000"/>
                  </a:schemeClr>
                </a:solidFill>
              </a:rPr>
              <a:t>buena </a:t>
            </a:r>
            <a:r>
              <a:rPr lang="es-MX" sz="3200" b="1" dirty="0" smtClean="0">
                <a:solidFill>
                  <a:srgbClr val="0070C0"/>
                </a:solidFill>
              </a:rPr>
              <a:t>gestión financiera </a:t>
            </a:r>
            <a:r>
              <a:rPr lang="es-MX" sz="3200" dirty="0" smtClean="0"/>
              <a:t>del sector público y de </a:t>
            </a:r>
            <a:r>
              <a:rPr lang="es-MX" sz="3200" dirty="0" smtClean="0"/>
              <a:t>                   </a:t>
            </a:r>
            <a:r>
              <a:rPr lang="es-MX" sz="3200" dirty="0" smtClean="0">
                <a:solidFill>
                  <a:schemeClr val="accent1">
                    <a:lumMod val="75000"/>
                  </a:schemeClr>
                </a:solidFill>
              </a:rPr>
              <a:t>conducta</a:t>
            </a:r>
            <a:r>
              <a:rPr lang="es-MX" sz="3200" dirty="0"/>
              <a:t> </a:t>
            </a:r>
            <a:r>
              <a:rPr lang="es-MX" sz="3200" dirty="0" smtClean="0"/>
              <a:t>de </a:t>
            </a:r>
            <a:r>
              <a:rPr lang="es-MX" sz="3200" dirty="0" smtClean="0"/>
              <a:t>los servidores públicos.</a:t>
            </a:r>
            <a:endParaRPr lang="es-ES" sz="3200" dirty="0" smtClean="0"/>
          </a:p>
        </p:txBody>
      </p:sp>
      <p:pic>
        <p:nvPicPr>
          <p:cNvPr id="21508" name="Picture 2" descr="Resultado de imagen para INTOSA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21817" y="5715605"/>
            <a:ext cx="2239260" cy="101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30428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605976" y="1838960"/>
            <a:ext cx="10998212" cy="3509085"/>
          </a:xfrm>
          <a:prstGeom prst="rect">
            <a:avLst/>
          </a:prstGeom>
        </p:spPr>
        <p:txBody>
          <a:bodyPr vert="horz" lIns="91438" tIns="45719" rIns="91438" bIns="45719"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fontAlgn="auto">
              <a:spcAft>
                <a:spcPts val="0"/>
              </a:spcAft>
            </a:pPr>
            <a:r>
              <a:rPr lang="es-ES" altLang="es-MX" sz="6000" b="1" dirty="0" smtClean="0">
                <a:solidFill>
                  <a:srgbClr val="002060"/>
                </a:solidFill>
                <a:latin typeface="+mn-lt"/>
              </a:rPr>
              <a:t>¿Cómo se inscribe la participación ciudadana en la Instrumentación                        del </a:t>
            </a:r>
            <a:r>
              <a:rPr lang="es-ES" altLang="es-MX" sz="6000" b="1" dirty="0" smtClean="0">
                <a:solidFill>
                  <a:srgbClr val="002060"/>
                </a:solidFill>
                <a:latin typeface="+mn-lt"/>
              </a:rPr>
              <a:t>SA</a:t>
            </a:r>
            <a:r>
              <a:rPr lang="es-ES" altLang="es-MX" sz="6000" b="1" dirty="0" smtClean="0">
                <a:solidFill>
                  <a:srgbClr val="002060"/>
                </a:solidFill>
                <a:latin typeface="+mn-lt"/>
              </a:rPr>
              <a:t>?      </a:t>
            </a:r>
            <a:endParaRPr lang="es-ES" altLang="es-MX" sz="6000" b="1" dirty="0">
              <a:solidFill>
                <a:srgbClr val="002060"/>
              </a:solidFill>
              <a:latin typeface="+mn-lt"/>
            </a:endParaRPr>
          </a:p>
        </p:txBody>
      </p:sp>
    </p:spTree>
    <p:extLst>
      <p:ext uri="{BB962C8B-B14F-4D97-AF65-F5344CB8AC3E}">
        <p14:creationId xmlns:p14="http://schemas.microsoft.com/office/powerpoint/2010/main" val="97145442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nvPr>
        </p:nvGraphicFramePr>
        <p:xfrm>
          <a:off x="-1" y="24085"/>
          <a:ext cx="12192001" cy="6383184"/>
        </p:xfrm>
        <a:graphic>
          <a:graphicData uri="http://schemas.openxmlformats.org/drawingml/2006/table">
            <a:tbl>
              <a:tblPr firstRow="1" bandRow="1">
                <a:tableStyleId>{5C22544A-7EE6-4342-B048-85BDC9FD1C3A}</a:tableStyleId>
              </a:tblPr>
              <a:tblGrid>
                <a:gridCol w="1914235"/>
                <a:gridCol w="10277766"/>
              </a:tblGrid>
              <a:tr h="637896">
                <a:tc>
                  <a:txBody>
                    <a:bodyPr/>
                    <a:lstStyle/>
                    <a:p>
                      <a:pPr algn="ctr"/>
                      <a:r>
                        <a:rPr lang="es-ES" sz="1600" dirty="0" smtClean="0"/>
                        <a:t>DISPOSICÍON</a:t>
                      </a:r>
                      <a:r>
                        <a:rPr lang="es-ES" sz="1600" baseline="0" dirty="0" smtClean="0"/>
                        <a:t> JURÍDICA </a:t>
                      </a:r>
                      <a:endParaRPr lang="es-ES" sz="1600" dirty="0"/>
                    </a:p>
                  </a:txBody>
                  <a:tcPr marL="91435" marR="91435" marT="45728" marB="45728"/>
                </a:tc>
                <a:tc>
                  <a:txBody>
                    <a:bodyPr/>
                    <a:lstStyle/>
                    <a:p>
                      <a:pPr algn="ctr"/>
                      <a:r>
                        <a:rPr lang="es-ES" sz="1600" dirty="0" smtClean="0"/>
                        <a:t>IMPLICACIONES EN</a:t>
                      </a:r>
                      <a:r>
                        <a:rPr lang="es-ES" sz="1600" baseline="0" dirty="0" smtClean="0"/>
                        <a:t> LA OPERACIÓN DEL SLA</a:t>
                      </a:r>
                      <a:endParaRPr lang="es-ES" sz="1600" dirty="0"/>
                    </a:p>
                  </a:txBody>
                  <a:tcPr marL="91435" marR="91435" marT="45728" marB="45728"/>
                </a:tc>
              </a:tr>
              <a:tr h="2193362">
                <a:tc>
                  <a:txBody>
                    <a:bodyPr/>
                    <a:lstStyle/>
                    <a:p>
                      <a:r>
                        <a:rPr lang="es-ES" sz="1600" dirty="0" smtClean="0"/>
                        <a:t>Art. 11 LSACJ</a:t>
                      </a:r>
                    </a:p>
                    <a:p>
                      <a:endParaRPr lang="es-ES" sz="1600" dirty="0" smtClean="0"/>
                    </a:p>
                    <a:p>
                      <a:r>
                        <a:rPr lang="es-ES" sz="1600" dirty="0" smtClean="0"/>
                        <a:t>ATRIBUCIONES</a:t>
                      </a:r>
                    </a:p>
                    <a:p>
                      <a:r>
                        <a:rPr lang="es-ES" sz="1600" dirty="0" smtClean="0"/>
                        <a:t>DEL</a:t>
                      </a:r>
                      <a:r>
                        <a:rPr lang="es-ES" sz="1600" baseline="0" dirty="0" smtClean="0"/>
                        <a:t> </a:t>
                      </a:r>
                      <a:r>
                        <a:rPr lang="es-ES" sz="1600" b="1" baseline="0" dirty="0" smtClean="0"/>
                        <a:t>PRESIDENTE</a:t>
                      </a:r>
                      <a:r>
                        <a:rPr lang="es-ES" sz="1600" baseline="0" dirty="0" smtClean="0"/>
                        <a:t> DEL COMITÉ COORDINADOR</a:t>
                      </a:r>
                      <a:endParaRPr lang="es-ES" sz="1600" dirty="0"/>
                    </a:p>
                  </a:txBody>
                  <a:tcPr marL="91435" marR="91435" marT="45728" marB="45728"/>
                </a:tc>
                <a:tc>
                  <a:txBody>
                    <a:bodyPr/>
                    <a:lstStyle/>
                    <a:p>
                      <a:r>
                        <a:rPr lang="es-ES" sz="1600" dirty="0" err="1" smtClean="0"/>
                        <a:t>I.Corresponde</a:t>
                      </a:r>
                      <a:r>
                        <a:rPr lang="es-ES" sz="1600" dirty="0" smtClean="0"/>
                        <a:t> al</a:t>
                      </a:r>
                      <a:r>
                        <a:rPr lang="es-ES" sz="1600" baseline="0" dirty="0" smtClean="0"/>
                        <a:t> Presidente del Comité de Participación Social, </a:t>
                      </a:r>
                      <a:r>
                        <a:rPr lang="es-ES" sz="1600" b="1" kern="1200" baseline="0" dirty="0" smtClean="0">
                          <a:solidFill>
                            <a:srgbClr val="FF0000"/>
                          </a:solidFill>
                          <a:effectLst/>
                          <a:latin typeface="+mn-lt"/>
                          <a:ea typeface="+mn-ea"/>
                          <a:cs typeface="+mn-cs"/>
                        </a:rPr>
                        <a:t>p</a:t>
                      </a:r>
                      <a:r>
                        <a:rPr lang="es-ES" sz="1600" b="1" kern="1200" dirty="0" smtClean="0">
                          <a:solidFill>
                            <a:srgbClr val="FF0000"/>
                          </a:solidFill>
                          <a:effectLst/>
                          <a:latin typeface="+mn-lt"/>
                          <a:ea typeface="+mn-ea"/>
                          <a:cs typeface="+mn-cs"/>
                        </a:rPr>
                        <a:t>residir</a:t>
                      </a:r>
                      <a:r>
                        <a:rPr lang="es-ES" sz="1600" kern="1200" dirty="0" smtClean="0">
                          <a:solidFill>
                            <a:schemeClr val="dk1"/>
                          </a:solidFill>
                          <a:effectLst/>
                          <a:latin typeface="+mn-lt"/>
                          <a:ea typeface="+mn-ea"/>
                          <a:cs typeface="+mn-cs"/>
                        </a:rPr>
                        <a:t> las sesiones del Sistema Estatal y del Comité Coordinador .</a:t>
                      </a:r>
                    </a:p>
                    <a:p>
                      <a:endParaRPr lang="es-ES" sz="1600" b="0" kern="1200" dirty="0" smtClean="0">
                        <a:solidFill>
                          <a:schemeClr val="dk1"/>
                        </a:solidFill>
                        <a:effectLst/>
                        <a:latin typeface="+mn-lt"/>
                        <a:ea typeface="+mn-ea"/>
                        <a:cs typeface="+mn-cs"/>
                      </a:endParaRPr>
                    </a:p>
                    <a:p>
                      <a:r>
                        <a:rPr lang="es-ES" sz="1600" b="0" kern="1200" dirty="0" err="1" smtClean="0">
                          <a:solidFill>
                            <a:schemeClr val="dk1"/>
                          </a:solidFill>
                          <a:effectLst/>
                          <a:latin typeface="+mn-lt"/>
                          <a:ea typeface="+mn-ea"/>
                          <a:cs typeface="+mn-cs"/>
                        </a:rPr>
                        <a:t>III.</a:t>
                      </a:r>
                      <a:r>
                        <a:rPr lang="es-ES" sz="1600" b="1" kern="1200" dirty="0" err="1" smtClean="0">
                          <a:solidFill>
                            <a:srgbClr val="FF0000"/>
                          </a:solidFill>
                          <a:effectLst/>
                          <a:latin typeface="+mn-lt"/>
                          <a:ea typeface="+mn-ea"/>
                          <a:cs typeface="+mn-cs"/>
                        </a:rPr>
                        <a:t>Convocar</a:t>
                      </a:r>
                      <a:r>
                        <a:rPr lang="es-ES" sz="1600" kern="1200" dirty="0" smtClean="0">
                          <a:solidFill>
                            <a:schemeClr val="dk1"/>
                          </a:solidFill>
                          <a:effectLst/>
                          <a:latin typeface="+mn-lt"/>
                          <a:ea typeface="+mn-ea"/>
                          <a:cs typeface="+mn-cs"/>
                        </a:rPr>
                        <a:t> por medio del Secretario Técnico a sesiones del Comité</a:t>
                      </a:r>
                      <a:r>
                        <a:rPr lang="es-ES" sz="1600" kern="1200" baseline="0" dirty="0" smtClean="0">
                          <a:solidFill>
                            <a:schemeClr val="dk1"/>
                          </a:solidFill>
                          <a:effectLst/>
                          <a:latin typeface="+mn-lt"/>
                          <a:ea typeface="+mn-ea"/>
                          <a:cs typeface="+mn-cs"/>
                        </a:rPr>
                        <a:t> Coordinador.</a:t>
                      </a:r>
                    </a:p>
                    <a:p>
                      <a:endParaRPr lang="es-ES" sz="1600" kern="1200" dirty="0" smtClean="0">
                        <a:solidFill>
                          <a:schemeClr val="dk1"/>
                        </a:solidFill>
                        <a:effectLst/>
                        <a:latin typeface="+mn-lt"/>
                        <a:ea typeface="+mn-ea"/>
                        <a:cs typeface="+mn-cs"/>
                      </a:endParaRPr>
                    </a:p>
                    <a:p>
                      <a:r>
                        <a:rPr lang="es-ES" sz="1600" kern="1200" dirty="0" smtClean="0">
                          <a:solidFill>
                            <a:schemeClr val="dk1"/>
                          </a:solidFill>
                          <a:effectLst/>
                          <a:latin typeface="+mn-lt"/>
                          <a:ea typeface="+mn-ea"/>
                          <a:cs typeface="+mn-cs"/>
                        </a:rPr>
                        <a:t>IV.</a:t>
                      </a:r>
                      <a:r>
                        <a:rPr lang="es-ES" sz="1600" kern="1200" baseline="0" dirty="0" smtClean="0">
                          <a:solidFill>
                            <a:schemeClr val="dk1"/>
                          </a:solidFill>
                          <a:effectLst/>
                          <a:latin typeface="+mn-lt"/>
                          <a:ea typeface="+mn-ea"/>
                          <a:cs typeface="+mn-cs"/>
                        </a:rPr>
                        <a:t> </a:t>
                      </a:r>
                      <a:r>
                        <a:rPr lang="es-ES" sz="1600" kern="1200" dirty="0" smtClean="0">
                          <a:solidFill>
                            <a:schemeClr val="dk1"/>
                          </a:solidFill>
                          <a:effectLst/>
                          <a:latin typeface="+mn-lt"/>
                          <a:ea typeface="+mn-ea"/>
                          <a:cs typeface="+mn-cs"/>
                        </a:rPr>
                        <a:t>Dar </a:t>
                      </a:r>
                      <a:r>
                        <a:rPr lang="es-ES" sz="1600" b="1" kern="1200" dirty="0" smtClean="0">
                          <a:solidFill>
                            <a:srgbClr val="FF0000"/>
                          </a:solidFill>
                          <a:effectLst/>
                          <a:latin typeface="+mn-lt"/>
                          <a:ea typeface="+mn-ea"/>
                          <a:cs typeface="+mn-cs"/>
                        </a:rPr>
                        <a:t>seguimiento</a:t>
                      </a:r>
                      <a:r>
                        <a:rPr lang="es-ES" sz="1600" kern="1200" dirty="0" smtClean="0">
                          <a:solidFill>
                            <a:schemeClr val="dk1"/>
                          </a:solidFill>
                          <a:effectLst/>
                          <a:latin typeface="+mn-lt"/>
                          <a:ea typeface="+mn-ea"/>
                          <a:cs typeface="+mn-cs"/>
                        </a:rPr>
                        <a:t> a los acuerdos del Comité Coordinador…</a:t>
                      </a:r>
                    </a:p>
                    <a:p>
                      <a:endParaRPr lang="es-ES" sz="1600" kern="1200" dirty="0" smtClean="0">
                        <a:solidFill>
                          <a:schemeClr val="dk1"/>
                        </a:solidFill>
                        <a:effectLst/>
                        <a:latin typeface="+mn-lt"/>
                        <a:ea typeface="+mn-ea"/>
                        <a:cs typeface="+mn-cs"/>
                      </a:endParaRPr>
                    </a:p>
                    <a:p>
                      <a:r>
                        <a:rPr lang="es-ES" sz="1600" kern="1200" dirty="0" smtClean="0">
                          <a:solidFill>
                            <a:schemeClr val="dk1"/>
                          </a:solidFill>
                          <a:effectLst/>
                          <a:latin typeface="+mn-lt"/>
                          <a:ea typeface="+mn-ea"/>
                          <a:cs typeface="+mn-cs"/>
                        </a:rPr>
                        <a:t>X.</a:t>
                      </a:r>
                      <a:r>
                        <a:rPr lang="es-ES" sz="1600" kern="1200" baseline="0" dirty="0" smtClean="0">
                          <a:solidFill>
                            <a:schemeClr val="dk1"/>
                          </a:solidFill>
                          <a:effectLst/>
                          <a:latin typeface="+mn-lt"/>
                          <a:ea typeface="+mn-ea"/>
                          <a:cs typeface="+mn-cs"/>
                        </a:rPr>
                        <a:t> </a:t>
                      </a:r>
                      <a:r>
                        <a:rPr lang="es-ES" sz="1600" kern="1200" dirty="0" smtClean="0">
                          <a:solidFill>
                            <a:schemeClr val="dk1"/>
                          </a:solidFill>
                          <a:effectLst/>
                          <a:latin typeface="+mn-lt"/>
                          <a:ea typeface="+mn-ea"/>
                          <a:cs typeface="+mn-cs"/>
                        </a:rPr>
                        <a:t>Presentar  para aprobación</a:t>
                      </a:r>
                      <a:r>
                        <a:rPr lang="es-ES" sz="1600" kern="1200" baseline="0" dirty="0" smtClean="0">
                          <a:solidFill>
                            <a:schemeClr val="dk1"/>
                          </a:solidFill>
                          <a:effectLst/>
                          <a:latin typeface="+mn-lt"/>
                          <a:ea typeface="+mn-ea"/>
                          <a:cs typeface="+mn-cs"/>
                        </a:rPr>
                        <a:t> del CC las </a:t>
                      </a:r>
                      <a:r>
                        <a:rPr lang="es-ES" sz="1600" b="1" kern="1200" dirty="0" smtClean="0">
                          <a:solidFill>
                            <a:srgbClr val="FF0000"/>
                          </a:solidFill>
                          <a:effectLst/>
                          <a:latin typeface="+mn-lt"/>
                          <a:ea typeface="+mn-ea"/>
                          <a:cs typeface="+mn-cs"/>
                        </a:rPr>
                        <a:t>“recomendaciones”</a:t>
                      </a:r>
                      <a:r>
                        <a:rPr lang="es-ES" sz="1600" b="1" kern="1200" dirty="0" smtClean="0">
                          <a:solidFill>
                            <a:schemeClr val="dk1"/>
                          </a:solidFill>
                          <a:effectLst/>
                          <a:latin typeface="+mn-lt"/>
                          <a:ea typeface="+mn-ea"/>
                          <a:cs typeface="+mn-cs"/>
                        </a:rPr>
                        <a:t> </a:t>
                      </a:r>
                      <a:r>
                        <a:rPr lang="es-ES" sz="1600" kern="1200" dirty="0" smtClean="0">
                          <a:solidFill>
                            <a:schemeClr val="dk1"/>
                          </a:solidFill>
                          <a:effectLst/>
                          <a:latin typeface="+mn-lt"/>
                          <a:ea typeface="+mn-ea"/>
                          <a:cs typeface="+mn-cs"/>
                        </a:rPr>
                        <a:t>en materia de combate a la corrupción.</a:t>
                      </a:r>
                      <a:endParaRPr lang="es-ES" sz="1600" dirty="0"/>
                    </a:p>
                  </a:txBody>
                  <a:tcPr marL="91435" marR="91435" marT="45728" marB="45728"/>
                </a:tc>
              </a:tr>
              <a:tr h="3624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smtClean="0"/>
                        <a:t>Art. 13 LSACJ</a:t>
                      </a:r>
                    </a:p>
                  </a:txBody>
                  <a:tcPr marL="91435" marR="91435" marT="45728" marB="45728"/>
                </a:tc>
                <a:tc>
                  <a:txBody>
                    <a:bodyPr/>
                    <a:lstStyle/>
                    <a:p>
                      <a:r>
                        <a:rPr lang="es-ES" sz="1600" dirty="0" smtClean="0"/>
                        <a:t>Voto de calidad y voto</a:t>
                      </a:r>
                      <a:r>
                        <a:rPr lang="es-ES" sz="1600" baseline="0" dirty="0" smtClean="0"/>
                        <a:t> particular  (fuerza moral) </a:t>
                      </a:r>
                      <a:endParaRPr lang="es-ES" sz="1600" dirty="0" smtClean="0"/>
                    </a:p>
                  </a:txBody>
                  <a:tcPr marL="91435" marR="91435" marT="45728" marB="45728"/>
                </a:tc>
              </a:tr>
              <a:tr h="362447">
                <a:tc gridSpan="2">
                  <a:txBody>
                    <a:bodyPr/>
                    <a:lstStyle/>
                    <a:p>
                      <a:pPr algn="ctr"/>
                      <a:r>
                        <a:rPr lang="es-ES" sz="1600" dirty="0" smtClean="0"/>
                        <a:t>ART.</a:t>
                      </a:r>
                      <a:r>
                        <a:rPr lang="es-ES" sz="1600" baseline="0" dirty="0" smtClean="0"/>
                        <a:t> 21 </a:t>
                      </a:r>
                      <a:r>
                        <a:rPr lang="es-ES" sz="1600" dirty="0" smtClean="0"/>
                        <a:t>ATRIBUCIONES</a:t>
                      </a:r>
                      <a:r>
                        <a:rPr lang="es-ES" sz="1600" baseline="0" dirty="0" smtClean="0"/>
                        <a:t> DEL </a:t>
                      </a:r>
                      <a:r>
                        <a:rPr lang="es-ES" sz="1600" b="1" baseline="0" dirty="0" smtClean="0"/>
                        <a:t>COMITÉ </a:t>
                      </a:r>
                      <a:r>
                        <a:rPr lang="es-ES" sz="1600" baseline="0" dirty="0" smtClean="0"/>
                        <a:t>DE PARTICIPACIÓN SOCIAL </a:t>
                      </a:r>
                      <a:endParaRPr lang="es-ES" sz="1600" dirty="0"/>
                    </a:p>
                  </a:txBody>
                  <a:tcPr marL="91435" marR="91435" marT="45728" marB="45728"/>
                </a:tc>
                <a:tc hMerge="1">
                  <a:txBody>
                    <a:bodyPr/>
                    <a:lstStyle/>
                    <a:p>
                      <a:endParaRPr lang="es-ES" dirty="0"/>
                    </a:p>
                  </a:txBody>
                  <a:tcPr/>
                </a:tc>
              </a:tr>
              <a:tr h="637896">
                <a:tc gridSpan="2">
                  <a:txBody>
                    <a:bodyPr/>
                    <a:lstStyle/>
                    <a:p>
                      <a:r>
                        <a:rPr lang="es-ES" sz="1600" b="0" kern="1200" dirty="0" smtClean="0">
                          <a:solidFill>
                            <a:schemeClr val="dk1"/>
                          </a:solidFill>
                          <a:effectLst/>
                          <a:latin typeface="+mn-lt"/>
                          <a:ea typeface="+mn-ea"/>
                          <a:cs typeface="+mn-cs"/>
                        </a:rPr>
                        <a:t>VI.</a:t>
                      </a:r>
                      <a:r>
                        <a:rPr lang="es-ES" sz="1600" b="0" kern="1200" baseline="0" dirty="0" smtClean="0">
                          <a:solidFill>
                            <a:schemeClr val="dk1"/>
                          </a:solidFill>
                          <a:effectLst/>
                          <a:latin typeface="+mn-lt"/>
                          <a:ea typeface="+mn-ea"/>
                          <a:cs typeface="+mn-cs"/>
                        </a:rPr>
                        <a:t> </a:t>
                      </a:r>
                      <a:r>
                        <a:rPr lang="es-ES" sz="1600" b="1" kern="1200" dirty="0" smtClean="0">
                          <a:solidFill>
                            <a:srgbClr val="FF0000"/>
                          </a:solidFill>
                          <a:effectLst/>
                          <a:latin typeface="+mn-lt"/>
                          <a:ea typeface="+mn-ea"/>
                          <a:cs typeface="+mn-cs"/>
                        </a:rPr>
                        <a:t>Opinar y realizar propuestas</a:t>
                      </a:r>
                      <a:r>
                        <a:rPr lang="es-ES" sz="1600" kern="1200" dirty="0" smtClean="0">
                          <a:solidFill>
                            <a:schemeClr val="dk1"/>
                          </a:solidFill>
                          <a:effectLst/>
                          <a:latin typeface="+mn-lt"/>
                          <a:ea typeface="+mn-ea"/>
                          <a:cs typeface="+mn-cs"/>
                        </a:rPr>
                        <a:t>, a través de su participación en la Comisión Ejecutiva, sobre la política estatal y las políticas integrales</a:t>
                      </a:r>
                      <a:endParaRPr lang="es-ES" sz="1600" dirty="0" smtClean="0"/>
                    </a:p>
                  </a:txBody>
                  <a:tcPr marL="91435" marR="91435" marT="45728" marB="45728"/>
                </a:tc>
                <a:tc hMerge="1">
                  <a:txBody>
                    <a:bodyPr/>
                    <a:lstStyle/>
                    <a:p>
                      <a:endParaRPr lang="es-ES" dirty="0" smtClean="0"/>
                    </a:p>
                  </a:txBody>
                  <a:tcPr/>
                </a:tc>
              </a:tr>
              <a:tr h="637896">
                <a:tc gridSpan="2">
                  <a:txBody>
                    <a:bodyPr/>
                    <a:lstStyle/>
                    <a:p>
                      <a:r>
                        <a:rPr lang="es-ES" sz="1600" kern="1200" dirty="0" smtClean="0">
                          <a:solidFill>
                            <a:schemeClr val="dk1"/>
                          </a:solidFill>
                          <a:effectLst/>
                          <a:latin typeface="+mn-lt"/>
                          <a:ea typeface="+mn-ea"/>
                          <a:cs typeface="+mn-cs"/>
                        </a:rPr>
                        <a:t>VIII. Proponer</a:t>
                      </a:r>
                      <a:r>
                        <a:rPr lang="es-ES" sz="1600" kern="1200" baseline="0" dirty="0" smtClean="0">
                          <a:solidFill>
                            <a:schemeClr val="dk1"/>
                          </a:solidFill>
                          <a:effectLst/>
                          <a:latin typeface="+mn-lt"/>
                          <a:ea typeface="+mn-ea"/>
                          <a:cs typeface="+mn-cs"/>
                        </a:rPr>
                        <a:t> …</a:t>
                      </a:r>
                      <a:r>
                        <a:rPr lang="es-ES" sz="1600" b="1" kern="1200" dirty="0" smtClean="0">
                          <a:solidFill>
                            <a:srgbClr val="FF0000"/>
                          </a:solidFill>
                          <a:effectLst/>
                          <a:latin typeface="+mn-lt"/>
                          <a:ea typeface="+mn-ea"/>
                          <a:cs typeface="+mn-cs"/>
                        </a:rPr>
                        <a:t>mecanismos para que la sociedad participe</a:t>
                      </a:r>
                      <a:r>
                        <a:rPr lang="es-ES" sz="1600" kern="1200" dirty="0" smtClean="0">
                          <a:solidFill>
                            <a:schemeClr val="dk1"/>
                          </a:solidFill>
                          <a:effectLst/>
                          <a:latin typeface="+mn-lt"/>
                          <a:ea typeface="+mn-ea"/>
                          <a:cs typeface="+mn-cs"/>
                        </a:rPr>
                        <a:t> en la prevención y denuncia de faltas administrativas y hechos de corrupción</a:t>
                      </a:r>
                      <a:endParaRPr lang="es-ES" sz="1600" dirty="0"/>
                    </a:p>
                  </a:txBody>
                  <a:tcPr marL="91435" marR="91435" marT="45728" marB="45728"/>
                </a:tc>
                <a:tc hMerge="1">
                  <a:txBody>
                    <a:bodyPr/>
                    <a:lstStyle/>
                    <a:p>
                      <a:endParaRPr lang="es-ES" dirty="0"/>
                    </a:p>
                  </a:txBody>
                  <a:tcPr/>
                </a:tc>
              </a:tr>
              <a:tr h="637896">
                <a:tc gridSpan="2">
                  <a:txBody>
                    <a:bodyPr/>
                    <a:lstStyle/>
                    <a:p>
                      <a:r>
                        <a:rPr lang="es-ES" sz="1600" dirty="0" smtClean="0"/>
                        <a:t>IX </a:t>
                      </a:r>
                      <a:r>
                        <a:rPr lang="es-ES" sz="1600" b="1" dirty="0" smtClean="0">
                          <a:solidFill>
                            <a:srgbClr val="FF0000"/>
                          </a:solidFill>
                        </a:rPr>
                        <a:t>Registro</a:t>
                      </a:r>
                      <a:r>
                        <a:rPr lang="es-ES" sz="1600" dirty="0" smtClean="0"/>
                        <a:t> de Organizaciones</a:t>
                      </a:r>
                      <a:r>
                        <a:rPr lang="es-ES" sz="1600" baseline="0" dirty="0" smtClean="0"/>
                        <a:t> de la Sociedad Civil que deseen colaborar de manera coordinada con el CPS para establecer una </a:t>
                      </a:r>
                      <a:r>
                        <a:rPr lang="es-ES" sz="1600" b="1" baseline="0" dirty="0" smtClean="0">
                          <a:solidFill>
                            <a:srgbClr val="FF0000"/>
                          </a:solidFill>
                        </a:rPr>
                        <a:t>Red de Participación Social</a:t>
                      </a:r>
                      <a:r>
                        <a:rPr lang="es-ES" sz="1600" baseline="0" dirty="0" smtClean="0">
                          <a:solidFill>
                            <a:srgbClr val="FF0000"/>
                          </a:solidFill>
                        </a:rPr>
                        <a:t> </a:t>
                      </a:r>
                      <a:endParaRPr lang="es-ES" sz="1600" dirty="0">
                        <a:solidFill>
                          <a:srgbClr val="FF0000"/>
                        </a:solidFill>
                      </a:endParaRPr>
                    </a:p>
                  </a:txBody>
                  <a:tcPr marL="91435" marR="91435" marT="45728" marB="45728"/>
                </a:tc>
                <a:tc hMerge="1">
                  <a:txBody>
                    <a:bodyPr/>
                    <a:lstStyle/>
                    <a:p>
                      <a:endParaRPr lang="es-ES" dirty="0"/>
                    </a:p>
                  </a:txBody>
                  <a:tcPr/>
                </a:tc>
              </a:tr>
              <a:tr h="913344">
                <a:tc gridSpan="2">
                  <a:txBody>
                    <a:bodyPr/>
                    <a:lstStyle/>
                    <a:p>
                      <a:pPr lvl="0"/>
                      <a:r>
                        <a:rPr lang="es-ES" sz="1600" kern="1200" dirty="0" smtClean="0">
                          <a:solidFill>
                            <a:schemeClr val="dk1"/>
                          </a:solidFill>
                          <a:effectLst/>
                          <a:latin typeface="+mn-lt"/>
                          <a:ea typeface="+mn-ea"/>
                          <a:cs typeface="+mn-cs"/>
                        </a:rPr>
                        <a:t>XVIII. Proponer al Comité Coordinador </a:t>
                      </a:r>
                      <a:r>
                        <a:rPr lang="es-ES" sz="1600" b="1" kern="1200" dirty="0" smtClean="0">
                          <a:solidFill>
                            <a:srgbClr val="FF0000"/>
                          </a:solidFill>
                          <a:effectLst/>
                          <a:latin typeface="+mn-lt"/>
                          <a:ea typeface="+mn-ea"/>
                          <a:cs typeface="+mn-cs"/>
                        </a:rPr>
                        <a:t>mecanismos para facilitar el funcionamiento</a:t>
                      </a:r>
                      <a:r>
                        <a:rPr lang="es-ES" sz="1600" b="1" kern="1200" dirty="0" smtClean="0">
                          <a:solidFill>
                            <a:schemeClr val="dk1"/>
                          </a:solidFill>
                          <a:effectLst/>
                          <a:latin typeface="+mn-lt"/>
                          <a:ea typeface="+mn-ea"/>
                          <a:cs typeface="+mn-cs"/>
                        </a:rPr>
                        <a:t> </a:t>
                      </a:r>
                      <a:r>
                        <a:rPr lang="es-ES" sz="1600" kern="1200" dirty="0" smtClean="0">
                          <a:solidFill>
                            <a:schemeClr val="dk1"/>
                          </a:solidFill>
                          <a:effectLst/>
                          <a:latin typeface="+mn-lt"/>
                          <a:ea typeface="+mn-ea"/>
                          <a:cs typeface="+mn-cs"/>
                        </a:rPr>
                        <a:t>de las instancias de </a:t>
                      </a:r>
                      <a:r>
                        <a:rPr lang="es-ES" sz="1600" b="1" kern="1200" dirty="0" smtClean="0">
                          <a:solidFill>
                            <a:srgbClr val="FF0000"/>
                          </a:solidFill>
                          <a:effectLst/>
                          <a:latin typeface="+mn-lt"/>
                          <a:ea typeface="+mn-ea"/>
                          <a:cs typeface="+mn-cs"/>
                        </a:rPr>
                        <a:t>contraloría social</a:t>
                      </a:r>
                      <a:r>
                        <a:rPr lang="es-ES" sz="1600" b="1" kern="1200" dirty="0" smtClean="0">
                          <a:solidFill>
                            <a:schemeClr val="dk1"/>
                          </a:solidFill>
                          <a:effectLst/>
                          <a:latin typeface="+mn-lt"/>
                          <a:ea typeface="+mn-ea"/>
                          <a:cs typeface="+mn-cs"/>
                        </a:rPr>
                        <a:t> </a:t>
                      </a:r>
                      <a:r>
                        <a:rPr lang="es-ES" sz="1600" kern="1200" dirty="0" smtClean="0">
                          <a:solidFill>
                            <a:schemeClr val="dk1"/>
                          </a:solidFill>
                          <a:effectLst/>
                          <a:latin typeface="+mn-lt"/>
                          <a:ea typeface="+mn-ea"/>
                          <a:cs typeface="+mn-cs"/>
                        </a:rPr>
                        <a:t>existentes, así como para recibir directamente información generada por esas instancias y formas de </a:t>
                      </a:r>
                      <a:r>
                        <a:rPr lang="es-ES" sz="1600" b="1" kern="1200" dirty="0" smtClean="0">
                          <a:solidFill>
                            <a:srgbClr val="FF0000"/>
                          </a:solidFill>
                          <a:effectLst/>
                          <a:latin typeface="+mn-lt"/>
                          <a:ea typeface="+mn-ea"/>
                          <a:cs typeface="+mn-cs"/>
                        </a:rPr>
                        <a:t>participación social.</a:t>
                      </a:r>
                      <a:r>
                        <a:rPr lang="es-ES" sz="1600" kern="1200" dirty="0" smtClean="0">
                          <a:solidFill>
                            <a:schemeClr val="dk1"/>
                          </a:solidFill>
                          <a:effectLst/>
                          <a:latin typeface="+mn-lt"/>
                          <a:ea typeface="+mn-ea"/>
                          <a:cs typeface="+mn-cs"/>
                        </a:rPr>
                        <a:t>  </a:t>
                      </a:r>
                      <a:endParaRPr lang="es-ES" sz="1600" dirty="0">
                        <a:effectLst/>
                      </a:endParaRPr>
                    </a:p>
                  </a:txBody>
                  <a:tcPr marL="91435" marR="91435" marT="45728" marB="45728"/>
                </a:tc>
                <a:tc hMerge="1">
                  <a:txBody>
                    <a:bodyPr/>
                    <a:lstStyle/>
                    <a:p>
                      <a:endParaRPr lang="es-ES" dirty="0"/>
                    </a:p>
                  </a:txBody>
                  <a:tcPr/>
                </a:tc>
              </a:tr>
            </a:tbl>
          </a:graphicData>
        </a:graphic>
      </p:graphicFrame>
    </p:spTree>
    <p:extLst>
      <p:ext uri="{BB962C8B-B14F-4D97-AF65-F5344CB8AC3E}">
        <p14:creationId xmlns:p14="http://schemas.microsoft.com/office/powerpoint/2010/main" val="174568538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nvPr>
        </p:nvGraphicFramePr>
        <p:xfrm>
          <a:off x="0" y="0"/>
          <a:ext cx="12192000" cy="6763405"/>
        </p:xfrm>
        <a:graphic>
          <a:graphicData uri="http://schemas.openxmlformats.org/drawingml/2006/table">
            <a:tbl>
              <a:tblPr firstRow="1" bandRow="1">
                <a:tableStyleId>{5C22544A-7EE6-4342-B048-85BDC9FD1C3A}</a:tableStyleId>
              </a:tblPr>
              <a:tblGrid>
                <a:gridCol w="2065283"/>
                <a:gridCol w="10126717"/>
              </a:tblGrid>
              <a:tr h="725902">
                <a:tc>
                  <a:txBody>
                    <a:bodyPr/>
                    <a:lstStyle/>
                    <a:p>
                      <a:pPr algn="ctr"/>
                      <a:r>
                        <a:rPr lang="es-ES" sz="1900" dirty="0" smtClean="0"/>
                        <a:t>DISPOSICÍON</a:t>
                      </a:r>
                      <a:r>
                        <a:rPr lang="es-ES" sz="1900" baseline="0" dirty="0" smtClean="0"/>
                        <a:t> JURÍDICA </a:t>
                      </a:r>
                      <a:endParaRPr lang="es-ES" sz="1900" dirty="0"/>
                    </a:p>
                  </a:txBody>
                  <a:tcPr marL="91435" marR="91435" marT="45723" marB="45723"/>
                </a:tc>
                <a:tc>
                  <a:txBody>
                    <a:bodyPr/>
                    <a:lstStyle/>
                    <a:p>
                      <a:pPr algn="ctr"/>
                      <a:r>
                        <a:rPr lang="es-ES" sz="2000" dirty="0" smtClean="0"/>
                        <a:t>IMPLICACIONES EN</a:t>
                      </a:r>
                      <a:r>
                        <a:rPr lang="es-ES" sz="2000" baseline="0" dirty="0" smtClean="0"/>
                        <a:t> LA OPERACIÓN DEL SLA</a:t>
                      </a:r>
                      <a:endParaRPr lang="es-ES" sz="2000" dirty="0"/>
                    </a:p>
                  </a:txBody>
                  <a:tcPr marL="91435" marR="91435" marT="45723" marB="45723"/>
                </a:tc>
              </a:tr>
              <a:tr h="462790">
                <a:tc gridSpan="2">
                  <a:txBody>
                    <a:bodyPr/>
                    <a:lstStyle/>
                    <a:p>
                      <a:pPr algn="ctr"/>
                      <a:r>
                        <a:rPr lang="es-ES" sz="1900" dirty="0" smtClean="0"/>
                        <a:t>ART.  30</a:t>
                      </a:r>
                      <a:r>
                        <a:rPr lang="es-ES" sz="1900" baseline="0" dirty="0" smtClean="0"/>
                        <a:t> </a:t>
                      </a:r>
                      <a:r>
                        <a:rPr lang="es-ES" sz="1900" dirty="0" smtClean="0"/>
                        <a:t>LA COMISIÓN</a:t>
                      </a:r>
                      <a:r>
                        <a:rPr lang="es-ES" sz="1900" baseline="0" dirty="0" smtClean="0"/>
                        <a:t>  EJECUTIVA: ELABORACIÓN DE </a:t>
                      </a:r>
                      <a:r>
                        <a:rPr lang="es-ES" sz="1900" baseline="0" dirty="0" smtClean="0">
                          <a:solidFill>
                            <a:srgbClr val="FF0000"/>
                          </a:solidFill>
                        </a:rPr>
                        <a:t>PROPUESTAS</a:t>
                      </a:r>
                      <a:r>
                        <a:rPr lang="es-ES" sz="1900" baseline="0" dirty="0" smtClean="0"/>
                        <a:t> SOBRE:</a:t>
                      </a:r>
                      <a:endParaRPr lang="es-ES" sz="1900" dirty="0"/>
                    </a:p>
                  </a:txBody>
                  <a:tcPr marL="91435" marR="91435" marT="45723" marB="45723"/>
                </a:tc>
                <a:tc hMerge="1">
                  <a:txBody>
                    <a:bodyPr/>
                    <a:lstStyle/>
                    <a:p>
                      <a:endParaRPr lang="es-ES" dirty="0"/>
                    </a:p>
                  </a:txBody>
                  <a:tcPr/>
                </a:tc>
              </a:tr>
              <a:tr h="72590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900" dirty="0" smtClean="0"/>
                        <a:t>I.</a:t>
                      </a:r>
                      <a:r>
                        <a:rPr lang="es-ES" sz="1900" baseline="0" dirty="0" smtClean="0"/>
                        <a:t> </a:t>
                      </a:r>
                      <a:r>
                        <a:rPr lang="es-ES" sz="1900" kern="1200" dirty="0" smtClean="0">
                          <a:solidFill>
                            <a:srgbClr val="FF0000"/>
                          </a:solidFill>
                          <a:effectLst/>
                          <a:latin typeface="+mn-lt"/>
                          <a:ea typeface="+mn-ea"/>
                          <a:cs typeface="+mn-cs"/>
                        </a:rPr>
                        <a:t>Las políticas integrales </a:t>
                      </a:r>
                      <a:r>
                        <a:rPr lang="es-ES" sz="1900" kern="1200" dirty="0" smtClean="0">
                          <a:solidFill>
                            <a:schemeClr val="dk1"/>
                          </a:solidFill>
                          <a:effectLst/>
                          <a:latin typeface="+mn-lt"/>
                          <a:ea typeface="+mn-ea"/>
                          <a:cs typeface="+mn-cs"/>
                        </a:rPr>
                        <a:t>en materia de prevención, control y disuasión de faltas administrativas y hechos de corrupción, así como de fiscalización y control de recursos públicos.</a:t>
                      </a:r>
                      <a:endParaRPr lang="es-ES" sz="1900" dirty="0" smtClean="0">
                        <a:effectLst/>
                      </a:endParaRPr>
                    </a:p>
                  </a:txBody>
                  <a:tcPr marL="91435" marR="91435" marT="45723" marB="45723"/>
                </a:tc>
                <a:tc hMerge="1">
                  <a:txBody>
                    <a:bodyPr/>
                    <a:lstStyle/>
                    <a:p>
                      <a:endParaRPr lang="es-ES" dirty="0" smtClean="0"/>
                    </a:p>
                  </a:txBody>
                  <a:tcPr/>
                </a:tc>
              </a:tr>
              <a:tr h="725902">
                <a:tc gridSpan="2">
                  <a:txBody>
                    <a:bodyPr/>
                    <a:lstStyle/>
                    <a:p>
                      <a:pPr algn="l"/>
                      <a:r>
                        <a:rPr lang="es-ES" sz="1900" dirty="0" smtClean="0"/>
                        <a:t>II.</a:t>
                      </a:r>
                      <a:r>
                        <a:rPr lang="es-ES" sz="1900" baseline="0" dirty="0" smtClean="0"/>
                        <a:t> </a:t>
                      </a:r>
                      <a:r>
                        <a:rPr lang="es-ES" sz="1900" kern="1200" dirty="0" smtClean="0">
                          <a:solidFill>
                            <a:schemeClr val="dk1"/>
                          </a:solidFill>
                          <a:effectLst/>
                          <a:latin typeface="+mn-lt"/>
                          <a:ea typeface="+mn-ea"/>
                          <a:cs typeface="+mn-cs"/>
                        </a:rPr>
                        <a:t>La </a:t>
                      </a:r>
                      <a:r>
                        <a:rPr lang="es-ES" sz="1900" kern="1200" dirty="0" smtClean="0">
                          <a:solidFill>
                            <a:srgbClr val="FF0000"/>
                          </a:solidFill>
                          <a:effectLst/>
                          <a:latin typeface="+mn-lt"/>
                          <a:ea typeface="+mn-ea"/>
                          <a:cs typeface="+mn-cs"/>
                        </a:rPr>
                        <a:t>metodología para medir y dar seguimiento</a:t>
                      </a:r>
                      <a:r>
                        <a:rPr lang="es-ES" sz="1900" kern="1200" dirty="0" smtClean="0">
                          <a:solidFill>
                            <a:schemeClr val="dk1"/>
                          </a:solidFill>
                          <a:effectLst/>
                          <a:latin typeface="+mn-lt"/>
                          <a:ea typeface="+mn-ea"/>
                          <a:cs typeface="+mn-cs"/>
                        </a:rPr>
                        <a:t>, con base en indicadores aceptados y confiables, a los fenómenos de corrupción así como a las políticas integrales.</a:t>
                      </a:r>
                      <a:endParaRPr lang="es-ES" sz="1900" dirty="0"/>
                    </a:p>
                  </a:txBody>
                  <a:tcPr marL="91435" marR="91435" marT="45723" marB="45723"/>
                </a:tc>
                <a:tc hMerge="1">
                  <a:txBody>
                    <a:bodyPr/>
                    <a:lstStyle/>
                    <a:p>
                      <a:endParaRPr lang="es-ES" dirty="0"/>
                    </a:p>
                  </a:txBody>
                  <a:tcPr/>
                </a:tc>
              </a:tr>
              <a:tr h="1039358">
                <a:tc gridSpan="2">
                  <a:txBody>
                    <a:bodyPr/>
                    <a:lstStyle/>
                    <a:p>
                      <a:pPr algn="l"/>
                      <a:r>
                        <a:rPr lang="es-ES" sz="1900" kern="1200" dirty="0" smtClean="0">
                          <a:solidFill>
                            <a:schemeClr val="dk1"/>
                          </a:solidFill>
                          <a:effectLst/>
                          <a:latin typeface="+mn-lt"/>
                          <a:ea typeface="+mn-ea"/>
                          <a:cs typeface="+mn-cs"/>
                        </a:rPr>
                        <a:t>IV.</a:t>
                      </a:r>
                      <a:r>
                        <a:rPr lang="es-ES" sz="1900" kern="1200" baseline="0" dirty="0" smtClean="0">
                          <a:solidFill>
                            <a:schemeClr val="dk1"/>
                          </a:solidFill>
                          <a:effectLst/>
                          <a:latin typeface="+mn-lt"/>
                          <a:ea typeface="+mn-ea"/>
                          <a:cs typeface="+mn-cs"/>
                        </a:rPr>
                        <a:t> </a:t>
                      </a:r>
                      <a:r>
                        <a:rPr lang="es-ES" sz="1900" kern="1200" dirty="0" smtClean="0">
                          <a:solidFill>
                            <a:schemeClr val="dk1"/>
                          </a:solidFill>
                          <a:effectLst/>
                          <a:latin typeface="+mn-lt"/>
                          <a:ea typeface="+mn-ea"/>
                          <a:cs typeface="+mn-cs"/>
                        </a:rPr>
                        <a:t>Los </a:t>
                      </a:r>
                      <a:r>
                        <a:rPr lang="es-ES" sz="1900" kern="1200" dirty="0" smtClean="0">
                          <a:solidFill>
                            <a:srgbClr val="FF0000"/>
                          </a:solidFill>
                          <a:effectLst/>
                          <a:latin typeface="+mn-lt"/>
                          <a:ea typeface="+mn-ea"/>
                          <a:cs typeface="+mn-cs"/>
                        </a:rPr>
                        <a:t>mecanismos de suministro, intercambio, sistematización y actualización de la información </a:t>
                      </a:r>
                      <a:r>
                        <a:rPr lang="es-ES" sz="1900" kern="1200" dirty="0" smtClean="0">
                          <a:solidFill>
                            <a:schemeClr val="dk1"/>
                          </a:solidFill>
                          <a:effectLst/>
                          <a:latin typeface="+mn-lt"/>
                          <a:ea typeface="+mn-ea"/>
                          <a:cs typeface="+mn-cs"/>
                        </a:rPr>
                        <a:t>en materia de fiscalización y control de recursos públicos, de prevención, control y disuasión de faltas administrativas y hechos de corrupción</a:t>
                      </a:r>
                      <a:endParaRPr lang="es-ES" sz="1900" dirty="0" smtClean="0"/>
                    </a:p>
                  </a:txBody>
                  <a:tcPr marL="91435" marR="91435" marT="45723" marB="45723"/>
                </a:tc>
                <a:tc hMerge="1">
                  <a:txBody>
                    <a:bodyPr/>
                    <a:lstStyle/>
                    <a:p>
                      <a:endParaRPr lang="es-ES" dirty="0" smtClean="0"/>
                    </a:p>
                  </a:txBody>
                  <a:tcPr/>
                </a:tc>
              </a:tr>
              <a:tr h="725902">
                <a:tc gridSpan="2">
                  <a:txBody>
                    <a:bodyPr/>
                    <a:lstStyle/>
                    <a:p>
                      <a:r>
                        <a:rPr lang="es-ES" sz="1900" kern="1200" dirty="0" smtClean="0">
                          <a:solidFill>
                            <a:schemeClr val="dk1"/>
                          </a:solidFill>
                          <a:effectLst/>
                          <a:latin typeface="+mn-lt"/>
                          <a:ea typeface="+mn-ea"/>
                          <a:cs typeface="+mn-cs"/>
                        </a:rPr>
                        <a:t>V.</a:t>
                      </a:r>
                      <a:r>
                        <a:rPr lang="es-ES" sz="1900" kern="1200" baseline="0" dirty="0" smtClean="0">
                          <a:solidFill>
                            <a:schemeClr val="dk1"/>
                          </a:solidFill>
                          <a:effectLst/>
                          <a:latin typeface="+mn-lt"/>
                          <a:ea typeface="+mn-ea"/>
                          <a:cs typeface="+mn-cs"/>
                        </a:rPr>
                        <a:t> </a:t>
                      </a:r>
                      <a:r>
                        <a:rPr lang="es-ES" sz="1900" kern="1200" dirty="0" smtClean="0">
                          <a:solidFill>
                            <a:schemeClr val="dk1"/>
                          </a:solidFill>
                          <a:effectLst/>
                          <a:latin typeface="+mn-lt"/>
                          <a:ea typeface="+mn-ea"/>
                          <a:cs typeface="+mn-cs"/>
                        </a:rPr>
                        <a:t>Las </a:t>
                      </a:r>
                      <a:r>
                        <a:rPr lang="es-ES" sz="1900" kern="1200" dirty="0" smtClean="0">
                          <a:solidFill>
                            <a:srgbClr val="FF0000"/>
                          </a:solidFill>
                          <a:effectLst/>
                          <a:latin typeface="+mn-lt"/>
                          <a:ea typeface="+mn-ea"/>
                          <a:cs typeface="+mn-cs"/>
                        </a:rPr>
                        <a:t>bases y principios para la efectiva coordinación </a:t>
                      </a:r>
                      <a:r>
                        <a:rPr lang="es-ES" sz="1900" kern="1200" dirty="0" smtClean="0">
                          <a:solidFill>
                            <a:schemeClr val="dk1"/>
                          </a:solidFill>
                          <a:effectLst/>
                          <a:latin typeface="+mn-lt"/>
                          <a:ea typeface="+mn-ea"/>
                          <a:cs typeface="+mn-cs"/>
                        </a:rPr>
                        <a:t>de las autoridades de los órdenes de gobierno en materia de fiscalización y control de los recursos públicos</a:t>
                      </a:r>
                      <a:endParaRPr lang="es-ES" sz="1900" dirty="0"/>
                    </a:p>
                  </a:txBody>
                  <a:tcPr marL="91435" marR="91435" marT="45723" marB="45723"/>
                </a:tc>
                <a:tc hMerge="1">
                  <a:txBody>
                    <a:bodyPr/>
                    <a:lstStyle/>
                    <a:p>
                      <a:endParaRPr lang="es-ES" dirty="0"/>
                    </a:p>
                  </a:txBody>
                  <a:tcPr/>
                </a:tc>
              </a:tr>
              <a:tr h="1039358">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900" dirty="0" smtClean="0"/>
                        <a:t>VII.</a:t>
                      </a:r>
                      <a:r>
                        <a:rPr lang="es-ES" sz="1900" baseline="0" dirty="0" smtClean="0"/>
                        <a:t> </a:t>
                      </a:r>
                      <a:r>
                        <a:rPr lang="es-ES" sz="1900" kern="1200" dirty="0" smtClean="0">
                          <a:solidFill>
                            <a:schemeClr val="dk1"/>
                          </a:solidFill>
                          <a:effectLst/>
                          <a:latin typeface="+mn-lt"/>
                          <a:ea typeface="+mn-ea"/>
                          <a:cs typeface="+mn-cs"/>
                        </a:rPr>
                        <a:t>Las</a:t>
                      </a:r>
                      <a:r>
                        <a:rPr lang="es-ES" sz="1900" kern="1200" dirty="0" smtClean="0">
                          <a:solidFill>
                            <a:srgbClr val="FF0000"/>
                          </a:solidFill>
                          <a:effectLst/>
                          <a:latin typeface="+mn-lt"/>
                          <a:ea typeface="+mn-ea"/>
                          <a:cs typeface="+mn-cs"/>
                        </a:rPr>
                        <a:t> recomendaciones </a:t>
                      </a:r>
                      <a:r>
                        <a:rPr lang="es-ES" sz="1900" kern="1200" dirty="0" smtClean="0">
                          <a:solidFill>
                            <a:schemeClr val="dk1"/>
                          </a:solidFill>
                          <a:effectLst/>
                          <a:latin typeface="+mn-lt"/>
                          <a:ea typeface="+mn-ea"/>
                          <a:cs typeface="+mn-cs"/>
                        </a:rPr>
                        <a:t>que serán dirigidas a las autoridades que se requieran, en virtud de los resultados advertidos en el informe anual, así como el informe de seguimiento que contenga los resultados sistematizados de la atención dada por las autoridades a dichas recomendaciones.</a:t>
                      </a:r>
                      <a:endParaRPr lang="es-ES" sz="1900" dirty="0" smtClean="0">
                        <a:effectLst/>
                      </a:endParaRPr>
                    </a:p>
                  </a:txBody>
                  <a:tcPr marL="91435" marR="91435" marT="45723" marB="45723"/>
                </a:tc>
                <a:tc hMerge="1">
                  <a:txBody>
                    <a:bodyPr/>
                    <a:lstStyle/>
                    <a:p>
                      <a:endParaRPr lang="es-ES" dirty="0"/>
                    </a:p>
                  </a:txBody>
                  <a:tcPr/>
                </a:tc>
              </a:tr>
              <a:tr h="573312">
                <a:tc gridSpan="2">
                  <a:txBody>
                    <a:bodyPr/>
                    <a:lstStyle/>
                    <a:p>
                      <a:pPr lvl="0"/>
                      <a:r>
                        <a:rPr lang="es-ES" sz="1900" kern="1200" dirty="0" smtClean="0">
                          <a:solidFill>
                            <a:schemeClr val="dk1"/>
                          </a:solidFill>
                          <a:effectLst/>
                          <a:latin typeface="+mn-lt"/>
                          <a:ea typeface="+mn-ea"/>
                          <a:cs typeface="+mn-cs"/>
                        </a:rPr>
                        <a:t>VIII.</a:t>
                      </a:r>
                      <a:r>
                        <a:rPr lang="es-ES" sz="1900" kern="1200" baseline="0" dirty="0" smtClean="0">
                          <a:solidFill>
                            <a:schemeClr val="dk1"/>
                          </a:solidFill>
                          <a:effectLst/>
                          <a:latin typeface="+mn-lt"/>
                          <a:ea typeface="+mn-ea"/>
                          <a:cs typeface="+mn-cs"/>
                        </a:rPr>
                        <a:t> </a:t>
                      </a:r>
                      <a:r>
                        <a:rPr lang="es-ES" sz="1900" kern="1200" dirty="0" smtClean="0">
                          <a:solidFill>
                            <a:schemeClr val="dk1"/>
                          </a:solidFill>
                          <a:effectLst/>
                          <a:latin typeface="+mn-lt"/>
                          <a:ea typeface="+mn-ea"/>
                          <a:cs typeface="+mn-cs"/>
                        </a:rPr>
                        <a:t>Los </a:t>
                      </a:r>
                      <a:r>
                        <a:rPr lang="es-ES" sz="1900" kern="1200" dirty="0" smtClean="0">
                          <a:solidFill>
                            <a:srgbClr val="FF0000"/>
                          </a:solidFill>
                          <a:effectLst/>
                          <a:latin typeface="+mn-lt"/>
                          <a:ea typeface="+mn-ea"/>
                          <a:cs typeface="+mn-cs"/>
                        </a:rPr>
                        <a:t>mecanismos de coordinación </a:t>
                      </a:r>
                      <a:r>
                        <a:rPr lang="es-ES" sz="1900" kern="1200" dirty="0" smtClean="0">
                          <a:solidFill>
                            <a:schemeClr val="dk1"/>
                          </a:solidFill>
                          <a:effectLst/>
                          <a:latin typeface="+mn-lt"/>
                          <a:ea typeface="+mn-ea"/>
                          <a:cs typeface="+mn-cs"/>
                        </a:rPr>
                        <a:t>con los Sistemas Municipales donde hubiere y con el Sistema Nacional</a:t>
                      </a:r>
                    </a:p>
                  </a:txBody>
                  <a:tcPr marL="91435" marR="91435" marT="45723" marB="45723"/>
                </a:tc>
                <a:tc hMerge="1">
                  <a:txBody>
                    <a:bodyPr/>
                    <a:lstStyle/>
                    <a:p>
                      <a:endParaRPr lang="es-ES" dirty="0"/>
                    </a:p>
                  </a:txBody>
                  <a:tcPr/>
                </a:tc>
              </a:tr>
              <a:tr h="744979">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900" kern="1200" dirty="0" smtClean="0">
                          <a:solidFill>
                            <a:schemeClr val="dk1"/>
                          </a:solidFill>
                          <a:effectLst/>
                          <a:latin typeface="+mn-lt"/>
                          <a:ea typeface="+mn-ea"/>
                          <a:cs typeface="+mn-cs"/>
                        </a:rPr>
                        <a:t>IX. Las adecuaciones que se requieran para su homologación con las normas emitidas por el Sistema Nacional Anticorrupción</a:t>
                      </a:r>
                      <a:endParaRPr lang="es-ES" sz="1900" dirty="0" smtClean="0">
                        <a:effectLst/>
                      </a:endParaRPr>
                    </a:p>
                  </a:txBody>
                  <a:tcPr marL="91435" marR="91435" marT="45723" marB="45723"/>
                </a:tc>
                <a:tc hMerge="1">
                  <a:txBody>
                    <a:bodyPr/>
                    <a:lstStyle/>
                    <a:p>
                      <a:endParaRPr lang="es-ES"/>
                    </a:p>
                  </a:txBody>
                  <a:tcPr/>
                </a:tc>
              </a:tr>
            </a:tbl>
          </a:graphicData>
        </a:graphic>
      </p:graphicFrame>
    </p:spTree>
    <p:extLst>
      <p:ext uri="{BB962C8B-B14F-4D97-AF65-F5344CB8AC3E}">
        <p14:creationId xmlns:p14="http://schemas.microsoft.com/office/powerpoint/2010/main" val="375036149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nvPr>
        </p:nvGraphicFramePr>
        <p:xfrm>
          <a:off x="706439" y="684215"/>
          <a:ext cx="10818452" cy="2316446"/>
        </p:xfrm>
        <a:graphic>
          <a:graphicData uri="http://schemas.openxmlformats.org/drawingml/2006/table">
            <a:tbl>
              <a:tblPr firstRow="1" bandRow="1">
                <a:tableStyleId>{5C22544A-7EE6-4342-B048-85BDC9FD1C3A}</a:tableStyleId>
              </a:tblPr>
              <a:tblGrid>
                <a:gridCol w="2916699"/>
                <a:gridCol w="7901753"/>
              </a:tblGrid>
              <a:tr h="701023">
                <a:tc>
                  <a:txBody>
                    <a:bodyPr/>
                    <a:lstStyle/>
                    <a:p>
                      <a:pPr algn="ctr"/>
                      <a:r>
                        <a:rPr lang="es-ES" sz="2000" dirty="0" smtClean="0"/>
                        <a:t>DISPOSICÍON</a:t>
                      </a:r>
                      <a:r>
                        <a:rPr lang="es-ES" sz="2000" baseline="0" dirty="0" smtClean="0"/>
                        <a:t> JURÍDICA </a:t>
                      </a:r>
                      <a:endParaRPr lang="es-ES" sz="2000" dirty="0"/>
                    </a:p>
                  </a:txBody>
                  <a:tcPr marL="91436" marR="91436" marT="45711" marB="45711"/>
                </a:tc>
                <a:tc>
                  <a:txBody>
                    <a:bodyPr/>
                    <a:lstStyle/>
                    <a:p>
                      <a:pPr algn="ctr"/>
                      <a:r>
                        <a:rPr lang="es-ES" sz="2000" dirty="0" smtClean="0"/>
                        <a:t>IMPLICACIONES EN</a:t>
                      </a:r>
                      <a:r>
                        <a:rPr lang="es-ES" sz="2000" baseline="0" dirty="0" smtClean="0"/>
                        <a:t> LA OPERACIÓN DEL SLA</a:t>
                      </a:r>
                      <a:endParaRPr lang="es-ES" sz="2000" dirty="0"/>
                    </a:p>
                  </a:txBody>
                  <a:tcPr marL="91436" marR="91436" marT="45711" marB="45711"/>
                </a:tc>
              </a:tr>
              <a:tr h="1615423">
                <a:tc>
                  <a:txBody>
                    <a:bodyPr/>
                    <a:lstStyle/>
                    <a:p>
                      <a:pPr algn="ctr"/>
                      <a:r>
                        <a:rPr lang="es-ES" sz="2000" dirty="0" smtClean="0"/>
                        <a:t>ART. 32 LSACJ</a:t>
                      </a:r>
                    </a:p>
                    <a:p>
                      <a:pPr algn="ctr"/>
                      <a:r>
                        <a:rPr lang="es-ES" sz="2000" dirty="0" smtClean="0"/>
                        <a:t>COMISIÓN</a:t>
                      </a:r>
                      <a:r>
                        <a:rPr lang="es-ES" sz="2000" baseline="0" dirty="0" smtClean="0"/>
                        <a:t> EJECUTIVA</a:t>
                      </a:r>
                      <a:endParaRPr lang="es-ES" sz="2000" dirty="0"/>
                    </a:p>
                  </a:txBody>
                  <a:tcPr marL="91436" marR="91436" marT="45711" marB="45711"/>
                </a:tc>
                <a:tc>
                  <a:txBody>
                    <a:bodyPr/>
                    <a:lstStyle/>
                    <a:p>
                      <a:r>
                        <a:rPr lang="es-ES" sz="2000" kern="1200" dirty="0" smtClean="0">
                          <a:solidFill>
                            <a:schemeClr val="dk1"/>
                          </a:solidFill>
                          <a:effectLst/>
                          <a:latin typeface="+mn-lt"/>
                          <a:ea typeface="+mn-ea"/>
                          <a:cs typeface="+mn-cs"/>
                        </a:rPr>
                        <a:t>2…podrá </a:t>
                      </a:r>
                      <a:r>
                        <a:rPr lang="es-ES" sz="2000" b="1" kern="1200" dirty="0" smtClean="0">
                          <a:solidFill>
                            <a:srgbClr val="FF0000"/>
                          </a:solidFill>
                          <a:effectLst/>
                          <a:latin typeface="+mn-lt"/>
                          <a:ea typeface="+mn-ea"/>
                          <a:cs typeface="+mn-cs"/>
                        </a:rPr>
                        <a:t>invitar a sus sesiones a especialistas</a:t>
                      </a:r>
                      <a:r>
                        <a:rPr lang="es-ES" sz="2000" kern="1200" dirty="0" smtClean="0">
                          <a:solidFill>
                            <a:schemeClr val="dk1"/>
                          </a:solidFill>
                          <a:effectLst/>
                          <a:latin typeface="+mn-lt"/>
                          <a:ea typeface="+mn-ea"/>
                          <a:cs typeface="+mn-cs"/>
                        </a:rPr>
                        <a:t> en los temas a tratar, los cuales contarán con </a:t>
                      </a:r>
                      <a:r>
                        <a:rPr lang="es-ES" sz="2000" b="1" kern="1200" dirty="0" smtClean="0">
                          <a:solidFill>
                            <a:srgbClr val="FF0000"/>
                          </a:solidFill>
                          <a:effectLst/>
                          <a:latin typeface="+mn-lt"/>
                          <a:ea typeface="+mn-ea"/>
                          <a:cs typeface="+mn-cs"/>
                        </a:rPr>
                        <a:t>voz </a:t>
                      </a:r>
                      <a:r>
                        <a:rPr lang="es-ES" sz="2000" kern="1200" dirty="0" smtClean="0">
                          <a:solidFill>
                            <a:schemeClr val="dk1"/>
                          </a:solidFill>
                          <a:effectLst/>
                          <a:latin typeface="+mn-lt"/>
                          <a:ea typeface="+mn-ea"/>
                          <a:cs typeface="+mn-cs"/>
                        </a:rPr>
                        <a:t>pero sin voto.</a:t>
                      </a:r>
                    </a:p>
                    <a:p>
                      <a:r>
                        <a:rPr lang="es-ES" sz="2000" kern="1200" dirty="0" smtClean="0">
                          <a:solidFill>
                            <a:schemeClr val="dk1"/>
                          </a:solidFill>
                          <a:effectLst/>
                          <a:latin typeface="+mn-lt"/>
                          <a:ea typeface="+mn-ea"/>
                          <a:cs typeface="+mn-cs"/>
                        </a:rPr>
                        <a:t>3… podrá, en el ámbito de sus atribuciones, </a:t>
                      </a:r>
                      <a:r>
                        <a:rPr lang="es-ES" sz="2000" b="1" kern="1200" dirty="0" smtClean="0">
                          <a:solidFill>
                            <a:srgbClr val="FF0000"/>
                          </a:solidFill>
                          <a:effectLst/>
                          <a:latin typeface="+mn-lt"/>
                          <a:ea typeface="+mn-ea"/>
                          <a:cs typeface="+mn-cs"/>
                        </a:rPr>
                        <a:t>emitir los exhortos </a:t>
                      </a:r>
                      <a:r>
                        <a:rPr lang="es-ES" sz="2000" kern="1200" dirty="0" smtClean="0">
                          <a:solidFill>
                            <a:schemeClr val="dk1"/>
                          </a:solidFill>
                          <a:effectLst/>
                          <a:latin typeface="+mn-lt"/>
                          <a:ea typeface="+mn-ea"/>
                          <a:cs typeface="+mn-cs"/>
                        </a:rPr>
                        <a:t>que considere necesarios a las autoridades integrantes del Comité Coordinador</a:t>
                      </a:r>
                      <a:endParaRPr lang="es-ES" sz="2000" dirty="0"/>
                    </a:p>
                  </a:txBody>
                  <a:tcPr marL="91436" marR="91436" marT="45711" marB="45711"/>
                </a:tc>
              </a:tr>
            </a:tbl>
          </a:graphicData>
        </a:graphic>
      </p:graphicFrame>
      <p:graphicFrame>
        <p:nvGraphicFramePr>
          <p:cNvPr id="4" name="Tabla 3"/>
          <p:cNvGraphicFramePr>
            <a:graphicFrameLocks noGrp="1"/>
          </p:cNvGraphicFramePr>
          <p:nvPr>
            <p:extLst/>
          </p:nvPr>
        </p:nvGraphicFramePr>
        <p:xfrm>
          <a:off x="724618" y="3132139"/>
          <a:ext cx="10829208" cy="3535662"/>
        </p:xfrm>
        <a:graphic>
          <a:graphicData uri="http://schemas.openxmlformats.org/drawingml/2006/table">
            <a:tbl>
              <a:tblPr firstRow="1" bandRow="1">
                <a:tableStyleId>{5C22544A-7EE6-4342-B048-85BDC9FD1C3A}</a:tableStyleId>
              </a:tblPr>
              <a:tblGrid>
                <a:gridCol w="2760829"/>
                <a:gridCol w="8068379"/>
              </a:tblGrid>
              <a:tr h="701031">
                <a:tc>
                  <a:txBody>
                    <a:bodyPr/>
                    <a:lstStyle/>
                    <a:p>
                      <a:pPr algn="ctr"/>
                      <a:r>
                        <a:rPr lang="es-ES" sz="2000" dirty="0" smtClean="0"/>
                        <a:t>DISPOSICÍON</a:t>
                      </a:r>
                      <a:r>
                        <a:rPr lang="es-ES" sz="2000" baseline="0" dirty="0" smtClean="0"/>
                        <a:t> JURÍDICA </a:t>
                      </a:r>
                      <a:endParaRPr lang="es-ES" sz="2000" dirty="0"/>
                    </a:p>
                  </a:txBody>
                  <a:tcPr marL="91449" marR="91449" marT="45715" marB="45715"/>
                </a:tc>
                <a:tc>
                  <a:txBody>
                    <a:bodyPr/>
                    <a:lstStyle/>
                    <a:p>
                      <a:pPr algn="ctr"/>
                      <a:r>
                        <a:rPr lang="es-ES" sz="2000" dirty="0" smtClean="0"/>
                        <a:t>IMPLICACIONES EN</a:t>
                      </a:r>
                      <a:r>
                        <a:rPr lang="es-ES" sz="2000" baseline="0" dirty="0" smtClean="0"/>
                        <a:t> LA OPERACIÓN DEL SLA</a:t>
                      </a:r>
                      <a:endParaRPr lang="es-ES" sz="2000" dirty="0"/>
                    </a:p>
                  </a:txBody>
                  <a:tcPr marL="91449" marR="91449" marT="45715" marB="45715"/>
                </a:tc>
              </a:tr>
              <a:tr h="2834631">
                <a:tc>
                  <a:txBody>
                    <a:bodyPr/>
                    <a:lstStyle/>
                    <a:p>
                      <a:pPr algn="ctr"/>
                      <a:r>
                        <a:rPr lang="es-ES" sz="2000" dirty="0" smtClean="0"/>
                        <a:t>CONSTITUACIÓN</a:t>
                      </a:r>
                      <a:r>
                        <a:rPr lang="es-ES" sz="2000" baseline="0" dirty="0" smtClean="0"/>
                        <a:t> POLÍTICA DEL ESTADO DE JALISCO </a:t>
                      </a:r>
                    </a:p>
                    <a:p>
                      <a:pPr algn="ctr"/>
                      <a:r>
                        <a:rPr lang="es-ES" sz="2000" baseline="0" dirty="0" smtClean="0"/>
                        <a:t>ART. 53</a:t>
                      </a:r>
                      <a:endParaRPr lang="es-ES" sz="2000" dirty="0"/>
                    </a:p>
                  </a:txBody>
                  <a:tcPr marL="91449" marR="91449" marT="45715" marB="45715"/>
                </a:tc>
                <a:tc>
                  <a:txBody>
                    <a:bodyPr/>
                    <a:lstStyle/>
                    <a:p>
                      <a:r>
                        <a:rPr lang="es-ES_tradnl" sz="2000" kern="1200" dirty="0" smtClean="0">
                          <a:solidFill>
                            <a:schemeClr val="dk1"/>
                          </a:solidFill>
                          <a:effectLst/>
                          <a:latin typeface="+mn-lt"/>
                          <a:ea typeface="+mn-ea"/>
                          <a:cs typeface="+mn-cs"/>
                        </a:rPr>
                        <a:t> </a:t>
                      </a:r>
                      <a:r>
                        <a:rPr lang="es-ES_tradnl" sz="2000" b="0" kern="1200" dirty="0" smtClean="0">
                          <a:solidFill>
                            <a:schemeClr val="dk1"/>
                          </a:solidFill>
                          <a:effectLst/>
                          <a:latin typeface="+mn-lt"/>
                          <a:ea typeface="+mn-ea"/>
                          <a:cs typeface="+mn-cs"/>
                        </a:rPr>
                        <a:t>Para elegir al Fiscal Especializado en Combate a la Corrupción, el Congreso del Estado emitirá una convocatoria pública abierta a la sociedad; una vez recibidas </a:t>
                      </a:r>
                      <a:r>
                        <a:rPr lang="es-ES_tradnl" sz="2000" b="1" kern="1200" dirty="0" smtClean="0">
                          <a:solidFill>
                            <a:srgbClr val="FF0000"/>
                          </a:solidFill>
                          <a:effectLst/>
                          <a:latin typeface="+mn-lt"/>
                          <a:ea typeface="+mn-ea"/>
                          <a:cs typeface="+mn-cs"/>
                        </a:rPr>
                        <a:t>las solicitudes y los expedientes de los aspirantes, éstos serán remitidos en copia al Comité de Participación Social del Sistema Estatal Anticorrupción </a:t>
                      </a:r>
                      <a:r>
                        <a:rPr lang="es-ES_tradnl" sz="2000" b="0" kern="1200" dirty="0" smtClean="0">
                          <a:solidFill>
                            <a:schemeClr val="dk1"/>
                          </a:solidFill>
                          <a:effectLst/>
                          <a:latin typeface="+mn-lt"/>
                          <a:ea typeface="+mn-ea"/>
                          <a:cs typeface="+mn-cs"/>
                        </a:rPr>
                        <a:t>para que analice los perfiles y emita sus opiniones técnicas, mismas que serán enviadas al Gobernador, quien </a:t>
                      </a:r>
                      <a:r>
                        <a:rPr lang="es-ES_tradnl" sz="2000" b="1" kern="1200" dirty="0" smtClean="0">
                          <a:solidFill>
                            <a:srgbClr val="FF0000"/>
                          </a:solidFill>
                          <a:effectLst/>
                          <a:latin typeface="+mn-lt"/>
                          <a:ea typeface="+mn-ea"/>
                          <a:cs typeface="+mn-cs"/>
                        </a:rPr>
                        <a:t>tomando en cuenta las opiniones del Comité</a:t>
                      </a:r>
                      <a:r>
                        <a:rPr lang="es-ES_tradnl" sz="2000" b="0" kern="1200" dirty="0" smtClean="0">
                          <a:solidFill>
                            <a:schemeClr val="dk1"/>
                          </a:solidFill>
                          <a:effectLst/>
                          <a:latin typeface="+mn-lt"/>
                          <a:ea typeface="+mn-ea"/>
                          <a:cs typeface="+mn-cs"/>
                        </a:rPr>
                        <a:t>, someterá a consideración del Congreso una terna, en los términos que fije la ley.</a:t>
                      </a:r>
                      <a:endParaRPr lang="es-ES" sz="2000" b="0" dirty="0"/>
                    </a:p>
                  </a:txBody>
                  <a:tcPr marL="91449" marR="91449" marT="45715" marB="45715"/>
                </a:tc>
              </a:tr>
            </a:tbl>
          </a:graphicData>
        </a:graphic>
      </p:graphicFrame>
    </p:spTree>
    <p:extLst>
      <p:ext uri="{BB962C8B-B14F-4D97-AF65-F5344CB8AC3E}">
        <p14:creationId xmlns:p14="http://schemas.microsoft.com/office/powerpoint/2010/main" val="76711927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nvPr>
        </p:nvGraphicFramePr>
        <p:xfrm>
          <a:off x="0" y="609690"/>
          <a:ext cx="12192000" cy="6248310"/>
        </p:xfrm>
        <a:graphic>
          <a:graphicData uri="http://schemas.openxmlformats.org/drawingml/2006/table">
            <a:tbl>
              <a:tblPr firstRow="1" bandRow="1">
                <a:tableStyleId>{5C22544A-7EE6-4342-B048-85BDC9FD1C3A}</a:tableStyleId>
              </a:tblPr>
              <a:tblGrid>
                <a:gridCol w="1596276"/>
                <a:gridCol w="1671930"/>
                <a:gridCol w="8923794"/>
              </a:tblGrid>
              <a:tr h="638396">
                <a:tc gridSpan="2">
                  <a:txBody>
                    <a:bodyPr/>
                    <a:lstStyle/>
                    <a:p>
                      <a:pPr algn="ctr"/>
                      <a:r>
                        <a:rPr lang="es-ES" sz="1900" dirty="0" smtClean="0"/>
                        <a:t>DISPOSICÍON</a:t>
                      </a:r>
                      <a:r>
                        <a:rPr lang="es-ES" sz="1900" baseline="0" dirty="0" smtClean="0"/>
                        <a:t> JURÍDICA </a:t>
                      </a:r>
                      <a:endParaRPr lang="es-ES" sz="1900" dirty="0"/>
                    </a:p>
                  </a:txBody>
                  <a:tcPr marL="91441" marR="91441" marT="45711" marB="45711"/>
                </a:tc>
                <a:tc hMerge="1">
                  <a:txBody>
                    <a:bodyPr/>
                    <a:lstStyle/>
                    <a:p>
                      <a:endParaRPr lang="es-ES"/>
                    </a:p>
                  </a:txBody>
                  <a:tcPr/>
                </a:tc>
                <a:tc>
                  <a:txBody>
                    <a:bodyPr/>
                    <a:lstStyle/>
                    <a:p>
                      <a:pPr algn="ctr"/>
                      <a:r>
                        <a:rPr lang="es-ES" sz="1900" dirty="0" smtClean="0"/>
                        <a:t>IMPLICACIONES EN</a:t>
                      </a:r>
                      <a:r>
                        <a:rPr lang="es-ES" sz="1900" baseline="0" dirty="0" smtClean="0"/>
                        <a:t> LA OPERACIÓN DEL SLA</a:t>
                      </a:r>
                      <a:endParaRPr lang="es-ES" sz="1900" dirty="0"/>
                    </a:p>
                  </a:txBody>
                  <a:tcPr marL="91441" marR="91441" marT="45711" marB="45711"/>
                </a:tc>
              </a:tr>
              <a:tr h="914075">
                <a:tc gridSpan="3">
                  <a:txBody>
                    <a:bodyPr/>
                    <a:lstStyle/>
                    <a:p>
                      <a:pPr algn="ctr"/>
                      <a:r>
                        <a:rPr lang="es-ES" sz="1900" dirty="0" smtClean="0"/>
                        <a:t> CAPÍTULO</a:t>
                      </a:r>
                      <a:r>
                        <a:rPr lang="es-ES" sz="1900" baseline="0" dirty="0" smtClean="0"/>
                        <a:t> III. </a:t>
                      </a:r>
                    </a:p>
                    <a:p>
                      <a:pPr algn="ctr"/>
                      <a:r>
                        <a:rPr lang="es-MX" sz="1900" dirty="0" smtClean="0"/>
                        <a:t>Del sistema de evolución patrimonial, de declaración de intereses y constancia de presentación de declaración fiscal </a:t>
                      </a:r>
                      <a:endParaRPr lang="es-ES" sz="1900" dirty="0"/>
                    </a:p>
                  </a:txBody>
                  <a:tcPr marL="91441" marR="91441" marT="45711" marB="45711"/>
                </a:tc>
                <a:tc hMerge="1">
                  <a:txBody>
                    <a:bodyPr/>
                    <a:lstStyle/>
                    <a:p>
                      <a:endParaRPr lang="es-ES"/>
                    </a:p>
                  </a:txBody>
                  <a:tcPr/>
                </a:tc>
                <a:tc hMerge="1">
                  <a:txBody>
                    <a:bodyPr/>
                    <a:lstStyle/>
                    <a:p>
                      <a:endParaRPr lang="es-ES" dirty="0"/>
                    </a:p>
                  </a:txBody>
                  <a:tcPr/>
                </a:tc>
              </a:tr>
              <a:tr h="1465431">
                <a:tc>
                  <a:txBody>
                    <a:bodyPr/>
                    <a:lstStyle/>
                    <a:p>
                      <a:r>
                        <a:rPr lang="es-MX" sz="1900" dirty="0" smtClean="0"/>
                        <a:t>Artículo 29. </a:t>
                      </a:r>
                      <a:endParaRPr lang="es-ES" sz="1900" dirty="0"/>
                    </a:p>
                  </a:txBody>
                  <a:tcPr marL="91441" marR="91441" marT="45711" marB="45711"/>
                </a:tc>
                <a:tc gridSpan="2">
                  <a:txBody>
                    <a:bodyPr/>
                    <a:lstStyle/>
                    <a:p>
                      <a:r>
                        <a:rPr lang="es-MX" sz="1900" dirty="0" smtClean="0"/>
                        <a:t>Las </a:t>
                      </a:r>
                      <a:r>
                        <a:rPr lang="es-MX" sz="1900" b="1" dirty="0" smtClean="0">
                          <a:solidFill>
                            <a:srgbClr val="FF0000"/>
                          </a:solidFill>
                        </a:rPr>
                        <a:t>declaraciones patrimoniales y de intereses serán públicas </a:t>
                      </a:r>
                      <a:r>
                        <a:rPr lang="es-MX" sz="1900" dirty="0" smtClean="0"/>
                        <a:t>salvo los rubros cuya publicidad pueda afectar la vida privada o los datos personales protegidos por la Constitución. Para tal efecto, el </a:t>
                      </a:r>
                      <a:r>
                        <a:rPr lang="es-MX" sz="1900" b="1" dirty="0" smtClean="0">
                          <a:solidFill>
                            <a:srgbClr val="FF0000"/>
                          </a:solidFill>
                        </a:rPr>
                        <a:t>Comité Coordinador, a propuesta del Comité de Participación Ciudadana, emitirá los formatos respectivos</a:t>
                      </a:r>
                      <a:r>
                        <a:rPr lang="es-MX" sz="1900" dirty="0" smtClean="0"/>
                        <a:t>, garantizando que los rubros que pudieran afectar los derechos aludidos queden en resguardo de las autoridades competentes.</a:t>
                      </a:r>
                      <a:endParaRPr lang="es-ES" sz="1900" dirty="0"/>
                    </a:p>
                  </a:txBody>
                  <a:tcPr marL="91441" marR="91441" marT="45711" marB="45711"/>
                </a:tc>
                <a:tc hMerge="1">
                  <a:txBody>
                    <a:bodyPr/>
                    <a:lstStyle/>
                    <a:p>
                      <a:endParaRPr lang="es-ES" dirty="0"/>
                    </a:p>
                  </a:txBody>
                  <a:tcPr/>
                </a:tc>
              </a:tr>
              <a:tr h="1465431">
                <a:tc>
                  <a:txBody>
                    <a:bodyPr/>
                    <a:lstStyle/>
                    <a:p>
                      <a:r>
                        <a:rPr lang="es-MX" sz="1900" dirty="0" smtClean="0"/>
                        <a:t> Artículo 34</a:t>
                      </a:r>
                      <a:endParaRPr lang="es-ES" sz="1900" dirty="0"/>
                    </a:p>
                  </a:txBody>
                  <a:tcPr marL="91441" marR="91441" marT="45711" marB="45711"/>
                </a:tc>
                <a:tc gridSpan="2">
                  <a:txBody>
                    <a:bodyPr/>
                    <a:lstStyle/>
                    <a:p>
                      <a:r>
                        <a:rPr lang="es-MX" sz="1900" dirty="0" smtClean="0"/>
                        <a:t>Las </a:t>
                      </a:r>
                      <a:r>
                        <a:rPr lang="es-MX" sz="1900" dirty="0" smtClean="0">
                          <a:solidFill>
                            <a:srgbClr val="FF0000"/>
                          </a:solidFill>
                        </a:rPr>
                        <a:t>declaraciones de situación patrimonial </a:t>
                      </a:r>
                      <a:r>
                        <a:rPr lang="es-MX" sz="1900" dirty="0" smtClean="0"/>
                        <a:t>deberán ser presentadas a través de medios electrónicos, empleándose medios de identificación electrónica…</a:t>
                      </a:r>
                      <a:r>
                        <a:rPr lang="es-MX" sz="1900" baseline="0" dirty="0" smtClean="0"/>
                        <a:t> el </a:t>
                      </a:r>
                      <a:r>
                        <a:rPr lang="es-MX" sz="1900" dirty="0" smtClean="0"/>
                        <a:t>Comité Coordinador, a propuesta del </a:t>
                      </a:r>
                      <a:r>
                        <a:rPr lang="es-MX" sz="1900" b="1" dirty="0" smtClean="0">
                          <a:solidFill>
                            <a:srgbClr val="FF0000"/>
                          </a:solidFill>
                        </a:rPr>
                        <a:t>Comité de Participación Ciudadana, emitirá las normas y los formatos</a:t>
                      </a:r>
                      <a:r>
                        <a:rPr lang="es-MX" sz="1900" dirty="0" smtClean="0"/>
                        <a:t> impresos; de medios magnéticos y electrónicos, bajo los cuales los Declarantes deberán presentar las declaraciones de situación patrimonial</a:t>
                      </a:r>
                      <a:endParaRPr lang="es-ES" sz="1900" dirty="0"/>
                    </a:p>
                  </a:txBody>
                  <a:tcPr marL="91441" marR="91441" marT="45711" marB="45711"/>
                </a:tc>
                <a:tc hMerge="1">
                  <a:txBody>
                    <a:bodyPr/>
                    <a:lstStyle/>
                    <a:p>
                      <a:endParaRPr lang="es-ES" dirty="0"/>
                    </a:p>
                  </a:txBody>
                  <a:tcPr/>
                </a:tc>
              </a:tr>
              <a:tr h="1465431">
                <a:tc>
                  <a:txBody>
                    <a:bodyPr/>
                    <a:lstStyle/>
                    <a:p>
                      <a:r>
                        <a:rPr lang="es-MX" sz="1900" dirty="0" smtClean="0"/>
                        <a:t>Artículos 46</a:t>
                      </a:r>
                      <a:r>
                        <a:rPr lang="es-MX" sz="1900" baseline="0" dirty="0" smtClean="0"/>
                        <a:t> y 48</a:t>
                      </a:r>
                      <a:endParaRPr lang="es-ES" sz="1900" dirty="0"/>
                    </a:p>
                  </a:txBody>
                  <a:tcPr marL="91441" marR="91441" marT="45711" marB="45711"/>
                </a:tc>
                <a:tc gridSpan="2">
                  <a:txBody>
                    <a:bodyPr/>
                    <a:lstStyle/>
                    <a:p>
                      <a:r>
                        <a:rPr lang="es-MX" sz="1900" dirty="0" smtClean="0"/>
                        <a:t>Se encuentran </a:t>
                      </a:r>
                      <a:r>
                        <a:rPr lang="es-MX" sz="1900" b="1" dirty="0" smtClean="0">
                          <a:solidFill>
                            <a:srgbClr val="FF0000"/>
                          </a:solidFill>
                        </a:rPr>
                        <a:t>obligados a presentar declaración de intereses todos los Servidores Públicos </a:t>
                      </a:r>
                      <a:r>
                        <a:rPr lang="es-MX" sz="1900" dirty="0" smtClean="0"/>
                        <a:t>que deban presentar la </a:t>
                      </a:r>
                      <a:r>
                        <a:rPr lang="es-MX" sz="1900" b="1" dirty="0" smtClean="0">
                          <a:solidFill>
                            <a:srgbClr val="FF0000"/>
                          </a:solidFill>
                        </a:rPr>
                        <a:t>declaración patrimonial</a:t>
                      </a:r>
                      <a:r>
                        <a:rPr lang="es-MX" sz="1900" dirty="0" smtClean="0"/>
                        <a:t>… El Comité Coordinador, a propuesta del Comité de Participación Ciudadana, </a:t>
                      </a:r>
                      <a:r>
                        <a:rPr lang="es-MX" sz="1900" b="1" dirty="0" smtClean="0">
                          <a:solidFill>
                            <a:srgbClr val="FF0000"/>
                          </a:solidFill>
                        </a:rPr>
                        <a:t>expedirá las normas y los formatos </a:t>
                      </a:r>
                      <a:r>
                        <a:rPr lang="es-MX" sz="1900" dirty="0" smtClean="0"/>
                        <a:t>impresos, de medios magnéticos y electrónicos, bajo los cuales los Declarantes deberán presentar la declaración de intereses</a:t>
                      </a:r>
                      <a:endParaRPr lang="es-ES" sz="1900" dirty="0" smtClean="0"/>
                    </a:p>
                  </a:txBody>
                  <a:tcPr marL="91441" marR="91441" marT="45711" marB="45711"/>
                </a:tc>
                <a:tc hMerge="1">
                  <a:txBody>
                    <a:bodyPr/>
                    <a:lstStyle/>
                    <a:p>
                      <a:endParaRPr lang="es-ES" dirty="0"/>
                    </a:p>
                  </a:txBody>
                  <a:tcPr/>
                </a:tc>
              </a:tr>
            </a:tbl>
          </a:graphicData>
        </a:graphic>
      </p:graphicFrame>
      <p:sp>
        <p:nvSpPr>
          <p:cNvPr id="32770" name="Título 1"/>
          <p:cNvSpPr>
            <a:spLocks noGrp="1"/>
          </p:cNvSpPr>
          <p:nvPr>
            <p:ph type="title"/>
          </p:nvPr>
        </p:nvSpPr>
        <p:spPr>
          <a:xfrm>
            <a:off x="-331086" y="-472980"/>
            <a:ext cx="10515600" cy="1325563"/>
          </a:xfrm>
        </p:spPr>
        <p:txBody>
          <a:bodyPr>
            <a:normAutofit/>
          </a:bodyPr>
          <a:lstStyle/>
          <a:p>
            <a:pPr algn="ctr"/>
            <a:r>
              <a:rPr lang="es-ES" altLang="es-MX" sz="2400" b="1" dirty="0" smtClean="0">
                <a:solidFill>
                  <a:schemeClr val="bg1"/>
                </a:solidFill>
              </a:rPr>
              <a:t>LEY GENERAL DE RESPONSABILIDADES ADMINISTRATIVAS</a:t>
            </a:r>
          </a:p>
        </p:txBody>
      </p:sp>
    </p:spTree>
    <p:extLst>
      <p:ext uri="{BB962C8B-B14F-4D97-AF65-F5344CB8AC3E}">
        <p14:creationId xmlns:p14="http://schemas.microsoft.com/office/powerpoint/2010/main" val="325974221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370828" y="595203"/>
            <a:ext cx="10998212" cy="2452797"/>
          </a:xfrm>
          <a:prstGeom prst="rect">
            <a:avLst/>
          </a:prstGeom>
        </p:spPr>
        <p:txBody>
          <a:bodyPr vert="horz" lIns="91438" tIns="45719" rIns="91438" bIns="45719"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fontAlgn="auto">
              <a:spcAft>
                <a:spcPts val="0"/>
              </a:spcAft>
            </a:pPr>
            <a:r>
              <a:rPr lang="es-ES" altLang="es-MX" sz="4800" b="1" dirty="0" smtClean="0">
                <a:solidFill>
                  <a:srgbClr val="002060"/>
                </a:solidFill>
                <a:latin typeface="+mn-lt"/>
              </a:rPr>
              <a:t>¿Cómo </a:t>
            </a:r>
            <a:r>
              <a:rPr lang="es-ES" altLang="es-MX" sz="4800" b="1" dirty="0" smtClean="0">
                <a:solidFill>
                  <a:srgbClr val="002060"/>
                </a:solidFill>
                <a:latin typeface="+mn-lt"/>
              </a:rPr>
              <a:t>ha sido el proceso de armonización, diseño e implementación en Jalisco?      </a:t>
            </a:r>
            <a:endParaRPr lang="es-ES" altLang="es-MX" sz="4800" b="1" dirty="0">
              <a:solidFill>
                <a:srgbClr val="002060"/>
              </a:solidFill>
              <a:latin typeface="+mn-lt"/>
            </a:endParaRPr>
          </a:p>
        </p:txBody>
      </p:sp>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448" y="3230880"/>
            <a:ext cx="3551632" cy="337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n 1"/>
          <p:cNvPicPr>
            <a:picLocks noChangeAspect="1"/>
          </p:cNvPicPr>
          <p:nvPr/>
        </p:nvPicPr>
        <p:blipFill>
          <a:blip r:embed="rId3"/>
          <a:stretch>
            <a:fillRect/>
          </a:stretch>
        </p:blipFill>
        <p:spPr>
          <a:xfrm>
            <a:off x="295759" y="3296326"/>
            <a:ext cx="7934794" cy="3308604"/>
          </a:xfrm>
          <a:prstGeom prst="rect">
            <a:avLst/>
          </a:prstGeom>
        </p:spPr>
      </p:pic>
    </p:spTree>
    <p:extLst>
      <p:ext uri="{BB962C8B-B14F-4D97-AF65-F5344CB8AC3E}">
        <p14:creationId xmlns:p14="http://schemas.microsoft.com/office/powerpoint/2010/main" val="293967190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0" y="0"/>
            <a:ext cx="12192000" cy="6936962"/>
          </a:xfrm>
          <a:prstGeom prst="rect">
            <a:avLst/>
          </a:prstGeom>
        </p:spPr>
      </p:pic>
    </p:spTree>
    <p:extLst>
      <p:ext uri="{BB962C8B-B14F-4D97-AF65-F5344CB8AC3E}">
        <p14:creationId xmlns:p14="http://schemas.microsoft.com/office/powerpoint/2010/main" val="133630624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56887" y="4436179"/>
            <a:ext cx="3169457" cy="261610"/>
          </a:xfrm>
          <a:prstGeom prst="rect">
            <a:avLst/>
          </a:prstGeom>
        </p:spPr>
        <p:txBody>
          <a:bodyPr wrap="none">
            <a:spAutoFit/>
          </a:bodyPr>
          <a:lstStyle/>
          <a:p>
            <a:r>
              <a:rPr lang="es-ES" sz="1100" dirty="0"/>
              <a:t>https://www.youtube.com/watch?v=71mPC4ZdpMI</a:t>
            </a:r>
          </a:p>
        </p:txBody>
      </p:sp>
      <p:pic>
        <p:nvPicPr>
          <p:cNvPr id="5" name="Imagen 4"/>
          <p:cNvPicPr>
            <a:picLocks noChangeAspect="1"/>
          </p:cNvPicPr>
          <p:nvPr/>
        </p:nvPicPr>
        <p:blipFill>
          <a:blip r:embed="rId2"/>
          <a:stretch>
            <a:fillRect/>
          </a:stretch>
        </p:blipFill>
        <p:spPr>
          <a:xfrm>
            <a:off x="311060" y="1386841"/>
            <a:ext cx="4179311" cy="2651760"/>
          </a:xfrm>
          <a:prstGeom prst="rect">
            <a:avLst/>
          </a:prstGeom>
        </p:spPr>
      </p:pic>
      <p:pic>
        <p:nvPicPr>
          <p:cNvPr id="6" name="Imagen 5"/>
          <p:cNvPicPr>
            <a:picLocks noChangeAspect="1"/>
          </p:cNvPicPr>
          <p:nvPr/>
        </p:nvPicPr>
        <p:blipFill>
          <a:blip r:embed="rId3"/>
          <a:stretch>
            <a:fillRect/>
          </a:stretch>
        </p:blipFill>
        <p:spPr>
          <a:xfrm>
            <a:off x="5177146" y="0"/>
            <a:ext cx="7014854" cy="3714932"/>
          </a:xfrm>
          <a:prstGeom prst="rect">
            <a:avLst/>
          </a:prstGeom>
        </p:spPr>
      </p:pic>
      <p:sp>
        <p:nvSpPr>
          <p:cNvPr id="7" name="Rectángulo 6"/>
          <p:cNvSpPr/>
          <p:nvPr/>
        </p:nvSpPr>
        <p:spPr>
          <a:xfrm>
            <a:off x="7440820" y="3761602"/>
            <a:ext cx="2944460" cy="276999"/>
          </a:xfrm>
          <a:prstGeom prst="rect">
            <a:avLst/>
          </a:prstGeom>
        </p:spPr>
        <p:txBody>
          <a:bodyPr wrap="none">
            <a:spAutoFit/>
          </a:bodyPr>
          <a:lstStyle/>
          <a:p>
            <a:r>
              <a:rPr lang="es-ES" sz="1200" dirty="0"/>
              <a:t>http://www.semaforoanticorrupcion.mx/#!/</a:t>
            </a:r>
          </a:p>
        </p:txBody>
      </p:sp>
      <p:pic>
        <p:nvPicPr>
          <p:cNvPr id="8" name="Imagen 7"/>
          <p:cNvPicPr>
            <a:picLocks noChangeAspect="1"/>
          </p:cNvPicPr>
          <p:nvPr/>
        </p:nvPicPr>
        <p:blipFill>
          <a:blip r:embed="rId4"/>
          <a:stretch>
            <a:fillRect/>
          </a:stretch>
        </p:blipFill>
        <p:spPr>
          <a:xfrm>
            <a:off x="9146227" y="4522621"/>
            <a:ext cx="2616397" cy="1897695"/>
          </a:xfrm>
          <a:prstGeom prst="rect">
            <a:avLst/>
          </a:prstGeom>
        </p:spPr>
      </p:pic>
      <p:pic>
        <p:nvPicPr>
          <p:cNvPr id="9" name="Imagen 8"/>
          <p:cNvPicPr>
            <a:picLocks noChangeAspect="1"/>
          </p:cNvPicPr>
          <p:nvPr/>
        </p:nvPicPr>
        <p:blipFill>
          <a:blip r:embed="rId5"/>
          <a:stretch>
            <a:fillRect/>
          </a:stretch>
        </p:blipFill>
        <p:spPr>
          <a:xfrm>
            <a:off x="5758044" y="4522621"/>
            <a:ext cx="2462243" cy="1923627"/>
          </a:xfrm>
          <a:prstGeom prst="rect">
            <a:avLst/>
          </a:prstGeom>
        </p:spPr>
      </p:pic>
    </p:spTree>
    <p:extLst>
      <p:ext uri="{BB962C8B-B14F-4D97-AF65-F5344CB8AC3E}">
        <p14:creationId xmlns:p14="http://schemas.microsoft.com/office/powerpoint/2010/main" val="59773828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p:cNvSpPr/>
          <p:nvPr/>
        </p:nvSpPr>
        <p:spPr>
          <a:xfrm>
            <a:off x="4246565" y="185741"/>
            <a:ext cx="2581275" cy="115728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91436" tIns="45718" rIns="91436" bIns="45718" anchor="ctr"/>
          <a:lstStyle/>
          <a:p>
            <a:pPr algn="ctr" eaLnBrk="1" fontAlgn="auto" hangingPunct="1">
              <a:spcBef>
                <a:spcPts val="0"/>
              </a:spcBef>
              <a:spcAft>
                <a:spcPts val="0"/>
              </a:spcAft>
              <a:defRPr/>
            </a:pPr>
            <a:r>
              <a:rPr lang="es-ES" dirty="0"/>
              <a:t>COMITÉ COORDINADOR  </a:t>
            </a:r>
          </a:p>
        </p:txBody>
      </p:sp>
      <p:sp>
        <p:nvSpPr>
          <p:cNvPr id="7" name="Rectángulo redondeado 6"/>
          <p:cNvSpPr/>
          <p:nvPr/>
        </p:nvSpPr>
        <p:spPr>
          <a:xfrm>
            <a:off x="906466" y="3768510"/>
            <a:ext cx="2579687" cy="1157287"/>
          </a:xfrm>
          <a:prstGeom prst="roundRect">
            <a:avLst/>
          </a:prstGeom>
        </p:spPr>
        <p:style>
          <a:lnRef idx="3">
            <a:schemeClr val="lt1"/>
          </a:lnRef>
          <a:fillRef idx="1">
            <a:schemeClr val="dk1"/>
          </a:fillRef>
          <a:effectRef idx="1">
            <a:schemeClr val="dk1"/>
          </a:effectRef>
          <a:fontRef idx="minor">
            <a:schemeClr val="lt1"/>
          </a:fontRef>
        </p:style>
        <p:txBody>
          <a:bodyPr lIns="91436" tIns="45718" rIns="91436" bIns="45718" anchor="ctr"/>
          <a:lstStyle/>
          <a:p>
            <a:pPr algn="ctr" eaLnBrk="1" fontAlgn="auto" hangingPunct="1">
              <a:spcBef>
                <a:spcPts val="0"/>
              </a:spcBef>
              <a:spcAft>
                <a:spcPts val="0"/>
              </a:spcAft>
              <a:defRPr/>
            </a:pPr>
            <a:r>
              <a:rPr lang="es-ES" dirty="0"/>
              <a:t>COMITÉ DE PARTICIPACIÓN SOCIAL </a:t>
            </a:r>
          </a:p>
        </p:txBody>
      </p:sp>
      <p:sp>
        <p:nvSpPr>
          <p:cNvPr id="9" name="Rectángulo redondeado 8"/>
          <p:cNvSpPr/>
          <p:nvPr/>
        </p:nvSpPr>
        <p:spPr>
          <a:xfrm>
            <a:off x="8324852" y="3979866"/>
            <a:ext cx="2581275" cy="11572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eaLnBrk="1" fontAlgn="auto" hangingPunct="1">
              <a:spcBef>
                <a:spcPts val="0"/>
              </a:spcBef>
              <a:spcAft>
                <a:spcPts val="0"/>
              </a:spcAft>
              <a:defRPr/>
            </a:pPr>
            <a:r>
              <a:rPr lang="es-ES" dirty="0"/>
              <a:t>COMISIÓN EJECUTIVA</a:t>
            </a:r>
          </a:p>
        </p:txBody>
      </p:sp>
      <p:sp>
        <p:nvSpPr>
          <p:cNvPr id="28677" name="CuadroTexto 9"/>
          <p:cNvSpPr txBox="1">
            <a:spLocks noChangeArrowheads="1"/>
          </p:cNvSpPr>
          <p:nvPr/>
        </p:nvSpPr>
        <p:spPr bwMode="auto">
          <a:xfrm>
            <a:off x="203201" y="680120"/>
            <a:ext cx="3679033" cy="923326"/>
          </a:xfrm>
          <a:prstGeom prst="rect">
            <a:avLst/>
          </a:prstGeom>
          <a:ln/>
          <a:extLst/>
        </p:spPr>
        <p:style>
          <a:lnRef idx="1">
            <a:schemeClr val="accent2"/>
          </a:lnRef>
          <a:fillRef idx="2">
            <a:schemeClr val="accent2"/>
          </a:fillRef>
          <a:effectRef idx="1">
            <a:schemeClr val="accent2"/>
          </a:effectRef>
          <a:fontRef idx="minor">
            <a:schemeClr val="dk1"/>
          </a:fontRef>
        </p:style>
        <p:txBody>
          <a:bodyPr wrap="square" lIns="91436" tIns="45718" rIns="91436" bIns="4571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r>
              <a:rPr lang="es-ES" altLang="es-MX" b="1" dirty="0"/>
              <a:t>7 Integrantes</a:t>
            </a:r>
            <a:r>
              <a:rPr lang="es-ES" altLang="es-MX" dirty="0"/>
              <a:t>: </a:t>
            </a:r>
          </a:p>
          <a:p>
            <a:pPr algn="ctr" eaLnBrk="1" hangingPunct="1"/>
            <a:r>
              <a:rPr lang="es-ES" altLang="es-MX" dirty="0"/>
              <a:t> 6 funcionarios públicos, 1 representante de Participación Social  </a:t>
            </a:r>
          </a:p>
        </p:txBody>
      </p:sp>
      <p:sp>
        <p:nvSpPr>
          <p:cNvPr id="28678" name="CuadroTexto 11"/>
          <p:cNvSpPr txBox="1">
            <a:spLocks noChangeArrowheads="1"/>
          </p:cNvSpPr>
          <p:nvPr/>
        </p:nvSpPr>
        <p:spPr bwMode="auto">
          <a:xfrm>
            <a:off x="561977" y="2859091"/>
            <a:ext cx="3204806" cy="6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r>
              <a:rPr lang="es-ES" altLang="es-MX" b="1" dirty="0"/>
              <a:t>5 Integrantes:</a:t>
            </a:r>
          </a:p>
          <a:p>
            <a:pPr algn="ctr" eaLnBrk="1" hangingPunct="1"/>
            <a:r>
              <a:rPr lang="es-ES" altLang="es-MX" dirty="0"/>
              <a:t>Ningún funcionario público.   </a:t>
            </a:r>
          </a:p>
        </p:txBody>
      </p:sp>
      <p:sp>
        <p:nvSpPr>
          <p:cNvPr id="28679" name="CuadroTexto 12"/>
          <p:cNvSpPr txBox="1">
            <a:spLocks noChangeArrowheads="1"/>
          </p:cNvSpPr>
          <p:nvPr/>
        </p:nvSpPr>
        <p:spPr bwMode="auto">
          <a:xfrm>
            <a:off x="7393785" y="3239298"/>
            <a:ext cx="4464051" cy="6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r>
              <a:rPr lang="es-ES" altLang="es-MX" b="1"/>
              <a:t>5 Integrantes:</a:t>
            </a:r>
          </a:p>
          <a:p>
            <a:pPr algn="ctr" eaLnBrk="1" hangingPunct="1"/>
            <a:r>
              <a:rPr lang="es-ES" altLang="es-MX"/>
              <a:t> 1 Funcionario público, 4 integrantes CPS.</a:t>
            </a:r>
          </a:p>
        </p:txBody>
      </p:sp>
      <p:sp>
        <p:nvSpPr>
          <p:cNvPr id="28680" name="Rectángulo 10"/>
          <p:cNvSpPr>
            <a:spLocks noChangeArrowheads="1"/>
          </p:cNvSpPr>
          <p:nvPr/>
        </p:nvSpPr>
        <p:spPr bwMode="auto">
          <a:xfrm>
            <a:off x="203201" y="5543552"/>
            <a:ext cx="3698875" cy="1200325"/>
          </a:xfrm>
          <a:prstGeom prst="rect">
            <a:avLst/>
          </a:prstGeom>
          <a:noFill/>
          <a:ln w="9525">
            <a:solidFill>
              <a:schemeClr val="tx1"/>
            </a:solidFill>
            <a:prstDash val="dashDot"/>
            <a:miter lim="800000"/>
            <a:headEnd/>
            <a:tailEnd/>
          </a:ln>
          <a:extLst>
            <a:ext uri="{909E8E84-426E-40DD-AFC4-6F175D3DCCD1}">
              <a14:hiddenFill xmlns:a14="http://schemas.microsoft.com/office/drawing/2010/main">
                <a:solidFill>
                  <a:srgbClr val="FFFFFF"/>
                </a:solidFill>
              </a14:hiddenFill>
            </a:ext>
          </a:extLst>
        </p:spPr>
        <p:txBody>
          <a:bodyPr lIns="91436" tIns="45718" rIns="91436" bIns="4571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r>
              <a:rPr lang="es-ES" altLang="es-MX" dirty="0">
                <a:ea typeface="Calibri" pitchFamily="34" charset="0"/>
                <a:cs typeface="Times New Roman" pitchFamily="18" charset="0"/>
              </a:rPr>
              <a:t>La gobernanza democrática de la nueva  institucional del SLA:  Bases y relaciones efectivas entre Sociedad Civil y </a:t>
            </a:r>
            <a:r>
              <a:rPr lang="es-ES" altLang="es-MX" dirty="0" smtClean="0">
                <a:ea typeface="Calibri" pitchFamily="34" charset="0"/>
                <a:cs typeface="Times New Roman" pitchFamily="18" charset="0"/>
              </a:rPr>
              <a:t>las </a:t>
            </a:r>
            <a:r>
              <a:rPr lang="es-ES" altLang="es-MX" dirty="0">
                <a:ea typeface="Calibri" pitchFamily="34" charset="0"/>
                <a:cs typeface="Times New Roman" pitchFamily="18" charset="0"/>
              </a:rPr>
              <a:t>instituciones públicas.</a:t>
            </a:r>
          </a:p>
        </p:txBody>
      </p:sp>
      <p:sp>
        <p:nvSpPr>
          <p:cNvPr id="28681" name="Rectángulo 15"/>
          <p:cNvSpPr>
            <a:spLocks noChangeArrowheads="1"/>
          </p:cNvSpPr>
          <p:nvPr/>
        </p:nvSpPr>
        <p:spPr bwMode="auto">
          <a:xfrm>
            <a:off x="7183440" y="738204"/>
            <a:ext cx="4527548" cy="646327"/>
          </a:xfrm>
          <a:prstGeom prst="rect">
            <a:avLst/>
          </a:prstGeom>
          <a:noFill/>
          <a:ln w="9525">
            <a:solidFill>
              <a:schemeClr val="tx1"/>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lIns="91436" tIns="45718" rIns="91436" bIns="4571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r>
              <a:rPr lang="es-ES" altLang="es-MX" dirty="0" smtClean="0">
                <a:ea typeface="Calibri" pitchFamily="34" charset="0"/>
                <a:cs typeface="Times New Roman" pitchFamily="18" charset="0"/>
              </a:rPr>
              <a:t>Cabeza y columna </a:t>
            </a:r>
            <a:r>
              <a:rPr lang="es-ES" altLang="es-MX" dirty="0">
                <a:ea typeface="Calibri" pitchFamily="34" charset="0"/>
                <a:cs typeface="Times New Roman" pitchFamily="18" charset="0"/>
              </a:rPr>
              <a:t>vertebral </a:t>
            </a:r>
            <a:r>
              <a:rPr lang="es-ES" altLang="es-MX" dirty="0" smtClean="0">
                <a:ea typeface="Calibri" pitchFamily="34" charset="0"/>
                <a:cs typeface="Times New Roman" pitchFamily="18" charset="0"/>
              </a:rPr>
              <a:t>del </a:t>
            </a:r>
            <a:r>
              <a:rPr lang="es-ES" altLang="es-MX" dirty="0">
                <a:ea typeface="Calibri" pitchFamily="34" charset="0"/>
                <a:cs typeface="Times New Roman" pitchFamily="18" charset="0"/>
              </a:rPr>
              <a:t>SLA: Expresión del compromiso del sector gubernamental.</a:t>
            </a:r>
          </a:p>
        </p:txBody>
      </p:sp>
      <p:sp>
        <p:nvSpPr>
          <p:cNvPr id="28682" name="Rectángulo 17"/>
          <p:cNvSpPr>
            <a:spLocks noChangeArrowheads="1"/>
          </p:cNvSpPr>
          <p:nvPr/>
        </p:nvSpPr>
        <p:spPr bwMode="auto">
          <a:xfrm>
            <a:off x="8010527" y="5519740"/>
            <a:ext cx="3700463" cy="923326"/>
          </a:xfrm>
          <a:prstGeom prst="rect">
            <a:avLst/>
          </a:prstGeom>
          <a:noFill/>
          <a:ln w="9525">
            <a:solidFill>
              <a:schemeClr val="tx1"/>
            </a:solidFill>
            <a:prstDash val="dashDot"/>
            <a:miter lim="800000"/>
            <a:headEnd/>
            <a:tailEnd/>
          </a:ln>
          <a:extLst>
            <a:ext uri="{909E8E84-426E-40DD-AFC4-6F175D3DCCD1}">
              <a14:hiddenFill xmlns:a14="http://schemas.microsoft.com/office/drawing/2010/main">
                <a:solidFill>
                  <a:srgbClr val="FFFFFF"/>
                </a:solidFill>
              </a14:hiddenFill>
            </a:ext>
          </a:extLst>
        </p:spPr>
        <p:txBody>
          <a:bodyPr lIns="91436" tIns="45718" rIns="91436" bIns="4571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r>
              <a:rPr lang="es-ES" altLang="es-MX" dirty="0">
                <a:ea typeface="Calibri" pitchFamily="34" charset="0"/>
                <a:cs typeface="Times New Roman" pitchFamily="18" charset="0"/>
              </a:rPr>
              <a:t>Brazos </a:t>
            </a:r>
            <a:r>
              <a:rPr lang="es-ES" altLang="es-MX" dirty="0" smtClean="0">
                <a:ea typeface="Calibri" pitchFamily="34" charset="0"/>
                <a:cs typeface="Times New Roman" pitchFamily="18" charset="0"/>
              </a:rPr>
              <a:t>operativos: </a:t>
            </a:r>
            <a:endParaRPr lang="es-ES" altLang="es-MX" dirty="0" smtClean="0">
              <a:ea typeface="Calibri" pitchFamily="34" charset="0"/>
              <a:cs typeface="Times New Roman" pitchFamily="18" charset="0"/>
            </a:endParaRPr>
          </a:p>
          <a:p>
            <a:pPr algn="ctr" eaLnBrk="1" hangingPunct="1"/>
            <a:r>
              <a:rPr lang="es-ES" altLang="es-MX" dirty="0" smtClean="0">
                <a:ea typeface="Calibri" pitchFamily="34" charset="0"/>
                <a:cs typeface="Times New Roman" pitchFamily="18" charset="0"/>
              </a:rPr>
              <a:t>1) S</a:t>
            </a:r>
            <a:r>
              <a:rPr lang="es-ES" altLang="es-MX" dirty="0" smtClean="0">
                <a:ea typeface="Calibri" pitchFamily="34" charset="0"/>
                <a:cs typeface="Times New Roman" pitchFamily="18" charset="0"/>
              </a:rPr>
              <a:t>ervicio </a:t>
            </a:r>
            <a:r>
              <a:rPr lang="es-ES" altLang="es-MX" dirty="0">
                <a:ea typeface="Calibri" pitchFamily="34" charset="0"/>
                <a:cs typeface="Times New Roman" pitchFamily="18" charset="0"/>
              </a:rPr>
              <a:t>público </a:t>
            </a:r>
            <a:endParaRPr lang="es-ES" altLang="es-MX" dirty="0">
              <a:ea typeface="Calibri" pitchFamily="34" charset="0"/>
              <a:cs typeface="Times New Roman" pitchFamily="18" charset="0"/>
            </a:endParaRPr>
          </a:p>
          <a:p>
            <a:pPr algn="ctr" eaLnBrk="1" hangingPunct="1"/>
            <a:r>
              <a:rPr lang="es-ES" altLang="es-MX" dirty="0" smtClean="0">
                <a:ea typeface="Calibri" pitchFamily="34" charset="0"/>
                <a:cs typeface="Times New Roman" pitchFamily="18" charset="0"/>
              </a:rPr>
              <a:t>2) </a:t>
            </a:r>
            <a:r>
              <a:rPr lang="es-ES" altLang="es-MX" dirty="0">
                <a:ea typeface="Calibri" pitchFamily="34" charset="0"/>
                <a:cs typeface="Times New Roman" pitchFamily="18" charset="0"/>
              </a:rPr>
              <a:t>S</a:t>
            </a:r>
            <a:r>
              <a:rPr lang="es-ES" altLang="es-MX" dirty="0" smtClean="0">
                <a:ea typeface="Calibri" pitchFamily="34" charset="0"/>
                <a:cs typeface="Times New Roman" pitchFamily="18" charset="0"/>
              </a:rPr>
              <a:t>inergia </a:t>
            </a:r>
            <a:r>
              <a:rPr lang="es-ES" altLang="es-MX" dirty="0">
                <a:ea typeface="Calibri" pitchFamily="34" charset="0"/>
                <a:cs typeface="Times New Roman" pitchFamily="18" charset="0"/>
              </a:rPr>
              <a:t>ciudadanía.</a:t>
            </a:r>
          </a:p>
        </p:txBody>
      </p:sp>
      <p:sp>
        <p:nvSpPr>
          <p:cNvPr id="17" name="Elipse 16"/>
          <p:cNvSpPr/>
          <p:nvPr/>
        </p:nvSpPr>
        <p:spPr>
          <a:xfrm>
            <a:off x="4278315" y="2484441"/>
            <a:ext cx="2905125" cy="1876425"/>
          </a:xfrm>
          <a:prstGeom prst="ellipse">
            <a:avLst/>
          </a:prstGeom>
        </p:spPr>
        <p:style>
          <a:lnRef idx="3">
            <a:schemeClr val="lt1"/>
          </a:lnRef>
          <a:fillRef idx="1">
            <a:schemeClr val="accent3"/>
          </a:fillRef>
          <a:effectRef idx="1">
            <a:schemeClr val="accent3"/>
          </a:effectRef>
          <a:fontRef idx="minor">
            <a:schemeClr val="lt1"/>
          </a:fontRef>
        </p:style>
        <p:txBody>
          <a:bodyPr lIns="91436" tIns="45718" rIns="91436" bIns="45718" anchor="ctr"/>
          <a:lstStyle/>
          <a:p>
            <a:pPr algn="ctr" eaLnBrk="1" fontAlgn="auto" hangingPunct="1">
              <a:spcBef>
                <a:spcPts val="0"/>
              </a:spcBef>
              <a:spcAft>
                <a:spcPts val="0"/>
              </a:spcAft>
              <a:defRPr/>
            </a:pPr>
            <a:r>
              <a:rPr lang="es-ES" sz="2400" dirty="0"/>
              <a:t>S</a:t>
            </a:r>
            <a:r>
              <a:rPr lang="es-ES" sz="1400" b="1" dirty="0"/>
              <a:t>ISTEMA </a:t>
            </a:r>
            <a:r>
              <a:rPr lang="es-ES" sz="2000" dirty="0"/>
              <a:t>L</a:t>
            </a:r>
            <a:r>
              <a:rPr lang="es-ES" sz="1400" b="1" dirty="0"/>
              <a:t>OCAL </a:t>
            </a:r>
            <a:r>
              <a:rPr lang="es-ES" sz="2000" dirty="0"/>
              <a:t>A</a:t>
            </a:r>
            <a:r>
              <a:rPr lang="es-ES" sz="1400" b="1" dirty="0"/>
              <a:t>NTICÓRRUPCIÓN</a:t>
            </a:r>
          </a:p>
        </p:txBody>
      </p:sp>
      <p:cxnSp>
        <p:nvCxnSpPr>
          <p:cNvPr id="20" name="Conector angular 19"/>
          <p:cNvCxnSpPr>
            <a:stCxn id="5" idx="2"/>
            <a:endCxn id="17" idx="0"/>
          </p:cNvCxnSpPr>
          <p:nvPr/>
        </p:nvCxnSpPr>
        <p:spPr>
          <a:xfrm rot="16200000" flipH="1">
            <a:off x="5063334" y="1816896"/>
            <a:ext cx="1141413" cy="193675"/>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Conector angular 21"/>
          <p:cNvCxnSpPr>
            <a:stCxn id="7" idx="3"/>
          </p:cNvCxnSpPr>
          <p:nvPr/>
        </p:nvCxnSpPr>
        <p:spPr>
          <a:xfrm flipV="1">
            <a:off x="3486152" y="3122395"/>
            <a:ext cx="792163" cy="1225551"/>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Conector angular 36"/>
          <p:cNvCxnSpPr/>
          <p:nvPr/>
        </p:nvCxnSpPr>
        <p:spPr>
          <a:xfrm flipV="1">
            <a:off x="561977" y="820741"/>
            <a:ext cx="3698875" cy="1227137"/>
          </a:xfrm>
          <a:prstGeom prst="bentConnector3">
            <a:avLst>
              <a:gd name="adj1" fmla="val 9475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ector angular 41"/>
          <p:cNvCxnSpPr>
            <a:endCxn id="7" idx="1"/>
          </p:cNvCxnSpPr>
          <p:nvPr/>
        </p:nvCxnSpPr>
        <p:spPr>
          <a:xfrm rot="16200000" flipH="1">
            <a:off x="-415418" y="3025270"/>
            <a:ext cx="2299276" cy="34449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Conector angular 46"/>
          <p:cNvCxnSpPr/>
          <p:nvPr/>
        </p:nvCxnSpPr>
        <p:spPr>
          <a:xfrm rot="10800000">
            <a:off x="6886576" y="927101"/>
            <a:ext cx="4824413" cy="1946275"/>
          </a:xfrm>
          <a:prstGeom prst="bentConnector3">
            <a:avLst>
              <a:gd name="adj1" fmla="val 9630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Conector angular 49"/>
          <p:cNvCxnSpPr>
            <a:endCxn id="9" idx="3"/>
          </p:cNvCxnSpPr>
          <p:nvPr/>
        </p:nvCxnSpPr>
        <p:spPr>
          <a:xfrm rot="5400000">
            <a:off x="10459246" y="3305971"/>
            <a:ext cx="1698625" cy="80486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Conector angular 54"/>
          <p:cNvCxnSpPr/>
          <p:nvPr/>
        </p:nvCxnSpPr>
        <p:spPr>
          <a:xfrm rot="10800000">
            <a:off x="2195516" y="4948019"/>
            <a:ext cx="2065337" cy="255588"/>
          </a:xfrm>
          <a:prstGeom prst="bentConnector3">
            <a:avLst>
              <a:gd name="adj1" fmla="val 9989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Conector angular 56"/>
          <p:cNvCxnSpPr>
            <a:endCxn id="9" idx="2"/>
          </p:cNvCxnSpPr>
          <p:nvPr/>
        </p:nvCxnSpPr>
        <p:spPr>
          <a:xfrm flipV="1">
            <a:off x="7604125" y="5137152"/>
            <a:ext cx="2011363" cy="21272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Conector angular 61"/>
          <p:cNvCxnSpPr>
            <a:stCxn id="17" idx="4"/>
          </p:cNvCxnSpPr>
          <p:nvPr/>
        </p:nvCxnSpPr>
        <p:spPr>
          <a:xfrm rot="5400000">
            <a:off x="5096674" y="4869658"/>
            <a:ext cx="1142996" cy="125413"/>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463" name="Conector angular 19462"/>
          <p:cNvCxnSpPr>
            <a:stCxn id="17" idx="6"/>
            <a:endCxn id="9" idx="1"/>
          </p:cNvCxnSpPr>
          <p:nvPr/>
        </p:nvCxnSpPr>
        <p:spPr>
          <a:xfrm>
            <a:off x="7183440" y="3422654"/>
            <a:ext cx="1141412" cy="1135856"/>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4" name="Rectángulo redondeado 73"/>
          <p:cNvSpPr/>
          <p:nvPr/>
        </p:nvSpPr>
        <p:spPr>
          <a:xfrm>
            <a:off x="4602165" y="5519741"/>
            <a:ext cx="2581275" cy="115728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91436" tIns="45718" rIns="91436" bIns="45718" anchor="ctr"/>
          <a:lstStyle/>
          <a:p>
            <a:pPr algn="ctr" eaLnBrk="1" fontAlgn="auto" hangingPunct="1">
              <a:spcBef>
                <a:spcPts val="0"/>
              </a:spcBef>
              <a:spcAft>
                <a:spcPts val="0"/>
              </a:spcAft>
              <a:defRPr/>
            </a:pPr>
            <a:r>
              <a:rPr lang="es-ES" dirty="0"/>
              <a:t>SISTEMA  ESTATAL DE FISCALIZACIÓN </a:t>
            </a:r>
          </a:p>
        </p:txBody>
      </p:sp>
      <p:cxnSp>
        <p:nvCxnSpPr>
          <p:cNvPr id="19476" name="Conector angular 19475"/>
          <p:cNvCxnSpPr/>
          <p:nvPr/>
        </p:nvCxnSpPr>
        <p:spPr>
          <a:xfrm rot="16200000" flipH="1">
            <a:off x="4003677" y="5486401"/>
            <a:ext cx="841376" cy="355601"/>
          </a:xfrm>
          <a:prstGeom prst="bentConnector3">
            <a:avLst>
              <a:gd name="adj1" fmla="val 10028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479" name="Conector angular 19478"/>
          <p:cNvCxnSpPr>
            <a:endCxn id="74" idx="3"/>
          </p:cNvCxnSpPr>
          <p:nvPr/>
        </p:nvCxnSpPr>
        <p:spPr>
          <a:xfrm rot="5400000">
            <a:off x="6994528" y="5487991"/>
            <a:ext cx="798513" cy="42068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19898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5916" y="657645"/>
            <a:ext cx="11768924" cy="1325563"/>
          </a:xfrm>
        </p:spPr>
        <p:txBody>
          <a:bodyPr rtlCol="0">
            <a:normAutofit/>
          </a:bodyPr>
          <a:lstStyle/>
          <a:p>
            <a:pPr algn="just">
              <a:defRPr/>
            </a:pPr>
            <a:r>
              <a:rPr lang="es-ES" dirty="0" smtClean="0">
                <a:latin typeface="+mn-lt"/>
              </a:rPr>
              <a:t>La </a:t>
            </a:r>
            <a:r>
              <a:rPr lang="es-ES" b="1" dirty="0" smtClean="0">
                <a:solidFill>
                  <a:srgbClr val="002060"/>
                </a:solidFill>
                <a:latin typeface="+mn-lt"/>
              </a:rPr>
              <a:t>Participación Ciudadana</a:t>
            </a:r>
            <a:r>
              <a:rPr lang="es-ES" b="1" dirty="0" smtClean="0">
                <a:solidFill>
                  <a:schemeClr val="accent5">
                    <a:lumMod val="75000"/>
                  </a:schemeClr>
                </a:solidFill>
                <a:latin typeface="+mn-lt"/>
              </a:rPr>
              <a:t> </a:t>
            </a:r>
            <a:r>
              <a:rPr lang="es-ES" dirty="0" smtClean="0">
                <a:latin typeface="+mn-lt"/>
              </a:rPr>
              <a:t>es el </a:t>
            </a:r>
            <a:r>
              <a:rPr lang="es-ES" u="sng" dirty="0" smtClean="0">
                <a:latin typeface="+mn-lt"/>
              </a:rPr>
              <a:t>factor</a:t>
            </a:r>
            <a:r>
              <a:rPr lang="es-ES" dirty="0" smtClean="0">
                <a:latin typeface="+mn-lt"/>
              </a:rPr>
              <a:t> de </a:t>
            </a:r>
            <a:r>
              <a:rPr lang="es-ES" b="1" dirty="0" smtClean="0">
                <a:solidFill>
                  <a:srgbClr val="002060"/>
                </a:solidFill>
                <a:latin typeface="+mn-lt"/>
              </a:rPr>
              <a:t>éxito</a:t>
            </a:r>
            <a:r>
              <a:rPr lang="es-ES" dirty="0" smtClean="0">
                <a:solidFill>
                  <a:schemeClr val="accent5">
                    <a:lumMod val="75000"/>
                  </a:schemeClr>
                </a:solidFill>
                <a:latin typeface="+mn-lt"/>
              </a:rPr>
              <a:t> </a:t>
            </a:r>
            <a:r>
              <a:rPr lang="es-ES" dirty="0" smtClean="0">
                <a:latin typeface="+mn-lt"/>
              </a:rPr>
              <a:t>en el </a:t>
            </a:r>
            <a:r>
              <a:rPr lang="es-ES" b="1" dirty="0" smtClean="0">
                <a:solidFill>
                  <a:srgbClr val="002060"/>
                </a:solidFill>
                <a:latin typeface="+mn-lt"/>
              </a:rPr>
              <a:t>código genético </a:t>
            </a:r>
            <a:r>
              <a:rPr lang="es-ES" dirty="0" smtClean="0">
                <a:latin typeface="+mn-lt"/>
              </a:rPr>
              <a:t>del naciente </a:t>
            </a:r>
            <a:r>
              <a:rPr lang="es-ES" b="1" dirty="0" smtClean="0">
                <a:solidFill>
                  <a:srgbClr val="002060"/>
                </a:solidFill>
                <a:latin typeface="+mn-lt"/>
              </a:rPr>
              <a:t>SNA</a:t>
            </a:r>
            <a:r>
              <a:rPr lang="es-ES" dirty="0">
                <a:solidFill>
                  <a:srgbClr val="002060"/>
                </a:solidFill>
                <a:latin typeface="+mn-lt"/>
              </a:rPr>
              <a:t>.</a:t>
            </a:r>
            <a:endParaRPr lang="es-ES" dirty="0" smtClean="0">
              <a:solidFill>
                <a:srgbClr val="002060"/>
              </a:solidFill>
              <a:latin typeface="+mn-lt"/>
            </a:endParaRPr>
          </a:p>
        </p:txBody>
      </p:sp>
      <p:pic>
        <p:nvPicPr>
          <p:cNvPr id="2050" name="Picture 2" descr="http://franklinsalgado.com/wp-content/uploads/2017/01/ADN-1.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rot="16200000">
            <a:off x="7467293" y="3304207"/>
            <a:ext cx="3957145" cy="2225895"/>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5" name="Picture 2" descr="Teamwork of businesspeo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188" y="2504962"/>
            <a:ext cx="6405840" cy="3824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90337627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o">
  <a:themeElements>
    <a:clrScheme name="Urbano">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o">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o">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Urban</Template>
  <TotalTime>8406</TotalTime>
  <Words>4201</Words>
  <Application>Microsoft Office PowerPoint</Application>
  <PresentationFormat>Panorámica</PresentationFormat>
  <Paragraphs>636</Paragraphs>
  <Slides>112</Slides>
  <Notes>17</Notes>
  <HiddenSlides>0</HiddenSlides>
  <MMClips>0</MMClips>
  <ScaleCrop>false</ScaleCrop>
  <HeadingPairs>
    <vt:vector size="8" baseType="variant">
      <vt:variant>
        <vt:lpstr>Fuentes usadas</vt:lpstr>
      </vt:variant>
      <vt:variant>
        <vt:i4>15</vt:i4>
      </vt:variant>
      <vt:variant>
        <vt:lpstr>Tema</vt:lpstr>
      </vt:variant>
      <vt:variant>
        <vt:i4>1</vt:i4>
      </vt:variant>
      <vt:variant>
        <vt:lpstr>Servidores OLE incrustados</vt:lpstr>
      </vt:variant>
      <vt:variant>
        <vt:i4>1</vt:i4>
      </vt:variant>
      <vt:variant>
        <vt:lpstr>Títulos de diapositiva</vt:lpstr>
      </vt:variant>
      <vt:variant>
        <vt:i4>112</vt:i4>
      </vt:variant>
    </vt:vector>
  </HeadingPairs>
  <TitlesOfParts>
    <vt:vector size="129" baseType="lpstr">
      <vt:lpstr>Arial Unicode MS</vt:lpstr>
      <vt:lpstr>Arial</vt:lpstr>
      <vt:lpstr>Arial Narrow</vt:lpstr>
      <vt:lpstr>BatangChe</vt:lpstr>
      <vt:lpstr>Calibri</vt:lpstr>
      <vt:lpstr>Californian FB</vt:lpstr>
      <vt:lpstr>Franklin Gothic Medium</vt:lpstr>
      <vt:lpstr>Garamond</vt:lpstr>
      <vt:lpstr>Georgia</vt:lpstr>
      <vt:lpstr>Helvetica World</vt:lpstr>
      <vt:lpstr>Soberana Sans</vt:lpstr>
      <vt:lpstr>Times New Roman</vt:lpstr>
      <vt:lpstr>Trebuchet MS</vt:lpstr>
      <vt:lpstr>Wingdings</vt:lpstr>
      <vt:lpstr>Wingdings 2</vt:lpstr>
      <vt:lpstr>Urbano</vt:lpstr>
      <vt:lpstr>Hoja de cálculo de Microsoft Excel</vt:lpstr>
      <vt:lpstr>SISTEMA NACIONAL Y LOCAL ANTICORRUPCIÓN:  LA CONSTELACIÓN INSTITUCIONAL DE UN NUEVO RÉGIMEN AL CONTROL GUBERNAMENTAL</vt:lpstr>
      <vt:lpstr>Presentación de PowerPoint</vt:lpstr>
      <vt:lpstr>Marco Conceptual</vt:lpstr>
      <vt:lpstr>Presentación de PowerPoint</vt:lpstr>
      <vt:lpstr>¿Cómo se toman las decisiones políticas en el gobierno?</vt:lpstr>
      <vt:lpstr>HIPÓTESIS</vt:lpstr>
      <vt:lpstr>Presentación de PowerPoint</vt:lpstr>
      <vt:lpstr> En el campo de la auditoría gubernamental el (INTOSAI) define el ABUSO con fundamento en la norma internacional de auditoría de la INTOSAI: ISSAI 1240:</vt:lpstr>
      <vt:lpstr>Presentación de PowerPoint</vt:lpstr>
      <vt:lpstr>CORRUPCIÓN</vt:lpstr>
      <vt:lpstr>Presentación de PowerPoint</vt:lpstr>
      <vt:lpstr>Presentación de PowerPoint</vt:lpstr>
      <vt:lpstr>Presentación de PowerPoint</vt:lpstr>
      <vt:lpstr>Presentación de PowerPoint</vt:lpstr>
      <vt:lpstr>Presentación de PowerPoint</vt:lpstr>
      <vt:lpstr>Presentación de PowerPoint</vt:lpstr>
      <vt:lpstr>TIPOLOGÍAS</vt:lpstr>
      <vt:lpstr>Presentación de PowerPoint</vt:lpstr>
      <vt:lpstr>https://www.youtube.com/watch?v=vGlorzdw_bM&amp;NR=1&amp;feature=endscreen</vt:lpstr>
      <vt:lpstr>Diferentes enfoques sobre corrupción.                     Heidenheimery Werlin, citados por Del Castillo</vt:lpstr>
      <vt:lpstr>Presentación de PowerPoint</vt:lpstr>
      <vt:lpstr>Modelo- Agente Principal</vt:lpstr>
      <vt:lpstr>Presentación de PowerPoint</vt:lpstr>
      <vt:lpstr>Componentes del acto corrupto</vt:lpstr>
      <vt:lpstr>Presentación de PowerPoint</vt:lpstr>
      <vt:lpstr>Presentación de PowerPoint</vt:lpstr>
      <vt:lpstr>Presentación de PowerPoint</vt:lpstr>
      <vt:lpstr>Presentación de PowerPoint</vt:lpstr>
      <vt:lpstr>¿ El costo moral puede ser un incentivo suficiente  para prevenir o inhibir actos corruptos ?</vt:lpstr>
      <vt:lpstr>Presentación de PowerPoint</vt:lpstr>
      <vt:lpstr>Presentación de PowerPoint</vt:lpstr>
      <vt:lpstr>Presentación de PowerPoint</vt:lpstr>
      <vt:lpstr>Construcción estrategias de combate a la corrupción.   Propuesta del Banco Mundial  </vt:lpstr>
      <vt:lpstr>Presentación de PowerPoint</vt:lpstr>
      <vt:lpstr>Presentación de PowerPoint</vt:lpstr>
      <vt:lpstr>Presentación de PowerPoint</vt:lpstr>
      <vt:lpstr>Presentación de PowerPoint</vt:lpstr>
      <vt:lpstr>FÓRMULA DEL NIVEL DE CORRUPCIÓN. Klitgaard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Programa Nacional de Combate a la Corrupción y Fomento a la Transparencia  y el Desarrollo Administrativo 2001-2006.  Secretaría de la Contraloría y Desarrollo Administrativo.  </vt:lpstr>
      <vt:lpstr>Presentación de PowerPoint</vt:lpstr>
      <vt:lpstr>Presentación de PowerPoint</vt:lpstr>
      <vt:lpstr>Presentación de PowerPoint</vt:lpstr>
      <vt:lpstr>Presentación de PowerPoint</vt:lpstr>
      <vt:lpstr>Diseño de la Política Pública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LEY GENERAL DE RESPONSABILIDADES ADMINISTRATIVAS</vt:lpstr>
      <vt:lpstr>Presentación de PowerPoint</vt:lpstr>
      <vt:lpstr>Presentación de PowerPoint</vt:lpstr>
      <vt:lpstr>Presentación de PowerPoint</vt:lpstr>
      <vt:lpstr>Presentación de PowerPoint</vt:lpstr>
      <vt:lpstr>La Participación Ciudadana es el factor de éxito en el código genético del naciente SNA.</vt:lpstr>
      <vt:lpstr>RENDICIÓN DE CUENTAS DIAGONAL</vt:lpstr>
      <vt:lpstr>Presentación de PowerPoint</vt:lpstr>
      <vt:lpstr>Presentación de PowerPoint</vt:lpstr>
      <vt:lpstr>Presentación de PowerPoint</vt:lpstr>
      <vt:lpstr>NORMAS A REFORMAR  Y EMITIR</vt:lpstr>
      <vt:lpstr>Presentación de PowerPoint</vt:lpstr>
      <vt:lpstr>Presentación de PowerPoint</vt:lpstr>
      <vt:lpstr>Presentación de PowerPoint</vt:lpstr>
      <vt:lpstr>Reflexiones Finales</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PARTICIPACIÓN CIUDADANÍA EN LA INSTRUMENTACIÓN                                                                  DEL SISTEMA ESTATAL ANTICORRUPCIÓN”</dc:title>
  <dc:creator>Soporte</dc:creator>
  <cp:lastModifiedBy>Soporte</cp:lastModifiedBy>
  <cp:revision>212</cp:revision>
  <dcterms:created xsi:type="dcterms:W3CDTF">2017-08-27T04:06:24Z</dcterms:created>
  <dcterms:modified xsi:type="dcterms:W3CDTF">2017-09-08T21:02:52Z</dcterms:modified>
</cp:coreProperties>
</file>