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61" r:id="rId6"/>
    <p:sldId id="263" r:id="rId7"/>
    <p:sldId id="264" r:id="rId8"/>
    <p:sldId id="266" r:id="rId9"/>
    <p:sldId id="265" r:id="rId10"/>
    <p:sldId id="267" r:id="rId11"/>
    <p:sldId id="268" r:id="rId12"/>
    <p:sldId id="269" r:id="rId13"/>
    <p:sldId id="262" r:id="rId14"/>
    <p:sldId id="270" r:id="rId15"/>
    <p:sldId id="271" r:id="rId16"/>
    <p:sldId id="272" r:id="rId17"/>
    <p:sldId id="275" r:id="rId18"/>
    <p:sldId id="273" r:id="rId19"/>
    <p:sldId id="274" r:id="rId20"/>
    <p:sldId id="283" r:id="rId21"/>
    <p:sldId id="284" r:id="rId22"/>
    <p:sldId id="279" r:id="rId23"/>
    <p:sldId id="285" r:id="rId24"/>
    <p:sldId id="280" r:id="rId25"/>
    <p:sldId id="281" r:id="rId26"/>
    <p:sldId id="282" r:id="rId2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1" d="100"/>
          <a:sy n="81" d="100"/>
        </p:scale>
        <p:origin x="-1242" y="-22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CDC91804-BAB5-42C4-8392-2574D02CB726}" type="datetimeFigureOut">
              <a:rPr lang="en-US" smtClean="0"/>
              <a:t>4/27/2017</a:t>
            </a:fld>
            <a:endParaRPr lang="en-US"/>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n-US"/>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FFC60F77-83A4-44E7-9ACD-5F1DD7CD0DE2}" type="slidenum">
              <a:rPr lang="en-US" smtClean="0"/>
              <a:t>‹Nº›</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DC91804-BAB5-42C4-8392-2574D02CB726}" type="datetimeFigureOut">
              <a:rPr lang="en-US" smtClean="0"/>
              <a:t>4/27/2017</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FFC60F77-83A4-44E7-9ACD-5F1DD7CD0DE2}" type="slidenum">
              <a:rPr lang="en-US" smtClean="0"/>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DC91804-BAB5-42C4-8392-2574D02CB726}" type="datetimeFigureOut">
              <a:rPr lang="en-US" smtClean="0"/>
              <a:t>4/27/2017</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FFC60F77-83A4-44E7-9ACD-5F1DD7CD0DE2}" type="slidenum">
              <a:rPr lang="en-US" smtClean="0"/>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CDC91804-BAB5-42C4-8392-2574D02CB726}" type="datetimeFigureOut">
              <a:rPr lang="en-US" smtClean="0"/>
              <a:t>4/27/2017</a:t>
            </a:fld>
            <a:endParaRPr lang="en-US"/>
          </a:p>
        </p:txBody>
      </p:sp>
      <p:sp>
        <p:nvSpPr>
          <p:cNvPr id="9" name="8 Marcador de número de diapositiva"/>
          <p:cNvSpPr>
            <a:spLocks noGrp="1"/>
          </p:cNvSpPr>
          <p:nvPr>
            <p:ph type="sldNum" sz="quarter" idx="15"/>
          </p:nvPr>
        </p:nvSpPr>
        <p:spPr/>
        <p:txBody>
          <a:bodyPr rtlCol="0"/>
          <a:lstStyle/>
          <a:p>
            <a:fld id="{FFC60F77-83A4-44E7-9ACD-5F1DD7CD0DE2}" type="slidenum">
              <a:rPr lang="en-US" smtClean="0"/>
              <a:t>‹Nº›</a:t>
            </a:fld>
            <a:endParaRPr lang="en-US"/>
          </a:p>
        </p:txBody>
      </p:sp>
      <p:sp>
        <p:nvSpPr>
          <p:cNvPr id="10" name="9 Marcador de pie de página"/>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CDC91804-BAB5-42C4-8392-2574D02CB726}" type="datetimeFigureOut">
              <a:rPr lang="en-US" smtClean="0"/>
              <a:t>4/27/2017</a:t>
            </a:fld>
            <a:endParaRPr lang="en-US"/>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n-US"/>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FFC60F77-83A4-44E7-9ACD-5F1DD7CD0DE2}" type="slidenum">
              <a:rPr lang="en-US" smtClean="0"/>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CDC91804-BAB5-42C4-8392-2574D02CB726}" type="datetimeFigureOut">
              <a:rPr lang="en-US" smtClean="0"/>
              <a:t>4/27/2017</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FFC60F77-83A4-44E7-9ACD-5F1DD7CD0DE2}" type="slidenum">
              <a:rPr lang="en-US" smtClean="0"/>
              <a:t>‹Nº›</a:t>
            </a:fld>
            <a:endParaRPr lang="en-U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CDC91804-BAB5-42C4-8392-2574D02CB726}" type="datetimeFigureOut">
              <a:rPr lang="en-US" smtClean="0"/>
              <a:t>4/27/2017</a:t>
            </a:fld>
            <a:endParaRPr lang="en-US"/>
          </a:p>
        </p:txBody>
      </p:sp>
      <p:sp>
        <p:nvSpPr>
          <p:cNvPr id="8" name="7 Marcador de pie de página"/>
          <p:cNvSpPr>
            <a:spLocks noGrp="1"/>
          </p:cNvSpPr>
          <p:nvPr>
            <p:ph type="ftr" sz="quarter" idx="11"/>
          </p:nvPr>
        </p:nvSpPr>
        <p:spPr/>
        <p:txBody>
          <a:bodyPr/>
          <a:lstStyle/>
          <a:p>
            <a:endParaRPr lang="en-US"/>
          </a:p>
        </p:txBody>
      </p:sp>
      <p:sp>
        <p:nvSpPr>
          <p:cNvPr id="9" name="8 Marcador de número de diapositiva"/>
          <p:cNvSpPr>
            <a:spLocks noGrp="1"/>
          </p:cNvSpPr>
          <p:nvPr>
            <p:ph type="sldNum" sz="quarter" idx="12"/>
          </p:nvPr>
        </p:nvSpPr>
        <p:spPr/>
        <p:txBody>
          <a:bodyPr/>
          <a:lstStyle/>
          <a:p>
            <a:fld id="{FFC60F77-83A4-44E7-9ACD-5F1DD7CD0DE2}" type="slidenum">
              <a:rPr lang="en-US" smtClean="0"/>
              <a:t>‹Nº›</a:t>
            </a:fld>
            <a:endParaRPr lang="en-U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CDC91804-BAB5-42C4-8392-2574D02CB726}" type="datetimeFigureOut">
              <a:rPr lang="en-US" smtClean="0"/>
              <a:t>4/27/2017</a:t>
            </a:fld>
            <a:endParaRPr lang="en-US"/>
          </a:p>
        </p:txBody>
      </p:sp>
      <p:sp>
        <p:nvSpPr>
          <p:cNvPr id="7" name="6 Marcador de número de diapositiva"/>
          <p:cNvSpPr>
            <a:spLocks noGrp="1"/>
          </p:cNvSpPr>
          <p:nvPr>
            <p:ph type="sldNum" sz="quarter" idx="11"/>
          </p:nvPr>
        </p:nvSpPr>
        <p:spPr/>
        <p:txBody>
          <a:bodyPr rtlCol="0"/>
          <a:lstStyle/>
          <a:p>
            <a:fld id="{FFC60F77-83A4-44E7-9ACD-5F1DD7CD0DE2}" type="slidenum">
              <a:rPr lang="en-US" smtClean="0"/>
              <a:t>‹Nº›</a:t>
            </a:fld>
            <a:endParaRPr lang="en-US"/>
          </a:p>
        </p:txBody>
      </p:sp>
      <p:sp>
        <p:nvSpPr>
          <p:cNvPr id="8" name="7 Marcador de pie de página"/>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DC91804-BAB5-42C4-8392-2574D02CB726}" type="datetimeFigureOut">
              <a:rPr lang="en-US" smtClean="0"/>
              <a:t>4/27/2017</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p:txBody>
          <a:bodyPr/>
          <a:lstStyle/>
          <a:p>
            <a:fld id="{FFC60F77-83A4-44E7-9ACD-5F1DD7CD0DE2}" type="slidenum">
              <a:rPr lang="en-US" smtClean="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CDC91804-BAB5-42C4-8392-2574D02CB726}" type="datetimeFigureOut">
              <a:rPr lang="en-US" smtClean="0"/>
              <a:t>4/27/2017</a:t>
            </a:fld>
            <a:endParaRPr lang="en-US"/>
          </a:p>
        </p:txBody>
      </p:sp>
      <p:sp>
        <p:nvSpPr>
          <p:cNvPr id="22" name="21 Marcador de número de diapositiva"/>
          <p:cNvSpPr>
            <a:spLocks noGrp="1"/>
          </p:cNvSpPr>
          <p:nvPr>
            <p:ph type="sldNum" sz="quarter" idx="15"/>
          </p:nvPr>
        </p:nvSpPr>
        <p:spPr/>
        <p:txBody>
          <a:bodyPr rtlCol="0"/>
          <a:lstStyle/>
          <a:p>
            <a:fld id="{FFC60F77-83A4-44E7-9ACD-5F1DD7CD0DE2}" type="slidenum">
              <a:rPr lang="en-US" smtClean="0"/>
              <a:t>‹Nº›</a:t>
            </a:fld>
            <a:endParaRPr lang="en-US"/>
          </a:p>
        </p:txBody>
      </p:sp>
      <p:sp>
        <p:nvSpPr>
          <p:cNvPr id="23" name="22 Marcador de pie de página"/>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CDC91804-BAB5-42C4-8392-2574D02CB726}" type="datetimeFigureOut">
              <a:rPr lang="en-US" smtClean="0"/>
              <a:t>4/27/2017</a:t>
            </a:fld>
            <a:endParaRPr lang="en-US"/>
          </a:p>
        </p:txBody>
      </p:sp>
      <p:sp>
        <p:nvSpPr>
          <p:cNvPr id="18" name="17 Marcador de número de diapositiva"/>
          <p:cNvSpPr>
            <a:spLocks noGrp="1"/>
          </p:cNvSpPr>
          <p:nvPr>
            <p:ph type="sldNum" sz="quarter" idx="11"/>
          </p:nvPr>
        </p:nvSpPr>
        <p:spPr/>
        <p:txBody>
          <a:bodyPr rtlCol="0"/>
          <a:lstStyle/>
          <a:p>
            <a:fld id="{FFC60F77-83A4-44E7-9ACD-5F1DD7CD0DE2}" type="slidenum">
              <a:rPr lang="en-US" smtClean="0"/>
              <a:t>‹Nº›</a:t>
            </a:fld>
            <a:endParaRPr lang="en-US"/>
          </a:p>
        </p:txBody>
      </p:sp>
      <p:sp>
        <p:nvSpPr>
          <p:cNvPr id="21" name="20 Marcador de pie de página"/>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DC91804-BAB5-42C4-8392-2574D02CB726}" type="datetimeFigureOut">
              <a:rPr lang="en-US" smtClean="0"/>
              <a:t>4/27/2017</a:t>
            </a:fld>
            <a:endParaRPr lang="en-US"/>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FC60F77-83A4-44E7-9ACD-5F1DD7CD0DE2}" type="slidenum">
              <a:rPr lang="en-US" smtClean="0"/>
              <a:t>‹Nº›</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onografias.com/Politica/index.shtml" TargetMode="External"/><Relationship Id="rId2" Type="http://schemas.openxmlformats.org/officeDocument/2006/relationships/hyperlink" Target="http://www.monografias.com/trabajos16/ciencia-y-tecnologia/ciencia-y-tecnologia.shtml" TargetMode="External"/><Relationship Id="rId1" Type="http://schemas.openxmlformats.org/officeDocument/2006/relationships/slideLayout" Target="../slideLayouts/slideLayout1.xml"/><Relationship Id="rId4" Type="http://schemas.openxmlformats.org/officeDocument/2006/relationships/hyperlink" Target="http://www.monografias.com/trabajos34/cinematica-dinamica/cinematica-dinamica.s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es.wikipedia.org/wiki/Progresismo" TargetMode="External"/><Relationship Id="rId13" Type="http://schemas.openxmlformats.org/officeDocument/2006/relationships/hyperlink" Target="http://es.wikipedia.org/wiki/Rep%C3%BAblica" TargetMode="External"/><Relationship Id="rId18" Type="http://schemas.openxmlformats.org/officeDocument/2006/relationships/hyperlink" Target="http://es.wikipedia.org/wiki/Conservadurismo" TargetMode="External"/><Relationship Id="rId3" Type="http://schemas.openxmlformats.org/officeDocument/2006/relationships/hyperlink" Target="http://es.wikipedia.org/wiki/Comunismo" TargetMode="External"/><Relationship Id="rId7" Type="http://schemas.openxmlformats.org/officeDocument/2006/relationships/hyperlink" Target="http://es.wikipedia.org/wiki/Fascismo" TargetMode="External"/><Relationship Id="rId12" Type="http://schemas.openxmlformats.org/officeDocument/2006/relationships/hyperlink" Target="http://es.wikipedia.org/wiki/Monarqu%C3%ADa_parlamentaria" TargetMode="External"/><Relationship Id="rId17" Type="http://schemas.openxmlformats.org/officeDocument/2006/relationships/hyperlink" Target="http://es.wikipedia.org/wiki/Anarqu%C3%ADa" TargetMode="External"/><Relationship Id="rId2" Type="http://schemas.openxmlformats.org/officeDocument/2006/relationships/hyperlink" Target="http://es.wikipedia.org/wiki/Autocracia" TargetMode="External"/><Relationship Id="rId16" Type="http://schemas.openxmlformats.org/officeDocument/2006/relationships/hyperlink" Target="http://es.wikipedia.org/wiki/Tecnocracia_(burocracia)" TargetMode="External"/><Relationship Id="rId1" Type="http://schemas.openxmlformats.org/officeDocument/2006/relationships/slideLayout" Target="../slideLayouts/slideLayout2.xml"/><Relationship Id="rId6" Type="http://schemas.openxmlformats.org/officeDocument/2006/relationships/hyperlink" Target="http://es.wikipedia.org/wiki/Democracia" TargetMode="External"/><Relationship Id="rId11" Type="http://schemas.openxmlformats.org/officeDocument/2006/relationships/hyperlink" Target="http://es.wikipedia.org/wiki/Monarqu%C3%ADa_absoluta" TargetMode="External"/><Relationship Id="rId5" Type="http://schemas.openxmlformats.org/officeDocument/2006/relationships/hyperlink" Target="http://es.wikipedia.org/wiki/Democracia_directa" TargetMode="External"/><Relationship Id="rId15" Type="http://schemas.openxmlformats.org/officeDocument/2006/relationships/hyperlink" Target="http://es.wikipedia.org/wiki/Teocracia" TargetMode="External"/><Relationship Id="rId10" Type="http://schemas.openxmlformats.org/officeDocument/2006/relationships/hyperlink" Target="http://es.wikipedia.org/wiki/Liberalismo" TargetMode="External"/><Relationship Id="rId4" Type="http://schemas.openxmlformats.org/officeDocument/2006/relationships/hyperlink" Target="http://es.wikipedia.org/wiki/Dictadura" TargetMode="External"/><Relationship Id="rId9" Type="http://schemas.openxmlformats.org/officeDocument/2006/relationships/hyperlink" Target="http://es.wikipedia.org/wiki/Socialdemocracia" TargetMode="External"/><Relationship Id="rId14" Type="http://schemas.openxmlformats.org/officeDocument/2006/relationships/hyperlink" Target="http://es.wikipedia.org/wiki/Socialismo"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monografias.com/trabajos6/napro/napro.shtml" TargetMode="External"/><Relationship Id="rId2" Type="http://schemas.openxmlformats.org/officeDocument/2006/relationships/hyperlink" Target="http://www.monografias.com/trabajos36/naturaleza/naturaleza.shtml" TargetMode="External"/><Relationship Id="rId1" Type="http://schemas.openxmlformats.org/officeDocument/2006/relationships/slideLayout" Target="../slideLayouts/slideLayout2.xml"/><Relationship Id="rId4" Type="http://schemas.openxmlformats.org/officeDocument/2006/relationships/hyperlink" Target="http://www.monografias.com/trabajos7/mafu/mafu.s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monografias.com/trabajos/histogrecia/histogrecia.shtml" TargetMode="External"/><Relationship Id="rId7" Type="http://schemas.openxmlformats.org/officeDocument/2006/relationships/hyperlink" Target="http://www.monografias.com/Fisica/index.shtml" TargetMode="External"/><Relationship Id="rId2" Type="http://schemas.openxmlformats.org/officeDocument/2006/relationships/hyperlink" Target="http://www.monografias.com/trabajos16/teoria-sintetica-darwin/teoria-sintetica-darwin.shtml" TargetMode="External"/><Relationship Id="rId1" Type="http://schemas.openxmlformats.org/officeDocument/2006/relationships/slideLayout" Target="../slideLayouts/slideLayout2.xml"/><Relationship Id="rId6" Type="http://schemas.openxmlformats.org/officeDocument/2006/relationships/hyperlink" Target="http://www.monografias.com/trabajos15/etica-axiologia/etica-axiologia.shtml" TargetMode="External"/><Relationship Id="rId5" Type="http://schemas.openxmlformats.org/officeDocument/2006/relationships/hyperlink" Target="http://www.monografias.com/trabajos6/lide/lide.shtml" TargetMode="External"/><Relationship Id="rId4" Type="http://schemas.openxmlformats.org/officeDocument/2006/relationships/hyperlink" Target="http://www.monografias.com/trabajos/roma/roma.shtml"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www.monografias.com/trabajos7/doin/doin.shtml" TargetMode="External"/><Relationship Id="rId13" Type="http://schemas.openxmlformats.org/officeDocument/2006/relationships/hyperlink" Target="http://www.monografias.com/trabajos4/feudal/feudal.shtml" TargetMode="External"/><Relationship Id="rId18" Type="http://schemas.openxmlformats.org/officeDocument/2006/relationships/hyperlink" Target="http://www.monografias.com/trabajos16/teoria-sintetica-darwin/teoria-sintetica-darwin.shtml" TargetMode="External"/><Relationship Id="rId3" Type="http://schemas.openxmlformats.org/officeDocument/2006/relationships/hyperlink" Target="http://www.monografias.com/trabajos910/comunidades-de-hombres/comunidades-de-hombres.shtml" TargetMode="External"/><Relationship Id="rId21" Type="http://schemas.openxmlformats.org/officeDocument/2006/relationships/hyperlink" Target="http://www.monografias.com/trabajos15/fundamento-ontologico/fundamento-ontologico.shtml" TargetMode="External"/><Relationship Id="rId7" Type="http://schemas.openxmlformats.org/officeDocument/2006/relationships/hyperlink" Target="http://www.monografias.com/trabajos10/teca/teca.shtml" TargetMode="External"/><Relationship Id="rId12" Type="http://schemas.openxmlformats.org/officeDocument/2006/relationships/hyperlink" Target="http://www.monografias.com/trabajos35/el-poder/el-poder.shtml" TargetMode="External"/><Relationship Id="rId17" Type="http://schemas.openxmlformats.org/officeDocument/2006/relationships/hyperlink" Target="http://www.monografias.com/trabajos2/rhempresa/rhempresa.shtml" TargetMode="External"/><Relationship Id="rId2" Type="http://schemas.openxmlformats.org/officeDocument/2006/relationships/hyperlink" Target="http://www.monografias.com/Politica/index.shtml" TargetMode="External"/><Relationship Id="rId16" Type="http://schemas.openxmlformats.org/officeDocument/2006/relationships/hyperlink" Target="http://www.monografias.com/trabajos10/poli/poli.shtml" TargetMode="External"/><Relationship Id="rId20" Type="http://schemas.openxmlformats.org/officeDocument/2006/relationships/hyperlink" Target="http://www.monografias.com/trabajos35/sociedad/sociedad.shtml" TargetMode="External"/><Relationship Id="rId1" Type="http://schemas.openxmlformats.org/officeDocument/2006/relationships/slideLayout" Target="../slideLayouts/slideLayout2.xml"/><Relationship Id="rId6" Type="http://schemas.openxmlformats.org/officeDocument/2006/relationships/hyperlink" Target="http://www.monografias.com/trabajos6/napro/napro.shtml" TargetMode="External"/><Relationship Id="rId11" Type="http://schemas.openxmlformats.org/officeDocument/2006/relationships/hyperlink" Target="http://www.monografias.com/trabajos4/reperc/reperc.shtml" TargetMode="External"/><Relationship Id="rId5" Type="http://schemas.openxmlformats.org/officeDocument/2006/relationships/hyperlink" Target="http://www.monografias.com/trabajos/roma/roma.shtml" TargetMode="External"/><Relationship Id="rId15" Type="http://schemas.openxmlformats.org/officeDocument/2006/relationships/hyperlink" Target="http://www.monografias.com/trabajos55/clasificacion-voces/clasificacion-voces.shtml" TargetMode="External"/><Relationship Id="rId10" Type="http://schemas.openxmlformats.org/officeDocument/2006/relationships/hyperlink" Target="http://www.monografias.com/Arte_y_Cultura/index.shtml" TargetMode="External"/><Relationship Id="rId19" Type="http://schemas.openxmlformats.org/officeDocument/2006/relationships/hyperlink" Target="http://www.monografias.com/trabajos14/dinamica-grupos/dinamica-grupos.shtml" TargetMode="External"/><Relationship Id="rId4" Type="http://schemas.openxmlformats.org/officeDocument/2006/relationships/hyperlink" Target="http://www.monografias.com/trabajos12/elorigest/elorigest.shtml" TargetMode="External"/><Relationship Id="rId9" Type="http://schemas.openxmlformats.org/officeDocument/2006/relationships/hyperlink" Target="http://www.monografias.com/trabajos35/materiales-construccion/materiales-construccion.shtml" TargetMode="External"/><Relationship Id="rId14" Type="http://schemas.openxmlformats.org/officeDocument/2006/relationships/hyperlink" Target="http://www.monografias.com/trabajos36/maquiavelo/maquiavelo.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definicion.de/persona" TargetMode="External"/><Relationship Id="rId2" Type="http://schemas.openxmlformats.org/officeDocument/2006/relationships/hyperlink" Target="http://definicion.de/poder/" TargetMode="External"/><Relationship Id="rId1" Type="http://schemas.openxmlformats.org/officeDocument/2006/relationships/slideLayout" Target="../slideLayouts/slideLayout2.xml"/><Relationship Id="rId6" Type="http://schemas.openxmlformats.org/officeDocument/2006/relationships/hyperlink" Target="http://definicion.de/gobierno" TargetMode="External"/><Relationship Id="rId5" Type="http://schemas.openxmlformats.org/officeDocument/2006/relationships/hyperlink" Target="http://definicion.de/monarquia/" TargetMode="External"/><Relationship Id="rId4" Type="http://schemas.openxmlformats.org/officeDocument/2006/relationships/hyperlink" Target="http://definicion.de/sociedad"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27584" y="548681"/>
            <a:ext cx="7772400" cy="864096"/>
          </a:xfrm>
        </p:spPr>
        <p:txBody>
          <a:bodyPr/>
          <a:lstStyle/>
          <a:p>
            <a:r>
              <a:rPr lang="en-US" b="1" dirty="0" smtClean="0">
                <a:solidFill>
                  <a:schemeClr val="tx1"/>
                </a:solidFill>
                <a:latin typeface="Arial" pitchFamily="34" charset="0"/>
                <a:cs typeface="Arial" pitchFamily="34" charset="0"/>
              </a:rPr>
              <a:t>TEORÍA DEL ESTADO</a:t>
            </a:r>
            <a:endParaRPr lang="en-US" b="1" dirty="0">
              <a:solidFill>
                <a:schemeClr val="tx1"/>
              </a:solidFill>
              <a:latin typeface="Arial" pitchFamily="34" charset="0"/>
              <a:cs typeface="Arial" pitchFamily="34" charset="0"/>
            </a:endParaRPr>
          </a:p>
        </p:txBody>
      </p:sp>
      <p:sp>
        <p:nvSpPr>
          <p:cNvPr id="3" name="2 Subtítulo"/>
          <p:cNvSpPr>
            <a:spLocks noGrp="1"/>
          </p:cNvSpPr>
          <p:nvPr>
            <p:ph type="subTitle" idx="1"/>
          </p:nvPr>
        </p:nvSpPr>
        <p:spPr>
          <a:xfrm>
            <a:off x="467544" y="2780928"/>
            <a:ext cx="8136904" cy="3217912"/>
          </a:xfrm>
        </p:spPr>
        <p:txBody>
          <a:bodyPr>
            <a:normAutofit/>
          </a:bodyPr>
          <a:lstStyle/>
          <a:p>
            <a:pPr algn="just"/>
            <a:r>
              <a:rPr lang="es-MX" sz="2400" dirty="0" smtClean="0">
                <a:solidFill>
                  <a:schemeClr val="tx1"/>
                </a:solidFill>
                <a:latin typeface="Arial" pitchFamily="34" charset="0"/>
                <a:cs typeface="Arial" pitchFamily="34" charset="0"/>
              </a:rPr>
              <a:t>La </a:t>
            </a:r>
            <a:r>
              <a:rPr lang="es-MX" sz="2400" dirty="0">
                <a:solidFill>
                  <a:schemeClr val="tx1"/>
                </a:solidFill>
                <a:latin typeface="Arial" pitchFamily="34" charset="0"/>
                <a:cs typeface="Arial" pitchFamily="34" charset="0"/>
              </a:rPr>
              <a:t>Teoría del Estado es </a:t>
            </a:r>
            <a:r>
              <a:rPr lang="es-MX" sz="2400" dirty="0">
                <a:solidFill>
                  <a:schemeClr val="tx1"/>
                </a:solidFill>
                <a:latin typeface="Arial" pitchFamily="34" charset="0"/>
                <a:cs typeface="Arial" pitchFamily="34" charset="0"/>
                <a:hlinkClick r:id="rId2"/>
              </a:rPr>
              <a:t>la ciencia</a:t>
            </a:r>
            <a:r>
              <a:rPr lang="es-MX" sz="2400" dirty="0">
                <a:solidFill>
                  <a:schemeClr val="tx1"/>
                </a:solidFill>
                <a:latin typeface="Arial" pitchFamily="34" charset="0"/>
                <a:cs typeface="Arial" pitchFamily="34" charset="0"/>
              </a:rPr>
              <a:t> que tiene por objeto el estudio sistemático y metódico del Estado considerando a éste como una realidad </a:t>
            </a:r>
            <a:r>
              <a:rPr lang="es-MX" sz="2400" dirty="0" smtClean="0">
                <a:solidFill>
                  <a:schemeClr val="tx1"/>
                </a:solidFill>
                <a:latin typeface="Arial" pitchFamily="34" charset="0"/>
                <a:cs typeface="Arial" pitchFamily="34" charset="0"/>
              </a:rPr>
              <a:t>social, </a:t>
            </a:r>
            <a:r>
              <a:rPr lang="es-MX" sz="2400" dirty="0" smtClean="0">
                <a:solidFill>
                  <a:schemeClr val="tx1"/>
                </a:solidFill>
                <a:latin typeface="Arial" pitchFamily="34" charset="0"/>
                <a:cs typeface="Arial" pitchFamily="34" charset="0"/>
                <a:hlinkClick r:id="rId3"/>
              </a:rPr>
              <a:t>política</a:t>
            </a:r>
            <a:r>
              <a:rPr lang="es-MX" sz="2400" dirty="0">
                <a:solidFill>
                  <a:schemeClr val="tx1"/>
                </a:solidFill>
                <a:latin typeface="Arial" pitchFamily="34" charset="0"/>
                <a:cs typeface="Arial" pitchFamily="34" charset="0"/>
              </a:rPr>
              <a:t> y cultural </a:t>
            </a:r>
            <a:r>
              <a:rPr lang="es-MX" sz="2400" dirty="0" smtClean="0">
                <a:solidFill>
                  <a:schemeClr val="tx1"/>
                </a:solidFill>
                <a:latin typeface="Arial" pitchFamily="34" charset="0"/>
                <a:cs typeface="Arial" pitchFamily="34" charset="0"/>
              </a:rPr>
              <a:t>jurídica,</a:t>
            </a:r>
            <a:r>
              <a:rPr lang="es-MX" sz="2400" dirty="0">
                <a:solidFill>
                  <a:schemeClr val="tx1"/>
                </a:solidFill>
                <a:latin typeface="Arial" pitchFamily="34" charset="0"/>
                <a:cs typeface="Arial" pitchFamily="34" charset="0"/>
              </a:rPr>
              <a:t> </a:t>
            </a:r>
            <a:r>
              <a:rPr lang="es-MX" sz="2400" dirty="0">
                <a:solidFill>
                  <a:schemeClr val="tx1"/>
                </a:solidFill>
                <a:latin typeface="Arial" pitchFamily="34" charset="0"/>
                <a:cs typeface="Arial" pitchFamily="34" charset="0"/>
                <a:hlinkClick r:id="rId4"/>
              </a:rPr>
              <a:t>dinámica</a:t>
            </a:r>
            <a:r>
              <a:rPr lang="es-MX" sz="2400" dirty="0">
                <a:solidFill>
                  <a:schemeClr val="tx1"/>
                </a:solidFill>
                <a:latin typeface="Arial" pitchFamily="34" charset="0"/>
                <a:cs typeface="Arial" pitchFamily="34" charset="0"/>
              </a:rPr>
              <a:t>, cambiante y consecuentemente histórica.</a:t>
            </a:r>
            <a:endParaRPr lang="en-US" sz="24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909086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200" b="1" dirty="0">
                <a:solidFill>
                  <a:schemeClr val="tx1"/>
                </a:solidFill>
                <a:latin typeface="Arial" pitchFamily="34" charset="0"/>
                <a:cs typeface="Arial" pitchFamily="34" charset="0"/>
              </a:rPr>
              <a:t>Características Del Estado </a:t>
            </a:r>
            <a:r>
              <a:rPr lang="es-MX" sz="3200" b="1" dirty="0" smtClean="0">
                <a:solidFill>
                  <a:schemeClr val="tx1"/>
                </a:solidFill>
                <a:latin typeface="Arial" pitchFamily="34" charset="0"/>
                <a:cs typeface="Arial" pitchFamily="34" charset="0"/>
              </a:rPr>
              <a:t>Social </a:t>
            </a:r>
            <a:r>
              <a:rPr lang="es-MX" sz="3200" b="1" dirty="0">
                <a:solidFill>
                  <a:schemeClr val="tx1"/>
                </a:solidFill>
                <a:latin typeface="Arial" pitchFamily="34" charset="0"/>
                <a:cs typeface="Arial" pitchFamily="34" charset="0"/>
              </a:rPr>
              <a:t>De Derecho</a:t>
            </a:r>
            <a:endParaRPr lang="es-MX" sz="3200" dirty="0">
              <a:solidFill>
                <a:schemeClr val="tx1"/>
              </a:solidFill>
              <a:latin typeface="Arial" pitchFamily="34" charset="0"/>
              <a:cs typeface="Arial" pitchFamily="34" charset="0"/>
            </a:endParaRPr>
          </a:p>
        </p:txBody>
      </p:sp>
      <p:sp>
        <p:nvSpPr>
          <p:cNvPr id="3" name="2 Marcador de contenido"/>
          <p:cNvSpPr>
            <a:spLocks noGrp="1"/>
          </p:cNvSpPr>
          <p:nvPr>
            <p:ph sz="quarter" idx="1"/>
          </p:nvPr>
        </p:nvSpPr>
        <p:spPr/>
        <p:txBody>
          <a:bodyPr>
            <a:normAutofit fontScale="77500" lnSpcReduction="20000"/>
          </a:bodyPr>
          <a:lstStyle/>
          <a:p>
            <a:pPr algn="just"/>
            <a:r>
              <a:rPr lang="es-MX" sz="2600" dirty="0">
                <a:latin typeface="Arial" pitchFamily="34" charset="0"/>
                <a:cs typeface="Arial" pitchFamily="34" charset="0"/>
              </a:rPr>
              <a:t>El Estado de Bienestar Keynesiano fue determinante en la construcción del Estado Social de Derecho, su mecanismo de intervención estatal para corregir los desajustes económicos y sociales generados por el capitalismo, constituyeron las bases de accionar del Estado Social.</a:t>
            </a:r>
          </a:p>
          <a:p>
            <a:pPr marL="0" indent="0" algn="just">
              <a:buNone/>
            </a:pPr>
            <a:r>
              <a:rPr lang="es-MX" sz="2600" dirty="0">
                <a:latin typeface="Arial" pitchFamily="34" charset="0"/>
                <a:cs typeface="Arial" pitchFamily="34" charset="0"/>
              </a:rPr>
              <a:t> </a:t>
            </a:r>
          </a:p>
          <a:p>
            <a:pPr algn="just"/>
            <a:r>
              <a:rPr lang="es-MX" sz="2600" dirty="0">
                <a:latin typeface="Arial" pitchFamily="34" charset="0"/>
                <a:cs typeface="Arial" pitchFamily="34" charset="0"/>
              </a:rPr>
              <a:t>El Estado Social de Derecho se implantó progresivamente a través de programas de seguridad social, sistemas tributarios progresivos para financiar obras públicas, políticas fiscales y monetarias, entre otras, y comprendió una amplia concepción política, económica, social y jurídica que lo diferencia del Estado Bienestar, que fue una respuesta de un Estado frente a la crisis de los 30, y que se limitó a fundar una política económica y social. Por esto el Estado Social de Derecho se convirtió en una nueva propuesta que terminó remplazando al Estado Liberal de Derecho</a:t>
            </a:r>
          </a:p>
          <a:p>
            <a:endParaRPr lang="es-MX" dirty="0"/>
          </a:p>
        </p:txBody>
      </p:sp>
    </p:spTree>
    <p:extLst>
      <p:ext uri="{BB962C8B-B14F-4D97-AF65-F5344CB8AC3E}">
        <p14:creationId xmlns:p14="http://schemas.microsoft.com/office/powerpoint/2010/main" val="3084422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143000"/>
          </a:xfrm>
        </p:spPr>
        <p:txBody>
          <a:bodyPr>
            <a:normAutofit fontScale="90000"/>
          </a:bodyPr>
          <a:lstStyle/>
          <a:p>
            <a:r>
              <a:rPr lang="es-MX" dirty="0" smtClean="0"/>
              <a:t/>
            </a:r>
            <a:br>
              <a:rPr lang="es-MX" dirty="0" smtClean="0"/>
            </a:br>
            <a:r>
              <a:rPr lang="es-MX" sz="3100" b="1" dirty="0" smtClean="0">
                <a:solidFill>
                  <a:schemeClr val="tx1"/>
                </a:solidFill>
                <a:latin typeface="Arial" pitchFamily="34" charset="0"/>
                <a:cs typeface="Arial" pitchFamily="34" charset="0"/>
              </a:rPr>
              <a:t>En </a:t>
            </a:r>
            <a:r>
              <a:rPr lang="es-MX" sz="3100" b="1" dirty="0">
                <a:solidFill>
                  <a:schemeClr val="tx1"/>
                </a:solidFill>
                <a:latin typeface="Arial" pitchFamily="34" charset="0"/>
                <a:cs typeface="Arial" pitchFamily="34" charset="0"/>
              </a:rPr>
              <a:t>el Estado Social de Derecho podemos encontrar las siguientes dimensiones:</a:t>
            </a:r>
            <a:r>
              <a:rPr lang="es-MX" sz="3100" dirty="0"/>
              <a:t/>
            </a:r>
            <a:br>
              <a:rPr lang="es-MX" sz="3100" dirty="0"/>
            </a:br>
            <a:endParaRPr lang="es-MX" sz="3100" dirty="0"/>
          </a:p>
        </p:txBody>
      </p:sp>
      <p:sp>
        <p:nvSpPr>
          <p:cNvPr id="3" name="2 Marcador de contenido"/>
          <p:cNvSpPr>
            <a:spLocks noGrp="1"/>
          </p:cNvSpPr>
          <p:nvPr>
            <p:ph sz="quarter" idx="1"/>
          </p:nvPr>
        </p:nvSpPr>
        <p:spPr>
          <a:xfrm>
            <a:off x="395536" y="1124744"/>
            <a:ext cx="8229600" cy="4925144"/>
          </a:xfrm>
        </p:spPr>
        <p:txBody>
          <a:bodyPr>
            <a:normAutofit fontScale="25000" lnSpcReduction="20000"/>
          </a:bodyPr>
          <a:lstStyle/>
          <a:p>
            <a:pPr marL="0" indent="0">
              <a:buNone/>
            </a:pPr>
            <a:endParaRPr lang="es-MX" b="1" dirty="0" smtClean="0"/>
          </a:p>
          <a:p>
            <a:endParaRPr lang="es-MX" b="1" dirty="0">
              <a:latin typeface="Arial" pitchFamily="34" charset="0"/>
              <a:cs typeface="Arial" pitchFamily="34" charset="0"/>
            </a:endParaRPr>
          </a:p>
          <a:p>
            <a:pPr algn="just"/>
            <a:r>
              <a:rPr lang="es-MX" sz="4800" b="1" dirty="0" smtClean="0">
                <a:latin typeface="Arial" pitchFamily="34" charset="0"/>
                <a:cs typeface="Arial" pitchFamily="34" charset="0"/>
              </a:rPr>
              <a:t>1</a:t>
            </a:r>
            <a:r>
              <a:rPr lang="es-MX" sz="4800" b="1" dirty="0">
                <a:latin typeface="Arial" pitchFamily="34" charset="0"/>
                <a:cs typeface="Arial" pitchFamily="34" charset="0"/>
              </a:rPr>
              <a:t>. Visión Política</a:t>
            </a:r>
            <a:r>
              <a:rPr lang="es-MX" sz="4800" dirty="0">
                <a:latin typeface="Arial" pitchFamily="34" charset="0"/>
                <a:cs typeface="Arial" pitchFamily="34" charset="0"/>
              </a:rPr>
              <a:t>: Al Estado se le asigna la función de defender y garantizar la democracia. Para esto debe promover la participación ciudadana: impulsar asociaciones civiles, juntas de acción comunal, gremios económicos e industriales, sindicatos, comités de consumidores, asociaciones juveniles, etc.</a:t>
            </a:r>
          </a:p>
          <a:p>
            <a:pPr marL="0" indent="0" algn="just">
              <a:buNone/>
            </a:pPr>
            <a:endParaRPr lang="es-MX" sz="4800" dirty="0">
              <a:latin typeface="Arial" pitchFamily="34" charset="0"/>
              <a:cs typeface="Arial" pitchFamily="34" charset="0"/>
            </a:endParaRPr>
          </a:p>
          <a:p>
            <a:pPr algn="just"/>
            <a:r>
              <a:rPr lang="es-MX" sz="4800" dirty="0">
                <a:latin typeface="Arial" pitchFamily="34" charset="0"/>
                <a:cs typeface="Arial" pitchFamily="34" charset="0"/>
              </a:rPr>
              <a:t>La soberanía popular debe materializarse por medio de la organización del pueblo para su activa y efectiva participación, lo que implica un sistema educativo adecuado y la apertura de espacios políticos, económicos, sociales y culturales. La democracia va más allá de ser un mecanismo para designar los gobernantes y su principal función es la de desplegar relaciones de igualdad y justicia en la sociedad.</a:t>
            </a:r>
          </a:p>
          <a:p>
            <a:pPr marL="0" indent="0" algn="just">
              <a:buNone/>
            </a:pPr>
            <a:endParaRPr lang="es-MX" sz="4800" dirty="0">
              <a:latin typeface="Arial" pitchFamily="34" charset="0"/>
              <a:cs typeface="Arial" pitchFamily="34" charset="0"/>
            </a:endParaRPr>
          </a:p>
          <a:p>
            <a:pPr algn="just"/>
            <a:r>
              <a:rPr lang="es-MX" sz="4800" b="1" dirty="0">
                <a:latin typeface="Arial" pitchFamily="34" charset="0"/>
                <a:cs typeface="Arial" pitchFamily="34" charset="0"/>
              </a:rPr>
              <a:t>2. Visión económica</a:t>
            </a:r>
            <a:r>
              <a:rPr lang="es-MX" sz="4800" dirty="0">
                <a:latin typeface="Arial" pitchFamily="34" charset="0"/>
                <a:cs typeface="Arial" pitchFamily="34" charset="0"/>
              </a:rPr>
              <a:t>: Al Estado se le asigna la función de intervenir la economía, pero además es el encargado de dirigir integralmente el proceso de desarrollo. El Estado debe establecer las formas y reglas de juego de las relaciones económicas para garantizar a todos su participación en el sistema y el ejercicio de la libertad económica. Por esto, tiene como prioridad la protección de los sectores más vulnerables controlando la economía privada para evitar abusos y explotación por medio de medidas como: la intervención de precios, prohibición del monopolio privado, control de salarios, etc.</a:t>
            </a:r>
          </a:p>
          <a:p>
            <a:pPr marL="0" indent="0" algn="just">
              <a:buNone/>
            </a:pPr>
            <a:endParaRPr lang="es-MX" sz="4800" dirty="0">
              <a:latin typeface="Arial" pitchFamily="34" charset="0"/>
              <a:cs typeface="Arial" pitchFamily="34" charset="0"/>
            </a:endParaRPr>
          </a:p>
          <a:p>
            <a:pPr algn="just"/>
            <a:r>
              <a:rPr lang="es-MX" sz="4800" dirty="0">
                <a:latin typeface="Arial" pitchFamily="34" charset="0"/>
                <a:cs typeface="Arial" pitchFamily="34" charset="0"/>
              </a:rPr>
              <a:t>El Estado debe fomentar la iniciativa privada, generar condiciones para la inversión y el desarrollo empresarial y financiero, generando programas y obras públicas que doten de elementos e infraestructura las iniciativas empresariales en condición de acceso equitativo</a:t>
            </a:r>
            <a:r>
              <a:rPr lang="es-MX" sz="4800" dirty="0" smtClean="0">
                <a:latin typeface="Arial" pitchFamily="34" charset="0"/>
                <a:cs typeface="Arial" pitchFamily="34" charset="0"/>
              </a:rPr>
              <a:t>.</a:t>
            </a:r>
          </a:p>
          <a:p>
            <a:pPr marL="0" indent="0" algn="just">
              <a:buNone/>
            </a:pPr>
            <a:r>
              <a:rPr lang="es-MX" sz="4800" dirty="0">
                <a:latin typeface="Arial" pitchFamily="34" charset="0"/>
                <a:cs typeface="Arial" pitchFamily="34" charset="0"/>
              </a:rPr>
              <a:t> </a:t>
            </a:r>
          </a:p>
          <a:p>
            <a:pPr algn="just"/>
            <a:r>
              <a:rPr lang="es-MX" sz="4800" dirty="0">
                <a:latin typeface="Arial" pitchFamily="34" charset="0"/>
                <a:cs typeface="Arial" pitchFamily="34" charset="0"/>
              </a:rPr>
              <a:t>Además, al Estado le corresponde desarrollar, como tal, actividades industriales e incluso ejercer el monopolio estatal en sectores económicos que así lo demanden.</a:t>
            </a:r>
          </a:p>
          <a:p>
            <a:pPr marL="0" indent="0" algn="just">
              <a:buNone/>
            </a:pPr>
            <a:endParaRPr lang="es-MX" sz="4800" dirty="0">
              <a:latin typeface="Arial" pitchFamily="34" charset="0"/>
              <a:cs typeface="Arial" pitchFamily="34" charset="0"/>
            </a:endParaRPr>
          </a:p>
          <a:p>
            <a:pPr algn="just"/>
            <a:r>
              <a:rPr lang="es-MX" sz="4800" b="1" dirty="0" smtClean="0">
                <a:latin typeface="Arial" pitchFamily="34" charset="0"/>
                <a:cs typeface="Arial" pitchFamily="34" charset="0"/>
              </a:rPr>
              <a:t>3.- Visión </a:t>
            </a:r>
            <a:r>
              <a:rPr lang="es-MX" sz="4800" b="1" dirty="0">
                <a:latin typeface="Arial" pitchFamily="34" charset="0"/>
                <a:cs typeface="Arial" pitchFamily="34" charset="0"/>
              </a:rPr>
              <a:t>Social: </a:t>
            </a:r>
            <a:r>
              <a:rPr lang="es-MX" sz="4800" dirty="0">
                <a:latin typeface="Arial" pitchFamily="34" charset="0"/>
                <a:cs typeface="Arial" pitchFamily="34" charset="0"/>
              </a:rPr>
              <a:t>El Estado está en la obligación de satisfacer las necesidades básicas de los ciudadanos, en especial, de las poblaciones vulnerables y excluidas de la sociedad. Debe ser un ente redistribuidor de la riqueza, prestador de servicios que generen alcanzar una vida digna para todos. Para el cumplimiento de su función social, debe ajustar una infraestructura adecuada de asistencia y designar partidas presupuestales prioritarias para los programas que la sustentan.</a:t>
            </a:r>
          </a:p>
          <a:p>
            <a:endParaRPr lang="es-MX" dirty="0"/>
          </a:p>
        </p:txBody>
      </p:sp>
    </p:spTree>
    <p:extLst>
      <p:ext uri="{BB962C8B-B14F-4D97-AF65-F5344CB8AC3E}">
        <p14:creationId xmlns:p14="http://schemas.microsoft.com/office/powerpoint/2010/main" val="1434606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908720"/>
            <a:ext cx="8534400" cy="758952"/>
          </a:xfrm>
        </p:spPr>
        <p:txBody>
          <a:bodyPr>
            <a:normAutofit fontScale="90000"/>
          </a:bodyPr>
          <a:lstStyle/>
          <a:p>
            <a:r>
              <a:rPr lang="es-MX" dirty="0" smtClean="0"/>
              <a:t/>
            </a:r>
            <a:br>
              <a:rPr lang="es-MX" dirty="0" smtClean="0"/>
            </a:br>
            <a:r>
              <a:rPr lang="es-MX" sz="3600" b="1" dirty="0" smtClean="0">
                <a:solidFill>
                  <a:schemeClr val="tx1"/>
                </a:solidFill>
                <a:latin typeface="Arial" pitchFamily="34" charset="0"/>
                <a:cs typeface="Arial" pitchFamily="34" charset="0"/>
              </a:rPr>
              <a:t>Características del Estado </a:t>
            </a:r>
            <a:r>
              <a:rPr lang="es-MX" sz="3600" b="1" dirty="0">
                <a:solidFill>
                  <a:schemeClr val="tx1"/>
                </a:solidFill>
                <a:latin typeface="Arial" pitchFamily="34" charset="0"/>
                <a:cs typeface="Arial" pitchFamily="34" charset="0"/>
              </a:rPr>
              <a:t>Democrático y Social de Derecho</a:t>
            </a:r>
            <a:r>
              <a:rPr lang="es-MX" dirty="0"/>
              <a:t/>
            </a:r>
            <a:br>
              <a:rPr lang="es-MX" dirty="0"/>
            </a:br>
            <a:endParaRPr lang="es-MX" dirty="0"/>
          </a:p>
        </p:txBody>
      </p:sp>
      <p:sp>
        <p:nvSpPr>
          <p:cNvPr id="3" name="2 Marcador de contenido"/>
          <p:cNvSpPr>
            <a:spLocks noGrp="1"/>
          </p:cNvSpPr>
          <p:nvPr>
            <p:ph sz="quarter" idx="1"/>
          </p:nvPr>
        </p:nvSpPr>
        <p:spPr>
          <a:xfrm>
            <a:off x="301752" y="2204864"/>
            <a:ext cx="8503920" cy="3894184"/>
          </a:xfrm>
        </p:spPr>
        <p:txBody>
          <a:bodyPr/>
          <a:lstStyle/>
          <a:p>
            <a:pPr algn="just"/>
            <a:r>
              <a:rPr lang="es-MX" dirty="0">
                <a:latin typeface="Arial" pitchFamily="34" charset="0"/>
                <a:cs typeface="Arial" pitchFamily="34" charset="0"/>
              </a:rPr>
              <a:t>I</a:t>
            </a:r>
            <a:r>
              <a:rPr lang="es-MX" dirty="0" smtClean="0">
                <a:latin typeface="Arial" pitchFamily="34" charset="0"/>
                <a:cs typeface="Arial" pitchFamily="34" charset="0"/>
              </a:rPr>
              <a:t>ntroducción de mecanismos </a:t>
            </a:r>
            <a:r>
              <a:rPr lang="es-MX" dirty="0">
                <a:latin typeface="Arial" pitchFamily="34" charset="0"/>
                <a:cs typeface="Arial" pitchFamily="34" charset="0"/>
              </a:rPr>
              <a:t>democráticos en la toma de decisiones del poder y se respeta la representación popular, la que debe surgir como expresión de la voluntad del pueblo, y que tendrá en cuenta la votación universal y la participación de los partidos </a:t>
            </a:r>
            <a:r>
              <a:rPr lang="es-MX" dirty="0" smtClean="0">
                <a:latin typeface="Arial" pitchFamily="34" charset="0"/>
                <a:cs typeface="Arial" pitchFamily="34" charset="0"/>
              </a:rPr>
              <a:t>políticos</a:t>
            </a:r>
            <a:endParaRPr lang="es-MX" dirty="0">
              <a:latin typeface="Arial" pitchFamily="34" charset="0"/>
              <a:cs typeface="Arial" pitchFamily="34" charset="0"/>
            </a:endParaRPr>
          </a:p>
        </p:txBody>
      </p:sp>
    </p:spTree>
    <p:extLst>
      <p:ext uri="{BB962C8B-B14F-4D97-AF65-F5344CB8AC3E}">
        <p14:creationId xmlns:p14="http://schemas.microsoft.com/office/powerpoint/2010/main" val="1161881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404664"/>
            <a:ext cx="8534400" cy="758952"/>
          </a:xfrm>
        </p:spPr>
        <p:txBody>
          <a:bodyPr>
            <a:normAutofit fontScale="90000"/>
          </a:bodyPr>
          <a:lstStyle/>
          <a:p>
            <a:r>
              <a:rPr lang="es-MX" sz="3600" b="1" dirty="0">
                <a:solidFill>
                  <a:schemeClr val="tx1"/>
                </a:solidFill>
                <a:latin typeface="Arial" pitchFamily="34" charset="0"/>
                <a:cs typeface="Arial" pitchFamily="34" charset="0"/>
              </a:rPr>
              <a:t>Sistemas de organización de la vida política</a:t>
            </a:r>
            <a:endParaRPr lang="en-US" sz="3600" b="1" dirty="0">
              <a:solidFill>
                <a:schemeClr val="tx1"/>
              </a:solidFill>
              <a:latin typeface="Arial" pitchFamily="34" charset="0"/>
              <a:cs typeface="Arial" pitchFamily="34" charset="0"/>
            </a:endParaRPr>
          </a:p>
        </p:txBody>
      </p:sp>
      <p:sp>
        <p:nvSpPr>
          <p:cNvPr id="3" name="2 Marcador de contenido"/>
          <p:cNvSpPr>
            <a:spLocks noGrp="1"/>
          </p:cNvSpPr>
          <p:nvPr>
            <p:ph sz="quarter" idx="1"/>
          </p:nvPr>
        </p:nvSpPr>
        <p:spPr/>
        <p:txBody>
          <a:bodyPr numCol="2">
            <a:normAutofit/>
          </a:bodyPr>
          <a:lstStyle/>
          <a:p>
            <a:pPr marL="0" indent="0">
              <a:buNone/>
            </a:pPr>
            <a:r>
              <a:rPr lang="es-MX" dirty="0">
                <a:latin typeface="Arial" pitchFamily="34" charset="0"/>
                <a:cs typeface="Arial" pitchFamily="34" charset="0"/>
              </a:rPr>
              <a:t>Sistemas </a:t>
            </a:r>
            <a:r>
              <a:rPr lang="es-MX" dirty="0" smtClean="0">
                <a:latin typeface="Arial" pitchFamily="34" charset="0"/>
                <a:cs typeface="Arial" pitchFamily="34" charset="0"/>
              </a:rPr>
              <a:t>políticos:</a:t>
            </a:r>
            <a:endParaRPr lang="es-MX" dirty="0">
              <a:latin typeface="Arial" pitchFamily="34" charset="0"/>
              <a:cs typeface="Arial" pitchFamily="34" charset="0"/>
            </a:endParaRPr>
          </a:p>
          <a:p>
            <a:r>
              <a:rPr lang="es-MX" dirty="0">
                <a:latin typeface="Arial" pitchFamily="34" charset="0"/>
                <a:cs typeface="Arial" pitchFamily="34" charset="0"/>
                <a:hlinkClick r:id="rId2" tooltip="Autocracia"/>
              </a:rPr>
              <a:t>Autocracia</a:t>
            </a:r>
            <a:endParaRPr lang="es-MX" dirty="0">
              <a:latin typeface="Arial" pitchFamily="34" charset="0"/>
              <a:cs typeface="Arial" pitchFamily="34" charset="0"/>
            </a:endParaRPr>
          </a:p>
          <a:p>
            <a:r>
              <a:rPr lang="es-MX" dirty="0">
                <a:latin typeface="Arial" pitchFamily="34" charset="0"/>
                <a:cs typeface="Arial" pitchFamily="34" charset="0"/>
                <a:hlinkClick r:id="rId3" tooltip="Comunismo"/>
              </a:rPr>
              <a:t>Comunismo</a:t>
            </a:r>
            <a:endParaRPr lang="es-MX" dirty="0">
              <a:latin typeface="Arial" pitchFamily="34" charset="0"/>
              <a:cs typeface="Arial" pitchFamily="34" charset="0"/>
            </a:endParaRPr>
          </a:p>
          <a:p>
            <a:r>
              <a:rPr lang="es-MX" dirty="0">
                <a:latin typeface="Arial" pitchFamily="34" charset="0"/>
                <a:cs typeface="Arial" pitchFamily="34" charset="0"/>
                <a:hlinkClick r:id="rId4" tooltip="Dictadura"/>
              </a:rPr>
              <a:t>Dictadura</a:t>
            </a:r>
            <a:endParaRPr lang="es-MX" dirty="0">
              <a:latin typeface="Arial" pitchFamily="34" charset="0"/>
              <a:cs typeface="Arial" pitchFamily="34" charset="0"/>
            </a:endParaRPr>
          </a:p>
          <a:p>
            <a:r>
              <a:rPr lang="es-MX" dirty="0">
                <a:latin typeface="Arial" pitchFamily="34" charset="0"/>
                <a:cs typeface="Arial" pitchFamily="34" charset="0"/>
                <a:hlinkClick r:id="rId5" tooltip="Democracia directa"/>
              </a:rPr>
              <a:t>Democracia directa</a:t>
            </a:r>
            <a:endParaRPr lang="es-MX" dirty="0">
              <a:latin typeface="Arial" pitchFamily="34" charset="0"/>
              <a:cs typeface="Arial" pitchFamily="34" charset="0"/>
            </a:endParaRPr>
          </a:p>
          <a:p>
            <a:r>
              <a:rPr lang="es-MX" dirty="0">
                <a:latin typeface="Arial" pitchFamily="34" charset="0"/>
                <a:cs typeface="Arial" pitchFamily="34" charset="0"/>
                <a:hlinkClick r:id="rId6" tooltip="Democracia"/>
              </a:rPr>
              <a:t>Democracia</a:t>
            </a:r>
            <a:endParaRPr lang="es-MX" dirty="0">
              <a:latin typeface="Arial" pitchFamily="34" charset="0"/>
              <a:cs typeface="Arial" pitchFamily="34" charset="0"/>
            </a:endParaRPr>
          </a:p>
          <a:p>
            <a:r>
              <a:rPr lang="es-MX" dirty="0">
                <a:latin typeface="Arial" pitchFamily="34" charset="0"/>
                <a:cs typeface="Arial" pitchFamily="34" charset="0"/>
                <a:hlinkClick r:id="rId7" tooltip="Fascismo"/>
              </a:rPr>
              <a:t>Fascismo</a:t>
            </a:r>
            <a:endParaRPr lang="es-MX" dirty="0">
              <a:latin typeface="Arial" pitchFamily="34" charset="0"/>
              <a:cs typeface="Arial" pitchFamily="34" charset="0"/>
            </a:endParaRPr>
          </a:p>
          <a:p>
            <a:r>
              <a:rPr lang="es-MX" dirty="0">
                <a:latin typeface="Arial" pitchFamily="34" charset="0"/>
                <a:cs typeface="Arial" pitchFamily="34" charset="0"/>
                <a:hlinkClick r:id="rId8" tooltip="Progresismo"/>
              </a:rPr>
              <a:t>Progresismo</a:t>
            </a:r>
            <a:endParaRPr lang="es-MX" dirty="0">
              <a:latin typeface="Arial" pitchFamily="34" charset="0"/>
              <a:cs typeface="Arial" pitchFamily="34" charset="0"/>
            </a:endParaRPr>
          </a:p>
          <a:p>
            <a:r>
              <a:rPr lang="es-MX" dirty="0">
                <a:latin typeface="Arial" pitchFamily="34" charset="0"/>
                <a:cs typeface="Arial" pitchFamily="34" charset="0"/>
                <a:hlinkClick r:id="rId9" tooltip="Socialdemocracia"/>
              </a:rPr>
              <a:t>Socialdemocracia</a:t>
            </a:r>
            <a:endParaRPr lang="es-MX" dirty="0">
              <a:latin typeface="Arial" pitchFamily="34" charset="0"/>
              <a:cs typeface="Arial" pitchFamily="34" charset="0"/>
            </a:endParaRPr>
          </a:p>
          <a:p>
            <a:r>
              <a:rPr lang="es-MX" dirty="0">
                <a:latin typeface="Arial" pitchFamily="34" charset="0"/>
                <a:cs typeface="Arial" pitchFamily="34" charset="0"/>
                <a:hlinkClick r:id="rId10" tooltip="Liberalismo"/>
              </a:rPr>
              <a:t>Liberalismo</a:t>
            </a:r>
            <a:endParaRPr lang="es-MX" dirty="0">
              <a:latin typeface="Arial" pitchFamily="34" charset="0"/>
              <a:cs typeface="Arial" pitchFamily="34" charset="0"/>
            </a:endParaRPr>
          </a:p>
          <a:p>
            <a:r>
              <a:rPr lang="es-MX" dirty="0">
                <a:latin typeface="Arial" pitchFamily="34" charset="0"/>
                <a:cs typeface="Arial" pitchFamily="34" charset="0"/>
                <a:hlinkClick r:id="rId11" tooltip="Monarquía absoluta"/>
              </a:rPr>
              <a:t>Monarquía absoluta</a:t>
            </a:r>
            <a:endParaRPr lang="es-MX" dirty="0">
              <a:latin typeface="Arial" pitchFamily="34" charset="0"/>
              <a:cs typeface="Arial" pitchFamily="34" charset="0"/>
            </a:endParaRPr>
          </a:p>
          <a:p>
            <a:r>
              <a:rPr lang="es-MX" dirty="0">
                <a:latin typeface="Arial" pitchFamily="34" charset="0"/>
                <a:cs typeface="Arial" pitchFamily="34" charset="0"/>
                <a:hlinkClick r:id="rId12" tooltip="Monarquía parlamentaria"/>
              </a:rPr>
              <a:t>Monarquía parlamentaria</a:t>
            </a:r>
            <a:endParaRPr lang="es-MX" dirty="0">
              <a:latin typeface="Arial" pitchFamily="34" charset="0"/>
              <a:cs typeface="Arial" pitchFamily="34" charset="0"/>
            </a:endParaRPr>
          </a:p>
          <a:p>
            <a:r>
              <a:rPr lang="es-MX" dirty="0">
                <a:latin typeface="Arial" pitchFamily="34" charset="0"/>
                <a:cs typeface="Arial" pitchFamily="34" charset="0"/>
                <a:hlinkClick r:id="rId13" tooltip="República"/>
              </a:rPr>
              <a:t>República</a:t>
            </a:r>
            <a:endParaRPr lang="es-MX" dirty="0">
              <a:latin typeface="Arial" pitchFamily="34" charset="0"/>
              <a:cs typeface="Arial" pitchFamily="34" charset="0"/>
            </a:endParaRPr>
          </a:p>
          <a:p>
            <a:r>
              <a:rPr lang="es-MX" dirty="0">
                <a:latin typeface="Arial" pitchFamily="34" charset="0"/>
                <a:cs typeface="Arial" pitchFamily="34" charset="0"/>
                <a:hlinkClick r:id="rId14" tooltip="Socialismo"/>
              </a:rPr>
              <a:t>Socialismo</a:t>
            </a:r>
            <a:endParaRPr lang="es-MX" dirty="0">
              <a:latin typeface="Arial" pitchFamily="34" charset="0"/>
              <a:cs typeface="Arial" pitchFamily="34" charset="0"/>
            </a:endParaRPr>
          </a:p>
          <a:p>
            <a:r>
              <a:rPr lang="es-MX" dirty="0">
                <a:latin typeface="Arial" pitchFamily="34" charset="0"/>
                <a:cs typeface="Arial" pitchFamily="34" charset="0"/>
                <a:hlinkClick r:id="rId15" tooltip="Teocracia"/>
              </a:rPr>
              <a:t>Teocracia</a:t>
            </a:r>
            <a:endParaRPr lang="es-MX" dirty="0">
              <a:latin typeface="Arial" pitchFamily="34" charset="0"/>
              <a:cs typeface="Arial" pitchFamily="34" charset="0"/>
            </a:endParaRPr>
          </a:p>
          <a:p>
            <a:r>
              <a:rPr lang="es-MX" dirty="0">
                <a:latin typeface="Arial" pitchFamily="34" charset="0"/>
                <a:cs typeface="Arial" pitchFamily="34" charset="0"/>
                <a:hlinkClick r:id="rId16" tooltip="Tecnocracia (burocracia)"/>
              </a:rPr>
              <a:t>Tecnocracia</a:t>
            </a:r>
            <a:endParaRPr lang="es-MX" dirty="0">
              <a:latin typeface="Arial" pitchFamily="34" charset="0"/>
              <a:cs typeface="Arial" pitchFamily="34" charset="0"/>
            </a:endParaRPr>
          </a:p>
          <a:p>
            <a:r>
              <a:rPr lang="es-MX" dirty="0">
                <a:latin typeface="Arial" pitchFamily="34" charset="0"/>
                <a:cs typeface="Arial" pitchFamily="34" charset="0"/>
                <a:hlinkClick r:id="rId17" tooltip="Anarquía"/>
              </a:rPr>
              <a:t>Anarquía</a:t>
            </a:r>
            <a:endParaRPr lang="es-MX" dirty="0">
              <a:latin typeface="Arial" pitchFamily="34" charset="0"/>
              <a:cs typeface="Arial" pitchFamily="34" charset="0"/>
            </a:endParaRPr>
          </a:p>
          <a:p>
            <a:r>
              <a:rPr lang="es-MX" dirty="0" smtClean="0">
                <a:latin typeface="Arial" pitchFamily="34" charset="0"/>
                <a:cs typeface="Arial" pitchFamily="34" charset="0"/>
                <a:hlinkClick r:id="rId18" tooltip="Conservadurismo"/>
              </a:rPr>
              <a:t>Conservadurismo</a:t>
            </a:r>
            <a:endParaRPr lang="es-MX" dirty="0">
              <a:latin typeface="Arial" pitchFamily="34" charset="0"/>
              <a:cs typeface="Arial" pitchFamily="34" charset="0"/>
            </a:endParaRPr>
          </a:p>
        </p:txBody>
      </p:sp>
    </p:spTree>
    <p:extLst>
      <p:ext uri="{BB962C8B-B14F-4D97-AF65-F5344CB8AC3E}">
        <p14:creationId xmlns:p14="http://schemas.microsoft.com/office/powerpoint/2010/main" val="769338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solidFill>
                  <a:schemeClr val="tx1"/>
                </a:solidFill>
                <a:latin typeface="Arial" pitchFamily="34" charset="0"/>
                <a:cs typeface="Arial" pitchFamily="34" charset="0"/>
              </a:rPr>
              <a:t>DEMOCRACIA</a:t>
            </a:r>
            <a:endParaRPr lang="es-MX" b="1" dirty="0">
              <a:solidFill>
                <a:schemeClr val="tx1"/>
              </a:solidFill>
              <a:latin typeface="Arial" pitchFamily="34" charset="0"/>
              <a:cs typeface="Arial" pitchFamily="34" charset="0"/>
            </a:endParaRPr>
          </a:p>
        </p:txBody>
      </p:sp>
      <p:sp>
        <p:nvSpPr>
          <p:cNvPr id="3" name="2 Marcador de contenido"/>
          <p:cNvSpPr>
            <a:spLocks noGrp="1"/>
          </p:cNvSpPr>
          <p:nvPr>
            <p:ph sz="quarter" idx="1"/>
          </p:nvPr>
        </p:nvSpPr>
        <p:spPr/>
        <p:txBody>
          <a:bodyPr>
            <a:normAutofit fontScale="77500" lnSpcReduction="20000"/>
          </a:bodyPr>
          <a:lstStyle/>
          <a:p>
            <a:pPr algn="just"/>
            <a:r>
              <a:rPr lang="es-MX" sz="3100" dirty="0">
                <a:latin typeface="Arial" pitchFamily="34" charset="0"/>
                <a:cs typeface="Arial" pitchFamily="34" charset="0"/>
              </a:rPr>
              <a:t>El vocablo democracia deriva del griego DEMOS: pueblo y KRATOS: gobierno o autoridad, </a:t>
            </a:r>
            <a:r>
              <a:rPr lang="es-MX" sz="3100" dirty="0" smtClean="0">
                <a:latin typeface="Arial" pitchFamily="34" charset="0"/>
                <a:cs typeface="Arial" pitchFamily="34" charset="0"/>
              </a:rPr>
              <a:t>y significa </a:t>
            </a:r>
            <a:r>
              <a:rPr lang="es-MX" sz="3100" dirty="0">
                <a:latin typeface="Arial" pitchFamily="34" charset="0"/>
                <a:cs typeface="Arial" pitchFamily="34" charset="0"/>
              </a:rPr>
              <a:t>gobierno o autoridad del </a:t>
            </a:r>
            <a:r>
              <a:rPr lang="es-MX" sz="3100" dirty="0" smtClean="0">
                <a:latin typeface="Arial" pitchFamily="34" charset="0"/>
                <a:cs typeface="Arial" pitchFamily="34" charset="0"/>
              </a:rPr>
              <a:t>pueblo. De </a:t>
            </a:r>
            <a:r>
              <a:rPr lang="es-MX" sz="3100" dirty="0">
                <a:latin typeface="Arial" pitchFamily="34" charset="0"/>
                <a:cs typeface="Arial" pitchFamily="34" charset="0"/>
              </a:rPr>
              <a:t>allí que se defina a la democracia como "la doctrina </a:t>
            </a:r>
            <a:r>
              <a:rPr lang="es-MX" sz="3100" dirty="0" smtClean="0">
                <a:latin typeface="Arial" pitchFamily="34" charset="0"/>
                <a:cs typeface="Arial" pitchFamily="34" charset="0"/>
              </a:rPr>
              <a:t>política </a:t>
            </a:r>
            <a:r>
              <a:rPr lang="es-MX" sz="3100" dirty="0">
                <a:latin typeface="Arial" pitchFamily="34" charset="0"/>
                <a:cs typeface="Arial" pitchFamily="34" charset="0"/>
              </a:rPr>
              <a:t>favorable a la intervención </a:t>
            </a:r>
            <a:r>
              <a:rPr lang="es-MX" sz="3100" dirty="0" smtClean="0">
                <a:latin typeface="Arial" pitchFamily="34" charset="0"/>
                <a:cs typeface="Arial" pitchFamily="34" charset="0"/>
              </a:rPr>
              <a:t>del pueblo </a:t>
            </a:r>
            <a:r>
              <a:rPr lang="es-MX" sz="3100" dirty="0">
                <a:latin typeface="Arial" pitchFamily="34" charset="0"/>
                <a:cs typeface="Arial" pitchFamily="34" charset="0"/>
              </a:rPr>
              <a:t>en el gobierno y también al mejoramiento de la condición del pueblo".</a:t>
            </a:r>
          </a:p>
          <a:p>
            <a:pPr algn="just"/>
            <a:r>
              <a:rPr lang="es-MX" sz="3100" dirty="0" smtClean="0">
                <a:latin typeface="Arial" pitchFamily="34" charset="0"/>
                <a:cs typeface="Arial" pitchFamily="34" charset="0"/>
              </a:rPr>
              <a:t>La </a:t>
            </a:r>
            <a:r>
              <a:rPr lang="es-MX" sz="3100" dirty="0">
                <a:latin typeface="Arial" pitchFamily="34" charset="0"/>
                <a:cs typeface="Arial" pitchFamily="34" charset="0"/>
              </a:rPr>
              <a:t>democracia como </a:t>
            </a:r>
            <a:r>
              <a:rPr lang="es-MX" sz="3100" i="1" dirty="0">
                <a:latin typeface="Arial" pitchFamily="34" charset="0"/>
                <a:cs typeface="Arial" pitchFamily="34" charset="0"/>
              </a:rPr>
              <a:t>estilo de vida</a:t>
            </a:r>
            <a:r>
              <a:rPr lang="es-MX" sz="3100" dirty="0">
                <a:latin typeface="Arial" pitchFamily="34" charset="0"/>
                <a:cs typeface="Arial" pitchFamily="34" charset="0"/>
              </a:rPr>
              <a:t> es un modo de vivir basado en el respeto a la </a:t>
            </a:r>
            <a:r>
              <a:rPr lang="es-MX" sz="3100" dirty="0" smtClean="0">
                <a:latin typeface="Arial" pitchFamily="34" charset="0"/>
                <a:cs typeface="Arial" pitchFamily="34" charset="0"/>
              </a:rPr>
              <a:t>dignidad humana</a:t>
            </a:r>
            <a:r>
              <a:rPr lang="es-MX" sz="3100" dirty="0">
                <a:latin typeface="Arial" pitchFamily="34" charset="0"/>
                <a:cs typeface="Arial" pitchFamily="34" charset="0"/>
              </a:rPr>
              <a:t>, la libertad y los derechos de todos y cada uno de los miembros de la comunidad.</a:t>
            </a:r>
          </a:p>
          <a:p>
            <a:pPr algn="just"/>
            <a:r>
              <a:rPr lang="es-MX" sz="3100" dirty="0">
                <a:latin typeface="Arial" pitchFamily="34" charset="0"/>
                <a:cs typeface="Arial" pitchFamily="34" charset="0"/>
              </a:rPr>
              <a:t>La democracia como </a:t>
            </a:r>
            <a:r>
              <a:rPr lang="es-MX" sz="3100" i="1" dirty="0">
                <a:latin typeface="Arial" pitchFamily="34" charset="0"/>
                <a:cs typeface="Arial" pitchFamily="34" charset="0"/>
              </a:rPr>
              <a:t>forma de gobierno</a:t>
            </a:r>
            <a:r>
              <a:rPr lang="es-MX" sz="3100" dirty="0">
                <a:latin typeface="Arial" pitchFamily="34" charset="0"/>
                <a:cs typeface="Arial" pitchFamily="34" charset="0"/>
              </a:rPr>
              <a:t> es la participación del pueblo </a:t>
            </a:r>
            <a:r>
              <a:rPr lang="es-MX" sz="3100" dirty="0" smtClean="0">
                <a:latin typeface="Arial" pitchFamily="34" charset="0"/>
                <a:cs typeface="Arial" pitchFamily="34" charset="0"/>
              </a:rPr>
              <a:t>en  </a:t>
            </a:r>
            <a:r>
              <a:rPr lang="es-MX" sz="3100" dirty="0">
                <a:latin typeface="Arial" pitchFamily="34" charset="0"/>
                <a:cs typeface="Arial" pitchFamily="34" charset="0"/>
              </a:rPr>
              <a:t>la acción </a:t>
            </a:r>
            <a:r>
              <a:rPr lang="es-MX" sz="3100" dirty="0" smtClean="0">
                <a:latin typeface="Arial" pitchFamily="34" charset="0"/>
                <a:cs typeface="Arial" pitchFamily="34" charset="0"/>
              </a:rPr>
              <a:t>gubernativa por </a:t>
            </a:r>
            <a:r>
              <a:rPr lang="es-MX" sz="3100" dirty="0">
                <a:latin typeface="Arial" pitchFamily="34" charset="0"/>
                <a:cs typeface="Arial" pitchFamily="34" charset="0"/>
              </a:rPr>
              <a:t>medio del sufragio y del control que ejerce sobre lo actuado por el estado.</a:t>
            </a:r>
          </a:p>
          <a:p>
            <a:endParaRPr lang="es-MX" dirty="0"/>
          </a:p>
        </p:txBody>
      </p:sp>
    </p:spTree>
    <p:extLst>
      <p:ext uri="{BB962C8B-B14F-4D97-AF65-F5344CB8AC3E}">
        <p14:creationId xmlns:p14="http://schemas.microsoft.com/office/powerpoint/2010/main" val="13774343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solidFill>
                  <a:schemeClr val="tx1"/>
                </a:solidFill>
                <a:latin typeface="Arial" pitchFamily="34" charset="0"/>
                <a:cs typeface="Arial" pitchFamily="34" charset="0"/>
              </a:rPr>
              <a:t>TIPOS DE DEMOCRACIA</a:t>
            </a:r>
            <a:endParaRPr lang="es-MX" b="1" dirty="0">
              <a:solidFill>
                <a:schemeClr val="tx1"/>
              </a:solidFill>
              <a:latin typeface="Arial" pitchFamily="34" charset="0"/>
              <a:cs typeface="Arial" pitchFamily="34" charset="0"/>
            </a:endParaRPr>
          </a:p>
        </p:txBody>
      </p:sp>
      <p:sp>
        <p:nvSpPr>
          <p:cNvPr id="3" name="2 Marcador de contenido"/>
          <p:cNvSpPr>
            <a:spLocks noGrp="1"/>
          </p:cNvSpPr>
          <p:nvPr>
            <p:ph sz="quarter" idx="1"/>
          </p:nvPr>
        </p:nvSpPr>
        <p:spPr>
          <a:xfrm>
            <a:off x="457200" y="1484784"/>
            <a:ext cx="8229600" cy="4525963"/>
          </a:xfrm>
        </p:spPr>
        <p:txBody>
          <a:bodyPr/>
          <a:lstStyle/>
          <a:p>
            <a:endParaRPr lang="es-MX"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46" y="1340768"/>
            <a:ext cx="9058275"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61761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476672"/>
            <a:ext cx="8534400" cy="758952"/>
          </a:xfrm>
        </p:spPr>
        <p:txBody>
          <a:bodyPr>
            <a:noAutofit/>
          </a:bodyPr>
          <a:lstStyle/>
          <a:p>
            <a:r>
              <a:rPr lang="es-MX" sz="3600" b="1" dirty="0">
                <a:solidFill>
                  <a:schemeClr val="tx1"/>
                </a:solidFill>
                <a:latin typeface="Arial" pitchFamily="34" charset="0"/>
                <a:cs typeface="Arial" pitchFamily="34" charset="0"/>
              </a:rPr>
              <a:t>MODELOS ACTUALES DE DEMOCRACIA.</a:t>
            </a:r>
            <a:endParaRPr lang="es-MX" sz="3600" dirty="0">
              <a:solidFill>
                <a:schemeClr val="tx1"/>
              </a:solidFill>
              <a:latin typeface="Arial" pitchFamily="34" charset="0"/>
              <a:cs typeface="Arial" pitchFamily="34" charset="0"/>
            </a:endParaRPr>
          </a:p>
        </p:txBody>
      </p:sp>
      <p:sp>
        <p:nvSpPr>
          <p:cNvPr id="3" name="2 Marcador de contenido"/>
          <p:cNvSpPr>
            <a:spLocks noGrp="1"/>
          </p:cNvSpPr>
          <p:nvPr>
            <p:ph sz="quarter" idx="1"/>
          </p:nvPr>
        </p:nvSpPr>
        <p:spPr/>
        <p:txBody>
          <a:bodyPr>
            <a:normAutofit fontScale="62500" lnSpcReduction="20000"/>
          </a:bodyPr>
          <a:lstStyle/>
          <a:p>
            <a:pPr algn="just"/>
            <a:r>
              <a:rPr lang="es-MX" b="1" dirty="0" smtClean="0"/>
              <a:t> </a:t>
            </a:r>
            <a:r>
              <a:rPr lang="es-MX" b="1" dirty="0">
                <a:latin typeface="Arial" pitchFamily="34" charset="0"/>
                <a:cs typeface="Arial" pitchFamily="34" charset="0"/>
              </a:rPr>
              <a:t>La democracia elitista</a:t>
            </a:r>
            <a:r>
              <a:rPr lang="es-MX" b="1" dirty="0" smtClean="0">
                <a:latin typeface="Arial" pitchFamily="34" charset="0"/>
                <a:cs typeface="Arial" pitchFamily="34" charset="0"/>
              </a:rPr>
              <a:t>.</a:t>
            </a:r>
          </a:p>
          <a:p>
            <a:pPr algn="just"/>
            <a:r>
              <a:rPr lang="es-MX" dirty="0">
                <a:latin typeface="Arial" pitchFamily="34" charset="0"/>
                <a:cs typeface="Arial" pitchFamily="34" charset="0"/>
              </a:rPr>
              <a:t/>
            </a:r>
            <a:br>
              <a:rPr lang="es-MX" dirty="0">
                <a:latin typeface="Arial" pitchFamily="34" charset="0"/>
                <a:cs typeface="Arial" pitchFamily="34" charset="0"/>
              </a:rPr>
            </a:br>
            <a:r>
              <a:rPr lang="es-MX" dirty="0">
                <a:latin typeface="Arial" pitchFamily="34" charset="0"/>
                <a:cs typeface="Arial" pitchFamily="34" charset="0"/>
              </a:rPr>
              <a:t>Bajo el rótulo de democracia elitista podemos reunir aquellas teorías que, apoyándose en los escritos </a:t>
            </a:r>
            <a:r>
              <a:rPr lang="es-MX" dirty="0" smtClean="0">
                <a:latin typeface="Arial" pitchFamily="34" charset="0"/>
                <a:cs typeface="Arial" pitchFamily="34" charset="0"/>
              </a:rPr>
              <a:t>de Max </a:t>
            </a:r>
            <a:r>
              <a:rPr lang="es-MX" dirty="0">
                <a:latin typeface="Arial" pitchFamily="34" charset="0"/>
                <a:cs typeface="Arial" pitchFamily="34" charset="0"/>
              </a:rPr>
              <a:t>Weber (1864-1946) y de Joseph </a:t>
            </a:r>
            <a:r>
              <a:rPr lang="es-MX" dirty="0" err="1">
                <a:latin typeface="Arial" pitchFamily="34" charset="0"/>
                <a:cs typeface="Arial" pitchFamily="34" charset="0"/>
              </a:rPr>
              <a:t>Alois</a:t>
            </a:r>
            <a:r>
              <a:rPr lang="es-MX" dirty="0">
                <a:latin typeface="Arial" pitchFamily="34" charset="0"/>
                <a:cs typeface="Arial" pitchFamily="34" charset="0"/>
              </a:rPr>
              <a:t> </a:t>
            </a:r>
            <a:r>
              <a:rPr lang="es-MX" dirty="0" err="1">
                <a:latin typeface="Arial" pitchFamily="34" charset="0"/>
                <a:cs typeface="Arial" pitchFamily="34" charset="0"/>
              </a:rPr>
              <a:t>Schumpeter</a:t>
            </a:r>
            <a:r>
              <a:rPr lang="es-MX" dirty="0">
                <a:latin typeface="Arial" pitchFamily="34" charset="0"/>
                <a:cs typeface="Arial" pitchFamily="34" charset="0"/>
              </a:rPr>
              <a:t> (18831950), reducen la democracia a un mero mecanismo para aceptar o rechazar a las personas que deben ejercer la actividad política. Ni gobierna el pueblo ni se pretende que lo haga, sólo se le pide que legitime el derecho a gobernar de los expertos. La democracia no es el gobierno del pueblo, sino el gobierno querido por el pueblo</a:t>
            </a:r>
            <a:r>
              <a:rPr lang="es-MX" dirty="0" smtClean="0">
                <a:latin typeface="Arial" pitchFamily="34" charset="0"/>
                <a:cs typeface="Arial" pitchFamily="34" charset="0"/>
              </a:rPr>
              <a:t>.</a:t>
            </a:r>
          </a:p>
          <a:p>
            <a:pPr algn="just"/>
            <a:r>
              <a:rPr lang="es-MX" dirty="0">
                <a:latin typeface="Arial" pitchFamily="34" charset="0"/>
                <a:cs typeface="Arial" pitchFamily="34" charset="0"/>
              </a:rPr>
              <a:t/>
            </a:r>
            <a:br>
              <a:rPr lang="es-MX" dirty="0">
                <a:latin typeface="Arial" pitchFamily="34" charset="0"/>
                <a:cs typeface="Arial" pitchFamily="34" charset="0"/>
              </a:rPr>
            </a:br>
            <a:r>
              <a:rPr lang="es-MX" dirty="0">
                <a:latin typeface="Arial" pitchFamily="34" charset="0"/>
                <a:cs typeface="Arial" pitchFamily="34" charset="0"/>
              </a:rPr>
              <a:t>El primer autor que formuló este modelo de forma sistemática fue </a:t>
            </a:r>
            <a:r>
              <a:rPr lang="es-MX" dirty="0" err="1">
                <a:latin typeface="Arial" pitchFamily="34" charset="0"/>
                <a:cs typeface="Arial" pitchFamily="34" charset="0"/>
              </a:rPr>
              <a:t>Schumpeter</a:t>
            </a:r>
            <a:r>
              <a:rPr lang="es-MX" dirty="0">
                <a:latin typeface="Arial" pitchFamily="34" charset="0"/>
                <a:cs typeface="Arial" pitchFamily="34" charset="0"/>
              </a:rPr>
              <a:t> en su trabajo Capitalismo, socialismo y democracia (1942). El objetivo de la obra consistía en liberar a la teoría de la democracia de especulaciones, utopías y falsos ideales, y en defender una democracia realista, con una base empírica. Para llevar a cabo esta doble tarea, </a:t>
            </a:r>
            <a:r>
              <a:rPr lang="es-MX" dirty="0" err="1">
                <a:latin typeface="Arial" pitchFamily="34" charset="0"/>
                <a:cs typeface="Arial" pitchFamily="34" charset="0"/>
              </a:rPr>
              <a:t>Schumpeter</a:t>
            </a:r>
            <a:r>
              <a:rPr lang="es-MX" dirty="0">
                <a:latin typeface="Arial" pitchFamily="34" charset="0"/>
                <a:cs typeface="Arial" pitchFamily="34" charset="0"/>
              </a:rPr>
              <a:t> desarrolló una nueva definición de democracia: «El método democrático es el mecanismo para alcanzar decisiones políticas, en las cuales unos individuos adquieren el poder de decidir por medio de una lucha competitiva por el voto del pueblo».</a:t>
            </a:r>
            <a:br>
              <a:rPr lang="es-MX" dirty="0">
                <a:latin typeface="Arial" pitchFamily="34" charset="0"/>
                <a:cs typeface="Arial" pitchFamily="34" charset="0"/>
              </a:rPr>
            </a:br>
            <a:r>
              <a:rPr lang="es-MX" dirty="0">
                <a:latin typeface="Arial" pitchFamily="34" charset="0"/>
                <a:cs typeface="Arial" pitchFamily="34" charset="0"/>
              </a:rPr>
              <a:t>Un mecanismo de mercado. En esta nueva concepción, la democracia pasa a ser entendida como un mecanismo de mercado, donde los consumidores son los votantes, y los políticos, los empresarios. Ambos buscan su propia utilidad y beneficio aprovechando el voto y la existencia de los partidos. De esta forma, la vida democrática se limita al derecho periódico de escoger y autorizar a un gobierno.</a:t>
            </a:r>
          </a:p>
          <a:p>
            <a:endParaRPr lang="es-MX" dirty="0"/>
          </a:p>
        </p:txBody>
      </p:sp>
    </p:spTree>
    <p:extLst>
      <p:ext uri="{BB962C8B-B14F-4D97-AF65-F5344CB8AC3E}">
        <p14:creationId xmlns:p14="http://schemas.microsoft.com/office/powerpoint/2010/main" val="20455414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476672"/>
            <a:ext cx="8534400" cy="758952"/>
          </a:xfrm>
        </p:spPr>
        <p:txBody>
          <a:bodyPr>
            <a:normAutofit fontScale="90000"/>
          </a:bodyPr>
          <a:lstStyle/>
          <a:p>
            <a:r>
              <a:rPr lang="es-MX" b="1" dirty="0">
                <a:latin typeface="Arial" pitchFamily="34" charset="0"/>
                <a:cs typeface="Arial" pitchFamily="34" charset="0"/>
              </a:rPr>
              <a:t> </a:t>
            </a:r>
            <a:r>
              <a:rPr lang="es-MX" b="1" dirty="0">
                <a:solidFill>
                  <a:schemeClr val="tx1"/>
                </a:solidFill>
                <a:latin typeface="Arial" pitchFamily="34" charset="0"/>
                <a:cs typeface="Arial" pitchFamily="34" charset="0"/>
              </a:rPr>
              <a:t>La democracia participativa.</a:t>
            </a:r>
            <a:r>
              <a:rPr lang="es-MX" b="1" dirty="0">
                <a:latin typeface="Arial" pitchFamily="34" charset="0"/>
                <a:cs typeface="Arial" pitchFamily="34" charset="0"/>
              </a:rPr>
              <a:t/>
            </a:r>
            <a:br>
              <a:rPr lang="es-MX" b="1" dirty="0">
                <a:latin typeface="Arial" pitchFamily="34" charset="0"/>
                <a:cs typeface="Arial" pitchFamily="34" charset="0"/>
              </a:rPr>
            </a:br>
            <a:endParaRPr lang="en-US" dirty="0"/>
          </a:p>
        </p:txBody>
      </p:sp>
      <p:sp>
        <p:nvSpPr>
          <p:cNvPr id="3" name="2 Marcador de contenido"/>
          <p:cNvSpPr>
            <a:spLocks noGrp="1"/>
          </p:cNvSpPr>
          <p:nvPr>
            <p:ph sz="quarter" idx="1"/>
          </p:nvPr>
        </p:nvSpPr>
        <p:spPr>
          <a:xfrm>
            <a:off x="467544" y="1124744"/>
            <a:ext cx="7467600" cy="4873752"/>
          </a:xfrm>
        </p:spPr>
        <p:txBody>
          <a:bodyPr>
            <a:normAutofit fontScale="32500" lnSpcReduction="20000"/>
          </a:bodyPr>
          <a:lstStyle/>
          <a:p>
            <a:pPr algn="just"/>
            <a:r>
              <a:rPr lang="es-MX" sz="3700" dirty="0">
                <a:latin typeface="Arial" pitchFamily="34" charset="0"/>
                <a:cs typeface="Arial" pitchFamily="34" charset="0"/>
              </a:rPr>
              <a:t/>
            </a:r>
            <a:br>
              <a:rPr lang="es-MX" sz="3700" dirty="0">
                <a:latin typeface="Arial" pitchFamily="34" charset="0"/>
                <a:cs typeface="Arial" pitchFamily="34" charset="0"/>
              </a:rPr>
            </a:br>
            <a:r>
              <a:rPr lang="es-MX" sz="3700" dirty="0">
                <a:latin typeface="Arial" pitchFamily="34" charset="0"/>
                <a:cs typeface="Arial" pitchFamily="34" charset="0"/>
              </a:rPr>
              <a:t>Las teorías elitistas olvidan que, si bien es así como funcionan nuestras democracias, su justificación posible utiliza un lenguaje muy distinto. Tales teorías no alcanzan a dar razón de nuestras instituciones porque olvidan que la democracia real incluye tanto las instituciones existentes en un orden democrático dado como las ideas que se usan para justificarlo, y éstas hacen siempre referencia a lo que la democracia debería ser. El desencanto y la apatía que se observan en la sociedad actual son un síntoma de que se espera algo más de nuestras democracias</a:t>
            </a:r>
            <a:r>
              <a:rPr lang="es-MX" sz="3700" dirty="0" smtClean="0">
                <a:latin typeface="Arial" pitchFamily="34" charset="0"/>
                <a:cs typeface="Arial" pitchFamily="34" charset="0"/>
              </a:rPr>
              <a:t>.</a:t>
            </a:r>
          </a:p>
          <a:p>
            <a:pPr marL="0" indent="0" algn="just">
              <a:buNone/>
            </a:pPr>
            <a:endParaRPr lang="es-MX" sz="3700" dirty="0">
              <a:latin typeface="Arial" pitchFamily="34" charset="0"/>
              <a:cs typeface="Arial" pitchFamily="34" charset="0"/>
            </a:endParaRPr>
          </a:p>
          <a:p>
            <a:pPr algn="just"/>
            <a:r>
              <a:rPr lang="es-MX" sz="3700" dirty="0">
                <a:latin typeface="Arial" pitchFamily="34" charset="0"/>
                <a:cs typeface="Arial" pitchFamily="34" charset="0"/>
              </a:rPr>
              <a:t>Representación y participación. Por eso, frente a las teorías elitistas aparece un conjunto de propuestas que podemos englobar bajo el título de democracia participativa. Su rasgo básico consiste en relacionar la dignidad y la autonomía del ser humano con la posibilidad de participar de forma activa en las decisiones que le afectan. No se conforman con la democracia representativa, sino que afirman que para conseguir una sociedad más equitativa hace falta un sistema político más participativo. Esto no implica eliminar los mecanismos de la democracia representativa, ni defender una democracia directa incompatible con el tamaño, la complejidad y la pluralidad de nuestras sociedades actuales. El modelo participativo acepta las elecciones, los partidos y los representantes. Pero pide una profundización de la democracia en todas las esferas de la vida social. Esto implica, por una parte, descentralizar el poder del Estado, por ejemplo, transfiriendo más competencias a los ayuntamientos, y, por otra, hacer más participativas las instituciones que afectan a la vida social, como escuelas, empresas u hospitales, aunque en cada caso tenga que ser diferente la forma de participación</a:t>
            </a:r>
            <a:r>
              <a:rPr lang="es-MX" sz="3700" dirty="0" smtClean="0">
                <a:latin typeface="Arial" pitchFamily="34" charset="0"/>
                <a:cs typeface="Arial" pitchFamily="34" charset="0"/>
              </a:rPr>
              <a:t>.</a:t>
            </a:r>
          </a:p>
          <a:p>
            <a:pPr marL="0" indent="0" algn="just">
              <a:buNone/>
            </a:pPr>
            <a:endParaRPr lang="es-MX" sz="3700" dirty="0">
              <a:latin typeface="Arial" pitchFamily="34" charset="0"/>
              <a:cs typeface="Arial" pitchFamily="34" charset="0"/>
            </a:endParaRPr>
          </a:p>
          <a:p>
            <a:pPr algn="just"/>
            <a:r>
              <a:rPr lang="es-MX" sz="3700" dirty="0">
                <a:latin typeface="Arial" pitchFamily="34" charset="0"/>
                <a:cs typeface="Arial" pitchFamily="34" charset="0"/>
              </a:rPr>
              <a:t>Libertad de autodeterminación. Bien sea como descentralización del poder político en comunidades pequeñas de decisión (</a:t>
            </a:r>
            <a:r>
              <a:rPr lang="es-MX" sz="3700" dirty="0" err="1">
                <a:latin typeface="Arial" pitchFamily="34" charset="0"/>
                <a:cs typeface="Arial" pitchFamily="34" charset="0"/>
              </a:rPr>
              <a:t>Benjamin</a:t>
            </a:r>
            <a:r>
              <a:rPr lang="es-MX" sz="3700" dirty="0">
                <a:latin typeface="Arial" pitchFamily="34" charset="0"/>
                <a:cs typeface="Arial" pitchFamily="34" charset="0"/>
              </a:rPr>
              <a:t> R. </a:t>
            </a:r>
            <a:r>
              <a:rPr lang="es-MX" sz="3700" dirty="0" err="1">
                <a:latin typeface="Arial" pitchFamily="34" charset="0"/>
                <a:cs typeface="Arial" pitchFamily="34" charset="0"/>
              </a:rPr>
              <a:t>Barber</a:t>
            </a:r>
            <a:r>
              <a:rPr lang="es-MX" sz="3700" dirty="0">
                <a:latin typeface="Arial" pitchFamily="34" charset="0"/>
                <a:cs typeface="Arial" pitchFamily="34" charset="0"/>
              </a:rPr>
              <a:t>), bien sea extendiendo la democracia a otros centros de poder sociales y económicos (</a:t>
            </a:r>
            <a:r>
              <a:rPr lang="es-MX" sz="3700" dirty="0" err="1">
                <a:latin typeface="Arial" pitchFamily="34" charset="0"/>
                <a:cs typeface="Arial" pitchFamily="34" charset="0"/>
              </a:rPr>
              <a:t>Carole</a:t>
            </a:r>
            <a:r>
              <a:rPr lang="es-MX" sz="3700" dirty="0">
                <a:latin typeface="Arial" pitchFamily="34" charset="0"/>
                <a:cs typeface="Arial" pitchFamily="34" charset="0"/>
              </a:rPr>
              <a:t> </a:t>
            </a:r>
            <a:r>
              <a:rPr lang="es-MX" sz="3700" dirty="0" err="1">
                <a:latin typeface="Arial" pitchFamily="34" charset="0"/>
                <a:cs typeface="Arial" pitchFamily="34" charset="0"/>
              </a:rPr>
              <a:t>Pateman</a:t>
            </a:r>
            <a:r>
              <a:rPr lang="es-MX" sz="3700" dirty="0">
                <a:latin typeface="Arial" pitchFamily="34" charset="0"/>
                <a:cs typeface="Arial" pitchFamily="34" charset="0"/>
              </a:rPr>
              <a:t>, Peter </a:t>
            </a:r>
            <a:r>
              <a:rPr lang="es-MX" sz="3700" dirty="0" err="1">
                <a:latin typeface="Arial" pitchFamily="34" charset="0"/>
                <a:cs typeface="Arial" pitchFamily="34" charset="0"/>
              </a:rPr>
              <a:t>Bachrach</a:t>
            </a:r>
            <a:r>
              <a:rPr lang="es-MX" sz="3700" dirty="0">
                <a:latin typeface="Arial" pitchFamily="34" charset="0"/>
                <a:cs typeface="Arial" pitchFamily="34" charset="0"/>
              </a:rPr>
              <a:t>), estas teorías defienden que la libertad que nos proporciona el régimen democrático es, ante todo, la libertad de autodeterminación para adoptar las normas o decisiones colectivas obligatorias. El poder del pueblo no significa sólo un mero poder de decidir quién ha de resolver los problemas, sino también el poder de solucionarlos por sí mismo. Además, de esta participación ciudadana se espera una mejor comprensión de la actividad política, de su significación e importancia, así como de su relación con nuestro propio desarrollo como personas. El siguiente cuadro compara los puntos básicos de los dos modelos.</a:t>
            </a:r>
          </a:p>
          <a:p>
            <a:endParaRPr lang="en-US" dirty="0"/>
          </a:p>
        </p:txBody>
      </p:sp>
    </p:spTree>
    <p:extLst>
      <p:ext uri="{BB962C8B-B14F-4D97-AF65-F5344CB8AC3E}">
        <p14:creationId xmlns:p14="http://schemas.microsoft.com/office/powerpoint/2010/main" val="6580842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sz="quarter" idx="1"/>
            <p:extLst>
              <p:ext uri="{D42A27DB-BD31-4B8C-83A1-F6EECF244321}">
                <p14:modId xmlns:p14="http://schemas.microsoft.com/office/powerpoint/2010/main" val="3812208976"/>
              </p:ext>
            </p:extLst>
          </p:nvPr>
        </p:nvGraphicFramePr>
        <p:xfrm>
          <a:off x="539552" y="332656"/>
          <a:ext cx="8064897" cy="6120679"/>
        </p:xfrm>
        <a:graphic>
          <a:graphicData uri="http://schemas.openxmlformats.org/drawingml/2006/table">
            <a:tbl>
              <a:tblPr/>
              <a:tblGrid>
                <a:gridCol w="1935095"/>
                <a:gridCol w="3028843"/>
                <a:gridCol w="3100959"/>
              </a:tblGrid>
              <a:tr h="422116">
                <a:tc>
                  <a:txBody>
                    <a:bodyPr/>
                    <a:lstStyle/>
                    <a:p>
                      <a:pPr algn="just"/>
                      <a:r>
                        <a:rPr lang="es-MX" sz="1100" dirty="0">
                          <a:solidFill>
                            <a:srgbClr val="333333"/>
                          </a:solidFill>
                          <a:effectLst/>
                        </a:rPr>
                        <a:t/>
                      </a:r>
                      <a:br>
                        <a:rPr lang="es-MX" sz="1100" dirty="0">
                          <a:solidFill>
                            <a:srgbClr val="333333"/>
                          </a:solidFill>
                          <a:effectLst/>
                        </a:rPr>
                      </a:br>
                      <a:endParaRPr lang="es-MX" sz="1100" dirty="0">
                        <a:effectLs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58A"/>
                    </a:solidFill>
                  </a:tcPr>
                </a:tc>
                <a:tc>
                  <a:txBody>
                    <a:bodyPr/>
                    <a:lstStyle/>
                    <a:p>
                      <a:pPr algn="just"/>
                      <a:r>
                        <a:rPr lang="es-MX" sz="1100" b="1" dirty="0">
                          <a:solidFill>
                            <a:srgbClr val="333333"/>
                          </a:solidFill>
                          <a:effectLst/>
                        </a:rPr>
                        <a:t>DEMOCRACIA  ELITISTA</a:t>
                      </a:r>
                      <a:endParaRPr lang="es-MX" sz="1100" dirty="0">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58A"/>
                    </a:solidFill>
                  </a:tcPr>
                </a:tc>
                <a:tc>
                  <a:txBody>
                    <a:bodyPr/>
                    <a:lstStyle/>
                    <a:p>
                      <a:pPr algn="just"/>
                      <a:r>
                        <a:rPr lang="es-MX" sz="1100" b="1">
                          <a:solidFill>
                            <a:srgbClr val="333333"/>
                          </a:solidFill>
                          <a:effectLst/>
                        </a:rPr>
                        <a:t>DEMOCRACIA  PARTICIPATIVA</a:t>
                      </a:r>
                      <a:endParaRPr lang="es-MX" sz="1100">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A58A"/>
                    </a:solidFill>
                  </a:tcPr>
                </a:tc>
              </a:tr>
              <a:tr h="633174">
                <a:tc>
                  <a:txBody>
                    <a:bodyPr/>
                    <a:lstStyle/>
                    <a:p>
                      <a:pPr algn="just"/>
                      <a:r>
                        <a:rPr lang="es-MX" sz="1100" b="1" dirty="0">
                          <a:solidFill>
                            <a:srgbClr val="333333"/>
                          </a:solidFill>
                          <a:effectLst/>
                        </a:rPr>
                        <a:t>La democracia.</a:t>
                      </a:r>
                      <a:endParaRPr lang="es-MX" sz="1100" dirty="0">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s-MX" sz="1100">
                          <a:solidFill>
                            <a:srgbClr val="333333"/>
                          </a:solidFill>
                          <a:effectLst/>
                        </a:rPr>
                        <a:t>Método para la elección de elites políticas cualificadas.</a:t>
                      </a:r>
                      <a:endParaRPr lang="es-MX" sz="1100">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s-MX" sz="1100">
                          <a:solidFill>
                            <a:srgbClr val="333333"/>
                          </a:solidFill>
                          <a:effectLst/>
                        </a:rPr>
                        <a:t>Sociedad participativa; relación entre participación e igualdad.</a:t>
                      </a:r>
                      <a:endParaRPr lang="es-MX" sz="1100">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77406">
                <a:tc>
                  <a:txBody>
                    <a:bodyPr/>
                    <a:lstStyle/>
                    <a:p>
                      <a:pPr algn="just"/>
                      <a:r>
                        <a:rPr lang="es-MX" sz="1100" b="1" dirty="0">
                          <a:solidFill>
                            <a:srgbClr val="333333"/>
                          </a:solidFill>
                          <a:effectLst/>
                        </a:rPr>
                        <a:t>El gobierno.</a:t>
                      </a:r>
                      <a:endParaRPr lang="es-MX" sz="1100" dirty="0">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s-MX" sz="1100" dirty="0">
                          <a:solidFill>
                            <a:srgbClr val="333333"/>
                          </a:solidFill>
                          <a:effectLst/>
                        </a:rPr>
                        <a:t>Gobierno parlamentario con ejecutivo fuerte. Limitación de la participación </a:t>
                      </a:r>
                      <a:r>
                        <a:rPr lang="es-MX" sz="1100" dirty="0" smtClean="0">
                          <a:solidFill>
                            <a:srgbClr val="333333"/>
                          </a:solidFill>
                          <a:effectLst/>
                        </a:rPr>
                        <a:t>a</a:t>
                      </a:r>
                      <a:r>
                        <a:rPr lang="es-MX" sz="1100" baseline="0" dirty="0" smtClean="0">
                          <a:solidFill>
                            <a:srgbClr val="333333"/>
                          </a:solidFill>
                          <a:effectLst/>
                        </a:rPr>
                        <a:t> </a:t>
                      </a:r>
                      <a:r>
                        <a:rPr lang="es-MX" sz="1100" dirty="0" smtClean="0">
                          <a:solidFill>
                            <a:srgbClr val="333333"/>
                          </a:solidFill>
                          <a:effectLst/>
                        </a:rPr>
                        <a:t>las </a:t>
                      </a:r>
                      <a:r>
                        <a:rPr lang="es-MX" sz="1100" dirty="0">
                          <a:solidFill>
                            <a:srgbClr val="333333"/>
                          </a:solidFill>
                          <a:effectLst/>
                        </a:rPr>
                        <a:t>elecciones periódicas de los gobernantes.</a:t>
                      </a:r>
                      <a:endParaRPr lang="es-MX" sz="1100" dirty="0">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s-MX" sz="1100">
                          <a:solidFill>
                            <a:srgbClr val="333333"/>
                          </a:solidFill>
                          <a:effectLst/>
                        </a:rPr>
                        <a:t>Participación activa de los ciudadanos en la regulación de todas las instituciones clave de la sociedad, incluyendo el lugar de trabajo y la comunidad local.</a:t>
                      </a:r>
                      <a:endParaRPr lang="es-MX" sz="1100">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44231">
                <a:tc>
                  <a:txBody>
                    <a:bodyPr/>
                    <a:lstStyle/>
                    <a:p>
                      <a:pPr algn="just"/>
                      <a:r>
                        <a:rPr lang="es-MX" sz="1100" b="1">
                          <a:solidFill>
                            <a:srgbClr val="333333"/>
                          </a:solidFill>
                          <a:effectLst/>
                        </a:rPr>
                        <a:t>Los partidos políticos.</a:t>
                      </a:r>
                      <a:endParaRPr lang="es-MX" sz="1100">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s-MX" sz="1100" dirty="0">
                          <a:solidFill>
                            <a:srgbClr val="333333"/>
                          </a:solidFill>
                          <a:effectLst/>
                        </a:rPr>
                        <a:t>Competencia entre elites y partidos políticos rivales.</a:t>
                      </a:r>
                      <a:endParaRPr lang="es-MX" sz="1100" dirty="0">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s-MX" sz="1100">
                          <a:solidFill>
                            <a:srgbClr val="333333"/>
                          </a:solidFill>
                          <a:effectLst/>
                        </a:rPr>
                        <a:t>Partidos políticos democratizados y vinculados a programas políticos.</a:t>
                      </a:r>
                      <a:endParaRPr lang="es-MX" sz="1100">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44231">
                <a:tc>
                  <a:txBody>
                    <a:bodyPr/>
                    <a:lstStyle/>
                    <a:p>
                      <a:pPr algn="just"/>
                      <a:r>
                        <a:rPr lang="es-MX" sz="1100" b="1">
                          <a:solidFill>
                            <a:srgbClr val="333333"/>
                          </a:solidFill>
                          <a:effectLst/>
                        </a:rPr>
                        <a:t>La administración</a:t>
                      </a:r>
                      <a:endParaRPr lang="es-MX" sz="1100">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s-MX" sz="1100" dirty="0">
                          <a:solidFill>
                            <a:srgbClr val="333333"/>
                          </a:solidFill>
                          <a:effectLst/>
                        </a:rPr>
                        <a:t>Administradores bien formados e independientes de los políticos.</a:t>
                      </a:r>
                      <a:endParaRPr lang="es-MX" sz="1100" dirty="0">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s-MX" sz="1100" dirty="0">
                          <a:solidFill>
                            <a:srgbClr val="333333"/>
                          </a:solidFill>
                          <a:effectLst/>
                        </a:rPr>
                        <a:t>Control de la actividad administrativa por parte de los ciudadanos.</a:t>
                      </a:r>
                      <a:endParaRPr lang="es-MX" sz="1100" dirty="0">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99521">
                <a:tc>
                  <a:txBody>
                    <a:bodyPr/>
                    <a:lstStyle/>
                    <a:p>
                      <a:pPr algn="just"/>
                      <a:r>
                        <a:rPr lang="es-MX" sz="1100" b="1">
                          <a:solidFill>
                            <a:srgbClr val="333333"/>
                          </a:solidFill>
                          <a:effectLst/>
                        </a:rPr>
                        <a:t>La sociedad civil.</a:t>
                      </a:r>
                      <a:endParaRPr lang="es-MX" sz="1100">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s-MX" sz="1100" dirty="0">
                          <a:solidFill>
                            <a:srgbClr val="333333"/>
                          </a:solidFill>
                          <a:effectLst/>
                        </a:rPr>
                        <a:t>Intervención mínima del Estado en la sociedad civil y en la vida privada. Sociedad de libre mercado lo más extensa posible.</a:t>
                      </a:r>
                      <a:endParaRPr lang="es-MX" sz="1100" dirty="0">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s-MX" sz="1100" dirty="0">
                          <a:solidFill>
                            <a:srgbClr val="333333"/>
                          </a:solidFill>
                          <a:effectLst/>
                        </a:rPr>
                        <a:t>Participación del Estado en la efectiva rea- </a:t>
                      </a:r>
                      <a:r>
                        <a:rPr lang="es-MX" sz="1100" dirty="0" err="1">
                          <a:solidFill>
                            <a:srgbClr val="333333"/>
                          </a:solidFill>
                          <a:effectLst/>
                        </a:rPr>
                        <a:t>lización</a:t>
                      </a:r>
                      <a:r>
                        <a:rPr lang="es-MX" sz="1100" dirty="0">
                          <a:solidFill>
                            <a:srgbClr val="333333"/>
                          </a:solidFill>
                          <a:effectLst/>
                        </a:rPr>
                        <a:t> de los derechos sociales, económicos y ecológicos. Estructuración democrática de la economía y de la sociedad civil.</a:t>
                      </a:r>
                      <a:endParaRPr lang="es-MX" sz="1100" dirty="0">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Rectangle 1"/>
          <p:cNvSpPr>
            <a:spLocks noChangeArrowheads="1"/>
          </p:cNvSpPr>
          <p:nvPr/>
        </p:nvSpPr>
        <p:spPr bwMode="auto">
          <a:xfrm>
            <a:off x="2689225" y="14319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800" b="0" i="0" u="none" strike="noStrike" cap="none" normalizeH="0" baseline="0" smtClean="0">
                <a:ln>
                  <a:noFill/>
                </a:ln>
                <a:solidFill>
                  <a:schemeClr val="tx1"/>
                </a:solidFill>
                <a:effectLst/>
                <a:latin typeface="Arial" charset="0"/>
                <a:cs typeface="Arial" charset="0"/>
              </a:rPr>
              <a:t/>
            </a:r>
            <a:br>
              <a:rPr kumimoji="0" lang="es-MX" sz="1800" b="0" i="0" u="none" strike="noStrike" cap="none" normalizeH="0" baseline="0" smtClean="0">
                <a:ln>
                  <a:noFill/>
                </a:ln>
                <a:solidFill>
                  <a:schemeClr val="tx1"/>
                </a:solidFill>
                <a:effectLst/>
                <a:latin typeface="Arial" charset="0"/>
                <a:cs typeface="Arial" charset="0"/>
              </a:rPr>
            </a:br>
            <a:endParaRPr kumimoji="0" lang="es-MX" sz="18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41613628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tretch>
            <a:fillRect/>
          </a:stretch>
        </p:blipFill>
        <p:spPr bwMode="auto">
          <a:xfrm>
            <a:off x="457200" y="3517046"/>
            <a:ext cx="7467600" cy="1039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7 Tabla"/>
          <p:cNvGraphicFramePr>
            <a:graphicFrameLocks noGrp="1"/>
          </p:cNvGraphicFramePr>
          <p:nvPr>
            <p:extLst>
              <p:ext uri="{D42A27DB-BD31-4B8C-83A1-F6EECF244321}">
                <p14:modId xmlns:p14="http://schemas.microsoft.com/office/powerpoint/2010/main" val="2701080524"/>
              </p:ext>
            </p:extLst>
          </p:nvPr>
        </p:nvGraphicFramePr>
        <p:xfrm>
          <a:off x="251520" y="404664"/>
          <a:ext cx="8496944" cy="5746955"/>
        </p:xfrm>
        <a:graphic>
          <a:graphicData uri="http://schemas.openxmlformats.org/drawingml/2006/table">
            <a:tbl>
              <a:tblPr/>
              <a:tblGrid>
                <a:gridCol w="8496944"/>
              </a:tblGrid>
              <a:tr h="444049">
                <a:tc>
                  <a:txBody>
                    <a:bodyPr/>
                    <a:lstStyle/>
                    <a:p>
                      <a:pPr algn="ctr"/>
                      <a:r>
                        <a:rPr lang="es-MX" sz="1800" b="1" dirty="0">
                          <a:solidFill>
                            <a:srgbClr val="333333"/>
                          </a:solidFill>
                          <a:effectLst/>
                          <a:latin typeface="Arial" pitchFamily="34" charset="0"/>
                          <a:cs typeface="Arial" pitchFamily="34" charset="0"/>
                        </a:rPr>
                        <a:t>CARACTERÍSTICAS  FUNDAMENTALES  DE  LOS  SISTEMAS  </a:t>
                      </a:r>
                      <a:endParaRPr lang="es-MX" sz="1800" b="1" dirty="0" smtClean="0">
                        <a:solidFill>
                          <a:srgbClr val="333333"/>
                        </a:solidFill>
                        <a:effectLst/>
                        <a:latin typeface="Arial" pitchFamily="34" charset="0"/>
                        <a:cs typeface="Arial" pitchFamily="34" charset="0"/>
                      </a:endParaRPr>
                    </a:p>
                    <a:p>
                      <a:pPr algn="ctr"/>
                      <a:r>
                        <a:rPr lang="es-MX" sz="1800" b="1" dirty="0" smtClean="0">
                          <a:solidFill>
                            <a:srgbClr val="333333"/>
                          </a:solidFill>
                          <a:effectLst/>
                          <a:latin typeface="Arial" pitchFamily="34" charset="0"/>
                          <a:cs typeface="Arial" pitchFamily="34" charset="0"/>
                        </a:rPr>
                        <a:t>DEMOCRÁTICOS.</a:t>
                      </a:r>
                    </a:p>
                    <a:p>
                      <a:pPr algn="ctr"/>
                      <a:endParaRPr lang="es-MX" sz="1800" dirty="0">
                        <a:effectLst/>
                        <a:latin typeface="Arial" pitchFamily="34" charset="0"/>
                        <a:cs typeface="Arial" pitchFamily="34" charset="0"/>
                      </a:endParaRPr>
                    </a:p>
                  </a:txBody>
                  <a:tcPr marL="0" marR="0" marT="0" marB="0" anchor="ctr">
                    <a:lnL>
                      <a:noFill/>
                    </a:lnL>
                    <a:lnR>
                      <a:noFill/>
                    </a:lnR>
                    <a:lnT>
                      <a:noFill/>
                    </a:lnT>
                    <a:lnB>
                      <a:noFill/>
                    </a:lnB>
                    <a:solidFill>
                      <a:srgbClr val="5AA58A"/>
                    </a:solidFill>
                  </a:tcPr>
                </a:tc>
              </a:tr>
              <a:tr h="1332148">
                <a:tc>
                  <a:txBody>
                    <a:bodyPr/>
                    <a:lstStyle/>
                    <a:p>
                      <a:pPr algn="just"/>
                      <a:endParaRPr lang="es-MX" b="1" dirty="0" smtClean="0">
                        <a:solidFill>
                          <a:srgbClr val="333333"/>
                        </a:solidFill>
                        <a:effectLst/>
                        <a:latin typeface="Arial" pitchFamily="34" charset="0"/>
                        <a:cs typeface="Arial" pitchFamily="34" charset="0"/>
                      </a:endParaRPr>
                    </a:p>
                    <a:p>
                      <a:pPr algn="just"/>
                      <a:endParaRPr lang="es-MX" b="1" dirty="0" smtClean="0">
                        <a:solidFill>
                          <a:srgbClr val="333333"/>
                        </a:solidFill>
                        <a:effectLst/>
                        <a:latin typeface="Arial" pitchFamily="34" charset="0"/>
                        <a:cs typeface="Arial" pitchFamily="34" charset="0"/>
                      </a:endParaRPr>
                    </a:p>
                    <a:p>
                      <a:pPr algn="just"/>
                      <a:r>
                        <a:rPr lang="es-MX" b="1" dirty="0" smtClean="0">
                          <a:solidFill>
                            <a:srgbClr val="333333"/>
                          </a:solidFill>
                          <a:effectLst/>
                          <a:latin typeface="Arial" pitchFamily="34" charset="0"/>
                          <a:cs typeface="Arial" pitchFamily="34" charset="0"/>
                        </a:rPr>
                        <a:t>Garantías </a:t>
                      </a:r>
                      <a:r>
                        <a:rPr lang="es-MX" b="1" dirty="0">
                          <a:solidFill>
                            <a:srgbClr val="333333"/>
                          </a:solidFill>
                          <a:effectLst/>
                          <a:latin typeface="Arial" pitchFamily="34" charset="0"/>
                          <a:cs typeface="Arial" pitchFamily="34" charset="0"/>
                        </a:rPr>
                        <a:t>de los derechos humanos</a:t>
                      </a:r>
                      <a:r>
                        <a:rPr lang="es-MX" dirty="0">
                          <a:solidFill>
                            <a:srgbClr val="333333"/>
                          </a:solidFill>
                          <a:effectLst/>
                          <a:latin typeface="Arial" pitchFamily="34" charset="0"/>
                          <a:cs typeface="Arial" pitchFamily="34" charset="0"/>
                        </a:rPr>
                        <a:t>: Ningún Estado puede llamarse democrático si sus leyes y su funcionamiento no protegen los derechos humanos, </a:t>
                      </a:r>
                      <a:r>
                        <a:rPr lang="es-MX" dirty="0" smtClean="0">
                          <a:solidFill>
                            <a:srgbClr val="333333"/>
                          </a:solidFill>
                          <a:effectLst/>
                          <a:latin typeface="Arial" pitchFamily="34" charset="0"/>
                          <a:cs typeface="Arial" pitchFamily="34" charset="0"/>
                        </a:rPr>
                        <a:t>como </a:t>
                      </a:r>
                      <a:r>
                        <a:rPr lang="es-MX" dirty="0">
                          <a:solidFill>
                            <a:srgbClr val="333333"/>
                          </a:solidFill>
                          <a:effectLst/>
                          <a:latin typeface="Arial" pitchFamily="34" charset="0"/>
                          <a:cs typeface="Arial" pitchFamily="34" charset="0"/>
                        </a:rPr>
                        <a:t>el derecho a la vida, a la libertad, a la integridad física y moral, etc.</a:t>
                      </a:r>
                      <a:endParaRPr lang="es-MX" dirty="0">
                        <a:effectLst/>
                        <a:latin typeface="Arial" pitchFamily="34" charset="0"/>
                        <a:cs typeface="Arial" pitchFamily="34" charset="0"/>
                      </a:endParaRPr>
                    </a:p>
                  </a:txBody>
                  <a:tcPr marL="0" marR="0" marT="0" marB="0">
                    <a:lnL>
                      <a:noFill/>
                    </a:lnL>
                    <a:lnR>
                      <a:noFill/>
                    </a:lnR>
                    <a:lnT>
                      <a:noFill/>
                    </a:lnT>
                    <a:lnB>
                      <a:noFill/>
                    </a:lnB>
                    <a:noFill/>
                  </a:tcPr>
                </a:tc>
              </a:tr>
              <a:tr h="1332148">
                <a:tc>
                  <a:txBody>
                    <a:bodyPr/>
                    <a:lstStyle/>
                    <a:p>
                      <a:pPr algn="just"/>
                      <a:endParaRPr lang="es-MX" b="1" dirty="0" smtClean="0">
                        <a:solidFill>
                          <a:srgbClr val="333333"/>
                        </a:solidFill>
                        <a:effectLst/>
                        <a:latin typeface="Arial" pitchFamily="34" charset="0"/>
                        <a:cs typeface="Arial" pitchFamily="34" charset="0"/>
                      </a:endParaRPr>
                    </a:p>
                    <a:p>
                      <a:pPr algn="just"/>
                      <a:r>
                        <a:rPr lang="es-MX" b="1" dirty="0" smtClean="0">
                          <a:solidFill>
                            <a:srgbClr val="333333"/>
                          </a:solidFill>
                          <a:effectLst/>
                          <a:latin typeface="Arial" pitchFamily="34" charset="0"/>
                          <a:cs typeface="Arial" pitchFamily="34" charset="0"/>
                        </a:rPr>
                        <a:t>Separación </a:t>
                      </a:r>
                      <a:r>
                        <a:rPr lang="es-MX" b="1" dirty="0">
                          <a:solidFill>
                            <a:srgbClr val="333333"/>
                          </a:solidFill>
                          <a:effectLst/>
                          <a:latin typeface="Arial" pitchFamily="34" charset="0"/>
                          <a:cs typeface="Arial" pitchFamily="34" charset="0"/>
                        </a:rPr>
                        <a:t>de poderes:</a:t>
                      </a:r>
                      <a:r>
                        <a:rPr lang="es-MX" dirty="0">
                          <a:solidFill>
                            <a:srgbClr val="333333"/>
                          </a:solidFill>
                          <a:effectLst/>
                          <a:latin typeface="Arial" pitchFamily="34" charset="0"/>
                          <a:cs typeface="Arial" pitchFamily="34" charset="0"/>
                        </a:rPr>
                        <a:t> Ningún Estado puede llamarse democrático si el poder ejecutivo o gobierno, el poder legislativo o parlamento y el poder judicial, compuesto por jueces y magistrados, no son entre sí independientes.</a:t>
                      </a:r>
                      <a:endParaRPr lang="es-MX" dirty="0">
                        <a:effectLst/>
                        <a:latin typeface="Arial" pitchFamily="34" charset="0"/>
                        <a:cs typeface="Arial" pitchFamily="34" charset="0"/>
                      </a:endParaRPr>
                    </a:p>
                  </a:txBody>
                  <a:tcPr marL="0" marR="0" marT="0" marB="0">
                    <a:lnL>
                      <a:noFill/>
                    </a:lnL>
                    <a:lnR>
                      <a:noFill/>
                    </a:lnR>
                    <a:lnT>
                      <a:noFill/>
                    </a:lnT>
                    <a:lnB>
                      <a:noFill/>
                    </a:lnB>
                    <a:noFill/>
                  </a:tcPr>
                </a:tc>
              </a:tr>
              <a:tr h="888099">
                <a:tc>
                  <a:txBody>
                    <a:bodyPr/>
                    <a:lstStyle/>
                    <a:p>
                      <a:pPr algn="just"/>
                      <a:r>
                        <a:rPr lang="es-MX" b="1" dirty="0">
                          <a:solidFill>
                            <a:srgbClr val="333333"/>
                          </a:solidFill>
                          <a:effectLst/>
                          <a:latin typeface="Arial" pitchFamily="34" charset="0"/>
                          <a:cs typeface="Arial" pitchFamily="34" charset="0"/>
                        </a:rPr>
                        <a:t>Soberanía popular:</a:t>
                      </a:r>
                      <a:r>
                        <a:rPr lang="es-MX" dirty="0">
                          <a:solidFill>
                            <a:srgbClr val="333333"/>
                          </a:solidFill>
                          <a:effectLst/>
                          <a:latin typeface="Arial" pitchFamily="34" charset="0"/>
                          <a:cs typeface="Arial" pitchFamily="34" charset="0"/>
                        </a:rPr>
                        <a:t> En una democracia, el origen de todo poder está en el pueblo. Los ciudadanos expresan su voluntad mediante el voto.</a:t>
                      </a:r>
                      <a:endParaRPr lang="es-MX" dirty="0">
                        <a:effectLst/>
                        <a:latin typeface="Arial" pitchFamily="34" charset="0"/>
                        <a:cs typeface="Arial" pitchFamily="34" charset="0"/>
                      </a:endParaRPr>
                    </a:p>
                  </a:txBody>
                  <a:tcPr marL="0" marR="0" marT="0" marB="0">
                    <a:lnL>
                      <a:noFill/>
                    </a:lnL>
                    <a:lnR>
                      <a:noFill/>
                    </a:lnR>
                    <a:lnT>
                      <a:noFill/>
                    </a:lnT>
                    <a:lnB>
                      <a:noFill/>
                    </a:lnB>
                    <a:noFill/>
                  </a:tcPr>
                </a:tc>
              </a:tr>
              <a:tr h="1332148">
                <a:tc>
                  <a:txBody>
                    <a:bodyPr/>
                    <a:lstStyle/>
                    <a:p>
                      <a:pPr algn="just"/>
                      <a:r>
                        <a:rPr lang="es-MX" b="1" dirty="0">
                          <a:solidFill>
                            <a:srgbClr val="333333"/>
                          </a:solidFill>
                          <a:effectLst/>
                          <a:latin typeface="Arial" pitchFamily="34" charset="0"/>
                          <a:cs typeface="Arial" pitchFamily="34" charset="0"/>
                        </a:rPr>
                        <a:t>Pluralismo:</a:t>
                      </a:r>
                      <a:r>
                        <a:rPr lang="es-MX" dirty="0">
                          <a:solidFill>
                            <a:srgbClr val="333333"/>
                          </a:solidFill>
                          <a:effectLst/>
                          <a:latin typeface="Arial" pitchFamily="34" charset="0"/>
                          <a:cs typeface="Arial" pitchFamily="34" charset="0"/>
                        </a:rPr>
                        <a:t> Si no hay pluralismo de partidos, si no existe la posibilidad de difundir cualquier modo de pensar que sea respetuoso con los demás, no existe una verdadera democracia.</a:t>
                      </a:r>
                      <a:endParaRPr lang="es-MX" dirty="0">
                        <a:effectLst/>
                        <a:latin typeface="Arial" pitchFamily="34" charset="0"/>
                        <a:cs typeface="Arial" pitchFamily="34" charset="0"/>
                      </a:endParaRPr>
                    </a:p>
                  </a:txBody>
                  <a:tcPr marL="0" marR="0" marT="0" marB="0">
                    <a:lnL>
                      <a:noFill/>
                    </a:lnL>
                    <a:lnR>
                      <a:noFill/>
                    </a:lnR>
                    <a:lnT>
                      <a:noFill/>
                    </a:lnT>
                    <a:lnB>
                      <a:noFill/>
                    </a:lnB>
                    <a:noFill/>
                  </a:tcPr>
                </a:tc>
              </a:tr>
            </a:tbl>
          </a:graphicData>
        </a:graphic>
      </p:graphicFrame>
      <p:sp>
        <p:nvSpPr>
          <p:cNvPr id="10" name="Rectangle 3"/>
          <p:cNvSpPr>
            <a:spLocks noChangeArrowheads="1"/>
          </p:cNvSpPr>
          <p:nvPr/>
        </p:nvSpPr>
        <p:spPr bwMode="auto">
          <a:xfrm>
            <a:off x="1376363" y="1804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800" b="0" i="0" u="none" strike="noStrike" cap="none" normalizeH="0" baseline="0" smtClean="0">
                <a:ln>
                  <a:noFill/>
                </a:ln>
                <a:solidFill>
                  <a:schemeClr val="tx1"/>
                </a:solidFill>
                <a:effectLst/>
                <a:latin typeface="Arial" charset="0"/>
                <a:cs typeface="Arial" charset="0"/>
              </a:rPr>
              <a:t/>
            </a:r>
            <a:br>
              <a:rPr kumimoji="0" lang="es-MX" sz="1800" b="0" i="0" u="none" strike="noStrike" cap="none" normalizeH="0" baseline="0" smtClean="0">
                <a:ln>
                  <a:noFill/>
                </a:ln>
                <a:solidFill>
                  <a:schemeClr val="tx1"/>
                </a:solidFill>
                <a:effectLst/>
                <a:latin typeface="Arial" charset="0"/>
                <a:cs typeface="Arial" charset="0"/>
              </a:rPr>
            </a:br>
            <a:endParaRPr kumimoji="0" lang="es-MX" sz="18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21870247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188640"/>
            <a:ext cx="8229600" cy="5937523"/>
          </a:xfrm>
        </p:spPr>
        <p:txBody>
          <a:bodyPr>
            <a:normAutofit/>
          </a:bodyPr>
          <a:lstStyle/>
          <a:p>
            <a:r>
              <a:rPr lang="es-MX" sz="2600" dirty="0" smtClean="0">
                <a:latin typeface="Arial" pitchFamily="34" charset="0"/>
                <a:cs typeface="Arial" pitchFamily="34" charset="0"/>
              </a:rPr>
              <a:t>A efecto </a:t>
            </a:r>
            <a:r>
              <a:rPr lang="es-MX" sz="2600" dirty="0">
                <a:latin typeface="Arial" pitchFamily="34" charset="0"/>
                <a:cs typeface="Arial" pitchFamily="34" charset="0"/>
              </a:rPr>
              <a:t>de analizar reflexivamente al Estado, nos enfrentamos a </a:t>
            </a:r>
            <a:r>
              <a:rPr lang="es-MX" sz="2600" dirty="0" smtClean="0">
                <a:latin typeface="Arial" pitchFamily="34" charset="0"/>
                <a:cs typeface="Arial" pitchFamily="34" charset="0"/>
              </a:rPr>
              <a:t>las siguientes cuestiones:</a:t>
            </a:r>
          </a:p>
          <a:p>
            <a:endParaRPr lang="es-MX" sz="2600" dirty="0">
              <a:latin typeface="Arial" pitchFamily="34" charset="0"/>
              <a:cs typeface="Arial" pitchFamily="34" charset="0"/>
            </a:endParaRPr>
          </a:p>
          <a:p>
            <a:pPr algn="just"/>
            <a:r>
              <a:rPr lang="es-MX" sz="2600" dirty="0">
                <a:latin typeface="Arial" pitchFamily="34" charset="0"/>
                <a:cs typeface="Arial" pitchFamily="34" charset="0"/>
              </a:rPr>
              <a:t>1. </a:t>
            </a:r>
            <a:r>
              <a:rPr lang="es-MX" sz="2600" dirty="0" smtClean="0">
                <a:latin typeface="Arial" pitchFamily="34" charset="0"/>
                <a:cs typeface="Arial" pitchFamily="34" charset="0"/>
              </a:rPr>
              <a:t>Determinación </a:t>
            </a:r>
            <a:r>
              <a:rPr lang="es-MX" sz="2600" dirty="0">
                <a:latin typeface="Arial" pitchFamily="34" charset="0"/>
                <a:cs typeface="Arial" pitchFamily="34" charset="0"/>
              </a:rPr>
              <a:t>de la </a:t>
            </a:r>
            <a:r>
              <a:rPr lang="es-MX" sz="2600" dirty="0">
                <a:latin typeface="Arial" pitchFamily="34" charset="0"/>
                <a:cs typeface="Arial" pitchFamily="34" charset="0"/>
                <a:hlinkClick r:id="rId2"/>
              </a:rPr>
              <a:t>Naturaleza</a:t>
            </a:r>
            <a:r>
              <a:rPr lang="es-MX" sz="2600" dirty="0">
                <a:latin typeface="Arial" pitchFamily="34" charset="0"/>
                <a:cs typeface="Arial" pitchFamily="34" charset="0"/>
              </a:rPr>
              <a:t> del Estado, esto es ¿Qué es el Estado?</a:t>
            </a:r>
          </a:p>
          <a:p>
            <a:pPr algn="just"/>
            <a:r>
              <a:rPr lang="es-MX" sz="2600" dirty="0">
                <a:latin typeface="Arial" pitchFamily="34" charset="0"/>
                <a:cs typeface="Arial" pitchFamily="34" charset="0"/>
              </a:rPr>
              <a:t>2</a:t>
            </a:r>
            <a:r>
              <a:rPr lang="es-MX" sz="2600" dirty="0" smtClean="0">
                <a:latin typeface="Arial" pitchFamily="34" charset="0"/>
                <a:cs typeface="Arial" pitchFamily="34" charset="0"/>
              </a:rPr>
              <a:t>. </a:t>
            </a:r>
            <a:r>
              <a:rPr lang="es-MX" sz="2600" dirty="0">
                <a:latin typeface="Arial" pitchFamily="34" charset="0"/>
                <a:cs typeface="Arial" pitchFamily="34" charset="0"/>
              </a:rPr>
              <a:t>Estudio de la </a:t>
            </a:r>
            <a:r>
              <a:rPr lang="es-MX" sz="2600" dirty="0">
                <a:latin typeface="Arial" pitchFamily="34" charset="0"/>
                <a:cs typeface="Arial" pitchFamily="34" charset="0"/>
                <a:hlinkClick r:id="rId3"/>
              </a:rPr>
              <a:t>organización</a:t>
            </a:r>
            <a:r>
              <a:rPr lang="es-MX" sz="2600" dirty="0">
                <a:latin typeface="Arial" pitchFamily="34" charset="0"/>
                <a:cs typeface="Arial" pitchFamily="34" charset="0"/>
              </a:rPr>
              <a:t> y funcionamiento del Estado; es decir, ¿Cómo es el Estado?</a:t>
            </a:r>
          </a:p>
          <a:p>
            <a:pPr algn="just"/>
            <a:r>
              <a:rPr lang="es-MX" sz="2600" dirty="0">
                <a:latin typeface="Arial" pitchFamily="34" charset="0"/>
                <a:cs typeface="Arial" pitchFamily="34" charset="0"/>
              </a:rPr>
              <a:t>3. </a:t>
            </a:r>
            <a:r>
              <a:rPr lang="es-MX" sz="2600" dirty="0" smtClean="0">
                <a:latin typeface="Arial" pitchFamily="34" charset="0"/>
                <a:cs typeface="Arial" pitchFamily="34" charset="0"/>
              </a:rPr>
              <a:t>Determinación </a:t>
            </a:r>
            <a:r>
              <a:rPr lang="es-MX" sz="2600" dirty="0">
                <a:latin typeface="Arial" pitchFamily="34" charset="0"/>
                <a:cs typeface="Arial" pitchFamily="34" charset="0"/>
              </a:rPr>
              <a:t>de los fines del Estado, o sea, ¿Para qué existe el Estado?</a:t>
            </a:r>
          </a:p>
          <a:p>
            <a:pPr algn="just"/>
            <a:r>
              <a:rPr lang="es-MX" sz="2600" dirty="0">
                <a:latin typeface="Arial" pitchFamily="34" charset="0"/>
                <a:cs typeface="Arial" pitchFamily="34" charset="0"/>
              </a:rPr>
              <a:t>4</a:t>
            </a:r>
            <a:r>
              <a:rPr lang="es-MX" sz="2600" dirty="0" smtClean="0">
                <a:latin typeface="Arial" pitchFamily="34" charset="0"/>
                <a:cs typeface="Arial" pitchFamily="34" charset="0"/>
              </a:rPr>
              <a:t>. </a:t>
            </a:r>
            <a:r>
              <a:rPr lang="es-MX" sz="2600" dirty="0">
                <a:latin typeface="Arial" pitchFamily="34" charset="0"/>
                <a:cs typeface="Arial" pitchFamily="34" charset="0"/>
              </a:rPr>
              <a:t>Determinación de la </a:t>
            </a:r>
            <a:r>
              <a:rPr lang="es-MX" sz="2600" dirty="0">
                <a:latin typeface="Arial" pitchFamily="34" charset="0"/>
                <a:cs typeface="Arial" pitchFamily="34" charset="0"/>
                <a:hlinkClick r:id="rId4"/>
              </a:rPr>
              <a:t>función</a:t>
            </a:r>
            <a:r>
              <a:rPr lang="es-MX" sz="2600" dirty="0">
                <a:latin typeface="Arial" pitchFamily="34" charset="0"/>
                <a:cs typeface="Arial" pitchFamily="34" charset="0"/>
              </a:rPr>
              <a:t> social del Estado, a saber ¿Por qué existe el Estado? Y</a:t>
            </a:r>
          </a:p>
          <a:p>
            <a:pPr algn="just"/>
            <a:r>
              <a:rPr lang="es-MX" sz="2600" dirty="0">
                <a:latin typeface="Arial" pitchFamily="34" charset="0"/>
                <a:cs typeface="Arial" pitchFamily="34" charset="0"/>
              </a:rPr>
              <a:t>5. </a:t>
            </a:r>
            <a:r>
              <a:rPr lang="es-MX" sz="2600" dirty="0" smtClean="0">
                <a:latin typeface="Arial" pitchFamily="34" charset="0"/>
                <a:cs typeface="Arial" pitchFamily="34" charset="0"/>
              </a:rPr>
              <a:t>Problema </a:t>
            </a:r>
            <a:r>
              <a:rPr lang="es-MX" sz="2600" dirty="0">
                <a:latin typeface="Arial" pitchFamily="34" charset="0"/>
                <a:cs typeface="Arial" pitchFamily="34" charset="0"/>
              </a:rPr>
              <a:t>de la justificación del Estado, es decir, ¿Por qué debe existir el Estado?</a:t>
            </a:r>
          </a:p>
          <a:p>
            <a:endParaRPr lang="en-US" dirty="0"/>
          </a:p>
        </p:txBody>
      </p:sp>
    </p:spTree>
    <p:extLst>
      <p:ext uri="{BB962C8B-B14F-4D97-AF65-F5344CB8AC3E}">
        <p14:creationId xmlns:p14="http://schemas.microsoft.com/office/powerpoint/2010/main" val="28690943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968152"/>
          </a:xfrm>
        </p:spPr>
        <p:txBody>
          <a:bodyPr>
            <a:normAutofit fontScale="90000"/>
          </a:bodyPr>
          <a:lstStyle/>
          <a:p>
            <a:r>
              <a:rPr lang="es-MX" dirty="0" smtClean="0"/>
              <a:t>TOP 10 DE PAÍSES CON MEJOR CALIDAD DE VIDA </a:t>
            </a:r>
            <a:endParaRPr lang="es-MX" dirty="0"/>
          </a:p>
        </p:txBody>
      </p:sp>
      <p:sp>
        <p:nvSpPr>
          <p:cNvPr id="3" name="2 Marcador de contenido"/>
          <p:cNvSpPr>
            <a:spLocks noGrp="1"/>
          </p:cNvSpPr>
          <p:nvPr>
            <p:ph sz="quarter" idx="1"/>
          </p:nvPr>
        </p:nvSpPr>
        <p:spPr>
          <a:xfrm>
            <a:off x="467544" y="1268760"/>
            <a:ext cx="7467600" cy="5112568"/>
          </a:xfrm>
        </p:spPr>
        <p:txBody>
          <a:bodyPr>
            <a:normAutofit fontScale="32500" lnSpcReduction="20000"/>
          </a:bodyPr>
          <a:lstStyle/>
          <a:p>
            <a:endParaRPr lang="es-MX" dirty="0" smtClean="0"/>
          </a:p>
          <a:p>
            <a:endParaRPr lang="es-MX" dirty="0"/>
          </a:p>
          <a:p>
            <a:r>
              <a:rPr lang="es-MX" sz="3400" dirty="0" smtClean="0">
                <a:latin typeface="Arial" pitchFamily="34" charset="0"/>
                <a:cs typeface="Arial" pitchFamily="34" charset="0"/>
              </a:rPr>
              <a:t>1</a:t>
            </a:r>
            <a:r>
              <a:rPr lang="es-MX" sz="3400" dirty="0">
                <a:latin typeface="Arial" pitchFamily="34" charset="0"/>
                <a:cs typeface="Arial" pitchFamily="34" charset="0"/>
              </a:rPr>
              <a:t>. Noruega</a:t>
            </a:r>
          </a:p>
          <a:p>
            <a:pPr marL="0" indent="0">
              <a:buNone/>
            </a:pPr>
            <a:r>
              <a:rPr lang="es-MX" sz="3400" dirty="0" smtClean="0">
                <a:latin typeface="Arial" pitchFamily="34" charset="0"/>
                <a:cs typeface="Arial" pitchFamily="34" charset="0"/>
              </a:rPr>
              <a:t>El </a:t>
            </a:r>
            <a:r>
              <a:rPr lang="es-MX" sz="3400" dirty="0">
                <a:latin typeface="Arial" pitchFamily="34" charset="0"/>
                <a:cs typeface="Arial" pitchFamily="34" charset="0"/>
              </a:rPr>
              <a:t>mayor exportador de salmón del mundo toma la primera posición de esta lista. Entre sus condiciones favorables en el ámbito laboral y en el educativo, los noruegos gozan de otro gran tesoro: una esperanza de vida de 82 años, dos más que la media de los países de la OCDE.</a:t>
            </a:r>
          </a:p>
          <a:p>
            <a:endParaRPr lang="es-MX" sz="3400" dirty="0">
              <a:latin typeface="Arial" pitchFamily="34" charset="0"/>
              <a:cs typeface="Arial" pitchFamily="34" charset="0"/>
            </a:endParaRPr>
          </a:p>
          <a:p>
            <a:r>
              <a:rPr lang="es-MX" sz="3400" dirty="0">
                <a:latin typeface="Arial" pitchFamily="34" charset="0"/>
                <a:cs typeface="Arial" pitchFamily="34" charset="0"/>
              </a:rPr>
              <a:t>2. Australia</a:t>
            </a:r>
          </a:p>
          <a:p>
            <a:pPr marL="0" indent="0">
              <a:buNone/>
            </a:pPr>
            <a:r>
              <a:rPr lang="es-MX" sz="3400" dirty="0" smtClean="0">
                <a:latin typeface="Arial" pitchFamily="34" charset="0"/>
                <a:cs typeface="Arial" pitchFamily="34" charset="0"/>
              </a:rPr>
              <a:t>Aquí </a:t>
            </a:r>
            <a:r>
              <a:rPr lang="es-MX" sz="3400" dirty="0">
                <a:latin typeface="Arial" pitchFamily="34" charset="0"/>
                <a:cs typeface="Arial" pitchFamily="34" charset="0"/>
              </a:rPr>
              <a:t>tildaríamos a sus habitantes de demasiado confiados, pero según la OCDE no hay ningún otro país en el mundo con un mayor sentido de comunidad como en este rincón de Oceanía. Según las cifras del estudio, el 95% de los australianos creen que en el momento en el que conocen a alguien nuevo ya pueden confiar en él</a:t>
            </a:r>
            <a:r>
              <a:rPr lang="es-MX" sz="3400" dirty="0" smtClean="0">
                <a:latin typeface="Arial" pitchFamily="34" charset="0"/>
                <a:cs typeface="Arial" pitchFamily="34" charset="0"/>
              </a:rPr>
              <a:t>.</a:t>
            </a:r>
          </a:p>
          <a:p>
            <a:pPr marL="0" indent="0">
              <a:buNone/>
            </a:pPr>
            <a:endParaRPr lang="es-MX" sz="3400" dirty="0" smtClean="0">
              <a:latin typeface="Arial" pitchFamily="34" charset="0"/>
              <a:cs typeface="Arial" pitchFamily="34" charset="0"/>
            </a:endParaRPr>
          </a:p>
          <a:p>
            <a:pPr marL="0" indent="0">
              <a:buNone/>
            </a:pPr>
            <a:r>
              <a:rPr lang="es-MX" sz="3400" dirty="0">
                <a:latin typeface="Arial" pitchFamily="34" charset="0"/>
                <a:cs typeface="Arial" pitchFamily="34" charset="0"/>
              </a:rPr>
              <a:t>3. Dinamarca</a:t>
            </a:r>
          </a:p>
          <a:p>
            <a:pPr marL="0" indent="0">
              <a:buNone/>
            </a:pPr>
            <a:r>
              <a:rPr lang="es-MX" sz="3400" dirty="0" smtClean="0">
                <a:latin typeface="Arial" pitchFamily="34" charset="0"/>
                <a:cs typeface="Arial" pitchFamily="34" charset="0"/>
              </a:rPr>
              <a:t>Más </a:t>
            </a:r>
            <a:r>
              <a:rPr lang="es-MX" sz="3400" dirty="0">
                <a:latin typeface="Arial" pitchFamily="34" charset="0"/>
                <a:cs typeface="Arial" pitchFamily="34" charset="0"/>
              </a:rPr>
              <a:t>allá de su buena posición en la categoría ambiental, lo que impacta de la sociedad danesa son sus condiciones laborales. Sus habitantes cuentan con un promedio de 5 semanas de vacaciones pagadas al año. De hecho, según cifras extraídas de la OCDE, todos aquellos empleados a tiempo completo pueden dedicar el 66% de sus horas del día al "cuidado personal", a asuntos como comer, dormir, disfrutar de actividades de ocio o descansar. Algo que aquí parece una utopía.</a:t>
            </a:r>
          </a:p>
          <a:p>
            <a:pPr marL="0" indent="0">
              <a:buNone/>
            </a:pPr>
            <a:endParaRPr lang="es-MX" sz="3400" dirty="0">
              <a:latin typeface="Arial" pitchFamily="34" charset="0"/>
              <a:cs typeface="Arial" pitchFamily="34" charset="0"/>
            </a:endParaRPr>
          </a:p>
          <a:p>
            <a:pPr marL="0" indent="0">
              <a:buNone/>
            </a:pPr>
            <a:r>
              <a:rPr lang="es-MX" sz="3400" dirty="0">
                <a:latin typeface="Arial" pitchFamily="34" charset="0"/>
                <a:cs typeface="Arial" pitchFamily="34" charset="0"/>
              </a:rPr>
              <a:t>4. Suiza</a:t>
            </a:r>
          </a:p>
          <a:p>
            <a:pPr marL="0" indent="0">
              <a:buNone/>
            </a:pPr>
            <a:r>
              <a:rPr lang="es-MX" sz="3400" dirty="0" smtClean="0">
                <a:latin typeface="Arial" pitchFamily="34" charset="0"/>
                <a:cs typeface="Arial" pitchFamily="34" charset="0"/>
              </a:rPr>
              <a:t>Este </a:t>
            </a:r>
            <a:r>
              <a:rPr lang="es-MX" sz="3400" dirty="0">
                <a:latin typeface="Arial" pitchFamily="34" charset="0"/>
                <a:cs typeface="Arial" pitchFamily="34" charset="0"/>
              </a:rPr>
              <a:t>punto del planeta puede presumir de tener una de las menores tasas de delincuencia de todos los países industrializados. Sin embargo, si en algo destaca la potencia suiza es por su tasa de desempleo del 3,1%, una de las más bajas y envidiadas en todo el mundo.</a:t>
            </a:r>
          </a:p>
          <a:p>
            <a:pPr marL="0" indent="0">
              <a:buNone/>
            </a:pPr>
            <a:endParaRPr lang="es-MX" sz="3400" dirty="0">
              <a:latin typeface="Arial" pitchFamily="34" charset="0"/>
              <a:cs typeface="Arial" pitchFamily="34" charset="0"/>
            </a:endParaRPr>
          </a:p>
          <a:p>
            <a:pPr marL="0" indent="0">
              <a:buNone/>
            </a:pPr>
            <a:r>
              <a:rPr lang="es-MX" sz="3400" dirty="0">
                <a:latin typeface="Arial" pitchFamily="34" charset="0"/>
                <a:cs typeface="Arial" pitchFamily="34" charset="0"/>
              </a:rPr>
              <a:t>5. Canadá</a:t>
            </a:r>
          </a:p>
          <a:p>
            <a:pPr marL="0" indent="0">
              <a:buNone/>
            </a:pPr>
            <a:r>
              <a:rPr lang="es-MX" sz="3400" dirty="0" smtClean="0">
                <a:latin typeface="Arial" pitchFamily="34" charset="0"/>
                <a:cs typeface="Arial" pitchFamily="34" charset="0"/>
              </a:rPr>
              <a:t>Buenos </a:t>
            </a:r>
            <a:r>
              <a:rPr lang="es-MX" sz="3400" dirty="0">
                <a:latin typeface="Arial" pitchFamily="34" charset="0"/>
                <a:cs typeface="Arial" pitchFamily="34" charset="0"/>
              </a:rPr>
              <a:t>resultados en bienestar subjetivo, ingresos, riqueza, educación y compromiso cívico. Aunque si en algo destacan los canadienses es por tener una opción de vivienda más que asequible. Desde el año 2000, los propietarios pueden alquilar habitaciones adicionales, lo que propicia que el alquiler barato no sea un reto imposible</a:t>
            </a:r>
            <a:r>
              <a:rPr lang="es-MX" sz="3400" dirty="0" smtClean="0">
                <a:latin typeface="Arial" pitchFamily="34" charset="0"/>
                <a:cs typeface="Arial" pitchFamily="34" charset="0"/>
              </a:rPr>
              <a:t>.</a:t>
            </a:r>
          </a:p>
          <a:p>
            <a:pPr marL="0" indent="0">
              <a:buNone/>
            </a:pPr>
            <a:endParaRPr lang="es-MX" dirty="0"/>
          </a:p>
          <a:p>
            <a:endParaRPr lang="es-MX" dirty="0"/>
          </a:p>
          <a:p>
            <a:endParaRPr lang="es-MX" dirty="0"/>
          </a:p>
        </p:txBody>
      </p:sp>
    </p:spTree>
    <p:extLst>
      <p:ext uri="{BB962C8B-B14F-4D97-AF65-F5344CB8AC3E}">
        <p14:creationId xmlns:p14="http://schemas.microsoft.com/office/powerpoint/2010/main" val="10177001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23528" y="260648"/>
            <a:ext cx="8503920" cy="5688632"/>
          </a:xfrm>
        </p:spPr>
        <p:txBody>
          <a:bodyPr>
            <a:noAutofit/>
          </a:bodyPr>
          <a:lstStyle/>
          <a:p>
            <a:r>
              <a:rPr lang="es-MX" sz="1100" dirty="0">
                <a:latin typeface="Arial" pitchFamily="34" charset="0"/>
                <a:cs typeface="Arial" pitchFamily="34" charset="0"/>
              </a:rPr>
              <a:t>6. Suecia</a:t>
            </a:r>
          </a:p>
          <a:p>
            <a:pPr marL="0" indent="0">
              <a:buNone/>
            </a:pPr>
            <a:r>
              <a:rPr lang="es-MX" sz="1100" dirty="0" smtClean="0">
                <a:latin typeface="Arial" pitchFamily="34" charset="0"/>
                <a:cs typeface="Arial" pitchFamily="34" charset="0"/>
              </a:rPr>
              <a:t>La </a:t>
            </a:r>
            <a:r>
              <a:rPr lang="es-MX" sz="1100" dirty="0">
                <a:latin typeface="Arial" pitchFamily="34" charset="0"/>
                <a:cs typeface="Arial" pitchFamily="34" charset="0"/>
              </a:rPr>
              <a:t>calidad ambiental y una tasa ínfima de trabajadores con jornadas laborales extensas son algunos de los apuntes que sitúan a Suecia dentro de este ranking. Sin embargo, tampoco su etiqueta de comprometidos cívicos debe olvidarse: en sus últimas elecciones parlamentarias, el 83% de sus ciudadanos se presentaron a votar.</a:t>
            </a:r>
          </a:p>
          <a:p>
            <a:endParaRPr lang="es-MX" sz="1100" dirty="0" smtClean="0">
              <a:latin typeface="Arial" pitchFamily="34" charset="0"/>
              <a:cs typeface="Arial" pitchFamily="34" charset="0"/>
            </a:endParaRPr>
          </a:p>
          <a:p>
            <a:endParaRPr lang="es-MX" sz="1100" dirty="0">
              <a:latin typeface="Arial" pitchFamily="34" charset="0"/>
              <a:cs typeface="Arial" pitchFamily="34" charset="0"/>
            </a:endParaRPr>
          </a:p>
          <a:p>
            <a:r>
              <a:rPr lang="es-MX" sz="1100" dirty="0" smtClean="0">
                <a:latin typeface="Arial" pitchFamily="34" charset="0"/>
                <a:cs typeface="Arial" pitchFamily="34" charset="0"/>
              </a:rPr>
              <a:t>7</a:t>
            </a:r>
            <a:r>
              <a:rPr lang="es-MX" sz="1100" dirty="0">
                <a:latin typeface="Arial" pitchFamily="34" charset="0"/>
                <a:cs typeface="Arial" pitchFamily="34" charset="0"/>
              </a:rPr>
              <a:t>. Nueva Zelanda</a:t>
            </a:r>
          </a:p>
          <a:p>
            <a:pPr marL="0" indent="0">
              <a:buNone/>
            </a:pPr>
            <a:r>
              <a:rPr lang="es-MX" sz="1100" dirty="0" smtClean="0">
                <a:latin typeface="Arial" pitchFamily="34" charset="0"/>
                <a:cs typeface="Arial" pitchFamily="34" charset="0"/>
              </a:rPr>
              <a:t>Con </a:t>
            </a:r>
            <a:r>
              <a:rPr lang="es-MX" sz="1100" dirty="0">
                <a:latin typeface="Arial" pitchFamily="34" charset="0"/>
                <a:cs typeface="Arial" pitchFamily="34" charset="0"/>
              </a:rPr>
              <a:t>tan solo cuatro millones de habitantes, este pequeño país, conocido por sus glaciares y ovejas taponando las carreteras, también tiene un sitio en este ranking entre aquellos que mejor calidad de vida ofrecen. No es nada desdeñable que se trate de una las porciones del planeta que más prioridad da al medio ambiente. Seguramente por su escasa población, las emisiones de gases de efecto invernadero son más bien escasas.</a:t>
            </a:r>
          </a:p>
          <a:p>
            <a:endParaRPr lang="es-MX" sz="1100" dirty="0">
              <a:latin typeface="Arial" pitchFamily="34" charset="0"/>
              <a:cs typeface="Arial" pitchFamily="34" charset="0"/>
            </a:endParaRPr>
          </a:p>
          <a:p>
            <a:r>
              <a:rPr lang="es-MX" sz="1100" dirty="0">
                <a:latin typeface="Arial" pitchFamily="34" charset="0"/>
                <a:cs typeface="Arial" pitchFamily="34" charset="0"/>
              </a:rPr>
              <a:t>8. Finlandia</a:t>
            </a:r>
          </a:p>
          <a:p>
            <a:pPr marL="0" indent="0">
              <a:buNone/>
            </a:pPr>
            <a:r>
              <a:rPr lang="es-MX" sz="1100" dirty="0" smtClean="0">
                <a:latin typeface="Arial" pitchFamily="34" charset="0"/>
                <a:cs typeface="Arial" pitchFamily="34" charset="0"/>
              </a:rPr>
              <a:t>Las </a:t>
            </a:r>
            <a:r>
              <a:rPr lang="es-MX" sz="1100" dirty="0">
                <a:latin typeface="Arial" pitchFamily="34" charset="0"/>
                <a:cs typeface="Arial" pitchFamily="34" charset="0"/>
              </a:rPr>
              <a:t>condiciones laborales finlandesas son como un sueño dentro de nuestras fronteras. En general, el salario mínimo bruto en este país ronda los 1.500 euros al mes. Pero si algo ha metido a Finlandia en esta lista es ese escaso 4% de trabajadores con jornadas laborales largas, frente al 13% como promedio de la OCDE.</a:t>
            </a:r>
          </a:p>
          <a:p>
            <a:endParaRPr lang="es-MX" sz="1100" dirty="0">
              <a:latin typeface="Arial" pitchFamily="34" charset="0"/>
              <a:cs typeface="Arial" pitchFamily="34" charset="0"/>
            </a:endParaRPr>
          </a:p>
          <a:p>
            <a:r>
              <a:rPr lang="es-MX" sz="1100" dirty="0">
                <a:latin typeface="Arial" pitchFamily="34" charset="0"/>
                <a:cs typeface="Arial" pitchFamily="34" charset="0"/>
              </a:rPr>
              <a:t>9. Estados Unidos</a:t>
            </a:r>
          </a:p>
          <a:p>
            <a:pPr marL="0" indent="0">
              <a:buNone/>
            </a:pPr>
            <a:r>
              <a:rPr lang="es-MX" sz="1100" dirty="0" smtClean="0">
                <a:latin typeface="Arial" pitchFamily="34" charset="0"/>
                <a:cs typeface="Arial" pitchFamily="34" charset="0"/>
              </a:rPr>
              <a:t>No </a:t>
            </a:r>
            <a:r>
              <a:rPr lang="es-MX" sz="1100" dirty="0">
                <a:latin typeface="Arial" pitchFamily="34" charset="0"/>
                <a:cs typeface="Arial" pitchFamily="34" charset="0"/>
              </a:rPr>
              <a:t>sabemos si mantendrá este puesto con su nuevo presidente, pero de momento, la renta disponible per </a:t>
            </a:r>
            <a:r>
              <a:rPr lang="es-MX" sz="1100" dirty="0" err="1">
                <a:latin typeface="Arial" pitchFamily="34" charset="0"/>
                <a:cs typeface="Arial" pitchFamily="34" charset="0"/>
              </a:rPr>
              <a:t>capita</a:t>
            </a:r>
            <a:r>
              <a:rPr lang="es-MX" sz="1100" dirty="0">
                <a:latin typeface="Arial" pitchFamily="34" charset="0"/>
                <a:cs typeface="Arial" pitchFamily="34" charset="0"/>
              </a:rPr>
              <a:t> ajustada por paridad de poder adquisitivo es de 41.071 dólares al año, la más alta de este estudio. Aunque como era de esperar, hay categorías en las que el sueño americano no cumple sus expectativas. De hecho, Estados Unidos es el único país de la OCDE que no tiene, excepto algunos de sus estados, una política nacional de bajas paternales pagadas.</a:t>
            </a:r>
          </a:p>
          <a:p>
            <a:endParaRPr lang="es-MX" sz="1100" dirty="0">
              <a:latin typeface="Arial" pitchFamily="34" charset="0"/>
              <a:cs typeface="Arial" pitchFamily="34" charset="0"/>
            </a:endParaRPr>
          </a:p>
          <a:p>
            <a:r>
              <a:rPr lang="es-MX" sz="1100" dirty="0">
                <a:latin typeface="Arial" pitchFamily="34" charset="0"/>
                <a:cs typeface="Arial" pitchFamily="34" charset="0"/>
              </a:rPr>
              <a:t>10. Islandia</a:t>
            </a:r>
          </a:p>
          <a:p>
            <a:pPr marL="0" indent="0">
              <a:buNone/>
            </a:pPr>
            <a:r>
              <a:rPr lang="es-MX" sz="1100" dirty="0" smtClean="0">
                <a:latin typeface="Arial" pitchFamily="34" charset="0"/>
                <a:cs typeface="Arial" pitchFamily="34" charset="0"/>
              </a:rPr>
              <a:t>Famoso </a:t>
            </a:r>
            <a:r>
              <a:rPr lang="es-MX" sz="1100" dirty="0">
                <a:latin typeface="Arial" pitchFamily="34" charset="0"/>
                <a:cs typeface="Arial" pitchFamily="34" charset="0"/>
              </a:rPr>
              <a:t>por sus auroras laborales, pero aún más por tener el agua de grifo más limpia del planeta. El pasado año los islandeses obtenían una nota de 7,5 sobre 10 en satisfacción general con la vida, frente al 6,6 de media de la OCDE. Algo tendrá que ver que solo tenga un 0,7% de población activa en paro</a:t>
            </a:r>
            <a:r>
              <a:rPr lang="es-MX" sz="1100" dirty="0" smtClean="0">
                <a:latin typeface="Arial" pitchFamily="34" charset="0"/>
                <a:cs typeface="Arial" pitchFamily="34" charset="0"/>
              </a:rPr>
              <a:t>.</a:t>
            </a:r>
          </a:p>
          <a:p>
            <a:pPr marL="0" indent="0">
              <a:buNone/>
            </a:pPr>
            <a:endParaRPr lang="es-MX" sz="1100" dirty="0"/>
          </a:p>
          <a:p>
            <a:pPr marL="0" indent="0">
              <a:buNone/>
            </a:pPr>
            <a:endParaRPr lang="es-MX" sz="1100" dirty="0" smtClean="0"/>
          </a:p>
          <a:p>
            <a:pPr marL="0" indent="0">
              <a:buNone/>
            </a:pPr>
            <a:r>
              <a:rPr lang="es-MX" sz="1100" dirty="0" smtClean="0"/>
              <a:t>Fuente: Organización para el Desarrollo y Cooperación Económico. </a:t>
            </a:r>
            <a:endParaRPr lang="es-MX" sz="1100" dirty="0"/>
          </a:p>
        </p:txBody>
      </p:sp>
    </p:spTree>
    <p:extLst>
      <p:ext uri="{BB962C8B-B14F-4D97-AF65-F5344CB8AC3E}">
        <p14:creationId xmlns:p14="http://schemas.microsoft.com/office/powerpoint/2010/main" val="14393164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b="1" dirty="0" smtClean="0">
                <a:solidFill>
                  <a:schemeClr val="tx1"/>
                </a:solidFill>
                <a:latin typeface="Arial" pitchFamily="34" charset="0"/>
                <a:cs typeface="Arial" pitchFamily="34" charset="0"/>
              </a:rPr>
              <a:t>FACTORES EVALUADOS</a:t>
            </a:r>
            <a:endParaRPr lang="en-US" b="1" dirty="0">
              <a:solidFill>
                <a:schemeClr val="tx1"/>
              </a:solidFill>
              <a:latin typeface="Arial" pitchFamily="34" charset="0"/>
              <a:cs typeface="Arial" pitchFamily="34" charset="0"/>
            </a:endParaRPr>
          </a:p>
        </p:txBody>
      </p:sp>
      <p:sp>
        <p:nvSpPr>
          <p:cNvPr id="3" name="2 Marcador de contenido"/>
          <p:cNvSpPr>
            <a:spLocks noGrp="1"/>
          </p:cNvSpPr>
          <p:nvPr>
            <p:ph sz="quarter" idx="1"/>
          </p:nvPr>
        </p:nvSpPr>
        <p:spPr>
          <a:xfrm>
            <a:off x="301752" y="1527048"/>
            <a:ext cx="8503920" cy="4854280"/>
          </a:xfrm>
        </p:spPr>
        <p:txBody>
          <a:bodyPr>
            <a:normAutofit fontScale="55000" lnSpcReduction="20000"/>
          </a:bodyPr>
          <a:lstStyle/>
          <a:p>
            <a:r>
              <a:rPr lang="es-MX" dirty="0"/>
              <a:t>Vivienda</a:t>
            </a:r>
          </a:p>
          <a:p>
            <a:pPr marL="0" indent="0">
              <a:buNone/>
            </a:pPr>
            <a:r>
              <a:rPr lang="es-MX" dirty="0"/>
              <a:t>Estados Unidos es el país que obtiene la mejor calificación en este tema, mientras que Sudáfrica obtiene la peor. México destaca por contar con una sola habitación en promedio por vivienda, solo por arriba de Sudáfrica, Brasil y Rusia</a:t>
            </a:r>
            <a:r>
              <a:rPr lang="es-MX" dirty="0" smtClean="0"/>
              <a:t>.</a:t>
            </a:r>
          </a:p>
          <a:p>
            <a:pPr marL="0" indent="0">
              <a:buNone/>
            </a:pPr>
            <a:endParaRPr lang="es-MX" dirty="0"/>
          </a:p>
          <a:p>
            <a:r>
              <a:rPr lang="es-MX" dirty="0"/>
              <a:t>Ingresos</a:t>
            </a:r>
          </a:p>
          <a:p>
            <a:pPr marL="0" indent="0">
              <a:buNone/>
            </a:pPr>
            <a:r>
              <a:rPr lang="es-MX" dirty="0"/>
              <a:t>Estados Unidos también lidera este aspecto, seguido de Suiza y Luxemburgo. Una vez más, México se encuentra en la cuarta peor posición</a:t>
            </a:r>
            <a:r>
              <a:rPr lang="es-MX" dirty="0" smtClean="0"/>
              <a:t>.</a:t>
            </a:r>
          </a:p>
          <a:p>
            <a:pPr marL="0" indent="0">
              <a:buNone/>
            </a:pPr>
            <a:endParaRPr lang="es-MX" dirty="0"/>
          </a:p>
          <a:p>
            <a:r>
              <a:rPr lang="es-MX" dirty="0"/>
              <a:t>Empleo</a:t>
            </a:r>
          </a:p>
          <a:p>
            <a:pPr marL="0" indent="0">
              <a:buNone/>
            </a:pPr>
            <a:r>
              <a:rPr lang="es-MX" dirty="0"/>
              <a:t>Islandia es el que obtiene la mejor puntuación en este tema, mientras que Grecia y Sudáfrica se colocan hasta el final</a:t>
            </a:r>
            <a:r>
              <a:rPr lang="es-MX" dirty="0" smtClean="0"/>
              <a:t>.</a:t>
            </a:r>
          </a:p>
          <a:p>
            <a:pPr marL="0" indent="0">
              <a:buNone/>
            </a:pPr>
            <a:endParaRPr lang="es-MX" dirty="0"/>
          </a:p>
          <a:p>
            <a:r>
              <a:rPr lang="es-MX" dirty="0"/>
              <a:t>Comunidad</a:t>
            </a:r>
          </a:p>
          <a:p>
            <a:pPr marL="0" indent="0">
              <a:buNone/>
            </a:pPr>
            <a:r>
              <a:rPr lang="es-MX" dirty="0"/>
              <a:t>Nueva Zelanda ocupa la primera posición y México obtiene 0 puntos</a:t>
            </a:r>
            <a:r>
              <a:rPr lang="es-MX" dirty="0" smtClean="0"/>
              <a:t>.</a:t>
            </a:r>
          </a:p>
          <a:p>
            <a:pPr marL="0" indent="0">
              <a:buNone/>
            </a:pPr>
            <a:endParaRPr lang="es-MX" dirty="0"/>
          </a:p>
          <a:p>
            <a:r>
              <a:rPr lang="es-MX" dirty="0"/>
              <a:t>Educación</a:t>
            </a:r>
          </a:p>
          <a:p>
            <a:pPr marL="0" indent="0">
              <a:buNone/>
            </a:pPr>
            <a:r>
              <a:rPr lang="es-MX" dirty="0"/>
              <a:t>Finlandia es el país con mejor educación de los medidos y de nuevo México se encuentra hasta el final. También es el que menos años de educación en promedio tiene (14.4 años contra 19.7 del puntero) y el tercero peor en cuanto al puntaje de las competencias de estudiantes en matemáticas, lectura y ciencias</a:t>
            </a:r>
            <a:r>
              <a:rPr lang="es-MX" dirty="0" smtClean="0"/>
              <a:t>.</a:t>
            </a:r>
          </a:p>
          <a:p>
            <a:pPr marL="0" indent="0">
              <a:buNone/>
            </a:pPr>
            <a:endParaRPr lang="es-MX" dirty="0"/>
          </a:p>
        </p:txBody>
      </p:sp>
    </p:spTree>
    <p:extLst>
      <p:ext uri="{BB962C8B-B14F-4D97-AF65-F5344CB8AC3E}">
        <p14:creationId xmlns:p14="http://schemas.microsoft.com/office/powerpoint/2010/main" val="25395892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01752" y="404664"/>
            <a:ext cx="8503920" cy="5694384"/>
          </a:xfrm>
        </p:spPr>
        <p:txBody>
          <a:bodyPr>
            <a:normAutofit fontScale="62500" lnSpcReduction="20000"/>
          </a:bodyPr>
          <a:lstStyle/>
          <a:p>
            <a:r>
              <a:rPr lang="es-MX" dirty="0"/>
              <a:t>Medio ambiente</a:t>
            </a:r>
          </a:p>
          <a:p>
            <a:pPr marL="0" indent="0">
              <a:buNone/>
            </a:pPr>
            <a:r>
              <a:rPr lang="es-MX" dirty="0"/>
              <a:t>Noruega es el país con mejor puntuación medioambiental mientras que México destaca por su mala calidad del agua</a:t>
            </a:r>
            <a:r>
              <a:rPr lang="es-MX" dirty="0" smtClean="0"/>
              <a:t>.</a:t>
            </a:r>
          </a:p>
          <a:p>
            <a:pPr marL="0" indent="0">
              <a:buNone/>
            </a:pPr>
            <a:endParaRPr lang="es-MX" dirty="0"/>
          </a:p>
          <a:p>
            <a:r>
              <a:rPr lang="es-MX" dirty="0"/>
              <a:t>Compromiso cívico</a:t>
            </a:r>
          </a:p>
          <a:p>
            <a:pPr marL="0" indent="0">
              <a:buNone/>
            </a:pPr>
            <a:r>
              <a:rPr lang="es-MX" dirty="0"/>
              <a:t>Este es el tema donde México obtiene mejores calificaciones. Ocupa el tercer lugar después de Australia y Bélgica y el primer lugar en el indicador de Participación de los interesados en la elaboración de regulaciones</a:t>
            </a:r>
            <a:r>
              <a:rPr lang="es-MX" dirty="0" smtClean="0"/>
              <a:t>.</a:t>
            </a:r>
          </a:p>
          <a:p>
            <a:pPr marL="0" indent="0">
              <a:buNone/>
            </a:pPr>
            <a:endParaRPr lang="es-MX" dirty="0"/>
          </a:p>
          <a:p>
            <a:r>
              <a:rPr lang="es-MX" dirty="0"/>
              <a:t>Salud</a:t>
            </a:r>
          </a:p>
          <a:p>
            <a:pPr marL="0" indent="0">
              <a:buNone/>
            </a:pPr>
            <a:r>
              <a:rPr lang="es-MX" dirty="0"/>
              <a:t>Por segunda ocasión, Nueva Zelanda se queda a la cabeza. México ocupa una mala posición en el indicador de esperanza de vida</a:t>
            </a:r>
            <a:r>
              <a:rPr lang="es-MX" dirty="0" smtClean="0"/>
              <a:t>.</a:t>
            </a:r>
          </a:p>
          <a:p>
            <a:pPr marL="0" indent="0">
              <a:buNone/>
            </a:pPr>
            <a:endParaRPr lang="es-MX" dirty="0"/>
          </a:p>
          <a:p>
            <a:r>
              <a:rPr lang="es-MX" dirty="0"/>
              <a:t>Seguridad</a:t>
            </a:r>
          </a:p>
          <a:p>
            <a:pPr marL="0" indent="0">
              <a:buNone/>
            </a:pPr>
            <a:r>
              <a:rPr lang="es-MX" dirty="0"/>
              <a:t>En este tema, Noruega, Suiza y Dinamarca obtienen las mejores puntuaciones. México es el penúltimo país (solo por arriba de Brasil, quien obtuvo 0) y en los indicadores de tasa de homicidios y sentimiento de seguridad al caminar solos por la noche también queda entre los últimos</a:t>
            </a:r>
            <a:r>
              <a:rPr lang="es-MX" dirty="0" smtClean="0"/>
              <a:t>.</a:t>
            </a:r>
          </a:p>
          <a:p>
            <a:pPr marL="0" indent="0">
              <a:buNone/>
            </a:pPr>
            <a:endParaRPr lang="es-MX" dirty="0"/>
          </a:p>
          <a:p>
            <a:r>
              <a:rPr lang="es-MX" dirty="0"/>
              <a:t>Balance vida-trabajo</a:t>
            </a:r>
          </a:p>
          <a:p>
            <a:pPr marL="0" indent="0">
              <a:buNone/>
            </a:pPr>
            <a:r>
              <a:rPr lang="es-MX" dirty="0"/>
              <a:t>Países Bajos, Dinamarca y Francia son los que mejor balance vida-trabajo obtienen. México nuevamente en el penúltimo lugar, al igual que en los indiciadores de tiempo destinado al ocio y cuidado personal y empleados que trabajan muchas horas.</a:t>
            </a:r>
          </a:p>
          <a:p>
            <a:endParaRPr lang="es-MX" dirty="0"/>
          </a:p>
        </p:txBody>
      </p:sp>
    </p:spTree>
    <p:extLst>
      <p:ext uri="{BB962C8B-B14F-4D97-AF65-F5344CB8AC3E}">
        <p14:creationId xmlns:p14="http://schemas.microsoft.com/office/powerpoint/2010/main" val="42080655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79512" y="260648"/>
            <a:ext cx="8784976" cy="6408711"/>
          </a:xfrm>
        </p:spPr>
      </p:pic>
    </p:spTree>
    <p:extLst>
      <p:ext uri="{BB962C8B-B14F-4D97-AF65-F5344CB8AC3E}">
        <p14:creationId xmlns:p14="http://schemas.microsoft.com/office/powerpoint/2010/main" val="8606801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Marcador de contenido"/>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07504" y="116632"/>
            <a:ext cx="4896544" cy="6624736"/>
          </a:xfrm>
        </p:spPr>
      </p:pic>
      <p:pic>
        <p:nvPicPr>
          <p:cNvPr id="6" name="5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4048" y="136030"/>
            <a:ext cx="3995936" cy="6605338"/>
          </a:xfrm>
          <a:prstGeom prst="rect">
            <a:avLst/>
          </a:prstGeom>
        </p:spPr>
      </p:pic>
    </p:spTree>
    <p:extLst>
      <p:ext uri="{BB962C8B-B14F-4D97-AF65-F5344CB8AC3E}">
        <p14:creationId xmlns:p14="http://schemas.microsoft.com/office/powerpoint/2010/main" val="14655745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79512" y="188640"/>
            <a:ext cx="5112568" cy="6480720"/>
          </a:xfrm>
        </p:spPr>
      </p:pic>
      <p:sp>
        <p:nvSpPr>
          <p:cNvPr id="6" name="5 CuadroTexto"/>
          <p:cNvSpPr txBox="1"/>
          <p:nvPr/>
        </p:nvSpPr>
        <p:spPr>
          <a:xfrm>
            <a:off x="5292080" y="2060848"/>
            <a:ext cx="2808312" cy="4524315"/>
          </a:xfrm>
          <a:prstGeom prst="rect">
            <a:avLst/>
          </a:prstGeom>
          <a:noFill/>
        </p:spPr>
        <p:txBody>
          <a:bodyPr wrap="square" rtlCol="0">
            <a:spAutoFit/>
          </a:bodyPr>
          <a:lstStyle/>
          <a:p>
            <a:r>
              <a:rPr lang="es-MX" dirty="0"/>
              <a:t>85 mil pesos </a:t>
            </a:r>
            <a:endParaRPr lang="es-MX" dirty="0" smtClean="0"/>
          </a:p>
          <a:p>
            <a:endParaRPr lang="es-MX" dirty="0"/>
          </a:p>
          <a:p>
            <a:endParaRPr lang="es-MX" dirty="0" smtClean="0"/>
          </a:p>
          <a:p>
            <a:r>
              <a:rPr lang="es-MX" dirty="0" smtClean="0"/>
              <a:t>84.9 </a:t>
            </a:r>
            <a:r>
              <a:rPr lang="es-MX" dirty="0"/>
              <a:t>mil </a:t>
            </a:r>
            <a:r>
              <a:rPr lang="es-MX" dirty="0" smtClean="0"/>
              <a:t>pesos</a:t>
            </a:r>
          </a:p>
          <a:p>
            <a:endParaRPr lang="es-MX" dirty="0"/>
          </a:p>
          <a:p>
            <a:endParaRPr lang="es-MX" dirty="0" smtClean="0"/>
          </a:p>
          <a:p>
            <a:r>
              <a:rPr lang="es-MX" dirty="0" smtClean="0"/>
              <a:t>34.9 </a:t>
            </a:r>
            <a:r>
              <a:rPr lang="es-MX" dirty="0"/>
              <a:t>mil pesos </a:t>
            </a:r>
            <a:endParaRPr lang="es-MX" dirty="0" smtClean="0"/>
          </a:p>
          <a:p>
            <a:endParaRPr lang="es-MX" dirty="0"/>
          </a:p>
          <a:p>
            <a:endParaRPr lang="es-MX" dirty="0" smtClean="0"/>
          </a:p>
          <a:p>
            <a:r>
              <a:rPr lang="es-MX" dirty="0" smtClean="0"/>
              <a:t>11.6 </a:t>
            </a:r>
            <a:r>
              <a:rPr lang="es-MX" dirty="0"/>
              <a:t>mil pesos </a:t>
            </a:r>
          </a:p>
          <a:p>
            <a:endParaRPr lang="es-MX" dirty="0"/>
          </a:p>
          <a:p>
            <a:r>
              <a:rPr lang="es-MX" dirty="0" smtClean="0"/>
              <a:t>11.5 mil pesos</a:t>
            </a:r>
          </a:p>
          <a:p>
            <a:endParaRPr lang="es-MX" dirty="0"/>
          </a:p>
          <a:p>
            <a:r>
              <a:rPr lang="es-MX" dirty="0" smtClean="0"/>
              <a:t>Pobreza </a:t>
            </a:r>
            <a:r>
              <a:rPr lang="es-MX" dirty="0"/>
              <a:t>extrema con hasta 2.7 mil pesos </a:t>
            </a:r>
            <a:r>
              <a:rPr lang="es-MX" dirty="0" smtClean="0"/>
              <a:t>mensuales</a:t>
            </a:r>
            <a:endParaRPr lang="es-MX" dirty="0"/>
          </a:p>
        </p:txBody>
      </p:sp>
      <p:sp>
        <p:nvSpPr>
          <p:cNvPr id="7" name="6 Flecha arriba"/>
          <p:cNvSpPr/>
          <p:nvPr/>
        </p:nvSpPr>
        <p:spPr>
          <a:xfrm>
            <a:off x="6659216" y="1844824"/>
            <a:ext cx="360040" cy="57606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068288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980728"/>
            <a:ext cx="8534400" cy="758952"/>
          </a:xfrm>
        </p:spPr>
        <p:txBody>
          <a:bodyPr>
            <a:normAutofit fontScale="90000"/>
          </a:bodyPr>
          <a:lstStyle/>
          <a:p>
            <a:pPr algn="ctr"/>
            <a:r>
              <a:rPr lang="es-MX" b="1" dirty="0" smtClean="0"/>
              <a:t> </a:t>
            </a:r>
            <a:br>
              <a:rPr lang="es-MX" b="1" dirty="0" smtClean="0"/>
            </a:br>
            <a:r>
              <a:rPr lang="es-MX" b="1" dirty="0" smtClean="0"/>
              <a:t/>
            </a:r>
            <a:br>
              <a:rPr lang="es-MX" b="1" dirty="0" smtClean="0"/>
            </a:br>
            <a:r>
              <a:rPr lang="es-MX" b="1" dirty="0"/>
              <a:t/>
            </a:r>
            <a:br>
              <a:rPr lang="es-MX" b="1" dirty="0"/>
            </a:br>
            <a:r>
              <a:rPr lang="es-MX" sz="3600" b="1" dirty="0" smtClean="0">
                <a:solidFill>
                  <a:schemeClr val="tx1"/>
                </a:solidFill>
                <a:latin typeface="Arial" pitchFamily="34" charset="0"/>
                <a:cs typeface="Arial" pitchFamily="34" charset="0"/>
              </a:rPr>
              <a:t>PARTES QUE INTEGRAN LA TEORÍA DEL ESTADO</a:t>
            </a:r>
            <a:r>
              <a:rPr lang="es-MX" dirty="0" smtClean="0"/>
              <a:t/>
            </a:r>
            <a:br>
              <a:rPr lang="es-MX" dirty="0" smtClean="0"/>
            </a:br>
            <a:endParaRPr lang="en-US" dirty="0"/>
          </a:p>
        </p:txBody>
      </p:sp>
      <p:sp>
        <p:nvSpPr>
          <p:cNvPr id="3" name="2 Marcador de contenido"/>
          <p:cNvSpPr>
            <a:spLocks noGrp="1"/>
          </p:cNvSpPr>
          <p:nvPr>
            <p:ph sz="quarter" idx="1"/>
          </p:nvPr>
        </p:nvSpPr>
        <p:spPr/>
        <p:txBody>
          <a:bodyPr>
            <a:normAutofit fontScale="70000" lnSpcReduction="20000"/>
          </a:bodyPr>
          <a:lstStyle/>
          <a:p>
            <a:pPr marL="0" indent="0" algn="just">
              <a:buNone/>
            </a:pPr>
            <a:r>
              <a:rPr lang="es-MX" b="1" dirty="0" smtClean="0">
                <a:latin typeface="Arial" pitchFamily="34" charset="0"/>
                <a:cs typeface="Arial" pitchFamily="34" charset="0"/>
              </a:rPr>
              <a:t>TEORÍA </a:t>
            </a:r>
            <a:r>
              <a:rPr lang="es-MX" b="1" dirty="0">
                <a:latin typeface="Arial" pitchFamily="34" charset="0"/>
                <a:cs typeface="Arial" pitchFamily="34" charset="0"/>
              </a:rPr>
              <a:t>SOCIOLÓGICA</a:t>
            </a:r>
            <a:endParaRPr lang="es-MX" dirty="0">
              <a:latin typeface="Arial" pitchFamily="34" charset="0"/>
              <a:cs typeface="Arial" pitchFamily="34" charset="0"/>
            </a:endParaRPr>
          </a:p>
          <a:p>
            <a:pPr algn="just"/>
            <a:r>
              <a:rPr lang="es-MX" dirty="0">
                <a:latin typeface="Arial" pitchFamily="34" charset="0"/>
                <a:cs typeface="Arial" pitchFamily="34" charset="0"/>
              </a:rPr>
              <a:t>Esta teoría estudia la génesis, formación y </a:t>
            </a:r>
            <a:r>
              <a:rPr lang="es-MX" dirty="0">
                <a:latin typeface="Arial" pitchFamily="34" charset="0"/>
                <a:cs typeface="Arial" pitchFamily="34" charset="0"/>
                <a:hlinkClick r:id="rId2"/>
              </a:rPr>
              <a:t>evolución</a:t>
            </a:r>
            <a:r>
              <a:rPr lang="es-MX" dirty="0">
                <a:latin typeface="Arial" pitchFamily="34" charset="0"/>
                <a:cs typeface="Arial" pitchFamily="34" charset="0"/>
              </a:rPr>
              <a:t> del Estado desde las primeras manifestaciones </a:t>
            </a:r>
            <a:r>
              <a:rPr lang="es-MX" dirty="0" err="1">
                <a:latin typeface="Arial" pitchFamily="34" charset="0"/>
                <a:cs typeface="Arial" pitchFamily="34" charset="0"/>
              </a:rPr>
              <a:t>preestatales</a:t>
            </a:r>
            <a:r>
              <a:rPr lang="es-MX" dirty="0">
                <a:latin typeface="Arial" pitchFamily="34" charset="0"/>
                <a:cs typeface="Arial" pitchFamily="34" charset="0"/>
              </a:rPr>
              <a:t> de organización humana como las hordas, el clan, las tribus, el tótem, la confederación de tótem y su evolución, en </a:t>
            </a:r>
            <a:r>
              <a:rPr lang="es-MX" dirty="0">
                <a:latin typeface="Arial" pitchFamily="34" charset="0"/>
                <a:cs typeface="Arial" pitchFamily="34" charset="0"/>
                <a:hlinkClick r:id="rId3"/>
              </a:rPr>
              <a:t>Grecia</a:t>
            </a:r>
            <a:r>
              <a:rPr lang="es-MX" dirty="0">
                <a:latin typeface="Arial" pitchFamily="34" charset="0"/>
                <a:cs typeface="Arial" pitchFamily="34" charset="0"/>
              </a:rPr>
              <a:t> en las llamadas Polis, y en </a:t>
            </a:r>
            <a:r>
              <a:rPr lang="es-MX" dirty="0">
                <a:latin typeface="Arial" pitchFamily="34" charset="0"/>
                <a:cs typeface="Arial" pitchFamily="34" charset="0"/>
                <a:hlinkClick r:id="rId4"/>
              </a:rPr>
              <a:t>Roma</a:t>
            </a:r>
            <a:r>
              <a:rPr lang="es-MX" dirty="0">
                <a:latin typeface="Arial" pitchFamily="34" charset="0"/>
                <a:cs typeface="Arial" pitchFamily="34" charset="0"/>
              </a:rPr>
              <a:t> las </a:t>
            </a:r>
            <a:r>
              <a:rPr lang="es-MX" dirty="0" err="1">
                <a:latin typeface="Arial" pitchFamily="34" charset="0"/>
                <a:cs typeface="Arial" pitchFamily="34" charset="0"/>
              </a:rPr>
              <a:t>Cívitas</a:t>
            </a:r>
            <a:r>
              <a:rPr lang="es-MX" dirty="0">
                <a:latin typeface="Arial" pitchFamily="34" charset="0"/>
                <a:cs typeface="Arial" pitchFamily="34" charset="0"/>
              </a:rPr>
              <a:t>; la aparición del reino y el rey, del clan al imperio, así como la génesis, formación y evolución del Estado a partir de la caída del sistema feudal. </a:t>
            </a:r>
            <a:endParaRPr lang="es-MX" dirty="0" smtClean="0">
              <a:latin typeface="Arial" pitchFamily="34" charset="0"/>
              <a:cs typeface="Arial" pitchFamily="34" charset="0"/>
            </a:endParaRPr>
          </a:p>
          <a:p>
            <a:pPr marL="0" indent="0" algn="just">
              <a:buNone/>
            </a:pPr>
            <a:endParaRPr lang="es-MX" dirty="0">
              <a:latin typeface="Arial" pitchFamily="34" charset="0"/>
              <a:cs typeface="Arial" pitchFamily="34" charset="0"/>
            </a:endParaRPr>
          </a:p>
          <a:p>
            <a:pPr marL="0" indent="0" algn="just">
              <a:buNone/>
            </a:pPr>
            <a:r>
              <a:rPr lang="es-MX" dirty="0">
                <a:latin typeface="Arial" pitchFamily="34" charset="0"/>
                <a:cs typeface="Arial" pitchFamily="34" charset="0"/>
              </a:rPr>
              <a:t> </a:t>
            </a:r>
            <a:r>
              <a:rPr lang="es-MX" b="1" dirty="0">
                <a:latin typeface="Arial" pitchFamily="34" charset="0"/>
                <a:cs typeface="Arial" pitchFamily="34" charset="0"/>
              </a:rPr>
              <a:t>TEORÍA JURÍDICA</a:t>
            </a:r>
            <a:endParaRPr lang="es-MX" dirty="0">
              <a:latin typeface="Arial" pitchFamily="34" charset="0"/>
              <a:cs typeface="Arial" pitchFamily="34" charset="0"/>
            </a:endParaRPr>
          </a:p>
          <a:p>
            <a:pPr algn="just"/>
            <a:r>
              <a:rPr lang="es-MX" dirty="0">
                <a:latin typeface="Arial" pitchFamily="34" charset="0"/>
                <a:cs typeface="Arial" pitchFamily="34" charset="0"/>
              </a:rPr>
              <a:t>Se encarga del estudio y análisis de la organización y personificación del Estado, sus órganos, sus </a:t>
            </a:r>
            <a:r>
              <a:rPr lang="es-MX" dirty="0">
                <a:latin typeface="Arial" pitchFamily="34" charset="0"/>
                <a:cs typeface="Arial" pitchFamily="34" charset="0"/>
                <a:hlinkClick r:id="rId5"/>
              </a:rPr>
              <a:t>límites</a:t>
            </a:r>
            <a:r>
              <a:rPr lang="es-MX" dirty="0">
                <a:latin typeface="Arial" pitchFamily="34" charset="0"/>
                <a:cs typeface="Arial" pitchFamily="34" charset="0"/>
              </a:rPr>
              <a:t> así como las personalidades que este Ente político presenta, como son </a:t>
            </a:r>
            <a:r>
              <a:rPr lang="es-MX" dirty="0">
                <a:latin typeface="Arial" pitchFamily="34" charset="0"/>
                <a:cs typeface="Arial" pitchFamily="34" charset="0"/>
                <a:hlinkClick r:id="rId6"/>
              </a:rPr>
              <a:t>la Moral</a:t>
            </a:r>
            <a:r>
              <a:rPr lang="es-MX" dirty="0">
                <a:latin typeface="Arial" pitchFamily="34" charset="0"/>
                <a:cs typeface="Arial" pitchFamily="34" charset="0"/>
              </a:rPr>
              <a:t>, la </a:t>
            </a:r>
            <a:r>
              <a:rPr lang="es-MX" dirty="0">
                <a:latin typeface="Arial" pitchFamily="34" charset="0"/>
                <a:cs typeface="Arial" pitchFamily="34" charset="0"/>
                <a:hlinkClick r:id="rId7"/>
              </a:rPr>
              <a:t>Física</a:t>
            </a:r>
            <a:r>
              <a:rPr lang="es-MX" dirty="0">
                <a:latin typeface="Arial" pitchFamily="34" charset="0"/>
                <a:cs typeface="Arial" pitchFamily="34" charset="0"/>
              </a:rPr>
              <a:t> y la Jurídica.  </a:t>
            </a:r>
            <a:endParaRPr lang="es-MX" dirty="0" smtClean="0">
              <a:latin typeface="Arial" pitchFamily="34" charset="0"/>
              <a:cs typeface="Arial" pitchFamily="34" charset="0"/>
            </a:endParaRPr>
          </a:p>
          <a:p>
            <a:pPr algn="just"/>
            <a:endParaRPr lang="es-MX" dirty="0">
              <a:latin typeface="Arial" pitchFamily="34" charset="0"/>
              <a:cs typeface="Arial" pitchFamily="34" charset="0"/>
            </a:endParaRPr>
          </a:p>
          <a:p>
            <a:pPr marL="0" indent="0" algn="just">
              <a:buNone/>
            </a:pPr>
            <a:r>
              <a:rPr lang="es-MX" b="1" dirty="0" smtClean="0">
                <a:latin typeface="Arial" pitchFamily="34" charset="0"/>
                <a:cs typeface="Arial" pitchFamily="34" charset="0"/>
              </a:rPr>
              <a:t>TEORÍA </a:t>
            </a:r>
            <a:r>
              <a:rPr lang="es-MX" b="1" dirty="0">
                <a:latin typeface="Arial" pitchFamily="34" charset="0"/>
                <a:cs typeface="Arial" pitchFamily="34" charset="0"/>
              </a:rPr>
              <a:t>JUSTIFICATIVA</a:t>
            </a:r>
            <a:endParaRPr lang="es-MX" dirty="0">
              <a:latin typeface="Arial" pitchFamily="34" charset="0"/>
              <a:cs typeface="Arial" pitchFamily="34" charset="0"/>
            </a:endParaRPr>
          </a:p>
          <a:p>
            <a:pPr algn="just"/>
            <a:r>
              <a:rPr lang="es-MX" dirty="0">
                <a:latin typeface="Arial" pitchFamily="34" charset="0"/>
                <a:cs typeface="Arial" pitchFamily="34" charset="0"/>
              </a:rPr>
              <a:t>Busca, desde la aparición del hombre y sus intentos por organizarse, los fundamentos y fines del Estado; desde el núcleo familiar, como en el social y sus diferentes evoluciones y estratos. </a:t>
            </a:r>
          </a:p>
          <a:p>
            <a:endParaRPr lang="en-US" dirty="0"/>
          </a:p>
        </p:txBody>
      </p:sp>
    </p:spTree>
    <p:extLst>
      <p:ext uri="{BB962C8B-B14F-4D97-AF65-F5344CB8AC3E}">
        <p14:creationId xmlns:p14="http://schemas.microsoft.com/office/powerpoint/2010/main" val="404577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620688"/>
            <a:ext cx="8229600" cy="778098"/>
          </a:xfrm>
        </p:spPr>
        <p:txBody>
          <a:bodyPr>
            <a:noAutofit/>
          </a:bodyPr>
          <a:lstStyle/>
          <a:p>
            <a:r>
              <a:rPr lang="es-MX" sz="3600" b="1" dirty="0" smtClean="0">
                <a:latin typeface="Arial" pitchFamily="34" charset="0"/>
                <a:cs typeface="Arial" pitchFamily="34" charset="0"/>
              </a:rPr>
              <a:t/>
            </a:r>
            <a:br>
              <a:rPr lang="es-MX" sz="3600" b="1" dirty="0" smtClean="0">
                <a:latin typeface="Arial" pitchFamily="34" charset="0"/>
                <a:cs typeface="Arial" pitchFamily="34" charset="0"/>
              </a:rPr>
            </a:br>
            <a:r>
              <a:rPr lang="es-MX" sz="3200" b="1" dirty="0" smtClean="0">
                <a:solidFill>
                  <a:schemeClr val="tx1"/>
                </a:solidFill>
                <a:latin typeface="Arial" pitchFamily="34" charset="0"/>
                <a:cs typeface="Arial" pitchFamily="34" charset="0"/>
              </a:rPr>
              <a:t>FORMACIÓN HISTÓRICA DEL </a:t>
            </a:r>
            <a:r>
              <a:rPr lang="es-MX" sz="3200" b="1" dirty="0" smtClean="0">
                <a:solidFill>
                  <a:schemeClr val="tx1"/>
                </a:solidFill>
                <a:latin typeface="Arial" pitchFamily="34" charset="0"/>
                <a:cs typeface="Arial" pitchFamily="34" charset="0"/>
              </a:rPr>
              <a:t>ESTADO</a:t>
            </a:r>
            <a:r>
              <a:rPr lang="es-MX" sz="3600" dirty="0" smtClean="0">
                <a:latin typeface="Arial" pitchFamily="34" charset="0"/>
                <a:cs typeface="Arial" pitchFamily="34" charset="0"/>
              </a:rPr>
              <a:t/>
            </a:r>
            <a:br>
              <a:rPr lang="es-MX" sz="3600" dirty="0" smtClean="0">
                <a:latin typeface="Arial" pitchFamily="34" charset="0"/>
                <a:cs typeface="Arial" pitchFamily="34" charset="0"/>
              </a:rPr>
            </a:br>
            <a:endParaRPr lang="en-US" sz="3600" dirty="0">
              <a:latin typeface="Arial" pitchFamily="34" charset="0"/>
              <a:cs typeface="Arial" pitchFamily="34" charset="0"/>
            </a:endParaRPr>
          </a:p>
        </p:txBody>
      </p:sp>
      <p:sp>
        <p:nvSpPr>
          <p:cNvPr id="3" name="2 Marcador de contenido"/>
          <p:cNvSpPr>
            <a:spLocks noGrp="1"/>
          </p:cNvSpPr>
          <p:nvPr>
            <p:ph sz="quarter" idx="1"/>
          </p:nvPr>
        </p:nvSpPr>
        <p:spPr>
          <a:xfrm>
            <a:off x="301752" y="1527048"/>
            <a:ext cx="8503920" cy="4710264"/>
          </a:xfrm>
        </p:spPr>
        <p:txBody>
          <a:bodyPr>
            <a:normAutofit fontScale="32500" lnSpcReduction="20000"/>
          </a:bodyPr>
          <a:lstStyle/>
          <a:p>
            <a:pPr algn="just"/>
            <a:r>
              <a:rPr lang="es-MX" sz="3700" dirty="0" smtClean="0">
                <a:latin typeface="Arial" pitchFamily="34" charset="0"/>
                <a:cs typeface="Arial" pitchFamily="34" charset="0"/>
              </a:rPr>
              <a:t>La </a:t>
            </a:r>
            <a:r>
              <a:rPr lang="es-MX" sz="3700" dirty="0">
                <a:latin typeface="Arial" pitchFamily="34" charset="0"/>
                <a:cs typeface="Arial" pitchFamily="34" charset="0"/>
              </a:rPr>
              <a:t>palabra Estado es moderna y corresponde a la unificación </a:t>
            </a:r>
            <a:r>
              <a:rPr lang="es-MX" sz="3700" dirty="0">
                <a:latin typeface="Arial" pitchFamily="34" charset="0"/>
                <a:cs typeface="Arial" pitchFamily="34" charset="0"/>
                <a:hlinkClick r:id="rId2"/>
              </a:rPr>
              <a:t>política</a:t>
            </a:r>
            <a:r>
              <a:rPr lang="es-MX" sz="3700" dirty="0">
                <a:latin typeface="Arial" pitchFamily="34" charset="0"/>
                <a:cs typeface="Arial" pitchFamily="34" charset="0"/>
              </a:rPr>
              <a:t> lograda después de la era medieval. Para los griegos, la palabra "polis", o sea ciudad, expresaba la </a:t>
            </a:r>
            <a:r>
              <a:rPr lang="es-MX" sz="3700" dirty="0">
                <a:latin typeface="Arial" pitchFamily="34" charset="0"/>
                <a:cs typeface="Arial" pitchFamily="34" charset="0"/>
                <a:hlinkClick r:id="rId3"/>
              </a:rPr>
              <a:t>comunidad</a:t>
            </a:r>
            <a:r>
              <a:rPr lang="es-MX" sz="3700" dirty="0">
                <a:latin typeface="Arial" pitchFamily="34" charset="0"/>
                <a:cs typeface="Arial" pitchFamily="34" charset="0"/>
              </a:rPr>
              <a:t> diferenciada por un modo de vida propia. </a:t>
            </a:r>
            <a:r>
              <a:rPr lang="es-MX" sz="3700" dirty="0">
                <a:latin typeface="Arial" pitchFamily="34" charset="0"/>
                <a:cs typeface="Arial" pitchFamily="34" charset="0"/>
                <a:hlinkClick r:id="rId4"/>
              </a:rPr>
              <a:t>El Estado</a:t>
            </a:r>
            <a:r>
              <a:rPr lang="es-MX" sz="3700" dirty="0">
                <a:latin typeface="Arial" pitchFamily="34" charset="0"/>
                <a:cs typeface="Arial" pitchFamily="34" charset="0"/>
              </a:rPr>
              <a:t> era entendido por los romanos como "res pública" o "</a:t>
            </a:r>
            <a:r>
              <a:rPr lang="es-MX" sz="3700" dirty="0" err="1">
                <a:latin typeface="Arial" pitchFamily="34" charset="0"/>
                <a:cs typeface="Arial" pitchFamily="34" charset="0"/>
              </a:rPr>
              <a:t>civitas</a:t>
            </a:r>
            <a:r>
              <a:rPr lang="es-MX" sz="3700" dirty="0">
                <a:latin typeface="Arial" pitchFamily="34" charset="0"/>
                <a:cs typeface="Arial" pitchFamily="34" charset="0"/>
              </a:rPr>
              <a:t>". Del uso de las expresiones tales como "status </a:t>
            </a:r>
            <a:r>
              <a:rPr lang="es-MX" sz="3700" dirty="0" err="1">
                <a:latin typeface="Arial" pitchFamily="34" charset="0"/>
                <a:cs typeface="Arial" pitchFamily="34" charset="0"/>
              </a:rPr>
              <a:t>rei</a:t>
            </a:r>
            <a:r>
              <a:rPr lang="es-MX" sz="3700" dirty="0">
                <a:latin typeface="Arial" pitchFamily="34" charset="0"/>
                <a:cs typeface="Arial" pitchFamily="34" charset="0"/>
              </a:rPr>
              <a:t> </a:t>
            </a:r>
            <a:r>
              <a:rPr lang="es-MX" sz="3700" dirty="0" err="1">
                <a:latin typeface="Arial" pitchFamily="34" charset="0"/>
                <a:cs typeface="Arial" pitchFamily="34" charset="0"/>
              </a:rPr>
              <a:t>romanae</a:t>
            </a:r>
            <a:r>
              <a:rPr lang="es-MX" sz="3700" dirty="0">
                <a:latin typeface="Arial" pitchFamily="34" charset="0"/>
                <a:cs typeface="Arial" pitchFamily="34" charset="0"/>
              </a:rPr>
              <a:t>", pude provenir la voz Estado. Al extender su dominación, </a:t>
            </a:r>
            <a:r>
              <a:rPr lang="es-MX" sz="3700" dirty="0">
                <a:latin typeface="Arial" pitchFamily="34" charset="0"/>
                <a:cs typeface="Arial" pitchFamily="34" charset="0"/>
                <a:hlinkClick r:id="rId5"/>
              </a:rPr>
              <a:t>Roma</a:t>
            </a:r>
            <a:r>
              <a:rPr lang="es-MX" sz="3700" dirty="0">
                <a:latin typeface="Arial" pitchFamily="34" charset="0"/>
                <a:cs typeface="Arial" pitchFamily="34" charset="0"/>
              </a:rPr>
              <a:t> llamó "</a:t>
            </a:r>
            <a:r>
              <a:rPr lang="es-MX" sz="3700" dirty="0" err="1">
                <a:latin typeface="Arial" pitchFamily="34" charset="0"/>
                <a:cs typeface="Arial" pitchFamily="34" charset="0"/>
              </a:rPr>
              <a:t>imperium</a:t>
            </a:r>
            <a:r>
              <a:rPr lang="es-MX" sz="3700" dirty="0">
                <a:latin typeface="Arial" pitchFamily="34" charset="0"/>
                <a:cs typeface="Arial" pitchFamily="34" charset="0"/>
              </a:rPr>
              <a:t>" a </a:t>
            </a:r>
            <a:r>
              <a:rPr lang="es-MX" sz="3700" dirty="0" smtClean="0">
                <a:latin typeface="Arial" pitchFamily="34" charset="0"/>
                <a:cs typeface="Arial" pitchFamily="34" charset="0"/>
              </a:rPr>
              <a:t>su </a:t>
            </a:r>
            <a:r>
              <a:rPr lang="es-MX" sz="3700" dirty="0" smtClean="0">
                <a:latin typeface="Arial" pitchFamily="34" charset="0"/>
                <a:cs typeface="Arial" pitchFamily="34" charset="0"/>
                <a:hlinkClick r:id="rId6"/>
              </a:rPr>
              <a:t>organización</a:t>
            </a:r>
            <a:r>
              <a:rPr lang="es-MX" sz="3700" dirty="0">
                <a:latin typeface="Arial" pitchFamily="34" charset="0"/>
                <a:cs typeface="Arial" pitchFamily="34" charset="0"/>
              </a:rPr>
              <a:t> política, acentuando así el elemento decisivo del </a:t>
            </a:r>
            <a:r>
              <a:rPr lang="es-MX" sz="3700" dirty="0">
                <a:latin typeface="Arial" pitchFamily="34" charset="0"/>
                <a:cs typeface="Arial" pitchFamily="34" charset="0"/>
                <a:hlinkClick r:id="rId7"/>
              </a:rPr>
              <a:t>concepto</a:t>
            </a:r>
            <a:r>
              <a:rPr lang="es-MX" sz="3700" dirty="0">
                <a:latin typeface="Arial" pitchFamily="34" charset="0"/>
                <a:cs typeface="Arial" pitchFamily="34" charset="0"/>
              </a:rPr>
              <a:t> "Estado", que es el imperio o potestad de mandar. En el derecho germánico también se acentuó el elemento de </a:t>
            </a:r>
            <a:r>
              <a:rPr lang="es-MX" sz="3700" dirty="0">
                <a:latin typeface="Arial" pitchFamily="34" charset="0"/>
                <a:cs typeface="Arial" pitchFamily="34" charset="0"/>
                <a:hlinkClick r:id="rId8"/>
              </a:rPr>
              <a:t>dominio</a:t>
            </a:r>
            <a:r>
              <a:rPr lang="es-MX" sz="3700" dirty="0">
                <a:latin typeface="Arial" pitchFamily="34" charset="0"/>
                <a:cs typeface="Arial" pitchFamily="34" charset="0"/>
              </a:rPr>
              <a:t>, pues el Estado fue llamado "Reich", voz que procede de "</a:t>
            </a:r>
            <a:r>
              <a:rPr lang="es-MX" sz="3700" dirty="0" err="1">
                <a:latin typeface="Arial" pitchFamily="34" charset="0"/>
                <a:cs typeface="Arial" pitchFamily="34" charset="0"/>
              </a:rPr>
              <a:t>regnum</a:t>
            </a:r>
            <a:r>
              <a:rPr lang="es-MX" sz="3700" dirty="0">
                <a:latin typeface="Arial" pitchFamily="34" charset="0"/>
                <a:cs typeface="Arial" pitchFamily="34" charset="0"/>
              </a:rPr>
              <a:t>", o sea mando de un príncipe</a:t>
            </a:r>
            <a:r>
              <a:rPr lang="es-MX" sz="3700" dirty="0" smtClean="0">
                <a:latin typeface="Arial" pitchFamily="34" charset="0"/>
                <a:cs typeface="Arial" pitchFamily="34" charset="0"/>
              </a:rPr>
              <a:t>.</a:t>
            </a:r>
          </a:p>
          <a:p>
            <a:pPr algn="just"/>
            <a:endParaRPr lang="es-MX" sz="3700" dirty="0">
              <a:latin typeface="Arial" pitchFamily="34" charset="0"/>
              <a:cs typeface="Arial" pitchFamily="34" charset="0"/>
            </a:endParaRPr>
          </a:p>
          <a:p>
            <a:pPr algn="just"/>
            <a:r>
              <a:rPr lang="es-MX" sz="3700" dirty="0">
                <a:latin typeface="Arial" pitchFamily="34" charset="0"/>
                <a:cs typeface="Arial" pitchFamily="34" charset="0"/>
              </a:rPr>
              <a:t>El Estado moderno en cuanto </a:t>
            </a:r>
            <a:r>
              <a:rPr lang="es-MX" sz="3700" dirty="0">
                <a:latin typeface="Arial" pitchFamily="34" charset="0"/>
                <a:cs typeface="Arial" pitchFamily="34" charset="0"/>
                <a:hlinkClick r:id="rId9"/>
              </a:rPr>
              <a:t>construcción</a:t>
            </a:r>
            <a:r>
              <a:rPr lang="es-MX" sz="3700" dirty="0">
                <a:latin typeface="Arial" pitchFamily="34" charset="0"/>
                <a:cs typeface="Arial" pitchFamily="34" charset="0"/>
              </a:rPr>
              <a:t> consistente u obra de </a:t>
            </a:r>
            <a:r>
              <a:rPr lang="es-MX" sz="3700" dirty="0">
                <a:latin typeface="Arial" pitchFamily="34" charset="0"/>
                <a:cs typeface="Arial" pitchFamily="34" charset="0"/>
                <a:hlinkClick r:id="rId10"/>
              </a:rPr>
              <a:t>arte</a:t>
            </a:r>
            <a:r>
              <a:rPr lang="es-MX" sz="3700" dirty="0">
                <a:latin typeface="Arial" pitchFamily="34" charset="0"/>
                <a:cs typeface="Arial" pitchFamily="34" charset="0"/>
              </a:rPr>
              <a:t>, apareció en la </a:t>
            </a:r>
            <a:r>
              <a:rPr lang="es-MX" sz="3700" dirty="0">
                <a:latin typeface="Arial" pitchFamily="34" charset="0"/>
                <a:cs typeface="Arial" pitchFamily="34" charset="0"/>
                <a:hlinkClick r:id="rId11"/>
              </a:rPr>
              <a:t>Italia</a:t>
            </a:r>
            <a:r>
              <a:rPr lang="es-MX" sz="3700" dirty="0">
                <a:latin typeface="Arial" pitchFamily="34" charset="0"/>
                <a:cs typeface="Arial" pitchFamily="34" charset="0"/>
              </a:rPr>
              <a:t> de los siglos </a:t>
            </a:r>
            <a:r>
              <a:rPr lang="es-MX" sz="3700" dirty="0" smtClean="0">
                <a:latin typeface="Arial" pitchFamily="34" charset="0"/>
                <a:cs typeface="Arial" pitchFamily="34" charset="0"/>
              </a:rPr>
              <a:t>XIV </a:t>
            </a:r>
            <a:r>
              <a:rPr lang="es-MX" sz="3700" dirty="0">
                <a:latin typeface="Arial" pitchFamily="34" charset="0"/>
                <a:cs typeface="Arial" pitchFamily="34" charset="0"/>
              </a:rPr>
              <a:t>y XV, cuando se centralizó el </a:t>
            </a:r>
            <a:r>
              <a:rPr lang="es-MX" sz="3700" dirty="0">
                <a:latin typeface="Arial" pitchFamily="34" charset="0"/>
                <a:cs typeface="Arial" pitchFamily="34" charset="0"/>
                <a:hlinkClick r:id="rId12"/>
              </a:rPr>
              <a:t>poder</a:t>
            </a:r>
            <a:r>
              <a:rPr lang="es-MX" sz="3700" dirty="0">
                <a:latin typeface="Arial" pitchFamily="34" charset="0"/>
                <a:cs typeface="Arial" pitchFamily="34" charset="0"/>
              </a:rPr>
              <a:t> por reacción contra el </a:t>
            </a:r>
            <a:r>
              <a:rPr lang="es-MX" sz="3700" dirty="0">
                <a:latin typeface="Arial" pitchFamily="34" charset="0"/>
                <a:cs typeface="Arial" pitchFamily="34" charset="0"/>
                <a:hlinkClick r:id="rId13"/>
              </a:rPr>
              <a:t>feudalismo</a:t>
            </a:r>
            <a:r>
              <a:rPr lang="es-MX" sz="3700" dirty="0">
                <a:latin typeface="Arial" pitchFamily="34" charset="0"/>
                <a:cs typeface="Arial" pitchFamily="34" charset="0"/>
              </a:rPr>
              <a:t>. La denominación "Estado" fue acuñada por </a:t>
            </a:r>
            <a:r>
              <a:rPr lang="es-MX" sz="3700" dirty="0">
                <a:latin typeface="Arial" pitchFamily="34" charset="0"/>
                <a:cs typeface="Arial" pitchFamily="34" charset="0"/>
                <a:hlinkClick r:id="rId14"/>
              </a:rPr>
              <a:t>Maquiavelo</a:t>
            </a:r>
            <a:r>
              <a:rPr lang="es-MX" sz="3700" dirty="0">
                <a:latin typeface="Arial" pitchFamily="34" charset="0"/>
                <a:cs typeface="Arial" pitchFamily="34" charset="0"/>
              </a:rPr>
              <a:t>, desde las líneas iniciales de su obra "El </a:t>
            </a:r>
            <a:r>
              <a:rPr lang="es-MX" sz="3700" dirty="0" smtClean="0">
                <a:latin typeface="Arial" pitchFamily="34" charset="0"/>
                <a:cs typeface="Arial" pitchFamily="34" charset="0"/>
              </a:rPr>
              <a:t>Príncipe“. Tal </a:t>
            </a:r>
            <a:r>
              <a:rPr lang="es-MX" sz="3700" dirty="0">
                <a:latin typeface="Arial" pitchFamily="34" charset="0"/>
                <a:cs typeface="Arial" pitchFamily="34" charset="0"/>
              </a:rPr>
              <a:t>acepción de </a:t>
            </a:r>
            <a:r>
              <a:rPr lang="es-MX" sz="3700" dirty="0" smtClean="0">
                <a:latin typeface="Arial" pitchFamily="34" charset="0"/>
                <a:cs typeface="Arial" pitchFamily="34" charset="0"/>
              </a:rPr>
              <a:t>la </a:t>
            </a:r>
            <a:r>
              <a:rPr lang="es-MX" sz="3700" dirty="0">
                <a:latin typeface="Arial" pitchFamily="34" charset="0"/>
                <a:cs typeface="Arial" pitchFamily="34" charset="0"/>
              </a:rPr>
              <a:t>palabra "</a:t>
            </a:r>
            <a:r>
              <a:rPr lang="es-MX" sz="3700" dirty="0" err="1">
                <a:latin typeface="Arial" pitchFamily="34" charset="0"/>
                <a:cs typeface="Arial" pitchFamily="34" charset="0"/>
              </a:rPr>
              <a:t>stato</a:t>
            </a:r>
            <a:r>
              <a:rPr lang="es-MX" sz="3700" dirty="0">
                <a:latin typeface="Arial" pitchFamily="34" charset="0"/>
                <a:cs typeface="Arial" pitchFamily="34" charset="0"/>
              </a:rPr>
              <a:t>", deriva de la voz latina "status", que expresa un orden, vino a responder a una necesidad general qua que ninguna de los </a:t>
            </a:r>
            <a:r>
              <a:rPr lang="es-MX" sz="3700" dirty="0">
                <a:latin typeface="Arial" pitchFamily="34" charset="0"/>
                <a:cs typeface="Arial" pitchFamily="34" charset="0"/>
                <a:hlinkClick r:id="rId15"/>
              </a:rPr>
              <a:t>voces</a:t>
            </a:r>
            <a:r>
              <a:rPr lang="es-MX" sz="3700" dirty="0">
                <a:latin typeface="Arial" pitchFamily="34" charset="0"/>
                <a:cs typeface="Arial" pitchFamily="34" charset="0"/>
              </a:rPr>
              <a:t> antes usadas servía para denominar la pluralidad de formas </a:t>
            </a:r>
            <a:r>
              <a:rPr lang="es-MX" sz="3700" dirty="0">
                <a:latin typeface="Arial" pitchFamily="34" charset="0"/>
                <a:cs typeface="Arial" pitchFamily="34" charset="0"/>
                <a:hlinkClick r:id="rId16"/>
              </a:rPr>
              <a:t>políticas</a:t>
            </a:r>
            <a:r>
              <a:rPr lang="es-MX" sz="3700" dirty="0">
                <a:latin typeface="Arial" pitchFamily="34" charset="0"/>
                <a:cs typeface="Arial" pitchFamily="34" charset="0"/>
              </a:rPr>
              <a:t> existentes en la Italia renacentista. Unido al nombre de una ciudad como Florencia, Génova o Venecia, el término "</a:t>
            </a:r>
            <a:r>
              <a:rPr lang="es-MX" sz="3700" dirty="0" err="1">
                <a:latin typeface="Arial" pitchFamily="34" charset="0"/>
                <a:cs typeface="Arial" pitchFamily="34" charset="0"/>
              </a:rPr>
              <a:t>stato</a:t>
            </a:r>
            <a:r>
              <a:rPr lang="es-MX" sz="3700" dirty="0">
                <a:latin typeface="Arial" pitchFamily="34" charset="0"/>
                <a:cs typeface="Arial" pitchFamily="34" charset="0"/>
              </a:rPr>
              <a:t>" dio expresión a todas las formas, fueran republicanas, monárquicas o tiránicas, o bien aplicada sólo a una ciudad o sea a toda una región sometida a una misma </a:t>
            </a:r>
            <a:r>
              <a:rPr lang="es-MX" sz="3700" dirty="0">
                <a:latin typeface="Arial" pitchFamily="34" charset="0"/>
                <a:cs typeface="Arial" pitchFamily="34" charset="0"/>
                <a:hlinkClick r:id="rId17"/>
              </a:rPr>
              <a:t>autoridad</a:t>
            </a:r>
            <a:r>
              <a:rPr lang="es-MX" sz="3700" dirty="0">
                <a:latin typeface="Arial" pitchFamily="34" charset="0"/>
                <a:cs typeface="Arial" pitchFamily="34" charset="0"/>
              </a:rPr>
              <a:t>. La nueva denominación fue adoptada antes de dos siglos por los principales idiomas y su uso se convirtió en universal</a:t>
            </a:r>
            <a:r>
              <a:rPr lang="es-MX" sz="3700" dirty="0" smtClean="0">
                <a:latin typeface="Arial" pitchFamily="34" charset="0"/>
                <a:cs typeface="Arial" pitchFamily="34" charset="0"/>
              </a:rPr>
              <a:t>.</a:t>
            </a:r>
          </a:p>
          <a:p>
            <a:pPr algn="just"/>
            <a:endParaRPr lang="es-MX" sz="3700" dirty="0">
              <a:latin typeface="Arial" pitchFamily="34" charset="0"/>
              <a:cs typeface="Arial" pitchFamily="34" charset="0"/>
            </a:endParaRPr>
          </a:p>
          <a:p>
            <a:pPr algn="just"/>
            <a:r>
              <a:rPr lang="es-MX" sz="3700" dirty="0">
                <a:latin typeface="Arial" pitchFamily="34" charset="0"/>
                <a:cs typeface="Arial" pitchFamily="34" charset="0"/>
              </a:rPr>
              <a:t>El Estado es el resultado de una larga </a:t>
            </a:r>
            <a:r>
              <a:rPr lang="es-MX" sz="3700" dirty="0">
                <a:latin typeface="Arial" pitchFamily="34" charset="0"/>
                <a:cs typeface="Arial" pitchFamily="34" charset="0"/>
                <a:hlinkClick r:id="rId18"/>
              </a:rPr>
              <a:t>evolución</a:t>
            </a:r>
            <a:r>
              <a:rPr lang="es-MX" sz="3700" dirty="0">
                <a:latin typeface="Arial" pitchFamily="34" charset="0"/>
                <a:cs typeface="Arial" pitchFamily="34" charset="0"/>
              </a:rPr>
              <a:t> de la convivencia </a:t>
            </a:r>
            <a:r>
              <a:rPr lang="es-MX" sz="3700" dirty="0" smtClean="0">
                <a:latin typeface="Arial" pitchFamily="34" charset="0"/>
                <a:cs typeface="Arial" pitchFamily="34" charset="0"/>
              </a:rPr>
              <a:t>humana. </a:t>
            </a:r>
            <a:r>
              <a:rPr lang="es-MX" sz="3700" dirty="0">
                <a:latin typeface="Arial" pitchFamily="34" charset="0"/>
                <a:cs typeface="Arial" pitchFamily="34" charset="0"/>
              </a:rPr>
              <a:t>Aparece con la civilización sedentaria, cuando </a:t>
            </a:r>
            <a:r>
              <a:rPr lang="es-MX" sz="3700" dirty="0" err="1">
                <a:latin typeface="Arial" pitchFamily="34" charset="0"/>
                <a:cs typeface="Arial" pitchFamily="34" charset="0"/>
              </a:rPr>
              <a:t>el</a:t>
            </a:r>
            <a:r>
              <a:rPr lang="es-MX" sz="3700" dirty="0" err="1">
                <a:latin typeface="Arial" pitchFamily="34" charset="0"/>
                <a:cs typeface="Arial" pitchFamily="34" charset="0"/>
                <a:hlinkClick r:id="rId19"/>
              </a:rPr>
              <a:t>grupo</a:t>
            </a:r>
            <a:r>
              <a:rPr lang="es-MX" sz="3700" dirty="0">
                <a:latin typeface="Arial" pitchFamily="34" charset="0"/>
                <a:cs typeface="Arial" pitchFamily="34" charset="0"/>
              </a:rPr>
              <a:t> pasa de la vida nómada a la vida agraria. Esto es que el Estado surge cuando la </a:t>
            </a:r>
            <a:r>
              <a:rPr lang="es-MX" sz="3700" dirty="0">
                <a:latin typeface="Arial" pitchFamily="34" charset="0"/>
                <a:cs typeface="Arial" pitchFamily="34" charset="0"/>
                <a:hlinkClick r:id="rId20"/>
              </a:rPr>
              <a:t>sociedad</a:t>
            </a:r>
            <a:r>
              <a:rPr lang="es-MX" sz="3700" dirty="0">
                <a:latin typeface="Arial" pitchFamily="34" charset="0"/>
                <a:cs typeface="Arial" pitchFamily="34" charset="0"/>
              </a:rPr>
              <a:t> se divide en clases sociales</a:t>
            </a:r>
            <a:r>
              <a:rPr lang="es-MX" sz="3700" dirty="0" smtClean="0">
                <a:latin typeface="Arial" pitchFamily="34" charset="0"/>
                <a:cs typeface="Arial" pitchFamily="34" charset="0"/>
              </a:rPr>
              <a:t>.</a:t>
            </a:r>
          </a:p>
          <a:p>
            <a:pPr algn="just"/>
            <a:endParaRPr lang="es-MX" sz="3700" dirty="0">
              <a:latin typeface="Arial" pitchFamily="34" charset="0"/>
              <a:cs typeface="Arial" pitchFamily="34" charset="0"/>
            </a:endParaRPr>
          </a:p>
          <a:p>
            <a:pPr algn="just"/>
            <a:r>
              <a:rPr lang="es-MX" sz="3700" dirty="0">
                <a:latin typeface="Arial" pitchFamily="34" charset="0"/>
                <a:cs typeface="Arial" pitchFamily="34" charset="0"/>
              </a:rPr>
              <a:t>Con el Estado se alcanza el grado más alto de la organización social, el de la unidad colectiva dotada de capacidad para la autodeterminación y regida por una ordenación jurídica. El hecho de que </a:t>
            </a:r>
            <a:r>
              <a:rPr lang="es-MX" sz="3700" dirty="0">
                <a:latin typeface="Arial" pitchFamily="34" charset="0"/>
                <a:cs typeface="Arial" pitchFamily="34" charset="0"/>
                <a:hlinkClick r:id="rId21"/>
              </a:rPr>
              <a:t>el Hombre</a:t>
            </a:r>
            <a:r>
              <a:rPr lang="es-MX" sz="3700" dirty="0">
                <a:latin typeface="Arial" pitchFamily="34" charset="0"/>
                <a:cs typeface="Arial" pitchFamily="34" charset="0"/>
              </a:rPr>
              <a:t> esté naturalmente destinado a la convivencia fue lo que determinó las formas primitivas de la vida social y la aparición del Estado</a:t>
            </a:r>
          </a:p>
          <a:p>
            <a:endParaRPr lang="en-US" dirty="0"/>
          </a:p>
        </p:txBody>
      </p:sp>
    </p:spTree>
    <p:extLst>
      <p:ext uri="{BB962C8B-B14F-4D97-AF65-F5344CB8AC3E}">
        <p14:creationId xmlns:p14="http://schemas.microsoft.com/office/powerpoint/2010/main" val="1455385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sz="quarter" idx="1"/>
            <p:extLst>
              <p:ext uri="{D42A27DB-BD31-4B8C-83A1-F6EECF244321}">
                <p14:modId xmlns:p14="http://schemas.microsoft.com/office/powerpoint/2010/main" val="4283231102"/>
              </p:ext>
            </p:extLst>
          </p:nvPr>
        </p:nvGraphicFramePr>
        <p:xfrm>
          <a:off x="467544" y="332656"/>
          <a:ext cx="8424936" cy="5976665"/>
        </p:xfrm>
        <a:graphic>
          <a:graphicData uri="http://schemas.openxmlformats.org/drawingml/2006/table">
            <a:tbl>
              <a:tblPr/>
              <a:tblGrid>
                <a:gridCol w="1306672"/>
                <a:gridCol w="1381340"/>
                <a:gridCol w="1530675"/>
                <a:gridCol w="1356453"/>
                <a:gridCol w="1480898"/>
                <a:gridCol w="1368898"/>
              </a:tblGrid>
              <a:tr h="747083">
                <a:tc>
                  <a:txBody>
                    <a:bodyPr/>
                    <a:lstStyle/>
                    <a:p>
                      <a:pPr algn="just"/>
                      <a:r>
                        <a:rPr lang="es-MX" sz="1100" dirty="0">
                          <a:solidFill>
                            <a:srgbClr val="333333"/>
                          </a:solidFill>
                          <a:effectLst/>
                        </a:rPr>
                        <a:t/>
                      </a:r>
                      <a:br>
                        <a:rPr lang="es-MX" sz="1100" dirty="0">
                          <a:solidFill>
                            <a:srgbClr val="333333"/>
                          </a:solidFill>
                          <a:effectLst/>
                        </a:rPr>
                      </a:br>
                      <a:endParaRPr lang="es-MX" sz="1100" dirty="0">
                        <a:effectLst/>
                      </a:endParaRPr>
                    </a:p>
                  </a:txBody>
                  <a:tcPr marL="0" marR="0" marT="0" marB="0">
                    <a:lnL>
                      <a:noFill/>
                    </a:lnL>
                    <a:lnR>
                      <a:noFill/>
                    </a:lnR>
                    <a:lnT>
                      <a:noFill/>
                    </a:lnT>
                    <a:lnB w="12700" cap="flat" cmpd="sng" algn="ctr">
                      <a:solidFill>
                        <a:schemeClr val="tx1"/>
                      </a:solidFill>
                      <a:prstDash val="solid"/>
                      <a:round/>
                      <a:headEnd type="none" w="med" len="med"/>
                      <a:tailEnd type="none" w="med" len="med"/>
                    </a:lnB>
                    <a:solidFill>
                      <a:srgbClr val="5AA58A"/>
                    </a:solidFill>
                  </a:tcPr>
                </a:tc>
                <a:tc>
                  <a:txBody>
                    <a:bodyPr/>
                    <a:lstStyle/>
                    <a:p>
                      <a:pPr algn="ctr"/>
                      <a:r>
                        <a:rPr lang="es-MX" sz="1050" b="1" i="0" u="none" strike="noStrike">
                          <a:solidFill>
                            <a:srgbClr val="333333"/>
                          </a:solidFill>
                          <a:effectLst/>
                          <a:latin typeface="times new roman"/>
                        </a:rPr>
                        <a:t>MODELO SOCIAL. ARISTÓTELES</a:t>
                      </a:r>
                      <a:endParaRPr lang="es-MX" sz="1050" b="1" i="0" u="none" strike="noStrike">
                        <a:solidFill>
                          <a:srgbClr val="7A288A"/>
                        </a:solidFill>
                        <a:effectLst/>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solidFill>
                      <a:srgbClr val="5AA58A"/>
                    </a:solidFill>
                  </a:tcPr>
                </a:tc>
                <a:tc>
                  <a:txBody>
                    <a:bodyPr/>
                    <a:lstStyle/>
                    <a:p>
                      <a:pPr algn="ctr"/>
                      <a:r>
                        <a:rPr lang="es-MX" sz="1050" b="1">
                          <a:solidFill>
                            <a:srgbClr val="333333"/>
                          </a:solidFill>
                          <a:effectLst/>
                          <a:latin typeface="times new roman"/>
                        </a:rPr>
                        <a:t>MODELO INDIVIDUALISTA</a:t>
                      </a:r>
                      <a:endParaRPr lang="es-MX" sz="1050">
                        <a:effectLst/>
                      </a:endParaRPr>
                    </a:p>
                    <a:p>
                      <a:pPr algn="ctr"/>
                      <a:r>
                        <a:rPr lang="es-MX" sz="1050" b="1">
                          <a:solidFill>
                            <a:srgbClr val="333333"/>
                          </a:solidFill>
                          <a:effectLst/>
                          <a:latin typeface="times new roman"/>
                        </a:rPr>
                        <a:t>T. HOBBES.</a:t>
                      </a:r>
                      <a:endParaRPr lang="es-MX" sz="1050">
                        <a:effectLst/>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solidFill>
                      <a:srgbClr val="5AA58A"/>
                    </a:solidFill>
                  </a:tcPr>
                </a:tc>
                <a:tc>
                  <a:txBody>
                    <a:bodyPr/>
                    <a:lstStyle/>
                    <a:p>
                      <a:pPr algn="ctr"/>
                      <a:r>
                        <a:rPr lang="es-MX" sz="1050" b="1">
                          <a:solidFill>
                            <a:srgbClr val="333333"/>
                          </a:solidFill>
                          <a:effectLst/>
                          <a:latin typeface="times new roman"/>
                        </a:rPr>
                        <a:t>MODELO LIBERTARIO</a:t>
                      </a:r>
                      <a:endParaRPr lang="es-MX" sz="1050">
                        <a:effectLst/>
                      </a:endParaRPr>
                    </a:p>
                    <a:p>
                      <a:pPr algn="ctr"/>
                      <a:r>
                        <a:rPr lang="es-MX" sz="1050" b="1">
                          <a:solidFill>
                            <a:srgbClr val="333333"/>
                          </a:solidFill>
                          <a:effectLst/>
                          <a:latin typeface="times new roman"/>
                        </a:rPr>
                        <a:t>J. LOCKE.</a:t>
                      </a:r>
                      <a:endParaRPr lang="es-MX" sz="1050">
                        <a:effectLst/>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solidFill>
                      <a:srgbClr val="5AA58A"/>
                    </a:solidFill>
                  </a:tcPr>
                </a:tc>
                <a:tc>
                  <a:txBody>
                    <a:bodyPr/>
                    <a:lstStyle/>
                    <a:p>
                      <a:pPr algn="ctr"/>
                      <a:r>
                        <a:rPr lang="es-MX" sz="1050" b="1">
                          <a:solidFill>
                            <a:srgbClr val="333333"/>
                          </a:solidFill>
                          <a:effectLst/>
                          <a:latin typeface="times new roman"/>
                        </a:rPr>
                        <a:t>MODELO UNIVERSALISTA</a:t>
                      </a:r>
                      <a:endParaRPr lang="es-MX" sz="1050">
                        <a:effectLst/>
                      </a:endParaRPr>
                    </a:p>
                    <a:p>
                      <a:pPr algn="ctr"/>
                      <a:r>
                        <a:rPr lang="es-MX" sz="1050" b="1">
                          <a:solidFill>
                            <a:srgbClr val="333333"/>
                          </a:solidFill>
                          <a:effectLst/>
                          <a:latin typeface="times new roman"/>
                        </a:rPr>
                        <a:t>J. J. ROUSSEAU.</a:t>
                      </a:r>
                      <a:endParaRPr lang="es-MX" sz="1050">
                        <a:effectLst/>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solidFill>
                      <a:srgbClr val="5AA58A"/>
                    </a:solidFill>
                  </a:tcPr>
                </a:tc>
                <a:tc>
                  <a:txBody>
                    <a:bodyPr/>
                    <a:lstStyle/>
                    <a:p>
                      <a:pPr algn="ctr"/>
                      <a:r>
                        <a:rPr lang="es-MX" sz="1050" b="1" i="0" u="none" strike="noStrike" dirty="0">
                          <a:solidFill>
                            <a:srgbClr val="333333"/>
                          </a:solidFill>
                          <a:effectLst/>
                          <a:latin typeface="times new roman"/>
                        </a:rPr>
                        <a:t>MODELO CONSTITUCIONAL</a:t>
                      </a:r>
                      <a:endParaRPr lang="es-MX" sz="1050" b="1" i="0" u="none" strike="noStrike" dirty="0">
                        <a:solidFill>
                          <a:srgbClr val="7A288A"/>
                        </a:solidFill>
                        <a:effectLst/>
                      </a:endParaRPr>
                    </a:p>
                    <a:p>
                      <a:pPr algn="ctr"/>
                      <a:r>
                        <a:rPr lang="es-MX" sz="1050" b="1" i="0" u="none" strike="noStrike" dirty="0">
                          <a:solidFill>
                            <a:srgbClr val="333333"/>
                          </a:solidFill>
                          <a:effectLst/>
                          <a:latin typeface="times new roman"/>
                        </a:rPr>
                        <a:t>M. KANT.</a:t>
                      </a:r>
                      <a:endParaRPr lang="es-MX" sz="1050" b="1" i="0" u="none" strike="noStrike" dirty="0">
                        <a:solidFill>
                          <a:srgbClr val="7A288A"/>
                        </a:solidFill>
                        <a:effectLst/>
                      </a:endParaRPr>
                    </a:p>
                  </a:txBody>
                  <a:tcPr marL="0" marR="0" marT="0" marB="0" anchor="ctr">
                    <a:lnL>
                      <a:noFill/>
                    </a:lnL>
                    <a:lnR>
                      <a:noFill/>
                    </a:lnR>
                    <a:lnT>
                      <a:noFill/>
                    </a:lnT>
                    <a:lnB w="12700" cap="flat" cmpd="sng" algn="ctr">
                      <a:solidFill>
                        <a:schemeClr val="tx1"/>
                      </a:solidFill>
                      <a:prstDash val="solid"/>
                      <a:round/>
                      <a:headEnd type="none" w="med" len="med"/>
                      <a:tailEnd type="none" w="med" len="med"/>
                    </a:lnB>
                    <a:solidFill>
                      <a:srgbClr val="5AA58A"/>
                    </a:solidFill>
                  </a:tcPr>
                </a:tc>
              </a:tr>
              <a:tr h="1494167">
                <a:tc>
                  <a:txBody>
                    <a:bodyPr/>
                    <a:lstStyle/>
                    <a:p>
                      <a:pPr algn="ctr"/>
                      <a:r>
                        <a:rPr lang="es-MX" sz="1100" b="1" dirty="0">
                          <a:solidFill>
                            <a:srgbClr val="333333"/>
                          </a:solidFill>
                          <a:effectLst/>
                        </a:rPr>
                        <a:t>Situación inicial</a:t>
                      </a:r>
                      <a:endParaRPr lang="es-MX" sz="1100" dirty="0">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050" dirty="0">
                          <a:solidFill>
                            <a:srgbClr val="333333"/>
                          </a:solidFill>
                          <a:effectLst/>
                        </a:rPr>
                        <a:t>El hombre es un ser social por naturaleza. Es la sociedad la que lo hace humano.</a:t>
                      </a:r>
                      <a:endParaRPr lang="es-MX" sz="1050" dirty="0">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050" dirty="0">
                          <a:solidFill>
                            <a:srgbClr val="333333"/>
                          </a:solidFill>
                          <a:effectLst/>
                        </a:rPr>
                        <a:t>Guerra de todos  contra todos. Libertad y derechos ilimitados.</a:t>
                      </a:r>
                      <a:endParaRPr lang="es-MX" sz="1050" dirty="0">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050" dirty="0">
                          <a:solidFill>
                            <a:srgbClr val="333333"/>
                          </a:solidFill>
                          <a:effectLst/>
                        </a:rPr>
                        <a:t>Cada uno es libre y goza de los frutos de su trabajo. Derechos naturales a la vida, libertad y propiedad.</a:t>
                      </a:r>
                      <a:endParaRPr lang="es-MX" sz="1050" dirty="0">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050" dirty="0">
                          <a:solidFill>
                            <a:srgbClr val="333333"/>
                          </a:solidFill>
                          <a:effectLst/>
                        </a:rPr>
                        <a:t>Igualdad natural.</a:t>
                      </a:r>
                      <a:endParaRPr lang="es-MX" sz="1050" dirty="0">
                        <a:effectLst/>
                      </a:endParaRPr>
                    </a:p>
                    <a:p>
                      <a:pPr algn="ctr"/>
                      <a:r>
                        <a:rPr lang="es-MX" sz="1050" dirty="0">
                          <a:solidFill>
                            <a:srgbClr val="333333"/>
                          </a:solidFill>
                          <a:effectLst/>
                        </a:rPr>
                        <a:t>Problemas de subsistencia. No hay derechos previos al contrato.</a:t>
                      </a:r>
                      <a:endParaRPr lang="es-MX" sz="1050" dirty="0">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050">
                          <a:solidFill>
                            <a:srgbClr val="333333"/>
                          </a:solidFill>
                          <a:effectLst/>
                        </a:rPr>
                        <a:t>Estado salvaje de  barbarie, libertad sin ley donde priman la fuerza,  violencia, guerra, amenaza, ...</a:t>
                      </a:r>
                      <a:endParaRPr lang="es-MX" sz="1050">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92222">
                <a:tc>
                  <a:txBody>
                    <a:bodyPr/>
                    <a:lstStyle/>
                    <a:p>
                      <a:pPr algn="ctr"/>
                      <a:r>
                        <a:rPr lang="es-MX" sz="1100" b="1">
                          <a:solidFill>
                            <a:srgbClr val="333333"/>
                          </a:solidFill>
                          <a:effectLst/>
                        </a:rPr>
                        <a:t>Contrato</a:t>
                      </a:r>
                      <a:endParaRPr lang="es-MX" sz="1100">
                        <a:effectLst/>
                      </a:endParaRPr>
                    </a:p>
                    <a:p>
                      <a:pPr algn="ctr"/>
                      <a:r>
                        <a:rPr lang="es-MX" sz="1100" b="1">
                          <a:solidFill>
                            <a:srgbClr val="333333"/>
                          </a:solidFill>
                          <a:effectLst/>
                        </a:rPr>
                        <a:t>Social</a:t>
                      </a:r>
                      <a:endParaRPr lang="es-MX" sz="1100">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050" dirty="0">
                          <a:solidFill>
                            <a:srgbClr val="333333"/>
                          </a:solidFill>
                          <a:effectLst/>
                        </a:rPr>
                        <a:t>El origen de la </a:t>
                      </a:r>
                      <a:r>
                        <a:rPr lang="es-MX" sz="1050" dirty="0" smtClean="0">
                          <a:solidFill>
                            <a:srgbClr val="333333"/>
                          </a:solidFill>
                          <a:effectLst/>
                        </a:rPr>
                        <a:t>ciudad</a:t>
                      </a:r>
                      <a:r>
                        <a:rPr lang="es-MX" sz="1050" dirty="0">
                          <a:solidFill>
                            <a:srgbClr val="333333"/>
                          </a:solidFill>
                          <a:effectLst/>
                        </a:rPr>
                        <a:t>, y por tanto de  la unión  o contrato, responde a la </a:t>
                      </a:r>
                      <a:r>
                        <a:rPr lang="es-MX" sz="1050" dirty="0" smtClean="0">
                          <a:solidFill>
                            <a:srgbClr val="333333"/>
                          </a:solidFill>
                          <a:effectLst/>
                        </a:rPr>
                        <a:t>inclinación </a:t>
                      </a:r>
                      <a:r>
                        <a:rPr lang="es-MX" sz="1050" dirty="0">
                          <a:solidFill>
                            <a:srgbClr val="333333"/>
                          </a:solidFill>
                          <a:effectLst/>
                        </a:rPr>
                        <a:t>natural de  asociarse para </a:t>
                      </a:r>
                      <a:r>
                        <a:rPr lang="es-MX" sz="1050" dirty="0" smtClean="0">
                          <a:solidFill>
                            <a:srgbClr val="333333"/>
                          </a:solidFill>
                          <a:effectLst/>
                        </a:rPr>
                        <a:t>satisfacer </a:t>
                      </a:r>
                      <a:r>
                        <a:rPr lang="es-MX" sz="1050" dirty="0">
                          <a:solidFill>
                            <a:srgbClr val="333333"/>
                          </a:solidFill>
                          <a:effectLst/>
                        </a:rPr>
                        <a:t>sus necesidades</a:t>
                      </a:r>
                      <a:endParaRPr lang="es-MX" sz="1050" dirty="0">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050" dirty="0">
                          <a:solidFill>
                            <a:srgbClr val="333333"/>
                          </a:solidFill>
                          <a:effectLst/>
                        </a:rPr>
                        <a:t>Entre todos los individuos a favor del soberano. Es un poder absoluto que recibe la fuerza de todos los individuos.</a:t>
                      </a:r>
                      <a:endParaRPr lang="es-MX" sz="1050" dirty="0">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050" dirty="0">
                          <a:solidFill>
                            <a:srgbClr val="333333"/>
                          </a:solidFill>
                          <a:effectLst/>
                        </a:rPr>
                        <a:t>Doble contrato: entre todos los individuos para crear el Estado, y entre los individuos y los gobernantes.</a:t>
                      </a:r>
                      <a:endParaRPr lang="es-MX" sz="1050" dirty="0">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050" dirty="0">
                          <a:solidFill>
                            <a:srgbClr val="333333"/>
                          </a:solidFill>
                          <a:effectLst/>
                        </a:rPr>
                        <a:t>Entre todos los ciudadanos a favor de la comunidad. El contrato social sale de toda la comunidad y ha de preservar la libertad del hombre.</a:t>
                      </a:r>
                      <a:endParaRPr lang="es-MX" sz="1050" dirty="0">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050" dirty="0">
                          <a:solidFill>
                            <a:srgbClr val="333333"/>
                          </a:solidFill>
                          <a:effectLst/>
                        </a:rPr>
                        <a:t>El estado se crea mediante un </a:t>
                      </a:r>
                      <a:r>
                        <a:rPr lang="es-MX" sz="1050" dirty="0" smtClean="0">
                          <a:solidFill>
                            <a:srgbClr val="333333"/>
                          </a:solidFill>
                          <a:effectLst/>
                        </a:rPr>
                        <a:t>contrato </a:t>
                      </a:r>
                      <a:r>
                        <a:rPr lang="es-MX" sz="1050" dirty="0">
                          <a:solidFill>
                            <a:srgbClr val="333333"/>
                          </a:solidFill>
                          <a:effectLst/>
                        </a:rPr>
                        <a:t>amparado en el derecho, que  regula la vida social y garantiza la libertad de todos.</a:t>
                      </a:r>
                      <a:endParaRPr lang="es-MX" sz="1050" dirty="0">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43193">
                <a:tc>
                  <a:txBody>
                    <a:bodyPr/>
                    <a:lstStyle/>
                    <a:p>
                      <a:pPr algn="ctr"/>
                      <a:r>
                        <a:rPr lang="es-MX" sz="1100" b="1">
                          <a:solidFill>
                            <a:srgbClr val="333333"/>
                          </a:solidFill>
                          <a:effectLst/>
                        </a:rPr>
                        <a:t>Fines del Estado</a:t>
                      </a:r>
                      <a:endParaRPr lang="es-MX" sz="1100">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050">
                          <a:solidFill>
                            <a:srgbClr val="333333"/>
                          </a:solidFill>
                          <a:effectLst/>
                        </a:rPr>
                        <a:t>El fin del estado es lograr que los hombres libres lleven una vida virtuosa para que  alcancen la felicidad</a:t>
                      </a:r>
                      <a:endParaRPr lang="es-MX" sz="1050">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050">
                          <a:solidFill>
                            <a:srgbClr val="333333"/>
                          </a:solidFill>
                          <a:effectLst/>
                        </a:rPr>
                        <a:t>Estado como garante de la paz, del orden y de la seguridad.</a:t>
                      </a:r>
                      <a:endParaRPr lang="es-MX" sz="1050">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050">
                          <a:solidFill>
                            <a:srgbClr val="333333"/>
                          </a:solidFill>
                          <a:effectLst/>
                        </a:rPr>
                        <a:t>Estado como agencia protectora que evite que cada individuo se tome la justicia por su mano.</a:t>
                      </a:r>
                      <a:endParaRPr lang="es-MX" sz="1050">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050" dirty="0">
                          <a:solidFill>
                            <a:srgbClr val="333333"/>
                          </a:solidFill>
                          <a:effectLst/>
                        </a:rPr>
                        <a:t>Estado como </a:t>
                      </a:r>
                      <a:r>
                        <a:rPr lang="es-MX" sz="1050" dirty="0" smtClean="0">
                          <a:solidFill>
                            <a:srgbClr val="333333"/>
                          </a:solidFill>
                          <a:effectLst/>
                        </a:rPr>
                        <a:t>expresión </a:t>
                      </a:r>
                      <a:r>
                        <a:rPr lang="es-MX" sz="1050" dirty="0">
                          <a:solidFill>
                            <a:srgbClr val="333333"/>
                          </a:solidFill>
                          <a:effectLst/>
                        </a:rPr>
                        <a:t>de la voluntad general, como </a:t>
                      </a:r>
                      <a:r>
                        <a:rPr lang="es-MX" sz="1050" dirty="0" smtClean="0">
                          <a:solidFill>
                            <a:srgbClr val="333333"/>
                          </a:solidFill>
                          <a:effectLst/>
                        </a:rPr>
                        <a:t>búsqueda </a:t>
                      </a:r>
                      <a:r>
                        <a:rPr lang="es-MX" sz="1050" dirty="0">
                          <a:solidFill>
                            <a:srgbClr val="333333"/>
                          </a:solidFill>
                          <a:effectLst/>
                        </a:rPr>
                        <a:t>del bien común, que ha de devolver la libertad  al hombre.</a:t>
                      </a:r>
                      <a:endParaRPr lang="es-MX" sz="1050" dirty="0">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MX" sz="1050" dirty="0">
                          <a:solidFill>
                            <a:srgbClr val="333333"/>
                          </a:solidFill>
                          <a:effectLst/>
                        </a:rPr>
                        <a:t>Estado civil que armonice con la voluntad unida del pueblo procurándole libertad y seguridad</a:t>
                      </a:r>
                      <a:endParaRPr lang="es-MX" sz="1050" dirty="0">
                        <a:effectLs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Rectangle 1"/>
          <p:cNvSpPr>
            <a:spLocks noChangeArrowheads="1"/>
          </p:cNvSpPr>
          <p:nvPr/>
        </p:nvSpPr>
        <p:spPr bwMode="auto">
          <a:xfrm>
            <a:off x="3463925"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900" b="0" i="0" u="none" strike="noStrike" cap="none" normalizeH="0" baseline="0" smtClean="0">
                <a:ln>
                  <a:noFill/>
                </a:ln>
                <a:solidFill>
                  <a:srgbClr val="333333"/>
                </a:solidFill>
                <a:effectLst/>
                <a:latin typeface="Arial" pitchFamily="34" charset="0"/>
                <a:cs typeface="Arial" pitchFamily="34" charset="0"/>
              </a:rPr>
              <a:t>  </a:t>
            </a:r>
            <a:endParaRPr kumimoji="0" lang="es-MX"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800" b="0" i="0" u="none" strike="noStrike" cap="none" normalizeH="0" baseline="0" smtClean="0">
                <a:ln>
                  <a:noFill/>
                </a:ln>
                <a:solidFill>
                  <a:schemeClr val="tx1"/>
                </a:solidFill>
                <a:effectLst/>
                <a:latin typeface="Arial" pitchFamily="34" charset="0"/>
                <a:cs typeface="Arial" pitchFamily="34" charset="0"/>
              </a:rPr>
              <a:t/>
            </a:r>
            <a:br>
              <a:rPr kumimoji="0" lang="es-MX" sz="1800" b="0" i="0" u="none" strike="noStrike" cap="none" normalizeH="0" baseline="0" smtClean="0">
                <a:ln>
                  <a:noFill/>
                </a:ln>
                <a:solidFill>
                  <a:schemeClr val="tx1"/>
                </a:solidFill>
                <a:effectLst/>
                <a:latin typeface="Arial" pitchFamily="34" charset="0"/>
                <a:cs typeface="Arial" pitchFamily="34" charset="0"/>
              </a:rPr>
            </a:b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435921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04664"/>
            <a:ext cx="8534400" cy="758952"/>
          </a:xfrm>
        </p:spPr>
        <p:txBody>
          <a:bodyPr>
            <a:noAutofit/>
          </a:bodyPr>
          <a:lstStyle/>
          <a:p>
            <a:pPr algn="ctr"/>
            <a:r>
              <a:rPr lang="es-MX" sz="3600" b="1" dirty="0" smtClean="0">
                <a:latin typeface="Arial" pitchFamily="34" charset="0"/>
                <a:cs typeface="Arial" pitchFamily="34" charset="0"/>
              </a:rPr>
              <a:t/>
            </a:r>
            <a:br>
              <a:rPr lang="es-MX" sz="3600" b="1" dirty="0" smtClean="0">
                <a:latin typeface="Arial" pitchFamily="34" charset="0"/>
                <a:cs typeface="Arial" pitchFamily="34" charset="0"/>
              </a:rPr>
            </a:br>
            <a:r>
              <a:rPr lang="es-MX" sz="3600" b="1" dirty="0">
                <a:latin typeface="Arial" pitchFamily="34" charset="0"/>
                <a:cs typeface="Arial" pitchFamily="34" charset="0"/>
              </a:rPr>
              <a:t/>
            </a:r>
            <a:br>
              <a:rPr lang="es-MX" sz="3600" b="1" dirty="0">
                <a:latin typeface="Arial" pitchFamily="34" charset="0"/>
                <a:cs typeface="Arial" pitchFamily="34" charset="0"/>
              </a:rPr>
            </a:br>
            <a:r>
              <a:rPr lang="es-MX" sz="3600" b="1" dirty="0" smtClean="0">
                <a:latin typeface="Arial" pitchFamily="34" charset="0"/>
                <a:cs typeface="Arial" pitchFamily="34" charset="0"/>
              </a:rPr>
              <a:t/>
            </a:r>
            <a:br>
              <a:rPr lang="es-MX" sz="3600" b="1" dirty="0" smtClean="0">
                <a:latin typeface="Arial" pitchFamily="34" charset="0"/>
                <a:cs typeface="Arial" pitchFamily="34" charset="0"/>
              </a:rPr>
            </a:br>
            <a:r>
              <a:rPr lang="es-MX" sz="3600" b="1" dirty="0">
                <a:latin typeface="Arial" pitchFamily="34" charset="0"/>
                <a:cs typeface="Arial" pitchFamily="34" charset="0"/>
              </a:rPr>
              <a:t/>
            </a:r>
            <a:br>
              <a:rPr lang="es-MX" sz="3600" b="1" dirty="0">
                <a:latin typeface="Arial" pitchFamily="34" charset="0"/>
                <a:cs typeface="Arial" pitchFamily="34" charset="0"/>
              </a:rPr>
            </a:br>
            <a:r>
              <a:rPr lang="es-MX" sz="3600" b="1" dirty="0" smtClean="0">
                <a:latin typeface="Arial" pitchFamily="34" charset="0"/>
                <a:cs typeface="Arial" pitchFamily="34" charset="0"/>
              </a:rPr>
              <a:t/>
            </a:r>
            <a:br>
              <a:rPr lang="es-MX" sz="3600" b="1" dirty="0" smtClean="0">
                <a:latin typeface="Arial" pitchFamily="34" charset="0"/>
                <a:cs typeface="Arial" pitchFamily="34" charset="0"/>
              </a:rPr>
            </a:br>
            <a:r>
              <a:rPr lang="es-MX" sz="3600" b="1" dirty="0">
                <a:latin typeface="Arial" pitchFamily="34" charset="0"/>
                <a:cs typeface="Arial" pitchFamily="34" charset="0"/>
              </a:rPr>
              <a:t/>
            </a:r>
            <a:br>
              <a:rPr lang="es-MX" sz="3600" b="1" dirty="0">
                <a:latin typeface="Arial" pitchFamily="34" charset="0"/>
                <a:cs typeface="Arial" pitchFamily="34" charset="0"/>
              </a:rPr>
            </a:br>
            <a:r>
              <a:rPr lang="es-MX" sz="3600" b="1" dirty="0" smtClean="0">
                <a:latin typeface="Arial" pitchFamily="34" charset="0"/>
                <a:cs typeface="Arial" pitchFamily="34" charset="0"/>
              </a:rPr>
              <a:t/>
            </a:r>
            <a:br>
              <a:rPr lang="es-MX" sz="3600" b="1" dirty="0" smtClean="0">
                <a:latin typeface="Arial" pitchFamily="34" charset="0"/>
                <a:cs typeface="Arial" pitchFamily="34" charset="0"/>
              </a:rPr>
            </a:br>
            <a:r>
              <a:rPr lang="es-MX" sz="3600" b="1" dirty="0" smtClean="0">
                <a:solidFill>
                  <a:schemeClr val="tx1"/>
                </a:solidFill>
                <a:latin typeface="Arial" pitchFamily="34" charset="0"/>
                <a:cs typeface="Arial" pitchFamily="34" charset="0"/>
              </a:rPr>
              <a:t>Un Posible Esquema De La Evolución Del Estado Moderno</a:t>
            </a:r>
            <a:endParaRPr lang="en-US" sz="3600" dirty="0">
              <a:solidFill>
                <a:schemeClr val="tx1"/>
              </a:solidFill>
              <a:latin typeface="Arial" pitchFamily="34" charset="0"/>
              <a:cs typeface="Arial" pitchFamily="34" charset="0"/>
            </a:endParaRPr>
          </a:p>
        </p:txBody>
      </p:sp>
      <p:sp>
        <p:nvSpPr>
          <p:cNvPr id="3" name="2 Marcador de contenido"/>
          <p:cNvSpPr>
            <a:spLocks noGrp="1"/>
          </p:cNvSpPr>
          <p:nvPr>
            <p:ph sz="quarter" idx="1"/>
          </p:nvPr>
        </p:nvSpPr>
        <p:spPr/>
        <p:txBody>
          <a:bodyPr/>
          <a:lstStyle/>
          <a:p>
            <a:pPr algn="ctr"/>
            <a:endParaRPr lang="es-MX" dirty="0" smtClean="0"/>
          </a:p>
          <a:p>
            <a:r>
              <a:rPr lang="es-MX" dirty="0" smtClean="0">
                <a:latin typeface="Arial" pitchFamily="34" charset="0"/>
                <a:cs typeface="Arial" pitchFamily="34" charset="0"/>
              </a:rPr>
              <a:t>ESTADO ABSOLUTO</a:t>
            </a:r>
          </a:p>
          <a:p>
            <a:r>
              <a:rPr lang="es-MX" dirty="0" smtClean="0">
                <a:latin typeface="Arial" pitchFamily="34" charset="0"/>
                <a:cs typeface="Arial" pitchFamily="34" charset="0"/>
              </a:rPr>
              <a:t>De Derecho</a:t>
            </a:r>
          </a:p>
          <a:p>
            <a:r>
              <a:rPr lang="es-MX" dirty="0" smtClean="0">
                <a:latin typeface="Arial" pitchFamily="34" charset="0"/>
                <a:cs typeface="Arial" pitchFamily="34" charset="0"/>
              </a:rPr>
              <a:t>Estado Liberal de Derecho</a:t>
            </a:r>
          </a:p>
          <a:p>
            <a:r>
              <a:rPr lang="es-MX" dirty="0" smtClean="0">
                <a:latin typeface="Arial" pitchFamily="34" charset="0"/>
                <a:cs typeface="Arial" pitchFamily="34" charset="0"/>
              </a:rPr>
              <a:t>Estado Social de Derecho</a:t>
            </a:r>
          </a:p>
          <a:p>
            <a:r>
              <a:rPr lang="es-MX" dirty="0" smtClean="0">
                <a:latin typeface="Arial" pitchFamily="34" charset="0"/>
                <a:cs typeface="Arial" pitchFamily="34" charset="0"/>
              </a:rPr>
              <a:t>Estado Democrático y Social de Derecho</a:t>
            </a:r>
            <a:endParaRPr lang="en-US" dirty="0">
              <a:latin typeface="Arial" pitchFamily="34" charset="0"/>
              <a:cs typeface="Arial" pitchFamily="34" charset="0"/>
            </a:endParaRPr>
          </a:p>
        </p:txBody>
      </p:sp>
    </p:spTree>
    <p:extLst>
      <p:ext uri="{BB962C8B-B14F-4D97-AF65-F5344CB8AC3E}">
        <p14:creationId xmlns:p14="http://schemas.microsoft.com/office/powerpoint/2010/main" val="2647983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b="1" dirty="0" smtClean="0">
                <a:solidFill>
                  <a:schemeClr val="tx1"/>
                </a:solidFill>
                <a:latin typeface="Arial" pitchFamily="34" charset="0"/>
                <a:cs typeface="Arial" pitchFamily="34" charset="0"/>
              </a:rPr>
              <a:t>Características del Estado Absoluto</a:t>
            </a:r>
            <a:endParaRPr lang="es-MX" b="1" dirty="0">
              <a:solidFill>
                <a:schemeClr val="tx1"/>
              </a:solidFill>
              <a:latin typeface="Arial" pitchFamily="34" charset="0"/>
              <a:cs typeface="Arial" pitchFamily="34" charset="0"/>
            </a:endParaRPr>
          </a:p>
        </p:txBody>
      </p:sp>
      <p:sp>
        <p:nvSpPr>
          <p:cNvPr id="3" name="2 Marcador de contenido"/>
          <p:cNvSpPr>
            <a:spLocks noGrp="1"/>
          </p:cNvSpPr>
          <p:nvPr>
            <p:ph sz="quarter" idx="1"/>
          </p:nvPr>
        </p:nvSpPr>
        <p:spPr/>
        <p:txBody>
          <a:bodyPr>
            <a:noAutofit/>
          </a:bodyPr>
          <a:lstStyle/>
          <a:p>
            <a:pPr algn="just" fontAlgn="base"/>
            <a:r>
              <a:rPr lang="es-MX" sz="1800" dirty="0">
                <a:latin typeface="Arial" pitchFamily="34" charset="0"/>
                <a:cs typeface="Arial" pitchFamily="34" charset="0"/>
              </a:rPr>
              <a:t>E</a:t>
            </a:r>
            <a:r>
              <a:rPr lang="es-MX" sz="1800" dirty="0" smtClean="0">
                <a:latin typeface="Arial" pitchFamily="34" charset="0"/>
                <a:cs typeface="Arial" pitchFamily="34" charset="0"/>
              </a:rPr>
              <a:t>l</a:t>
            </a:r>
            <a:r>
              <a:rPr lang="es-MX" sz="1800" dirty="0">
                <a:latin typeface="Arial" pitchFamily="34" charset="0"/>
                <a:cs typeface="Arial" pitchFamily="34" charset="0"/>
              </a:rPr>
              <a:t> </a:t>
            </a:r>
            <a:r>
              <a:rPr lang="es-MX" sz="1800" b="1" dirty="0">
                <a:latin typeface="Arial" pitchFamily="34" charset="0"/>
                <a:cs typeface="Arial" pitchFamily="34" charset="0"/>
                <a:hlinkClick r:id="rId2"/>
              </a:rPr>
              <a:t>poder</a:t>
            </a:r>
            <a:r>
              <a:rPr lang="es-MX" sz="1800" dirty="0">
                <a:latin typeface="Arial" pitchFamily="34" charset="0"/>
                <a:cs typeface="Arial" pitchFamily="34" charset="0"/>
              </a:rPr>
              <a:t> reside en una única </a:t>
            </a:r>
            <a:r>
              <a:rPr lang="es-MX" sz="1800" b="1" dirty="0">
                <a:latin typeface="Arial" pitchFamily="34" charset="0"/>
                <a:cs typeface="Arial" pitchFamily="34" charset="0"/>
                <a:hlinkClick r:id="rId3"/>
              </a:rPr>
              <a:t>persona</a:t>
            </a:r>
            <a:r>
              <a:rPr lang="es-MX" sz="1800" dirty="0">
                <a:latin typeface="Arial" pitchFamily="34" charset="0"/>
                <a:cs typeface="Arial" pitchFamily="34" charset="0"/>
              </a:rPr>
              <a:t> que manda sin rendir cuentas a un parlamento o la </a:t>
            </a:r>
            <a:r>
              <a:rPr lang="es-MX" sz="1800" b="1" dirty="0">
                <a:latin typeface="Arial" pitchFamily="34" charset="0"/>
                <a:cs typeface="Arial" pitchFamily="34" charset="0"/>
                <a:hlinkClick r:id="rId4"/>
              </a:rPr>
              <a:t>sociedad</a:t>
            </a:r>
            <a:r>
              <a:rPr lang="es-MX" sz="1800" dirty="0">
                <a:latin typeface="Arial" pitchFamily="34" charset="0"/>
                <a:cs typeface="Arial" pitchFamily="34" charset="0"/>
              </a:rPr>
              <a:t> en general. El absolutismo fue muy usual desde el </a:t>
            </a:r>
            <a:r>
              <a:rPr lang="es-MX" sz="1800" b="1" dirty="0">
                <a:latin typeface="Arial" pitchFamily="34" charset="0"/>
                <a:cs typeface="Arial" pitchFamily="34" charset="0"/>
              </a:rPr>
              <a:t>siglo XVI</a:t>
            </a:r>
            <a:r>
              <a:rPr lang="es-MX" sz="1800" dirty="0">
                <a:latin typeface="Arial" pitchFamily="34" charset="0"/>
                <a:cs typeface="Arial" pitchFamily="34" charset="0"/>
              </a:rPr>
              <a:t> hasta </a:t>
            </a:r>
            <a:r>
              <a:rPr lang="es-MX" sz="1800" b="1" dirty="0">
                <a:latin typeface="Arial" pitchFamily="34" charset="0"/>
                <a:cs typeface="Arial" pitchFamily="34" charset="0"/>
              </a:rPr>
              <a:t>la primera mitad del XIX</a:t>
            </a:r>
            <a:r>
              <a:rPr lang="es-MX" sz="1800" dirty="0">
                <a:latin typeface="Arial" pitchFamily="34" charset="0"/>
                <a:cs typeface="Arial" pitchFamily="34" charset="0"/>
              </a:rPr>
              <a:t>, cuando diversas revoluciones lo derrocaron</a:t>
            </a:r>
            <a:r>
              <a:rPr lang="es-MX" sz="1800" dirty="0" smtClean="0">
                <a:latin typeface="Arial" pitchFamily="34" charset="0"/>
                <a:cs typeface="Arial" pitchFamily="34" charset="0"/>
              </a:rPr>
              <a:t>.</a:t>
            </a:r>
          </a:p>
          <a:p>
            <a:pPr algn="just" fontAlgn="base"/>
            <a:endParaRPr lang="es-MX" sz="1800" dirty="0">
              <a:latin typeface="Arial" pitchFamily="34" charset="0"/>
              <a:cs typeface="Arial" pitchFamily="34" charset="0"/>
            </a:endParaRPr>
          </a:p>
          <a:p>
            <a:pPr algn="just" fontAlgn="base"/>
            <a:r>
              <a:rPr lang="es-MX" sz="1800" dirty="0">
                <a:latin typeface="Arial" pitchFamily="34" charset="0"/>
                <a:cs typeface="Arial" pitchFamily="34" charset="0"/>
              </a:rPr>
              <a:t>Si bien cualquier gobierno con total dominio de poder podría considerarse absolutista, en el sentido claro del concepto se hace referencia a las </a:t>
            </a:r>
            <a:r>
              <a:rPr lang="es-MX" sz="1800" b="1" dirty="0">
                <a:latin typeface="Arial" pitchFamily="34" charset="0"/>
                <a:cs typeface="Arial" pitchFamily="34" charset="0"/>
                <a:hlinkClick r:id="rId5"/>
              </a:rPr>
              <a:t>monarquías</a:t>
            </a:r>
            <a:r>
              <a:rPr lang="es-MX" sz="1800" b="1" dirty="0">
                <a:latin typeface="Arial" pitchFamily="34" charset="0"/>
                <a:cs typeface="Arial" pitchFamily="34" charset="0"/>
              </a:rPr>
              <a:t> absolutas</a:t>
            </a:r>
            <a:r>
              <a:rPr lang="es-MX" sz="1800" dirty="0">
                <a:latin typeface="Arial" pitchFamily="34" charset="0"/>
                <a:cs typeface="Arial" pitchFamily="34" charset="0"/>
              </a:rPr>
              <a:t> que gobernaron Europa entre los siglos XVI al XVIII</a:t>
            </a:r>
            <a:r>
              <a:rPr lang="es-MX" sz="1800" dirty="0" smtClean="0">
                <a:latin typeface="Arial" pitchFamily="34" charset="0"/>
                <a:cs typeface="Arial" pitchFamily="34" charset="0"/>
              </a:rPr>
              <a:t>.</a:t>
            </a:r>
          </a:p>
          <a:p>
            <a:pPr algn="just" fontAlgn="base"/>
            <a:endParaRPr lang="es-MX" sz="1800" dirty="0">
              <a:latin typeface="Arial" pitchFamily="34" charset="0"/>
              <a:cs typeface="Arial" pitchFamily="34" charset="0"/>
            </a:endParaRPr>
          </a:p>
          <a:p>
            <a:pPr algn="just" fontAlgn="base"/>
            <a:r>
              <a:rPr lang="es-MX" sz="1800" dirty="0">
                <a:latin typeface="Arial" pitchFamily="34" charset="0"/>
                <a:cs typeface="Arial" pitchFamily="34" charset="0"/>
              </a:rPr>
              <a:t>Los orígenes del absolutismo tienen lugar en </a:t>
            </a:r>
            <a:r>
              <a:rPr lang="es-MX" sz="1800" b="1" dirty="0">
                <a:latin typeface="Arial" pitchFamily="34" charset="0"/>
                <a:cs typeface="Arial" pitchFamily="34" charset="0"/>
              </a:rPr>
              <a:t>Francia</a:t>
            </a:r>
            <a:r>
              <a:rPr lang="es-MX" sz="1800" dirty="0">
                <a:latin typeface="Arial" pitchFamily="34" charset="0"/>
                <a:cs typeface="Arial" pitchFamily="34" charset="0"/>
              </a:rPr>
              <a:t>, donde se desarrolló la </a:t>
            </a:r>
            <a:r>
              <a:rPr lang="es-MX" sz="1800" b="1" dirty="0">
                <a:latin typeface="Arial" pitchFamily="34" charset="0"/>
                <a:cs typeface="Arial" pitchFamily="34" charset="0"/>
              </a:rPr>
              <a:t>teoría del derecho divino del poder real</a:t>
            </a:r>
            <a:r>
              <a:rPr lang="es-MX" sz="1800" dirty="0">
                <a:latin typeface="Arial" pitchFamily="34" charset="0"/>
                <a:cs typeface="Arial" pitchFamily="34" charset="0"/>
              </a:rPr>
              <a:t>. Esta postura supone que ciertas personas han sido elegidas por </a:t>
            </a:r>
            <a:r>
              <a:rPr lang="es-MX" sz="1800" b="1" dirty="0">
                <a:latin typeface="Arial" pitchFamily="34" charset="0"/>
                <a:cs typeface="Arial" pitchFamily="34" charset="0"/>
              </a:rPr>
              <a:t>Dios</a:t>
            </a:r>
            <a:r>
              <a:rPr lang="es-MX" sz="1800" dirty="0">
                <a:latin typeface="Arial" pitchFamily="34" charset="0"/>
                <a:cs typeface="Arial" pitchFamily="34" charset="0"/>
              </a:rPr>
              <a:t> para ejercer el </a:t>
            </a:r>
            <a:r>
              <a:rPr lang="es-MX" sz="1800" b="1" dirty="0">
                <a:latin typeface="Arial" pitchFamily="34" charset="0"/>
                <a:cs typeface="Arial" pitchFamily="34" charset="0"/>
                <a:hlinkClick r:id="rId6"/>
              </a:rPr>
              <a:t>gobierno</a:t>
            </a:r>
            <a:r>
              <a:rPr lang="es-MX" sz="1800" dirty="0">
                <a:latin typeface="Arial" pitchFamily="34" charset="0"/>
                <a:cs typeface="Arial" pitchFamily="34" charset="0"/>
              </a:rPr>
              <a:t>. Incluso, en las versiones más radicalizadas, se considera al monarca como el propio Dios</a:t>
            </a:r>
            <a:r>
              <a:rPr lang="es-MX" sz="1800" dirty="0" smtClean="0">
                <a:latin typeface="Arial" pitchFamily="34" charset="0"/>
                <a:cs typeface="Arial" pitchFamily="34" charset="0"/>
              </a:rPr>
              <a:t>.</a:t>
            </a:r>
            <a:endParaRPr lang="es-MX" sz="1800" dirty="0">
              <a:latin typeface="Arial" pitchFamily="34" charset="0"/>
              <a:cs typeface="Arial" pitchFamily="34" charset="0"/>
            </a:endParaRPr>
          </a:p>
        </p:txBody>
      </p:sp>
    </p:spTree>
    <p:extLst>
      <p:ext uri="{BB962C8B-B14F-4D97-AF65-F5344CB8AC3E}">
        <p14:creationId xmlns:p14="http://schemas.microsoft.com/office/powerpoint/2010/main" val="735785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476672"/>
            <a:ext cx="8534400" cy="870920"/>
          </a:xfrm>
        </p:spPr>
        <p:txBody>
          <a:bodyPr>
            <a:normAutofit fontScale="90000"/>
          </a:bodyPr>
          <a:lstStyle/>
          <a:p>
            <a:r>
              <a:rPr lang="es-MX" dirty="0" smtClean="0"/>
              <a:t/>
            </a:r>
            <a:br>
              <a:rPr lang="es-MX" dirty="0" smtClean="0"/>
            </a:br>
            <a:r>
              <a:rPr lang="es-MX" dirty="0" smtClean="0"/>
              <a:t/>
            </a:r>
            <a:br>
              <a:rPr lang="es-MX" dirty="0" smtClean="0"/>
            </a:br>
            <a:r>
              <a:rPr lang="es-MX" dirty="0"/>
              <a:t/>
            </a:r>
            <a:br>
              <a:rPr lang="es-MX" dirty="0"/>
            </a:br>
            <a:r>
              <a:rPr lang="es-MX" dirty="0" smtClean="0"/>
              <a:t/>
            </a:r>
            <a:br>
              <a:rPr lang="es-MX" dirty="0" smtClean="0"/>
            </a:br>
            <a:r>
              <a:rPr lang="es-MX" dirty="0" smtClean="0"/>
              <a:t/>
            </a:r>
            <a:br>
              <a:rPr lang="es-MX" dirty="0" smtClean="0"/>
            </a:br>
            <a:r>
              <a:rPr lang="es-MX" dirty="0"/>
              <a:t/>
            </a:r>
            <a:br>
              <a:rPr lang="es-MX" dirty="0"/>
            </a:br>
            <a:r>
              <a:rPr lang="es-MX" dirty="0" smtClean="0"/>
              <a:t/>
            </a:r>
            <a:br>
              <a:rPr lang="es-MX" dirty="0" smtClean="0"/>
            </a:br>
            <a:r>
              <a:rPr lang="es-MX" dirty="0" smtClean="0"/>
              <a:t/>
            </a:r>
            <a:br>
              <a:rPr lang="es-MX" dirty="0" smtClean="0"/>
            </a:br>
            <a:r>
              <a:rPr lang="es-MX" dirty="0"/>
              <a:t/>
            </a:r>
            <a:br>
              <a:rPr lang="es-MX" dirty="0"/>
            </a:br>
            <a:r>
              <a:rPr lang="es-MX" dirty="0" smtClean="0"/>
              <a:t/>
            </a:r>
            <a:br>
              <a:rPr lang="es-MX" dirty="0" smtClean="0"/>
            </a:br>
            <a:r>
              <a:rPr lang="es-MX" dirty="0" smtClean="0"/>
              <a:t/>
            </a:r>
            <a:br>
              <a:rPr lang="es-MX" dirty="0" smtClean="0"/>
            </a:br>
            <a:r>
              <a:rPr lang="es-MX" sz="3600" b="1" dirty="0" smtClean="0">
                <a:solidFill>
                  <a:schemeClr val="tx1"/>
                </a:solidFill>
                <a:latin typeface="Arial" pitchFamily="34" charset="0"/>
                <a:cs typeface="Arial" pitchFamily="34" charset="0"/>
              </a:rPr>
              <a:t>Características del Estado </a:t>
            </a:r>
            <a:r>
              <a:rPr lang="es-MX" sz="3600" b="1" dirty="0">
                <a:solidFill>
                  <a:schemeClr val="tx1"/>
                </a:solidFill>
                <a:latin typeface="Arial" pitchFamily="34" charset="0"/>
                <a:cs typeface="Arial" pitchFamily="34" charset="0"/>
              </a:rPr>
              <a:t>de Derecho</a:t>
            </a:r>
            <a:r>
              <a:rPr lang="es-MX" dirty="0"/>
              <a:t/>
            </a:r>
            <a:br>
              <a:rPr lang="es-MX" dirty="0"/>
            </a:br>
            <a:endParaRPr lang="es-MX" dirty="0"/>
          </a:p>
        </p:txBody>
      </p:sp>
      <p:sp>
        <p:nvSpPr>
          <p:cNvPr id="3" name="2 Marcador de contenido"/>
          <p:cNvSpPr>
            <a:spLocks noGrp="1"/>
          </p:cNvSpPr>
          <p:nvPr>
            <p:ph sz="quarter" idx="1"/>
          </p:nvPr>
        </p:nvSpPr>
        <p:spPr/>
        <p:txBody>
          <a:bodyPr>
            <a:normAutofit fontScale="92500" lnSpcReduction="10000"/>
          </a:bodyPr>
          <a:lstStyle/>
          <a:p>
            <a:r>
              <a:rPr lang="es-MX" sz="2800" dirty="0">
                <a:latin typeface="Arial" pitchFamily="34" charset="0"/>
                <a:cs typeface="Arial" pitchFamily="34" charset="0"/>
              </a:rPr>
              <a:t>El principio de la división de poderes</a:t>
            </a:r>
          </a:p>
          <a:p>
            <a:r>
              <a:rPr lang="es-MX" sz="2800" dirty="0">
                <a:latin typeface="Arial" pitchFamily="34" charset="0"/>
                <a:cs typeface="Arial" pitchFamily="34" charset="0"/>
              </a:rPr>
              <a:t>El principio de la autoridad de la ley</a:t>
            </a:r>
          </a:p>
          <a:p>
            <a:r>
              <a:rPr lang="es-MX" sz="2800" dirty="0">
                <a:latin typeface="Arial" pitchFamily="34" charset="0"/>
                <a:cs typeface="Arial" pitchFamily="34" charset="0"/>
              </a:rPr>
              <a:t>La retroactividad de la ley La ley solo cobra vigencia desde </a:t>
            </a:r>
            <a:r>
              <a:rPr lang="es-MX" sz="2800" dirty="0" smtClean="0">
                <a:latin typeface="Arial" pitchFamily="34" charset="0"/>
                <a:cs typeface="Arial" pitchFamily="34" charset="0"/>
              </a:rPr>
              <a:t>el momento </a:t>
            </a:r>
            <a:r>
              <a:rPr lang="es-MX" sz="2800" dirty="0">
                <a:latin typeface="Arial" pitchFamily="34" charset="0"/>
                <a:cs typeface="Arial" pitchFamily="34" charset="0"/>
              </a:rPr>
              <a:t>de su promulgación, no debe tener ningún efecto hacia </a:t>
            </a:r>
            <a:r>
              <a:rPr lang="es-MX" sz="2800" dirty="0" smtClean="0">
                <a:latin typeface="Arial" pitchFamily="34" charset="0"/>
                <a:cs typeface="Arial" pitchFamily="34" charset="0"/>
              </a:rPr>
              <a:t>el pasado</a:t>
            </a:r>
            <a:r>
              <a:rPr lang="es-MX" sz="2800" dirty="0">
                <a:latin typeface="Arial" pitchFamily="34" charset="0"/>
                <a:cs typeface="Arial" pitchFamily="34" charset="0"/>
              </a:rPr>
              <a:t>. La retroactividad es el mayor delito que pueda cometer la ley.</a:t>
            </a:r>
          </a:p>
          <a:p>
            <a:r>
              <a:rPr lang="es-MX" sz="2800" dirty="0">
                <a:latin typeface="Arial" pitchFamily="34" charset="0"/>
                <a:cs typeface="Arial" pitchFamily="34" charset="0"/>
              </a:rPr>
              <a:t>La independencia de los jueces</a:t>
            </a:r>
          </a:p>
          <a:p>
            <a:r>
              <a:rPr lang="es-MX" sz="2800" dirty="0">
                <a:latin typeface="Arial" pitchFamily="34" charset="0"/>
                <a:cs typeface="Arial" pitchFamily="34" charset="0"/>
              </a:rPr>
              <a:t>La jerarquía de las normas</a:t>
            </a:r>
          </a:p>
          <a:p>
            <a:r>
              <a:rPr lang="es-MX" sz="2800" dirty="0">
                <a:latin typeface="Arial" pitchFamily="34" charset="0"/>
                <a:cs typeface="Arial" pitchFamily="34" charset="0"/>
              </a:rPr>
              <a:t>La legalidad de la administración pública</a:t>
            </a:r>
          </a:p>
          <a:p>
            <a:r>
              <a:rPr lang="es-MX" sz="2800" dirty="0">
                <a:latin typeface="Arial" pitchFamily="34" charset="0"/>
                <a:cs typeface="Arial" pitchFamily="34" charset="0"/>
              </a:rPr>
              <a:t>La justicia constitucional</a:t>
            </a:r>
          </a:p>
          <a:p>
            <a:endParaRPr lang="es-MX" dirty="0"/>
          </a:p>
        </p:txBody>
      </p:sp>
    </p:spTree>
    <p:extLst>
      <p:ext uri="{BB962C8B-B14F-4D97-AF65-F5344CB8AC3E}">
        <p14:creationId xmlns:p14="http://schemas.microsoft.com/office/powerpoint/2010/main" val="3706317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836712"/>
            <a:ext cx="8534400" cy="758952"/>
          </a:xfrm>
        </p:spPr>
        <p:txBody>
          <a:bodyPr>
            <a:normAutofit fontScale="90000"/>
          </a:bodyPr>
          <a:lstStyle/>
          <a:p>
            <a:r>
              <a:rPr lang="es-MX" dirty="0" smtClean="0"/>
              <a:t/>
            </a:r>
            <a:br>
              <a:rPr lang="es-MX" dirty="0" smtClean="0"/>
            </a:br>
            <a:r>
              <a:rPr lang="es-MX" sz="3600" b="1" dirty="0" smtClean="0">
                <a:solidFill>
                  <a:schemeClr val="tx1"/>
                </a:solidFill>
                <a:latin typeface="Arial" pitchFamily="34" charset="0"/>
                <a:cs typeface="Arial" pitchFamily="34" charset="0"/>
              </a:rPr>
              <a:t>Características del Estado </a:t>
            </a:r>
            <a:r>
              <a:rPr lang="es-MX" sz="3600" b="1" dirty="0">
                <a:solidFill>
                  <a:schemeClr val="tx1"/>
                </a:solidFill>
                <a:latin typeface="Arial" pitchFamily="34" charset="0"/>
                <a:cs typeface="Arial" pitchFamily="34" charset="0"/>
              </a:rPr>
              <a:t>Liberal de Derecho</a:t>
            </a:r>
            <a:r>
              <a:rPr lang="es-MX" dirty="0"/>
              <a:t/>
            </a:r>
            <a:br>
              <a:rPr lang="es-MX" dirty="0"/>
            </a:br>
            <a:endParaRPr lang="es-MX" dirty="0"/>
          </a:p>
        </p:txBody>
      </p:sp>
      <p:sp>
        <p:nvSpPr>
          <p:cNvPr id="3" name="2 Marcador de contenido"/>
          <p:cNvSpPr>
            <a:spLocks noGrp="1"/>
          </p:cNvSpPr>
          <p:nvPr>
            <p:ph sz="quarter" idx="1"/>
          </p:nvPr>
        </p:nvSpPr>
        <p:spPr/>
        <p:txBody>
          <a:bodyPr>
            <a:normAutofit fontScale="32500" lnSpcReduction="20000"/>
          </a:bodyPr>
          <a:lstStyle/>
          <a:p>
            <a:pPr marL="0" indent="0">
              <a:buNone/>
            </a:pPr>
            <a:r>
              <a:rPr lang="es-MX" sz="3700" b="1" dirty="0">
                <a:latin typeface="Arial" pitchFamily="34" charset="0"/>
                <a:cs typeface="Arial" pitchFamily="34" charset="0"/>
              </a:rPr>
              <a:t>El liberalismo establece una dualidad entre el Estado y la sociedad. Tal dualismo se expresa en las siguientes ideas:</a:t>
            </a:r>
          </a:p>
          <a:p>
            <a:pPr marL="0" indent="0">
              <a:buNone/>
            </a:pPr>
            <a:endParaRPr lang="es-MX" sz="3700" b="1" dirty="0">
              <a:latin typeface="Arial" pitchFamily="34" charset="0"/>
              <a:cs typeface="Arial" pitchFamily="34" charset="0"/>
            </a:endParaRPr>
          </a:p>
          <a:p>
            <a:r>
              <a:rPr lang="es-MX" sz="3700" dirty="0">
                <a:latin typeface="Arial" pitchFamily="34" charset="0"/>
                <a:cs typeface="Arial" pitchFamily="34" charset="0"/>
              </a:rPr>
              <a:t>El Estado y la sociedad se conciben como sistemas autónomos y claramente discernibles entre sí, dotados ambas de su propia racionalidad, con límites claramente establecidos.</a:t>
            </a:r>
          </a:p>
          <a:p>
            <a:pPr marL="0" indent="0">
              <a:buNone/>
            </a:pPr>
            <a:endParaRPr lang="es-MX" sz="3700" dirty="0">
              <a:latin typeface="Arial" pitchFamily="34" charset="0"/>
              <a:cs typeface="Arial" pitchFamily="34" charset="0"/>
            </a:endParaRPr>
          </a:p>
          <a:p>
            <a:r>
              <a:rPr lang="es-MX" sz="3700" dirty="0">
                <a:latin typeface="Arial" pitchFamily="34" charset="0"/>
                <a:cs typeface="Arial" pitchFamily="34" charset="0"/>
              </a:rPr>
              <a:t>La sociedad se </a:t>
            </a:r>
            <a:r>
              <a:rPr lang="es-MX" sz="3700" dirty="0" err="1">
                <a:latin typeface="Arial" pitchFamily="34" charset="0"/>
                <a:cs typeface="Arial" pitchFamily="34" charset="0"/>
              </a:rPr>
              <a:t>autodetermina</a:t>
            </a:r>
            <a:r>
              <a:rPr lang="es-MX" sz="3700" dirty="0">
                <a:latin typeface="Arial" pitchFamily="34" charset="0"/>
                <a:cs typeface="Arial" pitchFamily="34" charset="0"/>
              </a:rPr>
              <a:t>, en una ordenación natural que obedece a sus propias leyes de funcionamiento. El Estado es creación artificial, instrumento histórico de acción humana.</a:t>
            </a:r>
          </a:p>
          <a:p>
            <a:endParaRPr lang="es-MX" sz="3700" dirty="0">
              <a:latin typeface="Arial" pitchFamily="34" charset="0"/>
              <a:cs typeface="Arial" pitchFamily="34" charset="0"/>
            </a:endParaRPr>
          </a:p>
          <a:p>
            <a:r>
              <a:rPr lang="es-MX" sz="3700" dirty="0">
                <a:latin typeface="Arial" pitchFamily="34" charset="0"/>
                <a:cs typeface="Arial" pitchFamily="34" charset="0"/>
              </a:rPr>
              <a:t>El libre funcionamiento de la sociedad supone la salvaguardia de unos derechos que se entienden como inalienables y anteriores al Estado.</a:t>
            </a:r>
          </a:p>
          <a:p>
            <a:endParaRPr lang="es-MX" sz="3700" dirty="0">
              <a:latin typeface="Arial" pitchFamily="34" charset="0"/>
              <a:cs typeface="Arial" pitchFamily="34" charset="0"/>
            </a:endParaRPr>
          </a:p>
          <a:p>
            <a:r>
              <a:rPr lang="es-MX" sz="3700" dirty="0">
                <a:latin typeface="Arial" pitchFamily="34" charset="0"/>
                <a:cs typeface="Arial" pitchFamily="34" charset="0"/>
              </a:rPr>
              <a:t>El Estado no se concibe como el responsable de la prosperidad y el bienestar, ellos se revelan como consecuencia automática de la libre competencia de las fuerzas </a:t>
            </a:r>
            <a:r>
              <a:rPr lang="es-MX" sz="3700" dirty="0" err="1">
                <a:latin typeface="Arial" pitchFamily="34" charset="0"/>
                <a:cs typeface="Arial" pitchFamily="34" charset="0"/>
              </a:rPr>
              <a:t>societales</a:t>
            </a:r>
            <a:r>
              <a:rPr lang="es-MX" sz="3700" dirty="0">
                <a:latin typeface="Arial" pitchFamily="34" charset="0"/>
                <a:cs typeface="Arial" pitchFamily="34" charset="0"/>
              </a:rPr>
              <a:t>.</a:t>
            </a:r>
          </a:p>
          <a:p>
            <a:endParaRPr lang="es-MX" sz="3700" dirty="0">
              <a:latin typeface="Arial" pitchFamily="34" charset="0"/>
              <a:cs typeface="Arial" pitchFamily="34" charset="0"/>
            </a:endParaRPr>
          </a:p>
          <a:p>
            <a:pPr marL="0" indent="0">
              <a:buNone/>
            </a:pPr>
            <a:r>
              <a:rPr lang="es-MX" sz="3700" b="1" dirty="0">
                <a:latin typeface="Arial" pitchFamily="34" charset="0"/>
                <a:cs typeface="Arial" pitchFamily="34" charset="0"/>
              </a:rPr>
              <a:t>	 La dimensión políticas, económica y social del Estado Liberal de Derecho</a:t>
            </a:r>
          </a:p>
          <a:p>
            <a:pPr marL="0" indent="0">
              <a:buNone/>
            </a:pPr>
            <a:r>
              <a:rPr lang="es-MX" sz="3700" dirty="0">
                <a:latin typeface="Arial" pitchFamily="34" charset="0"/>
                <a:cs typeface="Arial" pitchFamily="34" charset="0"/>
              </a:rPr>
              <a:t>Quizás este el aporte más positivo del Estado Liberal de Derecho en el avance de la humanidad. El establecimiento del principio que sostiene que "la soberanía reside en el pueblo", el derecho al voto, la democracia representativa, la división de poderes, la creación un Estado de Derecho, es decir de un Estado no arbitrario ni absolutista que respete los derechos humanos individuales y la ley misma, son aportes significativos en el proceso histórico de que los seres humanos y los pueblo vayan tomando en sus manos su propio destino.</a:t>
            </a:r>
          </a:p>
          <a:p>
            <a:endParaRPr lang="es-MX" dirty="0" smtClean="0"/>
          </a:p>
          <a:p>
            <a:endParaRPr lang="es-MX" dirty="0"/>
          </a:p>
        </p:txBody>
      </p:sp>
    </p:spTree>
    <p:extLst>
      <p:ext uri="{BB962C8B-B14F-4D97-AF65-F5344CB8AC3E}">
        <p14:creationId xmlns:p14="http://schemas.microsoft.com/office/powerpoint/2010/main" val="15704807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388</TotalTime>
  <Words>2330</Words>
  <Application>Microsoft Office PowerPoint</Application>
  <PresentationFormat>Presentación en pantalla (4:3)</PresentationFormat>
  <Paragraphs>254</Paragraphs>
  <Slides>26</Slides>
  <Notes>0</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Mirador</vt:lpstr>
      <vt:lpstr>TEORÍA DEL ESTADO</vt:lpstr>
      <vt:lpstr>Presentación de PowerPoint</vt:lpstr>
      <vt:lpstr>    PARTES QUE INTEGRAN LA TEORÍA DEL ESTADO </vt:lpstr>
      <vt:lpstr> FORMACIÓN HISTÓRICA DEL ESTADO </vt:lpstr>
      <vt:lpstr>Presentación de PowerPoint</vt:lpstr>
      <vt:lpstr>       Un Posible Esquema De La Evolución Del Estado Moderno</vt:lpstr>
      <vt:lpstr>Características del Estado Absoluto</vt:lpstr>
      <vt:lpstr>           Características del Estado de Derecho </vt:lpstr>
      <vt:lpstr> Características del Estado Liberal de Derecho </vt:lpstr>
      <vt:lpstr>Características Del Estado Social De Derecho</vt:lpstr>
      <vt:lpstr> En el Estado Social de Derecho podemos encontrar las siguientes dimensiones: </vt:lpstr>
      <vt:lpstr> Características del Estado Democrático y Social de Derecho </vt:lpstr>
      <vt:lpstr>Sistemas de organización de la vida política</vt:lpstr>
      <vt:lpstr>DEMOCRACIA</vt:lpstr>
      <vt:lpstr>TIPOS DE DEMOCRACIA</vt:lpstr>
      <vt:lpstr>MODELOS ACTUALES DE DEMOCRACIA.</vt:lpstr>
      <vt:lpstr> La democracia participativa. </vt:lpstr>
      <vt:lpstr>Presentación de PowerPoint</vt:lpstr>
      <vt:lpstr>Presentación de PowerPoint</vt:lpstr>
      <vt:lpstr>TOP 10 DE PAÍSES CON MEJOR CALIDAD DE VIDA </vt:lpstr>
      <vt:lpstr>Presentación de PowerPoint</vt:lpstr>
      <vt:lpstr>FACTORES EVALUADOS</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TEORÍA DEL ESTADO</dc:title>
  <dc:creator>Principal</dc:creator>
  <cp:lastModifiedBy>Garcia Sevilla Alfonso</cp:lastModifiedBy>
  <cp:revision>31</cp:revision>
  <dcterms:created xsi:type="dcterms:W3CDTF">2013-06-12T13:42:52Z</dcterms:created>
  <dcterms:modified xsi:type="dcterms:W3CDTF">2017-04-27T20:34:36Z</dcterms:modified>
</cp:coreProperties>
</file>