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15" r:id="rId2"/>
    <p:sldId id="269" r:id="rId3"/>
    <p:sldId id="257" r:id="rId4"/>
    <p:sldId id="308" r:id="rId5"/>
    <p:sldId id="267" r:id="rId6"/>
    <p:sldId id="259" r:id="rId7"/>
    <p:sldId id="261" r:id="rId8"/>
    <p:sldId id="266" r:id="rId9"/>
    <p:sldId id="263" r:id="rId10"/>
    <p:sldId id="294" r:id="rId11"/>
    <p:sldId id="309" r:id="rId12"/>
    <p:sldId id="311" r:id="rId13"/>
    <p:sldId id="270" r:id="rId14"/>
    <p:sldId id="314" r:id="rId15"/>
    <p:sldId id="312" r:id="rId16"/>
    <p:sldId id="313" r:id="rId17"/>
    <p:sldId id="298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05" r:id="rId32"/>
    <p:sldId id="304" r:id="rId33"/>
    <p:sldId id="299" r:id="rId34"/>
    <p:sldId id="300" r:id="rId35"/>
    <p:sldId id="301" r:id="rId36"/>
    <p:sldId id="302" r:id="rId37"/>
    <p:sldId id="331" r:id="rId38"/>
    <p:sldId id="330" r:id="rId39"/>
    <p:sldId id="310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A1A20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84050" autoAdjust="0"/>
  </p:normalViewPr>
  <p:slideViewPr>
    <p:cSldViewPr>
      <p:cViewPr>
        <p:scale>
          <a:sx n="57" d="100"/>
          <a:sy n="57" d="100"/>
        </p:scale>
        <p:origin x="-101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8B617-5928-014F-BC0E-0F407D396A07}" type="doc">
      <dgm:prSet loTypeId="urn:microsoft.com/office/officeart/2005/8/layout/hierarchy4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CA75D63E-EFAB-2E4B-A638-E0051119EB52}">
      <dgm:prSet phldrT="[Texto]"/>
      <dgm:spPr>
        <a:solidFill>
          <a:srgbClr val="215968"/>
        </a:solidFill>
      </dgm:spPr>
      <dgm:t>
        <a:bodyPr/>
        <a:lstStyle/>
        <a:p>
          <a:r>
            <a:rPr lang="es-ES" dirty="0" smtClean="0"/>
            <a:t>LIBRE ACCESO</a:t>
          </a:r>
          <a:endParaRPr lang="es-ES" dirty="0"/>
        </a:p>
      </dgm:t>
    </dgm:pt>
    <dgm:pt modelId="{8F01E7BD-E9FD-254F-B4AD-1471B72B5E8F}" type="parTrans" cxnId="{9D1F8456-1764-EF4F-9C47-26925108707B}">
      <dgm:prSet/>
      <dgm:spPr/>
      <dgm:t>
        <a:bodyPr/>
        <a:lstStyle/>
        <a:p>
          <a:endParaRPr lang="es-ES"/>
        </a:p>
      </dgm:t>
    </dgm:pt>
    <dgm:pt modelId="{D9D6BAA1-793B-9245-90B0-D1C8BF37D246}" type="sibTrans" cxnId="{9D1F8456-1764-EF4F-9C47-26925108707B}">
      <dgm:prSet/>
      <dgm:spPr/>
      <dgm:t>
        <a:bodyPr/>
        <a:lstStyle/>
        <a:p>
          <a:endParaRPr lang="es-ES"/>
        </a:p>
      </dgm:t>
    </dgm:pt>
    <dgm:pt modelId="{E67BE4D4-B389-964D-964C-B6BC6815BB32}">
      <dgm:prSet phldrT="[Texto]"/>
      <dgm:spPr>
        <a:solidFill>
          <a:srgbClr val="215968"/>
        </a:solidFill>
      </dgm:spPr>
      <dgm:t>
        <a:bodyPr/>
        <a:lstStyle/>
        <a:p>
          <a:r>
            <a:rPr lang="es-ES" dirty="0" smtClean="0"/>
            <a:t>PROTEGIDA</a:t>
          </a:r>
          <a:endParaRPr lang="es-ES" dirty="0"/>
        </a:p>
      </dgm:t>
    </dgm:pt>
    <dgm:pt modelId="{5A2F98C6-68D2-4942-9833-0D67BE51465E}" type="parTrans" cxnId="{BF5E6729-2DA2-F344-A578-1293177EBECE}">
      <dgm:prSet/>
      <dgm:spPr/>
      <dgm:t>
        <a:bodyPr/>
        <a:lstStyle/>
        <a:p>
          <a:endParaRPr lang="es-ES"/>
        </a:p>
      </dgm:t>
    </dgm:pt>
    <dgm:pt modelId="{21168385-5684-CE48-BE1C-CE63C4F62772}" type="sibTrans" cxnId="{BF5E6729-2DA2-F344-A578-1293177EBECE}">
      <dgm:prSet/>
      <dgm:spPr/>
      <dgm:t>
        <a:bodyPr/>
        <a:lstStyle/>
        <a:p>
          <a:endParaRPr lang="es-ES"/>
        </a:p>
      </dgm:t>
    </dgm:pt>
    <dgm:pt modelId="{7A3C06D8-3C0B-D74E-8226-3937FCEC6688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CONFIDENCIAL</a:t>
          </a:r>
          <a:endParaRPr lang="es-ES" dirty="0"/>
        </a:p>
      </dgm:t>
    </dgm:pt>
    <dgm:pt modelId="{BFB88597-C084-044D-88F9-B8EBF4144473}" type="parTrans" cxnId="{3ECCDFD2-AE9A-3442-9917-B218D18E1D49}">
      <dgm:prSet/>
      <dgm:spPr/>
      <dgm:t>
        <a:bodyPr/>
        <a:lstStyle/>
        <a:p>
          <a:endParaRPr lang="es-ES"/>
        </a:p>
      </dgm:t>
    </dgm:pt>
    <dgm:pt modelId="{1BA13F27-915C-B24C-A0FE-53300F2E692D}" type="sibTrans" cxnId="{3ECCDFD2-AE9A-3442-9917-B218D18E1D49}">
      <dgm:prSet/>
      <dgm:spPr/>
      <dgm:t>
        <a:bodyPr/>
        <a:lstStyle/>
        <a:p>
          <a:endParaRPr lang="es-ES"/>
        </a:p>
      </dgm:t>
    </dgm:pt>
    <dgm:pt modelId="{5A4D3B89-F1AB-1A4D-91C0-DFCA608C56D9}">
      <dgm:prSet phldrT="[Texto]"/>
      <dgm:spPr>
        <a:solidFill>
          <a:srgbClr val="143640"/>
        </a:solidFill>
      </dgm:spPr>
      <dgm:t>
        <a:bodyPr/>
        <a:lstStyle/>
        <a:p>
          <a:r>
            <a:rPr lang="es-ES" dirty="0" smtClean="0"/>
            <a:t>INFORMACIÓN PÚBLICA</a:t>
          </a:r>
          <a:endParaRPr lang="es-ES" dirty="0"/>
        </a:p>
      </dgm:t>
    </dgm:pt>
    <dgm:pt modelId="{0762FEB3-E010-3043-8A7D-9F5061BF3F48}" type="parTrans" cxnId="{84907E2D-5629-4346-A130-BC0DE1358073}">
      <dgm:prSet/>
      <dgm:spPr/>
      <dgm:t>
        <a:bodyPr/>
        <a:lstStyle/>
        <a:p>
          <a:endParaRPr lang="es-ES"/>
        </a:p>
      </dgm:t>
    </dgm:pt>
    <dgm:pt modelId="{92FFB7BC-39BB-D044-B7F6-BFF64E364038}" type="sibTrans" cxnId="{84907E2D-5629-4346-A130-BC0DE1358073}">
      <dgm:prSet/>
      <dgm:spPr/>
      <dgm:t>
        <a:bodyPr/>
        <a:lstStyle/>
        <a:p>
          <a:endParaRPr lang="es-ES"/>
        </a:p>
      </dgm:t>
    </dgm:pt>
    <dgm:pt modelId="{B984B49C-EDCC-194A-B9BA-F69E5F4AC6A5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FUNDAMENTAL</a:t>
          </a:r>
          <a:endParaRPr lang="es-ES" dirty="0"/>
        </a:p>
      </dgm:t>
    </dgm:pt>
    <dgm:pt modelId="{702B86DA-871E-5742-8E58-DCA82DB48DFD}" type="parTrans" cxnId="{C5AB0F63-37F7-AB40-9DED-7F58784EE344}">
      <dgm:prSet/>
      <dgm:spPr/>
      <dgm:t>
        <a:bodyPr/>
        <a:lstStyle/>
        <a:p>
          <a:endParaRPr lang="es-ES"/>
        </a:p>
      </dgm:t>
    </dgm:pt>
    <dgm:pt modelId="{1B2E30C7-71AD-3D4A-A0CF-EBF06BA725EF}" type="sibTrans" cxnId="{C5AB0F63-37F7-AB40-9DED-7F58784EE344}">
      <dgm:prSet/>
      <dgm:spPr/>
      <dgm:t>
        <a:bodyPr/>
        <a:lstStyle/>
        <a:p>
          <a:endParaRPr lang="es-ES"/>
        </a:p>
      </dgm:t>
    </dgm:pt>
    <dgm:pt modelId="{AA3D06F5-CFD2-604A-83B1-59AE54B81BED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ORDINARIA</a:t>
          </a:r>
          <a:endParaRPr lang="es-ES" dirty="0"/>
        </a:p>
      </dgm:t>
    </dgm:pt>
    <dgm:pt modelId="{1D7E3894-9146-7D46-9E0B-6CD72FF2E231}" type="parTrans" cxnId="{A6E73464-7F47-5F44-B3BA-6B0C86748D5E}">
      <dgm:prSet/>
      <dgm:spPr/>
      <dgm:t>
        <a:bodyPr/>
        <a:lstStyle/>
        <a:p>
          <a:endParaRPr lang="es-ES"/>
        </a:p>
      </dgm:t>
    </dgm:pt>
    <dgm:pt modelId="{04BF881C-A66F-C14A-A736-7D340308C52A}" type="sibTrans" cxnId="{A6E73464-7F47-5F44-B3BA-6B0C86748D5E}">
      <dgm:prSet/>
      <dgm:spPr/>
      <dgm:t>
        <a:bodyPr/>
        <a:lstStyle/>
        <a:p>
          <a:endParaRPr lang="es-ES"/>
        </a:p>
      </dgm:t>
    </dgm:pt>
    <dgm:pt modelId="{0944D8E6-6951-694F-958E-5659BDEFB59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RESERVADA</a:t>
          </a:r>
          <a:endParaRPr lang="es-ES" dirty="0"/>
        </a:p>
      </dgm:t>
    </dgm:pt>
    <dgm:pt modelId="{AFADE49C-FFD1-6D45-B0A8-F98A73EAA7B5}" type="parTrans" cxnId="{22856A50-FF58-0142-A301-DDA5E80E89B6}">
      <dgm:prSet/>
      <dgm:spPr/>
      <dgm:t>
        <a:bodyPr/>
        <a:lstStyle/>
        <a:p>
          <a:endParaRPr lang="es-ES"/>
        </a:p>
      </dgm:t>
    </dgm:pt>
    <dgm:pt modelId="{9E85DF4F-F7A1-FD43-9C39-CB37CA9D951A}" type="sibTrans" cxnId="{22856A50-FF58-0142-A301-DDA5E80E89B6}">
      <dgm:prSet/>
      <dgm:spPr/>
      <dgm:t>
        <a:bodyPr/>
        <a:lstStyle/>
        <a:p>
          <a:endParaRPr lang="es-ES"/>
        </a:p>
      </dgm:t>
    </dgm:pt>
    <dgm:pt modelId="{B0429CF3-E410-0847-9DF9-B31ED9D3A6C7}" type="pres">
      <dgm:prSet presAssocID="{FBB8B617-5928-014F-BC0E-0F407D396A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1A8E8A1-FA00-E44D-A9D1-26526FA768C3}" type="pres">
      <dgm:prSet presAssocID="{5A4D3B89-F1AB-1A4D-91C0-DFCA608C56D9}" presName="vertOne" presStyleCnt="0"/>
      <dgm:spPr/>
      <dgm:t>
        <a:bodyPr/>
        <a:lstStyle/>
        <a:p>
          <a:endParaRPr lang="es-MX"/>
        </a:p>
      </dgm:t>
    </dgm:pt>
    <dgm:pt modelId="{6B71E02A-08A1-9142-AE09-810AE276A7A4}" type="pres">
      <dgm:prSet presAssocID="{5A4D3B89-F1AB-1A4D-91C0-DFCA608C56D9}" presName="txOne" presStyleLbl="node0" presStyleIdx="0" presStyleCnt="1" custLinFactY="-80493" custLinFactNeighborX="-94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CEF2F9-13F0-E048-9B1A-6E0A9ADB9854}" type="pres">
      <dgm:prSet presAssocID="{5A4D3B89-F1AB-1A4D-91C0-DFCA608C56D9}" presName="parTransOne" presStyleCnt="0"/>
      <dgm:spPr/>
      <dgm:t>
        <a:bodyPr/>
        <a:lstStyle/>
        <a:p>
          <a:endParaRPr lang="es-MX"/>
        </a:p>
      </dgm:t>
    </dgm:pt>
    <dgm:pt modelId="{125ECD6A-8924-FF4A-AC3A-7849F7C2455D}" type="pres">
      <dgm:prSet presAssocID="{5A4D3B89-F1AB-1A4D-91C0-DFCA608C56D9}" presName="horzOne" presStyleCnt="0"/>
      <dgm:spPr/>
      <dgm:t>
        <a:bodyPr/>
        <a:lstStyle/>
        <a:p>
          <a:endParaRPr lang="es-MX"/>
        </a:p>
      </dgm:t>
    </dgm:pt>
    <dgm:pt modelId="{C6E09A60-7B09-3741-A03E-E27329CF8E0A}" type="pres">
      <dgm:prSet presAssocID="{CA75D63E-EFAB-2E4B-A638-E0051119EB52}" presName="vertTwo" presStyleCnt="0"/>
      <dgm:spPr/>
      <dgm:t>
        <a:bodyPr/>
        <a:lstStyle/>
        <a:p>
          <a:endParaRPr lang="es-MX"/>
        </a:p>
      </dgm:t>
    </dgm:pt>
    <dgm:pt modelId="{35918BDE-CA2C-3E46-A9E2-157C39249F0F}" type="pres">
      <dgm:prSet presAssocID="{CA75D63E-EFAB-2E4B-A638-E0051119EB5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79AE3-6690-AE46-A921-6B2BC3214556}" type="pres">
      <dgm:prSet presAssocID="{CA75D63E-EFAB-2E4B-A638-E0051119EB52}" presName="parTransTwo" presStyleCnt="0"/>
      <dgm:spPr/>
      <dgm:t>
        <a:bodyPr/>
        <a:lstStyle/>
        <a:p>
          <a:endParaRPr lang="es-MX"/>
        </a:p>
      </dgm:t>
    </dgm:pt>
    <dgm:pt modelId="{0427863F-8165-E24D-ABE6-59BF9518F40F}" type="pres">
      <dgm:prSet presAssocID="{CA75D63E-EFAB-2E4B-A638-E0051119EB52}" presName="horzTwo" presStyleCnt="0"/>
      <dgm:spPr/>
      <dgm:t>
        <a:bodyPr/>
        <a:lstStyle/>
        <a:p>
          <a:endParaRPr lang="es-MX"/>
        </a:p>
      </dgm:t>
    </dgm:pt>
    <dgm:pt modelId="{BD90200A-015D-6241-BDE4-DB403547AF11}" type="pres">
      <dgm:prSet presAssocID="{B984B49C-EDCC-194A-B9BA-F69E5F4AC6A5}" presName="vertThree" presStyleCnt="0"/>
      <dgm:spPr/>
      <dgm:t>
        <a:bodyPr/>
        <a:lstStyle/>
        <a:p>
          <a:endParaRPr lang="es-MX"/>
        </a:p>
      </dgm:t>
    </dgm:pt>
    <dgm:pt modelId="{D9CBE998-D04A-D945-AE28-A2AFD0A3A657}" type="pres">
      <dgm:prSet presAssocID="{B984B49C-EDCC-194A-B9BA-F69E5F4AC6A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B1456E-99B3-A048-B7D3-7A7F7E0819B8}" type="pres">
      <dgm:prSet presAssocID="{B984B49C-EDCC-194A-B9BA-F69E5F4AC6A5}" presName="horzThree" presStyleCnt="0"/>
      <dgm:spPr/>
      <dgm:t>
        <a:bodyPr/>
        <a:lstStyle/>
        <a:p>
          <a:endParaRPr lang="es-MX"/>
        </a:p>
      </dgm:t>
    </dgm:pt>
    <dgm:pt modelId="{490AFFFC-4551-7E4B-9B51-FE0E530F1C62}" type="pres">
      <dgm:prSet presAssocID="{1B2E30C7-71AD-3D4A-A0CF-EBF06BA725EF}" presName="sibSpaceThree" presStyleCnt="0"/>
      <dgm:spPr/>
      <dgm:t>
        <a:bodyPr/>
        <a:lstStyle/>
        <a:p>
          <a:endParaRPr lang="es-MX"/>
        </a:p>
      </dgm:t>
    </dgm:pt>
    <dgm:pt modelId="{FF95E563-4332-254B-BEA9-F85559DF4BBF}" type="pres">
      <dgm:prSet presAssocID="{AA3D06F5-CFD2-604A-83B1-59AE54B81BED}" presName="vertThree" presStyleCnt="0"/>
      <dgm:spPr/>
      <dgm:t>
        <a:bodyPr/>
        <a:lstStyle/>
        <a:p>
          <a:endParaRPr lang="es-MX"/>
        </a:p>
      </dgm:t>
    </dgm:pt>
    <dgm:pt modelId="{18C21741-C6A5-4B44-890A-7B8151CDD957}" type="pres">
      <dgm:prSet presAssocID="{AA3D06F5-CFD2-604A-83B1-59AE54B81BE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A28EA0-521E-F344-AFFF-DFE99F65E9AB}" type="pres">
      <dgm:prSet presAssocID="{AA3D06F5-CFD2-604A-83B1-59AE54B81BED}" presName="horzThree" presStyleCnt="0"/>
      <dgm:spPr/>
      <dgm:t>
        <a:bodyPr/>
        <a:lstStyle/>
        <a:p>
          <a:endParaRPr lang="es-MX"/>
        </a:p>
      </dgm:t>
    </dgm:pt>
    <dgm:pt modelId="{3389534D-CA9C-164D-9F7E-9C3D4BDE90AB}" type="pres">
      <dgm:prSet presAssocID="{D9D6BAA1-793B-9245-90B0-D1C8BF37D246}" presName="sibSpaceTwo" presStyleCnt="0"/>
      <dgm:spPr/>
      <dgm:t>
        <a:bodyPr/>
        <a:lstStyle/>
        <a:p>
          <a:endParaRPr lang="es-MX"/>
        </a:p>
      </dgm:t>
    </dgm:pt>
    <dgm:pt modelId="{F931F7D2-3595-3B48-B8E0-A91EA82C27C0}" type="pres">
      <dgm:prSet presAssocID="{E67BE4D4-B389-964D-964C-B6BC6815BB32}" presName="vertTwo" presStyleCnt="0"/>
      <dgm:spPr/>
      <dgm:t>
        <a:bodyPr/>
        <a:lstStyle/>
        <a:p>
          <a:endParaRPr lang="es-MX"/>
        </a:p>
      </dgm:t>
    </dgm:pt>
    <dgm:pt modelId="{D63E5993-F4B2-C345-AABB-7FCC946ECC94}" type="pres">
      <dgm:prSet presAssocID="{E67BE4D4-B389-964D-964C-B6BC6815BB3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E305-6390-D84A-8416-D6AE84B6ED36}" type="pres">
      <dgm:prSet presAssocID="{E67BE4D4-B389-964D-964C-B6BC6815BB32}" presName="parTransTwo" presStyleCnt="0"/>
      <dgm:spPr/>
      <dgm:t>
        <a:bodyPr/>
        <a:lstStyle/>
        <a:p>
          <a:endParaRPr lang="es-MX"/>
        </a:p>
      </dgm:t>
    </dgm:pt>
    <dgm:pt modelId="{2F23C71A-D2D5-3D4C-813B-FB02C322A453}" type="pres">
      <dgm:prSet presAssocID="{E67BE4D4-B389-964D-964C-B6BC6815BB32}" presName="horzTwo" presStyleCnt="0"/>
      <dgm:spPr/>
      <dgm:t>
        <a:bodyPr/>
        <a:lstStyle/>
        <a:p>
          <a:endParaRPr lang="es-MX"/>
        </a:p>
      </dgm:t>
    </dgm:pt>
    <dgm:pt modelId="{9ECDA542-C099-164D-9A83-3E74A3A8EC02}" type="pres">
      <dgm:prSet presAssocID="{7A3C06D8-3C0B-D74E-8226-3937FCEC6688}" presName="vertThree" presStyleCnt="0"/>
      <dgm:spPr/>
      <dgm:t>
        <a:bodyPr/>
        <a:lstStyle/>
        <a:p>
          <a:endParaRPr lang="es-MX"/>
        </a:p>
      </dgm:t>
    </dgm:pt>
    <dgm:pt modelId="{8B036FEE-A430-154E-8B67-B0A1556CF256}" type="pres">
      <dgm:prSet presAssocID="{7A3C06D8-3C0B-D74E-8226-3937FCEC668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1D1A9-3FF4-AF43-B1A5-0F0056E8890C}" type="pres">
      <dgm:prSet presAssocID="{7A3C06D8-3C0B-D74E-8226-3937FCEC6688}" presName="horzThree" presStyleCnt="0"/>
      <dgm:spPr/>
      <dgm:t>
        <a:bodyPr/>
        <a:lstStyle/>
        <a:p>
          <a:endParaRPr lang="es-MX"/>
        </a:p>
      </dgm:t>
    </dgm:pt>
    <dgm:pt modelId="{3B542076-6F38-0143-A246-D32F04DD442D}" type="pres">
      <dgm:prSet presAssocID="{1BA13F27-915C-B24C-A0FE-53300F2E692D}" presName="sibSpaceThree" presStyleCnt="0"/>
      <dgm:spPr/>
      <dgm:t>
        <a:bodyPr/>
        <a:lstStyle/>
        <a:p>
          <a:endParaRPr lang="es-MX"/>
        </a:p>
      </dgm:t>
    </dgm:pt>
    <dgm:pt modelId="{14878E56-F92F-F145-A0CC-E9AF94968DC1}" type="pres">
      <dgm:prSet presAssocID="{0944D8E6-6951-694F-958E-5659BDEFB59A}" presName="vertThree" presStyleCnt="0"/>
      <dgm:spPr/>
      <dgm:t>
        <a:bodyPr/>
        <a:lstStyle/>
        <a:p>
          <a:endParaRPr lang="es-MX"/>
        </a:p>
      </dgm:t>
    </dgm:pt>
    <dgm:pt modelId="{746DBA60-4116-FB45-804C-D08FE5D49185}" type="pres">
      <dgm:prSet presAssocID="{0944D8E6-6951-694F-958E-5659BDEFB59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DDFAD0-1CF3-924F-A13F-A7EAEC9F6071}" type="pres">
      <dgm:prSet presAssocID="{0944D8E6-6951-694F-958E-5659BDEFB59A}" presName="horzThree" presStyleCnt="0"/>
      <dgm:spPr/>
      <dgm:t>
        <a:bodyPr/>
        <a:lstStyle/>
        <a:p>
          <a:endParaRPr lang="es-MX"/>
        </a:p>
      </dgm:t>
    </dgm:pt>
  </dgm:ptLst>
  <dgm:cxnLst>
    <dgm:cxn modelId="{3ECCDFD2-AE9A-3442-9917-B218D18E1D49}" srcId="{E67BE4D4-B389-964D-964C-B6BC6815BB32}" destId="{7A3C06D8-3C0B-D74E-8226-3937FCEC6688}" srcOrd="0" destOrd="0" parTransId="{BFB88597-C084-044D-88F9-B8EBF4144473}" sibTransId="{1BA13F27-915C-B24C-A0FE-53300F2E692D}"/>
    <dgm:cxn modelId="{9D1F8456-1764-EF4F-9C47-26925108707B}" srcId="{5A4D3B89-F1AB-1A4D-91C0-DFCA608C56D9}" destId="{CA75D63E-EFAB-2E4B-A638-E0051119EB52}" srcOrd="0" destOrd="0" parTransId="{8F01E7BD-E9FD-254F-B4AD-1471B72B5E8F}" sibTransId="{D9D6BAA1-793B-9245-90B0-D1C8BF37D246}"/>
    <dgm:cxn modelId="{22856A50-FF58-0142-A301-DDA5E80E89B6}" srcId="{E67BE4D4-B389-964D-964C-B6BC6815BB32}" destId="{0944D8E6-6951-694F-958E-5659BDEFB59A}" srcOrd="1" destOrd="0" parTransId="{AFADE49C-FFD1-6D45-B0A8-F98A73EAA7B5}" sibTransId="{9E85DF4F-F7A1-FD43-9C39-CB37CA9D951A}"/>
    <dgm:cxn modelId="{3571FBD7-B100-6342-B2C3-FA67145CE063}" type="presOf" srcId="{7A3C06D8-3C0B-D74E-8226-3937FCEC6688}" destId="{8B036FEE-A430-154E-8B67-B0A1556CF256}" srcOrd="0" destOrd="0" presId="urn:microsoft.com/office/officeart/2005/8/layout/hierarchy4"/>
    <dgm:cxn modelId="{9B97AC22-DDE7-0C45-9CEF-F18FC4FCB91F}" type="presOf" srcId="{CA75D63E-EFAB-2E4B-A638-E0051119EB52}" destId="{35918BDE-CA2C-3E46-A9E2-157C39249F0F}" srcOrd="0" destOrd="0" presId="urn:microsoft.com/office/officeart/2005/8/layout/hierarchy4"/>
    <dgm:cxn modelId="{C37FD8D5-83F6-E240-92AA-87B7B0417544}" type="presOf" srcId="{B984B49C-EDCC-194A-B9BA-F69E5F4AC6A5}" destId="{D9CBE998-D04A-D945-AE28-A2AFD0A3A657}" srcOrd="0" destOrd="0" presId="urn:microsoft.com/office/officeart/2005/8/layout/hierarchy4"/>
    <dgm:cxn modelId="{1DEDCF70-D6D0-FF4F-92E7-4CA5E2363CCA}" type="presOf" srcId="{5A4D3B89-F1AB-1A4D-91C0-DFCA608C56D9}" destId="{6B71E02A-08A1-9142-AE09-810AE276A7A4}" srcOrd="0" destOrd="0" presId="urn:microsoft.com/office/officeart/2005/8/layout/hierarchy4"/>
    <dgm:cxn modelId="{0CC12CD4-E115-664D-8367-C6410DE31DCC}" type="presOf" srcId="{FBB8B617-5928-014F-BC0E-0F407D396A07}" destId="{B0429CF3-E410-0847-9DF9-B31ED9D3A6C7}" srcOrd="0" destOrd="0" presId="urn:microsoft.com/office/officeart/2005/8/layout/hierarchy4"/>
    <dgm:cxn modelId="{090C2E62-C2ED-C04C-A69E-C5D225339ACB}" type="presOf" srcId="{E67BE4D4-B389-964D-964C-B6BC6815BB32}" destId="{D63E5993-F4B2-C345-AABB-7FCC946ECC94}" srcOrd="0" destOrd="0" presId="urn:microsoft.com/office/officeart/2005/8/layout/hierarchy4"/>
    <dgm:cxn modelId="{D15FCEAB-B42B-F74B-819B-401AC3E8FD78}" type="presOf" srcId="{0944D8E6-6951-694F-958E-5659BDEFB59A}" destId="{746DBA60-4116-FB45-804C-D08FE5D49185}" srcOrd="0" destOrd="0" presId="urn:microsoft.com/office/officeart/2005/8/layout/hierarchy4"/>
    <dgm:cxn modelId="{BF5E6729-2DA2-F344-A578-1293177EBECE}" srcId="{5A4D3B89-F1AB-1A4D-91C0-DFCA608C56D9}" destId="{E67BE4D4-B389-964D-964C-B6BC6815BB32}" srcOrd="1" destOrd="0" parTransId="{5A2F98C6-68D2-4942-9833-0D67BE51465E}" sibTransId="{21168385-5684-CE48-BE1C-CE63C4F62772}"/>
    <dgm:cxn modelId="{A6E73464-7F47-5F44-B3BA-6B0C86748D5E}" srcId="{CA75D63E-EFAB-2E4B-A638-E0051119EB52}" destId="{AA3D06F5-CFD2-604A-83B1-59AE54B81BED}" srcOrd="1" destOrd="0" parTransId="{1D7E3894-9146-7D46-9E0B-6CD72FF2E231}" sibTransId="{04BF881C-A66F-C14A-A736-7D340308C52A}"/>
    <dgm:cxn modelId="{84907E2D-5629-4346-A130-BC0DE1358073}" srcId="{FBB8B617-5928-014F-BC0E-0F407D396A07}" destId="{5A4D3B89-F1AB-1A4D-91C0-DFCA608C56D9}" srcOrd="0" destOrd="0" parTransId="{0762FEB3-E010-3043-8A7D-9F5061BF3F48}" sibTransId="{92FFB7BC-39BB-D044-B7F6-BFF64E364038}"/>
    <dgm:cxn modelId="{B5519926-445F-8747-A7EA-EC7CA4A33A8C}" type="presOf" srcId="{AA3D06F5-CFD2-604A-83B1-59AE54B81BED}" destId="{18C21741-C6A5-4B44-890A-7B8151CDD957}" srcOrd="0" destOrd="0" presId="urn:microsoft.com/office/officeart/2005/8/layout/hierarchy4"/>
    <dgm:cxn modelId="{C5AB0F63-37F7-AB40-9DED-7F58784EE344}" srcId="{CA75D63E-EFAB-2E4B-A638-E0051119EB52}" destId="{B984B49C-EDCC-194A-B9BA-F69E5F4AC6A5}" srcOrd="0" destOrd="0" parTransId="{702B86DA-871E-5742-8E58-DCA82DB48DFD}" sibTransId="{1B2E30C7-71AD-3D4A-A0CF-EBF06BA725EF}"/>
    <dgm:cxn modelId="{E44E6A5E-F75E-C844-90D5-CE65D8541810}" type="presParOf" srcId="{B0429CF3-E410-0847-9DF9-B31ED9D3A6C7}" destId="{B1A8E8A1-FA00-E44D-A9D1-26526FA768C3}" srcOrd="0" destOrd="0" presId="urn:microsoft.com/office/officeart/2005/8/layout/hierarchy4"/>
    <dgm:cxn modelId="{B8E28F49-8A14-BD43-8B8C-795F3DDD7B61}" type="presParOf" srcId="{B1A8E8A1-FA00-E44D-A9D1-26526FA768C3}" destId="{6B71E02A-08A1-9142-AE09-810AE276A7A4}" srcOrd="0" destOrd="0" presId="urn:microsoft.com/office/officeart/2005/8/layout/hierarchy4"/>
    <dgm:cxn modelId="{85BEF494-AAEC-5F47-9524-CFC84F4F11CF}" type="presParOf" srcId="{B1A8E8A1-FA00-E44D-A9D1-26526FA768C3}" destId="{DECEF2F9-13F0-E048-9B1A-6E0A9ADB9854}" srcOrd="1" destOrd="0" presId="urn:microsoft.com/office/officeart/2005/8/layout/hierarchy4"/>
    <dgm:cxn modelId="{F5498E68-772D-C64D-855A-E5B33A859561}" type="presParOf" srcId="{B1A8E8A1-FA00-E44D-A9D1-26526FA768C3}" destId="{125ECD6A-8924-FF4A-AC3A-7849F7C2455D}" srcOrd="2" destOrd="0" presId="urn:microsoft.com/office/officeart/2005/8/layout/hierarchy4"/>
    <dgm:cxn modelId="{57BF5060-FBB5-4040-A590-AB8FB9425E04}" type="presParOf" srcId="{125ECD6A-8924-FF4A-AC3A-7849F7C2455D}" destId="{C6E09A60-7B09-3741-A03E-E27329CF8E0A}" srcOrd="0" destOrd="0" presId="urn:microsoft.com/office/officeart/2005/8/layout/hierarchy4"/>
    <dgm:cxn modelId="{3871D6F1-86EE-1B44-B83D-C25BE8CF3E03}" type="presParOf" srcId="{C6E09A60-7B09-3741-A03E-E27329CF8E0A}" destId="{35918BDE-CA2C-3E46-A9E2-157C39249F0F}" srcOrd="0" destOrd="0" presId="urn:microsoft.com/office/officeart/2005/8/layout/hierarchy4"/>
    <dgm:cxn modelId="{DDE316F0-7007-E440-8D3F-D0609DE6090E}" type="presParOf" srcId="{C6E09A60-7B09-3741-A03E-E27329CF8E0A}" destId="{B6479AE3-6690-AE46-A921-6B2BC3214556}" srcOrd="1" destOrd="0" presId="urn:microsoft.com/office/officeart/2005/8/layout/hierarchy4"/>
    <dgm:cxn modelId="{BB8EE452-FABF-134C-BC4F-0764425A8FE4}" type="presParOf" srcId="{C6E09A60-7B09-3741-A03E-E27329CF8E0A}" destId="{0427863F-8165-E24D-ABE6-59BF9518F40F}" srcOrd="2" destOrd="0" presId="urn:microsoft.com/office/officeart/2005/8/layout/hierarchy4"/>
    <dgm:cxn modelId="{D5415037-A43D-4B45-B65D-06414844EF5E}" type="presParOf" srcId="{0427863F-8165-E24D-ABE6-59BF9518F40F}" destId="{BD90200A-015D-6241-BDE4-DB403547AF11}" srcOrd="0" destOrd="0" presId="urn:microsoft.com/office/officeart/2005/8/layout/hierarchy4"/>
    <dgm:cxn modelId="{16CD3E38-426D-5647-93B2-5C2BE34B4D55}" type="presParOf" srcId="{BD90200A-015D-6241-BDE4-DB403547AF11}" destId="{D9CBE998-D04A-D945-AE28-A2AFD0A3A657}" srcOrd="0" destOrd="0" presId="urn:microsoft.com/office/officeart/2005/8/layout/hierarchy4"/>
    <dgm:cxn modelId="{AECB06CF-F4A0-D14B-89B7-A51F723F165C}" type="presParOf" srcId="{BD90200A-015D-6241-BDE4-DB403547AF11}" destId="{4EB1456E-99B3-A048-B7D3-7A7F7E0819B8}" srcOrd="1" destOrd="0" presId="urn:microsoft.com/office/officeart/2005/8/layout/hierarchy4"/>
    <dgm:cxn modelId="{8391304B-D8A1-7842-BDEC-6EB30B49EB58}" type="presParOf" srcId="{0427863F-8165-E24D-ABE6-59BF9518F40F}" destId="{490AFFFC-4551-7E4B-9B51-FE0E530F1C62}" srcOrd="1" destOrd="0" presId="urn:microsoft.com/office/officeart/2005/8/layout/hierarchy4"/>
    <dgm:cxn modelId="{6AB6A6D5-4DC9-B044-A553-2D78DB69FC42}" type="presParOf" srcId="{0427863F-8165-E24D-ABE6-59BF9518F40F}" destId="{FF95E563-4332-254B-BEA9-F85559DF4BBF}" srcOrd="2" destOrd="0" presId="urn:microsoft.com/office/officeart/2005/8/layout/hierarchy4"/>
    <dgm:cxn modelId="{690FDEF9-937C-D942-A605-842CCD8781A8}" type="presParOf" srcId="{FF95E563-4332-254B-BEA9-F85559DF4BBF}" destId="{18C21741-C6A5-4B44-890A-7B8151CDD957}" srcOrd="0" destOrd="0" presId="urn:microsoft.com/office/officeart/2005/8/layout/hierarchy4"/>
    <dgm:cxn modelId="{91A3E85B-DA9A-D74D-A1A8-70AED5E64860}" type="presParOf" srcId="{FF95E563-4332-254B-BEA9-F85559DF4BBF}" destId="{C4A28EA0-521E-F344-AFFF-DFE99F65E9AB}" srcOrd="1" destOrd="0" presId="urn:microsoft.com/office/officeart/2005/8/layout/hierarchy4"/>
    <dgm:cxn modelId="{AA8501D7-14F5-944A-87E8-6005170637AB}" type="presParOf" srcId="{125ECD6A-8924-FF4A-AC3A-7849F7C2455D}" destId="{3389534D-CA9C-164D-9F7E-9C3D4BDE90AB}" srcOrd="1" destOrd="0" presId="urn:microsoft.com/office/officeart/2005/8/layout/hierarchy4"/>
    <dgm:cxn modelId="{296DF871-8505-0643-BE55-91CACACB24C9}" type="presParOf" srcId="{125ECD6A-8924-FF4A-AC3A-7849F7C2455D}" destId="{F931F7D2-3595-3B48-B8E0-A91EA82C27C0}" srcOrd="2" destOrd="0" presId="urn:microsoft.com/office/officeart/2005/8/layout/hierarchy4"/>
    <dgm:cxn modelId="{493A73EA-D58A-3F44-9781-E043F0143E60}" type="presParOf" srcId="{F931F7D2-3595-3B48-B8E0-A91EA82C27C0}" destId="{D63E5993-F4B2-C345-AABB-7FCC946ECC94}" srcOrd="0" destOrd="0" presId="urn:microsoft.com/office/officeart/2005/8/layout/hierarchy4"/>
    <dgm:cxn modelId="{488DDDF2-961B-7C47-B06A-F5730B37ED07}" type="presParOf" srcId="{F931F7D2-3595-3B48-B8E0-A91EA82C27C0}" destId="{D024E305-6390-D84A-8416-D6AE84B6ED36}" srcOrd="1" destOrd="0" presId="urn:microsoft.com/office/officeart/2005/8/layout/hierarchy4"/>
    <dgm:cxn modelId="{FC43E669-4CF7-D045-81E8-BBF9AFCD47C9}" type="presParOf" srcId="{F931F7D2-3595-3B48-B8E0-A91EA82C27C0}" destId="{2F23C71A-D2D5-3D4C-813B-FB02C322A453}" srcOrd="2" destOrd="0" presId="urn:microsoft.com/office/officeart/2005/8/layout/hierarchy4"/>
    <dgm:cxn modelId="{6C116E8C-BB69-8848-B921-C55D82FD0FA8}" type="presParOf" srcId="{2F23C71A-D2D5-3D4C-813B-FB02C322A453}" destId="{9ECDA542-C099-164D-9A83-3E74A3A8EC02}" srcOrd="0" destOrd="0" presId="urn:microsoft.com/office/officeart/2005/8/layout/hierarchy4"/>
    <dgm:cxn modelId="{48526950-FA41-BF49-8D78-F2825782516A}" type="presParOf" srcId="{9ECDA542-C099-164D-9A83-3E74A3A8EC02}" destId="{8B036FEE-A430-154E-8B67-B0A1556CF256}" srcOrd="0" destOrd="0" presId="urn:microsoft.com/office/officeart/2005/8/layout/hierarchy4"/>
    <dgm:cxn modelId="{7DA9F7E4-5749-9D43-B2E9-E9DA35742FC2}" type="presParOf" srcId="{9ECDA542-C099-164D-9A83-3E74A3A8EC02}" destId="{91E1D1A9-3FF4-AF43-B1A5-0F0056E8890C}" srcOrd="1" destOrd="0" presId="urn:microsoft.com/office/officeart/2005/8/layout/hierarchy4"/>
    <dgm:cxn modelId="{1712634A-7331-8D4C-867D-25EEAA416D55}" type="presParOf" srcId="{2F23C71A-D2D5-3D4C-813B-FB02C322A453}" destId="{3B542076-6F38-0143-A246-D32F04DD442D}" srcOrd="1" destOrd="0" presId="urn:microsoft.com/office/officeart/2005/8/layout/hierarchy4"/>
    <dgm:cxn modelId="{169B86AD-4D13-5B4D-A25A-463BD7044602}" type="presParOf" srcId="{2F23C71A-D2D5-3D4C-813B-FB02C322A453}" destId="{14878E56-F92F-F145-A0CC-E9AF94968DC1}" srcOrd="2" destOrd="0" presId="urn:microsoft.com/office/officeart/2005/8/layout/hierarchy4"/>
    <dgm:cxn modelId="{A0E669D6-6080-A346-AC99-4CC074557DD8}" type="presParOf" srcId="{14878E56-F92F-F145-A0CC-E9AF94968DC1}" destId="{746DBA60-4116-FB45-804C-D08FE5D49185}" srcOrd="0" destOrd="0" presId="urn:microsoft.com/office/officeart/2005/8/layout/hierarchy4"/>
    <dgm:cxn modelId="{6CFDE7B7-4642-0A4A-AE66-504B4DDE53CC}" type="presParOf" srcId="{14878E56-F92F-F145-A0CC-E9AF94968DC1}" destId="{55DDFAD0-1CF3-924F-A13F-A7EAEC9F607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7EEB4-ADA7-4A48-BC1E-01A82E5A5C5D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CCC72-5E3B-8E43-9341-0BB421C384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79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3525" indent="-180975">
              <a:buNone/>
            </a:pPr>
            <a:r>
              <a:rPr lang="es-MX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Adicionales:</a:t>
            </a:r>
          </a:p>
          <a:p>
            <a:pPr marL="263525" indent="-180975">
              <a:buNone/>
            </a:pPr>
            <a:endParaRPr lang="es-MX" sz="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Dictaminación</a:t>
            </a: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los Criterios Generales (clasificación, publicación y actualización ; y protección) </a:t>
            </a:r>
            <a:r>
              <a:rPr lang="es-MX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de Junio de 2014</a:t>
            </a:r>
          </a:p>
          <a:p>
            <a:pPr marL="263525" indent="-180975"/>
            <a:endParaRPr lang="es-MX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Arial"/>
              <a:buChar char="•"/>
            </a:pPr>
            <a:r>
              <a:rPr lang="es-MX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Itei</a:t>
            </a: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para el manejo, ejercicio y control de pasajes y viáticos. </a:t>
            </a:r>
            <a:r>
              <a:rPr lang="es-MX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26 de Junio de 2013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 dirty="0" smtClean="0"/>
              <a:t>Con las diversas disposiciones en materia de  transparencia, acceso a la información, datos personales, archivos y las reformas del Sistema Nacional Anticorrupción, resulta necesario:</a:t>
            </a:r>
          </a:p>
          <a:p>
            <a:pPr algn="just"/>
            <a:endParaRPr lang="es-MX" sz="1200" dirty="0" smtClean="0"/>
          </a:p>
          <a:p>
            <a:pPr marL="514350" indent="-514350" algn="just">
              <a:buAutoNum type="romanUcPeriod"/>
            </a:pPr>
            <a:r>
              <a:rPr lang="es-MX" sz="1200" dirty="0" smtClean="0"/>
              <a:t>Rediseñar la actividad gubernamental.</a:t>
            </a:r>
          </a:p>
          <a:p>
            <a:pPr marL="514350" indent="-514350" algn="just">
              <a:buAutoNum type="romanUcPeriod"/>
            </a:pPr>
            <a:r>
              <a:rPr lang="es-MX" sz="1200" dirty="0" smtClean="0"/>
              <a:t>El cambio mayúsculo, requiere de una implementación y gestión </a:t>
            </a:r>
            <a:r>
              <a:rPr lang="es-MX" sz="1200" u="sng" dirty="0" smtClean="0"/>
              <a:t>cotidiana</a:t>
            </a:r>
            <a:r>
              <a:rPr lang="es-MX" sz="1200" dirty="0" smtClean="0"/>
              <a:t> de las instituciones públicas.</a:t>
            </a:r>
          </a:p>
          <a:p>
            <a:pPr marL="514350" indent="-514350" algn="just">
              <a:buAutoNum type="romanUcPeriod"/>
            </a:pPr>
            <a:r>
              <a:rPr lang="es-MX" sz="1200" dirty="0" smtClean="0"/>
              <a:t>El cambio implica destinar recursos humanos, financieros y materiales, pero que a largo plazo incrementará la eficacia de las instituciones.</a:t>
            </a:r>
          </a:p>
          <a:p>
            <a:pPr algn="just"/>
            <a:endParaRPr lang="es-MX" sz="1200" dirty="0" smtClean="0"/>
          </a:p>
          <a:p>
            <a:pPr algn="just"/>
            <a:r>
              <a:rPr lang="es-MX" sz="1100" dirty="0" smtClean="0"/>
              <a:t>Para lograr tener instituciones públicas realmente transparentes, es necesario que éstas se convenzan que </a:t>
            </a:r>
            <a:r>
              <a:rPr lang="es-MX" sz="1100" b="1" dirty="0" smtClean="0"/>
              <a:t>«la transparencia es una necesidad administrativa»</a:t>
            </a:r>
            <a:r>
              <a:rPr lang="es-MX" sz="1100" dirty="0" smtClean="0"/>
              <a:t> impuesta por la sociedad como un valor institucional para formar parte de su cultura organizacional.</a:t>
            </a:r>
            <a:r>
              <a:rPr lang="es-MX" sz="1200" dirty="0" smtClean="0"/>
              <a:t> </a:t>
            </a:r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A7C76-1E1D-4418-858E-134EC8700E4B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159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3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75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ITEI y las obligaciones que demanda la normatividad en Jalisco a las Unidades de Transparencia</a:t>
            </a:r>
          </a:p>
          <a:p>
            <a:pPr algn="ctr">
              <a:buNone/>
            </a:pPr>
            <a:endParaRPr lang="es-MX" sz="11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s-MX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“La manera más segura de </a:t>
            </a:r>
            <a:r>
              <a:rPr lang="es-MX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saber si son justas o injustas </a:t>
            </a:r>
            <a:r>
              <a:rPr lang="es-MX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s-MX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intención política</a:t>
            </a:r>
            <a:r>
              <a:rPr lang="es-MX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una </a:t>
            </a:r>
            <a:r>
              <a:rPr lang="es-MX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ley</a:t>
            </a:r>
            <a:r>
              <a:rPr lang="es-MX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una </a:t>
            </a:r>
            <a:r>
              <a:rPr lang="es-MX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decisión de un gobernante</a:t>
            </a:r>
            <a:r>
              <a:rPr lang="es-MX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 </a:t>
            </a:r>
            <a:r>
              <a:rPr lang="es-MX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sacándolas del secreto </a:t>
            </a:r>
            <a:r>
              <a:rPr lang="es-MX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poniéndolas </a:t>
            </a:r>
            <a:r>
              <a:rPr lang="es-MX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 vista de la opinión pública”</a:t>
            </a:r>
          </a:p>
          <a:p>
            <a:pPr algn="r">
              <a:buNone/>
            </a:pPr>
            <a:r>
              <a:rPr lang="es-MX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Kant</a:t>
            </a:r>
            <a:endParaRPr lang="es-MX" sz="1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80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Algunos casos de excepción:</a:t>
            </a:r>
          </a:p>
          <a:p>
            <a:r>
              <a:rPr lang="es-MX" b="0" dirty="0" smtClean="0"/>
              <a:t>Orden judicial.</a:t>
            </a:r>
          </a:p>
          <a:p>
            <a:r>
              <a:rPr lang="es-MX" b="0" dirty="0" smtClean="0"/>
              <a:t>Sea para fines estadísticos</a:t>
            </a:r>
            <a:r>
              <a:rPr lang="es-MX" b="0" baseline="0" dirty="0" smtClean="0"/>
              <a:t> que no pueda asociarse con el titular.</a:t>
            </a:r>
          </a:p>
          <a:p>
            <a:r>
              <a:rPr lang="es-MX" b="0" baseline="0" dirty="0" smtClean="0"/>
              <a:t>Se relacione con estímulos, apoyos, subsidios y recursos públicos.</a:t>
            </a:r>
          </a:p>
          <a:p>
            <a:r>
              <a:rPr lang="es-MX" b="0" baseline="0" dirty="0" smtClean="0"/>
              <a:t>Se transmita entre autoridades, solamente para el ejercicio de sus atribuciones.</a:t>
            </a:r>
          </a:p>
          <a:p>
            <a:r>
              <a:rPr lang="es-MX" b="0" baseline="0" dirty="0" smtClean="0"/>
              <a:t>Esté establecido el alguna legislación como información NO confidencial.</a:t>
            </a:r>
          </a:p>
          <a:p>
            <a:endParaRPr lang="es-MX" b="0" baseline="0" dirty="0" smtClean="0"/>
          </a:p>
          <a:p>
            <a:endParaRPr lang="es-MX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8CB0-A087-4DEB-8A79-13BE4B43E638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839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Desaparece la</a:t>
            </a:r>
            <a:r>
              <a:rPr lang="es-MX" baseline="0" dirty="0" smtClean="0"/>
              <a:t> revisión oficiosa.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s-MX" dirty="0" smtClean="0">
                <a:latin typeface="Calibri" charset="0"/>
              </a:rPr>
              <a:t>Esta</a:t>
            </a:r>
            <a:r>
              <a:rPr lang="es-MX" baseline="0" dirty="0" smtClean="0">
                <a:latin typeface="Calibri" charset="0"/>
              </a:rPr>
              <a:t> inclusión en la Constitución data del 2009 y con ello se permitió a los titulares de los derechos a acceder a los datos personales. </a:t>
            </a:r>
            <a:endParaRPr lang="es-MX" dirty="0">
              <a:latin typeface="Calibri" charset="0"/>
            </a:endParaRP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F17CC8-2F9A-724F-9B45-6FB703E74815}" type="slidenum">
              <a:rPr lang="es-MX" sz="1200">
                <a:cs typeface="Arial" charset="0"/>
              </a:rPr>
              <a:pPr eaLnBrk="1" hangingPunct="1"/>
              <a:t>37</a:t>
            </a:fld>
            <a:endParaRPr lang="es-MX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s-MX" dirty="0" smtClean="0"/>
              <a:t>Son algunas.</a:t>
            </a:r>
          </a:p>
          <a:p>
            <a:r>
              <a:rPr lang="es-MX" dirty="0" smtClean="0"/>
              <a:t>EJEMPLOS: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I.- </a:t>
            </a:r>
            <a:r>
              <a:rPr lang="es-ES" b="1" dirty="0" smtClean="0"/>
              <a:t>Ejemplo: </a:t>
            </a:r>
            <a:r>
              <a:rPr lang="es-ES" dirty="0" smtClean="0"/>
              <a:t>Pedir a los solicitantes datos adicionales a los requisitos de la solicitud de información.</a:t>
            </a:r>
            <a:endParaRPr lang="es-E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II.-</a:t>
            </a:r>
            <a:r>
              <a:rPr lang="es-ES" b="1" dirty="0" smtClean="0"/>
              <a:t>Ejemplo: </a:t>
            </a:r>
            <a:r>
              <a:rPr lang="es-ES" dirty="0" smtClean="0"/>
              <a:t>Por negar información de libre acceso</a:t>
            </a:r>
            <a:r>
              <a:rPr lang="es-ES" b="1" dirty="0" smtClean="0"/>
              <a:t> </a:t>
            </a:r>
            <a:r>
              <a:rPr lang="es-ES" dirty="0" smtClean="0"/>
              <a:t>o por publicar de forma incompleta Información en los sitios oficiales de Internet.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 smtClean="0"/>
              <a:t>III.-</a:t>
            </a:r>
            <a:r>
              <a:rPr lang="es-ES" b="1" dirty="0" smtClean="0"/>
              <a:t>Ejemplo: </a:t>
            </a:r>
            <a:r>
              <a:rPr lang="es-ES" dirty="0" smtClean="0"/>
              <a:t>Por incumplir RESOLUCIONES DEL ITEI, y por difundir, distribuir transferir, publicar, comercializar o permitir el acceso no autorizado a la información CONFIDENCIAL y RESERVADA.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7368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Constitución Política del Estado de Jalisco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(Decreto 25437/LXI/2015 reformó los artículos 4°, 9°, 15, 35, 97, 100 y 111) en vigor desde el 20 de diciembre de 2015.</a:t>
            </a:r>
          </a:p>
          <a:p>
            <a:endParaRPr lang="es-MX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s-MX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 de Transparencia y Acceso a la Información Pública del Estado de Jalisco y sus Municipios</a:t>
            </a:r>
            <a:r>
              <a:rPr lang="es-MX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(última reforma según Decreto No. 25437/LX/2015 Publicado el sábado 19 de diciembre del 2015, con vigencia desde el 20 de Diciembre del 2015)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CC72-5E3B-8E43-9341-0BB421C384B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49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E8BE-4D8A-4A3C-9FF6-6100A21476CF}" type="datetimeFigureOut">
              <a:rPr lang="es-MX" smtClean="0"/>
              <a:pPr/>
              <a:t>26/02/2016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F879-58D3-4FA1-81AD-DCF96AF4FF52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5695" t="92149" r="61156"/>
          <a:stretch/>
        </p:blipFill>
        <p:spPr>
          <a:xfrm>
            <a:off x="3779912" y="3284984"/>
            <a:ext cx="5015616" cy="792088"/>
          </a:xfrm>
          <a:prstGeom prst="rect">
            <a:avLst/>
          </a:prstGeom>
        </p:spPr>
      </p:pic>
      <p:pic>
        <p:nvPicPr>
          <p:cNvPr id="4" name="Imagen 3" descr="4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6106" cy="6858002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3491880" y="3297178"/>
            <a:ext cx="517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Cynthia Patricia Cantero Pacheco</a:t>
            </a:r>
          </a:p>
          <a:p>
            <a:pPr algn="r"/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Presidenta del Pleno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843808" y="692696"/>
            <a:ext cx="5987008" cy="2088232"/>
          </a:xfrm>
        </p:spPr>
        <p:txBody>
          <a:bodyPr>
            <a:noAutofit/>
          </a:bodyPr>
          <a:lstStyle/>
          <a:p>
            <a:pPr algn="r"/>
            <a:r>
              <a:rPr lang="es-MX" b="1" dirty="0" smtClean="0">
                <a:solidFill>
                  <a:srgbClr val="215968"/>
                </a:solidFill>
              </a:rPr>
              <a:t>Diplomado en Transparencia y Protección de Datos Personales</a:t>
            </a:r>
            <a:endParaRPr lang="es-MX" b="1" dirty="0">
              <a:solidFill>
                <a:srgbClr val="215968"/>
              </a:solidFill>
            </a:endParaRPr>
          </a:p>
        </p:txBody>
      </p:sp>
      <p:pic>
        <p:nvPicPr>
          <p:cNvPr id="2" name="Imagen 1" descr="logotipo_2016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37112"/>
            <a:ext cx="3217157" cy="2004386"/>
          </a:xfrm>
          <a:prstGeom prst="rect">
            <a:avLst/>
          </a:prstGeom>
        </p:spPr>
      </p:pic>
      <p:sp>
        <p:nvSpPr>
          <p:cNvPr id="11" name="3 CuadroTexto"/>
          <p:cNvSpPr txBox="1"/>
          <p:nvPr/>
        </p:nvSpPr>
        <p:spPr>
          <a:xfrm>
            <a:off x="-108520" y="6237312"/>
            <a:ext cx="200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Febrero 2016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537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170031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Clasificación de la Información Pública</a:t>
            </a:r>
          </a:p>
          <a:p>
            <a:pPr marL="368300" indent="-285750">
              <a:buFont typeface="Wingdings" charset="2"/>
              <a:buChar char="§"/>
            </a:pPr>
            <a:endParaRPr lang="es-MX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Publicación y Actualización de Información Fundamental</a:t>
            </a:r>
          </a:p>
          <a:p>
            <a:pPr marL="368300" indent="-285750">
              <a:buFont typeface="Wingdings" charset="2"/>
              <a:buChar char="§"/>
            </a:pPr>
            <a:endParaRPr lang="es-MX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Protección de la Información Confidencial </a:t>
            </a:r>
          </a:p>
          <a:p>
            <a:pPr marL="368300" indent="-285750">
              <a:buFont typeface="Wingdings" charset="2"/>
              <a:buChar char="§"/>
            </a:pPr>
            <a:endParaRPr lang="es-MX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Sector Salud</a:t>
            </a:r>
          </a:p>
          <a:p>
            <a:pPr marL="368300" indent="-285750">
              <a:buFont typeface="Wingdings" charset="2"/>
              <a:buChar char="§"/>
            </a:pPr>
            <a:endParaRPr lang="es-MX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Seguridad Pública</a:t>
            </a:r>
          </a:p>
          <a:p>
            <a:pPr marL="368300" indent="-285750">
              <a:buFont typeface="Wingdings" charset="2"/>
              <a:buChar char="§"/>
            </a:pPr>
            <a:endParaRPr lang="es-MX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Educación</a:t>
            </a:r>
          </a:p>
          <a:p>
            <a:pPr marL="368300" indent="-285750">
              <a:buFont typeface="Wingdings" charset="2"/>
              <a:buChar char="§"/>
            </a:pPr>
            <a:endParaRPr lang="es-MX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Audiencias de conciliación dentro de los Recursos de Revisión</a:t>
            </a:r>
          </a:p>
          <a:p>
            <a:pPr marL="368300" indent="-285750">
              <a:buFont typeface="Wingdings" charset="2"/>
              <a:buChar char="§"/>
            </a:pPr>
            <a:endParaRPr lang="es-MX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Elaboración de versiones públicas de documentos que contengan información reservada o confidencial</a:t>
            </a:r>
          </a:p>
          <a:p>
            <a:pPr marL="368300" indent="-285750">
              <a:buFont typeface="Wingdings" charset="2"/>
              <a:buChar char="§"/>
            </a:pPr>
            <a:endParaRPr lang="es-MX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8300" indent="-285750">
              <a:buFont typeface="Wingdings" charset="2"/>
              <a:buChar char="§"/>
            </a:pPr>
            <a:r>
              <a:rPr lang="es-MX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 la Notificación por correo electrónico, que deberán observar tanto los solicitantes, recurrentes, presuntos responsables, así como los sujetos obligados</a:t>
            </a:r>
          </a:p>
          <a:p>
            <a:pPr marL="263525" indent="-180975">
              <a:buNone/>
            </a:pPr>
            <a:endParaRPr lang="es-MX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695" t="92149" r="61156"/>
          <a:stretch/>
        </p:blipFill>
        <p:spPr>
          <a:xfrm>
            <a:off x="-11568" y="0"/>
            <a:ext cx="9155568" cy="70415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14205" y="188640"/>
            <a:ext cx="8064896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14205" y="188640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dirty="0" smtClean="0">
                <a:solidFill>
                  <a:schemeClr val="bg1"/>
                </a:solidFill>
                <a:latin typeface="Andale Mono"/>
                <a:cs typeface="Andale Mono"/>
              </a:rPr>
              <a:t>Lineamientos generales (Estatales)</a:t>
            </a:r>
            <a:endParaRPr lang="es-MX" sz="2500" b="1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pic>
        <p:nvPicPr>
          <p:cNvPr id="16" name="Imagen 15" descr="original_horizont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677-000103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6538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568" y="188640"/>
            <a:ext cx="7632848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152128"/>
          </a:xfrm>
        </p:spPr>
        <p:txBody>
          <a:bodyPr>
            <a:normAutofit/>
          </a:bodyPr>
          <a:lstStyle/>
          <a:p>
            <a:r>
              <a:rPr lang="es-MX" sz="2500" dirty="0" smtClean="0">
                <a:solidFill>
                  <a:schemeClr val="bg1"/>
                </a:solidFill>
              </a:rPr>
              <a:t>Atención urgente de los Sujetos Obligados</a:t>
            </a:r>
            <a:endParaRPr lang="es-MX" sz="2500" b="1" dirty="0">
              <a:solidFill>
                <a:schemeClr val="bg1"/>
              </a:solidFill>
            </a:endParaRPr>
          </a:p>
        </p:txBody>
      </p:sp>
      <p:pic>
        <p:nvPicPr>
          <p:cNvPr id="7" name="Imagen 6" descr="original_horizont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563888" y="2420888"/>
            <a:ext cx="5400600" cy="367240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707904" y="2564905"/>
            <a:ext cx="5184576" cy="345638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707904" y="2620357"/>
            <a:ext cx="496855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charset="2"/>
              <a:buChar char="§"/>
            </a:pPr>
            <a:r>
              <a:rPr lang="es-MX" sz="2200" dirty="0"/>
              <a:t>Unidad de Transparencia que dependerá del titular del </a:t>
            </a:r>
            <a:r>
              <a:rPr lang="es-MX" sz="2200" dirty="0" smtClean="0"/>
              <a:t>SO</a:t>
            </a:r>
            <a:endParaRPr lang="es-MX" sz="2200" dirty="0"/>
          </a:p>
          <a:p>
            <a:pPr marL="342900" indent="-342900" algn="just">
              <a:spcAft>
                <a:spcPts val="600"/>
              </a:spcAft>
              <a:buFont typeface="Wingdings" charset="2"/>
              <a:buChar char="§"/>
            </a:pPr>
            <a:r>
              <a:rPr lang="es-MX" sz="2200" dirty="0"/>
              <a:t>Comité de Transparencia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§"/>
            </a:pPr>
            <a:r>
              <a:rPr lang="es-MX" sz="2200" dirty="0"/>
              <a:t>Reglamento interno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§"/>
            </a:pPr>
            <a:r>
              <a:rPr lang="es-MX" sz="2200" dirty="0"/>
              <a:t>Transparencia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§"/>
            </a:pPr>
            <a:r>
              <a:rPr lang="es-MX" sz="2200" dirty="0"/>
              <a:t>Derecho de Acceso a la Información (DAI)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§"/>
            </a:pPr>
            <a:r>
              <a:rPr lang="es-MX" sz="2200" dirty="0"/>
              <a:t>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30169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5076056" y="5492"/>
            <a:ext cx="288032" cy="6852508"/>
          </a:xfrm>
          <a:prstGeom prst="rect">
            <a:avLst/>
          </a:prstGeom>
        </p:spPr>
      </p:pic>
      <p:pic>
        <p:nvPicPr>
          <p:cNvPr id="2" name="Imagen 1" descr="179708502.jpg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b="4398"/>
          <a:stretch/>
        </p:blipFill>
        <p:spPr>
          <a:xfrm>
            <a:off x="0" y="388"/>
            <a:ext cx="5192001" cy="685761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8104" y="980728"/>
            <a:ext cx="3312368" cy="17281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2400" dirty="0">
                <a:latin typeface="Arial"/>
                <a:cs typeface="Arial"/>
              </a:rPr>
              <a:t>LEY DE TRANSPARENCIA Y ACCESO A LA INFORMACIÓN PÚBLICA DEL ESTADO DE JALISCO Y SUS MUNICIPIOS </a:t>
            </a:r>
          </a:p>
          <a:p>
            <a:pPr marL="0" indent="0" algn="just">
              <a:buNone/>
            </a:pPr>
            <a:endParaRPr lang="es-MX" sz="2400" dirty="0" smtClean="0"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 rot="5400000">
            <a:off x="1869007" y="3279060"/>
            <a:ext cx="6918155" cy="3600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1403648" y="4221088"/>
            <a:ext cx="4752528" cy="11291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51720" y="4293096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800" dirty="0" smtClean="0">
                <a:solidFill>
                  <a:srgbClr val="000000"/>
                </a:solidFill>
                <a:latin typeface="Arial"/>
                <a:cs typeface="Arial"/>
              </a:rPr>
              <a:t>Armonización </a:t>
            </a:r>
            <a:endParaRPr lang="es-MX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7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/>
          <a:stretch/>
        </p:blipFill>
        <p:spPr>
          <a:xfrm>
            <a:off x="4716016" y="908721"/>
            <a:ext cx="4032448" cy="59492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1520" y="908720"/>
            <a:ext cx="4104456" cy="59812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2 Marcador de contenido"/>
          <p:cNvSpPr>
            <a:spLocks noGrp="1"/>
          </p:cNvSpPr>
          <p:nvPr>
            <p:ph sz="half" idx="1"/>
          </p:nvPr>
        </p:nvSpPr>
        <p:spPr>
          <a:xfrm>
            <a:off x="-252536" y="1182125"/>
            <a:ext cx="4495800" cy="4983179"/>
          </a:xfrm>
        </p:spPr>
        <p:txBody>
          <a:bodyPr>
            <a:normAutofit fontScale="92500" lnSpcReduction="20000"/>
          </a:bodyPr>
          <a:lstStyle/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Consejero</a:t>
            </a:r>
          </a:p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Comité de Clasificación</a:t>
            </a:r>
          </a:p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Instituto de Transparencia e Información Pública del Estado de Jalisco y sus Municipios  (ITEI)</a:t>
            </a:r>
          </a:p>
          <a:p>
            <a:pPr lvl="1" algn="r">
              <a:spcBef>
                <a:spcPts val="0"/>
              </a:spcBef>
              <a:spcAft>
                <a:spcPts val="1200"/>
              </a:spcAft>
              <a:buNone/>
            </a:pPr>
            <a:endParaRPr lang="es-MX" sz="1500" dirty="0" smtClean="0"/>
          </a:p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Consejo del Instituto</a:t>
            </a:r>
          </a:p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Lineamientos Generales</a:t>
            </a:r>
          </a:p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Resolución</a:t>
            </a:r>
          </a:p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Solicitud de información</a:t>
            </a:r>
          </a:p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endParaRPr lang="es-MX" sz="1500" dirty="0" smtClean="0"/>
          </a:p>
          <a:p>
            <a:pPr marL="457200" lvl="1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Procedente, improcedente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s-MX" dirty="0"/>
          </a:p>
        </p:txBody>
      </p:sp>
      <p:sp>
        <p:nvSpPr>
          <p:cNvPr id="5" name="3 Marcador de contenido"/>
          <p:cNvSpPr>
            <a:spLocks noGrp="1"/>
          </p:cNvSpPr>
          <p:nvPr>
            <p:ph sz="half" idx="2"/>
          </p:nvPr>
        </p:nvSpPr>
        <p:spPr>
          <a:xfrm>
            <a:off x="4499992" y="919646"/>
            <a:ext cx="4357718" cy="5411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Comisionado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Comité de Transparencia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Instituto de Transparencia, Información Pública y Protección de Datos Personales del Estado de Jalisco (ITEI)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Pleno del Instituto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Lineamientos Estatales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Respuesta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Solicitud de Acceso a la Información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dirty="0" smtClean="0"/>
              <a:t>Afirmativo y negativo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2380370" y="529516"/>
            <a:ext cx="1399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Impact"/>
                <a:cs typeface="Impact"/>
              </a:rPr>
              <a:t>Anterior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308304" y="529516"/>
            <a:ext cx="1133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A1A201"/>
                </a:solidFill>
                <a:latin typeface="Impact"/>
                <a:cs typeface="Impact"/>
              </a:rPr>
              <a:t>Actual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211960" y="1412776"/>
            <a:ext cx="64807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211960" y="2276872"/>
            <a:ext cx="64807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4211960" y="1844824"/>
            <a:ext cx="64807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211960" y="3501008"/>
            <a:ext cx="64807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211960" y="3933056"/>
            <a:ext cx="64807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211960" y="4365104"/>
            <a:ext cx="64807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211960" y="4797152"/>
            <a:ext cx="64807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4211960" y="5517232"/>
            <a:ext cx="64807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original_horizont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179512" y="2060849"/>
            <a:ext cx="8784975" cy="144016"/>
          </a:xfrm>
          <a:prstGeom prst="rect">
            <a:avLst/>
          </a:prstGeom>
        </p:spPr>
      </p:pic>
      <p:pic>
        <p:nvPicPr>
          <p:cNvPr id="2" name="Imagen 1" descr="monitos_caminando_ok.jpg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0493"/>
          <a:stretch/>
        </p:blipFill>
        <p:spPr>
          <a:xfrm>
            <a:off x="151190" y="271043"/>
            <a:ext cx="4698999" cy="175487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967111" y="804637"/>
            <a:ext cx="384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Generalidades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1190" y="271043"/>
            <a:ext cx="8726715" cy="175487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Rectángulo"/>
          <p:cNvSpPr/>
          <p:nvPr/>
        </p:nvSpPr>
        <p:spPr>
          <a:xfrm>
            <a:off x="755576" y="2492896"/>
            <a:ext cx="7929618" cy="387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charset="2"/>
              <a:buChar char="§"/>
            </a:pPr>
            <a:r>
              <a:rPr lang="es-MX" sz="2400" dirty="0" smtClean="0"/>
              <a:t>El derecho de acceso a la información se interpreta con base en los principios pro persona* y de máxima publicidad sin condicionarse su ejercicio.</a:t>
            </a:r>
          </a:p>
          <a:p>
            <a:pPr marL="457200" indent="-457200" algn="just">
              <a:spcAft>
                <a:spcPts val="1200"/>
              </a:spcAft>
              <a:buFont typeface="Wingdings" charset="2"/>
              <a:buChar char="§"/>
            </a:pPr>
            <a:r>
              <a:rPr lang="es-MX" sz="2400" dirty="0" smtClean="0"/>
              <a:t>Promover la rendición de cuentas y la participación ciudadana.*</a:t>
            </a:r>
          </a:p>
          <a:p>
            <a:pPr marL="457200" indent="-457200" algn="just">
              <a:spcAft>
                <a:spcPts val="1200"/>
              </a:spcAft>
              <a:buFont typeface="Wingdings" charset="2"/>
              <a:buChar char="§"/>
            </a:pPr>
            <a:r>
              <a:rPr lang="es-MX" sz="2400" dirty="0" smtClean="0"/>
              <a:t>Información pública en datos y formatos abiertos y accesibles, lenguaje sencillo  y procurar traducción a lenguas indígenas.*</a:t>
            </a:r>
          </a:p>
          <a:p>
            <a:pPr marL="457200" indent="-457200" algn="just">
              <a:spcAft>
                <a:spcPts val="1200"/>
              </a:spcAft>
              <a:buFont typeface="Wingdings" charset="2"/>
              <a:buChar char="§"/>
            </a:pPr>
            <a:r>
              <a:rPr lang="es-MX" sz="2400" dirty="0" smtClean="0"/>
              <a:t>Información proactiva y focalizada.*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 rot="16200000">
            <a:off x="7992380" y="1160748"/>
            <a:ext cx="194421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87707471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/>
        </p:blipFill>
        <p:spPr>
          <a:xfrm>
            <a:off x="0" y="-1"/>
            <a:ext cx="5436096" cy="68580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4716016" y="4244073"/>
            <a:ext cx="864096" cy="112914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0189" y="4416211"/>
            <a:ext cx="4685908" cy="77317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259632" y="4472807"/>
            <a:ext cx="39604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Principios</a:t>
            </a:r>
            <a:endParaRPr lang="es-ES" sz="32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8" name="Imagen 7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2 Marcador de contenido"/>
          <p:cNvSpPr>
            <a:spLocks noGrp="1"/>
          </p:cNvSpPr>
          <p:nvPr>
            <p:ph sz="half" idx="1"/>
          </p:nvPr>
        </p:nvSpPr>
        <p:spPr>
          <a:xfrm>
            <a:off x="5796136" y="692696"/>
            <a:ext cx="4038600" cy="5054617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es-MX" sz="2000" dirty="0" smtClean="0"/>
              <a:t>Certeza*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Eficacia*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Imparcialidad*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Independencia*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Interés general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Legalidad*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Libre acceso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Máxima publicidad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Mínima formalidad</a:t>
            </a:r>
          </a:p>
          <a:p>
            <a:pPr lvl="0">
              <a:buFont typeface="Wingdings" charset="2"/>
              <a:buChar char="§"/>
              <a:defRPr/>
            </a:pPr>
            <a:r>
              <a:rPr lang="es-MX" sz="2000" dirty="0"/>
              <a:t>Objetividad*</a:t>
            </a:r>
          </a:p>
          <a:p>
            <a:pPr lvl="0">
              <a:buFont typeface="Wingdings" charset="2"/>
              <a:buChar char="§"/>
              <a:defRPr/>
            </a:pPr>
            <a:r>
              <a:rPr lang="es-MX" sz="2000" dirty="0"/>
              <a:t>Presunción de existencia*</a:t>
            </a:r>
          </a:p>
          <a:p>
            <a:pPr lvl="0">
              <a:buFont typeface="Wingdings" charset="2"/>
              <a:buChar char="§"/>
              <a:defRPr/>
            </a:pPr>
            <a:r>
              <a:rPr lang="es-MX" sz="2000" dirty="0"/>
              <a:t>Profesionalismo*</a:t>
            </a:r>
          </a:p>
          <a:p>
            <a:pPr lvl="0">
              <a:buFont typeface="Wingdings" charset="2"/>
              <a:buChar char="§"/>
              <a:defRPr/>
            </a:pPr>
            <a:r>
              <a:rPr lang="es-MX" sz="2000" dirty="0"/>
              <a:t>Sencillez y celeridad</a:t>
            </a:r>
          </a:p>
          <a:p>
            <a:pPr lvl="0">
              <a:buFont typeface="Wingdings" charset="2"/>
              <a:buChar char="§"/>
              <a:defRPr/>
            </a:pPr>
            <a:r>
              <a:rPr lang="es-MX" sz="2000" dirty="0"/>
              <a:t>Suplencia de la deficiencia</a:t>
            </a:r>
          </a:p>
          <a:p>
            <a:pPr lvl="0">
              <a:buFont typeface="Wingdings" charset="2"/>
              <a:buChar char="§"/>
              <a:defRPr/>
            </a:pPr>
            <a:r>
              <a:rPr lang="es-MX" sz="2000" dirty="0" smtClean="0"/>
              <a:t>Transparencia</a:t>
            </a:r>
            <a:endParaRPr lang="es-MX" sz="2000" dirty="0"/>
          </a:p>
        </p:txBody>
      </p:sp>
      <p:sp>
        <p:nvSpPr>
          <p:cNvPr id="10" name="Rectángulo 9"/>
          <p:cNvSpPr/>
          <p:nvPr/>
        </p:nvSpPr>
        <p:spPr>
          <a:xfrm>
            <a:off x="2339752" y="6488668"/>
            <a:ext cx="298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MX" dirty="0"/>
              <a:t>*Incorporados recientemente</a:t>
            </a:r>
          </a:p>
        </p:txBody>
      </p:sp>
    </p:spTree>
    <p:extLst>
      <p:ext uri="{BB962C8B-B14F-4D97-AF65-F5344CB8AC3E}">
        <p14:creationId xmlns:p14="http://schemas.microsoft.com/office/powerpoint/2010/main" val="18952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79708654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388"/>
          <a:stretch/>
        </p:blipFill>
        <p:spPr>
          <a:xfrm>
            <a:off x="251520" y="-99392"/>
            <a:ext cx="8804740" cy="43508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179512" y="2276872"/>
            <a:ext cx="8784975" cy="1120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3528" y="2529812"/>
            <a:ext cx="8496602" cy="644177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95536" y="2641640"/>
            <a:ext cx="84245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Supletoriedad</a:t>
            </a:r>
            <a:endParaRPr lang="es-ES" sz="2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67544" y="4437112"/>
            <a:ext cx="797245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§"/>
            </a:pPr>
            <a:r>
              <a:rPr lang="es-MX" sz="2400" dirty="0" smtClean="0"/>
              <a:t>Ley General de Transparencia y Acceso a la Información Pública*</a:t>
            </a:r>
          </a:p>
          <a:p>
            <a:pPr algn="just">
              <a:buFont typeface="Wingdings" charset="2"/>
              <a:buChar char="§"/>
            </a:pPr>
            <a:r>
              <a:rPr lang="es-MX" sz="2400" dirty="0" smtClean="0"/>
              <a:t>Ley del Procedimiento Administrativo del Estado de Jalisco </a:t>
            </a:r>
          </a:p>
          <a:p>
            <a:pPr algn="just">
              <a:buFont typeface="Wingdings" charset="2"/>
              <a:buChar char="§"/>
            </a:pPr>
            <a:r>
              <a:rPr lang="es-MX" sz="2400" dirty="0" smtClean="0"/>
              <a:t>Código de Procedimientos Civiles del Estado de Jalisco</a:t>
            </a:r>
          </a:p>
          <a:p>
            <a:pPr algn="just">
              <a:buFont typeface="Wingdings" charset="2"/>
              <a:buChar char="§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76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339752" y="1944216"/>
            <a:ext cx="6264696" cy="4077072"/>
          </a:xfrm>
        </p:spPr>
        <p:txBody>
          <a:bodyPr anchor="ctr" anchorCtr="0"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es-MX" sz="2400" b="1" dirty="0" smtClean="0"/>
              <a:t>Organismos Públicos Descentralizados</a:t>
            </a:r>
            <a:r>
              <a:rPr lang="es-MX" sz="2400" dirty="0" smtClean="0"/>
              <a:t>: Son sujetos obligados.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algn="just">
              <a:buFont typeface="Wingdings" charset="2"/>
              <a:buChar char="§"/>
            </a:pPr>
            <a:r>
              <a:rPr lang="es-MX" sz="2400" b="1" dirty="0" smtClean="0"/>
              <a:t>Fideicomisos públicos municipales y de OPD´s: </a:t>
            </a:r>
            <a:r>
              <a:rPr lang="es-MX" sz="2400" dirty="0" smtClean="0"/>
              <a:t>de no tener estructura orgánica y no son considerados entidad paraestatal,  será responsable quien coordina su operación.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algn="just">
              <a:buFont typeface="Wingdings" charset="2"/>
              <a:buChar char="§"/>
            </a:pPr>
            <a:r>
              <a:rPr lang="es-MX" sz="2400" b="1" dirty="0" smtClean="0"/>
              <a:t>Sindicatos</a:t>
            </a:r>
            <a:r>
              <a:rPr lang="es-MX" sz="2400" dirty="0" smtClean="0"/>
              <a:t>: Que asignen recursos públicos deberán habilitar un espacio en sitio oficial de internet.</a:t>
            </a:r>
          </a:p>
        </p:txBody>
      </p:sp>
      <p:pic>
        <p:nvPicPr>
          <p:cNvPr id="5" name="Imagen 4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-385031" y="-88789"/>
            <a:ext cx="1157111" cy="677204"/>
          </a:xfrm>
          <a:prstGeom prst="rect">
            <a:avLst/>
          </a:prstGeom>
        </p:spPr>
      </p:pic>
      <p:pic>
        <p:nvPicPr>
          <p:cNvPr id="7" name="Imagen 6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712813" y="-88789"/>
            <a:ext cx="1157111" cy="677204"/>
          </a:xfrm>
          <a:prstGeom prst="rect">
            <a:avLst/>
          </a:prstGeom>
        </p:spPr>
      </p:pic>
      <p:pic>
        <p:nvPicPr>
          <p:cNvPr id="8" name="Imagen 7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3" t="34306" r="29741" b="43910"/>
          <a:stretch/>
        </p:blipFill>
        <p:spPr>
          <a:xfrm>
            <a:off x="-385031" y="588415"/>
            <a:ext cx="546301" cy="677204"/>
          </a:xfrm>
          <a:prstGeom prst="rect">
            <a:avLst/>
          </a:prstGeom>
        </p:spPr>
      </p:pic>
      <p:pic>
        <p:nvPicPr>
          <p:cNvPr id="9" name="Imagen 8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102003" y="588415"/>
            <a:ext cx="1157111" cy="677204"/>
          </a:xfrm>
          <a:prstGeom prst="rect">
            <a:avLst/>
          </a:prstGeom>
        </p:spPr>
      </p:pic>
      <p:pic>
        <p:nvPicPr>
          <p:cNvPr id="10" name="Imagen 9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41457" b="43910"/>
          <a:stretch/>
        </p:blipFill>
        <p:spPr>
          <a:xfrm>
            <a:off x="1259115" y="588415"/>
            <a:ext cx="610810" cy="677204"/>
          </a:xfrm>
          <a:prstGeom prst="rect">
            <a:avLst/>
          </a:prstGeom>
        </p:spPr>
      </p:pic>
      <p:pic>
        <p:nvPicPr>
          <p:cNvPr id="11" name="Imagen 10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-385030" y="1265619"/>
            <a:ext cx="1157111" cy="677204"/>
          </a:xfrm>
          <a:prstGeom prst="rect">
            <a:avLst/>
          </a:prstGeom>
        </p:spPr>
      </p:pic>
      <p:pic>
        <p:nvPicPr>
          <p:cNvPr id="12" name="Imagen 11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712814" y="1265619"/>
            <a:ext cx="1157111" cy="677204"/>
          </a:xfrm>
          <a:prstGeom prst="rect">
            <a:avLst/>
          </a:prstGeom>
        </p:spPr>
      </p:pic>
      <p:pic>
        <p:nvPicPr>
          <p:cNvPr id="13" name="Imagen 12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3" t="34306" r="29741" b="43910"/>
          <a:stretch/>
        </p:blipFill>
        <p:spPr>
          <a:xfrm>
            <a:off x="-385030" y="1942823"/>
            <a:ext cx="546301" cy="677204"/>
          </a:xfrm>
          <a:prstGeom prst="rect">
            <a:avLst/>
          </a:prstGeom>
        </p:spPr>
      </p:pic>
      <p:pic>
        <p:nvPicPr>
          <p:cNvPr id="14" name="Imagen 13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102004" y="1942823"/>
            <a:ext cx="1157111" cy="677204"/>
          </a:xfrm>
          <a:prstGeom prst="rect">
            <a:avLst/>
          </a:prstGeom>
        </p:spPr>
      </p:pic>
      <p:pic>
        <p:nvPicPr>
          <p:cNvPr id="15" name="Imagen 14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41457" b="43910"/>
          <a:stretch/>
        </p:blipFill>
        <p:spPr>
          <a:xfrm>
            <a:off x="1259116" y="1942823"/>
            <a:ext cx="610810" cy="677204"/>
          </a:xfrm>
          <a:prstGeom prst="rect">
            <a:avLst/>
          </a:prstGeom>
        </p:spPr>
      </p:pic>
      <p:pic>
        <p:nvPicPr>
          <p:cNvPr id="16" name="Imagen 15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-385030" y="2620027"/>
            <a:ext cx="1157111" cy="677204"/>
          </a:xfrm>
          <a:prstGeom prst="rect">
            <a:avLst/>
          </a:prstGeom>
        </p:spPr>
      </p:pic>
      <p:pic>
        <p:nvPicPr>
          <p:cNvPr id="17" name="Imagen 16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712814" y="2620027"/>
            <a:ext cx="1157111" cy="677204"/>
          </a:xfrm>
          <a:prstGeom prst="rect">
            <a:avLst/>
          </a:prstGeom>
        </p:spPr>
      </p:pic>
      <p:pic>
        <p:nvPicPr>
          <p:cNvPr id="18" name="Imagen 17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3" t="34306" r="29741" b="43910"/>
          <a:stretch/>
        </p:blipFill>
        <p:spPr>
          <a:xfrm>
            <a:off x="-385030" y="3297231"/>
            <a:ext cx="546301" cy="677204"/>
          </a:xfrm>
          <a:prstGeom prst="rect">
            <a:avLst/>
          </a:prstGeom>
        </p:spPr>
      </p:pic>
      <p:pic>
        <p:nvPicPr>
          <p:cNvPr id="19" name="Imagen 18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102004" y="3297231"/>
            <a:ext cx="1157111" cy="677204"/>
          </a:xfrm>
          <a:prstGeom prst="rect">
            <a:avLst/>
          </a:prstGeom>
        </p:spPr>
      </p:pic>
      <p:pic>
        <p:nvPicPr>
          <p:cNvPr id="20" name="Imagen 19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41457" b="43910"/>
          <a:stretch/>
        </p:blipFill>
        <p:spPr>
          <a:xfrm>
            <a:off x="1259116" y="3297231"/>
            <a:ext cx="610810" cy="677204"/>
          </a:xfrm>
          <a:prstGeom prst="rect">
            <a:avLst/>
          </a:prstGeom>
        </p:spPr>
      </p:pic>
      <p:pic>
        <p:nvPicPr>
          <p:cNvPr id="21" name="Imagen 20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-385032" y="3974435"/>
            <a:ext cx="1157111" cy="677204"/>
          </a:xfrm>
          <a:prstGeom prst="rect">
            <a:avLst/>
          </a:prstGeom>
        </p:spPr>
      </p:pic>
      <p:pic>
        <p:nvPicPr>
          <p:cNvPr id="22" name="Imagen 21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712812" y="3974435"/>
            <a:ext cx="1157111" cy="677204"/>
          </a:xfrm>
          <a:prstGeom prst="rect">
            <a:avLst/>
          </a:prstGeom>
        </p:spPr>
      </p:pic>
      <p:pic>
        <p:nvPicPr>
          <p:cNvPr id="23" name="Imagen 22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3" t="34306" r="29741" b="43910"/>
          <a:stretch/>
        </p:blipFill>
        <p:spPr>
          <a:xfrm>
            <a:off x="-385032" y="4651639"/>
            <a:ext cx="546301" cy="677204"/>
          </a:xfrm>
          <a:prstGeom prst="rect">
            <a:avLst/>
          </a:prstGeom>
        </p:spPr>
      </p:pic>
      <p:pic>
        <p:nvPicPr>
          <p:cNvPr id="24" name="Imagen 23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102002" y="4651639"/>
            <a:ext cx="1157111" cy="677204"/>
          </a:xfrm>
          <a:prstGeom prst="rect">
            <a:avLst/>
          </a:prstGeom>
        </p:spPr>
      </p:pic>
      <p:pic>
        <p:nvPicPr>
          <p:cNvPr id="25" name="Imagen 24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41457" b="43910"/>
          <a:stretch/>
        </p:blipFill>
        <p:spPr>
          <a:xfrm>
            <a:off x="1259114" y="4651639"/>
            <a:ext cx="610810" cy="677204"/>
          </a:xfrm>
          <a:prstGeom prst="rect">
            <a:avLst/>
          </a:prstGeom>
        </p:spPr>
      </p:pic>
      <p:pic>
        <p:nvPicPr>
          <p:cNvPr id="26" name="Imagen 25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-385031" y="5328843"/>
            <a:ext cx="1157111" cy="677204"/>
          </a:xfrm>
          <a:prstGeom prst="rect">
            <a:avLst/>
          </a:prstGeom>
        </p:spPr>
      </p:pic>
      <p:pic>
        <p:nvPicPr>
          <p:cNvPr id="27" name="Imagen 26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712813" y="5328843"/>
            <a:ext cx="1157111" cy="677204"/>
          </a:xfrm>
          <a:prstGeom prst="rect">
            <a:avLst/>
          </a:prstGeom>
        </p:spPr>
      </p:pic>
      <p:pic>
        <p:nvPicPr>
          <p:cNvPr id="28" name="Imagen 27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3" t="34306" r="29741" b="43910"/>
          <a:stretch/>
        </p:blipFill>
        <p:spPr>
          <a:xfrm>
            <a:off x="-385031" y="6006047"/>
            <a:ext cx="546301" cy="677204"/>
          </a:xfrm>
          <a:prstGeom prst="rect">
            <a:avLst/>
          </a:prstGeom>
        </p:spPr>
      </p:pic>
      <p:pic>
        <p:nvPicPr>
          <p:cNvPr id="29" name="Imagen 28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102003" y="6006047"/>
            <a:ext cx="1157111" cy="677204"/>
          </a:xfrm>
          <a:prstGeom prst="rect">
            <a:avLst/>
          </a:prstGeom>
        </p:spPr>
      </p:pic>
      <p:pic>
        <p:nvPicPr>
          <p:cNvPr id="30" name="Imagen 29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41457" b="43910"/>
          <a:stretch/>
        </p:blipFill>
        <p:spPr>
          <a:xfrm>
            <a:off x="1259115" y="6006047"/>
            <a:ext cx="610810" cy="677204"/>
          </a:xfrm>
          <a:prstGeom prst="rect">
            <a:avLst/>
          </a:prstGeom>
        </p:spPr>
      </p:pic>
      <p:pic>
        <p:nvPicPr>
          <p:cNvPr id="31" name="Imagen 30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-417284" y="6660509"/>
            <a:ext cx="1157111" cy="677204"/>
          </a:xfrm>
          <a:prstGeom prst="rect">
            <a:avLst/>
          </a:prstGeom>
        </p:spPr>
      </p:pic>
      <p:pic>
        <p:nvPicPr>
          <p:cNvPr id="32" name="Imagen 31" descr="536907583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306" r="29741" b="43910"/>
          <a:stretch/>
        </p:blipFill>
        <p:spPr>
          <a:xfrm>
            <a:off x="680560" y="6660509"/>
            <a:ext cx="1157111" cy="67720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251520" y="332656"/>
            <a:ext cx="8784975" cy="1120301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395536" y="585596"/>
            <a:ext cx="8496602" cy="644177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467544" y="697424"/>
            <a:ext cx="84245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Obligaciones adicionales</a:t>
            </a:r>
            <a:endParaRPr lang="es-ES" sz="2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36" name="Imagen 35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827584" y="2204864"/>
            <a:ext cx="6552728" cy="1049348"/>
          </a:xfrm>
          <a:prstGeom prst="rect">
            <a:avLst/>
          </a:prstGeom>
        </p:spPr>
      </p:pic>
      <p:pic>
        <p:nvPicPr>
          <p:cNvPr id="12" name="Imagen 11" descr="4.jpg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r="41775" b="9397"/>
          <a:stretch/>
        </p:blipFill>
        <p:spPr>
          <a:xfrm>
            <a:off x="7097889" y="0"/>
            <a:ext cx="2046111" cy="6858000"/>
          </a:xfrm>
          <a:prstGeom prst="rect">
            <a:avLst/>
          </a:prstGeom>
        </p:spPr>
      </p:pic>
      <p:pic>
        <p:nvPicPr>
          <p:cNvPr id="15" name="Imagen 14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71398" y="6318785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611560" y="1988840"/>
            <a:ext cx="6543531" cy="100811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-35895" y="1844824"/>
            <a:ext cx="7092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T</a:t>
            </a:r>
            <a:r>
              <a:rPr lang="es-ES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ransparencia</a:t>
            </a:r>
            <a:endParaRPr lang="es-ES" sz="60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995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8 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general*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Generada a partir del 20 de diciembre de 2015</a:t>
            </a: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779912" y="1340768"/>
            <a:ext cx="4038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   </a:t>
            </a:r>
            <a:r>
              <a:rPr lang="es-MX" u="sng" dirty="0" smtClean="0">
                <a:solidFill>
                  <a:schemeClr val="tx1"/>
                </a:solidFill>
              </a:rPr>
              <a:t>Fracción I</a:t>
            </a:r>
          </a:p>
          <a:p>
            <a:pPr algn="just"/>
            <a:endParaRPr lang="es-MX" u="sng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es-MX" dirty="0" smtClean="0">
                <a:solidFill>
                  <a:schemeClr val="tx1"/>
                </a:solidFill>
              </a:rPr>
              <a:t>LGTAIP</a:t>
            </a:r>
          </a:p>
          <a:p>
            <a:pPr algn="just">
              <a:buFontTx/>
              <a:buChar char="-"/>
            </a:pPr>
            <a:r>
              <a:rPr lang="es-MX" dirty="0" smtClean="0">
                <a:solidFill>
                  <a:schemeClr val="tx1"/>
                </a:solidFill>
              </a:rPr>
              <a:t>Lineamientos Estatales </a:t>
            </a:r>
          </a:p>
          <a:p>
            <a:pPr algn="just">
              <a:buFontTx/>
              <a:buChar char="-"/>
            </a:pPr>
            <a:r>
              <a:rPr lang="es-MX" dirty="0" smtClean="0">
                <a:solidFill>
                  <a:schemeClr val="tx1"/>
                </a:solidFill>
              </a:rPr>
              <a:t>Lineamientos Generales emita Sistema Nacional</a:t>
            </a:r>
          </a:p>
          <a:p>
            <a:pPr algn="just">
              <a:buFontTx/>
              <a:buChar char="-"/>
            </a:pPr>
            <a:r>
              <a:rPr lang="es-MX" dirty="0" smtClean="0">
                <a:solidFill>
                  <a:schemeClr val="tx1"/>
                </a:solidFill>
              </a:rPr>
              <a:t>Directorio de personal por honorarios</a:t>
            </a:r>
          </a:p>
          <a:p>
            <a:pPr algn="just">
              <a:buFontTx/>
              <a:buChar char="-"/>
            </a:pPr>
            <a:r>
              <a:rPr lang="es-MX" dirty="0" smtClean="0">
                <a:solidFill>
                  <a:schemeClr val="tx1"/>
                </a:solidFill>
              </a:rPr>
              <a:t>Índices e expedientes clasificados como reservados</a:t>
            </a:r>
          </a:p>
          <a:p>
            <a:pPr algn="just">
              <a:buFontTx/>
              <a:buChar char="-"/>
            </a:pPr>
            <a:r>
              <a:rPr lang="es-MX" dirty="0" smtClean="0">
                <a:solidFill>
                  <a:schemeClr val="tx1"/>
                </a:solidFill>
              </a:rPr>
              <a:t>Estadística de visitas al sistema de consulta electrónica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87707473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/>
          <a:stretch/>
        </p:blipFill>
        <p:spPr>
          <a:xfrm>
            <a:off x="0" y="1039216"/>
            <a:ext cx="9252520" cy="58283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5695" t="92149" r="61156"/>
          <a:stretch/>
        </p:blipFill>
        <p:spPr>
          <a:xfrm>
            <a:off x="8590" y="6309320"/>
            <a:ext cx="9155568" cy="70415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30215" y="3933056"/>
            <a:ext cx="7524328" cy="22322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475656" y="3861048"/>
            <a:ext cx="7236804" cy="1916832"/>
          </a:xfrm>
        </p:spPr>
        <p:txBody>
          <a:bodyPr anchor="ctr" anchorCtr="0">
            <a:noAutofit/>
          </a:bodyPr>
          <a:lstStyle/>
          <a:p>
            <a:pPr algn="ctr">
              <a:buNone/>
            </a:pPr>
            <a:endParaRPr lang="es-MX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es-MX" sz="18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buNone/>
            </a:pPr>
            <a:r>
              <a:rPr lang="es-MX" sz="2000" i="1" dirty="0" smtClean="0">
                <a:solidFill>
                  <a:schemeClr val="bg1"/>
                </a:solidFill>
                <a:latin typeface="Arial"/>
                <a:cs typeface="Arial"/>
              </a:rPr>
              <a:t>“La manera más segura de </a:t>
            </a:r>
            <a:r>
              <a:rPr lang="es-MX" sz="2000" b="1" i="1" dirty="0" smtClean="0">
                <a:solidFill>
                  <a:schemeClr val="bg1"/>
                </a:solidFill>
                <a:latin typeface="Arial"/>
                <a:cs typeface="Arial"/>
              </a:rPr>
              <a:t>saber si son justas o injustas </a:t>
            </a:r>
            <a:r>
              <a:rPr lang="es-MX" sz="2000" i="1" dirty="0" smtClean="0">
                <a:solidFill>
                  <a:schemeClr val="bg1"/>
                </a:solidFill>
                <a:latin typeface="Arial"/>
                <a:cs typeface="Arial"/>
              </a:rPr>
              <a:t>una</a:t>
            </a:r>
            <a:r>
              <a:rPr lang="es-MX" sz="2000" b="1" i="1" dirty="0" smtClean="0">
                <a:solidFill>
                  <a:schemeClr val="bg1"/>
                </a:solidFill>
                <a:latin typeface="Arial"/>
                <a:cs typeface="Arial"/>
              </a:rPr>
              <a:t> intención política</a:t>
            </a:r>
            <a:r>
              <a:rPr lang="es-MX" sz="2000" i="1" dirty="0" smtClean="0">
                <a:solidFill>
                  <a:schemeClr val="bg1"/>
                </a:solidFill>
                <a:latin typeface="Arial"/>
                <a:cs typeface="Arial"/>
              </a:rPr>
              <a:t>, una </a:t>
            </a:r>
            <a:r>
              <a:rPr lang="es-MX" sz="2000" b="1" i="1" dirty="0" smtClean="0">
                <a:solidFill>
                  <a:schemeClr val="bg1"/>
                </a:solidFill>
                <a:latin typeface="Arial"/>
                <a:cs typeface="Arial"/>
              </a:rPr>
              <a:t>ley</a:t>
            </a:r>
            <a:r>
              <a:rPr lang="es-MX" sz="2000" i="1" dirty="0" smtClean="0">
                <a:solidFill>
                  <a:schemeClr val="bg1"/>
                </a:solidFill>
                <a:latin typeface="Arial"/>
                <a:cs typeface="Arial"/>
              </a:rPr>
              <a:t> o una </a:t>
            </a:r>
            <a:r>
              <a:rPr lang="es-MX" sz="2000" b="1" i="1" dirty="0" smtClean="0">
                <a:solidFill>
                  <a:schemeClr val="bg1"/>
                </a:solidFill>
                <a:latin typeface="Arial"/>
                <a:cs typeface="Arial"/>
              </a:rPr>
              <a:t>decisión de un gobernante</a:t>
            </a:r>
            <a:r>
              <a:rPr lang="es-MX" sz="2000" i="1" dirty="0" smtClean="0">
                <a:solidFill>
                  <a:schemeClr val="bg1"/>
                </a:solidFill>
                <a:latin typeface="Arial"/>
                <a:cs typeface="Arial"/>
              </a:rPr>
              <a:t> es </a:t>
            </a:r>
            <a:r>
              <a:rPr lang="es-MX" sz="2000" b="1" i="1" dirty="0" smtClean="0">
                <a:solidFill>
                  <a:schemeClr val="bg1"/>
                </a:solidFill>
                <a:latin typeface="Arial"/>
                <a:cs typeface="Arial"/>
              </a:rPr>
              <a:t>sacándolas del secreto </a:t>
            </a:r>
            <a:r>
              <a:rPr lang="es-MX" sz="2000" i="1" dirty="0" smtClean="0">
                <a:solidFill>
                  <a:schemeClr val="bg1"/>
                </a:solidFill>
                <a:latin typeface="Arial"/>
                <a:cs typeface="Arial"/>
              </a:rPr>
              <a:t>y poniéndolas </a:t>
            </a:r>
            <a:r>
              <a:rPr lang="es-MX" sz="2000" b="1" i="1" dirty="0" smtClean="0">
                <a:solidFill>
                  <a:schemeClr val="bg1"/>
                </a:solidFill>
                <a:latin typeface="Arial"/>
                <a:cs typeface="Arial"/>
              </a:rPr>
              <a:t>a la vista de la opinión pública”</a:t>
            </a:r>
          </a:p>
          <a:p>
            <a:pPr algn="r">
              <a:buNone/>
            </a:pPr>
            <a:endParaRPr lang="es-MX" sz="1200" b="1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buNone/>
            </a:pPr>
            <a:r>
              <a:rPr lang="es-MX" sz="2000" b="1" i="1" dirty="0" smtClean="0">
                <a:solidFill>
                  <a:schemeClr val="bg1"/>
                </a:solidFill>
                <a:latin typeface="Arial"/>
                <a:cs typeface="Arial"/>
              </a:rPr>
              <a:t>Kant</a:t>
            </a:r>
            <a:endParaRPr lang="es-MX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5695" t="92149" r="61156"/>
          <a:stretch/>
        </p:blipFill>
        <p:spPr>
          <a:xfrm>
            <a:off x="0" y="0"/>
            <a:ext cx="9155568" cy="1108822"/>
          </a:xfrm>
          <a:prstGeom prst="rect">
            <a:avLst/>
          </a:prstGeom>
        </p:spPr>
      </p:pic>
      <p:pic>
        <p:nvPicPr>
          <p:cNvPr id="8" name="Imagen 7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8 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general*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Generada a partir del 20 de diciembre de 2015</a:t>
            </a: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3779912" y="1412776"/>
            <a:ext cx="4038600" cy="50546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u="sng" dirty="0" smtClean="0"/>
              <a:t>Fracción II</a:t>
            </a:r>
          </a:p>
          <a:p>
            <a:pPr algn="just"/>
            <a:endParaRPr lang="es-MX" u="sng" dirty="0" smtClean="0"/>
          </a:p>
          <a:p>
            <a:pPr algn="just">
              <a:buFontTx/>
              <a:buChar char="-"/>
            </a:pPr>
            <a:r>
              <a:rPr lang="es-MX" dirty="0" smtClean="0"/>
              <a:t>Criterios </a:t>
            </a:r>
          </a:p>
          <a:p>
            <a:pPr algn="just">
              <a:buFont typeface="Arial" pitchFamily="34" charset="0"/>
              <a:buNone/>
            </a:pPr>
            <a:endParaRPr lang="es-MX" u="sng" dirty="0" smtClean="0"/>
          </a:p>
          <a:p>
            <a:pPr algn="just"/>
            <a:r>
              <a:rPr lang="es-MX" u="sng" dirty="0" smtClean="0"/>
              <a:t>Fracción III</a:t>
            </a:r>
          </a:p>
          <a:p>
            <a:pPr algn="just">
              <a:buFont typeface="Arial" pitchFamily="34" charset="0"/>
              <a:buNone/>
            </a:pPr>
            <a:endParaRPr lang="es-MX" u="sng" dirty="0" smtClean="0"/>
          </a:p>
          <a:p>
            <a:pPr algn="just">
              <a:buFontTx/>
              <a:buChar char="-"/>
            </a:pPr>
            <a:r>
              <a:rPr lang="es-MX" dirty="0" smtClean="0"/>
              <a:t>Evaluaciones y encuestas pagados con recursos públicos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/>
            <a:r>
              <a:rPr lang="es-MX" u="sng" dirty="0" smtClean="0"/>
              <a:t>Fracción IV</a:t>
            </a:r>
          </a:p>
          <a:p>
            <a:pPr algn="just">
              <a:buFont typeface="Arial" pitchFamily="34" charset="0"/>
              <a:buNone/>
            </a:pPr>
            <a:endParaRPr lang="es-MX" u="sng" dirty="0" smtClean="0"/>
          </a:p>
          <a:p>
            <a:pPr algn="just">
              <a:buFontTx/>
              <a:buChar char="-"/>
            </a:pPr>
            <a:r>
              <a:rPr lang="es-MX" dirty="0" smtClean="0"/>
              <a:t>Indicadores rendir cuentas de sus objetivos y resultados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>
              <a:buFont typeface="Arial" pitchFamily="34" charset="0"/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17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8 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general*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Generada a partir del 20 de diciembre de 2015</a:t>
            </a: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3779912" y="1412776"/>
            <a:ext cx="4038600" cy="50546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u="sng" dirty="0" smtClean="0"/>
              <a:t>Fracción II</a:t>
            </a:r>
          </a:p>
          <a:p>
            <a:pPr algn="just"/>
            <a:endParaRPr lang="es-MX" u="sng" dirty="0" smtClean="0"/>
          </a:p>
          <a:p>
            <a:pPr algn="just">
              <a:buFontTx/>
              <a:buChar char="-"/>
            </a:pPr>
            <a:r>
              <a:rPr lang="es-MX" dirty="0" smtClean="0"/>
              <a:t>Criterios </a:t>
            </a:r>
          </a:p>
          <a:p>
            <a:pPr algn="just">
              <a:buFont typeface="Arial" pitchFamily="34" charset="0"/>
              <a:buNone/>
            </a:pPr>
            <a:endParaRPr lang="es-MX" u="sng" dirty="0" smtClean="0"/>
          </a:p>
          <a:p>
            <a:pPr algn="just"/>
            <a:r>
              <a:rPr lang="es-MX" u="sng" dirty="0" smtClean="0"/>
              <a:t>Fracción III</a:t>
            </a:r>
          </a:p>
          <a:p>
            <a:pPr algn="just">
              <a:buFont typeface="Arial" pitchFamily="34" charset="0"/>
              <a:buNone/>
            </a:pPr>
            <a:endParaRPr lang="es-MX" u="sng" dirty="0" smtClean="0"/>
          </a:p>
          <a:p>
            <a:pPr algn="just">
              <a:buFontTx/>
              <a:buChar char="-"/>
            </a:pPr>
            <a:r>
              <a:rPr lang="es-MX" dirty="0" smtClean="0"/>
              <a:t>Evaluaciones y encuestas pagados con recursos públicos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/>
            <a:r>
              <a:rPr lang="es-MX" u="sng" dirty="0" smtClean="0"/>
              <a:t>Fracción IV</a:t>
            </a:r>
          </a:p>
          <a:p>
            <a:pPr algn="just">
              <a:buFont typeface="Arial" pitchFamily="34" charset="0"/>
              <a:buNone/>
            </a:pPr>
            <a:endParaRPr lang="es-MX" u="sng" dirty="0" smtClean="0"/>
          </a:p>
          <a:p>
            <a:pPr algn="just">
              <a:buFontTx/>
              <a:buChar char="-"/>
            </a:pPr>
            <a:r>
              <a:rPr lang="es-MX" dirty="0" smtClean="0"/>
              <a:t>Indicadores rendir cuentas de sus objetivos y resultados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>
              <a:buFont typeface="Arial" pitchFamily="34" charset="0"/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70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8 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general*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Generada a partir del 20 de diciembre de 2015</a:t>
            </a: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851920" y="1268760"/>
            <a:ext cx="4792046" cy="5357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u="sng" dirty="0" smtClean="0">
                <a:solidFill>
                  <a:srgbClr val="000000"/>
                </a:solidFill>
              </a:rPr>
              <a:t>Fracción V</a:t>
            </a:r>
          </a:p>
          <a:p>
            <a:pPr algn="just"/>
            <a:endParaRPr lang="es-MX" u="sng" dirty="0" smtClean="0">
              <a:solidFill>
                <a:srgbClr val="000000"/>
              </a:solidFill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- Ingresos extraordinarios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- Convocatorias cargos públicos y resultados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- Plazas personal de base, confianza y vacantes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- Nómina con gratificaciones, primas, comisiones, dietas, estímulos, con sistema de búsqueda.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- Listado de jubilados y pensionados y el monto que reciben.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- Contrato de prestación de servicios o por honorarios (versiones públicas)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- Subsidios otorgados y recibidos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 - Personas físicas o jurídicas que utilicen recursos públicos o realicen actos de autoridad</a:t>
            </a:r>
          </a:p>
          <a:p>
            <a:pPr algn="just"/>
            <a:endParaRPr lang="es-MX" dirty="0" smtClean="0">
              <a:solidFill>
                <a:srgbClr val="000000"/>
              </a:solidFill>
            </a:endParaRPr>
          </a:p>
          <a:p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8 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general*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Generada a partir del 20 de diciembre de 2015</a:t>
            </a: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3 Marcador de contenido"/>
          <p:cNvSpPr txBox="1">
            <a:spLocks/>
          </p:cNvSpPr>
          <p:nvPr/>
        </p:nvSpPr>
        <p:spPr>
          <a:xfrm>
            <a:off x="3643306" y="1214422"/>
            <a:ext cx="5214974" cy="5324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s-MX" sz="2000" u="sng" dirty="0" smtClean="0"/>
              <a:t>Fracción V</a:t>
            </a:r>
          </a:p>
          <a:p>
            <a:pPr algn="just">
              <a:buFont typeface="Arial" pitchFamily="34" charset="0"/>
              <a:buNone/>
            </a:pPr>
            <a:endParaRPr lang="es-MX" sz="1650" u="sng" dirty="0" smtClean="0"/>
          </a:p>
          <a:p>
            <a:pPr algn="just">
              <a:buFont typeface="Arial" pitchFamily="34" charset="0"/>
              <a:buNone/>
            </a:pPr>
            <a:r>
              <a:rPr lang="es-MX" sz="1650" dirty="0" smtClean="0"/>
              <a:t>	- Padrones de contratistas</a:t>
            </a:r>
          </a:p>
          <a:p>
            <a:pPr algn="just">
              <a:buFont typeface="Arial" pitchFamily="34" charset="0"/>
              <a:buNone/>
            </a:pPr>
            <a:endParaRPr lang="es-MX" sz="1650" dirty="0" smtClean="0"/>
          </a:p>
          <a:p>
            <a:pPr algn="just">
              <a:buFont typeface="Arial" pitchFamily="34" charset="0"/>
              <a:buNone/>
            </a:pPr>
            <a:r>
              <a:rPr lang="es-MX" sz="1650" dirty="0" smtClean="0"/>
              <a:t>	- Adjudicaciones directas, concursos por invitación y licitaciones públicas (adquisiciones, obra pública, proyectos de inversión y prestación de servicios)</a:t>
            </a:r>
          </a:p>
          <a:p>
            <a:pPr algn="just">
              <a:buFont typeface="Arial" pitchFamily="34" charset="0"/>
              <a:buNone/>
            </a:pPr>
            <a:endParaRPr lang="es-MX" sz="1650" dirty="0" smtClean="0"/>
          </a:p>
          <a:p>
            <a:pPr algn="just">
              <a:buFont typeface="Arial" pitchFamily="34" charset="0"/>
              <a:buNone/>
            </a:pPr>
            <a:r>
              <a:rPr lang="es-MX" sz="1650" dirty="0" smtClean="0"/>
              <a:t>	- Nombre, denominación o razón social y RFC a quien se le canceló o condonó algún crédito fiscal.</a:t>
            </a:r>
          </a:p>
          <a:p>
            <a:pPr algn="just">
              <a:buFont typeface="Arial" pitchFamily="34" charset="0"/>
              <a:buNone/>
            </a:pPr>
            <a:endParaRPr lang="es-MX" sz="1650" dirty="0" smtClean="0"/>
          </a:p>
          <a:p>
            <a:pPr algn="just">
              <a:buFont typeface="Arial" pitchFamily="34" charset="0"/>
              <a:buNone/>
            </a:pPr>
            <a:r>
              <a:rPr lang="es-MX" sz="1650" dirty="0" smtClean="0"/>
              <a:t>	- Gastos de representación</a:t>
            </a:r>
          </a:p>
          <a:p>
            <a:pPr algn="just">
              <a:buFont typeface="Arial" pitchFamily="34" charset="0"/>
              <a:buNone/>
            </a:pPr>
            <a:endParaRPr lang="es-MX" sz="1650" dirty="0" smtClean="0"/>
          </a:p>
          <a:p>
            <a:pPr algn="just">
              <a:buFont typeface="Arial" pitchFamily="34" charset="0"/>
              <a:buNone/>
            </a:pPr>
            <a:r>
              <a:rPr lang="es-MX" sz="1650" dirty="0" smtClean="0"/>
              <a:t>	- Pólizas (Transferencia o cheques expedidos)</a:t>
            </a:r>
          </a:p>
          <a:p>
            <a:pPr algn="just">
              <a:buFont typeface="Arial" pitchFamily="34" charset="0"/>
              <a:buNone/>
            </a:pPr>
            <a:endParaRPr lang="es-MX" sz="1650" dirty="0" smtClean="0"/>
          </a:p>
          <a:p>
            <a:pPr algn="just">
              <a:buFont typeface="Arial" pitchFamily="34" charset="0"/>
              <a:buNone/>
            </a:pPr>
            <a:r>
              <a:rPr lang="es-MX" sz="1650" dirty="0" smtClean="0"/>
              <a:t>	- Versiones públicas de declaraciones patrimoniales</a:t>
            </a:r>
          </a:p>
          <a:p>
            <a:pPr algn="just">
              <a:buFont typeface="Arial" pitchFamily="34" charset="0"/>
              <a:buNone/>
            </a:pPr>
            <a:endParaRPr lang="es-MX" sz="1650" dirty="0" smtClean="0"/>
          </a:p>
          <a:p>
            <a:pPr algn="just">
              <a:buFont typeface="Arial" pitchFamily="34" charset="0"/>
              <a:buNone/>
            </a:pPr>
            <a:r>
              <a:rPr lang="es-MX" sz="1650" dirty="0" smtClean="0"/>
              <a:t>	- Procedimientos de responsabilidad administrativa (causas y sanción)</a:t>
            </a:r>
          </a:p>
          <a:p>
            <a:pPr algn="just">
              <a:buFont typeface="Arial" pitchFamily="34" charset="0"/>
              <a:buNone/>
            </a:pPr>
            <a:r>
              <a:rPr lang="es-MX" sz="1650" dirty="0" smtClean="0"/>
              <a:t>	</a:t>
            </a:r>
          </a:p>
          <a:p>
            <a:pPr algn="just">
              <a:buFont typeface="Arial" pitchFamily="34" charset="0"/>
              <a:buNone/>
            </a:pPr>
            <a:endParaRPr lang="es-MX" sz="1650" dirty="0" smtClean="0"/>
          </a:p>
          <a:p>
            <a:endParaRPr lang="es-MX" sz="1650" dirty="0"/>
          </a:p>
        </p:txBody>
      </p:sp>
    </p:spTree>
    <p:extLst>
      <p:ext uri="{BB962C8B-B14F-4D97-AF65-F5344CB8AC3E}">
        <p14:creationId xmlns:p14="http://schemas.microsoft.com/office/powerpoint/2010/main" val="29377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8 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general*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Generada a partir del 20 de diciembre de 2015</a:t>
            </a: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779912" y="1268760"/>
            <a:ext cx="4038600" cy="5786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u="sng" smtClean="0">
                <a:solidFill>
                  <a:srgbClr val="000000"/>
                </a:solidFill>
              </a:rPr>
              <a:t>Fracción VI</a:t>
            </a:r>
          </a:p>
          <a:p>
            <a:pPr algn="just"/>
            <a:endParaRPr lang="es-MX" u="sng" smtClean="0">
              <a:solidFill>
                <a:srgbClr val="000000"/>
              </a:solidFill>
            </a:endParaRPr>
          </a:p>
          <a:p>
            <a:pPr algn="just"/>
            <a:r>
              <a:rPr lang="es-MX" smtClean="0">
                <a:solidFill>
                  <a:srgbClr val="000000"/>
                </a:solidFill>
              </a:rPr>
              <a:t>	- Requisitos y formatos (concesiones, licencias, permisos, autorizaciones, etc)</a:t>
            </a:r>
          </a:p>
          <a:p>
            <a:pPr algn="just"/>
            <a:r>
              <a:rPr lang="es-MX" smtClean="0">
                <a:solidFill>
                  <a:srgbClr val="000000"/>
                </a:solidFill>
              </a:rPr>
              <a:t>	- Versiones estenográficas de reuniones de sesiones de órganos colegiados</a:t>
            </a:r>
          </a:p>
          <a:p>
            <a:pPr algn="just"/>
            <a:r>
              <a:rPr lang="es-MX" smtClean="0">
                <a:solidFill>
                  <a:srgbClr val="000000"/>
                </a:solidFill>
              </a:rPr>
              <a:t>	- Recomendaciones de órganos públicos del Estado Mexicano u organismos garantes de derechos humanos</a:t>
            </a:r>
          </a:p>
          <a:p>
            <a:pPr algn="just"/>
            <a:r>
              <a:rPr lang="es-MX" smtClean="0">
                <a:solidFill>
                  <a:srgbClr val="000000"/>
                </a:solidFill>
              </a:rPr>
              <a:t>	- Estadísticas relacionadas con sus funciones</a:t>
            </a:r>
          </a:p>
          <a:p>
            <a:pPr algn="just"/>
            <a:endParaRPr lang="es-MX" smtClean="0">
              <a:solidFill>
                <a:srgbClr val="000000"/>
              </a:solidFill>
            </a:endParaRPr>
          </a:p>
          <a:p>
            <a:pPr algn="just"/>
            <a:r>
              <a:rPr lang="es-MX" u="sng" smtClean="0">
                <a:solidFill>
                  <a:srgbClr val="000000"/>
                </a:solidFill>
              </a:rPr>
              <a:t>Fracción VII</a:t>
            </a:r>
          </a:p>
          <a:p>
            <a:pPr algn="just"/>
            <a:endParaRPr lang="es-MX" smtClean="0">
              <a:solidFill>
                <a:srgbClr val="000000"/>
              </a:solidFill>
            </a:endParaRPr>
          </a:p>
          <a:p>
            <a:pPr algn="just"/>
            <a:r>
              <a:rPr lang="es-MX" smtClean="0">
                <a:solidFill>
                  <a:srgbClr val="000000"/>
                </a:solidFill>
              </a:rPr>
              <a:t>	- Versiones públicas de resoluciones y laudos emitidas por sujetos obligados</a:t>
            </a:r>
          </a:p>
          <a:p>
            <a:pPr algn="just"/>
            <a:r>
              <a:rPr lang="es-MX" smtClean="0">
                <a:solidFill>
                  <a:srgbClr val="000000"/>
                </a:solidFill>
              </a:rPr>
              <a:t> </a:t>
            </a:r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8 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general*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Generada a partir del 20 de diciembre de 2015</a:t>
            </a: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3851920" y="1196752"/>
            <a:ext cx="4038600" cy="53578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endParaRPr lang="es-MX" u="sng" smtClean="0"/>
          </a:p>
          <a:p>
            <a:pPr algn="just"/>
            <a:r>
              <a:rPr lang="es-MX" u="sng" smtClean="0"/>
              <a:t>Fracción IX</a:t>
            </a:r>
          </a:p>
          <a:p>
            <a:pPr algn="just">
              <a:buFont typeface="Arial" pitchFamily="34" charset="0"/>
              <a:buNone/>
            </a:pPr>
            <a:endParaRPr lang="es-MX" u="sng" smtClean="0"/>
          </a:p>
          <a:p>
            <a:pPr algn="just">
              <a:buFont typeface="Arial" pitchFamily="34" charset="0"/>
              <a:buNone/>
            </a:pPr>
            <a:r>
              <a:rPr lang="es-MX" smtClean="0"/>
              <a:t>	- Información pública ordinaria, proactiva o focalizada </a:t>
            </a:r>
          </a:p>
          <a:p>
            <a:pPr algn="just">
              <a:buFont typeface="Arial" pitchFamily="34" charset="0"/>
              <a:buNone/>
            </a:pPr>
            <a:endParaRPr lang="es-MX" smtClean="0"/>
          </a:p>
          <a:p>
            <a:pPr algn="just"/>
            <a:r>
              <a:rPr lang="es-MX" u="sng" smtClean="0"/>
              <a:t>Fracción X</a:t>
            </a:r>
          </a:p>
          <a:p>
            <a:pPr algn="just">
              <a:buFont typeface="Arial" pitchFamily="34" charset="0"/>
              <a:buNone/>
            </a:pPr>
            <a:endParaRPr lang="es-MX" smtClean="0"/>
          </a:p>
          <a:p>
            <a:pPr algn="just">
              <a:buFont typeface="Arial" pitchFamily="34" charset="0"/>
              <a:buNone/>
            </a:pPr>
            <a:r>
              <a:rPr lang="es-MX" smtClean="0"/>
              <a:t>	- Condiciones generales de trabajo, contratos, convenios, recursos económicos, en especie o donativos entregados a sindicatos y que ejerzan como recursos públicos.</a:t>
            </a:r>
            <a:endParaRPr lang="es-MX" u="sng" smtClean="0"/>
          </a:p>
          <a:p>
            <a:pPr algn="just">
              <a:buFont typeface="Arial" pitchFamily="34" charset="0"/>
              <a:buNone/>
            </a:pPr>
            <a:endParaRPr lang="es-MX" smtClean="0"/>
          </a:p>
          <a:p>
            <a:pPr algn="just"/>
            <a:r>
              <a:rPr lang="es-MX" u="sng" smtClean="0"/>
              <a:t>Fracción XI</a:t>
            </a:r>
          </a:p>
          <a:p>
            <a:pPr algn="just">
              <a:buFont typeface="Arial" pitchFamily="34" charset="0"/>
              <a:buNone/>
            </a:pPr>
            <a:r>
              <a:rPr lang="es-MX" u="sng" smtClean="0"/>
              <a:t> </a:t>
            </a:r>
            <a:endParaRPr lang="es-MX" smtClean="0"/>
          </a:p>
          <a:p>
            <a:pPr>
              <a:buFont typeface="Arial" pitchFamily="34" charset="0"/>
              <a:buNone/>
            </a:pPr>
            <a:r>
              <a:rPr lang="es-MX" smtClean="0"/>
              <a:t>	- Estudios financiados con recursos públicos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41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8 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general*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Generada a partir del 20 de diciembre de 2015</a:t>
            </a: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23928" y="1285836"/>
            <a:ext cx="40386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u="sng" smtClean="0">
                <a:solidFill>
                  <a:srgbClr val="000000"/>
                </a:solidFill>
              </a:rPr>
              <a:t>Fracción XII</a:t>
            </a:r>
          </a:p>
          <a:p>
            <a:pPr algn="just"/>
            <a:endParaRPr lang="es-MX" sz="2400" u="sng" smtClean="0">
              <a:solidFill>
                <a:srgbClr val="000000"/>
              </a:solidFill>
            </a:endParaRPr>
          </a:p>
          <a:p>
            <a:pPr algn="just"/>
            <a:r>
              <a:rPr lang="es-MX" sz="2400" smtClean="0">
                <a:solidFill>
                  <a:srgbClr val="000000"/>
                </a:solidFill>
              </a:rPr>
              <a:t>	- Ingresos recibidos con el nombre del responsable de recibirlos, administrarlos, ejercerlos y DESTINO.</a:t>
            </a:r>
          </a:p>
          <a:p>
            <a:pPr algn="just"/>
            <a:r>
              <a:rPr lang="es-MX" sz="2400" smtClean="0">
                <a:solidFill>
                  <a:srgbClr val="000000"/>
                </a:solidFill>
              </a:rPr>
              <a:t>	</a:t>
            </a:r>
          </a:p>
          <a:p>
            <a:pPr algn="just"/>
            <a:r>
              <a:rPr lang="es-MX" sz="2400" u="sng" smtClean="0">
                <a:solidFill>
                  <a:srgbClr val="000000"/>
                </a:solidFill>
              </a:rPr>
              <a:t>Fracción XIII</a:t>
            </a:r>
          </a:p>
          <a:p>
            <a:pPr algn="just"/>
            <a:endParaRPr lang="es-MX" sz="2400" smtClean="0">
              <a:solidFill>
                <a:srgbClr val="000000"/>
              </a:solidFill>
            </a:endParaRPr>
          </a:p>
          <a:p>
            <a:pPr algn="just"/>
            <a:r>
              <a:rPr lang="es-MX" sz="2400" smtClean="0">
                <a:solidFill>
                  <a:srgbClr val="000000"/>
                </a:solidFill>
              </a:rPr>
              <a:t>	- Catálogo de disposición y guía de archivo documental</a:t>
            </a:r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4139952" y="548680"/>
            <a:ext cx="4038600" cy="53578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endParaRPr lang="es-MX" u="sng" dirty="0" smtClean="0"/>
          </a:p>
          <a:p>
            <a:pPr algn="ctr">
              <a:buFont typeface="Arial" pitchFamily="34" charset="0"/>
              <a:buNone/>
            </a:pPr>
            <a:r>
              <a:rPr lang="es-MX" u="sng" dirty="0" smtClean="0"/>
              <a:t>LA PUBLICACIÓN DEBE SER CON INDEPENDENCIA DE PUBLICACIÓN OFICIAL Y DEBE REUNIR REQUISITOS: </a:t>
            </a:r>
          </a:p>
          <a:p>
            <a:pPr algn="ctr">
              <a:buFont typeface="Arial" pitchFamily="34" charset="0"/>
              <a:buNone/>
            </a:pPr>
            <a:endParaRPr lang="es-MX" u="sng" dirty="0" smtClean="0"/>
          </a:p>
          <a:p>
            <a:pPr algn="just"/>
            <a:r>
              <a:rPr lang="es-MX" dirty="0" smtClean="0"/>
              <a:t>CLARIDAD</a:t>
            </a:r>
          </a:p>
          <a:p>
            <a:pPr algn="just"/>
            <a:r>
              <a:rPr lang="es-MX" dirty="0" smtClean="0"/>
              <a:t>CALIDAD</a:t>
            </a:r>
          </a:p>
          <a:p>
            <a:pPr algn="just"/>
            <a:r>
              <a:rPr lang="es-MX" dirty="0" smtClean="0"/>
              <a:t>CERTEZA</a:t>
            </a:r>
          </a:p>
          <a:p>
            <a:pPr algn="just"/>
            <a:r>
              <a:rPr lang="es-MX" dirty="0" smtClean="0"/>
              <a:t>VERACIDAD</a:t>
            </a:r>
          </a:p>
          <a:p>
            <a:pPr algn="just"/>
            <a:r>
              <a:rPr lang="es-MX" dirty="0" smtClean="0"/>
              <a:t>OPORTUNIDAD</a:t>
            </a:r>
          </a:p>
          <a:p>
            <a:pPr algn="just"/>
            <a:r>
              <a:rPr lang="es-MX" dirty="0" smtClean="0"/>
              <a:t>CONFIABILIDAD</a:t>
            </a:r>
          </a:p>
          <a:p>
            <a:pPr algn="just">
              <a:buFont typeface="Arial" pitchFamily="34" charset="0"/>
              <a:buNone/>
            </a:pPr>
            <a:endParaRPr lang="es-MX" u="sng" dirty="0" smtClean="0"/>
          </a:p>
        </p:txBody>
      </p:sp>
    </p:spTree>
    <p:extLst>
      <p:ext uri="{BB962C8B-B14F-4D97-AF65-F5344CB8AC3E}">
        <p14:creationId xmlns:p14="http://schemas.microsoft.com/office/powerpoint/2010/main" val="30185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988855" y="0"/>
            <a:ext cx="266184" cy="6942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395536" y="2420888"/>
            <a:ext cx="2856254" cy="8411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132856"/>
            <a:ext cx="302433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528" y="22048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</a:t>
            </a:r>
          </a:p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fundamental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95936" y="1484784"/>
            <a:ext cx="4038600" cy="4857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u="sng" dirty="0" smtClean="0">
                <a:solidFill>
                  <a:srgbClr val="000000"/>
                </a:solidFill>
              </a:rPr>
              <a:t>Fracción XXII</a:t>
            </a:r>
          </a:p>
          <a:p>
            <a:pPr algn="just"/>
            <a:endParaRPr lang="es-MX" sz="2400" u="sng" dirty="0" smtClean="0">
              <a:solidFill>
                <a:srgbClr val="000000"/>
              </a:solidFill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</a:rPr>
              <a:t>	- Sobre autorizaciones de nuevos fraccionamientos y cambios de uso de suelo.</a:t>
            </a:r>
          </a:p>
          <a:p>
            <a:pPr algn="just"/>
            <a:endParaRPr lang="es-MX" sz="2400" dirty="0">
              <a:solidFill>
                <a:srgbClr val="000000"/>
              </a:solidFill>
            </a:endParaRPr>
          </a:p>
          <a:p>
            <a:pPr algn="just"/>
            <a:r>
              <a:rPr lang="es-MX" sz="2400" u="sng" dirty="0">
                <a:solidFill>
                  <a:srgbClr val="000000"/>
                </a:solidFill>
              </a:rPr>
              <a:t>Fracción XXIV</a:t>
            </a:r>
          </a:p>
          <a:p>
            <a:pPr algn="just"/>
            <a:endParaRPr lang="es-MX" sz="2400" dirty="0">
              <a:solidFill>
                <a:srgbClr val="000000"/>
              </a:solidFill>
            </a:endParaRPr>
          </a:p>
          <a:p>
            <a:pPr algn="just"/>
            <a:r>
              <a:rPr lang="es-MX" sz="2400" dirty="0">
                <a:solidFill>
                  <a:srgbClr val="000000"/>
                </a:solidFill>
              </a:rPr>
              <a:t>	- El sentido del voto de las sesiones del Ayuntamiento, comisiones edilicias y consejos ciudadanos municipales.</a:t>
            </a:r>
          </a:p>
          <a:p>
            <a:pPr algn="just"/>
            <a:endParaRPr lang="es-MX" sz="2400" dirty="0" smtClean="0">
              <a:solidFill>
                <a:srgbClr val="000000"/>
              </a:solidFill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3" name="1 Rectángulo"/>
          <p:cNvSpPr/>
          <p:nvPr/>
        </p:nvSpPr>
        <p:spPr>
          <a:xfrm>
            <a:off x="3563888" y="11663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Artículo 15</a:t>
            </a:r>
          </a:p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Información fundamental </a:t>
            </a:r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Ayuntamientos</a:t>
            </a:r>
            <a:endParaRPr lang="es-MX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5924060" y="1303852"/>
            <a:ext cx="3104595" cy="1129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483" t="7011" b="6337"/>
          <a:stretch/>
        </p:blipFill>
        <p:spPr>
          <a:xfrm>
            <a:off x="0" y="0"/>
            <a:ext cx="6013950" cy="5442566"/>
          </a:xfrm>
          <a:prstGeom prst="rect">
            <a:avLst/>
          </a:prstGeom>
        </p:spPr>
      </p:pic>
      <p:graphicFrame>
        <p:nvGraphicFramePr>
          <p:cNvPr id="13" name="Diagrama 3"/>
          <p:cNvGraphicFramePr/>
          <p:nvPr>
            <p:extLst>
              <p:ext uri="{D42A27DB-BD31-4B8C-83A1-F6EECF244321}">
                <p14:modId xmlns:p14="http://schemas.microsoft.com/office/powerpoint/2010/main" val="2835844099"/>
              </p:ext>
            </p:extLst>
          </p:nvPr>
        </p:nvGraphicFramePr>
        <p:xfrm>
          <a:off x="2195736" y="3212976"/>
          <a:ext cx="6654800" cy="243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ángulo 3"/>
          <p:cNvSpPr/>
          <p:nvPr/>
        </p:nvSpPr>
        <p:spPr>
          <a:xfrm>
            <a:off x="2251540" y="1560687"/>
            <a:ext cx="6565698" cy="145996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29035" y="1668620"/>
            <a:ext cx="658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Tipos de </a:t>
            </a:r>
          </a:p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pública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2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332656"/>
            <a:ext cx="4860540" cy="5976664"/>
          </a:xfrm>
        </p:spPr>
        <p:txBody>
          <a:bodyPr anchor="ctr" anchorCtr="0"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1789 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Declaración de los Derechos del Hombre y del Ciudadano</a:t>
            </a:r>
          </a:p>
          <a:p>
            <a:pPr marL="0" indent="0" algn="r">
              <a:buNone/>
            </a:pPr>
            <a:r>
              <a:rPr lang="es-MX" sz="1900" i="1" dirty="0" smtClean="0">
                <a:latin typeface="Arial" pitchFamily="34" charset="0"/>
                <a:cs typeface="Arial" pitchFamily="34" charset="0"/>
              </a:rPr>
              <a:t>Artículos XI y XV</a:t>
            </a:r>
          </a:p>
          <a:p>
            <a:pPr marL="0" indent="0" algn="r">
              <a:buNone/>
            </a:pPr>
            <a:endParaRPr lang="es-MX" sz="19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charset="2"/>
              <a:buChar char="§"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1948 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Declaración Universal de los Derechos Humanos </a:t>
            </a:r>
          </a:p>
          <a:p>
            <a:pPr marL="0" indent="0" algn="r">
              <a:buNone/>
            </a:pPr>
            <a:r>
              <a:rPr lang="es-MX" sz="1900" i="1" dirty="0" smtClean="0">
                <a:latin typeface="Arial" pitchFamily="34" charset="0"/>
                <a:cs typeface="Arial" pitchFamily="34" charset="0"/>
              </a:rPr>
              <a:t>Artículo 19</a:t>
            </a:r>
          </a:p>
          <a:p>
            <a:pPr marL="0" indent="0" algn="r">
              <a:buNone/>
            </a:pPr>
            <a:endParaRPr lang="es-MX" sz="1900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charset="2"/>
              <a:buChar char="§"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1966 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Pacto Internacional de Derechos Civiles y Políticos </a:t>
            </a:r>
          </a:p>
          <a:p>
            <a:pPr marL="0" lvl="0" indent="0" algn="r">
              <a:buNone/>
            </a:pPr>
            <a:r>
              <a:rPr lang="es-MX" sz="1900" i="1" dirty="0" smtClean="0">
                <a:latin typeface="Arial" pitchFamily="34" charset="0"/>
                <a:cs typeface="Arial" pitchFamily="34" charset="0"/>
              </a:rPr>
              <a:t>Artículo 19</a:t>
            </a:r>
          </a:p>
          <a:p>
            <a:pPr marL="0" lvl="0" indent="0" algn="r">
              <a:buNone/>
            </a:pPr>
            <a:endParaRPr lang="es-MX" sz="19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charset="2"/>
              <a:buChar char="§"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1969</a:t>
            </a:r>
            <a:r>
              <a:rPr lang="es-MX" sz="1900" dirty="0" smtClean="0">
                <a:latin typeface="Arial" pitchFamily="34" charset="0"/>
                <a:cs typeface="Arial" pitchFamily="34" charset="0"/>
              </a:rPr>
              <a:t> Convención Americana de los Derechos Humanos (Pacto de San José)</a:t>
            </a:r>
          </a:p>
          <a:p>
            <a:pPr marL="0" indent="0" algn="r">
              <a:buNone/>
            </a:pPr>
            <a:r>
              <a:rPr lang="es-MX" sz="1900" i="1" dirty="0" smtClean="0">
                <a:latin typeface="Arial" pitchFamily="34" charset="0"/>
                <a:cs typeface="Arial" pitchFamily="34" charset="0"/>
              </a:rPr>
              <a:t>Artículo 13</a:t>
            </a:r>
            <a:endParaRPr lang="es-MX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3643314"/>
            <a:ext cx="8229600" cy="2422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71472" y="3857628"/>
            <a:ext cx="8229600" cy="1779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s-MX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n 6" descr="84424677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9943" l="1901" r="89734">
                        <a14:foregroundMark x1="5323" y1="62644" x2="5323" y2="62644"/>
                        <a14:foregroundMark x1="1901" y1="79023" x2="1901" y2="79023"/>
                        <a14:backgroundMark x1="24335" y1="54885" x2="24335" y2="54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68152"/>
            <a:ext cx="4496403" cy="59492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1115616" y="4581128"/>
            <a:ext cx="2952328" cy="100811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87624" y="4653137"/>
            <a:ext cx="2808312" cy="86409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43608" y="46531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ndale Mono"/>
                <a:cs typeface="Andale Mono"/>
              </a:rPr>
              <a:t>MARCO JURÍDICO</a:t>
            </a:r>
          </a:p>
          <a:p>
            <a:pPr algn="ctr"/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INTERNACIONAL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11" name="Imagen 10" descr="original_horizontal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3347863" y="139617"/>
            <a:ext cx="5328593" cy="985127"/>
          </a:xfrm>
          <a:prstGeom prst="rect">
            <a:avLst/>
          </a:prstGeom>
        </p:spPr>
      </p:pic>
      <p:pic>
        <p:nvPicPr>
          <p:cNvPr id="8" name="Imagen 7" descr="479330804.jpg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8" r="24455" b="40252"/>
          <a:stretch/>
        </p:blipFill>
        <p:spPr>
          <a:xfrm>
            <a:off x="0" y="0"/>
            <a:ext cx="3398337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1560" y="260649"/>
            <a:ext cx="7992888" cy="72008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Confidencialidad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851920" y="1772816"/>
            <a:ext cx="4937772" cy="5857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charset="2"/>
              <a:buChar char="§"/>
            </a:pPr>
            <a:r>
              <a:rPr lang="es-MX" sz="3500" dirty="0" smtClean="0">
                <a:solidFill>
                  <a:srgbClr val="000000"/>
                </a:solidFill>
              </a:rPr>
              <a:t>Solicitudes ARCO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3500" dirty="0" smtClean="0">
                <a:solidFill>
                  <a:srgbClr val="000000"/>
                </a:solidFill>
              </a:rPr>
              <a:t>Principio de Proporcionalidad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3500" dirty="0" smtClean="0">
                <a:solidFill>
                  <a:srgbClr val="000000"/>
                </a:solidFill>
              </a:rPr>
              <a:t>Aviso de confidencialidad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3500" dirty="0" smtClean="0">
                <a:solidFill>
                  <a:srgbClr val="000000"/>
                </a:solidFill>
              </a:rPr>
              <a:t>Principio de Licitud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3500" dirty="0" smtClean="0">
                <a:solidFill>
                  <a:srgbClr val="000000"/>
                </a:solidFill>
              </a:rPr>
              <a:t>Consentimiento expreso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3500" dirty="0" smtClean="0">
                <a:solidFill>
                  <a:srgbClr val="000000"/>
                </a:solidFill>
              </a:rPr>
              <a:t>Responsable de los datos </a:t>
            </a:r>
          </a:p>
          <a:p>
            <a:pPr lvl="1" algn="just"/>
            <a:r>
              <a:rPr lang="es-MX" dirty="0" smtClean="0">
                <a:solidFill>
                  <a:srgbClr val="000000"/>
                </a:solidFill>
              </a:rPr>
              <a:t>Sistemas de información confidencial y reservados</a:t>
            </a:r>
          </a:p>
          <a:p>
            <a:pPr algn="just"/>
            <a:endParaRPr lang="es-MX" dirty="0" smtClean="0">
              <a:solidFill>
                <a:srgbClr val="000000"/>
              </a:solidFill>
            </a:endParaRPr>
          </a:p>
          <a:p>
            <a:pPr algn="just"/>
            <a:endParaRPr lang="es-MX" dirty="0" smtClean="0">
              <a:solidFill>
                <a:srgbClr val="000000"/>
              </a:solidFill>
            </a:endParaRPr>
          </a:p>
          <a:p>
            <a:pPr algn="just"/>
            <a:endParaRPr lang="es-MX" u="sng" dirty="0" smtClean="0">
              <a:solidFill>
                <a:srgbClr val="000000"/>
              </a:solidFill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	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10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5004048" y="332656"/>
            <a:ext cx="3569620" cy="5857916"/>
          </a:xfrm>
        </p:spPr>
        <p:txBody>
          <a:bodyPr>
            <a:noAutofit/>
          </a:bodyPr>
          <a:lstStyle/>
          <a:p>
            <a:pPr algn="just"/>
            <a:r>
              <a:rPr lang="es-MX" sz="2200" dirty="0" smtClean="0"/>
              <a:t>5 años</a:t>
            </a:r>
          </a:p>
          <a:p>
            <a:pPr algn="just"/>
            <a:r>
              <a:rPr lang="es-MX" sz="2200" dirty="0" smtClean="0"/>
              <a:t>Prueba de daño (art. 18 fracciones I, II, III y IV)</a:t>
            </a:r>
          </a:p>
          <a:p>
            <a:pPr algn="just"/>
            <a:r>
              <a:rPr lang="es-MX" sz="2200" dirty="0" smtClean="0"/>
              <a:t>Versiones públicas</a:t>
            </a:r>
          </a:p>
          <a:p>
            <a:pPr algn="just"/>
            <a:r>
              <a:rPr lang="es-MX" sz="2200" dirty="0" smtClean="0"/>
              <a:t>Violaciones Derechos Humanos/Actos de corrupción</a:t>
            </a:r>
          </a:p>
          <a:p>
            <a:pPr algn="just"/>
            <a:r>
              <a:rPr lang="es-MX" sz="2200" dirty="0" smtClean="0"/>
              <a:t>Prohibición Actas genéricas, reservar antes de que se genere la información </a:t>
            </a:r>
          </a:p>
          <a:p>
            <a:pPr algn="just"/>
            <a:r>
              <a:rPr lang="es-MX" sz="2200" dirty="0" smtClean="0"/>
              <a:t>Clasificación inicial: Titulares de áreas administrativa</a:t>
            </a:r>
          </a:p>
          <a:p>
            <a:pPr algn="just"/>
            <a:r>
              <a:rPr lang="es-MX" sz="2200" dirty="0" smtClean="0"/>
              <a:t>Comité de Transparencia: cuando se niegue información </a:t>
            </a:r>
          </a:p>
          <a:p>
            <a:pPr algn="just"/>
            <a:endParaRPr lang="es-MX" sz="2200" dirty="0" smtClean="0"/>
          </a:p>
          <a:p>
            <a:pPr algn="just"/>
            <a:endParaRPr lang="es-MX" sz="2200" dirty="0" smtClean="0"/>
          </a:p>
          <a:p>
            <a:pPr algn="just">
              <a:buNone/>
            </a:pPr>
            <a:endParaRPr lang="es-MX" sz="2200" u="sng" dirty="0" smtClean="0"/>
          </a:p>
          <a:p>
            <a:pPr algn="just">
              <a:buNone/>
            </a:pPr>
            <a:r>
              <a:rPr lang="es-MX" sz="2200" dirty="0" smtClean="0"/>
              <a:t>	</a:t>
            </a:r>
          </a:p>
          <a:p>
            <a:pPr algn="just">
              <a:buNone/>
            </a:pPr>
            <a:r>
              <a:rPr lang="es-MX" sz="2200" dirty="0" smtClean="0"/>
              <a:t>	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981" r="2133" b="4549"/>
          <a:stretch/>
        </p:blipFill>
        <p:spPr>
          <a:xfrm>
            <a:off x="-141103" y="0"/>
            <a:ext cx="449474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899592" y="4653136"/>
            <a:ext cx="3456384" cy="84111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1600" y="4365104"/>
            <a:ext cx="3384376" cy="92069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39552" y="4509120"/>
            <a:ext cx="39604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Reserva</a:t>
            </a:r>
            <a:endParaRPr lang="es-ES" sz="32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2500298" y="1571612"/>
            <a:ext cx="6126412" cy="61436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MX" sz="3800" dirty="0" smtClean="0"/>
              <a:t>Información proactiva de interés público</a:t>
            </a:r>
          </a:p>
          <a:p>
            <a:pPr algn="just"/>
            <a:endParaRPr lang="es-MX" sz="3800" dirty="0" smtClean="0"/>
          </a:p>
          <a:p>
            <a:pPr algn="just"/>
            <a:r>
              <a:rPr lang="es-MX" sz="3800" dirty="0" smtClean="0"/>
              <a:t>Información focalizada a propuesta de ciudadanos</a:t>
            </a:r>
          </a:p>
          <a:p>
            <a:pPr algn="just"/>
            <a:endParaRPr lang="es-MX" sz="3800" dirty="0" smtClean="0"/>
          </a:p>
          <a:p>
            <a:pPr algn="just"/>
            <a:r>
              <a:rPr lang="es-MX" sz="3800" dirty="0" smtClean="0"/>
              <a:t>Documentar actos en ejercicio de sus facultades</a:t>
            </a:r>
          </a:p>
          <a:p>
            <a:pPr algn="just"/>
            <a:endParaRPr lang="es-MX" sz="3800" dirty="0" smtClean="0"/>
          </a:p>
          <a:p>
            <a:pPr algn="just"/>
            <a:r>
              <a:rPr lang="es-MX" sz="3800" dirty="0" smtClean="0"/>
              <a:t>Informe mensual solicitudes  acceso a la información SIRES</a:t>
            </a:r>
          </a:p>
          <a:p>
            <a:pPr algn="just"/>
            <a:endParaRPr lang="es-MX" sz="3800" dirty="0" smtClean="0"/>
          </a:p>
          <a:p>
            <a:pPr algn="just"/>
            <a:r>
              <a:rPr lang="es-MX" sz="3800" dirty="0" smtClean="0"/>
              <a:t>Certificar o cotejar documentos</a:t>
            </a:r>
          </a:p>
          <a:p>
            <a:pPr algn="just"/>
            <a:endParaRPr lang="es-MX" sz="3800" dirty="0" smtClean="0"/>
          </a:p>
          <a:p>
            <a:pPr algn="just"/>
            <a:r>
              <a:rPr lang="es-MX" sz="3800" dirty="0" smtClean="0"/>
              <a:t>Expedir en forma gratuita primeras 20 copias simples</a:t>
            </a:r>
          </a:p>
          <a:p>
            <a:pPr algn="just"/>
            <a:endParaRPr lang="es-MX" sz="3800" dirty="0" smtClean="0"/>
          </a:p>
          <a:p>
            <a:pPr algn="just"/>
            <a:r>
              <a:rPr lang="es-MX" sz="3800" dirty="0" smtClean="0"/>
              <a:t>En el procedimiento de clasificación de información pública inicial deberá realizarse caso por caso por los TITULARES DE CADA UNA DE LAS ÁREAS, aplicando la prueba de daño.</a:t>
            </a:r>
          </a:p>
          <a:p>
            <a:pPr algn="just"/>
            <a:endParaRPr lang="es-MX" sz="3800" dirty="0" smtClean="0"/>
          </a:p>
          <a:p>
            <a:pPr algn="just"/>
            <a:r>
              <a:rPr lang="es-MX" sz="3800" dirty="0" smtClean="0"/>
              <a:t>Promover acuerdos con instituciones para realizar respuestas en lenguas indígenas y </a:t>
            </a:r>
            <a:r>
              <a:rPr lang="es-MX" sz="3800" dirty="0" err="1" smtClean="0"/>
              <a:t>braile</a:t>
            </a:r>
            <a:r>
              <a:rPr lang="es-MX" sz="3800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>
              <a:buNone/>
            </a:pPr>
            <a:endParaRPr lang="es-MX" u="sng" dirty="0" smtClean="0"/>
          </a:p>
          <a:p>
            <a:pPr algn="just">
              <a:buNone/>
            </a:pPr>
            <a:r>
              <a:rPr lang="es-MX" dirty="0" smtClean="0"/>
              <a:t>	</a:t>
            </a:r>
          </a:p>
          <a:p>
            <a:pPr algn="just">
              <a:buNone/>
            </a:pPr>
            <a:r>
              <a:rPr lang="es-MX" dirty="0" smtClean="0"/>
              <a:t>	</a:t>
            </a:r>
          </a:p>
        </p:txBody>
      </p:sp>
      <p:pic>
        <p:nvPicPr>
          <p:cNvPr id="4" name="Imagen 3" descr="134367742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66296"/>
          <a:stretch/>
        </p:blipFill>
        <p:spPr>
          <a:xfrm>
            <a:off x="0" y="0"/>
            <a:ext cx="2082046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2051721" y="139617"/>
            <a:ext cx="2808311" cy="98512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11560" y="260649"/>
            <a:ext cx="4104456" cy="72008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1520" y="33265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Cumplimiento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12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132856"/>
            <a:ext cx="7972452" cy="472514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MX" sz="4500" dirty="0" smtClean="0"/>
              <a:t>Los integrantes no podrán depender jerárquicamente entre sí.</a:t>
            </a:r>
          </a:p>
          <a:p>
            <a:pPr algn="just"/>
            <a:endParaRPr lang="es-MX" sz="4500" dirty="0" smtClean="0"/>
          </a:p>
          <a:p>
            <a:pPr algn="just"/>
            <a:r>
              <a:rPr lang="es-MX" sz="4500" dirty="0" smtClean="0"/>
              <a:t>El Reglamento interno deberá regularlo.</a:t>
            </a:r>
          </a:p>
          <a:p>
            <a:pPr algn="just"/>
            <a:endParaRPr lang="es-MX" sz="4500" dirty="0" smtClean="0"/>
          </a:p>
          <a:p>
            <a:pPr algn="just"/>
            <a:r>
              <a:rPr lang="es-MX" sz="4500" dirty="0" smtClean="0"/>
              <a:t>Aportar para la eficacia en la gestión de la solicitudes de información.</a:t>
            </a:r>
          </a:p>
          <a:p>
            <a:pPr algn="just"/>
            <a:endParaRPr lang="es-MX" sz="4500" dirty="0" smtClean="0"/>
          </a:p>
          <a:p>
            <a:pPr algn="just"/>
            <a:r>
              <a:rPr lang="es-MX" sz="4500" dirty="0" smtClean="0"/>
              <a:t>Confirmar, modificar o revocar determinaciones (ampliación del plazo de respuesta, clasificación de información y declaración de inexistencia o incompetencia que realicen los titulares de las áreas del S.O.)</a:t>
            </a:r>
          </a:p>
          <a:p>
            <a:pPr algn="just"/>
            <a:endParaRPr lang="es-MX" sz="4500" dirty="0" smtClean="0"/>
          </a:p>
          <a:p>
            <a:pPr algn="just"/>
            <a:r>
              <a:rPr lang="es-MX" sz="4500" dirty="0" smtClean="0"/>
              <a:t>Ordenar generar información</a:t>
            </a:r>
          </a:p>
          <a:p>
            <a:pPr algn="just"/>
            <a:endParaRPr lang="es-MX" sz="4500" dirty="0" smtClean="0"/>
          </a:p>
          <a:p>
            <a:pPr algn="just"/>
            <a:r>
              <a:rPr lang="es-MX" sz="4500" dirty="0" smtClean="0"/>
              <a:t>Solicitar y autorizar ampliación del plazo de reserva</a:t>
            </a:r>
          </a:p>
          <a:p>
            <a:pPr algn="just"/>
            <a:endParaRPr lang="es-MX" sz="4500" dirty="0" smtClean="0"/>
          </a:p>
          <a:p>
            <a:pPr algn="just"/>
            <a:r>
              <a:rPr lang="es-MX" sz="4500" dirty="0" smtClean="0"/>
              <a:t>DAR RESPUESTA SOLICITUDES DE PROTECCIÓN DE INFORMACIÓN CONFIDENCIAL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dirty="0" smtClean="0"/>
              <a:t>	</a:t>
            </a:r>
          </a:p>
        </p:txBody>
      </p:sp>
      <p:pic>
        <p:nvPicPr>
          <p:cNvPr id="4" name="Imagen 3" descr="158311385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4644" r="32074" b="7537"/>
          <a:stretch/>
        </p:blipFill>
        <p:spPr>
          <a:xfrm>
            <a:off x="539552" y="332656"/>
            <a:ext cx="1392942" cy="16234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1187624" y="1196752"/>
            <a:ext cx="7128792" cy="5066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87822" y="813728"/>
            <a:ext cx="5256586" cy="72008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059832" y="88955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Comité de Transparencia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1043608" y="2996952"/>
            <a:ext cx="7746084" cy="5786454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es-MX" dirty="0" smtClean="0"/>
              <a:t>Acuerdo de concentración .</a:t>
            </a:r>
          </a:p>
          <a:p>
            <a:pPr algn="just">
              <a:buFont typeface="Wingdings" charset="2"/>
              <a:buChar char="§"/>
            </a:pPr>
            <a:r>
              <a:rPr lang="es-MX" dirty="0" smtClean="0"/>
              <a:t>Requerir y recabar de la oficinas, personas físicas o jurídica que hubieren recibido recursos públicos o realizado actos de autoridad, la información pública de las SOLICITUDES PROCEDENTES.</a:t>
            </a:r>
          </a:p>
          <a:p>
            <a:pPr algn="just">
              <a:buFont typeface="Wingdings" charset="2"/>
              <a:buChar char="§"/>
            </a:pPr>
            <a:r>
              <a:rPr lang="es-MX" dirty="0" smtClean="0"/>
              <a:t>Solicitar al Comité de Transparencia interpretación o modificación de la clasificación de información pública solicitada.</a:t>
            </a:r>
          </a:p>
          <a:p>
            <a:pPr algn="just">
              <a:buFont typeface="Wingdings" charset="2"/>
              <a:buChar char="§"/>
            </a:pPr>
            <a:endParaRPr lang="es-MX" dirty="0" smtClean="0"/>
          </a:p>
          <a:p>
            <a:pPr algn="just">
              <a:buFont typeface="Wingdings" charset="2"/>
              <a:buChar char="§"/>
            </a:pPr>
            <a:endParaRPr lang="es-MX" dirty="0" smtClean="0"/>
          </a:p>
          <a:p>
            <a:pPr algn="just">
              <a:buFont typeface="Wingdings" charset="2"/>
              <a:buChar char="§"/>
            </a:pPr>
            <a:endParaRPr lang="es-MX" u="sng" dirty="0" smtClean="0"/>
          </a:p>
          <a:p>
            <a:pPr algn="just">
              <a:buNone/>
            </a:pPr>
            <a:r>
              <a:rPr lang="es-MX" dirty="0" smtClean="0"/>
              <a:t>	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187" t="14498" b="30687"/>
          <a:stretch/>
        </p:blipFill>
        <p:spPr>
          <a:xfrm>
            <a:off x="0" y="0"/>
            <a:ext cx="2831961" cy="25536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539552" y="2060848"/>
            <a:ext cx="7128792" cy="5066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39750" y="1677824"/>
            <a:ext cx="5256586" cy="72008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411760" y="175365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Unidad de Transparencia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7972452" cy="5786454"/>
          </a:xfrm>
        </p:spPr>
        <p:txBody>
          <a:bodyPr>
            <a:normAutofit/>
          </a:bodyPr>
          <a:lstStyle/>
          <a:p>
            <a:pPr algn="just"/>
            <a:endParaRPr lang="es-MX" dirty="0" smtClean="0"/>
          </a:p>
          <a:p>
            <a:pPr algn="just">
              <a:buNone/>
            </a:pPr>
            <a:endParaRPr lang="es-MX" u="sng" dirty="0" smtClean="0"/>
          </a:p>
          <a:p>
            <a:pPr algn="just">
              <a:buNone/>
            </a:pPr>
            <a:r>
              <a:rPr lang="es-MX" dirty="0" smtClean="0"/>
              <a:t>	</a:t>
            </a:r>
          </a:p>
          <a:p>
            <a:pPr algn="just">
              <a:buNone/>
            </a:pPr>
            <a:r>
              <a:rPr lang="es-MX" dirty="0" smtClean="0"/>
              <a:t>	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sz="half" idx="1"/>
          </p:nvPr>
        </p:nvSpPr>
        <p:spPr>
          <a:xfrm>
            <a:off x="3131840" y="-27384"/>
            <a:ext cx="5760640" cy="6599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1100" dirty="0" smtClean="0"/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Otorgar facilidades para las personas que hablen lenguas indígenas.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Requisitos (nombre opcional).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Solicitudes por teléfono, fax, correo, correo electrónico, telegrama, mensajería o por escrito.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Incompetencia:</a:t>
            </a:r>
          </a:p>
          <a:p>
            <a:pPr marL="400050" lvl="1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1.- Remitirla sujeto obligado competente y notificarlo al     solicitante. </a:t>
            </a:r>
          </a:p>
          <a:p>
            <a:pPr marL="400050" lvl="1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   El S.O. que la recibe de no ser competente, hacerla llegar al ITEI y notificarlo así al solicitante.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Cuando no se declare incompetencia o prevención se presume que fue admitida.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Responder solicitudes dentro de los 8 días hábiles siguientes a la recepción de la solicitud.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 Declaración de Inexistencia:</a:t>
            </a:r>
          </a:p>
          <a:p>
            <a:pPr marL="400050" lvl="1" indent="0" algn="just">
              <a:buNone/>
            </a:pPr>
            <a:r>
              <a:rPr lang="es-MX" sz="1600" dirty="0" smtClean="0"/>
              <a:t>1.- Estaba obligado y no lo hizo (motivar la respuesta)</a:t>
            </a:r>
          </a:p>
          <a:p>
            <a:pPr marL="400050" lvl="1" indent="0" algn="just">
              <a:buNone/>
            </a:pPr>
            <a:r>
              <a:rPr lang="es-MX" sz="1600" dirty="0" smtClean="0"/>
              <a:t>2.- No está dentro de sus facultades (principio de legalidad)</a:t>
            </a:r>
          </a:p>
          <a:p>
            <a:pPr marL="400050" lvl="1" indent="0" algn="just">
              <a:buNone/>
            </a:pPr>
            <a:r>
              <a:rPr lang="es-MX" sz="1600" dirty="0" smtClean="0"/>
              <a:t>3.- No se localizó la información (Comité de Transparencia)</a:t>
            </a:r>
            <a:endParaRPr lang="es-MX" sz="800" dirty="0" smtClean="0"/>
          </a:p>
          <a:p>
            <a:pPr marL="0" indent="0" algn="just">
              <a:buNone/>
            </a:pPr>
            <a:r>
              <a:rPr lang="es-MX" sz="1100" dirty="0" smtClean="0"/>
              <a:t>	</a:t>
            </a:r>
          </a:p>
        </p:txBody>
      </p:sp>
      <p:pic>
        <p:nvPicPr>
          <p:cNvPr id="8" name="Imagen 7" descr="124324294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>
          <a:xfrm>
            <a:off x="-252536" y="260648"/>
            <a:ext cx="3109116" cy="42484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-252536" y="2852936"/>
            <a:ext cx="3384376" cy="223224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08520" y="3016116"/>
            <a:ext cx="3024336" cy="199706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0" y="3284984"/>
            <a:ext cx="2808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El ABC de las solicitudes de información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12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7972452" cy="5786454"/>
          </a:xfrm>
        </p:spPr>
        <p:txBody>
          <a:bodyPr>
            <a:normAutofit/>
          </a:bodyPr>
          <a:lstStyle/>
          <a:p>
            <a:pPr algn="just"/>
            <a:endParaRPr lang="es-MX" dirty="0" smtClean="0"/>
          </a:p>
          <a:p>
            <a:pPr algn="just">
              <a:buNone/>
            </a:pPr>
            <a:endParaRPr lang="es-MX" u="sng" dirty="0" smtClean="0"/>
          </a:p>
          <a:p>
            <a:pPr algn="just">
              <a:buNone/>
            </a:pPr>
            <a:r>
              <a:rPr lang="es-MX" dirty="0" smtClean="0"/>
              <a:t>	</a:t>
            </a:r>
          </a:p>
          <a:p>
            <a:pPr algn="just">
              <a:buNone/>
            </a:pPr>
            <a:r>
              <a:rPr lang="es-MX" dirty="0" smtClean="0"/>
              <a:t>	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3212976"/>
            <a:ext cx="7972452" cy="35093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s-MX" sz="3300" dirty="0" smtClean="0"/>
          </a:p>
          <a:p>
            <a:pPr algn="just">
              <a:buFont typeface="Wingdings" charset="2"/>
              <a:buChar char="§"/>
            </a:pPr>
            <a:r>
              <a:rPr lang="es-MX" sz="5800" dirty="0" smtClean="0"/>
              <a:t>Recurso de revisión</a:t>
            </a:r>
          </a:p>
          <a:p>
            <a:pPr algn="just">
              <a:buFont typeface="Wingdings" charset="2"/>
              <a:buChar char="§"/>
            </a:pPr>
            <a:r>
              <a:rPr lang="es-MX" sz="5800" dirty="0" smtClean="0"/>
              <a:t>Recurso de Protección de Datos Personales</a:t>
            </a:r>
          </a:p>
          <a:p>
            <a:pPr algn="just">
              <a:buFont typeface="Wingdings" charset="2"/>
              <a:buChar char="§"/>
            </a:pPr>
            <a:r>
              <a:rPr lang="es-MX" sz="5800" dirty="0" smtClean="0"/>
              <a:t>Recurso de Transparencia</a:t>
            </a:r>
            <a:endParaRPr lang="es-MX" sz="3300" dirty="0" smtClean="0"/>
          </a:p>
          <a:p>
            <a:pPr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>
              <a:buNone/>
            </a:pPr>
            <a:endParaRPr lang="es-MX" u="sng" dirty="0" smtClean="0"/>
          </a:p>
          <a:p>
            <a:pPr algn="just">
              <a:buNone/>
            </a:pPr>
            <a:r>
              <a:rPr lang="es-MX" dirty="0" smtClean="0"/>
              <a:t>	</a:t>
            </a:r>
          </a:p>
          <a:p>
            <a:pPr algn="just">
              <a:buNone/>
            </a:pPr>
            <a:r>
              <a:rPr lang="es-MX" dirty="0" smtClean="0"/>
              <a:t>	</a:t>
            </a:r>
          </a:p>
        </p:txBody>
      </p:sp>
      <p:pic>
        <p:nvPicPr>
          <p:cNvPr id="7" name="Imagen 6" descr="85179318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5"/>
          <a:stretch/>
        </p:blipFill>
        <p:spPr>
          <a:xfrm>
            <a:off x="0" y="-9668"/>
            <a:ext cx="3779912" cy="30912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1115616" y="1628800"/>
            <a:ext cx="4536504" cy="86409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59632" y="1772816"/>
            <a:ext cx="4104456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75656" y="175365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Recursos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12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alisco_Mapa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5" r="19235" b="-1"/>
          <a:stretch/>
        </p:blipFill>
        <p:spPr>
          <a:xfrm>
            <a:off x="4139952" y="332656"/>
            <a:ext cx="5004048" cy="402230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l="15695" t="92149" r="61156"/>
          <a:stretch/>
        </p:blipFill>
        <p:spPr>
          <a:xfrm>
            <a:off x="3779912" y="-5595"/>
            <a:ext cx="4414266" cy="1252567"/>
          </a:xfrm>
          <a:prstGeom prst="rect">
            <a:avLst/>
          </a:prstGeom>
        </p:spPr>
      </p:pic>
      <p:pic>
        <p:nvPicPr>
          <p:cNvPr id="16399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3923928" y="75323"/>
            <a:ext cx="3982218" cy="10276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401" name="Rectángulo 2"/>
          <p:cNvSpPr>
            <a:spLocks noChangeArrowheads="1"/>
          </p:cNvSpPr>
          <p:nvPr/>
        </p:nvSpPr>
        <p:spPr bwMode="auto">
          <a:xfrm>
            <a:off x="3585666" y="22836"/>
            <a:ext cx="4730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ndale Mono" charset="0"/>
                <a:cs typeface="Andale Mono" charset="0"/>
              </a:rPr>
              <a:t>Sujetos obligados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  <a:latin typeface="Andale Mono" charset="0"/>
                <a:cs typeface="Andale Mono" charset="0"/>
              </a:rPr>
              <a:t>e</a:t>
            </a:r>
            <a:r>
              <a:rPr lang="es-MX" sz="3200" b="1" dirty="0" smtClean="0">
                <a:solidFill>
                  <a:schemeClr val="bg1"/>
                </a:solidFill>
                <a:latin typeface="Andale Mono" charset="0"/>
                <a:cs typeface="Andale Mono" charset="0"/>
              </a:rPr>
              <a:t>n Jalisco</a:t>
            </a:r>
            <a:endParaRPr lang="es-ES" sz="3200" dirty="0">
              <a:latin typeface="Andale Mono" charset="0"/>
              <a:cs typeface="Andale Mono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908720"/>
            <a:ext cx="7972452" cy="64294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2000" dirty="0" smtClean="0"/>
          </a:p>
          <a:p>
            <a:pPr algn="just">
              <a:buFont typeface="Wingdings" charset="2"/>
              <a:buChar char="§"/>
            </a:pPr>
            <a:r>
              <a:rPr lang="es-ES" sz="2000" dirty="0" smtClean="0"/>
              <a:t>Poderes del Estado;</a:t>
            </a:r>
          </a:p>
          <a:p>
            <a:pPr algn="just">
              <a:buFont typeface="Wingdings" charset="2"/>
              <a:buChar char="§"/>
            </a:pPr>
            <a:r>
              <a:rPr lang="es-ES" sz="2000" b="1" dirty="0" smtClean="0"/>
              <a:t>Auditoría Superior del Estado de Jalisco;*</a:t>
            </a:r>
          </a:p>
          <a:p>
            <a:pPr algn="just">
              <a:buFont typeface="Wingdings" charset="2"/>
              <a:buChar char="§"/>
            </a:pPr>
            <a:r>
              <a:rPr lang="es-ES" sz="2000" dirty="0" smtClean="0"/>
              <a:t>Organismos Públicos descentralizados</a:t>
            </a:r>
          </a:p>
          <a:p>
            <a:pPr algn="just">
              <a:buFont typeface="Wingdings" charset="2"/>
              <a:buChar char="§"/>
            </a:pPr>
            <a:r>
              <a:rPr lang="es-ES" sz="2000" dirty="0" smtClean="0"/>
              <a:t>Empresas de Participación estatal y municipal;</a:t>
            </a:r>
          </a:p>
          <a:p>
            <a:pPr algn="just">
              <a:buFont typeface="Wingdings" charset="2"/>
              <a:buChar char="§"/>
            </a:pPr>
            <a:r>
              <a:rPr lang="es-ES" sz="2000" dirty="0" smtClean="0"/>
              <a:t>Universidades públicas con autonomía;</a:t>
            </a:r>
          </a:p>
          <a:p>
            <a:pPr algn="just">
              <a:buFont typeface="Wingdings" charset="2"/>
              <a:buChar char="§"/>
            </a:pPr>
            <a:r>
              <a:rPr lang="es-ES" sz="2000" dirty="0" smtClean="0"/>
              <a:t>Órganos autónomos;</a:t>
            </a:r>
          </a:p>
          <a:p>
            <a:pPr algn="just">
              <a:buFont typeface="Wingdings" charset="2"/>
              <a:buChar char="§"/>
            </a:pPr>
            <a:r>
              <a:rPr lang="es-ES" sz="2000" dirty="0" smtClean="0"/>
              <a:t>Ayuntamientos</a:t>
            </a:r>
          </a:p>
          <a:p>
            <a:pPr algn="just">
              <a:buFont typeface="Wingdings" charset="2"/>
              <a:buChar char="§"/>
            </a:pPr>
            <a:r>
              <a:rPr lang="es-ES" sz="2000" dirty="0" smtClean="0"/>
              <a:t>Partidos políticos nacionales y estatales;</a:t>
            </a:r>
          </a:p>
          <a:p>
            <a:pPr algn="just">
              <a:buFont typeface="Wingdings" charset="2"/>
              <a:buChar char="§"/>
            </a:pPr>
            <a:r>
              <a:rPr lang="es-ES" sz="2000" b="1" dirty="0" smtClean="0"/>
              <a:t>Fideicomisos</a:t>
            </a:r>
            <a:r>
              <a:rPr lang="es-ES" sz="2000" dirty="0" smtClean="0"/>
              <a:t>;</a:t>
            </a:r>
          </a:p>
          <a:p>
            <a:pPr algn="just">
              <a:buFont typeface="Wingdings" charset="2"/>
              <a:buChar char="§"/>
            </a:pPr>
            <a:r>
              <a:rPr lang="es-ES" sz="2000" b="1" dirty="0" smtClean="0"/>
              <a:t>Sindicatos; *</a:t>
            </a:r>
          </a:p>
          <a:p>
            <a:pPr algn="just">
              <a:buFont typeface="Wingdings" charset="2"/>
              <a:buChar char="§"/>
            </a:pPr>
            <a:r>
              <a:rPr lang="es-ES" sz="2000" b="1" dirty="0" smtClean="0"/>
              <a:t>Candidatos independientes;*</a:t>
            </a:r>
          </a:p>
          <a:p>
            <a:pPr algn="just">
              <a:buFont typeface="Wingdings" charset="2"/>
              <a:buChar char="§"/>
            </a:pPr>
            <a:r>
              <a:rPr lang="es-ES" sz="2000" b="1" dirty="0" smtClean="0"/>
              <a:t>Colegio de Notarios;*</a:t>
            </a:r>
          </a:p>
          <a:p>
            <a:pPr algn="just">
              <a:buFont typeface="Wingdings" charset="2"/>
              <a:buChar char="§"/>
            </a:pPr>
            <a:r>
              <a:rPr lang="es-ES" sz="2000" b="1" dirty="0" smtClean="0"/>
              <a:t>Entes públicos a cargo de información pública;</a:t>
            </a:r>
          </a:p>
          <a:p>
            <a:pPr algn="just">
              <a:buFont typeface="Wingdings" charset="2"/>
              <a:buChar char="§"/>
            </a:pPr>
            <a:r>
              <a:rPr lang="es-ES" sz="2000" b="1" dirty="0" smtClean="0"/>
              <a:t>Personas físicas y jurídicas </a:t>
            </a:r>
            <a:r>
              <a:rPr lang="es-ES" sz="2000" b="1" u="sng" dirty="0" smtClean="0"/>
              <a:t>PRIVADAS </a:t>
            </a:r>
            <a:r>
              <a:rPr lang="es-ES" sz="2000" b="1" dirty="0" smtClean="0"/>
              <a:t>ejerzan recursos públicos o ejerzan actos de autoridad.*</a:t>
            </a:r>
          </a:p>
          <a:p>
            <a:pPr algn="just">
              <a:buFont typeface="Wingdings" charset="2"/>
              <a:buChar char="§"/>
            </a:pPr>
            <a:endParaRPr lang="es-MX" sz="2000" dirty="0" smtClean="0"/>
          </a:p>
          <a:p>
            <a:pPr algn="just">
              <a:buFont typeface="Wingdings" charset="2"/>
              <a:buChar char="§"/>
            </a:pPr>
            <a:endParaRPr lang="es-MX" sz="2000" dirty="0" smtClean="0"/>
          </a:p>
          <a:p>
            <a:pPr algn="just">
              <a:buFont typeface="Wingdings" charset="2"/>
              <a:buChar char="§"/>
            </a:pPr>
            <a:endParaRPr lang="es-MX" sz="2000" dirty="0" smtClean="0"/>
          </a:p>
          <a:p>
            <a:pPr algn="just">
              <a:buFont typeface="Wingdings" charset="2"/>
              <a:buChar char="§"/>
            </a:pPr>
            <a:endParaRPr lang="es-MX" sz="2000" dirty="0" smtClean="0"/>
          </a:p>
          <a:p>
            <a:pPr algn="just">
              <a:buFont typeface="Wingdings" charset="2"/>
              <a:buChar char="§"/>
            </a:pPr>
            <a:endParaRPr lang="es-MX" sz="2000" u="sng" dirty="0" smtClean="0"/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	</a:t>
            </a:r>
          </a:p>
          <a:p>
            <a:pPr algn="just">
              <a:buFont typeface="Wingdings" charset="2"/>
              <a:buChar char="§"/>
            </a:pPr>
            <a:r>
              <a:rPr lang="es-MX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42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" descr="1658074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9" b="21498"/>
          <a:stretch/>
        </p:blipFill>
        <p:spPr bwMode="auto">
          <a:xfrm>
            <a:off x="0" y="1"/>
            <a:ext cx="9180513" cy="210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9" t="61156" b="20065"/>
          <a:stretch>
            <a:fillRect/>
          </a:stretch>
        </p:blipFill>
        <p:spPr bwMode="auto">
          <a:xfrm>
            <a:off x="2915816" y="1268760"/>
            <a:ext cx="6264697" cy="6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843808" y="1113098"/>
            <a:ext cx="644253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215968"/>
                </a:solidFill>
                <a:latin typeface="Andale Mono" charset="0"/>
                <a:cs typeface="Andale Mono" charset="0"/>
              </a:rPr>
              <a:t>Infracciones y sanciones</a:t>
            </a:r>
            <a:endParaRPr lang="es-ES" sz="3200" b="1" dirty="0">
              <a:solidFill>
                <a:srgbClr val="215968"/>
              </a:solidFill>
              <a:latin typeface="Andale Mono" charset="0"/>
              <a:cs typeface="Andale Mono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086532" y="1916832"/>
            <a:ext cx="7329819" cy="410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400" dirty="0" smtClean="0">
              <a:latin typeface="Calibri"/>
              <a:cs typeface="Calibri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83568" y="1988840"/>
            <a:ext cx="7972452" cy="60102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endParaRPr lang="es-MX" dirty="0" smtClean="0"/>
          </a:p>
          <a:p>
            <a:pPr marL="857250" indent="-857250" algn="just">
              <a:buFont typeface="+mj-lt"/>
              <a:buAutoNum type="romanUcPeriod"/>
            </a:pPr>
            <a:r>
              <a:rPr lang="es-ES" sz="3600" b="1" dirty="0" smtClean="0"/>
              <a:t>Multa de $7,010.00 a $52,575.00    </a:t>
            </a:r>
          </a:p>
          <a:p>
            <a:pPr marL="0" indent="0" algn="just">
              <a:buNone/>
            </a:pPr>
            <a:r>
              <a:rPr lang="es-ES" sz="1800" b="1" dirty="0" smtClean="0"/>
              <a:t>(100 a 750 salarios mínimos) </a:t>
            </a:r>
          </a:p>
          <a:p>
            <a:pPr algn="just"/>
            <a:endParaRPr lang="es-ES" b="1" dirty="0" smtClean="0"/>
          </a:p>
          <a:p>
            <a:pPr marL="857250" indent="-857250" algn="just">
              <a:buFont typeface="+mj-lt"/>
              <a:buAutoNum type="romanUcPeriod" startAt="2"/>
            </a:pPr>
            <a:r>
              <a:rPr lang="es-ES" sz="3600" b="1" dirty="0" smtClean="0"/>
              <a:t>Multa de $10,515.00 a $70,100.00         </a:t>
            </a:r>
          </a:p>
          <a:p>
            <a:pPr marL="0" indent="0" algn="just">
              <a:buNone/>
            </a:pPr>
            <a:r>
              <a:rPr lang="es-ES" sz="1800" b="1" dirty="0" smtClean="0"/>
              <a:t>(150 a 1000 salarios mínimos) </a:t>
            </a:r>
          </a:p>
          <a:p>
            <a:pPr algn="just"/>
            <a:endParaRPr lang="es-ES" b="1" dirty="0" smtClean="0"/>
          </a:p>
          <a:p>
            <a:pPr marL="857250" indent="-857250" algn="just">
              <a:buFont typeface="+mj-lt"/>
              <a:buAutoNum type="romanUcPeriod" startAt="3"/>
            </a:pPr>
            <a:r>
              <a:rPr lang="es-ES" sz="3600" b="1" dirty="0" smtClean="0"/>
              <a:t>Multa de $14,020.00 a $105,150.00     </a:t>
            </a:r>
          </a:p>
          <a:p>
            <a:pPr marL="0" indent="0" algn="just">
              <a:buNone/>
            </a:pPr>
            <a:r>
              <a:rPr lang="es-ES" sz="1800" b="1" dirty="0" smtClean="0"/>
              <a:t>(200 a 1500 salarios mínimos) </a:t>
            </a:r>
          </a:p>
          <a:p>
            <a:pPr algn="just"/>
            <a:endParaRPr lang="es-MX" dirty="0" smtClean="0"/>
          </a:p>
          <a:p>
            <a:pPr algn="just">
              <a:buFont typeface="Arial" pitchFamily="34" charset="0"/>
              <a:buNone/>
            </a:pPr>
            <a:endParaRPr lang="es-MX" u="sng" dirty="0" smtClean="0"/>
          </a:p>
          <a:p>
            <a:pPr algn="just">
              <a:buFont typeface="Arial" pitchFamily="34" charset="0"/>
              <a:buNone/>
            </a:pPr>
            <a:r>
              <a:rPr lang="es-MX" dirty="0" smtClean="0"/>
              <a:t>	</a:t>
            </a:r>
          </a:p>
          <a:p>
            <a:pPr algn="just">
              <a:buFont typeface="Arial" pitchFamily="34" charset="0"/>
              <a:buNone/>
            </a:pPr>
            <a:r>
              <a:rPr lang="es-MX" dirty="0" smtClean="0"/>
              <a:t>	</a:t>
            </a:r>
          </a:p>
        </p:txBody>
      </p:sp>
      <p:pic>
        <p:nvPicPr>
          <p:cNvPr id="8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276354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28674" y="3771510"/>
            <a:ext cx="4960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s-ES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www.itei.org.mx</a:t>
            </a:r>
            <a:endParaRPr lang="es-ES" sz="3600" b="1" dirty="0">
              <a:solidFill>
                <a:schemeClr val="tx1">
                  <a:lumMod val="50000"/>
                  <a:lumOff val="5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42163" y="4875550"/>
            <a:ext cx="4032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Av. Ignacio L. Vallarta 1312</a:t>
            </a:r>
          </a:p>
          <a:p>
            <a:pPr algn="ctr"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Col. Americana</a:t>
            </a:r>
          </a:p>
          <a:p>
            <a:pPr algn="ctr"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Guadalajara, Jalisco. CP 44610</a:t>
            </a:r>
          </a:p>
          <a:p>
            <a:pPr algn="ctr">
              <a:defRPr/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</a:rPr>
              <a:t>(52) 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33 36305745</a:t>
            </a:r>
          </a:p>
        </p:txBody>
      </p:sp>
      <p:pic>
        <p:nvPicPr>
          <p:cNvPr id="9" name="Imagen 8" descr="1.jp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" y="0"/>
            <a:ext cx="3354705" cy="6858000"/>
          </a:xfrm>
          <a:prstGeom prst="rect">
            <a:avLst/>
          </a:prstGeom>
        </p:spPr>
      </p:pic>
      <p:pic>
        <p:nvPicPr>
          <p:cNvPr id="3" name="Imagen 2" descr="logotipo_2016-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4"/>
          <a:stretch/>
        </p:blipFill>
        <p:spPr>
          <a:xfrm>
            <a:off x="3419872" y="1916832"/>
            <a:ext cx="5724128" cy="11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1520" y="620688"/>
            <a:ext cx="4104456" cy="62692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695" t="92149" r="61156"/>
          <a:stretch/>
        </p:blipFill>
        <p:spPr>
          <a:xfrm>
            <a:off x="4644008" y="-6439"/>
            <a:ext cx="4283968" cy="509162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3677580" cy="4680520"/>
          </a:xfrm>
        </p:spPr>
        <p:txBody>
          <a:bodyPr anchor="t" anchorCtr="0">
            <a:noAutofit/>
          </a:bodyPr>
          <a:lstStyle/>
          <a:p>
            <a:pPr marL="0" indent="3175">
              <a:buNone/>
            </a:pP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Declaración de los Derechos del Hombre y del Ciudadano</a:t>
            </a:r>
          </a:p>
          <a:p>
            <a:endParaRPr lang="es-MX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42913" lvl="1" indent="-179388" algn="just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Artículo XI </a:t>
            </a:r>
          </a:p>
          <a:p>
            <a:pPr marL="442913" lvl="1" indent="-179388" algn="just">
              <a:buNone/>
            </a:pPr>
            <a:r>
              <a:rPr lang="es-MX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s-MX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Puesto </a:t>
            </a:r>
            <a:r>
              <a:rPr lang="es-MX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la libre comunicación de los pensamientos y opiniones es uno de los más valiosos derechos del hombre, </a:t>
            </a:r>
            <a:r>
              <a:rPr lang="es-MX" sz="16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todo ciudadano puede hablar, escribir y publicar libremente</a:t>
            </a:r>
            <a:r>
              <a:rPr lang="es-MX" sz="16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excepto cuando tenga que responder del abuso de esta libertad en los casos determinados por la </a:t>
            </a:r>
            <a:r>
              <a:rPr lang="es-MX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ley.”</a:t>
            </a:r>
          </a:p>
          <a:p>
            <a:pPr marL="442913" lvl="1" indent="-179388" algn="just">
              <a:buNone/>
            </a:pPr>
            <a:endParaRPr lang="es-MX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42913" lvl="1" indent="-179388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Artículo XV </a:t>
            </a:r>
          </a:p>
          <a:p>
            <a:pPr marL="442913" indent="-179388" algn="just">
              <a:buNone/>
            </a:pPr>
            <a:r>
              <a:rPr lang="es-MX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MX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“La </a:t>
            </a:r>
            <a:r>
              <a:rPr lang="es-MX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sociedad tiene derecho a pedir a todos sus agentes cuentas de su administración</a:t>
            </a:r>
            <a:r>
              <a:rPr lang="es-MX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s-MX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04048" y="570910"/>
            <a:ext cx="3677580" cy="53783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MX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Declaración Universal de los Derechos Humanos</a:t>
            </a:r>
          </a:p>
          <a:p>
            <a:endParaRPr lang="es-MX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3525" lvl="2" algn="just"/>
            <a:r>
              <a:rPr lang="es-MX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Artículo 19</a:t>
            </a:r>
          </a:p>
          <a:p>
            <a:pPr marL="263525" lvl="2" algn="just"/>
            <a:r>
              <a:rPr lang="es-MX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MX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Todo individuo tiene </a:t>
            </a:r>
            <a:r>
              <a:rPr lang="es-MX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derecho</a:t>
            </a:r>
            <a:r>
              <a:rPr lang="es-MX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la libertad de opinión y de expresión; este derecho incluye el de no ser molestado a causa de sus opiniones, el de </a:t>
            </a:r>
            <a:r>
              <a:rPr lang="es-MX" b="1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investigar y recibir informaciones y opiniones, y el de difundirlas</a:t>
            </a:r>
            <a:r>
              <a:rPr lang="es-MX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s-MX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sin limitación de fronteras, por cualquier medio de expresión”</a:t>
            </a:r>
            <a:endParaRPr lang="es-MX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 descr="original_horizont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1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695" t="92149" r="61156"/>
          <a:stretch/>
        </p:blipFill>
        <p:spPr>
          <a:xfrm>
            <a:off x="395536" y="548680"/>
            <a:ext cx="7632848" cy="6339225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908720"/>
            <a:ext cx="7056784" cy="54452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Pacto Internacional de </a:t>
            </a:r>
            <a:r>
              <a:rPr kumimoji="0" lang="es-MX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los Derechos Civiles y Políticos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MX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74650" marR="0" lvl="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Artículo 19 </a:t>
            </a:r>
          </a:p>
          <a:p>
            <a:pPr marL="717550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AutoNum type="arabicPeriod"/>
              <a:tabLst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Nadie podrá ser molestado a causa de sus opiniones.</a:t>
            </a:r>
          </a:p>
          <a:p>
            <a:pPr marL="374650" marR="0" lvl="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tabLst/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717550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AutoNum type="arabicPeriod"/>
              <a:tabLst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Toda persona tiene derecho a la libertad de expresión; este derecho comprende la 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libertad de buscar, recibir y difundir informaciones e ideas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toda índole, sin consideración de fronteras, ya sea oralmente, por escrito o en forma impresa o artística, o por cualquier otro procedimiento de su elección.</a:t>
            </a:r>
          </a:p>
          <a:p>
            <a:pPr marL="374650" marR="0" lvl="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tabLst/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717550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AutoNum type="arabicPeriod"/>
              <a:tabLst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El ejercicio del derecho previsto en el párrafo 2 de este artículo entraña deberes y responsabilidades especiales. Por consiguiente puede estar sujeto a ciertas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restricciones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que deberán, sin embargo, estar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expresamente fijadas por la ley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y ser necesaria para: a) Asegurar el respeto a los derechos o a la reputación de los demás; b) La protección de la seguridad nacional, el orden público o la salud o la moral públicas”</a:t>
            </a:r>
            <a:endParaRPr kumimoji="0" lang="es-MX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 descr="original_horizont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5536" y="476672"/>
            <a:ext cx="7992888" cy="64133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404664"/>
            <a:ext cx="7672936" cy="60956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tabLst/>
              <a:defRPr/>
            </a:pP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Convención Americana sobre Derechos Humanos (Pacto de San José) 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tabLst/>
              <a:defRPr/>
            </a:pP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tabLst/>
              <a:defRPr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Artículo 13.  Libertad de Pensamiento y de Expresión  </a:t>
            </a:r>
          </a:p>
          <a:p>
            <a:pPr marL="731520" lvl="1" indent="-274320" algn="just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s-MX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Toda persona tiene derecho a la libertad de pensamiento y de expresión.  Este derecho comprende la </a:t>
            </a:r>
            <a:r>
              <a:rPr lang="es-MX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libertad de buscar, recibir y difundir informaciones e ideas de toda índole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sin consideración de fronteras, ya sea oralmente, por escrito o en forma impresa o artística, o por cualquier otro procedimiento de su elección.</a:t>
            </a:r>
          </a:p>
          <a:p>
            <a:pPr algn="just">
              <a:lnSpc>
                <a:spcPct val="120000"/>
              </a:lnSpc>
            </a:pPr>
            <a:endParaRPr lang="es-MX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ejercicio del derecho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previsto en el inciso precedente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puede estar sujeto a previa censura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sino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responsabilidades ulteriores, las que deben estar expresamente fijadas por la ley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ser necesarias para asegurar: a)  el respeto a los derechos o a la reputación de los demás,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MX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48" y="0"/>
            <a:ext cx="4462216" cy="6858000"/>
          </a:xfrm>
        </p:spPr>
        <p:txBody>
          <a:bodyPr anchor="ctr" anchorCtr="0">
            <a:noAutofit/>
          </a:bodyPr>
          <a:lstStyle/>
          <a:p>
            <a:pPr marL="263525" indent="-180975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Constitución Política de los Estados Unidos Mexicano</a:t>
            </a:r>
          </a:p>
          <a:p>
            <a:pPr marL="539750" lvl="1" indent="-179388"/>
            <a:r>
              <a:rPr lang="es-MX" sz="1400" dirty="0" smtClean="0">
                <a:latin typeface="Arial" pitchFamily="34" charset="0"/>
                <a:cs typeface="Arial" pitchFamily="34" charset="0"/>
              </a:rPr>
              <a:t>1977 se reformó el artículo sexto constitucional para reconocer que: </a:t>
            </a:r>
          </a:p>
          <a:p>
            <a:pPr marL="539750" indent="-179388">
              <a:buNone/>
            </a:pPr>
            <a:r>
              <a:rPr lang="es-MX" sz="1400" i="1" dirty="0" smtClean="0">
                <a:latin typeface="Arial" pitchFamily="34" charset="0"/>
                <a:cs typeface="Arial" pitchFamily="34" charset="0"/>
              </a:rPr>
              <a:t>	“El Derecho a la Información será garantizado por el Estado”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539750" indent="-179388">
              <a:buNone/>
            </a:pPr>
            <a:r>
              <a:rPr lang="es-MX" sz="1400" i="1" dirty="0" smtClean="0">
                <a:latin typeface="Arial" pitchFamily="34" charset="0"/>
                <a:cs typeface="Arial" pitchFamily="34" charset="0"/>
              </a:rPr>
              <a:t>	Artículos 6 y 16 segundo párrafo</a:t>
            </a:r>
          </a:p>
          <a:p>
            <a:pPr marL="263525" indent="-180975">
              <a:buNone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263525" indent="-180975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Ley General de Transparencia  y Acceso a la Información Pública</a:t>
            </a:r>
          </a:p>
          <a:p>
            <a:pPr marL="539750" lvl="1" indent="-179388"/>
            <a:r>
              <a:rPr lang="es-MX" sz="1400" i="1" dirty="0" smtClean="0">
                <a:latin typeface="Arial" pitchFamily="34" charset="0"/>
                <a:cs typeface="Arial" pitchFamily="34" charset="0"/>
              </a:rPr>
              <a:t>Publicada el 4 de mayo y en vigor desde el 5 de Mayo del 2015, 216 Artículos, 9 Títulos,13 Transitorios </a:t>
            </a:r>
          </a:p>
          <a:p>
            <a:pPr marL="539750" lvl="1" indent="-179388"/>
            <a:endParaRPr lang="es-MX" sz="1400" i="1" dirty="0" smtClean="0">
              <a:latin typeface="Arial" pitchFamily="34" charset="0"/>
              <a:cs typeface="Arial" pitchFamily="34" charset="0"/>
            </a:endParaRPr>
          </a:p>
          <a:p>
            <a:pPr marL="263525" indent="-180975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Ley Federal de Transparencia y Acceso a la Información Pública Gubernamental</a:t>
            </a:r>
          </a:p>
          <a:p>
            <a:pPr marL="263525" indent="-180975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Ley Federal de protección de Datos personales en Posesión de Particulares</a:t>
            </a:r>
          </a:p>
          <a:p>
            <a:pPr marL="263525" indent="-180975"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63525" indent="-180975"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Año 2016</a:t>
            </a:r>
          </a:p>
          <a:p>
            <a:pPr marL="263525" indent="-180975">
              <a:buNone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263525" indent="-180975"/>
            <a:r>
              <a:rPr lang="es-MX" sz="1400" dirty="0" smtClean="0">
                <a:latin typeface="Arial" pitchFamily="34" charset="0"/>
                <a:cs typeface="Arial" pitchFamily="34" charset="0"/>
              </a:rPr>
              <a:t>Ley General de Archivos</a:t>
            </a:r>
          </a:p>
          <a:p>
            <a:pPr marL="263525" indent="-180975"/>
            <a:r>
              <a:rPr lang="es-MX" sz="1400" dirty="0" smtClean="0">
                <a:latin typeface="Arial" pitchFamily="34" charset="0"/>
                <a:cs typeface="Arial" pitchFamily="34" charset="0"/>
              </a:rPr>
              <a:t>Ley General de Datos Personales en Posesión de Sujetos Obligados (Artículo tercero transitorio de la LGTAIP)</a:t>
            </a:r>
          </a:p>
        </p:txBody>
      </p:sp>
      <p:pic>
        <p:nvPicPr>
          <p:cNvPr id="5" name="Imagen 4" descr="84424677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9943" l="1901" r="89734">
                        <a14:foregroundMark x1="5323" y1="62644" x2="5323" y2="62644"/>
                        <a14:foregroundMark x1="1901" y1="79023" x2="1901" y2="79023"/>
                        <a14:backgroundMark x1="24335" y1="54885" x2="24335" y2="54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68152"/>
            <a:ext cx="4496403" cy="59492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1115616" y="4581128"/>
            <a:ext cx="2952328" cy="100811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87624" y="4653137"/>
            <a:ext cx="2808312" cy="86409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43608" y="46531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ndale Mono"/>
                <a:cs typeface="Andale Mono"/>
              </a:rPr>
              <a:t>MARCO JURÍDICO</a:t>
            </a:r>
          </a:p>
          <a:p>
            <a:pPr algn="ctr"/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FEDERAL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/>
          <a:stretch/>
        </p:blipFill>
        <p:spPr>
          <a:xfrm>
            <a:off x="-11568" y="0"/>
            <a:ext cx="9155568" cy="704158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971600" y="1556792"/>
            <a:ext cx="7211144" cy="4230803"/>
          </a:xfrm>
        </p:spPr>
        <p:txBody>
          <a:bodyPr anchor="ctr" anchorCtr="0">
            <a:noAutofit/>
          </a:bodyPr>
          <a:lstStyle/>
          <a:p>
            <a:pPr algn="just"/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2002 (mayo) fue el año que tuvo vigencia la primigenia 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 de Transparencia e Información Pública del Estado de Jalisco. </a:t>
            </a:r>
          </a:p>
          <a:p>
            <a:pPr algn="just"/>
            <a:endParaRPr lang="es-E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2005 (septiembre) año que entró en vigor la </a:t>
            </a:r>
            <a:r>
              <a:rPr lang="es-MX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 de Transparencia e Información Pública de Jalisco.</a:t>
            </a:r>
          </a:p>
          <a:p>
            <a:pPr algn="just">
              <a:buNone/>
            </a:pPr>
            <a:endParaRPr lang="es-MX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(abril) año que sorprendió a Jalisco con la </a:t>
            </a:r>
            <a:r>
              <a:rPr lang="es-MX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 de Información Pública del Estado de Jalisco y sus Municipios.</a:t>
            </a:r>
          </a:p>
          <a:p>
            <a:pPr algn="just"/>
            <a:endParaRPr lang="es-MX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 (agosto) desde este año se encuentra vigente la </a:t>
            </a:r>
            <a:r>
              <a:rPr lang="es-MX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 de Transparencia y Acceso a la Información Pública del Estado de Jalisco y sus Municipios.</a:t>
            </a:r>
          </a:p>
          <a:p>
            <a:pPr algn="just"/>
            <a:endParaRPr lang="es-MX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Reforma 2015 (diciembre) la ley contiene 129 artículos, de los cuales fueron reformados 100 artículos y 16 adicionados. </a:t>
            </a:r>
            <a:endParaRPr lang="es-MX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4205" y="188640"/>
            <a:ext cx="8064896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14205" y="188640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dirty="0" smtClean="0">
                <a:solidFill>
                  <a:schemeClr val="bg1"/>
                </a:solidFill>
                <a:latin typeface="Andale Mono"/>
                <a:cs typeface="Andale Mono"/>
              </a:rPr>
              <a:t>Cronología de leyes en Jalisco </a:t>
            </a:r>
            <a:endParaRPr lang="es-MX" sz="2500" b="1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429124" y="0"/>
            <a:ext cx="4714876" cy="6858000"/>
          </a:xfrm>
        </p:spPr>
        <p:txBody>
          <a:bodyPr anchor="ctr" anchorCtr="0">
            <a:noAutofit/>
          </a:bodyPr>
          <a:lstStyle/>
          <a:p>
            <a:pPr marL="260350" indent="-163513" algn="just"/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Constitución Política del Estado de Jalisco </a:t>
            </a:r>
          </a:p>
          <a:p>
            <a:pPr marL="260350" indent="-163513" algn="just"/>
            <a:endParaRPr lang="es-E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0350" indent="-163513" algn="just">
              <a:buNone/>
            </a:pPr>
            <a:endParaRPr lang="es-E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0350" indent="-163513" algn="just"/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s-MX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 de Transparencia y Acceso a la Información Pública del Estado de Jalisco y sus Municipios</a:t>
            </a:r>
            <a:r>
              <a:rPr lang="es-MX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60350" indent="-163513" algn="just"/>
            <a:endParaRPr lang="es-MX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0350" indent="-163513" algn="just"/>
            <a:endParaRPr lang="es-MX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0350" indent="-163513" algn="just"/>
            <a:r>
              <a:rPr lang="es-MX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Reglamento de la Ley de Transparencia y Acceso a la Información Pública del Estado de Jalisco y sus Municipios</a:t>
            </a:r>
          </a:p>
        </p:txBody>
      </p:sp>
      <p:pic>
        <p:nvPicPr>
          <p:cNvPr id="5" name="Imagen 4" descr="84424677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9943" l="1901" r="89734">
                        <a14:foregroundMark x1="5323" y1="62644" x2="5323" y2="62644"/>
                        <a14:foregroundMark x1="1901" y1="79023" x2="1901" y2="79023"/>
                        <a14:backgroundMark x1="24335" y1="54885" x2="24335" y2="54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68152"/>
            <a:ext cx="4496403" cy="59492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5695" t="92149" r="61156" b="2627"/>
          <a:stretch/>
        </p:blipFill>
        <p:spPr>
          <a:xfrm>
            <a:off x="1115616" y="4581128"/>
            <a:ext cx="2952328" cy="100811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87624" y="4653137"/>
            <a:ext cx="2808312" cy="86409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043608" y="46531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ndale Mono"/>
                <a:cs typeface="Andale Mono"/>
              </a:rPr>
              <a:t>MARCO JURÍDICO</a:t>
            </a:r>
          </a:p>
          <a:p>
            <a:pPr algn="ctr"/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ESTATAL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10" name="Imagen 9" descr="original_horizontal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</TotalTime>
  <Words>2339</Words>
  <Application>Microsoft Office PowerPoint</Application>
  <PresentationFormat>Presentación en pantalla (4:3)</PresentationFormat>
  <Paragraphs>544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Diplomado en Transparencia y Protección de Datos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Atención urgente de los Sujetos Obligados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JURÍDICO DERECHO DE ACCESO A LA INFORMACIÓN</dc:title>
  <dc:creator>ITEI</dc:creator>
  <cp:lastModifiedBy>Marco Romero</cp:lastModifiedBy>
  <cp:revision>174</cp:revision>
  <dcterms:created xsi:type="dcterms:W3CDTF">2016-01-12T21:48:50Z</dcterms:created>
  <dcterms:modified xsi:type="dcterms:W3CDTF">2016-02-26T18:36:44Z</dcterms:modified>
</cp:coreProperties>
</file>