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87" r:id="rId2"/>
    <p:sldId id="304" r:id="rId3"/>
    <p:sldId id="267" r:id="rId4"/>
    <p:sldId id="305" r:id="rId5"/>
    <p:sldId id="290" r:id="rId6"/>
    <p:sldId id="307" r:id="rId7"/>
    <p:sldId id="291" r:id="rId8"/>
    <p:sldId id="292" r:id="rId9"/>
    <p:sldId id="309" r:id="rId10"/>
    <p:sldId id="294" r:id="rId11"/>
    <p:sldId id="293" r:id="rId12"/>
    <p:sldId id="295" r:id="rId13"/>
    <p:sldId id="296" r:id="rId14"/>
    <p:sldId id="297" r:id="rId15"/>
    <p:sldId id="298" r:id="rId16"/>
    <p:sldId id="299" r:id="rId17"/>
    <p:sldId id="300" r:id="rId18"/>
    <p:sldId id="301" r:id="rId19"/>
    <p:sldId id="302" r:id="rId20"/>
    <p:sldId id="310" r:id="rId2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5591"/>
    <a:srgbClr val="C12DC5"/>
    <a:srgbClr val="481A24"/>
    <a:srgbClr val="000211"/>
    <a:srgbClr val="73BE9B"/>
    <a:srgbClr val="165C3B"/>
    <a:srgbClr val="10874A"/>
    <a:srgbClr val="9E0F52"/>
    <a:srgbClr val="16A9D7"/>
    <a:srgbClr val="0B99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9445" autoAdjust="0"/>
  </p:normalViewPr>
  <p:slideViewPr>
    <p:cSldViewPr snapToGrid="0" snapToObjects="1">
      <p:cViewPr>
        <p:scale>
          <a:sx n="66" d="100"/>
          <a:sy n="66" d="100"/>
        </p:scale>
        <p:origin x="-5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s-ES"/>
          </a:p>
        </p:txBody>
      </p:sp>
      <p:sp>
        <p:nvSpPr>
          <p:cNvPr id="3" name="Marcador de fecha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4D853548-E05E-064F-900F-D0000A340DE0}" type="datetimeFigureOut">
              <a:rPr lang="es-ES" smtClean="0"/>
              <a:t>30/08/2016</a:t>
            </a:fld>
            <a:endParaRPr lang="es-ES"/>
          </a:p>
        </p:txBody>
      </p:sp>
      <p:sp>
        <p:nvSpPr>
          <p:cNvPr id="4" name="Marcador de pie de página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C6FDF816-2CE7-0346-B18D-A1431B30F845}" type="slidenum">
              <a:rPr lang="es-ES" smtClean="0"/>
              <a:t>‹Nº›</a:t>
            </a:fld>
            <a:endParaRPr lang="es-ES"/>
          </a:p>
        </p:txBody>
      </p:sp>
    </p:spTree>
    <p:extLst>
      <p:ext uri="{BB962C8B-B14F-4D97-AF65-F5344CB8AC3E}">
        <p14:creationId xmlns:p14="http://schemas.microsoft.com/office/powerpoint/2010/main" val="41487880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_tradnl" smtClean="0"/>
              <a:t>Clic para editar título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216C5678-EE20-4FA5-88E2-6E0BD67A2E26}" type="datetime1">
              <a:rPr lang="en-US" smtClean="0"/>
              <a:t>8/30/2016</a:t>
            </a:fld>
            <a:endParaRPr lang="en-US" dirty="0"/>
          </a:p>
        </p:txBody>
      </p:sp>
      <p:sp>
        <p:nvSpPr>
          <p:cNvPr id="8" name="Slide Number Placeholder 7"/>
          <p:cNvSpPr>
            <a:spLocks noGrp="1"/>
          </p:cNvSpPr>
          <p:nvPr>
            <p:ph type="sldNum" sz="quarter" idx="11"/>
          </p:nvPr>
        </p:nvSpPr>
        <p:spPr>
          <a:xfrm>
            <a:off x="8543278" y="6356350"/>
            <a:ext cx="561975" cy="365125"/>
          </a:xfrm>
          <a:prstGeom prst="rect">
            <a:avLst/>
          </a:prstGeom>
        </p:spPr>
        <p:txBody>
          <a:bodyPr/>
          <a:lstStyle/>
          <a:p>
            <a:fld id="{BA9B540C-44DA-4F69-89C9-7C84606640D3}" type="slidenum">
              <a:rPr lang="en-US" smtClean="0"/>
              <a:pPr/>
              <a:t>‹Nº›</a:t>
            </a:fld>
            <a:endParaRPr lang="en-US" dirty="0"/>
          </a:p>
        </p:txBody>
      </p:sp>
      <p:sp>
        <p:nvSpPr>
          <p:cNvPr id="9" name="Footer Placeholder 8"/>
          <p:cNvSpPr>
            <a:spLocks noGrp="1"/>
          </p:cNvSpPr>
          <p:nvPr>
            <p:ph type="ftr" sz="quarter" idx="12"/>
          </p:nvPr>
        </p:nvSpPr>
        <p:spPr>
          <a:xfrm>
            <a:off x="653891" y="5824357"/>
            <a:ext cx="2847975" cy="365125"/>
          </a:xfrm>
          <a:prstGeom prst="rect">
            <a:avLst/>
          </a:prstGeom>
        </p:spPr>
        <p:txBody>
          <a:bodyPr/>
          <a:lstStyle/>
          <a:p>
            <a:r>
              <a:rPr lang="en-US" smtClean="0"/>
              <a:t>Footer Text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A051B39-B140-43FE-96DB-472A2B59CE7C}" type="datetime1">
              <a:rPr lang="en-US" smtClean="0"/>
              <a:t>8/30/2016</a:t>
            </a:fld>
            <a:endParaRPr lang="en-US"/>
          </a:p>
        </p:txBody>
      </p:sp>
      <p:sp>
        <p:nvSpPr>
          <p:cNvPr id="5" name="Footer Placeholder 4"/>
          <p:cNvSpPr>
            <a:spLocks noGrp="1"/>
          </p:cNvSpPr>
          <p:nvPr>
            <p:ph type="ftr" sz="quarter" idx="11"/>
          </p:nvPr>
        </p:nvSpPr>
        <p:spPr>
          <a:xfrm>
            <a:off x="653891" y="5824357"/>
            <a:ext cx="2847975" cy="365125"/>
          </a:xfrm>
          <a:prstGeom prst="rect">
            <a:avLst/>
          </a:prstGeom>
        </p:spPr>
        <p:txBody>
          <a:bodyPr/>
          <a:lstStyle/>
          <a:p>
            <a:r>
              <a:rPr lang="en-US" smtClean="0"/>
              <a:t>Footer Text</a:t>
            </a: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DA600BB2-27C5-458B-ABCE-839C88CF47CE}" type="datetime1">
              <a:rPr lang="en-US" smtClean="0"/>
              <a:t>8/30/2016</a:t>
            </a:fld>
            <a:endParaRPr lang="en-US"/>
          </a:p>
        </p:txBody>
      </p:sp>
      <p:sp>
        <p:nvSpPr>
          <p:cNvPr id="5" name="Footer Placeholder 4"/>
          <p:cNvSpPr>
            <a:spLocks noGrp="1"/>
          </p:cNvSpPr>
          <p:nvPr>
            <p:ph type="ftr" sz="quarter" idx="11"/>
          </p:nvPr>
        </p:nvSpPr>
        <p:spPr>
          <a:xfrm>
            <a:off x="653891" y="5824357"/>
            <a:ext cx="2847975" cy="365125"/>
          </a:xfrm>
          <a:prstGeom prst="rect">
            <a:avLst/>
          </a:prstGeom>
        </p:spPr>
        <p:txBody>
          <a:bodyPr/>
          <a:lstStyle/>
          <a:p>
            <a:r>
              <a:rPr lang="en-US" smtClean="0"/>
              <a:t>Footer Text</a:t>
            </a: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smtClean="0"/>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B11D738E-8962-435F-8C43-147B8DD7E819}" type="datetime1">
              <a:rPr lang="en-US" smtClean="0"/>
              <a:t>8/30/2016</a:t>
            </a:fld>
            <a:endParaRPr lang="en-US"/>
          </a:p>
        </p:txBody>
      </p:sp>
      <p:sp>
        <p:nvSpPr>
          <p:cNvPr id="5" name="Footer Placeholder 4"/>
          <p:cNvSpPr>
            <a:spLocks noGrp="1"/>
          </p:cNvSpPr>
          <p:nvPr>
            <p:ph type="ftr" sz="quarter" idx="11"/>
          </p:nvPr>
        </p:nvSpPr>
        <p:spPr>
          <a:xfrm>
            <a:off x="653891" y="5824357"/>
            <a:ext cx="2847975" cy="365125"/>
          </a:xfrm>
          <a:prstGeom prst="rect">
            <a:avLst/>
          </a:prstGeom>
        </p:spPr>
        <p:txBody>
          <a:bodyPr/>
          <a:lstStyle/>
          <a:p>
            <a:r>
              <a:rPr lang="en-US" smtClean="0"/>
              <a:t>Footer Text</a:t>
            </a: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_tradnl" smtClean="0"/>
              <a:t>Clic para editar título</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09CAEA93-55E7-4DA9-90C2-089A26EEFEC4}" type="datetime1">
              <a:rPr lang="en-US" smtClean="0"/>
              <a:t>8/30/2016</a:t>
            </a:fld>
            <a:endParaRPr lang="en-US"/>
          </a:p>
        </p:txBody>
      </p:sp>
      <p:sp>
        <p:nvSpPr>
          <p:cNvPr id="5" name="Footer Placeholder 4"/>
          <p:cNvSpPr>
            <a:spLocks noGrp="1"/>
          </p:cNvSpPr>
          <p:nvPr>
            <p:ph type="ftr" sz="quarter" idx="11"/>
          </p:nvPr>
        </p:nvSpPr>
        <p:spPr>
          <a:xfrm>
            <a:off x="653891" y="5824357"/>
            <a:ext cx="2847975" cy="365125"/>
          </a:xfrm>
          <a:prstGeom prst="rect">
            <a:avLst/>
          </a:prstGeom>
        </p:spPr>
        <p:txBody>
          <a:bodyPr/>
          <a:lstStyle/>
          <a:p>
            <a:r>
              <a:rPr lang="en-US" smtClean="0"/>
              <a:t>Footer Text</a:t>
            </a: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‹Nº›</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4CF3C7-6809-4F39-BD67-A75817BDDE0A}" type="datetime1">
              <a:rPr lang="en-US" smtClean="0"/>
              <a:t>8/30/2016</a:t>
            </a:fld>
            <a:endParaRPr lang="en-US"/>
          </a:p>
        </p:txBody>
      </p:sp>
      <p:sp>
        <p:nvSpPr>
          <p:cNvPr id="6" name="Footer Placeholder 5"/>
          <p:cNvSpPr>
            <a:spLocks noGrp="1"/>
          </p:cNvSpPr>
          <p:nvPr>
            <p:ph type="ftr" sz="quarter" idx="11"/>
          </p:nvPr>
        </p:nvSpPr>
        <p:spPr>
          <a:xfrm>
            <a:off x="653891" y="5824357"/>
            <a:ext cx="2847975" cy="365125"/>
          </a:xfrm>
          <a:prstGeom prst="rect">
            <a:avLst/>
          </a:prstGeom>
        </p:spPr>
        <p:txBody>
          <a:bodyPr/>
          <a:lstStyle/>
          <a:p>
            <a:r>
              <a:rPr lang="en-US" smtClean="0"/>
              <a:t>Footer Text</a:t>
            </a:r>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‹Nº›</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F7EAEB24-CE78-465C-A726-91D0868FA48F}" type="datetime1">
              <a:rPr lang="en-US" smtClean="0"/>
              <a:t>8/30/2016</a:t>
            </a:fld>
            <a:endParaRPr lang="en-US"/>
          </a:p>
        </p:txBody>
      </p:sp>
      <p:sp>
        <p:nvSpPr>
          <p:cNvPr id="8" name="Footer Placeholder 7"/>
          <p:cNvSpPr>
            <a:spLocks noGrp="1"/>
          </p:cNvSpPr>
          <p:nvPr>
            <p:ph type="ftr" sz="quarter" idx="11"/>
          </p:nvPr>
        </p:nvSpPr>
        <p:spPr>
          <a:xfrm>
            <a:off x="653891" y="5824357"/>
            <a:ext cx="2847975" cy="365125"/>
          </a:xfrm>
          <a:prstGeom prst="rect">
            <a:avLst/>
          </a:prstGeom>
        </p:spPr>
        <p:txBody>
          <a:bodyPr/>
          <a:lstStyle/>
          <a:p>
            <a:r>
              <a:rPr lang="en-US" smtClean="0"/>
              <a:t>Footer Text</a:t>
            </a:r>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‹Nº›</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40BAADF0-1749-4E8B-9691-B44A5F8C0895}" type="datetime1">
              <a:rPr lang="en-US" smtClean="0"/>
              <a:t>8/30/2016</a:t>
            </a:fld>
            <a:endParaRPr lang="en-US"/>
          </a:p>
        </p:txBody>
      </p:sp>
      <p:sp>
        <p:nvSpPr>
          <p:cNvPr id="4" name="Footer Placeholder 3"/>
          <p:cNvSpPr>
            <a:spLocks noGrp="1"/>
          </p:cNvSpPr>
          <p:nvPr>
            <p:ph type="ftr" sz="quarter" idx="11"/>
          </p:nvPr>
        </p:nvSpPr>
        <p:spPr>
          <a:xfrm>
            <a:off x="653891" y="5824357"/>
            <a:ext cx="2847975" cy="365125"/>
          </a:xfrm>
          <a:prstGeom prst="rect">
            <a:avLst/>
          </a:prstGeom>
        </p:spPr>
        <p:txBody>
          <a:bodyPr/>
          <a:lstStyle/>
          <a:p>
            <a:r>
              <a:rPr lang="en-US" smtClean="0"/>
              <a:t>Footer Text</a:t>
            </a:r>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A8AF628A-A867-4937-BBE5-207DB6F9C51A}" type="datetime1">
              <a:rPr lang="en-US" smtClean="0"/>
              <a:t>8/30/2016</a:t>
            </a:fld>
            <a:endParaRPr lang="en-US"/>
          </a:p>
        </p:txBody>
      </p:sp>
      <p:sp>
        <p:nvSpPr>
          <p:cNvPr id="3" name="Footer Placeholder 2"/>
          <p:cNvSpPr>
            <a:spLocks noGrp="1"/>
          </p:cNvSpPr>
          <p:nvPr>
            <p:ph type="ftr" sz="quarter" idx="11"/>
          </p:nvPr>
        </p:nvSpPr>
        <p:spPr>
          <a:xfrm>
            <a:off x="653891" y="5824357"/>
            <a:ext cx="2847975" cy="365125"/>
          </a:xfrm>
          <a:prstGeom prst="rect">
            <a:avLst/>
          </a:prstGeom>
        </p:spPr>
        <p:txBody>
          <a:bodyPr/>
          <a:lstStyle/>
          <a:p>
            <a:r>
              <a:rPr lang="en-US" smtClean="0"/>
              <a:t>Footer Text</a:t>
            </a:r>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_tradnl" smtClean="0"/>
              <a:t>Clic para editar título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118BBB94-68E6-4675-A946-F1C5994EDBD7}" type="datetime1">
              <a:rPr lang="en-US" smtClean="0"/>
              <a:t>8/30/2016</a:t>
            </a:fld>
            <a:endParaRPr lang="en-US"/>
          </a:p>
        </p:txBody>
      </p:sp>
      <p:sp>
        <p:nvSpPr>
          <p:cNvPr id="6" name="Footer Placeholder 5"/>
          <p:cNvSpPr>
            <a:spLocks noGrp="1"/>
          </p:cNvSpPr>
          <p:nvPr>
            <p:ph type="ftr" sz="quarter" idx="11"/>
          </p:nvPr>
        </p:nvSpPr>
        <p:spPr>
          <a:xfrm>
            <a:off x="653891" y="5824357"/>
            <a:ext cx="2847975" cy="365125"/>
          </a:xfrm>
          <a:prstGeom prst="rect">
            <a:avLst/>
          </a:prstGeom>
        </p:spPr>
        <p:txBody>
          <a:bodyPr/>
          <a:lstStyle/>
          <a:p>
            <a:r>
              <a:rPr lang="en-US" smtClean="0"/>
              <a:t>Footer Text</a:t>
            </a:r>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_tradnl" smtClean="0"/>
              <a:t>Clic para editar título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DC3B8377-21E3-4835-B75D-4E2847E2750F}" type="datetime1">
              <a:rPr lang="en-US" smtClean="0"/>
              <a:t>8/30/2016</a:t>
            </a:fld>
            <a:endParaRPr lang="en-US"/>
          </a:p>
        </p:txBody>
      </p:sp>
      <p:sp>
        <p:nvSpPr>
          <p:cNvPr id="6" name="Footer Placeholder 5"/>
          <p:cNvSpPr>
            <a:spLocks noGrp="1"/>
          </p:cNvSpPr>
          <p:nvPr>
            <p:ph type="ftr" sz="quarter" idx="11"/>
          </p:nvPr>
        </p:nvSpPr>
        <p:spPr>
          <a:xfrm>
            <a:off x="653891" y="5824357"/>
            <a:ext cx="2847975" cy="365125"/>
          </a:xfrm>
          <a:prstGeom prst="rect">
            <a:avLst/>
          </a:prstGeom>
        </p:spPr>
        <p:txBody>
          <a:bodyPr/>
          <a:lstStyle/>
          <a:p>
            <a:r>
              <a:rPr lang="en-US" smtClean="0"/>
              <a:t>Footer Text</a:t>
            </a:r>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31000">
              <a:srgbClr val="F8F8F8"/>
            </a:gs>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_tradnl" dirty="0" smtClean="0"/>
              <a:t>Clic para editar título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sldNum="0" hdr="0" ftr="0" dt="0"/>
  <p:txStyles>
    <p:titleStyle>
      <a:lvl1pPr algn="ctr" defTabSz="914400" rtl="0" eaLnBrk="1" latinLnBrk="0" hangingPunct="1">
        <a:lnSpc>
          <a:spcPts val="5800"/>
        </a:lnSpc>
        <a:spcBef>
          <a:spcPct val="0"/>
        </a:spcBef>
        <a:buNone/>
        <a:defRPr sz="5400" kern="1200">
          <a:solidFill>
            <a:srgbClr val="6C5591"/>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5.png"/><Relationship Id="rId5" Type="http://schemas.openxmlformats.org/officeDocument/2006/relationships/image" Target="../media/image13.png"/><Relationship Id="rId10" Type="http://schemas.openxmlformats.org/officeDocument/2006/relationships/image" Target="../media/image2.emf"/><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04674" y="5411449"/>
            <a:ext cx="4450081" cy="403161"/>
          </a:xfrm>
        </p:spPr>
        <p:txBody>
          <a:bodyPr/>
          <a:lstStyle/>
          <a:p>
            <a:r>
              <a:rPr lang="es-ES" sz="1800" dirty="0" smtClean="0">
                <a:latin typeface="+mj-lt"/>
              </a:rPr>
              <a:t>Dr. Víctor Manuel Díaz Vázquez </a:t>
            </a:r>
            <a:endParaRPr lang="es-ES" sz="1800" dirty="0">
              <a:latin typeface="+mj-lt"/>
            </a:endParaRPr>
          </a:p>
        </p:txBody>
      </p:sp>
      <p:sp>
        <p:nvSpPr>
          <p:cNvPr id="3" name="Subtítulo 2"/>
          <p:cNvSpPr>
            <a:spLocks noGrp="1"/>
          </p:cNvSpPr>
          <p:nvPr>
            <p:ph type="subTitle" idx="1"/>
          </p:nvPr>
        </p:nvSpPr>
        <p:spPr>
          <a:xfrm>
            <a:off x="3166443" y="5811027"/>
            <a:ext cx="5977557" cy="617864"/>
          </a:xfrm>
        </p:spPr>
        <p:txBody>
          <a:bodyPr>
            <a:normAutofit/>
          </a:bodyPr>
          <a:lstStyle/>
          <a:p>
            <a:r>
              <a:rPr lang="es-ES" sz="1600" b="1" dirty="0" smtClean="0"/>
              <a:t>Consejero Propietario </a:t>
            </a:r>
            <a:r>
              <a:rPr lang="es-ES" sz="1600" b="1" dirty="0"/>
              <a:t> </a:t>
            </a:r>
            <a:r>
              <a:rPr lang="es-ES" sz="1600" b="1" dirty="0" smtClean="0"/>
              <a:t>                                                                     Instituto Morelense de Información Pública y Estadística </a:t>
            </a:r>
          </a:p>
        </p:txBody>
      </p:sp>
      <p:pic>
        <p:nvPicPr>
          <p:cNvPr id="4" name="Imagen 3"/>
          <p:cNvPicPr>
            <a:picLocks noChangeAspect="1"/>
          </p:cNvPicPr>
          <p:nvPr/>
        </p:nvPicPr>
        <p:blipFill>
          <a:blip r:embed="rId2"/>
          <a:stretch>
            <a:fillRect/>
          </a:stretch>
        </p:blipFill>
        <p:spPr>
          <a:xfrm>
            <a:off x="0" y="6465600"/>
            <a:ext cx="9144000" cy="274559"/>
          </a:xfrm>
          <a:prstGeom prst="rect">
            <a:avLst/>
          </a:prstGeom>
        </p:spPr>
      </p:pic>
      <p:pic>
        <p:nvPicPr>
          <p:cNvPr id="5" name="Imagen 4" descr="IMIP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59188" y="122451"/>
            <a:ext cx="1598151" cy="1188190"/>
          </a:xfrm>
          <a:prstGeom prst="rect">
            <a:avLst/>
          </a:prstGeom>
          <a:effectLst>
            <a:outerShdw blurRad="50800" dist="38100" dir="2700000" algn="tl" rotWithShape="0">
              <a:srgbClr val="000000">
                <a:alpha val="43000"/>
              </a:srgbClr>
            </a:outerShdw>
          </a:effectLst>
        </p:spPr>
      </p:pic>
      <p:sp>
        <p:nvSpPr>
          <p:cNvPr id="8" name="7 Rectángulo"/>
          <p:cNvSpPr/>
          <p:nvPr/>
        </p:nvSpPr>
        <p:spPr>
          <a:xfrm>
            <a:off x="570016" y="2743578"/>
            <a:ext cx="7920841" cy="954107"/>
          </a:xfrm>
          <a:prstGeom prst="rect">
            <a:avLst/>
          </a:prstGeom>
        </p:spPr>
        <p:txBody>
          <a:bodyPr wrap="square">
            <a:spAutoFit/>
          </a:bodyPr>
          <a:lstStyle/>
          <a:p>
            <a:pPr algn="ctr"/>
            <a:r>
              <a:rPr lang="es-ES" sz="2800" dirty="0" smtClean="0">
                <a:solidFill>
                  <a:schemeClr val="tx1">
                    <a:tint val="75000"/>
                  </a:schemeClr>
                </a:solidFill>
                <a:latin typeface="+mj-lt"/>
              </a:rPr>
              <a:t>EL SISTEMA NACIONAL ANTICORRUPCIÓN:                                       CASO MORELOS</a:t>
            </a:r>
            <a:endParaRPr lang="es-ES" sz="2800" dirty="0">
              <a:solidFill>
                <a:schemeClr val="tx1">
                  <a:tint val="75000"/>
                </a:schemeClr>
              </a:solidFill>
              <a:latin typeface="+mj-lt"/>
            </a:endParaRPr>
          </a:p>
        </p:txBody>
      </p:sp>
      <p:sp>
        <p:nvSpPr>
          <p:cNvPr id="7" name="6 Rectángulo"/>
          <p:cNvSpPr/>
          <p:nvPr/>
        </p:nvSpPr>
        <p:spPr>
          <a:xfrm>
            <a:off x="185976" y="393817"/>
            <a:ext cx="7134497" cy="954107"/>
          </a:xfrm>
          <a:prstGeom prst="rect">
            <a:avLst/>
          </a:prstGeom>
        </p:spPr>
        <p:txBody>
          <a:bodyPr wrap="square">
            <a:spAutoFit/>
          </a:bodyPr>
          <a:lstStyle/>
          <a:p>
            <a:pPr algn="ctr"/>
            <a:r>
              <a:rPr lang="es-ES" sz="2800" b="1" dirty="0" smtClean="0">
                <a:solidFill>
                  <a:schemeClr val="tx1">
                    <a:tint val="75000"/>
                  </a:schemeClr>
                </a:solidFill>
                <a:latin typeface="+mj-lt"/>
              </a:rPr>
              <a:t>INSTITUTO MORELENSE DE INFORMACIÓN                                        PUBLICA Y ESTADÍSTICA </a:t>
            </a:r>
            <a:endParaRPr lang="es-ES" sz="2800" b="1" dirty="0">
              <a:solidFill>
                <a:schemeClr val="tx1">
                  <a:tint val="75000"/>
                </a:schemeClr>
              </a:solidFill>
              <a:latin typeface="+mj-lt"/>
            </a:endParaRPr>
          </a:p>
        </p:txBody>
      </p:sp>
    </p:spTree>
    <p:extLst>
      <p:ext uri="{BB962C8B-B14F-4D97-AF65-F5344CB8AC3E}">
        <p14:creationId xmlns:p14="http://schemas.microsoft.com/office/powerpoint/2010/main" val="20899304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8483" y="153321"/>
            <a:ext cx="8229600" cy="685800"/>
          </a:xfrm>
        </p:spPr>
        <p:txBody>
          <a:bodyPr/>
          <a:lstStyle/>
          <a:p>
            <a:r>
              <a:rPr lang="es-MX" sz="3600" b="1" dirty="0" smtClean="0">
                <a:cs typeface="Arial" pitchFamily="34" charset="0"/>
              </a:rPr>
              <a:t>EL CASO MORELOS</a:t>
            </a:r>
            <a:endParaRPr lang="es-MX" sz="3600" b="1" dirty="0">
              <a:cs typeface="Arial" pitchFamily="34" charset="0"/>
            </a:endParaRPr>
          </a:p>
        </p:txBody>
      </p:sp>
      <p:sp>
        <p:nvSpPr>
          <p:cNvPr id="3" name="2 Marcador de contenido"/>
          <p:cNvSpPr>
            <a:spLocks noGrp="1"/>
          </p:cNvSpPr>
          <p:nvPr>
            <p:ph idx="1"/>
          </p:nvPr>
        </p:nvSpPr>
        <p:spPr>
          <a:xfrm>
            <a:off x="266699" y="687648"/>
            <a:ext cx="8561383" cy="5915231"/>
          </a:xfrm>
        </p:spPr>
        <p:txBody>
          <a:bodyPr>
            <a:noAutofit/>
          </a:bodyPr>
          <a:lstStyle/>
          <a:p>
            <a:pPr marL="0" indent="0" algn="just">
              <a:lnSpc>
                <a:spcPct val="150000"/>
              </a:lnSpc>
              <a:buNone/>
            </a:pPr>
            <a:r>
              <a:rPr lang="es-MX" sz="1800" dirty="0">
                <a:solidFill>
                  <a:schemeClr val="tx1"/>
                </a:solidFill>
                <a:latin typeface="Arial" pitchFamily="34" charset="0"/>
                <a:cs typeface="Arial" pitchFamily="34" charset="0"/>
              </a:rPr>
              <a:t>El Congreso del Estado de Morelos y la mayoría de los gobiernos municipales, en cumplimiento del texto de la Constitución General de la República, reformaron la norma suprema de nuestra Entidad Federativa, mediante Decreto 5315 publicado el 11 de agosto de 2015 en el Periódico Oficial “Tierra y Libertad”, para armonizar el texto de la Constitución local con el de la ley fundamental de los Estados Unidos Mexicanos, estableciendo, un Sistema Estatal Anticorrupción como una instancia coordinadora entre las autoridades competentes para la prevención, detección, investigación y sanción de responsabilidades administrativas y hechos de corrupción, que cuenta con un Comité Coordinador Integrado por los titulares de la Entidad Superior de Auditoria y Fiscalización del Congreso del Estado de Morelos, Fiscalía Especializada en Investigación de Hechos de Corrupción, Secretaría de la Contraloría, Tribunal de Justicia Administrativa, Instituto Morelense de Información Pública y Estadística, Consejo de la Judicatura del Estado de Morelos y del Comité de Participación Ciudadana</a:t>
            </a:r>
            <a:r>
              <a:rPr lang="es-MX" sz="1800" dirty="0" smtClean="0">
                <a:solidFill>
                  <a:schemeClr val="tx1"/>
                </a:solidFill>
                <a:latin typeface="Arial" pitchFamily="34" charset="0"/>
                <a:cs typeface="Arial" pitchFamily="34" charset="0"/>
              </a:rPr>
              <a:t>.</a:t>
            </a:r>
          </a:p>
          <a:p>
            <a:pPr marL="0" indent="0" algn="just">
              <a:lnSpc>
                <a:spcPct val="150000"/>
              </a:lnSpc>
              <a:buNone/>
            </a:pPr>
            <a:endParaRPr lang="es-MX" sz="1800" dirty="0">
              <a:solidFill>
                <a:schemeClr val="tx1"/>
              </a:solidFill>
              <a:latin typeface="Arial" pitchFamily="34" charset="0"/>
              <a:cs typeface="Arial" pitchFamily="34" charset="0"/>
            </a:endParaRPr>
          </a:p>
          <a:p>
            <a:pPr>
              <a:lnSpc>
                <a:spcPct val="150000"/>
              </a:lnSpc>
            </a:pPr>
            <a:endParaRPr lang="es-MX" sz="1800" dirty="0"/>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5" name="Imagen 4"/>
          <p:cNvPicPr>
            <a:picLocks noChangeAspect="1"/>
          </p:cNvPicPr>
          <p:nvPr/>
        </p:nvPicPr>
        <p:blipFill>
          <a:blip r:embed="rId3"/>
          <a:stretch>
            <a:fillRect/>
          </a:stretch>
        </p:blipFill>
        <p:spPr>
          <a:xfrm>
            <a:off x="0" y="6465600"/>
            <a:ext cx="9144000" cy="274559"/>
          </a:xfrm>
          <a:prstGeom prst="rect">
            <a:avLst/>
          </a:prstGeom>
        </p:spPr>
      </p:pic>
    </p:spTree>
    <p:extLst>
      <p:ext uri="{BB962C8B-B14F-4D97-AF65-F5344CB8AC3E}">
        <p14:creationId xmlns:p14="http://schemas.microsoft.com/office/powerpoint/2010/main" val="12181671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6727" y="1033325"/>
            <a:ext cx="8431501" cy="780803"/>
          </a:xfrm>
        </p:spPr>
        <p:txBody>
          <a:bodyPr/>
          <a:lstStyle/>
          <a:p>
            <a:r>
              <a:rPr lang="es-MX" sz="3600" b="1" dirty="0" smtClean="0">
                <a:cs typeface="Arial" pitchFamily="34" charset="0"/>
              </a:rPr>
              <a:t>SISTEMA ESTATAL ANTICORRUPCIÓN</a:t>
            </a:r>
            <a:endParaRPr lang="es-MX" sz="3600" b="1" dirty="0">
              <a:cs typeface="Arial" pitchFamily="34" charset="0"/>
            </a:endParaRPr>
          </a:p>
        </p:txBody>
      </p:sp>
      <p:sp>
        <p:nvSpPr>
          <p:cNvPr id="3" name="2 Marcador de contenido"/>
          <p:cNvSpPr>
            <a:spLocks noGrp="1"/>
          </p:cNvSpPr>
          <p:nvPr>
            <p:ph idx="1"/>
          </p:nvPr>
        </p:nvSpPr>
        <p:spPr>
          <a:xfrm>
            <a:off x="436727" y="1219199"/>
            <a:ext cx="8257330" cy="4724400"/>
          </a:xfrm>
        </p:spPr>
        <p:txBody>
          <a:bodyPr>
            <a:normAutofit/>
          </a:bodyPr>
          <a:lstStyle/>
          <a:p>
            <a:pPr marL="0" indent="0" algn="just">
              <a:buNone/>
            </a:pPr>
            <a:endParaRPr lang="es-MX" sz="1600" dirty="0" smtClean="0">
              <a:solidFill>
                <a:schemeClr val="tx1"/>
              </a:solidFill>
              <a:latin typeface="Arial" pitchFamily="34" charset="0"/>
              <a:cs typeface="Arial" pitchFamily="34" charset="0"/>
            </a:endParaRPr>
          </a:p>
          <a:p>
            <a:pPr marL="0" indent="0" algn="just">
              <a:buNone/>
            </a:pPr>
            <a:endParaRPr lang="es-MX" sz="1600" dirty="0" smtClean="0">
              <a:solidFill>
                <a:schemeClr val="tx1"/>
              </a:solidFill>
              <a:latin typeface="Arial" pitchFamily="34" charset="0"/>
              <a:cs typeface="Arial" pitchFamily="34" charset="0"/>
            </a:endParaRPr>
          </a:p>
          <a:p>
            <a:pPr marL="0" indent="0" algn="just">
              <a:buNone/>
            </a:pPr>
            <a:endParaRPr lang="es-MX" sz="1600" dirty="0">
              <a:solidFill>
                <a:schemeClr val="tx1"/>
              </a:solidFill>
              <a:latin typeface="Arial" pitchFamily="34" charset="0"/>
              <a:cs typeface="Arial" pitchFamily="34" charset="0"/>
            </a:endParaRPr>
          </a:p>
          <a:p>
            <a:pPr marL="0" indent="0" algn="just">
              <a:buNone/>
            </a:pPr>
            <a:r>
              <a:rPr lang="es-MX" sz="1800" dirty="0" smtClean="0">
                <a:solidFill>
                  <a:schemeClr val="tx1"/>
                </a:solidFill>
                <a:latin typeface="Arial" pitchFamily="34" charset="0"/>
                <a:cs typeface="Arial" pitchFamily="34" charset="0"/>
              </a:rPr>
              <a:t>Conforme </a:t>
            </a:r>
            <a:r>
              <a:rPr lang="es-MX" sz="1800" dirty="0">
                <a:solidFill>
                  <a:schemeClr val="tx1"/>
                </a:solidFill>
                <a:latin typeface="Arial" pitchFamily="34" charset="0"/>
                <a:cs typeface="Arial" pitchFamily="34" charset="0"/>
              </a:rPr>
              <a:t>al artículo 134 de la Constitución </a:t>
            </a:r>
            <a:r>
              <a:rPr lang="es-MX" sz="1800" dirty="0" smtClean="0">
                <a:solidFill>
                  <a:schemeClr val="tx1"/>
                </a:solidFill>
                <a:latin typeface="Arial" pitchFamily="34" charset="0"/>
                <a:cs typeface="Arial" pitchFamily="34" charset="0"/>
              </a:rPr>
              <a:t>Política </a:t>
            </a:r>
            <a:r>
              <a:rPr lang="es-MX" sz="1800" dirty="0">
                <a:solidFill>
                  <a:schemeClr val="tx1"/>
                </a:solidFill>
                <a:latin typeface="Arial" pitchFamily="34" charset="0"/>
                <a:cs typeface="Arial" pitchFamily="34" charset="0"/>
              </a:rPr>
              <a:t>del Estado Libre y Soberano </a:t>
            </a:r>
            <a:r>
              <a:rPr lang="es-MX" sz="1800" dirty="0" smtClean="0">
                <a:solidFill>
                  <a:schemeClr val="tx1"/>
                </a:solidFill>
                <a:latin typeface="Arial" pitchFamily="34" charset="0"/>
                <a:cs typeface="Arial" pitchFamily="34" charset="0"/>
              </a:rPr>
              <a:t>de Morelos</a:t>
            </a:r>
            <a:r>
              <a:rPr lang="es-MX" sz="1800" dirty="0">
                <a:solidFill>
                  <a:schemeClr val="tx1"/>
                </a:solidFill>
                <a:latin typeface="Arial" pitchFamily="34" charset="0"/>
                <a:cs typeface="Arial" pitchFamily="34" charset="0"/>
              </a:rPr>
              <a:t>, el Sistema Estatal Anticorrupción es una instancia coordinadora entre </a:t>
            </a:r>
            <a:r>
              <a:rPr lang="es-MX" sz="1800" dirty="0" smtClean="0">
                <a:solidFill>
                  <a:schemeClr val="tx1"/>
                </a:solidFill>
                <a:latin typeface="Arial" pitchFamily="34" charset="0"/>
                <a:cs typeface="Arial" pitchFamily="34" charset="0"/>
              </a:rPr>
              <a:t>las autoridades </a:t>
            </a:r>
            <a:r>
              <a:rPr lang="es-MX" sz="1800" dirty="0">
                <a:solidFill>
                  <a:schemeClr val="tx1"/>
                </a:solidFill>
                <a:latin typeface="Arial" pitchFamily="34" charset="0"/>
                <a:cs typeface="Arial" pitchFamily="34" charset="0"/>
              </a:rPr>
              <a:t>competentes en la prevención, detección, investigación y sanción </a:t>
            </a:r>
            <a:r>
              <a:rPr lang="es-MX" sz="1800" dirty="0" smtClean="0">
                <a:solidFill>
                  <a:schemeClr val="tx1"/>
                </a:solidFill>
                <a:latin typeface="Arial" pitchFamily="34" charset="0"/>
                <a:cs typeface="Arial" pitchFamily="34" charset="0"/>
              </a:rPr>
              <a:t>de responsabilidades </a:t>
            </a:r>
            <a:r>
              <a:rPr lang="es-MX" sz="1800" dirty="0">
                <a:solidFill>
                  <a:schemeClr val="tx1"/>
                </a:solidFill>
                <a:latin typeface="Arial" pitchFamily="34" charset="0"/>
                <a:cs typeface="Arial" pitchFamily="34" charset="0"/>
              </a:rPr>
              <a:t>administrativas y hechos de corrupción, el cual se conformará y </a:t>
            </a:r>
            <a:r>
              <a:rPr lang="es-MX" sz="1800" dirty="0" smtClean="0">
                <a:solidFill>
                  <a:schemeClr val="tx1"/>
                </a:solidFill>
                <a:latin typeface="Arial" pitchFamily="34" charset="0"/>
                <a:cs typeface="Arial" pitchFamily="34" charset="0"/>
              </a:rPr>
              <a:t>ajustará a </a:t>
            </a:r>
            <a:r>
              <a:rPr lang="es-MX" sz="1800" dirty="0">
                <a:solidFill>
                  <a:schemeClr val="tx1"/>
                </a:solidFill>
                <a:latin typeface="Arial" pitchFamily="34" charset="0"/>
                <a:cs typeface="Arial" pitchFamily="34" charset="0"/>
              </a:rPr>
              <a:t>lo dispuesto en la Constitución local y en la normatividad del Estado, además de </a:t>
            </a:r>
            <a:r>
              <a:rPr lang="es-MX" sz="1800" dirty="0" smtClean="0">
                <a:solidFill>
                  <a:schemeClr val="tx1"/>
                </a:solidFill>
                <a:latin typeface="Arial" pitchFamily="34" charset="0"/>
                <a:cs typeface="Arial" pitchFamily="34" charset="0"/>
              </a:rPr>
              <a:t>ser acorde </a:t>
            </a:r>
            <a:r>
              <a:rPr lang="es-MX" sz="1800" dirty="0">
                <a:solidFill>
                  <a:schemeClr val="tx1"/>
                </a:solidFill>
                <a:latin typeface="Arial" pitchFamily="34" charset="0"/>
                <a:cs typeface="Arial" pitchFamily="34" charset="0"/>
              </a:rPr>
              <a:t>con las leyes generales aplicables que expida el Congreso de la Unión.</a:t>
            </a:r>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10242" name="Picture 2" descr="Resultado de imagen para anticorrup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4325260"/>
            <a:ext cx="4381500" cy="19952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0" y="6465600"/>
            <a:ext cx="9144000" cy="274559"/>
          </a:xfrm>
          <a:prstGeom prst="rect">
            <a:avLst/>
          </a:prstGeom>
        </p:spPr>
      </p:pic>
    </p:spTree>
    <p:extLst>
      <p:ext uri="{BB962C8B-B14F-4D97-AF65-F5344CB8AC3E}">
        <p14:creationId xmlns:p14="http://schemas.microsoft.com/office/powerpoint/2010/main" val="10639206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59100" y="575586"/>
            <a:ext cx="3225800" cy="521619"/>
          </a:xfrm>
        </p:spPr>
        <p:txBody>
          <a:bodyPr/>
          <a:lstStyle/>
          <a:p>
            <a:r>
              <a:rPr lang="es-MX" sz="3600" b="1" dirty="0" smtClean="0">
                <a:cs typeface="Arial" pitchFamily="34" charset="0"/>
              </a:rPr>
              <a:t>MISION</a:t>
            </a:r>
            <a:endParaRPr lang="es-MX" sz="3600" b="1" dirty="0">
              <a:cs typeface="Arial" pitchFamily="34" charset="0"/>
            </a:endParaRPr>
          </a:p>
        </p:txBody>
      </p:sp>
      <p:sp>
        <p:nvSpPr>
          <p:cNvPr id="3" name="2 Marcador de contenido"/>
          <p:cNvSpPr>
            <a:spLocks noGrp="1"/>
          </p:cNvSpPr>
          <p:nvPr>
            <p:ph idx="1"/>
          </p:nvPr>
        </p:nvSpPr>
        <p:spPr>
          <a:xfrm>
            <a:off x="457200" y="689457"/>
            <a:ext cx="8229600" cy="4525963"/>
          </a:xfrm>
        </p:spPr>
        <p:txBody>
          <a:bodyPr>
            <a:noAutofit/>
          </a:bodyPr>
          <a:lstStyle/>
          <a:p>
            <a:pPr marL="0" indent="0">
              <a:lnSpc>
                <a:spcPct val="150000"/>
              </a:lnSpc>
              <a:buNone/>
            </a:pPr>
            <a:endParaRPr lang="es-MX" sz="1800" dirty="0"/>
          </a:p>
          <a:p>
            <a:pPr marL="0" indent="0" algn="just">
              <a:lnSpc>
                <a:spcPct val="150000"/>
              </a:lnSpc>
              <a:buNone/>
            </a:pPr>
            <a:r>
              <a:rPr lang="es-MX" sz="1800" dirty="0">
                <a:solidFill>
                  <a:schemeClr val="tx1"/>
                </a:solidFill>
                <a:latin typeface="Arial" pitchFamily="34" charset="0"/>
                <a:cs typeface="Arial" pitchFamily="34" charset="0"/>
              </a:rPr>
              <a:t>El Sistema Estatal Anticorrupción es una instancia coordinadora de las </a:t>
            </a:r>
            <a:r>
              <a:rPr lang="es-MX" sz="1800" dirty="0" smtClean="0">
                <a:solidFill>
                  <a:schemeClr val="tx1"/>
                </a:solidFill>
                <a:latin typeface="Arial" pitchFamily="34" charset="0"/>
                <a:cs typeface="Arial" pitchFamily="34" charset="0"/>
              </a:rPr>
              <a:t>autoridades morelenses </a:t>
            </a:r>
            <a:r>
              <a:rPr lang="es-MX" sz="1800" dirty="0">
                <a:solidFill>
                  <a:schemeClr val="tx1"/>
                </a:solidFill>
                <a:latin typeface="Arial" pitchFamily="34" charset="0"/>
                <a:cs typeface="Arial" pitchFamily="34" charset="0"/>
              </a:rPr>
              <a:t>competentes en materia de prevención, investigación y sanción de hechos </a:t>
            </a:r>
            <a:r>
              <a:rPr lang="es-MX" sz="1800" dirty="0" smtClean="0">
                <a:solidFill>
                  <a:schemeClr val="tx1"/>
                </a:solidFill>
                <a:latin typeface="Arial" pitchFamily="34" charset="0"/>
                <a:cs typeface="Arial" pitchFamily="34" charset="0"/>
              </a:rPr>
              <a:t>de corrupción</a:t>
            </a:r>
            <a:r>
              <a:rPr lang="es-MX" sz="1800" dirty="0">
                <a:solidFill>
                  <a:schemeClr val="tx1"/>
                </a:solidFill>
                <a:latin typeface="Arial" pitchFamily="34" charset="0"/>
                <a:cs typeface="Arial" pitchFamily="34" charset="0"/>
              </a:rPr>
              <a:t>, fiscalización y manejo de fondos públicos. A través de su Comité </a:t>
            </a:r>
            <a:r>
              <a:rPr lang="es-MX" sz="1800" dirty="0" smtClean="0">
                <a:solidFill>
                  <a:schemeClr val="tx1"/>
                </a:solidFill>
                <a:latin typeface="Arial" pitchFamily="34" charset="0"/>
                <a:cs typeface="Arial" pitchFamily="34" charset="0"/>
              </a:rPr>
              <a:t>Coordinador está </a:t>
            </a:r>
            <a:r>
              <a:rPr lang="es-MX" sz="1800" dirty="0">
                <a:solidFill>
                  <a:schemeClr val="tx1"/>
                </a:solidFill>
                <a:latin typeface="Arial" pitchFamily="34" charset="0"/>
                <a:cs typeface="Arial" pitchFamily="34" charset="0"/>
              </a:rPr>
              <a:t>encargado de diseñar políticas públicas de combate a la corrupción y mecanismos </a:t>
            </a:r>
            <a:r>
              <a:rPr lang="es-MX" sz="1800" dirty="0" smtClean="0">
                <a:solidFill>
                  <a:schemeClr val="tx1"/>
                </a:solidFill>
                <a:latin typeface="Arial" pitchFamily="34" charset="0"/>
                <a:cs typeface="Arial" pitchFamily="34" charset="0"/>
              </a:rPr>
              <a:t>de intercambio</a:t>
            </a:r>
            <a:r>
              <a:rPr lang="es-MX" sz="1800" dirty="0">
                <a:solidFill>
                  <a:schemeClr val="tx1"/>
                </a:solidFill>
                <a:latin typeface="Arial" pitchFamily="34" charset="0"/>
                <a:cs typeface="Arial" pitchFamily="34" charset="0"/>
              </a:rPr>
              <a:t>, sistematización y suministro sobre dicho problema social</a:t>
            </a:r>
            <a:r>
              <a:rPr lang="es-MX" sz="1800" dirty="0" smtClean="0">
                <a:solidFill>
                  <a:schemeClr val="tx1"/>
                </a:solidFill>
                <a:latin typeface="Arial" pitchFamily="34" charset="0"/>
                <a:cs typeface="Arial" pitchFamily="34" charset="0"/>
              </a:rPr>
              <a:t>.</a:t>
            </a:r>
          </a:p>
          <a:p>
            <a:pPr marL="0" indent="0" algn="just">
              <a:lnSpc>
                <a:spcPct val="150000"/>
              </a:lnSpc>
              <a:buNone/>
            </a:pPr>
            <a:endParaRPr lang="es-MX" sz="1800" dirty="0">
              <a:solidFill>
                <a:schemeClr val="tx1"/>
              </a:solidFill>
              <a:latin typeface="Arial" pitchFamily="34" charset="0"/>
              <a:cs typeface="Arial" pitchFamily="34" charset="0"/>
            </a:endParaRPr>
          </a:p>
          <a:p>
            <a:pPr marL="0" indent="0" algn="just">
              <a:lnSpc>
                <a:spcPct val="150000"/>
              </a:lnSpc>
              <a:buNone/>
            </a:pPr>
            <a:r>
              <a:rPr lang="es-MX" sz="1800" dirty="0">
                <a:solidFill>
                  <a:schemeClr val="tx1"/>
                </a:solidFill>
                <a:latin typeface="Arial" pitchFamily="34" charset="0"/>
                <a:cs typeface="Arial" pitchFamily="34" charset="0"/>
              </a:rPr>
              <a:t>El Sistema Estatal </a:t>
            </a:r>
            <a:r>
              <a:rPr lang="es-MX" sz="1800" dirty="0" smtClean="0">
                <a:solidFill>
                  <a:schemeClr val="tx1"/>
                </a:solidFill>
                <a:latin typeface="Arial" pitchFamily="34" charset="0"/>
                <a:cs typeface="Arial" pitchFamily="34" charset="0"/>
              </a:rPr>
              <a:t>Anticorrupción deberá </a:t>
            </a:r>
            <a:r>
              <a:rPr lang="es-MX" sz="1800" dirty="0">
                <a:solidFill>
                  <a:schemeClr val="tx1"/>
                </a:solidFill>
                <a:latin typeface="Arial" pitchFamily="34" charset="0"/>
                <a:cs typeface="Arial" pitchFamily="34" charset="0"/>
              </a:rPr>
              <a:t>elaborar un informe anual que contenga los resultados de sus actividades y </a:t>
            </a:r>
            <a:r>
              <a:rPr lang="es-MX" sz="1800" dirty="0" smtClean="0">
                <a:solidFill>
                  <a:schemeClr val="tx1"/>
                </a:solidFill>
                <a:latin typeface="Arial" pitchFamily="34" charset="0"/>
                <a:cs typeface="Arial" pitchFamily="34" charset="0"/>
              </a:rPr>
              <a:t>hacer recomendaciones </a:t>
            </a:r>
            <a:r>
              <a:rPr lang="es-MX" sz="1800" dirty="0">
                <a:solidFill>
                  <a:schemeClr val="tx1"/>
                </a:solidFill>
                <a:latin typeface="Arial" pitchFamily="34" charset="0"/>
                <a:cs typeface="Arial" pitchFamily="34" charset="0"/>
              </a:rPr>
              <a:t>no vinculantes a autoridades diversas para mejorar las medidas </a:t>
            </a:r>
            <a:r>
              <a:rPr lang="es-MX" sz="1800" dirty="0" smtClean="0">
                <a:solidFill>
                  <a:schemeClr val="tx1"/>
                </a:solidFill>
                <a:latin typeface="Arial" pitchFamily="34" charset="0"/>
                <a:cs typeface="Arial" pitchFamily="34" charset="0"/>
              </a:rPr>
              <a:t>dirigidas al fortalecimiento </a:t>
            </a:r>
            <a:r>
              <a:rPr lang="es-MX" sz="1800" dirty="0">
                <a:solidFill>
                  <a:schemeClr val="tx1"/>
                </a:solidFill>
                <a:latin typeface="Arial" pitchFamily="34" charset="0"/>
                <a:cs typeface="Arial" pitchFamily="34" charset="0"/>
              </a:rPr>
              <a:t>institucional para la prevención de faltas administrativas y hechos </a:t>
            </a:r>
            <a:r>
              <a:rPr lang="es-MX" sz="1800" dirty="0" smtClean="0">
                <a:solidFill>
                  <a:schemeClr val="tx1"/>
                </a:solidFill>
                <a:latin typeface="Arial" pitchFamily="34" charset="0"/>
                <a:cs typeface="Arial" pitchFamily="34" charset="0"/>
              </a:rPr>
              <a:t>de corrupción</a:t>
            </a:r>
            <a:r>
              <a:rPr lang="es-MX" sz="1800" dirty="0">
                <a:solidFill>
                  <a:schemeClr val="tx1"/>
                </a:solidFill>
                <a:latin typeface="Arial" pitchFamily="34" charset="0"/>
                <a:cs typeface="Arial" pitchFamily="34" charset="0"/>
              </a:rPr>
              <a:t>.</a:t>
            </a:r>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5" name="Imagen 4"/>
          <p:cNvPicPr>
            <a:picLocks noChangeAspect="1"/>
          </p:cNvPicPr>
          <p:nvPr/>
        </p:nvPicPr>
        <p:blipFill>
          <a:blip r:embed="rId3"/>
          <a:stretch>
            <a:fillRect/>
          </a:stretch>
        </p:blipFill>
        <p:spPr>
          <a:xfrm>
            <a:off x="0" y="6465600"/>
            <a:ext cx="9144000" cy="274559"/>
          </a:xfrm>
          <a:prstGeom prst="rect">
            <a:avLst/>
          </a:prstGeom>
        </p:spPr>
      </p:pic>
    </p:spTree>
    <p:extLst>
      <p:ext uri="{BB962C8B-B14F-4D97-AF65-F5344CB8AC3E}">
        <p14:creationId xmlns:p14="http://schemas.microsoft.com/office/powerpoint/2010/main" val="18856599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27400" y="646802"/>
            <a:ext cx="2489200" cy="456282"/>
          </a:xfrm>
        </p:spPr>
        <p:txBody>
          <a:bodyPr/>
          <a:lstStyle/>
          <a:p>
            <a:r>
              <a:rPr lang="es-MX" sz="3600" b="1" dirty="0" smtClean="0">
                <a:cs typeface="Arial" pitchFamily="34" charset="0"/>
              </a:rPr>
              <a:t>VISIÓN</a:t>
            </a:r>
            <a:endParaRPr lang="es-MX" sz="3600" b="1" dirty="0">
              <a:cs typeface="Arial" pitchFamily="34" charset="0"/>
            </a:endParaRPr>
          </a:p>
        </p:txBody>
      </p:sp>
      <p:sp>
        <p:nvSpPr>
          <p:cNvPr id="3" name="2 Marcador de contenido"/>
          <p:cNvSpPr>
            <a:spLocks noGrp="1"/>
          </p:cNvSpPr>
          <p:nvPr>
            <p:ph idx="1"/>
          </p:nvPr>
        </p:nvSpPr>
        <p:spPr>
          <a:xfrm>
            <a:off x="457200" y="932552"/>
            <a:ext cx="8229600" cy="4525963"/>
          </a:xfrm>
        </p:spPr>
        <p:txBody>
          <a:bodyPr>
            <a:noAutofit/>
          </a:bodyPr>
          <a:lstStyle/>
          <a:p>
            <a:pPr marL="0" indent="0" algn="just">
              <a:lnSpc>
                <a:spcPct val="150000"/>
              </a:lnSpc>
              <a:buNone/>
            </a:pPr>
            <a:endParaRPr lang="es-MX" sz="1800" dirty="0" smtClean="0">
              <a:solidFill>
                <a:schemeClr val="tx1"/>
              </a:solidFill>
              <a:latin typeface="Arial" pitchFamily="34" charset="0"/>
              <a:cs typeface="Arial" pitchFamily="34" charset="0"/>
            </a:endParaRPr>
          </a:p>
          <a:p>
            <a:pPr marL="0" indent="0" algn="just">
              <a:lnSpc>
                <a:spcPct val="150000"/>
              </a:lnSpc>
              <a:buNone/>
            </a:pPr>
            <a:r>
              <a:rPr lang="es-MX" sz="1800" dirty="0" smtClean="0">
                <a:solidFill>
                  <a:schemeClr val="tx1"/>
                </a:solidFill>
                <a:latin typeface="Arial" pitchFamily="34" charset="0"/>
                <a:cs typeface="Arial" pitchFamily="34" charset="0"/>
              </a:rPr>
              <a:t>El </a:t>
            </a:r>
            <a:r>
              <a:rPr lang="es-MX" sz="1800" dirty="0">
                <a:solidFill>
                  <a:schemeClr val="tx1"/>
                </a:solidFill>
                <a:latin typeface="Arial" pitchFamily="34" charset="0"/>
                <a:cs typeface="Arial" pitchFamily="34" charset="0"/>
              </a:rPr>
              <a:t>Sistema Estatal Anticorrupción se proyecta como la instancia que contribuya hacer </a:t>
            </a:r>
            <a:r>
              <a:rPr lang="es-MX" sz="1800" dirty="0" smtClean="0">
                <a:solidFill>
                  <a:schemeClr val="tx1"/>
                </a:solidFill>
                <a:latin typeface="Arial" pitchFamily="34" charset="0"/>
                <a:cs typeface="Arial" pitchFamily="34" charset="0"/>
              </a:rPr>
              <a:t>más eficientes </a:t>
            </a:r>
            <a:r>
              <a:rPr lang="es-MX" sz="1800" dirty="0">
                <a:solidFill>
                  <a:schemeClr val="tx1"/>
                </a:solidFill>
                <a:latin typeface="Arial" pitchFamily="34" charset="0"/>
                <a:cs typeface="Arial" pitchFamily="34" charset="0"/>
              </a:rPr>
              <a:t>los esfuerzos para combatir la corrupción en el estado, mediante el ejercicio </a:t>
            </a:r>
            <a:r>
              <a:rPr lang="es-MX" sz="1800" dirty="0" smtClean="0">
                <a:solidFill>
                  <a:schemeClr val="tx1"/>
                </a:solidFill>
                <a:latin typeface="Arial" pitchFamily="34" charset="0"/>
                <a:cs typeface="Arial" pitchFamily="34" charset="0"/>
              </a:rPr>
              <a:t>de sus </a:t>
            </a:r>
            <a:r>
              <a:rPr lang="es-MX" sz="1800" dirty="0">
                <a:solidFill>
                  <a:schemeClr val="tx1"/>
                </a:solidFill>
                <a:latin typeface="Arial" pitchFamily="34" charset="0"/>
                <a:cs typeface="Arial" pitchFamily="34" charset="0"/>
              </a:rPr>
              <a:t>facultades de coordinación, disminuyendo la incidencia a través de la </a:t>
            </a:r>
            <a:r>
              <a:rPr lang="es-MX" sz="1800" dirty="0" smtClean="0">
                <a:solidFill>
                  <a:schemeClr val="tx1"/>
                </a:solidFill>
                <a:latin typeface="Arial" pitchFamily="34" charset="0"/>
                <a:cs typeface="Arial" pitchFamily="34" charset="0"/>
              </a:rPr>
              <a:t>prevención, investigación </a:t>
            </a:r>
            <a:r>
              <a:rPr lang="es-MX" sz="1800" dirty="0">
                <a:solidFill>
                  <a:schemeClr val="tx1"/>
                </a:solidFill>
                <a:latin typeface="Arial" pitchFamily="34" charset="0"/>
                <a:cs typeface="Arial" pitchFamily="34" charset="0"/>
              </a:rPr>
              <a:t>y sanción de hechos de corrupción, para lo que diseñará políticas pública </a:t>
            </a:r>
            <a:r>
              <a:rPr lang="es-MX" sz="1800" dirty="0" smtClean="0">
                <a:solidFill>
                  <a:schemeClr val="tx1"/>
                </a:solidFill>
                <a:latin typeface="Arial" pitchFamily="34" charset="0"/>
                <a:cs typeface="Arial" pitchFamily="34" charset="0"/>
              </a:rPr>
              <a:t>y proveerá </a:t>
            </a:r>
            <a:r>
              <a:rPr lang="es-MX" sz="1800" dirty="0">
                <a:solidFill>
                  <a:schemeClr val="tx1"/>
                </a:solidFill>
                <a:latin typeface="Arial" pitchFamily="34" charset="0"/>
                <a:cs typeface="Arial" pitchFamily="34" charset="0"/>
              </a:rPr>
              <a:t>información relevante</a:t>
            </a:r>
            <a:r>
              <a:rPr lang="es-MX" sz="1800" dirty="0" smtClean="0">
                <a:solidFill>
                  <a:schemeClr val="tx1"/>
                </a:solidFill>
                <a:latin typeface="Arial" pitchFamily="34" charset="0"/>
                <a:cs typeface="Arial" pitchFamily="34" charset="0"/>
              </a:rPr>
              <a:t>.</a:t>
            </a:r>
          </a:p>
          <a:p>
            <a:pPr marL="0" indent="0" algn="just">
              <a:lnSpc>
                <a:spcPct val="150000"/>
              </a:lnSpc>
              <a:buNone/>
            </a:pPr>
            <a:endParaRPr lang="es-MX" sz="1800" dirty="0">
              <a:solidFill>
                <a:schemeClr val="tx1"/>
              </a:solidFill>
              <a:latin typeface="Arial" pitchFamily="34" charset="0"/>
              <a:cs typeface="Arial" pitchFamily="34" charset="0"/>
            </a:endParaRPr>
          </a:p>
          <a:p>
            <a:pPr marL="0" indent="0" algn="just">
              <a:lnSpc>
                <a:spcPct val="150000"/>
              </a:lnSpc>
              <a:buNone/>
            </a:pPr>
            <a:r>
              <a:rPr lang="es-MX" sz="1800" dirty="0" smtClean="0">
                <a:solidFill>
                  <a:schemeClr val="tx1"/>
                </a:solidFill>
                <a:latin typeface="Arial" pitchFamily="34" charset="0"/>
                <a:cs typeface="Arial" pitchFamily="34" charset="0"/>
              </a:rPr>
              <a:t>Coadyuvará </a:t>
            </a:r>
            <a:r>
              <a:rPr lang="es-MX" sz="1800" dirty="0">
                <a:solidFill>
                  <a:schemeClr val="tx1"/>
                </a:solidFill>
                <a:latin typeface="Arial" pitchFamily="34" charset="0"/>
                <a:cs typeface="Arial" pitchFamily="34" charset="0"/>
              </a:rPr>
              <a:t>a la reducción de los índices que corrupción en el Estado de Morelos, lo </a:t>
            </a:r>
            <a:r>
              <a:rPr lang="es-MX" sz="1800" dirty="0" smtClean="0">
                <a:solidFill>
                  <a:schemeClr val="tx1"/>
                </a:solidFill>
                <a:latin typeface="Arial" pitchFamily="34" charset="0"/>
                <a:cs typeface="Arial" pitchFamily="34" charset="0"/>
              </a:rPr>
              <a:t>que tendrá </a:t>
            </a:r>
            <a:r>
              <a:rPr lang="es-MX" sz="1800" dirty="0">
                <a:solidFill>
                  <a:schemeClr val="tx1"/>
                </a:solidFill>
                <a:latin typeface="Arial" pitchFamily="34" charset="0"/>
                <a:cs typeface="Arial" pitchFamily="34" charset="0"/>
              </a:rPr>
              <a:t>como consecuencia un mejor ambiente social de confianza en las </a:t>
            </a:r>
            <a:r>
              <a:rPr lang="es-MX" sz="1800" dirty="0" smtClean="0">
                <a:solidFill>
                  <a:schemeClr val="tx1"/>
                </a:solidFill>
                <a:latin typeface="Arial" pitchFamily="34" charset="0"/>
                <a:cs typeface="Arial" pitchFamily="34" charset="0"/>
              </a:rPr>
              <a:t>instituciones gubernamentales </a:t>
            </a:r>
            <a:r>
              <a:rPr lang="es-MX" sz="1800" dirty="0">
                <a:solidFill>
                  <a:schemeClr val="tx1"/>
                </a:solidFill>
                <a:latin typeface="Arial" pitchFamily="34" charset="0"/>
                <a:cs typeface="Arial" pitchFamily="34" charset="0"/>
              </a:rPr>
              <a:t>y fomentará el crecimiento económico.</a:t>
            </a:r>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5" name="Imagen 4"/>
          <p:cNvPicPr>
            <a:picLocks noChangeAspect="1"/>
          </p:cNvPicPr>
          <p:nvPr/>
        </p:nvPicPr>
        <p:blipFill>
          <a:blip r:embed="rId3"/>
          <a:stretch>
            <a:fillRect/>
          </a:stretch>
        </p:blipFill>
        <p:spPr>
          <a:xfrm>
            <a:off x="0" y="6465600"/>
            <a:ext cx="9144000" cy="274559"/>
          </a:xfrm>
          <a:prstGeom prst="rect">
            <a:avLst/>
          </a:prstGeom>
        </p:spPr>
      </p:pic>
    </p:spTree>
    <p:extLst>
      <p:ext uri="{BB962C8B-B14F-4D97-AF65-F5344CB8AC3E}">
        <p14:creationId xmlns:p14="http://schemas.microsoft.com/office/powerpoint/2010/main" val="20661986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8300" y="444960"/>
            <a:ext cx="5867400" cy="710280"/>
          </a:xfrm>
        </p:spPr>
        <p:txBody>
          <a:bodyPr/>
          <a:lstStyle/>
          <a:p>
            <a:r>
              <a:rPr lang="es-MX" sz="3600" b="1" dirty="0" smtClean="0"/>
              <a:t>OBJETIVOS</a:t>
            </a:r>
            <a:r>
              <a:rPr lang="es-MX" b="1" dirty="0" smtClean="0"/>
              <a:t> </a:t>
            </a:r>
            <a:r>
              <a:rPr lang="es-MX" sz="3600" b="1" dirty="0" smtClean="0">
                <a:cs typeface="Arial" pitchFamily="34" charset="0"/>
              </a:rPr>
              <a:t>GENERALES</a:t>
            </a:r>
            <a:endParaRPr lang="es-MX" sz="3600" b="1" dirty="0">
              <a:cs typeface="Arial" pitchFamily="34" charset="0"/>
            </a:endParaRPr>
          </a:p>
        </p:txBody>
      </p:sp>
      <p:sp>
        <p:nvSpPr>
          <p:cNvPr id="3" name="2 Marcador de contenido"/>
          <p:cNvSpPr>
            <a:spLocks noGrp="1"/>
          </p:cNvSpPr>
          <p:nvPr>
            <p:ph idx="1"/>
          </p:nvPr>
        </p:nvSpPr>
        <p:spPr>
          <a:xfrm>
            <a:off x="203200" y="1320800"/>
            <a:ext cx="8712200" cy="5257800"/>
          </a:xfrm>
        </p:spPr>
        <p:txBody>
          <a:bodyPr>
            <a:noAutofit/>
          </a:bodyPr>
          <a:lstStyle/>
          <a:p>
            <a:pPr marL="0" indent="0" algn="just">
              <a:buNone/>
            </a:pPr>
            <a:r>
              <a:rPr lang="es-MX" sz="1800" dirty="0">
                <a:solidFill>
                  <a:schemeClr val="tx1"/>
                </a:solidFill>
                <a:latin typeface="Arial" pitchFamily="34" charset="0"/>
                <a:cs typeface="Arial" pitchFamily="34" charset="0"/>
              </a:rPr>
              <a:t>Ser una instancia coordinadora entre las autoridades competentes en la </a:t>
            </a:r>
            <a:r>
              <a:rPr lang="es-MX" sz="1800" dirty="0" smtClean="0">
                <a:solidFill>
                  <a:schemeClr val="tx1"/>
                </a:solidFill>
                <a:latin typeface="Arial" pitchFamily="34" charset="0"/>
                <a:cs typeface="Arial" pitchFamily="34" charset="0"/>
              </a:rPr>
              <a:t>prevención, detección</a:t>
            </a:r>
            <a:r>
              <a:rPr lang="es-MX" sz="1800" dirty="0">
                <a:solidFill>
                  <a:schemeClr val="tx1"/>
                </a:solidFill>
                <a:latin typeface="Arial" pitchFamily="34" charset="0"/>
                <a:cs typeface="Arial" pitchFamily="34" charset="0"/>
              </a:rPr>
              <a:t>, investigación y sanción de responsabilidades administrativas y hechos </a:t>
            </a:r>
            <a:r>
              <a:rPr lang="es-MX" sz="1800" dirty="0" smtClean="0">
                <a:solidFill>
                  <a:schemeClr val="tx1"/>
                </a:solidFill>
                <a:latin typeface="Arial" pitchFamily="34" charset="0"/>
                <a:cs typeface="Arial" pitchFamily="34" charset="0"/>
              </a:rPr>
              <a:t>de corrupción</a:t>
            </a:r>
            <a:r>
              <a:rPr lang="es-MX" sz="1800" dirty="0">
                <a:solidFill>
                  <a:schemeClr val="tx1"/>
                </a:solidFill>
                <a:latin typeface="Arial" pitchFamily="34" charset="0"/>
                <a:cs typeface="Arial" pitchFamily="34" charset="0"/>
              </a:rPr>
              <a:t>, el cual se conformará y ajustará a lo dispuesto en la Constitución local y en </a:t>
            </a:r>
            <a:r>
              <a:rPr lang="es-MX" sz="1800" dirty="0" smtClean="0">
                <a:solidFill>
                  <a:schemeClr val="tx1"/>
                </a:solidFill>
                <a:latin typeface="Arial" pitchFamily="34" charset="0"/>
                <a:cs typeface="Arial" pitchFamily="34" charset="0"/>
              </a:rPr>
              <a:t>la normatividad </a:t>
            </a:r>
            <a:r>
              <a:rPr lang="es-MX" sz="1800" dirty="0">
                <a:solidFill>
                  <a:schemeClr val="tx1"/>
                </a:solidFill>
                <a:latin typeface="Arial" pitchFamily="34" charset="0"/>
                <a:cs typeface="Arial" pitchFamily="34" charset="0"/>
              </a:rPr>
              <a:t>del Estado, además de ser acorde con las leyes generales aplicables </a:t>
            </a:r>
            <a:r>
              <a:rPr lang="es-MX" sz="1800" dirty="0" smtClean="0">
                <a:solidFill>
                  <a:schemeClr val="tx1"/>
                </a:solidFill>
                <a:latin typeface="Arial" pitchFamily="34" charset="0"/>
                <a:cs typeface="Arial" pitchFamily="34" charset="0"/>
              </a:rPr>
              <a:t>que expida </a:t>
            </a:r>
            <a:r>
              <a:rPr lang="es-MX" sz="1800" dirty="0">
                <a:solidFill>
                  <a:schemeClr val="tx1"/>
                </a:solidFill>
                <a:latin typeface="Arial" pitchFamily="34" charset="0"/>
                <a:cs typeface="Arial" pitchFamily="34" charset="0"/>
              </a:rPr>
              <a:t>el Congreso de la Unión. El objetivos generales se resume en los puntos siguientes</a:t>
            </a:r>
            <a:r>
              <a:rPr lang="es-MX" sz="1800" dirty="0" smtClean="0">
                <a:solidFill>
                  <a:schemeClr val="tx1"/>
                </a:solidFill>
                <a:latin typeface="Arial" pitchFamily="34" charset="0"/>
                <a:cs typeface="Arial" pitchFamily="34" charset="0"/>
              </a:rPr>
              <a:t>:</a:t>
            </a:r>
          </a:p>
          <a:p>
            <a:pPr marL="0" indent="0" algn="just">
              <a:buNone/>
            </a:pPr>
            <a:endParaRPr lang="es-MX" sz="1800" dirty="0">
              <a:solidFill>
                <a:schemeClr val="tx1"/>
              </a:solidFill>
              <a:latin typeface="Arial" pitchFamily="34" charset="0"/>
              <a:cs typeface="Arial" pitchFamily="34" charset="0"/>
            </a:endParaRPr>
          </a:p>
          <a:p>
            <a:pPr marL="0" indent="0" algn="just">
              <a:buNone/>
            </a:pPr>
            <a:r>
              <a:rPr lang="es-MX" sz="1800" dirty="0">
                <a:solidFill>
                  <a:schemeClr val="tx1"/>
                </a:solidFill>
                <a:latin typeface="Arial" pitchFamily="34" charset="0"/>
                <a:cs typeface="Arial" pitchFamily="34" charset="0"/>
              </a:rPr>
              <a:t>a) Coordinar: Dirigir y concertar a las instituciones que lo integran para lograr su unidad </a:t>
            </a:r>
            <a:r>
              <a:rPr lang="es-MX" sz="1800" dirty="0" smtClean="0">
                <a:solidFill>
                  <a:schemeClr val="tx1"/>
                </a:solidFill>
                <a:latin typeface="Arial" pitchFamily="34" charset="0"/>
                <a:cs typeface="Arial" pitchFamily="34" charset="0"/>
              </a:rPr>
              <a:t>y así </a:t>
            </a:r>
            <a:r>
              <a:rPr lang="es-MX" sz="1800" dirty="0">
                <a:solidFill>
                  <a:schemeClr val="tx1"/>
                </a:solidFill>
                <a:latin typeface="Arial" pitchFamily="34" charset="0"/>
                <a:cs typeface="Arial" pitchFamily="34" charset="0"/>
              </a:rPr>
              <a:t>lograr que las acciones contra la corrupción se realicen de manera </a:t>
            </a:r>
            <a:r>
              <a:rPr lang="es-MX" sz="1800" dirty="0" smtClean="0">
                <a:solidFill>
                  <a:schemeClr val="tx1"/>
                </a:solidFill>
                <a:latin typeface="Arial" pitchFamily="34" charset="0"/>
                <a:cs typeface="Arial" pitchFamily="34" charset="0"/>
              </a:rPr>
              <a:t>conjunta, ordenada </a:t>
            </a:r>
            <a:r>
              <a:rPr lang="es-MX" sz="1800" dirty="0">
                <a:solidFill>
                  <a:schemeClr val="tx1"/>
                </a:solidFill>
                <a:latin typeface="Arial" pitchFamily="34" charset="0"/>
                <a:cs typeface="Arial" pitchFamily="34" charset="0"/>
              </a:rPr>
              <a:t>y eficiente</a:t>
            </a:r>
            <a:r>
              <a:rPr lang="es-MX" sz="1800" dirty="0" smtClean="0">
                <a:solidFill>
                  <a:schemeClr val="tx1"/>
                </a:solidFill>
                <a:latin typeface="Arial" pitchFamily="34" charset="0"/>
                <a:cs typeface="Arial" pitchFamily="34" charset="0"/>
              </a:rPr>
              <a:t>.</a:t>
            </a:r>
            <a:endParaRPr lang="es-MX" sz="1800" dirty="0">
              <a:solidFill>
                <a:schemeClr val="tx1"/>
              </a:solidFill>
              <a:latin typeface="Arial" pitchFamily="34" charset="0"/>
              <a:cs typeface="Arial" pitchFamily="34" charset="0"/>
            </a:endParaRPr>
          </a:p>
          <a:p>
            <a:pPr marL="0" indent="0" algn="just">
              <a:buNone/>
            </a:pPr>
            <a:r>
              <a:rPr lang="es-MX" sz="1800" dirty="0">
                <a:solidFill>
                  <a:schemeClr val="tx1"/>
                </a:solidFill>
                <a:latin typeface="Arial" pitchFamily="34" charset="0"/>
                <a:cs typeface="Arial" pitchFamily="34" charset="0"/>
              </a:rPr>
              <a:t>b) Comunicar: el Sistema debe ser el medio a través del cual sus integrantes transmitan </a:t>
            </a:r>
            <a:r>
              <a:rPr lang="es-MX" sz="1800" dirty="0" smtClean="0">
                <a:solidFill>
                  <a:schemeClr val="tx1"/>
                </a:solidFill>
                <a:latin typeface="Arial" pitchFamily="34" charset="0"/>
                <a:cs typeface="Arial" pitchFamily="34" charset="0"/>
              </a:rPr>
              <a:t>y compartan </a:t>
            </a:r>
            <a:r>
              <a:rPr lang="es-MX" sz="1800" dirty="0">
                <a:solidFill>
                  <a:schemeClr val="tx1"/>
                </a:solidFill>
                <a:latin typeface="Arial" pitchFamily="34" charset="0"/>
                <a:cs typeface="Arial" pitchFamily="34" charset="0"/>
              </a:rPr>
              <a:t>ideas e información relevante en materia de combate a la corrupción </a:t>
            </a:r>
            <a:r>
              <a:rPr lang="es-MX" sz="1800" dirty="0" smtClean="0">
                <a:solidFill>
                  <a:schemeClr val="tx1"/>
                </a:solidFill>
                <a:latin typeface="Arial" pitchFamily="34" charset="0"/>
                <a:cs typeface="Arial" pitchFamily="34" charset="0"/>
              </a:rPr>
              <a:t>para lograr </a:t>
            </a:r>
            <a:r>
              <a:rPr lang="es-MX" sz="1800" dirty="0">
                <a:solidFill>
                  <a:schemeClr val="tx1"/>
                </a:solidFill>
                <a:latin typeface="Arial" pitchFamily="34" charset="0"/>
                <a:cs typeface="Arial" pitchFamily="34" charset="0"/>
              </a:rPr>
              <a:t>la especialización de sus miembros y la profesionalización de sus actividades.</a:t>
            </a:r>
          </a:p>
          <a:p>
            <a:pPr marL="0" indent="0" algn="just">
              <a:buNone/>
            </a:pPr>
            <a:r>
              <a:rPr lang="es-MX" sz="1800" dirty="0">
                <a:solidFill>
                  <a:schemeClr val="tx1"/>
                </a:solidFill>
                <a:latin typeface="Arial" pitchFamily="34" charset="0"/>
                <a:cs typeface="Arial" pitchFamily="34" charset="0"/>
              </a:rPr>
              <a:t>c) Administrar: el Sistema de contar con un área que cuente con los recursos </a:t>
            </a:r>
            <a:r>
              <a:rPr lang="es-MX" sz="1800" dirty="0" smtClean="0">
                <a:solidFill>
                  <a:schemeClr val="tx1"/>
                </a:solidFill>
                <a:latin typeface="Arial" pitchFamily="34" charset="0"/>
                <a:cs typeface="Arial" pitchFamily="34" charset="0"/>
              </a:rPr>
              <a:t>humanos necesarios </a:t>
            </a:r>
            <a:r>
              <a:rPr lang="es-MX" sz="1800" dirty="0">
                <a:solidFill>
                  <a:schemeClr val="tx1"/>
                </a:solidFill>
                <a:latin typeface="Arial" pitchFamily="34" charset="0"/>
                <a:cs typeface="Arial" pitchFamily="34" charset="0"/>
              </a:rPr>
              <a:t>para administrar sus recursos humanos, financieros y materiales, para </a:t>
            </a:r>
            <a:r>
              <a:rPr lang="es-MX" sz="1800" dirty="0" smtClean="0">
                <a:solidFill>
                  <a:schemeClr val="tx1"/>
                </a:solidFill>
                <a:latin typeface="Arial" pitchFamily="34" charset="0"/>
                <a:cs typeface="Arial" pitchFamily="34" charset="0"/>
              </a:rPr>
              <a:t>su aplicación </a:t>
            </a:r>
            <a:r>
              <a:rPr lang="es-MX" sz="1800" dirty="0">
                <a:solidFill>
                  <a:schemeClr val="tx1"/>
                </a:solidFill>
                <a:latin typeface="Arial" pitchFamily="34" charset="0"/>
                <a:cs typeface="Arial" pitchFamily="34" charset="0"/>
              </a:rPr>
              <a:t>correcta a fin de lograr sus objetivos.</a:t>
            </a:r>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5" name="Imagen 4"/>
          <p:cNvPicPr>
            <a:picLocks noChangeAspect="1"/>
          </p:cNvPicPr>
          <p:nvPr/>
        </p:nvPicPr>
        <p:blipFill>
          <a:blip r:embed="rId3"/>
          <a:stretch>
            <a:fillRect/>
          </a:stretch>
        </p:blipFill>
        <p:spPr>
          <a:xfrm>
            <a:off x="0" y="6465600"/>
            <a:ext cx="9144000" cy="274559"/>
          </a:xfrm>
          <a:prstGeom prst="rect">
            <a:avLst/>
          </a:prstGeom>
        </p:spPr>
      </p:pic>
    </p:spTree>
    <p:extLst>
      <p:ext uri="{BB962C8B-B14F-4D97-AF65-F5344CB8AC3E}">
        <p14:creationId xmlns:p14="http://schemas.microsoft.com/office/powerpoint/2010/main" val="20437347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50" y="329138"/>
            <a:ext cx="6286500" cy="697675"/>
          </a:xfrm>
        </p:spPr>
        <p:txBody>
          <a:bodyPr/>
          <a:lstStyle/>
          <a:p>
            <a:r>
              <a:rPr lang="es-MX" sz="3600" b="1" dirty="0" smtClean="0">
                <a:cs typeface="Arial" pitchFamily="34" charset="0"/>
              </a:rPr>
              <a:t>OBJETIVOS ESPECIFICOS</a:t>
            </a:r>
            <a:endParaRPr lang="es-MX" sz="3600" b="1" dirty="0">
              <a:cs typeface="Arial" pitchFamily="34" charset="0"/>
            </a:endParaRPr>
          </a:p>
        </p:txBody>
      </p:sp>
      <p:sp>
        <p:nvSpPr>
          <p:cNvPr id="3" name="2 Marcador de contenido"/>
          <p:cNvSpPr>
            <a:spLocks noGrp="1"/>
          </p:cNvSpPr>
          <p:nvPr>
            <p:ph idx="1"/>
          </p:nvPr>
        </p:nvSpPr>
        <p:spPr>
          <a:xfrm>
            <a:off x="310243" y="1194713"/>
            <a:ext cx="8528957" cy="4886767"/>
          </a:xfrm>
        </p:spPr>
        <p:txBody>
          <a:bodyPr>
            <a:noAutofit/>
          </a:bodyPr>
          <a:lstStyle/>
          <a:p>
            <a:pPr algn="just">
              <a:buAutoNum type="alphaLcParenR"/>
            </a:pPr>
            <a:r>
              <a:rPr lang="es-MX" sz="1800" dirty="0" smtClean="0">
                <a:solidFill>
                  <a:schemeClr val="tx1"/>
                </a:solidFill>
                <a:latin typeface="Arial" pitchFamily="34" charset="0"/>
                <a:cs typeface="Arial" pitchFamily="34" charset="0"/>
              </a:rPr>
              <a:t>El </a:t>
            </a:r>
            <a:r>
              <a:rPr lang="es-MX" sz="1800" dirty="0">
                <a:solidFill>
                  <a:schemeClr val="tx1"/>
                </a:solidFill>
                <a:latin typeface="Arial" pitchFamily="34" charset="0"/>
                <a:cs typeface="Arial" pitchFamily="34" charset="0"/>
              </a:rPr>
              <a:t>diseño y promoción de políticas integrales en materia de fiscalización </a:t>
            </a:r>
            <a:r>
              <a:rPr lang="es-MX" sz="1800" dirty="0" smtClean="0">
                <a:solidFill>
                  <a:schemeClr val="tx1"/>
                </a:solidFill>
                <a:latin typeface="Arial" pitchFamily="34" charset="0"/>
                <a:cs typeface="Arial" pitchFamily="34" charset="0"/>
              </a:rPr>
              <a:t>y control </a:t>
            </a:r>
            <a:r>
              <a:rPr lang="es-MX" sz="1800" dirty="0" smtClean="0">
                <a:solidFill>
                  <a:schemeClr val="tx1"/>
                </a:solidFill>
                <a:latin typeface="Arial" pitchFamily="34" charset="0"/>
                <a:cs typeface="Arial" pitchFamily="34" charset="0"/>
              </a:rPr>
              <a:t>de recursos </a:t>
            </a:r>
            <a:r>
              <a:rPr lang="es-MX" sz="1800" dirty="0">
                <a:solidFill>
                  <a:schemeClr val="tx1"/>
                </a:solidFill>
                <a:latin typeface="Arial" pitchFamily="34" charset="0"/>
                <a:cs typeface="Arial" pitchFamily="34" charset="0"/>
              </a:rPr>
              <a:t>públicos, de prevención, control y disuasión de faltas administrativas y </a:t>
            </a:r>
            <a:r>
              <a:rPr lang="es-MX" sz="1800" dirty="0" smtClean="0">
                <a:solidFill>
                  <a:schemeClr val="tx1"/>
                </a:solidFill>
                <a:latin typeface="Arial" pitchFamily="34" charset="0"/>
                <a:cs typeface="Arial" pitchFamily="34" charset="0"/>
              </a:rPr>
              <a:t>hechos de </a:t>
            </a:r>
            <a:r>
              <a:rPr lang="es-MX" sz="1800" dirty="0">
                <a:solidFill>
                  <a:schemeClr val="tx1"/>
                </a:solidFill>
                <a:latin typeface="Arial" pitchFamily="34" charset="0"/>
                <a:cs typeface="Arial" pitchFamily="34" charset="0"/>
              </a:rPr>
              <a:t>corrupción, en especial sobre las causas que los </a:t>
            </a:r>
            <a:r>
              <a:rPr lang="es-MX" sz="1800" dirty="0" smtClean="0">
                <a:solidFill>
                  <a:schemeClr val="tx1"/>
                </a:solidFill>
                <a:latin typeface="Arial" pitchFamily="34" charset="0"/>
                <a:cs typeface="Arial" pitchFamily="34" charset="0"/>
              </a:rPr>
              <a:t>generan.</a:t>
            </a:r>
          </a:p>
          <a:p>
            <a:pPr algn="just">
              <a:buAutoNum type="alphaLcParenR"/>
            </a:pPr>
            <a:endParaRPr lang="es-MX" sz="1800" dirty="0" smtClean="0">
              <a:solidFill>
                <a:schemeClr val="tx1"/>
              </a:solidFill>
              <a:latin typeface="Arial" pitchFamily="34" charset="0"/>
              <a:cs typeface="Arial" pitchFamily="34" charset="0"/>
            </a:endParaRPr>
          </a:p>
          <a:p>
            <a:pPr algn="just">
              <a:buAutoNum type="alphaLcParenR"/>
            </a:pPr>
            <a:r>
              <a:rPr lang="es-MX" sz="1800" dirty="0" smtClean="0">
                <a:solidFill>
                  <a:schemeClr val="tx1"/>
                </a:solidFill>
                <a:latin typeface="Arial" pitchFamily="34" charset="0"/>
                <a:cs typeface="Arial" pitchFamily="34" charset="0"/>
              </a:rPr>
              <a:t>La </a:t>
            </a:r>
            <a:r>
              <a:rPr lang="es-MX" sz="1800" dirty="0">
                <a:solidFill>
                  <a:schemeClr val="tx1"/>
                </a:solidFill>
                <a:latin typeface="Arial" pitchFamily="34" charset="0"/>
                <a:cs typeface="Arial" pitchFamily="34" charset="0"/>
              </a:rPr>
              <a:t>determinación de los mecanismos de suministro, intercambio, </a:t>
            </a:r>
            <a:r>
              <a:rPr lang="es-MX" sz="1800" dirty="0" smtClean="0">
                <a:solidFill>
                  <a:schemeClr val="tx1"/>
                </a:solidFill>
                <a:latin typeface="Arial" pitchFamily="34" charset="0"/>
                <a:cs typeface="Arial" pitchFamily="34" charset="0"/>
              </a:rPr>
              <a:t>sistematización </a:t>
            </a:r>
            <a:r>
              <a:rPr lang="es-MX" sz="1800" dirty="0" smtClean="0">
                <a:solidFill>
                  <a:schemeClr val="tx1"/>
                </a:solidFill>
                <a:latin typeface="Arial" pitchFamily="34" charset="0"/>
                <a:cs typeface="Arial" pitchFamily="34" charset="0"/>
              </a:rPr>
              <a:t>y actualización </a:t>
            </a:r>
            <a:r>
              <a:rPr lang="es-MX" sz="1800" dirty="0">
                <a:solidFill>
                  <a:schemeClr val="tx1"/>
                </a:solidFill>
                <a:latin typeface="Arial" pitchFamily="34" charset="0"/>
                <a:cs typeface="Arial" pitchFamily="34" charset="0"/>
              </a:rPr>
              <a:t>de la información que sobre estas materias generen las </a:t>
            </a:r>
            <a:r>
              <a:rPr lang="es-MX" sz="1800" dirty="0" smtClean="0">
                <a:solidFill>
                  <a:schemeClr val="tx1"/>
                </a:solidFill>
                <a:latin typeface="Arial" pitchFamily="34" charset="0"/>
                <a:cs typeface="Arial" pitchFamily="34" charset="0"/>
              </a:rPr>
              <a:t>instituciones competentes </a:t>
            </a:r>
            <a:r>
              <a:rPr lang="es-MX" sz="1800" dirty="0">
                <a:solidFill>
                  <a:schemeClr val="tx1"/>
                </a:solidFill>
                <a:latin typeface="Arial" pitchFamily="34" charset="0"/>
                <a:cs typeface="Arial" pitchFamily="34" charset="0"/>
              </a:rPr>
              <a:t>de los órdenes de </a:t>
            </a:r>
            <a:r>
              <a:rPr lang="es-MX" sz="1800" dirty="0" smtClean="0">
                <a:solidFill>
                  <a:schemeClr val="tx1"/>
                </a:solidFill>
                <a:latin typeface="Arial" pitchFamily="34" charset="0"/>
                <a:cs typeface="Arial" pitchFamily="34" charset="0"/>
              </a:rPr>
              <a:t>gobierno.</a:t>
            </a:r>
          </a:p>
          <a:p>
            <a:pPr algn="just">
              <a:buAutoNum type="alphaLcParenR"/>
            </a:pPr>
            <a:endParaRPr lang="es-MX" sz="1800" dirty="0" smtClean="0">
              <a:solidFill>
                <a:schemeClr val="tx1"/>
              </a:solidFill>
              <a:latin typeface="Arial" pitchFamily="34" charset="0"/>
              <a:cs typeface="Arial" pitchFamily="34" charset="0"/>
            </a:endParaRPr>
          </a:p>
          <a:p>
            <a:pPr algn="just">
              <a:buAutoNum type="alphaLcParenR"/>
            </a:pPr>
            <a:r>
              <a:rPr lang="es-MX" sz="1800" dirty="0" smtClean="0">
                <a:solidFill>
                  <a:schemeClr val="tx1"/>
                </a:solidFill>
                <a:latin typeface="Arial" pitchFamily="34" charset="0"/>
                <a:cs typeface="Arial" pitchFamily="34" charset="0"/>
              </a:rPr>
              <a:t>El </a:t>
            </a:r>
            <a:r>
              <a:rPr lang="es-MX" sz="1800" dirty="0">
                <a:solidFill>
                  <a:schemeClr val="tx1"/>
                </a:solidFill>
                <a:latin typeface="Arial" pitchFamily="34" charset="0"/>
                <a:cs typeface="Arial" pitchFamily="34" charset="0"/>
              </a:rPr>
              <a:t>establecimiento de bases y principios para la efectiva coordinación de </a:t>
            </a:r>
            <a:r>
              <a:rPr lang="es-MX" sz="1800" dirty="0" smtClean="0">
                <a:solidFill>
                  <a:schemeClr val="tx1"/>
                </a:solidFill>
                <a:latin typeface="Arial" pitchFamily="34" charset="0"/>
                <a:cs typeface="Arial" pitchFamily="34" charset="0"/>
              </a:rPr>
              <a:t>las autoridades </a:t>
            </a:r>
            <a:r>
              <a:rPr lang="es-MX" sz="1800" dirty="0">
                <a:solidFill>
                  <a:schemeClr val="tx1"/>
                </a:solidFill>
                <a:latin typeface="Arial" pitchFamily="34" charset="0"/>
                <a:cs typeface="Arial" pitchFamily="34" charset="0"/>
              </a:rPr>
              <a:t>de los órdenes de gobierno en materia de fiscalización y control de </a:t>
            </a:r>
            <a:r>
              <a:rPr lang="es-MX" sz="1800" dirty="0" smtClean="0">
                <a:solidFill>
                  <a:schemeClr val="tx1"/>
                </a:solidFill>
                <a:latin typeface="Arial" pitchFamily="34" charset="0"/>
                <a:cs typeface="Arial" pitchFamily="34" charset="0"/>
              </a:rPr>
              <a:t>los recursos </a:t>
            </a:r>
            <a:r>
              <a:rPr lang="es-MX" sz="1800" dirty="0" smtClean="0">
                <a:solidFill>
                  <a:schemeClr val="tx1"/>
                </a:solidFill>
                <a:latin typeface="Arial" pitchFamily="34" charset="0"/>
                <a:cs typeface="Arial" pitchFamily="34" charset="0"/>
              </a:rPr>
              <a:t>públicos.</a:t>
            </a:r>
          </a:p>
          <a:p>
            <a:pPr algn="just">
              <a:buAutoNum type="alphaLcParenR"/>
            </a:pPr>
            <a:endParaRPr lang="es-MX" sz="1800" dirty="0" smtClean="0">
              <a:solidFill>
                <a:schemeClr val="tx1"/>
              </a:solidFill>
              <a:latin typeface="Arial" pitchFamily="34" charset="0"/>
              <a:cs typeface="Arial" pitchFamily="34" charset="0"/>
            </a:endParaRPr>
          </a:p>
          <a:p>
            <a:pPr algn="just">
              <a:buAutoNum type="alphaLcParenR"/>
            </a:pPr>
            <a:r>
              <a:rPr lang="es-MX" sz="1800" dirty="0" smtClean="0">
                <a:solidFill>
                  <a:schemeClr val="tx1"/>
                </a:solidFill>
                <a:latin typeface="Arial" pitchFamily="34" charset="0"/>
                <a:cs typeface="Arial" pitchFamily="34" charset="0"/>
              </a:rPr>
              <a:t>La </a:t>
            </a:r>
            <a:r>
              <a:rPr lang="es-MX" sz="1800" dirty="0">
                <a:solidFill>
                  <a:schemeClr val="tx1"/>
                </a:solidFill>
                <a:latin typeface="Arial" pitchFamily="34" charset="0"/>
                <a:cs typeface="Arial" pitchFamily="34" charset="0"/>
              </a:rPr>
              <a:t>elaboración de un informe anual que contenga los avances y resultados del </a:t>
            </a:r>
            <a:r>
              <a:rPr lang="es-MX" sz="1800" dirty="0" smtClean="0">
                <a:solidFill>
                  <a:schemeClr val="tx1"/>
                </a:solidFill>
                <a:latin typeface="Arial" pitchFamily="34" charset="0"/>
                <a:cs typeface="Arial" pitchFamily="34" charset="0"/>
              </a:rPr>
              <a:t>ejercicio de </a:t>
            </a:r>
            <a:r>
              <a:rPr lang="es-MX" sz="1800" dirty="0">
                <a:solidFill>
                  <a:schemeClr val="tx1"/>
                </a:solidFill>
                <a:latin typeface="Arial" pitchFamily="34" charset="0"/>
                <a:cs typeface="Arial" pitchFamily="34" charset="0"/>
              </a:rPr>
              <a:t>sus funciones y de la aplicación de políticas y programas en la materia.</a:t>
            </a:r>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5" name="Imagen 4"/>
          <p:cNvPicPr>
            <a:picLocks noChangeAspect="1"/>
          </p:cNvPicPr>
          <p:nvPr/>
        </p:nvPicPr>
        <p:blipFill>
          <a:blip r:embed="rId3"/>
          <a:stretch>
            <a:fillRect/>
          </a:stretch>
        </p:blipFill>
        <p:spPr>
          <a:xfrm>
            <a:off x="0" y="6465600"/>
            <a:ext cx="9144000" cy="274559"/>
          </a:xfrm>
          <a:prstGeom prst="rect">
            <a:avLst/>
          </a:prstGeom>
        </p:spPr>
      </p:pic>
    </p:spTree>
    <p:extLst>
      <p:ext uri="{BB962C8B-B14F-4D97-AF65-F5344CB8AC3E}">
        <p14:creationId xmlns:p14="http://schemas.microsoft.com/office/powerpoint/2010/main" val="228776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100" y="893546"/>
            <a:ext cx="8623300" cy="1727200"/>
          </a:xfrm>
        </p:spPr>
        <p:txBody>
          <a:bodyPr/>
          <a:lstStyle/>
          <a:p>
            <a:pPr>
              <a:lnSpc>
                <a:spcPct val="150000"/>
              </a:lnSpc>
            </a:pPr>
            <a:r>
              <a:rPr lang="es-MX" sz="1800" dirty="0" smtClean="0">
                <a:effectLst/>
                <a:cs typeface="Arial" pitchFamily="34" charset="0"/>
              </a:rPr>
              <a:t>Primera </a:t>
            </a:r>
            <a:r>
              <a:rPr lang="es-MX" sz="1800" dirty="0" smtClean="0">
                <a:effectLst/>
                <a:cs typeface="Arial" pitchFamily="34" charset="0"/>
              </a:rPr>
              <a:t>Reunión</a:t>
            </a:r>
            <a:r>
              <a:rPr lang="es-MX" sz="1800" dirty="0" smtClean="0">
                <a:effectLst/>
                <a:cs typeface="Arial" pitchFamily="34" charset="0"/>
              </a:rPr>
              <a:t> de Seguimiento a los Compromisos firmados dentro de la declaratoria realizada en el marco de la                                                                        </a:t>
            </a:r>
            <a:r>
              <a:rPr lang="es-MX" sz="1800" b="1" dirty="0" smtClean="0">
                <a:effectLst>
                  <a:outerShdw blurRad="38100" dist="38100" dir="2700000" algn="tl">
                    <a:srgbClr val="000000">
                      <a:alpha val="43137"/>
                    </a:srgbClr>
                  </a:outerShdw>
                </a:effectLst>
                <a:cs typeface="Arial" pitchFamily="34" charset="0"/>
              </a:rPr>
              <a:t>CUMBRE ESTATAL ANTICORRUPCIÓN</a:t>
            </a:r>
            <a:r>
              <a:rPr lang="es-MX" sz="1800" b="1" dirty="0" smtClean="0">
                <a:cs typeface="Arial" pitchFamily="34" charset="0"/>
              </a:rPr>
              <a:t>: </a:t>
            </a:r>
            <a:r>
              <a:rPr lang="es-MX" sz="1800" b="1" dirty="0" smtClean="0">
                <a:effectLst/>
                <a:cs typeface="Arial" pitchFamily="34" charset="0"/>
              </a:rPr>
              <a:t>Hacia un Sistema </a:t>
            </a:r>
            <a:r>
              <a:rPr lang="es-MX" sz="1800" b="1" dirty="0" smtClean="0">
                <a:effectLst/>
                <a:cs typeface="Arial" pitchFamily="34" charset="0"/>
              </a:rPr>
              <a:t>N</a:t>
            </a:r>
            <a:r>
              <a:rPr lang="es-MX" sz="1800" b="1" dirty="0" smtClean="0">
                <a:effectLst/>
                <a:cs typeface="Arial" pitchFamily="34" charset="0"/>
              </a:rPr>
              <a:t>acional de Transparencia y Rendición de Cuentas</a:t>
            </a:r>
            <a:endParaRPr lang="es-MX" sz="1800" b="1" dirty="0">
              <a:effectLst/>
              <a:cs typeface="Arial" pitchFamily="34" charset="0"/>
            </a:endParaRPr>
          </a:p>
        </p:txBody>
      </p:sp>
      <p:sp>
        <p:nvSpPr>
          <p:cNvPr id="3" name="2 Marcador de contenido"/>
          <p:cNvSpPr>
            <a:spLocks noGrp="1"/>
          </p:cNvSpPr>
          <p:nvPr>
            <p:ph idx="1"/>
          </p:nvPr>
        </p:nvSpPr>
        <p:spPr>
          <a:xfrm>
            <a:off x="292100" y="3099481"/>
            <a:ext cx="8623300" cy="3230563"/>
          </a:xfrm>
        </p:spPr>
        <p:txBody>
          <a:bodyPr>
            <a:normAutofit lnSpcReduction="10000"/>
          </a:bodyPr>
          <a:lstStyle/>
          <a:p>
            <a:pPr marL="0" indent="0" algn="ctr">
              <a:buNone/>
            </a:pPr>
            <a:r>
              <a:rPr lang="es-MX" sz="1600" b="1" dirty="0" smtClean="0">
                <a:solidFill>
                  <a:schemeClr val="tx1"/>
                </a:solidFill>
                <a:latin typeface="Arial" pitchFamily="34" charset="0"/>
                <a:cs typeface="Arial" pitchFamily="34" charset="0"/>
              </a:rPr>
              <a:t>Para el </a:t>
            </a:r>
            <a:r>
              <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INSTITUTO MORELENSE DE INFORMACIÓN PÚBLICA</a:t>
            </a:r>
          </a:p>
          <a:p>
            <a:pPr marL="0" indent="0" algn="ctr">
              <a:buNone/>
            </a:pPr>
            <a:endParaRPr lang="es-MX" sz="1600" b="1" dirty="0" smtClean="0">
              <a:solidFill>
                <a:schemeClr val="tx1"/>
              </a:solidFill>
              <a:latin typeface="Arial" pitchFamily="34" charset="0"/>
              <a:cs typeface="Arial" pitchFamily="34" charset="0"/>
            </a:endParaRPr>
          </a:p>
          <a:p>
            <a:pPr algn="just">
              <a:buAutoNum type="arabicPeriod"/>
            </a:pPr>
            <a:r>
              <a:rPr lang="es-MX" sz="1600" dirty="0" smtClean="0">
                <a:solidFill>
                  <a:schemeClr val="tx1"/>
                </a:solidFill>
                <a:latin typeface="Arial" pitchFamily="34" charset="0"/>
                <a:cs typeface="Arial" pitchFamily="34" charset="0"/>
              </a:rPr>
              <a:t>Elaboración del Código de Ética del Instituto y proponer se extienda a los servidores públicos del Estado. (</a:t>
            </a:r>
            <a:r>
              <a:rPr lang="es-MX" sz="1600" dirty="0" smtClean="0">
                <a:solidFill>
                  <a:schemeClr val="tx1"/>
                </a:solidFill>
                <a:latin typeface="Arial" pitchFamily="34" charset="0"/>
                <a:cs typeface="Arial" pitchFamily="34" charset="0"/>
              </a:rPr>
              <a:t>Instituciones)</a:t>
            </a:r>
          </a:p>
          <a:p>
            <a:pPr algn="just">
              <a:buAutoNum type="arabicPeriod"/>
            </a:pPr>
            <a:endParaRPr lang="es-MX" sz="1600" dirty="0" smtClean="0">
              <a:solidFill>
                <a:schemeClr val="tx1"/>
              </a:solidFill>
              <a:latin typeface="Arial" pitchFamily="34" charset="0"/>
              <a:cs typeface="Arial" pitchFamily="34" charset="0"/>
            </a:endParaRPr>
          </a:p>
          <a:p>
            <a:pPr algn="just">
              <a:buAutoNum type="arabicPeriod"/>
            </a:pPr>
            <a:r>
              <a:rPr lang="es-MX" sz="1600" dirty="0" smtClean="0">
                <a:solidFill>
                  <a:schemeClr val="tx1"/>
                </a:solidFill>
                <a:latin typeface="Arial" pitchFamily="34" charset="0"/>
                <a:cs typeface="Arial" pitchFamily="34" charset="0"/>
              </a:rPr>
              <a:t>La </a:t>
            </a:r>
            <a:r>
              <a:rPr lang="es-MX" sz="1600" dirty="0" smtClean="0">
                <a:solidFill>
                  <a:schemeClr val="tx1"/>
                </a:solidFill>
                <a:latin typeface="Arial" pitchFamily="34" charset="0"/>
                <a:cs typeface="Arial" pitchFamily="34" charset="0"/>
              </a:rPr>
              <a:t>elaboración de un proyecto de reforma constitucional que tenga como propósito armonizar el marco normativo del Estado con la reforma constitucional del articulo sexto y la Ley General de </a:t>
            </a:r>
            <a:r>
              <a:rPr lang="es-MX" sz="1600" dirty="0" smtClean="0">
                <a:solidFill>
                  <a:schemeClr val="tx1"/>
                </a:solidFill>
                <a:latin typeface="Arial" pitchFamily="34" charset="0"/>
                <a:cs typeface="Arial" pitchFamily="34" charset="0"/>
              </a:rPr>
              <a:t>Transparencia.</a:t>
            </a:r>
          </a:p>
          <a:p>
            <a:pPr algn="just">
              <a:buAutoNum type="arabicPeriod"/>
            </a:pPr>
            <a:endParaRPr lang="es-MX" sz="1600" dirty="0">
              <a:solidFill>
                <a:schemeClr val="tx1"/>
              </a:solidFill>
              <a:latin typeface="Arial" pitchFamily="34" charset="0"/>
              <a:cs typeface="Arial" pitchFamily="34" charset="0"/>
            </a:endParaRPr>
          </a:p>
          <a:p>
            <a:pPr algn="just">
              <a:buAutoNum type="arabicPeriod"/>
            </a:pPr>
            <a:r>
              <a:rPr lang="es-MX" sz="1600" dirty="0" smtClean="0">
                <a:solidFill>
                  <a:schemeClr val="tx1"/>
                </a:solidFill>
                <a:latin typeface="Arial" pitchFamily="34" charset="0"/>
                <a:cs typeface="Arial" pitchFamily="34" charset="0"/>
              </a:rPr>
              <a:t>Revisión </a:t>
            </a:r>
            <a:r>
              <a:rPr lang="es-MX" sz="1600" dirty="0" smtClean="0">
                <a:solidFill>
                  <a:schemeClr val="tx1"/>
                </a:solidFill>
                <a:latin typeface="Arial" pitchFamily="34" charset="0"/>
                <a:cs typeface="Arial" pitchFamily="34" charset="0"/>
              </a:rPr>
              <a:t>administrativa para la detección de posibles errores, negligencias, acciones u omisiones que pudieran generar actos contrarios a la normatividad aplicable en la materia.</a:t>
            </a:r>
          </a:p>
          <a:p>
            <a:pPr marL="0" indent="0" algn="just">
              <a:buNone/>
            </a:pPr>
            <a:endParaRPr lang="es-MX" sz="1600" dirty="0">
              <a:solidFill>
                <a:schemeClr val="tx1"/>
              </a:solidFill>
              <a:latin typeface="Arial" pitchFamily="34" charset="0"/>
              <a:cs typeface="Arial" pitchFamily="34" charset="0"/>
            </a:endParaRPr>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196966" cy="889918"/>
          </a:xfrm>
          <a:prstGeom prst="rect">
            <a:avLst/>
          </a:prstGeom>
          <a:effectLst>
            <a:outerShdw blurRad="41275" dir="2700000" sx="101000" sy="101000" algn="tl" rotWithShape="0">
              <a:srgbClr val="000000">
                <a:alpha val="62000"/>
              </a:srgbClr>
            </a:outerShdw>
          </a:effectLst>
        </p:spPr>
      </p:pic>
      <p:pic>
        <p:nvPicPr>
          <p:cNvPr id="5" name="Imagen 4"/>
          <p:cNvPicPr>
            <a:picLocks noChangeAspect="1"/>
          </p:cNvPicPr>
          <p:nvPr/>
        </p:nvPicPr>
        <p:blipFill>
          <a:blip r:embed="rId3"/>
          <a:stretch>
            <a:fillRect/>
          </a:stretch>
        </p:blipFill>
        <p:spPr>
          <a:xfrm>
            <a:off x="0" y="6465600"/>
            <a:ext cx="9144000" cy="274559"/>
          </a:xfrm>
          <a:prstGeom prst="rect">
            <a:avLst/>
          </a:prstGeom>
        </p:spPr>
      </p:pic>
    </p:spTree>
    <p:extLst>
      <p:ext uri="{BB962C8B-B14F-4D97-AF65-F5344CB8AC3E}">
        <p14:creationId xmlns:p14="http://schemas.microsoft.com/office/powerpoint/2010/main" val="11467222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0286" y="650433"/>
            <a:ext cx="8694057" cy="5781779"/>
          </a:xfrm>
        </p:spPr>
        <p:txBody>
          <a:bodyPr>
            <a:normAutofit/>
          </a:bodyPr>
          <a:lstStyle/>
          <a:p>
            <a:pPr marL="0" indent="0" algn="ctr">
              <a:buNone/>
            </a:pPr>
            <a:r>
              <a:rPr lang="es-MX" sz="1600" b="1" dirty="0" smtClean="0">
                <a:solidFill>
                  <a:schemeClr val="tx1"/>
                </a:solidFill>
                <a:latin typeface="Arial" pitchFamily="34" charset="0"/>
                <a:cs typeface="Arial" pitchFamily="34" charset="0"/>
              </a:rPr>
              <a:t>Para el </a:t>
            </a:r>
            <a:r>
              <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CONGRESO DEL ESTADO</a:t>
            </a:r>
          </a:p>
          <a:p>
            <a:pPr algn="just">
              <a:buAutoNum type="arabicPeriod"/>
            </a:pPr>
            <a:r>
              <a:rPr lang="es-MX" sz="1600" dirty="0" smtClean="0">
                <a:solidFill>
                  <a:schemeClr val="tx1"/>
                </a:solidFill>
                <a:latin typeface="Arial" pitchFamily="34" charset="0"/>
                <a:cs typeface="Arial" pitchFamily="34" charset="0"/>
              </a:rPr>
              <a:t>Seguimiento </a:t>
            </a:r>
            <a:r>
              <a:rPr lang="es-MX" sz="1600" dirty="0">
                <a:solidFill>
                  <a:schemeClr val="tx1"/>
                </a:solidFill>
                <a:latin typeface="Arial" pitchFamily="34" charset="0"/>
                <a:cs typeface="Arial" pitchFamily="34" charset="0"/>
              </a:rPr>
              <a:t>a los compromisos asumidos en la Cumbre Estatal Anticorrupción?</a:t>
            </a:r>
          </a:p>
          <a:p>
            <a:pPr algn="just">
              <a:buAutoNum type="arabicPeriod"/>
            </a:pPr>
            <a:r>
              <a:rPr lang="es-MX" sz="1600" dirty="0">
                <a:solidFill>
                  <a:schemeClr val="tx1"/>
                </a:solidFill>
                <a:latin typeface="Arial" pitchFamily="34" charset="0"/>
                <a:cs typeface="Arial" pitchFamily="34" charset="0"/>
              </a:rPr>
              <a:t>Ley de la Entidad Superior de Auditoria y Fiscalización del Estado</a:t>
            </a:r>
          </a:p>
          <a:p>
            <a:pPr algn="just">
              <a:buAutoNum type="arabicPeriod"/>
            </a:pPr>
            <a:r>
              <a:rPr lang="es-MX" sz="1600" dirty="0">
                <a:solidFill>
                  <a:schemeClr val="tx1"/>
                </a:solidFill>
                <a:latin typeface="Arial" pitchFamily="34" charset="0"/>
                <a:cs typeface="Arial" pitchFamily="34" charset="0"/>
              </a:rPr>
              <a:t>Entrega al Instituto Morelense de Información Pública y Estadística de las iniciativas en materia de transparencia.</a:t>
            </a:r>
          </a:p>
          <a:p>
            <a:pPr algn="just">
              <a:buAutoNum type="arabicPeriod"/>
            </a:pPr>
            <a:r>
              <a:rPr lang="es-MX" sz="1600" dirty="0">
                <a:solidFill>
                  <a:schemeClr val="tx1"/>
                </a:solidFill>
                <a:latin typeface="Arial" pitchFamily="34" charset="0"/>
                <a:cs typeface="Arial" pitchFamily="34" charset="0"/>
              </a:rPr>
              <a:t>Inicio de los trabajos tendientes a la implementación de prácticas de Parlamento Abierto </a:t>
            </a:r>
          </a:p>
          <a:p>
            <a:pPr marL="0" indent="0">
              <a:buNone/>
            </a:pPr>
            <a:endParaRPr lang="es-MX" sz="1600" b="1" dirty="0">
              <a:solidFill>
                <a:schemeClr val="tx1"/>
              </a:solidFill>
              <a:latin typeface="Arial" pitchFamily="34" charset="0"/>
              <a:cs typeface="Arial" pitchFamily="34" charset="0"/>
            </a:endParaRPr>
          </a:p>
          <a:p>
            <a:pPr marL="0" indent="0" algn="ctr">
              <a:buNone/>
            </a:pPr>
            <a:r>
              <a:rPr lang="es-MX" sz="1600" b="1" dirty="0" smtClean="0">
                <a:solidFill>
                  <a:schemeClr val="tx1"/>
                </a:solidFill>
                <a:latin typeface="Arial" pitchFamily="34" charset="0"/>
                <a:cs typeface="Arial" pitchFamily="34" charset="0"/>
              </a:rPr>
              <a:t>Para la </a:t>
            </a:r>
            <a:r>
              <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UNIVERSIDAD AUTÓNOMA DEL ESTADO DE MORELOS</a:t>
            </a:r>
            <a:endPar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just">
              <a:buAutoNum type="arabicPeriod"/>
            </a:pPr>
            <a:r>
              <a:rPr lang="es-MX" sz="1600" dirty="0" smtClean="0">
                <a:solidFill>
                  <a:schemeClr val="tx1"/>
                </a:solidFill>
                <a:latin typeface="Arial" pitchFamily="34" charset="0"/>
                <a:cs typeface="Arial" pitchFamily="34" charset="0"/>
              </a:rPr>
              <a:t>Revisión del Plan de Estudios de la Licenciatura en Derecho con el propósito de implementar como parte de la curricula la materia de Acceso a la Información, Transparencia y Rendición de Cuentas</a:t>
            </a:r>
          </a:p>
          <a:p>
            <a:pPr algn="just">
              <a:buAutoNum type="arabicPeriod"/>
            </a:pPr>
            <a:r>
              <a:rPr lang="es-MX" sz="1600" dirty="0" smtClean="0">
                <a:solidFill>
                  <a:schemeClr val="tx1"/>
                </a:solidFill>
                <a:latin typeface="Arial" pitchFamily="34" charset="0"/>
                <a:cs typeface="Arial" pitchFamily="34" charset="0"/>
              </a:rPr>
              <a:t>La implementación del Observatorio Estudiantil?</a:t>
            </a:r>
          </a:p>
          <a:p>
            <a:pPr algn="just">
              <a:buAutoNum type="arabicPeriod"/>
            </a:pPr>
            <a:endParaRPr lang="es-MX" sz="1600" b="1" dirty="0">
              <a:solidFill>
                <a:schemeClr val="tx1"/>
              </a:solidFill>
              <a:latin typeface="Arial" pitchFamily="34" charset="0"/>
              <a:cs typeface="Arial" pitchFamily="34" charset="0"/>
            </a:endParaRPr>
          </a:p>
          <a:p>
            <a:pPr marL="0" indent="0" algn="ctr">
              <a:buNone/>
            </a:pPr>
            <a:r>
              <a:rPr lang="es-MX" sz="1600" b="1" dirty="0" smtClean="0">
                <a:solidFill>
                  <a:schemeClr val="tx1"/>
                </a:solidFill>
                <a:latin typeface="Arial" pitchFamily="34" charset="0"/>
                <a:cs typeface="Arial" pitchFamily="34" charset="0"/>
              </a:rPr>
              <a:t>Para la </a:t>
            </a:r>
            <a:r>
              <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ENTIDAD SUPERIOR DE AUDITORIA Y FISCALIZACIÓN</a:t>
            </a:r>
          </a:p>
          <a:p>
            <a:pPr algn="just">
              <a:buAutoNum type="arabicPeriod"/>
            </a:pPr>
            <a:r>
              <a:rPr lang="es-MX" sz="1600" dirty="0" smtClean="0">
                <a:solidFill>
                  <a:schemeClr val="tx1"/>
                </a:solidFill>
                <a:latin typeface="Arial" pitchFamily="34" charset="0"/>
                <a:cs typeface="Arial" pitchFamily="34" charset="0"/>
              </a:rPr>
              <a:t>La </a:t>
            </a:r>
            <a:r>
              <a:rPr lang="es-MX" sz="1600" dirty="0" smtClean="0">
                <a:solidFill>
                  <a:schemeClr val="tx1"/>
                </a:solidFill>
                <a:latin typeface="Arial" pitchFamily="34" charset="0"/>
                <a:cs typeface="Arial" pitchFamily="34" charset="0"/>
              </a:rPr>
              <a:t>implementación de mecanismos para el establecimiento del servicio civil de carrera</a:t>
            </a:r>
          </a:p>
          <a:p>
            <a:pPr algn="just">
              <a:buAutoNum type="arabicPeriod"/>
            </a:pPr>
            <a:r>
              <a:rPr lang="es-MX" sz="1600" dirty="0" smtClean="0">
                <a:solidFill>
                  <a:schemeClr val="tx1"/>
                </a:solidFill>
                <a:latin typeface="Arial" pitchFamily="34" charset="0"/>
                <a:cs typeface="Arial" pitchFamily="34" charset="0"/>
              </a:rPr>
              <a:t>Aprobación y expedición de la Ley que regirá el Órgano de Fiscalización</a:t>
            </a:r>
          </a:p>
          <a:p>
            <a:pPr>
              <a:buAutoNum type="arabicPeriod"/>
            </a:pPr>
            <a:endParaRPr lang="es-MX" sz="1600" b="1" dirty="0" smtClean="0">
              <a:solidFill>
                <a:schemeClr val="tx1"/>
              </a:solidFill>
              <a:latin typeface="Arial" pitchFamily="34" charset="0"/>
              <a:cs typeface="Arial" pitchFamily="34" charset="0"/>
            </a:endParaRPr>
          </a:p>
          <a:p>
            <a:pPr marL="0" indent="0" algn="ctr">
              <a:buNone/>
            </a:pPr>
            <a:r>
              <a:rPr lang="es-MX" sz="1600" b="1" dirty="0" smtClean="0">
                <a:solidFill>
                  <a:schemeClr val="tx1"/>
                </a:solidFill>
                <a:latin typeface="Arial" pitchFamily="34" charset="0"/>
                <a:cs typeface="Arial" pitchFamily="34" charset="0"/>
              </a:rPr>
              <a:t>Para la </a:t>
            </a:r>
            <a:r>
              <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FISCALÍA GENERAL DEL ESTADO</a:t>
            </a:r>
          </a:p>
          <a:p>
            <a:pPr algn="just">
              <a:buFont typeface="+mj-lt"/>
              <a:buAutoNum type="arabicPeriod"/>
            </a:pPr>
            <a:r>
              <a:rPr lang="es-MX" sz="1600" dirty="0" smtClean="0">
                <a:solidFill>
                  <a:schemeClr val="tx1"/>
                </a:solidFill>
                <a:latin typeface="Arial" pitchFamily="34" charset="0"/>
                <a:cs typeface="Arial" pitchFamily="34" charset="0"/>
              </a:rPr>
              <a:t>La </a:t>
            </a:r>
            <a:r>
              <a:rPr lang="es-MX" sz="1600" dirty="0" smtClean="0">
                <a:solidFill>
                  <a:schemeClr val="tx1"/>
                </a:solidFill>
                <a:latin typeface="Arial" pitchFamily="34" charset="0"/>
                <a:cs typeface="Arial" pitchFamily="34" charset="0"/>
              </a:rPr>
              <a:t>creación de la Unidad Especializada de </a:t>
            </a:r>
            <a:r>
              <a:rPr lang="es-MX" sz="1600" dirty="0">
                <a:solidFill>
                  <a:schemeClr val="tx1"/>
                </a:solidFill>
                <a:latin typeface="Arial" pitchFamily="34" charset="0"/>
                <a:cs typeface="Arial" pitchFamily="34" charset="0"/>
              </a:rPr>
              <a:t>I</a:t>
            </a:r>
            <a:r>
              <a:rPr lang="es-MX" sz="1600" dirty="0" smtClean="0">
                <a:solidFill>
                  <a:schemeClr val="tx1"/>
                </a:solidFill>
                <a:latin typeface="Arial" pitchFamily="34" charset="0"/>
                <a:cs typeface="Arial" pitchFamily="34" charset="0"/>
              </a:rPr>
              <a:t>nvestigación </a:t>
            </a:r>
            <a:r>
              <a:rPr lang="es-MX" sz="1600" dirty="0" smtClean="0">
                <a:solidFill>
                  <a:schemeClr val="tx1"/>
                </a:solidFill>
                <a:latin typeface="Arial" pitchFamily="34" charset="0"/>
                <a:cs typeface="Arial" pitchFamily="34" charset="0"/>
              </a:rPr>
              <a:t>de Delitos relacionados con la </a:t>
            </a:r>
            <a:r>
              <a:rPr lang="es-MX" sz="1600" dirty="0">
                <a:solidFill>
                  <a:schemeClr val="tx1"/>
                </a:solidFill>
                <a:latin typeface="Arial" pitchFamily="34" charset="0"/>
                <a:cs typeface="Arial" pitchFamily="34" charset="0"/>
              </a:rPr>
              <a:t>C</a:t>
            </a:r>
            <a:r>
              <a:rPr lang="es-MX" sz="1600" dirty="0" smtClean="0">
                <a:solidFill>
                  <a:schemeClr val="tx1"/>
                </a:solidFill>
                <a:latin typeface="Arial" pitchFamily="34" charset="0"/>
                <a:cs typeface="Arial" pitchFamily="34" charset="0"/>
              </a:rPr>
              <a:t>orrupción </a:t>
            </a:r>
            <a:r>
              <a:rPr lang="es-MX" sz="1600" dirty="0" smtClean="0">
                <a:solidFill>
                  <a:schemeClr val="tx1"/>
                </a:solidFill>
                <a:latin typeface="Arial" pitchFamily="34" charset="0"/>
                <a:cs typeface="Arial" pitchFamily="34" charset="0"/>
              </a:rPr>
              <a:t>(el 4 de marzo se publicó en el Periódico Oficial Tierra y Libertad </a:t>
            </a:r>
            <a:r>
              <a:rPr lang="es-MX" sz="1600" dirty="0" smtClean="0">
                <a:solidFill>
                  <a:schemeClr val="tx1"/>
                </a:solidFill>
                <a:latin typeface="Arial" pitchFamily="34" charset="0"/>
                <a:cs typeface="Arial" pitchFamily="34" charset="0"/>
              </a:rPr>
              <a:t>No.</a:t>
            </a:r>
            <a:r>
              <a:rPr lang="es-MX" sz="1600" dirty="0" smtClean="0">
                <a:solidFill>
                  <a:schemeClr val="tx1"/>
                </a:solidFill>
                <a:latin typeface="Arial" pitchFamily="34" charset="0"/>
                <a:cs typeface="Arial" pitchFamily="34" charset="0"/>
              </a:rPr>
              <a:t> </a:t>
            </a:r>
            <a:r>
              <a:rPr lang="es-MX" sz="1600" dirty="0" smtClean="0">
                <a:solidFill>
                  <a:schemeClr val="tx1"/>
                </a:solidFill>
                <a:latin typeface="Arial" pitchFamily="34" charset="0"/>
                <a:cs typeface="Arial" pitchFamily="34" charset="0"/>
              </a:rPr>
              <a:t>5268)</a:t>
            </a:r>
            <a:endParaRPr lang="es-MX" sz="1600" dirty="0">
              <a:solidFill>
                <a:schemeClr val="tx1"/>
              </a:solidFill>
              <a:latin typeface="Arial" pitchFamily="34" charset="0"/>
              <a:cs typeface="Arial" pitchFamily="34" charset="0"/>
            </a:endParaRPr>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5" name="Imagen 4"/>
          <p:cNvPicPr>
            <a:picLocks noChangeAspect="1"/>
          </p:cNvPicPr>
          <p:nvPr/>
        </p:nvPicPr>
        <p:blipFill>
          <a:blip r:embed="rId3"/>
          <a:stretch>
            <a:fillRect/>
          </a:stretch>
        </p:blipFill>
        <p:spPr>
          <a:xfrm>
            <a:off x="0" y="6465600"/>
            <a:ext cx="9144000" cy="274559"/>
          </a:xfrm>
          <a:prstGeom prst="rect">
            <a:avLst/>
          </a:prstGeom>
        </p:spPr>
      </p:pic>
    </p:spTree>
    <p:extLst>
      <p:ext uri="{BB962C8B-B14F-4D97-AF65-F5344CB8AC3E}">
        <p14:creationId xmlns:p14="http://schemas.microsoft.com/office/powerpoint/2010/main" val="25276802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9144" y="2842418"/>
            <a:ext cx="8458200" cy="3369696"/>
          </a:xfrm>
        </p:spPr>
        <p:txBody>
          <a:bodyPr>
            <a:normAutofit/>
          </a:bodyPr>
          <a:lstStyle/>
          <a:p>
            <a:pPr marL="0" indent="0" algn="ctr">
              <a:buNone/>
            </a:pPr>
            <a:r>
              <a:rPr lang="es-MX" sz="1600" b="1" dirty="0" smtClean="0">
                <a:solidFill>
                  <a:schemeClr val="tx1"/>
                </a:solidFill>
                <a:latin typeface="Arial" pitchFamily="34" charset="0"/>
                <a:cs typeface="Arial" pitchFamily="34" charset="0"/>
              </a:rPr>
              <a:t>Para la </a:t>
            </a:r>
            <a:r>
              <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ENTIDAD SUPERIOR DE AUDITORIA Y FISCALIZACIÓN</a:t>
            </a:r>
            <a:endPar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just">
              <a:buAutoNum type="arabicPeriod"/>
            </a:pPr>
            <a:r>
              <a:rPr lang="es-MX" sz="1600" dirty="0" smtClean="0">
                <a:solidFill>
                  <a:schemeClr val="tx1"/>
                </a:solidFill>
                <a:latin typeface="Arial" pitchFamily="34" charset="0"/>
                <a:cs typeface="Arial" pitchFamily="34" charset="0"/>
              </a:rPr>
              <a:t>Publicación de la Ley de Fiscalización Superior del Estado de Morelos</a:t>
            </a:r>
          </a:p>
          <a:p>
            <a:pPr algn="just">
              <a:buAutoNum type="arabicPeriod"/>
            </a:pPr>
            <a:r>
              <a:rPr lang="es-MX" sz="1600" dirty="0" smtClean="0">
                <a:solidFill>
                  <a:schemeClr val="tx1"/>
                </a:solidFill>
                <a:latin typeface="Arial" pitchFamily="34" charset="0"/>
                <a:cs typeface="Arial" pitchFamily="34" charset="0"/>
              </a:rPr>
              <a:t>En proceso el establecimiento del servicio civil de </a:t>
            </a:r>
            <a:r>
              <a:rPr lang="es-MX" sz="1600" dirty="0" smtClean="0">
                <a:solidFill>
                  <a:schemeClr val="tx1"/>
                </a:solidFill>
                <a:latin typeface="Arial" pitchFamily="34" charset="0"/>
                <a:cs typeface="Arial" pitchFamily="34" charset="0"/>
              </a:rPr>
              <a:t>carrera</a:t>
            </a:r>
            <a:endParaRPr lang="es-MX" sz="1600" dirty="0" smtClean="0">
              <a:solidFill>
                <a:schemeClr val="tx1"/>
              </a:solidFill>
              <a:latin typeface="Arial" pitchFamily="34" charset="0"/>
              <a:cs typeface="Arial" pitchFamily="34" charset="0"/>
            </a:endParaRPr>
          </a:p>
          <a:p>
            <a:pPr algn="just">
              <a:buAutoNum type="arabicPeriod"/>
            </a:pPr>
            <a:endParaRPr lang="es-MX" sz="1600" dirty="0">
              <a:solidFill>
                <a:schemeClr val="tx1"/>
              </a:solidFill>
              <a:latin typeface="Arial" pitchFamily="34" charset="0"/>
              <a:cs typeface="Arial" pitchFamily="34" charset="0"/>
            </a:endParaRPr>
          </a:p>
          <a:p>
            <a:pPr marL="0" indent="0" algn="ctr">
              <a:buNone/>
            </a:pPr>
            <a:r>
              <a:rPr lang="es-MX" sz="1600" b="1" dirty="0" smtClean="0">
                <a:solidFill>
                  <a:schemeClr val="tx1"/>
                </a:solidFill>
                <a:latin typeface="Arial" pitchFamily="34" charset="0"/>
                <a:cs typeface="Arial" pitchFamily="34" charset="0"/>
              </a:rPr>
              <a:t>Para la </a:t>
            </a:r>
            <a:r>
              <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FISCALÍA GENERAL DEL ESTADO</a:t>
            </a:r>
            <a:endParaRPr lang="es-MX"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just">
              <a:buAutoNum type="arabicPeriod"/>
            </a:pPr>
            <a:r>
              <a:rPr lang="es-MX" sz="1600" dirty="0" smtClean="0">
                <a:solidFill>
                  <a:schemeClr val="tx1"/>
                </a:solidFill>
                <a:latin typeface="Arial" pitchFamily="34" charset="0"/>
                <a:cs typeface="Arial" pitchFamily="34" charset="0"/>
              </a:rPr>
              <a:t>En proceso de la implementación del servicio profesional de </a:t>
            </a:r>
            <a:r>
              <a:rPr lang="es-MX" sz="1600" dirty="0" smtClean="0">
                <a:solidFill>
                  <a:schemeClr val="tx1"/>
                </a:solidFill>
                <a:latin typeface="Arial" pitchFamily="34" charset="0"/>
                <a:cs typeface="Arial" pitchFamily="34" charset="0"/>
              </a:rPr>
              <a:t>carrera</a:t>
            </a:r>
            <a:endParaRPr lang="es-MX" sz="1600" dirty="0" smtClean="0">
              <a:solidFill>
                <a:schemeClr val="tx1"/>
              </a:solidFill>
              <a:latin typeface="Arial" pitchFamily="34" charset="0"/>
              <a:cs typeface="Arial" pitchFamily="34" charset="0"/>
            </a:endParaRPr>
          </a:p>
          <a:p>
            <a:pPr>
              <a:buAutoNum type="arabicPeriod"/>
            </a:pPr>
            <a:endParaRPr lang="es-MX" sz="1600" dirty="0">
              <a:solidFill>
                <a:schemeClr val="tx1"/>
              </a:solidFill>
              <a:latin typeface="Arial" pitchFamily="34" charset="0"/>
              <a:cs typeface="Arial" pitchFamily="34" charset="0"/>
            </a:endParaRPr>
          </a:p>
          <a:p>
            <a:pPr marL="0" indent="0" algn="ctr">
              <a:buNone/>
            </a:pPr>
            <a:r>
              <a:rPr lang="es-MX" sz="1600" b="1" dirty="0" smtClean="0">
                <a:solidFill>
                  <a:schemeClr val="tx1"/>
                </a:solidFill>
                <a:latin typeface="Arial" pitchFamily="34" charset="0"/>
                <a:cs typeface="Arial" pitchFamily="34" charset="0"/>
              </a:rPr>
              <a:t>Para la </a:t>
            </a:r>
            <a:r>
              <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UNIVERSIDAD AUTÓNOMA DEL ESTADO DE MORELOS</a:t>
            </a:r>
          </a:p>
          <a:p>
            <a:pPr algn="just">
              <a:buAutoNum type="arabicPeriod"/>
            </a:pPr>
            <a:r>
              <a:rPr lang="es-MX" sz="1600" dirty="0" smtClean="0">
                <a:solidFill>
                  <a:schemeClr val="tx1"/>
                </a:solidFill>
                <a:latin typeface="Arial" pitchFamily="34" charset="0"/>
                <a:cs typeface="Arial" pitchFamily="34" charset="0"/>
              </a:rPr>
              <a:t>En </a:t>
            </a:r>
            <a:r>
              <a:rPr lang="es-MX" sz="1600" dirty="0" smtClean="0">
                <a:solidFill>
                  <a:schemeClr val="tx1"/>
                </a:solidFill>
                <a:latin typeface="Arial" pitchFamily="34" charset="0"/>
                <a:cs typeface="Arial" pitchFamily="34" charset="0"/>
              </a:rPr>
              <a:t>proceso la implementación del Observatorio </a:t>
            </a:r>
            <a:r>
              <a:rPr lang="es-MX" sz="1600" dirty="0" smtClean="0">
                <a:solidFill>
                  <a:schemeClr val="tx1"/>
                </a:solidFill>
                <a:latin typeface="Arial" pitchFamily="34" charset="0"/>
                <a:cs typeface="Arial" pitchFamily="34" charset="0"/>
              </a:rPr>
              <a:t>Estudiantil</a:t>
            </a:r>
            <a:endParaRPr lang="es-MX" sz="1600" dirty="0" smtClean="0">
              <a:solidFill>
                <a:schemeClr val="tx1"/>
              </a:solidFill>
              <a:latin typeface="Arial" pitchFamily="34" charset="0"/>
              <a:cs typeface="Arial" pitchFamily="34" charset="0"/>
            </a:endParaRPr>
          </a:p>
          <a:p>
            <a:pPr algn="just">
              <a:buAutoNum type="arabicPeriod"/>
            </a:pPr>
            <a:r>
              <a:rPr lang="es-MX" sz="1600" dirty="0" smtClean="0">
                <a:solidFill>
                  <a:schemeClr val="tx1"/>
                </a:solidFill>
                <a:latin typeface="Arial" pitchFamily="34" charset="0"/>
                <a:cs typeface="Arial" pitchFamily="34" charset="0"/>
              </a:rPr>
              <a:t>La propuesta esta en proceso para que la materia de Acceso a la Información, Transparencia y Rendición de Cuentas sea incluida como materia obligatoria.</a:t>
            </a:r>
          </a:p>
          <a:p>
            <a:pPr>
              <a:buAutoNum type="arabicPeriod"/>
            </a:pPr>
            <a:endParaRPr lang="es-MX" sz="1600" dirty="0">
              <a:solidFill>
                <a:schemeClr val="tx1"/>
              </a:solidFill>
              <a:latin typeface="Arial" pitchFamily="34" charset="0"/>
              <a:cs typeface="Arial" pitchFamily="34" charset="0"/>
            </a:endParaRPr>
          </a:p>
          <a:p>
            <a:pPr marL="0" indent="0">
              <a:buNone/>
            </a:pPr>
            <a:endParaRPr lang="es-MX" sz="1600" b="1" dirty="0" smtClean="0">
              <a:latin typeface="Arial" pitchFamily="34" charset="0"/>
              <a:cs typeface="Arial" pitchFamily="34" charset="0"/>
            </a:endParaRPr>
          </a:p>
          <a:p>
            <a:pPr>
              <a:buAutoNum type="arabicPeriod"/>
            </a:pPr>
            <a:endParaRPr lang="es-MX" sz="1600" b="1" dirty="0">
              <a:latin typeface="Arial" pitchFamily="34" charset="0"/>
              <a:cs typeface="Arial" pitchFamily="34" charset="0"/>
            </a:endParaRPr>
          </a:p>
          <a:p>
            <a:pPr>
              <a:buAutoNum type="arabicPeriod"/>
            </a:pPr>
            <a:endParaRPr lang="es-MX" sz="1600" b="1" dirty="0">
              <a:latin typeface="Arial" pitchFamily="34" charset="0"/>
              <a:cs typeface="Arial" pitchFamily="34" charset="0"/>
            </a:endParaRPr>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5" name="Imagen 4"/>
          <p:cNvPicPr>
            <a:picLocks noChangeAspect="1"/>
          </p:cNvPicPr>
          <p:nvPr/>
        </p:nvPicPr>
        <p:blipFill>
          <a:blip r:embed="rId3"/>
          <a:stretch>
            <a:fillRect/>
          </a:stretch>
        </p:blipFill>
        <p:spPr>
          <a:xfrm>
            <a:off x="0" y="6465600"/>
            <a:ext cx="9144000" cy="274559"/>
          </a:xfrm>
          <a:prstGeom prst="rect">
            <a:avLst/>
          </a:prstGeom>
        </p:spPr>
      </p:pic>
      <p:sp>
        <p:nvSpPr>
          <p:cNvPr id="8" name="1 Título"/>
          <p:cNvSpPr>
            <a:spLocks noGrp="1"/>
          </p:cNvSpPr>
          <p:nvPr>
            <p:ph type="title"/>
          </p:nvPr>
        </p:nvSpPr>
        <p:spPr>
          <a:xfrm>
            <a:off x="292100" y="893546"/>
            <a:ext cx="8623300" cy="1727200"/>
          </a:xfrm>
        </p:spPr>
        <p:txBody>
          <a:bodyPr/>
          <a:lstStyle/>
          <a:p>
            <a:pPr>
              <a:lnSpc>
                <a:spcPct val="150000"/>
              </a:lnSpc>
            </a:pPr>
            <a:r>
              <a:rPr lang="es-MX" sz="1800" u="sng" dirty="0" smtClean="0">
                <a:effectLst/>
                <a:cs typeface="Arial" pitchFamily="34" charset="0"/>
              </a:rPr>
              <a:t>Segunda</a:t>
            </a:r>
            <a:r>
              <a:rPr lang="es-MX" sz="1800" u="sng" dirty="0" smtClean="0">
                <a:effectLst/>
                <a:cs typeface="Arial" pitchFamily="34" charset="0"/>
              </a:rPr>
              <a:t> </a:t>
            </a:r>
            <a:r>
              <a:rPr lang="es-MX" sz="1800" u="sng" dirty="0" smtClean="0">
                <a:effectLst/>
                <a:cs typeface="Arial" pitchFamily="34" charset="0"/>
              </a:rPr>
              <a:t>Reunión</a:t>
            </a:r>
            <a:r>
              <a:rPr lang="es-MX" sz="1800" u="sng" dirty="0" smtClean="0">
                <a:effectLst/>
                <a:cs typeface="Arial" pitchFamily="34" charset="0"/>
              </a:rPr>
              <a:t> </a:t>
            </a:r>
            <a:r>
              <a:rPr lang="es-MX" sz="1800" dirty="0" smtClean="0">
                <a:effectLst/>
                <a:cs typeface="Arial" pitchFamily="34" charset="0"/>
              </a:rPr>
              <a:t>de Seguimiento a los Compromisos firmados dentro de la declaratoria realizada en el marco de la                                                                        </a:t>
            </a:r>
            <a:r>
              <a:rPr lang="es-MX" sz="1800" b="1" dirty="0" smtClean="0">
                <a:effectLst>
                  <a:outerShdw blurRad="38100" dist="38100" dir="2700000" algn="tl">
                    <a:srgbClr val="000000">
                      <a:alpha val="43137"/>
                    </a:srgbClr>
                  </a:outerShdw>
                </a:effectLst>
                <a:cs typeface="Arial" pitchFamily="34" charset="0"/>
              </a:rPr>
              <a:t>CUMBRE ESTATAL ANTICORRUPCIÓN</a:t>
            </a:r>
            <a:r>
              <a:rPr lang="es-MX" sz="1800" b="1" dirty="0" smtClean="0">
                <a:cs typeface="Arial" pitchFamily="34" charset="0"/>
              </a:rPr>
              <a:t>: </a:t>
            </a:r>
            <a:r>
              <a:rPr lang="es-MX" sz="1800" b="1" dirty="0" smtClean="0">
                <a:effectLst/>
                <a:cs typeface="Arial" pitchFamily="34" charset="0"/>
              </a:rPr>
              <a:t>Hacia un Sistema </a:t>
            </a:r>
            <a:r>
              <a:rPr lang="es-MX" sz="1800" b="1" dirty="0" smtClean="0">
                <a:effectLst/>
                <a:cs typeface="Arial" pitchFamily="34" charset="0"/>
              </a:rPr>
              <a:t>N</a:t>
            </a:r>
            <a:r>
              <a:rPr lang="es-MX" sz="1800" b="1" dirty="0" smtClean="0">
                <a:effectLst/>
                <a:cs typeface="Arial" pitchFamily="34" charset="0"/>
              </a:rPr>
              <a:t>acional de Transparencia y Rendición de Cuentas</a:t>
            </a:r>
            <a:endParaRPr lang="es-MX" sz="1800" b="1" dirty="0">
              <a:effectLst/>
              <a:cs typeface="Arial" pitchFamily="34" charset="0"/>
            </a:endParaRPr>
          </a:p>
        </p:txBody>
      </p:sp>
    </p:spTree>
    <p:extLst>
      <p:ext uri="{BB962C8B-B14F-4D97-AF65-F5344CB8AC3E}">
        <p14:creationId xmlns:p14="http://schemas.microsoft.com/office/powerpoint/2010/main" val="1912315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0285" y="894626"/>
            <a:ext cx="8723085" cy="5259432"/>
          </a:xfrm>
        </p:spPr>
        <p:txBody>
          <a:bodyPr>
            <a:normAutofit/>
          </a:bodyPr>
          <a:lstStyle/>
          <a:p>
            <a:pPr marL="0" indent="0" algn="ctr">
              <a:buNone/>
            </a:pPr>
            <a:r>
              <a:rPr lang="es-MX" sz="1600" b="1" dirty="0" smtClean="0">
                <a:solidFill>
                  <a:schemeClr val="tx1"/>
                </a:solidFill>
                <a:latin typeface="Arial" pitchFamily="34" charset="0"/>
                <a:cs typeface="Arial" pitchFamily="34" charset="0"/>
              </a:rPr>
              <a:t>Para el </a:t>
            </a:r>
            <a:r>
              <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CONGRESO DEL ESTADO</a:t>
            </a:r>
          </a:p>
          <a:p>
            <a:pPr marL="0" indent="0">
              <a:buNone/>
            </a:pPr>
            <a:endParaRPr lang="es-MX" sz="1600" dirty="0" smtClean="0">
              <a:solidFill>
                <a:schemeClr val="tx1"/>
              </a:solidFill>
              <a:latin typeface="Arial" pitchFamily="34" charset="0"/>
              <a:cs typeface="Arial" pitchFamily="34" charset="0"/>
            </a:endParaRPr>
          </a:p>
          <a:p>
            <a:pPr marL="0" indent="0" algn="just">
              <a:buNone/>
            </a:pPr>
            <a:r>
              <a:rPr lang="es-MX" sz="1600" dirty="0" smtClean="0">
                <a:solidFill>
                  <a:schemeClr val="tx1"/>
                </a:solidFill>
                <a:latin typeface="Arial" pitchFamily="34" charset="0"/>
                <a:cs typeface="Arial" pitchFamily="34" charset="0"/>
              </a:rPr>
              <a:t>1. En </a:t>
            </a:r>
            <a:r>
              <a:rPr lang="es-MX" sz="1600" dirty="0">
                <a:solidFill>
                  <a:schemeClr val="tx1"/>
                </a:solidFill>
                <a:latin typeface="Arial" pitchFamily="34" charset="0"/>
                <a:cs typeface="Arial" pitchFamily="34" charset="0"/>
              </a:rPr>
              <a:t>virtud de la aprobación de la Ley General de Transparencia y Acceso a la Información Pública y Estadística, se han presentado a la Comisión de </a:t>
            </a:r>
            <a:r>
              <a:rPr lang="es-MX" sz="1600" dirty="0" smtClean="0">
                <a:solidFill>
                  <a:schemeClr val="tx1"/>
                </a:solidFill>
                <a:latin typeface="Arial" pitchFamily="34" charset="0"/>
                <a:cs typeface="Arial" pitchFamily="34" charset="0"/>
              </a:rPr>
              <a:t>Puntos </a:t>
            </a:r>
            <a:r>
              <a:rPr lang="es-MX" sz="1600" dirty="0">
                <a:solidFill>
                  <a:schemeClr val="tx1"/>
                </a:solidFill>
                <a:latin typeface="Arial" pitchFamily="34" charset="0"/>
                <a:cs typeface="Arial" pitchFamily="34" charset="0"/>
              </a:rPr>
              <a:t>Constitucionales las iniciativas de reforma a los artículos constitucionales y a la ley estatal de la materia</a:t>
            </a:r>
          </a:p>
          <a:p>
            <a:pPr marL="0" indent="0" algn="just">
              <a:buNone/>
            </a:pPr>
            <a:r>
              <a:rPr lang="es-MX" sz="1600" dirty="0" smtClean="0">
                <a:solidFill>
                  <a:schemeClr val="tx1"/>
                </a:solidFill>
                <a:latin typeface="Arial" pitchFamily="34" charset="0"/>
                <a:cs typeface="Arial" pitchFamily="34" charset="0"/>
              </a:rPr>
              <a:t>2. El Congreso se compromete hacer llegar al IMIPE las iniciativas de ley en la materia para su revisión y análisis</a:t>
            </a:r>
            <a:endParaRPr lang="es-MX" sz="1600" dirty="0">
              <a:solidFill>
                <a:schemeClr val="tx1"/>
              </a:solidFill>
              <a:latin typeface="Arial" pitchFamily="34" charset="0"/>
              <a:cs typeface="Arial" pitchFamily="34" charset="0"/>
            </a:endParaRPr>
          </a:p>
          <a:p>
            <a:pPr marL="0" indent="0" algn="just">
              <a:buNone/>
            </a:pPr>
            <a:r>
              <a:rPr lang="es-MX" sz="1600" dirty="0" smtClean="0">
                <a:solidFill>
                  <a:schemeClr val="tx1"/>
                </a:solidFill>
                <a:latin typeface="Arial" pitchFamily="34" charset="0"/>
                <a:cs typeface="Arial" pitchFamily="34" charset="0"/>
              </a:rPr>
              <a:t>3. Compromiso de iniciar los trabajos tendientes a la implementación de prácticas de Parlamento abierto.</a:t>
            </a:r>
          </a:p>
          <a:p>
            <a:pPr marL="0" indent="0" algn="just">
              <a:buNone/>
            </a:pPr>
            <a:r>
              <a:rPr lang="es-MX" sz="1600" dirty="0" smtClean="0">
                <a:solidFill>
                  <a:schemeClr val="tx1"/>
                </a:solidFill>
                <a:latin typeface="Arial" pitchFamily="34" charset="0"/>
                <a:cs typeface="Arial" pitchFamily="34" charset="0"/>
              </a:rPr>
              <a:t>4. Iniciar los trabajos de transparencia legislativa</a:t>
            </a:r>
          </a:p>
          <a:p>
            <a:pPr marL="0" indent="0">
              <a:buNone/>
            </a:pPr>
            <a:endParaRPr lang="es-MX" sz="1600" dirty="0">
              <a:latin typeface="Arial" pitchFamily="34" charset="0"/>
              <a:cs typeface="Arial" pitchFamily="34" charset="0"/>
            </a:endParaRPr>
          </a:p>
          <a:p>
            <a:pPr marL="0" indent="0" algn="ctr">
              <a:buNone/>
            </a:pPr>
            <a:r>
              <a:rPr lang="es-MX" sz="1600" b="1" dirty="0" smtClean="0">
                <a:solidFill>
                  <a:schemeClr val="tx1"/>
                </a:solidFill>
                <a:latin typeface="Arial" pitchFamily="34" charset="0"/>
                <a:cs typeface="Arial" pitchFamily="34" charset="0"/>
              </a:rPr>
              <a:t>Para el </a:t>
            </a:r>
            <a:r>
              <a:rPr lang="es-MX"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INSTITUTO MORELENSE DE INFORMACIÓN PÚBLICA Y ESTADÍSTICA</a:t>
            </a:r>
          </a:p>
          <a:p>
            <a:pPr marL="0" indent="0">
              <a:buNone/>
            </a:pPr>
            <a:endParaRPr lang="es-MX" sz="1600" dirty="0" smtClean="0">
              <a:solidFill>
                <a:schemeClr val="tx1"/>
              </a:solidFill>
              <a:latin typeface="Arial" pitchFamily="34" charset="0"/>
              <a:cs typeface="Arial" pitchFamily="34" charset="0"/>
            </a:endParaRPr>
          </a:p>
          <a:p>
            <a:pPr marL="0" indent="0" algn="just">
              <a:buNone/>
            </a:pPr>
            <a:r>
              <a:rPr lang="es-MX" sz="1600" dirty="0" smtClean="0">
                <a:solidFill>
                  <a:schemeClr val="tx1"/>
                </a:solidFill>
                <a:latin typeface="Arial" pitchFamily="34" charset="0"/>
                <a:cs typeface="Arial" pitchFamily="34" charset="0"/>
              </a:rPr>
              <a:t>1.Reuniones con el Congreso para trabajar sobre iniciativas d ley en materia de transparencia</a:t>
            </a:r>
          </a:p>
          <a:p>
            <a:pPr marL="0" indent="0" algn="just">
              <a:buNone/>
            </a:pPr>
            <a:r>
              <a:rPr lang="es-MX" sz="1600" dirty="0" smtClean="0">
                <a:solidFill>
                  <a:schemeClr val="tx1"/>
                </a:solidFill>
                <a:latin typeface="Arial" pitchFamily="34" charset="0"/>
                <a:cs typeface="Arial" pitchFamily="34" charset="0"/>
              </a:rPr>
              <a:t>2.Actividades con el Congreso en la reforma constitucional y legal en materia de transparencia</a:t>
            </a:r>
          </a:p>
          <a:p>
            <a:pPr marL="0" indent="0" algn="just">
              <a:buNone/>
            </a:pPr>
            <a:r>
              <a:rPr lang="es-MX" sz="1600" dirty="0" smtClean="0">
                <a:solidFill>
                  <a:schemeClr val="tx1"/>
                </a:solidFill>
                <a:latin typeface="Arial" pitchFamily="34" charset="0"/>
                <a:cs typeface="Arial" pitchFamily="34" charset="0"/>
              </a:rPr>
              <a:t>3.En </a:t>
            </a:r>
            <a:r>
              <a:rPr lang="es-MX" sz="1600" dirty="0" smtClean="0">
                <a:solidFill>
                  <a:schemeClr val="tx1"/>
                </a:solidFill>
                <a:latin typeface="Arial" pitchFamily="34" charset="0"/>
                <a:cs typeface="Arial" pitchFamily="34" charset="0"/>
              </a:rPr>
              <a:t>proceso la elaboración del Código de </a:t>
            </a:r>
            <a:r>
              <a:rPr lang="es-MX" sz="1600" dirty="0" smtClean="0">
                <a:solidFill>
                  <a:schemeClr val="tx1"/>
                </a:solidFill>
                <a:latin typeface="Arial" pitchFamily="34" charset="0"/>
                <a:cs typeface="Arial" pitchFamily="34" charset="0"/>
              </a:rPr>
              <a:t>Ética </a:t>
            </a:r>
          </a:p>
          <a:p>
            <a:pPr marL="0" indent="0" algn="just">
              <a:buNone/>
            </a:pPr>
            <a:r>
              <a:rPr lang="es-MX" sz="1600" dirty="0" smtClean="0">
                <a:solidFill>
                  <a:schemeClr val="tx1"/>
                </a:solidFill>
                <a:latin typeface="Arial" pitchFamily="34" charset="0"/>
                <a:cs typeface="Arial" pitchFamily="34" charset="0"/>
              </a:rPr>
              <a:t>En </a:t>
            </a:r>
            <a:r>
              <a:rPr lang="es-MX" sz="1600" dirty="0" smtClean="0">
                <a:solidFill>
                  <a:schemeClr val="tx1"/>
                </a:solidFill>
                <a:latin typeface="Arial" pitchFamily="34" charset="0"/>
                <a:cs typeface="Arial" pitchFamily="34" charset="0"/>
              </a:rPr>
              <a:t>proceso la revisión del trabajo administrativo del IMIPE</a:t>
            </a:r>
            <a:endParaRPr lang="es-MX" sz="1600" dirty="0">
              <a:solidFill>
                <a:schemeClr val="tx1"/>
              </a:solidFill>
              <a:latin typeface="Arial" pitchFamily="34" charset="0"/>
              <a:cs typeface="Arial" pitchFamily="34" charset="0"/>
            </a:endParaRPr>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5" name="Imagen 4"/>
          <p:cNvPicPr>
            <a:picLocks noChangeAspect="1"/>
          </p:cNvPicPr>
          <p:nvPr/>
        </p:nvPicPr>
        <p:blipFill>
          <a:blip r:embed="rId3"/>
          <a:stretch>
            <a:fillRect/>
          </a:stretch>
        </p:blipFill>
        <p:spPr>
          <a:xfrm>
            <a:off x="0" y="6465600"/>
            <a:ext cx="9144000" cy="274559"/>
          </a:xfrm>
          <a:prstGeom prst="rect">
            <a:avLst/>
          </a:prstGeom>
        </p:spPr>
      </p:pic>
    </p:spTree>
    <p:extLst>
      <p:ext uri="{BB962C8B-B14F-4D97-AF65-F5344CB8AC3E}">
        <p14:creationId xmlns:p14="http://schemas.microsoft.com/office/powerpoint/2010/main" val="15848855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739688" y="1955611"/>
            <a:ext cx="3235500" cy="22200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descr="IMIP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sp>
        <p:nvSpPr>
          <p:cNvPr id="5" name="Título 1"/>
          <p:cNvSpPr>
            <a:spLocks noGrp="1"/>
          </p:cNvSpPr>
          <p:nvPr>
            <p:ph type="title"/>
          </p:nvPr>
        </p:nvSpPr>
        <p:spPr>
          <a:xfrm>
            <a:off x="954450" y="235121"/>
            <a:ext cx="4785238" cy="710281"/>
          </a:xfrm>
        </p:spPr>
        <p:txBody>
          <a:bodyPr/>
          <a:lstStyle/>
          <a:p>
            <a:pPr algn="r"/>
            <a:r>
              <a:rPr lang="es-ES" sz="3600" dirty="0" smtClean="0">
                <a:latin typeface="Arial" pitchFamily="34" charset="0"/>
                <a:cs typeface="Arial" pitchFamily="34" charset="0"/>
              </a:rPr>
              <a:t>Antecedentes</a:t>
            </a:r>
            <a:r>
              <a:rPr lang="es-ES" sz="3600" dirty="0" smtClean="0"/>
              <a:t> </a:t>
            </a:r>
            <a:endParaRPr lang="es-ES" sz="3600" dirty="0"/>
          </a:p>
        </p:txBody>
      </p:sp>
      <p:sp>
        <p:nvSpPr>
          <p:cNvPr id="7" name="CuadroTexto 6"/>
          <p:cNvSpPr txBox="1"/>
          <p:nvPr/>
        </p:nvSpPr>
        <p:spPr>
          <a:xfrm>
            <a:off x="126610" y="1149721"/>
            <a:ext cx="5416062" cy="3831818"/>
          </a:xfrm>
          <a:prstGeom prst="rect">
            <a:avLst/>
          </a:prstGeom>
          <a:noFill/>
        </p:spPr>
        <p:txBody>
          <a:bodyPr wrap="square" rtlCol="0">
            <a:spAutoFit/>
          </a:bodyPr>
          <a:lstStyle/>
          <a:p>
            <a:pPr algn="ctr">
              <a:lnSpc>
                <a:spcPct val="150000"/>
              </a:lnSpc>
            </a:pPr>
            <a:r>
              <a:rPr lang="es-MX" b="1" dirty="0">
                <a:latin typeface="Arial" pitchFamily="34" charset="0"/>
                <a:ea typeface="Calibri"/>
                <a:cs typeface="Arial" pitchFamily="34" charset="0"/>
              </a:rPr>
              <a:t>CORRUPCIÓN</a:t>
            </a:r>
            <a:r>
              <a:rPr lang="es-MX" dirty="0">
                <a:latin typeface="Arial" pitchFamily="34" charset="0"/>
                <a:ea typeface="Calibri"/>
                <a:cs typeface="Arial" pitchFamily="34" charset="0"/>
              </a:rPr>
              <a:t> </a:t>
            </a:r>
          </a:p>
          <a:p>
            <a:pPr algn="just">
              <a:lnSpc>
                <a:spcPct val="150000"/>
              </a:lnSpc>
            </a:pPr>
            <a:r>
              <a:rPr lang="es-MX" dirty="0">
                <a:latin typeface="Arial" pitchFamily="34" charset="0"/>
                <a:ea typeface="Calibri"/>
                <a:cs typeface="Arial" pitchFamily="34" charset="0"/>
              </a:rPr>
              <a:t>Fenómeno social que se acentúa en aquellas actividades que emanan de las administraciones públicas de los gobiernos, en dónde los prestadores de 	servicios se aprovechan de las facultades que tienen para sacar provecho principalmente de tipo económico a todo tipo de personas susceptibles a sus circunstancias y situaciones.</a:t>
            </a:r>
          </a:p>
        </p:txBody>
      </p:sp>
      <p:sp>
        <p:nvSpPr>
          <p:cNvPr id="9" name="CuadroTexto 8"/>
          <p:cNvSpPr txBox="1"/>
          <p:nvPr/>
        </p:nvSpPr>
        <p:spPr>
          <a:xfrm>
            <a:off x="126610" y="5092505"/>
            <a:ext cx="8848578" cy="1338828"/>
          </a:xfrm>
          <a:prstGeom prst="rect">
            <a:avLst/>
          </a:prstGeom>
          <a:noFill/>
        </p:spPr>
        <p:txBody>
          <a:bodyPr wrap="square" rtlCol="0">
            <a:spAutoFit/>
          </a:bodyPr>
          <a:lstStyle/>
          <a:p>
            <a:pPr>
              <a:lnSpc>
                <a:spcPct val="150000"/>
              </a:lnSpc>
            </a:pPr>
            <a:r>
              <a:rPr lang="es-MX" dirty="0">
                <a:latin typeface="Arial" pitchFamily="34" charset="0"/>
                <a:ea typeface="Calibri"/>
                <a:cs typeface="Arial" pitchFamily="34" charset="0"/>
              </a:rPr>
              <a:t>Acto racional ilegal, ilegitimo y no ético por parte de servidores públicos, en perjuicio del interés común de la sociedad y del gobierno y en beneficio de un interés de quien lo promueve o lo solapa directa e indirectamente.</a:t>
            </a:r>
          </a:p>
        </p:txBody>
      </p:sp>
      <p:pic>
        <p:nvPicPr>
          <p:cNvPr id="10" name="Imagen 9"/>
          <p:cNvPicPr>
            <a:picLocks noChangeAspect="1"/>
          </p:cNvPicPr>
          <p:nvPr/>
        </p:nvPicPr>
        <p:blipFill>
          <a:blip r:embed="rId4"/>
          <a:stretch>
            <a:fillRect/>
          </a:stretch>
        </p:blipFill>
        <p:spPr>
          <a:xfrm>
            <a:off x="0" y="6465600"/>
            <a:ext cx="9144000" cy="274559"/>
          </a:xfrm>
          <a:prstGeom prst="rect">
            <a:avLst/>
          </a:prstGeom>
        </p:spPr>
      </p:pic>
    </p:spTree>
    <p:extLst>
      <p:ext uri="{BB962C8B-B14F-4D97-AF65-F5344CB8AC3E}">
        <p14:creationId xmlns:p14="http://schemas.microsoft.com/office/powerpoint/2010/main" val="2682354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19147" y="770894"/>
            <a:ext cx="7969250" cy="1139894"/>
          </a:xfrm>
        </p:spPr>
        <p:txBody>
          <a:bodyPr/>
          <a:lstStyle/>
          <a:p>
            <a:pPr>
              <a:lnSpc>
                <a:spcPct val="100000"/>
              </a:lnSpc>
            </a:pPr>
            <a:r>
              <a:rPr lang="es-MX" sz="3200" dirty="0">
                <a:cs typeface="Arial" pitchFamily="34" charset="0"/>
              </a:rPr>
              <a:t>I</a:t>
            </a:r>
            <a:r>
              <a:rPr lang="es-MX" sz="3200" dirty="0" smtClean="0">
                <a:cs typeface="Arial" pitchFamily="34" charset="0"/>
              </a:rPr>
              <a:t>ntegrantes                                                 SISTEMA </a:t>
            </a:r>
            <a:r>
              <a:rPr lang="es-MX" sz="3200" dirty="0" smtClean="0">
                <a:cs typeface="Arial" pitchFamily="34" charset="0"/>
              </a:rPr>
              <a:t>ESTATAL </a:t>
            </a:r>
            <a:r>
              <a:rPr lang="es-MX" sz="3200" dirty="0" smtClean="0">
                <a:cs typeface="Arial" pitchFamily="34" charset="0"/>
              </a:rPr>
              <a:t>ANTICORRUPCIÓN Morelos</a:t>
            </a:r>
            <a:endParaRPr lang="es-MX" sz="3200" dirty="0">
              <a:cs typeface="Arial" pitchFamily="34" charset="0"/>
            </a:endParaRPr>
          </a:p>
        </p:txBody>
      </p:sp>
      <p:pic>
        <p:nvPicPr>
          <p:cNvPr id="5" name="Imagen 4"/>
          <p:cNvPicPr>
            <a:picLocks noChangeAspect="1"/>
          </p:cNvPicPr>
          <p:nvPr/>
        </p:nvPicPr>
        <p:blipFill>
          <a:blip r:embed="rId2"/>
          <a:stretch>
            <a:fillRect/>
          </a:stretch>
        </p:blipFill>
        <p:spPr>
          <a:xfrm>
            <a:off x="1915887" y="4978962"/>
            <a:ext cx="2041750" cy="1347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n 5"/>
          <p:cNvPicPr>
            <a:picLocks noChangeAspect="1"/>
          </p:cNvPicPr>
          <p:nvPr/>
        </p:nvPicPr>
        <p:blipFill>
          <a:blip r:embed="rId3"/>
          <a:stretch>
            <a:fillRect/>
          </a:stretch>
        </p:blipFill>
        <p:spPr>
          <a:xfrm>
            <a:off x="2249714" y="2061025"/>
            <a:ext cx="1161143" cy="1001952"/>
          </a:xfrm>
          <a:prstGeom prst="rect">
            <a:avLst/>
          </a:prstGeom>
        </p:spPr>
      </p:pic>
      <p:pic>
        <p:nvPicPr>
          <p:cNvPr id="7" name="Imagen 6"/>
          <p:cNvPicPr>
            <a:picLocks noChangeAspect="1"/>
          </p:cNvPicPr>
          <p:nvPr/>
        </p:nvPicPr>
        <p:blipFill>
          <a:blip r:embed="rId4"/>
          <a:stretch>
            <a:fillRect/>
          </a:stretch>
        </p:blipFill>
        <p:spPr>
          <a:xfrm>
            <a:off x="5550769" y="2133598"/>
            <a:ext cx="1662830" cy="782338"/>
          </a:xfrm>
          <a:prstGeom prst="rect">
            <a:avLst/>
          </a:prstGeom>
        </p:spPr>
      </p:pic>
      <p:pic>
        <p:nvPicPr>
          <p:cNvPr id="17410" name="Picture 2" descr="Resultado de imagen para secretaria de la contraloria morel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715" y="2068049"/>
            <a:ext cx="1726974" cy="95567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6"/>
          <a:stretch>
            <a:fillRect/>
          </a:stretch>
        </p:blipFill>
        <p:spPr>
          <a:xfrm>
            <a:off x="340633" y="1970744"/>
            <a:ext cx="1575254" cy="1150289"/>
          </a:xfrm>
          <a:prstGeom prst="rect">
            <a:avLst/>
          </a:prstGeom>
        </p:spPr>
      </p:pic>
      <p:pic>
        <p:nvPicPr>
          <p:cNvPr id="11" name="Imagen 10"/>
          <p:cNvPicPr>
            <a:picLocks noChangeAspect="1"/>
          </p:cNvPicPr>
          <p:nvPr/>
        </p:nvPicPr>
        <p:blipFill>
          <a:blip r:embed="rId7"/>
          <a:stretch>
            <a:fillRect/>
          </a:stretch>
        </p:blipFill>
        <p:spPr>
          <a:xfrm>
            <a:off x="3410857" y="3611117"/>
            <a:ext cx="2139912" cy="1367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n 11"/>
          <p:cNvPicPr>
            <a:picLocks noChangeAspect="1"/>
          </p:cNvPicPr>
          <p:nvPr/>
        </p:nvPicPr>
        <p:blipFill>
          <a:blip r:embed="rId8"/>
          <a:stretch>
            <a:fillRect/>
          </a:stretch>
        </p:blipFill>
        <p:spPr>
          <a:xfrm>
            <a:off x="5245101" y="4876800"/>
            <a:ext cx="2084614" cy="1449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414" name="Picture 6" descr="Resultado de imagen para consejo de participacion ciudadana morelos"/>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753756" y="2191651"/>
            <a:ext cx="1582738" cy="115028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a:blip r:embed="rId10"/>
          <a:stretch>
            <a:fillRect/>
          </a:stretch>
        </p:blipFill>
        <p:spPr>
          <a:xfrm>
            <a:off x="0" y="6553200"/>
            <a:ext cx="9144000" cy="186959"/>
          </a:xfrm>
          <a:prstGeom prst="rect">
            <a:avLst/>
          </a:prstGeom>
        </p:spPr>
      </p:pic>
      <p:pic>
        <p:nvPicPr>
          <p:cNvPr id="13" name="Imagen 3" descr="IMIPE.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spTree>
    <p:extLst>
      <p:ext uri="{BB962C8B-B14F-4D97-AF65-F5344CB8AC3E}">
        <p14:creationId xmlns:p14="http://schemas.microsoft.com/office/powerpoint/2010/main" val="38470384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465600"/>
            <a:ext cx="9144000" cy="274559"/>
          </a:xfrm>
          <a:prstGeom prst="rect">
            <a:avLst/>
          </a:prstGeom>
        </p:spPr>
      </p:pic>
      <p:pic>
        <p:nvPicPr>
          <p:cNvPr id="5" name="Imagen 4" descr="IMIP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sp>
        <p:nvSpPr>
          <p:cNvPr id="8" name="Marcador de contenido 2"/>
          <p:cNvSpPr txBox="1">
            <a:spLocks/>
          </p:cNvSpPr>
          <p:nvPr/>
        </p:nvSpPr>
        <p:spPr>
          <a:xfrm>
            <a:off x="539092" y="3244750"/>
            <a:ext cx="8147707" cy="9397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s-ES" sz="1400" dirty="0"/>
          </a:p>
        </p:txBody>
      </p:sp>
      <p:sp>
        <p:nvSpPr>
          <p:cNvPr id="12" name="Marcador de contenido 2"/>
          <p:cNvSpPr txBox="1">
            <a:spLocks/>
          </p:cNvSpPr>
          <p:nvPr/>
        </p:nvSpPr>
        <p:spPr>
          <a:xfrm>
            <a:off x="539092" y="4852754"/>
            <a:ext cx="8147707" cy="9397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s-ES" sz="1400" dirty="0"/>
          </a:p>
        </p:txBody>
      </p:sp>
      <p:sp>
        <p:nvSpPr>
          <p:cNvPr id="13" name="Marcador de contenido 2"/>
          <p:cNvSpPr txBox="1">
            <a:spLocks/>
          </p:cNvSpPr>
          <p:nvPr/>
        </p:nvSpPr>
        <p:spPr>
          <a:xfrm>
            <a:off x="465995" y="3114483"/>
            <a:ext cx="8147707" cy="9397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s-ES" sz="1400" dirty="0"/>
          </a:p>
        </p:txBody>
      </p:sp>
      <p:sp>
        <p:nvSpPr>
          <p:cNvPr id="14" name="Título 1"/>
          <p:cNvSpPr txBox="1">
            <a:spLocks/>
          </p:cNvSpPr>
          <p:nvPr/>
        </p:nvSpPr>
        <p:spPr>
          <a:xfrm>
            <a:off x="3099019" y="180190"/>
            <a:ext cx="2945962" cy="6169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rgbClr val="6C5591"/>
                </a:solidFill>
                <a:effectLst>
                  <a:outerShdw blurRad="63500" dist="38100" dir="5400000" algn="t" rotWithShape="0">
                    <a:prstClr val="black">
                      <a:alpha val="25000"/>
                    </a:prstClr>
                  </a:outerShdw>
                </a:effectLst>
                <a:latin typeface="+mn-lt"/>
                <a:ea typeface="+mj-ea"/>
                <a:cs typeface="+mj-cs"/>
              </a:defRPr>
            </a:lvl1pPr>
          </a:lstStyle>
          <a:p>
            <a:pPr algn="r"/>
            <a:r>
              <a:rPr lang="es-ES" sz="3600" dirty="0" smtClean="0">
                <a:latin typeface="Arial" pitchFamily="34" charset="0"/>
                <a:cs typeface="Arial" pitchFamily="34" charset="0"/>
              </a:rPr>
              <a:t>Problemática</a:t>
            </a:r>
            <a:r>
              <a:rPr lang="es-ES" sz="3600" dirty="0" smtClean="0"/>
              <a:t> </a:t>
            </a:r>
            <a:endParaRPr lang="es-ES" sz="3600" dirty="0"/>
          </a:p>
        </p:txBody>
      </p:sp>
      <p:sp>
        <p:nvSpPr>
          <p:cNvPr id="15" name="Marcador de contenido 2"/>
          <p:cNvSpPr>
            <a:spLocks noGrp="1"/>
          </p:cNvSpPr>
          <p:nvPr>
            <p:ph idx="1"/>
          </p:nvPr>
        </p:nvSpPr>
        <p:spPr>
          <a:xfrm>
            <a:off x="425048" y="1001486"/>
            <a:ext cx="8229600" cy="5382225"/>
          </a:xfrm>
        </p:spPr>
        <p:txBody>
          <a:bodyPr>
            <a:noAutofit/>
          </a:bodyPr>
          <a:lstStyle/>
          <a:p>
            <a:pPr marL="0" indent="0" algn="ctr">
              <a:buNone/>
            </a:pPr>
            <a:r>
              <a:rPr lang="es-MX" sz="1800" b="1" dirty="0" smtClean="0">
                <a:solidFill>
                  <a:schemeClr val="tx1"/>
                </a:solidFill>
                <a:latin typeface="Arial" pitchFamily="34" charset="0"/>
                <a:cs typeface="Arial" pitchFamily="34" charset="0"/>
              </a:rPr>
              <a:t>COSTOS ECONÓMICOS</a:t>
            </a:r>
          </a:p>
          <a:p>
            <a:pPr marL="0" indent="0" algn="ctr">
              <a:buNone/>
            </a:pPr>
            <a:endParaRPr lang="es-MX" sz="1800" b="1" dirty="0" smtClean="0">
              <a:solidFill>
                <a:schemeClr val="tx1"/>
              </a:solidFill>
              <a:latin typeface="Arial" pitchFamily="34" charset="0"/>
              <a:cs typeface="Arial" pitchFamily="34" charset="0"/>
            </a:endParaRPr>
          </a:p>
          <a:p>
            <a:pPr algn="just">
              <a:buFont typeface="Wingdings" pitchFamily="2" charset="2"/>
              <a:buChar char="ü"/>
            </a:pPr>
            <a:r>
              <a:rPr lang="es-MX" sz="1800" b="1" dirty="0" smtClean="0">
                <a:solidFill>
                  <a:schemeClr val="tx1"/>
                </a:solidFill>
                <a:latin typeface="Arial" pitchFamily="34" charset="0"/>
                <a:cs typeface="Arial" pitchFamily="34" charset="0"/>
              </a:rPr>
              <a:t>Inversión </a:t>
            </a:r>
            <a:r>
              <a:rPr lang="es-MX" sz="1800" dirty="0" smtClean="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Hasta </a:t>
            </a:r>
            <a:r>
              <a:rPr lang="es-MX" sz="1800" dirty="0">
                <a:solidFill>
                  <a:schemeClr val="tx1"/>
                </a:solidFill>
                <a:latin typeface="Arial" pitchFamily="34" charset="0"/>
                <a:cs typeface="Arial" pitchFamily="34" charset="0"/>
              </a:rPr>
              <a:t>5% menor en países con mayor corrupción (</a:t>
            </a:r>
            <a:r>
              <a:rPr lang="es-MX" sz="1800" dirty="0" smtClean="0">
                <a:solidFill>
                  <a:schemeClr val="tx1"/>
                </a:solidFill>
                <a:latin typeface="Arial" pitchFamily="34" charset="0"/>
                <a:cs typeface="Arial" pitchFamily="34" charset="0"/>
              </a:rPr>
              <a:t>FMI)</a:t>
            </a:r>
          </a:p>
          <a:p>
            <a:pPr algn="just">
              <a:buFont typeface="Wingdings" pitchFamily="2" charset="2"/>
              <a:buChar char="ü"/>
            </a:pPr>
            <a:r>
              <a:rPr lang="es-MX" sz="1800" b="1" dirty="0" smtClean="0">
                <a:solidFill>
                  <a:schemeClr val="tx1"/>
                </a:solidFill>
                <a:latin typeface="Arial" pitchFamily="34" charset="0"/>
                <a:cs typeface="Arial" pitchFamily="34" charset="0"/>
              </a:rPr>
              <a:t>Ingreso </a:t>
            </a:r>
            <a:r>
              <a:rPr lang="es-MX" sz="1800" b="1" dirty="0">
                <a:solidFill>
                  <a:schemeClr val="tx1"/>
                </a:solidFill>
                <a:latin typeface="Arial" pitchFamily="34" charset="0"/>
                <a:cs typeface="Arial" pitchFamily="34" charset="0"/>
              </a:rPr>
              <a:t>de las </a:t>
            </a:r>
            <a:r>
              <a:rPr lang="es-MX" sz="1800" b="1" dirty="0" smtClean="0">
                <a:solidFill>
                  <a:schemeClr val="tx1"/>
                </a:solidFill>
                <a:latin typeface="Arial" pitchFamily="34" charset="0"/>
                <a:cs typeface="Arial" pitchFamily="34" charset="0"/>
              </a:rPr>
              <a:t>empresas: </a:t>
            </a:r>
            <a:r>
              <a:rPr lang="es-MX" sz="1800" dirty="0" smtClean="0">
                <a:solidFill>
                  <a:schemeClr val="tx1"/>
                </a:solidFill>
                <a:latin typeface="Arial" pitchFamily="34" charset="0"/>
                <a:cs typeface="Arial" pitchFamily="34" charset="0"/>
              </a:rPr>
              <a:t>Pérdida </a:t>
            </a:r>
            <a:r>
              <a:rPr lang="es-MX" sz="1800" dirty="0">
                <a:solidFill>
                  <a:schemeClr val="tx1"/>
                </a:solidFill>
                <a:latin typeface="Arial" pitchFamily="34" charset="0"/>
                <a:cs typeface="Arial" pitchFamily="34" charset="0"/>
              </a:rPr>
              <a:t>de 5% de las ventas anuales </a:t>
            </a:r>
            <a:r>
              <a:rPr lang="es-MX" sz="1800" dirty="0" smtClean="0">
                <a:solidFill>
                  <a:schemeClr val="tx1"/>
                </a:solidFill>
                <a:latin typeface="Arial" pitchFamily="34" charset="0"/>
                <a:cs typeface="Arial" pitchFamily="34" charset="0"/>
              </a:rPr>
              <a:t>                          (</a:t>
            </a:r>
            <a:r>
              <a:rPr lang="es-MX" sz="1800" dirty="0">
                <a:solidFill>
                  <a:schemeClr val="tx1"/>
                </a:solidFill>
                <a:latin typeface="Arial" pitchFamily="34" charset="0"/>
                <a:cs typeface="Arial" pitchFamily="34" charset="0"/>
              </a:rPr>
              <a:t>Ernst &amp; </a:t>
            </a:r>
            <a:r>
              <a:rPr lang="es-MX" sz="1800" dirty="0" smtClean="0">
                <a:solidFill>
                  <a:schemeClr val="tx1"/>
                </a:solidFill>
                <a:latin typeface="Arial" pitchFamily="34" charset="0"/>
                <a:cs typeface="Arial" pitchFamily="34" charset="0"/>
              </a:rPr>
              <a:t>Young)</a:t>
            </a:r>
          </a:p>
          <a:p>
            <a:pPr algn="just">
              <a:buFont typeface="Wingdings" pitchFamily="2" charset="2"/>
              <a:buChar char="ü"/>
            </a:pPr>
            <a:r>
              <a:rPr lang="es-MX" sz="1800" b="1" dirty="0" smtClean="0">
                <a:solidFill>
                  <a:schemeClr val="tx1"/>
                </a:solidFill>
                <a:latin typeface="Arial" pitchFamily="34" charset="0"/>
                <a:cs typeface="Arial" pitchFamily="34" charset="0"/>
              </a:rPr>
              <a:t>Piratería</a:t>
            </a:r>
            <a:r>
              <a:rPr lang="es-MX" sz="1800" dirty="0" smtClean="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Pérdida </a:t>
            </a:r>
            <a:r>
              <a:rPr lang="es-MX" sz="1800" dirty="0">
                <a:solidFill>
                  <a:schemeClr val="tx1"/>
                </a:solidFill>
                <a:latin typeface="Arial" pitchFamily="34" charset="0"/>
                <a:cs typeface="Arial" pitchFamily="34" charset="0"/>
              </a:rPr>
              <a:t>de 480 mil empleos al año (</a:t>
            </a:r>
            <a:r>
              <a:rPr lang="es-MX" sz="1800" dirty="0" err="1" smtClean="0">
                <a:solidFill>
                  <a:schemeClr val="tx1"/>
                </a:solidFill>
                <a:latin typeface="Arial" pitchFamily="34" charset="0"/>
                <a:cs typeface="Arial" pitchFamily="34" charset="0"/>
              </a:rPr>
              <a:t>CEESP</a:t>
            </a:r>
            <a:r>
              <a:rPr lang="es-MX" sz="1800" dirty="0" smtClean="0">
                <a:solidFill>
                  <a:schemeClr val="tx1"/>
                </a:solidFill>
                <a:latin typeface="Arial" pitchFamily="34" charset="0"/>
                <a:cs typeface="Arial" pitchFamily="34" charset="0"/>
              </a:rPr>
              <a:t>)</a:t>
            </a:r>
          </a:p>
          <a:p>
            <a:pPr algn="just">
              <a:buFont typeface="Wingdings" pitchFamily="2" charset="2"/>
              <a:buChar char="ü"/>
            </a:pPr>
            <a:r>
              <a:rPr lang="es-MX" sz="1800" b="1" dirty="0" smtClean="0">
                <a:solidFill>
                  <a:schemeClr val="tx1"/>
                </a:solidFill>
                <a:latin typeface="Arial" pitchFamily="34" charset="0"/>
                <a:cs typeface="Arial" pitchFamily="34" charset="0"/>
              </a:rPr>
              <a:t>Producto </a:t>
            </a:r>
            <a:r>
              <a:rPr lang="es-MX" sz="1800" b="1" dirty="0">
                <a:solidFill>
                  <a:schemeClr val="tx1"/>
                </a:solidFill>
                <a:latin typeface="Arial" pitchFamily="34" charset="0"/>
                <a:cs typeface="Arial" pitchFamily="34" charset="0"/>
              </a:rPr>
              <a:t>Interno </a:t>
            </a:r>
            <a:r>
              <a:rPr lang="es-MX" sz="1800" b="1" dirty="0" smtClean="0">
                <a:solidFill>
                  <a:schemeClr val="tx1"/>
                </a:solidFill>
                <a:latin typeface="Arial" pitchFamily="34" charset="0"/>
                <a:cs typeface="Arial" pitchFamily="34" charset="0"/>
              </a:rPr>
              <a:t>Bruto</a:t>
            </a:r>
            <a:r>
              <a:rPr lang="es-MX" sz="1800" dirty="0" smtClean="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2</a:t>
            </a:r>
            <a:r>
              <a:rPr lang="es-MX" sz="1800" dirty="0">
                <a:solidFill>
                  <a:schemeClr val="tx1"/>
                </a:solidFill>
                <a:latin typeface="Arial" pitchFamily="34" charset="0"/>
                <a:cs typeface="Arial" pitchFamily="34" charset="0"/>
              </a:rPr>
              <a:t>% del PIB (WEF), 9% (Banco de México, Banco Mundial y Forbes), 10% (</a:t>
            </a:r>
            <a:r>
              <a:rPr lang="es-MX" sz="1800" dirty="0" err="1" smtClean="0">
                <a:solidFill>
                  <a:schemeClr val="tx1"/>
                </a:solidFill>
                <a:latin typeface="Arial" pitchFamily="34" charset="0"/>
                <a:cs typeface="Arial" pitchFamily="34" charset="0"/>
              </a:rPr>
              <a:t>CEESP</a:t>
            </a:r>
            <a:r>
              <a:rPr lang="es-MX" sz="1800" dirty="0" smtClean="0">
                <a:solidFill>
                  <a:schemeClr val="tx1"/>
                </a:solidFill>
                <a:latin typeface="Arial" pitchFamily="34" charset="0"/>
                <a:cs typeface="Arial" pitchFamily="34" charset="0"/>
              </a:rPr>
              <a:t>)</a:t>
            </a:r>
          </a:p>
          <a:p>
            <a:pPr algn="just">
              <a:buFont typeface="Wingdings" pitchFamily="2" charset="2"/>
              <a:buChar char="ü"/>
            </a:pPr>
            <a:r>
              <a:rPr lang="es-MX" sz="1800" b="1" dirty="0" smtClean="0">
                <a:solidFill>
                  <a:schemeClr val="tx1"/>
                </a:solidFill>
                <a:latin typeface="Arial" pitchFamily="34" charset="0"/>
                <a:cs typeface="Arial" pitchFamily="34" charset="0"/>
              </a:rPr>
              <a:t>Costos </a:t>
            </a:r>
            <a:r>
              <a:rPr lang="es-MX" sz="1800" b="1" dirty="0" smtClean="0">
                <a:solidFill>
                  <a:schemeClr val="tx1"/>
                </a:solidFill>
                <a:latin typeface="Arial" pitchFamily="34" charset="0"/>
                <a:cs typeface="Arial" pitchFamily="34" charset="0"/>
              </a:rPr>
              <a:t>políticos</a:t>
            </a:r>
          </a:p>
          <a:p>
            <a:pPr algn="just"/>
            <a:endParaRPr lang="es-MX" sz="1800" dirty="0">
              <a:solidFill>
                <a:schemeClr val="tx1"/>
              </a:solidFill>
              <a:latin typeface="Arial" pitchFamily="34" charset="0"/>
              <a:cs typeface="Arial" pitchFamily="34" charset="0"/>
            </a:endParaRPr>
          </a:p>
          <a:p>
            <a:pPr marL="0" indent="0" algn="ctr">
              <a:buNone/>
            </a:pPr>
            <a:r>
              <a:rPr lang="es-MX" sz="1800" b="1" dirty="0" smtClean="0">
                <a:solidFill>
                  <a:srgbClr val="481A24"/>
                </a:solidFill>
                <a:latin typeface="Arial" pitchFamily="34" charset="0"/>
                <a:cs typeface="Arial" pitchFamily="34" charset="0"/>
              </a:rPr>
              <a:t> INSATISFACCIÓN CON LA DEMOCRACIA:</a:t>
            </a:r>
          </a:p>
          <a:p>
            <a:pPr marL="0" indent="0" algn="ctr">
              <a:buNone/>
            </a:pPr>
            <a:endParaRPr lang="es-MX" sz="1800" b="1" dirty="0">
              <a:solidFill>
                <a:srgbClr val="481A24"/>
              </a:solidFill>
              <a:latin typeface="Arial" pitchFamily="34" charset="0"/>
              <a:cs typeface="Arial" pitchFamily="34" charset="0"/>
            </a:endParaRPr>
          </a:p>
          <a:p>
            <a:pPr algn="just"/>
            <a:r>
              <a:rPr lang="es-MX" sz="1800" dirty="0">
                <a:solidFill>
                  <a:srgbClr val="481A24"/>
                </a:solidFill>
                <a:latin typeface="Arial" pitchFamily="34" charset="0"/>
                <a:cs typeface="Arial" pitchFamily="34" charset="0"/>
              </a:rPr>
              <a:t>Sólo 37% apoya a la democracia</a:t>
            </a:r>
          </a:p>
          <a:p>
            <a:pPr algn="just"/>
            <a:r>
              <a:rPr lang="es-MX" sz="1800" dirty="0">
                <a:solidFill>
                  <a:srgbClr val="481A24"/>
                </a:solidFill>
                <a:latin typeface="Arial" pitchFamily="34" charset="0"/>
                <a:cs typeface="Arial" pitchFamily="34" charset="0"/>
              </a:rPr>
              <a:t>Sólo 27% se encuentra satisfecho con la democracia </a:t>
            </a:r>
            <a:endParaRPr lang="es-MX" sz="1800" dirty="0" smtClean="0">
              <a:solidFill>
                <a:srgbClr val="481A24"/>
              </a:solidFill>
              <a:latin typeface="Arial" pitchFamily="34" charset="0"/>
              <a:cs typeface="Arial" pitchFamily="34" charset="0"/>
            </a:endParaRPr>
          </a:p>
          <a:p>
            <a:pPr marL="0" indent="0" algn="r">
              <a:buNone/>
            </a:pPr>
            <a:r>
              <a:rPr lang="es-MX" sz="1600" dirty="0" smtClean="0">
                <a:solidFill>
                  <a:srgbClr val="481A24"/>
                </a:solidFill>
                <a:latin typeface="Arial" pitchFamily="34" charset="0"/>
                <a:cs typeface="Arial" pitchFamily="34" charset="0"/>
              </a:rPr>
              <a:t>(</a:t>
            </a:r>
            <a:r>
              <a:rPr lang="es-MX" sz="1600" b="1" i="1" dirty="0">
                <a:solidFill>
                  <a:srgbClr val="481A24"/>
                </a:solidFill>
                <a:latin typeface="Arial" pitchFamily="34" charset="0"/>
                <a:cs typeface="Arial" pitchFamily="34" charset="0"/>
              </a:rPr>
              <a:t>Latino </a:t>
            </a:r>
            <a:r>
              <a:rPr lang="es-MX" sz="1600" b="1" i="1" dirty="0" smtClean="0">
                <a:solidFill>
                  <a:srgbClr val="481A24"/>
                </a:solidFill>
                <a:latin typeface="Arial" pitchFamily="34" charset="0"/>
                <a:cs typeface="Arial" pitchFamily="34" charset="0"/>
              </a:rPr>
              <a:t>Barómetro </a:t>
            </a:r>
            <a:r>
              <a:rPr lang="es-MX" sz="1600" b="1" i="1" dirty="0">
                <a:solidFill>
                  <a:srgbClr val="481A24"/>
                </a:solidFill>
                <a:latin typeface="Arial" pitchFamily="34" charset="0"/>
                <a:cs typeface="Arial" pitchFamily="34" charset="0"/>
              </a:rPr>
              <a:t>2013</a:t>
            </a:r>
            <a:r>
              <a:rPr lang="es-MX" sz="1600" dirty="0">
                <a:solidFill>
                  <a:srgbClr val="481A24"/>
                </a:solidFill>
                <a:latin typeface="Arial" pitchFamily="34" charset="0"/>
                <a:cs typeface="Arial" pitchFamily="34" charset="0"/>
              </a:rPr>
              <a:t>)</a:t>
            </a:r>
          </a:p>
          <a:p>
            <a:pPr algn="just"/>
            <a:endParaRPr lang="es-MX" sz="1800" dirty="0" smtClean="0">
              <a:solidFill>
                <a:srgbClr val="481A24"/>
              </a:solidFill>
              <a:latin typeface="Arial" pitchFamily="34" charset="0"/>
              <a:cs typeface="Arial" pitchFamily="34" charset="0"/>
            </a:endParaRPr>
          </a:p>
          <a:p>
            <a:pPr marL="0" indent="0" algn="just">
              <a:buNone/>
            </a:pPr>
            <a:endParaRPr lang="es-MX" sz="1800" b="1" dirty="0">
              <a:solidFill>
                <a:schemeClr val="tx1"/>
              </a:solidFill>
              <a:latin typeface="Arial" pitchFamily="34" charset="0"/>
              <a:cs typeface="Arial" pitchFamily="34" charset="0"/>
            </a:endParaRPr>
          </a:p>
          <a:p>
            <a:pPr marL="0" indent="0" algn="just">
              <a:buNone/>
            </a:pPr>
            <a:endParaRPr lang="es-MX" sz="1800" dirty="0">
              <a:latin typeface="Arial" pitchFamily="34" charset="0"/>
              <a:cs typeface="Arial" pitchFamily="34" charset="0"/>
            </a:endParaRPr>
          </a:p>
        </p:txBody>
      </p:sp>
    </p:spTree>
    <p:extLst>
      <p:ext uri="{BB962C8B-B14F-4D97-AF65-F5344CB8AC3E}">
        <p14:creationId xmlns:p14="http://schemas.microsoft.com/office/powerpoint/2010/main" val="32947531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1354" y="921021"/>
            <a:ext cx="8412480" cy="1723549"/>
          </a:xfrm>
          <a:prstGeom prst="rect">
            <a:avLst/>
          </a:prstGeom>
        </p:spPr>
        <p:txBody>
          <a:bodyPr wrap="square">
            <a:spAutoFit/>
          </a:bodyPr>
          <a:lstStyle/>
          <a:p>
            <a:pPr algn="ctr"/>
            <a:r>
              <a:rPr lang="es-MX" b="1" dirty="0" smtClean="0">
                <a:latin typeface="Arial" pitchFamily="34" charset="0"/>
                <a:cs typeface="Arial" pitchFamily="34" charset="0"/>
              </a:rPr>
              <a:t>CRISIS DE REPRESENTACIÓN:</a:t>
            </a:r>
          </a:p>
          <a:p>
            <a:pPr algn="ctr"/>
            <a:endParaRPr lang="es-MX" b="1" dirty="0" smtClean="0">
              <a:latin typeface="Arial" pitchFamily="34" charset="0"/>
              <a:cs typeface="Arial" pitchFamily="34" charset="0"/>
            </a:endParaRPr>
          </a:p>
          <a:p>
            <a:pPr marL="285750" indent="-285750" algn="just">
              <a:buFont typeface="Arial" pitchFamily="34" charset="0"/>
              <a:buChar char="•"/>
            </a:pPr>
            <a:r>
              <a:rPr lang="es-MX" dirty="0" smtClean="0">
                <a:latin typeface="Arial" pitchFamily="34" charset="0"/>
                <a:cs typeface="Arial" pitchFamily="34" charset="0"/>
              </a:rPr>
              <a:t>91</a:t>
            </a:r>
            <a:r>
              <a:rPr lang="es-MX" dirty="0">
                <a:latin typeface="Arial" pitchFamily="34" charset="0"/>
                <a:cs typeface="Arial" pitchFamily="34" charset="0"/>
              </a:rPr>
              <a:t>% no confía en partidos </a:t>
            </a:r>
            <a:r>
              <a:rPr lang="es-MX" dirty="0" smtClean="0">
                <a:latin typeface="Arial" pitchFamily="34" charset="0"/>
                <a:cs typeface="Arial" pitchFamily="34" charset="0"/>
              </a:rPr>
              <a:t>políticos</a:t>
            </a:r>
            <a:endParaRPr lang="es-MX" dirty="0">
              <a:latin typeface="Arial" pitchFamily="34" charset="0"/>
              <a:cs typeface="Arial" pitchFamily="34" charset="0"/>
            </a:endParaRPr>
          </a:p>
          <a:p>
            <a:pPr marL="285750" indent="-285750" algn="just">
              <a:buFont typeface="Arial" pitchFamily="34" charset="0"/>
              <a:buChar char="•"/>
            </a:pPr>
            <a:r>
              <a:rPr lang="es-MX" dirty="0">
                <a:latin typeface="Arial" pitchFamily="34" charset="0"/>
                <a:cs typeface="Arial" pitchFamily="34" charset="0"/>
              </a:rPr>
              <a:t>83% no confía en legisladores</a:t>
            </a:r>
          </a:p>
          <a:p>
            <a:pPr marL="285750" indent="-285750" algn="just">
              <a:buFont typeface="Arial" pitchFamily="34" charset="0"/>
              <a:buChar char="•"/>
            </a:pPr>
            <a:r>
              <a:rPr lang="es-MX" dirty="0">
                <a:latin typeface="Arial" pitchFamily="34" charset="0"/>
                <a:cs typeface="Arial" pitchFamily="34" charset="0"/>
              </a:rPr>
              <a:t>80% no confía en instituciones del sistema </a:t>
            </a:r>
            <a:r>
              <a:rPr lang="es-MX" dirty="0" smtClean="0">
                <a:latin typeface="Arial" pitchFamily="34" charset="0"/>
                <a:cs typeface="Arial" pitchFamily="34" charset="0"/>
              </a:rPr>
              <a:t>judicial</a:t>
            </a:r>
          </a:p>
          <a:p>
            <a:pPr algn="r"/>
            <a:r>
              <a:rPr lang="es-MX" sz="1600" b="1" i="1" dirty="0" smtClean="0">
                <a:latin typeface="Arial" pitchFamily="34" charset="0"/>
                <a:cs typeface="Arial" pitchFamily="34" charset="0"/>
              </a:rPr>
              <a:t>(</a:t>
            </a:r>
            <a:r>
              <a:rPr lang="es-MX" sz="1600" b="1" i="1" dirty="0">
                <a:latin typeface="Arial" pitchFamily="34" charset="0"/>
                <a:cs typeface="Arial" pitchFamily="34" charset="0"/>
              </a:rPr>
              <a:t>Barómetro Global de la Corrupción, Transparencia Mexicana</a:t>
            </a:r>
            <a:r>
              <a:rPr lang="es-MX" sz="1600" b="1" i="1" dirty="0" smtClean="0">
                <a:latin typeface="Arial" pitchFamily="34" charset="0"/>
                <a:cs typeface="Arial" pitchFamily="34" charset="0"/>
              </a:rPr>
              <a:t>).</a:t>
            </a:r>
            <a:endParaRPr lang="es-MX" sz="1600" b="1" i="1" dirty="0" smtClean="0">
              <a:latin typeface="Arial" pitchFamily="34" charset="0"/>
              <a:cs typeface="Arial" pitchFamily="34" charset="0"/>
            </a:endParaRPr>
          </a:p>
        </p:txBody>
      </p:sp>
      <p:pic>
        <p:nvPicPr>
          <p:cNvPr id="1026" name="Picture 2" descr="RECUADRO_CORRUPTO_01"/>
          <p:cNvPicPr>
            <a:picLocks noChangeAspect="1" noChangeArrowheads="1"/>
          </p:cNvPicPr>
          <p:nvPr/>
        </p:nvPicPr>
        <p:blipFill rotWithShape="1">
          <a:blip r:embed="rId2">
            <a:extLst>
              <a:ext uri="{28A0092B-C50C-407E-A947-70E740481C1C}">
                <a14:useLocalDpi xmlns:a14="http://schemas.microsoft.com/office/drawing/2010/main" val="0"/>
              </a:ext>
            </a:extLst>
          </a:blip>
          <a:srcRect b="8080"/>
          <a:stretch/>
        </p:blipFill>
        <p:spPr bwMode="auto">
          <a:xfrm>
            <a:off x="732834" y="2717140"/>
            <a:ext cx="7683688" cy="367324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IP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8" name="Imagen 7"/>
          <p:cNvPicPr>
            <a:picLocks noChangeAspect="1"/>
          </p:cNvPicPr>
          <p:nvPr/>
        </p:nvPicPr>
        <p:blipFill>
          <a:blip r:embed="rId4"/>
          <a:stretch>
            <a:fillRect/>
          </a:stretch>
        </p:blipFill>
        <p:spPr>
          <a:xfrm>
            <a:off x="0" y="6465600"/>
            <a:ext cx="9144000" cy="274559"/>
          </a:xfrm>
          <a:prstGeom prst="rect">
            <a:avLst/>
          </a:prstGeom>
        </p:spPr>
      </p:pic>
    </p:spTree>
    <p:extLst>
      <p:ext uri="{BB962C8B-B14F-4D97-AF65-F5344CB8AC3E}">
        <p14:creationId xmlns:p14="http://schemas.microsoft.com/office/powerpoint/2010/main" val="16782093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4434"/>
            <a:ext cx="4042229" cy="4901298"/>
          </a:xfrm>
        </p:spPr>
        <p:txBody>
          <a:bodyPr>
            <a:noAutofit/>
          </a:bodyPr>
          <a:lstStyle/>
          <a:p>
            <a:pPr marL="0" indent="0" algn="ctr">
              <a:buNone/>
            </a:pPr>
            <a:r>
              <a:rPr lang="es-MX" sz="1800" b="1" dirty="0" smtClean="0">
                <a:solidFill>
                  <a:schemeClr val="tx1"/>
                </a:solidFill>
                <a:latin typeface="Arial" pitchFamily="34" charset="0"/>
                <a:cs typeface="Arial" pitchFamily="34" charset="0"/>
              </a:rPr>
              <a:t>BIENESTAR</a:t>
            </a:r>
          </a:p>
          <a:p>
            <a:pPr marL="0" indent="0" algn="ctr">
              <a:buNone/>
            </a:pPr>
            <a:endParaRPr lang="es-MX" sz="1800" b="1" dirty="0" smtClean="0">
              <a:solidFill>
                <a:schemeClr val="tx1"/>
              </a:solidFill>
              <a:latin typeface="Arial" pitchFamily="34" charset="0"/>
              <a:cs typeface="Arial" pitchFamily="34" charset="0"/>
            </a:endParaRPr>
          </a:p>
          <a:p>
            <a:pPr marL="0" indent="0" algn="just">
              <a:lnSpc>
                <a:spcPct val="150000"/>
              </a:lnSpc>
              <a:buNone/>
            </a:pPr>
            <a:r>
              <a:rPr lang="es-MX" sz="1800" dirty="0" smtClean="0">
                <a:solidFill>
                  <a:schemeClr val="tx1"/>
                </a:solidFill>
                <a:latin typeface="Arial" pitchFamily="34" charset="0"/>
                <a:cs typeface="Arial" pitchFamily="34" charset="0"/>
              </a:rPr>
              <a:t>14</a:t>
            </a:r>
            <a:r>
              <a:rPr lang="es-MX" sz="1800" dirty="0">
                <a:solidFill>
                  <a:schemeClr val="tx1"/>
                </a:solidFill>
                <a:latin typeface="Arial" pitchFamily="34" charset="0"/>
                <a:cs typeface="Arial" pitchFamily="34" charset="0"/>
              </a:rPr>
              <a:t>% del ingreso promedio anual de los hogares destinado a pagos extraoficiales </a:t>
            </a:r>
            <a:endParaRPr lang="es-MX" sz="1800" dirty="0" smtClean="0">
              <a:solidFill>
                <a:schemeClr val="tx1"/>
              </a:solidFill>
              <a:latin typeface="Arial" pitchFamily="34" charset="0"/>
              <a:cs typeface="Arial" pitchFamily="34" charset="0"/>
            </a:endParaRPr>
          </a:p>
          <a:p>
            <a:pPr marL="0" indent="0" algn="r">
              <a:buNone/>
            </a:pPr>
            <a:r>
              <a:rPr lang="es-MX" sz="1600" b="1" i="1" dirty="0" smtClean="0">
                <a:solidFill>
                  <a:schemeClr val="tx1"/>
                </a:solidFill>
                <a:latin typeface="Arial" pitchFamily="34" charset="0"/>
                <a:cs typeface="Arial" pitchFamily="34" charset="0"/>
              </a:rPr>
              <a:t>(</a:t>
            </a:r>
            <a:r>
              <a:rPr lang="es-MX" sz="1600" b="1" i="1" dirty="0">
                <a:solidFill>
                  <a:schemeClr val="tx1"/>
                </a:solidFill>
                <a:latin typeface="Arial" pitchFamily="34" charset="0"/>
                <a:cs typeface="Arial" pitchFamily="34" charset="0"/>
              </a:rPr>
              <a:t>Transparencia Mexicana</a:t>
            </a:r>
            <a:r>
              <a:rPr lang="es-MX" sz="1600" b="1" i="1" dirty="0" smtClean="0">
                <a:solidFill>
                  <a:schemeClr val="tx1"/>
                </a:solidFill>
                <a:latin typeface="Arial" pitchFamily="34" charset="0"/>
                <a:cs typeface="Arial" pitchFamily="34" charset="0"/>
              </a:rPr>
              <a:t>).</a:t>
            </a:r>
          </a:p>
          <a:p>
            <a:pPr marL="0" indent="0">
              <a:buNone/>
            </a:pPr>
            <a:endParaRPr lang="es-MX" sz="1800" dirty="0" smtClean="0">
              <a:solidFill>
                <a:schemeClr val="tx1"/>
              </a:solidFill>
              <a:latin typeface="Arial" pitchFamily="34" charset="0"/>
              <a:cs typeface="Arial" pitchFamily="34" charset="0"/>
            </a:endParaRPr>
          </a:p>
          <a:p>
            <a:pPr marL="0" indent="0">
              <a:buNone/>
            </a:pPr>
            <a:endParaRPr lang="es-MX" sz="1800" dirty="0">
              <a:solidFill>
                <a:schemeClr val="tx1"/>
              </a:solidFill>
              <a:latin typeface="Arial" pitchFamily="34" charset="0"/>
              <a:cs typeface="Arial" pitchFamily="34" charset="0"/>
            </a:endParaRPr>
          </a:p>
          <a:p>
            <a:pPr marL="0" indent="0" algn="ctr">
              <a:buNone/>
            </a:pPr>
            <a:r>
              <a:rPr lang="es-MX" sz="1800" b="1" dirty="0" smtClean="0">
                <a:solidFill>
                  <a:schemeClr val="tx1"/>
                </a:solidFill>
                <a:latin typeface="Arial" pitchFamily="34" charset="0"/>
                <a:cs typeface="Arial" pitchFamily="34" charset="0"/>
              </a:rPr>
              <a:t>VIOLENCIA</a:t>
            </a:r>
          </a:p>
          <a:p>
            <a:pPr marL="0" indent="0" algn="ctr">
              <a:buNone/>
            </a:pPr>
            <a:endParaRPr lang="es-MX" sz="1800" b="1" dirty="0" smtClean="0">
              <a:solidFill>
                <a:schemeClr val="tx1"/>
              </a:solidFill>
              <a:latin typeface="Arial" pitchFamily="34" charset="0"/>
              <a:cs typeface="Arial" pitchFamily="34" charset="0"/>
            </a:endParaRPr>
          </a:p>
          <a:p>
            <a:pPr marL="0" indent="0">
              <a:lnSpc>
                <a:spcPct val="150000"/>
              </a:lnSpc>
              <a:buNone/>
            </a:pPr>
            <a:r>
              <a:rPr lang="es-MX" sz="1800" dirty="0" smtClean="0">
                <a:solidFill>
                  <a:schemeClr val="tx1"/>
                </a:solidFill>
                <a:latin typeface="Arial" pitchFamily="34" charset="0"/>
                <a:cs typeface="Arial" pitchFamily="34" charset="0"/>
              </a:rPr>
              <a:t>Existe </a:t>
            </a:r>
            <a:r>
              <a:rPr lang="es-MX" sz="1800" dirty="0">
                <a:solidFill>
                  <a:schemeClr val="tx1"/>
                </a:solidFill>
                <a:latin typeface="Arial" pitchFamily="34" charset="0"/>
                <a:cs typeface="Arial" pitchFamily="34" charset="0"/>
              </a:rPr>
              <a:t>una correlación positiva entre corrupción y niveles de violencia </a:t>
            </a:r>
            <a:endParaRPr lang="es-MX" sz="1800" dirty="0" smtClean="0">
              <a:solidFill>
                <a:schemeClr val="tx1"/>
              </a:solidFill>
              <a:latin typeface="Arial" pitchFamily="34" charset="0"/>
              <a:cs typeface="Arial" pitchFamily="34" charset="0"/>
            </a:endParaRPr>
          </a:p>
          <a:p>
            <a:pPr marL="0" indent="0" algn="r">
              <a:buNone/>
            </a:pPr>
            <a:r>
              <a:rPr lang="es-MX" sz="1600" b="1" i="1" dirty="0" smtClean="0">
                <a:solidFill>
                  <a:schemeClr val="tx1"/>
                </a:solidFill>
                <a:latin typeface="Arial" pitchFamily="34" charset="0"/>
                <a:cs typeface="Arial" pitchFamily="34" charset="0"/>
              </a:rPr>
              <a:t>(</a:t>
            </a:r>
            <a:r>
              <a:rPr lang="es-MX" sz="1600" b="1" i="1" dirty="0" err="1">
                <a:solidFill>
                  <a:schemeClr val="tx1"/>
                </a:solidFill>
                <a:latin typeface="Arial" pitchFamily="34" charset="0"/>
                <a:cs typeface="Arial" pitchFamily="34" charset="0"/>
              </a:rPr>
              <a:t>Institute</a:t>
            </a:r>
            <a:r>
              <a:rPr lang="es-MX" sz="1600" b="1" i="1" dirty="0">
                <a:solidFill>
                  <a:schemeClr val="tx1"/>
                </a:solidFill>
                <a:latin typeface="Arial" pitchFamily="34" charset="0"/>
                <a:cs typeface="Arial" pitchFamily="34" charset="0"/>
              </a:rPr>
              <a:t> </a:t>
            </a:r>
            <a:r>
              <a:rPr lang="es-MX" sz="1600" b="1" i="1" dirty="0" err="1">
                <a:solidFill>
                  <a:schemeClr val="tx1"/>
                </a:solidFill>
                <a:latin typeface="Arial" pitchFamily="34" charset="0"/>
                <a:cs typeface="Arial" pitchFamily="34" charset="0"/>
              </a:rPr>
              <a:t>for</a:t>
            </a:r>
            <a:r>
              <a:rPr lang="es-MX" sz="1600" b="1" i="1" dirty="0">
                <a:solidFill>
                  <a:schemeClr val="tx1"/>
                </a:solidFill>
                <a:latin typeface="Arial" pitchFamily="34" charset="0"/>
                <a:cs typeface="Arial" pitchFamily="34" charset="0"/>
              </a:rPr>
              <a:t> </a:t>
            </a:r>
            <a:r>
              <a:rPr lang="es-MX" sz="1600" b="1" i="1" dirty="0" err="1">
                <a:solidFill>
                  <a:schemeClr val="tx1"/>
                </a:solidFill>
                <a:latin typeface="Arial" pitchFamily="34" charset="0"/>
                <a:cs typeface="Arial" pitchFamily="34" charset="0"/>
              </a:rPr>
              <a:t>Economics</a:t>
            </a:r>
            <a:r>
              <a:rPr lang="es-MX" sz="1600" b="1" i="1" dirty="0">
                <a:solidFill>
                  <a:schemeClr val="tx1"/>
                </a:solidFill>
                <a:latin typeface="Arial" pitchFamily="34" charset="0"/>
                <a:cs typeface="Arial" pitchFamily="34" charset="0"/>
              </a:rPr>
              <a:t> and </a:t>
            </a:r>
            <a:r>
              <a:rPr lang="es-MX" sz="1600" b="1" i="1" dirty="0" err="1">
                <a:solidFill>
                  <a:schemeClr val="tx1"/>
                </a:solidFill>
                <a:latin typeface="Arial" pitchFamily="34" charset="0"/>
                <a:cs typeface="Arial" pitchFamily="34" charset="0"/>
              </a:rPr>
              <a:t>Peace</a:t>
            </a:r>
            <a:r>
              <a:rPr lang="es-MX" sz="1600" b="1" i="1" dirty="0" smtClean="0">
                <a:solidFill>
                  <a:schemeClr val="tx1"/>
                </a:solidFill>
                <a:latin typeface="Arial" pitchFamily="34" charset="0"/>
                <a:cs typeface="Arial" pitchFamily="34" charset="0"/>
              </a:rPr>
              <a:t>).</a:t>
            </a:r>
          </a:p>
          <a:p>
            <a:pPr marL="0" indent="0">
              <a:buNone/>
            </a:pPr>
            <a:endParaRPr lang="es-MX" sz="1800" dirty="0">
              <a:solidFill>
                <a:schemeClr val="tx1"/>
              </a:solidFill>
              <a:latin typeface="Arial" pitchFamily="34" charset="0"/>
              <a:cs typeface="Arial" pitchFamily="34" charset="0"/>
            </a:endParaRPr>
          </a:p>
        </p:txBody>
      </p:sp>
      <p:pic>
        <p:nvPicPr>
          <p:cNvPr id="4" name="Imagen 3"/>
          <p:cNvPicPr>
            <a:picLocks noChangeAspect="1"/>
          </p:cNvPicPr>
          <p:nvPr/>
        </p:nvPicPr>
        <p:blipFill rotWithShape="1">
          <a:blip r:embed="rId2"/>
          <a:srcRect l="7793" t="11438" r="4905" b="32375"/>
          <a:stretch/>
        </p:blipFill>
        <p:spPr>
          <a:xfrm>
            <a:off x="4630056" y="270792"/>
            <a:ext cx="4394471" cy="6246126"/>
          </a:xfrm>
          <a:prstGeom prst="rect">
            <a:avLst/>
          </a:prstGeom>
        </p:spPr>
      </p:pic>
      <p:pic>
        <p:nvPicPr>
          <p:cNvPr id="5" name="Imagen 4" descr="IMIP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spTree>
    <p:extLst>
      <p:ext uri="{BB962C8B-B14F-4D97-AF65-F5344CB8AC3E}">
        <p14:creationId xmlns:p14="http://schemas.microsoft.com/office/powerpoint/2010/main" val="757220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3081" y="846377"/>
            <a:ext cx="8502555" cy="5632311"/>
          </a:xfrm>
          <a:prstGeom prst="rect">
            <a:avLst/>
          </a:prstGeom>
        </p:spPr>
        <p:txBody>
          <a:bodyPr wrap="square">
            <a:spAutoFit/>
          </a:bodyPr>
          <a:lstStyle/>
          <a:p>
            <a:pPr algn="ctr"/>
            <a:r>
              <a:rPr lang="es-MX" b="1" dirty="0" smtClean="0">
                <a:latin typeface="Arial" pitchFamily="34" charset="0"/>
                <a:cs typeface="Arial" pitchFamily="34" charset="0"/>
              </a:rPr>
              <a:t>LA SITUACIÓN DE MÉXICO EN LOS ÍNDICES DE CORRUPCIÓN</a:t>
            </a:r>
            <a:endParaRPr lang="es-MX" b="1" dirty="0" smtClean="0">
              <a:latin typeface="Arial" pitchFamily="34" charset="0"/>
              <a:cs typeface="Arial" pitchFamily="34" charset="0"/>
            </a:endParaRPr>
          </a:p>
          <a:p>
            <a:endParaRPr lang="es-MX" b="1" dirty="0">
              <a:latin typeface="Arial" pitchFamily="34" charset="0"/>
              <a:cs typeface="Arial" pitchFamily="34" charset="0"/>
            </a:endParaRPr>
          </a:p>
          <a:p>
            <a:pPr algn="just">
              <a:lnSpc>
                <a:spcPct val="150000"/>
              </a:lnSpc>
            </a:pPr>
            <a:r>
              <a:rPr lang="es-MX" dirty="0">
                <a:latin typeface="Arial" pitchFamily="34" charset="0"/>
                <a:cs typeface="Arial" pitchFamily="34" charset="0"/>
              </a:rPr>
              <a:t>De acuerdo con el Índice de Percepción de la Corrupción de Transparencia Internacional, entre 2008 y 2014 México cayó 31 posiciones.</a:t>
            </a:r>
          </a:p>
          <a:p>
            <a:pPr algn="just">
              <a:lnSpc>
                <a:spcPct val="150000"/>
              </a:lnSpc>
            </a:pPr>
            <a:endParaRPr lang="es-MX" dirty="0" smtClean="0">
              <a:latin typeface="Arial" pitchFamily="34" charset="0"/>
              <a:cs typeface="Arial" pitchFamily="34" charset="0"/>
            </a:endParaRPr>
          </a:p>
          <a:p>
            <a:pPr algn="just">
              <a:lnSpc>
                <a:spcPct val="150000"/>
              </a:lnSpc>
            </a:pPr>
            <a:r>
              <a:rPr lang="es-MX" dirty="0" smtClean="0">
                <a:latin typeface="Arial" pitchFamily="34" charset="0"/>
                <a:cs typeface="Arial" pitchFamily="34" charset="0"/>
              </a:rPr>
              <a:t>De </a:t>
            </a:r>
            <a:r>
              <a:rPr lang="es-MX" dirty="0">
                <a:latin typeface="Arial" pitchFamily="34" charset="0"/>
                <a:cs typeface="Arial" pitchFamily="34" charset="0"/>
              </a:rPr>
              <a:t>acuerdo con el Barómetro Global de la Corrupción 2013 de Transparencia Internacional, el 88% de los mexicanos pensamos que la corrupción es un problema frecuente o muy frecuente y la mitad de la población considera que la corrupción ha aumentado mucho en los últimos dos años.</a:t>
            </a:r>
          </a:p>
          <a:p>
            <a:pPr algn="just">
              <a:lnSpc>
                <a:spcPct val="150000"/>
              </a:lnSpc>
            </a:pPr>
            <a:endParaRPr lang="es-MX" dirty="0" smtClean="0">
              <a:latin typeface="Arial" pitchFamily="34" charset="0"/>
              <a:cs typeface="Arial" pitchFamily="34" charset="0"/>
            </a:endParaRPr>
          </a:p>
          <a:p>
            <a:pPr algn="just">
              <a:lnSpc>
                <a:spcPct val="150000"/>
              </a:lnSpc>
            </a:pPr>
            <a:r>
              <a:rPr lang="es-MX" dirty="0" smtClean="0">
                <a:latin typeface="Arial" pitchFamily="34" charset="0"/>
                <a:cs typeface="Arial" pitchFamily="34" charset="0"/>
              </a:rPr>
              <a:t>Muestra </a:t>
            </a:r>
            <a:r>
              <a:rPr lang="es-MX" dirty="0">
                <a:latin typeface="Arial" pitchFamily="34" charset="0"/>
                <a:cs typeface="Arial" pitchFamily="34" charset="0"/>
              </a:rPr>
              <a:t>de la importancia de la corrupción en la agenda nacional es la creciente atención que sirve por parte de los medios: entre 1996 y 2014 el número de notas sobre corrupción en la prensa tuvo un crecimiento de más de cinco mil por ciento. Pasó de 502 a 29,505 notas en 18 años.</a:t>
            </a:r>
          </a:p>
        </p:txBody>
      </p:sp>
      <p:pic>
        <p:nvPicPr>
          <p:cNvPr id="5" name="Imagen 4"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6" name="Imagen 5"/>
          <p:cNvPicPr>
            <a:picLocks noChangeAspect="1"/>
          </p:cNvPicPr>
          <p:nvPr/>
        </p:nvPicPr>
        <p:blipFill>
          <a:blip r:embed="rId3"/>
          <a:stretch>
            <a:fillRect/>
          </a:stretch>
        </p:blipFill>
        <p:spPr>
          <a:xfrm>
            <a:off x="0" y="6465600"/>
            <a:ext cx="9144000" cy="274559"/>
          </a:xfrm>
          <a:prstGeom prst="rect">
            <a:avLst/>
          </a:prstGeom>
        </p:spPr>
      </p:pic>
    </p:spTree>
    <p:extLst>
      <p:ext uri="{BB962C8B-B14F-4D97-AF65-F5344CB8AC3E}">
        <p14:creationId xmlns:p14="http://schemas.microsoft.com/office/powerpoint/2010/main" val="18488674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9864" y="470360"/>
            <a:ext cx="3109742" cy="672936"/>
          </a:xfrm>
        </p:spPr>
        <p:txBody>
          <a:bodyPr/>
          <a:lstStyle/>
          <a:p>
            <a:pPr algn="just"/>
            <a:r>
              <a:rPr lang="es-MX" sz="3600" b="1" dirty="0" smtClean="0">
                <a:cs typeface="Arial" pitchFamily="34" charset="0"/>
              </a:rPr>
              <a:t>Justificación</a:t>
            </a:r>
            <a:endParaRPr lang="es-MX" sz="3600" b="1" dirty="0">
              <a:cs typeface="Arial" pitchFamily="34" charset="0"/>
            </a:endParaRPr>
          </a:p>
        </p:txBody>
      </p:sp>
      <p:sp>
        <p:nvSpPr>
          <p:cNvPr id="3" name="2 Marcador de contenido"/>
          <p:cNvSpPr>
            <a:spLocks noGrp="1"/>
          </p:cNvSpPr>
          <p:nvPr>
            <p:ph idx="1"/>
          </p:nvPr>
        </p:nvSpPr>
        <p:spPr>
          <a:xfrm>
            <a:off x="457200" y="1282536"/>
            <a:ext cx="8229600" cy="4755407"/>
          </a:xfrm>
        </p:spPr>
        <p:txBody>
          <a:bodyPr>
            <a:noAutofit/>
          </a:bodyPr>
          <a:lstStyle/>
          <a:p>
            <a:pPr marL="0" indent="0" algn="just">
              <a:spcBef>
                <a:spcPts val="0"/>
              </a:spcBef>
              <a:buNone/>
            </a:pPr>
            <a:r>
              <a:rPr lang="es-MX" sz="1800" dirty="0">
                <a:solidFill>
                  <a:schemeClr val="tx1"/>
                </a:solidFill>
                <a:latin typeface="Arial" pitchFamily="34" charset="0"/>
                <a:cs typeface="Arial" pitchFamily="34" charset="0"/>
              </a:rPr>
              <a:t>Ante tal situación, el gobierno mexicano ha adoptado una serie de medidas para combatir la corrupción en nuestro país, incluyendo en el texto constitucional y reformando diversas figuras e instituciones, administrativas y de justicia, con el fin de hacer eficiente el combate a la corrupción en todo el territorio de la República</a:t>
            </a:r>
            <a:r>
              <a:rPr lang="es-MX" sz="1800" dirty="0" smtClean="0">
                <a:solidFill>
                  <a:schemeClr val="tx1"/>
                </a:solidFill>
                <a:latin typeface="Arial" pitchFamily="34" charset="0"/>
                <a:cs typeface="Arial" pitchFamily="34" charset="0"/>
              </a:rPr>
              <a:t>.</a:t>
            </a:r>
          </a:p>
          <a:p>
            <a:pPr marL="0" indent="0" algn="just">
              <a:spcBef>
                <a:spcPts val="0"/>
              </a:spcBef>
              <a:buNone/>
            </a:pPr>
            <a:endParaRPr lang="es-MX" sz="1800" dirty="0">
              <a:solidFill>
                <a:schemeClr val="tx1"/>
              </a:solidFill>
              <a:latin typeface="Arial" pitchFamily="34" charset="0"/>
              <a:cs typeface="Arial" pitchFamily="34" charset="0"/>
            </a:endParaRPr>
          </a:p>
          <a:p>
            <a:pPr marL="0" indent="0" algn="just">
              <a:spcBef>
                <a:spcPts val="0"/>
              </a:spcBef>
              <a:buNone/>
            </a:pPr>
            <a:r>
              <a:rPr lang="es-MX" sz="1800" dirty="0">
                <a:solidFill>
                  <a:schemeClr val="tx1"/>
                </a:solidFill>
                <a:latin typeface="Arial" pitchFamily="34" charset="0"/>
                <a:cs typeface="Arial" pitchFamily="34" charset="0"/>
              </a:rPr>
              <a:t>El 27 de mayo de 2015 se publicó en el Diario Oficial de la Federación el Decreto por el que se reforman, adicionan y derogan diversas disposiciones de la Constitución Política de los Estados Unidos Mexicanos, en materia de combate a la corrupción</a:t>
            </a:r>
            <a:r>
              <a:rPr lang="es-MX" sz="1800" dirty="0" smtClean="0">
                <a:solidFill>
                  <a:schemeClr val="tx1"/>
                </a:solidFill>
                <a:latin typeface="Arial" pitchFamily="34" charset="0"/>
                <a:cs typeface="Arial" pitchFamily="34" charset="0"/>
              </a:rPr>
              <a:t>.</a:t>
            </a:r>
          </a:p>
          <a:p>
            <a:pPr marL="0" indent="0" algn="just">
              <a:spcBef>
                <a:spcPts val="0"/>
              </a:spcBef>
              <a:buNone/>
            </a:pPr>
            <a:endParaRPr lang="es-MX" sz="1800" dirty="0">
              <a:solidFill>
                <a:schemeClr val="tx1"/>
              </a:solidFill>
              <a:latin typeface="Arial" pitchFamily="34" charset="0"/>
              <a:cs typeface="Arial" pitchFamily="34" charset="0"/>
            </a:endParaRPr>
          </a:p>
          <a:p>
            <a:pPr marL="0" indent="0" algn="just">
              <a:spcBef>
                <a:spcPts val="0"/>
              </a:spcBef>
              <a:buNone/>
            </a:pPr>
            <a:r>
              <a:rPr lang="es-MX" sz="1800" dirty="0">
                <a:solidFill>
                  <a:schemeClr val="tx1"/>
                </a:solidFill>
                <a:latin typeface="Arial" pitchFamily="34" charset="0"/>
                <a:cs typeface="Arial" pitchFamily="34" charset="0"/>
              </a:rPr>
              <a:t>Dicha reforma tiene como ejes principales las atribuciones que se le otorgan a la Auditoria Superior de la Federación, la Secretaría de la Función Pública, el Tribunal Federal de Justicia Administrativa y la Fiscalía Especializada en Combate a la Corrupción, la conformación de un Sistema Nacional Anticorrupción que contará con un Comité Coordinador y la integración del Comité de Participación Ciudadana. </a:t>
            </a:r>
            <a:endParaRPr lang="es-MX" sz="1800" dirty="0" smtClean="0">
              <a:solidFill>
                <a:schemeClr val="tx1"/>
              </a:solidFill>
              <a:latin typeface="Arial" pitchFamily="34" charset="0"/>
              <a:cs typeface="Arial" pitchFamily="34" charset="0"/>
            </a:endParaRPr>
          </a:p>
        </p:txBody>
      </p:sp>
      <p:pic>
        <p:nvPicPr>
          <p:cNvPr id="4" name="Imagen 3"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5" name="Imagen 4"/>
          <p:cNvPicPr>
            <a:picLocks noChangeAspect="1"/>
          </p:cNvPicPr>
          <p:nvPr/>
        </p:nvPicPr>
        <p:blipFill>
          <a:blip r:embed="rId3"/>
          <a:stretch>
            <a:fillRect/>
          </a:stretch>
        </p:blipFill>
        <p:spPr>
          <a:xfrm>
            <a:off x="0" y="6492896"/>
            <a:ext cx="9144000" cy="274559"/>
          </a:xfrm>
          <a:prstGeom prst="rect">
            <a:avLst/>
          </a:prstGeom>
        </p:spPr>
      </p:pic>
    </p:spTree>
    <p:extLst>
      <p:ext uri="{BB962C8B-B14F-4D97-AF65-F5344CB8AC3E}">
        <p14:creationId xmlns:p14="http://schemas.microsoft.com/office/powerpoint/2010/main" val="33068918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90480"/>
            <a:ext cx="8229600" cy="3523343"/>
          </a:xfrm>
        </p:spPr>
        <p:txBody>
          <a:bodyPr>
            <a:normAutofit fontScale="92500" lnSpcReduction="10000"/>
          </a:bodyPr>
          <a:lstStyle/>
          <a:p>
            <a:pPr marL="0" indent="0" algn="just">
              <a:buNone/>
            </a:pPr>
            <a:endParaRPr lang="es-MX" sz="1600" dirty="0" smtClean="0">
              <a:solidFill>
                <a:schemeClr val="tx1"/>
              </a:solidFill>
              <a:latin typeface="Arial" pitchFamily="34" charset="0"/>
              <a:cs typeface="Arial" pitchFamily="34" charset="0"/>
            </a:endParaRPr>
          </a:p>
          <a:p>
            <a:pPr marL="0" indent="0" algn="just">
              <a:lnSpc>
                <a:spcPct val="150000"/>
              </a:lnSpc>
              <a:buNone/>
            </a:pPr>
            <a:r>
              <a:rPr lang="es-MX" sz="1800" dirty="0" smtClean="0">
                <a:solidFill>
                  <a:schemeClr val="tx1"/>
                </a:solidFill>
                <a:latin typeface="Arial" pitchFamily="34" charset="0"/>
                <a:cs typeface="Arial" pitchFamily="34" charset="0"/>
              </a:rPr>
              <a:t>El </a:t>
            </a:r>
            <a:r>
              <a:rPr lang="es-MX" sz="1800" dirty="0">
                <a:solidFill>
                  <a:schemeClr val="tx1"/>
                </a:solidFill>
                <a:latin typeface="Arial" pitchFamily="34" charset="0"/>
                <a:cs typeface="Arial" pitchFamily="34" charset="0"/>
              </a:rPr>
              <a:t>Sistema Nacional Anticorrupción es una instancia </a:t>
            </a:r>
            <a:r>
              <a:rPr lang="es-MX" sz="1800" dirty="0" smtClean="0">
                <a:solidFill>
                  <a:schemeClr val="tx1"/>
                </a:solidFill>
                <a:latin typeface="Arial" pitchFamily="34" charset="0"/>
                <a:cs typeface="Arial" pitchFamily="34" charset="0"/>
              </a:rPr>
              <a:t>coordinada </a:t>
            </a:r>
            <a:r>
              <a:rPr lang="es-MX" sz="1800" dirty="0">
                <a:solidFill>
                  <a:schemeClr val="tx1"/>
                </a:solidFill>
                <a:latin typeface="Arial" pitchFamily="34" charset="0"/>
                <a:cs typeface="Arial" pitchFamily="34" charset="0"/>
              </a:rPr>
              <a:t>entre las autoridades de todos los órdenes de gobierno competentes en la prevención, detección y sanción de responsabilidades administrativas y hechos de corrupción, como en la fiscalización y control de recursos públicos</a:t>
            </a:r>
            <a:r>
              <a:rPr lang="es-MX" sz="1800" dirty="0" smtClean="0">
                <a:solidFill>
                  <a:schemeClr val="tx1"/>
                </a:solidFill>
                <a:latin typeface="Arial" pitchFamily="34" charset="0"/>
                <a:cs typeface="Arial" pitchFamily="34" charset="0"/>
              </a:rPr>
              <a:t>.</a:t>
            </a:r>
          </a:p>
          <a:p>
            <a:pPr marL="0" indent="0" algn="just">
              <a:lnSpc>
                <a:spcPct val="150000"/>
              </a:lnSpc>
              <a:buNone/>
            </a:pPr>
            <a:endParaRPr lang="es-MX" sz="1800" dirty="0">
              <a:solidFill>
                <a:schemeClr val="tx1"/>
              </a:solidFill>
              <a:latin typeface="Arial" pitchFamily="34" charset="0"/>
              <a:cs typeface="Arial" pitchFamily="34" charset="0"/>
            </a:endParaRPr>
          </a:p>
          <a:p>
            <a:pPr marL="0" indent="0" algn="just">
              <a:lnSpc>
                <a:spcPct val="150000"/>
              </a:lnSpc>
              <a:buNone/>
            </a:pPr>
            <a:r>
              <a:rPr lang="es-MX" sz="1800" dirty="0">
                <a:solidFill>
                  <a:schemeClr val="tx1"/>
                </a:solidFill>
                <a:latin typeface="Arial" pitchFamily="34" charset="0"/>
                <a:cs typeface="Arial" pitchFamily="34" charset="0"/>
              </a:rPr>
              <a:t>L</a:t>
            </a:r>
            <a:r>
              <a:rPr lang="es-MX" sz="1800" dirty="0" smtClean="0">
                <a:solidFill>
                  <a:schemeClr val="tx1"/>
                </a:solidFill>
                <a:latin typeface="Arial" pitchFamily="34" charset="0"/>
                <a:cs typeface="Arial" pitchFamily="34" charset="0"/>
              </a:rPr>
              <a:t>a </a:t>
            </a:r>
            <a:r>
              <a:rPr lang="es-MX" sz="1800" dirty="0">
                <a:solidFill>
                  <a:schemeClr val="tx1"/>
                </a:solidFill>
                <a:latin typeface="Arial" pitchFamily="34" charset="0"/>
                <a:cs typeface="Arial" pitchFamily="34" charset="0"/>
              </a:rPr>
              <a:t>reforma otorga al Congreso de la Unión la facultad de emitir una ley general que establezca las bases de coordinación entre las autoridades de los órdenes de gobierno, entre otras cosas.</a:t>
            </a:r>
          </a:p>
          <a:p>
            <a:endParaRPr lang="es-MX" dirty="0"/>
          </a:p>
        </p:txBody>
      </p:sp>
      <p:sp>
        <p:nvSpPr>
          <p:cNvPr id="5" name="CuadroTexto 4"/>
          <p:cNvSpPr txBox="1"/>
          <p:nvPr/>
        </p:nvSpPr>
        <p:spPr>
          <a:xfrm>
            <a:off x="922736" y="1155868"/>
            <a:ext cx="7299616" cy="646331"/>
          </a:xfrm>
          <a:prstGeom prst="rect">
            <a:avLst/>
          </a:prstGeom>
          <a:noFill/>
        </p:spPr>
        <p:txBody>
          <a:bodyPr wrap="square" rtlCol="0">
            <a:spAutoFit/>
          </a:bodyPr>
          <a:lstStyle/>
          <a:p>
            <a:r>
              <a:rPr lang="es-MX" sz="3600" b="1" dirty="0" smtClean="0">
                <a:solidFill>
                  <a:srgbClr val="6C5591"/>
                </a:solidFill>
              </a:rPr>
              <a:t>Sistema Nacional  Anticorrupción </a:t>
            </a:r>
            <a:endParaRPr lang="es-MX" sz="3600" b="1" dirty="0">
              <a:solidFill>
                <a:srgbClr val="6C5591"/>
              </a:solidFill>
            </a:endParaRPr>
          </a:p>
        </p:txBody>
      </p:sp>
      <p:pic>
        <p:nvPicPr>
          <p:cNvPr id="6" name="Imagen 5" descr="IMIP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pic>
        <p:nvPicPr>
          <p:cNvPr id="7" name="Imagen 6"/>
          <p:cNvPicPr>
            <a:picLocks noChangeAspect="1"/>
          </p:cNvPicPr>
          <p:nvPr/>
        </p:nvPicPr>
        <p:blipFill>
          <a:blip r:embed="rId3"/>
          <a:stretch>
            <a:fillRect/>
          </a:stretch>
        </p:blipFill>
        <p:spPr>
          <a:xfrm>
            <a:off x="0" y="6465600"/>
            <a:ext cx="9144000" cy="274559"/>
          </a:xfrm>
          <a:prstGeom prst="rect">
            <a:avLst/>
          </a:prstGeom>
        </p:spPr>
      </p:pic>
    </p:spTree>
    <p:extLst>
      <p:ext uri="{BB962C8B-B14F-4D97-AF65-F5344CB8AC3E}">
        <p14:creationId xmlns:p14="http://schemas.microsoft.com/office/powerpoint/2010/main" val="25019918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4359" b="5450"/>
          <a:stretch/>
        </p:blipFill>
        <p:spPr>
          <a:xfrm>
            <a:off x="177800" y="1130300"/>
            <a:ext cx="8850086" cy="5422900"/>
          </a:xfrm>
          <a:prstGeom prst="rect">
            <a:avLst/>
          </a:prstGeom>
          <a:ln>
            <a:solidFill>
              <a:srgbClr val="000211"/>
            </a:solidFill>
          </a:ln>
        </p:spPr>
      </p:pic>
      <p:pic>
        <p:nvPicPr>
          <p:cNvPr id="5" name="Imagen 4" descr="IMIP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1196966" cy="889918"/>
          </a:xfrm>
          <a:prstGeom prst="rect">
            <a:avLst/>
          </a:prstGeom>
          <a:effectLst>
            <a:outerShdw blurRad="41275" dir="2700000" sx="101000" sy="101000" algn="tl" rotWithShape="0">
              <a:srgbClr val="000000">
                <a:alpha val="62000"/>
              </a:srgbClr>
            </a:outerShdw>
          </a:effectLst>
        </p:spPr>
      </p:pic>
      <p:sp>
        <p:nvSpPr>
          <p:cNvPr id="8" name="CuadroTexto 7"/>
          <p:cNvSpPr txBox="1"/>
          <p:nvPr/>
        </p:nvSpPr>
        <p:spPr>
          <a:xfrm>
            <a:off x="1312061" y="305144"/>
            <a:ext cx="7512631" cy="646331"/>
          </a:xfrm>
          <a:prstGeom prst="rect">
            <a:avLst/>
          </a:prstGeom>
          <a:noFill/>
        </p:spPr>
        <p:txBody>
          <a:bodyPr wrap="square" rtlCol="0">
            <a:spAutoFit/>
          </a:bodyPr>
          <a:lstStyle/>
          <a:p>
            <a:r>
              <a:rPr lang="es-MX" sz="3600" b="1" dirty="0" smtClean="0">
                <a:solidFill>
                  <a:srgbClr val="6C5591"/>
                </a:solidFill>
              </a:rPr>
              <a:t>Sistema Nacional  Anticorrupción </a:t>
            </a:r>
            <a:endParaRPr lang="es-MX" sz="3600" b="1" dirty="0">
              <a:solidFill>
                <a:srgbClr val="6C5591"/>
              </a:solidFill>
            </a:endParaRPr>
          </a:p>
        </p:txBody>
      </p:sp>
    </p:spTree>
    <p:extLst>
      <p:ext uri="{BB962C8B-B14F-4D97-AF65-F5344CB8AC3E}">
        <p14:creationId xmlns:p14="http://schemas.microsoft.com/office/powerpoint/2010/main" val="1471400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Gé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2357</TotalTime>
  <Words>2019</Words>
  <Application>Microsoft Office PowerPoint</Application>
  <PresentationFormat>Presentación en pantalla (4:3)</PresentationFormat>
  <Paragraphs>140</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Ejecutivo</vt:lpstr>
      <vt:lpstr>Dr. Víctor Manuel Díaz Vázquez </vt:lpstr>
      <vt:lpstr>Antecedentes </vt:lpstr>
      <vt:lpstr>Presentación de PowerPoint</vt:lpstr>
      <vt:lpstr>Presentación de PowerPoint</vt:lpstr>
      <vt:lpstr>Presentación de PowerPoint</vt:lpstr>
      <vt:lpstr>Presentación de PowerPoint</vt:lpstr>
      <vt:lpstr>Justificación</vt:lpstr>
      <vt:lpstr>Presentación de PowerPoint</vt:lpstr>
      <vt:lpstr>Presentación de PowerPoint</vt:lpstr>
      <vt:lpstr>EL CASO MORELOS</vt:lpstr>
      <vt:lpstr>SISTEMA ESTATAL ANTICORRUPCIÓN</vt:lpstr>
      <vt:lpstr>MISION</vt:lpstr>
      <vt:lpstr>VISIÓN</vt:lpstr>
      <vt:lpstr>OBJETIVOS GENERALES</vt:lpstr>
      <vt:lpstr>OBJETIVOS ESPECIFICOS</vt:lpstr>
      <vt:lpstr>Primera Reunión de Seguimiento a los Compromisos firmados dentro de la declaratoria realizada en el marco de la                                                                        CUMBRE ESTATAL ANTICORRUPCIÓN: Hacia un Sistema Nacional de Transparencia y Rendición de Cuentas</vt:lpstr>
      <vt:lpstr>Presentación de PowerPoint</vt:lpstr>
      <vt:lpstr>Segunda Reunión de Seguimiento a los Compromisos firmados dentro de la declaratoria realizada en el marco de la                                                                        CUMBRE ESTATAL ANTICORRUPCIÓN: Hacia un Sistema Nacional de Transparencia y Rendición de Cuentas</vt:lpstr>
      <vt:lpstr>Presentación de PowerPoint</vt:lpstr>
      <vt:lpstr>Integrantes                                                 SISTEMA ESTATAL ANTICORRUPCIÓN Morelos</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Spíndola</dc:creator>
  <cp:lastModifiedBy>JulioM</cp:lastModifiedBy>
  <cp:revision>254</cp:revision>
  <cp:lastPrinted>2014-04-22T18:45:19Z</cp:lastPrinted>
  <dcterms:created xsi:type="dcterms:W3CDTF">2012-03-31T15:46:47Z</dcterms:created>
  <dcterms:modified xsi:type="dcterms:W3CDTF">2016-08-30T21:55:12Z</dcterms:modified>
</cp:coreProperties>
</file>