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358" r:id="rId7"/>
    <p:sldId id="359" r:id="rId8"/>
    <p:sldId id="362" r:id="rId9"/>
    <p:sldId id="360" r:id="rId10"/>
    <p:sldId id="363" r:id="rId11"/>
    <p:sldId id="364" r:id="rId12"/>
    <p:sldId id="361" r:id="rId13"/>
    <p:sldId id="365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80" r:id="rId31"/>
    <p:sldId id="279" r:id="rId32"/>
    <p:sldId id="281" r:id="rId33"/>
    <p:sldId id="342" r:id="rId34"/>
    <p:sldId id="350" r:id="rId35"/>
    <p:sldId id="282" r:id="rId36"/>
    <p:sldId id="283" r:id="rId37"/>
    <p:sldId id="286" r:id="rId38"/>
    <p:sldId id="287" r:id="rId39"/>
    <p:sldId id="291" r:id="rId40"/>
    <p:sldId id="292" r:id="rId41"/>
    <p:sldId id="294" r:id="rId42"/>
    <p:sldId id="295" r:id="rId43"/>
    <p:sldId id="298" r:id="rId44"/>
    <p:sldId id="300" r:id="rId45"/>
    <p:sldId id="301" r:id="rId46"/>
    <p:sldId id="302" r:id="rId47"/>
    <p:sldId id="303" r:id="rId48"/>
    <p:sldId id="352" r:id="rId49"/>
    <p:sldId id="353" r:id="rId50"/>
    <p:sldId id="354" r:id="rId51"/>
    <p:sldId id="357" r:id="rId52"/>
    <p:sldId id="304" r:id="rId53"/>
    <p:sldId id="307" r:id="rId54"/>
    <p:sldId id="308" r:id="rId55"/>
    <p:sldId id="310" r:id="rId56"/>
    <p:sldId id="311" r:id="rId57"/>
    <p:sldId id="312" r:id="rId58"/>
    <p:sldId id="313" r:id="rId59"/>
    <p:sldId id="340" r:id="rId60"/>
    <p:sldId id="351" r:id="rId61"/>
    <p:sldId id="320" r:id="rId62"/>
    <p:sldId id="348" r:id="rId6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7FF1DC3-DFFA-47C5-A2FF-D2C4CFA19BEF}">
          <p14:sldIdLst>
            <p14:sldId id="256"/>
            <p14:sldId id="257"/>
            <p14:sldId id="258"/>
            <p14:sldId id="259"/>
            <p14:sldId id="260"/>
            <p14:sldId id="358"/>
            <p14:sldId id="359"/>
            <p14:sldId id="362"/>
            <p14:sldId id="360"/>
            <p14:sldId id="363"/>
            <p14:sldId id="364"/>
            <p14:sldId id="361"/>
            <p14:sldId id="365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79"/>
            <p14:sldId id="281"/>
            <p14:sldId id="342"/>
            <p14:sldId id="350"/>
            <p14:sldId id="282"/>
            <p14:sldId id="283"/>
            <p14:sldId id="286"/>
            <p14:sldId id="287"/>
            <p14:sldId id="291"/>
            <p14:sldId id="292"/>
            <p14:sldId id="294"/>
            <p14:sldId id="295"/>
            <p14:sldId id="298"/>
            <p14:sldId id="300"/>
            <p14:sldId id="301"/>
            <p14:sldId id="302"/>
            <p14:sldId id="303"/>
            <p14:sldId id="352"/>
            <p14:sldId id="353"/>
            <p14:sldId id="354"/>
            <p14:sldId id="357"/>
            <p14:sldId id="304"/>
            <p14:sldId id="307"/>
            <p14:sldId id="308"/>
            <p14:sldId id="310"/>
            <p14:sldId id="311"/>
            <p14:sldId id="312"/>
            <p14:sldId id="313"/>
            <p14:sldId id="340"/>
            <p14:sldId id="351"/>
            <p14:sldId id="320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CC0066"/>
    <a:srgbClr val="B01E21"/>
    <a:srgbClr val="1B1BB5"/>
    <a:srgbClr val="B11F95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>
        <p:scale>
          <a:sx n="66" d="100"/>
          <a:sy n="66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A2B85-1BB5-4E7F-8574-F06A687B5199}" type="datetimeFigureOut">
              <a:rPr lang="es-MX" smtClean="0"/>
              <a:pPr/>
              <a:t>25/11/2016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7C74D-1BAB-4477-8D8F-A2CDECD85F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44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C74D-1BAB-4477-8D8F-A2CDECD85F1B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46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MX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TRAMITE:</a:t>
            </a:r>
          </a:p>
          <a:p>
            <a:endParaRPr lang="es-MX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el archivo que existe en cada dependencia. También se conoce como de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trámite y se forma por aquellos expedientes de asuntos en revisión o en atención,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no han sido resueltos. Esta información deberá ubicarse al alcance del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autorizado de la dependencia. De esta forma se dará pronta solución a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asuntos. Cada una de las dependencias municipales deberá contener en el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archivo administrativo, aquellos documentos que están pendientes de solución o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se encuentran en período de vida activa; es decir, documentos que están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vigentes. La función de este archivo consiste en la recepción, clasificación,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distribución y control de todos los documentos que entren o salgan de la oficina.</a:t>
            </a:r>
          </a:p>
          <a:p>
            <a:endParaRPr lang="es-MX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CONCENTRACION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responsable es el secretario del ayuntamiento y está a cargo del archivista municipal.</a:t>
            </a:r>
          </a:p>
          <a:p>
            <a:endParaRPr lang="es-MX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responsables de cada dependencia municipal acordarán con el secretario del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ayuntamiento el tiempo de permanencia de los documentos en el archivo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administrativo y cuándo deberán trasladarse al archivo de concentración. El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archivo de concentración almacena los originales de todos los documentos y las</a:t>
            </a: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copias que determinen los funcionarios municipales.</a:t>
            </a:r>
          </a:p>
          <a:p>
            <a:endParaRPr lang="es-MX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funciones del archivo de concentración son: </a:t>
            </a:r>
            <a:r>
              <a:rPr lang="es-MX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recepción, revisión,</a:t>
            </a:r>
          </a:p>
          <a:p>
            <a:r>
              <a:rPr lang="es-MX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clasificación, ordenación, cuidado, consulta y depuración de la</a:t>
            </a:r>
          </a:p>
          <a:p>
            <a:r>
              <a:rPr lang="es-MX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documentación.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C74D-1BAB-4477-8D8F-A2CDECD85F1B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78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7C74D-1BAB-4477-8D8F-A2CDECD85F1B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87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2D02-E099-488B-8AB9-06A74F2A3C9A}" type="datetimeFigureOut">
              <a:rPr lang="es-ES" smtClean="0"/>
              <a:pPr/>
              <a:t>25/11/2016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A1304-0EC5-4F5B-8C2E-887A3F690A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697" y="480160"/>
            <a:ext cx="8229600" cy="114300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algn="just"/>
            <a:r>
              <a:rPr lang="es-ES" b="1" dirty="0"/>
              <a:t>Quinto.</a:t>
            </a:r>
            <a:r>
              <a:rPr lang="es-ES" dirty="0"/>
              <a:t> Los Sujetos obligados que no cuenten con los instrumentos de control y consulta archivísticos deberán elaborarlos a más tardar a los 12 meses posteriores a la entrada en vigor de los presentes Lineamientos.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64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/>
            <a:r>
              <a:rPr lang="es-ES" b="1" dirty="0"/>
              <a:t>Sexto.</a:t>
            </a:r>
            <a:r>
              <a:rPr lang="es-ES" dirty="0"/>
              <a:t> A partir de la entrada en vigor de los presentes Lineamientos, los Sujetos obligados deberán establecer el Programa anual de desarrollo archivístico para el ejercicio de 2017 a que se refieren los presentes Lineamientos.</a:t>
            </a:r>
            <a:endParaRPr lang="es-MX" dirty="0"/>
          </a:p>
          <a:p>
            <a:pPr algn="just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28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Séptimo.</a:t>
            </a:r>
            <a:r>
              <a:rPr lang="es-ES" dirty="0"/>
              <a:t> Los Sujetos obligados deberán contar con un grupo interdisciplinario a más tardar a los 12 meses posteriores a la entrada en vigor de los presentes Lineamientos</a:t>
            </a:r>
            <a:r>
              <a:rPr lang="es-ES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9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7342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b="1" dirty="0"/>
              <a:t>Octavo.</a:t>
            </a:r>
            <a:r>
              <a:rPr lang="es-ES" dirty="0"/>
              <a:t> Los Sujetos obligados deberán establecer políticas de gestión documental electrónica, guarda y custodia y políticas de protección de datos, a más tardar a los 12 meses posteriores a la entrada en vigor de los presentes Lineamientos</a:t>
            </a:r>
            <a:r>
              <a:rPr lang="es-ES" dirty="0" smtClean="0"/>
              <a:t>.</a:t>
            </a:r>
          </a:p>
          <a:p>
            <a:pPr algn="just"/>
            <a:r>
              <a:rPr lang="es-ES" b="1" dirty="0"/>
              <a:t>Noveno.</a:t>
            </a:r>
            <a:r>
              <a:rPr lang="es-ES" dirty="0"/>
              <a:t> Los Sujetos obligados deberán establecer un programa de Preservación digital, a más tardar a los 18 meses posteriores a la entrada en vigor de los presentes Lineamientos.</a:t>
            </a:r>
            <a:endParaRPr lang="es-MX" dirty="0"/>
          </a:p>
          <a:p>
            <a:pPr algn="just"/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949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1576" y="4725875"/>
            <a:ext cx="82089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MX" i="1" dirty="0">
                <a:latin typeface="Candara" pitchFamily="34" charset="0"/>
              </a:rPr>
              <a:t>Ley que regula la administración de documentos públicos e históricos del Estado de </a:t>
            </a:r>
            <a:r>
              <a:rPr lang="es-MX" i="1" dirty="0" smtClean="0">
                <a:latin typeface="Candara" pitchFamily="34" charset="0"/>
              </a:rPr>
              <a:t>Jalisco.</a:t>
            </a:r>
            <a:endParaRPr lang="es-MX" i="1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es-MX" i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08 de febrero de 1998</a:t>
            </a:r>
          </a:p>
          <a:p>
            <a:pPr algn="just">
              <a:defRPr/>
            </a:pPr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Última reforma 28 de marzo del 2015</a:t>
            </a:r>
          </a:p>
          <a:p>
            <a:pPr algn="just">
              <a:defRPr/>
            </a:pP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</p:txBody>
      </p:sp>
      <p:pic>
        <p:nvPicPr>
          <p:cNvPr id="1026" name="Picture 2" descr="https://upload.wikimedia.org/wikipedia/commons/7/7a/Jalisco_fis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75" y="5214950"/>
            <a:ext cx="1547376" cy="15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77688" y="1700808"/>
            <a:ext cx="8370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MX" dirty="0" smtClean="0">
                <a:latin typeface="Candara" pitchFamily="34" charset="0"/>
              </a:rPr>
              <a:t>Norma Internacional General de Descripción Archivística,   ISAD (G)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MX" dirty="0" smtClean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i="1" dirty="0" smtClean="0">
                <a:latin typeface="Candara" pitchFamily="34" charset="0"/>
              </a:rPr>
              <a:t>Norma que contiene reglas generales para la descripción archivística de los documentos.</a:t>
            </a:r>
            <a:endParaRPr lang="es-MX" i="1" dirty="0">
              <a:latin typeface="Candar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15616" y="2116306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Septiembre de 1999, Estocolmo Suecia</a:t>
            </a:r>
            <a:endParaRPr lang="es-MX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2838" y="3297758"/>
            <a:ext cx="8164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dirty="0">
                <a:latin typeface="Candara" pitchFamily="34" charset="0"/>
              </a:rPr>
              <a:t>Ley </a:t>
            </a:r>
            <a:r>
              <a:rPr lang="es-MX" dirty="0" smtClean="0">
                <a:latin typeface="Candara" pitchFamily="34" charset="0"/>
              </a:rPr>
              <a:t>de Transparencia y Acceso a la Información Pública del Estado de Jalisco y sus municipios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dirty="0" smtClean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Última reforma 10 de noviembre del 2015</a:t>
            </a:r>
            <a:endParaRPr lang="es-MX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MX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594494"/>
            <a:ext cx="773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Candara" pitchFamily="34" charset="0"/>
              </a:rPr>
              <a:t>Los </a:t>
            </a:r>
            <a:r>
              <a:rPr lang="es-MX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archivos</a:t>
            </a:r>
            <a:r>
              <a:rPr lang="es-MX" dirty="0" smtClean="0">
                <a:latin typeface="Candara" pitchFamily="34" charset="0"/>
              </a:rPr>
              <a:t> fungen como instrumentos para la regulación de las actividades cotidianas y como </a:t>
            </a:r>
            <a:r>
              <a:rPr lang="es-MX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fuente de información </a:t>
            </a:r>
            <a:r>
              <a:rPr lang="es-MX" dirty="0" smtClean="0">
                <a:latin typeface="Candara" pitchFamily="34" charset="0"/>
              </a:rPr>
              <a:t>para la oportuna y adecuada toma de decisiones. Constituyen también un </a:t>
            </a:r>
            <a:r>
              <a:rPr lang="es-MX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testimonio del curso concreto de la gestión institucional,</a:t>
            </a:r>
            <a:r>
              <a:rPr lang="es-MX" dirty="0" smtClean="0">
                <a:latin typeface="Candara" pitchFamily="34" charset="0"/>
              </a:rPr>
              <a:t> por lo que resultan un elemento imprescriptible para el control y evaluación de la gestión pública.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3284984"/>
            <a:ext cx="77305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 smtClean="0">
                <a:latin typeface="Candara" pitchFamily="34" charset="0"/>
              </a:rPr>
              <a:t>Por otro lado, uno </a:t>
            </a:r>
            <a:r>
              <a:rPr lang="es-MX" dirty="0">
                <a:latin typeface="Candara" pitchFamily="34" charset="0"/>
              </a:rPr>
              <a:t>de los </a:t>
            </a:r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mayores problemas </a:t>
            </a:r>
            <a:r>
              <a:rPr lang="es-MX" dirty="0">
                <a:latin typeface="Candara" pitchFamily="34" charset="0"/>
              </a:rPr>
              <a:t>en el manejo de archivos es el </a:t>
            </a:r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desconocimiento de principios y técnicas </a:t>
            </a:r>
            <a:r>
              <a:rPr lang="es-MX" dirty="0">
                <a:latin typeface="Candara" pitchFamily="34" charset="0"/>
              </a:rPr>
              <a:t>para su organización y control, por lo cual </a:t>
            </a:r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cualquier documento </a:t>
            </a:r>
            <a:r>
              <a:rPr lang="es-MX" dirty="0">
                <a:latin typeface="Candara" pitchFamily="34" charset="0"/>
              </a:rPr>
              <a:t>que se incorpora a una carpeta </a:t>
            </a:r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 considera como documento de archivo</a:t>
            </a:r>
            <a:r>
              <a:rPr lang="es-MX" dirty="0">
                <a:latin typeface="Candara" pitchFamily="34" charset="0"/>
              </a:rPr>
              <a:t>, aunque no sea el caso.</a:t>
            </a: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>
                <a:latin typeface="Candara" pitchFamily="34" charset="0"/>
              </a:rPr>
              <a:t>Así mismo, </a:t>
            </a:r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los documentos que forman un expediente no se ordenan correctamente</a:t>
            </a:r>
            <a:r>
              <a:rPr lang="es-MX" dirty="0">
                <a:latin typeface="Candara" pitchFamily="34" charset="0"/>
              </a:rPr>
              <a:t>, lo cual imposibilita su acceso y por tanto, la rendición de cuentas y la transparencia de gestión.</a:t>
            </a:r>
          </a:p>
        </p:txBody>
      </p:sp>
    </p:spTree>
    <p:extLst>
      <p:ext uri="{BB962C8B-B14F-4D97-AF65-F5344CB8AC3E}">
        <p14:creationId xmlns:p14="http://schemas.microsoft.com/office/powerpoint/2010/main" val="355897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1700808"/>
            <a:ext cx="64256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defRPr/>
            </a:pPr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onceptos </a:t>
            </a:r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B</a:t>
            </a:r>
            <a:r>
              <a:rPr lang="es-MX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ásicos</a:t>
            </a:r>
            <a:endParaRPr lang="es-MX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" name="Picture 1" descr="C:\Users\colivares.CONAFOR\AppData\Local\Microsoft\Windows\Temporary Internet Files\Content.IE5\PI3NCVHP\MC900231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392" y="3933056"/>
            <a:ext cx="2755271" cy="2184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86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31998"/>
              </p:ext>
            </p:extLst>
          </p:nvPr>
        </p:nvGraphicFramePr>
        <p:xfrm>
          <a:off x="611560" y="1700808"/>
          <a:ext cx="8143932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  <a:gridCol w="5786478"/>
              </a:tblGrid>
              <a:tr h="642942">
                <a:tc>
                  <a:txBody>
                    <a:bodyPr/>
                    <a:lstStyle/>
                    <a:p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Información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anchor="ctr" anchorCtr="1">
                    <a:pattFill prst="smConfetti">
                      <a:fgClr>
                        <a:srgbClr val="9824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La contenida en los documentos que los sujetos obligados generen, obtengan, adquieran, transformen o conserven por cualquier título.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59732"/>
              </p:ext>
            </p:extLst>
          </p:nvPr>
        </p:nvGraphicFramePr>
        <p:xfrm>
          <a:off x="611560" y="2843808"/>
          <a:ext cx="814393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  <a:gridCol w="5786478"/>
              </a:tblGrid>
              <a:tr h="642942">
                <a:tc>
                  <a:txBody>
                    <a:bodyPr/>
                    <a:lstStyle/>
                    <a:p>
                      <a:r>
                        <a:rPr lang="es-MX" sz="2400" b="1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Documento</a:t>
                      </a:r>
                      <a:endParaRPr lang="es-MX" sz="2400" b="1" kern="1200" dirty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pattFill prst="pct5">
                      <a:fgClr>
                        <a:srgbClr val="9824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Es todo registro de información, independientemente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del soporte 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físico. (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+mn-ea"/>
                          <a:cs typeface="+mn-cs"/>
                        </a:rPr>
                        <a:t>Un libro, revista, mapa, pieza arqueológica, una moneda, una escultura, un cuadro, cd, plano, etc.)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tx1"/>
                        </a:solidFill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32687"/>
              </p:ext>
            </p:extLst>
          </p:nvPr>
        </p:nvGraphicFramePr>
        <p:xfrm>
          <a:off x="611560" y="5272683"/>
          <a:ext cx="8143932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  <a:gridCol w="578647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Documento de archivo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anchor="ctr" anchorCtr="1">
                    <a:pattFill prst="pct10">
                      <a:fgClr>
                        <a:srgbClr val="9824A4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Documento que sin importar su forma o medio, ha sido creado, recibido, manejado y usado por un individuo u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organización  en cumplimiento de sus </a:t>
                      </a:r>
                      <a:r>
                        <a:rPr lang="es-MX" sz="1800" u="sng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obligaciones</a:t>
                      </a:r>
                      <a:r>
                        <a:rPr lang="es-MX" sz="1800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 legales o </a:t>
                      </a:r>
                      <a:r>
                        <a:rPr lang="es-MX" sz="1800" u="sng" baseline="0" dirty="0" smtClean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en el ejercicio de su actividad o función.</a:t>
                      </a:r>
                      <a:endParaRPr lang="es-MX" sz="1800" u="sng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 descr="mapa-mundi-2009-300x18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100" y="4162277"/>
            <a:ext cx="1032866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PLAN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348" y="4084048"/>
            <a:ext cx="865188" cy="865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5 Imagen" descr="14041116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4585" y="4085139"/>
            <a:ext cx="10715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5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 l="19090" t="48183" r="35226" b="22726"/>
          <a:stretch>
            <a:fillRect/>
          </a:stretch>
        </p:blipFill>
        <p:spPr bwMode="auto">
          <a:xfrm>
            <a:off x="927174" y="2184400"/>
            <a:ext cx="79279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66911" y="2297112"/>
            <a:ext cx="3113088" cy="571500"/>
          </a:xfrm>
          <a:prstGeom prst="rect">
            <a:avLst/>
          </a:prstGeom>
          <a:solidFill>
            <a:srgbClr val="90269E"/>
          </a:solidFill>
          <a:ln>
            <a:solidFill>
              <a:srgbClr val="902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Documento de Archivo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67411" y="2271712"/>
            <a:ext cx="3113088" cy="571500"/>
          </a:xfrm>
          <a:prstGeom prst="rect">
            <a:avLst/>
          </a:prstGeom>
          <a:solidFill>
            <a:srgbClr val="90269E"/>
          </a:solidFill>
          <a:ln>
            <a:solidFill>
              <a:srgbClr val="902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Expediente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750693" y="3814192"/>
            <a:ext cx="288032" cy="216024"/>
          </a:xfrm>
          <a:prstGeom prst="rightArrow">
            <a:avLst/>
          </a:prstGeom>
          <a:solidFill>
            <a:schemeClr val="tx1"/>
          </a:solidFill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9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CuadroTexto"/>
          <p:cNvSpPr txBox="1">
            <a:spLocks noChangeArrowheads="1"/>
          </p:cNvSpPr>
          <p:nvPr/>
        </p:nvSpPr>
        <p:spPr bwMode="auto">
          <a:xfrm>
            <a:off x="3020134" y="476672"/>
            <a:ext cx="5800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itchFamily="34" charset="0"/>
              </a:rPr>
              <a:t>Es necesario también, hacer notar que estos dos conceptos </a:t>
            </a:r>
            <a:r>
              <a:rPr lang="es-MX" u="sng" dirty="0">
                <a:latin typeface="Candara" pitchFamily="34" charset="0"/>
              </a:rPr>
              <a:t>NO</a:t>
            </a:r>
            <a:r>
              <a:rPr lang="es-MX" dirty="0">
                <a:latin typeface="Candara" pitchFamily="34" charset="0"/>
              </a:rPr>
              <a:t> </a:t>
            </a:r>
            <a:r>
              <a:rPr lang="es-MX" dirty="0" smtClean="0">
                <a:latin typeface="Candara" pitchFamily="34" charset="0"/>
              </a:rPr>
              <a:t>son </a:t>
            </a:r>
            <a:r>
              <a:rPr lang="es-MX" dirty="0">
                <a:latin typeface="Candara" pitchFamily="34" charset="0"/>
              </a:rPr>
              <a:t>sinónimos</a:t>
            </a:r>
          </a:p>
        </p:txBody>
      </p: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663826" y="1638201"/>
            <a:ext cx="7720012" cy="3643312"/>
            <a:chOff x="642938" y="2214563"/>
            <a:chExt cx="7720012" cy="3643312"/>
          </a:xfrm>
        </p:grpSpPr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2"/>
            <a:srcRect l="19434" t="48572" r="35156" b="22852"/>
            <a:stretch>
              <a:fillRect/>
            </a:stretch>
          </p:blipFill>
          <p:spPr bwMode="auto">
            <a:xfrm>
              <a:off x="642938" y="2214563"/>
              <a:ext cx="7720012" cy="364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Rectángulo"/>
            <p:cNvSpPr/>
            <p:nvPr/>
          </p:nvSpPr>
          <p:spPr>
            <a:xfrm>
              <a:off x="1016000" y="2286000"/>
              <a:ext cx="3040063" cy="571500"/>
            </a:xfrm>
            <a:prstGeom prst="rect">
              <a:avLst/>
            </a:prstGeom>
            <a:solidFill>
              <a:srgbClr val="90269E"/>
            </a:solidFill>
            <a:ln>
              <a:solidFill>
                <a:srgbClr val="902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MX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itchFamily="34" charset="0"/>
                </a:rPr>
                <a:t>Expediente</a:t>
              </a:r>
            </a:p>
          </p:txBody>
        </p:sp>
        <p:grpSp>
          <p:nvGrpSpPr>
            <p:cNvPr id="6" name="9 Grupo"/>
            <p:cNvGrpSpPr>
              <a:grpSpLocks/>
            </p:cNvGrpSpPr>
            <p:nvPr/>
          </p:nvGrpSpPr>
          <p:grpSpPr bwMode="auto">
            <a:xfrm>
              <a:off x="4929188" y="2286000"/>
              <a:ext cx="3041650" cy="1785938"/>
              <a:chOff x="4929188" y="2286000"/>
              <a:chExt cx="3041650" cy="1785938"/>
            </a:xfrm>
          </p:grpSpPr>
          <p:sp>
            <p:nvSpPr>
              <p:cNvPr id="13" name="12 Rectángulo"/>
              <p:cNvSpPr/>
              <p:nvPr/>
            </p:nvSpPr>
            <p:spPr>
              <a:xfrm>
                <a:off x="4929188" y="2286000"/>
                <a:ext cx="3041650" cy="571500"/>
              </a:xfrm>
              <a:prstGeom prst="rect">
                <a:avLst/>
              </a:prstGeom>
              <a:solidFill>
                <a:srgbClr val="90269E"/>
              </a:solidFill>
              <a:ln>
                <a:solidFill>
                  <a:srgbClr val="9026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MX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Tomo (o legajo)</a:t>
                </a: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4929188" y="3071813"/>
                <a:ext cx="1500187" cy="1000125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6357938" y="3071813"/>
                <a:ext cx="1500187" cy="785812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/>
              </a:p>
            </p:txBody>
          </p:sp>
        </p:grpSp>
        <p:sp>
          <p:nvSpPr>
            <p:cNvPr id="7" name="10 CuadroTexto"/>
            <p:cNvSpPr txBox="1">
              <a:spLocks noChangeArrowheads="1"/>
            </p:cNvSpPr>
            <p:nvPr/>
          </p:nvSpPr>
          <p:spPr bwMode="auto">
            <a:xfrm>
              <a:off x="4929190" y="3071810"/>
              <a:ext cx="3122971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dirty="0">
                  <a:latin typeface="Candara" pitchFamily="34" charset="0"/>
                </a:rPr>
                <a:t>El conjunto de documentos que forma </a:t>
              </a:r>
            </a:p>
            <a:p>
              <a:r>
                <a:rPr lang="es-MX" sz="1400" b="1" dirty="0">
                  <a:latin typeface="Candara" pitchFamily="34" charset="0"/>
                </a:rPr>
                <a:t>un expediente puede tener apartados </a:t>
              </a:r>
            </a:p>
            <a:p>
              <a:r>
                <a:rPr lang="es-MX" sz="1400" dirty="0">
                  <a:latin typeface="Candara" pitchFamily="34" charset="0"/>
                </a:rPr>
                <a:t> (separaciones, divisiones), ó estar </a:t>
              </a:r>
            </a:p>
            <a:p>
              <a:r>
                <a:rPr lang="es-MX" sz="1400" dirty="0">
                  <a:latin typeface="Candara" pitchFamily="34" charset="0"/>
                </a:rPr>
                <a:t>contenido en mas de un tomo,  </a:t>
              </a:r>
            </a:p>
            <a:p>
              <a:r>
                <a:rPr lang="es-MX" sz="1400" dirty="0">
                  <a:latin typeface="Candara" pitchFamily="34" charset="0"/>
                </a:rPr>
                <a:t>de acuerdo a las </a:t>
              </a:r>
            </a:p>
            <a:p>
              <a:r>
                <a:rPr lang="es-MX" sz="1400" dirty="0">
                  <a:latin typeface="Candara" pitchFamily="34" charset="0"/>
                </a:rPr>
                <a:t>necesidades </a:t>
              </a:r>
            </a:p>
            <a:p>
              <a:r>
                <a:rPr lang="es-MX" sz="1400" dirty="0">
                  <a:latin typeface="Candara" pitchFamily="34" charset="0"/>
                </a:rPr>
                <a:t>especificas del</a:t>
              </a:r>
            </a:p>
            <a:p>
              <a:r>
                <a:rPr lang="es-MX" sz="1400" dirty="0">
                  <a:latin typeface="Candara" pitchFamily="34" charset="0"/>
                </a:rPr>
                <a:t> trámite</a:t>
              </a:r>
            </a:p>
          </p:txBody>
        </p:sp>
        <p:sp>
          <p:nvSpPr>
            <p:cNvPr id="8" name="11 CuadroTexto"/>
            <p:cNvSpPr txBox="1">
              <a:spLocks noChangeArrowheads="1"/>
            </p:cNvSpPr>
            <p:nvPr/>
          </p:nvSpPr>
          <p:spPr bwMode="auto">
            <a:xfrm>
              <a:off x="1928794" y="3929066"/>
              <a:ext cx="747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600" dirty="0">
                  <a:solidFill>
                    <a:schemeClr val="bg1"/>
                  </a:solidFill>
                  <a:latin typeface="Candara" pitchFamily="34" charset="0"/>
                </a:rPr>
                <a:t>No. 36</a:t>
              </a:r>
            </a:p>
          </p:txBody>
        </p:sp>
        <p:sp>
          <p:nvSpPr>
            <p:cNvPr id="9" name="12 CuadroTexto"/>
            <p:cNvSpPr txBox="1">
              <a:spLocks noChangeArrowheads="1"/>
            </p:cNvSpPr>
            <p:nvPr/>
          </p:nvSpPr>
          <p:spPr bwMode="auto">
            <a:xfrm>
              <a:off x="6429388" y="4357694"/>
              <a:ext cx="6671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>
                  <a:solidFill>
                    <a:schemeClr val="bg1"/>
                  </a:solidFill>
                  <a:latin typeface="Candara" pitchFamily="34" charset="0"/>
                </a:rPr>
                <a:t>No. 36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000875" y="4429125"/>
              <a:ext cx="254000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1600" dirty="0">
                  <a:solidFill>
                    <a:schemeClr val="bg1"/>
                  </a:solidFill>
                  <a:latin typeface="+mj-lt"/>
                </a:rPr>
                <a:t>I</a:t>
              </a:r>
            </a:p>
          </p:txBody>
        </p:sp>
        <p:sp>
          <p:nvSpPr>
            <p:cNvPr id="11" name="14 Rectángulo"/>
            <p:cNvSpPr>
              <a:spLocks noChangeArrowheads="1"/>
            </p:cNvSpPr>
            <p:nvPr/>
          </p:nvSpPr>
          <p:spPr bwMode="auto">
            <a:xfrm>
              <a:off x="7143768" y="4286256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II</a:t>
              </a:r>
            </a:p>
          </p:txBody>
        </p:sp>
        <p:sp>
          <p:nvSpPr>
            <p:cNvPr id="12" name="15 Rectángulo"/>
            <p:cNvSpPr>
              <a:spLocks noChangeArrowheads="1"/>
            </p:cNvSpPr>
            <p:nvPr/>
          </p:nvSpPr>
          <p:spPr bwMode="auto">
            <a:xfrm>
              <a:off x="7302662" y="4198800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800">
                  <a:solidFill>
                    <a:schemeClr val="bg1"/>
                  </a:solidFill>
                </a:rPr>
                <a:t>III</a:t>
              </a:r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4523832" y="5281513"/>
            <a:ext cx="41197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Candara" panose="020E0502030303020204" pitchFamily="34" charset="0"/>
              </a:rPr>
              <a:t>Parte de la documentación de un expediente subdividido para facilitar su manejo y</a:t>
            </a:r>
          </a:p>
          <a:p>
            <a:pPr algn="ctr"/>
            <a:r>
              <a:rPr lang="es-MX" sz="1600" dirty="0">
                <a:latin typeface="Candara" panose="020E0502030303020204" pitchFamily="34" charset="0"/>
              </a:rPr>
              <a:t>conservación.</a:t>
            </a:r>
          </a:p>
        </p:txBody>
      </p:sp>
    </p:spTree>
    <p:extLst>
      <p:ext uri="{BB962C8B-B14F-4D97-AF65-F5344CB8AC3E}">
        <p14:creationId xmlns:p14="http://schemas.microsoft.com/office/powerpoint/2010/main" val="17763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Subtítulo"/>
          <p:cNvSpPr txBox="1">
            <a:spLocks/>
          </p:cNvSpPr>
          <p:nvPr/>
        </p:nvSpPr>
        <p:spPr>
          <a:xfrm>
            <a:off x="1115616" y="1923728"/>
            <a:ext cx="6947445" cy="1565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Curso de Archivística y</a:t>
            </a:r>
          </a:p>
          <a:p>
            <a:pPr marL="0" indent="0" algn="ctr">
              <a:buNone/>
            </a:pP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Manejo Documental</a:t>
            </a:r>
            <a:endParaRPr lang="es-MX" sz="4000" b="1" dirty="0" smtClean="0">
              <a:latin typeface="Candara" pitchFamily="34" charset="0"/>
            </a:endParaRPr>
          </a:p>
        </p:txBody>
      </p:sp>
      <p:pic>
        <p:nvPicPr>
          <p:cNvPr id="3" name="Picture 2" descr="C:\Users\colivares\AppData\Local\Microsoft\Windows\Temporary Internet Files\Content.IE5\RAVWQF9S\MC90032629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144" y="4725144"/>
            <a:ext cx="2047035" cy="1346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1872" y="1433002"/>
            <a:ext cx="6715125" cy="156966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MX" sz="4800" dirty="0" smtClean="0">
                <a:latin typeface="Candara" pitchFamily="34" charset="0"/>
              </a:rPr>
              <a:t>pertura </a:t>
            </a:r>
            <a:r>
              <a:rPr lang="es-MX" sz="4800" dirty="0">
                <a:latin typeface="Candara" pitchFamily="34" charset="0"/>
              </a:rPr>
              <a:t>de un</a:t>
            </a:r>
          </a:p>
          <a:p>
            <a:pPr algn="ctr"/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MX" sz="4800" dirty="0" smtClean="0">
                <a:latin typeface="Candara" pitchFamily="34" charset="0"/>
              </a:rPr>
              <a:t>xpediente </a:t>
            </a:r>
            <a:r>
              <a:rPr lang="es-MX" sz="4800" dirty="0">
                <a:latin typeface="Candara" pitchFamily="34" charset="0"/>
              </a:rPr>
              <a:t>de </a:t>
            </a:r>
            <a:r>
              <a:rPr lang="es-MX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MX" sz="4800" dirty="0">
                <a:latin typeface="Candara" pitchFamily="34" charset="0"/>
              </a:rPr>
              <a:t>rchivo</a:t>
            </a:r>
            <a:endParaRPr lang="es-ES" sz="4800" dirty="0">
              <a:latin typeface="Candara" pitchFamily="34" charset="0"/>
            </a:endParaRPr>
          </a:p>
        </p:txBody>
      </p:sp>
      <p:pic>
        <p:nvPicPr>
          <p:cNvPr id="3" name="Picture 7" descr="http://www.disof.com/images/0087%20-%20Carpeta%20Canguro%20A4%202%20Anillas%20de%2016mm.%20(0264400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747" y="3316982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72371" y="1862748"/>
            <a:ext cx="845875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s-MX" dirty="0">
              <a:latin typeface="Presidencia Fina CC" pitchFamily="50" charset="0"/>
            </a:endParaRPr>
          </a:p>
          <a:p>
            <a:pPr>
              <a:defRPr/>
            </a:pPr>
            <a:endParaRPr lang="es-MX" dirty="0" smtClean="0">
              <a:latin typeface="Candara" pitchFamily="34" charset="0"/>
            </a:endParaRPr>
          </a:p>
          <a:p>
            <a:pPr>
              <a:defRPr/>
            </a:pPr>
            <a:r>
              <a:rPr lang="es-MX" dirty="0" smtClean="0">
                <a:latin typeface="Candara" pitchFamily="34" charset="0"/>
              </a:rPr>
              <a:t>Un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xpediente de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rchivo </a:t>
            </a:r>
            <a:r>
              <a:rPr lang="es-MX" i="1" dirty="0">
                <a:latin typeface="Candara" pitchFamily="34" charset="0"/>
              </a:rPr>
              <a:t>se </a:t>
            </a:r>
            <a:r>
              <a:rPr lang="es-MX" b="1" i="1" dirty="0">
                <a:solidFill>
                  <a:srgbClr val="921A8C"/>
                </a:solidFill>
                <a:latin typeface="Candara" pitchFamily="34" charset="0"/>
              </a:rPr>
              <a:t>abrirá</a:t>
            </a:r>
            <a:r>
              <a:rPr lang="es-MX" i="1" dirty="0">
                <a:latin typeface="Candara" pitchFamily="34" charset="0"/>
              </a:rPr>
              <a:t> </a:t>
            </a:r>
            <a:r>
              <a:rPr lang="es-MX" dirty="0">
                <a:latin typeface="Candara" pitchFamily="34" charset="0"/>
              </a:rPr>
              <a:t>cuando:</a:t>
            </a:r>
          </a:p>
          <a:p>
            <a:pPr>
              <a:defRPr/>
            </a:pPr>
            <a:endParaRPr lang="es-MX" dirty="0">
              <a:latin typeface="Candara" pitchFamily="34" charset="0"/>
            </a:endParaRPr>
          </a:p>
          <a:p>
            <a:pPr>
              <a:defRPr/>
            </a:pPr>
            <a:endParaRPr lang="es-MX" dirty="0">
              <a:latin typeface="Candara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MX" dirty="0">
                <a:latin typeface="Candara" pitchFamily="34" charset="0"/>
              </a:rPr>
              <a:t>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 existan antecedentes del asunto </a:t>
            </a:r>
            <a:r>
              <a:rPr lang="es-MX" dirty="0">
                <a:latin typeface="Candara" pitchFamily="34" charset="0"/>
              </a:rPr>
              <a:t>en los archivos del área.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s-MX" dirty="0">
              <a:latin typeface="Candara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MX" dirty="0">
                <a:latin typeface="Candara" pitchFamily="34" charset="0"/>
              </a:rPr>
              <a:t>Se trate de un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nuevo asunto </a:t>
            </a:r>
            <a:r>
              <a:rPr lang="es-MX" dirty="0">
                <a:latin typeface="Candara" pitchFamily="34" charset="0"/>
              </a:rPr>
              <a:t>o materia.</a:t>
            </a:r>
          </a:p>
          <a:p>
            <a:pPr>
              <a:buFontTx/>
              <a:buBlip>
                <a:blip r:embed="rId2"/>
              </a:buBlip>
              <a:defRPr/>
            </a:pPr>
            <a:endParaRPr lang="es-MX" dirty="0">
              <a:latin typeface="Candara" pitchFamily="34" charset="0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 materia o asunto </a:t>
            </a:r>
            <a:r>
              <a:rPr lang="es-MX" dirty="0">
                <a:latin typeface="Candara" pitchFamily="34" charset="0"/>
              </a:rPr>
              <a:t>de que se trate el documento exista en el archivo, pero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no corresponda al ejercicio fiscal actual o a la gestión gubernamental actual</a:t>
            </a:r>
            <a:r>
              <a:rPr lang="es-MX" dirty="0">
                <a:latin typeface="Candara" pitchFamily="34" charset="0"/>
              </a:rPr>
              <a:t>.   </a:t>
            </a:r>
          </a:p>
          <a:p>
            <a:pPr>
              <a:defRPr/>
            </a:pPr>
            <a:endParaRPr lang="es-MX" dirty="0">
              <a:latin typeface="Presidencia Fina CC" pitchFamily="50" charset="0"/>
            </a:endParaRPr>
          </a:p>
        </p:txBody>
      </p:sp>
      <p:pic>
        <p:nvPicPr>
          <p:cNvPr id="3" name="Picture 3" descr="C:\Documents and Settings\colivares\Configuración local\Archivos temporales de Internet\Content.IE5\D4D0L0P1\MCj043156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443" y="2434252"/>
            <a:ext cx="1904762" cy="191746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5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613529" y="1597621"/>
            <a:ext cx="8529652" cy="37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¿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ORQUE LA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ECESIDAD DE</a:t>
            </a:r>
          </a:p>
          <a:p>
            <a:pPr algn="ctr">
              <a:lnSpc>
                <a:spcPct val="90000"/>
              </a:lnSpc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RGANIZAR UN 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RCHIVO</a:t>
            </a:r>
            <a:r>
              <a:rPr lang="es-MX" sz="32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?</a:t>
            </a:r>
          </a:p>
          <a:p>
            <a:pPr algn="just">
              <a:lnSpc>
                <a:spcPct val="90000"/>
              </a:lnSpc>
            </a:pPr>
            <a:endParaRPr lang="es-MX" sz="3200" b="1" dirty="0" smtClean="0">
              <a:solidFill>
                <a:srgbClr val="90269E"/>
              </a:solidFill>
              <a:latin typeface="Candara" pitchFamily="34" charset="0"/>
            </a:endParaRPr>
          </a:p>
          <a:p>
            <a:pPr algn="just">
              <a:lnSpc>
                <a:spcPct val="90000"/>
              </a:lnSpc>
            </a:pPr>
            <a:endParaRPr lang="es-MX" b="1" dirty="0">
              <a:solidFill>
                <a:srgbClr val="009900"/>
              </a:solidFill>
              <a:latin typeface="Candara" pitchFamily="34" charset="0"/>
            </a:endParaRPr>
          </a:p>
          <a:p>
            <a:pPr algn="just">
              <a:lnSpc>
                <a:spcPct val="90000"/>
              </a:lnSpc>
              <a:buClr>
                <a:srgbClr val="700098"/>
              </a:buClr>
              <a:buFont typeface="Wingdings" pitchFamily="2" charset="2"/>
              <a:buChar char="ü"/>
            </a:pPr>
            <a:r>
              <a:rPr lang="es-MX" dirty="0">
                <a:latin typeface="Candara" pitchFamily="34" charset="0"/>
              </a:rPr>
              <a:t>Para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proporcionar una estructura lógica </a:t>
            </a:r>
            <a:r>
              <a:rPr lang="es-MX" dirty="0">
                <a:latin typeface="Candara" pitchFamily="34" charset="0"/>
              </a:rPr>
              <a:t>que represente la </a:t>
            </a:r>
            <a:r>
              <a:rPr lang="es-MX" dirty="0" smtClean="0">
                <a:latin typeface="Candara" pitchFamily="34" charset="0"/>
              </a:rPr>
              <a:t>documentación </a:t>
            </a:r>
            <a:r>
              <a:rPr lang="es-MX" dirty="0">
                <a:latin typeface="Candara" pitchFamily="34" charset="0"/>
              </a:rPr>
              <a:t>producida o recibida en el ejercicio de las atribuciones o </a:t>
            </a:r>
            <a:r>
              <a:rPr lang="es-MX" dirty="0" smtClean="0">
                <a:latin typeface="Candara" pitchFamily="34" charset="0"/>
              </a:rPr>
              <a:t>funciones </a:t>
            </a:r>
            <a:r>
              <a:rPr lang="es-MX" dirty="0">
                <a:latin typeface="Candara" pitchFamily="34" charset="0"/>
              </a:rPr>
              <a:t>de una dependencia o entidad.</a:t>
            </a:r>
          </a:p>
          <a:p>
            <a:pPr algn="just">
              <a:lnSpc>
                <a:spcPct val="90000"/>
              </a:lnSpc>
            </a:pPr>
            <a:endParaRPr lang="es-MX" dirty="0">
              <a:latin typeface="Candara" pitchFamily="34" charset="0"/>
            </a:endParaRPr>
          </a:p>
          <a:p>
            <a:pPr algn="just">
              <a:lnSpc>
                <a:spcPct val="90000"/>
              </a:lnSpc>
              <a:buClr>
                <a:srgbClr val="700098"/>
              </a:buClr>
              <a:buFont typeface="Wingdings" pitchFamily="2" charset="2"/>
              <a:buChar char="ü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Facilitar su localización conceptual</a:t>
            </a:r>
            <a:r>
              <a:rPr lang="es-MX" dirty="0">
                <a:latin typeface="Candara" pitchFamily="34" charset="0"/>
              </a:rPr>
              <a:t>, es decir, </a:t>
            </a:r>
            <a:r>
              <a:rPr lang="es-MX" dirty="0" smtClean="0">
                <a:latin typeface="Candara" pitchFamily="34" charset="0"/>
              </a:rPr>
              <a:t>acceder </a:t>
            </a:r>
            <a:r>
              <a:rPr lang="es-MX" dirty="0">
                <a:latin typeface="Candara" pitchFamily="34" charset="0"/>
              </a:rPr>
              <a:t>a la información contenida en el acervo documental.</a:t>
            </a:r>
          </a:p>
          <a:p>
            <a:pPr algn="just">
              <a:lnSpc>
                <a:spcPct val="90000"/>
              </a:lnSpc>
            </a:pPr>
            <a:endParaRPr lang="es-MX" dirty="0">
              <a:latin typeface="Candara" pitchFamily="34" charset="0"/>
            </a:endParaRPr>
          </a:p>
          <a:p>
            <a:pPr algn="just">
              <a:lnSpc>
                <a:spcPct val="90000"/>
              </a:lnSpc>
              <a:buClr>
                <a:srgbClr val="700098"/>
              </a:buClr>
              <a:buFont typeface="Wingdings" pitchFamily="2" charset="2"/>
              <a:buChar char="ü"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Facilitar la localización física </a:t>
            </a:r>
            <a:r>
              <a:rPr lang="es-MX" dirty="0">
                <a:latin typeface="Candara" pitchFamily="34" charset="0"/>
              </a:rPr>
              <a:t>de cada documento o expediente </a:t>
            </a:r>
            <a:r>
              <a:rPr lang="es-MX" dirty="0" smtClean="0">
                <a:latin typeface="Candara" pitchFamily="34" charset="0"/>
              </a:rPr>
              <a:t>para </a:t>
            </a:r>
            <a:r>
              <a:rPr lang="es-MX" dirty="0">
                <a:latin typeface="Candara" pitchFamily="34" charset="0"/>
              </a:rPr>
              <a:t>un eficaz control y manejo de los mismos.</a:t>
            </a:r>
          </a:p>
        </p:txBody>
      </p:sp>
      <p:pic>
        <p:nvPicPr>
          <p:cNvPr id="3" name="Picture 3" descr="C:\Documents and Settings\colivares\Configuración local\Archivos temporales de Internet\Content.IE5\SNK14IS6\MCj040426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304" y="5373216"/>
            <a:ext cx="1357312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15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1628800"/>
            <a:ext cx="66247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Archivos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generales: </a:t>
            </a:r>
            <a:r>
              <a:rPr lang="es-MX" dirty="0">
                <a:latin typeface="Candara" pitchFamily="34" charset="0"/>
              </a:rPr>
              <a:t>La expresión genérica que se refiere a los archivos que concentran </a:t>
            </a:r>
            <a:r>
              <a:rPr lang="es-MX" dirty="0" smtClean="0">
                <a:latin typeface="Candara" pitchFamily="34" charset="0"/>
              </a:rPr>
              <a:t>la documentación </a:t>
            </a:r>
            <a:r>
              <a:rPr lang="es-MX" dirty="0">
                <a:latin typeface="Candara" pitchFamily="34" charset="0"/>
              </a:rPr>
              <a:t>generada y recibida por los poderes públicos del estado y de sus municipios y son</a:t>
            </a:r>
            <a:r>
              <a:rPr lang="es-MX" dirty="0" smtClean="0">
                <a:latin typeface="Candara" pitchFamily="34" charset="0"/>
              </a:rPr>
              <a:t>:</a:t>
            </a:r>
          </a:p>
          <a:p>
            <a:pPr algn="just"/>
            <a:endParaRPr lang="es-MX" dirty="0">
              <a:latin typeface="Candara" pitchFamily="34" charset="0"/>
            </a:endParaRPr>
          </a:p>
          <a:p>
            <a:pPr algn="just"/>
            <a:r>
              <a:rPr lang="es-MX" dirty="0">
                <a:latin typeface="Candara" pitchFamily="34" charset="0"/>
              </a:rPr>
              <a:t>a) Archivo Histórico del Estado de Jalisco del Poder Ejecutivo;</a:t>
            </a:r>
          </a:p>
          <a:p>
            <a:pPr algn="just"/>
            <a:r>
              <a:rPr lang="es-MX" dirty="0">
                <a:latin typeface="Candara" pitchFamily="34" charset="0"/>
              </a:rPr>
              <a:t>b) Archivo de Concentración del Estado de Jalisco del Poder Ejecutivo;</a:t>
            </a:r>
          </a:p>
          <a:p>
            <a:pPr algn="just"/>
            <a:r>
              <a:rPr lang="es-MX" dirty="0">
                <a:latin typeface="Candara" pitchFamily="34" charset="0"/>
              </a:rPr>
              <a:t>c) Archivo General del Poder </a:t>
            </a:r>
            <a:r>
              <a:rPr lang="es-MX" u="sng" dirty="0">
                <a:latin typeface="Candara" pitchFamily="34" charset="0"/>
              </a:rPr>
              <a:t>Legislativo</a:t>
            </a:r>
            <a:r>
              <a:rPr lang="es-MX" dirty="0">
                <a:latin typeface="Candara" pitchFamily="34" charset="0"/>
              </a:rPr>
              <a:t> del Estado de Jalisco;</a:t>
            </a:r>
          </a:p>
          <a:p>
            <a:pPr algn="just"/>
            <a:r>
              <a:rPr lang="es-MX" dirty="0">
                <a:latin typeface="Candara" pitchFamily="34" charset="0"/>
              </a:rPr>
              <a:t>d) Archivo General del Poder </a:t>
            </a:r>
            <a:r>
              <a:rPr lang="es-MX" u="sng" dirty="0">
                <a:latin typeface="Candara" pitchFamily="34" charset="0"/>
              </a:rPr>
              <a:t>Judicial</a:t>
            </a:r>
            <a:r>
              <a:rPr lang="es-MX" dirty="0">
                <a:latin typeface="Candara" pitchFamily="34" charset="0"/>
              </a:rPr>
              <a:t> del Estado de Jalisco;</a:t>
            </a:r>
          </a:p>
          <a:p>
            <a:pPr algn="just"/>
            <a:r>
              <a:rPr lang="es-MX" dirty="0">
                <a:latin typeface="Candara" pitchFamily="34" charset="0"/>
              </a:rPr>
              <a:t>e) Archivos Generales de las dependencias de la administración pública del estado de Jalisco </a:t>
            </a:r>
            <a:r>
              <a:rPr lang="es-MX" dirty="0" smtClean="0">
                <a:latin typeface="Candara" pitchFamily="34" charset="0"/>
              </a:rPr>
              <a:t>y sus </a:t>
            </a:r>
            <a:r>
              <a:rPr lang="es-MX" dirty="0">
                <a:latin typeface="Candara" pitchFamily="34" charset="0"/>
              </a:rPr>
              <a:t>municipios; y</a:t>
            </a:r>
          </a:p>
          <a:p>
            <a:pPr algn="just"/>
            <a:r>
              <a:rPr lang="es-MX" sz="2000" b="1" dirty="0">
                <a:latin typeface="Candara" pitchFamily="34" charset="0"/>
              </a:rPr>
              <a:t>f) Archivos Generales de los </a:t>
            </a:r>
            <a:r>
              <a:rPr lang="es-MX" sz="2000" b="1" u="sng" dirty="0">
                <a:latin typeface="Candara" pitchFamily="34" charset="0"/>
              </a:rPr>
              <a:t>municipios </a:t>
            </a:r>
            <a:r>
              <a:rPr lang="es-MX" sz="2000" b="1" dirty="0">
                <a:latin typeface="Candara" pitchFamily="34" charset="0"/>
              </a:rPr>
              <a:t>del estado de Jalisco.</a:t>
            </a:r>
          </a:p>
          <a:p>
            <a:pPr algn="just"/>
            <a:endParaRPr lang="es-MX" dirty="0">
              <a:latin typeface="Candara" pitchFamily="34" charset="0"/>
            </a:endParaRPr>
          </a:p>
          <a:p>
            <a:pPr algn="just"/>
            <a:r>
              <a:rPr lang="es-MX" b="1" i="1" dirty="0">
                <a:latin typeface="Candara" pitchFamily="34" charset="0"/>
              </a:rPr>
              <a:t>Fracción VI </a:t>
            </a:r>
            <a:r>
              <a:rPr lang="es-MX" b="1" i="1" dirty="0" smtClean="0">
                <a:latin typeface="Candara" pitchFamily="34" charset="0"/>
              </a:rPr>
              <a:t>Artículo </a:t>
            </a:r>
            <a:r>
              <a:rPr lang="es-MX" b="1" i="1" dirty="0">
                <a:latin typeface="Candara" pitchFamily="34" charset="0"/>
              </a:rPr>
              <a:t>2 de la Ley  que regula la administración de documentos públicos e históricos del Estado de Jalisco.</a:t>
            </a:r>
          </a:p>
          <a:p>
            <a:endParaRPr lang="es-MX" b="1" dirty="0"/>
          </a:p>
        </p:txBody>
      </p:sp>
      <p:pic>
        <p:nvPicPr>
          <p:cNvPr id="1027" name="Picture 3" descr="C:\Users\olivac\AppData\Local\Microsoft\Windows\Temporary Internet Files\Content.IE5\PPY2LCUG\alfombra-senalar-lado_~CP01CSM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1" y="1638195"/>
            <a:ext cx="1447005" cy="23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7/7a/Jalisco_fisio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91" y="404664"/>
            <a:ext cx="981969" cy="9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560176" y="2229469"/>
            <a:ext cx="2500313" cy="15001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256588" y="300657"/>
            <a:ext cx="3214688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11763" y="2158032"/>
            <a:ext cx="2714625" cy="1500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069388" y="3515344"/>
            <a:ext cx="1484313" cy="1625600"/>
          </a:xfrm>
          <a:prstGeom prst="flowChartMultidocument">
            <a:avLst/>
          </a:prstGeom>
          <a:noFill/>
          <a:ln w="9525">
            <a:solidFill>
              <a:srgbClr val="FFCF37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43988" y="4229719"/>
            <a:ext cx="1400175" cy="3381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1600">
                <a:latin typeface="Tahoma" pitchFamily="34" charset="0"/>
              </a:rPr>
              <a:t>DOCUMENTO</a:t>
            </a:r>
            <a:endParaRPr lang="es-ES" sz="1600">
              <a:latin typeface="Tahoma" pitchFamily="34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70538" y="3447082"/>
            <a:ext cx="2268538" cy="1476375"/>
          </a:xfrm>
          <a:prstGeom prst="ellipse">
            <a:avLst/>
          </a:prstGeom>
          <a:gradFill rotWithShape="1">
            <a:gsLst>
              <a:gs pos="0">
                <a:srgbClr val="984C7F"/>
              </a:gs>
              <a:gs pos="50000">
                <a:srgbClr val="DEC5D4"/>
              </a:gs>
              <a:gs pos="100000">
                <a:srgbClr val="EEE3E9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dirty="0">
                <a:latin typeface="Tahoma" pitchFamily="34" charset="0"/>
              </a:rPr>
              <a:t> </a:t>
            </a:r>
            <a:r>
              <a:rPr lang="es-MX" dirty="0" smtClean="0">
                <a:latin typeface="Tahoma" pitchFamily="34" charset="0"/>
              </a:rPr>
              <a:t>ETAPA o FASE</a:t>
            </a:r>
            <a:endParaRPr lang="es-MX" dirty="0">
              <a:latin typeface="Tahoma" pitchFamily="34" charset="0"/>
            </a:endParaRPr>
          </a:p>
          <a:p>
            <a:pPr algn="ctr"/>
            <a:r>
              <a:rPr lang="es-MX" dirty="0">
                <a:latin typeface="Tahoma" pitchFamily="34" charset="0"/>
              </a:rPr>
              <a:t>ACTIVA</a:t>
            </a:r>
          </a:p>
          <a:p>
            <a:pPr algn="ctr"/>
            <a:r>
              <a:rPr lang="es-MX" sz="1600" dirty="0">
                <a:latin typeface="Tahoma" pitchFamily="34" charset="0"/>
              </a:rPr>
              <a:t>(Cotidiano)</a:t>
            </a:r>
            <a:endParaRPr lang="es-ES" sz="1600" dirty="0">
              <a:latin typeface="Tahoma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283576" y="4158282"/>
            <a:ext cx="541337" cy="433387"/>
          </a:xfrm>
          <a:prstGeom prst="rightArrow">
            <a:avLst>
              <a:gd name="adj1" fmla="val 50000"/>
              <a:gd name="adj2" fmla="val 31227"/>
            </a:avLst>
          </a:prstGeom>
          <a:solidFill>
            <a:schemeClr val="bg1"/>
          </a:solidFill>
          <a:ln w="9525" algn="ctr">
            <a:solidFill>
              <a:srgbClr val="70009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667751" y="1215057"/>
            <a:ext cx="2268537" cy="1476375"/>
          </a:xfrm>
          <a:prstGeom prst="ellipse">
            <a:avLst/>
          </a:prstGeom>
          <a:gradFill rotWithShape="1">
            <a:gsLst>
              <a:gs pos="0">
                <a:srgbClr val="984C7F"/>
              </a:gs>
              <a:gs pos="50000">
                <a:srgbClr val="DEC5D4"/>
              </a:gs>
              <a:gs pos="100000">
                <a:srgbClr val="EEE3E9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dirty="0">
                <a:latin typeface="Tahoma" pitchFamily="34" charset="0"/>
              </a:rPr>
              <a:t> </a:t>
            </a:r>
            <a:r>
              <a:rPr lang="es-MX" dirty="0" smtClean="0">
                <a:latin typeface="Tahoma" pitchFamily="34" charset="0"/>
              </a:rPr>
              <a:t>ETAPA o FASE</a:t>
            </a:r>
            <a:endParaRPr lang="es-MX" dirty="0">
              <a:latin typeface="Tahoma" pitchFamily="34" charset="0"/>
            </a:endParaRPr>
          </a:p>
          <a:p>
            <a:pPr algn="ctr"/>
            <a:r>
              <a:rPr lang="es-MX" dirty="0">
                <a:latin typeface="Tahoma" pitchFamily="34" charset="0"/>
              </a:rPr>
              <a:t>SEMI-ACTIVA</a:t>
            </a:r>
          </a:p>
          <a:p>
            <a:pPr algn="ctr"/>
            <a:r>
              <a:rPr lang="es-MX" sz="1400" dirty="0">
                <a:latin typeface="Tahoma" pitchFamily="34" charset="0"/>
              </a:rPr>
              <a:t>(Esporádico)</a:t>
            </a:r>
            <a:endParaRPr lang="es-ES" sz="1400" dirty="0">
              <a:latin typeface="Tahoma" pitchFamily="34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799888" y="3591544"/>
            <a:ext cx="2268538" cy="1476375"/>
          </a:xfrm>
          <a:prstGeom prst="ellipse">
            <a:avLst/>
          </a:prstGeom>
          <a:gradFill rotWithShape="1">
            <a:gsLst>
              <a:gs pos="0">
                <a:srgbClr val="984C7F"/>
              </a:gs>
              <a:gs pos="50000">
                <a:srgbClr val="DEC5D4"/>
              </a:gs>
              <a:gs pos="100000">
                <a:srgbClr val="EEE3E9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dirty="0">
                <a:latin typeface="Tahoma" pitchFamily="34" charset="0"/>
              </a:rPr>
              <a:t> </a:t>
            </a:r>
            <a:r>
              <a:rPr lang="es-MX" dirty="0" smtClean="0">
                <a:latin typeface="Tahoma" pitchFamily="34" charset="0"/>
              </a:rPr>
              <a:t>ETAPA o FASE</a:t>
            </a:r>
            <a:endParaRPr lang="es-MX" dirty="0">
              <a:latin typeface="Tahoma" pitchFamily="34" charset="0"/>
            </a:endParaRPr>
          </a:p>
          <a:p>
            <a:pPr algn="ctr"/>
            <a:r>
              <a:rPr lang="es-MX" dirty="0" smtClean="0">
                <a:latin typeface="Tahoma" pitchFamily="34" charset="0"/>
              </a:rPr>
              <a:t>HISTÓRICA</a:t>
            </a:r>
            <a:endParaRPr lang="es-ES" dirty="0">
              <a:latin typeface="Tahoma" pitchFamily="34" charset="0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4496426" y="2834307"/>
            <a:ext cx="466725" cy="468312"/>
          </a:xfrm>
          <a:prstGeom prst="downArrow">
            <a:avLst>
              <a:gd name="adj1" fmla="val 50000"/>
              <a:gd name="adj2" fmla="val 25085"/>
            </a:avLst>
          </a:prstGeom>
          <a:solidFill>
            <a:schemeClr val="bg1"/>
          </a:solidFill>
          <a:ln w="9525" algn="ctr">
            <a:solidFill>
              <a:srgbClr val="70009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115676" y="4166219"/>
            <a:ext cx="504825" cy="431800"/>
          </a:xfrm>
          <a:prstGeom prst="leftArrow">
            <a:avLst>
              <a:gd name="adj1" fmla="val 50000"/>
              <a:gd name="adj2" fmla="val 29228"/>
            </a:avLst>
          </a:prstGeom>
          <a:solidFill>
            <a:schemeClr val="bg1"/>
          </a:solidFill>
          <a:ln w="9525" algn="ctr">
            <a:solidFill>
              <a:srgbClr val="700098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3069263" y="2586657"/>
            <a:ext cx="785813" cy="719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783888" y="2658094"/>
            <a:ext cx="776288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385719" y="6118209"/>
            <a:ext cx="6956425" cy="646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Etapas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determinadas por los valores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y usos que tiene durante </a:t>
            </a:r>
          </a:p>
          <a:p>
            <a:pPr algn="ctr"/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cada una de ellas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26076" y="3086719"/>
            <a:ext cx="2376487" cy="646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Archivo de Tramite</a:t>
            </a:r>
          </a:p>
          <a:p>
            <a:pPr>
              <a:defRPr/>
            </a:pP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328026" y="872157"/>
            <a:ext cx="3140075" cy="369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Archivo de Concentración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855451" y="3229594"/>
            <a:ext cx="2159000" cy="3698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Archivo Histórico</a:t>
            </a:r>
            <a:endPara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9" name="17 Rectángulo"/>
          <p:cNvSpPr>
            <a:spLocks noChangeArrowheads="1"/>
          </p:cNvSpPr>
          <p:nvPr/>
        </p:nvSpPr>
        <p:spPr bwMode="auto">
          <a:xfrm>
            <a:off x="211763" y="2229469"/>
            <a:ext cx="2928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i="1" dirty="0">
                <a:latin typeface="Tw Cen MT" pitchFamily="34" charset="0"/>
              </a:rPr>
              <a:t>Documentos de Uso cotidiano</a:t>
            </a:r>
            <a:r>
              <a:rPr lang="es-MX" sz="1400" dirty="0">
                <a:latin typeface="Tw Cen MT" pitchFamily="34" charset="0"/>
              </a:rPr>
              <a:t> y necesario para el ejercicio  de las atribuciones de la Unidad administrativa.</a:t>
            </a:r>
          </a:p>
        </p:txBody>
      </p:sp>
      <p:sp>
        <p:nvSpPr>
          <p:cNvPr id="20" name="18 Rectángulo"/>
          <p:cNvSpPr>
            <a:spLocks noChangeArrowheads="1"/>
          </p:cNvSpPr>
          <p:nvPr/>
        </p:nvSpPr>
        <p:spPr bwMode="auto">
          <a:xfrm>
            <a:off x="3399463" y="300657"/>
            <a:ext cx="30718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1350" b="1" i="1" dirty="0">
                <a:latin typeface="Tw Cen MT" pitchFamily="34" charset="0"/>
              </a:rPr>
              <a:t>Documentos de Consulta </a:t>
            </a:r>
          </a:p>
          <a:p>
            <a:pPr algn="ctr">
              <a:defRPr/>
            </a:pPr>
            <a:r>
              <a:rPr lang="es-MX" sz="1350" b="1" i="1" dirty="0">
                <a:latin typeface="Tw Cen MT" pitchFamily="34" charset="0"/>
              </a:rPr>
              <a:t>esporádica </a:t>
            </a:r>
            <a:r>
              <a:rPr lang="es-MX" sz="1350" dirty="0">
                <a:latin typeface="Tw Cen MT" pitchFamily="34" charset="0"/>
              </a:rPr>
              <a:t>y que permanecen</a:t>
            </a:r>
          </a:p>
          <a:p>
            <a:pPr algn="ctr">
              <a:defRPr/>
            </a:pPr>
            <a:r>
              <a:rPr lang="es-MX" sz="1350" dirty="0">
                <a:latin typeface="Tw Cen MT" pitchFamily="34" charset="0"/>
              </a:rPr>
              <a:t>en el archivo hasta su destino final.</a:t>
            </a:r>
          </a:p>
        </p:txBody>
      </p:sp>
      <p:sp>
        <p:nvSpPr>
          <p:cNvPr id="21" name="23 Rectángulo"/>
          <p:cNvSpPr>
            <a:spLocks noChangeArrowheads="1"/>
          </p:cNvSpPr>
          <p:nvPr/>
        </p:nvSpPr>
        <p:spPr bwMode="auto">
          <a:xfrm>
            <a:off x="6426826" y="2300907"/>
            <a:ext cx="2928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dirty="0">
                <a:latin typeface="Tw Cen MT" pitchFamily="34" charset="0"/>
              </a:rPr>
              <a:t>Unidad responsable</a:t>
            </a:r>
            <a:r>
              <a:rPr lang="es-MX" sz="1400" b="1" i="1" dirty="0">
                <a:latin typeface="Tw Cen MT" pitchFamily="34" charset="0"/>
              </a:rPr>
              <a:t> de</a:t>
            </a:r>
          </a:p>
          <a:p>
            <a:pPr algn="ctr"/>
            <a:r>
              <a:rPr lang="es-MX" sz="1400" b="1" i="1" dirty="0">
                <a:latin typeface="Tw Cen MT" pitchFamily="34" charset="0"/>
              </a:rPr>
              <a:t>Organizar, conservar, administrar,</a:t>
            </a:r>
          </a:p>
          <a:p>
            <a:pPr algn="ctr"/>
            <a:r>
              <a:rPr lang="es-MX" sz="1400" b="1" i="1" dirty="0">
                <a:latin typeface="Tw Cen MT" pitchFamily="34" charset="0"/>
              </a:rPr>
              <a:t>Describir, divulgar </a:t>
            </a:r>
            <a:r>
              <a:rPr lang="es-MX" sz="1400" dirty="0">
                <a:latin typeface="Tw Cen MT" pitchFamily="34" charset="0"/>
              </a:rPr>
              <a:t>la memoria</a:t>
            </a:r>
          </a:p>
          <a:p>
            <a:pPr algn="ctr"/>
            <a:r>
              <a:rPr lang="es-MX" sz="1400" dirty="0">
                <a:latin typeface="Tw Cen MT" pitchFamily="34" charset="0"/>
              </a:rPr>
              <a:t>documental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453313" y="3998738"/>
            <a:ext cx="2872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CA3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05294" y="1767507"/>
            <a:ext cx="357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CA3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8625513" y="4166219"/>
            <a:ext cx="3289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400" b="1" dirty="0">
                <a:solidFill>
                  <a:srgbClr val="CA32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3</a:t>
            </a: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558520" y="5462315"/>
            <a:ext cx="5256584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MX" dirty="0"/>
              <a:t>Proceso que permite no saturar los archivos</a:t>
            </a:r>
          </a:p>
        </p:txBody>
      </p:sp>
    </p:spTree>
    <p:extLst>
      <p:ext uri="{BB962C8B-B14F-4D97-AF65-F5344CB8AC3E}">
        <p14:creationId xmlns:p14="http://schemas.microsoft.com/office/powerpoint/2010/main" val="14779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39146" y="1472097"/>
            <a:ext cx="8620059" cy="34163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es-MX" sz="4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ALORACIÓN </a:t>
            </a:r>
            <a:r>
              <a:rPr lang="es-MX" sz="4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es-MX" sz="4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OCUMENTAL</a:t>
            </a:r>
          </a:p>
          <a:p>
            <a:pPr algn="ctr">
              <a:defRPr/>
            </a:pP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Es el análisis </a:t>
            </a: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 </a:t>
            </a: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estudio de los documentos,  para determinar </a:t>
            </a: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su </a:t>
            </a: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utilidad o valor a lo largo de </a:t>
            </a:r>
            <a:r>
              <a:rPr lang="es-MX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sus etapas </a:t>
            </a: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así </a:t>
            </a: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como para designarles </a:t>
            </a: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tiempo </a:t>
            </a:r>
          </a:p>
          <a:p>
            <a:pPr algn="ctr">
              <a:defRPr/>
            </a:pP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(vigencia documental) </a:t>
            </a:r>
          </a:p>
          <a:p>
            <a:pPr algn="ctr">
              <a:defRPr/>
            </a:pP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y </a:t>
            </a: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espacio </a:t>
            </a:r>
            <a:r>
              <a:rPr lang="es-MX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conservación </a:t>
            </a:r>
            <a:r>
              <a:rPr lang="es-MX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 eliminación.</a:t>
            </a:r>
          </a:p>
          <a:p>
            <a:pPr algn="ctr">
              <a:defRPr/>
            </a:pPr>
            <a:endParaRPr lang="es-ES" sz="2800" dirty="0">
              <a:solidFill>
                <a:srgbClr val="009900"/>
              </a:solidFill>
              <a:latin typeface="EurekaSans-Light" pitchFamily="50" charset="0"/>
            </a:endParaRPr>
          </a:p>
        </p:txBody>
      </p:sp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1362447" y="6180362"/>
            <a:ext cx="3337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Valores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primarios</a:t>
            </a:r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5297037" y="6225044"/>
            <a:ext cx="3625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Valores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Secundarios</a:t>
            </a:r>
          </a:p>
        </p:txBody>
      </p:sp>
      <p:sp>
        <p:nvSpPr>
          <p:cNvPr id="5" name="4 Flecha arriba"/>
          <p:cNvSpPr/>
          <p:nvPr/>
        </p:nvSpPr>
        <p:spPr>
          <a:xfrm rot="9195680">
            <a:off x="6470307" y="4988847"/>
            <a:ext cx="462988" cy="1256200"/>
          </a:xfrm>
          <a:prstGeom prst="upArrow">
            <a:avLst>
              <a:gd name="adj1" fmla="val 50000"/>
              <a:gd name="adj2" fmla="val 5219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Flecha arriba"/>
          <p:cNvSpPr/>
          <p:nvPr/>
        </p:nvSpPr>
        <p:spPr>
          <a:xfrm rot="12617389">
            <a:off x="3247529" y="4994824"/>
            <a:ext cx="462988" cy="1256200"/>
          </a:xfrm>
          <a:prstGeom prst="upArrow">
            <a:avLst>
              <a:gd name="adj1" fmla="val 50000"/>
              <a:gd name="adj2" fmla="val 5219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4" descr="C:\Users\colivares.CONAFOR\AppData\Local\Microsoft\Windows\Temporary Internet Files\Content.IE5\06HSQ2GK\MC9002334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38" y="4928481"/>
            <a:ext cx="1203418" cy="1138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3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3797080" y="533928"/>
            <a:ext cx="4601436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</a:t>
            </a:r>
            <a:r>
              <a:rPr lang="es-MX" sz="3200" kern="0" dirty="0">
                <a:latin typeface="Tahoma" pitchFamily="34" charset="0"/>
              </a:rPr>
              <a:t>ALORES </a:t>
            </a:r>
            <a:r>
              <a:rPr lang="es-MX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</a:t>
            </a:r>
            <a:r>
              <a:rPr lang="es-MX" sz="3200" kern="0" dirty="0">
                <a:latin typeface="Tahoma" pitchFamily="34" charset="0"/>
              </a:rPr>
              <a:t>RIMARIOS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88943" y="1793061"/>
            <a:ext cx="63722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Candara" pitchFamily="34" charset="0"/>
              </a:rPr>
              <a:t> </a:t>
            </a:r>
            <a:r>
              <a:rPr lang="es-MX" sz="2400" dirty="0">
                <a:latin typeface="Candara" pitchFamily="34" charset="0"/>
              </a:rPr>
              <a:t>Son los</a:t>
            </a:r>
            <a:r>
              <a:rPr lang="es-MX" sz="2400" dirty="0">
                <a:solidFill>
                  <a:srgbClr val="FF9900"/>
                </a:solidFill>
                <a:latin typeface="Candara" pitchFamily="34" charset="0"/>
              </a:rPr>
              <a:t> </a:t>
            </a:r>
            <a:r>
              <a:rPr lang="es-MX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valores</a:t>
            </a:r>
            <a:r>
              <a:rPr lang="es-MX" sz="2400" dirty="0">
                <a:solidFill>
                  <a:srgbClr val="FF9900"/>
                </a:solidFill>
                <a:latin typeface="Candara" pitchFamily="34" charset="0"/>
              </a:rPr>
              <a:t> </a:t>
            </a:r>
            <a:r>
              <a:rPr lang="es-MX" sz="2400" dirty="0">
                <a:latin typeface="Candara" pitchFamily="34" charset="0"/>
              </a:rPr>
              <a:t>que tienen los documentos que están en </a:t>
            </a:r>
            <a:r>
              <a:rPr lang="es-MX" sz="2400" dirty="0" smtClean="0">
                <a:latin typeface="Candara" pitchFamily="34" charset="0"/>
              </a:rPr>
              <a:t>el </a:t>
            </a:r>
            <a:r>
              <a:rPr lang="es-MX" sz="2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Archivo de trámite </a:t>
            </a:r>
            <a:r>
              <a:rPr lang="es-MX" sz="2400" dirty="0" smtClean="0">
                <a:latin typeface="Candara" pitchFamily="34" charset="0"/>
              </a:rPr>
              <a:t>para </a:t>
            </a:r>
            <a:r>
              <a:rPr lang="es-MX" sz="2400" dirty="0">
                <a:latin typeface="Candara" pitchFamily="34" charset="0"/>
              </a:rPr>
              <a:t>la consulta  </a:t>
            </a:r>
            <a:r>
              <a:rPr lang="es-MX" sz="2400" dirty="0" smtClean="0">
                <a:latin typeface="Candara" pitchFamily="34" charset="0"/>
              </a:rPr>
              <a:t>inmediata, y los cuales se </a:t>
            </a:r>
            <a:r>
              <a:rPr lang="es-MX" sz="2400" dirty="0">
                <a:latin typeface="Candara" pitchFamily="34" charset="0"/>
              </a:rPr>
              <a:t>usan cotidianamente. </a:t>
            </a:r>
          </a:p>
          <a:p>
            <a:pPr algn="ctr"/>
            <a:endParaRPr lang="es-MX" sz="2400" dirty="0">
              <a:latin typeface="Candara" pitchFamily="34" charset="0"/>
            </a:endParaRPr>
          </a:p>
          <a:p>
            <a:pPr algn="ctr"/>
            <a:r>
              <a:rPr lang="es-MX" sz="2400" dirty="0">
                <a:latin typeface="Candara" pitchFamily="34" charset="0"/>
              </a:rPr>
              <a:t>Pueden presentar aspectos  </a:t>
            </a:r>
            <a:r>
              <a:rPr lang="es-MX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administrativos, legales, fiscales y contables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 </a:t>
            </a:r>
            <a:r>
              <a:rPr lang="es-MX" sz="2400" dirty="0">
                <a:latin typeface="Candara" pitchFamily="34" charset="0"/>
              </a:rPr>
              <a:t>Y existen durante el trámite de  los </a:t>
            </a:r>
            <a:r>
              <a:rPr lang="es-MX" sz="2400" dirty="0" smtClean="0">
                <a:latin typeface="Candara" pitchFamily="34" charset="0"/>
              </a:rPr>
              <a:t>asuntos</a:t>
            </a:r>
            <a:r>
              <a:rPr lang="es-MX" sz="2400" dirty="0">
                <a:latin typeface="Candara" pitchFamily="34" charset="0"/>
              </a:rPr>
              <a:t> </a:t>
            </a:r>
            <a:r>
              <a:rPr lang="es-MX" sz="2400" dirty="0" smtClean="0">
                <a:latin typeface="Candara" pitchFamily="34" charset="0"/>
              </a:rPr>
              <a:t>y cuentan con una </a:t>
            </a:r>
            <a:r>
              <a:rPr lang="es-MX" sz="2400" i="1" dirty="0" smtClean="0">
                <a:latin typeface="Candara" pitchFamily="34" charset="0"/>
              </a:rPr>
              <a:t>vigencia documental.</a:t>
            </a:r>
            <a:endParaRPr lang="es-MX" sz="2400" dirty="0">
              <a:latin typeface="Candara" pitchFamily="34" charset="0"/>
            </a:endParaRPr>
          </a:p>
          <a:p>
            <a:pPr algn="ctr"/>
            <a:endParaRPr lang="es-MX" sz="2400" dirty="0">
              <a:latin typeface="Candara" pitchFamily="34" charset="0"/>
            </a:endParaRPr>
          </a:p>
          <a:p>
            <a:pPr algn="ctr"/>
            <a:r>
              <a:rPr lang="es-MX" sz="2400" dirty="0">
                <a:latin typeface="Candara" pitchFamily="34" charset="0"/>
              </a:rPr>
              <a:t>Luego los documentos </a:t>
            </a:r>
            <a:r>
              <a:rPr lang="es-MX" sz="2400" dirty="0" smtClean="0">
                <a:latin typeface="Candara" pitchFamily="34" charset="0"/>
              </a:rPr>
              <a:t>se transfieren a una guarda precaucional en el </a:t>
            </a:r>
            <a:r>
              <a:rPr lang="es-MX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Archivo de Concentración</a:t>
            </a:r>
            <a:r>
              <a:rPr lang="es-MX" sz="2400" dirty="0" smtClean="0">
                <a:latin typeface="Candara" pitchFamily="34" charset="0"/>
              </a:rPr>
              <a:t>; los </a:t>
            </a:r>
            <a:r>
              <a:rPr lang="es-MX" sz="2400" dirty="0">
                <a:latin typeface="Candara" pitchFamily="34" charset="0"/>
              </a:rPr>
              <a:t>valores de los </a:t>
            </a:r>
            <a:r>
              <a:rPr lang="es-MX" sz="2400" dirty="0" smtClean="0">
                <a:latin typeface="Candara" pitchFamily="34" charset="0"/>
              </a:rPr>
              <a:t>documentos </a:t>
            </a:r>
            <a:r>
              <a:rPr lang="es-MX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siguen siendo primarios</a:t>
            </a:r>
            <a:r>
              <a:rPr lang="es-MX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  <p:pic>
        <p:nvPicPr>
          <p:cNvPr id="4" name="Picture 4" descr="C:\Users\colivares.CONAFOR\AppData\Local\Microsoft\Windows\Temporary Internet Files\Content.IE5\6TWGL3ED\MC9000787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299" y="3114524"/>
            <a:ext cx="1831874" cy="1969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858230" y="620688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V</a:t>
            </a:r>
            <a:r>
              <a:rPr lang="es-MX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alores </a:t>
            </a:r>
            <a:r>
              <a:rPr lang="es-MX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P</a:t>
            </a:r>
            <a:r>
              <a:rPr lang="es-MX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rimarios</a:t>
            </a:r>
            <a:endParaRPr lang="es-MX" sz="32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43608" y="1916832"/>
            <a:ext cx="7600968" cy="464742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rgbClr val="700098"/>
                </a:solidFill>
                <a:latin typeface="Candara" pitchFamily="34" charset="0"/>
              </a:rPr>
              <a:t>Valor </a:t>
            </a: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ADMINISTRATIVO</a:t>
            </a:r>
          </a:p>
          <a:p>
            <a:pPr algn="just"/>
            <a:r>
              <a:rPr lang="es-MX" dirty="0" smtClean="0">
                <a:latin typeface="Candara" pitchFamily="34" charset="0"/>
              </a:rPr>
              <a:t>E</a:t>
            </a:r>
            <a:r>
              <a:rPr lang="es-MX" sz="2000" dirty="0" smtClean="0">
                <a:latin typeface="Candara" pitchFamily="34" charset="0"/>
              </a:rPr>
              <a:t>l </a:t>
            </a:r>
            <a:r>
              <a:rPr lang="es-MX" sz="2000" dirty="0">
                <a:latin typeface="Candara" pitchFamily="34" charset="0"/>
              </a:rPr>
              <a:t>que tiene los documentos de archivo para la </a:t>
            </a:r>
            <a:r>
              <a:rPr lang="es-MX" sz="2000" dirty="0" smtClean="0">
                <a:latin typeface="Candara" pitchFamily="34" charset="0"/>
              </a:rPr>
              <a:t>administración </a:t>
            </a:r>
            <a:r>
              <a:rPr lang="es-MX" sz="2000" dirty="0">
                <a:latin typeface="Candara" pitchFamily="34" charset="0"/>
              </a:rPr>
              <a:t>que los ha producido o recibido</a:t>
            </a:r>
            <a:r>
              <a:rPr lang="es-MX" sz="2000" i="1" dirty="0">
                <a:latin typeface="Candara" pitchFamily="34" charset="0"/>
              </a:rPr>
              <a:t>,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relacionado al trámite o asunto </a:t>
            </a: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que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motivó su creación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 </a:t>
            </a:r>
          </a:p>
          <a:p>
            <a:pPr algn="just"/>
            <a:endParaRPr lang="es-MX" sz="2000" u="sng" dirty="0">
              <a:latin typeface="Candara" pitchFamily="34" charset="0"/>
            </a:endParaRPr>
          </a:p>
          <a:p>
            <a:pPr algn="just"/>
            <a:r>
              <a:rPr lang="es-MX" sz="2400" dirty="0">
                <a:solidFill>
                  <a:srgbClr val="700098"/>
                </a:solidFill>
                <a:latin typeface="Candara" pitchFamily="34" charset="0"/>
              </a:rPr>
              <a:t>Valor </a:t>
            </a: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LEGAL</a:t>
            </a:r>
          </a:p>
          <a:p>
            <a:pPr algn="just"/>
            <a:r>
              <a:rPr lang="es-MX" dirty="0" smtClean="0">
                <a:latin typeface="Candara" pitchFamily="34" charset="0"/>
              </a:rPr>
              <a:t>E</a:t>
            </a:r>
            <a:r>
              <a:rPr lang="es-MX" sz="2000" dirty="0" smtClean="0">
                <a:latin typeface="Candara" pitchFamily="34" charset="0"/>
              </a:rPr>
              <a:t>s </a:t>
            </a:r>
            <a:r>
              <a:rPr lang="es-MX" sz="2000" dirty="0">
                <a:latin typeface="Candara" pitchFamily="34" charset="0"/>
              </a:rPr>
              <a:t>el que puedan tener los documentos para servir como </a:t>
            </a:r>
            <a:r>
              <a:rPr lang="es-MX" sz="2000" dirty="0" smtClean="0">
                <a:latin typeface="Candara" pitchFamily="34" charset="0"/>
              </a:rPr>
              <a:t>prueba </a:t>
            </a:r>
            <a:r>
              <a:rPr lang="es-MX" sz="2000" dirty="0">
                <a:latin typeface="Candara" pitchFamily="34" charset="0"/>
              </a:rPr>
              <a:t>ante la Ley y/o así</a:t>
            </a:r>
            <a:r>
              <a:rPr lang="es-MX" sz="2000" i="1" dirty="0">
                <a:latin typeface="Candara" pitchFamily="34" charset="0"/>
              </a:rPr>
              <a:t> certificar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derechos y obligaciones de la </a:t>
            </a:r>
            <a:r>
              <a:rPr lang="es-MX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Administración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Pública o de los ciudadanos.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/>
            <a:endParaRPr lang="es-MX" sz="2400" i="1" dirty="0">
              <a:solidFill>
                <a:srgbClr val="700098"/>
              </a:solidFill>
              <a:latin typeface="Candara" pitchFamily="34" charset="0"/>
            </a:endParaRPr>
          </a:p>
          <a:p>
            <a:pPr algn="just"/>
            <a:r>
              <a:rPr lang="es-MX" sz="2400" dirty="0">
                <a:solidFill>
                  <a:srgbClr val="700098"/>
                </a:solidFill>
                <a:latin typeface="Candara" pitchFamily="34" charset="0"/>
              </a:rPr>
              <a:t>Valor FISCAL O </a:t>
            </a: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CONTABLE</a:t>
            </a:r>
          </a:p>
          <a:p>
            <a:pPr algn="just"/>
            <a:r>
              <a:rPr lang="es-MX" dirty="0" smtClean="0">
                <a:latin typeface="Candara" pitchFamily="34" charset="0"/>
              </a:rPr>
              <a:t>E</a:t>
            </a:r>
            <a:r>
              <a:rPr lang="es-MX" sz="2000" dirty="0" smtClean="0">
                <a:latin typeface="Candara" pitchFamily="34" charset="0"/>
              </a:rPr>
              <a:t>l </a:t>
            </a:r>
            <a:r>
              <a:rPr lang="es-MX" sz="2000" dirty="0">
                <a:latin typeface="Candara" pitchFamily="34" charset="0"/>
              </a:rPr>
              <a:t>que tienen los documentos que pueden servir </a:t>
            </a:r>
            <a:r>
              <a:rPr lang="es-MX" sz="2000" dirty="0" smtClean="0">
                <a:latin typeface="Candara" pitchFamily="34" charset="0"/>
              </a:rPr>
              <a:t>de</a:t>
            </a:r>
            <a:r>
              <a:rPr lang="es-MX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explicación o justificación de operación destinadas al control </a:t>
            </a:r>
            <a:r>
              <a:rPr lang="es-MX" sz="2000" i="1" dirty="0" smtClean="0">
                <a:latin typeface="Candara" pitchFamily="34" charset="0"/>
              </a:rPr>
              <a:t>presupuestario </a:t>
            </a:r>
            <a:r>
              <a:rPr lang="es-MX" sz="2000" dirty="0">
                <a:latin typeface="Candara" pitchFamily="34" charset="0"/>
              </a:rPr>
              <a:t>y como prueba del cumplimiento de obligaciones tributarias.</a:t>
            </a:r>
            <a:endParaRPr lang="es-E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420888"/>
            <a:ext cx="8358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dirty="0">
                <a:latin typeface="Candara" pitchFamily="34" charset="0"/>
              </a:rPr>
              <a:t>  Estos valores los presentan los documentos que </a:t>
            </a:r>
            <a:r>
              <a:rPr lang="es-MX" dirty="0">
                <a:solidFill>
                  <a:srgbClr val="90269E"/>
                </a:solidFill>
                <a:latin typeface="Candara" pitchFamily="34" charset="0"/>
              </a:rPr>
              <a:t>han terminado su vigencia  documental</a:t>
            </a:r>
            <a:r>
              <a:rPr lang="es-MX" dirty="0">
                <a:latin typeface="Candara" pitchFamily="34" charset="0"/>
              </a:rPr>
              <a:t> porque han concluido su </a:t>
            </a:r>
            <a:r>
              <a:rPr lang="es-MX" b="1" dirty="0">
                <a:latin typeface="Candara" pitchFamily="34" charset="0"/>
              </a:rPr>
              <a:t>trámite</a:t>
            </a:r>
            <a:r>
              <a:rPr lang="es-MX" dirty="0">
                <a:latin typeface="Candara" pitchFamily="34" charset="0"/>
              </a:rPr>
              <a:t>, ha caducado en el tiempo o por otra razón determinada por los actores del trámite; el documento </a:t>
            </a:r>
            <a:r>
              <a:rPr lang="es-MX" i="1" dirty="0">
                <a:latin typeface="Candara" pitchFamily="34" charset="0"/>
              </a:rPr>
              <a:t>no tiene fuerza obligatoria </a:t>
            </a:r>
            <a:r>
              <a:rPr lang="es-MX" dirty="0">
                <a:latin typeface="Candara" pitchFamily="34" charset="0"/>
              </a:rPr>
              <a:t>desde el punto de vista </a:t>
            </a:r>
            <a:r>
              <a:rPr lang="es-MX" i="1" dirty="0">
                <a:latin typeface="Candara" pitchFamily="34" charset="0"/>
              </a:rPr>
              <a:t>administrativo, fiscal o legal, o contable </a:t>
            </a:r>
            <a:r>
              <a:rPr lang="es-MX" dirty="0">
                <a:latin typeface="Candara" pitchFamily="34" charset="0"/>
              </a:rPr>
              <a:t>aunque </a:t>
            </a:r>
            <a:r>
              <a:rPr lang="es-MX" dirty="0" smtClean="0">
                <a:latin typeface="Candara" pitchFamily="34" charset="0"/>
              </a:rPr>
              <a:t> </a:t>
            </a:r>
            <a:r>
              <a:rPr lang="es-MX" dirty="0">
                <a:latin typeface="Candara" pitchFamily="34" charset="0"/>
              </a:rPr>
              <a:t>sigue siendo </a:t>
            </a:r>
            <a:r>
              <a:rPr lang="es-MX" u="sng" dirty="0">
                <a:latin typeface="Candara" pitchFamily="34" charset="0"/>
              </a:rPr>
              <a:t>testimonio</a:t>
            </a:r>
            <a:r>
              <a:rPr lang="es-MX" dirty="0">
                <a:latin typeface="Candara" pitchFamily="34" charset="0"/>
              </a:rPr>
              <a:t> de una </a:t>
            </a:r>
            <a:r>
              <a:rPr lang="es-MX" u="sng" dirty="0">
                <a:latin typeface="Candara" pitchFamily="34" charset="0"/>
              </a:rPr>
              <a:t>acción. </a:t>
            </a: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>
                <a:latin typeface="Candara" pitchFamily="34" charset="0"/>
              </a:rPr>
              <a:t>Secundario va a significar un  </a:t>
            </a:r>
            <a:r>
              <a:rPr lang="es-MX" i="1" dirty="0">
                <a:solidFill>
                  <a:srgbClr val="9026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valor de larga duración </a:t>
            </a:r>
            <a:r>
              <a:rPr lang="es-MX" dirty="0">
                <a:latin typeface="Candara" pitchFamily="34" charset="0"/>
              </a:rPr>
              <a:t>con un contexto más amplio que el operativo, es decir, que la </a:t>
            </a:r>
            <a:r>
              <a:rPr lang="es-MX" dirty="0">
                <a:solidFill>
                  <a:srgbClr val="90269E"/>
                </a:solidFill>
                <a:latin typeface="Candara" pitchFamily="34" charset="0"/>
              </a:rPr>
              <a:t>información</a:t>
            </a:r>
          </a:p>
          <a:p>
            <a:pPr algn="just">
              <a:defRPr/>
            </a:pPr>
            <a:r>
              <a:rPr lang="es-MX" dirty="0">
                <a:solidFill>
                  <a:srgbClr val="90269E"/>
                </a:solidFill>
                <a:latin typeface="Candara" pitchFamily="34" charset="0"/>
              </a:rPr>
              <a:t>adquiere valores testimoniales, evidenciales o informativos</a:t>
            </a:r>
            <a:r>
              <a:rPr lang="es-MX" dirty="0" smtClean="0">
                <a:solidFill>
                  <a:srgbClr val="90269E"/>
                </a:solidFill>
                <a:latin typeface="Candara" pitchFamily="34" charset="0"/>
              </a:rPr>
              <a:t>.</a:t>
            </a:r>
          </a:p>
          <a:p>
            <a:pPr algn="just">
              <a:defRPr/>
            </a:pPr>
            <a:endParaRPr lang="es-MX" dirty="0" smtClean="0">
              <a:solidFill>
                <a:srgbClr val="90269E"/>
              </a:solidFill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latin typeface="Candara" pitchFamily="34" charset="0"/>
              </a:rPr>
              <a:t>Su resguardo será en un Archivo Histórico.</a:t>
            </a:r>
            <a:endParaRPr lang="es-MX" dirty="0">
              <a:latin typeface="Candara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91880" y="908720"/>
            <a:ext cx="494169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s-MX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</a:t>
            </a:r>
            <a:r>
              <a:rPr lang="es-MX" sz="3200" kern="0" dirty="0">
                <a:latin typeface="Tahoma" pitchFamily="34" charset="0"/>
              </a:rPr>
              <a:t>ALORES </a:t>
            </a:r>
            <a:r>
              <a:rPr lang="es-MX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</a:t>
            </a:r>
            <a:r>
              <a:rPr lang="es-MX" sz="3200" kern="0" dirty="0">
                <a:latin typeface="Tahoma" pitchFamily="34" charset="0"/>
              </a:rPr>
              <a:t>ECUNDARIOS</a:t>
            </a:r>
          </a:p>
        </p:txBody>
      </p:sp>
    </p:spTree>
    <p:extLst>
      <p:ext uri="{BB962C8B-B14F-4D97-AF65-F5344CB8AC3E}">
        <p14:creationId xmlns:p14="http://schemas.microsoft.com/office/powerpoint/2010/main" val="25015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67944" y="521963"/>
            <a:ext cx="4786346" cy="7078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V</a:t>
            </a:r>
            <a:r>
              <a:rPr lang="es-MX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alores </a:t>
            </a:r>
            <a:r>
              <a:rPr lang="es-MX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</a:t>
            </a:r>
            <a:r>
              <a:rPr lang="es-MX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ecundarios</a:t>
            </a:r>
            <a:endParaRPr lang="es-MX" sz="32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576" y="1908040"/>
            <a:ext cx="8243911" cy="563231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400" dirty="0">
                <a:solidFill>
                  <a:srgbClr val="700098"/>
                </a:solidFill>
                <a:latin typeface="Candara" pitchFamily="34" charset="0"/>
              </a:rPr>
              <a:t>Valor  </a:t>
            </a: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EVIDENCIAL</a:t>
            </a:r>
            <a:endParaRPr lang="es-MX" sz="2000" dirty="0" smtClean="0">
              <a:latin typeface="Candara" pitchFamily="34" charset="0"/>
            </a:endParaRPr>
          </a:p>
          <a:p>
            <a:pPr algn="just">
              <a:defRPr/>
            </a:pPr>
            <a:r>
              <a:rPr lang="es-MX" sz="2000" dirty="0" smtClean="0">
                <a:latin typeface="Candara" pitchFamily="34" charset="0"/>
              </a:rPr>
              <a:t>El valor que tienen los documentos en virtu</a:t>
            </a:r>
            <a:r>
              <a:rPr lang="es-MX" dirty="0" smtClean="0">
                <a:latin typeface="Candara" pitchFamily="34" charset="0"/>
              </a:rPr>
              <a:t>d de su relación con derechos imprescriptibles de las personas físicas y morales.</a:t>
            </a:r>
            <a:endParaRPr lang="es-MX" sz="2000" dirty="0">
              <a:latin typeface="Candara" pitchFamily="34" charset="0"/>
            </a:endParaRPr>
          </a:p>
          <a:p>
            <a:pPr algn="just">
              <a:defRPr/>
            </a:pPr>
            <a:endParaRPr lang="es-MX" sz="2000" i="1" dirty="0" smtClean="0">
              <a:latin typeface="Candara" pitchFamily="34" charset="0"/>
            </a:endParaRPr>
          </a:p>
          <a:p>
            <a:pPr algn="just">
              <a:defRPr/>
            </a:pPr>
            <a:endParaRPr lang="es-MX" sz="2000" i="1" dirty="0">
              <a:latin typeface="Candara" pitchFamily="34" charset="0"/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Valor TESTIMONIAL</a:t>
            </a:r>
            <a:endParaRPr lang="es-MX" sz="2800" u="sng" dirty="0" smtClean="0">
              <a:solidFill>
                <a:srgbClr val="700098"/>
              </a:solidFill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latin typeface="Candara" pitchFamily="34" charset="0"/>
              </a:rPr>
              <a:t>Significa la utilidad permanente de los documentos, por reflejar la evolución del organismo administrativo que los creó.</a:t>
            </a:r>
          </a:p>
          <a:p>
            <a:pPr algn="just">
              <a:defRPr/>
            </a:pPr>
            <a:endParaRPr lang="es-MX" sz="2400" dirty="0" smtClean="0">
              <a:solidFill>
                <a:srgbClr val="700098"/>
              </a:solidFill>
              <a:latin typeface="Candara" pitchFamily="34" charset="0"/>
            </a:endParaRPr>
          </a:p>
          <a:p>
            <a:pPr algn="just">
              <a:defRPr/>
            </a:pPr>
            <a:endParaRPr lang="es-MX" sz="2400" dirty="0" smtClean="0">
              <a:solidFill>
                <a:srgbClr val="700098"/>
              </a:solidFill>
              <a:latin typeface="Candara" pitchFamily="34" charset="0"/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rgbClr val="700098"/>
                </a:solidFill>
                <a:latin typeface="Candara" pitchFamily="34" charset="0"/>
              </a:rPr>
              <a:t>Valor INFORMATIVO</a:t>
            </a:r>
          </a:p>
          <a:p>
            <a:pPr algn="just">
              <a:defRPr/>
            </a:pPr>
            <a:r>
              <a:rPr lang="es-MX" dirty="0" smtClean="0">
                <a:latin typeface="Candara" pitchFamily="34" charset="0"/>
              </a:rPr>
              <a:t>Es la utilidad permanente de que los documentos aportan datos únicos y sustanciales para la investigación y el estudio de cualquier campo del saber.</a:t>
            </a:r>
          </a:p>
          <a:p>
            <a:pPr>
              <a:defRPr/>
            </a:pPr>
            <a:endParaRPr lang="es-MX" dirty="0" smtClean="0">
              <a:latin typeface="Candara" pitchFamily="34" charset="0"/>
            </a:endParaRPr>
          </a:p>
          <a:p>
            <a:pPr>
              <a:defRPr/>
            </a:pPr>
            <a:endParaRPr lang="es-MX" sz="2000" dirty="0">
              <a:latin typeface="Candara" pitchFamily="34" charset="0"/>
            </a:endParaRPr>
          </a:p>
          <a:p>
            <a:pPr>
              <a:defRPr/>
            </a:pPr>
            <a:endParaRPr lang="es-ES" sz="2000" i="1" u="sng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5796136" y="405340"/>
            <a:ext cx="4650869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O</a:t>
            </a:r>
            <a:r>
              <a:rPr lang="es-MX" sz="3200" dirty="0" smtClean="0">
                <a:latin typeface="Candara" pitchFamily="34" charset="0"/>
                <a:cs typeface="Arial"/>
              </a:rPr>
              <a:t>bjetivo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10333" y="1600184"/>
            <a:ext cx="73581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smtClean="0">
                <a:latin typeface="Candara" pitchFamily="34" charset="0"/>
              </a:rPr>
              <a:t>Brindar a los participantes, los 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conocimientos </a:t>
            </a:r>
            <a:r>
              <a:rPr lang="es-MX" sz="3600" dirty="0" smtClean="0">
                <a:latin typeface="Candara" pitchFamily="34" charset="0"/>
              </a:rPr>
              <a:t>teórico – prácticos útiles en la 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administración de expedientes y archivos</a:t>
            </a:r>
            <a:r>
              <a:rPr lang="es-MX" sz="3600" dirty="0" smtClean="0">
                <a:latin typeface="Candara" pitchFamily="34" charset="0"/>
              </a:rPr>
              <a:t>, así como en el </a:t>
            </a:r>
            <a:r>
              <a:rPr lang="es-MX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manejo documental.</a:t>
            </a: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6" name="Picture 14" descr="C:\Users\colivares\AppData\Local\Microsoft\Windows\Temporary Internet Files\Content.IE5\78MCY1G4\MC9001978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30" y="4653136"/>
            <a:ext cx="2058154" cy="20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1115" y="1462092"/>
            <a:ext cx="5853334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Valores de los documentos según su </a:t>
            </a:r>
            <a:r>
              <a:rPr lang="es-MX" sz="3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uso</a:t>
            </a:r>
            <a:endParaRPr lang="es-MX" sz="3200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42436" y="3537897"/>
            <a:ext cx="1233030" cy="7078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Valores</a:t>
            </a:r>
          </a:p>
          <a:p>
            <a:pPr algn="ctr"/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Primarios</a:t>
            </a:r>
            <a:endParaRPr lang="es-ES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1301" y="2301235"/>
            <a:ext cx="2286000" cy="3140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200" dirty="0">
                <a:latin typeface="Tahoma" pitchFamily="34" charset="0"/>
              </a:rPr>
              <a:t>Administrativo</a:t>
            </a: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r>
              <a:rPr lang="es-MX" sz="2200" dirty="0">
                <a:latin typeface="Tahoma" pitchFamily="34" charset="0"/>
              </a:rPr>
              <a:t>Legal</a:t>
            </a: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r>
              <a:rPr lang="es-MX" sz="2200" dirty="0">
                <a:latin typeface="Tahoma" pitchFamily="34" charset="0"/>
              </a:rPr>
              <a:t>Contable o Fiscal</a:t>
            </a:r>
            <a:endParaRPr lang="es-ES" sz="2200" dirty="0">
              <a:latin typeface="Tahoma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44385" y="3537897"/>
            <a:ext cx="1547731" cy="7078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Valores</a:t>
            </a:r>
          </a:p>
          <a:p>
            <a:pPr algn="ctr"/>
            <a:r>
              <a:rPr lang="es-MX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Secundarios</a:t>
            </a:r>
            <a:endParaRPr lang="es-ES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853301" y="2315522"/>
            <a:ext cx="1624013" cy="3140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200" dirty="0">
                <a:latin typeface="Tahoma" pitchFamily="34" charset="0"/>
              </a:rPr>
              <a:t>Evidencial</a:t>
            </a: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r>
              <a:rPr lang="es-MX" sz="2200" dirty="0">
                <a:latin typeface="Tahoma" pitchFamily="34" charset="0"/>
              </a:rPr>
              <a:t>Testimonial</a:t>
            </a: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endParaRPr lang="es-MX" sz="2200" dirty="0">
              <a:latin typeface="Tahoma" pitchFamily="34" charset="0"/>
            </a:endParaRPr>
          </a:p>
          <a:p>
            <a:r>
              <a:rPr lang="es-MX" sz="2200" dirty="0">
                <a:latin typeface="Tahoma" pitchFamily="34" charset="0"/>
              </a:rPr>
              <a:t>Informativo</a:t>
            </a:r>
            <a:endParaRPr lang="es-ES" sz="2200" dirty="0">
              <a:latin typeface="Tahoma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58951" y="6162191"/>
            <a:ext cx="2609850" cy="70788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Uso administrativo</a:t>
            </a:r>
          </a:p>
          <a:p>
            <a:pPr algn="ctr">
              <a:defRPr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572132" y="6215082"/>
            <a:ext cx="2755883" cy="40011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Uso 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Público General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436" y="2107560"/>
            <a:ext cx="3924865" cy="3937014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4978781" y="2117402"/>
            <a:ext cx="3924865" cy="3937014"/>
          </a:xfrm>
          <a:prstGeom prst="rect">
            <a:avLst/>
          </a:prstGeom>
          <a:noFill/>
          <a:ln>
            <a:solidFill>
              <a:srgbClr val="9900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12 Conector recto"/>
          <p:cNvCxnSpPr/>
          <p:nvPr/>
        </p:nvCxnSpPr>
        <p:spPr>
          <a:xfrm>
            <a:off x="1875466" y="2315522"/>
            <a:ext cx="0" cy="3295278"/>
          </a:xfrm>
          <a:prstGeom prst="line">
            <a:avLst/>
          </a:prstGeom>
          <a:ln>
            <a:solidFill>
              <a:srgbClr val="FFC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721389" y="2310986"/>
            <a:ext cx="0" cy="3295278"/>
          </a:xfrm>
          <a:prstGeom prst="line">
            <a:avLst/>
          </a:prstGeom>
          <a:ln>
            <a:solidFill>
              <a:srgbClr val="FFCF3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0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colivares.CONAFOR\AppData\Local\Microsoft\Windows\Temporary Internet Files\Content.IE5\ZV8ERPTT\MC9002506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05" y="4396167"/>
            <a:ext cx="1070693" cy="1224136"/>
          </a:xfrm>
          <a:prstGeom prst="rect">
            <a:avLst/>
          </a:prstGeom>
          <a:noFill/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191565" y="824444"/>
            <a:ext cx="3472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Vigencia Documental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08818" y="162880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Candara" pitchFamily="34" charset="0"/>
              </a:rPr>
              <a:t>Periodo</a:t>
            </a:r>
            <a:r>
              <a:rPr lang="es-MX" sz="2400" dirty="0" smtClean="0">
                <a:latin typeface="Candara" pitchFamily="34" charset="0"/>
              </a:rPr>
              <a:t> durante el cual un </a:t>
            </a:r>
            <a:r>
              <a:rPr lang="es-MX" sz="2400" b="1" dirty="0" smtClean="0">
                <a:latin typeface="Candara" pitchFamily="34" charset="0"/>
              </a:rPr>
              <a:t>documento</a:t>
            </a:r>
            <a:r>
              <a:rPr lang="es-MX" sz="2400" dirty="0" smtClean="0">
                <a:latin typeface="Candara" pitchFamily="34" charset="0"/>
              </a:rPr>
              <a:t> de archivo </a:t>
            </a:r>
            <a:r>
              <a:rPr lang="es-MX" sz="2400" b="1" dirty="0" smtClean="0">
                <a:latin typeface="Candara" pitchFamily="34" charset="0"/>
              </a:rPr>
              <a:t>mantiene sus valores </a:t>
            </a:r>
            <a:r>
              <a:rPr lang="es-MX" sz="2400" b="1" dirty="0" smtClean="0">
                <a:solidFill>
                  <a:schemeClr val="accent3">
                    <a:lumMod val="75000"/>
                  </a:schemeClr>
                </a:solidFill>
                <a:latin typeface="Candara" pitchFamily="34" charset="0"/>
              </a:rPr>
              <a:t>administrativos, legales, contables o fiscales</a:t>
            </a:r>
            <a:r>
              <a:rPr lang="es-MX" sz="2400" dirty="0" smtClean="0">
                <a:latin typeface="Candara" pitchFamily="34" charset="0"/>
              </a:rPr>
              <a:t>, de conformidad con las disposiciones jurídicas vigentes y aplicables.</a:t>
            </a:r>
            <a:endParaRPr lang="es-MX" sz="2400" dirty="0">
              <a:latin typeface="Candar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898" y="4991326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Candara" pitchFamily="34" charset="0"/>
              </a:rPr>
              <a:t>La vigencia puede iniciar de varias maneras, principalmente inicia con la firma de la autoridad competente o con la fecha indicada o establecida en los propios documentos.</a:t>
            </a:r>
            <a:endParaRPr lang="es-MX" sz="2400" dirty="0">
              <a:latin typeface="Candara" pitchFamily="34" charset="0"/>
            </a:endParaRPr>
          </a:p>
        </p:txBody>
      </p:sp>
      <p:sp>
        <p:nvSpPr>
          <p:cNvPr id="6" name="5 Flecha curvada hacia la derecha"/>
          <p:cNvSpPr/>
          <p:nvPr/>
        </p:nvSpPr>
        <p:spPr>
          <a:xfrm rot="19929798">
            <a:off x="1788938" y="3414448"/>
            <a:ext cx="576064" cy="936104"/>
          </a:xfrm>
          <a:prstGeom prst="curvedRightArrow">
            <a:avLst/>
          </a:prstGeom>
          <a:noFill/>
          <a:ln>
            <a:solidFill>
              <a:srgbClr val="8AA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43556" y="3780994"/>
            <a:ext cx="533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Candara" pitchFamily="34" charset="0"/>
              </a:rPr>
              <a:t>Archivo de Trámite y Archivo de Concentración</a:t>
            </a:r>
            <a:endParaRPr lang="es-MX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407809" y="4141661"/>
            <a:ext cx="2051050" cy="576263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Archivo de </a:t>
            </a:r>
          </a:p>
          <a:p>
            <a:pPr algn="ctr"/>
            <a:r>
              <a:rPr lang="es-MX" sz="1800" dirty="0">
                <a:latin typeface="Tahoma" pitchFamily="34" charset="0"/>
              </a:rPr>
              <a:t>Concentración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6720922" y="3538411"/>
            <a:ext cx="2051050" cy="576263"/>
          </a:xfrm>
          <a:prstGeom prst="rect">
            <a:avLst/>
          </a:prstGeom>
          <a:gradFill flip="none" rotWithShape="1">
            <a:gsLst>
              <a:gs pos="0">
                <a:srgbClr val="FFD44B">
                  <a:shade val="30000"/>
                  <a:satMod val="115000"/>
                </a:srgbClr>
              </a:gs>
              <a:gs pos="50000">
                <a:srgbClr val="FFD44B">
                  <a:shade val="67500"/>
                  <a:satMod val="115000"/>
                </a:srgbClr>
              </a:gs>
              <a:gs pos="100000">
                <a:srgbClr val="FFD44B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>
                <a:latin typeface="Tahoma" pitchFamily="34" charset="0"/>
              </a:rPr>
              <a:t>Archivo</a:t>
            </a:r>
          </a:p>
          <a:p>
            <a:pPr algn="ctr"/>
            <a:r>
              <a:rPr lang="es-MX" sz="1800">
                <a:latin typeface="Tahoma" pitchFamily="34" charset="0"/>
              </a:rPr>
              <a:t>Histórico</a:t>
            </a:r>
            <a:endParaRPr lang="es-ES" sz="1800">
              <a:latin typeface="Tahoma" pitchFamily="34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622497" y="5999036"/>
            <a:ext cx="2051050" cy="576263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Eliminación</a:t>
            </a:r>
          </a:p>
          <a:p>
            <a:pPr algn="ctr"/>
            <a:r>
              <a:rPr lang="es-MX" sz="1800" dirty="0">
                <a:latin typeface="Tahoma" pitchFamily="34" charset="0"/>
              </a:rPr>
              <a:t>(Baja documental)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 rot="20008711">
            <a:off x="5752282" y="3908299"/>
            <a:ext cx="649287" cy="466725"/>
          </a:xfrm>
          <a:prstGeom prst="rightArrow">
            <a:avLst>
              <a:gd name="adj1" fmla="val 50000"/>
              <a:gd name="adj2" fmla="val 34779"/>
            </a:avLst>
          </a:prstGeom>
          <a:solidFill>
            <a:srgbClr val="9824A4"/>
          </a:solidFill>
          <a:ln w="9525" algn="ctr">
            <a:solidFill>
              <a:srgbClr val="CC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 rot="2476292">
            <a:off x="5749034" y="4778848"/>
            <a:ext cx="649288" cy="466725"/>
          </a:xfrm>
          <a:prstGeom prst="rightArrow">
            <a:avLst>
              <a:gd name="adj1" fmla="val 50000"/>
              <a:gd name="adj2" fmla="val 34779"/>
            </a:avLst>
          </a:prstGeom>
          <a:solidFill>
            <a:srgbClr val="9824A4"/>
          </a:solidFill>
          <a:ln w="9525" algn="ctr">
            <a:solidFill>
              <a:srgbClr val="CC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2121934" y="3073274"/>
            <a:ext cx="1598613" cy="584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Transferencia</a:t>
            </a:r>
          </a:p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Primaria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5122309" y="3070099"/>
            <a:ext cx="1598613" cy="584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Transferencia</a:t>
            </a:r>
          </a:p>
          <a:p>
            <a:pPr algn="ctr"/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</a:rPr>
              <a:t>Secundaria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591584" y="6314949"/>
            <a:ext cx="1404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 flipH="1">
            <a:off x="3720547" y="6260974"/>
            <a:ext cx="18716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831422" y="6002211"/>
            <a:ext cx="1846262" cy="89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400" b="1" dirty="0">
                <a:latin typeface="Tahoma" pitchFamily="34" charset="0"/>
              </a:rPr>
              <a:t>Valores</a:t>
            </a:r>
          </a:p>
          <a:p>
            <a:pPr algn="ctr">
              <a:defRPr/>
            </a:pPr>
            <a:r>
              <a:rPr lang="es-MX" sz="1400" b="1" dirty="0">
                <a:latin typeface="Tahoma" pitchFamily="34" charset="0"/>
              </a:rPr>
              <a:t>Primarios</a:t>
            </a:r>
          </a:p>
          <a:p>
            <a:pPr algn="ctr">
              <a:defRPr/>
            </a:pPr>
            <a:r>
              <a:rPr lang="es-MX" sz="1200" dirty="0">
                <a:latin typeface="Tahoma" pitchFamily="34" charset="0"/>
              </a:rPr>
              <a:t>(Vigencia documental)</a:t>
            </a:r>
          </a:p>
          <a:p>
            <a:pPr algn="ctr">
              <a:defRPr/>
            </a:pPr>
            <a: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[</a:t>
            </a:r>
            <a:r>
              <a:rPr lang="es-MX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Admvo</a:t>
            </a:r>
            <a: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, legal, contable]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>
            <a:off x="6673297" y="4232149"/>
            <a:ext cx="0" cy="900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>
            <a:off x="6671709" y="5116386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>
            <a:off x="8807849" y="4211511"/>
            <a:ext cx="0" cy="900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8437009" y="5110036"/>
            <a:ext cx="3708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6968572" y="4741736"/>
            <a:ext cx="1746250" cy="89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1400" b="1" dirty="0">
                <a:latin typeface="Tahoma" pitchFamily="34" charset="0"/>
              </a:rPr>
              <a:t>Valores</a:t>
            </a:r>
          </a:p>
          <a:p>
            <a:pPr algn="ctr">
              <a:defRPr/>
            </a:pPr>
            <a:r>
              <a:rPr lang="es-MX" sz="1400" b="1" dirty="0">
                <a:latin typeface="Tahoma" pitchFamily="34" charset="0"/>
              </a:rPr>
              <a:t>Secundarios</a:t>
            </a:r>
          </a:p>
          <a:p>
            <a:pPr algn="ctr">
              <a:defRPr/>
            </a:pPr>
            <a: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[testimonial, </a:t>
            </a:r>
            <a:r>
              <a:rPr lang="es-MX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evidencial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MX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informativo]</a:t>
            </a:r>
            <a:endParaRPr lang="es-E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769384" y="2494471"/>
            <a:ext cx="1446213" cy="400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000">
                <a:latin typeface="Tahoma" pitchFamily="34" charset="0"/>
              </a:rPr>
              <a:t>Fase Activa</a:t>
            </a:r>
            <a:endParaRPr lang="es-ES" sz="2000">
              <a:latin typeface="Tahoma" pitchFamily="34" charset="0"/>
            </a:endParaRP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3417334" y="2505584"/>
            <a:ext cx="1978025" cy="400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000" dirty="0">
                <a:latin typeface="Tahoma" pitchFamily="34" charset="0"/>
              </a:rPr>
              <a:t>Fase Semiactiva</a:t>
            </a:r>
            <a:endParaRPr lang="es-ES" sz="2000" dirty="0">
              <a:latin typeface="Tahoma" pitchFamily="34" charset="0"/>
            </a:endParaRPr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836809" y="2505584"/>
            <a:ext cx="1663700" cy="400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MX" sz="2000">
                <a:latin typeface="Tahoma" pitchFamily="34" charset="0"/>
              </a:rPr>
              <a:t>Fase Inactiva</a:t>
            </a:r>
            <a:endParaRPr lang="es-ES" sz="2000">
              <a:latin typeface="Tahoma" pitchFamily="34" charset="0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444197" y="2684971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5720797" y="2721484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693184" y="4141661"/>
            <a:ext cx="1657350" cy="576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Archivos de </a:t>
            </a:r>
          </a:p>
          <a:p>
            <a:pPr algn="ctr"/>
            <a:r>
              <a:rPr lang="es-MX" sz="1800" dirty="0" smtClean="0">
                <a:latin typeface="Tahoma" pitchFamily="34" charset="0"/>
              </a:rPr>
              <a:t>Trámite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2560084" y="4155949"/>
            <a:ext cx="649288" cy="466725"/>
          </a:xfrm>
          <a:prstGeom prst="rightArrow">
            <a:avLst>
              <a:gd name="adj1" fmla="val 50000"/>
              <a:gd name="adj2" fmla="val 34779"/>
            </a:avLst>
          </a:prstGeom>
          <a:solidFill>
            <a:srgbClr val="9824A4"/>
          </a:solidFill>
          <a:ln w="9525" algn="ctr">
            <a:solidFill>
              <a:srgbClr val="CC00CC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MX">
              <a:solidFill>
                <a:srgbClr val="333399"/>
              </a:solidFill>
            </a:endParaRP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 flipV="1">
            <a:off x="5592209" y="4773486"/>
            <a:ext cx="0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 flipV="1">
            <a:off x="591584" y="4824286"/>
            <a:ext cx="0" cy="147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27" name="26 Rectángulo"/>
          <p:cNvSpPr/>
          <p:nvPr/>
        </p:nvSpPr>
        <p:spPr>
          <a:xfrm>
            <a:off x="4014419" y="260648"/>
            <a:ext cx="4708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Ciclo Vital de los Documentos</a:t>
            </a:r>
          </a:p>
        </p:txBody>
      </p:sp>
      <p:sp>
        <p:nvSpPr>
          <p:cNvPr id="28" name="39 CuadroTexto"/>
          <p:cNvSpPr txBox="1">
            <a:spLocks noChangeArrowheads="1"/>
          </p:cNvSpPr>
          <p:nvPr/>
        </p:nvSpPr>
        <p:spPr bwMode="auto">
          <a:xfrm>
            <a:off x="2389154" y="4998911"/>
            <a:ext cx="1008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800" dirty="0">
                <a:latin typeface="Candara" pitchFamily="34" charset="0"/>
              </a:rPr>
              <a:t>Expurgo</a:t>
            </a:r>
          </a:p>
        </p:txBody>
      </p:sp>
      <p:sp>
        <p:nvSpPr>
          <p:cNvPr id="29" name="Rectangle 37"/>
          <p:cNvSpPr>
            <a:spLocks noChangeArrowheads="1"/>
          </p:cNvSpPr>
          <p:nvPr/>
        </p:nvSpPr>
        <p:spPr bwMode="auto">
          <a:xfrm>
            <a:off x="663022" y="3416174"/>
            <a:ext cx="1657350" cy="5762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Archivos de </a:t>
            </a:r>
          </a:p>
          <a:p>
            <a:pPr algn="ctr"/>
            <a:r>
              <a:rPr lang="es-MX" sz="1800" dirty="0" smtClean="0">
                <a:latin typeface="Tahoma" pitchFamily="34" charset="0"/>
              </a:rPr>
              <a:t>Trámite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701122" y="4844924"/>
            <a:ext cx="1657350" cy="5762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Archivos de </a:t>
            </a:r>
          </a:p>
          <a:p>
            <a:pPr algn="ctr"/>
            <a:r>
              <a:rPr lang="es-MX" sz="1800" dirty="0" smtClean="0">
                <a:latin typeface="Tahoma" pitchFamily="34" charset="0"/>
              </a:rPr>
              <a:t>Trámite</a:t>
            </a:r>
            <a:endParaRPr lang="es-ES" sz="1800" dirty="0">
              <a:latin typeface="Tahoma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469610" y="2184876"/>
            <a:ext cx="8508762" cy="4731754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"/>
          <p:cNvSpPr/>
          <p:nvPr/>
        </p:nvSpPr>
        <p:spPr>
          <a:xfrm>
            <a:off x="2131450" y="1349201"/>
            <a:ext cx="2919256" cy="400110"/>
          </a:xfrm>
          <a:prstGeom prst="rect">
            <a:avLst/>
          </a:prstGeom>
          <a:solidFill>
            <a:srgbClr val="FF66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 smtClean="0">
                <a:latin typeface="Candara" pitchFamily="34" charset="0"/>
              </a:rPr>
              <a:t>Coordinación de Archivos</a:t>
            </a:r>
            <a:endParaRPr lang="es-MX" dirty="0">
              <a:latin typeface="Candara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rot="5400000">
            <a:off x="3275252" y="1919911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5144428" y="1349201"/>
            <a:ext cx="4112024" cy="52322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es-MX" sz="1400" i="1" dirty="0" smtClean="0">
                <a:latin typeface="Candara" pitchFamily="34" charset="0"/>
              </a:rPr>
              <a:t> Cuadro General de Clasificación Archivística (CGCA)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MX" sz="1400" i="1" dirty="0" smtClean="0">
                <a:latin typeface="Candara" pitchFamily="34" charset="0"/>
              </a:rPr>
              <a:t>Catálogo de Disposición Documental (CADIDO)</a:t>
            </a:r>
            <a:endParaRPr lang="es-ES" sz="1200" i="1" dirty="0">
              <a:latin typeface="Candara" pitchFamily="34" charset="0"/>
            </a:endParaRPr>
          </a:p>
        </p:txBody>
      </p:sp>
      <p:sp>
        <p:nvSpPr>
          <p:cNvPr id="35" name="3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5404" y="6834333"/>
            <a:ext cx="2351405" cy="411864"/>
          </a:xfrm>
        </p:spPr>
        <p:txBody>
          <a:bodyPr/>
          <a:lstStyle/>
          <a:p>
            <a:fld id="{2303C970-00A3-CB48-B902-8591B3434306}" type="slidenum">
              <a:rPr lang="es-ES_tradnl" smtClean="0"/>
              <a:pPr/>
              <a:t>32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79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  <p:bldP spid="29" grpId="0" animBg="1"/>
      <p:bldP spid="30" grpId="0" animBg="1"/>
      <p:bldP spid="31" grpId="0" animBg="1"/>
      <p:bldP spid="32" grpId="0" animBg="1"/>
      <p:bldP spid="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58972" y="148478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Artículo 8</a:t>
            </a:r>
            <a:r>
              <a:rPr lang="es-MX" dirty="0"/>
              <a:t>.- Los servidores públicos que manejen, generen, utilicen o administren documentos </a:t>
            </a:r>
            <a:r>
              <a:rPr lang="es-MX" dirty="0" smtClean="0"/>
              <a:t>de carácter </a:t>
            </a:r>
            <a:r>
              <a:rPr lang="es-MX" dirty="0"/>
              <a:t>oficial, en el desempeño de sus funciones, de su empleo, cargo o comisión </a:t>
            </a:r>
            <a:r>
              <a:rPr lang="es-MX" dirty="0" smtClean="0"/>
              <a:t>quedan sujetos </a:t>
            </a:r>
            <a:r>
              <a:rPr lang="es-MX" dirty="0"/>
              <a:t>a los siguientes lineamientos</a:t>
            </a:r>
            <a:r>
              <a:rPr lang="es-MX" dirty="0" smtClean="0"/>
              <a:t>: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I. </a:t>
            </a:r>
            <a:r>
              <a:rPr lang="es-MX" dirty="0"/>
              <a:t>Bajo ningún concepto se considerará propiedad de quien los produjo;</a:t>
            </a:r>
          </a:p>
          <a:p>
            <a:pPr algn="just"/>
            <a:r>
              <a:rPr lang="es-MX" b="1" dirty="0"/>
              <a:t>II</a:t>
            </a:r>
            <a:r>
              <a:rPr lang="es-MX" dirty="0"/>
              <a:t>. Deberán registrar los documentos en los archivos de trámite;</a:t>
            </a:r>
          </a:p>
          <a:p>
            <a:pPr algn="just"/>
            <a:r>
              <a:rPr lang="es-MX" b="1" dirty="0"/>
              <a:t>III</a:t>
            </a:r>
            <a:r>
              <a:rPr lang="es-MX" dirty="0"/>
              <a:t>. Una vez dado de baja el documento en el archivo de trámite, éste deberá inventariarse </a:t>
            </a:r>
            <a:r>
              <a:rPr lang="es-MX" dirty="0" smtClean="0"/>
              <a:t>e integrarse </a:t>
            </a:r>
            <a:r>
              <a:rPr lang="es-MX" dirty="0"/>
              <a:t>en el archivo general que corresponda, a efecto de garantizar su control, carácter </a:t>
            </a:r>
            <a:r>
              <a:rPr lang="es-MX" dirty="0" smtClean="0"/>
              <a:t>de propiedad </a:t>
            </a:r>
            <a:r>
              <a:rPr lang="es-MX" dirty="0"/>
              <a:t>e interés público; y</a:t>
            </a:r>
          </a:p>
          <a:p>
            <a:pPr algn="just"/>
            <a:r>
              <a:rPr lang="es-MX" b="1" dirty="0"/>
              <a:t>IV. </a:t>
            </a:r>
            <a:r>
              <a:rPr lang="es-MX" dirty="0"/>
              <a:t>Los servidores públicos a que se refiere el presente artículo, una vez que se separen del </a:t>
            </a:r>
            <a:r>
              <a:rPr lang="es-MX" dirty="0" smtClean="0"/>
              <a:t>cargo que </a:t>
            </a:r>
            <a:r>
              <a:rPr lang="es-MX" dirty="0"/>
              <a:t>desempeñan, deberán hacer entrega de todos los documentos de interés público que estén </a:t>
            </a:r>
            <a:r>
              <a:rPr lang="es-MX" dirty="0" smtClean="0"/>
              <a:t>en su </a:t>
            </a:r>
            <a:r>
              <a:rPr lang="es-MX" dirty="0"/>
              <a:t>poder, so pena de la aplicación de las sanciones que establecen las leyes de </a:t>
            </a:r>
            <a:r>
              <a:rPr lang="es-MX" dirty="0" smtClean="0"/>
              <a:t>responsabilidades de </a:t>
            </a:r>
            <a:r>
              <a:rPr lang="es-MX" dirty="0"/>
              <a:t>los </a:t>
            </a:r>
            <a:r>
              <a:rPr lang="es-MX" dirty="0" smtClean="0"/>
              <a:t>servidores </a:t>
            </a:r>
            <a:r>
              <a:rPr lang="es-MX" dirty="0"/>
              <a:t>públicos, esta ley, el código penal del estado y demás disposiciones aplicables </a:t>
            </a:r>
            <a:r>
              <a:rPr lang="es-MX" dirty="0" smtClean="0"/>
              <a:t>en esta </a:t>
            </a:r>
            <a:r>
              <a:rPr lang="es-MX" dirty="0"/>
              <a:t>materia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b="1" i="1" dirty="0" smtClean="0">
                <a:solidFill>
                  <a:srgbClr val="0070C0"/>
                </a:solidFill>
                <a:latin typeface="Candara" pitchFamily="34" charset="0"/>
              </a:rPr>
              <a:t>Artículo 8 </a:t>
            </a:r>
            <a:r>
              <a:rPr lang="es-MX" b="1" i="1" dirty="0">
                <a:solidFill>
                  <a:srgbClr val="0070C0"/>
                </a:solidFill>
                <a:latin typeface="Candara" pitchFamily="34" charset="0"/>
              </a:rPr>
              <a:t>de la Ley  que regula la administración de documentos públicos e históricos del Estado de Jalisco.</a:t>
            </a:r>
          </a:p>
          <a:p>
            <a:pPr algn="just"/>
            <a:endParaRPr lang="es-MX" dirty="0"/>
          </a:p>
        </p:txBody>
      </p:sp>
      <p:pic>
        <p:nvPicPr>
          <p:cNvPr id="5" name="Picture 3" descr="C:\Users\olivac\AppData\Local\Microsoft\Windows\Temporary Internet Files\Content.IE5\PPY2LCUG\alfombra-senalar-lado_~CP01CSM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2" y="1916832"/>
            <a:ext cx="917910" cy="15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357950" y="428604"/>
            <a:ext cx="1657350" cy="5762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s-MX" sz="1800" dirty="0">
                <a:latin typeface="Tahoma" pitchFamily="34" charset="0"/>
              </a:rPr>
              <a:t>Archivos de </a:t>
            </a:r>
          </a:p>
          <a:p>
            <a:pPr algn="ctr"/>
            <a:r>
              <a:rPr lang="es-MX" sz="1800" dirty="0" smtClean="0">
                <a:latin typeface="Tahoma" pitchFamily="34" charset="0"/>
              </a:rPr>
              <a:t>Trámite</a:t>
            </a:r>
            <a:endParaRPr lang="es-ES" sz="18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58972" y="1927658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latin typeface="Candara" panose="020E0502030303020204" pitchFamily="34" charset="0"/>
              </a:rPr>
              <a:t>Artículo </a:t>
            </a:r>
            <a:r>
              <a:rPr lang="es-MX" b="1" dirty="0" smtClean="0">
                <a:latin typeface="Candara" panose="020E0502030303020204" pitchFamily="34" charset="0"/>
              </a:rPr>
              <a:t>11</a:t>
            </a:r>
            <a:r>
              <a:rPr lang="es-MX" dirty="0" smtClean="0">
                <a:solidFill>
                  <a:srgbClr val="CC0066"/>
                </a:solidFill>
                <a:latin typeface="Candara" panose="020E0502030303020204" pitchFamily="34" charset="0"/>
              </a:rPr>
              <a:t>.-</a:t>
            </a:r>
            <a:r>
              <a:rPr lang="es-MX" dirty="0" smtClean="0">
                <a:latin typeface="Candara" panose="020E0502030303020204" pitchFamily="34" charset="0"/>
              </a:rPr>
              <a:t> </a:t>
            </a:r>
            <a:r>
              <a:rPr lang="es-MX" dirty="0">
                <a:latin typeface="Candara" panose="020E0502030303020204" pitchFamily="34" charset="0"/>
              </a:rPr>
              <a:t>El buen estado y conservación de los documentos será responsabilidad de quien </a:t>
            </a:r>
            <a:r>
              <a:rPr lang="es-MX" dirty="0" smtClean="0">
                <a:latin typeface="Candara" panose="020E0502030303020204" pitchFamily="34" charset="0"/>
              </a:rPr>
              <a:t>los use</a:t>
            </a:r>
            <a:r>
              <a:rPr lang="es-MX" dirty="0">
                <a:latin typeface="Candara" panose="020E0502030303020204" pitchFamily="34" charset="0"/>
              </a:rPr>
              <a:t>, los tenga bajo su custodia o posesión; por tanto se evitarán todos aquellos actos </a:t>
            </a:r>
            <a:r>
              <a:rPr lang="es-MX" dirty="0" smtClean="0">
                <a:latin typeface="Candara" panose="020E0502030303020204" pitchFamily="34" charset="0"/>
              </a:rPr>
              <a:t>que propicien </a:t>
            </a:r>
            <a:r>
              <a:rPr lang="es-MX" dirty="0">
                <a:latin typeface="Candara" panose="020E0502030303020204" pitchFamily="34" charset="0"/>
              </a:rPr>
              <a:t>su daño o destrucción, para lo cual se deberán establecer los lugares y las </a:t>
            </a:r>
            <a:r>
              <a:rPr lang="es-MX" dirty="0" smtClean="0">
                <a:latin typeface="Candara" panose="020E0502030303020204" pitchFamily="34" charset="0"/>
              </a:rPr>
              <a:t>condiciones idóneas </a:t>
            </a:r>
            <a:r>
              <a:rPr lang="es-MX" dirty="0">
                <a:latin typeface="Candara" panose="020E0502030303020204" pitchFamily="34" charset="0"/>
              </a:rPr>
              <a:t>de salvaguardia, a efecto de evitar su deterioro</a:t>
            </a:r>
            <a:r>
              <a:rPr lang="es-MX" dirty="0" smtClean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r>
              <a:rPr lang="es-MX" b="1" i="1" dirty="0" smtClean="0">
                <a:solidFill>
                  <a:srgbClr val="0070C0"/>
                </a:solidFill>
                <a:latin typeface="Candara" pitchFamily="34" charset="0"/>
              </a:rPr>
              <a:t>Artículo 11 </a:t>
            </a:r>
            <a:r>
              <a:rPr lang="es-MX" b="1" i="1" dirty="0">
                <a:solidFill>
                  <a:srgbClr val="0070C0"/>
                </a:solidFill>
                <a:latin typeface="Candara" pitchFamily="34" charset="0"/>
              </a:rPr>
              <a:t>de la Ley  que regula la administración de documentos públicos e históricos del Estado de Jalisco.</a:t>
            </a:r>
          </a:p>
          <a:p>
            <a:pPr algn="just"/>
            <a:endParaRPr lang="es-MX" dirty="0"/>
          </a:p>
        </p:txBody>
      </p:sp>
      <p:pic>
        <p:nvPicPr>
          <p:cNvPr id="5" name="Picture 3" descr="C:\Users\olivac\AppData\Local\Microsoft\Windows\Temporary Internet Files\Content.IE5\PPY2LCUG\alfombra-senalar-lado_~CP01CSM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2" y="1916832"/>
            <a:ext cx="917910" cy="15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01020" y="1360983"/>
            <a:ext cx="6500812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</a:t>
            </a:r>
            <a:r>
              <a:rPr lang="es-MX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LASIFICACIÓN</a:t>
            </a:r>
          </a:p>
          <a:p>
            <a:pPr algn="ctr">
              <a:lnSpc>
                <a:spcPct val="80000"/>
              </a:lnSpc>
              <a:defRPr/>
            </a:pPr>
            <a:endParaRPr lang="es-MX" sz="28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8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8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dirty="0">
                <a:latin typeface="Candara" pitchFamily="34" charset="0"/>
              </a:rPr>
              <a:t>Es dividir o separar un conjunto de elementos estableciendo clases, grupos o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series</a:t>
            </a:r>
            <a:r>
              <a:rPr lang="es-MX" dirty="0">
                <a:latin typeface="Candara" pitchFamily="34" charset="0"/>
              </a:rPr>
              <a:t>, de tal manera que dichos grupos queden integrados formando parte de la estructura de un </a:t>
            </a:r>
            <a:r>
              <a:rPr lang="es-MX" dirty="0" smtClean="0">
                <a:latin typeface="Candara" pitchFamily="34" charset="0"/>
              </a:rPr>
              <a:t>todo.</a:t>
            </a:r>
          </a:p>
          <a:p>
            <a:pPr algn="ctr">
              <a:lnSpc>
                <a:spcPct val="80000"/>
              </a:lnSpc>
              <a:defRPr/>
            </a:pPr>
            <a:endParaRPr lang="es-MX" sz="4800" b="1" dirty="0" smtClean="0">
              <a:latin typeface="Candara" pitchFamily="34" charset="0"/>
            </a:endParaRPr>
          </a:p>
        </p:txBody>
      </p:sp>
      <p:sp>
        <p:nvSpPr>
          <p:cNvPr id="32" name="3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222173" y="7170023"/>
            <a:ext cx="2351405" cy="411864"/>
          </a:xfrm>
        </p:spPr>
        <p:txBody>
          <a:bodyPr/>
          <a:lstStyle/>
          <a:p>
            <a:fld id="{2303C970-00A3-CB48-B902-8591B3434306}" type="slidenum">
              <a:rPr lang="es-ES_tradnl" smtClean="0"/>
              <a:pPr/>
              <a:t>35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63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 l="18701" t="47913" r="35156" b="21873"/>
          <a:stretch>
            <a:fillRect/>
          </a:stretch>
        </p:blipFill>
        <p:spPr bwMode="auto">
          <a:xfrm>
            <a:off x="563055" y="1810327"/>
            <a:ext cx="8001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4 CuadroTexto"/>
          <p:cNvSpPr txBox="1">
            <a:spLocks noChangeArrowheads="1"/>
          </p:cNvSpPr>
          <p:nvPr/>
        </p:nvSpPr>
        <p:spPr bwMode="auto">
          <a:xfrm>
            <a:off x="683568" y="1443696"/>
            <a:ext cx="5575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dirty="0" smtClean="0">
                <a:latin typeface="Candara" pitchFamily="34" charset="0"/>
              </a:rPr>
              <a:t>Es necesario </a:t>
            </a:r>
            <a:r>
              <a:rPr lang="es-MX" dirty="0">
                <a:latin typeface="Candara" pitchFamily="34" charset="0"/>
              </a:rPr>
              <a:t>tener presente la siguiente distinción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63118" y="1953202"/>
            <a:ext cx="3113087" cy="571500"/>
          </a:xfrm>
          <a:prstGeom prst="rect">
            <a:avLst/>
          </a:prstGeom>
          <a:solidFill>
            <a:srgbClr val="90269E"/>
          </a:solidFill>
          <a:ln>
            <a:solidFill>
              <a:srgbClr val="902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bg1"/>
                </a:solidFill>
                <a:latin typeface="Tw Cen MT" pitchFamily="34" charset="0"/>
              </a:rPr>
              <a:t>Clasificación </a:t>
            </a:r>
            <a:r>
              <a:rPr lang="es-MX" b="1" dirty="0">
                <a:solidFill>
                  <a:schemeClr val="bg1"/>
                </a:solidFill>
                <a:latin typeface="Tw Cen MT" pitchFamily="34" charset="0"/>
              </a:rPr>
              <a:t>de la información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63618" y="1953202"/>
            <a:ext cx="3113087" cy="571500"/>
          </a:xfrm>
          <a:prstGeom prst="rect">
            <a:avLst/>
          </a:prstGeom>
          <a:solidFill>
            <a:srgbClr val="90269E"/>
          </a:solidFill>
          <a:ln>
            <a:solidFill>
              <a:srgbClr val="902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solidFill>
                  <a:schemeClr val="bg1"/>
                </a:solidFill>
                <a:latin typeface="Tw Cen MT" pitchFamily="34" charset="0"/>
              </a:rPr>
              <a:t>Clasificación </a:t>
            </a:r>
            <a:r>
              <a:rPr lang="es-MX" b="1" dirty="0">
                <a:solidFill>
                  <a:schemeClr val="bg1"/>
                </a:solidFill>
                <a:latin typeface="Tw Cen MT" pitchFamily="34" charset="0"/>
              </a:rPr>
              <a:t>Archivística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63555" y="-53440"/>
            <a:ext cx="4318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lasificación de la información </a:t>
            </a:r>
          </a:p>
          <a:p>
            <a:pPr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vs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lasificación archivística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6 Cerrar llave"/>
          <p:cNvSpPr/>
          <p:nvPr/>
        </p:nvSpPr>
        <p:spPr>
          <a:xfrm rot="5400000">
            <a:off x="2452427" y="4015611"/>
            <a:ext cx="334468" cy="3113087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errar llave"/>
          <p:cNvSpPr/>
          <p:nvPr/>
        </p:nvSpPr>
        <p:spPr>
          <a:xfrm rot="5400000">
            <a:off x="6452927" y="4000777"/>
            <a:ext cx="334468" cy="3113087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1063118" y="5932884"/>
            <a:ext cx="3113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Candara" pitchFamily="34" charset="0"/>
              </a:rPr>
              <a:t>De acuerdo a lo señalado en la </a:t>
            </a:r>
            <a:r>
              <a:rPr lang="es-MX" sz="1400" b="1" dirty="0" smtClean="0">
                <a:latin typeface="Candara" pitchFamily="34" charset="0"/>
              </a:rPr>
              <a:t>Ley General de Transparencia y Acceso a la Información Pública</a:t>
            </a:r>
            <a:endParaRPr lang="es-MX" sz="1400" b="1" dirty="0">
              <a:latin typeface="Candar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57496" y="5974004"/>
            <a:ext cx="3525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latin typeface="Candara" pitchFamily="34" charset="0"/>
              </a:rPr>
              <a:t>De acuerdo a lo señalado en la </a:t>
            </a:r>
            <a:r>
              <a:rPr lang="es-MX" sz="1400" b="1" dirty="0" smtClean="0">
                <a:latin typeface="Candara" pitchFamily="34" charset="0"/>
              </a:rPr>
              <a:t>Ley Federal de Archivos</a:t>
            </a:r>
            <a:endParaRPr lang="es-MX" sz="1400" b="1" dirty="0">
              <a:latin typeface="Candara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03087" y="6794559"/>
            <a:ext cx="2351405" cy="411864"/>
          </a:xfrm>
        </p:spPr>
        <p:txBody>
          <a:bodyPr/>
          <a:lstStyle/>
          <a:p>
            <a:fld id="{2303C970-00A3-CB48-B902-8591B3434306}" type="slidenum">
              <a:rPr lang="es-ES_tradnl" smtClean="0"/>
              <a:pPr/>
              <a:t>36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8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71 Conector recto"/>
          <p:cNvCxnSpPr/>
          <p:nvPr/>
        </p:nvCxnSpPr>
        <p:spPr>
          <a:xfrm rot="5400000" flipH="1" flipV="1">
            <a:off x="716934" y="3740962"/>
            <a:ext cx="785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Line 35"/>
          <p:cNvSpPr>
            <a:spLocks noChangeShapeType="1"/>
          </p:cNvSpPr>
          <p:nvPr/>
        </p:nvSpPr>
        <p:spPr bwMode="auto">
          <a:xfrm>
            <a:off x="3837165" y="1507877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74" name="Line 36"/>
          <p:cNvSpPr>
            <a:spLocks noChangeShapeType="1"/>
          </p:cNvSpPr>
          <p:nvPr/>
        </p:nvSpPr>
        <p:spPr bwMode="auto">
          <a:xfrm>
            <a:off x="6650215" y="150946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75" name="Line 35"/>
          <p:cNvSpPr>
            <a:spLocks noChangeShapeType="1"/>
          </p:cNvSpPr>
          <p:nvPr/>
        </p:nvSpPr>
        <p:spPr bwMode="auto">
          <a:xfrm>
            <a:off x="2651303" y="1512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76" name="Line 35"/>
          <p:cNvSpPr>
            <a:spLocks noChangeShapeType="1"/>
          </p:cNvSpPr>
          <p:nvPr/>
        </p:nvSpPr>
        <p:spPr bwMode="auto">
          <a:xfrm>
            <a:off x="1436865" y="150946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8221840" y="1509465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78" name="77 Conector recto"/>
          <p:cNvCxnSpPr/>
          <p:nvPr/>
        </p:nvCxnSpPr>
        <p:spPr>
          <a:xfrm flipV="1">
            <a:off x="2774334" y="5689969"/>
            <a:ext cx="447675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Line 54"/>
          <p:cNvSpPr>
            <a:spLocks noChangeShapeType="1"/>
          </p:cNvSpPr>
          <p:nvPr/>
        </p:nvSpPr>
        <p:spPr bwMode="auto">
          <a:xfrm>
            <a:off x="8212948" y="4725123"/>
            <a:ext cx="0" cy="5721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80" name="79 Conector recto"/>
          <p:cNvCxnSpPr/>
          <p:nvPr/>
        </p:nvCxnSpPr>
        <p:spPr>
          <a:xfrm rot="5400000">
            <a:off x="6693451" y="2914488"/>
            <a:ext cx="573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rot="5400000">
            <a:off x="2292529" y="2871385"/>
            <a:ext cx="501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Line 33"/>
          <p:cNvSpPr>
            <a:spLocks noChangeShapeType="1"/>
          </p:cNvSpPr>
          <p:nvPr/>
        </p:nvSpPr>
        <p:spPr bwMode="auto">
          <a:xfrm>
            <a:off x="5292903" y="1509465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666134" y="4121520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84" name="Text Box 19"/>
          <p:cNvSpPr txBox="1">
            <a:spLocks noChangeArrowheads="1"/>
          </p:cNvSpPr>
          <p:nvPr/>
        </p:nvSpPr>
        <p:spPr bwMode="auto">
          <a:xfrm>
            <a:off x="4799549" y="519564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85" name="Line 20"/>
          <p:cNvSpPr>
            <a:spLocks noChangeShapeType="1"/>
          </p:cNvSpPr>
          <p:nvPr/>
        </p:nvSpPr>
        <p:spPr bwMode="auto">
          <a:xfrm>
            <a:off x="5985412" y="3895768"/>
            <a:ext cx="0" cy="10506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5299612" y="4946402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>
            <a:off x="5299612" y="494640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6671212" y="494640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9" name="Text Box 29"/>
          <p:cNvSpPr txBox="1">
            <a:spLocks noChangeArrowheads="1"/>
          </p:cNvSpPr>
          <p:nvPr/>
        </p:nvSpPr>
        <p:spPr bwMode="auto">
          <a:xfrm>
            <a:off x="3646665" y="437902"/>
            <a:ext cx="2217738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MX" sz="1600" dirty="0" smtClean="0">
              <a:latin typeface="Candara" pitchFamily="34" charset="0"/>
            </a:endParaRPr>
          </a:p>
          <a:p>
            <a:pPr algn="ctr">
              <a:defRPr/>
            </a:pPr>
            <a:r>
              <a:rPr lang="es-MX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FONDO</a:t>
            </a:r>
          </a:p>
          <a:p>
            <a:pPr>
              <a:defRPr/>
            </a:pPr>
            <a:r>
              <a:rPr lang="es-ES" sz="2000" dirty="0" smtClean="0">
                <a:latin typeface="Candara" pitchFamily="34" charset="0"/>
              </a:rPr>
              <a:t>                      </a:t>
            </a:r>
            <a:endParaRPr lang="es-ES" dirty="0">
              <a:latin typeface="Candara" pitchFamily="34" charset="0"/>
            </a:endParaRPr>
          </a:p>
        </p:txBody>
      </p:sp>
      <p:sp>
        <p:nvSpPr>
          <p:cNvPr id="90" name="Text Box 30"/>
          <p:cNvSpPr txBox="1">
            <a:spLocks noChangeArrowheads="1"/>
          </p:cNvSpPr>
          <p:nvPr/>
        </p:nvSpPr>
        <p:spPr bwMode="auto">
          <a:xfrm>
            <a:off x="3538625" y="1932379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4922925" y="1924442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6351675" y="1924442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Candara" pitchFamily="34" charset="0"/>
              </a:rPr>
              <a:t>   </a:t>
            </a: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</a:p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</p:txBody>
      </p:sp>
      <p:sp>
        <p:nvSpPr>
          <p:cNvPr id="93" name="Text Box 43"/>
          <p:cNvSpPr txBox="1">
            <a:spLocks noChangeArrowheads="1"/>
          </p:cNvSpPr>
          <p:nvPr/>
        </p:nvSpPr>
        <p:spPr bwMode="auto">
          <a:xfrm>
            <a:off x="2174259" y="3044050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94" name="Text Box 48"/>
          <p:cNvSpPr txBox="1">
            <a:spLocks noChangeArrowheads="1"/>
          </p:cNvSpPr>
          <p:nvPr/>
        </p:nvSpPr>
        <p:spPr bwMode="auto">
          <a:xfrm>
            <a:off x="7927198" y="5175002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8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95" name="Text Box 49"/>
          <p:cNvSpPr txBox="1">
            <a:spLocks noChangeArrowheads="1"/>
          </p:cNvSpPr>
          <p:nvPr/>
        </p:nvSpPr>
        <p:spPr bwMode="auto">
          <a:xfrm>
            <a:off x="6299737" y="5195640"/>
            <a:ext cx="10287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>
            <a:off x="2352763" y="1924442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97" name="Text Box 30"/>
          <p:cNvSpPr txBox="1">
            <a:spLocks noChangeArrowheads="1"/>
          </p:cNvSpPr>
          <p:nvPr/>
        </p:nvSpPr>
        <p:spPr bwMode="auto">
          <a:xfrm>
            <a:off x="1138325" y="1935554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>
            <a:off x="7923300" y="1924442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Candara" pitchFamily="34" charset="0"/>
              </a:rPr>
              <a:t>   </a:t>
            </a: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</a:p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</p:txBody>
      </p:sp>
      <p:cxnSp>
        <p:nvCxnSpPr>
          <p:cNvPr id="99" name="98 Conector recto"/>
          <p:cNvCxnSpPr>
            <a:endCxn id="77" idx="0"/>
          </p:cNvCxnSpPr>
          <p:nvPr/>
        </p:nvCxnSpPr>
        <p:spPr>
          <a:xfrm>
            <a:off x="1435278" y="1509465"/>
            <a:ext cx="67865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rot="16200000" flipH="1">
            <a:off x="4545983" y="1370559"/>
            <a:ext cx="271463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 Box 43"/>
          <p:cNvSpPr txBox="1">
            <a:spLocks noChangeArrowheads="1"/>
          </p:cNvSpPr>
          <p:nvPr/>
        </p:nvSpPr>
        <p:spPr bwMode="auto">
          <a:xfrm>
            <a:off x="2326659" y="3196450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02" name="Text Box 43"/>
          <p:cNvSpPr txBox="1">
            <a:spLocks noChangeArrowheads="1"/>
          </p:cNvSpPr>
          <p:nvPr/>
        </p:nvSpPr>
        <p:spPr bwMode="auto">
          <a:xfrm>
            <a:off x="2479059" y="3348850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03" name="Text Box 43"/>
          <p:cNvSpPr txBox="1">
            <a:spLocks noChangeArrowheads="1"/>
          </p:cNvSpPr>
          <p:nvPr/>
        </p:nvSpPr>
        <p:spPr bwMode="auto">
          <a:xfrm>
            <a:off x="6898252" y="3026940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04" name="Text Box 43"/>
          <p:cNvSpPr txBox="1">
            <a:spLocks noChangeArrowheads="1"/>
          </p:cNvSpPr>
          <p:nvPr/>
        </p:nvSpPr>
        <p:spPr bwMode="auto">
          <a:xfrm>
            <a:off x="7050652" y="3179340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05" name="Text Box 43"/>
          <p:cNvSpPr txBox="1">
            <a:spLocks noChangeArrowheads="1"/>
          </p:cNvSpPr>
          <p:nvPr/>
        </p:nvSpPr>
        <p:spPr bwMode="auto">
          <a:xfrm>
            <a:off x="7203052" y="3331740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06" name="81 CuadroTexto"/>
          <p:cNvSpPr txBox="1">
            <a:spLocks noChangeArrowheads="1"/>
          </p:cNvSpPr>
          <p:nvPr/>
        </p:nvSpPr>
        <p:spPr bwMode="auto">
          <a:xfrm>
            <a:off x="737571" y="4192957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107" name="Text Box 15"/>
          <p:cNvSpPr txBox="1">
            <a:spLocks noChangeArrowheads="1"/>
          </p:cNvSpPr>
          <p:nvPr/>
        </p:nvSpPr>
        <p:spPr bwMode="auto">
          <a:xfrm>
            <a:off x="818534" y="4273920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08" name="85 CuadroTexto"/>
          <p:cNvSpPr txBox="1">
            <a:spLocks noChangeArrowheads="1"/>
          </p:cNvSpPr>
          <p:nvPr/>
        </p:nvSpPr>
        <p:spPr bwMode="auto">
          <a:xfrm>
            <a:off x="889971" y="4345357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970934" y="4426320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10" name="87 CuadroTexto"/>
          <p:cNvSpPr txBox="1">
            <a:spLocks noChangeArrowheads="1"/>
          </p:cNvSpPr>
          <p:nvPr/>
        </p:nvSpPr>
        <p:spPr bwMode="auto">
          <a:xfrm>
            <a:off x="1042371" y="4497757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7774798" y="4215536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12" name="91 CuadroTexto"/>
          <p:cNvSpPr txBox="1">
            <a:spLocks noChangeArrowheads="1"/>
          </p:cNvSpPr>
          <p:nvPr/>
        </p:nvSpPr>
        <p:spPr bwMode="auto">
          <a:xfrm>
            <a:off x="7846236" y="4286973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113" name="Text Box 15"/>
          <p:cNvSpPr txBox="1">
            <a:spLocks noChangeArrowheads="1"/>
          </p:cNvSpPr>
          <p:nvPr/>
        </p:nvSpPr>
        <p:spPr bwMode="auto">
          <a:xfrm>
            <a:off x="7927198" y="4367936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14" name="93 CuadroTexto"/>
          <p:cNvSpPr txBox="1">
            <a:spLocks noChangeArrowheads="1"/>
          </p:cNvSpPr>
          <p:nvPr/>
        </p:nvSpPr>
        <p:spPr bwMode="auto">
          <a:xfrm>
            <a:off x="7998636" y="4439373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cxnSp>
        <p:nvCxnSpPr>
          <p:cNvPr id="115" name="114 Conector recto"/>
          <p:cNvCxnSpPr>
            <a:endCxn id="93" idx="1"/>
          </p:cNvCxnSpPr>
          <p:nvPr/>
        </p:nvCxnSpPr>
        <p:spPr>
          <a:xfrm flipV="1">
            <a:off x="1112222" y="3329800"/>
            <a:ext cx="10620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8"/>
          <p:cNvSpPr txBox="1">
            <a:spLocks noChangeArrowheads="1"/>
          </p:cNvSpPr>
          <p:nvPr/>
        </p:nvSpPr>
        <p:spPr bwMode="auto">
          <a:xfrm>
            <a:off x="2436196" y="5261344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 smtClean="0">
              <a:latin typeface="Candara" pitchFamily="34" charset="0"/>
            </a:endParaRPr>
          </a:p>
          <a:p>
            <a:r>
              <a:rPr lang="es-MX" sz="1300" dirty="0" smtClean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117" name="Documents"/>
          <p:cNvSpPr>
            <a:spLocks noEditPoints="1" noChangeArrowheads="1"/>
          </p:cNvSpPr>
          <p:nvPr/>
        </p:nvSpPr>
        <p:spPr bwMode="auto">
          <a:xfrm>
            <a:off x="2507634" y="5975719"/>
            <a:ext cx="1000125" cy="857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MX" dirty="0">
              <a:latin typeface="Candara" pitchFamily="34" charset="0"/>
            </a:endParaRPr>
          </a:p>
        </p:txBody>
      </p:sp>
      <p:cxnSp>
        <p:nvCxnSpPr>
          <p:cNvPr id="118" name="117 Conector recto"/>
          <p:cNvCxnSpPr/>
          <p:nvPr/>
        </p:nvCxnSpPr>
        <p:spPr>
          <a:xfrm rot="5400000">
            <a:off x="2705277" y="6011438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 rot="5400000">
            <a:off x="2803702" y="5966988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rot="5400000">
            <a:off x="2919590" y="5903488"/>
            <a:ext cx="142875" cy="1587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136 CuadroTexto"/>
          <p:cNvSpPr txBox="1">
            <a:spLocks noChangeArrowheads="1"/>
          </p:cNvSpPr>
          <p:nvPr/>
        </p:nvSpPr>
        <p:spPr bwMode="auto">
          <a:xfrm>
            <a:off x="2527478" y="6083670"/>
            <a:ext cx="925512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Unidad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Documental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simple</a:t>
            </a:r>
          </a:p>
        </p:txBody>
      </p:sp>
      <p:sp>
        <p:nvSpPr>
          <p:cNvPr id="122" name="121 Rectángulo"/>
          <p:cNvSpPr/>
          <p:nvPr/>
        </p:nvSpPr>
        <p:spPr>
          <a:xfrm>
            <a:off x="5881902" y="26368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structura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rchivística </a:t>
            </a:r>
          </a:p>
          <a:p>
            <a:pPr algn="r">
              <a:defRPr/>
            </a:pPr>
            <a:r>
              <a:rPr lang="es-MX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(Funciones comunes y sustantivas)</a:t>
            </a:r>
            <a:endParaRPr lang="es-MX" sz="1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123" name="Text Box 19"/>
          <p:cNvSpPr txBox="1">
            <a:spLocks noChangeArrowheads="1"/>
          </p:cNvSpPr>
          <p:nvPr/>
        </p:nvSpPr>
        <p:spPr bwMode="auto">
          <a:xfrm>
            <a:off x="737571" y="5261344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124" name="Line 20"/>
          <p:cNvSpPr>
            <a:spLocks noChangeShapeType="1"/>
          </p:cNvSpPr>
          <p:nvPr/>
        </p:nvSpPr>
        <p:spPr bwMode="auto">
          <a:xfrm>
            <a:off x="1595081" y="480414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25" name="Line 21"/>
          <p:cNvSpPr>
            <a:spLocks noChangeShapeType="1"/>
          </p:cNvSpPr>
          <p:nvPr/>
        </p:nvSpPr>
        <p:spPr bwMode="auto">
          <a:xfrm>
            <a:off x="909281" y="503274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26" name="Line 22"/>
          <p:cNvSpPr>
            <a:spLocks noChangeShapeType="1"/>
          </p:cNvSpPr>
          <p:nvPr/>
        </p:nvSpPr>
        <p:spPr bwMode="auto">
          <a:xfrm>
            <a:off x="909281" y="503274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27" name="Line 20"/>
          <p:cNvSpPr>
            <a:spLocks noChangeShapeType="1"/>
          </p:cNvSpPr>
          <p:nvPr/>
        </p:nvSpPr>
        <p:spPr bwMode="auto">
          <a:xfrm>
            <a:off x="2889427" y="3920350"/>
            <a:ext cx="0" cy="13136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28" name="Line 20"/>
          <p:cNvSpPr>
            <a:spLocks noChangeShapeType="1"/>
          </p:cNvSpPr>
          <p:nvPr/>
        </p:nvSpPr>
        <p:spPr bwMode="auto">
          <a:xfrm>
            <a:off x="7998636" y="3903152"/>
            <a:ext cx="0" cy="3123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129" name="128 Conector recto"/>
          <p:cNvCxnSpPr/>
          <p:nvPr/>
        </p:nvCxnSpPr>
        <p:spPr>
          <a:xfrm rot="5400000">
            <a:off x="5012274" y="2907104"/>
            <a:ext cx="573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 Box 43"/>
          <p:cNvSpPr txBox="1">
            <a:spLocks noChangeArrowheads="1"/>
          </p:cNvSpPr>
          <p:nvPr/>
        </p:nvSpPr>
        <p:spPr bwMode="auto">
          <a:xfrm>
            <a:off x="5217075" y="3019556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31" name="Text Box 43"/>
          <p:cNvSpPr txBox="1">
            <a:spLocks noChangeArrowheads="1"/>
          </p:cNvSpPr>
          <p:nvPr/>
        </p:nvSpPr>
        <p:spPr bwMode="auto">
          <a:xfrm>
            <a:off x="5369475" y="3171956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132" name="Text Box 43"/>
          <p:cNvSpPr txBox="1">
            <a:spLocks noChangeArrowheads="1"/>
          </p:cNvSpPr>
          <p:nvPr/>
        </p:nvSpPr>
        <p:spPr bwMode="auto">
          <a:xfrm>
            <a:off x="5521875" y="3324356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cxnSp>
        <p:nvCxnSpPr>
          <p:cNvPr id="133" name="132 Conector recto"/>
          <p:cNvCxnSpPr/>
          <p:nvPr/>
        </p:nvCxnSpPr>
        <p:spPr>
          <a:xfrm flipV="1">
            <a:off x="6492632" y="5652840"/>
            <a:ext cx="447675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Documents"/>
          <p:cNvSpPr>
            <a:spLocks noEditPoints="1" noChangeArrowheads="1"/>
          </p:cNvSpPr>
          <p:nvPr/>
        </p:nvSpPr>
        <p:spPr bwMode="auto">
          <a:xfrm>
            <a:off x="6225932" y="5938590"/>
            <a:ext cx="1000125" cy="857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MX" dirty="0">
              <a:latin typeface="Candara" pitchFamily="34" charset="0"/>
            </a:endParaRPr>
          </a:p>
        </p:txBody>
      </p:sp>
      <p:cxnSp>
        <p:nvCxnSpPr>
          <p:cNvPr id="135" name="134 Conector recto"/>
          <p:cNvCxnSpPr/>
          <p:nvPr/>
        </p:nvCxnSpPr>
        <p:spPr>
          <a:xfrm rot="5400000">
            <a:off x="6423575" y="5974309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 rot="5400000">
            <a:off x="6522000" y="5929859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 rot="5400000">
            <a:off x="6637888" y="5866359"/>
            <a:ext cx="142875" cy="1587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136 CuadroTexto"/>
          <p:cNvSpPr txBox="1">
            <a:spLocks noChangeArrowheads="1"/>
          </p:cNvSpPr>
          <p:nvPr/>
        </p:nvSpPr>
        <p:spPr bwMode="auto">
          <a:xfrm>
            <a:off x="6245776" y="6046541"/>
            <a:ext cx="925512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Unidad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Documental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simple</a:t>
            </a:r>
          </a:p>
        </p:txBody>
      </p:sp>
      <p:sp>
        <p:nvSpPr>
          <p:cNvPr id="139" name="Text Box 18"/>
          <p:cNvSpPr txBox="1">
            <a:spLocks noChangeArrowheads="1"/>
          </p:cNvSpPr>
          <p:nvPr/>
        </p:nvSpPr>
        <p:spPr bwMode="auto">
          <a:xfrm>
            <a:off x="3646665" y="5232769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 smtClean="0">
              <a:latin typeface="Candara" pitchFamily="34" charset="0"/>
            </a:endParaRPr>
          </a:p>
          <a:p>
            <a:r>
              <a:rPr lang="es-MX" sz="1300" dirty="0" smtClean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140" name="Line 20"/>
          <p:cNvSpPr>
            <a:spLocks noChangeShapeType="1"/>
          </p:cNvSpPr>
          <p:nvPr/>
        </p:nvSpPr>
        <p:spPr bwMode="auto">
          <a:xfrm>
            <a:off x="4290396" y="2628736"/>
            <a:ext cx="0" cy="2605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694673" y="5164492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 smtClean="0">
              <a:latin typeface="Candara" pitchFamily="34" charset="0"/>
            </a:endParaRPr>
          </a:p>
          <a:p>
            <a:r>
              <a:rPr lang="es-MX" sz="1300" dirty="0" smtClean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3" name="Line 20"/>
          <p:cNvSpPr>
            <a:spLocks noChangeShapeType="1"/>
          </p:cNvSpPr>
          <p:nvPr/>
        </p:nvSpPr>
        <p:spPr bwMode="auto">
          <a:xfrm>
            <a:off x="4338404" y="2560459"/>
            <a:ext cx="0" cy="26053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 rot="5400000" flipH="1" flipV="1">
            <a:off x="764942" y="3672685"/>
            <a:ext cx="785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3885173" y="1439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6698223" y="14411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2699311" y="1443723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1484873" y="14411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9" name="Line 36"/>
          <p:cNvSpPr>
            <a:spLocks noChangeShapeType="1"/>
          </p:cNvSpPr>
          <p:nvPr/>
        </p:nvSpPr>
        <p:spPr bwMode="auto">
          <a:xfrm>
            <a:off x="8269848" y="1441188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2822342" y="5621692"/>
            <a:ext cx="447675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54"/>
          <p:cNvSpPr>
            <a:spLocks noChangeShapeType="1"/>
          </p:cNvSpPr>
          <p:nvPr/>
        </p:nvSpPr>
        <p:spPr bwMode="auto">
          <a:xfrm>
            <a:off x="8260956" y="4656846"/>
            <a:ext cx="0" cy="5721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6741459" y="2846211"/>
            <a:ext cx="573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2340537" y="2803108"/>
            <a:ext cx="501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5340911" y="1441188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14142" y="4053243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847557" y="5127363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033420" y="3827491"/>
            <a:ext cx="0" cy="10506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347620" y="4878125"/>
            <a:ext cx="13716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5347620" y="4878125"/>
            <a:ext cx="0" cy="2286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6719220" y="4878125"/>
            <a:ext cx="0" cy="2286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694673" y="369625"/>
            <a:ext cx="2217738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MX" sz="1600" dirty="0" smtClean="0">
              <a:latin typeface="Candara" pitchFamily="34" charset="0"/>
            </a:endParaRPr>
          </a:p>
          <a:p>
            <a:pPr algn="ctr">
              <a:defRPr/>
            </a:pPr>
            <a:r>
              <a:rPr lang="es-MX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Candara" pitchFamily="34" charset="0"/>
              </a:rPr>
              <a:t>FONDO</a:t>
            </a:r>
          </a:p>
          <a:p>
            <a:pPr>
              <a:defRPr/>
            </a:pPr>
            <a:r>
              <a:rPr lang="es-ES" sz="2000" dirty="0" smtClean="0">
                <a:latin typeface="Candara" pitchFamily="34" charset="0"/>
              </a:rPr>
              <a:t>                      </a:t>
            </a:r>
            <a:endParaRPr lang="es-ES" dirty="0">
              <a:latin typeface="Candara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586633" y="1864102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970933" y="1856165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399683" y="1856165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Candara" pitchFamily="34" charset="0"/>
              </a:rPr>
              <a:t>   </a:t>
            </a: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</a:p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2222267" y="2975773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7975206" y="5106725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8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347745" y="5127363"/>
            <a:ext cx="10287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400771" y="1856165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186333" y="1867277"/>
            <a:ext cx="10287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600" dirty="0">
                <a:latin typeface="Candara" pitchFamily="34" charset="0"/>
              </a:rPr>
              <a:t>  </a:t>
            </a:r>
          </a:p>
          <a:p>
            <a:pPr algn="ctr"/>
            <a:r>
              <a:rPr lang="es-MX" sz="1600" i="1" dirty="0">
                <a:latin typeface="Candara" pitchFamily="34" charset="0"/>
              </a:rPr>
              <a:t>  Sección</a:t>
            </a:r>
            <a:endParaRPr lang="es-ES" sz="1600" dirty="0">
              <a:latin typeface="Candara" pitchFamily="34" charset="0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7971308" y="1856165"/>
            <a:ext cx="11430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ES" sz="1600" dirty="0">
                <a:latin typeface="Candara" pitchFamily="34" charset="0"/>
              </a:rPr>
              <a:t>   </a:t>
            </a:r>
          </a:p>
          <a:p>
            <a:pPr algn="ctr">
              <a:defRPr/>
            </a:pPr>
            <a:r>
              <a:rPr lang="es-MX" sz="1600" i="1" dirty="0">
                <a:latin typeface="Candara" pitchFamily="34" charset="0"/>
              </a:rPr>
              <a:t>   Sección</a:t>
            </a:r>
          </a:p>
          <a:p>
            <a:pPr algn="ctr">
              <a:defRPr/>
            </a:pPr>
            <a:endParaRPr lang="es-ES" sz="1600" dirty="0">
              <a:latin typeface="Candara" pitchFamily="34" charset="0"/>
            </a:endParaRPr>
          </a:p>
        </p:txBody>
      </p:sp>
      <p:cxnSp>
        <p:nvCxnSpPr>
          <p:cNvPr id="31" name="30 Conector recto"/>
          <p:cNvCxnSpPr>
            <a:endCxn id="9" idx="0"/>
          </p:cNvCxnSpPr>
          <p:nvPr/>
        </p:nvCxnSpPr>
        <p:spPr>
          <a:xfrm>
            <a:off x="1483286" y="1441188"/>
            <a:ext cx="678656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rot="16200000" flipH="1">
            <a:off x="4593991" y="1302282"/>
            <a:ext cx="271463" cy="6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2374667" y="3128173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34" name="Text Box 43"/>
          <p:cNvSpPr txBox="1">
            <a:spLocks noChangeArrowheads="1"/>
          </p:cNvSpPr>
          <p:nvPr/>
        </p:nvSpPr>
        <p:spPr bwMode="auto">
          <a:xfrm>
            <a:off x="2527067" y="3280573"/>
            <a:ext cx="1028700" cy="571500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endParaRPr lang="es-ES" sz="1500" dirty="0">
              <a:latin typeface="Candara" pitchFamily="34" charset="0"/>
            </a:endParaRPr>
          </a:p>
          <a:p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6946260" y="2958663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7098660" y="3111063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7251060" y="3263463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38" name="81 CuadroTexto"/>
          <p:cNvSpPr txBox="1">
            <a:spLocks noChangeArrowheads="1"/>
          </p:cNvSpPr>
          <p:nvPr/>
        </p:nvSpPr>
        <p:spPr bwMode="auto">
          <a:xfrm>
            <a:off x="785579" y="4124680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866542" y="4205643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40" name="85 CuadroTexto"/>
          <p:cNvSpPr txBox="1">
            <a:spLocks noChangeArrowheads="1"/>
          </p:cNvSpPr>
          <p:nvPr/>
        </p:nvSpPr>
        <p:spPr bwMode="auto">
          <a:xfrm>
            <a:off x="937979" y="4277080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1018942" y="4358043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42" name="87 CuadroTexto"/>
          <p:cNvSpPr txBox="1">
            <a:spLocks noChangeArrowheads="1"/>
          </p:cNvSpPr>
          <p:nvPr/>
        </p:nvSpPr>
        <p:spPr bwMode="auto">
          <a:xfrm>
            <a:off x="1090379" y="4429480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822806" y="4147259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44" name="91 CuadroTexto"/>
          <p:cNvSpPr txBox="1">
            <a:spLocks noChangeArrowheads="1"/>
          </p:cNvSpPr>
          <p:nvPr/>
        </p:nvSpPr>
        <p:spPr bwMode="auto">
          <a:xfrm>
            <a:off x="7894244" y="4218696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975206" y="4299659"/>
            <a:ext cx="1028700" cy="357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sz="1200" dirty="0">
              <a:latin typeface="Candara" pitchFamily="34" charset="0"/>
            </a:endParaRPr>
          </a:p>
          <a:p>
            <a:r>
              <a:rPr lang="es-MX" sz="1200" dirty="0">
                <a:latin typeface="Candara" pitchFamily="34" charset="0"/>
              </a:rPr>
              <a:t>   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46" name="93 CuadroTexto"/>
          <p:cNvSpPr txBox="1">
            <a:spLocks noChangeArrowheads="1"/>
          </p:cNvSpPr>
          <p:nvPr/>
        </p:nvSpPr>
        <p:spPr bwMode="auto">
          <a:xfrm>
            <a:off x="8046644" y="4371096"/>
            <a:ext cx="814647" cy="2616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100" dirty="0">
                <a:latin typeface="Candara" pitchFamily="34" charset="0"/>
              </a:rPr>
              <a:t>SUB-SERIE</a:t>
            </a:r>
          </a:p>
        </p:txBody>
      </p:sp>
      <p:cxnSp>
        <p:nvCxnSpPr>
          <p:cNvPr id="47" name="46 Conector recto"/>
          <p:cNvCxnSpPr>
            <a:endCxn id="25" idx="1"/>
          </p:cNvCxnSpPr>
          <p:nvPr/>
        </p:nvCxnSpPr>
        <p:spPr>
          <a:xfrm flipV="1">
            <a:off x="1160230" y="3261523"/>
            <a:ext cx="10620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2484204" y="5193067"/>
            <a:ext cx="10287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 smtClean="0">
              <a:latin typeface="Candara" pitchFamily="34" charset="0"/>
            </a:endParaRPr>
          </a:p>
          <a:p>
            <a:r>
              <a:rPr lang="es-MX" sz="1300" dirty="0" smtClean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49" name="Documents"/>
          <p:cNvSpPr>
            <a:spLocks noEditPoints="1" noChangeArrowheads="1"/>
          </p:cNvSpPr>
          <p:nvPr/>
        </p:nvSpPr>
        <p:spPr bwMode="auto">
          <a:xfrm>
            <a:off x="2555642" y="5907442"/>
            <a:ext cx="1000125" cy="857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MX" dirty="0">
              <a:latin typeface="Candara" pitchFamily="34" charset="0"/>
            </a:endParaRPr>
          </a:p>
        </p:txBody>
      </p:sp>
      <p:cxnSp>
        <p:nvCxnSpPr>
          <p:cNvPr id="50" name="49 Conector recto"/>
          <p:cNvCxnSpPr/>
          <p:nvPr/>
        </p:nvCxnSpPr>
        <p:spPr>
          <a:xfrm rot="5400000">
            <a:off x="2753285" y="5943161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rot="5400000">
            <a:off x="2851710" y="5898711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rot="5400000">
            <a:off x="2967598" y="5835211"/>
            <a:ext cx="142875" cy="1587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136 CuadroTexto"/>
          <p:cNvSpPr txBox="1">
            <a:spLocks noChangeArrowheads="1"/>
          </p:cNvSpPr>
          <p:nvPr/>
        </p:nvSpPr>
        <p:spPr bwMode="auto">
          <a:xfrm>
            <a:off x="2575486" y="6015393"/>
            <a:ext cx="925512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Unidad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Documental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simple</a:t>
            </a: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785579" y="5193067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MX" sz="1300" dirty="0">
              <a:latin typeface="Candara" pitchFamily="34" charset="0"/>
            </a:endParaRPr>
          </a:p>
          <a:p>
            <a:r>
              <a:rPr lang="es-MX" sz="1300" dirty="0">
                <a:latin typeface="Candara" pitchFamily="34" charset="0"/>
              </a:rPr>
              <a:t>Expediente</a:t>
            </a:r>
            <a:endParaRPr lang="es-ES" sz="1300" dirty="0">
              <a:latin typeface="Candara" pitchFamily="34" charset="0"/>
            </a:endParaRP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643089" y="4735867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957289" y="4964467"/>
            <a:ext cx="685800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957289" y="4964467"/>
            <a:ext cx="0" cy="22860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2937435" y="3852073"/>
            <a:ext cx="0" cy="13136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8046644" y="3834875"/>
            <a:ext cx="0" cy="31238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MX" dirty="0">
              <a:latin typeface="Candara" pitchFamily="34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rot="5400000">
            <a:off x="5060282" y="2838827"/>
            <a:ext cx="573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5265083" y="2951279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62" name="Text Box 43"/>
          <p:cNvSpPr txBox="1">
            <a:spLocks noChangeArrowheads="1"/>
          </p:cNvSpPr>
          <p:nvPr/>
        </p:nvSpPr>
        <p:spPr bwMode="auto">
          <a:xfrm>
            <a:off x="5417483" y="3103679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5569883" y="3256079"/>
            <a:ext cx="1028701" cy="571412"/>
          </a:xfrm>
          <a:prstGeom prst="rect">
            <a:avLst/>
          </a:prstGeom>
          <a:solidFill>
            <a:schemeClr val="bg1"/>
          </a:solidFill>
          <a:ln w="19050">
            <a:solidFill>
              <a:srgbClr val="CC3399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500" dirty="0">
              <a:latin typeface="Candara" pitchFamily="34" charset="0"/>
            </a:endParaRPr>
          </a:p>
          <a:p>
            <a:pPr>
              <a:defRPr/>
            </a:pPr>
            <a:r>
              <a:rPr lang="es-ES" sz="1500" dirty="0">
                <a:latin typeface="Candara" pitchFamily="34" charset="0"/>
              </a:rPr>
              <a:t>   Serie</a:t>
            </a:r>
          </a:p>
        </p:txBody>
      </p:sp>
      <p:cxnSp>
        <p:nvCxnSpPr>
          <p:cNvPr id="64" name="63 Conector recto"/>
          <p:cNvCxnSpPr/>
          <p:nvPr/>
        </p:nvCxnSpPr>
        <p:spPr>
          <a:xfrm flipV="1">
            <a:off x="6540640" y="5584563"/>
            <a:ext cx="447675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cuments"/>
          <p:cNvSpPr>
            <a:spLocks noEditPoints="1" noChangeArrowheads="1"/>
          </p:cNvSpPr>
          <p:nvPr/>
        </p:nvSpPr>
        <p:spPr bwMode="auto">
          <a:xfrm>
            <a:off x="6273940" y="5870313"/>
            <a:ext cx="1000125" cy="8572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s-MX" dirty="0">
              <a:latin typeface="Candara" pitchFamily="34" charset="0"/>
            </a:endParaRPr>
          </a:p>
        </p:txBody>
      </p:sp>
      <p:cxnSp>
        <p:nvCxnSpPr>
          <p:cNvPr id="66" name="65 Conector recto"/>
          <p:cNvCxnSpPr/>
          <p:nvPr/>
        </p:nvCxnSpPr>
        <p:spPr>
          <a:xfrm rot="5400000">
            <a:off x="6471583" y="5906032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/>
          <p:nvPr/>
        </p:nvCxnSpPr>
        <p:spPr>
          <a:xfrm rot="5400000">
            <a:off x="6570008" y="5861582"/>
            <a:ext cx="142875" cy="1588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5400000">
            <a:off x="6685896" y="5798082"/>
            <a:ext cx="142875" cy="1587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136 CuadroTexto"/>
          <p:cNvSpPr txBox="1">
            <a:spLocks noChangeArrowheads="1"/>
          </p:cNvSpPr>
          <p:nvPr/>
        </p:nvSpPr>
        <p:spPr bwMode="auto">
          <a:xfrm>
            <a:off x="6293784" y="5978264"/>
            <a:ext cx="925512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Unidad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Documental</a:t>
            </a:r>
          </a:p>
          <a:p>
            <a:pPr algn="ctr"/>
            <a:r>
              <a:rPr lang="es-MX" sz="1100" dirty="0">
                <a:latin typeface="Candara" pitchFamily="34" charset="0"/>
                <a:cs typeface="Tahoma" pitchFamily="34" charset="0"/>
              </a:rPr>
              <a:t>simple</a:t>
            </a:r>
          </a:p>
        </p:txBody>
      </p:sp>
      <p:sp>
        <p:nvSpPr>
          <p:cNvPr id="70" name="69 Rectángulo"/>
          <p:cNvSpPr>
            <a:spLocks noChangeArrowheads="1"/>
          </p:cNvSpPr>
          <p:nvPr/>
        </p:nvSpPr>
        <p:spPr bwMode="auto">
          <a:xfrm>
            <a:off x="605888" y="55300"/>
            <a:ext cx="2786062" cy="13843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400" b="1" dirty="0">
                <a:latin typeface="Century Gothic" pitchFamily="34" charset="0"/>
              </a:rPr>
              <a:t>Conjunto de documentos producidos orgánicamente por una dependencia con cuyo nombre se identifica</a:t>
            </a:r>
          </a:p>
          <a:p>
            <a:pPr algn="ctr"/>
            <a:r>
              <a:rPr lang="es-MX" sz="1400" b="1" dirty="0">
                <a:latin typeface="Century Gothic" pitchFamily="34" charset="0"/>
              </a:rPr>
              <a:t>(Es el nombre de la dependencia)</a:t>
            </a:r>
            <a:endParaRPr lang="es-MX" sz="1400" b="1" dirty="0"/>
          </a:p>
        </p:txBody>
      </p:sp>
      <p:sp>
        <p:nvSpPr>
          <p:cNvPr id="71" name="70 Rectángulo"/>
          <p:cNvSpPr>
            <a:spLocks noChangeArrowheads="1"/>
          </p:cNvSpPr>
          <p:nvPr/>
        </p:nvSpPr>
        <p:spPr bwMode="auto">
          <a:xfrm>
            <a:off x="4885281" y="1558023"/>
            <a:ext cx="331071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500" dirty="0" smtClean="0">
                <a:latin typeface="Candara" pitchFamily="34" charset="0"/>
              </a:rPr>
              <a:t>Cada una de las divisiones </a:t>
            </a:r>
          </a:p>
          <a:p>
            <a:pPr algn="ctr"/>
            <a:r>
              <a:rPr lang="es-MX" sz="1500" dirty="0" smtClean="0">
                <a:latin typeface="Candara" pitchFamily="34" charset="0"/>
              </a:rPr>
              <a:t>del </a:t>
            </a:r>
            <a:r>
              <a:rPr lang="es-MX" sz="1500" b="1" dirty="0" smtClean="0">
                <a:latin typeface="Candara" pitchFamily="34" charset="0"/>
              </a:rPr>
              <a:t>fondo</a:t>
            </a:r>
            <a:r>
              <a:rPr lang="es-MX" sz="1500" dirty="0" smtClean="0">
                <a:latin typeface="Candara" pitchFamily="34" charset="0"/>
              </a:rPr>
              <a:t>, basada </a:t>
            </a:r>
          </a:p>
          <a:p>
            <a:pPr algn="ctr"/>
            <a:r>
              <a:rPr lang="es-MX" sz="1500" dirty="0" smtClean="0">
                <a:latin typeface="Candara" pitchFamily="34" charset="0"/>
              </a:rPr>
              <a:t>en las funciones de cada dependencia </a:t>
            </a:r>
          </a:p>
          <a:p>
            <a:pPr algn="ctr"/>
            <a:r>
              <a:rPr lang="es-MX" sz="1500" dirty="0" smtClean="0">
                <a:latin typeface="Candara" pitchFamily="34" charset="0"/>
              </a:rPr>
              <a:t>(Son los niveles de mando superior)</a:t>
            </a:r>
            <a:endParaRPr lang="es-MX" sz="1500" dirty="0">
              <a:latin typeface="Candara" pitchFamily="34" charset="0"/>
            </a:endParaRPr>
          </a:p>
        </p:txBody>
      </p:sp>
      <p:sp>
        <p:nvSpPr>
          <p:cNvPr id="72" name="71 Rectángulo"/>
          <p:cNvSpPr>
            <a:spLocks noChangeArrowheads="1"/>
          </p:cNvSpPr>
          <p:nvPr/>
        </p:nvSpPr>
        <p:spPr bwMode="auto">
          <a:xfrm>
            <a:off x="959186" y="2695797"/>
            <a:ext cx="4161286" cy="1384995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División de una </a:t>
            </a:r>
            <a:r>
              <a:rPr lang="es-MX" sz="1400" b="1" dirty="0" smtClean="0">
                <a:solidFill>
                  <a:schemeClr val="bg1"/>
                </a:solidFill>
                <a:latin typeface="Century Gothic" pitchFamily="34" charset="0"/>
              </a:rPr>
              <a:t>sección </a:t>
            </a:r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que corresponde 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Century Gothic" pitchFamily="34" charset="0"/>
              </a:rPr>
              <a:t>al conjunto de documentos producidos, sobre una materia o asunto especifico. (Son las acciones</a:t>
            </a:r>
            <a:r>
              <a:rPr lang="es-ES" sz="1400" dirty="0" smtClean="0">
                <a:solidFill>
                  <a:schemeClr val="bg1"/>
                </a:solidFill>
                <a:latin typeface="Century Gothic" pitchFamily="34" charset="0"/>
              </a:rPr>
              <a:t> que realiza cada unidad administrativa para cumplir con sus funciones)</a:t>
            </a:r>
            <a:endParaRPr lang="es-MX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3" name="72 Rectángulo"/>
          <p:cNvSpPr>
            <a:spLocks noChangeArrowheads="1"/>
          </p:cNvSpPr>
          <p:nvPr/>
        </p:nvSpPr>
        <p:spPr bwMode="auto">
          <a:xfrm>
            <a:off x="4615334" y="4735867"/>
            <a:ext cx="4498974" cy="95410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Century Gothic" pitchFamily="34" charset="0"/>
              </a:rPr>
              <a:t>Unidad organizada de documentos reunidos por el productor para uso corriente, y  se refieren al mismo tema, actividad o asunto.  El expediente es la unidad básica de la serie.</a:t>
            </a:r>
            <a:endParaRPr lang="es-ES" sz="1400" dirty="0">
              <a:latin typeface="Century Gothic" pitchFamily="34" charset="0"/>
            </a:endParaRPr>
          </a:p>
        </p:txBody>
      </p:sp>
      <p:sp>
        <p:nvSpPr>
          <p:cNvPr id="74" name="73 Rectángulo"/>
          <p:cNvSpPr>
            <a:spLocks noChangeArrowheads="1"/>
          </p:cNvSpPr>
          <p:nvPr/>
        </p:nvSpPr>
        <p:spPr bwMode="auto">
          <a:xfrm>
            <a:off x="918509" y="5842374"/>
            <a:ext cx="3814389" cy="95410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Century Gothic" pitchFamily="34" charset="0"/>
              </a:rPr>
              <a:t>La unidad archivística mas pequeña </a:t>
            </a:r>
          </a:p>
          <a:p>
            <a:pPr algn="ctr"/>
            <a:r>
              <a:rPr lang="es-MX" sz="1400" dirty="0" smtClean="0">
                <a:latin typeface="Century Gothic" pitchFamily="34" charset="0"/>
              </a:rPr>
              <a:t>intelectualmente indivisible, por ejemplo</a:t>
            </a:r>
          </a:p>
          <a:p>
            <a:pPr algn="ctr"/>
            <a:r>
              <a:rPr lang="es-MX" sz="1400" dirty="0" smtClean="0">
                <a:latin typeface="Century Gothic" pitchFamily="34" charset="0"/>
              </a:rPr>
              <a:t>una carta, una memoria, un informe, una </a:t>
            </a:r>
          </a:p>
          <a:p>
            <a:pPr algn="ctr"/>
            <a:r>
              <a:rPr lang="es-MX" sz="1400" dirty="0" smtClean="0">
                <a:latin typeface="Century Gothic" pitchFamily="34" charset="0"/>
              </a:rPr>
              <a:t>fotografía, una grabación sonora.</a:t>
            </a:r>
            <a:endParaRPr lang="es-ES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02906"/>
            <a:ext cx="1981175" cy="22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381738" y="620688"/>
            <a:ext cx="327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es-MX" sz="3200" dirty="0" smtClean="0">
                <a:latin typeface="Candara" pitchFamily="34" charset="0"/>
              </a:rPr>
              <a:t>RDENACIÓN</a:t>
            </a:r>
            <a:r>
              <a:rPr lang="es-MX" sz="2800" dirty="0" smtClean="0">
                <a:latin typeface="EurekaSans-Light" pitchFamily="50" charset="0"/>
              </a:rPr>
              <a:t>   </a:t>
            </a:r>
          </a:p>
        </p:txBody>
      </p:sp>
      <p:sp>
        <p:nvSpPr>
          <p:cNvPr id="4" name="3 Llamada de nube"/>
          <p:cNvSpPr/>
          <p:nvPr/>
        </p:nvSpPr>
        <p:spPr>
          <a:xfrm>
            <a:off x="4770499" y="3667125"/>
            <a:ext cx="1500187" cy="1071563"/>
          </a:xfrm>
          <a:prstGeom prst="cloudCallout">
            <a:avLst/>
          </a:prstGeom>
          <a:solidFill>
            <a:schemeClr val="bg1"/>
          </a:solidFill>
          <a:ln>
            <a:solidFill>
              <a:srgbClr val="902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4977130" y="3833812"/>
            <a:ext cx="12636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latin typeface="Comic Sans MS" pitchFamily="66" charset="0"/>
              </a:rPr>
              <a:t>Necesito </a:t>
            </a:r>
          </a:p>
          <a:p>
            <a:pPr algn="ctr"/>
            <a:r>
              <a:rPr lang="es-MX" sz="1400" dirty="0">
                <a:latin typeface="Comic Sans MS" pitchFamily="66" charset="0"/>
              </a:rPr>
              <a:t>ordenar este</a:t>
            </a:r>
          </a:p>
          <a:p>
            <a:pPr algn="ctr"/>
            <a:r>
              <a:rPr lang="es-MX" sz="1400" dirty="0">
                <a:latin typeface="Comic Sans MS" pitchFamily="66" charset="0"/>
              </a:rPr>
              <a:t>archivo…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141610" y="1620014"/>
            <a:ext cx="7929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dirty="0" smtClean="0">
                <a:latin typeface="Candara" pitchFamily="34" charset="0"/>
              </a:rPr>
              <a:t>Es la operación de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unir un conjunto de documentos, relacionando unos con otros</a:t>
            </a:r>
            <a:r>
              <a:rPr lang="es-MX" sz="2800" dirty="0" smtClean="0">
                <a:latin typeface="Candara" pitchFamily="34" charset="0"/>
              </a:rPr>
              <a:t>, de acuerdo a una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unidad de orden establecida </a:t>
            </a:r>
            <a:r>
              <a:rPr lang="es-MX" sz="2800" dirty="0" smtClean="0">
                <a:latin typeface="Candara" pitchFamily="34" charset="0"/>
              </a:rPr>
              <a:t>de antemano.</a:t>
            </a:r>
            <a:endParaRPr lang="es-MX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5027835" y="476672"/>
            <a:ext cx="4578861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508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/>
              </a:rPr>
              <a:t>N</a:t>
            </a:r>
            <a:r>
              <a:rPr lang="es-MX" sz="3200" dirty="0" smtClean="0">
                <a:latin typeface="Candara" pitchFamily="34" charset="0"/>
                <a:cs typeface="Arial"/>
              </a:rPr>
              <a:t>ormatividad</a:t>
            </a:r>
            <a:endParaRPr kumimoji="0" lang="es-ES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Candara" pitchFamily="34" charset="0"/>
              <a:ea typeface="ＭＳ Ｐゴシック" pitchFamily="-65" charset="-128"/>
              <a:cs typeface="Arial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827584" y="1286715"/>
            <a:ext cx="81438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MX" dirty="0" smtClean="0">
                <a:latin typeface="Candara" pitchFamily="34" charset="0"/>
              </a:rPr>
              <a:t>Ley Federal de Transparencia </a:t>
            </a:r>
            <a:r>
              <a:rPr lang="es-MX" dirty="0">
                <a:latin typeface="Candara" pitchFamily="34" charset="0"/>
              </a:rPr>
              <a:t>y </a:t>
            </a:r>
            <a:r>
              <a:rPr lang="es-MX" dirty="0" smtClean="0">
                <a:latin typeface="Candara" pitchFamily="34" charset="0"/>
              </a:rPr>
              <a:t>Acceso </a:t>
            </a:r>
            <a:r>
              <a:rPr lang="es-MX" dirty="0">
                <a:latin typeface="Candara" pitchFamily="34" charset="0"/>
              </a:rPr>
              <a:t>a la </a:t>
            </a:r>
            <a:r>
              <a:rPr lang="es-MX" dirty="0" smtClean="0">
                <a:latin typeface="Candara" pitchFamily="34" charset="0"/>
              </a:rPr>
              <a:t>Información Pública Gubernamental.</a:t>
            </a: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MX" dirty="0" smtClean="0">
                <a:latin typeface="Candara" pitchFamily="34" charset="0"/>
              </a:rPr>
              <a:t>Reglamento </a:t>
            </a:r>
            <a:r>
              <a:rPr lang="es-MX" dirty="0">
                <a:latin typeface="Candara" pitchFamily="34" charset="0"/>
              </a:rPr>
              <a:t>de la </a:t>
            </a:r>
            <a:r>
              <a:rPr lang="es-MX" dirty="0" smtClean="0">
                <a:latin typeface="Candara" pitchFamily="34" charset="0"/>
              </a:rPr>
              <a:t>Ley </a:t>
            </a:r>
            <a:r>
              <a:rPr lang="es-MX" dirty="0">
                <a:latin typeface="Candara" pitchFamily="34" charset="0"/>
              </a:rPr>
              <a:t>de </a:t>
            </a:r>
            <a:r>
              <a:rPr lang="es-MX" dirty="0" smtClean="0">
                <a:latin typeface="Candara" pitchFamily="34" charset="0"/>
              </a:rPr>
              <a:t>Transparencia </a:t>
            </a:r>
            <a:r>
              <a:rPr lang="es-MX" dirty="0">
                <a:latin typeface="Candara" pitchFamily="34" charset="0"/>
              </a:rPr>
              <a:t>y </a:t>
            </a:r>
            <a:r>
              <a:rPr lang="es-MX" dirty="0" smtClean="0">
                <a:latin typeface="Candara" pitchFamily="34" charset="0"/>
              </a:rPr>
              <a:t>Acceso </a:t>
            </a:r>
            <a:r>
              <a:rPr lang="es-MX" dirty="0">
                <a:latin typeface="Candara" pitchFamily="34" charset="0"/>
              </a:rPr>
              <a:t>a la </a:t>
            </a:r>
            <a:r>
              <a:rPr lang="es-MX" dirty="0" smtClean="0">
                <a:latin typeface="Candara" pitchFamily="34" charset="0"/>
              </a:rPr>
              <a:t>Información Pública Gubernamental.</a:t>
            </a:r>
          </a:p>
          <a:p>
            <a:pPr algn="just">
              <a:buFont typeface="Wingdings" pitchFamily="2" charset="2"/>
              <a:buChar char="v"/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11 DE JUNIO DEL 2002</a:t>
            </a: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endParaRPr lang="es-MX" i="1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MX" dirty="0" smtClean="0">
                <a:latin typeface="Candara" pitchFamily="34" charset="0"/>
              </a:rPr>
              <a:t>Lineamientos </a:t>
            </a:r>
            <a:r>
              <a:rPr lang="es-MX" dirty="0">
                <a:latin typeface="Candara" pitchFamily="34" charset="0"/>
              </a:rPr>
              <a:t>generales para la organización y conservación de los archivos </a:t>
            </a:r>
            <a:r>
              <a:rPr lang="es-MX" dirty="0" smtClean="0">
                <a:latin typeface="Candara" pitchFamily="34" charset="0"/>
              </a:rPr>
              <a:t>de </a:t>
            </a:r>
            <a:r>
              <a:rPr lang="es-MX" dirty="0">
                <a:latin typeface="Candara" pitchFamily="34" charset="0"/>
              </a:rPr>
              <a:t>las dependencias y entidades de la Administración Pública </a:t>
            </a:r>
            <a:r>
              <a:rPr lang="es-MX" dirty="0" smtClean="0">
                <a:latin typeface="Candara" pitchFamily="34" charset="0"/>
              </a:rPr>
              <a:t>Federal.</a:t>
            </a:r>
          </a:p>
          <a:p>
            <a:pPr algn="just">
              <a:defRPr/>
            </a:pPr>
            <a:endParaRPr lang="es-MX" i="1" dirty="0" smtClean="0">
              <a:latin typeface="Candara" pitchFamily="34" charset="0"/>
            </a:endParaRPr>
          </a:p>
          <a:p>
            <a:pPr algn="just">
              <a:defRPr/>
            </a:pPr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 DE FEBRERO DEL 2004</a:t>
            </a:r>
          </a:p>
          <a:p>
            <a:pPr algn="just">
              <a:defRPr/>
            </a:pPr>
            <a:endParaRPr lang="es-MX" i="1" dirty="0">
              <a:latin typeface="Candara" pitchFamily="34" charset="0"/>
            </a:endParaRP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MX" i="1" dirty="0">
                <a:latin typeface="Candara" pitchFamily="34" charset="0"/>
              </a:rPr>
              <a:t>Manual Administrativo y de Aplicación General en materia de Transparencia y de Archivos, emitido por la Secretaría de la Función Pública</a:t>
            </a:r>
            <a:r>
              <a:rPr lang="es-ES" i="1" dirty="0">
                <a:latin typeface="Candara" pitchFamily="34" charset="0"/>
              </a:rPr>
              <a:t> </a:t>
            </a:r>
          </a:p>
          <a:p>
            <a:pPr algn="just">
              <a:defRPr/>
            </a:pPr>
            <a:endParaRPr lang="es-MX" i="1" dirty="0">
              <a:latin typeface="Candara" pitchFamily="34" charset="0"/>
            </a:endParaRPr>
          </a:p>
          <a:p>
            <a:pPr algn="just">
              <a:defRPr/>
            </a:pPr>
            <a:r>
              <a:rPr lang="es-MX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27 DE JULIO DEL </a:t>
            </a:r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2011</a:t>
            </a:r>
            <a:endParaRPr lang="es-MX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2181226" y="1097238"/>
            <a:ext cx="5400675" cy="49688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4270376" y="3041926"/>
            <a:ext cx="1223963" cy="12239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70376" y="3473725"/>
            <a:ext cx="13668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andara" pitchFamily="34" charset="0"/>
              </a:rPr>
              <a:t>MÉTODO</a:t>
            </a:r>
            <a:endParaRPr lang="es-ES" sz="2000" dirty="0">
              <a:latin typeface="Candara" pitchFamily="34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478214" y="2465663"/>
            <a:ext cx="2879725" cy="2376488"/>
          </a:xfrm>
          <a:prstGeom prst="hexagon">
            <a:avLst>
              <a:gd name="adj" fmla="val 30294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MX" dirty="0">
              <a:latin typeface="Candara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3132140" y="4194451"/>
            <a:ext cx="1425575" cy="264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205413" y="4194451"/>
            <a:ext cx="1657351" cy="2519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4846638" y="809901"/>
            <a:ext cx="0" cy="22320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694112" y="1457601"/>
            <a:ext cx="10096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ALFABETICO 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GENERAL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614614" y="2178326"/>
            <a:ext cx="13668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ONOMÁSTICO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038350" y="3113362"/>
            <a:ext cx="14414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ASUNTOS  O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MATERIAS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614615" y="462625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GEOGRÁFICO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765550" y="5489851"/>
            <a:ext cx="15128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CROMÁTICO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89514" y="5504138"/>
            <a:ext cx="1728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MAC BEE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854701" y="4913588"/>
            <a:ext cx="14398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DECIMAL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42038" y="4049988"/>
            <a:ext cx="20891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TOPOGRÁFICO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142039" y="2970488"/>
            <a:ext cx="1584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CRONOLÓGICO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997576" y="1987825"/>
            <a:ext cx="15113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NUMÉRICO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COMPUESTO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802188" y="1413150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NUMÉRICO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SIMPLE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918076" y="4842151"/>
            <a:ext cx="46039" cy="199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>
            <a:off x="885824" y="3905526"/>
            <a:ext cx="2736851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 flipV="1">
            <a:off x="1030289" y="2249763"/>
            <a:ext cx="2879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 flipV="1">
            <a:off x="2774950" y="1263925"/>
            <a:ext cx="1422400" cy="1201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638801" y="881338"/>
            <a:ext cx="10080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5926139" y="2105301"/>
            <a:ext cx="24479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>
            <a:off x="6357938" y="3618187"/>
            <a:ext cx="2305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>
            <a:off x="5926140" y="4337325"/>
            <a:ext cx="26638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 dirty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275138" y="4621488"/>
            <a:ext cx="121443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CONVENCIONALES</a:t>
            </a:r>
            <a:endParaRPr lang="es-ES" sz="1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2846388" y="1049613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A,B,C, … ,Z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5133976" y="809901"/>
            <a:ext cx="1079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ndara" pitchFamily="34" charset="0"/>
              </a:rPr>
              <a:t>1,2,3,4,…</a:t>
            </a:r>
            <a:endParaRPr lang="es-ES" sz="1400" dirty="0">
              <a:latin typeface="Candara" pitchFamily="34" charset="0"/>
            </a:endParaRP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6934200" y="1025800"/>
            <a:ext cx="43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ndara" pitchFamily="34" charset="0"/>
              </a:rPr>
              <a:t>1,1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ndara" pitchFamily="34" charset="0"/>
              </a:rPr>
              <a:t>1,2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ndara" pitchFamily="34" charset="0"/>
              </a:rPr>
              <a:t>2,5</a:t>
            </a:r>
            <a:endParaRPr lang="es-ES" sz="1400" dirty="0">
              <a:latin typeface="Candara" pitchFamily="34" charset="0"/>
            </a:endParaRP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6789738" y="5418413"/>
            <a:ext cx="8429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111.0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121.01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131.10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7510464" y="4121426"/>
            <a:ext cx="936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SALA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SECCION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NIVEL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CAJA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7510464" y="2681562"/>
            <a:ext cx="1800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1978 ENERO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2005 MARZO 10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703263" y="2906988"/>
            <a:ext cx="1357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CAMARAS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CONTRATOS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COTIZACIONES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PÓLIZAS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1274764" y="4835801"/>
            <a:ext cx="18859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Aguascalientes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Baja California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Campeche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Chiapas</a:t>
            </a:r>
            <a:endParaRPr lang="es-ES" sz="1200" dirty="0">
              <a:latin typeface="Candara" pitchFamily="34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703264" y="1478238"/>
            <a:ext cx="2233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BARRERA LOPEZ, Miguel</a:t>
            </a:r>
          </a:p>
          <a:p>
            <a:pPr>
              <a:spcBef>
                <a:spcPct val="50000"/>
              </a:spcBef>
            </a:pPr>
            <a:r>
              <a:rPr lang="en-US" sz="1200" dirty="0">
                <a:latin typeface="Candara" pitchFamily="34" charset="0"/>
              </a:rPr>
              <a:t>MARTINEZ ROMERO, Felipe</a:t>
            </a:r>
            <a:endParaRPr lang="es-ES" sz="1200" dirty="0">
              <a:latin typeface="Candara" pitchFamily="34" charset="0"/>
            </a:endParaRPr>
          </a:p>
        </p:txBody>
      </p:sp>
      <p:pic>
        <p:nvPicPr>
          <p:cNvPr id="38" name="Picture 44" descr="Tarjeta Perfo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7" y="611215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45"/>
          <p:cNvSpPr txBox="1">
            <a:spLocks noChangeArrowheads="1"/>
          </p:cNvSpPr>
          <p:nvPr/>
        </p:nvSpPr>
        <p:spPr bwMode="auto">
          <a:xfrm rot="1784667">
            <a:off x="3838576" y="2676225"/>
            <a:ext cx="3603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</a:t>
            </a:r>
            <a:endParaRPr lang="es-ES" sz="1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 rot="19708561">
            <a:off x="3838577" y="3612850"/>
            <a:ext cx="3587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1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endParaRPr lang="es-ES" sz="1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 rot="19757484">
            <a:off x="5710239" y="2605402"/>
            <a:ext cx="2889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N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É</a:t>
            </a:r>
            <a:endParaRPr lang="es-ES" sz="12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2" name="Text Box 49"/>
          <p:cNvSpPr txBox="1">
            <a:spLocks noChangeArrowheads="1"/>
          </p:cNvSpPr>
          <p:nvPr/>
        </p:nvSpPr>
        <p:spPr bwMode="auto">
          <a:xfrm rot="1636198">
            <a:off x="5638800" y="3684903"/>
            <a:ext cx="43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endParaRPr lang="es-ES" sz="12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43" name="Picture 44" descr="Tarjeta Perfo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7" y="626455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4" descr="Tarjeta Perfor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77" y="641695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Elipse"/>
          <p:cNvSpPr/>
          <p:nvPr/>
        </p:nvSpPr>
        <p:spPr>
          <a:xfrm>
            <a:off x="3917952" y="6121675"/>
            <a:ext cx="428625" cy="428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6" name="45 Elipse"/>
          <p:cNvSpPr/>
          <p:nvPr/>
        </p:nvSpPr>
        <p:spPr>
          <a:xfrm>
            <a:off x="3703640" y="6335988"/>
            <a:ext cx="428625" cy="4286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7" name="46 Elipse"/>
          <p:cNvSpPr/>
          <p:nvPr/>
        </p:nvSpPr>
        <p:spPr>
          <a:xfrm>
            <a:off x="4060827" y="6335988"/>
            <a:ext cx="428625" cy="428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48" name="47 Elipse"/>
          <p:cNvSpPr/>
          <p:nvPr/>
        </p:nvSpPr>
        <p:spPr>
          <a:xfrm>
            <a:off x="4227712" y="6254763"/>
            <a:ext cx="428625" cy="42862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49" name="54 Imagen" descr="mwzix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450" y="5764488"/>
            <a:ext cx="92868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15 Rectángulo"/>
          <p:cNvSpPr>
            <a:spLocks noChangeArrowheads="1"/>
          </p:cNvSpPr>
          <p:nvPr/>
        </p:nvSpPr>
        <p:spPr bwMode="auto">
          <a:xfrm>
            <a:off x="5016047" y="224411"/>
            <a:ext cx="3836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</a:t>
            </a:r>
            <a:r>
              <a:rPr lang="es-MX" sz="2800" dirty="0">
                <a:latin typeface="Candara" pitchFamily="34" charset="0"/>
              </a:rPr>
              <a:t>étodos de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</a:t>
            </a:r>
            <a:r>
              <a:rPr lang="es-MX" sz="2800" dirty="0">
                <a:latin typeface="Candara" pitchFamily="34" charset="0"/>
              </a:rPr>
              <a:t>rdenación</a:t>
            </a:r>
          </a:p>
        </p:txBody>
      </p:sp>
    </p:spTree>
    <p:extLst>
      <p:ext uri="{BB962C8B-B14F-4D97-AF65-F5344CB8AC3E}">
        <p14:creationId xmlns:p14="http://schemas.microsoft.com/office/powerpoint/2010/main" val="455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0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2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0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3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6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5" grpId="0" animBg="1"/>
      <p:bldP spid="46" grpId="0" animBg="1"/>
      <p:bldP spid="47" grpId="0" animBg="1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25" y="548680"/>
            <a:ext cx="5544616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</a:t>
            </a:r>
            <a:r>
              <a:rPr lang="es-MX" sz="2400" b="1" dirty="0">
                <a:latin typeface="Tahoma" pitchFamily="34" charset="0"/>
              </a:rPr>
              <a:t>NSTRUMENTOS DE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</a:t>
            </a:r>
            <a:r>
              <a:rPr lang="es-MX" sz="2400" b="1" dirty="0">
                <a:latin typeface="Tahoma" pitchFamily="34" charset="0"/>
              </a:rPr>
              <a:t>ONSULTA Y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</a:t>
            </a:r>
            <a:r>
              <a:rPr lang="es-MX" sz="2400" b="1" dirty="0">
                <a:latin typeface="Tahoma" pitchFamily="34" charset="0"/>
              </a:rPr>
              <a:t>ONTROL 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</a:t>
            </a:r>
            <a:r>
              <a:rPr lang="es-MX" sz="2400" b="1" dirty="0" smtClean="0">
                <a:latin typeface="Tahoma" pitchFamily="34" charset="0"/>
              </a:rPr>
              <a:t>RCHIVÍSTICO</a:t>
            </a:r>
            <a:endParaRPr lang="es-MX" sz="2400" b="1" dirty="0">
              <a:latin typeface="Tahoma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772889" y="3171972"/>
            <a:ext cx="70102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700098"/>
              </a:buClr>
              <a:buFont typeface="Times New Roman" pitchFamily="18" charset="0"/>
              <a:buChar char="ﻵ"/>
            </a:pPr>
            <a:r>
              <a:rPr lang="es-MX" sz="2800" dirty="0" smtClean="0">
                <a:latin typeface="Candara" pitchFamily="34" charset="0"/>
              </a:rPr>
              <a:t>Cuadro </a:t>
            </a:r>
            <a:r>
              <a:rPr lang="es-MX" sz="2800" dirty="0">
                <a:latin typeface="Candara" pitchFamily="34" charset="0"/>
              </a:rPr>
              <a:t>General de Clasificación Archivística</a:t>
            </a:r>
          </a:p>
          <a:p>
            <a:pPr>
              <a:buClr>
                <a:srgbClr val="700098"/>
              </a:buClr>
              <a:buFont typeface="Times New Roman" pitchFamily="18" charset="0"/>
              <a:buChar char="ﻵ"/>
            </a:pPr>
            <a:r>
              <a:rPr lang="es-MX" sz="2800" dirty="0" smtClean="0">
                <a:latin typeface="Candara" pitchFamily="34" charset="0"/>
              </a:rPr>
              <a:t>Catálogo </a:t>
            </a:r>
            <a:r>
              <a:rPr lang="es-MX" sz="2800" dirty="0">
                <a:latin typeface="Candara" pitchFamily="34" charset="0"/>
              </a:rPr>
              <a:t>de Disposición Documental</a:t>
            </a:r>
          </a:p>
          <a:p>
            <a:pPr>
              <a:buClr>
                <a:srgbClr val="700098"/>
              </a:buClr>
              <a:buFont typeface="Times New Roman" pitchFamily="18" charset="0"/>
              <a:buChar char="ﻵ"/>
            </a:pPr>
            <a:r>
              <a:rPr lang="es-MX" sz="2800" dirty="0">
                <a:latin typeface="Candara" pitchFamily="34" charset="0"/>
              </a:rPr>
              <a:t>Inventarios documentales</a:t>
            </a:r>
          </a:p>
          <a:p>
            <a:pPr lvl="1">
              <a:buClr>
                <a:srgbClr val="700098"/>
              </a:buClr>
              <a:buFont typeface="Times New Roman" pitchFamily="18" charset="0"/>
              <a:buChar char="►"/>
            </a:pPr>
            <a:r>
              <a:rPr lang="es-MX" sz="2800" dirty="0">
                <a:latin typeface="Candara" pitchFamily="34" charset="0"/>
              </a:rPr>
              <a:t>General</a:t>
            </a:r>
          </a:p>
          <a:p>
            <a:pPr lvl="1">
              <a:buClr>
                <a:srgbClr val="700098"/>
              </a:buClr>
              <a:buFont typeface="Times New Roman" pitchFamily="18" charset="0"/>
              <a:buChar char="►"/>
            </a:pPr>
            <a:r>
              <a:rPr lang="es-MX" sz="2800" dirty="0">
                <a:latin typeface="Candara" pitchFamily="34" charset="0"/>
              </a:rPr>
              <a:t>De transferencia;</a:t>
            </a:r>
          </a:p>
          <a:p>
            <a:pPr lvl="1">
              <a:buClr>
                <a:srgbClr val="700098"/>
              </a:buClr>
              <a:buFont typeface="Times New Roman" pitchFamily="18" charset="0"/>
              <a:buChar char="►"/>
            </a:pPr>
            <a:r>
              <a:rPr lang="es-MX" sz="2800" dirty="0">
                <a:latin typeface="Candara" pitchFamily="34" charset="0"/>
              </a:rPr>
              <a:t>De baja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772889" y="5815159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00098"/>
              </a:buClr>
              <a:buFont typeface="Times New Roman" pitchFamily="18" charset="0"/>
              <a:buChar char="ﻵ"/>
            </a:pPr>
            <a:r>
              <a:rPr lang="es-MX" sz="2800" dirty="0">
                <a:latin typeface="EurekaSans-BoldCaps" pitchFamily="34" charset="0"/>
              </a:rPr>
              <a:t> </a:t>
            </a:r>
            <a:r>
              <a:rPr lang="es-MX" sz="2800" dirty="0">
                <a:latin typeface="Candara" pitchFamily="34" charset="0"/>
              </a:rPr>
              <a:t>La Guía Simple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673373" y="1792602"/>
            <a:ext cx="75638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>
                <a:latin typeface="Candara" pitchFamily="34" charset="0"/>
              </a:rPr>
              <a:t>Son instrumentos técnicos que nos ayudan </a:t>
            </a:r>
            <a:r>
              <a:rPr lang="es-MX" sz="2400" dirty="0" smtClean="0">
                <a:latin typeface="Candara" pitchFamily="34" charset="0"/>
              </a:rPr>
              <a:t>en la </a:t>
            </a:r>
            <a:r>
              <a:rPr lang="es-MX" sz="2400" dirty="0">
                <a:latin typeface="Candara" pitchFamily="34" charset="0"/>
              </a:rPr>
              <a:t>organización, conservación y localización </a:t>
            </a:r>
            <a:r>
              <a:rPr lang="es-MX" sz="2400" dirty="0" smtClean="0">
                <a:latin typeface="Candara" pitchFamily="34" charset="0"/>
              </a:rPr>
              <a:t>expedita de </a:t>
            </a:r>
            <a:r>
              <a:rPr lang="es-MX" sz="2400" dirty="0">
                <a:latin typeface="Candara" pitchFamily="34" charset="0"/>
              </a:rPr>
              <a:t>los documentos y estos son:</a:t>
            </a:r>
          </a:p>
        </p:txBody>
      </p:sp>
      <p:pic>
        <p:nvPicPr>
          <p:cNvPr id="6" name="Picture 19" descr="C:\Users\colivares\AppData\Local\Microsoft\Windows\Temporary Internet Files\Content.IE5\AY76E68W\MC90033572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4510284"/>
            <a:ext cx="3123398" cy="2229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38758" y="1612575"/>
            <a:ext cx="7572375" cy="592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4000" b="1" dirty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Cuadro General de Clasificación </a:t>
            </a:r>
            <a:r>
              <a:rPr lang="es-MX" sz="4000" b="1" dirty="0" smtClean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Archivística </a:t>
            </a:r>
            <a:r>
              <a:rPr lang="es-MX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(CGCA)</a:t>
            </a:r>
            <a:endParaRPr lang="es-MX" sz="40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8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8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MX" sz="2800" dirty="0">
                <a:latin typeface="Candara" pitchFamily="34" charset="0"/>
              </a:rPr>
              <a:t>Instrumento técnico que refleja la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estructura</a:t>
            </a:r>
            <a:r>
              <a:rPr lang="es-MX" sz="2800" dirty="0">
                <a:latin typeface="Candara" pitchFamily="34" charset="0"/>
              </a:rPr>
              <a:t> de un archivo con base en </a:t>
            </a: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las  </a:t>
            </a:r>
            <a:r>
              <a:rPr lang="es-MX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atribuciones y funciones</a:t>
            </a:r>
            <a:r>
              <a:rPr lang="es-MX" sz="2800" i="1" dirty="0">
                <a:latin typeface="Candara" pitchFamily="34" charset="0"/>
              </a:rPr>
              <a:t> </a:t>
            </a:r>
            <a:r>
              <a:rPr lang="es-MX" sz="2800" dirty="0" smtClean="0">
                <a:latin typeface="Candara" pitchFamily="34" charset="0"/>
              </a:rPr>
              <a:t>de </a:t>
            </a:r>
            <a:r>
              <a:rPr lang="es-MX" sz="2800" dirty="0">
                <a:latin typeface="Candara" pitchFamily="34" charset="0"/>
              </a:rPr>
              <a:t>la dependencia.</a:t>
            </a:r>
          </a:p>
          <a:p>
            <a:pPr algn="ctr">
              <a:lnSpc>
                <a:spcPct val="150000"/>
              </a:lnSpc>
              <a:defRPr/>
            </a:pPr>
            <a:endParaRPr lang="es-MX" sz="2800" b="1" dirty="0"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Existen dos</a:t>
            </a:r>
            <a:r>
              <a:rPr lang="es-MX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FUNCIONES SUSTANTIVAS y </a:t>
            </a:r>
          </a:p>
          <a:p>
            <a:pPr algn="ctr">
              <a:lnSpc>
                <a:spcPct val="80000"/>
              </a:lnSpc>
              <a:defRPr/>
            </a:pPr>
            <a:r>
              <a:rPr lang="es-MX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FUNCIONES COMUNES</a:t>
            </a:r>
          </a:p>
          <a:p>
            <a:pPr algn="ctr">
              <a:lnSpc>
                <a:spcPct val="80000"/>
              </a:lnSpc>
              <a:defRPr/>
            </a:pPr>
            <a:endParaRPr lang="es-MX" sz="20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0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20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7298" y="1528746"/>
            <a:ext cx="8143875" cy="50660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4400" b="1" dirty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Catálogo de Disposición </a:t>
            </a:r>
            <a:r>
              <a:rPr lang="es-MX" sz="4400" b="1" dirty="0" smtClean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Documental </a:t>
            </a:r>
            <a:r>
              <a:rPr lang="es-MX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(CADIDO)</a:t>
            </a:r>
          </a:p>
          <a:p>
            <a:pPr algn="ctr">
              <a:lnSpc>
                <a:spcPct val="80000"/>
              </a:lnSpc>
              <a:defRPr/>
            </a:pPr>
            <a:endParaRPr lang="es-MX" sz="44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defRPr/>
            </a:pPr>
            <a:endParaRPr lang="es-MX" sz="2400" dirty="0">
              <a:solidFill>
                <a:srgbClr val="009900"/>
              </a:solidFill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2800" dirty="0">
                <a:latin typeface="Candara" pitchFamily="34" charset="0"/>
              </a:rPr>
              <a:t>Es el </a:t>
            </a:r>
            <a:r>
              <a:rPr lang="es-MX" sz="2800" b="1" dirty="0">
                <a:latin typeface="Candara" pitchFamily="34" charset="0"/>
              </a:rPr>
              <a:t>registro general</a:t>
            </a:r>
            <a:r>
              <a:rPr lang="es-MX" sz="2800" dirty="0">
                <a:latin typeface="Candara" pitchFamily="34" charset="0"/>
              </a:rPr>
              <a:t>, </a:t>
            </a:r>
            <a:r>
              <a:rPr lang="es-MX" sz="2800" b="1" dirty="0">
                <a:latin typeface="Candara" pitchFamily="34" charset="0"/>
              </a:rPr>
              <a:t>sistemático y normalizado de los valores de disposición de todos los documentos existentes, </a:t>
            </a:r>
            <a:r>
              <a:rPr lang="es-MX" sz="2800" dirty="0">
                <a:latin typeface="Candara" pitchFamily="34" charset="0"/>
              </a:rPr>
              <a:t>ya sean producidos o recibidos en un sistema administrativo.</a:t>
            </a:r>
          </a:p>
          <a:p>
            <a:pPr algn="ctr">
              <a:lnSpc>
                <a:spcPct val="80000"/>
              </a:lnSpc>
              <a:defRPr/>
            </a:pPr>
            <a:endParaRPr lang="es-MX" sz="2800" dirty="0">
              <a:latin typeface="Candar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2800" dirty="0">
                <a:latin typeface="Candara" pitchFamily="34" charset="0"/>
              </a:rPr>
              <a:t>En sí, es el instrumento que indica de manera organizada y reglamentada </a:t>
            </a:r>
            <a:r>
              <a:rPr lang="es-MX" sz="2800" dirty="0" smtClean="0">
                <a:latin typeface="Candara" pitchFamily="34" charset="0"/>
              </a:rPr>
              <a:t>qué </a:t>
            </a:r>
            <a:r>
              <a:rPr lang="es-MX" sz="2800" dirty="0">
                <a:latin typeface="Candara" pitchFamily="34" charset="0"/>
              </a:rPr>
              <a:t>hacer con la documentación en las distintas áreas de archivo.</a:t>
            </a:r>
          </a:p>
        </p:txBody>
      </p:sp>
    </p:spTree>
    <p:extLst>
      <p:ext uri="{BB962C8B-B14F-4D97-AF65-F5344CB8AC3E}">
        <p14:creationId xmlns:p14="http://schemas.microsoft.com/office/powerpoint/2010/main" val="177637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9842" y="548680"/>
            <a:ext cx="8358189" cy="497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es-MX" sz="4400" b="1" dirty="0" smtClean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      Inventarios </a:t>
            </a:r>
            <a:r>
              <a:rPr lang="es-MX" sz="4400" b="1" dirty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documentales</a:t>
            </a:r>
          </a:p>
          <a:p>
            <a:pPr algn="ctr">
              <a:defRPr/>
            </a:pPr>
            <a:endParaRPr lang="es-MX" sz="4000" dirty="0">
              <a:latin typeface="Candar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Instrumentos de consulta que </a:t>
            </a:r>
            <a:r>
              <a:rPr lang="es-MX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describen las series y expedientes de un archivo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y que permiten su localización (</a:t>
            </a:r>
            <a:r>
              <a:rPr lang="es-MX" sz="2800" dirty="0">
                <a:solidFill>
                  <a:srgbClr val="7000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inventario general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), 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de transferencia 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(</a:t>
            </a:r>
            <a:r>
              <a:rPr lang="es-MX" sz="2800" dirty="0">
                <a:solidFill>
                  <a:srgbClr val="7000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inventario de transferencia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 o 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de baja 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documental (</a:t>
            </a:r>
            <a:r>
              <a:rPr lang="es-MX" sz="2800" dirty="0">
                <a:solidFill>
                  <a:srgbClr val="7000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inventario de baja documental</a:t>
            </a: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). </a:t>
            </a:r>
          </a:p>
          <a:p>
            <a:pPr algn="ctr">
              <a:defRPr/>
            </a:pPr>
            <a:endParaRPr lang="es-MX" sz="3200" b="1" dirty="0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9842" y="5707015"/>
            <a:ext cx="7986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En si, es </a:t>
            </a:r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un instrumento de registro, de control y localización tanto de la documentación como de la información que </a:t>
            </a:r>
            <a:r>
              <a:rPr lang="es-MX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contiene.</a:t>
            </a:r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00397" y="1556792"/>
            <a:ext cx="7643812" cy="51029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s-MX" sz="4800" b="1" dirty="0">
                <a:solidFill>
                  <a:srgbClr val="9026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Guía Simple</a:t>
            </a:r>
          </a:p>
          <a:p>
            <a:pPr algn="ctr">
              <a:lnSpc>
                <a:spcPct val="80000"/>
              </a:lnSpc>
              <a:defRPr/>
            </a:pPr>
            <a:endParaRPr lang="es-MX" sz="4400" b="1" dirty="0">
              <a:solidFill>
                <a:srgbClr val="9026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s-MX" sz="2800" dirty="0">
                <a:latin typeface="Candara" pitchFamily="34" charset="0"/>
              </a:rPr>
              <a:t>Esquema general de </a:t>
            </a:r>
            <a:r>
              <a:rPr lang="es-MX" sz="2800" b="1" dirty="0">
                <a:latin typeface="Candara" pitchFamily="34" charset="0"/>
              </a:rPr>
              <a:t>descripción de las series 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2800" b="1" dirty="0">
                <a:latin typeface="Candara" pitchFamily="34" charset="0"/>
              </a:rPr>
              <a:t>documentales de los archivos </a:t>
            </a:r>
            <a:r>
              <a:rPr lang="es-MX" sz="2800" dirty="0">
                <a:latin typeface="Candara" pitchFamily="34" charset="0"/>
              </a:rPr>
              <a:t>de una dependencia o entidad, 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2800" dirty="0">
                <a:latin typeface="Candara" pitchFamily="34" charset="0"/>
              </a:rPr>
              <a:t>que </a:t>
            </a:r>
            <a:r>
              <a:rPr lang="es-MX" sz="2800" i="1" dirty="0">
                <a:solidFill>
                  <a:srgbClr val="700098"/>
                </a:solidFill>
                <a:latin typeface="Candara" pitchFamily="34" charset="0"/>
              </a:rPr>
              <a:t>indica sus características fundamentales</a:t>
            </a:r>
            <a:r>
              <a:rPr lang="es-MX" sz="2800" i="1" dirty="0">
                <a:latin typeface="Candara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conforme al cuadro general de clasificación archivística </a:t>
            </a:r>
            <a:r>
              <a:rPr lang="es-MX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s-MX" sz="2800" dirty="0" smtClean="0">
                <a:latin typeface="Candara" pitchFamily="34" charset="0"/>
              </a:rPr>
              <a:t>y </a:t>
            </a:r>
            <a:r>
              <a:rPr lang="es-MX" sz="2800" dirty="0">
                <a:latin typeface="Candara" pitchFamily="34" charset="0"/>
              </a:rPr>
              <a:t>sus datos generales. </a:t>
            </a:r>
          </a:p>
        </p:txBody>
      </p:sp>
    </p:spTree>
    <p:extLst>
      <p:ext uri="{BB962C8B-B14F-4D97-AF65-F5344CB8AC3E}">
        <p14:creationId xmlns:p14="http://schemas.microsoft.com/office/powerpoint/2010/main" val="250157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54149" y="1747088"/>
            <a:ext cx="8001000" cy="12618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</a:t>
            </a:r>
            <a:r>
              <a:rPr lang="es-MX" sz="3600" dirty="0" smtClean="0">
                <a:latin typeface="Candara" pitchFamily="34" charset="0"/>
              </a:rPr>
              <a:t>ortadas </a:t>
            </a:r>
            <a:r>
              <a:rPr lang="es-MX" sz="3600" dirty="0">
                <a:latin typeface="Candara" pitchFamily="34" charset="0"/>
              </a:rPr>
              <a:t>y </a:t>
            </a:r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</a:t>
            </a:r>
            <a:r>
              <a:rPr lang="es-MX" sz="3600" dirty="0" smtClean="0">
                <a:latin typeface="Candara" pitchFamily="34" charset="0"/>
              </a:rPr>
              <a:t>omos </a:t>
            </a:r>
            <a:r>
              <a:rPr lang="es-MX" sz="3600" dirty="0">
                <a:latin typeface="Candara" pitchFamily="34" charset="0"/>
              </a:rPr>
              <a:t>del</a:t>
            </a:r>
          </a:p>
          <a:p>
            <a:pPr algn="ctr"/>
            <a:r>
              <a:rPr lang="es-MX" sz="3600" dirty="0">
                <a:latin typeface="Candara" pitchFamily="34" charset="0"/>
              </a:rPr>
              <a:t>Expediente de archivo</a:t>
            </a:r>
            <a:endParaRPr lang="es-ES" sz="3600" dirty="0">
              <a:latin typeface="Candara" pitchFamily="34" charset="0"/>
            </a:endParaRPr>
          </a:p>
        </p:txBody>
      </p:sp>
      <p:pic>
        <p:nvPicPr>
          <p:cNvPr id="3" name="Picture 8" descr="http://playstationunderground.files.wordpress.com/2007/12/carpeta-ico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8711" y="2947417"/>
            <a:ext cx="38385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7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77281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ndara" panose="020E0502030303020204" pitchFamily="34" charset="0"/>
              </a:rPr>
              <a:t>La identificación del expediente debe contener como mínimo los siguientes elementos: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I. </a:t>
            </a:r>
            <a:r>
              <a:rPr lang="es-MX" dirty="0">
                <a:latin typeface="Candara" panose="020E0502030303020204" pitchFamily="34" charset="0"/>
              </a:rPr>
              <a:t>Unidad administrativa;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II. </a:t>
            </a:r>
            <a:r>
              <a:rPr lang="es-MX" dirty="0">
                <a:latin typeface="Candara" panose="020E0502030303020204" pitchFamily="34" charset="0"/>
              </a:rPr>
              <a:t>Fondo;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III. </a:t>
            </a:r>
            <a:r>
              <a:rPr lang="es-MX" dirty="0">
                <a:latin typeface="Candara" panose="020E0502030303020204" pitchFamily="34" charset="0"/>
              </a:rPr>
              <a:t>Sección;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IV. </a:t>
            </a:r>
            <a:r>
              <a:rPr lang="es-MX" dirty="0">
                <a:latin typeface="Candara" panose="020E0502030303020204" pitchFamily="34" charset="0"/>
              </a:rPr>
              <a:t>Serie;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V. </a:t>
            </a:r>
            <a:r>
              <a:rPr lang="es-MX" dirty="0">
                <a:latin typeface="Candara" panose="020E0502030303020204" pitchFamily="34" charset="0"/>
              </a:rPr>
              <a:t>Número de expediente o clasificador;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VI. </a:t>
            </a:r>
            <a:r>
              <a:rPr lang="es-MX" dirty="0">
                <a:latin typeface="Candara" panose="020E0502030303020204" pitchFamily="34" charset="0"/>
              </a:rPr>
              <a:t>Fecha de apertura y, en su caso, de cierre;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VII. </a:t>
            </a:r>
            <a:r>
              <a:rPr lang="es-MX" dirty="0">
                <a:latin typeface="Candara" panose="020E0502030303020204" pitchFamily="34" charset="0"/>
              </a:rPr>
              <a:t>Asunto;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VIII. </a:t>
            </a:r>
            <a:r>
              <a:rPr lang="es-MX" dirty="0">
                <a:latin typeface="Candara" panose="020E0502030303020204" pitchFamily="34" charset="0"/>
              </a:rPr>
              <a:t>Valores documentales;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IX. </a:t>
            </a:r>
            <a:r>
              <a:rPr lang="es-MX" dirty="0">
                <a:latin typeface="Candara" panose="020E0502030303020204" pitchFamily="34" charset="0"/>
              </a:rPr>
              <a:t>Vigencia documental;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X. </a:t>
            </a:r>
            <a:r>
              <a:rPr lang="es-MX" dirty="0">
                <a:latin typeface="Candara" panose="020E0502030303020204" pitchFamily="34" charset="0"/>
              </a:rPr>
              <a:t>Número de fojas útiles al cierre, y </a:t>
            </a:r>
          </a:p>
          <a:p>
            <a:pPr algn="just"/>
            <a:r>
              <a:rPr lang="es-MX" b="1" dirty="0">
                <a:latin typeface="Candara" panose="020E0502030303020204" pitchFamily="34" charset="0"/>
              </a:rPr>
              <a:t>XI. </a:t>
            </a:r>
            <a:r>
              <a:rPr lang="es-MX" dirty="0">
                <a:latin typeface="Candara" panose="020E0502030303020204" pitchFamily="34" charset="0"/>
              </a:rPr>
              <a:t>Condiciones de acceso a la información: público, reservado o confidencial y, en su caso, el periodo de reserva.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endParaRPr lang="es-MX" dirty="0" smtClean="0">
              <a:latin typeface="Candara" panose="020E0502030303020204" pitchFamily="34" charset="0"/>
            </a:endParaRPr>
          </a:p>
          <a:p>
            <a:pPr algn="just"/>
            <a:r>
              <a:rPr lang="es-MX" dirty="0">
                <a:latin typeface="Candara" panose="020E0502030303020204" pitchFamily="34" charset="0"/>
              </a:rPr>
              <a:t>La ceja de la portada o guarda exterior del expediente deberá contener la nomenclatura asignada a las fracciones III, IV y V del presente lineamiento. </a:t>
            </a:r>
          </a:p>
        </p:txBody>
      </p:sp>
    </p:spTree>
    <p:extLst>
      <p:ext uri="{BB962C8B-B14F-4D97-AF65-F5344CB8AC3E}">
        <p14:creationId xmlns:p14="http://schemas.microsoft.com/office/powerpoint/2010/main" val="13414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8165" y="2118171"/>
            <a:ext cx="8001000" cy="76944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s-MX" b="1" dirty="0" smtClean="0">
                <a:latin typeface="Candara" pitchFamily="34" charset="0"/>
              </a:rPr>
              <a:t> </a:t>
            </a: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</a:t>
            </a:r>
            <a:r>
              <a:rPr lang="es-MX" sz="4000" dirty="0">
                <a:latin typeface="Candara" pitchFamily="34" charset="0"/>
              </a:rPr>
              <a:t>oliado de un </a:t>
            </a:r>
            <a:r>
              <a:rPr lang="es-MX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MX" sz="4000" dirty="0">
                <a:latin typeface="Candara" pitchFamily="34" charset="0"/>
              </a:rPr>
              <a:t>xpediente</a:t>
            </a:r>
            <a:endParaRPr lang="es-ES" sz="4000" dirty="0">
              <a:latin typeface="Candara" pitchFamily="34" charset="0"/>
            </a:endParaRPr>
          </a:p>
        </p:txBody>
      </p:sp>
      <p:pic>
        <p:nvPicPr>
          <p:cNvPr id="3" name="Picture 2" descr="C:\Users\colivares\AppData\Local\Microsoft\Windows\Temporary Internet Files\Content.IE5\YASR98RN\MCj0439822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8477" y="3284984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>
            <a:spLocks noChangeArrowheads="1"/>
          </p:cNvSpPr>
          <p:nvPr/>
        </p:nvSpPr>
        <p:spPr bwMode="auto">
          <a:xfrm>
            <a:off x="1460639" y="1461912"/>
            <a:ext cx="2357437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s-MX" sz="3600" b="1" dirty="0">
                <a:solidFill>
                  <a:srgbClr val="921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PAGINAR</a:t>
            </a:r>
            <a:endParaRPr lang="es-MX" sz="2200" b="1" dirty="0">
              <a:solidFill>
                <a:srgbClr val="921A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1003449" y="2185989"/>
            <a:ext cx="3300413" cy="133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just"/>
            <a:r>
              <a:rPr lang="es-MX" dirty="0">
                <a:solidFill>
                  <a:srgbClr val="921A8C"/>
                </a:solidFill>
                <a:latin typeface="Candara" pitchFamily="34" charset="0"/>
              </a:rPr>
              <a:t>PAGINAR</a:t>
            </a:r>
            <a:r>
              <a:rPr lang="es-MX" dirty="0">
                <a:latin typeface="Candara" pitchFamily="34" charset="0"/>
              </a:rPr>
              <a:t>: Numerar páginas</a:t>
            </a:r>
          </a:p>
          <a:p>
            <a:pPr algn="just"/>
            <a:r>
              <a:rPr lang="es-MX" dirty="0">
                <a:solidFill>
                  <a:srgbClr val="921A8C"/>
                </a:solidFill>
                <a:latin typeface="Candara" pitchFamily="34" charset="0"/>
              </a:rPr>
              <a:t>PÁGINA</a:t>
            </a:r>
            <a:r>
              <a:rPr lang="es-MX" dirty="0">
                <a:latin typeface="Candara" pitchFamily="34" charset="0"/>
              </a:rPr>
              <a:t>: Cada una de las DOS </a:t>
            </a:r>
            <a:r>
              <a:rPr lang="es-MX" dirty="0" smtClean="0">
                <a:latin typeface="Candara" pitchFamily="34" charset="0"/>
              </a:rPr>
              <a:t>planas </a:t>
            </a:r>
            <a:r>
              <a:rPr lang="es-MX" dirty="0">
                <a:latin typeface="Candara" pitchFamily="34" charset="0"/>
              </a:rPr>
              <a:t>de la hoja de un libro </a:t>
            </a:r>
            <a:r>
              <a:rPr lang="es-MX" dirty="0" smtClean="0">
                <a:latin typeface="Candara" pitchFamily="34" charset="0"/>
              </a:rPr>
              <a:t>o cuaderno </a:t>
            </a:r>
            <a:r>
              <a:rPr lang="es-MX" dirty="0">
                <a:latin typeface="Candara" pitchFamily="34" charset="0"/>
              </a:rPr>
              <a:t>etc.</a:t>
            </a:r>
          </a:p>
        </p:txBody>
      </p:sp>
      <p:pic>
        <p:nvPicPr>
          <p:cNvPr id="4" name="8 Imagen" descr="LIBRO ABIERT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449" y="3967164"/>
            <a:ext cx="3071654" cy="237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1317774" y="5100639"/>
            <a:ext cx="333534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51</a:t>
            </a:r>
          </a:p>
        </p:txBody>
      </p:sp>
      <p:sp>
        <p:nvSpPr>
          <p:cNvPr id="6" name="10 CuadroTexto"/>
          <p:cNvSpPr txBox="1">
            <a:spLocks noChangeArrowheads="1"/>
          </p:cNvSpPr>
          <p:nvPr/>
        </p:nvSpPr>
        <p:spPr bwMode="auto">
          <a:xfrm>
            <a:off x="1553518" y="4776789"/>
            <a:ext cx="3544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53</a:t>
            </a:r>
          </a:p>
        </p:txBody>
      </p:sp>
      <p:sp>
        <p:nvSpPr>
          <p:cNvPr id="7" name="11 CuadroTexto"/>
          <p:cNvSpPr txBox="1">
            <a:spLocks noChangeArrowheads="1"/>
          </p:cNvSpPr>
          <p:nvPr/>
        </p:nvSpPr>
        <p:spPr bwMode="auto">
          <a:xfrm>
            <a:off x="2103587" y="4638252"/>
            <a:ext cx="354489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55</a:t>
            </a:r>
          </a:p>
        </p:txBody>
      </p:sp>
      <p:sp>
        <p:nvSpPr>
          <p:cNvPr id="8" name="12 CuadroTexto"/>
          <p:cNvSpPr txBox="1">
            <a:spLocks noChangeArrowheads="1"/>
          </p:cNvSpPr>
          <p:nvPr/>
        </p:nvSpPr>
        <p:spPr bwMode="auto">
          <a:xfrm>
            <a:off x="2723506" y="4953107"/>
            <a:ext cx="364966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56</a:t>
            </a:r>
          </a:p>
        </p:txBody>
      </p:sp>
      <p:sp>
        <p:nvSpPr>
          <p:cNvPr id="9" name="13 CuadroTexto"/>
          <p:cNvSpPr txBox="1">
            <a:spLocks noChangeArrowheads="1"/>
          </p:cNvSpPr>
          <p:nvPr/>
        </p:nvSpPr>
        <p:spPr bwMode="auto">
          <a:xfrm>
            <a:off x="2954010" y="5233777"/>
            <a:ext cx="36322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58</a:t>
            </a:r>
          </a:p>
        </p:txBody>
      </p:sp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1261894" y="5395702"/>
            <a:ext cx="3702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49</a:t>
            </a:r>
          </a:p>
        </p:txBody>
      </p:sp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3046561" y="5491057"/>
            <a:ext cx="37369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200" dirty="0">
                <a:latin typeface="Candara" pitchFamily="34" charset="0"/>
              </a:rPr>
              <a:t>60</a:t>
            </a:r>
          </a:p>
        </p:txBody>
      </p:sp>
      <p:sp>
        <p:nvSpPr>
          <p:cNvPr id="12" name="4 Rectángulo"/>
          <p:cNvSpPr>
            <a:spLocks noChangeArrowheads="1"/>
          </p:cNvSpPr>
          <p:nvPr/>
        </p:nvSpPr>
        <p:spPr bwMode="auto">
          <a:xfrm>
            <a:off x="4932040" y="1094298"/>
            <a:ext cx="4029573" cy="314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just"/>
            <a:r>
              <a:rPr lang="es-MX" dirty="0">
                <a:solidFill>
                  <a:srgbClr val="921A8C"/>
                </a:solidFill>
                <a:latin typeface="Candara" pitchFamily="34" charset="0"/>
              </a:rPr>
              <a:t>Foliación. </a:t>
            </a:r>
            <a:r>
              <a:rPr lang="es-MX" dirty="0">
                <a:latin typeface="Candara" panose="020E0502030303020204" pitchFamily="34" charset="0"/>
              </a:rPr>
              <a:t>Es la numeración de todas y cada una de las fojas que integran el expediente. </a:t>
            </a:r>
            <a:endParaRPr lang="es-MX" dirty="0" smtClean="0">
              <a:latin typeface="Candara" panose="020E0502030303020204" pitchFamily="34" charset="0"/>
            </a:endParaRPr>
          </a:p>
          <a:p>
            <a:pPr algn="just"/>
            <a:endParaRPr lang="es-MX" dirty="0">
              <a:latin typeface="Candara" panose="020E0502030303020204" pitchFamily="34" charset="0"/>
            </a:endParaRPr>
          </a:p>
          <a:p>
            <a:pPr algn="just"/>
            <a:r>
              <a:rPr lang="es-MX" dirty="0" smtClean="0">
                <a:latin typeface="Candara" panose="020E0502030303020204" pitchFamily="34" charset="0"/>
              </a:rPr>
              <a:t>Se </a:t>
            </a:r>
            <a:r>
              <a:rPr lang="es-MX" dirty="0">
                <a:latin typeface="Candara" panose="020E0502030303020204" pitchFamily="34" charset="0"/>
              </a:rPr>
              <a:t>hará al término de la organización, es decir, una vez que la clasificación y la ordenación sean definitivas, iniciando en cada expediente con el uno en la primera foja y hasta el número que se llegue dentro de ese expediente.</a:t>
            </a:r>
            <a:r>
              <a:rPr lang="es-MX" dirty="0" smtClean="0">
                <a:latin typeface="Candara" panose="020E0502030303020204" pitchFamily="34" charset="0"/>
              </a:rPr>
              <a:t> </a:t>
            </a:r>
          </a:p>
          <a:p>
            <a:endParaRPr lang="es-MX" dirty="0">
              <a:latin typeface="Candara" pitchFamily="34" charset="0"/>
            </a:endParaRPr>
          </a:p>
        </p:txBody>
      </p:sp>
      <p:pic>
        <p:nvPicPr>
          <p:cNvPr id="13" name="17 Imagen" descr="document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14" y="4211850"/>
            <a:ext cx="1335882" cy="176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8 Imagen" descr="documento2a_chopil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390" y="4535700"/>
            <a:ext cx="1220629" cy="169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9 Imagen" descr="inrena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9483" y="4778589"/>
            <a:ext cx="1227613" cy="17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20 CuadroTexto"/>
          <p:cNvSpPr txBox="1">
            <a:spLocks noChangeArrowheads="1"/>
          </p:cNvSpPr>
          <p:nvPr/>
        </p:nvSpPr>
        <p:spPr bwMode="auto">
          <a:xfrm>
            <a:off x="7057697" y="6279094"/>
            <a:ext cx="349250" cy="3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300" b="1" dirty="0">
                <a:solidFill>
                  <a:srgbClr val="FF0000"/>
                </a:solidFill>
                <a:latin typeface="Candara" pitchFamily="34" charset="0"/>
              </a:rPr>
              <a:t>01</a:t>
            </a:r>
          </a:p>
        </p:txBody>
      </p:sp>
      <p:sp>
        <p:nvSpPr>
          <p:cNvPr id="17" name="21 CuadroTexto"/>
          <p:cNvSpPr txBox="1">
            <a:spLocks noChangeArrowheads="1"/>
          </p:cNvSpPr>
          <p:nvPr/>
        </p:nvSpPr>
        <p:spPr bwMode="auto">
          <a:xfrm>
            <a:off x="7366784" y="5993026"/>
            <a:ext cx="373698" cy="3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300" b="1" dirty="0">
                <a:solidFill>
                  <a:srgbClr val="FF0000"/>
                </a:solidFill>
                <a:latin typeface="Candara" pitchFamily="34" charset="0"/>
              </a:rPr>
              <a:t>02</a:t>
            </a:r>
          </a:p>
        </p:txBody>
      </p:sp>
      <p:sp>
        <p:nvSpPr>
          <p:cNvPr id="18" name="22 CuadroTexto"/>
          <p:cNvSpPr txBox="1">
            <a:spLocks noChangeArrowheads="1"/>
          </p:cNvSpPr>
          <p:nvPr/>
        </p:nvSpPr>
        <p:spPr bwMode="auto">
          <a:xfrm>
            <a:off x="7838271" y="5669176"/>
            <a:ext cx="371951" cy="3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s-MX" sz="1300" b="1" dirty="0">
                <a:solidFill>
                  <a:srgbClr val="FF0000"/>
                </a:solidFill>
                <a:latin typeface="Candara" pitchFamily="34" charset="0"/>
              </a:rPr>
              <a:t>03</a:t>
            </a:r>
          </a:p>
        </p:txBody>
      </p:sp>
      <p:sp>
        <p:nvSpPr>
          <p:cNvPr id="19" name="4 Rectángulo"/>
          <p:cNvSpPr>
            <a:spLocks noChangeArrowheads="1"/>
          </p:cNvSpPr>
          <p:nvPr/>
        </p:nvSpPr>
        <p:spPr bwMode="auto">
          <a:xfrm>
            <a:off x="5382542" y="332656"/>
            <a:ext cx="3086126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s-MX" sz="3600" b="1" dirty="0" smtClean="0">
                <a:solidFill>
                  <a:srgbClr val="921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FOLIACIÓN</a:t>
            </a:r>
            <a:endParaRPr lang="es-MX" sz="2200" b="1" dirty="0">
              <a:solidFill>
                <a:srgbClr val="921A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utoUpdateAnimBg="0"/>
      <p:bldP spid="16" grpId="0"/>
      <p:bldP spid="17" grpId="0"/>
      <p:bldP spid="18" grpId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827584" y="1286715"/>
            <a:ext cx="81438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s-MX" dirty="0" smtClean="0">
                <a:latin typeface="Candara" pitchFamily="34" charset="0"/>
              </a:rPr>
              <a:t>Ley Federal de Archivos</a:t>
            </a:r>
          </a:p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23 de enero del 2012</a:t>
            </a:r>
          </a:p>
          <a:p>
            <a:pPr algn="just">
              <a:defRPr/>
            </a:pPr>
            <a:endParaRPr lang="es-MX" dirty="0" smtClean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latin typeface="Candara" pitchFamily="34" charset="0"/>
              </a:rPr>
              <a:t>Reglamento de la Ley </a:t>
            </a:r>
            <a:r>
              <a:rPr lang="es-MX" dirty="0">
                <a:latin typeface="Candara" pitchFamily="34" charset="0"/>
              </a:rPr>
              <a:t>Federal de </a:t>
            </a:r>
            <a:r>
              <a:rPr lang="es-MX" dirty="0" smtClean="0">
                <a:latin typeface="Candara" pitchFamily="34" charset="0"/>
              </a:rPr>
              <a:t>Archivos</a:t>
            </a: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13 de mayo del 2014</a:t>
            </a:r>
            <a:endParaRPr lang="es-MX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MX" dirty="0">
                <a:latin typeface="Candara" pitchFamily="34" charset="0"/>
              </a:rPr>
              <a:t>Ley </a:t>
            </a:r>
            <a:r>
              <a:rPr lang="es-MX" dirty="0" smtClean="0">
                <a:latin typeface="Candara" pitchFamily="34" charset="0"/>
              </a:rPr>
              <a:t>General de Transparencia y Acceso a la Información Pública</a:t>
            </a:r>
          </a:p>
          <a:p>
            <a:pPr algn="just">
              <a:defRPr/>
            </a:pPr>
            <a:r>
              <a:rPr lang="es-MX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04 de mayo </a:t>
            </a:r>
            <a:r>
              <a:rPr lang="es-MX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2015</a:t>
            </a: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dirty="0"/>
              <a:t> </a:t>
            </a:r>
            <a:r>
              <a:rPr lang="es-MX" dirty="0" smtClean="0">
                <a:latin typeface="Candara" pitchFamily="34" charset="0"/>
              </a:rPr>
              <a:t>Lineamientos </a:t>
            </a:r>
            <a:r>
              <a:rPr lang="es-MX" dirty="0">
                <a:latin typeface="Candara" pitchFamily="34" charset="0"/>
              </a:rPr>
              <a:t>generales para la organización y conservación de los archivos del Poder Ejecutivo Federal. </a:t>
            </a:r>
            <a:r>
              <a:rPr lang="es-MX" dirty="0" smtClean="0">
                <a:latin typeface="Candara" pitchFamily="34" charset="0"/>
              </a:rPr>
              <a:t>(Abrogan los emitidos en 2004).</a:t>
            </a:r>
            <a:endParaRPr lang="es-MX" dirty="0">
              <a:latin typeface="Candara" pitchFamily="34" charset="0"/>
            </a:endParaRPr>
          </a:p>
          <a:p>
            <a:pPr algn="just">
              <a:defRPr/>
            </a:pPr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03 de julio del </a:t>
            </a:r>
            <a:r>
              <a:rPr lang="es-MX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2015</a:t>
            </a:r>
          </a:p>
          <a:p>
            <a:pPr algn="just">
              <a:defRPr/>
            </a:pPr>
            <a:endParaRPr lang="es-MX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algn="just">
              <a:defRPr/>
            </a:pPr>
            <a:endParaRPr lang="es-MX" i="1" dirty="0">
              <a:latin typeface="Candara" pitchFamily="34" charset="0"/>
            </a:endParaRPr>
          </a:p>
          <a:p>
            <a:pPr algn="just">
              <a:defRPr/>
            </a:pPr>
            <a:endParaRPr lang="es-MX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7968" y="1844824"/>
            <a:ext cx="8508232" cy="42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s-MX" sz="1600" b="1" dirty="0">
                <a:latin typeface="Candara" pitchFamily="34" charset="0"/>
              </a:rPr>
              <a:t>Permite ubica</a:t>
            </a:r>
            <a:r>
              <a:rPr lang="es-MX" sz="1600" dirty="0">
                <a:latin typeface="Candara" pitchFamily="34" charset="0"/>
              </a:rPr>
              <a:t>r y localizar de manera puntual </a:t>
            </a:r>
            <a:r>
              <a:rPr lang="es-MX" sz="1600" b="1" dirty="0">
                <a:latin typeface="Candara" pitchFamily="34" charset="0"/>
              </a:rPr>
              <a:t>un documento</a:t>
            </a:r>
            <a:r>
              <a:rPr lang="es-MX" sz="1600" dirty="0" smtClean="0">
                <a:latin typeface="Candara" pitchFamily="34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endParaRPr lang="es-MX" sz="1600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sz="1600" dirty="0">
                <a:latin typeface="Candara" pitchFamily="34" charset="0"/>
              </a:rPr>
              <a:t>Es necesaria para diligenciar diferentes instrumentos de control (inventarios, formatos de control de prestamos, Catálogo de Disposición Documental) y de consulta (inventarios, guías, catálogos</a:t>
            </a:r>
            <a:r>
              <a:rPr lang="es-MX" sz="1600" dirty="0" smtClean="0">
                <a:latin typeface="Candara" pitchFamily="34" charset="0"/>
              </a:rPr>
              <a:t>).</a:t>
            </a:r>
          </a:p>
          <a:p>
            <a:pPr algn="just" eaLnBrk="0" hangingPunct="0">
              <a:buFontTx/>
              <a:buChar char="•"/>
            </a:pPr>
            <a:endParaRPr lang="es-MX" sz="1600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sz="1600" dirty="0">
                <a:latin typeface="Candara" pitchFamily="34" charset="0"/>
              </a:rPr>
              <a:t>Es </a:t>
            </a:r>
            <a:r>
              <a:rPr lang="es-MX" sz="1600" b="1" dirty="0">
                <a:latin typeface="Candara" pitchFamily="34" charset="0"/>
              </a:rPr>
              <a:t>requisito</a:t>
            </a:r>
            <a:r>
              <a:rPr lang="es-MX" sz="1600" dirty="0">
                <a:latin typeface="Candara" pitchFamily="34" charset="0"/>
              </a:rPr>
              <a:t> ineludible </a:t>
            </a:r>
            <a:r>
              <a:rPr lang="es-MX" sz="1600" b="1" dirty="0">
                <a:latin typeface="Candara" pitchFamily="34" charset="0"/>
              </a:rPr>
              <a:t>para las transferencias </a:t>
            </a:r>
            <a:r>
              <a:rPr lang="es-MX" sz="1600" dirty="0">
                <a:latin typeface="Candara" pitchFamily="34" charset="0"/>
              </a:rPr>
              <a:t>tanto primarias (Archivo de Trámite al Archivo de Concentración) como secundarias (Archivo de Concentración al Archivo Histórico</a:t>
            </a:r>
            <a:r>
              <a:rPr lang="es-MX" sz="1600" dirty="0" smtClean="0">
                <a:latin typeface="Candara" pitchFamily="34" charset="0"/>
              </a:rPr>
              <a:t>).</a:t>
            </a:r>
          </a:p>
          <a:p>
            <a:pPr algn="just" eaLnBrk="0" hangingPunct="0">
              <a:buFontTx/>
              <a:buChar char="•"/>
            </a:pPr>
            <a:endParaRPr lang="es-MX" sz="1600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sz="1600" b="1" dirty="0">
                <a:latin typeface="Candara" pitchFamily="34" charset="0"/>
              </a:rPr>
              <a:t>Controlar la cantidad de folios </a:t>
            </a:r>
            <a:r>
              <a:rPr lang="es-MX" sz="1600" dirty="0">
                <a:latin typeface="Candara" pitchFamily="34" charset="0"/>
              </a:rPr>
              <a:t>de una unidad de conservación dada (carpeta, legajo, etc</a:t>
            </a:r>
            <a:r>
              <a:rPr lang="es-MX" sz="1600" dirty="0" smtClean="0">
                <a:latin typeface="Candara" pitchFamily="34" charset="0"/>
              </a:rPr>
              <a:t>.)</a:t>
            </a:r>
          </a:p>
          <a:p>
            <a:pPr algn="just" eaLnBrk="0" hangingPunct="0">
              <a:buFontTx/>
              <a:buChar char="•"/>
            </a:pPr>
            <a:endParaRPr lang="es-MX" sz="1600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sz="1600" b="1" dirty="0">
                <a:latin typeface="Candara" pitchFamily="34" charset="0"/>
              </a:rPr>
              <a:t>Controlar la calidad</a:t>
            </a:r>
            <a:r>
              <a:rPr lang="es-MX" sz="1600" dirty="0">
                <a:latin typeface="Candara" pitchFamily="34" charset="0"/>
              </a:rPr>
              <a:t>, entendida esta última como respeto al principio de orden original y la conservación de la integridad de la unidad documental o unidad archivística.   En tanto se cumplan estas finalidades, la foliación es el respaldo técnico y legal de la gestión administrativa</a:t>
            </a:r>
            <a:r>
              <a:rPr lang="es-MX" sz="1600" dirty="0" smtClean="0">
                <a:latin typeface="Candara" pitchFamily="34" charset="0"/>
              </a:rPr>
              <a:t>.</a:t>
            </a:r>
          </a:p>
          <a:p>
            <a:pPr algn="just" eaLnBrk="0" hangingPunct="0">
              <a:buFontTx/>
              <a:buChar char="•"/>
            </a:pPr>
            <a:endParaRPr lang="es-MX" sz="1600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sz="1600" dirty="0">
                <a:latin typeface="Candara" pitchFamily="34" charset="0"/>
              </a:rPr>
              <a:t>La </a:t>
            </a:r>
            <a:r>
              <a:rPr lang="es-MX" sz="1600" b="1" dirty="0">
                <a:latin typeface="Candara" pitchFamily="34" charset="0"/>
              </a:rPr>
              <a:t>foliación es una tarea previa a cualquier empaste, proceso de descripción, proceso técnico de reprografía  </a:t>
            </a:r>
            <a:r>
              <a:rPr lang="es-MX" sz="1600" dirty="0">
                <a:latin typeface="Candara" pitchFamily="34" charset="0"/>
              </a:rPr>
              <a:t>(microfilmación o digitalización),o proceso de transferencia primaria</a:t>
            </a:r>
            <a:r>
              <a:rPr lang="es-MX" sz="1600" dirty="0" smtClean="0">
                <a:latin typeface="Candara" pitchFamily="34" charset="0"/>
              </a:rPr>
              <a:t>.</a:t>
            </a:r>
            <a:endParaRPr lang="es-MX" sz="1600" dirty="0">
              <a:latin typeface="Candara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76056" y="515415"/>
            <a:ext cx="3722861" cy="47220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 lIns="101882" tIns="50941" rIns="101882" bIns="50941">
            <a:spAutoFit/>
          </a:bodyPr>
          <a:lstStyle/>
          <a:p>
            <a:pPr>
              <a:defRPr/>
            </a:pP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Objetivos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de la FOLIACIÓN</a:t>
            </a:r>
            <a:endParaRPr lang="es-E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4575" y="1673015"/>
            <a:ext cx="9036844" cy="4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ctr"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es-MX" dirty="0" smtClean="0">
                <a:latin typeface="Candara" pitchFamily="34" charset="0"/>
              </a:rPr>
              <a:t>El foliado se realizará a cada tomo del expediente.</a:t>
            </a:r>
            <a:endParaRPr lang="es-MX" dirty="0">
              <a:latin typeface="Candara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343409" y="5516730"/>
            <a:ext cx="5849928" cy="102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>
            <a:spAutoFit/>
          </a:bodyPr>
          <a:lstStyle/>
          <a:p>
            <a:pPr algn="just" eaLnBrk="0" hangingPunct="0">
              <a:buFontTx/>
              <a:buChar char="•"/>
            </a:pPr>
            <a:endParaRPr lang="es-MX" dirty="0">
              <a:latin typeface="Candara" pitchFamily="34" charset="0"/>
            </a:endParaRPr>
          </a:p>
          <a:p>
            <a:pPr algn="just" eaLnBrk="0" hangingPunct="0">
              <a:buFontTx/>
              <a:buChar char="•"/>
            </a:pPr>
            <a:r>
              <a:rPr lang="es-MX" dirty="0">
                <a:latin typeface="Candara" pitchFamily="34" charset="0"/>
              </a:rPr>
              <a:t>Se debe numerar de manera consecutiva, es decir, </a:t>
            </a:r>
            <a:endParaRPr lang="es-MX" dirty="0" smtClean="0">
              <a:latin typeface="Candara" pitchFamily="34" charset="0"/>
            </a:endParaRPr>
          </a:p>
          <a:p>
            <a:pPr algn="just" eaLnBrk="0" hangingPunct="0"/>
            <a:r>
              <a:rPr lang="es-MX" dirty="0" smtClean="0">
                <a:latin typeface="Candara" pitchFamily="34" charset="0"/>
              </a:rPr>
              <a:t>    sin </a:t>
            </a:r>
            <a:r>
              <a:rPr lang="es-MX" dirty="0">
                <a:latin typeface="Candara" pitchFamily="34" charset="0"/>
              </a:rPr>
              <a:t>omitir ni repetir números.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133277" y="2556801"/>
            <a:ext cx="5972175" cy="2671762"/>
            <a:chOff x="2193540" y="1988550"/>
            <a:chExt cx="5972175" cy="2671762"/>
          </a:xfrm>
        </p:grpSpPr>
        <p:pic>
          <p:nvPicPr>
            <p:cNvPr id="5" name="Picture 2" descr="C:\Users\colivares\AppData\Local\Microsoft\Windows\Temporary Internet Files\Content.IE5\YASR98RN\MCj0439822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93540" y="1988550"/>
              <a:ext cx="25146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Users\colivares\AppData\Local\Microsoft\Windows\Temporary Internet Files\Content.IE5\YASR98RN\MCj0439822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51115" y="2069512"/>
              <a:ext cx="25146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Users\colivares\AppData\Local\Microsoft\Windows\Temporary Internet Files\Content.IE5\YASR98RN\MCj04398220000[1]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2328" y="1988550"/>
              <a:ext cx="25146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0 CuadroTexto"/>
            <p:cNvSpPr txBox="1">
              <a:spLocks noChangeArrowheads="1"/>
            </p:cNvSpPr>
            <p:nvPr/>
          </p:nvSpPr>
          <p:spPr bwMode="auto">
            <a:xfrm>
              <a:off x="2565379" y="2555287"/>
              <a:ext cx="9188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latin typeface="Candara" pitchFamily="34" charset="0"/>
                </a:rPr>
                <a:t>Expediente</a:t>
              </a:r>
            </a:p>
            <a:p>
              <a:pPr algn="ctr"/>
              <a:r>
                <a:rPr lang="es-MX" sz="1200" dirty="0">
                  <a:latin typeface="Candara" pitchFamily="34" charset="0"/>
                </a:rPr>
                <a:t> 104</a:t>
              </a:r>
            </a:p>
          </p:txBody>
        </p:sp>
        <p:sp>
          <p:nvSpPr>
            <p:cNvPr id="9" name="11 CuadroTexto"/>
            <p:cNvSpPr txBox="1">
              <a:spLocks noChangeArrowheads="1"/>
            </p:cNvSpPr>
            <p:nvPr/>
          </p:nvSpPr>
          <p:spPr bwMode="auto">
            <a:xfrm>
              <a:off x="4304654" y="2555287"/>
              <a:ext cx="9188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dirty="0">
                  <a:latin typeface="Candara" pitchFamily="34" charset="0"/>
                </a:rPr>
                <a:t>Expediente</a:t>
              </a:r>
            </a:p>
            <a:p>
              <a:pPr algn="ctr"/>
              <a:r>
                <a:rPr lang="es-MX" sz="1200" dirty="0">
                  <a:latin typeface="Candara" pitchFamily="34" charset="0"/>
                </a:rPr>
                <a:t> 104</a:t>
              </a:r>
            </a:p>
          </p:txBody>
        </p:sp>
        <p:sp>
          <p:nvSpPr>
            <p:cNvPr id="10" name="12 CuadroTexto"/>
            <p:cNvSpPr txBox="1">
              <a:spLocks noChangeArrowheads="1"/>
            </p:cNvSpPr>
            <p:nvPr/>
          </p:nvSpPr>
          <p:spPr bwMode="auto">
            <a:xfrm>
              <a:off x="6122603" y="2636250"/>
              <a:ext cx="92669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latin typeface="Candara" pitchFamily="34" charset="0"/>
                </a:rPr>
                <a:t>Expediente</a:t>
              </a:r>
            </a:p>
            <a:p>
              <a:pPr algn="ctr"/>
              <a:r>
                <a:rPr lang="es-MX" sz="1200" dirty="0">
                  <a:latin typeface="Candara" pitchFamily="34" charset="0"/>
                </a:rPr>
                <a:t> 104</a:t>
              </a:r>
            </a:p>
          </p:txBody>
        </p:sp>
        <p:sp>
          <p:nvSpPr>
            <p:cNvPr id="11" name="13 CuadroTexto"/>
            <p:cNvSpPr txBox="1">
              <a:spLocks noChangeArrowheads="1"/>
            </p:cNvSpPr>
            <p:nvPr/>
          </p:nvSpPr>
          <p:spPr bwMode="auto">
            <a:xfrm>
              <a:off x="2680687" y="3041062"/>
              <a:ext cx="6884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cs typeface="Arial" charset="0"/>
                </a:rPr>
                <a:t>TOMO </a:t>
              </a:r>
            </a:p>
            <a:p>
              <a:pPr algn="ctr"/>
              <a:r>
                <a:rPr lang="es-MX" sz="1200" b="1" dirty="0">
                  <a:cs typeface="Arial" charset="0"/>
                </a:rPr>
                <a:t>1/3</a:t>
              </a:r>
            </a:p>
          </p:txBody>
        </p:sp>
        <p:sp>
          <p:nvSpPr>
            <p:cNvPr id="12" name="14 CuadroTexto"/>
            <p:cNvSpPr txBox="1">
              <a:spLocks noChangeArrowheads="1"/>
            </p:cNvSpPr>
            <p:nvPr/>
          </p:nvSpPr>
          <p:spPr bwMode="auto">
            <a:xfrm>
              <a:off x="4359220" y="3041062"/>
              <a:ext cx="6884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cs typeface="Arial" charset="0"/>
                </a:rPr>
                <a:t>TOMO </a:t>
              </a:r>
            </a:p>
            <a:p>
              <a:pPr algn="ctr"/>
              <a:r>
                <a:rPr lang="es-MX" sz="1200" b="1" dirty="0">
                  <a:cs typeface="Arial" charset="0"/>
                </a:rPr>
                <a:t>2/3</a:t>
              </a:r>
            </a:p>
          </p:txBody>
        </p:sp>
        <p:sp>
          <p:nvSpPr>
            <p:cNvPr id="13" name="15 CuadroTexto"/>
            <p:cNvSpPr txBox="1">
              <a:spLocks noChangeArrowheads="1"/>
            </p:cNvSpPr>
            <p:nvPr/>
          </p:nvSpPr>
          <p:spPr bwMode="auto">
            <a:xfrm>
              <a:off x="6166589" y="3236325"/>
              <a:ext cx="6884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1200" b="1" dirty="0">
                  <a:cs typeface="Arial" charset="0"/>
                </a:rPr>
                <a:t>TOMO </a:t>
              </a:r>
            </a:p>
            <a:p>
              <a:pPr algn="ctr"/>
              <a:r>
                <a:rPr lang="es-MX" sz="1200" b="1" dirty="0">
                  <a:cs typeface="Arial" charset="0"/>
                </a:rPr>
                <a:t>3/3</a:t>
              </a:r>
            </a:p>
          </p:txBody>
        </p:sp>
        <p:sp>
          <p:nvSpPr>
            <p:cNvPr id="14" name="16 CuadroTexto"/>
            <p:cNvSpPr txBox="1">
              <a:spLocks noChangeArrowheads="1"/>
            </p:cNvSpPr>
            <p:nvPr/>
          </p:nvSpPr>
          <p:spPr bwMode="auto">
            <a:xfrm>
              <a:off x="3322416" y="4152793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1</a:t>
              </a:r>
            </a:p>
          </p:txBody>
        </p:sp>
        <p:sp>
          <p:nvSpPr>
            <p:cNvPr id="15" name="17 CuadroTexto"/>
            <p:cNvSpPr txBox="1">
              <a:spLocks noChangeArrowheads="1"/>
            </p:cNvSpPr>
            <p:nvPr/>
          </p:nvSpPr>
          <p:spPr bwMode="auto">
            <a:xfrm>
              <a:off x="3529421" y="4167598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35</a:t>
              </a:r>
            </a:p>
          </p:txBody>
        </p:sp>
        <p:sp>
          <p:nvSpPr>
            <p:cNvPr id="16" name="18 CuadroTexto"/>
            <p:cNvSpPr txBox="1">
              <a:spLocks noChangeArrowheads="1"/>
            </p:cNvSpPr>
            <p:nvPr/>
          </p:nvSpPr>
          <p:spPr bwMode="auto">
            <a:xfrm>
              <a:off x="5015730" y="410837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1</a:t>
              </a:r>
            </a:p>
          </p:txBody>
        </p:sp>
        <p:sp>
          <p:nvSpPr>
            <p:cNvPr id="17" name="19 CuadroTexto"/>
            <p:cNvSpPr txBox="1">
              <a:spLocks noChangeArrowheads="1"/>
            </p:cNvSpPr>
            <p:nvPr/>
          </p:nvSpPr>
          <p:spPr bwMode="auto">
            <a:xfrm>
              <a:off x="5222735" y="4123184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48</a:t>
              </a:r>
            </a:p>
          </p:txBody>
        </p:sp>
        <p:sp>
          <p:nvSpPr>
            <p:cNvPr id="18" name="20 CuadroTexto"/>
            <p:cNvSpPr txBox="1">
              <a:spLocks noChangeArrowheads="1"/>
            </p:cNvSpPr>
            <p:nvPr/>
          </p:nvSpPr>
          <p:spPr bwMode="auto">
            <a:xfrm>
              <a:off x="6773256" y="4144928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1</a:t>
              </a:r>
            </a:p>
          </p:txBody>
        </p:sp>
        <p:sp>
          <p:nvSpPr>
            <p:cNvPr id="19" name="21 CuadroTexto"/>
            <p:cNvSpPr txBox="1">
              <a:spLocks noChangeArrowheads="1"/>
            </p:cNvSpPr>
            <p:nvPr/>
          </p:nvSpPr>
          <p:spPr bwMode="auto">
            <a:xfrm>
              <a:off x="6980261" y="4159732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b="1" dirty="0">
                  <a:cs typeface="Arial" charset="0"/>
                </a:rPr>
                <a:t>52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77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720879" y="1782693"/>
            <a:ext cx="6558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</a:t>
            </a:r>
            <a:r>
              <a:rPr lang="es-ES" sz="4000" dirty="0" smtClean="0">
                <a:latin typeface="Candara" pitchFamily="34" charset="0"/>
              </a:rPr>
              <a:t>onservación </a:t>
            </a:r>
            <a:r>
              <a:rPr lang="es-ES" sz="4000" dirty="0">
                <a:latin typeface="Candara" pitchFamily="34" charset="0"/>
              </a:rPr>
              <a:t>de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</a:t>
            </a:r>
            <a:r>
              <a:rPr lang="es-ES" sz="4000" dirty="0" smtClean="0">
                <a:latin typeface="Candara" pitchFamily="34" charset="0"/>
              </a:rPr>
              <a:t>xpedientes</a:t>
            </a:r>
            <a:endParaRPr lang="es-ES" sz="4000" dirty="0">
              <a:latin typeface="Candara" pitchFamily="34" charset="0"/>
            </a:endParaRPr>
          </a:p>
        </p:txBody>
      </p:sp>
      <p:pic>
        <p:nvPicPr>
          <p:cNvPr id="3" name="22 Imagen" descr="numero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092" y="3028944"/>
            <a:ext cx="4322214" cy="314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70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43722" y="3333513"/>
            <a:ext cx="65114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≠</a:t>
            </a: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5258097" y="1988046"/>
            <a:ext cx="3750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90269E"/>
                </a:solidFill>
                <a:latin typeface="Candara" pitchFamily="34" charset="0"/>
              </a:rPr>
              <a:t>Periodo durante el cual, un documento de archivo mantiene sus valores</a:t>
            </a:r>
            <a:r>
              <a:rPr lang="es-MX" sz="2000" dirty="0">
                <a:latin typeface="Candara" pitchFamily="34" charset="0"/>
              </a:rPr>
              <a:t>	</a:t>
            </a:r>
            <a:r>
              <a:rPr lang="es-MX" sz="2000" b="1" dirty="0">
                <a:latin typeface="Candara" pitchFamily="34" charset="0"/>
              </a:rPr>
              <a:t> administrativo, legal o contable</a:t>
            </a:r>
            <a:r>
              <a:rPr lang="es-MX" sz="2000" dirty="0">
                <a:latin typeface="Candara" pitchFamily="34" charset="0"/>
              </a:rPr>
              <a:t>, conformidad con las disposiciones jurídicas  vigentes y aplicables.</a:t>
            </a: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686097" y="3476387"/>
            <a:ext cx="385762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Candara" pitchFamily="34" charset="0"/>
              </a:rPr>
              <a:t>Periodo de guarda de la </a:t>
            </a:r>
            <a:r>
              <a:rPr lang="es-MX" sz="2000" dirty="0" smtClean="0">
                <a:latin typeface="Candara" pitchFamily="34" charset="0"/>
              </a:rPr>
              <a:t>documentación en </a:t>
            </a:r>
            <a:r>
              <a:rPr lang="es-MX" sz="2000" dirty="0">
                <a:latin typeface="Candara" pitchFamily="34" charset="0"/>
              </a:rPr>
              <a:t>los archivos de trámite, </a:t>
            </a:r>
            <a:r>
              <a:rPr lang="es-MX" sz="2000" dirty="0" smtClean="0">
                <a:latin typeface="Candara" pitchFamily="34" charset="0"/>
              </a:rPr>
              <a:t>concentración e </a:t>
            </a:r>
            <a:r>
              <a:rPr lang="es-MX" sz="2000" dirty="0">
                <a:latin typeface="Candara" pitchFamily="34" charset="0"/>
              </a:rPr>
              <a:t>histórico.  </a:t>
            </a:r>
            <a:r>
              <a:rPr lang="es-MX" sz="2000" b="1" dirty="0">
                <a:solidFill>
                  <a:srgbClr val="90269E"/>
                </a:solidFill>
                <a:latin typeface="Candara" pitchFamily="34" charset="0"/>
              </a:rPr>
              <a:t>Consiste en la </a:t>
            </a:r>
            <a:r>
              <a:rPr lang="es-MX" sz="2000" b="1" dirty="0" smtClean="0">
                <a:solidFill>
                  <a:srgbClr val="90269E"/>
                </a:solidFill>
                <a:latin typeface="Candara" pitchFamily="34" charset="0"/>
              </a:rPr>
              <a:t>combinación de </a:t>
            </a:r>
            <a:r>
              <a:rPr lang="es-MX" sz="2000" b="1" dirty="0">
                <a:solidFill>
                  <a:srgbClr val="90269E"/>
                </a:solidFill>
                <a:latin typeface="Candara" pitchFamily="34" charset="0"/>
              </a:rPr>
              <a:t>la </a:t>
            </a:r>
            <a:r>
              <a:rPr lang="es-MX" sz="2000" b="1" i="1" dirty="0">
                <a:solidFill>
                  <a:srgbClr val="00B0F0"/>
                </a:solidFill>
                <a:latin typeface="Candara" pitchFamily="34" charset="0"/>
              </a:rPr>
              <a:t>vigencia documental</a:t>
            </a:r>
            <a:r>
              <a:rPr lang="es-MX" sz="2000" b="1" dirty="0">
                <a:solidFill>
                  <a:srgbClr val="00B0F0"/>
                </a:solidFill>
                <a:latin typeface="Candara" pitchFamily="34" charset="0"/>
              </a:rPr>
              <a:t>, </a:t>
            </a:r>
            <a:r>
              <a:rPr lang="es-MX" sz="2000" b="1" dirty="0">
                <a:solidFill>
                  <a:srgbClr val="E159DB"/>
                </a:solidFill>
                <a:latin typeface="Candara" pitchFamily="34" charset="0"/>
              </a:rPr>
              <a:t>periodo de reserva</a:t>
            </a:r>
            <a:r>
              <a:rPr lang="es-MX" sz="2000" b="1" dirty="0">
                <a:solidFill>
                  <a:srgbClr val="90269E"/>
                </a:solidFill>
                <a:latin typeface="Candara" pitchFamily="34" charset="0"/>
              </a:rPr>
              <a:t>, en su caso, y los </a:t>
            </a:r>
            <a:r>
              <a:rPr lang="es-MX" sz="2000" b="1" dirty="0">
                <a:solidFill>
                  <a:srgbClr val="FF0066"/>
                </a:solidFill>
                <a:latin typeface="Candara" pitchFamily="34" charset="0"/>
              </a:rPr>
              <a:t>periodos adicionales establecidos en los lineamientos.</a:t>
            </a:r>
            <a:endParaRPr lang="es-MX" sz="2000" dirty="0">
              <a:solidFill>
                <a:srgbClr val="FF0066"/>
              </a:solidFill>
              <a:latin typeface="Candara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219425" y="1976199"/>
            <a:ext cx="2608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b="1">
                <a:latin typeface="Candara" pitchFamily="34" charset="0"/>
              </a:rPr>
              <a:t>Plazo de conservación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5510898" y="4474072"/>
            <a:ext cx="34980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b="1" i="1" dirty="0">
                <a:solidFill>
                  <a:srgbClr val="00B0F0"/>
                </a:solidFill>
                <a:latin typeface="Candara" pitchFamily="34" charset="0"/>
              </a:rPr>
              <a:t>Vigencia Documental</a:t>
            </a:r>
          </a:p>
          <a:p>
            <a:r>
              <a:rPr lang="es-MX" b="1" i="1" dirty="0">
                <a:latin typeface="Candara" pitchFamily="34" charset="0"/>
              </a:rPr>
              <a:t>(AT + AC)</a:t>
            </a:r>
          </a:p>
          <a:p>
            <a:endParaRPr lang="es-MX" b="1" dirty="0">
              <a:latin typeface="Candara" pitchFamily="34" charset="0"/>
            </a:endParaRPr>
          </a:p>
          <a:p>
            <a:r>
              <a:rPr lang="es-MX" b="1" dirty="0">
                <a:latin typeface="Candara" pitchFamily="34" charset="0"/>
              </a:rPr>
              <a:t>AT= Archivo de tramite</a:t>
            </a:r>
          </a:p>
          <a:p>
            <a:r>
              <a:rPr lang="es-MX" b="1" dirty="0">
                <a:latin typeface="Candara" pitchFamily="34" charset="0"/>
              </a:rPr>
              <a:t>AC= Archivo de Concentración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5400000">
            <a:off x="2078334" y="2939812"/>
            <a:ext cx="785813" cy="1588"/>
          </a:xfrm>
          <a:prstGeom prst="straightConnector1">
            <a:avLst/>
          </a:prstGeom>
          <a:ln w="57150">
            <a:solidFill>
              <a:srgbClr val="7000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7258347" y="3927038"/>
            <a:ext cx="14301" cy="547034"/>
          </a:xfrm>
          <a:prstGeom prst="straightConnector1">
            <a:avLst/>
          </a:prstGeom>
          <a:ln w="57150">
            <a:solidFill>
              <a:srgbClr val="70009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22 Imagen" descr="numero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5078" y="914191"/>
            <a:ext cx="173513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342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27584" y="1916832"/>
            <a:ext cx="7772400" cy="403917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" sz="2000" b="1" kern="0" dirty="0">
                <a:solidFill>
                  <a:srgbClr val="700098"/>
                </a:solidFill>
                <a:latin typeface="Candara" pitchFamily="34" charset="0"/>
                <a:ea typeface="+mj-ea"/>
                <a:cs typeface="+mj-cs"/>
              </a:rPr>
              <a:t>Decimoctavo</a:t>
            </a:r>
            <a:r>
              <a:rPr lang="es-ES" sz="2000" b="1" kern="0" dirty="0">
                <a:latin typeface="Candara" pitchFamily="34" charset="0"/>
                <a:ea typeface="+mj-ea"/>
                <a:cs typeface="+mj-cs"/>
              </a:rPr>
              <a:t>. </a:t>
            </a: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En los plazos de conservación de los archivos se tomará en cuenta la </a:t>
            </a:r>
            <a:r>
              <a:rPr lang="es-ES" sz="2000" b="1" kern="0" dirty="0">
                <a:solidFill>
                  <a:srgbClr val="700098"/>
                </a:solidFill>
                <a:latin typeface="Candara" pitchFamily="34" charset="0"/>
                <a:ea typeface="+mj-ea"/>
                <a:cs typeface="+mj-cs"/>
              </a:rPr>
              <a:t>vigencia documental </a:t>
            </a: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así como, en su caso, el </a:t>
            </a:r>
            <a:r>
              <a:rPr lang="es-ES" sz="2000" b="1" kern="0" dirty="0">
                <a:solidFill>
                  <a:srgbClr val="700098"/>
                </a:solidFill>
                <a:latin typeface="Candara" pitchFamily="34" charset="0"/>
                <a:ea typeface="+mj-ea"/>
                <a:cs typeface="+mj-cs"/>
              </a:rPr>
              <a:t>periodo de reserva correspondiente</a:t>
            </a:r>
            <a:r>
              <a:rPr lang="es-ES" sz="2000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.</a:t>
            </a:r>
          </a:p>
          <a:p>
            <a:pPr algn="just">
              <a:defRPr/>
            </a:pPr>
            <a:r>
              <a:rPr lang="es-ES" sz="2000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/>
            </a:r>
            <a:br>
              <a:rPr lang="es-ES" sz="2000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</a:b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A partir de la </a:t>
            </a:r>
            <a:r>
              <a:rPr lang="es-ES" sz="2000" b="1" kern="0" dirty="0">
                <a:solidFill>
                  <a:srgbClr val="700098"/>
                </a:solidFill>
                <a:latin typeface="Candara" pitchFamily="34" charset="0"/>
                <a:ea typeface="+mj-ea"/>
                <a:cs typeface="+mj-cs"/>
              </a:rPr>
              <a:t>desclasificación</a:t>
            </a:r>
            <a:r>
              <a:rPr lang="es-ES" sz="2000" b="1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> </a:t>
            </a: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de los expedientes reservados, </a:t>
            </a:r>
            <a:r>
              <a:rPr lang="es-ES" sz="2000" u="sng" kern="0" dirty="0">
                <a:latin typeface="Candara" pitchFamily="34" charset="0"/>
                <a:ea typeface="+mj-ea"/>
                <a:cs typeface="+mj-cs"/>
              </a:rPr>
              <a:t>el plazo de conservación adicionará un periodo igual al de reserva o al que establezca el catálogo de disposición documental, si éste fuera mayor al </a:t>
            </a:r>
            <a:r>
              <a:rPr lang="es-ES" sz="2000" u="sng" kern="0" dirty="0" smtClean="0">
                <a:latin typeface="Candara" pitchFamily="34" charset="0"/>
                <a:ea typeface="+mj-ea"/>
                <a:cs typeface="+mj-cs"/>
              </a:rPr>
              <a:t>primero</a:t>
            </a:r>
          </a:p>
          <a:p>
            <a:pPr>
              <a:defRPr/>
            </a:pPr>
            <a:endParaRPr lang="es-ES" sz="2000" kern="0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defRPr/>
            </a:pPr>
            <a:endParaRPr lang="es-ES" sz="2000" kern="0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Aquellos documentos que hayan sido objeto de solicitudes de acceso a la información se conservarán </a:t>
            </a:r>
            <a:r>
              <a:rPr lang="es-ES" sz="2000" b="1" kern="0" dirty="0">
                <a:solidFill>
                  <a:srgbClr val="700098"/>
                </a:solidFill>
                <a:latin typeface="Candara" pitchFamily="34" charset="0"/>
                <a:ea typeface="+mj-ea"/>
                <a:cs typeface="+mj-cs"/>
              </a:rPr>
              <a:t>por dos años </a:t>
            </a:r>
            <a:r>
              <a:rPr lang="es-ES" sz="2000" kern="0" dirty="0">
                <a:latin typeface="Candara" pitchFamily="34" charset="0"/>
                <a:ea typeface="+mj-ea"/>
                <a:cs typeface="+mj-cs"/>
              </a:rPr>
              <a:t>más a la conclusión de su vigencia documental</a:t>
            </a:r>
            <a:r>
              <a:rPr lang="es-ES" sz="2000" kern="0" dirty="0" smtClean="0">
                <a:latin typeface="Candara" pitchFamily="34" charset="0"/>
                <a:ea typeface="+mj-ea"/>
                <a:cs typeface="+mj-cs"/>
              </a:rPr>
              <a:t>.</a:t>
            </a:r>
            <a:r>
              <a:rPr lang="es-ES" sz="1400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  <a:t/>
            </a:r>
            <a:br>
              <a:rPr lang="es-ES" sz="1400" kern="0" dirty="0">
                <a:solidFill>
                  <a:schemeClr val="tx2"/>
                </a:solidFill>
                <a:latin typeface="Candara" pitchFamily="34" charset="0"/>
                <a:ea typeface="+mj-ea"/>
                <a:cs typeface="+mj-cs"/>
              </a:rPr>
            </a:br>
            <a:endParaRPr lang="es-ES" sz="1400" kern="0" dirty="0">
              <a:solidFill>
                <a:schemeClr val="tx2"/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7991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Lineamientos generales para la organización y conservación de los archivos del Poder Ejecutivo Federal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573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CuadroTexto"/>
          <p:cNvSpPr txBox="1">
            <a:spLocks noChangeArrowheads="1"/>
          </p:cNvSpPr>
          <p:nvPr/>
        </p:nvSpPr>
        <p:spPr bwMode="auto">
          <a:xfrm>
            <a:off x="1986132" y="2538081"/>
            <a:ext cx="6572633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Vigencia Documental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F0"/>
                </a:solidFill>
                <a:latin typeface="Candara" pitchFamily="34" charset="0"/>
              </a:rPr>
              <a:t>3 años</a:t>
            </a:r>
          </a:p>
          <a:p>
            <a:r>
              <a:rPr lang="es-MX" sz="2400" dirty="0">
                <a:latin typeface="Candara" pitchFamily="34" charset="0"/>
              </a:rPr>
              <a:t>Periodo de Reserva			</a:t>
            </a:r>
            <a:r>
              <a:rPr lang="es-MX" sz="2400" dirty="0" smtClean="0">
                <a:latin typeface="Candara" pitchFamily="34" charset="0"/>
              </a:rPr>
              <a:t>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FF0000"/>
                </a:solidFill>
                <a:latin typeface="Candara" pitchFamily="34" charset="0"/>
              </a:rPr>
              <a:t>4 años</a:t>
            </a:r>
          </a:p>
          <a:p>
            <a:r>
              <a:rPr lang="es-MX" sz="2400" dirty="0">
                <a:latin typeface="Candara" pitchFamily="34" charset="0"/>
              </a:rPr>
              <a:t>Se agrega un periodo </a:t>
            </a:r>
            <a:r>
              <a:rPr lang="es-MX" sz="2400" dirty="0" err="1" smtClean="0">
                <a:latin typeface="Candara" pitchFamily="34" charset="0"/>
              </a:rPr>
              <a:t>adic</a:t>
            </a:r>
            <a:r>
              <a:rPr lang="es-MX" sz="2400" dirty="0">
                <a:latin typeface="Candara" pitchFamily="34" charset="0"/>
              </a:rPr>
              <a:t>.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50"/>
                </a:solidFill>
                <a:latin typeface="Candara" pitchFamily="34" charset="0"/>
              </a:rPr>
              <a:t>4 años</a:t>
            </a:r>
          </a:p>
          <a:p>
            <a:r>
              <a:rPr lang="es-MX" sz="2400" dirty="0">
                <a:latin typeface="Candara" pitchFamily="34" charset="0"/>
              </a:rPr>
              <a:t>por </a:t>
            </a:r>
            <a:r>
              <a:rPr lang="es-MX" sz="2400" dirty="0" smtClean="0">
                <a:latin typeface="Candara" pitchFamily="34" charset="0"/>
              </a:rPr>
              <a:t>DESCLASIFICACIÓN</a:t>
            </a:r>
            <a:endParaRPr lang="es-MX" sz="2400" dirty="0">
              <a:latin typeface="Candara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661488" y="4107741"/>
            <a:ext cx="6500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1172949" y="4324019"/>
            <a:ext cx="6572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 	      =	</a:t>
            </a:r>
            <a:r>
              <a:rPr lang="es-MX" sz="2400" b="1" dirty="0">
                <a:latin typeface="Candara" pitchFamily="34" charset="0"/>
              </a:rPr>
              <a:t>      8 años</a:t>
            </a:r>
          </a:p>
        </p:txBody>
      </p:sp>
      <p:grpSp>
        <p:nvGrpSpPr>
          <p:cNvPr id="5" name="58 Grupo"/>
          <p:cNvGrpSpPr>
            <a:grpSpLocks/>
          </p:cNvGrpSpPr>
          <p:nvPr/>
        </p:nvGrpSpPr>
        <p:grpSpPr bwMode="auto">
          <a:xfrm>
            <a:off x="2775120" y="5867078"/>
            <a:ext cx="4645025" cy="665162"/>
            <a:chOff x="2143108" y="5500702"/>
            <a:chExt cx="4644099" cy="664967"/>
          </a:xfrm>
        </p:grpSpPr>
        <p:grpSp>
          <p:nvGrpSpPr>
            <p:cNvPr id="6" name="40 Grupo"/>
            <p:cNvGrpSpPr>
              <a:grpSpLocks/>
            </p:cNvGrpSpPr>
            <p:nvPr/>
          </p:nvGrpSpPr>
          <p:grpSpPr bwMode="auto">
            <a:xfrm>
              <a:off x="2143109" y="5500701"/>
              <a:ext cx="4502840" cy="325343"/>
              <a:chOff x="1642249" y="5786453"/>
              <a:chExt cx="4502840" cy="325343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1643836" y="5929287"/>
                <a:ext cx="4499665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5400000">
                <a:off x="1500209" y="5928493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rot="5400000">
                <a:off x="1787489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5400000">
                <a:off x="2060485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2325544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2585842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2838205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3112787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rot="5400000">
                <a:off x="3377847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3636557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3911141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4185723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4450783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5400000">
                <a:off x="4709494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963443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5238026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5503085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5761797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rot="5400000">
                <a:off x="6001461" y="5928493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41 CuadroTexto"/>
            <p:cNvSpPr txBox="1">
              <a:spLocks noChangeArrowheads="1"/>
            </p:cNvSpPr>
            <p:nvPr/>
          </p:nvSpPr>
          <p:spPr bwMode="auto">
            <a:xfrm>
              <a:off x="2285984" y="5857892"/>
              <a:ext cx="247154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</a:t>
              </a:r>
            </a:p>
          </p:txBody>
        </p:sp>
        <p:sp>
          <p:nvSpPr>
            <p:cNvPr id="8" name="42 CuadroTexto"/>
            <p:cNvSpPr txBox="1">
              <a:spLocks noChangeArrowheads="1"/>
            </p:cNvSpPr>
            <p:nvPr/>
          </p:nvSpPr>
          <p:spPr bwMode="auto">
            <a:xfrm>
              <a:off x="2571736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2</a:t>
              </a:r>
            </a:p>
          </p:txBody>
        </p:sp>
        <p:sp>
          <p:nvSpPr>
            <p:cNvPr id="9" name="43 CuadroTexto"/>
            <p:cNvSpPr txBox="1">
              <a:spLocks noChangeArrowheads="1"/>
            </p:cNvSpPr>
            <p:nvPr/>
          </p:nvSpPr>
          <p:spPr bwMode="auto">
            <a:xfrm>
              <a:off x="285748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3</a:t>
              </a:r>
            </a:p>
          </p:txBody>
        </p:sp>
        <p:sp>
          <p:nvSpPr>
            <p:cNvPr id="10" name="44 CuadroTexto"/>
            <p:cNvSpPr txBox="1">
              <a:spLocks noChangeArrowheads="1"/>
            </p:cNvSpPr>
            <p:nvPr/>
          </p:nvSpPr>
          <p:spPr bwMode="auto">
            <a:xfrm>
              <a:off x="3087042" y="5857892"/>
              <a:ext cx="280811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4</a:t>
              </a:r>
            </a:p>
          </p:txBody>
        </p:sp>
        <p:sp>
          <p:nvSpPr>
            <p:cNvPr id="11" name="45 CuadroTexto"/>
            <p:cNvSpPr txBox="1">
              <a:spLocks noChangeArrowheads="1"/>
            </p:cNvSpPr>
            <p:nvPr/>
          </p:nvSpPr>
          <p:spPr bwMode="auto">
            <a:xfrm>
              <a:off x="3357554" y="5847414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5</a:t>
              </a:r>
            </a:p>
          </p:txBody>
        </p:sp>
        <p:sp>
          <p:nvSpPr>
            <p:cNvPr id="12" name="46 CuadroTexto"/>
            <p:cNvSpPr txBox="1">
              <a:spLocks noChangeArrowheads="1"/>
            </p:cNvSpPr>
            <p:nvPr/>
          </p:nvSpPr>
          <p:spPr bwMode="auto">
            <a:xfrm>
              <a:off x="3643306" y="5857892"/>
              <a:ext cx="28401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6</a:t>
              </a:r>
            </a:p>
          </p:txBody>
        </p:sp>
        <p:sp>
          <p:nvSpPr>
            <p:cNvPr id="13" name="47 CuadroTexto"/>
            <p:cNvSpPr txBox="1">
              <a:spLocks noChangeArrowheads="1"/>
            </p:cNvSpPr>
            <p:nvPr/>
          </p:nvSpPr>
          <p:spPr bwMode="auto">
            <a:xfrm>
              <a:off x="391381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7</a:t>
              </a:r>
            </a:p>
          </p:txBody>
        </p:sp>
        <p:sp>
          <p:nvSpPr>
            <p:cNvPr id="14" name="48 CuadroTexto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28401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8</a:t>
              </a:r>
            </a:p>
          </p:txBody>
        </p:sp>
        <p:sp>
          <p:nvSpPr>
            <p:cNvPr id="15" name="49 CuadroTexto"/>
            <p:cNvSpPr txBox="1">
              <a:spLocks noChangeArrowheads="1"/>
            </p:cNvSpPr>
            <p:nvPr/>
          </p:nvSpPr>
          <p:spPr bwMode="auto">
            <a:xfrm>
              <a:off x="4429124" y="5827412"/>
              <a:ext cx="282415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9</a:t>
              </a:r>
            </a:p>
          </p:txBody>
        </p:sp>
        <p:sp>
          <p:nvSpPr>
            <p:cNvPr id="16" name="50 CuadroTexto"/>
            <p:cNvSpPr txBox="1">
              <a:spLocks noChangeArrowheads="1"/>
            </p:cNvSpPr>
            <p:nvPr/>
          </p:nvSpPr>
          <p:spPr bwMode="auto">
            <a:xfrm>
              <a:off x="4669156" y="5827412"/>
              <a:ext cx="34652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10</a:t>
              </a:r>
            </a:p>
          </p:txBody>
        </p:sp>
        <p:sp>
          <p:nvSpPr>
            <p:cNvPr id="17" name="51 CuadroTexto"/>
            <p:cNvSpPr txBox="1">
              <a:spLocks noChangeArrowheads="1"/>
            </p:cNvSpPr>
            <p:nvPr/>
          </p:nvSpPr>
          <p:spPr bwMode="auto">
            <a:xfrm>
              <a:off x="4918712" y="5816934"/>
              <a:ext cx="309662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11</a:t>
              </a:r>
            </a:p>
          </p:txBody>
        </p:sp>
        <p:sp>
          <p:nvSpPr>
            <p:cNvPr id="18" name="52 CuadroTexto"/>
            <p:cNvSpPr txBox="1">
              <a:spLocks noChangeArrowheads="1"/>
            </p:cNvSpPr>
            <p:nvPr/>
          </p:nvSpPr>
          <p:spPr bwMode="auto">
            <a:xfrm>
              <a:off x="5173984" y="5816934"/>
              <a:ext cx="330499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12</a:t>
              </a:r>
            </a:p>
          </p:txBody>
        </p:sp>
        <p:sp>
          <p:nvSpPr>
            <p:cNvPr id="19" name="53 CuadroTexto"/>
            <p:cNvSpPr txBox="1">
              <a:spLocks noChangeArrowheads="1"/>
            </p:cNvSpPr>
            <p:nvPr/>
          </p:nvSpPr>
          <p:spPr bwMode="auto">
            <a:xfrm>
              <a:off x="5429256" y="5801694"/>
              <a:ext cx="333705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13</a:t>
              </a:r>
            </a:p>
          </p:txBody>
        </p:sp>
        <p:sp>
          <p:nvSpPr>
            <p:cNvPr id="20" name="54 CuadroTexto"/>
            <p:cNvSpPr txBox="1">
              <a:spLocks noChangeArrowheads="1"/>
            </p:cNvSpPr>
            <p:nvPr/>
          </p:nvSpPr>
          <p:spPr bwMode="auto">
            <a:xfrm>
              <a:off x="5715008" y="5786454"/>
              <a:ext cx="343322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14</a:t>
              </a:r>
            </a:p>
          </p:txBody>
        </p:sp>
        <p:sp>
          <p:nvSpPr>
            <p:cNvPr id="21" name="55 CuadroTexto"/>
            <p:cNvSpPr txBox="1">
              <a:spLocks noChangeArrowheads="1"/>
            </p:cNvSpPr>
            <p:nvPr/>
          </p:nvSpPr>
          <p:spPr bwMode="auto">
            <a:xfrm>
              <a:off x="5970280" y="5786454"/>
              <a:ext cx="33530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dirty="0">
                  <a:latin typeface="Candara" pitchFamily="34" charset="0"/>
                </a:rPr>
                <a:t>15</a:t>
              </a:r>
            </a:p>
          </p:txBody>
        </p:sp>
        <p:sp>
          <p:nvSpPr>
            <p:cNvPr id="22" name="56 CuadroTexto"/>
            <p:cNvSpPr txBox="1">
              <a:spLocks noChangeArrowheads="1"/>
            </p:cNvSpPr>
            <p:nvPr/>
          </p:nvSpPr>
          <p:spPr bwMode="auto">
            <a:xfrm>
              <a:off x="6215074" y="5786454"/>
              <a:ext cx="34652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16</a:t>
              </a:r>
            </a:p>
          </p:txBody>
        </p:sp>
        <p:sp>
          <p:nvSpPr>
            <p:cNvPr id="23" name="57 CuadroTexto"/>
            <p:cNvSpPr txBox="1">
              <a:spLocks noChangeArrowheads="1"/>
            </p:cNvSpPr>
            <p:nvPr/>
          </p:nvSpPr>
          <p:spPr bwMode="auto">
            <a:xfrm>
              <a:off x="6455106" y="5786454"/>
              <a:ext cx="332101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17</a:t>
              </a:r>
            </a:p>
          </p:txBody>
        </p:sp>
      </p:grpSp>
      <p:cxnSp>
        <p:nvCxnSpPr>
          <p:cNvPr id="43" name="42 Conector recto"/>
          <p:cNvCxnSpPr/>
          <p:nvPr/>
        </p:nvCxnSpPr>
        <p:spPr>
          <a:xfrm>
            <a:off x="2775120" y="5963915"/>
            <a:ext cx="857250" cy="15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2775120" y="5867078"/>
            <a:ext cx="11430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846683" y="6081390"/>
            <a:ext cx="107156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6 CuadroTexto"/>
          <p:cNvSpPr txBox="1">
            <a:spLocks noChangeArrowheads="1"/>
          </p:cNvSpPr>
          <p:nvPr/>
        </p:nvSpPr>
        <p:spPr bwMode="auto">
          <a:xfrm>
            <a:off x="657394" y="1580819"/>
            <a:ext cx="8341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conservación, </a:t>
            </a:r>
            <a:r>
              <a:rPr lang="es-MX" sz="2400" b="1" u="sng" dirty="0">
                <a:solidFill>
                  <a:srgbClr val="990099"/>
                </a:solidFill>
                <a:latin typeface="Candara" pitchFamily="34" charset="0"/>
              </a:rPr>
              <a:t>una vez cerrado el expediente.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5202827" y="474857"/>
            <a:ext cx="308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E j e m p l o 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012474" y="2651227"/>
            <a:ext cx="6558206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Vigencia Documental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F0"/>
                </a:solidFill>
                <a:latin typeface="Candara" pitchFamily="34" charset="0"/>
              </a:rPr>
              <a:t>3 años</a:t>
            </a:r>
          </a:p>
          <a:p>
            <a:r>
              <a:rPr lang="es-MX" sz="2400" dirty="0">
                <a:latin typeface="Candara" pitchFamily="34" charset="0"/>
              </a:rPr>
              <a:t>Periodo de Reserva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FF0000"/>
                </a:solidFill>
                <a:latin typeface="Candara" pitchFamily="34" charset="0"/>
              </a:rPr>
              <a:t>2 años</a:t>
            </a:r>
          </a:p>
          <a:p>
            <a:r>
              <a:rPr lang="es-MX" sz="2400" dirty="0">
                <a:latin typeface="Candara" pitchFamily="34" charset="0"/>
              </a:rPr>
              <a:t>Se agrega un </a:t>
            </a:r>
            <a:r>
              <a:rPr lang="es-MX" sz="2400" dirty="0" smtClean="0">
                <a:latin typeface="Candara" pitchFamily="34" charset="0"/>
              </a:rPr>
              <a:t>periodo </a:t>
            </a:r>
            <a:r>
              <a:rPr lang="es-MX" sz="2400" dirty="0" err="1" smtClean="0">
                <a:latin typeface="Candara" pitchFamily="34" charset="0"/>
              </a:rPr>
              <a:t>adic</a:t>
            </a:r>
            <a:r>
              <a:rPr lang="es-MX" sz="2400" dirty="0">
                <a:latin typeface="Candara" pitchFamily="34" charset="0"/>
              </a:rPr>
              <a:t>.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50"/>
                </a:solidFill>
                <a:latin typeface="Candara" pitchFamily="34" charset="0"/>
              </a:rPr>
              <a:t>3 años</a:t>
            </a:r>
          </a:p>
          <a:p>
            <a:r>
              <a:rPr lang="es-MX" sz="2400" dirty="0">
                <a:latin typeface="Candara" pitchFamily="34" charset="0"/>
              </a:rPr>
              <a:t>por </a:t>
            </a:r>
            <a:r>
              <a:rPr lang="es-MX" sz="2400" dirty="0" smtClean="0">
                <a:latin typeface="Candara" pitchFamily="34" charset="0"/>
              </a:rPr>
              <a:t>DESCLASIFICACIÓN</a:t>
            </a:r>
            <a:endParaRPr lang="es-MX" sz="2400" dirty="0">
              <a:latin typeface="Candara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813051" y="4437177"/>
            <a:ext cx="65008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473527" y="4668009"/>
            <a:ext cx="623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 	     </a:t>
            </a:r>
            <a:r>
              <a:rPr lang="es-MX" sz="2400" dirty="0" smtClean="0">
                <a:latin typeface="Candara" pitchFamily="34" charset="0"/>
              </a:rPr>
              <a:t>	 </a:t>
            </a:r>
            <a:r>
              <a:rPr lang="es-MX" sz="2400" dirty="0">
                <a:latin typeface="Candara" pitchFamily="34" charset="0"/>
              </a:rPr>
              <a:t>=	 </a:t>
            </a:r>
            <a:r>
              <a:rPr lang="es-MX" sz="2400" b="1" dirty="0">
                <a:latin typeface="Candara" pitchFamily="34" charset="0"/>
              </a:rPr>
              <a:t>6 años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2545175" y="5723061"/>
            <a:ext cx="4645025" cy="665163"/>
            <a:chOff x="2143108" y="5500702"/>
            <a:chExt cx="4644099" cy="664967"/>
          </a:xfrm>
        </p:grpSpPr>
        <p:grpSp>
          <p:nvGrpSpPr>
            <p:cNvPr id="6" name="40 Grupo"/>
            <p:cNvGrpSpPr>
              <a:grpSpLocks/>
            </p:cNvGrpSpPr>
            <p:nvPr/>
          </p:nvGrpSpPr>
          <p:grpSpPr bwMode="auto">
            <a:xfrm>
              <a:off x="2143108" y="5500702"/>
              <a:ext cx="4502840" cy="325342"/>
              <a:chOff x="1642248" y="5786454"/>
              <a:chExt cx="4502840" cy="325342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1643836" y="5929287"/>
                <a:ext cx="449966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5400000">
                <a:off x="1500209" y="5928493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rot="5400000">
                <a:off x="1787490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5400000">
                <a:off x="2060485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2325544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2585842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2838205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3112787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rot="5400000">
                <a:off x="3377847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3636558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3911141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4185723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4450784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5400000">
                <a:off x="4709494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963443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5238027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5503086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5761797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rot="5400000">
                <a:off x="6001461" y="5928493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6 CuadroTexto"/>
            <p:cNvSpPr txBox="1">
              <a:spLocks noChangeArrowheads="1"/>
            </p:cNvSpPr>
            <p:nvPr/>
          </p:nvSpPr>
          <p:spPr bwMode="auto">
            <a:xfrm>
              <a:off x="2285984" y="5857892"/>
              <a:ext cx="247154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</a:t>
              </a:r>
            </a:p>
          </p:txBody>
        </p:sp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2571736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2</a:t>
              </a:r>
            </a:p>
          </p:txBody>
        </p: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285748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3</a:t>
              </a:r>
            </a:p>
          </p:txBody>
        </p: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3087042" y="5857892"/>
              <a:ext cx="280811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4</a:t>
              </a:r>
            </a:p>
          </p:txBody>
        </p:sp>
        <p:sp>
          <p:nvSpPr>
            <p:cNvPr id="11" name="10 CuadroTexto"/>
            <p:cNvSpPr txBox="1">
              <a:spLocks noChangeArrowheads="1"/>
            </p:cNvSpPr>
            <p:nvPr/>
          </p:nvSpPr>
          <p:spPr bwMode="auto">
            <a:xfrm>
              <a:off x="3357554" y="5847414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5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3643306" y="5857892"/>
              <a:ext cx="28401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6</a:t>
              </a:r>
            </a:p>
          </p:txBody>
        </p:sp>
        <p:sp>
          <p:nvSpPr>
            <p:cNvPr id="13" name="12 CuadroTexto"/>
            <p:cNvSpPr txBox="1">
              <a:spLocks noChangeArrowheads="1"/>
            </p:cNvSpPr>
            <p:nvPr/>
          </p:nvSpPr>
          <p:spPr bwMode="auto">
            <a:xfrm>
              <a:off x="391381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7</a:t>
              </a: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28401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8</a:t>
              </a:r>
            </a:p>
          </p:txBody>
        </p:sp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4429124" y="5827412"/>
              <a:ext cx="282415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9</a:t>
              </a:r>
            </a:p>
          </p:txBody>
        </p:sp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4669156" y="5827412"/>
              <a:ext cx="34652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10</a:t>
              </a:r>
            </a:p>
          </p:txBody>
        </p:sp>
        <p:sp>
          <p:nvSpPr>
            <p:cNvPr id="17" name="16 CuadroTexto"/>
            <p:cNvSpPr txBox="1">
              <a:spLocks noChangeArrowheads="1"/>
            </p:cNvSpPr>
            <p:nvPr/>
          </p:nvSpPr>
          <p:spPr bwMode="auto">
            <a:xfrm>
              <a:off x="4918712" y="5816934"/>
              <a:ext cx="309662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11</a:t>
              </a:r>
            </a:p>
          </p:txBody>
        </p:sp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5173984" y="5816934"/>
              <a:ext cx="330499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12</a:t>
              </a:r>
            </a:p>
          </p:txBody>
        </p:sp>
        <p:sp>
          <p:nvSpPr>
            <p:cNvPr id="19" name="18 CuadroTexto"/>
            <p:cNvSpPr txBox="1">
              <a:spLocks noChangeArrowheads="1"/>
            </p:cNvSpPr>
            <p:nvPr/>
          </p:nvSpPr>
          <p:spPr bwMode="auto">
            <a:xfrm>
              <a:off x="5429256" y="5801694"/>
              <a:ext cx="333705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13</a:t>
              </a:r>
            </a:p>
          </p:txBody>
        </p:sp>
        <p:sp>
          <p:nvSpPr>
            <p:cNvPr id="20" name="19 CuadroTexto"/>
            <p:cNvSpPr txBox="1">
              <a:spLocks noChangeArrowheads="1"/>
            </p:cNvSpPr>
            <p:nvPr/>
          </p:nvSpPr>
          <p:spPr bwMode="auto">
            <a:xfrm>
              <a:off x="5715008" y="5786454"/>
              <a:ext cx="343322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14</a:t>
              </a:r>
            </a:p>
          </p:txBody>
        </p:sp>
        <p:sp>
          <p:nvSpPr>
            <p:cNvPr id="21" name="20 CuadroTexto"/>
            <p:cNvSpPr txBox="1">
              <a:spLocks noChangeArrowheads="1"/>
            </p:cNvSpPr>
            <p:nvPr/>
          </p:nvSpPr>
          <p:spPr bwMode="auto">
            <a:xfrm>
              <a:off x="5970280" y="5786454"/>
              <a:ext cx="33530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15</a:t>
              </a:r>
            </a:p>
          </p:txBody>
        </p:sp>
        <p:sp>
          <p:nvSpPr>
            <p:cNvPr id="22" name="21 CuadroTexto"/>
            <p:cNvSpPr txBox="1">
              <a:spLocks noChangeArrowheads="1"/>
            </p:cNvSpPr>
            <p:nvPr/>
          </p:nvSpPr>
          <p:spPr bwMode="auto">
            <a:xfrm>
              <a:off x="6215074" y="5786454"/>
              <a:ext cx="34652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16</a:t>
              </a:r>
            </a:p>
          </p:txBody>
        </p:sp>
        <p:sp>
          <p:nvSpPr>
            <p:cNvPr id="23" name="22 CuadroTexto"/>
            <p:cNvSpPr txBox="1">
              <a:spLocks noChangeArrowheads="1"/>
            </p:cNvSpPr>
            <p:nvPr/>
          </p:nvSpPr>
          <p:spPr bwMode="auto">
            <a:xfrm>
              <a:off x="6455106" y="5786454"/>
              <a:ext cx="332101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17</a:t>
              </a:r>
            </a:p>
          </p:txBody>
        </p:sp>
      </p:grpSp>
      <p:cxnSp>
        <p:nvCxnSpPr>
          <p:cNvPr id="43" name="42 Conector recto"/>
          <p:cNvCxnSpPr/>
          <p:nvPr/>
        </p:nvCxnSpPr>
        <p:spPr>
          <a:xfrm>
            <a:off x="2545175" y="5819899"/>
            <a:ext cx="857250" cy="15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389725" y="5983411"/>
            <a:ext cx="78581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2545175" y="5723061"/>
            <a:ext cx="571500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441370" y="1727314"/>
            <a:ext cx="8341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conservación, </a:t>
            </a:r>
            <a:r>
              <a:rPr lang="es-MX" sz="2400" b="1" u="sng" dirty="0">
                <a:solidFill>
                  <a:srgbClr val="990099"/>
                </a:solidFill>
                <a:latin typeface="Candara" pitchFamily="34" charset="0"/>
              </a:rPr>
              <a:t>una vez cerrado el expediente.</a:t>
            </a:r>
          </a:p>
        </p:txBody>
      </p:sp>
    </p:spTree>
    <p:extLst>
      <p:ext uri="{BB962C8B-B14F-4D97-AF65-F5344CB8AC3E}">
        <p14:creationId xmlns:p14="http://schemas.microsoft.com/office/powerpoint/2010/main" val="134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73850" y="764704"/>
            <a:ext cx="36423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latin typeface="Candara" pitchFamily="34" charset="0"/>
              </a:rPr>
              <a:t>Información que fue motivo de </a:t>
            </a:r>
          </a:p>
          <a:p>
            <a:pPr algn="ctr">
              <a:defRPr/>
            </a:pPr>
            <a:r>
              <a:rPr lang="es-ES" sz="2000" b="1" dirty="0" smtClean="0">
                <a:ln w="11430"/>
                <a:latin typeface="Candara" pitchFamily="34" charset="0"/>
              </a:rPr>
              <a:t>SOLICITUD DE INFORMACIÓN</a:t>
            </a:r>
            <a:endParaRPr lang="es-ES" sz="2000" b="1" dirty="0">
              <a:ln w="11430"/>
              <a:solidFill>
                <a:srgbClr val="990099"/>
              </a:solidFill>
              <a:latin typeface="Candara" pitchFamily="34" charset="0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897609" y="1826080"/>
            <a:ext cx="6558206" cy="26776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Vigencia Documental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F0"/>
                </a:solidFill>
                <a:latin typeface="Candara" pitchFamily="34" charset="0"/>
              </a:rPr>
              <a:t>3 años</a:t>
            </a:r>
          </a:p>
          <a:p>
            <a:r>
              <a:rPr lang="es-MX" sz="2400" dirty="0">
                <a:latin typeface="Candara" pitchFamily="34" charset="0"/>
              </a:rPr>
              <a:t>Periodo de Reserva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FF0000"/>
                </a:solidFill>
                <a:latin typeface="Candara" pitchFamily="34" charset="0"/>
              </a:rPr>
              <a:t>2 años</a:t>
            </a:r>
          </a:p>
          <a:p>
            <a:r>
              <a:rPr lang="es-MX" sz="2400" dirty="0">
                <a:latin typeface="Candara" pitchFamily="34" charset="0"/>
              </a:rPr>
              <a:t>Se agrega un periodo </a:t>
            </a:r>
            <a:r>
              <a:rPr lang="es-MX" sz="2400" dirty="0" err="1" smtClean="0">
                <a:latin typeface="Candara" pitchFamily="34" charset="0"/>
              </a:rPr>
              <a:t>adic</a:t>
            </a:r>
            <a:r>
              <a:rPr lang="es-MX" sz="2400" dirty="0">
                <a:latin typeface="Candara" pitchFamily="34" charset="0"/>
              </a:rPr>
              <a:t>.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00B050"/>
                </a:solidFill>
                <a:latin typeface="Candara" pitchFamily="34" charset="0"/>
              </a:rPr>
              <a:t>3 años</a:t>
            </a:r>
          </a:p>
          <a:p>
            <a:r>
              <a:rPr lang="es-MX" sz="2400" dirty="0">
                <a:latin typeface="Candara" pitchFamily="34" charset="0"/>
              </a:rPr>
              <a:t>por DESCLASIFICACION</a:t>
            </a:r>
          </a:p>
          <a:p>
            <a:r>
              <a:rPr lang="es-MX" sz="2400" dirty="0">
                <a:latin typeface="Candara" pitchFamily="34" charset="0"/>
              </a:rPr>
              <a:t>Se agrega un </a:t>
            </a:r>
            <a:r>
              <a:rPr lang="es-MX" sz="2400" dirty="0" smtClean="0">
                <a:latin typeface="Candara" pitchFamily="34" charset="0"/>
              </a:rPr>
              <a:t>periodo </a:t>
            </a:r>
            <a:r>
              <a:rPr lang="es-MX" sz="2400" dirty="0" err="1" smtClean="0">
                <a:latin typeface="Candara" pitchFamily="34" charset="0"/>
              </a:rPr>
              <a:t>adic</a:t>
            </a:r>
            <a:r>
              <a:rPr lang="es-MX" sz="2400" dirty="0">
                <a:latin typeface="Candara" pitchFamily="34" charset="0"/>
              </a:rPr>
              <a:t>.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>
                <a:latin typeface="Candara" pitchFamily="34" charset="0"/>
              </a:rPr>
              <a:t>	</a:t>
            </a:r>
            <a:r>
              <a:rPr lang="es-MX" sz="2400" dirty="0">
                <a:solidFill>
                  <a:srgbClr val="FF33CC"/>
                </a:solidFill>
                <a:latin typeface="Candara" pitchFamily="34" charset="0"/>
              </a:rPr>
              <a:t>2 años</a:t>
            </a:r>
          </a:p>
          <a:p>
            <a:r>
              <a:rPr lang="es-MX" sz="2400" dirty="0">
                <a:latin typeface="Candara" pitchFamily="34" charset="0"/>
              </a:rPr>
              <a:t>por ser </a:t>
            </a:r>
            <a:r>
              <a:rPr lang="es-MX" sz="2400" dirty="0" smtClean="0">
                <a:latin typeface="Candara" pitchFamily="34" charset="0"/>
              </a:rPr>
              <a:t>objeto </a:t>
            </a:r>
            <a:r>
              <a:rPr lang="es-MX" sz="2400" dirty="0">
                <a:latin typeface="Candara" pitchFamily="34" charset="0"/>
              </a:rPr>
              <a:t>de </a:t>
            </a:r>
            <a:r>
              <a:rPr lang="es-MX" sz="2400" dirty="0" smtClean="0">
                <a:latin typeface="Candara" pitchFamily="34" charset="0"/>
              </a:rPr>
              <a:t>SI</a:t>
            </a:r>
            <a:endParaRPr lang="es-MX" sz="2400" dirty="0">
              <a:latin typeface="Candara" pitchFamily="34" charset="0"/>
            </a:endParaRPr>
          </a:p>
          <a:p>
            <a:endParaRPr lang="es-MX" sz="2400" dirty="0">
              <a:latin typeface="Candara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271386" y="4500562"/>
            <a:ext cx="65008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490308" y="4674541"/>
            <a:ext cx="6236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 	      =	 </a:t>
            </a:r>
            <a:r>
              <a:rPr lang="es-MX" sz="2400" b="1" dirty="0">
                <a:latin typeface="Candara" pitchFamily="34" charset="0"/>
              </a:rPr>
              <a:t>8 años</a:t>
            </a:r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3268459" y="5573711"/>
            <a:ext cx="4645025" cy="665163"/>
            <a:chOff x="2143108" y="5500702"/>
            <a:chExt cx="4644099" cy="664967"/>
          </a:xfrm>
        </p:grpSpPr>
        <p:grpSp>
          <p:nvGrpSpPr>
            <p:cNvPr id="7" name="40 Grupo"/>
            <p:cNvGrpSpPr>
              <a:grpSpLocks/>
            </p:cNvGrpSpPr>
            <p:nvPr/>
          </p:nvGrpSpPr>
          <p:grpSpPr bwMode="auto">
            <a:xfrm>
              <a:off x="2143108" y="5500702"/>
              <a:ext cx="4502840" cy="325342"/>
              <a:chOff x="1642248" y="5786454"/>
              <a:chExt cx="4502840" cy="325342"/>
            </a:xfrm>
          </p:grpSpPr>
          <p:cxnSp>
            <p:nvCxnSpPr>
              <p:cNvPr id="25" name="24 Conector recto"/>
              <p:cNvCxnSpPr/>
              <p:nvPr/>
            </p:nvCxnSpPr>
            <p:spPr>
              <a:xfrm>
                <a:off x="1643836" y="5929287"/>
                <a:ext cx="449966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rot="5400000">
                <a:off x="1500209" y="5928493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5400000">
                <a:off x="1787490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2060485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2325544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2585842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2838205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rot="5400000">
                <a:off x="3112787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3377847" y="5968169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3636558" y="5968169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3911141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4185723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5400000">
                <a:off x="4450784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709494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4963443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5238027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5503086" y="5953886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rot="5400000">
                <a:off x="5761797" y="5953886"/>
                <a:ext cx="285666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42 Conector recto"/>
              <p:cNvCxnSpPr/>
              <p:nvPr/>
            </p:nvCxnSpPr>
            <p:spPr>
              <a:xfrm rot="5400000">
                <a:off x="6001461" y="5928493"/>
                <a:ext cx="285666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7 CuadroTexto"/>
            <p:cNvSpPr txBox="1">
              <a:spLocks noChangeArrowheads="1"/>
            </p:cNvSpPr>
            <p:nvPr/>
          </p:nvSpPr>
          <p:spPr bwMode="auto">
            <a:xfrm>
              <a:off x="2285984" y="5857892"/>
              <a:ext cx="247154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</a:t>
              </a:r>
            </a:p>
          </p:txBody>
        </p:sp>
        <p:sp>
          <p:nvSpPr>
            <p:cNvPr id="9" name="8 CuadroTexto"/>
            <p:cNvSpPr txBox="1">
              <a:spLocks noChangeArrowheads="1"/>
            </p:cNvSpPr>
            <p:nvPr/>
          </p:nvSpPr>
          <p:spPr bwMode="auto">
            <a:xfrm>
              <a:off x="2571736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2</a:t>
              </a:r>
            </a:p>
          </p:txBody>
        </p:sp>
        <p:sp>
          <p:nvSpPr>
            <p:cNvPr id="10" name="9 CuadroTexto"/>
            <p:cNvSpPr txBox="1">
              <a:spLocks noChangeArrowheads="1"/>
            </p:cNvSpPr>
            <p:nvPr/>
          </p:nvSpPr>
          <p:spPr bwMode="auto">
            <a:xfrm>
              <a:off x="285748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3</a:t>
              </a:r>
            </a:p>
          </p:txBody>
        </p:sp>
        <p:sp>
          <p:nvSpPr>
            <p:cNvPr id="11" name="10 CuadroTexto"/>
            <p:cNvSpPr txBox="1">
              <a:spLocks noChangeArrowheads="1"/>
            </p:cNvSpPr>
            <p:nvPr/>
          </p:nvSpPr>
          <p:spPr bwMode="auto">
            <a:xfrm>
              <a:off x="3087042" y="5857892"/>
              <a:ext cx="280811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4</a:t>
              </a:r>
            </a:p>
          </p:txBody>
        </p:sp>
        <p:sp>
          <p:nvSpPr>
            <p:cNvPr id="12" name="11 CuadroTexto"/>
            <p:cNvSpPr txBox="1">
              <a:spLocks noChangeArrowheads="1"/>
            </p:cNvSpPr>
            <p:nvPr/>
          </p:nvSpPr>
          <p:spPr bwMode="auto">
            <a:xfrm>
              <a:off x="3357554" y="5847414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5</a:t>
              </a:r>
            </a:p>
          </p:txBody>
        </p:sp>
        <p:sp>
          <p:nvSpPr>
            <p:cNvPr id="13" name="12 CuadroTexto"/>
            <p:cNvSpPr txBox="1">
              <a:spLocks noChangeArrowheads="1"/>
            </p:cNvSpPr>
            <p:nvPr/>
          </p:nvSpPr>
          <p:spPr bwMode="auto">
            <a:xfrm>
              <a:off x="3643306" y="5857892"/>
              <a:ext cx="28401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6</a:t>
              </a:r>
            </a:p>
          </p:txBody>
        </p:sp>
        <p:sp>
          <p:nvSpPr>
            <p:cNvPr id="14" name="13 CuadroTexto"/>
            <p:cNvSpPr txBox="1">
              <a:spLocks noChangeArrowheads="1"/>
            </p:cNvSpPr>
            <p:nvPr/>
          </p:nvSpPr>
          <p:spPr bwMode="auto">
            <a:xfrm>
              <a:off x="391381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7</a:t>
              </a:r>
            </a:p>
          </p:txBody>
        </p:sp>
        <p:sp>
          <p:nvSpPr>
            <p:cNvPr id="15" name="14 CuadroTexto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28401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8</a:t>
              </a:r>
            </a:p>
          </p:txBody>
        </p:sp>
        <p:sp>
          <p:nvSpPr>
            <p:cNvPr id="16" name="15 CuadroTexto"/>
            <p:cNvSpPr txBox="1">
              <a:spLocks noChangeArrowheads="1"/>
            </p:cNvSpPr>
            <p:nvPr/>
          </p:nvSpPr>
          <p:spPr bwMode="auto">
            <a:xfrm>
              <a:off x="4429124" y="5827412"/>
              <a:ext cx="282415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9</a:t>
              </a:r>
            </a:p>
          </p:txBody>
        </p:sp>
        <p:sp>
          <p:nvSpPr>
            <p:cNvPr id="17" name="16 CuadroTexto"/>
            <p:cNvSpPr txBox="1">
              <a:spLocks noChangeArrowheads="1"/>
            </p:cNvSpPr>
            <p:nvPr/>
          </p:nvSpPr>
          <p:spPr bwMode="auto">
            <a:xfrm>
              <a:off x="4669156" y="5827412"/>
              <a:ext cx="34652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10</a:t>
              </a:r>
            </a:p>
          </p:txBody>
        </p:sp>
        <p:sp>
          <p:nvSpPr>
            <p:cNvPr id="18" name="17 CuadroTexto"/>
            <p:cNvSpPr txBox="1">
              <a:spLocks noChangeArrowheads="1"/>
            </p:cNvSpPr>
            <p:nvPr/>
          </p:nvSpPr>
          <p:spPr bwMode="auto">
            <a:xfrm>
              <a:off x="4918712" y="5816934"/>
              <a:ext cx="309662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11</a:t>
              </a:r>
            </a:p>
          </p:txBody>
        </p:sp>
        <p:sp>
          <p:nvSpPr>
            <p:cNvPr id="19" name="18 CuadroTexto"/>
            <p:cNvSpPr txBox="1">
              <a:spLocks noChangeArrowheads="1"/>
            </p:cNvSpPr>
            <p:nvPr/>
          </p:nvSpPr>
          <p:spPr bwMode="auto">
            <a:xfrm>
              <a:off x="5173984" y="5816934"/>
              <a:ext cx="330499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12</a:t>
              </a:r>
            </a:p>
          </p:txBody>
        </p:sp>
        <p:sp>
          <p:nvSpPr>
            <p:cNvPr id="20" name="19 CuadroTexto"/>
            <p:cNvSpPr txBox="1">
              <a:spLocks noChangeArrowheads="1"/>
            </p:cNvSpPr>
            <p:nvPr/>
          </p:nvSpPr>
          <p:spPr bwMode="auto">
            <a:xfrm>
              <a:off x="5429256" y="5801694"/>
              <a:ext cx="333705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13</a:t>
              </a:r>
            </a:p>
          </p:txBody>
        </p:sp>
        <p:sp>
          <p:nvSpPr>
            <p:cNvPr id="21" name="20 CuadroTexto"/>
            <p:cNvSpPr txBox="1">
              <a:spLocks noChangeArrowheads="1"/>
            </p:cNvSpPr>
            <p:nvPr/>
          </p:nvSpPr>
          <p:spPr bwMode="auto">
            <a:xfrm>
              <a:off x="5715008" y="5786454"/>
              <a:ext cx="343322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14</a:t>
              </a:r>
            </a:p>
          </p:txBody>
        </p:sp>
        <p:sp>
          <p:nvSpPr>
            <p:cNvPr id="22" name="21 CuadroTexto"/>
            <p:cNvSpPr txBox="1">
              <a:spLocks noChangeArrowheads="1"/>
            </p:cNvSpPr>
            <p:nvPr/>
          </p:nvSpPr>
          <p:spPr bwMode="auto">
            <a:xfrm>
              <a:off x="5970280" y="5786454"/>
              <a:ext cx="33530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15</a:t>
              </a:r>
            </a:p>
          </p:txBody>
        </p:sp>
        <p:sp>
          <p:nvSpPr>
            <p:cNvPr id="23" name="22 CuadroTexto"/>
            <p:cNvSpPr txBox="1">
              <a:spLocks noChangeArrowheads="1"/>
            </p:cNvSpPr>
            <p:nvPr/>
          </p:nvSpPr>
          <p:spPr bwMode="auto">
            <a:xfrm>
              <a:off x="6215074" y="5786454"/>
              <a:ext cx="346527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16</a:t>
              </a:r>
            </a:p>
          </p:txBody>
        </p:sp>
        <p:sp>
          <p:nvSpPr>
            <p:cNvPr id="24" name="23 CuadroTexto"/>
            <p:cNvSpPr txBox="1">
              <a:spLocks noChangeArrowheads="1"/>
            </p:cNvSpPr>
            <p:nvPr/>
          </p:nvSpPr>
          <p:spPr bwMode="auto">
            <a:xfrm>
              <a:off x="6455106" y="5786454"/>
              <a:ext cx="332101" cy="307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17</a:t>
              </a:r>
            </a:p>
          </p:txBody>
        </p:sp>
      </p:grpSp>
      <p:cxnSp>
        <p:nvCxnSpPr>
          <p:cNvPr id="44" name="43 Conector recto"/>
          <p:cNvCxnSpPr/>
          <p:nvPr/>
        </p:nvCxnSpPr>
        <p:spPr>
          <a:xfrm>
            <a:off x="3268459" y="5670549"/>
            <a:ext cx="857250" cy="158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125709" y="5834061"/>
            <a:ext cx="785813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V="1">
            <a:off x="3268459" y="5573711"/>
            <a:ext cx="560388" cy="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4911522" y="5788024"/>
            <a:ext cx="500062" cy="158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586750" y="6410324"/>
            <a:ext cx="8341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conservación, </a:t>
            </a:r>
            <a:r>
              <a:rPr lang="es-MX" sz="2400" b="1" u="sng" dirty="0">
                <a:solidFill>
                  <a:srgbClr val="990099"/>
                </a:solidFill>
                <a:latin typeface="Candara" pitchFamily="34" charset="0"/>
              </a:rPr>
              <a:t>una vez cerrado el expediente.</a:t>
            </a:r>
          </a:p>
        </p:txBody>
      </p:sp>
    </p:spTree>
    <p:extLst>
      <p:ext uri="{BB962C8B-B14F-4D97-AF65-F5344CB8AC3E}">
        <p14:creationId xmlns:p14="http://schemas.microsoft.com/office/powerpoint/2010/main" val="30270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5 CuadroTexto"/>
          <p:cNvSpPr txBox="1">
            <a:spLocks noChangeArrowheads="1"/>
          </p:cNvSpPr>
          <p:nvPr/>
        </p:nvSpPr>
        <p:spPr bwMode="auto">
          <a:xfrm>
            <a:off x="2229044" y="2363060"/>
            <a:ext cx="5804794" cy="15696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Vigencia Documental	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 smtClean="0">
                <a:solidFill>
                  <a:srgbClr val="00B0F0"/>
                </a:solidFill>
                <a:latin typeface="Candara" pitchFamily="34" charset="0"/>
              </a:rPr>
              <a:t>4 </a:t>
            </a:r>
            <a:r>
              <a:rPr lang="es-MX" sz="2400" dirty="0">
                <a:solidFill>
                  <a:srgbClr val="00B0F0"/>
                </a:solidFill>
                <a:latin typeface="Candara" pitchFamily="34" charset="0"/>
              </a:rPr>
              <a:t>años</a:t>
            </a:r>
          </a:p>
          <a:p>
            <a:r>
              <a:rPr lang="es-MX" sz="2400" dirty="0">
                <a:latin typeface="Candara" pitchFamily="34" charset="0"/>
              </a:rPr>
              <a:t>Se agrega un </a:t>
            </a:r>
            <a:r>
              <a:rPr lang="es-MX" sz="2400" dirty="0" smtClean="0">
                <a:latin typeface="Candara" pitchFamily="34" charset="0"/>
              </a:rPr>
              <a:t>periodo </a:t>
            </a:r>
            <a:r>
              <a:rPr lang="es-MX" sz="2400" dirty="0" err="1" smtClean="0">
                <a:latin typeface="Candara" pitchFamily="34" charset="0"/>
              </a:rPr>
              <a:t>adic</a:t>
            </a:r>
            <a:r>
              <a:rPr lang="es-MX" sz="2400" dirty="0">
                <a:latin typeface="Candara" pitchFamily="34" charset="0"/>
              </a:rPr>
              <a:t>.	</a:t>
            </a:r>
            <a:r>
              <a:rPr lang="es-MX" sz="2400" dirty="0" smtClean="0">
                <a:latin typeface="Candara" pitchFamily="34" charset="0"/>
              </a:rPr>
              <a:t>	=</a:t>
            </a:r>
            <a:r>
              <a:rPr lang="es-MX" sz="2400" dirty="0" smtClean="0">
                <a:solidFill>
                  <a:srgbClr val="FF33CC"/>
                </a:solidFill>
                <a:latin typeface="Candara" pitchFamily="34" charset="0"/>
              </a:rPr>
              <a:t>2 </a:t>
            </a:r>
            <a:r>
              <a:rPr lang="es-MX" sz="2400" dirty="0">
                <a:solidFill>
                  <a:srgbClr val="FF33CC"/>
                </a:solidFill>
                <a:latin typeface="Candara" pitchFamily="34" charset="0"/>
              </a:rPr>
              <a:t>años</a:t>
            </a:r>
          </a:p>
          <a:p>
            <a:r>
              <a:rPr lang="es-MX" sz="2400" dirty="0">
                <a:latin typeface="Candara" pitchFamily="34" charset="0"/>
              </a:rPr>
              <a:t>por ser objeto de </a:t>
            </a:r>
            <a:r>
              <a:rPr lang="es-MX" sz="2400" dirty="0" smtClean="0">
                <a:latin typeface="Candara" pitchFamily="34" charset="0"/>
              </a:rPr>
              <a:t>SI</a:t>
            </a:r>
            <a:endParaRPr lang="es-MX" sz="2400" dirty="0">
              <a:latin typeface="Candara" pitchFamily="34" charset="0"/>
            </a:endParaRPr>
          </a:p>
          <a:p>
            <a:endParaRPr lang="es-MX" sz="2400" dirty="0">
              <a:latin typeface="Candara" pitchFamily="34" charset="0"/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1899717" y="3932720"/>
            <a:ext cx="6500812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47 CuadroTexto"/>
          <p:cNvSpPr txBox="1">
            <a:spLocks noChangeArrowheads="1"/>
          </p:cNvSpPr>
          <p:nvPr/>
        </p:nvSpPr>
        <p:spPr bwMode="auto">
          <a:xfrm>
            <a:off x="1727654" y="4004158"/>
            <a:ext cx="623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 	      </a:t>
            </a:r>
            <a:r>
              <a:rPr lang="es-MX" sz="2400" dirty="0" smtClean="0">
                <a:latin typeface="Candara" pitchFamily="34" charset="0"/>
              </a:rPr>
              <a:t>= </a:t>
            </a:r>
            <a:r>
              <a:rPr lang="es-MX" sz="2400" b="1" dirty="0">
                <a:latin typeface="Candara" pitchFamily="34" charset="0"/>
              </a:rPr>
              <a:t>6 años</a:t>
            </a:r>
          </a:p>
        </p:txBody>
      </p:sp>
      <p:grpSp>
        <p:nvGrpSpPr>
          <p:cNvPr id="5" name="48 Grupo"/>
          <p:cNvGrpSpPr>
            <a:grpSpLocks/>
          </p:cNvGrpSpPr>
          <p:nvPr/>
        </p:nvGrpSpPr>
        <p:grpSpPr bwMode="auto">
          <a:xfrm>
            <a:off x="2560117" y="5171466"/>
            <a:ext cx="4645025" cy="663575"/>
            <a:chOff x="2143108" y="5500702"/>
            <a:chExt cx="4644099" cy="665613"/>
          </a:xfrm>
        </p:grpSpPr>
        <p:grpSp>
          <p:nvGrpSpPr>
            <p:cNvPr id="6" name="40 Grupo"/>
            <p:cNvGrpSpPr>
              <a:grpSpLocks/>
            </p:cNvGrpSpPr>
            <p:nvPr/>
          </p:nvGrpSpPr>
          <p:grpSpPr bwMode="auto">
            <a:xfrm>
              <a:off x="2143108" y="5500702"/>
              <a:ext cx="4502841" cy="326437"/>
              <a:chOff x="1642248" y="5786454"/>
              <a:chExt cx="4502841" cy="326437"/>
            </a:xfrm>
          </p:grpSpPr>
          <p:cxnSp>
            <p:nvCxnSpPr>
              <p:cNvPr id="24" name="23 Conector recto"/>
              <p:cNvCxnSpPr/>
              <p:nvPr/>
            </p:nvCxnSpPr>
            <p:spPr>
              <a:xfrm>
                <a:off x="1643836" y="5929768"/>
                <a:ext cx="4499665" cy="15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"/>
              <p:cNvCxnSpPr/>
              <p:nvPr/>
            </p:nvCxnSpPr>
            <p:spPr>
              <a:xfrm rot="5400000">
                <a:off x="1499728" y="592897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Conector recto"/>
              <p:cNvCxnSpPr/>
              <p:nvPr/>
            </p:nvCxnSpPr>
            <p:spPr>
              <a:xfrm rot="5400000">
                <a:off x="1787009" y="5968784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5400000">
                <a:off x="2060004" y="5968784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2325064" y="596878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2585362" y="596878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2837724" y="5968784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3112307" y="596878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rot="5400000">
                <a:off x="3377367" y="5968784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3636077" y="596878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3910660" y="5954452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4185243" y="5954452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4450303" y="5954452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5400000">
                <a:off x="4709013" y="5954452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962963" y="5954452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5237546" y="5954452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5502605" y="5954452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5761316" y="5954452"/>
                <a:ext cx="28662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rot="5400000">
                <a:off x="6000981" y="5928974"/>
                <a:ext cx="28662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50 CuadroTexto"/>
            <p:cNvSpPr txBox="1">
              <a:spLocks noChangeArrowheads="1"/>
            </p:cNvSpPr>
            <p:nvPr/>
          </p:nvSpPr>
          <p:spPr bwMode="auto">
            <a:xfrm>
              <a:off x="2285984" y="5857892"/>
              <a:ext cx="247154" cy="308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</a:t>
              </a:r>
            </a:p>
          </p:txBody>
        </p:sp>
        <p:sp>
          <p:nvSpPr>
            <p:cNvPr id="8" name="51 CuadroTexto"/>
            <p:cNvSpPr txBox="1">
              <a:spLocks noChangeArrowheads="1"/>
            </p:cNvSpPr>
            <p:nvPr/>
          </p:nvSpPr>
          <p:spPr bwMode="auto">
            <a:xfrm>
              <a:off x="2571736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2</a:t>
              </a:r>
            </a:p>
          </p:txBody>
        </p:sp>
        <p:sp>
          <p:nvSpPr>
            <p:cNvPr id="9" name="52 CuadroTexto"/>
            <p:cNvSpPr txBox="1">
              <a:spLocks noChangeArrowheads="1"/>
            </p:cNvSpPr>
            <p:nvPr/>
          </p:nvSpPr>
          <p:spPr bwMode="auto">
            <a:xfrm>
              <a:off x="285748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3</a:t>
              </a:r>
            </a:p>
          </p:txBody>
        </p:sp>
        <p:sp>
          <p:nvSpPr>
            <p:cNvPr id="10" name="53 CuadroTexto"/>
            <p:cNvSpPr txBox="1">
              <a:spLocks noChangeArrowheads="1"/>
            </p:cNvSpPr>
            <p:nvPr/>
          </p:nvSpPr>
          <p:spPr bwMode="auto">
            <a:xfrm>
              <a:off x="3087042" y="5857889"/>
              <a:ext cx="280811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4</a:t>
              </a:r>
            </a:p>
          </p:txBody>
        </p:sp>
        <p:sp>
          <p:nvSpPr>
            <p:cNvPr id="11" name="54 CuadroTexto"/>
            <p:cNvSpPr txBox="1">
              <a:spLocks noChangeArrowheads="1"/>
            </p:cNvSpPr>
            <p:nvPr/>
          </p:nvSpPr>
          <p:spPr bwMode="auto">
            <a:xfrm>
              <a:off x="3357554" y="5847414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5</a:t>
              </a:r>
            </a:p>
          </p:txBody>
        </p:sp>
        <p:sp>
          <p:nvSpPr>
            <p:cNvPr id="12" name="55 CuadroTexto"/>
            <p:cNvSpPr txBox="1">
              <a:spLocks noChangeArrowheads="1"/>
            </p:cNvSpPr>
            <p:nvPr/>
          </p:nvSpPr>
          <p:spPr bwMode="auto">
            <a:xfrm>
              <a:off x="3643306" y="5857889"/>
              <a:ext cx="284017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6</a:t>
              </a:r>
            </a:p>
          </p:txBody>
        </p:sp>
        <p:sp>
          <p:nvSpPr>
            <p:cNvPr id="13" name="56 CuadroTexto"/>
            <p:cNvSpPr txBox="1">
              <a:spLocks noChangeArrowheads="1"/>
            </p:cNvSpPr>
            <p:nvPr/>
          </p:nvSpPr>
          <p:spPr bwMode="auto">
            <a:xfrm>
              <a:off x="391381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7</a:t>
              </a:r>
            </a:p>
          </p:txBody>
        </p:sp>
        <p:sp>
          <p:nvSpPr>
            <p:cNvPr id="14" name="57 CuadroTexto"/>
            <p:cNvSpPr txBox="1">
              <a:spLocks noChangeArrowheads="1"/>
            </p:cNvSpPr>
            <p:nvPr/>
          </p:nvSpPr>
          <p:spPr bwMode="auto">
            <a:xfrm>
              <a:off x="4143372" y="5857889"/>
              <a:ext cx="284017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8</a:t>
              </a:r>
            </a:p>
          </p:txBody>
        </p:sp>
        <p:sp>
          <p:nvSpPr>
            <p:cNvPr id="15" name="58 CuadroTexto"/>
            <p:cNvSpPr txBox="1">
              <a:spLocks noChangeArrowheads="1"/>
            </p:cNvSpPr>
            <p:nvPr/>
          </p:nvSpPr>
          <p:spPr bwMode="auto">
            <a:xfrm>
              <a:off x="4429124" y="5827409"/>
              <a:ext cx="282415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dirty="0">
                  <a:latin typeface="Candara" pitchFamily="34" charset="0"/>
                </a:rPr>
                <a:t>9</a:t>
              </a:r>
            </a:p>
          </p:txBody>
        </p:sp>
        <p:sp>
          <p:nvSpPr>
            <p:cNvPr id="16" name="59 CuadroTexto"/>
            <p:cNvSpPr txBox="1">
              <a:spLocks noChangeArrowheads="1"/>
            </p:cNvSpPr>
            <p:nvPr/>
          </p:nvSpPr>
          <p:spPr bwMode="auto">
            <a:xfrm>
              <a:off x="4669156" y="5827409"/>
              <a:ext cx="346527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10</a:t>
              </a:r>
            </a:p>
          </p:txBody>
        </p:sp>
        <p:sp>
          <p:nvSpPr>
            <p:cNvPr id="17" name="60 CuadroTexto"/>
            <p:cNvSpPr txBox="1">
              <a:spLocks noChangeArrowheads="1"/>
            </p:cNvSpPr>
            <p:nvPr/>
          </p:nvSpPr>
          <p:spPr bwMode="auto">
            <a:xfrm>
              <a:off x="4918712" y="5816931"/>
              <a:ext cx="309662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11</a:t>
              </a:r>
            </a:p>
          </p:txBody>
        </p:sp>
        <p:sp>
          <p:nvSpPr>
            <p:cNvPr id="18" name="61 CuadroTexto"/>
            <p:cNvSpPr txBox="1">
              <a:spLocks noChangeArrowheads="1"/>
            </p:cNvSpPr>
            <p:nvPr/>
          </p:nvSpPr>
          <p:spPr bwMode="auto">
            <a:xfrm>
              <a:off x="5173984" y="5816931"/>
              <a:ext cx="330499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12</a:t>
              </a:r>
            </a:p>
          </p:txBody>
        </p:sp>
        <p:sp>
          <p:nvSpPr>
            <p:cNvPr id="19" name="62 CuadroTexto"/>
            <p:cNvSpPr txBox="1">
              <a:spLocks noChangeArrowheads="1"/>
            </p:cNvSpPr>
            <p:nvPr/>
          </p:nvSpPr>
          <p:spPr bwMode="auto">
            <a:xfrm>
              <a:off x="5429256" y="5801691"/>
              <a:ext cx="333705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13</a:t>
              </a:r>
            </a:p>
          </p:txBody>
        </p:sp>
        <p:sp>
          <p:nvSpPr>
            <p:cNvPr id="20" name="63 CuadroTexto"/>
            <p:cNvSpPr txBox="1">
              <a:spLocks noChangeArrowheads="1"/>
            </p:cNvSpPr>
            <p:nvPr/>
          </p:nvSpPr>
          <p:spPr bwMode="auto">
            <a:xfrm>
              <a:off x="5715008" y="5786451"/>
              <a:ext cx="343322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14</a:t>
              </a:r>
            </a:p>
          </p:txBody>
        </p:sp>
        <p:sp>
          <p:nvSpPr>
            <p:cNvPr id="21" name="64 CuadroTexto"/>
            <p:cNvSpPr txBox="1">
              <a:spLocks noChangeArrowheads="1"/>
            </p:cNvSpPr>
            <p:nvPr/>
          </p:nvSpPr>
          <p:spPr bwMode="auto">
            <a:xfrm>
              <a:off x="5970280" y="5786451"/>
              <a:ext cx="335307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15</a:t>
              </a:r>
            </a:p>
          </p:txBody>
        </p:sp>
        <p:sp>
          <p:nvSpPr>
            <p:cNvPr id="22" name="65 CuadroTexto"/>
            <p:cNvSpPr txBox="1">
              <a:spLocks noChangeArrowheads="1"/>
            </p:cNvSpPr>
            <p:nvPr/>
          </p:nvSpPr>
          <p:spPr bwMode="auto">
            <a:xfrm>
              <a:off x="6215074" y="5786451"/>
              <a:ext cx="346527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16</a:t>
              </a:r>
            </a:p>
          </p:txBody>
        </p:sp>
        <p:sp>
          <p:nvSpPr>
            <p:cNvPr id="23" name="66 CuadroTexto"/>
            <p:cNvSpPr txBox="1">
              <a:spLocks noChangeArrowheads="1"/>
            </p:cNvSpPr>
            <p:nvPr/>
          </p:nvSpPr>
          <p:spPr bwMode="auto">
            <a:xfrm>
              <a:off x="6455106" y="5786451"/>
              <a:ext cx="332101" cy="308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17</a:t>
              </a:r>
            </a:p>
          </p:txBody>
        </p:sp>
      </p:grpSp>
      <p:cxnSp>
        <p:nvCxnSpPr>
          <p:cNvPr id="43" name="42 Conector recto"/>
          <p:cNvCxnSpPr/>
          <p:nvPr/>
        </p:nvCxnSpPr>
        <p:spPr>
          <a:xfrm>
            <a:off x="2560117" y="5268304"/>
            <a:ext cx="1071563" cy="206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3631680" y="5360379"/>
            <a:ext cx="571500" cy="158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513378" y="6172200"/>
            <a:ext cx="8341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 dirty="0">
                <a:latin typeface="Candara" pitchFamily="34" charset="0"/>
              </a:rPr>
              <a:t>Total de plazo de conservación, </a:t>
            </a:r>
            <a:r>
              <a:rPr lang="es-MX" sz="2400" b="1" u="sng" dirty="0">
                <a:solidFill>
                  <a:srgbClr val="990099"/>
                </a:solidFill>
                <a:latin typeface="Candara" pitchFamily="34" charset="0"/>
              </a:rPr>
              <a:t>una vez cerrado el expediente.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4204458" y="836712"/>
            <a:ext cx="364234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000" b="1" dirty="0" smtClean="0">
                <a:ln w="11430"/>
                <a:latin typeface="Candara" pitchFamily="34" charset="0"/>
              </a:rPr>
              <a:t>Información que fue motivo de </a:t>
            </a:r>
          </a:p>
          <a:p>
            <a:pPr algn="ctr">
              <a:defRPr/>
            </a:pPr>
            <a:r>
              <a:rPr lang="es-ES" sz="2000" b="1" dirty="0" smtClean="0">
                <a:ln w="11430"/>
                <a:latin typeface="Candara" pitchFamily="34" charset="0"/>
              </a:rPr>
              <a:t>SOLICITUD DE INFORMACIÓN</a:t>
            </a:r>
            <a:endParaRPr lang="es-ES" sz="2000" b="1" dirty="0">
              <a:ln w="11430"/>
              <a:solidFill>
                <a:srgbClr val="99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1628800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Artículo 15.- </a:t>
            </a:r>
            <a:r>
              <a:rPr lang="es-MX" dirty="0"/>
              <a:t>Para efectos del proceso de depuración, el archivo de trámite que </a:t>
            </a:r>
            <a:r>
              <a:rPr lang="es-MX" dirty="0" smtClean="0"/>
              <a:t>corresponda, deberá </a:t>
            </a:r>
            <a:r>
              <a:rPr lang="es-MX" dirty="0"/>
              <a:t>elaborar una tarjeta informativa que contenga la relación de los documentos que se dan </a:t>
            </a:r>
            <a:r>
              <a:rPr lang="es-MX" dirty="0" smtClean="0"/>
              <a:t>de baja </a:t>
            </a:r>
            <a:r>
              <a:rPr lang="es-MX" dirty="0"/>
              <a:t>y el tiempo que falta para que transcurran los</a:t>
            </a:r>
            <a:r>
              <a:rPr lang="es-MX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diez años, </a:t>
            </a:r>
            <a:r>
              <a:rPr lang="es-MX" dirty="0"/>
              <a:t>a fin de que dichos documentos </a:t>
            </a:r>
            <a:r>
              <a:rPr lang="es-MX" dirty="0" smtClean="0"/>
              <a:t>sean sometidos </a:t>
            </a:r>
            <a:r>
              <a:rPr lang="es-MX" dirty="0"/>
              <a:t>al proceso de depuración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Los documentos y la tarjeta informativa a que se refiere el párrafo anterior, deberán remitirse </a:t>
            </a:r>
            <a:r>
              <a:rPr lang="es-MX" dirty="0" smtClean="0"/>
              <a:t>al archivo </a:t>
            </a:r>
            <a:r>
              <a:rPr lang="es-MX" dirty="0"/>
              <a:t>general que corresponda para que éstos a su vez, los tengan recibidos bajo su custodia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Una vez transcurrido el plazo de diez años, según sea la antigüedad de los documentos, </a:t>
            </a:r>
            <a:r>
              <a:rPr lang="es-MX" dirty="0" smtClean="0"/>
              <a:t>los archivos </a:t>
            </a:r>
            <a:r>
              <a:rPr lang="es-MX" dirty="0"/>
              <a:t>históricos o generales, deberán concentrar y entregar el acervo documental que ya </a:t>
            </a:r>
            <a:r>
              <a:rPr lang="es-MX" dirty="0" smtClean="0"/>
              <a:t>no esté </a:t>
            </a:r>
            <a:r>
              <a:rPr lang="es-MX" dirty="0"/>
              <a:t>activo, a la Comisión quien deberá dictaminar su utilidad e importancia, de acuerdo con </a:t>
            </a:r>
            <a:r>
              <a:rPr lang="es-MX" dirty="0" smtClean="0"/>
              <a:t>los criterios </a:t>
            </a:r>
            <a:r>
              <a:rPr lang="es-MX" dirty="0"/>
              <a:t>establecidos en la ley; si procede la eliminación de dichos documentos o, en su caso, </a:t>
            </a:r>
            <a:r>
              <a:rPr lang="es-MX" dirty="0" smtClean="0"/>
              <a:t>por el </a:t>
            </a:r>
            <a:r>
              <a:rPr lang="es-MX" dirty="0"/>
              <a:t>contenido de información, si se consideran como testimonio histórico, cultural o de </a:t>
            </a:r>
            <a:r>
              <a:rPr lang="es-MX" dirty="0" smtClean="0"/>
              <a:t>interés público.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994603" y="6844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MX" sz="1600" i="1" dirty="0">
                <a:solidFill>
                  <a:srgbClr val="CC0066"/>
                </a:solidFill>
                <a:latin typeface="Candara" pitchFamily="34" charset="0"/>
              </a:rPr>
              <a:t>Ley que regula la administración de documentos públicos e históricos del Estado de Jalisco.</a:t>
            </a:r>
          </a:p>
        </p:txBody>
      </p:sp>
      <p:pic>
        <p:nvPicPr>
          <p:cNvPr id="6" name="Picture 3" descr="C:\Users\olivac\AppData\Local\Microsoft\Windows\Temporary Internet Files\Content.IE5\PPY2LCUG\alfombra-senalar-lado_~CP01CSM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2132857"/>
            <a:ext cx="9676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2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endParaRPr lang="es-MX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algn="just">
              <a:buNone/>
              <a:defRPr/>
            </a:pPr>
            <a:endParaRPr lang="es-MX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algn="just">
              <a:buNone/>
              <a:defRPr/>
            </a:pP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LINEAMIENTOS </a:t>
            </a: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PARA LA ORGANIZACIÓN  Y CONSERVACION DE ARCHIVOS  (SNT)</a:t>
            </a:r>
          </a:p>
          <a:p>
            <a:pPr marL="0" indent="0" algn="ctr">
              <a:buNone/>
              <a:defRPr/>
            </a:pPr>
            <a:endParaRPr lang="es-MX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  <a:p>
            <a:pPr marL="0" indent="0" algn="ctr">
              <a:buNone/>
              <a:defRPr/>
            </a:pP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MAYO </a:t>
            </a: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2016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28616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1628800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Artículo </a:t>
            </a:r>
            <a:r>
              <a:rPr lang="es-MX" b="1" dirty="0" smtClean="0"/>
              <a:t>45</a:t>
            </a:r>
          </a:p>
          <a:p>
            <a:pPr algn="just"/>
            <a:endParaRPr lang="es-MX" b="1" dirty="0"/>
          </a:p>
          <a:p>
            <a:pPr algn="just"/>
            <a:r>
              <a:rPr lang="es-MX" dirty="0" smtClean="0"/>
              <a:t>La </a:t>
            </a:r>
            <a:r>
              <a:rPr lang="es-MX" dirty="0"/>
              <a:t>Comisión </a:t>
            </a:r>
            <a:r>
              <a:rPr lang="es-MX" dirty="0" smtClean="0"/>
              <a:t>de Depuración se </a:t>
            </a:r>
            <a:r>
              <a:rPr lang="es-MX" dirty="0"/>
              <a:t>encargará de llevar </a:t>
            </a:r>
            <a:r>
              <a:rPr lang="es-MX" dirty="0" smtClean="0"/>
              <a:t>a cabo </a:t>
            </a:r>
            <a:r>
              <a:rPr lang="es-MX" dirty="0"/>
              <a:t>el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procedimiento de depuración</a:t>
            </a:r>
            <a:r>
              <a:rPr lang="es-MX" dirty="0"/>
              <a:t> de los documentos que carezcan de interés </a:t>
            </a:r>
            <a:r>
              <a:rPr lang="es-MX" dirty="0" smtClean="0"/>
              <a:t>público.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94603" y="6844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  <a:defRPr/>
            </a:pPr>
            <a:r>
              <a:rPr lang="es-MX" sz="1600" i="1" dirty="0">
                <a:solidFill>
                  <a:srgbClr val="CC0066"/>
                </a:solidFill>
                <a:latin typeface="Candara" pitchFamily="34" charset="0"/>
              </a:rPr>
              <a:t>Ley que regula la administración de documentos públicos e históricos del Estado de Jalisco.</a:t>
            </a:r>
          </a:p>
        </p:txBody>
      </p:sp>
      <p:pic>
        <p:nvPicPr>
          <p:cNvPr id="6" name="Picture 3" descr="C:\Users\olivac\AppData\Local\Microsoft\Windows\Temporary Internet Files\Content.IE5\PPY2LCUG\alfombra-senalar-lado_~CP01CSM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6" y="2132857"/>
            <a:ext cx="96763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771800" y="37170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 smtClean="0"/>
              <a:t>Una vez transcurridos </a:t>
            </a:r>
            <a:r>
              <a:rPr lang="es-MX" b="1" i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diez años </a:t>
            </a:r>
            <a:r>
              <a:rPr lang="es-MX" dirty="0"/>
              <a:t>de haber sido generados o, en caso de documentos que </a:t>
            </a:r>
            <a:r>
              <a:rPr lang="es-MX" dirty="0" smtClean="0"/>
              <a:t>contengan información </a:t>
            </a:r>
            <a:r>
              <a:rPr lang="es-MX" dirty="0"/>
              <a:t>reservada, una vez que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haya transcurrido un plazo igual al de su reserva.</a:t>
            </a:r>
          </a:p>
        </p:txBody>
      </p:sp>
      <p:sp>
        <p:nvSpPr>
          <p:cNvPr id="3" name="2 Flecha curvada hacia la derecha"/>
          <p:cNvSpPr/>
          <p:nvPr/>
        </p:nvSpPr>
        <p:spPr>
          <a:xfrm>
            <a:off x="1979712" y="3501008"/>
            <a:ext cx="630070" cy="1080120"/>
          </a:xfrm>
          <a:prstGeom prst="curvedRightArrow">
            <a:avLst>
              <a:gd name="adj1" fmla="val 25000"/>
              <a:gd name="adj2" fmla="val 7947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7" name="58 Grupo"/>
          <p:cNvGrpSpPr>
            <a:grpSpLocks/>
          </p:cNvGrpSpPr>
          <p:nvPr/>
        </p:nvGrpSpPr>
        <p:grpSpPr bwMode="auto">
          <a:xfrm>
            <a:off x="2775121" y="5867077"/>
            <a:ext cx="4163308" cy="665163"/>
            <a:chOff x="2143109" y="5500701"/>
            <a:chExt cx="4162478" cy="664968"/>
          </a:xfrm>
        </p:grpSpPr>
        <p:grpSp>
          <p:nvGrpSpPr>
            <p:cNvPr id="8" name="40 Grupo"/>
            <p:cNvGrpSpPr>
              <a:grpSpLocks/>
            </p:cNvGrpSpPr>
            <p:nvPr/>
          </p:nvGrpSpPr>
          <p:grpSpPr bwMode="auto">
            <a:xfrm>
              <a:off x="2143109" y="5500701"/>
              <a:ext cx="4004464" cy="325343"/>
              <a:chOff x="1642249" y="5786453"/>
              <a:chExt cx="4004464" cy="325343"/>
            </a:xfrm>
          </p:grpSpPr>
          <p:cxnSp>
            <p:nvCxnSpPr>
              <p:cNvPr id="26" name="25 Conector recto"/>
              <p:cNvCxnSpPr/>
              <p:nvPr/>
            </p:nvCxnSpPr>
            <p:spPr>
              <a:xfrm>
                <a:off x="1643836" y="5929287"/>
                <a:ext cx="400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 rot="5400000">
                <a:off x="1500209" y="5928493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rot="5400000">
                <a:off x="1787489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recto"/>
              <p:cNvCxnSpPr/>
              <p:nvPr/>
            </p:nvCxnSpPr>
            <p:spPr>
              <a:xfrm rot="5400000">
                <a:off x="2060485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>
                <a:off x="2325544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recto"/>
              <p:cNvCxnSpPr/>
              <p:nvPr/>
            </p:nvCxnSpPr>
            <p:spPr>
              <a:xfrm rot="5400000">
                <a:off x="2585842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recto"/>
              <p:cNvCxnSpPr/>
              <p:nvPr/>
            </p:nvCxnSpPr>
            <p:spPr>
              <a:xfrm rot="5400000">
                <a:off x="2838205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recto"/>
              <p:cNvCxnSpPr/>
              <p:nvPr/>
            </p:nvCxnSpPr>
            <p:spPr>
              <a:xfrm rot="5400000">
                <a:off x="3112787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>
                <a:off x="3377847" y="5968169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"/>
              <p:cNvCxnSpPr/>
              <p:nvPr/>
            </p:nvCxnSpPr>
            <p:spPr>
              <a:xfrm rot="5400000">
                <a:off x="3636557" y="5968169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35 Conector recto"/>
              <p:cNvCxnSpPr/>
              <p:nvPr/>
            </p:nvCxnSpPr>
            <p:spPr>
              <a:xfrm rot="5400000">
                <a:off x="3911141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 rot="5400000">
                <a:off x="4185723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37 Conector recto"/>
              <p:cNvCxnSpPr/>
              <p:nvPr/>
            </p:nvCxnSpPr>
            <p:spPr>
              <a:xfrm rot="5400000">
                <a:off x="4450783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 rot="5400000">
                <a:off x="4709494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39 Conector recto"/>
              <p:cNvCxnSpPr/>
              <p:nvPr/>
            </p:nvCxnSpPr>
            <p:spPr>
              <a:xfrm rot="5400000">
                <a:off x="4963443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40 Conector recto"/>
              <p:cNvCxnSpPr/>
              <p:nvPr/>
            </p:nvCxnSpPr>
            <p:spPr>
              <a:xfrm rot="5400000">
                <a:off x="5238026" y="5953886"/>
                <a:ext cx="28566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41 Conector recto"/>
              <p:cNvCxnSpPr/>
              <p:nvPr/>
            </p:nvCxnSpPr>
            <p:spPr>
              <a:xfrm rot="5400000">
                <a:off x="5503085" y="5953886"/>
                <a:ext cx="285667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41 CuadroTexto"/>
            <p:cNvSpPr txBox="1">
              <a:spLocks noChangeArrowheads="1"/>
            </p:cNvSpPr>
            <p:nvPr/>
          </p:nvSpPr>
          <p:spPr bwMode="auto">
            <a:xfrm>
              <a:off x="2285984" y="5857892"/>
              <a:ext cx="247154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</a:t>
              </a:r>
            </a:p>
          </p:txBody>
        </p:sp>
        <p:sp>
          <p:nvSpPr>
            <p:cNvPr id="10" name="42 CuadroTexto"/>
            <p:cNvSpPr txBox="1">
              <a:spLocks noChangeArrowheads="1"/>
            </p:cNvSpPr>
            <p:nvPr/>
          </p:nvSpPr>
          <p:spPr bwMode="auto">
            <a:xfrm>
              <a:off x="2571736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2</a:t>
              </a:r>
            </a:p>
          </p:txBody>
        </p:sp>
        <p:sp>
          <p:nvSpPr>
            <p:cNvPr id="11" name="43 CuadroTexto"/>
            <p:cNvSpPr txBox="1">
              <a:spLocks noChangeArrowheads="1"/>
            </p:cNvSpPr>
            <p:nvPr/>
          </p:nvSpPr>
          <p:spPr bwMode="auto">
            <a:xfrm>
              <a:off x="285748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3</a:t>
              </a:r>
            </a:p>
          </p:txBody>
        </p:sp>
        <p:sp>
          <p:nvSpPr>
            <p:cNvPr id="12" name="44 CuadroTexto"/>
            <p:cNvSpPr txBox="1">
              <a:spLocks noChangeArrowheads="1"/>
            </p:cNvSpPr>
            <p:nvPr/>
          </p:nvSpPr>
          <p:spPr bwMode="auto">
            <a:xfrm>
              <a:off x="3087042" y="5857892"/>
              <a:ext cx="280811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4</a:t>
              </a:r>
            </a:p>
          </p:txBody>
        </p:sp>
        <p:sp>
          <p:nvSpPr>
            <p:cNvPr id="13" name="45 CuadroTexto"/>
            <p:cNvSpPr txBox="1">
              <a:spLocks noChangeArrowheads="1"/>
            </p:cNvSpPr>
            <p:nvPr/>
          </p:nvSpPr>
          <p:spPr bwMode="auto">
            <a:xfrm>
              <a:off x="3357554" y="5847414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5</a:t>
              </a:r>
            </a:p>
          </p:txBody>
        </p:sp>
        <p:sp>
          <p:nvSpPr>
            <p:cNvPr id="14" name="46 CuadroTexto"/>
            <p:cNvSpPr txBox="1">
              <a:spLocks noChangeArrowheads="1"/>
            </p:cNvSpPr>
            <p:nvPr/>
          </p:nvSpPr>
          <p:spPr bwMode="auto">
            <a:xfrm>
              <a:off x="3643306" y="5857892"/>
              <a:ext cx="28401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6</a:t>
              </a:r>
            </a:p>
          </p:txBody>
        </p:sp>
        <p:sp>
          <p:nvSpPr>
            <p:cNvPr id="15" name="47 CuadroTexto"/>
            <p:cNvSpPr txBox="1">
              <a:spLocks noChangeArrowheads="1"/>
            </p:cNvSpPr>
            <p:nvPr/>
          </p:nvSpPr>
          <p:spPr bwMode="auto">
            <a:xfrm>
              <a:off x="3913818" y="5857892"/>
              <a:ext cx="2744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7</a:t>
              </a:r>
            </a:p>
          </p:txBody>
        </p:sp>
        <p:sp>
          <p:nvSpPr>
            <p:cNvPr id="16" name="48 CuadroTexto"/>
            <p:cNvSpPr txBox="1">
              <a:spLocks noChangeArrowheads="1"/>
            </p:cNvSpPr>
            <p:nvPr/>
          </p:nvSpPr>
          <p:spPr bwMode="auto">
            <a:xfrm>
              <a:off x="4143372" y="5857892"/>
              <a:ext cx="28401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8</a:t>
              </a:r>
            </a:p>
          </p:txBody>
        </p:sp>
        <p:sp>
          <p:nvSpPr>
            <p:cNvPr id="17" name="49 CuadroTexto"/>
            <p:cNvSpPr txBox="1">
              <a:spLocks noChangeArrowheads="1"/>
            </p:cNvSpPr>
            <p:nvPr/>
          </p:nvSpPr>
          <p:spPr bwMode="auto">
            <a:xfrm>
              <a:off x="4429124" y="5827412"/>
              <a:ext cx="282415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9</a:t>
              </a:r>
            </a:p>
          </p:txBody>
        </p:sp>
        <p:sp>
          <p:nvSpPr>
            <p:cNvPr id="18" name="50 CuadroTexto"/>
            <p:cNvSpPr txBox="1">
              <a:spLocks noChangeArrowheads="1"/>
            </p:cNvSpPr>
            <p:nvPr/>
          </p:nvSpPr>
          <p:spPr bwMode="auto">
            <a:xfrm>
              <a:off x="4669156" y="5827412"/>
              <a:ext cx="34652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10</a:t>
              </a:r>
            </a:p>
          </p:txBody>
        </p:sp>
        <p:sp>
          <p:nvSpPr>
            <p:cNvPr id="19" name="51 CuadroTexto"/>
            <p:cNvSpPr txBox="1">
              <a:spLocks noChangeArrowheads="1"/>
            </p:cNvSpPr>
            <p:nvPr/>
          </p:nvSpPr>
          <p:spPr bwMode="auto">
            <a:xfrm>
              <a:off x="4918712" y="5816934"/>
              <a:ext cx="309662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11</a:t>
              </a:r>
            </a:p>
          </p:txBody>
        </p:sp>
        <p:sp>
          <p:nvSpPr>
            <p:cNvPr id="20" name="52 CuadroTexto"/>
            <p:cNvSpPr txBox="1">
              <a:spLocks noChangeArrowheads="1"/>
            </p:cNvSpPr>
            <p:nvPr/>
          </p:nvSpPr>
          <p:spPr bwMode="auto">
            <a:xfrm>
              <a:off x="5173984" y="5816934"/>
              <a:ext cx="330499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12</a:t>
              </a:r>
            </a:p>
          </p:txBody>
        </p:sp>
        <p:sp>
          <p:nvSpPr>
            <p:cNvPr id="21" name="53 CuadroTexto"/>
            <p:cNvSpPr txBox="1">
              <a:spLocks noChangeArrowheads="1"/>
            </p:cNvSpPr>
            <p:nvPr/>
          </p:nvSpPr>
          <p:spPr bwMode="auto">
            <a:xfrm>
              <a:off x="5429256" y="5801694"/>
              <a:ext cx="333705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13</a:t>
              </a:r>
            </a:p>
          </p:txBody>
        </p:sp>
        <p:sp>
          <p:nvSpPr>
            <p:cNvPr id="22" name="54 CuadroTexto"/>
            <p:cNvSpPr txBox="1">
              <a:spLocks noChangeArrowheads="1"/>
            </p:cNvSpPr>
            <p:nvPr/>
          </p:nvSpPr>
          <p:spPr bwMode="auto">
            <a:xfrm>
              <a:off x="5715008" y="5786454"/>
              <a:ext cx="343322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Candara" pitchFamily="34" charset="0"/>
                </a:rPr>
                <a:t>14</a:t>
              </a:r>
            </a:p>
          </p:txBody>
        </p:sp>
        <p:sp>
          <p:nvSpPr>
            <p:cNvPr id="23" name="55 CuadroTexto"/>
            <p:cNvSpPr txBox="1">
              <a:spLocks noChangeArrowheads="1"/>
            </p:cNvSpPr>
            <p:nvPr/>
          </p:nvSpPr>
          <p:spPr bwMode="auto">
            <a:xfrm>
              <a:off x="5970280" y="5786454"/>
              <a:ext cx="335307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 dirty="0">
                  <a:latin typeface="Candara" pitchFamily="34" charset="0"/>
                </a:rPr>
                <a:t>15</a:t>
              </a:r>
            </a:p>
          </p:txBody>
        </p:sp>
      </p:grpSp>
      <p:cxnSp>
        <p:nvCxnSpPr>
          <p:cNvPr id="46" name="45 Conector recto"/>
          <p:cNvCxnSpPr/>
          <p:nvPr/>
        </p:nvCxnSpPr>
        <p:spPr>
          <a:xfrm>
            <a:off x="2771800" y="5840051"/>
            <a:ext cx="268937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23" idx="0"/>
          </p:cNvCxnSpPr>
          <p:nvPr/>
        </p:nvCxnSpPr>
        <p:spPr>
          <a:xfrm>
            <a:off x="5474970" y="6144872"/>
            <a:ext cx="1295772" cy="80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600620" y="6044058"/>
            <a:ext cx="1312862" cy="55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4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7/7a/Jalisco_fisi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02" y="15009"/>
            <a:ext cx="981969" cy="98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588986" y="476672"/>
            <a:ext cx="216024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Secretaría General de Gobierno</a:t>
            </a:r>
            <a:endParaRPr lang="es-MX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88986" y="1549733"/>
            <a:ext cx="21602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Dirección General de Archivos de Jalisco</a:t>
            </a:r>
            <a:endParaRPr lang="es-MX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556247" y="1279769"/>
            <a:ext cx="21602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Archivo Histórico de Jalisco</a:t>
            </a:r>
            <a:endParaRPr lang="es-MX" sz="1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580934" y="1961202"/>
            <a:ext cx="216024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Archivo de Concentración del Poder Ejecutivo</a:t>
            </a:r>
            <a:endParaRPr lang="es-MX" sz="1400" b="1" dirty="0"/>
          </a:p>
        </p:txBody>
      </p:sp>
      <p:cxnSp>
        <p:nvCxnSpPr>
          <p:cNvPr id="10" name="9 Conector recto"/>
          <p:cNvCxnSpPr>
            <a:stCxn id="5" idx="2"/>
            <a:endCxn id="6" idx="0"/>
          </p:cNvCxnSpPr>
          <p:nvPr/>
        </p:nvCxnSpPr>
        <p:spPr>
          <a:xfrm>
            <a:off x="4669106" y="999892"/>
            <a:ext cx="0" cy="5498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Abrir corchete"/>
          <p:cNvSpPr/>
          <p:nvPr/>
        </p:nvSpPr>
        <p:spPr>
          <a:xfrm>
            <a:off x="6268215" y="1541379"/>
            <a:ext cx="312719" cy="68143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6" name="15 Conector recto"/>
          <p:cNvCxnSpPr>
            <a:stCxn id="6" idx="3"/>
          </p:cNvCxnSpPr>
          <p:nvPr/>
        </p:nvCxnSpPr>
        <p:spPr>
          <a:xfrm flipV="1">
            <a:off x="5749226" y="1802989"/>
            <a:ext cx="518989" cy="8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39552" y="3284984"/>
            <a:ext cx="2160240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/>
              <a:t>SISTEMA ESTATAL</a:t>
            </a:r>
            <a:endParaRPr lang="es-MX" sz="1400" b="1" dirty="0"/>
          </a:p>
        </p:txBody>
      </p:sp>
      <p:sp>
        <p:nvSpPr>
          <p:cNvPr id="19" name="18 Elipse"/>
          <p:cNvSpPr/>
          <p:nvPr/>
        </p:nvSpPr>
        <p:spPr>
          <a:xfrm>
            <a:off x="3588986" y="2872681"/>
            <a:ext cx="2160240" cy="1204391"/>
          </a:xfrm>
          <a:prstGeom prst="ellipse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Comité Técnico de Documentación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11345" y="4365104"/>
            <a:ext cx="2160240" cy="12043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Comisión Dictaminadora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2987824" y="4278727"/>
            <a:ext cx="2160240" cy="120439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hlinkClick r:id="rId3" action="ppaction://hlinksldjump"/>
              </a:rPr>
              <a:t>Archivos Generales</a:t>
            </a:r>
            <a:endParaRPr lang="es-MX" sz="1600" dirty="0">
              <a:solidFill>
                <a:schemeClr val="tx1"/>
              </a:solidFill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619672" y="3647353"/>
            <a:ext cx="0" cy="685966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591780" y="3647353"/>
            <a:ext cx="792088" cy="75636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768032" y="3438872"/>
            <a:ext cx="72008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843457" y="2907521"/>
            <a:ext cx="2873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 auxiliar y técnico, encargado de proponer políticas y lineamientos de administración documental; coordinar a los archivos y generales</a:t>
            </a:r>
            <a:endParaRPr lang="es-MX" sz="14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96076" y="5590121"/>
            <a:ext cx="2873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 técnico, encargado de llevar a cabo el procedimiento de depuración de los documentos de carezcan de interés público, una vez transcurridos los plazos señalados.</a:t>
            </a:r>
            <a:endParaRPr lang="es-MX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66813" y="1703130"/>
            <a:ext cx="28730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 smtClean="0">
                <a:solidFill>
                  <a:schemeClr val="accent6">
                    <a:lumMod val="75000"/>
                  </a:schemeClr>
                </a:solidFill>
              </a:rPr>
              <a:t>Encargada de dirigir trabajos organización, conservación y difusión de los acervos. Dictar la normatividad de los archivos históricos y generales.</a:t>
            </a:r>
            <a:endParaRPr lang="es-MX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5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17" grpId="0"/>
      <p:bldP spid="22" grpId="0"/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87824" y="764704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i="1" dirty="0" smtClean="0">
                <a:latin typeface="Candara" panose="020E0502030303020204" pitchFamily="34" charset="0"/>
              </a:rPr>
              <a:t>La </a:t>
            </a:r>
            <a:r>
              <a:rPr lang="es-MX" sz="2400" i="1" dirty="0">
                <a:latin typeface="Candara" panose="020E0502030303020204" pitchFamily="34" charset="0"/>
              </a:rPr>
              <a:t>transparencia es un elemento clave para que haya democracia </a:t>
            </a:r>
            <a:r>
              <a:rPr lang="es-MX" sz="2400" i="1" dirty="0" smtClean="0">
                <a:latin typeface="Candara" panose="020E0502030303020204" pitchFamily="34" charset="0"/>
              </a:rPr>
              <a:t>y rendición </a:t>
            </a:r>
            <a:r>
              <a:rPr lang="es-MX" sz="2400" i="1" dirty="0">
                <a:latin typeface="Candara" panose="020E0502030303020204" pitchFamily="34" charset="0"/>
              </a:rPr>
              <a:t>de </a:t>
            </a:r>
            <a:r>
              <a:rPr lang="es-MX" sz="2400" i="1" dirty="0" smtClean="0">
                <a:latin typeface="Candara" panose="020E0502030303020204" pitchFamily="34" charset="0"/>
              </a:rPr>
              <a:t>cuentas y </a:t>
            </a:r>
            <a:r>
              <a:rPr lang="es-MX" sz="2400" i="1" dirty="0">
                <a:latin typeface="Candara" panose="020E0502030303020204" pitchFamily="34" charset="0"/>
              </a:rPr>
              <a:t>para que eso </a:t>
            </a:r>
            <a:r>
              <a:rPr lang="es-MX" sz="2400" i="1" dirty="0" smtClean="0">
                <a:latin typeface="Candara" panose="020E0502030303020204" pitchFamily="34" charset="0"/>
              </a:rPr>
              <a:t>suceda, </a:t>
            </a:r>
            <a:r>
              <a:rPr lang="es-MX" sz="2400" i="1" dirty="0">
                <a:latin typeface="Candara" panose="020E0502030303020204" pitchFamily="34" charset="0"/>
              </a:rPr>
              <a:t>es </a:t>
            </a:r>
            <a:r>
              <a:rPr lang="es-MX" sz="2400" i="1" dirty="0" smtClean="0">
                <a:latin typeface="Candara" panose="020E0502030303020204" pitchFamily="34" charset="0"/>
              </a:rPr>
              <a:t>necesario tener instituciones </a:t>
            </a:r>
            <a:r>
              <a:rPr lang="es-MX" sz="2400" i="1" dirty="0">
                <a:latin typeface="Candara" panose="020E0502030303020204" pitchFamily="34" charset="0"/>
              </a:rPr>
              <a:t>de archivo sólidas y archivos bien </a:t>
            </a:r>
            <a:r>
              <a:rPr lang="es-MX" sz="2400" i="1" dirty="0" smtClean="0">
                <a:latin typeface="Candara" panose="020E0502030303020204" pitchFamily="34" charset="0"/>
              </a:rPr>
              <a:t>organizados </a:t>
            </a:r>
            <a:r>
              <a:rPr lang="es-MX" sz="2400" dirty="0">
                <a:latin typeface="Candara" panose="020E0502030303020204" pitchFamily="34" charset="0"/>
              </a:rPr>
              <a:t>(</a:t>
            </a:r>
            <a:r>
              <a:rPr lang="es-MX" sz="2400" dirty="0" err="1">
                <a:latin typeface="Candara" panose="020E0502030303020204" pitchFamily="34" charset="0"/>
              </a:rPr>
              <a:t>Freer</a:t>
            </a:r>
            <a:r>
              <a:rPr lang="es-MX" sz="2400" dirty="0">
                <a:latin typeface="Candara" panose="020E0502030303020204" pitchFamily="34" charset="0"/>
              </a:rPr>
              <a:t>, 2010</a:t>
            </a:r>
            <a:r>
              <a:rPr lang="es-MX" sz="2400" dirty="0" smtClean="0">
                <a:latin typeface="Candara" panose="020E0502030303020204" pitchFamily="34" charset="0"/>
              </a:rPr>
              <a:t>).</a:t>
            </a:r>
          </a:p>
          <a:p>
            <a:pPr algn="just"/>
            <a:endParaRPr lang="es-MX" sz="2400" dirty="0">
              <a:latin typeface="Candara" panose="020E0502030303020204" pitchFamily="34" charset="0"/>
            </a:endParaRPr>
          </a:p>
          <a:p>
            <a:pPr algn="just"/>
            <a:r>
              <a:rPr lang="es-MX" sz="2400" dirty="0" smtClean="0">
                <a:latin typeface="Candara" panose="020E0502030303020204" pitchFamily="34" charset="0"/>
              </a:rPr>
              <a:t>Recuerden que los </a:t>
            </a:r>
            <a:r>
              <a:rPr lang="es-MX" sz="2400" b="1" dirty="0" smtClean="0">
                <a:latin typeface="Candara" panose="020E0502030303020204" pitchFamily="34" charset="0"/>
              </a:rPr>
              <a:t>archivos</a:t>
            </a:r>
            <a:r>
              <a:rPr lang="es-MX" sz="2400" dirty="0" smtClean="0">
                <a:latin typeface="Candara" panose="020E0502030303020204" pitchFamily="34" charset="0"/>
              </a:rPr>
              <a:t> son la base de la rendición de cuentas.</a:t>
            </a:r>
            <a:endParaRPr lang="es-MX" sz="2400" dirty="0">
              <a:latin typeface="Candara" panose="020E05020303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300192" y="523791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 R A C I A S</a:t>
            </a:r>
            <a:endParaRPr lang="es-MX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Segundo.</a:t>
            </a:r>
            <a:r>
              <a:rPr lang="es-ES" dirty="0"/>
              <a:t> Los Sujetos obligados contarán con un plazo máximo de 12 meses posteriores a la publicación de los presentes Lineamientos, para la implementación del Sistema Institucional de Archivos.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5233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just"/>
            <a:r>
              <a:rPr lang="es-ES" b="1" dirty="0"/>
              <a:t>Tercero.</a:t>
            </a:r>
            <a:r>
              <a:rPr lang="es-ES" dirty="0"/>
              <a:t> A partir de la entrada en vigor de los presentes Lineamientos, los Sujetos obligados contarán con un plazo de 24 meses posteriores a su publicación, para la instrumentación del sistema de administración de archivos y gestión documental.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410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Cuarto.</a:t>
            </a:r>
            <a:r>
              <a:rPr lang="es-ES" dirty="0"/>
              <a:t> Los Sujetos obligados que no cuenten con los responsables de las áreas, instancias y unidades del Sistema Institucional de Archivos, deberán designarlos a más tardar en 30 días hábiles posteriores a la entrada en vigor de los presentes Lineamientos.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93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9099</TotalTime>
  <Words>4213</Words>
  <Application>Microsoft Office PowerPoint</Application>
  <PresentationFormat>Presentación en pantalla (4:3)</PresentationFormat>
  <Paragraphs>783</Paragraphs>
  <Slides>62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7" baseType="lpstr">
      <vt:lpstr>ＭＳ Ｐゴシック</vt:lpstr>
      <vt:lpstr>Arial</vt:lpstr>
      <vt:lpstr>Calibri</vt:lpstr>
      <vt:lpstr>Candara</vt:lpstr>
      <vt:lpstr>Century Gothic</vt:lpstr>
      <vt:lpstr>Comic Sans MS</vt:lpstr>
      <vt:lpstr>EurekaSans-BoldCaps</vt:lpstr>
      <vt:lpstr>EurekaSans-Light</vt:lpstr>
      <vt:lpstr>Presidencia Fina CC</vt:lpstr>
      <vt:lpstr>Segoe UI</vt:lpstr>
      <vt:lpstr>Tahoma</vt:lpstr>
      <vt:lpstr>Times New Roman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esparm</dc:creator>
  <cp:lastModifiedBy>Ricardo de Alba</cp:lastModifiedBy>
  <cp:revision>361</cp:revision>
  <dcterms:created xsi:type="dcterms:W3CDTF">2016-01-07T19:19:14Z</dcterms:created>
  <dcterms:modified xsi:type="dcterms:W3CDTF">2016-11-26T07:19:36Z</dcterms:modified>
</cp:coreProperties>
</file>