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1" r:id="rId2"/>
    <p:sldId id="257" r:id="rId3"/>
    <p:sldId id="266" r:id="rId4"/>
    <p:sldId id="258" r:id="rId5"/>
    <p:sldId id="267" r:id="rId6"/>
    <p:sldId id="259" r:id="rId7"/>
    <p:sldId id="268" r:id="rId8"/>
    <p:sldId id="256" r:id="rId9"/>
    <p:sldId id="269" r:id="rId10"/>
    <p:sldId id="260" r:id="rId11"/>
    <p:sldId id="265" r:id="rId12"/>
    <p:sldId id="263" r:id="rId13"/>
    <p:sldId id="264" r:id="rId14"/>
    <p:sldId id="262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94" autoAdjust="0"/>
  </p:normalViewPr>
  <p:slideViewPr>
    <p:cSldViewPr>
      <p:cViewPr varScale="1">
        <p:scale>
          <a:sx n="83" d="100"/>
          <a:sy n="83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9674D-6D94-4C9C-8708-1323A9B852DB}" type="datetimeFigureOut">
              <a:rPr lang="es-MX" smtClean="0"/>
              <a:pPr/>
              <a:t>08/10/2015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EF8451-E542-4A48-B5FA-19FC0CD48DF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F8451-E542-4A48-B5FA-19FC0CD48DF8}" type="slidenum">
              <a:rPr lang="es-MX" smtClean="0"/>
              <a:pPr/>
              <a:t>11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CBC-0ED1-4F05-8E84-FA615ABB1AC4}" type="datetimeFigureOut">
              <a:rPr lang="es-MX" smtClean="0"/>
              <a:pPr/>
              <a:t>08/10/2015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BEAB-1117-4AFE-B7B7-D15CA4A834D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CBC-0ED1-4F05-8E84-FA615ABB1AC4}" type="datetimeFigureOut">
              <a:rPr lang="es-MX" smtClean="0"/>
              <a:pPr/>
              <a:t>08/10/2015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BEAB-1117-4AFE-B7B7-D15CA4A834D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CBC-0ED1-4F05-8E84-FA615ABB1AC4}" type="datetimeFigureOut">
              <a:rPr lang="es-MX" smtClean="0"/>
              <a:pPr/>
              <a:t>08/10/2015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BEAB-1117-4AFE-B7B7-D15CA4A834D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CBC-0ED1-4F05-8E84-FA615ABB1AC4}" type="datetimeFigureOut">
              <a:rPr lang="es-MX" smtClean="0"/>
              <a:pPr/>
              <a:t>08/10/2015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BEAB-1117-4AFE-B7B7-D15CA4A834D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CBC-0ED1-4F05-8E84-FA615ABB1AC4}" type="datetimeFigureOut">
              <a:rPr lang="es-MX" smtClean="0"/>
              <a:pPr/>
              <a:t>08/10/2015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BEAB-1117-4AFE-B7B7-D15CA4A834D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CBC-0ED1-4F05-8E84-FA615ABB1AC4}" type="datetimeFigureOut">
              <a:rPr lang="es-MX" smtClean="0"/>
              <a:pPr/>
              <a:t>08/10/2015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BEAB-1117-4AFE-B7B7-D15CA4A834D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CBC-0ED1-4F05-8E84-FA615ABB1AC4}" type="datetimeFigureOut">
              <a:rPr lang="es-MX" smtClean="0"/>
              <a:pPr/>
              <a:t>08/10/2015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BEAB-1117-4AFE-B7B7-D15CA4A834D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CBC-0ED1-4F05-8E84-FA615ABB1AC4}" type="datetimeFigureOut">
              <a:rPr lang="es-MX" smtClean="0"/>
              <a:pPr/>
              <a:t>08/10/2015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BEAB-1117-4AFE-B7B7-D15CA4A834D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CBC-0ED1-4F05-8E84-FA615ABB1AC4}" type="datetimeFigureOut">
              <a:rPr lang="es-MX" smtClean="0"/>
              <a:pPr/>
              <a:t>08/10/2015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BEAB-1117-4AFE-B7B7-D15CA4A834D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CBC-0ED1-4F05-8E84-FA615ABB1AC4}" type="datetimeFigureOut">
              <a:rPr lang="es-MX" smtClean="0"/>
              <a:pPr/>
              <a:t>08/10/2015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BEAB-1117-4AFE-B7B7-D15CA4A834D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CBC-0ED1-4F05-8E84-FA615ABB1AC4}" type="datetimeFigureOut">
              <a:rPr lang="es-MX" smtClean="0"/>
              <a:pPr/>
              <a:t>08/10/2015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BEAB-1117-4AFE-B7B7-D15CA4A834D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9FCBC-0ED1-4F05-8E84-FA615ABB1AC4}" type="datetimeFigureOut">
              <a:rPr lang="es-MX" smtClean="0"/>
              <a:pPr/>
              <a:t>08/10/2015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3BEAB-1117-4AFE-B7B7-D15CA4A834D1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zoom dir="in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ramirez\Documents\LEYES y LOGOTIPOS\LOGOTIPO\camejal logo nuev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1440161" cy="1636737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2267744" y="4077072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Lic. Carlos Alberto Ramírez anguiano</a:t>
            </a:r>
          </a:p>
          <a:p>
            <a:pPr algn="ctr"/>
            <a:r>
              <a:rPr lang="es-MX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Subcomisionado jurídico</a:t>
            </a:r>
            <a:endParaRPr lang="es-MX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cramirez\Documents\LEYES y LOGOTIPOS\LOGOTIPO\jalisco nuev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50783" y="692696"/>
            <a:ext cx="2215007" cy="864096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2267744" y="1844824"/>
            <a:ext cx="49685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latin typeface="Algerian" pitchFamily="82" charset="0"/>
              </a:rPr>
              <a:t>Responsabilidad profesional de médicos y abogados</a:t>
            </a:r>
            <a:endParaRPr lang="es-MX" sz="3600" dirty="0">
              <a:latin typeface="Algerian" pitchFamily="82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323528" y="1124744"/>
          <a:ext cx="8568952" cy="5328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3672408"/>
                <a:gridCol w="1728192"/>
                <a:gridCol w="1224136"/>
              </a:tblGrid>
              <a:tr h="818799">
                <a:tc>
                  <a:txBody>
                    <a:bodyPr/>
                    <a:lstStyle/>
                    <a:p>
                      <a:pPr algn="ctr"/>
                      <a:r>
                        <a:rPr lang="es-MX" sz="17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Destinatario</a:t>
                      </a:r>
                      <a:endParaRPr lang="es-MX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7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Responsabilidad </a:t>
                      </a:r>
                    </a:p>
                    <a:p>
                      <a:pPr algn="ctr"/>
                      <a:r>
                        <a:rPr lang="es-MX" sz="17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Penal</a:t>
                      </a:r>
                      <a:endParaRPr lang="es-MX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7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Sanción</a:t>
                      </a:r>
                      <a:endParaRPr lang="es-MX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7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Tipo de conducta</a:t>
                      </a:r>
                      <a:endParaRPr lang="es-MX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509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A  los abogados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patronos o </a:t>
                      </a: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litigantes.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Articulo 155 código ´</a:t>
                      </a:r>
                      <a:r>
                        <a:rPr lang="es-MX" sz="12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penal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, que incurra: 1.- </a:t>
                      </a:r>
                      <a:r>
                        <a:rPr lang="es-MX" sz="12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patrocinar dolosamente a diversos contendientes en un mismo negocio o negocios conexos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; 2.- </a:t>
                      </a:r>
                      <a:r>
                        <a:rPr lang="es-MX" sz="12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abandone la defensa de un cliente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, sin motivo justificado; 3.- </a:t>
                      </a:r>
                      <a:r>
                        <a:rPr lang="es-MX" sz="12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destruir, poseer, ocultar o sustraer un expediente, documentos y objetos aportados en un procedimiento oficial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; 4.- </a:t>
                      </a:r>
                      <a:r>
                        <a:rPr lang="es-MX" sz="12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simular juicios o títulos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 o incurra en cualquier acto u omisión que provoquen una resolución judicial o administrativa con objeto de ilícito aprovechamiento.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Prisión de tres meses a tres años, e inhabilitación para ejercer la profesión por dos años, y multa de 20 a 100 días de salario.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Dolo y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culpa </a:t>
                      </a: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grave.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050" name="Picture 2" descr="C:\Users\cramirez\Documents\LEYES y LOGOTIPOS\LOGOTIPO\jalisco nuev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0858" y="116632"/>
            <a:ext cx="1733550" cy="676275"/>
          </a:xfrm>
          <a:prstGeom prst="rect">
            <a:avLst/>
          </a:prstGeom>
          <a:noFill/>
        </p:spPr>
      </p:pic>
      <p:pic>
        <p:nvPicPr>
          <p:cNvPr id="2051" name="Picture 3" descr="C:\Users\cramirez\Documents\LEYES y LOGOTIPOS\LOGOTIPO\camejal logo nuev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7038"/>
            <a:ext cx="902509" cy="102569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179513" y="1388584"/>
          <a:ext cx="8784974" cy="5135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3230"/>
                <a:gridCol w="3764989"/>
                <a:gridCol w="1771759"/>
                <a:gridCol w="1254996"/>
              </a:tblGrid>
              <a:tr h="6754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Destinatario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7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Responsabilidad </a:t>
                      </a:r>
                    </a:p>
                    <a:p>
                      <a:pPr algn="ctr"/>
                      <a:r>
                        <a:rPr lang="es-MX" sz="17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Penal</a:t>
                      </a:r>
                      <a:endParaRPr lang="es-MX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7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Sanción</a:t>
                      </a:r>
                      <a:endParaRPr lang="es-MX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Tipo de conducta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360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A  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los abogados </a:t>
                      </a: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patronos 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o </a:t>
                      </a: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litigantes.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Articulo 156 </a:t>
                      </a: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código 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penal, cuando estos últimos no sean patrocinados por abogados, si incurren en: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1.- </a:t>
                      </a:r>
                      <a:r>
                        <a:rPr lang="es-MX" sz="12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Alegar a sabiendas hechos falsos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; 2.- </a:t>
                      </a:r>
                      <a:r>
                        <a:rPr lang="es-MX" sz="12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alegar a sabiendas de no ser vigentes, normas legales inexistentes o derogadas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; 3.- </a:t>
                      </a:r>
                      <a:r>
                        <a:rPr lang="es-MX" sz="12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pedir dolosamente términos para probar 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lo que notoriamente no puede probarse, promover incidentes o artículos con el fin de dilación o tramite innecesario, recursos manifiestamente improcedentes, o procurar dilaciones ilegales; 4.- presentar o hacer que otros presenten </a:t>
                      </a:r>
                      <a:r>
                        <a:rPr lang="es-MX" sz="12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testigos falsos. </a:t>
                      </a:r>
                      <a:endParaRPr lang="es-MX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Prisión</a:t>
                      </a:r>
                      <a:r>
                        <a:rPr lang="es-MX" sz="1200" baseline="0" dirty="0" smtClean="0">
                          <a:latin typeface="Arial"/>
                          <a:ea typeface="Calibri"/>
                          <a:cs typeface="Times New Roman"/>
                        </a:rPr>
                        <a:t> de 1 mes a 2 años y de 1 a 3 años de suspensión en el ejercicio profesional.</a:t>
                      </a:r>
                      <a:endParaRPr lang="es-MX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Dolo.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26" name="Picture 2" descr="C:\Users\cramirez\Documents\LEYES y LOGOTIPOS\LOGOTIPO\camejal logo nuev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59729"/>
            <a:ext cx="1063823" cy="1209031"/>
          </a:xfrm>
          <a:prstGeom prst="rect">
            <a:avLst/>
          </a:prstGeom>
          <a:noFill/>
        </p:spPr>
      </p:pic>
      <p:pic>
        <p:nvPicPr>
          <p:cNvPr id="1027" name="Picture 3" descr="C:\Users\cramirez\Documents\LEYES y LOGOTIPOS\LOGOTIPO\jalisco nuev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260648"/>
            <a:ext cx="2584174" cy="10081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835696" y="620688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Algerian" pitchFamily="82" charset="0"/>
              </a:rPr>
              <a:t>Excluyente de  responsabilidad profesional médica.</a:t>
            </a:r>
            <a:endParaRPr lang="es-MX" sz="2400" dirty="0">
              <a:latin typeface="Algerian" pitchFamily="82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403648" y="2348880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El artículo 18 Ter de la Ley de Salud del Estado de Jalisco, establece: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259632" y="3607856"/>
            <a:ext cx="69847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“Los profesionales, técnicos, auxiliares y prestadores de servicio social, que formen parte del Sistema Estatal de Salud, podrán hacer valer la </a:t>
            </a:r>
            <a:r>
              <a:rPr lang="es-MX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OBJECCIÓN DE CONCIENCIA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, y excusarse de participar …  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619672" y="836712"/>
            <a:ext cx="54360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 smtClean="0">
                <a:latin typeface="Algerian" pitchFamily="82" charset="0"/>
              </a:rPr>
              <a:t>Excluyente de  responsabilidad profesional médica. </a:t>
            </a:r>
            <a:endParaRPr lang="es-MX" sz="2400" dirty="0">
              <a:latin typeface="Algerian" pitchFamily="82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691680" y="2060848"/>
            <a:ext cx="5616624" cy="1703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dirty="0" smtClean="0"/>
              <a:t>…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en todo aquellos programas, actividades, practicas, tratamientos, métodos o investigación  que contravengan su libertad de conciencia con base en sus valores, principios éticos o creencias religiosas.”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ramirez\Documents\LEYES y LOGOTIPOS\LOGOTIPO\jalisco nuev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91674" y="548680"/>
            <a:ext cx="2768758" cy="1080120"/>
          </a:xfrm>
          <a:prstGeom prst="rect">
            <a:avLst/>
          </a:prstGeom>
          <a:noFill/>
        </p:spPr>
      </p:pic>
      <p:pic>
        <p:nvPicPr>
          <p:cNvPr id="1027" name="Picture 3" descr="C:\Users\cramirez\Documents\LEYES y LOGOTIPOS\LOGOTIPO\camejal logo nuev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2656"/>
            <a:ext cx="1449807" cy="1647700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1475656" y="2708920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latin typeface="Algerian" pitchFamily="82" charset="0"/>
              </a:rPr>
              <a:t>GRACIAS POR SU ATENCIÓN</a:t>
            </a:r>
            <a:endParaRPr lang="es-MX" sz="3600" dirty="0">
              <a:latin typeface="Algerian" pitchFamily="82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411760" y="3789040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Carlosalberto.ramirez@jalisco.gob.mx</a:t>
            </a:r>
            <a:endParaRPr lang="es-MX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408599" y="1772816"/>
          <a:ext cx="8352928" cy="4104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219185"/>
                <a:gridCol w="2592288"/>
                <a:gridCol w="1453223"/>
              </a:tblGrid>
              <a:tr h="758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700" dirty="0" smtClean="0">
                          <a:latin typeface="Arial"/>
                          <a:ea typeface="Calibri"/>
                          <a:cs typeface="Times New Roman"/>
                        </a:rPr>
                        <a:t>Destinatario</a:t>
                      </a:r>
                      <a:endParaRPr lang="es-MX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700" dirty="0" smtClean="0">
                          <a:latin typeface="Arial"/>
                          <a:ea typeface="Calibri"/>
                          <a:cs typeface="Times New Roman"/>
                        </a:rPr>
                        <a:t>Responsabilidad Civil </a:t>
                      </a:r>
                      <a:r>
                        <a:rPr lang="es-MX" sz="1700" dirty="0">
                          <a:latin typeface="Arial"/>
                          <a:ea typeface="Calibri"/>
                          <a:cs typeface="Times New Roman"/>
                        </a:rPr>
                        <a:t>objetiva</a:t>
                      </a:r>
                      <a:endParaRPr lang="es-MX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700" dirty="0">
                          <a:latin typeface="Arial"/>
                          <a:ea typeface="Calibri"/>
                          <a:cs typeface="Times New Roman"/>
                        </a:rPr>
                        <a:t>Sanción</a:t>
                      </a:r>
                      <a:endParaRPr lang="es-MX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700" dirty="0">
                          <a:latin typeface="Arial"/>
                          <a:ea typeface="Calibri"/>
                          <a:cs typeface="Times New Roman"/>
                        </a:rPr>
                        <a:t>Tipo de </a:t>
                      </a:r>
                      <a:endParaRPr lang="es-MX" sz="17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700" dirty="0" smtClean="0">
                          <a:latin typeface="Arial"/>
                          <a:ea typeface="Calibri"/>
                          <a:cs typeface="Times New Roman"/>
                        </a:rPr>
                        <a:t>conducta</a:t>
                      </a:r>
                      <a:endParaRPr lang="es-MX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457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Cuando 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una persona hace uso  </a:t>
                      </a: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de: 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mecanismos, instrumentos, aparatos o sustancias </a:t>
                      </a: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peligrosas.</a:t>
                      </a:r>
                      <a:endParaRPr lang="es-MX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Por sí mismos, por la </a:t>
                      </a:r>
                      <a:r>
                        <a:rPr lang="es-MX" sz="12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velocidad 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que desarrolle, por su naturaleza </a:t>
                      </a:r>
                      <a:r>
                        <a:rPr lang="es-MX" sz="12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explosiva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 o </a:t>
                      </a:r>
                      <a:r>
                        <a:rPr lang="es-MX" sz="12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inflamable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, por la </a:t>
                      </a:r>
                      <a:r>
                        <a:rPr lang="es-MX" sz="12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energía de la corriente eléctrica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 que conduzcan o por </a:t>
                      </a:r>
                      <a:r>
                        <a:rPr lang="es-MX" sz="12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otras causas </a:t>
                      </a:r>
                      <a:r>
                        <a:rPr lang="es-MX" sz="1200" dirty="0" smtClean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análogas</a:t>
                      </a: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endParaRPr lang="es-MX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Responde 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del daño aunque no obre ilícitamente, </a:t>
                      </a:r>
                      <a:r>
                        <a:rPr lang="es-MX" sz="12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salvo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 que demuestre que el daño es por culpa o negligencia inexcusable de la víctima.</a:t>
                      </a:r>
                      <a:endParaRPr lang="es-MX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Lícita.</a:t>
                      </a:r>
                      <a:endParaRPr lang="es-MX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3074" name="Picture 2" descr="C:\Users\cramirez\Documents\LEYES y LOGOTIPOS\LOGOTIPO\camejal logo nuev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8641"/>
            <a:ext cx="1279847" cy="1454540"/>
          </a:xfrm>
          <a:prstGeom prst="rect">
            <a:avLst/>
          </a:prstGeom>
          <a:noFill/>
        </p:spPr>
      </p:pic>
      <p:pic>
        <p:nvPicPr>
          <p:cNvPr id="3075" name="Picture 3" descr="C:\Users\cramirez\Documents\LEYES y LOGOTIPOS\LOGOTIPO\jalisco nuev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1689" y="476672"/>
            <a:ext cx="2584175" cy="10081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395535" y="1988839"/>
          <a:ext cx="8496945" cy="4405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236"/>
                <a:gridCol w="2257447"/>
                <a:gridCol w="2636983"/>
                <a:gridCol w="1478279"/>
              </a:tblGrid>
              <a:tr h="432049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Arial"/>
                          <a:ea typeface="Calibri"/>
                          <a:cs typeface="Times New Roman"/>
                        </a:rPr>
                        <a:t>H </a:t>
                      </a:r>
                      <a:r>
                        <a:rPr lang="en-US" sz="2400" b="1" dirty="0">
                          <a:latin typeface="Arial"/>
                          <a:ea typeface="Calibri"/>
                          <a:cs typeface="Times New Roman"/>
                        </a:rPr>
                        <a:t>e c h o s    </a:t>
                      </a:r>
                      <a:r>
                        <a:rPr lang="en-US" sz="2400" b="1" dirty="0" smtClean="0">
                          <a:latin typeface="Arial"/>
                          <a:ea typeface="Calibri"/>
                          <a:cs typeface="Times New Roman"/>
                        </a:rPr>
                        <a:t>i </a:t>
                      </a:r>
                      <a:r>
                        <a:rPr lang="en-US" sz="2400" b="1" dirty="0">
                          <a:latin typeface="Arial"/>
                          <a:ea typeface="Calibri"/>
                          <a:cs typeface="Times New Roman"/>
                        </a:rPr>
                        <a:t>l í c i t o </a:t>
                      </a:r>
                      <a:r>
                        <a:rPr lang="en-US" sz="2400" b="1" dirty="0" smtClean="0">
                          <a:latin typeface="Arial"/>
                          <a:ea typeface="Calibri"/>
                          <a:cs typeface="Times New Roman"/>
                        </a:rPr>
                        <a:t>s </a:t>
                      </a:r>
                      <a:r>
                        <a:rPr lang="en-US" sz="1200" b="1" dirty="0" smtClean="0">
                          <a:latin typeface="Arial"/>
                          <a:ea typeface="Calibri"/>
                          <a:cs typeface="Times New Roman"/>
                        </a:rPr>
                        <a:t>         </a:t>
                      </a:r>
                      <a:endParaRPr lang="es-MX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0977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El que obrando culpable o ilícitamente o contra las buenas </a:t>
                      </a: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costumbres.</a:t>
                      </a:r>
                      <a:endParaRPr lang="es-MX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Artículo 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1387 del código </a:t>
                      </a: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civil, </a:t>
                      </a:r>
                      <a:r>
                        <a:rPr lang="es-MX" sz="12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Cause </a:t>
                      </a:r>
                      <a:r>
                        <a:rPr lang="es-MX" sz="1200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daño</a:t>
                      </a: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endParaRPr lang="es-MX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Está obligado a repararlo, a </a:t>
                      </a:r>
                      <a:r>
                        <a:rPr lang="es-MX" sz="12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menos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 que demuestre que el daño es culpa o negligencia inexcusable de la víctima.</a:t>
                      </a:r>
                      <a:endParaRPr lang="es-MX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Dolo 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culpa.</a:t>
                      </a:r>
                      <a:endParaRPr lang="es-MX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638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El 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que obrando culpable o ilícitamente o contra las buenas </a:t>
                      </a: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costumbres.</a:t>
                      </a:r>
                      <a:endParaRPr lang="es-MX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Cuando </a:t>
                      </a:r>
                      <a:r>
                        <a:rPr lang="es-MX" sz="12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el daño causado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 a las personas </a:t>
                      </a:r>
                      <a:r>
                        <a:rPr lang="es-MX" sz="12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produzca la muerte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 o </a:t>
                      </a:r>
                      <a:r>
                        <a:rPr lang="es-MX" sz="12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cualquier tipo de </a:t>
                      </a:r>
                      <a:r>
                        <a:rPr lang="es-MX" sz="1200" dirty="0" smtClean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incapacidad.</a:t>
                      </a:r>
                      <a:endParaRPr lang="es-MX" sz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El 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grado de reparación del daño se determinara atendiendo lo dispuesto por la Ley federal del trabajo, tomando como base cinco tantos del salario mínimo general  diario, vigente en la zona, y se extenderá al número de días de la incapacidad. </a:t>
                      </a: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Articulo  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(502.lft .- 730 días ).</a:t>
                      </a:r>
                      <a:endParaRPr lang="es-MX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Dolo a culpa.</a:t>
                      </a:r>
                      <a:endParaRPr lang="es-MX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098" name="Picture 2" descr="C:\Users\cramirez\Documents\LEYES y LOGOTIPOS\LOGOTIPO\camejal logo nuev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17916"/>
            <a:ext cx="1368152" cy="1554900"/>
          </a:xfrm>
          <a:prstGeom prst="rect">
            <a:avLst/>
          </a:prstGeom>
          <a:noFill/>
        </p:spPr>
      </p:pic>
      <p:pic>
        <p:nvPicPr>
          <p:cNvPr id="4099" name="Picture 3" descr="C:\Users\cramirez\Documents\LEYES y LOGOTIPOS\LOGOTIPO\jalisco nuev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94834" y="404664"/>
            <a:ext cx="2584174" cy="10081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79512" y="1412776"/>
          <a:ext cx="8784976" cy="475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7582"/>
                <a:gridCol w="2574906"/>
                <a:gridCol w="3180768"/>
                <a:gridCol w="1211720"/>
              </a:tblGrid>
              <a:tr h="7366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550" dirty="0" smtClean="0">
                          <a:latin typeface="Arial"/>
                          <a:ea typeface="Calibri"/>
                          <a:cs typeface="Times New Roman"/>
                        </a:rPr>
                        <a:t>Destinatario</a:t>
                      </a:r>
                      <a:endParaRPr lang="es-MX" sz="15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550" dirty="0" smtClean="0">
                          <a:latin typeface="Arial"/>
                          <a:ea typeface="Calibri"/>
                          <a:cs typeface="Times New Roman"/>
                        </a:rPr>
                        <a:t>Responsabilidad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550" dirty="0" smtClean="0">
                          <a:latin typeface="Arial"/>
                          <a:ea typeface="Calibri"/>
                          <a:cs typeface="Times New Roman"/>
                        </a:rPr>
                        <a:t>Penal</a:t>
                      </a:r>
                      <a:endParaRPr lang="es-MX" sz="15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550" dirty="0">
                          <a:latin typeface="Arial"/>
                          <a:ea typeface="Calibri"/>
                          <a:cs typeface="Times New Roman"/>
                        </a:rPr>
                        <a:t>sanción</a:t>
                      </a:r>
                      <a:endParaRPr lang="es-MX" sz="15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550" dirty="0" smtClean="0">
                          <a:latin typeface="Arial"/>
                          <a:ea typeface="Calibri"/>
                          <a:cs typeface="Times New Roman"/>
                        </a:rPr>
                        <a:t>Tipo </a:t>
                      </a:r>
                      <a:r>
                        <a:rPr lang="es-MX" sz="1550" dirty="0">
                          <a:latin typeface="Arial"/>
                          <a:ea typeface="Calibri"/>
                          <a:cs typeface="Times New Roman"/>
                        </a:rPr>
                        <a:t>de conducta</a:t>
                      </a:r>
                      <a:endParaRPr lang="es-MX" sz="15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2026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Médico 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o a quien válidamente  haga sus veces, que haya otorgado responsiva.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Articulo 157, párrafo primero, código penal, </a:t>
                      </a:r>
                      <a:r>
                        <a:rPr lang="es-MX" sz="12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tipifica el abandono de tratamiento: lesionado o enfermo, sin causa justificada</a:t>
                      </a:r>
                      <a:r>
                        <a:rPr lang="es-MX" sz="1200" dirty="0" smtClean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endParaRPr lang="es-MX" sz="8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Párrafo 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segundo, En caso de reincidencia.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Prisión de uno a dos años y suspensión de su profesión hasta por dos años.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8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Prisión 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De dos a cuatro años y suspensión de su profesión de uno a cinco años.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Culpa grave.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9561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Médico 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o a quien válidamente  haga sus veces, que haya otorgado responsiva.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Articulo 157, párrafo tercero, código penal, </a:t>
                      </a:r>
                      <a:r>
                        <a:rPr lang="es-MX" sz="12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tipifica la omisión de dar aviso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MX" sz="12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de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MX" sz="12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impedimento para tratamiento: lesionado o enfermo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Prisión 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de uno a tres años.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A parte la suspensión, según sea el caso.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Culpa grave.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122" name="Picture 2" descr="C:\Users\cramirez\Documents\LEYES y LOGOTIPOS\LOGOTIPO\jalisco nuev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16632"/>
            <a:ext cx="2768759" cy="1080120"/>
          </a:xfrm>
          <a:prstGeom prst="rect">
            <a:avLst/>
          </a:prstGeom>
          <a:noFill/>
        </p:spPr>
      </p:pic>
      <p:pic>
        <p:nvPicPr>
          <p:cNvPr id="5123" name="Picture 3" descr="C:\Users\cramirez\Documents\LEYES y LOGOTIPOS\LOGOTIPO\camejal logo nuev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13216"/>
            <a:ext cx="1080120" cy="122755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395536" y="1397000"/>
          <a:ext cx="8496944" cy="5131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988"/>
                <a:gridCol w="2490484"/>
                <a:gridCol w="3076481"/>
                <a:gridCol w="1171991"/>
              </a:tblGrid>
              <a:tr h="591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5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Calibri"/>
                          <a:cs typeface="Times New Roman"/>
                        </a:rPr>
                        <a:t>Destinatario</a:t>
                      </a:r>
                      <a:endParaRPr kumimoji="0" lang="es-MX" sz="15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5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Calibri"/>
                          <a:cs typeface="Times New Roman"/>
                        </a:rPr>
                        <a:t>Responsabilidad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5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Calibri"/>
                          <a:cs typeface="Times New Roman"/>
                        </a:rPr>
                        <a:t>Penal</a:t>
                      </a:r>
                      <a:endParaRPr kumimoji="0" lang="es-MX" sz="15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5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Calibri"/>
                          <a:cs typeface="Times New Roman"/>
                        </a:rPr>
                        <a:t>sanción</a:t>
                      </a:r>
                      <a:endParaRPr kumimoji="0" lang="es-MX" sz="15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5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Calibri"/>
                          <a:cs typeface="Times New Roman"/>
                        </a:rPr>
                        <a:t>Tipo de conducta</a:t>
                      </a:r>
                      <a:endParaRPr kumimoji="0" lang="es-MX" sz="15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426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Médico 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o a quien válidamente  haga sus veces.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Articulo 157, párrafo cuarto, código penal, </a:t>
                      </a:r>
                      <a:r>
                        <a:rPr lang="es-MX" sz="12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tipifica la práctica de cirugía innecesaria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Prisión duplicada de los párrafos primero y segundo, según sea el caso.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Dolo 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o </a:t>
                      </a: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culpa.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7199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Quienes 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ejerzan la </a:t>
                      </a: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medicina.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Artículo 158 del código penal, sin causa justificada se </a:t>
                      </a:r>
                      <a:r>
                        <a:rPr lang="es-MX" sz="12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nieguen a prestar servicios a un enfermo que lo  solicite  por notoria urgencia, poniendo en peligro la vida del </a:t>
                      </a:r>
                      <a:r>
                        <a:rPr lang="es-MX" sz="1200" dirty="0" smtClean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enfermo.</a:t>
                      </a:r>
                      <a:endParaRPr lang="es-MX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Si produjere daño en la salud, </a:t>
                      </a:r>
                      <a:r>
                        <a:rPr lang="es-MX" sz="12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por la falta de </a:t>
                      </a:r>
                      <a:r>
                        <a:rPr lang="es-MX" sz="1200" dirty="0" smtClean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intervención</a:t>
                      </a: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Multa 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por el importe de 20 a 200 días de salario.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Prisión 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de 6 meses a dos años, inhabilitación para ejercer  de un mes a dos </a:t>
                      </a: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años.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Culpa grave.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146" name="Picture 2" descr="C:\Users\cramirez\Documents\LEYES y LOGOTIPOS\LOGOTIPO\jalisco nuev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332656"/>
            <a:ext cx="2215007" cy="864096"/>
          </a:xfrm>
          <a:prstGeom prst="rect">
            <a:avLst/>
          </a:prstGeom>
          <a:noFill/>
        </p:spPr>
      </p:pic>
      <p:pic>
        <p:nvPicPr>
          <p:cNvPr id="6147" name="Picture 3" descr="C:\Users\cramirez\Documents\LEYES y LOGOTIPOS\LOGOTIPO\camejal logo nuev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1" y="31379"/>
            <a:ext cx="1152128" cy="130938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395536" y="1484784"/>
          <a:ext cx="8352928" cy="475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2664296"/>
                <a:gridCol w="2376264"/>
                <a:gridCol w="1584176"/>
              </a:tblGrid>
              <a:tr h="607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550" dirty="0" smtClean="0">
                          <a:latin typeface="Arial"/>
                          <a:ea typeface="Calibri"/>
                          <a:cs typeface="Times New Roman"/>
                        </a:rPr>
                        <a:t>Destinatario</a:t>
                      </a:r>
                      <a:endParaRPr lang="es-MX" sz="15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550" dirty="0" smtClean="0">
                          <a:latin typeface="Arial"/>
                          <a:ea typeface="Calibri"/>
                          <a:cs typeface="Times New Roman"/>
                        </a:rPr>
                        <a:t>Responsabilidad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550" dirty="0" smtClean="0">
                          <a:latin typeface="Arial"/>
                          <a:ea typeface="Calibri"/>
                          <a:cs typeface="Times New Roman"/>
                        </a:rPr>
                        <a:t>Penal</a:t>
                      </a:r>
                      <a:endParaRPr lang="es-MX" sz="15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550" dirty="0">
                          <a:latin typeface="Arial"/>
                          <a:ea typeface="Calibri"/>
                          <a:cs typeface="Times New Roman"/>
                        </a:rPr>
                        <a:t>sanción</a:t>
                      </a:r>
                      <a:endParaRPr lang="es-MX" sz="15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550" dirty="0" smtClean="0">
                          <a:latin typeface="Arial"/>
                          <a:ea typeface="Calibri"/>
                          <a:cs typeface="Times New Roman"/>
                        </a:rPr>
                        <a:t>Tipo </a:t>
                      </a:r>
                      <a:r>
                        <a:rPr lang="es-MX" sz="1550" dirty="0">
                          <a:latin typeface="Arial"/>
                          <a:ea typeface="Calibri"/>
                          <a:cs typeface="Times New Roman"/>
                        </a:rPr>
                        <a:t>de conducta</a:t>
                      </a:r>
                      <a:endParaRPr lang="es-MX" sz="15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0337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Al 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médico o quien haga sus veces.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Artículo 159 del Código penal, que </a:t>
                      </a:r>
                      <a:r>
                        <a:rPr lang="es-MX" sz="12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reciba para atender de cualquier manera un lesionado por un aparente hecho delictuoso y no de aviso inmediato al ministerio publico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Prisión 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de tres meses a dos años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Dolo 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o </a:t>
                      </a: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culpa.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4200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A  los 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médicos, cirujanos y demás profesionistas similares  o auxiliares.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Artículo 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160 del código .penal, por el </a:t>
                      </a:r>
                      <a:r>
                        <a:rPr lang="es-MX" sz="12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daño físico o moral que causen en la práctica de su </a:t>
                      </a:r>
                      <a:r>
                        <a:rPr lang="es-MX" sz="1200" dirty="0" smtClean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profesión</a:t>
                      </a: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En </a:t>
                      </a:r>
                      <a:r>
                        <a:rPr lang="es-MX" sz="12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caso de </a:t>
                      </a:r>
                      <a:r>
                        <a:rPr lang="es-MX" sz="1200" dirty="0" smtClean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reincidencia</a:t>
                      </a: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Suspensión de un mes a dos años en el ejercicio de su profesión, y multa por el equivalente a 500 a mil días de salario, además de las sanciones fijadas para los delitos que resulten.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MX" sz="8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La 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sanción se elevara hasta  dos tercios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Dolo 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o culpa </a:t>
                      </a: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fórmula </a:t>
                      </a: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legal).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7170" name="Picture 2" descr="C:\Users\cramirez\Documents\LEYES y LOGOTIPOS\LOGOTIPO\camejal logo nuev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6632"/>
            <a:ext cx="1140474" cy="1296144"/>
          </a:xfrm>
          <a:prstGeom prst="rect">
            <a:avLst/>
          </a:prstGeom>
          <a:noFill/>
        </p:spPr>
      </p:pic>
      <p:pic>
        <p:nvPicPr>
          <p:cNvPr id="7171" name="Picture 3" descr="C:\Users\cramirez\Documents\LEYES y LOGOTIPOS\LOGOTIPO\jalisco nuev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332656"/>
            <a:ext cx="2584174" cy="10081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323528" y="1844824"/>
          <a:ext cx="8640961" cy="367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7786"/>
                <a:gridCol w="2756168"/>
                <a:gridCol w="2458204"/>
                <a:gridCol w="1638803"/>
              </a:tblGrid>
              <a:tr h="8259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5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Calibri"/>
                          <a:cs typeface="Times New Roman"/>
                        </a:rPr>
                        <a:t>Destinatario</a:t>
                      </a:r>
                      <a:endParaRPr kumimoji="0" lang="es-MX" sz="15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5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Calibri"/>
                          <a:cs typeface="Times New Roman"/>
                        </a:rPr>
                        <a:t>Responsabilidad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5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Calibri"/>
                          <a:cs typeface="Times New Roman"/>
                        </a:rPr>
                        <a:t>Penal</a:t>
                      </a:r>
                      <a:endParaRPr kumimoji="0" lang="es-MX" sz="15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5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Calibri"/>
                          <a:cs typeface="Times New Roman"/>
                        </a:rPr>
                        <a:t>sanción</a:t>
                      </a:r>
                      <a:endParaRPr kumimoji="0" lang="es-MX" sz="15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5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Calibri"/>
                          <a:cs typeface="Times New Roman"/>
                        </a:rPr>
                        <a:t>Tipo de conducta</a:t>
                      </a:r>
                      <a:endParaRPr kumimoji="0" lang="es-MX" sz="15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648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Los directores, administradores,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 médicos de </a:t>
                      </a:r>
                      <a:r>
                        <a:rPr lang="es-MX" sz="12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sanatorios y clínicas 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o quienes lo sustituyan.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Artículo 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161 del código penal, sin justificación </a:t>
                      </a:r>
                      <a:r>
                        <a:rPr lang="es-MX" sz="12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rechacen la admisión y tratamiento médico de urgencia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Prisión 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de uno a cinco años, y multa por el importe de 20 a 196 días de salario.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Culpa grave.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8194" name="Picture 2" descr="C:\Users\cramirez\Documents\LEYES y LOGOTIPOS\LOGOTIPO\camejal logo nuev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60648"/>
            <a:ext cx="1203834" cy="1368152"/>
          </a:xfrm>
          <a:prstGeom prst="rect">
            <a:avLst/>
          </a:prstGeom>
          <a:noFill/>
        </p:spPr>
      </p:pic>
      <p:pic>
        <p:nvPicPr>
          <p:cNvPr id="8195" name="Picture 3" descr="C:\Users\cramirez\Documents\LEYES y LOGOTIPOS\LOGOTIPO\jalisco nuev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1" y="404664"/>
            <a:ext cx="2808312" cy="10955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323528" y="1340768"/>
          <a:ext cx="8568952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2238"/>
                <a:gridCol w="2335232"/>
                <a:gridCol w="2624724"/>
                <a:gridCol w="1466758"/>
              </a:tblGrid>
              <a:tr h="715138">
                <a:tc>
                  <a:txBody>
                    <a:bodyPr/>
                    <a:lstStyle/>
                    <a:p>
                      <a:pPr algn="ctr"/>
                      <a:r>
                        <a:rPr lang="es-MX" sz="17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Destinatario</a:t>
                      </a:r>
                      <a:endParaRPr lang="es-MX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7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Responsabilidad Civil</a:t>
                      </a:r>
                      <a:endParaRPr lang="es-MX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7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Sanción</a:t>
                      </a:r>
                      <a:endParaRPr lang="es-MX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7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Tipo de conducta</a:t>
                      </a:r>
                      <a:endParaRPr lang="es-MX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6009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lang="es-MX" sz="12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endParaRPr lang="es-MX" sz="12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El procurador o mandatario, debe tener título de abogado. </a:t>
                      </a:r>
                      <a:endParaRPr lang="es-MX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Articulo 2237 código civil, una vez </a:t>
                      </a:r>
                      <a:r>
                        <a:rPr lang="es-MX" sz="120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aceptado el mandato judicial,</a:t>
                      </a: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está obligado a: 1.- </a:t>
                      </a:r>
                      <a:r>
                        <a:rPr lang="es-MX" sz="120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seguir el juicio;</a:t>
                      </a: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2.- </a:t>
                      </a:r>
                      <a:r>
                        <a:rPr lang="es-MX" sz="120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pagar los gastos del juicio</a:t>
                      </a: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; 3.- </a:t>
                      </a:r>
                      <a:r>
                        <a:rPr lang="es-MX" sz="120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practicar bajo su responsabilidad</a:t>
                      </a: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cuanto sea necesario para la tramitación del juicio.</a:t>
                      </a:r>
                      <a:endParaRPr lang="es-MX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lang="es-MX" sz="12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El mandatario no puede, con base a las instrucciones recibidas, eximirse de la responsabilidad en que incurra.</a:t>
                      </a:r>
                      <a:endParaRPr lang="es-MX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MX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Dolo o culpa.</a:t>
                      </a:r>
                      <a:endParaRPr lang="es-MX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7653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El 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procurador o mandatario, debe tener título de abogado. 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Artículo 2238 del código civil , </a:t>
                      </a:r>
                      <a:r>
                        <a:rPr lang="es-MX" sz="12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el mandatario que acepte el mandato no puede admitir el del contrario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, en el mismo juicio, aunque renuncia al primero.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Será 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responsable de los daños y perjuicios que ocasione a las partes, además de las sanciones penales.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Dolo. 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9218" name="Picture 2" descr="C:\Users\cramirez\Documents\LEYES y LOGOTIPOS\LOGOTIPO\jalisco nuev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88640"/>
            <a:ext cx="2584175" cy="1008112"/>
          </a:xfrm>
          <a:prstGeom prst="rect">
            <a:avLst/>
          </a:prstGeom>
          <a:noFill/>
        </p:spPr>
      </p:pic>
      <p:pic>
        <p:nvPicPr>
          <p:cNvPr id="9219" name="Picture 3" descr="C:\Users\cramirez\Documents\LEYES y LOGOTIPOS\LOGOTIPO\camejal logo nuev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4624"/>
            <a:ext cx="1077115" cy="122413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467544" y="1844824"/>
          <a:ext cx="8424936" cy="4032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234"/>
                <a:gridCol w="2295984"/>
                <a:gridCol w="2580611"/>
                <a:gridCol w="1442107"/>
              </a:tblGrid>
              <a:tr h="936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Destinatario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Responsabilidad Civil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Sanción</a:t>
                      </a:r>
                      <a:endParaRPr kumimoji="0" lang="es-MX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Tipo de conducta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9634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El 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procurador o mandatario, debe tener título de abogado. 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Artículo 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2239 del código civil , </a:t>
                      </a:r>
                      <a:r>
                        <a:rPr lang="es-MX" sz="1200" dirty="0">
                          <a:solidFill>
                            <a:srgbClr val="FF0000"/>
                          </a:solidFill>
                          <a:latin typeface="Arial"/>
                          <a:ea typeface="Calibri"/>
                          <a:cs typeface="Times New Roman"/>
                        </a:rPr>
                        <a:t>el mandatario que revele a la parte contraria los secretos de su cliente, o le suministre datos que lo  perjudiquen 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Será </a:t>
                      </a: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responsable de los daños y perjuicio, además de la sanción penal.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"/>
                          <a:ea typeface="Calibri"/>
                          <a:cs typeface="Times New Roman"/>
                        </a:rPr>
                        <a:t>Dolo.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242" name="Picture 2" descr="C:\Users\cramirez\Documents\LEYES y LOGOTIPOS\LOGOTIPO\jalisco nuev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76672"/>
            <a:ext cx="2399591" cy="936104"/>
          </a:xfrm>
          <a:prstGeom prst="rect">
            <a:avLst/>
          </a:prstGeom>
          <a:noFill/>
        </p:spPr>
      </p:pic>
      <p:pic>
        <p:nvPicPr>
          <p:cNvPr id="10243" name="Picture 3" descr="C:\Users\cramirez\Documents\LEYES y LOGOTIPOS\LOGOTIPO\camejal logo nuev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60648"/>
            <a:ext cx="1207839" cy="137270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</TotalTime>
  <Words>1302</Words>
  <Application>Microsoft Office PowerPoint</Application>
  <PresentationFormat>Presentación en pantalla (4:3)</PresentationFormat>
  <Paragraphs>230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Cuadro informativo tipos de responsabilidad Profesional de Abogados.</dc:title>
  <dc:creator>ycasillas</dc:creator>
  <cp:lastModifiedBy>cramirez</cp:lastModifiedBy>
  <cp:revision>161</cp:revision>
  <dcterms:created xsi:type="dcterms:W3CDTF">2014-08-14T17:06:59Z</dcterms:created>
  <dcterms:modified xsi:type="dcterms:W3CDTF">2015-10-08T16:35:13Z</dcterms:modified>
</cp:coreProperties>
</file>