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2" r:id="rId2"/>
    <p:sldId id="358" r:id="rId3"/>
    <p:sldId id="327" r:id="rId4"/>
    <p:sldId id="406" r:id="rId5"/>
    <p:sldId id="396" r:id="rId6"/>
    <p:sldId id="384" r:id="rId7"/>
    <p:sldId id="408" r:id="rId8"/>
    <p:sldId id="414" r:id="rId9"/>
    <p:sldId id="410" r:id="rId10"/>
    <p:sldId id="399" r:id="rId11"/>
    <p:sldId id="415" r:id="rId12"/>
    <p:sldId id="412" r:id="rId13"/>
    <p:sldId id="409" r:id="rId14"/>
    <p:sldId id="319" r:id="rId15"/>
  </p:sldIdLst>
  <p:sldSz cx="9144000" cy="6858000" type="screen4x3"/>
  <p:notesSz cx="6834188" cy="99790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640"/>
    <a:srgbClr val="1B838F"/>
    <a:srgbClr val="2F8BA7"/>
    <a:srgbClr val="2B7B92"/>
    <a:srgbClr val="1B4A57"/>
    <a:srgbClr val="93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2" autoAdjust="0"/>
    <p:restoredTop sz="89520" autoAdjust="0"/>
  </p:normalViewPr>
  <p:slideViewPr>
    <p:cSldViewPr snapToGrid="0" snapToObjects="1">
      <p:cViewPr>
        <p:scale>
          <a:sx n="50" d="100"/>
          <a:sy n="50" d="100"/>
        </p:scale>
        <p:origin x="-187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8B617-5928-014F-BC0E-0F407D396A07}" type="doc">
      <dgm:prSet loTypeId="urn:microsoft.com/office/officeart/2005/8/layout/hierarchy4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CA75D63E-EFAB-2E4B-A638-E0051119EB52}">
      <dgm:prSet phldrT="[Texto]"/>
      <dgm:spPr>
        <a:solidFill>
          <a:srgbClr val="215968"/>
        </a:solidFill>
      </dgm:spPr>
      <dgm:t>
        <a:bodyPr/>
        <a:lstStyle/>
        <a:p>
          <a:r>
            <a:rPr lang="es-ES" dirty="0" smtClean="0"/>
            <a:t>LIBRE ACCESO</a:t>
          </a:r>
          <a:endParaRPr lang="es-ES" dirty="0"/>
        </a:p>
      </dgm:t>
    </dgm:pt>
    <dgm:pt modelId="{8F01E7BD-E9FD-254F-B4AD-1471B72B5E8F}" type="parTrans" cxnId="{9D1F8456-1764-EF4F-9C47-26925108707B}">
      <dgm:prSet/>
      <dgm:spPr/>
      <dgm:t>
        <a:bodyPr/>
        <a:lstStyle/>
        <a:p>
          <a:endParaRPr lang="es-ES"/>
        </a:p>
      </dgm:t>
    </dgm:pt>
    <dgm:pt modelId="{D9D6BAA1-793B-9245-90B0-D1C8BF37D246}" type="sibTrans" cxnId="{9D1F8456-1764-EF4F-9C47-26925108707B}">
      <dgm:prSet/>
      <dgm:spPr/>
      <dgm:t>
        <a:bodyPr/>
        <a:lstStyle/>
        <a:p>
          <a:endParaRPr lang="es-ES"/>
        </a:p>
      </dgm:t>
    </dgm:pt>
    <dgm:pt modelId="{E67BE4D4-B389-964D-964C-B6BC6815BB32}">
      <dgm:prSet phldrT="[Texto]"/>
      <dgm:spPr>
        <a:solidFill>
          <a:srgbClr val="215968"/>
        </a:solidFill>
      </dgm:spPr>
      <dgm:t>
        <a:bodyPr/>
        <a:lstStyle/>
        <a:p>
          <a:r>
            <a:rPr lang="es-ES" dirty="0" smtClean="0"/>
            <a:t>PROTEGIDA</a:t>
          </a:r>
          <a:endParaRPr lang="es-ES" dirty="0"/>
        </a:p>
      </dgm:t>
    </dgm:pt>
    <dgm:pt modelId="{5A2F98C6-68D2-4942-9833-0D67BE51465E}" type="parTrans" cxnId="{BF5E6729-2DA2-F344-A578-1293177EBECE}">
      <dgm:prSet/>
      <dgm:spPr/>
      <dgm:t>
        <a:bodyPr/>
        <a:lstStyle/>
        <a:p>
          <a:endParaRPr lang="es-ES"/>
        </a:p>
      </dgm:t>
    </dgm:pt>
    <dgm:pt modelId="{21168385-5684-CE48-BE1C-CE63C4F62772}" type="sibTrans" cxnId="{BF5E6729-2DA2-F344-A578-1293177EBECE}">
      <dgm:prSet/>
      <dgm:spPr/>
      <dgm:t>
        <a:bodyPr/>
        <a:lstStyle/>
        <a:p>
          <a:endParaRPr lang="es-ES"/>
        </a:p>
      </dgm:t>
    </dgm:pt>
    <dgm:pt modelId="{7A3C06D8-3C0B-D74E-8226-3937FCEC6688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CONFIDENCIAL</a:t>
          </a:r>
          <a:endParaRPr lang="es-ES" dirty="0"/>
        </a:p>
      </dgm:t>
    </dgm:pt>
    <dgm:pt modelId="{BFB88597-C084-044D-88F9-B8EBF4144473}" type="parTrans" cxnId="{3ECCDFD2-AE9A-3442-9917-B218D18E1D49}">
      <dgm:prSet/>
      <dgm:spPr/>
      <dgm:t>
        <a:bodyPr/>
        <a:lstStyle/>
        <a:p>
          <a:endParaRPr lang="es-ES"/>
        </a:p>
      </dgm:t>
    </dgm:pt>
    <dgm:pt modelId="{1BA13F27-915C-B24C-A0FE-53300F2E692D}" type="sibTrans" cxnId="{3ECCDFD2-AE9A-3442-9917-B218D18E1D49}">
      <dgm:prSet/>
      <dgm:spPr/>
      <dgm:t>
        <a:bodyPr/>
        <a:lstStyle/>
        <a:p>
          <a:endParaRPr lang="es-ES"/>
        </a:p>
      </dgm:t>
    </dgm:pt>
    <dgm:pt modelId="{5A4D3B89-F1AB-1A4D-91C0-DFCA608C56D9}">
      <dgm:prSet phldrT="[Texto]"/>
      <dgm:spPr>
        <a:solidFill>
          <a:srgbClr val="143640"/>
        </a:solidFill>
      </dgm:spPr>
      <dgm:t>
        <a:bodyPr/>
        <a:lstStyle/>
        <a:p>
          <a:r>
            <a:rPr lang="es-ES" dirty="0" smtClean="0"/>
            <a:t>INFORMACIÓN PÚBLICA</a:t>
          </a:r>
          <a:endParaRPr lang="es-ES" dirty="0"/>
        </a:p>
      </dgm:t>
    </dgm:pt>
    <dgm:pt modelId="{0762FEB3-E010-3043-8A7D-9F5061BF3F48}" type="parTrans" cxnId="{84907E2D-5629-4346-A130-BC0DE1358073}">
      <dgm:prSet/>
      <dgm:spPr/>
      <dgm:t>
        <a:bodyPr/>
        <a:lstStyle/>
        <a:p>
          <a:endParaRPr lang="es-ES"/>
        </a:p>
      </dgm:t>
    </dgm:pt>
    <dgm:pt modelId="{92FFB7BC-39BB-D044-B7F6-BFF64E364038}" type="sibTrans" cxnId="{84907E2D-5629-4346-A130-BC0DE1358073}">
      <dgm:prSet/>
      <dgm:spPr/>
      <dgm:t>
        <a:bodyPr/>
        <a:lstStyle/>
        <a:p>
          <a:endParaRPr lang="es-ES"/>
        </a:p>
      </dgm:t>
    </dgm:pt>
    <dgm:pt modelId="{B984B49C-EDCC-194A-B9BA-F69E5F4AC6A5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FUNDAMENTAL</a:t>
          </a:r>
          <a:endParaRPr lang="es-ES" dirty="0"/>
        </a:p>
      </dgm:t>
    </dgm:pt>
    <dgm:pt modelId="{702B86DA-871E-5742-8E58-DCA82DB48DFD}" type="parTrans" cxnId="{C5AB0F63-37F7-AB40-9DED-7F58784EE344}">
      <dgm:prSet/>
      <dgm:spPr/>
      <dgm:t>
        <a:bodyPr/>
        <a:lstStyle/>
        <a:p>
          <a:endParaRPr lang="es-ES"/>
        </a:p>
      </dgm:t>
    </dgm:pt>
    <dgm:pt modelId="{1B2E30C7-71AD-3D4A-A0CF-EBF06BA725EF}" type="sibTrans" cxnId="{C5AB0F63-37F7-AB40-9DED-7F58784EE344}">
      <dgm:prSet/>
      <dgm:spPr/>
      <dgm:t>
        <a:bodyPr/>
        <a:lstStyle/>
        <a:p>
          <a:endParaRPr lang="es-ES"/>
        </a:p>
      </dgm:t>
    </dgm:pt>
    <dgm:pt modelId="{AA3D06F5-CFD2-604A-83B1-59AE54B81BED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ORDINARIA</a:t>
          </a:r>
          <a:endParaRPr lang="es-ES" dirty="0"/>
        </a:p>
      </dgm:t>
    </dgm:pt>
    <dgm:pt modelId="{1D7E3894-9146-7D46-9E0B-6CD72FF2E231}" type="parTrans" cxnId="{A6E73464-7F47-5F44-B3BA-6B0C86748D5E}">
      <dgm:prSet/>
      <dgm:spPr/>
      <dgm:t>
        <a:bodyPr/>
        <a:lstStyle/>
        <a:p>
          <a:endParaRPr lang="es-ES"/>
        </a:p>
      </dgm:t>
    </dgm:pt>
    <dgm:pt modelId="{04BF881C-A66F-C14A-A736-7D340308C52A}" type="sibTrans" cxnId="{A6E73464-7F47-5F44-B3BA-6B0C86748D5E}">
      <dgm:prSet/>
      <dgm:spPr/>
      <dgm:t>
        <a:bodyPr/>
        <a:lstStyle/>
        <a:p>
          <a:endParaRPr lang="es-ES"/>
        </a:p>
      </dgm:t>
    </dgm:pt>
    <dgm:pt modelId="{0944D8E6-6951-694F-958E-5659BDEFB59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RESERVADA</a:t>
          </a:r>
          <a:endParaRPr lang="es-ES" dirty="0"/>
        </a:p>
      </dgm:t>
    </dgm:pt>
    <dgm:pt modelId="{AFADE49C-FFD1-6D45-B0A8-F98A73EAA7B5}" type="parTrans" cxnId="{22856A50-FF58-0142-A301-DDA5E80E89B6}">
      <dgm:prSet/>
      <dgm:spPr/>
      <dgm:t>
        <a:bodyPr/>
        <a:lstStyle/>
        <a:p>
          <a:endParaRPr lang="es-ES"/>
        </a:p>
      </dgm:t>
    </dgm:pt>
    <dgm:pt modelId="{9E85DF4F-F7A1-FD43-9C39-CB37CA9D951A}" type="sibTrans" cxnId="{22856A50-FF58-0142-A301-DDA5E80E89B6}">
      <dgm:prSet/>
      <dgm:spPr/>
      <dgm:t>
        <a:bodyPr/>
        <a:lstStyle/>
        <a:p>
          <a:endParaRPr lang="es-ES"/>
        </a:p>
      </dgm:t>
    </dgm:pt>
    <dgm:pt modelId="{B0429CF3-E410-0847-9DF9-B31ED9D3A6C7}" type="pres">
      <dgm:prSet presAssocID="{FBB8B617-5928-014F-BC0E-0F407D396A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1A8E8A1-FA00-E44D-A9D1-26526FA768C3}" type="pres">
      <dgm:prSet presAssocID="{5A4D3B89-F1AB-1A4D-91C0-DFCA608C56D9}" presName="vertOne" presStyleCnt="0"/>
      <dgm:spPr/>
      <dgm:t>
        <a:bodyPr/>
        <a:lstStyle/>
        <a:p>
          <a:endParaRPr lang="es-MX"/>
        </a:p>
      </dgm:t>
    </dgm:pt>
    <dgm:pt modelId="{6B71E02A-08A1-9142-AE09-810AE276A7A4}" type="pres">
      <dgm:prSet presAssocID="{5A4D3B89-F1AB-1A4D-91C0-DFCA608C56D9}" presName="txOne" presStyleLbl="node0" presStyleIdx="0" presStyleCnt="1" custLinFactY="-168721" custLinFactNeighborX="-4833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CEF2F9-13F0-E048-9B1A-6E0A9ADB9854}" type="pres">
      <dgm:prSet presAssocID="{5A4D3B89-F1AB-1A4D-91C0-DFCA608C56D9}" presName="parTransOne" presStyleCnt="0"/>
      <dgm:spPr/>
      <dgm:t>
        <a:bodyPr/>
        <a:lstStyle/>
        <a:p>
          <a:endParaRPr lang="es-MX"/>
        </a:p>
      </dgm:t>
    </dgm:pt>
    <dgm:pt modelId="{125ECD6A-8924-FF4A-AC3A-7849F7C2455D}" type="pres">
      <dgm:prSet presAssocID="{5A4D3B89-F1AB-1A4D-91C0-DFCA608C56D9}" presName="horzOne" presStyleCnt="0"/>
      <dgm:spPr/>
      <dgm:t>
        <a:bodyPr/>
        <a:lstStyle/>
        <a:p>
          <a:endParaRPr lang="es-MX"/>
        </a:p>
      </dgm:t>
    </dgm:pt>
    <dgm:pt modelId="{C6E09A60-7B09-3741-A03E-E27329CF8E0A}" type="pres">
      <dgm:prSet presAssocID="{CA75D63E-EFAB-2E4B-A638-E0051119EB52}" presName="vertTwo" presStyleCnt="0"/>
      <dgm:spPr/>
      <dgm:t>
        <a:bodyPr/>
        <a:lstStyle/>
        <a:p>
          <a:endParaRPr lang="es-MX"/>
        </a:p>
      </dgm:t>
    </dgm:pt>
    <dgm:pt modelId="{35918BDE-CA2C-3E46-A9E2-157C39249F0F}" type="pres">
      <dgm:prSet presAssocID="{CA75D63E-EFAB-2E4B-A638-E0051119EB5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79AE3-6690-AE46-A921-6B2BC3214556}" type="pres">
      <dgm:prSet presAssocID="{CA75D63E-EFAB-2E4B-A638-E0051119EB52}" presName="parTransTwo" presStyleCnt="0"/>
      <dgm:spPr/>
      <dgm:t>
        <a:bodyPr/>
        <a:lstStyle/>
        <a:p>
          <a:endParaRPr lang="es-MX"/>
        </a:p>
      </dgm:t>
    </dgm:pt>
    <dgm:pt modelId="{0427863F-8165-E24D-ABE6-59BF9518F40F}" type="pres">
      <dgm:prSet presAssocID="{CA75D63E-EFAB-2E4B-A638-E0051119EB52}" presName="horzTwo" presStyleCnt="0"/>
      <dgm:spPr/>
      <dgm:t>
        <a:bodyPr/>
        <a:lstStyle/>
        <a:p>
          <a:endParaRPr lang="es-MX"/>
        </a:p>
      </dgm:t>
    </dgm:pt>
    <dgm:pt modelId="{BD90200A-015D-6241-BDE4-DB403547AF11}" type="pres">
      <dgm:prSet presAssocID="{B984B49C-EDCC-194A-B9BA-F69E5F4AC6A5}" presName="vertThree" presStyleCnt="0"/>
      <dgm:spPr/>
      <dgm:t>
        <a:bodyPr/>
        <a:lstStyle/>
        <a:p>
          <a:endParaRPr lang="es-MX"/>
        </a:p>
      </dgm:t>
    </dgm:pt>
    <dgm:pt modelId="{D9CBE998-D04A-D945-AE28-A2AFD0A3A657}" type="pres">
      <dgm:prSet presAssocID="{B984B49C-EDCC-194A-B9BA-F69E5F4AC6A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B1456E-99B3-A048-B7D3-7A7F7E0819B8}" type="pres">
      <dgm:prSet presAssocID="{B984B49C-EDCC-194A-B9BA-F69E5F4AC6A5}" presName="horzThree" presStyleCnt="0"/>
      <dgm:spPr/>
      <dgm:t>
        <a:bodyPr/>
        <a:lstStyle/>
        <a:p>
          <a:endParaRPr lang="es-MX"/>
        </a:p>
      </dgm:t>
    </dgm:pt>
    <dgm:pt modelId="{490AFFFC-4551-7E4B-9B51-FE0E530F1C62}" type="pres">
      <dgm:prSet presAssocID="{1B2E30C7-71AD-3D4A-A0CF-EBF06BA725EF}" presName="sibSpaceThree" presStyleCnt="0"/>
      <dgm:spPr/>
      <dgm:t>
        <a:bodyPr/>
        <a:lstStyle/>
        <a:p>
          <a:endParaRPr lang="es-MX"/>
        </a:p>
      </dgm:t>
    </dgm:pt>
    <dgm:pt modelId="{FF95E563-4332-254B-BEA9-F85559DF4BBF}" type="pres">
      <dgm:prSet presAssocID="{AA3D06F5-CFD2-604A-83B1-59AE54B81BED}" presName="vertThree" presStyleCnt="0"/>
      <dgm:spPr/>
      <dgm:t>
        <a:bodyPr/>
        <a:lstStyle/>
        <a:p>
          <a:endParaRPr lang="es-MX"/>
        </a:p>
      </dgm:t>
    </dgm:pt>
    <dgm:pt modelId="{18C21741-C6A5-4B44-890A-7B8151CDD957}" type="pres">
      <dgm:prSet presAssocID="{AA3D06F5-CFD2-604A-83B1-59AE54B81BE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A28EA0-521E-F344-AFFF-DFE99F65E9AB}" type="pres">
      <dgm:prSet presAssocID="{AA3D06F5-CFD2-604A-83B1-59AE54B81BED}" presName="horzThree" presStyleCnt="0"/>
      <dgm:spPr/>
      <dgm:t>
        <a:bodyPr/>
        <a:lstStyle/>
        <a:p>
          <a:endParaRPr lang="es-MX"/>
        </a:p>
      </dgm:t>
    </dgm:pt>
    <dgm:pt modelId="{3389534D-CA9C-164D-9F7E-9C3D4BDE90AB}" type="pres">
      <dgm:prSet presAssocID="{D9D6BAA1-793B-9245-90B0-D1C8BF37D246}" presName="sibSpaceTwo" presStyleCnt="0"/>
      <dgm:spPr/>
      <dgm:t>
        <a:bodyPr/>
        <a:lstStyle/>
        <a:p>
          <a:endParaRPr lang="es-MX"/>
        </a:p>
      </dgm:t>
    </dgm:pt>
    <dgm:pt modelId="{F931F7D2-3595-3B48-B8E0-A91EA82C27C0}" type="pres">
      <dgm:prSet presAssocID="{E67BE4D4-B389-964D-964C-B6BC6815BB32}" presName="vertTwo" presStyleCnt="0"/>
      <dgm:spPr/>
      <dgm:t>
        <a:bodyPr/>
        <a:lstStyle/>
        <a:p>
          <a:endParaRPr lang="es-MX"/>
        </a:p>
      </dgm:t>
    </dgm:pt>
    <dgm:pt modelId="{D63E5993-F4B2-C345-AABB-7FCC946ECC94}" type="pres">
      <dgm:prSet presAssocID="{E67BE4D4-B389-964D-964C-B6BC6815BB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E305-6390-D84A-8416-D6AE84B6ED36}" type="pres">
      <dgm:prSet presAssocID="{E67BE4D4-B389-964D-964C-B6BC6815BB32}" presName="parTransTwo" presStyleCnt="0"/>
      <dgm:spPr/>
      <dgm:t>
        <a:bodyPr/>
        <a:lstStyle/>
        <a:p>
          <a:endParaRPr lang="es-MX"/>
        </a:p>
      </dgm:t>
    </dgm:pt>
    <dgm:pt modelId="{2F23C71A-D2D5-3D4C-813B-FB02C322A453}" type="pres">
      <dgm:prSet presAssocID="{E67BE4D4-B389-964D-964C-B6BC6815BB32}" presName="horzTwo" presStyleCnt="0"/>
      <dgm:spPr/>
      <dgm:t>
        <a:bodyPr/>
        <a:lstStyle/>
        <a:p>
          <a:endParaRPr lang="es-MX"/>
        </a:p>
      </dgm:t>
    </dgm:pt>
    <dgm:pt modelId="{9ECDA542-C099-164D-9A83-3E74A3A8EC02}" type="pres">
      <dgm:prSet presAssocID="{7A3C06D8-3C0B-D74E-8226-3937FCEC6688}" presName="vertThree" presStyleCnt="0"/>
      <dgm:spPr/>
      <dgm:t>
        <a:bodyPr/>
        <a:lstStyle/>
        <a:p>
          <a:endParaRPr lang="es-MX"/>
        </a:p>
      </dgm:t>
    </dgm:pt>
    <dgm:pt modelId="{8B036FEE-A430-154E-8B67-B0A1556CF256}" type="pres">
      <dgm:prSet presAssocID="{7A3C06D8-3C0B-D74E-8226-3937FCEC668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1D1A9-3FF4-AF43-B1A5-0F0056E8890C}" type="pres">
      <dgm:prSet presAssocID="{7A3C06D8-3C0B-D74E-8226-3937FCEC6688}" presName="horzThree" presStyleCnt="0"/>
      <dgm:spPr/>
      <dgm:t>
        <a:bodyPr/>
        <a:lstStyle/>
        <a:p>
          <a:endParaRPr lang="es-MX"/>
        </a:p>
      </dgm:t>
    </dgm:pt>
    <dgm:pt modelId="{3B542076-6F38-0143-A246-D32F04DD442D}" type="pres">
      <dgm:prSet presAssocID="{1BA13F27-915C-B24C-A0FE-53300F2E692D}" presName="sibSpaceThree" presStyleCnt="0"/>
      <dgm:spPr/>
      <dgm:t>
        <a:bodyPr/>
        <a:lstStyle/>
        <a:p>
          <a:endParaRPr lang="es-MX"/>
        </a:p>
      </dgm:t>
    </dgm:pt>
    <dgm:pt modelId="{14878E56-F92F-F145-A0CC-E9AF94968DC1}" type="pres">
      <dgm:prSet presAssocID="{0944D8E6-6951-694F-958E-5659BDEFB59A}" presName="vertThree" presStyleCnt="0"/>
      <dgm:spPr/>
      <dgm:t>
        <a:bodyPr/>
        <a:lstStyle/>
        <a:p>
          <a:endParaRPr lang="es-MX"/>
        </a:p>
      </dgm:t>
    </dgm:pt>
    <dgm:pt modelId="{746DBA60-4116-FB45-804C-D08FE5D49185}" type="pres">
      <dgm:prSet presAssocID="{0944D8E6-6951-694F-958E-5659BDEFB59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DDFAD0-1CF3-924F-A13F-A7EAEC9F6071}" type="pres">
      <dgm:prSet presAssocID="{0944D8E6-6951-694F-958E-5659BDEFB59A}" presName="horzThree" presStyleCnt="0"/>
      <dgm:spPr/>
      <dgm:t>
        <a:bodyPr/>
        <a:lstStyle/>
        <a:p>
          <a:endParaRPr lang="es-MX"/>
        </a:p>
      </dgm:t>
    </dgm:pt>
  </dgm:ptLst>
  <dgm:cxnLst>
    <dgm:cxn modelId="{84907E2D-5629-4346-A130-BC0DE1358073}" srcId="{FBB8B617-5928-014F-BC0E-0F407D396A07}" destId="{5A4D3B89-F1AB-1A4D-91C0-DFCA608C56D9}" srcOrd="0" destOrd="0" parTransId="{0762FEB3-E010-3043-8A7D-9F5061BF3F48}" sibTransId="{92FFB7BC-39BB-D044-B7F6-BFF64E364038}"/>
    <dgm:cxn modelId="{6AB87182-527E-48A9-A15D-91833435B9BA}" type="presOf" srcId="{CA75D63E-EFAB-2E4B-A638-E0051119EB52}" destId="{35918BDE-CA2C-3E46-A9E2-157C39249F0F}" srcOrd="0" destOrd="0" presId="urn:microsoft.com/office/officeart/2005/8/layout/hierarchy4"/>
    <dgm:cxn modelId="{8DE2D288-47FE-4011-9E46-7626DCBAE0BD}" type="presOf" srcId="{E67BE4D4-B389-964D-964C-B6BC6815BB32}" destId="{D63E5993-F4B2-C345-AABB-7FCC946ECC94}" srcOrd="0" destOrd="0" presId="urn:microsoft.com/office/officeart/2005/8/layout/hierarchy4"/>
    <dgm:cxn modelId="{BF5E6729-2DA2-F344-A578-1293177EBECE}" srcId="{5A4D3B89-F1AB-1A4D-91C0-DFCA608C56D9}" destId="{E67BE4D4-B389-964D-964C-B6BC6815BB32}" srcOrd="1" destOrd="0" parTransId="{5A2F98C6-68D2-4942-9833-0D67BE51465E}" sibTransId="{21168385-5684-CE48-BE1C-CE63C4F62772}"/>
    <dgm:cxn modelId="{9FF15645-F3FD-4173-934D-55C935CF7522}" type="presOf" srcId="{5A4D3B89-F1AB-1A4D-91C0-DFCA608C56D9}" destId="{6B71E02A-08A1-9142-AE09-810AE276A7A4}" srcOrd="0" destOrd="0" presId="urn:microsoft.com/office/officeart/2005/8/layout/hierarchy4"/>
    <dgm:cxn modelId="{A6E73464-7F47-5F44-B3BA-6B0C86748D5E}" srcId="{CA75D63E-EFAB-2E4B-A638-E0051119EB52}" destId="{AA3D06F5-CFD2-604A-83B1-59AE54B81BED}" srcOrd="1" destOrd="0" parTransId="{1D7E3894-9146-7D46-9E0B-6CD72FF2E231}" sibTransId="{04BF881C-A66F-C14A-A736-7D340308C52A}"/>
    <dgm:cxn modelId="{9D1F8456-1764-EF4F-9C47-26925108707B}" srcId="{5A4D3B89-F1AB-1A4D-91C0-DFCA608C56D9}" destId="{CA75D63E-EFAB-2E4B-A638-E0051119EB52}" srcOrd="0" destOrd="0" parTransId="{8F01E7BD-E9FD-254F-B4AD-1471B72B5E8F}" sibTransId="{D9D6BAA1-793B-9245-90B0-D1C8BF37D246}"/>
    <dgm:cxn modelId="{FB0846AA-68F5-4E15-A660-54DED7E672F9}" type="presOf" srcId="{FBB8B617-5928-014F-BC0E-0F407D396A07}" destId="{B0429CF3-E410-0847-9DF9-B31ED9D3A6C7}" srcOrd="0" destOrd="0" presId="urn:microsoft.com/office/officeart/2005/8/layout/hierarchy4"/>
    <dgm:cxn modelId="{0C6587FD-D190-4EC5-948E-FF2B71FEB412}" type="presOf" srcId="{0944D8E6-6951-694F-958E-5659BDEFB59A}" destId="{746DBA60-4116-FB45-804C-D08FE5D49185}" srcOrd="0" destOrd="0" presId="urn:microsoft.com/office/officeart/2005/8/layout/hierarchy4"/>
    <dgm:cxn modelId="{117AF020-4378-4AAD-9EA3-FCBA3BA516AA}" type="presOf" srcId="{7A3C06D8-3C0B-D74E-8226-3937FCEC6688}" destId="{8B036FEE-A430-154E-8B67-B0A1556CF256}" srcOrd="0" destOrd="0" presId="urn:microsoft.com/office/officeart/2005/8/layout/hierarchy4"/>
    <dgm:cxn modelId="{C5AB0F63-37F7-AB40-9DED-7F58784EE344}" srcId="{CA75D63E-EFAB-2E4B-A638-E0051119EB52}" destId="{B984B49C-EDCC-194A-B9BA-F69E5F4AC6A5}" srcOrd="0" destOrd="0" parTransId="{702B86DA-871E-5742-8E58-DCA82DB48DFD}" sibTransId="{1B2E30C7-71AD-3D4A-A0CF-EBF06BA725EF}"/>
    <dgm:cxn modelId="{C69E5703-90D3-43E4-A806-976FC3057F92}" type="presOf" srcId="{AA3D06F5-CFD2-604A-83B1-59AE54B81BED}" destId="{18C21741-C6A5-4B44-890A-7B8151CDD957}" srcOrd="0" destOrd="0" presId="urn:microsoft.com/office/officeart/2005/8/layout/hierarchy4"/>
    <dgm:cxn modelId="{3385812E-E2E8-4A87-9815-1D41F87F0B07}" type="presOf" srcId="{B984B49C-EDCC-194A-B9BA-F69E5F4AC6A5}" destId="{D9CBE998-D04A-D945-AE28-A2AFD0A3A657}" srcOrd="0" destOrd="0" presId="urn:microsoft.com/office/officeart/2005/8/layout/hierarchy4"/>
    <dgm:cxn modelId="{3ECCDFD2-AE9A-3442-9917-B218D18E1D49}" srcId="{E67BE4D4-B389-964D-964C-B6BC6815BB32}" destId="{7A3C06D8-3C0B-D74E-8226-3937FCEC6688}" srcOrd="0" destOrd="0" parTransId="{BFB88597-C084-044D-88F9-B8EBF4144473}" sibTransId="{1BA13F27-915C-B24C-A0FE-53300F2E692D}"/>
    <dgm:cxn modelId="{22856A50-FF58-0142-A301-DDA5E80E89B6}" srcId="{E67BE4D4-B389-964D-964C-B6BC6815BB32}" destId="{0944D8E6-6951-694F-958E-5659BDEFB59A}" srcOrd="1" destOrd="0" parTransId="{AFADE49C-FFD1-6D45-B0A8-F98A73EAA7B5}" sibTransId="{9E85DF4F-F7A1-FD43-9C39-CB37CA9D951A}"/>
    <dgm:cxn modelId="{CFF7FC01-E44B-46E5-920E-A771F9154960}" type="presParOf" srcId="{B0429CF3-E410-0847-9DF9-B31ED9D3A6C7}" destId="{B1A8E8A1-FA00-E44D-A9D1-26526FA768C3}" srcOrd="0" destOrd="0" presId="urn:microsoft.com/office/officeart/2005/8/layout/hierarchy4"/>
    <dgm:cxn modelId="{D5C715D6-46BD-4B6B-8D53-E8551097B39A}" type="presParOf" srcId="{B1A8E8A1-FA00-E44D-A9D1-26526FA768C3}" destId="{6B71E02A-08A1-9142-AE09-810AE276A7A4}" srcOrd="0" destOrd="0" presId="urn:microsoft.com/office/officeart/2005/8/layout/hierarchy4"/>
    <dgm:cxn modelId="{7DB1D162-D678-430F-8F79-4F059C0EE1A9}" type="presParOf" srcId="{B1A8E8A1-FA00-E44D-A9D1-26526FA768C3}" destId="{DECEF2F9-13F0-E048-9B1A-6E0A9ADB9854}" srcOrd="1" destOrd="0" presId="urn:microsoft.com/office/officeart/2005/8/layout/hierarchy4"/>
    <dgm:cxn modelId="{3DB512BD-B2C3-43BB-99ED-0FCD11A98E2F}" type="presParOf" srcId="{B1A8E8A1-FA00-E44D-A9D1-26526FA768C3}" destId="{125ECD6A-8924-FF4A-AC3A-7849F7C2455D}" srcOrd="2" destOrd="0" presId="urn:microsoft.com/office/officeart/2005/8/layout/hierarchy4"/>
    <dgm:cxn modelId="{8FA269A7-0578-451C-B20B-18E412E96925}" type="presParOf" srcId="{125ECD6A-8924-FF4A-AC3A-7849F7C2455D}" destId="{C6E09A60-7B09-3741-A03E-E27329CF8E0A}" srcOrd="0" destOrd="0" presId="urn:microsoft.com/office/officeart/2005/8/layout/hierarchy4"/>
    <dgm:cxn modelId="{446C9603-CCD9-4019-8B0C-A021F6657A99}" type="presParOf" srcId="{C6E09A60-7B09-3741-A03E-E27329CF8E0A}" destId="{35918BDE-CA2C-3E46-A9E2-157C39249F0F}" srcOrd="0" destOrd="0" presId="urn:microsoft.com/office/officeart/2005/8/layout/hierarchy4"/>
    <dgm:cxn modelId="{94CC9511-CC98-44B1-B58F-D31852ED4E49}" type="presParOf" srcId="{C6E09A60-7B09-3741-A03E-E27329CF8E0A}" destId="{B6479AE3-6690-AE46-A921-6B2BC3214556}" srcOrd="1" destOrd="0" presId="urn:microsoft.com/office/officeart/2005/8/layout/hierarchy4"/>
    <dgm:cxn modelId="{BFCA80BD-DF82-474B-8228-CAC334281CE2}" type="presParOf" srcId="{C6E09A60-7B09-3741-A03E-E27329CF8E0A}" destId="{0427863F-8165-E24D-ABE6-59BF9518F40F}" srcOrd="2" destOrd="0" presId="urn:microsoft.com/office/officeart/2005/8/layout/hierarchy4"/>
    <dgm:cxn modelId="{9B801C00-6960-4939-B302-B6D5E5A56EFA}" type="presParOf" srcId="{0427863F-8165-E24D-ABE6-59BF9518F40F}" destId="{BD90200A-015D-6241-BDE4-DB403547AF11}" srcOrd="0" destOrd="0" presId="urn:microsoft.com/office/officeart/2005/8/layout/hierarchy4"/>
    <dgm:cxn modelId="{B2394D05-F1A0-4374-9CE1-A14426959E0C}" type="presParOf" srcId="{BD90200A-015D-6241-BDE4-DB403547AF11}" destId="{D9CBE998-D04A-D945-AE28-A2AFD0A3A657}" srcOrd="0" destOrd="0" presId="urn:microsoft.com/office/officeart/2005/8/layout/hierarchy4"/>
    <dgm:cxn modelId="{C3AC1EEA-6452-4019-9B2B-F5C21DBBCC55}" type="presParOf" srcId="{BD90200A-015D-6241-BDE4-DB403547AF11}" destId="{4EB1456E-99B3-A048-B7D3-7A7F7E0819B8}" srcOrd="1" destOrd="0" presId="urn:microsoft.com/office/officeart/2005/8/layout/hierarchy4"/>
    <dgm:cxn modelId="{DD33CA81-2312-4FDD-B1DC-B4C84ACAC082}" type="presParOf" srcId="{0427863F-8165-E24D-ABE6-59BF9518F40F}" destId="{490AFFFC-4551-7E4B-9B51-FE0E530F1C62}" srcOrd="1" destOrd="0" presId="urn:microsoft.com/office/officeart/2005/8/layout/hierarchy4"/>
    <dgm:cxn modelId="{8A7BDB2A-5745-4FE4-9FF0-C82EB4D548FE}" type="presParOf" srcId="{0427863F-8165-E24D-ABE6-59BF9518F40F}" destId="{FF95E563-4332-254B-BEA9-F85559DF4BBF}" srcOrd="2" destOrd="0" presId="urn:microsoft.com/office/officeart/2005/8/layout/hierarchy4"/>
    <dgm:cxn modelId="{9F49A0E5-AC02-4375-91FA-698182F15709}" type="presParOf" srcId="{FF95E563-4332-254B-BEA9-F85559DF4BBF}" destId="{18C21741-C6A5-4B44-890A-7B8151CDD957}" srcOrd="0" destOrd="0" presId="urn:microsoft.com/office/officeart/2005/8/layout/hierarchy4"/>
    <dgm:cxn modelId="{A16FDD74-658A-4D89-A267-5DE3B7790672}" type="presParOf" srcId="{FF95E563-4332-254B-BEA9-F85559DF4BBF}" destId="{C4A28EA0-521E-F344-AFFF-DFE99F65E9AB}" srcOrd="1" destOrd="0" presId="urn:microsoft.com/office/officeart/2005/8/layout/hierarchy4"/>
    <dgm:cxn modelId="{88888606-2868-4429-968B-60151EDF441E}" type="presParOf" srcId="{125ECD6A-8924-FF4A-AC3A-7849F7C2455D}" destId="{3389534D-CA9C-164D-9F7E-9C3D4BDE90AB}" srcOrd="1" destOrd="0" presId="urn:microsoft.com/office/officeart/2005/8/layout/hierarchy4"/>
    <dgm:cxn modelId="{5B0546FB-412A-487E-9418-79ACCB241EEE}" type="presParOf" srcId="{125ECD6A-8924-FF4A-AC3A-7849F7C2455D}" destId="{F931F7D2-3595-3B48-B8E0-A91EA82C27C0}" srcOrd="2" destOrd="0" presId="urn:microsoft.com/office/officeart/2005/8/layout/hierarchy4"/>
    <dgm:cxn modelId="{E57566B7-5F6F-47D0-8988-544D2EE220DB}" type="presParOf" srcId="{F931F7D2-3595-3B48-B8E0-A91EA82C27C0}" destId="{D63E5993-F4B2-C345-AABB-7FCC946ECC94}" srcOrd="0" destOrd="0" presId="urn:microsoft.com/office/officeart/2005/8/layout/hierarchy4"/>
    <dgm:cxn modelId="{510CD844-01BA-48F8-9E96-5AD5C1F08483}" type="presParOf" srcId="{F931F7D2-3595-3B48-B8E0-A91EA82C27C0}" destId="{D024E305-6390-D84A-8416-D6AE84B6ED36}" srcOrd="1" destOrd="0" presId="urn:microsoft.com/office/officeart/2005/8/layout/hierarchy4"/>
    <dgm:cxn modelId="{BE29B92A-0A6A-42DE-8B7D-D5D055B0FEC0}" type="presParOf" srcId="{F931F7D2-3595-3B48-B8E0-A91EA82C27C0}" destId="{2F23C71A-D2D5-3D4C-813B-FB02C322A453}" srcOrd="2" destOrd="0" presId="urn:microsoft.com/office/officeart/2005/8/layout/hierarchy4"/>
    <dgm:cxn modelId="{2733A329-70E3-4F11-B903-8A22D1455F45}" type="presParOf" srcId="{2F23C71A-D2D5-3D4C-813B-FB02C322A453}" destId="{9ECDA542-C099-164D-9A83-3E74A3A8EC02}" srcOrd="0" destOrd="0" presId="urn:microsoft.com/office/officeart/2005/8/layout/hierarchy4"/>
    <dgm:cxn modelId="{3313A9D7-8DB5-4C27-93F7-6009CB7A9FD8}" type="presParOf" srcId="{9ECDA542-C099-164D-9A83-3E74A3A8EC02}" destId="{8B036FEE-A430-154E-8B67-B0A1556CF256}" srcOrd="0" destOrd="0" presId="urn:microsoft.com/office/officeart/2005/8/layout/hierarchy4"/>
    <dgm:cxn modelId="{D351193B-DBA2-4302-B51A-0A772345FE88}" type="presParOf" srcId="{9ECDA542-C099-164D-9A83-3E74A3A8EC02}" destId="{91E1D1A9-3FF4-AF43-B1A5-0F0056E8890C}" srcOrd="1" destOrd="0" presId="urn:microsoft.com/office/officeart/2005/8/layout/hierarchy4"/>
    <dgm:cxn modelId="{3B29738B-DE0E-4F3B-8C43-46476C748C3F}" type="presParOf" srcId="{2F23C71A-D2D5-3D4C-813B-FB02C322A453}" destId="{3B542076-6F38-0143-A246-D32F04DD442D}" srcOrd="1" destOrd="0" presId="urn:microsoft.com/office/officeart/2005/8/layout/hierarchy4"/>
    <dgm:cxn modelId="{7A96934D-8AE3-48F7-A2B0-A7F460016E7E}" type="presParOf" srcId="{2F23C71A-D2D5-3D4C-813B-FB02C322A453}" destId="{14878E56-F92F-F145-A0CC-E9AF94968DC1}" srcOrd="2" destOrd="0" presId="urn:microsoft.com/office/officeart/2005/8/layout/hierarchy4"/>
    <dgm:cxn modelId="{07B374EF-B6AD-4AA1-B606-302C72F93629}" type="presParOf" srcId="{14878E56-F92F-F145-A0CC-E9AF94968DC1}" destId="{746DBA60-4116-FB45-804C-D08FE5D49185}" srcOrd="0" destOrd="0" presId="urn:microsoft.com/office/officeart/2005/8/layout/hierarchy4"/>
    <dgm:cxn modelId="{859807EF-4EC0-48FB-866E-088CEFD78CF8}" type="presParOf" srcId="{14878E56-F92F-F145-A0CC-E9AF94968DC1}" destId="{55DDFAD0-1CF3-924F-A13F-A7EAEC9F607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1E02A-08A1-9142-AE09-810AE276A7A4}">
      <dsp:nvSpPr>
        <dsp:cNvPr id="0" name=""/>
        <dsp:cNvSpPr/>
      </dsp:nvSpPr>
      <dsp:spPr>
        <a:xfrm>
          <a:off x="0" y="0"/>
          <a:ext cx="6649886" cy="734738"/>
        </a:xfrm>
        <a:prstGeom prst="roundRect">
          <a:avLst>
            <a:gd name="adj" fmla="val 10000"/>
          </a:avLst>
        </a:prstGeom>
        <a:solidFill>
          <a:srgbClr val="1436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INFORMACIÓN PÚBLICA</a:t>
          </a:r>
          <a:endParaRPr lang="es-ES" sz="3200" kern="1200" dirty="0"/>
        </a:p>
      </dsp:txBody>
      <dsp:txXfrm>
        <a:off x="21520" y="21520"/>
        <a:ext cx="6606846" cy="691698"/>
      </dsp:txXfrm>
    </dsp:sp>
    <dsp:sp modelId="{35918BDE-CA2C-3E46-A9E2-157C39249F0F}">
      <dsp:nvSpPr>
        <dsp:cNvPr id="0" name=""/>
        <dsp:cNvSpPr/>
      </dsp:nvSpPr>
      <dsp:spPr>
        <a:xfrm>
          <a:off x="2456" y="848095"/>
          <a:ext cx="3257934" cy="734738"/>
        </a:xfrm>
        <a:prstGeom prst="roundRect">
          <a:avLst>
            <a:gd name="adj" fmla="val 10000"/>
          </a:avLst>
        </a:prstGeom>
        <a:solidFill>
          <a:srgbClr val="215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LIBRE ACCESO</a:t>
          </a:r>
          <a:endParaRPr lang="es-ES" sz="3200" kern="1200" dirty="0"/>
        </a:p>
      </dsp:txBody>
      <dsp:txXfrm>
        <a:off x="23976" y="869615"/>
        <a:ext cx="3214894" cy="691698"/>
      </dsp:txXfrm>
    </dsp:sp>
    <dsp:sp modelId="{D9CBE998-D04A-D945-AE28-A2AFD0A3A657}">
      <dsp:nvSpPr>
        <dsp:cNvPr id="0" name=""/>
        <dsp:cNvSpPr/>
      </dsp:nvSpPr>
      <dsp:spPr>
        <a:xfrm>
          <a:off x="2456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FUNDAMENTAL</a:t>
          </a:r>
          <a:endParaRPr lang="es-ES" sz="1700" kern="1200" dirty="0"/>
        </a:p>
      </dsp:txBody>
      <dsp:txXfrm>
        <a:off x="23976" y="1716991"/>
        <a:ext cx="1552422" cy="691698"/>
      </dsp:txXfrm>
    </dsp:sp>
    <dsp:sp modelId="{18C21741-C6A5-4B44-890A-7B8151CDD957}">
      <dsp:nvSpPr>
        <dsp:cNvPr id="0" name=""/>
        <dsp:cNvSpPr/>
      </dsp:nvSpPr>
      <dsp:spPr>
        <a:xfrm>
          <a:off x="1664928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ORDINARIA</a:t>
          </a:r>
          <a:endParaRPr lang="es-ES" sz="1700" kern="1200" dirty="0"/>
        </a:p>
      </dsp:txBody>
      <dsp:txXfrm>
        <a:off x="1686448" y="1716991"/>
        <a:ext cx="1552422" cy="691698"/>
      </dsp:txXfrm>
    </dsp:sp>
    <dsp:sp modelId="{D63E5993-F4B2-C345-AABB-7FCC946ECC94}">
      <dsp:nvSpPr>
        <dsp:cNvPr id="0" name=""/>
        <dsp:cNvSpPr/>
      </dsp:nvSpPr>
      <dsp:spPr>
        <a:xfrm>
          <a:off x="3394409" y="848095"/>
          <a:ext cx="3257934" cy="734738"/>
        </a:xfrm>
        <a:prstGeom prst="roundRect">
          <a:avLst>
            <a:gd name="adj" fmla="val 10000"/>
          </a:avLst>
        </a:prstGeom>
        <a:solidFill>
          <a:srgbClr val="215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PROTEGIDA</a:t>
          </a:r>
          <a:endParaRPr lang="es-ES" sz="3200" kern="1200" dirty="0"/>
        </a:p>
      </dsp:txBody>
      <dsp:txXfrm>
        <a:off x="3415929" y="869615"/>
        <a:ext cx="3214894" cy="691698"/>
      </dsp:txXfrm>
    </dsp:sp>
    <dsp:sp modelId="{8B036FEE-A430-154E-8B67-B0A1556CF256}">
      <dsp:nvSpPr>
        <dsp:cNvPr id="0" name=""/>
        <dsp:cNvSpPr/>
      </dsp:nvSpPr>
      <dsp:spPr>
        <a:xfrm>
          <a:off x="3394409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CONFIDENCIAL</a:t>
          </a:r>
          <a:endParaRPr lang="es-ES" sz="1700" kern="1200" dirty="0"/>
        </a:p>
      </dsp:txBody>
      <dsp:txXfrm>
        <a:off x="3415929" y="1716991"/>
        <a:ext cx="1552422" cy="691698"/>
      </dsp:txXfrm>
    </dsp:sp>
    <dsp:sp modelId="{746DBA60-4116-FB45-804C-D08FE5D49185}">
      <dsp:nvSpPr>
        <dsp:cNvPr id="0" name=""/>
        <dsp:cNvSpPr/>
      </dsp:nvSpPr>
      <dsp:spPr>
        <a:xfrm>
          <a:off x="5056881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RESERVADA</a:t>
          </a:r>
          <a:endParaRPr lang="es-ES" sz="1700" kern="1200" dirty="0"/>
        </a:p>
      </dsp:txBody>
      <dsp:txXfrm>
        <a:off x="5078401" y="1716991"/>
        <a:ext cx="1552422" cy="69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CCE7-AE3B-4F10-85B3-99AC650E6C1F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87629-67FB-4471-BB14-70E2882D59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878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9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7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50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36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36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809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11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7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cxvxcv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0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28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7"/>
            <a:ext cx="5467350" cy="39292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7"/>
            <a:ext cx="5467350" cy="39292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7"/>
            <a:ext cx="5467350" cy="3929241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MX" sz="1200" b="1" dirty="0" smtClean="0"/>
              <a:t>1. FUNDAMENTAL</a:t>
            </a:r>
          </a:p>
          <a:p>
            <a:pPr algn="just"/>
            <a:r>
              <a:rPr lang="es-MX" sz="1200" dirty="0" smtClean="0"/>
              <a:t>Información financiera.</a:t>
            </a:r>
          </a:p>
          <a:p>
            <a:pPr algn="just"/>
            <a:r>
              <a:rPr lang="es-MX" sz="1200" dirty="0" smtClean="0"/>
              <a:t>Proceso y la resolución</a:t>
            </a:r>
            <a:r>
              <a:rPr lang="es-MX" sz="1200" baseline="0" dirty="0" smtClean="0"/>
              <a:t> de adquisiciones.</a:t>
            </a:r>
            <a:endParaRPr lang="es-MX" sz="1200" dirty="0" smtClean="0"/>
          </a:p>
          <a:p>
            <a:pPr algn="just"/>
            <a:r>
              <a:rPr lang="es-MX" sz="1200" dirty="0" smtClean="0"/>
              <a:t>Concesiones, licencias, permisos.</a:t>
            </a:r>
          </a:p>
          <a:p>
            <a:pPr algn="just"/>
            <a:r>
              <a:rPr lang="es-MX" sz="1200" dirty="0" smtClean="0"/>
              <a:t>Procedimientos administrativos con el nombre</a:t>
            </a:r>
            <a:r>
              <a:rPr lang="es-MX" sz="1200" baseline="0" dirty="0" smtClean="0"/>
              <a:t> del servidor público.</a:t>
            </a:r>
            <a:endParaRPr lang="es-MX" sz="1200" dirty="0" smtClean="0"/>
          </a:p>
          <a:p>
            <a:pPr algn="just"/>
            <a:r>
              <a:rPr lang="es-MX" sz="1200" dirty="0" smtClean="0"/>
              <a:t>Programas sociales con detalles.</a:t>
            </a:r>
          </a:p>
          <a:p>
            <a:pPr algn="just"/>
            <a:r>
              <a:rPr lang="es-MX" sz="1200" dirty="0" smtClean="0"/>
              <a:t>Los servicios</a:t>
            </a:r>
            <a:r>
              <a:rPr lang="es-MX" sz="1200" baseline="0" dirty="0" smtClean="0"/>
              <a:t> público que prestan los sujetos obligados.</a:t>
            </a:r>
          </a:p>
          <a:p>
            <a:pPr algn="just"/>
            <a:r>
              <a:rPr lang="es-MX" sz="1200" baseline="0" dirty="0" smtClean="0"/>
              <a:t>La información de los registros públicos que opere, sin afectar la información confidencial contenida (Poder Ejecutivo)</a:t>
            </a:r>
          </a:p>
          <a:p>
            <a:pPr algn="just"/>
            <a:r>
              <a:rPr lang="es-MX" sz="1200" b="0" baseline="0" dirty="0" smtClean="0"/>
              <a:t>El registro de las denuncias sobre violación de derechos humanos con el nombre del denunciante cuando lo así lo autorice expresamente. (CEDH)</a:t>
            </a:r>
          </a:p>
          <a:p>
            <a:pPr algn="just"/>
            <a:endParaRPr lang="es-MX" sz="1200" b="0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/>
              <a:t>2. ORDINARIA.</a:t>
            </a:r>
          </a:p>
          <a:p>
            <a:pPr algn="just"/>
            <a:r>
              <a:rPr lang="en-US" b="1" dirty="0" err="1" smtClean="0"/>
              <a:t>Expedientes</a:t>
            </a:r>
            <a:r>
              <a:rPr lang="en-US" b="1" dirty="0" smtClean="0"/>
              <a:t> de </a:t>
            </a:r>
            <a:r>
              <a:rPr lang="en-US" b="1" dirty="0" err="1" smtClean="0"/>
              <a:t>investigación</a:t>
            </a:r>
            <a:r>
              <a:rPr lang="en-US" b="1" dirty="0" smtClean="0"/>
              <a:t> </a:t>
            </a:r>
            <a:r>
              <a:rPr lang="en-US" b="1" dirty="0" err="1" smtClean="0"/>
              <a:t>referentes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violaciones</a:t>
            </a:r>
            <a:r>
              <a:rPr lang="en-US" b="1" baseline="0" dirty="0" smtClean="0"/>
              <a:t> graves, </a:t>
            </a:r>
            <a:r>
              <a:rPr lang="en-US" b="1" baseline="0" dirty="0" err="1" smtClean="0"/>
              <a:t>lesa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humanidad</a:t>
            </a:r>
            <a:r>
              <a:rPr lang="en-US" b="1" baseline="0" dirty="0" smtClean="0"/>
              <a:t> o </a:t>
            </a:r>
            <a:r>
              <a:rPr lang="en-US" b="1" baseline="0" dirty="0" err="1" smtClean="0"/>
              <a:t>relacionados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actos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corrupción</a:t>
            </a:r>
            <a:r>
              <a:rPr lang="en-US" b="1" baseline="0" dirty="0" smtClean="0"/>
              <a:t>. 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3. RESERVADA</a:t>
            </a:r>
            <a:r>
              <a:rPr lang="es-MX" dirty="0" smtClean="0"/>
              <a:t>:</a:t>
            </a:r>
          </a:p>
          <a:p>
            <a:pPr algn="just"/>
            <a:r>
              <a:rPr lang="es-MX" dirty="0" smtClean="0"/>
              <a:t>Cualquier persona podría preguntar antes de la visita del Presidente, dónde se colocarán las guardias presidenciales o la cantidad de elementos que protegerán al Presidente. Esta información existe y es pública, pero por su naturaleza no puede ser entregada sino hasta que se haya concluido dicha visita.</a:t>
            </a:r>
          </a:p>
          <a:p>
            <a:pPr algn="just"/>
            <a:r>
              <a:rPr lang="es-MX" dirty="0" smtClean="0"/>
              <a:t>Procedimientos</a:t>
            </a:r>
            <a:r>
              <a:rPr lang="es-MX" baseline="0" dirty="0" smtClean="0"/>
              <a:t> de responsabilidad de los servidores públicos, en tanto no se dicte la resolución administrativa o la jurisdiccional definitiva.</a:t>
            </a:r>
            <a:endParaRPr lang="es-MX" dirty="0" smtClean="0"/>
          </a:p>
          <a:p>
            <a:endParaRPr lang="es-MX" dirty="0" smtClean="0"/>
          </a:p>
          <a:p>
            <a:r>
              <a:rPr lang="es-MX" b="1" dirty="0" smtClean="0"/>
              <a:t>4. CONFIDENCIAL:</a:t>
            </a:r>
          </a:p>
          <a:p>
            <a:r>
              <a:rPr lang="es-MX" b="0" dirty="0" smtClean="0"/>
              <a:t>El</a:t>
            </a:r>
            <a:r>
              <a:rPr lang="es-MX" b="0" baseline="0" dirty="0" smtClean="0"/>
              <a:t> expediente clínico de un paciente que no es el titular.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0" baseline="0" dirty="0" smtClean="0"/>
              <a:t>Pruebas de sangre en algún hospital público.</a:t>
            </a:r>
          </a:p>
          <a:p>
            <a:r>
              <a:rPr lang="es-MX" b="0" baseline="0" dirty="0" smtClean="0"/>
              <a:t>Dictamen pericial psicológico en poder del IJCF.</a:t>
            </a:r>
          </a:p>
          <a:p>
            <a:r>
              <a:rPr lang="es-MX" b="0" baseline="0" dirty="0" smtClean="0"/>
              <a:t>Datos recabados por INEGI. (que no son estadísticos)</a:t>
            </a:r>
          </a:p>
          <a:p>
            <a:r>
              <a:rPr lang="es-MX" b="0" baseline="0" dirty="0" smtClean="0"/>
              <a:t>Preferencia sexual.</a:t>
            </a:r>
          </a:p>
          <a:p>
            <a:r>
              <a:rPr lang="es-MX" b="0" baseline="0" dirty="0" smtClean="0"/>
              <a:t>Estado de salud físico y mental.</a:t>
            </a:r>
          </a:p>
          <a:p>
            <a:endParaRPr lang="es-MX" b="0" baseline="0" dirty="0" smtClean="0"/>
          </a:p>
          <a:p>
            <a:endParaRPr lang="es-MX" b="0" baseline="0" dirty="0" smtClean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7"/>
            <a:ext cx="5467350" cy="3929241"/>
          </a:xfrm>
          <a:prstGeom prst="rect">
            <a:avLst/>
          </a:prstGeom>
        </p:spPr>
        <p:txBody>
          <a:bodyPr/>
          <a:lstStyle/>
          <a:p>
            <a:r>
              <a:rPr lang="es-MX" b="1" dirty="0" smtClean="0"/>
              <a:t>4. CONFIDENCIAL:</a:t>
            </a:r>
          </a:p>
          <a:p>
            <a:r>
              <a:rPr lang="es-MX" b="0" dirty="0" smtClean="0"/>
              <a:t>El</a:t>
            </a:r>
            <a:r>
              <a:rPr lang="es-MX" b="0" baseline="0" dirty="0" smtClean="0"/>
              <a:t> expediente clínico de un paciente que no es el titular.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0" baseline="0" dirty="0" smtClean="0"/>
              <a:t>Pruebas de sangre en algún hospital público.</a:t>
            </a:r>
          </a:p>
          <a:p>
            <a:r>
              <a:rPr lang="es-MX" b="0" baseline="0" dirty="0" smtClean="0"/>
              <a:t>Dictamen pericial psicológico en poder del IJCF.</a:t>
            </a:r>
          </a:p>
          <a:p>
            <a:r>
              <a:rPr lang="es-MX" b="0" baseline="0" dirty="0" smtClean="0"/>
              <a:t>Datos recabados por INEGI. (que no son estadísticos)</a:t>
            </a:r>
          </a:p>
          <a:p>
            <a:endParaRPr lang="es-MX" b="0" baseline="0" dirty="0" smtClean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20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715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896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4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336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03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6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11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62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37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06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650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2714-B4CD-E64F-AC19-C73A2CD3E4A3}" type="datetimeFigureOut">
              <a:rPr lang="es-ES" smtClean="0"/>
              <a:pPr/>
              <a:t>27/10/2015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0ED3-230C-E94A-B197-8591788CAE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34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4.jp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76"/>
            <a:ext cx="3126106" cy="6858002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3666555" y="5184038"/>
            <a:ext cx="51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Cynthia Cantero Pacheco</a:t>
            </a:r>
          </a:p>
          <a:p>
            <a:pPr algn="r"/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Presidenta del Consejo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22416" y="3231686"/>
            <a:ext cx="6763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Diplomado en Transparencia y Protección de Datos en sector salud</a:t>
            </a:r>
            <a:endParaRPr lang="es-ES" sz="36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3638333" y="5761688"/>
            <a:ext cx="517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OCTUBRE 2015</a:t>
            </a:r>
          </a:p>
        </p:txBody>
      </p:sp>
      <p:pic>
        <p:nvPicPr>
          <p:cNvPr id="8" name="Imagen 7" descr="original_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01" y="1970338"/>
            <a:ext cx="6124199" cy="163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8590" y="6601824"/>
            <a:ext cx="9155568" cy="4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G_7504.JPG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25" r="5652"/>
          <a:stretch/>
        </p:blipFill>
        <p:spPr>
          <a:xfrm>
            <a:off x="28279" y="-2"/>
            <a:ext cx="9115721" cy="68580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8131920" y="3457667"/>
            <a:ext cx="917267" cy="23639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1645" y="3662892"/>
            <a:ext cx="8290678" cy="201495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41645" y="4086416"/>
            <a:ext cx="8290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¿Qué es el      ?</a:t>
            </a:r>
            <a:endParaRPr lang="es-ES" sz="6600" b="1" spc="-3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2" name="Imagen 11" descr="logo_itei_we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542" y="3819525"/>
            <a:ext cx="2079100" cy="13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981" r="2133" b="4549"/>
          <a:stretch/>
        </p:blipFill>
        <p:spPr>
          <a:xfrm>
            <a:off x="-141103" y="0"/>
            <a:ext cx="4494740" cy="6858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3508629" y="4194045"/>
            <a:ext cx="1017415" cy="1187870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086532" y="1628799"/>
            <a:ext cx="7329819" cy="410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dirty="0" smtClean="0">
              <a:latin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53637" y="405104"/>
            <a:ext cx="4608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ES_tradnl" sz="2400" dirty="0" smtClean="0">
                <a:cs typeface="Calibri"/>
              </a:rPr>
              <a:t>Órgano público </a:t>
            </a:r>
            <a:r>
              <a:rPr lang="es-ES_tradnl" sz="2400" b="1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autónomo, </a:t>
            </a:r>
            <a:r>
              <a:rPr lang="es-ES_tradnl" sz="2400" dirty="0" smtClean="0">
                <a:cs typeface="Calibri"/>
              </a:rPr>
              <a:t>personalidad jurídica y patrimonio propio, </a:t>
            </a:r>
            <a:r>
              <a:rPr lang="es-MX" sz="2400" dirty="0" smtClean="0">
                <a:cs typeface="Calibri"/>
              </a:rPr>
              <a:t>imparcial e independiente,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MX" sz="2400" dirty="0" smtClean="0">
                <a:cs typeface="Calibri"/>
              </a:rPr>
              <a:t>Resuelve </a:t>
            </a:r>
            <a:r>
              <a:rPr lang="es-MX" sz="2400" dirty="0">
                <a:cs typeface="Calibri"/>
              </a:rPr>
              <a:t>controversias </a:t>
            </a:r>
            <a:r>
              <a:rPr lang="es-MX" sz="2400" dirty="0" smtClean="0">
                <a:cs typeface="Calibri"/>
              </a:rPr>
              <a:t>(</a:t>
            </a:r>
            <a:r>
              <a:rPr lang="es-MX" sz="2400" b="1" dirty="0" smtClean="0">
                <a:cs typeface="Calibri"/>
              </a:rPr>
              <a:t>recurso de revisión, de transparencia y de protección de datos personales</a:t>
            </a:r>
            <a:r>
              <a:rPr lang="es-MX" sz="2400" dirty="0" smtClean="0">
                <a:cs typeface="Calibri"/>
              </a:rPr>
              <a:t>)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MX" sz="2400" dirty="0" smtClean="0">
                <a:cs typeface="Calibri"/>
              </a:rPr>
              <a:t>Supervisa </a:t>
            </a:r>
            <a:r>
              <a:rPr lang="es-MX" sz="2400" dirty="0">
                <a:cs typeface="Calibri"/>
              </a:rPr>
              <a:t>la </a:t>
            </a:r>
            <a:r>
              <a:rPr lang="es-MX" sz="2400" dirty="0" smtClean="0">
                <a:cs typeface="Calibri"/>
              </a:rPr>
              <a:t>transparencia </a:t>
            </a:r>
            <a:r>
              <a:rPr lang="es-MX" sz="2400" dirty="0">
                <a:cs typeface="Calibri"/>
              </a:rPr>
              <a:t>en las instituciones </a:t>
            </a:r>
            <a:r>
              <a:rPr lang="es-MX" sz="2400" dirty="0" smtClean="0">
                <a:cs typeface="Calibri"/>
              </a:rPr>
              <a:t>públicas,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MX" sz="2400" dirty="0" smtClean="0">
                <a:cs typeface="Calibri"/>
              </a:rPr>
              <a:t>Sanciona a quien no cumple,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ES" sz="2400" dirty="0" smtClean="0"/>
              <a:t>Capacita</a:t>
            </a:r>
            <a:r>
              <a:rPr lang="es-ES" sz="2400" dirty="0"/>
              <a:t>, asesora, promueve y difunde los </a:t>
            </a:r>
            <a:r>
              <a:rPr lang="es-ES" sz="2400" dirty="0" smtClean="0"/>
              <a:t>derechos, y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ES" sz="2400" dirty="0" smtClean="0"/>
              <a:t>Gobierno </a:t>
            </a:r>
            <a:r>
              <a:rPr lang="es-ES" sz="2400" dirty="0"/>
              <a:t>Abierto</a:t>
            </a:r>
          </a:p>
          <a:p>
            <a:pPr algn="just">
              <a:spcBef>
                <a:spcPts val="1200"/>
              </a:spcBef>
            </a:pPr>
            <a:endParaRPr lang="es-ES_tradnl" sz="2400" b="1" dirty="0">
              <a:cs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68353" y="4244871"/>
            <a:ext cx="3285284" cy="1048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original_horizontal.png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7" y="4271052"/>
            <a:ext cx="3590056" cy="1033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9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4698999" y="877438"/>
            <a:ext cx="4445001" cy="751361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086532" y="1628799"/>
            <a:ext cx="7329819" cy="410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dirty="0" smtClean="0">
              <a:latin typeface="Calibri"/>
              <a:cs typeface="Calibri"/>
            </a:endParaRPr>
          </a:p>
        </p:txBody>
      </p:sp>
      <p:pic>
        <p:nvPicPr>
          <p:cNvPr id="10" name="Imagen 9" descr="original_horizontal.png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3" y="877437"/>
            <a:ext cx="3448711" cy="8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1" descr="monitos_caminando_ok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0493"/>
          <a:stretch/>
        </p:blipFill>
        <p:spPr>
          <a:xfrm>
            <a:off x="0" y="0"/>
            <a:ext cx="4698999" cy="1628799"/>
          </a:xfrm>
          <a:prstGeom prst="rect">
            <a:avLst/>
          </a:prstGeom>
        </p:spPr>
      </p:pic>
      <p:sp>
        <p:nvSpPr>
          <p:cNvPr id="11" name="Rectángulo 2"/>
          <p:cNvSpPr/>
          <p:nvPr/>
        </p:nvSpPr>
        <p:spPr>
          <a:xfrm>
            <a:off x="4698999" y="-36963"/>
            <a:ext cx="4445000" cy="8774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Sanciones</a:t>
            </a:r>
            <a:endParaRPr lang="es-ES" sz="36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56796"/>
              </p:ext>
            </p:extLst>
          </p:nvPr>
        </p:nvGraphicFramePr>
        <p:xfrm>
          <a:off x="590550" y="1748904"/>
          <a:ext cx="8055304" cy="4846374"/>
        </p:xfrm>
        <a:graphic>
          <a:graphicData uri="http://schemas.openxmlformats.org/drawingml/2006/table">
            <a:tbl>
              <a:tblPr/>
              <a:tblGrid>
                <a:gridCol w="2854154"/>
                <a:gridCol w="5201150"/>
              </a:tblGrid>
              <a:tr h="9545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$3,500 - $35,000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incrementa: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$10,500 - $70,000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Utilizar de manera inadecuada e irresponsable la información confidencial.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59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3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$7,000 - $70,000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incrementa: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$14,000 - $105,000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Difundir, distribuir, transferir, publicar, comercializar o permitir el acceso a la información confidencial, </a:t>
                      </a:r>
                      <a:r>
                        <a:rPr kumimoji="0" lang="es-E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sin autorización de su titular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114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$700 - $7,000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incrementa: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$7,000 - $52,000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es-ES" sz="2000" dirty="0" smtClean="0">
                          <a:latin typeface="Calibri" pitchFamily="34" charset="0"/>
                        </a:rPr>
                        <a:t>No resolver en tiempo las solicitudes relativas a datos personales. (ARCO)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Negarse a recibir las solicitudes relativa a datos personales. (ARCO)</a:t>
                      </a:r>
                      <a:endParaRPr lang="es-ES" sz="2000" dirty="0" smtClean="0">
                        <a:latin typeface="Calibri" pitchFamily="34" charset="0"/>
                      </a:endParaRP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es-ES" sz="2000" dirty="0" smtClean="0">
                          <a:latin typeface="Calibri" pitchFamily="34" charset="0"/>
                        </a:rPr>
                        <a:t>No llevar un registro de la transmisión a terceros de información reservada o confidencial en su poder.</a:t>
                      </a:r>
                      <a:endParaRPr lang="es-MX" sz="2400" dirty="0" smtClean="0">
                        <a:solidFill>
                          <a:srgbClr val="0D0D0D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2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75" y="217994"/>
            <a:ext cx="3709004" cy="15131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5695" t="92149" r="61156"/>
          <a:stretch/>
        </p:blipFill>
        <p:spPr>
          <a:xfrm>
            <a:off x="2119722" y="1085454"/>
            <a:ext cx="2557764" cy="305296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82995" y="2083752"/>
            <a:ext cx="8787595" cy="4814558"/>
          </a:xfrm>
        </p:spPr>
        <p:txBody>
          <a:bodyPr>
            <a:noAutofit/>
          </a:bodyPr>
          <a:lstStyle/>
          <a:p>
            <a:pPr marL="514350" lvl="0" indent="-514350" algn="just">
              <a:buAutoNum type="arabicPeriod"/>
            </a:pPr>
            <a:r>
              <a:rPr lang="es-MX" sz="2200" dirty="0" smtClean="0"/>
              <a:t>Disponer </a:t>
            </a:r>
            <a:r>
              <a:rPr lang="es-MX" sz="2200" dirty="0"/>
              <a:t>de información útil, permite obtener ventajas comparativas con otros </a:t>
            </a:r>
            <a:r>
              <a:rPr lang="es-MX" sz="2200" dirty="0" smtClean="0"/>
              <a:t>competidores,</a:t>
            </a:r>
            <a:endParaRPr lang="es-MX" sz="2200" dirty="0"/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Reduce </a:t>
            </a:r>
            <a:r>
              <a:rPr lang="es-MX" sz="2200" dirty="0"/>
              <a:t>costos de transacción, porque permite conocer particularidades como fechas, montos, condiciones y otras características solicitadas para licitaciones y </a:t>
            </a:r>
            <a:r>
              <a:rPr lang="es-MX" sz="2200" dirty="0" smtClean="0"/>
              <a:t>concursos,</a:t>
            </a:r>
            <a:endParaRPr lang="es-MX" sz="2200" dirty="0"/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Se </a:t>
            </a:r>
            <a:r>
              <a:rPr lang="es-MX" sz="2200" dirty="0"/>
              <a:t>hacen procesos más transparentes, el poder conocer a qué proveedores se hacen adjudicaciones y sus contrataciones, impide prácticas monopólicas y actos </a:t>
            </a:r>
            <a:r>
              <a:rPr lang="es-MX" sz="2200" dirty="0" smtClean="0"/>
              <a:t>discrecionales,</a:t>
            </a:r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Permite </a:t>
            </a:r>
            <a:r>
              <a:rPr lang="es-MX" sz="2200" dirty="0"/>
              <a:t>fomentar buenas prácticas entre los particulares y el </a:t>
            </a:r>
            <a:r>
              <a:rPr lang="es-MX" sz="2200" dirty="0" smtClean="0"/>
              <a:t>gobierno,</a:t>
            </a:r>
            <a:endParaRPr lang="es-MX" sz="2200" dirty="0"/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Fomenta </a:t>
            </a:r>
            <a:r>
              <a:rPr lang="es-MX" sz="2200" dirty="0"/>
              <a:t>la rendición de cuentas e inhibe la opacidad y corrupción.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6020012"/>
            <a:ext cx="9144000" cy="8379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584582" y="5963435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i="1" dirty="0">
                <a:solidFill>
                  <a:srgbClr val="FFFFFF"/>
                </a:solidFill>
              </a:rPr>
              <a:t>La información pública más allá de un registro histórico, como información que pueda ser reutilizada para diseñar soluciones.</a:t>
            </a:r>
            <a:endParaRPr lang="es-MX" sz="2000" i="1" dirty="0">
              <a:solidFill>
                <a:srgbClr val="FFFF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04270" y="282184"/>
            <a:ext cx="5737360" cy="1431057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647085" y="423277"/>
            <a:ext cx="6745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¿Para qué sirve la Transparencia?</a:t>
            </a:r>
            <a:endParaRPr lang="es-ES" sz="35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022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28674" y="3771510"/>
            <a:ext cx="4960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s-E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www.itei.org.mx</a:t>
            </a:r>
            <a:endParaRPr lang="es-ES" sz="3600" b="1" dirty="0">
              <a:solidFill>
                <a:schemeClr val="tx1">
                  <a:lumMod val="50000"/>
                  <a:lumOff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42163" y="4875550"/>
            <a:ext cx="4032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Av. Ignacio L. Vallarta 1312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Col. Americana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Guadalajara, Jalisco. CP 44610</a:t>
            </a:r>
          </a:p>
          <a:p>
            <a:pPr algn="ctr">
              <a:defRPr/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</a:rPr>
              <a:t>(52) 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33 36305745</a:t>
            </a:r>
          </a:p>
        </p:txBody>
      </p:sp>
      <p:pic>
        <p:nvPicPr>
          <p:cNvPr id="8" name="Imagen 7" descr="origina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74" y="1044433"/>
            <a:ext cx="4960965" cy="132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1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" y="0"/>
            <a:ext cx="3354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2416358" y="1305046"/>
            <a:ext cx="600035" cy="104934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610554" y="1464785"/>
            <a:ext cx="4311283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777302" y="1484810"/>
            <a:ext cx="414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Transparencia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83599" y="2533722"/>
            <a:ext cx="6338240" cy="2943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b="1" dirty="0" smtClean="0">
                <a:latin typeface="Calibri"/>
                <a:cs typeface="Calibri"/>
              </a:rPr>
              <a:t>Dejar que la verdad este </a:t>
            </a:r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disponible</a:t>
            </a:r>
            <a:r>
              <a:rPr lang="es-MX" sz="2400" b="1" dirty="0" smtClean="0">
                <a:latin typeface="Calibri"/>
                <a:cs typeface="Calibri"/>
              </a:rPr>
              <a:t> para que todos la vean. Qué no se alteren u oculten los hechos que se realizan en el ejercicio de su función.</a:t>
            </a:r>
          </a:p>
          <a:p>
            <a:pPr marL="0" indent="0" algn="just">
              <a:buNone/>
            </a:pPr>
            <a:endParaRPr lang="es-ES_tradnl" sz="24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s-ES_tradnl" sz="2400" dirty="0">
              <a:latin typeface="Calibri"/>
              <a:cs typeface="Calibri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458951" y="5451343"/>
            <a:ext cx="6462888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400" dirty="0" smtClean="0">
                <a:solidFill>
                  <a:schemeClr val="bg1"/>
                </a:solidFill>
              </a:rPr>
              <a:t>Se encuentra íntimamente ligado al derecho de acceso a la información pública </a:t>
            </a:r>
            <a:r>
              <a:rPr lang="es-MX" sz="2800" b="1" dirty="0" smtClean="0">
                <a:solidFill>
                  <a:schemeClr val="bg1"/>
                </a:solidFill>
              </a:rPr>
              <a:t>uno de los derechos fundamentales del hombre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4.jp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41775" b="9397"/>
          <a:stretch/>
        </p:blipFill>
        <p:spPr>
          <a:xfrm>
            <a:off x="7097889" y="0"/>
            <a:ext cx="2046111" cy="6858000"/>
          </a:xfrm>
          <a:prstGeom prst="rect">
            <a:avLst/>
          </a:prstGeom>
        </p:spPr>
      </p:pic>
      <p:pic>
        <p:nvPicPr>
          <p:cNvPr id="15" name="Imagen 14" descr="original_horizont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71398" y="6318785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5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818441" y="1095218"/>
            <a:ext cx="8226779" cy="11291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1190" y="271043"/>
            <a:ext cx="8726715" cy="175487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 descr="monitos_caminando_ok.jp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0493"/>
          <a:stretch/>
        </p:blipFill>
        <p:spPr>
          <a:xfrm>
            <a:off x="151190" y="271043"/>
            <a:ext cx="4698999" cy="1754874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18517" y="2675795"/>
            <a:ext cx="8151325" cy="3926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342900" indent="-342900" algn="just">
              <a:spcBef>
                <a:spcPct val="20000"/>
              </a:spcBef>
              <a:buFont typeface="Wingdings" charset="2"/>
              <a:buChar char="§"/>
              <a:defRPr>
                <a:latin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_tradnl" sz="2000" dirty="0"/>
              <a:t>El derecho de acceso a la información pública es relativamente reciente en México</a:t>
            </a:r>
            <a:r>
              <a:rPr lang="es-ES_tradnl" sz="2000" dirty="0" smtClean="0"/>
              <a:t>.</a:t>
            </a:r>
          </a:p>
          <a:p>
            <a:r>
              <a:rPr lang="es-ES_tradnl" sz="2000" dirty="0" smtClean="0"/>
              <a:t>Es una garantía consagrada en la Constitución Política del país y de nuestro Estado</a:t>
            </a:r>
            <a:endParaRPr lang="es-ES_tradnl" sz="2000" dirty="0"/>
          </a:p>
          <a:p>
            <a:r>
              <a:rPr lang="es-ES_tradnl" sz="2000" dirty="0"/>
              <a:t>En 2002 se publicó la primera Ley de Transparencia en el país (Jalisco), y se han emitido cuatro leyes en la materia. </a:t>
            </a:r>
          </a:p>
          <a:p>
            <a:r>
              <a:rPr lang="es-ES_tradnl" sz="2000" dirty="0"/>
              <a:t>El pasado  04 de mayo se publicó en el D.O.F., la Ley General de </a:t>
            </a:r>
            <a:r>
              <a:rPr lang="es-ES_tradnl" sz="2000" dirty="0" smtClean="0"/>
              <a:t>Transparencia.</a:t>
            </a:r>
            <a:endParaRPr lang="es-ES_tradnl" sz="2000" dirty="0"/>
          </a:p>
          <a:p>
            <a:r>
              <a:rPr lang="es-ES_tradnl" sz="2000" dirty="0" smtClean="0"/>
              <a:t>El 8 </a:t>
            </a:r>
            <a:r>
              <a:rPr lang="es-ES_tradnl" sz="2000" dirty="0"/>
              <a:t>de </a:t>
            </a:r>
            <a:r>
              <a:rPr lang="es-ES_tradnl" sz="2000" dirty="0" smtClean="0"/>
              <a:t>septiembre, </a:t>
            </a:r>
            <a:r>
              <a:rPr lang="es-ES_tradnl" sz="2000" dirty="0"/>
              <a:t>el Congreso del Estado aprobó </a:t>
            </a:r>
            <a:r>
              <a:rPr lang="es-ES_tradnl" sz="2000" dirty="0" smtClean="0"/>
              <a:t>reformas a </a:t>
            </a:r>
            <a:r>
              <a:rPr lang="es-ES_tradnl" sz="2000" dirty="0"/>
              <a:t>la ley </a:t>
            </a:r>
            <a:r>
              <a:rPr lang="es-ES_tradnl" sz="2000" dirty="0" smtClean="0"/>
              <a:t>vigente, y el 22 de octubre aprobaron las observaciones que realizó el Gobernador.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967111" y="804637"/>
            <a:ext cx="384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Generalidades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789617" y="118383"/>
            <a:ext cx="4344462" cy="761483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08985" y="214431"/>
            <a:ext cx="43444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1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S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ujetos obligados</a:t>
            </a:r>
            <a:endParaRPr lang="es-ES" sz="31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789617" y="958590"/>
            <a:ext cx="44951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Poderes de los Estados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Órganos descentralizados y desconcentrados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Universidades públicas con autonomía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Órganos autónomos</a:t>
            </a:r>
            <a:endParaRPr lang="es-ES" sz="2400" dirty="0"/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Ayuntamientos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Partidos políticos y </a:t>
            </a:r>
            <a:r>
              <a:rPr lang="es-ES" sz="2400" dirty="0" smtClean="0">
                <a:solidFill>
                  <a:srgbClr val="FF0000"/>
                </a:solidFill>
              </a:rPr>
              <a:t>candidatos independientes.</a:t>
            </a:r>
            <a:endParaRPr lang="es-ES" sz="2400" dirty="0">
              <a:solidFill>
                <a:srgbClr val="FF0000"/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Fideicomisos</a:t>
            </a:r>
            <a:r>
              <a:rPr lang="es-ES" sz="2400" dirty="0"/>
              <a:t> </a:t>
            </a:r>
            <a:r>
              <a:rPr lang="es-ES" sz="2400" dirty="0" smtClean="0"/>
              <a:t>y fondos públicos</a:t>
            </a:r>
            <a:endParaRPr lang="es-ES" sz="2400" dirty="0"/>
          </a:p>
          <a:p>
            <a:pPr marL="342900" lvl="0" indent="-342900" algn="just">
              <a:buFont typeface="Arial"/>
              <a:buChar char="•"/>
            </a:pPr>
            <a:r>
              <a:rPr lang="es-ES" sz="2400" dirty="0"/>
              <a:t>P</a:t>
            </a:r>
            <a:r>
              <a:rPr lang="es-ES" sz="2400" dirty="0" smtClean="0"/>
              <a:t>ersonas físicas/morales que reciben recursos </a:t>
            </a:r>
            <a:r>
              <a:rPr lang="es-ES" sz="2400" dirty="0" smtClean="0">
                <a:solidFill>
                  <a:srgbClr val="FF0000"/>
                </a:solidFill>
              </a:rPr>
              <a:t>(actos de autoridad)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>
                <a:solidFill>
                  <a:srgbClr val="FF0000"/>
                </a:solidFill>
              </a:rPr>
              <a:t>Colegio de </a:t>
            </a:r>
            <a:r>
              <a:rPr lang="es-ES" sz="2400" dirty="0" smtClean="0">
                <a:solidFill>
                  <a:srgbClr val="FF0000"/>
                </a:solidFill>
              </a:rPr>
              <a:t>Notarios</a:t>
            </a:r>
            <a:r>
              <a:rPr lang="es-ES" sz="2400" dirty="0">
                <a:solidFill>
                  <a:srgbClr val="FF0000"/>
                </a:solidFill>
              </a:rPr>
              <a:t>.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FF0000"/>
                </a:solidFill>
              </a:rPr>
              <a:t>Sindicatos.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>
                <a:solidFill>
                  <a:srgbClr val="FF0000"/>
                </a:solidFill>
              </a:rPr>
              <a:t>Fideicomisos.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865555" y="4411637"/>
            <a:ext cx="561240" cy="25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4374655" y="4301726"/>
            <a:ext cx="3104595" cy="1129143"/>
          </a:xfrm>
          <a:prstGeom prst="rect">
            <a:avLst/>
          </a:prstGeom>
        </p:spPr>
      </p:pic>
      <p:sp>
        <p:nvSpPr>
          <p:cNvPr id="9" name="Rectángulo 4"/>
          <p:cNvSpPr/>
          <p:nvPr/>
        </p:nvSpPr>
        <p:spPr>
          <a:xfrm>
            <a:off x="4603971" y="164384"/>
            <a:ext cx="4251177" cy="4154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400" dirty="0">
                <a:latin typeface="Calibri"/>
                <a:cs typeface="Calibri"/>
              </a:rPr>
              <a:t>Toda información que generen, posean o administren </a:t>
            </a:r>
            <a:r>
              <a:rPr lang="es-ES_tradnl" sz="2400" dirty="0" smtClean="0">
                <a:latin typeface="Calibri"/>
                <a:cs typeface="Calibri"/>
              </a:rPr>
              <a:t>las entidades públicas es decir Sujetos Obligados, </a:t>
            </a:r>
            <a:r>
              <a:rPr lang="es-ES_tradnl" sz="2400" dirty="0">
                <a:latin typeface="Calibri"/>
                <a:cs typeface="Calibri"/>
              </a:rPr>
              <a:t>como consecuencia del ejercicio de sus facultades o atribuciones, </a:t>
            </a:r>
            <a:r>
              <a:rPr lang="es-ES_tradnl" sz="2400" dirty="0" smtClean="0">
                <a:latin typeface="Calibri"/>
                <a:cs typeface="Calibri"/>
              </a:rPr>
              <a:t>del </a:t>
            </a:r>
            <a:r>
              <a:rPr lang="es-ES_tradnl" sz="2400" dirty="0">
                <a:latin typeface="Calibri"/>
                <a:cs typeface="Calibri"/>
              </a:rPr>
              <a:t>cumplimiento de sus obligaciones, sin importar su origen, utilización o el medio en el que se contenga o </a:t>
            </a:r>
            <a:r>
              <a:rPr lang="es-ES_tradnl" sz="2400" dirty="0" smtClean="0">
                <a:latin typeface="Calibri"/>
                <a:cs typeface="Calibri"/>
              </a:rPr>
              <a:t>almacene es</a:t>
            </a:r>
            <a:r>
              <a:rPr lang="es-ES" sz="2400" dirty="0" smtClean="0">
                <a:latin typeface="Calibri"/>
                <a:cs typeface="Calibri"/>
              </a:rPr>
              <a:t>…</a:t>
            </a:r>
            <a:endParaRPr lang="es-ES_tradnl" sz="2400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4907" r="5530" b="5237"/>
          <a:stretch/>
        </p:blipFill>
        <p:spPr>
          <a:xfrm>
            <a:off x="-123478" y="0"/>
            <a:ext cx="4498133" cy="6858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50189" y="4416211"/>
            <a:ext cx="6565698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50189" y="4472807"/>
            <a:ext cx="658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pública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20" name="Imagen 19" descr="original_horizont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926952" y="367748"/>
            <a:ext cx="3104595" cy="1129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483" t="7011" b="6337"/>
          <a:stretch/>
        </p:blipFill>
        <p:spPr>
          <a:xfrm>
            <a:off x="0" y="0"/>
            <a:ext cx="6013950" cy="5442566"/>
          </a:xfrm>
          <a:prstGeom prst="rect">
            <a:avLst/>
          </a:prstGeom>
        </p:spPr>
      </p:pic>
      <p:graphicFrame>
        <p:nvGraphicFramePr>
          <p:cNvPr id="13" name="Diagrama 3"/>
          <p:cNvGraphicFramePr/>
          <p:nvPr>
            <p:extLst>
              <p:ext uri="{D42A27DB-BD31-4B8C-83A1-F6EECF244321}">
                <p14:modId xmlns:p14="http://schemas.microsoft.com/office/powerpoint/2010/main" val="1305569963"/>
              </p:ext>
            </p:extLst>
          </p:nvPr>
        </p:nvGraphicFramePr>
        <p:xfrm>
          <a:off x="2231927" y="3436087"/>
          <a:ext cx="6654800" cy="243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 3"/>
          <p:cNvSpPr/>
          <p:nvPr/>
        </p:nvSpPr>
        <p:spPr>
          <a:xfrm>
            <a:off x="2254432" y="624583"/>
            <a:ext cx="6565698" cy="145996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31927" y="732516"/>
            <a:ext cx="658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Tipos de 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pública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6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926952" y="367748"/>
            <a:ext cx="3104595" cy="1129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483" t="7011" b="6337"/>
          <a:stretch/>
        </p:blipFill>
        <p:spPr>
          <a:xfrm>
            <a:off x="0" y="0"/>
            <a:ext cx="6013950" cy="54425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54432" y="72521"/>
            <a:ext cx="6565698" cy="145996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43179" y="202338"/>
            <a:ext cx="658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Tipos de 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pública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59556" y="1496891"/>
            <a:ext cx="81204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MX" sz="2800" b="1" dirty="0" smtClean="0"/>
              <a:t>FUNDAMENTAL</a:t>
            </a:r>
            <a:r>
              <a:rPr lang="es-MX" sz="2800" dirty="0" smtClean="0"/>
              <a:t>: Información para todos los S.O. y otra particular para ciertos entes públicos. </a:t>
            </a:r>
            <a:endParaRPr lang="es-MX" sz="2800" dirty="0"/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CEDH, ITEI, Poder Ejecutivo, Legislativo, Judicial</a:t>
            </a:r>
            <a:r>
              <a:rPr lang="es-MX" sz="2000" dirty="0"/>
              <a:t>, </a:t>
            </a:r>
            <a:r>
              <a:rPr lang="es-MX" sz="2000" dirty="0" smtClean="0">
                <a:solidFill>
                  <a:srgbClr val="FF0000"/>
                </a:solidFill>
              </a:rPr>
              <a:t>Universidades </a:t>
            </a:r>
            <a:r>
              <a:rPr lang="es-MX" sz="2000" dirty="0">
                <a:solidFill>
                  <a:srgbClr val="FF0000"/>
                </a:solidFill>
              </a:rPr>
              <a:t>Públicas con autonomía, </a:t>
            </a:r>
            <a:r>
              <a:rPr lang="es-MX" sz="2000" dirty="0" smtClean="0">
                <a:solidFill>
                  <a:srgbClr val="FF0000"/>
                </a:solidFill>
              </a:rPr>
              <a:t>Tribunal Electoral, Colegio de Notarios, fideicomisos, autoridades laborales, sindicatos</a:t>
            </a:r>
          </a:p>
          <a:p>
            <a:pPr algn="just"/>
            <a:endParaRPr lang="es-MX" sz="2800" b="1" dirty="0" smtClean="0"/>
          </a:p>
          <a:p>
            <a:pPr algn="just"/>
            <a:r>
              <a:rPr lang="es-MX" sz="2800" b="1" dirty="0" smtClean="0"/>
              <a:t>2. ORDINARIA: </a:t>
            </a:r>
            <a:r>
              <a:rPr lang="es-MX" sz="2800" dirty="0" smtClean="0"/>
              <a:t>No se encuentra publicada pero es de libre acceso.</a:t>
            </a:r>
          </a:p>
          <a:p>
            <a:pPr algn="just"/>
            <a:r>
              <a:rPr lang="es-MX" sz="2800" b="1" dirty="0"/>
              <a:t>3. RESERVADA</a:t>
            </a:r>
            <a:r>
              <a:rPr lang="es-MX" sz="2800" dirty="0"/>
              <a:t>: Temporalmente queda prohibido su manejo, publicación y difusión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010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926952" y="367748"/>
            <a:ext cx="3104595" cy="1129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483" t="7011" b="6337"/>
          <a:stretch/>
        </p:blipFill>
        <p:spPr>
          <a:xfrm>
            <a:off x="0" y="0"/>
            <a:ext cx="6013950" cy="54425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54432" y="72521"/>
            <a:ext cx="6565698" cy="145996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43179" y="202338"/>
            <a:ext cx="658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Tipos de 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pública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59556" y="1496891"/>
            <a:ext cx="81204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800" b="1" dirty="0" smtClean="0"/>
          </a:p>
          <a:p>
            <a:pPr algn="just"/>
            <a:r>
              <a:rPr lang="es-MX" sz="2800" b="1" dirty="0" smtClean="0"/>
              <a:t>4</a:t>
            </a:r>
            <a:r>
              <a:rPr lang="es-MX" sz="2800" b="1" dirty="0"/>
              <a:t>. CONFIDENCIAL:  </a:t>
            </a:r>
            <a:r>
              <a:rPr lang="es-MX" sz="2800" dirty="0"/>
              <a:t>Intransferible e indelegable. </a:t>
            </a:r>
            <a:endParaRPr lang="es-MX" sz="2800" dirty="0" smtClean="0"/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1. Origen étnico o racial, características físicas, morales o emocionales, vida afectiva, o familiar, domicilio particular, patrimonio, ideología, creencia o convicción religiosa y filosófica, estado de salud física y mental, preferencia sexual. </a:t>
            </a:r>
          </a:p>
          <a:p>
            <a:pPr algn="just"/>
            <a:r>
              <a:rPr lang="es-MX" sz="2800" dirty="0" smtClean="0"/>
              <a:t>2. Otros datos análogos que afecten la intimidad y den origen a discriminación.</a:t>
            </a:r>
          </a:p>
          <a:p>
            <a:pPr algn="just"/>
            <a:r>
              <a:rPr lang="es-MX" sz="2800" dirty="0" smtClean="0"/>
              <a:t>3. La entregada con ese carácter por los particulares.</a:t>
            </a:r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283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2263"/>
            <a:ext cx="9144001" cy="55621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86317" y="341105"/>
            <a:ext cx="6565698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6317" y="397701"/>
            <a:ext cx="658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pública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4420" y="4554175"/>
            <a:ext cx="2153951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Gratuita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58383" y="1666931"/>
            <a:ext cx="2953475" cy="2068953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Solicitudes vía electrónica</a:t>
            </a:r>
          </a:p>
          <a:p>
            <a:pPr algn="ctr"/>
            <a:r>
              <a:rPr lang="es-ES" sz="2400" i="1" dirty="0" smtClean="0">
                <a:solidFill>
                  <a:srgbClr val="FF0000"/>
                </a:solidFill>
              </a:rPr>
              <a:t>telefónica, correo,  telégrafo</a:t>
            </a:r>
          </a:p>
          <a:p>
            <a:pPr algn="ctr"/>
            <a:r>
              <a:rPr lang="es-ES" sz="2400" i="1" dirty="0" smtClean="0">
                <a:solidFill>
                  <a:srgbClr val="FF0000"/>
                </a:solidFill>
              </a:rPr>
              <a:t>ante el S.O.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714704" y="4554175"/>
            <a:ext cx="2153951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 justificación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5695" t="92149" r="61156"/>
          <a:stretch/>
        </p:blipFill>
        <p:spPr>
          <a:xfrm>
            <a:off x="-1" y="6405701"/>
            <a:ext cx="2116768" cy="436681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923244" y="4554175"/>
            <a:ext cx="2153951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</a:t>
            </a:r>
          </a:p>
          <a:p>
            <a:pPr algn="ctr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identificación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" name="Imagen 26" descr="original_horizont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9"/>
          <p:cNvSpPr/>
          <p:nvPr/>
        </p:nvSpPr>
        <p:spPr>
          <a:xfrm>
            <a:off x="4923245" y="2004522"/>
            <a:ext cx="2153951" cy="139377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Respuesta en 4 días desde su recepción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7664</TotalTime>
  <Words>1057</Words>
  <Application>Microsoft Office PowerPoint</Application>
  <PresentationFormat>Presentación en pantalla (4:3)</PresentationFormat>
  <Paragraphs>126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 Reffreger Alonso</dc:creator>
  <cp:lastModifiedBy>Claudia Arteaga</cp:lastModifiedBy>
  <cp:revision>237</cp:revision>
  <cp:lastPrinted>2015-10-26T22:27:11Z</cp:lastPrinted>
  <dcterms:created xsi:type="dcterms:W3CDTF">2013-10-14T18:46:57Z</dcterms:created>
  <dcterms:modified xsi:type="dcterms:W3CDTF">2015-10-27T22:56:23Z</dcterms:modified>
</cp:coreProperties>
</file>