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63" r:id="rId16"/>
    <p:sldId id="271" r:id="rId17"/>
    <p:sldId id="325" r:id="rId18"/>
    <p:sldId id="272" r:id="rId19"/>
    <p:sldId id="273" r:id="rId20"/>
    <p:sldId id="275" r:id="rId21"/>
    <p:sldId id="347"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13" r:id="rId39"/>
    <p:sldId id="314" r:id="rId40"/>
    <p:sldId id="315" r:id="rId41"/>
    <p:sldId id="316" r:id="rId42"/>
    <p:sldId id="324" r:id="rId43"/>
    <p:sldId id="317" r:id="rId44"/>
    <p:sldId id="318" r:id="rId45"/>
    <p:sldId id="319" r:id="rId46"/>
    <p:sldId id="320" r:id="rId47"/>
    <p:sldId id="321" r:id="rId48"/>
    <p:sldId id="322" r:id="rId49"/>
    <p:sldId id="323" r:id="rId50"/>
    <p:sldId id="346" r:id="rId51"/>
    <p:sldId id="328" r:id="rId52"/>
    <p:sldId id="329" r:id="rId53"/>
    <p:sldId id="330" r:id="rId54"/>
    <p:sldId id="331" r:id="rId55"/>
    <p:sldId id="332" r:id="rId56"/>
    <p:sldId id="333" r:id="rId57"/>
    <p:sldId id="334" r:id="rId58"/>
    <p:sldId id="335" r:id="rId59"/>
    <p:sldId id="336" r:id="rId60"/>
    <p:sldId id="337" r:id="rId61"/>
    <p:sldId id="339" r:id="rId62"/>
    <p:sldId id="312" r:id="rId63"/>
    <p:sldId id="295" r:id="rId64"/>
    <p:sldId id="296" r:id="rId65"/>
    <p:sldId id="297" r:id="rId66"/>
    <p:sldId id="298" r:id="rId67"/>
    <p:sldId id="299" r:id="rId68"/>
    <p:sldId id="300" r:id="rId69"/>
    <p:sldId id="301" r:id="rId70"/>
    <p:sldId id="302" r:id="rId71"/>
    <p:sldId id="303" r:id="rId72"/>
    <p:sldId id="304" r:id="rId73"/>
    <p:sldId id="308" r:id="rId74"/>
    <p:sldId id="309" r:id="rId75"/>
    <p:sldId id="310" r:id="rId76"/>
    <p:sldId id="311" r:id="rId7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B32"/>
    <a:srgbClr val="3BFF94"/>
    <a:srgbClr val="FFCC66"/>
    <a:srgbClr val="FFCC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p:scale>
          <a:sx n="66" d="100"/>
          <a:sy n="66" d="100"/>
        </p:scale>
        <p:origin x="-1400" y="-7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9E289-E228-4282-8523-51E565BA7DF9}" type="doc">
      <dgm:prSet loTypeId="urn:microsoft.com/office/officeart/2005/8/layout/hierarchy3" loCatId="hierarchy" qsTypeId="urn:microsoft.com/office/officeart/2005/8/quickstyle/simple1" qsCatId="simple" csTypeId="urn:microsoft.com/office/officeart/2005/8/colors/accent5_2" csCatId="accent5" phldr="1"/>
      <dgm:spPr/>
      <dgm:t>
        <a:bodyPr/>
        <a:lstStyle/>
        <a:p>
          <a:endParaRPr lang="es-MX"/>
        </a:p>
      </dgm:t>
    </dgm:pt>
    <dgm:pt modelId="{2F7787BD-DC63-4F75-A211-1919D09B5513}">
      <dgm:prSet phldrT="[Texto]"/>
      <dgm:spPr/>
      <dgm:t>
        <a:bodyPr/>
        <a:lstStyle/>
        <a:p>
          <a:r>
            <a:rPr lang="es-MX" dirty="0" smtClean="0">
              <a:latin typeface="Arial" pitchFamily="34" charset="0"/>
              <a:cs typeface="Arial" pitchFamily="34" charset="0"/>
            </a:rPr>
            <a:t>Datos Personales </a:t>
          </a:r>
          <a:endParaRPr lang="es-MX" dirty="0">
            <a:latin typeface="Arial" pitchFamily="34" charset="0"/>
            <a:cs typeface="Arial" pitchFamily="34" charset="0"/>
          </a:endParaRPr>
        </a:p>
      </dgm:t>
    </dgm:pt>
    <dgm:pt modelId="{E7CDA327-7273-4C29-8C13-BC5D17719A9B}" type="parTrans" cxnId="{67088C90-ACBD-408A-8373-B81A1E3BE519}">
      <dgm:prSet/>
      <dgm:spPr/>
      <dgm:t>
        <a:bodyPr/>
        <a:lstStyle/>
        <a:p>
          <a:endParaRPr lang="es-MX">
            <a:latin typeface="Arial" pitchFamily="34" charset="0"/>
            <a:cs typeface="Arial" pitchFamily="34" charset="0"/>
          </a:endParaRPr>
        </a:p>
      </dgm:t>
    </dgm:pt>
    <dgm:pt modelId="{7AFAC5D6-AE1F-42C0-9048-FAC2F1B8E701}" type="sibTrans" cxnId="{67088C90-ACBD-408A-8373-B81A1E3BE519}">
      <dgm:prSet/>
      <dgm:spPr/>
      <dgm:t>
        <a:bodyPr/>
        <a:lstStyle/>
        <a:p>
          <a:endParaRPr lang="es-MX">
            <a:latin typeface="Arial" pitchFamily="34" charset="0"/>
            <a:cs typeface="Arial" pitchFamily="34" charset="0"/>
          </a:endParaRPr>
        </a:p>
      </dgm:t>
    </dgm:pt>
    <dgm:pt modelId="{B529D1F8-9E92-459F-9C51-EB3B1FD06989}">
      <dgm:prSet phldrT="[Texto]"/>
      <dgm:spPr/>
      <dgm:t>
        <a:bodyPr/>
        <a:lstStyle/>
        <a:p>
          <a:pPr algn="l"/>
          <a:r>
            <a:rPr lang="es-ES" dirty="0" smtClean="0">
              <a:latin typeface="Arial" pitchFamily="34" charset="0"/>
              <a:cs typeface="Arial" pitchFamily="34" charset="0"/>
            </a:rPr>
            <a:t>Como límite al derecho de </a:t>
          </a:r>
          <a:br>
            <a:rPr lang="es-ES" dirty="0" smtClean="0">
              <a:latin typeface="Arial" pitchFamily="34" charset="0"/>
              <a:cs typeface="Arial" pitchFamily="34" charset="0"/>
            </a:rPr>
          </a:br>
          <a:r>
            <a:rPr lang="es-ES" dirty="0" smtClean="0">
              <a:latin typeface="Arial" pitchFamily="34" charset="0"/>
              <a:cs typeface="Arial" pitchFamily="34" charset="0"/>
            </a:rPr>
            <a:t>acceso a la información</a:t>
          </a:r>
          <a:endParaRPr lang="es-MX" dirty="0">
            <a:latin typeface="Arial" pitchFamily="34" charset="0"/>
            <a:cs typeface="Arial" pitchFamily="34" charset="0"/>
          </a:endParaRPr>
        </a:p>
      </dgm:t>
    </dgm:pt>
    <dgm:pt modelId="{A24FA36B-6025-4961-8838-A03B079B9012}" type="parTrans" cxnId="{83442F27-742F-4EB9-B47C-C7C135D94F94}">
      <dgm:prSet/>
      <dgm:spPr/>
      <dgm:t>
        <a:bodyPr/>
        <a:lstStyle/>
        <a:p>
          <a:endParaRPr lang="es-MX">
            <a:latin typeface="Arial" pitchFamily="34" charset="0"/>
            <a:cs typeface="Arial" pitchFamily="34" charset="0"/>
          </a:endParaRPr>
        </a:p>
      </dgm:t>
    </dgm:pt>
    <dgm:pt modelId="{C193CCAA-147E-4139-8C4C-A3788F385B21}" type="sibTrans" cxnId="{83442F27-742F-4EB9-B47C-C7C135D94F94}">
      <dgm:prSet/>
      <dgm:spPr/>
      <dgm:t>
        <a:bodyPr/>
        <a:lstStyle/>
        <a:p>
          <a:endParaRPr lang="es-MX">
            <a:latin typeface="Arial" pitchFamily="34" charset="0"/>
            <a:cs typeface="Arial" pitchFamily="34" charset="0"/>
          </a:endParaRPr>
        </a:p>
      </dgm:t>
    </dgm:pt>
    <dgm:pt modelId="{3735B212-ACC3-4014-A3ED-7DF175718D67}">
      <dgm:prSet phldrT="[Texto]"/>
      <dgm:spPr/>
      <dgm:t>
        <a:bodyPr/>
        <a:lstStyle/>
        <a:p>
          <a:pPr algn="l"/>
          <a:r>
            <a:rPr lang="es-ES" dirty="0" smtClean="0">
              <a:latin typeface="Arial" pitchFamily="34" charset="0"/>
              <a:cs typeface="Arial" pitchFamily="34" charset="0"/>
            </a:rPr>
            <a:t>Protección de datos personales </a:t>
          </a:r>
          <a:br>
            <a:rPr lang="es-ES" dirty="0" smtClean="0">
              <a:latin typeface="Arial" pitchFamily="34" charset="0"/>
              <a:cs typeface="Arial" pitchFamily="34" charset="0"/>
            </a:rPr>
          </a:br>
          <a:r>
            <a:rPr lang="es-ES" dirty="0" smtClean="0">
              <a:latin typeface="Arial" pitchFamily="34" charset="0"/>
              <a:cs typeface="Arial" pitchFamily="34" charset="0"/>
            </a:rPr>
            <a:t>como un derecho fundamental</a:t>
          </a:r>
          <a:endParaRPr lang="es-MX" dirty="0">
            <a:latin typeface="Arial" pitchFamily="34" charset="0"/>
            <a:cs typeface="Arial" pitchFamily="34" charset="0"/>
          </a:endParaRPr>
        </a:p>
      </dgm:t>
    </dgm:pt>
    <dgm:pt modelId="{5BB97630-4315-46B0-8F7B-7C7E691B21EE}" type="parTrans" cxnId="{9CACA1EC-A84D-46B5-ACAB-704EA2BAC720}">
      <dgm:prSet/>
      <dgm:spPr/>
      <dgm:t>
        <a:bodyPr/>
        <a:lstStyle/>
        <a:p>
          <a:endParaRPr lang="es-MX">
            <a:latin typeface="Arial" pitchFamily="34" charset="0"/>
            <a:cs typeface="Arial" pitchFamily="34" charset="0"/>
          </a:endParaRPr>
        </a:p>
      </dgm:t>
    </dgm:pt>
    <dgm:pt modelId="{A61D9B27-0ED4-4B06-90E6-1B22F8427C85}" type="sibTrans" cxnId="{9CACA1EC-A84D-46B5-ACAB-704EA2BAC720}">
      <dgm:prSet/>
      <dgm:spPr/>
      <dgm:t>
        <a:bodyPr/>
        <a:lstStyle/>
        <a:p>
          <a:endParaRPr lang="es-MX">
            <a:latin typeface="Arial" pitchFamily="34" charset="0"/>
            <a:cs typeface="Arial" pitchFamily="34" charset="0"/>
          </a:endParaRPr>
        </a:p>
      </dgm:t>
    </dgm:pt>
    <dgm:pt modelId="{B8745DD2-F5AA-46AC-AB06-8BD887B4A796}" type="pres">
      <dgm:prSet presAssocID="{AA69E289-E228-4282-8523-51E565BA7DF9}" presName="diagram" presStyleCnt="0">
        <dgm:presLayoutVars>
          <dgm:chPref val="1"/>
          <dgm:dir/>
          <dgm:animOne val="branch"/>
          <dgm:animLvl val="lvl"/>
          <dgm:resizeHandles/>
        </dgm:presLayoutVars>
      </dgm:prSet>
      <dgm:spPr/>
      <dgm:t>
        <a:bodyPr/>
        <a:lstStyle/>
        <a:p>
          <a:endParaRPr lang="es-MX"/>
        </a:p>
      </dgm:t>
    </dgm:pt>
    <dgm:pt modelId="{66C07197-7EFC-4BE2-AA2B-32ED1FCF6FE5}" type="pres">
      <dgm:prSet presAssocID="{2F7787BD-DC63-4F75-A211-1919D09B5513}" presName="root" presStyleCnt="0"/>
      <dgm:spPr/>
    </dgm:pt>
    <dgm:pt modelId="{AD7E0720-0C84-4B28-9E7B-5E8E2D3AA479}" type="pres">
      <dgm:prSet presAssocID="{2F7787BD-DC63-4F75-A211-1919D09B5513}" presName="rootComposite" presStyleCnt="0"/>
      <dgm:spPr/>
    </dgm:pt>
    <dgm:pt modelId="{94930389-B380-43CA-B59C-79ED298A6C12}" type="pres">
      <dgm:prSet presAssocID="{2F7787BD-DC63-4F75-A211-1919D09B5513}" presName="rootText" presStyleLbl="node1" presStyleIdx="0" presStyleCnt="1"/>
      <dgm:spPr/>
      <dgm:t>
        <a:bodyPr/>
        <a:lstStyle/>
        <a:p>
          <a:endParaRPr lang="es-MX"/>
        </a:p>
      </dgm:t>
    </dgm:pt>
    <dgm:pt modelId="{D3A4339B-4F77-4C78-A59D-7D6219FAF002}" type="pres">
      <dgm:prSet presAssocID="{2F7787BD-DC63-4F75-A211-1919D09B5513}" presName="rootConnector" presStyleLbl="node1" presStyleIdx="0" presStyleCnt="1"/>
      <dgm:spPr/>
      <dgm:t>
        <a:bodyPr/>
        <a:lstStyle/>
        <a:p>
          <a:endParaRPr lang="es-MX"/>
        </a:p>
      </dgm:t>
    </dgm:pt>
    <dgm:pt modelId="{2626F76A-A29A-455D-9E7C-4930AF4F8FF7}" type="pres">
      <dgm:prSet presAssocID="{2F7787BD-DC63-4F75-A211-1919D09B5513}" presName="childShape" presStyleCnt="0"/>
      <dgm:spPr/>
    </dgm:pt>
    <dgm:pt modelId="{F89FB087-4293-4192-AAD9-318A91648F32}" type="pres">
      <dgm:prSet presAssocID="{A24FA36B-6025-4961-8838-A03B079B9012}" presName="Name13" presStyleLbl="parChTrans1D2" presStyleIdx="0" presStyleCnt="2"/>
      <dgm:spPr/>
      <dgm:t>
        <a:bodyPr/>
        <a:lstStyle/>
        <a:p>
          <a:endParaRPr lang="es-MX"/>
        </a:p>
      </dgm:t>
    </dgm:pt>
    <dgm:pt modelId="{81CF86E6-7C5E-41AF-9682-835BAF53D4D5}" type="pres">
      <dgm:prSet presAssocID="{B529D1F8-9E92-459F-9C51-EB3B1FD06989}" presName="childText" presStyleLbl="bgAcc1" presStyleIdx="0" presStyleCnt="2" custScaleX="258203">
        <dgm:presLayoutVars>
          <dgm:bulletEnabled val="1"/>
        </dgm:presLayoutVars>
      </dgm:prSet>
      <dgm:spPr/>
      <dgm:t>
        <a:bodyPr/>
        <a:lstStyle/>
        <a:p>
          <a:endParaRPr lang="es-MX"/>
        </a:p>
      </dgm:t>
    </dgm:pt>
    <dgm:pt modelId="{3153BC75-8ADA-40B1-8421-0DFC9D6ACE7C}" type="pres">
      <dgm:prSet presAssocID="{5BB97630-4315-46B0-8F7B-7C7E691B21EE}" presName="Name13" presStyleLbl="parChTrans1D2" presStyleIdx="1" presStyleCnt="2"/>
      <dgm:spPr/>
      <dgm:t>
        <a:bodyPr/>
        <a:lstStyle/>
        <a:p>
          <a:endParaRPr lang="es-MX"/>
        </a:p>
      </dgm:t>
    </dgm:pt>
    <dgm:pt modelId="{128E9484-AC25-4C0D-9063-35313AEE43CD}" type="pres">
      <dgm:prSet presAssocID="{3735B212-ACC3-4014-A3ED-7DF175718D67}" presName="childText" presStyleLbl="bgAcc1" presStyleIdx="1" presStyleCnt="2" custScaleX="265962">
        <dgm:presLayoutVars>
          <dgm:bulletEnabled val="1"/>
        </dgm:presLayoutVars>
      </dgm:prSet>
      <dgm:spPr/>
      <dgm:t>
        <a:bodyPr/>
        <a:lstStyle/>
        <a:p>
          <a:endParaRPr lang="es-MX"/>
        </a:p>
      </dgm:t>
    </dgm:pt>
  </dgm:ptLst>
  <dgm:cxnLst>
    <dgm:cxn modelId="{5EB5BAD3-E6AC-45C6-B944-73F26B883C45}" type="presOf" srcId="{A24FA36B-6025-4961-8838-A03B079B9012}" destId="{F89FB087-4293-4192-AAD9-318A91648F32}" srcOrd="0" destOrd="0" presId="urn:microsoft.com/office/officeart/2005/8/layout/hierarchy3"/>
    <dgm:cxn modelId="{BFDD72F9-A352-4DAB-B7F6-56E0D5189A1A}" type="presOf" srcId="{3735B212-ACC3-4014-A3ED-7DF175718D67}" destId="{128E9484-AC25-4C0D-9063-35313AEE43CD}" srcOrd="0" destOrd="0" presId="urn:microsoft.com/office/officeart/2005/8/layout/hierarchy3"/>
    <dgm:cxn modelId="{83442F27-742F-4EB9-B47C-C7C135D94F94}" srcId="{2F7787BD-DC63-4F75-A211-1919D09B5513}" destId="{B529D1F8-9E92-459F-9C51-EB3B1FD06989}" srcOrd="0" destOrd="0" parTransId="{A24FA36B-6025-4961-8838-A03B079B9012}" sibTransId="{C193CCAA-147E-4139-8C4C-A3788F385B21}"/>
    <dgm:cxn modelId="{B6082D85-4268-469F-A3C7-9C6A3BDF3C80}" type="presOf" srcId="{5BB97630-4315-46B0-8F7B-7C7E691B21EE}" destId="{3153BC75-8ADA-40B1-8421-0DFC9D6ACE7C}" srcOrd="0" destOrd="0" presId="urn:microsoft.com/office/officeart/2005/8/layout/hierarchy3"/>
    <dgm:cxn modelId="{9CACA1EC-A84D-46B5-ACAB-704EA2BAC720}" srcId="{2F7787BD-DC63-4F75-A211-1919D09B5513}" destId="{3735B212-ACC3-4014-A3ED-7DF175718D67}" srcOrd="1" destOrd="0" parTransId="{5BB97630-4315-46B0-8F7B-7C7E691B21EE}" sibTransId="{A61D9B27-0ED4-4B06-90E6-1B22F8427C85}"/>
    <dgm:cxn modelId="{7816ADB9-0976-4B4C-AC36-5FBB78A88B74}" type="presOf" srcId="{2F7787BD-DC63-4F75-A211-1919D09B5513}" destId="{D3A4339B-4F77-4C78-A59D-7D6219FAF002}" srcOrd="1" destOrd="0" presId="urn:microsoft.com/office/officeart/2005/8/layout/hierarchy3"/>
    <dgm:cxn modelId="{75F936DE-2113-4EA5-A76A-687F6E792809}" type="presOf" srcId="{AA69E289-E228-4282-8523-51E565BA7DF9}" destId="{B8745DD2-F5AA-46AC-AB06-8BD887B4A796}" srcOrd="0" destOrd="0" presId="urn:microsoft.com/office/officeart/2005/8/layout/hierarchy3"/>
    <dgm:cxn modelId="{67088C90-ACBD-408A-8373-B81A1E3BE519}" srcId="{AA69E289-E228-4282-8523-51E565BA7DF9}" destId="{2F7787BD-DC63-4F75-A211-1919D09B5513}" srcOrd="0" destOrd="0" parTransId="{E7CDA327-7273-4C29-8C13-BC5D17719A9B}" sibTransId="{7AFAC5D6-AE1F-42C0-9048-FAC2F1B8E701}"/>
    <dgm:cxn modelId="{3FE7A90A-B2AB-4886-A953-506475E91369}" type="presOf" srcId="{2F7787BD-DC63-4F75-A211-1919D09B5513}" destId="{94930389-B380-43CA-B59C-79ED298A6C12}" srcOrd="0" destOrd="0" presId="urn:microsoft.com/office/officeart/2005/8/layout/hierarchy3"/>
    <dgm:cxn modelId="{15499C60-5485-4DA3-9F15-9A9562060E01}" type="presOf" srcId="{B529D1F8-9E92-459F-9C51-EB3B1FD06989}" destId="{81CF86E6-7C5E-41AF-9682-835BAF53D4D5}" srcOrd="0" destOrd="0" presId="urn:microsoft.com/office/officeart/2005/8/layout/hierarchy3"/>
    <dgm:cxn modelId="{84173160-ADE6-4E04-85EA-A929C5C740D2}" type="presParOf" srcId="{B8745DD2-F5AA-46AC-AB06-8BD887B4A796}" destId="{66C07197-7EFC-4BE2-AA2B-32ED1FCF6FE5}" srcOrd="0" destOrd="0" presId="urn:microsoft.com/office/officeart/2005/8/layout/hierarchy3"/>
    <dgm:cxn modelId="{7E7825E7-925E-41F3-8714-D39E4AED50DC}" type="presParOf" srcId="{66C07197-7EFC-4BE2-AA2B-32ED1FCF6FE5}" destId="{AD7E0720-0C84-4B28-9E7B-5E8E2D3AA479}" srcOrd="0" destOrd="0" presId="urn:microsoft.com/office/officeart/2005/8/layout/hierarchy3"/>
    <dgm:cxn modelId="{3DCEFF37-9A0D-4196-AF1B-50E23113E9E6}" type="presParOf" srcId="{AD7E0720-0C84-4B28-9E7B-5E8E2D3AA479}" destId="{94930389-B380-43CA-B59C-79ED298A6C12}" srcOrd="0" destOrd="0" presId="urn:microsoft.com/office/officeart/2005/8/layout/hierarchy3"/>
    <dgm:cxn modelId="{3FDF4E38-DE36-48FA-B97C-26143540F66A}" type="presParOf" srcId="{AD7E0720-0C84-4B28-9E7B-5E8E2D3AA479}" destId="{D3A4339B-4F77-4C78-A59D-7D6219FAF002}" srcOrd="1" destOrd="0" presId="urn:microsoft.com/office/officeart/2005/8/layout/hierarchy3"/>
    <dgm:cxn modelId="{8F907D46-CA6F-4382-9D2A-CD45B6B09E52}" type="presParOf" srcId="{66C07197-7EFC-4BE2-AA2B-32ED1FCF6FE5}" destId="{2626F76A-A29A-455D-9E7C-4930AF4F8FF7}" srcOrd="1" destOrd="0" presId="urn:microsoft.com/office/officeart/2005/8/layout/hierarchy3"/>
    <dgm:cxn modelId="{5755595A-0C19-4BD8-AEDD-0FC55581E524}" type="presParOf" srcId="{2626F76A-A29A-455D-9E7C-4930AF4F8FF7}" destId="{F89FB087-4293-4192-AAD9-318A91648F32}" srcOrd="0" destOrd="0" presId="urn:microsoft.com/office/officeart/2005/8/layout/hierarchy3"/>
    <dgm:cxn modelId="{6CB68FA4-4D59-4716-8226-29CF1D1C62BF}" type="presParOf" srcId="{2626F76A-A29A-455D-9E7C-4930AF4F8FF7}" destId="{81CF86E6-7C5E-41AF-9682-835BAF53D4D5}" srcOrd="1" destOrd="0" presId="urn:microsoft.com/office/officeart/2005/8/layout/hierarchy3"/>
    <dgm:cxn modelId="{54B75872-90C4-42E1-9DDA-E06956CFA94F}" type="presParOf" srcId="{2626F76A-A29A-455D-9E7C-4930AF4F8FF7}" destId="{3153BC75-8ADA-40B1-8421-0DFC9D6ACE7C}" srcOrd="2" destOrd="0" presId="urn:microsoft.com/office/officeart/2005/8/layout/hierarchy3"/>
    <dgm:cxn modelId="{3EBD2ADE-9DAC-4BF6-9964-9822CAF4007F}" type="presParOf" srcId="{2626F76A-A29A-455D-9E7C-4930AF4F8FF7}" destId="{128E9484-AC25-4C0D-9063-35313AEE43C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9D5CD-EE80-42B8-80E3-B1BB2C0301E6}" type="doc">
      <dgm:prSet loTypeId="urn:microsoft.com/office/officeart/2005/8/layout/hProcess9" loCatId="process" qsTypeId="urn:microsoft.com/office/officeart/2005/8/quickstyle/simple1" qsCatId="simple" csTypeId="urn:microsoft.com/office/officeart/2005/8/colors/accent5_2" csCatId="accent5" phldr="1"/>
      <dgm:spPr/>
    </dgm:pt>
    <dgm:pt modelId="{8C397CBC-241C-48CB-8743-C65EAF442B4D}">
      <dgm:prSet phldrT="[Texto]"/>
      <dgm:spPr/>
      <dgm:t>
        <a:bodyPr/>
        <a:lstStyle/>
        <a:p>
          <a:r>
            <a:rPr lang="es-ES" b="1" dirty="0" smtClean="0">
              <a:effectLst>
                <a:outerShdw blurRad="38100" dist="38100" dir="2700000" algn="tl">
                  <a:srgbClr val="000000">
                    <a:alpha val="43137"/>
                  </a:srgbClr>
                </a:outerShdw>
              </a:effectLst>
            </a:rPr>
            <a:t>5 de abril del 2006</a:t>
          </a:r>
        </a:p>
        <a:p>
          <a:r>
            <a:rPr lang="es-ES" dirty="0" smtClean="0"/>
            <a:t>Iniciativa de decreto para reformar el artículo 16 de la </a:t>
          </a:r>
          <a:r>
            <a:rPr lang="es-ES" dirty="0" err="1" smtClean="0"/>
            <a:t>CPEUM</a:t>
          </a:r>
          <a:r>
            <a:rPr lang="es-ES" dirty="0" smtClean="0"/>
            <a:t> para elevar la protección de datos personales a rango de  derecho fundamental</a:t>
          </a:r>
          <a:endParaRPr lang="es-MX" dirty="0"/>
        </a:p>
      </dgm:t>
    </dgm:pt>
    <dgm:pt modelId="{80A6425A-892F-4228-9D73-6CFE84A44907}" type="parTrans" cxnId="{7A1DBD51-057A-4EBD-9946-43A7A426C8FF}">
      <dgm:prSet/>
      <dgm:spPr/>
      <dgm:t>
        <a:bodyPr/>
        <a:lstStyle/>
        <a:p>
          <a:endParaRPr lang="es-MX"/>
        </a:p>
      </dgm:t>
    </dgm:pt>
    <dgm:pt modelId="{619CD1D2-A48A-4496-99EE-268F3F5D3CB6}" type="sibTrans" cxnId="{7A1DBD51-057A-4EBD-9946-43A7A426C8FF}">
      <dgm:prSet/>
      <dgm:spPr/>
      <dgm:t>
        <a:bodyPr/>
        <a:lstStyle/>
        <a:p>
          <a:endParaRPr lang="es-MX"/>
        </a:p>
      </dgm:t>
    </dgm:pt>
    <dgm:pt modelId="{D62776F2-A995-4B0C-AEDD-D2E37E0F47DB}">
      <dgm:prSet phldrT="[Texto]" custT="1"/>
      <dgm:spPr/>
      <dgm:t>
        <a:bodyPr/>
        <a:lstStyle/>
        <a:p>
          <a:r>
            <a:rPr lang="es-ES" sz="1600" dirty="0" smtClean="0"/>
            <a:t>No fue aprobada por el Congreso de la Unión sino hasta el </a:t>
          </a:r>
          <a:br>
            <a:rPr lang="es-ES" sz="1600" dirty="0" smtClean="0"/>
          </a:br>
          <a:r>
            <a:rPr lang="es-ES" sz="1600" b="1" dirty="0" smtClean="0">
              <a:effectLst>
                <a:outerShdw blurRad="38100" dist="38100" dir="2700000" algn="tl">
                  <a:srgbClr val="000000">
                    <a:alpha val="43137"/>
                  </a:srgbClr>
                </a:outerShdw>
              </a:effectLst>
            </a:rPr>
            <a:t>11 de diciembre del 2008</a:t>
          </a:r>
          <a:endParaRPr lang="es-MX" sz="1600" b="1" dirty="0">
            <a:effectLst>
              <a:outerShdw blurRad="38100" dist="38100" dir="2700000" algn="tl">
                <a:srgbClr val="000000">
                  <a:alpha val="43137"/>
                </a:srgbClr>
              </a:outerShdw>
            </a:effectLst>
          </a:endParaRPr>
        </a:p>
      </dgm:t>
    </dgm:pt>
    <dgm:pt modelId="{2036046F-E3E2-46B8-9F93-DA1DD989F617}" type="parTrans" cxnId="{27633EDB-90C1-4230-A178-66500663B94D}">
      <dgm:prSet/>
      <dgm:spPr/>
      <dgm:t>
        <a:bodyPr/>
        <a:lstStyle/>
        <a:p>
          <a:endParaRPr lang="es-MX"/>
        </a:p>
      </dgm:t>
    </dgm:pt>
    <dgm:pt modelId="{F6C67F44-A44F-4292-9A60-D47BDA90D164}" type="sibTrans" cxnId="{27633EDB-90C1-4230-A178-66500663B94D}">
      <dgm:prSet/>
      <dgm:spPr/>
      <dgm:t>
        <a:bodyPr/>
        <a:lstStyle/>
        <a:p>
          <a:endParaRPr lang="es-MX"/>
        </a:p>
      </dgm:t>
    </dgm:pt>
    <dgm:pt modelId="{5E2FACC7-6FAA-4903-85BA-62CBFF5784BA}">
      <dgm:prSet phldrT="[Texto]" custT="1"/>
      <dgm:spPr/>
      <dgm:t>
        <a:bodyPr/>
        <a:lstStyle/>
        <a:p>
          <a:r>
            <a:rPr lang="es-ES" sz="1600" dirty="0" smtClean="0"/>
            <a:t>Fue publicada en el Diario Oficial de la Federación el </a:t>
          </a:r>
          <a:br>
            <a:rPr lang="es-ES" sz="1600" dirty="0" smtClean="0"/>
          </a:br>
          <a:r>
            <a:rPr lang="es-ES" sz="1600" b="1" dirty="0" smtClean="0">
              <a:effectLst>
                <a:outerShdw blurRad="38100" dist="38100" dir="2700000" algn="tl">
                  <a:srgbClr val="000000">
                    <a:alpha val="43137"/>
                  </a:srgbClr>
                </a:outerShdw>
              </a:effectLst>
            </a:rPr>
            <a:t>1 de junio del 2009</a:t>
          </a:r>
          <a:endParaRPr lang="es-MX" sz="1600" b="1" dirty="0">
            <a:effectLst>
              <a:outerShdw blurRad="38100" dist="38100" dir="2700000" algn="tl">
                <a:srgbClr val="000000">
                  <a:alpha val="43137"/>
                </a:srgbClr>
              </a:outerShdw>
            </a:effectLst>
          </a:endParaRPr>
        </a:p>
      </dgm:t>
    </dgm:pt>
    <dgm:pt modelId="{574ADB5E-2A50-4FCA-B575-5D85F144C751}" type="parTrans" cxnId="{3C14FBEA-FA0C-40E8-8F9D-A3BA022D4CE8}">
      <dgm:prSet/>
      <dgm:spPr/>
      <dgm:t>
        <a:bodyPr/>
        <a:lstStyle/>
        <a:p>
          <a:endParaRPr lang="es-MX"/>
        </a:p>
      </dgm:t>
    </dgm:pt>
    <dgm:pt modelId="{0AF4ECA9-8C96-4CC1-8659-BA73F92FC33F}" type="sibTrans" cxnId="{3C14FBEA-FA0C-40E8-8F9D-A3BA022D4CE8}">
      <dgm:prSet/>
      <dgm:spPr/>
      <dgm:t>
        <a:bodyPr/>
        <a:lstStyle/>
        <a:p>
          <a:endParaRPr lang="es-MX"/>
        </a:p>
      </dgm:t>
    </dgm:pt>
    <dgm:pt modelId="{24051C2F-8446-48EC-B6B4-0F509FE83AC1}" type="pres">
      <dgm:prSet presAssocID="{B4F9D5CD-EE80-42B8-80E3-B1BB2C0301E6}" presName="CompostProcess" presStyleCnt="0">
        <dgm:presLayoutVars>
          <dgm:dir/>
          <dgm:resizeHandles val="exact"/>
        </dgm:presLayoutVars>
      </dgm:prSet>
      <dgm:spPr/>
    </dgm:pt>
    <dgm:pt modelId="{28F042FA-7E7A-4FFE-BBB8-0AF1D9D90E51}" type="pres">
      <dgm:prSet presAssocID="{B4F9D5CD-EE80-42B8-80E3-B1BB2C0301E6}" presName="arrow" presStyleLbl="bgShp" presStyleIdx="0" presStyleCnt="1" custScaleX="117647" custLinFactNeighborX="919"/>
      <dgm:spPr/>
    </dgm:pt>
    <dgm:pt modelId="{64FAF16F-1AC9-4912-8051-1CC30DE04ACB}" type="pres">
      <dgm:prSet presAssocID="{B4F9D5CD-EE80-42B8-80E3-B1BB2C0301E6}" presName="linearProcess" presStyleCnt="0"/>
      <dgm:spPr/>
    </dgm:pt>
    <dgm:pt modelId="{232E1423-5CDC-4F91-981B-DC1653DF33E5}" type="pres">
      <dgm:prSet presAssocID="{8C397CBC-241C-48CB-8743-C65EAF442B4D}" presName="textNode" presStyleLbl="node1" presStyleIdx="0" presStyleCnt="3" custLinFactX="-1758" custLinFactNeighborX="-100000">
        <dgm:presLayoutVars>
          <dgm:bulletEnabled val="1"/>
        </dgm:presLayoutVars>
      </dgm:prSet>
      <dgm:spPr/>
      <dgm:t>
        <a:bodyPr/>
        <a:lstStyle/>
        <a:p>
          <a:endParaRPr lang="es-MX"/>
        </a:p>
      </dgm:t>
    </dgm:pt>
    <dgm:pt modelId="{D5E11F0B-A360-43DA-A8C4-DB03695079A1}" type="pres">
      <dgm:prSet presAssocID="{619CD1D2-A48A-4496-99EE-268F3F5D3CB6}" presName="sibTrans" presStyleCnt="0"/>
      <dgm:spPr/>
    </dgm:pt>
    <dgm:pt modelId="{8B537360-08F2-490C-9BB1-992452DCF9C5}" type="pres">
      <dgm:prSet presAssocID="{D62776F2-A995-4B0C-AEDD-D2E37E0F47DB}" presName="textNode" presStyleLbl="node1" presStyleIdx="1" presStyleCnt="3" custScaleX="80088" custLinFactX="-4525" custLinFactNeighborX="-100000">
        <dgm:presLayoutVars>
          <dgm:bulletEnabled val="1"/>
        </dgm:presLayoutVars>
      </dgm:prSet>
      <dgm:spPr/>
      <dgm:t>
        <a:bodyPr/>
        <a:lstStyle/>
        <a:p>
          <a:endParaRPr lang="es-MX"/>
        </a:p>
      </dgm:t>
    </dgm:pt>
    <dgm:pt modelId="{D0DA0BE3-4EF7-4627-9B41-1A2FCA1FA480}" type="pres">
      <dgm:prSet presAssocID="{F6C67F44-A44F-4292-9A60-D47BDA90D164}" presName="sibTrans" presStyleCnt="0"/>
      <dgm:spPr/>
    </dgm:pt>
    <dgm:pt modelId="{643E2223-5584-4A80-86B0-B43063B69232}" type="pres">
      <dgm:prSet presAssocID="{5E2FACC7-6FAA-4903-85BA-62CBFF5784BA}" presName="textNode" presStyleLbl="node1" presStyleIdx="2" presStyleCnt="3" custScaleX="65465" custLinFactX="-6771" custLinFactNeighborX="-100000">
        <dgm:presLayoutVars>
          <dgm:bulletEnabled val="1"/>
        </dgm:presLayoutVars>
      </dgm:prSet>
      <dgm:spPr/>
      <dgm:t>
        <a:bodyPr/>
        <a:lstStyle/>
        <a:p>
          <a:endParaRPr lang="es-MX"/>
        </a:p>
      </dgm:t>
    </dgm:pt>
  </dgm:ptLst>
  <dgm:cxnLst>
    <dgm:cxn modelId="{27633EDB-90C1-4230-A178-66500663B94D}" srcId="{B4F9D5CD-EE80-42B8-80E3-B1BB2C0301E6}" destId="{D62776F2-A995-4B0C-AEDD-D2E37E0F47DB}" srcOrd="1" destOrd="0" parTransId="{2036046F-E3E2-46B8-9F93-DA1DD989F617}" sibTransId="{F6C67F44-A44F-4292-9A60-D47BDA90D164}"/>
    <dgm:cxn modelId="{86C4D40E-419B-4A20-B082-2A9F2C3C306D}" type="presOf" srcId="{B4F9D5CD-EE80-42B8-80E3-B1BB2C0301E6}" destId="{24051C2F-8446-48EC-B6B4-0F509FE83AC1}" srcOrd="0" destOrd="0" presId="urn:microsoft.com/office/officeart/2005/8/layout/hProcess9"/>
    <dgm:cxn modelId="{7A1DBD51-057A-4EBD-9946-43A7A426C8FF}" srcId="{B4F9D5CD-EE80-42B8-80E3-B1BB2C0301E6}" destId="{8C397CBC-241C-48CB-8743-C65EAF442B4D}" srcOrd="0" destOrd="0" parTransId="{80A6425A-892F-4228-9D73-6CFE84A44907}" sibTransId="{619CD1D2-A48A-4496-99EE-268F3F5D3CB6}"/>
    <dgm:cxn modelId="{3C14FBEA-FA0C-40E8-8F9D-A3BA022D4CE8}" srcId="{B4F9D5CD-EE80-42B8-80E3-B1BB2C0301E6}" destId="{5E2FACC7-6FAA-4903-85BA-62CBFF5784BA}" srcOrd="2" destOrd="0" parTransId="{574ADB5E-2A50-4FCA-B575-5D85F144C751}" sibTransId="{0AF4ECA9-8C96-4CC1-8659-BA73F92FC33F}"/>
    <dgm:cxn modelId="{0B803774-CC1D-4AB0-BC4C-D62DBAB83020}" type="presOf" srcId="{8C397CBC-241C-48CB-8743-C65EAF442B4D}" destId="{232E1423-5CDC-4F91-981B-DC1653DF33E5}" srcOrd="0" destOrd="0" presId="urn:microsoft.com/office/officeart/2005/8/layout/hProcess9"/>
    <dgm:cxn modelId="{180A1A03-1BF9-45B7-BA54-6FCB34194C9F}" type="presOf" srcId="{5E2FACC7-6FAA-4903-85BA-62CBFF5784BA}" destId="{643E2223-5584-4A80-86B0-B43063B69232}" srcOrd="0" destOrd="0" presId="urn:microsoft.com/office/officeart/2005/8/layout/hProcess9"/>
    <dgm:cxn modelId="{25074919-8D6B-4734-BCC7-1E084A5759B7}" type="presOf" srcId="{D62776F2-A995-4B0C-AEDD-D2E37E0F47DB}" destId="{8B537360-08F2-490C-9BB1-992452DCF9C5}" srcOrd="0" destOrd="0" presId="urn:microsoft.com/office/officeart/2005/8/layout/hProcess9"/>
    <dgm:cxn modelId="{409BC988-7114-4AB8-A6C6-6E246BF6CBE9}" type="presParOf" srcId="{24051C2F-8446-48EC-B6B4-0F509FE83AC1}" destId="{28F042FA-7E7A-4FFE-BBB8-0AF1D9D90E51}" srcOrd="0" destOrd="0" presId="urn:microsoft.com/office/officeart/2005/8/layout/hProcess9"/>
    <dgm:cxn modelId="{4B302D9B-5EA3-41A9-B0B4-52092BD6ABDD}" type="presParOf" srcId="{24051C2F-8446-48EC-B6B4-0F509FE83AC1}" destId="{64FAF16F-1AC9-4912-8051-1CC30DE04ACB}" srcOrd="1" destOrd="0" presId="urn:microsoft.com/office/officeart/2005/8/layout/hProcess9"/>
    <dgm:cxn modelId="{08974C4F-5910-4B4D-82C8-D67A9D054441}" type="presParOf" srcId="{64FAF16F-1AC9-4912-8051-1CC30DE04ACB}" destId="{232E1423-5CDC-4F91-981B-DC1653DF33E5}" srcOrd="0" destOrd="0" presId="urn:microsoft.com/office/officeart/2005/8/layout/hProcess9"/>
    <dgm:cxn modelId="{F49D3D67-D1C5-4227-BF2C-D74A1AC70B51}" type="presParOf" srcId="{64FAF16F-1AC9-4912-8051-1CC30DE04ACB}" destId="{D5E11F0B-A360-43DA-A8C4-DB03695079A1}" srcOrd="1" destOrd="0" presId="urn:microsoft.com/office/officeart/2005/8/layout/hProcess9"/>
    <dgm:cxn modelId="{AE592FAE-AFA5-4DAF-A17F-7C751E508FBC}" type="presParOf" srcId="{64FAF16F-1AC9-4912-8051-1CC30DE04ACB}" destId="{8B537360-08F2-490C-9BB1-992452DCF9C5}" srcOrd="2" destOrd="0" presId="urn:microsoft.com/office/officeart/2005/8/layout/hProcess9"/>
    <dgm:cxn modelId="{2DD5007F-7307-4256-8709-EE8DBEE429F8}" type="presParOf" srcId="{64FAF16F-1AC9-4912-8051-1CC30DE04ACB}" destId="{D0DA0BE3-4EF7-4627-9B41-1A2FCA1FA480}" srcOrd="3" destOrd="0" presId="urn:microsoft.com/office/officeart/2005/8/layout/hProcess9"/>
    <dgm:cxn modelId="{B05C8E53-3086-40ED-BB22-5C85C73B35B2}" type="presParOf" srcId="{64FAF16F-1AC9-4912-8051-1CC30DE04ACB}" destId="{643E2223-5584-4A80-86B0-B43063B6923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F9D5CD-EE80-42B8-80E3-B1BB2C0301E6}" type="doc">
      <dgm:prSet loTypeId="urn:microsoft.com/office/officeart/2005/8/layout/hProcess9" loCatId="process" qsTypeId="urn:microsoft.com/office/officeart/2005/8/quickstyle/simple1" qsCatId="simple" csTypeId="urn:microsoft.com/office/officeart/2005/8/colors/accent4_5" csCatId="accent4" phldr="1"/>
      <dgm:spPr/>
    </dgm:pt>
    <dgm:pt modelId="{8C397CBC-241C-48CB-8743-C65EAF442B4D}">
      <dgm:prSet phldrT="[Texto]" custT="1"/>
      <dgm:spPr/>
      <dgm:t>
        <a:bodyPr/>
        <a:lstStyle/>
        <a:p>
          <a:r>
            <a:rPr lang="es-ES" sz="1500" b="1" dirty="0" smtClean="0">
              <a:effectLst>
                <a:outerShdw blurRad="38100" dist="38100" dir="2700000" algn="tl">
                  <a:srgbClr val="000000">
                    <a:alpha val="43137"/>
                  </a:srgbClr>
                </a:outerShdw>
              </a:effectLst>
            </a:rPr>
            <a:t>16 de noviembre del 2006</a:t>
          </a:r>
        </a:p>
        <a:p>
          <a:r>
            <a:rPr lang="es-ES" sz="1500" dirty="0" smtClean="0"/>
            <a:t>iniciativa de decreto para reformar el artículo 6 constitucional y elevar el derecho de acceso a la información pública al rango de un derecho fundamental</a:t>
          </a:r>
          <a:endParaRPr lang="es-MX" sz="1500" dirty="0"/>
        </a:p>
      </dgm:t>
    </dgm:pt>
    <dgm:pt modelId="{80A6425A-892F-4228-9D73-6CFE84A44907}" type="parTrans" cxnId="{7A1DBD51-057A-4EBD-9946-43A7A426C8FF}">
      <dgm:prSet/>
      <dgm:spPr/>
      <dgm:t>
        <a:bodyPr/>
        <a:lstStyle/>
        <a:p>
          <a:endParaRPr lang="es-MX"/>
        </a:p>
      </dgm:t>
    </dgm:pt>
    <dgm:pt modelId="{619CD1D2-A48A-4496-99EE-268F3F5D3CB6}" type="sibTrans" cxnId="{7A1DBD51-057A-4EBD-9946-43A7A426C8FF}">
      <dgm:prSet/>
      <dgm:spPr/>
      <dgm:t>
        <a:bodyPr/>
        <a:lstStyle/>
        <a:p>
          <a:endParaRPr lang="es-MX"/>
        </a:p>
      </dgm:t>
    </dgm:pt>
    <dgm:pt modelId="{D62776F2-A995-4B0C-AEDD-D2E37E0F47DB}">
      <dgm:prSet phldrT="[Texto]" custT="1"/>
      <dgm:spPr/>
      <dgm:t>
        <a:bodyPr/>
        <a:lstStyle/>
        <a:p>
          <a:r>
            <a:rPr lang="es-ES" sz="1600" dirty="0" smtClean="0"/>
            <a:t>Fue aprobada por el Congreso de la Unión el </a:t>
          </a:r>
          <a:br>
            <a:rPr lang="es-ES" sz="1600" dirty="0" smtClean="0"/>
          </a:br>
          <a:r>
            <a:rPr lang="es-ES" sz="1600" b="1" dirty="0" smtClean="0">
              <a:effectLst>
                <a:outerShdw blurRad="38100" dist="38100" dir="2700000" algn="tl">
                  <a:srgbClr val="000000">
                    <a:alpha val="43137"/>
                  </a:srgbClr>
                </a:outerShdw>
              </a:effectLst>
            </a:rPr>
            <a:t>19 de abril del 2007</a:t>
          </a:r>
          <a:endParaRPr lang="es-MX" sz="1600" b="1" dirty="0">
            <a:effectLst>
              <a:outerShdw blurRad="38100" dist="38100" dir="2700000" algn="tl">
                <a:srgbClr val="000000">
                  <a:alpha val="43137"/>
                </a:srgbClr>
              </a:outerShdw>
            </a:effectLst>
          </a:endParaRPr>
        </a:p>
      </dgm:t>
    </dgm:pt>
    <dgm:pt modelId="{2036046F-E3E2-46B8-9F93-DA1DD989F617}" type="parTrans" cxnId="{27633EDB-90C1-4230-A178-66500663B94D}">
      <dgm:prSet/>
      <dgm:spPr/>
      <dgm:t>
        <a:bodyPr/>
        <a:lstStyle/>
        <a:p>
          <a:endParaRPr lang="es-MX"/>
        </a:p>
      </dgm:t>
    </dgm:pt>
    <dgm:pt modelId="{F6C67F44-A44F-4292-9A60-D47BDA90D164}" type="sibTrans" cxnId="{27633EDB-90C1-4230-A178-66500663B94D}">
      <dgm:prSet/>
      <dgm:spPr/>
      <dgm:t>
        <a:bodyPr/>
        <a:lstStyle/>
        <a:p>
          <a:endParaRPr lang="es-MX"/>
        </a:p>
      </dgm:t>
    </dgm:pt>
    <dgm:pt modelId="{5E2FACC7-6FAA-4903-85BA-62CBFF5784BA}">
      <dgm:prSet phldrT="[Texto]" custT="1"/>
      <dgm:spPr/>
      <dgm:t>
        <a:bodyPr/>
        <a:lstStyle/>
        <a:p>
          <a:r>
            <a:rPr lang="es-ES" sz="1600" dirty="0" smtClean="0"/>
            <a:t>Fue publicada en el Diario Oficial de la Federación el</a:t>
          </a:r>
          <a:br>
            <a:rPr lang="es-ES" sz="1600" dirty="0" smtClean="0"/>
          </a:br>
          <a:r>
            <a:rPr lang="es-ES" sz="1600" dirty="0" smtClean="0"/>
            <a:t> </a:t>
          </a:r>
          <a:r>
            <a:rPr lang="es-ES" sz="1600" b="1" dirty="0" smtClean="0">
              <a:effectLst>
                <a:outerShdw blurRad="38100" dist="38100" dir="2700000" algn="tl">
                  <a:srgbClr val="000000">
                    <a:alpha val="43137"/>
                  </a:srgbClr>
                </a:outerShdw>
              </a:effectLst>
            </a:rPr>
            <a:t>20 de julio del 2007</a:t>
          </a:r>
          <a:endParaRPr lang="es-MX" sz="1600" b="1" dirty="0">
            <a:effectLst>
              <a:outerShdw blurRad="38100" dist="38100" dir="2700000" algn="tl">
                <a:srgbClr val="000000">
                  <a:alpha val="43137"/>
                </a:srgbClr>
              </a:outerShdw>
            </a:effectLst>
          </a:endParaRPr>
        </a:p>
      </dgm:t>
    </dgm:pt>
    <dgm:pt modelId="{574ADB5E-2A50-4FCA-B575-5D85F144C751}" type="parTrans" cxnId="{3C14FBEA-FA0C-40E8-8F9D-A3BA022D4CE8}">
      <dgm:prSet/>
      <dgm:spPr/>
      <dgm:t>
        <a:bodyPr/>
        <a:lstStyle/>
        <a:p>
          <a:endParaRPr lang="es-MX"/>
        </a:p>
      </dgm:t>
    </dgm:pt>
    <dgm:pt modelId="{0AF4ECA9-8C96-4CC1-8659-BA73F92FC33F}" type="sibTrans" cxnId="{3C14FBEA-FA0C-40E8-8F9D-A3BA022D4CE8}">
      <dgm:prSet/>
      <dgm:spPr/>
      <dgm:t>
        <a:bodyPr/>
        <a:lstStyle/>
        <a:p>
          <a:endParaRPr lang="es-MX"/>
        </a:p>
      </dgm:t>
    </dgm:pt>
    <dgm:pt modelId="{24051C2F-8446-48EC-B6B4-0F509FE83AC1}" type="pres">
      <dgm:prSet presAssocID="{B4F9D5CD-EE80-42B8-80E3-B1BB2C0301E6}" presName="CompostProcess" presStyleCnt="0">
        <dgm:presLayoutVars>
          <dgm:dir/>
          <dgm:resizeHandles val="exact"/>
        </dgm:presLayoutVars>
      </dgm:prSet>
      <dgm:spPr/>
    </dgm:pt>
    <dgm:pt modelId="{28F042FA-7E7A-4FFE-BBB8-0AF1D9D90E51}" type="pres">
      <dgm:prSet presAssocID="{B4F9D5CD-EE80-42B8-80E3-B1BB2C0301E6}" presName="arrow" presStyleLbl="bgShp" presStyleIdx="0" presStyleCnt="1" custScaleX="117647" custLinFactNeighborX="-5515" custLinFactNeighborY="-20000"/>
      <dgm:spPr/>
    </dgm:pt>
    <dgm:pt modelId="{64FAF16F-1AC9-4912-8051-1CC30DE04ACB}" type="pres">
      <dgm:prSet presAssocID="{B4F9D5CD-EE80-42B8-80E3-B1BB2C0301E6}" presName="linearProcess" presStyleCnt="0"/>
      <dgm:spPr/>
    </dgm:pt>
    <dgm:pt modelId="{232E1423-5CDC-4F91-981B-DC1653DF33E5}" type="pres">
      <dgm:prSet presAssocID="{8C397CBC-241C-48CB-8743-C65EAF442B4D}" presName="textNode" presStyleLbl="node1" presStyleIdx="0" presStyleCnt="3" custScaleX="106415" custLinFactNeighborX="4845">
        <dgm:presLayoutVars>
          <dgm:bulletEnabled val="1"/>
        </dgm:presLayoutVars>
      </dgm:prSet>
      <dgm:spPr/>
      <dgm:t>
        <a:bodyPr/>
        <a:lstStyle/>
        <a:p>
          <a:endParaRPr lang="es-MX"/>
        </a:p>
      </dgm:t>
    </dgm:pt>
    <dgm:pt modelId="{D5E11F0B-A360-43DA-A8C4-DB03695079A1}" type="pres">
      <dgm:prSet presAssocID="{619CD1D2-A48A-4496-99EE-268F3F5D3CB6}" presName="sibTrans" presStyleCnt="0"/>
      <dgm:spPr/>
    </dgm:pt>
    <dgm:pt modelId="{8B537360-08F2-490C-9BB1-992452DCF9C5}" type="pres">
      <dgm:prSet presAssocID="{D62776F2-A995-4B0C-AEDD-D2E37E0F47DB}" presName="textNode" presStyleLbl="node1" presStyleIdx="1" presStyleCnt="3" custScaleX="65430" custLinFactNeighborX="-74521">
        <dgm:presLayoutVars>
          <dgm:bulletEnabled val="1"/>
        </dgm:presLayoutVars>
      </dgm:prSet>
      <dgm:spPr/>
      <dgm:t>
        <a:bodyPr/>
        <a:lstStyle/>
        <a:p>
          <a:endParaRPr lang="es-MX"/>
        </a:p>
      </dgm:t>
    </dgm:pt>
    <dgm:pt modelId="{D0DA0BE3-4EF7-4627-9B41-1A2FCA1FA480}" type="pres">
      <dgm:prSet presAssocID="{F6C67F44-A44F-4292-9A60-D47BDA90D164}" presName="sibTrans" presStyleCnt="0"/>
      <dgm:spPr/>
    </dgm:pt>
    <dgm:pt modelId="{643E2223-5584-4A80-86B0-B43063B69232}" type="pres">
      <dgm:prSet presAssocID="{5E2FACC7-6FAA-4903-85BA-62CBFF5784BA}" presName="textNode" presStyleLbl="node1" presStyleIdx="2" presStyleCnt="3" custScaleX="57420" custLinFactX="-5895" custLinFactNeighborX="-100000">
        <dgm:presLayoutVars>
          <dgm:bulletEnabled val="1"/>
        </dgm:presLayoutVars>
      </dgm:prSet>
      <dgm:spPr/>
      <dgm:t>
        <a:bodyPr/>
        <a:lstStyle/>
        <a:p>
          <a:endParaRPr lang="es-MX"/>
        </a:p>
      </dgm:t>
    </dgm:pt>
  </dgm:ptLst>
  <dgm:cxnLst>
    <dgm:cxn modelId="{04809BC2-5F0A-4742-B027-1C80C4CD8E42}" type="presOf" srcId="{5E2FACC7-6FAA-4903-85BA-62CBFF5784BA}" destId="{643E2223-5584-4A80-86B0-B43063B69232}" srcOrd="0" destOrd="0" presId="urn:microsoft.com/office/officeart/2005/8/layout/hProcess9"/>
    <dgm:cxn modelId="{27633EDB-90C1-4230-A178-66500663B94D}" srcId="{B4F9D5CD-EE80-42B8-80E3-B1BB2C0301E6}" destId="{D62776F2-A995-4B0C-AEDD-D2E37E0F47DB}" srcOrd="1" destOrd="0" parTransId="{2036046F-E3E2-46B8-9F93-DA1DD989F617}" sibTransId="{F6C67F44-A44F-4292-9A60-D47BDA90D164}"/>
    <dgm:cxn modelId="{7A1DBD51-057A-4EBD-9946-43A7A426C8FF}" srcId="{B4F9D5CD-EE80-42B8-80E3-B1BB2C0301E6}" destId="{8C397CBC-241C-48CB-8743-C65EAF442B4D}" srcOrd="0" destOrd="0" parTransId="{80A6425A-892F-4228-9D73-6CFE84A44907}" sibTransId="{619CD1D2-A48A-4496-99EE-268F3F5D3CB6}"/>
    <dgm:cxn modelId="{222D309C-FEB3-4EE3-B6BE-6B14C5C1DB49}" type="presOf" srcId="{8C397CBC-241C-48CB-8743-C65EAF442B4D}" destId="{232E1423-5CDC-4F91-981B-DC1653DF33E5}" srcOrd="0" destOrd="0" presId="urn:microsoft.com/office/officeart/2005/8/layout/hProcess9"/>
    <dgm:cxn modelId="{3C14FBEA-FA0C-40E8-8F9D-A3BA022D4CE8}" srcId="{B4F9D5CD-EE80-42B8-80E3-B1BB2C0301E6}" destId="{5E2FACC7-6FAA-4903-85BA-62CBFF5784BA}" srcOrd="2" destOrd="0" parTransId="{574ADB5E-2A50-4FCA-B575-5D85F144C751}" sibTransId="{0AF4ECA9-8C96-4CC1-8659-BA73F92FC33F}"/>
    <dgm:cxn modelId="{F011300F-3B41-4558-ADEE-379462B0A9E3}" type="presOf" srcId="{B4F9D5CD-EE80-42B8-80E3-B1BB2C0301E6}" destId="{24051C2F-8446-48EC-B6B4-0F509FE83AC1}" srcOrd="0" destOrd="0" presId="urn:microsoft.com/office/officeart/2005/8/layout/hProcess9"/>
    <dgm:cxn modelId="{498BC02A-353E-4577-824D-B18339450BF2}" type="presOf" srcId="{D62776F2-A995-4B0C-AEDD-D2E37E0F47DB}" destId="{8B537360-08F2-490C-9BB1-992452DCF9C5}" srcOrd="0" destOrd="0" presId="urn:microsoft.com/office/officeart/2005/8/layout/hProcess9"/>
    <dgm:cxn modelId="{4A64B32A-9710-4B0F-AA94-3A1010A6FD42}" type="presParOf" srcId="{24051C2F-8446-48EC-B6B4-0F509FE83AC1}" destId="{28F042FA-7E7A-4FFE-BBB8-0AF1D9D90E51}" srcOrd="0" destOrd="0" presId="urn:microsoft.com/office/officeart/2005/8/layout/hProcess9"/>
    <dgm:cxn modelId="{05A9B9A7-D8BE-4E72-A18D-25721E0DF8C5}" type="presParOf" srcId="{24051C2F-8446-48EC-B6B4-0F509FE83AC1}" destId="{64FAF16F-1AC9-4912-8051-1CC30DE04ACB}" srcOrd="1" destOrd="0" presId="urn:microsoft.com/office/officeart/2005/8/layout/hProcess9"/>
    <dgm:cxn modelId="{42B45CAE-8FA4-4934-B9D4-F160C4AC6734}" type="presParOf" srcId="{64FAF16F-1AC9-4912-8051-1CC30DE04ACB}" destId="{232E1423-5CDC-4F91-981B-DC1653DF33E5}" srcOrd="0" destOrd="0" presId="urn:microsoft.com/office/officeart/2005/8/layout/hProcess9"/>
    <dgm:cxn modelId="{F7E20AED-EAE1-446C-A0B4-528A8313312B}" type="presParOf" srcId="{64FAF16F-1AC9-4912-8051-1CC30DE04ACB}" destId="{D5E11F0B-A360-43DA-A8C4-DB03695079A1}" srcOrd="1" destOrd="0" presId="urn:microsoft.com/office/officeart/2005/8/layout/hProcess9"/>
    <dgm:cxn modelId="{21B8CD55-9926-4406-8E6A-00301883CEC0}" type="presParOf" srcId="{64FAF16F-1AC9-4912-8051-1CC30DE04ACB}" destId="{8B537360-08F2-490C-9BB1-992452DCF9C5}" srcOrd="2" destOrd="0" presId="urn:microsoft.com/office/officeart/2005/8/layout/hProcess9"/>
    <dgm:cxn modelId="{277C05A7-F6F9-4A53-8672-FE6CC839D295}" type="presParOf" srcId="{64FAF16F-1AC9-4912-8051-1CC30DE04ACB}" destId="{D0DA0BE3-4EF7-4627-9B41-1A2FCA1FA480}" srcOrd="3" destOrd="0" presId="urn:microsoft.com/office/officeart/2005/8/layout/hProcess9"/>
    <dgm:cxn modelId="{C5152818-8068-4134-9AA2-0B87DDCCE075}" type="presParOf" srcId="{64FAF16F-1AC9-4912-8051-1CC30DE04ACB}" destId="{643E2223-5584-4A80-86B0-B43063B69232}"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BBBC08-5F75-4131-9573-603F4E3AA2AD}" type="doc">
      <dgm:prSet loTypeId="urn:microsoft.com/office/officeart/2005/8/layout/hierarchy1" loCatId="hierarchy" qsTypeId="urn:microsoft.com/office/officeart/2005/8/quickstyle/simple1" qsCatId="simple" csTypeId="urn:microsoft.com/office/officeart/2005/8/colors/accent5_4" csCatId="accent5" phldr="1"/>
      <dgm:spPr/>
      <dgm:t>
        <a:bodyPr/>
        <a:lstStyle/>
        <a:p>
          <a:endParaRPr lang="es-MX"/>
        </a:p>
      </dgm:t>
    </dgm:pt>
    <dgm:pt modelId="{AECD1AD6-BD2C-4EA3-8358-C32AC923A3B9}">
      <dgm:prSet phldrT="[Texto]" custT="1"/>
      <dgm:spPr/>
      <dgm:t>
        <a:bodyPr/>
        <a:lstStyle/>
        <a:p>
          <a:r>
            <a:rPr lang="es-MX" sz="2800" b="1" dirty="0" smtClean="0">
              <a:effectLst>
                <a:outerShdw blurRad="38100" dist="38100" dir="2700000" algn="tl">
                  <a:srgbClr val="000000">
                    <a:alpha val="43137"/>
                  </a:srgbClr>
                </a:outerShdw>
              </a:effectLst>
              <a:latin typeface="Arial" pitchFamily="34" charset="0"/>
              <a:cs typeface="Arial" pitchFamily="34" charset="0"/>
            </a:rPr>
            <a:t>Datos Personales </a:t>
          </a:r>
          <a:endParaRPr lang="es-MX" sz="2800" b="1" dirty="0">
            <a:effectLst>
              <a:outerShdw blurRad="38100" dist="38100" dir="2700000" algn="tl">
                <a:srgbClr val="000000">
                  <a:alpha val="43137"/>
                </a:srgbClr>
              </a:outerShdw>
            </a:effectLst>
            <a:latin typeface="Arial" pitchFamily="34" charset="0"/>
            <a:cs typeface="Arial" pitchFamily="34" charset="0"/>
          </a:endParaRPr>
        </a:p>
      </dgm:t>
    </dgm:pt>
    <dgm:pt modelId="{1053D58F-3288-419D-B361-5910112773B1}" type="parTrans" cxnId="{68D598D4-FFFD-4442-B53D-567D931CB379}">
      <dgm:prSet/>
      <dgm:spPr/>
      <dgm:t>
        <a:bodyPr/>
        <a:lstStyle/>
        <a:p>
          <a:endParaRPr lang="es-MX">
            <a:latin typeface="Arial" pitchFamily="34" charset="0"/>
            <a:cs typeface="Arial" pitchFamily="34" charset="0"/>
          </a:endParaRPr>
        </a:p>
      </dgm:t>
    </dgm:pt>
    <dgm:pt modelId="{F320C4FE-0722-4997-82F0-7BCABFA959E9}" type="sibTrans" cxnId="{68D598D4-FFFD-4442-B53D-567D931CB379}">
      <dgm:prSet/>
      <dgm:spPr/>
      <dgm:t>
        <a:bodyPr/>
        <a:lstStyle/>
        <a:p>
          <a:endParaRPr lang="es-MX">
            <a:latin typeface="Arial" pitchFamily="34" charset="0"/>
            <a:cs typeface="Arial" pitchFamily="34" charset="0"/>
          </a:endParaRPr>
        </a:p>
      </dgm:t>
    </dgm:pt>
    <dgm:pt modelId="{C0CD6EEA-214B-441C-9531-9D073AAA25B9}">
      <dgm:prSet phldrT="[Texto]" custT="1"/>
      <dgm:spPr/>
      <dgm:t>
        <a:bodyPr/>
        <a:lstStyle/>
        <a:p>
          <a:r>
            <a:rPr lang="es-MX" sz="2400" b="1" dirty="0" smtClean="0">
              <a:effectLst>
                <a:outerShdw blurRad="38100" dist="38100" dir="2700000" algn="tl">
                  <a:srgbClr val="000000">
                    <a:alpha val="43137"/>
                  </a:srgbClr>
                </a:outerShdw>
              </a:effectLst>
              <a:latin typeface="Arial" pitchFamily="34" charset="0"/>
              <a:cs typeface="Arial" pitchFamily="34" charset="0"/>
            </a:rPr>
            <a:t>Derecho</a:t>
          </a:r>
          <a:endParaRPr lang="es-MX" sz="2400" b="1" dirty="0">
            <a:effectLst>
              <a:outerShdw blurRad="38100" dist="38100" dir="2700000" algn="tl">
                <a:srgbClr val="000000">
                  <a:alpha val="43137"/>
                </a:srgbClr>
              </a:outerShdw>
            </a:effectLst>
            <a:latin typeface="Arial" pitchFamily="34" charset="0"/>
            <a:cs typeface="Arial" pitchFamily="34" charset="0"/>
          </a:endParaRPr>
        </a:p>
      </dgm:t>
    </dgm:pt>
    <dgm:pt modelId="{72F8720A-7313-414F-9BBE-FE89F6E62B97}" type="parTrans" cxnId="{39E13ED7-E10A-483A-A6AD-E623B2F5430C}">
      <dgm:prSet/>
      <dgm:spPr/>
      <dgm:t>
        <a:bodyPr/>
        <a:lstStyle/>
        <a:p>
          <a:endParaRPr lang="es-MX">
            <a:latin typeface="Arial" pitchFamily="34" charset="0"/>
            <a:cs typeface="Arial" pitchFamily="34" charset="0"/>
          </a:endParaRPr>
        </a:p>
      </dgm:t>
    </dgm:pt>
    <dgm:pt modelId="{0A3D7226-6A95-484D-B046-6982B5C259D3}" type="sibTrans" cxnId="{39E13ED7-E10A-483A-A6AD-E623B2F5430C}">
      <dgm:prSet/>
      <dgm:spPr/>
      <dgm:t>
        <a:bodyPr/>
        <a:lstStyle/>
        <a:p>
          <a:endParaRPr lang="es-MX">
            <a:latin typeface="Arial" pitchFamily="34" charset="0"/>
            <a:cs typeface="Arial" pitchFamily="34" charset="0"/>
          </a:endParaRPr>
        </a:p>
      </dgm:t>
    </dgm:pt>
    <dgm:pt modelId="{C92D39E6-B3E6-4F28-848D-E0C087CB8EC1}">
      <dgm:prSet phldrT="[Texto]"/>
      <dgm:spPr/>
      <dgm:t>
        <a:bodyPr/>
        <a:lstStyle/>
        <a:p>
          <a:r>
            <a:rPr lang="es-ES" dirty="0" smtClean="0">
              <a:latin typeface="Arial" pitchFamily="34" charset="0"/>
              <a:cs typeface="Arial" pitchFamily="34" charset="0"/>
            </a:rPr>
            <a:t>Es un Derecho a favor de cualquier persona física para acudir ante la autoridad judicial y pedir la tutela ante el mal manejo que se haga de sus datos</a:t>
          </a:r>
          <a:endParaRPr lang="es-MX" dirty="0">
            <a:latin typeface="Arial" pitchFamily="34" charset="0"/>
            <a:cs typeface="Arial" pitchFamily="34" charset="0"/>
          </a:endParaRPr>
        </a:p>
      </dgm:t>
    </dgm:pt>
    <dgm:pt modelId="{BB27930C-E4C7-4F2E-9955-59C350B02B90}" type="parTrans" cxnId="{AA6C038C-3D82-4044-A76E-0B9175ADBBDA}">
      <dgm:prSet/>
      <dgm:spPr/>
      <dgm:t>
        <a:bodyPr/>
        <a:lstStyle/>
        <a:p>
          <a:endParaRPr lang="es-MX">
            <a:latin typeface="Arial" pitchFamily="34" charset="0"/>
            <a:cs typeface="Arial" pitchFamily="34" charset="0"/>
          </a:endParaRPr>
        </a:p>
      </dgm:t>
    </dgm:pt>
    <dgm:pt modelId="{4FD22141-4D84-430C-BE42-DBD91154F22C}" type="sibTrans" cxnId="{AA6C038C-3D82-4044-A76E-0B9175ADBBDA}">
      <dgm:prSet/>
      <dgm:spPr/>
      <dgm:t>
        <a:bodyPr/>
        <a:lstStyle/>
        <a:p>
          <a:endParaRPr lang="es-MX">
            <a:latin typeface="Arial" pitchFamily="34" charset="0"/>
            <a:cs typeface="Arial" pitchFamily="34" charset="0"/>
          </a:endParaRPr>
        </a:p>
      </dgm:t>
    </dgm:pt>
    <dgm:pt modelId="{AF0EE7BA-5C7B-4267-846F-F14909642A3C}">
      <dgm:prSet phldrT="[Texto]" custT="1"/>
      <dgm:spPr/>
      <dgm:t>
        <a:bodyPr/>
        <a:lstStyle/>
        <a:p>
          <a:r>
            <a:rPr lang="es-MX" sz="2400" b="1" dirty="0" smtClean="0">
              <a:effectLst>
                <a:outerShdw blurRad="38100" dist="38100" dir="2700000" algn="tl">
                  <a:srgbClr val="000000">
                    <a:alpha val="43137"/>
                  </a:srgbClr>
                </a:outerShdw>
              </a:effectLst>
              <a:latin typeface="Arial" pitchFamily="34" charset="0"/>
              <a:cs typeface="Arial" pitchFamily="34" charset="0"/>
            </a:rPr>
            <a:t>Obligación</a:t>
          </a:r>
          <a:endParaRPr lang="es-MX" sz="2400" b="1" dirty="0">
            <a:effectLst>
              <a:outerShdw blurRad="38100" dist="38100" dir="2700000" algn="tl">
                <a:srgbClr val="000000">
                  <a:alpha val="43137"/>
                </a:srgbClr>
              </a:outerShdw>
            </a:effectLst>
            <a:latin typeface="Arial" pitchFamily="34" charset="0"/>
            <a:cs typeface="Arial" pitchFamily="34" charset="0"/>
          </a:endParaRPr>
        </a:p>
      </dgm:t>
    </dgm:pt>
    <dgm:pt modelId="{829EEBA7-F4F0-45C7-86CC-8E0CDF817D9E}" type="parTrans" cxnId="{1BE4EB26-F628-4339-95F3-AABECEBF6BCF}">
      <dgm:prSet/>
      <dgm:spPr/>
      <dgm:t>
        <a:bodyPr/>
        <a:lstStyle/>
        <a:p>
          <a:endParaRPr lang="es-MX">
            <a:latin typeface="Arial" pitchFamily="34" charset="0"/>
            <a:cs typeface="Arial" pitchFamily="34" charset="0"/>
          </a:endParaRPr>
        </a:p>
      </dgm:t>
    </dgm:pt>
    <dgm:pt modelId="{031EA122-3FC8-4E43-B96E-0B29D795E79C}" type="sibTrans" cxnId="{1BE4EB26-F628-4339-95F3-AABECEBF6BCF}">
      <dgm:prSet/>
      <dgm:spPr/>
      <dgm:t>
        <a:bodyPr/>
        <a:lstStyle/>
        <a:p>
          <a:endParaRPr lang="es-MX">
            <a:latin typeface="Arial" pitchFamily="34" charset="0"/>
            <a:cs typeface="Arial" pitchFamily="34" charset="0"/>
          </a:endParaRPr>
        </a:p>
      </dgm:t>
    </dgm:pt>
    <dgm:pt modelId="{AB900DC3-97B8-4688-91FD-7DA507052DB8}">
      <dgm:prSet phldrT="[Texto]"/>
      <dgm:spPr/>
      <dgm:t>
        <a:bodyPr/>
        <a:lstStyle/>
        <a:p>
          <a:r>
            <a:rPr lang="es-ES" dirty="0" smtClean="0">
              <a:latin typeface="Arial" pitchFamily="34" charset="0"/>
              <a:cs typeface="Arial" pitchFamily="34" charset="0"/>
            </a:rPr>
            <a:t>Es una obligación de los órganos del Estado y personas privadas para conservar y tratar los datos personales de acuerdo a los fines para los que han sido solicitados.</a:t>
          </a:r>
          <a:endParaRPr lang="es-MX" dirty="0">
            <a:latin typeface="Arial" pitchFamily="34" charset="0"/>
            <a:cs typeface="Arial" pitchFamily="34" charset="0"/>
          </a:endParaRPr>
        </a:p>
      </dgm:t>
    </dgm:pt>
    <dgm:pt modelId="{020ABBEF-ADCF-4D28-B1A2-245D93438F67}" type="parTrans" cxnId="{CA5F640C-7C24-498C-BA79-E14AA176468A}">
      <dgm:prSet/>
      <dgm:spPr/>
      <dgm:t>
        <a:bodyPr/>
        <a:lstStyle/>
        <a:p>
          <a:endParaRPr lang="es-MX">
            <a:latin typeface="Arial" pitchFamily="34" charset="0"/>
            <a:cs typeface="Arial" pitchFamily="34" charset="0"/>
          </a:endParaRPr>
        </a:p>
      </dgm:t>
    </dgm:pt>
    <dgm:pt modelId="{78BCE55A-D508-410B-A4C9-2E616260C1C9}" type="sibTrans" cxnId="{CA5F640C-7C24-498C-BA79-E14AA176468A}">
      <dgm:prSet/>
      <dgm:spPr/>
      <dgm:t>
        <a:bodyPr/>
        <a:lstStyle/>
        <a:p>
          <a:endParaRPr lang="es-MX">
            <a:latin typeface="Arial" pitchFamily="34" charset="0"/>
            <a:cs typeface="Arial" pitchFamily="34" charset="0"/>
          </a:endParaRPr>
        </a:p>
      </dgm:t>
    </dgm:pt>
    <dgm:pt modelId="{A50639D5-B32C-4805-B9A3-E39816629175}" type="pres">
      <dgm:prSet presAssocID="{F9BBBC08-5F75-4131-9573-603F4E3AA2AD}" presName="hierChild1" presStyleCnt="0">
        <dgm:presLayoutVars>
          <dgm:chPref val="1"/>
          <dgm:dir/>
          <dgm:animOne val="branch"/>
          <dgm:animLvl val="lvl"/>
          <dgm:resizeHandles/>
        </dgm:presLayoutVars>
      </dgm:prSet>
      <dgm:spPr/>
      <dgm:t>
        <a:bodyPr/>
        <a:lstStyle/>
        <a:p>
          <a:endParaRPr lang="es-MX"/>
        </a:p>
      </dgm:t>
    </dgm:pt>
    <dgm:pt modelId="{336CDE1F-9306-4805-8BBE-54144CDD1350}" type="pres">
      <dgm:prSet presAssocID="{AECD1AD6-BD2C-4EA3-8358-C32AC923A3B9}" presName="hierRoot1" presStyleCnt="0"/>
      <dgm:spPr/>
    </dgm:pt>
    <dgm:pt modelId="{E516EF60-C067-430E-AF1B-C2A43EE5A124}" type="pres">
      <dgm:prSet presAssocID="{AECD1AD6-BD2C-4EA3-8358-C32AC923A3B9}" presName="composite" presStyleCnt="0"/>
      <dgm:spPr/>
    </dgm:pt>
    <dgm:pt modelId="{D12DDAF4-47AA-46AA-A702-0F9CD414B9C8}" type="pres">
      <dgm:prSet presAssocID="{AECD1AD6-BD2C-4EA3-8358-C32AC923A3B9}" presName="background" presStyleLbl="node0" presStyleIdx="0" presStyleCnt="1"/>
      <dgm:spPr/>
    </dgm:pt>
    <dgm:pt modelId="{93A90E24-41F6-4848-8ECB-627ADB32876D}" type="pres">
      <dgm:prSet presAssocID="{AECD1AD6-BD2C-4EA3-8358-C32AC923A3B9}" presName="text" presStyleLbl="fgAcc0" presStyleIdx="0" presStyleCnt="1" custScaleX="113852">
        <dgm:presLayoutVars>
          <dgm:chPref val="3"/>
        </dgm:presLayoutVars>
      </dgm:prSet>
      <dgm:spPr/>
      <dgm:t>
        <a:bodyPr/>
        <a:lstStyle/>
        <a:p>
          <a:endParaRPr lang="es-MX"/>
        </a:p>
      </dgm:t>
    </dgm:pt>
    <dgm:pt modelId="{82DD88BD-F9EB-48E7-9502-E738FD463F5C}" type="pres">
      <dgm:prSet presAssocID="{AECD1AD6-BD2C-4EA3-8358-C32AC923A3B9}" presName="hierChild2" presStyleCnt="0"/>
      <dgm:spPr/>
    </dgm:pt>
    <dgm:pt modelId="{6132F2CF-66AA-4737-8D86-0EC1257C5868}" type="pres">
      <dgm:prSet presAssocID="{72F8720A-7313-414F-9BBE-FE89F6E62B97}" presName="Name10" presStyleLbl="parChTrans1D2" presStyleIdx="0" presStyleCnt="2"/>
      <dgm:spPr/>
      <dgm:t>
        <a:bodyPr/>
        <a:lstStyle/>
        <a:p>
          <a:endParaRPr lang="es-MX"/>
        </a:p>
      </dgm:t>
    </dgm:pt>
    <dgm:pt modelId="{E5B0CCD0-88D4-4606-AB16-0AC372674FE5}" type="pres">
      <dgm:prSet presAssocID="{C0CD6EEA-214B-441C-9531-9D073AAA25B9}" presName="hierRoot2" presStyleCnt="0"/>
      <dgm:spPr/>
    </dgm:pt>
    <dgm:pt modelId="{3F1016A1-6ECD-4521-A7D4-EE5767A40DF7}" type="pres">
      <dgm:prSet presAssocID="{C0CD6EEA-214B-441C-9531-9D073AAA25B9}" presName="composite2" presStyleCnt="0"/>
      <dgm:spPr/>
    </dgm:pt>
    <dgm:pt modelId="{B5A8E74D-0B09-44B0-BF26-91722FF5E0D4}" type="pres">
      <dgm:prSet presAssocID="{C0CD6EEA-214B-441C-9531-9D073AAA25B9}" presName="background2" presStyleLbl="node2" presStyleIdx="0" presStyleCnt="2"/>
      <dgm:spPr/>
    </dgm:pt>
    <dgm:pt modelId="{035204CD-BE3B-442A-883A-7F482CC05FDA}" type="pres">
      <dgm:prSet presAssocID="{C0CD6EEA-214B-441C-9531-9D073AAA25B9}" presName="text2" presStyleLbl="fgAcc2" presStyleIdx="0" presStyleCnt="2">
        <dgm:presLayoutVars>
          <dgm:chPref val="3"/>
        </dgm:presLayoutVars>
      </dgm:prSet>
      <dgm:spPr/>
      <dgm:t>
        <a:bodyPr/>
        <a:lstStyle/>
        <a:p>
          <a:endParaRPr lang="es-MX"/>
        </a:p>
      </dgm:t>
    </dgm:pt>
    <dgm:pt modelId="{8340E6E9-CECF-4EFF-B648-935325176C8A}" type="pres">
      <dgm:prSet presAssocID="{C0CD6EEA-214B-441C-9531-9D073AAA25B9}" presName="hierChild3" presStyleCnt="0"/>
      <dgm:spPr/>
    </dgm:pt>
    <dgm:pt modelId="{C0F8D1B8-077E-4995-A7B5-2AD9765380E3}" type="pres">
      <dgm:prSet presAssocID="{BB27930C-E4C7-4F2E-9955-59C350B02B90}" presName="Name17" presStyleLbl="parChTrans1D3" presStyleIdx="0" presStyleCnt="2"/>
      <dgm:spPr/>
      <dgm:t>
        <a:bodyPr/>
        <a:lstStyle/>
        <a:p>
          <a:endParaRPr lang="es-MX"/>
        </a:p>
      </dgm:t>
    </dgm:pt>
    <dgm:pt modelId="{06C25FB6-6D8E-4E2F-873E-C567F502B1B2}" type="pres">
      <dgm:prSet presAssocID="{C92D39E6-B3E6-4F28-848D-E0C087CB8EC1}" presName="hierRoot3" presStyleCnt="0"/>
      <dgm:spPr/>
    </dgm:pt>
    <dgm:pt modelId="{34CDD78B-FA68-4B2F-A52F-08A2C48034D5}" type="pres">
      <dgm:prSet presAssocID="{C92D39E6-B3E6-4F28-848D-E0C087CB8EC1}" presName="composite3" presStyleCnt="0"/>
      <dgm:spPr/>
    </dgm:pt>
    <dgm:pt modelId="{A6373D08-8E74-4649-B569-DB2DE1345E22}" type="pres">
      <dgm:prSet presAssocID="{C92D39E6-B3E6-4F28-848D-E0C087CB8EC1}" presName="background3" presStyleLbl="node3" presStyleIdx="0" presStyleCnt="2"/>
      <dgm:spPr/>
    </dgm:pt>
    <dgm:pt modelId="{CAD98065-B1ED-4E23-9695-03CEBF5D25F1}" type="pres">
      <dgm:prSet presAssocID="{C92D39E6-B3E6-4F28-848D-E0C087CB8EC1}" presName="text3" presStyleLbl="fgAcc3" presStyleIdx="0" presStyleCnt="2" custScaleX="201714">
        <dgm:presLayoutVars>
          <dgm:chPref val="3"/>
        </dgm:presLayoutVars>
      </dgm:prSet>
      <dgm:spPr/>
      <dgm:t>
        <a:bodyPr/>
        <a:lstStyle/>
        <a:p>
          <a:endParaRPr lang="es-MX"/>
        </a:p>
      </dgm:t>
    </dgm:pt>
    <dgm:pt modelId="{D53CA69A-CD81-40F6-8378-D2E6D01B67AD}" type="pres">
      <dgm:prSet presAssocID="{C92D39E6-B3E6-4F28-848D-E0C087CB8EC1}" presName="hierChild4" presStyleCnt="0"/>
      <dgm:spPr/>
    </dgm:pt>
    <dgm:pt modelId="{926B9846-E0DA-42CB-B3B1-965AEC77CC8F}" type="pres">
      <dgm:prSet presAssocID="{829EEBA7-F4F0-45C7-86CC-8E0CDF817D9E}" presName="Name10" presStyleLbl="parChTrans1D2" presStyleIdx="1" presStyleCnt="2"/>
      <dgm:spPr/>
      <dgm:t>
        <a:bodyPr/>
        <a:lstStyle/>
        <a:p>
          <a:endParaRPr lang="es-MX"/>
        </a:p>
      </dgm:t>
    </dgm:pt>
    <dgm:pt modelId="{C8F24C8D-708E-4E29-881E-24680773D08C}" type="pres">
      <dgm:prSet presAssocID="{AF0EE7BA-5C7B-4267-846F-F14909642A3C}" presName="hierRoot2" presStyleCnt="0"/>
      <dgm:spPr/>
    </dgm:pt>
    <dgm:pt modelId="{28FC409A-6288-4022-BE58-50939DD63653}" type="pres">
      <dgm:prSet presAssocID="{AF0EE7BA-5C7B-4267-846F-F14909642A3C}" presName="composite2" presStyleCnt="0"/>
      <dgm:spPr/>
    </dgm:pt>
    <dgm:pt modelId="{E3C3D5CE-4D90-4D00-9000-C5199531E9E6}" type="pres">
      <dgm:prSet presAssocID="{AF0EE7BA-5C7B-4267-846F-F14909642A3C}" presName="background2" presStyleLbl="node2" presStyleIdx="1" presStyleCnt="2"/>
      <dgm:spPr/>
    </dgm:pt>
    <dgm:pt modelId="{D8FBFB94-7A48-46F4-8AEB-B20775884C4F}" type="pres">
      <dgm:prSet presAssocID="{AF0EE7BA-5C7B-4267-846F-F14909642A3C}" presName="text2" presStyleLbl="fgAcc2" presStyleIdx="1" presStyleCnt="2">
        <dgm:presLayoutVars>
          <dgm:chPref val="3"/>
        </dgm:presLayoutVars>
      </dgm:prSet>
      <dgm:spPr/>
      <dgm:t>
        <a:bodyPr/>
        <a:lstStyle/>
        <a:p>
          <a:endParaRPr lang="es-MX"/>
        </a:p>
      </dgm:t>
    </dgm:pt>
    <dgm:pt modelId="{20FD9936-43FA-4233-85E7-09D9EAFD7947}" type="pres">
      <dgm:prSet presAssocID="{AF0EE7BA-5C7B-4267-846F-F14909642A3C}" presName="hierChild3" presStyleCnt="0"/>
      <dgm:spPr/>
    </dgm:pt>
    <dgm:pt modelId="{FA1E04CE-0EE5-468E-B65C-CA0F2D88605A}" type="pres">
      <dgm:prSet presAssocID="{020ABBEF-ADCF-4D28-B1A2-245D93438F67}" presName="Name17" presStyleLbl="parChTrans1D3" presStyleIdx="1" presStyleCnt="2"/>
      <dgm:spPr/>
      <dgm:t>
        <a:bodyPr/>
        <a:lstStyle/>
        <a:p>
          <a:endParaRPr lang="es-MX"/>
        </a:p>
      </dgm:t>
    </dgm:pt>
    <dgm:pt modelId="{B1D5D978-F63C-4D59-8FCC-543793BBF26F}" type="pres">
      <dgm:prSet presAssocID="{AB900DC3-97B8-4688-91FD-7DA507052DB8}" presName="hierRoot3" presStyleCnt="0"/>
      <dgm:spPr/>
    </dgm:pt>
    <dgm:pt modelId="{1850770B-8FFF-420C-A42B-B0E6E5DB2BF4}" type="pres">
      <dgm:prSet presAssocID="{AB900DC3-97B8-4688-91FD-7DA507052DB8}" presName="composite3" presStyleCnt="0"/>
      <dgm:spPr/>
    </dgm:pt>
    <dgm:pt modelId="{C7512249-FBCC-444A-A5DF-C0D6FD2A6912}" type="pres">
      <dgm:prSet presAssocID="{AB900DC3-97B8-4688-91FD-7DA507052DB8}" presName="background3" presStyleLbl="node3" presStyleIdx="1" presStyleCnt="2"/>
      <dgm:spPr/>
    </dgm:pt>
    <dgm:pt modelId="{EEC6536D-ADA9-4926-8D01-0CEFAFEB82D9}" type="pres">
      <dgm:prSet presAssocID="{AB900DC3-97B8-4688-91FD-7DA507052DB8}" presName="text3" presStyleLbl="fgAcc3" presStyleIdx="1" presStyleCnt="2" custScaleX="184691">
        <dgm:presLayoutVars>
          <dgm:chPref val="3"/>
        </dgm:presLayoutVars>
      </dgm:prSet>
      <dgm:spPr/>
      <dgm:t>
        <a:bodyPr/>
        <a:lstStyle/>
        <a:p>
          <a:endParaRPr lang="es-MX"/>
        </a:p>
      </dgm:t>
    </dgm:pt>
    <dgm:pt modelId="{B1D0D424-CB96-469B-8386-B79115775863}" type="pres">
      <dgm:prSet presAssocID="{AB900DC3-97B8-4688-91FD-7DA507052DB8}" presName="hierChild4" presStyleCnt="0"/>
      <dgm:spPr/>
    </dgm:pt>
  </dgm:ptLst>
  <dgm:cxnLst>
    <dgm:cxn modelId="{1BE4EB26-F628-4339-95F3-AABECEBF6BCF}" srcId="{AECD1AD6-BD2C-4EA3-8358-C32AC923A3B9}" destId="{AF0EE7BA-5C7B-4267-846F-F14909642A3C}" srcOrd="1" destOrd="0" parTransId="{829EEBA7-F4F0-45C7-86CC-8E0CDF817D9E}" sibTransId="{031EA122-3FC8-4E43-B96E-0B29D795E79C}"/>
    <dgm:cxn modelId="{68D598D4-FFFD-4442-B53D-567D931CB379}" srcId="{F9BBBC08-5F75-4131-9573-603F4E3AA2AD}" destId="{AECD1AD6-BD2C-4EA3-8358-C32AC923A3B9}" srcOrd="0" destOrd="0" parTransId="{1053D58F-3288-419D-B361-5910112773B1}" sibTransId="{F320C4FE-0722-4997-82F0-7BCABFA959E9}"/>
    <dgm:cxn modelId="{52D6D49B-5BD4-4AE1-9660-DB201073EAF7}" type="presOf" srcId="{020ABBEF-ADCF-4D28-B1A2-245D93438F67}" destId="{FA1E04CE-0EE5-468E-B65C-CA0F2D88605A}" srcOrd="0" destOrd="0" presId="urn:microsoft.com/office/officeart/2005/8/layout/hierarchy1"/>
    <dgm:cxn modelId="{A36A3A47-8741-4C1C-AC74-B0F4DD9BDA56}" type="presOf" srcId="{829EEBA7-F4F0-45C7-86CC-8E0CDF817D9E}" destId="{926B9846-E0DA-42CB-B3B1-965AEC77CC8F}" srcOrd="0" destOrd="0" presId="urn:microsoft.com/office/officeart/2005/8/layout/hierarchy1"/>
    <dgm:cxn modelId="{1127EEA0-4230-4623-BBEE-BC9A9CC5A8D0}" type="presOf" srcId="{AB900DC3-97B8-4688-91FD-7DA507052DB8}" destId="{EEC6536D-ADA9-4926-8D01-0CEFAFEB82D9}" srcOrd="0" destOrd="0" presId="urn:microsoft.com/office/officeart/2005/8/layout/hierarchy1"/>
    <dgm:cxn modelId="{F7B553AD-ECA8-42AE-AAF2-2A7DBBAA9AB3}" type="presOf" srcId="{72F8720A-7313-414F-9BBE-FE89F6E62B97}" destId="{6132F2CF-66AA-4737-8D86-0EC1257C5868}" srcOrd="0" destOrd="0" presId="urn:microsoft.com/office/officeart/2005/8/layout/hierarchy1"/>
    <dgm:cxn modelId="{20FFDA76-7DD6-4989-91E3-36F4B636B104}" type="presOf" srcId="{C92D39E6-B3E6-4F28-848D-E0C087CB8EC1}" destId="{CAD98065-B1ED-4E23-9695-03CEBF5D25F1}" srcOrd="0" destOrd="0" presId="urn:microsoft.com/office/officeart/2005/8/layout/hierarchy1"/>
    <dgm:cxn modelId="{CA5F640C-7C24-498C-BA79-E14AA176468A}" srcId="{AF0EE7BA-5C7B-4267-846F-F14909642A3C}" destId="{AB900DC3-97B8-4688-91FD-7DA507052DB8}" srcOrd="0" destOrd="0" parTransId="{020ABBEF-ADCF-4D28-B1A2-245D93438F67}" sibTransId="{78BCE55A-D508-410B-A4C9-2E616260C1C9}"/>
    <dgm:cxn modelId="{A50EAB3C-5FE5-49C9-92B0-71718178A786}" type="presOf" srcId="{BB27930C-E4C7-4F2E-9955-59C350B02B90}" destId="{C0F8D1B8-077E-4995-A7B5-2AD9765380E3}" srcOrd="0" destOrd="0" presId="urn:microsoft.com/office/officeart/2005/8/layout/hierarchy1"/>
    <dgm:cxn modelId="{39E13ED7-E10A-483A-A6AD-E623B2F5430C}" srcId="{AECD1AD6-BD2C-4EA3-8358-C32AC923A3B9}" destId="{C0CD6EEA-214B-441C-9531-9D073AAA25B9}" srcOrd="0" destOrd="0" parTransId="{72F8720A-7313-414F-9BBE-FE89F6E62B97}" sibTransId="{0A3D7226-6A95-484D-B046-6982B5C259D3}"/>
    <dgm:cxn modelId="{89F8E672-D873-4717-8B24-2143D1C07065}" type="presOf" srcId="{AECD1AD6-BD2C-4EA3-8358-C32AC923A3B9}" destId="{93A90E24-41F6-4848-8ECB-627ADB32876D}" srcOrd="0" destOrd="0" presId="urn:microsoft.com/office/officeart/2005/8/layout/hierarchy1"/>
    <dgm:cxn modelId="{5703033B-B444-4370-B3EB-BC414EA6C9D5}" type="presOf" srcId="{F9BBBC08-5F75-4131-9573-603F4E3AA2AD}" destId="{A50639D5-B32C-4805-B9A3-E39816629175}" srcOrd="0" destOrd="0" presId="urn:microsoft.com/office/officeart/2005/8/layout/hierarchy1"/>
    <dgm:cxn modelId="{8749B0DC-AD17-43C4-BCE2-7F7A519222BC}" type="presOf" srcId="{C0CD6EEA-214B-441C-9531-9D073AAA25B9}" destId="{035204CD-BE3B-442A-883A-7F482CC05FDA}" srcOrd="0" destOrd="0" presId="urn:microsoft.com/office/officeart/2005/8/layout/hierarchy1"/>
    <dgm:cxn modelId="{AA6C038C-3D82-4044-A76E-0B9175ADBBDA}" srcId="{C0CD6EEA-214B-441C-9531-9D073AAA25B9}" destId="{C92D39E6-B3E6-4F28-848D-E0C087CB8EC1}" srcOrd="0" destOrd="0" parTransId="{BB27930C-E4C7-4F2E-9955-59C350B02B90}" sibTransId="{4FD22141-4D84-430C-BE42-DBD91154F22C}"/>
    <dgm:cxn modelId="{B9336169-8108-4F75-AC82-230E81FF6550}" type="presOf" srcId="{AF0EE7BA-5C7B-4267-846F-F14909642A3C}" destId="{D8FBFB94-7A48-46F4-8AEB-B20775884C4F}" srcOrd="0" destOrd="0" presId="urn:microsoft.com/office/officeart/2005/8/layout/hierarchy1"/>
    <dgm:cxn modelId="{7E79DB2B-152E-40A4-B332-EA95B1C3EB26}" type="presParOf" srcId="{A50639D5-B32C-4805-B9A3-E39816629175}" destId="{336CDE1F-9306-4805-8BBE-54144CDD1350}" srcOrd="0" destOrd="0" presId="urn:microsoft.com/office/officeart/2005/8/layout/hierarchy1"/>
    <dgm:cxn modelId="{06C95CBF-73F7-49A3-9284-31F25D5F79ED}" type="presParOf" srcId="{336CDE1F-9306-4805-8BBE-54144CDD1350}" destId="{E516EF60-C067-430E-AF1B-C2A43EE5A124}" srcOrd="0" destOrd="0" presId="urn:microsoft.com/office/officeart/2005/8/layout/hierarchy1"/>
    <dgm:cxn modelId="{80EA760E-1F79-4FFE-82F3-3E347DD4B9A9}" type="presParOf" srcId="{E516EF60-C067-430E-AF1B-C2A43EE5A124}" destId="{D12DDAF4-47AA-46AA-A702-0F9CD414B9C8}" srcOrd="0" destOrd="0" presId="urn:microsoft.com/office/officeart/2005/8/layout/hierarchy1"/>
    <dgm:cxn modelId="{BDD11E8A-0F7F-4F3A-9EA9-45675EB9326B}" type="presParOf" srcId="{E516EF60-C067-430E-AF1B-C2A43EE5A124}" destId="{93A90E24-41F6-4848-8ECB-627ADB32876D}" srcOrd="1" destOrd="0" presId="urn:microsoft.com/office/officeart/2005/8/layout/hierarchy1"/>
    <dgm:cxn modelId="{48D5A994-BE56-4FCB-82A3-F5D022723513}" type="presParOf" srcId="{336CDE1F-9306-4805-8BBE-54144CDD1350}" destId="{82DD88BD-F9EB-48E7-9502-E738FD463F5C}" srcOrd="1" destOrd="0" presId="urn:microsoft.com/office/officeart/2005/8/layout/hierarchy1"/>
    <dgm:cxn modelId="{5050AFB0-62E2-413E-9E84-AA36DD7D5C2E}" type="presParOf" srcId="{82DD88BD-F9EB-48E7-9502-E738FD463F5C}" destId="{6132F2CF-66AA-4737-8D86-0EC1257C5868}" srcOrd="0" destOrd="0" presId="urn:microsoft.com/office/officeart/2005/8/layout/hierarchy1"/>
    <dgm:cxn modelId="{96E15963-CAE7-49F1-9042-B4A49BF6EB90}" type="presParOf" srcId="{82DD88BD-F9EB-48E7-9502-E738FD463F5C}" destId="{E5B0CCD0-88D4-4606-AB16-0AC372674FE5}" srcOrd="1" destOrd="0" presId="urn:microsoft.com/office/officeart/2005/8/layout/hierarchy1"/>
    <dgm:cxn modelId="{C2B6F0B5-54A2-4C05-B936-43768DD80128}" type="presParOf" srcId="{E5B0CCD0-88D4-4606-AB16-0AC372674FE5}" destId="{3F1016A1-6ECD-4521-A7D4-EE5767A40DF7}" srcOrd="0" destOrd="0" presId="urn:microsoft.com/office/officeart/2005/8/layout/hierarchy1"/>
    <dgm:cxn modelId="{5B7B2034-E773-4551-9C36-F84D6B1618DD}" type="presParOf" srcId="{3F1016A1-6ECD-4521-A7D4-EE5767A40DF7}" destId="{B5A8E74D-0B09-44B0-BF26-91722FF5E0D4}" srcOrd="0" destOrd="0" presId="urn:microsoft.com/office/officeart/2005/8/layout/hierarchy1"/>
    <dgm:cxn modelId="{50BE1122-BD57-4026-A4A6-457CD6F9B01F}" type="presParOf" srcId="{3F1016A1-6ECD-4521-A7D4-EE5767A40DF7}" destId="{035204CD-BE3B-442A-883A-7F482CC05FDA}" srcOrd="1" destOrd="0" presId="urn:microsoft.com/office/officeart/2005/8/layout/hierarchy1"/>
    <dgm:cxn modelId="{4C7F2869-C258-4FD4-90E6-0DDB8E080B80}" type="presParOf" srcId="{E5B0CCD0-88D4-4606-AB16-0AC372674FE5}" destId="{8340E6E9-CECF-4EFF-B648-935325176C8A}" srcOrd="1" destOrd="0" presId="urn:microsoft.com/office/officeart/2005/8/layout/hierarchy1"/>
    <dgm:cxn modelId="{E61C74D7-5705-4B0C-8F6C-1E6F10D078AD}" type="presParOf" srcId="{8340E6E9-CECF-4EFF-B648-935325176C8A}" destId="{C0F8D1B8-077E-4995-A7B5-2AD9765380E3}" srcOrd="0" destOrd="0" presId="urn:microsoft.com/office/officeart/2005/8/layout/hierarchy1"/>
    <dgm:cxn modelId="{D633B60D-9524-470B-99BD-B59572EA546B}" type="presParOf" srcId="{8340E6E9-CECF-4EFF-B648-935325176C8A}" destId="{06C25FB6-6D8E-4E2F-873E-C567F502B1B2}" srcOrd="1" destOrd="0" presId="urn:microsoft.com/office/officeart/2005/8/layout/hierarchy1"/>
    <dgm:cxn modelId="{421BE18A-2905-4966-87E9-44ED1B5AAFB6}" type="presParOf" srcId="{06C25FB6-6D8E-4E2F-873E-C567F502B1B2}" destId="{34CDD78B-FA68-4B2F-A52F-08A2C48034D5}" srcOrd="0" destOrd="0" presId="urn:microsoft.com/office/officeart/2005/8/layout/hierarchy1"/>
    <dgm:cxn modelId="{228A2EFB-BE85-4612-AE30-F646B36E0ACF}" type="presParOf" srcId="{34CDD78B-FA68-4B2F-A52F-08A2C48034D5}" destId="{A6373D08-8E74-4649-B569-DB2DE1345E22}" srcOrd="0" destOrd="0" presId="urn:microsoft.com/office/officeart/2005/8/layout/hierarchy1"/>
    <dgm:cxn modelId="{EB5D6C11-E68E-4E05-990E-C8C69FB35F73}" type="presParOf" srcId="{34CDD78B-FA68-4B2F-A52F-08A2C48034D5}" destId="{CAD98065-B1ED-4E23-9695-03CEBF5D25F1}" srcOrd="1" destOrd="0" presId="urn:microsoft.com/office/officeart/2005/8/layout/hierarchy1"/>
    <dgm:cxn modelId="{F8722409-28BF-4185-8B05-678CDD01DE35}" type="presParOf" srcId="{06C25FB6-6D8E-4E2F-873E-C567F502B1B2}" destId="{D53CA69A-CD81-40F6-8378-D2E6D01B67AD}" srcOrd="1" destOrd="0" presId="urn:microsoft.com/office/officeart/2005/8/layout/hierarchy1"/>
    <dgm:cxn modelId="{5949B437-0FB9-4FB9-B63F-6D2AD8B63507}" type="presParOf" srcId="{82DD88BD-F9EB-48E7-9502-E738FD463F5C}" destId="{926B9846-E0DA-42CB-B3B1-965AEC77CC8F}" srcOrd="2" destOrd="0" presId="urn:microsoft.com/office/officeart/2005/8/layout/hierarchy1"/>
    <dgm:cxn modelId="{73209A9A-ADEA-4D67-A957-A5D9694D06A0}" type="presParOf" srcId="{82DD88BD-F9EB-48E7-9502-E738FD463F5C}" destId="{C8F24C8D-708E-4E29-881E-24680773D08C}" srcOrd="3" destOrd="0" presId="urn:microsoft.com/office/officeart/2005/8/layout/hierarchy1"/>
    <dgm:cxn modelId="{BACD691C-9F92-4D7D-B9DD-FACAE24321FA}" type="presParOf" srcId="{C8F24C8D-708E-4E29-881E-24680773D08C}" destId="{28FC409A-6288-4022-BE58-50939DD63653}" srcOrd="0" destOrd="0" presId="urn:microsoft.com/office/officeart/2005/8/layout/hierarchy1"/>
    <dgm:cxn modelId="{CCCC84A1-2638-45C8-AB9E-809C46402C2C}" type="presParOf" srcId="{28FC409A-6288-4022-BE58-50939DD63653}" destId="{E3C3D5CE-4D90-4D00-9000-C5199531E9E6}" srcOrd="0" destOrd="0" presId="urn:microsoft.com/office/officeart/2005/8/layout/hierarchy1"/>
    <dgm:cxn modelId="{FFE95817-B841-4D47-905F-085D08FA9AD5}" type="presParOf" srcId="{28FC409A-6288-4022-BE58-50939DD63653}" destId="{D8FBFB94-7A48-46F4-8AEB-B20775884C4F}" srcOrd="1" destOrd="0" presId="urn:microsoft.com/office/officeart/2005/8/layout/hierarchy1"/>
    <dgm:cxn modelId="{AAD7D698-D1F7-47F3-B595-E2D3BDF8CC04}" type="presParOf" srcId="{C8F24C8D-708E-4E29-881E-24680773D08C}" destId="{20FD9936-43FA-4233-85E7-09D9EAFD7947}" srcOrd="1" destOrd="0" presId="urn:microsoft.com/office/officeart/2005/8/layout/hierarchy1"/>
    <dgm:cxn modelId="{20BC2455-1CD7-4353-979B-AC6ACA0F7B13}" type="presParOf" srcId="{20FD9936-43FA-4233-85E7-09D9EAFD7947}" destId="{FA1E04CE-0EE5-468E-B65C-CA0F2D88605A}" srcOrd="0" destOrd="0" presId="urn:microsoft.com/office/officeart/2005/8/layout/hierarchy1"/>
    <dgm:cxn modelId="{A8014139-BC1A-4C00-9D00-D4947C61AC36}" type="presParOf" srcId="{20FD9936-43FA-4233-85E7-09D9EAFD7947}" destId="{B1D5D978-F63C-4D59-8FCC-543793BBF26F}" srcOrd="1" destOrd="0" presId="urn:microsoft.com/office/officeart/2005/8/layout/hierarchy1"/>
    <dgm:cxn modelId="{81E0F231-723F-4024-8416-22912C7B3088}" type="presParOf" srcId="{B1D5D978-F63C-4D59-8FCC-543793BBF26F}" destId="{1850770B-8FFF-420C-A42B-B0E6E5DB2BF4}" srcOrd="0" destOrd="0" presId="urn:microsoft.com/office/officeart/2005/8/layout/hierarchy1"/>
    <dgm:cxn modelId="{BDB31CDF-C85D-4EFE-BFE9-3F17E806B59A}" type="presParOf" srcId="{1850770B-8FFF-420C-A42B-B0E6E5DB2BF4}" destId="{C7512249-FBCC-444A-A5DF-C0D6FD2A6912}" srcOrd="0" destOrd="0" presId="urn:microsoft.com/office/officeart/2005/8/layout/hierarchy1"/>
    <dgm:cxn modelId="{E208B545-107A-4560-96D4-8F251D02774B}" type="presParOf" srcId="{1850770B-8FFF-420C-A42B-B0E6E5DB2BF4}" destId="{EEC6536D-ADA9-4926-8D01-0CEFAFEB82D9}" srcOrd="1" destOrd="0" presId="urn:microsoft.com/office/officeart/2005/8/layout/hierarchy1"/>
    <dgm:cxn modelId="{B371E5B8-5C33-4D57-A6EE-12244CE9C393}" type="presParOf" srcId="{B1D5D978-F63C-4D59-8FCC-543793BBF26F}" destId="{B1D0D424-CB96-469B-8386-B7911577586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11E01D-D17E-4F1E-8E86-1F1FDD434EF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s-MX"/>
        </a:p>
      </dgm:t>
    </dgm:pt>
    <dgm:pt modelId="{A1165070-B6C9-49E0-B914-AA4079FACADB}">
      <dgm:prSet phldrT="[Texto]" custT="1"/>
      <dgm:spPr>
        <a:solidFill>
          <a:srgbClr val="3BFF94"/>
        </a:solidFill>
      </dgm:spPr>
      <dgm:t>
        <a:bodyPr/>
        <a:lstStyle/>
        <a:p>
          <a:r>
            <a:rPr lang="es-MX"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Pública </a:t>
          </a:r>
          <a:endParaRPr lang="es-MX"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544C9C4A-A2DF-4993-BBB9-42655E62C322}" type="parTrans" cxnId="{4D64E226-6AB2-48A7-B5F1-7D41A1BFBABB}">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A7175F9D-7B41-4A18-972A-487628D13D03}" type="sibTrans" cxnId="{4D64E226-6AB2-48A7-B5F1-7D41A1BFBABB}">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33AC5BF0-19CD-4202-8ED4-9D4D63362264}">
      <dgm:prSet phldrT="[Texto]" custT="1"/>
      <dgm:spPr>
        <a:solidFill>
          <a:srgbClr val="FFCC66"/>
        </a:solidFill>
      </dgm:spPr>
      <dgm:t>
        <a:bodyPr/>
        <a:lstStyle/>
        <a:p>
          <a:r>
            <a:rPr lang="es-MX"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Privada</a:t>
          </a:r>
          <a:endParaRPr lang="es-MX"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458352A1-F2E5-4E4D-9424-4A51AE1CFA48}" type="parTrans" cxnId="{3E4356B5-EF2F-4DA2-842E-9F539C85C1D7}">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88D11EDC-33AE-42B4-8C5B-A3D1253C350F}" type="sibTrans" cxnId="{3E4356B5-EF2F-4DA2-842E-9F539C85C1D7}">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648AF2DC-1F41-4158-A2E9-44051EAA333C}">
      <dgm:prSet phldrT="[Texto]" custT="1"/>
      <dgm:spPr>
        <a:solidFill>
          <a:srgbClr val="FF0000"/>
        </a:solidFill>
      </dgm:spPr>
      <dgm:t>
        <a:bodyPr/>
        <a:lstStyle/>
        <a:p>
          <a:r>
            <a:rPr lang="es-MX"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Intima </a:t>
          </a:r>
          <a:endParaRPr lang="es-MX"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44F29A18-4321-4227-AA6C-3A99808AFFC8}" type="parTrans" cxnId="{2B9559E1-DE35-4769-A2C4-468E16C28EC1}">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7D309E74-1E10-4F30-A43C-E5EAA788747D}" type="sibTrans" cxnId="{2B9559E1-DE35-4769-A2C4-468E16C28EC1}">
      <dgm:prSet/>
      <dgm:spPr/>
      <dgm:t>
        <a:bodyPr/>
        <a:lstStyle/>
        <a:p>
          <a:endParaRPr lang="es-MX"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3544EB45-3373-4BC7-9203-829324C19A33}" type="pres">
      <dgm:prSet presAssocID="{8A11E01D-D17E-4F1E-8E86-1F1FDD434EF6}" presName="Name0" presStyleCnt="0">
        <dgm:presLayoutVars>
          <dgm:chMax val="7"/>
          <dgm:resizeHandles val="exact"/>
        </dgm:presLayoutVars>
      </dgm:prSet>
      <dgm:spPr/>
      <dgm:t>
        <a:bodyPr/>
        <a:lstStyle/>
        <a:p>
          <a:endParaRPr lang="es-MX"/>
        </a:p>
      </dgm:t>
    </dgm:pt>
    <dgm:pt modelId="{6E244026-C734-4B8F-848A-EA10D9A2A7D8}" type="pres">
      <dgm:prSet presAssocID="{8A11E01D-D17E-4F1E-8E86-1F1FDD434EF6}" presName="comp1" presStyleCnt="0"/>
      <dgm:spPr/>
    </dgm:pt>
    <dgm:pt modelId="{18468FE3-88EF-4F40-806D-A0DA7E2CA3BF}" type="pres">
      <dgm:prSet presAssocID="{8A11E01D-D17E-4F1E-8E86-1F1FDD434EF6}" presName="circle1" presStyleLbl="node1" presStyleIdx="0" presStyleCnt="3"/>
      <dgm:spPr/>
      <dgm:t>
        <a:bodyPr/>
        <a:lstStyle/>
        <a:p>
          <a:endParaRPr lang="es-MX"/>
        </a:p>
      </dgm:t>
    </dgm:pt>
    <dgm:pt modelId="{1DF08DB1-E285-468B-8935-9EDEBEE83D8B}" type="pres">
      <dgm:prSet presAssocID="{8A11E01D-D17E-4F1E-8E86-1F1FDD434EF6}" presName="c1text" presStyleLbl="node1" presStyleIdx="0" presStyleCnt="3">
        <dgm:presLayoutVars>
          <dgm:bulletEnabled val="1"/>
        </dgm:presLayoutVars>
      </dgm:prSet>
      <dgm:spPr/>
      <dgm:t>
        <a:bodyPr/>
        <a:lstStyle/>
        <a:p>
          <a:endParaRPr lang="es-MX"/>
        </a:p>
      </dgm:t>
    </dgm:pt>
    <dgm:pt modelId="{AF52486C-BB74-4EDC-A3B2-5FA3D278C300}" type="pres">
      <dgm:prSet presAssocID="{8A11E01D-D17E-4F1E-8E86-1F1FDD434EF6}" presName="comp2" presStyleCnt="0"/>
      <dgm:spPr/>
    </dgm:pt>
    <dgm:pt modelId="{CDFB9A25-0FFB-4281-9A86-8E41376D6DBF}" type="pres">
      <dgm:prSet presAssocID="{8A11E01D-D17E-4F1E-8E86-1F1FDD434EF6}" presName="circle2" presStyleLbl="node1" presStyleIdx="1" presStyleCnt="3"/>
      <dgm:spPr/>
      <dgm:t>
        <a:bodyPr/>
        <a:lstStyle/>
        <a:p>
          <a:endParaRPr lang="es-MX"/>
        </a:p>
      </dgm:t>
    </dgm:pt>
    <dgm:pt modelId="{FECFA6D4-3D7B-4123-94E4-8CE2933E0E42}" type="pres">
      <dgm:prSet presAssocID="{8A11E01D-D17E-4F1E-8E86-1F1FDD434EF6}" presName="c2text" presStyleLbl="node1" presStyleIdx="1" presStyleCnt="3">
        <dgm:presLayoutVars>
          <dgm:bulletEnabled val="1"/>
        </dgm:presLayoutVars>
      </dgm:prSet>
      <dgm:spPr/>
      <dgm:t>
        <a:bodyPr/>
        <a:lstStyle/>
        <a:p>
          <a:endParaRPr lang="es-MX"/>
        </a:p>
      </dgm:t>
    </dgm:pt>
    <dgm:pt modelId="{4E3BA0A9-F697-4474-B44F-39E4CAE67585}" type="pres">
      <dgm:prSet presAssocID="{8A11E01D-D17E-4F1E-8E86-1F1FDD434EF6}" presName="comp3" presStyleCnt="0"/>
      <dgm:spPr/>
    </dgm:pt>
    <dgm:pt modelId="{5F8A63AA-2174-4472-8DC4-A3A9B12AC6E2}" type="pres">
      <dgm:prSet presAssocID="{8A11E01D-D17E-4F1E-8E86-1F1FDD434EF6}" presName="circle3" presStyleLbl="node1" presStyleIdx="2" presStyleCnt="3"/>
      <dgm:spPr/>
      <dgm:t>
        <a:bodyPr/>
        <a:lstStyle/>
        <a:p>
          <a:endParaRPr lang="es-MX"/>
        </a:p>
      </dgm:t>
    </dgm:pt>
    <dgm:pt modelId="{C0EB9CA9-1D68-495F-ABBE-4F72B338620A}" type="pres">
      <dgm:prSet presAssocID="{8A11E01D-D17E-4F1E-8E86-1F1FDD434EF6}" presName="c3text" presStyleLbl="node1" presStyleIdx="2" presStyleCnt="3">
        <dgm:presLayoutVars>
          <dgm:bulletEnabled val="1"/>
        </dgm:presLayoutVars>
      </dgm:prSet>
      <dgm:spPr/>
      <dgm:t>
        <a:bodyPr/>
        <a:lstStyle/>
        <a:p>
          <a:endParaRPr lang="es-MX"/>
        </a:p>
      </dgm:t>
    </dgm:pt>
  </dgm:ptLst>
  <dgm:cxnLst>
    <dgm:cxn modelId="{EF42E63C-2E5D-4375-B0C9-AA42BA8463B5}" type="presOf" srcId="{33AC5BF0-19CD-4202-8ED4-9D4D63362264}" destId="{CDFB9A25-0FFB-4281-9A86-8E41376D6DBF}" srcOrd="0" destOrd="0" presId="urn:microsoft.com/office/officeart/2005/8/layout/venn2"/>
    <dgm:cxn modelId="{884D0E0C-981E-48EB-AA7B-8D07A49B28FC}" type="presOf" srcId="{A1165070-B6C9-49E0-B914-AA4079FACADB}" destId="{18468FE3-88EF-4F40-806D-A0DA7E2CA3BF}" srcOrd="0" destOrd="0" presId="urn:microsoft.com/office/officeart/2005/8/layout/venn2"/>
    <dgm:cxn modelId="{64D783FA-3FA3-4F36-B7D5-F0765D6167FB}" type="presOf" srcId="{8A11E01D-D17E-4F1E-8E86-1F1FDD434EF6}" destId="{3544EB45-3373-4BC7-9203-829324C19A33}" srcOrd="0" destOrd="0" presId="urn:microsoft.com/office/officeart/2005/8/layout/venn2"/>
    <dgm:cxn modelId="{0B2F73CF-E39A-451A-8B1E-4EDD3A8E973E}" type="presOf" srcId="{648AF2DC-1F41-4158-A2E9-44051EAA333C}" destId="{5F8A63AA-2174-4472-8DC4-A3A9B12AC6E2}" srcOrd="0" destOrd="0" presId="urn:microsoft.com/office/officeart/2005/8/layout/venn2"/>
    <dgm:cxn modelId="{659D54AB-912D-446F-BD38-38D29C696900}" type="presOf" srcId="{648AF2DC-1F41-4158-A2E9-44051EAA333C}" destId="{C0EB9CA9-1D68-495F-ABBE-4F72B338620A}" srcOrd="1" destOrd="0" presId="urn:microsoft.com/office/officeart/2005/8/layout/venn2"/>
    <dgm:cxn modelId="{C2FAE327-CBF0-4CA6-99D5-D29C686A770E}" type="presOf" srcId="{33AC5BF0-19CD-4202-8ED4-9D4D63362264}" destId="{FECFA6D4-3D7B-4123-94E4-8CE2933E0E42}" srcOrd="1" destOrd="0" presId="urn:microsoft.com/office/officeart/2005/8/layout/venn2"/>
    <dgm:cxn modelId="{2B9559E1-DE35-4769-A2C4-468E16C28EC1}" srcId="{8A11E01D-D17E-4F1E-8E86-1F1FDD434EF6}" destId="{648AF2DC-1F41-4158-A2E9-44051EAA333C}" srcOrd="2" destOrd="0" parTransId="{44F29A18-4321-4227-AA6C-3A99808AFFC8}" sibTransId="{7D309E74-1E10-4F30-A43C-E5EAA788747D}"/>
    <dgm:cxn modelId="{4D64E226-6AB2-48A7-B5F1-7D41A1BFBABB}" srcId="{8A11E01D-D17E-4F1E-8E86-1F1FDD434EF6}" destId="{A1165070-B6C9-49E0-B914-AA4079FACADB}" srcOrd="0" destOrd="0" parTransId="{544C9C4A-A2DF-4993-BBB9-42655E62C322}" sibTransId="{A7175F9D-7B41-4A18-972A-487628D13D03}"/>
    <dgm:cxn modelId="{86B30674-BB3E-41C7-A06D-B224B1ABEF32}" type="presOf" srcId="{A1165070-B6C9-49E0-B914-AA4079FACADB}" destId="{1DF08DB1-E285-468B-8935-9EDEBEE83D8B}" srcOrd="1" destOrd="0" presId="urn:microsoft.com/office/officeart/2005/8/layout/venn2"/>
    <dgm:cxn modelId="{3E4356B5-EF2F-4DA2-842E-9F539C85C1D7}" srcId="{8A11E01D-D17E-4F1E-8E86-1F1FDD434EF6}" destId="{33AC5BF0-19CD-4202-8ED4-9D4D63362264}" srcOrd="1" destOrd="0" parTransId="{458352A1-F2E5-4E4D-9424-4A51AE1CFA48}" sibTransId="{88D11EDC-33AE-42B4-8C5B-A3D1253C350F}"/>
    <dgm:cxn modelId="{C12CBECB-CB74-4F6E-953C-751CF2BD5840}" type="presParOf" srcId="{3544EB45-3373-4BC7-9203-829324C19A33}" destId="{6E244026-C734-4B8F-848A-EA10D9A2A7D8}" srcOrd="0" destOrd="0" presId="urn:microsoft.com/office/officeart/2005/8/layout/venn2"/>
    <dgm:cxn modelId="{027B8551-E601-4FAB-9C92-95816697CAD4}" type="presParOf" srcId="{6E244026-C734-4B8F-848A-EA10D9A2A7D8}" destId="{18468FE3-88EF-4F40-806D-A0DA7E2CA3BF}" srcOrd="0" destOrd="0" presId="urn:microsoft.com/office/officeart/2005/8/layout/venn2"/>
    <dgm:cxn modelId="{DE2F2232-0361-4978-B74F-86CD7A04CEE4}" type="presParOf" srcId="{6E244026-C734-4B8F-848A-EA10D9A2A7D8}" destId="{1DF08DB1-E285-468B-8935-9EDEBEE83D8B}" srcOrd="1" destOrd="0" presId="urn:microsoft.com/office/officeart/2005/8/layout/venn2"/>
    <dgm:cxn modelId="{F93C5ED6-D0DD-4CB5-81BF-9AD4221D1B10}" type="presParOf" srcId="{3544EB45-3373-4BC7-9203-829324C19A33}" destId="{AF52486C-BB74-4EDC-A3B2-5FA3D278C300}" srcOrd="1" destOrd="0" presId="urn:microsoft.com/office/officeart/2005/8/layout/venn2"/>
    <dgm:cxn modelId="{8949581C-BC40-4325-9EC8-3320E1376F88}" type="presParOf" srcId="{AF52486C-BB74-4EDC-A3B2-5FA3D278C300}" destId="{CDFB9A25-0FFB-4281-9A86-8E41376D6DBF}" srcOrd="0" destOrd="0" presId="urn:microsoft.com/office/officeart/2005/8/layout/venn2"/>
    <dgm:cxn modelId="{67B2ECA8-2ACB-416B-9B74-3A4F8C54EFE2}" type="presParOf" srcId="{AF52486C-BB74-4EDC-A3B2-5FA3D278C300}" destId="{FECFA6D4-3D7B-4123-94E4-8CE2933E0E42}" srcOrd="1" destOrd="0" presId="urn:microsoft.com/office/officeart/2005/8/layout/venn2"/>
    <dgm:cxn modelId="{C33563EC-3D46-4A4F-AE74-4C583E709852}" type="presParOf" srcId="{3544EB45-3373-4BC7-9203-829324C19A33}" destId="{4E3BA0A9-F697-4474-B44F-39E4CAE67585}" srcOrd="2" destOrd="0" presId="urn:microsoft.com/office/officeart/2005/8/layout/venn2"/>
    <dgm:cxn modelId="{2987D943-7263-46F5-8439-529FD629B236}" type="presParOf" srcId="{4E3BA0A9-F697-4474-B44F-39E4CAE67585}" destId="{5F8A63AA-2174-4472-8DC4-A3A9B12AC6E2}" srcOrd="0" destOrd="0" presId="urn:microsoft.com/office/officeart/2005/8/layout/venn2"/>
    <dgm:cxn modelId="{E35F1F57-BEE4-48D5-B3D6-CB9073E45A34}" type="presParOf" srcId="{4E3BA0A9-F697-4474-B44F-39E4CAE67585}" destId="{C0EB9CA9-1D68-495F-ABBE-4F72B338620A}"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5CE15F-F886-4F04-B637-F3D0AB54B628}" type="doc">
      <dgm:prSet loTypeId="urn:microsoft.com/office/officeart/2005/8/layout/radial1" loCatId="cycle" qsTypeId="urn:microsoft.com/office/officeart/2005/8/quickstyle/simple1#1" qsCatId="simple" csTypeId="urn:microsoft.com/office/officeart/2005/8/colors/accent5_2" csCatId="accent5" phldr="1"/>
      <dgm:spPr/>
      <dgm:t>
        <a:bodyPr/>
        <a:lstStyle/>
        <a:p>
          <a:endParaRPr lang="es-MX"/>
        </a:p>
      </dgm:t>
    </dgm:pt>
    <dgm:pt modelId="{6C9E9BE3-FA68-4B74-A885-953684C8D813}">
      <dgm:prSet phldrT="[Texto]" custT="1"/>
      <dgm:spPr>
        <a:solidFill>
          <a:schemeClr val="accent5">
            <a:lumMod val="60000"/>
            <a:lumOff val="40000"/>
            <a:alpha val="87000"/>
          </a:schemeClr>
        </a:solidFill>
        <a:ln>
          <a:solidFill>
            <a:schemeClr val="accent5">
              <a:lumMod val="75000"/>
            </a:schemeClr>
          </a:solidFill>
        </a:ln>
      </dgm:spPr>
      <dgm:t>
        <a:bodyPr/>
        <a:lstStyle/>
        <a:p>
          <a:r>
            <a:rPr lang="es-MX" sz="1200" b="1" smtClean="0">
              <a:solidFill>
                <a:schemeClr val="tx1"/>
              </a:solidFill>
              <a:effectLst>
                <a:outerShdw blurRad="38100" dist="38100" dir="2700000" algn="tl">
                  <a:srgbClr val="000000">
                    <a:alpha val="43137"/>
                  </a:srgbClr>
                </a:outerShdw>
              </a:effectLst>
              <a:latin typeface="Arial" pitchFamily="34" charset="0"/>
              <a:cs typeface="Arial" pitchFamily="34" charset="0"/>
            </a:rPr>
            <a:t>Tratamiento</a:t>
          </a:r>
          <a:endParaRPr lang="es-MX" sz="12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23FAB6C5-4F21-4672-AB0B-5E5AB4CEAD96}" type="parTrans" cxnId="{77CEA3B6-437D-4CDB-B71D-EB3987E8BB67}">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14BA924F-6E1C-4280-973E-47C33E48A5D4}" type="sibTrans" cxnId="{77CEA3B6-437D-4CDB-B71D-EB3987E8BB67}">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28FF5D1B-1729-4DC5-B7C7-EC9107BB3BB9}">
      <dgm:prSet phldrT="[Texto]" custT="1"/>
      <dgm:spPr>
        <a:solidFill>
          <a:schemeClr val="accent5">
            <a:lumMod val="60000"/>
            <a:lumOff val="40000"/>
            <a:alpha val="87000"/>
          </a:schemeClr>
        </a:solidFill>
        <a:ln>
          <a:solidFill>
            <a:schemeClr val="accent5">
              <a:lumMod val="75000"/>
            </a:schemeClr>
          </a:solidFill>
        </a:ln>
      </dgm:spPr>
      <dgm:t>
        <a:bodyPr/>
        <a:lstStyle/>
        <a:p>
          <a:r>
            <a:rPr lang="es-MX" sz="1200" b="1" smtClean="0">
              <a:solidFill>
                <a:schemeClr val="tx1"/>
              </a:solidFill>
              <a:effectLst>
                <a:outerShdw blurRad="38100" dist="38100" dir="2700000" algn="tl">
                  <a:srgbClr val="000000">
                    <a:alpha val="43137"/>
                  </a:srgbClr>
                </a:outerShdw>
              </a:effectLst>
              <a:latin typeface="Arial" pitchFamily="34" charset="0"/>
              <a:cs typeface="Arial" pitchFamily="34" charset="0"/>
            </a:rPr>
            <a:t>Licitud</a:t>
          </a:r>
          <a:endParaRPr lang="es-MX" sz="12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1CFD7C8E-EF56-41DC-88AE-9C0AEA4FFCB0}" type="parTrans" cxnId="{DD3D07D6-3F46-4B25-9E9D-418857A68BCB}">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E459AC99-8C42-49E8-83E2-D93A6E31B3B7}" type="sibTrans" cxnId="{DD3D07D6-3F46-4B25-9E9D-418857A68BCB}">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E2B85EAC-58F0-4133-BD97-22411BAFD58A}">
      <dgm:prSet phldrT="[Texto]" custT="1"/>
      <dgm:spPr>
        <a:solidFill>
          <a:schemeClr val="accent5">
            <a:lumMod val="60000"/>
            <a:lumOff val="40000"/>
            <a:alpha val="87000"/>
          </a:schemeClr>
        </a:solidFill>
        <a:ln>
          <a:solidFill>
            <a:schemeClr val="accent5">
              <a:lumMod val="75000"/>
            </a:schemeClr>
          </a:solidFill>
        </a:ln>
      </dgm:spPr>
      <dgm:t>
        <a:bodyPr/>
        <a:lstStyle/>
        <a:p>
          <a:r>
            <a:rPr lang="es-MX" sz="1200" b="1" smtClean="0">
              <a:solidFill>
                <a:schemeClr val="tx1"/>
              </a:solidFill>
              <a:effectLst>
                <a:outerShdw blurRad="38100" dist="38100" dir="2700000" algn="tl">
                  <a:srgbClr val="000000">
                    <a:alpha val="43137"/>
                  </a:srgbClr>
                </a:outerShdw>
              </a:effectLst>
              <a:latin typeface="Arial" pitchFamily="34" charset="0"/>
              <a:cs typeface="Arial" pitchFamily="34" charset="0"/>
            </a:rPr>
            <a:t>Finalidad</a:t>
          </a:r>
          <a:endParaRPr lang="es-MX" sz="12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06BEADF3-1924-41E3-90CE-E847B8478FB2}" type="parTrans" cxnId="{4C0C4E46-3B67-4FE1-BE98-AC7E4C85ED71}">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90ABD42E-5F17-447E-9EFA-A97954F9E97E}" type="sibTrans" cxnId="{4C0C4E46-3B67-4FE1-BE98-AC7E4C85ED71}">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93BC0BF3-38B9-4472-9C46-614DAF1BEA0C}">
      <dgm:prSet phldrT="[Texto]" custT="1"/>
      <dgm:spPr>
        <a:solidFill>
          <a:schemeClr val="accent5">
            <a:hueOff val="0"/>
            <a:satOff val="0"/>
            <a:lumOff val="0"/>
            <a:alpha val="47000"/>
          </a:schemeClr>
        </a:solidFill>
        <a:ln>
          <a:solidFill>
            <a:schemeClr val="accent5">
              <a:lumMod val="75000"/>
            </a:schemeClr>
          </a:solidFill>
        </a:ln>
      </dgm:spPr>
      <dgm:t>
        <a:bodyPr/>
        <a:lstStyle/>
        <a:p>
          <a:r>
            <a:rPr lang="es-MX" sz="900" b="1" smtClean="0">
              <a:solidFill>
                <a:schemeClr val="tx1"/>
              </a:solidFill>
              <a:effectLst>
                <a:outerShdw blurRad="38100" dist="38100" dir="2700000" algn="tl">
                  <a:srgbClr val="000000">
                    <a:alpha val="43137"/>
                  </a:srgbClr>
                </a:outerShdw>
              </a:effectLst>
              <a:latin typeface="Arial" pitchFamily="34" charset="0"/>
              <a:cs typeface="Arial" pitchFamily="34" charset="0"/>
            </a:rPr>
            <a:t>Proporcionalidad</a:t>
          </a:r>
          <a:endParaRPr lang="es-MX" sz="9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1B175629-4601-49D3-973C-335F8D994F2D}" type="parTrans" cxnId="{28D96A7D-18D7-4489-9F8F-067AEDB88832}">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020F72B7-814A-4F50-9718-15B527F5B238}" type="sibTrans" cxnId="{28D96A7D-18D7-4489-9F8F-067AEDB88832}">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A9329D77-9C52-4873-9C0E-974FE0F3053A}">
      <dgm:prSet phldrT="[Texto]" custT="1"/>
      <dgm:spPr>
        <a:solidFill>
          <a:schemeClr val="accent5">
            <a:lumMod val="60000"/>
            <a:lumOff val="40000"/>
            <a:alpha val="87000"/>
          </a:schemeClr>
        </a:solidFill>
        <a:ln>
          <a:solidFill>
            <a:schemeClr val="accent5">
              <a:lumMod val="75000"/>
            </a:schemeClr>
          </a:solidFill>
        </a:ln>
      </dgm:spPr>
      <dgm:t>
        <a:bodyPr/>
        <a:lstStyle/>
        <a:p>
          <a:r>
            <a:rPr lang="es-MX" sz="1200" b="1" smtClean="0">
              <a:solidFill>
                <a:schemeClr val="tx1"/>
              </a:solidFill>
              <a:effectLst>
                <a:outerShdw blurRad="38100" dist="38100" dir="2700000" algn="tl">
                  <a:srgbClr val="000000">
                    <a:alpha val="43137"/>
                  </a:srgbClr>
                </a:outerShdw>
              </a:effectLst>
              <a:latin typeface="Arial" pitchFamily="34" charset="0"/>
              <a:cs typeface="Arial" pitchFamily="34" charset="0"/>
            </a:rPr>
            <a:t>Calidad</a:t>
          </a:r>
          <a:endParaRPr lang="es-MX" sz="12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0003140D-EAB0-4D0E-A1B2-8EAD05DA81C0}" type="parTrans" cxnId="{AF04A732-4E4F-44A3-BA0D-E5A1D672117D}">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1EC17329-98A5-4D44-ADC2-F48A0C257131}" type="sibTrans" cxnId="{AF04A732-4E4F-44A3-BA0D-E5A1D672117D}">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1E1565FB-0D25-499C-B073-D8DBE7AD4FFD}">
      <dgm:prSet phldrT="[Texto]" custT="1"/>
      <dgm:spPr>
        <a:solidFill>
          <a:schemeClr val="accent5">
            <a:lumMod val="60000"/>
            <a:lumOff val="40000"/>
            <a:alpha val="87000"/>
          </a:schemeClr>
        </a:solidFill>
        <a:ln>
          <a:solidFill>
            <a:schemeClr val="accent5">
              <a:lumMod val="75000"/>
            </a:schemeClr>
          </a:solidFill>
        </a:ln>
      </dgm:spPr>
      <dgm:t>
        <a:bodyPr/>
        <a:lstStyle/>
        <a:p>
          <a:r>
            <a:rPr lang="es-MX" sz="1200" b="1" smtClean="0">
              <a:solidFill>
                <a:schemeClr val="tx1"/>
              </a:solidFill>
              <a:effectLst>
                <a:outerShdw blurRad="38100" dist="38100" dir="2700000" algn="tl">
                  <a:srgbClr val="000000">
                    <a:alpha val="43137"/>
                  </a:srgbClr>
                </a:outerShdw>
              </a:effectLst>
              <a:latin typeface="Arial" pitchFamily="34" charset="0"/>
              <a:cs typeface="Arial" pitchFamily="34" charset="0"/>
            </a:rPr>
            <a:t>Información</a:t>
          </a:r>
          <a:endParaRPr lang="es-MX" sz="12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A1BBE253-1900-4B4B-9079-61DAF5B50CA0}" type="parTrans" cxnId="{1F7565B5-062F-47DC-A144-9BF507E11043}">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55D39C14-4329-4E4B-8FE8-06FB519CFA48}" type="sibTrans" cxnId="{1F7565B5-062F-47DC-A144-9BF507E11043}">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E3187444-5C04-4E69-B23B-8BF1FD4E7489}">
      <dgm:prSet phldrT="[Texto]" custT="1"/>
      <dgm:spPr>
        <a:solidFill>
          <a:schemeClr val="accent5">
            <a:lumMod val="60000"/>
            <a:lumOff val="40000"/>
            <a:alpha val="87000"/>
          </a:schemeClr>
        </a:solidFill>
        <a:ln>
          <a:solidFill>
            <a:schemeClr val="accent5">
              <a:lumMod val="75000"/>
            </a:schemeClr>
          </a:solidFill>
        </a:ln>
      </dgm:spPr>
      <dgm:t>
        <a:bodyPr/>
        <a:lstStyle/>
        <a:p>
          <a:r>
            <a:rPr lang="es-MX" sz="1050" b="1" smtClean="0">
              <a:solidFill>
                <a:schemeClr val="tx1"/>
              </a:solidFill>
              <a:effectLst>
                <a:outerShdw blurRad="38100" dist="38100" dir="2700000" algn="tl">
                  <a:srgbClr val="000000">
                    <a:alpha val="43137"/>
                  </a:srgbClr>
                </a:outerShdw>
              </a:effectLst>
              <a:latin typeface="Arial" pitchFamily="34" charset="0"/>
              <a:cs typeface="Arial" pitchFamily="34" charset="0"/>
            </a:rPr>
            <a:t>Consentimiento</a:t>
          </a:r>
          <a:endParaRPr lang="es-MX" sz="105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6E61E447-F643-4DE4-8142-B5A12D9ADB40}" type="parTrans" cxnId="{928D22CB-DCA8-46CD-ACB2-3724BB1E1E80}">
      <dgm:prSet custT="1"/>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2C2E1B61-2ACF-40F8-92A3-CB95D43FEE53}" type="sibTrans" cxnId="{928D22CB-DCA8-46CD-ACB2-3724BB1E1E80}">
      <dgm:prSet/>
      <dgm:spPr/>
      <dgm:t>
        <a:bodyPr/>
        <a:lstStyle/>
        <a:p>
          <a:endParaRPr lang="es-MX"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9F999C78-06DF-463C-B72B-1182F0A56480}">
      <dgm:prSet phldrT="[Texto]" custT="1"/>
      <dgm:spPr>
        <a:solidFill>
          <a:schemeClr val="accent5">
            <a:lumMod val="60000"/>
            <a:lumOff val="40000"/>
            <a:alpha val="87000"/>
          </a:schemeClr>
        </a:solidFill>
        <a:ln>
          <a:solidFill>
            <a:schemeClr val="accent5">
              <a:lumMod val="75000"/>
            </a:schemeClr>
          </a:solidFill>
        </a:ln>
      </dgm:spPr>
      <dgm:t>
        <a:bodyPr/>
        <a:lstStyle/>
        <a:p>
          <a:r>
            <a:rPr lang="es-MX" sz="1100" b="1" smtClean="0">
              <a:solidFill>
                <a:schemeClr val="tx1"/>
              </a:solidFill>
              <a:effectLst>
                <a:outerShdw blurRad="38100" dist="38100" dir="2700000" algn="tl">
                  <a:srgbClr val="000000">
                    <a:alpha val="43137"/>
                  </a:srgbClr>
                </a:outerShdw>
              </a:effectLst>
              <a:latin typeface="Arial" pitchFamily="34" charset="0"/>
              <a:cs typeface="Arial" pitchFamily="34" charset="0"/>
            </a:rPr>
            <a:t>Responsabilidad</a:t>
          </a:r>
          <a:endParaRPr lang="es-MX" sz="1100" b="1"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05CC2579-6B8B-4F84-BB38-5C6D35535065}" type="parTrans" cxnId="{A390D77E-0D2C-412F-904C-2EC27B5CB228}">
      <dgm:prSet custT="1"/>
      <dgm:spPr/>
      <dgm:t>
        <a:bodyPr/>
        <a:lstStyle/>
        <a:p>
          <a:endParaRPr lang="es-ES"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6C7B4E13-B8B6-4F7C-A41D-CDF774DAE78A}" type="sibTrans" cxnId="{A390D77E-0D2C-412F-904C-2EC27B5CB228}">
      <dgm:prSet/>
      <dgm:spPr/>
      <dgm:t>
        <a:bodyPr/>
        <a:lstStyle/>
        <a:p>
          <a:endParaRPr lang="es-ES"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dgm:t>
    </dgm:pt>
    <dgm:pt modelId="{A30C5B93-5905-467E-8F44-C6FE0306FB04}" type="pres">
      <dgm:prSet presAssocID="{5F5CE15F-F886-4F04-B637-F3D0AB54B628}" presName="cycle" presStyleCnt="0">
        <dgm:presLayoutVars>
          <dgm:chMax val="1"/>
          <dgm:dir/>
          <dgm:animLvl val="ctr"/>
          <dgm:resizeHandles val="exact"/>
        </dgm:presLayoutVars>
      </dgm:prSet>
      <dgm:spPr/>
      <dgm:t>
        <a:bodyPr/>
        <a:lstStyle/>
        <a:p>
          <a:endParaRPr lang="es-MX"/>
        </a:p>
      </dgm:t>
    </dgm:pt>
    <dgm:pt modelId="{15D726B3-E387-4EE9-8B2B-792911824633}" type="pres">
      <dgm:prSet presAssocID="{6C9E9BE3-FA68-4B74-A885-953684C8D813}" presName="centerShape" presStyleLbl="node0" presStyleIdx="0" presStyleCnt="1"/>
      <dgm:spPr/>
      <dgm:t>
        <a:bodyPr/>
        <a:lstStyle/>
        <a:p>
          <a:endParaRPr lang="es-MX"/>
        </a:p>
      </dgm:t>
    </dgm:pt>
    <dgm:pt modelId="{BAD613AC-1140-4BB7-A9EF-7805652661AE}" type="pres">
      <dgm:prSet presAssocID="{1CFD7C8E-EF56-41DC-88AE-9C0AEA4FFCB0}" presName="Name9" presStyleLbl="parChTrans1D2" presStyleIdx="0" presStyleCnt="7"/>
      <dgm:spPr/>
      <dgm:t>
        <a:bodyPr/>
        <a:lstStyle/>
        <a:p>
          <a:endParaRPr lang="es-MX"/>
        </a:p>
      </dgm:t>
    </dgm:pt>
    <dgm:pt modelId="{3FA20C73-7699-429B-9B7F-B4298C45CD8F}" type="pres">
      <dgm:prSet presAssocID="{1CFD7C8E-EF56-41DC-88AE-9C0AEA4FFCB0}" presName="connTx" presStyleLbl="parChTrans1D2" presStyleIdx="0" presStyleCnt="7"/>
      <dgm:spPr/>
      <dgm:t>
        <a:bodyPr/>
        <a:lstStyle/>
        <a:p>
          <a:endParaRPr lang="es-MX"/>
        </a:p>
      </dgm:t>
    </dgm:pt>
    <dgm:pt modelId="{7478726D-76DB-471E-946B-9F096B3A2E44}" type="pres">
      <dgm:prSet presAssocID="{28FF5D1B-1729-4DC5-B7C7-EC9107BB3BB9}" presName="node" presStyleLbl="node1" presStyleIdx="0" presStyleCnt="7" custRadScaleRad="101045" custRadScaleInc="1352">
        <dgm:presLayoutVars>
          <dgm:bulletEnabled val="1"/>
        </dgm:presLayoutVars>
      </dgm:prSet>
      <dgm:spPr/>
      <dgm:t>
        <a:bodyPr/>
        <a:lstStyle/>
        <a:p>
          <a:endParaRPr lang="es-MX"/>
        </a:p>
      </dgm:t>
    </dgm:pt>
    <dgm:pt modelId="{DEA1192B-796F-4664-8286-72D001547D8F}" type="pres">
      <dgm:prSet presAssocID="{06BEADF3-1924-41E3-90CE-E847B8478FB2}" presName="Name9" presStyleLbl="parChTrans1D2" presStyleIdx="1" presStyleCnt="7"/>
      <dgm:spPr/>
      <dgm:t>
        <a:bodyPr/>
        <a:lstStyle/>
        <a:p>
          <a:endParaRPr lang="es-MX"/>
        </a:p>
      </dgm:t>
    </dgm:pt>
    <dgm:pt modelId="{AF866FBF-C39E-4112-9623-ED2CB333C284}" type="pres">
      <dgm:prSet presAssocID="{06BEADF3-1924-41E3-90CE-E847B8478FB2}" presName="connTx" presStyleLbl="parChTrans1D2" presStyleIdx="1" presStyleCnt="7"/>
      <dgm:spPr/>
      <dgm:t>
        <a:bodyPr/>
        <a:lstStyle/>
        <a:p>
          <a:endParaRPr lang="es-MX"/>
        </a:p>
      </dgm:t>
    </dgm:pt>
    <dgm:pt modelId="{EDD08346-83D1-4D0B-99CC-7BE186FAA87D}" type="pres">
      <dgm:prSet presAssocID="{E2B85EAC-58F0-4133-BD97-22411BAFD58A}" presName="node" presStyleLbl="node1" presStyleIdx="1" presStyleCnt="7">
        <dgm:presLayoutVars>
          <dgm:bulletEnabled val="1"/>
        </dgm:presLayoutVars>
      </dgm:prSet>
      <dgm:spPr/>
      <dgm:t>
        <a:bodyPr/>
        <a:lstStyle/>
        <a:p>
          <a:endParaRPr lang="es-MX"/>
        </a:p>
      </dgm:t>
    </dgm:pt>
    <dgm:pt modelId="{797FC3ED-2792-4E54-B4BA-A34E1E9ABF21}" type="pres">
      <dgm:prSet presAssocID="{1B175629-4601-49D3-973C-335F8D994F2D}" presName="Name9" presStyleLbl="parChTrans1D2" presStyleIdx="2" presStyleCnt="7"/>
      <dgm:spPr/>
      <dgm:t>
        <a:bodyPr/>
        <a:lstStyle/>
        <a:p>
          <a:endParaRPr lang="es-MX"/>
        </a:p>
      </dgm:t>
    </dgm:pt>
    <dgm:pt modelId="{4348A4E0-DC03-48A7-9646-6774AA772535}" type="pres">
      <dgm:prSet presAssocID="{1B175629-4601-49D3-973C-335F8D994F2D}" presName="connTx" presStyleLbl="parChTrans1D2" presStyleIdx="2" presStyleCnt="7"/>
      <dgm:spPr/>
      <dgm:t>
        <a:bodyPr/>
        <a:lstStyle/>
        <a:p>
          <a:endParaRPr lang="es-MX"/>
        </a:p>
      </dgm:t>
    </dgm:pt>
    <dgm:pt modelId="{59E6BACD-1FBB-498F-B2FD-3163CC7DAB15}" type="pres">
      <dgm:prSet presAssocID="{93BC0BF3-38B9-4472-9C46-614DAF1BEA0C}" presName="node" presStyleLbl="node1" presStyleIdx="2" presStyleCnt="7">
        <dgm:presLayoutVars>
          <dgm:bulletEnabled val="1"/>
        </dgm:presLayoutVars>
      </dgm:prSet>
      <dgm:spPr/>
      <dgm:t>
        <a:bodyPr/>
        <a:lstStyle/>
        <a:p>
          <a:endParaRPr lang="es-MX"/>
        </a:p>
      </dgm:t>
    </dgm:pt>
    <dgm:pt modelId="{222D6F68-8C82-4AC3-AB46-DBE32388EF57}" type="pres">
      <dgm:prSet presAssocID="{0003140D-EAB0-4D0E-A1B2-8EAD05DA81C0}" presName="Name9" presStyleLbl="parChTrans1D2" presStyleIdx="3" presStyleCnt="7"/>
      <dgm:spPr/>
      <dgm:t>
        <a:bodyPr/>
        <a:lstStyle/>
        <a:p>
          <a:endParaRPr lang="es-MX"/>
        </a:p>
      </dgm:t>
    </dgm:pt>
    <dgm:pt modelId="{66E50EEC-3F1E-4D24-B543-4ED4F6056F24}" type="pres">
      <dgm:prSet presAssocID="{0003140D-EAB0-4D0E-A1B2-8EAD05DA81C0}" presName="connTx" presStyleLbl="parChTrans1D2" presStyleIdx="3" presStyleCnt="7"/>
      <dgm:spPr/>
      <dgm:t>
        <a:bodyPr/>
        <a:lstStyle/>
        <a:p>
          <a:endParaRPr lang="es-MX"/>
        </a:p>
      </dgm:t>
    </dgm:pt>
    <dgm:pt modelId="{C7D824B0-27FA-45D3-A4A6-13207808F539}" type="pres">
      <dgm:prSet presAssocID="{A9329D77-9C52-4873-9C0E-974FE0F3053A}" presName="node" presStyleLbl="node1" presStyleIdx="3" presStyleCnt="7">
        <dgm:presLayoutVars>
          <dgm:bulletEnabled val="1"/>
        </dgm:presLayoutVars>
      </dgm:prSet>
      <dgm:spPr/>
      <dgm:t>
        <a:bodyPr/>
        <a:lstStyle/>
        <a:p>
          <a:endParaRPr lang="es-MX"/>
        </a:p>
      </dgm:t>
    </dgm:pt>
    <dgm:pt modelId="{A2485676-8071-4A14-9365-66C7AA76172C}" type="pres">
      <dgm:prSet presAssocID="{A1BBE253-1900-4B4B-9079-61DAF5B50CA0}" presName="Name9" presStyleLbl="parChTrans1D2" presStyleIdx="4" presStyleCnt="7"/>
      <dgm:spPr/>
      <dgm:t>
        <a:bodyPr/>
        <a:lstStyle/>
        <a:p>
          <a:endParaRPr lang="es-MX"/>
        </a:p>
      </dgm:t>
    </dgm:pt>
    <dgm:pt modelId="{0B9BA746-AB22-4361-A3A0-D189E646A8BC}" type="pres">
      <dgm:prSet presAssocID="{A1BBE253-1900-4B4B-9079-61DAF5B50CA0}" presName="connTx" presStyleLbl="parChTrans1D2" presStyleIdx="4" presStyleCnt="7"/>
      <dgm:spPr/>
      <dgm:t>
        <a:bodyPr/>
        <a:lstStyle/>
        <a:p>
          <a:endParaRPr lang="es-MX"/>
        </a:p>
      </dgm:t>
    </dgm:pt>
    <dgm:pt modelId="{600862DA-1137-45D2-8417-BCD77C9CBAEE}" type="pres">
      <dgm:prSet presAssocID="{1E1565FB-0D25-499C-B073-D8DBE7AD4FFD}" presName="node" presStyleLbl="node1" presStyleIdx="4" presStyleCnt="7">
        <dgm:presLayoutVars>
          <dgm:bulletEnabled val="1"/>
        </dgm:presLayoutVars>
      </dgm:prSet>
      <dgm:spPr/>
      <dgm:t>
        <a:bodyPr/>
        <a:lstStyle/>
        <a:p>
          <a:endParaRPr lang="es-MX"/>
        </a:p>
      </dgm:t>
    </dgm:pt>
    <dgm:pt modelId="{B4430149-926C-49E9-8455-6F03D351D254}" type="pres">
      <dgm:prSet presAssocID="{6E61E447-F643-4DE4-8142-B5A12D9ADB40}" presName="Name9" presStyleLbl="parChTrans1D2" presStyleIdx="5" presStyleCnt="7"/>
      <dgm:spPr/>
      <dgm:t>
        <a:bodyPr/>
        <a:lstStyle/>
        <a:p>
          <a:endParaRPr lang="es-MX"/>
        </a:p>
      </dgm:t>
    </dgm:pt>
    <dgm:pt modelId="{939DE565-77F1-4A25-AAE7-58E67ADC9EA1}" type="pres">
      <dgm:prSet presAssocID="{6E61E447-F643-4DE4-8142-B5A12D9ADB40}" presName="connTx" presStyleLbl="parChTrans1D2" presStyleIdx="5" presStyleCnt="7"/>
      <dgm:spPr/>
      <dgm:t>
        <a:bodyPr/>
        <a:lstStyle/>
        <a:p>
          <a:endParaRPr lang="es-MX"/>
        </a:p>
      </dgm:t>
    </dgm:pt>
    <dgm:pt modelId="{8FADFE18-5587-4FFA-8CE9-F2C2CC44F38F}" type="pres">
      <dgm:prSet presAssocID="{E3187444-5C04-4E69-B23B-8BF1FD4E7489}" presName="node" presStyleLbl="node1" presStyleIdx="5" presStyleCnt="7">
        <dgm:presLayoutVars>
          <dgm:bulletEnabled val="1"/>
        </dgm:presLayoutVars>
      </dgm:prSet>
      <dgm:spPr/>
      <dgm:t>
        <a:bodyPr/>
        <a:lstStyle/>
        <a:p>
          <a:endParaRPr lang="es-MX"/>
        </a:p>
      </dgm:t>
    </dgm:pt>
    <dgm:pt modelId="{8D2A54AD-2515-4669-83E7-22419DB1B7E9}" type="pres">
      <dgm:prSet presAssocID="{05CC2579-6B8B-4F84-BB38-5C6D35535065}" presName="Name9" presStyleLbl="parChTrans1D2" presStyleIdx="6" presStyleCnt="7"/>
      <dgm:spPr/>
      <dgm:t>
        <a:bodyPr/>
        <a:lstStyle/>
        <a:p>
          <a:endParaRPr lang="es-MX"/>
        </a:p>
      </dgm:t>
    </dgm:pt>
    <dgm:pt modelId="{9BA92990-A2A5-4E77-97DF-7AB5E17FBA51}" type="pres">
      <dgm:prSet presAssocID="{05CC2579-6B8B-4F84-BB38-5C6D35535065}" presName="connTx" presStyleLbl="parChTrans1D2" presStyleIdx="6" presStyleCnt="7"/>
      <dgm:spPr/>
      <dgm:t>
        <a:bodyPr/>
        <a:lstStyle/>
        <a:p>
          <a:endParaRPr lang="es-MX"/>
        </a:p>
      </dgm:t>
    </dgm:pt>
    <dgm:pt modelId="{2F049044-4F55-48E8-A1CC-7A925AAC7E40}" type="pres">
      <dgm:prSet presAssocID="{9F999C78-06DF-463C-B72B-1182F0A56480}" presName="node" presStyleLbl="node1" presStyleIdx="6" presStyleCnt="7" custScaleX="110988" custScaleY="102321">
        <dgm:presLayoutVars>
          <dgm:bulletEnabled val="1"/>
        </dgm:presLayoutVars>
      </dgm:prSet>
      <dgm:spPr/>
      <dgm:t>
        <a:bodyPr/>
        <a:lstStyle/>
        <a:p>
          <a:endParaRPr lang="es-ES"/>
        </a:p>
      </dgm:t>
    </dgm:pt>
  </dgm:ptLst>
  <dgm:cxnLst>
    <dgm:cxn modelId="{4C0C4E46-3B67-4FE1-BE98-AC7E4C85ED71}" srcId="{6C9E9BE3-FA68-4B74-A885-953684C8D813}" destId="{E2B85EAC-58F0-4133-BD97-22411BAFD58A}" srcOrd="1" destOrd="0" parTransId="{06BEADF3-1924-41E3-90CE-E847B8478FB2}" sibTransId="{90ABD42E-5F17-447E-9EFA-A97954F9E97E}"/>
    <dgm:cxn modelId="{E66C37A1-89E8-4B60-B89A-44FD12B0319E}" type="presOf" srcId="{A9329D77-9C52-4873-9C0E-974FE0F3053A}" destId="{C7D824B0-27FA-45D3-A4A6-13207808F539}" srcOrd="0" destOrd="0" presId="urn:microsoft.com/office/officeart/2005/8/layout/radial1"/>
    <dgm:cxn modelId="{D5D37FA4-B694-49C6-ABD4-A0847C1A9468}" type="presOf" srcId="{1CFD7C8E-EF56-41DC-88AE-9C0AEA4FFCB0}" destId="{BAD613AC-1140-4BB7-A9EF-7805652661AE}" srcOrd="0" destOrd="0" presId="urn:microsoft.com/office/officeart/2005/8/layout/radial1"/>
    <dgm:cxn modelId="{AF04A732-4E4F-44A3-BA0D-E5A1D672117D}" srcId="{6C9E9BE3-FA68-4B74-A885-953684C8D813}" destId="{A9329D77-9C52-4873-9C0E-974FE0F3053A}" srcOrd="3" destOrd="0" parTransId="{0003140D-EAB0-4D0E-A1B2-8EAD05DA81C0}" sibTransId="{1EC17329-98A5-4D44-ADC2-F48A0C257131}"/>
    <dgm:cxn modelId="{18B4D75F-1CD3-4E72-AD6C-00AA3D172555}" type="presOf" srcId="{28FF5D1B-1729-4DC5-B7C7-EC9107BB3BB9}" destId="{7478726D-76DB-471E-946B-9F096B3A2E44}" srcOrd="0" destOrd="0" presId="urn:microsoft.com/office/officeart/2005/8/layout/radial1"/>
    <dgm:cxn modelId="{928D22CB-DCA8-46CD-ACB2-3724BB1E1E80}" srcId="{6C9E9BE3-FA68-4B74-A885-953684C8D813}" destId="{E3187444-5C04-4E69-B23B-8BF1FD4E7489}" srcOrd="5" destOrd="0" parTransId="{6E61E447-F643-4DE4-8142-B5A12D9ADB40}" sibTransId="{2C2E1B61-2ACF-40F8-92A3-CB95D43FEE53}"/>
    <dgm:cxn modelId="{2467CD81-2F07-419C-B148-39393ACC5C1D}" type="presOf" srcId="{E2B85EAC-58F0-4133-BD97-22411BAFD58A}" destId="{EDD08346-83D1-4D0B-99CC-7BE186FAA87D}" srcOrd="0" destOrd="0" presId="urn:microsoft.com/office/officeart/2005/8/layout/radial1"/>
    <dgm:cxn modelId="{C864FED1-3CAE-43C6-B089-F21DB3BB46CC}" type="presOf" srcId="{0003140D-EAB0-4D0E-A1B2-8EAD05DA81C0}" destId="{222D6F68-8C82-4AC3-AB46-DBE32388EF57}" srcOrd="0" destOrd="0" presId="urn:microsoft.com/office/officeart/2005/8/layout/radial1"/>
    <dgm:cxn modelId="{19B36085-FAC2-4FF5-AD0E-4559385AD2BF}" type="presOf" srcId="{E3187444-5C04-4E69-B23B-8BF1FD4E7489}" destId="{8FADFE18-5587-4FFA-8CE9-F2C2CC44F38F}" srcOrd="0" destOrd="0" presId="urn:microsoft.com/office/officeart/2005/8/layout/radial1"/>
    <dgm:cxn modelId="{6663EE8E-DD09-458D-8282-75A96D830AFF}" type="presOf" srcId="{93BC0BF3-38B9-4472-9C46-614DAF1BEA0C}" destId="{59E6BACD-1FBB-498F-B2FD-3163CC7DAB15}" srcOrd="0" destOrd="0" presId="urn:microsoft.com/office/officeart/2005/8/layout/radial1"/>
    <dgm:cxn modelId="{3BD13CB9-CFF1-405A-AEFE-A2EC36793860}" type="presOf" srcId="{5F5CE15F-F886-4F04-B637-F3D0AB54B628}" destId="{A30C5B93-5905-467E-8F44-C6FE0306FB04}" srcOrd="0" destOrd="0" presId="urn:microsoft.com/office/officeart/2005/8/layout/radial1"/>
    <dgm:cxn modelId="{1D8B807F-1E17-401F-BDC8-D93F1825E231}" type="presOf" srcId="{A1BBE253-1900-4B4B-9079-61DAF5B50CA0}" destId="{0B9BA746-AB22-4361-A3A0-D189E646A8BC}" srcOrd="1" destOrd="0" presId="urn:microsoft.com/office/officeart/2005/8/layout/radial1"/>
    <dgm:cxn modelId="{7084E6DB-15BB-4645-B2DA-722E21989629}" type="presOf" srcId="{9F999C78-06DF-463C-B72B-1182F0A56480}" destId="{2F049044-4F55-48E8-A1CC-7A925AAC7E40}" srcOrd="0" destOrd="0" presId="urn:microsoft.com/office/officeart/2005/8/layout/radial1"/>
    <dgm:cxn modelId="{CB395125-94A6-4AD2-8258-EE9A376EC223}" type="presOf" srcId="{05CC2579-6B8B-4F84-BB38-5C6D35535065}" destId="{8D2A54AD-2515-4669-83E7-22419DB1B7E9}" srcOrd="0" destOrd="0" presId="urn:microsoft.com/office/officeart/2005/8/layout/radial1"/>
    <dgm:cxn modelId="{A390D77E-0D2C-412F-904C-2EC27B5CB228}" srcId="{6C9E9BE3-FA68-4B74-A885-953684C8D813}" destId="{9F999C78-06DF-463C-B72B-1182F0A56480}" srcOrd="6" destOrd="0" parTransId="{05CC2579-6B8B-4F84-BB38-5C6D35535065}" sibTransId="{6C7B4E13-B8B6-4F7C-A41D-CDF774DAE78A}"/>
    <dgm:cxn modelId="{89D25360-F4A7-4815-AB0A-748D2C2DB55E}" type="presOf" srcId="{1E1565FB-0D25-499C-B073-D8DBE7AD4FFD}" destId="{600862DA-1137-45D2-8417-BCD77C9CBAEE}" srcOrd="0" destOrd="0" presId="urn:microsoft.com/office/officeart/2005/8/layout/radial1"/>
    <dgm:cxn modelId="{C084DB39-4DF9-4320-B7A0-960F7BEF1120}" type="presOf" srcId="{A1BBE253-1900-4B4B-9079-61DAF5B50CA0}" destId="{A2485676-8071-4A14-9365-66C7AA76172C}" srcOrd="0" destOrd="0" presId="urn:microsoft.com/office/officeart/2005/8/layout/radial1"/>
    <dgm:cxn modelId="{895DB0CB-24A7-45DB-B08D-9AF4D76B239D}" type="presOf" srcId="{06BEADF3-1924-41E3-90CE-E847B8478FB2}" destId="{AF866FBF-C39E-4112-9623-ED2CB333C284}" srcOrd="1" destOrd="0" presId="urn:microsoft.com/office/officeart/2005/8/layout/radial1"/>
    <dgm:cxn modelId="{28D96A7D-18D7-4489-9F8F-067AEDB88832}" srcId="{6C9E9BE3-FA68-4B74-A885-953684C8D813}" destId="{93BC0BF3-38B9-4472-9C46-614DAF1BEA0C}" srcOrd="2" destOrd="0" parTransId="{1B175629-4601-49D3-973C-335F8D994F2D}" sibTransId="{020F72B7-814A-4F50-9718-15B527F5B238}"/>
    <dgm:cxn modelId="{6613C085-C70A-410E-AE63-C60C6E3D3777}" type="presOf" srcId="{05CC2579-6B8B-4F84-BB38-5C6D35535065}" destId="{9BA92990-A2A5-4E77-97DF-7AB5E17FBA51}" srcOrd="1" destOrd="0" presId="urn:microsoft.com/office/officeart/2005/8/layout/radial1"/>
    <dgm:cxn modelId="{FAABCDFF-E336-4C60-88B7-51A62DA2DC34}" type="presOf" srcId="{6E61E447-F643-4DE4-8142-B5A12D9ADB40}" destId="{B4430149-926C-49E9-8455-6F03D351D254}" srcOrd="0" destOrd="0" presId="urn:microsoft.com/office/officeart/2005/8/layout/radial1"/>
    <dgm:cxn modelId="{9D67193D-422F-4B9F-AC70-44A6FD394596}" type="presOf" srcId="{1B175629-4601-49D3-973C-335F8D994F2D}" destId="{797FC3ED-2792-4E54-B4BA-A34E1E9ABF21}" srcOrd="0" destOrd="0" presId="urn:microsoft.com/office/officeart/2005/8/layout/radial1"/>
    <dgm:cxn modelId="{1F7565B5-062F-47DC-A144-9BF507E11043}" srcId="{6C9E9BE3-FA68-4B74-A885-953684C8D813}" destId="{1E1565FB-0D25-499C-B073-D8DBE7AD4FFD}" srcOrd="4" destOrd="0" parTransId="{A1BBE253-1900-4B4B-9079-61DAF5B50CA0}" sibTransId="{55D39C14-4329-4E4B-8FE8-06FB519CFA48}"/>
    <dgm:cxn modelId="{9C318614-5B91-46DC-B042-BE29096FAF30}" type="presOf" srcId="{6C9E9BE3-FA68-4B74-A885-953684C8D813}" destId="{15D726B3-E387-4EE9-8B2B-792911824633}" srcOrd="0" destOrd="0" presId="urn:microsoft.com/office/officeart/2005/8/layout/radial1"/>
    <dgm:cxn modelId="{77CEA3B6-437D-4CDB-B71D-EB3987E8BB67}" srcId="{5F5CE15F-F886-4F04-B637-F3D0AB54B628}" destId="{6C9E9BE3-FA68-4B74-A885-953684C8D813}" srcOrd="0" destOrd="0" parTransId="{23FAB6C5-4F21-4672-AB0B-5E5AB4CEAD96}" sibTransId="{14BA924F-6E1C-4280-973E-47C33E48A5D4}"/>
    <dgm:cxn modelId="{9F479095-8E5C-4B9B-A8F0-A8015C9C3547}" type="presOf" srcId="{1CFD7C8E-EF56-41DC-88AE-9C0AEA4FFCB0}" destId="{3FA20C73-7699-429B-9B7F-B4298C45CD8F}" srcOrd="1" destOrd="0" presId="urn:microsoft.com/office/officeart/2005/8/layout/radial1"/>
    <dgm:cxn modelId="{DBBC3DE0-B844-49C0-B8B9-07465F90D611}" type="presOf" srcId="{6E61E447-F643-4DE4-8142-B5A12D9ADB40}" destId="{939DE565-77F1-4A25-AAE7-58E67ADC9EA1}" srcOrd="1" destOrd="0" presId="urn:microsoft.com/office/officeart/2005/8/layout/radial1"/>
    <dgm:cxn modelId="{820E98B5-CC21-4A40-8E93-0BEB88B4FD86}" type="presOf" srcId="{06BEADF3-1924-41E3-90CE-E847B8478FB2}" destId="{DEA1192B-796F-4664-8286-72D001547D8F}" srcOrd="0" destOrd="0" presId="urn:microsoft.com/office/officeart/2005/8/layout/radial1"/>
    <dgm:cxn modelId="{0EB892C2-680D-4BC6-BEA0-506C1B2A9C17}" type="presOf" srcId="{1B175629-4601-49D3-973C-335F8D994F2D}" destId="{4348A4E0-DC03-48A7-9646-6774AA772535}" srcOrd="1" destOrd="0" presId="urn:microsoft.com/office/officeart/2005/8/layout/radial1"/>
    <dgm:cxn modelId="{A0907108-060C-4C4D-9057-173F4F8B3E64}" type="presOf" srcId="{0003140D-EAB0-4D0E-A1B2-8EAD05DA81C0}" destId="{66E50EEC-3F1E-4D24-B543-4ED4F6056F24}" srcOrd="1" destOrd="0" presId="urn:microsoft.com/office/officeart/2005/8/layout/radial1"/>
    <dgm:cxn modelId="{DD3D07D6-3F46-4B25-9E9D-418857A68BCB}" srcId="{6C9E9BE3-FA68-4B74-A885-953684C8D813}" destId="{28FF5D1B-1729-4DC5-B7C7-EC9107BB3BB9}" srcOrd="0" destOrd="0" parTransId="{1CFD7C8E-EF56-41DC-88AE-9C0AEA4FFCB0}" sibTransId="{E459AC99-8C42-49E8-83E2-D93A6E31B3B7}"/>
    <dgm:cxn modelId="{4DD9D6EA-6E4D-495D-B1D3-42D54F717B56}" type="presParOf" srcId="{A30C5B93-5905-467E-8F44-C6FE0306FB04}" destId="{15D726B3-E387-4EE9-8B2B-792911824633}" srcOrd="0" destOrd="0" presId="urn:microsoft.com/office/officeart/2005/8/layout/radial1"/>
    <dgm:cxn modelId="{FA9A4CA4-57F8-41F5-B66D-F9F97ECEEA21}" type="presParOf" srcId="{A30C5B93-5905-467E-8F44-C6FE0306FB04}" destId="{BAD613AC-1140-4BB7-A9EF-7805652661AE}" srcOrd="1" destOrd="0" presId="urn:microsoft.com/office/officeart/2005/8/layout/radial1"/>
    <dgm:cxn modelId="{007DDCC9-2E44-46C3-92B8-C87890B827BE}" type="presParOf" srcId="{BAD613AC-1140-4BB7-A9EF-7805652661AE}" destId="{3FA20C73-7699-429B-9B7F-B4298C45CD8F}" srcOrd="0" destOrd="0" presId="urn:microsoft.com/office/officeart/2005/8/layout/radial1"/>
    <dgm:cxn modelId="{D051B20A-207A-4FDD-8386-73A2E5C3D7C3}" type="presParOf" srcId="{A30C5B93-5905-467E-8F44-C6FE0306FB04}" destId="{7478726D-76DB-471E-946B-9F096B3A2E44}" srcOrd="2" destOrd="0" presId="urn:microsoft.com/office/officeart/2005/8/layout/radial1"/>
    <dgm:cxn modelId="{64102541-6CD9-438F-A961-280D54DABB60}" type="presParOf" srcId="{A30C5B93-5905-467E-8F44-C6FE0306FB04}" destId="{DEA1192B-796F-4664-8286-72D001547D8F}" srcOrd="3" destOrd="0" presId="urn:microsoft.com/office/officeart/2005/8/layout/radial1"/>
    <dgm:cxn modelId="{4DC48015-5E1D-4725-AF07-4ACBF87010A4}" type="presParOf" srcId="{DEA1192B-796F-4664-8286-72D001547D8F}" destId="{AF866FBF-C39E-4112-9623-ED2CB333C284}" srcOrd="0" destOrd="0" presId="urn:microsoft.com/office/officeart/2005/8/layout/radial1"/>
    <dgm:cxn modelId="{53A91EA1-6362-458F-BAC0-51F1F13C6BBC}" type="presParOf" srcId="{A30C5B93-5905-467E-8F44-C6FE0306FB04}" destId="{EDD08346-83D1-4D0B-99CC-7BE186FAA87D}" srcOrd="4" destOrd="0" presId="urn:microsoft.com/office/officeart/2005/8/layout/radial1"/>
    <dgm:cxn modelId="{EEE32F81-EBDF-4AD0-A54E-53431B54CFA3}" type="presParOf" srcId="{A30C5B93-5905-467E-8F44-C6FE0306FB04}" destId="{797FC3ED-2792-4E54-B4BA-A34E1E9ABF21}" srcOrd="5" destOrd="0" presId="urn:microsoft.com/office/officeart/2005/8/layout/radial1"/>
    <dgm:cxn modelId="{7953402E-C71F-48F2-88AA-15E121ABD0FE}" type="presParOf" srcId="{797FC3ED-2792-4E54-B4BA-A34E1E9ABF21}" destId="{4348A4E0-DC03-48A7-9646-6774AA772535}" srcOrd="0" destOrd="0" presId="urn:microsoft.com/office/officeart/2005/8/layout/radial1"/>
    <dgm:cxn modelId="{C43CC2E8-F1F2-4643-8C8C-11E5FAB5151F}" type="presParOf" srcId="{A30C5B93-5905-467E-8F44-C6FE0306FB04}" destId="{59E6BACD-1FBB-498F-B2FD-3163CC7DAB15}" srcOrd="6" destOrd="0" presId="urn:microsoft.com/office/officeart/2005/8/layout/radial1"/>
    <dgm:cxn modelId="{83E50A30-29EC-4D02-8D16-0826AC49B891}" type="presParOf" srcId="{A30C5B93-5905-467E-8F44-C6FE0306FB04}" destId="{222D6F68-8C82-4AC3-AB46-DBE32388EF57}" srcOrd="7" destOrd="0" presId="urn:microsoft.com/office/officeart/2005/8/layout/radial1"/>
    <dgm:cxn modelId="{3C5680A5-E5F4-4B35-89F4-4142E32B542B}" type="presParOf" srcId="{222D6F68-8C82-4AC3-AB46-DBE32388EF57}" destId="{66E50EEC-3F1E-4D24-B543-4ED4F6056F24}" srcOrd="0" destOrd="0" presId="urn:microsoft.com/office/officeart/2005/8/layout/radial1"/>
    <dgm:cxn modelId="{D6843C97-995E-44E2-8A1C-C17D23395592}" type="presParOf" srcId="{A30C5B93-5905-467E-8F44-C6FE0306FB04}" destId="{C7D824B0-27FA-45D3-A4A6-13207808F539}" srcOrd="8" destOrd="0" presId="urn:microsoft.com/office/officeart/2005/8/layout/radial1"/>
    <dgm:cxn modelId="{CC90490F-417A-47BE-9147-BB7AF1F26FDE}" type="presParOf" srcId="{A30C5B93-5905-467E-8F44-C6FE0306FB04}" destId="{A2485676-8071-4A14-9365-66C7AA76172C}" srcOrd="9" destOrd="0" presId="urn:microsoft.com/office/officeart/2005/8/layout/radial1"/>
    <dgm:cxn modelId="{36A2A818-A041-4C21-917C-ED8EC19E4D0C}" type="presParOf" srcId="{A2485676-8071-4A14-9365-66C7AA76172C}" destId="{0B9BA746-AB22-4361-A3A0-D189E646A8BC}" srcOrd="0" destOrd="0" presId="urn:microsoft.com/office/officeart/2005/8/layout/radial1"/>
    <dgm:cxn modelId="{5A343B8B-C99C-4DE4-9326-46DE170DBA04}" type="presParOf" srcId="{A30C5B93-5905-467E-8F44-C6FE0306FB04}" destId="{600862DA-1137-45D2-8417-BCD77C9CBAEE}" srcOrd="10" destOrd="0" presId="urn:microsoft.com/office/officeart/2005/8/layout/radial1"/>
    <dgm:cxn modelId="{017E1F76-F6BF-42F4-A90A-37329E07F61B}" type="presParOf" srcId="{A30C5B93-5905-467E-8F44-C6FE0306FB04}" destId="{B4430149-926C-49E9-8455-6F03D351D254}" srcOrd="11" destOrd="0" presId="urn:microsoft.com/office/officeart/2005/8/layout/radial1"/>
    <dgm:cxn modelId="{00FCA9E7-362F-42E0-8E6A-F5921955557B}" type="presParOf" srcId="{B4430149-926C-49E9-8455-6F03D351D254}" destId="{939DE565-77F1-4A25-AAE7-58E67ADC9EA1}" srcOrd="0" destOrd="0" presId="urn:microsoft.com/office/officeart/2005/8/layout/radial1"/>
    <dgm:cxn modelId="{8410D245-D850-4F7B-B676-CF79373D56CE}" type="presParOf" srcId="{A30C5B93-5905-467E-8F44-C6FE0306FB04}" destId="{8FADFE18-5587-4FFA-8CE9-F2C2CC44F38F}" srcOrd="12" destOrd="0" presId="urn:microsoft.com/office/officeart/2005/8/layout/radial1"/>
    <dgm:cxn modelId="{16B29673-1A35-45AF-97E1-818DCCC6CCC0}" type="presParOf" srcId="{A30C5B93-5905-467E-8F44-C6FE0306FB04}" destId="{8D2A54AD-2515-4669-83E7-22419DB1B7E9}" srcOrd="13" destOrd="0" presId="urn:microsoft.com/office/officeart/2005/8/layout/radial1"/>
    <dgm:cxn modelId="{B4C704C0-B12E-4CE9-86DE-5D22153CCAA4}" type="presParOf" srcId="{8D2A54AD-2515-4669-83E7-22419DB1B7E9}" destId="{9BA92990-A2A5-4E77-97DF-7AB5E17FBA51}" srcOrd="0" destOrd="0" presId="urn:microsoft.com/office/officeart/2005/8/layout/radial1"/>
    <dgm:cxn modelId="{C6F0268F-D044-44D7-BF0F-7C3E7D9E018B}" type="presParOf" srcId="{A30C5B93-5905-467E-8F44-C6FE0306FB04}" destId="{2F049044-4F55-48E8-A1CC-7A925AAC7E40}"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30389-B380-43CA-B59C-79ED298A6C12}">
      <dsp:nvSpPr>
        <dsp:cNvPr id="0" name=""/>
        <dsp:cNvSpPr/>
      </dsp:nvSpPr>
      <dsp:spPr>
        <a:xfrm>
          <a:off x="861031" y="615"/>
          <a:ext cx="2879616" cy="143980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s-MX" sz="4100" kern="1200" dirty="0" smtClean="0">
              <a:latin typeface="Arial" pitchFamily="34" charset="0"/>
              <a:cs typeface="Arial" pitchFamily="34" charset="0"/>
            </a:rPr>
            <a:t>Datos Personales </a:t>
          </a:r>
          <a:endParaRPr lang="es-MX" sz="4100" kern="1200" dirty="0">
            <a:latin typeface="Arial" pitchFamily="34" charset="0"/>
            <a:cs typeface="Arial" pitchFamily="34" charset="0"/>
          </a:endParaRPr>
        </a:p>
      </dsp:txBody>
      <dsp:txXfrm>
        <a:off x="903202" y="42786"/>
        <a:ext cx="2795274" cy="1355466"/>
      </dsp:txXfrm>
    </dsp:sp>
    <dsp:sp modelId="{F89FB087-4293-4192-AAD9-318A91648F32}">
      <dsp:nvSpPr>
        <dsp:cNvPr id="0" name=""/>
        <dsp:cNvSpPr/>
      </dsp:nvSpPr>
      <dsp:spPr>
        <a:xfrm>
          <a:off x="1148993" y="1440423"/>
          <a:ext cx="287961" cy="1079856"/>
        </a:xfrm>
        <a:custGeom>
          <a:avLst/>
          <a:gdLst/>
          <a:ahLst/>
          <a:cxnLst/>
          <a:rect l="0" t="0" r="0" b="0"/>
          <a:pathLst>
            <a:path>
              <a:moveTo>
                <a:pt x="0" y="0"/>
              </a:moveTo>
              <a:lnTo>
                <a:pt x="0" y="1079856"/>
              </a:lnTo>
              <a:lnTo>
                <a:pt x="287961" y="1079856"/>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F86E6-7C5E-41AF-9682-835BAF53D4D5}">
      <dsp:nvSpPr>
        <dsp:cNvPr id="0" name=""/>
        <dsp:cNvSpPr/>
      </dsp:nvSpPr>
      <dsp:spPr>
        <a:xfrm>
          <a:off x="1436955" y="1800375"/>
          <a:ext cx="5948205" cy="14398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l" defTabSz="1466850">
            <a:lnSpc>
              <a:spcPct val="90000"/>
            </a:lnSpc>
            <a:spcBef>
              <a:spcPct val="0"/>
            </a:spcBef>
            <a:spcAft>
              <a:spcPct val="35000"/>
            </a:spcAft>
          </a:pPr>
          <a:r>
            <a:rPr lang="es-ES" sz="3300" kern="1200" dirty="0" smtClean="0">
              <a:latin typeface="Arial" pitchFamily="34" charset="0"/>
              <a:cs typeface="Arial" pitchFamily="34" charset="0"/>
            </a:rPr>
            <a:t>Como límite al derecho de </a:t>
          </a:r>
          <a:br>
            <a:rPr lang="es-ES" sz="3300" kern="1200" dirty="0" smtClean="0">
              <a:latin typeface="Arial" pitchFamily="34" charset="0"/>
              <a:cs typeface="Arial" pitchFamily="34" charset="0"/>
            </a:rPr>
          </a:br>
          <a:r>
            <a:rPr lang="es-ES" sz="3300" kern="1200" dirty="0" smtClean="0">
              <a:latin typeface="Arial" pitchFamily="34" charset="0"/>
              <a:cs typeface="Arial" pitchFamily="34" charset="0"/>
            </a:rPr>
            <a:t>acceso a la información</a:t>
          </a:r>
          <a:endParaRPr lang="es-MX" sz="3300" kern="1200" dirty="0">
            <a:latin typeface="Arial" pitchFamily="34" charset="0"/>
            <a:cs typeface="Arial" pitchFamily="34" charset="0"/>
          </a:endParaRPr>
        </a:p>
      </dsp:txBody>
      <dsp:txXfrm>
        <a:off x="1479126" y="1842546"/>
        <a:ext cx="5863863" cy="1355466"/>
      </dsp:txXfrm>
    </dsp:sp>
    <dsp:sp modelId="{3153BC75-8ADA-40B1-8421-0DFC9D6ACE7C}">
      <dsp:nvSpPr>
        <dsp:cNvPr id="0" name=""/>
        <dsp:cNvSpPr/>
      </dsp:nvSpPr>
      <dsp:spPr>
        <a:xfrm>
          <a:off x="1148993" y="1440423"/>
          <a:ext cx="287961" cy="2879616"/>
        </a:xfrm>
        <a:custGeom>
          <a:avLst/>
          <a:gdLst/>
          <a:ahLst/>
          <a:cxnLst/>
          <a:rect l="0" t="0" r="0" b="0"/>
          <a:pathLst>
            <a:path>
              <a:moveTo>
                <a:pt x="0" y="0"/>
              </a:moveTo>
              <a:lnTo>
                <a:pt x="0" y="2879616"/>
              </a:lnTo>
              <a:lnTo>
                <a:pt x="287961" y="2879616"/>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E9484-AC25-4C0D-9063-35313AEE43CD}">
      <dsp:nvSpPr>
        <dsp:cNvPr id="0" name=""/>
        <dsp:cNvSpPr/>
      </dsp:nvSpPr>
      <dsp:spPr>
        <a:xfrm>
          <a:off x="1436955" y="3600136"/>
          <a:ext cx="6126949" cy="1439808"/>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l" defTabSz="1466850">
            <a:lnSpc>
              <a:spcPct val="90000"/>
            </a:lnSpc>
            <a:spcBef>
              <a:spcPct val="0"/>
            </a:spcBef>
            <a:spcAft>
              <a:spcPct val="35000"/>
            </a:spcAft>
          </a:pPr>
          <a:r>
            <a:rPr lang="es-ES" sz="3300" kern="1200" dirty="0" smtClean="0">
              <a:latin typeface="Arial" pitchFamily="34" charset="0"/>
              <a:cs typeface="Arial" pitchFamily="34" charset="0"/>
            </a:rPr>
            <a:t>Protección de datos personales </a:t>
          </a:r>
          <a:br>
            <a:rPr lang="es-ES" sz="3300" kern="1200" dirty="0" smtClean="0">
              <a:latin typeface="Arial" pitchFamily="34" charset="0"/>
              <a:cs typeface="Arial" pitchFamily="34" charset="0"/>
            </a:rPr>
          </a:br>
          <a:r>
            <a:rPr lang="es-ES" sz="3300" kern="1200" dirty="0" smtClean="0">
              <a:latin typeface="Arial" pitchFamily="34" charset="0"/>
              <a:cs typeface="Arial" pitchFamily="34" charset="0"/>
            </a:rPr>
            <a:t>como un derecho fundamental</a:t>
          </a:r>
          <a:endParaRPr lang="es-MX" sz="3300" kern="1200" dirty="0">
            <a:latin typeface="Arial" pitchFamily="34" charset="0"/>
            <a:cs typeface="Arial" pitchFamily="34" charset="0"/>
          </a:endParaRPr>
        </a:p>
      </dsp:txBody>
      <dsp:txXfrm>
        <a:off x="1479126" y="3642307"/>
        <a:ext cx="6042607" cy="13554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042FA-7E7A-4FFE-BBB8-0AF1D9D90E51}">
      <dsp:nvSpPr>
        <dsp:cNvPr id="0" name=""/>
        <dsp:cNvSpPr/>
      </dsp:nvSpPr>
      <dsp:spPr>
        <a:xfrm>
          <a:off x="4" y="0"/>
          <a:ext cx="9217019" cy="388843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2E1423-5CDC-4F91-981B-DC1653DF33E5}">
      <dsp:nvSpPr>
        <dsp:cNvPr id="0" name=""/>
        <dsp:cNvSpPr/>
      </dsp:nvSpPr>
      <dsp:spPr>
        <a:xfrm>
          <a:off x="0" y="1166529"/>
          <a:ext cx="3571596" cy="15553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b="1" kern="1200" dirty="0" smtClean="0">
              <a:effectLst>
                <a:outerShdw blurRad="38100" dist="38100" dir="2700000" algn="tl">
                  <a:srgbClr val="000000">
                    <a:alpha val="43137"/>
                  </a:srgbClr>
                </a:outerShdw>
              </a:effectLst>
            </a:rPr>
            <a:t>5 de abril del 2006</a:t>
          </a:r>
        </a:p>
        <a:p>
          <a:pPr lvl="0" algn="ctr" defTabSz="755650">
            <a:lnSpc>
              <a:spcPct val="90000"/>
            </a:lnSpc>
            <a:spcBef>
              <a:spcPct val="0"/>
            </a:spcBef>
            <a:spcAft>
              <a:spcPct val="35000"/>
            </a:spcAft>
          </a:pPr>
          <a:r>
            <a:rPr lang="es-ES" sz="1700" kern="1200" dirty="0" smtClean="0"/>
            <a:t>Iniciativa de decreto para reformar el artículo 16 de la </a:t>
          </a:r>
          <a:r>
            <a:rPr lang="es-ES" sz="1700" kern="1200" dirty="0" err="1" smtClean="0"/>
            <a:t>CPEUM</a:t>
          </a:r>
          <a:r>
            <a:rPr lang="es-ES" sz="1700" kern="1200" dirty="0" smtClean="0"/>
            <a:t> para elevar la protección de datos personales a rango de  derecho fundamental</a:t>
          </a:r>
          <a:endParaRPr lang="es-MX" sz="1700" kern="1200" dirty="0"/>
        </a:p>
      </dsp:txBody>
      <dsp:txXfrm>
        <a:off x="75927" y="1242456"/>
        <a:ext cx="3419742" cy="1403518"/>
      </dsp:txXfrm>
    </dsp:sp>
    <dsp:sp modelId="{8B537360-08F2-490C-9BB1-992452DCF9C5}">
      <dsp:nvSpPr>
        <dsp:cNvPr id="0" name=""/>
        <dsp:cNvSpPr/>
      </dsp:nvSpPr>
      <dsp:spPr>
        <a:xfrm>
          <a:off x="3453167" y="1166529"/>
          <a:ext cx="2860420" cy="15553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No fue aprobada por el Congreso de la Unión sino hasta el </a:t>
          </a:r>
          <a:br>
            <a:rPr lang="es-ES" sz="1600" kern="1200" dirty="0" smtClean="0"/>
          </a:br>
          <a:r>
            <a:rPr lang="es-ES" sz="1600" b="1" kern="1200" dirty="0" smtClean="0">
              <a:effectLst>
                <a:outerShdw blurRad="38100" dist="38100" dir="2700000" algn="tl">
                  <a:srgbClr val="000000">
                    <a:alpha val="43137"/>
                  </a:srgbClr>
                </a:outerShdw>
              </a:effectLst>
            </a:rPr>
            <a:t>11 de diciembre del 2008</a:t>
          </a:r>
          <a:endParaRPr lang="es-MX" sz="1600" b="1" kern="1200" dirty="0">
            <a:effectLst>
              <a:outerShdw blurRad="38100" dist="38100" dir="2700000" algn="tl">
                <a:srgbClr val="000000">
                  <a:alpha val="43137"/>
                </a:srgbClr>
              </a:outerShdw>
            </a:effectLst>
          </a:endParaRPr>
        </a:p>
      </dsp:txBody>
      <dsp:txXfrm>
        <a:off x="3529094" y="1242456"/>
        <a:ext cx="2708566" cy="1403518"/>
      </dsp:txXfrm>
    </dsp:sp>
    <dsp:sp modelId="{643E2223-5584-4A80-86B0-B43063B69232}">
      <dsp:nvSpPr>
        <dsp:cNvPr id="0" name=""/>
        <dsp:cNvSpPr/>
      </dsp:nvSpPr>
      <dsp:spPr>
        <a:xfrm>
          <a:off x="6413614" y="1166529"/>
          <a:ext cx="2338145" cy="15553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Fue publicada en el Diario Oficial de la Federación el </a:t>
          </a:r>
          <a:br>
            <a:rPr lang="es-ES" sz="1600" kern="1200" dirty="0" smtClean="0"/>
          </a:br>
          <a:r>
            <a:rPr lang="es-ES" sz="1600" b="1" kern="1200" dirty="0" smtClean="0">
              <a:effectLst>
                <a:outerShdw blurRad="38100" dist="38100" dir="2700000" algn="tl">
                  <a:srgbClr val="000000">
                    <a:alpha val="43137"/>
                  </a:srgbClr>
                </a:outerShdw>
              </a:effectLst>
            </a:rPr>
            <a:t>1 de junio del 2009</a:t>
          </a:r>
          <a:endParaRPr lang="es-MX" sz="1600" b="1" kern="1200" dirty="0">
            <a:effectLst>
              <a:outerShdw blurRad="38100" dist="38100" dir="2700000" algn="tl">
                <a:srgbClr val="000000">
                  <a:alpha val="43137"/>
                </a:srgbClr>
              </a:outerShdw>
            </a:effectLst>
          </a:endParaRPr>
        </a:p>
      </dsp:txBody>
      <dsp:txXfrm>
        <a:off x="6489541" y="1242456"/>
        <a:ext cx="2186291" cy="14035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042FA-7E7A-4FFE-BBB8-0AF1D9D90E51}">
      <dsp:nvSpPr>
        <dsp:cNvPr id="0" name=""/>
        <dsp:cNvSpPr/>
      </dsp:nvSpPr>
      <dsp:spPr>
        <a:xfrm>
          <a:off x="0" y="0"/>
          <a:ext cx="9217019" cy="36004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2E1423-5CDC-4F91-981B-DC1653DF33E5}">
      <dsp:nvSpPr>
        <dsp:cNvPr id="0" name=""/>
        <dsp:cNvSpPr/>
      </dsp:nvSpPr>
      <dsp:spPr>
        <a:xfrm>
          <a:off x="26089" y="1080119"/>
          <a:ext cx="3862345" cy="1440160"/>
        </a:xfrm>
        <a:prstGeom prst="round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b="1" kern="1200" dirty="0" smtClean="0">
              <a:effectLst>
                <a:outerShdw blurRad="38100" dist="38100" dir="2700000" algn="tl">
                  <a:srgbClr val="000000">
                    <a:alpha val="43137"/>
                  </a:srgbClr>
                </a:outerShdw>
              </a:effectLst>
            </a:rPr>
            <a:t>16 de noviembre del 2006</a:t>
          </a:r>
        </a:p>
        <a:p>
          <a:pPr lvl="0" algn="ctr" defTabSz="666750">
            <a:lnSpc>
              <a:spcPct val="90000"/>
            </a:lnSpc>
            <a:spcBef>
              <a:spcPct val="0"/>
            </a:spcBef>
            <a:spcAft>
              <a:spcPct val="35000"/>
            </a:spcAft>
          </a:pPr>
          <a:r>
            <a:rPr lang="es-ES" sz="1500" kern="1200" dirty="0" smtClean="0"/>
            <a:t>iniciativa de decreto para reformar el artículo 6 constitucional y elevar el derecho de acceso a la información pública al rango de un derecho fundamental</a:t>
          </a:r>
          <a:endParaRPr lang="es-MX" sz="1500" kern="1200" dirty="0"/>
        </a:p>
      </dsp:txBody>
      <dsp:txXfrm>
        <a:off x="96392" y="1150422"/>
        <a:ext cx="3721739" cy="1299554"/>
      </dsp:txXfrm>
    </dsp:sp>
    <dsp:sp modelId="{8B537360-08F2-490C-9BB1-992452DCF9C5}">
      <dsp:nvSpPr>
        <dsp:cNvPr id="0" name=""/>
        <dsp:cNvSpPr/>
      </dsp:nvSpPr>
      <dsp:spPr>
        <a:xfrm>
          <a:off x="3979905" y="1080119"/>
          <a:ext cx="2374790" cy="1440160"/>
        </a:xfrm>
        <a:prstGeom prst="round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Fue aprobada por el Congreso de la Unión el </a:t>
          </a:r>
          <a:br>
            <a:rPr lang="es-ES" sz="1600" kern="1200" dirty="0" smtClean="0"/>
          </a:br>
          <a:r>
            <a:rPr lang="es-ES" sz="1600" b="1" kern="1200" dirty="0" smtClean="0">
              <a:effectLst>
                <a:outerShdw blurRad="38100" dist="38100" dir="2700000" algn="tl">
                  <a:srgbClr val="000000">
                    <a:alpha val="43137"/>
                  </a:srgbClr>
                </a:outerShdw>
              </a:effectLst>
            </a:rPr>
            <a:t>19 de abril del 2007</a:t>
          </a:r>
          <a:endParaRPr lang="es-MX" sz="1600" b="1" kern="1200" dirty="0">
            <a:effectLst>
              <a:outerShdw blurRad="38100" dist="38100" dir="2700000" algn="tl">
                <a:srgbClr val="000000">
                  <a:alpha val="43137"/>
                </a:srgbClr>
              </a:outerShdw>
            </a:effectLst>
          </a:endParaRPr>
        </a:p>
      </dsp:txBody>
      <dsp:txXfrm>
        <a:off x="4050208" y="1150422"/>
        <a:ext cx="2234184" cy="1299554"/>
      </dsp:txXfrm>
    </dsp:sp>
    <dsp:sp modelId="{643E2223-5584-4A80-86B0-B43063B69232}">
      <dsp:nvSpPr>
        <dsp:cNvPr id="0" name=""/>
        <dsp:cNvSpPr/>
      </dsp:nvSpPr>
      <dsp:spPr>
        <a:xfrm>
          <a:off x="6471087" y="1080119"/>
          <a:ext cx="2084066" cy="1440160"/>
        </a:xfrm>
        <a:prstGeom prst="round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Fue publicada en el Diario Oficial de la Federación el</a:t>
          </a:r>
          <a:br>
            <a:rPr lang="es-ES" sz="1600" kern="1200" dirty="0" smtClean="0"/>
          </a:br>
          <a:r>
            <a:rPr lang="es-ES" sz="1600" kern="1200" dirty="0" smtClean="0"/>
            <a:t> </a:t>
          </a:r>
          <a:r>
            <a:rPr lang="es-ES" sz="1600" b="1" kern="1200" dirty="0" smtClean="0">
              <a:effectLst>
                <a:outerShdw blurRad="38100" dist="38100" dir="2700000" algn="tl">
                  <a:srgbClr val="000000">
                    <a:alpha val="43137"/>
                  </a:srgbClr>
                </a:outerShdw>
              </a:effectLst>
            </a:rPr>
            <a:t>20 de julio del 2007</a:t>
          </a:r>
          <a:endParaRPr lang="es-MX" sz="1600" b="1" kern="1200" dirty="0">
            <a:effectLst>
              <a:outerShdw blurRad="38100" dist="38100" dir="2700000" algn="tl">
                <a:srgbClr val="000000">
                  <a:alpha val="43137"/>
                </a:srgbClr>
              </a:outerShdw>
            </a:effectLst>
          </a:endParaRPr>
        </a:p>
      </dsp:txBody>
      <dsp:txXfrm>
        <a:off x="6541390" y="1150422"/>
        <a:ext cx="1943460" cy="12995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E04CE-0EE5-468E-B65C-CA0F2D88605A}">
      <dsp:nvSpPr>
        <dsp:cNvPr id="0" name=""/>
        <dsp:cNvSpPr/>
      </dsp:nvSpPr>
      <dsp:spPr>
        <a:xfrm>
          <a:off x="6317696" y="3628861"/>
          <a:ext cx="91440" cy="585042"/>
        </a:xfrm>
        <a:custGeom>
          <a:avLst/>
          <a:gdLst/>
          <a:ahLst/>
          <a:cxnLst/>
          <a:rect l="0" t="0" r="0" b="0"/>
          <a:pathLst>
            <a:path>
              <a:moveTo>
                <a:pt x="45720" y="0"/>
              </a:moveTo>
              <a:lnTo>
                <a:pt x="45720" y="585042"/>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B9846-E0DA-42CB-B3B1-965AEC77CC8F}">
      <dsp:nvSpPr>
        <dsp:cNvPr id="0" name=""/>
        <dsp:cNvSpPr/>
      </dsp:nvSpPr>
      <dsp:spPr>
        <a:xfrm>
          <a:off x="4196664" y="1766446"/>
          <a:ext cx="2166751" cy="585042"/>
        </a:xfrm>
        <a:custGeom>
          <a:avLst/>
          <a:gdLst/>
          <a:ahLst/>
          <a:cxnLst/>
          <a:rect l="0" t="0" r="0" b="0"/>
          <a:pathLst>
            <a:path>
              <a:moveTo>
                <a:pt x="0" y="0"/>
              </a:moveTo>
              <a:lnTo>
                <a:pt x="0" y="398689"/>
              </a:lnTo>
              <a:lnTo>
                <a:pt x="2166751" y="398689"/>
              </a:lnTo>
              <a:lnTo>
                <a:pt x="2166751" y="585042"/>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F8D1B8-077E-4995-A7B5-2AD9765380E3}">
      <dsp:nvSpPr>
        <dsp:cNvPr id="0" name=""/>
        <dsp:cNvSpPr/>
      </dsp:nvSpPr>
      <dsp:spPr>
        <a:xfrm>
          <a:off x="1984193" y="3628861"/>
          <a:ext cx="91440" cy="585042"/>
        </a:xfrm>
        <a:custGeom>
          <a:avLst/>
          <a:gdLst/>
          <a:ahLst/>
          <a:cxnLst/>
          <a:rect l="0" t="0" r="0" b="0"/>
          <a:pathLst>
            <a:path>
              <a:moveTo>
                <a:pt x="45720" y="0"/>
              </a:moveTo>
              <a:lnTo>
                <a:pt x="45720" y="585042"/>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32F2CF-66AA-4737-8D86-0EC1257C5868}">
      <dsp:nvSpPr>
        <dsp:cNvPr id="0" name=""/>
        <dsp:cNvSpPr/>
      </dsp:nvSpPr>
      <dsp:spPr>
        <a:xfrm>
          <a:off x="2029913" y="1766446"/>
          <a:ext cx="2166751" cy="585042"/>
        </a:xfrm>
        <a:custGeom>
          <a:avLst/>
          <a:gdLst/>
          <a:ahLst/>
          <a:cxnLst/>
          <a:rect l="0" t="0" r="0" b="0"/>
          <a:pathLst>
            <a:path>
              <a:moveTo>
                <a:pt x="2166751" y="0"/>
              </a:moveTo>
              <a:lnTo>
                <a:pt x="2166751" y="398689"/>
              </a:lnTo>
              <a:lnTo>
                <a:pt x="0" y="398689"/>
              </a:lnTo>
              <a:lnTo>
                <a:pt x="0" y="585042"/>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DDAF4-47AA-46AA-A702-0F9CD414B9C8}">
      <dsp:nvSpPr>
        <dsp:cNvPr id="0" name=""/>
        <dsp:cNvSpPr/>
      </dsp:nvSpPr>
      <dsp:spPr>
        <a:xfrm>
          <a:off x="3051536" y="489075"/>
          <a:ext cx="2290257" cy="1277371"/>
        </a:xfrm>
        <a:prstGeom prst="roundRect">
          <a:avLst>
            <a:gd name="adj" fmla="val 10000"/>
          </a:avLst>
        </a:prstGeom>
        <a:solidFill>
          <a:schemeClr val="accent5">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A90E24-41F6-4848-8ECB-627ADB32876D}">
      <dsp:nvSpPr>
        <dsp:cNvPr id="0" name=""/>
        <dsp:cNvSpPr/>
      </dsp:nvSpPr>
      <dsp:spPr>
        <a:xfrm>
          <a:off x="3275048" y="701411"/>
          <a:ext cx="2290257" cy="1277371"/>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effectLst>
                <a:outerShdw blurRad="38100" dist="38100" dir="2700000" algn="tl">
                  <a:srgbClr val="000000">
                    <a:alpha val="43137"/>
                  </a:srgbClr>
                </a:outerShdw>
              </a:effectLst>
              <a:latin typeface="Arial" pitchFamily="34" charset="0"/>
              <a:cs typeface="Arial" pitchFamily="34" charset="0"/>
            </a:rPr>
            <a:t>Datos Personales </a:t>
          </a:r>
          <a:endParaRPr lang="es-MX" sz="2800" b="1" kern="1200" dirty="0">
            <a:effectLst>
              <a:outerShdw blurRad="38100" dist="38100" dir="2700000" algn="tl">
                <a:srgbClr val="000000">
                  <a:alpha val="43137"/>
                </a:srgbClr>
              </a:outerShdw>
            </a:effectLst>
            <a:latin typeface="Arial" pitchFamily="34" charset="0"/>
            <a:cs typeface="Arial" pitchFamily="34" charset="0"/>
          </a:endParaRPr>
        </a:p>
      </dsp:txBody>
      <dsp:txXfrm>
        <a:off x="3312461" y="738824"/>
        <a:ext cx="2215431" cy="1202545"/>
      </dsp:txXfrm>
    </dsp:sp>
    <dsp:sp modelId="{B5A8E74D-0B09-44B0-BF26-91722FF5E0D4}">
      <dsp:nvSpPr>
        <dsp:cNvPr id="0" name=""/>
        <dsp:cNvSpPr/>
      </dsp:nvSpPr>
      <dsp:spPr>
        <a:xfrm>
          <a:off x="1024108" y="2351489"/>
          <a:ext cx="2011609" cy="1277371"/>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5204CD-BE3B-442A-883A-7F482CC05FDA}">
      <dsp:nvSpPr>
        <dsp:cNvPr id="0" name=""/>
        <dsp:cNvSpPr/>
      </dsp:nvSpPr>
      <dsp:spPr>
        <a:xfrm>
          <a:off x="1247620" y="2563826"/>
          <a:ext cx="2011609" cy="1277371"/>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effectLst>
                <a:outerShdw blurRad="38100" dist="38100" dir="2700000" algn="tl">
                  <a:srgbClr val="000000">
                    <a:alpha val="43137"/>
                  </a:srgbClr>
                </a:outerShdw>
              </a:effectLst>
              <a:latin typeface="Arial" pitchFamily="34" charset="0"/>
              <a:cs typeface="Arial" pitchFamily="34" charset="0"/>
            </a:rPr>
            <a:t>Derecho</a:t>
          </a:r>
          <a:endParaRPr lang="es-MX" sz="2400" b="1" kern="1200" dirty="0">
            <a:effectLst>
              <a:outerShdw blurRad="38100" dist="38100" dir="2700000" algn="tl">
                <a:srgbClr val="000000">
                  <a:alpha val="43137"/>
                </a:srgbClr>
              </a:outerShdw>
            </a:effectLst>
            <a:latin typeface="Arial" pitchFamily="34" charset="0"/>
            <a:cs typeface="Arial" pitchFamily="34" charset="0"/>
          </a:endParaRPr>
        </a:p>
      </dsp:txBody>
      <dsp:txXfrm>
        <a:off x="1285033" y="2601239"/>
        <a:ext cx="1936783" cy="1202545"/>
      </dsp:txXfrm>
    </dsp:sp>
    <dsp:sp modelId="{A6373D08-8E74-4649-B569-DB2DE1345E22}">
      <dsp:nvSpPr>
        <dsp:cNvPr id="0" name=""/>
        <dsp:cNvSpPr/>
      </dsp:nvSpPr>
      <dsp:spPr>
        <a:xfrm>
          <a:off x="1064" y="4213904"/>
          <a:ext cx="4057697" cy="1277371"/>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D98065-B1ED-4E23-9695-03CEBF5D25F1}">
      <dsp:nvSpPr>
        <dsp:cNvPr id="0" name=""/>
        <dsp:cNvSpPr/>
      </dsp:nvSpPr>
      <dsp:spPr>
        <a:xfrm>
          <a:off x="224576" y="4426241"/>
          <a:ext cx="4057697" cy="1277371"/>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latin typeface="Arial" pitchFamily="34" charset="0"/>
              <a:cs typeface="Arial" pitchFamily="34" charset="0"/>
            </a:rPr>
            <a:t>Es un Derecho a favor de cualquier persona física para acudir ante la autoridad judicial y pedir la tutela ante el mal manejo que se haga de sus datos</a:t>
          </a:r>
          <a:endParaRPr lang="es-MX" sz="1500" kern="1200" dirty="0">
            <a:latin typeface="Arial" pitchFamily="34" charset="0"/>
            <a:cs typeface="Arial" pitchFamily="34" charset="0"/>
          </a:endParaRPr>
        </a:p>
      </dsp:txBody>
      <dsp:txXfrm>
        <a:off x="261989" y="4463654"/>
        <a:ext cx="3982871" cy="1202545"/>
      </dsp:txXfrm>
    </dsp:sp>
    <dsp:sp modelId="{E3C3D5CE-4D90-4D00-9000-C5199531E9E6}">
      <dsp:nvSpPr>
        <dsp:cNvPr id="0" name=""/>
        <dsp:cNvSpPr/>
      </dsp:nvSpPr>
      <dsp:spPr>
        <a:xfrm>
          <a:off x="5357612" y="2351489"/>
          <a:ext cx="2011609" cy="1277371"/>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FBFB94-7A48-46F4-8AEB-B20775884C4F}">
      <dsp:nvSpPr>
        <dsp:cNvPr id="0" name=""/>
        <dsp:cNvSpPr/>
      </dsp:nvSpPr>
      <dsp:spPr>
        <a:xfrm>
          <a:off x="5581124" y="2563826"/>
          <a:ext cx="2011609" cy="1277371"/>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effectLst>
                <a:outerShdw blurRad="38100" dist="38100" dir="2700000" algn="tl">
                  <a:srgbClr val="000000">
                    <a:alpha val="43137"/>
                  </a:srgbClr>
                </a:outerShdw>
              </a:effectLst>
              <a:latin typeface="Arial" pitchFamily="34" charset="0"/>
              <a:cs typeface="Arial" pitchFamily="34" charset="0"/>
            </a:rPr>
            <a:t>Obligación</a:t>
          </a:r>
          <a:endParaRPr lang="es-MX" sz="2400" b="1" kern="1200" dirty="0">
            <a:effectLst>
              <a:outerShdw blurRad="38100" dist="38100" dir="2700000" algn="tl">
                <a:srgbClr val="000000">
                  <a:alpha val="43137"/>
                </a:srgbClr>
              </a:outerShdw>
            </a:effectLst>
            <a:latin typeface="Arial" pitchFamily="34" charset="0"/>
            <a:cs typeface="Arial" pitchFamily="34" charset="0"/>
          </a:endParaRPr>
        </a:p>
      </dsp:txBody>
      <dsp:txXfrm>
        <a:off x="5618537" y="2601239"/>
        <a:ext cx="1936783" cy="1202545"/>
      </dsp:txXfrm>
    </dsp:sp>
    <dsp:sp modelId="{C7512249-FBCC-444A-A5DF-C0D6FD2A6912}">
      <dsp:nvSpPr>
        <dsp:cNvPr id="0" name=""/>
        <dsp:cNvSpPr/>
      </dsp:nvSpPr>
      <dsp:spPr>
        <a:xfrm>
          <a:off x="4505786" y="4213904"/>
          <a:ext cx="3715260" cy="1277371"/>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C6536D-ADA9-4926-8D01-0CEFAFEB82D9}">
      <dsp:nvSpPr>
        <dsp:cNvPr id="0" name=""/>
        <dsp:cNvSpPr/>
      </dsp:nvSpPr>
      <dsp:spPr>
        <a:xfrm>
          <a:off x="4729298" y="4426241"/>
          <a:ext cx="3715260" cy="1277371"/>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latin typeface="Arial" pitchFamily="34" charset="0"/>
              <a:cs typeface="Arial" pitchFamily="34" charset="0"/>
            </a:rPr>
            <a:t>Es una obligación de los órganos del Estado y personas privadas para conservar y tratar los datos personales de acuerdo a los fines para los que han sido solicitados.</a:t>
          </a:r>
          <a:endParaRPr lang="es-MX" sz="1500" kern="1200" dirty="0">
            <a:latin typeface="Arial" pitchFamily="34" charset="0"/>
            <a:cs typeface="Arial" pitchFamily="34" charset="0"/>
          </a:endParaRPr>
        </a:p>
      </dsp:txBody>
      <dsp:txXfrm>
        <a:off x="4766711" y="4463654"/>
        <a:ext cx="3640434" cy="1202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68FE3-88EF-4F40-806D-A0DA7E2CA3BF}">
      <dsp:nvSpPr>
        <dsp:cNvPr id="0" name=""/>
        <dsp:cNvSpPr/>
      </dsp:nvSpPr>
      <dsp:spPr>
        <a:xfrm>
          <a:off x="994270" y="0"/>
          <a:ext cx="4420172" cy="4420172"/>
        </a:xfrm>
        <a:prstGeom prst="ellipse">
          <a:avLst/>
        </a:prstGeom>
        <a:solidFill>
          <a:srgbClr val="3BFF9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Pública </a:t>
          </a:r>
          <a:endParaRPr lang="es-MX" sz="2400" b="1" kern="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2431930" y="221008"/>
        <a:ext cx="1544850" cy="663025"/>
      </dsp:txXfrm>
    </dsp:sp>
    <dsp:sp modelId="{CDFB9A25-0FFB-4281-9A86-8E41376D6DBF}">
      <dsp:nvSpPr>
        <dsp:cNvPr id="0" name=""/>
        <dsp:cNvSpPr/>
      </dsp:nvSpPr>
      <dsp:spPr>
        <a:xfrm>
          <a:off x="1546791" y="1105042"/>
          <a:ext cx="3315129" cy="3315129"/>
        </a:xfrm>
        <a:prstGeom prst="ellipse">
          <a:avLst/>
        </a:prstGeom>
        <a:solidFill>
          <a:srgbClr val="FF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Privada</a:t>
          </a:r>
          <a:endParaRPr lang="es-MX" sz="2400" b="1" kern="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2431930" y="1312238"/>
        <a:ext cx="1544850" cy="621586"/>
      </dsp:txXfrm>
    </dsp:sp>
    <dsp:sp modelId="{5F8A63AA-2174-4472-8DC4-A3A9B12AC6E2}">
      <dsp:nvSpPr>
        <dsp:cNvPr id="0" name=""/>
        <dsp:cNvSpPr/>
      </dsp:nvSpPr>
      <dsp:spPr>
        <a:xfrm>
          <a:off x="2099313" y="2210086"/>
          <a:ext cx="2210086" cy="2210086"/>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Vida Intima </a:t>
          </a:r>
          <a:endParaRPr lang="es-MX" sz="2400" b="1" kern="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2422972" y="2762607"/>
        <a:ext cx="1562766" cy="11050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726B3-E387-4EE9-8B2B-792911824633}">
      <dsp:nvSpPr>
        <dsp:cNvPr id="0" name=""/>
        <dsp:cNvSpPr/>
      </dsp:nvSpPr>
      <dsp:spPr>
        <a:xfrm>
          <a:off x="3475642" y="2238670"/>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Tratamiento</a:t>
          </a:r>
          <a:endParaRPr lang="es-MX" sz="1200" b="1" kern="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3692144" y="2455172"/>
        <a:ext cx="1045362" cy="1045362"/>
      </dsp:txXfrm>
    </dsp:sp>
    <dsp:sp modelId="{BAD613AC-1140-4BB7-A9EF-7805652661AE}">
      <dsp:nvSpPr>
        <dsp:cNvPr id="0" name=""/>
        <dsp:cNvSpPr/>
      </dsp:nvSpPr>
      <dsp:spPr>
        <a:xfrm rot="16220875">
          <a:off x="3841450" y="1842734"/>
          <a:ext cx="760345" cy="31567"/>
        </a:xfrm>
        <a:custGeom>
          <a:avLst/>
          <a:gdLst/>
          <a:ahLst/>
          <a:cxnLst/>
          <a:rect l="0" t="0" r="0" b="0"/>
          <a:pathLst>
            <a:path>
              <a:moveTo>
                <a:pt x="0" y="15783"/>
              </a:moveTo>
              <a:lnTo>
                <a:pt x="760345"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4202614" y="1839509"/>
        <a:ext cx="38017" cy="38017"/>
      </dsp:txXfrm>
    </dsp:sp>
    <dsp:sp modelId="{7478726D-76DB-471E-946B-9F096B3A2E44}">
      <dsp:nvSpPr>
        <dsp:cNvPr id="0" name=""/>
        <dsp:cNvSpPr/>
      </dsp:nvSpPr>
      <dsp:spPr>
        <a:xfrm>
          <a:off x="3489237" y="0"/>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Licitud</a:t>
          </a:r>
          <a:endParaRPr lang="es-MX" sz="12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3705739" y="216502"/>
        <a:ext cx="1045362" cy="1045362"/>
      </dsp:txXfrm>
    </dsp:sp>
    <dsp:sp modelId="{DEA1192B-796F-4664-8286-72D001547D8F}">
      <dsp:nvSpPr>
        <dsp:cNvPr id="0" name=""/>
        <dsp:cNvSpPr/>
      </dsp:nvSpPr>
      <dsp:spPr>
        <a:xfrm rot="19285714">
          <a:off x="4712141" y="2270851"/>
          <a:ext cx="738890" cy="31567"/>
        </a:xfrm>
        <a:custGeom>
          <a:avLst/>
          <a:gdLst/>
          <a:ahLst/>
          <a:cxnLst/>
          <a:rect l="0" t="0" r="0" b="0"/>
          <a:pathLst>
            <a:path>
              <a:moveTo>
                <a:pt x="0" y="15783"/>
              </a:moveTo>
              <a:lnTo>
                <a:pt x="738890"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5063114" y="2268163"/>
        <a:ext cx="36944" cy="36944"/>
      </dsp:txXfrm>
    </dsp:sp>
    <dsp:sp modelId="{EDD08346-83D1-4D0B-99CC-7BE186FAA87D}">
      <dsp:nvSpPr>
        <dsp:cNvPr id="0" name=""/>
        <dsp:cNvSpPr/>
      </dsp:nvSpPr>
      <dsp:spPr>
        <a:xfrm>
          <a:off x="5209163" y="856233"/>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Finalidad</a:t>
          </a:r>
          <a:endParaRPr lang="es-MX" sz="12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5425665" y="1072735"/>
        <a:ext cx="1045362" cy="1045362"/>
      </dsp:txXfrm>
    </dsp:sp>
    <dsp:sp modelId="{797FC3ED-2792-4E54-B4BA-A34E1E9ABF21}">
      <dsp:nvSpPr>
        <dsp:cNvPr id="0" name=""/>
        <dsp:cNvSpPr/>
      </dsp:nvSpPr>
      <dsp:spPr>
        <a:xfrm rot="771429">
          <a:off x="4926213" y="3208762"/>
          <a:ext cx="738890" cy="31567"/>
        </a:xfrm>
        <a:custGeom>
          <a:avLst/>
          <a:gdLst/>
          <a:ahLst/>
          <a:cxnLst/>
          <a:rect l="0" t="0" r="0" b="0"/>
          <a:pathLst>
            <a:path>
              <a:moveTo>
                <a:pt x="0" y="15783"/>
              </a:moveTo>
              <a:lnTo>
                <a:pt x="738890"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5277186" y="3206074"/>
        <a:ext cx="36944" cy="36944"/>
      </dsp:txXfrm>
    </dsp:sp>
    <dsp:sp modelId="{59E6BACD-1FBB-498F-B2FD-3163CC7DAB15}">
      <dsp:nvSpPr>
        <dsp:cNvPr id="0" name=""/>
        <dsp:cNvSpPr/>
      </dsp:nvSpPr>
      <dsp:spPr>
        <a:xfrm>
          <a:off x="5637308" y="2732056"/>
          <a:ext cx="1478366" cy="1478366"/>
        </a:xfrm>
        <a:prstGeom prst="ellipse">
          <a:avLst/>
        </a:prstGeom>
        <a:solidFill>
          <a:schemeClr val="accent5">
            <a:hueOff val="0"/>
            <a:satOff val="0"/>
            <a:lumOff val="0"/>
            <a:alpha val="4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Proporcionalidad</a:t>
          </a:r>
          <a:endParaRPr lang="es-MX" sz="9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5853810" y="2948558"/>
        <a:ext cx="1045362" cy="1045362"/>
      </dsp:txXfrm>
    </dsp:sp>
    <dsp:sp modelId="{222D6F68-8C82-4AC3-AB46-DBE32388EF57}">
      <dsp:nvSpPr>
        <dsp:cNvPr id="0" name=""/>
        <dsp:cNvSpPr/>
      </dsp:nvSpPr>
      <dsp:spPr>
        <a:xfrm rot="3857143">
          <a:off x="4326396" y="3960909"/>
          <a:ext cx="738890" cy="31567"/>
        </a:xfrm>
        <a:custGeom>
          <a:avLst/>
          <a:gdLst/>
          <a:ahLst/>
          <a:cxnLst/>
          <a:rect l="0" t="0" r="0" b="0"/>
          <a:pathLst>
            <a:path>
              <a:moveTo>
                <a:pt x="0" y="15783"/>
              </a:moveTo>
              <a:lnTo>
                <a:pt x="738890"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4677369" y="3958220"/>
        <a:ext cx="36944" cy="36944"/>
      </dsp:txXfrm>
    </dsp:sp>
    <dsp:sp modelId="{C7D824B0-27FA-45D3-A4A6-13207808F539}">
      <dsp:nvSpPr>
        <dsp:cNvPr id="0" name=""/>
        <dsp:cNvSpPr/>
      </dsp:nvSpPr>
      <dsp:spPr>
        <a:xfrm>
          <a:off x="4437674" y="4236349"/>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Calidad</a:t>
          </a:r>
          <a:endParaRPr lang="es-MX" sz="12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4654176" y="4452851"/>
        <a:ext cx="1045362" cy="1045362"/>
      </dsp:txXfrm>
    </dsp:sp>
    <dsp:sp modelId="{A2485676-8071-4A14-9365-66C7AA76172C}">
      <dsp:nvSpPr>
        <dsp:cNvPr id="0" name=""/>
        <dsp:cNvSpPr/>
      </dsp:nvSpPr>
      <dsp:spPr>
        <a:xfrm rot="6942857">
          <a:off x="3364365" y="3960909"/>
          <a:ext cx="738890" cy="31567"/>
        </a:xfrm>
        <a:custGeom>
          <a:avLst/>
          <a:gdLst/>
          <a:ahLst/>
          <a:cxnLst/>
          <a:rect l="0" t="0" r="0" b="0"/>
          <a:pathLst>
            <a:path>
              <a:moveTo>
                <a:pt x="0" y="15783"/>
              </a:moveTo>
              <a:lnTo>
                <a:pt x="738890"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rot="10800000">
        <a:off x="3715337" y="3958220"/>
        <a:ext cx="36944" cy="36944"/>
      </dsp:txXfrm>
    </dsp:sp>
    <dsp:sp modelId="{600862DA-1137-45D2-8417-BCD77C9CBAEE}">
      <dsp:nvSpPr>
        <dsp:cNvPr id="0" name=""/>
        <dsp:cNvSpPr/>
      </dsp:nvSpPr>
      <dsp:spPr>
        <a:xfrm>
          <a:off x="2513611" y="4236349"/>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Información</a:t>
          </a:r>
          <a:endParaRPr lang="es-MX" sz="12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2730113" y="4452851"/>
        <a:ext cx="1045362" cy="1045362"/>
      </dsp:txXfrm>
    </dsp:sp>
    <dsp:sp modelId="{B4430149-926C-49E9-8455-6F03D351D254}">
      <dsp:nvSpPr>
        <dsp:cNvPr id="0" name=""/>
        <dsp:cNvSpPr/>
      </dsp:nvSpPr>
      <dsp:spPr>
        <a:xfrm rot="10028571">
          <a:off x="2764548" y="3208762"/>
          <a:ext cx="738890" cy="31567"/>
        </a:xfrm>
        <a:custGeom>
          <a:avLst/>
          <a:gdLst/>
          <a:ahLst/>
          <a:cxnLst/>
          <a:rect l="0" t="0" r="0" b="0"/>
          <a:pathLst>
            <a:path>
              <a:moveTo>
                <a:pt x="0" y="15783"/>
              </a:moveTo>
              <a:lnTo>
                <a:pt x="738890"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MX"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rot="10800000">
        <a:off x="3115521" y="3206074"/>
        <a:ext cx="36944" cy="36944"/>
      </dsp:txXfrm>
    </dsp:sp>
    <dsp:sp modelId="{8FADFE18-5587-4FFA-8CE9-F2C2CC44F38F}">
      <dsp:nvSpPr>
        <dsp:cNvPr id="0" name=""/>
        <dsp:cNvSpPr/>
      </dsp:nvSpPr>
      <dsp:spPr>
        <a:xfrm>
          <a:off x="1313977" y="2732056"/>
          <a:ext cx="1478366" cy="1478366"/>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s-MX" sz="105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Consentimiento</a:t>
          </a:r>
          <a:endParaRPr lang="es-MX" sz="105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1530479" y="2948558"/>
        <a:ext cx="1045362" cy="1045362"/>
      </dsp:txXfrm>
    </dsp:sp>
    <dsp:sp modelId="{8D2A54AD-2515-4669-83E7-22419DB1B7E9}">
      <dsp:nvSpPr>
        <dsp:cNvPr id="0" name=""/>
        <dsp:cNvSpPr/>
      </dsp:nvSpPr>
      <dsp:spPr>
        <a:xfrm rot="13114286">
          <a:off x="3027117" y="2287821"/>
          <a:ext cx="684455" cy="31567"/>
        </a:xfrm>
        <a:custGeom>
          <a:avLst/>
          <a:gdLst/>
          <a:ahLst/>
          <a:cxnLst/>
          <a:rect l="0" t="0" r="0" b="0"/>
          <a:pathLst>
            <a:path>
              <a:moveTo>
                <a:pt x="0" y="15783"/>
              </a:moveTo>
              <a:lnTo>
                <a:pt x="684455" y="15783"/>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s-ES" sz="1200" b="1" kern="120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rot="10800000">
        <a:off x="3352233" y="2286493"/>
        <a:ext cx="34222" cy="34222"/>
      </dsp:txXfrm>
    </dsp:sp>
    <dsp:sp modelId="{2F049044-4F55-48E8-A1CC-7A925AAC7E40}">
      <dsp:nvSpPr>
        <dsp:cNvPr id="0" name=""/>
        <dsp:cNvSpPr/>
      </dsp:nvSpPr>
      <dsp:spPr>
        <a:xfrm>
          <a:off x="1660900" y="839077"/>
          <a:ext cx="1640809" cy="1512679"/>
        </a:xfrm>
        <a:prstGeom prst="ellipse">
          <a:avLst/>
        </a:prstGeom>
        <a:solidFill>
          <a:schemeClr val="accent5">
            <a:lumMod val="60000"/>
            <a:lumOff val="40000"/>
            <a:alpha val="87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solidFill>
                <a:schemeClr val="tx1"/>
              </a:solidFill>
              <a:effectLst>
                <a:outerShdw blurRad="38100" dist="38100" dir="2700000" algn="tl">
                  <a:srgbClr val="000000">
                    <a:alpha val="43137"/>
                  </a:srgbClr>
                </a:outerShdw>
              </a:effectLst>
              <a:latin typeface="Arial" pitchFamily="34" charset="0"/>
              <a:cs typeface="Arial" pitchFamily="34" charset="0"/>
            </a:rPr>
            <a:t>Responsabilidad</a:t>
          </a:r>
          <a:endParaRPr lang="es-MX" sz="1100" b="1" kern="1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dsp:txBody>
      <dsp:txXfrm>
        <a:off x="1901191" y="1060604"/>
        <a:ext cx="1160227" cy="10696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FDE3C4-D3EC-43FD-A4C2-76E1852B81AC}" type="datetimeFigureOut">
              <a:rPr lang="es-MX" smtClean="0"/>
              <a:t>23/05/14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71480-1B17-46C6-9C02-FDFA9387CF52}" type="slidenum">
              <a:rPr lang="es-MX" smtClean="0"/>
              <a:t>‹Nr.›</a:t>
            </a:fld>
            <a:endParaRPr lang="es-MX"/>
          </a:p>
        </p:txBody>
      </p:sp>
    </p:spTree>
    <p:extLst>
      <p:ext uri="{BB962C8B-B14F-4D97-AF65-F5344CB8AC3E}">
        <p14:creationId xmlns:p14="http://schemas.microsoft.com/office/powerpoint/2010/main" val="87605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3B71480-1B17-46C6-9C02-FDFA9387CF52}" type="slidenum">
              <a:rPr lang="es-MX" smtClean="0"/>
              <a:t>3</a:t>
            </a:fld>
            <a:endParaRPr lang="es-MX"/>
          </a:p>
        </p:txBody>
      </p:sp>
    </p:spTree>
    <p:extLst>
      <p:ext uri="{BB962C8B-B14F-4D97-AF65-F5344CB8AC3E}">
        <p14:creationId xmlns:p14="http://schemas.microsoft.com/office/powerpoint/2010/main" val="48413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0FAA583-71F2-40A5-B4A0-0A2B466D6DF9}" type="slidenum">
              <a:rPr lang="es-ES" smtClean="0"/>
              <a:pPr/>
              <a:t>51</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7334AEA1-B68C-4C3C-ABE8-8C96C9054406}" type="slidenum">
              <a:rPr lang="es-ES" smtClean="0"/>
              <a:pPr/>
              <a:t>59</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CFDAFD1-0B19-4A93-B0D8-4B8D8937DC3A}" type="slidenum">
              <a:rPr lang="es-ES" smtClean="0"/>
              <a:pPr/>
              <a:t>60</a:t>
            </a:fld>
            <a:endParaRPr lang="es-E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E8FFD92-43F2-4AE6-8EA0-D2F8F84A1603}" type="slidenum">
              <a:rPr lang="es-ES" smtClean="0"/>
              <a:pPr/>
              <a:t>61</a:t>
            </a:fld>
            <a:endParaRPr lang="es-E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b="1">
                <a:effectLst>
                  <a:outerShdw blurRad="38100" dist="38100" dir="2700000" algn="tl">
                    <a:srgbClr val="000000">
                      <a:alpha val="43137"/>
                    </a:srgbClr>
                  </a:outerShdw>
                </a:effectLst>
                <a:latin typeface="Arial" pitchFamily="34" charset="0"/>
                <a:cs typeface="Arial" pitchFamily="34" charset="0"/>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b="1">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4" name="3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11324815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241291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30027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lvl1pPr algn="l">
              <a:defRPr sz="3200" b="1">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29747979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b="1">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104531921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67581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174782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228576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21608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333009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412936-DF4A-4B45-9B0C-AA09B583501F}" type="datetimeFigureOut">
              <a:rPr lang="es-MX" smtClean="0"/>
              <a:t>23/05/14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1CE2C2C-C20E-49C5-A8C0-76D6BEFD92D4}" type="slidenum">
              <a:rPr lang="es-MX" smtClean="0"/>
              <a:t>‹Nr.›</a:t>
            </a:fld>
            <a:endParaRPr lang="es-MX"/>
          </a:p>
        </p:txBody>
      </p:sp>
    </p:spTree>
    <p:extLst>
      <p:ext uri="{BB962C8B-B14F-4D97-AF65-F5344CB8AC3E}">
        <p14:creationId xmlns:p14="http://schemas.microsoft.com/office/powerpoint/2010/main" val="9722560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rotWithShape="1">
          <a:blip r:embed="rId13">
            <a:duotone>
              <a:schemeClr val="accent5">
                <a:shade val="45000"/>
                <a:satMod val="135000"/>
              </a:schemeClr>
              <a:prstClr val="white"/>
            </a:duotone>
            <a:extLst>
              <a:ext uri="{BEBA8EAE-BF5A-486C-A8C5-ECC9F3942E4B}">
                <a14:imgProps xmlns:a14="http://schemas.microsoft.com/office/drawing/2010/main">
                  <a14:imgLayer r:embed="rId14">
                    <a14:imgEffect>
                      <a14:artisticCrisscrossEtching/>
                    </a14:imgEffect>
                    <a14:imgEffect>
                      <a14:colorTemperature colorTemp="11200"/>
                    </a14:imgEffect>
                    <a14:imgEffect>
                      <a14:brightnessContrast bright="40000"/>
                    </a14:imgEffect>
                  </a14:imgLayer>
                </a14:imgProps>
              </a:ext>
              <a:ext uri="{28A0092B-C50C-407E-A947-70E740481C1C}">
                <a14:useLocalDpi xmlns:a14="http://schemas.microsoft.com/office/drawing/2010/main" val="0"/>
              </a:ext>
            </a:extLst>
          </a:blip>
          <a:srcRect l="53530" r="5776"/>
          <a:stretch/>
        </p:blipFill>
        <p:spPr>
          <a:xfrm>
            <a:off x="-272715" y="0"/>
            <a:ext cx="1940624" cy="6885384"/>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12936-DF4A-4B45-9B0C-AA09B583501F}" type="datetimeFigureOut">
              <a:rPr lang="es-MX" smtClean="0"/>
              <a:t>23/05/14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E2C2C-C20E-49C5-A8C0-76D6BEFD92D4}" type="slidenum">
              <a:rPr lang="es-MX" smtClean="0"/>
              <a:t>‹Nr.›</a:t>
            </a:fld>
            <a:endParaRPr lang="es-MX"/>
          </a:p>
        </p:txBody>
      </p:sp>
    </p:spTree>
    <p:extLst>
      <p:ext uri="{BB962C8B-B14F-4D97-AF65-F5344CB8AC3E}">
        <p14:creationId xmlns:p14="http://schemas.microsoft.com/office/powerpoint/2010/main" val="417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 Id="rId11"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4988768"/>
            <a:ext cx="6400800" cy="1752600"/>
          </a:xfrm>
        </p:spPr>
        <p:txBody>
          <a:bodyPr/>
          <a:lstStyle/>
          <a:p>
            <a:r>
              <a:rPr lang="es-MX" b="1" dirty="0" smtClean="0">
                <a:solidFill>
                  <a:schemeClr val="accent5">
                    <a:lumMod val="50000"/>
                  </a:schemeClr>
                </a:solidFill>
                <a:effectLst>
                  <a:outerShdw blurRad="38100" dist="38100" dir="2700000" algn="tl">
                    <a:srgbClr val="000000">
                      <a:alpha val="43137"/>
                    </a:srgbClr>
                  </a:outerShdw>
                </a:effectLst>
              </a:rPr>
              <a:t>Dr. Alfonso Hernández Godínez</a:t>
            </a:r>
            <a:endParaRPr lang="es-MX" b="1" dirty="0">
              <a:solidFill>
                <a:schemeClr val="accent5">
                  <a:lumMod val="50000"/>
                </a:schemeClr>
              </a:solidFill>
              <a:effectLst>
                <a:outerShdw blurRad="38100" dist="38100" dir="2700000" algn="tl">
                  <a:srgbClr val="000000">
                    <a:alpha val="43137"/>
                  </a:srgbClr>
                </a:outerShdw>
              </a:effectLst>
            </a:endParaRPr>
          </a:p>
        </p:txBody>
      </p:sp>
      <p:sp>
        <p:nvSpPr>
          <p:cNvPr id="6" name="4 Título"/>
          <p:cNvSpPr>
            <a:spLocks noGrp="1"/>
          </p:cNvSpPr>
          <p:nvPr>
            <p:ph type="ctrTitle"/>
          </p:nvPr>
        </p:nvSpPr>
        <p:spPr>
          <a:xfrm>
            <a:off x="-108520" y="2492897"/>
            <a:ext cx="9289032" cy="2376263"/>
          </a:xfrm>
        </p:spPr>
        <p:txBody>
          <a:bodyPr>
            <a:normAutofit/>
          </a:bodyPr>
          <a:lstStyle/>
          <a:p>
            <a:r>
              <a:rPr lang="es-ES_tradnl" sz="3300" b="1" dirty="0">
                <a:effectLst>
                  <a:outerShdw blurRad="38100" dist="38100" dir="2700000" algn="tl">
                    <a:srgbClr val="000000">
                      <a:alpha val="43137"/>
                    </a:srgbClr>
                  </a:outerShdw>
                </a:effectLst>
                <a:latin typeface="Arial" pitchFamily="34" charset="0"/>
                <a:cs typeface="Arial" pitchFamily="34" charset="0"/>
              </a:rPr>
              <a:t>Datos Personales, Vida Privada e </a:t>
            </a:r>
            <a:r>
              <a:rPr lang="es-ES_tradnl" sz="3300" b="1" dirty="0" smtClean="0">
                <a:effectLst>
                  <a:outerShdw blurRad="38100" dist="38100" dir="2700000" algn="tl">
                    <a:srgbClr val="000000">
                      <a:alpha val="43137"/>
                    </a:srgbClr>
                  </a:outerShdw>
                </a:effectLst>
                <a:latin typeface="Arial" pitchFamily="34" charset="0"/>
                <a:cs typeface="Arial" pitchFamily="34" charset="0"/>
              </a:rPr>
              <a:t>Intimidad.</a:t>
            </a:r>
            <a:br>
              <a:rPr lang="es-ES_tradnl" sz="3300" b="1" dirty="0" smtClean="0">
                <a:effectLst>
                  <a:outerShdw blurRad="38100" dist="38100" dir="2700000" algn="tl">
                    <a:srgbClr val="000000">
                      <a:alpha val="43137"/>
                    </a:srgbClr>
                  </a:outerShdw>
                </a:effectLst>
                <a:latin typeface="Arial" pitchFamily="34" charset="0"/>
                <a:cs typeface="Arial" pitchFamily="34" charset="0"/>
              </a:rPr>
            </a:br>
            <a:r>
              <a:rPr lang="es-ES_tradnl" sz="3300" b="1" dirty="0" smtClean="0">
                <a:effectLst>
                  <a:outerShdw blurRad="38100" dist="38100" dir="2700000" algn="tl">
                    <a:srgbClr val="000000">
                      <a:alpha val="43137"/>
                    </a:srgbClr>
                  </a:outerShdw>
                </a:effectLst>
                <a:latin typeface="Arial" pitchFamily="34" charset="0"/>
                <a:cs typeface="Arial" pitchFamily="34" charset="0"/>
              </a:rPr>
              <a:t> </a:t>
            </a:r>
            <a:r>
              <a:rPr lang="es-ES_tradnl" sz="3300" b="1" dirty="0">
                <a:effectLst>
                  <a:outerShdw blurRad="38100" dist="38100" dir="2700000" algn="tl">
                    <a:srgbClr val="000000">
                      <a:alpha val="43137"/>
                    </a:srgbClr>
                  </a:outerShdw>
                </a:effectLst>
                <a:latin typeface="Arial" pitchFamily="34" charset="0"/>
                <a:cs typeface="Arial" pitchFamily="34" charset="0"/>
              </a:rPr>
              <a:t>Tres figuras jurídicas distintas y un solo fin verdadero, su protección</a:t>
            </a:r>
            <a:endParaRPr lang="es-MX" sz="3300"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0374514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Vida Privada </a:t>
            </a:r>
            <a:endParaRPr lang="es-MX" dirty="0"/>
          </a:p>
        </p:txBody>
      </p:sp>
      <p:sp>
        <p:nvSpPr>
          <p:cNvPr id="4" name="3 Marcador de contenido"/>
          <p:cNvSpPr>
            <a:spLocks noGrp="1"/>
          </p:cNvSpPr>
          <p:nvPr>
            <p:ph idx="1"/>
          </p:nvPr>
        </p:nvSpPr>
        <p:spPr>
          <a:xfrm>
            <a:off x="457200" y="1412776"/>
            <a:ext cx="8229600" cy="5445224"/>
          </a:xfrm>
        </p:spPr>
        <p:txBody>
          <a:bodyPr>
            <a:noAutofit/>
          </a:bodyPr>
          <a:lstStyle/>
          <a:p>
            <a:pPr marL="0" indent="0" algn="just">
              <a:lnSpc>
                <a:spcPct val="140000"/>
              </a:lnSpc>
              <a:spcBef>
                <a:spcPts val="300"/>
              </a:spcBef>
              <a:spcAft>
                <a:spcPts val="300"/>
              </a:spcAft>
              <a:buClr>
                <a:schemeClr val="accent5">
                  <a:lumMod val="50000"/>
                </a:schemeClr>
              </a:buClr>
              <a:buSzPct val="75000"/>
              <a:buNone/>
            </a:pPr>
            <a:r>
              <a:rPr lang="es-ES" sz="2100" dirty="0"/>
              <a:t>“La vida se constituye por el ámbito privado reservado para cada persona y del que quedan excluidos los demás, mientras que la intimidad se integra con los extremos más personales de la vida y del entorno familiar, cuyo conocimiento se reserva para los integrantes de la unidad familiar. Así, el concepto de vida privada comprende a la intimidad como el núcleo protegido con mayor celo y fuerza porque se entiende como esencial en la configuración de la persona, esto es, la vida privada es lo genéricamente reservado y la intimidad -como parte de aquélla- lo radicalmente vedado, lo más personal; de ahí que si bien son derechos distintos, al formar parte uno del otro, cuando se afecta la intimidad, se agravia a la vida privada. </a:t>
            </a:r>
            <a:endParaRPr lang="es-MX" sz="2100" dirty="0"/>
          </a:p>
        </p:txBody>
      </p:sp>
    </p:spTree>
    <p:extLst>
      <p:ext uri="{BB962C8B-B14F-4D97-AF65-F5344CB8AC3E}">
        <p14:creationId xmlns:p14="http://schemas.microsoft.com/office/powerpoint/2010/main" val="220924211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Vida Privada</a:t>
            </a:r>
            <a:endParaRPr lang="es-MX" dirty="0"/>
          </a:p>
        </p:txBody>
      </p:sp>
      <p:sp>
        <p:nvSpPr>
          <p:cNvPr id="3" name="2 Marcador de contenido"/>
          <p:cNvSpPr>
            <a:spLocks noGrp="1"/>
          </p:cNvSpPr>
          <p:nvPr>
            <p:ph idx="1"/>
          </p:nvPr>
        </p:nvSpPr>
        <p:spPr>
          <a:xfrm>
            <a:off x="457200" y="1600200"/>
            <a:ext cx="8229600" cy="5069160"/>
          </a:xfrm>
        </p:spPr>
        <p:txBody>
          <a:bodyPr>
            <a:normAutofit fontScale="62500" lnSpcReduction="20000"/>
          </a:bodyPr>
          <a:lstStyle/>
          <a:p>
            <a:pPr marL="0" indent="0" algn="just">
              <a:lnSpc>
                <a:spcPct val="160000"/>
              </a:lnSpc>
              <a:spcBef>
                <a:spcPts val="300"/>
              </a:spcBef>
              <a:spcAft>
                <a:spcPts val="300"/>
              </a:spcAft>
              <a:buClr>
                <a:schemeClr val="accent5">
                  <a:lumMod val="50000"/>
                </a:schemeClr>
              </a:buClr>
              <a:buSzPct val="75000"/>
              <a:buNone/>
            </a:pPr>
            <a:r>
              <a:rPr lang="es-ES" sz="3400" dirty="0"/>
              <a:t>El derecho fundamental a la vida privada consiste en la facultad que tienen los individuos para no ser interferidos o molestados por persona o entidad alguna, en todo aquello que desean compartir únicamente con quienes ellos eligen; así, este derecho deriva de la dignidad de la persona e implica la existencia de un ámbito propio y reservado frente a la acción y conocimiento de los demás</a:t>
            </a:r>
            <a:r>
              <a:rPr lang="es-ES" sz="3400" dirty="0" smtClean="0"/>
              <a:t>”.* </a:t>
            </a:r>
          </a:p>
          <a:p>
            <a:pPr marL="0" indent="0" algn="just">
              <a:lnSpc>
                <a:spcPct val="160000"/>
              </a:lnSpc>
              <a:spcBef>
                <a:spcPts val="300"/>
              </a:spcBef>
              <a:spcAft>
                <a:spcPts val="300"/>
              </a:spcAft>
              <a:buClr>
                <a:schemeClr val="accent5">
                  <a:lumMod val="50000"/>
                </a:schemeClr>
              </a:buClr>
              <a:buSzPct val="75000"/>
              <a:buNone/>
            </a:pPr>
            <a:endParaRPr lang="es-MX" sz="3400" dirty="0"/>
          </a:p>
          <a:p>
            <a:pPr marL="0" indent="0" algn="just">
              <a:buNone/>
              <a:tabLst>
                <a:tab pos="7540625" algn="l"/>
              </a:tabLst>
            </a:pPr>
            <a:r>
              <a:rPr lang="es-ES" sz="1900" dirty="0" smtClean="0"/>
              <a:t>* Tesis</a:t>
            </a:r>
            <a:r>
              <a:rPr lang="es-ES" sz="1900" dirty="0"/>
              <a:t>: </a:t>
            </a:r>
            <a:r>
              <a:rPr lang="es-ES" sz="1900" dirty="0" err="1"/>
              <a:t>1a</a:t>
            </a:r>
            <a:r>
              <a:rPr lang="es-ES" sz="1900" dirty="0"/>
              <a:t>. CXLIX/2007, “Vida privada e intimidad. Si bien son derechos distintos, ésta forma parte de aquélla”, publicada en el </a:t>
            </a:r>
            <a:r>
              <a:rPr lang="es-ES" sz="1900" i="1" dirty="0"/>
              <a:t>Semanario Judicial de la Federación y su Gaceta</a:t>
            </a:r>
            <a:r>
              <a:rPr lang="es-ES" sz="1900" dirty="0"/>
              <a:t>, novena época, primera Sala, XXVI, julio 2007, p. 272;  Tesis: </a:t>
            </a:r>
            <a:r>
              <a:rPr lang="es-ES" sz="1900" dirty="0" err="1"/>
              <a:t>1a</a:t>
            </a:r>
            <a:r>
              <a:rPr lang="es-ES" sz="1900" dirty="0"/>
              <a:t>. CXLVIII/2007, “Vida privada. El artículo </a:t>
            </a:r>
            <a:r>
              <a:rPr lang="es-ES" sz="1900" dirty="0" err="1"/>
              <a:t>1o</a:t>
            </a:r>
            <a:r>
              <a:rPr lang="es-ES" sz="1900" dirty="0"/>
              <a:t>. de la Ley Sobre Delitos de Imprenta, al proteger el honor y la reputación frente a cualquier manifestación o expresión maliciosa, no excede el límite establecido por el artículo </a:t>
            </a:r>
            <a:r>
              <a:rPr lang="es-ES" sz="1900" dirty="0" err="1"/>
              <a:t>7o</a:t>
            </a:r>
            <a:r>
              <a:rPr lang="es-ES" sz="1900" dirty="0"/>
              <a:t>. de la Constitución Federal”, publicada en el </a:t>
            </a:r>
            <a:r>
              <a:rPr lang="es-ES" sz="1900" i="1" dirty="0"/>
              <a:t>Semanario Judicial de la Federación y su Gaceta</a:t>
            </a:r>
            <a:r>
              <a:rPr lang="es-ES" sz="1900" dirty="0"/>
              <a:t>, novena época, primera Sala, XXVI, julio 2007, p. 272.</a:t>
            </a:r>
            <a:endParaRPr lang="es-MX" sz="1900" dirty="0"/>
          </a:p>
          <a:p>
            <a:pPr marL="0" indent="0">
              <a:buNone/>
            </a:pPr>
            <a:endParaRPr lang="es-MX" sz="1900" dirty="0"/>
          </a:p>
        </p:txBody>
      </p:sp>
    </p:spTree>
    <p:extLst>
      <p:ext uri="{BB962C8B-B14F-4D97-AF65-F5344CB8AC3E}">
        <p14:creationId xmlns:p14="http://schemas.microsoft.com/office/powerpoint/2010/main" val="41299786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Intimidad </a:t>
            </a:r>
            <a:endParaRPr lang="es-MX" dirty="0"/>
          </a:p>
        </p:txBody>
      </p:sp>
      <p:sp>
        <p:nvSpPr>
          <p:cNvPr id="3" name="2 Marcador de contenido"/>
          <p:cNvSpPr>
            <a:spLocks noGrp="1"/>
          </p:cNvSpPr>
          <p:nvPr>
            <p:ph idx="1"/>
          </p:nvPr>
        </p:nvSpPr>
        <p:spPr/>
        <p:txBody>
          <a:bodyPr>
            <a:normAutofit fontScale="92500"/>
          </a:bodyPr>
          <a:lstStyle/>
          <a:p>
            <a:pPr marL="0" indent="0">
              <a:buNone/>
            </a:pPr>
            <a:r>
              <a:rPr lang="es-ES" sz="2300" dirty="0" smtClean="0"/>
              <a:t>Para </a:t>
            </a:r>
            <a:r>
              <a:rPr lang="es-ES" sz="2300" b="1" dirty="0" err="1" smtClean="0"/>
              <a:t>Desantes</a:t>
            </a:r>
            <a:r>
              <a:rPr lang="es-ES" sz="2300" b="1" dirty="0" smtClean="0"/>
              <a:t> </a:t>
            </a:r>
            <a:r>
              <a:rPr lang="es-ES" sz="2300" b="1" dirty="0" err="1" smtClean="0"/>
              <a:t>Guanter</a:t>
            </a:r>
            <a:endParaRPr lang="es-ES" sz="2300" b="1" dirty="0"/>
          </a:p>
          <a:p>
            <a:pPr marL="0" indent="0" algn="just">
              <a:lnSpc>
                <a:spcPct val="140000"/>
              </a:lnSpc>
              <a:spcBef>
                <a:spcPts val="300"/>
              </a:spcBef>
              <a:spcAft>
                <a:spcPts val="300"/>
              </a:spcAft>
              <a:buClr>
                <a:schemeClr val="accent5">
                  <a:lumMod val="50000"/>
                </a:schemeClr>
              </a:buClr>
              <a:buSzPct val="75000"/>
              <a:buNone/>
            </a:pPr>
            <a:r>
              <a:rPr lang="es-ES" sz="2300" i="1" dirty="0" smtClean="0"/>
              <a:t>“</a:t>
            </a:r>
            <a:r>
              <a:rPr lang="es-ES" sz="2300" i="1" dirty="0"/>
              <a:t>la intimidad es también un derecho absoluto. Sólo Dios conoce toda intimidad </a:t>
            </a:r>
            <a:r>
              <a:rPr lang="es-ES" sz="2400" i="1" dirty="0"/>
              <a:t>: Los teólogos nos aseguran que ni siquiera los ángeles son capaces de percibirla</a:t>
            </a:r>
            <a:r>
              <a:rPr lang="es-ES_tradnl" sz="2400" dirty="0"/>
              <a:t> </a:t>
            </a:r>
            <a:r>
              <a:rPr lang="es-ES" sz="2300" dirty="0" smtClean="0"/>
              <a:t>” </a:t>
            </a:r>
            <a:endParaRPr lang="es-ES" sz="2300" dirty="0"/>
          </a:p>
          <a:p>
            <a:pPr marL="0" indent="0" algn="just">
              <a:lnSpc>
                <a:spcPct val="140000"/>
              </a:lnSpc>
              <a:spcBef>
                <a:spcPts val="300"/>
              </a:spcBef>
              <a:spcAft>
                <a:spcPts val="300"/>
              </a:spcAft>
              <a:buClr>
                <a:schemeClr val="accent5">
                  <a:lumMod val="50000"/>
                </a:schemeClr>
              </a:buClr>
              <a:buSzPct val="75000"/>
              <a:buNone/>
            </a:pPr>
            <a:r>
              <a:rPr lang="es-ES" sz="2300" dirty="0"/>
              <a:t>“</a:t>
            </a:r>
            <a:r>
              <a:rPr lang="es-ES" sz="2300" i="1" dirty="0"/>
              <a:t>la intimidad sería aquella zona espiritual del hombre que considera inespecífica, distinta a cualquier otra, independientemente de que lo sea; y, por tanto, exclusivamente suya que tan sólo él puede libremente revelar</a:t>
            </a:r>
            <a:r>
              <a:rPr lang="es-ES" sz="2300" dirty="0" smtClean="0"/>
              <a:t>”.* </a:t>
            </a:r>
            <a:endParaRPr lang="es-ES" sz="2300" dirty="0"/>
          </a:p>
          <a:p>
            <a:pPr marL="0" indent="0">
              <a:buNone/>
            </a:pPr>
            <a:r>
              <a:rPr lang="es-ES" sz="1200" dirty="0" smtClean="0"/>
              <a:t>* J</a:t>
            </a:r>
            <a:r>
              <a:rPr lang="es-ES" sz="1200" dirty="0"/>
              <a:t>. M. </a:t>
            </a:r>
            <a:r>
              <a:rPr lang="es-ES" sz="1200" dirty="0" err="1"/>
              <a:t>DESANTES</a:t>
            </a:r>
            <a:r>
              <a:rPr lang="es-ES" sz="1200" dirty="0"/>
              <a:t> </a:t>
            </a:r>
            <a:r>
              <a:rPr lang="es-ES" sz="1200" dirty="0" err="1"/>
              <a:t>GUANTER</a:t>
            </a:r>
            <a:r>
              <a:rPr lang="es-ES" sz="1200" dirty="0"/>
              <a:t>, </a:t>
            </a:r>
            <a:r>
              <a:rPr lang="es-ES" sz="1200" i="1" dirty="0"/>
              <a:t>Derecho a la información. Materiales para un sistema de la comunicación, </a:t>
            </a:r>
            <a:r>
              <a:rPr lang="es-ES" sz="1200" dirty="0"/>
              <a:t>fundación COSO, Valencia 2004, p. </a:t>
            </a:r>
            <a:r>
              <a:rPr lang="es-ES" sz="1200" dirty="0" smtClean="0"/>
              <a:t>214-215 y 243.</a:t>
            </a:r>
            <a:r>
              <a:rPr lang="es-ES" sz="1200" dirty="0"/>
              <a:t> </a:t>
            </a:r>
            <a:endParaRPr lang="es-MX" sz="1200" dirty="0"/>
          </a:p>
          <a:p>
            <a:endParaRPr lang="es-MX" sz="1400" dirty="0"/>
          </a:p>
        </p:txBody>
      </p:sp>
    </p:spTree>
    <p:extLst>
      <p:ext uri="{BB962C8B-B14F-4D97-AF65-F5344CB8AC3E}">
        <p14:creationId xmlns:p14="http://schemas.microsoft.com/office/powerpoint/2010/main" val="19508057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Intimidad</a:t>
            </a:r>
            <a:endParaRPr lang="es-MX" dirty="0"/>
          </a:p>
        </p:txBody>
      </p:sp>
      <p:sp>
        <p:nvSpPr>
          <p:cNvPr id="3" name="2 Marcador de contenido"/>
          <p:cNvSpPr>
            <a:spLocks noGrp="1"/>
          </p:cNvSpPr>
          <p:nvPr>
            <p:ph idx="1"/>
          </p:nvPr>
        </p:nvSpPr>
        <p:spPr>
          <a:xfrm>
            <a:off x="457200" y="1600200"/>
            <a:ext cx="8229600" cy="4997152"/>
          </a:xfrm>
        </p:spPr>
        <p:txBody>
          <a:bodyPr>
            <a:normAutofit fontScale="70000" lnSpcReduction="20000"/>
          </a:bodyPr>
          <a:lstStyle/>
          <a:p>
            <a:pPr marL="0" indent="0" algn="just">
              <a:lnSpc>
                <a:spcPct val="160000"/>
              </a:lnSpc>
              <a:spcBef>
                <a:spcPts val="300"/>
              </a:spcBef>
              <a:spcAft>
                <a:spcPts val="300"/>
              </a:spcAft>
              <a:buClr>
                <a:schemeClr val="accent5">
                  <a:lumMod val="50000"/>
                </a:schemeClr>
              </a:buClr>
              <a:buSzPct val="75000"/>
              <a:buNone/>
            </a:pPr>
            <a:r>
              <a:rPr lang="es-ES" sz="3300" dirty="0"/>
              <a:t>Cuando Garzón Valdés hace las distinciones entre lo íntimo, lo privado y lo público, señala que el rasgo de lo íntimo son “</a:t>
            </a:r>
            <a:r>
              <a:rPr lang="es-ES" sz="3300" i="1" dirty="0"/>
              <a:t>los pensamientos de cada cual, de la formación de decisiones, de las dudas que escapan a una clara formulación, de lo reprimido, de lo aún no expresado y que quizás nunca lo será, no sólo porque no se desea expresarlo sino porque es inexpresable; es, no pocas veces, el marasmo que tanto suele interesar a los psicoanalistas desde Freud les enseñara a distinguir entre el ello, el ego y el superego</a:t>
            </a:r>
            <a:r>
              <a:rPr lang="es-ES" sz="3300" dirty="0" smtClean="0"/>
              <a:t>”.* </a:t>
            </a:r>
          </a:p>
          <a:p>
            <a:pPr marL="0" indent="0" algn="just">
              <a:lnSpc>
                <a:spcPct val="160000"/>
              </a:lnSpc>
              <a:spcBef>
                <a:spcPts val="300"/>
              </a:spcBef>
              <a:spcAft>
                <a:spcPts val="300"/>
              </a:spcAft>
              <a:buClr>
                <a:schemeClr val="accent5">
                  <a:lumMod val="50000"/>
                </a:schemeClr>
              </a:buClr>
              <a:buSzPct val="75000"/>
              <a:buNone/>
            </a:pPr>
            <a:endParaRPr lang="es-ES" sz="1300" dirty="0"/>
          </a:p>
          <a:p>
            <a:pPr marL="0" indent="0">
              <a:buNone/>
            </a:pPr>
            <a:r>
              <a:rPr lang="es-ES" sz="1500" dirty="0" smtClean="0"/>
              <a:t>* E. GARZÓN VALDÉS, “Lo íntimo, lo privado y lo público”, en </a:t>
            </a:r>
            <a:r>
              <a:rPr lang="es-ES" sz="1500" i="1" dirty="0" smtClean="0"/>
              <a:t>Claves de la razón práctica</a:t>
            </a:r>
            <a:r>
              <a:rPr lang="es-ES" sz="1500" dirty="0" smtClean="0"/>
              <a:t>, no. 137, noviembre del 2003, p. 16. </a:t>
            </a:r>
            <a:endParaRPr lang="es-MX" sz="1500" dirty="0" smtClean="0"/>
          </a:p>
        </p:txBody>
      </p:sp>
    </p:spTree>
    <p:extLst>
      <p:ext uri="{BB962C8B-B14F-4D97-AF65-F5344CB8AC3E}">
        <p14:creationId xmlns:p14="http://schemas.microsoft.com/office/powerpoint/2010/main" val="23687693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Intimidad</a:t>
            </a:r>
            <a:endParaRPr lang="es-MX" dirty="0"/>
          </a:p>
        </p:txBody>
      </p:sp>
      <p:sp>
        <p:nvSpPr>
          <p:cNvPr id="3" name="2 Marcador de contenido"/>
          <p:cNvSpPr>
            <a:spLocks noGrp="1"/>
          </p:cNvSpPr>
          <p:nvPr>
            <p:ph idx="1"/>
          </p:nvPr>
        </p:nvSpPr>
        <p:spPr>
          <a:xfrm>
            <a:off x="457200" y="2032248"/>
            <a:ext cx="8229600" cy="4421088"/>
          </a:xfrm>
        </p:spPr>
        <p:txBody>
          <a:bodyPr>
            <a:normAutofit/>
          </a:bodyPr>
          <a:lstStyle/>
          <a:p>
            <a:pPr marL="0" indent="0" algn="just">
              <a:lnSpc>
                <a:spcPct val="140000"/>
              </a:lnSpc>
              <a:spcBef>
                <a:spcPts val="300"/>
              </a:spcBef>
              <a:spcAft>
                <a:spcPts val="300"/>
              </a:spcAft>
              <a:buClr>
                <a:schemeClr val="accent5">
                  <a:lumMod val="50000"/>
                </a:schemeClr>
              </a:buClr>
              <a:buSzPct val="75000"/>
              <a:buNone/>
            </a:pPr>
            <a:r>
              <a:rPr lang="es-ES" sz="2400" dirty="0"/>
              <a:t>Luego, concluye señalando que “conviene, pues, tener en cuenta que en el ámbito de la intimidad, según la interpretación aquí propuesta, es donde el individuo ejerce plenamente su autonomía personal; es el reducto último de la personalidad, es allí donde soy lo que soy</a:t>
            </a:r>
            <a:r>
              <a:rPr lang="es-ES" sz="2400" dirty="0" smtClean="0"/>
              <a:t>”.*</a:t>
            </a:r>
          </a:p>
          <a:p>
            <a:pPr marL="0" indent="0" algn="just">
              <a:lnSpc>
                <a:spcPct val="140000"/>
              </a:lnSpc>
              <a:spcBef>
                <a:spcPts val="300"/>
              </a:spcBef>
              <a:spcAft>
                <a:spcPts val="300"/>
              </a:spcAft>
              <a:buClr>
                <a:schemeClr val="accent5">
                  <a:lumMod val="50000"/>
                </a:schemeClr>
              </a:buClr>
              <a:buSzPct val="75000"/>
              <a:buNone/>
            </a:pPr>
            <a:endParaRPr lang="es-MX" sz="2400" dirty="0"/>
          </a:p>
          <a:p>
            <a:pPr marL="0" indent="0">
              <a:buNone/>
            </a:pPr>
            <a:r>
              <a:rPr lang="es-ES" sz="1300" dirty="0" smtClean="0"/>
              <a:t>* E</a:t>
            </a:r>
            <a:r>
              <a:rPr lang="es-ES" sz="1300" dirty="0"/>
              <a:t>. GARZÓN VALDÉS, “Lo íntimo, lo privado y lo público”, en </a:t>
            </a:r>
            <a:r>
              <a:rPr lang="es-ES" sz="1300" i="1" dirty="0"/>
              <a:t>Claves de la razón práctica</a:t>
            </a:r>
            <a:r>
              <a:rPr lang="es-ES" sz="1300" dirty="0"/>
              <a:t>, no. 137, noviembre del 2003, p. 17.</a:t>
            </a:r>
            <a:endParaRPr lang="es-MX" sz="1300" dirty="0"/>
          </a:p>
          <a:p>
            <a:endParaRPr lang="es-MX" dirty="0"/>
          </a:p>
        </p:txBody>
      </p:sp>
    </p:spTree>
    <p:extLst>
      <p:ext uri="{BB962C8B-B14F-4D97-AF65-F5344CB8AC3E}">
        <p14:creationId xmlns:p14="http://schemas.microsoft.com/office/powerpoint/2010/main" val="29593338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143397"/>
            <a:ext cx="8363272" cy="3589859"/>
          </a:xfrm>
        </p:spPr>
        <p:txBody>
          <a:bodyPr>
            <a:normAutofit/>
          </a:bodyPr>
          <a:lstStyle/>
          <a:p>
            <a:pPr marL="0" indent="0" algn="just">
              <a:buNone/>
            </a:pPr>
            <a:r>
              <a:rPr lang="es-MX" dirty="0">
                <a:latin typeface="Vijaya" pitchFamily="34" charset="0"/>
                <a:cs typeface="Vijaya" pitchFamily="34" charset="0"/>
              </a:rPr>
              <a:t>“</a:t>
            </a:r>
            <a:r>
              <a:rPr lang="es-MX" sz="2400" i="1" dirty="0"/>
              <a:t>Hay muchos… que desean saber quién soy yo… </a:t>
            </a:r>
            <a:r>
              <a:rPr lang="es-MX" sz="2400" i="1" dirty="0" smtClean="0"/>
              <a:t>los cuales</a:t>
            </a:r>
            <a:r>
              <a:rPr lang="es-MX" sz="2400" i="1" dirty="0"/>
              <a:t>, aunque </a:t>
            </a:r>
            <a:r>
              <a:rPr lang="es-MX" sz="2400" i="1" dirty="0" smtClean="0"/>
              <a:t>han </a:t>
            </a:r>
            <a:r>
              <a:rPr lang="es-MX" sz="2400" i="1" dirty="0"/>
              <a:t>oído algo o han oído </a:t>
            </a:r>
            <a:r>
              <a:rPr lang="es-MX" sz="2400" i="1" dirty="0" smtClean="0"/>
              <a:t>a otros </a:t>
            </a:r>
            <a:r>
              <a:rPr lang="es-MX" sz="2400" i="1" dirty="0"/>
              <a:t>de mí, no pueden aplicar su oído a mi corazón, donde soy lo que soy. Quieren, sin duda, saber </a:t>
            </a:r>
            <a:r>
              <a:rPr lang="es-MX" sz="2400" i="1" dirty="0" smtClean="0"/>
              <a:t>por confesión </a:t>
            </a:r>
            <a:r>
              <a:rPr lang="es-MX" sz="2400" i="1" dirty="0"/>
              <a:t>mía lo que soy interiormente, allí donde ellos no pueden penetrar con la vista, ni </a:t>
            </a:r>
            <a:r>
              <a:rPr lang="es-MX" sz="2400" i="1" dirty="0" smtClean="0"/>
              <a:t>el </a:t>
            </a:r>
            <a:r>
              <a:rPr lang="es-MX" sz="2400" i="1" dirty="0"/>
              <a:t>oído, ni </a:t>
            </a:r>
            <a:r>
              <a:rPr lang="es-MX" sz="2400" i="1" dirty="0" smtClean="0"/>
              <a:t>la mente.”*</a:t>
            </a:r>
          </a:p>
          <a:p>
            <a:pPr marL="0" indent="0">
              <a:buNone/>
            </a:pPr>
            <a:endParaRPr lang="es-MX" dirty="0" smtClean="0">
              <a:latin typeface="Vijaya" pitchFamily="34" charset="0"/>
              <a:cs typeface="Vijaya" pitchFamily="34" charset="0"/>
            </a:endParaRPr>
          </a:p>
          <a:p>
            <a:pPr marL="0" indent="0">
              <a:buNone/>
            </a:pPr>
            <a:r>
              <a:rPr lang="es-MX" sz="1300" dirty="0" smtClean="0"/>
              <a:t>*San </a:t>
            </a:r>
            <a:r>
              <a:rPr lang="es-MX" sz="1300" dirty="0"/>
              <a:t>Agustín.- Confesiones, Libro X. Obras de San Agustín. Madrid, 1956.</a:t>
            </a:r>
            <a:endParaRPr lang="es-MX" sz="1300" b="1" dirty="0">
              <a:solidFill>
                <a:srgbClr val="102B32"/>
              </a:solidFill>
              <a:effectLst>
                <a:outerShdw blurRad="38100" dist="38100" dir="2700000" algn="tl">
                  <a:srgbClr val="000000">
                    <a:alpha val="43137"/>
                  </a:srgbClr>
                </a:outerShdw>
              </a:effectLst>
              <a:latin typeface="Vijaya" pitchFamily="34" charset="0"/>
              <a:cs typeface="Vijaya" pitchFamily="34" charset="0"/>
            </a:endParaRPr>
          </a:p>
        </p:txBody>
      </p:sp>
      <p:sp>
        <p:nvSpPr>
          <p:cNvPr id="4" name="1 Título"/>
          <p:cNvSpPr>
            <a:spLocks noGrp="1"/>
          </p:cNvSpPr>
          <p:nvPr>
            <p:ph type="title"/>
          </p:nvPr>
        </p:nvSpPr>
        <p:spPr>
          <a:xfrm>
            <a:off x="457200" y="413792"/>
            <a:ext cx="8229600" cy="1143000"/>
          </a:xfrm>
        </p:spPr>
        <p:txBody>
          <a:bodyPr/>
          <a:lstStyle/>
          <a:p>
            <a:r>
              <a:rPr lang="es-MX" dirty="0" smtClean="0"/>
              <a:t>Intimidad</a:t>
            </a:r>
            <a:endParaRPr lang="es-MX" dirty="0"/>
          </a:p>
        </p:txBody>
      </p:sp>
    </p:spTree>
    <p:extLst>
      <p:ext uri="{BB962C8B-B14F-4D97-AF65-F5344CB8AC3E}">
        <p14:creationId xmlns:p14="http://schemas.microsoft.com/office/powerpoint/2010/main" val="4273590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Datos Personales</a:t>
            </a:r>
            <a:endParaRPr lang="es-MX" dirty="0"/>
          </a:p>
        </p:txBody>
      </p:sp>
      <p:sp>
        <p:nvSpPr>
          <p:cNvPr id="3" name="2 Marcador de contenido"/>
          <p:cNvSpPr>
            <a:spLocks noGrp="1"/>
          </p:cNvSpPr>
          <p:nvPr>
            <p:ph idx="1"/>
          </p:nvPr>
        </p:nvSpPr>
        <p:spPr>
          <a:xfrm>
            <a:off x="457200" y="1600200"/>
            <a:ext cx="8229600" cy="4925144"/>
          </a:xfrm>
        </p:spPr>
        <p:txBody>
          <a:bodyPr>
            <a:noAutofit/>
          </a:bodyPr>
          <a:lstStyle/>
          <a:p>
            <a:pPr marL="0" indent="0" algn="just">
              <a:lnSpc>
                <a:spcPct val="140000"/>
              </a:lnSpc>
              <a:spcBef>
                <a:spcPts val="300"/>
              </a:spcBef>
              <a:spcAft>
                <a:spcPts val="300"/>
              </a:spcAft>
              <a:buClr>
                <a:schemeClr val="accent5">
                  <a:lumMod val="50000"/>
                </a:schemeClr>
              </a:buClr>
              <a:buSzPct val="75000"/>
              <a:buNone/>
            </a:pPr>
            <a:r>
              <a:rPr lang="es-MX" sz="2200" b="1" dirty="0"/>
              <a:t>Datos personales: </a:t>
            </a:r>
            <a:r>
              <a:rPr lang="es-MX" sz="2200" dirty="0"/>
              <a:t>Cualquier información concerniente a una persona física identificada o identificable.</a:t>
            </a:r>
          </a:p>
          <a:p>
            <a:pPr marL="0" indent="0" algn="just">
              <a:lnSpc>
                <a:spcPct val="140000"/>
              </a:lnSpc>
              <a:spcBef>
                <a:spcPts val="300"/>
              </a:spcBef>
              <a:spcAft>
                <a:spcPts val="300"/>
              </a:spcAft>
              <a:buClr>
                <a:schemeClr val="accent5">
                  <a:lumMod val="50000"/>
                </a:schemeClr>
              </a:buClr>
              <a:buSzPct val="75000"/>
              <a:buNone/>
            </a:pPr>
            <a:r>
              <a:rPr lang="es-MX" sz="2200" b="1" dirty="0"/>
              <a:t>Datos personales sensibles: </a:t>
            </a:r>
            <a:r>
              <a:rPr lang="es-MX" sz="2200" dirty="0"/>
              <a:t>Aquellos datos personales que afecten a la esfera más íntima de su titular, o cuya utilización indebida pueda dar origen a discriminación o conlleve un riesgo grave para éste. En particular, se consideran sensibles aquellos que puedan revelar aspectos como origen racial o étnico, estado de salud presente y futuro, información genética, creencias religiosas, filosóficas y morales, afiliación sindical, opiniones políticas, preferencia sexual.</a:t>
            </a:r>
          </a:p>
          <a:p>
            <a:pPr marL="0" indent="0" algn="just">
              <a:lnSpc>
                <a:spcPct val="160000"/>
              </a:lnSpc>
              <a:spcBef>
                <a:spcPts val="300"/>
              </a:spcBef>
              <a:spcAft>
                <a:spcPts val="300"/>
              </a:spcAft>
              <a:buClr>
                <a:schemeClr val="accent5">
                  <a:lumMod val="50000"/>
                </a:schemeClr>
              </a:buClr>
              <a:buSzPct val="75000"/>
              <a:buNone/>
            </a:pPr>
            <a:r>
              <a:rPr lang="es-ES" sz="1200" dirty="0" smtClean="0"/>
              <a:t>* Ley </a:t>
            </a:r>
            <a:r>
              <a:rPr lang="es-ES" sz="1200" dirty="0"/>
              <a:t>Federal de Transparencia y Acceso a la Información Pública Gubernamental son, </a:t>
            </a:r>
            <a:r>
              <a:rPr lang="es-ES" sz="1200" dirty="0" smtClean="0"/>
              <a:t>artículo 3. </a:t>
            </a:r>
            <a:endParaRPr lang="es-MX" sz="1200" dirty="0"/>
          </a:p>
        </p:txBody>
      </p:sp>
    </p:spTree>
    <p:extLst>
      <p:ext uri="{BB962C8B-B14F-4D97-AF65-F5344CB8AC3E}">
        <p14:creationId xmlns:p14="http://schemas.microsoft.com/office/powerpoint/2010/main" val="145183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Datos Personales</a:t>
            </a:r>
            <a:endParaRPr lang="es-MX" dirty="0"/>
          </a:p>
        </p:txBody>
      </p:sp>
      <p:sp>
        <p:nvSpPr>
          <p:cNvPr id="4" name="Rectangle 3"/>
          <p:cNvSpPr>
            <a:spLocks noGrp="1" noChangeArrowheads="1"/>
          </p:cNvSpPr>
          <p:nvPr>
            <p:ph idx="1"/>
          </p:nvPr>
        </p:nvSpPr>
        <p:spPr>
          <a:xfrm>
            <a:off x="457200" y="1600200"/>
            <a:ext cx="8229600" cy="5141168"/>
          </a:xfrm>
        </p:spPr>
        <p:txBody>
          <a:bodyPr>
            <a:noAutofit/>
          </a:bodyPr>
          <a:lstStyle/>
          <a:p>
            <a:pPr algn="just">
              <a:lnSpc>
                <a:spcPct val="120000"/>
              </a:lnSpc>
              <a:spcBef>
                <a:spcPts val="300"/>
              </a:spcBef>
              <a:spcAft>
                <a:spcPts val="300"/>
              </a:spcAft>
              <a:buClr>
                <a:schemeClr val="accent5">
                  <a:lumMod val="50000"/>
                </a:schemeClr>
              </a:buClr>
              <a:buSzPct val="75000"/>
              <a:buFont typeface="Wingdings" pitchFamily="2" charset="2"/>
              <a:buChar char="§"/>
            </a:pPr>
            <a:r>
              <a:rPr lang="es-MX" sz="2100" b="1" dirty="0"/>
              <a:t>Identificación</a:t>
            </a:r>
          </a:p>
          <a:p>
            <a:pPr marL="742950" lvl="2" indent="-342900" algn="just">
              <a:lnSpc>
                <a:spcPct val="120000"/>
              </a:lnSpc>
              <a:spcBef>
                <a:spcPts val="300"/>
              </a:spcBef>
              <a:spcAft>
                <a:spcPts val="300"/>
              </a:spcAft>
              <a:buClr>
                <a:schemeClr val="accent5">
                  <a:lumMod val="50000"/>
                </a:schemeClr>
              </a:buClr>
              <a:buSzPct val="75000"/>
              <a:buFont typeface="Wingdings" pitchFamily="2" charset="2"/>
              <a:buChar char="§"/>
            </a:pPr>
            <a:r>
              <a:rPr lang="es-MX" sz="2100" dirty="0"/>
              <a:t>Nombre, edad, domicilio, sexo, </a:t>
            </a:r>
            <a:r>
              <a:rPr lang="es-MX" sz="2100" dirty="0" err="1"/>
              <a:t>RFC</a:t>
            </a:r>
            <a:r>
              <a:rPr lang="es-MX" sz="2100" dirty="0"/>
              <a:t>, </a:t>
            </a:r>
            <a:r>
              <a:rPr lang="es-MX" sz="2100" dirty="0" err="1"/>
              <a:t>CURP</a:t>
            </a:r>
            <a:r>
              <a:rPr lang="es-MX" sz="2100" dirty="0"/>
              <a:t>...</a:t>
            </a:r>
          </a:p>
          <a:p>
            <a:pPr algn="just">
              <a:lnSpc>
                <a:spcPct val="120000"/>
              </a:lnSpc>
              <a:spcBef>
                <a:spcPts val="300"/>
              </a:spcBef>
              <a:spcAft>
                <a:spcPts val="300"/>
              </a:spcAft>
              <a:buClr>
                <a:schemeClr val="accent5">
                  <a:lumMod val="50000"/>
                </a:schemeClr>
              </a:buClr>
              <a:buSzPct val="75000"/>
              <a:buFont typeface="Wingdings" pitchFamily="2" charset="2"/>
              <a:buChar char="§"/>
            </a:pPr>
            <a:r>
              <a:rPr lang="es-MX" sz="2100" b="1" dirty="0"/>
              <a:t>Patrimoniales</a:t>
            </a:r>
          </a:p>
          <a:p>
            <a:pPr marL="742950" lvl="2" indent="-342900" algn="just">
              <a:lnSpc>
                <a:spcPct val="120000"/>
              </a:lnSpc>
              <a:spcBef>
                <a:spcPts val="300"/>
              </a:spcBef>
              <a:spcAft>
                <a:spcPts val="300"/>
              </a:spcAft>
              <a:buClr>
                <a:schemeClr val="accent5">
                  <a:lumMod val="50000"/>
                </a:schemeClr>
              </a:buClr>
              <a:buSzPct val="75000"/>
              <a:buFont typeface="Wingdings" pitchFamily="2" charset="2"/>
              <a:buChar char="§"/>
            </a:pPr>
            <a:r>
              <a:rPr lang="es-MX" sz="2100" dirty="0"/>
              <a:t>Cuentas bancarias, saldos, propiedades...</a:t>
            </a:r>
          </a:p>
          <a:p>
            <a:pPr algn="just">
              <a:lnSpc>
                <a:spcPct val="120000"/>
              </a:lnSpc>
              <a:spcBef>
                <a:spcPts val="300"/>
              </a:spcBef>
              <a:spcAft>
                <a:spcPts val="300"/>
              </a:spcAft>
              <a:buClr>
                <a:schemeClr val="accent5">
                  <a:lumMod val="50000"/>
                </a:schemeClr>
              </a:buClr>
              <a:buSzPct val="75000"/>
              <a:buFont typeface="Wingdings" pitchFamily="2" charset="2"/>
              <a:buChar char="§"/>
            </a:pPr>
            <a:r>
              <a:rPr lang="es-MX" sz="2100" b="1" dirty="0"/>
              <a:t>Salud</a:t>
            </a:r>
          </a:p>
          <a:p>
            <a:pPr marL="742950" lvl="2" indent="-342900" algn="just">
              <a:lnSpc>
                <a:spcPct val="120000"/>
              </a:lnSpc>
              <a:spcBef>
                <a:spcPts val="300"/>
              </a:spcBef>
              <a:spcAft>
                <a:spcPts val="300"/>
              </a:spcAft>
              <a:buClr>
                <a:schemeClr val="accent5">
                  <a:lumMod val="50000"/>
                </a:schemeClr>
              </a:buClr>
              <a:buSzPct val="75000"/>
              <a:buFont typeface="Wingdings" pitchFamily="2" charset="2"/>
              <a:buChar char="§"/>
            </a:pPr>
            <a:r>
              <a:rPr lang="es-MX" sz="2100" dirty="0"/>
              <a:t>Estados de salud físicos y mentales...</a:t>
            </a:r>
          </a:p>
          <a:p>
            <a:pPr algn="just">
              <a:lnSpc>
                <a:spcPct val="120000"/>
              </a:lnSpc>
              <a:spcBef>
                <a:spcPts val="300"/>
              </a:spcBef>
              <a:spcAft>
                <a:spcPts val="300"/>
              </a:spcAft>
              <a:buClr>
                <a:schemeClr val="accent5">
                  <a:lumMod val="50000"/>
                </a:schemeClr>
              </a:buClr>
              <a:buSzPct val="75000"/>
              <a:buFont typeface="Wingdings" pitchFamily="2" charset="2"/>
              <a:buChar char="§"/>
            </a:pPr>
            <a:r>
              <a:rPr lang="es-MX" sz="2100" b="1" dirty="0"/>
              <a:t>Biométricos</a:t>
            </a:r>
          </a:p>
          <a:p>
            <a:pPr marL="742950" lvl="2" indent="-342900" algn="just">
              <a:lnSpc>
                <a:spcPct val="120000"/>
              </a:lnSpc>
              <a:spcBef>
                <a:spcPts val="300"/>
              </a:spcBef>
              <a:spcAft>
                <a:spcPts val="300"/>
              </a:spcAft>
              <a:buClr>
                <a:schemeClr val="accent5">
                  <a:lumMod val="50000"/>
                </a:schemeClr>
              </a:buClr>
              <a:buSzPct val="75000"/>
              <a:buFont typeface="Wingdings" pitchFamily="2" charset="2"/>
              <a:buChar char="§"/>
            </a:pPr>
            <a:r>
              <a:rPr lang="es-MX" sz="2100" dirty="0"/>
              <a:t>Huellas dactilares, iris, </a:t>
            </a:r>
            <a:r>
              <a:rPr lang="es-MX" sz="2100" dirty="0" smtClean="0"/>
              <a:t>voz…</a:t>
            </a:r>
            <a:endParaRPr lang="es-MX" sz="2100" dirty="0"/>
          </a:p>
          <a:p>
            <a:pPr algn="just">
              <a:lnSpc>
                <a:spcPct val="120000"/>
              </a:lnSpc>
              <a:spcBef>
                <a:spcPts val="300"/>
              </a:spcBef>
              <a:spcAft>
                <a:spcPts val="300"/>
              </a:spcAft>
              <a:buClr>
                <a:schemeClr val="accent5">
                  <a:lumMod val="50000"/>
                </a:schemeClr>
              </a:buClr>
              <a:buSzPct val="75000"/>
              <a:buFont typeface="Wingdings" pitchFamily="2" charset="2"/>
              <a:buChar char="§"/>
            </a:pPr>
            <a:r>
              <a:rPr lang="es-MX" sz="2100" b="1" dirty="0"/>
              <a:t>Otros</a:t>
            </a:r>
          </a:p>
          <a:p>
            <a:pPr marL="742950" lvl="2" indent="-342900" algn="just">
              <a:lnSpc>
                <a:spcPct val="120000"/>
              </a:lnSpc>
              <a:spcBef>
                <a:spcPts val="300"/>
              </a:spcBef>
              <a:spcAft>
                <a:spcPts val="300"/>
              </a:spcAft>
              <a:buClr>
                <a:schemeClr val="accent5">
                  <a:lumMod val="50000"/>
                </a:schemeClr>
              </a:buClr>
              <a:buSzPct val="75000"/>
              <a:buFont typeface="Wingdings" pitchFamily="2" charset="2"/>
              <a:buChar char="§"/>
            </a:pPr>
            <a:r>
              <a:rPr lang="es-MX" sz="2100" dirty="0"/>
              <a:t>Ideología, afiliación política, religión, origen étnico, preferencia sexual...</a:t>
            </a:r>
          </a:p>
        </p:txBody>
      </p:sp>
    </p:spTree>
    <p:extLst>
      <p:ext uri="{BB962C8B-B14F-4D97-AF65-F5344CB8AC3E}">
        <p14:creationId xmlns:p14="http://schemas.microsoft.com/office/powerpoint/2010/main" val="12106864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Datos Personales </a:t>
            </a:r>
            <a:endParaRPr lang="es-MX" dirty="0"/>
          </a:p>
        </p:txBody>
      </p:sp>
      <p:sp>
        <p:nvSpPr>
          <p:cNvPr id="3" name="2 Marcador de contenido"/>
          <p:cNvSpPr>
            <a:spLocks noGrp="1"/>
          </p:cNvSpPr>
          <p:nvPr>
            <p:ph idx="1"/>
          </p:nvPr>
        </p:nvSpPr>
        <p:spPr>
          <a:xfrm>
            <a:off x="457200" y="1484784"/>
            <a:ext cx="8229600" cy="4968552"/>
          </a:xfrm>
        </p:spPr>
        <p:txBody>
          <a:bodyPr>
            <a:noAutofit/>
          </a:bodyPr>
          <a:lstStyle/>
          <a:p>
            <a:pPr marL="0" indent="0">
              <a:buNone/>
            </a:pPr>
            <a:r>
              <a:rPr lang="es-MX" sz="1800" b="1" dirty="0" smtClean="0"/>
              <a:t>Reglas de Heredia: </a:t>
            </a:r>
          </a:p>
          <a:p>
            <a:pPr marL="0" indent="0" algn="just">
              <a:lnSpc>
                <a:spcPct val="170000"/>
              </a:lnSpc>
              <a:spcBef>
                <a:spcPts val="300"/>
              </a:spcBef>
              <a:spcAft>
                <a:spcPts val="300"/>
              </a:spcAft>
              <a:buClr>
                <a:schemeClr val="accent5">
                  <a:lumMod val="50000"/>
                </a:schemeClr>
              </a:buClr>
              <a:buSzPct val="75000"/>
              <a:buNone/>
            </a:pPr>
            <a:r>
              <a:rPr lang="es-ES" sz="1800" dirty="0"/>
              <a:t>“</a:t>
            </a:r>
            <a:r>
              <a:rPr lang="es-ES" sz="1800" i="1" dirty="0"/>
              <a:t>Los datos concernientes a una persona física o moral, identificada o identificable, capaz de revelar información acerca de su personalidad, de sus relaciones afectivas, su origen étnico o racial, o que esté referida a las características físicas, morales o emocionales, a su vida afectiva y familiar, domicilio físico y electrónico, número nacional de identificación de personas, número telefónico, patrimonio, ideología y opiniones políticas, creencias o convicciones religiosas o filosóficas, los estados de salud físicos o mentales, las preferencias sexuales, u otras análogas que afecten su intimidad o su autodeterminación informativa. Esta definición se interpretara en el contexto de la legislación local en la materia</a:t>
            </a:r>
            <a:r>
              <a:rPr lang="es-ES" sz="1800" dirty="0" smtClean="0"/>
              <a:t>”. </a:t>
            </a:r>
            <a:endParaRPr lang="es-MX" sz="1800" dirty="0"/>
          </a:p>
        </p:txBody>
      </p:sp>
    </p:spTree>
    <p:extLst>
      <p:ext uri="{BB962C8B-B14F-4D97-AF65-F5344CB8AC3E}">
        <p14:creationId xmlns:p14="http://schemas.microsoft.com/office/powerpoint/2010/main" val="8576228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457200" y="274638"/>
            <a:ext cx="8229600" cy="1143000"/>
          </a:xfrm>
        </p:spPr>
        <p:txBody>
          <a:bodyPr/>
          <a:lstStyle/>
          <a:p>
            <a:r>
              <a:rPr lang="es-MX" dirty="0" smtClean="0"/>
              <a:t>Esquema de protección </a:t>
            </a:r>
            <a:endParaRPr lang="es-MX" dirty="0"/>
          </a:p>
        </p:txBody>
      </p:sp>
      <p:graphicFrame>
        <p:nvGraphicFramePr>
          <p:cNvPr id="5" name="4 Diagrama"/>
          <p:cNvGraphicFramePr/>
          <p:nvPr>
            <p:extLst>
              <p:ext uri="{D42A27DB-BD31-4B8C-83A1-F6EECF244321}">
                <p14:modId xmlns:p14="http://schemas.microsoft.com/office/powerpoint/2010/main" val="3322617505"/>
              </p:ext>
            </p:extLst>
          </p:nvPr>
        </p:nvGraphicFramePr>
        <p:xfrm>
          <a:off x="1331640" y="1961156"/>
          <a:ext cx="6408712" cy="4420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22760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600" dirty="0" smtClean="0"/>
              <a:t>Sumario </a:t>
            </a:r>
            <a:endParaRPr lang="es-MX" sz="3600" dirty="0"/>
          </a:p>
        </p:txBody>
      </p:sp>
      <p:sp>
        <p:nvSpPr>
          <p:cNvPr id="3" name="2 Marcador de contenido"/>
          <p:cNvSpPr>
            <a:spLocks noGrp="1"/>
          </p:cNvSpPr>
          <p:nvPr>
            <p:ph idx="1"/>
          </p:nvPr>
        </p:nvSpPr>
        <p:spPr>
          <a:xfrm>
            <a:off x="467544" y="1600200"/>
            <a:ext cx="8208912" cy="4525963"/>
          </a:xfrm>
        </p:spPr>
        <p:txBody>
          <a:bodyPr>
            <a:noAutofit/>
          </a:bodyPr>
          <a:lstStyle/>
          <a:p>
            <a:pPr marL="514350" indent="-514350" algn="just">
              <a:lnSpc>
                <a:spcPct val="150000"/>
              </a:lnSpc>
              <a:spcBef>
                <a:spcPts val="300"/>
              </a:spcBef>
              <a:spcAft>
                <a:spcPts val="300"/>
              </a:spcAft>
              <a:buFont typeface="+mj-lt"/>
              <a:buAutoNum type="romanUcPeriod"/>
            </a:pPr>
            <a:r>
              <a:rPr lang="es-ES_tradnl" sz="2400" dirty="0" smtClean="0"/>
              <a:t>Contenido </a:t>
            </a:r>
            <a:r>
              <a:rPr lang="es-ES_tradnl" sz="2400" dirty="0"/>
              <a:t>de las figuras jurídicas de Datos Personales, Vida Privada e </a:t>
            </a:r>
            <a:r>
              <a:rPr lang="es-ES_tradnl" sz="2400" dirty="0" smtClean="0"/>
              <a:t>Intimidad. </a:t>
            </a:r>
            <a:endParaRPr lang="es-MX" sz="2400" dirty="0"/>
          </a:p>
          <a:p>
            <a:pPr marL="514350" indent="-514350" algn="just">
              <a:lnSpc>
                <a:spcPct val="150000"/>
              </a:lnSpc>
              <a:spcBef>
                <a:spcPts val="300"/>
              </a:spcBef>
              <a:spcAft>
                <a:spcPts val="300"/>
              </a:spcAft>
              <a:buFont typeface="+mj-lt"/>
              <a:buAutoNum type="romanUcPeriod"/>
            </a:pPr>
            <a:r>
              <a:rPr lang="es-ES" sz="2400" dirty="0" smtClean="0"/>
              <a:t>Del </a:t>
            </a:r>
            <a:r>
              <a:rPr lang="es-ES" sz="2400" dirty="0"/>
              <a:t>derecho a la intimidad y vida privada: Construcción jurisprudencial del derecho de protección de datos </a:t>
            </a:r>
            <a:r>
              <a:rPr lang="es-ES" sz="2400" dirty="0" smtClean="0"/>
              <a:t>personales.</a:t>
            </a:r>
            <a:endParaRPr lang="es-MX" sz="2400" dirty="0"/>
          </a:p>
          <a:p>
            <a:pPr marL="514350" indent="-514350" algn="just">
              <a:lnSpc>
                <a:spcPct val="150000"/>
              </a:lnSpc>
              <a:spcBef>
                <a:spcPts val="300"/>
              </a:spcBef>
              <a:spcAft>
                <a:spcPts val="300"/>
              </a:spcAft>
              <a:buFont typeface="+mj-lt"/>
              <a:buAutoNum type="romanUcPeriod"/>
            </a:pPr>
            <a:r>
              <a:rPr lang="es-ES_tradnl" sz="2400" dirty="0" smtClean="0"/>
              <a:t>La </a:t>
            </a:r>
            <a:r>
              <a:rPr lang="es-ES_tradnl" sz="2400" dirty="0"/>
              <a:t>Protección de los Datos Personales en México.  Un Derecho Humano de cara al siglo </a:t>
            </a:r>
            <a:r>
              <a:rPr lang="es-ES_tradnl" sz="2400" dirty="0" smtClean="0"/>
              <a:t>XXI.</a:t>
            </a:r>
            <a:endParaRPr lang="es-MX" sz="2400" dirty="0"/>
          </a:p>
        </p:txBody>
      </p:sp>
    </p:spTree>
    <p:extLst>
      <p:ext uri="{BB962C8B-B14F-4D97-AF65-F5344CB8AC3E}">
        <p14:creationId xmlns:p14="http://schemas.microsoft.com/office/powerpoint/2010/main" val="13179174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Título"/>
          <p:cNvSpPr>
            <a:spLocks noGrp="1"/>
          </p:cNvSpPr>
          <p:nvPr>
            <p:ph type="ctrTitle"/>
          </p:nvPr>
        </p:nvSpPr>
        <p:spPr>
          <a:xfrm>
            <a:off x="467544" y="2348881"/>
            <a:ext cx="8208912" cy="2376263"/>
          </a:xfrm>
        </p:spPr>
        <p:txBody>
          <a:bodyPr>
            <a:noAutofit/>
          </a:bodyPr>
          <a:lstStyle/>
          <a:p>
            <a:r>
              <a:rPr lang="es-ES" sz="3600" dirty="0" smtClean="0">
                <a:solidFill>
                  <a:srgbClr val="102B32"/>
                </a:solidFill>
              </a:rPr>
              <a:t>Del </a:t>
            </a:r>
            <a:r>
              <a:rPr lang="es-ES" sz="3600" dirty="0">
                <a:solidFill>
                  <a:srgbClr val="102B32"/>
                </a:solidFill>
              </a:rPr>
              <a:t>derecho a la intimidad y vida privada: </a:t>
            </a:r>
            <a:r>
              <a:rPr lang="es-ES" sz="3600" dirty="0" smtClean="0">
                <a:solidFill>
                  <a:srgbClr val="102B32"/>
                </a:solidFill>
              </a:rPr>
              <a:t>Normativa Internacional</a:t>
            </a:r>
            <a:endParaRPr lang="es-MX" sz="3600" dirty="0">
              <a:solidFill>
                <a:srgbClr val="102B32"/>
              </a:solidFill>
            </a:endParaRPr>
          </a:p>
        </p:txBody>
      </p:sp>
    </p:spTree>
    <p:extLst>
      <p:ext uri="{BB962C8B-B14F-4D97-AF65-F5344CB8AC3E}">
        <p14:creationId xmlns:p14="http://schemas.microsoft.com/office/powerpoint/2010/main" val="13201504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Estructura de la Declaración Universal de los Derechos Humanos</a:t>
            </a:r>
            <a:endParaRPr lang="es-MX" dirty="0"/>
          </a:p>
        </p:txBody>
      </p:sp>
      <p:grpSp>
        <p:nvGrpSpPr>
          <p:cNvPr id="10" name="9 Grupo"/>
          <p:cNvGrpSpPr/>
          <p:nvPr/>
        </p:nvGrpSpPr>
        <p:grpSpPr>
          <a:xfrm>
            <a:off x="323528" y="116632"/>
            <a:ext cx="8280920" cy="6624736"/>
            <a:chOff x="323528" y="116632"/>
            <a:chExt cx="8280920" cy="6624736"/>
          </a:xfrm>
        </p:grpSpPr>
        <p:sp>
          <p:nvSpPr>
            <p:cNvPr id="4" name="3 Rectángulo"/>
            <p:cNvSpPr/>
            <p:nvPr/>
          </p:nvSpPr>
          <p:spPr>
            <a:xfrm>
              <a:off x="323528" y="5949280"/>
              <a:ext cx="8280920" cy="792088"/>
            </a:xfrm>
            <a:prstGeom prst="rect">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b="1" dirty="0" smtClean="0">
                  <a:solidFill>
                    <a:schemeClr val="tx1"/>
                  </a:solidFill>
                  <a:latin typeface="Arial" pitchFamily="34" charset="0"/>
                  <a:cs typeface="Arial" pitchFamily="34" charset="0"/>
                </a:rPr>
                <a:t>Libertad, Igualdad y Sociabilidad </a:t>
              </a:r>
              <a:r>
                <a:rPr lang="es-MX" sz="2000" b="1" dirty="0" smtClean="0">
                  <a:solidFill>
                    <a:schemeClr val="tx1"/>
                  </a:solidFill>
                  <a:latin typeface="Arial" pitchFamily="34" charset="0"/>
                  <a:cs typeface="Arial" pitchFamily="34" charset="0"/>
                </a:rPr>
                <a:t>(art. 1 y 2)</a:t>
              </a:r>
              <a:endParaRPr lang="es-MX" sz="2000" b="1" dirty="0">
                <a:solidFill>
                  <a:schemeClr val="tx1"/>
                </a:solidFill>
                <a:latin typeface="Arial" pitchFamily="34" charset="0"/>
                <a:cs typeface="Arial" pitchFamily="34" charset="0"/>
              </a:endParaRPr>
            </a:p>
          </p:txBody>
        </p:sp>
        <p:sp>
          <p:nvSpPr>
            <p:cNvPr id="5" name="4 Rectángulo"/>
            <p:cNvSpPr/>
            <p:nvPr/>
          </p:nvSpPr>
          <p:spPr>
            <a:xfrm>
              <a:off x="330987" y="2204864"/>
              <a:ext cx="1216678" cy="3744416"/>
            </a:xfrm>
            <a:prstGeom prst="rect">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2000" b="1" dirty="0" smtClean="0">
                  <a:solidFill>
                    <a:schemeClr val="tx1"/>
                  </a:solidFill>
                  <a:latin typeface="Arial" pitchFamily="34" charset="0"/>
                  <a:cs typeface="Arial" pitchFamily="34" charset="0"/>
                </a:rPr>
                <a:t>Derechos y libertades del orden personal  </a:t>
              </a:r>
              <a:r>
                <a:rPr lang="es-MX" sz="1600" b="1" dirty="0" smtClean="0">
                  <a:solidFill>
                    <a:schemeClr val="tx1"/>
                  </a:solidFill>
                  <a:latin typeface="Arial" pitchFamily="34" charset="0"/>
                  <a:cs typeface="Arial" pitchFamily="34" charset="0"/>
                </a:rPr>
                <a:t>(art. 3-11)</a:t>
              </a:r>
              <a:endParaRPr lang="es-MX" sz="1600" b="1" dirty="0">
                <a:solidFill>
                  <a:schemeClr val="tx1"/>
                </a:solidFill>
                <a:latin typeface="Arial" pitchFamily="34" charset="0"/>
                <a:cs typeface="Arial" pitchFamily="34" charset="0"/>
              </a:endParaRPr>
            </a:p>
          </p:txBody>
        </p:sp>
        <p:sp>
          <p:nvSpPr>
            <p:cNvPr id="6" name="5 Rectángulo"/>
            <p:cNvSpPr/>
            <p:nvPr/>
          </p:nvSpPr>
          <p:spPr>
            <a:xfrm>
              <a:off x="2339753" y="2204864"/>
              <a:ext cx="1368152" cy="3744416"/>
            </a:xfrm>
            <a:prstGeom prst="rect">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2000" b="1" dirty="0" smtClean="0">
                  <a:solidFill>
                    <a:schemeClr val="tx1"/>
                  </a:solidFill>
                  <a:latin typeface="Arial" pitchFamily="34" charset="0"/>
                  <a:cs typeface="Arial" pitchFamily="34" charset="0"/>
                </a:rPr>
                <a:t>Derechos y libertades del hombre en sus relaciones sociales </a:t>
              </a:r>
              <a:r>
                <a:rPr lang="es-MX" sz="1600" b="1" dirty="0" smtClean="0">
                  <a:solidFill>
                    <a:schemeClr val="tx1"/>
                  </a:solidFill>
                  <a:latin typeface="Arial" pitchFamily="34" charset="0"/>
                  <a:cs typeface="Arial" pitchFamily="34" charset="0"/>
                </a:rPr>
                <a:t>(art. 12-17)</a:t>
              </a:r>
              <a:endParaRPr lang="es-MX" sz="1600" b="1" dirty="0">
                <a:solidFill>
                  <a:schemeClr val="tx1"/>
                </a:solidFill>
                <a:latin typeface="Arial" pitchFamily="34" charset="0"/>
                <a:cs typeface="Arial" pitchFamily="34" charset="0"/>
              </a:endParaRPr>
            </a:p>
          </p:txBody>
        </p:sp>
        <p:sp>
          <p:nvSpPr>
            <p:cNvPr id="7" name="6 Rectángulo"/>
            <p:cNvSpPr/>
            <p:nvPr/>
          </p:nvSpPr>
          <p:spPr>
            <a:xfrm>
              <a:off x="4644008" y="2204864"/>
              <a:ext cx="1368152" cy="3744416"/>
            </a:xfrm>
            <a:prstGeom prst="rect">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2000" b="1" dirty="0" smtClean="0">
                  <a:solidFill>
                    <a:schemeClr val="tx1"/>
                  </a:solidFill>
                  <a:latin typeface="Arial" pitchFamily="34" charset="0"/>
                  <a:cs typeface="Arial" pitchFamily="34" charset="0"/>
                </a:rPr>
                <a:t>Libertades públicas y derechos políticos</a:t>
              </a:r>
              <a:br>
                <a:rPr lang="es-MX" sz="2000" b="1" dirty="0" smtClean="0">
                  <a:solidFill>
                    <a:schemeClr val="tx1"/>
                  </a:solidFill>
                  <a:latin typeface="Arial" pitchFamily="34" charset="0"/>
                  <a:cs typeface="Arial" pitchFamily="34" charset="0"/>
                </a:rPr>
              </a:br>
              <a:r>
                <a:rPr lang="es-MX" sz="1600" b="1" dirty="0" smtClean="0">
                  <a:solidFill>
                    <a:schemeClr val="tx1"/>
                  </a:solidFill>
                  <a:latin typeface="Arial" pitchFamily="34" charset="0"/>
                  <a:cs typeface="Arial" pitchFamily="34" charset="0"/>
                </a:rPr>
                <a:t> (art. 18-21)</a:t>
              </a:r>
              <a:endParaRPr lang="es-MX" sz="1600" b="1" dirty="0">
                <a:solidFill>
                  <a:schemeClr val="tx1"/>
                </a:solidFill>
                <a:latin typeface="Arial" pitchFamily="34" charset="0"/>
                <a:cs typeface="Arial" pitchFamily="34" charset="0"/>
              </a:endParaRPr>
            </a:p>
          </p:txBody>
        </p:sp>
        <p:sp>
          <p:nvSpPr>
            <p:cNvPr id="8" name="7 Rectángulo"/>
            <p:cNvSpPr/>
            <p:nvPr/>
          </p:nvSpPr>
          <p:spPr>
            <a:xfrm>
              <a:off x="7236296" y="2204864"/>
              <a:ext cx="1368152" cy="3744416"/>
            </a:xfrm>
            <a:prstGeom prst="rect">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2000" b="1" dirty="0" smtClean="0">
                  <a:solidFill>
                    <a:schemeClr val="tx1"/>
                  </a:solidFill>
                  <a:latin typeface="Arial" pitchFamily="34" charset="0"/>
                  <a:cs typeface="Arial" pitchFamily="34" charset="0"/>
                </a:rPr>
                <a:t>Derechos Económicos, sociales y culturales</a:t>
              </a:r>
              <a:br>
                <a:rPr lang="es-MX" sz="2000" b="1" dirty="0" smtClean="0">
                  <a:solidFill>
                    <a:schemeClr val="tx1"/>
                  </a:solidFill>
                  <a:latin typeface="Arial" pitchFamily="34" charset="0"/>
                  <a:cs typeface="Arial" pitchFamily="34" charset="0"/>
                </a:rPr>
              </a:br>
              <a:r>
                <a:rPr lang="es-MX" sz="1600" b="1" dirty="0" smtClean="0">
                  <a:solidFill>
                    <a:schemeClr val="tx1"/>
                  </a:solidFill>
                  <a:latin typeface="Arial" pitchFamily="34" charset="0"/>
                  <a:cs typeface="Arial" pitchFamily="34" charset="0"/>
                </a:rPr>
                <a:t> (art. 22-27)</a:t>
              </a:r>
              <a:endParaRPr lang="es-MX" sz="1600" b="1" dirty="0">
                <a:solidFill>
                  <a:schemeClr val="tx1"/>
                </a:solidFill>
                <a:latin typeface="Arial" pitchFamily="34" charset="0"/>
                <a:cs typeface="Arial" pitchFamily="34" charset="0"/>
              </a:endParaRPr>
            </a:p>
          </p:txBody>
        </p:sp>
        <p:sp>
          <p:nvSpPr>
            <p:cNvPr id="9" name="8 Triángulo isósceles"/>
            <p:cNvSpPr/>
            <p:nvPr/>
          </p:nvSpPr>
          <p:spPr>
            <a:xfrm>
              <a:off x="323528" y="116632"/>
              <a:ext cx="8280920" cy="2088232"/>
            </a:xfrm>
            <a:prstGeom prst="triangle">
              <a:avLst/>
            </a:prstGeom>
            <a:solidFill>
              <a:schemeClr val="accent5">
                <a:lumMod val="5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pitchFamily="34" charset="0"/>
                  <a:cs typeface="Arial" pitchFamily="34" charset="0"/>
                </a:rPr>
                <a:t>Deberes del ciudadano frente a la comunidad y limites a los derechos </a:t>
              </a:r>
              <a:r>
                <a:rPr lang="es-MX" sz="1600" b="1" dirty="0" smtClean="0">
                  <a:solidFill>
                    <a:schemeClr val="tx1"/>
                  </a:solidFill>
                  <a:latin typeface="Arial" pitchFamily="34" charset="0"/>
                  <a:cs typeface="Arial" pitchFamily="34" charset="0"/>
                </a:rPr>
                <a:t>(art. 28-30)</a:t>
              </a:r>
              <a:endParaRPr lang="es-MX" sz="1600" b="1" dirty="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2578384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Declaración Universal de los Derechos Humanos</a:t>
            </a:r>
          </a:p>
        </p:txBody>
      </p:sp>
      <p:sp>
        <p:nvSpPr>
          <p:cNvPr id="3" name="2 Marcador de contenido"/>
          <p:cNvSpPr>
            <a:spLocks noGrp="1"/>
          </p:cNvSpPr>
          <p:nvPr>
            <p:ph idx="1"/>
          </p:nvPr>
        </p:nvSpPr>
        <p:spPr>
          <a:xfrm>
            <a:off x="457200" y="1927373"/>
            <a:ext cx="8363272" cy="4525963"/>
          </a:xfrm>
        </p:spPr>
        <p:txBody>
          <a:bodyPr>
            <a:normAutofit/>
          </a:bodyPr>
          <a:lstStyle/>
          <a:p>
            <a:pPr marL="0" indent="0">
              <a:buNone/>
            </a:pPr>
            <a:r>
              <a:rPr lang="es-MX" sz="2800" b="1" dirty="0"/>
              <a:t>Artículo 12</a:t>
            </a:r>
          </a:p>
          <a:p>
            <a:pPr marL="400050" lvl="1" indent="0">
              <a:buNone/>
            </a:pPr>
            <a:r>
              <a:rPr lang="es-MX" dirty="0"/>
              <a:t>Nadie será objeto de injerencias arbitrarias en su </a:t>
            </a:r>
            <a:r>
              <a:rPr lang="es-MX" b="1" dirty="0"/>
              <a:t>vida privada</a:t>
            </a:r>
            <a:r>
              <a:rPr lang="es-MX" dirty="0"/>
              <a:t>, su familia, su domicilio o su correspondencia, ni de ataques a su honra o a su reputación. Toda persona tiene derecho a la protección de la ley contra tales injerencias o ataques.</a:t>
            </a:r>
          </a:p>
          <a:p>
            <a:pPr marL="0" indent="0">
              <a:buNone/>
            </a:pPr>
            <a:endParaRPr lang="es-MX" sz="2800" dirty="0"/>
          </a:p>
        </p:txBody>
      </p:sp>
    </p:spTree>
    <p:extLst>
      <p:ext uri="{BB962C8B-B14F-4D97-AF65-F5344CB8AC3E}">
        <p14:creationId xmlns:p14="http://schemas.microsoft.com/office/powerpoint/2010/main" val="42532613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Pacto Internacional de Derechos Civiles y </a:t>
            </a:r>
            <a:r>
              <a:rPr lang="es-ES" dirty="0" smtClean="0"/>
              <a:t>Políticos</a:t>
            </a:r>
            <a:endParaRPr lang="es-MX" dirty="0"/>
          </a:p>
        </p:txBody>
      </p:sp>
      <p:sp>
        <p:nvSpPr>
          <p:cNvPr id="3" name="2 Marcador de contenido"/>
          <p:cNvSpPr>
            <a:spLocks noGrp="1"/>
          </p:cNvSpPr>
          <p:nvPr>
            <p:ph idx="1"/>
          </p:nvPr>
        </p:nvSpPr>
        <p:spPr>
          <a:xfrm>
            <a:off x="323528" y="1938536"/>
            <a:ext cx="8229600" cy="2980928"/>
          </a:xfrm>
        </p:spPr>
        <p:txBody>
          <a:bodyPr>
            <a:normAutofit fontScale="92500"/>
          </a:bodyPr>
          <a:lstStyle/>
          <a:p>
            <a:pPr marL="0" indent="0" algn="just">
              <a:spcBef>
                <a:spcPts val="3200"/>
              </a:spcBef>
              <a:spcAft>
                <a:spcPts val="300"/>
              </a:spcAft>
              <a:buNone/>
            </a:pPr>
            <a:r>
              <a:rPr lang="es-ES" sz="2400" dirty="0" smtClean="0"/>
              <a:t>Artículo 17: «Nadie </a:t>
            </a:r>
            <a:r>
              <a:rPr lang="es-ES" sz="2400" dirty="0"/>
              <a:t>será objeto de injerencias arbitrarias o ilegales en su </a:t>
            </a:r>
            <a:r>
              <a:rPr lang="es-ES" sz="2400" b="1" dirty="0"/>
              <a:t>vida privada</a:t>
            </a:r>
            <a:r>
              <a:rPr lang="es-ES" sz="2400" dirty="0"/>
              <a:t>, su familia, su domicilio o su correspondencia, ni de ataques ilegales a su honra y reputación». Además, «toda persona tiene derecho a la protección de la ley contra esas injerencias o esos ataques». </a:t>
            </a:r>
            <a:endParaRPr lang="es-ES" sz="2400" dirty="0" smtClean="0"/>
          </a:p>
          <a:p>
            <a:pPr marL="0" indent="0" algn="just">
              <a:spcBef>
                <a:spcPts val="3200"/>
              </a:spcBef>
              <a:spcAft>
                <a:spcPts val="300"/>
              </a:spcAft>
              <a:buNone/>
            </a:pPr>
            <a:r>
              <a:rPr lang="es-ES" sz="2400" dirty="0" smtClean="0"/>
              <a:t>La </a:t>
            </a:r>
            <a:r>
              <a:rPr lang="es-ES" sz="2400" dirty="0"/>
              <a:t>redacción anterior sigue la pauta de la Declaración </a:t>
            </a:r>
            <a:r>
              <a:rPr lang="es-ES" sz="2400" dirty="0" smtClean="0"/>
              <a:t>Universal</a:t>
            </a:r>
            <a:r>
              <a:rPr lang="es-ES" sz="2400" dirty="0"/>
              <a:t>.</a:t>
            </a:r>
            <a:endParaRPr lang="es-MX" sz="2400" dirty="0"/>
          </a:p>
        </p:txBody>
      </p:sp>
    </p:spTree>
    <p:extLst>
      <p:ext uri="{BB962C8B-B14F-4D97-AF65-F5344CB8AC3E}">
        <p14:creationId xmlns:p14="http://schemas.microsoft.com/office/powerpoint/2010/main" val="30117967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Convención sobre los Derechos del Niño</a:t>
            </a:r>
            <a:endParaRPr lang="es-MX" dirty="0"/>
          </a:p>
        </p:txBody>
      </p:sp>
      <p:sp>
        <p:nvSpPr>
          <p:cNvPr id="3" name="2 Marcador de contenido"/>
          <p:cNvSpPr>
            <a:spLocks noGrp="1"/>
          </p:cNvSpPr>
          <p:nvPr>
            <p:ph idx="1"/>
          </p:nvPr>
        </p:nvSpPr>
        <p:spPr>
          <a:xfrm>
            <a:off x="457200" y="1484784"/>
            <a:ext cx="8229600" cy="1828800"/>
          </a:xfrm>
        </p:spPr>
        <p:txBody>
          <a:bodyPr/>
          <a:lstStyle/>
          <a:p>
            <a:pPr marL="0" indent="0" algn="just">
              <a:spcBef>
                <a:spcPts val="3200"/>
              </a:spcBef>
              <a:spcAft>
                <a:spcPts val="300"/>
              </a:spcAft>
              <a:buNone/>
            </a:pPr>
            <a:r>
              <a:rPr lang="es-ES" sz="2200" dirty="0" smtClean="0"/>
              <a:t>Prohíbe </a:t>
            </a:r>
            <a:r>
              <a:rPr lang="es-ES" sz="2200" dirty="0"/>
              <a:t>en su artículo 16, en los mismos términos que el artículo anterior, la injerencia o invasión arbitrarias o ilegales a su </a:t>
            </a:r>
            <a:r>
              <a:rPr lang="es-ES" sz="2200" b="1" dirty="0"/>
              <a:t>vida privada,</a:t>
            </a:r>
            <a:r>
              <a:rPr lang="es-ES" sz="2200" dirty="0"/>
              <a:t> además, del mandato para que la ley proteja los supuestos de esas posibles injerencias.  </a:t>
            </a:r>
            <a:endParaRPr lang="es-MX" sz="2200" dirty="0"/>
          </a:p>
          <a:p>
            <a:endParaRPr lang="es-MX" dirty="0"/>
          </a:p>
        </p:txBody>
      </p:sp>
      <p:sp>
        <p:nvSpPr>
          <p:cNvPr id="4" name="1 Título"/>
          <p:cNvSpPr txBox="1">
            <a:spLocks/>
          </p:cNvSpPr>
          <p:nvPr/>
        </p:nvSpPr>
        <p:spPr>
          <a:xfrm>
            <a:off x="446856" y="3438128"/>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accent5">
                    <a:lumMod val="50000"/>
                  </a:schemeClr>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s-ES" dirty="0"/>
              <a:t>La Declaración Americana de los Derechos y Deberes del </a:t>
            </a:r>
            <a:r>
              <a:rPr lang="es-ES" dirty="0" smtClean="0"/>
              <a:t>Hombre</a:t>
            </a:r>
            <a:endParaRPr lang="es-MX" dirty="0"/>
          </a:p>
        </p:txBody>
      </p:sp>
      <p:sp>
        <p:nvSpPr>
          <p:cNvPr id="6" name="5 CuadroTexto"/>
          <p:cNvSpPr txBox="1"/>
          <p:nvPr/>
        </p:nvSpPr>
        <p:spPr>
          <a:xfrm>
            <a:off x="539552" y="4797152"/>
            <a:ext cx="8208912" cy="1446550"/>
          </a:xfrm>
          <a:prstGeom prst="rect">
            <a:avLst/>
          </a:prstGeom>
          <a:noFill/>
        </p:spPr>
        <p:txBody>
          <a:bodyPr wrap="square" rtlCol="0">
            <a:spAutoFit/>
          </a:bodyPr>
          <a:lstStyle/>
          <a:p>
            <a:pPr>
              <a:buFont typeface="Arial" pitchFamily="34" charset="0"/>
            </a:pPr>
            <a:r>
              <a:rPr lang="es-ES" sz="2200" dirty="0" smtClean="0">
                <a:latin typeface="Arial" pitchFamily="34" charset="0"/>
                <a:cs typeface="Arial" pitchFamily="34" charset="0"/>
              </a:rPr>
              <a:t>Señala </a:t>
            </a:r>
            <a:r>
              <a:rPr lang="es-ES" sz="2200" dirty="0">
                <a:latin typeface="Arial" pitchFamily="34" charset="0"/>
                <a:cs typeface="Arial" pitchFamily="34" charset="0"/>
              </a:rPr>
              <a:t>en su artículo 5 que «toda persona tiene derecho a la protección de la Ley contra los ataques abusivos a su honra, a su reputación y a su </a:t>
            </a:r>
            <a:r>
              <a:rPr lang="es-ES" sz="2200" b="1" dirty="0">
                <a:latin typeface="Arial" pitchFamily="34" charset="0"/>
                <a:cs typeface="Arial" pitchFamily="34" charset="0"/>
              </a:rPr>
              <a:t>vida privada </a:t>
            </a:r>
            <a:r>
              <a:rPr lang="es-ES" sz="2200" dirty="0">
                <a:latin typeface="Arial" pitchFamily="34" charset="0"/>
                <a:cs typeface="Arial" pitchFamily="34" charset="0"/>
              </a:rPr>
              <a:t>y familiar». </a:t>
            </a:r>
            <a:endParaRPr lang="es-MX" sz="2200" dirty="0">
              <a:latin typeface="Arial" pitchFamily="34" charset="0"/>
              <a:cs typeface="Arial" pitchFamily="34" charset="0"/>
            </a:endParaRPr>
          </a:p>
          <a:p>
            <a:endParaRPr lang="es-MX" sz="2200" dirty="0">
              <a:latin typeface="Arial" pitchFamily="34" charset="0"/>
              <a:cs typeface="Arial" pitchFamily="34" charset="0"/>
            </a:endParaRPr>
          </a:p>
        </p:txBody>
      </p:sp>
    </p:spTree>
    <p:extLst>
      <p:ext uri="{BB962C8B-B14F-4D97-AF65-F5344CB8AC3E}">
        <p14:creationId xmlns:p14="http://schemas.microsoft.com/office/powerpoint/2010/main" val="321389356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Convención Americana sobre Derechos Humanos</a:t>
            </a:r>
            <a:endParaRPr lang="es-MX" dirty="0"/>
          </a:p>
        </p:txBody>
      </p:sp>
      <p:sp>
        <p:nvSpPr>
          <p:cNvPr id="3" name="2 Marcador de contenido"/>
          <p:cNvSpPr>
            <a:spLocks noGrp="1"/>
          </p:cNvSpPr>
          <p:nvPr>
            <p:ph idx="1"/>
          </p:nvPr>
        </p:nvSpPr>
        <p:spPr/>
        <p:txBody>
          <a:bodyPr>
            <a:normAutofit/>
          </a:bodyPr>
          <a:lstStyle/>
          <a:p>
            <a:pPr marL="0" indent="0" algn="just">
              <a:spcBef>
                <a:spcPts val="3200"/>
              </a:spcBef>
              <a:spcAft>
                <a:spcPts val="300"/>
              </a:spcAft>
              <a:buNone/>
            </a:pPr>
            <a:r>
              <a:rPr lang="es-ES" sz="2400" dirty="0" smtClean="0"/>
              <a:t>Señala </a:t>
            </a:r>
            <a:r>
              <a:rPr lang="es-ES" sz="2400" dirty="0"/>
              <a:t>en el artículo 11, dedicado a la protección de la honra y de la dignidad que «nadie puede ser objeto de injerencias arbitrarias o abusivas en su </a:t>
            </a:r>
            <a:r>
              <a:rPr lang="es-ES" sz="2400" b="1" dirty="0"/>
              <a:t>vida privada</a:t>
            </a:r>
            <a:r>
              <a:rPr lang="es-ES" sz="2400" dirty="0"/>
              <a:t>, en la de su familia, en su domicilio o en su correspondencia, ni de ataques ilegales a su honra o reputación». </a:t>
            </a:r>
            <a:endParaRPr lang="es-ES" sz="2400" dirty="0" smtClean="0"/>
          </a:p>
          <a:p>
            <a:pPr marL="0" indent="0" algn="just">
              <a:spcBef>
                <a:spcPts val="3200"/>
              </a:spcBef>
              <a:spcAft>
                <a:spcPts val="300"/>
              </a:spcAft>
              <a:buNone/>
            </a:pPr>
            <a:r>
              <a:rPr lang="es-ES" sz="2400" dirty="0" smtClean="0"/>
              <a:t>Como </a:t>
            </a:r>
            <a:r>
              <a:rPr lang="es-ES" sz="2400" dirty="0"/>
              <a:t>puede apreciarse, la </a:t>
            </a:r>
            <a:r>
              <a:rPr lang="es-ES" sz="2400" dirty="0" smtClean="0"/>
              <a:t>fórmula </a:t>
            </a:r>
            <a:r>
              <a:rPr lang="es-ES" sz="2400" dirty="0"/>
              <a:t>que reconoce la Declaración Universal es muy similar en los anteriores instrumentos internacionales, lo que permite concluir que la Declaración Universal es el instrumento inspirador.</a:t>
            </a:r>
            <a:endParaRPr lang="es-MX" sz="2400" dirty="0"/>
          </a:p>
          <a:p>
            <a:endParaRPr lang="es-MX" dirty="0"/>
          </a:p>
        </p:txBody>
      </p:sp>
    </p:spTree>
    <p:extLst>
      <p:ext uri="{BB962C8B-B14F-4D97-AF65-F5344CB8AC3E}">
        <p14:creationId xmlns:p14="http://schemas.microsoft.com/office/powerpoint/2010/main" val="287628304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400" dirty="0" smtClean="0"/>
              <a:t>Instrumentos Europeos</a:t>
            </a:r>
            <a:endParaRPr lang="es-MX" sz="3400" dirty="0"/>
          </a:p>
        </p:txBody>
      </p:sp>
      <p:sp>
        <p:nvSpPr>
          <p:cNvPr id="3" name="2 Marcador de contenido"/>
          <p:cNvSpPr>
            <a:spLocks noGrp="1"/>
          </p:cNvSpPr>
          <p:nvPr>
            <p:ph idx="1"/>
          </p:nvPr>
        </p:nvSpPr>
        <p:spPr>
          <a:xfrm>
            <a:off x="457200" y="1600200"/>
            <a:ext cx="8229600" cy="4997152"/>
          </a:xfrm>
        </p:spPr>
        <p:txBody>
          <a:bodyPr>
            <a:normAutofit fontScale="92500" lnSpcReduction="20000"/>
          </a:bodyPr>
          <a:lstStyle/>
          <a:p>
            <a:pPr marL="0" indent="0">
              <a:spcBef>
                <a:spcPct val="0"/>
              </a:spcBef>
              <a:spcAft>
                <a:spcPts val="300"/>
              </a:spcAft>
              <a:buNone/>
            </a:pPr>
            <a:r>
              <a:rPr lang="es-ES" sz="3000" b="1" dirty="0">
                <a:solidFill>
                  <a:schemeClr val="accent5">
                    <a:lumMod val="50000"/>
                  </a:schemeClr>
                </a:solidFill>
                <a:effectLst>
                  <a:outerShdw blurRad="38100" dist="38100" dir="2700000" algn="tl">
                    <a:srgbClr val="000000">
                      <a:alpha val="43137"/>
                    </a:srgbClr>
                  </a:outerShdw>
                </a:effectLst>
                <a:ea typeface="+mj-ea"/>
              </a:rPr>
              <a:t>Convenio Europeo de Derecho Humanos del 4 de noviembre de </a:t>
            </a:r>
            <a:r>
              <a:rPr lang="es-ES" sz="3000" b="1" dirty="0" smtClean="0">
                <a:solidFill>
                  <a:schemeClr val="accent5">
                    <a:lumMod val="50000"/>
                  </a:schemeClr>
                </a:solidFill>
                <a:effectLst>
                  <a:outerShdw blurRad="38100" dist="38100" dir="2700000" algn="tl">
                    <a:srgbClr val="000000">
                      <a:alpha val="43137"/>
                    </a:srgbClr>
                  </a:outerShdw>
                </a:effectLst>
                <a:ea typeface="+mj-ea"/>
              </a:rPr>
              <a:t>1950</a:t>
            </a:r>
            <a:endParaRPr lang="es-ES" sz="3000" b="1" dirty="0">
              <a:solidFill>
                <a:schemeClr val="accent5">
                  <a:lumMod val="50000"/>
                </a:schemeClr>
              </a:solidFill>
              <a:effectLst>
                <a:outerShdw blurRad="38100" dist="38100" dir="2700000" algn="tl">
                  <a:srgbClr val="000000">
                    <a:alpha val="43137"/>
                  </a:srgbClr>
                </a:outerShdw>
              </a:effectLst>
              <a:ea typeface="+mj-ea"/>
            </a:endParaRPr>
          </a:p>
          <a:p>
            <a:pPr marL="0" indent="0" algn="just">
              <a:spcBef>
                <a:spcPts val="3200"/>
              </a:spcBef>
              <a:spcAft>
                <a:spcPts val="300"/>
              </a:spcAft>
              <a:buNone/>
            </a:pPr>
            <a:r>
              <a:rPr lang="es-ES" sz="2600" dirty="0" smtClean="0"/>
              <a:t>En </a:t>
            </a:r>
            <a:r>
              <a:rPr lang="es-ES" sz="2600" dirty="0"/>
              <a:t>el artículo 8 reconoce el derecho al respeto a la vida privada y familiar de la siguiente manera: «1. Toda persona tiene derecho al respeto de su </a:t>
            </a:r>
            <a:r>
              <a:rPr lang="es-ES" sz="2600" b="1" dirty="0"/>
              <a:t>vida privada </a:t>
            </a:r>
            <a:r>
              <a:rPr lang="es-ES" sz="2600" dirty="0"/>
              <a:t>y familiar, de su domicilio y de su correspondencia; 2. No podrá haber injerencia de la autoridad pública en el ejercicio de este derecho, sino en tanto en cuanto esta injerencia esté prevista por la ley y constituya una medida que, en una sociedad democrática, sea necesaria para la seguridad nacional, la seguridad pública, el bienestar económico del país, la defensa del orden y la prevención del delito, la protección de la salud o de la moral, o la protección de los derechos y las libertades de los demás». </a:t>
            </a:r>
            <a:endParaRPr lang="es-MX" sz="2600" dirty="0"/>
          </a:p>
        </p:txBody>
      </p:sp>
    </p:spTree>
    <p:extLst>
      <p:ext uri="{BB962C8B-B14F-4D97-AF65-F5344CB8AC3E}">
        <p14:creationId xmlns:p14="http://schemas.microsoft.com/office/powerpoint/2010/main" val="30880317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Convenio 108, de 28 de enero de 1981</a:t>
            </a:r>
            <a:endParaRPr lang="es-MX" dirty="0"/>
          </a:p>
        </p:txBody>
      </p:sp>
      <p:sp>
        <p:nvSpPr>
          <p:cNvPr id="3" name="2 Marcador de contenido"/>
          <p:cNvSpPr>
            <a:spLocks noGrp="1"/>
          </p:cNvSpPr>
          <p:nvPr>
            <p:ph idx="1"/>
          </p:nvPr>
        </p:nvSpPr>
        <p:spPr/>
        <p:txBody>
          <a:bodyPr>
            <a:normAutofit/>
          </a:bodyPr>
          <a:lstStyle/>
          <a:p>
            <a:pPr marL="0" indent="0" algn="just">
              <a:spcBef>
                <a:spcPts val="3200"/>
              </a:spcBef>
              <a:spcAft>
                <a:spcPts val="300"/>
              </a:spcAft>
              <a:buNone/>
            </a:pPr>
            <a:r>
              <a:rPr lang="es-ES" sz="2400" dirty="0"/>
              <a:t>El objetivo y fin según el artículo primero del convenio «es  garantizar, en el territorio de cada Parte, a cualquier persona física sean cuales fueren su nacionalidad o su residencia, el respeto de sus derechos y libertades fundamentales, concretamente su derecho a la </a:t>
            </a:r>
            <a:r>
              <a:rPr lang="es-ES" sz="2400" b="1" dirty="0"/>
              <a:t>vida privada</a:t>
            </a:r>
            <a:r>
              <a:rPr lang="es-ES" sz="2400" dirty="0"/>
              <a:t>, con respecto al tratamiento automatizado de los datos de carácter personal correspondientes a dicha persona», es decir protección de datos.  Por lo tanto, ampliar la protección de la vida privada, nos ofrece la posibilidad de proteger los datos de carácter personal, puesto que cada vez se encuentran amenazados por su tratamiento automatizado.</a:t>
            </a:r>
            <a:endParaRPr lang="es-MX" sz="2400" dirty="0"/>
          </a:p>
        </p:txBody>
      </p:sp>
    </p:spTree>
    <p:extLst>
      <p:ext uri="{BB962C8B-B14F-4D97-AF65-F5344CB8AC3E}">
        <p14:creationId xmlns:p14="http://schemas.microsoft.com/office/powerpoint/2010/main" val="26617712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141168"/>
          </a:xfrm>
        </p:spPr>
        <p:txBody>
          <a:bodyPr>
            <a:normAutofit fontScale="62500" lnSpcReduction="20000"/>
          </a:bodyPr>
          <a:lstStyle/>
          <a:p>
            <a:pPr marL="0" indent="0" algn="just">
              <a:lnSpc>
                <a:spcPct val="120000"/>
              </a:lnSpc>
              <a:spcBef>
                <a:spcPts val="700"/>
              </a:spcBef>
              <a:spcAft>
                <a:spcPts val="700"/>
              </a:spcAft>
              <a:buNone/>
            </a:pPr>
            <a:r>
              <a:rPr lang="es-ES" sz="3100" dirty="0" smtClean="0"/>
              <a:t>Se </a:t>
            </a:r>
            <a:r>
              <a:rPr lang="es-ES" sz="3100" dirty="0"/>
              <a:t>contemplan como principios básicos para la protección de datos los siguientes: </a:t>
            </a:r>
            <a:endParaRPr lang="es-ES" sz="3100" dirty="0" smtClean="0"/>
          </a:p>
          <a:p>
            <a:pPr marL="514350" indent="-339725" algn="just">
              <a:lnSpc>
                <a:spcPct val="120000"/>
              </a:lnSpc>
              <a:spcBef>
                <a:spcPts val="700"/>
              </a:spcBef>
              <a:spcAft>
                <a:spcPts val="700"/>
              </a:spcAft>
              <a:buAutoNum type="alphaLcParenR"/>
            </a:pPr>
            <a:r>
              <a:rPr lang="es-ES" sz="3100" dirty="0" smtClean="0"/>
              <a:t>Se </a:t>
            </a:r>
            <a:r>
              <a:rPr lang="es-ES" sz="3100" dirty="0"/>
              <a:t>obtendrán y tratarán leal y legítimamente; </a:t>
            </a:r>
            <a:endParaRPr lang="es-ES" sz="3100" dirty="0" smtClean="0"/>
          </a:p>
          <a:p>
            <a:pPr marL="514350" indent="-339725" algn="just">
              <a:lnSpc>
                <a:spcPct val="120000"/>
              </a:lnSpc>
              <a:spcBef>
                <a:spcPts val="700"/>
              </a:spcBef>
              <a:spcAft>
                <a:spcPts val="700"/>
              </a:spcAft>
              <a:buAutoNum type="alphaLcParenR"/>
            </a:pPr>
            <a:r>
              <a:rPr lang="es-ES" sz="3100" dirty="0" smtClean="0"/>
              <a:t>Se </a:t>
            </a:r>
            <a:r>
              <a:rPr lang="es-ES" sz="3100" dirty="0"/>
              <a:t>registrarán para finalidades determinadas y legítimas, y no se utilizarán de una forma incompatible con dichas finalidades; </a:t>
            </a:r>
            <a:endParaRPr lang="es-ES" sz="3100" dirty="0" smtClean="0"/>
          </a:p>
          <a:p>
            <a:pPr marL="514350" indent="-339725" algn="just">
              <a:lnSpc>
                <a:spcPct val="120000"/>
              </a:lnSpc>
              <a:spcBef>
                <a:spcPts val="700"/>
              </a:spcBef>
              <a:spcAft>
                <a:spcPts val="700"/>
              </a:spcAft>
              <a:buAutoNum type="alphaLcParenR"/>
            </a:pPr>
            <a:r>
              <a:rPr lang="es-ES" sz="3100" dirty="0" smtClean="0"/>
              <a:t>Serán </a:t>
            </a:r>
            <a:r>
              <a:rPr lang="es-ES" sz="3100" dirty="0"/>
              <a:t>adecuados, pertinentes y no excesivos en relación con las finalidades para las cuales se hayan registrado; </a:t>
            </a:r>
            <a:endParaRPr lang="es-ES" sz="3100" dirty="0" smtClean="0"/>
          </a:p>
          <a:p>
            <a:pPr marL="514350" indent="-339725" algn="just">
              <a:lnSpc>
                <a:spcPct val="120000"/>
              </a:lnSpc>
              <a:spcBef>
                <a:spcPts val="700"/>
              </a:spcBef>
              <a:spcAft>
                <a:spcPts val="700"/>
              </a:spcAft>
              <a:buAutoNum type="alphaLcParenR"/>
            </a:pPr>
            <a:r>
              <a:rPr lang="es-ES" sz="3100" dirty="0" smtClean="0"/>
              <a:t>Serán </a:t>
            </a:r>
            <a:r>
              <a:rPr lang="es-ES" sz="3100" dirty="0"/>
              <a:t>exactos y si fuera necesario puestos al día; </a:t>
            </a:r>
            <a:endParaRPr lang="es-ES" sz="3100" dirty="0" smtClean="0"/>
          </a:p>
          <a:p>
            <a:pPr marL="514350" indent="-339725" algn="just">
              <a:lnSpc>
                <a:spcPct val="120000"/>
              </a:lnSpc>
              <a:spcBef>
                <a:spcPts val="700"/>
              </a:spcBef>
              <a:spcAft>
                <a:spcPts val="700"/>
              </a:spcAft>
              <a:buAutoNum type="alphaLcParenR"/>
            </a:pPr>
            <a:r>
              <a:rPr lang="es-ES" sz="3100" dirty="0" smtClean="0"/>
              <a:t>Se </a:t>
            </a:r>
            <a:r>
              <a:rPr lang="es-ES" sz="3100" dirty="0"/>
              <a:t>conservarán bajo una forma que permita la identificación de las personas concernidas durante un período de tiempo que no exceda del necesario para las finalidades para las cuales se hayan registrado. </a:t>
            </a:r>
            <a:endParaRPr lang="es-MX" sz="3100" dirty="0"/>
          </a:p>
          <a:p>
            <a:pPr>
              <a:lnSpc>
                <a:spcPct val="120000"/>
              </a:lnSpc>
              <a:spcBef>
                <a:spcPts val="700"/>
              </a:spcBef>
              <a:spcAft>
                <a:spcPts val="700"/>
              </a:spcAft>
            </a:pPr>
            <a:endParaRPr lang="es-MX" dirty="0"/>
          </a:p>
        </p:txBody>
      </p:sp>
      <p:sp>
        <p:nvSpPr>
          <p:cNvPr id="4" name="1 Título"/>
          <p:cNvSpPr>
            <a:spLocks noGrp="1"/>
          </p:cNvSpPr>
          <p:nvPr>
            <p:ph type="title"/>
          </p:nvPr>
        </p:nvSpPr>
        <p:spPr/>
        <p:txBody>
          <a:bodyPr/>
          <a:lstStyle/>
          <a:p>
            <a:r>
              <a:rPr lang="es-ES" dirty="0"/>
              <a:t>Convenio 108, de 28 de enero de 1981</a:t>
            </a:r>
            <a:endParaRPr lang="es-MX" dirty="0"/>
          </a:p>
        </p:txBody>
      </p:sp>
    </p:spTree>
    <p:extLst>
      <p:ext uri="{BB962C8B-B14F-4D97-AF65-F5344CB8AC3E}">
        <p14:creationId xmlns:p14="http://schemas.microsoft.com/office/powerpoint/2010/main" val="301768644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Directiva </a:t>
            </a:r>
            <a:r>
              <a:rPr lang="es-ES" dirty="0" smtClean="0"/>
              <a:t>95/46/CE </a:t>
            </a:r>
            <a:r>
              <a:rPr lang="es-ES" dirty="0"/>
              <a:t>del Parlamento Europeo y del </a:t>
            </a:r>
            <a:r>
              <a:rPr lang="es-ES" dirty="0" smtClean="0"/>
              <a:t>Consejo</a:t>
            </a:r>
            <a:endParaRPr lang="es-MX" dirty="0"/>
          </a:p>
        </p:txBody>
      </p:sp>
      <p:sp>
        <p:nvSpPr>
          <p:cNvPr id="3" name="2 Marcador de contenido"/>
          <p:cNvSpPr>
            <a:spLocks noGrp="1"/>
          </p:cNvSpPr>
          <p:nvPr>
            <p:ph idx="1"/>
          </p:nvPr>
        </p:nvSpPr>
        <p:spPr>
          <a:xfrm>
            <a:off x="457200" y="1628800"/>
            <a:ext cx="8229600" cy="4896544"/>
          </a:xfrm>
        </p:spPr>
        <p:txBody>
          <a:bodyPr>
            <a:normAutofit/>
          </a:bodyPr>
          <a:lstStyle/>
          <a:p>
            <a:pPr marL="0" indent="0" algn="just">
              <a:lnSpc>
                <a:spcPct val="120000"/>
              </a:lnSpc>
              <a:spcBef>
                <a:spcPts val="300"/>
              </a:spcBef>
              <a:spcAft>
                <a:spcPts val="300"/>
              </a:spcAft>
              <a:buNone/>
            </a:pPr>
            <a:r>
              <a:rPr lang="es-ES" sz="2400" dirty="0" smtClean="0"/>
              <a:t>En </a:t>
            </a:r>
            <a:r>
              <a:rPr lang="es-ES" sz="2400" dirty="0"/>
              <a:t>esta Directiva son 72 considerandos los que justifican o sostienen que es importante que en los Estados miembros de la Unión exista una libre circulación de datos de carácter personal entre los mismos para evitar que se frenen las aspiraciones económicas y de comercio. No obstante, Los Estados miembros garantizarán, la protección de las libertades y de los derechos fundamentales de las personas físicas, y, en particular, del </a:t>
            </a:r>
            <a:r>
              <a:rPr lang="es-ES" sz="2400" b="1" dirty="0"/>
              <a:t>derecho a la intimidad</a:t>
            </a:r>
            <a:r>
              <a:rPr lang="es-ES" sz="2400" dirty="0"/>
              <a:t>, en lo que respecta al tratamiento de los datos personales. </a:t>
            </a:r>
            <a:endParaRPr lang="es-MX" sz="2400" dirty="0"/>
          </a:p>
          <a:p>
            <a:pPr>
              <a:lnSpc>
                <a:spcPct val="120000"/>
              </a:lnSpc>
              <a:spcBef>
                <a:spcPts val="300"/>
              </a:spcBef>
            </a:pPr>
            <a:endParaRPr lang="es-MX" sz="2400" dirty="0"/>
          </a:p>
        </p:txBody>
      </p:sp>
    </p:spTree>
    <p:extLst>
      <p:ext uri="{BB962C8B-B14F-4D97-AF65-F5344CB8AC3E}">
        <p14:creationId xmlns:p14="http://schemas.microsoft.com/office/powerpoint/2010/main" val="10483541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2800" dirty="0"/>
              <a:t>Contenido de las figuras jurídicas de Datos Personales, Vida Privada e Intimidad. </a:t>
            </a:r>
            <a:endParaRPr lang="es-MX" sz="2800" dirty="0"/>
          </a:p>
        </p:txBody>
      </p:sp>
      <p:sp>
        <p:nvSpPr>
          <p:cNvPr id="3" name="2 Marcador de contenido"/>
          <p:cNvSpPr>
            <a:spLocks noGrp="1"/>
          </p:cNvSpPr>
          <p:nvPr>
            <p:ph idx="1"/>
          </p:nvPr>
        </p:nvSpPr>
        <p:spPr/>
        <p:txBody>
          <a:bodyPr>
            <a:noAutofit/>
          </a:bodyPr>
          <a:lstStyle/>
          <a:p>
            <a:pPr algn="just">
              <a:lnSpc>
                <a:spcPct val="160000"/>
              </a:lnSpc>
              <a:spcBef>
                <a:spcPts val="300"/>
              </a:spcBef>
              <a:spcAft>
                <a:spcPts val="300"/>
              </a:spcAft>
              <a:buClr>
                <a:schemeClr val="accent5">
                  <a:lumMod val="50000"/>
                </a:schemeClr>
              </a:buClr>
              <a:buSzPct val="75000"/>
              <a:buFont typeface="Wingdings" pitchFamily="2" charset="2"/>
              <a:buChar char="q"/>
            </a:pPr>
            <a:r>
              <a:rPr lang="es-ES_tradnl" sz="2400" dirty="0"/>
              <a:t>¿Por qué debe existir un equilibrio entre el derecho a la información y la protección de los datos personales? </a:t>
            </a:r>
            <a:endParaRPr lang="es-ES_tradnl" sz="2400" dirty="0" smtClean="0"/>
          </a:p>
          <a:p>
            <a:pPr algn="just">
              <a:lnSpc>
                <a:spcPct val="160000"/>
              </a:lnSpc>
              <a:spcBef>
                <a:spcPts val="300"/>
              </a:spcBef>
              <a:spcAft>
                <a:spcPts val="300"/>
              </a:spcAft>
              <a:buClr>
                <a:schemeClr val="accent5">
                  <a:lumMod val="50000"/>
                </a:schemeClr>
              </a:buClr>
              <a:buSzPct val="75000"/>
              <a:buFont typeface="Wingdings" pitchFamily="2" charset="2"/>
              <a:buChar char="q"/>
            </a:pPr>
            <a:r>
              <a:rPr lang="es-ES_tradnl" sz="2400" dirty="0" smtClean="0"/>
              <a:t>¿</a:t>
            </a:r>
            <a:r>
              <a:rPr lang="es-ES_tradnl" sz="2400" dirty="0"/>
              <a:t>En caso de colisión entre el derecho a la información y la protección de datos personales, cuál derecho debe prevalecer? </a:t>
            </a:r>
            <a:endParaRPr lang="es-ES_tradnl" sz="2400" dirty="0" smtClean="0"/>
          </a:p>
          <a:p>
            <a:pPr algn="just">
              <a:lnSpc>
                <a:spcPct val="160000"/>
              </a:lnSpc>
              <a:spcBef>
                <a:spcPts val="300"/>
              </a:spcBef>
              <a:spcAft>
                <a:spcPts val="300"/>
              </a:spcAft>
              <a:buClr>
                <a:schemeClr val="accent5">
                  <a:lumMod val="50000"/>
                </a:schemeClr>
              </a:buClr>
              <a:buSzPct val="75000"/>
              <a:buFont typeface="Wingdings" pitchFamily="2" charset="2"/>
              <a:buChar char="q"/>
            </a:pPr>
            <a:r>
              <a:rPr lang="es-ES_tradnl" sz="2400" dirty="0" smtClean="0"/>
              <a:t>¿</a:t>
            </a:r>
            <a:r>
              <a:rPr lang="es-ES_tradnl" sz="2400" dirty="0"/>
              <a:t>Cuál debe ser el canon de proporcionalidad para efecto de resolver la colisión entre el derecho a la información y la protección de datos personales? </a:t>
            </a:r>
            <a:endParaRPr lang="es-MX" sz="2400" dirty="0"/>
          </a:p>
        </p:txBody>
      </p:sp>
    </p:spTree>
    <p:extLst>
      <p:ext uri="{BB962C8B-B14F-4D97-AF65-F5344CB8AC3E}">
        <p14:creationId xmlns:p14="http://schemas.microsoft.com/office/powerpoint/2010/main" val="15413772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Tratado de Ámsterdam, firmado el 2 de octubre de 1997</a:t>
            </a:r>
            <a:endParaRPr lang="es-MX" dirty="0"/>
          </a:p>
        </p:txBody>
      </p:sp>
      <p:sp>
        <p:nvSpPr>
          <p:cNvPr id="3" name="2 Marcador de contenido"/>
          <p:cNvSpPr>
            <a:spLocks noGrp="1"/>
          </p:cNvSpPr>
          <p:nvPr>
            <p:ph idx="1"/>
          </p:nvPr>
        </p:nvSpPr>
        <p:spPr/>
        <p:txBody>
          <a:bodyPr>
            <a:normAutofit/>
          </a:bodyPr>
          <a:lstStyle/>
          <a:p>
            <a:pPr marL="0" indent="0" algn="just">
              <a:lnSpc>
                <a:spcPct val="120000"/>
              </a:lnSpc>
              <a:spcBef>
                <a:spcPts val="300"/>
              </a:spcBef>
              <a:spcAft>
                <a:spcPts val="300"/>
              </a:spcAft>
              <a:buNone/>
            </a:pPr>
            <a:r>
              <a:rPr lang="es-ES" sz="2400" dirty="0"/>
              <a:t>Obliga en su artículo 286 a que los actos comunitarios relativos a la protección de las personas respecto del tratamiento de </a:t>
            </a:r>
            <a:r>
              <a:rPr lang="es-ES" sz="2400" b="1" dirty="0"/>
              <a:t>datos personales </a:t>
            </a:r>
            <a:r>
              <a:rPr lang="es-ES" sz="2400" dirty="0"/>
              <a:t>y a la libre circulación de dichos datos serán de aplicación a las instituciones y organismos establecidos por el presente Tratado o sobre la base del mismo.</a:t>
            </a:r>
            <a:endParaRPr lang="es-MX" sz="2400" dirty="0"/>
          </a:p>
        </p:txBody>
      </p:sp>
    </p:spTree>
    <p:extLst>
      <p:ext uri="{BB962C8B-B14F-4D97-AF65-F5344CB8AC3E}">
        <p14:creationId xmlns:p14="http://schemas.microsoft.com/office/powerpoint/2010/main" val="181130752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dirty="0"/>
              <a:t>Reglamento número 45/2001 del Parlamento Europeo y del Consejo</a:t>
            </a:r>
            <a:endParaRPr lang="es-MX" dirty="0"/>
          </a:p>
        </p:txBody>
      </p:sp>
      <p:sp>
        <p:nvSpPr>
          <p:cNvPr id="3" name="2 Marcador de contenido"/>
          <p:cNvSpPr>
            <a:spLocks noGrp="1"/>
          </p:cNvSpPr>
          <p:nvPr>
            <p:ph idx="1"/>
          </p:nvPr>
        </p:nvSpPr>
        <p:spPr/>
        <p:txBody>
          <a:bodyPr>
            <a:normAutofit/>
          </a:bodyPr>
          <a:lstStyle/>
          <a:p>
            <a:pPr marL="0" indent="0" algn="just">
              <a:lnSpc>
                <a:spcPct val="120000"/>
              </a:lnSpc>
              <a:spcBef>
                <a:spcPts val="300"/>
              </a:spcBef>
              <a:spcAft>
                <a:spcPts val="300"/>
              </a:spcAft>
              <a:buNone/>
            </a:pPr>
            <a:r>
              <a:rPr lang="es-ES" sz="2400" dirty="0"/>
              <a:t>Sobre la protección de las personas físicas en lo que respecta al tratamiento de </a:t>
            </a:r>
            <a:r>
              <a:rPr lang="es-ES" sz="2400" b="1" dirty="0"/>
              <a:t>datos personales </a:t>
            </a:r>
            <a:r>
              <a:rPr lang="es-ES" sz="2400" dirty="0"/>
              <a:t>por las instituciones y los organismos de la Comunidad y sobre la libre circulación de estos datos, </a:t>
            </a:r>
            <a:r>
              <a:rPr lang="es-ES" sz="2400" dirty="0" smtClean="0"/>
              <a:t>fue </a:t>
            </a:r>
            <a:r>
              <a:rPr lang="es-ES" sz="2400" dirty="0"/>
              <a:t>publicado en el Diario Oficial de las Comunidades Europeas el 12 de enero del 2001.</a:t>
            </a:r>
            <a:endParaRPr lang="es-MX" sz="2400" dirty="0"/>
          </a:p>
        </p:txBody>
      </p:sp>
    </p:spTree>
    <p:extLst>
      <p:ext uri="{BB962C8B-B14F-4D97-AF65-F5344CB8AC3E}">
        <p14:creationId xmlns:p14="http://schemas.microsoft.com/office/powerpoint/2010/main" val="20119655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t>Carta </a:t>
            </a:r>
            <a:r>
              <a:rPr lang="es-ES" sz="2800" dirty="0"/>
              <a:t>de Derechos Fundamentales de la Unión Europea, del 7 de diciembre de 2000</a:t>
            </a:r>
            <a:endParaRPr lang="es-MX" sz="2800" dirty="0"/>
          </a:p>
        </p:txBody>
      </p:sp>
      <p:sp>
        <p:nvSpPr>
          <p:cNvPr id="3" name="2 Marcador de contenido"/>
          <p:cNvSpPr>
            <a:spLocks noGrp="1"/>
          </p:cNvSpPr>
          <p:nvPr>
            <p:ph idx="1"/>
          </p:nvPr>
        </p:nvSpPr>
        <p:spPr/>
        <p:txBody>
          <a:bodyPr>
            <a:normAutofit fontScale="70000" lnSpcReduction="20000"/>
          </a:bodyPr>
          <a:lstStyle/>
          <a:p>
            <a:pPr marL="0" indent="0" algn="just">
              <a:lnSpc>
                <a:spcPct val="140000"/>
              </a:lnSpc>
              <a:spcBef>
                <a:spcPts val="300"/>
              </a:spcBef>
              <a:spcAft>
                <a:spcPts val="300"/>
              </a:spcAft>
              <a:buNone/>
            </a:pPr>
            <a:r>
              <a:rPr lang="es-ES" sz="2800" dirty="0"/>
              <a:t>La carta de Derechos Fundamentales protege los datos de carácter personal en su artículo 8 de la siguiente manera: </a:t>
            </a:r>
            <a:endParaRPr lang="es-ES" sz="2800" dirty="0" smtClean="0"/>
          </a:p>
          <a:p>
            <a:pPr marL="514350" indent="-514350" algn="just">
              <a:lnSpc>
                <a:spcPct val="140000"/>
              </a:lnSpc>
              <a:spcBef>
                <a:spcPts val="300"/>
              </a:spcBef>
              <a:spcAft>
                <a:spcPts val="300"/>
              </a:spcAft>
              <a:buAutoNum type="arabicPeriod"/>
            </a:pPr>
            <a:r>
              <a:rPr lang="es-ES" sz="2800" dirty="0" smtClean="0"/>
              <a:t>Toda </a:t>
            </a:r>
            <a:r>
              <a:rPr lang="es-ES" sz="2800" dirty="0"/>
              <a:t>persona tiene derecho a la protección de los </a:t>
            </a:r>
            <a:r>
              <a:rPr lang="es-ES" sz="2800" b="1" dirty="0"/>
              <a:t>datos de carácter personal </a:t>
            </a:r>
            <a:r>
              <a:rPr lang="es-ES" sz="2800" dirty="0"/>
              <a:t>que la conciernan; </a:t>
            </a:r>
            <a:endParaRPr lang="es-ES" sz="2800" dirty="0" smtClean="0"/>
          </a:p>
          <a:p>
            <a:pPr marL="514350" indent="-514350" algn="just">
              <a:lnSpc>
                <a:spcPct val="140000"/>
              </a:lnSpc>
              <a:spcBef>
                <a:spcPts val="300"/>
              </a:spcBef>
              <a:spcAft>
                <a:spcPts val="300"/>
              </a:spcAft>
              <a:buAutoNum type="arabicPeriod"/>
            </a:pPr>
            <a:r>
              <a:rPr lang="es-ES" sz="2800" dirty="0" smtClean="0"/>
              <a:t>Estos </a:t>
            </a:r>
            <a:r>
              <a:rPr lang="es-ES" sz="2800" dirty="0"/>
              <a:t>datos se tratarán de modo leal, para fines concretos y sobre la base del consentimiento de la persona afectada o en virtud de otro fundamento legítimo previsto por la ley. Toda persona tiene derecho a acceder a los datos recogidos que la conciernan y a su rectificación; </a:t>
            </a:r>
            <a:endParaRPr lang="es-ES" sz="2800" dirty="0" smtClean="0"/>
          </a:p>
          <a:p>
            <a:pPr marL="514350" indent="-514350" algn="just">
              <a:lnSpc>
                <a:spcPct val="140000"/>
              </a:lnSpc>
              <a:spcBef>
                <a:spcPts val="300"/>
              </a:spcBef>
              <a:spcAft>
                <a:spcPts val="300"/>
              </a:spcAft>
              <a:buAutoNum type="arabicPeriod"/>
            </a:pPr>
            <a:r>
              <a:rPr lang="es-ES" sz="2800" dirty="0" smtClean="0"/>
              <a:t>El </a:t>
            </a:r>
            <a:r>
              <a:rPr lang="es-ES" sz="2800" dirty="0"/>
              <a:t>respeto de estas normas quedará sujeto al control de una autoridad independiente».</a:t>
            </a:r>
            <a:endParaRPr lang="es-MX" sz="2800" dirty="0"/>
          </a:p>
          <a:p>
            <a:pPr marL="0" indent="0">
              <a:buNone/>
            </a:pPr>
            <a:endParaRPr lang="es-MX" dirty="0"/>
          </a:p>
        </p:txBody>
      </p:sp>
    </p:spTree>
    <p:extLst>
      <p:ext uri="{BB962C8B-B14F-4D97-AF65-F5344CB8AC3E}">
        <p14:creationId xmlns:p14="http://schemas.microsoft.com/office/powerpoint/2010/main" val="270709992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Tratado de Lisboa, firmado el 13 de diciembre de </a:t>
            </a:r>
            <a:r>
              <a:rPr lang="es-ES" dirty="0" smtClean="0"/>
              <a:t>2007</a:t>
            </a:r>
            <a:endParaRPr lang="es-MX" dirty="0"/>
          </a:p>
        </p:txBody>
      </p:sp>
      <p:sp>
        <p:nvSpPr>
          <p:cNvPr id="3" name="2 Marcador de contenido"/>
          <p:cNvSpPr>
            <a:spLocks noGrp="1"/>
          </p:cNvSpPr>
          <p:nvPr>
            <p:ph idx="1"/>
          </p:nvPr>
        </p:nvSpPr>
        <p:spPr/>
        <p:txBody>
          <a:bodyPr>
            <a:noAutofit/>
          </a:bodyPr>
          <a:lstStyle/>
          <a:p>
            <a:pPr marL="0" indent="0" algn="just">
              <a:lnSpc>
                <a:spcPct val="110000"/>
              </a:lnSpc>
              <a:spcBef>
                <a:spcPts val="300"/>
              </a:spcBef>
              <a:spcAft>
                <a:spcPts val="300"/>
              </a:spcAft>
              <a:buNone/>
            </a:pPr>
            <a:r>
              <a:rPr lang="es-ES" sz="2000" dirty="0"/>
              <a:t>El último que ha sido adoptado en la Unión Europea, en su artículo 16 señala que: </a:t>
            </a:r>
          </a:p>
          <a:p>
            <a:pPr marL="457200" indent="-457200" algn="just">
              <a:lnSpc>
                <a:spcPct val="110000"/>
              </a:lnSpc>
              <a:spcBef>
                <a:spcPts val="300"/>
              </a:spcBef>
              <a:spcAft>
                <a:spcPts val="300"/>
              </a:spcAft>
              <a:buFont typeface="+mj-lt"/>
              <a:buAutoNum type="arabicPeriod"/>
            </a:pPr>
            <a:r>
              <a:rPr lang="es-ES" sz="2000" dirty="0"/>
              <a:t>Toda persona tiene derecho a la </a:t>
            </a:r>
            <a:r>
              <a:rPr lang="es-ES" sz="2000" b="1" dirty="0"/>
              <a:t>protección de los datos de carácter personal</a:t>
            </a:r>
            <a:r>
              <a:rPr lang="es-ES" sz="2000" dirty="0"/>
              <a:t> que le conciernan; </a:t>
            </a:r>
          </a:p>
          <a:p>
            <a:pPr marL="457200" indent="-457200" algn="just">
              <a:lnSpc>
                <a:spcPct val="110000"/>
              </a:lnSpc>
              <a:spcBef>
                <a:spcPts val="300"/>
              </a:spcBef>
              <a:spcAft>
                <a:spcPts val="300"/>
              </a:spcAft>
              <a:buFont typeface="+mj-lt"/>
              <a:buAutoNum type="arabicPeriod"/>
            </a:pPr>
            <a:r>
              <a:rPr lang="es-ES" sz="2000" dirty="0" smtClean="0"/>
              <a:t>El </a:t>
            </a:r>
            <a:r>
              <a:rPr lang="es-ES" sz="2000" dirty="0"/>
              <a:t>Parlamento Europeo y el Consejo establecerán, con arreglo al procedimiento legislativo ordinario, las normas sobre protección de las personas físicas respecto del</a:t>
            </a:r>
            <a:r>
              <a:rPr lang="es-ES" sz="2000" b="1" dirty="0"/>
              <a:t> tratamiento de datos de carácter personal </a:t>
            </a:r>
            <a:r>
              <a:rPr lang="es-ES" sz="2000" dirty="0"/>
              <a:t>por las instituciones, órganos y organismos de la Unión, así como por los Estados miembros en el ejercicio de las actividades comprendidas en el ámbito de aplicación del Derecho de la Unión, y sobre la libre circulación de estos datos. El respeto de dichas normas estará sometido al control de autoridades </a:t>
            </a:r>
            <a:r>
              <a:rPr lang="es-ES" sz="2000" dirty="0" smtClean="0"/>
              <a:t>independientes</a:t>
            </a:r>
            <a:r>
              <a:rPr lang="es-ES" sz="2000" dirty="0"/>
              <a:t>.</a:t>
            </a:r>
            <a:endParaRPr lang="es-MX" sz="2000" dirty="0"/>
          </a:p>
        </p:txBody>
      </p:sp>
    </p:spTree>
    <p:extLst>
      <p:ext uri="{BB962C8B-B14F-4D97-AF65-F5344CB8AC3E}">
        <p14:creationId xmlns:p14="http://schemas.microsoft.com/office/powerpoint/2010/main" val="67362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Título"/>
          <p:cNvSpPr>
            <a:spLocks noGrp="1"/>
          </p:cNvSpPr>
          <p:nvPr>
            <p:ph type="ctrTitle"/>
          </p:nvPr>
        </p:nvSpPr>
        <p:spPr>
          <a:xfrm>
            <a:off x="467544" y="2348881"/>
            <a:ext cx="8208912" cy="2376263"/>
          </a:xfrm>
        </p:spPr>
        <p:txBody>
          <a:bodyPr>
            <a:noAutofit/>
          </a:bodyPr>
          <a:lstStyle/>
          <a:p>
            <a:r>
              <a:rPr lang="es-ES" sz="3600" dirty="0" smtClean="0">
                <a:solidFill>
                  <a:srgbClr val="102B32"/>
                </a:solidFill>
              </a:rPr>
              <a:t/>
            </a:r>
            <a:br>
              <a:rPr lang="es-ES" sz="3600" dirty="0" smtClean="0">
                <a:solidFill>
                  <a:srgbClr val="102B32"/>
                </a:solidFill>
              </a:rPr>
            </a:br>
            <a:r>
              <a:rPr lang="es-ES" sz="3600" dirty="0">
                <a:solidFill>
                  <a:srgbClr val="102B32"/>
                </a:solidFill>
              </a:rPr>
              <a:t>Protección de datos personales como reflejo de la intimidad y vida privada. Construcción </a:t>
            </a:r>
            <a:r>
              <a:rPr lang="es-ES" sz="3600" dirty="0" smtClean="0">
                <a:solidFill>
                  <a:srgbClr val="102B32"/>
                </a:solidFill>
              </a:rPr>
              <a:t>jurisprudencial.</a:t>
            </a:r>
            <a:r>
              <a:rPr lang="es-MX" sz="3600" dirty="0">
                <a:solidFill>
                  <a:srgbClr val="102B32"/>
                </a:solidFill>
              </a:rPr>
              <a:t/>
            </a:r>
            <a:br>
              <a:rPr lang="es-MX" sz="3600" dirty="0">
                <a:solidFill>
                  <a:srgbClr val="102B32"/>
                </a:solidFill>
              </a:rPr>
            </a:br>
            <a:endParaRPr lang="es-MX" sz="3600" dirty="0">
              <a:solidFill>
                <a:srgbClr val="102B32"/>
              </a:solidFill>
            </a:endParaRPr>
          </a:p>
        </p:txBody>
      </p:sp>
    </p:spTree>
    <p:extLst>
      <p:ext uri="{BB962C8B-B14F-4D97-AF65-F5344CB8AC3E}">
        <p14:creationId xmlns:p14="http://schemas.microsoft.com/office/powerpoint/2010/main" val="40939775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Tribunal Europeo de Derechos Humanos</a:t>
            </a:r>
            <a:endParaRPr lang="es-MX" dirty="0"/>
          </a:p>
        </p:txBody>
      </p:sp>
      <p:sp>
        <p:nvSpPr>
          <p:cNvPr id="3" name="2 Marcador de contenido"/>
          <p:cNvSpPr>
            <a:spLocks noGrp="1"/>
          </p:cNvSpPr>
          <p:nvPr>
            <p:ph idx="1"/>
          </p:nvPr>
        </p:nvSpPr>
        <p:spPr>
          <a:xfrm>
            <a:off x="457200" y="1600201"/>
            <a:ext cx="8229600" cy="4277071"/>
          </a:xfrm>
        </p:spPr>
        <p:txBody>
          <a:bodyPr vert="horz" lIns="91440" tIns="45720" rIns="91440" bIns="45720" rtlCol="0" anchor="t">
            <a:noAutofit/>
          </a:bodyPr>
          <a:lstStyle/>
          <a:p>
            <a:pPr marL="514350" indent="-514350">
              <a:spcBef>
                <a:spcPts val="600"/>
              </a:spcBef>
              <a:spcAft>
                <a:spcPts val="600"/>
              </a:spcAft>
              <a:buFont typeface="+mj-lt"/>
              <a:buAutoNum type="arabicPeriod"/>
            </a:pPr>
            <a:r>
              <a:rPr lang="es-ES" sz="2600" dirty="0" err="1" smtClean="0">
                <a:ea typeface="+mj-ea"/>
              </a:rPr>
              <a:t>STEDH</a:t>
            </a:r>
            <a:r>
              <a:rPr lang="es-ES" sz="2600" dirty="0" smtClean="0">
                <a:ea typeface="+mj-ea"/>
              </a:rPr>
              <a:t> </a:t>
            </a:r>
            <a:r>
              <a:rPr lang="es-ES" sz="2600" dirty="0">
                <a:ea typeface="+mj-ea"/>
              </a:rPr>
              <a:t>de 26 de marzo de 1987, caso </a:t>
            </a:r>
            <a:r>
              <a:rPr lang="es-ES" sz="2600" dirty="0" err="1">
                <a:ea typeface="+mj-ea"/>
              </a:rPr>
              <a:t>Leander</a:t>
            </a:r>
            <a:r>
              <a:rPr lang="es-ES" sz="2600" dirty="0">
                <a:ea typeface="+mj-ea"/>
              </a:rPr>
              <a:t> contra </a:t>
            </a:r>
            <a:r>
              <a:rPr lang="es-ES" sz="2600" dirty="0" smtClean="0">
                <a:ea typeface="+mj-ea"/>
              </a:rPr>
              <a:t>Suecia;</a:t>
            </a:r>
            <a:endParaRPr lang="es-ES" sz="2600" dirty="0">
              <a:ea typeface="+mj-ea"/>
            </a:endParaRPr>
          </a:p>
          <a:p>
            <a:pPr marL="514350" indent="-514350">
              <a:spcBef>
                <a:spcPts val="600"/>
              </a:spcBef>
              <a:spcAft>
                <a:spcPts val="600"/>
              </a:spcAft>
              <a:buFont typeface="+mj-lt"/>
              <a:buAutoNum type="arabicPeriod"/>
            </a:pPr>
            <a:r>
              <a:rPr lang="es-ES" sz="2600" dirty="0" err="1" smtClean="0">
                <a:ea typeface="+mj-ea"/>
              </a:rPr>
              <a:t>STEDH</a:t>
            </a:r>
            <a:r>
              <a:rPr lang="es-ES" sz="2600" dirty="0" smtClean="0">
                <a:ea typeface="+mj-ea"/>
              </a:rPr>
              <a:t> </a:t>
            </a:r>
            <a:r>
              <a:rPr lang="es-ES" sz="2600" dirty="0">
                <a:ea typeface="+mj-ea"/>
              </a:rPr>
              <a:t>de 7 de julio de 1989, caso </a:t>
            </a:r>
            <a:r>
              <a:rPr lang="es-ES" sz="2600" dirty="0" err="1">
                <a:ea typeface="+mj-ea"/>
              </a:rPr>
              <a:t>Gaskin</a:t>
            </a:r>
            <a:r>
              <a:rPr lang="es-ES" sz="2600" dirty="0">
                <a:ea typeface="+mj-ea"/>
              </a:rPr>
              <a:t> contra el Reino </a:t>
            </a:r>
            <a:r>
              <a:rPr lang="es-ES" sz="2600" dirty="0" smtClean="0">
                <a:ea typeface="+mj-ea"/>
              </a:rPr>
              <a:t>Unido;</a:t>
            </a:r>
            <a:endParaRPr lang="es-MX" sz="2600" dirty="0">
              <a:ea typeface="+mj-ea"/>
            </a:endParaRPr>
          </a:p>
          <a:p>
            <a:pPr marL="514350" indent="-514350">
              <a:spcBef>
                <a:spcPts val="600"/>
              </a:spcBef>
              <a:spcAft>
                <a:spcPts val="600"/>
              </a:spcAft>
              <a:buFont typeface="+mj-lt"/>
              <a:buAutoNum type="arabicPeriod"/>
            </a:pPr>
            <a:r>
              <a:rPr lang="es-ES" sz="2600" dirty="0" err="1" smtClean="0">
                <a:ea typeface="+mj-ea"/>
              </a:rPr>
              <a:t>STEDH</a:t>
            </a:r>
            <a:r>
              <a:rPr lang="es-ES" sz="2600" dirty="0" smtClean="0">
                <a:ea typeface="+mj-ea"/>
              </a:rPr>
              <a:t> </a:t>
            </a:r>
            <a:r>
              <a:rPr lang="es-ES" sz="2600" dirty="0">
                <a:ea typeface="+mj-ea"/>
              </a:rPr>
              <a:t>de 16 de febrero del 2000, caso </a:t>
            </a:r>
            <a:r>
              <a:rPr lang="es-ES" sz="2600" dirty="0" err="1">
                <a:ea typeface="+mj-ea"/>
              </a:rPr>
              <a:t>Amann</a:t>
            </a:r>
            <a:r>
              <a:rPr lang="es-ES" sz="2600" dirty="0">
                <a:ea typeface="+mj-ea"/>
              </a:rPr>
              <a:t> contra </a:t>
            </a:r>
            <a:r>
              <a:rPr lang="es-ES" sz="2600" dirty="0" smtClean="0">
                <a:ea typeface="+mj-ea"/>
              </a:rPr>
              <a:t>Suiza;</a:t>
            </a:r>
            <a:endParaRPr lang="es-MX" sz="2600" dirty="0">
              <a:ea typeface="+mj-ea"/>
            </a:endParaRPr>
          </a:p>
          <a:p>
            <a:pPr marL="514350" indent="-514350">
              <a:spcBef>
                <a:spcPts val="600"/>
              </a:spcBef>
              <a:spcAft>
                <a:spcPts val="600"/>
              </a:spcAft>
              <a:buFont typeface="+mj-lt"/>
              <a:buAutoNum type="arabicPeriod"/>
            </a:pPr>
            <a:endParaRPr lang="es-MX" sz="2600" dirty="0">
              <a:ea typeface="+mj-ea"/>
            </a:endParaRPr>
          </a:p>
          <a:p>
            <a:pPr>
              <a:spcBef>
                <a:spcPts val="600"/>
              </a:spcBef>
              <a:spcAft>
                <a:spcPts val="600"/>
              </a:spcAft>
              <a:buNone/>
            </a:pPr>
            <a:endParaRPr lang="es-MX" sz="2400" b="1" dirty="0">
              <a:solidFill>
                <a:schemeClr val="accent5">
                  <a:lumMod val="50000"/>
                </a:schemeClr>
              </a:solidFill>
              <a:ea typeface="+mj-ea"/>
            </a:endParaRPr>
          </a:p>
        </p:txBody>
      </p:sp>
    </p:spTree>
    <p:extLst>
      <p:ext uri="{BB962C8B-B14F-4D97-AF65-F5344CB8AC3E}">
        <p14:creationId xmlns:p14="http://schemas.microsoft.com/office/powerpoint/2010/main" val="172963675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Tribunal </a:t>
            </a:r>
            <a:r>
              <a:rPr lang="es-ES" dirty="0"/>
              <a:t>Constitucional </a:t>
            </a:r>
            <a:r>
              <a:rPr lang="es-ES" dirty="0" smtClean="0"/>
              <a:t>Español</a:t>
            </a:r>
            <a:endParaRPr lang="es-MX" dirty="0"/>
          </a:p>
        </p:txBody>
      </p:sp>
      <p:sp>
        <p:nvSpPr>
          <p:cNvPr id="3" name="2 Marcador de contenido"/>
          <p:cNvSpPr>
            <a:spLocks noGrp="1"/>
          </p:cNvSpPr>
          <p:nvPr>
            <p:ph idx="1"/>
          </p:nvPr>
        </p:nvSpPr>
        <p:spPr/>
        <p:txBody>
          <a:bodyPr/>
          <a:lstStyle/>
          <a:p>
            <a:pPr marL="514350" indent="-514350">
              <a:spcBef>
                <a:spcPts val="600"/>
              </a:spcBef>
              <a:spcAft>
                <a:spcPts val="600"/>
              </a:spcAft>
              <a:buFont typeface="+mj-lt"/>
              <a:buAutoNum type="arabicPeriod"/>
            </a:pPr>
            <a:r>
              <a:rPr lang="es-ES" sz="2600" dirty="0">
                <a:ea typeface="+mj-ea"/>
              </a:rPr>
              <a:t>Sentencias del Tribunal Constitucional español número </a:t>
            </a:r>
            <a:r>
              <a:rPr lang="es-ES" sz="2600" dirty="0" smtClean="0">
                <a:ea typeface="+mj-ea"/>
              </a:rPr>
              <a:t>290/2000;</a:t>
            </a:r>
            <a:endParaRPr lang="es-ES" sz="2600" dirty="0">
              <a:ea typeface="+mj-ea"/>
            </a:endParaRPr>
          </a:p>
          <a:p>
            <a:pPr marL="514350" indent="-514350">
              <a:spcBef>
                <a:spcPts val="600"/>
              </a:spcBef>
              <a:spcAft>
                <a:spcPts val="600"/>
              </a:spcAft>
              <a:buFont typeface="+mj-lt"/>
              <a:buAutoNum type="arabicPeriod"/>
            </a:pPr>
            <a:r>
              <a:rPr lang="es-ES" sz="2600" dirty="0">
                <a:ea typeface="+mj-ea"/>
              </a:rPr>
              <a:t>Sentencias del Tribunal Constitucional español número </a:t>
            </a:r>
            <a:r>
              <a:rPr lang="es-ES" sz="2600" dirty="0" smtClean="0">
                <a:ea typeface="+mj-ea"/>
              </a:rPr>
              <a:t>292/2000;</a:t>
            </a:r>
            <a:endParaRPr lang="es-MX" sz="2600" dirty="0">
              <a:ea typeface="+mj-ea"/>
            </a:endParaRPr>
          </a:p>
        </p:txBody>
      </p:sp>
    </p:spTree>
    <p:extLst>
      <p:ext uri="{BB962C8B-B14F-4D97-AF65-F5344CB8AC3E}">
        <p14:creationId xmlns:p14="http://schemas.microsoft.com/office/powerpoint/2010/main" val="150171678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Suprema </a:t>
            </a:r>
            <a:r>
              <a:rPr lang="es-ES" dirty="0"/>
              <a:t>Corte de Justicia de la </a:t>
            </a:r>
            <a:r>
              <a:rPr lang="es-ES" dirty="0" smtClean="0"/>
              <a:t>Nación</a:t>
            </a:r>
            <a:endParaRPr lang="es-MX" dirty="0"/>
          </a:p>
        </p:txBody>
      </p:sp>
      <p:sp>
        <p:nvSpPr>
          <p:cNvPr id="3" name="2 Marcador de contenido"/>
          <p:cNvSpPr>
            <a:spLocks noGrp="1"/>
          </p:cNvSpPr>
          <p:nvPr>
            <p:ph idx="1"/>
          </p:nvPr>
        </p:nvSpPr>
        <p:spPr>
          <a:xfrm>
            <a:off x="323528" y="1639341"/>
            <a:ext cx="8435280" cy="4525963"/>
          </a:xfrm>
        </p:spPr>
        <p:txBody>
          <a:bodyPr>
            <a:normAutofit fontScale="70000" lnSpcReduction="20000"/>
          </a:bodyPr>
          <a:lstStyle/>
          <a:p>
            <a:pPr marL="514350" indent="-514350" algn="just">
              <a:lnSpc>
                <a:spcPct val="130000"/>
              </a:lnSpc>
              <a:spcBef>
                <a:spcPts val="600"/>
              </a:spcBef>
              <a:spcAft>
                <a:spcPts val="600"/>
              </a:spcAft>
              <a:buFont typeface="+mj-lt"/>
              <a:buAutoNum type="arabicPeriod"/>
            </a:pPr>
            <a:r>
              <a:rPr lang="es-ES" sz="3100" dirty="0">
                <a:ea typeface="+mj-ea"/>
              </a:rPr>
              <a:t>Tesis: </a:t>
            </a:r>
            <a:r>
              <a:rPr lang="es-ES" sz="3100" dirty="0" err="1">
                <a:ea typeface="+mj-ea"/>
              </a:rPr>
              <a:t>1a</a:t>
            </a:r>
            <a:r>
              <a:rPr lang="es-ES" sz="3100" dirty="0">
                <a:ea typeface="+mj-ea"/>
              </a:rPr>
              <a:t>. CXLIX/2007, «Vida privada e intimidad. Si bien son derechos distintos, ésta forma parte de aquélla», publicada en el </a:t>
            </a:r>
            <a:r>
              <a:rPr lang="es-ES" sz="3100" i="1" dirty="0">
                <a:ea typeface="+mj-ea"/>
              </a:rPr>
              <a:t>Semanario Judicial de la Federación y su Gaceta,</a:t>
            </a:r>
            <a:r>
              <a:rPr lang="es-ES" sz="3100" dirty="0">
                <a:ea typeface="+mj-ea"/>
              </a:rPr>
              <a:t> novena época, primera Sala, XXVI, julio 2007</a:t>
            </a:r>
          </a:p>
          <a:p>
            <a:pPr marL="514350" indent="-514350" algn="just">
              <a:lnSpc>
                <a:spcPct val="130000"/>
              </a:lnSpc>
              <a:spcBef>
                <a:spcPts val="600"/>
              </a:spcBef>
              <a:spcAft>
                <a:spcPts val="600"/>
              </a:spcAft>
              <a:buFont typeface="+mj-lt"/>
              <a:buAutoNum type="arabicPeriod"/>
            </a:pPr>
            <a:r>
              <a:rPr lang="es-ES" sz="3100" dirty="0">
                <a:ea typeface="+mj-ea"/>
              </a:rPr>
              <a:t>Tesis: </a:t>
            </a:r>
            <a:r>
              <a:rPr lang="es-ES" sz="3100" dirty="0" err="1">
                <a:ea typeface="+mj-ea"/>
              </a:rPr>
              <a:t>1a</a:t>
            </a:r>
            <a:r>
              <a:rPr lang="es-ES" sz="3100" dirty="0">
                <a:ea typeface="+mj-ea"/>
              </a:rPr>
              <a:t>. CXLVIII/2007, «Vida privada. El artículo </a:t>
            </a:r>
            <a:r>
              <a:rPr lang="es-ES" sz="3100" dirty="0" err="1">
                <a:ea typeface="+mj-ea"/>
              </a:rPr>
              <a:t>1o</a:t>
            </a:r>
            <a:r>
              <a:rPr lang="es-ES" sz="3100" dirty="0">
                <a:ea typeface="+mj-ea"/>
              </a:rPr>
              <a:t>. de la Ley Sobre Delitos de Imprenta, al proteger el honor y la reputación frente a cualquier manifestación o expresión maliciosa, no excede el límite establecido por el artículo </a:t>
            </a:r>
            <a:r>
              <a:rPr lang="es-ES" sz="3100" dirty="0" err="1">
                <a:ea typeface="+mj-ea"/>
              </a:rPr>
              <a:t>7o</a:t>
            </a:r>
            <a:r>
              <a:rPr lang="es-ES" sz="3100" dirty="0">
                <a:ea typeface="+mj-ea"/>
              </a:rPr>
              <a:t>. de la Constitución Federal», publicada en el </a:t>
            </a:r>
            <a:r>
              <a:rPr lang="es-ES" sz="3100" i="1" dirty="0">
                <a:ea typeface="+mj-ea"/>
              </a:rPr>
              <a:t>Semanario Judicial de la Federación y su Gaceta</a:t>
            </a:r>
            <a:r>
              <a:rPr lang="es-ES" sz="3100" dirty="0">
                <a:ea typeface="+mj-ea"/>
              </a:rPr>
              <a:t>, novena época, primera Sala, XXVI, julio 2007, </a:t>
            </a:r>
            <a:endParaRPr lang="es-MX" sz="3100" dirty="0">
              <a:ea typeface="+mj-ea"/>
            </a:endParaRPr>
          </a:p>
          <a:p>
            <a:pPr marL="0" indent="0" algn="just">
              <a:buNone/>
            </a:pPr>
            <a:endParaRPr lang="es-MX" dirty="0"/>
          </a:p>
        </p:txBody>
      </p:sp>
    </p:spTree>
    <p:extLst>
      <p:ext uri="{BB962C8B-B14F-4D97-AF65-F5344CB8AC3E}">
        <p14:creationId xmlns:p14="http://schemas.microsoft.com/office/powerpoint/2010/main" val="304016832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864" y="2132856"/>
            <a:ext cx="8229600" cy="2664296"/>
          </a:xfrm>
        </p:spPr>
        <p:txBody>
          <a:bodyPr/>
          <a:lstStyle/>
          <a:p>
            <a:pPr algn="ctr"/>
            <a:r>
              <a:rPr lang="es-ES" sz="3600" dirty="0">
                <a:solidFill>
                  <a:srgbClr val="102B32"/>
                </a:solidFill>
              </a:rPr>
              <a:t>La Protección de los Datos Personales en México. </a:t>
            </a:r>
            <a:r>
              <a:rPr lang="es-ES" sz="3600" dirty="0" smtClean="0">
                <a:solidFill>
                  <a:srgbClr val="102B32"/>
                </a:solidFill>
              </a:rPr>
              <a:t/>
            </a:r>
            <a:br>
              <a:rPr lang="es-ES" sz="3600" dirty="0" smtClean="0">
                <a:solidFill>
                  <a:srgbClr val="102B32"/>
                </a:solidFill>
              </a:rPr>
            </a:br>
            <a:r>
              <a:rPr lang="es-ES" sz="3600" dirty="0" smtClean="0">
                <a:solidFill>
                  <a:srgbClr val="102B32"/>
                </a:solidFill>
              </a:rPr>
              <a:t> </a:t>
            </a:r>
            <a:r>
              <a:rPr lang="es-ES" sz="3600" dirty="0">
                <a:solidFill>
                  <a:srgbClr val="102B32"/>
                </a:solidFill>
              </a:rPr>
              <a:t>Un Derecho Humano de cara al siglo XXI</a:t>
            </a:r>
            <a:r>
              <a:rPr lang="es-MX" dirty="0">
                <a:effectLst/>
              </a:rPr>
              <a:t/>
            </a:r>
            <a:br>
              <a:rPr lang="es-MX" dirty="0">
                <a:effectLst/>
              </a:rPr>
            </a:br>
            <a:endParaRPr lang="es-MX" dirty="0"/>
          </a:p>
        </p:txBody>
      </p:sp>
    </p:spTree>
    <p:extLst>
      <p:ext uri="{BB962C8B-B14F-4D97-AF65-F5344CB8AC3E}">
        <p14:creationId xmlns:p14="http://schemas.microsoft.com/office/powerpoint/2010/main" val="147823053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Artículos </a:t>
            </a:r>
            <a:r>
              <a:rPr lang="es-ES" dirty="0"/>
              <a:t>16, 20 y 73 </a:t>
            </a:r>
            <a:r>
              <a:rPr lang="es-ES" dirty="0" smtClean="0"/>
              <a:t>de la </a:t>
            </a:r>
            <a:r>
              <a:rPr lang="es-ES" dirty="0" err="1" smtClean="0"/>
              <a:t>CPEUM</a:t>
            </a:r>
            <a:endParaRPr lang="es-MX" dirty="0"/>
          </a:p>
        </p:txBody>
      </p:sp>
      <p:sp>
        <p:nvSpPr>
          <p:cNvPr id="3" name="2 Marcador de contenido"/>
          <p:cNvSpPr>
            <a:spLocks noGrp="1"/>
          </p:cNvSpPr>
          <p:nvPr>
            <p:ph idx="1"/>
          </p:nvPr>
        </p:nvSpPr>
        <p:spPr/>
        <p:txBody>
          <a:bodyPr>
            <a:normAutofit fontScale="70000" lnSpcReduction="20000"/>
          </a:bodyPr>
          <a:lstStyle/>
          <a:p>
            <a:pPr marL="0" indent="0" algn="just">
              <a:lnSpc>
                <a:spcPct val="140000"/>
              </a:lnSpc>
              <a:spcBef>
                <a:spcPts val="300"/>
              </a:spcBef>
              <a:spcAft>
                <a:spcPts val="300"/>
              </a:spcAft>
              <a:buNone/>
            </a:pPr>
            <a:r>
              <a:rPr lang="es-MX" sz="3400" b="1" dirty="0" smtClean="0"/>
              <a:t>Artículo </a:t>
            </a:r>
            <a:r>
              <a:rPr lang="es-MX" sz="3400" b="1" dirty="0"/>
              <a:t>16. </a:t>
            </a:r>
            <a:r>
              <a:rPr lang="es-MX" sz="3400" b="1" dirty="0" smtClean="0"/>
              <a:t>…</a:t>
            </a:r>
          </a:p>
          <a:p>
            <a:pPr marL="0" indent="0" algn="just">
              <a:lnSpc>
                <a:spcPct val="140000"/>
              </a:lnSpc>
              <a:spcBef>
                <a:spcPts val="300"/>
              </a:spcBef>
              <a:spcAft>
                <a:spcPts val="300"/>
              </a:spcAft>
              <a:buNone/>
            </a:pPr>
            <a:r>
              <a:rPr lang="es-MX" sz="3400" dirty="0" smtClean="0"/>
              <a:t>Toda </a:t>
            </a:r>
            <a:r>
              <a:rPr lang="es-MX" sz="3400" dirty="0"/>
              <a:t>persona tiene </a:t>
            </a:r>
            <a:r>
              <a:rPr lang="es-MX" sz="3400" b="1" dirty="0"/>
              <a:t>derecho a la protección de sus datos personales, </a:t>
            </a:r>
            <a:r>
              <a:rPr lang="es-MX" sz="3400" dirty="0"/>
              <a:t>al acceso, rectificación y cancelación de los mismos, así como a manifestar su oposición, en los términos que fije la ley, la cual establecerá los supuestos de excepción a los principios que rijan el tratamiento de datos, por razones de seguridad nacional, disposiciones de orden público, seguridad y salud públicas o para proteger los derechos de terceros.</a:t>
            </a:r>
          </a:p>
          <a:p>
            <a:pPr marL="0" indent="0" algn="r">
              <a:lnSpc>
                <a:spcPct val="140000"/>
              </a:lnSpc>
              <a:spcBef>
                <a:spcPts val="300"/>
              </a:spcBef>
              <a:spcAft>
                <a:spcPts val="300"/>
              </a:spcAft>
              <a:buNone/>
            </a:pPr>
            <a:r>
              <a:rPr lang="es-MX" sz="1900" i="1" dirty="0"/>
              <a:t>Párrafo adicionado </a:t>
            </a:r>
            <a:r>
              <a:rPr lang="es-MX" sz="1900" i="1" dirty="0" err="1"/>
              <a:t>DOF</a:t>
            </a:r>
            <a:r>
              <a:rPr lang="es-MX" sz="1900" i="1" dirty="0"/>
              <a:t> 01-06-2009</a:t>
            </a:r>
          </a:p>
          <a:p>
            <a:pPr marL="0" indent="0">
              <a:buNone/>
            </a:pPr>
            <a:endParaRPr lang="es-MX" dirty="0"/>
          </a:p>
        </p:txBody>
      </p:sp>
    </p:spTree>
    <p:extLst>
      <p:ext uri="{BB962C8B-B14F-4D97-AF65-F5344CB8AC3E}">
        <p14:creationId xmlns:p14="http://schemas.microsoft.com/office/powerpoint/2010/main" val="9290582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324254778"/>
              </p:ext>
            </p:extLst>
          </p:nvPr>
        </p:nvGraphicFramePr>
        <p:xfrm>
          <a:off x="323528" y="908720"/>
          <a:ext cx="842493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91905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Autofit/>
          </a:bodyPr>
          <a:lstStyle/>
          <a:p>
            <a:pPr marL="0" indent="0" algn="just">
              <a:lnSpc>
                <a:spcPct val="140000"/>
              </a:lnSpc>
              <a:spcBef>
                <a:spcPts val="300"/>
              </a:spcBef>
              <a:spcAft>
                <a:spcPts val="300"/>
              </a:spcAft>
              <a:buNone/>
            </a:pPr>
            <a:r>
              <a:rPr lang="es-MX" sz="1800" b="1" dirty="0"/>
              <a:t>Artículo 20. </a:t>
            </a:r>
            <a:r>
              <a:rPr lang="es-MX" sz="1800" dirty="0"/>
              <a:t>El proceso penal será acusatorio y oral. Se regirá por los principios de publicidad, contradicción, concentración, continuidad e inmediación.</a:t>
            </a:r>
          </a:p>
          <a:p>
            <a:pPr marL="0" indent="0" algn="just">
              <a:lnSpc>
                <a:spcPct val="140000"/>
              </a:lnSpc>
              <a:spcBef>
                <a:spcPts val="0"/>
              </a:spcBef>
              <a:buNone/>
            </a:pPr>
            <a:r>
              <a:rPr lang="es-MX" sz="1800" dirty="0" smtClean="0"/>
              <a:t>...</a:t>
            </a:r>
            <a:endParaRPr lang="es-MX" sz="1800" dirty="0"/>
          </a:p>
          <a:p>
            <a:pPr marL="0" indent="0" algn="just">
              <a:lnSpc>
                <a:spcPct val="140000"/>
              </a:lnSpc>
              <a:spcBef>
                <a:spcPts val="300"/>
              </a:spcBef>
              <a:spcAft>
                <a:spcPts val="300"/>
              </a:spcAft>
              <a:buNone/>
            </a:pPr>
            <a:r>
              <a:rPr lang="es-MX" sz="1800" dirty="0"/>
              <a:t>C. </a:t>
            </a:r>
            <a:r>
              <a:rPr lang="es-MX" sz="1800" dirty="0" smtClean="0"/>
              <a:t>De </a:t>
            </a:r>
            <a:r>
              <a:rPr lang="es-MX" sz="1800" dirty="0"/>
              <a:t>los derechos de la víctima o del ofendido</a:t>
            </a:r>
            <a:r>
              <a:rPr lang="es-MX" sz="1800" dirty="0" smtClean="0"/>
              <a:t>:</a:t>
            </a:r>
          </a:p>
          <a:p>
            <a:pPr marL="0" indent="0" algn="just">
              <a:lnSpc>
                <a:spcPct val="140000"/>
              </a:lnSpc>
              <a:spcBef>
                <a:spcPts val="0"/>
              </a:spcBef>
              <a:spcAft>
                <a:spcPts val="300"/>
              </a:spcAft>
              <a:buNone/>
            </a:pPr>
            <a:r>
              <a:rPr lang="es-MX" sz="1800" dirty="0"/>
              <a:t>…</a:t>
            </a:r>
          </a:p>
          <a:p>
            <a:pPr marL="400050" lvl="1" indent="0" algn="just">
              <a:lnSpc>
                <a:spcPct val="140000"/>
              </a:lnSpc>
              <a:spcBef>
                <a:spcPts val="300"/>
              </a:spcBef>
              <a:spcAft>
                <a:spcPts val="300"/>
              </a:spcAft>
              <a:buNone/>
            </a:pPr>
            <a:r>
              <a:rPr lang="es-MX" sz="1800" b="1" dirty="0" smtClean="0"/>
              <a:t>V.</a:t>
            </a:r>
            <a:r>
              <a:rPr lang="es-MX" sz="1800" dirty="0" smtClean="0"/>
              <a:t> Al </a:t>
            </a:r>
            <a:r>
              <a:rPr lang="es-MX" sz="1800" dirty="0"/>
              <a:t>resguardo de su identidad y otros </a:t>
            </a:r>
            <a:r>
              <a:rPr lang="es-MX" sz="1800" b="1" dirty="0"/>
              <a:t>datos personales </a:t>
            </a:r>
            <a:r>
              <a:rPr lang="es-MX" sz="1800" dirty="0"/>
              <a:t>en los siguientes casos: cuando sean menores de edad; cuando se trate de delitos de violación, trata de personas, secuestro o delincuencia organizada; y cuando a juicio del juzgador sea necesario para su protección, salvaguardando en todo caso los derechos de la defensa.</a:t>
            </a:r>
          </a:p>
          <a:p>
            <a:pPr marL="0" indent="0" algn="r">
              <a:buNone/>
            </a:pPr>
            <a:r>
              <a:rPr lang="es-MX" sz="1800" i="1" dirty="0" smtClean="0"/>
              <a:t>				</a:t>
            </a:r>
            <a:r>
              <a:rPr lang="es-MX" sz="1200" i="1" dirty="0" smtClean="0"/>
              <a:t>Párrafo </a:t>
            </a:r>
            <a:r>
              <a:rPr lang="es-MX" sz="1200" i="1" dirty="0"/>
              <a:t>reformado </a:t>
            </a:r>
            <a:r>
              <a:rPr lang="es-MX" sz="1200" i="1" dirty="0" err="1"/>
              <a:t>DOF</a:t>
            </a:r>
            <a:r>
              <a:rPr lang="es-MX" sz="1200" i="1" dirty="0"/>
              <a:t> </a:t>
            </a:r>
            <a:r>
              <a:rPr lang="es-MX" sz="1200" i="1" dirty="0" smtClean="0"/>
              <a:t>14-07-2011</a:t>
            </a:r>
            <a:endParaRPr lang="es-MX" sz="1200" dirty="0"/>
          </a:p>
        </p:txBody>
      </p:sp>
      <p:sp>
        <p:nvSpPr>
          <p:cNvPr id="4" name="1 Título"/>
          <p:cNvSpPr>
            <a:spLocks noGrp="1"/>
          </p:cNvSpPr>
          <p:nvPr>
            <p:ph type="title"/>
          </p:nvPr>
        </p:nvSpPr>
        <p:spPr/>
        <p:txBody>
          <a:bodyPr/>
          <a:lstStyle/>
          <a:p>
            <a:r>
              <a:rPr lang="es-ES" dirty="0" smtClean="0">
                <a:effectLst/>
              </a:rPr>
              <a:t>Artículos </a:t>
            </a:r>
            <a:r>
              <a:rPr lang="es-ES" dirty="0">
                <a:effectLst/>
              </a:rPr>
              <a:t>16, 20 y 73 </a:t>
            </a:r>
            <a:r>
              <a:rPr lang="es-ES" dirty="0" smtClean="0">
                <a:effectLst/>
              </a:rPr>
              <a:t>de la </a:t>
            </a:r>
            <a:r>
              <a:rPr lang="es-ES" dirty="0" err="1" smtClean="0">
                <a:effectLst/>
              </a:rPr>
              <a:t>CPEUM</a:t>
            </a:r>
            <a:endParaRPr lang="es-MX" dirty="0"/>
          </a:p>
        </p:txBody>
      </p:sp>
    </p:spTree>
    <p:extLst>
      <p:ext uri="{BB962C8B-B14F-4D97-AF65-F5344CB8AC3E}">
        <p14:creationId xmlns:p14="http://schemas.microsoft.com/office/powerpoint/2010/main" val="170782495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lnSpc>
                <a:spcPct val="140000"/>
              </a:lnSpc>
              <a:buNone/>
            </a:pPr>
            <a:r>
              <a:rPr lang="es-MX" sz="2800" b="1" dirty="0"/>
              <a:t>Artículo 73. </a:t>
            </a:r>
            <a:r>
              <a:rPr lang="es-MX" sz="2800" dirty="0"/>
              <a:t>El Congreso tiene facultad:</a:t>
            </a:r>
          </a:p>
          <a:p>
            <a:pPr marL="0" indent="0" algn="just">
              <a:lnSpc>
                <a:spcPct val="140000"/>
              </a:lnSpc>
              <a:buNone/>
            </a:pPr>
            <a:r>
              <a:rPr lang="es-MX" sz="2800" dirty="0"/>
              <a:t>…</a:t>
            </a:r>
          </a:p>
          <a:p>
            <a:pPr marL="0" indent="0" algn="just">
              <a:lnSpc>
                <a:spcPct val="140000"/>
              </a:lnSpc>
              <a:buNone/>
            </a:pPr>
            <a:r>
              <a:rPr lang="es-MX" sz="2800" b="1" dirty="0"/>
              <a:t>XXIX-O. 	</a:t>
            </a:r>
            <a:r>
              <a:rPr lang="es-MX" sz="2800" dirty="0"/>
              <a:t>Para legislar en materia de </a:t>
            </a:r>
            <a:r>
              <a:rPr lang="es-MX" sz="2800" b="1" dirty="0"/>
              <a:t>protección de datos personales </a:t>
            </a:r>
            <a:r>
              <a:rPr lang="es-MX" sz="2800" dirty="0"/>
              <a:t>en posesión de particulares.</a:t>
            </a:r>
          </a:p>
          <a:p>
            <a:endParaRPr lang="es-MX" sz="4400" dirty="0"/>
          </a:p>
        </p:txBody>
      </p:sp>
      <p:sp>
        <p:nvSpPr>
          <p:cNvPr id="4" name="1 Título"/>
          <p:cNvSpPr>
            <a:spLocks noGrp="1"/>
          </p:cNvSpPr>
          <p:nvPr>
            <p:ph type="title"/>
          </p:nvPr>
        </p:nvSpPr>
        <p:spPr/>
        <p:txBody>
          <a:bodyPr/>
          <a:lstStyle/>
          <a:p>
            <a:r>
              <a:rPr lang="es-ES" dirty="0" smtClean="0"/>
              <a:t>Artículos </a:t>
            </a:r>
            <a:r>
              <a:rPr lang="es-ES" dirty="0"/>
              <a:t>16, 20 y 73 </a:t>
            </a:r>
            <a:r>
              <a:rPr lang="es-ES" dirty="0" smtClean="0"/>
              <a:t>de la </a:t>
            </a:r>
            <a:r>
              <a:rPr lang="es-ES" dirty="0" err="1" smtClean="0"/>
              <a:t>CPEUM</a:t>
            </a:r>
            <a:endParaRPr lang="es-MX" dirty="0"/>
          </a:p>
        </p:txBody>
      </p:sp>
    </p:spTree>
    <p:extLst>
      <p:ext uri="{BB962C8B-B14F-4D97-AF65-F5344CB8AC3E}">
        <p14:creationId xmlns:p14="http://schemas.microsoft.com/office/powerpoint/2010/main" val="22807662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Ley Federal de Transparencia y Acceso a la Información Pública Gubernamental; </a:t>
            </a:r>
            <a:endParaRPr lang="es-MX" dirty="0"/>
          </a:p>
        </p:txBody>
      </p:sp>
      <p:sp>
        <p:nvSpPr>
          <p:cNvPr id="3" name="2 Marcador de contenido"/>
          <p:cNvSpPr>
            <a:spLocks noGrp="1"/>
          </p:cNvSpPr>
          <p:nvPr>
            <p:ph idx="1"/>
          </p:nvPr>
        </p:nvSpPr>
        <p:spPr>
          <a:xfrm>
            <a:off x="457200" y="1960240"/>
            <a:ext cx="8229600" cy="4709120"/>
          </a:xfrm>
        </p:spPr>
        <p:txBody>
          <a:bodyPr>
            <a:normAutofit fontScale="92500" lnSpcReduction="20000"/>
          </a:bodyPr>
          <a:lstStyle/>
          <a:p>
            <a:pPr marL="0" indent="0">
              <a:lnSpc>
                <a:spcPct val="90000"/>
              </a:lnSpc>
              <a:buNone/>
            </a:pPr>
            <a:r>
              <a:rPr lang="es-MX" sz="2200" dirty="0"/>
              <a:t>Artículo </a:t>
            </a:r>
            <a:r>
              <a:rPr lang="es-MX" sz="2200" dirty="0" smtClean="0"/>
              <a:t>3. </a:t>
            </a:r>
            <a:r>
              <a:rPr lang="es-ES_tradnl" sz="2400" dirty="0"/>
              <a:t>Para los efectos de esta Ley se entenderá por:</a:t>
            </a:r>
            <a:endParaRPr lang="es-MX" sz="2200" dirty="0"/>
          </a:p>
          <a:p>
            <a:pPr>
              <a:lnSpc>
                <a:spcPct val="90000"/>
              </a:lnSpc>
              <a:buNone/>
            </a:pPr>
            <a:endParaRPr lang="es-MX" sz="1500" b="1" dirty="0">
              <a:solidFill>
                <a:srgbClr val="002060"/>
              </a:solidFill>
              <a:latin typeface="Baskerville Old Face" pitchFamily="18" charset="0"/>
            </a:endParaRPr>
          </a:p>
          <a:p>
            <a:pPr marL="0" lvl="1" indent="0" algn="just">
              <a:lnSpc>
                <a:spcPct val="130000"/>
              </a:lnSpc>
              <a:spcBef>
                <a:spcPts val="300"/>
              </a:spcBef>
              <a:spcAft>
                <a:spcPts val="300"/>
              </a:spcAft>
              <a:buNone/>
            </a:pPr>
            <a:r>
              <a:rPr lang="es-MX" sz="2400" dirty="0"/>
              <a:t>II. </a:t>
            </a:r>
            <a:r>
              <a:rPr lang="es-MX" sz="2400" b="1" dirty="0" smtClean="0"/>
              <a:t>Datos personales</a:t>
            </a:r>
            <a:r>
              <a:rPr lang="es-MX" sz="2400" dirty="0" smtClean="0"/>
              <a:t>: La </a:t>
            </a:r>
            <a:r>
              <a:rPr lang="es-MX" sz="2400" dirty="0"/>
              <a:t>información concerniente a una persona física, identificada o </a:t>
            </a:r>
            <a:r>
              <a:rPr lang="es-MX" sz="2400" dirty="0" smtClean="0"/>
              <a:t>identificable. </a:t>
            </a:r>
          </a:p>
          <a:p>
            <a:pPr marL="0" lvl="1" indent="0" algn="r">
              <a:lnSpc>
                <a:spcPct val="130000"/>
              </a:lnSpc>
              <a:spcBef>
                <a:spcPts val="300"/>
              </a:spcBef>
              <a:spcAft>
                <a:spcPts val="300"/>
              </a:spcAft>
              <a:buNone/>
            </a:pPr>
            <a:r>
              <a:rPr lang="es-ES" sz="1300" i="1" dirty="0"/>
              <a:t>Fracción reformada </a:t>
            </a:r>
            <a:r>
              <a:rPr lang="es-ES" sz="1300" i="1" dirty="0" err="1"/>
              <a:t>DOF</a:t>
            </a:r>
            <a:r>
              <a:rPr lang="es-ES" sz="1300" i="1" dirty="0"/>
              <a:t> 05-07-2010</a:t>
            </a:r>
            <a:endParaRPr lang="es-MX" sz="1300" dirty="0"/>
          </a:p>
          <a:p>
            <a:pPr marL="0" lvl="1" indent="0" algn="just">
              <a:lnSpc>
                <a:spcPct val="130000"/>
              </a:lnSpc>
              <a:spcBef>
                <a:spcPts val="300"/>
              </a:spcBef>
              <a:spcAft>
                <a:spcPts val="300"/>
              </a:spcAft>
              <a:buNone/>
            </a:pPr>
            <a:endParaRPr lang="es-MX" sz="2200" dirty="0" smtClean="0"/>
          </a:p>
          <a:p>
            <a:pPr marL="0" lvl="1" indent="0" algn="just">
              <a:lnSpc>
                <a:spcPct val="130000"/>
              </a:lnSpc>
              <a:spcBef>
                <a:spcPts val="300"/>
              </a:spcBef>
              <a:spcAft>
                <a:spcPts val="300"/>
              </a:spcAft>
              <a:buNone/>
            </a:pPr>
            <a:r>
              <a:rPr lang="es-MX" sz="2400" dirty="0" smtClean="0"/>
              <a:t>Entre </a:t>
            </a:r>
            <a:r>
              <a:rPr lang="es-MX" sz="2400" dirty="0"/>
              <a:t>otras, la relativa a su origen étnico o racial, o que esté referida a las características físicas, morales o emocionales, a su vida afectiva y familiar, domicilio, número telefónico, patrimonio, ideología y opiniones políticas, creencias o convicciones religiosas o filosóficas, los estados de salud físicos o mentales, las preferencias sexuales u otras análogas que afecten su intimidad </a:t>
            </a:r>
          </a:p>
        </p:txBody>
      </p:sp>
    </p:spTree>
    <p:extLst>
      <p:ext uri="{BB962C8B-B14F-4D97-AF65-F5344CB8AC3E}">
        <p14:creationId xmlns:p14="http://schemas.microsoft.com/office/powerpoint/2010/main" val="344555896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
        <p:nvSpPr>
          <p:cNvPr id="3" name="2 Marcador de contenido"/>
          <p:cNvSpPr>
            <a:spLocks noGrp="1"/>
          </p:cNvSpPr>
          <p:nvPr>
            <p:ph idx="1"/>
          </p:nvPr>
        </p:nvSpPr>
        <p:spPr>
          <a:xfrm>
            <a:off x="457200" y="1600200"/>
            <a:ext cx="8229600" cy="4997152"/>
          </a:xfrm>
        </p:spPr>
        <p:txBody>
          <a:bodyPr>
            <a:normAutofit fontScale="92500"/>
          </a:bodyPr>
          <a:lstStyle/>
          <a:p>
            <a:pPr marL="0" indent="0" algn="just">
              <a:lnSpc>
                <a:spcPct val="120000"/>
              </a:lnSpc>
              <a:spcBef>
                <a:spcPts val="300"/>
              </a:spcBef>
              <a:spcAft>
                <a:spcPts val="300"/>
              </a:spcAft>
              <a:buNone/>
            </a:pPr>
            <a:r>
              <a:rPr lang="es-ES" sz="2400" dirty="0"/>
              <a:t>Aprobada el 27 de abril de 2010 y publicada en el Diario Oficial de la Federación </a:t>
            </a:r>
            <a:r>
              <a:rPr lang="es-ES" sz="2400" dirty="0" smtClean="0"/>
              <a:t>el </a:t>
            </a:r>
            <a:r>
              <a:rPr lang="es-ES" sz="2400" dirty="0"/>
              <a:t>5 de julio del mismo año, </a:t>
            </a:r>
            <a:r>
              <a:rPr lang="es-ES" sz="2400" dirty="0" smtClean="0"/>
              <a:t>se </a:t>
            </a:r>
            <a:r>
              <a:rPr lang="es-ES" sz="2400" dirty="0"/>
              <a:t>estableció como fecha de entrada en vigor el día siguiente de su publicación</a:t>
            </a:r>
            <a:r>
              <a:rPr lang="es-ES" sz="2400" dirty="0" smtClean="0"/>
              <a:t>.</a:t>
            </a:r>
          </a:p>
          <a:p>
            <a:pPr marL="0" indent="0" algn="just">
              <a:lnSpc>
                <a:spcPct val="120000"/>
              </a:lnSpc>
              <a:spcBef>
                <a:spcPts val="300"/>
              </a:spcBef>
              <a:spcAft>
                <a:spcPts val="300"/>
              </a:spcAft>
              <a:buNone/>
            </a:pPr>
            <a:r>
              <a:rPr lang="es-ES" sz="2400" dirty="0" smtClean="0"/>
              <a:t>Se estableció en los artículos transitorios: </a:t>
            </a:r>
          </a:p>
          <a:p>
            <a:pPr algn="just">
              <a:lnSpc>
                <a:spcPct val="120000"/>
              </a:lnSpc>
              <a:spcBef>
                <a:spcPts val="300"/>
              </a:spcBef>
              <a:spcAft>
                <a:spcPts val="300"/>
              </a:spcAft>
              <a:buFont typeface="Wingdings" pitchFamily="2" charset="2"/>
              <a:buChar char="§"/>
            </a:pPr>
            <a:r>
              <a:rPr lang="es-ES" sz="2400" dirty="0" smtClean="0"/>
              <a:t>El </a:t>
            </a:r>
            <a:r>
              <a:rPr lang="es-ES" sz="2400" b="1" i="1" dirty="0"/>
              <a:t>Aviso de Privacidad</a:t>
            </a:r>
            <a:r>
              <a:rPr lang="es-ES" sz="2400" dirty="0"/>
              <a:t> entrará en vigor un año después de la entrada en vigor de la Ley, es decir el 06 de julio de 2011. </a:t>
            </a:r>
            <a:endParaRPr lang="es-ES" sz="2400" dirty="0" smtClean="0"/>
          </a:p>
          <a:p>
            <a:pPr algn="just">
              <a:lnSpc>
                <a:spcPct val="120000"/>
              </a:lnSpc>
              <a:spcBef>
                <a:spcPts val="300"/>
              </a:spcBef>
              <a:spcAft>
                <a:spcPts val="300"/>
              </a:spcAft>
              <a:buFont typeface="Wingdings" pitchFamily="2" charset="2"/>
              <a:buChar char="§"/>
            </a:pPr>
            <a:r>
              <a:rPr lang="es-ES" sz="2400" dirty="0" smtClean="0"/>
              <a:t>Los </a:t>
            </a:r>
            <a:r>
              <a:rPr lang="es-ES" sz="2400" dirty="0"/>
              <a:t>titulares de la información, podrán ejercer sus derechos de acceso, rectificación, cancelación y oposición, así como dar inicio, en su caso, al </a:t>
            </a:r>
            <a:r>
              <a:rPr lang="es-ES" sz="2400" b="1" i="1" dirty="0"/>
              <a:t>procedimiento de protección de derechos</a:t>
            </a:r>
            <a:r>
              <a:rPr lang="es-ES" sz="2400" dirty="0"/>
              <a:t> establecido dieciocho meses después de la entrada en vigor de la Ley, es decir el 06 de enero de </a:t>
            </a:r>
            <a:r>
              <a:rPr lang="es-ES" sz="2400" dirty="0" smtClean="0"/>
              <a:t>2012</a:t>
            </a:r>
            <a:endParaRPr lang="es-MX" sz="2400" dirty="0"/>
          </a:p>
          <a:p>
            <a:endParaRPr lang="es-MX" dirty="0"/>
          </a:p>
        </p:txBody>
      </p:sp>
    </p:spTree>
    <p:extLst>
      <p:ext uri="{BB962C8B-B14F-4D97-AF65-F5344CB8AC3E}">
        <p14:creationId xmlns:p14="http://schemas.microsoft.com/office/powerpoint/2010/main" val="254343747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ES" sz="2800" b="1" dirty="0" smtClean="0"/>
              <a:t>Objetivo: </a:t>
            </a:r>
          </a:p>
          <a:p>
            <a:pPr marL="0" indent="0">
              <a:buNone/>
            </a:pPr>
            <a:endParaRPr lang="es-ES" sz="2800" b="1" dirty="0" smtClean="0"/>
          </a:p>
          <a:p>
            <a:pPr>
              <a:buFont typeface="Wingdings" pitchFamily="2" charset="2"/>
              <a:buChar char="§"/>
            </a:pPr>
            <a:r>
              <a:rPr lang="es-ES" sz="2800" dirty="0" smtClean="0"/>
              <a:t>Proteger </a:t>
            </a:r>
            <a:r>
              <a:rPr lang="es-ES" sz="2800" dirty="0"/>
              <a:t>los datos personales en posesión de los particulares.</a:t>
            </a:r>
            <a:endParaRPr lang="es-MX" sz="2800" dirty="0"/>
          </a:p>
          <a:p>
            <a:pPr lvl="0">
              <a:buFont typeface="Wingdings" pitchFamily="2" charset="2"/>
              <a:buChar char="§"/>
            </a:pPr>
            <a:r>
              <a:rPr lang="es-ES" sz="2800" dirty="0"/>
              <a:t>Regular el “tratamiento” legítimo, controlado e informado de los Datos Personales.</a:t>
            </a:r>
            <a:endParaRPr lang="es-MX" sz="2800" dirty="0"/>
          </a:p>
          <a:p>
            <a:pPr lvl="0">
              <a:buFont typeface="Wingdings" pitchFamily="2" charset="2"/>
              <a:buChar char="§"/>
            </a:pPr>
            <a:r>
              <a:rPr lang="es-ES" sz="2800" dirty="0"/>
              <a:t>Garantizar la privacidad de los datos del Titular en poder de terceros</a:t>
            </a:r>
            <a:r>
              <a:rPr lang="es-ES" sz="2800" dirty="0" smtClean="0"/>
              <a:t>.</a:t>
            </a:r>
            <a:endParaRPr lang="es-MX" sz="2800" dirty="0"/>
          </a:p>
        </p:txBody>
      </p:sp>
      <p:sp>
        <p:nvSpPr>
          <p:cNvPr id="4"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Tree>
    <p:extLst>
      <p:ext uri="{BB962C8B-B14F-4D97-AF65-F5344CB8AC3E}">
        <p14:creationId xmlns:p14="http://schemas.microsoft.com/office/powerpoint/2010/main" val="362685384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97152"/>
          </a:xfrm>
        </p:spPr>
        <p:txBody>
          <a:bodyPr>
            <a:normAutofit/>
          </a:bodyPr>
          <a:lstStyle/>
          <a:p>
            <a:pPr marL="0" indent="0" algn="just">
              <a:lnSpc>
                <a:spcPct val="140000"/>
              </a:lnSpc>
              <a:spcBef>
                <a:spcPts val="300"/>
              </a:spcBef>
              <a:spcAft>
                <a:spcPts val="300"/>
              </a:spcAft>
              <a:buNone/>
            </a:pPr>
            <a:r>
              <a:rPr lang="es-ES" sz="2400" dirty="0" smtClean="0"/>
              <a:t>Dota </a:t>
            </a:r>
            <a:r>
              <a:rPr lang="es-ES" sz="2400" dirty="0"/>
              <a:t>al titular de los datos de 7 derechos reconocidos en la doctrina del “</a:t>
            </a:r>
            <a:r>
              <a:rPr lang="es-ES" sz="2400" i="1" dirty="0"/>
              <a:t>Habeas Data</a:t>
            </a:r>
            <a:r>
              <a:rPr lang="es-ES" sz="2400" dirty="0" smtClean="0"/>
              <a:t>”:</a:t>
            </a:r>
            <a:endParaRPr lang="es-MX" sz="2400" dirty="0"/>
          </a:p>
          <a:p>
            <a:pPr marL="514350" lvl="0" indent="-514350">
              <a:lnSpc>
                <a:spcPct val="130000"/>
              </a:lnSpc>
              <a:spcBef>
                <a:spcPts val="300"/>
              </a:spcBef>
              <a:spcAft>
                <a:spcPts val="300"/>
              </a:spcAft>
              <a:buFont typeface="+mj-lt"/>
              <a:buAutoNum type="arabicPeriod"/>
            </a:pPr>
            <a:r>
              <a:rPr lang="es-ES" sz="2200" dirty="0" smtClean="0"/>
              <a:t>Consentimiento </a:t>
            </a:r>
            <a:r>
              <a:rPr lang="es-ES" sz="2200" dirty="0"/>
              <a:t>del Titular, previo al tratamiento de sus datos, incluyendo los sensibles, mediante el documento denominado "Aviso de Privacidad" (Artículos 8 y 9)</a:t>
            </a:r>
            <a:endParaRPr lang="es-MX" sz="2200" dirty="0"/>
          </a:p>
          <a:p>
            <a:pPr marL="514350" lvl="0" indent="-514350">
              <a:lnSpc>
                <a:spcPct val="130000"/>
              </a:lnSpc>
              <a:spcBef>
                <a:spcPts val="300"/>
              </a:spcBef>
              <a:spcAft>
                <a:spcPts val="300"/>
              </a:spcAft>
              <a:buFont typeface="+mj-lt"/>
              <a:buAutoNum type="arabicPeriod"/>
            </a:pPr>
            <a:r>
              <a:rPr lang="es-ES" sz="2200" dirty="0" smtClean="0"/>
              <a:t>Acceso </a:t>
            </a:r>
            <a:r>
              <a:rPr lang="es-ES" sz="2200" dirty="0"/>
              <a:t>a los Datos Personales que obren en poder del Responsable (art. 22)</a:t>
            </a:r>
            <a:endParaRPr lang="es-MX" sz="2200" dirty="0"/>
          </a:p>
          <a:p>
            <a:pPr marL="514350" lvl="0" indent="-514350">
              <a:lnSpc>
                <a:spcPct val="130000"/>
              </a:lnSpc>
              <a:spcBef>
                <a:spcPts val="300"/>
              </a:spcBef>
              <a:spcAft>
                <a:spcPts val="300"/>
              </a:spcAft>
              <a:buFont typeface="+mj-lt"/>
              <a:buAutoNum type="arabicPeriod"/>
            </a:pPr>
            <a:r>
              <a:rPr lang="es-ES" sz="2200" dirty="0" smtClean="0"/>
              <a:t>Solicitar </a:t>
            </a:r>
            <a:r>
              <a:rPr lang="es-ES" sz="2200" dirty="0"/>
              <a:t>la corrección de la información (art. 22</a:t>
            </a:r>
            <a:r>
              <a:rPr lang="es-ES" sz="2200" dirty="0" smtClean="0"/>
              <a:t>)</a:t>
            </a:r>
            <a:endParaRPr lang="es-MX" sz="2200" dirty="0"/>
          </a:p>
        </p:txBody>
      </p:sp>
      <p:sp>
        <p:nvSpPr>
          <p:cNvPr id="4" name="1 Título"/>
          <p:cNvSpPr>
            <a:spLocks noGrp="1"/>
          </p:cNvSpPr>
          <p:nvPr>
            <p:ph type="title"/>
          </p:nvPr>
        </p:nvSpPr>
        <p:spPr/>
        <p:txBody>
          <a:bodyPr/>
          <a:lstStyle/>
          <a:p>
            <a:r>
              <a:rPr lang="es-ES" sz="2800" dirty="0">
                <a:effectLst/>
              </a:rPr>
              <a:t>Ley Federal de Protección de Datos Personales en Posesión de los Particulares</a:t>
            </a:r>
            <a:endParaRPr lang="es-MX" sz="2800" dirty="0"/>
          </a:p>
        </p:txBody>
      </p:sp>
    </p:spTree>
    <p:extLst>
      <p:ext uri="{BB962C8B-B14F-4D97-AF65-F5344CB8AC3E}">
        <p14:creationId xmlns:p14="http://schemas.microsoft.com/office/powerpoint/2010/main" val="334932031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nSpc>
                <a:spcPct val="140000"/>
              </a:lnSpc>
              <a:spcBef>
                <a:spcPts val="300"/>
              </a:spcBef>
              <a:spcAft>
                <a:spcPts val="300"/>
              </a:spcAft>
              <a:buNone/>
            </a:pPr>
            <a:r>
              <a:rPr lang="es-ES" sz="2400" dirty="0"/>
              <a:t>D</a:t>
            </a:r>
            <a:r>
              <a:rPr lang="es-ES" sz="2400" dirty="0" smtClean="0"/>
              <a:t>erechos </a:t>
            </a:r>
            <a:r>
              <a:rPr lang="es-ES" sz="2400" dirty="0"/>
              <a:t>reconocidos en la doctrina del “</a:t>
            </a:r>
            <a:r>
              <a:rPr lang="es-ES" sz="2400" i="1" dirty="0"/>
              <a:t>Habeas Data</a:t>
            </a:r>
            <a:r>
              <a:rPr lang="es-ES" sz="2400" dirty="0" smtClean="0"/>
              <a:t>”:</a:t>
            </a:r>
          </a:p>
          <a:p>
            <a:pPr marL="514350" indent="-514350">
              <a:lnSpc>
                <a:spcPct val="140000"/>
              </a:lnSpc>
              <a:spcBef>
                <a:spcPts val="300"/>
              </a:spcBef>
              <a:spcAft>
                <a:spcPts val="300"/>
              </a:spcAft>
              <a:buFont typeface="+mj-lt"/>
              <a:buAutoNum type="arabicPeriod" startAt="4"/>
            </a:pPr>
            <a:r>
              <a:rPr lang="es-ES" sz="2200" dirty="0" smtClean="0"/>
              <a:t>Requerir </a:t>
            </a:r>
            <a:r>
              <a:rPr lang="es-ES" sz="2200" dirty="0"/>
              <a:t>la cancelación de su información (art. 22)</a:t>
            </a:r>
            <a:endParaRPr lang="es-MX" sz="2200" dirty="0"/>
          </a:p>
          <a:p>
            <a:pPr marL="514350" indent="-514350">
              <a:lnSpc>
                <a:spcPct val="140000"/>
              </a:lnSpc>
              <a:spcBef>
                <a:spcPts val="300"/>
              </a:spcBef>
              <a:spcAft>
                <a:spcPts val="300"/>
              </a:spcAft>
              <a:buFont typeface="+mj-lt"/>
              <a:buAutoNum type="arabicPeriod" startAt="4"/>
            </a:pPr>
            <a:r>
              <a:rPr lang="es-ES" sz="2200" dirty="0"/>
              <a:t>Derecho de oposición (art. 22)</a:t>
            </a:r>
            <a:endParaRPr lang="es-MX" sz="2200" dirty="0"/>
          </a:p>
          <a:p>
            <a:pPr marL="514350" indent="-514350">
              <a:lnSpc>
                <a:spcPct val="140000"/>
              </a:lnSpc>
              <a:spcBef>
                <a:spcPts val="300"/>
              </a:spcBef>
              <a:spcAft>
                <a:spcPts val="300"/>
              </a:spcAft>
              <a:buFont typeface="+mj-lt"/>
              <a:buAutoNum type="arabicPeriod" startAt="4"/>
            </a:pPr>
            <a:r>
              <a:rPr lang="es-ES" sz="2200" dirty="0"/>
              <a:t>Decidir libremente quién, cómo y de qué manera recaba y utiliza sus Datos Personales.(art. 15 y 16 )</a:t>
            </a:r>
            <a:endParaRPr lang="es-MX" sz="2200" dirty="0"/>
          </a:p>
          <a:p>
            <a:pPr marL="514350" indent="-514350">
              <a:lnSpc>
                <a:spcPct val="140000"/>
              </a:lnSpc>
              <a:spcBef>
                <a:spcPts val="300"/>
              </a:spcBef>
              <a:spcAft>
                <a:spcPts val="300"/>
              </a:spcAft>
              <a:buFont typeface="+mj-lt"/>
              <a:buAutoNum type="arabicPeriod" startAt="4"/>
            </a:pPr>
            <a:r>
              <a:rPr lang="es-ES" sz="2200" dirty="0"/>
              <a:t>Controlar el tratamiento (y la transferencia comercial) de sus Datos Personales. (art. 16 </a:t>
            </a:r>
            <a:r>
              <a:rPr lang="es-ES" sz="2200" dirty="0" err="1"/>
              <a:t>fracc</a:t>
            </a:r>
            <a:r>
              <a:rPr lang="es-ES" sz="2200" dirty="0"/>
              <a:t>. h y 36)</a:t>
            </a:r>
            <a:endParaRPr lang="es-MX" sz="2200" dirty="0"/>
          </a:p>
          <a:p>
            <a:endParaRPr lang="es-MX" dirty="0"/>
          </a:p>
        </p:txBody>
      </p:sp>
      <p:sp>
        <p:nvSpPr>
          <p:cNvPr id="4"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Tree>
    <p:extLst>
      <p:ext uri="{BB962C8B-B14F-4D97-AF65-F5344CB8AC3E}">
        <p14:creationId xmlns:p14="http://schemas.microsoft.com/office/powerpoint/2010/main" val="26744063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p:txBody>
          <a:bodyPr>
            <a:noAutofit/>
          </a:bodyPr>
          <a:lstStyle/>
          <a:p>
            <a:pPr marL="0" indent="0" algn="just">
              <a:lnSpc>
                <a:spcPct val="140000"/>
              </a:lnSpc>
              <a:spcBef>
                <a:spcPts val="300"/>
              </a:spcBef>
              <a:spcAft>
                <a:spcPts val="300"/>
              </a:spcAft>
              <a:buClr>
                <a:schemeClr val="accent5">
                  <a:lumMod val="50000"/>
                </a:schemeClr>
              </a:buClr>
              <a:buSzPct val="75000"/>
              <a:buNone/>
            </a:pPr>
            <a:r>
              <a:rPr lang="es-MX" sz="2200" b="1" dirty="0"/>
              <a:t>Datos personales: </a:t>
            </a:r>
            <a:r>
              <a:rPr lang="es-MX" sz="2200" dirty="0"/>
              <a:t>Cualquier información concerniente a una persona física identificada o identificable.</a:t>
            </a:r>
          </a:p>
          <a:p>
            <a:pPr marL="0" indent="0" algn="just">
              <a:lnSpc>
                <a:spcPct val="140000"/>
              </a:lnSpc>
              <a:spcBef>
                <a:spcPts val="300"/>
              </a:spcBef>
              <a:spcAft>
                <a:spcPts val="300"/>
              </a:spcAft>
              <a:buClr>
                <a:schemeClr val="accent5">
                  <a:lumMod val="50000"/>
                </a:schemeClr>
              </a:buClr>
              <a:buSzPct val="75000"/>
              <a:buNone/>
            </a:pPr>
            <a:r>
              <a:rPr lang="es-MX" sz="2200" b="1" dirty="0"/>
              <a:t>Datos personales sensibles: </a:t>
            </a:r>
            <a:r>
              <a:rPr lang="es-MX" sz="2200" dirty="0"/>
              <a:t>Aquellos datos personales que afecten a la esfera más íntima de su titular, o cuya utilización indebida pueda dar origen a discriminación o conlleve un riesgo grave para éste. En particular, se consideran sensibles aquellos que puedan revelar aspectos como origen racial o étnico, estado de salud presente y futuro, información genética, creencias religiosas, filosóficas y morales, afiliación sindical, opiniones políticas, preferencia sexual.</a:t>
            </a:r>
          </a:p>
          <a:p>
            <a:pPr marL="0" indent="0" algn="just">
              <a:lnSpc>
                <a:spcPct val="160000"/>
              </a:lnSpc>
              <a:spcBef>
                <a:spcPts val="300"/>
              </a:spcBef>
              <a:spcAft>
                <a:spcPts val="300"/>
              </a:spcAft>
              <a:buClr>
                <a:schemeClr val="accent5">
                  <a:lumMod val="50000"/>
                </a:schemeClr>
              </a:buClr>
              <a:buSzPct val="75000"/>
              <a:buNone/>
            </a:pPr>
            <a:r>
              <a:rPr lang="es-ES" sz="1200" dirty="0" smtClean="0"/>
              <a:t>* Ley </a:t>
            </a:r>
            <a:r>
              <a:rPr lang="es-ES" sz="1200" dirty="0"/>
              <a:t>Federal de Transparencia y Acceso a la Información Pública Gubernamental son, </a:t>
            </a:r>
            <a:r>
              <a:rPr lang="es-ES" sz="1200" dirty="0" smtClean="0"/>
              <a:t>artículo 3. </a:t>
            </a:r>
            <a:endParaRPr lang="es-MX" sz="1200" dirty="0"/>
          </a:p>
        </p:txBody>
      </p:sp>
      <p:sp>
        <p:nvSpPr>
          <p:cNvPr id="5"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Tree>
    <p:extLst>
      <p:ext uri="{BB962C8B-B14F-4D97-AF65-F5344CB8AC3E}">
        <p14:creationId xmlns:p14="http://schemas.microsoft.com/office/powerpoint/2010/main" val="253990008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141168"/>
          </a:xfrm>
        </p:spPr>
        <p:txBody>
          <a:bodyPr>
            <a:normAutofit fontScale="62500" lnSpcReduction="20000"/>
          </a:bodyPr>
          <a:lstStyle/>
          <a:p>
            <a:pPr marL="0" indent="0">
              <a:spcBef>
                <a:spcPts val="400"/>
              </a:spcBef>
              <a:spcAft>
                <a:spcPts val="400"/>
              </a:spcAft>
              <a:buNone/>
            </a:pPr>
            <a:r>
              <a:rPr lang="es-MX" b="1" dirty="0" smtClean="0"/>
              <a:t>Obligaciones </a:t>
            </a:r>
            <a:r>
              <a:rPr lang="es-MX" b="1" dirty="0"/>
              <a:t>de los </a:t>
            </a:r>
            <a:r>
              <a:rPr lang="es-MX" b="1" dirty="0" smtClean="0"/>
              <a:t>Responsables de la Información:</a:t>
            </a:r>
            <a:endParaRPr lang="es-MX" dirty="0"/>
          </a:p>
          <a:p>
            <a:pPr lvl="0">
              <a:lnSpc>
                <a:spcPct val="140000"/>
              </a:lnSpc>
              <a:spcBef>
                <a:spcPts val="300"/>
              </a:spcBef>
              <a:spcAft>
                <a:spcPts val="300"/>
              </a:spcAft>
            </a:pPr>
            <a:r>
              <a:rPr lang="es-ES" dirty="0"/>
              <a:t>El responsable tendrá la obligación de informar a los titulares de los datos, la información que se recaba de ellos y con qué fines, a través del aviso de privacidad (art. 15)</a:t>
            </a:r>
            <a:endParaRPr lang="es-MX" dirty="0"/>
          </a:p>
          <a:p>
            <a:pPr lvl="0">
              <a:lnSpc>
                <a:spcPct val="140000"/>
              </a:lnSpc>
              <a:spcBef>
                <a:spcPts val="300"/>
              </a:spcBef>
              <a:spcAft>
                <a:spcPts val="300"/>
              </a:spcAft>
            </a:pPr>
            <a:r>
              <a:rPr lang="es-ES" dirty="0"/>
              <a:t>Establecer y mantener medidas de seguridad administrativas, técnicas y físicas que permitan proteger los datos personales contra daño, pérdida, alteración, destrucción o el uso, acceso o tratamiento no autorizado (art. 19)</a:t>
            </a:r>
            <a:endParaRPr lang="es-MX" dirty="0"/>
          </a:p>
          <a:p>
            <a:pPr lvl="0">
              <a:lnSpc>
                <a:spcPct val="140000"/>
              </a:lnSpc>
              <a:spcBef>
                <a:spcPts val="300"/>
              </a:spcBef>
              <a:spcAft>
                <a:spcPts val="300"/>
              </a:spcAft>
            </a:pPr>
            <a:r>
              <a:rPr lang="es-ES" dirty="0"/>
              <a:t>Designar a una persona, o departamento de datos personales, quien dará trámite a las solicitudes acceso, rectificación, cancelación u oposición de los titulares. Asimismo fomentar la protección de datos personales al interior de la organización (art. 30</a:t>
            </a:r>
            <a:r>
              <a:rPr lang="es-ES" dirty="0" smtClean="0"/>
              <a:t>)</a:t>
            </a:r>
            <a:endParaRPr lang="es-MX" dirty="0"/>
          </a:p>
        </p:txBody>
      </p:sp>
      <p:sp>
        <p:nvSpPr>
          <p:cNvPr id="4"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Tree>
    <p:extLst>
      <p:ext uri="{BB962C8B-B14F-4D97-AF65-F5344CB8AC3E}">
        <p14:creationId xmlns:p14="http://schemas.microsoft.com/office/powerpoint/2010/main" val="246728509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25144"/>
          </a:xfrm>
        </p:spPr>
        <p:txBody>
          <a:bodyPr>
            <a:noAutofit/>
          </a:bodyPr>
          <a:lstStyle/>
          <a:p>
            <a:pPr marL="0" indent="0">
              <a:spcBef>
                <a:spcPts val="600"/>
              </a:spcBef>
              <a:spcAft>
                <a:spcPts val="600"/>
              </a:spcAft>
              <a:buNone/>
            </a:pPr>
            <a:r>
              <a:rPr lang="es-ES" sz="2200" dirty="0" smtClean="0"/>
              <a:t>El aviso </a:t>
            </a:r>
            <a:r>
              <a:rPr lang="es-ES" sz="2200" dirty="0"/>
              <a:t>de </a:t>
            </a:r>
            <a:r>
              <a:rPr lang="es-ES" sz="2200" dirty="0" smtClean="0"/>
              <a:t>privacidad </a:t>
            </a:r>
            <a:r>
              <a:rPr lang="es-ES" sz="2200" dirty="0"/>
              <a:t>es una declaración que informa al titular de los datos personales </a:t>
            </a:r>
            <a:endParaRPr lang="es-MX" sz="2200" dirty="0"/>
          </a:p>
          <a:p>
            <a:pPr lvl="1"/>
            <a:r>
              <a:rPr lang="es-ES" sz="2100" dirty="0" smtClean="0"/>
              <a:t>Quién </a:t>
            </a:r>
            <a:r>
              <a:rPr lang="es-ES" sz="2100" dirty="0"/>
              <a:t>recaba (responsable), </a:t>
            </a:r>
            <a:endParaRPr lang="es-MX" sz="2100" dirty="0"/>
          </a:p>
          <a:p>
            <a:pPr lvl="1"/>
            <a:r>
              <a:rPr lang="es-MX" sz="2100" dirty="0"/>
              <a:t>Q</a:t>
            </a:r>
            <a:r>
              <a:rPr lang="es-MX" sz="2100" dirty="0" smtClean="0"/>
              <a:t>ué </a:t>
            </a:r>
            <a:r>
              <a:rPr lang="es-MX" sz="2100" dirty="0"/>
              <a:t>recaba (información que se recaba) </a:t>
            </a:r>
          </a:p>
          <a:p>
            <a:pPr lvl="1"/>
            <a:r>
              <a:rPr lang="es-MX" sz="2100" dirty="0"/>
              <a:t>P</a:t>
            </a:r>
            <a:r>
              <a:rPr lang="es-MX" sz="2100" dirty="0" smtClean="0"/>
              <a:t>ara </a:t>
            </a:r>
            <a:r>
              <a:rPr lang="es-MX" sz="2100" dirty="0"/>
              <a:t>qué recaba (las finalidades del tratamiento) </a:t>
            </a:r>
          </a:p>
          <a:p>
            <a:pPr lvl="1"/>
            <a:r>
              <a:rPr lang="es-MX" sz="2100" dirty="0" smtClean="0"/>
              <a:t>Cómo </a:t>
            </a:r>
            <a:r>
              <a:rPr lang="es-MX" sz="2100" dirty="0"/>
              <a:t>limitar el alcance (uso o divulgación) </a:t>
            </a:r>
          </a:p>
          <a:p>
            <a:pPr lvl="1"/>
            <a:r>
              <a:rPr lang="es-MX" sz="2100" dirty="0" smtClean="0"/>
              <a:t>Cómo </a:t>
            </a:r>
            <a:r>
              <a:rPr lang="es-MX" sz="2100" dirty="0"/>
              <a:t>revocar consentimiento </a:t>
            </a:r>
          </a:p>
          <a:p>
            <a:pPr lvl="1"/>
            <a:r>
              <a:rPr lang="es-MX" sz="2100" dirty="0"/>
              <a:t>C</a:t>
            </a:r>
            <a:r>
              <a:rPr lang="es-MX" sz="2100" dirty="0" smtClean="0"/>
              <a:t>ómo </a:t>
            </a:r>
            <a:r>
              <a:rPr lang="es-MX" sz="2100" dirty="0"/>
              <a:t>ejercer derechos ARCO (medios) </a:t>
            </a:r>
          </a:p>
          <a:p>
            <a:pPr lvl="1"/>
            <a:r>
              <a:rPr lang="es-MX" sz="2100" dirty="0"/>
              <a:t>C</a:t>
            </a:r>
            <a:r>
              <a:rPr lang="es-MX" sz="2100" dirty="0" smtClean="0"/>
              <a:t>ómo </a:t>
            </a:r>
            <a:r>
              <a:rPr lang="es-MX" sz="2100" dirty="0"/>
              <a:t>comunica cambios al aviso (procedimiento y medio) </a:t>
            </a:r>
          </a:p>
          <a:p>
            <a:pPr lvl="1"/>
            <a:r>
              <a:rPr lang="es-MX" sz="2100" dirty="0"/>
              <a:t>S</a:t>
            </a:r>
            <a:r>
              <a:rPr lang="es-MX" sz="2100" dirty="0" smtClean="0"/>
              <a:t>i </a:t>
            </a:r>
            <a:r>
              <a:rPr lang="es-MX" sz="2100" dirty="0"/>
              <a:t>se acepta o no que los datos se comuniquen a terceros (transferencias) </a:t>
            </a:r>
          </a:p>
          <a:p>
            <a:pPr lvl="1"/>
            <a:r>
              <a:rPr lang="es-MX" sz="2100" dirty="0"/>
              <a:t>E</a:t>
            </a:r>
            <a:r>
              <a:rPr lang="es-MX" sz="2100" dirty="0" smtClean="0"/>
              <a:t>n </a:t>
            </a:r>
            <a:r>
              <a:rPr lang="es-MX" sz="2100" dirty="0"/>
              <a:t>su caso, si se recaban datos sensibles. </a:t>
            </a:r>
          </a:p>
        </p:txBody>
      </p:sp>
      <p:sp>
        <p:nvSpPr>
          <p:cNvPr id="4" name="1 Título"/>
          <p:cNvSpPr>
            <a:spLocks noGrp="1"/>
          </p:cNvSpPr>
          <p:nvPr>
            <p:ph type="title"/>
          </p:nvPr>
        </p:nvSpPr>
        <p:spPr/>
        <p:txBody>
          <a:bodyPr/>
          <a:lstStyle/>
          <a:p>
            <a:r>
              <a:rPr lang="es-ES" sz="2800" dirty="0"/>
              <a:t>Ley Federal de Protección de Datos Personales en Posesión de los Particulares</a:t>
            </a:r>
            <a:endParaRPr lang="es-MX" sz="2800" dirty="0"/>
          </a:p>
        </p:txBody>
      </p:sp>
    </p:spTree>
    <p:extLst>
      <p:ext uri="{BB962C8B-B14F-4D97-AF65-F5344CB8AC3E}">
        <p14:creationId xmlns:p14="http://schemas.microsoft.com/office/powerpoint/2010/main" val="41310866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759277470"/>
              </p:ext>
            </p:extLst>
          </p:nvPr>
        </p:nvGraphicFramePr>
        <p:xfrm>
          <a:off x="-108520" y="44624"/>
          <a:ext cx="921702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39552" y="548680"/>
            <a:ext cx="6696744" cy="461665"/>
          </a:xfrm>
          <a:prstGeom prst="rect">
            <a:avLst/>
          </a:prstGeom>
          <a:noFill/>
        </p:spPr>
        <p:txBody>
          <a:bodyPr wrap="square" rtlCol="0">
            <a:spAutoFit/>
          </a:bodyPr>
          <a:lstStyle/>
          <a:p>
            <a:r>
              <a:rPr lang="es-MX" sz="2400" b="1" dirty="0" smtClean="0">
                <a:latin typeface="Arial" pitchFamily="34" charset="0"/>
                <a:cs typeface="Arial" pitchFamily="34" charset="0"/>
              </a:rPr>
              <a:t>Derecho de Protección de Datos Personales</a:t>
            </a:r>
            <a:endParaRPr lang="es-MX" sz="2400" b="1" dirty="0">
              <a:latin typeface="Arial" pitchFamily="34" charset="0"/>
              <a:cs typeface="Arial" pitchFamily="34" charset="0"/>
            </a:endParaRPr>
          </a:p>
        </p:txBody>
      </p:sp>
      <p:graphicFrame>
        <p:nvGraphicFramePr>
          <p:cNvPr id="6" name="5 Diagrama"/>
          <p:cNvGraphicFramePr/>
          <p:nvPr>
            <p:extLst>
              <p:ext uri="{D42A27DB-BD31-4B8C-83A1-F6EECF244321}">
                <p14:modId xmlns:p14="http://schemas.microsoft.com/office/powerpoint/2010/main" val="3815260429"/>
              </p:ext>
            </p:extLst>
          </p:nvPr>
        </p:nvGraphicFramePr>
        <p:xfrm>
          <a:off x="-252536" y="3429000"/>
          <a:ext cx="9217024" cy="36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6 CuadroTexto"/>
          <p:cNvSpPr txBox="1"/>
          <p:nvPr/>
        </p:nvSpPr>
        <p:spPr>
          <a:xfrm>
            <a:off x="1691680" y="3903439"/>
            <a:ext cx="5616624" cy="461665"/>
          </a:xfrm>
          <a:prstGeom prst="rect">
            <a:avLst/>
          </a:prstGeom>
          <a:noFill/>
        </p:spPr>
        <p:txBody>
          <a:bodyPr wrap="square" rtlCol="0">
            <a:spAutoFit/>
          </a:bodyPr>
          <a:lstStyle/>
          <a:p>
            <a:r>
              <a:rPr lang="es-MX" sz="2400" b="1" dirty="0" smtClean="0">
                <a:latin typeface="Arial" pitchFamily="34" charset="0"/>
                <a:cs typeface="Arial" pitchFamily="34" charset="0"/>
              </a:rPr>
              <a:t>Derecho de Acceso a la Información </a:t>
            </a:r>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117898090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864" y="2276872"/>
            <a:ext cx="8229600" cy="2664296"/>
          </a:xfrm>
        </p:spPr>
        <p:txBody>
          <a:bodyPr/>
          <a:lstStyle/>
          <a:p>
            <a:pPr algn="ctr"/>
            <a:r>
              <a:rPr lang="es-MX" sz="3600" dirty="0" smtClean="0">
                <a:solidFill>
                  <a:srgbClr val="102B32"/>
                </a:solidFill>
              </a:rPr>
              <a:t>Principios </a:t>
            </a:r>
            <a:r>
              <a:rPr lang="es-MX" sz="3600" dirty="0">
                <a:solidFill>
                  <a:srgbClr val="102B32"/>
                </a:solidFill>
              </a:rPr>
              <a:t>y Derechos de la Protección de Datos Personales</a:t>
            </a:r>
            <a:br>
              <a:rPr lang="es-MX" sz="3600" dirty="0">
                <a:solidFill>
                  <a:srgbClr val="102B32"/>
                </a:solidFill>
              </a:rPr>
            </a:br>
            <a:endParaRPr lang="es-MX" sz="3600" dirty="0">
              <a:solidFill>
                <a:srgbClr val="102B32"/>
              </a:solidFill>
            </a:endParaRPr>
          </a:p>
        </p:txBody>
      </p:sp>
    </p:spTree>
    <p:extLst>
      <p:ext uri="{BB962C8B-B14F-4D97-AF65-F5344CB8AC3E}">
        <p14:creationId xmlns:p14="http://schemas.microsoft.com/office/powerpoint/2010/main" val="423655400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8656" y="188640"/>
            <a:ext cx="7786687" cy="1214438"/>
          </a:xfrm>
        </p:spPr>
        <p:txBody>
          <a:bodyPr vert="horz" lIns="91440" tIns="45720" rIns="91440" bIns="45720" rtlCol="0" anchor="ctr">
            <a:noAutofit/>
          </a:bodyPr>
          <a:lstStyle/>
          <a:p>
            <a:r>
              <a:rPr lang="es-MX" dirty="0" smtClean="0"/>
              <a:t>Principios de la Protección de Datos Personales</a:t>
            </a:r>
            <a:endParaRPr lang="es-ES" dirty="0"/>
          </a:p>
        </p:txBody>
      </p:sp>
      <p:graphicFrame>
        <p:nvGraphicFramePr>
          <p:cNvPr id="5" name="4 Diagrama"/>
          <p:cNvGraphicFramePr/>
          <p:nvPr>
            <p:extLst>
              <p:ext uri="{D42A27DB-BD31-4B8C-83A1-F6EECF244321}">
                <p14:modId xmlns:p14="http://schemas.microsoft.com/office/powerpoint/2010/main" val="851094303"/>
              </p:ext>
            </p:extLst>
          </p:nvPr>
        </p:nvGraphicFramePr>
        <p:xfrm>
          <a:off x="318812" y="1077246"/>
          <a:ext cx="8429652" cy="5736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715790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678656" y="332656"/>
            <a:ext cx="7786687" cy="1214438"/>
          </a:xfrm>
        </p:spPr>
        <p:txBody>
          <a:bodyPr vert="horz" lIns="91440" tIns="45720" rIns="91440" bIns="45720" rtlCol="0" anchor="ctr">
            <a:noAutofit/>
          </a:bodyPr>
          <a:lstStyle/>
          <a:p>
            <a:r>
              <a:rPr lang="es-MX" dirty="0"/>
              <a:t>Principio de Licitud</a:t>
            </a:r>
            <a:endParaRPr lang="es-ES" dirty="0"/>
          </a:p>
        </p:txBody>
      </p:sp>
      <p:sp>
        <p:nvSpPr>
          <p:cNvPr id="3" name="2 Marcador de contenido"/>
          <p:cNvSpPr>
            <a:spLocks noGrp="1"/>
          </p:cNvSpPr>
          <p:nvPr>
            <p:ph idx="1"/>
          </p:nvPr>
        </p:nvSpPr>
        <p:spPr>
          <a:xfrm>
            <a:off x="457200" y="2060848"/>
            <a:ext cx="7972425" cy="2692896"/>
          </a:xfrm>
        </p:spPr>
        <p:txBody>
          <a:bodyPr>
            <a:normAutofit/>
          </a:bodyPr>
          <a:lstStyle/>
          <a:p>
            <a:pPr marL="0" indent="0" algn="just">
              <a:lnSpc>
                <a:spcPct val="140000"/>
              </a:lnSpc>
              <a:spcBef>
                <a:spcPts val="300"/>
              </a:spcBef>
              <a:spcAft>
                <a:spcPts val="300"/>
              </a:spcAft>
              <a:buClr>
                <a:schemeClr val="accent5">
                  <a:lumMod val="50000"/>
                </a:schemeClr>
              </a:buClr>
              <a:buSzPct val="75000"/>
              <a:buNone/>
              <a:defRPr/>
            </a:pPr>
            <a:r>
              <a:rPr lang="es-MX" sz="2400" dirty="0"/>
              <a:t>El </a:t>
            </a:r>
            <a:r>
              <a:rPr lang="es-ES" sz="2400" dirty="0"/>
              <a:t>tratamiento de los datos personales deberá llevarse a cabo de forma leal y lícita; es decir, con pleno cumplimiento de la legalidad y respeto de la buena fe y los derechos del individuo cuya información es sometida a </a:t>
            </a:r>
            <a:r>
              <a:rPr lang="es-ES" sz="2400" dirty="0" smtClean="0"/>
              <a:t>tratamiento.</a:t>
            </a:r>
            <a:endParaRPr lang="es-ES" sz="2400" dirty="0"/>
          </a:p>
          <a:p>
            <a:pPr marL="0" indent="0" algn="just">
              <a:lnSpc>
                <a:spcPct val="140000"/>
              </a:lnSpc>
              <a:spcBef>
                <a:spcPts val="300"/>
              </a:spcBef>
              <a:spcAft>
                <a:spcPts val="300"/>
              </a:spcAft>
              <a:buClr>
                <a:schemeClr val="accent5">
                  <a:lumMod val="50000"/>
                </a:schemeClr>
              </a:buClr>
              <a:buSzPct val="75000"/>
              <a:buNone/>
              <a:defRPr/>
            </a:pPr>
            <a:endParaRPr lang="es-MX" sz="2400" dirty="0"/>
          </a:p>
          <a:p>
            <a:pPr marL="0" indent="0" algn="just">
              <a:lnSpc>
                <a:spcPct val="140000"/>
              </a:lnSpc>
              <a:spcBef>
                <a:spcPts val="300"/>
              </a:spcBef>
              <a:spcAft>
                <a:spcPts val="300"/>
              </a:spcAft>
              <a:buClr>
                <a:schemeClr val="accent5">
                  <a:lumMod val="50000"/>
                </a:schemeClr>
              </a:buClr>
              <a:buSzPct val="75000"/>
              <a:buNone/>
              <a:defRPr/>
            </a:pPr>
            <a:endParaRPr lang="es-MX" sz="2400" dirty="0"/>
          </a:p>
          <a:p>
            <a:pPr marL="0" indent="0" algn="just">
              <a:lnSpc>
                <a:spcPct val="140000"/>
              </a:lnSpc>
              <a:spcBef>
                <a:spcPts val="300"/>
              </a:spcBef>
              <a:spcAft>
                <a:spcPts val="300"/>
              </a:spcAft>
              <a:buClr>
                <a:schemeClr val="accent5">
                  <a:lumMod val="50000"/>
                </a:schemeClr>
              </a:buClr>
              <a:buSzPct val="75000"/>
              <a:buNone/>
              <a:defRPr/>
            </a:pPr>
            <a:endParaRPr lang="es-MX" sz="2400" dirty="0"/>
          </a:p>
          <a:p>
            <a:pPr eaLnBrk="1" hangingPunct="1">
              <a:defRPr/>
            </a:pPr>
            <a:endParaRPr lang="es-ES" sz="3600" dirty="0"/>
          </a:p>
        </p:txBody>
      </p:sp>
    </p:spTree>
    <p:extLst>
      <p:ext uri="{BB962C8B-B14F-4D97-AF65-F5344CB8AC3E}">
        <p14:creationId xmlns:p14="http://schemas.microsoft.com/office/powerpoint/2010/main" val="293123681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678656" y="404664"/>
            <a:ext cx="7786687" cy="1214438"/>
          </a:xfrm>
        </p:spPr>
        <p:txBody>
          <a:bodyPr vert="horz" lIns="91440" tIns="45720" rIns="91440" bIns="45720" rtlCol="0" anchor="ctr">
            <a:noAutofit/>
          </a:bodyPr>
          <a:lstStyle/>
          <a:p>
            <a:r>
              <a:rPr lang="es-MX" dirty="0"/>
              <a:t>Principio de Finalidad</a:t>
            </a:r>
            <a:endParaRPr lang="es-ES" dirty="0"/>
          </a:p>
        </p:txBody>
      </p:sp>
      <p:sp>
        <p:nvSpPr>
          <p:cNvPr id="3" name="2 Marcador de contenido"/>
          <p:cNvSpPr>
            <a:spLocks noGrp="1"/>
          </p:cNvSpPr>
          <p:nvPr>
            <p:ph idx="1"/>
          </p:nvPr>
        </p:nvSpPr>
        <p:spPr>
          <a:xfrm>
            <a:off x="488577" y="2076252"/>
            <a:ext cx="8043863" cy="2576884"/>
          </a:xfrm>
        </p:spPr>
        <p:txBody>
          <a:bodyPr/>
          <a:lstStyle/>
          <a:p>
            <a:pPr marL="0" indent="0" algn="just">
              <a:lnSpc>
                <a:spcPct val="140000"/>
              </a:lnSpc>
              <a:spcBef>
                <a:spcPts val="300"/>
              </a:spcBef>
              <a:spcAft>
                <a:spcPts val="300"/>
              </a:spcAft>
              <a:buClr>
                <a:schemeClr val="accent5">
                  <a:lumMod val="50000"/>
                </a:schemeClr>
              </a:buClr>
              <a:buSzPct val="75000"/>
              <a:buNone/>
              <a:defRPr/>
            </a:pPr>
            <a:r>
              <a:rPr lang="es-ES" sz="2400" dirty="0"/>
              <a:t>El tratamiento únicamente será llevado a cabo en el ámbito de finalidades determinadas, explícitas y legítimas relacionadas con las actividades del </a:t>
            </a:r>
            <a:r>
              <a:rPr lang="es-ES" sz="2400" dirty="0" smtClean="0"/>
              <a:t>responsable.</a:t>
            </a:r>
            <a:endParaRPr lang="es-MX" dirty="0" smtClean="0"/>
          </a:p>
          <a:p>
            <a:pPr eaLnBrk="1" hangingPunct="1">
              <a:defRPr/>
            </a:pPr>
            <a:endParaRPr lang="es-ES" dirty="0"/>
          </a:p>
        </p:txBody>
      </p:sp>
    </p:spTree>
    <p:extLst>
      <p:ext uri="{BB962C8B-B14F-4D97-AF65-F5344CB8AC3E}">
        <p14:creationId xmlns:p14="http://schemas.microsoft.com/office/powerpoint/2010/main" val="354984865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678656" y="404664"/>
            <a:ext cx="7786687" cy="1214438"/>
          </a:xfrm>
        </p:spPr>
        <p:txBody>
          <a:bodyPr vert="horz" lIns="91440" tIns="45720" rIns="91440" bIns="45720" rtlCol="0" anchor="ctr">
            <a:noAutofit/>
          </a:bodyPr>
          <a:lstStyle/>
          <a:p>
            <a:r>
              <a:rPr lang="es-MX" dirty="0"/>
              <a:t>Principio de Proporcionalidad</a:t>
            </a:r>
            <a:endParaRPr lang="es-ES" dirty="0"/>
          </a:p>
        </p:txBody>
      </p:sp>
      <p:sp>
        <p:nvSpPr>
          <p:cNvPr id="3" name="2 Marcador de contenido"/>
          <p:cNvSpPr>
            <a:spLocks noGrp="1"/>
          </p:cNvSpPr>
          <p:nvPr>
            <p:ph idx="1"/>
          </p:nvPr>
        </p:nvSpPr>
        <p:spPr>
          <a:xfrm>
            <a:off x="457200" y="1999382"/>
            <a:ext cx="8229600" cy="4525962"/>
          </a:xfrm>
        </p:spPr>
        <p:txBody>
          <a:bodyPr>
            <a:normAutofit/>
          </a:bodyPr>
          <a:lstStyle/>
          <a:p>
            <a:pPr marL="0" indent="0" algn="just">
              <a:lnSpc>
                <a:spcPct val="140000"/>
              </a:lnSpc>
              <a:spcBef>
                <a:spcPts val="800"/>
              </a:spcBef>
              <a:spcAft>
                <a:spcPts val="800"/>
              </a:spcAft>
              <a:buClr>
                <a:schemeClr val="accent5">
                  <a:lumMod val="50000"/>
                </a:schemeClr>
              </a:buClr>
              <a:buSzPct val="75000"/>
              <a:buNone/>
              <a:defRPr/>
            </a:pPr>
            <a:r>
              <a:rPr lang="es-ES" sz="2400" dirty="0"/>
              <a:t>Sólo se deberán recabar los datos adecuados o necesarios para la finalidad que justifica el </a:t>
            </a:r>
            <a:r>
              <a:rPr lang="es-ES" sz="2400" dirty="0" smtClean="0"/>
              <a:t>tratamiento. </a:t>
            </a:r>
            <a:endParaRPr lang="es-ES" sz="2400" dirty="0"/>
          </a:p>
          <a:p>
            <a:pPr marL="0" indent="0" algn="just">
              <a:lnSpc>
                <a:spcPct val="140000"/>
              </a:lnSpc>
              <a:spcBef>
                <a:spcPts val="800"/>
              </a:spcBef>
              <a:spcAft>
                <a:spcPts val="800"/>
              </a:spcAft>
              <a:buClr>
                <a:schemeClr val="accent5">
                  <a:lumMod val="50000"/>
                </a:schemeClr>
              </a:buClr>
              <a:buSzPct val="75000"/>
              <a:buNone/>
              <a:defRPr/>
            </a:pPr>
            <a:r>
              <a:rPr lang="es-ES" sz="2400" dirty="0" smtClean="0"/>
              <a:t>El </a:t>
            </a:r>
            <a:r>
              <a:rPr lang="es-ES" sz="2400" dirty="0"/>
              <a:t>tratamiento obedecerá a tratar la mínima cantidad de información necesaria para conseguir la finalidad </a:t>
            </a:r>
            <a:r>
              <a:rPr lang="es-ES" sz="2400" dirty="0" smtClean="0"/>
              <a:t>perseguida.</a:t>
            </a:r>
            <a:endParaRPr lang="es-MX" sz="2400" dirty="0" smtClean="0"/>
          </a:p>
          <a:p>
            <a:pPr eaLnBrk="1" hangingPunct="1">
              <a:spcBef>
                <a:spcPts val="800"/>
              </a:spcBef>
              <a:spcAft>
                <a:spcPts val="800"/>
              </a:spcAft>
              <a:defRPr/>
            </a:pPr>
            <a:endParaRPr lang="es-MX" sz="2400" dirty="0" smtClean="0"/>
          </a:p>
          <a:p>
            <a:pPr eaLnBrk="1" hangingPunct="1">
              <a:spcBef>
                <a:spcPts val="800"/>
              </a:spcBef>
              <a:spcAft>
                <a:spcPts val="800"/>
              </a:spcAft>
              <a:defRPr/>
            </a:pPr>
            <a:endParaRPr lang="es-MX" sz="2400" dirty="0" smtClean="0"/>
          </a:p>
          <a:p>
            <a:pPr eaLnBrk="1" hangingPunct="1">
              <a:spcBef>
                <a:spcPts val="800"/>
              </a:spcBef>
              <a:spcAft>
                <a:spcPts val="800"/>
              </a:spcAft>
              <a:defRPr/>
            </a:pPr>
            <a:endParaRPr lang="es-ES" sz="2400" dirty="0"/>
          </a:p>
        </p:txBody>
      </p:sp>
    </p:spTree>
    <p:extLst>
      <p:ext uri="{BB962C8B-B14F-4D97-AF65-F5344CB8AC3E}">
        <p14:creationId xmlns:p14="http://schemas.microsoft.com/office/powerpoint/2010/main" val="86846024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678656" y="476672"/>
            <a:ext cx="7786687" cy="1214438"/>
          </a:xfrm>
        </p:spPr>
        <p:txBody>
          <a:bodyPr vert="horz" lIns="91440" tIns="45720" rIns="91440" bIns="45720" rtlCol="0" anchor="ctr">
            <a:noAutofit/>
          </a:bodyPr>
          <a:lstStyle/>
          <a:p>
            <a:r>
              <a:rPr lang="es-MX" dirty="0"/>
              <a:t>Principio de Calidad</a:t>
            </a:r>
            <a:endParaRPr lang="es-ES" dirty="0"/>
          </a:p>
        </p:txBody>
      </p:sp>
      <p:sp>
        <p:nvSpPr>
          <p:cNvPr id="3" name="2 Marcador de contenido"/>
          <p:cNvSpPr>
            <a:spLocks noGrp="1"/>
          </p:cNvSpPr>
          <p:nvPr>
            <p:ph idx="1"/>
          </p:nvPr>
        </p:nvSpPr>
        <p:spPr>
          <a:xfrm>
            <a:off x="457200" y="2119437"/>
            <a:ext cx="7972425" cy="2605707"/>
          </a:xfrm>
        </p:spPr>
        <p:txBody>
          <a:bodyPr/>
          <a:lstStyle/>
          <a:p>
            <a:pPr marL="0" indent="0" algn="just">
              <a:lnSpc>
                <a:spcPct val="140000"/>
              </a:lnSpc>
              <a:spcBef>
                <a:spcPts val="300"/>
              </a:spcBef>
              <a:spcAft>
                <a:spcPts val="300"/>
              </a:spcAft>
              <a:buClr>
                <a:schemeClr val="accent5">
                  <a:lumMod val="50000"/>
                </a:schemeClr>
              </a:buClr>
              <a:buSzPct val="75000"/>
              <a:buNone/>
              <a:defRPr/>
            </a:pPr>
            <a:r>
              <a:rPr lang="es-ES" sz="2400" dirty="0" smtClean="0"/>
              <a:t>La </a:t>
            </a:r>
            <a:r>
              <a:rPr lang="es-ES" sz="2400" dirty="0"/>
              <a:t>calidad del dato ha de entenderse específicamente vinculada a su veracidad y exactitud, de forma que aquél refleje fielmente la realidad de la información tratada</a:t>
            </a:r>
            <a:endParaRPr lang="es-MX" sz="2400" dirty="0"/>
          </a:p>
          <a:p>
            <a:pPr marL="0" lvl="1" indent="0" algn="just">
              <a:lnSpc>
                <a:spcPct val="140000"/>
              </a:lnSpc>
              <a:spcBef>
                <a:spcPts val="300"/>
              </a:spcBef>
              <a:spcAft>
                <a:spcPts val="300"/>
              </a:spcAft>
              <a:buClr>
                <a:schemeClr val="accent5">
                  <a:lumMod val="50000"/>
                </a:schemeClr>
              </a:buClr>
              <a:buSzPct val="75000"/>
              <a:buNone/>
              <a:defRPr/>
            </a:pPr>
            <a:endParaRPr lang="es-ES" sz="2400" dirty="0"/>
          </a:p>
          <a:p>
            <a:pPr marL="0" indent="0" algn="just">
              <a:lnSpc>
                <a:spcPct val="140000"/>
              </a:lnSpc>
              <a:spcBef>
                <a:spcPts val="300"/>
              </a:spcBef>
              <a:spcAft>
                <a:spcPts val="300"/>
              </a:spcAft>
              <a:buClr>
                <a:schemeClr val="accent5">
                  <a:lumMod val="50000"/>
                </a:schemeClr>
              </a:buClr>
              <a:buSzPct val="75000"/>
              <a:buNone/>
              <a:defRPr/>
            </a:pPr>
            <a:endParaRPr lang="es-MX" sz="2400" dirty="0"/>
          </a:p>
          <a:p>
            <a:pPr eaLnBrk="1" hangingPunct="1">
              <a:defRPr/>
            </a:pPr>
            <a:endParaRPr lang="es-MX" dirty="0" smtClean="0"/>
          </a:p>
          <a:p>
            <a:pPr eaLnBrk="1" hangingPunct="1">
              <a:defRPr/>
            </a:pPr>
            <a:endParaRPr lang="es-MX" dirty="0" smtClean="0"/>
          </a:p>
          <a:p>
            <a:pPr eaLnBrk="1" hangingPunct="1">
              <a:defRPr/>
            </a:pPr>
            <a:endParaRPr lang="es-ES" dirty="0"/>
          </a:p>
        </p:txBody>
      </p:sp>
    </p:spTree>
    <p:extLst>
      <p:ext uri="{BB962C8B-B14F-4D97-AF65-F5344CB8AC3E}">
        <p14:creationId xmlns:p14="http://schemas.microsoft.com/office/powerpoint/2010/main" val="218544719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678656" y="404664"/>
            <a:ext cx="7853784" cy="1214438"/>
          </a:xfrm>
        </p:spPr>
        <p:txBody>
          <a:bodyPr vert="horz" lIns="91440" tIns="45720" rIns="91440" bIns="45720" rtlCol="0" anchor="ctr">
            <a:noAutofit/>
          </a:bodyPr>
          <a:lstStyle/>
          <a:p>
            <a:r>
              <a:rPr lang="es-MX" dirty="0"/>
              <a:t>Principio de Información</a:t>
            </a:r>
            <a:br>
              <a:rPr lang="es-MX" dirty="0"/>
            </a:br>
            <a:r>
              <a:rPr lang="es-MX" dirty="0"/>
              <a:t>-Aviso de privacidad-</a:t>
            </a:r>
            <a:endParaRPr lang="es-ES" dirty="0"/>
          </a:p>
        </p:txBody>
      </p:sp>
      <p:sp>
        <p:nvSpPr>
          <p:cNvPr id="3" name="2 Marcador de contenido"/>
          <p:cNvSpPr>
            <a:spLocks noGrp="1"/>
          </p:cNvSpPr>
          <p:nvPr>
            <p:ph idx="1"/>
          </p:nvPr>
        </p:nvSpPr>
        <p:spPr>
          <a:xfrm>
            <a:off x="457200" y="2046288"/>
            <a:ext cx="7829550" cy="2822872"/>
          </a:xfrm>
        </p:spPr>
        <p:txBody>
          <a:bodyPr/>
          <a:lstStyle/>
          <a:p>
            <a:pPr marL="0" indent="0" algn="just">
              <a:lnSpc>
                <a:spcPct val="140000"/>
              </a:lnSpc>
              <a:spcBef>
                <a:spcPts val="300"/>
              </a:spcBef>
              <a:spcAft>
                <a:spcPts val="300"/>
              </a:spcAft>
              <a:buClr>
                <a:schemeClr val="accent5">
                  <a:lumMod val="50000"/>
                </a:schemeClr>
              </a:buClr>
              <a:buSzPct val="75000"/>
              <a:buNone/>
              <a:defRPr/>
            </a:pPr>
            <a:r>
              <a:rPr lang="es-ES" sz="2400" dirty="0" smtClean="0"/>
              <a:t>Dar </a:t>
            </a:r>
            <a:r>
              <a:rPr lang="es-ES" sz="2400" dirty="0"/>
              <a:t>a conocer efectivamente a los titulares la existencia misma del tratamiento y las características esenciales de éste, en términos que le resulten fácilmente comprensibles y previo a la obtención de los </a:t>
            </a:r>
            <a:r>
              <a:rPr lang="es-ES" sz="2400" dirty="0" smtClean="0"/>
              <a:t>datos.</a:t>
            </a:r>
            <a:endParaRPr lang="es-MX" sz="2400" dirty="0"/>
          </a:p>
          <a:p>
            <a:pPr lvl="1" algn="just" eaLnBrk="1" hangingPunct="1">
              <a:buFont typeface="Wingdings" pitchFamily="2" charset="2"/>
              <a:buNone/>
              <a:defRPr/>
            </a:pPr>
            <a:endParaRPr lang="es-ES" dirty="0" smtClean="0">
              <a:effectLst>
                <a:outerShdw blurRad="38100" dist="38100" dir="2700000" algn="tl">
                  <a:srgbClr val="000000">
                    <a:alpha val="43137"/>
                  </a:srgbClr>
                </a:outerShdw>
              </a:effectLst>
            </a:endParaRPr>
          </a:p>
          <a:p>
            <a:pPr eaLnBrk="1" hangingPunct="1">
              <a:buFont typeface="Wingdings" pitchFamily="2" charset="2"/>
              <a:buNone/>
              <a:defRPr/>
            </a:pPr>
            <a:endParaRPr lang="es-MX" dirty="0" smtClean="0"/>
          </a:p>
          <a:p>
            <a:pPr eaLnBrk="1" hangingPunct="1">
              <a:defRPr/>
            </a:pPr>
            <a:endParaRPr lang="es-MX" dirty="0" smtClean="0"/>
          </a:p>
          <a:p>
            <a:pPr eaLnBrk="1" hangingPunct="1">
              <a:defRPr/>
            </a:pPr>
            <a:endParaRPr lang="es-MX" dirty="0" smtClean="0"/>
          </a:p>
          <a:p>
            <a:pPr eaLnBrk="1" hangingPunct="1">
              <a:defRPr/>
            </a:pPr>
            <a:endParaRPr lang="es-ES" dirty="0"/>
          </a:p>
        </p:txBody>
      </p:sp>
    </p:spTree>
    <p:extLst>
      <p:ext uri="{BB962C8B-B14F-4D97-AF65-F5344CB8AC3E}">
        <p14:creationId xmlns:p14="http://schemas.microsoft.com/office/powerpoint/2010/main" val="126499795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678656" y="404664"/>
            <a:ext cx="7786687" cy="1214438"/>
          </a:xfrm>
        </p:spPr>
        <p:txBody>
          <a:bodyPr vert="horz" lIns="91440" tIns="45720" rIns="91440" bIns="45720" rtlCol="0" anchor="ctr">
            <a:noAutofit/>
          </a:bodyPr>
          <a:lstStyle/>
          <a:p>
            <a:r>
              <a:rPr lang="es-MX" dirty="0"/>
              <a:t>Principio del Consentimiento</a:t>
            </a:r>
            <a:endParaRPr lang="es-ES" dirty="0"/>
          </a:p>
        </p:txBody>
      </p:sp>
      <p:sp>
        <p:nvSpPr>
          <p:cNvPr id="3" name="2 Marcador de contenido"/>
          <p:cNvSpPr>
            <a:spLocks noGrp="1"/>
          </p:cNvSpPr>
          <p:nvPr>
            <p:ph idx="1"/>
          </p:nvPr>
        </p:nvSpPr>
        <p:spPr>
          <a:xfrm>
            <a:off x="457200" y="1988840"/>
            <a:ext cx="8043863" cy="2836912"/>
          </a:xfrm>
        </p:spPr>
        <p:txBody>
          <a:bodyPr/>
          <a:lstStyle/>
          <a:p>
            <a:pPr marL="0" indent="0" algn="just">
              <a:lnSpc>
                <a:spcPct val="140000"/>
              </a:lnSpc>
              <a:spcBef>
                <a:spcPts val="800"/>
              </a:spcBef>
              <a:spcAft>
                <a:spcPts val="800"/>
              </a:spcAft>
              <a:buClr>
                <a:schemeClr val="accent5">
                  <a:lumMod val="50000"/>
                </a:schemeClr>
              </a:buClr>
              <a:buSzPct val="75000"/>
              <a:buNone/>
              <a:defRPr/>
            </a:pPr>
            <a:r>
              <a:rPr lang="es-ES" sz="2400" dirty="0"/>
              <a:t>Manifestación de la voluntad como causa principal legitimadora del tratamiento de los datos personales.</a:t>
            </a:r>
          </a:p>
          <a:p>
            <a:pPr marL="0" indent="0" algn="just">
              <a:lnSpc>
                <a:spcPct val="140000"/>
              </a:lnSpc>
              <a:spcBef>
                <a:spcPts val="800"/>
              </a:spcBef>
              <a:spcAft>
                <a:spcPts val="800"/>
              </a:spcAft>
              <a:buClr>
                <a:schemeClr val="accent5">
                  <a:lumMod val="50000"/>
                </a:schemeClr>
              </a:buClr>
              <a:buSzPct val="75000"/>
              <a:buNone/>
              <a:defRPr/>
            </a:pPr>
            <a:r>
              <a:rPr lang="es-ES" sz="2400" dirty="0"/>
              <a:t>Esta manifestación deberá ser libre, específica, inequívoca e informada</a:t>
            </a:r>
            <a:r>
              <a:rPr lang="es-ES" sz="2400" dirty="0" smtClean="0"/>
              <a:t>.</a:t>
            </a:r>
            <a:endParaRPr lang="es-ES" sz="2400" dirty="0"/>
          </a:p>
          <a:p>
            <a:pPr marL="0" indent="0" algn="just">
              <a:lnSpc>
                <a:spcPct val="140000"/>
              </a:lnSpc>
              <a:spcBef>
                <a:spcPts val="300"/>
              </a:spcBef>
              <a:spcAft>
                <a:spcPts val="300"/>
              </a:spcAft>
              <a:buClr>
                <a:schemeClr val="accent5">
                  <a:lumMod val="50000"/>
                </a:schemeClr>
              </a:buClr>
              <a:buSzPct val="75000"/>
              <a:buNone/>
              <a:defRPr/>
            </a:pPr>
            <a:endParaRPr lang="es-MX" sz="2400" dirty="0"/>
          </a:p>
          <a:p>
            <a:pPr eaLnBrk="1" hangingPunct="1">
              <a:defRPr/>
            </a:pPr>
            <a:endParaRPr lang="es-MX" dirty="0" smtClean="0"/>
          </a:p>
          <a:p>
            <a:pPr eaLnBrk="1" hangingPunct="1">
              <a:defRPr/>
            </a:pPr>
            <a:endParaRPr lang="es-MX" dirty="0" smtClean="0"/>
          </a:p>
          <a:p>
            <a:pPr eaLnBrk="1" hangingPunct="1">
              <a:defRPr/>
            </a:pPr>
            <a:endParaRPr lang="es-ES" dirty="0"/>
          </a:p>
        </p:txBody>
      </p:sp>
    </p:spTree>
    <p:extLst>
      <p:ext uri="{BB962C8B-B14F-4D97-AF65-F5344CB8AC3E}">
        <p14:creationId xmlns:p14="http://schemas.microsoft.com/office/powerpoint/2010/main" val="172845179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683568" y="404664"/>
            <a:ext cx="7786687" cy="1214438"/>
          </a:xfrm>
        </p:spPr>
        <p:txBody>
          <a:bodyPr vert="horz" lIns="91440" tIns="45720" rIns="91440" bIns="45720" rtlCol="0" anchor="ctr">
            <a:noAutofit/>
          </a:bodyPr>
          <a:lstStyle/>
          <a:p>
            <a:r>
              <a:rPr lang="es-MX" dirty="0"/>
              <a:t>Principio de Responsabilidad</a:t>
            </a:r>
            <a:endParaRPr lang="es-ES" dirty="0"/>
          </a:p>
        </p:txBody>
      </p:sp>
      <p:sp>
        <p:nvSpPr>
          <p:cNvPr id="3" name="2 Marcador de contenido"/>
          <p:cNvSpPr>
            <a:spLocks noGrp="1"/>
          </p:cNvSpPr>
          <p:nvPr>
            <p:ph idx="1"/>
          </p:nvPr>
        </p:nvSpPr>
        <p:spPr>
          <a:xfrm>
            <a:off x="428625" y="1428750"/>
            <a:ext cx="7900988" cy="4525963"/>
          </a:xfrm>
        </p:spPr>
        <p:txBody>
          <a:bodyPr>
            <a:normAutofit/>
          </a:bodyPr>
          <a:lstStyle/>
          <a:p>
            <a:pPr algn="just" eaLnBrk="1" hangingPunct="1">
              <a:buFont typeface="Wingdings" pitchFamily="2" charset="2"/>
              <a:buNone/>
              <a:defRPr/>
            </a:pPr>
            <a:r>
              <a:rPr lang="es-MX" dirty="0" smtClean="0">
                <a:effectLst>
                  <a:outerShdw blurRad="38100" dist="38100" dir="2700000" algn="tl">
                    <a:srgbClr val="000000">
                      <a:alpha val="43137"/>
                    </a:srgbClr>
                  </a:outerShdw>
                </a:effectLst>
              </a:rPr>
              <a:t> </a:t>
            </a:r>
          </a:p>
          <a:p>
            <a:pPr marL="0" indent="0" algn="just">
              <a:lnSpc>
                <a:spcPct val="150000"/>
              </a:lnSpc>
              <a:spcBef>
                <a:spcPts val="800"/>
              </a:spcBef>
              <a:spcAft>
                <a:spcPts val="800"/>
              </a:spcAft>
              <a:buClr>
                <a:schemeClr val="accent5">
                  <a:lumMod val="50000"/>
                </a:schemeClr>
              </a:buClr>
              <a:buSzPct val="75000"/>
              <a:buNone/>
              <a:defRPr/>
            </a:pPr>
            <a:r>
              <a:rPr lang="es-MX" sz="2400" dirty="0" smtClean="0"/>
              <a:t>Se entiende como el deber de la entidad o persona responsable del tratamiento de los datos, de velar por el cumplimiento de los principios y rendir cuentas al titular en caso de incumplimiento, independientemente de quién realice el tratamiento.</a:t>
            </a:r>
          </a:p>
          <a:p>
            <a:pPr algn="just" eaLnBrk="1" hangingPunct="1">
              <a:buFont typeface="Wingdings" pitchFamily="2" charset="2"/>
              <a:buNone/>
              <a:defRPr/>
            </a:pPr>
            <a:endParaRPr lang="es-MX" dirty="0" smtClean="0">
              <a:effectLst>
                <a:outerShdw blurRad="38100" dist="38100" dir="2700000" algn="tl">
                  <a:srgbClr val="000000">
                    <a:alpha val="43137"/>
                  </a:srgbClr>
                </a:outerShdw>
              </a:effectLst>
            </a:endParaRPr>
          </a:p>
          <a:p>
            <a:pPr lvl="1" algn="just" eaLnBrk="1" hangingPunct="1">
              <a:buFont typeface="Wingdings" pitchFamily="2" charset="2"/>
              <a:buNone/>
              <a:defRPr/>
            </a:pPr>
            <a:endParaRPr lang="es-ES" dirty="0" smtClean="0">
              <a:effectLst>
                <a:outerShdw blurRad="38100" dist="38100" dir="2700000" algn="tl">
                  <a:srgbClr val="000000">
                    <a:alpha val="43137"/>
                  </a:srgbClr>
                </a:outerShdw>
              </a:effectLst>
            </a:endParaRPr>
          </a:p>
          <a:p>
            <a:pPr eaLnBrk="1" hangingPunct="1">
              <a:buFont typeface="Wingdings" pitchFamily="2" charset="2"/>
              <a:buNone/>
              <a:defRPr/>
            </a:pPr>
            <a:endParaRPr lang="es-MX" dirty="0" smtClean="0"/>
          </a:p>
          <a:p>
            <a:pPr eaLnBrk="1" hangingPunct="1">
              <a:defRPr/>
            </a:pPr>
            <a:endParaRPr lang="es-MX" dirty="0" smtClean="0"/>
          </a:p>
          <a:p>
            <a:pPr eaLnBrk="1" hangingPunct="1">
              <a:defRPr/>
            </a:pPr>
            <a:endParaRPr lang="es-MX" dirty="0" smtClean="0"/>
          </a:p>
          <a:p>
            <a:pPr eaLnBrk="1" hangingPunct="1">
              <a:defRPr/>
            </a:pPr>
            <a:endParaRPr lang="es-ES" dirty="0"/>
          </a:p>
        </p:txBody>
      </p:sp>
    </p:spTree>
    <p:extLst>
      <p:ext uri="{BB962C8B-B14F-4D97-AF65-F5344CB8AC3E}">
        <p14:creationId xmlns:p14="http://schemas.microsoft.com/office/powerpoint/2010/main" val="60772579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3568" y="260648"/>
            <a:ext cx="7786687" cy="1214438"/>
          </a:xfrm>
        </p:spPr>
        <p:txBody>
          <a:bodyPr vert="horz" lIns="91440" tIns="45720" rIns="91440" bIns="45720" rtlCol="0" anchor="ctr">
            <a:noAutofit/>
          </a:bodyPr>
          <a:lstStyle/>
          <a:p>
            <a:r>
              <a:rPr lang="es-MX" dirty="0"/>
              <a:t>Derechos (ARCO)</a:t>
            </a:r>
            <a:endParaRPr lang="es-ES" dirty="0"/>
          </a:p>
        </p:txBody>
      </p:sp>
      <p:sp>
        <p:nvSpPr>
          <p:cNvPr id="34819" name="Rectangle 3"/>
          <p:cNvSpPr>
            <a:spLocks noGrp="1" noChangeArrowheads="1"/>
          </p:cNvSpPr>
          <p:nvPr>
            <p:ph idx="1"/>
          </p:nvPr>
        </p:nvSpPr>
        <p:spPr>
          <a:xfrm>
            <a:off x="1562992" y="1855365"/>
            <a:ext cx="7329488" cy="4525963"/>
          </a:xfrm>
        </p:spPr>
        <p:txBody>
          <a:bodyPr>
            <a:normAutofit/>
          </a:bodyPr>
          <a:lstStyle/>
          <a:p>
            <a:pPr algn="just">
              <a:lnSpc>
                <a:spcPct val="150000"/>
              </a:lnSpc>
              <a:spcBef>
                <a:spcPts val="800"/>
              </a:spcBef>
              <a:spcAft>
                <a:spcPts val="800"/>
              </a:spcAft>
              <a:buClr>
                <a:schemeClr val="accent5">
                  <a:lumMod val="50000"/>
                </a:schemeClr>
              </a:buClr>
              <a:buSzPct val="75000"/>
              <a:buFont typeface="Wingdings" pitchFamily="2" charset="2"/>
              <a:buChar char="q"/>
              <a:defRPr/>
            </a:pPr>
            <a:r>
              <a:rPr lang="es-MX" sz="3600" dirty="0" smtClean="0"/>
              <a:t>Acceso</a:t>
            </a:r>
            <a:endParaRPr lang="es-MX" sz="3600" dirty="0"/>
          </a:p>
          <a:p>
            <a:pPr algn="just">
              <a:lnSpc>
                <a:spcPct val="150000"/>
              </a:lnSpc>
              <a:spcBef>
                <a:spcPts val="800"/>
              </a:spcBef>
              <a:spcAft>
                <a:spcPts val="800"/>
              </a:spcAft>
              <a:buClr>
                <a:schemeClr val="accent5">
                  <a:lumMod val="50000"/>
                </a:schemeClr>
              </a:buClr>
              <a:buSzPct val="75000"/>
              <a:buFont typeface="Wingdings" pitchFamily="2" charset="2"/>
              <a:buChar char="q"/>
              <a:defRPr/>
            </a:pPr>
            <a:r>
              <a:rPr lang="es-MX" sz="3600" dirty="0"/>
              <a:t>Rectificación</a:t>
            </a:r>
          </a:p>
          <a:p>
            <a:pPr algn="just">
              <a:lnSpc>
                <a:spcPct val="150000"/>
              </a:lnSpc>
              <a:spcBef>
                <a:spcPts val="800"/>
              </a:spcBef>
              <a:spcAft>
                <a:spcPts val="800"/>
              </a:spcAft>
              <a:buClr>
                <a:schemeClr val="accent5">
                  <a:lumMod val="50000"/>
                </a:schemeClr>
              </a:buClr>
              <a:buSzPct val="75000"/>
              <a:buFont typeface="Wingdings" pitchFamily="2" charset="2"/>
              <a:buChar char="q"/>
              <a:defRPr/>
            </a:pPr>
            <a:r>
              <a:rPr lang="es-MX" sz="3600" dirty="0"/>
              <a:t>Cancelación</a:t>
            </a:r>
          </a:p>
          <a:p>
            <a:pPr algn="just">
              <a:lnSpc>
                <a:spcPct val="150000"/>
              </a:lnSpc>
              <a:spcBef>
                <a:spcPts val="800"/>
              </a:spcBef>
              <a:spcAft>
                <a:spcPts val="800"/>
              </a:spcAft>
              <a:buClr>
                <a:schemeClr val="accent5">
                  <a:lumMod val="50000"/>
                </a:schemeClr>
              </a:buClr>
              <a:buSzPct val="75000"/>
              <a:buFont typeface="Wingdings" pitchFamily="2" charset="2"/>
              <a:buChar char="q"/>
              <a:defRPr/>
            </a:pPr>
            <a:r>
              <a:rPr lang="es-MX" sz="3600" dirty="0" smtClean="0"/>
              <a:t>Oposición</a:t>
            </a:r>
          </a:p>
          <a:p>
            <a:pPr marL="0" indent="0" algn="just">
              <a:lnSpc>
                <a:spcPct val="150000"/>
              </a:lnSpc>
              <a:spcBef>
                <a:spcPts val="800"/>
              </a:spcBef>
              <a:spcAft>
                <a:spcPts val="800"/>
              </a:spcAft>
              <a:buClr>
                <a:schemeClr val="accent5">
                  <a:lumMod val="50000"/>
                </a:schemeClr>
              </a:buClr>
              <a:buSzPct val="75000"/>
              <a:buNone/>
              <a:defRPr/>
            </a:pPr>
            <a:endParaRPr lang="es-ES" sz="3600" dirty="0" smtClean="0"/>
          </a:p>
        </p:txBody>
      </p:sp>
    </p:spTree>
    <p:extLst>
      <p:ext uri="{BB962C8B-B14F-4D97-AF65-F5344CB8AC3E}">
        <p14:creationId xmlns:p14="http://schemas.microsoft.com/office/powerpoint/2010/main" val="25075510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extLst>
              <p:ext uri="{D42A27DB-BD31-4B8C-83A1-F6EECF244321}">
                <p14:modId xmlns:p14="http://schemas.microsoft.com/office/powerpoint/2010/main" val="1253925896"/>
              </p:ext>
            </p:extLst>
          </p:nvPr>
        </p:nvGraphicFramePr>
        <p:xfrm>
          <a:off x="446856" y="260648"/>
          <a:ext cx="8445624"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179019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78656" y="404664"/>
            <a:ext cx="7786687" cy="1214438"/>
          </a:xfrm>
        </p:spPr>
        <p:txBody>
          <a:bodyPr vert="horz" lIns="91440" tIns="45720" rIns="91440" bIns="45720" rtlCol="0" anchor="ctr">
            <a:noAutofit/>
          </a:bodyPr>
          <a:lstStyle/>
          <a:p>
            <a:r>
              <a:rPr lang="es-MX" dirty="0"/>
              <a:t>Derecho de Acceso </a:t>
            </a:r>
            <a:endParaRPr lang="es-ES" dirty="0"/>
          </a:p>
        </p:txBody>
      </p:sp>
      <p:sp>
        <p:nvSpPr>
          <p:cNvPr id="20483" name="Rectangle 3"/>
          <p:cNvSpPr>
            <a:spLocks noGrp="1" noChangeArrowheads="1"/>
          </p:cNvSpPr>
          <p:nvPr>
            <p:ph idx="1"/>
          </p:nvPr>
        </p:nvSpPr>
        <p:spPr>
          <a:xfrm>
            <a:off x="631452" y="4912568"/>
            <a:ext cx="7900988" cy="1756792"/>
          </a:xfrm>
        </p:spPr>
        <p:txBody>
          <a:bodyPr>
            <a:normAutofit/>
          </a:bodyPr>
          <a:lstStyle/>
          <a:p>
            <a:pPr marL="0" lvl="1" indent="0" algn="just">
              <a:lnSpc>
                <a:spcPct val="150000"/>
              </a:lnSpc>
              <a:spcBef>
                <a:spcPts val="800"/>
              </a:spcBef>
              <a:spcAft>
                <a:spcPts val="800"/>
              </a:spcAft>
              <a:buClr>
                <a:schemeClr val="accent5">
                  <a:lumMod val="50000"/>
                </a:schemeClr>
              </a:buClr>
              <a:buSzPct val="75000"/>
              <a:buNone/>
              <a:defRPr/>
            </a:pPr>
            <a:r>
              <a:rPr lang="es-ES" sz="2400" dirty="0"/>
              <a:t>Derecho del titular a que se modifiquen los datos que resulten ser inexactos o incompletos.</a:t>
            </a:r>
          </a:p>
        </p:txBody>
      </p:sp>
      <p:sp>
        <p:nvSpPr>
          <p:cNvPr id="4" name="Rectangle 2"/>
          <p:cNvSpPr txBox="1">
            <a:spLocks noChangeArrowheads="1"/>
          </p:cNvSpPr>
          <p:nvPr/>
        </p:nvSpPr>
        <p:spPr>
          <a:xfrm>
            <a:off x="611560" y="3798738"/>
            <a:ext cx="7786687" cy="1214438"/>
          </a:xfrm>
          <a:prstGeom prst="rect">
            <a:avLst/>
          </a:prstGeom>
        </p:spPr>
        <p:txBody>
          <a:bodyPr vert="horz" lIns="91440" tIns="45720" rIns="91440" bIns="45720" rtlCol="0" anchor="ctr">
            <a:noAutofit/>
          </a:bodyPr>
          <a:lstStyle>
            <a:lvl1pPr>
              <a:spcBef>
                <a:spcPct val="0"/>
              </a:spcBef>
              <a:buNone/>
              <a:defRPr sz="3200" b="1">
                <a:solidFill>
                  <a:schemeClr val="accent5">
                    <a:lumMod val="50000"/>
                  </a:schemeClr>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s-MX" dirty="0"/>
              <a:t>Derecho de Rectificación </a:t>
            </a:r>
            <a:endParaRPr lang="es-ES" dirty="0"/>
          </a:p>
        </p:txBody>
      </p:sp>
      <p:sp>
        <p:nvSpPr>
          <p:cNvPr id="5" name="Rectangle 3"/>
          <p:cNvSpPr txBox="1">
            <a:spLocks noChangeArrowheads="1"/>
          </p:cNvSpPr>
          <p:nvPr/>
        </p:nvSpPr>
        <p:spPr>
          <a:xfrm>
            <a:off x="609600" y="1752601"/>
            <a:ext cx="7900988" cy="21168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spcBef>
                <a:spcPts val="800"/>
              </a:spcBef>
              <a:spcAft>
                <a:spcPts val="800"/>
              </a:spcAft>
              <a:buClr>
                <a:schemeClr val="accent5">
                  <a:lumMod val="50000"/>
                </a:schemeClr>
              </a:buClr>
              <a:buSzPct val="75000"/>
              <a:buFont typeface="Arial" pitchFamily="34" charset="0"/>
              <a:buNone/>
              <a:defRPr/>
            </a:pPr>
            <a:r>
              <a:rPr lang="es-ES" sz="2400" dirty="0" smtClean="0"/>
              <a:t>Derecho del titular a obtener información sobre sí y </a:t>
            </a:r>
            <a:r>
              <a:rPr lang="es-MX" sz="2400" dirty="0" smtClean="0"/>
              <a:t>a conocer sí está siendo objeto de tratamiento, así como el alcance de dicho tratamiento.</a:t>
            </a:r>
            <a:endParaRPr lang="es-ES" sz="2400" dirty="0"/>
          </a:p>
        </p:txBody>
      </p:sp>
    </p:spTree>
    <p:extLst>
      <p:ext uri="{BB962C8B-B14F-4D97-AF65-F5344CB8AC3E}">
        <p14:creationId xmlns:p14="http://schemas.microsoft.com/office/powerpoint/2010/main" val="95494371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560" y="414362"/>
            <a:ext cx="7786687" cy="1214438"/>
          </a:xfrm>
        </p:spPr>
        <p:txBody>
          <a:bodyPr vert="horz" lIns="91440" tIns="45720" rIns="91440" bIns="45720" rtlCol="0" anchor="ctr">
            <a:noAutofit/>
          </a:bodyPr>
          <a:lstStyle/>
          <a:p>
            <a:r>
              <a:rPr lang="es-MX"/>
              <a:t>Derecho de Cancelación </a:t>
            </a:r>
            <a:endParaRPr lang="es-ES"/>
          </a:p>
        </p:txBody>
      </p:sp>
      <p:sp>
        <p:nvSpPr>
          <p:cNvPr id="20483" name="Rectangle 3"/>
          <p:cNvSpPr>
            <a:spLocks noGrp="1" noChangeArrowheads="1"/>
          </p:cNvSpPr>
          <p:nvPr>
            <p:ph idx="1"/>
          </p:nvPr>
        </p:nvSpPr>
        <p:spPr>
          <a:xfrm>
            <a:off x="704031" y="1600201"/>
            <a:ext cx="7972425" cy="1468760"/>
          </a:xfrm>
        </p:spPr>
        <p:txBody>
          <a:bodyPr/>
          <a:lstStyle/>
          <a:p>
            <a:pPr marL="0" lvl="1" indent="0" algn="just">
              <a:lnSpc>
                <a:spcPct val="150000"/>
              </a:lnSpc>
              <a:spcBef>
                <a:spcPts val="800"/>
              </a:spcBef>
              <a:spcAft>
                <a:spcPts val="800"/>
              </a:spcAft>
              <a:buClr>
                <a:schemeClr val="accent5">
                  <a:lumMod val="50000"/>
                </a:schemeClr>
              </a:buClr>
              <a:buSzPct val="75000"/>
              <a:buNone/>
              <a:defRPr/>
            </a:pPr>
            <a:r>
              <a:rPr lang="es-ES" sz="2400" dirty="0" smtClean="0"/>
              <a:t>Derecho </a:t>
            </a:r>
            <a:r>
              <a:rPr lang="es-ES" sz="2400" dirty="0"/>
              <a:t>del titular que da lugar a que se supriman los datos que resulten ser inadecuados o </a:t>
            </a:r>
            <a:r>
              <a:rPr lang="es-ES" sz="2400" dirty="0" smtClean="0"/>
              <a:t>excesivos.</a:t>
            </a:r>
            <a:endParaRPr lang="es-ES" sz="2400" dirty="0"/>
          </a:p>
          <a:p>
            <a:pPr marL="0" lvl="1" indent="0" algn="just">
              <a:lnSpc>
                <a:spcPct val="150000"/>
              </a:lnSpc>
              <a:spcBef>
                <a:spcPts val="800"/>
              </a:spcBef>
              <a:spcAft>
                <a:spcPts val="800"/>
              </a:spcAft>
              <a:buClr>
                <a:schemeClr val="accent5">
                  <a:lumMod val="50000"/>
                </a:schemeClr>
              </a:buClr>
              <a:buSzPct val="75000"/>
              <a:buNone/>
              <a:defRPr/>
            </a:pPr>
            <a:endParaRPr lang="es-ES" sz="2400" dirty="0"/>
          </a:p>
          <a:p>
            <a:pPr algn="just" eaLnBrk="1" hangingPunct="1">
              <a:defRPr/>
            </a:pPr>
            <a:endParaRPr lang="es-ES" dirty="0" smtClean="0">
              <a:effectLst>
                <a:outerShdw blurRad="38100" dist="38100" dir="2700000" algn="tl">
                  <a:srgbClr val="000000">
                    <a:alpha val="43137"/>
                  </a:srgbClr>
                </a:outerShdw>
              </a:effectLst>
            </a:endParaRPr>
          </a:p>
        </p:txBody>
      </p:sp>
      <p:sp>
        <p:nvSpPr>
          <p:cNvPr id="4" name="Rectangle 2"/>
          <p:cNvSpPr txBox="1">
            <a:spLocks noChangeArrowheads="1"/>
          </p:cNvSpPr>
          <p:nvPr/>
        </p:nvSpPr>
        <p:spPr>
          <a:xfrm>
            <a:off x="549896" y="3611313"/>
            <a:ext cx="7786687" cy="1214438"/>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accent5">
                    <a:lumMod val="50000"/>
                  </a:schemeClr>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s-MX" dirty="0" smtClean="0"/>
              <a:t>Derecho de Oposición</a:t>
            </a:r>
            <a:endParaRPr lang="es-ES" dirty="0"/>
          </a:p>
        </p:txBody>
      </p:sp>
      <p:sp>
        <p:nvSpPr>
          <p:cNvPr id="5" name="Rectangle 3"/>
          <p:cNvSpPr txBox="1">
            <a:spLocks noChangeArrowheads="1"/>
          </p:cNvSpPr>
          <p:nvPr/>
        </p:nvSpPr>
        <p:spPr>
          <a:xfrm>
            <a:off x="632023" y="4797152"/>
            <a:ext cx="7972425" cy="14687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150000"/>
              </a:lnSpc>
              <a:spcBef>
                <a:spcPts val="800"/>
              </a:spcBef>
              <a:spcAft>
                <a:spcPts val="800"/>
              </a:spcAft>
              <a:buClr>
                <a:schemeClr val="accent5">
                  <a:lumMod val="50000"/>
                </a:schemeClr>
              </a:buClr>
              <a:buSzPct val="75000"/>
              <a:buNone/>
              <a:defRPr/>
            </a:pPr>
            <a:r>
              <a:rPr lang="es-MX" sz="2400" dirty="0"/>
              <a:t>Prerrogativa que consiste en oponerse al uso de datos personales para una determinada finalidad.</a:t>
            </a:r>
            <a:endParaRPr lang="es-ES" sz="2400" dirty="0"/>
          </a:p>
          <a:p>
            <a:pPr algn="just">
              <a:defRPr/>
            </a:pPr>
            <a:endParaRPr lang="es-E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076860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Título"/>
          <p:cNvSpPr>
            <a:spLocks noGrp="1"/>
          </p:cNvSpPr>
          <p:nvPr>
            <p:ph type="ctrTitle"/>
          </p:nvPr>
        </p:nvSpPr>
        <p:spPr>
          <a:xfrm>
            <a:off x="467544" y="2348881"/>
            <a:ext cx="8208912" cy="2376263"/>
          </a:xfrm>
        </p:spPr>
        <p:txBody>
          <a:bodyPr>
            <a:noAutofit/>
          </a:bodyPr>
          <a:lstStyle/>
          <a:p>
            <a:r>
              <a:rPr lang="es-MX" sz="3600" dirty="0" smtClean="0">
                <a:solidFill>
                  <a:srgbClr val="102B32"/>
                </a:solidFill>
              </a:rPr>
              <a:t>Vida </a:t>
            </a:r>
            <a:r>
              <a:rPr lang="es-MX" sz="3600" dirty="0">
                <a:solidFill>
                  <a:srgbClr val="102B32"/>
                </a:solidFill>
              </a:rPr>
              <a:t>privada: </a:t>
            </a:r>
            <a:r>
              <a:rPr lang="es-MX" sz="3600" dirty="0" smtClean="0">
                <a:solidFill>
                  <a:srgbClr val="102B32"/>
                </a:solidFill>
              </a:rPr>
              <a:t/>
            </a:r>
            <a:br>
              <a:rPr lang="es-MX" sz="3600" dirty="0" smtClean="0">
                <a:solidFill>
                  <a:srgbClr val="102B32"/>
                </a:solidFill>
              </a:rPr>
            </a:br>
            <a:r>
              <a:rPr lang="es-MX" sz="3600" dirty="0" smtClean="0">
                <a:solidFill>
                  <a:srgbClr val="102B32"/>
                </a:solidFill>
              </a:rPr>
              <a:t>Límite </a:t>
            </a:r>
            <a:r>
              <a:rPr lang="es-MX" sz="3600" dirty="0">
                <a:solidFill>
                  <a:srgbClr val="102B32"/>
                </a:solidFill>
              </a:rPr>
              <a:t>del derecho a la </a:t>
            </a:r>
            <a:r>
              <a:rPr lang="es-MX" sz="3600" dirty="0" smtClean="0">
                <a:solidFill>
                  <a:srgbClr val="102B32"/>
                </a:solidFill>
              </a:rPr>
              <a:t>información.</a:t>
            </a:r>
            <a:br>
              <a:rPr lang="es-MX" sz="3600" dirty="0" smtClean="0">
                <a:solidFill>
                  <a:srgbClr val="102B32"/>
                </a:solidFill>
              </a:rPr>
            </a:br>
            <a:r>
              <a:rPr lang="es-MX" sz="3600" dirty="0" smtClean="0">
                <a:solidFill>
                  <a:srgbClr val="102B32"/>
                </a:solidFill>
              </a:rPr>
              <a:t>Casos.</a:t>
            </a:r>
            <a:r>
              <a:rPr lang="es-MX" sz="3600" dirty="0">
                <a:solidFill>
                  <a:srgbClr val="102B32"/>
                </a:solidFill>
              </a:rPr>
              <a:t/>
            </a:r>
            <a:br>
              <a:rPr lang="es-MX" sz="3600" dirty="0">
                <a:solidFill>
                  <a:srgbClr val="102B32"/>
                </a:solidFill>
              </a:rPr>
            </a:br>
            <a:endParaRPr lang="es-MX" sz="3600" dirty="0">
              <a:solidFill>
                <a:srgbClr val="102B32"/>
              </a:solidFill>
            </a:endParaRPr>
          </a:p>
        </p:txBody>
      </p:sp>
    </p:spTree>
    <p:extLst>
      <p:ext uri="{BB962C8B-B14F-4D97-AF65-F5344CB8AC3E}">
        <p14:creationId xmlns:p14="http://schemas.microsoft.com/office/powerpoint/2010/main" val="575289633"/>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3745" y="260648"/>
            <a:ext cx="8002711" cy="1214438"/>
          </a:xfrm>
        </p:spPr>
        <p:txBody>
          <a:bodyPr vert="horz" lIns="91440" tIns="45720" rIns="91440" bIns="45720" rtlCol="0" anchor="ctr">
            <a:noAutofit/>
          </a:bodyPr>
          <a:lstStyle/>
          <a:p>
            <a:r>
              <a:rPr lang="es-MX" dirty="0"/>
              <a:t>¿Puedo publicar los exámenes anti-drogas de la policía?</a:t>
            </a:r>
            <a:endParaRPr lang="es-ES" dirty="0"/>
          </a:p>
        </p:txBody>
      </p:sp>
      <p:sp>
        <p:nvSpPr>
          <p:cNvPr id="7171" name="Rectangle 3"/>
          <p:cNvSpPr>
            <a:spLocks noGrp="1" noChangeArrowheads="1"/>
          </p:cNvSpPr>
          <p:nvPr>
            <p:ph idx="1"/>
          </p:nvPr>
        </p:nvSpPr>
        <p:spPr>
          <a:xfrm>
            <a:off x="457200" y="1857375"/>
            <a:ext cx="8229600" cy="4357688"/>
          </a:xfrm>
        </p:spPr>
        <p:txBody>
          <a:bodyPr>
            <a:normAutofit/>
          </a:bodyPr>
          <a:lstStyle/>
          <a:p>
            <a:pPr algn="just">
              <a:lnSpc>
                <a:spcPct val="130000"/>
              </a:lnSpc>
              <a:spcBef>
                <a:spcPts val="600"/>
              </a:spcBef>
              <a:spcAft>
                <a:spcPts val="600"/>
              </a:spcAft>
              <a:buFont typeface="Wingdings" pitchFamily="2" charset="2"/>
              <a:buChar char="§"/>
            </a:pPr>
            <a:r>
              <a:rPr lang="es-ES" sz="2600" dirty="0" smtClean="0">
                <a:ea typeface="+mj-ea"/>
              </a:rPr>
              <a:t>Solicita</a:t>
            </a:r>
            <a:r>
              <a:rPr lang="es-ES" sz="2600" dirty="0">
                <a:ea typeface="+mj-ea"/>
              </a:rPr>
              <a:t>: </a:t>
            </a:r>
            <a:r>
              <a:rPr lang="es-MX" sz="2600" dirty="0">
                <a:ea typeface="+mj-ea"/>
              </a:rPr>
              <a:t>Los</a:t>
            </a:r>
            <a:r>
              <a:rPr lang="es-ES" sz="2600" dirty="0">
                <a:ea typeface="+mj-ea"/>
              </a:rPr>
              <a:t> resultados o reportes de los últimos tres exámenes anti- drogas realizados a los elementos de la </a:t>
            </a:r>
            <a:r>
              <a:rPr lang="es-ES" sz="2600" dirty="0" err="1" smtClean="0">
                <a:ea typeface="+mj-ea"/>
              </a:rPr>
              <a:t>PFP</a:t>
            </a:r>
            <a:r>
              <a:rPr lang="es-ES" sz="2600" dirty="0" smtClean="0">
                <a:ea typeface="+mj-ea"/>
              </a:rPr>
              <a:t>.</a:t>
            </a:r>
            <a:endParaRPr lang="es-ES" sz="2600" dirty="0">
              <a:ea typeface="+mj-ea"/>
            </a:endParaRPr>
          </a:p>
          <a:p>
            <a:pPr algn="just">
              <a:lnSpc>
                <a:spcPct val="130000"/>
              </a:lnSpc>
              <a:spcBef>
                <a:spcPts val="600"/>
              </a:spcBef>
              <a:spcAft>
                <a:spcPts val="600"/>
              </a:spcAft>
              <a:buFont typeface="Wingdings" pitchFamily="2" charset="2"/>
              <a:buChar char="§"/>
            </a:pPr>
            <a:r>
              <a:rPr lang="es-ES" sz="2600" dirty="0" smtClean="0">
                <a:ea typeface="+mj-ea"/>
              </a:rPr>
              <a:t>Respuesta</a:t>
            </a:r>
            <a:r>
              <a:rPr lang="es-ES" sz="2600" dirty="0">
                <a:ea typeface="+mj-ea"/>
              </a:rPr>
              <a:t>: La información solicitada se encuentra clasificada como confidencial  con base en lo dispuesto por la </a:t>
            </a:r>
            <a:r>
              <a:rPr lang="es-ES" sz="2600" dirty="0" err="1">
                <a:ea typeface="+mj-ea"/>
              </a:rPr>
              <a:t>LFTAIPG</a:t>
            </a:r>
            <a:r>
              <a:rPr lang="es-ES" sz="2600" dirty="0">
                <a:ea typeface="+mj-ea"/>
              </a:rPr>
              <a:t> al tratarse de datos </a:t>
            </a:r>
            <a:r>
              <a:rPr lang="es-ES" sz="2600" dirty="0" smtClean="0">
                <a:ea typeface="+mj-ea"/>
              </a:rPr>
              <a:t>personales.</a:t>
            </a:r>
            <a:endParaRPr lang="es-ES" sz="2600" dirty="0">
              <a:ea typeface="+mj-ea"/>
            </a:endParaRPr>
          </a:p>
          <a:p>
            <a:pPr algn="just" eaLnBrk="1" hangingPunct="1">
              <a:lnSpc>
                <a:spcPct val="70000"/>
              </a:lnSpc>
              <a:buFont typeface="Wingdings" pitchFamily="2" charset="2"/>
              <a:buChar char="§"/>
            </a:pPr>
            <a:endParaRPr lang="es-ES" b="1" dirty="0" smtClean="0">
              <a:solidFill>
                <a:srgbClr val="254061"/>
              </a:solidFill>
            </a:endParaRPr>
          </a:p>
        </p:txBody>
      </p:sp>
    </p:spTree>
    <p:extLst>
      <p:ext uri="{BB962C8B-B14F-4D97-AF65-F5344CB8AC3E}">
        <p14:creationId xmlns:p14="http://schemas.microsoft.com/office/powerpoint/2010/main" val="386784495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457200" y="1600200"/>
            <a:ext cx="8229600" cy="4925144"/>
          </a:xfrm>
        </p:spPr>
        <p:txBody>
          <a:bodyPr>
            <a:normAutofit/>
          </a:bodyPr>
          <a:lstStyle/>
          <a:p>
            <a:pPr algn="just">
              <a:lnSpc>
                <a:spcPct val="130000"/>
              </a:lnSpc>
              <a:spcBef>
                <a:spcPts val="600"/>
              </a:spcBef>
              <a:spcAft>
                <a:spcPts val="600"/>
              </a:spcAft>
              <a:buFont typeface="Wingdings" pitchFamily="2" charset="2"/>
              <a:buChar char="§"/>
            </a:pPr>
            <a:r>
              <a:rPr lang="es-ES" sz="2600" dirty="0">
                <a:ea typeface="+mj-ea"/>
              </a:rPr>
              <a:t>Resolución: La respuesta se revoca, se instruye para que se entregue la información estadística sin revelar información confidencial (versión pública)</a:t>
            </a:r>
          </a:p>
          <a:p>
            <a:pPr algn="just">
              <a:lnSpc>
                <a:spcPct val="130000"/>
              </a:lnSpc>
              <a:spcBef>
                <a:spcPts val="600"/>
              </a:spcBef>
              <a:spcAft>
                <a:spcPts val="600"/>
              </a:spcAft>
              <a:buFont typeface="Wingdings" pitchFamily="2" charset="2"/>
              <a:buChar char="§"/>
            </a:pPr>
            <a:r>
              <a:rPr lang="es-MX" sz="2600" dirty="0" smtClean="0">
                <a:ea typeface="+mj-ea"/>
              </a:rPr>
              <a:t>Ponderación</a:t>
            </a:r>
            <a:r>
              <a:rPr lang="es-MX" sz="2600" dirty="0">
                <a:ea typeface="+mj-ea"/>
              </a:rPr>
              <a:t>: </a:t>
            </a:r>
          </a:p>
          <a:p>
            <a:pPr marL="1200150" lvl="3" indent="-342900" algn="just">
              <a:lnSpc>
                <a:spcPct val="130000"/>
              </a:lnSpc>
              <a:spcBef>
                <a:spcPts val="600"/>
              </a:spcBef>
              <a:spcAft>
                <a:spcPts val="600"/>
              </a:spcAft>
              <a:buFont typeface="Wingdings" pitchFamily="2" charset="2"/>
              <a:buChar char="§"/>
            </a:pPr>
            <a:r>
              <a:rPr lang="es-MX" dirty="0">
                <a:ea typeface="+mj-ea"/>
              </a:rPr>
              <a:t>Rendición de cuentas</a:t>
            </a:r>
          </a:p>
          <a:p>
            <a:pPr marL="1200150" lvl="3" indent="-342900" algn="just">
              <a:lnSpc>
                <a:spcPct val="130000"/>
              </a:lnSpc>
              <a:spcBef>
                <a:spcPts val="600"/>
              </a:spcBef>
              <a:spcAft>
                <a:spcPts val="600"/>
              </a:spcAft>
              <a:buFont typeface="Wingdings" pitchFamily="2" charset="2"/>
              <a:buChar char="§"/>
            </a:pPr>
            <a:r>
              <a:rPr lang="es-MX" dirty="0">
                <a:ea typeface="+mj-ea"/>
              </a:rPr>
              <a:t>Seguridad Pública</a:t>
            </a:r>
          </a:p>
          <a:p>
            <a:pPr marL="1200150" lvl="3" indent="-342900" algn="just">
              <a:lnSpc>
                <a:spcPct val="130000"/>
              </a:lnSpc>
              <a:spcBef>
                <a:spcPts val="600"/>
              </a:spcBef>
              <a:spcAft>
                <a:spcPts val="600"/>
              </a:spcAft>
              <a:buFont typeface="Wingdings" pitchFamily="2" charset="2"/>
              <a:buChar char="§"/>
            </a:pPr>
            <a:r>
              <a:rPr lang="es-MX" dirty="0">
                <a:ea typeface="+mj-ea"/>
              </a:rPr>
              <a:t>Derecho a la privacidad (datos de salud</a:t>
            </a:r>
            <a:r>
              <a:rPr lang="es-MX" dirty="0" smtClean="0">
                <a:ea typeface="+mj-ea"/>
              </a:rPr>
              <a:t>)</a:t>
            </a:r>
            <a:endParaRPr lang="es-ES" sz="2400" b="1" dirty="0" smtClean="0">
              <a:solidFill>
                <a:srgbClr val="254061"/>
              </a:solidFill>
            </a:endParaRPr>
          </a:p>
          <a:p>
            <a:pPr>
              <a:buFont typeface="Arial" charset="0"/>
              <a:buNone/>
            </a:pPr>
            <a:endParaRPr lang="es-ES" dirty="0" smtClean="0"/>
          </a:p>
        </p:txBody>
      </p:sp>
      <p:sp>
        <p:nvSpPr>
          <p:cNvPr id="4" name="Rectangle 2"/>
          <p:cNvSpPr>
            <a:spLocks noGrp="1" noChangeArrowheads="1"/>
          </p:cNvSpPr>
          <p:nvPr>
            <p:ph type="title"/>
          </p:nvPr>
        </p:nvSpPr>
        <p:spPr>
          <a:xfrm>
            <a:off x="673745" y="198338"/>
            <a:ext cx="8002711" cy="1214438"/>
          </a:xfrm>
        </p:spPr>
        <p:txBody>
          <a:bodyPr/>
          <a:lstStyle/>
          <a:p>
            <a:pPr eaLnBrk="1" hangingPunct="1">
              <a:defRPr/>
            </a:pPr>
            <a:r>
              <a:rPr lang="es-MX" dirty="0"/>
              <a:t>¿Puedo publicar los exámenes anti-drogas de la policía?</a:t>
            </a:r>
            <a:endParaRPr lang="es-ES" dirty="0"/>
          </a:p>
        </p:txBody>
      </p:sp>
    </p:spTree>
    <p:extLst>
      <p:ext uri="{BB962C8B-B14F-4D97-AF65-F5344CB8AC3E}">
        <p14:creationId xmlns:p14="http://schemas.microsoft.com/office/powerpoint/2010/main" val="417243936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3745" y="269205"/>
            <a:ext cx="8074719" cy="1071563"/>
          </a:xfrm>
        </p:spPr>
        <p:txBody>
          <a:bodyPr vert="horz" lIns="91440" tIns="45720" rIns="91440" bIns="45720" rtlCol="0" anchor="ctr">
            <a:noAutofit/>
          </a:bodyPr>
          <a:lstStyle/>
          <a:p>
            <a:r>
              <a:rPr lang="es-MX" dirty="0"/>
              <a:t>¿Es público el expediente médico de un político?</a:t>
            </a:r>
            <a:endParaRPr lang="es-ES" dirty="0"/>
          </a:p>
        </p:txBody>
      </p:sp>
      <p:sp>
        <p:nvSpPr>
          <p:cNvPr id="9219" name="Rectangle 3"/>
          <p:cNvSpPr>
            <a:spLocks noGrp="1" noChangeArrowheads="1"/>
          </p:cNvSpPr>
          <p:nvPr>
            <p:ph idx="1"/>
          </p:nvPr>
        </p:nvSpPr>
        <p:spPr>
          <a:xfrm>
            <a:off x="571500" y="1643063"/>
            <a:ext cx="8229600" cy="4525962"/>
          </a:xfrm>
        </p:spPr>
        <p:txBody>
          <a:bodyPr>
            <a:normAutofit/>
          </a:bodyPr>
          <a:lstStyle/>
          <a:p>
            <a:pPr algn="just">
              <a:lnSpc>
                <a:spcPct val="130000"/>
              </a:lnSpc>
              <a:spcBef>
                <a:spcPts val="600"/>
              </a:spcBef>
              <a:spcAft>
                <a:spcPts val="600"/>
              </a:spcAft>
              <a:buFont typeface="Wingdings" pitchFamily="2" charset="2"/>
              <a:buChar char="§"/>
            </a:pPr>
            <a:r>
              <a:rPr lang="es-MX" sz="2600" dirty="0">
                <a:ea typeface="+mj-ea"/>
              </a:rPr>
              <a:t>Se ha solicitado de diversas maneras el expediente médico del Presidente:</a:t>
            </a:r>
          </a:p>
          <a:p>
            <a:pPr marL="742950" lvl="2" indent="-342900" algn="just">
              <a:lnSpc>
                <a:spcPct val="130000"/>
              </a:lnSpc>
              <a:spcBef>
                <a:spcPts val="600"/>
              </a:spcBef>
              <a:spcAft>
                <a:spcPts val="600"/>
              </a:spcAft>
              <a:buFont typeface="Wingdings" pitchFamily="2" charset="2"/>
              <a:buChar char="§"/>
            </a:pPr>
            <a:r>
              <a:rPr lang="es-MX" sz="2200" dirty="0">
                <a:ea typeface="+mj-ea"/>
              </a:rPr>
              <a:t>¿Cuánto </a:t>
            </a:r>
            <a:r>
              <a:rPr lang="es-MX" sz="2200" dirty="0" err="1">
                <a:ea typeface="+mj-ea"/>
              </a:rPr>
              <a:t>Prozac</a:t>
            </a:r>
            <a:r>
              <a:rPr lang="es-MX" sz="2200" dirty="0">
                <a:ea typeface="+mj-ea"/>
              </a:rPr>
              <a:t> toma Vicente Fox?</a:t>
            </a:r>
          </a:p>
          <a:p>
            <a:pPr marL="742950" lvl="2" indent="-342900" algn="just">
              <a:lnSpc>
                <a:spcPct val="130000"/>
              </a:lnSpc>
              <a:spcBef>
                <a:spcPts val="600"/>
              </a:spcBef>
              <a:spcAft>
                <a:spcPts val="600"/>
              </a:spcAft>
              <a:buFont typeface="Wingdings" pitchFamily="2" charset="2"/>
              <a:buChar char="§"/>
            </a:pPr>
            <a:r>
              <a:rPr lang="es-MX" sz="2200" dirty="0">
                <a:ea typeface="+mj-ea"/>
              </a:rPr>
              <a:t>Expediente de Felipe Calderón cuando se lastimó el hombro</a:t>
            </a:r>
          </a:p>
          <a:p>
            <a:pPr algn="just">
              <a:lnSpc>
                <a:spcPct val="130000"/>
              </a:lnSpc>
              <a:spcBef>
                <a:spcPts val="600"/>
              </a:spcBef>
              <a:spcAft>
                <a:spcPts val="600"/>
              </a:spcAft>
              <a:buFont typeface="Wingdings" pitchFamily="2" charset="2"/>
              <a:buChar char="§"/>
            </a:pPr>
            <a:r>
              <a:rPr lang="es-MX" sz="2600" dirty="0" smtClean="0">
                <a:ea typeface="+mj-ea"/>
              </a:rPr>
              <a:t>Presidencia </a:t>
            </a:r>
            <a:r>
              <a:rPr lang="es-MX" sz="2600" dirty="0">
                <a:ea typeface="+mj-ea"/>
              </a:rPr>
              <a:t>y/o el Hospital Militar han negado la información por tratarse de datos confidenciales (Art. 18-II)</a:t>
            </a:r>
          </a:p>
          <a:p>
            <a:pPr eaLnBrk="1" hangingPunct="1">
              <a:lnSpc>
                <a:spcPct val="70000"/>
              </a:lnSpc>
              <a:buFont typeface="Wingdings 2" pitchFamily="18" charset="2"/>
              <a:buNone/>
            </a:pPr>
            <a:endParaRPr lang="es-MX" b="1" dirty="0" smtClean="0">
              <a:solidFill>
                <a:srgbClr val="254061"/>
              </a:solidFill>
            </a:endParaRPr>
          </a:p>
        </p:txBody>
      </p:sp>
    </p:spTree>
    <p:extLst>
      <p:ext uri="{BB962C8B-B14F-4D97-AF65-F5344CB8AC3E}">
        <p14:creationId xmlns:p14="http://schemas.microsoft.com/office/powerpoint/2010/main" val="115801724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type="body" idx="1"/>
          </p:nvPr>
        </p:nvSpPr>
        <p:spPr/>
        <p:txBody>
          <a:bodyPr>
            <a:normAutofit lnSpcReduction="10000"/>
          </a:bodyPr>
          <a:lstStyle/>
          <a:p>
            <a:pPr eaLnBrk="1" hangingPunct="1">
              <a:lnSpc>
                <a:spcPct val="70000"/>
              </a:lnSpc>
            </a:pPr>
            <a:endParaRPr lang="es-MX" sz="3600" b="1" dirty="0" smtClean="0">
              <a:solidFill>
                <a:srgbClr val="254061"/>
              </a:solidFill>
            </a:endParaRPr>
          </a:p>
          <a:p>
            <a:pPr algn="just">
              <a:lnSpc>
                <a:spcPct val="130000"/>
              </a:lnSpc>
              <a:spcBef>
                <a:spcPts val="600"/>
              </a:spcBef>
              <a:spcAft>
                <a:spcPts val="600"/>
              </a:spcAft>
              <a:buFont typeface="Wingdings" pitchFamily="2" charset="2"/>
              <a:buChar char="§"/>
            </a:pPr>
            <a:r>
              <a:rPr lang="es-MX" sz="2600" dirty="0">
                <a:ea typeface="+mj-ea"/>
              </a:rPr>
              <a:t>El </a:t>
            </a:r>
            <a:r>
              <a:rPr lang="es-MX" sz="2600" dirty="0" err="1">
                <a:ea typeface="+mj-ea"/>
              </a:rPr>
              <a:t>IFAI</a:t>
            </a:r>
            <a:r>
              <a:rPr lang="es-MX" sz="2600" dirty="0">
                <a:ea typeface="+mj-ea"/>
              </a:rPr>
              <a:t> ha confirmado la respuesta en todos los </a:t>
            </a:r>
            <a:r>
              <a:rPr lang="es-MX" sz="2600" dirty="0" smtClean="0">
                <a:ea typeface="+mj-ea"/>
              </a:rPr>
              <a:t>casos.</a:t>
            </a:r>
            <a:endParaRPr lang="es-MX" sz="2600" dirty="0">
              <a:ea typeface="+mj-ea"/>
            </a:endParaRPr>
          </a:p>
          <a:p>
            <a:pPr algn="just">
              <a:lnSpc>
                <a:spcPct val="130000"/>
              </a:lnSpc>
              <a:spcBef>
                <a:spcPts val="600"/>
              </a:spcBef>
              <a:spcAft>
                <a:spcPts val="600"/>
              </a:spcAft>
              <a:buFont typeface="Wingdings" pitchFamily="2" charset="2"/>
              <a:buChar char="§"/>
            </a:pPr>
            <a:r>
              <a:rPr lang="es-MX" sz="2600" dirty="0">
                <a:ea typeface="+mj-ea"/>
              </a:rPr>
              <a:t>Controversia:</a:t>
            </a:r>
          </a:p>
          <a:p>
            <a:pPr marL="742950" lvl="2" indent="-342900" algn="just">
              <a:lnSpc>
                <a:spcPct val="130000"/>
              </a:lnSpc>
              <a:spcBef>
                <a:spcPts val="600"/>
              </a:spcBef>
              <a:spcAft>
                <a:spcPts val="600"/>
              </a:spcAft>
              <a:buFont typeface="Wingdings" pitchFamily="2" charset="2"/>
              <a:buChar char="§"/>
            </a:pPr>
            <a:r>
              <a:rPr lang="es-MX" sz="2200" dirty="0">
                <a:ea typeface="+mj-ea"/>
              </a:rPr>
              <a:t>¿Debería ser un dato público?</a:t>
            </a:r>
          </a:p>
          <a:p>
            <a:pPr marL="742950" lvl="2" indent="-342900" algn="just">
              <a:lnSpc>
                <a:spcPct val="130000"/>
              </a:lnSpc>
              <a:spcBef>
                <a:spcPts val="600"/>
              </a:spcBef>
              <a:spcAft>
                <a:spcPts val="600"/>
              </a:spcAft>
              <a:buFont typeface="Wingdings" pitchFamily="2" charset="2"/>
              <a:buChar char="§"/>
            </a:pPr>
            <a:r>
              <a:rPr lang="es-MX" sz="2200" dirty="0">
                <a:ea typeface="+mj-ea"/>
              </a:rPr>
              <a:t>¿Qué lo justifica?</a:t>
            </a:r>
          </a:p>
          <a:p>
            <a:pPr marL="742950" lvl="2" indent="-342900" algn="just">
              <a:lnSpc>
                <a:spcPct val="130000"/>
              </a:lnSpc>
              <a:spcBef>
                <a:spcPts val="600"/>
              </a:spcBef>
              <a:spcAft>
                <a:spcPts val="600"/>
              </a:spcAft>
              <a:buFont typeface="Wingdings" pitchFamily="2" charset="2"/>
              <a:buChar char="§"/>
            </a:pPr>
            <a:r>
              <a:rPr lang="es-MX" sz="2200" dirty="0">
                <a:ea typeface="+mj-ea"/>
              </a:rPr>
              <a:t>¿gana el país?  ¿gana el morbo? ¿ganan los medios? </a:t>
            </a:r>
          </a:p>
          <a:p>
            <a:pPr marL="342900" lvl="1" indent="-342900" algn="just">
              <a:lnSpc>
                <a:spcPct val="130000"/>
              </a:lnSpc>
              <a:spcBef>
                <a:spcPts val="600"/>
              </a:spcBef>
              <a:spcAft>
                <a:spcPts val="600"/>
              </a:spcAft>
              <a:buFont typeface="Wingdings" pitchFamily="2" charset="2"/>
              <a:buChar char="§"/>
            </a:pPr>
            <a:r>
              <a:rPr lang="es-MX" sz="2600" dirty="0">
                <a:ea typeface="+mj-ea"/>
              </a:rPr>
              <a:t>La ley no hace excepción alguna</a:t>
            </a:r>
            <a:endParaRPr lang="es-ES" sz="2600" dirty="0">
              <a:ea typeface="+mj-ea"/>
            </a:endParaRPr>
          </a:p>
          <a:p>
            <a:pPr>
              <a:buFont typeface="Arial" charset="0"/>
              <a:buNone/>
            </a:pPr>
            <a:endParaRPr lang="es-ES" sz="3600" dirty="0" smtClean="0"/>
          </a:p>
        </p:txBody>
      </p:sp>
      <p:sp>
        <p:nvSpPr>
          <p:cNvPr id="4" name="Rectangle 2"/>
          <p:cNvSpPr>
            <a:spLocks noGrp="1" noChangeArrowheads="1"/>
          </p:cNvSpPr>
          <p:nvPr>
            <p:ph type="title"/>
          </p:nvPr>
        </p:nvSpPr>
        <p:spPr>
          <a:xfrm>
            <a:off x="467544" y="404664"/>
            <a:ext cx="8146727" cy="1071563"/>
          </a:xfrm>
        </p:spPr>
        <p:txBody>
          <a:bodyPr vert="horz" lIns="91440" tIns="45720" rIns="91440" bIns="45720" rtlCol="0" anchor="ctr">
            <a:noAutofit/>
          </a:bodyPr>
          <a:lstStyle/>
          <a:p>
            <a:r>
              <a:rPr lang="es-MX" dirty="0"/>
              <a:t>¿Es público el expediente médico de un político?</a:t>
            </a:r>
            <a:endParaRPr lang="es-ES" dirty="0"/>
          </a:p>
        </p:txBody>
      </p:sp>
    </p:spTree>
    <p:extLst>
      <p:ext uri="{BB962C8B-B14F-4D97-AF65-F5344CB8AC3E}">
        <p14:creationId xmlns:p14="http://schemas.microsoft.com/office/powerpoint/2010/main" val="2836444601"/>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73745" y="260648"/>
            <a:ext cx="8146727" cy="1214438"/>
          </a:xfrm>
        </p:spPr>
        <p:txBody>
          <a:bodyPr vert="horz" lIns="91440" tIns="45720" rIns="91440" bIns="45720" rtlCol="0" anchor="ctr">
            <a:noAutofit/>
          </a:bodyPr>
          <a:lstStyle/>
          <a:p>
            <a:r>
              <a:rPr lang="es-ES" dirty="0"/>
              <a:t>El caso del presidente François Mitterrand </a:t>
            </a:r>
          </a:p>
        </p:txBody>
      </p:sp>
      <p:sp>
        <p:nvSpPr>
          <p:cNvPr id="20483" name="Rectangle 3"/>
          <p:cNvSpPr>
            <a:spLocks noGrp="1" noChangeArrowheads="1"/>
          </p:cNvSpPr>
          <p:nvPr>
            <p:ph idx="1"/>
          </p:nvPr>
        </p:nvSpPr>
        <p:spPr>
          <a:xfrm>
            <a:off x="357188" y="1500188"/>
            <a:ext cx="8429625" cy="4572000"/>
          </a:xfrm>
        </p:spPr>
        <p:txBody>
          <a:bodyPr rtlCol="0">
            <a:normAutofit fontScale="92500"/>
          </a:bodyPr>
          <a:lstStyle/>
          <a:p>
            <a:pPr algn="just" fontAlgn="auto">
              <a:lnSpc>
                <a:spcPct val="130000"/>
              </a:lnSpc>
              <a:spcBef>
                <a:spcPts val="600"/>
              </a:spcBef>
              <a:spcAft>
                <a:spcPts val="600"/>
              </a:spcAft>
              <a:buFont typeface="Wingdings" pitchFamily="2" charset="2"/>
              <a:buChar char="§"/>
              <a:defRPr/>
            </a:pPr>
            <a:r>
              <a:rPr lang="es-ES" sz="2600" dirty="0">
                <a:ea typeface="+mj-ea"/>
              </a:rPr>
              <a:t>En  noviembre de 1981 el Presidente François Mitterrand fue diagnosticado con cáncer de próstata por su médico personal el Dr. </a:t>
            </a:r>
            <a:r>
              <a:rPr lang="es-ES" sz="2600" dirty="0" err="1">
                <a:ea typeface="+mj-ea"/>
              </a:rPr>
              <a:t>Gubler</a:t>
            </a:r>
            <a:endParaRPr lang="es-ES" sz="2600" dirty="0">
              <a:ea typeface="+mj-ea"/>
            </a:endParaRPr>
          </a:p>
          <a:p>
            <a:pPr algn="just" fontAlgn="auto">
              <a:lnSpc>
                <a:spcPct val="130000"/>
              </a:lnSpc>
              <a:spcBef>
                <a:spcPts val="600"/>
              </a:spcBef>
              <a:spcAft>
                <a:spcPts val="600"/>
              </a:spcAft>
              <a:buFont typeface="Wingdings" pitchFamily="2" charset="2"/>
              <a:buChar char="§"/>
              <a:defRPr/>
            </a:pPr>
            <a:r>
              <a:rPr lang="es-ES" sz="2600" dirty="0" smtClean="0">
                <a:ea typeface="+mj-ea"/>
              </a:rPr>
              <a:t>El </a:t>
            </a:r>
            <a:r>
              <a:rPr lang="es-ES" sz="2600" dirty="0">
                <a:ea typeface="+mj-ea"/>
              </a:rPr>
              <a:t>mandatario solicitó expresamente que se considerara su dolencia como parte de su derecho a la confidencialidad, y, además, como un secreto de estado</a:t>
            </a:r>
          </a:p>
          <a:p>
            <a:pPr algn="just" fontAlgn="auto">
              <a:lnSpc>
                <a:spcPct val="130000"/>
              </a:lnSpc>
              <a:spcBef>
                <a:spcPts val="600"/>
              </a:spcBef>
              <a:spcAft>
                <a:spcPts val="600"/>
              </a:spcAft>
              <a:buFont typeface="Wingdings" pitchFamily="2" charset="2"/>
              <a:buChar char="§"/>
              <a:defRPr/>
            </a:pPr>
            <a:r>
              <a:rPr lang="es-ES" sz="2600" dirty="0" smtClean="0">
                <a:ea typeface="+mj-ea"/>
              </a:rPr>
              <a:t>Desde </a:t>
            </a:r>
            <a:r>
              <a:rPr lang="es-ES" sz="2600" dirty="0">
                <a:ea typeface="+mj-ea"/>
              </a:rPr>
              <a:t>entonces el boletín semestral sobre la salud del presidente tuvo que ser falseado</a:t>
            </a:r>
          </a:p>
          <a:p>
            <a:pPr algn="just" eaLnBrk="1" fontAlgn="auto" hangingPunct="1">
              <a:lnSpc>
                <a:spcPct val="90000"/>
              </a:lnSpc>
              <a:spcAft>
                <a:spcPts val="0"/>
              </a:spcAft>
              <a:buFont typeface="Arial" pitchFamily="34" charset="0"/>
              <a:buChar char="•"/>
              <a:defRPr/>
            </a:pPr>
            <a:endParaRPr lang="es-ES" sz="2400" dirty="0" smtClean="0"/>
          </a:p>
          <a:p>
            <a:pPr algn="just" eaLnBrk="1" fontAlgn="auto" hangingPunct="1">
              <a:lnSpc>
                <a:spcPct val="90000"/>
              </a:lnSpc>
              <a:spcAft>
                <a:spcPts val="0"/>
              </a:spcAft>
              <a:buFont typeface="Arial" pitchFamily="34" charset="0"/>
              <a:buChar char="•"/>
              <a:defRPr/>
            </a:pPr>
            <a:endParaRPr lang="es-ES" sz="2100" dirty="0" smtClean="0"/>
          </a:p>
        </p:txBody>
      </p:sp>
    </p:spTree>
    <p:extLst>
      <p:ext uri="{BB962C8B-B14F-4D97-AF65-F5344CB8AC3E}">
        <p14:creationId xmlns:p14="http://schemas.microsoft.com/office/powerpoint/2010/main" val="1489913432"/>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332656"/>
            <a:ext cx="8136904" cy="1214438"/>
          </a:xfrm>
        </p:spPr>
        <p:txBody>
          <a:bodyPr vert="horz" lIns="91440" tIns="45720" rIns="91440" bIns="45720" rtlCol="0" anchor="ctr">
            <a:noAutofit/>
          </a:bodyPr>
          <a:lstStyle/>
          <a:p>
            <a:r>
              <a:rPr lang="es-ES" dirty="0"/>
              <a:t>El caso del presidente François Mitterrand</a:t>
            </a:r>
          </a:p>
        </p:txBody>
      </p:sp>
      <p:sp>
        <p:nvSpPr>
          <p:cNvPr id="18435" name="Rectangle 3"/>
          <p:cNvSpPr>
            <a:spLocks noGrp="1" noChangeArrowheads="1"/>
          </p:cNvSpPr>
          <p:nvPr>
            <p:ph idx="1"/>
          </p:nvPr>
        </p:nvSpPr>
        <p:spPr>
          <a:xfrm>
            <a:off x="500063" y="1596156"/>
            <a:ext cx="8072437" cy="4929188"/>
          </a:xfrm>
        </p:spPr>
        <p:txBody>
          <a:bodyPr>
            <a:noAutofit/>
          </a:bodyPr>
          <a:lstStyle/>
          <a:p>
            <a:pPr algn="just">
              <a:lnSpc>
                <a:spcPct val="130000"/>
              </a:lnSpc>
              <a:spcBef>
                <a:spcPts val="600"/>
              </a:spcBef>
              <a:spcAft>
                <a:spcPts val="600"/>
              </a:spcAft>
              <a:buFont typeface="Wingdings" pitchFamily="2" charset="2"/>
              <a:buChar char="§"/>
              <a:defRPr/>
            </a:pPr>
            <a:r>
              <a:rPr lang="es-ES" sz="2400" dirty="0">
                <a:ea typeface="+mj-ea"/>
              </a:rPr>
              <a:t>En 1988, Mitterrand fue reelecto  (1988-1995)</a:t>
            </a:r>
          </a:p>
          <a:p>
            <a:pPr algn="just">
              <a:lnSpc>
                <a:spcPct val="130000"/>
              </a:lnSpc>
              <a:spcBef>
                <a:spcPts val="600"/>
              </a:spcBef>
              <a:spcAft>
                <a:spcPts val="600"/>
              </a:spcAft>
              <a:buFont typeface="Wingdings" pitchFamily="2" charset="2"/>
              <a:buChar char="§"/>
              <a:defRPr/>
            </a:pPr>
            <a:r>
              <a:rPr lang="es-ES" sz="2400" dirty="0" smtClean="0">
                <a:ea typeface="+mj-ea"/>
              </a:rPr>
              <a:t>El </a:t>
            </a:r>
            <a:r>
              <a:rPr lang="es-ES" sz="2400" dirty="0">
                <a:ea typeface="+mj-ea"/>
              </a:rPr>
              <a:t>8 de enero de 1996 murió a causa del cáncer</a:t>
            </a:r>
          </a:p>
          <a:p>
            <a:pPr algn="just">
              <a:lnSpc>
                <a:spcPct val="130000"/>
              </a:lnSpc>
              <a:spcBef>
                <a:spcPts val="600"/>
              </a:spcBef>
              <a:spcAft>
                <a:spcPts val="600"/>
              </a:spcAft>
              <a:buFont typeface="Wingdings" pitchFamily="2" charset="2"/>
              <a:buChar char="§"/>
              <a:defRPr/>
            </a:pPr>
            <a:r>
              <a:rPr lang="es-ES" sz="2400" dirty="0" smtClean="0">
                <a:ea typeface="+mj-ea"/>
              </a:rPr>
              <a:t>El </a:t>
            </a:r>
            <a:r>
              <a:rPr lang="es-ES" sz="2400" dirty="0">
                <a:ea typeface="+mj-ea"/>
              </a:rPr>
              <a:t>17 de enero el Dr. </a:t>
            </a:r>
            <a:r>
              <a:rPr lang="es-ES" sz="2400" dirty="0" err="1">
                <a:ea typeface="+mj-ea"/>
              </a:rPr>
              <a:t>Gubler</a:t>
            </a:r>
            <a:r>
              <a:rPr lang="es-ES" sz="2400" dirty="0">
                <a:ea typeface="+mj-ea"/>
              </a:rPr>
              <a:t> publicó el libro: “El Gran Secreto” revelando todo lo relativo a la enfermedad del presidente recién fallecido</a:t>
            </a:r>
          </a:p>
          <a:p>
            <a:pPr algn="just">
              <a:lnSpc>
                <a:spcPct val="130000"/>
              </a:lnSpc>
              <a:spcBef>
                <a:spcPts val="600"/>
              </a:spcBef>
              <a:spcAft>
                <a:spcPts val="600"/>
              </a:spcAft>
              <a:buFont typeface="Wingdings" pitchFamily="2" charset="2"/>
              <a:buChar char="§"/>
              <a:defRPr/>
            </a:pPr>
            <a:r>
              <a:rPr lang="es-ES" sz="2400" dirty="0" smtClean="0">
                <a:ea typeface="+mj-ea"/>
              </a:rPr>
              <a:t>La </a:t>
            </a:r>
            <a:r>
              <a:rPr lang="es-ES" sz="2400" dirty="0">
                <a:ea typeface="+mj-ea"/>
              </a:rPr>
              <a:t>familia Mitterrand demandó ante el Tribunal de Gran Instancia de París. </a:t>
            </a:r>
          </a:p>
          <a:p>
            <a:pPr marL="342900" lvl="1" indent="-342900" algn="just">
              <a:lnSpc>
                <a:spcPct val="130000"/>
              </a:lnSpc>
              <a:spcBef>
                <a:spcPts val="600"/>
              </a:spcBef>
              <a:spcAft>
                <a:spcPts val="600"/>
              </a:spcAft>
              <a:buFont typeface="Wingdings" pitchFamily="2" charset="2"/>
              <a:buChar char="§"/>
              <a:defRPr/>
            </a:pPr>
            <a:r>
              <a:rPr lang="es-ES" sz="2400" dirty="0" smtClean="0">
                <a:ea typeface="+mj-ea"/>
              </a:rPr>
              <a:t>Violación </a:t>
            </a:r>
            <a:r>
              <a:rPr lang="es-ES" sz="2400" dirty="0">
                <a:ea typeface="+mj-ea"/>
              </a:rPr>
              <a:t>al derecho de privacidad y al secreto profesional médico</a:t>
            </a:r>
          </a:p>
          <a:p>
            <a:pPr marL="342900" lvl="1" indent="-342900" algn="just">
              <a:lnSpc>
                <a:spcPct val="130000"/>
              </a:lnSpc>
              <a:spcBef>
                <a:spcPts val="600"/>
              </a:spcBef>
              <a:spcAft>
                <a:spcPts val="600"/>
              </a:spcAft>
              <a:buFont typeface="Wingdings" pitchFamily="2" charset="2"/>
              <a:buChar char="§"/>
              <a:defRPr/>
            </a:pPr>
            <a:endParaRPr lang="es-ES" sz="2400" dirty="0">
              <a:ea typeface="+mj-ea"/>
            </a:endParaRPr>
          </a:p>
        </p:txBody>
      </p:sp>
    </p:spTree>
    <p:extLst>
      <p:ext uri="{BB962C8B-B14F-4D97-AF65-F5344CB8AC3E}">
        <p14:creationId xmlns:p14="http://schemas.microsoft.com/office/powerpoint/2010/main" val="2183237789"/>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type="body" idx="1"/>
          </p:nvPr>
        </p:nvSpPr>
        <p:spPr/>
        <p:txBody>
          <a:bodyPr>
            <a:normAutofit lnSpcReduction="10000"/>
          </a:bodyPr>
          <a:lstStyle/>
          <a:p>
            <a:pPr algn="just">
              <a:lnSpc>
                <a:spcPct val="130000"/>
              </a:lnSpc>
              <a:spcBef>
                <a:spcPts val="600"/>
              </a:spcBef>
              <a:spcAft>
                <a:spcPts val="600"/>
              </a:spcAft>
              <a:buFont typeface="Wingdings" pitchFamily="2" charset="2"/>
              <a:buChar char="§"/>
              <a:defRPr/>
            </a:pPr>
            <a:r>
              <a:rPr lang="es-MX" sz="2400" dirty="0">
                <a:ea typeface="+mj-ea"/>
              </a:rPr>
              <a:t>El Gran tribunal de París multa al médico y a la editorial que publicó el libro</a:t>
            </a:r>
          </a:p>
          <a:p>
            <a:pPr algn="just">
              <a:lnSpc>
                <a:spcPct val="130000"/>
              </a:lnSpc>
              <a:spcBef>
                <a:spcPts val="600"/>
              </a:spcBef>
              <a:spcAft>
                <a:spcPts val="600"/>
              </a:spcAft>
              <a:buFont typeface="Wingdings" pitchFamily="2" charset="2"/>
              <a:buChar char="§"/>
              <a:defRPr/>
            </a:pPr>
            <a:r>
              <a:rPr lang="es-MX" sz="2400" dirty="0" smtClean="0">
                <a:ea typeface="+mj-ea"/>
              </a:rPr>
              <a:t>La </a:t>
            </a:r>
            <a:r>
              <a:rPr lang="es-MX" sz="2400" dirty="0">
                <a:ea typeface="+mj-ea"/>
              </a:rPr>
              <a:t>editorial apela la decisión de la Corte francesa</a:t>
            </a:r>
          </a:p>
          <a:p>
            <a:pPr algn="just">
              <a:lnSpc>
                <a:spcPct val="130000"/>
              </a:lnSpc>
              <a:spcBef>
                <a:spcPts val="600"/>
              </a:spcBef>
              <a:spcAft>
                <a:spcPts val="600"/>
              </a:spcAft>
              <a:buFont typeface="Wingdings" pitchFamily="2" charset="2"/>
              <a:buChar char="§"/>
              <a:defRPr/>
            </a:pPr>
            <a:r>
              <a:rPr lang="es-MX" sz="2400" dirty="0" smtClean="0">
                <a:ea typeface="+mj-ea"/>
              </a:rPr>
              <a:t>El </a:t>
            </a:r>
            <a:r>
              <a:rPr lang="es-MX" sz="2400" dirty="0">
                <a:ea typeface="+mj-ea"/>
              </a:rPr>
              <a:t>Tribunal de Unión Europea quién quitó la multa pero ordena que se suspenda la publicación del libro</a:t>
            </a:r>
          </a:p>
          <a:p>
            <a:pPr algn="just">
              <a:lnSpc>
                <a:spcPct val="130000"/>
              </a:lnSpc>
              <a:spcBef>
                <a:spcPts val="600"/>
              </a:spcBef>
              <a:spcAft>
                <a:spcPts val="600"/>
              </a:spcAft>
              <a:buFont typeface="Wingdings" pitchFamily="2" charset="2"/>
              <a:buChar char="§"/>
              <a:defRPr/>
            </a:pPr>
            <a:r>
              <a:rPr lang="es-MX" sz="2400" dirty="0">
                <a:ea typeface="+mj-ea"/>
              </a:rPr>
              <a:t>¿Información Pública?</a:t>
            </a:r>
          </a:p>
          <a:p>
            <a:pPr algn="just">
              <a:lnSpc>
                <a:spcPct val="130000"/>
              </a:lnSpc>
              <a:spcBef>
                <a:spcPts val="600"/>
              </a:spcBef>
              <a:spcAft>
                <a:spcPts val="600"/>
              </a:spcAft>
              <a:buFont typeface="Wingdings" pitchFamily="2" charset="2"/>
              <a:buChar char="§"/>
              <a:defRPr/>
            </a:pPr>
            <a:r>
              <a:rPr lang="es-MX" sz="2400" dirty="0">
                <a:ea typeface="+mj-ea"/>
              </a:rPr>
              <a:t>¿Secreto profesional?</a:t>
            </a:r>
          </a:p>
          <a:p>
            <a:pPr algn="just">
              <a:lnSpc>
                <a:spcPct val="130000"/>
              </a:lnSpc>
              <a:spcBef>
                <a:spcPts val="600"/>
              </a:spcBef>
              <a:spcAft>
                <a:spcPts val="600"/>
              </a:spcAft>
              <a:buFont typeface="Wingdings" pitchFamily="2" charset="2"/>
              <a:buChar char="§"/>
              <a:defRPr/>
            </a:pPr>
            <a:r>
              <a:rPr lang="es-MX" sz="2400" dirty="0">
                <a:ea typeface="+mj-ea"/>
              </a:rPr>
              <a:t>Beneficio económico del médico y la editorial </a:t>
            </a:r>
          </a:p>
          <a:p>
            <a:pPr algn="just" eaLnBrk="1" hangingPunct="1">
              <a:lnSpc>
                <a:spcPct val="90000"/>
              </a:lnSpc>
              <a:buFont typeface="Wingdings 2" pitchFamily="18" charset="2"/>
              <a:buChar char=""/>
            </a:pPr>
            <a:endParaRPr lang="es-ES" sz="2400" b="1" dirty="0" smtClean="0">
              <a:solidFill>
                <a:srgbClr val="254061"/>
              </a:solidFill>
            </a:endParaRPr>
          </a:p>
          <a:p>
            <a:pPr algn="just" eaLnBrk="1" hangingPunct="1">
              <a:lnSpc>
                <a:spcPct val="90000"/>
              </a:lnSpc>
              <a:buFont typeface="Wingdings" pitchFamily="2" charset="2"/>
              <a:buNone/>
            </a:pPr>
            <a:endParaRPr lang="es-ES" sz="2400" dirty="0" smtClean="0"/>
          </a:p>
          <a:p>
            <a:endParaRPr lang="es-ES" sz="2400" dirty="0" smtClean="0"/>
          </a:p>
        </p:txBody>
      </p:sp>
      <p:sp>
        <p:nvSpPr>
          <p:cNvPr id="4" name="Rectangle 2"/>
          <p:cNvSpPr>
            <a:spLocks noGrp="1" noChangeArrowheads="1"/>
          </p:cNvSpPr>
          <p:nvPr>
            <p:ph type="title"/>
          </p:nvPr>
        </p:nvSpPr>
        <p:spPr>
          <a:xfrm>
            <a:off x="678656" y="332656"/>
            <a:ext cx="7786687" cy="1143000"/>
          </a:xfrm>
        </p:spPr>
        <p:txBody>
          <a:bodyPr vert="horz" lIns="91440" tIns="45720" rIns="91440" bIns="45720" rtlCol="0" anchor="ctr">
            <a:noAutofit/>
          </a:bodyPr>
          <a:lstStyle/>
          <a:p>
            <a:r>
              <a:rPr lang="es-ES" dirty="0"/>
              <a:t>El caso del presidente François Mitterrand </a:t>
            </a:r>
          </a:p>
        </p:txBody>
      </p:sp>
    </p:spTree>
    <p:extLst>
      <p:ext uri="{BB962C8B-B14F-4D97-AF65-F5344CB8AC3E}">
        <p14:creationId xmlns:p14="http://schemas.microsoft.com/office/powerpoint/2010/main" val="10278691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Título"/>
          <p:cNvSpPr>
            <a:spLocks noGrp="1"/>
          </p:cNvSpPr>
          <p:nvPr>
            <p:ph type="ctrTitle"/>
          </p:nvPr>
        </p:nvSpPr>
        <p:spPr>
          <a:xfrm>
            <a:off x="-108520" y="2348881"/>
            <a:ext cx="9289032" cy="2376263"/>
          </a:xfrm>
        </p:spPr>
        <p:txBody>
          <a:bodyPr>
            <a:noAutofit/>
          </a:bodyPr>
          <a:lstStyle/>
          <a:p>
            <a:r>
              <a:rPr lang="es-ES" sz="3600" dirty="0" smtClean="0"/>
              <a:t>Concepto </a:t>
            </a:r>
            <a:r>
              <a:rPr lang="es-ES" sz="3600" dirty="0"/>
              <a:t>o contenido </a:t>
            </a:r>
            <a:r>
              <a:rPr lang="es-ES" sz="3600" dirty="0" smtClean="0"/>
              <a:t>de</a:t>
            </a:r>
            <a:br>
              <a:rPr lang="es-ES" sz="3600" dirty="0" smtClean="0"/>
            </a:br>
            <a:r>
              <a:rPr lang="es-ES" sz="3600" dirty="0" smtClean="0"/>
              <a:t>vida </a:t>
            </a:r>
            <a:r>
              <a:rPr lang="es-ES" sz="3600" dirty="0"/>
              <a:t>privada, intimidad y </a:t>
            </a:r>
            <a:r>
              <a:rPr lang="es-ES" sz="3600" dirty="0" smtClean="0"/>
              <a:t/>
            </a:r>
            <a:br>
              <a:rPr lang="es-ES" sz="3600" dirty="0" smtClean="0"/>
            </a:br>
            <a:r>
              <a:rPr lang="es-ES" sz="3600" dirty="0" smtClean="0"/>
              <a:t>datos personales</a:t>
            </a:r>
            <a:endParaRPr lang="es-MX" sz="3600" dirty="0"/>
          </a:p>
        </p:txBody>
      </p:sp>
    </p:spTree>
    <p:extLst>
      <p:ext uri="{BB962C8B-B14F-4D97-AF65-F5344CB8AC3E}">
        <p14:creationId xmlns:p14="http://schemas.microsoft.com/office/powerpoint/2010/main" val="4117765375"/>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8656" y="188640"/>
            <a:ext cx="7786687" cy="1214438"/>
          </a:xfrm>
        </p:spPr>
        <p:txBody>
          <a:bodyPr vert="horz" lIns="91440" tIns="45720" rIns="91440" bIns="45720" rtlCol="0" anchor="ctr">
            <a:noAutofit/>
          </a:bodyPr>
          <a:lstStyle/>
          <a:p>
            <a:r>
              <a:rPr lang="es-ES" dirty="0"/>
              <a:t>Acceso a datos de menores y la SEP</a:t>
            </a:r>
          </a:p>
        </p:txBody>
      </p:sp>
      <p:sp>
        <p:nvSpPr>
          <p:cNvPr id="14339" name="Rectangle 3"/>
          <p:cNvSpPr>
            <a:spLocks noGrp="1" noChangeArrowheads="1"/>
          </p:cNvSpPr>
          <p:nvPr>
            <p:ph idx="1"/>
          </p:nvPr>
        </p:nvSpPr>
        <p:spPr>
          <a:xfrm>
            <a:off x="357188" y="1643063"/>
            <a:ext cx="8501062" cy="4714875"/>
          </a:xfrm>
        </p:spPr>
        <p:txBody>
          <a:bodyPr>
            <a:normAutofit fontScale="92500"/>
          </a:bodyPr>
          <a:lstStyle/>
          <a:p>
            <a:pPr algn="just">
              <a:lnSpc>
                <a:spcPct val="130000"/>
              </a:lnSpc>
              <a:spcBef>
                <a:spcPts val="600"/>
              </a:spcBef>
              <a:spcAft>
                <a:spcPts val="600"/>
              </a:spcAft>
              <a:buFont typeface="Wingdings" pitchFamily="2" charset="2"/>
              <a:buChar char="§"/>
              <a:defRPr/>
            </a:pPr>
            <a:r>
              <a:rPr lang="es-ES" sz="2400" b="1" dirty="0" smtClean="0">
                <a:ea typeface="+mj-ea"/>
              </a:rPr>
              <a:t>Solicitud</a:t>
            </a:r>
            <a:r>
              <a:rPr lang="es-ES" sz="2400" b="1" dirty="0">
                <a:ea typeface="+mj-ea"/>
              </a:rPr>
              <a:t>: </a:t>
            </a:r>
            <a:r>
              <a:rPr lang="es-MX" sz="2400" dirty="0">
                <a:ea typeface="+mj-ea"/>
              </a:rPr>
              <a:t>el nombre y dirección completa de la escuela en donde estudia el niño “x”, en Distrito Federal. Edad aproximada: 12 años, sexto de primaria. </a:t>
            </a:r>
          </a:p>
          <a:p>
            <a:pPr algn="just">
              <a:lnSpc>
                <a:spcPct val="130000"/>
              </a:lnSpc>
              <a:spcBef>
                <a:spcPts val="600"/>
              </a:spcBef>
              <a:spcAft>
                <a:spcPts val="600"/>
              </a:spcAft>
              <a:buFont typeface="Wingdings" pitchFamily="2" charset="2"/>
              <a:buChar char="§"/>
              <a:defRPr/>
            </a:pPr>
            <a:r>
              <a:rPr lang="es-ES" sz="2400" b="1" dirty="0" smtClean="0">
                <a:ea typeface="+mj-ea"/>
              </a:rPr>
              <a:t>Respuesta</a:t>
            </a:r>
            <a:r>
              <a:rPr lang="es-ES" sz="2400" b="1" dirty="0">
                <a:ea typeface="+mj-ea"/>
              </a:rPr>
              <a:t>: </a:t>
            </a:r>
            <a:r>
              <a:rPr lang="es-MX" sz="2400" dirty="0">
                <a:ea typeface="+mj-ea"/>
              </a:rPr>
              <a:t>negó la información por considerarla confidencial. Los datos personales requieren el consentimiento de los individuos para su difusión, distribución o comercialización, en los términos de la </a:t>
            </a:r>
            <a:r>
              <a:rPr lang="es-MX" sz="2400" dirty="0" err="1">
                <a:ea typeface="+mj-ea"/>
              </a:rPr>
              <a:t>LFTAIPG</a:t>
            </a:r>
            <a:endParaRPr lang="es-MX" sz="2400" dirty="0">
              <a:ea typeface="+mj-ea"/>
            </a:endParaRPr>
          </a:p>
          <a:p>
            <a:pPr algn="just">
              <a:lnSpc>
                <a:spcPct val="130000"/>
              </a:lnSpc>
              <a:spcBef>
                <a:spcPts val="600"/>
              </a:spcBef>
              <a:spcAft>
                <a:spcPts val="600"/>
              </a:spcAft>
              <a:buFont typeface="Wingdings" pitchFamily="2" charset="2"/>
              <a:buChar char="§"/>
              <a:defRPr/>
            </a:pPr>
            <a:r>
              <a:rPr lang="es-MX" sz="2400" b="1" dirty="0" smtClean="0">
                <a:ea typeface="+mj-ea"/>
              </a:rPr>
              <a:t>Recurso</a:t>
            </a:r>
            <a:r>
              <a:rPr lang="es-MX" sz="2400" b="1" dirty="0">
                <a:ea typeface="+mj-ea"/>
              </a:rPr>
              <a:t>: </a:t>
            </a:r>
            <a:r>
              <a:rPr lang="es-ES" sz="2400" dirty="0">
                <a:ea typeface="+mj-ea"/>
              </a:rPr>
              <a:t>Manifestó ser el padre del niño y tener posibilidad de acreditarlo (cuestión que nunca hace)</a:t>
            </a:r>
          </a:p>
          <a:p>
            <a:pPr algn="just" eaLnBrk="1" hangingPunct="1">
              <a:lnSpc>
                <a:spcPct val="70000"/>
              </a:lnSpc>
              <a:spcBef>
                <a:spcPct val="0"/>
              </a:spcBef>
              <a:buFontTx/>
              <a:buNone/>
            </a:pPr>
            <a:endParaRPr lang="es-ES" sz="2400" b="1" dirty="0" smtClean="0">
              <a:solidFill>
                <a:srgbClr val="254061"/>
              </a:solidFill>
            </a:endParaRPr>
          </a:p>
          <a:p>
            <a:pPr algn="just" eaLnBrk="1" hangingPunct="1">
              <a:lnSpc>
                <a:spcPct val="70000"/>
              </a:lnSpc>
              <a:spcBef>
                <a:spcPct val="0"/>
              </a:spcBef>
              <a:buFontTx/>
              <a:buNone/>
            </a:pPr>
            <a:endParaRPr lang="es-ES" sz="2400" b="1" dirty="0" smtClean="0">
              <a:solidFill>
                <a:srgbClr val="254061"/>
              </a:solidFill>
            </a:endParaRPr>
          </a:p>
        </p:txBody>
      </p:sp>
    </p:spTree>
    <p:extLst>
      <p:ext uri="{BB962C8B-B14F-4D97-AF65-F5344CB8AC3E}">
        <p14:creationId xmlns:p14="http://schemas.microsoft.com/office/powerpoint/2010/main" val="206055708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73745" y="341784"/>
            <a:ext cx="7786687" cy="1143000"/>
          </a:xfrm>
        </p:spPr>
        <p:txBody>
          <a:bodyPr vert="horz" lIns="91440" tIns="45720" rIns="91440" bIns="45720" rtlCol="0" anchor="ctr">
            <a:noAutofit/>
          </a:bodyPr>
          <a:lstStyle/>
          <a:p>
            <a:r>
              <a:rPr lang="es-ES" dirty="0"/>
              <a:t>¿Información pública o reservada?</a:t>
            </a:r>
          </a:p>
        </p:txBody>
      </p:sp>
      <p:sp>
        <p:nvSpPr>
          <p:cNvPr id="33795" name="Rectangle 3"/>
          <p:cNvSpPr>
            <a:spLocks noGrp="1" noChangeArrowheads="1"/>
          </p:cNvSpPr>
          <p:nvPr>
            <p:ph idx="1"/>
          </p:nvPr>
        </p:nvSpPr>
        <p:spPr>
          <a:xfrm>
            <a:off x="357188" y="1500188"/>
            <a:ext cx="8429625" cy="5097164"/>
          </a:xfrm>
        </p:spPr>
        <p:txBody>
          <a:bodyPr rtlCol="0">
            <a:noAutofit/>
          </a:bodyPr>
          <a:lstStyle/>
          <a:p>
            <a:pPr marL="0" indent="0" algn="just" fontAlgn="auto">
              <a:lnSpc>
                <a:spcPct val="130000"/>
              </a:lnSpc>
              <a:spcBef>
                <a:spcPts val="600"/>
              </a:spcBef>
              <a:spcAft>
                <a:spcPts val="600"/>
              </a:spcAft>
              <a:buNone/>
              <a:defRPr/>
            </a:pPr>
            <a:r>
              <a:rPr lang="es-MX" sz="2200" dirty="0">
                <a:ea typeface="+mj-ea"/>
              </a:rPr>
              <a:t>El solicitante busca averiguar el paradero de un menor en particular y no la ubicación de una escuela</a:t>
            </a:r>
          </a:p>
          <a:p>
            <a:pPr lvl="1" algn="just">
              <a:lnSpc>
                <a:spcPct val="130000"/>
              </a:lnSpc>
              <a:spcBef>
                <a:spcPts val="600"/>
              </a:spcBef>
              <a:spcAft>
                <a:spcPts val="600"/>
              </a:spcAft>
              <a:buFont typeface="Wingdings" pitchFamily="2" charset="2"/>
              <a:buChar char="§"/>
              <a:defRPr/>
            </a:pPr>
            <a:r>
              <a:rPr lang="es-MX" sz="2000" dirty="0" smtClean="0">
                <a:ea typeface="+mj-ea"/>
              </a:rPr>
              <a:t>El </a:t>
            </a:r>
            <a:r>
              <a:rPr lang="es-MX" sz="2000" dirty="0">
                <a:ea typeface="+mj-ea"/>
              </a:rPr>
              <a:t>domicilio de la escuela por sí, es información pública </a:t>
            </a:r>
          </a:p>
          <a:p>
            <a:pPr lvl="1" algn="just">
              <a:lnSpc>
                <a:spcPct val="130000"/>
              </a:lnSpc>
              <a:spcBef>
                <a:spcPts val="600"/>
              </a:spcBef>
              <a:spcAft>
                <a:spcPts val="600"/>
              </a:spcAft>
              <a:buFont typeface="Wingdings" pitchFamily="2" charset="2"/>
              <a:buChar char="§"/>
              <a:defRPr/>
            </a:pPr>
            <a:r>
              <a:rPr lang="es-MX" sz="2000" dirty="0" smtClean="0">
                <a:ea typeface="+mj-ea"/>
              </a:rPr>
              <a:t>Vincular </a:t>
            </a:r>
            <a:r>
              <a:rPr lang="es-MX" sz="2000" dirty="0">
                <a:ea typeface="+mj-ea"/>
              </a:rPr>
              <a:t>el domicilio de la escuela con una persona debería ser considerado un dato personal</a:t>
            </a:r>
          </a:p>
          <a:p>
            <a:pPr lvl="1" algn="just">
              <a:lnSpc>
                <a:spcPct val="130000"/>
              </a:lnSpc>
              <a:spcBef>
                <a:spcPts val="600"/>
              </a:spcBef>
              <a:spcAft>
                <a:spcPts val="600"/>
              </a:spcAft>
              <a:buFont typeface="Wingdings" pitchFamily="2" charset="2"/>
              <a:buChar char="§"/>
              <a:defRPr/>
            </a:pPr>
            <a:r>
              <a:rPr lang="es-MX" sz="2000" dirty="0" smtClean="0">
                <a:ea typeface="+mj-ea"/>
              </a:rPr>
              <a:t>Los </a:t>
            </a:r>
            <a:r>
              <a:rPr lang="es-MX" sz="2000" dirty="0">
                <a:ea typeface="+mj-ea"/>
              </a:rPr>
              <a:t>datos referidos a la identificación del centro escolar en que estudia una persona corresponden a datos personales de la misma y requieren para su difusión del consentimiento de su titular. Se le considera información </a:t>
            </a:r>
            <a:r>
              <a:rPr lang="es-MX" sz="2000" dirty="0" smtClean="0">
                <a:ea typeface="+mj-ea"/>
              </a:rPr>
              <a:t>confidencial.</a:t>
            </a:r>
            <a:endParaRPr lang="es-ES" sz="2000" dirty="0">
              <a:ea typeface="+mj-ea"/>
            </a:endParaRPr>
          </a:p>
        </p:txBody>
      </p:sp>
    </p:spTree>
    <p:extLst>
      <p:ext uri="{BB962C8B-B14F-4D97-AF65-F5344CB8AC3E}">
        <p14:creationId xmlns:p14="http://schemas.microsoft.com/office/powerpoint/2010/main" val="4051058209"/>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3745" y="269776"/>
            <a:ext cx="7786687" cy="1143000"/>
          </a:xfrm>
        </p:spPr>
        <p:txBody>
          <a:bodyPr vert="horz" lIns="91440" tIns="45720" rIns="91440" bIns="45720" rtlCol="0" anchor="ctr">
            <a:noAutofit/>
          </a:bodyPr>
          <a:lstStyle/>
          <a:p>
            <a:r>
              <a:rPr lang="es-MX" dirty="0"/>
              <a:t>¿Qué información puede entregarse? ¿A quién?</a:t>
            </a:r>
            <a:endParaRPr lang="es-ES" dirty="0"/>
          </a:p>
        </p:txBody>
      </p:sp>
      <p:sp>
        <p:nvSpPr>
          <p:cNvPr id="34819" name="Rectangle 3"/>
          <p:cNvSpPr>
            <a:spLocks noGrp="1" noChangeArrowheads="1"/>
          </p:cNvSpPr>
          <p:nvPr>
            <p:ph idx="1"/>
          </p:nvPr>
        </p:nvSpPr>
        <p:spPr>
          <a:xfrm>
            <a:off x="428625" y="1571625"/>
            <a:ext cx="8358188" cy="4714875"/>
          </a:xfrm>
        </p:spPr>
        <p:txBody>
          <a:bodyPr rtlCol="0">
            <a:normAutofit/>
          </a:bodyPr>
          <a:lstStyle/>
          <a:p>
            <a:pPr marL="0" indent="0" algn="just">
              <a:lnSpc>
                <a:spcPct val="130000"/>
              </a:lnSpc>
              <a:spcBef>
                <a:spcPts val="600"/>
              </a:spcBef>
              <a:spcAft>
                <a:spcPts val="600"/>
              </a:spcAft>
              <a:buNone/>
              <a:defRPr/>
            </a:pPr>
            <a:r>
              <a:rPr lang="es-MX" sz="2400" dirty="0" smtClean="0">
                <a:ea typeface="+mj-ea"/>
              </a:rPr>
              <a:t>Los </a:t>
            </a:r>
            <a:r>
              <a:rPr lang="es-MX" sz="2400" dirty="0">
                <a:ea typeface="+mj-ea"/>
              </a:rPr>
              <a:t>datos referidos a la identificación del centro escolar en que estudia una persona:</a:t>
            </a:r>
          </a:p>
          <a:p>
            <a:pPr lvl="1" algn="just">
              <a:lnSpc>
                <a:spcPct val="130000"/>
              </a:lnSpc>
              <a:spcBef>
                <a:spcPts val="600"/>
              </a:spcBef>
              <a:spcAft>
                <a:spcPts val="600"/>
              </a:spcAft>
              <a:buFont typeface="Wingdings" pitchFamily="2" charset="2"/>
              <a:buChar char="§"/>
              <a:defRPr/>
            </a:pPr>
            <a:r>
              <a:rPr lang="es-MX" sz="2000" dirty="0" smtClean="0">
                <a:ea typeface="+mj-ea"/>
              </a:rPr>
              <a:t> </a:t>
            </a:r>
            <a:r>
              <a:rPr lang="es-MX" sz="2400" dirty="0">
                <a:ea typeface="+mj-ea"/>
              </a:rPr>
              <a:t>¿Son datos personales?  </a:t>
            </a:r>
          </a:p>
          <a:p>
            <a:pPr lvl="1" algn="just">
              <a:lnSpc>
                <a:spcPct val="130000"/>
              </a:lnSpc>
              <a:spcBef>
                <a:spcPts val="600"/>
              </a:spcBef>
              <a:spcAft>
                <a:spcPts val="600"/>
              </a:spcAft>
              <a:buFont typeface="Wingdings" pitchFamily="2" charset="2"/>
              <a:buChar char="§"/>
              <a:defRPr/>
            </a:pPr>
            <a:r>
              <a:rPr lang="es-MX" sz="2400" dirty="0" smtClean="0">
                <a:ea typeface="+mj-ea"/>
              </a:rPr>
              <a:t>¿</a:t>
            </a:r>
            <a:r>
              <a:rPr lang="es-MX" sz="2400" dirty="0">
                <a:ea typeface="+mj-ea"/>
              </a:rPr>
              <a:t>Requieren para su difusión del consentimiento de su titular?</a:t>
            </a:r>
          </a:p>
          <a:p>
            <a:pPr lvl="1" algn="just">
              <a:lnSpc>
                <a:spcPct val="130000"/>
              </a:lnSpc>
              <a:spcBef>
                <a:spcPts val="600"/>
              </a:spcBef>
              <a:spcAft>
                <a:spcPts val="600"/>
              </a:spcAft>
              <a:buFont typeface="Wingdings" pitchFamily="2" charset="2"/>
              <a:buChar char="§"/>
              <a:defRPr/>
            </a:pPr>
            <a:r>
              <a:rPr lang="es-MX" sz="2400" dirty="0" smtClean="0">
                <a:ea typeface="+mj-ea"/>
              </a:rPr>
              <a:t>¿</a:t>
            </a:r>
            <a:r>
              <a:rPr lang="es-MX" sz="2400" dirty="0">
                <a:ea typeface="+mj-ea"/>
              </a:rPr>
              <a:t>Que sucede si el solicitante demuestra ser el padre del menor?</a:t>
            </a:r>
          </a:p>
        </p:txBody>
      </p:sp>
    </p:spTree>
    <p:extLst>
      <p:ext uri="{BB962C8B-B14F-4D97-AF65-F5344CB8AC3E}">
        <p14:creationId xmlns:p14="http://schemas.microsoft.com/office/powerpoint/2010/main" val="4146998553"/>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8656" y="548680"/>
            <a:ext cx="7786687" cy="1071563"/>
          </a:xfrm>
        </p:spPr>
        <p:txBody>
          <a:bodyPr vert="horz" lIns="91440" tIns="45720" rIns="91440" bIns="45720" rtlCol="0" anchor="ctr">
            <a:noAutofit/>
          </a:bodyPr>
          <a:lstStyle/>
          <a:p>
            <a:r>
              <a:rPr lang="es-MX" dirty="0"/>
              <a:t>Expediente médico de prisioneros  3751/09 SSP</a:t>
            </a:r>
            <a:endParaRPr lang="en-US" dirty="0"/>
          </a:p>
        </p:txBody>
      </p:sp>
      <p:sp>
        <p:nvSpPr>
          <p:cNvPr id="20483" name="2 Marcador de contenido"/>
          <p:cNvSpPr>
            <a:spLocks noGrp="1"/>
          </p:cNvSpPr>
          <p:nvPr>
            <p:ph idx="1"/>
          </p:nvPr>
        </p:nvSpPr>
        <p:spPr>
          <a:xfrm>
            <a:off x="395536" y="1988840"/>
            <a:ext cx="8286750" cy="4536504"/>
          </a:xfrm>
        </p:spPr>
        <p:txBody>
          <a:bodyPr/>
          <a:lstStyle/>
          <a:p>
            <a:pPr algn="just">
              <a:lnSpc>
                <a:spcPct val="130000"/>
              </a:lnSpc>
              <a:spcBef>
                <a:spcPts val="600"/>
              </a:spcBef>
              <a:spcAft>
                <a:spcPts val="600"/>
              </a:spcAft>
              <a:buFont typeface="Wingdings" pitchFamily="2" charset="2"/>
              <a:buChar char="§"/>
              <a:defRPr/>
            </a:pPr>
            <a:r>
              <a:rPr lang="es-MX" sz="2200" b="1" dirty="0" smtClean="0">
                <a:ea typeface="+mj-ea"/>
              </a:rPr>
              <a:t>Solicitud</a:t>
            </a:r>
            <a:r>
              <a:rPr lang="es-MX" sz="2200" b="1" dirty="0">
                <a:ea typeface="+mj-ea"/>
              </a:rPr>
              <a:t>: </a:t>
            </a:r>
            <a:r>
              <a:rPr lang="es-MX" sz="2200" dirty="0">
                <a:ea typeface="+mj-ea"/>
              </a:rPr>
              <a:t>Lista de prisioneros fallecidos en un penal de alta seguridad y copia de sus expedientes médicos. La dependencia negó el acceso por tratarse de información confidencial</a:t>
            </a:r>
          </a:p>
          <a:p>
            <a:pPr algn="just">
              <a:lnSpc>
                <a:spcPct val="130000"/>
              </a:lnSpc>
              <a:spcBef>
                <a:spcPts val="600"/>
              </a:spcBef>
              <a:spcAft>
                <a:spcPts val="600"/>
              </a:spcAft>
              <a:buFont typeface="Wingdings" pitchFamily="2" charset="2"/>
              <a:buChar char="§"/>
              <a:defRPr/>
            </a:pPr>
            <a:r>
              <a:rPr lang="es-MX" sz="2200" b="1" dirty="0" smtClean="0">
                <a:ea typeface="+mj-ea"/>
              </a:rPr>
              <a:t>Respuesta</a:t>
            </a:r>
            <a:r>
              <a:rPr lang="es-MX" sz="2200" b="1" dirty="0">
                <a:ea typeface="+mj-ea"/>
              </a:rPr>
              <a:t>: </a:t>
            </a:r>
            <a:r>
              <a:rPr lang="es-MX" sz="2200" dirty="0">
                <a:ea typeface="+mj-ea"/>
              </a:rPr>
              <a:t>Se niega el acceso a todo bajo el argumento de que sólo los familiares (padre, hijos, hermanos) tienen derecho de acceso a los expedientes con independencia de haber </a:t>
            </a:r>
            <a:r>
              <a:rPr lang="es-MX" sz="2200" dirty="0" smtClean="0">
                <a:ea typeface="+mj-ea"/>
              </a:rPr>
              <a:t>fallecido</a:t>
            </a:r>
            <a:endParaRPr lang="es-MX" sz="2200" b="1" dirty="0">
              <a:ea typeface="+mj-ea"/>
            </a:endParaRPr>
          </a:p>
          <a:p>
            <a:pPr algn="just">
              <a:lnSpc>
                <a:spcPct val="130000"/>
              </a:lnSpc>
              <a:spcBef>
                <a:spcPts val="600"/>
              </a:spcBef>
              <a:spcAft>
                <a:spcPts val="600"/>
              </a:spcAft>
              <a:buFont typeface="Wingdings" pitchFamily="2" charset="2"/>
              <a:buChar char="§"/>
              <a:defRPr/>
            </a:pPr>
            <a:endParaRPr lang="es-MX" sz="2200" b="1" dirty="0">
              <a:ea typeface="+mj-ea"/>
            </a:endParaRPr>
          </a:p>
        </p:txBody>
      </p:sp>
    </p:spTree>
    <p:extLst>
      <p:ext uri="{BB962C8B-B14F-4D97-AF65-F5344CB8AC3E}">
        <p14:creationId xmlns:p14="http://schemas.microsoft.com/office/powerpoint/2010/main" val="107554426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type="body" idx="1"/>
          </p:nvPr>
        </p:nvSpPr>
        <p:spPr>
          <a:xfrm>
            <a:off x="446856" y="1440160"/>
            <a:ext cx="8229600" cy="5445224"/>
          </a:xfrm>
        </p:spPr>
        <p:txBody>
          <a:bodyPr>
            <a:noAutofit/>
          </a:bodyPr>
          <a:lstStyle/>
          <a:p>
            <a:pPr algn="just">
              <a:lnSpc>
                <a:spcPct val="130000"/>
              </a:lnSpc>
              <a:spcBef>
                <a:spcPts val="300"/>
              </a:spcBef>
              <a:spcAft>
                <a:spcPts val="300"/>
              </a:spcAft>
              <a:buFont typeface="Wingdings" pitchFamily="2" charset="2"/>
              <a:buChar char="§"/>
              <a:defRPr/>
            </a:pPr>
            <a:r>
              <a:rPr lang="es-MX" sz="2200" dirty="0">
                <a:ea typeface="+mj-ea"/>
              </a:rPr>
              <a:t>Necesidad de separar: </a:t>
            </a:r>
          </a:p>
          <a:p>
            <a:pPr marL="1143000" lvl="3" indent="-285750" algn="just">
              <a:lnSpc>
                <a:spcPct val="130000"/>
              </a:lnSpc>
              <a:spcBef>
                <a:spcPts val="300"/>
              </a:spcBef>
              <a:spcAft>
                <a:spcPts val="300"/>
              </a:spcAft>
              <a:defRPr/>
            </a:pPr>
            <a:r>
              <a:rPr lang="es-MX" dirty="0">
                <a:ea typeface="+mj-ea"/>
              </a:rPr>
              <a:t>Nombres de presos</a:t>
            </a:r>
          </a:p>
          <a:p>
            <a:pPr marL="1143000" lvl="3" indent="-285750" algn="just">
              <a:lnSpc>
                <a:spcPct val="130000"/>
              </a:lnSpc>
              <a:spcBef>
                <a:spcPts val="300"/>
              </a:spcBef>
              <a:spcAft>
                <a:spcPts val="300"/>
              </a:spcAft>
              <a:defRPr/>
            </a:pPr>
            <a:r>
              <a:rPr lang="es-MX" dirty="0">
                <a:ea typeface="+mj-ea"/>
              </a:rPr>
              <a:t>Sus expedientes médicos</a:t>
            </a:r>
          </a:p>
          <a:p>
            <a:pPr algn="just">
              <a:lnSpc>
                <a:spcPct val="130000"/>
              </a:lnSpc>
              <a:spcBef>
                <a:spcPts val="300"/>
              </a:spcBef>
              <a:spcAft>
                <a:spcPts val="300"/>
              </a:spcAft>
              <a:buFont typeface="Wingdings" pitchFamily="2" charset="2"/>
              <a:buChar char="§"/>
              <a:defRPr/>
            </a:pPr>
            <a:r>
              <a:rPr lang="es-MX" sz="2200" dirty="0">
                <a:ea typeface="+mj-ea"/>
              </a:rPr>
              <a:t>Los presos no tienen más acceso a servicios de salud que aquellos que les da el </a:t>
            </a:r>
            <a:r>
              <a:rPr lang="es-MX" sz="2200" dirty="0" smtClean="0">
                <a:ea typeface="+mj-ea"/>
              </a:rPr>
              <a:t>penal, la </a:t>
            </a:r>
            <a:r>
              <a:rPr lang="es-MX" sz="2200" dirty="0">
                <a:ea typeface="+mj-ea"/>
              </a:rPr>
              <a:t>sociedad tiene derecho a exigir transparencia en los servicios de salud prestados a las personas recluidas en los Penales de Máxima Seguridad</a:t>
            </a:r>
          </a:p>
          <a:p>
            <a:pPr algn="just">
              <a:lnSpc>
                <a:spcPct val="130000"/>
              </a:lnSpc>
              <a:spcBef>
                <a:spcPts val="300"/>
              </a:spcBef>
              <a:spcAft>
                <a:spcPts val="300"/>
              </a:spcAft>
              <a:buFont typeface="Wingdings" pitchFamily="2" charset="2"/>
              <a:buChar char="§"/>
              <a:defRPr/>
            </a:pPr>
            <a:r>
              <a:rPr lang="es-MX" sz="2200" dirty="0" smtClean="0">
                <a:ea typeface="+mj-ea"/>
              </a:rPr>
              <a:t>Resolución </a:t>
            </a:r>
            <a:r>
              <a:rPr lang="es-MX" sz="2200" dirty="0">
                <a:ea typeface="+mj-ea"/>
              </a:rPr>
              <a:t>dividida del pleno:</a:t>
            </a:r>
          </a:p>
          <a:p>
            <a:pPr marL="1200150" lvl="3" indent="-342900" algn="just">
              <a:lnSpc>
                <a:spcPct val="130000"/>
              </a:lnSpc>
              <a:spcBef>
                <a:spcPts val="300"/>
              </a:spcBef>
              <a:spcAft>
                <a:spcPts val="300"/>
              </a:spcAft>
              <a:buFont typeface="Wingdings" pitchFamily="2" charset="2"/>
              <a:buChar char="§"/>
              <a:defRPr/>
            </a:pPr>
            <a:r>
              <a:rPr lang="es-MX" dirty="0">
                <a:ea typeface="+mj-ea"/>
              </a:rPr>
              <a:t>Nombres (2)</a:t>
            </a:r>
          </a:p>
          <a:p>
            <a:pPr marL="1200150" lvl="3" indent="-342900" algn="just">
              <a:lnSpc>
                <a:spcPct val="130000"/>
              </a:lnSpc>
              <a:spcBef>
                <a:spcPts val="300"/>
              </a:spcBef>
              <a:spcAft>
                <a:spcPts val="300"/>
              </a:spcAft>
              <a:buFont typeface="Wingdings" pitchFamily="2" charset="2"/>
              <a:buChar char="§"/>
              <a:defRPr/>
            </a:pPr>
            <a:r>
              <a:rPr lang="es-MX" dirty="0">
                <a:ea typeface="+mj-ea"/>
              </a:rPr>
              <a:t>Expedientes </a:t>
            </a:r>
            <a:r>
              <a:rPr lang="es-MX" dirty="0" err="1">
                <a:ea typeface="+mj-ea"/>
              </a:rPr>
              <a:t>anonimizados</a:t>
            </a:r>
            <a:r>
              <a:rPr lang="es-MX" dirty="0">
                <a:ea typeface="+mj-ea"/>
              </a:rPr>
              <a:t> (4)</a:t>
            </a:r>
          </a:p>
          <a:p>
            <a:pPr marL="1200150" lvl="3" indent="-342900" algn="just">
              <a:lnSpc>
                <a:spcPct val="130000"/>
              </a:lnSpc>
              <a:spcBef>
                <a:spcPts val="300"/>
              </a:spcBef>
              <a:spcAft>
                <a:spcPts val="300"/>
              </a:spcAft>
              <a:buFont typeface="Wingdings" pitchFamily="2" charset="2"/>
              <a:buChar char="§"/>
              <a:defRPr/>
            </a:pPr>
            <a:r>
              <a:rPr lang="es-MX" dirty="0">
                <a:ea typeface="+mj-ea"/>
              </a:rPr>
              <a:t>Ni nombres ni expedientes (1)</a:t>
            </a:r>
            <a:endParaRPr lang="es-ES" dirty="0">
              <a:ea typeface="+mj-ea"/>
            </a:endParaRPr>
          </a:p>
          <a:p>
            <a:pPr algn="just">
              <a:lnSpc>
                <a:spcPct val="130000"/>
              </a:lnSpc>
              <a:spcBef>
                <a:spcPts val="300"/>
              </a:spcBef>
              <a:spcAft>
                <a:spcPts val="300"/>
              </a:spcAft>
              <a:buFont typeface="Wingdings" pitchFamily="2" charset="2"/>
              <a:buChar char="§"/>
              <a:defRPr/>
            </a:pPr>
            <a:endParaRPr lang="es-ES" sz="2200" dirty="0">
              <a:ea typeface="+mj-ea"/>
            </a:endParaRPr>
          </a:p>
        </p:txBody>
      </p:sp>
      <p:sp>
        <p:nvSpPr>
          <p:cNvPr id="4" name="1 Título"/>
          <p:cNvSpPr>
            <a:spLocks noGrp="1"/>
          </p:cNvSpPr>
          <p:nvPr>
            <p:ph type="title"/>
          </p:nvPr>
        </p:nvSpPr>
        <p:spPr>
          <a:xfrm>
            <a:off x="673745" y="188640"/>
            <a:ext cx="7786687" cy="1214438"/>
          </a:xfrm>
        </p:spPr>
        <p:txBody>
          <a:bodyPr vert="horz" lIns="91440" tIns="45720" rIns="91440" bIns="45720" rtlCol="0" anchor="ctr">
            <a:noAutofit/>
          </a:bodyPr>
          <a:lstStyle/>
          <a:p>
            <a:r>
              <a:rPr lang="es-MX" dirty="0"/>
              <a:t>Expediente médico de prisioneros  3751/09 SSP</a:t>
            </a:r>
            <a:endParaRPr lang="en-US" dirty="0"/>
          </a:p>
        </p:txBody>
      </p:sp>
    </p:spTree>
    <p:extLst>
      <p:ext uri="{BB962C8B-B14F-4D97-AF65-F5344CB8AC3E}">
        <p14:creationId xmlns:p14="http://schemas.microsoft.com/office/powerpoint/2010/main" val="2931366404"/>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8656" y="332656"/>
            <a:ext cx="7786687" cy="1143000"/>
          </a:xfrm>
        </p:spPr>
        <p:txBody>
          <a:bodyPr vert="horz" lIns="91440" tIns="45720" rIns="91440" bIns="45720" rtlCol="0" anchor="ctr">
            <a:noAutofit/>
          </a:bodyPr>
          <a:lstStyle/>
          <a:p>
            <a:r>
              <a:rPr lang="es-MX" dirty="0"/>
              <a:t>Cancelación datos personales JFCA 4198/09 BIS</a:t>
            </a:r>
            <a:endParaRPr lang="es-ES" dirty="0"/>
          </a:p>
        </p:txBody>
      </p:sp>
      <p:sp>
        <p:nvSpPr>
          <p:cNvPr id="3" name="2 Marcador de contenido"/>
          <p:cNvSpPr>
            <a:spLocks noGrp="1"/>
          </p:cNvSpPr>
          <p:nvPr>
            <p:ph idx="1"/>
          </p:nvPr>
        </p:nvSpPr>
        <p:spPr>
          <a:xfrm>
            <a:off x="446856" y="1844824"/>
            <a:ext cx="8229600" cy="4392488"/>
          </a:xfrm>
        </p:spPr>
        <p:txBody>
          <a:bodyPr>
            <a:noAutofit/>
          </a:bodyPr>
          <a:lstStyle/>
          <a:p>
            <a:pPr algn="just">
              <a:lnSpc>
                <a:spcPct val="130000"/>
              </a:lnSpc>
              <a:spcBef>
                <a:spcPts val="600"/>
              </a:spcBef>
              <a:spcAft>
                <a:spcPts val="600"/>
              </a:spcAft>
              <a:buFont typeface="Wingdings" pitchFamily="2" charset="2"/>
              <a:buChar char="§"/>
              <a:defRPr/>
            </a:pPr>
            <a:r>
              <a:rPr lang="es-MX" sz="2200" b="1" dirty="0">
                <a:ea typeface="+mj-ea"/>
              </a:rPr>
              <a:t>Solicitud: </a:t>
            </a:r>
            <a:r>
              <a:rPr lang="es-MX" sz="2200" dirty="0">
                <a:ea typeface="+mj-ea"/>
              </a:rPr>
              <a:t>que se cancele la difusión de datos personales en Internet de “x” persona, y que tiene como fuente el Boletín Laboral de la JFCA.</a:t>
            </a:r>
          </a:p>
          <a:p>
            <a:pPr algn="just">
              <a:lnSpc>
                <a:spcPct val="130000"/>
              </a:lnSpc>
              <a:spcBef>
                <a:spcPts val="600"/>
              </a:spcBef>
              <a:spcAft>
                <a:spcPts val="600"/>
              </a:spcAft>
              <a:buFont typeface="Wingdings" pitchFamily="2" charset="2"/>
              <a:buChar char="§"/>
              <a:defRPr/>
            </a:pPr>
            <a:r>
              <a:rPr lang="es-MX" sz="2200" b="1" dirty="0" smtClean="0">
                <a:ea typeface="+mj-ea"/>
              </a:rPr>
              <a:t>Respuesta</a:t>
            </a:r>
            <a:r>
              <a:rPr lang="es-MX" sz="2200" b="1" dirty="0">
                <a:ea typeface="+mj-ea"/>
              </a:rPr>
              <a:t>: </a:t>
            </a:r>
            <a:r>
              <a:rPr lang="es-MX" sz="2200" dirty="0">
                <a:ea typeface="+mj-ea"/>
              </a:rPr>
              <a:t>no procede la cancelación. Por mandato de Ley se publica número de expediente y los nombres de las partes en los juicios.</a:t>
            </a:r>
          </a:p>
          <a:p>
            <a:pPr algn="just">
              <a:lnSpc>
                <a:spcPct val="130000"/>
              </a:lnSpc>
              <a:spcBef>
                <a:spcPts val="600"/>
              </a:spcBef>
              <a:spcAft>
                <a:spcPts val="600"/>
              </a:spcAft>
              <a:buFont typeface="Wingdings" pitchFamily="2" charset="2"/>
              <a:buChar char="§"/>
              <a:defRPr/>
            </a:pPr>
            <a:r>
              <a:rPr lang="es-MX" sz="2200" b="1" dirty="0" smtClean="0">
                <a:ea typeface="+mj-ea"/>
              </a:rPr>
              <a:t>Recurso</a:t>
            </a:r>
            <a:r>
              <a:rPr lang="es-MX" sz="2200" b="1" dirty="0">
                <a:ea typeface="+mj-ea"/>
              </a:rPr>
              <a:t>: </a:t>
            </a:r>
            <a:r>
              <a:rPr lang="es-MX" sz="2200" dirty="0">
                <a:ea typeface="+mj-ea"/>
              </a:rPr>
              <a:t>se atenta contra la protección de datos personales. Puede ser víctima de discriminaciones de tipo social  y laboral.</a:t>
            </a:r>
          </a:p>
        </p:txBody>
      </p:sp>
    </p:spTree>
    <p:extLst>
      <p:ext uri="{BB962C8B-B14F-4D97-AF65-F5344CB8AC3E}">
        <p14:creationId xmlns:p14="http://schemas.microsoft.com/office/powerpoint/2010/main" val="1511503201"/>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8656" y="260648"/>
            <a:ext cx="7786687" cy="1143000"/>
          </a:xfrm>
        </p:spPr>
        <p:txBody>
          <a:bodyPr vert="horz" lIns="91440" tIns="45720" rIns="91440" bIns="45720" rtlCol="0" anchor="ctr">
            <a:noAutofit/>
          </a:bodyPr>
          <a:lstStyle/>
          <a:p>
            <a:r>
              <a:rPr lang="es-MX" dirty="0"/>
              <a:t>Cancelación datos personales JFCA 4198/09 BIS</a:t>
            </a:r>
            <a:endParaRPr lang="es-ES" dirty="0"/>
          </a:p>
        </p:txBody>
      </p:sp>
      <p:sp>
        <p:nvSpPr>
          <p:cNvPr id="23555" name="2 Marcador de contenido"/>
          <p:cNvSpPr>
            <a:spLocks noGrp="1"/>
          </p:cNvSpPr>
          <p:nvPr>
            <p:ph idx="1"/>
          </p:nvPr>
        </p:nvSpPr>
        <p:spPr>
          <a:xfrm>
            <a:off x="457200" y="1500188"/>
            <a:ext cx="8229600" cy="5025156"/>
          </a:xfrm>
        </p:spPr>
        <p:txBody>
          <a:bodyPr>
            <a:noAutofit/>
          </a:bodyPr>
          <a:lstStyle/>
          <a:p>
            <a:pPr marL="0" indent="0" algn="just">
              <a:lnSpc>
                <a:spcPct val="150000"/>
              </a:lnSpc>
              <a:spcBef>
                <a:spcPts val="300"/>
              </a:spcBef>
              <a:spcAft>
                <a:spcPts val="300"/>
              </a:spcAft>
              <a:buNone/>
              <a:defRPr/>
            </a:pPr>
            <a:r>
              <a:rPr lang="es-MX" sz="2200" dirty="0">
                <a:ea typeface="+mj-ea"/>
              </a:rPr>
              <a:t>Resolución del </a:t>
            </a:r>
            <a:r>
              <a:rPr lang="es-MX" sz="2200" dirty="0" err="1">
                <a:ea typeface="+mj-ea"/>
              </a:rPr>
              <a:t>IFAI</a:t>
            </a:r>
            <a:r>
              <a:rPr lang="es-MX" sz="2200" dirty="0">
                <a:ea typeface="+mj-ea"/>
              </a:rPr>
              <a:t>: </a:t>
            </a:r>
          </a:p>
          <a:p>
            <a:pPr algn="just">
              <a:lnSpc>
                <a:spcPct val="150000"/>
              </a:lnSpc>
              <a:spcBef>
                <a:spcPts val="300"/>
              </a:spcBef>
              <a:spcAft>
                <a:spcPts val="300"/>
              </a:spcAft>
              <a:buFont typeface="Wingdings" pitchFamily="2" charset="2"/>
              <a:buChar char="§"/>
              <a:defRPr/>
            </a:pPr>
            <a:r>
              <a:rPr lang="es-MX" sz="2200" dirty="0" smtClean="0">
                <a:ea typeface="+mj-ea"/>
              </a:rPr>
              <a:t>El </a:t>
            </a:r>
            <a:r>
              <a:rPr lang="es-MX" sz="2200" dirty="0">
                <a:ea typeface="+mj-ea"/>
              </a:rPr>
              <a:t>boletín laboral es un documento histórico.</a:t>
            </a:r>
          </a:p>
          <a:p>
            <a:pPr algn="just">
              <a:lnSpc>
                <a:spcPct val="150000"/>
              </a:lnSpc>
              <a:spcBef>
                <a:spcPts val="300"/>
              </a:spcBef>
              <a:spcAft>
                <a:spcPts val="300"/>
              </a:spcAft>
              <a:buFont typeface="Wingdings" pitchFamily="2" charset="2"/>
              <a:buChar char="§"/>
              <a:defRPr/>
            </a:pPr>
            <a:r>
              <a:rPr lang="es-MX" sz="2200" dirty="0" smtClean="0">
                <a:ea typeface="+mj-ea"/>
              </a:rPr>
              <a:t>No </a:t>
            </a:r>
            <a:r>
              <a:rPr lang="es-MX" sz="2200" dirty="0">
                <a:ea typeface="+mj-ea"/>
              </a:rPr>
              <a:t>procede la cancelación de datos personales con valor histórico.</a:t>
            </a:r>
          </a:p>
          <a:p>
            <a:pPr algn="just">
              <a:lnSpc>
                <a:spcPct val="150000"/>
              </a:lnSpc>
              <a:spcBef>
                <a:spcPts val="300"/>
              </a:spcBef>
              <a:spcAft>
                <a:spcPts val="300"/>
              </a:spcAft>
              <a:buFont typeface="Wingdings" pitchFamily="2" charset="2"/>
              <a:buChar char="§"/>
              <a:defRPr/>
            </a:pPr>
            <a:r>
              <a:rPr lang="es-MX" sz="2200" dirty="0" smtClean="0">
                <a:ea typeface="+mj-ea"/>
              </a:rPr>
              <a:t>Procede </a:t>
            </a:r>
            <a:r>
              <a:rPr lang="es-MX" sz="2200" dirty="0">
                <a:ea typeface="+mj-ea"/>
              </a:rPr>
              <a:t>el derecho de </a:t>
            </a:r>
            <a:r>
              <a:rPr lang="es-MX" sz="2200" dirty="0" smtClean="0">
                <a:ea typeface="+mj-ea"/>
              </a:rPr>
              <a:t>oposición. Evitar </a:t>
            </a:r>
            <a:r>
              <a:rPr lang="es-MX" sz="2200" dirty="0">
                <a:ea typeface="+mj-ea"/>
              </a:rPr>
              <a:t>la difusión masiva buscando a través del nombre </a:t>
            </a:r>
            <a:r>
              <a:rPr lang="es-MX" sz="2200" dirty="0" smtClean="0">
                <a:ea typeface="+mj-ea"/>
              </a:rPr>
              <a:t>(</a:t>
            </a:r>
            <a:r>
              <a:rPr lang="es-MX" sz="2200" dirty="0">
                <a:ea typeface="+mj-ea"/>
              </a:rPr>
              <a:t>la </a:t>
            </a:r>
            <a:r>
              <a:rPr lang="es-MX" sz="2200" dirty="0" err="1">
                <a:ea typeface="+mj-ea"/>
              </a:rPr>
              <a:t>JFCA</a:t>
            </a:r>
            <a:r>
              <a:rPr lang="es-MX" sz="2200" dirty="0">
                <a:ea typeface="+mj-ea"/>
              </a:rPr>
              <a:t>  realizó los trámites para evitar la  indexación  de los datos personales del solicitante vinculados a </a:t>
            </a:r>
            <a:r>
              <a:rPr lang="es-MX" sz="2200" dirty="0" smtClean="0">
                <a:ea typeface="+mj-ea"/>
              </a:rPr>
              <a:t>los boletines </a:t>
            </a:r>
            <a:r>
              <a:rPr lang="es-MX" sz="2200" dirty="0">
                <a:ea typeface="+mj-ea"/>
              </a:rPr>
              <a:t>laborales)</a:t>
            </a:r>
          </a:p>
          <a:p>
            <a:pPr algn="just">
              <a:lnSpc>
                <a:spcPct val="150000"/>
              </a:lnSpc>
              <a:spcBef>
                <a:spcPts val="300"/>
              </a:spcBef>
              <a:spcAft>
                <a:spcPts val="300"/>
              </a:spcAft>
              <a:buFont typeface="Wingdings" pitchFamily="2" charset="2"/>
              <a:buChar char="§"/>
              <a:defRPr/>
            </a:pPr>
            <a:r>
              <a:rPr lang="es-MX" sz="2200" dirty="0" smtClean="0">
                <a:ea typeface="+mj-ea"/>
              </a:rPr>
              <a:t>Se </a:t>
            </a:r>
            <a:r>
              <a:rPr lang="es-MX" sz="2200" dirty="0">
                <a:ea typeface="+mj-ea"/>
              </a:rPr>
              <a:t>confirmó la respuesta</a:t>
            </a:r>
            <a:r>
              <a:rPr lang="es-MX" sz="2200" dirty="0" smtClean="0">
                <a:ea typeface="+mj-ea"/>
              </a:rPr>
              <a:t>.</a:t>
            </a:r>
            <a:r>
              <a:rPr lang="es-MX" sz="2200" b="1" dirty="0" smtClean="0">
                <a:solidFill>
                  <a:srgbClr val="254061"/>
                </a:solidFill>
              </a:rPr>
              <a:t>    </a:t>
            </a:r>
          </a:p>
          <a:p>
            <a:pPr algn="just" eaLnBrk="1" hangingPunct="1">
              <a:buFont typeface="Arial" charset="0"/>
              <a:buNone/>
            </a:pPr>
            <a:endParaRPr lang="es-MX" sz="2200" b="1" dirty="0" smtClean="0">
              <a:solidFill>
                <a:srgbClr val="254061"/>
              </a:solidFill>
            </a:endParaRPr>
          </a:p>
        </p:txBody>
      </p:sp>
    </p:spTree>
    <p:extLst>
      <p:ext uri="{BB962C8B-B14F-4D97-AF65-F5344CB8AC3E}">
        <p14:creationId xmlns:p14="http://schemas.microsoft.com/office/powerpoint/2010/main" val="4750566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effectLst/>
              </a:rPr>
              <a:t>Protección de Datos Personales</a:t>
            </a:r>
            <a:endParaRPr lang="es-MX" dirty="0"/>
          </a:p>
        </p:txBody>
      </p:sp>
      <p:sp>
        <p:nvSpPr>
          <p:cNvPr id="3" name="2 Marcador de contenido"/>
          <p:cNvSpPr>
            <a:spLocks noGrp="1"/>
          </p:cNvSpPr>
          <p:nvPr>
            <p:ph idx="1"/>
          </p:nvPr>
        </p:nvSpPr>
        <p:spPr/>
        <p:txBody>
          <a:bodyPr>
            <a:noAutofit/>
          </a:bodyPr>
          <a:lstStyle/>
          <a:p>
            <a:pPr marL="0" indent="0" algn="just">
              <a:lnSpc>
                <a:spcPct val="120000"/>
              </a:lnSpc>
              <a:spcBef>
                <a:spcPts val="300"/>
              </a:spcBef>
              <a:spcAft>
                <a:spcPts val="300"/>
              </a:spcAft>
              <a:buClr>
                <a:schemeClr val="accent5">
                  <a:lumMod val="50000"/>
                </a:schemeClr>
              </a:buClr>
              <a:buSzPct val="75000"/>
              <a:buNone/>
            </a:pPr>
            <a:r>
              <a:rPr lang="es-ES" sz="2100" dirty="0" smtClean="0"/>
              <a:t>“El </a:t>
            </a:r>
            <a:r>
              <a:rPr lang="es-ES" sz="2100" dirty="0"/>
              <a:t>derecho a la protección de los datos personales se refiere únicamente a las personas físicas por estar encausado al respeto de un derecho personalísimo, como es el de la intimidad, del cual derivó aquél. Esto es, en el apuntado supuesto no se actualiza una igualdad jurídica entre las personas físicas y las morales porque ambas están en situaciones de derecho dispares, ya que la protección de datos personales, entre ellos el del patrimonio y su confidencialidad, es una derivación del derecho a la intimidad, del cual únicamente goza el individuo, entendido como la persona </a:t>
            </a:r>
            <a:r>
              <a:rPr lang="es-ES" sz="2100" dirty="0" smtClean="0"/>
              <a:t>humana.”</a:t>
            </a:r>
          </a:p>
          <a:p>
            <a:pPr marL="0" indent="0" algn="just">
              <a:lnSpc>
                <a:spcPct val="120000"/>
              </a:lnSpc>
              <a:spcBef>
                <a:spcPts val="300"/>
              </a:spcBef>
              <a:spcAft>
                <a:spcPts val="300"/>
              </a:spcAft>
              <a:buClr>
                <a:schemeClr val="accent5">
                  <a:lumMod val="50000"/>
                </a:schemeClr>
              </a:buClr>
              <a:buSzPct val="75000"/>
              <a:buNone/>
            </a:pPr>
            <a:r>
              <a:rPr lang="es-ES" sz="2100" dirty="0" smtClean="0"/>
              <a:t> </a:t>
            </a:r>
          </a:p>
          <a:p>
            <a:pPr marL="0" indent="0" algn="just">
              <a:lnSpc>
                <a:spcPct val="120000"/>
              </a:lnSpc>
              <a:spcBef>
                <a:spcPts val="300"/>
              </a:spcBef>
              <a:spcAft>
                <a:spcPts val="300"/>
              </a:spcAft>
              <a:buClr>
                <a:schemeClr val="accent5">
                  <a:lumMod val="50000"/>
                </a:schemeClr>
              </a:buClr>
              <a:buSzPct val="75000"/>
              <a:buNone/>
            </a:pPr>
            <a:r>
              <a:rPr lang="es-ES" sz="1400" dirty="0" smtClean="0"/>
              <a:t>Tesis aislada de la Segunda Sala de la Suprema Corte de Justicia de la Nación.</a:t>
            </a:r>
            <a:endParaRPr lang="es-MX" sz="1400" dirty="0"/>
          </a:p>
        </p:txBody>
      </p:sp>
    </p:spTree>
    <p:extLst>
      <p:ext uri="{BB962C8B-B14F-4D97-AF65-F5344CB8AC3E}">
        <p14:creationId xmlns:p14="http://schemas.microsoft.com/office/powerpoint/2010/main" val="42707170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Vida Privada </a:t>
            </a:r>
            <a:endParaRPr lang="es-MX" dirty="0"/>
          </a:p>
        </p:txBody>
      </p:sp>
      <p:sp>
        <p:nvSpPr>
          <p:cNvPr id="3" name="2 Marcador de contenido"/>
          <p:cNvSpPr>
            <a:spLocks noGrp="1"/>
          </p:cNvSpPr>
          <p:nvPr>
            <p:ph idx="1"/>
          </p:nvPr>
        </p:nvSpPr>
        <p:spPr>
          <a:xfrm>
            <a:off x="457200" y="1412776"/>
            <a:ext cx="8229600" cy="5112568"/>
          </a:xfrm>
        </p:spPr>
        <p:txBody>
          <a:bodyPr>
            <a:normAutofit lnSpcReduction="10000"/>
          </a:bodyPr>
          <a:lstStyle/>
          <a:p>
            <a:pPr marL="0" indent="0" algn="just">
              <a:lnSpc>
                <a:spcPct val="130000"/>
              </a:lnSpc>
              <a:spcBef>
                <a:spcPts val="300"/>
              </a:spcBef>
              <a:spcAft>
                <a:spcPts val="300"/>
              </a:spcAft>
              <a:buClr>
                <a:schemeClr val="accent5">
                  <a:lumMod val="50000"/>
                </a:schemeClr>
              </a:buClr>
              <a:buSzPct val="75000"/>
              <a:buNone/>
            </a:pPr>
            <a:r>
              <a:rPr lang="es-ES" sz="2100" dirty="0" smtClean="0"/>
              <a:t>Puede </a:t>
            </a:r>
            <a:r>
              <a:rPr lang="es-ES" sz="2100" dirty="0"/>
              <a:t>ser considerada como </a:t>
            </a:r>
            <a:endParaRPr lang="es-ES" sz="2100" dirty="0" smtClean="0"/>
          </a:p>
          <a:p>
            <a:pPr marL="0" indent="0" algn="just">
              <a:lnSpc>
                <a:spcPct val="130000"/>
              </a:lnSpc>
              <a:spcBef>
                <a:spcPts val="300"/>
              </a:spcBef>
              <a:spcAft>
                <a:spcPts val="300"/>
              </a:spcAft>
              <a:buClr>
                <a:schemeClr val="accent5">
                  <a:lumMod val="50000"/>
                </a:schemeClr>
              </a:buClr>
              <a:buSzPct val="75000"/>
              <a:buNone/>
            </a:pPr>
            <a:r>
              <a:rPr lang="es-ES" sz="2100" dirty="0" smtClean="0"/>
              <a:t>“</a:t>
            </a:r>
            <a:r>
              <a:rPr lang="es-ES" sz="2100" dirty="0"/>
              <a:t>el ámbito donde pueden imperar exclusivamente los deseos y preferencias individuales. Es condición necesaria del ejercicio de la libertad individual. (…) Es el ámbito de lo reservado a un tipo de situaciones o relaciones interpersonales en donde la selección de los participantes depende de la libre decisión de cada </a:t>
            </a:r>
            <a:r>
              <a:rPr lang="es-ES" sz="2100" dirty="0" smtClean="0"/>
              <a:t>individuo”*. </a:t>
            </a:r>
            <a:r>
              <a:rPr lang="es-ES" sz="2100" dirty="0"/>
              <a:t>Además, “la vida privada, que si puede ser compartida por varias personas y, por tanto, es predicable de la familia incluso del matrimonio en la mayoría de los aspectos, es, ala vez, reservada y secreta y debe ser respetada por la información</a:t>
            </a:r>
            <a:r>
              <a:rPr lang="es-ES" sz="2100" dirty="0" smtClean="0"/>
              <a:t>”**.</a:t>
            </a:r>
          </a:p>
          <a:p>
            <a:pPr marL="0" indent="0">
              <a:buNone/>
            </a:pPr>
            <a:r>
              <a:rPr lang="es-ES" sz="1400" dirty="0" smtClean="0"/>
              <a:t> * E</a:t>
            </a:r>
            <a:r>
              <a:rPr lang="es-ES" sz="1400" dirty="0"/>
              <a:t>. GARZÓN VALDÉS, “Lo íntimo, lo privado y lo público”, en </a:t>
            </a:r>
            <a:r>
              <a:rPr lang="es-ES" sz="1400" i="1" dirty="0"/>
              <a:t>Claves de la razón práctica</a:t>
            </a:r>
            <a:r>
              <a:rPr lang="es-ES" sz="1400" dirty="0"/>
              <a:t>, no. 137, noviembre del 2003, p. 17.</a:t>
            </a:r>
            <a:endParaRPr lang="es-MX" sz="1400" dirty="0"/>
          </a:p>
          <a:p>
            <a:pPr marL="0" indent="0">
              <a:buNone/>
            </a:pPr>
            <a:r>
              <a:rPr lang="es-ES" sz="1400" dirty="0" smtClean="0"/>
              <a:t>**J</a:t>
            </a:r>
            <a:r>
              <a:rPr lang="es-ES" sz="1400" dirty="0"/>
              <a:t>. M. </a:t>
            </a:r>
            <a:r>
              <a:rPr lang="es-ES" sz="1400" dirty="0" err="1"/>
              <a:t>DESANTES</a:t>
            </a:r>
            <a:r>
              <a:rPr lang="es-ES" sz="1400" dirty="0"/>
              <a:t> </a:t>
            </a:r>
            <a:r>
              <a:rPr lang="es-ES" sz="1400" dirty="0" err="1"/>
              <a:t>GUANTER</a:t>
            </a:r>
            <a:r>
              <a:rPr lang="es-ES" sz="1400" dirty="0"/>
              <a:t>, </a:t>
            </a:r>
            <a:r>
              <a:rPr lang="es-MX" sz="1400" i="1" dirty="0"/>
              <a:t>Derecho a la información. Materiales para un sistema de la comunicación, </a:t>
            </a:r>
            <a:r>
              <a:rPr lang="es-MX" sz="1400" dirty="0"/>
              <a:t>fundación COSO, Valencia 2004, </a:t>
            </a:r>
            <a:r>
              <a:rPr lang="es-ES" sz="1400" dirty="0"/>
              <a:t>p. 215</a:t>
            </a:r>
            <a:r>
              <a:rPr lang="es-ES" sz="1400" dirty="0" smtClean="0"/>
              <a:t>.</a:t>
            </a:r>
            <a:endParaRPr lang="es-MX" sz="1400" dirty="0"/>
          </a:p>
          <a:p>
            <a:endParaRPr lang="es-MX" sz="1400" dirty="0"/>
          </a:p>
        </p:txBody>
      </p:sp>
    </p:spTree>
    <p:extLst>
      <p:ext uri="{BB962C8B-B14F-4D97-AF65-F5344CB8AC3E}">
        <p14:creationId xmlns:p14="http://schemas.microsoft.com/office/powerpoint/2010/main" val="15650252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5700</Words>
  <Application>Microsoft Macintosh PowerPoint</Application>
  <PresentationFormat>Presentación en pantalla (4:3)</PresentationFormat>
  <Paragraphs>344</Paragraphs>
  <Slides>76</Slides>
  <Notes>5</Notes>
  <HiddenSlides>0</HiddenSlides>
  <MMClips>0</MMClips>
  <ScaleCrop>false</ScaleCrop>
  <HeadingPairs>
    <vt:vector size="4" baseType="variant">
      <vt:variant>
        <vt:lpstr>Tema</vt:lpstr>
      </vt:variant>
      <vt:variant>
        <vt:i4>1</vt:i4>
      </vt:variant>
      <vt:variant>
        <vt:lpstr>Títulos de diapositiva</vt:lpstr>
      </vt:variant>
      <vt:variant>
        <vt:i4>76</vt:i4>
      </vt:variant>
    </vt:vector>
  </HeadingPairs>
  <TitlesOfParts>
    <vt:vector size="77" baseType="lpstr">
      <vt:lpstr>Tema de Office</vt:lpstr>
      <vt:lpstr>Datos Personales, Vida Privada e Intimidad.  Tres figuras jurídicas distintas y un solo fin verdadero, su protección</vt:lpstr>
      <vt:lpstr>Sumario </vt:lpstr>
      <vt:lpstr>Contenido de las figuras jurídicas de Datos Personales, Vida Privada e Intimidad. </vt:lpstr>
      <vt:lpstr>Presentación de PowerPoint</vt:lpstr>
      <vt:lpstr>Presentación de PowerPoint</vt:lpstr>
      <vt:lpstr>Presentación de PowerPoint</vt:lpstr>
      <vt:lpstr>Concepto o contenido de vida privada, intimidad y  datos personales</vt:lpstr>
      <vt:lpstr>Protección de Datos Personales</vt:lpstr>
      <vt:lpstr>Vida Privada </vt:lpstr>
      <vt:lpstr>Vida Privada </vt:lpstr>
      <vt:lpstr>Vida Privada</vt:lpstr>
      <vt:lpstr>Intimidad </vt:lpstr>
      <vt:lpstr>Intimidad</vt:lpstr>
      <vt:lpstr>Intimidad</vt:lpstr>
      <vt:lpstr>Intimidad</vt:lpstr>
      <vt:lpstr>Datos Personales</vt:lpstr>
      <vt:lpstr>Datos Personales</vt:lpstr>
      <vt:lpstr>Datos Personales </vt:lpstr>
      <vt:lpstr>Esquema de protección </vt:lpstr>
      <vt:lpstr>Del derecho a la intimidad y vida privada: Normativa Internacional</vt:lpstr>
      <vt:lpstr> Estructura de la Declaración Universal de los Derechos Humanos</vt:lpstr>
      <vt:lpstr>Declaración Universal de los Derechos Humanos</vt:lpstr>
      <vt:lpstr>Pacto Internacional de Derechos Civiles y Políticos</vt:lpstr>
      <vt:lpstr>Convención sobre los Derechos del Niño</vt:lpstr>
      <vt:lpstr>Convención Americana sobre Derechos Humanos</vt:lpstr>
      <vt:lpstr>Instrumentos Europeos</vt:lpstr>
      <vt:lpstr>Convenio 108, de 28 de enero de 1981</vt:lpstr>
      <vt:lpstr>Convenio 108, de 28 de enero de 1981</vt:lpstr>
      <vt:lpstr>Directiva 95/46/CE del Parlamento Europeo y del Consejo</vt:lpstr>
      <vt:lpstr>Tratado de Ámsterdam, firmado el 2 de octubre de 1997</vt:lpstr>
      <vt:lpstr>Reglamento número 45/2001 del Parlamento Europeo y del Consejo</vt:lpstr>
      <vt:lpstr>Carta de Derechos Fundamentales de la Unión Europea, del 7 de diciembre de 2000</vt:lpstr>
      <vt:lpstr>Tratado de Lisboa, firmado el 13 de diciembre de 2007</vt:lpstr>
      <vt:lpstr> Protección de datos personales como reflejo de la intimidad y vida privada. Construcción jurisprudencial. </vt:lpstr>
      <vt:lpstr>Tribunal Europeo de Derechos Humanos</vt:lpstr>
      <vt:lpstr>Tribunal Constitucional Español</vt:lpstr>
      <vt:lpstr>Suprema Corte de Justicia de la Nación</vt:lpstr>
      <vt:lpstr>La Protección de los Datos Personales en México.   Un Derecho Humano de cara al siglo XXI </vt:lpstr>
      <vt:lpstr>Artículos 16, 20 y 73 de la CPEUM</vt:lpstr>
      <vt:lpstr>Artículos 16, 20 y 73 de la CPEUM</vt:lpstr>
      <vt:lpstr>Artículos 16, 20 y 73 de la CPEUM</vt:lpstr>
      <vt:lpstr>Ley Federal de Transparencia y Acceso a la Información Pública Gubernamental; </vt:lpstr>
      <vt:lpstr>Ley Federal de Protección de Datos Personales en Posesión de los Particulares</vt:lpstr>
      <vt:lpstr>Ley Federal de Protección de Datos Personales en Posesión de los Particulares</vt:lpstr>
      <vt:lpstr>Ley Federal de Protección de Datos Personales en Posesión de los Particulares</vt:lpstr>
      <vt:lpstr>Ley Federal de Protección de Datos Personales en Posesión de los Particulares</vt:lpstr>
      <vt:lpstr>Ley Federal de Protección de Datos Personales en Posesión de los Particulares</vt:lpstr>
      <vt:lpstr>Ley Federal de Protección de Datos Personales en Posesión de los Particulares</vt:lpstr>
      <vt:lpstr>Ley Federal de Protección de Datos Personales en Posesión de los Particulares</vt:lpstr>
      <vt:lpstr>Principios y Derechos de la Protección de Datos Personales </vt:lpstr>
      <vt:lpstr>Principios de la Protección de Datos Personales</vt:lpstr>
      <vt:lpstr>Principio de Licitud</vt:lpstr>
      <vt:lpstr>Principio de Finalidad</vt:lpstr>
      <vt:lpstr>Principio de Proporcionalidad</vt:lpstr>
      <vt:lpstr>Principio de Calidad</vt:lpstr>
      <vt:lpstr>Principio de Información -Aviso de privacidad-</vt:lpstr>
      <vt:lpstr>Principio del Consentimiento</vt:lpstr>
      <vt:lpstr>Principio de Responsabilidad</vt:lpstr>
      <vt:lpstr>Derechos (ARCO)</vt:lpstr>
      <vt:lpstr>Derecho de Acceso </vt:lpstr>
      <vt:lpstr>Derecho de Cancelación </vt:lpstr>
      <vt:lpstr>Vida privada:  Límite del derecho a la información. Casos. </vt:lpstr>
      <vt:lpstr>¿Puedo publicar los exámenes anti-drogas de la policía?</vt:lpstr>
      <vt:lpstr>¿Puedo publicar los exámenes anti-drogas de la policía?</vt:lpstr>
      <vt:lpstr>¿Es público el expediente médico de un político?</vt:lpstr>
      <vt:lpstr>¿Es público el expediente médico de un político?</vt:lpstr>
      <vt:lpstr>El caso del presidente François Mitterrand </vt:lpstr>
      <vt:lpstr>El caso del presidente François Mitterrand</vt:lpstr>
      <vt:lpstr>El caso del presidente François Mitterrand </vt:lpstr>
      <vt:lpstr>Acceso a datos de menores y la SEP</vt:lpstr>
      <vt:lpstr>¿Información pública o reservada?</vt:lpstr>
      <vt:lpstr>¿Qué información puede entregarse? ¿A quién?</vt:lpstr>
      <vt:lpstr>Expediente médico de prisioneros  3751/09 SSP</vt:lpstr>
      <vt:lpstr>Expediente médico de prisioneros  3751/09 SSP</vt:lpstr>
      <vt:lpstr>Cancelación datos personales JFCA 4198/09 BIS</vt:lpstr>
      <vt:lpstr>Cancelación datos personales JFCA 4198/09 BIS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Datos Personales, Vida Privada e Intimidad.  Tres figuras jurídicas distintas y un solo fin verdadero, su protección</dc:title>
  <dc:creator>karauza</dc:creator>
  <cp:lastModifiedBy>Alfonso  Hernandez Godinez</cp:lastModifiedBy>
  <cp:revision>64</cp:revision>
  <dcterms:created xsi:type="dcterms:W3CDTF">2013-07-22T02:10:20Z</dcterms:created>
  <dcterms:modified xsi:type="dcterms:W3CDTF">2014-05-23T18:32:18Z</dcterms:modified>
</cp:coreProperties>
</file>