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9"/>
  </p:notesMasterIdLst>
  <p:sldIdLst>
    <p:sldId id="256" r:id="rId2"/>
    <p:sldId id="257" r:id="rId3"/>
    <p:sldId id="258" r:id="rId4"/>
    <p:sldId id="259" r:id="rId5"/>
    <p:sldId id="260" r:id="rId6"/>
    <p:sldId id="261" r:id="rId7"/>
    <p:sldId id="347" r:id="rId8"/>
    <p:sldId id="262" r:id="rId9"/>
    <p:sldId id="263" r:id="rId10"/>
    <p:sldId id="264" r:id="rId11"/>
    <p:sldId id="341" r:id="rId12"/>
    <p:sldId id="337"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42" r:id="rId31"/>
    <p:sldId id="343" r:id="rId32"/>
    <p:sldId id="282" r:id="rId33"/>
    <p:sldId id="283" r:id="rId34"/>
    <p:sldId id="284" r:id="rId35"/>
    <p:sldId id="285" r:id="rId36"/>
    <p:sldId id="286" r:id="rId37"/>
    <p:sldId id="287" r:id="rId38"/>
    <p:sldId id="288" r:id="rId39"/>
    <p:sldId id="289" r:id="rId40"/>
    <p:sldId id="344"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38" r:id="rId61"/>
    <p:sldId id="310" r:id="rId62"/>
    <p:sldId id="311" r:id="rId63"/>
    <p:sldId id="312" r:id="rId64"/>
    <p:sldId id="313" r:id="rId65"/>
    <p:sldId id="309" r:id="rId66"/>
    <p:sldId id="345" r:id="rId67"/>
    <p:sldId id="346" r:id="rId68"/>
    <p:sldId id="340" r:id="rId69"/>
    <p:sldId id="314" r:id="rId70"/>
    <p:sldId id="315" r:id="rId71"/>
    <p:sldId id="316" r:id="rId72"/>
    <p:sldId id="317" r:id="rId73"/>
    <p:sldId id="339" r:id="rId74"/>
    <p:sldId id="318" r:id="rId75"/>
    <p:sldId id="319" r:id="rId76"/>
    <p:sldId id="320" r:id="rId77"/>
    <p:sldId id="348"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A2B85-1BB5-4E7F-8574-F06A687B5199}" type="datetimeFigureOut">
              <a:rPr lang="es-MX" smtClean="0"/>
              <a:t>21/01/2016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7C74D-1BAB-4477-8D8F-A2CDECD85F1B}" type="slidenum">
              <a:rPr lang="es-MX" smtClean="0"/>
              <a:t>‹Nº›</a:t>
            </a:fld>
            <a:endParaRPr lang="es-MX"/>
          </a:p>
        </p:txBody>
      </p:sp>
    </p:spTree>
    <p:extLst>
      <p:ext uri="{BB962C8B-B14F-4D97-AF65-F5344CB8AC3E}">
        <p14:creationId xmlns:p14="http://schemas.microsoft.com/office/powerpoint/2010/main" val="264944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 </a:t>
            </a:r>
            <a:endParaRPr lang="es-MX" dirty="0"/>
          </a:p>
        </p:txBody>
      </p:sp>
      <p:sp>
        <p:nvSpPr>
          <p:cNvPr id="4" name="3 Marcador de número de diapositiva"/>
          <p:cNvSpPr>
            <a:spLocks noGrp="1"/>
          </p:cNvSpPr>
          <p:nvPr>
            <p:ph type="sldNum" sz="quarter" idx="10"/>
          </p:nvPr>
        </p:nvSpPr>
        <p:spPr/>
        <p:txBody>
          <a:bodyPr/>
          <a:lstStyle/>
          <a:p>
            <a:fld id="{3247C74D-1BAB-4477-8D8F-A2CDECD85F1B}" type="slidenum">
              <a:rPr lang="es-MX" smtClean="0"/>
              <a:t>33</a:t>
            </a:fld>
            <a:endParaRPr lang="es-MX"/>
          </a:p>
        </p:txBody>
      </p:sp>
    </p:spTree>
    <p:extLst>
      <p:ext uri="{BB962C8B-B14F-4D97-AF65-F5344CB8AC3E}">
        <p14:creationId xmlns:p14="http://schemas.microsoft.com/office/powerpoint/2010/main" val="310487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21/01/2016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21/01/2016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_ftnref2"/><Relationship Id="rId2" Type="http://schemas.openxmlformats.org/officeDocument/2006/relationships/hyperlink" Target="#_ftnref1"/><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000931998"/>
              </p:ext>
            </p:extLst>
          </p:nvPr>
        </p:nvGraphicFramePr>
        <p:xfrm>
          <a:off x="611560" y="1700808"/>
          <a:ext cx="8143932" cy="914400"/>
        </p:xfrm>
        <a:graphic>
          <a:graphicData uri="http://schemas.openxmlformats.org/drawingml/2006/table">
            <a:tbl>
              <a:tblPr firstRow="1" bandRow="1">
                <a:tableStyleId>{5940675A-B579-460E-94D1-54222C63F5DA}</a:tableStyleId>
              </a:tblPr>
              <a:tblGrid>
                <a:gridCol w="2357454"/>
                <a:gridCol w="5786478"/>
              </a:tblGrid>
              <a:tr h="642942">
                <a:tc>
                  <a:txBody>
                    <a:bodyPr/>
                    <a:lstStyle/>
                    <a:p>
                      <a:r>
                        <a:rPr lang="es-MX" sz="2400" b="1" dirty="0" smtClean="0">
                          <a:solidFill>
                            <a:schemeClr val="tx1"/>
                          </a:solidFill>
                          <a:latin typeface="Candara" pitchFamily="34" charset="0"/>
                        </a:rPr>
                        <a:t>Información</a:t>
                      </a:r>
                      <a:endParaRPr lang="es-MX" sz="2400" b="1" dirty="0">
                        <a:solidFill>
                          <a:schemeClr val="tx1"/>
                        </a:solidFill>
                        <a:latin typeface="Candara" pitchFamily="34" charset="0"/>
                      </a:endParaRPr>
                    </a:p>
                  </a:txBody>
                  <a:tcPr anchor="ctr" anchorCtr="1">
                    <a:pattFill prst="smConfetti">
                      <a:fgClr>
                        <a:srgbClr val="9824A4"/>
                      </a:fgClr>
                      <a:bgClr>
                        <a:schemeClr val="bg1"/>
                      </a:bgClr>
                    </a:pattFill>
                  </a:tcPr>
                </a:tc>
                <a:tc>
                  <a:txBody>
                    <a:bodyPr/>
                    <a:lstStyle/>
                    <a:p>
                      <a:pPr algn="just"/>
                      <a:r>
                        <a:rPr lang="es-MX" sz="1800" kern="1200" dirty="0" smtClean="0">
                          <a:solidFill>
                            <a:schemeClr val="tx1"/>
                          </a:solidFill>
                          <a:latin typeface="Candara" pitchFamily="34" charset="0"/>
                          <a:ea typeface="+mn-ea"/>
                          <a:cs typeface="+mn-cs"/>
                        </a:rPr>
                        <a:t>La contenida en los documentos que los sujetos obligados generen, obtengan, adquieran, transformen o conserven por cualquier título.</a:t>
                      </a:r>
                    </a:p>
                  </a:txBody>
                  <a:tcPr anchor="ctr">
                    <a:solidFill>
                      <a:schemeClr val="bg1"/>
                    </a:soli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667259732"/>
              </p:ext>
            </p:extLst>
          </p:nvPr>
        </p:nvGraphicFramePr>
        <p:xfrm>
          <a:off x="611560" y="2843808"/>
          <a:ext cx="8143932" cy="2286000"/>
        </p:xfrm>
        <a:graphic>
          <a:graphicData uri="http://schemas.openxmlformats.org/drawingml/2006/table">
            <a:tbl>
              <a:tblPr firstRow="1" bandRow="1">
                <a:tableStyleId>{5940675A-B579-460E-94D1-54222C63F5DA}</a:tableStyleId>
              </a:tblPr>
              <a:tblGrid>
                <a:gridCol w="2357454"/>
                <a:gridCol w="5786478"/>
              </a:tblGrid>
              <a:tr h="642942">
                <a:tc>
                  <a:txBody>
                    <a:bodyPr/>
                    <a:lstStyle/>
                    <a:p>
                      <a:r>
                        <a:rPr lang="es-MX" sz="2400" b="1" kern="1200" dirty="0" smtClean="0">
                          <a:solidFill>
                            <a:schemeClr val="tx1"/>
                          </a:solidFill>
                          <a:latin typeface="Candara" pitchFamily="34" charset="0"/>
                          <a:ea typeface="+mn-ea"/>
                          <a:cs typeface="+mn-cs"/>
                        </a:rPr>
                        <a:t>Documento</a:t>
                      </a:r>
                      <a:endParaRPr lang="es-MX" sz="2400" b="1" kern="1200" dirty="0">
                        <a:solidFill>
                          <a:schemeClr val="tx1"/>
                        </a:solidFill>
                        <a:latin typeface="Candara" pitchFamily="34" charset="0"/>
                        <a:ea typeface="+mn-ea"/>
                        <a:cs typeface="+mn-cs"/>
                      </a:endParaRPr>
                    </a:p>
                  </a:txBody>
                  <a:tcPr anchor="ctr" anchorCtr="1">
                    <a:pattFill prst="pct5">
                      <a:fgClr>
                        <a:srgbClr val="9824A4"/>
                      </a:fgClr>
                      <a:bgClr>
                        <a:schemeClr val="bg1"/>
                      </a:bgClr>
                    </a:patt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latin typeface="Candara" pitchFamily="34" charset="0"/>
                        </a:rPr>
                        <a:t>Es todo registro de información, independientemente</a:t>
                      </a:r>
                      <a:r>
                        <a:rPr lang="es-MX" sz="1800" baseline="0" dirty="0" smtClean="0">
                          <a:solidFill>
                            <a:schemeClr val="tx1"/>
                          </a:solidFill>
                          <a:latin typeface="Candara" pitchFamily="34" charset="0"/>
                        </a:rPr>
                        <a:t> del soporte </a:t>
                      </a:r>
                      <a:r>
                        <a:rPr lang="es-MX" sz="1800" kern="1200" dirty="0" smtClean="0">
                          <a:solidFill>
                            <a:schemeClr val="tx1"/>
                          </a:solidFill>
                          <a:latin typeface="Candara" pitchFamily="34" charset="0"/>
                          <a:ea typeface="+mn-ea"/>
                          <a:cs typeface="+mn-cs"/>
                        </a:rPr>
                        <a:t>físico. (</a:t>
                      </a:r>
                      <a:r>
                        <a:rPr lang="es-ES" sz="1800" kern="1200" dirty="0" smtClean="0">
                          <a:solidFill>
                            <a:schemeClr val="tx1"/>
                          </a:solidFill>
                          <a:latin typeface="Candara" pitchFamily="34" charset="0"/>
                          <a:ea typeface="+mn-ea"/>
                          <a:cs typeface="+mn-cs"/>
                        </a:rPr>
                        <a:t>Un libro, revista, mapa, pieza arqueológica, una moneda, una escultura, un cuadro, cd, plano, etc.)</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tx1"/>
                        </a:solidFill>
                        <a:latin typeface="Candara"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tx1"/>
                        </a:solidFill>
                        <a:latin typeface="Candara"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tx1"/>
                        </a:solidFill>
                        <a:latin typeface="Candara"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800" kern="1200" dirty="0" smtClean="0">
                        <a:solidFill>
                          <a:schemeClr val="tx1"/>
                        </a:solidFill>
                        <a:latin typeface="Candara" pitchFamily="34" charset="0"/>
                        <a:ea typeface="+mn-ea"/>
                        <a:cs typeface="+mn-cs"/>
                      </a:endParaRPr>
                    </a:p>
                  </a:txBody>
                  <a:tcPr anchor="ctr">
                    <a:solidFill>
                      <a:schemeClr val="bg1"/>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846132687"/>
              </p:ext>
            </p:extLst>
          </p:nvPr>
        </p:nvGraphicFramePr>
        <p:xfrm>
          <a:off x="611560" y="5272683"/>
          <a:ext cx="8143932" cy="1188720"/>
        </p:xfrm>
        <a:graphic>
          <a:graphicData uri="http://schemas.openxmlformats.org/drawingml/2006/table">
            <a:tbl>
              <a:tblPr firstRow="1" bandRow="1">
                <a:tableStyleId>{5940675A-B579-460E-94D1-54222C63F5DA}</a:tableStyleId>
              </a:tblPr>
              <a:tblGrid>
                <a:gridCol w="2357454"/>
                <a:gridCol w="5786478"/>
              </a:tblGrid>
              <a:tr h="642942">
                <a:tc>
                  <a:txBody>
                    <a:bodyPr/>
                    <a:lstStyle/>
                    <a:p>
                      <a:pPr algn="ctr"/>
                      <a:r>
                        <a:rPr lang="es-MX" sz="2400" b="1" dirty="0" smtClean="0">
                          <a:solidFill>
                            <a:schemeClr val="tx1"/>
                          </a:solidFill>
                          <a:latin typeface="Candara" pitchFamily="34" charset="0"/>
                        </a:rPr>
                        <a:t>Documento de archivo</a:t>
                      </a:r>
                      <a:endParaRPr lang="es-MX" sz="2400" b="1" dirty="0">
                        <a:solidFill>
                          <a:schemeClr val="tx1"/>
                        </a:solidFill>
                        <a:latin typeface="Candara" pitchFamily="34" charset="0"/>
                      </a:endParaRPr>
                    </a:p>
                  </a:txBody>
                  <a:tcPr anchor="ctr" anchorCtr="1">
                    <a:pattFill prst="pct10">
                      <a:fgClr>
                        <a:srgbClr val="9824A4"/>
                      </a:fgClr>
                      <a:bgClr>
                        <a:schemeClr val="bg1"/>
                      </a:bgClr>
                    </a:pattFill>
                  </a:tcPr>
                </a:tc>
                <a:tc>
                  <a:txBody>
                    <a:bodyPr/>
                    <a:lstStyle/>
                    <a:p>
                      <a:pPr algn="just"/>
                      <a:r>
                        <a:rPr lang="es-MX" sz="1800" dirty="0" smtClean="0">
                          <a:solidFill>
                            <a:schemeClr val="tx1"/>
                          </a:solidFill>
                          <a:latin typeface="Candara" pitchFamily="34" charset="0"/>
                        </a:rPr>
                        <a:t>Documento que sin importar su forma o medio, ha sido creado, recibido, manejado y usado por un individuo u</a:t>
                      </a:r>
                      <a:r>
                        <a:rPr lang="es-MX" sz="1800" baseline="0" dirty="0" smtClean="0">
                          <a:solidFill>
                            <a:schemeClr val="tx1"/>
                          </a:solidFill>
                          <a:latin typeface="Candara" pitchFamily="34" charset="0"/>
                        </a:rPr>
                        <a:t> organización  en cumplimiento de sus </a:t>
                      </a:r>
                      <a:r>
                        <a:rPr lang="es-MX" sz="1800" u="sng" baseline="0" dirty="0" smtClean="0">
                          <a:solidFill>
                            <a:schemeClr val="tx1"/>
                          </a:solidFill>
                          <a:latin typeface="Candara" pitchFamily="34" charset="0"/>
                        </a:rPr>
                        <a:t>obligaciones</a:t>
                      </a:r>
                      <a:r>
                        <a:rPr lang="es-MX" sz="1800" baseline="0" dirty="0" smtClean="0">
                          <a:solidFill>
                            <a:schemeClr val="tx1"/>
                          </a:solidFill>
                          <a:latin typeface="Candara" pitchFamily="34" charset="0"/>
                        </a:rPr>
                        <a:t> legales o </a:t>
                      </a:r>
                      <a:r>
                        <a:rPr lang="es-MX" sz="1800" u="sng" baseline="0" dirty="0" smtClean="0">
                          <a:solidFill>
                            <a:schemeClr val="tx1"/>
                          </a:solidFill>
                          <a:latin typeface="Candara" pitchFamily="34" charset="0"/>
                        </a:rPr>
                        <a:t>en el ejercicio de su actividad o función.</a:t>
                      </a:r>
                      <a:endParaRPr lang="es-MX" sz="1800" u="sng" dirty="0">
                        <a:solidFill>
                          <a:schemeClr val="tx1"/>
                        </a:solidFill>
                        <a:latin typeface="Candara" pitchFamily="34" charset="0"/>
                      </a:endParaRPr>
                    </a:p>
                  </a:txBody>
                  <a:tcPr anchor="ctr">
                    <a:solidFill>
                      <a:schemeClr val="bg1"/>
                    </a:solidFill>
                  </a:tcPr>
                </a:tc>
              </a:tr>
            </a:tbl>
          </a:graphicData>
        </a:graphic>
      </p:graphicFrame>
      <p:pic>
        <p:nvPicPr>
          <p:cNvPr id="5" name="4 Imagen" descr="mapa-mundi-2009-300x186.gif"/>
          <p:cNvPicPr>
            <a:picLocks noChangeAspect="1"/>
          </p:cNvPicPr>
          <p:nvPr/>
        </p:nvPicPr>
        <p:blipFill>
          <a:blip r:embed="rId2" cstate="print"/>
          <a:stretch>
            <a:fillRect/>
          </a:stretch>
        </p:blipFill>
        <p:spPr>
          <a:xfrm>
            <a:off x="5227100" y="4162277"/>
            <a:ext cx="1032866" cy="642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descr="PLANOs.jpg"/>
          <p:cNvPicPr>
            <a:picLocks noChangeAspect="1"/>
          </p:cNvPicPr>
          <p:nvPr/>
        </p:nvPicPr>
        <p:blipFill>
          <a:blip r:embed="rId3"/>
          <a:stretch>
            <a:fillRect/>
          </a:stretch>
        </p:blipFill>
        <p:spPr>
          <a:xfrm>
            <a:off x="7459348" y="4084048"/>
            <a:ext cx="865188" cy="865187"/>
          </a:xfrm>
          <a:prstGeom prst="rect">
            <a:avLst/>
          </a:prstGeom>
          <a:ln>
            <a:noFill/>
          </a:ln>
          <a:effectLst>
            <a:outerShdw blurRad="190500" algn="tl" rotWithShape="0">
              <a:srgbClr val="000000">
                <a:alpha val="70000"/>
              </a:srgbClr>
            </a:outerShdw>
          </a:effectLst>
        </p:spPr>
      </p:pic>
      <p:pic>
        <p:nvPicPr>
          <p:cNvPr id="7" name="5 Imagen" descr="14041116_1.jpg"/>
          <p:cNvPicPr>
            <a:picLocks noChangeAspect="1"/>
          </p:cNvPicPr>
          <p:nvPr/>
        </p:nvPicPr>
        <p:blipFill>
          <a:blip r:embed="rId4"/>
          <a:srcRect/>
          <a:stretch>
            <a:fillRect/>
          </a:stretch>
        </p:blipFill>
        <p:spPr bwMode="auto">
          <a:xfrm>
            <a:off x="3244585" y="4085139"/>
            <a:ext cx="1071562" cy="711200"/>
          </a:xfrm>
          <a:prstGeom prst="rect">
            <a:avLst/>
          </a:prstGeom>
          <a:noFill/>
          <a:ln w="9525">
            <a:noFill/>
            <a:miter lim="800000"/>
            <a:headEnd/>
            <a:tailEnd/>
          </a:ln>
        </p:spPr>
      </p:pic>
    </p:spTree>
    <p:extLst>
      <p:ext uri="{BB962C8B-B14F-4D97-AF65-F5344CB8AC3E}">
        <p14:creationId xmlns:p14="http://schemas.microsoft.com/office/powerpoint/2010/main" val="39755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10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10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ppt_x"/>
                                          </p:val>
                                        </p:tav>
                                        <p:tav tm="100000">
                                          <p:val>
                                            <p:strVal val="#ppt_x"/>
                                          </p:val>
                                        </p:tav>
                                      </p:tavLst>
                                    </p:anim>
                                    <p:anim calcmode="lin" valueType="num">
                                      <p:cBhvr additive="base">
                                        <p:cTn id="3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1772816"/>
            <a:ext cx="6048672" cy="2554545"/>
          </a:xfrm>
          <a:prstGeom prst="rect">
            <a:avLst/>
          </a:prstGeom>
        </p:spPr>
        <p:txBody>
          <a:bodyPr wrap="square">
            <a:spAutoFit/>
          </a:bodyPr>
          <a:lstStyle/>
          <a:p>
            <a:pPr algn="just"/>
            <a:r>
              <a:rPr lang="es-MX" sz="2000" b="1" dirty="0">
                <a:effectLst>
                  <a:outerShdw blurRad="38100" dist="38100" dir="2700000" algn="tl">
                    <a:srgbClr val="000000">
                      <a:alpha val="43137"/>
                    </a:srgbClr>
                  </a:outerShdw>
                </a:effectLst>
              </a:rPr>
              <a:t>a) Documento de interés público: </a:t>
            </a:r>
            <a:r>
              <a:rPr lang="es-MX" sz="2000" dirty="0"/>
              <a:t>La representación material que se genere en el desarrollo de </a:t>
            </a:r>
            <a:r>
              <a:rPr lang="es-MX" sz="2000" dirty="0" smtClean="0"/>
              <a:t>las atribuciones </a:t>
            </a:r>
            <a:r>
              <a:rPr lang="es-MX" sz="2000" dirty="0"/>
              <a:t>o en el ejercicio de las funciones y en el que conste, un hecho o acto de los </a:t>
            </a:r>
            <a:r>
              <a:rPr lang="es-MX" sz="2000" dirty="0" smtClean="0"/>
              <a:t>poderes del </a:t>
            </a:r>
            <a:r>
              <a:rPr lang="es-MX" sz="2000" dirty="0"/>
              <a:t>estado, de los municipios y de las demás dependencias de la administración pública, que </a:t>
            </a:r>
            <a:r>
              <a:rPr lang="es-MX" sz="2000" dirty="0" smtClean="0"/>
              <a:t>por su </a:t>
            </a:r>
            <a:r>
              <a:rPr lang="es-MX" sz="2000" dirty="0"/>
              <a:t>valor cualitativo y cuantitativo en sí, adquiere importancia para la colectividad y el estado </a:t>
            </a:r>
            <a:r>
              <a:rPr lang="es-MX" sz="2000" dirty="0" smtClean="0"/>
              <a:t>de Jalisco.</a:t>
            </a:r>
            <a:endParaRPr lang="es-MX" sz="2000" dirty="0"/>
          </a:p>
        </p:txBody>
      </p:sp>
      <p:sp>
        <p:nvSpPr>
          <p:cNvPr id="5" name="4 Rectángulo"/>
          <p:cNvSpPr/>
          <p:nvPr/>
        </p:nvSpPr>
        <p:spPr>
          <a:xfrm>
            <a:off x="673565" y="5157192"/>
            <a:ext cx="7992888" cy="338554"/>
          </a:xfrm>
          <a:prstGeom prst="rect">
            <a:avLst/>
          </a:prstGeom>
        </p:spPr>
        <p:txBody>
          <a:bodyPr wrap="square">
            <a:spAutoFit/>
          </a:bodyPr>
          <a:lstStyle/>
          <a:p>
            <a:pPr algn="r">
              <a:defRPr/>
            </a:pPr>
            <a:r>
              <a:rPr lang="es-MX" sz="1600" i="1" dirty="0">
                <a:solidFill>
                  <a:srgbClr val="CC0066"/>
                </a:solidFill>
                <a:latin typeface="Candara" pitchFamily="34" charset="0"/>
              </a:rPr>
              <a:t>Ley que regula la administración de documentos públicos e históricos del Estado de Jalisco.</a:t>
            </a:r>
          </a:p>
        </p:txBody>
      </p:sp>
    </p:spTree>
    <p:extLst>
      <p:ext uri="{BB962C8B-B14F-4D97-AF65-F5344CB8AC3E}">
        <p14:creationId xmlns:p14="http://schemas.microsoft.com/office/powerpoint/2010/main" val="55612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0641" y="339552"/>
            <a:ext cx="8572500" cy="5632311"/>
          </a:xfrm>
          <a:prstGeom prst="rect">
            <a:avLst/>
          </a:prstGeom>
          <a:noFill/>
        </p:spPr>
        <p:txBody>
          <a:bodyPr>
            <a:spAutoFit/>
          </a:bodyPr>
          <a:lstStyle/>
          <a:p>
            <a:pPr marL="914400" indent="-914400" algn="just">
              <a:defRPr/>
            </a:pPr>
            <a:r>
              <a:rPr lang="es-MX" sz="2800" b="1" dirty="0" smtClean="0">
                <a:effectLst>
                  <a:outerShdw blurRad="38100" dist="38100" dir="2700000" algn="tl">
                    <a:srgbClr val="000000">
                      <a:alpha val="43137"/>
                    </a:srgbClr>
                  </a:outerShdw>
                </a:effectLst>
                <a:latin typeface="Candara" pitchFamily="34" charset="0"/>
              </a:rPr>
              <a:t>					Características </a:t>
            </a:r>
            <a:r>
              <a:rPr lang="es-MX" sz="2800" b="1" dirty="0">
                <a:effectLst>
                  <a:outerShdw blurRad="38100" dist="38100" dir="2700000" algn="tl">
                    <a:srgbClr val="000000">
                      <a:alpha val="43137"/>
                    </a:srgbClr>
                  </a:outerShdw>
                </a:effectLst>
                <a:latin typeface="Candara" pitchFamily="34" charset="0"/>
              </a:rPr>
              <a:t>de un </a:t>
            </a:r>
            <a:endParaRPr lang="es-MX" sz="2800" b="1" dirty="0" smtClean="0">
              <a:effectLst>
                <a:outerShdw blurRad="38100" dist="38100" dir="2700000" algn="tl">
                  <a:srgbClr val="000000">
                    <a:alpha val="43137"/>
                  </a:srgbClr>
                </a:outerShdw>
              </a:effectLst>
              <a:latin typeface="Candara" pitchFamily="34" charset="0"/>
            </a:endParaRPr>
          </a:p>
          <a:p>
            <a:pPr marL="914400" indent="-914400" algn="just">
              <a:defRPr/>
            </a:pPr>
            <a:r>
              <a:rPr lang="es-MX" sz="2800" b="1" dirty="0" smtClean="0">
                <a:effectLst>
                  <a:outerShdw blurRad="38100" dist="38100" dir="2700000" algn="tl">
                    <a:srgbClr val="000000">
                      <a:alpha val="43137"/>
                    </a:srgbClr>
                  </a:outerShdw>
                </a:effectLst>
                <a:latin typeface="Candara" pitchFamily="34" charset="0"/>
              </a:rPr>
              <a:t>					documento </a:t>
            </a:r>
            <a:r>
              <a:rPr lang="es-MX" sz="2800" b="1" dirty="0">
                <a:effectLst>
                  <a:outerShdw blurRad="38100" dist="38100" dir="2700000" algn="tl">
                    <a:srgbClr val="000000">
                      <a:alpha val="43137"/>
                    </a:srgbClr>
                  </a:outerShdw>
                </a:effectLst>
                <a:latin typeface="Candara" pitchFamily="34" charset="0"/>
              </a:rPr>
              <a:t>de archivo</a:t>
            </a:r>
          </a:p>
          <a:p>
            <a:pPr marL="914400" indent="-914400" algn="just">
              <a:defRPr/>
            </a:pPr>
            <a:endParaRPr lang="es-MX" sz="1600" dirty="0">
              <a:solidFill>
                <a:srgbClr val="921A8C"/>
              </a:solidFill>
              <a:effectLst>
                <a:outerShdw blurRad="38100" dist="38100" dir="2700000" algn="tl">
                  <a:srgbClr val="000000">
                    <a:alpha val="43137"/>
                  </a:srgbClr>
                </a:outerShdw>
              </a:effectLst>
              <a:latin typeface="Candara" pitchFamily="34" charset="0"/>
            </a:endParaRPr>
          </a:p>
          <a:p>
            <a:pPr marL="914400" indent="-914400" algn="just">
              <a:buFontTx/>
              <a:buBlip>
                <a:blip r:embed="rId2"/>
              </a:buBlip>
              <a:defRPr/>
            </a:pPr>
            <a:endParaRPr lang="es-MX" sz="1600" dirty="0" smtClean="0">
              <a:latin typeface="Candara" pitchFamily="34" charset="0"/>
            </a:endParaRPr>
          </a:p>
          <a:p>
            <a:pPr marL="914400" indent="-914400" algn="just">
              <a:buFontTx/>
              <a:buBlip>
                <a:blip r:embed="rId2"/>
              </a:buBlip>
              <a:defRPr/>
            </a:pPr>
            <a:r>
              <a:rPr lang="es-MX" sz="1500" dirty="0" smtClean="0">
                <a:latin typeface="Candara" pitchFamily="34" charset="0"/>
              </a:rPr>
              <a:t>Tienen </a:t>
            </a:r>
            <a:r>
              <a:rPr lang="es-MX" sz="1500" dirty="0">
                <a:latin typeface="Candara" pitchFamily="34" charset="0"/>
              </a:rPr>
              <a:t>un carácter </a:t>
            </a:r>
            <a:r>
              <a:rPr lang="es-MX" sz="1500" dirty="0">
                <a:solidFill>
                  <a:srgbClr val="990099"/>
                </a:solidFill>
                <a:latin typeface="Candara" pitchFamily="34" charset="0"/>
              </a:rPr>
              <a:t>SERIADO</a:t>
            </a:r>
            <a:r>
              <a:rPr lang="es-MX" sz="1500" dirty="0">
                <a:latin typeface="Candara" pitchFamily="34" charset="0"/>
              </a:rPr>
              <a:t> ya que cada documento se produce uno por uno y constituyen con el paso del tiempo series (documentos sobre un asunto o temas</a:t>
            </a:r>
            <a:r>
              <a:rPr lang="es-MX" sz="1500" dirty="0" smtClean="0">
                <a:latin typeface="Candara" pitchFamily="34" charset="0"/>
              </a:rPr>
              <a:t>).</a:t>
            </a:r>
          </a:p>
          <a:p>
            <a:pPr marL="914400" indent="-914400" algn="just">
              <a:defRPr/>
            </a:pPr>
            <a:endParaRPr lang="es-MX" sz="1500" dirty="0">
              <a:latin typeface="Candara" pitchFamily="34" charset="0"/>
            </a:endParaRPr>
          </a:p>
          <a:p>
            <a:pPr marL="914400" indent="-914400" algn="just">
              <a:buFontTx/>
              <a:buBlip>
                <a:blip r:embed="rId2"/>
              </a:buBlip>
              <a:defRPr/>
            </a:pPr>
            <a:r>
              <a:rPr lang="es-MX" sz="1500" dirty="0">
                <a:latin typeface="Candara" pitchFamily="34" charset="0"/>
              </a:rPr>
              <a:t>Los documentos de archivo se generan dentro del </a:t>
            </a:r>
            <a:r>
              <a:rPr lang="es-MX" sz="1500" dirty="0">
                <a:solidFill>
                  <a:srgbClr val="990099"/>
                </a:solidFill>
                <a:latin typeface="Candara" pitchFamily="34" charset="0"/>
              </a:rPr>
              <a:t>PROCESO NATURAL DE UNA ACTIVIDAD </a:t>
            </a:r>
            <a:r>
              <a:rPr lang="es-MX" sz="1500" dirty="0">
                <a:latin typeface="Candara" pitchFamily="34" charset="0"/>
              </a:rPr>
              <a:t>y surgen como producto o reflejo de las tareas de su productor</a:t>
            </a:r>
            <a:r>
              <a:rPr lang="es-MX" sz="1500" dirty="0" smtClean="0">
                <a:latin typeface="Candara" pitchFamily="34" charset="0"/>
              </a:rPr>
              <a:t>.</a:t>
            </a:r>
          </a:p>
          <a:p>
            <a:pPr marL="914400" indent="-914400" algn="just">
              <a:defRPr/>
            </a:pPr>
            <a:endParaRPr lang="es-MX" sz="1500" dirty="0">
              <a:latin typeface="Candara" pitchFamily="34" charset="0"/>
            </a:endParaRPr>
          </a:p>
          <a:p>
            <a:pPr marL="914400" indent="-914400" algn="just">
              <a:buFontTx/>
              <a:buBlip>
                <a:blip r:embed="rId2"/>
              </a:buBlip>
              <a:defRPr/>
            </a:pPr>
            <a:r>
              <a:rPr lang="es-MX" sz="1500" dirty="0">
                <a:latin typeface="Candara" pitchFamily="34" charset="0"/>
              </a:rPr>
              <a:t>La información de un documento de archivo es </a:t>
            </a:r>
            <a:r>
              <a:rPr lang="es-MX" sz="1500" dirty="0">
                <a:solidFill>
                  <a:srgbClr val="990099"/>
                </a:solidFill>
                <a:latin typeface="Candara" pitchFamily="34" charset="0"/>
              </a:rPr>
              <a:t>ÚNICA</a:t>
            </a:r>
            <a:r>
              <a:rPr lang="es-MX" sz="1500" dirty="0">
                <a:latin typeface="Candara" pitchFamily="34" charset="0"/>
              </a:rPr>
              <a:t>, por ende no existen documentos de archivo iguales.  Puede haber con trámites similares pero siempre diferenciados por la persona moral o física de que trate el asunto, o tema o época del mismo</a:t>
            </a:r>
            <a:r>
              <a:rPr lang="es-MX" sz="1500" dirty="0" smtClean="0">
                <a:latin typeface="Candara" pitchFamily="34" charset="0"/>
              </a:rPr>
              <a:t>.</a:t>
            </a:r>
          </a:p>
          <a:p>
            <a:pPr marL="914400" indent="-914400" algn="just">
              <a:defRPr/>
            </a:pPr>
            <a:endParaRPr lang="es-MX" sz="1500" dirty="0">
              <a:latin typeface="Candara" pitchFamily="34" charset="0"/>
            </a:endParaRPr>
          </a:p>
          <a:p>
            <a:pPr marL="914400" indent="-914400" algn="just">
              <a:buFontTx/>
              <a:buBlip>
                <a:blip r:embed="rId2"/>
              </a:buBlip>
              <a:defRPr/>
            </a:pPr>
            <a:r>
              <a:rPr lang="es-MX" sz="1500" dirty="0">
                <a:latin typeface="Candara" pitchFamily="34" charset="0"/>
              </a:rPr>
              <a:t>Un documento de archivo es </a:t>
            </a:r>
            <a:r>
              <a:rPr lang="es-MX" sz="1500" dirty="0">
                <a:solidFill>
                  <a:srgbClr val="990099"/>
                </a:solidFill>
                <a:latin typeface="Candara" pitchFamily="34" charset="0"/>
              </a:rPr>
              <a:t>ESTÁTICO.</a:t>
            </a:r>
            <a:r>
              <a:rPr lang="es-MX" sz="1500" dirty="0">
                <a:latin typeface="Candara" pitchFamily="34" charset="0"/>
              </a:rPr>
              <a:t>  Quiere decir que es definitivo y no puede ser cambiado o corregido</a:t>
            </a:r>
            <a:r>
              <a:rPr lang="es-MX" sz="1500" dirty="0" smtClean="0">
                <a:latin typeface="Candara" pitchFamily="34" charset="0"/>
              </a:rPr>
              <a:t>.</a:t>
            </a:r>
          </a:p>
          <a:p>
            <a:pPr marL="914400" indent="-914400" algn="just">
              <a:defRPr/>
            </a:pPr>
            <a:endParaRPr lang="es-MX" sz="1500" dirty="0">
              <a:latin typeface="Candara" pitchFamily="34" charset="0"/>
            </a:endParaRPr>
          </a:p>
          <a:p>
            <a:pPr marL="914400" indent="-914400" algn="just">
              <a:buFontTx/>
              <a:buBlip>
                <a:blip r:embed="rId2"/>
              </a:buBlip>
              <a:defRPr/>
            </a:pPr>
            <a:r>
              <a:rPr lang="es-MX" sz="1500" dirty="0">
                <a:latin typeface="Candara" pitchFamily="34" charset="0"/>
              </a:rPr>
              <a:t>El documento de archivo tiene </a:t>
            </a:r>
            <a:r>
              <a:rPr lang="es-MX" sz="1500" dirty="0">
                <a:solidFill>
                  <a:srgbClr val="990099"/>
                </a:solidFill>
                <a:latin typeface="Candara" pitchFamily="34" charset="0"/>
              </a:rPr>
              <a:t>AUTORIDAD.</a:t>
            </a:r>
            <a:r>
              <a:rPr lang="es-MX" sz="1500" dirty="0">
                <a:latin typeface="Candara" pitchFamily="34" charset="0"/>
              </a:rPr>
              <a:t>  Proporciona la evidencia “oficial” de la actividad que registran, por eso deben ser confiables.</a:t>
            </a:r>
          </a:p>
          <a:p>
            <a:pPr marL="914400" indent="-914400">
              <a:defRPr/>
            </a:pPr>
            <a:endParaRPr lang="es-MX" sz="1500" dirty="0">
              <a:latin typeface="Candara" pitchFamily="34" charset="0"/>
            </a:endParaRPr>
          </a:p>
          <a:p>
            <a:pPr marL="914400" indent="-914400">
              <a:defRPr/>
            </a:pPr>
            <a:endParaRPr lang="es-MX" sz="1600" dirty="0">
              <a:effectLst>
                <a:outerShdw blurRad="38100" dist="38100" dir="2700000" algn="tl">
                  <a:srgbClr val="000000">
                    <a:alpha val="43137"/>
                  </a:srgbClr>
                </a:outerShdw>
              </a:effectLst>
              <a:latin typeface="Candara" pitchFamily="34" charset="0"/>
            </a:endParaRPr>
          </a:p>
          <a:p>
            <a:pPr marL="914400" indent="-914400" algn="just">
              <a:defRPr/>
            </a:pPr>
            <a:endParaRPr lang="es-MX" sz="1600" dirty="0">
              <a:effectLst>
                <a:outerShdw blurRad="38100" dist="38100" dir="2700000" algn="tl">
                  <a:srgbClr val="000000">
                    <a:alpha val="43137"/>
                  </a:srgbClr>
                </a:outerShdw>
              </a:effectLst>
              <a:latin typeface="Candara" pitchFamily="34" charset="0"/>
            </a:endParaRPr>
          </a:p>
        </p:txBody>
      </p:sp>
      <p:sp>
        <p:nvSpPr>
          <p:cNvPr id="3" name="2 CuadroTexto"/>
          <p:cNvSpPr txBox="1">
            <a:spLocks noChangeArrowheads="1"/>
          </p:cNvSpPr>
          <p:nvPr/>
        </p:nvSpPr>
        <p:spPr bwMode="auto">
          <a:xfrm>
            <a:off x="1429280" y="5361528"/>
            <a:ext cx="6413935" cy="369332"/>
          </a:xfrm>
          <a:prstGeom prst="rect">
            <a:avLst/>
          </a:prstGeom>
          <a:noFill/>
          <a:ln w="9525">
            <a:noFill/>
            <a:miter lim="800000"/>
            <a:headEnd/>
            <a:tailEnd/>
          </a:ln>
        </p:spPr>
        <p:txBody>
          <a:bodyPr wrap="none">
            <a:spAutoFit/>
          </a:bodyPr>
          <a:lstStyle/>
          <a:p>
            <a:r>
              <a:rPr lang="es-MX" sz="1800" b="1" dirty="0">
                <a:solidFill>
                  <a:srgbClr val="990099"/>
                </a:solidFill>
                <a:latin typeface="Candara" pitchFamily="34" charset="0"/>
                <a:cs typeface="Tahoma" pitchFamily="34" charset="0"/>
              </a:rPr>
              <a:t>Con base en lo anterior se considerarán </a:t>
            </a:r>
            <a:r>
              <a:rPr lang="es-MX" sz="1800" b="1" u="sng" dirty="0">
                <a:latin typeface="Candara" pitchFamily="34" charset="0"/>
                <a:cs typeface="Tahoma" pitchFamily="34" charset="0"/>
              </a:rPr>
              <a:t>documentos de archivo</a:t>
            </a:r>
          </a:p>
        </p:txBody>
      </p:sp>
      <p:sp>
        <p:nvSpPr>
          <p:cNvPr id="4" name="3 CuadroTexto"/>
          <p:cNvSpPr txBox="1"/>
          <p:nvPr/>
        </p:nvSpPr>
        <p:spPr>
          <a:xfrm>
            <a:off x="539552" y="5805264"/>
            <a:ext cx="8399263" cy="923330"/>
          </a:xfrm>
          <a:prstGeom prst="rect">
            <a:avLst/>
          </a:prstGeom>
          <a:solidFill>
            <a:schemeClr val="bg1"/>
          </a:solidFill>
          <a:ln>
            <a:solidFill>
              <a:srgbClr val="921A8C"/>
            </a:solidFill>
          </a:ln>
          <a:effectLst>
            <a:outerShdw blurRad="50800" dist="38100" dir="8100000" algn="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defRPr/>
            </a:pPr>
            <a:r>
              <a:rPr lang="es-MX" sz="1800" b="1" dirty="0">
                <a:latin typeface="Candara" pitchFamily="34" charset="0"/>
                <a:cs typeface="Segoe UI" pitchFamily="34" charset="0"/>
              </a:rPr>
              <a:t>Aquellos que tienen un carácter seriado, se generan dentro del proceso natural de una actividad o función, son únicos, tienen autoridad, son estáticos y se interrelacionan entre sí. </a:t>
            </a:r>
          </a:p>
        </p:txBody>
      </p:sp>
      <p:sp>
        <p:nvSpPr>
          <p:cNvPr id="5" name="1 Marcador de número de diapositiva"/>
          <p:cNvSpPr>
            <a:spLocks noGrp="1"/>
          </p:cNvSpPr>
          <p:nvPr>
            <p:ph type="sldNum" sz="quarter" idx="12"/>
          </p:nvPr>
        </p:nvSpPr>
        <p:spPr>
          <a:xfrm>
            <a:off x="7222173" y="7170023"/>
            <a:ext cx="2351405" cy="411864"/>
          </a:xfrm>
        </p:spPr>
        <p:txBody>
          <a:bodyPr/>
          <a:lstStyle/>
          <a:p>
            <a:fld id="{2303C970-00A3-CB48-B902-8591B3434306}" type="slidenum">
              <a:rPr lang="es-ES_tradnl" smtClean="0"/>
              <a:pPr/>
              <a:t>12</a:t>
            </a:fld>
            <a:endParaRPr lang="es-ES_tradnl" dirty="0"/>
          </a:p>
        </p:txBody>
      </p:sp>
    </p:spTree>
    <p:extLst>
      <p:ext uri="{BB962C8B-B14F-4D97-AF65-F5344CB8AC3E}">
        <p14:creationId xmlns:p14="http://schemas.microsoft.com/office/powerpoint/2010/main" val="26879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anim calcmode="lin" valueType="num">
                                      <p:cBhvr>
                                        <p:cTn id="1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1000"/>
                                        <p:tgtEl>
                                          <p:spTgt spid="2">
                                            <p:txEl>
                                              <p:pRg st="8" end="8"/>
                                            </p:txEl>
                                          </p:spTgt>
                                        </p:tgtEl>
                                      </p:cBhvr>
                                    </p:animEffect>
                                    <p:anim calcmode="lin" valueType="num">
                                      <p:cBhvr>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blinds(horizontal)">
                                      <p:cBhvr>
                                        <p:cTn id="34" dur="500"/>
                                        <p:tgtEl>
                                          <p:spTgt spid="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checkerboard(across)">
                                      <p:cBhvr>
                                        <p:cTn id="39" dur="500"/>
                                        <p:tgtEl>
                                          <p:spTgt spid="2">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p:cNvPicPr>
            <a:picLocks noChangeAspect="1" noChangeArrowheads="1"/>
          </p:cNvPicPr>
          <p:nvPr/>
        </p:nvPicPr>
        <p:blipFill>
          <a:blip r:embed="rId2"/>
          <a:srcRect l="19090" t="48183" r="35226" b="22726"/>
          <a:stretch>
            <a:fillRect/>
          </a:stretch>
        </p:blipFill>
        <p:spPr bwMode="auto">
          <a:xfrm>
            <a:off x="927174" y="2184400"/>
            <a:ext cx="7927975" cy="3786187"/>
          </a:xfrm>
          <a:prstGeom prst="rect">
            <a:avLst/>
          </a:prstGeom>
          <a:noFill/>
          <a:ln w="9525">
            <a:noFill/>
            <a:miter lim="800000"/>
            <a:headEnd/>
            <a:tailEnd/>
          </a:ln>
        </p:spPr>
      </p:pic>
      <p:sp>
        <p:nvSpPr>
          <p:cNvPr id="3" name="2 Rectángulo"/>
          <p:cNvSpPr/>
          <p:nvPr/>
        </p:nvSpPr>
        <p:spPr>
          <a:xfrm>
            <a:off x="1366911" y="2297112"/>
            <a:ext cx="3113088" cy="571500"/>
          </a:xfrm>
          <a:prstGeom prst="rect">
            <a:avLst/>
          </a:prstGeom>
          <a:solidFill>
            <a:srgbClr val="90269E"/>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effectLst>
                  <a:outerShdw blurRad="38100" dist="38100" dir="2700000" algn="tl">
                    <a:srgbClr val="000000">
                      <a:alpha val="43137"/>
                    </a:srgbClr>
                  </a:outerShdw>
                </a:effectLst>
                <a:latin typeface="Tw Cen MT" pitchFamily="34" charset="0"/>
              </a:rPr>
              <a:t>Documento de Archivo</a:t>
            </a:r>
          </a:p>
        </p:txBody>
      </p:sp>
      <p:sp>
        <p:nvSpPr>
          <p:cNvPr id="4" name="3 Rectángulo"/>
          <p:cNvSpPr/>
          <p:nvPr/>
        </p:nvSpPr>
        <p:spPr>
          <a:xfrm>
            <a:off x="5367411" y="2271712"/>
            <a:ext cx="3113088" cy="571500"/>
          </a:xfrm>
          <a:prstGeom prst="rect">
            <a:avLst/>
          </a:prstGeom>
          <a:solidFill>
            <a:srgbClr val="90269E"/>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effectLst>
                  <a:outerShdw blurRad="38100" dist="38100" dir="2700000" algn="tl">
                    <a:srgbClr val="000000">
                      <a:alpha val="43137"/>
                    </a:srgbClr>
                  </a:outerShdw>
                </a:effectLst>
                <a:latin typeface="Tw Cen MT" pitchFamily="34" charset="0"/>
              </a:rPr>
              <a:t>Expediente</a:t>
            </a:r>
          </a:p>
        </p:txBody>
      </p:sp>
      <p:sp>
        <p:nvSpPr>
          <p:cNvPr id="5" name="4 Flecha derecha"/>
          <p:cNvSpPr/>
          <p:nvPr/>
        </p:nvSpPr>
        <p:spPr>
          <a:xfrm>
            <a:off x="4750693" y="3814192"/>
            <a:ext cx="288032" cy="216024"/>
          </a:xfrm>
          <a:prstGeom prst="rightArrow">
            <a:avLst/>
          </a:prstGeom>
          <a:solidFill>
            <a:schemeClr val="tx1"/>
          </a:solid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a:spLocks noChangeArrowheads="1"/>
          </p:cNvSpPr>
          <p:nvPr/>
        </p:nvSpPr>
        <p:spPr bwMode="auto">
          <a:xfrm>
            <a:off x="1282315" y="1531045"/>
            <a:ext cx="7048724" cy="707886"/>
          </a:xfrm>
          <a:prstGeom prst="rect">
            <a:avLst/>
          </a:prstGeom>
          <a:noFill/>
          <a:ln w="9525">
            <a:noFill/>
            <a:miter lim="800000"/>
            <a:headEnd/>
            <a:tailEnd/>
          </a:ln>
        </p:spPr>
        <p:txBody>
          <a:bodyPr wrap="none">
            <a:spAutoFit/>
          </a:bodyPr>
          <a:lstStyle/>
          <a:p>
            <a:pPr algn="ctr"/>
            <a:r>
              <a:rPr lang="es-MX" dirty="0">
                <a:latin typeface="Candara" pitchFamily="34" charset="0"/>
              </a:rPr>
              <a:t>Es necesario también, hacer notar que estos dos conceptos </a:t>
            </a:r>
            <a:r>
              <a:rPr lang="es-MX" u="sng" dirty="0">
                <a:latin typeface="Candara" pitchFamily="34" charset="0"/>
              </a:rPr>
              <a:t>NO</a:t>
            </a:r>
            <a:r>
              <a:rPr lang="es-MX" dirty="0">
                <a:latin typeface="Candara" pitchFamily="34" charset="0"/>
              </a:rPr>
              <a:t> </a:t>
            </a:r>
          </a:p>
          <a:p>
            <a:pPr algn="ctr"/>
            <a:r>
              <a:rPr lang="es-MX" dirty="0">
                <a:latin typeface="Candara" pitchFamily="34" charset="0"/>
              </a:rPr>
              <a:t>son sinónimos</a:t>
            </a:r>
          </a:p>
        </p:txBody>
      </p:sp>
      <p:grpSp>
        <p:nvGrpSpPr>
          <p:cNvPr id="3" name="16 Grupo"/>
          <p:cNvGrpSpPr>
            <a:grpSpLocks/>
          </p:cNvGrpSpPr>
          <p:nvPr/>
        </p:nvGrpSpPr>
        <p:grpSpPr bwMode="auto">
          <a:xfrm>
            <a:off x="991121" y="2816920"/>
            <a:ext cx="7720012" cy="3643312"/>
            <a:chOff x="642938" y="2214563"/>
            <a:chExt cx="7720012" cy="3643312"/>
          </a:xfrm>
        </p:grpSpPr>
        <p:pic>
          <p:nvPicPr>
            <p:cNvPr id="4" name="Picture 16"/>
            <p:cNvPicPr>
              <a:picLocks noChangeAspect="1" noChangeArrowheads="1"/>
            </p:cNvPicPr>
            <p:nvPr/>
          </p:nvPicPr>
          <p:blipFill>
            <a:blip r:embed="rId2"/>
            <a:srcRect l="19434" t="48572" r="35156" b="22852"/>
            <a:stretch>
              <a:fillRect/>
            </a:stretch>
          </p:blipFill>
          <p:spPr bwMode="auto">
            <a:xfrm>
              <a:off x="642938" y="2214563"/>
              <a:ext cx="7720012" cy="3643312"/>
            </a:xfrm>
            <a:prstGeom prst="rect">
              <a:avLst/>
            </a:prstGeom>
            <a:noFill/>
            <a:ln w="9525">
              <a:noFill/>
              <a:miter lim="800000"/>
              <a:headEnd/>
              <a:tailEnd/>
            </a:ln>
          </p:spPr>
        </p:pic>
        <p:sp>
          <p:nvSpPr>
            <p:cNvPr id="5" name="4 Rectángulo"/>
            <p:cNvSpPr/>
            <p:nvPr/>
          </p:nvSpPr>
          <p:spPr>
            <a:xfrm>
              <a:off x="1016000" y="2286000"/>
              <a:ext cx="3040063" cy="571500"/>
            </a:xfrm>
            <a:prstGeom prst="rect">
              <a:avLst/>
            </a:prstGeom>
            <a:solidFill>
              <a:srgbClr val="90269E"/>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effectLst>
                    <a:outerShdw blurRad="38100" dist="38100" dir="2700000" algn="tl">
                      <a:srgbClr val="000000">
                        <a:alpha val="43137"/>
                      </a:srgbClr>
                    </a:outerShdw>
                  </a:effectLst>
                  <a:latin typeface="Tw Cen MT" pitchFamily="34" charset="0"/>
                </a:rPr>
                <a:t>Expediente</a:t>
              </a:r>
            </a:p>
          </p:txBody>
        </p:sp>
        <p:grpSp>
          <p:nvGrpSpPr>
            <p:cNvPr id="6" name="9 Grupo"/>
            <p:cNvGrpSpPr>
              <a:grpSpLocks/>
            </p:cNvGrpSpPr>
            <p:nvPr/>
          </p:nvGrpSpPr>
          <p:grpSpPr bwMode="auto">
            <a:xfrm>
              <a:off x="4929188" y="2286000"/>
              <a:ext cx="3041650" cy="1785938"/>
              <a:chOff x="4929188" y="2286000"/>
              <a:chExt cx="3041650" cy="1785938"/>
            </a:xfrm>
          </p:grpSpPr>
          <p:sp>
            <p:nvSpPr>
              <p:cNvPr id="13" name="12 Rectángulo"/>
              <p:cNvSpPr/>
              <p:nvPr/>
            </p:nvSpPr>
            <p:spPr>
              <a:xfrm>
                <a:off x="4929188" y="2286000"/>
                <a:ext cx="3041650" cy="571500"/>
              </a:xfrm>
              <a:prstGeom prst="rect">
                <a:avLst/>
              </a:prstGeom>
              <a:solidFill>
                <a:srgbClr val="90269E"/>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effectLst>
                      <a:outerShdw blurRad="38100" dist="38100" dir="2700000" algn="tl">
                        <a:srgbClr val="000000">
                          <a:alpha val="43137"/>
                        </a:srgbClr>
                      </a:outerShdw>
                    </a:effectLst>
                    <a:latin typeface="Tw Cen MT" pitchFamily="34" charset="0"/>
                  </a:rPr>
                  <a:t>Tomo (o legajo)</a:t>
                </a:r>
              </a:p>
            </p:txBody>
          </p:sp>
          <p:sp>
            <p:nvSpPr>
              <p:cNvPr id="14" name="13 Rectángulo"/>
              <p:cNvSpPr/>
              <p:nvPr/>
            </p:nvSpPr>
            <p:spPr>
              <a:xfrm>
                <a:off x="4929188" y="3071813"/>
                <a:ext cx="1500187" cy="1000125"/>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5" name="14 Rectángulo"/>
              <p:cNvSpPr/>
              <p:nvPr/>
            </p:nvSpPr>
            <p:spPr>
              <a:xfrm>
                <a:off x="6357938" y="3071813"/>
                <a:ext cx="1500187" cy="785812"/>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sp>
          <p:nvSpPr>
            <p:cNvPr id="7" name="10 CuadroTexto"/>
            <p:cNvSpPr txBox="1">
              <a:spLocks noChangeArrowheads="1"/>
            </p:cNvSpPr>
            <p:nvPr/>
          </p:nvSpPr>
          <p:spPr bwMode="auto">
            <a:xfrm>
              <a:off x="4929190" y="3071810"/>
              <a:ext cx="3122971" cy="1815882"/>
            </a:xfrm>
            <a:prstGeom prst="rect">
              <a:avLst/>
            </a:prstGeom>
            <a:noFill/>
            <a:ln w="9525">
              <a:noFill/>
              <a:miter lim="800000"/>
              <a:headEnd/>
              <a:tailEnd/>
            </a:ln>
          </p:spPr>
          <p:txBody>
            <a:bodyPr wrap="none">
              <a:spAutoFit/>
            </a:bodyPr>
            <a:lstStyle/>
            <a:p>
              <a:r>
                <a:rPr lang="es-MX" sz="1400" dirty="0">
                  <a:latin typeface="Candara" pitchFamily="34" charset="0"/>
                </a:rPr>
                <a:t>El conjunto de documentos que forma </a:t>
              </a:r>
            </a:p>
            <a:p>
              <a:r>
                <a:rPr lang="es-MX" sz="1400" b="1" dirty="0">
                  <a:latin typeface="Candara" pitchFamily="34" charset="0"/>
                </a:rPr>
                <a:t>un expediente puede tener apartados </a:t>
              </a:r>
            </a:p>
            <a:p>
              <a:r>
                <a:rPr lang="es-MX" sz="1400" dirty="0">
                  <a:latin typeface="Candara" pitchFamily="34" charset="0"/>
                </a:rPr>
                <a:t> (separaciones, divisiones), ó estar </a:t>
              </a:r>
            </a:p>
            <a:p>
              <a:r>
                <a:rPr lang="es-MX" sz="1400" dirty="0">
                  <a:latin typeface="Candara" pitchFamily="34" charset="0"/>
                </a:rPr>
                <a:t>contenido en mas de un tomo,  </a:t>
              </a:r>
            </a:p>
            <a:p>
              <a:r>
                <a:rPr lang="es-MX" sz="1400" dirty="0">
                  <a:latin typeface="Candara" pitchFamily="34" charset="0"/>
                </a:rPr>
                <a:t>de acuerdo a las </a:t>
              </a:r>
            </a:p>
            <a:p>
              <a:r>
                <a:rPr lang="es-MX" sz="1400" dirty="0">
                  <a:latin typeface="Candara" pitchFamily="34" charset="0"/>
                </a:rPr>
                <a:t>necesidades </a:t>
              </a:r>
            </a:p>
            <a:p>
              <a:r>
                <a:rPr lang="es-MX" sz="1400" dirty="0">
                  <a:latin typeface="Candara" pitchFamily="34" charset="0"/>
                </a:rPr>
                <a:t>especificas del</a:t>
              </a:r>
            </a:p>
            <a:p>
              <a:r>
                <a:rPr lang="es-MX" sz="1400" dirty="0">
                  <a:latin typeface="Candara" pitchFamily="34" charset="0"/>
                </a:rPr>
                <a:t> trámite</a:t>
              </a:r>
            </a:p>
          </p:txBody>
        </p:sp>
        <p:sp>
          <p:nvSpPr>
            <p:cNvPr id="8" name="11 CuadroTexto"/>
            <p:cNvSpPr txBox="1">
              <a:spLocks noChangeArrowheads="1"/>
            </p:cNvSpPr>
            <p:nvPr/>
          </p:nvSpPr>
          <p:spPr bwMode="auto">
            <a:xfrm>
              <a:off x="1928794" y="3929066"/>
              <a:ext cx="747320" cy="338554"/>
            </a:xfrm>
            <a:prstGeom prst="rect">
              <a:avLst/>
            </a:prstGeom>
            <a:noFill/>
            <a:ln w="9525">
              <a:noFill/>
              <a:miter lim="800000"/>
              <a:headEnd/>
              <a:tailEnd/>
            </a:ln>
          </p:spPr>
          <p:txBody>
            <a:bodyPr wrap="none">
              <a:spAutoFit/>
            </a:bodyPr>
            <a:lstStyle/>
            <a:p>
              <a:r>
                <a:rPr lang="es-MX" sz="1600" dirty="0">
                  <a:solidFill>
                    <a:schemeClr val="bg1"/>
                  </a:solidFill>
                  <a:latin typeface="Candara" pitchFamily="34" charset="0"/>
                </a:rPr>
                <a:t>No. 36</a:t>
              </a:r>
            </a:p>
          </p:txBody>
        </p:sp>
        <p:sp>
          <p:nvSpPr>
            <p:cNvPr id="9" name="12 CuadroTexto"/>
            <p:cNvSpPr txBox="1">
              <a:spLocks noChangeArrowheads="1"/>
            </p:cNvSpPr>
            <p:nvPr/>
          </p:nvSpPr>
          <p:spPr bwMode="auto">
            <a:xfrm>
              <a:off x="6429388" y="4357694"/>
              <a:ext cx="667170" cy="307777"/>
            </a:xfrm>
            <a:prstGeom prst="rect">
              <a:avLst/>
            </a:prstGeom>
            <a:noFill/>
            <a:ln w="9525">
              <a:noFill/>
              <a:miter lim="800000"/>
              <a:headEnd/>
              <a:tailEnd/>
            </a:ln>
          </p:spPr>
          <p:txBody>
            <a:bodyPr wrap="none">
              <a:spAutoFit/>
            </a:bodyPr>
            <a:lstStyle/>
            <a:p>
              <a:r>
                <a:rPr lang="es-MX" sz="1400" b="1">
                  <a:solidFill>
                    <a:schemeClr val="bg1"/>
                  </a:solidFill>
                  <a:latin typeface="Candara" pitchFamily="34" charset="0"/>
                </a:rPr>
                <a:t>No. 36</a:t>
              </a:r>
            </a:p>
          </p:txBody>
        </p:sp>
        <p:sp>
          <p:nvSpPr>
            <p:cNvPr id="10" name="9 CuadroTexto"/>
            <p:cNvSpPr txBox="1"/>
            <p:nvPr/>
          </p:nvSpPr>
          <p:spPr>
            <a:xfrm>
              <a:off x="7000875" y="4429125"/>
              <a:ext cx="254000" cy="338138"/>
            </a:xfrm>
            <a:prstGeom prst="rect">
              <a:avLst/>
            </a:prstGeom>
            <a:noFill/>
          </p:spPr>
          <p:txBody>
            <a:bodyPr wrap="none">
              <a:spAutoFit/>
            </a:bodyPr>
            <a:lstStyle/>
            <a:p>
              <a:pPr>
                <a:defRPr/>
              </a:pPr>
              <a:r>
                <a:rPr lang="es-MX" sz="1600" dirty="0">
                  <a:solidFill>
                    <a:schemeClr val="bg1"/>
                  </a:solidFill>
                  <a:latin typeface="+mj-lt"/>
                </a:rPr>
                <a:t>I</a:t>
              </a:r>
            </a:p>
          </p:txBody>
        </p:sp>
        <p:sp>
          <p:nvSpPr>
            <p:cNvPr id="11" name="14 Rectángulo"/>
            <p:cNvSpPr>
              <a:spLocks noChangeArrowheads="1"/>
            </p:cNvSpPr>
            <p:nvPr/>
          </p:nvSpPr>
          <p:spPr bwMode="auto">
            <a:xfrm>
              <a:off x="7143768" y="4286256"/>
              <a:ext cx="338554" cy="369332"/>
            </a:xfrm>
            <a:prstGeom prst="rect">
              <a:avLst/>
            </a:prstGeom>
            <a:noFill/>
            <a:ln w="9525">
              <a:noFill/>
              <a:miter lim="800000"/>
              <a:headEnd/>
              <a:tailEnd/>
            </a:ln>
          </p:spPr>
          <p:txBody>
            <a:bodyPr wrap="none">
              <a:spAutoFit/>
            </a:bodyPr>
            <a:lstStyle/>
            <a:p>
              <a:r>
                <a:rPr lang="es-MX" sz="1800">
                  <a:solidFill>
                    <a:schemeClr val="bg1"/>
                  </a:solidFill>
                </a:rPr>
                <a:t>II</a:t>
              </a:r>
            </a:p>
          </p:txBody>
        </p:sp>
        <p:sp>
          <p:nvSpPr>
            <p:cNvPr id="12" name="15 Rectángulo"/>
            <p:cNvSpPr>
              <a:spLocks noChangeArrowheads="1"/>
            </p:cNvSpPr>
            <p:nvPr/>
          </p:nvSpPr>
          <p:spPr bwMode="auto">
            <a:xfrm>
              <a:off x="7302662" y="4198800"/>
              <a:ext cx="415498" cy="369332"/>
            </a:xfrm>
            <a:prstGeom prst="rect">
              <a:avLst/>
            </a:prstGeom>
            <a:noFill/>
            <a:ln w="9525">
              <a:noFill/>
              <a:miter lim="800000"/>
              <a:headEnd/>
              <a:tailEnd/>
            </a:ln>
          </p:spPr>
          <p:txBody>
            <a:bodyPr wrap="none">
              <a:spAutoFit/>
            </a:bodyPr>
            <a:lstStyle/>
            <a:p>
              <a:r>
                <a:rPr lang="es-MX" sz="1800">
                  <a:solidFill>
                    <a:schemeClr val="bg1"/>
                  </a:solidFill>
                </a:rPr>
                <a:t>III</a:t>
              </a:r>
            </a:p>
          </p:txBody>
        </p:sp>
      </p:grpSp>
    </p:spTree>
    <p:extLst>
      <p:ext uri="{BB962C8B-B14F-4D97-AF65-F5344CB8AC3E}">
        <p14:creationId xmlns:p14="http://schemas.microsoft.com/office/powerpoint/2010/main" val="17763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71872" y="1433002"/>
            <a:ext cx="6715125" cy="1569660"/>
          </a:xfrm>
          <a:prstGeom prst="rect">
            <a:avLst/>
          </a:prstGeom>
          <a:noFill/>
          <a:ln w="9525" algn="ctr">
            <a:noFill/>
            <a:miter lim="800000"/>
            <a:headEnd type="none" w="sm" len="sm"/>
            <a:tailEnd type="none" w="sm" len="sm"/>
          </a:ln>
        </p:spPr>
        <p:txBody>
          <a:bodyPr>
            <a:spAutoFit/>
          </a:bodyPr>
          <a:lstStyle/>
          <a:p>
            <a:pPr algn="ctr"/>
            <a:r>
              <a:rPr lang="es-MX" sz="4800" b="1" dirty="0" smtClean="0">
                <a:effectLst>
                  <a:outerShdw blurRad="38100" dist="38100" dir="2700000" algn="tl">
                    <a:srgbClr val="000000">
                      <a:alpha val="43137"/>
                    </a:srgbClr>
                  </a:outerShdw>
                </a:effectLst>
                <a:latin typeface="Candara" pitchFamily="34" charset="0"/>
              </a:rPr>
              <a:t>A</a:t>
            </a:r>
            <a:r>
              <a:rPr lang="es-MX" sz="4800" dirty="0" smtClean="0">
                <a:latin typeface="Candara" pitchFamily="34" charset="0"/>
              </a:rPr>
              <a:t>pertura </a:t>
            </a:r>
            <a:r>
              <a:rPr lang="es-MX" sz="4800" dirty="0">
                <a:latin typeface="Candara" pitchFamily="34" charset="0"/>
              </a:rPr>
              <a:t>de un</a:t>
            </a:r>
          </a:p>
          <a:p>
            <a:pPr algn="ctr"/>
            <a:r>
              <a:rPr lang="es-MX" sz="4800" b="1" dirty="0">
                <a:effectLst>
                  <a:outerShdw blurRad="38100" dist="38100" dir="2700000" algn="tl">
                    <a:srgbClr val="000000">
                      <a:alpha val="43137"/>
                    </a:srgbClr>
                  </a:outerShdw>
                </a:effectLst>
                <a:latin typeface="Candara" pitchFamily="34" charset="0"/>
              </a:rPr>
              <a:t>e</a:t>
            </a:r>
            <a:r>
              <a:rPr lang="es-MX" sz="4800" dirty="0" smtClean="0">
                <a:latin typeface="Candara" pitchFamily="34" charset="0"/>
              </a:rPr>
              <a:t>xpediente </a:t>
            </a:r>
            <a:r>
              <a:rPr lang="es-MX" sz="4800" dirty="0">
                <a:latin typeface="Candara" pitchFamily="34" charset="0"/>
              </a:rPr>
              <a:t>de </a:t>
            </a:r>
            <a:r>
              <a:rPr lang="es-MX" sz="4800" b="1" dirty="0">
                <a:effectLst>
                  <a:outerShdw blurRad="38100" dist="38100" dir="2700000" algn="tl">
                    <a:srgbClr val="000000">
                      <a:alpha val="43137"/>
                    </a:srgbClr>
                  </a:outerShdw>
                </a:effectLst>
                <a:latin typeface="Candara" pitchFamily="34" charset="0"/>
              </a:rPr>
              <a:t>a</a:t>
            </a:r>
            <a:r>
              <a:rPr lang="es-MX" sz="4800" dirty="0">
                <a:latin typeface="Candara" pitchFamily="34" charset="0"/>
              </a:rPr>
              <a:t>rchivo</a:t>
            </a:r>
            <a:endParaRPr lang="es-ES" sz="4800" dirty="0">
              <a:latin typeface="Candara" pitchFamily="34" charset="0"/>
            </a:endParaRPr>
          </a:p>
        </p:txBody>
      </p:sp>
      <p:pic>
        <p:nvPicPr>
          <p:cNvPr id="3" name="Picture 7" descr="http://www.disof.com/images/0087%20-%20Carpeta%20Canguro%20A4%202%20Anillas%20de%2016mm.%20(026440010).jpg"/>
          <p:cNvPicPr>
            <a:picLocks noChangeAspect="1" noChangeArrowheads="1"/>
          </p:cNvPicPr>
          <p:nvPr/>
        </p:nvPicPr>
        <p:blipFill>
          <a:blip r:embed="rId2"/>
          <a:srcRect/>
          <a:stretch>
            <a:fillRect/>
          </a:stretch>
        </p:blipFill>
        <p:spPr bwMode="auto">
          <a:xfrm>
            <a:off x="4343747" y="3316982"/>
            <a:ext cx="3143250" cy="3143250"/>
          </a:xfrm>
          <a:prstGeom prst="rect">
            <a:avLst/>
          </a:prstGeom>
          <a:noFill/>
          <a:ln w="9525">
            <a:noFill/>
            <a:miter lim="800000"/>
            <a:headEnd/>
            <a:tailEnd/>
          </a:ln>
        </p:spPr>
      </p:pic>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72371" y="1862748"/>
            <a:ext cx="8458754" cy="4093428"/>
          </a:xfrm>
          <a:prstGeom prst="rect">
            <a:avLst/>
          </a:prstGeom>
          <a:noFill/>
        </p:spPr>
        <p:txBody>
          <a:bodyPr wrap="square">
            <a:spAutoFit/>
          </a:bodyPr>
          <a:lstStyle/>
          <a:p>
            <a:pPr>
              <a:defRPr/>
            </a:pPr>
            <a:endParaRPr lang="es-MX" dirty="0">
              <a:latin typeface="Presidencia Fina CC" pitchFamily="50" charset="0"/>
            </a:endParaRPr>
          </a:p>
          <a:p>
            <a:pPr>
              <a:defRPr/>
            </a:pPr>
            <a:endParaRPr lang="es-MX" dirty="0" smtClean="0">
              <a:latin typeface="Candara" pitchFamily="34" charset="0"/>
            </a:endParaRPr>
          </a:p>
          <a:p>
            <a:pPr>
              <a:defRPr/>
            </a:pPr>
            <a:r>
              <a:rPr lang="es-MX" dirty="0" smtClean="0">
                <a:latin typeface="Candara" pitchFamily="34" charset="0"/>
              </a:rPr>
              <a:t>Un </a:t>
            </a:r>
            <a:r>
              <a:rPr lang="es-MX" sz="4000" dirty="0">
                <a:effectLst>
                  <a:outerShdw blurRad="38100" dist="38100" dir="2700000" algn="tl">
                    <a:srgbClr val="000000">
                      <a:alpha val="43137"/>
                    </a:srgbClr>
                  </a:outerShdw>
                </a:effectLst>
                <a:latin typeface="Candara" pitchFamily="34" charset="0"/>
              </a:rPr>
              <a:t>e</a:t>
            </a:r>
            <a:r>
              <a:rPr lang="es-MX" dirty="0">
                <a:effectLst>
                  <a:outerShdw blurRad="38100" dist="38100" dir="2700000" algn="tl">
                    <a:srgbClr val="000000">
                      <a:alpha val="43137"/>
                    </a:srgbClr>
                  </a:outerShdw>
                </a:effectLst>
                <a:latin typeface="Candara" pitchFamily="34" charset="0"/>
              </a:rPr>
              <a:t>xpediente de </a:t>
            </a:r>
            <a:r>
              <a:rPr lang="es-MX" sz="3600" dirty="0">
                <a:effectLst>
                  <a:outerShdw blurRad="38100" dist="38100" dir="2700000" algn="tl">
                    <a:srgbClr val="000000">
                      <a:alpha val="43137"/>
                    </a:srgbClr>
                  </a:outerShdw>
                </a:effectLst>
                <a:latin typeface="Candara" pitchFamily="34" charset="0"/>
              </a:rPr>
              <a:t>a</a:t>
            </a:r>
            <a:r>
              <a:rPr lang="es-MX" dirty="0">
                <a:effectLst>
                  <a:outerShdw blurRad="38100" dist="38100" dir="2700000" algn="tl">
                    <a:srgbClr val="000000">
                      <a:alpha val="43137"/>
                    </a:srgbClr>
                  </a:outerShdw>
                </a:effectLst>
                <a:latin typeface="Candara" pitchFamily="34" charset="0"/>
              </a:rPr>
              <a:t>rchivo </a:t>
            </a:r>
            <a:r>
              <a:rPr lang="es-MX" i="1" dirty="0">
                <a:latin typeface="Candara" pitchFamily="34" charset="0"/>
              </a:rPr>
              <a:t>se </a:t>
            </a:r>
            <a:r>
              <a:rPr lang="es-MX" b="1" i="1" dirty="0">
                <a:solidFill>
                  <a:srgbClr val="921A8C"/>
                </a:solidFill>
                <a:latin typeface="Candara" pitchFamily="34" charset="0"/>
              </a:rPr>
              <a:t>abrirá</a:t>
            </a:r>
            <a:r>
              <a:rPr lang="es-MX" i="1" dirty="0">
                <a:latin typeface="Candara" pitchFamily="34" charset="0"/>
              </a:rPr>
              <a:t> </a:t>
            </a:r>
            <a:r>
              <a:rPr lang="es-MX" dirty="0">
                <a:latin typeface="Candara" pitchFamily="34" charset="0"/>
              </a:rPr>
              <a:t>cuando:</a:t>
            </a:r>
          </a:p>
          <a:p>
            <a:pPr>
              <a:defRPr/>
            </a:pPr>
            <a:endParaRPr lang="es-MX" dirty="0">
              <a:latin typeface="Candara" pitchFamily="34" charset="0"/>
            </a:endParaRPr>
          </a:p>
          <a:p>
            <a:pPr>
              <a:defRPr/>
            </a:pPr>
            <a:endParaRPr lang="es-MX" dirty="0">
              <a:latin typeface="Candara" pitchFamily="34" charset="0"/>
            </a:endParaRPr>
          </a:p>
          <a:p>
            <a:pPr>
              <a:buFontTx/>
              <a:buBlip>
                <a:blip r:embed="rId2"/>
              </a:buBlip>
              <a:defRPr/>
            </a:pPr>
            <a:r>
              <a:rPr lang="es-MX" dirty="0">
                <a:latin typeface="Candara" pitchFamily="34" charset="0"/>
              </a:rPr>
              <a:t> </a:t>
            </a:r>
            <a:r>
              <a:rPr lang="es-MX" dirty="0">
                <a:effectLst>
                  <a:outerShdw blurRad="38100" dist="38100" dir="2700000" algn="tl">
                    <a:srgbClr val="000000">
                      <a:alpha val="43137"/>
                    </a:srgbClr>
                  </a:outerShdw>
                </a:effectLst>
                <a:latin typeface="Candara" pitchFamily="34" charset="0"/>
              </a:rPr>
              <a:t>no existan antecedentes del asunto </a:t>
            </a:r>
            <a:r>
              <a:rPr lang="es-MX" dirty="0">
                <a:latin typeface="Candara" pitchFamily="34" charset="0"/>
              </a:rPr>
              <a:t>en los archivos del área.</a:t>
            </a:r>
          </a:p>
          <a:p>
            <a:pPr>
              <a:buFontTx/>
              <a:buBlip>
                <a:blip r:embed="rId2"/>
              </a:buBlip>
              <a:defRPr/>
            </a:pPr>
            <a:endParaRPr lang="es-MX" dirty="0">
              <a:latin typeface="Candara" pitchFamily="34" charset="0"/>
            </a:endParaRPr>
          </a:p>
          <a:p>
            <a:pPr>
              <a:buFontTx/>
              <a:buBlip>
                <a:blip r:embed="rId2"/>
              </a:buBlip>
              <a:defRPr/>
            </a:pPr>
            <a:r>
              <a:rPr lang="es-MX" dirty="0">
                <a:latin typeface="Candara" pitchFamily="34" charset="0"/>
              </a:rPr>
              <a:t>Se trate de un </a:t>
            </a:r>
            <a:r>
              <a:rPr lang="es-MX" dirty="0">
                <a:effectLst>
                  <a:outerShdw blurRad="38100" dist="38100" dir="2700000" algn="tl">
                    <a:srgbClr val="000000">
                      <a:alpha val="43137"/>
                    </a:srgbClr>
                  </a:outerShdw>
                </a:effectLst>
                <a:latin typeface="Candara" pitchFamily="34" charset="0"/>
              </a:rPr>
              <a:t>nuevo asunto </a:t>
            </a:r>
            <a:r>
              <a:rPr lang="es-MX" dirty="0">
                <a:latin typeface="Candara" pitchFamily="34" charset="0"/>
              </a:rPr>
              <a:t>o materia.</a:t>
            </a:r>
          </a:p>
          <a:p>
            <a:pPr>
              <a:buFontTx/>
              <a:buBlip>
                <a:blip r:embed="rId2"/>
              </a:buBlip>
              <a:defRPr/>
            </a:pPr>
            <a:endParaRPr lang="es-MX" dirty="0">
              <a:latin typeface="Candara" pitchFamily="34" charset="0"/>
            </a:endParaRPr>
          </a:p>
          <a:p>
            <a:pPr>
              <a:buFontTx/>
              <a:buBlip>
                <a:blip r:embed="rId2"/>
              </a:buBlip>
              <a:defRPr/>
            </a:pPr>
            <a:r>
              <a:rPr lang="es-MX" dirty="0">
                <a:effectLst>
                  <a:outerShdw blurRad="38100" dist="38100" dir="2700000" algn="tl">
                    <a:srgbClr val="000000">
                      <a:alpha val="43137"/>
                    </a:srgbClr>
                  </a:outerShdw>
                </a:effectLst>
                <a:latin typeface="Candara" pitchFamily="34" charset="0"/>
              </a:rPr>
              <a:t>La materia o asunto </a:t>
            </a:r>
            <a:r>
              <a:rPr lang="es-MX" dirty="0">
                <a:latin typeface="Candara" pitchFamily="34" charset="0"/>
              </a:rPr>
              <a:t>de que se trate el documento exista en el archivo, pero </a:t>
            </a:r>
            <a:r>
              <a:rPr lang="es-MX" dirty="0">
                <a:effectLst>
                  <a:outerShdw blurRad="38100" dist="38100" dir="2700000" algn="tl">
                    <a:srgbClr val="000000">
                      <a:alpha val="43137"/>
                    </a:srgbClr>
                  </a:outerShdw>
                </a:effectLst>
                <a:latin typeface="Candara" pitchFamily="34" charset="0"/>
              </a:rPr>
              <a:t>no corresponda al ejercicio fiscal actual o a la gestión gubernamental actual</a:t>
            </a:r>
            <a:r>
              <a:rPr lang="es-MX" dirty="0">
                <a:latin typeface="Candara" pitchFamily="34" charset="0"/>
              </a:rPr>
              <a:t>.   </a:t>
            </a:r>
          </a:p>
          <a:p>
            <a:pPr>
              <a:defRPr/>
            </a:pPr>
            <a:endParaRPr lang="es-MX" dirty="0">
              <a:latin typeface="Presidencia Fina CC" pitchFamily="50" charset="0"/>
            </a:endParaRPr>
          </a:p>
        </p:txBody>
      </p:sp>
      <p:pic>
        <p:nvPicPr>
          <p:cNvPr id="3" name="Picture 3" descr="C:\Documents and Settings\colivares\Configuración local\Archivos temporales de Internet\Content.IE5\D4D0L0P1\MCj04315650000[1].png"/>
          <p:cNvPicPr>
            <a:picLocks noChangeAspect="1" noChangeArrowheads="1"/>
          </p:cNvPicPr>
          <p:nvPr/>
        </p:nvPicPr>
        <p:blipFill>
          <a:blip r:embed="rId3" cstate="print"/>
          <a:srcRect/>
          <a:stretch>
            <a:fillRect/>
          </a:stretch>
        </p:blipFill>
        <p:spPr bwMode="auto">
          <a:xfrm>
            <a:off x="7454443" y="2434252"/>
            <a:ext cx="1904762" cy="1917460"/>
          </a:xfrm>
          <a:prstGeom prst="rect">
            <a:avLst/>
          </a:prstGeom>
          <a:noFill/>
          <a:effectLst>
            <a:reflection blurRad="6350" stA="50000" endA="300" endPos="90000" dir="5400000" sy="-100000" algn="bl" rotWithShape="0"/>
          </a:effectLst>
        </p:spPr>
      </p:pic>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800" decel="100000"/>
                                        <p:tgtEl>
                                          <p:spTgt spid="2">
                                            <p:txEl>
                                              <p:pRg st="7" end="7"/>
                                            </p:txEl>
                                          </p:spTgt>
                                        </p:tgtEl>
                                      </p:cBhvr>
                                    </p:animEffect>
                                    <p:anim calcmode="lin" valueType="num">
                                      <p:cBhvr>
                                        <p:cTn id="15" dur="800" decel="100000" fill="hold"/>
                                        <p:tgtEl>
                                          <p:spTgt spid="2">
                                            <p:txEl>
                                              <p:pRg st="7" end="7"/>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2">
                                            <p:txEl>
                                              <p:pRg st="7" end="7"/>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2">
                                            <p:txEl>
                                              <p:pRg st="7" end="7"/>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xEl>
                                              <p:pRg st="7" end="7"/>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diamond(in)">
                                      <p:cBhvr>
                                        <p:cTn id="2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613529" y="1597621"/>
            <a:ext cx="8529652" cy="3776418"/>
          </a:xfrm>
          <a:prstGeom prst="rect">
            <a:avLst/>
          </a:prstGeom>
          <a:noFill/>
          <a:ln w="9525">
            <a:noFill/>
            <a:miter lim="800000"/>
            <a:headEnd/>
            <a:tailEnd/>
          </a:ln>
        </p:spPr>
        <p:txBody>
          <a:bodyPr wrap="square">
            <a:spAutoFit/>
          </a:bodyPr>
          <a:lstStyle/>
          <a:p>
            <a:pPr algn="ctr">
              <a:lnSpc>
                <a:spcPct val="90000"/>
              </a:lnSpc>
            </a:pPr>
            <a:r>
              <a:rPr lang="es-MX" sz="3200" b="1" dirty="0">
                <a:solidFill>
                  <a:schemeClr val="bg1">
                    <a:lumMod val="50000"/>
                  </a:schemeClr>
                </a:solidFill>
                <a:latin typeface="Candara" pitchFamily="34" charset="0"/>
              </a:rPr>
              <a:t>¿</a:t>
            </a:r>
            <a:r>
              <a:rPr lang="es-MX" sz="3600" b="1" dirty="0">
                <a:effectLst>
                  <a:outerShdw blurRad="38100" dist="38100" dir="2700000" algn="tl">
                    <a:srgbClr val="000000">
                      <a:alpha val="43137"/>
                    </a:srgbClr>
                  </a:outerShdw>
                </a:effectLst>
                <a:latin typeface="Candara" pitchFamily="34" charset="0"/>
              </a:rPr>
              <a:t>P</a:t>
            </a:r>
            <a:r>
              <a:rPr lang="es-MX" sz="3200" b="1" dirty="0">
                <a:solidFill>
                  <a:schemeClr val="bg1">
                    <a:lumMod val="50000"/>
                  </a:schemeClr>
                </a:solidFill>
                <a:latin typeface="Candara" pitchFamily="34" charset="0"/>
              </a:rPr>
              <a:t>ORQUE LA </a:t>
            </a:r>
            <a:r>
              <a:rPr lang="es-MX" sz="3600" b="1" dirty="0">
                <a:effectLst>
                  <a:outerShdw blurRad="38100" dist="38100" dir="2700000" algn="tl">
                    <a:srgbClr val="000000">
                      <a:alpha val="43137"/>
                    </a:srgbClr>
                  </a:outerShdw>
                </a:effectLst>
                <a:latin typeface="Candara" pitchFamily="34" charset="0"/>
              </a:rPr>
              <a:t>N</a:t>
            </a:r>
            <a:r>
              <a:rPr lang="es-MX" sz="3200" b="1" dirty="0">
                <a:solidFill>
                  <a:schemeClr val="bg1">
                    <a:lumMod val="50000"/>
                  </a:schemeClr>
                </a:solidFill>
                <a:latin typeface="Candara" pitchFamily="34" charset="0"/>
              </a:rPr>
              <a:t>ECESIDAD DE</a:t>
            </a:r>
          </a:p>
          <a:p>
            <a:pPr algn="ctr">
              <a:lnSpc>
                <a:spcPct val="90000"/>
              </a:lnSpc>
            </a:pPr>
            <a:r>
              <a:rPr lang="es-MX" sz="3600" b="1" dirty="0">
                <a:effectLst>
                  <a:outerShdw blurRad="38100" dist="38100" dir="2700000" algn="tl">
                    <a:srgbClr val="000000">
                      <a:alpha val="43137"/>
                    </a:srgbClr>
                  </a:outerShdw>
                </a:effectLst>
                <a:latin typeface="Candara" pitchFamily="34" charset="0"/>
              </a:rPr>
              <a:t>O</a:t>
            </a:r>
            <a:r>
              <a:rPr lang="es-MX" sz="3200" b="1" dirty="0">
                <a:solidFill>
                  <a:schemeClr val="bg1">
                    <a:lumMod val="50000"/>
                  </a:schemeClr>
                </a:solidFill>
                <a:latin typeface="Candara" pitchFamily="34" charset="0"/>
              </a:rPr>
              <a:t>RGANIZAR UN </a:t>
            </a:r>
            <a:r>
              <a:rPr lang="es-MX" sz="3600" b="1" dirty="0">
                <a:effectLst>
                  <a:outerShdw blurRad="38100" dist="38100" dir="2700000" algn="tl">
                    <a:srgbClr val="000000">
                      <a:alpha val="43137"/>
                    </a:srgbClr>
                  </a:outerShdw>
                </a:effectLst>
                <a:latin typeface="Candara" pitchFamily="34" charset="0"/>
              </a:rPr>
              <a:t>A</a:t>
            </a:r>
            <a:r>
              <a:rPr lang="es-MX" sz="3200" b="1" dirty="0">
                <a:solidFill>
                  <a:schemeClr val="bg1">
                    <a:lumMod val="50000"/>
                  </a:schemeClr>
                </a:solidFill>
                <a:latin typeface="Candara" pitchFamily="34" charset="0"/>
              </a:rPr>
              <a:t>RCHIVO</a:t>
            </a:r>
            <a:r>
              <a:rPr lang="es-MX" sz="3200" b="1" dirty="0" smtClean="0">
                <a:solidFill>
                  <a:schemeClr val="bg1">
                    <a:lumMod val="50000"/>
                  </a:schemeClr>
                </a:solidFill>
                <a:latin typeface="Candara" pitchFamily="34" charset="0"/>
              </a:rPr>
              <a:t>?</a:t>
            </a:r>
          </a:p>
          <a:p>
            <a:pPr algn="just">
              <a:lnSpc>
                <a:spcPct val="90000"/>
              </a:lnSpc>
            </a:pPr>
            <a:endParaRPr lang="es-MX" sz="3200" b="1" dirty="0" smtClean="0">
              <a:solidFill>
                <a:srgbClr val="90269E"/>
              </a:solidFill>
              <a:latin typeface="Candara" pitchFamily="34" charset="0"/>
            </a:endParaRPr>
          </a:p>
          <a:p>
            <a:pPr algn="just">
              <a:lnSpc>
                <a:spcPct val="90000"/>
              </a:lnSpc>
            </a:pPr>
            <a:endParaRPr lang="es-MX" b="1" dirty="0">
              <a:solidFill>
                <a:srgbClr val="009900"/>
              </a:solidFill>
              <a:latin typeface="Candara" pitchFamily="34" charset="0"/>
            </a:endParaRPr>
          </a:p>
          <a:p>
            <a:pPr algn="just">
              <a:lnSpc>
                <a:spcPct val="90000"/>
              </a:lnSpc>
              <a:buClr>
                <a:srgbClr val="700098"/>
              </a:buClr>
              <a:buFont typeface="Wingdings" pitchFamily="2" charset="2"/>
              <a:buChar char="ü"/>
            </a:pPr>
            <a:r>
              <a:rPr lang="es-MX" dirty="0">
                <a:latin typeface="Candara" pitchFamily="34" charset="0"/>
              </a:rPr>
              <a:t>Para </a:t>
            </a:r>
            <a:r>
              <a:rPr lang="es-MX" dirty="0">
                <a:effectLst>
                  <a:outerShdw blurRad="38100" dist="38100" dir="2700000" algn="tl">
                    <a:srgbClr val="000000">
                      <a:alpha val="43137"/>
                    </a:srgbClr>
                  </a:outerShdw>
                </a:effectLst>
                <a:latin typeface="Candara" pitchFamily="34" charset="0"/>
              </a:rPr>
              <a:t>proporcionar una estructura lógica </a:t>
            </a:r>
            <a:r>
              <a:rPr lang="es-MX" dirty="0">
                <a:latin typeface="Candara" pitchFamily="34" charset="0"/>
              </a:rPr>
              <a:t>que represente la </a:t>
            </a:r>
            <a:r>
              <a:rPr lang="es-MX" dirty="0" smtClean="0">
                <a:latin typeface="Candara" pitchFamily="34" charset="0"/>
              </a:rPr>
              <a:t>documentación </a:t>
            </a:r>
            <a:r>
              <a:rPr lang="es-MX" dirty="0">
                <a:latin typeface="Candara" pitchFamily="34" charset="0"/>
              </a:rPr>
              <a:t>producida o recibida en el ejercicio de las atribuciones o </a:t>
            </a:r>
            <a:r>
              <a:rPr lang="es-MX" dirty="0" smtClean="0">
                <a:latin typeface="Candara" pitchFamily="34" charset="0"/>
              </a:rPr>
              <a:t>funciones </a:t>
            </a:r>
            <a:r>
              <a:rPr lang="es-MX" dirty="0">
                <a:latin typeface="Candara" pitchFamily="34" charset="0"/>
              </a:rPr>
              <a:t>de una dependencia o entidad.</a:t>
            </a:r>
          </a:p>
          <a:p>
            <a:pPr algn="just">
              <a:lnSpc>
                <a:spcPct val="90000"/>
              </a:lnSpc>
            </a:pPr>
            <a:endParaRPr lang="es-MX" dirty="0">
              <a:latin typeface="Candara" pitchFamily="34" charset="0"/>
            </a:endParaRPr>
          </a:p>
          <a:p>
            <a:pPr algn="just">
              <a:lnSpc>
                <a:spcPct val="90000"/>
              </a:lnSpc>
              <a:buClr>
                <a:srgbClr val="700098"/>
              </a:buClr>
              <a:buFont typeface="Wingdings" pitchFamily="2" charset="2"/>
              <a:buChar char="ü"/>
            </a:pPr>
            <a:r>
              <a:rPr lang="es-MX" dirty="0">
                <a:effectLst>
                  <a:outerShdw blurRad="38100" dist="38100" dir="2700000" algn="tl">
                    <a:srgbClr val="000000">
                      <a:alpha val="43137"/>
                    </a:srgbClr>
                  </a:outerShdw>
                </a:effectLst>
                <a:latin typeface="Candara" pitchFamily="34" charset="0"/>
              </a:rPr>
              <a:t>Facilitar su localización conceptual</a:t>
            </a:r>
            <a:r>
              <a:rPr lang="es-MX" dirty="0">
                <a:latin typeface="Candara" pitchFamily="34" charset="0"/>
              </a:rPr>
              <a:t>, es decir, </a:t>
            </a:r>
            <a:r>
              <a:rPr lang="es-MX" dirty="0" smtClean="0">
                <a:latin typeface="Candara" pitchFamily="34" charset="0"/>
              </a:rPr>
              <a:t>acceder </a:t>
            </a:r>
            <a:r>
              <a:rPr lang="es-MX" dirty="0">
                <a:latin typeface="Candara" pitchFamily="34" charset="0"/>
              </a:rPr>
              <a:t>a la información contenida en el acervo documental.</a:t>
            </a:r>
          </a:p>
          <a:p>
            <a:pPr algn="just">
              <a:lnSpc>
                <a:spcPct val="90000"/>
              </a:lnSpc>
            </a:pPr>
            <a:endParaRPr lang="es-MX" dirty="0">
              <a:latin typeface="Candara" pitchFamily="34" charset="0"/>
            </a:endParaRPr>
          </a:p>
          <a:p>
            <a:pPr algn="just">
              <a:lnSpc>
                <a:spcPct val="90000"/>
              </a:lnSpc>
              <a:buClr>
                <a:srgbClr val="700098"/>
              </a:buClr>
              <a:buFont typeface="Wingdings" pitchFamily="2" charset="2"/>
              <a:buChar char="ü"/>
            </a:pPr>
            <a:r>
              <a:rPr lang="es-MX" dirty="0">
                <a:effectLst>
                  <a:outerShdw blurRad="38100" dist="38100" dir="2700000" algn="tl">
                    <a:srgbClr val="000000">
                      <a:alpha val="43137"/>
                    </a:srgbClr>
                  </a:outerShdw>
                </a:effectLst>
                <a:latin typeface="Candara" pitchFamily="34" charset="0"/>
              </a:rPr>
              <a:t>Facilitar la localización física </a:t>
            </a:r>
            <a:r>
              <a:rPr lang="es-MX" dirty="0">
                <a:latin typeface="Candara" pitchFamily="34" charset="0"/>
              </a:rPr>
              <a:t>de cada documento o expediente </a:t>
            </a:r>
            <a:r>
              <a:rPr lang="es-MX" dirty="0" smtClean="0">
                <a:latin typeface="Candara" pitchFamily="34" charset="0"/>
              </a:rPr>
              <a:t>para </a:t>
            </a:r>
            <a:r>
              <a:rPr lang="es-MX" dirty="0">
                <a:latin typeface="Candara" pitchFamily="34" charset="0"/>
              </a:rPr>
              <a:t>un eficaz control y manejo de los mismos.</a:t>
            </a:r>
          </a:p>
        </p:txBody>
      </p:sp>
      <p:pic>
        <p:nvPicPr>
          <p:cNvPr id="3" name="Picture 3" descr="C:\Documents and Settings\colivares\Configuración local\Archivos temporales de Internet\Content.IE5\SNK14IS6\MCj04042690000[1].wmf"/>
          <p:cNvPicPr>
            <a:picLocks noChangeAspect="1" noChangeArrowheads="1"/>
          </p:cNvPicPr>
          <p:nvPr/>
        </p:nvPicPr>
        <p:blipFill>
          <a:blip r:embed="rId2"/>
          <a:srcRect/>
          <a:stretch>
            <a:fillRect/>
          </a:stretch>
        </p:blipFill>
        <p:spPr bwMode="auto">
          <a:xfrm>
            <a:off x="7308304" y="5373216"/>
            <a:ext cx="1357312" cy="1174750"/>
          </a:xfrm>
          <a:prstGeom prst="rect">
            <a:avLst/>
          </a:prstGeom>
          <a:noFill/>
          <a:ln w="9525">
            <a:noFill/>
            <a:miter lim="800000"/>
            <a:headEnd/>
            <a:tailEnd/>
          </a:ln>
        </p:spPr>
      </p:pic>
    </p:spTree>
    <p:extLst>
      <p:ext uri="{BB962C8B-B14F-4D97-AF65-F5344CB8AC3E}">
        <p14:creationId xmlns:p14="http://schemas.microsoft.com/office/powerpoint/2010/main" val="2501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80">
                                          <p:stCondLst>
                                            <p:cond delay="0"/>
                                          </p:stCondLst>
                                        </p:cTn>
                                        <p:tgtEl>
                                          <p:spTgt spid="2">
                                            <p:txEl>
                                              <p:pRg st="6" end="6"/>
                                            </p:txEl>
                                          </p:spTgt>
                                        </p:tgtEl>
                                      </p:cBhvr>
                                    </p:animEffect>
                                    <p:anim calcmode="lin" valueType="num">
                                      <p:cBhvr>
                                        <p:cTn id="13"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6" end="6"/>
                                            </p:txEl>
                                          </p:spTgt>
                                        </p:tgtEl>
                                      </p:cBhvr>
                                      <p:to x="100000" y="60000"/>
                                    </p:animScale>
                                    <p:animScale>
                                      <p:cBhvr>
                                        <p:cTn id="19" dur="166" decel="50000">
                                          <p:stCondLst>
                                            <p:cond delay="676"/>
                                          </p:stCondLst>
                                        </p:cTn>
                                        <p:tgtEl>
                                          <p:spTgt spid="2">
                                            <p:txEl>
                                              <p:pRg st="6" end="6"/>
                                            </p:txEl>
                                          </p:spTgt>
                                        </p:tgtEl>
                                      </p:cBhvr>
                                      <p:to x="100000" y="100000"/>
                                    </p:animScale>
                                    <p:animScale>
                                      <p:cBhvr>
                                        <p:cTn id="20" dur="26">
                                          <p:stCondLst>
                                            <p:cond delay="1312"/>
                                          </p:stCondLst>
                                        </p:cTn>
                                        <p:tgtEl>
                                          <p:spTgt spid="2">
                                            <p:txEl>
                                              <p:pRg st="6" end="6"/>
                                            </p:txEl>
                                          </p:spTgt>
                                        </p:tgtEl>
                                      </p:cBhvr>
                                      <p:to x="100000" y="80000"/>
                                    </p:animScale>
                                    <p:animScale>
                                      <p:cBhvr>
                                        <p:cTn id="21" dur="166" decel="50000">
                                          <p:stCondLst>
                                            <p:cond delay="1338"/>
                                          </p:stCondLst>
                                        </p:cTn>
                                        <p:tgtEl>
                                          <p:spTgt spid="2">
                                            <p:txEl>
                                              <p:pRg st="6" end="6"/>
                                            </p:txEl>
                                          </p:spTgt>
                                        </p:tgtEl>
                                      </p:cBhvr>
                                      <p:to x="100000" y="100000"/>
                                    </p:animScale>
                                    <p:animScale>
                                      <p:cBhvr>
                                        <p:cTn id="22" dur="26">
                                          <p:stCondLst>
                                            <p:cond delay="1642"/>
                                          </p:stCondLst>
                                        </p:cTn>
                                        <p:tgtEl>
                                          <p:spTgt spid="2">
                                            <p:txEl>
                                              <p:pRg st="6" end="6"/>
                                            </p:txEl>
                                          </p:spTgt>
                                        </p:tgtEl>
                                      </p:cBhvr>
                                      <p:to x="100000" y="90000"/>
                                    </p:animScale>
                                    <p:animScale>
                                      <p:cBhvr>
                                        <p:cTn id="23" dur="166" decel="50000">
                                          <p:stCondLst>
                                            <p:cond delay="1668"/>
                                          </p:stCondLst>
                                        </p:cTn>
                                        <p:tgtEl>
                                          <p:spTgt spid="2">
                                            <p:txEl>
                                              <p:pRg st="6" end="6"/>
                                            </p:txEl>
                                          </p:spTgt>
                                        </p:tgtEl>
                                      </p:cBhvr>
                                      <p:to x="100000" y="100000"/>
                                    </p:animScale>
                                    <p:animScale>
                                      <p:cBhvr>
                                        <p:cTn id="24" dur="26">
                                          <p:stCondLst>
                                            <p:cond delay="1808"/>
                                          </p:stCondLst>
                                        </p:cTn>
                                        <p:tgtEl>
                                          <p:spTgt spid="2">
                                            <p:txEl>
                                              <p:pRg st="6" end="6"/>
                                            </p:txEl>
                                          </p:spTgt>
                                        </p:tgtEl>
                                      </p:cBhvr>
                                      <p:to x="100000" y="95000"/>
                                    </p:animScale>
                                    <p:animScale>
                                      <p:cBhvr>
                                        <p:cTn id="25" dur="166" decel="50000">
                                          <p:stCondLst>
                                            <p:cond delay="1834"/>
                                          </p:stCondLst>
                                        </p:cTn>
                                        <p:tgtEl>
                                          <p:spTgt spid="2">
                                            <p:txEl>
                                              <p:pRg st="6" end="6"/>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2000"/>
                                        <p:tgtEl>
                                          <p:spTgt spid="2">
                                            <p:txEl>
                                              <p:pRg st="8" end="8"/>
                                            </p:txEl>
                                          </p:spTgt>
                                        </p:tgtEl>
                                      </p:cBhvr>
                                    </p:animEffect>
                                    <p:anim calcmode="lin" valueType="num">
                                      <p:cBhvr>
                                        <p:cTn id="31" dur="2000" fill="hold"/>
                                        <p:tgtEl>
                                          <p:spTgt spid="2">
                                            <p:txEl>
                                              <p:pRg st="8" end="8"/>
                                            </p:txEl>
                                          </p:spTgt>
                                        </p:tgtEl>
                                        <p:attrNameLst>
                                          <p:attrName>style.rotation</p:attrName>
                                        </p:attrNameLst>
                                      </p:cBhvr>
                                      <p:tavLst>
                                        <p:tav tm="0">
                                          <p:val>
                                            <p:fltVal val="720"/>
                                          </p:val>
                                        </p:tav>
                                        <p:tav tm="100000">
                                          <p:val>
                                            <p:fltVal val="0"/>
                                          </p:val>
                                        </p:tav>
                                      </p:tavLst>
                                    </p:anim>
                                    <p:anim calcmode="lin" valueType="num">
                                      <p:cBhvr>
                                        <p:cTn id="32" dur="2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33" dur="2000" fill="hold"/>
                                        <p:tgtEl>
                                          <p:spTgt spid="2">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36116" y="1447641"/>
            <a:ext cx="8229600" cy="4525962"/>
          </a:xfrm>
          <a:prstGeom prst="rect">
            <a:avLst/>
          </a:prstGeom>
          <a:noFill/>
          <a:ln>
            <a:miter lim="800000"/>
            <a:headEnd/>
            <a:tailEnd/>
          </a:ln>
        </p:spPr>
        <p:txBody>
          <a:bodyPr/>
          <a:lstStyle/>
          <a:p>
            <a:pPr marL="342900" indent="-342900" algn="ctr">
              <a:spcBef>
                <a:spcPct val="20000"/>
              </a:spcBef>
              <a:defRPr/>
            </a:pPr>
            <a:r>
              <a:rPr lang="es-MX" sz="4000" b="1" kern="0" dirty="0">
                <a:effectLst>
                  <a:outerShdw blurRad="38100" dist="38100" dir="2700000" algn="tl">
                    <a:srgbClr val="000000">
                      <a:alpha val="43137"/>
                    </a:srgbClr>
                  </a:outerShdw>
                </a:effectLst>
                <a:latin typeface="Candara" pitchFamily="34" charset="0"/>
              </a:rPr>
              <a:t>A</a:t>
            </a:r>
            <a:r>
              <a:rPr lang="es-MX" sz="3200" kern="0" dirty="0">
                <a:latin typeface="Candara" pitchFamily="34" charset="0"/>
              </a:rPr>
              <a:t>RCHIVO</a:t>
            </a:r>
          </a:p>
          <a:p>
            <a:pPr marL="342900" indent="-342900" algn="ctr">
              <a:spcBef>
                <a:spcPct val="20000"/>
              </a:spcBef>
              <a:defRPr/>
            </a:pPr>
            <a:endParaRPr lang="es-MX" sz="3200" kern="0" dirty="0">
              <a:solidFill>
                <a:srgbClr val="700098"/>
              </a:solidFill>
              <a:latin typeface="Candara" pitchFamily="34" charset="0"/>
            </a:endParaRPr>
          </a:p>
          <a:p>
            <a:pPr marL="342900" indent="-342900" algn="ctr">
              <a:spcBef>
                <a:spcPct val="20000"/>
              </a:spcBef>
              <a:defRPr/>
            </a:pPr>
            <a:r>
              <a:rPr lang="es-MX" sz="2800" kern="0" dirty="0">
                <a:latin typeface="Candara" pitchFamily="34" charset="0"/>
              </a:rPr>
              <a:t>Es</a:t>
            </a:r>
            <a:r>
              <a:rPr lang="es-MX" sz="2800" kern="0" dirty="0">
                <a:solidFill>
                  <a:srgbClr val="700098"/>
                </a:solidFill>
                <a:latin typeface="Candara" pitchFamily="34" charset="0"/>
              </a:rPr>
              <a:t> el conjunto orgánico de documentos</a:t>
            </a:r>
          </a:p>
          <a:p>
            <a:pPr marL="342900" indent="-342900" algn="ctr">
              <a:spcBef>
                <a:spcPct val="20000"/>
              </a:spcBef>
              <a:defRPr/>
            </a:pPr>
            <a:r>
              <a:rPr lang="es-MX" sz="2800" kern="0" dirty="0">
                <a:latin typeface="Candara" pitchFamily="34" charset="0"/>
              </a:rPr>
              <a:t>en cualquier soporte, que son</a:t>
            </a:r>
          </a:p>
          <a:p>
            <a:pPr marL="342900" indent="-342900" algn="ctr">
              <a:spcBef>
                <a:spcPct val="20000"/>
              </a:spcBef>
              <a:defRPr/>
            </a:pPr>
            <a:r>
              <a:rPr lang="es-MX" sz="2800" kern="0" dirty="0">
                <a:latin typeface="Candara" pitchFamily="34" charset="0"/>
              </a:rPr>
              <a:t>producidos o recibidos en el</a:t>
            </a:r>
          </a:p>
          <a:p>
            <a:pPr marL="342900" indent="-342900" algn="ctr">
              <a:spcBef>
                <a:spcPct val="20000"/>
              </a:spcBef>
              <a:defRPr/>
            </a:pPr>
            <a:r>
              <a:rPr lang="es-MX" sz="2800" kern="0" dirty="0">
                <a:latin typeface="Candara" pitchFamily="34" charset="0"/>
              </a:rPr>
              <a:t>ejercicio de sus atribuciones,</a:t>
            </a:r>
          </a:p>
          <a:p>
            <a:pPr marL="342900" indent="-342900" algn="ctr">
              <a:spcBef>
                <a:spcPct val="20000"/>
              </a:spcBef>
              <a:defRPr/>
            </a:pPr>
            <a:r>
              <a:rPr lang="es-MX" sz="2800" kern="0" dirty="0">
                <a:latin typeface="Candara" pitchFamily="34" charset="0"/>
              </a:rPr>
              <a:t> por las dependencias o entidades</a:t>
            </a:r>
            <a:endParaRPr lang="es-ES" sz="3200" kern="0" dirty="0">
              <a:latin typeface="Candara" pitchFamily="34" charset="0"/>
            </a:endParaRPr>
          </a:p>
        </p:txBody>
      </p:sp>
      <p:pic>
        <p:nvPicPr>
          <p:cNvPr id="3" name="Picture 6" descr="C:\Users\colivares\AppData\Local\Microsoft\Windows\Temporary Internet Files\Content.IE5\YCX3MVGR\MC900250663[1].wmf"/>
          <p:cNvPicPr>
            <a:picLocks noChangeAspect="1" noChangeArrowheads="1"/>
          </p:cNvPicPr>
          <p:nvPr/>
        </p:nvPicPr>
        <p:blipFill>
          <a:blip r:embed="rId2"/>
          <a:srcRect/>
          <a:stretch>
            <a:fillRect/>
          </a:stretch>
        </p:blipFill>
        <p:spPr bwMode="auto">
          <a:xfrm>
            <a:off x="7494624" y="4365104"/>
            <a:ext cx="1626606" cy="2269402"/>
          </a:xfrm>
          <a:prstGeom prst="rect">
            <a:avLst/>
          </a:prstGeom>
          <a:noFill/>
        </p:spPr>
      </p:pic>
    </p:spTree>
    <p:extLst>
      <p:ext uri="{BB962C8B-B14F-4D97-AF65-F5344CB8AC3E}">
        <p14:creationId xmlns:p14="http://schemas.microsoft.com/office/powerpoint/2010/main" val="5417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p:cTn id="1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3" end="3"/>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p:cTn id="1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4" end="4"/>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p:cTn id="1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5" end="5"/>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p:cTn id="2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825831" y="548680"/>
            <a:ext cx="8229600" cy="760667"/>
          </a:xfrm>
          <a:prstGeom prst="rect">
            <a:avLst/>
          </a:prstGeom>
          <a:noFill/>
          <a:ln>
            <a:miter lim="800000"/>
            <a:headEnd/>
            <a:tailEnd/>
          </a:ln>
        </p:spPr>
        <p:txBody>
          <a:bodyPr/>
          <a:lstStyle/>
          <a:p>
            <a:pPr marL="342900" indent="-342900" algn="ctr">
              <a:spcBef>
                <a:spcPct val="20000"/>
              </a:spcBef>
              <a:defRPr/>
            </a:pPr>
            <a:r>
              <a:rPr lang="es-MX" sz="3600" b="1" kern="0" dirty="0">
                <a:effectLst>
                  <a:outerShdw blurRad="38100" dist="38100" dir="2700000" algn="tl">
                    <a:srgbClr val="000000">
                      <a:alpha val="43137"/>
                    </a:srgbClr>
                  </a:outerShdw>
                </a:effectLst>
                <a:latin typeface="Candara" pitchFamily="34" charset="0"/>
              </a:rPr>
              <a:t>T</a:t>
            </a:r>
            <a:r>
              <a:rPr lang="es-MX" sz="3200" kern="0" dirty="0">
                <a:latin typeface="Candara" pitchFamily="34" charset="0"/>
              </a:rPr>
              <a:t>ipos de </a:t>
            </a:r>
            <a:r>
              <a:rPr lang="es-MX" sz="3600" b="1" kern="0" dirty="0">
                <a:effectLst>
                  <a:outerShdw blurRad="38100" dist="38100" dir="2700000" algn="tl">
                    <a:srgbClr val="000000">
                      <a:alpha val="43137"/>
                    </a:srgbClr>
                  </a:outerShdw>
                </a:effectLst>
                <a:latin typeface="Candara" pitchFamily="34" charset="0"/>
              </a:rPr>
              <a:t>A</a:t>
            </a:r>
            <a:r>
              <a:rPr lang="es-MX" sz="3200" kern="0" dirty="0">
                <a:latin typeface="Candara" pitchFamily="34" charset="0"/>
              </a:rPr>
              <a:t>rchivos</a:t>
            </a:r>
            <a:endParaRPr lang="es-ES" sz="3200" kern="0" dirty="0">
              <a:latin typeface="Candara" pitchFamily="34" charset="0"/>
            </a:endParaRPr>
          </a:p>
        </p:txBody>
      </p:sp>
      <p:sp>
        <p:nvSpPr>
          <p:cNvPr id="3" name="Text Box 19"/>
          <p:cNvSpPr txBox="1">
            <a:spLocks noChangeArrowheads="1"/>
          </p:cNvSpPr>
          <p:nvPr/>
        </p:nvSpPr>
        <p:spPr bwMode="auto">
          <a:xfrm>
            <a:off x="469830" y="1547353"/>
            <a:ext cx="2376488" cy="859975"/>
          </a:xfrm>
          <a:prstGeom prst="rect">
            <a:avLst/>
          </a:prstGeom>
          <a:noFill/>
          <a:ln w="9525" algn="ctr">
            <a:noFill/>
            <a:miter lim="800000"/>
            <a:headEnd type="none" w="sm" len="sm"/>
            <a:tailEnd type="none" w="sm" len="sm"/>
          </a:ln>
          <a:effectLst/>
        </p:spPr>
        <p:txBody>
          <a:bodyPr anchor="ctr" anchorCtr="1">
            <a:spAutoFit/>
          </a:bodyPr>
          <a:lstStyle/>
          <a:p>
            <a:pPr>
              <a:defRPr/>
            </a:pPr>
            <a:r>
              <a:rPr lang="es-MX" sz="1800" b="1" dirty="0">
                <a:solidFill>
                  <a:schemeClr val="bg1">
                    <a:lumMod val="50000"/>
                  </a:schemeClr>
                </a:solidFill>
                <a:latin typeface="Candara" pitchFamily="34" charset="0"/>
              </a:rPr>
              <a:t>Archivo de Trámite</a:t>
            </a:r>
          </a:p>
          <a:p>
            <a:pPr>
              <a:defRPr/>
            </a:pPr>
            <a:endParaRPr lang="es-ES" sz="1800" b="1" dirty="0">
              <a:solidFill>
                <a:schemeClr val="bg1">
                  <a:lumMod val="50000"/>
                </a:schemeClr>
              </a:solidFill>
              <a:effectLst>
                <a:outerShdw blurRad="38100" dist="38100" dir="2700000" algn="tl">
                  <a:srgbClr val="000000">
                    <a:alpha val="43137"/>
                  </a:srgbClr>
                </a:outerShdw>
              </a:effectLst>
              <a:latin typeface="Candara" pitchFamily="34" charset="0"/>
            </a:endParaRPr>
          </a:p>
        </p:txBody>
      </p:sp>
      <p:sp>
        <p:nvSpPr>
          <p:cNvPr id="4" name="3 Rectángulo"/>
          <p:cNvSpPr>
            <a:spLocks noChangeArrowheads="1"/>
          </p:cNvSpPr>
          <p:nvPr/>
        </p:nvSpPr>
        <p:spPr bwMode="auto">
          <a:xfrm>
            <a:off x="1796729" y="2282817"/>
            <a:ext cx="7315200" cy="1228952"/>
          </a:xfrm>
          <a:prstGeom prst="rect">
            <a:avLst/>
          </a:prstGeom>
          <a:noFill/>
          <a:ln w="9525">
            <a:noFill/>
            <a:miter lim="800000"/>
            <a:headEnd/>
            <a:tailEnd/>
          </a:ln>
        </p:spPr>
        <p:txBody>
          <a:bodyPr>
            <a:spAutoFit/>
          </a:bodyPr>
          <a:lstStyle/>
          <a:p>
            <a:pPr algn="just"/>
            <a:r>
              <a:rPr lang="es-MX" sz="1800" dirty="0">
                <a:latin typeface="Candara" pitchFamily="34" charset="0"/>
              </a:rPr>
              <a:t>Unidad responsable de la </a:t>
            </a:r>
            <a:r>
              <a:rPr lang="es-MX" sz="1800" b="1" i="1" dirty="0">
                <a:latin typeface="Candara" pitchFamily="34" charset="0"/>
              </a:rPr>
              <a:t>administración de documentos de uso cotidiano</a:t>
            </a:r>
            <a:r>
              <a:rPr lang="es-MX" sz="1800" dirty="0">
                <a:latin typeface="Candara" pitchFamily="34" charset="0"/>
              </a:rPr>
              <a:t> y </a:t>
            </a:r>
            <a:r>
              <a:rPr lang="es-MX" sz="1800" dirty="0" smtClean="0">
                <a:latin typeface="Candara" pitchFamily="34" charset="0"/>
              </a:rPr>
              <a:t>necesaria </a:t>
            </a:r>
            <a:r>
              <a:rPr lang="es-MX" sz="1800" dirty="0">
                <a:latin typeface="Candara" pitchFamily="34" charset="0"/>
              </a:rPr>
              <a:t>para el ejercicio de las atribuciones de una unidad administrativa </a:t>
            </a:r>
          </a:p>
        </p:txBody>
      </p:sp>
      <p:sp>
        <p:nvSpPr>
          <p:cNvPr id="5" name="Text Box 19"/>
          <p:cNvSpPr txBox="1">
            <a:spLocks noChangeArrowheads="1"/>
          </p:cNvSpPr>
          <p:nvPr/>
        </p:nvSpPr>
        <p:spPr bwMode="auto">
          <a:xfrm>
            <a:off x="739454" y="3367461"/>
            <a:ext cx="2696572" cy="860266"/>
          </a:xfrm>
          <a:prstGeom prst="rect">
            <a:avLst/>
          </a:prstGeom>
          <a:noFill/>
          <a:ln w="9525" algn="ctr">
            <a:noFill/>
            <a:miter lim="800000"/>
            <a:headEnd type="none" w="sm" len="sm"/>
            <a:tailEnd type="none" w="sm" len="sm"/>
          </a:ln>
          <a:effectLst/>
        </p:spPr>
        <p:txBody>
          <a:bodyPr wrap="none">
            <a:spAutoFit/>
          </a:bodyPr>
          <a:lstStyle/>
          <a:p>
            <a:pPr>
              <a:defRPr/>
            </a:pPr>
            <a:r>
              <a:rPr lang="es-MX" sz="1800" b="1" dirty="0">
                <a:solidFill>
                  <a:schemeClr val="bg1">
                    <a:lumMod val="50000"/>
                  </a:schemeClr>
                </a:solidFill>
                <a:latin typeface="Candara" pitchFamily="34" charset="0"/>
              </a:rPr>
              <a:t>Archivo de concentración</a:t>
            </a:r>
          </a:p>
          <a:p>
            <a:pPr>
              <a:defRPr/>
            </a:pPr>
            <a:endParaRPr lang="es-ES" sz="1800" b="1" dirty="0">
              <a:effectLst>
                <a:outerShdw blurRad="38100" dist="38100" dir="2700000" algn="tl">
                  <a:srgbClr val="000000">
                    <a:alpha val="43137"/>
                  </a:srgbClr>
                </a:outerShdw>
              </a:effectLst>
              <a:latin typeface="Candara" pitchFamily="34" charset="0"/>
            </a:endParaRPr>
          </a:p>
        </p:txBody>
      </p:sp>
      <p:sp>
        <p:nvSpPr>
          <p:cNvPr id="6" name="5 Rectángulo"/>
          <p:cNvSpPr>
            <a:spLocks noChangeArrowheads="1"/>
          </p:cNvSpPr>
          <p:nvPr/>
        </p:nvSpPr>
        <p:spPr bwMode="auto">
          <a:xfrm>
            <a:off x="1840006" y="3953111"/>
            <a:ext cx="7175830" cy="1200329"/>
          </a:xfrm>
          <a:prstGeom prst="rect">
            <a:avLst/>
          </a:prstGeom>
          <a:noFill/>
          <a:ln w="9525">
            <a:noFill/>
            <a:miter lim="800000"/>
            <a:headEnd/>
            <a:tailEnd/>
          </a:ln>
        </p:spPr>
        <p:txBody>
          <a:bodyPr wrap="square">
            <a:spAutoFit/>
          </a:bodyPr>
          <a:lstStyle/>
          <a:p>
            <a:pPr algn="just"/>
            <a:r>
              <a:rPr lang="es-MX" sz="1800" dirty="0">
                <a:latin typeface="Candara" pitchFamily="34" charset="0"/>
              </a:rPr>
              <a:t>Unidad responsable de la </a:t>
            </a:r>
            <a:r>
              <a:rPr lang="es-MX" sz="1800" b="1" i="1" dirty="0">
                <a:latin typeface="Candara" pitchFamily="34" charset="0"/>
              </a:rPr>
              <a:t>administración de documentos cuya consulta es esporádica </a:t>
            </a:r>
            <a:r>
              <a:rPr lang="es-MX" sz="1800" dirty="0">
                <a:latin typeface="Candara" pitchFamily="34" charset="0"/>
              </a:rPr>
              <a:t>por parte de las unidades administrativas de la dependencia y que permanecen en él, hasta su eliminación o transferencia al archivo histórico</a:t>
            </a:r>
          </a:p>
        </p:txBody>
      </p:sp>
      <p:sp>
        <p:nvSpPr>
          <p:cNvPr id="7" name="6 Rectángulo"/>
          <p:cNvSpPr>
            <a:spLocks noChangeArrowheads="1"/>
          </p:cNvSpPr>
          <p:nvPr/>
        </p:nvSpPr>
        <p:spPr bwMode="auto">
          <a:xfrm>
            <a:off x="1856781" y="3689655"/>
            <a:ext cx="4572000" cy="492322"/>
          </a:xfrm>
          <a:prstGeom prst="rect">
            <a:avLst/>
          </a:prstGeom>
          <a:noFill/>
          <a:ln w="9525">
            <a:noFill/>
            <a:miter lim="800000"/>
            <a:headEnd/>
            <a:tailEnd/>
          </a:ln>
        </p:spPr>
        <p:txBody>
          <a:bodyPr>
            <a:spAutoFit/>
          </a:bodyPr>
          <a:lstStyle/>
          <a:p>
            <a:r>
              <a:rPr lang="es-MX" sz="1800" b="1" u="sng" dirty="0">
                <a:solidFill>
                  <a:srgbClr val="CC00CC"/>
                </a:solidFill>
                <a:latin typeface="Candara" pitchFamily="34" charset="0"/>
              </a:rPr>
              <a:t>Segunda </a:t>
            </a:r>
            <a:r>
              <a:rPr lang="es-MX" sz="1800" u="sng" dirty="0">
                <a:solidFill>
                  <a:srgbClr val="CC00CC"/>
                </a:solidFill>
                <a:latin typeface="Candara" pitchFamily="34" charset="0"/>
              </a:rPr>
              <a:t>etapa de la vida de un documento</a:t>
            </a:r>
          </a:p>
        </p:txBody>
      </p:sp>
      <p:sp>
        <p:nvSpPr>
          <p:cNvPr id="8" name="Text Box 19"/>
          <p:cNvSpPr txBox="1">
            <a:spLocks noChangeArrowheads="1"/>
          </p:cNvSpPr>
          <p:nvPr/>
        </p:nvSpPr>
        <p:spPr bwMode="auto">
          <a:xfrm>
            <a:off x="738099" y="5202878"/>
            <a:ext cx="1888659" cy="860266"/>
          </a:xfrm>
          <a:prstGeom prst="rect">
            <a:avLst/>
          </a:prstGeom>
          <a:noFill/>
          <a:ln w="9525" algn="ctr">
            <a:noFill/>
            <a:miter lim="800000"/>
            <a:headEnd type="none" w="sm" len="sm"/>
            <a:tailEnd type="none" w="sm" len="sm"/>
          </a:ln>
          <a:effectLst/>
        </p:spPr>
        <p:txBody>
          <a:bodyPr wrap="none">
            <a:spAutoFit/>
          </a:bodyPr>
          <a:lstStyle/>
          <a:p>
            <a:pPr>
              <a:defRPr/>
            </a:pPr>
            <a:r>
              <a:rPr lang="es-MX" sz="1800" b="1" dirty="0">
                <a:solidFill>
                  <a:schemeClr val="bg1">
                    <a:lumMod val="50000"/>
                  </a:schemeClr>
                </a:solidFill>
                <a:latin typeface="Candara" pitchFamily="34" charset="0"/>
              </a:rPr>
              <a:t>Archivo Histórico</a:t>
            </a:r>
          </a:p>
          <a:p>
            <a:pPr>
              <a:defRPr/>
            </a:pPr>
            <a:endParaRPr lang="es-ES" sz="1800" b="1" dirty="0">
              <a:effectLst>
                <a:outerShdw blurRad="38100" dist="38100" dir="2700000" algn="tl">
                  <a:srgbClr val="000000">
                    <a:alpha val="43137"/>
                  </a:srgbClr>
                </a:outerShdw>
              </a:effectLst>
              <a:latin typeface="Candara" pitchFamily="34" charset="0"/>
            </a:endParaRPr>
          </a:p>
        </p:txBody>
      </p:sp>
      <p:sp>
        <p:nvSpPr>
          <p:cNvPr id="9" name="8 Rectángulo"/>
          <p:cNvSpPr>
            <a:spLocks noChangeArrowheads="1"/>
          </p:cNvSpPr>
          <p:nvPr/>
        </p:nvSpPr>
        <p:spPr bwMode="auto">
          <a:xfrm>
            <a:off x="1865884" y="5895969"/>
            <a:ext cx="7515225" cy="859975"/>
          </a:xfrm>
          <a:prstGeom prst="rect">
            <a:avLst/>
          </a:prstGeom>
          <a:noFill/>
          <a:ln w="9525">
            <a:noFill/>
            <a:miter lim="800000"/>
            <a:headEnd/>
            <a:tailEnd/>
          </a:ln>
        </p:spPr>
        <p:txBody>
          <a:bodyPr wrap="square">
            <a:spAutoFit/>
          </a:bodyPr>
          <a:lstStyle/>
          <a:p>
            <a:pPr algn="just"/>
            <a:r>
              <a:rPr lang="es-MX" sz="1800" dirty="0">
                <a:latin typeface="Candara" pitchFamily="34" charset="0"/>
              </a:rPr>
              <a:t>Unidad responsable</a:t>
            </a:r>
            <a:r>
              <a:rPr lang="es-MX" sz="1800" b="1" i="1" dirty="0">
                <a:latin typeface="Candara" pitchFamily="34" charset="0"/>
              </a:rPr>
              <a:t> de organizar, conservar, administrar, describir, divulgar </a:t>
            </a:r>
          </a:p>
          <a:p>
            <a:pPr algn="just"/>
            <a:r>
              <a:rPr lang="es-MX" sz="1800" dirty="0">
                <a:latin typeface="Candara" pitchFamily="34" charset="0"/>
              </a:rPr>
              <a:t>la memoria documental de la dependencia</a:t>
            </a:r>
          </a:p>
        </p:txBody>
      </p:sp>
      <p:sp>
        <p:nvSpPr>
          <p:cNvPr id="10" name="9 Rectángulo"/>
          <p:cNvSpPr>
            <a:spLocks noChangeArrowheads="1"/>
          </p:cNvSpPr>
          <p:nvPr/>
        </p:nvSpPr>
        <p:spPr bwMode="auto">
          <a:xfrm>
            <a:off x="1856781" y="5571795"/>
            <a:ext cx="4572000" cy="492322"/>
          </a:xfrm>
          <a:prstGeom prst="rect">
            <a:avLst/>
          </a:prstGeom>
          <a:noFill/>
          <a:ln w="9525">
            <a:noFill/>
            <a:miter lim="800000"/>
            <a:headEnd/>
            <a:tailEnd/>
          </a:ln>
        </p:spPr>
        <p:txBody>
          <a:bodyPr>
            <a:spAutoFit/>
          </a:bodyPr>
          <a:lstStyle/>
          <a:p>
            <a:r>
              <a:rPr lang="es-MX" sz="1800" b="1" u="sng" dirty="0">
                <a:solidFill>
                  <a:srgbClr val="333399"/>
                </a:solidFill>
                <a:latin typeface="Candara" pitchFamily="34" charset="0"/>
              </a:rPr>
              <a:t>Tercera </a:t>
            </a:r>
            <a:r>
              <a:rPr lang="es-MX" sz="1800" u="sng" dirty="0">
                <a:solidFill>
                  <a:srgbClr val="333399"/>
                </a:solidFill>
                <a:latin typeface="Candara" pitchFamily="34" charset="0"/>
              </a:rPr>
              <a:t>etapa de la vida de un documento</a:t>
            </a:r>
          </a:p>
        </p:txBody>
      </p:sp>
      <p:sp>
        <p:nvSpPr>
          <p:cNvPr id="11" name="10 Rectángulo"/>
          <p:cNvSpPr>
            <a:spLocks noChangeArrowheads="1"/>
          </p:cNvSpPr>
          <p:nvPr/>
        </p:nvSpPr>
        <p:spPr bwMode="auto">
          <a:xfrm>
            <a:off x="1822104" y="2004524"/>
            <a:ext cx="4572000" cy="492320"/>
          </a:xfrm>
          <a:prstGeom prst="rect">
            <a:avLst/>
          </a:prstGeom>
          <a:noFill/>
          <a:ln w="9525">
            <a:noFill/>
            <a:miter lim="800000"/>
            <a:headEnd/>
            <a:tailEnd/>
          </a:ln>
        </p:spPr>
        <p:txBody>
          <a:bodyPr>
            <a:spAutoFit/>
          </a:bodyPr>
          <a:lstStyle/>
          <a:p>
            <a:r>
              <a:rPr lang="es-MX" sz="1800" b="1" u="sng" dirty="0">
                <a:solidFill>
                  <a:srgbClr val="64398F"/>
                </a:solidFill>
                <a:latin typeface="Candara" pitchFamily="34" charset="0"/>
              </a:rPr>
              <a:t>Primera</a:t>
            </a:r>
            <a:r>
              <a:rPr lang="es-MX" sz="1800" u="sng" dirty="0">
                <a:solidFill>
                  <a:srgbClr val="64398F"/>
                </a:solidFill>
                <a:latin typeface="Candara" pitchFamily="34" charset="0"/>
              </a:rPr>
              <a:t> etapa de la vida de un documento</a:t>
            </a:r>
          </a:p>
        </p:txBody>
      </p:sp>
      <p:pic>
        <p:nvPicPr>
          <p:cNvPr id="12" name="Picture 13" descr="C:\Documents and Settings\colivares\Configuración local\Archivos temporales de Internet\Content.IE5\X4Z5H0M7\MCj02979430000[1].wmf"/>
          <p:cNvPicPr>
            <a:picLocks noChangeAspect="1" noChangeArrowheads="1"/>
          </p:cNvPicPr>
          <p:nvPr/>
        </p:nvPicPr>
        <p:blipFill>
          <a:blip r:embed="rId2"/>
          <a:srcRect/>
          <a:stretch>
            <a:fillRect/>
          </a:stretch>
        </p:blipFill>
        <p:spPr bwMode="auto">
          <a:xfrm>
            <a:off x="897542" y="2192070"/>
            <a:ext cx="452175" cy="1045916"/>
          </a:xfrm>
          <a:prstGeom prst="rect">
            <a:avLst/>
          </a:prstGeom>
          <a:noFill/>
          <a:ln w="9525">
            <a:noFill/>
            <a:miter lim="800000"/>
            <a:headEnd/>
            <a:tailEnd/>
          </a:ln>
        </p:spPr>
      </p:pic>
      <p:pic>
        <p:nvPicPr>
          <p:cNvPr id="13" name="Picture 14" descr="C:\Documents and Settings\colivares\Configuración local\Archivos temporales de Internet\Content.IE5\X4Z5H0M7\MCj02979410000[1].wmf"/>
          <p:cNvPicPr>
            <a:picLocks noChangeAspect="1" noChangeArrowheads="1"/>
          </p:cNvPicPr>
          <p:nvPr/>
        </p:nvPicPr>
        <p:blipFill>
          <a:blip r:embed="rId3"/>
          <a:srcRect/>
          <a:stretch>
            <a:fillRect/>
          </a:stretch>
        </p:blipFill>
        <p:spPr bwMode="auto">
          <a:xfrm>
            <a:off x="820324" y="3823310"/>
            <a:ext cx="498660" cy="1141000"/>
          </a:xfrm>
          <a:prstGeom prst="rect">
            <a:avLst/>
          </a:prstGeom>
          <a:noFill/>
          <a:ln w="9525">
            <a:noFill/>
            <a:miter lim="800000"/>
            <a:headEnd/>
            <a:tailEnd/>
          </a:ln>
        </p:spPr>
      </p:pic>
      <p:pic>
        <p:nvPicPr>
          <p:cNvPr id="14" name="Picture 15" descr="C:\Documents and Settings\colivares\Configuración local\Archivos temporales de Internet\Content.IE5\JQIB6BTR\MCj02979390000[1].wmf"/>
          <p:cNvPicPr>
            <a:picLocks noChangeAspect="1" noChangeArrowheads="1"/>
          </p:cNvPicPr>
          <p:nvPr/>
        </p:nvPicPr>
        <p:blipFill>
          <a:blip r:embed="rId4"/>
          <a:srcRect/>
          <a:stretch>
            <a:fillRect/>
          </a:stretch>
        </p:blipFill>
        <p:spPr bwMode="auto">
          <a:xfrm>
            <a:off x="818223" y="5550752"/>
            <a:ext cx="515563" cy="1236083"/>
          </a:xfrm>
          <a:prstGeom prst="rect">
            <a:avLst/>
          </a:prstGeom>
          <a:noFill/>
          <a:ln w="9525">
            <a:noFill/>
            <a:miter lim="800000"/>
            <a:headEnd/>
            <a:tailEnd/>
          </a:ln>
        </p:spPr>
      </p:pic>
    </p:spTree>
    <p:extLst>
      <p:ext uri="{BB962C8B-B14F-4D97-AF65-F5344CB8AC3E}">
        <p14:creationId xmlns:p14="http://schemas.microsoft.com/office/powerpoint/2010/main" val="13414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style.rotation</p:attrName>
                                        </p:attrNameLst>
                                      </p:cBhvr>
                                      <p:tavLst>
                                        <p:tav tm="0">
                                          <p:val>
                                            <p:fltVal val="720"/>
                                          </p:val>
                                        </p:tav>
                                        <p:tav tm="100000">
                                          <p:val>
                                            <p:fltVal val="0"/>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 calcmode="lin" valueType="num">
                                      <p:cBhvr>
                                        <p:cTn id="29" dur="2000" fill="hold"/>
                                        <p:tgtEl>
                                          <p:spTgt spid="5"/>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style.rotation</p:attrName>
                                        </p:attrNameLst>
                                      </p:cBhvr>
                                      <p:tavLst>
                                        <p:tav tm="0">
                                          <p:val>
                                            <p:fltVal val="720"/>
                                          </p:val>
                                        </p:tav>
                                        <p:tav tm="100000">
                                          <p:val>
                                            <p:fltVal val="0"/>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 calcmode="lin" valueType="num">
                                      <p:cBhvr>
                                        <p:cTn id="35" dur="2000" fill="hold"/>
                                        <p:tgtEl>
                                          <p:spTgt spid="6"/>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anim calcmode="lin" valueType="num">
                                      <p:cBhvr>
                                        <p:cTn id="39" dur="2000" fill="hold"/>
                                        <p:tgtEl>
                                          <p:spTgt spid="7"/>
                                        </p:tgtEl>
                                        <p:attrNameLst>
                                          <p:attrName>style.rotation</p:attrName>
                                        </p:attrNameLst>
                                      </p:cBhvr>
                                      <p:tavLst>
                                        <p:tav tm="0">
                                          <p:val>
                                            <p:fltVal val="720"/>
                                          </p:val>
                                        </p:tav>
                                        <p:tav tm="100000">
                                          <p:val>
                                            <p:fltVal val="0"/>
                                          </p:val>
                                        </p:tav>
                                      </p:tavLst>
                                    </p:anim>
                                    <p:anim calcmode="lin" valueType="num">
                                      <p:cBhvr>
                                        <p:cTn id="40" dur="2000" fill="hold"/>
                                        <p:tgtEl>
                                          <p:spTgt spid="7"/>
                                        </p:tgtEl>
                                        <p:attrNameLst>
                                          <p:attrName>ppt_h</p:attrName>
                                        </p:attrNameLst>
                                      </p:cBhvr>
                                      <p:tavLst>
                                        <p:tav tm="0">
                                          <p:val>
                                            <p:fltVal val="0"/>
                                          </p:val>
                                        </p:tav>
                                        <p:tav tm="100000">
                                          <p:val>
                                            <p:strVal val="#ppt_h"/>
                                          </p:val>
                                        </p:tav>
                                      </p:tavLst>
                                    </p:anim>
                                    <p:anim calcmode="lin" valueType="num">
                                      <p:cBhvr>
                                        <p:cTn id="41" dur="2000" fill="hold"/>
                                        <p:tgtEl>
                                          <p:spTgt spid="7"/>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style.rotation</p:attrName>
                                        </p:attrNameLst>
                                      </p:cBhvr>
                                      <p:tavLst>
                                        <p:tav tm="0">
                                          <p:val>
                                            <p:fltVal val="720"/>
                                          </p:val>
                                        </p:tav>
                                        <p:tav tm="100000">
                                          <p:val>
                                            <p:fltVal val="0"/>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 calcmode="lin" valueType="num">
                                      <p:cBhvr>
                                        <p:cTn id="47"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80">
                                          <p:stCondLst>
                                            <p:cond delay="0"/>
                                          </p:stCondLst>
                                        </p:cTn>
                                        <p:tgtEl>
                                          <p:spTgt spid="8"/>
                                        </p:tgtEl>
                                      </p:cBhvr>
                                    </p:animEffect>
                                    <p:anim calcmode="lin" valueType="num">
                                      <p:cBhvr>
                                        <p:cTn id="5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8" dur="26">
                                          <p:stCondLst>
                                            <p:cond delay="650"/>
                                          </p:stCondLst>
                                        </p:cTn>
                                        <p:tgtEl>
                                          <p:spTgt spid="8"/>
                                        </p:tgtEl>
                                      </p:cBhvr>
                                      <p:to x="100000" y="60000"/>
                                    </p:animScale>
                                    <p:animScale>
                                      <p:cBhvr>
                                        <p:cTn id="59" dur="166" decel="50000">
                                          <p:stCondLst>
                                            <p:cond delay="676"/>
                                          </p:stCondLst>
                                        </p:cTn>
                                        <p:tgtEl>
                                          <p:spTgt spid="8"/>
                                        </p:tgtEl>
                                      </p:cBhvr>
                                      <p:to x="100000" y="100000"/>
                                    </p:animScale>
                                    <p:animScale>
                                      <p:cBhvr>
                                        <p:cTn id="60" dur="26">
                                          <p:stCondLst>
                                            <p:cond delay="1312"/>
                                          </p:stCondLst>
                                        </p:cTn>
                                        <p:tgtEl>
                                          <p:spTgt spid="8"/>
                                        </p:tgtEl>
                                      </p:cBhvr>
                                      <p:to x="100000" y="80000"/>
                                    </p:animScale>
                                    <p:animScale>
                                      <p:cBhvr>
                                        <p:cTn id="61" dur="166" decel="50000">
                                          <p:stCondLst>
                                            <p:cond delay="1338"/>
                                          </p:stCondLst>
                                        </p:cTn>
                                        <p:tgtEl>
                                          <p:spTgt spid="8"/>
                                        </p:tgtEl>
                                      </p:cBhvr>
                                      <p:to x="100000" y="100000"/>
                                    </p:animScale>
                                    <p:animScale>
                                      <p:cBhvr>
                                        <p:cTn id="62" dur="26">
                                          <p:stCondLst>
                                            <p:cond delay="1642"/>
                                          </p:stCondLst>
                                        </p:cTn>
                                        <p:tgtEl>
                                          <p:spTgt spid="8"/>
                                        </p:tgtEl>
                                      </p:cBhvr>
                                      <p:to x="100000" y="90000"/>
                                    </p:animScale>
                                    <p:animScale>
                                      <p:cBhvr>
                                        <p:cTn id="63" dur="166" decel="50000">
                                          <p:stCondLst>
                                            <p:cond delay="1668"/>
                                          </p:stCondLst>
                                        </p:cTn>
                                        <p:tgtEl>
                                          <p:spTgt spid="8"/>
                                        </p:tgtEl>
                                      </p:cBhvr>
                                      <p:to x="100000" y="100000"/>
                                    </p:animScale>
                                    <p:animScale>
                                      <p:cBhvr>
                                        <p:cTn id="64" dur="26">
                                          <p:stCondLst>
                                            <p:cond delay="1808"/>
                                          </p:stCondLst>
                                        </p:cTn>
                                        <p:tgtEl>
                                          <p:spTgt spid="8"/>
                                        </p:tgtEl>
                                      </p:cBhvr>
                                      <p:to x="100000" y="95000"/>
                                    </p:animScale>
                                    <p:animScale>
                                      <p:cBhvr>
                                        <p:cTn id="65" dur="166" decel="50000">
                                          <p:stCondLst>
                                            <p:cond delay="1834"/>
                                          </p:stCondLst>
                                        </p:cTn>
                                        <p:tgtEl>
                                          <p:spTgt spid="8"/>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down)">
                                      <p:cBhvr>
                                        <p:cTn id="68" dur="580">
                                          <p:stCondLst>
                                            <p:cond delay="0"/>
                                          </p:stCondLst>
                                        </p:cTn>
                                        <p:tgtEl>
                                          <p:spTgt spid="9"/>
                                        </p:tgtEl>
                                      </p:cBhvr>
                                    </p:animEffect>
                                    <p:anim calcmode="lin" valueType="num">
                                      <p:cBhvr>
                                        <p:cTn id="6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4" dur="26">
                                          <p:stCondLst>
                                            <p:cond delay="650"/>
                                          </p:stCondLst>
                                        </p:cTn>
                                        <p:tgtEl>
                                          <p:spTgt spid="9"/>
                                        </p:tgtEl>
                                      </p:cBhvr>
                                      <p:to x="100000" y="60000"/>
                                    </p:animScale>
                                    <p:animScale>
                                      <p:cBhvr>
                                        <p:cTn id="75" dur="166" decel="50000">
                                          <p:stCondLst>
                                            <p:cond delay="67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childTnLst>
                                </p:cTn>
                              </p:par>
                              <p:par>
                                <p:cTn id="82" presetID="26"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down)">
                                      <p:cBhvr>
                                        <p:cTn id="84" dur="580">
                                          <p:stCondLst>
                                            <p:cond delay="0"/>
                                          </p:stCondLst>
                                        </p:cTn>
                                        <p:tgtEl>
                                          <p:spTgt spid="10"/>
                                        </p:tgtEl>
                                      </p:cBhvr>
                                    </p:animEffect>
                                    <p:anim calcmode="lin" valueType="num">
                                      <p:cBhvr>
                                        <p:cTn id="8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0" dur="26">
                                          <p:stCondLst>
                                            <p:cond delay="650"/>
                                          </p:stCondLst>
                                        </p:cTn>
                                        <p:tgtEl>
                                          <p:spTgt spid="10"/>
                                        </p:tgtEl>
                                      </p:cBhvr>
                                      <p:to x="100000" y="60000"/>
                                    </p:animScale>
                                    <p:animScale>
                                      <p:cBhvr>
                                        <p:cTn id="91" dur="166" decel="50000">
                                          <p:stCondLst>
                                            <p:cond delay="676"/>
                                          </p:stCondLst>
                                        </p:cTn>
                                        <p:tgtEl>
                                          <p:spTgt spid="10"/>
                                        </p:tgtEl>
                                      </p:cBhvr>
                                      <p:to x="100000" y="100000"/>
                                    </p:animScale>
                                    <p:animScale>
                                      <p:cBhvr>
                                        <p:cTn id="92" dur="26">
                                          <p:stCondLst>
                                            <p:cond delay="1312"/>
                                          </p:stCondLst>
                                        </p:cTn>
                                        <p:tgtEl>
                                          <p:spTgt spid="10"/>
                                        </p:tgtEl>
                                      </p:cBhvr>
                                      <p:to x="100000" y="80000"/>
                                    </p:animScale>
                                    <p:animScale>
                                      <p:cBhvr>
                                        <p:cTn id="93" dur="166" decel="50000">
                                          <p:stCondLst>
                                            <p:cond delay="1338"/>
                                          </p:stCondLst>
                                        </p:cTn>
                                        <p:tgtEl>
                                          <p:spTgt spid="10"/>
                                        </p:tgtEl>
                                      </p:cBhvr>
                                      <p:to x="100000" y="100000"/>
                                    </p:animScale>
                                    <p:animScale>
                                      <p:cBhvr>
                                        <p:cTn id="94" dur="26">
                                          <p:stCondLst>
                                            <p:cond delay="1642"/>
                                          </p:stCondLst>
                                        </p:cTn>
                                        <p:tgtEl>
                                          <p:spTgt spid="10"/>
                                        </p:tgtEl>
                                      </p:cBhvr>
                                      <p:to x="100000" y="90000"/>
                                    </p:animScale>
                                    <p:animScale>
                                      <p:cBhvr>
                                        <p:cTn id="95" dur="166" decel="50000">
                                          <p:stCondLst>
                                            <p:cond delay="1668"/>
                                          </p:stCondLst>
                                        </p:cTn>
                                        <p:tgtEl>
                                          <p:spTgt spid="10"/>
                                        </p:tgtEl>
                                      </p:cBhvr>
                                      <p:to x="100000" y="100000"/>
                                    </p:animScale>
                                    <p:animScale>
                                      <p:cBhvr>
                                        <p:cTn id="96" dur="26">
                                          <p:stCondLst>
                                            <p:cond delay="1808"/>
                                          </p:stCondLst>
                                        </p:cTn>
                                        <p:tgtEl>
                                          <p:spTgt spid="10"/>
                                        </p:tgtEl>
                                      </p:cBhvr>
                                      <p:to x="100000" y="95000"/>
                                    </p:animScale>
                                    <p:animScale>
                                      <p:cBhvr>
                                        <p:cTn id="97" dur="166" decel="50000">
                                          <p:stCondLst>
                                            <p:cond delay="1834"/>
                                          </p:stCondLst>
                                        </p:cTn>
                                        <p:tgtEl>
                                          <p:spTgt spid="10"/>
                                        </p:tgtEl>
                                      </p:cBhvr>
                                      <p:to x="100000" y="100000"/>
                                    </p:animScale>
                                  </p:childTnLst>
                                </p:cTn>
                              </p:par>
                              <p:par>
                                <p:cTn id="98" presetID="26" presetClass="entr" presetSubtype="0" fill="hold"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down)">
                                      <p:cBhvr>
                                        <p:cTn id="100" dur="580">
                                          <p:stCondLst>
                                            <p:cond delay="0"/>
                                          </p:stCondLst>
                                        </p:cTn>
                                        <p:tgtEl>
                                          <p:spTgt spid="14"/>
                                        </p:tgtEl>
                                      </p:cBhvr>
                                    </p:animEffect>
                                    <p:anim calcmode="lin" valueType="num">
                                      <p:cBhvr>
                                        <p:cTn id="10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6" dur="26">
                                          <p:stCondLst>
                                            <p:cond delay="650"/>
                                          </p:stCondLst>
                                        </p:cTn>
                                        <p:tgtEl>
                                          <p:spTgt spid="14"/>
                                        </p:tgtEl>
                                      </p:cBhvr>
                                      <p:to x="100000" y="60000"/>
                                    </p:animScale>
                                    <p:animScale>
                                      <p:cBhvr>
                                        <p:cTn id="107" dur="166" decel="50000">
                                          <p:stCondLst>
                                            <p:cond delay="676"/>
                                          </p:stCondLst>
                                        </p:cTn>
                                        <p:tgtEl>
                                          <p:spTgt spid="14"/>
                                        </p:tgtEl>
                                      </p:cBhvr>
                                      <p:to x="100000" y="100000"/>
                                    </p:animScale>
                                    <p:animScale>
                                      <p:cBhvr>
                                        <p:cTn id="108" dur="26">
                                          <p:stCondLst>
                                            <p:cond delay="1312"/>
                                          </p:stCondLst>
                                        </p:cTn>
                                        <p:tgtEl>
                                          <p:spTgt spid="14"/>
                                        </p:tgtEl>
                                      </p:cBhvr>
                                      <p:to x="100000" y="80000"/>
                                    </p:animScale>
                                    <p:animScale>
                                      <p:cBhvr>
                                        <p:cTn id="109" dur="166" decel="50000">
                                          <p:stCondLst>
                                            <p:cond delay="1338"/>
                                          </p:stCondLst>
                                        </p:cTn>
                                        <p:tgtEl>
                                          <p:spTgt spid="14"/>
                                        </p:tgtEl>
                                      </p:cBhvr>
                                      <p:to x="100000" y="100000"/>
                                    </p:animScale>
                                    <p:animScale>
                                      <p:cBhvr>
                                        <p:cTn id="110" dur="26">
                                          <p:stCondLst>
                                            <p:cond delay="1642"/>
                                          </p:stCondLst>
                                        </p:cTn>
                                        <p:tgtEl>
                                          <p:spTgt spid="14"/>
                                        </p:tgtEl>
                                      </p:cBhvr>
                                      <p:to x="100000" y="90000"/>
                                    </p:animScale>
                                    <p:animScale>
                                      <p:cBhvr>
                                        <p:cTn id="111" dur="166" decel="50000">
                                          <p:stCondLst>
                                            <p:cond delay="1668"/>
                                          </p:stCondLst>
                                        </p:cTn>
                                        <p:tgtEl>
                                          <p:spTgt spid="14"/>
                                        </p:tgtEl>
                                      </p:cBhvr>
                                      <p:to x="100000" y="100000"/>
                                    </p:animScale>
                                    <p:animScale>
                                      <p:cBhvr>
                                        <p:cTn id="112" dur="26">
                                          <p:stCondLst>
                                            <p:cond delay="1808"/>
                                          </p:stCondLst>
                                        </p:cTn>
                                        <p:tgtEl>
                                          <p:spTgt spid="14"/>
                                        </p:tgtEl>
                                      </p:cBhvr>
                                      <p:to x="100000" y="95000"/>
                                    </p:animScale>
                                    <p:animScale>
                                      <p:cBhvr>
                                        <p:cTn id="11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Subtítulo"/>
          <p:cNvSpPr txBox="1">
            <a:spLocks/>
          </p:cNvSpPr>
          <p:nvPr/>
        </p:nvSpPr>
        <p:spPr>
          <a:xfrm>
            <a:off x="1115616" y="1923728"/>
            <a:ext cx="6947445" cy="15653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4800" b="1" dirty="0" smtClean="0">
                <a:effectLst>
                  <a:outerShdw blurRad="38100" dist="38100" dir="2700000" algn="tl">
                    <a:srgbClr val="000000">
                      <a:alpha val="43137"/>
                    </a:srgbClr>
                  </a:outerShdw>
                </a:effectLst>
                <a:latin typeface="Candara" pitchFamily="34" charset="0"/>
              </a:rPr>
              <a:t>Curso de Archivística y</a:t>
            </a:r>
          </a:p>
          <a:p>
            <a:pPr marL="0" indent="0" algn="ctr">
              <a:buNone/>
            </a:pPr>
            <a:r>
              <a:rPr lang="es-MX" sz="4800" b="1" dirty="0" smtClean="0">
                <a:effectLst>
                  <a:outerShdw blurRad="38100" dist="38100" dir="2700000" algn="tl">
                    <a:srgbClr val="000000">
                      <a:alpha val="43137"/>
                    </a:srgbClr>
                  </a:outerShdw>
                </a:effectLst>
                <a:latin typeface="Candara" pitchFamily="34" charset="0"/>
              </a:rPr>
              <a:t>Manejo Documental</a:t>
            </a:r>
            <a:endParaRPr lang="es-MX" sz="4000" b="1" dirty="0" smtClean="0">
              <a:latin typeface="Candara" pitchFamily="34" charset="0"/>
            </a:endParaRPr>
          </a:p>
        </p:txBody>
      </p:sp>
      <p:pic>
        <p:nvPicPr>
          <p:cNvPr id="3" name="Picture 2" descr="C:\Users\colivares\AppData\Local\Microsoft\Windows\Temporary Internet Files\Content.IE5\RAVWQF9S\MC900326294[1].wmf"/>
          <p:cNvPicPr>
            <a:picLocks noChangeAspect="1" noChangeArrowheads="1"/>
          </p:cNvPicPr>
          <p:nvPr/>
        </p:nvPicPr>
        <p:blipFill>
          <a:blip r:embed="rId2"/>
          <a:srcRect/>
          <a:stretch>
            <a:fillRect/>
          </a:stretch>
        </p:blipFill>
        <p:spPr bwMode="auto">
          <a:xfrm>
            <a:off x="5868144" y="4725144"/>
            <a:ext cx="2047035" cy="13469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9712" y="1628800"/>
            <a:ext cx="6624736" cy="4524315"/>
          </a:xfrm>
          <a:prstGeom prst="rect">
            <a:avLst/>
          </a:prstGeom>
        </p:spPr>
        <p:txBody>
          <a:bodyPr wrap="square">
            <a:spAutoFit/>
          </a:bodyPr>
          <a:lstStyle/>
          <a:p>
            <a:pPr algn="just"/>
            <a:r>
              <a:rPr lang="es-MX" b="1" dirty="0" smtClean="0">
                <a:solidFill>
                  <a:srgbClr val="CC0066"/>
                </a:solidFill>
                <a:effectLst>
                  <a:outerShdw blurRad="38100" dist="38100" dir="2700000" algn="tl">
                    <a:srgbClr val="000000">
                      <a:alpha val="43137"/>
                    </a:srgbClr>
                  </a:outerShdw>
                </a:effectLst>
                <a:latin typeface="Candara" pitchFamily="34" charset="0"/>
              </a:rPr>
              <a:t>Archivos </a:t>
            </a:r>
            <a:r>
              <a:rPr lang="es-MX" b="1" dirty="0">
                <a:solidFill>
                  <a:srgbClr val="CC0066"/>
                </a:solidFill>
                <a:effectLst>
                  <a:outerShdw blurRad="38100" dist="38100" dir="2700000" algn="tl">
                    <a:srgbClr val="000000">
                      <a:alpha val="43137"/>
                    </a:srgbClr>
                  </a:outerShdw>
                </a:effectLst>
                <a:latin typeface="Candara" pitchFamily="34" charset="0"/>
              </a:rPr>
              <a:t>generales: </a:t>
            </a:r>
            <a:r>
              <a:rPr lang="es-MX" dirty="0">
                <a:solidFill>
                  <a:srgbClr val="CC0066"/>
                </a:solidFill>
                <a:latin typeface="Candara" pitchFamily="34" charset="0"/>
              </a:rPr>
              <a:t>La expresión genérica que se refiere a los archivos que concentran </a:t>
            </a:r>
            <a:r>
              <a:rPr lang="es-MX" dirty="0" smtClean="0">
                <a:solidFill>
                  <a:srgbClr val="CC0066"/>
                </a:solidFill>
                <a:latin typeface="Candara" pitchFamily="34" charset="0"/>
              </a:rPr>
              <a:t>la documentación </a:t>
            </a:r>
            <a:r>
              <a:rPr lang="es-MX" dirty="0">
                <a:solidFill>
                  <a:srgbClr val="CC0066"/>
                </a:solidFill>
                <a:latin typeface="Candara" pitchFamily="34" charset="0"/>
              </a:rPr>
              <a:t>generada y recibida por los poderes públicos del estado y de sus municipios y son</a:t>
            </a:r>
            <a:r>
              <a:rPr lang="es-MX" dirty="0" smtClean="0">
                <a:solidFill>
                  <a:srgbClr val="CC0066"/>
                </a:solidFill>
                <a:latin typeface="Candara" pitchFamily="34" charset="0"/>
              </a:rPr>
              <a:t>:</a:t>
            </a:r>
          </a:p>
          <a:p>
            <a:pPr algn="just"/>
            <a:endParaRPr lang="es-MX" dirty="0">
              <a:solidFill>
                <a:srgbClr val="CC0066"/>
              </a:solidFill>
              <a:latin typeface="Candara" pitchFamily="34" charset="0"/>
            </a:endParaRPr>
          </a:p>
          <a:p>
            <a:pPr algn="just"/>
            <a:r>
              <a:rPr lang="es-MX" dirty="0">
                <a:solidFill>
                  <a:srgbClr val="CC0066"/>
                </a:solidFill>
                <a:latin typeface="Candara" pitchFamily="34" charset="0"/>
              </a:rPr>
              <a:t>a) Archivo Histórico del Estado de Jalisco del Poder Ejecutivo;</a:t>
            </a:r>
          </a:p>
          <a:p>
            <a:pPr algn="just"/>
            <a:r>
              <a:rPr lang="es-MX" dirty="0">
                <a:solidFill>
                  <a:srgbClr val="CC0066"/>
                </a:solidFill>
                <a:latin typeface="Candara" pitchFamily="34" charset="0"/>
              </a:rPr>
              <a:t>b) Archivo de Concentración del Estado de Jalisco del Poder Ejecutivo;</a:t>
            </a:r>
          </a:p>
          <a:p>
            <a:pPr algn="just"/>
            <a:r>
              <a:rPr lang="es-MX" dirty="0">
                <a:solidFill>
                  <a:srgbClr val="CC0066"/>
                </a:solidFill>
                <a:latin typeface="Candara" pitchFamily="34" charset="0"/>
              </a:rPr>
              <a:t>c) Archivo General del Poder Legislativo del Estado de Jalisco;</a:t>
            </a:r>
          </a:p>
          <a:p>
            <a:pPr algn="just"/>
            <a:r>
              <a:rPr lang="es-MX" dirty="0">
                <a:solidFill>
                  <a:srgbClr val="CC0066"/>
                </a:solidFill>
                <a:latin typeface="Candara" pitchFamily="34" charset="0"/>
              </a:rPr>
              <a:t>d) Archivo General del Poder Judicial del Estado de Jalisco;</a:t>
            </a:r>
          </a:p>
          <a:p>
            <a:pPr algn="just"/>
            <a:r>
              <a:rPr lang="es-MX" dirty="0">
                <a:solidFill>
                  <a:srgbClr val="CC0066"/>
                </a:solidFill>
                <a:latin typeface="Candara" pitchFamily="34" charset="0"/>
              </a:rPr>
              <a:t>e) Archivos Generales de las dependencias de la administración pública del estado de Jalisco </a:t>
            </a:r>
            <a:r>
              <a:rPr lang="es-MX" dirty="0" smtClean="0">
                <a:solidFill>
                  <a:srgbClr val="CC0066"/>
                </a:solidFill>
                <a:latin typeface="Candara" pitchFamily="34" charset="0"/>
              </a:rPr>
              <a:t>y sus </a:t>
            </a:r>
            <a:r>
              <a:rPr lang="es-MX" dirty="0">
                <a:solidFill>
                  <a:srgbClr val="CC0066"/>
                </a:solidFill>
                <a:latin typeface="Candara" pitchFamily="34" charset="0"/>
              </a:rPr>
              <a:t>municipios; y</a:t>
            </a:r>
          </a:p>
          <a:p>
            <a:pPr algn="just"/>
            <a:r>
              <a:rPr lang="es-MX" dirty="0">
                <a:solidFill>
                  <a:srgbClr val="CC0066"/>
                </a:solidFill>
                <a:latin typeface="Candara" pitchFamily="34" charset="0"/>
              </a:rPr>
              <a:t>f) Archivos Generales de los municipios del estado de Jalisco.</a:t>
            </a:r>
          </a:p>
          <a:p>
            <a:pPr algn="just"/>
            <a:endParaRPr lang="es-MX" dirty="0">
              <a:latin typeface="Candara" pitchFamily="34" charset="0"/>
            </a:endParaRPr>
          </a:p>
          <a:p>
            <a:pPr algn="just"/>
            <a:r>
              <a:rPr lang="es-MX" b="1" i="1" dirty="0">
                <a:solidFill>
                  <a:srgbClr val="0070C0"/>
                </a:solidFill>
                <a:latin typeface="Candara" pitchFamily="34" charset="0"/>
              </a:rPr>
              <a:t>Fracción VI </a:t>
            </a:r>
            <a:r>
              <a:rPr lang="es-MX" b="1" i="1" dirty="0" smtClean="0">
                <a:solidFill>
                  <a:srgbClr val="0070C0"/>
                </a:solidFill>
                <a:latin typeface="Candara" pitchFamily="34" charset="0"/>
              </a:rPr>
              <a:t>Artículo </a:t>
            </a:r>
            <a:r>
              <a:rPr lang="es-MX" b="1" i="1" dirty="0">
                <a:solidFill>
                  <a:srgbClr val="0070C0"/>
                </a:solidFill>
                <a:latin typeface="Candara" pitchFamily="34" charset="0"/>
              </a:rPr>
              <a:t>2 de la Ley  que regula la administración de documentos públicos e históricos del Estado de Jalisco.</a:t>
            </a:r>
          </a:p>
          <a:p>
            <a:endParaRPr lang="es-MX" b="1" dirty="0">
              <a:solidFill>
                <a:srgbClr val="0070C0"/>
              </a:solidFill>
            </a:endParaRPr>
          </a:p>
        </p:txBody>
      </p:sp>
      <p:pic>
        <p:nvPicPr>
          <p:cNvPr id="1027" name="Picture 3" descr="C:\Users\olivac\AppData\Local\Microsoft\Windows\Temporary Internet Files\Content.IE5\PPY2LCUG\alfombra-senalar-lado_~CP01CSM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91" y="1638195"/>
            <a:ext cx="1447005" cy="2368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7/7a/Jalisco_fisio.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1962" y="5660673"/>
            <a:ext cx="981969" cy="98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52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60176" y="2229469"/>
            <a:ext cx="2500313" cy="1500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 name="2 Rectángulo"/>
          <p:cNvSpPr/>
          <p:nvPr/>
        </p:nvSpPr>
        <p:spPr>
          <a:xfrm>
            <a:off x="3256588" y="300657"/>
            <a:ext cx="3214688" cy="1000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 name="3 Rectángulo"/>
          <p:cNvSpPr/>
          <p:nvPr/>
        </p:nvSpPr>
        <p:spPr>
          <a:xfrm>
            <a:off x="211763" y="2158032"/>
            <a:ext cx="2714625" cy="1500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AutoShape 5"/>
          <p:cNvSpPr>
            <a:spLocks noChangeArrowheads="1"/>
          </p:cNvSpPr>
          <p:nvPr/>
        </p:nvSpPr>
        <p:spPr bwMode="auto">
          <a:xfrm>
            <a:off x="4069388" y="3515344"/>
            <a:ext cx="1484313" cy="1625600"/>
          </a:xfrm>
          <a:prstGeom prst="flowChartMultidocument">
            <a:avLst/>
          </a:prstGeom>
          <a:noFill/>
          <a:ln w="9525">
            <a:solidFill>
              <a:srgbClr val="FFCF37"/>
            </a:solidFill>
            <a:miter lim="800000"/>
            <a:headEnd type="none" w="sm" len="sm"/>
            <a:tailEnd type="none" w="sm" len="sm"/>
          </a:ln>
        </p:spPr>
        <p:txBody>
          <a:bodyPr wrap="none" anchor="ctr"/>
          <a:lstStyle/>
          <a:p>
            <a:endParaRPr lang="es-MX"/>
          </a:p>
        </p:txBody>
      </p:sp>
      <p:sp>
        <p:nvSpPr>
          <p:cNvPr id="6" name="Text Box 6"/>
          <p:cNvSpPr txBox="1">
            <a:spLocks noChangeArrowheads="1"/>
          </p:cNvSpPr>
          <p:nvPr/>
        </p:nvSpPr>
        <p:spPr bwMode="auto">
          <a:xfrm>
            <a:off x="4043988" y="4229719"/>
            <a:ext cx="1400175" cy="338138"/>
          </a:xfrm>
          <a:prstGeom prst="rect">
            <a:avLst/>
          </a:prstGeom>
          <a:noFill/>
          <a:ln w="9525" algn="ctr">
            <a:noFill/>
            <a:miter lim="800000"/>
            <a:headEnd type="none" w="sm" len="sm"/>
            <a:tailEnd type="none" w="sm" len="sm"/>
          </a:ln>
        </p:spPr>
        <p:txBody>
          <a:bodyPr wrap="none">
            <a:spAutoFit/>
          </a:bodyPr>
          <a:lstStyle/>
          <a:p>
            <a:r>
              <a:rPr lang="es-MX" sz="1600">
                <a:latin typeface="Tahoma" pitchFamily="34" charset="0"/>
              </a:rPr>
              <a:t>DOCUMENTO</a:t>
            </a:r>
            <a:endParaRPr lang="es-ES" sz="1600">
              <a:latin typeface="Tahoma" pitchFamily="34" charset="0"/>
            </a:endParaRPr>
          </a:p>
        </p:txBody>
      </p:sp>
      <p:sp>
        <p:nvSpPr>
          <p:cNvPr id="7" name="Oval 7"/>
          <p:cNvSpPr>
            <a:spLocks noChangeArrowheads="1"/>
          </p:cNvSpPr>
          <p:nvPr/>
        </p:nvSpPr>
        <p:spPr bwMode="auto">
          <a:xfrm>
            <a:off x="570538" y="3447082"/>
            <a:ext cx="2268538" cy="1476375"/>
          </a:xfrm>
          <a:prstGeom prst="ellipse">
            <a:avLst/>
          </a:prstGeom>
          <a:gradFill rotWithShape="1">
            <a:gsLst>
              <a:gs pos="0">
                <a:srgbClr val="984C7F"/>
              </a:gs>
              <a:gs pos="50000">
                <a:srgbClr val="DEC5D4"/>
              </a:gs>
              <a:gs pos="100000">
                <a:srgbClr val="EEE3E9"/>
              </a:gs>
            </a:gsLst>
            <a:lin ang="16200000" scaled="1"/>
          </a:gradFill>
          <a:ln w="9525" algn="ctr">
            <a:solidFill>
              <a:schemeClr val="tx1"/>
            </a:solidFill>
            <a:round/>
            <a:headEnd type="none" w="sm" len="sm"/>
            <a:tailEnd type="none" w="sm" len="sm"/>
          </a:ln>
        </p:spPr>
        <p:txBody>
          <a:bodyPr wrap="none" anchor="ctr"/>
          <a:lstStyle/>
          <a:p>
            <a:pPr algn="ctr"/>
            <a:r>
              <a:rPr lang="es-MX" dirty="0">
                <a:latin typeface="Tahoma" pitchFamily="34" charset="0"/>
              </a:rPr>
              <a:t> </a:t>
            </a:r>
            <a:r>
              <a:rPr lang="es-MX" dirty="0" smtClean="0">
                <a:latin typeface="Tahoma" pitchFamily="34" charset="0"/>
              </a:rPr>
              <a:t>ETAPA o FASE</a:t>
            </a:r>
            <a:endParaRPr lang="es-MX" dirty="0">
              <a:latin typeface="Tahoma" pitchFamily="34" charset="0"/>
            </a:endParaRPr>
          </a:p>
          <a:p>
            <a:pPr algn="ctr"/>
            <a:r>
              <a:rPr lang="es-MX" dirty="0">
                <a:latin typeface="Tahoma" pitchFamily="34" charset="0"/>
              </a:rPr>
              <a:t>ACTIVA</a:t>
            </a:r>
          </a:p>
          <a:p>
            <a:pPr algn="ctr"/>
            <a:r>
              <a:rPr lang="es-MX" sz="1600" dirty="0">
                <a:latin typeface="Tahoma" pitchFamily="34" charset="0"/>
              </a:rPr>
              <a:t>(Cotidiano)</a:t>
            </a:r>
            <a:endParaRPr lang="es-ES" sz="1600" dirty="0">
              <a:latin typeface="Tahoma" pitchFamily="34" charset="0"/>
            </a:endParaRPr>
          </a:p>
        </p:txBody>
      </p:sp>
      <p:sp>
        <p:nvSpPr>
          <p:cNvPr id="8" name="AutoShape 10"/>
          <p:cNvSpPr>
            <a:spLocks noChangeArrowheads="1"/>
          </p:cNvSpPr>
          <p:nvPr/>
        </p:nvSpPr>
        <p:spPr bwMode="auto">
          <a:xfrm>
            <a:off x="3283576" y="4158282"/>
            <a:ext cx="541337" cy="433387"/>
          </a:xfrm>
          <a:prstGeom prst="rightArrow">
            <a:avLst>
              <a:gd name="adj1" fmla="val 50000"/>
              <a:gd name="adj2" fmla="val 31227"/>
            </a:avLst>
          </a:prstGeom>
          <a:solidFill>
            <a:schemeClr val="bg1"/>
          </a:solidFill>
          <a:ln w="9525" algn="ctr">
            <a:solidFill>
              <a:srgbClr val="700098"/>
            </a:solidFill>
            <a:miter lim="800000"/>
            <a:headEnd type="none" w="sm" len="sm"/>
            <a:tailEnd type="none" w="sm" len="sm"/>
          </a:ln>
        </p:spPr>
        <p:txBody>
          <a:bodyPr wrap="none" anchor="ctr"/>
          <a:lstStyle/>
          <a:p>
            <a:endParaRPr lang="es-MX"/>
          </a:p>
        </p:txBody>
      </p:sp>
      <p:sp>
        <p:nvSpPr>
          <p:cNvPr id="9" name="Oval 11"/>
          <p:cNvSpPr>
            <a:spLocks noChangeArrowheads="1"/>
          </p:cNvSpPr>
          <p:nvPr/>
        </p:nvSpPr>
        <p:spPr bwMode="auto">
          <a:xfrm>
            <a:off x="3667751" y="1215057"/>
            <a:ext cx="2268537" cy="1476375"/>
          </a:xfrm>
          <a:prstGeom prst="ellipse">
            <a:avLst/>
          </a:prstGeom>
          <a:gradFill rotWithShape="1">
            <a:gsLst>
              <a:gs pos="0">
                <a:srgbClr val="984C7F"/>
              </a:gs>
              <a:gs pos="50000">
                <a:srgbClr val="DEC5D4"/>
              </a:gs>
              <a:gs pos="100000">
                <a:srgbClr val="EEE3E9"/>
              </a:gs>
            </a:gsLst>
            <a:lin ang="16200000" scaled="1"/>
          </a:gradFill>
          <a:ln w="9525" algn="ctr">
            <a:solidFill>
              <a:schemeClr val="tx1"/>
            </a:solidFill>
            <a:round/>
            <a:headEnd type="none" w="sm" len="sm"/>
            <a:tailEnd type="none" w="sm" len="sm"/>
          </a:ln>
        </p:spPr>
        <p:txBody>
          <a:bodyPr wrap="none" anchor="ctr"/>
          <a:lstStyle/>
          <a:p>
            <a:pPr algn="ctr"/>
            <a:r>
              <a:rPr lang="es-MX" dirty="0">
                <a:latin typeface="Tahoma" pitchFamily="34" charset="0"/>
              </a:rPr>
              <a:t> </a:t>
            </a:r>
            <a:r>
              <a:rPr lang="es-MX" dirty="0" smtClean="0">
                <a:latin typeface="Tahoma" pitchFamily="34" charset="0"/>
              </a:rPr>
              <a:t>ETAPA o FASE</a:t>
            </a:r>
            <a:endParaRPr lang="es-MX" dirty="0">
              <a:latin typeface="Tahoma" pitchFamily="34" charset="0"/>
            </a:endParaRPr>
          </a:p>
          <a:p>
            <a:pPr algn="ctr"/>
            <a:r>
              <a:rPr lang="es-MX" dirty="0">
                <a:latin typeface="Tahoma" pitchFamily="34" charset="0"/>
              </a:rPr>
              <a:t>SEMI-ACTIVA</a:t>
            </a:r>
          </a:p>
          <a:p>
            <a:pPr algn="ctr"/>
            <a:r>
              <a:rPr lang="es-MX" sz="1400" dirty="0">
                <a:latin typeface="Tahoma" pitchFamily="34" charset="0"/>
              </a:rPr>
              <a:t>(Esporádico)</a:t>
            </a:r>
            <a:endParaRPr lang="es-ES" sz="1400" dirty="0">
              <a:latin typeface="Tahoma" pitchFamily="34" charset="0"/>
            </a:endParaRPr>
          </a:p>
        </p:txBody>
      </p:sp>
      <p:sp>
        <p:nvSpPr>
          <p:cNvPr id="10" name="Oval 12"/>
          <p:cNvSpPr>
            <a:spLocks noChangeArrowheads="1"/>
          </p:cNvSpPr>
          <p:nvPr/>
        </p:nvSpPr>
        <p:spPr bwMode="auto">
          <a:xfrm>
            <a:off x="6799888" y="3591544"/>
            <a:ext cx="2268538" cy="1476375"/>
          </a:xfrm>
          <a:prstGeom prst="ellipse">
            <a:avLst/>
          </a:prstGeom>
          <a:gradFill rotWithShape="1">
            <a:gsLst>
              <a:gs pos="0">
                <a:srgbClr val="984C7F"/>
              </a:gs>
              <a:gs pos="50000">
                <a:srgbClr val="DEC5D4"/>
              </a:gs>
              <a:gs pos="100000">
                <a:srgbClr val="EEE3E9"/>
              </a:gs>
            </a:gsLst>
            <a:lin ang="16200000" scaled="1"/>
          </a:gradFill>
          <a:ln w="9525" algn="ctr">
            <a:solidFill>
              <a:schemeClr val="tx1"/>
            </a:solidFill>
            <a:round/>
            <a:headEnd type="none" w="sm" len="sm"/>
            <a:tailEnd type="none" w="sm" len="sm"/>
          </a:ln>
        </p:spPr>
        <p:txBody>
          <a:bodyPr wrap="none" anchor="ctr"/>
          <a:lstStyle/>
          <a:p>
            <a:pPr algn="ctr"/>
            <a:r>
              <a:rPr lang="es-MX" dirty="0">
                <a:latin typeface="Tahoma" pitchFamily="34" charset="0"/>
              </a:rPr>
              <a:t> </a:t>
            </a:r>
            <a:r>
              <a:rPr lang="es-MX" dirty="0" smtClean="0">
                <a:latin typeface="Tahoma" pitchFamily="34" charset="0"/>
              </a:rPr>
              <a:t>ETAPA o FASE</a:t>
            </a:r>
            <a:endParaRPr lang="es-MX" dirty="0">
              <a:latin typeface="Tahoma" pitchFamily="34" charset="0"/>
            </a:endParaRPr>
          </a:p>
          <a:p>
            <a:pPr algn="ctr"/>
            <a:r>
              <a:rPr lang="es-MX" dirty="0" smtClean="0">
                <a:latin typeface="Tahoma" pitchFamily="34" charset="0"/>
              </a:rPr>
              <a:t>HISTÓRICA</a:t>
            </a:r>
            <a:endParaRPr lang="es-ES" dirty="0">
              <a:latin typeface="Tahoma" pitchFamily="34" charset="0"/>
            </a:endParaRPr>
          </a:p>
        </p:txBody>
      </p:sp>
      <p:sp>
        <p:nvSpPr>
          <p:cNvPr id="11" name="AutoShape 13"/>
          <p:cNvSpPr>
            <a:spLocks noChangeArrowheads="1"/>
          </p:cNvSpPr>
          <p:nvPr/>
        </p:nvSpPr>
        <p:spPr bwMode="auto">
          <a:xfrm>
            <a:off x="4496426" y="2834307"/>
            <a:ext cx="466725" cy="468312"/>
          </a:xfrm>
          <a:prstGeom prst="downArrow">
            <a:avLst>
              <a:gd name="adj1" fmla="val 50000"/>
              <a:gd name="adj2" fmla="val 25085"/>
            </a:avLst>
          </a:prstGeom>
          <a:solidFill>
            <a:schemeClr val="bg1"/>
          </a:solidFill>
          <a:ln w="9525" algn="ctr">
            <a:solidFill>
              <a:srgbClr val="700098"/>
            </a:solidFill>
            <a:miter lim="800000"/>
            <a:headEnd type="none" w="sm" len="sm"/>
            <a:tailEnd type="none" w="sm" len="sm"/>
          </a:ln>
        </p:spPr>
        <p:txBody>
          <a:bodyPr wrap="none" anchor="ctr"/>
          <a:lstStyle/>
          <a:p>
            <a:endParaRPr lang="es-MX"/>
          </a:p>
        </p:txBody>
      </p:sp>
      <p:sp>
        <p:nvSpPr>
          <p:cNvPr id="12" name="AutoShape 14"/>
          <p:cNvSpPr>
            <a:spLocks noChangeArrowheads="1"/>
          </p:cNvSpPr>
          <p:nvPr/>
        </p:nvSpPr>
        <p:spPr bwMode="auto">
          <a:xfrm>
            <a:off x="6115676" y="4166219"/>
            <a:ext cx="504825" cy="431800"/>
          </a:xfrm>
          <a:prstGeom prst="leftArrow">
            <a:avLst>
              <a:gd name="adj1" fmla="val 50000"/>
              <a:gd name="adj2" fmla="val 29228"/>
            </a:avLst>
          </a:prstGeom>
          <a:solidFill>
            <a:schemeClr val="bg1"/>
          </a:solidFill>
          <a:ln w="9525" algn="ctr">
            <a:solidFill>
              <a:srgbClr val="700098"/>
            </a:solidFill>
            <a:miter lim="800000"/>
            <a:headEnd type="none" w="sm" len="sm"/>
            <a:tailEnd type="none" w="sm" len="sm"/>
          </a:ln>
        </p:spPr>
        <p:txBody>
          <a:bodyPr wrap="none" anchor="ctr"/>
          <a:lstStyle/>
          <a:p>
            <a:endParaRPr lang="es-MX"/>
          </a:p>
        </p:txBody>
      </p:sp>
      <p:sp>
        <p:nvSpPr>
          <p:cNvPr id="13" name="Line 16"/>
          <p:cNvSpPr>
            <a:spLocks noChangeShapeType="1"/>
          </p:cNvSpPr>
          <p:nvPr/>
        </p:nvSpPr>
        <p:spPr bwMode="auto">
          <a:xfrm flipV="1">
            <a:off x="3069263" y="2586657"/>
            <a:ext cx="785813" cy="719137"/>
          </a:xfrm>
          <a:prstGeom prst="line">
            <a:avLst/>
          </a:prstGeom>
          <a:noFill/>
          <a:ln w="76200">
            <a:solidFill>
              <a:schemeClr val="tx1"/>
            </a:solidFill>
            <a:round/>
            <a:headEnd type="oval" w="med" len="med"/>
            <a:tailEnd type="triangle" w="med" len="med"/>
          </a:ln>
        </p:spPr>
        <p:txBody>
          <a:bodyPr/>
          <a:lstStyle/>
          <a:p>
            <a:endParaRPr lang="es-MX"/>
          </a:p>
        </p:txBody>
      </p:sp>
      <p:sp>
        <p:nvSpPr>
          <p:cNvPr id="14" name="Line 17"/>
          <p:cNvSpPr>
            <a:spLocks noChangeShapeType="1"/>
          </p:cNvSpPr>
          <p:nvPr/>
        </p:nvSpPr>
        <p:spPr bwMode="auto">
          <a:xfrm>
            <a:off x="5783888" y="2658094"/>
            <a:ext cx="776288" cy="792163"/>
          </a:xfrm>
          <a:prstGeom prst="line">
            <a:avLst/>
          </a:prstGeom>
          <a:noFill/>
          <a:ln w="76200">
            <a:solidFill>
              <a:schemeClr val="tx1"/>
            </a:solidFill>
            <a:round/>
            <a:headEnd type="oval" w="med" len="med"/>
            <a:tailEnd type="triangle" w="med" len="med"/>
          </a:ln>
        </p:spPr>
        <p:txBody>
          <a:bodyPr/>
          <a:lstStyle/>
          <a:p>
            <a:endParaRPr lang="es-MX"/>
          </a:p>
        </p:txBody>
      </p:sp>
      <p:sp>
        <p:nvSpPr>
          <p:cNvPr id="15" name="Text Box 18"/>
          <p:cNvSpPr txBox="1">
            <a:spLocks noChangeArrowheads="1"/>
          </p:cNvSpPr>
          <p:nvPr/>
        </p:nvSpPr>
        <p:spPr bwMode="auto">
          <a:xfrm>
            <a:off x="1385719" y="6118209"/>
            <a:ext cx="6956425" cy="646112"/>
          </a:xfrm>
          <a:prstGeom prst="rect">
            <a:avLst/>
          </a:prstGeom>
          <a:noFill/>
          <a:ln w="9525" algn="ctr">
            <a:noFill/>
            <a:miter lim="800000"/>
            <a:headEnd type="none" w="sm" len="sm"/>
            <a:tailEnd type="none" w="sm" len="sm"/>
          </a:ln>
        </p:spPr>
        <p:txBody>
          <a:bodyPr wrap="none">
            <a:spAutoFit/>
          </a:bodyPr>
          <a:lstStyle/>
          <a:p>
            <a:pPr algn="ctr"/>
            <a:r>
              <a:rPr lang="es-MX" sz="1800" dirty="0">
                <a:solidFill>
                  <a:schemeClr val="tx1">
                    <a:lumMod val="65000"/>
                    <a:lumOff val="35000"/>
                  </a:schemeClr>
                </a:solidFill>
                <a:latin typeface="Tahoma" pitchFamily="34" charset="0"/>
              </a:rPr>
              <a:t>Etapas </a:t>
            </a:r>
            <a:r>
              <a:rPr lang="es-MX" sz="1800" b="1" dirty="0">
                <a:solidFill>
                  <a:schemeClr val="tx1">
                    <a:lumMod val="65000"/>
                    <a:lumOff val="35000"/>
                  </a:schemeClr>
                </a:solidFill>
                <a:latin typeface="Tahoma" pitchFamily="34" charset="0"/>
              </a:rPr>
              <a:t>determinadas por los valores </a:t>
            </a:r>
            <a:r>
              <a:rPr lang="es-MX" sz="1800" dirty="0">
                <a:solidFill>
                  <a:schemeClr val="tx1">
                    <a:lumMod val="65000"/>
                    <a:lumOff val="35000"/>
                  </a:schemeClr>
                </a:solidFill>
                <a:latin typeface="Tahoma" pitchFamily="34" charset="0"/>
              </a:rPr>
              <a:t>y usos que tiene durante </a:t>
            </a:r>
          </a:p>
          <a:p>
            <a:pPr algn="ctr"/>
            <a:r>
              <a:rPr lang="es-MX" sz="1800" dirty="0">
                <a:solidFill>
                  <a:schemeClr val="tx1">
                    <a:lumMod val="65000"/>
                    <a:lumOff val="35000"/>
                  </a:schemeClr>
                </a:solidFill>
                <a:latin typeface="Tahoma" pitchFamily="34" charset="0"/>
              </a:rPr>
              <a:t>cada una de ellas</a:t>
            </a:r>
            <a:endParaRPr lang="es-ES" sz="1800" dirty="0">
              <a:solidFill>
                <a:schemeClr val="tx1">
                  <a:lumMod val="65000"/>
                  <a:lumOff val="35000"/>
                </a:schemeClr>
              </a:solidFill>
              <a:latin typeface="Tahoma" pitchFamily="34" charset="0"/>
            </a:endParaRPr>
          </a:p>
        </p:txBody>
      </p:sp>
      <p:sp>
        <p:nvSpPr>
          <p:cNvPr id="16" name="Text Box 19"/>
          <p:cNvSpPr txBox="1">
            <a:spLocks noChangeArrowheads="1"/>
          </p:cNvSpPr>
          <p:nvPr/>
        </p:nvSpPr>
        <p:spPr bwMode="auto">
          <a:xfrm>
            <a:off x="426076" y="3086719"/>
            <a:ext cx="2376487" cy="646113"/>
          </a:xfrm>
          <a:prstGeom prst="rect">
            <a:avLst/>
          </a:prstGeom>
          <a:noFill/>
          <a:ln w="9525" algn="ctr">
            <a:noFill/>
            <a:miter lim="800000"/>
            <a:headEnd type="none" w="sm" len="sm"/>
            <a:tailEnd type="none" w="sm" len="sm"/>
          </a:ln>
          <a:effectLst/>
        </p:spPr>
        <p:txBody>
          <a:bodyPr wrap="none">
            <a:spAutoFit/>
          </a:bodyPr>
          <a:lstStyle/>
          <a:p>
            <a:pPr>
              <a:defRPr/>
            </a:pPr>
            <a:r>
              <a:rPr lang="es-MX" sz="1800" b="1" dirty="0">
                <a:effectLst>
                  <a:outerShdw blurRad="38100" dist="38100" dir="2700000" algn="tl">
                    <a:srgbClr val="000000">
                      <a:alpha val="43137"/>
                    </a:srgbClr>
                  </a:outerShdw>
                </a:effectLst>
                <a:latin typeface="Tahoma" pitchFamily="34" charset="0"/>
              </a:rPr>
              <a:t>Archivo de Tramite</a:t>
            </a:r>
          </a:p>
          <a:p>
            <a:pPr>
              <a:defRPr/>
            </a:pPr>
            <a:endParaRPr lang="es-ES" sz="1800" b="1" dirty="0">
              <a:effectLst>
                <a:outerShdw blurRad="38100" dist="38100" dir="2700000" algn="tl">
                  <a:srgbClr val="000000">
                    <a:alpha val="43137"/>
                  </a:srgbClr>
                </a:outerShdw>
              </a:effectLst>
              <a:latin typeface="Tahoma" pitchFamily="34" charset="0"/>
            </a:endParaRPr>
          </a:p>
        </p:txBody>
      </p:sp>
      <p:sp>
        <p:nvSpPr>
          <p:cNvPr id="17" name="Text Box 20"/>
          <p:cNvSpPr txBox="1">
            <a:spLocks noChangeArrowheads="1"/>
          </p:cNvSpPr>
          <p:nvPr/>
        </p:nvSpPr>
        <p:spPr bwMode="auto">
          <a:xfrm>
            <a:off x="3328026" y="872157"/>
            <a:ext cx="3140075" cy="369887"/>
          </a:xfrm>
          <a:prstGeom prst="rect">
            <a:avLst/>
          </a:prstGeom>
          <a:noFill/>
          <a:ln w="9525" algn="ctr">
            <a:noFill/>
            <a:miter lim="800000"/>
            <a:headEnd type="none" w="sm" len="sm"/>
            <a:tailEnd type="none" w="sm" len="sm"/>
          </a:ln>
          <a:effectLst/>
        </p:spPr>
        <p:txBody>
          <a:bodyPr wrap="none">
            <a:spAutoFit/>
          </a:bodyPr>
          <a:lstStyle/>
          <a:p>
            <a:pPr>
              <a:defRPr/>
            </a:pPr>
            <a:r>
              <a:rPr lang="es-MX" sz="1800" b="1" dirty="0">
                <a:effectLst>
                  <a:outerShdw blurRad="38100" dist="38100" dir="2700000" algn="tl">
                    <a:srgbClr val="000000">
                      <a:alpha val="43137"/>
                    </a:srgbClr>
                  </a:outerShdw>
                </a:effectLst>
                <a:latin typeface="Tahoma" pitchFamily="34" charset="0"/>
              </a:rPr>
              <a:t>Archivo de Concentración</a:t>
            </a:r>
            <a:endParaRPr lang="es-ES" sz="1800" b="1" dirty="0">
              <a:effectLst>
                <a:outerShdw blurRad="38100" dist="38100" dir="2700000" algn="tl">
                  <a:srgbClr val="000000">
                    <a:alpha val="43137"/>
                  </a:srgbClr>
                </a:outerShdw>
              </a:effectLst>
              <a:latin typeface="Tahoma" pitchFamily="34" charset="0"/>
            </a:endParaRPr>
          </a:p>
        </p:txBody>
      </p:sp>
      <p:sp>
        <p:nvSpPr>
          <p:cNvPr id="18" name="Text Box 21"/>
          <p:cNvSpPr txBox="1">
            <a:spLocks noChangeArrowheads="1"/>
          </p:cNvSpPr>
          <p:nvPr/>
        </p:nvSpPr>
        <p:spPr bwMode="auto">
          <a:xfrm>
            <a:off x="6855451" y="3229594"/>
            <a:ext cx="2159000" cy="369888"/>
          </a:xfrm>
          <a:prstGeom prst="rect">
            <a:avLst/>
          </a:prstGeom>
          <a:noFill/>
          <a:ln w="9525" algn="ctr">
            <a:noFill/>
            <a:miter lim="800000"/>
            <a:headEnd type="none" w="sm" len="sm"/>
            <a:tailEnd type="none" w="sm" len="sm"/>
          </a:ln>
          <a:effectLst/>
        </p:spPr>
        <p:txBody>
          <a:bodyPr wrap="none">
            <a:spAutoFit/>
          </a:bodyPr>
          <a:lstStyle/>
          <a:p>
            <a:pPr>
              <a:defRPr/>
            </a:pPr>
            <a:r>
              <a:rPr lang="es-MX" sz="1800" b="1" dirty="0">
                <a:effectLst>
                  <a:outerShdw blurRad="38100" dist="38100" dir="2700000" algn="tl">
                    <a:srgbClr val="000000">
                      <a:alpha val="43137"/>
                    </a:srgbClr>
                  </a:outerShdw>
                </a:effectLst>
                <a:latin typeface="Tahoma" pitchFamily="34" charset="0"/>
              </a:rPr>
              <a:t>Archivo Histórico</a:t>
            </a:r>
            <a:endParaRPr lang="es-ES" sz="1800" b="1" dirty="0">
              <a:effectLst>
                <a:outerShdw blurRad="38100" dist="38100" dir="2700000" algn="tl">
                  <a:srgbClr val="000000">
                    <a:alpha val="43137"/>
                  </a:srgbClr>
                </a:outerShdw>
              </a:effectLst>
              <a:latin typeface="Tahoma" pitchFamily="34" charset="0"/>
            </a:endParaRPr>
          </a:p>
        </p:txBody>
      </p:sp>
      <p:sp>
        <p:nvSpPr>
          <p:cNvPr id="19" name="17 Rectángulo"/>
          <p:cNvSpPr>
            <a:spLocks noChangeArrowheads="1"/>
          </p:cNvSpPr>
          <p:nvPr/>
        </p:nvSpPr>
        <p:spPr bwMode="auto">
          <a:xfrm>
            <a:off x="211763" y="2229469"/>
            <a:ext cx="2928938" cy="954088"/>
          </a:xfrm>
          <a:prstGeom prst="rect">
            <a:avLst/>
          </a:prstGeom>
          <a:noFill/>
          <a:ln w="9525">
            <a:noFill/>
            <a:miter lim="800000"/>
            <a:headEnd/>
            <a:tailEnd/>
          </a:ln>
        </p:spPr>
        <p:txBody>
          <a:bodyPr>
            <a:spAutoFit/>
          </a:bodyPr>
          <a:lstStyle/>
          <a:p>
            <a:pPr algn="ctr"/>
            <a:r>
              <a:rPr lang="es-MX" sz="1400" b="1" i="1" dirty="0">
                <a:latin typeface="Tw Cen MT" pitchFamily="34" charset="0"/>
              </a:rPr>
              <a:t>Documentos de Uso cotidiano</a:t>
            </a:r>
            <a:r>
              <a:rPr lang="es-MX" sz="1400" dirty="0">
                <a:latin typeface="Tw Cen MT" pitchFamily="34" charset="0"/>
              </a:rPr>
              <a:t> y necesario para el ejercicio  de las atribuciones de la Unidad administrativa.</a:t>
            </a:r>
          </a:p>
        </p:txBody>
      </p:sp>
      <p:sp>
        <p:nvSpPr>
          <p:cNvPr id="20" name="18 Rectángulo"/>
          <p:cNvSpPr>
            <a:spLocks noChangeArrowheads="1"/>
          </p:cNvSpPr>
          <p:nvPr/>
        </p:nvSpPr>
        <p:spPr bwMode="auto">
          <a:xfrm>
            <a:off x="3399463" y="300657"/>
            <a:ext cx="3071813" cy="715962"/>
          </a:xfrm>
          <a:prstGeom prst="rect">
            <a:avLst/>
          </a:prstGeom>
          <a:noFill/>
          <a:ln w="9525">
            <a:noFill/>
            <a:miter lim="800000"/>
            <a:headEnd/>
            <a:tailEnd/>
          </a:ln>
        </p:spPr>
        <p:txBody>
          <a:bodyPr>
            <a:spAutoFit/>
          </a:bodyPr>
          <a:lstStyle/>
          <a:p>
            <a:pPr algn="ctr">
              <a:defRPr/>
            </a:pPr>
            <a:r>
              <a:rPr lang="es-MX" sz="1350" b="1" i="1" dirty="0">
                <a:latin typeface="Tw Cen MT" pitchFamily="34" charset="0"/>
              </a:rPr>
              <a:t>Documentos de Consulta </a:t>
            </a:r>
          </a:p>
          <a:p>
            <a:pPr algn="ctr">
              <a:defRPr/>
            </a:pPr>
            <a:r>
              <a:rPr lang="es-MX" sz="1350" b="1" i="1" dirty="0">
                <a:latin typeface="Tw Cen MT" pitchFamily="34" charset="0"/>
              </a:rPr>
              <a:t>esporádica </a:t>
            </a:r>
            <a:r>
              <a:rPr lang="es-MX" sz="1350" dirty="0">
                <a:latin typeface="Tw Cen MT" pitchFamily="34" charset="0"/>
              </a:rPr>
              <a:t>y que permanecen</a:t>
            </a:r>
          </a:p>
          <a:p>
            <a:pPr algn="ctr">
              <a:defRPr/>
            </a:pPr>
            <a:r>
              <a:rPr lang="es-MX" sz="1350" dirty="0">
                <a:latin typeface="Tw Cen MT" pitchFamily="34" charset="0"/>
              </a:rPr>
              <a:t>en el archivo hasta su destino final.</a:t>
            </a:r>
          </a:p>
        </p:txBody>
      </p:sp>
      <p:sp>
        <p:nvSpPr>
          <p:cNvPr id="21" name="23 Rectángulo"/>
          <p:cNvSpPr>
            <a:spLocks noChangeArrowheads="1"/>
          </p:cNvSpPr>
          <p:nvPr/>
        </p:nvSpPr>
        <p:spPr bwMode="auto">
          <a:xfrm>
            <a:off x="6426826" y="2300907"/>
            <a:ext cx="2928937" cy="954087"/>
          </a:xfrm>
          <a:prstGeom prst="rect">
            <a:avLst/>
          </a:prstGeom>
          <a:noFill/>
          <a:ln w="9525">
            <a:noFill/>
            <a:miter lim="800000"/>
            <a:headEnd/>
            <a:tailEnd/>
          </a:ln>
        </p:spPr>
        <p:txBody>
          <a:bodyPr>
            <a:spAutoFit/>
          </a:bodyPr>
          <a:lstStyle/>
          <a:p>
            <a:pPr algn="ctr"/>
            <a:r>
              <a:rPr lang="es-MX" sz="1400" dirty="0">
                <a:latin typeface="Tw Cen MT" pitchFamily="34" charset="0"/>
              </a:rPr>
              <a:t>Unidad responsable</a:t>
            </a:r>
            <a:r>
              <a:rPr lang="es-MX" sz="1400" b="1" i="1" dirty="0">
                <a:latin typeface="Tw Cen MT" pitchFamily="34" charset="0"/>
              </a:rPr>
              <a:t> de</a:t>
            </a:r>
          </a:p>
          <a:p>
            <a:pPr algn="ctr"/>
            <a:r>
              <a:rPr lang="es-MX" sz="1400" b="1" i="1" dirty="0">
                <a:latin typeface="Tw Cen MT" pitchFamily="34" charset="0"/>
              </a:rPr>
              <a:t>Organizar, conservar, administrar,</a:t>
            </a:r>
          </a:p>
          <a:p>
            <a:pPr algn="ctr"/>
            <a:r>
              <a:rPr lang="es-MX" sz="1400" b="1" i="1" dirty="0">
                <a:latin typeface="Tw Cen MT" pitchFamily="34" charset="0"/>
              </a:rPr>
              <a:t>Describir, divulgar </a:t>
            </a:r>
            <a:r>
              <a:rPr lang="es-MX" sz="1400" dirty="0">
                <a:latin typeface="Tw Cen MT" pitchFamily="34" charset="0"/>
              </a:rPr>
              <a:t>la memoria</a:t>
            </a:r>
          </a:p>
          <a:p>
            <a:pPr algn="ctr"/>
            <a:r>
              <a:rPr lang="es-MX" sz="1400" dirty="0">
                <a:latin typeface="Tw Cen MT" pitchFamily="34" charset="0"/>
              </a:rPr>
              <a:t>documental</a:t>
            </a:r>
          </a:p>
        </p:txBody>
      </p:sp>
      <p:sp>
        <p:nvSpPr>
          <p:cNvPr id="22" name="21 CuadroTexto"/>
          <p:cNvSpPr txBox="1"/>
          <p:nvPr/>
        </p:nvSpPr>
        <p:spPr>
          <a:xfrm>
            <a:off x="2453313" y="3998738"/>
            <a:ext cx="287258" cy="461665"/>
          </a:xfrm>
          <a:prstGeom prst="rect">
            <a:avLst/>
          </a:prstGeom>
          <a:noFill/>
        </p:spPr>
        <p:txBody>
          <a:bodyPr wrap="none">
            <a:spAutoFit/>
          </a:bodyPr>
          <a:lstStyle/>
          <a:p>
            <a:pPr>
              <a:defRPr/>
            </a:pPr>
            <a:r>
              <a:rPr lang="es-MX" sz="2400" b="1" dirty="0">
                <a:solidFill>
                  <a:srgbClr val="CA3208"/>
                </a:solidFill>
                <a:effectLst>
                  <a:outerShdw blurRad="38100" dist="38100" dir="2700000" algn="tl">
                    <a:srgbClr val="000000">
                      <a:alpha val="43137"/>
                    </a:srgbClr>
                  </a:outerShdw>
                </a:effectLst>
                <a:latin typeface="Candara" pitchFamily="34" charset="0"/>
              </a:rPr>
              <a:t>1</a:t>
            </a:r>
          </a:p>
        </p:txBody>
      </p:sp>
      <p:sp>
        <p:nvSpPr>
          <p:cNvPr id="23" name="22 CuadroTexto"/>
          <p:cNvSpPr txBox="1"/>
          <p:nvPr/>
        </p:nvSpPr>
        <p:spPr>
          <a:xfrm>
            <a:off x="5605294" y="1767507"/>
            <a:ext cx="357188" cy="461665"/>
          </a:xfrm>
          <a:prstGeom prst="rect">
            <a:avLst/>
          </a:prstGeom>
          <a:noFill/>
        </p:spPr>
        <p:txBody>
          <a:bodyPr>
            <a:spAutoFit/>
          </a:bodyPr>
          <a:lstStyle/>
          <a:p>
            <a:pPr>
              <a:defRPr/>
            </a:pPr>
            <a:r>
              <a:rPr lang="es-MX" sz="2400" b="1" dirty="0">
                <a:solidFill>
                  <a:srgbClr val="CA3208"/>
                </a:solidFill>
                <a:effectLst>
                  <a:outerShdw blurRad="38100" dist="38100" dir="2700000" algn="tl">
                    <a:srgbClr val="000000">
                      <a:alpha val="43137"/>
                    </a:srgbClr>
                  </a:outerShdw>
                </a:effectLst>
                <a:latin typeface="Candara" pitchFamily="34" charset="0"/>
              </a:rPr>
              <a:t>2</a:t>
            </a:r>
          </a:p>
        </p:txBody>
      </p:sp>
      <p:sp>
        <p:nvSpPr>
          <p:cNvPr id="24" name="23 CuadroTexto"/>
          <p:cNvSpPr txBox="1"/>
          <p:nvPr/>
        </p:nvSpPr>
        <p:spPr>
          <a:xfrm>
            <a:off x="8625513" y="4166219"/>
            <a:ext cx="328936" cy="461665"/>
          </a:xfrm>
          <a:prstGeom prst="rect">
            <a:avLst/>
          </a:prstGeom>
          <a:noFill/>
        </p:spPr>
        <p:txBody>
          <a:bodyPr wrap="none">
            <a:spAutoFit/>
          </a:bodyPr>
          <a:lstStyle/>
          <a:p>
            <a:pPr>
              <a:defRPr/>
            </a:pPr>
            <a:r>
              <a:rPr lang="es-MX" sz="2400" b="1" dirty="0">
                <a:solidFill>
                  <a:srgbClr val="CA3208"/>
                </a:solidFill>
                <a:effectLst>
                  <a:outerShdw blurRad="38100" dist="38100" dir="2700000" algn="tl">
                    <a:srgbClr val="000000">
                      <a:alpha val="43137"/>
                    </a:srgbClr>
                  </a:outerShdw>
                </a:effectLst>
                <a:latin typeface="Candara" pitchFamily="34" charset="0"/>
              </a:rPr>
              <a:t>3</a:t>
            </a:r>
          </a:p>
        </p:txBody>
      </p:sp>
      <p:sp>
        <p:nvSpPr>
          <p:cNvPr id="26" name="Rectangle 12"/>
          <p:cNvSpPr>
            <a:spLocks noChangeArrowheads="1"/>
          </p:cNvSpPr>
          <p:nvPr/>
        </p:nvSpPr>
        <p:spPr bwMode="auto">
          <a:xfrm>
            <a:off x="2558520" y="5462315"/>
            <a:ext cx="5256584" cy="504825"/>
          </a:xfrm>
          <a:prstGeom prst="rect">
            <a:avLst/>
          </a:prstGeom>
          <a:noFill/>
          <a:ln w="9525">
            <a:solidFill>
              <a:schemeClr val="tx1"/>
            </a:solidFill>
            <a:miter lim="800000"/>
            <a:headEnd/>
            <a:tailEnd/>
          </a:ln>
          <a:effectLst/>
        </p:spPr>
        <p:txBody>
          <a:bodyPr wrap="none" anchor="ctr"/>
          <a:lstStyle/>
          <a:p>
            <a:pPr algn="ctr"/>
            <a:r>
              <a:rPr lang="es-MX" dirty="0"/>
              <a:t>Proceso que permite no saturar los archivos</a:t>
            </a:r>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linds(horizont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48" presetClass="entr" presetSubtype="0" accel="5000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2"/>
                                        </p:tgtEl>
                                        <p:attrNameLst>
                                          <p:attrName>ppt_y</p:attrName>
                                        </p:attrNameLst>
                                      </p:cBhvr>
                                      <p:tavLst>
                                        <p:tav tm="0">
                                          <p:val>
                                            <p:strVal val="#ppt_y"/>
                                          </p:val>
                                        </p:tav>
                                        <p:tav tm="100000">
                                          <p:val>
                                            <p:strVal val="#ppt_y"/>
                                          </p:val>
                                        </p:tav>
                                      </p:tavLst>
                                    </p:anim>
                                    <p:animEffect transition="in" filter="fade">
                                      <p:cBhvr>
                                        <p:cTn id="69" dur="1000"/>
                                        <p:tgtEl>
                                          <p:spTgt spid="2"/>
                                        </p:tgtEl>
                                      </p:cBhvr>
                                    </p:animEffect>
                                  </p:childTnLst>
                                </p:cTn>
                              </p:par>
                              <p:par>
                                <p:cTn id="70" presetID="48" presetClass="entr" presetSubtype="0" accel="5000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10"/>
                                        </p:tgtEl>
                                        <p:attrNameLst>
                                          <p:attrName>ppt_y</p:attrName>
                                        </p:attrNameLst>
                                      </p:cBhvr>
                                      <p:tavLst>
                                        <p:tav tm="0">
                                          <p:val>
                                            <p:strVal val="#ppt_y"/>
                                          </p:val>
                                        </p:tav>
                                        <p:tav tm="100000">
                                          <p:val>
                                            <p:strVal val="#ppt_y"/>
                                          </p:val>
                                        </p:tav>
                                      </p:tavLst>
                                    </p:anim>
                                    <p:animEffect transition="in" filter="fade">
                                      <p:cBhvr>
                                        <p:cTn id="75" dur="1000"/>
                                        <p:tgtEl>
                                          <p:spTgt spid="10"/>
                                        </p:tgtEl>
                                      </p:cBhvr>
                                    </p:animEffect>
                                  </p:childTnLst>
                                </p:cTn>
                              </p:par>
                              <p:par>
                                <p:cTn id="76" presetID="48" presetClass="entr" presetSubtype="0" accel="5000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80" dur="1000" fill="hold"/>
                                        <p:tgtEl>
                                          <p:spTgt spid="14"/>
                                        </p:tgtEl>
                                        <p:attrNameLst>
                                          <p:attrName>ppt_y</p:attrName>
                                        </p:attrNameLst>
                                      </p:cBhvr>
                                      <p:tavLst>
                                        <p:tav tm="0">
                                          <p:val>
                                            <p:strVal val="#ppt_y"/>
                                          </p:val>
                                        </p:tav>
                                        <p:tav tm="100000">
                                          <p:val>
                                            <p:strVal val="#ppt_y"/>
                                          </p:val>
                                        </p:tav>
                                      </p:tavLst>
                                    </p:anim>
                                    <p:animEffect transition="in" filter="fade">
                                      <p:cBhvr>
                                        <p:cTn id="81" dur="1000"/>
                                        <p:tgtEl>
                                          <p:spTgt spid="14"/>
                                        </p:tgtEl>
                                      </p:cBhvr>
                                    </p:animEffect>
                                  </p:childTnLst>
                                </p:cTn>
                              </p:par>
                              <p:par>
                                <p:cTn id="82" presetID="48" presetClass="entr" presetSubtype="0" accel="5000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5" dur="1000" fill="hold"/>
                                        <p:tgtEl>
                                          <p:spTgt spid="18"/>
                                        </p:tgtEl>
                                        <p:attrNameLst>
                                          <p:attrName>ppt_x</p:attrName>
                                        </p:attrNameLst>
                                      </p:cBhvr>
                                      <p:tavLst>
                                        <p:tav tm="0">
                                          <p:val>
                                            <p:fltVal val="-1"/>
                                          </p:val>
                                        </p:tav>
                                        <p:tav tm="50000">
                                          <p:val>
                                            <p:fltVal val="0.95"/>
                                          </p:val>
                                        </p:tav>
                                        <p:tav tm="100000">
                                          <p:val>
                                            <p:strVal val="#ppt_x"/>
                                          </p:val>
                                        </p:tav>
                                      </p:tavLst>
                                    </p:anim>
                                    <p:anim calcmode="lin" valueType="num">
                                      <p:cBhvr>
                                        <p:cTn id="86" dur="1000" fill="hold"/>
                                        <p:tgtEl>
                                          <p:spTgt spid="18"/>
                                        </p:tgtEl>
                                        <p:attrNameLst>
                                          <p:attrName>ppt_y</p:attrName>
                                        </p:attrNameLst>
                                      </p:cBhvr>
                                      <p:tavLst>
                                        <p:tav tm="0">
                                          <p:val>
                                            <p:strVal val="#ppt_y"/>
                                          </p:val>
                                        </p:tav>
                                        <p:tav tm="100000">
                                          <p:val>
                                            <p:strVal val="#ppt_y"/>
                                          </p:val>
                                        </p:tav>
                                      </p:tavLst>
                                    </p:anim>
                                    <p:animEffect transition="in" filter="fade">
                                      <p:cBhvr>
                                        <p:cTn id="87" dur="1000"/>
                                        <p:tgtEl>
                                          <p:spTgt spid="18"/>
                                        </p:tgtEl>
                                      </p:cBhvr>
                                    </p:animEffect>
                                  </p:childTnLst>
                                </p:cTn>
                              </p:par>
                              <p:par>
                                <p:cTn id="88" presetID="48" presetClass="entr" presetSubtype="0" accel="5000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1"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92" dur="1000" fill="hold"/>
                                        <p:tgtEl>
                                          <p:spTgt spid="21"/>
                                        </p:tgtEl>
                                        <p:attrNameLst>
                                          <p:attrName>ppt_y</p:attrName>
                                        </p:attrNameLst>
                                      </p:cBhvr>
                                      <p:tavLst>
                                        <p:tav tm="0">
                                          <p:val>
                                            <p:strVal val="#ppt_y"/>
                                          </p:val>
                                        </p:tav>
                                        <p:tav tm="100000">
                                          <p:val>
                                            <p:strVal val="#ppt_y"/>
                                          </p:val>
                                        </p:tav>
                                      </p:tavLst>
                                    </p:anim>
                                    <p:animEffect transition="in" filter="fade">
                                      <p:cBhvr>
                                        <p:cTn id="93" dur="1000"/>
                                        <p:tgtEl>
                                          <p:spTgt spid="21"/>
                                        </p:tgtEl>
                                      </p:cBhvr>
                                    </p:animEffect>
                                  </p:childTnLst>
                                </p:cTn>
                              </p:par>
                              <p:par>
                                <p:cTn id="94" presetID="48" presetClass="entr" presetSubtype="0" accel="5000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7"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98" dur="1000" fill="hold"/>
                                        <p:tgtEl>
                                          <p:spTgt spid="24"/>
                                        </p:tgtEl>
                                        <p:attrNameLst>
                                          <p:attrName>ppt_y</p:attrName>
                                        </p:attrNameLst>
                                      </p:cBhvr>
                                      <p:tavLst>
                                        <p:tav tm="0">
                                          <p:val>
                                            <p:strVal val="#ppt_y"/>
                                          </p:val>
                                        </p:tav>
                                        <p:tav tm="100000">
                                          <p:val>
                                            <p:strVal val="#ppt_y"/>
                                          </p:val>
                                        </p:tav>
                                      </p:tavLst>
                                    </p:anim>
                                    <p:animEffect transition="in" filter="fade">
                                      <p:cBhvr>
                                        <p:cTn id="99" dur="10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5">
                                            <p:txEl>
                                              <p:pRg st="0" end="0"/>
                                            </p:txEl>
                                          </p:spTgt>
                                        </p:tgtEl>
                                        <p:attrNameLst>
                                          <p:attrName>style.visibility</p:attrName>
                                        </p:attrNameLst>
                                      </p:cBhvr>
                                      <p:to>
                                        <p:strVal val="visible"/>
                                      </p:to>
                                    </p:set>
                                    <p:anim calcmode="lin" valueType="num">
                                      <p:cBhvr additive="base">
                                        <p:cTn id="10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5">
                                            <p:txEl>
                                              <p:pRg st="1" end="1"/>
                                            </p:txEl>
                                          </p:spTgt>
                                        </p:tgtEl>
                                        <p:attrNameLst>
                                          <p:attrName>style.visibility</p:attrName>
                                        </p:attrNameLst>
                                      </p:cBhvr>
                                      <p:to>
                                        <p:strVal val="visible"/>
                                      </p:to>
                                    </p:set>
                                    <p:anim calcmode="lin" valueType="num">
                                      <p:cBhvr additive="base">
                                        <p:cTn id="10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8" grpId="0" animBg="1"/>
      <p:bldP spid="9" grpId="0" animBg="1"/>
      <p:bldP spid="10" grpId="0" animBg="1"/>
      <p:bldP spid="11" grpId="0" animBg="1"/>
      <p:bldP spid="12" grpId="0" animBg="1"/>
      <p:bldP spid="13" grpId="0" animBg="1"/>
      <p:bldP spid="14" grpId="0" animBg="1"/>
      <p:bldP spid="16" grpId="0"/>
      <p:bldP spid="17" grpId="0"/>
      <p:bldP spid="18" grpId="0"/>
      <p:bldP spid="19" grpId="0"/>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39146" y="1472097"/>
            <a:ext cx="8620059" cy="3416320"/>
          </a:xfrm>
          <a:prstGeom prst="rect">
            <a:avLst/>
          </a:prstGeom>
          <a:noFill/>
          <a:ln w="9525" algn="ctr">
            <a:noFill/>
            <a:miter lim="800000"/>
            <a:headEnd type="none" w="sm" len="sm"/>
            <a:tailEnd type="none" w="sm" len="sm"/>
          </a:ln>
          <a:effectLst/>
        </p:spPr>
        <p:txBody>
          <a:bodyPr wrap="square">
            <a:spAutoFit/>
          </a:bodyPr>
          <a:lstStyle/>
          <a:p>
            <a:pPr algn="ctr">
              <a:defRPr/>
            </a:pPr>
            <a:r>
              <a:rPr lang="es-MX" sz="4800" kern="0" dirty="0">
                <a:effectLst>
                  <a:outerShdw blurRad="38100" dist="38100" dir="2700000" algn="tl">
                    <a:srgbClr val="C0C0C0"/>
                  </a:outerShdw>
                </a:effectLst>
                <a:latin typeface="Segoe UI" pitchFamily="34" charset="0"/>
                <a:ea typeface="Segoe UI" pitchFamily="34" charset="0"/>
                <a:cs typeface="Segoe UI" pitchFamily="34" charset="0"/>
              </a:rPr>
              <a:t>V</a:t>
            </a:r>
            <a:r>
              <a:rPr lang="es-MX" sz="4400" kern="0" dirty="0">
                <a:effectLst>
                  <a:outerShdw blurRad="38100" dist="38100" dir="2700000" algn="tl">
                    <a:srgbClr val="C0C0C0"/>
                  </a:outerShdw>
                </a:effectLst>
                <a:latin typeface="Segoe UI" pitchFamily="34" charset="0"/>
                <a:ea typeface="Segoe UI" pitchFamily="34" charset="0"/>
                <a:cs typeface="Segoe UI" pitchFamily="34" charset="0"/>
              </a:rPr>
              <a:t>ALORACIÓN </a:t>
            </a:r>
            <a:r>
              <a:rPr lang="es-MX" sz="4800" kern="0" dirty="0">
                <a:effectLst>
                  <a:outerShdw blurRad="38100" dist="38100" dir="2700000" algn="tl">
                    <a:srgbClr val="C0C0C0"/>
                  </a:outerShdw>
                </a:effectLst>
                <a:latin typeface="Segoe UI" pitchFamily="34" charset="0"/>
                <a:ea typeface="Segoe UI" pitchFamily="34" charset="0"/>
                <a:cs typeface="Segoe UI" pitchFamily="34" charset="0"/>
              </a:rPr>
              <a:t>D</a:t>
            </a:r>
            <a:r>
              <a:rPr lang="es-MX" sz="4400" kern="0" dirty="0">
                <a:effectLst>
                  <a:outerShdw blurRad="38100" dist="38100" dir="2700000" algn="tl">
                    <a:srgbClr val="C0C0C0"/>
                  </a:outerShdw>
                </a:effectLst>
                <a:latin typeface="Segoe UI" pitchFamily="34" charset="0"/>
                <a:ea typeface="Segoe UI" pitchFamily="34" charset="0"/>
                <a:cs typeface="Segoe UI" pitchFamily="34" charset="0"/>
              </a:rPr>
              <a:t>OCUMENTAL</a:t>
            </a:r>
          </a:p>
          <a:p>
            <a:pPr algn="ctr">
              <a:defRPr/>
            </a:pPr>
            <a:r>
              <a:rPr lang="es-MX" sz="2800" dirty="0">
                <a:latin typeface="Segoe UI" pitchFamily="34" charset="0"/>
                <a:ea typeface="Segoe UI" pitchFamily="34" charset="0"/>
                <a:cs typeface="Segoe UI" pitchFamily="34" charset="0"/>
              </a:rPr>
              <a:t>Es el análisis </a:t>
            </a:r>
            <a:r>
              <a:rPr lang="es-MX" sz="2800" dirty="0" smtClean="0">
                <a:latin typeface="Segoe UI" pitchFamily="34" charset="0"/>
                <a:ea typeface="Segoe UI" pitchFamily="34" charset="0"/>
                <a:cs typeface="Segoe UI" pitchFamily="34" charset="0"/>
              </a:rPr>
              <a:t>y </a:t>
            </a:r>
            <a:r>
              <a:rPr lang="es-MX" sz="2800" dirty="0">
                <a:latin typeface="Segoe UI" pitchFamily="34" charset="0"/>
                <a:ea typeface="Segoe UI" pitchFamily="34" charset="0"/>
                <a:cs typeface="Segoe UI" pitchFamily="34" charset="0"/>
              </a:rPr>
              <a:t>estudio de los documentos,  para determinar </a:t>
            </a:r>
            <a:r>
              <a:rPr lang="es-MX" sz="2800" dirty="0" smtClean="0">
                <a:latin typeface="Segoe UI" pitchFamily="34" charset="0"/>
                <a:ea typeface="Segoe UI" pitchFamily="34" charset="0"/>
                <a:cs typeface="Segoe UI" pitchFamily="34" charset="0"/>
              </a:rPr>
              <a:t> su </a:t>
            </a:r>
            <a:r>
              <a:rPr lang="es-MX" sz="2800" dirty="0">
                <a:latin typeface="Segoe UI" pitchFamily="34" charset="0"/>
                <a:ea typeface="Segoe UI" pitchFamily="34" charset="0"/>
                <a:cs typeface="Segoe UI" pitchFamily="34" charset="0"/>
              </a:rPr>
              <a:t>utilidad o valor a lo largo de </a:t>
            </a:r>
            <a:r>
              <a:rPr lang="es-MX" sz="2800" i="1" dirty="0" smtClean="0">
                <a:latin typeface="Segoe UI" pitchFamily="34" charset="0"/>
                <a:ea typeface="Segoe UI" pitchFamily="34" charset="0"/>
                <a:cs typeface="Segoe UI" pitchFamily="34" charset="0"/>
              </a:rPr>
              <a:t>sus etapas </a:t>
            </a:r>
            <a:r>
              <a:rPr lang="es-MX" sz="2800" dirty="0" smtClean="0">
                <a:latin typeface="Segoe UI" pitchFamily="34" charset="0"/>
                <a:ea typeface="Segoe UI" pitchFamily="34" charset="0"/>
                <a:cs typeface="Segoe UI" pitchFamily="34" charset="0"/>
              </a:rPr>
              <a:t>así </a:t>
            </a:r>
            <a:r>
              <a:rPr lang="es-MX" sz="2800" dirty="0">
                <a:latin typeface="Segoe UI" pitchFamily="34" charset="0"/>
                <a:ea typeface="Segoe UI" pitchFamily="34" charset="0"/>
                <a:cs typeface="Segoe UI" pitchFamily="34" charset="0"/>
              </a:rPr>
              <a:t>como para designarles </a:t>
            </a:r>
            <a:r>
              <a:rPr lang="es-MX" sz="2800" dirty="0" smtClean="0">
                <a:latin typeface="Segoe UI" pitchFamily="34" charset="0"/>
                <a:ea typeface="Segoe UI" pitchFamily="34" charset="0"/>
                <a:cs typeface="Segoe UI" pitchFamily="34" charset="0"/>
              </a:rPr>
              <a:t>tiempo </a:t>
            </a:r>
          </a:p>
          <a:p>
            <a:pPr algn="ctr">
              <a:defRPr/>
            </a:pPr>
            <a:r>
              <a:rPr lang="es-MX" sz="2800" dirty="0" smtClean="0">
                <a:latin typeface="Segoe UI" pitchFamily="34" charset="0"/>
                <a:ea typeface="Segoe UI" pitchFamily="34" charset="0"/>
                <a:cs typeface="Segoe UI" pitchFamily="34" charset="0"/>
              </a:rPr>
              <a:t>(vigencia documental) </a:t>
            </a:r>
          </a:p>
          <a:p>
            <a:pPr algn="ctr">
              <a:defRPr/>
            </a:pPr>
            <a:r>
              <a:rPr lang="es-MX" sz="2800" dirty="0" smtClean="0">
                <a:latin typeface="Segoe UI" pitchFamily="34" charset="0"/>
                <a:ea typeface="Segoe UI" pitchFamily="34" charset="0"/>
                <a:cs typeface="Segoe UI" pitchFamily="34" charset="0"/>
              </a:rPr>
              <a:t>y </a:t>
            </a:r>
            <a:r>
              <a:rPr lang="es-MX" sz="2800" dirty="0">
                <a:latin typeface="Segoe UI" pitchFamily="34" charset="0"/>
                <a:ea typeface="Segoe UI" pitchFamily="34" charset="0"/>
                <a:cs typeface="Segoe UI" pitchFamily="34" charset="0"/>
              </a:rPr>
              <a:t>espacio </a:t>
            </a:r>
            <a:r>
              <a:rPr lang="es-MX" sz="2800" dirty="0" smtClean="0">
                <a:latin typeface="Segoe UI" pitchFamily="34" charset="0"/>
                <a:ea typeface="Segoe UI" pitchFamily="34" charset="0"/>
                <a:cs typeface="Segoe UI" pitchFamily="34" charset="0"/>
              </a:rPr>
              <a:t>de conservación </a:t>
            </a:r>
            <a:r>
              <a:rPr lang="es-MX" sz="2800" dirty="0">
                <a:latin typeface="Segoe UI" pitchFamily="34" charset="0"/>
                <a:ea typeface="Segoe UI" pitchFamily="34" charset="0"/>
                <a:cs typeface="Segoe UI" pitchFamily="34" charset="0"/>
              </a:rPr>
              <a:t>o eliminación.</a:t>
            </a:r>
          </a:p>
          <a:p>
            <a:pPr algn="ctr">
              <a:defRPr/>
            </a:pPr>
            <a:endParaRPr lang="es-ES" sz="2800" dirty="0">
              <a:solidFill>
                <a:srgbClr val="009900"/>
              </a:solidFill>
              <a:latin typeface="EurekaSans-Light" pitchFamily="50" charset="0"/>
            </a:endParaRPr>
          </a:p>
        </p:txBody>
      </p:sp>
      <p:sp>
        <p:nvSpPr>
          <p:cNvPr id="3" name="4 CuadroTexto"/>
          <p:cNvSpPr txBox="1">
            <a:spLocks noChangeArrowheads="1"/>
          </p:cNvSpPr>
          <p:nvPr/>
        </p:nvSpPr>
        <p:spPr bwMode="auto">
          <a:xfrm>
            <a:off x="1362447" y="6180362"/>
            <a:ext cx="3337520" cy="523220"/>
          </a:xfrm>
          <a:prstGeom prst="rect">
            <a:avLst/>
          </a:prstGeom>
          <a:noFill/>
          <a:ln w="9525">
            <a:noFill/>
            <a:miter lim="800000"/>
            <a:headEnd/>
            <a:tailEnd/>
          </a:ln>
        </p:spPr>
        <p:txBody>
          <a:bodyPr wrap="square">
            <a:spAutoFit/>
          </a:bodyPr>
          <a:lstStyle/>
          <a:p>
            <a:pPr algn="ctr"/>
            <a:r>
              <a:rPr lang="es-MX" sz="28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Valores </a:t>
            </a:r>
            <a:r>
              <a:rPr lang="es-MX" sz="2800" dirty="0">
                <a:effectLst>
                  <a:outerShdw blurRad="38100" dist="38100" dir="2700000" algn="tl">
                    <a:srgbClr val="000000">
                      <a:alpha val="43137"/>
                    </a:srgbClr>
                  </a:outerShdw>
                </a:effectLst>
                <a:latin typeface="Segoe UI" pitchFamily="34" charset="0"/>
                <a:ea typeface="Segoe UI" pitchFamily="34" charset="0"/>
                <a:cs typeface="Segoe UI" pitchFamily="34" charset="0"/>
              </a:rPr>
              <a:t>primarios</a:t>
            </a:r>
          </a:p>
        </p:txBody>
      </p:sp>
      <p:sp>
        <p:nvSpPr>
          <p:cNvPr id="4" name="11 CuadroTexto"/>
          <p:cNvSpPr txBox="1">
            <a:spLocks noChangeArrowheads="1"/>
          </p:cNvSpPr>
          <p:nvPr/>
        </p:nvSpPr>
        <p:spPr bwMode="auto">
          <a:xfrm>
            <a:off x="5297037" y="6225044"/>
            <a:ext cx="3625552" cy="523220"/>
          </a:xfrm>
          <a:prstGeom prst="rect">
            <a:avLst/>
          </a:prstGeom>
          <a:noFill/>
          <a:ln w="9525">
            <a:noFill/>
            <a:miter lim="800000"/>
            <a:headEnd/>
            <a:tailEnd/>
          </a:ln>
        </p:spPr>
        <p:txBody>
          <a:bodyPr wrap="square">
            <a:spAutoFit/>
          </a:bodyPr>
          <a:lstStyle/>
          <a:p>
            <a:pPr algn="ctr"/>
            <a:r>
              <a:rPr lang="es-MX" sz="28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Valores </a:t>
            </a:r>
            <a:r>
              <a:rPr lang="es-MX" sz="2800" dirty="0">
                <a:effectLst>
                  <a:outerShdw blurRad="38100" dist="38100" dir="2700000" algn="tl">
                    <a:srgbClr val="000000">
                      <a:alpha val="43137"/>
                    </a:srgbClr>
                  </a:outerShdw>
                </a:effectLst>
                <a:latin typeface="Segoe UI" pitchFamily="34" charset="0"/>
                <a:ea typeface="Segoe UI" pitchFamily="34" charset="0"/>
                <a:cs typeface="Segoe UI" pitchFamily="34" charset="0"/>
              </a:rPr>
              <a:t>Secundarios</a:t>
            </a:r>
          </a:p>
        </p:txBody>
      </p:sp>
      <p:sp>
        <p:nvSpPr>
          <p:cNvPr id="5" name="4 Flecha arriba"/>
          <p:cNvSpPr/>
          <p:nvPr/>
        </p:nvSpPr>
        <p:spPr>
          <a:xfrm rot="9195680">
            <a:off x="6470307" y="4988847"/>
            <a:ext cx="462988" cy="1256200"/>
          </a:xfrm>
          <a:prstGeom prst="upArrow">
            <a:avLst>
              <a:gd name="adj1" fmla="val 50000"/>
              <a:gd name="adj2" fmla="val 52198"/>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arriba"/>
          <p:cNvSpPr/>
          <p:nvPr/>
        </p:nvSpPr>
        <p:spPr>
          <a:xfrm rot="12617389">
            <a:off x="3247529" y="4994824"/>
            <a:ext cx="462988" cy="1256200"/>
          </a:xfrm>
          <a:prstGeom prst="upArrow">
            <a:avLst>
              <a:gd name="adj1" fmla="val 50000"/>
              <a:gd name="adj2" fmla="val 52198"/>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Picture 4" descr="C:\Users\colivares.CONAFOR\AppData\Local\Microsoft\Windows\Temporary Internet Files\Content.IE5\06HSQ2GK\MC900233457[1].wmf"/>
          <p:cNvPicPr>
            <a:picLocks noChangeAspect="1" noChangeArrowheads="1"/>
          </p:cNvPicPr>
          <p:nvPr/>
        </p:nvPicPr>
        <p:blipFill>
          <a:blip r:embed="rId2" cstate="print"/>
          <a:srcRect/>
          <a:stretch>
            <a:fillRect/>
          </a:stretch>
        </p:blipFill>
        <p:spPr bwMode="auto">
          <a:xfrm>
            <a:off x="760738" y="4928481"/>
            <a:ext cx="1203418" cy="1138229"/>
          </a:xfrm>
          <a:prstGeom prst="rect">
            <a:avLst/>
          </a:prstGeom>
          <a:noFill/>
        </p:spPr>
      </p:pic>
    </p:spTree>
    <p:extLst>
      <p:ext uri="{BB962C8B-B14F-4D97-AF65-F5344CB8AC3E}">
        <p14:creationId xmlns:p14="http://schemas.microsoft.com/office/powerpoint/2010/main" val="17763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down)">
                                      <p:cBhvr>
                                        <p:cTn id="3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797080" y="533928"/>
            <a:ext cx="4601436" cy="627062"/>
          </a:xfrm>
          <a:prstGeom prst="rect">
            <a:avLst/>
          </a:prstGeom>
          <a:noFill/>
          <a:ln>
            <a:miter lim="800000"/>
            <a:headEnd/>
            <a:tailEnd/>
          </a:ln>
        </p:spPr>
        <p:txBody>
          <a:bodyPr/>
          <a:lstStyle/>
          <a:p>
            <a:pPr marL="342900" indent="-342900">
              <a:lnSpc>
                <a:spcPct val="90000"/>
              </a:lnSpc>
              <a:spcBef>
                <a:spcPct val="20000"/>
              </a:spcBef>
              <a:defRPr/>
            </a:pPr>
            <a:r>
              <a:rPr lang="es-MX" sz="3600" b="1" kern="0" dirty="0">
                <a:effectLst>
                  <a:outerShdw blurRad="38100" dist="38100" dir="2700000" algn="tl">
                    <a:srgbClr val="000000">
                      <a:alpha val="43137"/>
                    </a:srgbClr>
                  </a:outerShdw>
                </a:effectLst>
                <a:latin typeface="Tahoma" pitchFamily="34" charset="0"/>
              </a:rPr>
              <a:t>V</a:t>
            </a:r>
            <a:r>
              <a:rPr lang="es-MX" sz="3200" kern="0" dirty="0">
                <a:latin typeface="Tahoma" pitchFamily="34" charset="0"/>
              </a:rPr>
              <a:t>ALORES </a:t>
            </a:r>
            <a:r>
              <a:rPr lang="es-MX" sz="3600" b="1" kern="0" dirty="0">
                <a:effectLst>
                  <a:outerShdw blurRad="38100" dist="38100" dir="2700000" algn="tl">
                    <a:srgbClr val="000000">
                      <a:alpha val="43137"/>
                    </a:srgbClr>
                  </a:outerShdw>
                </a:effectLst>
                <a:latin typeface="Tahoma" pitchFamily="34" charset="0"/>
              </a:rPr>
              <a:t>P</a:t>
            </a:r>
            <a:r>
              <a:rPr lang="es-MX" sz="3200" kern="0" dirty="0">
                <a:latin typeface="Tahoma" pitchFamily="34" charset="0"/>
              </a:rPr>
              <a:t>RIMARIOS</a:t>
            </a:r>
          </a:p>
        </p:txBody>
      </p:sp>
      <p:sp>
        <p:nvSpPr>
          <p:cNvPr id="3" name="2 Rectángulo"/>
          <p:cNvSpPr>
            <a:spLocks noChangeArrowheads="1"/>
          </p:cNvSpPr>
          <p:nvPr/>
        </p:nvSpPr>
        <p:spPr bwMode="auto">
          <a:xfrm>
            <a:off x="588943" y="1793061"/>
            <a:ext cx="6372200" cy="4955203"/>
          </a:xfrm>
          <a:prstGeom prst="rect">
            <a:avLst/>
          </a:prstGeom>
          <a:noFill/>
          <a:ln w="9525">
            <a:noFill/>
            <a:miter lim="800000"/>
            <a:headEnd/>
            <a:tailEnd/>
          </a:ln>
        </p:spPr>
        <p:txBody>
          <a:bodyPr wrap="square">
            <a:spAutoFit/>
          </a:bodyPr>
          <a:lstStyle/>
          <a:p>
            <a:pPr algn="ctr"/>
            <a:r>
              <a:rPr lang="es-MX" dirty="0">
                <a:latin typeface="Candara" pitchFamily="34" charset="0"/>
              </a:rPr>
              <a:t> </a:t>
            </a:r>
            <a:r>
              <a:rPr lang="es-MX" sz="2400" dirty="0">
                <a:latin typeface="Candara" pitchFamily="34" charset="0"/>
              </a:rPr>
              <a:t>Son los</a:t>
            </a:r>
            <a:r>
              <a:rPr lang="es-MX" sz="2400" dirty="0">
                <a:solidFill>
                  <a:srgbClr val="FF9900"/>
                </a:solidFill>
                <a:latin typeface="Candara" pitchFamily="34" charset="0"/>
              </a:rPr>
              <a:t> </a:t>
            </a:r>
            <a:r>
              <a:rPr lang="es-MX" sz="2400" dirty="0">
                <a:solidFill>
                  <a:srgbClr val="333399"/>
                </a:solidFill>
                <a:effectLst>
                  <a:outerShdw blurRad="38100" dist="38100" dir="2700000" algn="tl">
                    <a:srgbClr val="000000">
                      <a:alpha val="43137"/>
                    </a:srgbClr>
                  </a:outerShdw>
                </a:effectLst>
                <a:latin typeface="Candara" pitchFamily="34" charset="0"/>
              </a:rPr>
              <a:t>valores</a:t>
            </a:r>
            <a:r>
              <a:rPr lang="es-MX" sz="2400" dirty="0">
                <a:solidFill>
                  <a:srgbClr val="FF9900"/>
                </a:solidFill>
                <a:latin typeface="Candara" pitchFamily="34" charset="0"/>
              </a:rPr>
              <a:t> </a:t>
            </a:r>
            <a:r>
              <a:rPr lang="es-MX" sz="2400" dirty="0">
                <a:latin typeface="Candara" pitchFamily="34" charset="0"/>
              </a:rPr>
              <a:t>que tienen los documentos que están en </a:t>
            </a:r>
            <a:r>
              <a:rPr lang="es-MX" sz="2400" dirty="0" smtClean="0">
                <a:latin typeface="Candara" pitchFamily="34" charset="0"/>
              </a:rPr>
              <a:t>el </a:t>
            </a:r>
            <a:r>
              <a:rPr lang="es-MX" sz="2400" i="1" dirty="0" smtClean="0">
                <a:solidFill>
                  <a:schemeClr val="accent3">
                    <a:lumMod val="75000"/>
                  </a:schemeClr>
                </a:solidFill>
                <a:effectLst>
                  <a:outerShdw blurRad="38100" dist="38100" dir="2700000" algn="tl">
                    <a:srgbClr val="000000">
                      <a:alpha val="43137"/>
                    </a:srgbClr>
                  </a:outerShdw>
                </a:effectLst>
                <a:latin typeface="Candara" pitchFamily="34" charset="0"/>
              </a:rPr>
              <a:t>Archivo de trámite </a:t>
            </a:r>
            <a:r>
              <a:rPr lang="es-MX" sz="2400" dirty="0" smtClean="0">
                <a:latin typeface="Candara" pitchFamily="34" charset="0"/>
              </a:rPr>
              <a:t>para </a:t>
            </a:r>
            <a:r>
              <a:rPr lang="es-MX" sz="2400" dirty="0">
                <a:latin typeface="Candara" pitchFamily="34" charset="0"/>
              </a:rPr>
              <a:t>la consulta  </a:t>
            </a:r>
            <a:r>
              <a:rPr lang="es-MX" sz="2400" dirty="0" smtClean="0">
                <a:latin typeface="Candara" pitchFamily="34" charset="0"/>
              </a:rPr>
              <a:t>inmediata, y los cuales se </a:t>
            </a:r>
            <a:r>
              <a:rPr lang="es-MX" sz="2400" dirty="0">
                <a:latin typeface="Candara" pitchFamily="34" charset="0"/>
              </a:rPr>
              <a:t>usan cotidianamente. </a:t>
            </a:r>
          </a:p>
          <a:p>
            <a:pPr algn="ctr"/>
            <a:endParaRPr lang="es-MX" sz="2400" dirty="0">
              <a:latin typeface="Candara" pitchFamily="34" charset="0"/>
            </a:endParaRPr>
          </a:p>
          <a:p>
            <a:pPr algn="ctr"/>
            <a:r>
              <a:rPr lang="es-MX" sz="2400" dirty="0">
                <a:latin typeface="Candara" pitchFamily="34" charset="0"/>
              </a:rPr>
              <a:t>Pueden presentar aspectos  </a:t>
            </a:r>
            <a:r>
              <a:rPr lang="es-MX" sz="2400" dirty="0">
                <a:solidFill>
                  <a:srgbClr val="333399"/>
                </a:solidFill>
                <a:effectLst>
                  <a:outerShdw blurRad="38100" dist="38100" dir="2700000" algn="tl">
                    <a:srgbClr val="000000">
                      <a:alpha val="43137"/>
                    </a:srgbClr>
                  </a:outerShdw>
                </a:effectLst>
                <a:latin typeface="Candara" pitchFamily="34" charset="0"/>
              </a:rPr>
              <a:t>administrativos, legales, fiscales y contables</a:t>
            </a:r>
            <a:r>
              <a:rPr lang="es-MX" sz="2800" dirty="0">
                <a:effectLst>
                  <a:outerShdw blurRad="38100" dist="38100" dir="2700000" algn="tl">
                    <a:srgbClr val="000000">
                      <a:alpha val="43137"/>
                    </a:srgbClr>
                  </a:outerShdw>
                </a:effectLst>
                <a:latin typeface="Candara" pitchFamily="34" charset="0"/>
              </a:rPr>
              <a:t>.  </a:t>
            </a:r>
            <a:r>
              <a:rPr lang="es-MX" sz="2400" dirty="0">
                <a:latin typeface="Candara" pitchFamily="34" charset="0"/>
              </a:rPr>
              <a:t>Y existen durante el trámite de  los </a:t>
            </a:r>
            <a:r>
              <a:rPr lang="es-MX" sz="2400" dirty="0" smtClean="0">
                <a:latin typeface="Candara" pitchFamily="34" charset="0"/>
              </a:rPr>
              <a:t>asuntos</a:t>
            </a:r>
            <a:r>
              <a:rPr lang="es-MX" sz="2400" dirty="0">
                <a:latin typeface="Candara" pitchFamily="34" charset="0"/>
              </a:rPr>
              <a:t> </a:t>
            </a:r>
            <a:r>
              <a:rPr lang="es-MX" sz="2400" dirty="0" smtClean="0">
                <a:latin typeface="Candara" pitchFamily="34" charset="0"/>
              </a:rPr>
              <a:t>y cuentan con una </a:t>
            </a:r>
            <a:r>
              <a:rPr lang="es-MX" sz="2400" i="1" dirty="0" smtClean="0">
                <a:latin typeface="Candara" pitchFamily="34" charset="0"/>
              </a:rPr>
              <a:t>vigencia documental.</a:t>
            </a:r>
            <a:endParaRPr lang="es-MX" sz="2400" dirty="0">
              <a:latin typeface="Candara" pitchFamily="34" charset="0"/>
            </a:endParaRPr>
          </a:p>
          <a:p>
            <a:pPr algn="ctr"/>
            <a:endParaRPr lang="es-MX" sz="2400" dirty="0">
              <a:latin typeface="Candara" pitchFamily="34" charset="0"/>
            </a:endParaRPr>
          </a:p>
          <a:p>
            <a:pPr algn="ctr"/>
            <a:r>
              <a:rPr lang="es-MX" sz="2400" dirty="0">
                <a:latin typeface="Candara" pitchFamily="34" charset="0"/>
              </a:rPr>
              <a:t>Luego los documentos </a:t>
            </a:r>
            <a:r>
              <a:rPr lang="es-MX" sz="2400" dirty="0" smtClean="0">
                <a:latin typeface="Candara" pitchFamily="34" charset="0"/>
              </a:rPr>
              <a:t>se transfieren a una guarda precaucional en el </a:t>
            </a:r>
            <a:r>
              <a:rPr lang="es-MX" sz="2400" i="1" dirty="0">
                <a:solidFill>
                  <a:schemeClr val="accent3">
                    <a:lumMod val="75000"/>
                  </a:schemeClr>
                </a:solidFill>
                <a:effectLst>
                  <a:outerShdw blurRad="38100" dist="38100" dir="2700000" algn="tl">
                    <a:srgbClr val="000000">
                      <a:alpha val="43137"/>
                    </a:srgbClr>
                  </a:outerShdw>
                </a:effectLst>
                <a:latin typeface="Candara" pitchFamily="34" charset="0"/>
              </a:rPr>
              <a:t>Archivo de Concentración</a:t>
            </a:r>
            <a:r>
              <a:rPr lang="es-MX" sz="2400" dirty="0" smtClean="0">
                <a:latin typeface="Candara" pitchFamily="34" charset="0"/>
              </a:rPr>
              <a:t>; los </a:t>
            </a:r>
            <a:r>
              <a:rPr lang="es-MX" sz="2400" dirty="0">
                <a:latin typeface="Candara" pitchFamily="34" charset="0"/>
              </a:rPr>
              <a:t>valores de los </a:t>
            </a:r>
            <a:r>
              <a:rPr lang="es-MX" sz="2400" dirty="0" smtClean="0">
                <a:latin typeface="Candara" pitchFamily="34" charset="0"/>
              </a:rPr>
              <a:t>documentos </a:t>
            </a:r>
            <a:r>
              <a:rPr lang="es-MX" sz="2400" u="sng" dirty="0" smtClean="0">
                <a:effectLst>
                  <a:outerShdw blurRad="38100" dist="38100" dir="2700000" algn="tl">
                    <a:srgbClr val="000000">
                      <a:alpha val="43137"/>
                    </a:srgbClr>
                  </a:outerShdw>
                </a:effectLst>
                <a:latin typeface="Candara" pitchFamily="34" charset="0"/>
              </a:rPr>
              <a:t>siguen siendo primarios</a:t>
            </a:r>
            <a:r>
              <a:rPr lang="es-MX" sz="2400" u="sng" dirty="0">
                <a:effectLst>
                  <a:outerShdw blurRad="38100" dist="38100" dir="2700000" algn="tl">
                    <a:srgbClr val="000000">
                      <a:alpha val="43137"/>
                    </a:srgbClr>
                  </a:outerShdw>
                </a:effectLst>
                <a:latin typeface="Candara" pitchFamily="34" charset="0"/>
              </a:rPr>
              <a:t>.</a:t>
            </a:r>
          </a:p>
        </p:txBody>
      </p:sp>
      <p:pic>
        <p:nvPicPr>
          <p:cNvPr id="4" name="Picture 4" descr="C:\Users\colivares.CONAFOR\AppData\Local\Microsoft\Windows\Temporary Internet Files\Content.IE5\6TWGL3ED\MC900078735[1].wmf"/>
          <p:cNvPicPr>
            <a:picLocks noChangeAspect="1" noChangeArrowheads="1"/>
          </p:cNvPicPr>
          <p:nvPr/>
        </p:nvPicPr>
        <p:blipFill>
          <a:blip r:embed="rId2" cstate="print"/>
          <a:srcRect/>
          <a:stretch>
            <a:fillRect/>
          </a:stretch>
        </p:blipFill>
        <p:spPr bwMode="auto">
          <a:xfrm>
            <a:off x="7239299" y="3114524"/>
            <a:ext cx="1831874" cy="1969368"/>
          </a:xfrm>
          <a:prstGeom prst="rect">
            <a:avLst/>
          </a:prstGeom>
          <a:noFill/>
        </p:spPr>
      </p:pic>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290">
                                          <p:stCondLst>
                                            <p:cond delay="0"/>
                                          </p:stCondLst>
                                        </p:cTn>
                                        <p:tgtEl>
                                          <p:spTgt spid="3">
                                            <p:txEl>
                                              <p:pRg st="4" end="4"/>
                                            </p:txEl>
                                          </p:spTgt>
                                        </p:tgtEl>
                                      </p:cBhvr>
                                    </p:animEffect>
                                    <p:anim calcmode="lin" valueType="num">
                                      <p:cBhvr>
                                        <p:cTn id="21"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26" dur="13">
                                          <p:stCondLst>
                                            <p:cond delay="325"/>
                                          </p:stCondLst>
                                        </p:cTn>
                                        <p:tgtEl>
                                          <p:spTgt spid="3">
                                            <p:txEl>
                                              <p:pRg st="4" end="4"/>
                                            </p:txEl>
                                          </p:spTgt>
                                        </p:tgtEl>
                                      </p:cBhvr>
                                      <p:to x="100000" y="60000"/>
                                    </p:animScale>
                                    <p:animScale>
                                      <p:cBhvr>
                                        <p:cTn id="27" dur="83" decel="50000">
                                          <p:stCondLst>
                                            <p:cond delay="338"/>
                                          </p:stCondLst>
                                        </p:cTn>
                                        <p:tgtEl>
                                          <p:spTgt spid="3">
                                            <p:txEl>
                                              <p:pRg st="4" end="4"/>
                                            </p:txEl>
                                          </p:spTgt>
                                        </p:tgtEl>
                                      </p:cBhvr>
                                      <p:to x="100000" y="100000"/>
                                    </p:animScale>
                                    <p:animScale>
                                      <p:cBhvr>
                                        <p:cTn id="28" dur="13">
                                          <p:stCondLst>
                                            <p:cond delay="656"/>
                                          </p:stCondLst>
                                        </p:cTn>
                                        <p:tgtEl>
                                          <p:spTgt spid="3">
                                            <p:txEl>
                                              <p:pRg st="4" end="4"/>
                                            </p:txEl>
                                          </p:spTgt>
                                        </p:tgtEl>
                                      </p:cBhvr>
                                      <p:to x="100000" y="80000"/>
                                    </p:animScale>
                                    <p:animScale>
                                      <p:cBhvr>
                                        <p:cTn id="29" dur="83" decel="50000">
                                          <p:stCondLst>
                                            <p:cond delay="669"/>
                                          </p:stCondLst>
                                        </p:cTn>
                                        <p:tgtEl>
                                          <p:spTgt spid="3">
                                            <p:txEl>
                                              <p:pRg st="4" end="4"/>
                                            </p:txEl>
                                          </p:spTgt>
                                        </p:tgtEl>
                                      </p:cBhvr>
                                      <p:to x="100000" y="100000"/>
                                    </p:animScale>
                                    <p:animScale>
                                      <p:cBhvr>
                                        <p:cTn id="30" dur="13">
                                          <p:stCondLst>
                                            <p:cond delay="821"/>
                                          </p:stCondLst>
                                        </p:cTn>
                                        <p:tgtEl>
                                          <p:spTgt spid="3">
                                            <p:txEl>
                                              <p:pRg st="4" end="4"/>
                                            </p:txEl>
                                          </p:spTgt>
                                        </p:tgtEl>
                                      </p:cBhvr>
                                      <p:to x="100000" y="90000"/>
                                    </p:animScale>
                                    <p:animScale>
                                      <p:cBhvr>
                                        <p:cTn id="31" dur="83" decel="50000">
                                          <p:stCondLst>
                                            <p:cond delay="834"/>
                                          </p:stCondLst>
                                        </p:cTn>
                                        <p:tgtEl>
                                          <p:spTgt spid="3">
                                            <p:txEl>
                                              <p:pRg st="4" end="4"/>
                                            </p:txEl>
                                          </p:spTgt>
                                        </p:tgtEl>
                                      </p:cBhvr>
                                      <p:to x="100000" y="100000"/>
                                    </p:animScale>
                                    <p:animScale>
                                      <p:cBhvr>
                                        <p:cTn id="32" dur="13">
                                          <p:stCondLst>
                                            <p:cond delay="904"/>
                                          </p:stCondLst>
                                        </p:cTn>
                                        <p:tgtEl>
                                          <p:spTgt spid="3">
                                            <p:txEl>
                                              <p:pRg st="4" end="4"/>
                                            </p:txEl>
                                          </p:spTgt>
                                        </p:tgtEl>
                                      </p:cBhvr>
                                      <p:to x="100000" y="95000"/>
                                    </p:animScale>
                                    <p:animScale>
                                      <p:cBhvr>
                                        <p:cTn id="33" dur="83" decel="50000">
                                          <p:stCondLst>
                                            <p:cond delay="917"/>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858230" y="620688"/>
            <a:ext cx="4786346" cy="707886"/>
          </a:xfrm>
          <a:prstGeom prst="rect">
            <a:avLst/>
          </a:prstGeom>
          <a:noFill/>
          <a:ln w="9525" algn="ctr">
            <a:noFill/>
            <a:miter lim="800000"/>
            <a:headEnd type="none" w="sm" len="sm"/>
            <a:tailEnd type="none" w="sm" len="sm"/>
          </a:ln>
          <a:effectLst/>
        </p:spPr>
        <p:txBody>
          <a:bodyPr wrap="square">
            <a:spAutoFit/>
          </a:bodyPr>
          <a:lstStyle/>
          <a:p>
            <a:pPr algn="ctr">
              <a:defRPr/>
            </a:pPr>
            <a:r>
              <a:rPr lang="es-MX" sz="4000" b="1" dirty="0">
                <a:effectLst>
                  <a:outerShdw blurRad="38100" dist="38100" dir="2700000" algn="tl">
                    <a:srgbClr val="C0C0C0"/>
                  </a:outerShdw>
                </a:effectLst>
                <a:latin typeface="Candara" pitchFamily="34" charset="0"/>
              </a:rPr>
              <a:t>V</a:t>
            </a:r>
            <a:r>
              <a:rPr lang="es-MX" sz="3200" b="1" dirty="0">
                <a:effectLst>
                  <a:outerShdw blurRad="38100" dist="38100" dir="2700000" algn="tl">
                    <a:srgbClr val="C0C0C0"/>
                  </a:outerShdw>
                </a:effectLst>
                <a:latin typeface="Candara" pitchFamily="34" charset="0"/>
              </a:rPr>
              <a:t>alores </a:t>
            </a:r>
            <a:r>
              <a:rPr lang="es-MX" sz="4000" b="1" dirty="0" smtClean="0">
                <a:effectLst>
                  <a:outerShdw blurRad="38100" dist="38100" dir="2700000" algn="tl">
                    <a:srgbClr val="C0C0C0"/>
                  </a:outerShdw>
                </a:effectLst>
                <a:latin typeface="Candara" pitchFamily="34" charset="0"/>
              </a:rPr>
              <a:t>P</a:t>
            </a:r>
            <a:r>
              <a:rPr lang="es-MX" sz="3200" b="1" dirty="0" smtClean="0">
                <a:effectLst>
                  <a:outerShdw blurRad="38100" dist="38100" dir="2700000" algn="tl">
                    <a:srgbClr val="C0C0C0"/>
                  </a:outerShdw>
                </a:effectLst>
                <a:latin typeface="Candara" pitchFamily="34" charset="0"/>
              </a:rPr>
              <a:t>rimarios</a:t>
            </a:r>
            <a:endParaRPr lang="es-MX" sz="3200" b="1" dirty="0">
              <a:effectLst>
                <a:outerShdw blurRad="38100" dist="38100" dir="2700000" algn="tl">
                  <a:srgbClr val="C0C0C0"/>
                </a:outerShdw>
              </a:effectLst>
              <a:latin typeface="Candara" pitchFamily="34" charset="0"/>
            </a:endParaRPr>
          </a:p>
        </p:txBody>
      </p:sp>
      <p:sp>
        <p:nvSpPr>
          <p:cNvPr id="3" name="Text Box 6"/>
          <p:cNvSpPr txBox="1">
            <a:spLocks noChangeArrowheads="1"/>
          </p:cNvSpPr>
          <p:nvPr/>
        </p:nvSpPr>
        <p:spPr bwMode="auto">
          <a:xfrm>
            <a:off x="1043608" y="1916832"/>
            <a:ext cx="7600968" cy="4647426"/>
          </a:xfrm>
          <a:prstGeom prst="rect">
            <a:avLst/>
          </a:prstGeom>
          <a:noFill/>
          <a:ln w="9525" algn="ctr">
            <a:noFill/>
            <a:miter lim="800000"/>
            <a:headEnd type="none" w="sm" len="sm"/>
            <a:tailEnd type="none" w="sm" len="sm"/>
          </a:ln>
        </p:spPr>
        <p:txBody>
          <a:bodyPr wrap="square">
            <a:spAutoFit/>
          </a:bodyPr>
          <a:lstStyle/>
          <a:p>
            <a:pPr algn="just"/>
            <a:r>
              <a:rPr lang="es-MX" sz="2400" dirty="0">
                <a:solidFill>
                  <a:srgbClr val="700098"/>
                </a:solidFill>
                <a:latin typeface="Candara" pitchFamily="34" charset="0"/>
              </a:rPr>
              <a:t>Valor </a:t>
            </a:r>
            <a:r>
              <a:rPr lang="es-MX" sz="2400" dirty="0" smtClean="0">
                <a:solidFill>
                  <a:srgbClr val="700098"/>
                </a:solidFill>
                <a:latin typeface="Candara" pitchFamily="34" charset="0"/>
              </a:rPr>
              <a:t>ADMINISTRATIVO</a:t>
            </a:r>
          </a:p>
          <a:p>
            <a:pPr algn="just"/>
            <a:r>
              <a:rPr lang="es-MX" dirty="0" smtClean="0">
                <a:latin typeface="Candara" pitchFamily="34" charset="0"/>
              </a:rPr>
              <a:t>E</a:t>
            </a:r>
            <a:r>
              <a:rPr lang="es-MX" sz="2000" dirty="0" smtClean="0">
                <a:latin typeface="Candara" pitchFamily="34" charset="0"/>
              </a:rPr>
              <a:t>l </a:t>
            </a:r>
            <a:r>
              <a:rPr lang="es-MX" sz="2000" dirty="0">
                <a:latin typeface="Candara" pitchFamily="34" charset="0"/>
              </a:rPr>
              <a:t>que tiene los documentos de archivo para la </a:t>
            </a:r>
            <a:r>
              <a:rPr lang="es-MX" sz="2000" dirty="0" smtClean="0">
                <a:latin typeface="Candara" pitchFamily="34" charset="0"/>
              </a:rPr>
              <a:t>administración </a:t>
            </a:r>
            <a:r>
              <a:rPr lang="es-MX" sz="2000" dirty="0">
                <a:latin typeface="Candara" pitchFamily="34" charset="0"/>
              </a:rPr>
              <a:t>que los ha producido o recibido</a:t>
            </a:r>
            <a:r>
              <a:rPr lang="es-MX" sz="2000" i="1" dirty="0">
                <a:latin typeface="Candara" pitchFamily="34" charset="0"/>
              </a:rPr>
              <a:t>, </a:t>
            </a:r>
            <a:r>
              <a:rPr lang="es-MX" sz="2000" i="1" dirty="0">
                <a:effectLst>
                  <a:outerShdw blurRad="38100" dist="38100" dir="2700000" algn="tl">
                    <a:srgbClr val="000000">
                      <a:alpha val="43137"/>
                    </a:srgbClr>
                  </a:outerShdw>
                </a:effectLst>
                <a:latin typeface="Candara" pitchFamily="34" charset="0"/>
              </a:rPr>
              <a:t>relacionado al trámite o asunto </a:t>
            </a:r>
            <a:r>
              <a:rPr lang="es-MX" sz="2000" i="1" dirty="0" smtClean="0">
                <a:effectLst>
                  <a:outerShdw blurRad="38100" dist="38100" dir="2700000" algn="tl">
                    <a:srgbClr val="000000">
                      <a:alpha val="43137"/>
                    </a:srgbClr>
                  </a:outerShdw>
                </a:effectLst>
                <a:latin typeface="Candara" pitchFamily="34" charset="0"/>
              </a:rPr>
              <a:t>que </a:t>
            </a:r>
            <a:r>
              <a:rPr lang="es-MX" sz="2000" i="1" dirty="0">
                <a:effectLst>
                  <a:outerShdw blurRad="38100" dist="38100" dir="2700000" algn="tl">
                    <a:srgbClr val="000000">
                      <a:alpha val="43137"/>
                    </a:srgbClr>
                  </a:outerShdw>
                </a:effectLst>
                <a:latin typeface="Candara" pitchFamily="34" charset="0"/>
              </a:rPr>
              <a:t>motivó su creación</a:t>
            </a:r>
            <a:r>
              <a:rPr lang="es-MX" sz="2000" dirty="0">
                <a:effectLst>
                  <a:outerShdw blurRad="38100" dist="38100" dir="2700000" algn="tl">
                    <a:srgbClr val="000000">
                      <a:alpha val="43137"/>
                    </a:srgbClr>
                  </a:outerShdw>
                </a:effectLst>
                <a:latin typeface="Candara" pitchFamily="34" charset="0"/>
              </a:rPr>
              <a:t>. </a:t>
            </a:r>
          </a:p>
          <a:p>
            <a:pPr algn="just"/>
            <a:endParaRPr lang="es-MX" sz="2000" u="sng" dirty="0">
              <a:latin typeface="Candara" pitchFamily="34" charset="0"/>
            </a:endParaRPr>
          </a:p>
          <a:p>
            <a:pPr algn="just"/>
            <a:r>
              <a:rPr lang="es-MX" sz="2400" dirty="0">
                <a:solidFill>
                  <a:srgbClr val="700098"/>
                </a:solidFill>
                <a:latin typeface="Candara" pitchFamily="34" charset="0"/>
              </a:rPr>
              <a:t>Valor </a:t>
            </a:r>
            <a:r>
              <a:rPr lang="es-MX" sz="2400" dirty="0" smtClean="0">
                <a:solidFill>
                  <a:srgbClr val="700098"/>
                </a:solidFill>
                <a:latin typeface="Candara" pitchFamily="34" charset="0"/>
              </a:rPr>
              <a:t>LEGAL</a:t>
            </a:r>
          </a:p>
          <a:p>
            <a:pPr algn="just"/>
            <a:r>
              <a:rPr lang="es-MX" dirty="0" smtClean="0">
                <a:latin typeface="Candara" pitchFamily="34" charset="0"/>
              </a:rPr>
              <a:t>E</a:t>
            </a:r>
            <a:r>
              <a:rPr lang="es-MX" sz="2000" dirty="0" smtClean="0">
                <a:latin typeface="Candara" pitchFamily="34" charset="0"/>
              </a:rPr>
              <a:t>s </a:t>
            </a:r>
            <a:r>
              <a:rPr lang="es-MX" sz="2000" dirty="0">
                <a:latin typeface="Candara" pitchFamily="34" charset="0"/>
              </a:rPr>
              <a:t>el que puedan tener los documentos para servir como </a:t>
            </a:r>
            <a:r>
              <a:rPr lang="es-MX" sz="2000" dirty="0" smtClean="0">
                <a:latin typeface="Candara" pitchFamily="34" charset="0"/>
              </a:rPr>
              <a:t>prueba </a:t>
            </a:r>
            <a:r>
              <a:rPr lang="es-MX" sz="2000" dirty="0">
                <a:latin typeface="Candara" pitchFamily="34" charset="0"/>
              </a:rPr>
              <a:t>ante la Ley y/o así</a:t>
            </a:r>
            <a:r>
              <a:rPr lang="es-MX" sz="2000" i="1" dirty="0">
                <a:latin typeface="Candara" pitchFamily="34" charset="0"/>
              </a:rPr>
              <a:t> certificar </a:t>
            </a:r>
            <a:r>
              <a:rPr lang="es-MX" sz="2000" i="1" dirty="0">
                <a:effectLst>
                  <a:outerShdw blurRad="38100" dist="38100" dir="2700000" algn="tl">
                    <a:srgbClr val="000000">
                      <a:alpha val="43137"/>
                    </a:srgbClr>
                  </a:outerShdw>
                </a:effectLst>
                <a:latin typeface="Candara" pitchFamily="34" charset="0"/>
              </a:rPr>
              <a:t>derechos y obligaciones de la </a:t>
            </a:r>
            <a:r>
              <a:rPr lang="es-MX" sz="2000" i="1" dirty="0" smtClean="0">
                <a:effectLst>
                  <a:outerShdw blurRad="38100" dist="38100" dir="2700000" algn="tl">
                    <a:srgbClr val="000000">
                      <a:alpha val="43137"/>
                    </a:srgbClr>
                  </a:outerShdw>
                </a:effectLst>
                <a:latin typeface="Candara" pitchFamily="34" charset="0"/>
              </a:rPr>
              <a:t>Administración </a:t>
            </a:r>
            <a:r>
              <a:rPr lang="es-MX" sz="2000" i="1" dirty="0">
                <a:effectLst>
                  <a:outerShdw blurRad="38100" dist="38100" dir="2700000" algn="tl">
                    <a:srgbClr val="000000">
                      <a:alpha val="43137"/>
                    </a:srgbClr>
                  </a:outerShdw>
                </a:effectLst>
                <a:latin typeface="Candara" pitchFamily="34" charset="0"/>
              </a:rPr>
              <a:t>Pública o de los ciudadanos.</a:t>
            </a:r>
            <a:endParaRPr lang="es-MX" sz="2000" dirty="0">
              <a:effectLst>
                <a:outerShdw blurRad="38100" dist="38100" dir="2700000" algn="tl">
                  <a:srgbClr val="000000">
                    <a:alpha val="43137"/>
                  </a:srgbClr>
                </a:outerShdw>
              </a:effectLst>
              <a:latin typeface="Candara" pitchFamily="34" charset="0"/>
            </a:endParaRPr>
          </a:p>
          <a:p>
            <a:pPr algn="just"/>
            <a:endParaRPr lang="es-MX" sz="2400" i="1" dirty="0">
              <a:solidFill>
                <a:srgbClr val="700098"/>
              </a:solidFill>
              <a:latin typeface="Candara" pitchFamily="34" charset="0"/>
            </a:endParaRPr>
          </a:p>
          <a:p>
            <a:pPr algn="just"/>
            <a:r>
              <a:rPr lang="es-MX" sz="2400" dirty="0">
                <a:solidFill>
                  <a:srgbClr val="700098"/>
                </a:solidFill>
                <a:latin typeface="Candara" pitchFamily="34" charset="0"/>
              </a:rPr>
              <a:t>Valor FISCAL O </a:t>
            </a:r>
            <a:r>
              <a:rPr lang="es-MX" sz="2400" dirty="0" smtClean="0">
                <a:solidFill>
                  <a:srgbClr val="700098"/>
                </a:solidFill>
                <a:latin typeface="Candara" pitchFamily="34" charset="0"/>
              </a:rPr>
              <a:t>CONTABLE</a:t>
            </a:r>
          </a:p>
          <a:p>
            <a:pPr algn="just"/>
            <a:r>
              <a:rPr lang="es-MX" dirty="0" smtClean="0">
                <a:latin typeface="Candara" pitchFamily="34" charset="0"/>
              </a:rPr>
              <a:t>E</a:t>
            </a:r>
            <a:r>
              <a:rPr lang="es-MX" sz="2000" dirty="0" smtClean="0">
                <a:latin typeface="Candara" pitchFamily="34" charset="0"/>
              </a:rPr>
              <a:t>l </a:t>
            </a:r>
            <a:r>
              <a:rPr lang="es-MX" sz="2000" dirty="0">
                <a:latin typeface="Candara" pitchFamily="34" charset="0"/>
              </a:rPr>
              <a:t>que tienen los documentos que pueden servir </a:t>
            </a:r>
            <a:r>
              <a:rPr lang="es-MX" sz="2000" dirty="0" smtClean="0">
                <a:latin typeface="Candara" pitchFamily="34" charset="0"/>
              </a:rPr>
              <a:t>de</a:t>
            </a:r>
            <a:r>
              <a:rPr lang="es-MX" sz="2000" dirty="0" smtClean="0">
                <a:solidFill>
                  <a:srgbClr val="92D050"/>
                </a:solidFill>
                <a:effectLst>
                  <a:outerShdw blurRad="38100" dist="38100" dir="2700000" algn="tl">
                    <a:srgbClr val="000000">
                      <a:alpha val="43137"/>
                    </a:srgbClr>
                  </a:outerShdw>
                </a:effectLst>
                <a:latin typeface="Candara" pitchFamily="34" charset="0"/>
              </a:rPr>
              <a:t> </a:t>
            </a:r>
            <a:r>
              <a:rPr lang="es-MX" sz="2000" i="1" dirty="0">
                <a:effectLst>
                  <a:outerShdw blurRad="38100" dist="38100" dir="2700000" algn="tl">
                    <a:srgbClr val="000000">
                      <a:alpha val="43137"/>
                    </a:srgbClr>
                  </a:outerShdw>
                </a:effectLst>
                <a:latin typeface="Candara" pitchFamily="34" charset="0"/>
              </a:rPr>
              <a:t>explicación o justificación de operación destinadas al control </a:t>
            </a:r>
            <a:r>
              <a:rPr lang="es-MX" sz="2000" i="1" dirty="0" smtClean="0">
                <a:latin typeface="Candara" pitchFamily="34" charset="0"/>
              </a:rPr>
              <a:t>presupuestario </a:t>
            </a:r>
            <a:r>
              <a:rPr lang="es-MX" sz="2000" dirty="0">
                <a:latin typeface="Candara" pitchFamily="34" charset="0"/>
              </a:rPr>
              <a:t>y como prueba del cumplimiento de obligaciones tributarias.</a:t>
            </a:r>
            <a:endParaRPr lang="es-ES" sz="2000" dirty="0">
              <a:latin typeface="Candara" pitchFamily="34" charset="0"/>
            </a:endParaRPr>
          </a:p>
        </p:txBody>
      </p:sp>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290">
                                          <p:stCondLst>
                                            <p:cond delay="0"/>
                                          </p:stCondLst>
                                        </p:cTn>
                                        <p:tgtEl>
                                          <p:spTgt spid="3">
                                            <p:txEl>
                                              <p:pRg st="3" end="3"/>
                                            </p:txEl>
                                          </p:spTgt>
                                        </p:tgtEl>
                                      </p:cBhvr>
                                    </p:animEffect>
                                    <p:anim calcmode="lin" valueType="num">
                                      <p:cBhvr>
                                        <p:cTn id="22"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27" dur="13">
                                          <p:stCondLst>
                                            <p:cond delay="325"/>
                                          </p:stCondLst>
                                        </p:cTn>
                                        <p:tgtEl>
                                          <p:spTgt spid="3">
                                            <p:txEl>
                                              <p:pRg st="3" end="3"/>
                                            </p:txEl>
                                          </p:spTgt>
                                        </p:tgtEl>
                                      </p:cBhvr>
                                      <p:to x="100000" y="60000"/>
                                    </p:animScale>
                                    <p:animScale>
                                      <p:cBhvr>
                                        <p:cTn id="28" dur="83" decel="50000">
                                          <p:stCondLst>
                                            <p:cond delay="338"/>
                                          </p:stCondLst>
                                        </p:cTn>
                                        <p:tgtEl>
                                          <p:spTgt spid="3">
                                            <p:txEl>
                                              <p:pRg st="3" end="3"/>
                                            </p:txEl>
                                          </p:spTgt>
                                        </p:tgtEl>
                                      </p:cBhvr>
                                      <p:to x="100000" y="100000"/>
                                    </p:animScale>
                                    <p:animScale>
                                      <p:cBhvr>
                                        <p:cTn id="29" dur="13">
                                          <p:stCondLst>
                                            <p:cond delay="656"/>
                                          </p:stCondLst>
                                        </p:cTn>
                                        <p:tgtEl>
                                          <p:spTgt spid="3">
                                            <p:txEl>
                                              <p:pRg st="3" end="3"/>
                                            </p:txEl>
                                          </p:spTgt>
                                        </p:tgtEl>
                                      </p:cBhvr>
                                      <p:to x="100000" y="80000"/>
                                    </p:animScale>
                                    <p:animScale>
                                      <p:cBhvr>
                                        <p:cTn id="30" dur="83" decel="50000">
                                          <p:stCondLst>
                                            <p:cond delay="669"/>
                                          </p:stCondLst>
                                        </p:cTn>
                                        <p:tgtEl>
                                          <p:spTgt spid="3">
                                            <p:txEl>
                                              <p:pRg st="3" end="3"/>
                                            </p:txEl>
                                          </p:spTgt>
                                        </p:tgtEl>
                                      </p:cBhvr>
                                      <p:to x="100000" y="100000"/>
                                    </p:animScale>
                                    <p:animScale>
                                      <p:cBhvr>
                                        <p:cTn id="31" dur="13">
                                          <p:stCondLst>
                                            <p:cond delay="821"/>
                                          </p:stCondLst>
                                        </p:cTn>
                                        <p:tgtEl>
                                          <p:spTgt spid="3">
                                            <p:txEl>
                                              <p:pRg st="3" end="3"/>
                                            </p:txEl>
                                          </p:spTgt>
                                        </p:tgtEl>
                                      </p:cBhvr>
                                      <p:to x="100000" y="90000"/>
                                    </p:animScale>
                                    <p:animScale>
                                      <p:cBhvr>
                                        <p:cTn id="32" dur="83" decel="50000">
                                          <p:stCondLst>
                                            <p:cond delay="834"/>
                                          </p:stCondLst>
                                        </p:cTn>
                                        <p:tgtEl>
                                          <p:spTgt spid="3">
                                            <p:txEl>
                                              <p:pRg st="3" end="3"/>
                                            </p:txEl>
                                          </p:spTgt>
                                        </p:tgtEl>
                                      </p:cBhvr>
                                      <p:to x="100000" y="100000"/>
                                    </p:animScale>
                                    <p:animScale>
                                      <p:cBhvr>
                                        <p:cTn id="33" dur="13">
                                          <p:stCondLst>
                                            <p:cond delay="904"/>
                                          </p:stCondLst>
                                        </p:cTn>
                                        <p:tgtEl>
                                          <p:spTgt spid="3">
                                            <p:txEl>
                                              <p:pRg st="3" end="3"/>
                                            </p:txEl>
                                          </p:spTgt>
                                        </p:tgtEl>
                                      </p:cBhvr>
                                      <p:to x="100000" y="95000"/>
                                    </p:animScale>
                                    <p:animScale>
                                      <p:cBhvr>
                                        <p:cTn id="34" dur="83" decel="50000">
                                          <p:stCondLst>
                                            <p:cond delay="917"/>
                                          </p:stCondLst>
                                        </p:cTn>
                                        <p:tgtEl>
                                          <p:spTgt spid="3">
                                            <p:txEl>
                                              <p:pRg st="3" end="3"/>
                                            </p:txEl>
                                          </p:spTgt>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290">
                                          <p:stCondLst>
                                            <p:cond delay="0"/>
                                          </p:stCondLst>
                                        </p:cTn>
                                        <p:tgtEl>
                                          <p:spTgt spid="3">
                                            <p:txEl>
                                              <p:pRg st="4" end="4"/>
                                            </p:txEl>
                                          </p:spTgt>
                                        </p:tgtEl>
                                      </p:cBhvr>
                                    </p:animEffect>
                                    <p:anim calcmode="lin" valueType="num">
                                      <p:cBhvr>
                                        <p:cTn id="38"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13">
                                          <p:stCondLst>
                                            <p:cond delay="325"/>
                                          </p:stCondLst>
                                        </p:cTn>
                                        <p:tgtEl>
                                          <p:spTgt spid="3">
                                            <p:txEl>
                                              <p:pRg st="4" end="4"/>
                                            </p:txEl>
                                          </p:spTgt>
                                        </p:tgtEl>
                                      </p:cBhvr>
                                      <p:to x="100000" y="60000"/>
                                    </p:animScale>
                                    <p:animScale>
                                      <p:cBhvr>
                                        <p:cTn id="44" dur="83" decel="50000">
                                          <p:stCondLst>
                                            <p:cond delay="338"/>
                                          </p:stCondLst>
                                        </p:cTn>
                                        <p:tgtEl>
                                          <p:spTgt spid="3">
                                            <p:txEl>
                                              <p:pRg st="4" end="4"/>
                                            </p:txEl>
                                          </p:spTgt>
                                        </p:tgtEl>
                                      </p:cBhvr>
                                      <p:to x="100000" y="100000"/>
                                    </p:animScale>
                                    <p:animScale>
                                      <p:cBhvr>
                                        <p:cTn id="45" dur="13">
                                          <p:stCondLst>
                                            <p:cond delay="656"/>
                                          </p:stCondLst>
                                        </p:cTn>
                                        <p:tgtEl>
                                          <p:spTgt spid="3">
                                            <p:txEl>
                                              <p:pRg st="4" end="4"/>
                                            </p:txEl>
                                          </p:spTgt>
                                        </p:tgtEl>
                                      </p:cBhvr>
                                      <p:to x="100000" y="80000"/>
                                    </p:animScale>
                                    <p:animScale>
                                      <p:cBhvr>
                                        <p:cTn id="46" dur="83" decel="50000">
                                          <p:stCondLst>
                                            <p:cond delay="669"/>
                                          </p:stCondLst>
                                        </p:cTn>
                                        <p:tgtEl>
                                          <p:spTgt spid="3">
                                            <p:txEl>
                                              <p:pRg st="4" end="4"/>
                                            </p:txEl>
                                          </p:spTgt>
                                        </p:tgtEl>
                                      </p:cBhvr>
                                      <p:to x="100000" y="100000"/>
                                    </p:animScale>
                                    <p:animScale>
                                      <p:cBhvr>
                                        <p:cTn id="47" dur="13">
                                          <p:stCondLst>
                                            <p:cond delay="821"/>
                                          </p:stCondLst>
                                        </p:cTn>
                                        <p:tgtEl>
                                          <p:spTgt spid="3">
                                            <p:txEl>
                                              <p:pRg st="4" end="4"/>
                                            </p:txEl>
                                          </p:spTgt>
                                        </p:tgtEl>
                                      </p:cBhvr>
                                      <p:to x="100000" y="90000"/>
                                    </p:animScale>
                                    <p:animScale>
                                      <p:cBhvr>
                                        <p:cTn id="48" dur="83" decel="50000">
                                          <p:stCondLst>
                                            <p:cond delay="834"/>
                                          </p:stCondLst>
                                        </p:cTn>
                                        <p:tgtEl>
                                          <p:spTgt spid="3">
                                            <p:txEl>
                                              <p:pRg st="4" end="4"/>
                                            </p:txEl>
                                          </p:spTgt>
                                        </p:tgtEl>
                                      </p:cBhvr>
                                      <p:to x="100000" y="100000"/>
                                    </p:animScale>
                                    <p:animScale>
                                      <p:cBhvr>
                                        <p:cTn id="49" dur="13">
                                          <p:stCondLst>
                                            <p:cond delay="904"/>
                                          </p:stCondLst>
                                        </p:cTn>
                                        <p:tgtEl>
                                          <p:spTgt spid="3">
                                            <p:txEl>
                                              <p:pRg st="4" end="4"/>
                                            </p:txEl>
                                          </p:spTgt>
                                        </p:tgtEl>
                                      </p:cBhvr>
                                      <p:to x="100000" y="95000"/>
                                    </p:animScale>
                                    <p:animScale>
                                      <p:cBhvr>
                                        <p:cTn id="50" dur="83" decel="50000">
                                          <p:stCondLst>
                                            <p:cond delay="917"/>
                                          </p:stCondLst>
                                        </p:cTn>
                                        <p:tgtEl>
                                          <p:spTgt spid="3">
                                            <p:txEl>
                                              <p:pRg st="4" end="4"/>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2420888"/>
            <a:ext cx="8358245" cy="3477875"/>
          </a:xfrm>
          <a:prstGeom prst="rect">
            <a:avLst/>
          </a:prstGeom>
        </p:spPr>
        <p:txBody>
          <a:bodyPr wrap="square">
            <a:spAutoFit/>
          </a:bodyPr>
          <a:lstStyle/>
          <a:p>
            <a:pPr algn="ctr">
              <a:defRPr/>
            </a:pPr>
            <a:r>
              <a:rPr lang="es-MX" dirty="0">
                <a:latin typeface="Candara" pitchFamily="34" charset="0"/>
              </a:rPr>
              <a:t>  Estos valores los presentan los documentos que </a:t>
            </a:r>
            <a:r>
              <a:rPr lang="es-MX" dirty="0">
                <a:solidFill>
                  <a:srgbClr val="90269E"/>
                </a:solidFill>
                <a:latin typeface="Candara" pitchFamily="34" charset="0"/>
              </a:rPr>
              <a:t>han terminado su vigencia  documental</a:t>
            </a:r>
            <a:r>
              <a:rPr lang="es-MX" dirty="0">
                <a:latin typeface="Candara" pitchFamily="34" charset="0"/>
              </a:rPr>
              <a:t> porque han concluido su </a:t>
            </a:r>
            <a:r>
              <a:rPr lang="es-MX" b="1" dirty="0">
                <a:latin typeface="Candara" pitchFamily="34" charset="0"/>
              </a:rPr>
              <a:t>trámite</a:t>
            </a:r>
            <a:r>
              <a:rPr lang="es-MX" dirty="0">
                <a:latin typeface="Candara" pitchFamily="34" charset="0"/>
              </a:rPr>
              <a:t>, ha caducado en el tiempo o por otra razón determinada por los actores del trámite; el documento </a:t>
            </a:r>
            <a:r>
              <a:rPr lang="es-MX" i="1" dirty="0">
                <a:latin typeface="Candara" pitchFamily="34" charset="0"/>
              </a:rPr>
              <a:t>no tiene fuerza obligatoria </a:t>
            </a:r>
            <a:r>
              <a:rPr lang="es-MX" dirty="0">
                <a:latin typeface="Candara" pitchFamily="34" charset="0"/>
              </a:rPr>
              <a:t>desde el punto de vista </a:t>
            </a:r>
            <a:r>
              <a:rPr lang="es-MX" i="1" dirty="0">
                <a:latin typeface="Candara" pitchFamily="34" charset="0"/>
              </a:rPr>
              <a:t>administrativo, fiscal o legal, o contable </a:t>
            </a:r>
            <a:r>
              <a:rPr lang="es-MX" dirty="0">
                <a:latin typeface="Candara" pitchFamily="34" charset="0"/>
              </a:rPr>
              <a:t>aunque </a:t>
            </a:r>
            <a:r>
              <a:rPr lang="es-MX" dirty="0" smtClean="0">
                <a:latin typeface="Candara" pitchFamily="34" charset="0"/>
              </a:rPr>
              <a:t> </a:t>
            </a:r>
            <a:r>
              <a:rPr lang="es-MX" dirty="0">
                <a:latin typeface="Candara" pitchFamily="34" charset="0"/>
              </a:rPr>
              <a:t>sigue siendo </a:t>
            </a:r>
            <a:r>
              <a:rPr lang="es-MX" u="sng" dirty="0">
                <a:latin typeface="Candara" pitchFamily="34" charset="0"/>
              </a:rPr>
              <a:t>testimonio</a:t>
            </a:r>
            <a:r>
              <a:rPr lang="es-MX" dirty="0">
                <a:latin typeface="Candara" pitchFamily="34" charset="0"/>
              </a:rPr>
              <a:t> de una </a:t>
            </a:r>
            <a:r>
              <a:rPr lang="es-MX" u="sng" dirty="0">
                <a:latin typeface="Candara" pitchFamily="34" charset="0"/>
              </a:rPr>
              <a:t>acción. </a:t>
            </a:r>
          </a:p>
          <a:p>
            <a:pPr algn="ctr">
              <a:defRPr/>
            </a:pPr>
            <a:endParaRPr lang="es-MX" dirty="0">
              <a:latin typeface="Candara" pitchFamily="34" charset="0"/>
            </a:endParaRPr>
          </a:p>
          <a:p>
            <a:pPr algn="ctr">
              <a:defRPr/>
            </a:pPr>
            <a:r>
              <a:rPr lang="es-MX" dirty="0">
                <a:latin typeface="Candara" pitchFamily="34" charset="0"/>
              </a:rPr>
              <a:t>Secundario va a significar un  </a:t>
            </a:r>
            <a:r>
              <a:rPr lang="es-MX" i="1" dirty="0">
                <a:solidFill>
                  <a:srgbClr val="90269E"/>
                </a:solidFill>
                <a:effectLst>
                  <a:outerShdw blurRad="38100" dist="38100" dir="2700000" algn="tl">
                    <a:srgbClr val="000000">
                      <a:alpha val="43137"/>
                    </a:srgbClr>
                  </a:outerShdw>
                </a:effectLst>
                <a:latin typeface="Candara" pitchFamily="34" charset="0"/>
              </a:rPr>
              <a:t>valor de larga duración </a:t>
            </a:r>
            <a:r>
              <a:rPr lang="es-MX" dirty="0">
                <a:latin typeface="Candara" pitchFamily="34" charset="0"/>
              </a:rPr>
              <a:t>con un contexto más amplio que el operativo, es decir, que la </a:t>
            </a:r>
            <a:r>
              <a:rPr lang="es-MX" dirty="0">
                <a:solidFill>
                  <a:srgbClr val="90269E"/>
                </a:solidFill>
                <a:latin typeface="Candara" pitchFamily="34" charset="0"/>
              </a:rPr>
              <a:t>información</a:t>
            </a:r>
          </a:p>
          <a:p>
            <a:pPr algn="ctr">
              <a:defRPr/>
            </a:pPr>
            <a:r>
              <a:rPr lang="es-MX" dirty="0">
                <a:solidFill>
                  <a:srgbClr val="90269E"/>
                </a:solidFill>
                <a:latin typeface="Candara" pitchFamily="34" charset="0"/>
              </a:rPr>
              <a:t>adquiere valores testimoniales, evidenciales o informativos</a:t>
            </a:r>
            <a:r>
              <a:rPr lang="es-MX" dirty="0" smtClean="0">
                <a:solidFill>
                  <a:srgbClr val="90269E"/>
                </a:solidFill>
                <a:latin typeface="Candara" pitchFamily="34" charset="0"/>
              </a:rPr>
              <a:t>.</a:t>
            </a:r>
          </a:p>
          <a:p>
            <a:pPr algn="ctr">
              <a:defRPr/>
            </a:pPr>
            <a:endParaRPr lang="es-MX" dirty="0" smtClean="0">
              <a:solidFill>
                <a:srgbClr val="90269E"/>
              </a:solidFill>
              <a:latin typeface="Candara" pitchFamily="34" charset="0"/>
            </a:endParaRPr>
          </a:p>
          <a:p>
            <a:pPr algn="ctr">
              <a:defRPr/>
            </a:pPr>
            <a:r>
              <a:rPr lang="es-MX" dirty="0" smtClean="0">
                <a:latin typeface="Candara" pitchFamily="34" charset="0"/>
              </a:rPr>
              <a:t>Su resguardo será en un Archivo Histórico.</a:t>
            </a:r>
            <a:endParaRPr lang="es-MX" dirty="0">
              <a:latin typeface="Candara" pitchFamily="34" charset="0"/>
            </a:endParaRPr>
          </a:p>
        </p:txBody>
      </p:sp>
      <p:sp>
        <p:nvSpPr>
          <p:cNvPr id="3" name="Rectangle 3"/>
          <p:cNvSpPr txBox="1">
            <a:spLocks noChangeArrowheads="1"/>
          </p:cNvSpPr>
          <p:nvPr/>
        </p:nvSpPr>
        <p:spPr bwMode="auto">
          <a:xfrm>
            <a:off x="3491880" y="908720"/>
            <a:ext cx="4941693" cy="627063"/>
          </a:xfrm>
          <a:prstGeom prst="rect">
            <a:avLst/>
          </a:prstGeom>
          <a:noFill/>
          <a:ln>
            <a:miter lim="800000"/>
            <a:headEnd/>
            <a:tailEnd/>
          </a:ln>
        </p:spPr>
        <p:txBody>
          <a:bodyPr/>
          <a:lstStyle/>
          <a:p>
            <a:pPr marL="342900" indent="-342900">
              <a:lnSpc>
                <a:spcPct val="90000"/>
              </a:lnSpc>
              <a:spcBef>
                <a:spcPct val="20000"/>
              </a:spcBef>
              <a:defRPr/>
            </a:pPr>
            <a:r>
              <a:rPr lang="es-MX" sz="3600" b="1" kern="0" dirty="0">
                <a:effectLst>
                  <a:outerShdw blurRad="38100" dist="38100" dir="2700000" algn="tl">
                    <a:srgbClr val="000000">
                      <a:alpha val="43137"/>
                    </a:srgbClr>
                  </a:outerShdw>
                </a:effectLst>
                <a:latin typeface="Tahoma" pitchFamily="34" charset="0"/>
              </a:rPr>
              <a:t>V</a:t>
            </a:r>
            <a:r>
              <a:rPr lang="es-MX" sz="3200" kern="0" dirty="0">
                <a:latin typeface="Tahoma" pitchFamily="34" charset="0"/>
              </a:rPr>
              <a:t>ALORES </a:t>
            </a:r>
            <a:r>
              <a:rPr lang="es-MX" sz="3600" b="1" kern="0" dirty="0">
                <a:effectLst>
                  <a:outerShdw blurRad="38100" dist="38100" dir="2700000" algn="tl">
                    <a:srgbClr val="000000">
                      <a:alpha val="43137"/>
                    </a:srgbClr>
                  </a:outerShdw>
                </a:effectLst>
                <a:latin typeface="Tahoma" pitchFamily="34" charset="0"/>
              </a:rPr>
              <a:t>S</a:t>
            </a:r>
            <a:r>
              <a:rPr lang="es-MX" sz="3200" kern="0" dirty="0">
                <a:latin typeface="Tahoma" pitchFamily="34" charset="0"/>
              </a:rPr>
              <a:t>ECUNDARIOS</a:t>
            </a:r>
          </a:p>
        </p:txBody>
      </p:sp>
    </p:spTree>
    <p:extLst>
      <p:ext uri="{BB962C8B-B14F-4D97-AF65-F5344CB8AC3E}">
        <p14:creationId xmlns:p14="http://schemas.microsoft.com/office/powerpoint/2010/main" val="2501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plus(in)">
                                      <p:cBhvr>
                                        <p:cTn id="12" dur="1000"/>
                                        <p:tgtEl>
                                          <p:spTgt spid="2">
                                            <p:txEl>
                                              <p:pRg st="2" end="2"/>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plus(in)">
                                      <p:cBhvr>
                                        <p:cTn id="15" dur="1000"/>
                                        <p:tgtEl>
                                          <p:spTgt spid="2">
                                            <p:txEl>
                                              <p:pRg st="3" end="3"/>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plus(in)">
                                      <p:cBhvr>
                                        <p:cTn id="18"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067944" y="521963"/>
            <a:ext cx="4786346" cy="707886"/>
          </a:xfrm>
          <a:prstGeom prst="rect">
            <a:avLst/>
          </a:prstGeom>
          <a:noFill/>
          <a:ln w="9525" algn="ctr">
            <a:noFill/>
            <a:miter lim="800000"/>
            <a:headEnd type="none" w="sm" len="sm"/>
            <a:tailEnd type="none" w="sm" len="sm"/>
          </a:ln>
          <a:effectLst/>
        </p:spPr>
        <p:txBody>
          <a:bodyPr wrap="square">
            <a:spAutoFit/>
          </a:bodyPr>
          <a:lstStyle/>
          <a:p>
            <a:pPr algn="ctr">
              <a:defRPr/>
            </a:pPr>
            <a:r>
              <a:rPr lang="es-MX" sz="4000" b="1" dirty="0">
                <a:effectLst>
                  <a:outerShdw blurRad="38100" dist="38100" dir="2700000" algn="tl">
                    <a:srgbClr val="C0C0C0"/>
                  </a:outerShdw>
                </a:effectLst>
                <a:latin typeface="Candara" pitchFamily="34" charset="0"/>
              </a:rPr>
              <a:t>V</a:t>
            </a:r>
            <a:r>
              <a:rPr lang="es-MX" sz="3200" b="1" dirty="0">
                <a:effectLst>
                  <a:outerShdw blurRad="38100" dist="38100" dir="2700000" algn="tl">
                    <a:srgbClr val="C0C0C0"/>
                  </a:outerShdw>
                </a:effectLst>
                <a:latin typeface="Candara" pitchFamily="34" charset="0"/>
              </a:rPr>
              <a:t>alores </a:t>
            </a:r>
            <a:r>
              <a:rPr lang="es-MX" sz="4000" b="1" dirty="0" smtClean="0">
                <a:effectLst>
                  <a:outerShdw blurRad="38100" dist="38100" dir="2700000" algn="tl">
                    <a:srgbClr val="C0C0C0"/>
                  </a:outerShdw>
                </a:effectLst>
                <a:latin typeface="Candara" pitchFamily="34" charset="0"/>
              </a:rPr>
              <a:t>S</a:t>
            </a:r>
            <a:r>
              <a:rPr lang="es-MX" sz="3200" b="1" dirty="0" smtClean="0">
                <a:effectLst>
                  <a:outerShdw blurRad="38100" dist="38100" dir="2700000" algn="tl">
                    <a:srgbClr val="C0C0C0"/>
                  </a:outerShdw>
                </a:effectLst>
                <a:latin typeface="Candara" pitchFamily="34" charset="0"/>
              </a:rPr>
              <a:t>ecundarios</a:t>
            </a:r>
            <a:endParaRPr lang="es-MX" sz="3200" b="1" dirty="0">
              <a:effectLst>
                <a:outerShdw blurRad="38100" dist="38100" dir="2700000" algn="tl">
                  <a:srgbClr val="C0C0C0"/>
                </a:outerShdw>
              </a:effectLst>
              <a:latin typeface="Candara" pitchFamily="34" charset="0"/>
            </a:endParaRPr>
          </a:p>
        </p:txBody>
      </p:sp>
      <p:sp>
        <p:nvSpPr>
          <p:cNvPr id="3" name="Text Box 5"/>
          <p:cNvSpPr txBox="1">
            <a:spLocks noChangeArrowheads="1"/>
          </p:cNvSpPr>
          <p:nvPr/>
        </p:nvSpPr>
        <p:spPr bwMode="auto">
          <a:xfrm>
            <a:off x="755576" y="1908040"/>
            <a:ext cx="8243911" cy="5632311"/>
          </a:xfrm>
          <a:prstGeom prst="rect">
            <a:avLst/>
          </a:prstGeom>
          <a:noFill/>
          <a:ln w="9525" algn="ctr">
            <a:noFill/>
            <a:miter lim="800000"/>
            <a:headEnd type="none" w="sm" len="sm"/>
            <a:tailEnd type="none" w="sm" len="sm"/>
          </a:ln>
          <a:effectLst/>
        </p:spPr>
        <p:txBody>
          <a:bodyPr wrap="square">
            <a:spAutoFit/>
          </a:bodyPr>
          <a:lstStyle/>
          <a:p>
            <a:pPr algn="just">
              <a:defRPr/>
            </a:pPr>
            <a:r>
              <a:rPr lang="es-MX" sz="2400" dirty="0">
                <a:solidFill>
                  <a:srgbClr val="700098"/>
                </a:solidFill>
                <a:latin typeface="Candara" pitchFamily="34" charset="0"/>
              </a:rPr>
              <a:t>Valor  </a:t>
            </a:r>
            <a:r>
              <a:rPr lang="es-MX" sz="2400" dirty="0" smtClean="0">
                <a:solidFill>
                  <a:srgbClr val="700098"/>
                </a:solidFill>
                <a:latin typeface="Candara" pitchFamily="34" charset="0"/>
              </a:rPr>
              <a:t>EVIDENCIAL</a:t>
            </a:r>
            <a:endParaRPr lang="es-MX" sz="2000" dirty="0" smtClean="0">
              <a:latin typeface="Candara" pitchFamily="34" charset="0"/>
            </a:endParaRPr>
          </a:p>
          <a:p>
            <a:pPr algn="just">
              <a:defRPr/>
            </a:pPr>
            <a:r>
              <a:rPr lang="es-MX" sz="2000" dirty="0" smtClean="0">
                <a:latin typeface="Candara" pitchFamily="34" charset="0"/>
              </a:rPr>
              <a:t>El valor que tienen los documentos en virtu</a:t>
            </a:r>
            <a:r>
              <a:rPr lang="es-MX" dirty="0" smtClean="0">
                <a:latin typeface="Candara" pitchFamily="34" charset="0"/>
              </a:rPr>
              <a:t>d de su relación con derechos imprescriptibles de las personas físicas y morales.</a:t>
            </a:r>
            <a:endParaRPr lang="es-MX" sz="2000" dirty="0">
              <a:latin typeface="Candara" pitchFamily="34" charset="0"/>
            </a:endParaRPr>
          </a:p>
          <a:p>
            <a:pPr algn="just">
              <a:defRPr/>
            </a:pPr>
            <a:endParaRPr lang="es-MX" sz="2000" i="1" dirty="0" smtClean="0">
              <a:latin typeface="Candara" pitchFamily="34" charset="0"/>
            </a:endParaRPr>
          </a:p>
          <a:p>
            <a:pPr algn="just">
              <a:defRPr/>
            </a:pPr>
            <a:endParaRPr lang="es-MX" sz="2000" i="1" dirty="0">
              <a:latin typeface="Candara" pitchFamily="34" charset="0"/>
            </a:endParaRPr>
          </a:p>
          <a:p>
            <a:pPr algn="just">
              <a:defRPr/>
            </a:pPr>
            <a:r>
              <a:rPr lang="es-MX" sz="2400" dirty="0" smtClean="0">
                <a:solidFill>
                  <a:srgbClr val="700098"/>
                </a:solidFill>
                <a:latin typeface="Candara" pitchFamily="34" charset="0"/>
              </a:rPr>
              <a:t>Valor TESTIMONIAL</a:t>
            </a:r>
            <a:endParaRPr lang="es-MX" sz="2800" u="sng" dirty="0" smtClean="0">
              <a:solidFill>
                <a:srgbClr val="700098"/>
              </a:solidFill>
              <a:latin typeface="Candara" pitchFamily="34" charset="0"/>
            </a:endParaRPr>
          </a:p>
          <a:p>
            <a:pPr algn="just">
              <a:defRPr/>
            </a:pPr>
            <a:r>
              <a:rPr lang="es-MX" dirty="0" smtClean="0">
                <a:latin typeface="Candara" pitchFamily="34" charset="0"/>
              </a:rPr>
              <a:t>Significa la utilidad permanente de los documentos, por reflejar la evolución del organismo administrativo que los creó.</a:t>
            </a:r>
          </a:p>
          <a:p>
            <a:pPr algn="just">
              <a:defRPr/>
            </a:pPr>
            <a:endParaRPr lang="es-MX" sz="2400" dirty="0" smtClean="0">
              <a:solidFill>
                <a:srgbClr val="700098"/>
              </a:solidFill>
              <a:latin typeface="Candara" pitchFamily="34" charset="0"/>
            </a:endParaRPr>
          </a:p>
          <a:p>
            <a:pPr algn="just">
              <a:defRPr/>
            </a:pPr>
            <a:endParaRPr lang="es-MX" sz="2400" dirty="0" smtClean="0">
              <a:solidFill>
                <a:srgbClr val="700098"/>
              </a:solidFill>
              <a:latin typeface="Candara" pitchFamily="34" charset="0"/>
            </a:endParaRPr>
          </a:p>
          <a:p>
            <a:pPr algn="just">
              <a:defRPr/>
            </a:pPr>
            <a:r>
              <a:rPr lang="es-MX" sz="2400" dirty="0" smtClean="0">
                <a:solidFill>
                  <a:srgbClr val="700098"/>
                </a:solidFill>
                <a:latin typeface="Candara" pitchFamily="34" charset="0"/>
              </a:rPr>
              <a:t>Valor INFORMATIVO</a:t>
            </a:r>
          </a:p>
          <a:p>
            <a:pPr algn="just">
              <a:defRPr/>
            </a:pPr>
            <a:r>
              <a:rPr lang="es-MX" dirty="0" smtClean="0">
                <a:latin typeface="Candara" pitchFamily="34" charset="0"/>
              </a:rPr>
              <a:t>Es la utilidad permanente de que los documentos aportan datos únicos y sustanciales para la investigación y el estudio de cualquier campo del saber.</a:t>
            </a:r>
          </a:p>
          <a:p>
            <a:pPr>
              <a:defRPr/>
            </a:pPr>
            <a:endParaRPr lang="es-MX" dirty="0" smtClean="0">
              <a:latin typeface="Candara" pitchFamily="34" charset="0"/>
            </a:endParaRPr>
          </a:p>
          <a:p>
            <a:pPr>
              <a:defRPr/>
            </a:pPr>
            <a:endParaRPr lang="es-MX" sz="2000" dirty="0">
              <a:latin typeface="Candara" pitchFamily="34" charset="0"/>
            </a:endParaRPr>
          </a:p>
          <a:p>
            <a:pPr>
              <a:defRPr/>
            </a:pPr>
            <a:endParaRPr lang="es-ES" sz="2000" i="1" u="sng" dirty="0">
              <a:effectLst>
                <a:outerShdw blurRad="38100" dist="38100" dir="2700000" algn="tl">
                  <a:srgbClr val="C0C0C0"/>
                </a:outerShdw>
              </a:effectLst>
              <a:latin typeface="Candara" pitchFamily="34" charset="0"/>
            </a:endParaRPr>
          </a:p>
        </p:txBody>
      </p:sp>
    </p:spTree>
    <p:extLst>
      <p:ext uri="{BB962C8B-B14F-4D97-AF65-F5344CB8AC3E}">
        <p14:creationId xmlns:p14="http://schemas.microsoft.com/office/powerpoint/2010/main" val="5417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3">
                                            <p:txEl>
                                              <p:pRg st="0" end="0"/>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p:cTn id="4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colivares.CONAFOR\AppData\Local\Microsoft\Windows\Temporary Internet Files\Content.IE5\ZV8ERPTT\MC900250657[1].wmf"/>
          <p:cNvPicPr>
            <a:picLocks noChangeAspect="1" noChangeArrowheads="1"/>
          </p:cNvPicPr>
          <p:nvPr/>
        </p:nvPicPr>
        <p:blipFill>
          <a:blip r:embed="rId2" cstate="print"/>
          <a:srcRect/>
          <a:stretch>
            <a:fillRect/>
          </a:stretch>
        </p:blipFill>
        <p:spPr bwMode="auto">
          <a:xfrm>
            <a:off x="358205" y="4396167"/>
            <a:ext cx="1070693" cy="1224136"/>
          </a:xfrm>
          <a:prstGeom prst="rect">
            <a:avLst/>
          </a:prstGeom>
          <a:noFill/>
        </p:spPr>
      </p:pic>
      <p:sp>
        <p:nvSpPr>
          <p:cNvPr id="3" name="2 CuadroTexto"/>
          <p:cNvSpPr txBox="1">
            <a:spLocks noChangeArrowheads="1"/>
          </p:cNvSpPr>
          <p:nvPr/>
        </p:nvSpPr>
        <p:spPr bwMode="auto">
          <a:xfrm>
            <a:off x="5191565" y="824444"/>
            <a:ext cx="3472810" cy="523220"/>
          </a:xfrm>
          <a:prstGeom prst="rect">
            <a:avLst/>
          </a:prstGeom>
          <a:noFill/>
          <a:ln w="9525">
            <a:noFill/>
            <a:miter lim="800000"/>
            <a:headEnd/>
            <a:tailEnd/>
          </a:ln>
        </p:spPr>
        <p:txBody>
          <a:bodyPr wrap="square">
            <a:spAutoFit/>
          </a:bodyPr>
          <a:lstStyle/>
          <a:p>
            <a:r>
              <a:rPr lang="es-MX" sz="2800" b="1" dirty="0" smtClean="0">
                <a:effectLst>
                  <a:outerShdw blurRad="38100" dist="38100" dir="2700000" algn="tl">
                    <a:srgbClr val="000000">
                      <a:alpha val="43137"/>
                    </a:srgbClr>
                  </a:outerShdw>
                </a:effectLst>
                <a:latin typeface="Candara" pitchFamily="34" charset="0"/>
              </a:rPr>
              <a:t>Vigencia Documental</a:t>
            </a:r>
            <a:endParaRPr lang="es-MX" sz="2800" b="1" dirty="0">
              <a:effectLst>
                <a:outerShdw blurRad="38100" dist="38100" dir="2700000" algn="tl">
                  <a:srgbClr val="000000">
                    <a:alpha val="43137"/>
                  </a:srgbClr>
                </a:outerShdw>
              </a:effectLst>
              <a:latin typeface="Candara" pitchFamily="34" charset="0"/>
            </a:endParaRPr>
          </a:p>
        </p:txBody>
      </p:sp>
      <p:sp>
        <p:nvSpPr>
          <p:cNvPr id="4" name="3 CuadroTexto"/>
          <p:cNvSpPr txBox="1"/>
          <p:nvPr/>
        </p:nvSpPr>
        <p:spPr>
          <a:xfrm>
            <a:off x="708818" y="1628800"/>
            <a:ext cx="8280920" cy="1569660"/>
          </a:xfrm>
          <a:prstGeom prst="rect">
            <a:avLst/>
          </a:prstGeom>
          <a:noFill/>
        </p:spPr>
        <p:txBody>
          <a:bodyPr wrap="square" rtlCol="0">
            <a:spAutoFit/>
          </a:bodyPr>
          <a:lstStyle/>
          <a:p>
            <a:pPr algn="just"/>
            <a:r>
              <a:rPr lang="es-MX" sz="2400" b="1" dirty="0" smtClean="0">
                <a:latin typeface="Candara" pitchFamily="34" charset="0"/>
              </a:rPr>
              <a:t>Periodo</a:t>
            </a:r>
            <a:r>
              <a:rPr lang="es-MX" sz="2400" dirty="0" smtClean="0">
                <a:latin typeface="Candara" pitchFamily="34" charset="0"/>
              </a:rPr>
              <a:t> durante el cual un </a:t>
            </a:r>
            <a:r>
              <a:rPr lang="es-MX" sz="2400" b="1" dirty="0" smtClean="0">
                <a:latin typeface="Candara" pitchFamily="34" charset="0"/>
              </a:rPr>
              <a:t>documento</a:t>
            </a:r>
            <a:r>
              <a:rPr lang="es-MX" sz="2400" dirty="0" smtClean="0">
                <a:latin typeface="Candara" pitchFamily="34" charset="0"/>
              </a:rPr>
              <a:t> de archivo </a:t>
            </a:r>
            <a:r>
              <a:rPr lang="es-MX" sz="2400" b="1" dirty="0" smtClean="0">
                <a:latin typeface="Candara" pitchFamily="34" charset="0"/>
              </a:rPr>
              <a:t>mantiene sus valores </a:t>
            </a:r>
            <a:r>
              <a:rPr lang="es-MX" sz="2400" b="1" dirty="0" smtClean="0">
                <a:solidFill>
                  <a:schemeClr val="accent3">
                    <a:lumMod val="75000"/>
                  </a:schemeClr>
                </a:solidFill>
                <a:latin typeface="Candara" pitchFamily="34" charset="0"/>
              </a:rPr>
              <a:t>administrativos, legales, contables o fiscales</a:t>
            </a:r>
            <a:r>
              <a:rPr lang="es-MX" sz="2400" dirty="0" smtClean="0">
                <a:latin typeface="Candara" pitchFamily="34" charset="0"/>
              </a:rPr>
              <a:t>, de conformidad con las disposiciones jurídicas vigentes y aplicables.</a:t>
            </a:r>
            <a:endParaRPr lang="es-MX" sz="2400" dirty="0">
              <a:latin typeface="Candara" pitchFamily="34" charset="0"/>
            </a:endParaRPr>
          </a:p>
        </p:txBody>
      </p:sp>
      <p:sp>
        <p:nvSpPr>
          <p:cNvPr id="5" name="4 CuadroTexto"/>
          <p:cNvSpPr txBox="1"/>
          <p:nvPr/>
        </p:nvSpPr>
        <p:spPr>
          <a:xfrm>
            <a:off x="1428898" y="4991326"/>
            <a:ext cx="7560840" cy="1569660"/>
          </a:xfrm>
          <a:prstGeom prst="rect">
            <a:avLst/>
          </a:prstGeom>
          <a:noFill/>
        </p:spPr>
        <p:txBody>
          <a:bodyPr wrap="square" rtlCol="0">
            <a:spAutoFit/>
          </a:bodyPr>
          <a:lstStyle/>
          <a:p>
            <a:pPr algn="just"/>
            <a:r>
              <a:rPr lang="es-MX" sz="2400" dirty="0" smtClean="0">
                <a:latin typeface="Candara" pitchFamily="34" charset="0"/>
              </a:rPr>
              <a:t>La vigencia puede iniciar de varias maneras, principalmente inicia con la firma de la autoridad competente o con la fecha indicada o establecida en los propios documentos.</a:t>
            </a:r>
            <a:endParaRPr lang="es-MX" sz="2400" dirty="0">
              <a:latin typeface="Candara" pitchFamily="34" charset="0"/>
            </a:endParaRPr>
          </a:p>
        </p:txBody>
      </p:sp>
      <p:sp>
        <p:nvSpPr>
          <p:cNvPr id="6" name="5 Flecha curvada hacia la derecha"/>
          <p:cNvSpPr/>
          <p:nvPr/>
        </p:nvSpPr>
        <p:spPr>
          <a:xfrm rot="19929798">
            <a:off x="1788938" y="3414448"/>
            <a:ext cx="576064" cy="936104"/>
          </a:xfrm>
          <a:prstGeom prst="curvedRightArrow">
            <a:avLst/>
          </a:prstGeom>
          <a:noFill/>
          <a:ln>
            <a:solidFill>
              <a:srgbClr val="8AA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latin typeface="Candara" pitchFamily="34" charset="0"/>
            </a:endParaRPr>
          </a:p>
        </p:txBody>
      </p:sp>
      <p:sp>
        <p:nvSpPr>
          <p:cNvPr id="7" name="6 CuadroTexto"/>
          <p:cNvSpPr txBox="1"/>
          <p:nvPr/>
        </p:nvSpPr>
        <p:spPr>
          <a:xfrm>
            <a:off x="2543556" y="3780994"/>
            <a:ext cx="5331524" cy="400110"/>
          </a:xfrm>
          <a:prstGeom prst="rect">
            <a:avLst/>
          </a:prstGeom>
          <a:noFill/>
        </p:spPr>
        <p:txBody>
          <a:bodyPr wrap="none" rtlCol="0">
            <a:spAutoFit/>
          </a:bodyPr>
          <a:lstStyle/>
          <a:p>
            <a:r>
              <a:rPr lang="es-MX" b="1" dirty="0" smtClean="0">
                <a:latin typeface="Candara" pitchFamily="34" charset="0"/>
              </a:rPr>
              <a:t>Archivo de Trámite y Archivo de Concentración</a:t>
            </a:r>
            <a:endParaRPr lang="es-MX" b="1" dirty="0">
              <a:latin typeface="Candara" pitchFamily="34" charset="0"/>
            </a:endParaRPr>
          </a:p>
        </p:txBody>
      </p:sp>
    </p:spTree>
    <p:extLst>
      <p:ext uri="{BB962C8B-B14F-4D97-AF65-F5344CB8AC3E}">
        <p14:creationId xmlns:p14="http://schemas.microsoft.com/office/powerpoint/2010/main" val="13414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71115" y="1462092"/>
            <a:ext cx="5853334" cy="584775"/>
          </a:xfrm>
          <a:prstGeom prst="rect">
            <a:avLst/>
          </a:prstGeom>
          <a:noFill/>
          <a:ln w="9525" algn="ctr">
            <a:noFill/>
            <a:miter lim="800000"/>
            <a:headEnd type="none" w="sm" len="sm"/>
            <a:tailEnd type="none" w="sm" len="sm"/>
          </a:ln>
          <a:effectLst/>
        </p:spPr>
        <p:txBody>
          <a:bodyPr wrap="none">
            <a:spAutoFit/>
          </a:bodyPr>
          <a:lstStyle/>
          <a:p>
            <a:pPr algn="ctr">
              <a:defRPr/>
            </a:pPr>
            <a:r>
              <a:rPr lang="es-MX" sz="2400" dirty="0">
                <a:effectLst>
                  <a:outerShdw blurRad="38100" dist="38100" dir="2700000" algn="tl">
                    <a:srgbClr val="C0C0C0"/>
                  </a:outerShdw>
                </a:effectLst>
                <a:latin typeface="Tahoma" pitchFamily="34" charset="0"/>
              </a:rPr>
              <a:t>Valores de los documentos según su </a:t>
            </a:r>
            <a:r>
              <a:rPr lang="es-MX" sz="3200" dirty="0" smtClean="0">
                <a:solidFill>
                  <a:srgbClr val="333399"/>
                </a:solidFill>
                <a:effectLst>
                  <a:outerShdw blurRad="38100" dist="38100" dir="2700000" algn="tl">
                    <a:srgbClr val="C0C0C0"/>
                  </a:outerShdw>
                </a:effectLst>
                <a:latin typeface="Tahoma" pitchFamily="34" charset="0"/>
              </a:rPr>
              <a:t>uso</a:t>
            </a:r>
            <a:endParaRPr lang="es-MX" sz="3200" dirty="0">
              <a:solidFill>
                <a:srgbClr val="333399"/>
              </a:solidFill>
              <a:effectLst>
                <a:outerShdw blurRad="38100" dist="38100" dir="2700000" algn="tl">
                  <a:srgbClr val="C0C0C0"/>
                </a:outerShdw>
              </a:effectLst>
              <a:latin typeface="Tahoma" pitchFamily="34" charset="0"/>
            </a:endParaRPr>
          </a:p>
        </p:txBody>
      </p:sp>
      <p:sp>
        <p:nvSpPr>
          <p:cNvPr id="3" name="Text Box 5"/>
          <p:cNvSpPr txBox="1">
            <a:spLocks noChangeArrowheads="1"/>
          </p:cNvSpPr>
          <p:nvPr/>
        </p:nvSpPr>
        <p:spPr bwMode="auto">
          <a:xfrm>
            <a:off x="642436" y="3537897"/>
            <a:ext cx="1233030" cy="707886"/>
          </a:xfrm>
          <a:prstGeom prst="rect">
            <a:avLst/>
          </a:prstGeom>
          <a:noFill/>
          <a:ln w="9525" algn="ctr">
            <a:noFill/>
            <a:miter lim="800000"/>
            <a:headEnd type="none" w="sm" len="sm"/>
            <a:tailEnd type="none" w="sm" len="sm"/>
          </a:ln>
        </p:spPr>
        <p:txBody>
          <a:bodyPr wrap="none">
            <a:spAutoFit/>
          </a:bodyPr>
          <a:lstStyle/>
          <a:p>
            <a:pPr algn="ctr"/>
            <a:r>
              <a:rPr lang="es-MX" dirty="0">
                <a:solidFill>
                  <a:srgbClr val="990099"/>
                </a:solidFill>
                <a:effectLst>
                  <a:outerShdw blurRad="38100" dist="38100" dir="2700000" algn="tl">
                    <a:srgbClr val="000000">
                      <a:alpha val="43137"/>
                    </a:srgbClr>
                  </a:outerShdw>
                </a:effectLst>
                <a:latin typeface="Tahoma" pitchFamily="34" charset="0"/>
              </a:rPr>
              <a:t>Valores</a:t>
            </a:r>
          </a:p>
          <a:p>
            <a:pPr algn="ctr"/>
            <a:r>
              <a:rPr lang="es-MX" dirty="0">
                <a:solidFill>
                  <a:srgbClr val="990099"/>
                </a:solidFill>
                <a:effectLst>
                  <a:outerShdw blurRad="38100" dist="38100" dir="2700000" algn="tl">
                    <a:srgbClr val="000000">
                      <a:alpha val="43137"/>
                    </a:srgbClr>
                  </a:outerShdw>
                </a:effectLst>
                <a:latin typeface="Tahoma" pitchFamily="34" charset="0"/>
              </a:rPr>
              <a:t>Primarios</a:t>
            </a:r>
            <a:endParaRPr lang="es-ES" dirty="0">
              <a:solidFill>
                <a:srgbClr val="990099"/>
              </a:solidFill>
              <a:effectLst>
                <a:outerShdw blurRad="38100" dist="38100" dir="2700000" algn="tl">
                  <a:srgbClr val="000000">
                    <a:alpha val="43137"/>
                  </a:srgbClr>
                </a:outerShdw>
              </a:effectLst>
              <a:latin typeface="Tahoma" pitchFamily="34" charset="0"/>
            </a:endParaRPr>
          </a:p>
        </p:txBody>
      </p:sp>
      <p:sp>
        <p:nvSpPr>
          <p:cNvPr id="4" name="Text Box 7"/>
          <p:cNvSpPr txBox="1">
            <a:spLocks noChangeArrowheads="1"/>
          </p:cNvSpPr>
          <p:nvPr/>
        </p:nvSpPr>
        <p:spPr bwMode="auto">
          <a:xfrm>
            <a:off x="2281301" y="2301235"/>
            <a:ext cx="2286000" cy="3140075"/>
          </a:xfrm>
          <a:prstGeom prst="rect">
            <a:avLst/>
          </a:prstGeom>
          <a:noFill/>
          <a:ln w="9525" algn="ctr">
            <a:noFill/>
            <a:miter lim="800000"/>
            <a:headEnd type="none" w="sm" len="sm"/>
            <a:tailEnd type="none" w="sm" len="sm"/>
          </a:ln>
        </p:spPr>
        <p:txBody>
          <a:bodyPr wrap="none">
            <a:spAutoFit/>
          </a:bodyPr>
          <a:lstStyle/>
          <a:p>
            <a:r>
              <a:rPr lang="es-MX" sz="2200" dirty="0">
                <a:latin typeface="Tahoma" pitchFamily="34" charset="0"/>
              </a:rPr>
              <a:t>Administrativo</a:t>
            </a:r>
          </a:p>
          <a:p>
            <a:endParaRPr lang="es-MX" sz="2200" dirty="0">
              <a:latin typeface="Tahoma" pitchFamily="34" charset="0"/>
            </a:endParaRPr>
          </a:p>
          <a:p>
            <a:endParaRPr lang="es-MX" sz="2200" dirty="0">
              <a:latin typeface="Tahoma" pitchFamily="34" charset="0"/>
            </a:endParaRPr>
          </a:p>
          <a:p>
            <a:endParaRPr lang="es-MX" sz="2200" dirty="0">
              <a:latin typeface="Tahoma" pitchFamily="34" charset="0"/>
            </a:endParaRPr>
          </a:p>
          <a:p>
            <a:r>
              <a:rPr lang="es-MX" sz="2200" dirty="0">
                <a:latin typeface="Tahoma" pitchFamily="34" charset="0"/>
              </a:rPr>
              <a:t>Legal</a:t>
            </a:r>
          </a:p>
          <a:p>
            <a:endParaRPr lang="es-MX" sz="2200" dirty="0">
              <a:latin typeface="Tahoma" pitchFamily="34" charset="0"/>
            </a:endParaRPr>
          </a:p>
          <a:p>
            <a:endParaRPr lang="es-MX" sz="2200" dirty="0">
              <a:latin typeface="Tahoma" pitchFamily="34" charset="0"/>
            </a:endParaRPr>
          </a:p>
          <a:p>
            <a:endParaRPr lang="es-MX" sz="2200" dirty="0">
              <a:latin typeface="Tahoma" pitchFamily="34" charset="0"/>
            </a:endParaRPr>
          </a:p>
          <a:p>
            <a:r>
              <a:rPr lang="es-MX" sz="2200" dirty="0">
                <a:latin typeface="Tahoma" pitchFamily="34" charset="0"/>
              </a:rPr>
              <a:t>Contable o Fiscal</a:t>
            </a:r>
            <a:endParaRPr lang="es-ES" sz="2200" dirty="0">
              <a:latin typeface="Tahoma" pitchFamily="34" charset="0"/>
            </a:endParaRPr>
          </a:p>
        </p:txBody>
      </p:sp>
      <p:sp>
        <p:nvSpPr>
          <p:cNvPr id="5" name="Text Box 8"/>
          <p:cNvSpPr txBox="1">
            <a:spLocks noChangeArrowheads="1"/>
          </p:cNvSpPr>
          <p:nvPr/>
        </p:nvSpPr>
        <p:spPr bwMode="auto">
          <a:xfrm>
            <a:off x="5044385" y="3537897"/>
            <a:ext cx="1547731" cy="707886"/>
          </a:xfrm>
          <a:prstGeom prst="rect">
            <a:avLst/>
          </a:prstGeom>
          <a:noFill/>
          <a:ln w="9525" algn="ctr">
            <a:noFill/>
            <a:miter lim="800000"/>
            <a:headEnd type="none" w="sm" len="sm"/>
            <a:tailEnd type="none" w="sm" len="sm"/>
          </a:ln>
        </p:spPr>
        <p:txBody>
          <a:bodyPr wrap="none">
            <a:spAutoFit/>
          </a:bodyPr>
          <a:lstStyle/>
          <a:p>
            <a:pPr algn="ctr"/>
            <a:r>
              <a:rPr lang="es-MX" dirty="0">
                <a:solidFill>
                  <a:srgbClr val="990099"/>
                </a:solidFill>
                <a:effectLst>
                  <a:outerShdw blurRad="38100" dist="38100" dir="2700000" algn="tl">
                    <a:srgbClr val="000000">
                      <a:alpha val="43137"/>
                    </a:srgbClr>
                  </a:outerShdw>
                </a:effectLst>
                <a:latin typeface="Tahoma" pitchFamily="34" charset="0"/>
              </a:rPr>
              <a:t>Valores</a:t>
            </a:r>
          </a:p>
          <a:p>
            <a:pPr algn="ctr"/>
            <a:r>
              <a:rPr lang="es-MX" dirty="0">
                <a:solidFill>
                  <a:srgbClr val="990099"/>
                </a:solidFill>
                <a:effectLst>
                  <a:outerShdw blurRad="38100" dist="38100" dir="2700000" algn="tl">
                    <a:srgbClr val="000000">
                      <a:alpha val="43137"/>
                    </a:srgbClr>
                  </a:outerShdw>
                </a:effectLst>
                <a:latin typeface="Tahoma" pitchFamily="34" charset="0"/>
              </a:rPr>
              <a:t>Secundarios</a:t>
            </a:r>
            <a:endParaRPr lang="es-ES" dirty="0">
              <a:solidFill>
                <a:srgbClr val="990099"/>
              </a:solidFill>
              <a:effectLst>
                <a:outerShdw blurRad="38100" dist="38100" dir="2700000" algn="tl">
                  <a:srgbClr val="000000">
                    <a:alpha val="43137"/>
                  </a:srgbClr>
                </a:outerShdw>
              </a:effectLst>
              <a:latin typeface="Tahoma" pitchFamily="34" charset="0"/>
            </a:endParaRPr>
          </a:p>
        </p:txBody>
      </p:sp>
      <p:sp>
        <p:nvSpPr>
          <p:cNvPr id="6" name="Text Box 9"/>
          <p:cNvSpPr txBox="1">
            <a:spLocks noChangeArrowheads="1"/>
          </p:cNvSpPr>
          <p:nvPr/>
        </p:nvSpPr>
        <p:spPr bwMode="auto">
          <a:xfrm>
            <a:off x="6853301" y="2315522"/>
            <a:ext cx="1624013" cy="3140075"/>
          </a:xfrm>
          <a:prstGeom prst="rect">
            <a:avLst/>
          </a:prstGeom>
          <a:noFill/>
          <a:ln w="9525" algn="ctr">
            <a:noFill/>
            <a:miter lim="800000"/>
            <a:headEnd type="none" w="sm" len="sm"/>
            <a:tailEnd type="none" w="sm" len="sm"/>
          </a:ln>
        </p:spPr>
        <p:txBody>
          <a:bodyPr wrap="none">
            <a:spAutoFit/>
          </a:bodyPr>
          <a:lstStyle/>
          <a:p>
            <a:r>
              <a:rPr lang="es-MX" sz="2200" dirty="0">
                <a:latin typeface="Tahoma" pitchFamily="34" charset="0"/>
              </a:rPr>
              <a:t>Evidencial</a:t>
            </a:r>
          </a:p>
          <a:p>
            <a:endParaRPr lang="es-MX" sz="2200" dirty="0">
              <a:latin typeface="Tahoma" pitchFamily="34" charset="0"/>
            </a:endParaRPr>
          </a:p>
          <a:p>
            <a:endParaRPr lang="es-MX" sz="2200" dirty="0">
              <a:latin typeface="Tahoma" pitchFamily="34" charset="0"/>
            </a:endParaRPr>
          </a:p>
          <a:p>
            <a:endParaRPr lang="es-MX" sz="2200" dirty="0">
              <a:latin typeface="Tahoma" pitchFamily="34" charset="0"/>
            </a:endParaRPr>
          </a:p>
          <a:p>
            <a:r>
              <a:rPr lang="es-MX" sz="2200" dirty="0">
                <a:latin typeface="Tahoma" pitchFamily="34" charset="0"/>
              </a:rPr>
              <a:t>Testimonial</a:t>
            </a:r>
          </a:p>
          <a:p>
            <a:endParaRPr lang="es-MX" sz="2200" dirty="0">
              <a:latin typeface="Tahoma" pitchFamily="34" charset="0"/>
            </a:endParaRPr>
          </a:p>
          <a:p>
            <a:endParaRPr lang="es-MX" sz="2200" dirty="0">
              <a:latin typeface="Tahoma" pitchFamily="34" charset="0"/>
            </a:endParaRPr>
          </a:p>
          <a:p>
            <a:endParaRPr lang="es-MX" sz="2200" dirty="0">
              <a:latin typeface="Tahoma" pitchFamily="34" charset="0"/>
            </a:endParaRPr>
          </a:p>
          <a:p>
            <a:r>
              <a:rPr lang="es-MX" sz="2200" dirty="0">
                <a:latin typeface="Tahoma" pitchFamily="34" charset="0"/>
              </a:rPr>
              <a:t>Informativo</a:t>
            </a:r>
            <a:endParaRPr lang="es-ES" sz="2200" dirty="0">
              <a:latin typeface="Tahoma" pitchFamily="34" charset="0"/>
            </a:endParaRPr>
          </a:p>
        </p:txBody>
      </p:sp>
      <p:sp>
        <p:nvSpPr>
          <p:cNvPr id="7" name="Text Box 14"/>
          <p:cNvSpPr txBox="1">
            <a:spLocks noChangeArrowheads="1"/>
          </p:cNvSpPr>
          <p:nvPr/>
        </p:nvSpPr>
        <p:spPr bwMode="auto">
          <a:xfrm>
            <a:off x="1258951" y="6162191"/>
            <a:ext cx="2609850" cy="707886"/>
          </a:xfrm>
          <a:prstGeom prst="rect">
            <a:avLst/>
          </a:prstGeom>
          <a:noFill/>
          <a:ln w="9525" algn="ctr">
            <a:noFill/>
            <a:miter lim="800000"/>
            <a:headEnd type="none" w="sm" len="sm"/>
            <a:tailEnd type="none" w="sm" len="sm"/>
          </a:ln>
        </p:spPr>
        <p:txBody>
          <a:bodyPr wrap="square">
            <a:spAutoFit/>
          </a:bodyPr>
          <a:lstStyle/>
          <a:p>
            <a:pPr algn="ctr">
              <a:defRPr/>
            </a:pPr>
            <a:r>
              <a:rPr lang="es-MX" sz="2000" b="1" dirty="0">
                <a:effectLst>
                  <a:outerShdw blurRad="38100" dist="38100" dir="2700000" algn="tl">
                    <a:srgbClr val="000000">
                      <a:alpha val="43137"/>
                    </a:srgbClr>
                  </a:outerShdw>
                </a:effectLst>
                <a:latin typeface="Tahoma" pitchFamily="34" charset="0"/>
              </a:rPr>
              <a:t>Uso administrativo</a:t>
            </a:r>
          </a:p>
          <a:p>
            <a:pPr algn="ctr">
              <a:defRPr/>
            </a:pPr>
            <a:endParaRPr lang="es-ES" sz="2000" b="1" dirty="0">
              <a:effectLst>
                <a:outerShdw blurRad="38100" dist="38100" dir="2700000" algn="tl">
                  <a:srgbClr val="000000">
                    <a:alpha val="43137"/>
                  </a:srgbClr>
                </a:outerShdw>
              </a:effectLst>
              <a:latin typeface="Tahoma" pitchFamily="34" charset="0"/>
            </a:endParaRPr>
          </a:p>
        </p:txBody>
      </p:sp>
      <p:sp>
        <p:nvSpPr>
          <p:cNvPr id="8" name="Text Box 15"/>
          <p:cNvSpPr txBox="1">
            <a:spLocks noChangeArrowheads="1"/>
          </p:cNvSpPr>
          <p:nvPr/>
        </p:nvSpPr>
        <p:spPr bwMode="auto">
          <a:xfrm>
            <a:off x="6084168" y="6215787"/>
            <a:ext cx="1889125" cy="400050"/>
          </a:xfrm>
          <a:prstGeom prst="rect">
            <a:avLst/>
          </a:prstGeom>
          <a:noFill/>
          <a:ln w="9525" algn="ctr">
            <a:noFill/>
            <a:miter lim="800000"/>
            <a:headEnd type="none" w="sm" len="sm"/>
            <a:tailEnd type="none" w="sm" len="sm"/>
          </a:ln>
        </p:spPr>
        <p:txBody>
          <a:bodyPr wrap="none">
            <a:spAutoFit/>
          </a:bodyPr>
          <a:lstStyle/>
          <a:p>
            <a:pPr>
              <a:defRPr/>
            </a:pPr>
            <a:r>
              <a:rPr lang="es-MX" sz="2000" b="1" dirty="0">
                <a:effectLst>
                  <a:outerShdw blurRad="38100" dist="38100" dir="2700000" algn="tl">
                    <a:srgbClr val="000000">
                      <a:alpha val="43137"/>
                    </a:srgbClr>
                  </a:outerShdw>
                </a:effectLst>
                <a:latin typeface="Tahoma" pitchFamily="34" charset="0"/>
              </a:rPr>
              <a:t>Uso Histórico</a:t>
            </a:r>
            <a:endParaRPr lang="es-ES" sz="2000" b="1" dirty="0">
              <a:effectLst>
                <a:outerShdw blurRad="38100" dist="38100" dir="2700000" algn="tl">
                  <a:srgbClr val="000000">
                    <a:alpha val="43137"/>
                  </a:srgbClr>
                </a:outerShdw>
              </a:effectLst>
              <a:latin typeface="Tahoma" pitchFamily="34" charset="0"/>
            </a:endParaRPr>
          </a:p>
        </p:txBody>
      </p:sp>
      <p:sp>
        <p:nvSpPr>
          <p:cNvPr id="9" name="8 Rectángulo"/>
          <p:cNvSpPr/>
          <p:nvPr/>
        </p:nvSpPr>
        <p:spPr>
          <a:xfrm>
            <a:off x="642436" y="2107560"/>
            <a:ext cx="3924865" cy="3937014"/>
          </a:xfrm>
          <a:prstGeom prst="rect">
            <a:avLst/>
          </a:prstGeom>
          <a:no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0" name="9 Rectángulo"/>
          <p:cNvSpPr/>
          <p:nvPr/>
        </p:nvSpPr>
        <p:spPr>
          <a:xfrm>
            <a:off x="4978781" y="2117402"/>
            <a:ext cx="3924865" cy="3937014"/>
          </a:xfrm>
          <a:prstGeom prst="rect">
            <a:avLst/>
          </a:prstGeom>
          <a:noFill/>
          <a:ln>
            <a:solidFill>
              <a:srgbClr val="99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13" name="12 Conector recto"/>
          <p:cNvCxnSpPr/>
          <p:nvPr/>
        </p:nvCxnSpPr>
        <p:spPr>
          <a:xfrm>
            <a:off x="1875466" y="2315522"/>
            <a:ext cx="0" cy="3295278"/>
          </a:xfrm>
          <a:prstGeom prst="line">
            <a:avLst/>
          </a:prstGeom>
          <a:ln>
            <a:solidFill>
              <a:srgbClr val="FFCF37"/>
            </a:solidFill>
          </a:ln>
        </p:spPr>
        <p:style>
          <a:lnRef idx="2">
            <a:schemeClr val="accent1"/>
          </a:lnRef>
          <a:fillRef idx="0">
            <a:schemeClr val="accent1"/>
          </a:fillRef>
          <a:effectRef idx="1">
            <a:schemeClr val="accent1"/>
          </a:effectRef>
          <a:fontRef idx="minor">
            <a:schemeClr val="tx1"/>
          </a:fontRef>
        </p:style>
      </p:cxnSp>
      <p:cxnSp>
        <p:nvCxnSpPr>
          <p:cNvPr id="14" name="13 Conector recto"/>
          <p:cNvCxnSpPr/>
          <p:nvPr/>
        </p:nvCxnSpPr>
        <p:spPr>
          <a:xfrm>
            <a:off x="6721389" y="2310986"/>
            <a:ext cx="0" cy="3295278"/>
          </a:xfrm>
          <a:prstGeom prst="line">
            <a:avLst/>
          </a:prstGeom>
          <a:ln>
            <a:solidFill>
              <a:srgbClr val="FFCF3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5" dur="1000"/>
                                        <p:tgtEl>
                                          <p:spTgt spid="3">
                                            <p:txEl>
                                              <p:pRg st="0" end="0"/>
                                            </p:txEl>
                                          </p:spTgt>
                                        </p:tgtEl>
                                      </p:cBhvr>
                                    </p:animEffect>
                                  </p:childTnLst>
                                </p:cTn>
                              </p:par>
                              <p:par>
                                <p:cTn id="16" presetID="48" presetClass="entr" presetSubtype="0" accel="5000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anim calcmode="lin" valueType="num">
                                      <p:cBhvr>
                                        <p:cTn id="35" dur="2000" fill="hold"/>
                                        <p:tgtEl>
                                          <p:spTgt spid="5"/>
                                        </p:tgtEl>
                                        <p:attrNameLst>
                                          <p:attrName>style.rotation</p:attrName>
                                        </p:attrNameLst>
                                      </p:cBhvr>
                                      <p:tavLst>
                                        <p:tav tm="0">
                                          <p:val>
                                            <p:fltVal val="720"/>
                                          </p:val>
                                        </p:tav>
                                        <p:tav tm="100000">
                                          <p:val>
                                            <p:fltVal val="0"/>
                                          </p:val>
                                        </p:tav>
                                      </p:tavLst>
                                    </p:anim>
                                    <p:anim calcmode="lin" valueType="num">
                                      <p:cBhvr>
                                        <p:cTn id="36" dur="2000" fill="hold"/>
                                        <p:tgtEl>
                                          <p:spTgt spid="5"/>
                                        </p:tgtEl>
                                        <p:attrNameLst>
                                          <p:attrName>ppt_h</p:attrName>
                                        </p:attrNameLst>
                                      </p:cBhvr>
                                      <p:tavLst>
                                        <p:tav tm="0">
                                          <p:val>
                                            <p:fltVal val="0"/>
                                          </p:val>
                                        </p:tav>
                                        <p:tav tm="100000">
                                          <p:val>
                                            <p:strVal val="#ppt_h"/>
                                          </p:val>
                                        </p:tav>
                                      </p:tavLst>
                                    </p:anim>
                                    <p:anim calcmode="lin" valueType="num">
                                      <p:cBhvr>
                                        <p:cTn id="3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style.rotation</p:attrName>
                                        </p:attrNameLst>
                                      </p:cBhvr>
                                      <p:tavLst>
                                        <p:tav tm="0">
                                          <p:val>
                                            <p:fltVal val="720"/>
                                          </p:val>
                                        </p:tav>
                                        <p:tav tm="100000">
                                          <p:val>
                                            <p:fltVal val="0"/>
                                          </p:val>
                                        </p:tav>
                                      </p:tavLst>
                                    </p:anim>
                                    <p:anim calcmode="lin" valueType="num">
                                      <p:cBhvr>
                                        <p:cTn id="44" dur="2000" fill="hold"/>
                                        <p:tgtEl>
                                          <p:spTgt spid="6"/>
                                        </p:tgtEl>
                                        <p:attrNameLst>
                                          <p:attrName>ppt_h</p:attrName>
                                        </p:attrNameLst>
                                      </p:cBhvr>
                                      <p:tavLst>
                                        <p:tav tm="0">
                                          <p:val>
                                            <p:fltVal val="0"/>
                                          </p:val>
                                        </p:tav>
                                        <p:tav tm="100000">
                                          <p:val>
                                            <p:strVal val="#ppt_h"/>
                                          </p:val>
                                        </p:tav>
                                      </p:tavLst>
                                    </p:anim>
                                    <p:anim calcmode="lin" valueType="num">
                                      <p:cBhvr>
                                        <p:cTn id="45" dur="2000" fill="hold"/>
                                        <p:tgtEl>
                                          <p:spTgt spid="6"/>
                                        </p:tgtEl>
                                        <p:attrNameLst>
                                          <p:attrName>ppt_w</p:attrName>
                                        </p:attrNameLst>
                                      </p:cBhvr>
                                      <p:tavLst>
                                        <p:tav tm="0">
                                          <p:val>
                                            <p:fltVal val="0"/>
                                          </p:val>
                                        </p:tav>
                                        <p:tav tm="100000">
                                          <p:val>
                                            <p:strVal val="#ppt_w"/>
                                          </p:val>
                                        </p:tav>
                                      </p:tavLst>
                                    </p:anim>
                                  </p:childTnLst>
                                </p:cTn>
                              </p:par>
                              <p:par>
                                <p:cTn id="46" presetID="14"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3407809" y="4141661"/>
            <a:ext cx="2051050" cy="576263"/>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9525" algn="ctr">
            <a:solidFill>
              <a:schemeClr val="tx1"/>
            </a:solidFill>
            <a:miter lim="800000"/>
            <a:headEnd type="none" w="sm" len="sm"/>
            <a:tailEnd type="none" w="sm" len="sm"/>
          </a:ln>
        </p:spPr>
        <p:txBody>
          <a:bodyPr wrap="none" anchor="ctr"/>
          <a:lstStyle/>
          <a:p>
            <a:pPr algn="ctr"/>
            <a:r>
              <a:rPr lang="es-MX" sz="1800" dirty="0">
                <a:latin typeface="Tahoma" pitchFamily="34" charset="0"/>
              </a:rPr>
              <a:t>Archivo de </a:t>
            </a:r>
          </a:p>
          <a:p>
            <a:pPr algn="ctr"/>
            <a:r>
              <a:rPr lang="es-MX" sz="1800" dirty="0">
                <a:latin typeface="Tahoma" pitchFamily="34" charset="0"/>
              </a:rPr>
              <a:t>Concentración</a:t>
            </a:r>
            <a:endParaRPr lang="es-ES" sz="1800" dirty="0">
              <a:latin typeface="Tahoma" pitchFamily="34" charset="0"/>
            </a:endParaRPr>
          </a:p>
        </p:txBody>
      </p:sp>
      <p:sp>
        <p:nvSpPr>
          <p:cNvPr id="3" name="Rectangle 13"/>
          <p:cNvSpPr>
            <a:spLocks noChangeArrowheads="1"/>
          </p:cNvSpPr>
          <p:nvPr/>
        </p:nvSpPr>
        <p:spPr bwMode="auto">
          <a:xfrm>
            <a:off x="6720922" y="3538411"/>
            <a:ext cx="2051050" cy="576263"/>
          </a:xfrm>
          <a:prstGeom prst="rect">
            <a:avLst/>
          </a:prstGeom>
          <a:gradFill flip="none" rotWithShape="1">
            <a:gsLst>
              <a:gs pos="0">
                <a:srgbClr val="FFD44B">
                  <a:shade val="30000"/>
                  <a:satMod val="115000"/>
                </a:srgbClr>
              </a:gs>
              <a:gs pos="50000">
                <a:srgbClr val="FFD44B">
                  <a:shade val="67500"/>
                  <a:satMod val="115000"/>
                </a:srgbClr>
              </a:gs>
              <a:gs pos="100000">
                <a:srgbClr val="FFD44B">
                  <a:shade val="100000"/>
                  <a:satMod val="115000"/>
                </a:srgbClr>
              </a:gs>
            </a:gsLst>
            <a:lin ang="10800000" scaled="1"/>
            <a:tileRect/>
          </a:gradFill>
          <a:ln w="9525" algn="ctr">
            <a:solidFill>
              <a:schemeClr val="tx1"/>
            </a:solidFill>
            <a:miter lim="800000"/>
            <a:headEnd type="none" w="sm" len="sm"/>
            <a:tailEnd type="none" w="sm" len="sm"/>
          </a:ln>
        </p:spPr>
        <p:txBody>
          <a:bodyPr wrap="none" anchor="ctr"/>
          <a:lstStyle/>
          <a:p>
            <a:pPr algn="ctr"/>
            <a:r>
              <a:rPr lang="es-MX" sz="1800">
                <a:latin typeface="Tahoma" pitchFamily="34" charset="0"/>
              </a:rPr>
              <a:t>Archivo</a:t>
            </a:r>
          </a:p>
          <a:p>
            <a:pPr algn="ctr"/>
            <a:r>
              <a:rPr lang="es-MX" sz="1800">
                <a:latin typeface="Tahoma" pitchFamily="34" charset="0"/>
              </a:rPr>
              <a:t>Histórico</a:t>
            </a:r>
            <a:endParaRPr lang="es-ES" sz="1800">
              <a:latin typeface="Tahoma" pitchFamily="34" charset="0"/>
            </a:endParaRPr>
          </a:p>
        </p:txBody>
      </p:sp>
      <p:sp>
        <p:nvSpPr>
          <p:cNvPr id="4" name="Rectangle 14"/>
          <p:cNvSpPr>
            <a:spLocks noChangeArrowheads="1"/>
          </p:cNvSpPr>
          <p:nvPr/>
        </p:nvSpPr>
        <p:spPr bwMode="auto">
          <a:xfrm>
            <a:off x="6622497" y="5999036"/>
            <a:ext cx="2051050" cy="576263"/>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w="9525" algn="ctr">
            <a:solidFill>
              <a:schemeClr val="tx1"/>
            </a:solidFill>
            <a:miter lim="800000"/>
            <a:headEnd type="none" w="sm" len="sm"/>
            <a:tailEnd type="none" w="sm" len="sm"/>
          </a:ln>
        </p:spPr>
        <p:txBody>
          <a:bodyPr wrap="none" anchor="ctr"/>
          <a:lstStyle/>
          <a:p>
            <a:pPr algn="ctr"/>
            <a:r>
              <a:rPr lang="es-MX" sz="1800" dirty="0">
                <a:latin typeface="Tahoma" pitchFamily="34" charset="0"/>
              </a:rPr>
              <a:t>Eliminación</a:t>
            </a:r>
          </a:p>
          <a:p>
            <a:pPr algn="ctr"/>
            <a:r>
              <a:rPr lang="es-MX" sz="1800" dirty="0">
                <a:latin typeface="Tahoma" pitchFamily="34" charset="0"/>
              </a:rPr>
              <a:t>(Baja documental)</a:t>
            </a:r>
            <a:endParaRPr lang="es-ES" sz="1800" dirty="0">
              <a:latin typeface="Tahoma" pitchFamily="34" charset="0"/>
            </a:endParaRPr>
          </a:p>
        </p:txBody>
      </p:sp>
      <p:sp>
        <p:nvSpPr>
          <p:cNvPr id="5" name="AutoShape 15"/>
          <p:cNvSpPr>
            <a:spLocks noChangeArrowheads="1"/>
          </p:cNvSpPr>
          <p:nvPr/>
        </p:nvSpPr>
        <p:spPr bwMode="auto">
          <a:xfrm rot="20008711">
            <a:off x="5752282" y="3908299"/>
            <a:ext cx="649287" cy="466725"/>
          </a:xfrm>
          <a:prstGeom prst="rightArrow">
            <a:avLst>
              <a:gd name="adj1" fmla="val 50000"/>
              <a:gd name="adj2" fmla="val 34779"/>
            </a:avLst>
          </a:prstGeom>
          <a:solidFill>
            <a:srgbClr val="9824A4"/>
          </a:solidFill>
          <a:ln w="9525" algn="ctr">
            <a:solidFill>
              <a:srgbClr val="CC00CC"/>
            </a:solidFill>
            <a:miter lim="800000"/>
            <a:headEnd type="none" w="sm" len="sm"/>
            <a:tailEnd type="none" w="sm" len="sm"/>
          </a:ln>
        </p:spPr>
        <p:txBody>
          <a:bodyPr wrap="none" anchor="ctr"/>
          <a:lstStyle/>
          <a:p>
            <a:endParaRPr lang="es-MX"/>
          </a:p>
        </p:txBody>
      </p:sp>
      <p:sp>
        <p:nvSpPr>
          <p:cNvPr id="6" name="AutoShape 16"/>
          <p:cNvSpPr>
            <a:spLocks noChangeArrowheads="1"/>
          </p:cNvSpPr>
          <p:nvPr/>
        </p:nvSpPr>
        <p:spPr bwMode="auto">
          <a:xfrm rot="2476292">
            <a:off x="5749034" y="4778848"/>
            <a:ext cx="649288" cy="466725"/>
          </a:xfrm>
          <a:prstGeom prst="rightArrow">
            <a:avLst>
              <a:gd name="adj1" fmla="val 50000"/>
              <a:gd name="adj2" fmla="val 34779"/>
            </a:avLst>
          </a:prstGeom>
          <a:solidFill>
            <a:srgbClr val="9824A4"/>
          </a:solidFill>
          <a:ln w="9525" algn="ctr">
            <a:solidFill>
              <a:srgbClr val="CC00CC"/>
            </a:solidFill>
            <a:miter lim="800000"/>
            <a:headEnd type="none" w="sm" len="sm"/>
            <a:tailEnd type="none" w="sm" len="sm"/>
          </a:ln>
        </p:spPr>
        <p:txBody>
          <a:bodyPr wrap="none" anchor="ctr"/>
          <a:lstStyle/>
          <a:p>
            <a:endParaRPr lang="es-MX"/>
          </a:p>
        </p:txBody>
      </p:sp>
      <p:sp>
        <p:nvSpPr>
          <p:cNvPr id="7" name="Text Box 17"/>
          <p:cNvSpPr txBox="1">
            <a:spLocks noChangeArrowheads="1"/>
          </p:cNvSpPr>
          <p:nvPr/>
        </p:nvSpPr>
        <p:spPr bwMode="auto">
          <a:xfrm>
            <a:off x="2121934" y="3073274"/>
            <a:ext cx="1598613" cy="584200"/>
          </a:xfrm>
          <a:prstGeom prst="rect">
            <a:avLst/>
          </a:prstGeom>
          <a:noFill/>
          <a:ln w="9525" algn="ctr">
            <a:noFill/>
            <a:miter lim="800000"/>
            <a:headEnd type="none" w="sm" len="sm"/>
            <a:tailEnd type="none" w="sm" len="sm"/>
          </a:ln>
        </p:spPr>
        <p:txBody>
          <a:bodyPr wrap="none">
            <a:spAutoFit/>
          </a:bodyPr>
          <a:lstStyle/>
          <a:p>
            <a:pPr algn="ctr"/>
            <a:r>
              <a:rPr lang="es-MX" sz="1600" b="1" dirty="0">
                <a:solidFill>
                  <a:schemeClr val="tx1">
                    <a:lumMod val="50000"/>
                    <a:lumOff val="50000"/>
                  </a:schemeClr>
                </a:solidFill>
                <a:latin typeface="Tahoma" pitchFamily="34" charset="0"/>
              </a:rPr>
              <a:t>Transferencia</a:t>
            </a:r>
          </a:p>
          <a:p>
            <a:pPr algn="ctr"/>
            <a:r>
              <a:rPr lang="es-MX" sz="1600" b="1" dirty="0">
                <a:solidFill>
                  <a:schemeClr val="tx1">
                    <a:lumMod val="50000"/>
                    <a:lumOff val="50000"/>
                  </a:schemeClr>
                </a:solidFill>
                <a:latin typeface="Tahoma" pitchFamily="34" charset="0"/>
              </a:rPr>
              <a:t>Primaria</a:t>
            </a:r>
            <a:endParaRPr lang="es-ES" sz="1600" b="1" dirty="0">
              <a:solidFill>
                <a:schemeClr val="tx1">
                  <a:lumMod val="50000"/>
                  <a:lumOff val="50000"/>
                </a:schemeClr>
              </a:solidFill>
              <a:latin typeface="Tahoma" pitchFamily="34" charset="0"/>
            </a:endParaRPr>
          </a:p>
        </p:txBody>
      </p:sp>
      <p:sp>
        <p:nvSpPr>
          <p:cNvPr id="8" name="Text Box 18"/>
          <p:cNvSpPr txBox="1">
            <a:spLocks noChangeArrowheads="1"/>
          </p:cNvSpPr>
          <p:nvPr/>
        </p:nvSpPr>
        <p:spPr bwMode="auto">
          <a:xfrm>
            <a:off x="5122309" y="3070099"/>
            <a:ext cx="1598613" cy="584200"/>
          </a:xfrm>
          <a:prstGeom prst="rect">
            <a:avLst/>
          </a:prstGeom>
          <a:noFill/>
          <a:ln w="9525" algn="ctr">
            <a:noFill/>
            <a:miter lim="800000"/>
            <a:headEnd type="none" w="sm" len="sm"/>
            <a:tailEnd type="none" w="sm" len="sm"/>
          </a:ln>
        </p:spPr>
        <p:txBody>
          <a:bodyPr wrap="none">
            <a:spAutoFit/>
          </a:bodyPr>
          <a:lstStyle/>
          <a:p>
            <a:pPr algn="ctr"/>
            <a:r>
              <a:rPr lang="es-MX" sz="1600" b="1" dirty="0">
                <a:solidFill>
                  <a:schemeClr val="tx1">
                    <a:lumMod val="50000"/>
                    <a:lumOff val="50000"/>
                  </a:schemeClr>
                </a:solidFill>
                <a:latin typeface="Tahoma" pitchFamily="34" charset="0"/>
              </a:rPr>
              <a:t>Transferencia</a:t>
            </a:r>
          </a:p>
          <a:p>
            <a:pPr algn="ctr"/>
            <a:r>
              <a:rPr lang="es-MX" sz="1600" b="1" dirty="0">
                <a:solidFill>
                  <a:schemeClr val="tx1">
                    <a:lumMod val="50000"/>
                    <a:lumOff val="50000"/>
                  </a:schemeClr>
                </a:solidFill>
                <a:latin typeface="Tahoma" pitchFamily="34" charset="0"/>
              </a:rPr>
              <a:t>Secundaria</a:t>
            </a:r>
            <a:endParaRPr lang="es-ES" sz="1600" b="1" dirty="0">
              <a:solidFill>
                <a:schemeClr val="tx1">
                  <a:lumMod val="50000"/>
                  <a:lumOff val="50000"/>
                </a:schemeClr>
              </a:solidFill>
              <a:latin typeface="Tahoma" pitchFamily="34" charset="0"/>
            </a:endParaRPr>
          </a:p>
        </p:txBody>
      </p:sp>
      <p:sp>
        <p:nvSpPr>
          <p:cNvPr id="9" name="Line 21"/>
          <p:cNvSpPr>
            <a:spLocks noChangeShapeType="1"/>
          </p:cNvSpPr>
          <p:nvPr/>
        </p:nvSpPr>
        <p:spPr bwMode="auto">
          <a:xfrm>
            <a:off x="591584" y="6314949"/>
            <a:ext cx="1404938" cy="0"/>
          </a:xfrm>
          <a:prstGeom prst="line">
            <a:avLst/>
          </a:prstGeom>
          <a:noFill/>
          <a:ln w="19050">
            <a:solidFill>
              <a:schemeClr val="tx1"/>
            </a:solidFill>
            <a:round/>
            <a:headEnd type="none" w="sm" len="sm"/>
            <a:tailEnd type="triangle" w="sm" len="sm"/>
          </a:ln>
        </p:spPr>
        <p:txBody>
          <a:bodyPr/>
          <a:lstStyle/>
          <a:p>
            <a:endParaRPr lang="es-MX"/>
          </a:p>
        </p:txBody>
      </p:sp>
      <p:sp>
        <p:nvSpPr>
          <p:cNvPr id="10" name="Line 23"/>
          <p:cNvSpPr>
            <a:spLocks noChangeShapeType="1"/>
          </p:cNvSpPr>
          <p:nvPr/>
        </p:nvSpPr>
        <p:spPr bwMode="auto">
          <a:xfrm flipH="1">
            <a:off x="3720547" y="6260974"/>
            <a:ext cx="1871662" cy="0"/>
          </a:xfrm>
          <a:prstGeom prst="line">
            <a:avLst/>
          </a:prstGeom>
          <a:noFill/>
          <a:ln w="19050">
            <a:solidFill>
              <a:schemeClr val="tx1"/>
            </a:solidFill>
            <a:round/>
            <a:headEnd type="none" w="sm" len="sm"/>
            <a:tailEnd type="triangle" w="sm" len="sm"/>
          </a:ln>
        </p:spPr>
        <p:txBody>
          <a:bodyPr/>
          <a:lstStyle/>
          <a:p>
            <a:endParaRPr lang="es-MX"/>
          </a:p>
        </p:txBody>
      </p:sp>
      <p:sp>
        <p:nvSpPr>
          <p:cNvPr id="11" name="Text Box 24"/>
          <p:cNvSpPr txBox="1">
            <a:spLocks noChangeArrowheads="1"/>
          </p:cNvSpPr>
          <p:nvPr/>
        </p:nvSpPr>
        <p:spPr bwMode="auto">
          <a:xfrm>
            <a:off x="1831422" y="6002211"/>
            <a:ext cx="1846262" cy="892175"/>
          </a:xfrm>
          <a:prstGeom prst="rect">
            <a:avLst/>
          </a:prstGeom>
          <a:noFill/>
          <a:ln w="9525" algn="ctr">
            <a:noFill/>
            <a:miter lim="800000"/>
            <a:headEnd type="none" w="sm" len="sm"/>
            <a:tailEnd type="none" w="sm" len="sm"/>
          </a:ln>
        </p:spPr>
        <p:txBody>
          <a:bodyPr wrap="none">
            <a:spAutoFit/>
          </a:bodyPr>
          <a:lstStyle/>
          <a:p>
            <a:pPr algn="ctr">
              <a:defRPr/>
            </a:pPr>
            <a:r>
              <a:rPr lang="es-MX" sz="1400" b="1" dirty="0">
                <a:latin typeface="Tahoma" pitchFamily="34" charset="0"/>
              </a:rPr>
              <a:t>Valores</a:t>
            </a:r>
          </a:p>
          <a:p>
            <a:pPr algn="ctr">
              <a:defRPr/>
            </a:pPr>
            <a:r>
              <a:rPr lang="es-MX" sz="1400" b="1" dirty="0">
                <a:latin typeface="Tahoma" pitchFamily="34" charset="0"/>
              </a:rPr>
              <a:t>Primarios</a:t>
            </a:r>
          </a:p>
          <a:p>
            <a:pPr algn="ctr">
              <a:defRPr/>
            </a:pPr>
            <a:r>
              <a:rPr lang="es-MX" sz="1200" dirty="0">
                <a:latin typeface="Tahoma" pitchFamily="34" charset="0"/>
              </a:rPr>
              <a:t>(Vigencia documental)</a:t>
            </a:r>
          </a:p>
          <a:p>
            <a:pPr algn="ctr">
              <a:defRPr/>
            </a:pPr>
            <a:r>
              <a:rPr lang="es-MX" sz="1200" dirty="0">
                <a:effectLst>
                  <a:outerShdw blurRad="38100" dist="38100" dir="2700000" algn="tl">
                    <a:srgbClr val="000000">
                      <a:alpha val="43137"/>
                    </a:srgbClr>
                  </a:outerShdw>
                </a:effectLst>
                <a:latin typeface="Tahoma" pitchFamily="34" charset="0"/>
              </a:rPr>
              <a:t>[</a:t>
            </a:r>
            <a:r>
              <a:rPr lang="es-MX" sz="1200" dirty="0" err="1">
                <a:effectLst>
                  <a:outerShdw blurRad="38100" dist="38100" dir="2700000" algn="tl">
                    <a:srgbClr val="000000">
                      <a:alpha val="43137"/>
                    </a:srgbClr>
                  </a:outerShdw>
                </a:effectLst>
                <a:latin typeface="Tahoma" pitchFamily="34" charset="0"/>
              </a:rPr>
              <a:t>Admvo</a:t>
            </a:r>
            <a:r>
              <a:rPr lang="es-MX" sz="1200" dirty="0">
                <a:effectLst>
                  <a:outerShdw blurRad="38100" dist="38100" dir="2700000" algn="tl">
                    <a:srgbClr val="000000">
                      <a:alpha val="43137"/>
                    </a:srgbClr>
                  </a:outerShdw>
                </a:effectLst>
                <a:latin typeface="Tahoma" pitchFamily="34" charset="0"/>
              </a:rPr>
              <a:t>, legal, contable]</a:t>
            </a:r>
            <a:endParaRPr lang="es-ES" sz="1200" dirty="0">
              <a:effectLst>
                <a:outerShdw blurRad="38100" dist="38100" dir="2700000" algn="tl">
                  <a:srgbClr val="000000">
                    <a:alpha val="43137"/>
                  </a:srgbClr>
                </a:outerShdw>
              </a:effectLst>
              <a:latin typeface="Tahoma" pitchFamily="34" charset="0"/>
            </a:endParaRPr>
          </a:p>
        </p:txBody>
      </p:sp>
      <p:sp>
        <p:nvSpPr>
          <p:cNvPr id="12" name="Line 25"/>
          <p:cNvSpPr>
            <a:spLocks noChangeShapeType="1"/>
          </p:cNvSpPr>
          <p:nvPr/>
        </p:nvSpPr>
        <p:spPr bwMode="auto">
          <a:xfrm>
            <a:off x="6673297" y="4232149"/>
            <a:ext cx="0" cy="900112"/>
          </a:xfrm>
          <a:prstGeom prst="line">
            <a:avLst/>
          </a:prstGeom>
          <a:noFill/>
          <a:ln w="19050">
            <a:solidFill>
              <a:schemeClr val="tx1"/>
            </a:solidFill>
            <a:round/>
            <a:headEnd type="none" w="sm" len="sm"/>
            <a:tailEnd type="none" w="sm" len="sm"/>
          </a:ln>
        </p:spPr>
        <p:txBody>
          <a:bodyPr/>
          <a:lstStyle/>
          <a:p>
            <a:endParaRPr lang="es-MX"/>
          </a:p>
        </p:txBody>
      </p:sp>
      <p:sp>
        <p:nvSpPr>
          <p:cNvPr id="13" name="Line 27"/>
          <p:cNvSpPr>
            <a:spLocks noChangeShapeType="1"/>
          </p:cNvSpPr>
          <p:nvPr/>
        </p:nvSpPr>
        <p:spPr bwMode="auto">
          <a:xfrm>
            <a:off x="6671709" y="5116386"/>
            <a:ext cx="503238" cy="0"/>
          </a:xfrm>
          <a:prstGeom prst="line">
            <a:avLst/>
          </a:prstGeom>
          <a:noFill/>
          <a:ln w="19050">
            <a:solidFill>
              <a:schemeClr val="tx1"/>
            </a:solidFill>
            <a:round/>
            <a:headEnd type="none" w="sm" len="sm"/>
            <a:tailEnd type="triangle" w="sm" len="sm"/>
          </a:ln>
        </p:spPr>
        <p:txBody>
          <a:bodyPr/>
          <a:lstStyle/>
          <a:p>
            <a:endParaRPr lang="es-MX"/>
          </a:p>
        </p:txBody>
      </p:sp>
      <p:sp>
        <p:nvSpPr>
          <p:cNvPr id="14" name="Line 28"/>
          <p:cNvSpPr>
            <a:spLocks noChangeShapeType="1"/>
          </p:cNvSpPr>
          <p:nvPr/>
        </p:nvSpPr>
        <p:spPr bwMode="auto">
          <a:xfrm>
            <a:off x="8807849" y="4211511"/>
            <a:ext cx="0" cy="900113"/>
          </a:xfrm>
          <a:prstGeom prst="line">
            <a:avLst/>
          </a:prstGeom>
          <a:noFill/>
          <a:ln w="19050">
            <a:solidFill>
              <a:schemeClr val="tx1"/>
            </a:solidFill>
            <a:round/>
            <a:headEnd type="none" w="sm" len="sm"/>
            <a:tailEnd type="none" w="sm" len="sm"/>
          </a:ln>
        </p:spPr>
        <p:txBody>
          <a:bodyPr/>
          <a:lstStyle/>
          <a:p>
            <a:endParaRPr lang="es-MX"/>
          </a:p>
        </p:txBody>
      </p:sp>
      <p:sp>
        <p:nvSpPr>
          <p:cNvPr id="15" name="Line 29"/>
          <p:cNvSpPr>
            <a:spLocks noChangeShapeType="1"/>
          </p:cNvSpPr>
          <p:nvPr/>
        </p:nvSpPr>
        <p:spPr bwMode="auto">
          <a:xfrm flipH="1">
            <a:off x="8437009" y="5110036"/>
            <a:ext cx="370840" cy="0"/>
          </a:xfrm>
          <a:prstGeom prst="line">
            <a:avLst/>
          </a:prstGeom>
          <a:noFill/>
          <a:ln w="19050">
            <a:solidFill>
              <a:schemeClr val="tx1"/>
            </a:solidFill>
            <a:round/>
            <a:headEnd type="none" w="sm" len="sm"/>
            <a:tailEnd type="triangle" w="sm" len="sm"/>
          </a:ln>
        </p:spPr>
        <p:txBody>
          <a:bodyPr/>
          <a:lstStyle/>
          <a:p>
            <a:endParaRPr lang="es-MX"/>
          </a:p>
        </p:txBody>
      </p:sp>
      <p:sp>
        <p:nvSpPr>
          <p:cNvPr id="16" name="Text Box 30"/>
          <p:cNvSpPr txBox="1">
            <a:spLocks noChangeArrowheads="1"/>
          </p:cNvSpPr>
          <p:nvPr/>
        </p:nvSpPr>
        <p:spPr bwMode="auto">
          <a:xfrm>
            <a:off x="6968572" y="4741736"/>
            <a:ext cx="1746250" cy="892175"/>
          </a:xfrm>
          <a:prstGeom prst="rect">
            <a:avLst/>
          </a:prstGeom>
          <a:noFill/>
          <a:ln w="9525" algn="ctr">
            <a:noFill/>
            <a:miter lim="800000"/>
            <a:headEnd type="none" w="sm" len="sm"/>
            <a:tailEnd type="none" w="sm" len="sm"/>
          </a:ln>
        </p:spPr>
        <p:txBody>
          <a:bodyPr wrap="none">
            <a:spAutoFit/>
          </a:bodyPr>
          <a:lstStyle/>
          <a:p>
            <a:pPr algn="ctr">
              <a:defRPr/>
            </a:pPr>
            <a:r>
              <a:rPr lang="es-MX" sz="1400" b="1" dirty="0">
                <a:latin typeface="Tahoma" pitchFamily="34" charset="0"/>
              </a:rPr>
              <a:t>Valores</a:t>
            </a:r>
          </a:p>
          <a:p>
            <a:pPr algn="ctr">
              <a:defRPr/>
            </a:pPr>
            <a:r>
              <a:rPr lang="es-MX" sz="1400" b="1" dirty="0">
                <a:latin typeface="Tahoma" pitchFamily="34" charset="0"/>
              </a:rPr>
              <a:t>Secundarios</a:t>
            </a:r>
          </a:p>
          <a:p>
            <a:pPr algn="ctr">
              <a:defRPr/>
            </a:pPr>
            <a:r>
              <a:rPr lang="es-MX" sz="1200" dirty="0">
                <a:effectLst>
                  <a:outerShdw blurRad="38100" dist="38100" dir="2700000" algn="tl">
                    <a:srgbClr val="000000">
                      <a:alpha val="43137"/>
                    </a:srgbClr>
                  </a:outerShdw>
                </a:effectLst>
                <a:latin typeface="Tahoma" pitchFamily="34" charset="0"/>
              </a:rPr>
              <a:t>[testimonial, </a:t>
            </a:r>
            <a:r>
              <a:rPr lang="es-MX" sz="1200" dirty="0" err="1">
                <a:effectLst>
                  <a:outerShdw blurRad="38100" dist="38100" dir="2700000" algn="tl">
                    <a:srgbClr val="000000">
                      <a:alpha val="43137"/>
                    </a:srgbClr>
                  </a:outerShdw>
                </a:effectLst>
                <a:latin typeface="Tahoma" pitchFamily="34" charset="0"/>
              </a:rPr>
              <a:t>evidencial</a:t>
            </a:r>
            <a:endParaRPr lang="es-MX" sz="1200" dirty="0">
              <a:effectLst>
                <a:outerShdw blurRad="38100" dist="38100" dir="2700000" algn="tl">
                  <a:srgbClr val="000000">
                    <a:alpha val="43137"/>
                  </a:srgbClr>
                </a:outerShdw>
              </a:effectLst>
              <a:latin typeface="Tahoma" pitchFamily="34" charset="0"/>
            </a:endParaRPr>
          </a:p>
          <a:p>
            <a:pPr algn="ctr">
              <a:defRPr/>
            </a:pPr>
            <a:r>
              <a:rPr lang="es-MX" sz="1200" dirty="0">
                <a:effectLst>
                  <a:outerShdw blurRad="38100" dist="38100" dir="2700000" algn="tl">
                    <a:srgbClr val="000000">
                      <a:alpha val="43137"/>
                    </a:srgbClr>
                  </a:outerShdw>
                </a:effectLst>
                <a:latin typeface="Tahoma" pitchFamily="34" charset="0"/>
              </a:rPr>
              <a:t>informativo]</a:t>
            </a:r>
            <a:endParaRPr lang="es-ES" sz="1200" dirty="0">
              <a:effectLst>
                <a:outerShdw blurRad="38100" dist="38100" dir="2700000" algn="tl">
                  <a:srgbClr val="000000">
                    <a:alpha val="43137"/>
                  </a:srgbClr>
                </a:outerShdw>
              </a:effectLst>
              <a:latin typeface="Tahoma" pitchFamily="34" charset="0"/>
            </a:endParaRPr>
          </a:p>
        </p:txBody>
      </p:sp>
      <p:sp>
        <p:nvSpPr>
          <p:cNvPr id="17" name="Text Box 31"/>
          <p:cNvSpPr txBox="1">
            <a:spLocks noChangeArrowheads="1"/>
          </p:cNvSpPr>
          <p:nvPr/>
        </p:nvSpPr>
        <p:spPr bwMode="auto">
          <a:xfrm>
            <a:off x="769384" y="2494471"/>
            <a:ext cx="1446213" cy="400050"/>
          </a:xfrm>
          <a:prstGeom prst="rect">
            <a:avLst/>
          </a:prstGeom>
          <a:noFill/>
          <a:ln w="9525" algn="ctr">
            <a:noFill/>
            <a:miter lim="800000"/>
            <a:headEnd type="none" w="sm" len="sm"/>
            <a:tailEnd type="none" w="sm" len="sm"/>
          </a:ln>
        </p:spPr>
        <p:txBody>
          <a:bodyPr wrap="none">
            <a:spAutoFit/>
          </a:bodyPr>
          <a:lstStyle/>
          <a:p>
            <a:r>
              <a:rPr lang="es-MX" sz="2000">
                <a:latin typeface="Tahoma" pitchFamily="34" charset="0"/>
              </a:rPr>
              <a:t>Fase Activa</a:t>
            </a:r>
            <a:endParaRPr lang="es-ES" sz="2000">
              <a:latin typeface="Tahoma" pitchFamily="34" charset="0"/>
            </a:endParaRPr>
          </a:p>
        </p:txBody>
      </p:sp>
      <p:sp>
        <p:nvSpPr>
          <p:cNvPr id="18" name="Text Box 32"/>
          <p:cNvSpPr txBox="1">
            <a:spLocks noChangeArrowheads="1"/>
          </p:cNvSpPr>
          <p:nvPr/>
        </p:nvSpPr>
        <p:spPr bwMode="auto">
          <a:xfrm>
            <a:off x="3417334" y="2505584"/>
            <a:ext cx="1978025" cy="400050"/>
          </a:xfrm>
          <a:prstGeom prst="rect">
            <a:avLst/>
          </a:prstGeom>
          <a:noFill/>
          <a:ln w="9525" algn="ctr">
            <a:noFill/>
            <a:miter lim="800000"/>
            <a:headEnd type="none" w="sm" len="sm"/>
            <a:tailEnd type="none" w="sm" len="sm"/>
          </a:ln>
        </p:spPr>
        <p:txBody>
          <a:bodyPr wrap="none">
            <a:spAutoFit/>
          </a:bodyPr>
          <a:lstStyle/>
          <a:p>
            <a:r>
              <a:rPr lang="es-MX" sz="2000" dirty="0">
                <a:latin typeface="Tahoma" pitchFamily="34" charset="0"/>
              </a:rPr>
              <a:t>Fase Semiactiva</a:t>
            </a:r>
            <a:endParaRPr lang="es-ES" sz="2000" dirty="0">
              <a:latin typeface="Tahoma" pitchFamily="34" charset="0"/>
            </a:endParaRPr>
          </a:p>
        </p:txBody>
      </p:sp>
      <p:sp>
        <p:nvSpPr>
          <p:cNvPr id="19" name="Text Box 33"/>
          <p:cNvSpPr txBox="1">
            <a:spLocks noChangeArrowheads="1"/>
          </p:cNvSpPr>
          <p:nvPr/>
        </p:nvSpPr>
        <p:spPr bwMode="auto">
          <a:xfrm>
            <a:off x="6836809" y="2505584"/>
            <a:ext cx="1663700" cy="400050"/>
          </a:xfrm>
          <a:prstGeom prst="rect">
            <a:avLst/>
          </a:prstGeom>
          <a:noFill/>
          <a:ln w="9525" algn="ctr">
            <a:noFill/>
            <a:miter lim="800000"/>
            <a:headEnd type="none" w="sm" len="sm"/>
            <a:tailEnd type="none" w="sm" len="sm"/>
          </a:ln>
        </p:spPr>
        <p:txBody>
          <a:bodyPr wrap="none">
            <a:spAutoFit/>
          </a:bodyPr>
          <a:lstStyle/>
          <a:p>
            <a:r>
              <a:rPr lang="es-MX" sz="2000">
                <a:latin typeface="Tahoma" pitchFamily="34" charset="0"/>
              </a:rPr>
              <a:t>Fase Inactiva</a:t>
            </a:r>
            <a:endParaRPr lang="es-ES" sz="2000">
              <a:latin typeface="Tahoma" pitchFamily="34" charset="0"/>
            </a:endParaRPr>
          </a:p>
        </p:txBody>
      </p:sp>
      <p:sp>
        <p:nvSpPr>
          <p:cNvPr id="20" name="Line 34"/>
          <p:cNvSpPr>
            <a:spLocks noChangeShapeType="1"/>
          </p:cNvSpPr>
          <p:nvPr/>
        </p:nvSpPr>
        <p:spPr bwMode="auto">
          <a:xfrm>
            <a:off x="2444197" y="2684971"/>
            <a:ext cx="900112" cy="0"/>
          </a:xfrm>
          <a:prstGeom prst="line">
            <a:avLst/>
          </a:prstGeom>
          <a:noFill/>
          <a:ln w="9525">
            <a:solidFill>
              <a:schemeClr val="tx1"/>
            </a:solidFill>
            <a:round/>
            <a:headEnd type="none" w="sm" len="sm"/>
            <a:tailEnd type="triangle" w="sm" len="sm"/>
          </a:ln>
        </p:spPr>
        <p:txBody>
          <a:bodyPr/>
          <a:lstStyle/>
          <a:p>
            <a:endParaRPr lang="es-MX"/>
          </a:p>
        </p:txBody>
      </p:sp>
      <p:sp>
        <p:nvSpPr>
          <p:cNvPr id="21" name="Line 35"/>
          <p:cNvSpPr>
            <a:spLocks noChangeShapeType="1"/>
          </p:cNvSpPr>
          <p:nvPr/>
        </p:nvSpPr>
        <p:spPr bwMode="auto">
          <a:xfrm>
            <a:off x="5720797" y="2721484"/>
            <a:ext cx="1081087" cy="0"/>
          </a:xfrm>
          <a:prstGeom prst="line">
            <a:avLst/>
          </a:prstGeom>
          <a:noFill/>
          <a:ln w="9525">
            <a:solidFill>
              <a:schemeClr val="tx1"/>
            </a:solidFill>
            <a:round/>
            <a:headEnd type="none" w="sm" len="sm"/>
            <a:tailEnd type="triangle" w="sm" len="sm"/>
          </a:ln>
        </p:spPr>
        <p:txBody>
          <a:bodyPr/>
          <a:lstStyle/>
          <a:p>
            <a:endParaRPr lang="es-MX"/>
          </a:p>
        </p:txBody>
      </p:sp>
      <p:sp>
        <p:nvSpPr>
          <p:cNvPr id="22" name="Rectangle 37"/>
          <p:cNvSpPr>
            <a:spLocks noChangeArrowheads="1"/>
          </p:cNvSpPr>
          <p:nvPr/>
        </p:nvSpPr>
        <p:spPr bwMode="auto">
          <a:xfrm>
            <a:off x="693184" y="4141661"/>
            <a:ext cx="1657350" cy="576263"/>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algn="ctr">
            <a:solidFill>
              <a:schemeClr val="tx1"/>
            </a:solidFill>
            <a:miter lim="800000"/>
            <a:headEnd type="none" w="sm" len="sm"/>
            <a:tailEnd type="none" w="sm" len="sm"/>
          </a:ln>
        </p:spPr>
        <p:txBody>
          <a:bodyPr wrap="none" anchor="ctr"/>
          <a:lstStyle/>
          <a:p>
            <a:pPr algn="ctr"/>
            <a:r>
              <a:rPr lang="es-MX" sz="1800" dirty="0">
                <a:latin typeface="Tahoma" pitchFamily="34" charset="0"/>
              </a:rPr>
              <a:t>Archivos de </a:t>
            </a:r>
          </a:p>
          <a:p>
            <a:pPr algn="ctr"/>
            <a:r>
              <a:rPr lang="es-MX" sz="1800" dirty="0" smtClean="0">
                <a:latin typeface="Tahoma" pitchFamily="34" charset="0"/>
              </a:rPr>
              <a:t>Trámite</a:t>
            </a:r>
            <a:endParaRPr lang="es-ES" sz="1800" dirty="0">
              <a:latin typeface="Tahoma" pitchFamily="34" charset="0"/>
            </a:endParaRPr>
          </a:p>
        </p:txBody>
      </p:sp>
      <p:sp>
        <p:nvSpPr>
          <p:cNvPr id="23" name="AutoShape 42"/>
          <p:cNvSpPr>
            <a:spLocks noChangeArrowheads="1"/>
          </p:cNvSpPr>
          <p:nvPr/>
        </p:nvSpPr>
        <p:spPr bwMode="auto">
          <a:xfrm>
            <a:off x="2560084" y="4155949"/>
            <a:ext cx="649288" cy="466725"/>
          </a:xfrm>
          <a:prstGeom prst="rightArrow">
            <a:avLst>
              <a:gd name="adj1" fmla="val 50000"/>
              <a:gd name="adj2" fmla="val 34779"/>
            </a:avLst>
          </a:prstGeom>
          <a:solidFill>
            <a:srgbClr val="9824A4"/>
          </a:solidFill>
          <a:ln w="9525" algn="ctr">
            <a:solidFill>
              <a:srgbClr val="CC00CC"/>
            </a:solidFill>
            <a:miter lim="800000"/>
            <a:headEnd type="none" w="sm" len="sm"/>
            <a:tailEnd type="none" w="sm" len="sm"/>
          </a:ln>
        </p:spPr>
        <p:txBody>
          <a:bodyPr wrap="none" anchor="ctr"/>
          <a:lstStyle/>
          <a:p>
            <a:endParaRPr lang="es-MX">
              <a:solidFill>
                <a:srgbClr val="333399"/>
              </a:solidFill>
            </a:endParaRPr>
          </a:p>
        </p:txBody>
      </p:sp>
      <p:sp>
        <p:nvSpPr>
          <p:cNvPr id="24" name="Line 43"/>
          <p:cNvSpPr>
            <a:spLocks noChangeShapeType="1"/>
          </p:cNvSpPr>
          <p:nvPr/>
        </p:nvSpPr>
        <p:spPr bwMode="auto">
          <a:xfrm flipV="1">
            <a:off x="5592209" y="4773486"/>
            <a:ext cx="0" cy="1476375"/>
          </a:xfrm>
          <a:prstGeom prst="line">
            <a:avLst/>
          </a:prstGeom>
          <a:noFill/>
          <a:ln w="19050">
            <a:solidFill>
              <a:schemeClr val="tx1"/>
            </a:solidFill>
            <a:round/>
            <a:headEnd type="none" w="sm" len="sm"/>
            <a:tailEnd type="none" w="sm" len="sm"/>
          </a:ln>
        </p:spPr>
        <p:txBody>
          <a:bodyPr/>
          <a:lstStyle/>
          <a:p>
            <a:endParaRPr lang="es-MX"/>
          </a:p>
        </p:txBody>
      </p:sp>
      <p:sp>
        <p:nvSpPr>
          <p:cNvPr id="25" name="Line 43"/>
          <p:cNvSpPr>
            <a:spLocks noChangeShapeType="1"/>
          </p:cNvSpPr>
          <p:nvPr/>
        </p:nvSpPr>
        <p:spPr bwMode="auto">
          <a:xfrm flipV="1">
            <a:off x="591584" y="4824286"/>
            <a:ext cx="0" cy="1476375"/>
          </a:xfrm>
          <a:prstGeom prst="line">
            <a:avLst/>
          </a:prstGeom>
          <a:noFill/>
          <a:ln w="19050">
            <a:solidFill>
              <a:schemeClr val="tx1"/>
            </a:solidFill>
            <a:round/>
            <a:headEnd type="none" w="sm" len="sm"/>
            <a:tailEnd type="none" w="sm" len="sm"/>
          </a:ln>
        </p:spPr>
        <p:txBody>
          <a:bodyPr/>
          <a:lstStyle/>
          <a:p>
            <a:endParaRPr lang="es-MX"/>
          </a:p>
        </p:txBody>
      </p:sp>
      <p:sp>
        <p:nvSpPr>
          <p:cNvPr id="27" name="26 Rectángulo"/>
          <p:cNvSpPr/>
          <p:nvPr/>
        </p:nvSpPr>
        <p:spPr>
          <a:xfrm>
            <a:off x="4014419" y="260648"/>
            <a:ext cx="4708340" cy="523220"/>
          </a:xfrm>
          <a:prstGeom prst="rect">
            <a:avLst/>
          </a:prstGeom>
        </p:spPr>
        <p:txBody>
          <a:bodyPr wrap="none">
            <a:spAutoFit/>
          </a:bodyPr>
          <a:lstStyle/>
          <a:p>
            <a:pPr>
              <a:defRPr/>
            </a:pPr>
            <a:r>
              <a:rPr lang="es-MX" sz="2800" b="1" dirty="0">
                <a:effectLst>
                  <a:outerShdw blurRad="38100" dist="38100" dir="2700000" algn="tl">
                    <a:srgbClr val="000000">
                      <a:alpha val="43137"/>
                    </a:srgbClr>
                  </a:outerShdw>
                </a:effectLst>
                <a:latin typeface="Candara" pitchFamily="34" charset="0"/>
              </a:rPr>
              <a:t>Ciclo Vital de los Documentos</a:t>
            </a:r>
          </a:p>
        </p:txBody>
      </p:sp>
      <p:sp>
        <p:nvSpPr>
          <p:cNvPr id="28" name="39 CuadroTexto"/>
          <p:cNvSpPr txBox="1">
            <a:spLocks noChangeArrowheads="1"/>
          </p:cNvSpPr>
          <p:nvPr/>
        </p:nvSpPr>
        <p:spPr bwMode="auto">
          <a:xfrm>
            <a:off x="2389154" y="4998911"/>
            <a:ext cx="1008610" cy="369332"/>
          </a:xfrm>
          <a:prstGeom prst="rect">
            <a:avLst/>
          </a:prstGeom>
          <a:noFill/>
          <a:ln w="9525">
            <a:noFill/>
            <a:miter lim="800000"/>
            <a:headEnd/>
            <a:tailEnd/>
          </a:ln>
        </p:spPr>
        <p:txBody>
          <a:bodyPr wrap="none">
            <a:spAutoFit/>
          </a:bodyPr>
          <a:lstStyle/>
          <a:p>
            <a:pPr algn="ctr"/>
            <a:r>
              <a:rPr lang="es-MX" sz="1800" dirty="0">
                <a:latin typeface="Candara" pitchFamily="34" charset="0"/>
              </a:rPr>
              <a:t>Expurgo</a:t>
            </a:r>
          </a:p>
        </p:txBody>
      </p:sp>
      <p:sp>
        <p:nvSpPr>
          <p:cNvPr id="29" name="Rectangle 37"/>
          <p:cNvSpPr>
            <a:spLocks noChangeArrowheads="1"/>
          </p:cNvSpPr>
          <p:nvPr/>
        </p:nvSpPr>
        <p:spPr bwMode="auto">
          <a:xfrm>
            <a:off x="663022" y="3416174"/>
            <a:ext cx="1657350" cy="57626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algn="ctr">
            <a:solidFill>
              <a:schemeClr val="tx1"/>
            </a:solidFill>
            <a:miter lim="800000"/>
            <a:headEnd type="none" w="sm" len="sm"/>
            <a:tailEnd type="none" w="sm" len="sm"/>
          </a:ln>
        </p:spPr>
        <p:txBody>
          <a:bodyPr wrap="none" anchor="ctr"/>
          <a:lstStyle/>
          <a:p>
            <a:pPr algn="ctr"/>
            <a:r>
              <a:rPr lang="es-MX" sz="1800" dirty="0">
                <a:latin typeface="Tahoma" pitchFamily="34" charset="0"/>
              </a:rPr>
              <a:t>Archivos de </a:t>
            </a:r>
          </a:p>
          <a:p>
            <a:pPr algn="ctr"/>
            <a:r>
              <a:rPr lang="es-MX" sz="1800" dirty="0" smtClean="0">
                <a:latin typeface="Tahoma" pitchFamily="34" charset="0"/>
              </a:rPr>
              <a:t>Trámite</a:t>
            </a:r>
            <a:endParaRPr lang="es-ES" sz="1800" dirty="0">
              <a:latin typeface="Tahoma" pitchFamily="34" charset="0"/>
            </a:endParaRPr>
          </a:p>
        </p:txBody>
      </p:sp>
      <p:sp>
        <p:nvSpPr>
          <p:cNvPr id="30" name="Rectangle 37"/>
          <p:cNvSpPr>
            <a:spLocks noChangeArrowheads="1"/>
          </p:cNvSpPr>
          <p:nvPr/>
        </p:nvSpPr>
        <p:spPr bwMode="auto">
          <a:xfrm>
            <a:off x="701122" y="4844924"/>
            <a:ext cx="1657350" cy="57626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algn="ctr">
            <a:solidFill>
              <a:schemeClr val="tx1"/>
            </a:solidFill>
            <a:miter lim="800000"/>
            <a:headEnd type="none" w="sm" len="sm"/>
            <a:tailEnd type="none" w="sm" len="sm"/>
          </a:ln>
        </p:spPr>
        <p:txBody>
          <a:bodyPr wrap="none" anchor="ctr"/>
          <a:lstStyle/>
          <a:p>
            <a:pPr algn="ctr"/>
            <a:r>
              <a:rPr lang="es-MX" sz="1800" dirty="0">
                <a:latin typeface="Tahoma" pitchFamily="34" charset="0"/>
              </a:rPr>
              <a:t>Archivos de </a:t>
            </a:r>
          </a:p>
          <a:p>
            <a:pPr algn="ctr"/>
            <a:r>
              <a:rPr lang="es-MX" sz="1800" dirty="0" smtClean="0">
                <a:latin typeface="Tahoma" pitchFamily="34" charset="0"/>
              </a:rPr>
              <a:t>Trámite</a:t>
            </a:r>
            <a:endParaRPr lang="es-ES" sz="1800" dirty="0">
              <a:latin typeface="Tahoma" pitchFamily="34" charset="0"/>
            </a:endParaRPr>
          </a:p>
        </p:txBody>
      </p:sp>
      <p:sp>
        <p:nvSpPr>
          <p:cNvPr id="31" name="30 Rectángulo"/>
          <p:cNvSpPr/>
          <p:nvPr/>
        </p:nvSpPr>
        <p:spPr>
          <a:xfrm>
            <a:off x="469610" y="2184876"/>
            <a:ext cx="8508762" cy="4731754"/>
          </a:xfrm>
          <a:prstGeom prst="rect">
            <a:avLst/>
          </a:prstGeom>
          <a:noFill/>
          <a:ln w="952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Rectángulo"/>
          <p:cNvSpPr/>
          <p:nvPr/>
        </p:nvSpPr>
        <p:spPr>
          <a:xfrm>
            <a:off x="2131450" y="1349201"/>
            <a:ext cx="2919256" cy="400110"/>
          </a:xfrm>
          <a:prstGeom prst="rect">
            <a:avLst/>
          </a:prstGeom>
          <a:solidFill>
            <a:srgbClr val="FF6699"/>
          </a:solidFill>
          <a:ln>
            <a:solidFill>
              <a:schemeClr val="tx1"/>
            </a:solidFill>
          </a:ln>
        </p:spPr>
        <p:txBody>
          <a:bodyPr wrap="square">
            <a:spAutoFit/>
          </a:bodyPr>
          <a:lstStyle/>
          <a:p>
            <a:pPr>
              <a:defRPr/>
            </a:pPr>
            <a:r>
              <a:rPr lang="es-MX" dirty="0" smtClean="0">
                <a:latin typeface="Candara" pitchFamily="34" charset="0"/>
              </a:rPr>
              <a:t>Coordinación de Archivos</a:t>
            </a:r>
            <a:endParaRPr lang="es-MX" dirty="0">
              <a:latin typeface="Candara" pitchFamily="34" charset="0"/>
            </a:endParaRPr>
          </a:p>
        </p:txBody>
      </p:sp>
      <p:cxnSp>
        <p:nvCxnSpPr>
          <p:cNvPr id="33" name="32 Conector recto de flecha"/>
          <p:cNvCxnSpPr/>
          <p:nvPr/>
        </p:nvCxnSpPr>
        <p:spPr>
          <a:xfrm rot="5400000">
            <a:off x="3275252" y="191991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24"/>
          <p:cNvSpPr txBox="1">
            <a:spLocks noChangeArrowheads="1"/>
          </p:cNvSpPr>
          <p:nvPr/>
        </p:nvSpPr>
        <p:spPr bwMode="auto">
          <a:xfrm>
            <a:off x="5144428" y="1349201"/>
            <a:ext cx="4112024" cy="523220"/>
          </a:xfrm>
          <a:prstGeom prst="rect">
            <a:avLst/>
          </a:prstGeom>
          <a:noFill/>
          <a:ln w="9525" algn="ctr">
            <a:noFill/>
            <a:miter lim="800000"/>
            <a:headEnd type="none" w="sm" len="sm"/>
            <a:tailEnd type="none" w="sm" len="sm"/>
          </a:ln>
        </p:spPr>
        <p:txBody>
          <a:bodyPr wrap="none">
            <a:spAutoFit/>
          </a:bodyPr>
          <a:lstStyle/>
          <a:p>
            <a:pPr algn="ctr">
              <a:buFont typeface="Arial" pitchFamily="34" charset="0"/>
              <a:buChar char="•"/>
              <a:defRPr/>
            </a:pPr>
            <a:r>
              <a:rPr lang="es-MX" sz="1400" i="1" dirty="0" smtClean="0">
                <a:latin typeface="Candara" pitchFamily="34" charset="0"/>
              </a:rPr>
              <a:t> Cuadro General de Clasificación Archivística (CGCA)</a:t>
            </a:r>
          </a:p>
          <a:p>
            <a:pPr algn="ctr">
              <a:buFont typeface="Arial" pitchFamily="34" charset="0"/>
              <a:buChar char="•"/>
              <a:defRPr/>
            </a:pPr>
            <a:r>
              <a:rPr lang="es-MX" sz="1400" i="1" dirty="0" smtClean="0">
                <a:latin typeface="Candara" pitchFamily="34" charset="0"/>
              </a:rPr>
              <a:t>Catálogo de Disposición Documental (CADIDO)</a:t>
            </a:r>
            <a:endParaRPr lang="es-ES" sz="1200" i="1" dirty="0">
              <a:latin typeface="Candara" pitchFamily="34" charset="0"/>
            </a:endParaRPr>
          </a:p>
        </p:txBody>
      </p:sp>
      <p:sp>
        <p:nvSpPr>
          <p:cNvPr id="35" name="34 Marcador de número de diapositiva"/>
          <p:cNvSpPr>
            <a:spLocks noGrp="1"/>
          </p:cNvSpPr>
          <p:nvPr>
            <p:ph type="sldNum" sz="quarter" idx="12"/>
          </p:nvPr>
        </p:nvSpPr>
        <p:spPr>
          <a:xfrm>
            <a:off x="6975404" y="6834333"/>
            <a:ext cx="2351405" cy="411864"/>
          </a:xfrm>
        </p:spPr>
        <p:txBody>
          <a:bodyPr/>
          <a:lstStyle/>
          <a:p>
            <a:fld id="{2303C970-00A3-CB48-B902-8591B3434306}" type="slidenum">
              <a:rPr lang="es-ES_tradnl" smtClean="0"/>
              <a:pPr/>
              <a:t>29</a:t>
            </a:fld>
            <a:endParaRPr lang="es-ES_tradnl" dirty="0"/>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heckerboard(across)">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4)">
                                      <p:cBhvr>
                                        <p:cTn id="40" dur="2000"/>
                                        <p:tgtEl>
                                          <p:spTgt spid="7"/>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heel(4)">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checkerboard(across)">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linds(horizontal)">
                                      <p:cBhvr>
                                        <p:cTn id="68" dur="500"/>
                                        <p:tgtEl>
                                          <p:spTgt spid="1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linds(horizontal)">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to="" calcmode="lin" valueType="num">
                                      <p:cBhvr>
                                        <p:cTn id="76" dur="1" fill="hold"/>
                                        <p:tgtEl>
                                          <p:spTgt spid="21"/>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heckerboard(across)">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blinds(horizontal)">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8" presetClass="entr" presetSubtype="16"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diamond(in)">
                                      <p:cBhvr>
                                        <p:cTn id="91" dur="2000"/>
                                        <p:tgtEl>
                                          <p:spTgt spid="5"/>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diamond(in)">
                                      <p:cBhvr>
                                        <p:cTn id="94" dur="20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blinds(horizontal)">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diamond(in)">
                                      <p:cBhvr>
                                        <p:cTn id="104" dur="2000"/>
                                        <p:tgtEl>
                                          <p:spTgt spid="15"/>
                                        </p:tgtEl>
                                      </p:cBhvr>
                                    </p:animEffect>
                                  </p:childTnLst>
                                </p:cTn>
                              </p:par>
                              <p:par>
                                <p:cTn id="105" presetID="8" presetClass="entr" presetSubtype="16"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diamond(in)">
                                      <p:cBhvr>
                                        <p:cTn id="107" dur="2000"/>
                                        <p:tgtEl>
                                          <p:spTgt spid="13"/>
                                        </p:tgtEl>
                                      </p:cBhvr>
                                    </p:animEffect>
                                  </p:childTnLst>
                                </p:cTn>
                              </p:par>
                              <p:par>
                                <p:cTn id="108" presetID="8" presetClass="entr" presetSubtype="16"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diamond(in)">
                                      <p:cBhvr>
                                        <p:cTn id="110" dur="2000"/>
                                        <p:tgtEl>
                                          <p:spTgt spid="16"/>
                                        </p:tgtEl>
                                      </p:cBhvr>
                                    </p:animEffect>
                                  </p:childTnLst>
                                </p:cTn>
                              </p:par>
                              <p:par>
                                <p:cTn id="111" presetID="8" presetClass="entr" presetSubtype="16"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diamond(in)">
                                      <p:cBhvr>
                                        <p:cTn id="113" dur="2000"/>
                                        <p:tgtEl>
                                          <p:spTgt spid="14"/>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diamond(in)">
                                      <p:cBhvr>
                                        <p:cTn id="116" dur="2000"/>
                                        <p:tgtEl>
                                          <p:spTgt spid="12"/>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down)">
                                      <p:cBhvr>
                                        <p:cTn id="121" dur="5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blinds(horizontal)">
                                      <p:cBhvr>
                                        <p:cTn id="126" dur="500"/>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21" presetClass="entr" presetSubtype="4"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heel(4)">
                                      <p:cBhvr>
                                        <p:cTn id="131" dur="2000"/>
                                        <p:tgtEl>
                                          <p:spTgt spid="32"/>
                                        </p:tgtEl>
                                      </p:cBhvr>
                                    </p:animEffect>
                                  </p:childTnLst>
                                </p:cTn>
                              </p:par>
                              <p:par>
                                <p:cTn id="132" presetID="21" presetClass="entr" presetSubtype="4"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wheel(4)">
                                      <p:cBhvr>
                                        <p:cTn id="134" dur="20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21" presetClass="entr" presetSubtype="4"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wheel(4)">
                                      <p:cBhvr>
                                        <p:cTn id="13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animBg="1"/>
      <p:bldP spid="10" grpId="0" animBg="1"/>
      <p:bldP spid="11" grpId="0"/>
      <p:bldP spid="12" grpId="0" animBg="1"/>
      <p:bldP spid="13" grpId="0" animBg="1"/>
      <p:bldP spid="14" grpId="0" animBg="1"/>
      <p:bldP spid="15" grpId="0" animBg="1"/>
      <p:bldP spid="16" grpId="0"/>
      <p:bldP spid="17" grpId="0"/>
      <p:bldP spid="18" grpId="0"/>
      <p:bldP spid="19" grpId="0"/>
      <p:bldP spid="20" grpId="0" animBg="1"/>
      <p:bldP spid="21" grpId="0" animBg="1"/>
      <p:bldP spid="22" grpId="0" animBg="1"/>
      <p:bldP spid="23" grpId="0" animBg="1"/>
      <p:bldP spid="24" grpId="0" animBg="1"/>
      <p:bldP spid="25" grpId="0" animBg="1"/>
      <p:bldP spid="28" grpId="0"/>
      <p:bldP spid="29" grpId="0" animBg="1"/>
      <p:bldP spid="30" grpId="0" animBg="1"/>
      <p:bldP spid="31" grpId="0" animBg="1"/>
      <p:bldP spid="32"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5796136" y="405340"/>
            <a:ext cx="4650869" cy="75565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normAutofit/>
          </a:bodyPr>
          <a:lstStyle/>
          <a:p>
            <a:pPr marL="0" marR="0" lvl="0" indent="0" defTabSz="508000" rtl="0" eaLnBrk="1" fontAlgn="base" latinLnBrk="0" hangingPunct="1">
              <a:lnSpc>
                <a:spcPct val="100000"/>
              </a:lnSpc>
              <a:spcBef>
                <a:spcPct val="0"/>
              </a:spcBef>
              <a:spcAft>
                <a:spcPct val="0"/>
              </a:spcAft>
              <a:buClrTx/>
              <a:buSzTx/>
              <a:buFontTx/>
              <a:buNone/>
              <a:tabLst/>
              <a:defRPr/>
            </a:pPr>
            <a:r>
              <a:rPr lang="es-MX" sz="3600" b="1" dirty="0" smtClean="0">
                <a:effectLst>
                  <a:outerShdw blurRad="38100" dist="38100" dir="2700000" algn="tl">
                    <a:srgbClr val="000000">
                      <a:alpha val="43137"/>
                    </a:srgbClr>
                  </a:outerShdw>
                </a:effectLst>
                <a:latin typeface="Candara" pitchFamily="34" charset="0"/>
                <a:cs typeface="Arial"/>
              </a:rPr>
              <a:t>O</a:t>
            </a:r>
            <a:r>
              <a:rPr lang="es-MX" sz="3200" dirty="0" smtClean="0">
                <a:latin typeface="Candara" pitchFamily="34" charset="0"/>
                <a:cs typeface="Arial"/>
              </a:rPr>
              <a:t>bjetivo</a:t>
            </a:r>
            <a:endParaRPr kumimoji="0" lang="es-ES" sz="2400" i="0" u="none" strike="noStrike" kern="1200" cap="none" spc="0" normalizeH="0" baseline="0" noProof="0" dirty="0">
              <a:ln>
                <a:noFill/>
              </a:ln>
              <a:uLnTx/>
              <a:uFillTx/>
              <a:latin typeface="Candara" pitchFamily="34" charset="0"/>
              <a:ea typeface="ＭＳ Ｐゴシック" pitchFamily="-65" charset="-128"/>
              <a:cs typeface="Arial"/>
            </a:endParaRPr>
          </a:p>
        </p:txBody>
      </p:sp>
      <p:sp>
        <p:nvSpPr>
          <p:cNvPr id="5" name="4 CuadroTexto"/>
          <p:cNvSpPr txBox="1"/>
          <p:nvPr/>
        </p:nvSpPr>
        <p:spPr>
          <a:xfrm>
            <a:off x="1510333" y="1600184"/>
            <a:ext cx="7358114" cy="2862322"/>
          </a:xfrm>
          <a:prstGeom prst="rect">
            <a:avLst/>
          </a:prstGeom>
          <a:noFill/>
        </p:spPr>
        <p:txBody>
          <a:bodyPr wrap="square" rtlCol="0">
            <a:spAutoFit/>
          </a:bodyPr>
          <a:lstStyle/>
          <a:p>
            <a:pPr algn="just"/>
            <a:r>
              <a:rPr lang="es-MX" sz="3600" dirty="0" smtClean="0">
                <a:latin typeface="Candara" pitchFamily="34" charset="0"/>
              </a:rPr>
              <a:t>Brindar a los participantes, los </a:t>
            </a:r>
            <a:r>
              <a:rPr lang="es-MX" sz="3600" dirty="0" smtClean="0">
                <a:effectLst>
                  <a:outerShdw blurRad="38100" dist="38100" dir="2700000" algn="tl">
                    <a:srgbClr val="000000">
                      <a:alpha val="43137"/>
                    </a:srgbClr>
                  </a:outerShdw>
                </a:effectLst>
                <a:latin typeface="Candara" pitchFamily="34" charset="0"/>
              </a:rPr>
              <a:t>conocimientos </a:t>
            </a:r>
            <a:r>
              <a:rPr lang="es-MX" sz="3600" dirty="0" smtClean="0">
                <a:latin typeface="Candara" pitchFamily="34" charset="0"/>
              </a:rPr>
              <a:t>teórico – prácticos útiles en la </a:t>
            </a:r>
            <a:r>
              <a:rPr lang="es-MX" sz="3600" dirty="0" smtClean="0">
                <a:effectLst>
                  <a:outerShdw blurRad="38100" dist="38100" dir="2700000" algn="tl">
                    <a:srgbClr val="000000">
                      <a:alpha val="43137"/>
                    </a:srgbClr>
                  </a:outerShdw>
                </a:effectLst>
                <a:latin typeface="Candara" pitchFamily="34" charset="0"/>
              </a:rPr>
              <a:t>administración de expedientes y archivos</a:t>
            </a:r>
            <a:r>
              <a:rPr lang="es-MX" sz="3600" dirty="0" smtClean="0">
                <a:latin typeface="Candara" pitchFamily="34" charset="0"/>
              </a:rPr>
              <a:t>, así como en el </a:t>
            </a:r>
            <a:r>
              <a:rPr lang="es-MX" sz="3600" dirty="0" smtClean="0">
                <a:effectLst>
                  <a:outerShdw blurRad="38100" dist="38100" dir="2700000" algn="tl">
                    <a:srgbClr val="000000">
                      <a:alpha val="43137"/>
                    </a:srgbClr>
                  </a:outerShdw>
                </a:effectLst>
                <a:latin typeface="Candara" pitchFamily="34" charset="0"/>
              </a:rPr>
              <a:t>manejo documental.</a:t>
            </a:r>
            <a:endParaRPr lang="es-MX" sz="3600" dirty="0">
              <a:effectLst>
                <a:outerShdw blurRad="38100" dist="38100" dir="2700000" algn="tl">
                  <a:srgbClr val="000000">
                    <a:alpha val="43137"/>
                  </a:srgbClr>
                </a:outerShdw>
              </a:effectLst>
              <a:latin typeface="Candara" pitchFamily="34" charset="0"/>
            </a:endParaRPr>
          </a:p>
        </p:txBody>
      </p:sp>
      <p:pic>
        <p:nvPicPr>
          <p:cNvPr id="6" name="Picture 14" descr="C:\Users\colivares\AppData\Local\Microsoft\Windows\Temporary Internet Files\Content.IE5\78MCY1G4\MC9001978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830" y="4653136"/>
            <a:ext cx="2058154" cy="205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58972" y="1484784"/>
            <a:ext cx="7128792" cy="5632311"/>
          </a:xfrm>
          <a:prstGeom prst="rect">
            <a:avLst/>
          </a:prstGeom>
        </p:spPr>
        <p:txBody>
          <a:bodyPr wrap="square">
            <a:spAutoFit/>
          </a:bodyPr>
          <a:lstStyle/>
          <a:p>
            <a:pPr algn="just"/>
            <a:r>
              <a:rPr lang="es-MX" b="1" dirty="0">
                <a:solidFill>
                  <a:srgbClr val="CC0066"/>
                </a:solidFill>
              </a:rPr>
              <a:t>Artículo 8</a:t>
            </a:r>
            <a:r>
              <a:rPr lang="es-MX" dirty="0">
                <a:solidFill>
                  <a:srgbClr val="CC0066"/>
                </a:solidFill>
              </a:rPr>
              <a:t>.- Los servidores públicos que manejen, generen, utilicen o administren documentos </a:t>
            </a:r>
            <a:r>
              <a:rPr lang="es-MX" dirty="0" smtClean="0">
                <a:solidFill>
                  <a:srgbClr val="CC0066"/>
                </a:solidFill>
              </a:rPr>
              <a:t>de carácter </a:t>
            </a:r>
            <a:r>
              <a:rPr lang="es-MX" dirty="0">
                <a:solidFill>
                  <a:srgbClr val="CC0066"/>
                </a:solidFill>
              </a:rPr>
              <a:t>oficial, en el desempeño de sus funciones, de su empleo, cargo o comisión </a:t>
            </a:r>
            <a:r>
              <a:rPr lang="es-MX" dirty="0" smtClean="0">
                <a:solidFill>
                  <a:srgbClr val="CC0066"/>
                </a:solidFill>
              </a:rPr>
              <a:t>quedan sujetos </a:t>
            </a:r>
            <a:r>
              <a:rPr lang="es-MX" dirty="0">
                <a:solidFill>
                  <a:srgbClr val="CC0066"/>
                </a:solidFill>
              </a:rPr>
              <a:t>a los siguientes lineamientos</a:t>
            </a:r>
            <a:r>
              <a:rPr lang="es-MX" dirty="0" smtClean="0">
                <a:solidFill>
                  <a:srgbClr val="CC0066"/>
                </a:solidFill>
              </a:rPr>
              <a:t>:</a:t>
            </a:r>
          </a:p>
          <a:p>
            <a:pPr algn="just"/>
            <a:endParaRPr lang="es-MX" dirty="0">
              <a:solidFill>
                <a:srgbClr val="CC0066"/>
              </a:solidFill>
            </a:endParaRPr>
          </a:p>
          <a:p>
            <a:pPr algn="just"/>
            <a:r>
              <a:rPr lang="es-MX" b="1" dirty="0">
                <a:solidFill>
                  <a:srgbClr val="CC0066"/>
                </a:solidFill>
              </a:rPr>
              <a:t>I. </a:t>
            </a:r>
            <a:r>
              <a:rPr lang="es-MX" dirty="0">
                <a:solidFill>
                  <a:srgbClr val="CC0066"/>
                </a:solidFill>
              </a:rPr>
              <a:t>Bajo ningún concepto se considerará propiedad de quien los produjo;</a:t>
            </a:r>
          </a:p>
          <a:p>
            <a:pPr algn="just"/>
            <a:r>
              <a:rPr lang="es-MX" b="1" dirty="0">
                <a:solidFill>
                  <a:srgbClr val="CC0066"/>
                </a:solidFill>
              </a:rPr>
              <a:t>II</a:t>
            </a:r>
            <a:r>
              <a:rPr lang="es-MX" dirty="0">
                <a:solidFill>
                  <a:srgbClr val="CC0066"/>
                </a:solidFill>
              </a:rPr>
              <a:t>. Deberán registrar los documentos en los archivos de trámite;</a:t>
            </a:r>
          </a:p>
          <a:p>
            <a:pPr algn="just"/>
            <a:r>
              <a:rPr lang="es-MX" b="1" dirty="0">
                <a:solidFill>
                  <a:srgbClr val="CC0066"/>
                </a:solidFill>
              </a:rPr>
              <a:t>III</a:t>
            </a:r>
            <a:r>
              <a:rPr lang="es-MX" dirty="0">
                <a:solidFill>
                  <a:srgbClr val="CC0066"/>
                </a:solidFill>
              </a:rPr>
              <a:t>. Una vez dado de baja el documento en el archivo de trámite, éste deberá inventariarse </a:t>
            </a:r>
            <a:r>
              <a:rPr lang="es-MX" dirty="0" smtClean="0">
                <a:solidFill>
                  <a:srgbClr val="CC0066"/>
                </a:solidFill>
              </a:rPr>
              <a:t>e integrarse </a:t>
            </a:r>
            <a:r>
              <a:rPr lang="es-MX" dirty="0">
                <a:solidFill>
                  <a:srgbClr val="CC0066"/>
                </a:solidFill>
              </a:rPr>
              <a:t>en el archivo general que corresponda, a efecto de garantizar su control, carácter </a:t>
            </a:r>
            <a:r>
              <a:rPr lang="es-MX" dirty="0" smtClean="0">
                <a:solidFill>
                  <a:srgbClr val="CC0066"/>
                </a:solidFill>
              </a:rPr>
              <a:t>de propiedad </a:t>
            </a:r>
            <a:r>
              <a:rPr lang="es-MX" dirty="0">
                <a:solidFill>
                  <a:srgbClr val="CC0066"/>
                </a:solidFill>
              </a:rPr>
              <a:t>e interés público; y</a:t>
            </a:r>
          </a:p>
          <a:p>
            <a:pPr algn="just"/>
            <a:r>
              <a:rPr lang="es-MX" b="1" dirty="0">
                <a:solidFill>
                  <a:srgbClr val="CC0066"/>
                </a:solidFill>
              </a:rPr>
              <a:t>IV. </a:t>
            </a:r>
            <a:r>
              <a:rPr lang="es-MX" dirty="0">
                <a:solidFill>
                  <a:srgbClr val="CC0066"/>
                </a:solidFill>
              </a:rPr>
              <a:t>Los servidores públicos a que se refiere el presente artículo, una vez que se separen del </a:t>
            </a:r>
            <a:r>
              <a:rPr lang="es-MX" dirty="0" smtClean="0">
                <a:solidFill>
                  <a:srgbClr val="CC0066"/>
                </a:solidFill>
              </a:rPr>
              <a:t>cargo que </a:t>
            </a:r>
            <a:r>
              <a:rPr lang="es-MX" dirty="0">
                <a:solidFill>
                  <a:srgbClr val="CC0066"/>
                </a:solidFill>
              </a:rPr>
              <a:t>desempeñan, deberán hacer entrega de todos los documentos de interés público que estén </a:t>
            </a:r>
            <a:r>
              <a:rPr lang="es-MX" dirty="0" smtClean="0">
                <a:solidFill>
                  <a:srgbClr val="CC0066"/>
                </a:solidFill>
              </a:rPr>
              <a:t>en su </a:t>
            </a:r>
            <a:r>
              <a:rPr lang="es-MX" dirty="0">
                <a:solidFill>
                  <a:srgbClr val="CC0066"/>
                </a:solidFill>
              </a:rPr>
              <a:t>poder, so pena de la aplicación de las sanciones que establecen las leyes de </a:t>
            </a:r>
            <a:r>
              <a:rPr lang="es-MX" dirty="0" smtClean="0">
                <a:solidFill>
                  <a:srgbClr val="CC0066"/>
                </a:solidFill>
              </a:rPr>
              <a:t>responsabilidades de </a:t>
            </a:r>
            <a:r>
              <a:rPr lang="es-MX" dirty="0">
                <a:solidFill>
                  <a:srgbClr val="CC0066"/>
                </a:solidFill>
              </a:rPr>
              <a:t>los </a:t>
            </a:r>
            <a:r>
              <a:rPr lang="es-MX" dirty="0" smtClean="0">
                <a:solidFill>
                  <a:srgbClr val="CC0066"/>
                </a:solidFill>
              </a:rPr>
              <a:t>servidores </a:t>
            </a:r>
            <a:r>
              <a:rPr lang="es-MX" dirty="0">
                <a:solidFill>
                  <a:srgbClr val="CC0066"/>
                </a:solidFill>
              </a:rPr>
              <a:t>públicos, esta ley, el código penal del estado y demás disposiciones aplicables </a:t>
            </a:r>
            <a:r>
              <a:rPr lang="es-MX" dirty="0" smtClean="0">
                <a:solidFill>
                  <a:srgbClr val="CC0066"/>
                </a:solidFill>
              </a:rPr>
              <a:t>en esta </a:t>
            </a:r>
            <a:r>
              <a:rPr lang="es-MX" dirty="0">
                <a:solidFill>
                  <a:srgbClr val="CC0066"/>
                </a:solidFill>
              </a:rPr>
              <a:t>materia</a:t>
            </a:r>
            <a:r>
              <a:rPr lang="es-MX" dirty="0" smtClean="0">
                <a:solidFill>
                  <a:srgbClr val="CC0066"/>
                </a:solidFill>
              </a:rPr>
              <a:t>.</a:t>
            </a:r>
          </a:p>
          <a:p>
            <a:pPr algn="just"/>
            <a:endParaRPr lang="es-MX" dirty="0"/>
          </a:p>
          <a:p>
            <a:pPr algn="just"/>
            <a:r>
              <a:rPr lang="es-MX" b="1" i="1" dirty="0" smtClean="0">
                <a:solidFill>
                  <a:srgbClr val="0070C0"/>
                </a:solidFill>
                <a:latin typeface="Candara" pitchFamily="34" charset="0"/>
              </a:rPr>
              <a:t>Artículo 8 </a:t>
            </a:r>
            <a:r>
              <a:rPr lang="es-MX" b="1" i="1" dirty="0">
                <a:solidFill>
                  <a:srgbClr val="0070C0"/>
                </a:solidFill>
                <a:latin typeface="Candara" pitchFamily="34" charset="0"/>
              </a:rPr>
              <a:t>de la Ley  que regula la administración de documentos públicos e históricos del Estado de Jalisco.</a:t>
            </a:r>
          </a:p>
          <a:p>
            <a:pPr algn="just"/>
            <a:endParaRPr lang="es-MX" dirty="0"/>
          </a:p>
        </p:txBody>
      </p:sp>
      <p:pic>
        <p:nvPicPr>
          <p:cNvPr id="5" name="Picture 3" descr="C:\Users\olivac\AppData\Local\Microsoft\Windows\Temporary Internet Files\Content.IE5\PPY2LCUG\alfombra-senalar-lado_~CP01CSM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692" y="1916832"/>
            <a:ext cx="917910" cy="15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41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607068" y="1087016"/>
            <a:ext cx="1570782" cy="685800"/>
          </a:xfrm>
          <a:prstGeom prst="rect">
            <a:avLst/>
          </a:prstGeom>
          <a:solidFill>
            <a:srgbClr val="00CC66"/>
          </a:solidFill>
          <a:ln w="9525">
            <a:solidFill>
              <a:srgbClr val="000000"/>
            </a:solidFill>
            <a:miter lim="800000"/>
            <a:headEnd/>
            <a:tailEnd/>
          </a:ln>
          <a:effectLst>
            <a:prstShdw prst="shdw17" dist="17961" dir="2700000">
              <a:srgbClr val="000000"/>
            </a:prstShdw>
          </a:effectLst>
        </p:spPr>
        <p:txBody>
          <a:bodyPr wrap="none" anchor="ctr"/>
          <a:lstStyle/>
          <a:p>
            <a:pPr algn="ctr" eaLnBrk="0" hangingPunct="0"/>
            <a:r>
              <a:rPr lang="es-ES" sz="1200" dirty="0">
                <a:solidFill>
                  <a:srgbClr val="000000"/>
                </a:solidFill>
                <a:latin typeface="Candara" panose="020E0502030303020204" pitchFamily="34" charset="0"/>
              </a:rPr>
              <a:t>INTEGRACIÓN </a:t>
            </a:r>
          </a:p>
          <a:p>
            <a:pPr algn="ctr" eaLnBrk="0" hangingPunct="0"/>
            <a:r>
              <a:rPr lang="es-ES" sz="1200" dirty="0">
                <a:solidFill>
                  <a:srgbClr val="000000"/>
                </a:solidFill>
                <a:latin typeface="Candara" panose="020E0502030303020204" pitchFamily="34" charset="0"/>
              </a:rPr>
              <a:t>DE EXPEDIENTES</a:t>
            </a:r>
          </a:p>
        </p:txBody>
      </p:sp>
      <p:sp>
        <p:nvSpPr>
          <p:cNvPr id="5" name="Rectangle 4"/>
          <p:cNvSpPr>
            <a:spLocks noChangeArrowheads="1"/>
          </p:cNvSpPr>
          <p:nvPr/>
        </p:nvSpPr>
        <p:spPr bwMode="auto">
          <a:xfrm>
            <a:off x="2577650" y="1951112"/>
            <a:ext cx="1600200" cy="685800"/>
          </a:xfrm>
          <a:prstGeom prst="rect">
            <a:avLst/>
          </a:prstGeom>
          <a:solidFill>
            <a:srgbClr val="00CC66"/>
          </a:solidFill>
          <a:ln w="9525">
            <a:solidFill>
              <a:srgbClr val="000000"/>
            </a:solidFill>
            <a:miter lim="800000"/>
            <a:headEnd/>
            <a:tailEnd/>
          </a:ln>
          <a:effectLst>
            <a:prstShdw prst="shdw17" dist="17961" dir="2700000">
              <a:srgbClr val="000000"/>
            </a:prstShdw>
          </a:effectLst>
        </p:spPr>
        <p:txBody>
          <a:bodyPr wrap="none" anchor="ctr"/>
          <a:lstStyle/>
          <a:p>
            <a:pPr algn="ctr" eaLnBrk="0" hangingPunct="0"/>
            <a:r>
              <a:rPr lang="es-ES" sz="1200" dirty="0">
                <a:solidFill>
                  <a:srgbClr val="000000"/>
                </a:solidFill>
                <a:latin typeface="Candara" panose="020E0502030303020204" pitchFamily="34" charset="0"/>
              </a:rPr>
              <a:t>CONSERVACIÓN </a:t>
            </a:r>
          </a:p>
          <a:p>
            <a:pPr algn="ctr" eaLnBrk="0" hangingPunct="0"/>
            <a:r>
              <a:rPr lang="es-ES" sz="1200" dirty="0">
                <a:solidFill>
                  <a:srgbClr val="000000"/>
                </a:solidFill>
                <a:latin typeface="Candara" panose="020E0502030303020204" pitchFamily="34" charset="0"/>
              </a:rPr>
              <a:t>DE </a:t>
            </a:r>
          </a:p>
          <a:p>
            <a:pPr algn="ctr" eaLnBrk="0" hangingPunct="0"/>
            <a:r>
              <a:rPr lang="es-ES" sz="1200" dirty="0">
                <a:solidFill>
                  <a:srgbClr val="000000"/>
                </a:solidFill>
                <a:latin typeface="Candara" panose="020E0502030303020204" pitchFamily="34" charset="0"/>
              </a:rPr>
              <a:t>EXPEDIENTES</a:t>
            </a:r>
          </a:p>
        </p:txBody>
      </p:sp>
      <p:sp>
        <p:nvSpPr>
          <p:cNvPr id="6" name="AutoShape 5"/>
          <p:cNvSpPr>
            <a:spLocks noChangeArrowheads="1"/>
          </p:cNvSpPr>
          <p:nvPr/>
        </p:nvSpPr>
        <p:spPr bwMode="auto">
          <a:xfrm>
            <a:off x="4330250" y="2149996"/>
            <a:ext cx="685800" cy="342900"/>
          </a:xfrm>
          <a:prstGeom prst="notchedRightArrow">
            <a:avLst>
              <a:gd name="adj1" fmla="val 50000"/>
              <a:gd name="adj2" fmla="val 50000"/>
            </a:avLst>
          </a:prstGeom>
          <a:solidFill>
            <a:schemeClr val="accent2"/>
          </a:solidFill>
          <a:ln w="9525">
            <a:solidFill>
              <a:srgbClr val="000000"/>
            </a:solidFill>
            <a:miter lim="800000"/>
            <a:headEnd/>
            <a:tailEnd/>
          </a:ln>
        </p:spPr>
        <p:txBody>
          <a:bodyPr/>
          <a:lstStyle/>
          <a:p>
            <a:endParaRPr lang="es-MX">
              <a:latin typeface="Candara" panose="020E0502030303020204" pitchFamily="34" charset="0"/>
            </a:endParaRPr>
          </a:p>
        </p:txBody>
      </p:sp>
      <p:sp>
        <p:nvSpPr>
          <p:cNvPr id="7" name="File"/>
          <p:cNvSpPr>
            <a:spLocks noEditPoints="1" noChangeArrowheads="1"/>
          </p:cNvSpPr>
          <p:nvPr/>
        </p:nvSpPr>
        <p:spPr bwMode="auto">
          <a:xfrm>
            <a:off x="5244650" y="980653"/>
            <a:ext cx="1303338" cy="79216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66"/>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sz="1400">
                <a:solidFill>
                  <a:srgbClr val="000000"/>
                </a:solidFill>
                <a:latin typeface="Candara" panose="020E0502030303020204" pitchFamily="34" charset="0"/>
              </a:rPr>
              <a:t>Públicos</a:t>
            </a:r>
          </a:p>
        </p:txBody>
      </p:sp>
      <p:sp>
        <p:nvSpPr>
          <p:cNvPr id="8" name="File"/>
          <p:cNvSpPr>
            <a:spLocks noEditPoints="1" noChangeArrowheads="1"/>
          </p:cNvSpPr>
          <p:nvPr/>
        </p:nvSpPr>
        <p:spPr bwMode="auto">
          <a:xfrm>
            <a:off x="5397050" y="1480517"/>
            <a:ext cx="1376363" cy="86836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66"/>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sz="1400">
                <a:solidFill>
                  <a:srgbClr val="000000"/>
                </a:solidFill>
                <a:latin typeface="Candara" panose="020E0502030303020204" pitchFamily="34" charset="0"/>
              </a:rPr>
              <a:t>Reservados</a:t>
            </a:r>
          </a:p>
        </p:txBody>
      </p:sp>
      <p:sp>
        <p:nvSpPr>
          <p:cNvPr id="9" name="File"/>
          <p:cNvSpPr>
            <a:spLocks noEditPoints="1" noChangeArrowheads="1"/>
          </p:cNvSpPr>
          <p:nvPr/>
        </p:nvSpPr>
        <p:spPr bwMode="auto">
          <a:xfrm>
            <a:off x="5625650" y="1988765"/>
            <a:ext cx="1524000" cy="79216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66"/>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r>
              <a:rPr lang="es-ES" sz="1400">
                <a:solidFill>
                  <a:srgbClr val="000000"/>
                </a:solidFill>
                <a:latin typeface="Candara" panose="020E0502030303020204" pitchFamily="34" charset="0"/>
              </a:rPr>
              <a:t>Confidenciales</a:t>
            </a:r>
          </a:p>
        </p:txBody>
      </p:sp>
      <p:sp>
        <p:nvSpPr>
          <p:cNvPr id="10" name="Rectangle 9"/>
          <p:cNvSpPr>
            <a:spLocks noChangeArrowheads="1"/>
          </p:cNvSpPr>
          <p:nvPr/>
        </p:nvSpPr>
        <p:spPr bwMode="auto">
          <a:xfrm>
            <a:off x="2577650" y="3103240"/>
            <a:ext cx="1485900" cy="685800"/>
          </a:xfrm>
          <a:prstGeom prst="rect">
            <a:avLst/>
          </a:prstGeom>
          <a:solidFill>
            <a:srgbClr val="00CC66"/>
          </a:solidFill>
          <a:ln w="9525">
            <a:solidFill>
              <a:srgbClr val="000000"/>
            </a:solidFill>
            <a:miter lim="800000"/>
            <a:headEnd/>
            <a:tailEnd/>
          </a:ln>
          <a:effectLst>
            <a:prstShdw prst="shdw17" dist="17961" dir="2700000">
              <a:srgbClr val="000000"/>
            </a:prstShdw>
          </a:effectLst>
        </p:spPr>
        <p:txBody>
          <a:bodyPr wrap="none" anchor="ctr"/>
          <a:lstStyle/>
          <a:p>
            <a:pPr algn="ctr" eaLnBrk="0" hangingPunct="0"/>
            <a:r>
              <a:rPr lang="es-ES" sz="1200" dirty="0">
                <a:solidFill>
                  <a:srgbClr val="000000"/>
                </a:solidFill>
                <a:latin typeface="Candara" panose="020E0502030303020204" pitchFamily="34" charset="0"/>
              </a:rPr>
              <a:t>COADYUVAR</a:t>
            </a:r>
          </a:p>
          <a:p>
            <a:pPr algn="ctr" eaLnBrk="0" hangingPunct="0"/>
            <a:r>
              <a:rPr lang="es-ES" sz="1200" dirty="0">
                <a:solidFill>
                  <a:srgbClr val="000000"/>
                </a:solidFill>
                <a:latin typeface="Candara" panose="020E0502030303020204" pitchFamily="34" charset="0"/>
              </a:rPr>
              <a:t>A LA</a:t>
            </a:r>
          </a:p>
          <a:p>
            <a:pPr algn="ctr" eaLnBrk="0" hangingPunct="0"/>
            <a:r>
              <a:rPr lang="es-ES" sz="1200" dirty="0">
                <a:solidFill>
                  <a:srgbClr val="000000"/>
                </a:solidFill>
                <a:latin typeface="Candara" panose="020E0502030303020204" pitchFamily="34" charset="0"/>
              </a:rPr>
              <a:t>ELABORACIÓN</a:t>
            </a:r>
          </a:p>
        </p:txBody>
      </p:sp>
      <p:sp>
        <p:nvSpPr>
          <p:cNvPr id="11" name="AutoShape 10"/>
          <p:cNvSpPr>
            <a:spLocks noChangeArrowheads="1"/>
          </p:cNvSpPr>
          <p:nvPr/>
        </p:nvSpPr>
        <p:spPr bwMode="auto">
          <a:xfrm>
            <a:off x="4254050" y="3302124"/>
            <a:ext cx="571500" cy="342900"/>
          </a:xfrm>
          <a:prstGeom prst="notchedRightArrow">
            <a:avLst>
              <a:gd name="adj1" fmla="val 50000"/>
              <a:gd name="adj2" fmla="val 41667"/>
            </a:avLst>
          </a:prstGeom>
          <a:solidFill>
            <a:schemeClr val="accent2"/>
          </a:solidFill>
          <a:ln w="9525">
            <a:solidFill>
              <a:srgbClr val="000000"/>
            </a:solidFill>
            <a:miter lim="800000"/>
            <a:headEnd/>
            <a:tailEnd/>
          </a:ln>
        </p:spPr>
        <p:txBody>
          <a:bodyPr/>
          <a:lstStyle/>
          <a:p>
            <a:endParaRPr lang="es-MX">
              <a:latin typeface="Candara" panose="020E0502030303020204" pitchFamily="34" charset="0"/>
            </a:endParaRPr>
          </a:p>
        </p:txBody>
      </p:sp>
      <p:sp>
        <p:nvSpPr>
          <p:cNvPr id="12" name="Document"/>
          <p:cNvSpPr>
            <a:spLocks noEditPoints="1" noChangeArrowheads="1"/>
          </p:cNvSpPr>
          <p:nvPr/>
        </p:nvSpPr>
        <p:spPr bwMode="auto">
          <a:xfrm>
            <a:off x="5032818" y="2907084"/>
            <a:ext cx="1080120" cy="116998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993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s-ES" sz="1000" dirty="0">
              <a:solidFill>
                <a:srgbClr val="000000"/>
              </a:solidFill>
              <a:latin typeface="Candara" panose="020E0502030303020204" pitchFamily="34" charset="0"/>
            </a:endParaRPr>
          </a:p>
          <a:p>
            <a:pPr eaLnBrk="0" hangingPunct="0">
              <a:defRPr/>
            </a:pPr>
            <a:r>
              <a:rPr lang="es-ES" sz="1100" dirty="0">
                <a:solidFill>
                  <a:srgbClr val="000000"/>
                </a:solidFill>
                <a:latin typeface="Candara" panose="020E0502030303020204" pitchFamily="34" charset="0"/>
              </a:rPr>
              <a:t>Cuadro</a:t>
            </a:r>
          </a:p>
          <a:p>
            <a:pPr eaLnBrk="0" hangingPunct="0">
              <a:defRPr/>
            </a:pPr>
            <a:r>
              <a:rPr lang="es-ES" sz="1100" dirty="0">
                <a:solidFill>
                  <a:srgbClr val="000000"/>
                </a:solidFill>
                <a:latin typeface="Candara" panose="020E0502030303020204" pitchFamily="34" charset="0"/>
              </a:rPr>
              <a:t>     de</a:t>
            </a:r>
          </a:p>
          <a:p>
            <a:pPr eaLnBrk="0" hangingPunct="0">
              <a:defRPr/>
            </a:pPr>
            <a:r>
              <a:rPr lang="es-ES" sz="1100" dirty="0">
                <a:solidFill>
                  <a:srgbClr val="000000"/>
                </a:solidFill>
                <a:latin typeface="Candara" panose="020E0502030303020204" pitchFamily="34" charset="0"/>
              </a:rPr>
              <a:t>clasificación</a:t>
            </a:r>
          </a:p>
        </p:txBody>
      </p:sp>
      <p:sp>
        <p:nvSpPr>
          <p:cNvPr id="13" name="Document"/>
          <p:cNvSpPr>
            <a:spLocks noEditPoints="1" noChangeArrowheads="1"/>
          </p:cNvSpPr>
          <p:nvPr/>
        </p:nvSpPr>
        <p:spPr bwMode="auto">
          <a:xfrm>
            <a:off x="6308374" y="2924944"/>
            <a:ext cx="1028700" cy="11620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993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s-ES" sz="1100" dirty="0">
              <a:solidFill>
                <a:srgbClr val="000000"/>
              </a:solidFill>
              <a:latin typeface="Candara" panose="020E0502030303020204" pitchFamily="34" charset="0"/>
            </a:endParaRPr>
          </a:p>
          <a:p>
            <a:pPr eaLnBrk="0" hangingPunct="0">
              <a:defRPr/>
            </a:pPr>
            <a:r>
              <a:rPr lang="es-ES" sz="1100" dirty="0">
                <a:solidFill>
                  <a:srgbClr val="000000"/>
                </a:solidFill>
                <a:latin typeface="Candara" panose="020E0502030303020204" pitchFamily="34" charset="0"/>
              </a:rPr>
              <a:t>Catálogo</a:t>
            </a:r>
          </a:p>
          <a:p>
            <a:pPr eaLnBrk="0" hangingPunct="0">
              <a:defRPr/>
            </a:pPr>
            <a:r>
              <a:rPr lang="es-ES" sz="1100" dirty="0">
                <a:solidFill>
                  <a:srgbClr val="000000"/>
                </a:solidFill>
                <a:latin typeface="Candara" panose="020E0502030303020204" pitchFamily="34" charset="0"/>
              </a:rPr>
              <a:t>      de</a:t>
            </a:r>
          </a:p>
          <a:p>
            <a:pPr eaLnBrk="0" hangingPunct="0">
              <a:defRPr/>
            </a:pPr>
            <a:r>
              <a:rPr lang="es-ES" sz="1100" dirty="0">
                <a:solidFill>
                  <a:srgbClr val="000000"/>
                </a:solidFill>
                <a:latin typeface="Candara" panose="020E0502030303020204" pitchFamily="34" charset="0"/>
              </a:rPr>
              <a:t>disposición</a:t>
            </a:r>
            <a:endParaRPr lang="es-ES" sz="1200" dirty="0">
              <a:solidFill>
                <a:srgbClr val="000000"/>
              </a:solidFill>
              <a:latin typeface="Candara" panose="020E0502030303020204" pitchFamily="34" charset="0"/>
            </a:endParaRPr>
          </a:p>
        </p:txBody>
      </p:sp>
      <p:sp>
        <p:nvSpPr>
          <p:cNvPr id="14" name="Document"/>
          <p:cNvSpPr>
            <a:spLocks noEditPoints="1" noChangeArrowheads="1"/>
          </p:cNvSpPr>
          <p:nvPr/>
        </p:nvSpPr>
        <p:spPr bwMode="auto">
          <a:xfrm>
            <a:off x="7530650" y="2924944"/>
            <a:ext cx="990600" cy="12192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993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s-ES" sz="1100" dirty="0">
              <a:solidFill>
                <a:srgbClr val="000000"/>
              </a:solidFill>
              <a:latin typeface="Candara" panose="020E0502030303020204" pitchFamily="34" charset="0"/>
            </a:endParaRPr>
          </a:p>
          <a:p>
            <a:pPr eaLnBrk="0" hangingPunct="0">
              <a:defRPr/>
            </a:pPr>
            <a:r>
              <a:rPr lang="es-ES" sz="1100" dirty="0">
                <a:solidFill>
                  <a:srgbClr val="000000"/>
                </a:solidFill>
                <a:latin typeface="Candara" panose="020E0502030303020204" pitchFamily="34" charset="0"/>
              </a:rPr>
              <a:t>Inventario </a:t>
            </a:r>
          </a:p>
          <a:p>
            <a:pPr eaLnBrk="0" hangingPunct="0">
              <a:defRPr/>
            </a:pPr>
            <a:r>
              <a:rPr lang="es-ES" sz="1100" dirty="0">
                <a:solidFill>
                  <a:srgbClr val="000000"/>
                </a:solidFill>
                <a:latin typeface="Candara" panose="020E0502030303020204" pitchFamily="34" charset="0"/>
              </a:rPr>
              <a:t>general</a:t>
            </a:r>
            <a:endParaRPr lang="es-ES" sz="1200" dirty="0">
              <a:solidFill>
                <a:srgbClr val="000000"/>
              </a:solidFill>
              <a:latin typeface="Candara" panose="020E0502030303020204" pitchFamily="34" charset="0"/>
            </a:endParaRPr>
          </a:p>
        </p:txBody>
      </p:sp>
      <p:sp>
        <p:nvSpPr>
          <p:cNvPr id="15" name="Rectangle 14"/>
          <p:cNvSpPr>
            <a:spLocks noChangeArrowheads="1"/>
          </p:cNvSpPr>
          <p:nvPr/>
        </p:nvSpPr>
        <p:spPr bwMode="auto">
          <a:xfrm>
            <a:off x="2584546" y="4513684"/>
            <a:ext cx="1485900" cy="571500"/>
          </a:xfrm>
          <a:prstGeom prst="rect">
            <a:avLst/>
          </a:prstGeom>
          <a:solidFill>
            <a:srgbClr val="00CC66"/>
          </a:solidFill>
          <a:ln w="9525">
            <a:solidFill>
              <a:srgbClr val="000000"/>
            </a:solidFill>
            <a:miter lim="800000"/>
            <a:headEnd/>
            <a:tailEnd/>
          </a:ln>
          <a:effectLst>
            <a:prstShdw prst="shdw17" dist="17961" dir="2700000">
              <a:srgbClr val="000000"/>
            </a:prstShdw>
          </a:effectLst>
        </p:spPr>
        <p:txBody>
          <a:bodyPr wrap="none" anchor="ctr"/>
          <a:lstStyle/>
          <a:p>
            <a:pPr algn="ctr" eaLnBrk="0" hangingPunct="0"/>
            <a:endParaRPr lang="es-ES" sz="800" dirty="0">
              <a:solidFill>
                <a:srgbClr val="000000"/>
              </a:solidFill>
              <a:latin typeface="Candara" panose="020E0502030303020204" pitchFamily="34" charset="0"/>
            </a:endParaRPr>
          </a:p>
          <a:p>
            <a:pPr algn="ctr" eaLnBrk="0" hangingPunct="0"/>
            <a:r>
              <a:rPr lang="es-ES" sz="1400" dirty="0">
                <a:solidFill>
                  <a:srgbClr val="000000"/>
                </a:solidFill>
                <a:latin typeface="Candara" panose="020E0502030303020204" pitchFamily="34" charset="0"/>
              </a:rPr>
              <a:t>ELABORACIÓN</a:t>
            </a:r>
          </a:p>
        </p:txBody>
      </p:sp>
      <p:sp>
        <p:nvSpPr>
          <p:cNvPr id="16" name="AutoShape 15"/>
          <p:cNvSpPr>
            <a:spLocks noChangeArrowheads="1"/>
          </p:cNvSpPr>
          <p:nvPr/>
        </p:nvSpPr>
        <p:spPr bwMode="auto">
          <a:xfrm>
            <a:off x="4330250" y="4670276"/>
            <a:ext cx="571500" cy="342900"/>
          </a:xfrm>
          <a:prstGeom prst="notchedRightArrow">
            <a:avLst>
              <a:gd name="adj1" fmla="val 50000"/>
              <a:gd name="adj2" fmla="val 41667"/>
            </a:avLst>
          </a:prstGeom>
          <a:solidFill>
            <a:schemeClr val="accent2"/>
          </a:solidFill>
          <a:ln w="9525">
            <a:solidFill>
              <a:srgbClr val="000000"/>
            </a:solidFill>
            <a:miter lim="800000"/>
            <a:headEnd/>
            <a:tailEnd/>
          </a:ln>
        </p:spPr>
        <p:txBody>
          <a:bodyPr/>
          <a:lstStyle/>
          <a:p>
            <a:endParaRPr lang="es-MX">
              <a:latin typeface="Candara" panose="020E0502030303020204" pitchFamily="34" charset="0"/>
            </a:endParaRPr>
          </a:p>
        </p:txBody>
      </p:sp>
      <p:sp>
        <p:nvSpPr>
          <p:cNvPr id="17" name="Document"/>
          <p:cNvSpPr>
            <a:spLocks noEditPoints="1" noChangeArrowheads="1"/>
          </p:cNvSpPr>
          <p:nvPr/>
        </p:nvSpPr>
        <p:spPr bwMode="auto">
          <a:xfrm>
            <a:off x="5168450" y="4255740"/>
            <a:ext cx="1295400" cy="13335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s-ES" sz="1100" dirty="0">
              <a:solidFill>
                <a:srgbClr val="000000"/>
              </a:solidFill>
              <a:latin typeface="Candara" panose="020E0502030303020204" pitchFamily="34" charset="0"/>
            </a:endParaRPr>
          </a:p>
          <a:p>
            <a:pPr algn="ctr" eaLnBrk="0" hangingPunct="0">
              <a:defRPr/>
            </a:pPr>
            <a:r>
              <a:rPr lang="es-ES" sz="1200" dirty="0" smtClean="0">
                <a:solidFill>
                  <a:srgbClr val="000000"/>
                </a:solidFill>
                <a:latin typeface="Candara" panose="020E0502030303020204" pitchFamily="34" charset="0"/>
              </a:rPr>
              <a:t>Inventario general y de </a:t>
            </a:r>
            <a:endParaRPr lang="es-ES" sz="1200" dirty="0">
              <a:solidFill>
                <a:srgbClr val="000000"/>
              </a:solidFill>
              <a:latin typeface="Candara" panose="020E0502030303020204" pitchFamily="34" charset="0"/>
            </a:endParaRPr>
          </a:p>
          <a:p>
            <a:pPr algn="ctr" eaLnBrk="0" hangingPunct="0">
              <a:defRPr/>
            </a:pPr>
            <a:r>
              <a:rPr lang="es-ES" sz="1200" dirty="0">
                <a:solidFill>
                  <a:srgbClr val="000000"/>
                </a:solidFill>
                <a:latin typeface="Candara" panose="020E0502030303020204" pitchFamily="34" charset="0"/>
              </a:rPr>
              <a:t>t</a:t>
            </a:r>
            <a:r>
              <a:rPr lang="es-ES" sz="1200" dirty="0" smtClean="0">
                <a:solidFill>
                  <a:srgbClr val="000000"/>
                </a:solidFill>
                <a:latin typeface="Candara" panose="020E0502030303020204" pitchFamily="34" charset="0"/>
              </a:rPr>
              <a:t>ransferencia</a:t>
            </a:r>
            <a:endParaRPr lang="es-ES" sz="1200" dirty="0">
              <a:solidFill>
                <a:srgbClr val="000000"/>
              </a:solidFill>
              <a:latin typeface="Candara" panose="020E0502030303020204" pitchFamily="34" charset="0"/>
            </a:endParaRPr>
          </a:p>
          <a:p>
            <a:pPr algn="ctr" eaLnBrk="0" hangingPunct="0">
              <a:defRPr/>
            </a:pPr>
            <a:r>
              <a:rPr lang="es-ES" sz="1200" dirty="0">
                <a:solidFill>
                  <a:srgbClr val="000000"/>
                </a:solidFill>
                <a:latin typeface="Candara" panose="020E0502030303020204" pitchFamily="34" charset="0"/>
              </a:rPr>
              <a:t>primaria</a:t>
            </a:r>
          </a:p>
        </p:txBody>
      </p:sp>
      <p:sp>
        <p:nvSpPr>
          <p:cNvPr id="18" name="Rectangle 17"/>
          <p:cNvSpPr>
            <a:spLocks noChangeArrowheads="1"/>
          </p:cNvSpPr>
          <p:nvPr/>
        </p:nvSpPr>
        <p:spPr bwMode="auto">
          <a:xfrm>
            <a:off x="2653850" y="5827290"/>
            <a:ext cx="1371600" cy="554038"/>
          </a:xfrm>
          <a:prstGeom prst="rect">
            <a:avLst/>
          </a:prstGeom>
          <a:solidFill>
            <a:srgbClr val="00CC66"/>
          </a:solidFill>
          <a:ln w="9525">
            <a:solidFill>
              <a:srgbClr val="000000"/>
            </a:solidFill>
            <a:miter lim="800000"/>
            <a:headEnd/>
            <a:tailEnd/>
          </a:ln>
          <a:effectLst>
            <a:prstShdw prst="shdw17" dist="17961" dir="2700000">
              <a:srgbClr val="000000"/>
            </a:prstShdw>
          </a:effectLst>
        </p:spPr>
        <p:txBody>
          <a:bodyPr wrap="none" anchor="ctr"/>
          <a:lstStyle/>
          <a:p>
            <a:pPr algn="ctr" eaLnBrk="0" hangingPunct="0"/>
            <a:endParaRPr lang="es-ES" sz="1200" dirty="0">
              <a:solidFill>
                <a:srgbClr val="000000"/>
              </a:solidFill>
              <a:latin typeface="Candara" panose="020E0502030303020204" pitchFamily="34" charset="0"/>
            </a:endParaRPr>
          </a:p>
          <a:p>
            <a:pPr algn="ctr" eaLnBrk="0" hangingPunct="0"/>
            <a:r>
              <a:rPr lang="es-ES" sz="1400" dirty="0">
                <a:solidFill>
                  <a:srgbClr val="000000"/>
                </a:solidFill>
                <a:latin typeface="Candara" panose="020E0502030303020204" pitchFamily="34" charset="0"/>
              </a:rPr>
              <a:t>VALORACIÓN</a:t>
            </a:r>
          </a:p>
        </p:txBody>
      </p:sp>
      <p:sp>
        <p:nvSpPr>
          <p:cNvPr id="19" name="filecab3"/>
          <p:cNvSpPr>
            <a:spLocks noEditPoints="1" noChangeArrowheads="1"/>
          </p:cNvSpPr>
          <p:nvPr/>
        </p:nvSpPr>
        <p:spPr bwMode="auto">
          <a:xfrm rot="21594853">
            <a:off x="5166863" y="5759190"/>
            <a:ext cx="3429000" cy="763587"/>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8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88" y="0"/>
                </a:moveTo>
                <a:lnTo>
                  <a:pt x="0" y="0"/>
                </a:lnTo>
                <a:lnTo>
                  <a:pt x="0" y="10800"/>
                </a:lnTo>
                <a:lnTo>
                  <a:pt x="0" y="19099"/>
                </a:lnTo>
                <a:lnTo>
                  <a:pt x="8466" y="19099"/>
                </a:lnTo>
                <a:lnTo>
                  <a:pt x="8490" y="19440"/>
                </a:lnTo>
                <a:lnTo>
                  <a:pt x="8537" y="20008"/>
                </a:lnTo>
                <a:lnTo>
                  <a:pt x="8607" y="20349"/>
                </a:lnTo>
                <a:lnTo>
                  <a:pt x="8701" y="20691"/>
                </a:lnTo>
                <a:lnTo>
                  <a:pt x="8842" y="21145"/>
                </a:lnTo>
                <a:lnTo>
                  <a:pt x="9053" y="21373"/>
                </a:lnTo>
                <a:lnTo>
                  <a:pt x="9264" y="21600"/>
                </a:lnTo>
                <a:lnTo>
                  <a:pt x="9545" y="21600"/>
                </a:lnTo>
                <a:lnTo>
                  <a:pt x="10718" y="21600"/>
                </a:lnTo>
                <a:lnTo>
                  <a:pt x="11891" y="21600"/>
                </a:lnTo>
                <a:lnTo>
                  <a:pt x="12266" y="21600"/>
                </a:lnTo>
                <a:lnTo>
                  <a:pt x="12477" y="21429"/>
                </a:lnTo>
                <a:lnTo>
                  <a:pt x="12618" y="21202"/>
                </a:lnTo>
                <a:lnTo>
                  <a:pt x="12758" y="20861"/>
                </a:lnTo>
                <a:lnTo>
                  <a:pt x="12922" y="20349"/>
                </a:lnTo>
                <a:lnTo>
                  <a:pt x="12993" y="19952"/>
                </a:lnTo>
                <a:lnTo>
                  <a:pt x="13016" y="19440"/>
                </a:lnTo>
                <a:lnTo>
                  <a:pt x="13063" y="19099"/>
                </a:lnTo>
                <a:lnTo>
                  <a:pt x="21600" y="19099"/>
                </a:lnTo>
                <a:lnTo>
                  <a:pt x="21600" y="10800"/>
                </a:lnTo>
                <a:lnTo>
                  <a:pt x="21600" y="0"/>
                </a:lnTo>
                <a:lnTo>
                  <a:pt x="10788" y="0"/>
                </a:lnTo>
                <a:close/>
                <a:moveTo>
                  <a:pt x="9053" y="19099"/>
                </a:moveTo>
                <a:lnTo>
                  <a:pt x="9053" y="19440"/>
                </a:lnTo>
                <a:lnTo>
                  <a:pt x="9076" y="19611"/>
                </a:lnTo>
                <a:lnTo>
                  <a:pt x="9123" y="19781"/>
                </a:lnTo>
                <a:lnTo>
                  <a:pt x="9193" y="20008"/>
                </a:lnTo>
                <a:lnTo>
                  <a:pt x="9264" y="20179"/>
                </a:lnTo>
                <a:lnTo>
                  <a:pt x="9334" y="20293"/>
                </a:lnTo>
                <a:lnTo>
                  <a:pt x="9405" y="20349"/>
                </a:lnTo>
                <a:lnTo>
                  <a:pt x="9545" y="20349"/>
                </a:lnTo>
                <a:lnTo>
                  <a:pt x="11891" y="20349"/>
                </a:lnTo>
                <a:lnTo>
                  <a:pt x="12031" y="20349"/>
                </a:lnTo>
                <a:lnTo>
                  <a:pt x="12172" y="20236"/>
                </a:lnTo>
                <a:lnTo>
                  <a:pt x="12266" y="20179"/>
                </a:lnTo>
                <a:lnTo>
                  <a:pt x="12336" y="20008"/>
                </a:lnTo>
                <a:lnTo>
                  <a:pt x="12383" y="19838"/>
                </a:lnTo>
                <a:lnTo>
                  <a:pt x="12430" y="19611"/>
                </a:lnTo>
                <a:lnTo>
                  <a:pt x="12477" y="19440"/>
                </a:lnTo>
                <a:lnTo>
                  <a:pt x="12477" y="19099"/>
                </a:lnTo>
                <a:lnTo>
                  <a:pt x="9053" y="19099"/>
                </a:lnTo>
                <a:close/>
              </a:path>
              <a:path w="21600" h="21600" extrusionOk="0">
                <a:moveTo>
                  <a:pt x="9053" y="19099"/>
                </a:moveTo>
                <a:lnTo>
                  <a:pt x="0" y="19099"/>
                </a:lnTo>
                <a:lnTo>
                  <a:pt x="21600" y="19099"/>
                </a:lnTo>
              </a:path>
            </a:pathLst>
          </a:custGeom>
          <a:solidFill>
            <a:srgbClr val="FF66FF"/>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s-ES" sz="400" dirty="0">
              <a:solidFill>
                <a:srgbClr val="000000"/>
              </a:solidFill>
              <a:latin typeface="Candara" panose="020E0502030303020204" pitchFamily="34" charset="0"/>
            </a:endParaRPr>
          </a:p>
          <a:p>
            <a:pPr algn="ctr" eaLnBrk="0" hangingPunct="0">
              <a:defRPr/>
            </a:pPr>
            <a:r>
              <a:rPr lang="es-ES" sz="1200" dirty="0">
                <a:solidFill>
                  <a:srgbClr val="000000"/>
                </a:solidFill>
                <a:latin typeface="Candara" panose="020E0502030303020204" pitchFamily="34" charset="0"/>
              </a:rPr>
              <a:t>    </a:t>
            </a:r>
            <a:r>
              <a:rPr lang="es-ES" sz="1400" dirty="0">
                <a:solidFill>
                  <a:srgbClr val="000000"/>
                </a:solidFill>
                <a:latin typeface="Candara" panose="020E0502030303020204" pitchFamily="34" charset="0"/>
              </a:rPr>
              <a:t>Conforme al </a:t>
            </a:r>
          </a:p>
          <a:p>
            <a:pPr algn="ctr" eaLnBrk="0" hangingPunct="0">
              <a:defRPr/>
            </a:pPr>
            <a:r>
              <a:rPr lang="es-ES" sz="1400" dirty="0">
                <a:solidFill>
                  <a:srgbClr val="000000"/>
                </a:solidFill>
                <a:latin typeface="Candara" panose="020E0502030303020204" pitchFamily="34" charset="0"/>
              </a:rPr>
              <a:t>Catálogo de disposición </a:t>
            </a:r>
            <a:r>
              <a:rPr lang="es-MX" sz="1400" dirty="0">
                <a:solidFill>
                  <a:srgbClr val="000000"/>
                </a:solidFill>
                <a:latin typeface="Candara" panose="020E0502030303020204" pitchFamily="34" charset="0"/>
              </a:rPr>
              <a:t>documental</a:t>
            </a:r>
            <a:endParaRPr lang="es-ES" sz="1400" dirty="0">
              <a:solidFill>
                <a:srgbClr val="000000"/>
              </a:solidFill>
              <a:latin typeface="Candara" panose="020E0502030303020204" pitchFamily="34" charset="0"/>
            </a:endParaRPr>
          </a:p>
        </p:txBody>
      </p:sp>
      <p:sp>
        <p:nvSpPr>
          <p:cNvPr id="20" name="AutoShape 32"/>
          <p:cNvSpPr>
            <a:spLocks noChangeArrowheads="1"/>
          </p:cNvSpPr>
          <p:nvPr/>
        </p:nvSpPr>
        <p:spPr bwMode="auto">
          <a:xfrm>
            <a:off x="4254050" y="5966420"/>
            <a:ext cx="685800" cy="342900"/>
          </a:xfrm>
          <a:prstGeom prst="notchedRightArrow">
            <a:avLst>
              <a:gd name="adj1" fmla="val 50000"/>
              <a:gd name="adj2" fmla="val 50000"/>
            </a:avLst>
          </a:prstGeom>
          <a:solidFill>
            <a:schemeClr val="accent2"/>
          </a:solidFill>
          <a:ln w="9525">
            <a:solidFill>
              <a:srgbClr val="000000"/>
            </a:solidFill>
            <a:miter lim="800000"/>
            <a:headEnd/>
            <a:tailEnd/>
          </a:ln>
        </p:spPr>
        <p:txBody>
          <a:bodyPr/>
          <a:lstStyle/>
          <a:p>
            <a:endParaRPr lang="es-MX">
              <a:latin typeface="Candara" panose="020E0502030303020204" pitchFamily="34" charset="0"/>
            </a:endParaRPr>
          </a:p>
        </p:txBody>
      </p:sp>
      <p:sp>
        <p:nvSpPr>
          <p:cNvPr id="21" name="Rectangle 2"/>
          <p:cNvSpPr>
            <a:spLocks noChangeArrowheads="1"/>
          </p:cNvSpPr>
          <p:nvPr/>
        </p:nvSpPr>
        <p:spPr bwMode="auto">
          <a:xfrm>
            <a:off x="251520" y="2179340"/>
            <a:ext cx="2018150" cy="2334344"/>
          </a:xfrm>
          <a:prstGeom prst="rect">
            <a:avLst/>
          </a:prstGeom>
          <a:noFill/>
          <a:ln w="9525">
            <a:noFill/>
            <a:miter lim="800000"/>
            <a:headEnd/>
            <a:tailEnd/>
          </a:ln>
        </p:spPr>
        <p:txBody>
          <a:bodyPr anchor="ctr"/>
          <a:lstStyle/>
          <a:p>
            <a:r>
              <a:rPr lang="es-ES" sz="2800" dirty="0"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Funciones</a:t>
            </a:r>
          </a:p>
          <a:p>
            <a:r>
              <a:rPr lang="es-ES" sz="2800" dirty="0"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 del </a:t>
            </a:r>
          </a:p>
          <a:p>
            <a:r>
              <a:rPr lang="es-ES" sz="2800" dirty="0"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a</a:t>
            </a:r>
            <a:r>
              <a:rPr lang="es-MX" sz="2800" dirty="0" err="1"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rchivo</a:t>
            </a:r>
            <a:r>
              <a:rPr lang="es-MX" sz="2800" dirty="0"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 </a:t>
            </a:r>
          </a:p>
          <a:p>
            <a:r>
              <a:rPr lang="es-MX" sz="2800" dirty="0"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de </a:t>
            </a:r>
          </a:p>
          <a:p>
            <a:r>
              <a:rPr lang="es-MX" sz="2800" dirty="0" smtClean="0">
                <a:solidFill>
                  <a:schemeClr val="tx2"/>
                </a:solidFill>
                <a:effectLst>
                  <a:outerShdw blurRad="38100" dist="38100" dir="2700000" algn="tl">
                    <a:srgbClr val="000000">
                      <a:alpha val="43137"/>
                    </a:srgbClr>
                  </a:outerShdw>
                </a:effectLst>
                <a:latin typeface="ZapfHumnst BT" pitchFamily="34" charset="0"/>
                <a:cs typeface="Times New Roman" pitchFamily="18" charset="0"/>
              </a:rPr>
              <a:t>trámite</a:t>
            </a:r>
            <a:endParaRPr lang="es-ES" sz="28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2756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01020" y="1360983"/>
            <a:ext cx="6500812" cy="2973122"/>
          </a:xfrm>
          <a:prstGeom prst="rect">
            <a:avLst/>
          </a:prstGeom>
        </p:spPr>
        <p:txBody>
          <a:bodyPr>
            <a:spAutoFit/>
          </a:bodyPr>
          <a:lstStyle/>
          <a:p>
            <a:pPr algn="ctr">
              <a:lnSpc>
                <a:spcPct val="80000"/>
              </a:lnSpc>
              <a:defRPr/>
            </a:pPr>
            <a:r>
              <a:rPr lang="es-MX" sz="4800" b="1" dirty="0">
                <a:effectLst>
                  <a:outerShdw blurRad="38100" dist="38100" dir="2700000" algn="tl">
                    <a:srgbClr val="C0C0C0"/>
                  </a:outerShdw>
                </a:effectLst>
                <a:latin typeface="Candara" pitchFamily="34" charset="0"/>
              </a:rPr>
              <a:t>C</a:t>
            </a:r>
            <a:r>
              <a:rPr lang="es-MX" sz="4000" dirty="0">
                <a:effectLst>
                  <a:outerShdw blurRad="38100" dist="38100" dir="2700000" algn="tl">
                    <a:srgbClr val="C0C0C0"/>
                  </a:outerShdw>
                </a:effectLst>
                <a:latin typeface="Candara" pitchFamily="34" charset="0"/>
              </a:rPr>
              <a:t>LASIFICACIÓN</a:t>
            </a:r>
          </a:p>
          <a:p>
            <a:pPr algn="ctr">
              <a:lnSpc>
                <a:spcPct val="80000"/>
              </a:lnSpc>
              <a:defRPr/>
            </a:pPr>
            <a:endParaRPr lang="es-MX" sz="2800" b="1" dirty="0">
              <a:solidFill>
                <a:srgbClr val="90269E"/>
              </a:solidFill>
              <a:effectLst>
                <a:outerShdw blurRad="38100" dist="38100" dir="2700000" algn="tl">
                  <a:srgbClr val="C0C0C0"/>
                </a:outerShdw>
              </a:effectLst>
              <a:latin typeface="Tahoma" pitchFamily="34" charset="0"/>
            </a:endParaRPr>
          </a:p>
          <a:p>
            <a:pPr algn="ctr">
              <a:lnSpc>
                <a:spcPct val="80000"/>
              </a:lnSpc>
              <a:defRPr/>
            </a:pPr>
            <a:endParaRPr lang="es-MX" sz="2800" b="1" dirty="0">
              <a:solidFill>
                <a:srgbClr val="90269E"/>
              </a:solidFill>
              <a:effectLst>
                <a:outerShdw blurRad="38100" dist="38100" dir="2700000" algn="tl">
                  <a:srgbClr val="C0C0C0"/>
                </a:outerShdw>
              </a:effectLst>
              <a:latin typeface="Tahoma" pitchFamily="34" charset="0"/>
            </a:endParaRPr>
          </a:p>
          <a:p>
            <a:pPr algn="ctr">
              <a:lnSpc>
                <a:spcPct val="80000"/>
              </a:lnSpc>
              <a:defRPr/>
            </a:pPr>
            <a:endParaRPr lang="es-MX" sz="2800" b="1" dirty="0">
              <a:solidFill>
                <a:srgbClr val="90269E"/>
              </a:solidFill>
              <a:effectLst>
                <a:outerShdw blurRad="38100" dist="38100" dir="2700000" algn="tl">
                  <a:srgbClr val="C0C0C0"/>
                </a:outerShdw>
              </a:effectLst>
              <a:latin typeface="Tahoma" pitchFamily="34" charset="0"/>
            </a:endParaRPr>
          </a:p>
          <a:p>
            <a:pPr algn="ctr">
              <a:lnSpc>
                <a:spcPct val="80000"/>
              </a:lnSpc>
              <a:defRPr/>
            </a:pPr>
            <a:r>
              <a:rPr lang="es-MX" dirty="0">
                <a:latin typeface="Candara" pitchFamily="34" charset="0"/>
              </a:rPr>
              <a:t>Es dividir o separar un conjunto de elementos estableciendo clases, grupos o </a:t>
            </a:r>
            <a:r>
              <a:rPr lang="es-MX" b="1" dirty="0">
                <a:effectLst>
                  <a:outerShdw blurRad="38100" dist="38100" dir="2700000" algn="tl">
                    <a:srgbClr val="000000">
                      <a:alpha val="43137"/>
                    </a:srgbClr>
                  </a:outerShdw>
                </a:effectLst>
                <a:latin typeface="Candara" pitchFamily="34" charset="0"/>
              </a:rPr>
              <a:t>series</a:t>
            </a:r>
            <a:r>
              <a:rPr lang="es-MX" dirty="0">
                <a:latin typeface="Candara" pitchFamily="34" charset="0"/>
              </a:rPr>
              <a:t>, de tal manera que dichos grupos queden integrados formando parte de la estructura de un </a:t>
            </a:r>
            <a:r>
              <a:rPr lang="es-MX" dirty="0" smtClean="0">
                <a:latin typeface="Candara" pitchFamily="34" charset="0"/>
              </a:rPr>
              <a:t>todo.</a:t>
            </a:r>
          </a:p>
          <a:p>
            <a:pPr algn="ctr">
              <a:lnSpc>
                <a:spcPct val="80000"/>
              </a:lnSpc>
              <a:defRPr/>
            </a:pPr>
            <a:endParaRPr lang="es-MX" sz="4800" b="1" dirty="0" smtClean="0">
              <a:latin typeface="Candara" pitchFamily="34" charset="0"/>
            </a:endParaRPr>
          </a:p>
        </p:txBody>
      </p:sp>
      <p:sp>
        <p:nvSpPr>
          <p:cNvPr id="3" name="2 Cubo"/>
          <p:cNvSpPr/>
          <p:nvPr/>
        </p:nvSpPr>
        <p:spPr>
          <a:xfrm>
            <a:off x="1418333" y="5316020"/>
            <a:ext cx="785812" cy="785813"/>
          </a:xfrm>
          <a:prstGeom prst="cub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4" name="3 Cubo"/>
          <p:cNvSpPr/>
          <p:nvPr/>
        </p:nvSpPr>
        <p:spPr>
          <a:xfrm>
            <a:off x="1989833" y="5316020"/>
            <a:ext cx="785812" cy="785813"/>
          </a:xfrm>
          <a:prstGeom prst="cube">
            <a:avLst/>
          </a:prstGeom>
          <a:solidFill>
            <a:srgbClr val="9026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5" name="4 Cubo"/>
          <p:cNvSpPr/>
          <p:nvPr/>
        </p:nvSpPr>
        <p:spPr>
          <a:xfrm>
            <a:off x="2601020" y="5316020"/>
            <a:ext cx="785813" cy="785813"/>
          </a:xfrm>
          <a:prstGeom prst="cub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6" name="5 Cubo"/>
          <p:cNvSpPr/>
          <p:nvPr/>
        </p:nvSpPr>
        <p:spPr>
          <a:xfrm>
            <a:off x="1418333" y="4696895"/>
            <a:ext cx="785812" cy="785813"/>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7" name="6 Cubo"/>
          <p:cNvSpPr/>
          <p:nvPr/>
        </p:nvSpPr>
        <p:spPr>
          <a:xfrm>
            <a:off x="1989833" y="4696895"/>
            <a:ext cx="785812" cy="785813"/>
          </a:xfrm>
          <a:prstGeom prst="cub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8" name="7 Cubo"/>
          <p:cNvSpPr/>
          <p:nvPr/>
        </p:nvSpPr>
        <p:spPr>
          <a:xfrm>
            <a:off x="2601020" y="4696895"/>
            <a:ext cx="785813" cy="785813"/>
          </a:xfrm>
          <a:prstGeom prst="cube">
            <a:avLst/>
          </a:prstGeom>
          <a:solidFill>
            <a:srgbClr val="253F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dirty="0">
              <a:latin typeface="+mj-lt"/>
            </a:endParaRPr>
          </a:p>
        </p:txBody>
      </p:sp>
      <p:sp>
        <p:nvSpPr>
          <p:cNvPr id="9" name="8 Cubo"/>
          <p:cNvSpPr/>
          <p:nvPr/>
        </p:nvSpPr>
        <p:spPr>
          <a:xfrm>
            <a:off x="1323082" y="3708677"/>
            <a:ext cx="968375" cy="785812"/>
          </a:xfrm>
          <a:prstGeom prst="cube">
            <a:avLst/>
          </a:prstGeom>
          <a:solidFill>
            <a:srgbClr val="B6AF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dirty="0">
              <a:solidFill>
                <a:schemeClr val="tx1"/>
              </a:solidFill>
              <a:latin typeface="+mj-lt"/>
            </a:endParaRPr>
          </a:p>
        </p:txBody>
      </p:sp>
      <p:sp>
        <p:nvSpPr>
          <p:cNvPr id="10" name="9 Cubo"/>
          <p:cNvSpPr/>
          <p:nvPr/>
        </p:nvSpPr>
        <p:spPr>
          <a:xfrm>
            <a:off x="1989833" y="4101583"/>
            <a:ext cx="785812" cy="785812"/>
          </a:xfrm>
          <a:prstGeom prst="cub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1" name="10 Cubo"/>
          <p:cNvSpPr/>
          <p:nvPr/>
        </p:nvSpPr>
        <p:spPr>
          <a:xfrm>
            <a:off x="2601020" y="4101583"/>
            <a:ext cx="785813" cy="785812"/>
          </a:xfrm>
          <a:prstGeom prst="cub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2" name="11 Cubo"/>
          <p:cNvSpPr/>
          <p:nvPr/>
        </p:nvSpPr>
        <p:spPr>
          <a:xfrm>
            <a:off x="1235770" y="5522395"/>
            <a:ext cx="785813" cy="785813"/>
          </a:xfrm>
          <a:prstGeom prst="cub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3" name="12 Cubo"/>
          <p:cNvSpPr/>
          <p:nvPr/>
        </p:nvSpPr>
        <p:spPr>
          <a:xfrm>
            <a:off x="1807270" y="5522395"/>
            <a:ext cx="785813" cy="785813"/>
          </a:xfrm>
          <a:prstGeom prst="cube">
            <a:avLst/>
          </a:prstGeom>
          <a:solidFill>
            <a:srgbClr val="9026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4" name="13 Cubo"/>
          <p:cNvSpPr/>
          <p:nvPr/>
        </p:nvSpPr>
        <p:spPr>
          <a:xfrm>
            <a:off x="2418458" y="5522395"/>
            <a:ext cx="785812" cy="785813"/>
          </a:xfrm>
          <a:prstGeom prst="cub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5" name="14 Cubo"/>
          <p:cNvSpPr/>
          <p:nvPr/>
        </p:nvSpPr>
        <p:spPr>
          <a:xfrm>
            <a:off x="1235770" y="4903270"/>
            <a:ext cx="785813" cy="785813"/>
          </a:xfrm>
          <a:prstGeom prst="cube">
            <a:avLst/>
          </a:prstGeom>
          <a:solidFill>
            <a:srgbClr val="71D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6" name="15 Cubo"/>
          <p:cNvSpPr/>
          <p:nvPr/>
        </p:nvSpPr>
        <p:spPr>
          <a:xfrm>
            <a:off x="1807270" y="4903270"/>
            <a:ext cx="785813" cy="785813"/>
          </a:xfrm>
          <a:prstGeom prst="cub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7" name="16 Cubo"/>
          <p:cNvSpPr/>
          <p:nvPr/>
        </p:nvSpPr>
        <p:spPr>
          <a:xfrm>
            <a:off x="2418458" y="4903270"/>
            <a:ext cx="785812" cy="785813"/>
          </a:xfrm>
          <a:prstGeom prst="cub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8" name="17 Cubo"/>
          <p:cNvSpPr/>
          <p:nvPr/>
        </p:nvSpPr>
        <p:spPr>
          <a:xfrm>
            <a:off x="1235770" y="4307958"/>
            <a:ext cx="785813" cy="785812"/>
          </a:xfrm>
          <a:prstGeom prst="cub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19" name="18 Cubo"/>
          <p:cNvSpPr/>
          <p:nvPr/>
        </p:nvSpPr>
        <p:spPr>
          <a:xfrm>
            <a:off x="1807270" y="4307958"/>
            <a:ext cx="785813" cy="785812"/>
          </a:xfrm>
          <a:prstGeom prst="cub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a:latin typeface="+mj-lt"/>
            </a:endParaRPr>
          </a:p>
        </p:txBody>
      </p:sp>
      <p:sp>
        <p:nvSpPr>
          <p:cNvPr id="20" name="19 Cubo"/>
          <p:cNvSpPr/>
          <p:nvPr/>
        </p:nvSpPr>
        <p:spPr>
          <a:xfrm>
            <a:off x="2418458" y="4034908"/>
            <a:ext cx="785812" cy="785812"/>
          </a:xfrm>
          <a:prstGeom prst="cube">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dirty="0">
              <a:latin typeface="+mj-lt"/>
            </a:endParaRPr>
          </a:p>
        </p:txBody>
      </p:sp>
      <p:sp>
        <p:nvSpPr>
          <p:cNvPr id="21" name="20 Cubo"/>
          <p:cNvSpPr/>
          <p:nvPr/>
        </p:nvSpPr>
        <p:spPr>
          <a:xfrm>
            <a:off x="1037333" y="5689083"/>
            <a:ext cx="984250" cy="785812"/>
          </a:xfrm>
          <a:prstGeom prst="cube">
            <a:avLst/>
          </a:prstGeom>
          <a:solidFill>
            <a:srgbClr val="3EE8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smtClean="0">
                <a:solidFill>
                  <a:schemeClr val="tx1"/>
                </a:solidFill>
                <a:latin typeface="+mj-lt"/>
              </a:rPr>
              <a:t>Tratamiento </a:t>
            </a:r>
            <a:r>
              <a:rPr lang="es-MX" sz="1000" dirty="0" err="1" smtClean="0">
                <a:solidFill>
                  <a:schemeClr val="tx1"/>
                </a:solidFill>
                <a:latin typeface="+mj-lt"/>
              </a:rPr>
              <a:t>paramedico</a:t>
            </a:r>
            <a:endParaRPr lang="es-MX" sz="1000" dirty="0">
              <a:solidFill>
                <a:schemeClr val="tx1"/>
              </a:solidFill>
              <a:latin typeface="+mj-lt"/>
            </a:endParaRPr>
          </a:p>
        </p:txBody>
      </p:sp>
      <p:sp>
        <p:nvSpPr>
          <p:cNvPr id="22" name="21 Cubo"/>
          <p:cNvSpPr/>
          <p:nvPr/>
        </p:nvSpPr>
        <p:spPr>
          <a:xfrm>
            <a:off x="1608833" y="5689083"/>
            <a:ext cx="785812" cy="785812"/>
          </a:xfrm>
          <a:prstGeom prst="cube">
            <a:avLst/>
          </a:prstGeom>
          <a:solidFill>
            <a:srgbClr val="9026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smtClean="0">
                <a:solidFill>
                  <a:schemeClr val="bg1"/>
                </a:solidFill>
                <a:latin typeface="+mj-lt"/>
              </a:rPr>
              <a:t>Comunicación Social</a:t>
            </a:r>
            <a:endParaRPr lang="es-MX" sz="1000" dirty="0">
              <a:solidFill>
                <a:schemeClr val="bg1"/>
              </a:solidFill>
              <a:latin typeface="+mj-lt"/>
            </a:endParaRPr>
          </a:p>
        </p:txBody>
      </p:sp>
      <p:sp>
        <p:nvSpPr>
          <p:cNvPr id="23" name="22 Cubo"/>
          <p:cNvSpPr/>
          <p:nvPr/>
        </p:nvSpPr>
        <p:spPr>
          <a:xfrm>
            <a:off x="2200946" y="5686154"/>
            <a:ext cx="785813" cy="785812"/>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smtClean="0">
                <a:latin typeface="+mj-lt"/>
              </a:rPr>
              <a:t>Rec. Fin</a:t>
            </a:r>
            <a:r>
              <a:rPr lang="es-MX" sz="1000" u="sng" dirty="0" smtClean="0">
                <a:latin typeface="+mj-lt"/>
              </a:rPr>
              <a:t>an</a:t>
            </a:r>
          </a:p>
          <a:p>
            <a:pPr algn="ctr">
              <a:defRPr/>
            </a:pPr>
            <a:r>
              <a:rPr lang="es-MX" sz="1000" dirty="0" err="1" smtClean="0">
                <a:latin typeface="+mj-lt"/>
              </a:rPr>
              <a:t>cieros</a:t>
            </a:r>
            <a:endParaRPr lang="es-MX" sz="1000" dirty="0">
              <a:latin typeface="+mj-lt"/>
            </a:endParaRPr>
          </a:p>
        </p:txBody>
      </p:sp>
      <p:sp>
        <p:nvSpPr>
          <p:cNvPr id="24" name="23 Cubo"/>
          <p:cNvSpPr/>
          <p:nvPr/>
        </p:nvSpPr>
        <p:spPr>
          <a:xfrm>
            <a:off x="718245" y="5108058"/>
            <a:ext cx="906463" cy="785812"/>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dirty="0">
              <a:solidFill>
                <a:schemeClr val="tx1"/>
              </a:solidFill>
              <a:latin typeface="+mj-lt"/>
            </a:endParaRPr>
          </a:p>
        </p:txBody>
      </p:sp>
      <p:sp>
        <p:nvSpPr>
          <p:cNvPr id="25" name="24 Cubo"/>
          <p:cNvSpPr/>
          <p:nvPr/>
        </p:nvSpPr>
        <p:spPr>
          <a:xfrm>
            <a:off x="1624708" y="5085833"/>
            <a:ext cx="785812" cy="785812"/>
          </a:xfrm>
          <a:prstGeom prst="cub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err="1" smtClean="0">
                <a:latin typeface="+mj-lt"/>
              </a:rPr>
              <a:t>Rec</a:t>
            </a:r>
            <a:r>
              <a:rPr lang="es-MX" sz="1000" dirty="0" smtClean="0">
                <a:latin typeface="+mj-lt"/>
              </a:rPr>
              <a:t>. Materiales</a:t>
            </a:r>
            <a:endParaRPr lang="es-MX" sz="1000" dirty="0">
              <a:latin typeface="+mj-lt"/>
            </a:endParaRPr>
          </a:p>
        </p:txBody>
      </p:sp>
      <p:sp>
        <p:nvSpPr>
          <p:cNvPr id="26" name="25 Cubo"/>
          <p:cNvSpPr/>
          <p:nvPr/>
        </p:nvSpPr>
        <p:spPr>
          <a:xfrm>
            <a:off x="2093020" y="5292208"/>
            <a:ext cx="785813" cy="785812"/>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smtClean="0">
                <a:solidFill>
                  <a:schemeClr val="tx1"/>
                </a:solidFill>
                <a:latin typeface="+mj-lt"/>
              </a:rPr>
              <a:t>Médica</a:t>
            </a:r>
            <a:endParaRPr lang="es-MX" sz="1000" dirty="0">
              <a:solidFill>
                <a:schemeClr val="tx1"/>
              </a:solidFill>
              <a:latin typeface="+mj-lt"/>
            </a:endParaRPr>
          </a:p>
        </p:txBody>
      </p:sp>
      <p:sp>
        <p:nvSpPr>
          <p:cNvPr id="27" name="26 Cubo"/>
          <p:cNvSpPr/>
          <p:nvPr/>
        </p:nvSpPr>
        <p:spPr>
          <a:xfrm>
            <a:off x="1053207" y="4506395"/>
            <a:ext cx="936625" cy="785813"/>
          </a:xfrm>
          <a:prstGeom prst="cub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smtClean="0">
                <a:solidFill>
                  <a:schemeClr val="tx1"/>
                </a:solidFill>
                <a:latin typeface="+mj-lt"/>
              </a:rPr>
              <a:t>Rec. Humanos</a:t>
            </a:r>
            <a:endParaRPr lang="es-MX" sz="1000" dirty="0">
              <a:solidFill>
                <a:schemeClr val="tx1"/>
              </a:solidFill>
              <a:latin typeface="+mj-lt"/>
            </a:endParaRPr>
          </a:p>
        </p:txBody>
      </p:sp>
      <p:sp>
        <p:nvSpPr>
          <p:cNvPr id="28" name="27 Cubo"/>
          <p:cNvSpPr/>
          <p:nvPr/>
        </p:nvSpPr>
        <p:spPr>
          <a:xfrm>
            <a:off x="1624708" y="4506395"/>
            <a:ext cx="785812" cy="785813"/>
          </a:xfrm>
          <a:prstGeom prst="cube">
            <a:avLst/>
          </a:prstGeom>
          <a:solidFill>
            <a:srgbClr val="CC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00" dirty="0">
              <a:latin typeface="+mj-lt"/>
            </a:endParaRPr>
          </a:p>
        </p:txBody>
      </p:sp>
      <p:sp>
        <p:nvSpPr>
          <p:cNvPr id="29" name="28 Cubo"/>
          <p:cNvSpPr/>
          <p:nvPr/>
        </p:nvSpPr>
        <p:spPr>
          <a:xfrm>
            <a:off x="2235896" y="4506395"/>
            <a:ext cx="769938" cy="785813"/>
          </a:xfrm>
          <a:prstGeom prst="cub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00" dirty="0" smtClean="0">
                <a:solidFill>
                  <a:schemeClr val="tx1"/>
                </a:solidFill>
                <a:latin typeface="+mj-lt"/>
              </a:rPr>
              <a:t>Enseñanza e investigación</a:t>
            </a:r>
            <a:endParaRPr lang="es-MX" sz="1000" dirty="0">
              <a:solidFill>
                <a:schemeClr val="tx1"/>
              </a:solidFill>
              <a:latin typeface="+mj-lt"/>
            </a:endParaRPr>
          </a:p>
        </p:txBody>
      </p:sp>
      <p:sp>
        <p:nvSpPr>
          <p:cNvPr id="32" name="31 Marcador de número de diapositiva"/>
          <p:cNvSpPr>
            <a:spLocks noGrp="1"/>
          </p:cNvSpPr>
          <p:nvPr>
            <p:ph type="sldNum" sz="quarter" idx="12"/>
          </p:nvPr>
        </p:nvSpPr>
        <p:spPr>
          <a:xfrm>
            <a:off x="7222173" y="7170023"/>
            <a:ext cx="2351405" cy="411864"/>
          </a:xfrm>
        </p:spPr>
        <p:txBody>
          <a:bodyPr/>
          <a:lstStyle/>
          <a:p>
            <a:fld id="{2303C970-00A3-CB48-B902-8591B3434306}" type="slidenum">
              <a:rPr lang="es-ES_tradnl" smtClean="0"/>
              <a:pPr/>
              <a:t>32</a:t>
            </a:fld>
            <a:endParaRPr lang="es-ES_tradnl" dirty="0"/>
          </a:p>
        </p:txBody>
      </p:sp>
    </p:spTree>
    <p:extLst>
      <p:ext uri="{BB962C8B-B14F-4D97-AF65-F5344CB8AC3E}">
        <p14:creationId xmlns:p14="http://schemas.microsoft.com/office/powerpoint/2010/main" val="17763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
                                        <p:tgtEl>
                                          <p:spTgt spid="9"/>
                                        </p:tgtEl>
                                      </p:cBhvr>
                                    </p:animEffect>
                                    <p:anim calcmode="lin" valueType="num">
                                      <p:cBhvr>
                                        <p:cTn id="13" dur="400" fill="hold"/>
                                        <p:tgtEl>
                                          <p:spTgt spid="9"/>
                                        </p:tgtEl>
                                        <p:attrNameLst>
                                          <p:attrName>ppt_x</p:attrName>
                                        </p:attrNameLst>
                                      </p:cBhvr>
                                      <p:tavLst>
                                        <p:tav tm="0">
                                          <p:val>
                                            <p:strVal val="#ppt_x"/>
                                          </p:val>
                                        </p:tav>
                                        <p:tav tm="100000">
                                          <p:val>
                                            <p:strVal val="#ppt_x"/>
                                          </p:val>
                                        </p:tav>
                                      </p:tavLst>
                                    </p:anim>
                                    <p:anim calcmode="lin" valueType="num">
                                      <p:cBhvr>
                                        <p:cTn id="14" dur="400" fill="hold"/>
                                        <p:tgtEl>
                                          <p:spTgt spid="9"/>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20"/>
                                        </p:tgtEl>
                                        <p:attrNameLst>
                                          <p:attrName>ppt_y</p:attrName>
                                        </p:attrNameLst>
                                      </p:cBhvr>
                                      <p:tavLst>
                                        <p:tav tm="0">
                                          <p:val>
                                            <p:strVal val="#ppt_y"/>
                                          </p:val>
                                        </p:tav>
                                        <p:tav tm="100000">
                                          <p:val>
                                            <p:strVal val="#ppt_y"/>
                                          </p:val>
                                        </p:tav>
                                      </p:tavLst>
                                    </p:anim>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80">
                                          <p:stCondLst>
                                            <p:cond delay="0"/>
                                          </p:stCondLst>
                                        </p:cTn>
                                        <p:tgtEl>
                                          <p:spTgt spid="26"/>
                                        </p:tgtEl>
                                      </p:cBhvr>
                                    </p:animEffect>
                                    <p:anim calcmode="lin" valueType="num">
                                      <p:cBhvr>
                                        <p:cTn id="3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5" dur="26">
                                          <p:stCondLst>
                                            <p:cond delay="650"/>
                                          </p:stCondLst>
                                        </p:cTn>
                                        <p:tgtEl>
                                          <p:spTgt spid="26"/>
                                        </p:tgtEl>
                                      </p:cBhvr>
                                      <p:to x="100000" y="60000"/>
                                    </p:animScale>
                                    <p:animScale>
                                      <p:cBhvr>
                                        <p:cTn id="36" dur="166" decel="50000">
                                          <p:stCondLst>
                                            <p:cond delay="676"/>
                                          </p:stCondLst>
                                        </p:cTn>
                                        <p:tgtEl>
                                          <p:spTgt spid="26"/>
                                        </p:tgtEl>
                                      </p:cBhvr>
                                      <p:to x="100000" y="100000"/>
                                    </p:animScale>
                                    <p:animScale>
                                      <p:cBhvr>
                                        <p:cTn id="37" dur="26">
                                          <p:stCondLst>
                                            <p:cond delay="1312"/>
                                          </p:stCondLst>
                                        </p:cTn>
                                        <p:tgtEl>
                                          <p:spTgt spid="26"/>
                                        </p:tgtEl>
                                      </p:cBhvr>
                                      <p:to x="100000" y="80000"/>
                                    </p:animScale>
                                    <p:animScale>
                                      <p:cBhvr>
                                        <p:cTn id="38" dur="166" decel="50000">
                                          <p:stCondLst>
                                            <p:cond delay="1338"/>
                                          </p:stCondLst>
                                        </p:cTn>
                                        <p:tgtEl>
                                          <p:spTgt spid="26"/>
                                        </p:tgtEl>
                                      </p:cBhvr>
                                      <p:to x="100000" y="100000"/>
                                    </p:animScale>
                                    <p:animScale>
                                      <p:cBhvr>
                                        <p:cTn id="39" dur="26">
                                          <p:stCondLst>
                                            <p:cond delay="1642"/>
                                          </p:stCondLst>
                                        </p:cTn>
                                        <p:tgtEl>
                                          <p:spTgt spid="26"/>
                                        </p:tgtEl>
                                      </p:cBhvr>
                                      <p:to x="100000" y="90000"/>
                                    </p:animScale>
                                    <p:animScale>
                                      <p:cBhvr>
                                        <p:cTn id="40" dur="166" decel="50000">
                                          <p:stCondLst>
                                            <p:cond delay="1668"/>
                                          </p:stCondLst>
                                        </p:cTn>
                                        <p:tgtEl>
                                          <p:spTgt spid="26"/>
                                        </p:tgtEl>
                                      </p:cBhvr>
                                      <p:to x="100000" y="100000"/>
                                    </p:animScale>
                                    <p:animScale>
                                      <p:cBhvr>
                                        <p:cTn id="41" dur="26">
                                          <p:stCondLst>
                                            <p:cond delay="1808"/>
                                          </p:stCondLst>
                                        </p:cTn>
                                        <p:tgtEl>
                                          <p:spTgt spid="26"/>
                                        </p:tgtEl>
                                      </p:cBhvr>
                                      <p:to x="100000" y="95000"/>
                                    </p:animScale>
                                    <p:animScale>
                                      <p:cBhvr>
                                        <p:cTn id="42" dur="166" decel="50000">
                                          <p:stCondLst>
                                            <p:cond delay="1834"/>
                                          </p:stCondLst>
                                        </p:cTn>
                                        <p:tgtEl>
                                          <p:spTgt spid="2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Scale>
                                      <p:cBhvr>
                                        <p:cTn id="4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4"/>
                                        </p:tgtEl>
                                        <p:attrNameLst>
                                          <p:attrName>ppt_x</p:attrName>
                                          <p:attrName>ppt_y</p:attrName>
                                        </p:attrNameLst>
                                      </p:cBhvr>
                                    </p:animMotion>
                                    <p:animEffect transition="in" filter="fade">
                                      <p:cBhvr>
                                        <p:cTn id="4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4"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l="18701" t="47913" r="35156" b="21873"/>
          <a:stretch>
            <a:fillRect/>
          </a:stretch>
        </p:blipFill>
        <p:spPr bwMode="auto">
          <a:xfrm>
            <a:off x="563055" y="1810327"/>
            <a:ext cx="8001000" cy="3929062"/>
          </a:xfrm>
          <a:prstGeom prst="rect">
            <a:avLst/>
          </a:prstGeom>
          <a:noFill/>
          <a:ln w="9525">
            <a:noFill/>
            <a:miter lim="800000"/>
            <a:headEnd/>
            <a:tailEnd/>
          </a:ln>
        </p:spPr>
      </p:pic>
      <p:sp>
        <p:nvSpPr>
          <p:cNvPr id="3" name="4 CuadroTexto"/>
          <p:cNvSpPr txBox="1">
            <a:spLocks noChangeArrowheads="1"/>
          </p:cNvSpPr>
          <p:nvPr/>
        </p:nvSpPr>
        <p:spPr bwMode="auto">
          <a:xfrm>
            <a:off x="683568" y="1443696"/>
            <a:ext cx="5575565" cy="400110"/>
          </a:xfrm>
          <a:prstGeom prst="rect">
            <a:avLst/>
          </a:prstGeom>
          <a:noFill/>
          <a:ln w="9525">
            <a:noFill/>
            <a:miter lim="800000"/>
            <a:headEnd/>
            <a:tailEnd/>
          </a:ln>
        </p:spPr>
        <p:txBody>
          <a:bodyPr wrap="none">
            <a:spAutoFit/>
          </a:bodyPr>
          <a:lstStyle/>
          <a:p>
            <a:r>
              <a:rPr lang="es-MX" dirty="0" smtClean="0">
                <a:latin typeface="Candara" pitchFamily="34" charset="0"/>
              </a:rPr>
              <a:t>Es necesario </a:t>
            </a:r>
            <a:r>
              <a:rPr lang="es-MX" dirty="0">
                <a:latin typeface="Candara" pitchFamily="34" charset="0"/>
              </a:rPr>
              <a:t>tener presente la siguiente distinción</a:t>
            </a:r>
          </a:p>
        </p:txBody>
      </p:sp>
      <p:sp>
        <p:nvSpPr>
          <p:cNvPr id="4" name="3 Rectángulo"/>
          <p:cNvSpPr/>
          <p:nvPr/>
        </p:nvSpPr>
        <p:spPr>
          <a:xfrm>
            <a:off x="1063118" y="1953202"/>
            <a:ext cx="3113087" cy="571500"/>
          </a:xfrm>
          <a:prstGeom prst="rect">
            <a:avLst/>
          </a:prstGeom>
          <a:solidFill>
            <a:srgbClr val="90269E"/>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bg1"/>
                </a:solidFill>
                <a:latin typeface="Tw Cen MT" pitchFamily="34" charset="0"/>
              </a:rPr>
              <a:t>Clasificación </a:t>
            </a:r>
            <a:r>
              <a:rPr lang="es-MX" b="1" dirty="0">
                <a:solidFill>
                  <a:schemeClr val="bg1"/>
                </a:solidFill>
                <a:latin typeface="Tw Cen MT" pitchFamily="34" charset="0"/>
              </a:rPr>
              <a:t>de la información</a:t>
            </a:r>
          </a:p>
        </p:txBody>
      </p:sp>
      <p:sp>
        <p:nvSpPr>
          <p:cNvPr id="5" name="4 Rectángulo"/>
          <p:cNvSpPr/>
          <p:nvPr/>
        </p:nvSpPr>
        <p:spPr>
          <a:xfrm>
            <a:off x="5063618" y="1953202"/>
            <a:ext cx="3113087" cy="571500"/>
          </a:xfrm>
          <a:prstGeom prst="rect">
            <a:avLst/>
          </a:prstGeom>
          <a:solidFill>
            <a:srgbClr val="90269E"/>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bg1"/>
                </a:solidFill>
                <a:latin typeface="Tw Cen MT" pitchFamily="34" charset="0"/>
              </a:rPr>
              <a:t>Clasificación </a:t>
            </a:r>
            <a:r>
              <a:rPr lang="es-MX" b="1" dirty="0">
                <a:solidFill>
                  <a:schemeClr val="bg1"/>
                </a:solidFill>
                <a:latin typeface="Tw Cen MT" pitchFamily="34" charset="0"/>
              </a:rPr>
              <a:t>Archivística</a:t>
            </a:r>
          </a:p>
        </p:txBody>
      </p:sp>
      <p:sp>
        <p:nvSpPr>
          <p:cNvPr id="6" name="5 Rectángulo"/>
          <p:cNvSpPr/>
          <p:nvPr/>
        </p:nvSpPr>
        <p:spPr>
          <a:xfrm>
            <a:off x="4563555" y="-53440"/>
            <a:ext cx="4318811" cy="1077218"/>
          </a:xfrm>
          <a:prstGeom prst="rect">
            <a:avLst/>
          </a:prstGeom>
        </p:spPr>
        <p:txBody>
          <a:bodyPr wrap="none">
            <a:spAutoFit/>
          </a:bodyPr>
          <a:lstStyle/>
          <a:p>
            <a:pPr>
              <a:defRPr/>
            </a:pPr>
            <a:r>
              <a:rPr lang="es-MX" sz="3200" b="1" dirty="0" smtClean="0">
                <a:effectLst>
                  <a:outerShdw blurRad="38100" dist="38100" dir="2700000" algn="tl">
                    <a:srgbClr val="000000">
                      <a:alpha val="43137"/>
                    </a:srgbClr>
                  </a:outerShdw>
                </a:effectLst>
                <a:latin typeface="Candara" pitchFamily="34" charset="0"/>
              </a:rPr>
              <a:t>C</a:t>
            </a:r>
            <a:r>
              <a:rPr lang="es-MX" sz="2400" b="1" dirty="0" smtClean="0">
                <a:effectLst>
                  <a:outerShdw blurRad="38100" dist="38100" dir="2700000" algn="tl">
                    <a:srgbClr val="000000">
                      <a:alpha val="43137"/>
                    </a:srgbClr>
                  </a:outerShdw>
                </a:effectLst>
                <a:latin typeface="Candara" pitchFamily="34" charset="0"/>
              </a:rPr>
              <a:t>lasificación de la información </a:t>
            </a:r>
          </a:p>
          <a:p>
            <a:pPr>
              <a:defRPr/>
            </a:pPr>
            <a:r>
              <a:rPr lang="es-MX" sz="2400" b="1" dirty="0" smtClean="0">
                <a:effectLst>
                  <a:outerShdw blurRad="38100" dist="38100" dir="2700000" algn="tl">
                    <a:srgbClr val="000000">
                      <a:alpha val="43137"/>
                    </a:srgbClr>
                  </a:outerShdw>
                </a:effectLst>
                <a:latin typeface="Candara" pitchFamily="34" charset="0"/>
              </a:rPr>
              <a:t>vs </a:t>
            </a:r>
            <a:r>
              <a:rPr lang="es-MX" sz="3200" b="1" dirty="0" smtClean="0">
                <a:effectLst>
                  <a:outerShdw blurRad="38100" dist="38100" dir="2700000" algn="tl">
                    <a:srgbClr val="000000">
                      <a:alpha val="43137"/>
                    </a:srgbClr>
                  </a:outerShdw>
                </a:effectLst>
                <a:latin typeface="Candara" pitchFamily="34" charset="0"/>
              </a:rPr>
              <a:t>C</a:t>
            </a:r>
            <a:r>
              <a:rPr lang="es-MX" sz="2400" b="1" dirty="0" smtClean="0">
                <a:effectLst>
                  <a:outerShdw blurRad="38100" dist="38100" dir="2700000" algn="tl">
                    <a:srgbClr val="000000">
                      <a:alpha val="43137"/>
                    </a:srgbClr>
                  </a:outerShdw>
                </a:effectLst>
                <a:latin typeface="Candara" pitchFamily="34" charset="0"/>
              </a:rPr>
              <a:t>lasificación archivística</a:t>
            </a:r>
            <a:endParaRPr lang="es-MX" sz="2400" b="1" dirty="0">
              <a:effectLst>
                <a:outerShdw blurRad="38100" dist="38100" dir="2700000" algn="tl">
                  <a:srgbClr val="000000">
                    <a:alpha val="43137"/>
                  </a:srgbClr>
                </a:outerShdw>
              </a:effectLst>
              <a:latin typeface="Candara" pitchFamily="34" charset="0"/>
            </a:endParaRPr>
          </a:p>
        </p:txBody>
      </p:sp>
      <p:sp>
        <p:nvSpPr>
          <p:cNvPr id="7" name="6 Cerrar llave"/>
          <p:cNvSpPr/>
          <p:nvPr/>
        </p:nvSpPr>
        <p:spPr>
          <a:xfrm rot="5400000">
            <a:off x="2452427" y="4015611"/>
            <a:ext cx="334468" cy="3113087"/>
          </a:xfrm>
          <a:prstGeom prst="righ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dirty="0"/>
          </a:p>
        </p:txBody>
      </p:sp>
      <p:sp>
        <p:nvSpPr>
          <p:cNvPr id="8" name="7 Cerrar llave"/>
          <p:cNvSpPr/>
          <p:nvPr/>
        </p:nvSpPr>
        <p:spPr>
          <a:xfrm rot="5400000">
            <a:off x="6452927" y="4000777"/>
            <a:ext cx="334468" cy="3113087"/>
          </a:xfrm>
          <a:prstGeom prst="righ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dirty="0"/>
          </a:p>
        </p:txBody>
      </p:sp>
      <p:sp>
        <p:nvSpPr>
          <p:cNvPr id="9" name="8 CuadroTexto"/>
          <p:cNvSpPr txBox="1"/>
          <p:nvPr/>
        </p:nvSpPr>
        <p:spPr>
          <a:xfrm>
            <a:off x="1063118" y="5932884"/>
            <a:ext cx="3113087" cy="738664"/>
          </a:xfrm>
          <a:prstGeom prst="rect">
            <a:avLst/>
          </a:prstGeom>
          <a:noFill/>
        </p:spPr>
        <p:txBody>
          <a:bodyPr wrap="square" rtlCol="0">
            <a:spAutoFit/>
          </a:bodyPr>
          <a:lstStyle/>
          <a:p>
            <a:pPr algn="ctr"/>
            <a:r>
              <a:rPr lang="es-MX" sz="1400" dirty="0" smtClean="0">
                <a:latin typeface="Candara" pitchFamily="34" charset="0"/>
              </a:rPr>
              <a:t>De acuerdo a lo señalado en la </a:t>
            </a:r>
            <a:r>
              <a:rPr lang="es-MX" sz="1400" b="1" dirty="0" smtClean="0">
                <a:latin typeface="Candara" pitchFamily="34" charset="0"/>
              </a:rPr>
              <a:t>Ley General de Transparencia y Acceso a la Información Pública</a:t>
            </a:r>
            <a:endParaRPr lang="es-MX" sz="1400" b="1" dirty="0">
              <a:latin typeface="Candara" pitchFamily="34" charset="0"/>
            </a:endParaRPr>
          </a:p>
        </p:txBody>
      </p:sp>
      <p:sp>
        <p:nvSpPr>
          <p:cNvPr id="10" name="9 CuadroTexto"/>
          <p:cNvSpPr txBox="1"/>
          <p:nvPr/>
        </p:nvSpPr>
        <p:spPr>
          <a:xfrm>
            <a:off x="4857496" y="5974004"/>
            <a:ext cx="3525330" cy="523220"/>
          </a:xfrm>
          <a:prstGeom prst="rect">
            <a:avLst/>
          </a:prstGeom>
          <a:noFill/>
        </p:spPr>
        <p:txBody>
          <a:bodyPr wrap="square" rtlCol="0">
            <a:spAutoFit/>
          </a:bodyPr>
          <a:lstStyle/>
          <a:p>
            <a:pPr algn="ctr"/>
            <a:r>
              <a:rPr lang="es-MX" sz="1400" dirty="0" smtClean="0">
                <a:latin typeface="Candara" pitchFamily="34" charset="0"/>
              </a:rPr>
              <a:t>De acuerdo a lo señalado en la </a:t>
            </a:r>
            <a:r>
              <a:rPr lang="es-MX" sz="1400" b="1" dirty="0" smtClean="0">
                <a:latin typeface="Candara" pitchFamily="34" charset="0"/>
              </a:rPr>
              <a:t>Ley Federal de Archivos</a:t>
            </a:r>
            <a:endParaRPr lang="es-MX" sz="1400" b="1" dirty="0">
              <a:latin typeface="Candara" pitchFamily="34" charset="0"/>
            </a:endParaRPr>
          </a:p>
        </p:txBody>
      </p:sp>
      <p:sp>
        <p:nvSpPr>
          <p:cNvPr id="11" name="10 Marcador de número de diapositiva"/>
          <p:cNvSpPr>
            <a:spLocks noGrp="1"/>
          </p:cNvSpPr>
          <p:nvPr>
            <p:ph type="sldNum" sz="quarter" idx="12"/>
          </p:nvPr>
        </p:nvSpPr>
        <p:spPr>
          <a:xfrm>
            <a:off x="7003087" y="6794559"/>
            <a:ext cx="2351405" cy="411864"/>
          </a:xfrm>
        </p:spPr>
        <p:txBody>
          <a:bodyPr/>
          <a:lstStyle/>
          <a:p>
            <a:fld id="{2303C970-00A3-CB48-B902-8591B3434306}" type="slidenum">
              <a:rPr lang="es-ES_tradnl" smtClean="0"/>
              <a:pPr/>
              <a:t>33</a:t>
            </a:fld>
            <a:endParaRPr lang="es-ES_tradnl" dirty="0"/>
          </a:p>
        </p:txBody>
      </p:sp>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animBg="1"/>
      <p:bldP spid="8" grpId="0" animBg="1"/>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3644196" y="3549952"/>
            <a:ext cx="2500331" cy="1643074"/>
          </a:xfrm>
          <a:prstGeom prst="ellipse">
            <a:avLst/>
          </a:prstGeom>
          <a:solidFill>
            <a:srgbClr val="FFFFCC"/>
          </a:solidFill>
          <a:ln>
            <a:solidFill>
              <a:srgbClr val="FFFF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tx1"/>
                </a:solidFill>
                <a:latin typeface="Candara" pitchFamily="34" charset="0"/>
              </a:rPr>
              <a:t>Sistemas</a:t>
            </a:r>
          </a:p>
          <a:p>
            <a:pPr algn="ctr">
              <a:defRPr/>
            </a:pPr>
            <a:r>
              <a:rPr lang="es-MX" b="1" dirty="0">
                <a:solidFill>
                  <a:schemeClr val="tx1"/>
                </a:solidFill>
                <a:latin typeface="Candara" pitchFamily="34" charset="0"/>
              </a:rPr>
              <a:t>de </a:t>
            </a:r>
          </a:p>
          <a:p>
            <a:pPr algn="ctr">
              <a:defRPr/>
            </a:pPr>
            <a:r>
              <a:rPr lang="es-MX" b="1" dirty="0">
                <a:solidFill>
                  <a:schemeClr val="tx1"/>
                </a:solidFill>
                <a:latin typeface="Candara" pitchFamily="34" charset="0"/>
              </a:rPr>
              <a:t>clasificación</a:t>
            </a:r>
            <a:endParaRPr lang="es-MX" sz="2800" b="1" dirty="0">
              <a:solidFill>
                <a:schemeClr val="tx1"/>
              </a:solidFill>
              <a:latin typeface="Candara" pitchFamily="34" charset="0"/>
            </a:endParaRPr>
          </a:p>
        </p:txBody>
      </p:sp>
      <p:sp>
        <p:nvSpPr>
          <p:cNvPr id="3" name="2 Rectángulo"/>
          <p:cNvSpPr/>
          <p:nvPr/>
        </p:nvSpPr>
        <p:spPr>
          <a:xfrm>
            <a:off x="2001142" y="1715010"/>
            <a:ext cx="1785951" cy="785818"/>
          </a:xfrm>
          <a:prstGeom prst="rect">
            <a:avLst/>
          </a:prstGeom>
          <a:solidFill>
            <a:srgbClr val="D49CCD"/>
          </a:solidFill>
          <a:ln>
            <a:solidFill>
              <a:srgbClr val="D49CCD"/>
            </a:solidFill>
          </a:ln>
          <a:scene3d>
            <a:camera prst="perspectiveContrasting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latin typeface="Candara" pitchFamily="34" charset="0"/>
              </a:rPr>
              <a:t>Funcional</a:t>
            </a:r>
          </a:p>
        </p:txBody>
      </p:sp>
      <p:sp>
        <p:nvSpPr>
          <p:cNvPr id="4" name="3 Rectángulo"/>
          <p:cNvSpPr/>
          <p:nvPr/>
        </p:nvSpPr>
        <p:spPr>
          <a:xfrm>
            <a:off x="1072449" y="2500827"/>
            <a:ext cx="1785951" cy="785818"/>
          </a:xfrm>
          <a:prstGeom prst="rect">
            <a:avLst/>
          </a:prstGeom>
          <a:solidFill>
            <a:srgbClr val="D49CCD"/>
          </a:solidFill>
          <a:ln>
            <a:solidFill>
              <a:srgbClr val="D49CCD"/>
            </a:solidFill>
          </a:ln>
          <a:scene3d>
            <a:camera prst="perspectiveContrasting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latin typeface="Candara" pitchFamily="34" charset="0"/>
              </a:rPr>
              <a:t>Acciones</a:t>
            </a:r>
          </a:p>
        </p:txBody>
      </p:sp>
      <p:sp>
        <p:nvSpPr>
          <p:cNvPr id="5" name="4 Rectángulo"/>
          <p:cNvSpPr/>
          <p:nvPr/>
        </p:nvSpPr>
        <p:spPr>
          <a:xfrm>
            <a:off x="1215305" y="5050150"/>
            <a:ext cx="1785951" cy="785818"/>
          </a:xfrm>
          <a:prstGeom prst="rect">
            <a:avLst/>
          </a:prstGeom>
          <a:solidFill>
            <a:schemeClr val="accent5">
              <a:lumMod val="40000"/>
              <a:lumOff val="60000"/>
            </a:schemeClr>
          </a:solidFill>
          <a:ln>
            <a:solidFill>
              <a:schemeClr val="accent5">
                <a:lumMod val="20000"/>
                <a:lumOff val="80000"/>
              </a:schemeClr>
            </a:solidFill>
          </a:ln>
          <a:scene3d>
            <a:camera prst="perspectiveContrasting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latin typeface="Candara" pitchFamily="34" charset="0"/>
              </a:rPr>
              <a:t>Orgánico</a:t>
            </a:r>
          </a:p>
        </p:txBody>
      </p:sp>
      <p:sp>
        <p:nvSpPr>
          <p:cNvPr id="6" name="5 Rectángulo"/>
          <p:cNvSpPr/>
          <p:nvPr/>
        </p:nvSpPr>
        <p:spPr>
          <a:xfrm>
            <a:off x="572362" y="5835967"/>
            <a:ext cx="1785951" cy="785818"/>
          </a:xfrm>
          <a:prstGeom prst="rect">
            <a:avLst/>
          </a:prstGeom>
          <a:solidFill>
            <a:schemeClr val="accent5">
              <a:lumMod val="40000"/>
              <a:lumOff val="60000"/>
            </a:schemeClr>
          </a:solidFill>
          <a:ln>
            <a:solidFill>
              <a:schemeClr val="accent5">
                <a:lumMod val="20000"/>
                <a:lumOff val="80000"/>
              </a:schemeClr>
            </a:solidFill>
          </a:ln>
          <a:scene3d>
            <a:camera prst="perspectiveContrastingRightFacing"/>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latin typeface="Candara" pitchFamily="34" charset="0"/>
              </a:rPr>
              <a:t>Estructura</a:t>
            </a:r>
          </a:p>
          <a:p>
            <a:pPr algn="ctr">
              <a:defRPr/>
            </a:pPr>
            <a:r>
              <a:rPr lang="es-MX" dirty="0">
                <a:solidFill>
                  <a:schemeClr val="tx1"/>
                </a:solidFill>
                <a:latin typeface="Candara" pitchFamily="34" charset="0"/>
              </a:rPr>
              <a:t>Orgánica</a:t>
            </a:r>
          </a:p>
        </p:txBody>
      </p:sp>
      <p:sp>
        <p:nvSpPr>
          <p:cNvPr id="7" name="6 Rectángulo"/>
          <p:cNvSpPr/>
          <p:nvPr/>
        </p:nvSpPr>
        <p:spPr>
          <a:xfrm>
            <a:off x="7573254" y="4550084"/>
            <a:ext cx="1785951" cy="714380"/>
          </a:xfrm>
          <a:prstGeom prst="rect">
            <a:avLst/>
          </a:prstGeom>
          <a:solidFill>
            <a:schemeClr val="accent3">
              <a:lumMod val="60000"/>
              <a:lumOff val="40000"/>
            </a:schemeClr>
          </a:solidFill>
          <a:ln>
            <a:solidFill>
              <a:schemeClr val="accent3">
                <a:lumMod val="75000"/>
              </a:schemeClr>
            </a:solidFill>
          </a:ln>
          <a:scene3d>
            <a:camera prst="isometricOffAxis2Lef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latin typeface="Candara" pitchFamily="34" charset="0"/>
              </a:rPr>
              <a:t>Asuntos</a:t>
            </a:r>
          </a:p>
        </p:txBody>
      </p:sp>
      <p:sp>
        <p:nvSpPr>
          <p:cNvPr id="8" name="7 Rectángulo"/>
          <p:cNvSpPr/>
          <p:nvPr/>
        </p:nvSpPr>
        <p:spPr>
          <a:xfrm>
            <a:off x="6358841" y="3835703"/>
            <a:ext cx="1785951" cy="714380"/>
          </a:xfrm>
          <a:prstGeom prst="rect">
            <a:avLst/>
          </a:prstGeom>
          <a:solidFill>
            <a:schemeClr val="accent3">
              <a:lumMod val="60000"/>
              <a:lumOff val="40000"/>
            </a:schemeClr>
          </a:solidFill>
          <a:ln>
            <a:solidFill>
              <a:schemeClr val="accent3">
                <a:lumMod val="75000"/>
              </a:schemeClr>
            </a:solidFill>
          </a:ln>
          <a:scene3d>
            <a:camera prst="isometricOffAxis2Lef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solidFill>
                  <a:schemeClr val="tx1"/>
                </a:solidFill>
                <a:latin typeface="Candara" pitchFamily="34" charset="0"/>
              </a:rPr>
              <a:t>Materia</a:t>
            </a:r>
          </a:p>
        </p:txBody>
      </p:sp>
      <p:cxnSp>
        <p:nvCxnSpPr>
          <p:cNvPr id="9" name="8 Conector curvado"/>
          <p:cNvCxnSpPr/>
          <p:nvPr/>
        </p:nvCxnSpPr>
        <p:spPr>
          <a:xfrm rot="16200000" flipH="1">
            <a:off x="3106178" y="2583307"/>
            <a:ext cx="1310482" cy="908569"/>
          </a:xfrm>
          <a:prstGeom prst="curvedConnector3">
            <a:avLst>
              <a:gd name="adj1" fmla="val 50000"/>
            </a:avLst>
          </a:prstGeom>
          <a:ln w="38100">
            <a:solidFill>
              <a:srgbClr val="D49CCD"/>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curvado"/>
          <p:cNvCxnSpPr/>
          <p:nvPr/>
        </p:nvCxnSpPr>
        <p:spPr>
          <a:xfrm rot="10800000" flipV="1">
            <a:off x="5644454" y="4550083"/>
            <a:ext cx="1714500" cy="428625"/>
          </a:xfrm>
          <a:prstGeom prst="curvedConnector3">
            <a:avLst>
              <a:gd name="adj1" fmla="val 50000"/>
            </a:avLst>
          </a:prstGeom>
          <a:ln w="381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curvado"/>
          <p:cNvCxnSpPr/>
          <p:nvPr/>
        </p:nvCxnSpPr>
        <p:spPr>
          <a:xfrm flipV="1">
            <a:off x="2001142" y="5121583"/>
            <a:ext cx="2357437" cy="928688"/>
          </a:xfrm>
          <a:prstGeom prst="curvedConnector3">
            <a:avLst>
              <a:gd name="adj1" fmla="val 50000"/>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16200000" flipH="1">
            <a:off x="6644579" y="3478521"/>
            <a:ext cx="2143125" cy="2143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6573141" y="3478521"/>
            <a:ext cx="2214563" cy="2071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16200000" flipH="1">
            <a:off x="715267" y="4621521"/>
            <a:ext cx="2143125" cy="2143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643829" y="4621521"/>
            <a:ext cx="2214563" cy="207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16200000" flipH="1">
            <a:off x="3630199" y="2561491"/>
            <a:ext cx="296862" cy="292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flipH="1" flipV="1">
            <a:off x="3725449" y="1963003"/>
            <a:ext cx="1071562" cy="7143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17 Rectángulo"/>
          <p:cNvSpPr>
            <a:spLocks noChangeArrowheads="1"/>
          </p:cNvSpPr>
          <p:nvPr/>
        </p:nvSpPr>
        <p:spPr bwMode="auto">
          <a:xfrm>
            <a:off x="2889806" y="5572240"/>
            <a:ext cx="2786062" cy="1200329"/>
          </a:xfrm>
          <a:prstGeom prst="rect">
            <a:avLst/>
          </a:prstGeom>
          <a:solidFill>
            <a:schemeClr val="accent5">
              <a:lumMod val="40000"/>
              <a:lumOff val="60000"/>
            </a:schemeClr>
          </a:solidFill>
          <a:ln w="9525">
            <a:noFill/>
            <a:miter lim="800000"/>
            <a:headEnd/>
            <a:tailEnd/>
          </a:ln>
        </p:spPr>
        <p:txBody>
          <a:bodyPr>
            <a:spAutoFit/>
          </a:bodyPr>
          <a:lstStyle/>
          <a:p>
            <a:pPr lvl="0" algn="just" defTabSz="914400" fontAlgn="base">
              <a:spcBef>
                <a:spcPct val="0"/>
              </a:spcBef>
              <a:spcAft>
                <a:spcPct val="0"/>
              </a:spcAft>
            </a:pPr>
            <a:r>
              <a:rPr lang="es-ES" sz="1200" dirty="0">
                <a:latin typeface="Candara" pitchFamily="34" charset="0"/>
                <a:ea typeface="Times New Roman" pitchFamily="18" charset="0"/>
                <a:cs typeface="Eras Light ITC" pitchFamily="34" charset="0"/>
              </a:rPr>
              <a:t>Los documentos se agrupan de manera que reflejen la estructura de la institución, por lo tanto, las subdivisiones se identifican con unidades administrativas o dependencias.</a:t>
            </a:r>
            <a:endParaRPr lang="es-ES" sz="1200" dirty="0">
              <a:latin typeface="Candara" pitchFamily="34" charset="0"/>
              <a:cs typeface="Arial" pitchFamily="34" charset="0"/>
            </a:endParaRPr>
          </a:p>
        </p:txBody>
      </p:sp>
      <p:sp>
        <p:nvSpPr>
          <p:cNvPr id="19" name="18 Rectángulo"/>
          <p:cNvSpPr>
            <a:spLocks noChangeArrowheads="1"/>
          </p:cNvSpPr>
          <p:nvPr/>
        </p:nvSpPr>
        <p:spPr bwMode="auto">
          <a:xfrm>
            <a:off x="5917895" y="5621647"/>
            <a:ext cx="3310718" cy="1169551"/>
          </a:xfrm>
          <a:prstGeom prst="rect">
            <a:avLst/>
          </a:prstGeom>
          <a:solidFill>
            <a:schemeClr val="accent3">
              <a:lumMod val="60000"/>
              <a:lumOff val="40000"/>
            </a:schemeClr>
          </a:solidFill>
          <a:ln w="9525">
            <a:noFill/>
            <a:miter lim="800000"/>
            <a:headEnd/>
            <a:tailEnd/>
          </a:ln>
        </p:spPr>
        <p:txBody>
          <a:bodyPr wrap="square">
            <a:spAutoFit/>
          </a:bodyPr>
          <a:lstStyle/>
          <a:p>
            <a:pPr algn="just"/>
            <a:r>
              <a:rPr lang="es-ES" sz="1400" dirty="0">
                <a:latin typeface="Candara" pitchFamily="34" charset="0"/>
              </a:rPr>
              <a:t>Utilizada en colecciones o archivos particulares, no es aplicable a archivos de instituciones, pues rompe la estructura de los fondos y dispersa su documentación</a:t>
            </a:r>
            <a:endParaRPr lang="es-MX" sz="1400" dirty="0">
              <a:latin typeface="Candara" pitchFamily="34" charset="0"/>
            </a:endParaRPr>
          </a:p>
        </p:txBody>
      </p:sp>
      <p:sp>
        <p:nvSpPr>
          <p:cNvPr id="20" name="19 Rectángulo"/>
          <p:cNvSpPr>
            <a:spLocks noChangeArrowheads="1"/>
          </p:cNvSpPr>
          <p:nvPr/>
        </p:nvSpPr>
        <p:spPr bwMode="auto">
          <a:xfrm>
            <a:off x="4924512" y="1523144"/>
            <a:ext cx="4161286" cy="1384995"/>
          </a:xfrm>
          <a:prstGeom prst="rect">
            <a:avLst/>
          </a:prstGeom>
          <a:solidFill>
            <a:srgbClr val="F79FD1"/>
          </a:solidFill>
          <a:ln w="9525">
            <a:noFill/>
            <a:miter lim="800000"/>
            <a:headEnd/>
            <a:tailEnd/>
          </a:ln>
        </p:spPr>
        <p:txBody>
          <a:bodyPr wrap="square">
            <a:spAutoFit/>
          </a:bodyPr>
          <a:lstStyle/>
          <a:p>
            <a:pPr lvl="0" algn="just" defTabSz="914400" fontAlgn="base">
              <a:spcBef>
                <a:spcPct val="0"/>
              </a:spcBef>
              <a:spcAft>
                <a:spcPct val="0"/>
              </a:spcAft>
            </a:pPr>
            <a:r>
              <a:rPr lang="es-ES" sz="1200" dirty="0">
                <a:latin typeface="Candara" pitchFamily="34" charset="0"/>
                <a:ea typeface="Times New Roman" pitchFamily="18" charset="0"/>
                <a:cs typeface="Eras Light ITC" pitchFamily="34" charset="0"/>
              </a:rPr>
              <a:t>Los documentos se reúnen de acuerdo con las funciones de la institución.  Este tipo de clasificación es recomendable para archivos de instituciones de larga vida, con complejidad orgánica, en que las funciones son más claras y lineales, con menos cambios en la evolución de las funciones que de la estructura y organigrama.  </a:t>
            </a:r>
            <a:r>
              <a:rPr lang="es-ES" sz="1200" i="1" dirty="0">
                <a:latin typeface="Candara" pitchFamily="34" charset="0"/>
                <a:ea typeface="Times New Roman" pitchFamily="18" charset="0"/>
                <a:cs typeface="Eras Light ITC" pitchFamily="34" charset="0"/>
              </a:rPr>
              <a:t>Este es el recomendando para utilizar ya que da estabilidad, y es perdurable y seguro.</a:t>
            </a:r>
            <a:endParaRPr lang="es-ES" sz="1200" dirty="0">
              <a:latin typeface="Candara" pitchFamily="34" charset="0"/>
              <a:cs typeface="Arial" pitchFamily="34" charset="0"/>
            </a:endParaRPr>
          </a:p>
        </p:txBody>
      </p:sp>
      <p:sp>
        <p:nvSpPr>
          <p:cNvPr id="21" name="1 Marcador de número de diapositiva"/>
          <p:cNvSpPr>
            <a:spLocks noGrp="1"/>
          </p:cNvSpPr>
          <p:nvPr>
            <p:ph type="sldNum" sz="quarter" idx="12"/>
          </p:nvPr>
        </p:nvSpPr>
        <p:spPr>
          <a:xfrm>
            <a:off x="7222173" y="7170023"/>
            <a:ext cx="2351405" cy="411864"/>
          </a:xfrm>
        </p:spPr>
        <p:txBody>
          <a:bodyPr/>
          <a:lstStyle/>
          <a:p>
            <a:fld id="{2303C970-00A3-CB48-B902-8591B3434306}" type="slidenum">
              <a:rPr lang="es-ES_tradnl" smtClean="0"/>
              <a:pPr/>
              <a:t>34</a:t>
            </a:fld>
            <a:endParaRPr lang="es-ES_tradnl" dirty="0"/>
          </a:p>
        </p:txBody>
      </p:sp>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par>
                                <p:cTn id="18" presetID="4"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744885" y="2795780"/>
            <a:ext cx="4344459" cy="1200329"/>
          </a:xfrm>
          <a:prstGeom prst="rect">
            <a:avLst/>
          </a:prstGeom>
          <a:noFill/>
          <a:ln w="9525" algn="ctr">
            <a:noFill/>
            <a:miter lim="800000"/>
            <a:headEnd type="none" w="sm" len="sm"/>
            <a:tailEnd type="none" w="sm" len="sm"/>
          </a:ln>
        </p:spPr>
        <p:txBody>
          <a:bodyPr wrap="none">
            <a:spAutoFit/>
          </a:bodyPr>
          <a:lstStyle/>
          <a:p>
            <a:pPr algn="ctr"/>
            <a:r>
              <a:rPr lang="es-MX" sz="1800" dirty="0">
                <a:latin typeface="Candara" pitchFamily="34" charset="0"/>
              </a:rPr>
              <a:t>Acciones administrativas que sirven de </a:t>
            </a:r>
          </a:p>
          <a:p>
            <a:pPr algn="ctr"/>
            <a:r>
              <a:rPr lang="es-MX" sz="1800" i="1" dirty="0">
                <a:solidFill>
                  <a:srgbClr val="90269E"/>
                </a:solidFill>
                <a:latin typeface="Candara" pitchFamily="34" charset="0"/>
              </a:rPr>
              <a:t>apoyo </a:t>
            </a:r>
            <a:r>
              <a:rPr lang="es-MX" sz="1800" dirty="0">
                <a:solidFill>
                  <a:srgbClr val="90269E"/>
                </a:solidFill>
                <a:latin typeface="Candara" pitchFamily="34" charset="0"/>
              </a:rPr>
              <a:t>para el ejercicio </a:t>
            </a:r>
            <a:r>
              <a:rPr lang="es-MX" sz="1800" dirty="0">
                <a:latin typeface="Candara" pitchFamily="34" charset="0"/>
              </a:rPr>
              <a:t>de las competencias</a:t>
            </a:r>
          </a:p>
          <a:p>
            <a:pPr algn="ctr"/>
            <a:r>
              <a:rPr lang="es-MX" sz="1800" dirty="0">
                <a:latin typeface="Candara" pitchFamily="34" charset="0"/>
              </a:rPr>
              <a:t>para las que ha sido creado el </a:t>
            </a:r>
          </a:p>
          <a:p>
            <a:pPr algn="ctr"/>
            <a:r>
              <a:rPr lang="es-MX" sz="1800" dirty="0">
                <a:latin typeface="Candara" pitchFamily="34" charset="0"/>
              </a:rPr>
              <a:t>organismo</a:t>
            </a:r>
            <a:endParaRPr lang="es-ES" sz="1800" dirty="0">
              <a:latin typeface="Candara" pitchFamily="34" charset="0"/>
            </a:endParaRPr>
          </a:p>
        </p:txBody>
      </p:sp>
      <p:sp>
        <p:nvSpPr>
          <p:cNvPr id="3" name="Text Box 8"/>
          <p:cNvSpPr txBox="1">
            <a:spLocks noChangeArrowheads="1"/>
          </p:cNvSpPr>
          <p:nvPr/>
        </p:nvSpPr>
        <p:spPr bwMode="auto">
          <a:xfrm>
            <a:off x="4476497" y="5015740"/>
            <a:ext cx="3078086" cy="923330"/>
          </a:xfrm>
          <a:prstGeom prst="rect">
            <a:avLst/>
          </a:prstGeom>
          <a:noFill/>
          <a:ln w="9525" algn="ctr">
            <a:noFill/>
            <a:miter lim="800000"/>
            <a:headEnd type="none" w="sm" len="sm"/>
            <a:tailEnd type="none" w="sm" len="sm"/>
          </a:ln>
        </p:spPr>
        <p:txBody>
          <a:bodyPr wrap="none">
            <a:spAutoFit/>
          </a:bodyPr>
          <a:lstStyle/>
          <a:p>
            <a:pPr algn="ctr"/>
            <a:r>
              <a:rPr lang="es-MX" sz="1800" dirty="0">
                <a:latin typeface="Candara" pitchFamily="34" charset="0"/>
              </a:rPr>
              <a:t>Acciones administrativas que</a:t>
            </a:r>
          </a:p>
          <a:p>
            <a:pPr algn="ctr"/>
            <a:r>
              <a:rPr lang="es-MX" sz="1800" i="1" dirty="0">
                <a:solidFill>
                  <a:srgbClr val="90269E"/>
                </a:solidFill>
                <a:latin typeface="Candara" pitchFamily="34" charset="0"/>
              </a:rPr>
              <a:t>constituyen la razón de ser del </a:t>
            </a:r>
          </a:p>
          <a:p>
            <a:pPr algn="ctr"/>
            <a:r>
              <a:rPr lang="es-MX" sz="1800" i="1" dirty="0">
                <a:solidFill>
                  <a:srgbClr val="90269E"/>
                </a:solidFill>
                <a:latin typeface="Candara" pitchFamily="34" charset="0"/>
              </a:rPr>
              <a:t>organismo</a:t>
            </a:r>
            <a:endParaRPr lang="es-ES" sz="1800" i="1" dirty="0">
              <a:solidFill>
                <a:srgbClr val="90269E"/>
              </a:solidFill>
              <a:latin typeface="Candara" pitchFamily="34" charset="0"/>
            </a:endParaRPr>
          </a:p>
        </p:txBody>
      </p:sp>
      <p:sp>
        <p:nvSpPr>
          <p:cNvPr id="4" name="3 Rectángulo"/>
          <p:cNvSpPr>
            <a:spLocks noChangeArrowheads="1"/>
          </p:cNvSpPr>
          <p:nvPr/>
        </p:nvSpPr>
        <p:spPr bwMode="auto">
          <a:xfrm>
            <a:off x="934269" y="1629602"/>
            <a:ext cx="4120039" cy="461665"/>
          </a:xfrm>
          <a:prstGeom prst="rect">
            <a:avLst/>
          </a:prstGeom>
          <a:noFill/>
          <a:ln w="9525">
            <a:noFill/>
            <a:miter lim="800000"/>
            <a:headEnd/>
            <a:tailEnd/>
          </a:ln>
        </p:spPr>
        <p:txBody>
          <a:bodyPr wrap="none">
            <a:spAutoFit/>
          </a:bodyPr>
          <a:lstStyle/>
          <a:p>
            <a:r>
              <a:rPr lang="es-MX" sz="2400" dirty="0">
                <a:latin typeface="Candara" pitchFamily="34" charset="0"/>
              </a:rPr>
              <a:t>Identificación de las </a:t>
            </a:r>
            <a:r>
              <a:rPr lang="es-MX" sz="2400" b="1" dirty="0">
                <a:effectLst>
                  <a:outerShdw blurRad="38100" dist="38100" dir="2700000" algn="tl">
                    <a:srgbClr val="000000">
                      <a:alpha val="43137"/>
                    </a:srgbClr>
                  </a:outerShdw>
                </a:effectLst>
                <a:latin typeface="Candara" pitchFamily="34" charset="0"/>
              </a:rPr>
              <a:t>funciones</a:t>
            </a:r>
          </a:p>
        </p:txBody>
      </p:sp>
      <p:sp>
        <p:nvSpPr>
          <p:cNvPr id="5" name="4 Rectángulo"/>
          <p:cNvSpPr>
            <a:spLocks noChangeArrowheads="1"/>
          </p:cNvSpPr>
          <p:nvPr/>
        </p:nvSpPr>
        <p:spPr bwMode="auto">
          <a:xfrm>
            <a:off x="1298825" y="2915478"/>
            <a:ext cx="1795684" cy="954107"/>
          </a:xfrm>
          <a:prstGeom prst="rect">
            <a:avLst/>
          </a:prstGeom>
          <a:noFill/>
          <a:ln w="9525">
            <a:noFill/>
            <a:miter lim="800000"/>
            <a:headEnd/>
            <a:tailEnd/>
          </a:ln>
        </p:spPr>
        <p:txBody>
          <a:bodyPr wrap="none">
            <a:spAutoFit/>
          </a:bodyPr>
          <a:lstStyle/>
          <a:p>
            <a:pPr algn="ctr"/>
            <a:r>
              <a:rPr lang="es-MX" sz="2800" dirty="0">
                <a:latin typeface="Candara" pitchFamily="34" charset="0"/>
              </a:rPr>
              <a:t>Funciones </a:t>
            </a:r>
          </a:p>
          <a:p>
            <a:pPr algn="ctr"/>
            <a:r>
              <a:rPr lang="es-MX" sz="2800" b="1" dirty="0">
                <a:latin typeface="Candara" pitchFamily="34" charset="0"/>
              </a:rPr>
              <a:t>Comunes</a:t>
            </a:r>
          </a:p>
        </p:txBody>
      </p:sp>
      <p:sp>
        <p:nvSpPr>
          <p:cNvPr id="6" name="5 Rectángulo"/>
          <p:cNvSpPr>
            <a:spLocks noChangeArrowheads="1"/>
          </p:cNvSpPr>
          <p:nvPr/>
        </p:nvSpPr>
        <p:spPr bwMode="auto">
          <a:xfrm>
            <a:off x="1228404" y="5015740"/>
            <a:ext cx="1943161" cy="954107"/>
          </a:xfrm>
          <a:prstGeom prst="rect">
            <a:avLst/>
          </a:prstGeom>
          <a:noFill/>
          <a:ln w="9525">
            <a:noFill/>
            <a:miter lim="800000"/>
            <a:headEnd/>
            <a:tailEnd/>
          </a:ln>
        </p:spPr>
        <p:txBody>
          <a:bodyPr wrap="none">
            <a:spAutoFit/>
          </a:bodyPr>
          <a:lstStyle/>
          <a:p>
            <a:pPr algn="ctr"/>
            <a:r>
              <a:rPr lang="es-MX" sz="2800" dirty="0">
                <a:latin typeface="Candara" pitchFamily="34" charset="0"/>
              </a:rPr>
              <a:t>Funciones </a:t>
            </a:r>
          </a:p>
          <a:p>
            <a:pPr algn="ctr"/>
            <a:r>
              <a:rPr lang="es-MX" sz="2800" b="1" dirty="0">
                <a:latin typeface="Candara" pitchFamily="34" charset="0"/>
              </a:rPr>
              <a:t>Sustantivas</a:t>
            </a:r>
          </a:p>
        </p:txBody>
      </p:sp>
      <p:sp>
        <p:nvSpPr>
          <p:cNvPr id="7" name="6 Abrir corchete"/>
          <p:cNvSpPr/>
          <p:nvPr/>
        </p:nvSpPr>
        <p:spPr>
          <a:xfrm>
            <a:off x="3401721" y="2629728"/>
            <a:ext cx="214313" cy="1214437"/>
          </a:xfrm>
          <a:prstGeom prst="leftBracket">
            <a:avLst/>
          </a:prstGeom>
          <a:ln>
            <a:solidFill>
              <a:srgbClr val="90269E"/>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latin typeface="Candara" pitchFamily="34" charset="0"/>
            </a:endParaRPr>
          </a:p>
        </p:txBody>
      </p:sp>
      <p:sp>
        <p:nvSpPr>
          <p:cNvPr id="8" name="7 Abrir corchete"/>
          <p:cNvSpPr/>
          <p:nvPr/>
        </p:nvSpPr>
        <p:spPr>
          <a:xfrm>
            <a:off x="3401721" y="4872865"/>
            <a:ext cx="214313" cy="1214438"/>
          </a:xfrm>
          <a:prstGeom prst="leftBracket">
            <a:avLst/>
          </a:prstGeom>
          <a:ln>
            <a:solidFill>
              <a:srgbClr val="90269E"/>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latin typeface="Candara" pitchFamily="34" charset="0"/>
            </a:endParaRPr>
          </a:p>
        </p:txBody>
      </p:sp>
      <p:sp>
        <p:nvSpPr>
          <p:cNvPr id="9" name="8 Cerrar corchete"/>
          <p:cNvSpPr/>
          <p:nvPr/>
        </p:nvSpPr>
        <p:spPr>
          <a:xfrm>
            <a:off x="8188034" y="2629728"/>
            <a:ext cx="285750" cy="1214437"/>
          </a:xfrm>
          <a:prstGeom prst="rightBracket">
            <a:avLst/>
          </a:prstGeom>
          <a:ln>
            <a:solidFill>
              <a:srgbClr val="90269E"/>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srgbClr val="90269E"/>
              </a:solidFill>
              <a:latin typeface="Candara" pitchFamily="34" charset="0"/>
            </a:endParaRPr>
          </a:p>
        </p:txBody>
      </p:sp>
      <p:sp>
        <p:nvSpPr>
          <p:cNvPr id="10" name="9 Cerrar corchete"/>
          <p:cNvSpPr/>
          <p:nvPr/>
        </p:nvSpPr>
        <p:spPr>
          <a:xfrm>
            <a:off x="8188034" y="4801428"/>
            <a:ext cx="285750" cy="1214437"/>
          </a:xfrm>
          <a:prstGeom prst="rightBracket">
            <a:avLst/>
          </a:prstGeom>
          <a:ln>
            <a:solidFill>
              <a:srgbClr val="90269E"/>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srgbClr val="90269E"/>
              </a:solidFill>
              <a:latin typeface="Candara" pitchFamily="34" charset="0"/>
            </a:endParaRPr>
          </a:p>
        </p:txBody>
      </p:sp>
      <p:sp>
        <p:nvSpPr>
          <p:cNvPr id="11" name="10 CuadroTexto"/>
          <p:cNvSpPr txBox="1"/>
          <p:nvPr/>
        </p:nvSpPr>
        <p:spPr>
          <a:xfrm>
            <a:off x="3696985" y="4041829"/>
            <a:ext cx="4940776" cy="307777"/>
          </a:xfrm>
          <a:prstGeom prst="rect">
            <a:avLst/>
          </a:prstGeom>
          <a:noFill/>
        </p:spPr>
        <p:txBody>
          <a:bodyPr wrap="none" rtlCol="0">
            <a:spAutoFit/>
          </a:bodyPr>
          <a:lstStyle/>
          <a:p>
            <a:r>
              <a:rPr lang="es-MX" sz="1400" i="1" dirty="0" smtClean="0">
                <a:latin typeface="Candara" pitchFamily="34" charset="0"/>
              </a:rPr>
              <a:t>(Recursos Humanos, Materiales, Financieros, Mejora Regulatoria)</a:t>
            </a:r>
            <a:endParaRPr lang="es-MX" sz="1400" i="1" dirty="0">
              <a:latin typeface="Candara" pitchFamily="34" charset="0"/>
            </a:endParaRPr>
          </a:p>
        </p:txBody>
      </p:sp>
      <p:sp>
        <p:nvSpPr>
          <p:cNvPr id="12" name="11 CuadroTexto"/>
          <p:cNvSpPr txBox="1"/>
          <p:nvPr/>
        </p:nvSpPr>
        <p:spPr>
          <a:xfrm>
            <a:off x="3444729" y="6224463"/>
            <a:ext cx="5453737" cy="523220"/>
          </a:xfrm>
          <a:prstGeom prst="rect">
            <a:avLst/>
          </a:prstGeom>
          <a:noFill/>
        </p:spPr>
        <p:txBody>
          <a:bodyPr wrap="none" rtlCol="0">
            <a:spAutoFit/>
          </a:bodyPr>
          <a:lstStyle/>
          <a:p>
            <a:r>
              <a:rPr lang="es-MX" sz="1400" i="1" dirty="0" smtClean="0">
                <a:latin typeface="Candara" pitchFamily="34" charset="0"/>
              </a:rPr>
              <a:t>(Médica, Servicios auxiliares de diagnósticos y tratamiento paramédico, </a:t>
            </a:r>
          </a:p>
          <a:p>
            <a:r>
              <a:rPr lang="es-MX" sz="1400" i="1" dirty="0" smtClean="0">
                <a:latin typeface="Candara" pitchFamily="34" charset="0"/>
              </a:rPr>
              <a:t>enseñanza e investigación)</a:t>
            </a:r>
            <a:endParaRPr lang="es-MX" sz="1400" i="1" dirty="0">
              <a:latin typeface="Candara" pitchFamily="34" charset="0"/>
            </a:endParaRPr>
          </a:p>
        </p:txBody>
      </p:sp>
      <p:sp>
        <p:nvSpPr>
          <p:cNvPr id="13" name="12 Marcador de número de diapositiva"/>
          <p:cNvSpPr>
            <a:spLocks noGrp="1"/>
          </p:cNvSpPr>
          <p:nvPr>
            <p:ph type="sldNum" sz="quarter" idx="12"/>
          </p:nvPr>
        </p:nvSpPr>
        <p:spPr>
          <a:xfrm>
            <a:off x="7222173" y="7170023"/>
            <a:ext cx="2351405" cy="411864"/>
          </a:xfrm>
        </p:spPr>
        <p:txBody>
          <a:bodyPr/>
          <a:lstStyle/>
          <a:p>
            <a:fld id="{2303C970-00A3-CB48-B902-8591B3434306}" type="slidenum">
              <a:rPr lang="es-ES_tradnl" smtClean="0"/>
              <a:pPr/>
              <a:t>35</a:t>
            </a:fld>
            <a:endParaRPr lang="es-ES_tradnl" dirty="0"/>
          </a:p>
        </p:txBody>
      </p:sp>
    </p:spTree>
    <p:extLst>
      <p:ext uri="{BB962C8B-B14F-4D97-AF65-F5344CB8AC3E}">
        <p14:creationId xmlns:p14="http://schemas.microsoft.com/office/powerpoint/2010/main" val="2501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P spid="9" grpId="0" animBg="1"/>
      <p:bldP spid="10" grpId="0" animBg="1"/>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71 Conector recto"/>
          <p:cNvCxnSpPr/>
          <p:nvPr/>
        </p:nvCxnSpPr>
        <p:spPr>
          <a:xfrm rot="5400000" flipH="1" flipV="1">
            <a:off x="716934" y="3740962"/>
            <a:ext cx="785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Line 35"/>
          <p:cNvSpPr>
            <a:spLocks noChangeShapeType="1"/>
          </p:cNvSpPr>
          <p:nvPr/>
        </p:nvSpPr>
        <p:spPr bwMode="auto">
          <a:xfrm>
            <a:off x="3837165" y="1507877"/>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74" name="Line 36"/>
          <p:cNvSpPr>
            <a:spLocks noChangeShapeType="1"/>
          </p:cNvSpPr>
          <p:nvPr/>
        </p:nvSpPr>
        <p:spPr bwMode="auto">
          <a:xfrm>
            <a:off x="6650215" y="1509465"/>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75" name="Line 35"/>
          <p:cNvSpPr>
            <a:spLocks noChangeShapeType="1"/>
          </p:cNvSpPr>
          <p:nvPr/>
        </p:nvSpPr>
        <p:spPr bwMode="auto">
          <a:xfrm>
            <a:off x="2651303" y="1512000"/>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76" name="Line 35"/>
          <p:cNvSpPr>
            <a:spLocks noChangeShapeType="1"/>
          </p:cNvSpPr>
          <p:nvPr/>
        </p:nvSpPr>
        <p:spPr bwMode="auto">
          <a:xfrm>
            <a:off x="1436865" y="1509465"/>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77" name="Line 36"/>
          <p:cNvSpPr>
            <a:spLocks noChangeShapeType="1"/>
          </p:cNvSpPr>
          <p:nvPr/>
        </p:nvSpPr>
        <p:spPr bwMode="auto">
          <a:xfrm>
            <a:off x="8221840" y="1509465"/>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78" name="77 Conector recto"/>
          <p:cNvCxnSpPr/>
          <p:nvPr/>
        </p:nvCxnSpPr>
        <p:spPr>
          <a:xfrm flipV="1">
            <a:off x="2774334" y="5689969"/>
            <a:ext cx="447675" cy="24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Line 54"/>
          <p:cNvSpPr>
            <a:spLocks noChangeShapeType="1"/>
          </p:cNvSpPr>
          <p:nvPr/>
        </p:nvSpPr>
        <p:spPr bwMode="auto">
          <a:xfrm>
            <a:off x="8212948" y="4725123"/>
            <a:ext cx="0" cy="572116"/>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80" name="79 Conector recto"/>
          <p:cNvCxnSpPr/>
          <p:nvPr/>
        </p:nvCxnSpPr>
        <p:spPr>
          <a:xfrm rot="5400000">
            <a:off x="6693451" y="2914488"/>
            <a:ext cx="573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rot="5400000">
            <a:off x="2292529" y="2871385"/>
            <a:ext cx="5016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Line 33"/>
          <p:cNvSpPr>
            <a:spLocks noChangeShapeType="1"/>
          </p:cNvSpPr>
          <p:nvPr/>
        </p:nvSpPr>
        <p:spPr bwMode="auto">
          <a:xfrm>
            <a:off x="5292903" y="1509465"/>
            <a:ext cx="0" cy="5715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83" name="Text Box 15"/>
          <p:cNvSpPr txBox="1">
            <a:spLocks noChangeArrowheads="1"/>
          </p:cNvSpPr>
          <p:nvPr/>
        </p:nvSpPr>
        <p:spPr bwMode="auto">
          <a:xfrm>
            <a:off x="666134" y="4121520"/>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84" name="Text Box 19"/>
          <p:cNvSpPr txBox="1">
            <a:spLocks noChangeArrowheads="1"/>
          </p:cNvSpPr>
          <p:nvPr/>
        </p:nvSpPr>
        <p:spPr bwMode="auto">
          <a:xfrm>
            <a:off x="4799549" y="5195640"/>
            <a:ext cx="1143000" cy="457200"/>
          </a:xfrm>
          <a:prstGeom prst="rect">
            <a:avLst/>
          </a:prstGeom>
          <a:solidFill>
            <a:schemeClr val="bg1"/>
          </a:solidFill>
          <a:ln w="9525">
            <a:solidFill>
              <a:schemeClr val="accent6">
                <a:lumMod val="75000"/>
              </a:schemeClr>
            </a:solidFill>
            <a:miter lim="800000"/>
            <a:headEnd/>
            <a:tailEnd/>
          </a:ln>
        </p:spPr>
        <p:txBody>
          <a:bodyPr/>
          <a:lstStyle/>
          <a:p>
            <a:endParaRPr lang="es-MX" sz="13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85" name="Line 20"/>
          <p:cNvSpPr>
            <a:spLocks noChangeShapeType="1"/>
          </p:cNvSpPr>
          <p:nvPr/>
        </p:nvSpPr>
        <p:spPr bwMode="auto">
          <a:xfrm>
            <a:off x="5985412" y="3895768"/>
            <a:ext cx="0" cy="1050634"/>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86" name="Line 21"/>
          <p:cNvSpPr>
            <a:spLocks noChangeShapeType="1"/>
          </p:cNvSpPr>
          <p:nvPr/>
        </p:nvSpPr>
        <p:spPr bwMode="auto">
          <a:xfrm>
            <a:off x="5299612" y="4946402"/>
            <a:ext cx="1371600" cy="0"/>
          </a:xfrm>
          <a:prstGeom prst="line">
            <a:avLst/>
          </a:prstGeom>
          <a:noFill/>
          <a:ln w="9525">
            <a:solidFill>
              <a:schemeClr val="tx1"/>
            </a:solidFill>
            <a:round/>
            <a:headEnd/>
            <a:tailEnd/>
          </a:ln>
        </p:spPr>
        <p:txBody>
          <a:bodyPr/>
          <a:lstStyle/>
          <a:p>
            <a:endParaRPr lang="es-MX" dirty="0">
              <a:latin typeface="Candara" pitchFamily="34" charset="0"/>
            </a:endParaRPr>
          </a:p>
        </p:txBody>
      </p:sp>
      <p:sp>
        <p:nvSpPr>
          <p:cNvPr id="87" name="Line 22"/>
          <p:cNvSpPr>
            <a:spLocks noChangeShapeType="1"/>
          </p:cNvSpPr>
          <p:nvPr/>
        </p:nvSpPr>
        <p:spPr bwMode="auto">
          <a:xfrm>
            <a:off x="5299612" y="4946402"/>
            <a:ext cx="0" cy="228600"/>
          </a:xfrm>
          <a:prstGeom prst="line">
            <a:avLst/>
          </a:prstGeom>
          <a:noFill/>
          <a:ln w="9525">
            <a:solidFill>
              <a:schemeClr val="tx1"/>
            </a:solidFill>
            <a:round/>
            <a:headEnd/>
            <a:tailEnd/>
          </a:ln>
        </p:spPr>
        <p:txBody>
          <a:bodyPr/>
          <a:lstStyle/>
          <a:p>
            <a:endParaRPr lang="es-MX" dirty="0">
              <a:latin typeface="Candara" pitchFamily="34" charset="0"/>
            </a:endParaRPr>
          </a:p>
        </p:txBody>
      </p:sp>
      <p:sp>
        <p:nvSpPr>
          <p:cNvPr id="88" name="Line 23"/>
          <p:cNvSpPr>
            <a:spLocks noChangeShapeType="1"/>
          </p:cNvSpPr>
          <p:nvPr/>
        </p:nvSpPr>
        <p:spPr bwMode="auto">
          <a:xfrm>
            <a:off x="6671212" y="4946402"/>
            <a:ext cx="0" cy="228600"/>
          </a:xfrm>
          <a:prstGeom prst="line">
            <a:avLst/>
          </a:prstGeom>
          <a:noFill/>
          <a:ln w="9525">
            <a:solidFill>
              <a:schemeClr val="tx1"/>
            </a:solidFill>
            <a:round/>
            <a:headEnd/>
            <a:tailEnd/>
          </a:ln>
        </p:spPr>
        <p:txBody>
          <a:bodyPr/>
          <a:lstStyle/>
          <a:p>
            <a:endParaRPr lang="es-MX" dirty="0">
              <a:latin typeface="Candara" pitchFamily="34" charset="0"/>
            </a:endParaRPr>
          </a:p>
        </p:txBody>
      </p:sp>
      <p:sp>
        <p:nvSpPr>
          <p:cNvPr id="89" name="Text Box 29"/>
          <p:cNvSpPr txBox="1">
            <a:spLocks noChangeArrowheads="1"/>
          </p:cNvSpPr>
          <p:nvPr/>
        </p:nvSpPr>
        <p:spPr bwMode="auto">
          <a:xfrm>
            <a:off x="3646665" y="437902"/>
            <a:ext cx="2217738" cy="800100"/>
          </a:xfrm>
          <a:prstGeom prst="rect">
            <a:avLst/>
          </a:prstGeom>
          <a:solidFill>
            <a:schemeClr val="bg1"/>
          </a:solidFill>
          <a:ln w="38100">
            <a:solidFill>
              <a:srgbClr val="92D050"/>
            </a:solidFill>
            <a:miter lim="800000"/>
            <a:headEnd/>
            <a:tailEnd/>
          </a:ln>
        </p:spPr>
        <p:txBody>
          <a:bodyPr/>
          <a:lstStyle/>
          <a:p>
            <a:pPr algn="ctr">
              <a:defRPr/>
            </a:pPr>
            <a:endParaRPr lang="es-MX" sz="1600" dirty="0" smtClean="0">
              <a:latin typeface="Candara" pitchFamily="34" charset="0"/>
            </a:endParaRPr>
          </a:p>
          <a:p>
            <a:pPr algn="ctr">
              <a:defRPr/>
            </a:pPr>
            <a:r>
              <a:rPr lang="es-MX" sz="2800" dirty="0">
                <a:effectLst>
                  <a:outerShdw blurRad="38100" dist="38100" dir="2700000" algn="tl">
                    <a:srgbClr val="FFFFFF"/>
                  </a:outerShdw>
                </a:effectLst>
                <a:latin typeface="Candara" pitchFamily="34" charset="0"/>
              </a:rPr>
              <a:t>FONDO</a:t>
            </a:r>
          </a:p>
          <a:p>
            <a:pPr>
              <a:defRPr/>
            </a:pPr>
            <a:r>
              <a:rPr lang="es-ES" sz="2000" dirty="0" smtClean="0">
                <a:latin typeface="Candara" pitchFamily="34" charset="0"/>
              </a:rPr>
              <a:t>                      </a:t>
            </a:r>
            <a:endParaRPr lang="es-ES" dirty="0">
              <a:latin typeface="Candara" pitchFamily="34" charset="0"/>
            </a:endParaRPr>
          </a:p>
        </p:txBody>
      </p:sp>
      <p:sp>
        <p:nvSpPr>
          <p:cNvPr id="90" name="Text Box 30"/>
          <p:cNvSpPr txBox="1">
            <a:spLocks noChangeArrowheads="1"/>
          </p:cNvSpPr>
          <p:nvPr/>
        </p:nvSpPr>
        <p:spPr bwMode="auto">
          <a:xfrm>
            <a:off x="3538625" y="1932379"/>
            <a:ext cx="10287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r>
              <a:rPr lang="es-ES" sz="1600" dirty="0">
                <a:latin typeface="Candara" pitchFamily="34" charset="0"/>
              </a:rPr>
              <a:t>  </a:t>
            </a:r>
          </a:p>
          <a:p>
            <a:pPr algn="ctr"/>
            <a:r>
              <a:rPr lang="es-MX" sz="1600" i="1" dirty="0">
                <a:latin typeface="Candara" pitchFamily="34" charset="0"/>
              </a:rPr>
              <a:t>  Sección</a:t>
            </a:r>
            <a:endParaRPr lang="es-ES" sz="1600" dirty="0">
              <a:latin typeface="Candara" pitchFamily="34" charset="0"/>
            </a:endParaRPr>
          </a:p>
        </p:txBody>
      </p:sp>
      <p:sp>
        <p:nvSpPr>
          <p:cNvPr id="91" name="Text Box 31"/>
          <p:cNvSpPr txBox="1">
            <a:spLocks noChangeArrowheads="1"/>
          </p:cNvSpPr>
          <p:nvPr/>
        </p:nvSpPr>
        <p:spPr bwMode="auto">
          <a:xfrm>
            <a:off x="4922925" y="1924442"/>
            <a:ext cx="11430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defRPr/>
            </a:pPr>
            <a:endParaRPr lang="es-ES" sz="1600" dirty="0">
              <a:latin typeface="Candara" pitchFamily="34" charset="0"/>
            </a:endParaRPr>
          </a:p>
          <a:p>
            <a:pPr algn="ctr">
              <a:defRPr/>
            </a:pPr>
            <a:r>
              <a:rPr lang="es-MX" sz="1600" i="1" dirty="0">
                <a:latin typeface="Candara" pitchFamily="34" charset="0"/>
              </a:rPr>
              <a:t>   Sección</a:t>
            </a:r>
            <a:endParaRPr lang="es-ES" sz="1600" dirty="0">
              <a:latin typeface="Candara" pitchFamily="34" charset="0"/>
            </a:endParaRPr>
          </a:p>
        </p:txBody>
      </p:sp>
      <p:sp>
        <p:nvSpPr>
          <p:cNvPr id="92" name="Text Box 32"/>
          <p:cNvSpPr txBox="1">
            <a:spLocks noChangeArrowheads="1"/>
          </p:cNvSpPr>
          <p:nvPr/>
        </p:nvSpPr>
        <p:spPr bwMode="auto">
          <a:xfrm>
            <a:off x="6351675" y="1924442"/>
            <a:ext cx="11430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defRPr/>
            </a:pPr>
            <a:r>
              <a:rPr lang="es-ES" sz="1600" dirty="0">
                <a:latin typeface="Candara" pitchFamily="34" charset="0"/>
              </a:rPr>
              <a:t>   </a:t>
            </a:r>
          </a:p>
          <a:p>
            <a:pPr algn="ctr">
              <a:defRPr/>
            </a:pPr>
            <a:r>
              <a:rPr lang="es-MX" sz="1600" i="1" dirty="0">
                <a:latin typeface="Candara" pitchFamily="34" charset="0"/>
              </a:rPr>
              <a:t>   Sección</a:t>
            </a:r>
          </a:p>
          <a:p>
            <a:pPr algn="ctr">
              <a:defRPr/>
            </a:pPr>
            <a:endParaRPr lang="es-ES" sz="1600" dirty="0">
              <a:latin typeface="Candara" pitchFamily="34" charset="0"/>
            </a:endParaRPr>
          </a:p>
        </p:txBody>
      </p:sp>
      <p:sp>
        <p:nvSpPr>
          <p:cNvPr id="93" name="Text Box 43"/>
          <p:cNvSpPr txBox="1">
            <a:spLocks noChangeArrowheads="1"/>
          </p:cNvSpPr>
          <p:nvPr/>
        </p:nvSpPr>
        <p:spPr bwMode="auto">
          <a:xfrm>
            <a:off x="2174259" y="3044050"/>
            <a:ext cx="1028700" cy="571500"/>
          </a:xfrm>
          <a:prstGeom prst="rect">
            <a:avLst/>
          </a:prstGeom>
          <a:solidFill>
            <a:schemeClr val="bg1"/>
          </a:solidFill>
          <a:ln w="19050">
            <a:solidFill>
              <a:srgbClr val="CC3399"/>
            </a:solidFill>
            <a:miter lim="800000"/>
            <a:headEnd/>
            <a:tailEnd/>
          </a:ln>
        </p:spPr>
        <p:txBody>
          <a:bodyPr/>
          <a:lstStyle/>
          <a:p>
            <a:endParaRPr lang="es-ES" sz="1500" dirty="0">
              <a:latin typeface="Candara" pitchFamily="34" charset="0"/>
            </a:endParaRPr>
          </a:p>
          <a:p>
            <a:r>
              <a:rPr lang="es-ES" sz="1500" dirty="0">
                <a:latin typeface="Candara" pitchFamily="34" charset="0"/>
              </a:rPr>
              <a:t>   Serie</a:t>
            </a:r>
          </a:p>
        </p:txBody>
      </p:sp>
      <p:sp>
        <p:nvSpPr>
          <p:cNvPr id="94" name="Text Box 48"/>
          <p:cNvSpPr txBox="1">
            <a:spLocks noChangeArrowheads="1"/>
          </p:cNvSpPr>
          <p:nvPr/>
        </p:nvSpPr>
        <p:spPr bwMode="auto">
          <a:xfrm>
            <a:off x="7927198" y="5175002"/>
            <a:ext cx="1028700" cy="457200"/>
          </a:xfrm>
          <a:prstGeom prst="rect">
            <a:avLst/>
          </a:prstGeom>
          <a:solidFill>
            <a:schemeClr val="bg1"/>
          </a:solidFill>
          <a:ln w="12700">
            <a:solidFill>
              <a:schemeClr val="accent6">
                <a:lumMod val="75000"/>
              </a:schemeClr>
            </a:solidFill>
            <a:miter lim="800000"/>
            <a:headEnd/>
            <a:tailEnd/>
          </a:ln>
        </p:spPr>
        <p:txBody>
          <a:bodyPr/>
          <a:lstStyle/>
          <a:p>
            <a:endParaRPr lang="es-MX" sz="8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95" name="Text Box 49"/>
          <p:cNvSpPr txBox="1">
            <a:spLocks noChangeArrowheads="1"/>
          </p:cNvSpPr>
          <p:nvPr/>
        </p:nvSpPr>
        <p:spPr bwMode="auto">
          <a:xfrm>
            <a:off x="6299737" y="5195640"/>
            <a:ext cx="1028700" cy="457200"/>
          </a:xfrm>
          <a:prstGeom prst="rect">
            <a:avLst/>
          </a:prstGeom>
          <a:solidFill>
            <a:schemeClr val="bg1"/>
          </a:solidFill>
          <a:ln w="9525">
            <a:solidFill>
              <a:schemeClr val="accent6">
                <a:lumMod val="75000"/>
              </a:schemeClr>
            </a:solidFill>
            <a:miter lim="800000"/>
            <a:headEnd/>
            <a:tailEnd/>
          </a:ln>
        </p:spPr>
        <p:txBody>
          <a:bodyPr/>
          <a:lstStyle/>
          <a:p>
            <a:endParaRPr lang="es-MX" sz="13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96" name="Text Box 30"/>
          <p:cNvSpPr txBox="1">
            <a:spLocks noChangeArrowheads="1"/>
          </p:cNvSpPr>
          <p:nvPr/>
        </p:nvSpPr>
        <p:spPr bwMode="auto">
          <a:xfrm>
            <a:off x="2352763" y="1924442"/>
            <a:ext cx="10287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r>
              <a:rPr lang="es-ES" sz="1600" dirty="0">
                <a:latin typeface="Candara" pitchFamily="34" charset="0"/>
              </a:rPr>
              <a:t>  </a:t>
            </a:r>
          </a:p>
          <a:p>
            <a:pPr algn="ctr"/>
            <a:r>
              <a:rPr lang="es-MX" sz="1600" i="1" dirty="0">
                <a:latin typeface="Candara" pitchFamily="34" charset="0"/>
              </a:rPr>
              <a:t>  Sección</a:t>
            </a:r>
            <a:endParaRPr lang="es-ES" sz="1600" dirty="0">
              <a:latin typeface="Candara" pitchFamily="34" charset="0"/>
            </a:endParaRPr>
          </a:p>
        </p:txBody>
      </p:sp>
      <p:sp>
        <p:nvSpPr>
          <p:cNvPr id="97" name="Text Box 30"/>
          <p:cNvSpPr txBox="1">
            <a:spLocks noChangeArrowheads="1"/>
          </p:cNvSpPr>
          <p:nvPr/>
        </p:nvSpPr>
        <p:spPr bwMode="auto">
          <a:xfrm>
            <a:off x="1138325" y="1935554"/>
            <a:ext cx="10287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r>
              <a:rPr lang="es-ES" sz="1600" dirty="0">
                <a:latin typeface="Candara" pitchFamily="34" charset="0"/>
              </a:rPr>
              <a:t>  </a:t>
            </a:r>
          </a:p>
          <a:p>
            <a:pPr algn="ctr"/>
            <a:r>
              <a:rPr lang="es-MX" sz="1600" i="1" dirty="0">
                <a:latin typeface="Candara" pitchFamily="34" charset="0"/>
              </a:rPr>
              <a:t>  Sección</a:t>
            </a:r>
            <a:endParaRPr lang="es-ES" sz="1600" dirty="0">
              <a:latin typeface="Candara" pitchFamily="34" charset="0"/>
            </a:endParaRPr>
          </a:p>
        </p:txBody>
      </p:sp>
      <p:sp>
        <p:nvSpPr>
          <p:cNvPr id="98" name="Text Box 32"/>
          <p:cNvSpPr txBox="1">
            <a:spLocks noChangeArrowheads="1"/>
          </p:cNvSpPr>
          <p:nvPr/>
        </p:nvSpPr>
        <p:spPr bwMode="auto">
          <a:xfrm>
            <a:off x="7923300" y="1924442"/>
            <a:ext cx="11430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defRPr/>
            </a:pPr>
            <a:r>
              <a:rPr lang="es-ES" sz="1600" dirty="0">
                <a:latin typeface="Candara" pitchFamily="34" charset="0"/>
              </a:rPr>
              <a:t>   </a:t>
            </a:r>
          </a:p>
          <a:p>
            <a:pPr algn="ctr">
              <a:defRPr/>
            </a:pPr>
            <a:r>
              <a:rPr lang="es-MX" sz="1600" i="1" dirty="0">
                <a:latin typeface="Candara" pitchFamily="34" charset="0"/>
              </a:rPr>
              <a:t>   Sección</a:t>
            </a:r>
          </a:p>
          <a:p>
            <a:pPr algn="ctr">
              <a:defRPr/>
            </a:pPr>
            <a:endParaRPr lang="es-ES" sz="1600" dirty="0">
              <a:latin typeface="Candara" pitchFamily="34" charset="0"/>
            </a:endParaRPr>
          </a:p>
        </p:txBody>
      </p:sp>
      <p:cxnSp>
        <p:nvCxnSpPr>
          <p:cNvPr id="99" name="98 Conector recto"/>
          <p:cNvCxnSpPr>
            <a:endCxn id="77" idx="0"/>
          </p:cNvCxnSpPr>
          <p:nvPr/>
        </p:nvCxnSpPr>
        <p:spPr>
          <a:xfrm>
            <a:off x="1435278" y="1509465"/>
            <a:ext cx="678656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rot="16200000" flipH="1">
            <a:off x="4545983" y="1370559"/>
            <a:ext cx="271463"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43"/>
          <p:cNvSpPr txBox="1">
            <a:spLocks noChangeArrowheads="1"/>
          </p:cNvSpPr>
          <p:nvPr/>
        </p:nvSpPr>
        <p:spPr bwMode="auto">
          <a:xfrm>
            <a:off x="2326659" y="3196450"/>
            <a:ext cx="1028700" cy="571500"/>
          </a:xfrm>
          <a:prstGeom prst="rect">
            <a:avLst/>
          </a:prstGeom>
          <a:solidFill>
            <a:schemeClr val="bg1"/>
          </a:solidFill>
          <a:ln w="19050">
            <a:solidFill>
              <a:srgbClr val="CC3399"/>
            </a:solidFill>
            <a:miter lim="800000"/>
            <a:headEnd/>
            <a:tailEnd/>
          </a:ln>
        </p:spPr>
        <p:txBody>
          <a:bodyPr/>
          <a:lstStyle/>
          <a:p>
            <a:endParaRPr lang="es-ES" sz="1500" dirty="0">
              <a:latin typeface="Candara" pitchFamily="34" charset="0"/>
            </a:endParaRPr>
          </a:p>
          <a:p>
            <a:r>
              <a:rPr lang="es-ES" sz="1500" dirty="0">
                <a:latin typeface="Candara" pitchFamily="34" charset="0"/>
              </a:rPr>
              <a:t>   Serie</a:t>
            </a:r>
          </a:p>
        </p:txBody>
      </p:sp>
      <p:sp>
        <p:nvSpPr>
          <p:cNvPr id="102" name="Text Box 43"/>
          <p:cNvSpPr txBox="1">
            <a:spLocks noChangeArrowheads="1"/>
          </p:cNvSpPr>
          <p:nvPr/>
        </p:nvSpPr>
        <p:spPr bwMode="auto">
          <a:xfrm>
            <a:off x="2479059" y="3348850"/>
            <a:ext cx="1028700" cy="571500"/>
          </a:xfrm>
          <a:prstGeom prst="rect">
            <a:avLst/>
          </a:prstGeom>
          <a:solidFill>
            <a:schemeClr val="bg1"/>
          </a:solidFill>
          <a:ln w="19050">
            <a:solidFill>
              <a:srgbClr val="CC3399"/>
            </a:solidFill>
            <a:miter lim="800000"/>
            <a:headEnd/>
            <a:tailEnd/>
          </a:ln>
        </p:spPr>
        <p:txBody>
          <a:bodyPr/>
          <a:lstStyle/>
          <a:p>
            <a:endParaRPr lang="es-ES" sz="1500" dirty="0">
              <a:latin typeface="Candara" pitchFamily="34" charset="0"/>
            </a:endParaRPr>
          </a:p>
          <a:p>
            <a:r>
              <a:rPr lang="es-ES" sz="1500" dirty="0">
                <a:latin typeface="Candara" pitchFamily="34" charset="0"/>
              </a:rPr>
              <a:t>   Serie</a:t>
            </a:r>
          </a:p>
        </p:txBody>
      </p:sp>
      <p:sp>
        <p:nvSpPr>
          <p:cNvPr id="103" name="Text Box 43"/>
          <p:cNvSpPr txBox="1">
            <a:spLocks noChangeArrowheads="1"/>
          </p:cNvSpPr>
          <p:nvPr/>
        </p:nvSpPr>
        <p:spPr bwMode="auto">
          <a:xfrm>
            <a:off x="6898252" y="3026940"/>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104" name="Text Box 43"/>
          <p:cNvSpPr txBox="1">
            <a:spLocks noChangeArrowheads="1"/>
          </p:cNvSpPr>
          <p:nvPr/>
        </p:nvSpPr>
        <p:spPr bwMode="auto">
          <a:xfrm>
            <a:off x="7050652" y="3179340"/>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105" name="Text Box 43"/>
          <p:cNvSpPr txBox="1">
            <a:spLocks noChangeArrowheads="1"/>
          </p:cNvSpPr>
          <p:nvPr/>
        </p:nvSpPr>
        <p:spPr bwMode="auto">
          <a:xfrm>
            <a:off x="7203052" y="3331740"/>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106" name="81 CuadroTexto"/>
          <p:cNvSpPr txBox="1">
            <a:spLocks noChangeArrowheads="1"/>
          </p:cNvSpPr>
          <p:nvPr/>
        </p:nvSpPr>
        <p:spPr bwMode="auto">
          <a:xfrm>
            <a:off x="737571" y="4192957"/>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107" name="Text Box 15"/>
          <p:cNvSpPr txBox="1">
            <a:spLocks noChangeArrowheads="1"/>
          </p:cNvSpPr>
          <p:nvPr/>
        </p:nvSpPr>
        <p:spPr bwMode="auto">
          <a:xfrm>
            <a:off x="818534" y="4273920"/>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108" name="85 CuadroTexto"/>
          <p:cNvSpPr txBox="1">
            <a:spLocks noChangeArrowheads="1"/>
          </p:cNvSpPr>
          <p:nvPr/>
        </p:nvSpPr>
        <p:spPr bwMode="auto">
          <a:xfrm>
            <a:off x="889971" y="4345357"/>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109" name="Text Box 15"/>
          <p:cNvSpPr txBox="1">
            <a:spLocks noChangeArrowheads="1"/>
          </p:cNvSpPr>
          <p:nvPr/>
        </p:nvSpPr>
        <p:spPr bwMode="auto">
          <a:xfrm>
            <a:off x="970934" y="4426320"/>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110" name="87 CuadroTexto"/>
          <p:cNvSpPr txBox="1">
            <a:spLocks noChangeArrowheads="1"/>
          </p:cNvSpPr>
          <p:nvPr/>
        </p:nvSpPr>
        <p:spPr bwMode="auto">
          <a:xfrm>
            <a:off x="1042371" y="4497757"/>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111" name="Text Box 15"/>
          <p:cNvSpPr txBox="1">
            <a:spLocks noChangeArrowheads="1"/>
          </p:cNvSpPr>
          <p:nvPr/>
        </p:nvSpPr>
        <p:spPr bwMode="auto">
          <a:xfrm>
            <a:off x="7774798" y="4215536"/>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112" name="91 CuadroTexto"/>
          <p:cNvSpPr txBox="1">
            <a:spLocks noChangeArrowheads="1"/>
          </p:cNvSpPr>
          <p:nvPr/>
        </p:nvSpPr>
        <p:spPr bwMode="auto">
          <a:xfrm>
            <a:off x="7846236" y="4286973"/>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113" name="Text Box 15"/>
          <p:cNvSpPr txBox="1">
            <a:spLocks noChangeArrowheads="1"/>
          </p:cNvSpPr>
          <p:nvPr/>
        </p:nvSpPr>
        <p:spPr bwMode="auto">
          <a:xfrm>
            <a:off x="7927198" y="4367936"/>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114" name="93 CuadroTexto"/>
          <p:cNvSpPr txBox="1">
            <a:spLocks noChangeArrowheads="1"/>
          </p:cNvSpPr>
          <p:nvPr/>
        </p:nvSpPr>
        <p:spPr bwMode="auto">
          <a:xfrm>
            <a:off x="7998636" y="4439373"/>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cxnSp>
        <p:nvCxnSpPr>
          <p:cNvPr id="115" name="114 Conector recto"/>
          <p:cNvCxnSpPr>
            <a:endCxn id="93" idx="1"/>
          </p:cNvCxnSpPr>
          <p:nvPr/>
        </p:nvCxnSpPr>
        <p:spPr>
          <a:xfrm flipV="1">
            <a:off x="1112222" y="3329800"/>
            <a:ext cx="1062037"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 Box 18"/>
          <p:cNvSpPr txBox="1">
            <a:spLocks noChangeArrowheads="1"/>
          </p:cNvSpPr>
          <p:nvPr/>
        </p:nvSpPr>
        <p:spPr bwMode="auto">
          <a:xfrm>
            <a:off x="2436196" y="5261344"/>
            <a:ext cx="1028700" cy="457200"/>
          </a:xfrm>
          <a:prstGeom prst="rect">
            <a:avLst/>
          </a:prstGeom>
          <a:solidFill>
            <a:schemeClr val="bg1"/>
          </a:solidFill>
          <a:ln w="12700">
            <a:solidFill>
              <a:schemeClr val="accent6">
                <a:lumMod val="75000"/>
              </a:schemeClr>
            </a:solidFill>
            <a:miter lim="800000"/>
            <a:headEnd/>
            <a:tailEnd/>
          </a:ln>
        </p:spPr>
        <p:txBody>
          <a:bodyPr/>
          <a:lstStyle/>
          <a:p>
            <a:endParaRPr lang="es-MX" sz="1300" dirty="0" smtClean="0">
              <a:latin typeface="Candara" pitchFamily="34" charset="0"/>
            </a:endParaRPr>
          </a:p>
          <a:p>
            <a:r>
              <a:rPr lang="es-MX" sz="1300" dirty="0" smtClean="0">
                <a:latin typeface="Candara" pitchFamily="34" charset="0"/>
              </a:rPr>
              <a:t>Expediente</a:t>
            </a:r>
            <a:endParaRPr lang="es-ES" sz="1300" dirty="0">
              <a:latin typeface="Candara" pitchFamily="34" charset="0"/>
            </a:endParaRPr>
          </a:p>
        </p:txBody>
      </p:sp>
      <p:sp>
        <p:nvSpPr>
          <p:cNvPr id="117" name="Documents"/>
          <p:cNvSpPr>
            <a:spLocks noEditPoints="1" noChangeArrowheads="1"/>
          </p:cNvSpPr>
          <p:nvPr/>
        </p:nvSpPr>
        <p:spPr bwMode="auto">
          <a:xfrm>
            <a:off x="2507634" y="5975719"/>
            <a:ext cx="1000125" cy="8572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FFCC00"/>
            </a:solidFill>
            <a:miter lim="800000"/>
            <a:headEnd/>
            <a:tailEnd/>
          </a:ln>
          <a:effectLst>
            <a:outerShdw dist="107763" dir="2700000" algn="ctr" rotWithShape="0">
              <a:srgbClr val="808080"/>
            </a:outerShdw>
          </a:effectLst>
        </p:spPr>
        <p:txBody>
          <a:bodyPr/>
          <a:lstStyle/>
          <a:p>
            <a:pPr>
              <a:defRPr/>
            </a:pPr>
            <a:endParaRPr lang="es-MX" dirty="0">
              <a:latin typeface="Candara" pitchFamily="34" charset="0"/>
            </a:endParaRPr>
          </a:p>
        </p:txBody>
      </p:sp>
      <p:cxnSp>
        <p:nvCxnSpPr>
          <p:cNvPr id="118" name="117 Conector recto"/>
          <p:cNvCxnSpPr/>
          <p:nvPr/>
        </p:nvCxnSpPr>
        <p:spPr>
          <a:xfrm rot="5400000">
            <a:off x="2705277" y="6011438"/>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19" name="118 Conector recto"/>
          <p:cNvCxnSpPr/>
          <p:nvPr/>
        </p:nvCxnSpPr>
        <p:spPr>
          <a:xfrm rot="5400000">
            <a:off x="2803702" y="5966988"/>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20" name="119 Conector recto"/>
          <p:cNvCxnSpPr/>
          <p:nvPr/>
        </p:nvCxnSpPr>
        <p:spPr>
          <a:xfrm rot="5400000">
            <a:off x="2919590" y="5903488"/>
            <a:ext cx="142875" cy="1587"/>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sp>
        <p:nvSpPr>
          <p:cNvPr id="121" name="136 CuadroTexto"/>
          <p:cNvSpPr txBox="1">
            <a:spLocks noChangeArrowheads="1"/>
          </p:cNvSpPr>
          <p:nvPr/>
        </p:nvSpPr>
        <p:spPr bwMode="auto">
          <a:xfrm>
            <a:off x="2527478" y="6083670"/>
            <a:ext cx="925512" cy="600075"/>
          </a:xfrm>
          <a:prstGeom prst="rect">
            <a:avLst/>
          </a:prstGeom>
          <a:noFill/>
          <a:ln w="9525">
            <a:solidFill>
              <a:srgbClr val="FFCC00"/>
            </a:solidFill>
            <a:miter lim="800000"/>
            <a:headEnd/>
            <a:tailEnd/>
          </a:ln>
        </p:spPr>
        <p:txBody>
          <a:bodyPr wrap="none">
            <a:spAutoFit/>
          </a:bodyPr>
          <a:lstStyle/>
          <a:p>
            <a:pPr algn="ctr"/>
            <a:r>
              <a:rPr lang="es-MX" sz="1100" dirty="0">
                <a:latin typeface="Candara" pitchFamily="34" charset="0"/>
                <a:cs typeface="Tahoma" pitchFamily="34" charset="0"/>
              </a:rPr>
              <a:t>Unidad</a:t>
            </a:r>
          </a:p>
          <a:p>
            <a:pPr algn="ctr"/>
            <a:r>
              <a:rPr lang="es-MX" sz="1100" dirty="0">
                <a:latin typeface="Candara" pitchFamily="34" charset="0"/>
                <a:cs typeface="Tahoma" pitchFamily="34" charset="0"/>
              </a:rPr>
              <a:t>Documental</a:t>
            </a:r>
          </a:p>
          <a:p>
            <a:pPr algn="ctr"/>
            <a:r>
              <a:rPr lang="es-MX" sz="1100" dirty="0">
                <a:latin typeface="Candara" pitchFamily="34" charset="0"/>
                <a:cs typeface="Tahoma" pitchFamily="34" charset="0"/>
              </a:rPr>
              <a:t>simple</a:t>
            </a:r>
          </a:p>
        </p:txBody>
      </p:sp>
      <p:sp>
        <p:nvSpPr>
          <p:cNvPr id="122" name="121 Rectángulo"/>
          <p:cNvSpPr/>
          <p:nvPr/>
        </p:nvSpPr>
        <p:spPr>
          <a:xfrm>
            <a:off x="5881902" y="26368"/>
            <a:ext cx="3345788" cy="830997"/>
          </a:xfrm>
          <a:prstGeom prst="rect">
            <a:avLst/>
          </a:prstGeom>
        </p:spPr>
        <p:txBody>
          <a:bodyPr wrap="none">
            <a:spAutoFit/>
          </a:bodyPr>
          <a:lstStyle/>
          <a:p>
            <a:pPr algn="r">
              <a:defRPr/>
            </a:pPr>
            <a:r>
              <a:rPr lang="es-MX" sz="3200" b="1" dirty="0" smtClean="0">
                <a:effectLst>
                  <a:outerShdw blurRad="38100" dist="38100" dir="2700000" algn="tl">
                    <a:srgbClr val="000000">
                      <a:alpha val="43137"/>
                    </a:srgbClr>
                  </a:outerShdw>
                </a:effectLst>
                <a:latin typeface="Candara" pitchFamily="34" charset="0"/>
              </a:rPr>
              <a:t>E</a:t>
            </a:r>
            <a:r>
              <a:rPr lang="es-MX" sz="2400" b="1" dirty="0" smtClean="0">
                <a:effectLst>
                  <a:outerShdw blurRad="38100" dist="38100" dir="2700000" algn="tl">
                    <a:srgbClr val="000000">
                      <a:alpha val="43137"/>
                    </a:srgbClr>
                  </a:outerShdw>
                </a:effectLst>
                <a:latin typeface="Candara" pitchFamily="34" charset="0"/>
              </a:rPr>
              <a:t>structura </a:t>
            </a:r>
            <a:r>
              <a:rPr lang="es-MX" sz="3200" b="1" dirty="0" smtClean="0">
                <a:effectLst>
                  <a:outerShdw blurRad="38100" dist="38100" dir="2700000" algn="tl">
                    <a:srgbClr val="000000">
                      <a:alpha val="43137"/>
                    </a:srgbClr>
                  </a:outerShdw>
                </a:effectLst>
                <a:latin typeface="Candara" pitchFamily="34" charset="0"/>
              </a:rPr>
              <a:t>A</a:t>
            </a:r>
            <a:r>
              <a:rPr lang="es-MX" sz="2400" b="1" dirty="0" smtClean="0">
                <a:effectLst>
                  <a:outerShdw blurRad="38100" dist="38100" dir="2700000" algn="tl">
                    <a:srgbClr val="000000">
                      <a:alpha val="43137"/>
                    </a:srgbClr>
                  </a:outerShdw>
                </a:effectLst>
                <a:latin typeface="Candara" pitchFamily="34" charset="0"/>
              </a:rPr>
              <a:t>rchivística </a:t>
            </a:r>
          </a:p>
          <a:p>
            <a:pPr algn="r">
              <a:defRPr/>
            </a:pPr>
            <a:r>
              <a:rPr lang="es-MX" sz="1400" b="1" i="1" dirty="0" smtClean="0">
                <a:effectLst>
                  <a:outerShdw blurRad="38100" dist="38100" dir="2700000" algn="tl">
                    <a:srgbClr val="000000">
                      <a:alpha val="43137"/>
                    </a:srgbClr>
                  </a:outerShdw>
                </a:effectLst>
                <a:latin typeface="Candara" pitchFamily="34" charset="0"/>
              </a:rPr>
              <a:t>(Funciones comunes y sustantivas)</a:t>
            </a:r>
            <a:endParaRPr lang="es-MX" sz="1100" b="1" i="1" dirty="0">
              <a:effectLst>
                <a:outerShdw blurRad="38100" dist="38100" dir="2700000" algn="tl">
                  <a:srgbClr val="000000">
                    <a:alpha val="43137"/>
                  </a:srgbClr>
                </a:outerShdw>
              </a:effectLst>
              <a:latin typeface="Candara" pitchFamily="34" charset="0"/>
            </a:endParaRPr>
          </a:p>
        </p:txBody>
      </p:sp>
      <p:sp>
        <p:nvSpPr>
          <p:cNvPr id="123" name="Text Box 19"/>
          <p:cNvSpPr txBox="1">
            <a:spLocks noChangeArrowheads="1"/>
          </p:cNvSpPr>
          <p:nvPr/>
        </p:nvSpPr>
        <p:spPr bwMode="auto">
          <a:xfrm>
            <a:off x="737571" y="5261344"/>
            <a:ext cx="1143000" cy="457200"/>
          </a:xfrm>
          <a:prstGeom prst="rect">
            <a:avLst/>
          </a:prstGeom>
          <a:solidFill>
            <a:schemeClr val="bg1"/>
          </a:solidFill>
          <a:ln w="9525">
            <a:solidFill>
              <a:schemeClr val="accent6">
                <a:lumMod val="75000"/>
              </a:schemeClr>
            </a:solidFill>
            <a:miter lim="800000"/>
            <a:headEnd/>
            <a:tailEnd/>
          </a:ln>
        </p:spPr>
        <p:txBody>
          <a:bodyPr/>
          <a:lstStyle/>
          <a:p>
            <a:endParaRPr lang="es-MX" sz="13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124" name="Line 20"/>
          <p:cNvSpPr>
            <a:spLocks noChangeShapeType="1"/>
          </p:cNvSpPr>
          <p:nvPr/>
        </p:nvSpPr>
        <p:spPr bwMode="auto">
          <a:xfrm>
            <a:off x="1595081" y="4804144"/>
            <a:ext cx="0" cy="2286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125" name="Line 21"/>
          <p:cNvSpPr>
            <a:spLocks noChangeShapeType="1"/>
          </p:cNvSpPr>
          <p:nvPr/>
        </p:nvSpPr>
        <p:spPr bwMode="auto">
          <a:xfrm>
            <a:off x="909281" y="5032744"/>
            <a:ext cx="685800" cy="0"/>
          </a:xfrm>
          <a:prstGeom prst="line">
            <a:avLst/>
          </a:prstGeom>
          <a:noFill/>
          <a:ln w="9525">
            <a:solidFill>
              <a:schemeClr val="tx1"/>
            </a:solidFill>
            <a:round/>
            <a:headEnd/>
            <a:tailEnd/>
          </a:ln>
        </p:spPr>
        <p:txBody>
          <a:bodyPr/>
          <a:lstStyle/>
          <a:p>
            <a:endParaRPr lang="es-MX" dirty="0">
              <a:latin typeface="Candara" pitchFamily="34" charset="0"/>
            </a:endParaRPr>
          </a:p>
        </p:txBody>
      </p:sp>
      <p:sp>
        <p:nvSpPr>
          <p:cNvPr id="126" name="Line 22"/>
          <p:cNvSpPr>
            <a:spLocks noChangeShapeType="1"/>
          </p:cNvSpPr>
          <p:nvPr/>
        </p:nvSpPr>
        <p:spPr bwMode="auto">
          <a:xfrm>
            <a:off x="909281" y="5032744"/>
            <a:ext cx="0" cy="228600"/>
          </a:xfrm>
          <a:prstGeom prst="line">
            <a:avLst/>
          </a:prstGeom>
          <a:noFill/>
          <a:ln w="9525">
            <a:solidFill>
              <a:schemeClr val="tx1"/>
            </a:solidFill>
            <a:round/>
            <a:headEnd/>
            <a:tailEnd/>
          </a:ln>
        </p:spPr>
        <p:txBody>
          <a:bodyPr/>
          <a:lstStyle/>
          <a:p>
            <a:endParaRPr lang="es-MX" dirty="0">
              <a:latin typeface="Candara" pitchFamily="34" charset="0"/>
            </a:endParaRPr>
          </a:p>
        </p:txBody>
      </p:sp>
      <p:sp>
        <p:nvSpPr>
          <p:cNvPr id="127" name="Line 20"/>
          <p:cNvSpPr>
            <a:spLocks noChangeShapeType="1"/>
          </p:cNvSpPr>
          <p:nvPr/>
        </p:nvSpPr>
        <p:spPr bwMode="auto">
          <a:xfrm>
            <a:off x="2889427" y="3920350"/>
            <a:ext cx="0" cy="1313698"/>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128" name="Line 20"/>
          <p:cNvSpPr>
            <a:spLocks noChangeShapeType="1"/>
          </p:cNvSpPr>
          <p:nvPr/>
        </p:nvSpPr>
        <p:spPr bwMode="auto">
          <a:xfrm>
            <a:off x="7998636" y="3903152"/>
            <a:ext cx="0" cy="312384"/>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129" name="128 Conector recto"/>
          <p:cNvCxnSpPr/>
          <p:nvPr/>
        </p:nvCxnSpPr>
        <p:spPr>
          <a:xfrm rot="5400000">
            <a:off x="5012274" y="2907104"/>
            <a:ext cx="573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 Box 43"/>
          <p:cNvSpPr txBox="1">
            <a:spLocks noChangeArrowheads="1"/>
          </p:cNvSpPr>
          <p:nvPr/>
        </p:nvSpPr>
        <p:spPr bwMode="auto">
          <a:xfrm>
            <a:off x="5217075" y="3019556"/>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131" name="Text Box 43"/>
          <p:cNvSpPr txBox="1">
            <a:spLocks noChangeArrowheads="1"/>
          </p:cNvSpPr>
          <p:nvPr/>
        </p:nvSpPr>
        <p:spPr bwMode="auto">
          <a:xfrm>
            <a:off x="5369475" y="3171956"/>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132" name="Text Box 43"/>
          <p:cNvSpPr txBox="1">
            <a:spLocks noChangeArrowheads="1"/>
          </p:cNvSpPr>
          <p:nvPr/>
        </p:nvSpPr>
        <p:spPr bwMode="auto">
          <a:xfrm>
            <a:off x="5521875" y="3324356"/>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cxnSp>
        <p:nvCxnSpPr>
          <p:cNvPr id="133" name="132 Conector recto"/>
          <p:cNvCxnSpPr/>
          <p:nvPr/>
        </p:nvCxnSpPr>
        <p:spPr>
          <a:xfrm flipV="1">
            <a:off x="6492632" y="5652840"/>
            <a:ext cx="447675" cy="24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Documents"/>
          <p:cNvSpPr>
            <a:spLocks noEditPoints="1" noChangeArrowheads="1"/>
          </p:cNvSpPr>
          <p:nvPr/>
        </p:nvSpPr>
        <p:spPr bwMode="auto">
          <a:xfrm>
            <a:off x="6225932" y="5938590"/>
            <a:ext cx="1000125" cy="8572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FFCC00"/>
            </a:solidFill>
            <a:miter lim="800000"/>
            <a:headEnd/>
            <a:tailEnd/>
          </a:ln>
          <a:effectLst>
            <a:outerShdw dist="107763" dir="2700000" algn="ctr" rotWithShape="0">
              <a:srgbClr val="808080"/>
            </a:outerShdw>
          </a:effectLst>
        </p:spPr>
        <p:txBody>
          <a:bodyPr/>
          <a:lstStyle/>
          <a:p>
            <a:pPr>
              <a:defRPr/>
            </a:pPr>
            <a:endParaRPr lang="es-MX" dirty="0">
              <a:latin typeface="Candara" pitchFamily="34" charset="0"/>
            </a:endParaRPr>
          </a:p>
        </p:txBody>
      </p:sp>
      <p:cxnSp>
        <p:nvCxnSpPr>
          <p:cNvPr id="135" name="134 Conector recto"/>
          <p:cNvCxnSpPr/>
          <p:nvPr/>
        </p:nvCxnSpPr>
        <p:spPr>
          <a:xfrm rot="5400000">
            <a:off x="6423575" y="5974309"/>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36" name="135 Conector recto"/>
          <p:cNvCxnSpPr/>
          <p:nvPr/>
        </p:nvCxnSpPr>
        <p:spPr>
          <a:xfrm rot="5400000">
            <a:off x="6522000" y="5929859"/>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37" name="136 Conector recto"/>
          <p:cNvCxnSpPr/>
          <p:nvPr/>
        </p:nvCxnSpPr>
        <p:spPr>
          <a:xfrm rot="5400000">
            <a:off x="6637888" y="5866359"/>
            <a:ext cx="142875" cy="1587"/>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sp>
        <p:nvSpPr>
          <p:cNvPr id="138" name="136 CuadroTexto"/>
          <p:cNvSpPr txBox="1">
            <a:spLocks noChangeArrowheads="1"/>
          </p:cNvSpPr>
          <p:nvPr/>
        </p:nvSpPr>
        <p:spPr bwMode="auto">
          <a:xfrm>
            <a:off x="6245776" y="6046541"/>
            <a:ext cx="925512" cy="600075"/>
          </a:xfrm>
          <a:prstGeom prst="rect">
            <a:avLst/>
          </a:prstGeom>
          <a:noFill/>
          <a:ln w="9525">
            <a:solidFill>
              <a:srgbClr val="FFCC00"/>
            </a:solidFill>
            <a:miter lim="800000"/>
            <a:headEnd/>
            <a:tailEnd/>
          </a:ln>
        </p:spPr>
        <p:txBody>
          <a:bodyPr wrap="none">
            <a:spAutoFit/>
          </a:bodyPr>
          <a:lstStyle/>
          <a:p>
            <a:pPr algn="ctr"/>
            <a:r>
              <a:rPr lang="es-MX" sz="1100" dirty="0">
                <a:latin typeface="Candara" pitchFamily="34" charset="0"/>
                <a:cs typeface="Tahoma" pitchFamily="34" charset="0"/>
              </a:rPr>
              <a:t>Unidad</a:t>
            </a:r>
          </a:p>
          <a:p>
            <a:pPr algn="ctr"/>
            <a:r>
              <a:rPr lang="es-MX" sz="1100" dirty="0">
                <a:latin typeface="Candara" pitchFamily="34" charset="0"/>
                <a:cs typeface="Tahoma" pitchFamily="34" charset="0"/>
              </a:rPr>
              <a:t>Documental</a:t>
            </a:r>
          </a:p>
          <a:p>
            <a:pPr algn="ctr"/>
            <a:r>
              <a:rPr lang="es-MX" sz="1100" dirty="0">
                <a:latin typeface="Candara" pitchFamily="34" charset="0"/>
                <a:cs typeface="Tahoma" pitchFamily="34" charset="0"/>
              </a:rPr>
              <a:t>simple</a:t>
            </a:r>
          </a:p>
        </p:txBody>
      </p:sp>
      <p:sp>
        <p:nvSpPr>
          <p:cNvPr id="139" name="Text Box 18"/>
          <p:cNvSpPr txBox="1">
            <a:spLocks noChangeArrowheads="1"/>
          </p:cNvSpPr>
          <p:nvPr/>
        </p:nvSpPr>
        <p:spPr bwMode="auto">
          <a:xfrm>
            <a:off x="3646665" y="5232769"/>
            <a:ext cx="1028700" cy="457200"/>
          </a:xfrm>
          <a:prstGeom prst="rect">
            <a:avLst/>
          </a:prstGeom>
          <a:solidFill>
            <a:schemeClr val="bg1"/>
          </a:solidFill>
          <a:ln w="12700">
            <a:solidFill>
              <a:schemeClr val="accent6">
                <a:lumMod val="75000"/>
              </a:schemeClr>
            </a:solidFill>
            <a:miter lim="800000"/>
            <a:headEnd/>
            <a:tailEnd/>
          </a:ln>
        </p:spPr>
        <p:txBody>
          <a:bodyPr/>
          <a:lstStyle/>
          <a:p>
            <a:endParaRPr lang="es-MX" sz="1300" dirty="0" smtClean="0">
              <a:latin typeface="Candara" pitchFamily="34" charset="0"/>
            </a:endParaRPr>
          </a:p>
          <a:p>
            <a:r>
              <a:rPr lang="es-MX" sz="1300" dirty="0" smtClean="0">
                <a:latin typeface="Candara" pitchFamily="34" charset="0"/>
              </a:rPr>
              <a:t>Expediente</a:t>
            </a:r>
            <a:endParaRPr lang="es-ES" sz="1300" dirty="0">
              <a:latin typeface="Candara" pitchFamily="34" charset="0"/>
            </a:endParaRPr>
          </a:p>
        </p:txBody>
      </p:sp>
      <p:sp>
        <p:nvSpPr>
          <p:cNvPr id="140" name="Line 20"/>
          <p:cNvSpPr>
            <a:spLocks noChangeShapeType="1"/>
          </p:cNvSpPr>
          <p:nvPr/>
        </p:nvSpPr>
        <p:spPr bwMode="auto">
          <a:xfrm>
            <a:off x="4290396" y="2628736"/>
            <a:ext cx="0" cy="2605311"/>
          </a:xfrm>
          <a:prstGeom prst="line">
            <a:avLst/>
          </a:prstGeom>
          <a:noFill/>
          <a:ln w="9525">
            <a:solidFill>
              <a:srgbClr val="000000"/>
            </a:solidFill>
            <a:round/>
            <a:headEnd/>
            <a:tailEnd/>
          </a:ln>
        </p:spPr>
        <p:txBody>
          <a:bodyPr/>
          <a:lstStyle/>
          <a:p>
            <a:endParaRPr lang="es-MX" dirty="0">
              <a:latin typeface="Candara" pitchFamily="34" charset="0"/>
            </a:endParaRPr>
          </a:p>
        </p:txBody>
      </p:sp>
    </p:spTree>
    <p:extLst>
      <p:ext uri="{BB962C8B-B14F-4D97-AF65-F5344CB8AC3E}">
        <p14:creationId xmlns:p14="http://schemas.microsoft.com/office/powerpoint/2010/main" val="541774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auto">
          <a:xfrm>
            <a:off x="3694673" y="5164492"/>
            <a:ext cx="1028700" cy="457200"/>
          </a:xfrm>
          <a:prstGeom prst="rect">
            <a:avLst/>
          </a:prstGeom>
          <a:solidFill>
            <a:schemeClr val="bg1"/>
          </a:solidFill>
          <a:ln w="12700">
            <a:solidFill>
              <a:schemeClr val="accent6">
                <a:lumMod val="75000"/>
              </a:schemeClr>
            </a:solidFill>
            <a:miter lim="800000"/>
            <a:headEnd/>
            <a:tailEnd/>
          </a:ln>
        </p:spPr>
        <p:txBody>
          <a:bodyPr/>
          <a:lstStyle/>
          <a:p>
            <a:endParaRPr lang="es-MX" sz="1300" dirty="0" smtClean="0">
              <a:latin typeface="Candara" pitchFamily="34" charset="0"/>
            </a:endParaRPr>
          </a:p>
          <a:p>
            <a:r>
              <a:rPr lang="es-MX" sz="1300" dirty="0" smtClean="0">
                <a:latin typeface="Candara" pitchFamily="34" charset="0"/>
              </a:rPr>
              <a:t>Expediente</a:t>
            </a:r>
            <a:endParaRPr lang="es-ES" sz="1300" dirty="0">
              <a:latin typeface="Candara" pitchFamily="34" charset="0"/>
            </a:endParaRPr>
          </a:p>
        </p:txBody>
      </p:sp>
      <p:sp>
        <p:nvSpPr>
          <p:cNvPr id="3" name="Line 20"/>
          <p:cNvSpPr>
            <a:spLocks noChangeShapeType="1"/>
          </p:cNvSpPr>
          <p:nvPr/>
        </p:nvSpPr>
        <p:spPr bwMode="auto">
          <a:xfrm>
            <a:off x="4338404" y="2560459"/>
            <a:ext cx="0" cy="2605311"/>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4" name="3 Conector recto"/>
          <p:cNvCxnSpPr/>
          <p:nvPr/>
        </p:nvCxnSpPr>
        <p:spPr>
          <a:xfrm rot="5400000" flipH="1" flipV="1">
            <a:off x="764942" y="3672685"/>
            <a:ext cx="7858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Line 35"/>
          <p:cNvSpPr>
            <a:spLocks noChangeShapeType="1"/>
          </p:cNvSpPr>
          <p:nvPr/>
        </p:nvSpPr>
        <p:spPr bwMode="auto">
          <a:xfrm>
            <a:off x="3885173" y="1439600"/>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6" name="Line 36"/>
          <p:cNvSpPr>
            <a:spLocks noChangeShapeType="1"/>
          </p:cNvSpPr>
          <p:nvPr/>
        </p:nvSpPr>
        <p:spPr bwMode="auto">
          <a:xfrm>
            <a:off x="6698223" y="1441188"/>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7" name="Line 35"/>
          <p:cNvSpPr>
            <a:spLocks noChangeShapeType="1"/>
          </p:cNvSpPr>
          <p:nvPr/>
        </p:nvSpPr>
        <p:spPr bwMode="auto">
          <a:xfrm>
            <a:off x="2699311" y="1443723"/>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8" name="Line 35"/>
          <p:cNvSpPr>
            <a:spLocks noChangeShapeType="1"/>
          </p:cNvSpPr>
          <p:nvPr/>
        </p:nvSpPr>
        <p:spPr bwMode="auto">
          <a:xfrm>
            <a:off x="1484873" y="1441188"/>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9" name="Line 36"/>
          <p:cNvSpPr>
            <a:spLocks noChangeShapeType="1"/>
          </p:cNvSpPr>
          <p:nvPr/>
        </p:nvSpPr>
        <p:spPr bwMode="auto">
          <a:xfrm>
            <a:off x="8269848" y="1441188"/>
            <a:ext cx="0" cy="457200"/>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10" name="9 Conector recto"/>
          <p:cNvCxnSpPr/>
          <p:nvPr/>
        </p:nvCxnSpPr>
        <p:spPr>
          <a:xfrm flipV="1">
            <a:off x="2822342" y="5621692"/>
            <a:ext cx="447675" cy="24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ine 54"/>
          <p:cNvSpPr>
            <a:spLocks noChangeShapeType="1"/>
          </p:cNvSpPr>
          <p:nvPr/>
        </p:nvSpPr>
        <p:spPr bwMode="auto">
          <a:xfrm>
            <a:off x="8260956" y="4656846"/>
            <a:ext cx="0" cy="572116"/>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12" name="11 Conector recto"/>
          <p:cNvCxnSpPr/>
          <p:nvPr/>
        </p:nvCxnSpPr>
        <p:spPr>
          <a:xfrm rot="5400000">
            <a:off x="6741459" y="2846211"/>
            <a:ext cx="573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2340537" y="2803108"/>
            <a:ext cx="5016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Line 33"/>
          <p:cNvSpPr>
            <a:spLocks noChangeShapeType="1"/>
          </p:cNvSpPr>
          <p:nvPr/>
        </p:nvSpPr>
        <p:spPr bwMode="auto">
          <a:xfrm>
            <a:off x="5340911" y="1441188"/>
            <a:ext cx="0" cy="5715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15" name="Text Box 15"/>
          <p:cNvSpPr txBox="1">
            <a:spLocks noChangeArrowheads="1"/>
          </p:cNvSpPr>
          <p:nvPr/>
        </p:nvSpPr>
        <p:spPr bwMode="auto">
          <a:xfrm>
            <a:off x="714142" y="4053243"/>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16" name="Text Box 19"/>
          <p:cNvSpPr txBox="1">
            <a:spLocks noChangeArrowheads="1"/>
          </p:cNvSpPr>
          <p:nvPr/>
        </p:nvSpPr>
        <p:spPr bwMode="auto">
          <a:xfrm>
            <a:off x="4847557" y="5127363"/>
            <a:ext cx="1143000" cy="457200"/>
          </a:xfrm>
          <a:prstGeom prst="rect">
            <a:avLst/>
          </a:prstGeom>
          <a:solidFill>
            <a:schemeClr val="bg1"/>
          </a:solidFill>
          <a:ln w="9525">
            <a:solidFill>
              <a:schemeClr val="accent6">
                <a:lumMod val="75000"/>
              </a:schemeClr>
            </a:solidFill>
            <a:miter lim="800000"/>
            <a:headEnd/>
            <a:tailEnd/>
          </a:ln>
        </p:spPr>
        <p:txBody>
          <a:bodyPr/>
          <a:lstStyle/>
          <a:p>
            <a:endParaRPr lang="es-MX" sz="13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17" name="Line 20"/>
          <p:cNvSpPr>
            <a:spLocks noChangeShapeType="1"/>
          </p:cNvSpPr>
          <p:nvPr/>
        </p:nvSpPr>
        <p:spPr bwMode="auto">
          <a:xfrm>
            <a:off x="6033420" y="3827491"/>
            <a:ext cx="0" cy="1050634"/>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18" name="Line 21"/>
          <p:cNvSpPr>
            <a:spLocks noChangeShapeType="1"/>
          </p:cNvSpPr>
          <p:nvPr/>
        </p:nvSpPr>
        <p:spPr bwMode="auto">
          <a:xfrm>
            <a:off x="5347620" y="4878125"/>
            <a:ext cx="1371600" cy="0"/>
          </a:xfrm>
          <a:prstGeom prst="line">
            <a:avLst/>
          </a:prstGeom>
          <a:noFill/>
          <a:ln w="9525">
            <a:solidFill>
              <a:schemeClr val="accent6">
                <a:lumMod val="75000"/>
              </a:schemeClr>
            </a:solidFill>
            <a:round/>
            <a:headEnd/>
            <a:tailEnd/>
          </a:ln>
        </p:spPr>
        <p:txBody>
          <a:bodyPr/>
          <a:lstStyle/>
          <a:p>
            <a:endParaRPr lang="es-MX" dirty="0">
              <a:latin typeface="Candara" pitchFamily="34" charset="0"/>
            </a:endParaRPr>
          </a:p>
        </p:txBody>
      </p:sp>
      <p:sp>
        <p:nvSpPr>
          <p:cNvPr id="19" name="Line 22"/>
          <p:cNvSpPr>
            <a:spLocks noChangeShapeType="1"/>
          </p:cNvSpPr>
          <p:nvPr/>
        </p:nvSpPr>
        <p:spPr bwMode="auto">
          <a:xfrm>
            <a:off x="5347620" y="4878125"/>
            <a:ext cx="0" cy="228600"/>
          </a:xfrm>
          <a:prstGeom prst="line">
            <a:avLst/>
          </a:prstGeom>
          <a:noFill/>
          <a:ln w="9525">
            <a:solidFill>
              <a:schemeClr val="accent6">
                <a:lumMod val="75000"/>
              </a:schemeClr>
            </a:solidFill>
            <a:round/>
            <a:headEnd/>
            <a:tailEnd/>
          </a:ln>
        </p:spPr>
        <p:txBody>
          <a:bodyPr/>
          <a:lstStyle/>
          <a:p>
            <a:endParaRPr lang="es-MX" dirty="0">
              <a:latin typeface="Candara" pitchFamily="34" charset="0"/>
            </a:endParaRPr>
          </a:p>
        </p:txBody>
      </p:sp>
      <p:sp>
        <p:nvSpPr>
          <p:cNvPr id="20" name="Line 23"/>
          <p:cNvSpPr>
            <a:spLocks noChangeShapeType="1"/>
          </p:cNvSpPr>
          <p:nvPr/>
        </p:nvSpPr>
        <p:spPr bwMode="auto">
          <a:xfrm>
            <a:off x="6719220" y="4878125"/>
            <a:ext cx="0" cy="228600"/>
          </a:xfrm>
          <a:prstGeom prst="line">
            <a:avLst/>
          </a:prstGeom>
          <a:noFill/>
          <a:ln w="9525">
            <a:solidFill>
              <a:schemeClr val="accent6">
                <a:lumMod val="75000"/>
              </a:schemeClr>
            </a:solidFill>
            <a:round/>
            <a:headEnd/>
            <a:tailEnd/>
          </a:ln>
        </p:spPr>
        <p:txBody>
          <a:bodyPr/>
          <a:lstStyle/>
          <a:p>
            <a:endParaRPr lang="es-MX" dirty="0">
              <a:latin typeface="Candara" pitchFamily="34" charset="0"/>
            </a:endParaRPr>
          </a:p>
        </p:txBody>
      </p:sp>
      <p:sp>
        <p:nvSpPr>
          <p:cNvPr id="21" name="Text Box 29"/>
          <p:cNvSpPr txBox="1">
            <a:spLocks noChangeArrowheads="1"/>
          </p:cNvSpPr>
          <p:nvPr/>
        </p:nvSpPr>
        <p:spPr bwMode="auto">
          <a:xfrm>
            <a:off x="3694673" y="369625"/>
            <a:ext cx="2217738" cy="800100"/>
          </a:xfrm>
          <a:prstGeom prst="rect">
            <a:avLst/>
          </a:prstGeom>
          <a:solidFill>
            <a:schemeClr val="bg1"/>
          </a:solidFill>
          <a:ln w="38100">
            <a:solidFill>
              <a:srgbClr val="92D050"/>
            </a:solidFill>
            <a:miter lim="800000"/>
            <a:headEnd/>
            <a:tailEnd/>
          </a:ln>
        </p:spPr>
        <p:txBody>
          <a:bodyPr/>
          <a:lstStyle/>
          <a:p>
            <a:pPr algn="ctr">
              <a:defRPr/>
            </a:pPr>
            <a:endParaRPr lang="es-MX" sz="1600" dirty="0" smtClean="0">
              <a:latin typeface="Candara" pitchFamily="34" charset="0"/>
            </a:endParaRPr>
          </a:p>
          <a:p>
            <a:pPr algn="ctr">
              <a:defRPr/>
            </a:pPr>
            <a:r>
              <a:rPr lang="es-MX" sz="2800" dirty="0">
                <a:effectLst>
                  <a:outerShdw blurRad="38100" dist="38100" dir="2700000" algn="tl">
                    <a:srgbClr val="FFFFFF"/>
                  </a:outerShdw>
                </a:effectLst>
                <a:latin typeface="Candara" pitchFamily="34" charset="0"/>
              </a:rPr>
              <a:t>FONDO</a:t>
            </a:r>
          </a:p>
          <a:p>
            <a:pPr>
              <a:defRPr/>
            </a:pPr>
            <a:r>
              <a:rPr lang="es-ES" sz="2000" dirty="0" smtClean="0">
                <a:latin typeface="Candara" pitchFamily="34" charset="0"/>
              </a:rPr>
              <a:t>                      </a:t>
            </a:r>
            <a:endParaRPr lang="es-ES" dirty="0">
              <a:latin typeface="Candara" pitchFamily="34" charset="0"/>
            </a:endParaRPr>
          </a:p>
        </p:txBody>
      </p:sp>
      <p:sp>
        <p:nvSpPr>
          <p:cNvPr id="22" name="Text Box 30"/>
          <p:cNvSpPr txBox="1">
            <a:spLocks noChangeArrowheads="1"/>
          </p:cNvSpPr>
          <p:nvPr/>
        </p:nvSpPr>
        <p:spPr bwMode="auto">
          <a:xfrm>
            <a:off x="3586633" y="1864102"/>
            <a:ext cx="10287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r>
              <a:rPr lang="es-ES" sz="1600" dirty="0">
                <a:latin typeface="Candara" pitchFamily="34" charset="0"/>
              </a:rPr>
              <a:t>  </a:t>
            </a:r>
          </a:p>
          <a:p>
            <a:pPr algn="ctr"/>
            <a:r>
              <a:rPr lang="es-MX" sz="1600" i="1" dirty="0">
                <a:latin typeface="Candara" pitchFamily="34" charset="0"/>
              </a:rPr>
              <a:t>  Sección</a:t>
            </a:r>
            <a:endParaRPr lang="es-ES" sz="1600" dirty="0">
              <a:latin typeface="Candara" pitchFamily="34" charset="0"/>
            </a:endParaRPr>
          </a:p>
        </p:txBody>
      </p:sp>
      <p:sp>
        <p:nvSpPr>
          <p:cNvPr id="23" name="Text Box 31"/>
          <p:cNvSpPr txBox="1">
            <a:spLocks noChangeArrowheads="1"/>
          </p:cNvSpPr>
          <p:nvPr/>
        </p:nvSpPr>
        <p:spPr bwMode="auto">
          <a:xfrm>
            <a:off x="4970933" y="1856165"/>
            <a:ext cx="11430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defRPr/>
            </a:pPr>
            <a:endParaRPr lang="es-ES" sz="1600" dirty="0">
              <a:latin typeface="Candara" pitchFamily="34" charset="0"/>
            </a:endParaRPr>
          </a:p>
          <a:p>
            <a:pPr algn="ctr">
              <a:defRPr/>
            </a:pPr>
            <a:r>
              <a:rPr lang="es-MX" sz="1600" i="1" dirty="0">
                <a:latin typeface="Candara" pitchFamily="34" charset="0"/>
              </a:rPr>
              <a:t>   Sección</a:t>
            </a:r>
            <a:endParaRPr lang="es-ES" sz="1600" dirty="0">
              <a:latin typeface="Candara" pitchFamily="34" charset="0"/>
            </a:endParaRPr>
          </a:p>
        </p:txBody>
      </p:sp>
      <p:sp>
        <p:nvSpPr>
          <p:cNvPr id="24" name="Text Box 32"/>
          <p:cNvSpPr txBox="1">
            <a:spLocks noChangeArrowheads="1"/>
          </p:cNvSpPr>
          <p:nvPr/>
        </p:nvSpPr>
        <p:spPr bwMode="auto">
          <a:xfrm>
            <a:off x="6399683" y="1856165"/>
            <a:ext cx="11430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defRPr/>
            </a:pPr>
            <a:r>
              <a:rPr lang="es-ES" sz="1600" dirty="0">
                <a:latin typeface="Candara" pitchFamily="34" charset="0"/>
              </a:rPr>
              <a:t>   </a:t>
            </a:r>
          </a:p>
          <a:p>
            <a:pPr algn="ctr">
              <a:defRPr/>
            </a:pPr>
            <a:r>
              <a:rPr lang="es-MX" sz="1600" i="1" dirty="0">
                <a:latin typeface="Candara" pitchFamily="34" charset="0"/>
              </a:rPr>
              <a:t>   Sección</a:t>
            </a:r>
          </a:p>
          <a:p>
            <a:pPr algn="ctr">
              <a:defRPr/>
            </a:pPr>
            <a:endParaRPr lang="es-ES" sz="1600" dirty="0">
              <a:latin typeface="Candara" pitchFamily="34" charset="0"/>
            </a:endParaRPr>
          </a:p>
        </p:txBody>
      </p:sp>
      <p:sp>
        <p:nvSpPr>
          <p:cNvPr id="25" name="Text Box 43"/>
          <p:cNvSpPr txBox="1">
            <a:spLocks noChangeArrowheads="1"/>
          </p:cNvSpPr>
          <p:nvPr/>
        </p:nvSpPr>
        <p:spPr bwMode="auto">
          <a:xfrm>
            <a:off x="2222267" y="2975773"/>
            <a:ext cx="1028700" cy="571500"/>
          </a:xfrm>
          <a:prstGeom prst="rect">
            <a:avLst/>
          </a:prstGeom>
          <a:solidFill>
            <a:schemeClr val="bg1"/>
          </a:solidFill>
          <a:ln w="19050">
            <a:solidFill>
              <a:srgbClr val="CC3399"/>
            </a:solidFill>
            <a:miter lim="800000"/>
            <a:headEnd/>
            <a:tailEnd/>
          </a:ln>
        </p:spPr>
        <p:txBody>
          <a:bodyPr/>
          <a:lstStyle/>
          <a:p>
            <a:endParaRPr lang="es-ES" sz="1500" dirty="0">
              <a:latin typeface="Candara" pitchFamily="34" charset="0"/>
            </a:endParaRPr>
          </a:p>
          <a:p>
            <a:r>
              <a:rPr lang="es-ES" sz="1500" dirty="0">
                <a:latin typeface="Candara" pitchFamily="34" charset="0"/>
              </a:rPr>
              <a:t>   Serie</a:t>
            </a:r>
          </a:p>
        </p:txBody>
      </p:sp>
      <p:sp>
        <p:nvSpPr>
          <p:cNvPr id="26" name="Text Box 48"/>
          <p:cNvSpPr txBox="1">
            <a:spLocks noChangeArrowheads="1"/>
          </p:cNvSpPr>
          <p:nvPr/>
        </p:nvSpPr>
        <p:spPr bwMode="auto">
          <a:xfrm>
            <a:off x="7975206" y="5106725"/>
            <a:ext cx="1028700" cy="457200"/>
          </a:xfrm>
          <a:prstGeom prst="rect">
            <a:avLst/>
          </a:prstGeom>
          <a:solidFill>
            <a:schemeClr val="bg1"/>
          </a:solidFill>
          <a:ln w="12700">
            <a:solidFill>
              <a:schemeClr val="accent6">
                <a:lumMod val="75000"/>
              </a:schemeClr>
            </a:solidFill>
            <a:miter lim="800000"/>
            <a:headEnd/>
            <a:tailEnd/>
          </a:ln>
        </p:spPr>
        <p:txBody>
          <a:bodyPr/>
          <a:lstStyle/>
          <a:p>
            <a:endParaRPr lang="es-MX" sz="8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27" name="Text Box 49"/>
          <p:cNvSpPr txBox="1">
            <a:spLocks noChangeArrowheads="1"/>
          </p:cNvSpPr>
          <p:nvPr/>
        </p:nvSpPr>
        <p:spPr bwMode="auto">
          <a:xfrm>
            <a:off x="6347745" y="5127363"/>
            <a:ext cx="1028700" cy="457200"/>
          </a:xfrm>
          <a:prstGeom prst="rect">
            <a:avLst/>
          </a:prstGeom>
          <a:solidFill>
            <a:schemeClr val="bg1"/>
          </a:solidFill>
          <a:ln w="9525">
            <a:solidFill>
              <a:schemeClr val="accent6">
                <a:lumMod val="75000"/>
              </a:schemeClr>
            </a:solidFill>
            <a:miter lim="800000"/>
            <a:headEnd/>
            <a:tailEnd/>
          </a:ln>
        </p:spPr>
        <p:txBody>
          <a:bodyPr/>
          <a:lstStyle/>
          <a:p>
            <a:endParaRPr lang="es-MX" sz="13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28" name="Text Box 30"/>
          <p:cNvSpPr txBox="1">
            <a:spLocks noChangeArrowheads="1"/>
          </p:cNvSpPr>
          <p:nvPr/>
        </p:nvSpPr>
        <p:spPr bwMode="auto">
          <a:xfrm>
            <a:off x="2400771" y="1856165"/>
            <a:ext cx="10287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r>
              <a:rPr lang="es-ES" sz="1600" dirty="0">
                <a:latin typeface="Candara" pitchFamily="34" charset="0"/>
              </a:rPr>
              <a:t>  </a:t>
            </a:r>
          </a:p>
          <a:p>
            <a:pPr algn="ctr"/>
            <a:r>
              <a:rPr lang="es-MX" sz="1600" i="1" dirty="0">
                <a:latin typeface="Candara" pitchFamily="34" charset="0"/>
              </a:rPr>
              <a:t>  Sección</a:t>
            </a:r>
            <a:endParaRPr lang="es-ES" sz="1600" dirty="0">
              <a:latin typeface="Candara" pitchFamily="34" charset="0"/>
            </a:endParaRPr>
          </a:p>
        </p:txBody>
      </p:sp>
      <p:sp>
        <p:nvSpPr>
          <p:cNvPr id="29" name="Text Box 30"/>
          <p:cNvSpPr txBox="1">
            <a:spLocks noChangeArrowheads="1"/>
          </p:cNvSpPr>
          <p:nvPr/>
        </p:nvSpPr>
        <p:spPr bwMode="auto">
          <a:xfrm>
            <a:off x="1186333" y="1867277"/>
            <a:ext cx="10287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r>
              <a:rPr lang="es-ES" sz="1600" dirty="0">
                <a:latin typeface="Candara" pitchFamily="34" charset="0"/>
              </a:rPr>
              <a:t>  </a:t>
            </a:r>
          </a:p>
          <a:p>
            <a:pPr algn="ctr"/>
            <a:r>
              <a:rPr lang="es-MX" sz="1600" i="1" dirty="0">
                <a:latin typeface="Candara" pitchFamily="34" charset="0"/>
              </a:rPr>
              <a:t>  Sección</a:t>
            </a:r>
            <a:endParaRPr lang="es-ES" sz="1600" dirty="0">
              <a:latin typeface="Candara" pitchFamily="34" charset="0"/>
            </a:endParaRPr>
          </a:p>
        </p:txBody>
      </p:sp>
      <p:sp>
        <p:nvSpPr>
          <p:cNvPr id="30" name="Text Box 32"/>
          <p:cNvSpPr txBox="1">
            <a:spLocks noChangeArrowheads="1"/>
          </p:cNvSpPr>
          <p:nvPr/>
        </p:nvSpPr>
        <p:spPr bwMode="auto">
          <a:xfrm>
            <a:off x="7971308" y="1856165"/>
            <a:ext cx="1143000" cy="685800"/>
          </a:xfrm>
          <a:prstGeom prst="rect">
            <a:avLst/>
          </a:prstGeom>
          <a:solidFill>
            <a:schemeClr val="bg1"/>
          </a:solidFill>
          <a:ln w="28575">
            <a:solidFill>
              <a:schemeClr val="accent4">
                <a:lumMod val="40000"/>
                <a:lumOff val="60000"/>
              </a:schemeClr>
            </a:solidFill>
            <a:miter lim="800000"/>
            <a:headEnd/>
            <a:tailEnd/>
          </a:ln>
        </p:spPr>
        <p:txBody>
          <a:bodyPr/>
          <a:lstStyle/>
          <a:p>
            <a:pPr algn="ctr">
              <a:defRPr/>
            </a:pPr>
            <a:r>
              <a:rPr lang="es-ES" sz="1600" dirty="0">
                <a:latin typeface="Candara" pitchFamily="34" charset="0"/>
              </a:rPr>
              <a:t>   </a:t>
            </a:r>
          </a:p>
          <a:p>
            <a:pPr algn="ctr">
              <a:defRPr/>
            </a:pPr>
            <a:r>
              <a:rPr lang="es-MX" sz="1600" i="1" dirty="0">
                <a:latin typeface="Candara" pitchFamily="34" charset="0"/>
              </a:rPr>
              <a:t>   Sección</a:t>
            </a:r>
          </a:p>
          <a:p>
            <a:pPr algn="ctr">
              <a:defRPr/>
            </a:pPr>
            <a:endParaRPr lang="es-ES" sz="1600" dirty="0">
              <a:latin typeface="Candara" pitchFamily="34" charset="0"/>
            </a:endParaRPr>
          </a:p>
        </p:txBody>
      </p:sp>
      <p:cxnSp>
        <p:nvCxnSpPr>
          <p:cNvPr id="31" name="30 Conector recto"/>
          <p:cNvCxnSpPr>
            <a:endCxn id="9" idx="0"/>
          </p:cNvCxnSpPr>
          <p:nvPr/>
        </p:nvCxnSpPr>
        <p:spPr>
          <a:xfrm>
            <a:off x="1483286" y="1441188"/>
            <a:ext cx="678656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16200000" flipH="1">
            <a:off x="4593991" y="1302282"/>
            <a:ext cx="271463"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Box 43"/>
          <p:cNvSpPr txBox="1">
            <a:spLocks noChangeArrowheads="1"/>
          </p:cNvSpPr>
          <p:nvPr/>
        </p:nvSpPr>
        <p:spPr bwMode="auto">
          <a:xfrm>
            <a:off x="2374667" y="3128173"/>
            <a:ext cx="1028700" cy="571500"/>
          </a:xfrm>
          <a:prstGeom prst="rect">
            <a:avLst/>
          </a:prstGeom>
          <a:solidFill>
            <a:schemeClr val="bg1"/>
          </a:solidFill>
          <a:ln w="19050">
            <a:solidFill>
              <a:srgbClr val="CC3399"/>
            </a:solidFill>
            <a:miter lim="800000"/>
            <a:headEnd/>
            <a:tailEnd/>
          </a:ln>
        </p:spPr>
        <p:txBody>
          <a:bodyPr/>
          <a:lstStyle/>
          <a:p>
            <a:endParaRPr lang="es-ES" sz="1500" dirty="0">
              <a:latin typeface="Candara" pitchFamily="34" charset="0"/>
            </a:endParaRPr>
          </a:p>
          <a:p>
            <a:r>
              <a:rPr lang="es-ES" sz="1500" dirty="0">
                <a:latin typeface="Candara" pitchFamily="34" charset="0"/>
              </a:rPr>
              <a:t>   Serie</a:t>
            </a:r>
          </a:p>
        </p:txBody>
      </p:sp>
      <p:sp>
        <p:nvSpPr>
          <p:cNvPr id="34" name="Text Box 43"/>
          <p:cNvSpPr txBox="1">
            <a:spLocks noChangeArrowheads="1"/>
          </p:cNvSpPr>
          <p:nvPr/>
        </p:nvSpPr>
        <p:spPr bwMode="auto">
          <a:xfrm>
            <a:off x="2527067" y="3280573"/>
            <a:ext cx="1028700" cy="571500"/>
          </a:xfrm>
          <a:prstGeom prst="rect">
            <a:avLst/>
          </a:prstGeom>
          <a:solidFill>
            <a:schemeClr val="bg1"/>
          </a:solidFill>
          <a:ln w="19050">
            <a:solidFill>
              <a:srgbClr val="CC3399"/>
            </a:solidFill>
            <a:miter lim="800000"/>
            <a:headEnd/>
            <a:tailEnd/>
          </a:ln>
        </p:spPr>
        <p:txBody>
          <a:bodyPr/>
          <a:lstStyle/>
          <a:p>
            <a:endParaRPr lang="es-ES" sz="1500" dirty="0">
              <a:latin typeface="Candara" pitchFamily="34" charset="0"/>
            </a:endParaRPr>
          </a:p>
          <a:p>
            <a:r>
              <a:rPr lang="es-ES" sz="1500" dirty="0">
                <a:latin typeface="Candara" pitchFamily="34" charset="0"/>
              </a:rPr>
              <a:t>   Serie</a:t>
            </a:r>
          </a:p>
        </p:txBody>
      </p:sp>
      <p:sp>
        <p:nvSpPr>
          <p:cNvPr id="35" name="Text Box 43"/>
          <p:cNvSpPr txBox="1">
            <a:spLocks noChangeArrowheads="1"/>
          </p:cNvSpPr>
          <p:nvPr/>
        </p:nvSpPr>
        <p:spPr bwMode="auto">
          <a:xfrm>
            <a:off x="6946260" y="2958663"/>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36" name="Text Box 43"/>
          <p:cNvSpPr txBox="1">
            <a:spLocks noChangeArrowheads="1"/>
          </p:cNvSpPr>
          <p:nvPr/>
        </p:nvSpPr>
        <p:spPr bwMode="auto">
          <a:xfrm>
            <a:off x="7098660" y="3111063"/>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37" name="Text Box 43"/>
          <p:cNvSpPr txBox="1">
            <a:spLocks noChangeArrowheads="1"/>
          </p:cNvSpPr>
          <p:nvPr/>
        </p:nvSpPr>
        <p:spPr bwMode="auto">
          <a:xfrm>
            <a:off x="7251060" y="3263463"/>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38" name="81 CuadroTexto"/>
          <p:cNvSpPr txBox="1">
            <a:spLocks noChangeArrowheads="1"/>
          </p:cNvSpPr>
          <p:nvPr/>
        </p:nvSpPr>
        <p:spPr bwMode="auto">
          <a:xfrm>
            <a:off x="785579" y="4124680"/>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39" name="Text Box 15"/>
          <p:cNvSpPr txBox="1">
            <a:spLocks noChangeArrowheads="1"/>
          </p:cNvSpPr>
          <p:nvPr/>
        </p:nvSpPr>
        <p:spPr bwMode="auto">
          <a:xfrm>
            <a:off x="866542" y="4205643"/>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40" name="85 CuadroTexto"/>
          <p:cNvSpPr txBox="1">
            <a:spLocks noChangeArrowheads="1"/>
          </p:cNvSpPr>
          <p:nvPr/>
        </p:nvSpPr>
        <p:spPr bwMode="auto">
          <a:xfrm>
            <a:off x="937979" y="4277080"/>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41" name="Text Box 15"/>
          <p:cNvSpPr txBox="1">
            <a:spLocks noChangeArrowheads="1"/>
          </p:cNvSpPr>
          <p:nvPr/>
        </p:nvSpPr>
        <p:spPr bwMode="auto">
          <a:xfrm>
            <a:off x="1018942" y="4358043"/>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42" name="87 CuadroTexto"/>
          <p:cNvSpPr txBox="1">
            <a:spLocks noChangeArrowheads="1"/>
          </p:cNvSpPr>
          <p:nvPr/>
        </p:nvSpPr>
        <p:spPr bwMode="auto">
          <a:xfrm>
            <a:off x="1090379" y="4429480"/>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43" name="Text Box 15"/>
          <p:cNvSpPr txBox="1">
            <a:spLocks noChangeArrowheads="1"/>
          </p:cNvSpPr>
          <p:nvPr/>
        </p:nvSpPr>
        <p:spPr bwMode="auto">
          <a:xfrm>
            <a:off x="7822806" y="4147259"/>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44" name="91 CuadroTexto"/>
          <p:cNvSpPr txBox="1">
            <a:spLocks noChangeArrowheads="1"/>
          </p:cNvSpPr>
          <p:nvPr/>
        </p:nvSpPr>
        <p:spPr bwMode="auto">
          <a:xfrm>
            <a:off x="7894244" y="4218696"/>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sp>
        <p:nvSpPr>
          <p:cNvPr id="45" name="Text Box 15"/>
          <p:cNvSpPr txBox="1">
            <a:spLocks noChangeArrowheads="1"/>
          </p:cNvSpPr>
          <p:nvPr/>
        </p:nvSpPr>
        <p:spPr bwMode="auto">
          <a:xfrm>
            <a:off x="7975206" y="4299659"/>
            <a:ext cx="1028700" cy="357187"/>
          </a:xfrm>
          <a:prstGeom prst="rect">
            <a:avLst/>
          </a:prstGeom>
          <a:solidFill>
            <a:schemeClr val="bg1"/>
          </a:solidFill>
          <a:ln w="12700">
            <a:solidFill>
              <a:schemeClr val="accent5">
                <a:lumMod val="60000"/>
                <a:lumOff val="40000"/>
              </a:schemeClr>
            </a:solidFill>
            <a:miter lim="800000"/>
            <a:headEnd/>
            <a:tailEnd/>
          </a:ln>
        </p:spPr>
        <p:txBody>
          <a:bodyPr/>
          <a:lstStyle/>
          <a:p>
            <a:endParaRPr lang="es-ES" sz="1200" dirty="0">
              <a:latin typeface="Candara" pitchFamily="34" charset="0"/>
            </a:endParaRPr>
          </a:p>
          <a:p>
            <a:r>
              <a:rPr lang="es-MX" sz="1200" dirty="0">
                <a:latin typeface="Candara" pitchFamily="34" charset="0"/>
              </a:rPr>
              <a:t>   </a:t>
            </a:r>
            <a:endParaRPr lang="es-ES" sz="1200" dirty="0">
              <a:latin typeface="Candara" pitchFamily="34" charset="0"/>
            </a:endParaRPr>
          </a:p>
        </p:txBody>
      </p:sp>
      <p:sp>
        <p:nvSpPr>
          <p:cNvPr id="46" name="93 CuadroTexto"/>
          <p:cNvSpPr txBox="1">
            <a:spLocks noChangeArrowheads="1"/>
          </p:cNvSpPr>
          <p:nvPr/>
        </p:nvSpPr>
        <p:spPr bwMode="auto">
          <a:xfrm>
            <a:off x="8046644" y="4371096"/>
            <a:ext cx="814647" cy="261610"/>
          </a:xfrm>
          <a:prstGeom prst="rect">
            <a:avLst/>
          </a:prstGeom>
          <a:solidFill>
            <a:schemeClr val="bg1"/>
          </a:solidFill>
          <a:ln w="9525">
            <a:solidFill>
              <a:schemeClr val="accent5">
                <a:lumMod val="60000"/>
                <a:lumOff val="40000"/>
              </a:schemeClr>
            </a:solidFill>
            <a:miter lim="800000"/>
            <a:headEnd/>
            <a:tailEnd/>
          </a:ln>
        </p:spPr>
        <p:txBody>
          <a:bodyPr wrap="none">
            <a:spAutoFit/>
          </a:bodyPr>
          <a:lstStyle/>
          <a:p>
            <a:r>
              <a:rPr lang="es-MX" sz="1100" dirty="0">
                <a:latin typeface="Candara" pitchFamily="34" charset="0"/>
              </a:rPr>
              <a:t>SUB-SERIE</a:t>
            </a:r>
          </a:p>
        </p:txBody>
      </p:sp>
      <p:cxnSp>
        <p:nvCxnSpPr>
          <p:cNvPr id="47" name="46 Conector recto"/>
          <p:cNvCxnSpPr>
            <a:endCxn id="25" idx="1"/>
          </p:cNvCxnSpPr>
          <p:nvPr/>
        </p:nvCxnSpPr>
        <p:spPr>
          <a:xfrm flipV="1">
            <a:off x="1160230" y="3261523"/>
            <a:ext cx="1062037"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Box 18"/>
          <p:cNvSpPr txBox="1">
            <a:spLocks noChangeArrowheads="1"/>
          </p:cNvSpPr>
          <p:nvPr/>
        </p:nvSpPr>
        <p:spPr bwMode="auto">
          <a:xfrm>
            <a:off x="2484204" y="5193067"/>
            <a:ext cx="1028700" cy="457200"/>
          </a:xfrm>
          <a:prstGeom prst="rect">
            <a:avLst/>
          </a:prstGeom>
          <a:solidFill>
            <a:schemeClr val="bg1"/>
          </a:solidFill>
          <a:ln w="12700">
            <a:solidFill>
              <a:schemeClr val="accent6">
                <a:lumMod val="75000"/>
              </a:schemeClr>
            </a:solidFill>
            <a:miter lim="800000"/>
            <a:headEnd/>
            <a:tailEnd/>
          </a:ln>
        </p:spPr>
        <p:txBody>
          <a:bodyPr/>
          <a:lstStyle/>
          <a:p>
            <a:endParaRPr lang="es-MX" sz="1300" dirty="0" smtClean="0">
              <a:latin typeface="Candara" pitchFamily="34" charset="0"/>
            </a:endParaRPr>
          </a:p>
          <a:p>
            <a:r>
              <a:rPr lang="es-MX" sz="1300" dirty="0" smtClean="0">
                <a:latin typeface="Candara" pitchFamily="34" charset="0"/>
              </a:rPr>
              <a:t>Expediente</a:t>
            </a:r>
            <a:endParaRPr lang="es-ES" sz="1300" dirty="0">
              <a:latin typeface="Candara" pitchFamily="34" charset="0"/>
            </a:endParaRPr>
          </a:p>
        </p:txBody>
      </p:sp>
      <p:sp>
        <p:nvSpPr>
          <p:cNvPr id="49" name="Documents"/>
          <p:cNvSpPr>
            <a:spLocks noEditPoints="1" noChangeArrowheads="1"/>
          </p:cNvSpPr>
          <p:nvPr/>
        </p:nvSpPr>
        <p:spPr bwMode="auto">
          <a:xfrm>
            <a:off x="2555642" y="5907442"/>
            <a:ext cx="1000125" cy="8572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FFCC00"/>
            </a:solidFill>
            <a:miter lim="800000"/>
            <a:headEnd/>
            <a:tailEnd/>
          </a:ln>
          <a:effectLst>
            <a:outerShdw dist="107763" dir="2700000" algn="ctr" rotWithShape="0">
              <a:srgbClr val="808080"/>
            </a:outerShdw>
          </a:effectLst>
        </p:spPr>
        <p:txBody>
          <a:bodyPr/>
          <a:lstStyle/>
          <a:p>
            <a:pPr>
              <a:defRPr/>
            </a:pPr>
            <a:endParaRPr lang="es-MX" dirty="0">
              <a:latin typeface="Candara" pitchFamily="34" charset="0"/>
            </a:endParaRPr>
          </a:p>
        </p:txBody>
      </p:sp>
      <p:cxnSp>
        <p:nvCxnSpPr>
          <p:cNvPr id="50" name="49 Conector recto"/>
          <p:cNvCxnSpPr/>
          <p:nvPr/>
        </p:nvCxnSpPr>
        <p:spPr>
          <a:xfrm rot="5400000">
            <a:off x="2753285" y="5943161"/>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rot="5400000">
            <a:off x="2851710" y="5898711"/>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5400000">
            <a:off x="2967598" y="5835211"/>
            <a:ext cx="142875" cy="1587"/>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sp>
        <p:nvSpPr>
          <p:cNvPr id="53" name="136 CuadroTexto"/>
          <p:cNvSpPr txBox="1">
            <a:spLocks noChangeArrowheads="1"/>
          </p:cNvSpPr>
          <p:nvPr/>
        </p:nvSpPr>
        <p:spPr bwMode="auto">
          <a:xfrm>
            <a:off x="2575486" y="6015393"/>
            <a:ext cx="925512" cy="600075"/>
          </a:xfrm>
          <a:prstGeom prst="rect">
            <a:avLst/>
          </a:prstGeom>
          <a:noFill/>
          <a:ln w="9525">
            <a:solidFill>
              <a:srgbClr val="FFCC00"/>
            </a:solidFill>
            <a:miter lim="800000"/>
            <a:headEnd/>
            <a:tailEnd/>
          </a:ln>
        </p:spPr>
        <p:txBody>
          <a:bodyPr wrap="none">
            <a:spAutoFit/>
          </a:bodyPr>
          <a:lstStyle/>
          <a:p>
            <a:pPr algn="ctr"/>
            <a:r>
              <a:rPr lang="es-MX" sz="1100" dirty="0">
                <a:latin typeface="Candara" pitchFamily="34" charset="0"/>
                <a:cs typeface="Tahoma" pitchFamily="34" charset="0"/>
              </a:rPr>
              <a:t>Unidad</a:t>
            </a:r>
          </a:p>
          <a:p>
            <a:pPr algn="ctr"/>
            <a:r>
              <a:rPr lang="es-MX" sz="1100" dirty="0">
                <a:latin typeface="Candara" pitchFamily="34" charset="0"/>
                <a:cs typeface="Tahoma" pitchFamily="34" charset="0"/>
              </a:rPr>
              <a:t>Documental</a:t>
            </a:r>
          </a:p>
          <a:p>
            <a:pPr algn="ctr"/>
            <a:r>
              <a:rPr lang="es-MX" sz="1100" dirty="0">
                <a:latin typeface="Candara" pitchFamily="34" charset="0"/>
                <a:cs typeface="Tahoma" pitchFamily="34" charset="0"/>
              </a:rPr>
              <a:t>simple</a:t>
            </a:r>
          </a:p>
        </p:txBody>
      </p:sp>
      <p:sp>
        <p:nvSpPr>
          <p:cNvPr id="54" name="Text Box 19"/>
          <p:cNvSpPr txBox="1">
            <a:spLocks noChangeArrowheads="1"/>
          </p:cNvSpPr>
          <p:nvPr/>
        </p:nvSpPr>
        <p:spPr bwMode="auto">
          <a:xfrm>
            <a:off x="785579" y="5193067"/>
            <a:ext cx="1143000" cy="457200"/>
          </a:xfrm>
          <a:prstGeom prst="rect">
            <a:avLst/>
          </a:prstGeom>
          <a:solidFill>
            <a:schemeClr val="bg1"/>
          </a:solidFill>
          <a:ln w="9525">
            <a:solidFill>
              <a:schemeClr val="accent6">
                <a:lumMod val="75000"/>
              </a:schemeClr>
            </a:solidFill>
            <a:miter lim="800000"/>
            <a:headEnd/>
            <a:tailEnd/>
          </a:ln>
        </p:spPr>
        <p:txBody>
          <a:bodyPr/>
          <a:lstStyle/>
          <a:p>
            <a:endParaRPr lang="es-MX" sz="1300" dirty="0">
              <a:latin typeface="Candara" pitchFamily="34" charset="0"/>
            </a:endParaRPr>
          </a:p>
          <a:p>
            <a:r>
              <a:rPr lang="es-MX" sz="1300" dirty="0">
                <a:latin typeface="Candara" pitchFamily="34" charset="0"/>
              </a:rPr>
              <a:t>Expediente</a:t>
            </a:r>
            <a:endParaRPr lang="es-ES" sz="1300" dirty="0">
              <a:latin typeface="Candara" pitchFamily="34" charset="0"/>
            </a:endParaRPr>
          </a:p>
        </p:txBody>
      </p:sp>
      <p:sp>
        <p:nvSpPr>
          <p:cNvPr id="55" name="Line 20"/>
          <p:cNvSpPr>
            <a:spLocks noChangeShapeType="1"/>
          </p:cNvSpPr>
          <p:nvPr/>
        </p:nvSpPr>
        <p:spPr bwMode="auto">
          <a:xfrm>
            <a:off x="1643089" y="4735867"/>
            <a:ext cx="0" cy="228600"/>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56" name="Line 21"/>
          <p:cNvSpPr>
            <a:spLocks noChangeShapeType="1"/>
          </p:cNvSpPr>
          <p:nvPr/>
        </p:nvSpPr>
        <p:spPr bwMode="auto">
          <a:xfrm>
            <a:off x="957289" y="4964467"/>
            <a:ext cx="685800" cy="0"/>
          </a:xfrm>
          <a:prstGeom prst="line">
            <a:avLst/>
          </a:prstGeom>
          <a:noFill/>
          <a:ln w="9525">
            <a:solidFill>
              <a:schemeClr val="accent6">
                <a:lumMod val="75000"/>
              </a:schemeClr>
            </a:solidFill>
            <a:round/>
            <a:headEnd/>
            <a:tailEnd/>
          </a:ln>
        </p:spPr>
        <p:txBody>
          <a:bodyPr/>
          <a:lstStyle/>
          <a:p>
            <a:endParaRPr lang="es-MX" dirty="0">
              <a:latin typeface="Candara" pitchFamily="34" charset="0"/>
            </a:endParaRPr>
          </a:p>
        </p:txBody>
      </p:sp>
      <p:sp>
        <p:nvSpPr>
          <p:cNvPr id="57" name="Line 22"/>
          <p:cNvSpPr>
            <a:spLocks noChangeShapeType="1"/>
          </p:cNvSpPr>
          <p:nvPr/>
        </p:nvSpPr>
        <p:spPr bwMode="auto">
          <a:xfrm>
            <a:off x="957289" y="4964467"/>
            <a:ext cx="0" cy="228600"/>
          </a:xfrm>
          <a:prstGeom prst="line">
            <a:avLst/>
          </a:prstGeom>
          <a:noFill/>
          <a:ln w="9525">
            <a:solidFill>
              <a:schemeClr val="accent6">
                <a:lumMod val="75000"/>
              </a:schemeClr>
            </a:solidFill>
            <a:round/>
            <a:headEnd/>
            <a:tailEnd/>
          </a:ln>
        </p:spPr>
        <p:txBody>
          <a:bodyPr/>
          <a:lstStyle/>
          <a:p>
            <a:endParaRPr lang="es-MX" dirty="0">
              <a:latin typeface="Candara" pitchFamily="34" charset="0"/>
            </a:endParaRPr>
          </a:p>
        </p:txBody>
      </p:sp>
      <p:sp>
        <p:nvSpPr>
          <p:cNvPr id="58" name="Line 20"/>
          <p:cNvSpPr>
            <a:spLocks noChangeShapeType="1"/>
          </p:cNvSpPr>
          <p:nvPr/>
        </p:nvSpPr>
        <p:spPr bwMode="auto">
          <a:xfrm>
            <a:off x="2937435" y="3852073"/>
            <a:ext cx="0" cy="1313698"/>
          </a:xfrm>
          <a:prstGeom prst="line">
            <a:avLst/>
          </a:prstGeom>
          <a:noFill/>
          <a:ln w="9525">
            <a:solidFill>
              <a:srgbClr val="000000"/>
            </a:solidFill>
            <a:round/>
            <a:headEnd/>
            <a:tailEnd/>
          </a:ln>
        </p:spPr>
        <p:txBody>
          <a:bodyPr/>
          <a:lstStyle/>
          <a:p>
            <a:endParaRPr lang="es-MX" dirty="0">
              <a:latin typeface="Candara" pitchFamily="34" charset="0"/>
            </a:endParaRPr>
          </a:p>
        </p:txBody>
      </p:sp>
      <p:sp>
        <p:nvSpPr>
          <p:cNvPr id="59" name="Line 20"/>
          <p:cNvSpPr>
            <a:spLocks noChangeShapeType="1"/>
          </p:cNvSpPr>
          <p:nvPr/>
        </p:nvSpPr>
        <p:spPr bwMode="auto">
          <a:xfrm>
            <a:off x="8046644" y="3834875"/>
            <a:ext cx="0" cy="312384"/>
          </a:xfrm>
          <a:prstGeom prst="line">
            <a:avLst/>
          </a:prstGeom>
          <a:noFill/>
          <a:ln w="9525">
            <a:solidFill>
              <a:srgbClr val="000000"/>
            </a:solidFill>
            <a:round/>
            <a:headEnd/>
            <a:tailEnd/>
          </a:ln>
        </p:spPr>
        <p:txBody>
          <a:bodyPr/>
          <a:lstStyle/>
          <a:p>
            <a:endParaRPr lang="es-MX" dirty="0">
              <a:latin typeface="Candara" pitchFamily="34" charset="0"/>
            </a:endParaRPr>
          </a:p>
        </p:txBody>
      </p:sp>
      <p:cxnSp>
        <p:nvCxnSpPr>
          <p:cNvPr id="60" name="59 Conector recto"/>
          <p:cNvCxnSpPr/>
          <p:nvPr/>
        </p:nvCxnSpPr>
        <p:spPr>
          <a:xfrm rot="5400000">
            <a:off x="5060282" y="2838827"/>
            <a:ext cx="5730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Box 43"/>
          <p:cNvSpPr txBox="1">
            <a:spLocks noChangeArrowheads="1"/>
          </p:cNvSpPr>
          <p:nvPr/>
        </p:nvSpPr>
        <p:spPr bwMode="auto">
          <a:xfrm>
            <a:off x="5265083" y="2951279"/>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62" name="Text Box 43"/>
          <p:cNvSpPr txBox="1">
            <a:spLocks noChangeArrowheads="1"/>
          </p:cNvSpPr>
          <p:nvPr/>
        </p:nvSpPr>
        <p:spPr bwMode="auto">
          <a:xfrm>
            <a:off x="5417483" y="3103679"/>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sp>
        <p:nvSpPr>
          <p:cNvPr id="63" name="Text Box 43"/>
          <p:cNvSpPr txBox="1">
            <a:spLocks noChangeArrowheads="1"/>
          </p:cNvSpPr>
          <p:nvPr/>
        </p:nvSpPr>
        <p:spPr bwMode="auto">
          <a:xfrm>
            <a:off x="5569883" y="3256079"/>
            <a:ext cx="1028701" cy="571412"/>
          </a:xfrm>
          <a:prstGeom prst="rect">
            <a:avLst/>
          </a:prstGeom>
          <a:solidFill>
            <a:schemeClr val="bg1"/>
          </a:solidFill>
          <a:ln w="19050">
            <a:solidFill>
              <a:srgbClr val="CC3399"/>
            </a:solidFill>
            <a:miter lim="800000"/>
            <a:headEnd/>
            <a:tailEnd/>
          </a:ln>
        </p:spPr>
        <p:txBody>
          <a:bodyPr/>
          <a:lstStyle/>
          <a:p>
            <a:pPr>
              <a:defRPr/>
            </a:pPr>
            <a:endParaRPr lang="es-ES" sz="1500" dirty="0">
              <a:latin typeface="Candara" pitchFamily="34" charset="0"/>
            </a:endParaRPr>
          </a:p>
          <a:p>
            <a:pPr>
              <a:defRPr/>
            </a:pPr>
            <a:r>
              <a:rPr lang="es-ES" sz="1500" dirty="0">
                <a:latin typeface="Candara" pitchFamily="34" charset="0"/>
              </a:rPr>
              <a:t>   Serie</a:t>
            </a:r>
          </a:p>
        </p:txBody>
      </p:sp>
      <p:cxnSp>
        <p:nvCxnSpPr>
          <p:cNvPr id="64" name="63 Conector recto"/>
          <p:cNvCxnSpPr/>
          <p:nvPr/>
        </p:nvCxnSpPr>
        <p:spPr>
          <a:xfrm flipV="1">
            <a:off x="6540640" y="5584563"/>
            <a:ext cx="447675" cy="24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Documents"/>
          <p:cNvSpPr>
            <a:spLocks noEditPoints="1" noChangeArrowheads="1"/>
          </p:cNvSpPr>
          <p:nvPr/>
        </p:nvSpPr>
        <p:spPr bwMode="auto">
          <a:xfrm>
            <a:off x="6273940" y="5870313"/>
            <a:ext cx="1000125" cy="8572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FFCC00"/>
            </a:solidFill>
            <a:miter lim="800000"/>
            <a:headEnd/>
            <a:tailEnd/>
          </a:ln>
          <a:effectLst>
            <a:outerShdw dist="107763" dir="2700000" algn="ctr" rotWithShape="0">
              <a:srgbClr val="808080"/>
            </a:outerShdw>
          </a:effectLst>
        </p:spPr>
        <p:txBody>
          <a:bodyPr/>
          <a:lstStyle/>
          <a:p>
            <a:pPr>
              <a:defRPr/>
            </a:pPr>
            <a:endParaRPr lang="es-MX" dirty="0">
              <a:latin typeface="Candara" pitchFamily="34" charset="0"/>
            </a:endParaRPr>
          </a:p>
        </p:txBody>
      </p:sp>
      <p:cxnSp>
        <p:nvCxnSpPr>
          <p:cNvPr id="66" name="65 Conector recto"/>
          <p:cNvCxnSpPr/>
          <p:nvPr/>
        </p:nvCxnSpPr>
        <p:spPr>
          <a:xfrm rot="5400000">
            <a:off x="6471583" y="5906032"/>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rot="5400000">
            <a:off x="6570008" y="5861582"/>
            <a:ext cx="142875" cy="1588"/>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rot="5400000">
            <a:off x="6685896" y="5798082"/>
            <a:ext cx="142875" cy="1587"/>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sp>
        <p:nvSpPr>
          <p:cNvPr id="69" name="136 CuadroTexto"/>
          <p:cNvSpPr txBox="1">
            <a:spLocks noChangeArrowheads="1"/>
          </p:cNvSpPr>
          <p:nvPr/>
        </p:nvSpPr>
        <p:spPr bwMode="auto">
          <a:xfrm>
            <a:off x="6293784" y="5978264"/>
            <a:ext cx="925512" cy="600075"/>
          </a:xfrm>
          <a:prstGeom prst="rect">
            <a:avLst/>
          </a:prstGeom>
          <a:noFill/>
          <a:ln w="9525">
            <a:solidFill>
              <a:srgbClr val="FFCC00"/>
            </a:solidFill>
            <a:miter lim="800000"/>
            <a:headEnd/>
            <a:tailEnd/>
          </a:ln>
        </p:spPr>
        <p:txBody>
          <a:bodyPr wrap="none">
            <a:spAutoFit/>
          </a:bodyPr>
          <a:lstStyle/>
          <a:p>
            <a:pPr algn="ctr"/>
            <a:r>
              <a:rPr lang="es-MX" sz="1100" dirty="0">
                <a:latin typeface="Candara" pitchFamily="34" charset="0"/>
                <a:cs typeface="Tahoma" pitchFamily="34" charset="0"/>
              </a:rPr>
              <a:t>Unidad</a:t>
            </a:r>
          </a:p>
          <a:p>
            <a:pPr algn="ctr"/>
            <a:r>
              <a:rPr lang="es-MX" sz="1100" dirty="0">
                <a:latin typeface="Candara" pitchFamily="34" charset="0"/>
                <a:cs typeface="Tahoma" pitchFamily="34" charset="0"/>
              </a:rPr>
              <a:t>Documental</a:t>
            </a:r>
          </a:p>
          <a:p>
            <a:pPr algn="ctr"/>
            <a:r>
              <a:rPr lang="es-MX" sz="1100" dirty="0">
                <a:latin typeface="Candara" pitchFamily="34" charset="0"/>
                <a:cs typeface="Tahoma" pitchFamily="34" charset="0"/>
              </a:rPr>
              <a:t>simple</a:t>
            </a:r>
          </a:p>
        </p:txBody>
      </p:sp>
      <p:sp>
        <p:nvSpPr>
          <p:cNvPr id="70" name="69 Rectángulo"/>
          <p:cNvSpPr>
            <a:spLocks noChangeArrowheads="1"/>
          </p:cNvSpPr>
          <p:nvPr/>
        </p:nvSpPr>
        <p:spPr bwMode="auto">
          <a:xfrm>
            <a:off x="605888" y="55300"/>
            <a:ext cx="2786062" cy="1384300"/>
          </a:xfrm>
          <a:prstGeom prst="rect">
            <a:avLst/>
          </a:prstGeom>
          <a:solidFill>
            <a:schemeClr val="accent3"/>
          </a:solidFill>
          <a:ln w="9525">
            <a:noFill/>
            <a:miter lim="800000"/>
            <a:headEnd/>
            <a:tailEnd/>
          </a:ln>
        </p:spPr>
        <p:txBody>
          <a:bodyPr>
            <a:spAutoFit/>
          </a:bodyPr>
          <a:lstStyle/>
          <a:p>
            <a:pPr algn="ctr"/>
            <a:r>
              <a:rPr lang="es-MX" sz="1400" b="1" dirty="0">
                <a:latin typeface="Century Gothic" pitchFamily="34" charset="0"/>
              </a:rPr>
              <a:t>Conjunto de documentos producidos orgánicamente por una dependencia con cuyo nombre se identifica</a:t>
            </a:r>
          </a:p>
          <a:p>
            <a:pPr algn="ctr"/>
            <a:r>
              <a:rPr lang="es-MX" sz="1400" b="1" dirty="0">
                <a:latin typeface="Century Gothic" pitchFamily="34" charset="0"/>
              </a:rPr>
              <a:t>(Es el nombre de la dependencia)</a:t>
            </a:r>
            <a:endParaRPr lang="es-MX" sz="1400" b="1" dirty="0"/>
          </a:p>
        </p:txBody>
      </p:sp>
      <p:sp>
        <p:nvSpPr>
          <p:cNvPr id="71" name="70 Rectángulo"/>
          <p:cNvSpPr>
            <a:spLocks noChangeArrowheads="1"/>
          </p:cNvSpPr>
          <p:nvPr/>
        </p:nvSpPr>
        <p:spPr bwMode="auto">
          <a:xfrm>
            <a:off x="4885281" y="1558023"/>
            <a:ext cx="3310718" cy="1015663"/>
          </a:xfrm>
          <a:prstGeom prst="rect">
            <a:avLst/>
          </a:prstGeom>
          <a:solidFill>
            <a:schemeClr val="accent4">
              <a:lumMod val="40000"/>
              <a:lumOff val="60000"/>
            </a:schemeClr>
          </a:solidFill>
          <a:ln w="9525">
            <a:noFill/>
            <a:miter lim="800000"/>
            <a:headEnd/>
            <a:tailEnd/>
          </a:ln>
        </p:spPr>
        <p:txBody>
          <a:bodyPr wrap="square">
            <a:spAutoFit/>
          </a:bodyPr>
          <a:lstStyle/>
          <a:p>
            <a:pPr algn="ctr"/>
            <a:r>
              <a:rPr lang="es-MX" sz="1500" dirty="0" smtClean="0">
                <a:latin typeface="Candara" pitchFamily="34" charset="0"/>
              </a:rPr>
              <a:t>Cada una de las divisiones </a:t>
            </a:r>
          </a:p>
          <a:p>
            <a:pPr algn="ctr"/>
            <a:r>
              <a:rPr lang="es-MX" sz="1500" dirty="0" smtClean="0">
                <a:latin typeface="Candara" pitchFamily="34" charset="0"/>
              </a:rPr>
              <a:t>del </a:t>
            </a:r>
            <a:r>
              <a:rPr lang="es-MX" sz="1500" b="1" dirty="0" smtClean="0">
                <a:latin typeface="Candara" pitchFamily="34" charset="0"/>
              </a:rPr>
              <a:t>fondo</a:t>
            </a:r>
            <a:r>
              <a:rPr lang="es-MX" sz="1500" dirty="0" smtClean="0">
                <a:latin typeface="Candara" pitchFamily="34" charset="0"/>
              </a:rPr>
              <a:t>, basada </a:t>
            </a:r>
          </a:p>
          <a:p>
            <a:pPr algn="ctr"/>
            <a:r>
              <a:rPr lang="es-MX" sz="1500" dirty="0" smtClean="0">
                <a:latin typeface="Candara" pitchFamily="34" charset="0"/>
              </a:rPr>
              <a:t>en las funciones de cada dependencia </a:t>
            </a:r>
          </a:p>
          <a:p>
            <a:pPr algn="ctr"/>
            <a:r>
              <a:rPr lang="es-MX" sz="1500" dirty="0" smtClean="0">
                <a:latin typeface="Candara" pitchFamily="34" charset="0"/>
              </a:rPr>
              <a:t>(Son los niveles de mando superior)</a:t>
            </a:r>
            <a:endParaRPr lang="es-MX" sz="1500" dirty="0">
              <a:latin typeface="Candara" pitchFamily="34" charset="0"/>
            </a:endParaRPr>
          </a:p>
        </p:txBody>
      </p:sp>
      <p:sp>
        <p:nvSpPr>
          <p:cNvPr id="72" name="71 Rectángulo"/>
          <p:cNvSpPr>
            <a:spLocks noChangeArrowheads="1"/>
          </p:cNvSpPr>
          <p:nvPr/>
        </p:nvSpPr>
        <p:spPr bwMode="auto">
          <a:xfrm>
            <a:off x="959186" y="2695797"/>
            <a:ext cx="4161286" cy="1384995"/>
          </a:xfrm>
          <a:prstGeom prst="rect">
            <a:avLst/>
          </a:prstGeom>
          <a:solidFill>
            <a:srgbClr val="CC3399"/>
          </a:solidFill>
          <a:ln w="9525">
            <a:noFill/>
            <a:miter lim="800000"/>
            <a:headEnd/>
            <a:tailEnd/>
          </a:ln>
        </p:spPr>
        <p:txBody>
          <a:bodyPr wrap="square">
            <a:spAutoFit/>
          </a:bodyPr>
          <a:lstStyle/>
          <a:p>
            <a:pPr algn="ctr"/>
            <a:r>
              <a:rPr lang="es-MX" sz="1400" dirty="0" smtClean="0">
                <a:solidFill>
                  <a:schemeClr val="bg1"/>
                </a:solidFill>
                <a:latin typeface="Century Gothic" pitchFamily="34" charset="0"/>
              </a:rPr>
              <a:t>División de una </a:t>
            </a:r>
            <a:r>
              <a:rPr lang="es-MX" sz="1400" b="1" dirty="0" smtClean="0">
                <a:solidFill>
                  <a:schemeClr val="bg1"/>
                </a:solidFill>
                <a:latin typeface="Century Gothic" pitchFamily="34" charset="0"/>
              </a:rPr>
              <a:t>sección </a:t>
            </a:r>
            <a:r>
              <a:rPr lang="es-MX" sz="1400" dirty="0" smtClean="0">
                <a:solidFill>
                  <a:schemeClr val="bg1"/>
                </a:solidFill>
                <a:latin typeface="Century Gothic" pitchFamily="34" charset="0"/>
              </a:rPr>
              <a:t>que corresponde </a:t>
            </a:r>
          </a:p>
          <a:p>
            <a:pPr algn="ctr"/>
            <a:r>
              <a:rPr lang="es-MX" sz="1400" dirty="0" smtClean="0">
                <a:solidFill>
                  <a:schemeClr val="bg1"/>
                </a:solidFill>
                <a:latin typeface="Century Gothic" pitchFamily="34" charset="0"/>
              </a:rPr>
              <a:t>al conjunto de documentos producidos, sobre una materia o asunto especifico. (Son las acciones</a:t>
            </a:r>
            <a:r>
              <a:rPr lang="es-ES" sz="1400" dirty="0" smtClean="0">
                <a:solidFill>
                  <a:schemeClr val="bg1"/>
                </a:solidFill>
                <a:latin typeface="Century Gothic" pitchFamily="34" charset="0"/>
              </a:rPr>
              <a:t> que realiza cada unidad administrativa para cumplir con sus funciones)</a:t>
            </a:r>
            <a:endParaRPr lang="es-MX" sz="1400" dirty="0">
              <a:solidFill>
                <a:schemeClr val="bg1"/>
              </a:solidFill>
              <a:latin typeface="Century Gothic" pitchFamily="34" charset="0"/>
            </a:endParaRPr>
          </a:p>
        </p:txBody>
      </p:sp>
      <p:sp>
        <p:nvSpPr>
          <p:cNvPr id="73" name="72 Rectángulo"/>
          <p:cNvSpPr>
            <a:spLocks noChangeArrowheads="1"/>
          </p:cNvSpPr>
          <p:nvPr/>
        </p:nvSpPr>
        <p:spPr bwMode="auto">
          <a:xfrm>
            <a:off x="4615334" y="4735867"/>
            <a:ext cx="4498974" cy="954107"/>
          </a:xfrm>
          <a:prstGeom prst="rect">
            <a:avLst/>
          </a:prstGeom>
          <a:solidFill>
            <a:srgbClr val="FF9900"/>
          </a:solidFill>
          <a:ln w="9525">
            <a:noFill/>
            <a:miter lim="800000"/>
            <a:headEnd/>
            <a:tailEnd/>
          </a:ln>
        </p:spPr>
        <p:txBody>
          <a:bodyPr wrap="square">
            <a:spAutoFit/>
          </a:bodyPr>
          <a:lstStyle/>
          <a:p>
            <a:pPr algn="ctr"/>
            <a:r>
              <a:rPr lang="es-MX" sz="1400" dirty="0" smtClean="0">
                <a:latin typeface="Century Gothic" pitchFamily="34" charset="0"/>
              </a:rPr>
              <a:t>Unidad organizada de documentos reunidos por el productor para uso corriente, y  se refieren al mismo tema, actividad o asunto.  El expediente es la unidad básica de la serie.</a:t>
            </a:r>
            <a:endParaRPr lang="es-ES" sz="1400" dirty="0">
              <a:latin typeface="Century Gothic" pitchFamily="34" charset="0"/>
            </a:endParaRPr>
          </a:p>
        </p:txBody>
      </p:sp>
      <p:sp>
        <p:nvSpPr>
          <p:cNvPr id="74" name="73 Rectángulo"/>
          <p:cNvSpPr>
            <a:spLocks noChangeArrowheads="1"/>
          </p:cNvSpPr>
          <p:nvPr/>
        </p:nvSpPr>
        <p:spPr bwMode="auto">
          <a:xfrm>
            <a:off x="918509" y="5842374"/>
            <a:ext cx="3814389" cy="954107"/>
          </a:xfrm>
          <a:prstGeom prst="rect">
            <a:avLst/>
          </a:prstGeom>
          <a:solidFill>
            <a:srgbClr val="FFCC00"/>
          </a:solidFill>
          <a:ln w="9525">
            <a:noFill/>
            <a:miter lim="800000"/>
            <a:headEnd/>
            <a:tailEnd/>
          </a:ln>
        </p:spPr>
        <p:txBody>
          <a:bodyPr wrap="square">
            <a:spAutoFit/>
          </a:bodyPr>
          <a:lstStyle/>
          <a:p>
            <a:pPr algn="ctr"/>
            <a:r>
              <a:rPr lang="es-MX" sz="1400" dirty="0" smtClean="0">
                <a:latin typeface="Century Gothic" pitchFamily="34" charset="0"/>
              </a:rPr>
              <a:t>La unidad archivística mas pequeña </a:t>
            </a:r>
          </a:p>
          <a:p>
            <a:pPr algn="ctr"/>
            <a:r>
              <a:rPr lang="es-MX" sz="1400" dirty="0" smtClean="0">
                <a:latin typeface="Century Gothic" pitchFamily="34" charset="0"/>
              </a:rPr>
              <a:t>intelectualmente indivisible, por ejemplo</a:t>
            </a:r>
          </a:p>
          <a:p>
            <a:pPr algn="ctr"/>
            <a:r>
              <a:rPr lang="es-MX" sz="1400" dirty="0" smtClean="0">
                <a:latin typeface="Century Gothic" pitchFamily="34" charset="0"/>
              </a:rPr>
              <a:t>una carta, una memoria, un informe, una </a:t>
            </a:r>
          </a:p>
          <a:p>
            <a:pPr algn="ctr"/>
            <a:r>
              <a:rPr lang="es-MX" sz="1400" dirty="0" smtClean="0">
                <a:latin typeface="Century Gothic" pitchFamily="34" charset="0"/>
              </a:rPr>
              <a:t>fotografía, una grabación sonora.</a:t>
            </a:r>
            <a:endParaRPr lang="es-ES" sz="1400" dirty="0">
              <a:latin typeface="Century Gothic" pitchFamily="34" charset="0"/>
            </a:endParaRPr>
          </a:p>
        </p:txBody>
      </p:sp>
    </p:spTree>
    <p:extLst>
      <p:ext uri="{BB962C8B-B14F-4D97-AF65-F5344CB8AC3E}">
        <p14:creationId xmlns:p14="http://schemas.microsoft.com/office/powerpoint/2010/main" val="13414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in)">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70"/>
                                        </p:tgtEl>
                                      </p:cBhvr>
                                    </p:animEffect>
                                    <p:set>
                                      <p:cBhvr>
                                        <p:cTn id="12" dur="1" fill="hold">
                                          <p:stCondLst>
                                            <p:cond delay="499"/>
                                          </p:stCondLst>
                                        </p:cTn>
                                        <p:tgtEl>
                                          <p:spTgt spid="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ox(in)">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71"/>
                                        </p:tgtEl>
                                      </p:cBhvr>
                                    </p:animEffect>
                                    <p:set>
                                      <p:cBhvr>
                                        <p:cTn id="22" dur="1" fill="hold">
                                          <p:stCondLst>
                                            <p:cond delay="499"/>
                                          </p:stCondLst>
                                        </p:cTn>
                                        <p:tgtEl>
                                          <p:spTgt spid="7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ox(in)">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72"/>
                                        </p:tgtEl>
                                      </p:cBhvr>
                                    </p:animEffect>
                                    <p:set>
                                      <p:cBhvr>
                                        <p:cTn id="32" dur="1" fill="hold">
                                          <p:stCondLst>
                                            <p:cond delay="499"/>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box(in)">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box(in)">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74"/>
                                        </p:tgtEl>
                                      </p:cBhvr>
                                    </p:animEffect>
                                    <p:set>
                                      <p:cBhvr>
                                        <p:cTn id="52"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colivares\AppData\Local\Microsoft\Windows\Temporary Internet Files\Content.IE5\YCX3MVGR\MC900431588[1].png"/>
          <p:cNvPicPr>
            <a:picLocks noChangeAspect="1" noChangeArrowheads="1"/>
          </p:cNvPicPr>
          <p:nvPr/>
        </p:nvPicPr>
        <p:blipFill>
          <a:blip r:embed="rId2"/>
          <a:srcRect/>
          <a:stretch>
            <a:fillRect/>
          </a:stretch>
        </p:blipFill>
        <p:spPr bwMode="auto">
          <a:xfrm rot="16200000">
            <a:off x="5935012" y="1318709"/>
            <a:ext cx="2500330" cy="2500330"/>
          </a:xfrm>
          <a:prstGeom prst="rect">
            <a:avLst/>
          </a:prstGeom>
          <a:noFill/>
        </p:spPr>
      </p:pic>
      <p:sp>
        <p:nvSpPr>
          <p:cNvPr id="3" name="Document"/>
          <p:cNvSpPr>
            <a:spLocks noEditPoints="1" noChangeArrowheads="1"/>
          </p:cNvSpPr>
          <p:nvPr/>
        </p:nvSpPr>
        <p:spPr bwMode="auto">
          <a:xfrm>
            <a:off x="1581809" y="1282990"/>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4" name="3 CuadroTexto"/>
          <p:cNvSpPr txBox="1"/>
          <p:nvPr/>
        </p:nvSpPr>
        <p:spPr>
          <a:xfrm>
            <a:off x="1543709" y="1640180"/>
            <a:ext cx="1180131" cy="338554"/>
          </a:xfrm>
          <a:prstGeom prst="rect">
            <a:avLst/>
          </a:prstGeom>
          <a:noFill/>
        </p:spPr>
        <p:txBody>
          <a:bodyPr wrap="none" rtlCol="0">
            <a:spAutoFit/>
          </a:bodyPr>
          <a:lstStyle/>
          <a:p>
            <a:r>
              <a:rPr lang="es-MX" sz="1600" dirty="0" smtClean="0">
                <a:latin typeface="Candara" pitchFamily="34" charset="0"/>
              </a:rPr>
              <a:t>Requisición</a:t>
            </a:r>
            <a:endParaRPr lang="es-MX" sz="1600" dirty="0">
              <a:latin typeface="Candara" pitchFamily="34" charset="0"/>
            </a:endParaRPr>
          </a:p>
        </p:txBody>
      </p:sp>
      <p:sp>
        <p:nvSpPr>
          <p:cNvPr id="5" name="Document"/>
          <p:cNvSpPr>
            <a:spLocks noEditPoints="1" noChangeArrowheads="1"/>
          </p:cNvSpPr>
          <p:nvPr/>
        </p:nvSpPr>
        <p:spPr bwMode="auto">
          <a:xfrm>
            <a:off x="1734209" y="1435390"/>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6" name="5 CuadroTexto"/>
          <p:cNvSpPr txBox="1"/>
          <p:nvPr/>
        </p:nvSpPr>
        <p:spPr>
          <a:xfrm>
            <a:off x="1734209" y="1640180"/>
            <a:ext cx="1027731" cy="830997"/>
          </a:xfrm>
          <a:prstGeom prst="rect">
            <a:avLst/>
          </a:prstGeom>
          <a:noFill/>
        </p:spPr>
        <p:txBody>
          <a:bodyPr wrap="square" rtlCol="0">
            <a:spAutoFit/>
          </a:bodyPr>
          <a:lstStyle/>
          <a:p>
            <a:r>
              <a:rPr lang="es-MX" sz="1600" dirty="0" smtClean="0">
                <a:latin typeface="Candara" pitchFamily="34" charset="0"/>
              </a:rPr>
              <a:t>Acta de Junta de Pre bases</a:t>
            </a:r>
            <a:endParaRPr lang="es-MX" sz="1600" dirty="0">
              <a:latin typeface="Candara" pitchFamily="34" charset="0"/>
            </a:endParaRPr>
          </a:p>
        </p:txBody>
      </p:sp>
      <p:sp>
        <p:nvSpPr>
          <p:cNvPr id="7" name="Document"/>
          <p:cNvSpPr>
            <a:spLocks noEditPoints="1" noChangeArrowheads="1"/>
          </p:cNvSpPr>
          <p:nvPr/>
        </p:nvSpPr>
        <p:spPr bwMode="auto">
          <a:xfrm>
            <a:off x="1886609" y="1551236"/>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8" name="7 CuadroTexto"/>
          <p:cNvSpPr txBox="1"/>
          <p:nvPr/>
        </p:nvSpPr>
        <p:spPr>
          <a:xfrm>
            <a:off x="1925933" y="1978734"/>
            <a:ext cx="1027731" cy="338554"/>
          </a:xfrm>
          <a:prstGeom prst="rect">
            <a:avLst/>
          </a:prstGeom>
          <a:noFill/>
        </p:spPr>
        <p:txBody>
          <a:bodyPr wrap="square" rtlCol="0">
            <a:spAutoFit/>
          </a:bodyPr>
          <a:lstStyle/>
          <a:p>
            <a:pPr algn="ctr"/>
            <a:r>
              <a:rPr lang="es-MX" sz="1600" dirty="0" smtClean="0">
                <a:latin typeface="Candara" pitchFamily="34" charset="0"/>
              </a:rPr>
              <a:t>Bases</a:t>
            </a:r>
            <a:endParaRPr lang="es-MX" sz="1600" dirty="0">
              <a:latin typeface="Candara" pitchFamily="34" charset="0"/>
            </a:endParaRPr>
          </a:p>
        </p:txBody>
      </p:sp>
      <p:sp>
        <p:nvSpPr>
          <p:cNvPr id="9" name="Document"/>
          <p:cNvSpPr>
            <a:spLocks noEditPoints="1" noChangeArrowheads="1"/>
          </p:cNvSpPr>
          <p:nvPr/>
        </p:nvSpPr>
        <p:spPr bwMode="auto">
          <a:xfrm>
            <a:off x="2115336" y="1728637"/>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10" name="9 CuadroTexto"/>
          <p:cNvSpPr txBox="1"/>
          <p:nvPr/>
        </p:nvSpPr>
        <p:spPr>
          <a:xfrm>
            <a:off x="2115336" y="2094580"/>
            <a:ext cx="1180131" cy="276999"/>
          </a:xfrm>
          <a:prstGeom prst="rect">
            <a:avLst/>
          </a:prstGeom>
          <a:noFill/>
        </p:spPr>
        <p:txBody>
          <a:bodyPr wrap="square" rtlCol="0">
            <a:spAutoFit/>
          </a:bodyPr>
          <a:lstStyle/>
          <a:p>
            <a:pPr algn="ctr"/>
            <a:r>
              <a:rPr lang="es-MX" sz="1200" dirty="0" smtClean="0">
                <a:latin typeface="Candara" pitchFamily="34" charset="0"/>
              </a:rPr>
              <a:t>Convocatoria</a:t>
            </a:r>
            <a:endParaRPr lang="es-MX" sz="1200" dirty="0">
              <a:latin typeface="Candara" pitchFamily="34" charset="0"/>
            </a:endParaRPr>
          </a:p>
        </p:txBody>
      </p:sp>
      <p:sp>
        <p:nvSpPr>
          <p:cNvPr id="11" name="Document"/>
          <p:cNvSpPr>
            <a:spLocks noEditPoints="1" noChangeArrowheads="1"/>
          </p:cNvSpPr>
          <p:nvPr/>
        </p:nvSpPr>
        <p:spPr bwMode="auto">
          <a:xfrm>
            <a:off x="2267736" y="1925932"/>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12" name="11 CuadroTexto"/>
          <p:cNvSpPr txBox="1"/>
          <p:nvPr/>
        </p:nvSpPr>
        <p:spPr>
          <a:xfrm>
            <a:off x="2267736" y="2332677"/>
            <a:ext cx="1180131" cy="646331"/>
          </a:xfrm>
          <a:prstGeom prst="rect">
            <a:avLst/>
          </a:prstGeom>
          <a:noFill/>
        </p:spPr>
        <p:txBody>
          <a:bodyPr wrap="square" rtlCol="0">
            <a:spAutoFit/>
          </a:bodyPr>
          <a:lstStyle/>
          <a:p>
            <a:pPr algn="ctr"/>
            <a:r>
              <a:rPr lang="es-MX" sz="1200" dirty="0" smtClean="0">
                <a:latin typeface="Candara" pitchFamily="34" charset="0"/>
              </a:rPr>
              <a:t>Propuesta de los participantes</a:t>
            </a:r>
            <a:endParaRPr lang="es-MX" sz="1200" dirty="0">
              <a:latin typeface="Candara" pitchFamily="34" charset="0"/>
            </a:endParaRPr>
          </a:p>
        </p:txBody>
      </p:sp>
      <p:sp>
        <p:nvSpPr>
          <p:cNvPr id="13" name="Document"/>
          <p:cNvSpPr>
            <a:spLocks noEditPoints="1" noChangeArrowheads="1"/>
          </p:cNvSpPr>
          <p:nvPr/>
        </p:nvSpPr>
        <p:spPr bwMode="auto">
          <a:xfrm>
            <a:off x="2420136" y="2078332"/>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14" name="13 CuadroTexto"/>
          <p:cNvSpPr txBox="1"/>
          <p:nvPr/>
        </p:nvSpPr>
        <p:spPr>
          <a:xfrm>
            <a:off x="2420136" y="2485077"/>
            <a:ext cx="1180131" cy="461665"/>
          </a:xfrm>
          <a:prstGeom prst="rect">
            <a:avLst/>
          </a:prstGeom>
          <a:noFill/>
        </p:spPr>
        <p:txBody>
          <a:bodyPr wrap="square" rtlCol="0">
            <a:spAutoFit/>
          </a:bodyPr>
          <a:lstStyle/>
          <a:p>
            <a:pPr algn="ctr"/>
            <a:r>
              <a:rPr lang="es-MX" sz="1200" dirty="0" smtClean="0">
                <a:latin typeface="Candara" pitchFamily="34" charset="0"/>
              </a:rPr>
              <a:t>Dictamen Técnico</a:t>
            </a:r>
            <a:endParaRPr lang="es-MX" sz="1200" dirty="0">
              <a:latin typeface="Candara" pitchFamily="34" charset="0"/>
            </a:endParaRPr>
          </a:p>
        </p:txBody>
      </p:sp>
      <p:sp>
        <p:nvSpPr>
          <p:cNvPr id="15" name="Document"/>
          <p:cNvSpPr>
            <a:spLocks noEditPoints="1" noChangeArrowheads="1"/>
          </p:cNvSpPr>
          <p:nvPr/>
        </p:nvSpPr>
        <p:spPr bwMode="auto">
          <a:xfrm>
            <a:off x="2572536" y="2230732"/>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16" name="15 CuadroTexto"/>
          <p:cNvSpPr txBox="1"/>
          <p:nvPr/>
        </p:nvSpPr>
        <p:spPr>
          <a:xfrm>
            <a:off x="2572536" y="2637477"/>
            <a:ext cx="1180131" cy="369332"/>
          </a:xfrm>
          <a:prstGeom prst="rect">
            <a:avLst/>
          </a:prstGeom>
          <a:noFill/>
        </p:spPr>
        <p:txBody>
          <a:bodyPr wrap="square" rtlCol="0">
            <a:spAutoFit/>
          </a:bodyPr>
          <a:lstStyle/>
          <a:p>
            <a:pPr algn="ctr"/>
            <a:r>
              <a:rPr lang="es-MX" sz="1800" dirty="0" smtClean="0">
                <a:latin typeface="Candara" pitchFamily="34" charset="0"/>
              </a:rPr>
              <a:t>Fallo</a:t>
            </a:r>
            <a:endParaRPr lang="es-MX" sz="1800" dirty="0">
              <a:latin typeface="Candara" pitchFamily="34" charset="0"/>
            </a:endParaRPr>
          </a:p>
        </p:txBody>
      </p:sp>
      <p:sp>
        <p:nvSpPr>
          <p:cNvPr id="17" name="Document"/>
          <p:cNvSpPr>
            <a:spLocks noEditPoints="1" noChangeArrowheads="1"/>
          </p:cNvSpPr>
          <p:nvPr/>
        </p:nvSpPr>
        <p:spPr bwMode="auto">
          <a:xfrm>
            <a:off x="2761939" y="2371579"/>
            <a:ext cx="1067055" cy="128588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lumMod val="95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s-MX" dirty="0"/>
          </a:p>
        </p:txBody>
      </p:sp>
      <p:sp>
        <p:nvSpPr>
          <p:cNvPr id="18" name="17 CuadroTexto"/>
          <p:cNvSpPr txBox="1"/>
          <p:nvPr/>
        </p:nvSpPr>
        <p:spPr>
          <a:xfrm>
            <a:off x="2761939" y="2778324"/>
            <a:ext cx="1180131" cy="338554"/>
          </a:xfrm>
          <a:prstGeom prst="rect">
            <a:avLst/>
          </a:prstGeom>
          <a:noFill/>
        </p:spPr>
        <p:txBody>
          <a:bodyPr wrap="square" rtlCol="0">
            <a:spAutoFit/>
          </a:bodyPr>
          <a:lstStyle/>
          <a:p>
            <a:pPr algn="ctr"/>
            <a:r>
              <a:rPr lang="es-MX" sz="1600" dirty="0" smtClean="0">
                <a:latin typeface="Candara" pitchFamily="34" charset="0"/>
              </a:rPr>
              <a:t>Contrato</a:t>
            </a:r>
            <a:endParaRPr lang="es-MX" sz="1600" dirty="0">
              <a:latin typeface="Candara" pitchFamily="34" charset="0"/>
            </a:endParaRPr>
          </a:p>
        </p:txBody>
      </p:sp>
      <p:sp>
        <p:nvSpPr>
          <p:cNvPr id="19" name="18 CuadroTexto"/>
          <p:cNvSpPr txBox="1"/>
          <p:nvPr/>
        </p:nvSpPr>
        <p:spPr>
          <a:xfrm>
            <a:off x="1022200" y="2979008"/>
            <a:ext cx="1119216" cy="738664"/>
          </a:xfrm>
          <a:prstGeom prst="rect">
            <a:avLst/>
          </a:prstGeom>
          <a:solidFill>
            <a:srgbClr val="FFCC00"/>
          </a:solidFill>
        </p:spPr>
        <p:txBody>
          <a:bodyPr wrap="none" rtlCol="0">
            <a:spAutoFit/>
          </a:bodyPr>
          <a:lstStyle/>
          <a:p>
            <a:pPr algn="ctr"/>
            <a:r>
              <a:rPr lang="es-MX" sz="1400" b="1" dirty="0" smtClean="0">
                <a:latin typeface="Candara" pitchFamily="34" charset="0"/>
              </a:rPr>
              <a:t>Unidad</a:t>
            </a:r>
          </a:p>
          <a:p>
            <a:pPr algn="ctr"/>
            <a:r>
              <a:rPr lang="es-MX" sz="1400" b="1" dirty="0" smtClean="0">
                <a:latin typeface="Candara" pitchFamily="34" charset="0"/>
              </a:rPr>
              <a:t>Documental</a:t>
            </a:r>
          </a:p>
          <a:p>
            <a:pPr algn="ctr"/>
            <a:r>
              <a:rPr lang="es-MX" sz="1400" b="1" dirty="0" smtClean="0">
                <a:latin typeface="Candara" pitchFamily="34" charset="0"/>
              </a:rPr>
              <a:t>Simple</a:t>
            </a:r>
            <a:endParaRPr lang="es-MX" sz="1400" b="1" dirty="0">
              <a:latin typeface="Candara" pitchFamily="34" charset="0"/>
            </a:endParaRPr>
          </a:p>
        </p:txBody>
      </p:sp>
      <p:sp>
        <p:nvSpPr>
          <p:cNvPr id="20" name="19 Flecha a la derecha con bandas"/>
          <p:cNvSpPr/>
          <p:nvPr/>
        </p:nvSpPr>
        <p:spPr>
          <a:xfrm>
            <a:off x="4934880" y="2132623"/>
            <a:ext cx="992810" cy="588651"/>
          </a:xfrm>
          <a:prstGeom prst="stripedRightArrow">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1" name="20 CuadroTexto"/>
          <p:cNvSpPr txBox="1"/>
          <p:nvPr/>
        </p:nvSpPr>
        <p:spPr>
          <a:xfrm>
            <a:off x="5072509" y="3178062"/>
            <a:ext cx="1181734" cy="338554"/>
          </a:xfrm>
          <a:prstGeom prst="rect">
            <a:avLst/>
          </a:prstGeom>
          <a:solidFill>
            <a:srgbClr val="FF9900"/>
          </a:solidFill>
        </p:spPr>
        <p:txBody>
          <a:bodyPr wrap="none" rtlCol="0">
            <a:spAutoFit/>
          </a:bodyPr>
          <a:lstStyle/>
          <a:p>
            <a:r>
              <a:rPr lang="es-MX" sz="1600" b="1" dirty="0" smtClean="0">
                <a:latin typeface="Candara" pitchFamily="34" charset="0"/>
              </a:rPr>
              <a:t>Expediente</a:t>
            </a:r>
            <a:endParaRPr lang="es-MX" sz="1600" b="1" dirty="0">
              <a:latin typeface="Candara" pitchFamily="34" charset="0"/>
            </a:endParaRPr>
          </a:p>
        </p:txBody>
      </p:sp>
      <p:sp>
        <p:nvSpPr>
          <p:cNvPr id="22" name="21 Flecha a la derecha con bandas"/>
          <p:cNvSpPr/>
          <p:nvPr/>
        </p:nvSpPr>
        <p:spPr>
          <a:xfrm rot="5400000">
            <a:off x="6570656" y="4131939"/>
            <a:ext cx="992810" cy="588651"/>
          </a:xfrm>
          <a:prstGeom prst="stripedRightArrow">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23" name="22 CuadroTexto"/>
          <p:cNvSpPr txBox="1"/>
          <p:nvPr/>
        </p:nvSpPr>
        <p:spPr>
          <a:xfrm>
            <a:off x="7335667" y="4214783"/>
            <a:ext cx="1353256" cy="707886"/>
          </a:xfrm>
          <a:prstGeom prst="rect">
            <a:avLst/>
          </a:prstGeom>
          <a:noFill/>
        </p:spPr>
        <p:txBody>
          <a:bodyPr wrap="none" rtlCol="0">
            <a:spAutoFit/>
          </a:bodyPr>
          <a:lstStyle/>
          <a:p>
            <a:pPr algn="ctr"/>
            <a:r>
              <a:rPr lang="es-MX" dirty="0" smtClean="0">
                <a:latin typeface="Candara" pitchFamily="34" charset="0"/>
              </a:rPr>
              <a:t>Se clasifica</a:t>
            </a:r>
          </a:p>
          <a:p>
            <a:pPr algn="ctr"/>
            <a:r>
              <a:rPr lang="es-MX" dirty="0" smtClean="0">
                <a:latin typeface="Candara" pitchFamily="34" charset="0"/>
              </a:rPr>
              <a:t>(CGCA)</a:t>
            </a:r>
            <a:endParaRPr lang="es-MX" dirty="0">
              <a:latin typeface="Candara" pitchFamily="34" charset="0"/>
            </a:endParaRPr>
          </a:p>
        </p:txBody>
      </p:sp>
      <p:sp>
        <p:nvSpPr>
          <p:cNvPr id="24" name="23 CuadroTexto"/>
          <p:cNvSpPr txBox="1"/>
          <p:nvPr/>
        </p:nvSpPr>
        <p:spPr>
          <a:xfrm>
            <a:off x="5391989" y="5164305"/>
            <a:ext cx="3124253" cy="400110"/>
          </a:xfrm>
          <a:prstGeom prst="rect">
            <a:avLst/>
          </a:prstGeom>
          <a:solidFill>
            <a:schemeClr val="bg1"/>
          </a:solidFill>
          <a:ln>
            <a:solidFill>
              <a:schemeClr val="bg1"/>
            </a:solidFill>
          </a:ln>
        </p:spPr>
        <p:txBody>
          <a:bodyPr wrap="none" rtlCol="0">
            <a:spAutoFit/>
          </a:bodyPr>
          <a:lstStyle/>
          <a:p>
            <a:r>
              <a:rPr lang="es-MX" dirty="0" smtClean="0">
                <a:latin typeface="Candara" pitchFamily="34" charset="0"/>
              </a:rPr>
              <a:t>5C.5.1 LICITACIÓN PÚBLICA</a:t>
            </a:r>
            <a:endParaRPr lang="es-MX" dirty="0">
              <a:latin typeface="Candara" pitchFamily="34" charset="0"/>
            </a:endParaRPr>
          </a:p>
        </p:txBody>
      </p:sp>
      <p:sp>
        <p:nvSpPr>
          <p:cNvPr id="25" name="24 CuadroTexto"/>
          <p:cNvSpPr txBox="1"/>
          <p:nvPr/>
        </p:nvSpPr>
        <p:spPr>
          <a:xfrm>
            <a:off x="5391989" y="5716815"/>
            <a:ext cx="2477858" cy="400110"/>
          </a:xfrm>
          <a:prstGeom prst="rect">
            <a:avLst/>
          </a:prstGeom>
          <a:solidFill>
            <a:schemeClr val="bg1"/>
          </a:solidFill>
          <a:ln>
            <a:solidFill>
              <a:schemeClr val="bg1"/>
            </a:solidFill>
          </a:ln>
        </p:spPr>
        <p:txBody>
          <a:bodyPr wrap="none" rtlCol="0">
            <a:spAutoFit/>
          </a:bodyPr>
          <a:lstStyle/>
          <a:p>
            <a:r>
              <a:rPr lang="es-MX" dirty="0" smtClean="0">
                <a:latin typeface="Candara" pitchFamily="34" charset="0"/>
              </a:rPr>
              <a:t>5C.5 ADQUISICIONES</a:t>
            </a:r>
            <a:endParaRPr lang="es-MX" dirty="0">
              <a:latin typeface="Candara" pitchFamily="34" charset="0"/>
            </a:endParaRPr>
          </a:p>
        </p:txBody>
      </p:sp>
      <p:sp>
        <p:nvSpPr>
          <p:cNvPr id="26" name="25 CuadroTexto"/>
          <p:cNvSpPr txBox="1"/>
          <p:nvPr/>
        </p:nvSpPr>
        <p:spPr>
          <a:xfrm>
            <a:off x="6285238" y="1901790"/>
            <a:ext cx="1721945" cy="1077218"/>
          </a:xfrm>
          <a:prstGeom prst="rect">
            <a:avLst/>
          </a:prstGeom>
          <a:noFill/>
        </p:spPr>
        <p:txBody>
          <a:bodyPr wrap="none" rtlCol="0">
            <a:spAutoFit/>
          </a:bodyPr>
          <a:lstStyle/>
          <a:p>
            <a:pPr algn="ctr"/>
            <a:r>
              <a:rPr lang="es-MX" sz="1600" dirty="0" smtClean="0">
                <a:latin typeface="Candara" pitchFamily="34" charset="0"/>
              </a:rPr>
              <a:t>Licitación </a:t>
            </a:r>
          </a:p>
          <a:p>
            <a:pPr algn="ctr"/>
            <a:r>
              <a:rPr lang="es-MX" sz="1600" dirty="0" smtClean="0">
                <a:latin typeface="Candara" pitchFamily="34" charset="0"/>
              </a:rPr>
              <a:t>Pública de</a:t>
            </a:r>
          </a:p>
          <a:p>
            <a:pPr algn="ctr"/>
            <a:r>
              <a:rPr lang="es-MX" sz="1600" dirty="0" smtClean="0">
                <a:latin typeface="Candara" pitchFamily="34" charset="0"/>
              </a:rPr>
              <a:t>Papelería</a:t>
            </a:r>
          </a:p>
          <a:p>
            <a:pPr algn="ctr"/>
            <a:r>
              <a:rPr lang="es-MX" sz="1600" dirty="0" smtClean="0">
                <a:latin typeface="Candara" pitchFamily="34" charset="0"/>
              </a:rPr>
              <a:t>16161001/001/2010</a:t>
            </a:r>
            <a:endParaRPr lang="es-MX" sz="1600" dirty="0">
              <a:latin typeface="Candara" pitchFamily="34" charset="0"/>
            </a:endParaRPr>
          </a:p>
        </p:txBody>
      </p:sp>
      <p:sp>
        <p:nvSpPr>
          <p:cNvPr id="27" name="26 CuadroTexto"/>
          <p:cNvSpPr txBox="1"/>
          <p:nvPr/>
        </p:nvSpPr>
        <p:spPr>
          <a:xfrm>
            <a:off x="5392117" y="6269325"/>
            <a:ext cx="3174523" cy="400110"/>
          </a:xfrm>
          <a:prstGeom prst="rect">
            <a:avLst/>
          </a:prstGeom>
          <a:solidFill>
            <a:schemeClr val="bg1"/>
          </a:solidFill>
          <a:ln>
            <a:solidFill>
              <a:schemeClr val="bg1"/>
            </a:solidFill>
          </a:ln>
        </p:spPr>
        <p:txBody>
          <a:bodyPr wrap="none" rtlCol="0">
            <a:spAutoFit/>
          </a:bodyPr>
          <a:lstStyle/>
          <a:p>
            <a:r>
              <a:rPr lang="es-MX" dirty="0" smtClean="0">
                <a:latin typeface="Candara" pitchFamily="34" charset="0"/>
              </a:rPr>
              <a:t>5C RECURSOS MATERIALES</a:t>
            </a:r>
            <a:endParaRPr lang="es-MX" dirty="0">
              <a:latin typeface="Candara" pitchFamily="34" charset="0"/>
            </a:endParaRPr>
          </a:p>
        </p:txBody>
      </p:sp>
      <p:sp>
        <p:nvSpPr>
          <p:cNvPr id="28" name="27 CuadroTexto"/>
          <p:cNvSpPr txBox="1"/>
          <p:nvPr/>
        </p:nvSpPr>
        <p:spPr>
          <a:xfrm>
            <a:off x="2990667" y="5162717"/>
            <a:ext cx="1114408" cy="400110"/>
          </a:xfrm>
          <a:prstGeom prst="rect">
            <a:avLst/>
          </a:prstGeom>
          <a:solidFill>
            <a:schemeClr val="accent5">
              <a:lumMod val="40000"/>
              <a:lumOff val="60000"/>
            </a:schemeClr>
          </a:solidFill>
        </p:spPr>
        <p:txBody>
          <a:bodyPr wrap="none" rtlCol="0">
            <a:spAutoFit/>
          </a:bodyPr>
          <a:lstStyle/>
          <a:p>
            <a:r>
              <a:rPr lang="es-MX" dirty="0" smtClean="0">
                <a:latin typeface="Candara" pitchFamily="34" charset="0"/>
              </a:rPr>
              <a:t>Subserie</a:t>
            </a:r>
            <a:endParaRPr lang="es-MX" dirty="0">
              <a:latin typeface="Candara" pitchFamily="34" charset="0"/>
            </a:endParaRPr>
          </a:p>
        </p:txBody>
      </p:sp>
      <p:cxnSp>
        <p:nvCxnSpPr>
          <p:cNvPr id="29" name="28 Conector recto de flecha"/>
          <p:cNvCxnSpPr/>
          <p:nvPr/>
        </p:nvCxnSpPr>
        <p:spPr>
          <a:xfrm>
            <a:off x="4338044" y="5332639"/>
            <a:ext cx="753515" cy="1588"/>
          </a:xfrm>
          <a:prstGeom prst="straightConnector1">
            <a:avLst/>
          </a:prstGeom>
          <a:ln w="28575">
            <a:solidFill>
              <a:schemeClr val="accent5">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30" name="29 CuadroTexto"/>
          <p:cNvSpPr txBox="1"/>
          <p:nvPr/>
        </p:nvSpPr>
        <p:spPr>
          <a:xfrm>
            <a:off x="3181167" y="5716815"/>
            <a:ext cx="745717" cy="400110"/>
          </a:xfrm>
          <a:prstGeom prst="rect">
            <a:avLst/>
          </a:prstGeom>
          <a:solidFill>
            <a:srgbClr val="CC3399"/>
          </a:solidFill>
        </p:spPr>
        <p:txBody>
          <a:bodyPr wrap="none" rtlCol="0">
            <a:spAutoFit/>
          </a:bodyPr>
          <a:lstStyle/>
          <a:p>
            <a:r>
              <a:rPr lang="es-MX" b="1" dirty="0" smtClean="0">
                <a:latin typeface="Candara" pitchFamily="34" charset="0"/>
              </a:rPr>
              <a:t>Serie</a:t>
            </a:r>
            <a:endParaRPr lang="es-MX" b="1" dirty="0">
              <a:latin typeface="Candara" pitchFamily="34" charset="0"/>
            </a:endParaRPr>
          </a:p>
        </p:txBody>
      </p:sp>
      <p:cxnSp>
        <p:nvCxnSpPr>
          <p:cNvPr id="31" name="30 Conector recto de flecha"/>
          <p:cNvCxnSpPr/>
          <p:nvPr/>
        </p:nvCxnSpPr>
        <p:spPr>
          <a:xfrm>
            <a:off x="4318994" y="5886737"/>
            <a:ext cx="753515" cy="1588"/>
          </a:xfrm>
          <a:prstGeom prst="straightConnector1">
            <a:avLst/>
          </a:prstGeom>
          <a:ln w="28575">
            <a:solidFill>
              <a:srgbClr val="CC3399"/>
            </a:solidFill>
            <a:tailEnd type="arrow"/>
          </a:ln>
        </p:spPr>
        <p:style>
          <a:lnRef idx="2">
            <a:schemeClr val="accent1"/>
          </a:lnRef>
          <a:fillRef idx="0">
            <a:schemeClr val="accent1"/>
          </a:fillRef>
          <a:effectRef idx="1">
            <a:schemeClr val="accent1"/>
          </a:effectRef>
          <a:fontRef idx="minor">
            <a:schemeClr val="tx1"/>
          </a:fontRef>
        </p:style>
      </p:cxnSp>
      <p:sp>
        <p:nvSpPr>
          <p:cNvPr id="32" name="31 CuadroTexto"/>
          <p:cNvSpPr txBox="1"/>
          <p:nvPr/>
        </p:nvSpPr>
        <p:spPr>
          <a:xfrm>
            <a:off x="2966990" y="6269325"/>
            <a:ext cx="1016625" cy="400110"/>
          </a:xfrm>
          <a:prstGeom prst="rect">
            <a:avLst/>
          </a:prstGeom>
          <a:solidFill>
            <a:schemeClr val="accent4">
              <a:lumMod val="40000"/>
              <a:lumOff val="60000"/>
            </a:schemeClr>
          </a:solidFill>
        </p:spPr>
        <p:txBody>
          <a:bodyPr wrap="none" rtlCol="0">
            <a:spAutoFit/>
          </a:bodyPr>
          <a:lstStyle/>
          <a:p>
            <a:r>
              <a:rPr lang="es-MX" dirty="0" smtClean="0">
                <a:latin typeface="Candara" pitchFamily="34" charset="0"/>
              </a:rPr>
              <a:t>Sección</a:t>
            </a:r>
            <a:endParaRPr lang="es-MX" dirty="0">
              <a:latin typeface="Candara" pitchFamily="34" charset="0"/>
            </a:endParaRPr>
          </a:p>
        </p:txBody>
      </p:sp>
      <p:cxnSp>
        <p:nvCxnSpPr>
          <p:cNvPr id="33" name="32 Conector recto de flecha"/>
          <p:cNvCxnSpPr/>
          <p:nvPr/>
        </p:nvCxnSpPr>
        <p:spPr>
          <a:xfrm>
            <a:off x="4338044" y="6458297"/>
            <a:ext cx="753515" cy="1588"/>
          </a:xfrm>
          <a:prstGeom prst="straightConnector1">
            <a:avLst/>
          </a:prstGeom>
          <a:ln w="28575">
            <a:solidFill>
              <a:schemeClr val="accent4">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33 Rectángulo"/>
          <p:cNvSpPr/>
          <p:nvPr/>
        </p:nvSpPr>
        <p:spPr>
          <a:xfrm>
            <a:off x="765175" y="1149640"/>
            <a:ext cx="8233242" cy="5646437"/>
          </a:xfrm>
          <a:prstGeom prst="rect">
            <a:avLst/>
          </a:prstGeom>
          <a:noFill/>
          <a:ln w="38100">
            <a:solidFill>
              <a:srgbClr val="92D050"/>
            </a:solidFill>
            <a:prstDash val="lgDash"/>
            <a:miter lim="800000"/>
            <a:headEnd/>
            <a:tailEnd/>
          </a:ln>
        </p:spPr>
        <p:txBody>
          <a:bodyPr/>
          <a:lstStyle/>
          <a:p>
            <a:pPr algn="ctr">
              <a:defRPr/>
            </a:pPr>
            <a:endParaRPr lang="es-MX" sz="1600" dirty="0" smtClean="0">
              <a:solidFill>
                <a:schemeClr val="tx1"/>
              </a:solidFill>
              <a:latin typeface="Candara" pitchFamily="34" charset="0"/>
              <a:ea typeface="ＭＳ Ｐゴシック" pitchFamily="-65" charset="-128"/>
            </a:endParaRPr>
          </a:p>
        </p:txBody>
      </p:sp>
      <p:sp>
        <p:nvSpPr>
          <p:cNvPr id="36" name="35 CuadroTexto"/>
          <p:cNvSpPr txBox="1"/>
          <p:nvPr/>
        </p:nvSpPr>
        <p:spPr>
          <a:xfrm>
            <a:off x="1369619" y="6058187"/>
            <a:ext cx="878767" cy="400110"/>
          </a:xfrm>
          <a:prstGeom prst="rect">
            <a:avLst/>
          </a:prstGeom>
          <a:solidFill>
            <a:srgbClr val="92D050"/>
          </a:solidFill>
          <a:ln>
            <a:solidFill>
              <a:schemeClr val="accent3"/>
            </a:solidFill>
          </a:ln>
        </p:spPr>
        <p:txBody>
          <a:bodyPr wrap="none" rtlCol="0">
            <a:spAutoFit/>
          </a:bodyPr>
          <a:lstStyle/>
          <a:p>
            <a:r>
              <a:rPr lang="es-MX" b="1" dirty="0" smtClean="0">
                <a:latin typeface="Candara" pitchFamily="34" charset="0"/>
              </a:rPr>
              <a:t>Fondo</a:t>
            </a:r>
            <a:endParaRPr lang="es-MX" b="1" dirty="0">
              <a:latin typeface="Candara" pitchFamily="34" charset="0"/>
            </a:endParaRPr>
          </a:p>
        </p:txBody>
      </p:sp>
      <p:sp>
        <p:nvSpPr>
          <p:cNvPr id="38" name="AutoShape 2" descr="data:image/jpeg;base64,/9j/4AAQSkZJRgABAQAAAQABAAD/2wCEAAkGBxQTEBUUExQUFhUWFx4YFhgXGBgVGxkaFRgWGhUTGRgYHCggGxsoHxgYITIjKCosLi4uFx8zODMsNygtMCsBCgoKDg0OGxAQGzcmICQtLiwvLDItMC4xLCw0LCwsLCwsLC8sLSw0LCwsLywsLDQ0LDQsNCwsLCwvLCwsLCwsLP/AABEIAOAA4QMBEQACEQEDEQH/xAAcAAEAAgMBAQEAAAAAAAAAAAAABQYDBAcCAQj/xABHEAACAQIDBQUDBwoFAwUBAAABAgADEQQSIQUTMUFRBgciYXEygZEUM0JSU6GxFRYjcoKSk7LB0jRiY3ODotPwNUPCw9Ek/8QAGgEBAAIDAQAAAAAAAAAAAAAAAAIFAQMEBv/EAD4RAAIBAgIGCAQFAwMEAwAAAAABAgMRBCEFEjFBUWETcYGRocHR8BQyseEGFSIzUjRC8VNjchZikrIjNUP/2gAMAwEAAhEDEQA/AO4wBAEAQBAEAQBAEAQBAEAQBAEAQBAEAQBAEAQBAEAQBAEAQBAEAQBAEAQBAEAQBAEAQBAEAQBAEAQBAEAQBAEAQBAEAQBAEAQBAEAQBAEAQBAEAQBAEAQBAIbbHanC4VwleqtNiLgNpcdRMK7dkm+pXM2Pexe0mGxZYYeqtQqLtl1tfheM07NNdasGt5LTJgQBAEAQBAEAQBAEAQBAEAQBAEAQBAEAQBAEAQBAEAQCrdu64eicMmJWhXqjwA3Be9wFDAXXWxuNRaR1kpK6ultyJxT2lW71diKmzVq1TvMQhRN6QFOUtcgAaDkPO024W8asVfbu7H9DDd0/e8y9h+z+fYxbDkUa9ZCrOB7VibA9L8Mw1EjVbdRt52ezlwMp2sW/shj0agtIYha9SmtnIFrdFOnLh1NprjJe+BiSsT0mREAQBAEAQBAEAQBAEAQBAEAQBAEAQBAEAQBAEAQBAOQ98FGq20cGKJtUKMEPCxLC2ttJtoOCVTX2WXmSzytz8itdqdjbUpYYtjHJo3AILhrknw6AdZtoyodItWLT3d3WHdraZez+w9r1MMj4aoRRI8IFRVsBxFiJGpLD67vF33+7ha1tpZ+5JGFXGB9WzDMepucx+MhXcXKGrs1RnZ34nV5qIiAIAgCAIAgCAIAgCAIAgCAIAgCAIAgCAIAgCAIAgEF2wwdephn+ShN/bwlgM3OwRiQFa9tTpxmNWLknJZEouxQu9jbRXBJhK9jXbLUzKCEOVtRqSQbEczNuEhKVRPcvNMSsl1/Yzd3+2KlfZb4XCaYijTPibhd72VdR4uhJsDMVoShUessnd9gVmrnQuz+FqJQTfCnvcoDlFy+gOpueuvG81RilsQk7klJERAEAQBAEAQBAEAQBAEAQBAEAQBAEAQBANTG7SpUhepURbdSPw4yLmlkZUW9hVtpd5+ApaCoah/yC4+ImyNOpLZF9uX1M2W9lbxvfMuu6w7HzYi33G82rCVntaXe/QxeJCYnvgxbexTpp/wBX4iTWCe+fcv8AI1lwNUd4G1atsl/F7OSm2vHgb2PA/A9Jn4Smtsn3r0GvyNV+1e1mLDfVAVGYi6LZTTaqGsx4btWf0F5JYWjz72Nd+0aGI25j2rLTeqWqtkCg7pid4FNMZjpqGUjXmJn4TD2vbxfqOklxPdDbG0VuUqlRkzlg1FRlDimTmGhs5CkX0JF5j4XDrd4sdJLibNDtbtS5ArVCVbIR4fb18A+s3hOguYeEo8+9+o137Rsr3hbUQXLXGRXuyE+B7ZHvfQG4sfMTHwdPdJ9/qhr8jeod7mNX26dNrcdCvx0kfguE/BfYay4Exg++Yf8Au4c/sEf1Mg8JVWxp969ReJY9nd6WBqaM7Uz/AJhYfE2mqVOrHbF9mf3M2W5lrwG1qNYA0qqPfodfhxmtTTdjDi0bskYEAQBAEAQBAEAQBAEAQBANXaWPp0KTVarBUUXJ9JhuxlK5x3tN3lYqsHGFRqVJUzlzoxQsEFQA2uMxA0vx4TphhL/uPsXmxrJbCptsqvXZzUd6xpsyutO9SoKiEZqao1gTl3jjLcEUntwnVHUpq0Ulf3m/Ui23tNrZmxKDikSH/SeAZ2IDVWqV6AQBcpDBlpVANfCWDX4xKclf3wZg0hWUphaq06S5qjlgVFs1CoKgRmtmK7uqika3ABteSs02rgz7ZwB3SpSzMnypjQGutPF0aNSiBfyRh6hojLPPhn1p2Bn2aGOOw1Smf0TLhQTfw2UUKLoTwzLUDEjjYE8NZGVtVp7c/NmTX2fUVvkuZlD7itRqgkLY0qFenSJJ6pURfVDJSy1rcU/FMweEQDGYaqz0wqnBBjvE0yUaAqk+LQKabAk8DpM3vFpf931Zk2Nn4lEoFGNKoyioxQ1FysKmIwGWmGDAE5cPVewOgtfjaRabd/ex+pg1sJSplKFN6gAo1cQaro6g3yUjSqKTe4Y0goIB9nzEy283xtbzBjx2HJIJBNP5PQ1AvmSlh6W9sL8nXKRyJANplPhxf1BP4gN8pVhmHynHUKhvoCiYdKtUsOGW2KYsOFgb8JqTWrnuT77/AGBG4PCUQtF8isq1cS9QEXJSlh6VZKT36AFbdWMm2811fWwIbDYDNha9Zs36MLlsNCWqU1a/ufQD+k2OX6kgbmJ2e9B6zUKjAUaqUiQSGaowbMoC8QGRh56aam2t6tRJTV7mU2thb9k94WMwVUUsXaslyMwIJIR2psVI42ZGHL2TodJyywqa1qT7H7uvElrJ7TsGxdrUsVRWtRbMjD4eR85yrg9oasb0yYEAQBAEAQBAEAQBAEArvblb4YDq9virznxGST5m2jtfUcP2RWU0aZqDw06jYWq1yMuHxYfKx65GNY66AlPKXcr3y6+1GgxV9roKld7sDXZGfdHKUqozGpVp1BoQWLMpGtqpBtbXOo7LlxB4fadbEPSanSepVpVd6HAaoWbLQBzKo5tRzk34u3rMWjBNN2v9/UzmyTwnZDalUWXClFLvUAYU0AaqoV7ZzmtlAFj0HMTW69Jb77t/+BYmML3YbUZQr4hEQAAKa1VgAL2AUCwGp4dT1kHiobo/T7mbG1Q7lah9vFUx+rSJ/FhHxj3R8fsLI36fcrT+li6nupqPxJkPi58F4+osiF2x2L2XhXFOrjqxqE2yIqM2uguAunvmFia0leKTty+5LVR5wHZDZVasaK46ulUMVyuqLcjQgErY+4wsVW1VNrJ77fcOKvYnX7lqX0cXU96KfwImfi58F4+pGyNGv3Kv9DFof1qRH4PJfGPfHx+wsjSxPdTtFVslek69N5UT7itpJYqG+P0+wsR1bsntegrruGdHLF8u7q5jUAFQ3vnuwAuRYyXT0Xm8u/yujFiKGOqYeo5xGDsGFMZCHoKNy4qLbMDcZlFx6ya1Z/LLjz2ix92dtel4mdtRWSuoZNXajTxLhWZAdXr1E0OgBbhwknB7OVvp5GDcrlTWrvTIKJg6hohLMqU6lJkILXuHNWs973a+a/tSKvZJ8Vfv9EDrHdeoGDAHCyfyjzP4mVMW3Um3x98DdU2LqLjNhrEAQBAEAQBAEAQBAEArvbkE4YAcc+nPXK9tAR+InPiMkr8TbR2vqPzi9BVJznUX8K2uPIsbhf8AqPWXqk5L9Pf7+xptbafPlNvZVV87Zj8Wvb3WmdS+1+X0BZOz3eBi8LYBg69Dp99re+1/Ocs8DBu8HZ967ievueZ0PY/e9h3sK6PTPUC4+7l6znlh60d1+r0Y/S95dtk9ocNibbmsj35A6+k061nZ5PnkHF7SUkiJWu3+2Dh8GxV1ps/hDt9Ac2AGpPQcyRIvOSile+5e/ElFbzhi18IrZt3ia7BgS7HICx1U2BvrY8ek63HEtW1oxXBZ5GbwWdmz3jq+Feo5qUcRTfOQ7KwazknkTbiDw6aTFKGIjFKMotWyTW4zJwbzTR2Pux21v8LkNUVjS0D6hivIOp1DDgfcec5ndScXG3L05GJLK6LlMkCP2ptzD4cE1qqJbqdfhI62dlm+8yotlJ2x3uYWncUVeqetrD7+I983RoVpbrdfoh+lbWc+7Q942LxN1uKadF1/HT7r+c3wwMds3fwRnXtsRVflRPtqreosfXMtiT63nXqW2O3vmQPSoGvu2Kki2Vja9/ohxYH0IHvmNZr5llxXp6XHUfoHu1UjC2a9wFvcEH2RxDEm/qZSUmnObXE3VN3UW6bjUIAgCAIAgCAIAgCAIBXu3WyquJwbU6DBal7g+ViCB52PGRdk1Jq9nexKLPzptTZVXDvkqoVI08j6H+nGW1KtCqrxfqRcXHaac2kRAN5MEEAauSoOopj5xuh19hfM69AZpdVydqefPcvV9Xa0StbaXHsDi8xchVQIy5FW/hHG5v7RuPaJJPkLSp0jFwlHO/P39Nhvo5pneZM0FQ7y9kJXwt6mbKntZeKg28Yt0IHxM1ylOElOG1eZshZ3TOZPsis6saNejUV3pve1vmQMuqXGtl+HnCxNODSqQaaTXf12Nmo3sZ6qbGr3qM9WiitWFa9i1snBfEFFtF+HmZhYmlkoxbai48NvfzDhLO733L93W7Gp06b1qbFlcnxn6ZJBZhyy6AC2nGS1qk561RWtklwITslZdZfJM1HDu8jFZWJIVs1Vgytc5hc8hwt9a4I5cTNeAjr1J5259vvLYb6rtFFHOCWoM1C5PE0jq465ftF9Neo5y16Vwyqd+7t4Pw4M0WvsNCdBEQDa2fs6pXfJSQseGnAX6ngJqq1oUlebt73ElFy2H6F7u9jVsLhAldruT8AOAPpw90qrqU5SStfd74k5PYr3sWmZICAIAgCAIAgCAIAgCAIBG7Y2HRxKlaqA3Fr2F/ffQj1kJQTd1k+KJRk0cd7b9hsPhSWGISnfgpOb3ZPaHuJ9Jvo4qupajWt1ZPt3EnGLV9hSRikp/MglvtXAuP1E1C+pufSd3Ryn8+zgvN7/AKdZrulsNJmJJJJJOpJ1JPUk8ZuSSVkYL53YpmzLzNVBxbnbl7PvGvXlKfSavUgvTj3m+j8rO9E2g0lb2/22wOGBWrVVja2RPGTflYRFOplFX+nfsJWttOS7XwFJsUK2HwzKrDM9EVQlRfEMtQjgAdfCT/WSjXeo4SlyTautma7OJPUzTt5GMbPWrixVr4dhTuTumrLmqtocii+VbC5tfX0vMRrdHS1ITvszStZde3tsZcNaV2jqvZ3tzgKgWkjiiy+EUqg3ZFvoi+kw4Sgs1lx2rvRrtdlsRwRcEEdRrMXuROId6yZbj/Wa2rc7ngND6nhy4xo9WrzXv1N1V/oRzkGxuNCOBHLzlztNBvfLVqfPglvtUtn/AG14VPXRvOaOilD9t5cHs7OH05Erp/N3lv7F9isPimB+UI/Vb5Pdl9sn4TjrYqvraiWrzefduJqMUr7TsmxOz1DCqBTQXHOwHwA0E51DPWbu+LIubeRLSZEQBAEAQBAEAQBAEAQBAEA8u1gT0EMH5u7fp/8A1B+bpdvW51nRoyblSafE2VlaRo7I2bTqUy9Q1Lh8oyFR9EG5zKesY3GToSSilmt526O0f8Y5LWtY3PyNh/8AX/fp/wDbnH+a1f4rx9Sz/wCnf9zw+5O9ncYMKLUQxa+ZN6wK5x7IOVRYcNfSc1TEutUjKeVuBCtoSdGk3CWty2EBt/tfjsQzLWrOtjY018ABHEWGv3y8p4akkpbebz+3gee1n1ELhcSaZzKBn5MdcvmAdM3meHrrN04a6s9nDj9jCdszfpbQNNFUElnqLVrMTckKQaaE8/rH9Yec0uipybtkk0l9X5EtayNva2Nz18TRY+FqhNM/VqU/CCOgYDL7xNNClq06dRblnzTz8NpKcrtohsTizUAz+JhoHPtEdG+t6nXzM7IU1B/p2cN3Z7sa277SQ2N2oxeFI3NdwPqk5lPllP8ASQnh6cs2rc1l77TOsy0bb2i2LpgYoFahIZxSYKLgWAIIIvzI5GUfTqjXcqee7P7F7hdD1MRRUpvV4byC/I2H/wBf9+n/ANubvzWr/FePqb/+nf8Ac8Pua+0tlUkos6GrdWUeJlIs2boo+rOrB46dapqyS2e95XaR0Z8HGL1r35GXsPSBxYP1UJHDjoNNb/jJ6Sk1Qy3sr6KvM/SWDqZqaN9ZQfiAZyxd0mRaszNMmBAEAQBAEAQBAEAQBAEAQDFiz+jf9U/gZiWxmVtPzv23ou+JpIiliU8IABvr5G/xAm3RsowoylJ5XNldNyVj3g8CKVArnVn3njC6hCU9i/M6azjx9R1JKVrK2XPnYv8A8Pq0prkiQw2yHdQ1wAevTkZwFrX0nRpTcGm2vrw7DRqUypIPEaGDvhNTipR2M8YqhTq61VJYC2dGytYcA1wQ3qRedVDGVaKtHZwZT4vQlKtLXg9VvuNCtsBWH6Jzm5LUAGbyDjS/qB6zvpaUTdqitzXoU+K0JWpR1ovWXj3EHUQqSrAgg2IOhBHEES2TTV0UvI9Vqhd2bmzE9dWN7ffMRSjFLgZbuyYw+wAB+mcqfqIAWH6zHQHy1lbW0nGLtTV+e4t8JoavXjrP9K5+hv4XCUqRzU1YuODVGDFfNVAAB8ze04K2Pq1Vq7FyLfDaBpU5a1SWty2HucRe7CSbYtTLfThe19b816TBWLS1Bz1c9tr+ZF4ymrYd1Zwl3SxPC/6SwYjgD15Tv0fJxq3Svk/I4fxD+3T635HnsXQeni3V1YHd66EjiLG4OWx5HUHlO7SMozoJxe/3z95nm6KanZn6E2V8xS/21/lE56fyLqIS2s2pMiIAgCAIAgCAIAgCAIAgCAeKqXUjqCPjMPNBH577a7Rq0qzUhTNJiMrVLAO4H0VYcFF/X057MBh4uN5O9t25PmuPgbas88u80Ngf4Z/94fyTVpX549XmXv4d+efUixYHbARAuTh0Nvf63lSWOK0W61R1FPbx97LbCOfxXclEBbmyoLm5sMxk4U5Tdoq511cVRwkYxqS3ZX32PFl+1o/xaf8AdNnw9b+D7jT+b4P+fg/QWX7Wj/Fp/wB0fD1v4PuH5xg/5+D9DHj8FSrgZq1Fag0D7ymbgcFcBrm3JuPrO7CVa9H9Lg3Hq+h5/SKwdWXSUZpPerM87P2fToeIVqD1OTbxAE/VBa5bzPDl1ksVXr1lqxg0uraa9HwwkJa9eezYs/EzWX7Wj/Fp/wB0r/h638H3HpPzfB/z8H6Cy/a0f4tP+6Ph638H3D83wf8APwfofd3oSGpsBa+V1e172uFPkZCdOcPmTRuoY/D15alOV32kq+27oV3Y9m3lfgdOlprOKOiWquvr778+/jf1K9tf/Cv+vT/CpLLRn73Y/I5vxF+3T635GPsjj62+SmiGqOAXmgbQlW5Dy4H1nfjqFNwcm7P68Mt78TzVKbTsfpHB08tNF+qoHwAE5IqySIt3ZmkjAgCAIAgCAIAgCAIAgCAIB8JgHLe9DtVgCrUd2uIrcCVNgnq45+movJ0aM5yU4Zc/tv8AoTvqqz7ih7K3e4bd5rGr7L2upycMw0Ya8bCc+ktbWipcNxf/AIetrVGuCNnEUWRsrqVPQ/iOo8xoZXNNbT00JxqR1oO6I/b3+GH+8P5Hllor9yXV5nmvxFtp9vkV2Xp5oQBAEAQBAJ3s183X/wCP8akqNLfLDt8i80B/UvqJH/zpKY9gNqUQtGotbMAHpkhMrE3DkAG+UXBvfX0M79H66rfp22e3sPOaelGdKnJbLstvdd2l2fTtSNMUKpOjMcwb9sjj/wCcJ2V6VSMteefPh2bvd2ebvdWXcdcVgRcaiayB9gCAIAgCAIAgCAIAgCAIAgFB7fbL2riFKYdqS0uaqxV29WI+4Wmacop3qRv9O1e+olluZxfbWwcRhGC4ikaZa+W9iGtxIsfOWdOtCp8pBqxv9n/mGvw3v/xEqdK/PHq8z0f4e21LcvMsVXbRUZKCrTpKSVDKtZj/AJmNUMAfJQB6yt6S2UUXkcGpPXrNyk9tm4rs1Wn3tshO0FcmlnIUk18xBFxdkqXFj6zv0atac1e2W7Leij08lBUktyt9DM1Kl8j325pZsgNsulybfC80Kdd43oOkla/HO1rla40+g6TVV7FTqPck2AvyAsPcBPRxjqpL65lc3csfZhKdbOtSlTJUCxygE3vx+Eo9Kyq4fVlTm875XO3CRjUupRWXIiNr1QarKqIiqxUZRYmxtcnnwlngoSVKMpSbbSeb7cjnrNazSVkmaM6zSIBO9m/m6/8Ax/8A2So0t8sO3yLzQH9S+ourjE6neYIABb3GCJUEALm3i5gf1tbys/Vy8C7Tw6y1Z3z/ANTPjazt3ED2z9mte3t0fZy2+bOoyeG3pp0nbo/+ofV6FTpb+lpdcuPHnn35la2RsavinKUKZqMNSBbQHmb8pcVK0KfzM8+lc7H2A2VtbDALWNNqPJHclh6MBce+8rKsot3pxt9O42Zb2dGEwQEAQBAEAQBAEAQBAEAQBAEA5T3xbLq4nFYOlRUs7K/oBddSeQm6hVjTcnLgu3aSs2iK7Qdll2fRoUwxZ3u9RuraCw6ACV2NqSnNOX+D0X4ftepbl5jB4uiFO4VKdQKLPWXekMGXM28INNRlza5FsSNZpjKP9q78/fcWlWlW1l0zco32RerlZ2WrlJ52/ueV8itdqSd22Ygt8oNyOBOWpcjyvO7Rf7surzKfTttWlq7LehsCkW2aFFrlBxIH0xzJtORzUNJuT2X6/wC3kcGq5YWy4eZW/wAl1Oi/xKf90vfjKPP/AMZehw9DP216k/2SwjI1TMBqFtZlbmfqkym0xXhUjDV3N7muHFI7MHBxbv8AVFd2l8/V/wBxv5jLvC/sQ/4r6HFV+d9b+p7XZdYi+7YD/NZf5iJF42gnbXV+Wf0uZVGo1exixGDqILujAdbafEaTZTr0qjtCSb4b+7aRlCUfmRL9nVISvcEfNnXTjvCDK3SrTjBrn5F1oD+pf/EuW+chVoGg9LRdwVyh3sCSyvbevexuGJ00A4Ssu91rcC71IJt1tZS26172V9zWxcrW4tnzZWwTtCpiKNW9OplDDw5Mjpoq5OQANrdJuwtScaustvvIrtNRpqhSUXdZ53vfZnfebndLserhNpYmlWUqwpCx5MM2jKeYllXqxqarXPLhsPN2sn2eZ12aTAgCAIAgCAIAgCAIAgCAIAgCAY9wufPYZrZb+V72mLK9zN8rHPe9T53DaA8dDwOo0PlOPFfMj0OgdlXqXmQt3LGlh2q7ypXNSoVq0C1lBApqFreNRcnxZRw0kLtu0dt+Xqd9oRiqlaK1Yxsv0ytnvd45N8rvmU7tTbdNYZR8oNhobDLUstxppw00nboz92XV5ldp2+pSu7u23js45mar/wCmfsD+cTmj/wDa9r/9Svf9L2eZUrT0pWlk7Fe3V9F/FpQ6d+SHW/I78Dtl2G82GTDLVxDANULMVvyzMcqj46mcirTxkoYaDtFJX52Wf2NupGipVHtuVLFYlqjFnJYnry8gOQnpaVKFKOpBWRWzk5u8jPs3aLUW01Q+0h1DDnp185pxWEhXjnlLc96J0qrpvlwLEjhquJYcCKJHoVa0pKkXDC04y2py+pfaIaeNk1/H0LPWrMA6JiqNEIgeotKlWRgCEGZ3SkSx8S3sxGvSar7k7dj9CyjCP6ZypOV20m5Ravnkk5WWx2yuS/dzh93j6y5s1qanNYi+YK17Nrz56ydBWqW97jh01U6ShTla2csuFst2R0c0Fzh7eIAqD5GxI+6duqr3PN3drGWZMCAIAgCAIAgCAIAgCAIAgCAIAgHOO9db1MOOtx8SJxYr5kej/D7t0j5LzK9iWVVNKktWlSzZKjBabGow5VK+8y/sCyjpNbyyWS97yyhrNqrUalK10s8lyjq37c3zKz2ipqqFWzZVxBXS2bwrUA8r6Ts0cpKpNQ2239ZV6ckpKlKW9Xy7NlzXfbtE0Nzu6mTKF4rfTgb9dJOOja6r9Prq977HYqniabp9HZ2K/Utc5b25X4++0uo3stbacT5E1sXalGhey1CXsCSVsLdAOWplTjsFXxNrySSvbJnVQrQpbnmSnbMncp03mv7rWlfoO3TS/wCPmjox3yLrKfPTlYIBO9m/m6//AB/jUlRpb5YdvkXn4f8A6l9RfMKlepSG6qV6KU2sM5AprlUamqcpRdTZTmlatZrJ298S3qOjTqPpIxm2t213f8c03zyJHu1LfLq2Zw7ZNXDZwxze0G5yWHv0mZyac1egpaqss8rWts3HTp3HmRAEAQBAEAQBAEAQBAEAQBAEAQBAOdd6h/S4b3/iJxYr5kei0Dsq9S8yDxL+JgfyYLtnsflGt72b8dZB9niWFON4prpclb+zuKl2ua6OdNcSTpw1FTUeU7dGfuy6vMq9OK1OiuXkiqy8PPiAIBbaNcYzCmncCqoBseZXg3oeB6Xnmp05YDFdLb9D+j3da8SyjJYilqf3IqlWmVYqwIYcQeM9HCcZxUou6ZXNNOzM+z8C9Z8qD1PJR1M1YjEwoQ159i48kSp05VHqx/wWbAolOtiVyBkXcjLfLcZGHEcDzv1434Sjq1JTw1Kcs23J+Je6Lpv4ucYO36dvd7ZObUCaGuuNIAAUtUplALCyqd3lGltBOeVt9/Au8O55qjqc8pJ9v6rk93aFPltXdhgm7Fs1i3K9yNL3vJ4e3SZFZpzX6Gnr7bvZs92OnzvPMiAIAgCAIAgCAIAgCAIAgCAIAgCAc571SBVwxPAXv6XF5xYr5kei0Am+kS4LzKzj9o0KpO8fGOM5YFt2xW/FVu2i8NPITVKUXtuW1HD16VnCMFlbK+fN5beZWO0uXcnJfLv/AA345ctTLfztad+i/wB2VuHmVGn9a1LW22z68rlal4ecEAQD6rEG4JBHAjQj3zDSaszJuNtWqRZmD24Z0R/vIvOVYKjF3irdTa+jNnTTe1360mY620KjLlLWX6qgIPgoF5OGFpQlrJZ8Xm+93MOrNq18u4luz9QstcsST+j1PlvAPuErtJxjCEIxVld+Rc6BbeJbfD0LTS2tTorahTZiTmLVXOW5ADDd08uZdPpk+krNdRWSPQSwlSs71pW3WSztfLN3s+pLrJ/uvqFsZVYgAlL2UBRx5KoAAmzDu9QrNPR1aVNLi9rvw3s6jO88uIAgCAIAgCAIAgCAIAgCAIAgCAIBzbvb9uh6N/ScWK+ZHpPw9tqdnmc+nKemPOIoCpTamxsDYhuOVlvY25ixIPr5Tow2IdCprd/UVulMC8VStH5lsIRtiVr6BD5ipTF/3mB+Il4sfh2r63gzyUtG4tO3RvuPn5FrfVT+LS/vmfjsP/L6+hj8vxf+nLuY/ItbkgPkHpsfcA1zCxtB/wB319CMsDiYq8qbt1M8psisQDksCLjMyIbdbMwMlLGUIuzkRp4SvUWtCDa5I+/ket9Vf4lL++R+Ow/8vr6Gz8vxX+lLuZ9XYtb6qD/kpf0aHjsOv7vB+gWjsW//AM33MmcFhRSp5AQzMQzsOGgIVRfUgXOvMmU2MxXTzVti2HptEaOlhk51Pme7gjLOMuy7d1P+Kqf7f9Zvw3z9h538Q/tw635HVJYHlhAEAQBAEAQBAEAQBAEAQBAEAQBAOcd7aG9A8vEPwnFitqPRfh6S15rkiA2VhkNJCVUnX/NrwP3cuU5DOkMRWjXklJ2y5Zbfrv3kBilAdgLWBNrG4+MyeioOTpxcttly8DFBtEAQZPrG5udTBhJJWR8gCAIBaamEp7o+FPY68uI8XrzmDycMTX6ZLWfzcPLq3G/3UUz8oqNyyW99x/8AonThvn7Dq/EMlqwj1+R1Kd55cQBAEAQBAEAQBAEAQBAEAQBAEAQCN2/sZMVSNN9OYPMHrNdSmpqxvw+InQqKpDajm+N7vsWh/RlXW+lmynpwPO045YeaPS0tO4eS/wDli0+81PzExv2Q/fWR6CpwN/55hOL7vuPzExv2Q/fWOgqcB+eYTi+77j8xMb9kP31joanAfnmE4vu+5rY7sji6SF3pHKOOUhredhIulOKu0baWl8LUlqqVutGLZXZrE4hc9KmSv1iQoPpfjEacpbETxGk8PQlqTefBZm9+YmN+yH76yXQVOBz/AJ5hOL7vuPzExv2Q/fWOgqcB+eYTi+77j8xMb9kP31joKnAfnmE4vu+5nw3YLGMbMFReFywOl78BMqhU4GqppzDRV4Jt9Vjo3ZnYKYSllXVj7TdZ2UqWouZ5rFYqeIqa8yYm05hAEAQBAEAQBAEAQBAEAQBAEAQBAEAQBAEAQD4wuLHhAMeFw600VEFlUWAmIxUVZGZScndmWZMCAIAgCAIAgCAIAgCAIAgCAIAgCAIAgCAIAgCAIAgCAIAgCAIAgCAIAgCAIAgCAIAgCAIAgCAIAgCAIAgCAIAgCAIAgCAIAgCAIAgCAIAgCAIAgCAIAgCAI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9" name="AutoShape 4" descr="data:image/jpeg;base64,/9j/4AAQSkZJRgABAQAAAQABAAD/2wCEAAkGBxQTEBUUExQUFhUWFx4YFhgXGBgVGxkaFRgWGhUTGRgYHCggGxsoHxgYITIjKCosLi4uFx8zODMsNygtMCsBCgoKDg0OGxAQGzcmICQtLiwvLDItMC4xLCw0LCwsLCwsLC8sLSw0LCwsLywsLDQ0LDQsNCwsLCwvLCwsLCwsLP/AABEIAOAA4QMBEQACEQEDEQH/xAAcAAEAAgMBAQEAAAAAAAAAAAAABQYDBAcCAQj/xABHEAACAQIDBQUDBwoFAwUBAAABAgADEQQSIQUTMUFRBgciYXEygZEUM0JSU6GxFRYjcoKSk7LB0jRiY3ODotPwNUPCw9Ek/8QAGgEBAAIDAQAAAAAAAAAAAAAAAAIFAQMEBv/EAD4RAAIBAgIGCAQFAwMEAwAAAAABAgMRBCEFEjFBUWETcYGRocHR8BQyseEGFSIzUjRC8VNjchZikrIjNUP/2gAMAwEAAhEDEQA/AO4wBAEAQBAEAQBAEAQBAEAQBAEAQBAEAQBAEAQBAEAQBAEAQBAEAQBAEAQBAEAQBAEAQBAEAQBAEAQBAEAQBAEAQBAEAQBAEAQBAEAQBAEAQBAEAQBAEAQBAIbbHanC4VwleqtNiLgNpcdRMK7dkm+pXM2Pexe0mGxZYYeqtQqLtl1tfheM07NNdasGt5LTJgQBAEAQBAEAQBAEAQBAEAQBAEAQBAEAQBAEAQBAEAQCrdu64eicMmJWhXqjwA3Be9wFDAXXWxuNRaR1kpK6ultyJxT2lW71diKmzVq1TvMQhRN6QFOUtcgAaDkPO024W8asVfbu7H9DDd0/e8y9h+z+fYxbDkUa9ZCrOB7VibA9L8Mw1EjVbdRt52ezlwMp2sW/shj0agtIYha9SmtnIFrdFOnLh1NprjJe+BiSsT0mREAQBAEAQBAEAQBAEAQBAEAQBAEAQBAEAQBAEAQBAOQ98FGq20cGKJtUKMEPCxLC2ttJtoOCVTX2WXmSzytz8itdqdjbUpYYtjHJo3AILhrknw6AdZtoyodItWLT3d3WHdraZez+w9r1MMj4aoRRI8IFRVsBxFiJGpLD67vF33+7ha1tpZ+5JGFXGB9WzDMepucx+MhXcXKGrs1RnZ34nV5qIiAIAgCAIAgCAIAgCAIAgCAIAgCAIAgCAIAgCAIAgEF2wwdephn+ShN/bwlgM3OwRiQFa9tTpxmNWLknJZEouxQu9jbRXBJhK9jXbLUzKCEOVtRqSQbEczNuEhKVRPcvNMSsl1/Yzd3+2KlfZb4XCaYijTPibhd72VdR4uhJsDMVoShUessnd9gVmrnQuz+FqJQTfCnvcoDlFy+gOpueuvG81RilsQk7klJERAEAQBAEAQBAEAQBAEAQBAEAQBAEAQBANTG7SpUhepURbdSPw4yLmlkZUW9hVtpd5+ApaCoah/yC4+ImyNOpLZF9uX1M2W9lbxvfMuu6w7HzYi33G82rCVntaXe/QxeJCYnvgxbexTpp/wBX4iTWCe+fcv8AI1lwNUd4G1atsl/F7OSm2vHgb2PA/A9Jn4Smtsn3r0GvyNV+1e1mLDfVAVGYi6LZTTaqGsx4btWf0F5JYWjz72Nd+0aGI25j2rLTeqWqtkCg7pid4FNMZjpqGUjXmJn4TD2vbxfqOklxPdDbG0VuUqlRkzlg1FRlDimTmGhs5CkX0JF5j4XDrd4sdJLibNDtbtS5ArVCVbIR4fb18A+s3hOguYeEo8+9+o137Rsr3hbUQXLXGRXuyE+B7ZHvfQG4sfMTHwdPdJ9/qhr8jeod7mNX26dNrcdCvx0kfguE/BfYay4Exg++Yf8Au4c/sEf1Mg8JVWxp969ReJY9nd6WBqaM7Uz/AJhYfE2mqVOrHbF9mf3M2W5lrwG1qNYA0qqPfodfhxmtTTdjDi0bskYEAQBAEAQBAEAQBAEAQBANXaWPp0KTVarBUUXJ9JhuxlK5x3tN3lYqsHGFRqVJUzlzoxQsEFQA2uMxA0vx4TphhL/uPsXmxrJbCptsqvXZzUd6xpsyutO9SoKiEZqao1gTl3jjLcEUntwnVHUpq0Ulf3m/Ui23tNrZmxKDikSH/SeAZ2IDVWqV6AQBcpDBlpVANfCWDX4xKclf3wZg0hWUphaq06S5qjlgVFs1CoKgRmtmK7uqika3ABteSs02rgz7ZwB3SpSzMnypjQGutPF0aNSiBfyRh6hojLPPhn1p2Bn2aGOOw1Smf0TLhQTfw2UUKLoTwzLUDEjjYE8NZGVtVp7c/NmTX2fUVvkuZlD7itRqgkLY0qFenSJJ6pURfVDJSy1rcU/FMweEQDGYaqz0wqnBBjvE0yUaAqk+LQKabAk8DpM3vFpf931Zk2Nn4lEoFGNKoyioxQ1FysKmIwGWmGDAE5cPVewOgtfjaRabd/ex+pg1sJSplKFN6gAo1cQaro6g3yUjSqKTe4Y0goIB9nzEy283xtbzBjx2HJIJBNP5PQ1AvmSlh6W9sL8nXKRyJANplPhxf1BP4gN8pVhmHynHUKhvoCiYdKtUsOGW2KYsOFgb8JqTWrnuT77/AGBG4PCUQtF8isq1cS9QEXJSlh6VZKT36AFbdWMm2811fWwIbDYDNha9Zs36MLlsNCWqU1a/ufQD+k2OX6kgbmJ2e9B6zUKjAUaqUiQSGaowbMoC8QGRh56aam2t6tRJTV7mU2thb9k94WMwVUUsXaslyMwIJIR2psVI42ZGHL2TodJyywqa1qT7H7uvElrJ7TsGxdrUsVRWtRbMjD4eR85yrg9oasb0yYEAQBAEAQBAEAQBAEArvblb4YDq9virznxGST5m2jtfUcP2RWU0aZqDw06jYWq1yMuHxYfKx65GNY66AlPKXcr3y6+1GgxV9roKld7sDXZGfdHKUqozGpVp1BoQWLMpGtqpBtbXOo7LlxB4fadbEPSanSepVpVd6HAaoWbLQBzKo5tRzk34u3rMWjBNN2v9/UzmyTwnZDalUWXClFLvUAYU0AaqoV7ZzmtlAFj0HMTW69Jb77t/+BYmML3YbUZQr4hEQAAKa1VgAL2AUCwGp4dT1kHiobo/T7mbG1Q7lah9vFUx+rSJ/FhHxj3R8fsLI36fcrT+li6nupqPxJkPi58F4+osiF2x2L2XhXFOrjqxqE2yIqM2uguAunvmFia0leKTty+5LVR5wHZDZVasaK46ulUMVyuqLcjQgErY+4wsVW1VNrJ77fcOKvYnX7lqX0cXU96KfwImfi58F4+pGyNGv3Kv9DFof1qRH4PJfGPfHx+wsjSxPdTtFVslek69N5UT7itpJYqG+P0+wsR1bsntegrruGdHLF8u7q5jUAFQ3vnuwAuRYyXT0Xm8u/yujFiKGOqYeo5xGDsGFMZCHoKNy4qLbMDcZlFx6ya1Z/LLjz2ix92dtel4mdtRWSuoZNXajTxLhWZAdXr1E0OgBbhwknB7OVvp5GDcrlTWrvTIKJg6hohLMqU6lJkILXuHNWs973a+a/tSKvZJ8Vfv9EDrHdeoGDAHCyfyjzP4mVMW3Um3x98DdU2LqLjNhrEAQBAEAQBAEAQBAEArvbkE4YAcc+nPXK9tAR+InPiMkr8TbR2vqPzi9BVJznUX8K2uPIsbhf8AqPWXqk5L9Pf7+xptbafPlNvZVV87Zj8Wvb3WmdS+1+X0BZOz3eBi8LYBg69Dp99re+1/Ocs8DBu8HZ967ievueZ0PY/e9h3sK6PTPUC4+7l6znlh60d1+r0Y/S95dtk9ocNibbmsj35A6+k061nZ5PnkHF7SUkiJWu3+2Dh8GxV1ps/hDt9Ac2AGpPQcyRIvOSile+5e/ElFbzhi18IrZt3ia7BgS7HICx1U2BvrY8ek63HEtW1oxXBZ5GbwWdmz3jq+Feo5qUcRTfOQ7KwazknkTbiDw6aTFKGIjFKMotWyTW4zJwbzTR2Pux21v8LkNUVjS0D6hivIOp1DDgfcec5ndScXG3L05GJLK6LlMkCP2ptzD4cE1qqJbqdfhI62dlm+8yotlJ2x3uYWncUVeqetrD7+I983RoVpbrdfoh+lbWc+7Q942LxN1uKadF1/HT7r+c3wwMds3fwRnXtsRVflRPtqreosfXMtiT63nXqW2O3vmQPSoGvu2Kki2Vja9/ohxYH0IHvmNZr5llxXp6XHUfoHu1UjC2a9wFvcEH2RxDEm/qZSUmnObXE3VN3UW6bjUIAgCAIAgCAIAgCAIBXu3WyquJwbU6DBal7g+ViCB52PGRdk1Jq9nexKLPzptTZVXDvkqoVI08j6H+nGW1KtCqrxfqRcXHaac2kRAN5MEEAauSoOopj5xuh19hfM69AZpdVydqefPcvV9Xa0StbaXHsDi8xchVQIy5FW/hHG5v7RuPaJJPkLSp0jFwlHO/P39Nhvo5pneZM0FQ7y9kJXwt6mbKntZeKg28Yt0IHxM1ylOElOG1eZshZ3TOZPsis6saNejUV3pve1vmQMuqXGtl+HnCxNODSqQaaTXf12Nmo3sZ6qbGr3qM9WiitWFa9i1snBfEFFtF+HmZhYmlkoxbai48NvfzDhLO733L93W7Gp06b1qbFlcnxn6ZJBZhyy6AC2nGS1qk561RWtklwITslZdZfJM1HDu8jFZWJIVs1Vgytc5hc8hwt9a4I5cTNeAjr1J5259vvLYb6rtFFHOCWoM1C5PE0jq465ftF9Neo5y16Vwyqd+7t4Pw4M0WvsNCdBEQDa2fs6pXfJSQseGnAX6ngJqq1oUlebt73ElFy2H6F7u9jVsLhAldruT8AOAPpw90qrqU5SStfd74k5PYr3sWmZICAIAgCAIAgCAIAgCAIBG7Y2HRxKlaqA3Fr2F/ffQj1kJQTd1k+KJRk0cd7b9hsPhSWGISnfgpOb3ZPaHuJ9Jvo4qupajWt1ZPt3EnGLV9hSRikp/MglvtXAuP1E1C+pufSd3Ryn8+zgvN7/AKdZrulsNJmJJJJJOpJ1JPUk8ZuSSVkYL53YpmzLzNVBxbnbl7PvGvXlKfSavUgvTj3m+j8rO9E2g0lb2/22wOGBWrVVja2RPGTflYRFOplFX+nfsJWttOS7XwFJsUK2HwzKrDM9EVQlRfEMtQjgAdfCT/WSjXeo4SlyTautma7OJPUzTt5GMbPWrixVr4dhTuTumrLmqtocii+VbC5tfX0vMRrdHS1ITvszStZde3tsZcNaV2jqvZ3tzgKgWkjiiy+EUqg3ZFvoi+kw4Sgs1lx2rvRrtdlsRwRcEEdRrMXuROId6yZbj/Wa2rc7ngND6nhy4xo9WrzXv1N1V/oRzkGxuNCOBHLzlztNBvfLVqfPglvtUtn/AG14VPXRvOaOilD9t5cHs7OH05Erp/N3lv7F9isPimB+UI/Vb5Pdl9sn4TjrYqvraiWrzefduJqMUr7TsmxOz1DCqBTQXHOwHwA0E51DPWbu+LIubeRLSZEQBAEAQBAEAQBAEAQBAEA8u1gT0EMH5u7fp/8A1B+bpdvW51nRoyblSafE2VlaRo7I2bTqUy9Q1Lh8oyFR9EG5zKesY3GToSSilmt526O0f8Y5LWtY3PyNh/8AX/fp/wDbnH+a1f4rx9Sz/wCnf9zw+5O9ncYMKLUQxa+ZN6wK5x7IOVRYcNfSc1TEutUjKeVuBCtoSdGk3CWty2EBt/tfjsQzLWrOtjY018ABHEWGv3y8p4akkpbebz+3gee1n1ELhcSaZzKBn5MdcvmAdM3meHrrN04a6s9nDj9jCdszfpbQNNFUElnqLVrMTckKQaaE8/rH9Yec0uipybtkk0l9X5EtayNva2Nz18TRY+FqhNM/VqU/CCOgYDL7xNNClq06dRblnzTz8NpKcrtohsTizUAz+JhoHPtEdG+t6nXzM7IU1B/p2cN3Z7sa277SQ2N2oxeFI3NdwPqk5lPllP8ASQnh6cs2rc1l77TOsy0bb2i2LpgYoFahIZxSYKLgWAIIIvzI5GUfTqjXcqee7P7F7hdD1MRRUpvV4byC/I2H/wBf9+n/ANubvzWr/FePqb/+nf8Ac8Pua+0tlUkos6GrdWUeJlIs2boo+rOrB46dapqyS2e95XaR0Z8HGL1r35GXsPSBxYP1UJHDjoNNb/jJ6Sk1Qy3sr6KvM/SWDqZqaN9ZQfiAZyxd0mRaszNMmBAEAQBAEAQBAEAQBAEAQDFiz+jf9U/gZiWxmVtPzv23ou+JpIiliU8IABvr5G/xAm3RsowoylJ5XNldNyVj3g8CKVArnVn3njC6hCU9i/M6azjx9R1JKVrK2XPnYv8A8Pq0prkiQw2yHdQ1wAevTkZwFrX0nRpTcGm2vrw7DRqUypIPEaGDvhNTipR2M8YqhTq61VJYC2dGytYcA1wQ3qRedVDGVaKtHZwZT4vQlKtLXg9VvuNCtsBWH6Jzm5LUAGbyDjS/qB6zvpaUTdqitzXoU+K0JWpR1ovWXj3EHUQqSrAgg2IOhBHEES2TTV0UvI9Vqhd2bmzE9dWN7ffMRSjFLgZbuyYw+wAB+mcqfqIAWH6zHQHy1lbW0nGLtTV+e4t8JoavXjrP9K5+hv4XCUqRzU1YuODVGDFfNVAAB8ze04K2Pq1Vq7FyLfDaBpU5a1SWty2HucRe7CSbYtTLfThe19b816TBWLS1Bz1c9tr+ZF4ymrYd1Zwl3SxPC/6SwYjgD15Tv0fJxq3Svk/I4fxD+3T635HnsXQeni3V1YHd66EjiLG4OWx5HUHlO7SMozoJxe/3z95nm6KanZn6E2V8xS/21/lE56fyLqIS2s2pMiIAgCAIAgCAIAgCAIAgCAeKqXUjqCPjMPNBH577a7Rq0qzUhTNJiMrVLAO4H0VYcFF/X057MBh4uN5O9t25PmuPgbas88u80Ngf4Z/94fyTVpX549XmXv4d+efUixYHbARAuTh0Nvf63lSWOK0W61R1FPbx97LbCOfxXclEBbmyoLm5sMxk4U5Tdoq511cVRwkYxqS3ZX32PFl+1o/xaf8AdNnw9b+D7jT+b4P+fg/QWX7Wj/Fp/wB0fD1v4PuH5xg/5+D9DHj8FSrgZq1Fag0D7ymbgcFcBrm3JuPrO7CVa9H9Lg3Hq+h5/SKwdWXSUZpPerM87P2fToeIVqD1OTbxAE/VBa5bzPDl1ksVXr1lqxg0uraa9HwwkJa9eezYs/EzWX7Wj/Fp/wB0r/h638H3HpPzfB/z8H6Cy/a0f4tP+6Ph638H3D83wf8APwfofd3oSGpsBa+V1e172uFPkZCdOcPmTRuoY/D15alOV32kq+27oV3Y9m3lfgdOlprOKOiWquvr778+/jf1K9tf/Cv+vT/CpLLRn73Y/I5vxF+3T635GPsjj62+SmiGqOAXmgbQlW5Dy4H1nfjqFNwcm7P68Mt78TzVKbTsfpHB08tNF+qoHwAE5IqySIt3ZmkjAgCAIAgCAIAgCAIAgCAIB8JgHLe9DtVgCrUd2uIrcCVNgnq45+movJ0aM5yU4Zc/tv8AoTvqqz7ih7K3e4bd5rGr7L2upycMw0Ya8bCc+ktbWipcNxf/AIetrVGuCNnEUWRsrqVPQ/iOo8xoZXNNbT00JxqR1oO6I/b3+GH+8P5Hllor9yXV5nmvxFtp9vkV2Xp5oQBAEAQBAJ3s183X/wCP8akqNLfLDt8i80B/UvqJH/zpKY9gNqUQtGotbMAHpkhMrE3DkAG+UXBvfX0M79H66rfp22e3sPOaelGdKnJbLstvdd2l2fTtSNMUKpOjMcwb9sjj/wCcJ2V6VSMteefPh2bvd2ebvdWXcdcVgRcaiayB9gCAIAgCAIAgCAIAgCAIAgFB7fbL2riFKYdqS0uaqxV29WI+4Wmacop3qRv9O1e+olluZxfbWwcRhGC4ikaZa+W9iGtxIsfOWdOtCp8pBqxv9n/mGvw3v/xEqdK/PHq8z0f4e21LcvMsVXbRUZKCrTpKSVDKtZj/AJmNUMAfJQB6yt6S2UUXkcGpPXrNyk9tm4rs1Wn3tshO0FcmlnIUk18xBFxdkqXFj6zv0atac1e2W7Leij08lBUktyt9DM1Kl8j325pZsgNsulybfC80Kdd43oOkla/HO1rla40+g6TVV7FTqPck2AvyAsPcBPRxjqpL65lc3csfZhKdbOtSlTJUCxygE3vx+Eo9Kyq4fVlTm875XO3CRjUupRWXIiNr1QarKqIiqxUZRYmxtcnnwlngoSVKMpSbbSeb7cjnrNazSVkmaM6zSIBO9m/m6/8Ax/8A2So0t8sO3yLzQH9S+ourjE6neYIABb3GCJUEALm3i5gf1tbys/Vy8C7Tw6y1Z3z/ANTPjazt3ED2z9mte3t0fZy2+bOoyeG3pp0nbo/+ofV6FTpb+lpdcuPHnn35la2RsavinKUKZqMNSBbQHmb8pcVK0KfzM8+lc7H2A2VtbDALWNNqPJHclh6MBce+8rKsot3pxt9O42Zb2dGEwQEAQBAEAQBAEAQBAEAQBAEA5T3xbLq4nFYOlRUs7K/oBddSeQm6hVjTcnLgu3aSs2iK7Qdll2fRoUwxZ3u9RuraCw6ACV2NqSnNOX+D0X4ftepbl5jB4uiFO4VKdQKLPWXekMGXM28INNRlza5FsSNZpjKP9q78/fcWlWlW1l0zco32RerlZ2WrlJ52/ueV8itdqSd22Ygt8oNyOBOWpcjyvO7Rf7surzKfTttWlq7LehsCkW2aFFrlBxIH0xzJtORzUNJuT2X6/wC3kcGq5YWy4eZW/wAl1Oi/xKf90vfjKPP/AMZehw9DP216k/2SwjI1TMBqFtZlbmfqkym0xXhUjDV3N7muHFI7MHBxbv8AVFd2l8/V/wBxv5jLvC/sQ/4r6HFV+d9b+p7XZdYi+7YD/NZf5iJF42gnbXV+Wf0uZVGo1exixGDqILujAdbafEaTZTr0qjtCSb4b+7aRlCUfmRL9nVISvcEfNnXTjvCDK3SrTjBrn5F1oD+pf/EuW+chVoGg9LRdwVyh3sCSyvbevexuGJ00A4Ssu91rcC71IJt1tZS26172V9zWxcrW4tnzZWwTtCpiKNW9OplDDw5Mjpoq5OQANrdJuwtScaustvvIrtNRpqhSUXdZ53vfZnfebndLserhNpYmlWUqwpCx5MM2jKeYllXqxqarXPLhsPN2sn2eZ12aTAgCAIAgCAIAgCAIAgCAIAgCAY9wufPYZrZb+V72mLK9zN8rHPe9T53DaA8dDwOo0PlOPFfMj0OgdlXqXmQt3LGlh2q7ypXNSoVq0C1lBApqFreNRcnxZRw0kLtu0dt+Xqd9oRiqlaK1Yxsv0ytnvd45N8rvmU7tTbdNYZR8oNhobDLUstxppw00nboz92XV5ldp2+pSu7u23js45mar/wCmfsD+cTmj/wDa9r/9Svf9L2eZUrT0pWlk7Fe3V9F/FpQ6d+SHW/I78Dtl2G82GTDLVxDANULMVvyzMcqj46mcirTxkoYaDtFJX52Wf2NupGipVHtuVLFYlqjFnJYnry8gOQnpaVKFKOpBWRWzk5u8jPs3aLUW01Q+0h1DDnp185pxWEhXjnlLc96J0qrpvlwLEjhquJYcCKJHoVa0pKkXDC04y2py+pfaIaeNk1/H0LPWrMA6JiqNEIgeotKlWRgCEGZ3SkSx8S3sxGvSar7k7dj9CyjCP6ZypOV20m5Ravnkk5WWx2yuS/dzh93j6y5s1qanNYi+YK17Nrz56ydBWqW97jh01U6ShTla2csuFst2R0c0Fzh7eIAqD5GxI+6duqr3PN3drGWZMCAIAgCAIAgCAIAgCAIAgCAIAgHOO9db1MOOtx8SJxYr5kej/D7t0j5LzK9iWVVNKktWlSzZKjBabGow5VK+8y/sCyjpNbyyWS97yyhrNqrUalK10s8lyjq37c3zKz2ipqqFWzZVxBXS2bwrUA8r6Ts0cpKpNQ2239ZV6ckpKlKW9Xy7NlzXfbtE0Nzu6mTKF4rfTgb9dJOOja6r9Prq977HYqniabp9HZ2K/Utc5b25X4++0uo3stbacT5E1sXalGhey1CXsCSVsLdAOWplTjsFXxNrySSvbJnVQrQpbnmSnbMncp03mv7rWlfoO3TS/wCPmjox3yLrKfPTlYIBO9m/m6//AB/jUlRpb5YdvkXn4f8A6l9RfMKlepSG6qV6KU2sM5AprlUamqcpRdTZTmlatZrJ298S3qOjTqPpIxm2t213f8c03zyJHu1LfLq2Zw7ZNXDZwxze0G5yWHv0mZyac1egpaqss8rWts3HTp3HmRAEAQBAEAQBAEAQBAEAQBAEAQBAOdd6h/S4b3/iJxYr5kei0Dsq9S8yDxL+JgfyYLtnsflGt72b8dZB9niWFON4prpclb+zuKl2ua6OdNcSTpw1FTUeU7dGfuy6vMq9OK1OiuXkiqy8PPiAIBbaNcYzCmncCqoBseZXg3oeB6Xnmp05YDFdLb9D+j3da8SyjJYilqf3IqlWmVYqwIYcQeM9HCcZxUou6ZXNNOzM+z8C9Z8qD1PJR1M1YjEwoQ159i48kSp05VHqx/wWbAolOtiVyBkXcjLfLcZGHEcDzv1434Sjq1JTw1Kcs23J+Je6Lpv4ucYO36dvd7ZObUCaGuuNIAAUtUplALCyqd3lGltBOeVt9/Au8O55qjqc8pJ9v6rk93aFPltXdhgm7Fs1i3K9yNL3vJ4e3SZFZpzX6Gnr7bvZs92OnzvPMiAIAgCAIAgCAIAgCAIAgCAIAgCAc571SBVwxPAXv6XF5xYr5kei0Am+kS4LzKzj9o0KpO8fGOM5YFt2xW/FVu2i8NPITVKUXtuW1HD16VnCMFlbK+fN5beZWO0uXcnJfLv/AA345ctTLfztad+i/wB2VuHmVGn9a1LW22z68rlal4ecEAQD6rEG4JBHAjQj3zDSaszJuNtWqRZmD24Z0R/vIvOVYKjF3irdTa+jNnTTe1360mY620KjLlLWX6qgIPgoF5OGFpQlrJZ8Xm+93MOrNq18u4luz9QstcsST+j1PlvAPuErtJxjCEIxVld+Rc6BbeJbfD0LTS2tTorahTZiTmLVXOW5ADDd08uZdPpk+krNdRWSPQSwlSs71pW3WSztfLN3s+pLrJ/uvqFsZVYgAlL2UBRx5KoAAmzDu9QrNPR1aVNLi9rvw3s6jO88uIAgCAIAgCAIAgCAIAgCAIAgCAIBzbvb9uh6N/ScWK+ZHpPw9tqdnmc+nKemPOIoCpTamxsDYhuOVlvY25ixIPr5Tow2IdCprd/UVulMC8VStH5lsIRtiVr6BD5ipTF/3mB+Il4sfh2r63gzyUtG4tO3RvuPn5FrfVT+LS/vmfjsP/L6+hj8vxf+nLuY/ItbkgPkHpsfcA1zCxtB/wB319CMsDiYq8qbt1M8psisQDksCLjMyIbdbMwMlLGUIuzkRp4SvUWtCDa5I+/ket9Vf4lL++R+Ow/8vr6Gz8vxX+lLuZ9XYtb6qD/kpf0aHjsOv7vB+gWjsW//AM33MmcFhRSp5AQzMQzsOGgIVRfUgXOvMmU2MxXTzVti2HptEaOlhk51Pme7gjLOMuy7d1P+Kqf7f9Zvw3z9h538Q/tw635HVJYHlhAEAQBAEAQBAEAQBAEAQBAEAQBAOcd7aG9A8vEPwnFitqPRfh6S15rkiA2VhkNJCVUnX/NrwP3cuU5DOkMRWjXklJ2y5Zbfrv3kBilAdgLWBNrG4+MyeioOTpxcttly8DFBtEAQZPrG5udTBhJJWR8gCAIBaamEp7o+FPY68uI8XrzmDycMTX6ZLWfzcPLq3G/3UUz8oqNyyW99x/8AonThvn7Dq/EMlqwj1+R1Kd55cQBAEAQBAEAQBAEAQBAEAQBAEAQCN2/sZMVSNN9OYPMHrNdSmpqxvw+InQqKpDajm+N7vsWh/RlXW+lmynpwPO045YeaPS0tO4eS/wDli0+81PzExv2Q/fWR6CpwN/55hOL7vuPzExv2Q/fWOgqcB+eYTi+77j8xMb9kP31joanAfnmE4vu+5rY7sji6SF3pHKOOUhredhIulOKu0baWl8LUlqqVutGLZXZrE4hc9KmSv1iQoPpfjEacpbETxGk8PQlqTefBZm9+YmN+yH76yXQVOBz/AJ5hOL7vuPzExv2Q/fWOgqcB+eYTi+77j8xMb9kP31joKnAfnmE4vu+5nw3YLGMbMFReFywOl78BMqhU4GqppzDRV4Jt9Vjo3ZnYKYSllXVj7TdZ2UqWouZ5rFYqeIqa8yYm05hAEAQBAEAQBAEAQBAEAQBAEAQBAEAQBAEAQD4wuLHhAMeFw600VEFlUWAmIxUVZGZScndmWZMCAIAgCAIAgCAIAgCAIAgCAIAgCAIAgCAIAgCAIAgCAIAgCAIAgCAIAgCAIAgCAIAgCAIAgCAIAgCAIAgCAIAgCAIAgCAIAgCAIAgCAIAgCAIAgCAIAgCAI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0" name="AutoShape 6" descr="data:image/jpeg;base64,/9j/4AAQSkZJRgABAQAAAQABAAD/2wCEAAkGBxQTEBUUExQUFhUWFx4YFhgXGBgVGxkaFRgWGhUTGRgYHCggGxsoHxgYITIjKCosLi4uFx8zODMsNygtMCsBCgoKDg0OGxAQGzcmICQtLiwvLDItMC4xLCw0LCwsLCwsLC8sLSw0LCwsLywsLDQ0LDQsNCwsLCwvLCwsLCwsLP/AABEIAOAA4QMBEQACEQEDEQH/xAAcAAEAAgMBAQEAAAAAAAAAAAAABQYDBAcCAQj/xABHEAACAQIDBQUDBwoFAwUBAAABAgADEQQSIQUTMUFRBgciYXEygZEUM0JSU6GxFRYjcoKSk7LB0jRiY3ODotPwNUPCw9Ek/8QAGgEBAAIDAQAAAAAAAAAAAAAAAAIFAQMEBv/EAD4RAAIBAgIGCAQFAwMEAwAAAAABAgMRBCEFEjFBUWETcYGRocHR8BQyseEGFSIzUjRC8VNjchZikrIjNUP/2gAMAwEAAhEDEQA/AO4wBAEAQBAEAQBAEAQBAEAQBAEAQBAEAQBAEAQBAEAQBAEAQBAEAQBAEAQBAEAQBAEAQBAEAQBAEAQBAEAQBAEAQBAEAQBAEAQBAEAQBAEAQBAEAQBAEAQBAIbbHanC4VwleqtNiLgNpcdRMK7dkm+pXM2Pexe0mGxZYYeqtQqLtl1tfheM07NNdasGt5LTJgQBAEAQBAEAQBAEAQBAEAQBAEAQBAEAQBAEAQBAEAQCrdu64eicMmJWhXqjwA3Be9wFDAXXWxuNRaR1kpK6ultyJxT2lW71diKmzVq1TvMQhRN6QFOUtcgAaDkPO024W8asVfbu7H9DDd0/e8y9h+z+fYxbDkUa9ZCrOB7VibA9L8Mw1EjVbdRt52ezlwMp2sW/shj0agtIYha9SmtnIFrdFOnLh1NprjJe+BiSsT0mREAQBAEAQBAEAQBAEAQBAEAQBAEAQBAEAQBAEAQBAOQ98FGq20cGKJtUKMEPCxLC2ttJtoOCVTX2WXmSzytz8itdqdjbUpYYtjHJo3AILhrknw6AdZtoyodItWLT3d3WHdraZez+w9r1MMj4aoRRI8IFRVsBxFiJGpLD67vF33+7ha1tpZ+5JGFXGB9WzDMepucx+MhXcXKGrs1RnZ34nV5qIiAIAgCAIAgCAIAgCAIAgCAIAgCAIAgCAIAgCAIAgEF2wwdephn+ShN/bwlgM3OwRiQFa9tTpxmNWLknJZEouxQu9jbRXBJhK9jXbLUzKCEOVtRqSQbEczNuEhKVRPcvNMSsl1/Yzd3+2KlfZb4XCaYijTPibhd72VdR4uhJsDMVoShUessnd9gVmrnQuz+FqJQTfCnvcoDlFy+gOpueuvG81RilsQk7klJERAEAQBAEAQBAEAQBAEAQBAEAQBAEAQBANTG7SpUhepURbdSPw4yLmlkZUW9hVtpd5+ApaCoah/yC4+ImyNOpLZF9uX1M2W9lbxvfMuu6w7HzYi33G82rCVntaXe/QxeJCYnvgxbexTpp/wBX4iTWCe+fcv8AI1lwNUd4G1atsl/F7OSm2vHgb2PA/A9Jn4Smtsn3r0GvyNV+1e1mLDfVAVGYi6LZTTaqGsx4btWf0F5JYWjz72Nd+0aGI25j2rLTeqWqtkCg7pid4FNMZjpqGUjXmJn4TD2vbxfqOklxPdDbG0VuUqlRkzlg1FRlDimTmGhs5CkX0JF5j4XDrd4sdJLibNDtbtS5ArVCVbIR4fb18A+s3hOguYeEo8+9+o137Rsr3hbUQXLXGRXuyE+B7ZHvfQG4sfMTHwdPdJ9/qhr8jeod7mNX26dNrcdCvx0kfguE/BfYay4Exg++Yf8Au4c/sEf1Mg8JVWxp969ReJY9nd6WBqaM7Uz/AJhYfE2mqVOrHbF9mf3M2W5lrwG1qNYA0qqPfodfhxmtTTdjDi0bskYEAQBAEAQBAEAQBAEAQBANXaWPp0KTVarBUUXJ9JhuxlK5x3tN3lYqsHGFRqVJUzlzoxQsEFQA2uMxA0vx4TphhL/uPsXmxrJbCptsqvXZzUd6xpsyutO9SoKiEZqao1gTl3jjLcEUntwnVHUpq0Ulf3m/Ui23tNrZmxKDikSH/SeAZ2IDVWqV6AQBcpDBlpVANfCWDX4xKclf3wZg0hWUphaq06S5qjlgVFs1CoKgRmtmK7uqika3ABteSs02rgz7ZwB3SpSzMnypjQGutPF0aNSiBfyRh6hojLPPhn1p2Bn2aGOOw1Smf0TLhQTfw2UUKLoTwzLUDEjjYE8NZGVtVp7c/NmTX2fUVvkuZlD7itRqgkLY0qFenSJJ6pURfVDJSy1rcU/FMweEQDGYaqz0wqnBBjvE0yUaAqk+LQKabAk8DpM3vFpf931Zk2Nn4lEoFGNKoyioxQ1FysKmIwGWmGDAE5cPVewOgtfjaRabd/ex+pg1sJSplKFN6gAo1cQaro6g3yUjSqKTe4Y0goIB9nzEy283xtbzBjx2HJIJBNP5PQ1AvmSlh6W9sL8nXKRyJANplPhxf1BP4gN8pVhmHynHUKhvoCiYdKtUsOGW2KYsOFgb8JqTWrnuT77/AGBG4PCUQtF8isq1cS9QEXJSlh6VZKT36AFbdWMm2811fWwIbDYDNha9Zs36MLlsNCWqU1a/ufQD+k2OX6kgbmJ2e9B6zUKjAUaqUiQSGaowbMoC8QGRh56aam2t6tRJTV7mU2thb9k94WMwVUUsXaslyMwIJIR2psVI42ZGHL2TodJyywqa1qT7H7uvElrJ7TsGxdrUsVRWtRbMjD4eR85yrg9oasb0yYEAQBAEAQBAEAQBAEArvblb4YDq9virznxGST5m2jtfUcP2RWU0aZqDw06jYWq1yMuHxYfKx65GNY66AlPKXcr3y6+1GgxV9roKld7sDXZGfdHKUqozGpVp1BoQWLMpGtqpBtbXOo7LlxB4fadbEPSanSepVpVd6HAaoWbLQBzKo5tRzk34u3rMWjBNN2v9/UzmyTwnZDalUWXClFLvUAYU0AaqoV7ZzmtlAFj0HMTW69Jb77t/+BYmML3YbUZQr4hEQAAKa1VgAL2AUCwGp4dT1kHiobo/T7mbG1Q7lah9vFUx+rSJ/FhHxj3R8fsLI36fcrT+li6nupqPxJkPi58F4+osiF2x2L2XhXFOrjqxqE2yIqM2uguAunvmFia0leKTty+5LVR5wHZDZVasaK46ulUMVyuqLcjQgErY+4wsVW1VNrJ77fcOKvYnX7lqX0cXU96KfwImfi58F4+pGyNGv3Kv9DFof1qRH4PJfGPfHx+wsjSxPdTtFVslek69N5UT7itpJYqG+P0+wsR1bsntegrruGdHLF8u7q5jUAFQ3vnuwAuRYyXT0Xm8u/yujFiKGOqYeo5xGDsGFMZCHoKNy4qLbMDcZlFx6ya1Z/LLjz2ix92dtel4mdtRWSuoZNXajTxLhWZAdXr1E0OgBbhwknB7OVvp5GDcrlTWrvTIKJg6hohLMqU6lJkILXuHNWs973a+a/tSKvZJ8Vfv9EDrHdeoGDAHCyfyjzP4mVMW3Um3x98DdU2LqLjNhrEAQBAEAQBAEAQBAEArvbkE4YAcc+nPXK9tAR+InPiMkr8TbR2vqPzi9BVJznUX8K2uPIsbhf8AqPWXqk5L9Pf7+xptbafPlNvZVV87Zj8Wvb3WmdS+1+X0BZOz3eBi8LYBg69Dp99re+1/Ocs8DBu8HZ967ievueZ0PY/e9h3sK6PTPUC4+7l6znlh60d1+r0Y/S95dtk9ocNibbmsj35A6+k061nZ5PnkHF7SUkiJWu3+2Dh8GxV1ps/hDt9Ac2AGpPQcyRIvOSile+5e/ElFbzhi18IrZt3ia7BgS7HICx1U2BvrY8ek63HEtW1oxXBZ5GbwWdmz3jq+Feo5qUcRTfOQ7KwazknkTbiDw6aTFKGIjFKMotWyTW4zJwbzTR2Pux21v8LkNUVjS0D6hivIOp1DDgfcec5ndScXG3L05GJLK6LlMkCP2ptzD4cE1qqJbqdfhI62dlm+8yotlJ2x3uYWncUVeqetrD7+I983RoVpbrdfoh+lbWc+7Q942LxN1uKadF1/HT7r+c3wwMds3fwRnXtsRVflRPtqreosfXMtiT63nXqW2O3vmQPSoGvu2Kki2Vja9/ohxYH0IHvmNZr5llxXp6XHUfoHu1UjC2a9wFvcEH2RxDEm/qZSUmnObXE3VN3UW6bjUIAgCAIAgCAIAgCAIBXu3WyquJwbU6DBal7g+ViCB52PGRdk1Jq9nexKLPzptTZVXDvkqoVI08j6H+nGW1KtCqrxfqRcXHaac2kRAN5MEEAauSoOopj5xuh19hfM69AZpdVydqefPcvV9Xa0StbaXHsDi8xchVQIy5FW/hHG5v7RuPaJJPkLSp0jFwlHO/P39Nhvo5pneZM0FQ7y9kJXwt6mbKntZeKg28Yt0IHxM1ylOElOG1eZshZ3TOZPsis6saNejUV3pve1vmQMuqXGtl+HnCxNODSqQaaTXf12Nmo3sZ6qbGr3qM9WiitWFa9i1snBfEFFtF+HmZhYmlkoxbai48NvfzDhLO733L93W7Gp06b1qbFlcnxn6ZJBZhyy6AC2nGS1qk561RWtklwITslZdZfJM1HDu8jFZWJIVs1Vgytc5hc8hwt9a4I5cTNeAjr1J5259vvLYb6rtFFHOCWoM1C5PE0jq465ftF9Neo5y16Vwyqd+7t4Pw4M0WvsNCdBEQDa2fs6pXfJSQseGnAX6ngJqq1oUlebt73ElFy2H6F7u9jVsLhAldruT8AOAPpw90qrqU5SStfd74k5PYr3sWmZICAIAgCAIAgCAIAgCAIBG7Y2HRxKlaqA3Fr2F/ffQj1kJQTd1k+KJRk0cd7b9hsPhSWGISnfgpOb3ZPaHuJ9Jvo4qupajWt1ZPt3EnGLV9hSRikp/MglvtXAuP1E1C+pufSd3Ryn8+zgvN7/AKdZrulsNJmJJJJJOpJ1JPUk8ZuSSVkYL53YpmzLzNVBxbnbl7PvGvXlKfSavUgvTj3m+j8rO9E2g0lb2/22wOGBWrVVja2RPGTflYRFOplFX+nfsJWttOS7XwFJsUK2HwzKrDM9EVQlRfEMtQjgAdfCT/WSjXeo4SlyTautma7OJPUzTt5GMbPWrixVr4dhTuTumrLmqtocii+VbC5tfX0vMRrdHS1ITvszStZde3tsZcNaV2jqvZ3tzgKgWkjiiy+EUqg3ZFvoi+kw4Sgs1lx2rvRrtdlsRwRcEEdRrMXuROId6yZbj/Wa2rc7ngND6nhy4xo9WrzXv1N1V/oRzkGxuNCOBHLzlztNBvfLVqfPglvtUtn/AG14VPXRvOaOilD9t5cHs7OH05Erp/N3lv7F9isPimB+UI/Vb5Pdl9sn4TjrYqvraiWrzefduJqMUr7TsmxOz1DCqBTQXHOwHwA0E51DPWbu+LIubeRLSZEQBAEAQBAEAQBAEAQBAEA8u1gT0EMH5u7fp/8A1B+bpdvW51nRoyblSafE2VlaRo7I2bTqUy9Q1Lh8oyFR9EG5zKesY3GToSSilmt526O0f8Y5LWtY3PyNh/8AX/fp/wDbnH+a1f4rx9Sz/wCnf9zw+5O9ncYMKLUQxa+ZN6wK5x7IOVRYcNfSc1TEutUjKeVuBCtoSdGk3CWty2EBt/tfjsQzLWrOtjY018ABHEWGv3y8p4akkpbebz+3gee1n1ELhcSaZzKBn5MdcvmAdM3meHrrN04a6s9nDj9jCdszfpbQNNFUElnqLVrMTckKQaaE8/rH9Yec0uipybtkk0l9X5EtayNva2Nz18TRY+FqhNM/VqU/CCOgYDL7xNNClq06dRblnzTz8NpKcrtohsTizUAz+JhoHPtEdG+t6nXzM7IU1B/p2cN3Z7sa277SQ2N2oxeFI3NdwPqk5lPllP8ASQnh6cs2rc1l77TOsy0bb2i2LpgYoFahIZxSYKLgWAIIIvzI5GUfTqjXcqee7P7F7hdD1MRRUpvV4byC/I2H/wBf9+n/ANubvzWr/FePqb/+nf8Ac8Pua+0tlUkos6GrdWUeJlIs2boo+rOrB46dapqyS2e95XaR0Z8HGL1r35GXsPSBxYP1UJHDjoNNb/jJ6Sk1Qy3sr6KvM/SWDqZqaN9ZQfiAZyxd0mRaszNMmBAEAQBAEAQBAEAQBAEAQDFiz+jf9U/gZiWxmVtPzv23ou+JpIiliU8IABvr5G/xAm3RsowoylJ5XNldNyVj3g8CKVArnVn3njC6hCU9i/M6azjx9R1JKVrK2XPnYv8A8Pq0prkiQw2yHdQ1wAevTkZwFrX0nRpTcGm2vrw7DRqUypIPEaGDvhNTipR2M8YqhTq61VJYC2dGytYcA1wQ3qRedVDGVaKtHZwZT4vQlKtLXg9VvuNCtsBWH6Jzm5LUAGbyDjS/qB6zvpaUTdqitzXoU+K0JWpR1ovWXj3EHUQqSrAgg2IOhBHEES2TTV0UvI9Vqhd2bmzE9dWN7ffMRSjFLgZbuyYw+wAB+mcqfqIAWH6zHQHy1lbW0nGLtTV+e4t8JoavXjrP9K5+hv4XCUqRzU1YuODVGDFfNVAAB8ze04K2Pq1Vq7FyLfDaBpU5a1SWty2HucRe7CSbYtTLfThe19b816TBWLS1Bz1c9tr+ZF4ymrYd1Zwl3SxPC/6SwYjgD15Tv0fJxq3Svk/I4fxD+3T635HnsXQeni3V1YHd66EjiLG4OWx5HUHlO7SMozoJxe/3z95nm6KanZn6E2V8xS/21/lE56fyLqIS2s2pMiIAgCAIAgCAIAgCAIAgCAeKqXUjqCPjMPNBH577a7Rq0qzUhTNJiMrVLAO4H0VYcFF/X057MBh4uN5O9t25PmuPgbas88u80Ngf4Z/94fyTVpX549XmXv4d+efUixYHbARAuTh0Nvf63lSWOK0W61R1FPbx97LbCOfxXclEBbmyoLm5sMxk4U5Tdoq511cVRwkYxqS3ZX32PFl+1o/xaf8AdNnw9b+D7jT+b4P+fg/QWX7Wj/Fp/wB0fD1v4PuH5xg/5+D9DHj8FSrgZq1Fag0D7ymbgcFcBrm3JuPrO7CVa9H9Lg3Hq+h5/SKwdWXSUZpPerM87P2fToeIVqD1OTbxAE/VBa5bzPDl1ksVXr1lqxg0uraa9HwwkJa9eezYs/EzWX7Wj/Fp/wB0r/h638H3HpPzfB/z8H6Cy/a0f4tP+6Ph638H3D83wf8APwfofd3oSGpsBa+V1e172uFPkZCdOcPmTRuoY/D15alOV32kq+27oV3Y9m3lfgdOlprOKOiWquvr778+/jf1K9tf/Cv+vT/CpLLRn73Y/I5vxF+3T635GPsjj62+SmiGqOAXmgbQlW5Dy4H1nfjqFNwcm7P68Mt78TzVKbTsfpHB08tNF+qoHwAE5IqySIt3ZmkjAgCAIAgCAIAgCAIAgCAIB8JgHLe9DtVgCrUd2uIrcCVNgnq45+movJ0aM5yU4Zc/tv8AoTvqqz7ih7K3e4bd5rGr7L2upycMw0Ya8bCc+ktbWipcNxf/AIetrVGuCNnEUWRsrqVPQ/iOo8xoZXNNbT00JxqR1oO6I/b3+GH+8P5Hllor9yXV5nmvxFtp9vkV2Xp5oQBAEAQBAJ3s183X/wCP8akqNLfLDt8i80B/UvqJH/zpKY9gNqUQtGotbMAHpkhMrE3DkAG+UXBvfX0M79H66rfp22e3sPOaelGdKnJbLstvdd2l2fTtSNMUKpOjMcwb9sjj/wCcJ2V6VSMteefPh2bvd2ebvdWXcdcVgRcaiayB9gCAIAgCAIAgCAIAgCAIAgFB7fbL2riFKYdqS0uaqxV29WI+4Wmacop3qRv9O1e+olluZxfbWwcRhGC4ikaZa+W9iGtxIsfOWdOtCp8pBqxv9n/mGvw3v/xEqdK/PHq8z0f4e21LcvMsVXbRUZKCrTpKSVDKtZj/AJmNUMAfJQB6yt6S2UUXkcGpPXrNyk9tm4rs1Wn3tshO0FcmlnIUk18xBFxdkqXFj6zv0atac1e2W7Leij08lBUktyt9DM1Kl8j325pZsgNsulybfC80Kdd43oOkla/HO1rla40+g6TVV7FTqPck2AvyAsPcBPRxjqpL65lc3csfZhKdbOtSlTJUCxygE3vx+Eo9Kyq4fVlTm875XO3CRjUupRWXIiNr1QarKqIiqxUZRYmxtcnnwlngoSVKMpSbbSeb7cjnrNazSVkmaM6zSIBO9m/m6/8Ax/8A2So0t8sO3yLzQH9S+ourjE6neYIABb3GCJUEALm3i5gf1tbys/Vy8C7Tw6y1Z3z/ANTPjazt3ED2z9mte3t0fZy2+bOoyeG3pp0nbo/+ofV6FTpb+lpdcuPHnn35la2RsavinKUKZqMNSBbQHmb8pcVK0KfzM8+lc7H2A2VtbDALWNNqPJHclh6MBce+8rKsot3pxt9O42Zb2dGEwQEAQBAEAQBAEAQBAEAQBAEA5T3xbLq4nFYOlRUs7K/oBddSeQm6hVjTcnLgu3aSs2iK7Qdll2fRoUwxZ3u9RuraCw6ACV2NqSnNOX+D0X4ftepbl5jB4uiFO4VKdQKLPWXekMGXM28INNRlza5FsSNZpjKP9q78/fcWlWlW1l0zco32RerlZ2WrlJ52/ueV8itdqSd22Ygt8oNyOBOWpcjyvO7Rf7surzKfTttWlq7LehsCkW2aFFrlBxIH0xzJtORzUNJuT2X6/wC3kcGq5YWy4eZW/wAl1Oi/xKf90vfjKPP/AMZehw9DP216k/2SwjI1TMBqFtZlbmfqkym0xXhUjDV3N7muHFI7MHBxbv8AVFd2l8/V/wBxv5jLvC/sQ/4r6HFV+d9b+p7XZdYi+7YD/NZf5iJF42gnbXV+Wf0uZVGo1exixGDqILujAdbafEaTZTr0qjtCSb4b+7aRlCUfmRL9nVISvcEfNnXTjvCDK3SrTjBrn5F1oD+pf/EuW+chVoGg9LRdwVyh3sCSyvbevexuGJ00A4Ssu91rcC71IJt1tZS26172V9zWxcrW4tnzZWwTtCpiKNW9OplDDw5Mjpoq5OQANrdJuwtScaustvvIrtNRpqhSUXdZ53vfZnfebndLserhNpYmlWUqwpCx5MM2jKeYllXqxqarXPLhsPN2sn2eZ12aTAgCAIAgCAIAgCAIAgCAIAgCAY9wufPYZrZb+V72mLK9zN8rHPe9T53DaA8dDwOo0PlOPFfMj0OgdlXqXmQt3LGlh2q7ypXNSoVq0C1lBApqFreNRcnxZRw0kLtu0dt+Xqd9oRiqlaK1Yxsv0ytnvd45N8rvmU7tTbdNYZR8oNhobDLUstxppw00nboz92XV5ldp2+pSu7u23js45mar/wCmfsD+cTmj/wDa9r/9Svf9L2eZUrT0pWlk7Fe3V9F/FpQ6d+SHW/I78Dtl2G82GTDLVxDANULMVvyzMcqj46mcirTxkoYaDtFJX52Wf2NupGipVHtuVLFYlqjFnJYnry8gOQnpaVKFKOpBWRWzk5u8jPs3aLUW01Q+0h1DDnp185pxWEhXjnlLc96J0qrpvlwLEjhquJYcCKJHoVa0pKkXDC04y2py+pfaIaeNk1/H0LPWrMA6JiqNEIgeotKlWRgCEGZ3SkSx8S3sxGvSar7k7dj9CyjCP6ZypOV20m5Ravnkk5WWx2yuS/dzh93j6y5s1qanNYi+YK17Nrz56ydBWqW97jh01U6ShTla2csuFst2R0c0Fzh7eIAqD5GxI+6duqr3PN3drGWZMCAIAgCAIAgCAIAgCAIAgCAIAgHOO9db1MOOtx8SJxYr5kej/D7t0j5LzK9iWVVNKktWlSzZKjBabGow5VK+8y/sCyjpNbyyWS97yyhrNqrUalK10s8lyjq37c3zKz2ipqqFWzZVxBXS2bwrUA8r6Ts0cpKpNQ2239ZV6ckpKlKW9Xy7NlzXfbtE0Nzu6mTKF4rfTgb9dJOOja6r9Prq977HYqniabp9HZ2K/Utc5b25X4++0uo3stbacT5E1sXalGhey1CXsCSVsLdAOWplTjsFXxNrySSvbJnVQrQpbnmSnbMncp03mv7rWlfoO3TS/wCPmjox3yLrKfPTlYIBO9m/m6//AB/jUlRpb5YdvkXn4f8A6l9RfMKlepSG6qV6KU2sM5AprlUamqcpRdTZTmlatZrJ298S3qOjTqPpIxm2t213f8c03zyJHu1LfLq2Zw7ZNXDZwxze0G5yWHv0mZyac1egpaqss8rWts3HTp3HmRAEAQBAEAQBAEAQBAEAQBAEAQBAOdd6h/S4b3/iJxYr5kei0Dsq9S8yDxL+JgfyYLtnsflGt72b8dZB9niWFON4prpclb+zuKl2ua6OdNcSTpw1FTUeU7dGfuy6vMq9OK1OiuXkiqy8PPiAIBbaNcYzCmncCqoBseZXg3oeB6Xnmp05YDFdLb9D+j3da8SyjJYilqf3IqlWmVYqwIYcQeM9HCcZxUou6ZXNNOzM+z8C9Z8qD1PJR1M1YjEwoQ159i48kSp05VHqx/wWbAolOtiVyBkXcjLfLcZGHEcDzv1434Sjq1JTw1Kcs23J+Je6Lpv4ucYO36dvd7ZObUCaGuuNIAAUtUplALCyqd3lGltBOeVt9/Au8O55qjqc8pJ9v6rk93aFPltXdhgm7Fs1i3K9yNL3vJ4e3SZFZpzX6Gnr7bvZs92OnzvPMiAIAgCAIAgCAIAgCAIAgCAIAgCAc571SBVwxPAXv6XF5xYr5kei0Am+kS4LzKzj9o0KpO8fGOM5YFt2xW/FVu2i8NPITVKUXtuW1HD16VnCMFlbK+fN5beZWO0uXcnJfLv/AA345ctTLfztad+i/wB2VuHmVGn9a1LW22z68rlal4ecEAQD6rEG4JBHAjQj3zDSaszJuNtWqRZmD24Z0R/vIvOVYKjF3irdTa+jNnTTe1360mY620KjLlLWX6qgIPgoF5OGFpQlrJZ8Xm+93MOrNq18u4luz9QstcsST+j1PlvAPuErtJxjCEIxVld+Rc6BbeJbfD0LTS2tTorahTZiTmLVXOW5ADDd08uZdPpk+krNdRWSPQSwlSs71pW3WSztfLN3s+pLrJ/uvqFsZVYgAlL2UBRx5KoAAmzDu9QrNPR1aVNLi9rvw3s6jO88uIAgCAIAgCAIAgCAIAgCAIAgCAIBzbvb9uh6N/ScWK+ZHpPw9tqdnmc+nKemPOIoCpTamxsDYhuOVlvY25ixIPr5Tow2IdCprd/UVulMC8VStH5lsIRtiVr6BD5ipTF/3mB+Il4sfh2r63gzyUtG4tO3RvuPn5FrfVT+LS/vmfjsP/L6+hj8vxf+nLuY/ItbkgPkHpsfcA1zCxtB/wB319CMsDiYq8qbt1M8psisQDksCLjMyIbdbMwMlLGUIuzkRp4SvUWtCDa5I+/ket9Vf4lL++R+Ow/8vr6Gz8vxX+lLuZ9XYtb6qD/kpf0aHjsOv7vB+gWjsW//AM33MmcFhRSp5AQzMQzsOGgIVRfUgXOvMmU2MxXTzVti2HptEaOlhk51Pme7gjLOMuy7d1P+Kqf7f9Zvw3z9h538Q/tw635HVJYHlhAEAQBAEAQBAEAQBAEAQBAEAQBAOcd7aG9A8vEPwnFitqPRfh6S15rkiA2VhkNJCVUnX/NrwP3cuU5DOkMRWjXklJ2y5Zbfrv3kBilAdgLWBNrG4+MyeioOTpxcttly8DFBtEAQZPrG5udTBhJJWR8gCAIBaamEp7o+FPY68uI8XrzmDycMTX6ZLWfzcPLq3G/3UUz8oqNyyW99x/8AonThvn7Dq/EMlqwj1+R1Kd55cQBAEAQBAEAQBAEAQBAEAQBAEAQCN2/sZMVSNN9OYPMHrNdSmpqxvw+InQqKpDajm+N7vsWh/RlXW+lmynpwPO045YeaPS0tO4eS/wDli0+81PzExv2Q/fWR6CpwN/55hOL7vuPzExv2Q/fWOgqcB+eYTi+77j8xMb9kP31joanAfnmE4vu+5rY7sji6SF3pHKOOUhredhIulOKu0baWl8LUlqqVutGLZXZrE4hc9KmSv1iQoPpfjEacpbETxGk8PQlqTefBZm9+YmN+yH76yXQVOBz/AJ5hOL7vuPzExv2Q/fWOgqcB+eYTi+77j8xMb9kP31joKnAfnmE4vu+5nw3YLGMbMFReFywOl78BMqhU4GqppzDRV4Jt9Vjo3ZnYKYSllXVj7TdZ2UqWouZ5rFYqeIqa8yYm05hAEAQBAEAQBAEAQBAEAQBAEAQBAEAQBAEAQD4wuLHhAMeFw600VEFlUWAmIxUVZGZScndmWZMCAIAgCAIAgCAIAgCAIAgCAIAgCAIAgCAIAgCAIAgCAIAgCAIAgCAIAgCAIAgCAIAgCAIAgCAIAgCAIAgCAIAgCAIAgCAIAgCAIAgCAIAgCAIAgCAIAgCAI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6" name="Picture 8" descr="http://www.hcg.udg.mx/IMGs/Boletines/BLTN570_F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724" y="4429394"/>
            <a:ext cx="1356548" cy="135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70" decel="100000"/>
                                        <p:tgtEl>
                                          <p:spTgt spid="6"/>
                                        </p:tgtEl>
                                      </p:cBhvr>
                                    </p:animEffect>
                                    <p:animScale>
                                      <p:cBhvr>
                                        <p:cTn id="16" dur="770" decel="100000"/>
                                        <p:tgtEl>
                                          <p:spTgt spid="6"/>
                                        </p:tgtEl>
                                      </p:cBhvr>
                                      <p:from x="10000" y="10000"/>
                                      <p:to x="200000" y="450000"/>
                                    </p:animScale>
                                    <p:animScale>
                                      <p:cBhvr>
                                        <p:cTn id="17" dur="1230" accel="100000" fill="hold">
                                          <p:stCondLst>
                                            <p:cond delay="770"/>
                                          </p:stCondLst>
                                        </p:cTn>
                                        <p:tgtEl>
                                          <p:spTgt spid="6"/>
                                        </p:tgtEl>
                                      </p:cBhvr>
                                      <p:from x="200000" y="450000"/>
                                      <p:to x="100000" y="100000"/>
                                    </p:animScale>
                                    <p:set>
                                      <p:cBhvr>
                                        <p:cTn id="18" dur="770" fill="hold"/>
                                        <p:tgtEl>
                                          <p:spTgt spid="6"/>
                                        </p:tgtEl>
                                        <p:attrNameLst>
                                          <p:attrName>ppt_x</p:attrName>
                                        </p:attrNameLst>
                                      </p:cBhvr>
                                      <p:to>
                                        <p:strVal val="(0.5)"/>
                                      </p:to>
                                    </p:set>
                                    <p:anim from="(0.5)" to="(#ppt_x)" calcmode="lin" valueType="num">
                                      <p:cBhvr>
                                        <p:cTn id="19" dur="1230" accel="100000" fill="hold">
                                          <p:stCondLst>
                                            <p:cond delay="770"/>
                                          </p:stCondLst>
                                        </p:cTn>
                                        <p:tgtEl>
                                          <p:spTgt spid="6"/>
                                        </p:tgtEl>
                                        <p:attrNameLst>
                                          <p:attrName>ppt_x</p:attrName>
                                        </p:attrNameLst>
                                      </p:cBhvr>
                                    </p:anim>
                                    <p:set>
                                      <p:cBhvr>
                                        <p:cTn id="20" dur="770" fill="hold"/>
                                        <p:tgtEl>
                                          <p:spTgt spid="6"/>
                                        </p:tgtEl>
                                        <p:attrNameLst>
                                          <p:attrName>ppt_y</p:attrName>
                                        </p:attrNameLst>
                                      </p:cBhvr>
                                      <p:to>
                                        <p:strVal val="(#ppt_y+0.4)"/>
                                      </p:to>
                                    </p:set>
                                    <p:anim from="(#ppt_y+0.4)" to="(#ppt_y)" calcmode="lin" valueType="num">
                                      <p:cBhvr>
                                        <p:cTn id="21" dur="1230" accel="100000" fill="hold">
                                          <p:stCondLst>
                                            <p:cond delay="770"/>
                                          </p:stCondLst>
                                        </p:cTn>
                                        <p:tgtEl>
                                          <p:spTgt spid="6"/>
                                        </p:tgtEl>
                                        <p:attrNameLst>
                                          <p:attrName>ppt_y</p:attrName>
                                        </p:attrNameLst>
                                      </p:cBhvr>
                                    </p:anim>
                                  </p:childTnLst>
                                </p:cTn>
                              </p:par>
                              <p:par>
                                <p:cTn id="22" presetID="5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70" decel="100000"/>
                                        <p:tgtEl>
                                          <p:spTgt spid="5"/>
                                        </p:tgtEl>
                                      </p:cBhvr>
                                    </p:animEffect>
                                    <p:animScale>
                                      <p:cBhvr>
                                        <p:cTn id="25" dur="770" decel="100000"/>
                                        <p:tgtEl>
                                          <p:spTgt spid="5"/>
                                        </p:tgtEl>
                                      </p:cBhvr>
                                      <p:from x="10000" y="10000"/>
                                      <p:to x="200000" y="450000"/>
                                    </p:animScale>
                                    <p:animScale>
                                      <p:cBhvr>
                                        <p:cTn id="26" dur="1230" accel="100000" fill="hold">
                                          <p:stCondLst>
                                            <p:cond delay="770"/>
                                          </p:stCondLst>
                                        </p:cTn>
                                        <p:tgtEl>
                                          <p:spTgt spid="5"/>
                                        </p:tgtEl>
                                      </p:cBhvr>
                                      <p:from x="200000" y="450000"/>
                                      <p:to x="100000" y="100000"/>
                                    </p:animScale>
                                    <p:set>
                                      <p:cBhvr>
                                        <p:cTn id="27" dur="770" fill="hold"/>
                                        <p:tgtEl>
                                          <p:spTgt spid="5"/>
                                        </p:tgtEl>
                                        <p:attrNameLst>
                                          <p:attrName>ppt_x</p:attrName>
                                        </p:attrNameLst>
                                      </p:cBhvr>
                                      <p:to>
                                        <p:strVal val="(0.5)"/>
                                      </p:to>
                                    </p:set>
                                    <p:anim from="(0.5)" to="(#ppt_x)" calcmode="lin" valueType="num">
                                      <p:cBhvr>
                                        <p:cTn id="28" dur="1230" accel="100000" fill="hold">
                                          <p:stCondLst>
                                            <p:cond delay="770"/>
                                          </p:stCondLst>
                                        </p:cTn>
                                        <p:tgtEl>
                                          <p:spTgt spid="5"/>
                                        </p:tgtEl>
                                        <p:attrNameLst>
                                          <p:attrName>ppt_x</p:attrName>
                                        </p:attrNameLst>
                                      </p:cBhvr>
                                    </p:anim>
                                    <p:set>
                                      <p:cBhvr>
                                        <p:cTn id="29" dur="770" fill="hold"/>
                                        <p:tgtEl>
                                          <p:spTgt spid="5"/>
                                        </p:tgtEl>
                                        <p:attrNameLst>
                                          <p:attrName>ppt_y</p:attrName>
                                        </p:attrNameLst>
                                      </p:cBhvr>
                                      <p:to>
                                        <p:strVal val="(#ppt_y+0.4)"/>
                                      </p:to>
                                    </p:set>
                                    <p:anim from="(#ppt_y+0.4)" to="(#ppt_y)" calcmode="lin" valueType="num">
                                      <p:cBhvr>
                                        <p:cTn id="30" dur="1230" accel="100000" fill="hold">
                                          <p:stCondLst>
                                            <p:cond delay="770"/>
                                          </p:stCondLst>
                                        </p:cTn>
                                        <p:tgtEl>
                                          <p:spTgt spid="5"/>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70" decel="100000"/>
                                        <p:tgtEl>
                                          <p:spTgt spid="8"/>
                                        </p:tgtEl>
                                      </p:cBhvr>
                                    </p:animEffect>
                                    <p:animScale>
                                      <p:cBhvr>
                                        <p:cTn id="36" dur="770" decel="100000"/>
                                        <p:tgtEl>
                                          <p:spTgt spid="8"/>
                                        </p:tgtEl>
                                      </p:cBhvr>
                                      <p:from x="10000" y="10000"/>
                                      <p:to x="200000" y="450000"/>
                                    </p:animScale>
                                    <p:animScale>
                                      <p:cBhvr>
                                        <p:cTn id="37" dur="1230" accel="100000" fill="hold">
                                          <p:stCondLst>
                                            <p:cond delay="770"/>
                                          </p:stCondLst>
                                        </p:cTn>
                                        <p:tgtEl>
                                          <p:spTgt spid="8"/>
                                        </p:tgtEl>
                                      </p:cBhvr>
                                      <p:from x="200000" y="450000"/>
                                      <p:to x="100000" y="100000"/>
                                    </p:animScale>
                                    <p:set>
                                      <p:cBhvr>
                                        <p:cTn id="38" dur="770" fill="hold"/>
                                        <p:tgtEl>
                                          <p:spTgt spid="8"/>
                                        </p:tgtEl>
                                        <p:attrNameLst>
                                          <p:attrName>ppt_x</p:attrName>
                                        </p:attrNameLst>
                                      </p:cBhvr>
                                      <p:to>
                                        <p:strVal val="(0.5)"/>
                                      </p:to>
                                    </p:set>
                                    <p:anim from="(0.5)" to="(#ppt_x)" calcmode="lin" valueType="num">
                                      <p:cBhvr>
                                        <p:cTn id="39" dur="1230" accel="100000" fill="hold">
                                          <p:stCondLst>
                                            <p:cond delay="770"/>
                                          </p:stCondLst>
                                        </p:cTn>
                                        <p:tgtEl>
                                          <p:spTgt spid="8"/>
                                        </p:tgtEl>
                                        <p:attrNameLst>
                                          <p:attrName>ppt_x</p:attrName>
                                        </p:attrNameLst>
                                      </p:cBhvr>
                                    </p:anim>
                                    <p:set>
                                      <p:cBhvr>
                                        <p:cTn id="40" dur="770" fill="hold"/>
                                        <p:tgtEl>
                                          <p:spTgt spid="8"/>
                                        </p:tgtEl>
                                        <p:attrNameLst>
                                          <p:attrName>ppt_y</p:attrName>
                                        </p:attrNameLst>
                                      </p:cBhvr>
                                      <p:to>
                                        <p:strVal val="(#ppt_y+0.4)"/>
                                      </p:to>
                                    </p:set>
                                    <p:anim from="(#ppt_y+0.4)" to="(#ppt_y)" calcmode="lin" valueType="num">
                                      <p:cBhvr>
                                        <p:cTn id="41" dur="1230" accel="100000" fill="hold">
                                          <p:stCondLst>
                                            <p:cond delay="770"/>
                                          </p:stCondLst>
                                        </p:cTn>
                                        <p:tgtEl>
                                          <p:spTgt spid="8"/>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770" decel="100000"/>
                                        <p:tgtEl>
                                          <p:spTgt spid="7"/>
                                        </p:tgtEl>
                                      </p:cBhvr>
                                    </p:animEffect>
                                    <p:animScale>
                                      <p:cBhvr>
                                        <p:cTn id="45" dur="770" decel="100000"/>
                                        <p:tgtEl>
                                          <p:spTgt spid="7"/>
                                        </p:tgtEl>
                                      </p:cBhvr>
                                      <p:from x="10000" y="10000"/>
                                      <p:to x="200000" y="450000"/>
                                    </p:animScale>
                                    <p:animScale>
                                      <p:cBhvr>
                                        <p:cTn id="46" dur="1230" accel="100000" fill="hold">
                                          <p:stCondLst>
                                            <p:cond delay="770"/>
                                          </p:stCondLst>
                                        </p:cTn>
                                        <p:tgtEl>
                                          <p:spTgt spid="7"/>
                                        </p:tgtEl>
                                      </p:cBhvr>
                                      <p:from x="200000" y="450000"/>
                                      <p:to x="100000" y="100000"/>
                                    </p:animScale>
                                    <p:set>
                                      <p:cBhvr>
                                        <p:cTn id="47" dur="770" fill="hold"/>
                                        <p:tgtEl>
                                          <p:spTgt spid="7"/>
                                        </p:tgtEl>
                                        <p:attrNameLst>
                                          <p:attrName>ppt_x</p:attrName>
                                        </p:attrNameLst>
                                      </p:cBhvr>
                                      <p:to>
                                        <p:strVal val="(0.5)"/>
                                      </p:to>
                                    </p:set>
                                    <p:anim from="(0.5)" to="(#ppt_x)" calcmode="lin" valueType="num">
                                      <p:cBhvr>
                                        <p:cTn id="48" dur="1230" accel="100000" fill="hold">
                                          <p:stCondLst>
                                            <p:cond delay="770"/>
                                          </p:stCondLst>
                                        </p:cTn>
                                        <p:tgtEl>
                                          <p:spTgt spid="7"/>
                                        </p:tgtEl>
                                        <p:attrNameLst>
                                          <p:attrName>ppt_x</p:attrName>
                                        </p:attrNameLst>
                                      </p:cBhvr>
                                    </p:anim>
                                    <p:set>
                                      <p:cBhvr>
                                        <p:cTn id="49" dur="770" fill="hold"/>
                                        <p:tgtEl>
                                          <p:spTgt spid="7"/>
                                        </p:tgtEl>
                                        <p:attrNameLst>
                                          <p:attrName>ppt_y</p:attrName>
                                        </p:attrNameLst>
                                      </p:cBhvr>
                                      <p:to>
                                        <p:strVal val="(#ppt_y+0.4)"/>
                                      </p:to>
                                    </p:set>
                                    <p:anim from="(#ppt_y+0.4)" to="(#ppt_y)" calcmode="lin" valueType="num">
                                      <p:cBhvr>
                                        <p:cTn id="50" dur="1230" accel="100000" fill="hold">
                                          <p:stCondLst>
                                            <p:cond delay="770"/>
                                          </p:stCondLst>
                                        </p:cTn>
                                        <p:tgtEl>
                                          <p:spTgt spid="7"/>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70" decel="100000"/>
                                        <p:tgtEl>
                                          <p:spTgt spid="10"/>
                                        </p:tgtEl>
                                      </p:cBhvr>
                                    </p:animEffect>
                                    <p:animScale>
                                      <p:cBhvr>
                                        <p:cTn id="56" dur="770" decel="100000"/>
                                        <p:tgtEl>
                                          <p:spTgt spid="10"/>
                                        </p:tgtEl>
                                      </p:cBhvr>
                                      <p:from x="10000" y="10000"/>
                                      <p:to x="200000" y="450000"/>
                                    </p:animScale>
                                    <p:animScale>
                                      <p:cBhvr>
                                        <p:cTn id="57" dur="1230" accel="100000" fill="hold">
                                          <p:stCondLst>
                                            <p:cond delay="770"/>
                                          </p:stCondLst>
                                        </p:cTn>
                                        <p:tgtEl>
                                          <p:spTgt spid="10"/>
                                        </p:tgtEl>
                                      </p:cBhvr>
                                      <p:from x="200000" y="450000"/>
                                      <p:to x="100000" y="100000"/>
                                    </p:animScale>
                                    <p:set>
                                      <p:cBhvr>
                                        <p:cTn id="58" dur="770" fill="hold"/>
                                        <p:tgtEl>
                                          <p:spTgt spid="10"/>
                                        </p:tgtEl>
                                        <p:attrNameLst>
                                          <p:attrName>ppt_x</p:attrName>
                                        </p:attrNameLst>
                                      </p:cBhvr>
                                      <p:to>
                                        <p:strVal val="(0.5)"/>
                                      </p:to>
                                    </p:set>
                                    <p:anim from="(0.5)" to="(#ppt_x)" calcmode="lin" valueType="num">
                                      <p:cBhvr>
                                        <p:cTn id="59" dur="1230" accel="100000" fill="hold">
                                          <p:stCondLst>
                                            <p:cond delay="770"/>
                                          </p:stCondLst>
                                        </p:cTn>
                                        <p:tgtEl>
                                          <p:spTgt spid="10"/>
                                        </p:tgtEl>
                                        <p:attrNameLst>
                                          <p:attrName>ppt_x</p:attrName>
                                        </p:attrNameLst>
                                      </p:cBhvr>
                                    </p:anim>
                                    <p:set>
                                      <p:cBhvr>
                                        <p:cTn id="60" dur="770" fill="hold"/>
                                        <p:tgtEl>
                                          <p:spTgt spid="10"/>
                                        </p:tgtEl>
                                        <p:attrNameLst>
                                          <p:attrName>ppt_y</p:attrName>
                                        </p:attrNameLst>
                                      </p:cBhvr>
                                      <p:to>
                                        <p:strVal val="(#ppt_y+0.4)"/>
                                      </p:to>
                                    </p:set>
                                    <p:anim from="(#ppt_y+0.4)" to="(#ppt_y)" calcmode="lin" valueType="num">
                                      <p:cBhvr>
                                        <p:cTn id="61" dur="1230" accel="100000" fill="hold">
                                          <p:stCondLst>
                                            <p:cond delay="770"/>
                                          </p:stCondLst>
                                        </p:cTn>
                                        <p:tgtEl>
                                          <p:spTgt spid="10"/>
                                        </p:tgtEl>
                                        <p:attrNameLst>
                                          <p:attrName>ppt_y</p:attrName>
                                        </p:attrNameLst>
                                      </p:cBhvr>
                                    </p:anim>
                                  </p:childTnLst>
                                </p:cTn>
                              </p:par>
                              <p:par>
                                <p:cTn id="62" presetID="51"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770" decel="100000"/>
                                        <p:tgtEl>
                                          <p:spTgt spid="9"/>
                                        </p:tgtEl>
                                      </p:cBhvr>
                                    </p:animEffect>
                                    <p:animScale>
                                      <p:cBhvr>
                                        <p:cTn id="65" dur="770" decel="100000"/>
                                        <p:tgtEl>
                                          <p:spTgt spid="9"/>
                                        </p:tgtEl>
                                      </p:cBhvr>
                                      <p:from x="10000" y="10000"/>
                                      <p:to x="200000" y="450000"/>
                                    </p:animScale>
                                    <p:animScale>
                                      <p:cBhvr>
                                        <p:cTn id="66" dur="1230" accel="100000" fill="hold">
                                          <p:stCondLst>
                                            <p:cond delay="770"/>
                                          </p:stCondLst>
                                        </p:cTn>
                                        <p:tgtEl>
                                          <p:spTgt spid="9"/>
                                        </p:tgtEl>
                                      </p:cBhvr>
                                      <p:from x="200000" y="450000"/>
                                      <p:to x="100000" y="100000"/>
                                    </p:animScale>
                                    <p:set>
                                      <p:cBhvr>
                                        <p:cTn id="67" dur="770" fill="hold"/>
                                        <p:tgtEl>
                                          <p:spTgt spid="9"/>
                                        </p:tgtEl>
                                        <p:attrNameLst>
                                          <p:attrName>ppt_x</p:attrName>
                                        </p:attrNameLst>
                                      </p:cBhvr>
                                      <p:to>
                                        <p:strVal val="(0.5)"/>
                                      </p:to>
                                    </p:set>
                                    <p:anim from="(0.5)" to="(#ppt_x)" calcmode="lin" valueType="num">
                                      <p:cBhvr>
                                        <p:cTn id="68" dur="1230" accel="100000" fill="hold">
                                          <p:stCondLst>
                                            <p:cond delay="770"/>
                                          </p:stCondLst>
                                        </p:cTn>
                                        <p:tgtEl>
                                          <p:spTgt spid="9"/>
                                        </p:tgtEl>
                                        <p:attrNameLst>
                                          <p:attrName>ppt_x</p:attrName>
                                        </p:attrNameLst>
                                      </p:cBhvr>
                                    </p:anim>
                                    <p:set>
                                      <p:cBhvr>
                                        <p:cTn id="69" dur="770" fill="hold"/>
                                        <p:tgtEl>
                                          <p:spTgt spid="9"/>
                                        </p:tgtEl>
                                        <p:attrNameLst>
                                          <p:attrName>ppt_y</p:attrName>
                                        </p:attrNameLst>
                                      </p:cBhvr>
                                      <p:to>
                                        <p:strVal val="(#ppt_y+0.4)"/>
                                      </p:to>
                                    </p:set>
                                    <p:anim from="(#ppt_y+0.4)" to="(#ppt_y)" calcmode="lin" valueType="num">
                                      <p:cBhvr>
                                        <p:cTn id="70" dur="1230" accel="100000" fill="hold">
                                          <p:stCondLst>
                                            <p:cond delay="770"/>
                                          </p:stCondLst>
                                        </p:cTn>
                                        <p:tgtEl>
                                          <p:spTgt spid="9"/>
                                        </p:tgtEl>
                                        <p:attrNameLst>
                                          <p:attrName>ppt_y</p:attrName>
                                        </p:attrNameLst>
                                      </p:cBhvr>
                                    </p:anim>
                                  </p:childTnLst>
                                </p:cTn>
                              </p:par>
                            </p:childTnLst>
                          </p:cTn>
                        </p:par>
                      </p:childTnLst>
                    </p:cTn>
                  </p:par>
                  <p:par>
                    <p:cTn id="71" fill="hold">
                      <p:stCondLst>
                        <p:cond delay="indefinite"/>
                      </p:stCondLst>
                      <p:childTnLst>
                        <p:par>
                          <p:cTn id="72" fill="hold">
                            <p:stCondLst>
                              <p:cond delay="0"/>
                            </p:stCondLst>
                            <p:childTnLst>
                              <p:par>
                                <p:cTn id="73" presetID="5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770" decel="100000"/>
                                        <p:tgtEl>
                                          <p:spTgt spid="11"/>
                                        </p:tgtEl>
                                      </p:cBhvr>
                                    </p:animEffect>
                                    <p:animScale>
                                      <p:cBhvr>
                                        <p:cTn id="76" dur="770" decel="100000"/>
                                        <p:tgtEl>
                                          <p:spTgt spid="11"/>
                                        </p:tgtEl>
                                      </p:cBhvr>
                                      <p:from x="10000" y="10000"/>
                                      <p:to x="200000" y="450000"/>
                                    </p:animScale>
                                    <p:animScale>
                                      <p:cBhvr>
                                        <p:cTn id="77" dur="1230" accel="100000" fill="hold">
                                          <p:stCondLst>
                                            <p:cond delay="770"/>
                                          </p:stCondLst>
                                        </p:cTn>
                                        <p:tgtEl>
                                          <p:spTgt spid="11"/>
                                        </p:tgtEl>
                                      </p:cBhvr>
                                      <p:from x="200000" y="450000"/>
                                      <p:to x="100000" y="100000"/>
                                    </p:animScale>
                                    <p:set>
                                      <p:cBhvr>
                                        <p:cTn id="78" dur="770" fill="hold"/>
                                        <p:tgtEl>
                                          <p:spTgt spid="11"/>
                                        </p:tgtEl>
                                        <p:attrNameLst>
                                          <p:attrName>ppt_x</p:attrName>
                                        </p:attrNameLst>
                                      </p:cBhvr>
                                      <p:to>
                                        <p:strVal val="(0.5)"/>
                                      </p:to>
                                    </p:set>
                                    <p:anim from="(0.5)" to="(#ppt_x)" calcmode="lin" valueType="num">
                                      <p:cBhvr>
                                        <p:cTn id="79" dur="1230" accel="100000" fill="hold">
                                          <p:stCondLst>
                                            <p:cond delay="770"/>
                                          </p:stCondLst>
                                        </p:cTn>
                                        <p:tgtEl>
                                          <p:spTgt spid="11"/>
                                        </p:tgtEl>
                                        <p:attrNameLst>
                                          <p:attrName>ppt_x</p:attrName>
                                        </p:attrNameLst>
                                      </p:cBhvr>
                                    </p:anim>
                                    <p:set>
                                      <p:cBhvr>
                                        <p:cTn id="80" dur="770" fill="hold"/>
                                        <p:tgtEl>
                                          <p:spTgt spid="11"/>
                                        </p:tgtEl>
                                        <p:attrNameLst>
                                          <p:attrName>ppt_y</p:attrName>
                                        </p:attrNameLst>
                                      </p:cBhvr>
                                      <p:to>
                                        <p:strVal val="(#ppt_y+0.4)"/>
                                      </p:to>
                                    </p:set>
                                    <p:anim from="(#ppt_y+0.4)" to="(#ppt_y)" calcmode="lin" valueType="num">
                                      <p:cBhvr>
                                        <p:cTn id="81" dur="1230" accel="100000" fill="hold">
                                          <p:stCondLst>
                                            <p:cond delay="770"/>
                                          </p:stCondLst>
                                        </p:cTn>
                                        <p:tgtEl>
                                          <p:spTgt spid="11"/>
                                        </p:tgtEl>
                                        <p:attrNameLst>
                                          <p:attrName>ppt_y</p:attrName>
                                        </p:attrNameLst>
                                      </p:cBhvr>
                                    </p:anim>
                                  </p:childTnLst>
                                </p:cTn>
                              </p:par>
                              <p:par>
                                <p:cTn id="82" presetID="51"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770" decel="100000"/>
                                        <p:tgtEl>
                                          <p:spTgt spid="12"/>
                                        </p:tgtEl>
                                      </p:cBhvr>
                                    </p:animEffect>
                                    <p:animScale>
                                      <p:cBhvr>
                                        <p:cTn id="85" dur="770" decel="100000"/>
                                        <p:tgtEl>
                                          <p:spTgt spid="12"/>
                                        </p:tgtEl>
                                      </p:cBhvr>
                                      <p:from x="10000" y="10000"/>
                                      <p:to x="200000" y="450000"/>
                                    </p:animScale>
                                    <p:animScale>
                                      <p:cBhvr>
                                        <p:cTn id="86" dur="1230" accel="100000" fill="hold">
                                          <p:stCondLst>
                                            <p:cond delay="770"/>
                                          </p:stCondLst>
                                        </p:cTn>
                                        <p:tgtEl>
                                          <p:spTgt spid="12"/>
                                        </p:tgtEl>
                                      </p:cBhvr>
                                      <p:from x="200000" y="450000"/>
                                      <p:to x="100000" y="100000"/>
                                    </p:animScale>
                                    <p:set>
                                      <p:cBhvr>
                                        <p:cTn id="87" dur="770" fill="hold"/>
                                        <p:tgtEl>
                                          <p:spTgt spid="12"/>
                                        </p:tgtEl>
                                        <p:attrNameLst>
                                          <p:attrName>ppt_x</p:attrName>
                                        </p:attrNameLst>
                                      </p:cBhvr>
                                      <p:to>
                                        <p:strVal val="(0.5)"/>
                                      </p:to>
                                    </p:set>
                                    <p:anim from="(0.5)" to="(#ppt_x)" calcmode="lin" valueType="num">
                                      <p:cBhvr>
                                        <p:cTn id="88" dur="1230" accel="100000" fill="hold">
                                          <p:stCondLst>
                                            <p:cond delay="770"/>
                                          </p:stCondLst>
                                        </p:cTn>
                                        <p:tgtEl>
                                          <p:spTgt spid="12"/>
                                        </p:tgtEl>
                                        <p:attrNameLst>
                                          <p:attrName>ppt_x</p:attrName>
                                        </p:attrNameLst>
                                      </p:cBhvr>
                                    </p:anim>
                                    <p:set>
                                      <p:cBhvr>
                                        <p:cTn id="89" dur="770" fill="hold"/>
                                        <p:tgtEl>
                                          <p:spTgt spid="12"/>
                                        </p:tgtEl>
                                        <p:attrNameLst>
                                          <p:attrName>ppt_y</p:attrName>
                                        </p:attrNameLst>
                                      </p:cBhvr>
                                      <p:to>
                                        <p:strVal val="(#ppt_y+0.4)"/>
                                      </p:to>
                                    </p:set>
                                    <p:anim from="(#ppt_y+0.4)" to="(#ppt_y)" calcmode="lin" valueType="num">
                                      <p:cBhvr>
                                        <p:cTn id="90" dur="1230" accel="100000" fill="hold">
                                          <p:stCondLst>
                                            <p:cond delay="770"/>
                                          </p:stCondLst>
                                        </p:cTn>
                                        <p:tgtEl>
                                          <p:spTgt spid="12"/>
                                        </p:tgtEl>
                                        <p:attrNameLst>
                                          <p:attrName>ppt_y</p:attrName>
                                        </p:attrNameLst>
                                      </p:cBhvr>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770" decel="100000"/>
                                        <p:tgtEl>
                                          <p:spTgt spid="13"/>
                                        </p:tgtEl>
                                      </p:cBhvr>
                                    </p:animEffect>
                                    <p:animScale>
                                      <p:cBhvr>
                                        <p:cTn id="96" dur="770" decel="100000"/>
                                        <p:tgtEl>
                                          <p:spTgt spid="13"/>
                                        </p:tgtEl>
                                      </p:cBhvr>
                                      <p:from x="10000" y="10000"/>
                                      <p:to x="200000" y="450000"/>
                                    </p:animScale>
                                    <p:animScale>
                                      <p:cBhvr>
                                        <p:cTn id="97" dur="1230" accel="100000" fill="hold">
                                          <p:stCondLst>
                                            <p:cond delay="770"/>
                                          </p:stCondLst>
                                        </p:cTn>
                                        <p:tgtEl>
                                          <p:spTgt spid="13"/>
                                        </p:tgtEl>
                                      </p:cBhvr>
                                      <p:from x="200000" y="450000"/>
                                      <p:to x="100000" y="100000"/>
                                    </p:animScale>
                                    <p:set>
                                      <p:cBhvr>
                                        <p:cTn id="98" dur="770" fill="hold"/>
                                        <p:tgtEl>
                                          <p:spTgt spid="13"/>
                                        </p:tgtEl>
                                        <p:attrNameLst>
                                          <p:attrName>ppt_x</p:attrName>
                                        </p:attrNameLst>
                                      </p:cBhvr>
                                      <p:to>
                                        <p:strVal val="(0.5)"/>
                                      </p:to>
                                    </p:set>
                                    <p:anim from="(0.5)" to="(#ppt_x)" calcmode="lin" valueType="num">
                                      <p:cBhvr>
                                        <p:cTn id="99" dur="1230" accel="100000" fill="hold">
                                          <p:stCondLst>
                                            <p:cond delay="770"/>
                                          </p:stCondLst>
                                        </p:cTn>
                                        <p:tgtEl>
                                          <p:spTgt spid="13"/>
                                        </p:tgtEl>
                                        <p:attrNameLst>
                                          <p:attrName>ppt_x</p:attrName>
                                        </p:attrNameLst>
                                      </p:cBhvr>
                                    </p:anim>
                                    <p:set>
                                      <p:cBhvr>
                                        <p:cTn id="100" dur="770" fill="hold"/>
                                        <p:tgtEl>
                                          <p:spTgt spid="13"/>
                                        </p:tgtEl>
                                        <p:attrNameLst>
                                          <p:attrName>ppt_y</p:attrName>
                                        </p:attrNameLst>
                                      </p:cBhvr>
                                      <p:to>
                                        <p:strVal val="(#ppt_y+0.4)"/>
                                      </p:to>
                                    </p:set>
                                    <p:anim from="(#ppt_y+0.4)" to="(#ppt_y)" calcmode="lin" valueType="num">
                                      <p:cBhvr>
                                        <p:cTn id="101" dur="1230" accel="100000" fill="hold">
                                          <p:stCondLst>
                                            <p:cond delay="770"/>
                                          </p:stCondLst>
                                        </p:cTn>
                                        <p:tgtEl>
                                          <p:spTgt spid="13"/>
                                        </p:tgtEl>
                                        <p:attrNameLst>
                                          <p:attrName>ppt_y</p:attrName>
                                        </p:attrNameLst>
                                      </p:cBhvr>
                                    </p:anim>
                                  </p:childTnLst>
                                </p:cTn>
                              </p:par>
                              <p:par>
                                <p:cTn id="102" presetID="51"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770" decel="100000"/>
                                        <p:tgtEl>
                                          <p:spTgt spid="14"/>
                                        </p:tgtEl>
                                      </p:cBhvr>
                                    </p:animEffect>
                                    <p:animScale>
                                      <p:cBhvr>
                                        <p:cTn id="105" dur="770" decel="100000"/>
                                        <p:tgtEl>
                                          <p:spTgt spid="14"/>
                                        </p:tgtEl>
                                      </p:cBhvr>
                                      <p:from x="10000" y="10000"/>
                                      <p:to x="200000" y="450000"/>
                                    </p:animScale>
                                    <p:animScale>
                                      <p:cBhvr>
                                        <p:cTn id="106" dur="1230" accel="100000" fill="hold">
                                          <p:stCondLst>
                                            <p:cond delay="770"/>
                                          </p:stCondLst>
                                        </p:cTn>
                                        <p:tgtEl>
                                          <p:spTgt spid="14"/>
                                        </p:tgtEl>
                                      </p:cBhvr>
                                      <p:from x="200000" y="450000"/>
                                      <p:to x="100000" y="100000"/>
                                    </p:animScale>
                                    <p:set>
                                      <p:cBhvr>
                                        <p:cTn id="107" dur="770" fill="hold"/>
                                        <p:tgtEl>
                                          <p:spTgt spid="14"/>
                                        </p:tgtEl>
                                        <p:attrNameLst>
                                          <p:attrName>ppt_x</p:attrName>
                                        </p:attrNameLst>
                                      </p:cBhvr>
                                      <p:to>
                                        <p:strVal val="(0.5)"/>
                                      </p:to>
                                    </p:set>
                                    <p:anim from="(0.5)" to="(#ppt_x)" calcmode="lin" valueType="num">
                                      <p:cBhvr>
                                        <p:cTn id="108" dur="1230" accel="100000" fill="hold">
                                          <p:stCondLst>
                                            <p:cond delay="770"/>
                                          </p:stCondLst>
                                        </p:cTn>
                                        <p:tgtEl>
                                          <p:spTgt spid="14"/>
                                        </p:tgtEl>
                                        <p:attrNameLst>
                                          <p:attrName>ppt_x</p:attrName>
                                        </p:attrNameLst>
                                      </p:cBhvr>
                                    </p:anim>
                                    <p:set>
                                      <p:cBhvr>
                                        <p:cTn id="109" dur="770" fill="hold"/>
                                        <p:tgtEl>
                                          <p:spTgt spid="14"/>
                                        </p:tgtEl>
                                        <p:attrNameLst>
                                          <p:attrName>ppt_y</p:attrName>
                                        </p:attrNameLst>
                                      </p:cBhvr>
                                      <p:to>
                                        <p:strVal val="(#ppt_y+0.4)"/>
                                      </p:to>
                                    </p:set>
                                    <p:anim from="(#ppt_y+0.4)" to="(#ppt_y)" calcmode="lin" valueType="num">
                                      <p:cBhvr>
                                        <p:cTn id="110" dur="1230" accel="100000" fill="hold">
                                          <p:stCondLst>
                                            <p:cond delay="770"/>
                                          </p:stCondLst>
                                        </p:cTn>
                                        <p:tgtEl>
                                          <p:spTgt spid="14"/>
                                        </p:tgtEl>
                                        <p:attrNameLst>
                                          <p:attrName>ppt_y</p:attrName>
                                        </p:attrNameLst>
                                      </p:cBhvr>
                                    </p:anim>
                                  </p:childTnLst>
                                </p:cTn>
                              </p:par>
                            </p:childTnLst>
                          </p:cTn>
                        </p:par>
                      </p:childTnLst>
                    </p:cTn>
                  </p:par>
                  <p:par>
                    <p:cTn id="111" fill="hold">
                      <p:stCondLst>
                        <p:cond delay="indefinite"/>
                      </p:stCondLst>
                      <p:childTnLst>
                        <p:par>
                          <p:cTn id="112" fill="hold">
                            <p:stCondLst>
                              <p:cond delay="0"/>
                            </p:stCondLst>
                            <p:childTnLst>
                              <p:par>
                                <p:cTn id="113" presetID="51"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fade">
                                      <p:cBhvr>
                                        <p:cTn id="115" dur="770" decel="100000"/>
                                        <p:tgtEl>
                                          <p:spTgt spid="15"/>
                                        </p:tgtEl>
                                      </p:cBhvr>
                                    </p:animEffect>
                                    <p:animScale>
                                      <p:cBhvr>
                                        <p:cTn id="116" dur="770" decel="100000"/>
                                        <p:tgtEl>
                                          <p:spTgt spid="15"/>
                                        </p:tgtEl>
                                      </p:cBhvr>
                                      <p:from x="10000" y="10000"/>
                                      <p:to x="200000" y="450000"/>
                                    </p:animScale>
                                    <p:animScale>
                                      <p:cBhvr>
                                        <p:cTn id="117" dur="1230" accel="100000" fill="hold">
                                          <p:stCondLst>
                                            <p:cond delay="770"/>
                                          </p:stCondLst>
                                        </p:cTn>
                                        <p:tgtEl>
                                          <p:spTgt spid="15"/>
                                        </p:tgtEl>
                                      </p:cBhvr>
                                      <p:from x="200000" y="450000"/>
                                      <p:to x="100000" y="100000"/>
                                    </p:animScale>
                                    <p:set>
                                      <p:cBhvr>
                                        <p:cTn id="118" dur="770" fill="hold"/>
                                        <p:tgtEl>
                                          <p:spTgt spid="15"/>
                                        </p:tgtEl>
                                        <p:attrNameLst>
                                          <p:attrName>ppt_x</p:attrName>
                                        </p:attrNameLst>
                                      </p:cBhvr>
                                      <p:to>
                                        <p:strVal val="(0.5)"/>
                                      </p:to>
                                    </p:set>
                                    <p:anim from="(0.5)" to="(#ppt_x)" calcmode="lin" valueType="num">
                                      <p:cBhvr>
                                        <p:cTn id="119" dur="1230" accel="100000" fill="hold">
                                          <p:stCondLst>
                                            <p:cond delay="770"/>
                                          </p:stCondLst>
                                        </p:cTn>
                                        <p:tgtEl>
                                          <p:spTgt spid="15"/>
                                        </p:tgtEl>
                                        <p:attrNameLst>
                                          <p:attrName>ppt_x</p:attrName>
                                        </p:attrNameLst>
                                      </p:cBhvr>
                                    </p:anim>
                                    <p:set>
                                      <p:cBhvr>
                                        <p:cTn id="120" dur="770" fill="hold"/>
                                        <p:tgtEl>
                                          <p:spTgt spid="15"/>
                                        </p:tgtEl>
                                        <p:attrNameLst>
                                          <p:attrName>ppt_y</p:attrName>
                                        </p:attrNameLst>
                                      </p:cBhvr>
                                      <p:to>
                                        <p:strVal val="(#ppt_y+0.4)"/>
                                      </p:to>
                                    </p:set>
                                    <p:anim from="(#ppt_y+0.4)" to="(#ppt_y)" calcmode="lin" valueType="num">
                                      <p:cBhvr>
                                        <p:cTn id="121" dur="1230" accel="100000" fill="hold">
                                          <p:stCondLst>
                                            <p:cond delay="770"/>
                                          </p:stCondLst>
                                        </p:cTn>
                                        <p:tgtEl>
                                          <p:spTgt spid="15"/>
                                        </p:tgtEl>
                                        <p:attrNameLst>
                                          <p:attrName>ppt_y</p:attrName>
                                        </p:attrNameLst>
                                      </p:cBhvr>
                                    </p:anim>
                                  </p:childTnLst>
                                </p:cTn>
                              </p:par>
                              <p:par>
                                <p:cTn id="122" presetID="51"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770" decel="100000"/>
                                        <p:tgtEl>
                                          <p:spTgt spid="16"/>
                                        </p:tgtEl>
                                      </p:cBhvr>
                                    </p:animEffect>
                                    <p:animScale>
                                      <p:cBhvr>
                                        <p:cTn id="125" dur="770" decel="100000"/>
                                        <p:tgtEl>
                                          <p:spTgt spid="16"/>
                                        </p:tgtEl>
                                      </p:cBhvr>
                                      <p:from x="10000" y="10000"/>
                                      <p:to x="200000" y="450000"/>
                                    </p:animScale>
                                    <p:animScale>
                                      <p:cBhvr>
                                        <p:cTn id="126" dur="1230" accel="100000" fill="hold">
                                          <p:stCondLst>
                                            <p:cond delay="770"/>
                                          </p:stCondLst>
                                        </p:cTn>
                                        <p:tgtEl>
                                          <p:spTgt spid="16"/>
                                        </p:tgtEl>
                                      </p:cBhvr>
                                      <p:from x="200000" y="450000"/>
                                      <p:to x="100000" y="100000"/>
                                    </p:animScale>
                                    <p:set>
                                      <p:cBhvr>
                                        <p:cTn id="127" dur="770" fill="hold"/>
                                        <p:tgtEl>
                                          <p:spTgt spid="16"/>
                                        </p:tgtEl>
                                        <p:attrNameLst>
                                          <p:attrName>ppt_x</p:attrName>
                                        </p:attrNameLst>
                                      </p:cBhvr>
                                      <p:to>
                                        <p:strVal val="(0.5)"/>
                                      </p:to>
                                    </p:set>
                                    <p:anim from="(0.5)" to="(#ppt_x)" calcmode="lin" valueType="num">
                                      <p:cBhvr>
                                        <p:cTn id="128" dur="1230" accel="100000" fill="hold">
                                          <p:stCondLst>
                                            <p:cond delay="770"/>
                                          </p:stCondLst>
                                        </p:cTn>
                                        <p:tgtEl>
                                          <p:spTgt spid="16"/>
                                        </p:tgtEl>
                                        <p:attrNameLst>
                                          <p:attrName>ppt_x</p:attrName>
                                        </p:attrNameLst>
                                      </p:cBhvr>
                                    </p:anim>
                                    <p:set>
                                      <p:cBhvr>
                                        <p:cTn id="129" dur="770" fill="hold"/>
                                        <p:tgtEl>
                                          <p:spTgt spid="16"/>
                                        </p:tgtEl>
                                        <p:attrNameLst>
                                          <p:attrName>ppt_y</p:attrName>
                                        </p:attrNameLst>
                                      </p:cBhvr>
                                      <p:to>
                                        <p:strVal val="(#ppt_y+0.4)"/>
                                      </p:to>
                                    </p:set>
                                    <p:anim from="(#ppt_y+0.4)" to="(#ppt_y)" calcmode="lin" valueType="num">
                                      <p:cBhvr>
                                        <p:cTn id="130" dur="1230" accel="100000" fill="hold">
                                          <p:stCondLst>
                                            <p:cond delay="770"/>
                                          </p:stCondLst>
                                        </p:cTn>
                                        <p:tgtEl>
                                          <p:spTgt spid="16"/>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51" presetClass="entr" presetSubtype="0" fill="hold" grpId="0" nodeType="click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770" decel="100000"/>
                                        <p:tgtEl>
                                          <p:spTgt spid="17"/>
                                        </p:tgtEl>
                                      </p:cBhvr>
                                    </p:animEffect>
                                    <p:animScale>
                                      <p:cBhvr>
                                        <p:cTn id="136" dur="770" decel="100000"/>
                                        <p:tgtEl>
                                          <p:spTgt spid="17"/>
                                        </p:tgtEl>
                                      </p:cBhvr>
                                      <p:from x="10000" y="10000"/>
                                      <p:to x="200000" y="450000"/>
                                    </p:animScale>
                                    <p:animScale>
                                      <p:cBhvr>
                                        <p:cTn id="137" dur="1230" accel="100000" fill="hold">
                                          <p:stCondLst>
                                            <p:cond delay="770"/>
                                          </p:stCondLst>
                                        </p:cTn>
                                        <p:tgtEl>
                                          <p:spTgt spid="17"/>
                                        </p:tgtEl>
                                      </p:cBhvr>
                                      <p:from x="200000" y="450000"/>
                                      <p:to x="100000" y="100000"/>
                                    </p:animScale>
                                    <p:set>
                                      <p:cBhvr>
                                        <p:cTn id="138" dur="770" fill="hold"/>
                                        <p:tgtEl>
                                          <p:spTgt spid="17"/>
                                        </p:tgtEl>
                                        <p:attrNameLst>
                                          <p:attrName>ppt_x</p:attrName>
                                        </p:attrNameLst>
                                      </p:cBhvr>
                                      <p:to>
                                        <p:strVal val="(0.5)"/>
                                      </p:to>
                                    </p:set>
                                    <p:anim from="(0.5)" to="(#ppt_x)" calcmode="lin" valueType="num">
                                      <p:cBhvr>
                                        <p:cTn id="139" dur="1230" accel="100000" fill="hold">
                                          <p:stCondLst>
                                            <p:cond delay="770"/>
                                          </p:stCondLst>
                                        </p:cTn>
                                        <p:tgtEl>
                                          <p:spTgt spid="17"/>
                                        </p:tgtEl>
                                        <p:attrNameLst>
                                          <p:attrName>ppt_x</p:attrName>
                                        </p:attrNameLst>
                                      </p:cBhvr>
                                    </p:anim>
                                    <p:set>
                                      <p:cBhvr>
                                        <p:cTn id="140" dur="770" fill="hold"/>
                                        <p:tgtEl>
                                          <p:spTgt spid="17"/>
                                        </p:tgtEl>
                                        <p:attrNameLst>
                                          <p:attrName>ppt_y</p:attrName>
                                        </p:attrNameLst>
                                      </p:cBhvr>
                                      <p:to>
                                        <p:strVal val="(#ppt_y+0.4)"/>
                                      </p:to>
                                    </p:set>
                                    <p:anim from="(#ppt_y+0.4)" to="(#ppt_y)" calcmode="lin" valueType="num">
                                      <p:cBhvr>
                                        <p:cTn id="141" dur="1230" accel="100000" fill="hold">
                                          <p:stCondLst>
                                            <p:cond delay="770"/>
                                          </p:stCondLst>
                                        </p:cTn>
                                        <p:tgtEl>
                                          <p:spTgt spid="17"/>
                                        </p:tgtEl>
                                        <p:attrNameLst>
                                          <p:attrName>ppt_y</p:attrName>
                                        </p:attrNameLst>
                                      </p:cBhvr>
                                    </p:anim>
                                  </p:childTnLst>
                                </p:cTn>
                              </p:par>
                              <p:par>
                                <p:cTn id="142" presetID="51" presetClass="entr" presetSubtype="0"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Effect transition="in" filter="fade">
                                      <p:cBhvr>
                                        <p:cTn id="144" dur="770" decel="100000"/>
                                        <p:tgtEl>
                                          <p:spTgt spid="18"/>
                                        </p:tgtEl>
                                      </p:cBhvr>
                                    </p:animEffect>
                                    <p:animScale>
                                      <p:cBhvr>
                                        <p:cTn id="145" dur="770" decel="100000"/>
                                        <p:tgtEl>
                                          <p:spTgt spid="18"/>
                                        </p:tgtEl>
                                      </p:cBhvr>
                                      <p:from x="10000" y="10000"/>
                                      <p:to x="200000" y="450000"/>
                                    </p:animScale>
                                    <p:animScale>
                                      <p:cBhvr>
                                        <p:cTn id="146" dur="1230" accel="100000" fill="hold">
                                          <p:stCondLst>
                                            <p:cond delay="770"/>
                                          </p:stCondLst>
                                        </p:cTn>
                                        <p:tgtEl>
                                          <p:spTgt spid="18"/>
                                        </p:tgtEl>
                                      </p:cBhvr>
                                      <p:from x="200000" y="450000"/>
                                      <p:to x="100000" y="100000"/>
                                    </p:animScale>
                                    <p:set>
                                      <p:cBhvr>
                                        <p:cTn id="147" dur="770" fill="hold"/>
                                        <p:tgtEl>
                                          <p:spTgt spid="18"/>
                                        </p:tgtEl>
                                        <p:attrNameLst>
                                          <p:attrName>ppt_x</p:attrName>
                                        </p:attrNameLst>
                                      </p:cBhvr>
                                      <p:to>
                                        <p:strVal val="(0.5)"/>
                                      </p:to>
                                    </p:set>
                                    <p:anim from="(0.5)" to="(#ppt_x)" calcmode="lin" valueType="num">
                                      <p:cBhvr>
                                        <p:cTn id="148" dur="1230" accel="100000" fill="hold">
                                          <p:stCondLst>
                                            <p:cond delay="770"/>
                                          </p:stCondLst>
                                        </p:cTn>
                                        <p:tgtEl>
                                          <p:spTgt spid="18"/>
                                        </p:tgtEl>
                                        <p:attrNameLst>
                                          <p:attrName>ppt_x</p:attrName>
                                        </p:attrNameLst>
                                      </p:cBhvr>
                                    </p:anim>
                                    <p:set>
                                      <p:cBhvr>
                                        <p:cTn id="149" dur="770" fill="hold"/>
                                        <p:tgtEl>
                                          <p:spTgt spid="18"/>
                                        </p:tgtEl>
                                        <p:attrNameLst>
                                          <p:attrName>ppt_y</p:attrName>
                                        </p:attrNameLst>
                                      </p:cBhvr>
                                      <p:to>
                                        <p:strVal val="(#ppt_y+0.4)"/>
                                      </p:to>
                                    </p:set>
                                    <p:anim from="(#ppt_y+0.4)" to="(#ppt_y)" calcmode="lin" valueType="num">
                                      <p:cBhvr>
                                        <p:cTn id="150" dur="1230" accel="100000" fill="hold">
                                          <p:stCondLst>
                                            <p:cond delay="770"/>
                                          </p:stCondLst>
                                        </p:cTn>
                                        <p:tgtEl>
                                          <p:spTgt spid="18"/>
                                        </p:tgtEl>
                                        <p:attrNameLst>
                                          <p:attrName>ppt_y</p:attrName>
                                        </p:attrNameLst>
                                      </p:cBhvr>
                                    </p:anim>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Effect transition="in" filter="fade">
                                      <p:cBhvr>
                                        <p:cTn id="155" dur="2000"/>
                                        <p:tgtEl>
                                          <p:spTgt spid="19"/>
                                        </p:tgtEl>
                                      </p:cBhvr>
                                    </p:animEffect>
                                  </p:childTnLst>
                                </p:cTn>
                              </p:par>
                            </p:childTnLst>
                          </p:cTn>
                        </p:par>
                      </p:childTnLst>
                    </p:cTn>
                  </p:par>
                  <p:par>
                    <p:cTn id="156" fill="hold">
                      <p:stCondLst>
                        <p:cond delay="indefinite"/>
                      </p:stCondLst>
                      <p:childTnLst>
                        <p:par>
                          <p:cTn id="157" fill="hold">
                            <p:stCondLst>
                              <p:cond delay="0"/>
                            </p:stCondLst>
                            <p:childTnLst>
                              <p:par>
                                <p:cTn id="158" presetID="25" presetClass="entr" presetSubtype="0" fill="hold" grpId="0" nodeType="clickEffect">
                                  <p:stCondLst>
                                    <p:cond delay="0"/>
                                  </p:stCondLst>
                                  <p:childTnLst>
                                    <p:set>
                                      <p:cBhvr>
                                        <p:cTn id="159" dur="1" fill="hold">
                                          <p:stCondLst>
                                            <p:cond delay="0"/>
                                          </p:stCondLst>
                                        </p:cTn>
                                        <p:tgtEl>
                                          <p:spTgt spid="20"/>
                                        </p:tgtEl>
                                        <p:attrNameLst>
                                          <p:attrName>style.visibility</p:attrName>
                                        </p:attrNameLst>
                                      </p:cBhvr>
                                      <p:to>
                                        <p:strVal val="visible"/>
                                      </p:to>
                                    </p:set>
                                    <p:anim calcmode="lin" valueType="num">
                                      <p:cBhvr>
                                        <p:cTn id="160"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63" dur="1000" fill="hold"/>
                                        <p:tgtEl>
                                          <p:spTgt spid="20"/>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20"/>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26"/>
                                        </p:tgtEl>
                                        <p:attrNameLst>
                                          <p:attrName>style.visibility</p:attrName>
                                        </p:attrNameLst>
                                      </p:cBhvr>
                                      <p:to>
                                        <p:strVal val="visible"/>
                                      </p:to>
                                    </p:set>
                                    <p:animEffect transition="in" filter="blinds(horizontal)">
                                      <p:cBhvr>
                                        <p:cTn id="172" dur="500"/>
                                        <p:tgtEl>
                                          <p:spTgt spid="26"/>
                                        </p:tgtEl>
                                      </p:cBhvr>
                                    </p:animEffect>
                                  </p:childTnLst>
                                </p:cTn>
                              </p:par>
                              <p:par>
                                <p:cTn id="173" presetID="3" presetClass="entr" presetSubtype="10" fill="hold" nodeType="withEffect">
                                  <p:stCondLst>
                                    <p:cond delay="0"/>
                                  </p:stCondLst>
                                  <p:childTnLst>
                                    <p:set>
                                      <p:cBhvr>
                                        <p:cTn id="174" dur="1" fill="hold">
                                          <p:stCondLst>
                                            <p:cond delay="0"/>
                                          </p:stCondLst>
                                        </p:cTn>
                                        <p:tgtEl>
                                          <p:spTgt spid="2"/>
                                        </p:tgtEl>
                                        <p:attrNameLst>
                                          <p:attrName>style.visibility</p:attrName>
                                        </p:attrNameLst>
                                      </p:cBhvr>
                                      <p:to>
                                        <p:strVal val="visible"/>
                                      </p:to>
                                    </p:set>
                                    <p:animEffect transition="in" filter="blinds(horizontal)">
                                      <p:cBhvr>
                                        <p:cTn id="175" dur="500"/>
                                        <p:tgtEl>
                                          <p:spTgt spid="2"/>
                                        </p:tgtEl>
                                      </p:cBhvr>
                                    </p:animEffect>
                                  </p:childTnLst>
                                </p:cTn>
                              </p:par>
                            </p:childTnLst>
                          </p:cTn>
                        </p:par>
                      </p:childTnLst>
                    </p:cTn>
                  </p:par>
                  <p:par>
                    <p:cTn id="176" fill="hold">
                      <p:stCondLst>
                        <p:cond delay="indefinite"/>
                      </p:stCondLst>
                      <p:childTnLst>
                        <p:par>
                          <p:cTn id="177" fill="hold">
                            <p:stCondLst>
                              <p:cond delay="0"/>
                            </p:stCondLst>
                            <p:childTnLst>
                              <p:par>
                                <p:cTn id="178" presetID="39" presetClass="entr" presetSubtype="0" accel="100000" fill="hold" grpId="0" nodeType="clickEffect">
                                  <p:stCondLst>
                                    <p:cond delay="0"/>
                                  </p:stCondLst>
                                  <p:childTnLst>
                                    <p:set>
                                      <p:cBhvr>
                                        <p:cTn id="179" dur="1" fill="hold">
                                          <p:stCondLst>
                                            <p:cond delay="0"/>
                                          </p:stCondLst>
                                        </p:cTn>
                                        <p:tgtEl>
                                          <p:spTgt spid="21"/>
                                        </p:tgtEl>
                                        <p:attrNameLst>
                                          <p:attrName>style.visibility</p:attrName>
                                        </p:attrNameLst>
                                      </p:cBhvr>
                                      <p:to>
                                        <p:strVal val="visible"/>
                                      </p:to>
                                    </p:set>
                                    <p:anim calcmode="lin" valueType="num">
                                      <p:cBhvr>
                                        <p:cTn id="180"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81"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82"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83"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22"/>
                                        </p:tgtEl>
                                        <p:attrNameLst>
                                          <p:attrName>style.visibility</p:attrName>
                                        </p:attrNameLst>
                                      </p:cBhvr>
                                      <p:to>
                                        <p:strVal val="visible"/>
                                      </p:to>
                                    </p:set>
                                    <p:animEffect transition="in" filter="blinds(horizontal)">
                                      <p:cBhvr>
                                        <p:cTn id="188" dur="500"/>
                                        <p:tgtEl>
                                          <p:spTgt spid="22"/>
                                        </p:tgtEl>
                                      </p:cBhvr>
                                    </p:animEffect>
                                  </p:childTnLst>
                                </p:cTn>
                              </p:par>
                              <p:par>
                                <p:cTn id="189" presetID="3" presetClass="entr" presetSubtype="10" fill="hold" grpId="0" nodeType="withEffect">
                                  <p:stCondLst>
                                    <p:cond delay="0"/>
                                  </p:stCondLst>
                                  <p:childTnLst>
                                    <p:set>
                                      <p:cBhvr>
                                        <p:cTn id="190" dur="1" fill="hold">
                                          <p:stCondLst>
                                            <p:cond delay="0"/>
                                          </p:stCondLst>
                                        </p:cTn>
                                        <p:tgtEl>
                                          <p:spTgt spid="23"/>
                                        </p:tgtEl>
                                        <p:attrNameLst>
                                          <p:attrName>style.visibility</p:attrName>
                                        </p:attrNameLst>
                                      </p:cBhvr>
                                      <p:to>
                                        <p:strVal val="visible"/>
                                      </p:to>
                                    </p:set>
                                    <p:animEffect transition="in" filter="blinds(horizontal)">
                                      <p:cBhvr>
                                        <p:cTn id="191" dur="500"/>
                                        <p:tgtEl>
                                          <p:spTgt spid="23"/>
                                        </p:tgtEl>
                                      </p:cBhvr>
                                    </p:animEffect>
                                  </p:childTnLst>
                                </p:cTn>
                              </p:par>
                            </p:childTnLst>
                          </p:cTn>
                        </p:par>
                      </p:childTnLst>
                    </p:cTn>
                  </p:par>
                  <p:par>
                    <p:cTn id="192" fill="hold">
                      <p:stCondLst>
                        <p:cond delay="indefinite"/>
                      </p:stCondLst>
                      <p:childTnLst>
                        <p:par>
                          <p:cTn id="193" fill="hold">
                            <p:stCondLst>
                              <p:cond delay="0"/>
                            </p:stCondLst>
                            <p:childTnLst>
                              <p:par>
                                <p:cTn id="194" presetID="35" presetClass="entr" presetSubtype="0" fill="hold" grpId="0" nodeType="clickEffect">
                                  <p:stCondLst>
                                    <p:cond delay="0"/>
                                  </p:stCondLst>
                                  <p:childTnLst>
                                    <p:set>
                                      <p:cBhvr>
                                        <p:cTn id="195" dur="1" fill="hold">
                                          <p:stCondLst>
                                            <p:cond delay="0"/>
                                          </p:stCondLst>
                                        </p:cTn>
                                        <p:tgtEl>
                                          <p:spTgt spid="28"/>
                                        </p:tgtEl>
                                        <p:attrNameLst>
                                          <p:attrName>style.visibility</p:attrName>
                                        </p:attrNameLst>
                                      </p:cBhvr>
                                      <p:to>
                                        <p:strVal val="visible"/>
                                      </p:to>
                                    </p:set>
                                    <p:animEffect transition="in" filter="fade">
                                      <p:cBhvr>
                                        <p:cTn id="196" dur="2000"/>
                                        <p:tgtEl>
                                          <p:spTgt spid="28"/>
                                        </p:tgtEl>
                                      </p:cBhvr>
                                    </p:animEffect>
                                    <p:anim calcmode="lin" valueType="num">
                                      <p:cBhvr>
                                        <p:cTn id="197" dur="2000" fill="hold"/>
                                        <p:tgtEl>
                                          <p:spTgt spid="28"/>
                                        </p:tgtEl>
                                        <p:attrNameLst>
                                          <p:attrName>style.rotation</p:attrName>
                                        </p:attrNameLst>
                                      </p:cBhvr>
                                      <p:tavLst>
                                        <p:tav tm="0">
                                          <p:val>
                                            <p:fltVal val="720"/>
                                          </p:val>
                                        </p:tav>
                                        <p:tav tm="100000">
                                          <p:val>
                                            <p:fltVal val="0"/>
                                          </p:val>
                                        </p:tav>
                                      </p:tavLst>
                                    </p:anim>
                                    <p:anim calcmode="lin" valueType="num">
                                      <p:cBhvr>
                                        <p:cTn id="198" dur="2000" fill="hold"/>
                                        <p:tgtEl>
                                          <p:spTgt spid="28"/>
                                        </p:tgtEl>
                                        <p:attrNameLst>
                                          <p:attrName>ppt_h</p:attrName>
                                        </p:attrNameLst>
                                      </p:cBhvr>
                                      <p:tavLst>
                                        <p:tav tm="0">
                                          <p:val>
                                            <p:fltVal val="0"/>
                                          </p:val>
                                        </p:tav>
                                        <p:tav tm="100000">
                                          <p:val>
                                            <p:strVal val="#ppt_h"/>
                                          </p:val>
                                        </p:tav>
                                      </p:tavLst>
                                    </p:anim>
                                    <p:anim calcmode="lin" valueType="num">
                                      <p:cBhvr>
                                        <p:cTn id="199" dur="2000" fill="hold"/>
                                        <p:tgtEl>
                                          <p:spTgt spid="28"/>
                                        </p:tgtEl>
                                        <p:attrNameLst>
                                          <p:attrName>ppt_w</p:attrName>
                                        </p:attrNameLst>
                                      </p:cBhvr>
                                      <p:tavLst>
                                        <p:tav tm="0">
                                          <p:val>
                                            <p:fltVal val="0"/>
                                          </p:val>
                                        </p:tav>
                                        <p:tav tm="100000">
                                          <p:val>
                                            <p:strVal val="#ppt_w"/>
                                          </p:val>
                                        </p:tav>
                                      </p:tavLst>
                                    </p:anim>
                                  </p:childTnLst>
                                </p:cTn>
                              </p:par>
                              <p:par>
                                <p:cTn id="200" presetID="35" presetClass="entr" presetSubtype="0" fill="hold" nodeType="withEffect">
                                  <p:stCondLst>
                                    <p:cond delay="0"/>
                                  </p:stCondLst>
                                  <p:childTnLst>
                                    <p:set>
                                      <p:cBhvr>
                                        <p:cTn id="201" dur="1" fill="hold">
                                          <p:stCondLst>
                                            <p:cond delay="0"/>
                                          </p:stCondLst>
                                        </p:cTn>
                                        <p:tgtEl>
                                          <p:spTgt spid="29"/>
                                        </p:tgtEl>
                                        <p:attrNameLst>
                                          <p:attrName>style.visibility</p:attrName>
                                        </p:attrNameLst>
                                      </p:cBhvr>
                                      <p:to>
                                        <p:strVal val="visible"/>
                                      </p:to>
                                    </p:set>
                                    <p:animEffect transition="in" filter="fade">
                                      <p:cBhvr>
                                        <p:cTn id="202" dur="2000"/>
                                        <p:tgtEl>
                                          <p:spTgt spid="29"/>
                                        </p:tgtEl>
                                      </p:cBhvr>
                                    </p:animEffect>
                                    <p:anim calcmode="lin" valueType="num">
                                      <p:cBhvr>
                                        <p:cTn id="203" dur="2000" fill="hold"/>
                                        <p:tgtEl>
                                          <p:spTgt spid="29"/>
                                        </p:tgtEl>
                                        <p:attrNameLst>
                                          <p:attrName>style.rotation</p:attrName>
                                        </p:attrNameLst>
                                      </p:cBhvr>
                                      <p:tavLst>
                                        <p:tav tm="0">
                                          <p:val>
                                            <p:fltVal val="720"/>
                                          </p:val>
                                        </p:tav>
                                        <p:tav tm="100000">
                                          <p:val>
                                            <p:fltVal val="0"/>
                                          </p:val>
                                        </p:tav>
                                      </p:tavLst>
                                    </p:anim>
                                    <p:anim calcmode="lin" valueType="num">
                                      <p:cBhvr>
                                        <p:cTn id="204" dur="2000" fill="hold"/>
                                        <p:tgtEl>
                                          <p:spTgt spid="29"/>
                                        </p:tgtEl>
                                        <p:attrNameLst>
                                          <p:attrName>ppt_h</p:attrName>
                                        </p:attrNameLst>
                                      </p:cBhvr>
                                      <p:tavLst>
                                        <p:tav tm="0">
                                          <p:val>
                                            <p:fltVal val="0"/>
                                          </p:val>
                                        </p:tav>
                                        <p:tav tm="100000">
                                          <p:val>
                                            <p:strVal val="#ppt_h"/>
                                          </p:val>
                                        </p:tav>
                                      </p:tavLst>
                                    </p:anim>
                                    <p:anim calcmode="lin" valueType="num">
                                      <p:cBhvr>
                                        <p:cTn id="205" dur="2000" fill="hold"/>
                                        <p:tgtEl>
                                          <p:spTgt spid="29"/>
                                        </p:tgtEl>
                                        <p:attrNameLst>
                                          <p:attrName>ppt_w</p:attrName>
                                        </p:attrNameLst>
                                      </p:cBhvr>
                                      <p:tavLst>
                                        <p:tav tm="0">
                                          <p:val>
                                            <p:fltVal val="0"/>
                                          </p:val>
                                        </p:tav>
                                        <p:tav tm="100000">
                                          <p:val>
                                            <p:strVal val="#ppt_w"/>
                                          </p:val>
                                        </p:tav>
                                      </p:tavLst>
                                    </p:anim>
                                  </p:childTnLst>
                                </p:cTn>
                              </p:par>
                              <p:par>
                                <p:cTn id="206" presetID="35" presetClass="entr" presetSubtype="0" fill="hold" grpId="0" nodeType="withEffect">
                                  <p:stCondLst>
                                    <p:cond delay="0"/>
                                  </p:stCondLst>
                                  <p:childTnLst>
                                    <p:set>
                                      <p:cBhvr>
                                        <p:cTn id="207" dur="1" fill="hold">
                                          <p:stCondLst>
                                            <p:cond delay="0"/>
                                          </p:stCondLst>
                                        </p:cTn>
                                        <p:tgtEl>
                                          <p:spTgt spid="24"/>
                                        </p:tgtEl>
                                        <p:attrNameLst>
                                          <p:attrName>style.visibility</p:attrName>
                                        </p:attrNameLst>
                                      </p:cBhvr>
                                      <p:to>
                                        <p:strVal val="visible"/>
                                      </p:to>
                                    </p:set>
                                    <p:animEffect transition="in" filter="fade">
                                      <p:cBhvr>
                                        <p:cTn id="208" dur="2000"/>
                                        <p:tgtEl>
                                          <p:spTgt spid="24"/>
                                        </p:tgtEl>
                                      </p:cBhvr>
                                    </p:animEffect>
                                    <p:anim calcmode="lin" valueType="num">
                                      <p:cBhvr>
                                        <p:cTn id="209" dur="2000" fill="hold"/>
                                        <p:tgtEl>
                                          <p:spTgt spid="24"/>
                                        </p:tgtEl>
                                        <p:attrNameLst>
                                          <p:attrName>style.rotation</p:attrName>
                                        </p:attrNameLst>
                                      </p:cBhvr>
                                      <p:tavLst>
                                        <p:tav tm="0">
                                          <p:val>
                                            <p:fltVal val="720"/>
                                          </p:val>
                                        </p:tav>
                                        <p:tav tm="100000">
                                          <p:val>
                                            <p:fltVal val="0"/>
                                          </p:val>
                                        </p:tav>
                                      </p:tavLst>
                                    </p:anim>
                                    <p:anim calcmode="lin" valueType="num">
                                      <p:cBhvr>
                                        <p:cTn id="210" dur="2000" fill="hold"/>
                                        <p:tgtEl>
                                          <p:spTgt spid="24"/>
                                        </p:tgtEl>
                                        <p:attrNameLst>
                                          <p:attrName>ppt_h</p:attrName>
                                        </p:attrNameLst>
                                      </p:cBhvr>
                                      <p:tavLst>
                                        <p:tav tm="0">
                                          <p:val>
                                            <p:fltVal val="0"/>
                                          </p:val>
                                        </p:tav>
                                        <p:tav tm="100000">
                                          <p:val>
                                            <p:strVal val="#ppt_h"/>
                                          </p:val>
                                        </p:tav>
                                      </p:tavLst>
                                    </p:anim>
                                    <p:anim calcmode="lin" valueType="num">
                                      <p:cBhvr>
                                        <p:cTn id="211"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212" fill="hold">
                      <p:stCondLst>
                        <p:cond delay="indefinite"/>
                      </p:stCondLst>
                      <p:childTnLst>
                        <p:par>
                          <p:cTn id="213" fill="hold">
                            <p:stCondLst>
                              <p:cond delay="0"/>
                            </p:stCondLst>
                            <p:childTnLst>
                              <p:par>
                                <p:cTn id="214" presetID="3" presetClass="entr" presetSubtype="10" fill="hold" grpId="0" nodeType="clickEffect">
                                  <p:stCondLst>
                                    <p:cond delay="0"/>
                                  </p:stCondLst>
                                  <p:childTnLst>
                                    <p:set>
                                      <p:cBhvr>
                                        <p:cTn id="215" dur="1" fill="hold">
                                          <p:stCondLst>
                                            <p:cond delay="0"/>
                                          </p:stCondLst>
                                        </p:cTn>
                                        <p:tgtEl>
                                          <p:spTgt spid="30"/>
                                        </p:tgtEl>
                                        <p:attrNameLst>
                                          <p:attrName>style.visibility</p:attrName>
                                        </p:attrNameLst>
                                      </p:cBhvr>
                                      <p:to>
                                        <p:strVal val="visible"/>
                                      </p:to>
                                    </p:set>
                                    <p:animEffect transition="in" filter="blinds(horizontal)">
                                      <p:cBhvr>
                                        <p:cTn id="216" dur="500"/>
                                        <p:tgtEl>
                                          <p:spTgt spid="30"/>
                                        </p:tgtEl>
                                      </p:cBhvr>
                                    </p:animEffect>
                                  </p:childTnLst>
                                </p:cTn>
                              </p:par>
                              <p:par>
                                <p:cTn id="217" presetID="3" presetClass="entr" presetSubtype="10" fill="hold" nodeType="withEffect">
                                  <p:stCondLst>
                                    <p:cond delay="0"/>
                                  </p:stCondLst>
                                  <p:childTnLst>
                                    <p:set>
                                      <p:cBhvr>
                                        <p:cTn id="218" dur="1" fill="hold">
                                          <p:stCondLst>
                                            <p:cond delay="0"/>
                                          </p:stCondLst>
                                        </p:cTn>
                                        <p:tgtEl>
                                          <p:spTgt spid="31"/>
                                        </p:tgtEl>
                                        <p:attrNameLst>
                                          <p:attrName>style.visibility</p:attrName>
                                        </p:attrNameLst>
                                      </p:cBhvr>
                                      <p:to>
                                        <p:strVal val="visible"/>
                                      </p:to>
                                    </p:set>
                                    <p:animEffect transition="in" filter="blinds(horizontal)">
                                      <p:cBhvr>
                                        <p:cTn id="219" dur="500"/>
                                        <p:tgtEl>
                                          <p:spTgt spid="31"/>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25"/>
                                        </p:tgtEl>
                                        <p:attrNameLst>
                                          <p:attrName>style.visibility</p:attrName>
                                        </p:attrNameLst>
                                      </p:cBhvr>
                                      <p:to>
                                        <p:strVal val="visible"/>
                                      </p:to>
                                    </p:set>
                                    <p:animEffect transition="in" filter="blinds(horizontal)">
                                      <p:cBhvr>
                                        <p:cTn id="222" dur="500"/>
                                        <p:tgtEl>
                                          <p:spTgt spid="25"/>
                                        </p:tgtEl>
                                      </p:cBhvr>
                                    </p:animEffect>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grpId="0" nodeType="clickEffect">
                                  <p:stCondLst>
                                    <p:cond delay="0"/>
                                  </p:stCondLst>
                                  <p:childTnLst>
                                    <p:set>
                                      <p:cBhvr>
                                        <p:cTn id="226" dur="1" fill="hold">
                                          <p:stCondLst>
                                            <p:cond delay="0"/>
                                          </p:stCondLst>
                                        </p:cTn>
                                        <p:tgtEl>
                                          <p:spTgt spid="32"/>
                                        </p:tgtEl>
                                        <p:attrNameLst>
                                          <p:attrName>style.visibility</p:attrName>
                                        </p:attrNameLst>
                                      </p:cBhvr>
                                      <p:to>
                                        <p:strVal val="visible"/>
                                      </p:to>
                                    </p:set>
                                    <p:animEffect transition="in" filter="wipe(down)">
                                      <p:cBhvr>
                                        <p:cTn id="227" dur="580">
                                          <p:stCondLst>
                                            <p:cond delay="0"/>
                                          </p:stCondLst>
                                        </p:cTn>
                                        <p:tgtEl>
                                          <p:spTgt spid="32"/>
                                        </p:tgtEl>
                                      </p:cBhvr>
                                    </p:animEffect>
                                    <p:anim calcmode="lin" valueType="num">
                                      <p:cBhvr>
                                        <p:cTn id="22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33" dur="26">
                                          <p:stCondLst>
                                            <p:cond delay="650"/>
                                          </p:stCondLst>
                                        </p:cTn>
                                        <p:tgtEl>
                                          <p:spTgt spid="32"/>
                                        </p:tgtEl>
                                      </p:cBhvr>
                                      <p:to x="100000" y="60000"/>
                                    </p:animScale>
                                    <p:animScale>
                                      <p:cBhvr>
                                        <p:cTn id="234" dur="166" decel="50000">
                                          <p:stCondLst>
                                            <p:cond delay="676"/>
                                          </p:stCondLst>
                                        </p:cTn>
                                        <p:tgtEl>
                                          <p:spTgt spid="32"/>
                                        </p:tgtEl>
                                      </p:cBhvr>
                                      <p:to x="100000" y="100000"/>
                                    </p:animScale>
                                    <p:animScale>
                                      <p:cBhvr>
                                        <p:cTn id="235" dur="26">
                                          <p:stCondLst>
                                            <p:cond delay="1312"/>
                                          </p:stCondLst>
                                        </p:cTn>
                                        <p:tgtEl>
                                          <p:spTgt spid="32"/>
                                        </p:tgtEl>
                                      </p:cBhvr>
                                      <p:to x="100000" y="80000"/>
                                    </p:animScale>
                                    <p:animScale>
                                      <p:cBhvr>
                                        <p:cTn id="236" dur="166" decel="50000">
                                          <p:stCondLst>
                                            <p:cond delay="1338"/>
                                          </p:stCondLst>
                                        </p:cTn>
                                        <p:tgtEl>
                                          <p:spTgt spid="32"/>
                                        </p:tgtEl>
                                      </p:cBhvr>
                                      <p:to x="100000" y="100000"/>
                                    </p:animScale>
                                    <p:animScale>
                                      <p:cBhvr>
                                        <p:cTn id="237" dur="26">
                                          <p:stCondLst>
                                            <p:cond delay="1642"/>
                                          </p:stCondLst>
                                        </p:cTn>
                                        <p:tgtEl>
                                          <p:spTgt spid="32"/>
                                        </p:tgtEl>
                                      </p:cBhvr>
                                      <p:to x="100000" y="90000"/>
                                    </p:animScale>
                                    <p:animScale>
                                      <p:cBhvr>
                                        <p:cTn id="238" dur="166" decel="50000">
                                          <p:stCondLst>
                                            <p:cond delay="1668"/>
                                          </p:stCondLst>
                                        </p:cTn>
                                        <p:tgtEl>
                                          <p:spTgt spid="32"/>
                                        </p:tgtEl>
                                      </p:cBhvr>
                                      <p:to x="100000" y="100000"/>
                                    </p:animScale>
                                    <p:animScale>
                                      <p:cBhvr>
                                        <p:cTn id="239" dur="26">
                                          <p:stCondLst>
                                            <p:cond delay="1808"/>
                                          </p:stCondLst>
                                        </p:cTn>
                                        <p:tgtEl>
                                          <p:spTgt spid="32"/>
                                        </p:tgtEl>
                                      </p:cBhvr>
                                      <p:to x="100000" y="95000"/>
                                    </p:animScale>
                                    <p:animScale>
                                      <p:cBhvr>
                                        <p:cTn id="240" dur="166" decel="50000">
                                          <p:stCondLst>
                                            <p:cond delay="1834"/>
                                          </p:stCondLst>
                                        </p:cTn>
                                        <p:tgtEl>
                                          <p:spTgt spid="32"/>
                                        </p:tgtEl>
                                      </p:cBhvr>
                                      <p:to x="100000" y="100000"/>
                                    </p:animScale>
                                  </p:childTnLst>
                                </p:cTn>
                              </p:par>
                              <p:par>
                                <p:cTn id="241" presetID="26" presetClass="entr" presetSubtype="0" fill="hold" nodeType="withEffect">
                                  <p:stCondLst>
                                    <p:cond delay="0"/>
                                  </p:stCondLst>
                                  <p:childTnLst>
                                    <p:set>
                                      <p:cBhvr>
                                        <p:cTn id="242" dur="1" fill="hold">
                                          <p:stCondLst>
                                            <p:cond delay="0"/>
                                          </p:stCondLst>
                                        </p:cTn>
                                        <p:tgtEl>
                                          <p:spTgt spid="33"/>
                                        </p:tgtEl>
                                        <p:attrNameLst>
                                          <p:attrName>style.visibility</p:attrName>
                                        </p:attrNameLst>
                                      </p:cBhvr>
                                      <p:to>
                                        <p:strVal val="visible"/>
                                      </p:to>
                                    </p:set>
                                    <p:animEffect transition="in" filter="wipe(down)">
                                      <p:cBhvr>
                                        <p:cTn id="243" dur="580">
                                          <p:stCondLst>
                                            <p:cond delay="0"/>
                                          </p:stCondLst>
                                        </p:cTn>
                                        <p:tgtEl>
                                          <p:spTgt spid="33"/>
                                        </p:tgtEl>
                                      </p:cBhvr>
                                    </p:animEffect>
                                    <p:anim calcmode="lin" valueType="num">
                                      <p:cBhvr>
                                        <p:cTn id="24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49" dur="26">
                                          <p:stCondLst>
                                            <p:cond delay="650"/>
                                          </p:stCondLst>
                                        </p:cTn>
                                        <p:tgtEl>
                                          <p:spTgt spid="33"/>
                                        </p:tgtEl>
                                      </p:cBhvr>
                                      <p:to x="100000" y="60000"/>
                                    </p:animScale>
                                    <p:animScale>
                                      <p:cBhvr>
                                        <p:cTn id="250" dur="166" decel="50000">
                                          <p:stCondLst>
                                            <p:cond delay="676"/>
                                          </p:stCondLst>
                                        </p:cTn>
                                        <p:tgtEl>
                                          <p:spTgt spid="33"/>
                                        </p:tgtEl>
                                      </p:cBhvr>
                                      <p:to x="100000" y="100000"/>
                                    </p:animScale>
                                    <p:animScale>
                                      <p:cBhvr>
                                        <p:cTn id="251" dur="26">
                                          <p:stCondLst>
                                            <p:cond delay="1312"/>
                                          </p:stCondLst>
                                        </p:cTn>
                                        <p:tgtEl>
                                          <p:spTgt spid="33"/>
                                        </p:tgtEl>
                                      </p:cBhvr>
                                      <p:to x="100000" y="80000"/>
                                    </p:animScale>
                                    <p:animScale>
                                      <p:cBhvr>
                                        <p:cTn id="252" dur="166" decel="50000">
                                          <p:stCondLst>
                                            <p:cond delay="1338"/>
                                          </p:stCondLst>
                                        </p:cTn>
                                        <p:tgtEl>
                                          <p:spTgt spid="33"/>
                                        </p:tgtEl>
                                      </p:cBhvr>
                                      <p:to x="100000" y="100000"/>
                                    </p:animScale>
                                    <p:animScale>
                                      <p:cBhvr>
                                        <p:cTn id="253" dur="26">
                                          <p:stCondLst>
                                            <p:cond delay="1642"/>
                                          </p:stCondLst>
                                        </p:cTn>
                                        <p:tgtEl>
                                          <p:spTgt spid="33"/>
                                        </p:tgtEl>
                                      </p:cBhvr>
                                      <p:to x="100000" y="90000"/>
                                    </p:animScale>
                                    <p:animScale>
                                      <p:cBhvr>
                                        <p:cTn id="254" dur="166" decel="50000">
                                          <p:stCondLst>
                                            <p:cond delay="1668"/>
                                          </p:stCondLst>
                                        </p:cTn>
                                        <p:tgtEl>
                                          <p:spTgt spid="33"/>
                                        </p:tgtEl>
                                      </p:cBhvr>
                                      <p:to x="100000" y="100000"/>
                                    </p:animScale>
                                    <p:animScale>
                                      <p:cBhvr>
                                        <p:cTn id="255" dur="26">
                                          <p:stCondLst>
                                            <p:cond delay="1808"/>
                                          </p:stCondLst>
                                        </p:cTn>
                                        <p:tgtEl>
                                          <p:spTgt spid="33"/>
                                        </p:tgtEl>
                                      </p:cBhvr>
                                      <p:to x="100000" y="95000"/>
                                    </p:animScale>
                                    <p:animScale>
                                      <p:cBhvr>
                                        <p:cTn id="256" dur="166" decel="50000">
                                          <p:stCondLst>
                                            <p:cond delay="1834"/>
                                          </p:stCondLst>
                                        </p:cTn>
                                        <p:tgtEl>
                                          <p:spTgt spid="33"/>
                                        </p:tgtEl>
                                      </p:cBhvr>
                                      <p:to x="100000" y="100000"/>
                                    </p:animScale>
                                  </p:childTnLst>
                                </p:cTn>
                              </p:par>
                              <p:par>
                                <p:cTn id="257" presetID="26" presetClass="entr" presetSubtype="0" fill="hold" grpId="0" nodeType="withEffect">
                                  <p:stCondLst>
                                    <p:cond delay="0"/>
                                  </p:stCondLst>
                                  <p:childTnLst>
                                    <p:set>
                                      <p:cBhvr>
                                        <p:cTn id="258" dur="1" fill="hold">
                                          <p:stCondLst>
                                            <p:cond delay="0"/>
                                          </p:stCondLst>
                                        </p:cTn>
                                        <p:tgtEl>
                                          <p:spTgt spid="27"/>
                                        </p:tgtEl>
                                        <p:attrNameLst>
                                          <p:attrName>style.visibility</p:attrName>
                                        </p:attrNameLst>
                                      </p:cBhvr>
                                      <p:to>
                                        <p:strVal val="visible"/>
                                      </p:to>
                                    </p:set>
                                    <p:animEffect transition="in" filter="wipe(down)">
                                      <p:cBhvr>
                                        <p:cTn id="259" dur="580">
                                          <p:stCondLst>
                                            <p:cond delay="0"/>
                                          </p:stCondLst>
                                        </p:cTn>
                                        <p:tgtEl>
                                          <p:spTgt spid="27"/>
                                        </p:tgtEl>
                                      </p:cBhvr>
                                    </p:animEffect>
                                    <p:anim calcmode="lin" valueType="num">
                                      <p:cBhvr>
                                        <p:cTn id="26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5" dur="26">
                                          <p:stCondLst>
                                            <p:cond delay="650"/>
                                          </p:stCondLst>
                                        </p:cTn>
                                        <p:tgtEl>
                                          <p:spTgt spid="27"/>
                                        </p:tgtEl>
                                      </p:cBhvr>
                                      <p:to x="100000" y="60000"/>
                                    </p:animScale>
                                    <p:animScale>
                                      <p:cBhvr>
                                        <p:cTn id="266" dur="166" decel="50000">
                                          <p:stCondLst>
                                            <p:cond delay="676"/>
                                          </p:stCondLst>
                                        </p:cTn>
                                        <p:tgtEl>
                                          <p:spTgt spid="27"/>
                                        </p:tgtEl>
                                      </p:cBhvr>
                                      <p:to x="100000" y="100000"/>
                                    </p:animScale>
                                    <p:animScale>
                                      <p:cBhvr>
                                        <p:cTn id="267" dur="26">
                                          <p:stCondLst>
                                            <p:cond delay="1312"/>
                                          </p:stCondLst>
                                        </p:cTn>
                                        <p:tgtEl>
                                          <p:spTgt spid="27"/>
                                        </p:tgtEl>
                                      </p:cBhvr>
                                      <p:to x="100000" y="80000"/>
                                    </p:animScale>
                                    <p:animScale>
                                      <p:cBhvr>
                                        <p:cTn id="268" dur="166" decel="50000">
                                          <p:stCondLst>
                                            <p:cond delay="1338"/>
                                          </p:stCondLst>
                                        </p:cTn>
                                        <p:tgtEl>
                                          <p:spTgt spid="27"/>
                                        </p:tgtEl>
                                      </p:cBhvr>
                                      <p:to x="100000" y="100000"/>
                                    </p:animScale>
                                    <p:animScale>
                                      <p:cBhvr>
                                        <p:cTn id="269" dur="26">
                                          <p:stCondLst>
                                            <p:cond delay="1642"/>
                                          </p:stCondLst>
                                        </p:cTn>
                                        <p:tgtEl>
                                          <p:spTgt spid="27"/>
                                        </p:tgtEl>
                                      </p:cBhvr>
                                      <p:to x="100000" y="90000"/>
                                    </p:animScale>
                                    <p:animScale>
                                      <p:cBhvr>
                                        <p:cTn id="270" dur="166" decel="50000">
                                          <p:stCondLst>
                                            <p:cond delay="1668"/>
                                          </p:stCondLst>
                                        </p:cTn>
                                        <p:tgtEl>
                                          <p:spTgt spid="27"/>
                                        </p:tgtEl>
                                      </p:cBhvr>
                                      <p:to x="100000" y="100000"/>
                                    </p:animScale>
                                    <p:animScale>
                                      <p:cBhvr>
                                        <p:cTn id="271" dur="26">
                                          <p:stCondLst>
                                            <p:cond delay="1808"/>
                                          </p:stCondLst>
                                        </p:cTn>
                                        <p:tgtEl>
                                          <p:spTgt spid="27"/>
                                        </p:tgtEl>
                                      </p:cBhvr>
                                      <p:to x="100000" y="95000"/>
                                    </p:animScale>
                                    <p:animScale>
                                      <p:cBhvr>
                                        <p:cTn id="272" dur="166" decel="50000">
                                          <p:stCondLst>
                                            <p:cond delay="1834"/>
                                          </p:stCondLst>
                                        </p:cTn>
                                        <p:tgtEl>
                                          <p:spTgt spid="27"/>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3" presetClass="entr" presetSubtype="16" fill="hold" grpId="0" nodeType="click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p:cTn id="277" dur="500" fill="hold"/>
                                        <p:tgtEl>
                                          <p:spTgt spid="34"/>
                                        </p:tgtEl>
                                        <p:attrNameLst>
                                          <p:attrName>ppt_w</p:attrName>
                                        </p:attrNameLst>
                                      </p:cBhvr>
                                      <p:tavLst>
                                        <p:tav tm="0">
                                          <p:val>
                                            <p:fltVal val="0"/>
                                          </p:val>
                                        </p:tav>
                                        <p:tav tm="100000">
                                          <p:val>
                                            <p:strVal val="#ppt_w"/>
                                          </p:val>
                                        </p:tav>
                                      </p:tavLst>
                                    </p:anim>
                                    <p:anim calcmode="lin" valueType="num">
                                      <p:cBhvr>
                                        <p:cTn id="278"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279" fill="hold">
                      <p:stCondLst>
                        <p:cond delay="indefinite"/>
                      </p:stCondLst>
                      <p:childTnLst>
                        <p:par>
                          <p:cTn id="280" fill="hold">
                            <p:stCondLst>
                              <p:cond delay="0"/>
                            </p:stCondLst>
                            <p:childTnLst>
                              <p:par>
                                <p:cTn id="281" presetID="3" presetClass="entr" presetSubtype="10" fill="hold" grpId="0" nodeType="clickEffect">
                                  <p:stCondLst>
                                    <p:cond delay="0"/>
                                  </p:stCondLst>
                                  <p:childTnLst>
                                    <p:set>
                                      <p:cBhvr>
                                        <p:cTn id="282" dur="1" fill="hold">
                                          <p:stCondLst>
                                            <p:cond delay="0"/>
                                          </p:stCondLst>
                                        </p:cTn>
                                        <p:tgtEl>
                                          <p:spTgt spid="36"/>
                                        </p:tgtEl>
                                        <p:attrNameLst>
                                          <p:attrName>style.visibility</p:attrName>
                                        </p:attrNameLst>
                                      </p:cBhvr>
                                      <p:to>
                                        <p:strVal val="visible"/>
                                      </p:to>
                                    </p:set>
                                    <p:animEffect transition="in" filter="blinds(horizontal)">
                                      <p:cBhvr>
                                        <p:cTn id="283" dur="500"/>
                                        <p:tgtEl>
                                          <p:spTgt spid="36"/>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4" fill="hold" nodeType="clickEffect">
                                  <p:stCondLst>
                                    <p:cond delay="0"/>
                                  </p:stCondLst>
                                  <p:childTnLst>
                                    <p:set>
                                      <p:cBhvr>
                                        <p:cTn id="287" dur="1" fill="hold">
                                          <p:stCondLst>
                                            <p:cond delay="0"/>
                                          </p:stCondLst>
                                        </p:cTn>
                                        <p:tgtEl>
                                          <p:spTgt spid="2056"/>
                                        </p:tgtEl>
                                        <p:attrNameLst>
                                          <p:attrName>style.visibility</p:attrName>
                                        </p:attrNameLst>
                                      </p:cBhvr>
                                      <p:to>
                                        <p:strVal val="visible"/>
                                      </p:to>
                                    </p:set>
                                    <p:animEffect transition="in" filter="wipe(down)">
                                      <p:cBhvr>
                                        <p:cTn id="28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animBg="1"/>
      <p:bldP spid="21" grpId="0" animBg="1"/>
      <p:bldP spid="22" grpId="0" animBg="1"/>
      <p:bldP spid="23" grpId="0"/>
      <p:bldP spid="24" grpId="0" animBg="1"/>
      <p:bldP spid="25" grpId="0" animBg="1"/>
      <p:bldP spid="26" grpId="0"/>
      <p:bldP spid="27" grpId="0" animBg="1"/>
      <p:bldP spid="28" grpId="0" animBg="1"/>
      <p:bldP spid="30" grpId="0" animBg="1"/>
      <p:bldP spid="32" grpId="0" animBg="1"/>
      <p:bldP spid="34" grpId="0" animBg="1"/>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7635" y="1318180"/>
            <a:ext cx="3241593" cy="523220"/>
          </a:xfrm>
          <a:prstGeom prst="rect">
            <a:avLst/>
          </a:prstGeom>
          <a:noFill/>
        </p:spPr>
        <p:txBody>
          <a:bodyPr wrap="none" rtlCol="0">
            <a:spAutoFit/>
          </a:bodyPr>
          <a:lstStyle/>
          <a:p>
            <a:r>
              <a:rPr lang="es-MX" sz="2400" b="1" dirty="0" smtClean="0">
                <a:solidFill>
                  <a:srgbClr val="8AAC46"/>
                </a:solidFill>
                <a:latin typeface="Candara" pitchFamily="34" charset="0"/>
              </a:rPr>
              <a:t>Ejercicio </a:t>
            </a:r>
            <a:r>
              <a:rPr lang="es-MX" sz="2800" b="1" dirty="0" smtClean="0">
                <a:solidFill>
                  <a:srgbClr val="8AAC46"/>
                </a:solidFill>
                <a:latin typeface="Candara" pitchFamily="34" charset="0"/>
              </a:rPr>
              <a:t>clasificación</a:t>
            </a:r>
            <a:endParaRPr lang="es-MX" sz="2800" b="1" dirty="0">
              <a:solidFill>
                <a:srgbClr val="8AAC46"/>
              </a:solidFill>
              <a:latin typeface="Candar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246832884"/>
              </p:ext>
            </p:extLst>
          </p:nvPr>
        </p:nvGraphicFramePr>
        <p:xfrm>
          <a:off x="1353666" y="1988840"/>
          <a:ext cx="7213451" cy="1828800"/>
        </p:xfrm>
        <a:graphic>
          <a:graphicData uri="http://schemas.openxmlformats.org/drawingml/2006/table">
            <a:tbl>
              <a:tblPr firstRow="1" bandRow="1">
                <a:tableStyleId>{F5AB1C69-6EDB-4FF4-983F-18BD219EF322}</a:tableStyleId>
              </a:tblPr>
              <a:tblGrid>
                <a:gridCol w="7213451"/>
              </a:tblGrid>
              <a:tr h="482140">
                <a:tc>
                  <a:txBody>
                    <a:bodyPr/>
                    <a:lstStyle/>
                    <a:p>
                      <a:pPr algn="just"/>
                      <a:r>
                        <a:rPr lang="es-MX" sz="1800" dirty="0" smtClean="0">
                          <a:latin typeface="Candara" pitchFamily="34" charset="0"/>
                        </a:rPr>
                        <a:t>Formar</a:t>
                      </a:r>
                      <a:r>
                        <a:rPr lang="es-MX" sz="1800" baseline="0" dirty="0" smtClean="0">
                          <a:latin typeface="Candara" pitchFamily="34" charset="0"/>
                        </a:rPr>
                        <a:t> con las tarjetas </a:t>
                      </a:r>
                      <a:r>
                        <a:rPr lang="es-MX" sz="1800" u="sng" baseline="0" dirty="0" smtClean="0">
                          <a:latin typeface="Candara" pitchFamily="34" charset="0"/>
                        </a:rPr>
                        <a:t>clases documentales</a:t>
                      </a:r>
                      <a:r>
                        <a:rPr lang="es-MX" sz="1800" u="none" baseline="0" dirty="0" smtClean="0">
                          <a:latin typeface="Candara" pitchFamily="34" charset="0"/>
                        </a:rPr>
                        <a:t> </a:t>
                      </a:r>
                      <a:r>
                        <a:rPr lang="es-MX" sz="1800" baseline="0" dirty="0" smtClean="0">
                          <a:latin typeface="Candara" pitchFamily="34" charset="0"/>
                        </a:rPr>
                        <a:t>aplicados a la vida cotidiana</a:t>
                      </a:r>
                      <a:endParaRPr lang="es-MX" sz="1800" dirty="0">
                        <a:latin typeface="Candara" pitchFamily="34" charset="0"/>
                      </a:endParaRPr>
                    </a:p>
                  </a:txBody>
                  <a:tcPr/>
                </a:tc>
              </a:tr>
              <a:tr h="11020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1" dirty="0" smtClean="0">
                          <a:latin typeface="Candara" pitchFamily="34" charset="0"/>
                          <a:ea typeface="Times New Roman"/>
                          <a:cs typeface="Eras Light ITC"/>
                        </a:rPr>
                        <a:t>PROCEDIMIENTO:</a:t>
                      </a:r>
                      <a:r>
                        <a:rPr lang="es-ES" sz="1800" dirty="0" smtClean="0">
                          <a:latin typeface="Candara" pitchFamily="34" charset="0"/>
                          <a:ea typeface="Times New Roman"/>
                          <a:cs typeface="Eras Light ITC"/>
                        </a:rPr>
                        <a:t> Se entregan un grupo de tarjetas a </a:t>
                      </a:r>
                      <a:r>
                        <a:rPr lang="es-ES" sz="1800" smtClean="0">
                          <a:latin typeface="Candara" pitchFamily="34" charset="0"/>
                          <a:ea typeface="Times New Roman"/>
                          <a:cs typeface="Eras Light ITC"/>
                        </a:rPr>
                        <a:t>un equipo de </a:t>
                      </a:r>
                      <a:r>
                        <a:rPr lang="es-ES" sz="1800" dirty="0" smtClean="0">
                          <a:latin typeface="Candara" pitchFamily="34" charset="0"/>
                          <a:ea typeface="Times New Roman"/>
                          <a:cs typeface="Eras Light ITC"/>
                        </a:rPr>
                        <a:t>personas que indican ciertos documentos que se usan en el quehacer cotidiano.   Tendrán que separar por grupos, de acuerdo a lo que cada uno considere funcional para su búsqueda y localización.</a:t>
                      </a:r>
                      <a:endParaRPr lang="es-MX" sz="1800" dirty="0">
                        <a:latin typeface="Candara" pitchFamily="34" charset="0"/>
                      </a:endParaRP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145783763"/>
              </p:ext>
            </p:extLst>
          </p:nvPr>
        </p:nvGraphicFramePr>
        <p:xfrm>
          <a:off x="1463005" y="4732040"/>
          <a:ext cx="7104112" cy="1785800"/>
        </p:xfrm>
        <a:graphic>
          <a:graphicData uri="http://schemas.openxmlformats.org/drawingml/2006/table">
            <a:tbl>
              <a:tblPr firstRow="1" bandRow="1">
                <a:tableStyleId>{5940675A-B579-460E-94D1-54222C63F5DA}</a:tableStyleId>
              </a:tblPr>
              <a:tblGrid>
                <a:gridCol w="3552056"/>
                <a:gridCol w="3552056"/>
              </a:tblGrid>
              <a:tr h="446450">
                <a:tc>
                  <a:txBody>
                    <a:bodyPr/>
                    <a:lstStyle/>
                    <a:p>
                      <a:endParaRPr lang="es-MX" dirty="0"/>
                    </a:p>
                  </a:txBody>
                  <a:tcPr/>
                </a:tc>
                <a:tc>
                  <a:txBody>
                    <a:bodyPr/>
                    <a:lstStyle/>
                    <a:p>
                      <a:endParaRPr lang="es-MX" dirty="0"/>
                    </a:p>
                  </a:txBody>
                  <a:tcPr/>
                </a:tc>
              </a:tr>
              <a:tr h="446450">
                <a:tc>
                  <a:txBody>
                    <a:bodyPr/>
                    <a:lstStyle/>
                    <a:p>
                      <a:endParaRPr lang="es-MX" dirty="0"/>
                    </a:p>
                  </a:txBody>
                  <a:tcPr/>
                </a:tc>
                <a:tc>
                  <a:txBody>
                    <a:bodyPr/>
                    <a:lstStyle/>
                    <a:p>
                      <a:endParaRPr lang="es-MX" dirty="0"/>
                    </a:p>
                  </a:txBody>
                  <a:tcPr/>
                </a:tc>
              </a:tr>
              <a:tr h="446450">
                <a:tc>
                  <a:txBody>
                    <a:bodyPr/>
                    <a:lstStyle/>
                    <a:p>
                      <a:endParaRPr lang="es-MX" dirty="0"/>
                    </a:p>
                  </a:txBody>
                  <a:tcPr/>
                </a:tc>
                <a:tc>
                  <a:txBody>
                    <a:bodyPr/>
                    <a:lstStyle/>
                    <a:p>
                      <a:endParaRPr lang="es-MX" dirty="0"/>
                    </a:p>
                  </a:txBody>
                  <a:tcPr/>
                </a:tc>
              </a:tr>
              <a:tr h="446450">
                <a:tc>
                  <a:txBody>
                    <a:bodyPr/>
                    <a:lstStyle/>
                    <a:p>
                      <a:endParaRPr lang="es-MX" dirty="0"/>
                    </a:p>
                  </a:txBody>
                  <a:tcPr/>
                </a:tc>
                <a:tc>
                  <a:txBody>
                    <a:bodyPr/>
                    <a:lstStyle/>
                    <a:p>
                      <a:endParaRPr lang="es-MX" dirty="0"/>
                    </a:p>
                  </a:txBody>
                  <a:tcPr/>
                </a:tc>
              </a:tr>
            </a:tbl>
          </a:graphicData>
        </a:graphic>
      </p:graphicFrame>
      <p:sp>
        <p:nvSpPr>
          <p:cNvPr id="5" name="4 CuadroTexto"/>
          <p:cNvSpPr txBox="1"/>
          <p:nvPr/>
        </p:nvSpPr>
        <p:spPr>
          <a:xfrm>
            <a:off x="767635" y="3963425"/>
            <a:ext cx="6672019" cy="461665"/>
          </a:xfrm>
          <a:prstGeom prst="rect">
            <a:avLst/>
          </a:prstGeom>
          <a:noFill/>
        </p:spPr>
        <p:txBody>
          <a:bodyPr wrap="none" rtlCol="0">
            <a:spAutoFit/>
          </a:bodyPr>
          <a:lstStyle/>
          <a:p>
            <a:r>
              <a:rPr lang="es-MX" sz="2400" b="1" dirty="0" smtClean="0">
                <a:solidFill>
                  <a:srgbClr val="8AAC46"/>
                </a:solidFill>
                <a:latin typeface="Candara" pitchFamily="34" charset="0"/>
              </a:rPr>
              <a:t>Escribe los nombres de los grupos documentales:</a:t>
            </a:r>
            <a:endParaRPr lang="es-MX" sz="2400" b="1" dirty="0">
              <a:solidFill>
                <a:srgbClr val="8AAC46"/>
              </a:solidFill>
              <a:latin typeface="Candara" pitchFamily="34" charset="0"/>
            </a:endParaRPr>
          </a:p>
        </p:txBody>
      </p:sp>
      <p:sp>
        <p:nvSpPr>
          <p:cNvPr id="6" name="5 Flecha doblada"/>
          <p:cNvSpPr/>
          <p:nvPr/>
        </p:nvSpPr>
        <p:spPr>
          <a:xfrm rot="5400000">
            <a:off x="7324934" y="4165626"/>
            <a:ext cx="324036" cy="252028"/>
          </a:xfrm>
          <a:prstGeom prst="bentArrow">
            <a:avLst/>
          </a:prstGeom>
          <a:solidFill>
            <a:srgbClr val="CCCC00"/>
          </a:solid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latin typeface="Candara" pitchFamily="34" charset="0"/>
            </a:endParaRPr>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5027835" y="476672"/>
            <a:ext cx="4578861" cy="75565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normAutofit/>
          </a:bodyPr>
          <a:lstStyle/>
          <a:p>
            <a:pPr marL="0" marR="0" lvl="0" indent="0" defTabSz="508000" rtl="0" eaLnBrk="1" fontAlgn="base" latinLnBrk="0" hangingPunct="1">
              <a:lnSpc>
                <a:spcPct val="100000"/>
              </a:lnSpc>
              <a:spcBef>
                <a:spcPct val="0"/>
              </a:spcBef>
              <a:spcAft>
                <a:spcPct val="0"/>
              </a:spcAft>
              <a:buClrTx/>
              <a:buSzTx/>
              <a:buFontTx/>
              <a:buNone/>
              <a:tabLst/>
              <a:defRPr/>
            </a:pPr>
            <a:r>
              <a:rPr lang="es-MX" sz="3600" b="1" dirty="0" smtClean="0">
                <a:effectLst>
                  <a:outerShdw blurRad="38100" dist="38100" dir="2700000" algn="tl">
                    <a:srgbClr val="000000">
                      <a:alpha val="43137"/>
                    </a:srgbClr>
                  </a:outerShdw>
                </a:effectLst>
                <a:latin typeface="Candara" pitchFamily="34" charset="0"/>
                <a:cs typeface="Arial"/>
              </a:rPr>
              <a:t>N</a:t>
            </a:r>
            <a:r>
              <a:rPr lang="es-MX" sz="3200" dirty="0" smtClean="0">
                <a:latin typeface="Candara" pitchFamily="34" charset="0"/>
                <a:cs typeface="Arial"/>
              </a:rPr>
              <a:t>ormatividad</a:t>
            </a:r>
            <a:endParaRPr kumimoji="0" lang="es-ES" sz="2400" i="0" u="none" strike="noStrike" kern="1200" cap="none" spc="0" normalizeH="0" baseline="0" noProof="0" dirty="0">
              <a:ln>
                <a:noFill/>
              </a:ln>
              <a:uLnTx/>
              <a:uFillTx/>
              <a:latin typeface="Candara" pitchFamily="34" charset="0"/>
              <a:ea typeface="ＭＳ Ｐゴシック" pitchFamily="-65" charset="-128"/>
              <a:cs typeface="Arial"/>
            </a:endParaRPr>
          </a:p>
        </p:txBody>
      </p:sp>
      <p:sp>
        <p:nvSpPr>
          <p:cNvPr id="3" name="2 Rectángulo"/>
          <p:cNvSpPr>
            <a:spLocks noChangeArrowheads="1"/>
          </p:cNvSpPr>
          <p:nvPr/>
        </p:nvSpPr>
        <p:spPr bwMode="auto">
          <a:xfrm>
            <a:off x="827584" y="1286715"/>
            <a:ext cx="8143875" cy="5355312"/>
          </a:xfrm>
          <a:prstGeom prst="rect">
            <a:avLst/>
          </a:prstGeom>
          <a:noFill/>
          <a:ln w="9525">
            <a:noFill/>
            <a:miter lim="800000"/>
            <a:headEnd/>
            <a:tailEnd/>
          </a:ln>
        </p:spPr>
        <p:txBody>
          <a:bodyPr>
            <a:spAutoFit/>
          </a:bodyPr>
          <a:lstStyle/>
          <a:p>
            <a:pPr algn="just">
              <a:defRPr/>
            </a:pPr>
            <a:endParaRPr lang="es-MX" dirty="0">
              <a:latin typeface="Candara" pitchFamily="34" charset="0"/>
            </a:endParaRPr>
          </a:p>
          <a:p>
            <a:pPr algn="just">
              <a:buFont typeface="Wingdings" pitchFamily="2" charset="2"/>
              <a:buChar char="v"/>
              <a:defRPr/>
            </a:pPr>
            <a:r>
              <a:rPr lang="es-MX" dirty="0" smtClean="0">
                <a:latin typeface="Candara" pitchFamily="34" charset="0"/>
              </a:rPr>
              <a:t>Ley Federal de Transparencia </a:t>
            </a:r>
            <a:r>
              <a:rPr lang="es-MX" dirty="0">
                <a:latin typeface="Candara" pitchFamily="34" charset="0"/>
              </a:rPr>
              <a:t>y </a:t>
            </a:r>
            <a:r>
              <a:rPr lang="es-MX" dirty="0" smtClean="0">
                <a:latin typeface="Candara" pitchFamily="34" charset="0"/>
              </a:rPr>
              <a:t>Acceso </a:t>
            </a:r>
            <a:r>
              <a:rPr lang="es-MX" dirty="0">
                <a:latin typeface="Candara" pitchFamily="34" charset="0"/>
              </a:rPr>
              <a:t>a la </a:t>
            </a:r>
            <a:r>
              <a:rPr lang="es-MX" dirty="0" smtClean="0">
                <a:latin typeface="Candara" pitchFamily="34" charset="0"/>
              </a:rPr>
              <a:t>Información Pública Gubernamental.</a:t>
            </a:r>
            <a:endParaRPr lang="es-MX" dirty="0">
              <a:latin typeface="Candara" pitchFamily="34" charset="0"/>
            </a:endParaRPr>
          </a:p>
          <a:p>
            <a:pPr algn="just">
              <a:defRPr/>
            </a:pPr>
            <a:endParaRPr lang="es-MX" dirty="0">
              <a:latin typeface="Candara" pitchFamily="34" charset="0"/>
            </a:endParaRPr>
          </a:p>
          <a:p>
            <a:pPr algn="just">
              <a:buFont typeface="Wingdings" pitchFamily="2" charset="2"/>
              <a:buChar char="v"/>
              <a:defRPr/>
            </a:pPr>
            <a:r>
              <a:rPr lang="es-MX" dirty="0" smtClean="0">
                <a:latin typeface="Candara" pitchFamily="34" charset="0"/>
              </a:rPr>
              <a:t>Reglamento </a:t>
            </a:r>
            <a:r>
              <a:rPr lang="es-MX" dirty="0">
                <a:latin typeface="Candara" pitchFamily="34" charset="0"/>
              </a:rPr>
              <a:t>de la </a:t>
            </a:r>
            <a:r>
              <a:rPr lang="es-MX" dirty="0" smtClean="0">
                <a:latin typeface="Candara" pitchFamily="34" charset="0"/>
              </a:rPr>
              <a:t>Ley </a:t>
            </a:r>
            <a:r>
              <a:rPr lang="es-MX" dirty="0">
                <a:latin typeface="Candara" pitchFamily="34" charset="0"/>
              </a:rPr>
              <a:t>de </a:t>
            </a:r>
            <a:r>
              <a:rPr lang="es-MX" dirty="0" smtClean="0">
                <a:latin typeface="Candara" pitchFamily="34" charset="0"/>
              </a:rPr>
              <a:t>Transparencia </a:t>
            </a:r>
            <a:r>
              <a:rPr lang="es-MX" dirty="0">
                <a:latin typeface="Candara" pitchFamily="34" charset="0"/>
              </a:rPr>
              <a:t>y </a:t>
            </a:r>
            <a:r>
              <a:rPr lang="es-MX" dirty="0" smtClean="0">
                <a:latin typeface="Candara" pitchFamily="34" charset="0"/>
              </a:rPr>
              <a:t>Acceso </a:t>
            </a:r>
            <a:r>
              <a:rPr lang="es-MX" dirty="0">
                <a:latin typeface="Candara" pitchFamily="34" charset="0"/>
              </a:rPr>
              <a:t>a la </a:t>
            </a:r>
            <a:r>
              <a:rPr lang="es-MX" dirty="0" smtClean="0">
                <a:latin typeface="Candara" pitchFamily="34" charset="0"/>
              </a:rPr>
              <a:t>Información Pública Gubernamental.</a:t>
            </a:r>
          </a:p>
          <a:p>
            <a:pPr algn="just">
              <a:buFont typeface="Wingdings" pitchFamily="2" charset="2"/>
              <a:buChar char="v"/>
              <a:defRPr/>
            </a:pPr>
            <a:endParaRPr lang="es-MX" dirty="0">
              <a:latin typeface="Candara" pitchFamily="34" charset="0"/>
            </a:endParaRPr>
          </a:p>
          <a:p>
            <a:pPr algn="just">
              <a:defRPr/>
            </a:pPr>
            <a:r>
              <a:rPr lang="es-MX" dirty="0" smtClean="0">
                <a:solidFill>
                  <a:srgbClr val="0070C0"/>
                </a:solidFill>
                <a:effectLst>
                  <a:outerShdw blurRad="38100" dist="38100" dir="2700000" algn="tl">
                    <a:srgbClr val="000000">
                      <a:alpha val="43137"/>
                    </a:srgbClr>
                  </a:outerShdw>
                </a:effectLst>
                <a:latin typeface="Candara" pitchFamily="34" charset="0"/>
              </a:rPr>
              <a:t>11 DE JUNIO DEL 2002</a:t>
            </a:r>
          </a:p>
          <a:p>
            <a:pPr algn="just">
              <a:defRPr/>
            </a:pPr>
            <a:endParaRPr lang="es-MX" dirty="0">
              <a:latin typeface="Candara" pitchFamily="34" charset="0"/>
            </a:endParaRPr>
          </a:p>
          <a:p>
            <a:pPr algn="just">
              <a:defRPr/>
            </a:pPr>
            <a:endParaRPr lang="es-MX" i="1" dirty="0">
              <a:latin typeface="Candara" pitchFamily="34" charset="0"/>
            </a:endParaRPr>
          </a:p>
          <a:p>
            <a:pPr algn="just">
              <a:buFont typeface="Wingdings" pitchFamily="2" charset="2"/>
              <a:buChar char="v"/>
              <a:defRPr/>
            </a:pPr>
            <a:r>
              <a:rPr lang="es-MX" dirty="0" smtClean="0">
                <a:latin typeface="Candara" pitchFamily="34" charset="0"/>
              </a:rPr>
              <a:t>Lineamientos </a:t>
            </a:r>
            <a:r>
              <a:rPr lang="es-MX" dirty="0">
                <a:latin typeface="Candara" pitchFamily="34" charset="0"/>
              </a:rPr>
              <a:t>generales para la organización y conservación de los archivos </a:t>
            </a:r>
            <a:r>
              <a:rPr lang="es-MX" dirty="0" smtClean="0">
                <a:latin typeface="Candara" pitchFamily="34" charset="0"/>
              </a:rPr>
              <a:t>de </a:t>
            </a:r>
            <a:r>
              <a:rPr lang="es-MX" dirty="0">
                <a:latin typeface="Candara" pitchFamily="34" charset="0"/>
              </a:rPr>
              <a:t>las dependencias y entidades de la Administración Pública </a:t>
            </a:r>
            <a:r>
              <a:rPr lang="es-MX" dirty="0" smtClean="0">
                <a:latin typeface="Candara" pitchFamily="34" charset="0"/>
              </a:rPr>
              <a:t>Federal.</a:t>
            </a:r>
          </a:p>
          <a:p>
            <a:pPr algn="just">
              <a:defRPr/>
            </a:pPr>
            <a:endParaRPr lang="es-MX" i="1" dirty="0" smtClean="0">
              <a:latin typeface="Candara" pitchFamily="34" charset="0"/>
            </a:endParaRPr>
          </a:p>
          <a:p>
            <a:pPr algn="just">
              <a:defRPr/>
            </a:pPr>
            <a:r>
              <a:rPr lang="es-MX" i="1" dirty="0" smtClean="0">
                <a:solidFill>
                  <a:srgbClr val="0070C0"/>
                </a:solidFill>
                <a:effectLst>
                  <a:outerShdw blurRad="38100" dist="38100" dir="2700000" algn="tl">
                    <a:srgbClr val="000000">
                      <a:alpha val="43137"/>
                    </a:srgbClr>
                  </a:outerShdw>
                </a:effectLst>
                <a:latin typeface="Candara" pitchFamily="34" charset="0"/>
              </a:rPr>
              <a:t>20 DE FEBRERO DEL 2004</a:t>
            </a:r>
          </a:p>
          <a:p>
            <a:pPr algn="just">
              <a:defRPr/>
            </a:pPr>
            <a:endParaRPr lang="es-MX" i="1" dirty="0">
              <a:latin typeface="Candara" pitchFamily="34" charset="0"/>
            </a:endParaRPr>
          </a:p>
          <a:p>
            <a:pPr algn="just">
              <a:defRPr/>
            </a:pPr>
            <a:endParaRPr lang="es-MX" dirty="0">
              <a:latin typeface="Candara" pitchFamily="34" charset="0"/>
            </a:endParaRPr>
          </a:p>
          <a:p>
            <a:pPr algn="just">
              <a:buFont typeface="Wingdings" pitchFamily="2" charset="2"/>
              <a:buChar char="v"/>
              <a:defRPr/>
            </a:pPr>
            <a:r>
              <a:rPr lang="es-MX" i="1" dirty="0">
                <a:latin typeface="Candara" pitchFamily="34" charset="0"/>
              </a:rPr>
              <a:t>Manual Administrativo y de Aplicación General en materia de Transparencia y de Archivos, emitido por la Secretaría de la Función Pública</a:t>
            </a:r>
            <a:r>
              <a:rPr lang="es-ES" i="1" dirty="0">
                <a:latin typeface="Candara" pitchFamily="34" charset="0"/>
              </a:rPr>
              <a:t> </a:t>
            </a:r>
          </a:p>
          <a:p>
            <a:pPr algn="just">
              <a:defRPr/>
            </a:pPr>
            <a:endParaRPr lang="es-MX" i="1" dirty="0">
              <a:latin typeface="Candara" pitchFamily="34" charset="0"/>
            </a:endParaRPr>
          </a:p>
          <a:p>
            <a:pPr algn="just">
              <a:defRPr/>
            </a:pPr>
            <a:r>
              <a:rPr lang="es-MX" i="1" dirty="0">
                <a:solidFill>
                  <a:srgbClr val="0070C0"/>
                </a:solidFill>
                <a:effectLst>
                  <a:outerShdw blurRad="38100" dist="38100" dir="2700000" algn="tl">
                    <a:srgbClr val="000000">
                      <a:alpha val="43137"/>
                    </a:srgbClr>
                  </a:outerShdw>
                </a:effectLst>
                <a:latin typeface="Candara" pitchFamily="34" charset="0"/>
              </a:rPr>
              <a:t>27 DE JULIO DEL </a:t>
            </a:r>
            <a:r>
              <a:rPr lang="es-MX" i="1" dirty="0" smtClean="0">
                <a:solidFill>
                  <a:srgbClr val="0070C0"/>
                </a:solidFill>
                <a:effectLst>
                  <a:outerShdw blurRad="38100" dist="38100" dir="2700000" algn="tl">
                    <a:srgbClr val="000000">
                      <a:alpha val="43137"/>
                    </a:srgbClr>
                  </a:outerShdw>
                </a:effectLst>
                <a:latin typeface="Candara" pitchFamily="34" charset="0"/>
              </a:rPr>
              <a:t>2011</a:t>
            </a:r>
            <a:endParaRPr lang="es-MX" i="1" dirty="0">
              <a:solidFill>
                <a:srgbClr val="0070C0"/>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8485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2"/>
          <p:cNvGraphicFramePr>
            <a:graphicFrameLocks noGrp="1"/>
          </p:cNvGraphicFramePr>
          <p:nvPr>
            <p:extLst>
              <p:ext uri="{D42A27DB-BD31-4B8C-83A1-F6EECF244321}">
                <p14:modId xmlns:p14="http://schemas.microsoft.com/office/powerpoint/2010/main" val="3809107884"/>
              </p:ext>
            </p:extLst>
          </p:nvPr>
        </p:nvGraphicFramePr>
        <p:xfrm>
          <a:off x="611560" y="2132856"/>
          <a:ext cx="7992888" cy="3898900"/>
        </p:xfrm>
        <a:graphic>
          <a:graphicData uri="http://schemas.openxmlformats.org/drawingml/2006/table">
            <a:tbl>
              <a:tblPr/>
              <a:tblGrid>
                <a:gridCol w="1998222"/>
                <a:gridCol w="1998222"/>
                <a:gridCol w="1998222"/>
                <a:gridCol w="1998222"/>
              </a:tblGrid>
              <a:tr h="1008112">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FFFFFF"/>
                          </a:solidFill>
                          <a:effectLst/>
                          <a:latin typeface="Candara" panose="020E0502030303020204" pitchFamily="34" charset="0"/>
                        </a:rPr>
                        <a:t>Unidad Administrativa</a:t>
                      </a:r>
                      <a:endParaRPr kumimoji="0" lang="es-ES" sz="1800" b="1" i="0" u="none" strike="noStrike" cap="none" normalizeH="0" baseline="0" dirty="0" smtClean="0">
                        <a:ln>
                          <a:noFill/>
                        </a:ln>
                        <a:solidFill>
                          <a:srgbClr val="FFFFFF"/>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FFFFFF"/>
                          </a:solidFill>
                          <a:effectLst/>
                          <a:latin typeface="Candara" panose="020E0502030303020204" pitchFamily="34" charset="0"/>
                        </a:rPr>
                        <a:t>Atribución</a:t>
                      </a:r>
                      <a:endParaRPr kumimoji="0" lang="es-ES" sz="1800" b="1" i="0" u="none" strike="noStrike" cap="none" normalizeH="0" baseline="0" dirty="0" smtClean="0">
                        <a:ln>
                          <a:noFill/>
                        </a:ln>
                        <a:solidFill>
                          <a:srgbClr val="FFFFFF"/>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FFFFFF"/>
                          </a:solidFill>
                          <a:effectLst/>
                          <a:latin typeface="Candara" panose="020E0502030303020204" pitchFamily="34" charset="0"/>
                        </a:rPr>
                        <a:t>División de la atribución</a:t>
                      </a:r>
                      <a:endParaRPr kumimoji="0" lang="es-ES" sz="1800" b="1" i="0" u="none" strike="noStrike" cap="none" normalizeH="0" baseline="0" dirty="0" smtClean="0">
                        <a:ln>
                          <a:noFill/>
                        </a:ln>
                        <a:solidFill>
                          <a:srgbClr val="FFFFFF"/>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FFFFFF"/>
                          </a:solidFill>
                          <a:effectLst/>
                          <a:latin typeface="Candara" panose="020E0502030303020204" pitchFamily="34" charset="0"/>
                        </a:rPr>
                        <a:t>Acción concreta para cumplir con la atribución </a:t>
                      </a:r>
                      <a:endParaRPr kumimoji="0" lang="es-ES" sz="1800" b="1" i="0" u="none" strike="noStrike" cap="none" normalizeH="0" baseline="0" dirty="0" smtClean="0">
                        <a:ln>
                          <a:noFill/>
                        </a:ln>
                        <a:solidFill>
                          <a:srgbClr val="FFFFFF"/>
                        </a:solidFill>
                        <a:effectLst/>
                        <a:latin typeface="Candara" panose="020E0502030303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s-ES" sz="1800" b="1" i="0" u="none" strike="noStrike" cap="none" normalizeH="0" baseline="0" dirty="0" smtClean="0">
                        <a:ln>
                          <a:noFill/>
                        </a:ln>
                        <a:solidFill>
                          <a:srgbClr val="FFFFFF"/>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868680">
                <a:tc row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lang="es-MX" dirty="0" smtClean="0">
                          <a:latin typeface="Candara" panose="020E0502030303020204" pitchFamily="34" charset="0"/>
                        </a:rPr>
                        <a:t>Subdirección de servicios auxiliares de diagnóstico, tratamiento y paramédico</a:t>
                      </a:r>
                      <a:endParaRPr kumimoji="0" lang="es-ES" sz="1800" b="0"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EDB"/>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dirty="0" smtClean="0">
                          <a:ln>
                            <a:noFill/>
                          </a:ln>
                          <a:solidFill>
                            <a:srgbClr val="000000"/>
                          </a:solidFill>
                          <a:effectLst/>
                          <a:latin typeface="Candara" panose="020E0502030303020204" pitchFamily="34" charset="0"/>
                        </a:rPr>
                        <a:t>Dirigir los </a:t>
                      </a:r>
                      <a:r>
                        <a:rPr kumimoji="0" lang="es-MX" sz="18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ndara" panose="020E0502030303020204" pitchFamily="34" charset="0"/>
                        </a:rPr>
                        <a:t>servicios auxiliares de diagnóstico y tratamiento paramédico</a:t>
                      </a:r>
                      <a:endParaRPr kumimoji="0" lang="es-ES" sz="18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ndara" panose="020E0502030303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s-ES" sz="1800" b="0"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EDB"/>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dirty="0" smtClean="0">
                          <a:ln>
                            <a:noFill/>
                          </a:ln>
                          <a:solidFill>
                            <a:srgbClr val="000000"/>
                          </a:solidFill>
                          <a:effectLst/>
                          <a:latin typeface="Candara" panose="020E0502030303020204" pitchFamily="34" charset="0"/>
                        </a:rPr>
                        <a:t>Servicios auxiliares de diagnóstico y tratamiento</a:t>
                      </a:r>
                      <a:endParaRPr kumimoji="0" lang="es-ES" sz="1800" b="0"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EDB"/>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0" i="0" u="none" strike="noStrike" cap="none" normalizeH="0" baseline="0" dirty="0" smtClean="0">
                          <a:ln>
                            <a:noFill/>
                          </a:ln>
                          <a:solidFill>
                            <a:srgbClr val="000000"/>
                          </a:solidFill>
                          <a:effectLst/>
                          <a:latin typeface="Candara" panose="020E0502030303020204" pitchFamily="34" charset="0"/>
                        </a:rPr>
                        <a:t>Expediente Clínico</a:t>
                      </a:r>
                      <a:endParaRPr kumimoji="0" lang="es-ES" sz="1800" b="0"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EDB"/>
                    </a:solidFill>
                  </a:tcPr>
                </a:tc>
              </a:tr>
              <a:tr h="868680">
                <a:tc vMerge="1">
                  <a:txBody>
                    <a:bodyPr/>
                    <a:lstStyle/>
                    <a:p>
                      <a:endParaRPr lang="es-MX"/>
                    </a:p>
                  </a:txBody>
                  <a:tcPr/>
                </a:tc>
                <a:tc vMerge="1">
                  <a:txBody>
                    <a:bodyPr/>
                    <a:lstStyle/>
                    <a:p>
                      <a:endParaRPr lang="es-MX"/>
                    </a:p>
                  </a:txBody>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ES" sz="1800" b="0" i="0" u="none" strike="noStrike" cap="none" normalizeH="0" baseline="0" dirty="0" smtClean="0">
                          <a:ln>
                            <a:noFill/>
                          </a:ln>
                          <a:solidFill>
                            <a:srgbClr val="000000"/>
                          </a:solidFill>
                          <a:effectLst/>
                          <a:latin typeface="Candara" panose="020E0502030303020204" pitchFamily="34" charset="0"/>
                        </a:rPr>
                        <a:t>Servicios paramédicos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EDB"/>
                    </a:solidFill>
                  </a:tcPr>
                </a:tc>
                <a:tc vMerge="1">
                  <a:txBody>
                    <a:bodyPr/>
                    <a:lstStyle/>
                    <a:p>
                      <a:endParaRPr lang="es-MX"/>
                    </a:p>
                  </a:txBody>
                  <a:tcPr/>
                </a:tc>
              </a:tr>
              <a:tr h="927100">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000000"/>
                          </a:solidFill>
                          <a:effectLst/>
                          <a:latin typeface="Candara" panose="020E0502030303020204" pitchFamily="34" charset="0"/>
                        </a:rPr>
                        <a:t>Archivo de Trámite</a:t>
                      </a:r>
                      <a:endParaRPr kumimoji="0" lang="es-ES" sz="1800" b="1"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000000"/>
                          </a:solidFill>
                          <a:effectLst/>
                          <a:latin typeface="Candara" panose="020E0502030303020204" pitchFamily="34" charset="0"/>
                        </a:rPr>
                        <a:t>Sección Documental</a:t>
                      </a:r>
                      <a:endParaRPr kumimoji="0" lang="es-ES" sz="1800" b="1"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err="1" smtClean="0">
                          <a:ln>
                            <a:noFill/>
                          </a:ln>
                          <a:solidFill>
                            <a:srgbClr val="000000"/>
                          </a:solidFill>
                          <a:effectLst/>
                          <a:latin typeface="Candara" panose="020E0502030303020204" pitchFamily="34" charset="0"/>
                        </a:rPr>
                        <a:t>Subsección</a:t>
                      </a:r>
                      <a:r>
                        <a:rPr kumimoji="0" lang="es-MX" sz="1800" b="1" i="0" u="none" strike="noStrike" cap="none" normalizeH="0" baseline="0" dirty="0" smtClean="0">
                          <a:ln>
                            <a:noFill/>
                          </a:ln>
                          <a:solidFill>
                            <a:srgbClr val="000000"/>
                          </a:solidFill>
                          <a:effectLst/>
                          <a:latin typeface="Candara" panose="020E0502030303020204" pitchFamily="34" charset="0"/>
                        </a:rPr>
                        <a:t>  Documental</a:t>
                      </a:r>
                      <a:endParaRPr kumimoji="0" lang="es-ES" sz="1800" b="1"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s-MX" sz="1800" b="1" i="0" u="none" strike="noStrike" cap="none" normalizeH="0" baseline="0" dirty="0" smtClean="0">
                          <a:ln>
                            <a:noFill/>
                          </a:ln>
                          <a:solidFill>
                            <a:srgbClr val="000000"/>
                          </a:solidFill>
                          <a:effectLst/>
                          <a:latin typeface="Candara" panose="020E0502030303020204" pitchFamily="34" charset="0"/>
                        </a:rPr>
                        <a:t>Serie Documental</a:t>
                      </a:r>
                      <a:endParaRPr kumimoji="0" lang="es-ES" sz="1800" b="1" i="0" u="none" strike="noStrike" cap="none" normalizeH="0" baseline="0" dirty="0" smtClean="0">
                        <a:ln>
                          <a:noFill/>
                        </a:ln>
                        <a:solidFill>
                          <a:srgbClr val="000000"/>
                        </a:solidFill>
                        <a:effectLst/>
                        <a:latin typeface="Candara" panose="020E0502030303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
        <p:nvSpPr>
          <p:cNvPr id="6" name="5 CuadroTexto"/>
          <p:cNvSpPr txBox="1"/>
          <p:nvPr/>
        </p:nvSpPr>
        <p:spPr>
          <a:xfrm>
            <a:off x="5580112" y="692696"/>
            <a:ext cx="1225015" cy="461665"/>
          </a:xfrm>
          <a:prstGeom prst="rect">
            <a:avLst/>
          </a:prstGeom>
          <a:noFill/>
        </p:spPr>
        <p:txBody>
          <a:bodyPr wrap="none" rtlCol="0">
            <a:spAutoFit/>
          </a:bodyPr>
          <a:lstStyle/>
          <a:p>
            <a:r>
              <a:rPr lang="es-MX" sz="2400" b="1" dirty="0" smtClean="0">
                <a:effectLst>
                  <a:outerShdw blurRad="38100" dist="38100" dir="2700000" algn="tl">
                    <a:srgbClr val="000000">
                      <a:alpha val="43137"/>
                    </a:srgbClr>
                  </a:outerShdw>
                </a:effectLst>
              </a:rPr>
              <a:t>Ejemplo</a:t>
            </a:r>
            <a:endParaRPr lang="es-MX"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790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790253" y="1887661"/>
            <a:ext cx="5878532" cy="369332"/>
          </a:xfrm>
          <a:prstGeom prst="rect">
            <a:avLst/>
          </a:prstGeom>
          <a:noFill/>
          <a:ln w="9525">
            <a:noFill/>
            <a:miter lim="800000"/>
            <a:headEnd/>
            <a:tailEnd/>
          </a:ln>
        </p:spPr>
        <p:txBody>
          <a:bodyPr wrap="none">
            <a:spAutoFit/>
          </a:bodyPr>
          <a:lstStyle/>
          <a:p>
            <a:r>
              <a:rPr lang="es-MX" dirty="0" smtClean="0">
                <a:latin typeface="Candara" pitchFamily="34" charset="0"/>
              </a:rPr>
              <a:t>Ahora </a:t>
            </a:r>
            <a:r>
              <a:rPr lang="es-MX" dirty="0">
                <a:latin typeface="Candara" pitchFamily="34" charset="0"/>
              </a:rPr>
              <a:t>veamos la diferencia entre </a:t>
            </a:r>
            <a:r>
              <a:rPr lang="es-MX" b="1" dirty="0">
                <a:latin typeface="Candara" pitchFamily="34" charset="0"/>
              </a:rPr>
              <a:t>CLASIFICAR y ORDENAR</a:t>
            </a:r>
          </a:p>
        </p:txBody>
      </p:sp>
      <p:sp>
        <p:nvSpPr>
          <p:cNvPr id="3" name="2 Rectángulo"/>
          <p:cNvSpPr/>
          <p:nvPr/>
        </p:nvSpPr>
        <p:spPr>
          <a:xfrm>
            <a:off x="1361753" y="3673599"/>
            <a:ext cx="2928937" cy="2714625"/>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dirty="0" smtClean="0">
                <a:solidFill>
                  <a:schemeClr val="tx1"/>
                </a:solidFill>
                <a:latin typeface="Segoe UI" pitchFamily="34" charset="0"/>
                <a:ea typeface="Segoe UI" pitchFamily="34" charset="0"/>
                <a:cs typeface="Segoe UI" pitchFamily="34" charset="0"/>
              </a:rPr>
              <a:t>Acto </a:t>
            </a:r>
            <a:r>
              <a:rPr lang="es-MX" sz="2400" dirty="0">
                <a:solidFill>
                  <a:schemeClr val="tx1"/>
                </a:solidFill>
                <a:latin typeface="Segoe UI" pitchFamily="34" charset="0"/>
                <a:ea typeface="Segoe UI" pitchFamily="34" charset="0"/>
                <a:cs typeface="Segoe UI" pitchFamily="34" charset="0"/>
              </a:rPr>
              <a:t>de </a:t>
            </a:r>
            <a:r>
              <a:rPr lang="es-MX" sz="2400" b="1" dirty="0">
                <a:solidFill>
                  <a:schemeClr val="tx1"/>
                </a:solidFill>
                <a:latin typeface="Segoe UI" pitchFamily="34" charset="0"/>
                <a:ea typeface="Segoe UI" pitchFamily="34" charset="0"/>
                <a:cs typeface="Segoe UI" pitchFamily="34" charset="0"/>
              </a:rPr>
              <a:t>agrupar </a:t>
            </a:r>
            <a:r>
              <a:rPr lang="es-MX" sz="2400" dirty="0">
                <a:solidFill>
                  <a:schemeClr val="tx1"/>
                </a:solidFill>
                <a:latin typeface="Segoe UI" pitchFamily="34" charset="0"/>
                <a:ea typeface="Segoe UI" pitchFamily="34" charset="0"/>
                <a:cs typeface="Segoe UI" pitchFamily="34" charset="0"/>
              </a:rPr>
              <a:t>en elementos comparables, de crear categorías, </a:t>
            </a:r>
            <a:r>
              <a:rPr lang="es-MX" sz="2400" b="1" dirty="0">
                <a:solidFill>
                  <a:schemeClr val="tx1"/>
                </a:solidFill>
                <a:latin typeface="Segoe UI" pitchFamily="34" charset="0"/>
                <a:ea typeface="Segoe UI" pitchFamily="34" charset="0"/>
                <a:cs typeface="Segoe UI" pitchFamily="34" charset="0"/>
              </a:rPr>
              <a:t>subdividir un grupos distintos pero relacionados</a:t>
            </a:r>
            <a:endParaRPr lang="es-MX" sz="2400" dirty="0">
              <a:solidFill>
                <a:schemeClr val="tx1"/>
              </a:solidFill>
              <a:latin typeface="Segoe UI" pitchFamily="34" charset="0"/>
              <a:ea typeface="Segoe UI" pitchFamily="34" charset="0"/>
              <a:cs typeface="Segoe UI" pitchFamily="34" charset="0"/>
            </a:endParaRPr>
          </a:p>
        </p:txBody>
      </p:sp>
      <p:sp>
        <p:nvSpPr>
          <p:cNvPr id="4" name="3 Rectángulo"/>
          <p:cNvSpPr/>
          <p:nvPr/>
        </p:nvSpPr>
        <p:spPr>
          <a:xfrm>
            <a:off x="5648002" y="3673599"/>
            <a:ext cx="2928937" cy="2714625"/>
          </a:xfrm>
          <a:prstGeom prst="rect">
            <a:avLst/>
          </a:prstGeom>
          <a:solidFill>
            <a:srgbClr val="CC3399"/>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0" dirty="0">
              <a:latin typeface="EurekaSans-Light" pitchFamily="50" charset="0"/>
            </a:endParaRPr>
          </a:p>
        </p:txBody>
      </p:sp>
      <p:pic>
        <p:nvPicPr>
          <p:cNvPr id="5" name="Picture 3"/>
          <p:cNvPicPr>
            <a:picLocks noChangeAspect="1" noChangeArrowheads="1"/>
          </p:cNvPicPr>
          <p:nvPr/>
        </p:nvPicPr>
        <p:blipFill>
          <a:blip r:embed="rId2" cstate="print"/>
          <a:srcRect l="40536" t="56702" r="55756" b="37254"/>
          <a:stretch>
            <a:fillRect/>
          </a:stretch>
        </p:blipFill>
        <p:spPr bwMode="auto">
          <a:xfrm>
            <a:off x="4647877" y="4387975"/>
            <a:ext cx="642937" cy="785812"/>
          </a:xfrm>
          <a:prstGeom prst="rect">
            <a:avLst/>
          </a:prstGeom>
          <a:noFill/>
          <a:ln w="9525">
            <a:noFill/>
            <a:miter lim="800000"/>
            <a:headEnd/>
            <a:tailEnd/>
          </a:ln>
        </p:spPr>
      </p:pic>
      <p:sp>
        <p:nvSpPr>
          <p:cNvPr id="6" name="5 Rectángulo"/>
          <p:cNvSpPr/>
          <p:nvPr/>
        </p:nvSpPr>
        <p:spPr>
          <a:xfrm>
            <a:off x="1361753" y="3244974"/>
            <a:ext cx="2928937" cy="428625"/>
          </a:xfrm>
          <a:prstGeom prst="rect">
            <a:avLst/>
          </a:prstGeom>
          <a:solidFill>
            <a:srgbClr val="700098"/>
          </a:solidFill>
          <a:ln>
            <a:solidFill>
              <a:srgbClr val="7000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Clasifica</a:t>
            </a:r>
            <a:r>
              <a:rPr lang="es-MX" sz="3600" dirty="0" smtClean="0">
                <a:effectLst>
                  <a:outerShdw blurRad="38100" dist="38100" dir="2700000" algn="tl">
                    <a:srgbClr val="000000">
                      <a:alpha val="43137"/>
                    </a:srgbClr>
                  </a:outerShdw>
                </a:effectLst>
                <a:latin typeface="EurekaSans-Light" pitchFamily="50" charset="0"/>
              </a:rPr>
              <a:t>r</a:t>
            </a:r>
            <a:endParaRPr lang="es-MX" sz="3600" dirty="0">
              <a:effectLst>
                <a:outerShdw blurRad="38100" dist="38100" dir="2700000" algn="tl">
                  <a:srgbClr val="000000">
                    <a:alpha val="43137"/>
                  </a:srgbClr>
                </a:outerShdw>
              </a:effectLst>
              <a:latin typeface="EurekaSans-Light" pitchFamily="50" charset="0"/>
            </a:endParaRPr>
          </a:p>
        </p:txBody>
      </p:sp>
      <p:sp>
        <p:nvSpPr>
          <p:cNvPr id="7" name="6 Rectángulo"/>
          <p:cNvSpPr/>
          <p:nvPr/>
        </p:nvSpPr>
        <p:spPr>
          <a:xfrm>
            <a:off x="5648002" y="3244974"/>
            <a:ext cx="2928937" cy="428625"/>
          </a:xfrm>
          <a:prstGeom prst="rect">
            <a:avLst/>
          </a:prstGeom>
          <a:solidFill>
            <a:srgbClr val="700098"/>
          </a:solidFill>
          <a:ln>
            <a:solidFill>
              <a:srgbClr val="7000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0" dirty="0">
              <a:latin typeface="EurekaSans-Light" pitchFamily="50" charset="0"/>
            </a:endParaRPr>
          </a:p>
        </p:txBody>
      </p:sp>
      <p:sp>
        <p:nvSpPr>
          <p:cNvPr id="8" name="7 Rectángulo"/>
          <p:cNvSpPr/>
          <p:nvPr/>
        </p:nvSpPr>
        <p:spPr>
          <a:xfrm>
            <a:off x="5623989" y="3244974"/>
            <a:ext cx="2928937" cy="428625"/>
          </a:xfrm>
          <a:prstGeom prst="rect">
            <a:avLst/>
          </a:prstGeom>
          <a:solidFill>
            <a:srgbClr val="700098"/>
          </a:solidFill>
          <a:ln>
            <a:solidFill>
              <a:srgbClr val="7000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Ordenar</a:t>
            </a:r>
            <a:endParaRPr lang="es-MX" sz="3600"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 name="8 Rectángulo"/>
          <p:cNvSpPr>
            <a:spLocks noChangeArrowheads="1"/>
          </p:cNvSpPr>
          <p:nvPr/>
        </p:nvSpPr>
        <p:spPr bwMode="auto">
          <a:xfrm>
            <a:off x="5822651" y="3891880"/>
            <a:ext cx="2643187" cy="2308324"/>
          </a:xfrm>
          <a:prstGeom prst="rect">
            <a:avLst/>
          </a:prstGeom>
          <a:noFill/>
          <a:ln w="9525">
            <a:noFill/>
            <a:miter lim="800000"/>
            <a:headEnd/>
            <a:tailEnd/>
          </a:ln>
        </p:spPr>
        <p:txBody>
          <a:bodyPr>
            <a:spAutoFit/>
          </a:bodyPr>
          <a:lstStyle/>
          <a:p>
            <a:pPr algn="ctr"/>
            <a:r>
              <a:rPr lang="es-MX" sz="2400" dirty="0" smtClean="0">
                <a:latin typeface="Segoe UI" pitchFamily="34" charset="0"/>
                <a:ea typeface="Segoe UI" pitchFamily="34" charset="0"/>
                <a:cs typeface="Segoe UI" pitchFamily="34" charset="0"/>
              </a:rPr>
              <a:t>Determinar una </a:t>
            </a:r>
            <a:r>
              <a:rPr lang="es-MX" sz="2400" b="1" dirty="0" smtClean="0">
                <a:latin typeface="Segoe UI" pitchFamily="34" charset="0"/>
                <a:ea typeface="Segoe UI" pitchFamily="34" charset="0"/>
                <a:cs typeface="Segoe UI" pitchFamily="34" charset="0"/>
              </a:rPr>
              <a:t>relación</a:t>
            </a:r>
            <a:r>
              <a:rPr lang="es-MX" sz="2400" dirty="0" smtClean="0">
                <a:latin typeface="Segoe UI" pitchFamily="34" charset="0"/>
                <a:ea typeface="Segoe UI" pitchFamily="34" charset="0"/>
                <a:cs typeface="Segoe UI" pitchFamily="34" charset="0"/>
              </a:rPr>
              <a:t> de sucesión entre varios documentos relacionados.</a:t>
            </a:r>
            <a:endParaRPr lang="es-MX"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763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3779912" y="4202906"/>
            <a:ext cx="1981175" cy="2235668"/>
          </a:xfrm>
          <a:prstGeom prst="rect">
            <a:avLst/>
          </a:prstGeom>
          <a:noFill/>
          <a:ln w="9525">
            <a:noFill/>
            <a:miter lim="800000"/>
            <a:headEnd/>
            <a:tailEnd/>
          </a:ln>
        </p:spPr>
      </p:pic>
      <p:sp>
        <p:nvSpPr>
          <p:cNvPr id="3" name="2 Rectángulo"/>
          <p:cNvSpPr/>
          <p:nvPr/>
        </p:nvSpPr>
        <p:spPr>
          <a:xfrm>
            <a:off x="5381738" y="620688"/>
            <a:ext cx="3279949" cy="707886"/>
          </a:xfrm>
          <a:prstGeom prst="rect">
            <a:avLst/>
          </a:prstGeom>
        </p:spPr>
        <p:txBody>
          <a:bodyPr wrap="square">
            <a:spAutoFit/>
          </a:bodyPr>
          <a:lstStyle/>
          <a:p>
            <a:pPr>
              <a:defRPr/>
            </a:pPr>
            <a:r>
              <a:rPr lang="es-MX" sz="4000" b="1" dirty="0" smtClean="0">
                <a:effectLst>
                  <a:outerShdw blurRad="38100" dist="38100" dir="2700000" algn="tl">
                    <a:srgbClr val="000000">
                      <a:alpha val="43137"/>
                    </a:srgbClr>
                  </a:outerShdw>
                </a:effectLst>
                <a:latin typeface="Candara" pitchFamily="34" charset="0"/>
              </a:rPr>
              <a:t>O</a:t>
            </a:r>
            <a:r>
              <a:rPr lang="es-MX" sz="3200" dirty="0" smtClean="0">
                <a:latin typeface="Candara" pitchFamily="34" charset="0"/>
              </a:rPr>
              <a:t>RDENACIÓN</a:t>
            </a:r>
            <a:r>
              <a:rPr lang="es-MX" sz="2800" dirty="0" smtClean="0">
                <a:latin typeface="EurekaSans-Light" pitchFamily="50" charset="0"/>
              </a:rPr>
              <a:t>   </a:t>
            </a:r>
          </a:p>
        </p:txBody>
      </p:sp>
      <p:sp>
        <p:nvSpPr>
          <p:cNvPr id="4" name="3 Llamada de nube"/>
          <p:cNvSpPr/>
          <p:nvPr/>
        </p:nvSpPr>
        <p:spPr>
          <a:xfrm>
            <a:off x="4770499" y="3667125"/>
            <a:ext cx="1500187" cy="1071563"/>
          </a:xfrm>
          <a:prstGeom prst="cloudCallout">
            <a:avLst/>
          </a:prstGeom>
          <a:solidFill>
            <a:schemeClr val="bg1"/>
          </a:solidFill>
          <a:ln>
            <a:solidFill>
              <a:srgbClr val="9026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5" name="5 CuadroTexto"/>
          <p:cNvSpPr txBox="1">
            <a:spLocks noChangeArrowheads="1"/>
          </p:cNvSpPr>
          <p:nvPr/>
        </p:nvSpPr>
        <p:spPr bwMode="auto">
          <a:xfrm>
            <a:off x="4977130" y="3833812"/>
            <a:ext cx="1263650" cy="738188"/>
          </a:xfrm>
          <a:prstGeom prst="rect">
            <a:avLst/>
          </a:prstGeom>
          <a:noFill/>
          <a:ln w="9525">
            <a:noFill/>
            <a:miter lim="800000"/>
            <a:headEnd/>
            <a:tailEnd/>
          </a:ln>
        </p:spPr>
        <p:txBody>
          <a:bodyPr wrap="none">
            <a:spAutoFit/>
          </a:bodyPr>
          <a:lstStyle/>
          <a:p>
            <a:pPr algn="ctr"/>
            <a:r>
              <a:rPr lang="es-MX" sz="1400" dirty="0">
                <a:latin typeface="Comic Sans MS" pitchFamily="66" charset="0"/>
              </a:rPr>
              <a:t>Necesito </a:t>
            </a:r>
          </a:p>
          <a:p>
            <a:pPr algn="ctr"/>
            <a:r>
              <a:rPr lang="es-MX" sz="1400" dirty="0">
                <a:latin typeface="Comic Sans MS" pitchFamily="66" charset="0"/>
              </a:rPr>
              <a:t>ordenar este</a:t>
            </a:r>
          </a:p>
          <a:p>
            <a:pPr algn="ctr"/>
            <a:r>
              <a:rPr lang="es-MX" sz="1400" dirty="0">
                <a:latin typeface="Comic Sans MS" pitchFamily="66" charset="0"/>
              </a:rPr>
              <a:t>archivo…</a:t>
            </a:r>
          </a:p>
        </p:txBody>
      </p:sp>
      <p:sp>
        <p:nvSpPr>
          <p:cNvPr id="6" name="5 Rectángulo"/>
          <p:cNvSpPr/>
          <p:nvPr/>
        </p:nvSpPr>
        <p:spPr>
          <a:xfrm>
            <a:off x="1141610" y="1620014"/>
            <a:ext cx="7929563" cy="1815882"/>
          </a:xfrm>
          <a:prstGeom prst="rect">
            <a:avLst/>
          </a:prstGeom>
        </p:spPr>
        <p:txBody>
          <a:bodyPr wrap="square">
            <a:spAutoFit/>
          </a:bodyPr>
          <a:lstStyle/>
          <a:p>
            <a:pPr algn="ctr">
              <a:defRPr/>
            </a:pPr>
            <a:r>
              <a:rPr lang="es-MX" sz="2800" dirty="0" smtClean="0">
                <a:latin typeface="Candara" pitchFamily="34" charset="0"/>
              </a:rPr>
              <a:t>Es la operación de </a:t>
            </a:r>
            <a:r>
              <a:rPr lang="es-MX" sz="2800" dirty="0" smtClean="0">
                <a:effectLst>
                  <a:outerShdw blurRad="38100" dist="38100" dir="2700000" algn="tl">
                    <a:srgbClr val="000000">
                      <a:alpha val="43137"/>
                    </a:srgbClr>
                  </a:outerShdw>
                </a:effectLst>
                <a:latin typeface="Candara" pitchFamily="34" charset="0"/>
              </a:rPr>
              <a:t>unir un conjunto de documentos, relacionando unos con otros</a:t>
            </a:r>
            <a:r>
              <a:rPr lang="es-MX" sz="2800" dirty="0" smtClean="0">
                <a:latin typeface="Candara" pitchFamily="34" charset="0"/>
              </a:rPr>
              <a:t>, de acuerdo a una </a:t>
            </a:r>
            <a:r>
              <a:rPr lang="es-MX" sz="2800" dirty="0" smtClean="0">
                <a:effectLst>
                  <a:outerShdw blurRad="38100" dist="38100" dir="2700000" algn="tl">
                    <a:srgbClr val="000000">
                      <a:alpha val="43137"/>
                    </a:srgbClr>
                  </a:outerShdw>
                </a:effectLst>
                <a:latin typeface="Candara" pitchFamily="34" charset="0"/>
              </a:rPr>
              <a:t>unidad de orden establecida </a:t>
            </a:r>
            <a:r>
              <a:rPr lang="es-MX" sz="2800" dirty="0" smtClean="0">
                <a:latin typeface="Candara" pitchFamily="34" charset="0"/>
              </a:rPr>
              <a:t>de antemano.</a:t>
            </a:r>
            <a:endParaRPr lang="es-MX" sz="2800" dirty="0">
              <a:latin typeface="Candara" pitchFamily="34" charset="0"/>
            </a:endParaRPr>
          </a:p>
        </p:txBody>
      </p:sp>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a:spLocks noChangeArrowheads="1"/>
          </p:cNvSpPr>
          <p:nvPr/>
        </p:nvSpPr>
        <p:spPr bwMode="auto">
          <a:xfrm>
            <a:off x="2181226" y="1097238"/>
            <a:ext cx="5400675" cy="4968875"/>
          </a:xfrm>
          <a:prstGeom prst="ellipse">
            <a:avLst/>
          </a:prstGeom>
          <a:noFill/>
          <a:ln w="28575">
            <a:solidFill>
              <a:schemeClr val="tx1"/>
            </a:solidFill>
            <a:round/>
            <a:headEnd/>
            <a:tailEnd/>
          </a:ln>
        </p:spPr>
        <p:txBody>
          <a:bodyPr wrap="none" anchor="ctr"/>
          <a:lstStyle/>
          <a:p>
            <a:endParaRPr lang="es-MX" dirty="0">
              <a:latin typeface="Candara" pitchFamily="34" charset="0"/>
            </a:endParaRPr>
          </a:p>
        </p:txBody>
      </p:sp>
      <p:sp>
        <p:nvSpPr>
          <p:cNvPr id="3" name="Oval 6"/>
          <p:cNvSpPr>
            <a:spLocks noChangeArrowheads="1"/>
          </p:cNvSpPr>
          <p:nvPr/>
        </p:nvSpPr>
        <p:spPr bwMode="auto">
          <a:xfrm>
            <a:off x="4270376" y="3041926"/>
            <a:ext cx="1223963" cy="1223962"/>
          </a:xfrm>
          <a:prstGeom prst="ellipse">
            <a:avLst/>
          </a:prstGeom>
          <a:noFill/>
          <a:ln w="9525">
            <a:solidFill>
              <a:schemeClr val="tx1"/>
            </a:solidFill>
            <a:round/>
            <a:headEnd/>
            <a:tailEnd/>
          </a:ln>
        </p:spPr>
        <p:txBody>
          <a:bodyPr wrap="none" anchor="ctr"/>
          <a:lstStyle/>
          <a:p>
            <a:endParaRPr lang="es-MX" dirty="0">
              <a:latin typeface="Candara" pitchFamily="34" charset="0"/>
            </a:endParaRPr>
          </a:p>
        </p:txBody>
      </p:sp>
      <p:sp>
        <p:nvSpPr>
          <p:cNvPr id="4" name="Text Box 7"/>
          <p:cNvSpPr txBox="1">
            <a:spLocks noChangeArrowheads="1"/>
          </p:cNvSpPr>
          <p:nvPr/>
        </p:nvSpPr>
        <p:spPr bwMode="auto">
          <a:xfrm>
            <a:off x="4270376" y="3473725"/>
            <a:ext cx="1366839" cy="400110"/>
          </a:xfrm>
          <a:prstGeom prst="rect">
            <a:avLst/>
          </a:prstGeom>
          <a:noFill/>
          <a:ln w="9525">
            <a:noFill/>
            <a:miter lim="800000"/>
            <a:headEnd/>
            <a:tailEnd/>
          </a:ln>
        </p:spPr>
        <p:txBody>
          <a:bodyPr>
            <a:spAutoFit/>
          </a:bodyPr>
          <a:lstStyle/>
          <a:p>
            <a:pPr>
              <a:spcBef>
                <a:spcPct val="50000"/>
              </a:spcBef>
            </a:pPr>
            <a:r>
              <a:rPr lang="en-US" sz="2000" dirty="0" smtClean="0">
                <a:latin typeface="Candara" pitchFamily="34" charset="0"/>
              </a:rPr>
              <a:t>MÉTODO</a:t>
            </a:r>
            <a:endParaRPr lang="es-ES" sz="2000" dirty="0">
              <a:latin typeface="Candara" pitchFamily="34" charset="0"/>
            </a:endParaRPr>
          </a:p>
        </p:txBody>
      </p:sp>
      <p:sp>
        <p:nvSpPr>
          <p:cNvPr id="5" name="AutoShape 8"/>
          <p:cNvSpPr>
            <a:spLocks noChangeArrowheads="1"/>
          </p:cNvSpPr>
          <p:nvPr/>
        </p:nvSpPr>
        <p:spPr bwMode="auto">
          <a:xfrm>
            <a:off x="3478214" y="2465663"/>
            <a:ext cx="2879725" cy="2376488"/>
          </a:xfrm>
          <a:prstGeom prst="hexagon">
            <a:avLst>
              <a:gd name="adj" fmla="val 30294"/>
              <a:gd name="vf" fmla="val 115470"/>
            </a:avLst>
          </a:prstGeom>
          <a:noFill/>
          <a:ln w="9525">
            <a:solidFill>
              <a:schemeClr val="tx1"/>
            </a:solidFill>
            <a:miter lim="800000"/>
            <a:headEnd/>
            <a:tailEnd/>
          </a:ln>
        </p:spPr>
        <p:txBody>
          <a:bodyPr wrap="none" anchor="ctr"/>
          <a:lstStyle/>
          <a:p>
            <a:endParaRPr lang="es-MX" dirty="0">
              <a:latin typeface="Candara" pitchFamily="34" charset="0"/>
            </a:endParaRPr>
          </a:p>
        </p:txBody>
      </p:sp>
      <p:sp>
        <p:nvSpPr>
          <p:cNvPr id="6" name="Line 9"/>
          <p:cNvSpPr>
            <a:spLocks noChangeShapeType="1"/>
          </p:cNvSpPr>
          <p:nvPr/>
        </p:nvSpPr>
        <p:spPr bwMode="auto">
          <a:xfrm flipH="1">
            <a:off x="3132140" y="4194451"/>
            <a:ext cx="1425575" cy="2641600"/>
          </a:xfrm>
          <a:prstGeom prst="line">
            <a:avLst/>
          </a:prstGeom>
          <a:noFill/>
          <a:ln w="57150">
            <a:solidFill>
              <a:schemeClr val="tx1"/>
            </a:solidFill>
            <a:round/>
            <a:headEnd/>
            <a:tailEnd/>
          </a:ln>
        </p:spPr>
        <p:txBody>
          <a:bodyPr/>
          <a:lstStyle/>
          <a:p>
            <a:endParaRPr lang="es-MX" dirty="0"/>
          </a:p>
        </p:txBody>
      </p:sp>
      <p:sp>
        <p:nvSpPr>
          <p:cNvPr id="7" name="Line 10"/>
          <p:cNvSpPr>
            <a:spLocks noChangeShapeType="1"/>
          </p:cNvSpPr>
          <p:nvPr/>
        </p:nvSpPr>
        <p:spPr bwMode="auto">
          <a:xfrm>
            <a:off x="5205413" y="4194451"/>
            <a:ext cx="1657351" cy="2519362"/>
          </a:xfrm>
          <a:prstGeom prst="line">
            <a:avLst/>
          </a:prstGeom>
          <a:noFill/>
          <a:ln w="57150">
            <a:solidFill>
              <a:schemeClr val="tx1"/>
            </a:solidFill>
            <a:round/>
            <a:headEnd/>
            <a:tailEnd/>
          </a:ln>
        </p:spPr>
        <p:txBody>
          <a:bodyPr/>
          <a:lstStyle/>
          <a:p>
            <a:endParaRPr lang="es-MX" dirty="0"/>
          </a:p>
        </p:txBody>
      </p:sp>
      <p:sp>
        <p:nvSpPr>
          <p:cNvPr id="8" name="Line 11"/>
          <p:cNvSpPr>
            <a:spLocks noChangeShapeType="1"/>
          </p:cNvSpPr>
          <p:nvPr/>
        </p:nvSpPr>
        <p:spPr bwMode="auto">
          <a:xfrm flipV="1">
            <a:off x="4846638" y="809901"/>
            <a:ext cx="0" cy="2232025"/>
          </a:xfrm>
          <a:prstGeom prst="line">
            <a:avLst/>
          </a:prstGeom>
          <a:noFill/>
          <a:ln w="57150">
            <a:solidFill>
              <a:schemeClr val="tx1"/>
            </a:solidFill>
            <a:round/>
            <a:headEnd/>
            <a:tailEnd/>
          </a:ln>
        </p:spPr>
        <p:txBody>
          <a:bodyPr/>
          <a:lstStyle/>
          <a:p>
            <a:endParaRPr lang="es-MX" dirty="0"/>
          </a:p>
        </p:txBody>
      </p:sp>
      <p:sp>
        <p:nvSpPr>
          <p:cNvPr id="9" name="Text Box 12"/>
          <p:cNvSpPr txBox="1">
            <a:spLocks noChangeArrowheads="1"/>
          </p:cNvSpPr>
          <p:nvPr/>
        </p:nvSpPr>
        <p:spPr bwMode="auto">
          <a:xfrm>
            <a:off x="3694112" y="1457601"/>
            <a:ext cx="1009651" cy="553998"/>
          </a:xfrm>
          <a:prstGeom prst="rect">
            <a:avLst/>
          </a:prstGeom>
          <a:noFill/>
          <a:ln w="9525">
            <a:noFill/>
            <a:miter lim="800000"/>
            <a:headEnd/>
            <a:tailEnd/>
          </a:ln>
        </p:spPr>
        <p:txBody>
          <a:bodyPr>
            <a:spAutoFit/>
          </a:bodyPr>
          <a:lstStyle/>
          <a:p>
            <a:pPr algn="ctr">
              <a:spcBef>
                <a:spcPct val="50000"/>
              </a:spcBef>
            </a:pPr>
            <a:r>
              <a:rPr lang="en-US" sz="1200" dirty="0">
                <a:latin typeface="Candara" pitchFamily="34" charset="0"/>
              </a:rPr>
              <a:t>ALFABETICO </a:t>
            </a:r>
          </a:p>
          <a:p>
            <a:pPr algn="ctr">
              <a:spcBef>
                <a:spcPct val="50000"/>
              </a:spcBef>
            </a:pPr>
            <a:r>
              <a:rPr lang="en-US" sz="1200" dirty="0">
                <a:latin typeface="Candara" pitchFamily="34" charset="0"/>
              </a:rPr>
              <a:t>GENERAL</a:t>
            </a:r>
            <a:endParaRPr lang="es-ES" sz="1200" dirty="0">
              <a:latin typeface="Candara" pitchFamily="34" charset="0"/>
            </a:endParaRPr>
          </a:p>
        </p:txBody>
      </p:sp>
      <p:sp>
        <p:nvSpPr>
          <p:cNvPr id="10" name="Text Box 13"/>
          <p:cNvSpPr txBox="1">
            <a:spLocks noChangeArrowheads="1"/>
          </p:cNvSpPr>
          <p:nvPr/>
        </p:nvSpPr>
        <p:spPr bwMode="auto">
          <a:xfrm>
            <a:off x="2614614" y="2178326"/>
            <a:ext cx="1366837"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ONOMÁSTICO</a:t>
            </a:r>
            <a:endParaRPr lang="es-ES" sz="1200" dirty="0">
              <a:latin typeface="Candara" pitchFamily="34" charset="0"/>
            </a:endParaRPr>
          </a:p>
        </p:txBody>
      </p:sp>
      <p:sp>
        <p:nvSpPr>
          <p:cNvPr id="11" name="Text Box 14"/>
          <p:cNvSpPr txBox="1">
            <a:spLocks noChangeArrowheads="1"/>
          </p:cNvSpPr>
          <p:nvPr/>
        </p:nvSpPr>
        <p:spPr bwMode="auto">
          <a:xfrm>
            <a:off x="2038350" y="3113362"/>
            <a:ext cx="1441451" cy="553998"/>
          </a:xfrm>
          <a:prstGeom prst="rect">
            <a:avLst/>
          </a:prstGeom>
          <a:noFill/>
          <a:ln w="9525">
            <a:noFill/>
            <a:miter lim="800000"/>
            <a:headEnd/>
            <a:tailEnd/>
          </a:ln>
        </p:spPr>
        <p:txBody>
          <a:bodyPr>
            <a:spAutoFit/>
          </a:bodyPr>
          <a:lstStyle/>
          <a:p>
            <a:pPr algn="ctr">
              <a:spcBef>
                <a:spcPct val="50000"/>
              </a:spcBef>
            </a:pPr>
            <a:r>
              <a:rPr lang="en-US" sz="1200" dirty="0">
                <a:latin typeface="Candara" pitchFamily="34" charset="0"/>
              </a:rPr>
              <a:t>ASUNTOS  O</a:t>
            </a:r>
          </a:p>
          <a:p>
            <a:pPr algn="ctr">
              <a:spcBef>
                <a:spcPct val="50000"/>
              </a:spcBef>
            </a:pPr>
            <a:r>
              <a:rPr lang="en-US" sz="1200" dirty="0">
                <a:latin typeface="Candara" pitchFamily="34" charset="0"/>
              </a:rPr>
              <a:t>MATERIAS</a:t>
            </a:r>
            <a:endParaRPr lang="es-ES" sz="1200" dirty="0">
              <a:latin typeface="Candara" pitchFamily="34" charset="0"/>
            </a:endParaRPr>
          </a:p>
        </p:txBody>
      </p:sp>
      <p:sp>
        <p:nvSpPr>
          <p:cNvPr id="12" name="Text Box 15"/>
          <p:cNvSpPr txBox="1">
            <a:spLocks noChangeArrowheads="1"/>
          </p:cNvSpPr>
          <p:nvPr/>
        </p:nvSpPr>
        <p:spPr bwMode="auto">
          <a:xfrm>
            <a:off x="2614615" y="4626251"/>
            <a:ext cx="1800225"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GEOGRÁFICO</a:t>
            </a:r>
            <a:endParaRPr lang="es-ES" sz="1200" dirty="0">
              <a:latin typeface="Candara" pitchFamily="34" charset="0"/>
            </a:endParaRPr>
          </a:p>
        </p:txBody>
      </p:sp>
      <p:sp>
        <p:nvSpPr>
          <p:cNvPr id="13" name="Text Box 16"/>
          <p:cNvSpPr txBox="1">
            <a:spLocks noChangeArrowheads="1"/>
          </p:cNvSpPr>
          <p:nvPr/>
        </p:nvSpPr>
        <p:spPr bwMode="auto">
          <a:xfrm>
            <a:off x="3765550" y="5489851"/>
            <a:ext cx="1512888"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CROMÁTICO</a:t>
            </a:r>
            <a:endParaRPr lang="es-ES" sz="1200" dirty="0">
              <a:latin typeface="Candara" pitchFamily="34" charset="0"/>
            </a:endParaRPr>
          </a:p>
        </p:txBody>
      </p:sp>
      <p:sp>
        <p:nvSpPr>
          <p:cNvPr id="14" name="Text Box 17"/>
          <p:cNvSpPr txBox="1">
            <a:spLocks noChangeArrowheads="1"/>
          </p:cNvSpPr>
          <p:nvPr/>
        </p:nvSpPr>
        <p:spPr bwMode="auto">
          <a:xfrm>
            <a:off x="4989514" y="5504138"/>
            <a:ext cx="1728787"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MAC BEE</a:t>
            </a:r>
            <a:endParaRPr lang="es-ES" sz="1200" dirty="0">
              <a:latin typeface="Candara" pitchFamily="34" charset="0"/>
            </a:endParaRPr>
          </a:p>
        </p:txBody>
      </p:sp>
      <p:sp>
        <p:nvSpPr>
          <p:cNvPr id="15" name="Text Box 18"/>
          <p:cNvSpPr txBox="1">
            <a:spLocks noChangeArrowheads="1"/>
          </p:cNvSpPr>
          <p:nvPr/>
        </p:nvSpPr>
        <p:spPr bwMode="auto">
          <a:xfrm>
            <a:off x="5854701" y="4913588"/>
            <a:ext cx="1439863"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DECIMAL</a:t>
            </a:r>
            <a:endParaRPr lang="es-ES" sz="1200" dirty="0">
              <a:latin typeface="Candara" pitchFamily="34" charset="0"/>
            </a:endParaRPr>
          </a:p>
        </p:txBody>
      </p:sp>
      <p:sp>
        <p:nvSpPr>
          <p:cNvPr id="16" name="Text Box 19"/>
          <p:cNvSpPr txBox="1">
            <a:spLocks noChangeArrowheads="1"/>
          </p:cNvSpPr>
          <p:nvPr/>
        </p:nvSpPr>
        <p:spPr bwMode="auto">
          <a:xfrm>
            <a:off x="6142038" y="4049988"/>
            <a:ext cx="2089151"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TOPOGRÁFICO</a:t>
            </a:r>
            <a:endParaRPr lang="es-ES" sz="1200" dirty="0">
              <a:latin typeface="Candara" pitchFamily="34" charset="0"/>
            </a:endParaRPr>
          </a:p>
        </p:txBody>
      </p:sp>
      <p:sp>
        <p:nvSpPr>
          <p:cNvPr id="17" name="Text Box 20"/>
          <p:cNvSpPr txBox="1">
            <a:spLocks noChangeArrowheads="1"/>
          </p:cNvSpPr>
          <p:nvPr/>
        </p:nvSpPr>
        <p:spPr bwMode="auto">
          <a:xfrm>
            <a:off x="6142039" y="2970488"/>
            <a:ext cx="1584325"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CRONOLÓGICO</a:t>
            </a:r>
            <a:endParaRPr lang="es-ES" sz="1200" dirty="0">
              <a:latin typeface="Candara" pitchFamily="34" charset="0"/>
            </a:endParaRPr>
          </a:p>
        </p:txBody>
      </p:sp>
      <p:sp>
        <p:nvSpPr>
          <p:cNvPr id="18" name="Text Box 21"/>
          <p:cNvSpPr txBox="1">
            <a:spLocks noChangeArrowheads="1"/>
          </p:cNvSpPr>
          <p:nvPr/>
        </p:nvSpPr>
        <p:spPr bwMode="auto">
          <a:xfrm>
            <a:off x="5997576" y="1987825"/>
            <a:ext cx="1511300" cy="553998"/>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NUMÉRICO</a:t>
            </a:r>
          </a:p>
          <a:p>
            <a:pPr>
              <a:spcBef>
                <a:spcPct val="50000"/>
              </a:spcBef>
            </a:pPr>
            <a:r>
              <a:rPr lang="en-US" sz="1200" dirty="0">
                <a:latin typeface="Candara" pitchFamily="34" charset="0"/>
              </a:rPr>
              <a:t>COMPUESTO</a:t>
            </a:r>
            <a:endParaRPr lang="es-ES" sz="1200" dirty="0">
              <a:latin typeface="Candara" pitchFamily="34" charset="0"/>
            </a:endParaRPr>
          </a:p>
        </p:txBody>
      </p:sp>
      <p:sp>
        <p:nvSpPr>
          <p:cNvPr id="19" name="Text Box 22"/>
          <p:cNvSpPr txBox="1">
            <a:spLocks noChangeArrowheads="1"/>
          </p:cNvSpPr>
          <p:nvPr/>
        </p:nvSpPr>
        <p:spPr bwMode="auto">
          <a:xfrm>
            <a:off x="4802188" y="1413150"/>
            <a:ext cx="1295400" cy="553998"/>
          </a:xfrm>
          <a:prstGeom prst="rect">
            <a:avLst/>
          </a:prstGeom>
          <a:noFill/>
          <a:ln w="9525">
            <a:noFill/>
            <a:miter lim="800000"/>
            <a:headEnd/>
            <a:tailEnd/>
          </a:ln>
        </p:spPr>
        <p:txBody>
          <a:bodyPr>
            <a:spAutoFit/>
          </a:bodyPr>
          <a:lstStyle/>
          <a:p>
            <a:pPr algn="ctr">
              <a:spcBef>
                <a:spcPct val="50000"/>
              </a:spcBef>
            </a:pPr>
            <a:r>
              <a:rPr lang="en-US" sz="1200" dirty="0">
                <a:latin typeface="Candara" pitchFamily="34" charset="0"/>
              </a:rPr>
              <a:t>NUMÉRICO</a:t>
            </a:r>
          </a:p>
          <a:p>
            <a:pPr algn="ctr">
              <a:spcBef>
                <a:spcPct val="50000"/>
              </a:spcBef>
            </a:pPr>
            <a:r>
              <a:rPr lang="en-US" sz="1200" dirty="0">
                <a:latin typeface="Candara" pitchFamily="34" charset="0"/>
              </a:rPr>
              <a:t>SIMPLE</a:t>
            </a:r>
            <a:endParaRPr lang="es-ES" sz="1200" dirty="0">
              <a:latin typeface="Candara" pitchFamily="34" charset="0"/>
            </a:endParaRPr>
          </a:p>
        </p:txBody>
      </p:sp>
      <p:sp>
        <p:nvSpPr>
          <p:cNvPr id="20" name="Line 23"/>
          <p:cNvSpPr>
            <a:spLocks noChangeShapeType="1"/>
          </p:cNvSpPr>
          <p:nvPr/>
        </p:nvSpPr>
        <p:spPr bwMode="auto">
          <a:xfrm>
            <a:off x="4918076" y="4842151"/>
            <a:ext cx="46039" cy="1993900"/>
          </a:xfrm>
          <a:prstGeom prst="line">
            <a:avLst/>
          </a:prstGeom>
          <a:noFill/>
          <a:ln w="9525">
            <a:solidFill>
              <a:schemeClr val="tx1"/>
            </a:solidFill>
            <a:round/>
            <a:headEnd/>
            <a:tailEnd/>
          </a:ln>
        </p:spPr>
        <p:txBody>
          <a:bodyPr/>
          <a:lstStyle/>
          <a:p>
            <a:endParaRPr lang="es-MX" dirty="0"/>
          </a:p>
        </p:txBody>
      </p:sp>
      <p:sp>
        <p:nvSpPr>
          <p:cNvPr id="21" name="Line 24"/>
          <p:cNvSpPr>
            <a:spLocks noChangeShapeType="1"/>
          </p:cNvSpPr>
          <p:nvPr/>
        </p:nvSpPr>
        <p:spPr bwMode="auto">
          <a:xfrm flipH="1">
            <a:off x="885824" y="3905526"/>
            <a:ext cx="2736851" cy="865187"/>
          </a:xfrm>
          <a:prstGeom prst="line">
            <a:avLst/>
          </a:prstGeom>
          <a:noFill/>
          <a:ln w="9525">
            <a:solidFill>
              <a:schemeClr val="tx1"/>
            </a:solidFill>
            <a:round/>
            <a:headEnd/>
            <a:tailEnd/>
          </a:ln>
        </p:spPr>
        <p:txBody>
          <a:bodyPr/>
          <a:lstStyle/>
          <a:p>
            <a:endParaRPr lang="es-MX" dirty="0"/>
          </a:p>
        </p:txBody>
      </p:sp>
      <p:sp>
        <p:nvSpPr>
          <p:cNvPr id="22" name="Line 25"/>
          <p:cNvSpPr>
            <a:spLocks noChangeShapeType="1"/>
          </p:cNvSpPr>
          <p:nvPr/>
        </p:nvSpPr>
        <p:spPr bwMode="auto">
          <a:xfrm flipH="1" flipV="1">
            <a:off x="1030289" y="2249763"/>
            <a:ext cx="2879725" cy="720725"/>
          </a:xfrm>
          <a:prstGeom prst="line">
            <a:avLst/>
          </a:prstGeom>
          <a:noFill/>
          <a:ln w="9525">
            <a:solidFill>
              <a:schemeClr val="tx1"/>
            </a:solidFill>
            <a:round/>
            <a:headEnd/>
            <a:tailEnd/>
          </a:ln>
        </p:spPr>
        <p:txBody>
          <a:bodyPr/>
          <a:lstStyle/>
          <a:p>
            <a:endParaRPr lang="es-MX" dirty="0"/>
          </a:p>
        </p:txBody>
      </p:sp>
      <p:sp>
        <p:nvSpPr>
          <p:cNvPr id="23" name="Line 26"/>
          <p:cNvSpPr>
            <a:spLocks noChangeShapeType="1"/>
          </p:cNvSpPr>
          <p:nvPr/>
        </p:nvSpPr>
        <p:spPr bwMode="auto">
          <a:xfrm flipH="1" flipV="1">
            <a:off x="2774950" y="1263925"/>
            <a:ext cx="1422400" cy="1201737"/>
          </a:xfrm>
          <a:prstGeom prst="line">
            <a:avLst/>
          </a:prstGeom>
          <a:noFill/>
          <a:ln w="9525">
            <a:solidFill>
              <a:schemeClr val="tx1"/>
            </a:solidFill>
            <a:round/>
            <a:headEnd/>
            <a:tailEnd/>
          </a:ln>
        </p:spPr>
        <p:txBody>
          <a:bodyPr/>
          <a:lstStyle/>
          <a:p>
            <a:endParaRPr lang="es-MX" dirty="0"/>
          </a:p>
        </p:txBody>
      </p:sp>
      <p:sp>
        <p:nvSpPr>
          <p:cNvPr id="24" name="Line 27"/>
          <p:cNvSpPr>
            <a:spLocks noChangeShapeType="1"/>
          </p:cNvSpPr>
          <p:nvPr/>
        </p:nvSpPr>
        <p:spPr bwMode="auto">
          <a:xfrm flipV="1">
            <a:off x="5638801" y="881338"/>
            <a:ext cx="1008063" cy="1584325"/>
          </a:xfrm>
          <a:prstGeom prst="line">
            <a:avLst/>
          </a:prstGeom>
          <a:noFill/>
          <a:ln w="9525">
            <a:solidFill>
              <a:schemeClr val="tx1"/>
            </a:solidFill>
            <a:round/>
            <a:headEnd/>
            <a:tailEnd/>
          </a:ln>
        </p:spPr>
        <p:txBody>
          <a:bodyPr/>
          <a:lstStyle/>
          <a:p>
            <a:endParaRPr lang="es-MX" dirty="0"/>
          </a:p>
        </p:txBody>
      </p:sp>
      <p:sp>
        <p:nvSpPr>
          <p:cNvPr id="25" name="Line 28"/>
          <p:cNvSpPr>
            <a:spLocks noChangeShapeType="1"/>
          </p:cNvSpPr>
          <p:nvPr/>
        </p:nvSpPr>
        <p:spPr bwMode="auto">
          <a:xfrm flipV="1">
            <a:off x="5926139" y="2105301"/>
            <a:ext cx="2447925" cy="865187"/>
          </a:xfrm>
          <a:prstGeom prst="line">
            <a:avLst/>
          </a:prstGeom>
          <a:noFill/>
          <a:ln w="9525">
            <a:solidFill>
              <a:schemeClr val="tx1"/>
            </a:solidFill>
            <a:round/>
            <a:headEnd/>
            <a:tailEnd/>
          </a:ln>
        </p:spPr>
        <p:txBody>
          <a:bodyPr/>
          <a:lstStyle/>
          <a:p>
            <a:endParaRPr lang="es-MX" dirty="0"/>
          </a:p>
        </p:txBody>
      </p:sp>
      <p:sp>
        <p:nvSpPr>
          <p:cNvPr id="26" name="Line 29"/>
          <p:cNvSpPr>
            <a:spLocks noChangeShapeType="1"/>
          </p:cNvSpPr>
          <p:nvPr/>
        </p:nvSpPr>
        <p:spPr bwMode="auto">
          <a:xfrm>
            <a:off x="6357938" y="3618187"/>
            <a:ext cx="2305051" cy="0"/>
          </a:xfrm>
          <a:prstGeom prst="line">
            <a:avLst/>
          </a:prstGeom>
          <a:noFill/>
          <a:ln w="9525">
            <a:solidFill>
              <a:schemeClr val="tx1"/>
            </a:solidFill>
            <a:round/>
            <a:headEnd/>
            <a:tailEnd/>
          </a:ln>
        </p:spPr>
        <p:txBody>
          <a:bodyPr/>
          <a:lstStyle/>
          <a:p>
            <a:endParaRPr lang="es-MX" dirty="0"/>
          </a:p>
        </p:txBody>
      </p:sp>
      <p:sp>
        <p:nvSpPr>
          <p:cNvPr id="27" name="Line 30"/>
          <p:cNvSpPr>
            <a:spLocks noChangeShapeType="1"/>
          </p:cNvSpPr>
          <p:nvPr/>
        </p:nvSpPr>
        <p:spPr bwMode="auto">
          <a:xfrm>
            <a:off x="5926140" y="4337325"/>
            <a:ext cx="2663825" cy="1657350"/>
          </a:xfrm>
          <a:prstGeom prst="line">
            <a:avLst/>
          </a:prstGeom>
          <a:noFill/>
          <a:ln w="9525">
            <a:solidFill>
              <a:schemeClr val="tx1"/>
            </a:solidFill>
            <a:round/>
            <a:headEnd/>
            <a:tailEnd/>
          </a:ln>
        </p:spPr>
        <p:txBody>
          <a:bodyPr/>
          <a:lstStyle/>
          <a:p>
            <a:endParaRPr lang="es-MX" dirty="0"/>
          </a:p>
        </p:txBody>
      </p:sp>
      <p:sp>
        <p:nvSpPr>
          <p:cNvPr id="28" name="Text Box 31"/>
          <p:cNvSpPr txBox="1">
            <a:spLocks noChangeArrowheads="1"/>
          </p:cNvSpPr>
          <p:nvPr/>
        </p:nvSpPr>
        <p:spPr bwMode="auto">
          <a:xfrm>
            <a:off x="4275138" y="4621488"/>
            <a:ext cx="1214439" cy="246221"/>
          </a:xfrm>
          <a:prstGeom prst="rect">
            <a:avLst/>
          </a:prstGeom>
          <a:noFill/>
          <a:ln w="9525">
            <a:noFill/>
            <a:miter lim="800000"/>
            <a:headEnd/>
            <a:tailEnd/>
          </a:ln>
        </p:spPr>
        <p:txBody>
          <a:bodyPr wrap="square">
            <a:spAutoFit/>
          </a:bodyPr>
          <a:lstStyle/>
          <a:p>
            <a:pPr>
              <a:spcBef>
                <a:spcPct val="50000"/>
              </a:spcBef>
            </a:pPr>
            <a:r>
              <a:rPr lang="en-US" sz="1000" b="1" dirty="0">
                <a:solidFill>
                  <a:srgbClr val="00B050"/>
                </a:solidFill>
                <a:effectLst>
                  <a:outerShdw blurRad="38100" dist="38100" dir="2700000" algn="tl">
                    <a:srgbClr val="000000">
                      <a:alpha val="43137"/>
                    </a:srgbClr>
                  </a:outerShdw>
                </a:effectLst>
                <a:latin typeface="Candara" pitchFamily="34" charset="0"/>
              </a:rPr>
              <a:t>CONVENCIONALES</a:t>
            </a:r>
            <a:endParaRPr lang="es-ES" sz="1000" b="1" dirty="0">
              <a:solidFill>
                <a:srgbClr val="00B050"/>
              </a:solidFill>
              <a:effectLst>
                <a:outerShdw blurRad="38100" dist="38100" dir="2700000" algn="tl">
                  <a:srgbClr val="000000">
                    <a:alpha val="43137"/>
                  </a:srgbClr>
                </a:outerShdw>
              </a:effectLst>
              <a:latin typeface="Candara" pitchFamily="34" charset="0"/>
            </a:endParaRPr>
          </a:p>
        </p:txBody>
      </p:sp>
      <p:sp>
        <p:nvSpPr>
          <p:cNvPr id="29" name="Text Box 33"/>
          <p:cNvSpPr txBox="1">
            <a:spLocks noChangeArrowheads="1"/>
          </p:cNvSpPr>
          <p:nvPr/>
        </p:nvSpPr>
        <p:spPr bwMode="auto">
          <a:xfrm>
            <a:off x="2846388" y="1049613"/>
            <a:ext cx="1295400" cy="276999"/>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A,B,C, … ,Z</a:t>
            </a:r>
            <a:endParaRPr lang="es-ES" sz="1200" dirty="0">
              <a:latin typeface="Candara" pitchFamily="34" charset="0"/>
            </a:endParaRPr>
          </a:p>
        </p:txBody>
      </p:sp>
      <p:sp>
        <p:nvSpPr>
          <p:cNvPr id="30" name="Text Box 34"/>
          <p:cNvSpPr txBox="1">
            <a:spLocks noChangeArrowheads="1"/>
          </p:cNvSpPr>
          <p:nvPr/>
        </p:nvSpPr>
        <p:spPr bwMode="auto">
          <a:xfrm>
            <a:off x="5133976" y="809901"/>
            <a:ext cx="1079500" cy="307777"/>
          </a:xfrm>
          <a:prstGeom prst="rect">
            <a:avLst/>
          </a:prstGeom>
          <a:noFill/>
          <a:ln w="9525">
            <a:noFill/>
            <a:miter lim="800000"/>
            <a:headEnd/>
            <a:tailEnd/>
          </a:ln>
        </p:spPr>
        <p:txBody>
          <a:bodyPr>
            <a:spAutoFit/>
          </a:bodyPr>
          <a:lstStyle/>
          <a:p>
            <a:pPr>
              <a:spcBef>
                <a:spcPct val="50000"/>
              </a:spcBef>
            </a:pPr>
            <a:r>
              <a:rPr lang="en-US" sz="1400" dirty="0">
                <a:latin typeface="Candara" pitchFamily="34" charset="0"/>
              </a:rPr>
              <a:t>1,2,3,4,…</a:t>
            </a:r>
            <a:endParaRPr lang="es-ES" sz="1400" dirty="0">
              <a:latin typeface="Candara" pitchFamily="34" charset="0"/>
            </a:endParaRPr>
          </a:p>
        </p:txBody>
      </p:sp>
      <p:sp>
        <p:nvSpPr>
          <p:cNvPr id="31" name="Text Box 35"/>
          <p:cNvSpPr txBox="1">
            <a:spLocks noChangeArrowheads="1"/>
          </p:cNvSpPr>
          <p:nvPr/>
        </p:nvSpPr>
        <p:spPr bwMode="auto">
          <a:xfrm>
            <a:off x="6934200" y="1025800"/>
            <a:ext cx="431800" cy="954107"/>
          </a:xfrm>
          <a:prstGeom prst="rect">
            <a:avLst/>
          </a:prstGeom>
          <a:noFill/>
          <a:ln w="9525">
            <a:noFill/>
            <a:miter lim="800000"/>
            <a:headEnd/>
            <a:tailEnd/>
          </a:ln>
        </p:spPr>
        <p:txBody>
          <a:bodyPr>
            <a:spAutoFit/>
          </a:bodyPr>
          <a:lstStyle/>
          <a:p>
            <a:pPr>
              <a:spcBef>
                <a:spcPct val="50000"/>
              </a:spcBef>
            </a:pPr>
            <a:r>
              <a:rPr lang="en-US" sz="1400" dirty="0">
                <a:latin typeface="Candara" pitchFamily="34" charset="0"/>
              </a:rPr>
              <a:t>1,1</a:t>
            </a:r>
          </a:p>
          <a:p>
            <a:pPr>
              <a:spcBef>
                <a:spcPct val="50000"/>
              </a:spcBef>
            </a:pPr>
            <a:r>
              <a:rPr lang="en-US" sz="1400" dirty="0">
                <a:latin typeface="Candara" pitchFamily="34" charset="0"/>
              </a:rPr>
              <a:t>1,2</a:t>
            </a:r>
          </a:p>
          <a:p>
            <a:pPr>
              <a:spcBef>
                <a:spcPct val="50000"/>
              </a:spcBef>
            </a:pPr>
            <a:r>
              <a:rPr lang="en-US" sz="1400" dirty="0">
                <a:latin typeface="Candara" pitchFamily="34" charset="0"/>
              </a:rPr>
              <a:t>2,5</a:t>
            </a:r>
            <a:endParaRPr lang="es-ES" sz="1400" dirty="0">
              <a:latin typeface="Candara" pitchFamily="34" charset="0"/>
            </a:endParaRPr>
          </a:p>
        </p:txBody>
      </p:sp>
      <p:sp>
        <p:nvSpPr>
          <p:cNvPr id="32" name="Text Box 37"/>
          <p:cNvSpPr txBox="1">
            <a:spLocks noChangeArrowheads="1"/>
          </p:cNvSpPr>
          <p:nvPr/>
        </p:nvSpPr>
        <p:spPr bwMode="auto">
          <a:xfrm>
            <a:off x="6789738" y="5418413"/>
            <a:ext cx="842963" cy="830997"/>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111.0</a:t>
            </a:r>
          </a:p>
          <a:p>
            <a:pPr>
              <a:spcBef>
                <a:spcPct val="50000"/>
              </a:spcBef>
            </a:pPr>
            <a:r>
              <a:rPr lang="en-US" sz="1200" dirty="0">
                <a:latin typeface="Candara" pitchFamily="34" charset="0"/>
              </a:rPr>
              <a:t>121.01</a:t>
            </a:r>
          </a:p>
          <a:p>
            <a:pPr>
              <a:spcBef>
                <a:spcPct val="50000"/>
              </a:spcBef>
            </a:pPr>
            <a:r>
              <a:rPr lang="en-US" sz="1200" dirty="0">
                <a:latin typeface="Candara" pitchFamily="34" charset="0"/>
              </a:rPr>
              <a:t>131.10</a:t>
            </a:r>
            <a:endParaRPr lang="es-ES" sz="1200" dirty="0">
              <a:latin typeface="Candara" pitchFamily="34" charset="0"/>
            </a:endParaRPr>
          </a:p>
        </p:txBody>
      </p:sp>
      <p:sp>
        <p:nvSpPr>
          <p:cNvPr id="33" name="Text Box 38"/>
          <p:cNvSpPr txBox="1">
            <a:spLocks noChangeArrowheads="1"/>
          </p:cNvSpPr>
          <p:nvPr/>
        </p:nvSpPr>
        <p:spPr bwMode="auto">
          <a:xfrm>
            <a:off x="7510464" y="4121426"/>
            <a:ext cx="936625" cy="1107996"/>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SALA</a:t>
            </a:r>
          </a:p>
          <a:p>
            <a:pPr>
              <a:spcBef>
                <a:spcPct val="50000"/>
              </a:spcBef>
            </a:pPr>
            <a:r>
              <a:rPr lang="en-US" sz="1200" dirty="0">
                <a:latin typeface="Candara" pitchFamily="34" charset="0"/>
              </a:rPr>
              <a:t>SECCION</a:t>
            </a:r>
          </a:p>
          <a:p>
            <a:pPr>
              <a:spcBef>
                <a:spcPct val="50000"/>
              </a:spcBef>
            </a:pPr>
            <a:r>
              <a:rPr lang="en-US" sz="1200" dirty="0">
                <a:latin typeface="Candara" pitchFamily="34" charset="0"/>
              </a:rPr>
              <a:t>NIVEL</a:t>
            </a:r>
          </a:p>
          <a:p>
            <a:pPr>
              <a:spcBef>
                <a:spcPct val="50000"/>
              </a:spcBef>
            </a:pPr>
            <a:r>
              <a:rPr lang="en-US" sz="1200" dirty="0">
                <a:latin typeface="Candara" pitchFamily="34" charset="0"/>
              </a:rPr>
              <a:t>CAJA</a:t>
            </a:r>
            <a:endParaRPr lang="es-ES" sz="1200" dirty="0">
              <a:latin typeface="Candara" pitchFamily="34" charset="0"/>
            </a:endParaRPr>
          </a:p>
        </p:txBody>
      </p:sp>
      <p:sp>
        <p:nvSpPr>
          <p:cNvPr id="34" name="Text Box 39"/>
          <p:cNvSpPr txBox="1">
            <a:spLocks noChangeArrowheads="1"/>
          </p:cNvSpPr>
          <p:nvPr/>
        </p:nvSpPr>
        <p:spPr bwMode="auto">
          <a:xfrm>
            <a:off x="7510464" y="2681562"/>
            <a:ext cx="1800225" cy="553998"/>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1978 ENERO</a:t>
            </a:r>
          </a:p>
          <a:p>
            <a:pPr>
              <a:spcBef>
                <a:spcPct val="50000"/>
              </a:spcBef>
            </a:pPr>
            <a:r>
              <a:rPr lang="en-US" sz="1200" dirty="0">
                <a:latin typeface="Candara" pitchFamily="34" charset="0"/>
              </a:rPr>
              <a:t>2005 MARZO 10</a:t>
            </a:r>
            <a:endParaRPr lang="es-ES" sz="1200" dirty="0">
              <a:latin typeface="Candara" pitchFamily="34" charset="0"/>
            </a:endParaRPr>
          </a:p>
        </p:txBody>
      </p:sp>
      <p:sp>
        <p:nvSpPr>
          <p:cNvPr id="35" name="Text Box 41"/>
          <p:cNvSpPr txBox="1">
            <a:spLocks noChangeArrowheads="1"/>
          </p:cNvSpPr>
          <p:nvPr/>
        </p:nvSpPr>
        <p:spPr bwMode="auto">
          <a:xfrm>
            <a:off x="703263" y="2906988"/>
            <a:ext cx="1357312" cy="1107996"/>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CAMARAS</a:t>
            </a:r>
          </a:p>
          <a:p>
            <a:pPr>
              <a:spcBef>
                <a:spcPct val="50000"/>
              </a:spcBef>
            </a:pPr>
            <a:r>
              <a:rPr lang="en-US" sz="1200" dirty="0">
                <a:latin typeface="Candara" pitchFamily="34" charset="0"/>
              </a:rPr>
              <a:t>CONTRATOS</a:t>
            </a:r>
          </a:p>
          <a:p>
            <a:pPr>
              <a:spcBef>
                <a:spcPct val="50000"/>
              </a:spcBef>
            </a:pPr>
            <a:r>
              <a:rPr lang="en-US" sz="1200" dirty="0">
                <a:latin typeface="Candara" pitchFamily="34" charset="0"/>
              </a:rPr>
              <a:t>COTIZACIONES</a:t>
            </a:r>
          </a:p>
          <a:p>
            <a:pPr>
              <a:spcBef>
                <a:spcPct val="50000"/>
              </a:spcBef>
            </a:pPr>
            <a:r>
              <a:rPr lang="en-US" sz="1200" dirty="0">
                <a:latin typeface="Candara" pitchFamily="34" charset="0"/>
              </a:rPr>
              <a:t>PÓLIZAS</a:t>
            </a:r>
            <a:endParaRPr lang="es-ES" sz="1200" dirty="0">
              <a:latin typeface="Candara" pitchFamily="34" charset="0"/>
            </a:endParaRPr>
          </a:p>
        </p:txBody>
      </p:sp>
      <p:sp>
        <p:nvSpPr>
          <p:cNvPr id="36" name="Text Box 42"/>
          <p:cNvSpPr txBox="1">
            <a:spLocks noChangeArrowheads="1"/>
          </p:cNvSpPr>
          <p:nvPr/>
        </p:nvSpPr>
        <p:spPr bwMode="auto">
          <a:xfrm>
            <a:off x="1274764" y="4835801"/>
            <a:ext cx="1885951" cy="1107996"/>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Aguascalientes</a:t>
            </a:r>
          </a:p>
          <a:p>
            <a:pPr>
              <a:spcBef>
                <a:spcPct val="50000"/>
              </a:spcBef>
            </a:pPr>
            <a:r>
              <a:rPr lang="en-US" sz="1200" dirty="0">
                <a:latin typeface="Candara" pitchFamily="34" charset="0"/>
              </a:rPr>
              <a:t>Baja California</a:t>
            </a:r>
          </a:p>
          <a:p>
            <a:pPr>
              <a:spcBef>
                <a:spcPct val="50000"/>
              </a:spcBef>
            </a:pPr>
            <a:r>
              <a:rPr lang="en-US" sz="1200" dirty="0">
                <a:latin typeface="Candara" pitchFamily="34" charset="0"/>
              </a:rPr>
              <a:t>Campeche</a:t>
            </a:r>
          </a:p>
          <a:p>
            <a:pPr>
              <a:spcBef>
                <a:spcPct val="50000"/>
              </a:spcBef>
            </a:pPr>
            <a:r>
              <a:rPr lang="en-US" sz="1200" dirty="0">
                <a:latin typeface="Candara" pitchFamily="34" charset="0"/>
              </a:rPr>
              <a:t>Chiapas</a:t>
            </a:r>
            <a:endParaRPr lang="es-ES" sz="1200" dirty="0">
              <a:latin typeface="Candara" pitchFamily="34" charset="0"/>
            </a:endParaRPr>
          </a:p>
        </p:txBody>
      </p:sp>
      <p:sp>
        <p:nvSpPr>
          <p:cNvPr id="37" name="Text Box 43"/>
          <p:cNvSpPr txBox="1">
            <a:spLocks noChangeArrowheads="1"/>
          </p:cNvSpPr>
          <p:nvPr/>
        </p:nvSpPr>
        <p:spPr bwMode="auto">
          <a:xfrm>
            <a:off x="703264" y="1478238"/>
            <a:ext cx="2233612" cy="553998"/>
          </a:xfrm>
          <a:prstGeom prst="rect">
            <a:avLst/>
          </a:prstGeom>
          <a:noFill/>
          <a:ln w="9525">
            <a:noFill/>
            <a:miter lim="800000"/>
            <a:headEnd/>
            <a:tailEnd/>
          </a:ln>
        </p:spPr>
        <p:txBody>
          <a:bodyPr>
            <a:spAutoFit/>
          </a:bodyPr>
          <a:lstStyle/>
          <a:p>
            <a:pPr>
              <a:spcBef>
                <a:spcPct val="50000"/>
              </a:spcBef>
            </a:pPr>
            <a:r>
              <a:rPr lang="en-US" sz="1200" dirty="0">
                <a:latin typeface="Candara" pitchFamily="34" charset="0"/>
              </a:rPr>
              <a:t>BARRERA LOPEZ, Miguel</a:t>
            </a:r>
          </a:p>
          <a:p>
            <a:pPr>
              <a:spcBef>
                <a:spcPct val="50000"/>
              </a:spcBef>
            </a:pPr>
            <a:r>
              <a:rPr lang="en-US" sz="1200" dirty="0">
                <a:latin typeface="Candara" pitchFamily="34" charset="0"/>
              </a:rPr>
              <a:t>MARTINEZ ROMERO, Felipe</a:t>
            </a:r>
            <a:endParaRPr lang="es-ES" sz="1200" dirty="0">
              <a:latin typeface="Candara" pitchFamily="34" charset="0"/>
            </a:endParaRPr>
          </a:p>
        </p:txBody>
      </p:sp>
      <p:pic>
        <p:nvPicPr>
          <p:cNvPr id="38" name="Picture 44" descr="Tarjeta Perforada"/>
          <p:cNvPicPr>
            <a:picLocks noChangeAspect="1" noChangeArrowheads="1"/>
          </p:cNvPicPr>
          <p:nvPr/>
        </p:nvPicPr>
        <p:blipFill>
          <a:blip r:embed="rId2" cstate="print"/>
          <a:srcRect/>
          <a:stretch>
            <a:fillRect/>
          </a:stretch>
        </p:blipFill>
        <p:spPr bwMode="auto">
          <a:xfrm>
            <a:off x="5337177" y="6112150"/>
            <a:ext cx="714375" cy="323850"/>
          </a:xfrm>
          <a:prstGeom prst="rect">
            <a:avLst/>
          </a:prstGeom>
          <a:noFill/>
          <a:ln w="9525">
            <a:noFill/>
            <a:miter lim="800000"/>
            <a:headEnd/>
            <a:tailEnd/>
          </a:ln>
        </p:spPr>
      </p:pic>
      <p:sp>
        <p:nvSpPr>
          <p:cNvPr id="39" name="Text Box 45"/>
          <p:cNvSpPr txBox="1">
            <a:spLocks noChangeArrowheads="1"/>
          </p:cNvSpPr>
          <p:nvPr/>
        </p:nvSpPr>
        <p:spPr bwMode="auto">
          <a:xfrm rot="1784667">
            <a:off x="3838576" y="2676225"/>
            <a:ext cx="360363" cy="1169551"/>
          </a:xfrm>
          <a:prstGeom prst="rect">
            <a:avLst/>
          </a:prstGeom>
          <a:noFill/>
          <a:ln w="9525">
            <a:noFill/>
            <a:miter lim="800000"/>
            <a:headEnd/>
            <a:tailEnd/>
          </a:ln>
        </p:spPr>
        <p:txBody>
          <a:bodyPr>
            <a:spAutoFit/>
          </a:bodyPr>
          <a:lstStyle/>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A</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L</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F</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A</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B</a:t>
            </a:r>
            <a:endParaRPr lang="es-ES" sz="1000" b="1" dirty="0">
              <a:solidFill>
                <a:srgbClr val="333399"/>
              </a:solidFill>
              <a:effectLst>
                <a:outerShdw blurRad="38100" dist="38100" dir="2700000" algn="tl">
                  <a:srgbClr val="000000">
                    <a:alpha val="43137"/>
                  </a:srgbClr>
                </a:outerShdw>
              </a:effectLst>
              <a:latin typeface="Candara" pitchFamily="34" charset="0"/>
            </a:endParaRPr>
          </a:p>
        </p:txBody>
      </p:sp>
      <p:sp>
        <p:nvSpPr>
          <p:cNvPr id="40" name="Text Box 46"/>
          <p:cNvSpPr txBox="1">
            <a:spLocks noChangeArrowheads="1"/>
          </p:cNvSpPr>
          <p:nvPr/>
        </p:nvSpPr>
        <p:spPr bwMode="auto">
          <a:xfrm rot="19708561">
            <a:off x="3838577" y="3612850"/>
            <a:ext cx="358775" cy="1169551"/>
          </a:xfrm>
          <a:prstGeom prst="rect">
            <a:avLst/>
          </a:prstGeom>
          <a:noFill/>
          <a:ln w="9525">
            <a:noFill/>
            <a:miter lim="800000"/>
            <a:headEnd/>
            <a:tailEnd/>
          </a:ln>
        </p:spPr>
        <p:txBody>
          <a:bodyPr>
            <a:spAutoFit/>
          </a:bodyPr>
          <a:lstStyle/>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É</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T</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I</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C</a:t>
            </a:r>
          </a:p>
          <a:p>
            <a:pPr>
              <a:spcBef>
                <a:spcPct val="50000"/>
              </a:spcBef>
            </a:pPr>
            <a:r>
              <a:rPr lang="en-US" sz="1000" b="1" dirty="0">
                <a:solidFill>
                  <a:srgbClr val="333399"/>
                </a:solidFill>
                <a:effectLst>
                  <a:outerShdw blurRad="38100" dist="38100" dir="2700000" algn="tl">
                    <a:srgbClr val="000000">
                      <a:alpha val="43137"/>
                    </a:srgbClr>
                  </a:outerShdw>
                </a:effectLst>
                <a:latin typeface="Candara" pitchFamily="34" charset="0"/>
              </a:rPr>
              <a:t>O</a:t>
            </a:r>
            <a:endParaRPr lang="es-ES" sz="1000" b="1" dirty="0">
              <a:solidFill>
                <a:srgbClr val="333399"/>
              </a:solidFill>
              <a:effectLst>
                <a:outerShdw blurRad="38100" dist="38100" dir="2700000" algn="tl">
                  <a:srgbClr val="000000">
                    <a:alpha val="43137"/>
                  </a:srgbClr>
                </a:outerShdw>
              </a:effectLst>
              <a:latin typeface="Candara" pitchFamily="34" charset="0"/>
            </a:endParaRPr>
          </a:p>
        </p:txBody>
      </p:sp>
      <p:sp>
        <p:nvSpPr>
          <p:cNvPr id="41" name="Text Box 48"/>
          <p:cNvSpPr txBox="1">
            <a:spLocks noChangeArrowheads="1"/>
          </p:cNvSpPr>
          <p:nvPr/>
        </p:nvSpPr>
        <p:spPr bwMode="auto">
          <a:xfrm rot="19757484">
            <a:off x="5710239" y="2605402"/>
            <a:ext cx="288925" cy="1107996"/>
          </a:xfrm>
          <a:prstGeom prst="rect">
            <a:avLst/>
          </a:prstGeom>
          <a:noFill/>
          <a:ln w="9525">
            <a:noFill/>
            <a:miter lim="800000"/>
            <a:headEnd/>
            <a:tailEnd/>
          </a:ln>
        </p:spPr>
        <p:txBody>
          <a:bodyPr>
            <a:spAutoFit/>
          </a:bodyPr>
          <a:lstStyle/>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N</a:t>
            </a:r>
          </a:p>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U</a:t>
            </a:r>
          </a:p>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M</a:t>
            </a:r>
          </a:p>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É</a:t>
            </a:r>
            <a:endParaRPr lang="es-ES" sz="1200" b="1" dirty="0">
              <a:solidFill>
                <a:srgbClr val="FF6699"/>
              </a:solidFill>
              <a:effectLst>
                <a:outerShdw blurRad="38100" dist="38100" dir="2700000" algn="tl">
                  <a:srgbClr val="000000">
                    <a:alpha val="43137"/>
                  </a:srgbClr>
                </a:outerShdw>
              </a:effectLst>
              <a:latin typeface="Candara" pitchFamily="34" charset="0"/>
            </a:endParaRPr>
          </a:p>
        </p:txBody>
      </p:sp>
      <p:sp>
        <p:nvSpPr>
          <p:cNvPr id="42" name="Text Box 49"/>
          <p:cNvSpPr txBox="1">
            <a:spLocks noChangeArrowheads="1"/>
          </p:cNvSpPr>
          <p:nvPr/>
        </p:nvSpPr>
        <p:spPr bwMode="auto">
          <a:xfrm rot="1636198">
            <a:off x="5638800" y="3684903"/>
            <a:ext cx="431800" cy="1107996"/>
          </a:xfrm>
          <a:prstGeom prst="rect">
            <a:avLst/>
          </a:prstGeom>
          <a:noFill/>
          <a:ln w="9525">
            <a:noFill/>
            <a:miter lim="800000"/>
            <a:headEnd/>
            <a:tailEnd/>
          </a:ln>
        </p:spPr>
        <p:txBody>
          <a:bodyPr>
            <a:spAutoFit/>
          </a:bodyPr>
          <a:lstStyle/>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R</a:t>
            </a:r>
          </a:p>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I</a:t>
            </a:r>
          </a:p>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C</a:t>
            </a:r>
          </a:p>
          <a:p>
            <a:pPr>
              <a:spcBef>
                <a:spcPct val="50000"/>
              </a:spcBef>
            </a:pPr>
            <a:r>
              <a:rPr lang="en-US" sz="1200" b="1" dirty="0">
                <a:solidFill>
                  <a:srgbClr val="FF6699"/>
                </a:solidFill>
                <a:effectLst>
                  <a:outerShdw blurRad="38100" dist="38100" dir="2700000" algn="tl">
                    <a:srgbClr val="000000">
                      <a:alpha val="43137"/>
                    </a:srgbClr>
                  </a:outerShdw>
                </a:effectLst>
                <a:latin typeface="Candara" pitchFamily="34" charset="0"/>
              </a:rPr>
              <a:t>O</a:t>
            </a:r>
            <a:endParaRPr lang="es-ES" sz="1200" b="1" dirty="0">
              <a:solidFill>
                <a:srgbClr val="FF6699"/>
              </a:solidFill>
              <a:effectLst>
                <a:outerShdw blurRad="38100" dist="38100" dir="2700000" algn="tl">
                  <a:srgbClr val="000000">
                    <a:alpha val="43137"/>
                  </a:srgbClr>
                </a:outerShdw>
              </a:effectLst>
              <a:latin typeface="Candara" pitchFamily="34" charset="0"/>
            </a:endParaRPr>
          </a:p>
        </p:txBody>
      </p:sp>
      <p:pic>
        <p:nvPicPr>
          <p:cNvPr id="43" name="Picture 44" descr="Tarjeta Perforada"/>
          <p:cNvPicPr>
            <a:picLocks noChangeAspect="1" noChangeArrowheads="1"/>
          </p:cNvPicPr>
          <p:nvPr/>
        </p:nvPicPr>
        <p:blipFill>
          <a:blip r:embed="rId2" cstate="print"/>
          <a:srcRect/>
          <a:stretch>
            <a:fillRect/>
          </a:stretch>
        </p:blipFill>
        <p:spPr bwMode="auto">
          <a:xfrm>
            <a:off x="5489577" y="6264550"/>
            <a:ext cx="714375" cy="323850"/>
          </a:xfrm>
          <a:prstGeom prst="rect">
            <a:avLst/>
          </a:prstGeom>
          <a:noFill/>
          <a:ln w="9525">
            <a:noFill/>
            <a:miter lim="800000"/>
            <a:headEnd/>
            <a:tailEnd/>
          </a:ln>
        </p:spPr>
      </p:pic>
      <p:pic>
        <p:nvPicPr>
          <p:cNvPr id="44" name="Picture 44" descr="Tarjeta Perforada"/>
          <p:cNvPicPr>
            <a:picLocks noChangeAspect="1" noChangeArrowheads="1"/>
          </p:cNvPicPr>
          <p:nvPr/>
        </p:nvPicPr>
        <p:blipFill>
          <a:blip r:embed="rId2" cstate="print"/>
          <a:srcRect/>
          <a:stretch>
            <a:fillRect/>
          </a:stretch>
        </p:blipFill>
        <p:spPr bwMode="auto">
          <a:xfrm>
            <a:off x="5641977" y="6416950"/>
            <a:ext cx="714375" cy="323850"/>
          </a:xfrm>
          <a:prstGeom prst="rect">
            <a:avLst/>
          </a:prstGeom>
          <a:noFill/>
          <a:ln w="9525">
            <a:noFill/>
            <a:miter lim="800000"/>
            <a:headEnd/>
            <a:tailEnd/>
          </a:ln>
        </p:spPr>
      </p:pic>
      <p:sp>
        <p:nvSpPr>
          <p:cNvPr id="45" name="44 Elipse"/>
          <p:cNvSpPr/>
          <p:nvPr/>
        </p:nvSpPr>
        <p:spPr>
          <a:xfrm>
            <a:off x="3917952" y="6121675"/>
            <a:ext cx="428625" cy="4286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6" name="45 Elipse"/>
          <p:cNvSpPr/>
          <p:nvPr/>
        </p:nvSpPr>
        <p:spPr>
          <a:xfrm>
            <a:off x="3703640" y="6335988"/>
            <a:ext cx="428625" cy="4286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7" name="46 Elipse"/>
          <p:cNvSpPr/>
          <p:nvPr/>
        </p:nvSpPr>
        <p:spPr>
          <a:xfrm>
            <a:off x="4060827" y="6335988"/>
            <a:ext cx="428625" cy="42862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8" name="47 Elipse"/>
          <p:cNvSpPr/>
          <p:nvPr/>
        </p:nvSpPr>
        <p:spPr>
          <a:xfrm>
            <a:off x="4227712" y="6254763"/>
            <a:ext cx="428625" cy="42862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pic>
        <p:nvPicPr>
          <p:cNvPr id="49" name="54 Imagen" descr="mwzixo.jpg"/>
          <p:cNvPicPr>
            <a:picLocks noChangeAspect="1"/>
          </p:cNvPicPr>
          <p:nvPr/>
        </p:nvPicPr>
        <p:blipFill>
          <a:blip r:embed="rId3" cstate="print"/>
          <a:srcRect/>
          <a:stretch>
            <a:fillRect/>
          </a:stretch>
        </p:blipFill>
        <p:spPr bwMode="auto">
          <a:xfrm>
            <a:off x="2203450" y="5764488"/>
            <a:ext cx="928688" cy="614363"/>
          </a:xfrm>
          <a:prstGeom prst="rect">
            <a:avLst/>
          </a:prstGeom>
          <a:noFill/>
          <a:ln w="9525">
            <a:noFill/>
            <a:miter lim="800000"/>
            <a:headEnd/>
            <a:tailEnd/>
          </a:ln>
        </p:spPr>
      </p:pic>
      <p:sp>
        <p:nvSpPr>
          <p:cNvPr id="52" name="15 Rectángulo"/>
          <p:cNvSpPr>
            <a:spLocks noChangeArrowheads="1"/>
          </p:cNvSpPr>
          <p:nvPr/>
        </p:nvSpPr>
        <p:spPr bwMode="auto">
          <a:xfrm>
            <a:off x="5016047" y="224411"/>
            <a:ext cx="3836307" cy="584775"/>
          </a:xfrm>
          <a:prstGeom prst="rect">
            <a:avLst/>
          </a:prstGeom>
          <a:noFill/>
          <a:ln w="9525">
            <a:noFill/>
            <a:miter lim="800000"/>
            <a:headEnd/>
            <a:tailEnd/>
          </a:ln>
        </p:spPr>
        <p:txBody>
          <a:bodyPr wrap="none">
            <a:spAutoFit/>
          </a:bodyPr>
          <a:lstStyle/>
          <a:p>
            <a:pPr>
              <a:defRPr/>
            </a:pPr>
            <a:r>
              <a:rPr lang="es-MX" sz="2800" b="1" dirty="0">
                <a:effectLst>
                  <a:outerShdw blurRad="38100" dist="38100" dir="2700000" algn="tl">
                    <a:srgbClr val="000000">
                      <a:alpha val="43137"/>
                    </a:srgbClr>
                  </a:outerShdw>
                </a:effectLst>
                <a:latin typeface="Candara" pitchFamily="34" charset="0"/>
              </a:rPr>
              <a:t>M</a:t>
            </a:r>
            <a:r>
              <a:rPr lang="es-MX" sz="2800" dirty="0">
                <a:latin typeface="Candara" pitchFamily="34" charset="0"/>
              </a:rPr>
              <a:t>étodos de </a:t>
            </a:r>
            <a:r>
              <a:rPr lang="es-MX" sz="3200" b="1" dirty="0">
                <a:effectLst>
                  <a:outerShdw blurRad="38100" dist="38100" dir="2700000" algn="tl">
                    <a:srgbClr val="000000">
                      <a:alpha val="43137"/>
                    </a:srgbClr>
                  </a:outerShdw>
                </a:effectLst>
                <a:latin typeface="Candara" pitchFamily="34" charset="0"/>
              </a:rPr>
              <a:t>o</a:t>
            </a:r>
            <a:r>
              <a:rPr lang="es-MX" sz="2800" dirty="0">
                <a:latin typeface="Candara" pitchFamily="34" charset="0"/>
              </a:rPr>
              <a:t>rdenación</a:t>
            </a:r>
          </a:p>
        </p:txBody>
      </p:sp>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800" decel="100000"/>
                                        <p:tgtEl>
                                          <p:spTgt spid="4"/>
                                        </p:tgtEl>
                                      </p:cBhvr>
                                    </p:animEffect>
                                    <p:anim calcmode="lin" valueType="num">
                                      <p:cBhvr>
                                        <p:cTn id="21" dur="800" decel="100000" fill="hold"/>
                                        <p:tgtEl>
                                          <p:spTgt spid="4"/>
                                        </p:tgtEl>
                                        <p:attrNameLst>
                                          <p:attrName>style.rotation</p:attrName>
                                        </p:attrNameLst>
                                      </p:cBhvr>
                                      <p:tavLst>
                                        <p:tav tm="0">
                                          <p:val>
                                            <p:fltVal val="-90"/>
                                          </p:val>
                                        </p:tav>
                                        <p:tav tm="100000">
                                          <p:val>
                                            <p:fltVal val="0"/>
                                          </p:val>
                                        </p:tav>
                                      </p:tavLst>
                                    </p:anim>
                                    <p:anim calcmode="lin" valueType="num">
                                      <p:cBhvr>
                                        <p:cTn id="22" dur="800" decel="100000" fill="hold"/>
                                        <p:tgtEl>
                                          <p:spTgt spid="4"/>
                                        </p:tgtEl>
                                        <p:attrNameLst>
                                          <p:attrName>ppt_x</p:attrName>
                                        </p:attrNameLst>
                                      </p:cBhvr>
                                      <p:tavLst>
                                        <p:tav tm="0">
                                          <p:val>
                                            <p:strVal val="#ppt_x+0.4"/>
                                          </p:val>
                                        </p:tav>
                                        <p:tav tm="100000">
                                          <p:val>
                                            <p:strVal val="#ppt_x-0.05"/>
                                          </p:val>
                                        </p:tav>
                                      </p:tavLst>
                                    </p:anim>
                                    <p:anim calcmode="lin" valueType="num">
                                      <p:cBhvr>
                                        <p:cTn id="23" dur="800" decel="100000" fill="hold"/>
                                        <p:tgtEl>
                                          <p:spTgt spid="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dissolve">
                                      <p:cBhvr>
                                        <p:cTn id="48" dur="500"/>
                                        <p:tgtEl>
                                          <p:spTgt spid="3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dissolv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dissolve">
                                      <p:cBhvr>
                                        <p:cTn id="56" dur="500"/>
                                        <p:tgtEl>
                                          <p:spTgt spid="4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dissolv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000"/>
                                        <p:tgtEl>
                                          <p:spTgt spid="28"/>
                                        </p:tgtEl>
                                      </p:cBhvr>
                                    </p:animEffect>
                                    <p:anim calcmode="lin" valueType="num">
                                      <p:cBhvr>
                                        <p:cTn id="65" dur="2000" fill="hold"/>
                                        <p:tgtEl>
                                          <p:spTgt spid="28"/>
                                        </p:tgtEl>
                                        <p:attrNameLst>
                                          <p:attrName>style.rotation</p:attrName>
                                        </p:attrNameLst>
                                      </p:cBhvr>
                                      <p:tavLst>
                                        <p:tav tm="0">
                                          <p:val>
                                            <p:fltVal val="720"/>
                                          </p:val>
                                        </p:tav>
                                        <p:tav tm="100000">
                                          <p:val>
                                            <p:fltVal val="0"/>
                                          </p:val>
                                        </p:tav>
                                      </p:tavLst>
                                    </p:anim>
                                    <p:anim calcmode="lin" valueType="num">
                                      <p:cBhvr>
                                        <p:cTn id="66" dur="2000" fill="hold"/>
                                        <p:tgtEl>
                                          <p:spTgt spid="28"/>
                                        </p:tgtEl>
                                        <p:attrNameLst>
                                          <p:attrName>ppt_h</p:attrName>
                                        </p:attrNameLst>
                                      </p:cBhvr>
                                      <p:tavLst>
                                        <p:tav tm="0">
                                          <p:val>
                                            <p:fltVal val="0"/>
                                          </p:val>
                                        </p:tav>
                                        <p:tav tm="100000">
                                          <p:val>
                                            <p:strVal val="#ppt_h"/>
                                          </p:val>
                                        </p:tav>
                                      </p:tavLst>
                                    </p:anim>
                                    <p:anim calcmode="lin" valueType="num">
                                      <p:cBhvr>
                                        <p:cTn id="67"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800" decel="100000"/>
                                        <p:tgtEl>
                                          <p:spTgt spid="6"/>
                                        </p:tgtEl>
                                      </p:cBhvr>
                                    </p:animEffect>
                                    <p:anim calcmode="lin" valueType="num">
                                      <p:cBhvr>
                                        <p:cTn id="73" dur="800" decel="100000" fill="hold"/>
                                        <p:tgtEl>
                                          <p:spTgt spid="6"/>
                                        </p:tgtEl>
                                        <p:attrNameLst>
                                          <p:attrName>style.rotation</p:attrName>
                                        </p:attrNameLst>
                                      </p:cBhvr>
                                      <p:tavLst>
                                        <p:tav tm="0">
                                          <p:val>
                                            <p:fltVal val="-90"/>
                                          </p:val>
                                        </p:tav>
                                        <p:tav tm="100000">
                                          <p:val>
                                            <p:fltVal val="0"/>
                                          </p:val>
                                        </p:tav>
                                      </p:tavLst>
                                    </p:anim>
                                    <p:anim calcmode="lin" valueType="num">
                                      <p:cBhvr>
                                        <p:cTn id="74" dur="800" decel="100000" fill="hold"/>
                                        <p:tgtEl>
                                          <p:spTgt spid="6"/>
                                        </p:tgtEl>
                                        <p:attrNameLst>
                                          <p:attrName>ppt_x</p:attrName>
                                        </p:attrNameLst>
                                      </p:cBhvr>
                                      <p:tavLst>
                                        <p:tav tm="0">
                                          <p:val>
                                            <p:strVal val="#ppt_x+0.4"/>
                                          </p:val>
                                        </p:tav>
                                        <p:tav tm="100000">
                                          <p:val>
                                            <p:strVal val="#ppt_x-0.05"/>
                                          </p:val>
                                        </p:tav>
                                      </p:tavLst>
                                    </p:anim>
                                    <p:anim calcmode="lin" valueType="num">
                                      <p:cBhvr>
                                        <p:cTn id="75" dur="800" decel="100000" fill="hold"/>
                                        <p:tgtEl>
                                          <p:spTgt spid="6"/>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78" presetID="30"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800" decel="100000"/>
                                        <p:tgtEl>
                                          <p:spTgt spid="8"/>
                                        </p:tgtEl>
                                      </p:cBhvr>
                                    </p:animEffect>
                                    <p:anim calcmode="lin" valueType="num">
                                      <p:cBhvr>
                                        <p:cTn id="81" dur="800" decel="100000" fill="hold"/>
                                        <p:tgtEl>
                                          <p:spTgt spid="8"/>
                                        </p:tgtEl>
                                        <p:attrNameLst>
                                          <p:attrName>style.rotation</p:attrName>
                                        </p:attrNameLst>
                                      </p:cBhvr>
                                      <p:tavLst>
                                        <p:tav tm="0">
                                          <p:val>
                                            <p:fltVal val="-90"/>
                                          </p:val>
                                        </p:tav>
                                        <p:tav tm="100000">
                                          <p:val>
                                            <p:fltVal val="0"/>
                                          </p:val>
                                        </p:tav>
                                      </p:tavLst>
                                    </p:anim>
                                    <p:anim calcmode="lin" valueType="num">
                                      <p:cBhvr>
                                        <p:cTn id="82" dur="800" decel="100000" fill="hold"/>
                                        <p:tgtEl>
                                          <p:spTgt spid="8"/>
                                        </p:tgtEl>
                                        <p:attrNameLst>
                                          <p:attrName>ppt_x</p:attrName>
                                        </p:attrNameLst>
                                      </p:cBhvr>
                                      <p:tavLst>
                                        <p:tav tm="0">
                                          <p:val>
                                            <p:strVal val="#ppt_x+0.4"/>
                                          </p:val>
                                        </p:tav>
                                        <p:tav tm="100000">
                                          <p:val>
                                            <p:strVal val="#ppt_x-0.05"/>
                                          </p:val>
                                        </p:tav>
                                      </p:tavLst>
                                    </p:anim>
                                    <p:anim calcmode="lin" valueType="num">
                                      <p:cBhvr>
                                        <p:cTn id="83" dur="800" decel="100000" fill="hold"/>
                                        <p:tgtEl>
                                          <p:spTgt spid="8"/>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86" presetID="30"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800" decel="100000"/>
                                        <p:tgtEl>
                                          <p:spTgt spid="7"/>
                                        </p:tgtEl>
                                      </p:cBhvr>
                                    </p:animEffect>
                                    <p:anim calcmode="lin" valueType="num">
                                      <p:cBhvr>
                                        <p:cTn id="89" dur="800" decel="100000" fill="hold"/>
                                        <p:tgtEl>
                                          <p:spTgt spid="7"/>
                                        </p:tgtEl>
                                        <p:attrNameLst>
                                          <p:attrName>style.rotation</p:attrName>
                                        </p:attrNameLst>
                                      </p:cBhvr>
                                      <p:tavLst>
                                        <p:tav tm="0">
                                          <p:val>
                                            <p:fltVal val="-90"/>
                                          </p:val>
                                        </p:tav>
                                        <p:tav tm="100000">
                                          <p:val>
                                            <p:fltVal val="0"/>
                                          </p:val>
                                        </p:tav>
                                      </p:tavLst>
                                    </p:anim>
                                    <p:anim calcmode="lin" valueType="num">
                                      <p:cBhvr>
                                        <p:cTn id="90" dur="800" decel="100000" fill="hold"/>
                                        <p:tgtEl>
                                          <p:spTgt spid="7"/>
                                        </p:tgtEl>
                                        <p:attrNameLst>
                                          <p:attrName>ppt_x</p:attrName>
                                        </p:attrNameLst>
                                      </p:cBhvr>
                                      <p:tavLst>
                                        <p:tav tm="0">
                                          <p:val>
                                            <p:strVal val="#ppt_x+0.4"/>
                                          </p:val>
                                        </p:tav>
                                        <p:tav tm="100000">
                                          <p:val>
                                            <p:strVal val="#ppt_x-0.05"/>
                                          </p:val>
                                        </p:tav>
                                      </p:tavLst>
                                    </p:anim>
                                    <p:anim calcmode="lin" valueType="num">
                                      <p:cBhvr>
                                        <p:cTn id="91" dur="800" decel="100000" fill="hold"/>
                                        <p:tgtEl>
                                          <p:spTgt spid="7"/>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5"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1" dur="1000" fill="hold"/>
                                        <p:tgtEl>
                                          <p:spTgt spid="19"/>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19"/>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11" dur="1000" fill="hold"/>
                                        <p:tgtEl>
                                          <p:spTgt spid="30"/>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30"/>
                                        </p:tgtEl>
                                      </p:cBhvr>
                                    </p:animEffect>
                                  </p:childTnLst>
                                </p:cTn>
                              </p:par>
                              <p:par>
                                <p:cTn id="116" presetID="25"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19"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20"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21" dur="1000" fill="hold"/>
                                        <p:tgtEl>
                                          <p:spTgt spid="24"/>
                                        </p:tgtEl>
                                        <p:attrNameLst>
                                          <p:attrName>ppt_h</p:attrName>
                                        </p:attrNameLst>
                                      </p:cBhvr>
                                      <p:tavLst>
                                        <p:tav tm="0">
                                          <p:val>
                                            <p:strVal val="#ppt_h"/>
                                          </p:val>
                                        </p:tav>
                                        <p:tav tm="100000">
                                          <p:val>
                                            <p:strVal val="#ppt_h"/>
                                          </p:val>
                                        </p:tav>
                                      </p:tavLst>
                                    </p:anim>
                                    <p:anim calcmode="lin" valueType="num">
                                      <p:cBhvr>
                                        <p:cTn id="122"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23"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24"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25" dur="1000" decel="50000">
                                          <p:stCondLst>
                                            <p:cond delay="0"/>
                                          </p:stCondLst>
                                        </p:cTn>
                                        <p:tgtEl>
                                          <p:spTgt spid="24"/>
                                        </p:tgtEl>
                                      </p:cBhvr>
                                    </p:animEffect>
                                  </p:childTnLst>
                                </p:cTn>
                              </p:par>
                            </p:childTnLst>
                          </p:cTn>
                        </p:par>
                      </p:childTnLst>
                    </p:cTn>
                  </p:par>
                  <p:par>
                    <p:cTn id="126" fill="hold">
                      <p:stCondLst>
                        <p:cond delay="indefinite"/>
                      </p:stCondLst>
                      <p:childTnLst>
                        <p:par>
                          <p:cTn id="127" fill="hold">
                            <p:stCondLst>
                              <p:cond delay="0"/>
                            </p:stCondLst>
                            <p:childTnLst>
                              <p:par>
                                <p:cTn id="128" presetID="17" presetClass="entr" presetSubtype="10" fill="hold" grpId="0" nodeType="clickEffect">
                                  <p:stCondLst>
                                    <p:cond delay="0"/>
                                  </p:stCondLst>
                                  <p:childTnLst>
                                    <p:set>
                                      <p:cBhvr>
                                        <p:cTn id="129" dur="1" fill="hold">
                                          <p:stCondLst>
                                            <p:cond delay="0"/>
                                          </p:stCondLst>
                                        </p:cTn>
                                        <p:tgtEl>
                                          <p:spTgt spid="18"/>
                                        </p:tgtEl>
                                        <p:attrNameLst>
                                          <p:attrName>style.visibility</p:attrName>
                                        </p:attrNameLst>
                                      </p:cBhvr>
                                      <p:to>
                                        <p:strVal val="visible"/>
                                      </p:to>
                                    </p:set>
                                    <p:anim calcmode="lin" valueType="num">
                                      <p:cBhvr>
                                        <p:cTn id="130" dur="500" fill="hold"/>
                                        <p:tgtEl>
                                          <p:spTgt spid="18"/>
                                        </p:tgtEl>
                                        <p:attrNameLst>
                                          <p:attrName>ppt_w</p:attrName>
                                        </p:attrNameLst>
                                      </p:cBhvr>
                                      <p:tavLst>
                                        <p:tav tm="0">
                                          <p:val>
                                            <p:fltVal val="0"/>
                                          </p:val>
                                        </p:tav>
                                        <p:tav tm="100000">
                                          <p:val>
                                            <p:strVal val="#ppt_w"/>
                                          </p:val>
                                        </p:tav>
                                      </p:tavLst>
                                    </p:anim>
                                    <p:anim calcmode="lin" valueType="num">
                                      <p:cBhvr>
                                        <p:cTn id="131" dur="500" fill="hold"/>
                                        <p:tgtEl>
                                          <p:spTgt spid="18"/>
                                        </p:tgtEl>
                                        <p:attrNameLst>
                                          <p:attrName>ppt_h</p:attrName>
                                        </p:attrNameLst>
                                      </p:cBhvr>
                                      <p:tavLst>
                                        <p:tav tm="0">
                                          <p:val>
                                            <p:strVal val="#ppt_h"/>
                                          </p:val>
                                        </p:tav>
                                        <p:tav tm="100000">
                                          <p:val>
                                            <p:strVal val="#ppt_h"/>
                                          </p:val>
                                        </p:tav>
                                      </p:tavLst>
                                    </p:anim>
                                  </p:childTnLst>
                                </p:cTn>
                              </p:par>
                              <p:par>
                                <p:cTn id="132" presetID="17" presetClass="entr" presetSubtype="10" fill="hold" grpId="0" nodeType="withEffect">
                                  <p:stCondLst>
                                    <p:cond delay="0"/>
                                  </p:stCondLst>
                                  <p:childTnLst>
                                    <p:set>
                                      <p:cBhvr>
                                        <p:cTn id="133" dur="1" fill="hold">
                                          <p:stCondLst>
                                            <p:cond delay="0"/>
                                          </p:stCondLst>
                                        </p:cTn>
                                        <p:tgtEl>
                                          <p:spTgt spid="31"/>
                                        </p:tgtEl>
                                        <p:attrNameLst>
                                          <p:attrName>style.visibility</p:attrName>
                                        </p:attrNameLst>
                                      </p:cBhvr>
                                      <p:to>
                                        <p:strVal val="visible"/>
                                      </p:to>
                                    </p:set>
                                    <p:anim calcmode="lin" valueType="num">
                                      <p:cBhvr>
                                        <p:cTn id="134" dur="500" fill="hold"/>
                                        <p:tgtEl>
                                          <p:spTgt spid="31"/>
                                        </p:tgtEl>
                                        <p:attrNameLst>
                                          <p:attrName>ppt_w</p:attrName>
                                        </p:attrNameLst>
                                      </p:cBhvr>
                                      <p:tavLst>
                                        <p:tav tm="0">
                                          <p:val>
                                            <p:fltVal val="0"/>
                                          </p:val>
                                        </p:tav>
                                        <p:tav tm="100000">
                                          <p:val>
                                            <p:strVal val="#ppt_w"/>
                                          </p:val>
                                        </p:tav>
                                      </p:tavLst>
                                    </p:anim>
                                    <p:anim calcmode="lin" valueType="num">
                                      <p:cBhvr>
                                        <p:cTn id="135" dur="500" fill="hold"/>
                                        <p:tgtEl>
                                          <p:spTgt spid="31"/>
                                        </p:tgtEl>
                                        <p:attrNameLst>
                                          <p:attrName>ppt_h</p:attrName>
                                        </p:attrNameLst>
                                      </p:cBhvr>
                                      <p:tavLst>
                                        <p:tav tm="0">
                                          <p:val>
                                            <p:strVal val="#ppt_h"/>
                                          </p:val>
                                        </p:tav>
                                        <p:tav tm="100000">
                                          <p:val>
                                            <p:strVal val="#ppt_h"/>
                                          </p:val>
                                        </p:tav>
                                      </p:tavLst>
                                    </p:anim>
                                  </p:childTnLst>
                                </p:cTn>
                              </p:par>
                              <p:par>
                                <p:cTn id="136" presetID="17" presetClass="entr" presetSubtype="10" fill="hold" grpId="0" nodeType="withEffect">
                                  <p:stCondLst>
                                    <p:cond delay="0"/>
                                  </p:stCondLst>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ppt_w</p:attrName>
                                        </p:attrNameLst>
                                      </p:cBhvr>
                                      <p:tavLst>
                                        <p:tav tm="0">
                                          <p:val>
                                            <p:fltVal val="0"/>
                                          </p:val>
                                        </p:tav>
                                        <p:tav tm="100000">
                                          <p:val>
                                            <p:strVal val="#ppt_w"/>
                                          </p:val>
                                        </p:tav>
                                      </p:tavLst>
                                    </p:anim>
                                    <p:anim calcmode="lin" valueType="num">
                                      <p:cBhvr>
                                        <p:cTn id="139"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5" presetClass="entr" presetSubtype="10" fill="hold" grpId="0" nodeType="click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checkerboard(across)">
                                      <p:cBhvr>
                                        <p:cTn id="144" dur="500"/>
                                        <p:tgtEl>
                                          <p:spTgt spid="17"/>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checkerboard(across)">
                                      <p:cBhvr>
                                        <p:cTn id="147" dur="500"/>
                                        <p:tgtEl>
                                          <p:spTgt spid="34"/>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checkerboard(across)">
                                      <p:cBhvr>
                                        <p:cTn id="150" dur="500"/>
                                        <p:tgtEl>
                                          <p:spTgt spid="26"/>
                                        </p:tgtEl>
                                      </p:cBhvr>
                                    </p:animEffect>
                                  </p:childTnLst>
                                </p:cTn>
                              </p:par>
                            </p:childTnLst>
                          </p:cTn>
                        </p:par>
                      </p:childTnLst>
                    </p:cTn>
                  </p:par>
                  <p:par>
                    <p:cTn id="151" fill="hold">
                      <p:stCondLst>
                        <p:cond delay="indefinite"/>
                      </p:stCondLst>
                      <p:childTnLst>
                        <p:par>
                          <p:cTn id="152" fill="hold">
                            <p:stCondLst>
                              <p:cond delay="0"/>
                            </p:stCondLst>
                            <p:childTnLst>
                              <p:par>
                                <p:cTn id="153" presetID="49" presetClass="entr" presetSubtype="0" decel="100000" fill="hold" grpId="0" nodeType="clickEffect">
                                  <p:stCondLst>
                                    <p:cond delay="0"/>
                                  </p:stCondLst>
                                  <p:childTnLst>
                                    <p:set>
                                      <p:cBhvr>
                                        <p:cTn id="154" dur="1" fill="hold">
                                          <p:stCondLst>
                                            <p:cond delay="0"/>
                                          </p:stCondLst>
                                        </p:cTn>
                                        <p:tgtEl>
                                          <p:spTgt spid="27"/>
                                        </p:tgtEl>
                                        <p:attrNameLst>
                                          <p:attrName>style.visibility</p:attrName>
                                        </p:attrNameLst>
                                      </p:cBhvr>
                                      <p:to>
                                        <p:strVal val="visible"/>
                                      </p:to>
                                    </p:set>
                                    <p:anim calcmode="lin" valueType="num">
                                      <p:cBhvr>
                                        <p:cTn id="155" dur="500" fill="hold"/>
                                        <p:tgtEl>
                                          <p:spTgt spid="27"/>
                                        </p:tgtEl>
                                        <p:attrNameLst>
                                          <p:attrName>ppt_w</p:attrName>
                                        </p:attrNameLst>
                                      </p:cBhvr>
                                      <p:tavLst>
                                        <p:tav tm="0">
                                          <p:val>
                                            <p:fltVal val="0"/>
                                          </p:val>
                                        </p:tav>
                                        <p:tav tm="100000">
                                          <p:val>
                                            <p:strVal val="#ppt_w"/>
                                          </p:val>
                                        </p:tav>
                                      </p:tavLst>
                                    </p:anim>
                                    <p:anim calcmode="lin" valueType="num">
                                      <p:cBhvr>
                                        <p:cTn id="156" dur="500" fill="hold"/>
                                        <p:tgtEl>
                                          <p:spTgt spid="27"/>
                                        </p:tgtEl>
                                        <p:attrNameLst>
                                          <p:attrName>ppt_h</p:attrName>
                                        </p:attrNameLst>
                                      </p:cBhvr>
                                      <p:tavLst>
                                        <p:tav tm="0">
                                          <p:val>
                                            <p:fltVal val="0"/>
                                          </p:val>
                                        </p:tav>
                                        <p:tav tm="100000">
                                          <p:val>
                                            <p:strVal val="#ppt_h"/>
                                          </p:val>
                                        </p:tav>
                                      </p:tavLst>
                                    </p:anim>
                                    <p:anim calcmode="lin" valueType="num">
                                      <p:cBhvr>
                                        <p:cTn id="157" dur="500" fill="hold"/>
                                        <p:tgtEl>
                                          <p:spTgt spid="27"/>
                                        </p:tgtEl>
                                        <p:attrNameLst>
                                          <p:attrName>style.rotation</p:attrName>
                                        </p:attrNameLst>
                                      </p:cBhvr>
                                      <p:tavLst>
                                        <p:tav tm="0">
                                          <p:val>
                                            <p:fltVal val="360"/>
                                          </p:val>
                                        </p:tav>
                                        <p:tav tm="100000">
                                          <p:val>
                                            <p:fltVal val="0"/>
                                          </p:val>
                                        </p:tav>
                                      </p:tavLst>
                                    </p:anim>
                                    <p:animEffect transition="in" filter="fade">
                                      <p:cBhvr>
                                        <p:cTn id="158" dur="500"/>
                                        <p:tgtEl>
                                          <p:spTgt spid="27"/>
                                        </p:tgtEl>
                                      </p:cBhvr>
                                    </p:animEffect>
                                  </p:childTnLst>
                                </p:cTn>
                              </p:par>
                              <p:par>
                                <p:cTn id="159" presetID="49" presetClass="entr" presetSubtype="0" decel="100000" fill="hold" grpId="0" nodeType="withEffect">
                                  <p:stCondLst>
                                    <p:cond delay="0"/>
                                  </p:stCondLst>
                                  <p:childTnLst>
                                    <p:set>
                                      <p:cBhvr>
                                        <p:cTn id="160" dur="1" fill="hold">
                                          <p:stCondLst>
                                            <p:cond delay="0"/>
                                          </p:stCondLst>
                                        </p:cTn>
                                        <p:tgtEl>
                                          <p:spTgt spid="16"/>
                                        </p:tgtEl>
                                        <p:attrNameLst>
                                          <p:attrName>style.visibility</p:attrName>
                                        </p:attrNameLst>
                                      </p:cBhvr>
                                      <p:to>
                                        <p:strVal val="visible"/>
                                      </p:to>
                                    </p:set>
                                    <p:anim calcmode="lin" valueType="num">
                                      <p:cBhvr>
                                        <p:cTn id="161" dur="500" fill="hold"/>
                                        <p:tgtEl>
                                          <p:spTgt spid="16"/>
                                        </p:tgtEl>
                                        <p:attrNameLst>
                                          <p:attrName>ppt_w</p:attrName>
                                        </p:attrNameLst>
                                      </p:cBhvr>
                                      <p:tavLst>
                                        <p:tav tm="0">
                                          <p:val>
                                            <p:fltVal val="0"/>
                                          </p:val>
                                        </p:tav>
                                        <p:tav tm="100000">
                                          <p:val>
                                            <p:strVal val="#ppt_w"/>
                                          </p:val>
                                        </p:tav>
                                      </p:tavLst>
                                    </p:anim>
                                    <p:anim calcmode="lin" valueType="num">
                                      <p:cBhvr>
                                        <p:cTn id="162" dur="500" fill="hold"/>
                                        <p:tgtEl>
                                          <p:spTgt spid="16"/>
                                        </p:tgtEl>
                                        <p:attrNameLst>
                                          <p:attrName>ppt_h</p:attrName>
                                        </p:attrNameLst>
                                      </p:cBhvr>
                                      <p:tavLst>
                                        <p:tav tm="0">
                                          <p:val>
                                            <p:fltVal val="0"/>
                                          </p:val>
                                        </p:tav>
                                        <p:tav tm="100000">
                                          <p:val>
                                            <p:strVal val="#ppt_h"/>
                                          </p:val>
                                        </p:tav>
                                      </p:tavLst>
                                    </p:anim>
                                    <p:anim calcmode="lin" valueType="num">
                                      <p:cBhvr>
                                        <p:cTn id="163" dur="500" fill="hold"/>
                                        <p:tgtEl>
                                          <p:spTgt spid="16"/>
                                        </p:tgtEl>
                                        <p:attrNameLst>
                                          <p:attrName>style.rotation</p:attrName>
                                        </p:attrNameLst>
                                      </p:cBhvr>
                                      <p:tavLst>
                                        <p:tav tm="0">
                                          <p:val>
                                            <p:fltVal val="360"/>
                                          </p:val>
                                        </p:tav>
                                        <p:tav tm="100000">
                                          <p:val>
                                            <p:fltVal val="0"/>
                                          </p:val>
                                        </p:tav>
                                      </p:tavLst>
                                    </p:anim>
                                    <p:animEffect transition="in" filter="fade">
                                      <p:cBhvr>
                                        <p:cTn id="164" dur="500"/>
                                        <p:tgtEl>
                                          <p:spTgt spid="16"/>
                                        </p:tgtEl>
                                      </p:cBhvr>
                                    </p:animEffect>
                                  </p:childTnLst>
                                </p:cTn>
                              </p:par>
                              <p:par>
                                <p:cTn id="165" presetID="49" presetClass="entr" presetSubtype="0" decel="100000" fill="hold" grpId="0" nodeType="withEffect">
                                  <p:stCondLst>
                                    <p:cond delay="0"/>
                                  </p:stCondLst>
                                  <p:childTnLst>
                                    <p:set>
                                      <p:cBhvr>
                                        <p:cTn id="166" dur="1" fill="hold">
                                          <p:stCondLst>
                                            <p:cond delay="0"/>
                                          </p:stCondLst>
                                        </p:cTn>
                                        <p:tgtEl>
                                          <p:spTgt spid="33"/>
                                        </p:tgtEl>
                                        <p:attrNameLst>
                                          <p:attrName>style.visibility</p:attrName>
                                        </p:attrNameLst>
                                      </p:cBhvr>
                                      <p:to>
                                        <p:strVal val="visible"/>
                                      </p:to>
                                    </p:set>
                                    <p:anim calcmode="lin" valueType="num">
                                      <p:cBhvr>
                                        <p:cTn id="167" dur="500" fill="hold"/>
                                        <p:tgtEl>
                                          <p:spTgt spid="33"/>
                                        </p:tgtEl>
                                        <p:attrNameLst>
                                          <p:attrName>ppt_w</p:attrName>
                                        </p:attrNameLst>
                                      </p:cBhvr>
                                      <p:tavLst>
                                        <p:tav tm="0">
                                          <p:val>
                                            <p:fltVal val="0"/>
                                          </p:val>
                                        </p:tav>
                                        <p:tav tm="100000">
                                          <p:val>
                                            <p:strVal val="#ppt_w"/>
                                          </p:val>
                                        </p:tav>
                                      </p:tavLst>
                                    </p:anim>
                                    <p:anim calcmode="lin" valueType="num">
                                      <p:cBhvr>
                                        <p:cTn id="168" dur="500" fill="hold"/>
                                        <p:tgtEl>
                                          <p:spTgt spid="33"/>
                                        </p:tgtEl>
                                        <p:attrNameLst>
                                          <p:attrName>ppt_h</p:attrName>
                                        </p:attrNameLst>
                                      </p:cBhvr>
                                      <p:tavLst>
                                        <p:tav tm="0">
                                          <p:val>
                                            <p:fltVal val="0"/>
                                          </p:val>
                                        </p:tav>
                                        <p:tav tm="100000">
                                          <p:val>
                                            <p:strVal val="#ppt_h"/>
                                          </p:val>
                                        </p:tav>
                                      </p:tavLst>
                                    </p:anim>
                                    <p:anim calcmode="lin" valueType="num">
                                      <p:cBhvr>
                                        <p:cTn id="169" dur="500" fill="hold"/>
                                        <p:tgtEl>
                                          <p:spTgt spid="33"/>
                                        </p:tgtEl>
                                        <p:attrNameLst>
                                          <p:attrName>style.rotation</p:attrName>
                                        </p:attrNameLst>
                                      </p:cBhvr>
                                      <p:tavLst>
                                        <p:tav tm="0">
                                          <p:val>
                                            <p:fltVal val="360"/>
                                          </p:val>
                                        </p:tav>
                                        <p:tav tm="100000">
                                          <p:val>
                                            <p:fltVal val="0"/>
                                          </p:val>
                                        </p:tav>
                                      </p:tavLst>
                                    </p:anim>
                                    <p:animEffect transition="in" filter="fade">
                                      <p:cBhvr>
                                        <p:cTn id="170" dur="500"/>
                                        <p:tgtEl>
                                          <p:spTgt spid="33"/>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ntr" presetSubtype="0" fill="hold" grpId="0" nodeType="clickEffect">
                                  <p:stCondLst>
                                    <p:cond delay="0"/>
                                  </p:stCondLst>
                                  <p:childTnLst>
                                    <p:set>
                                      <p:cBhvr>
                                        <p:cTn id="174" dur="1" fill="hold">
                                          <p:stCondLst>
                                            <p:cond delay="0"/>
                                          </p:stCondLst>
                                        </p:cTn>
                                        <p:tgtEl>
                                          <p:spTgt spid="15"/>
                                        </p:tgtEl>
                                        <p:attrNameLst>
                                          <p:attrName>style.visibility</p:attrName>
                                        </p:attrNameLst>
                                      </p:cBhvr>
                                      <p:to>
                                        <p:strVal val="visible"/>
                                      </p:to>
                                    </p:set>
                                    <p:anim calcmode="lin" valueType="num">
                                      <p:cBhvr>
                                        <p:cTn id="17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8" dur="1000" fill="hold"/>
                                        <p:tgtEl>
                                          <p:spTgt spid="15"/>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15"/>
                                        </p:tgtEl>
                                      </p:cBhvr>
                                    </p:animEffect>
                                  </p:childTnLst>
                                </p:cTn>
                              </p:par>
                              <p:par>
                                <p:cTn id="183" presetID="25" presetClass="entr" presetSubtype="0"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 calcmode="lin" valueType="num">
                                      <p:cBhvr>
                                        <p:cTn id="18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8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8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88" dur="1000" fill="hold"/>
                                        <p:tgtEl>
                                          <p:spTgt spid="32"/>
                                        </p:tgtEl>
                                        <p:attrNameLst>
                                          <p:attrName>ppt_h</p:attrName>
                                        </p:attrNameLst>
                                      </p:cBhvr>
                                      <p:tavLst>
                                        <p:tav tm="0">
                                          <p:val>
                                            <p:strVal val="#ppt_h"/>
                                          </p:val>
                                        </p:tav>
                                        <p:tav tm="100000">
                                          <p:val>
                                            <p:strVal val="#ppt_h"/>
                                          </p:val>
                                        </p:tav>
                                      </p:tavLst>
                                    </p:anim>
                                    <p:anim calcmode="lin" valueType="num">
                                      <p:cBhvr>
                                        <p:cTn id="18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9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9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92" dur="1000" decel="50000">
                                          <p:stCondLst>
                                            <p:cond delay="0"/>
                                          </p:stCondLst>
                                        </p:cTn>
                                        <p:tgtEl>
                                          <p:spTgt spid="32"/>
                                        </p:tgtEl>
                                      </p:cBhvr>
                                    </p:animEffect>
                                  </p:childTnLst>
                                </p:cTn>
                              </p:par>
                            </p:childTnLst>
                          </p:cTn>
                        </p:par>
                      </p:childTnLst>
                    </p:cTn>
                  </p:par>
                  <p:par>
                    <p:cTn id="193" fill="hold">
                      <p:stCondLst>
                        <p:cond delay="indefinite"/>
                      </p:stCondLst>
                      <p:childTnLst>
                        <p:par>
                          <p:cTn id="194" fill="hold">
                            <p:stCondLst>
                              <p:cond delay="0"/>
                            </p:stCondLst>
                            <p:childTnLst>
                              <p:par>
                                <p:cTn id="195" presetID="49" presetClass="entr" presetSubtype="0" decel="100000" fill="hold" grpId="0" nodeType="clickEffect">
                                  <p:stCondLst>
                                    <p:cond delay="0"/>
                                  </p:stCondLst>
                                  <p:childTnLst>
                                    <p:set>
                                      <p:cBhvr>
                                        <p:cTn id="196" dur="1" fill="hold">
                                          <p:stCondLst>
                                            <p:cond delay="0"/>
                                          </p:stCondLst>
                                        </p:cTn>
                                        <p:tgtEl>
                                          <p:spTgt spid="9"/>
                                        </p:tgtEl>
                                        <p:attrNameLst>
                                          <p:attrName>style.visibility</p:attrName>
                                        </p:attrNameLst>
                                      </p:cBhvr>
                                      <p:to>
                                        <p:strVal val="visible"/>
                                      </p:to>
                                    </p:set>
                                    <p:anim calcmode="lin" valueType="num">
                                      <p:cBhvr>
                                        <p:cTn id="197" dur="500" fill="hold"/>
                                        <p:tgtEl>
                                          <p:spTgt spid="9"/>
                                        </p:tgtEl>
                                        <p:attrNameLst>
                                          <p:attrName>ppt_w</p:attrName>
                                        </p:attrNameLst>
                                      </p:cBhvr>
                                      <p:tavLst>
                                        <p:tav tm="0">
                                          <p:val>
                                            <p:fltVal val="0"/>
                                          </p:val>
                                        </p:tav>
                                        <p:tav tm="100000">
                                          <p:val>
                                            <p:strVal val="#ppt_w"/>
                                          </p:val>
                                        </p:tav>
                                      </p:tavLst>
                                    </p:anim>
                                    <p:anim calcmode="lin" valueType="num">
                                      <p:cBhvr>
                                        <p:cTn id="198" dur="500" fill="hold"/>
                                        <p:tgtEl>
                                          <p:spTgt spid="9"/>
                                        </p:tgtEl>
                                        <p:attrNameLst>
                                          <p:attrName>ppt_h</p:attrName>
                                        </p:attrNameLst>
                                      </p:cBhvr>
                                      <p:tavLst>
                                        <p:tav tm="0">
                                          <p:val>
                                            <p:fltVal val="0"/>
                                          </p:val>
                                        </p:tav>
                                        <p:tav tm="100000">
                                          <p:val>
                                            <p:strVal val="#ppt_h"/>
                                          </p:val>
                                        </p:tav>
                                      </p:tavLst>
                                    </p:anim>
                                    <p:anim calcmode="lin" valueType="num">
                                      <p:cBhvr>
                                        <p:cTn id="199" dur="500" fill="hold"/>
                                        <p:tgtEl>
                                          <p:spTgt spid="9"/>
                                        </p:tgtEl>
                                        <p:attrNameLst>
                                          <p:attrName>style.rotation</p:attrName>
                                        </p:attrNameLst>
                                      </p:cBhvr>
                                      <p:tavLst>
                                        <p:tav tm="0">
                                          <p:val>
                                            <p:fltVal val="360"/>
                                          </p:val>
                                        </p:tav>
                                        <p:tav tm="100000">
                                          <p:val>
                                            <p:fltVal val="0"/>
                                          </p:val>
                                        </p:tav>
                                      </p:tavLst>
                                    </p:anim>
                                    <p:animEffect transition="in" filter="fade">
                                      <p:cBhvr>
                                        <p:cTn id="200" dur="500"/>
                                        <p:tgtEl>
                                          <p:spTgt spid="9"/>
                                        </p:tgtEl>
                                      </p:cBhvr>
                                    </p:animEffect>
                                  </p:childTnLst>
                                </p:cTn>
                              </p:par>
                              <p:par>
                                <p:cTn id="201" presetID="49" presetClass="entr" presetSubtype="0" decel="100000" fill="hold" grpId="0" nodeType="withEffect">
                                  <p:stCondLst>
                                    <p:cond delay="0"/>
                                  </p:stCondLst>
                                  <p:childTnLst>
                                    <p:set>
                                      <p:cBhvr>
                                        <p:cTn id="202" dur="1" fill="hold">
                                          <p:stCondLst>
                                            <p:cond delay="0"/>
                                          </p:stCondLst>
                                        </p:cTn>
                                        <p:tgtEl>
                                          <p:spTgt spid="29"/>
                                        </p:tgtEl>
                                        <p:attrNameLst>
                                          <p:attrName>style.visibility</p:attrName>
                                        </p:attrNameLst>
                                      </p:cBhvr>
                                      <p:to>
                                        <p:strVal val="visible"/>
                                      </p:to>
                                    </p:set>
                                    <p:anim calcmode="lin" valueType="num">
                                      <p:cBhvr>
                                        <p:cTn id="203" dur="500" fill="hold"/>
                                        <p:tgtEl>
                                          <p:spTgt spid="29"/>
                                        </p:tgtEl>
                                        <p:attrNameLst>
                                          <p:attrName>ppt_w</p:attrName>
                                        </p:attrNameLst>
                                      </p:cBhvr>
                                      <p:tavLst>
                                        <p:tav tm="0">
                                          <p:val>
                                            <p:fltVal val="0"/>
                                          </p:val>
                                        </p:tav>
                                        <p:tav tm="100000">
                                          <p:val>
                                            <p:strVal val="#ppt_w"/>
                                          </p:val>
                                        </p:tav>
                                      </p:tavLst>
                                    </p:anim>
                                    <p:anim calcmode="lin" valueType="num">
                                      <p:cBhvr>
                                        <p:cTn id="204" dur="500" fill="hold"/>
                                        <p:tgtEl>
                                          <p:spTgt spid="29"/>
                                        </p:tgtEl>
                                        <p:attrNameLst>
                                          <p:attrName>ppt_h</p:attrName>
                                        </p:attrNameLst>
                                      </p:cBhvr>
                                      <p:tavLst>
                                        <p:tav tm="0">
                                          <p:val>
                                            <p:fltVal val="0"/>
                                          </p:val>
                                        </p:tav>
                                        <p:tav tm="100000">
                                          <p:val>
                                            <p:strVal val="#ppt_h"/>
                                          </p:val>
                                        </p:tav>
                                      </p:tavLst>
                                    </p:anim>
                                    <p:anim calcmode="lin" valueType="num">
                                      <p:cBhvr>
                                        <p:cTn id="205" dur="500" fill="hold"/>
                                        <p:tgtEl>
                                          <p:spTgt spid="29"/>
                                        </p:tgtEl>
                                        <p:attrNameLst>
                                          <p:attrName>style.rotation</p:attrName>
                                        </p:attrNameLst>
                                      </p:cBhvr>
                                      <p:tavLst>
                                        <p:tav tm="0">
                                          <p:val>
                                            <p:fltVal val="360"/>
                                          </p:val>
                                        </p:tav>
                                        <p:tav tm="100000">
                                          <p:val>
                                            <p:fltVal val="0"/>
                                          </p:val>
                                        </p:tav>
                                      </p:tavLst>
                                    </p:anim>
                                    <p:animEffect transition="in" filter="fade">
                                      <p:cBhvr>
                                        <p:cTn id="206" dur="500"/>
                                        <p:tgtEl>
                                          <p:spTgt spid="29"/>
                                        </p:tgtEl>
                                      </p:cBhvr>
                                    </p:animEffect>
                                  </p:childTnLst>
                                </p:cTn>
                              </p:par>
                              <p:par>
                                <p:cTn id="207" presetID="49" presetClass="entr" presetSubtype="0" decel="100000" fill="hold" grpId="0" nodeType="withEffect">
                                  <p:stCondLst>
                                    <p:cond delay="0"/>
                                  </p:stCondLst>
                                  <p:childTnLst>
                                    <p:set>
                                      <p:cBhvr>
                                        <p:cTn id="208" dur="1" fill="hold">
                                          <p:stCondLst>
                                            <p:cond delay="0"/>
                                          </p:stCondLst>
                                        </p:cTn>
                                        <p:tgtEl>
                                          <p:spTgt spid="23"/>
                                        </p:tgtEl>
                                        <p:attrNameLst>
                                          <p:attrName>style.visibility</p:attrName>
                                        </p:attrNameLst>
                                      </p:cBhvr>
                                      <p:to>
                                        <p:strVal val="visible"/>
                                      </p:to>
                                    </p:set>
                                    <p:anim calcmode="lin" valueType="num">
                                      <p:cBhvr>
                                        <p:cTn id="209" dur="500" fill="hold"/>
                                        <p:tgtEl>
                                          <p:spTgt spid="23"/>
                                        </p:tgtEl>
                                        <p:attrNameLst>
                                          <p:attrName>ppt_w</p:attrName>
                                        </p:attrNameLst>
                                      </p:cBhvr>
                                      <p:tavLst>
                                        <p:tav tm="0">
                                          <p:val>
                                            <p:fltVal val="0"/>
                                          </p:val>
                                        </p:tav>
                                        <p:tav tm="100000">
                                          <p:val>
                                            <p:strVal val="#ppt_w"/>
                                          </p:val>
                                        </p:tav>
                                      </p:tavLst>
                                    </p:anim>
                                    <p:anim calcmode="lin" valueType="num">
                                      <p:cBhvr>
                                        <p:cTn id="210" dur="500" fill="hold"/>
                                        <p:tgtEl>
                                          <p:spTgt spid="23"/>
                                        </p:tgtEl>
                                        <p:attrNameLst>
                                          <p:attrName>ppt_h</p:attrName>
                                        </p:attrNameLst>
                                      </p:cBhvr>
                                      <p:tavLst>
                                        <p:tav tm="0">
                                          <p:val>
                                            <p:fltVal val="0"/>
                                          </p:val>
                                        </p:tav>
                                        <p:tav tm="100000">
                                          <p:val>
                                            <p:strVal val="#ppt_h"/>
                                          </p:val>
                                        </p:tav>
                                      </p:tavLst>
                                    </p:anim>
                                    <p:anim calcmode="lin" valueType="num">
                                      <p:cBhvr>
                                        <p:cTn id="211" dur="500" fill="hold"/>
                                        <p:tgtEl>
                                          <p:spTgt spid="23"/>
                                        </p:tgtEl>
                                        <p:attrNameLst>
                                          <p:attrName>style.rotation</p:attrName>
                                        </p:attrNameLst>
                                      </p:cBhvr>
                                      <p:tavLst>
                                        <p:tav tm="0">
                                          <p:val>
                                            <p:fltVal val="360"/>
                                          </p:val>
                                        </p:tav>
                                        <p:tav tm="100000">
                                          <p:val>
                                            <p:fltVal val="0"/>
                                          </p:val>
                                        </p:tav>
                                      </p:tavLst>
                                    </p:anim>
                                    <p:animEffect transition="in" filter="fade">
                                      <p:cBhvr>
                                        <p:cTn id="212" dur="500"/>
                                        <p:tgtEl>
                                          <p:spTgt spid="23"/>
                                        </p:tgtEl>
                                      </p:cBhvr>
                                    </p:animEffect>
                                  </p:childTnLst>
                                </p:cTn>
                              </p:par>
                            </p:childTnLst>
                          </p:cTn>
                        </p:par>
                      </p:childTnLst>
                    </p:cTn>
                  </p:par>
                  <p:par>
                    <p:cTn id="213" fill="hold">
                      <p:stCondLst>
                        <p:cond delay="indefinite"/>
                      </p:stCondLst>
                      <p:childTnLst>
                        <p:par>
                          <p:cTn id="214" fill="hold">
                            <p:stCondLst>
                              <p:cond delay="0"/>
                            </p:stCondLst>
                            <p:childTnLst>
                              <p:par>
                                <p:cTn id="215" presetID="51" presetClass="entr" presetSubtype="0" fill="hold" grpId="0" nodeType="clickEffect">
                                  <p:stCondLst>
                                    <p:cond delay="0"/>
                                  </p:stCondLst>
                                  <p:childTnLst>
                                    <p:set>
                                      <p:cBhvr>
                                        <p:cTn id="216" dur="1" fill="hold">
                                          <p:stCondLst>
                                            <p:cond delay="0"/>
                                          </p:stCondLst>
                                        </p:cTn>
                                        <p:tgtEl>
                                          <p:spTgt spid="37"/>
                                        </p:tgtEl>
                                        <p:attrNameLst>
                                          <p:attrName>style.visibility</p:attrName>
                                        </p:attrNameLst>
                                      </p:cBhvr>
                                      <p:to>
                                        <p:strVal val="visible"/>
                                      </p:to>
                                    </p:set>
                                    <p:animEffect transition="in" filter="fade">
                                      <p:cBhvr>
                                        <p:cTn id="217" dur="770" decel="100000"/>
                                        <p:tgtEl>
                                          <p:spTgt spid="37"/>
                                        </p:tgtEl>
                                      </p:cBhvr>
                                    </p:animEffect>
                                    <p:animScale>
                                      <p:cBhvr>
                                        <p:cTn id="218" dur="770" decel="100000"/>
                                        <p:tgtEl>
                                          <p:spTgt spid="37"/>
                                        </p:tgtEl>
                                      </p:cBhvr>
                                      <p:from x="10000" y="10000"/>
                                      <p:to x="200000" y="450000"/>
                                    </p:animScale>
                                    <p:animScale>
                                      <p:cBhvr>
                                        <p:cTn id="219" dur="1230" accel="100000" fill="hold">
                                          <p:stCondLst>
                                            <p:cond delay="770"/>
                                          </p:stCondLst>
                                        </p:cTn>
                                        <p:tgtEl>
                                          <p:spTgt spid="37"/>
                                        </p:tgtEl>
                                      </p:cBhvr>
                                      <p:from x="200000" y="450000"/>
                                      <p:to x="100000" y="100000"/>
                                    </p:animScale>
                                    <p:set>
                                      <p:cBhvr>
                                        <p:cTn id="220" dur="770" fill="hold"/>
                                        <p:tgtEl>
                                          <p:spTgt spid="37"/>
                                        </p:tgtEl>
                                        <p:attrNameLst>
                                          <p:attrName>ppt_x</p:attrName>
                                        </p:attrNameLst>
                                      </p:cBhvr>
                                      <p:to>
                                        <p:strVal val="(0.5)"/>
                                      </p:to>
                                    </p:set>
                                    <p:anim from="(0.5)" to="(#ppt_x)" calcmode="lin" valueType="num">
                                      <p:cBhvr>
                                        <p:cTn id="221" dur="1230" accel="100000" fill="hold">
                                          <p:stCondLst>
                                            <p:cond delay="770"/>
                                          </p:stCondLst>
                                        </p:cTn>
                                        <p:tgtEl>
                                          <p:spTgt spid="37"/>
                                        </p:tgtEl>
                                        <p:attrNameLst>
                                          <p:attrName>ppt_x</p:attrName>
                                        </p:attrNameLst>
                                      </p:cBhvr>
                                    </p:anim>
                                    <p:set>
                                      <p:cBhvr>
                                        <p:cTn id="222" dur="770" fill="hold"/>
                                        <p:tgtEl>
                                          <p:spTgt spid="37"/>
                                        </p:tgtEl>
                                        <p:attrNameLst>
                                          <p:attrName>ppt_y</p:attrName>
                                        </p:attrNameLst>
                                      </p:cBhvr>
                                      <p:to>
                                        <p:strVal val="(#ppt_y+0.4)"/>
                                      </p:to>
                                    </p:set>
                                    <p:anim from="(#ppt_y+0.4)" to="(#ppt_y)" calcmode="lin" valueType="num">
                                      <p:cBhvr>
                                        <p:cTn id="223" dur="1230" accel="100000" fill="hold">
                                          <p:stCondLst>
                                            <p:cond delay="770"/>
                                          </p:stCondLst>
                                        </p:cTn>
                                        <p:tgtEl>
                                          <p:spTgt spid="37"/>
                                        </p:tgtEl>
                                        <p:attrNameLst>
                                          <p:attrName>ppt_y</p:attrName>
                                        </p:attrNameLst>
                                      </p:cBhvr>
                                    </p:anim>
                                  </p:childTnLst>
                                </p:cTn>
                              </p:par>
                              <p:par>
                                <p:cTn id="224" presetID="51" presetClass="entr" presetSubtype="0" fill="hold" grpId="0" nodeType="withEffect">
                                  <p:stCondLst>
                                    <p:cond delay="0"/>
                                  </p:stCondLst>
                                  <p:childTnLst>
                                    <p:set>
                                      <p:cBhvr>
                                        <p:cTn id="225" dur="1" fill="hold">
                                          <p:stCondLst>
                                            <p:cond delay="0"/>
                                          </p:stCondLst>
                                        </p:cTn>
                                        <p:tgtEl>
                                          <p:spTgt spid="10"/>
                                        </p:tgtEl>
                                        <p:attrNameLst>
                                          <p:attrName>style.visibility</p:attrName>
                                        </p:attrNameLst>
                                      </p:cBhvr>
                                      <p:to>
                                        <p:strVal val="visible"/>
                                      </p:to>
                                    </p:set>
                                    <p:animEffect transition="in" filter="fade">
                                      <p:cBhvr>
                                        <p:cTn id="226" dur="770" decel="100000"/>
                                        <p:tgtEl>
                                          <p:spTgt spid="10"/>
                                        </p:tgtEl>
                                      </p:cBhvr>
                                    </p:animEffect>
                                    <p:animScale>
                                      <p:cBhvr>
                                        <p:cTn id="227" dur="770" decel="100000"/>
                                        <p:tgtEl>
                                          <p:spTgt spid="10"/>
                                        </p:tgtEl>
                                      </p:cBhvr>
                                      <p:from x="10000" y="10000"/>
                                      <p:to x="200000" y="450000"/>
                                    </p:animScale>
                                    <p:animScale>
                                      <p:cBhvr>
                                        <p:cTn id="228" dur="1230" accel="100000" fill="hold">
                                          <p:stCondLst>
                                            <p:cond delay="770"/>
                                          </p:stCondLst>
                                        </p:cTn>
                                        <p:tgtEl>
                                          <p:spTgt spid="10"/>
                                        </p:tgtEl>
                                      </p:cBhvr>
                                      <p:from x="200000" y="450000"/>
                                      <p:to x="100000" y="100000"/>
                                    </p:animScale>
                                    <p:set>
                                      <p:cBhvr>
                                        <p:cTn id="229" dur="770" fill="hold"/>
                                        <p:tgtEl>
                                          <p:spTgt spid="10"/>
                                        </p:tgtEl>
                                        <p:attrNameLst>
                                          <p:attrName>ppt_x</p:attrName>
                                        </p:attrNameLst>
                                      </p:cBhvr>
                                      <p:to>
                                        <p:strVal val="(0.5)"/>
                                      </p:to>
                                    </p:set>
                                    <p:anim from="(0.5)" to="(#ppt_x)" calcmode="lin" valueType="num">
                                      <p:cBhvr>
                                        <p:cTn id="230" dur="1230" accel="100000" fill="hold">
                                          <p:stCondLst>
                                            <p:cond delay="770"/>
                                          </p:stCondLst>
                                        </p:cTn>
                                        <p:tgtEl>
                                          <p:spTgt spid="10"/>
                                        </p:tgtEl>
                                        <p:attrNameLst>
                                          <p:attrName>ppt_x</p:attrName>
                                        </p:attrNameLst>
                                      </p:cBhvr>
                                    </p:anim>
                                    <p:set>
                                      <p:cBhvr>
                                        <p:cTn id="231" dur="770" fill="hold"/>
                                        <p:tgtEl>
                                          <p:spTgt spid="10"/>
                                        </p:tgtEl>
                                        <p:attrNameLst>
                                          <p:attrName>ppt_y</p:attrName>
                                        </p:attrNameLst>
                                      </p:cBhvr>
                                      <p:to>
                                        <p:strVal val="(#ppt_y+0.4)"/>
                                      </p:to>
                                    </p:set>
                                    <p:anim from="(#ppt_y+0.4)" to="(#ppt_y)" calcmode="lin" valueType="num">
                                      <p:cBhvr>
                                        <p:cTn id="232" dur="1230" accel="100000" fill="hold">
                                          <p:stCondLst>
                                            <p:cond delay="770"/>
                                          </p:stCondLst>
                                        </p:cTn>
                                        <p:tgtEl>
                                          <p:spTgt spid="10"/>
                                        </p:tgtEl>
                                        <p:attrNameLst>
                                          <p:attrName>ppt_y</p:attrName>
                                        </p:attrNameLst>
                                      </p:cBhvr>
                                    </p:anim>
                                  </p:childTnLst>
                                </p:cTn>
                              </p:par>
                              <p:par>
                                <p:cTn id="233" presetID="51" presetClass="entr" presetSubtype="0" fill="hold" grpId="0" nodeType="withEffect">
                                  <p:stCondLst>
                                    <p:cond delay="0"/>
                                  </p:stCondLst>
                                  <p:childTnLst>
                                    <p:set>
                                      <p:cBhvr>
                                        <p:cTn id="234" dur="1" fill="hold">
                                          <p:stCondLst>
                                            <p:cond delay="0"/>
                                          </p:stCondLst>
                                        </p:cTn>
                                        <p:tgtEl>
                                          <p:spTgt spid="22"/>
                                        </p:tgtEl>
                                        <p:attrNameLst>
                                          <p:attrName>style.visibility</p:attrName>
                                        </p:attrNameLst>
                                      </p:cBhvr>
                                      <p:to>
                                        <p:strVal val="visible"/>
                                      </p:to>
                                    </p:set>
                                    <p:animEffect transition="in" filter="fade">
                                      <p:cBhvr>
                                        <p:cTn id="235" dur="770" decel="100000"/>
                                        <p:tgtEl>
                                          <p:spTgt spid="22"/>
                                        </p:tgtEl>
                                      </p:cBhvr>
                                    </p:animEffect>
                                    <p:animScale>
                                      <p:cBhvr>
                                        <p:cTn id="236" dur="770" decel="100000"/>
                                        <p:tgtEl>
                                          <p:spTgt spid="22"/>
                                        </p:tgtEl>
                                      </p:cBhvr>
                                      <p:from x="10000" y="10000"/>
                                      <p:to x="200000" y="450000"/>
                                    </p:animScale>
                                    <p:animScale>
                                      <p:cBhvr>
                                        <p:cTn id="237" dur="1230" accel="100000" fill="hold">
                                          <p:stCondLst>
                                            <p:cond delay="770"/>
                                          </p:stCondLst>
                                        </p:cTn>
                                        <p:tgtEl>
                                          <p:spTgt spid="22"/>
                                        </p:tgtEl>
                                      </p:cBhvr>
                                      <p:from x="200000" y="450000"/>
                                      <p:to x="100000" y="100000"/>
                                    </p:animScale>
                                    <p:set>
                                      <p:cBhvr>
                                        <p:cTn id="238" dur="770" fill="hold"/>
                                        <p:tgtEl>
                                          <p:spTgt spid="22"/>
                                        </p:tgtEl>
                                        <p:attrNameLst>
                                          <p:attrName>ppt_x</p:attrName>
                                        </p:attrNameLst>
                                      </p:cBhvr>
                                      <p:to>
                                        <p:strVal val="(0.5)"/>
                                      </p:to>
                                    </p:set>
                                    <p:anim from="(0.5)" to="(#ppt_x)" calcmode="lin" valueType="num">
                                      <p:cBhvr>
                                        <p:cTn id="239" dur="1230" accel="100000" fill="hold">
                                          <p:stCondLst>
                                            <p:cond delay="770"/>
                                          </p:stCondLst>
                                        </p:cTn>
                                        <p:tgtEl>
                                          <p:spTgt spid="22"/>
                                        </p:tgtEl>
                                        <p:attrNameLst>
                                          <p:attrName>ppt_x</p:attrName>
                                        </p:attrNameLst>
                                      </p:cBhvr>
                                    </p:anim>
                                    <p:set>
                                      <p:cBhvr>
                                        <p:cTn id="240" dur="770" fill="hold"/>
                                        <p:tgtEl>
                                          <p:spTgt spid="22"/>
                                        </p:tgtEl>
                                        <p:attrNameLst>
                                          <p:attrName>ppt_y</p:attrName>
                                        </p:attrNameLst>
                                      </p:cBhvr>
                                      <p:to>
                                        <p:strVal val="(#ppt_y+0.4)"/>
                                      </p:to>
                                    </p:set>
                                    <p:anim from="(#ppt_y+0.4)" to="(#ppt_y)" calcmode="lin" valueType="num">
                                      <p:cBhvr>
                                        <p:cTn id="241" dur="1230" accel="100000" fill="hold">
                                          <p:stCondLst>
                                            <p:cond delay="770"/>
                                          </p:stCondLst>
                                        </p:cTn>
                                        <p:tgtEl>
                                          <p:spTgt spid="22"/>
                                        </p:tgtEl>
                                        <p:attrNameLst>
                                          <p:attrName>ppt_y</p:attrName>
                                        </p:attrNameLst>
                                      </p:cBhvr>
                                    </p:anim>
                                  </p:childTnLst>
                                </p:cTn>
                              </p:par>
                            </p:childTnLst>
                          </p:cTn>
                        </p:par>
                      </p:childTnLst>
                    </p:cTn>
                  </p:par>
                  <p:par>
                    <p:cTn id="242" fill="hold">
                      <p:stCondLst>
                        <p:cond delay="indefinite"/>
                      </p:stCondLst>
                      <p:childTnLst>
                        <p:par>
                          <p:cTn id="243" fill="hold">
                            <p:stCondLst>
                              <p:cond delay="0"/>
                            </p:stCondLst>
                            <p:childTnLst>
                              <p:par>
                                <p:cTn id="244" presetID="48" presetClass="entr" presetSubtype="0" accel="50000" fill="hold" grpId="0" nodeType="clickEffect">
                                  <p:stCondLst>
                                    <p:cond delay="0"/>
                                  </p:stCondLst>
                                  <p:childTnLst>
                                    <p:set>
                                      <p:cBhvr>
                                        <p:cTn id="245" dur="1" fill="hold">
                                          <p:stCondLst>
                                            <p:cond delay="0"/>
                                          </p:stCondLst>
                                        </p:cTn>
                                        <p:tgtEl>
                                          <p:spTgt spid="11"/>
                                        </p:tgtEl>
                                        <p:attrNameLst>
                                          <p:attrName>style.visibility</p:attrName>
                                        </p:attrNameLst>
                                      </p:cBhvr>
                                      <p:to>
                                        <p:strVal val="visible"/>
                                      </p:to>
                                    </p:set>
                                    <p:anim calcmode="lin" valueType="num">
                                      <p:cBhvr>
                                        <p:cTn id="246"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7"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48" dur="1000" fill="hold"/>
                                        <p:tgtEl>
                                          <p:spTgt spid="11"/>
                                        </p:tgtEl>
                                        <p:attrNameLst>
                                          <p:attrName>ppt_y</p:attrName>
                                        </p:attrNameLst>
                                      </p:cBhvr>
                                      <p:tavLst>
                                        <p:tav tm="0">
                                          <p:val>
                                            <p:strVal val="#ppt_y"/>
                                          </p:val>
                                        </p:tav>
                                        <p:tav tm="100000">
                                          <p:val>
                                            <p:strVal val="#ppt_y"/>
                                          </p:val>
                                        </p:tav>
                                      </p:tavLst>
                                    </p:anim>
                                    <p:animEffect transition="in" filter="fade">
                                      <p:cBhvr>
                                        <p:cTn id="249" dur="1000"/>
                                        <p:tgtEl>
                                          <p:spTgt spid="11"/>
                                        </p:tgtEl>
                                      </p:cBhvr>
                                    </p:animEffect>
                                  </p:childTnLst>
                                </p:cTn>
                              </p:par>
                              <p:par>
                                <p:cTn id="250" presetID="48" presetClass="entr" presetSubtype="0" accel="50000" fill="hold" grpId="0" nodeType="withEffect">
                                  <p:stCondLst>
                                    <p:cond delay="0"/>
                                  </p:stCondLst>
                                  <p:childTnLst>
                                    <p:set>
                                      <p:cBhvr>
                                        <p:cTn id="251" dur="1" fill="hold">
                                          <p:stCondLst>
                                            <p:cond delay="0"/>
                                          </p:stCondLst>
                                        </p:cTn>
                                        <p:tgtEl>
                                          <p:spTgt spid="35"/>
                                        </p:tgtEl>
                                        <p:attrNameLst>
                                          <p:attrName>style.visibility</p:attrName>
                                        </p:attrNameLst>
                                      </p:cBhvr>
                                      <p:to>
                                        <p:strVal val="visible"/>
                                      </p:to>
                                    </p:set>
                                    <p:anim calcmode="lin" valueType="num">
                                      <p:cBhvr>
                                        <p:cTn id="252" dur="1000" fill="hold"/>
                                        <p:tgtEl>
                                          <p:spTgt spid="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3" dur="1000" fill="hold"/>
                                        <p:tgtEl>
                                          <p:spTgt spid="35"/>
                                        </p:tgtEl>
                                        <p:attrNameLst>
                                          <p:attrName>ppt_x</p:attrName>
                                        </p:attrNameLst>
                                      </p:cBhvr>
                                      <p:tavLst>
                                        <p:tav tm="0">
                                          <p:val>
                                            <p:fltVal val="-1"/>
                                          </p:val>
                                        </p:tav>
                                        <p:tav tm="50000">
                                          <p:val>
                                            <p:fltVal val="0.95"/>
                                          </p:val>
                                        </p:tav>
                                        <p:tav tm="100000">
                                          <p:val>
                                            <p:strVal val="#ppt_x"/>
                                          </p:val>
                                        </p:tav>
                                      </p:tavLst>
                                    </p:anim>
                                    <p:anim calcmode="lin" valueType="num">
                                      <p:cBhvr>
                                        <p:cTn id="254" dur="1000" fill="hold"/>
                                        <p:tgtEl>
                                          <p:spTgt spid="35"/>
                                        </p:tgtEl>
                                        <p:attrNameLst>
                                          <p:attrName>ppt_y</p:attrName>
                                        </p:attrNameLst>
                                      </p:cBhvr>
                                      <p:tavLst>
                                        <p:tav tm="0">
                                          <p:val>
                                            <p:strVal val="#ppt_y"/>
                                          </p:val>
                                        </p:tav>
                                        <p:tav tm="100000">
                                          <p:val>
                                            <p:strVal val="#ppt_y"/>
                                          </p:val>
                                        </p:tav>
                                      </p:tavLst>
                                    </p:anim>
                                    <p:animEffect transition="in" filter="fade">
                                      <p:cBhvr>
                                        <p:cTn id="255" dur="1000"/>
                                        <p:tgtEl>
                                          <p:spTgt spid="35"/>
                                        </p:tgtEl>
                                      </p:cBhvr>
                                    </p:animEffect>
                                  </p:childTnLst>
                                </p:cTn>
                              </p:par>
                              <p:par>
                                <p:cTn id="256" presetID="48" presetClass="entr" presetSubtype="0" accel="50000" fill="hold" grpId="0" nodeType="withEffect">
                                  <p:stCondLst>
                                    <p:cond delay="0"/>
                                  </p:stCondLst>
                                  <p:childTnLst>
                                    <p:set>
                                      <p:cBhvr>
                                        <p:cTn id="257" dur="1" fill="hold">
                                          <p:stCondLst>
                                            <p:cond delay="0"/>
                                          </p:stCondLst>
                                        </p:cTn>
                                        <p:tgtEl>
                                          <p:spTgt spid="21"/>
                                        </p:tgtEl>
                                        <p:attrNameLst>
                                          <p:attrName>style.visibility</p:attrName>
                                        </p:attrNameLst>
                                      </p:cBhvr>
                                      <p:to>
                                        <p:strVal val="visible"/>
                                      </p:to>
                                    </p:set>
                                    <p:anim calcmode="lin" valueType="num">
                                      <p:cBhvr>
                                        <p:cTn id="258"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9"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260" dur="1000" fill="hold"/>
                                        <p:tgtEl>
                                          <p:spTgt spid="21"/>
                                        </p:tgtEl>
                                        <p:attrNameLst>
                                          <p:attrName>ppt_y</p:attrName>
                                        </p:attrNameLst>
                                      </p:cBhvr>
                                      <p:tavLst>
                                        <p:tav tm="0">
                                          <p:val>
                                            <p:strVal val="#ppt_y"/>
                                          </p:val>
                                        </p:tav>
                                        <p:tav tm="100000">
                                          <p:val>
                                            <p:strVal val="#ppt_y"/>
                                          </p:val>
                                        </p:tav>
                                      </p:tavLst>
                                    </p:anim>
                                    <p:animEffect transition="in" filter="fade">
                                      <p:cBhvr>
                                        <p:cTn id="261" dur="1000"/>
                                        <p:tgtEl>
                                          <p:spTgt spid="21"/>
                                        </p:tgtEl>
                                      </p:cBhvr>
                                    </p:animEffect>
                                  </p:childTnLst>
                                </p:cTn>
                              </p:par>
                            </p:childTnLst>
                          </p:cTn>
                        </p:par>
                      </p:childTnLst>
                    </p:cTn>
                  </p:par>
                  <p:par>
                    <p:cTn id="262" fill="hold">
                      <p:stCondLst>
                        <p:cond delay="indefinite"/>
                      </p:stCondLst>
                      <p:childTnLst>
                        <p:par>
                          <p:cTn id="263" fill="hold">
                            <p:stCondLst>
                              <p:cond delay="0"/>
                            </p:stCondLst>
                            <p:childTnLst>
                              <p:par>
                                <p:cTn id="264" presetID="3" presetClass="entr" presetSubtype="10" fill="hold" grpId="0" nodeType="clickEffect">
                                  <p:stCondLst>
                                    <p:cond delay="0"/>
                                  </p:stCondLst>
                                  <p:childTnLst>
                                    <p:set>
                                      <p:cBhvr>
                                        <p:cTn id="265" dur="1" fill="hold">
                                          <p:stCondLst>
                                            <p:cond delay="0"/>
                                          </p:stCondLst>
                                        </p:cTn>
                                        <p:tgtEl>
                                          <p:spTgt spid="36"/>
                                        </p:tgtEl>
                                        <p:attrNameLst>
                                          <p:attrName>style.visibility</p:attrName>
                                        </p:attrNameLst>
                                      </p:cBhvr>
                                      <p:to>
                                        <p:strVal val="visible"/>
                                      </p:to>
                                    </p:set>
                                    <p:animEffect transition="in" filter="blinds(horizontal)">
                                      <p:cBhvr>
                                        <p:cTn id="266" dur="500"/>
                                        <p:tgtEl>
                                          <p:spTgt spid="36"/>
                                        </p:tgtEl>
                                      </p:cBhvr>
                                    </p:animEffect>
                                  </p:childTnLst>
                                </p:cTn>
                              </p:par>
                              <p:par>
                                <p:cTn id="267" presetID="3" presetClass="entr" presetSubtype="10" fill="hold" grpId="0" nodeType="withEffect">
                                  <p:stCondLst>
                                    <p:cond delay="0"/>
                                  </p:stCondLst>
                                  <p:childTnLst>
                                    <p:set>
                                      <p:cBhvr>
                                        <p:cTn id="268" dur="1" fill="hold">
                                          <p:stCondLst>
                                            <p:cond delay="0"/>
                                          </p:stCondLst>
                                        </p:cTn>
                                        <p:tgtEl>
                                          <p:spTgt spid="12"/>
                                        </p:tgtEl>
                                        <p:attrNameLst>
                                          <p:attrName>style.visibility</p:attrName>
                                        </p:attrNameLst>
                                      </p:cBhvr>
                                      <p:to>
                                        <p:strVal val="visible"/>
                                      </p:to>
                                    </p:set>
                                    <p:animEffect transition="in" filter="blinds(horizontal)">
                                      <p:cBhvr>
                                        <p:cTn id="269" dur="500"/>
                                        <p:tgtEl>
                                          <p:spTgt spid="12"/>
                                        </p:tgtEl>
                                      </p:cBhvr>
                                    </p:animEffect>
                                  </p:childTnLst>
                                </p:cTn>
                              </p:par>
                              <p:par>
                                <p:cTn id="270" presetID="3" presetClass="entr" presetSubtype="10" fill="hold" nodeType="withEffect">
                                  <p:stCondLst>
                                    <p:cond delay="0"/>
                                  </p:stCondLst>
                                  <p:childTnLst>
                                    <p:set>
                                      <p:cBhvr>
                                        <p:cTn id="271" dur="1" fill="hold">
                                          <p:stCondLst>
                                            <p:cond delay="0"/>
                                          </p:stCondLst>
                                        </p:cTn>
                                        <p:tgtEl>
                                          <p:spTgt spid="49"/>
                                        </p:tgtEl>
                                        <p:attrNameLst>
                                          <p:attrName>style.visibility</p:attrName>
                                        </p:attrNameLst>
                                      </p:cBhvr>
                                      <p:to>
                                        <p:strVal val="visible"/>
                                      </p:to>
                                    </p:set>
                                    <p:animEffect transition="in" filter="blinds(horizontal)">
                                      <p:cBhvr>
                                        <p:cTn id="272" dur="500"/>
                                        <p:tgtEl>
                                          <p:spTgt spid="49"/>
                                        </p:tgtEl>
                                      </p:cBhvr>
                                    </p:animEffect>
                                  </p:childTnLst>
                                </p:cTn>
                              </p:par>
                            </p:childTnLst>
                          </p:cTn>
                        </p:par>
                      </p:childTnLst>
                    </p:cTn>
                  </p:par>
                  <p:par>
                    <p:cTn id="273" fill="hold">
                      <p:stCondLst>
                        <p:cond delay="indefinite"/>
                      </p:stCondLst>
                      <p:childTnLst>
                        <p:par>
                          <p:cTn id="274" fill="hold">
                            <p:stCondLst>
                              <p:cond delay="0"/>
                            </p:stCondLst>
                            <p:childTnLst>
                              <p:par>
                                <p:cTn id="275" presetID="24" presetClass="entr" presetSubtype="0" fill="hold" grpId="0" nodeType="clickEffect">
                                  <p:stCondLst>
                                    <p:cond delay="0"/>
                                  </p:stCondLst>
                                  <p:childTnLst>
                                    <p:set>
                                      <p:cBhvr>
                                        <p:cTn id="276" dur="1" fill="hold">
                                          <p:stCondLst>
                                            <p:cond delay="0"/>
                                          </p:stCondLst>
                                        </p:cTn>
                                        <p:tgtEl>
                                          <p:spTgt spid="45"/>
                                        </p:tgtEl>
                                        <p:attrNameLst>
                                          <p:attrName>style.visibility</p:attrName>
                                        </p:attrNameLst>
                                      </p:cBhvr>
                                      <p:to>
                                        <p:strVal val="visible"/>
                                      </p:to>
                                    </p:set>
                                    <p:anim to="" calcmode="lin" valueType="num">
                                      <p:cBhvr>
                                        <p:cTn id="277" dur="1" fill="hold"/>
                                        <p:tgtEl>
                                          <p:spTgt spid="45"/>
                                        </p:tgtEl>
                                        <p:attrNameLst>
                                          <p:attrName/>
                                        </p:attrNameLst>
                                      </p:cBhvr>
                                    </p:anim>
                                  </p:childTnLst>
                                </p:cTn>
                              </p:par>
                              <p:par>
                                <p:cTn id="278" presetID="24" presetClass="entr" presetSubtype="0" fill="hold" grpId="0" nodeType="withEffect">
                                  <p:stCondLst>
                                    <p:cond delay="0"/>
                                  </p:stCondLst>
                                  <p:childTnLst>
                                    <p:set>
                                      <p:cBhvr>
                                        <p:cTn id="279" dur="1" fill="hold">
                                          <p:stCondLst>
                                            <p:cond delay="0"/>
                                          </p:stCondLst>
                                        </p:cTn>
                                        <p:tgtEl>
                                          <p:spTgt spid="46"/>
                                        </p:tgtEl>
                                        <p:attrNameLst>
                                          <p:attrName>style.visibility</p:attrName>
                                        </p:attrNameLst>
                                      </p:cBhvr>
                                      <p:to>
                                        <p:strVal val="visible"/>
                                      </p:to>
                                    </p:set>
                                    <p:anim to="" calcmode="lin" valueType="num">
                                      <p:cBhvr>
                                        <p:cTn id="280" dur="1" fill="hold"/>
                                        <p:tgtEl>
                                          <p:spTgt spid="46"/>
                                        </p:tgtEl>
                                        <p:attrNameLst>
                                          <p:attrName/>
                                        </p:attrNameLst>
                                      </p:cBhvr>
                                    </p:anim>
                                  </p:childTnLst>
                                </p:cTn>
                              </p:par>
                              <p:par>
                                <p:cTn id="281" presetID="24" presetClass="entr" presetSubtype="0" fill="hold" grpId="0" nodeType="withEffect">
                                  <p:stCondLst>
                                    <p:cond delay="0"/>
                                  </p:stCondLst>
                                  <p:childTnLst>
                                    <p:set>
                                      <p:cBhvr>
                                        <p:cTn id="282" dur="1" fill="hold">
                                          <p:stCondLst>
                                            <p:cond delay="0"/>
                                          </p:stCondLst>
                                        </p:cTn>
                                        <p:tgtEl>
                                          <p:spTgt spid="47"/>
                                        </p:tgtEl>
                                        <p:attrNameLst>
                                          <p:attrName>style.visibility</p:attrName>
                                        </p:attrNameLst>
                                      </p:cBhvr>
                                      <p:to>
                                        <p:strVal val="visible"/>
                                      </p:to>
                                    </p:set>
                                    <p:anim to="" calcmode="lin" valueType="num">
                                      <p:cBhvr>
                                        <p:cTn id="283" dur="1" fill="hold"/>
                                        <p:tgtEl>
                                          <p:spTgt spid="47"/>
                                        </p:tgtEl>
                                        <p:attrNameLst>
                                          <p:attrName/>
                                        </p:attrNameLst>
                                      </p:cBhvr>
                                    </p:anim>
                                  </p:childTnLst>
                                </p:cTn>
                              </p:par>
                              <p:par>
                                <p:cTn id="284" presetID="24" presetClass="entr" presetSubtype="0" fill="hold" grpId="0" nodeType="withEffect">
                                  <p:stCondLst>
                                    <p:cond delay="0"/>
                                  </p:stCondLst>
                                  <p:childTnLst>
                                    <p:set>
                                      <p:cBhvr>
                                        <p:cTn id="285" dur="1" fill="hold">
                                          <p:stCondLst>
                                            <p:cond delay="0"/>
                                          </p:stCondLst>
                                        </p:cTn>
                                        <p:tgtEl>
                                          <p:spTgt spid="48"/>
                                        </p:tgtEl>
                                        <p:attrNameLst>
                                          <p:attrName>style.visibility</p:attrName>
                                        </p:attrNameLst>
                                      </p:cBhvr>
                                      <p:to>
                                        <p:strVal val="visible"/>
                                      </p:to>
                                    </p:set>
                                    <p:anim to="" calcmode="lin" valueType="num">
                                      <p:cBhvr>
                                        <p:cTn id="286" dur="1" fill="hold"/>
                                        <p:tgtEl>
                                          <p:spTgt spid="48"/>
                                        </p:tgtEl>
                                        <p:attrNameLst>
                                          <p:attrName/>
                                        </p:attrNameLst>
                                      </p:cBhvr>
                                    </p:anim>
                                  </p:childTnLst>
                                </p:cTn>
                              </p:par>
                              <p:par>
                                <p:cTn id="287" presetID="24" presetClass="entr" presetSubtype="0" fill="hold" grpId="0" nodeType="withEffect">
                                  <p:stCondLst>
                                    <p:cond delay="0"/>
                                  </p:stCondLst>
                                  <p:childTnLst>
                                    <p:set>
                                      <p:cBhvr>
                                        <p:cTn id="288" dur="1" fill="hold">
                                          <p:stCondLst>
                                            <p:cond delay="0"/>
                                          </p:stCondLst>
                                        </p:cTn>
                                        <p:tgtEl>
                                          <p:spTgt spid="13"/>
                                        </p:tgtEl>
                                        <p:attrNameLst>
                                          <p:attrName>style.visibility</p:attrName>
                                        </p:attrNameLst>
                                      </p:cBhvr>
                                      <p:to>
                                        <p:strVal val="visible"/>
                                      </p:to>
                                    </p:set>
                                    <p:anim to="" calcmode="lin" valueType="num">
                                      <p:cBhvr>
                                        <p:cTn id="289" dur="1" fill="hold"/>
                                        <p:tgtEl>
                                          <p:spTgt spid="13"/>
                                        </p:tgtEl>
                                        <p:attrNameLst>
                                          <p:attrName/>
                                        </p:attrNameLst>
                                      </p:cBhvr>
                                    </p:anim>
                                  </p:childTnLst>
                                </p:cTn>
                              </p:par>
                              <p:par>
                                <p:cTn id="290" presetID="24" presetClass="entr" presetSubtype="0" fill="hold" grpId="0" nodeType="withEffect">
                                  <p:stCondLst>
                                    <p:cond delay="0"/>
                                  </p:stCondLst>
                                  <p:childTnLst>
                                    <p:set>
                                      <p:cBhvr>
                                        <p:cTn id="291" dur="1" fill="hold">
                                          <p:stCondLst>
                                            <p:cond delay="0"/>
                                          </p:stCondLst>
                                        </p:cTn>
                                        <p:tgtEl>
                                          <p:spTgt spid="20"/>
                                        </p:tgtEl>
                                        <p:attrNameLst>
                                          <p:attrName>style.visibility</p:attrName>
                                        </p:attrNameLst>
                                      </p:cBhvr>
                                      <p:to>
                                        <p:strVal val="visible"/>
                                      </p:to>
                                    </p:set>
                                    <p:anim to="" calcmode="lin" valueType="num">
                                      <p:cBhvr>
                                        <p:cTn id="292" dur="1" fill="hold"/>
                                        <p:tgtEl>
                                          <p:spTgt spid="20"/>
                                        </p:tgtEl>
                                        <p:attrNameLst>
                                          <p:attrName/>
                                        </p:attrNameLst>
                                      </p:cBhvr>
                                    </p:anim>
                                  </p:childTnLst>
                                </p:cTn>
                              </p:par>
                            </p:childTnLst>
                          </p:cTn>
                        </p:par>
                      </p:childTnLst>
                    </p:cTn>
                  </p:par>
                  <p:par>
                    <p:cTn id="293" fill="hold">
                      <p:stCondLst>
                        <p:cond delay="indefinite"/>
                      </p:stCondLst>
                      <p:childTnLst>
                        <p:par>
                          <p:cTn id="294" fill="hold">
                            <p:stCondLst>
                              <p:cond delay="0"/>
                            </p:stCondLst>
                            <p:childTnLst>
                              <p:par>
                                <p:cTn id="295" presetID="16" presetClass="entr" presetSubtype="26" fill="hold" nodeType="clickEffect">
                                  <p:stCondLst>
                                    <p:cond delay="0"/>
                                  </p:stCondLst>
                                  <p:childTnLst>
                                    <p:set>
                                      <p:cBhvr>
                                        <p:cTn id="296" dur="1" fill="hold">
                                          <p:stCondLst>
                                            <p:cond delay="0"/>
                                          </p:stCondLst>
                                        </p:cTn>
                                        <p:tgtEl>
                                          <p:spTgt spid="38"/>
                                        </p:tgtEl>
                                        <p:attrNameLst>
                                          <p:attrName>style.visibility</p:attrName>
                                        </p:attrNameLst>
                                      </p:cBhvr>
                                      <p:to>
                                        <p:strVal val="visible"/>
                                      </p:to>
                                    </p:set>
                                    <p:animEffect transition="in" filter="barn(inHorizontal)">
                                      <p:cBhvr>
                                        <p:cTn id="297" dur="500"/>
                                        <p:tgtEl>
                                          <p:spTgt spid="38"/>
                                        </p:tgtEl>
                                      </p:cBhvr>
                                    </p:animEffect>
                                  </p:childTnLst>
                                </p:cTn>
                              </p:par>
                              <p:par>
                                <p:cTn id="298" presetID="16" presetClass="entr" presetSubtype="26" fill="hold" nodeType="withEffect">
                                  <p:stCondLst>
                                    <p:cond delay="0"/>
                                  </p:stCondLst>
                                  <p:childTnLst>
                                    <p:set>
                                      <p:cBhvr>
                                        <p:cTn id="299" dur="1" fill="hold">
                                          <p:stCondLst>
                                            <p:cond delay="0"/>
                                          </p:stCondLst>
                                        </p:cTn>
                                        <p:tgtEl>
                                          <p:spTgt spid="43"/>
                                        </p:tgtEl>
                                        <p:attrNameLst>
                                          <p:attrName>style.visibility</p:attrName>
                                        </p:attrNameLst>
                                      </p:cBhvr>
                                      <p:to>
                                        <p:strVal val="visible"/>
                                      </p:to>
                                    </p:set>
                                    <p:animEffect transition="in" filter="barn(inHorizontal)">
                                      <p:cBhvr>
                                        <p:cTn id="300" dur="500"/>
                                        <p:tgtEl>
                                          <p:spTgt spid="43"/>
                                        </p:tgtEl>
                                      </p:cBhvr>
                                    </p:animEffect>
                                  </p:childTnLst>
                                </p:cTn>
                              </p:par>
                              <p:par>
                                <p:cTn id="301" presetID="16" presetClass="entr" presetSubtype="26" fill="hold" nodeType="withEffect">
                                  <p:stCondLst>
                                    <p:cond delay="0"/>
                                  </p:stCondLst>
                                  <p:childTnLst>
                                    <p:set>
                                      <p:cBhvr>
                                        <p:cTn id="302" dur="1" fill="hold">
                                          <p:stCondLst>
                                            <p:cond delay="0"/>
                                          </p:stCondLst>
                                        </p:cTn>
                                        <p:tgtEl>
                                          <p:spTgt spid="44"/>
                                        </p:tgtEl>
                                        <p:attrNameLst>
                                          <p:attrName>style.visibility</p:attrName>
                                        </p:attrNameLst>
                                      </p:cBhvr>
                                      <p:to>
                                        <p:strVal val="visible"/>
                                      </p:to>
                                    </p:set>
                                    <p:animEffect transition="in" filter="barn(inHorizontal)">
                                      <p:cBhvr>
                                        <p:cTn id="303" dur="500"/>
                                        <p:tgtEl>
                                          <p:spTgt spid="44"/>
                                        </p:tgtEl>
                                      </p:cBhvr>
                                    </p:animEffect>
                                  </p:childTnLst>
                                </p:cTn>
                              </p:par>
                              <p:par>
                                <p:cTn id="304" presetID="16" presetClass="entr" presetSubtype="26" fill="hold" grpId="0" nodeType="withEffect">
                                  <p:stCondLst>
                                    <p:cond delay="0"/>
                                  </p:stCondLst>
                                  <p:childTnLst>
                                    <p:set>
                                      <p:cBhvr>
                                        <p:cTn id="305" dur="1" fill="hold">
                                          <p:stCondLst>
                                            <p:cond delay="0"/>
                                          </p:stCondLst>
                                        </p:cTn>
                                        <p:tgtEl>
                                          <p:spTgt spid="14"/>
                                        </p:tgtEl>
                                        <p:attrNameLst>
                                          <p:attrName>style.visibility</p:attrName>
                                        </p:attrNameLst>
                                      </p:cBhvr>
                                      <p:to>
                                        <p:strVal val="visible"/>
                                      </p:to>
                                    </p:set>
                                    <p:animEffect transition="in" filter="barn(inHorizontal)">
                                      <p:cBhvr>
                                        <p:cTn id="30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9" grpId="0"/>
      <p:bldP spid="40" grpId="0"/>
      <p:bldP spid="41" grpId="0"/>
      <p:bldP spid="42" grpId="0"/>
      <p:bldP spid="45" grpId="0" animBg="1"/>
      <p:bldP spid="46" grpId="0" animBg="1"/>
      <p:bldP spid="47" grpId="0" animBg="1"/>
      <p:bldP spid="4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58949" y="1686744"/>
            <a:ext cx="3108543" cy="523220"/>
          </a:xfrm>
          <a:prstGeom prst="rect">
            <a:avLst/>
          </a:prstGeom>
          <a:noFill/>
        </p:spPr>
        <p:txBody>
          <a:bodyPr wrap="none" rtlCol="0">
            <a:spAutoFit/>
          </a:bodyPr>
          <a:lstStyle/>
          <a:p>
            <a:r>
              <a:rPr lang="es-MX" sz="2400" b="1" dirty="0" smtClean="0">
                <a:solidFill>
                  <a:srgbClr val="8AAC46"/>
                </a:solidFill>
                <a:latin typeface="Candara" pitchFamily="34" charset="0"/>
              </a:rPr>
              <a:t>Ejercicio </a:t>
            </a:r>
            <a:r>
              <a:rPr lang="es-MX" sz="2800" b="1" dirty="0" smtClean="0">
                <a:solidFill>
                  <a:srgbClr val="8AAC46"/>
                </a:solidFill>
                <a:latin typeface="Candara" pitchFamily="34" charset="0"/>
              </a:rPr>
              <a:t>ordenación</a:t>
            </a:r>
            <a:endParaRPr lang="es-MX" sz="2800" b="1" dirty="0">
              <a:solidFill>
                <a:srgbClr val="8AAC46"/>
              </a:solidFill>
              <a:latin typeface="Candar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78244255"/>
              </p:ext>
            </p:extLst>
          </p:nvPr>
        </p:nvGraphicFramePr>
        <p:xfrm>
          <a:off x="1607021" y="2414196"/>
          <a:ext cx="7104112" cy="2103120"/>
        </p:xfrm>
        <a:graphic>
          <a:graphicData uri="http://schemas.openxmlformats.org/drawingml/2006/table">
            <a:tbl>
              <a:tblPr firstRow="1" bandRow="1">
                <a:tableStyleId>{F5AB1C69-6EDB-4FF4-983F-18BD219EF322}</a:tableStyleId>
              </a:tblPr>
              <a:tblGrid>
                <a:gridCol w="7104112"/>
              </a:tblGrid>
              <a:tr h="482140">
                <a:tc>
                  <a:txBody>
                    <a:bodyPr/>
                    <a:lstStyle/>
                    <a:p>
                      <a:pPr algn="just"/>
                      <a:r>
                        <a:rPr lang="es-MX" sz="1800" dirty="0" smtClean="0">
                          <a:latin typeface="Candara" pitchFamily="34" charset="0"/>
                        </a:rPr>
                        <a:t>Ordenar las tarjetas conforme al método</a:t>
                      </a:r>
                      <a:r>
                        <a:rPr lang="es-MX" sz="1800" baseline="0" dirty="0" smtClean="0">
                          <a:latin typeface="Candara" pitchFamily="34" charset="0"/>
                        </a:rPr>
                        <a:t> de ordenación más conveniente</a:t>
                      </a:r>
                      <a:endParaRPr lang="es-MX" sz="1800" dirty="0">
                        <a:latin typeface="Candara" pitchFamily="34" charset="0"/>
                      </a:endParaRPr>
                    </a:p>
                  </a:txBody>
                  <a:tcPr/>
                </a:tc>
              </a:tr>
              <a:tr h="11020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1" dirty="0" smtClean="0">
                          <a:latin typeface="Candara" pitchFamily="34" charset="0"/>
                          <a:ea typeface="Times New Roman"/>
                          <a:cs typeface="Eras Light ITC"/>
                        </a:rPr>
                        <a:t>PROCEDIMIENTO:</a:t>
                      </a:r>
                      <a:r>
                        <a:rPr lang="es-ES" sz="1800" dirty="0" smtClean="0">
                          <a:latin typeface="Candara" pitchFamily="34" charset="0"/>
                          <a:ea typeface="Times New Roman"/>
                          <a:cs typeface="Eras Light ITC"/>
                        </a:rPr>
                        <a:t> Se entregan por equipo</a:t>
                      </a:r>
                      <a:r>
                        <a:rPr lang="es-ES" sz="1800" baseline="0" dirty="0" smtClean="0">
                          <a:latin typeface="Candara" pitchFamily="34" charset="0"/>
                          <a:ea typeface="Times New Roman"/>
                          <a:cs typeface="Eras Light ITC"/>
                        </a:rPr>
                        <a:t> un grupo</a:t>
                      </a:r>
                      <a:r>
                        <a:rPr lang="es-ES" sz="1800" dirty="0" smtClean="0">
                          <a:latin typeface="Candara" pitchFamily="34" charset="0"/>
                          <a:ea typeface="Times New Roman"/>
                          <a:cs typeface="Eras Light ITC"/>
                        </a:rPr>
                        <a:t> de tarjetas que indican ciertos documentos que se usan en el quehacer cotidiano.   Tendrán que ordenarlos conforme a los métodos</a:t>
                      </a:r>
                      <a:r>
                        <a:rPr lang="es-ES" sz="1800" baseline="0" dirty="0" smtClean="0">
                          <a:latin typeface="Candara" pitchFamily="34" charset="0"/>
                          <a:ea typeface="Times New Roman"/>
                          <a:cs typeface="Eras Light ITC"/>
                        </a:rPr>
                        <a:t> de ordenación</a:t>
                      </a:r>
                      <a:r>
                        <a:rPr lang="es-ES" sz="1800" dirty="0" smtClean="0">
                          <a:latin typeface="Candara" pitchFamily="34" charset="0"/>
                          <a:ea typeface="Times New Roman"/>
                          <a:cs typeface="Eras Light ITC"/>
                        </a:rPr>
                        <a:t>, de acuerdo a lo que cada uno considere funcional para su búsqueda y localización.</a:t>
                      </a:r>
                      <a:endParaRPr lang="es-MX" sz="1800" dirty="0">
                        <a:latin typeface="Candara" pitchFamily="34" charset="0"/>
                      </a:endParaRPr>
                    </a:p>
                  </a:txBody>
                  <a:tcPr/>
                </a:tc>
              </a:tr>
            </a:tbl>
          </a:graphicData>
        </a:graphic>
      </p:graphicFrame>
      <p:sp>
        <p:nvSpPr>
          <p:cNvPr id="4" name="3 CuadroTexto"/>
          <p:cNvSpPr txBox="1"/>
          <p:nvPr/>
        </p:nvSpPr>
        <p:spPr>
          <a:xfrm>
            <a:off x="886941" y="4804048"/>
            <a:ext cx="6077305" cy="461665"/>
          </a:xfrm>
          <a:prstGeom prst="rect">
            <a:avLst/>
          </a:prstGeom>
          <a:noFill/>
        </p:spPr>
        <p:txBody>
          <a:bodyPr wrap="none" rtlCol="0">
            <a:spAutoFit/>
          </a:bodyPr>
          <a:lstStyle/>
          <a:p>
            <a:r>
              <a:rPr lang="es-MX" sz="2400" b="1" dirty="0" smtClean="0">
                <a:solidFill>
                  <a:srgbClr val="8AAC46"/>
                </a:solidFill>
                <a:latin typeface="Candara" pitchFamily="34" charset="0"/>
              </a:rPr>
              <a:t>Tipo de método de ordenación seleccionado:</a:t>
            </a:r>
            <a:endParaRPr lang="es-MX" sz="2400" b="1" dirty="0">
              <a:solidFill>
                <a:srgbClr val="8AAC46"/>
              </a:solidFill>
              <a:latin typeface="Candar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317462641"/>
              </p:ext>
            </p:extLst>
          </p:nvPr>
        </p:nvGraphicFramePr>
        <p:xfrm>
          <a:off x="1607021" y="5452120"/>
          <a:ext cx="7104112" cy="792088"/>
        </p:xfrm>
        <a:graphic>
          <a:graphicData uri="http://schemas.openxmlformats.org/drawingml/2006/table">
            <a:tbl>
              <a:tblPr firstRow="1" bandRow="1">
                <a:tableStyleId>{5940675A-B579-460E-94D1-54222C63F5DA}</a:tableStyleId>
              </a:tblPr>
              <a:tblGrid>
                <a:gridCol w="7104112"/>
              </a:tblGrid>
              <a:tr h="792088">
                <a:tc>
                  <a:txBody>
                    <a:bodyPr/>
                    <a:lstStyle/>
                    <a:p>
                      <a:endParaRPr lang="es-MX" dirty="0"/>
                    </a:p>
                  </a:txBody>
                  <a:tcPr/>
                </a:tc>
              </a:tr>
            </a:tbl>
          </a:graphicData>
        </a:graphic>
      </p:graphicFrame>
    </p:spTree>
    <p:extLst>
      <p:ext uri="{BB962C8B-B14F-4D97-AF65-F5344CB8AC3E}">
        <p14:creationId xmlns:p14="http://schemas.microsoft.com/office/powerpoint/2010/main" val="2501578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8525" y="548680"/>
            <a:ext cx="5544616" cy="880241"/>
          </a:xfrm>
          <a:prstGeom prst="rect">
            <a:avLst/>
          </a:prstGeom>
        </p:spPr>
        <p:txBody>
          <a:bodyPr wrap="square">
            <a:spAutoFit/>
          </a:bodyPr>
          <a:lstStyle/>
          <a:p>
            <a:pPr algn="ctr">
              <a:lnSpc>
                <a:spcPct val="80000"/>
              </a:lnSpc>
              <a:defRPr/>
            </a:pPr>
            <a:r>
              <a:rPr lang="es-MX" sz="3200" b="1" dirty="0">
                <a:effectLst>
                  <a:outerShdw blurRad="38100" dist="38100" dir="2700000" algn="tl">
                    <a:srgbClr val="000000">
                      <a:alpha val="43137"/>
                    </a:srgbClr>
                  </a:outerShdw>
                </a:effectLst>
                <a:latin typeface="Tahoma" pitchFamily="34" charset="0"/>
              </a:rPr>
              <a:t>I</a:t>
            </a:r>
            <a:r>
              <a:rPr lang="es-MX" sz="2400" b="1" dirty="0">
                <a:latin typeface="Tahoma" pitchFamily="34" charset="0"/>
              </a:rPr>
              <a:t>NSTRUMENTOS DE </a:t>
            </a:r>
            <a:r>
              <a:rPr lang="es-MX" sz="3200" b="1" dirty="0">
                <a:effectLst>
                  <a:outerShdw blurRad="38100" dist="38100" dir="2700000" algn="tl">
                    <a:srgbClr val="000000">
                      <a:alpha val="43137"/>
                    </a:srgbClr>
                  </a:outerShdw>
                </a:effectLst>
                <a:latin typeface="Tahoma" pitchFamily="34" charset="0"/>
              </a:rPr>
              <a:t>C</a:t>
            </a:r>
            <a:r>
              <a:rPr lang="es-MX" sz="2400" b="1" dirty="0">
                <a:latin typeface="Tahoma" pitchFamily="34" charset="0"/>
              </a:rPr>
              <a:t>ONSULTA Y </a:t>
            </a:r>
          </a:p>
          <a:p>
            <a:pPr algn="ctr">
              <a:lnSpc>
                <a:spcPct val="80000"/>
              </a:lnSpc>
              <a:defRPr/>
            </a:pPr>
            <a:r>
              <a:rPr lang="es-MX" sz="3200" b="1" dirty="0">
                <a:effectLst>
                  <a:outerShdw blurRad="38100" dist="38100" dir="2700000" algn="tl">
                    <a:srgbClr val="000000">
                      <a:alpha val="43137"/>
                    </a:srgbClr>
                  </a:outerShdw>
                </a:effectLst>
                <a:latin typeface="Tahoma" pitchFamily="34" charset="0"/>
              </a:rPr>
              <a:t>C</a:t>
            </a:r>
            <a:r>
              <a:rPr lang="es-MX" sz="2400" b="1" dirty="0">
                <a:latin typeface="Tahoma" pitchFamily="34" charset="0"/>
              </a:rPr>
              <a:t>ONTROL </a:t>
            </a:r>
            <a:r>
              <a:rPr lang="es-MX" sz="3200" b="1" dirty="0" smtClean="0">
                <a:effectLst>
                  <a:outerShdw blurRad="38100" dist="38100" dir="2700000" algn="tl">
                    <a:srgbClr val="000000">
                      <a:alpha val="43137"/>
                    </a:srgbClr>
                  </a:outerShdw>
                </a:effectLst>
                <a:latin typeface="Tahoma" pitchFamily="34" charset="0"/>
              </a:rPr>
              <a:t>A</a:t>
            </a:r>
            <a:r>
              <a:rPr lang="es-MX" sz="2400" b="1" dirty="0" smtClean="0">
                <a:latin typeface="Tahoma" pitchFamily="34" charset="0"/>
              </a:rPr>
              <a:t>RCHIVÍSTICO</a:t>
            </a:r>
            <a:endParaRPr lang="es-MX" sz="2400" b="1" dirty="0">
              <a:latin typeface="Tahoma" pitchFamily="34" charset="0"/>
            </a:endParaRPr>
          </a:p>
        </p:txBody>
      </p:sp>
      <p:sp>
        <p:nvSpPr>
          <p:cNvPr id="3" name="2 CuadroTexto"/>
          <p:cNvSpPr txBox="1">
            <a:spLocks noChangeArrowheads="1"/>
          </p:cNvSpPr>
          <p:nvPr/>
        </p:nvSpPr>
        <p:spPr bwMode="auto">
          <a:xfrm>
            <a:off x="1772889" y="3171972"/>
            <a:ext cx="7010252" cy="2677656"/>
          </a:xfrm>
          <a:prstGeom prst="rect">
            <a:avLst/>
          </a:prstGeom>
          <a:noFill/>
          <a:ln w="9525">
            <a:noFill/>
            <a:miter lim="800000"/>
            <a:headEnd/>
            <a:tailEnd/>
          </a:ln>
        </p:spPr>
        <p:txBody>
          <a:bodyPr wrap="none">
            <a:spAutoFit/>
          </a:bodyPr>
          <a:lstStyle/>
          <a:p>
            <a:pPr>
              <a:buClr>
                <a:srgbClr val="700098"/>
              </a:buClr>
              <a:buFont typeface="Times New Roman" pitchFamily="18" charset="0"/>
              <a:buChar char="ﻵ"/>
            </a:pPr>
            <a:r>
              <a:rPr lang="es-MX" sz="2800" dirty="0" smtClean="0">
                <a:latin typeface="Candara" pitchFamily="34" charset="0"/>
              </a:rPr>
              <a:t>Cuadro </a:t>
            </a:r>
            <a:r>
              <a:rPr lang="es-MX" sz="2800" dirty="0">
                <a:latin typeface="Candara" pitchFamily="34" charset="0"/>
              </a:rPr>
              <a:t>General de Clasificación Archivística</a:t>
            </a:r>
          </a:p>
          <a:p>
            <a:pPr>
              <a:buClr>
                <a:srgbClr val="700098"/>
              </a:buClr>
              <a:buFont typeface="Times New Roman" pitchFamily="18" charset="0"/>
              <a:buChar char="ﻵ"/>
            </a:pPr>
            <a:r>
              <a:rPr lang="es-MX" sz="2800" dirty="0" smtClean="0">
                <a:latin typeface="Candara" pitchFamily="34" charset="0"/>
              </a:rPr>
              <a:t>Catálogo </a:t>
            </a:r>
            <a:r>
              <a:rPr lang="es-MX" sz="2800" dirty="0">
                <a:latin typeface="Candara" pitchFamily="34" charset="0"/>
              </a:rPr>
              <a:t>de Disposición Documental</a:t>
            </a:r>
          </a:p>
          <a:p>
            <a:pPr>
              <a:buClr>
                <a:srgbClr val="700098"/>
              </a:buClr>
              <a:buFont typeface="Times New Roman" pitchFamily="18" charset="0"/>
              <a:buChar char="ﻵ"/>
            </a:pPr>
            <a:r>
              <a:rPr lang="es-MX" sz="2800" dirty="0">
                <a:latin typeface="Candara" pitchFamily="34" charset="0"/>
              </a:rPr>
              <a:t>Inventarios documentales</a:t>
            </a:r>
          </a:p>
          <a:p>
            <a:pPr lvl="1">
              <a:buClr>
                <a:srgbClr val="700098"/>
              </a:buClr>
              <a:buFont typeface="Times New Roman" pitchFamily="18" charset="0"/>
              <a:buChar char="►"/>
            </a:pPr>
            <a:r>
              <a:rPr lang="es-MX" sz="2800" dirty="0">
                <a:latin typeface="Candara" pitchFamily="34" charset="0"/>
              </a:rPr>
              <a:t>General</a:t>
            </a:r>
          </a:p>
          <a:p>
            <a:pPr lvl="1">
              <a:buClr>
                <a:srgbClr val="700098"/>
              </a:buClr>
              <a:buFont typeface="Times New Roman" pitchFamily="18" charset="0"/>
              <a:buChar char="►"/>
            </a:pPr>
            <a:r>
              <a:rPr lang="es-MX" sz="2800" dirty="0">
                <a:latin typeface="Candara" pitchFamily="34" charset="0"/>
              </a:rPr>
              <a:t>De transferencia;</a:t>
            </a:r>
          </a:p>
          <a:p>
            <a:pPr lvl="1">
              <a:buClr>
                <a:srgbClr val="700098"/>
              </a:buClr>
              <a:buFont typeface="Times New Roman" pitchFamily="18" charset="0"/>
              <a:buChar char="►"/>
            </a:pPr>
            <a:r>
              <a:rPr lang="es-MX" sz="2800" dirty="0">
                <a:latin typeface="Candara" pitchFamily="34" charset="0"/>
              </a:rPr>
              <a:t>De baja</a:t>
            </a:r>
          </a:p>
        </p:txBody>
      </p:sp>
      <p:sp>
        <p:nvSpPr>
          <p:cNvPr id="4" name="3 Rectángulo"/>
          <p:cNvSpPr>
            <a:spLocks noChangeArrowheads="1"/>
          </p:cNvSpPr>
          <p:nvPr/>
        </p:nvSpPr>
        <p:spPr bwMode="auto">
          <a:xfrm>
            <a:off x="1772889" y="5815159"/>
            <a:ext cx="6215062" cy="523875"/>
          </a:xfrm>
          <a:prstGeom prst="rect">
            <a:avLst/>
          </a:prstGeom>
          <a:noFill/>
          <a:ln w="9525">
            <a:noFill/>
            <a:miter lim="800000"/>
            <a:headEnd/>
            <a:tailEnd/>
          </a:ln>
        </p:spPr>
        <p:txBody>
          <a:bodyPr>
            <a:spAutoFit/>
          </a:bodyPr>
          <a:lstStyle/>
          <a:p>
            <a:pPr>
              <a:buClr>
                <a:srgbClr val="700098"/>
              </a:buClr>
              <a:buFont typeface="Times New Roman" pitchFamily="18" charset="0"/>
              <a:buChar char="ﻵ"/>
            </a:pPr>
            <a:r>
              <a:rPr lang="es-MX" sz="2800" dirty="0">
                <a:latin typeface="EurekaSans-BoldCaps" pitchFamily="34" charset="0"/>
              </a:rPr>
              <a:t> </a:t>
            </a:r>
            <a:r>
              <a:rPr lang="es-MX" sz="2800" dirty="0">
                <a:latin typeface="Candara" pitchFamily="34" charset="0"/>
              </a:rPr>
              <a:t>La Guía Simple</a:t>
            </a:r>
          </a:p>
        </p:txBody>
      </p:sp>
      <p:sp>
        <p:nvSpPr>
          <p:cNvPr id="5" name="4 CuadroTexto"/>
          <p:cNvSpPr txBox="1">
            <a:spLocks noChangeArrowheads="1"/>
          </p:cNvSpPr>
          <p:nvPr/>
        </p:nvSpPr>
        <p:spPr bwMode="auto">
          <a:xfrm>
            <a:off x="673373" y="1792602"/>
            <a:ext cx="7563815" cy="1200329"/>
          </a:xfrm>
          <a:prstGeom prst="rect">
            <a:avLst/>
          </a:prstGeom>
          <a:noFill/>
          <a:ln w="9525">
            <a:noFill/>
            <a:miter lim="800000"/>
            <a:headEnd/>
            <a:tailEnd/>
          </a:ln>
        </p:spPr>
        <p:txBody>
          <a:bodyPr wrap="square">
            <a:spAutoFit/>
          </a:bodyPr>
          <a:lstStyle/>
          <a:p>
            <a:pPr algn="ctr"/>
            <a:r>
              <a:rPr lang="es-MX" sz="2400" dirty="0">
                <a:latin typeface="Candara" pitchFamily="34" charset="0"/>
              </a:rPr>
              <a:t>Son instrumentos técnicos que nos ayudan </a:t>
            </a:r>
            <a:r>
              <a:rPr lang="es-MX" sz="2400" dirty="0" smtClean="0">
                <a:latin typeface="Candara" pitchFamily="34" charset="0"/>
              </a:rPr>
              <a:t>en la </a:t>
            </a:r>
            <a:r>
              <a:rPr lang="es-MX" sz="2400" dirty="0">
                <a:latin typeface="Candara" pitchFamily="34" charset="0"/>
              </a:rPr>
              <a:t>organización, conservación y localización </a:t>
            </a:r>
            <a:r>
              <a:rPr lang="es-MX" sz="2400" dirty="0" smtClean="0">
                <a:latin typeface="Candara" pitchFamily="34" charset="0"/>
              </a:rPr>
              <a:t>expedita de </a:t>
            </a:r>
            <a:r>
              <a:rPr lang="es-MX" sz="2400" dirty="0">
                <a:latin typeface="Candara" pitchFamily="34" charset="0"/>
              </a:rPr>
              <a:t>los documentos y estos son:</a:t>
            </a:r>
          </a:p>
        </p:txBody>
      </p:sp>
      <p:pic>
        <p:nvPicPr>
          <p:cNvPr id="6" name="Picture 19" descr="C:\Users\colivares\AppData\Local\Microsoft\Windows\Temporary Internet Files\Content.IE5\AY76E68W\MC900335726[1].wmf"/>
          <p:cNvPicPr>
            <a:picLocks noChangeAspect="1" noChangeArrowheads="1"/>
          </p:cNvPicPr>
          <p:nvPr/>
        </p:nvPicPr>
        <p:blipFill>
          <a:blip r:embed="rId2"/>
          <a:srcRect/>
          <a:stretch>
            <a:fillRect/>
          </a:stretch>
        </p:blipFill>
        <p:spPr bwMode="auto">
          <a:xfrm>
            <a:off x="5580112" y="4510284"/>
            <a:ext cx="3123398" cy="2229320"/>
          </a:xfrm>
          <a:prstGeom prst="rect">
            <a:avLst/>
          </a:prstGeom>
          <a:noFill/>
        </p:spPr>
      </p:pic>
    </p:spTree>
    <p:extLst>
      <p:ext uri="{BB962C8B-B14F-4D97-AF65-F5344CB8AC3E}">
        <p14:creationId xmlns:p14="http://schemas.microsoft.com/office/powerpoint/2010/main" val="5417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38758" y="1612575"/>
            <a:ext cx="7572375" cy="5927777"/>
          </a:xfrm>
          <a:prstGeom prst="rect">
            <a:avLst/>
          </a:prstGeom>
        </p:spPr>
        <p:txBody>
          <a:bodyPr>
            <a:spAutoFit/>
          </a:bodyPr>
          <a:lstStyle/>
          <a:p>
            <a:pPr algn="ctr">
              <a:lnSpc>
                <a:spcPct val="80000"/>
              </a:lnSpc>
              <a:defRPr/>
            </a:pPr>
            <a:r>
              <a:rPr lang="es-MX" sz="4000" b="1" dirty="0">
                <a:solidFill>
                  <a:srgbClr val="90269E"/>
                </a:solidFill>
                <a:effectLst>
                  <a:outerShdw blurRad="38100" dist="38100" dir="2700000" algn="tl">
                    <a:srgbClr val="C0C0C0"/>
                  </a:outerShdw>
                </a:effectLst>
                <a:latin typeface="Candara" pitchFamily="34" charset="0"/>
              </a:rPr>
              <a:t>Cuadro General de Clasificación </a:t>
            </a:r>
            <a:r>
              <a:rPr lang="es-MX" sz="4000" b="1" dirty="0" smtClean="0">
                <a:solidFill>
                  <a:srgbClr val="90269E"/>
                </a:solidFill>
                <a:effectLst>
                  <a:outerShdw blurRad="38100" dist="38100" dir="2700000" algn="tl">
                    <a:srgbClr val="C0C0C0"/>
                  </a:outerShdw>
                </a:effectLst>
                <a:latin typeface="Candara" pitchFamily="34" charset="0"/>
              </a:rPr>
              <a:t>Archivística </a:t>
            </a:r>
            <a:r>
              <a:rPr lang="es-MX" sz="4000" b="1" dirty="0" smtClean="0">
                <a:effectLst>
                  <a:outerShdw blurRad="38100" dist="38100" dir="2700000" algn="tl">
                    <a:srgbClr val="C0C0C0"/>
                  </a:outerShdw>
                </a:effectLst>
                <a:latin typeface="Candara" pitchFamily="34" charset="0"/>
              </a:rPr>
              <a:t>(CGCA)</a:t>
            </a:r>
            <a:endParaRPr lang="es-MX" sz="4000" b="1" dirty="0">
              <a:effectLst>
                <a:outerShdw blurRad="38100" dist="38100" dir="2700000" algn="tl">
                  <a:srgbClr val="C0C0C0"/>
                </a:outerShdw>
              </a:effectLst>
              <a:latin typeface="Candara" pitchFamily="34" charset="0"/>
            </a:endParaRPr>
          </a:p>
          <a:p>
            <a:pPr algn="ctr">
              <a:lnSpc>
                <a:spcPct val="80000"/>
              </a:lnSpc>
              <a:defRPr/>
            </a:pPr>
            <a:endParaRPr lang="es-MX" sz="2800" b="1" dirty="0">
              <a:solidFill>
                <a:srgbClr val="90269E"/>
              </a:solidFill>
              <a:effectLst>
                <a:outerShdw blurRad="38100" dist="38100" dir="2700000" algn="tl">
                  <a:srgbClr val="C0C0C0"/>
                </a:outerShdw>
              </a:effectLst>
              <a:latin typeface="Candara" pitchFamily="34" charset="0"/>
            </a:endParaRPr>
          </a:p>
          <a:p>
            <a:pPr algn="ctr">
              <a:lnSpc>
                <a:spcPct val="80000"/>
              </a:lnSpc>
              <a:defRPr/>
            </a:pPr>
            <a:endParaRPr lang="es-MX" sz="2800" b="1" dirty="0">
              <a:solidFill>
                <a:srgbClr val="90269E"/>
              </a:solidFill>
              <a:effectLst>
                <a:outerShdw blurRad="38100" dist="38100" dir="2700000" algn="tl">
                  <a:srgbClr val="C0C0C0"/>
                </a:outerShdw>
              </a:effectLst>
              <a:latin typeface="Candara" pitchFamily="34" charset="0"/>
            </a:endParaRPr>
          </a:p>
          <a:p>
            <a:pPr algn="ctr">
              <a:lnSpc>
                <a:spcPct val="150000"/>
              </a:lnSpc>
              <a:defRPr/>
            </a:pPr>
            <a:r>
              <a:rPr lang="es-MX" sz="2800" dirty="0">
                <a:latin typeface="Candara" pitchFamily="34" charset="0"/>
              </a:rPr>
              <a:t>Instrumento técnico que refleja la </a:t>
            </a:r>
            <a:r>
              <a:rPr lang="es-MX" sz="2800" dirty="0">
                <a:effectLst>
                  <a:outerShdw blurRad="38100" dist="38100" dir="2700000" algn="tl">
                    <a:srgbClr val="000000">
                      <a:alpha val="43137"/>
                    </a:srgbClr>
                  </a:outerShdw>
                </a:effectLst>
                <a:latin typeface="Candara" pitchFamily="34" charset="0"/>
              </a:rPr>
              <a:t>estructura</a:t>
            </a:r>
            <a:r>
              <a:rPr lang="es-MX" sz="2800" dirty="0">
                <a:latin typeface="Candara" pitchFamily="34" charset="0"/>
              </a:rPr>
              <a:t> de un archivo con base en </a:t>
            </a:r>
            <a:r>
              <a:rPr lang="es-MX" sz="2800" dirty="0">
                <a:effectLst>
                  <a:outerShdw blurRad="38100" dist="38100" dir="2700000" algn="tl">
                    <a:srgbClr val="000000">
                      <a:alpha val="43137"/>
                    </a:srgbClr>
                  </a:outerShdw>
                </a:effectLst>
                <a:latin typeface="Candara" pitchFamily="34" charset="0"/>
              </a:rPr>
              <a:t>las  </a:t>
            </a:r>
            <a:r>
              <a:rPr lang="es-MX" sz="2800" i="1" dirty="0">
                <a:effectLst>
                  <a:outerShdw blurRad="38100" dist="38100" dir="2700000" algn="tl">
                    <a:srgbClr val="000000">
                      <a:alpha val="43137"/>
                    </a:srgbClr>
                  </a:outerShdw>
                </a:effectLst>
                <a:latin typeface="Candara" pitchFamily="34" charset="0"/>
              </a:rPr>
              <a:t>atribuciones y funciones</a:t>
            </a:r>
            <a:r>
              <a:rPr lang="es-MX" sz="2800" i="1" dirty="0">
                <a:latin typeface="Candara" pitchFamily="34" charset="0"/>
              </a:rPr>
              <a:t> </a:t>
            </a:r>
            <a:r>
              <a:rPr lang="es-MX" sz="2800" dirty="0" smtClean="0">
                <a:latin typeface="Candara" pitchFamily="34" charset="0"/>
              </a:rPr>
              <a:t>de </a:t>
            </a:r>
            <a:r>
              <a:rPr lang="es-MX" sz="2800" dirty="0">
                <a:latin typeface="Candara" pitchFamily="34" charset="0"/>
              </a:rPr>
              <a:t>la dependencia.</a:t>
            </a:r>
          </a:p>
          <a:p>
            <a:pPr algn="ctr">
              <a:lnSpc>
                <a:spcPct val="150000"/>
              </a:lnSpc>
              <a:defRPr/>
            </a:pPr>
            <a:endParaRPr lang="es-MX" sz="2800" b="1" dirty="0">
              <a:latin typeface="Candara" pitchFamily="34" charset="0"/>
            </a:endParaRPr>
          </a:p>
          <a:p>
            <a:pPr algn="ctr">
              <a:lnSpc>
                <a:spcPct val="80000"/>
              </a:lnSpc>
              <a:defRPr/>
            </a:pPr>
            <a:r>
              <a:rPr lang="es-MX" b="1" dirty="0">
                <a:effectLst>
                  <a:outerShdw blurRad="38100" dist="38100" dir="2700000" algn="tl">
                    <a:srgbClr val="C0C0C0"/>
                  </a:outerShdw>
                </a:effectLst>
                <a:latin typeface="Candara" pitchFamily="34" charset="0"/>
              </a:rPr>
              <a:t>Existen dos</a:t>
            </a:r>
            <a:r>
              <a:rPr lang="es-MX" sz="2800" b="1" dirty="0">
                <a:effectLst>
                  <a:outerShdw blurRad="38100" dist="38100" dir="2700000" algn="tl">
                    <a:srgbClr val="C0C0C0"/>
                  </a:outerShdw>
                </a:effectLst>
                <a:latin typeface="Candara" pitchFamily="34" charset="0"/>
              </a:rPr>
              <a:t>:</a:t>
            </a:r>
          </a:p>
          <a:p>
            <a:pPr algn="ctr">
              <a:lnSpc>
                <a:spcPct val="80000"/>
              </a:lnSpc>
              <a:defRPr/>
            </a:pPr>
            <a:r>
              <a:rPr lang="es-MX" b="1" dirty="0">
                <a:effectLst>
                  <a:outerShdw blurRad="38100" dist="38100" dir="2700000" algn="tl">
                    <a:srgbClr val="C0C0C0"/>
                  </a:outerShdw>
                </a:effectLst>
                <a:latin typeface="Candara" pitchFamily="34" charset="0"/>
              </a:rPr>
              <a:t>FUNCIONES SUSTANTIVAS y </a:t>
            </a:r>
          </a:p>
          <a:p>
            <a:pPr algn="ctr">
              <a:lnSpc>
                <a:spcPct val="80000"/>
              </a:lnSpc>
              <a:defRPr/>
            </a:pPr>
            <a:r>
              <a:rPr lang="es-MX" b="1" dirty="0">
                <a:effectLst>
                  <a:outerShdw blurRad="38100" dist="38100" dir="2700000" algn="tl">
                    <a:srgbClr val="C0C0C0"/>
                  </a:outerShdw>
                </a:effectLst>
                <a:latin typeface="Candara" pitchFamily="34" charset="0"/>
              </a:rPr>
              <a:t>FUNCIONES COMUNES</a:t>
            </a:r>
          </a:p>
          <a:p>
            <a:pPr algn="ctr">
              <a:lnSpc>
                <a:spcPct val="80000"/>
              </a:lnSpc>
              <a:defRPr/>
            </a:pPr>
            <a:endParaRPr lang="es-MX" sz="2000" b="1" dirty="0">
              <a:effectLst>
                <a:outerShdw blurRad="38100" dist="38100" dir="2700000" algn="tl">
                  <a:srgbClr val="C0C0C0"/>
                </a:outerShdw>
              </a:effectLst>
              <a:latin typeface="Candara" pitchFamily="34" charset="0"/>
            </a:endParaRPr>
          </a:p>
          <a:p>
            <a:pPr algn="ctr">
              <a:lnSpc>
                <a:spcPct val="80000"/>
              </a:lnSpc>
              <a:defRPr/>
            </a:pPr>
            <a:endParaRPr lang="es-MX" sz="2000" b="1" dirty="0">
              <a:effectLst>
                <a:outerShdw blurRad="38100" dist="38100" dir="2700000" algn="tl">
                  <a:srgbClr val="C0C0C0"/>
                </a:outerShdw>
              </a:effectLst>
              <a:latin typeface="Candara" pitchFamily="34" charset="0"/>
            </a:endParaRPr>
          </a:p>
          <a:p>
            <a:pPr algn="ctr">
              <a:lnSpc>
                <a:spcPct val="80000"/>
              </a:lnSpc>
              <a:defRPr/>
            </a:pPr>
            <a:endParaRPr lang="es-MX" sz="2000" b="1" dirty="0">
              <a:solidFill>
                <a:srgbClr val="90269E"/>
              </a:solidFill>
              <a:effectLst>
                <a:outerShdw blurRad="38100" dist="38100" dir="2700000" algn="tl">
                  <a:srgbClr val="C0C0C0"/>
                </a:outerShdw>
              </a:effectLst>
              <a:latin typeface="Candara" pitchFamily="34" charset="0"/>
            </a:endParaRPr>
          </a:p>
        </p:txBody>
      </p:sp>
    </p:spTree>
    <p:extLst>
      <p:ext uri="{BB962C8B-B14F-4D97-AF65-F5344CB8AC3E}">
        <p14:creationId xmlns:p14="http://schemas.microsoft.com/office/powerpoint/2010/main" val="13414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CuadroTexto"/>
          <p:cNvSpPr txBox="1"/>
          <p:nvPr/>
        </p:nvSpPr>
        <p:spPr>
          <a:xfrm>
            <a:off x="3405443" y="1547614"/>
            <a:ext cx="3516924" cy="101566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s-MX" sz="1200" b="1" dirty="0">
                <a:latin typeface="Calibri" pitchFamily="34" charset="0"/>
              </a:rPr>
              <a:t>COMISIÓN NACIONAL FORESTAL</a:t>
            </a:r>
          </a:p>
          <a:p>
            <a:pPr algn="ctr">
              <a:defRPr/>
            </a:pPr>
            <a:r>
              <a:rPr lang="es-MX" sz="1200" b="1" dirty="0" smtClean="0">
                <a:latin typeface="Calibri" pitchFamily="34" charset="0"/>
              </a:rPr>
              <a:t>COORDINACIÓN </a:t>
            </a:r>
            <a:r>
              <a:rPr lang="es-MX" sz="1200" b="1" dirty="0">
                <a:latin typeface="Calibri" pitchFamily="34" charset="0"/>
              </a:rPr>
              <a:t>DE ARCHIVOS</a:t>
            </a:r>
          </a:p>
          <a:p>
            <a:pPr algn="ctr">
              <a:defRPr/>
            </a:pPr>
            <a:r>
              <a:rPr lang="es-MX" sz="1200" b="1" dirty="0">
                <a:solidFill>
                  <a:srgbClr val="700098"/>
                </a:solidFill>
                <a:latin typeface="Calibri" pitchFamily="34" charset="0"/>
              </a:rPr>
              <a:t>CUADRO </a:t>
            </a:r>
            <a:r>
              <a:rPr lang="es-MX" sz="1200" b="1" dirty="0" smtClean="0">
                <a:solidFill>
                  <a:srgbClr val="700098"/>
                </a:solidFill>
                <a:latin typeface="Calibri" pitchFamily="34" charset="0"/>
              </a:rPr>
              <a:t>GENERAL DE CLASIFICACIÓN ARCHIVÍSTICA</a:t>
            </a:r>
            <a:endParaRPr lang="es-MX" sz="1200" b="1" dirty="0">
              <a:solidFill>
                <a:srgbClr val="700098"/>
              </a:solidFill>
              <a:latin typeface="Calibri" pitchFamily="34" charset="0"/>
            </a:endParaRPr>
          </a:p>
          <a:p>
            <a:pPr algn="ctr">
              <a:defRPr/>
            </a:pPr>
            <a:r>
              <a:rPr lang="es-MX" sz="1600" b="1" i="1" u="sng" dirty="0">
                <a:latin typeface="Calibri" pitchFamily="34" charset="0"/>
              </a:rPr>
              <a:t>FUNCIONES </a:t>
            </a:r>
            <a:r>
              <a:rPr lang="es-MX" sz="2400" b="1" i="1" u="sng" dirty="0">
                <a:effectLst>
                  <a:outerShdw blurRad="38100" dist="38100" dir="2700000" algn="tl">
                    <a:srgbClr val="000000">
                      <a:alpha val="43137"/>
                    </a:srgbClr>
                  </a:outerShdw>
                </a:effectLst>
                <a:latin typeface="Calibri" pitchFamily="34" charset="0"/>
              </a:rPr>
              <a:t>C</a:t>
            </a:r>
            <a:r>
              <a:rPr lang="es-MX" sz="1600" b="1" i="1" u="sng" dirty="0">
                <a:effectLst>
                  <a:outerShdw blurRad="38100" dist="38100" dir="2700000" algn="tl">
                    <a:srgbClr val="000000">
                      <a:alpha val="43137"/>
                    </a:srgbClr>
                  </a:outerShdw>
                </a:effectLst>
                <a:latin typeface="Calibri" pitchFamily="34" charset="0"/>
              </a:rPr>
              <a:t>OMUNES</a:t>
            </a:r>
          </a:p>
        </p:txBody>
      </p:sp>
      <p:pic>
        <p:nvPicPr>
          <p:cNvPr id="3" name="Picture 7" descr="CONAFOR Logo con letrero BUENO"/>
          <p:cNvPicPr>
            <a:picLocks noChangeAspect="1" noChangeArrowheads="1"/>
          </p:cNvPicPr>
          <p:nvPr/>
        </p:nvPicPr>
        <p:blipFill>
          <a:blip r:embed="rId2"/>
          <a:srcRect/>
          <a:stretch>
            <a:fillRect/>
          </a:stretch>
        </p:blipFill>
        <p:spPr bwMode="auto">
          <a:xfrm>
            <a:off x="7637859" y="1619051"/>
            <a:ext cx="1228725" cy="889000"/>
          </a:xfrm>
          <a:prstGeom prst="rect">
            <a:avLst/>
          </a:prstGeom>
          <a:noFill/>
          <a:ln w="9525">
            <a:noFill/>
            <a:miter lim="800000"/>
            <a:headEnd/>
            <a:tailEnd/>
          </a:ln>
        </p:spPr>
      </p:pic>
      <p:pic>
        <p:nvPicPr>
          <p:cNvPr id="4" name="Picture 7"/>
          <p:cNvPicPr>
            <a:picLocks noChangeAspect="1" noChangeArrowheads="1"/>
          </p:cNvPicPr>
          <p:nvPr/>
        </p:nvPicPr>
        <p:blipFill>
          <a:blip r:embed="rId3"/>
          <a:srcRect/>
          <a:stretch>
            <a:fillRect/>
          </a:stretch>
        </p:blipFill>
        <p:spPr bwMode="auto">
          <a:xfrm>
            <a:off x="926157" y="3119239"/>
            <a:ext cx="8001000" cy="3629025"/>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val="787548832"/>
              </p:ext>
            </p:extLst>
          </p:nvPr>
        </p:nvGraphicFramePr>
        <p:xfrm>
          <a:off x="926157" y="2690614"/>
          <a:ext cx="8001000" cy="171688"/>
        </p:xfrm>
        <a:graphic>
          <a:graphicData uri="http://schemas.openxmlformats.org/drawingml/2006/table">
            <a:tbl>
              <a:tblPr/>
              <a:tblGrid>
                <a:gridCol w="824328"/>
                <a:gridCol w="7176672"/>
              </a:tblGrid>
              <a:tr h="171688">
                <a:tc>
                  <a:txBody>
                    <a:bodyPr/>
                    <a:lstStyle/>
                    <a:p>
                      <a:pPr algn="ctr" fontAlgn="b"/>
                      <a:r>
                        <a:rPr lang="es-MX" sz="1100" b="1" i="0" u="none" strike="noStrike" dirty="0">
                          <a:latin typeface="Century Gothic"/>
                        </a:rPr>
                        <a:t>FONDO</a:t>
                      </a:r>
                    </a:p>
                  </a:txBody>
                  <a:tcPr marL="0" marR="0" marT="0" marB="0" anchor="b">
                    <a:lnL>
                      <a:noFill/>
                    </a:lnL>
                    <a:lnR>
                      <a:noFill/>
                    </a:lnR>
                    <a:lnT>
                      <a:noFill/>
                    </a:lnT>
                    <a:lnB>
                      <a:noFill/>
                    </a:lnB>
                    <a:solidFill>
                      <a:srgbClr val="D8D8D8"/>
                    </a:solidFill>
                  </a:tcPr>
                </a:tc>
                <a:tc>
                  <a:txBody>
                    <a:bodyPr/>
                    <a:lstStyle/>
                    <a:p>
                      <a:pPr algn="ctr" fontAlgn="b"/>
                      <a:r>
                        <a:rPr lang="es-MX" sz="1100" b="0" i="0" u="none" strike="noStrike" dirty="0">
                          <a:latin typeface="Century Gothic"/>
                        </a:rPr>
                        <a:t>COMISIÓN NACIONAL FORESTAL</a:t>
                      </a:r>
                    </a:p>
                  </a:txBody>
                  <a:tcPr marL="0" marR="0" marT="0" marB="0" anchor="b">
                    <a:lnL>
                      <a:noFill/>
                    </a:lnL>
                    <a:lnR>
                      <a:noFill/>
                    </a:lnR>
                    <a:lnT>
                      <a:noFill/>
                    </a:lnT>
                    <a:lnB>
                      <a:noFill/>
                    </a:lnB>
                    <a:solidFill>
                      <a:srgbClr val="D8D8D8"/>
                    </a:solidFill>
                  </a:tcPr>
                </a:tc>
              </a:tr>
            </a:tbl>
          </a:graphicData>
        </a:graphic>
      </p:graphicFrame>
      <p:sp>
        <p:nvSpPr>
          <p:cNvPr id="7" name="6 CuadroTexto"/>
          <p:cNvSpPr txBox="1"/>
          <p:nvPr/>
        </p:nvSpPr>
        <p:spPr>
          <a:xfrm>
            <a:off x="5652120" y="764703"/>
            <a:ext cx="2277611" cy="461665"/>
          </a:xfrm>
          <a:prstGeom prst="rect">
            <a:avLst/>
          </a:prstGeom>
          <a:noFill/>
        </p:spPr>
        <p:txBody>
          <a:bodyPr wrap="none" rtlCol="0">
            <a:spAutoFit/>
          </a:bodyPr>
          <a:lstStyle/>
          <a:p>
            <a:r>
              <a:rPr lang="es-MX" dirty="0" smtClean="0"/>
              <a:t>	</a:t>
            </a:r>
            <a:r>
              <a:rPr lang="es-MX" sz="2400" b="1" dirty="0" smtClean="0">
                <a:effectLst>
                  <a:outerShdw blurRad="38100" dist="38100" dir="2700000" algn="tl">
                    <a:srgbClr val="000000">
                      <a:alpha val="43137"/>
                    </a:srgbClr>
                  </a:outerShdw>
                </a:effectLst>
              </a:rPr>
              <a:t>EJEMPLO</a:t>
            </a:r>
            <a:endParaRPr lang="es-MX"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006277" y="3100883"/>
            <a:ext cx="7850188" cy="3935413"/>
          </a:xfrm>
          <a:prstGeom prst="rect">
            <a:avLst/>
          </a:prstGeom>
          <a:noFill/>
          <a:ln w="9525">
            <a:noFill/>
            <a:miter lim="800000"/>
            <a:headEnd/>
            <a:tailEnd/>
          </a:ln>
        </p:spPr>
      </p:pic>
      <p:sp>
        <p:nvSpPr>
          <p:cNvPr id="3" name="8 CuadroTexto"/>
          <p:cNvSpPr txBox="1"/>
          <p:nvPr/>
        </p:nvSpPr>
        <p:spPr>
          <a:xfrm>
            <a:off x="3559283" y="1600696"/>
            <a:ext cx="3516924" cy="101566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s-MX" sz="1200" b="1" dirty="0">
                <a:latin typeface="Calibri" pitchFamily="34" charset="0"/>
              </a:rPr>
              <a:t>COMISIÓN NACIONAL FORESTAL</a:t>
            </a:r>
          </a:p>
          <a:p>
            <a:pPr algn="ctr">
              <a:defRPr/>
            </a:pPr>
            <a:r>
              <a:rPr lang="es-MX" sz="1200" b="1" dirty="0" smtClean="0">
                <a:latin typeface="Calibri" pitchFamily="34" charset="0"/>
              </a:rPr>
              <a:t>COORDINACIÓN </a:t>
            </a:r>
            <a:r>
              <a:rPr lang="es-MX" sz="1200" b="1" dirty="0">
                <a:latin typeface="Calibri" pitchFamily="34" charset="0"/>
              </a:rPr>
              <a:t>DE ARCHIVOS</a:t>
            </a:r>
          </a:p>
          <a:p>
            <a:pPr algn="ctr">
              <a:defRPr/>
            </a:pPr>
            <a:r>
              <a:rPr lang="es-MX" sz="1200" b="1" dirty="0">
                <a:solidFill>
                  <a:srgbClr val="700098"/>
                </a:solidFill>
                <a:latin typeface="Calibri" pitchFamily="34" charset="0"/>
              </a:rPr>
              <a:t>CUADRO </a:t>
            </a:r>
            <a:r>
              <a:rPr lang="es-MX" sz="1200" b="1" dirty="0" smtClean="0">
                <a:solidFill>
                  <a:srgbClr val="700098"/>
                </a:solidFill>
                <a:latin typeface="Calibri" pitchFamily="34" charset="0"/>
              </a:rPr>
              <a:t>GENERAL DE CLASIFICACIÓN ARCHIVÍSTICA</a:t>
            </a:r>
            <a:endParaRPr lang="es-MX" sz="1200" b="1" dirty="0">
              <a:solidFill>
                <a:srgbClr val="700098"/>
              </a:solidFill>
              <a:latin typeface="Calibri" pitchFamily="34" charset="0"/>
            </a:endParaRPr>
          </a:p>
          <a:p>
            <a:pPr algn="ctr">
              <a:defRPr/>
            </a:pPr>
            <a:r>
              <a:rPr lang="es-MX" sz="1600" b="1" i="1" u="sng" dirty="0">
                <a:latin typeface="Calibri" pitchFamily="34" charset="0"/>
              </a:rPr>
              <a:t>FUNCIONES </a:t>
            </a:r>
            <a:r>
              <a:rPr lang="es-MX" sz="2400" b="1" i="1" u="sng" dirty="0" smtClean="0">
                <a:effectLst>
                  <a:outerShdw blurRad="38100" dist="38100" dir="2700000" algn="tl">
                    <a:srgbClr val="000000">
                      <a:alpha val="43137"/>
                    </a:srgbClr>
                  </a:outerShdw>
                </a:effectLst>
                <a:latin typeface="Calibri" pitchFamily="34" charset="0"/>
              </a:rPr>
              <a:t>S</a:t>
            </a:r>
            <a:r>
              <a:rPr lang="es-MX" sz="1600" b="1" i="1" u="sng" dirty="0" smtClean="0">
                <a:effectLst>
                  <a:outerShdw blurRad="38100" dist="38100" dir="2700000" algn="tl">
                    <a:srgbClr val="000000">
                      <a:alpha val="43137"/>
                    </a:srgbClr>
                  </a:outerShdw>
                </a:effectLst>
                <a:latin typeface="Calibri" pitchFamily="34" charset="0"/>
              </a:rPr>
              <a:t>USTANTIVAS</a:t>
            </a:r>
            <a:endParaRPr lang="es-MX" sz="1600" b="1" i="1" u="sng" dirty="0">
              <a:effectLst>
                <a:outerShdw blurRad="38100" dist="38100" dir="2700000" algn="tl">
                  <a:srgbClr val="000000">
                    <a:alpha val="43137"/>
                  </a:srgbClr>
                </a:outerShdw>
              </a:effectLst>
              <a:latin typeface="Calibri" pitchFamily="34" charset="0"/>
            </a:endParaRPr>
          </a:p>
        </p:txBody>
      </p:sp>
      <p:pic>
        <p:nvPicPr>
          <p:cNvPr id="4" name="Picture 7" descr="CONAFOR Logo con letrero BUENO"/>
          <p:cNvPicPr>
            <a:picLocks noChangeAspect="1" noChangeArrowheads="1"/>
          </p:cNvPicPr>
          <p:nvPr/>
        </p:nvPicPr>
        <p:blipFill>
          <a:blip r:embed="rId3"/>
          <a:srcRect/>
          <a:stretch>
            <a:fillRect/>
          </a:stretch>
        </p:blipFill>
        <p:spPr bwMode="auto">
          <a:xfrm>
            <a:off x="7575675" y="1635696"/>
            <a:ext cx="1228725" cy="889000"/>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val="3191925541"/>
              </p:ext>
            </p:extLst>
          </p:nvPr>
        </p:nvGraphicFramePr>
        <p:xfrm>
          <a:off x="1018228" y="2743696"/>
          <a:ext cx="7858180" cy="171688"/>
        </p:xfrm>
        <a:graphic>
          <a:graphicData uri="http://schemas.openxmlformats.org/drawingml/2006/table">
            <a:tbl>
              <a:tblPr/>
              <a:tblGrid>
                <a:gridCol w="809614"/>
                <a:gridCol w="7048566"/>
              </a:tblGrid>
              <a:tr h="171688">
                <a:tc>
                  <a:txBody>
                    <a:bodyPr/>
                    <a:lstStyle/>
                    <a:p>
                      <a:pPr algn="ctr" fontAlgn="b"/>
                      <a:r>
                        <a:rPr lang="es-MX" sz="1100" b="1" i="0" u="none" strike="noStrike" dirty="0">
                          <a:latin typeface="Century Gothic"/>
                        </a:rPr>
                        <a:t>FONDO</a:t>
                      </a:r>
                    </a:p>
                  </a:txBody>
                  <a:tcPr marL="0" marR="0" marT="0" marB="0" anchor="b">
                    <a:lnL>
                      <a:noFill/>
                    </a:lnL>
                    <a:lnR>
                      <a:noFill/>
                    </a:lnR>
                    <a:lnT>
                      <a:noFill/>
                    </a:lnT>
                    <a:lnB>
                      <a:noFill/>
                    </a:lnB>
                    <a:solidFill>
                      <a:srgbClr val="D8D8D8"/>
                    </a:solidFill>
                  </a:tcPr>
                </a:tc>
                <a:tc>
                  <a:txBody>
                    <a:bodyPr/>
                    <a:lstStyle/>
                    <a:p>
                      <a:pPr algn="ctr" fontAlgn="b"/>
                      <a:r>
                        <a:rPr lang="es-MX" sz="1100" b="0" i="0" u="none" strike="noStrike" dirty="0">
                          <a:latin typeface="Century Gothic"/>
                        </a:rPr>
                        <a:t>COMISIÓN NACIONAL FORESTAL</a:t>
                      </a:r>
                    </a:p>
                  </a:txBody>
                  <a:tcPr marL="0" marR="0" marT="0" marB="0" anchor="b">
                    <a:lnL>
                      <a:noFill/>
                    </a:lnL>
                    <a:lnR>
                      <a:noFill/>
                    </a:lnR>
                    <a:lnT>
                      <a:noFill/>
                    </a:lnT>
                    <a:lnB>
                      <a:noFill/>
                    </a:lnB>
                    <a:solidFill>
                      <a:srgbClr val="D8D8D8"/>
                    </a:solidFill>
                  </a:tcPr>
                </a:tc>
              </a:tr>
            </a:tbl>
          </a:graphicData>
        </a:graphic>
      </p:graphicFrame>
      <p:sp>
        <p:nvSpPr>
          <p:cNvPr id="7" name="6 CuadroTexto"/>
          <p:cNvSpPr txBox="1"/>
          <p:nvPr/>
        </p:nvSpPr>
        <p:spPr>
          <a:xfrm>
            <a:off x="5652120" y="764703"/>
            <a:ext cx="2277611" cy="461665"/>
          </a:xfrm>
          <a:prstGeom prst="rect">
            <a:avLst/>
          </a:prstGeom>
          <a:noFill/>
        </p:spPr>
        <p:txBody>
          <a:bodyPr wrap="none" rtlCol="0">
            <a:spAutoFit/>
          </a:bodyPr>
          <a:lstStyle/>
          <a:p>
            <a:r>
              <a:rPr lang="es-MX" dirty="0" smtClean="0"/>
              <a:t>	</a:t>
            </a:r>
            <a:r>
              <a:rPr lang="es-MX" sz="2400" b="1" dirty="0" smtClean="0">
                <a:effectLst>
                  <a:outerShdw blurRad="38100" dist="38100" dir="2700000" algn="tl">
                    <a:srgbClr val="000000">
                      <a:alpha val="43137"/>
                    </a:srgbClr>
                  </a:outerShdw>
                </a:effectLst>
              </a:rPr>
              <a:t>EJEMPLO</a:t>
            </a:r>
            <a:endParaRPr lang="es-MX"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7298" y="1528746"/>
            <a:ext cx="8143875" cy="5066002"/>
          </a:xfrm>
          <a:prstGeom prst="rect">
            <a:avLst/>
          </a:prstGeom>
        </p:spPr>
        <p:txBody>
          <a:bodyPr>
            <a:spAutoFit/>
          </a:bodyPr>
          <a:lstStyle/>
          <a:p>
            <a:pPr algn="ctr">
              <a:lnSpc>
                <a:spcPct val="80000"/>
              </a:lnSpc>
              <a:defRPr/>
            </a:pPr>
            <a:r>
              <a:rPr lang="es-MX" sz="4400" b="1" dirty="0">
                <a:solidFill>
                  <a:srgbClr val="90269E"/>
                </a:solidFill>
                <a:effectLst>
                  <a:outerShdw blurRad="38100" dist="38100" dir="2700000" algn="tl">
                    <a:srgbClr val="C0C0C0"/>
                  </a:outerShdw>
                </a:effectLst>
                <a:latin typeface="Candara" pitchFamily="34" charset="0"/>
              </a:rPr>
              <a:t>Catálogo de Disposición </a:t>
            </a:r>
            <a:r>
              <a:rPr lang="es-MX" sz="4400" b="1" dirty="0" smtClean="0">
                <a:solidFill>
                  <a:srgbClr val="90269E"/>
                </a:solidFill>
                <a:effectLst>
                  <a:outerShdw blurRad="38100" dist="38100" dir="2700000" algn="tl">
                    <a:srgbClr val="C0C0C0"/>
                  </a:outerShdw>
                </a:effectLst>
                <a:latin typeface="Candara" pitchFamily="34" charset="0"/>
              </a:rPr>
              <a:t>Documental </a:t>
            </a:r>
            <a:r>
              <a:rPr lang="es-MX" sz="4400" b="1" dirty="0" smtClean="0">
                <a:effectLst>
                  <a:outerShdw blurRad="38100" dist="38100" dir="2700000" algn="tl">
                    <a:srgbClr val="C0C0C0"/>
                  </a:outerShdw>
                </a:effectLst>
                <a:latin typeface="Candara" pitchFamily="34" charset="0"/>
              </a:rPr>
              <a:t>(CADIDO)</a:t>
            </a:r>
          </a:p>
          <a:p>
            <a:pPr algn="ctr">
              <a:lnSpc>
                <a:spcPct val="80000"/>
              </a:lnSpc>
              <a:defRPr/>
            </a:pPr>
            <a:endParaRPr lang="es-MX" sz="4400" b="1" dirty="0">
              <a:solidFill>
                <a:srgbClr val="90269E"/>
              </a:solidFill>
              <a:effectLst>
                <a:outerShdw blurRad="38100" dist="38100" dir="2700000" algn="tl">
                  <a:srgbClr val="C0C0C0"/>
                </a:outerShdw>
              </a:effectLst>
              <a:latin typeface="Candara" pitchFamily="34" charset="0"/>
            </a:endParaRPr>
          </a:p>
          <a:p>
            <a:pPr algn="ctr">
              <a:lnSpc>
                <a:spcPct val="80000"/>
              </a:lnSpc>
              <a:defRPr/>
            </a:pPr>
            <a:endParaRPr lang="es-MX" b="1" dirty="0">
              <a:effectLst>
                <a:outerShdw blurRad="38100" dist="38100" dir="2700000" algn="tl">
                  <a:srgbClr val="C0C0C0"/>
                </a:outerShdw>
              </a:effectLst>
              <a:latin typeface="Candara" pitchFamily="34" charset="0"/>
            </a:endParaRPr>
          </a:p>
          <a:p>
            <a:pPr algn="ctr">
              <a:defRPr/>
            </a:pPr>
            <a:endParaRPr lang="es-MX" sz="2400" dirty="0">
              <a:solidFill>
                <a:srgbClr val="009900"/>
              </a:solidFill>
              <a:latin typeface="Candara" pitchFamily="34" charset="0"/>
            </a:endParaRPr>
          </a:p>
          <a:p>
            <a:pPr algn="ctr">
              <a:lnSpc>
                <a:spcPct val="80000"/>
              </a:lnSpc>
              <a:defRPr/>
            </a:pPr>
            <a:r>
              <a:rPr lang="es-MX" sz="2800" dirty="0">
                <a:latin typeface="Candara" pitchFamily="34" charset="0"/>
              </a:rPr>
              <a:t>Es el </a:t>
            </a:r>
            <a:r>
              <a:rPr lang="es-MX" sz="2800" b="1" dirty="0">
                <a:latin typeface="Candara" pitchFamily="34" charset="0"/>
              </a:rPr>
              <a:t>registro general</a:t>
            </a:r>
            <a:r>
              <a:rPr lang="es-MX" sz="2800" dirty="0">
                <a:latin typeface="Candara" pitchFamily="34" charset="0"/>
              </a:rPr>
              <a:t>, </a:t>
            </a:r>
            <a:r>
              <a:rPr lang="es-MX" sz="2800" b="1" dirty="0">
                <a:latin typeface="Candara" pitchFamily="34" charset="0"/>
              </a:rPr>
              <a:t>sistemático y normalizado de los valores de disposición de todos los documentos existentes, </a:t>
            </a:r>
            <a:r>
              <a:rPr lang="es-MX" sz="2800" dirty="0">
                <a:latin typeface="Candara" pitchFamily="34" charset="0"/>
              </a:rPr>
              <a:t>ya sean producidos o recibidos en un sistema administrativo.</a:t>
            </a:r>
          </a:p>
          <a:p>
            <a:pPr algn="ctr">
              <a:lnSpc>
                <a:spcPct val="80000"/>
              </a:lnSpc>
              <a:defRPr/>
            </a:pPr>
            <a:endParaRPr lang="es-MX" sz="2800" dirty="0">
              <a:latin typeface="Candara" pitchFamily="34" charset="0"/>
            </a:endParaRPr>
          </a:p>
          <a:p>
            <a:pPr algn="ctr">
              <a:lnSpc>
                <a:spcPct val="80000"/>
              </a:lnSpc>
              <a:defRPr/>
            </a:pPr>
            <a:r>
              <a:rPr lang="es-MX" sz="2800" dirty="0">
                <a:latin typeface="Candara" pitchFamily="34" charset="0"/>
              </a:rPr>
              <a:t>En sí, es el instrumento que indica de manera organizada y reglamentada </a:t>
            </a:r>
            <a:r>
              <a:rPr lang="es-MX" sz="2800" dirty="0" smtClean="0">
                <a:latin typeface="Candara" pitchFamily="34" charset="0"/>
              </a:rPr>
              <a:t>qué </a:t>
            </a:r>
            <a:r>
              <a:rPr lang="es-MX" sz="2800" dirty="0">
                <a:latin typeface="Candara" pitchFamily="34" charset="0"/>
              </a:rPr>
              <a:t>hacer con la documentación en las distintas áreas de archivo.</a:t>
            </a:r>
          </a:p>
        </p:txBody>
      </p:sp>
    </p:spTree>
    <p:extLst>
      <p:ext uri="{BB962C8B-B14F-4D97-AF65-F5344CB8AC3E}">
        <p14:creationId xmlns:p14="http://schemas.microsoft.com/office/powerpoint/2010/main" val="17763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2" dur="500"/>
                                        <p:tgtEl>
                                          <p:spTgt spid="2">
                                            <p:txEl>
                                              <p:pRg st="4" end="4"/>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827584" y="1286715"/>
            <a:ext cx="8143875" cy="5355312"/>
          </a:xfrm>
          <a:prstGeom prst="rect">
            <a:avLst/>
          </a:prstGeom>
          <a:noFill/>
          <a:ln w="9525">
            <a:noFill/>
            <a:miter lim="800000"/>
            <a:headEnd/>
            <a:tailEnd/>
          </a:ln>
        </p:spPr>
        <p:txBody>
          <a:bodyPr>
            <a:spAutoFit/>
          </a:bodyPr>
          <a:lstStyle/>
          <a:p>
            <a:pPr algn="just">
              <a:defRPr/>
            </a:pPr>
            <a:endParaRPr lang="es-MX" dirty="0">
              <a:latin typeface="Candara" pitchFamily="34" charset="0"/>
            </a:endParaRPr>
          </a:p>
          <a:p>
            <a:pPr algn="just">
              <a:buFont typeface="Wingdings" pitchFamily="2" charset="2"/>
              <a:buChar char="v"/>
              <a:defRPr/>
            </a:pPr>
            <a:r>
              <a:rPr lang="es-MX" dirty="0" smtClean="0">
                <a:latin typeface="Candara" pitchFamily="34" charset="0"/>
              </a:rPr>
              <a:t>Ley Federal de Archivos</a:t>
            </a:r>
          </a:p>
          <a:p>
            <a:pPr algn="just">
              <a:defRPr/>
            </a:pPr>
            <a:endParaRPr lang="es-MX" dirty="0">
              <a:effectLst>
                <a:outerShdw blurRad="38100" dist="38100" dir="2700000" algn="tl">
                  <a:srgbClr val="000000">
                    <a:alpha val="43137"/>
                  </a:srgbClr>
                </a:outerShdw>
              </a:effectLst>
              <a:latin typeface="Candara" pitchFamily="34" charset="0"/>
            </a:endParaRPr>
          </a:p>
          <a:p>
            <a:pPr algn="just">
              <a:defRPr/>
            </a:pPr>
            <a:r>
              <a:rPr lang="es-MX" dirty="0" smtClean="0">
                <a:solidFill>
                  <a:srgbClr val="0070C0"/>
                </a:solidFill>
                <a:effectLst>
                  <a:outerShdw blurRad="38100" dist="38100" dir="2700000" algn="tl">
                    <a:srgbClr val="000000">
                      <a:alpha val="43137"/>
                    </a:srgbClr>
                  </a:outerShdw>
                </a:effectLst>
                <a:latin typeface="Candara" pitchFamily="34" charset="0"/>
              </a:rPr>
              <a:t>23 de enero del 2012</a:t>
            </a:r>
          </a:p>
          <a:p>
            <a:pPr algn="just">
              <a:defRPr/>
            </a:pPr>
            <a:endParaRPr lang="es-MX" dirty="0" smtClean="0">
              <a:latin typeface="Candara" pitchFamily="34" charset="0"/>
            </a:endParaRPr>
          </a:p>
          <a:p>
            <a:pPr algn="just">
              <a:defRPr/>
            </a:pPr>
            <a:r>
              <a:rPr lang="es-MX" dirty="0" smtClean="0">
                <a:latin typeface="Candara" pitchFamily="34" charset="0"/>
              </a:rPr>
              <a:t>Reglamento de la Ley </a:t>
            </a:r>
            <a:r>
              <a:rPr lang="es-MX" dirty="0">
                <a:latin typeface="Candara" pitchFamily="34" charset="0"/>
              </a:rPr>
              <a:t>Federal de </a:t>
            </a:r>
            <a:r>
              <a:rPr lang="es-MX" dirty="0" smtClean="0">
                <a:latin typeface="Candara" pitchFamily="34" charset="0"/>
              </a:rPr>
              <a:t>Archivos</a:t>
            </a:r>
          </a:p>
          <a:p>
            <a:pPr algn="just">
              <a:defRPr/>
            </a:pPr>
            <a:endParaRPr lang="es-MX" dirty="0">
              <a:latin typeface="Candara" pitchFamily="34" charset="0"/>
            </a:endParaRPr>
          </a:p>
          <a:p>
            <a:pPr algn="just">
              <a:defRPr/>
            </a:pPr>
            <a:r>
              <a:rPr lang="es-MX" dirty="0" smtClean="0">
                <a:solidFill>
                  <a:srgbClr val="0070C0"/>
                </a:solidFill>
                <a:effectLst>
                  <a:outerShdw blurRad="38100" dist="38100" dir="2700000" algn="tl">
                    <a:srgbClr val="000000">
                      <a:alpha val="43137"/>
                    </a:srgbClr>
                  </a:outerShdw>
                </a:effectLst>
                <a:latin typeface="Candara" pitchFamily="34" charset="0"/>
              </a:rPr>
              <a:t>13 de mayo del 2014</a:t>
            </a:r>
            <a:endParaRPr lang="es-MX" dirty="0">
              <a:solidFill>
                <a:srgbClr val="0070C0"/>
              </a:solidFill>
              <a:effectLst>
                <a:outerShdw blurRad="38100" dist="38100" dir="2700000" algn="tl">
                  <a:srgbClr val="000000">
                    <a:alpha val="43137"/>
                  </a:srgbClr>
                </a:outerShdw>
              </a:effectLst>
              <a:latin typeface="Candara" pitchFamily="34" charset="0"/>
            </a:endParaRPr>
          </a:p>
          <a:p>
            <a:pPr algn="just">
              <a:defRPr/>
            </a:pPr>
            <a:endParaRPr lang="es-MX" dirty="0">
              <a:effectLst>
                <a:outerShdw blurRad="38100" dist="38100" dir="2700000" algn="tl">
                  <a:srgbClr val="000000">
                    <a:alpha val="43137"/>
                  </a:srgbClr>
                </a:outerShdw>
              </a:effectLst>
              <a:latin typeface="Candara" pitchFamily="34" charset="0"/>
            </a:endParaRPr>
          </a:p>
          <a:p>
            <a:pPr algn="just">
              <a:defRPr/>
            </a:pPr>
            <a:endParaRPr lang="es-MX" dirty="0" smtClean="0">
              <a:effectLst>
                <a:outerShdw blurRad="38100" dist="38100" dir="2700000" algn="tl">
                  <a:srgbClr val="000000">
                    <a:alpha val="43137"/>
                  </a:srgbClr>
                </a:outerShdw>
              </a:effectLst>
              <a:latin typeface="Candara" pitchFamily="34" charset="0"/>
            </a:endParaRPr>
          </a:p>
          <a:p>
            <a:pPr marL="285750" indent="-285750" algn="just">
              <a:buFont typeface="Wingdings" panose="05000000000000000000" pitchFamily="2" charset="2"/>
              <a:buChar char="v"/>
              <a:defRPr/>
            </a:pPr>
            <a:r>
              <a:rPr lang="es-MX" dirty="0">
                <a:latin typeface="Candara" pitchFamily="34" charset="0"/>
              </a:rPr>
              <a:t>Ley </a:t>
            </a:r>
            <a:r>
              <a:rPr lang="es-MX" dirty="0" smtClean="0">
                <a:latin typeface="Candara" pitchFamily="34" charset="0"/>
              </a:rPr>
              <a:t>General de Transparencia y Acceso a la Información Pública</a:t>
            </a:r>
          </a:p>
          <a:p>
            <a:pPr algn="just">
              <a:defRPr/>
            </a:pPr>
            <a:r>
              <a:rPr lang="es-MX" dirty="0">
                <a:solidFill>
                  <a:srgbClr val="0070C0"/>
                </a:solidFill>
                <a:effectLst>
                  <a:outerShdw blurRad="38100" dist="38100" dir="2700000" algn="tl">
                    <a:srgbClr val="000000">
                      <a:alpha val="43137"/>
                    </a:srgbClr>
                  </a:outerShdw>
                </a:effectLst>
                <a:latin typeface="Candara" pitchFamily="34" charset="0"/>
              </a:rPr>
              <a:t>04 de mayo 2015</a:t>
            </a:r>
          </a:p>
          <a:p>
            <a:pPr algn="just">
              <a:defRPr/>
            </a:pPr>
            <a:endParaRPr lang="es-MX" dirty="0">
              <a:latin typeface="Candara" pitchFamily="34" charset="0"/>
            </a:endParaRPr>
          </a:p>
          <a:p>
            <a:endParaRPr lang="es-MX" dirty="0"/>
          </a:p>
          <a:p>
            <a:pPr marL="285750" indent="-285750">
              <a:buFont typeface="Wingdings" panose="05000000000000000000" pitchFamily="2" charset="2"/>
              <a:buChar char="v"/>
            </a:pPr>
            <a:r>
              <a:rPr lang="es-MX" dirty="0"/>
              <a:t> </a:t>
            </a:r>
            <a:r>
              <a:rPr lang="es-MX" dirty="0" smtClean="0">
                <a:latin typeface="Candara" pitchFamily="34" charset="0"/>
              </a:rPr>
              <a:t>Lineamientos </a:t>
            </a:r>
            <a:r>
              <a:rPr lang="es-MX" dirty="0">
                <a:latin typeface="Candara" pitchFamily="34" charset="0"/>
              </a:rPr>
              <a:t>generales para la organización y conservación de los archivos del Poder Ejecutivo Federal. </a:t>
            </a:r>
            <a:r>
              <a:rPr lang="es-MX" dirty="0" smtClean="0">
                <a:latin typeface="Candara" pitchFamily="34" charset="0"/>
              </a:rPr>
              <a:t>(Abrogan los emitidos en 2004).</a:t>
            </a:r>
            <a:endParaRPr lang="es-MX" dirty="0">
              <a:latin typeface="Candara" pitchFamily="34" charset="0"/>
            </a:endParaRPr>
          </a:p>
          <a:p>
            <a:pPr algn="just">
              <a:defRPr/>
            </a:pPr>
            <a:r>
              <a:rPr lang="es-MX" i="1" dirty="0" smtClean="0">
                <a:solidFill>
                  <a:srgbClr val="0070C0"/>
                </a:solidFill>
                <a:effectLst>
                  <a:outerShdw blurRad="38100" dist="38100" dir="2700000" algn="tl">
                    <a:srgbClr val="000000">
                      <a:alpha val="43137"/>
                    </a:srgbClr>
                  </a:outerShdw>
                </a:effectLst>
                <a:latin typeface="Candara" pitchFamily="34" charset="0"/>
              </a:rPr>
              <a:t>03 de julio del 2015</a:t>
            </a:r>
          </a:p>
          <a:p>
            <a:pPr algn="just">
              <a:defRPr/>
            </a:pPr>
            <a:endParaRPr lang="es-MX" i="1" dirty="0">
              <a:latin typeface="Candara" pitchFamily="34" charset="0"/>
            </a:endParaRPr>
          </a:p>
          <a:p>
            <a:pPr algn="just">
              <a:defRPr/>
            </a:pPr>
            <a:endParaRPr lang="es-MX" dirty="0">
              <a:latin typeface="Candara" pitchFamily="34" charset="0"/>
            </a:endParaRPr>
          </a:p>
        </p:txBody>
      </p:sp>
    </p:spTree>
    <p:extLst>
      <p:ext uri="{BB962C8B-B14F-4D97-AF65-F5344CB8AC3E}">
        <p14:creationId xmlns:p14="http://schemas.microsoft.com/office/powerpoint/2010/main" val="15996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CuadroTexto"/>
          <p:cNvSpPr txBox="1"/>
          <p:nvPr/>
        </p:nvSpPr>
        <p:spPr>
          <a:xfrm>
            <a:off x="3771900" y="1069976"/>
            <a:ext cx="2913062" cy="646112"/>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s-MX" sz="1200" b="1" dirty="0">
                <a:latin typeface="Calibri" pitchFamily="34" charset="0"/>
              </a:rPr>
              <a:t>COMISIÓN NACIONAL FORESTAL</a:t>
            </a:r>
          </a:p>
          <a:p>
            <a:pPr algn="ctr">
              <a:defRPr/>
            </a:pPr>
            <a:r>
              <a:rPr lang="es-MX" sz="1200" b="1" dirty="0" smtClean="0">
                <a:latin typeface="Calibri" pitchFamily="34" charset="0"/>
              </a:rPr>
              <a:t>COORDINACIÓN </a:t>
            </a:r>
            <a:r>
              <a:rPr lang="es-MX" sz="1200" b="1" dirty="0">
                <a:latin typeface="Calibri" pitchFamily="34" charset="0"/>
              </a:rPr>
              <a:t>DE ARCHIVOS</a:t>
            </a:r>
          </a:p>
          <a:p>
            <a:pPr algn="ctr">
              <a:defRPr/>
            </a:pPr>
            <a:r>
              <a:rPr lang="es-MX" sz="1200" b="1" dirty="0" smtClean="0">
                <a:solidFill>
                  <a:srgbClr val="700098"/>
                </a:solidFill>
                <a:latin typeface="Calibri" pitchFamily="34" charset="0"/>
              </a:rPr>
              <a:t>CATÁLOGO DE DISPOSICIÓN DOCUMENTAL</a:t>
            </a:r>
            <a:endParaRPr lang="es-MX" sz="1200" u="sng" dirty="0">
              <a:solidFill>
                <a:srgbClr val="700098"/>
              </a:solidFill>
              <a:latin typeface="Calibri" pitchFamily="34" charset="0"/>
            </a:endParaRPr>
          </a:p>
        </p:txBody>
      </p:sp>
      <p:pic>
        <p:nvPicPr>
          <p:cNvPr id="3" name="Picture 7" descr="CONAFOR Logo con letrero BUENO"/>
          <p:cNvPicPr>
            <a:picLocks noChangeAspect="1" noChangeArrowheads="1"/>
          </p:cNvPicPr>
          <p:nvPr/>
        </p:nvPicPr>
        <p:blipFill>
          <a:blip r:embed="rId2"/>
          <a:srcRect/>
          <a:stretch>
            <a:fillRect/>
          </a:stretch>
        </p:blipFill>
        <p:spPr bwMode="auto">
          <a:xfrm>
            <a:off x="7915275" y="998538"/>
            <a:ext cx="1228725" cy="889000"/>
          </a:xfrm>
          <a:prstGeom prst="rect">
            <a:avLst/>
          </a:prstGeom>
          <a:noFill/>
          <a:ln w="9525">
            <a:noFill/>
            <a:miter lim="800000"/>
            <a:headEnd/>
            <a:tailEnd/>
          </a:ln>
        </p:spPr>
      </p:pic>
      <p:pic>
        <p:nvPicPr>
          <p:cNvPr id="4" name="Picture 7"/>
          <p:cNvPicPr>
            <a:picLocks noChangeAspect="1" noChangeArrowheads="1"/>
          </p:cNvPicPr>
          <p:nvPr/>
        </p:nvPicPr>
        <p:blipFill>
          <a:blip r:embed="rId3"/>
          <a:srcRect/>
          <a:stretch>
            <a:fillRect/>
          </a:stretch>
        </p:blipFill>
        <p:spPr bwMode="auto">
          <a:xfrm>
            <a:off x="577850" y="2090738"/>
            <a:ext cx="8566150" cy="3781425"/>
          </a:xfrm>
          <a:prstGeom prst="rect">
            <a:avLst/>
          </a:prstGeom>
          <a:noFill/>
          <a:ln w="9525">
            <a:noFill/>
            <a:miter lim="800000"/>
            <a:headEnd/>
            <a:tailEnd/>
          </a:ln>
        </p:spPr>
      </p:pic>
      <p:sp>
        <p:nvSpPr>
          <p:cNvPr id="5" name="4 CuadroTexto"/>
          <p:cNvSpPr txBox="1"/>
          <p:nvPr/>
        </p:nvSpPr>
        <p:spPr>
          <a:xfrm>
            <a:off x="102047" y="5969001"/>
            <a:ext cx="8905002" cy="261610"/>
          </a:xfrm>
          <a:prstGeom prst="rect">
            <a:avLst/>
          </a:prstGeom>
          <a:noFill/>
        </p:spPr>
        <p:txBody>
          <a:bodyPr wrap="none">
            <a:spAutoFit/>
          </a:bodyPr>
          <a:lstStyle/>
          <a:p>
            <a:pPr>
              <a:defRPr/>
            </a:pPr>
            <a:r>
              <a:rPr lang="es-MX" sz="1100" b="1" dirty="0">
                <a:latin typeface="Candara" pitchFamily="34" charset="0"/>
              </a:rPr>
              <a:t>A</a:t>
            </a:r>
            <a:r>
              <a:rPr lang="es-MX" sz="1100" dirty="0">
                <a:latin typeface="Candara" pitchFamily="34" charset="0"/>
              </a:rPr>
              <a:t>. Administrativo  </a:t>
            </a:r>
            <a:r>
              <a:rPr lang="es-MX" sz="1100" b="1" dirty="0">
                <a:latin typeface="Candara" pitchFamily="34" charset="0"/>
              </a:rPr>
              <a:t>L</a:t>
            </a:r>
            <a:r>
              <a:rPr lang="es-MX" sz="1100" dirty="0">
                <a:latin typeface="Candara" pitchFamily="34" charset="0"/>
              </a:rPr>
              <a:t>. Legal   </a:t>
            </a:r>
            <a:r>
              <a:rPr lang="es-MX" sz="1100" b="1" dirty="0">
                <a:latin typeface="Candara" pitchFamily="34" charset="0"/>
              </a:rPr>
              <a:t>C</a:t>
            </a:r>
            <a:r>
              <a:rPr lang="es-MX" sz="1100" dirty="0">
                <a:latin typeface="Candara" pitchFamily="34" charset="0"/>
              </a:rPr>
              <a:t>. Contable  </a:t>
            </a:r>
            <a:r>
              <a:rPr lang="es-MX" sz="1100" b="1" dirty="0">
                <a:latin typeface="Candara" pitchFamily="34" charset="0"/>
              </a:rPr>
              <a:t>AT</a:t>
            </a:r>
            <a:r>
              <a:rPr lang="es-MX" sz="1100" dirty="0">
                <a:latin typeface="Candara" pitchFamily="34" charset="0"/>
              </a:rPr>
              <a:t>. Archivo de Trámite  </a:t>
            </a:r>
            <a:r>
              <a:rPr lang="es-MX" sz="1100" b="1" dirty="0">
                <a:latin typeface="Candara" pitchFamily="34" charset="0"/>
              </a:rPr>
              <a:t>AC</a:t>
            </a:r>
            <a:r>
              <a:rPr lang="es-MX" sz="1100" dirty="0">
                <a:latin typeface="Candara" pitchFamily="34" charset="0"/>
              </a:rPr>
              <a:t>. Archivo de Concentración  </a:t>
            </a:r>
            <a:r>
              <a:rPr lang="es-MX" sz="1100" b="1" dirty="0">
                <a:latin typeface="Candara" pitchFamily="34" charset="0"/>
              </a:rPr>
              <a:t>BD</a:t>
            </a:r>
            <a:r>
              <a:rPr lang="es-MX" sz="1100" dirty="0">
                <a:latin typeface="Candara" pitchFamily="34" charset="0"/>
              </a:rPr>
              <a:t>. Baja Documental  </a:t>
            </a:r>
            <a:r>
              <a:rPr lang="es-MX" sz="1100" b="1" dirty="0">
                <a:latin typeface="Candara" pitchFamily="34" charset="0"/>
              </a:rPr>
              <a:t>C</a:t>
            </a:r>
            <a:r>
              <a:rPr lang="es-MX" sz="1100" dirty="0">
                <a:latin typeface="Candara" pitchFamily="34" charset="0"/>
              </a:rPr>
              <a:t>. Conservación   </a:t>
            </a:r>
            <a:r>
              <a:rPr lang="es-MX" sz="1100" b="1" dirty="0">
                <a:latin typeface="Candara" pitchFamily="34" charset="0"/>
              </a:rPr>
              <a:t>M</a:t>
            </a:r>
            <a:r>
              <a:rPr lang="es-MX" sz="1100" dirty="0">
                <a:latin typeface="Candara" pitchFamily="34" charset="0"/>
              </a:rPr>
              <a:t>. Muestreo</a:t>
            </a:r>
          </a:p>
        </p:txBody>
      </p:sp>
      <p:sp>
        <p:nvSpPr>
          <p:cNvPr id="6" name="5 CuadroTexto"/>
          <p:cNvSpPr txBox="1"/>
          <p:nvPr/>
        </p:nvSpPr>
        <p:spPr>
          <a:xfrm>
            <a:off x="5654602" y="303038"/>
            <a:ext cx="2277611" cy="461665"/>
          </a:xfrm>
          <a:prstGeom prst="rect">
            <a:avLst/>
          </a:prstGeom>
          <a:noFill/>
        </p:spPr>
        <p:txBody>
          <a:bodyPr wrap="none" rtlCol="0">
            <a:spAutoFit/>
          </a:bodyPr>
          <a:lstStyle/>
          <a:p>
            <a:r>
              <a:rPr lang="es-MX" dirty="0" smtClean="0"/>
              <a:t>	</a:t>
            </a:r>
            <a:r>
              <a:rPr lang="es-MX" sz="2400" b="1" dirty="0" smtClean="0">
                <a:effectLst>
                  <a:outerShdw blurRad="38100" dist="38100" dir="2700000" algn="tl">
                    <a:srgbClr val="000000">
                      <a:alpha val="43137"/>
                    </a:srgbClr>
                  </a:outerShdw>
                </a:effectLst>
              </a:rPr>
              <a:t>EJEMPLO</a:t>
            </a:r>
            <a:endParaRPr lang="es-MX"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2774" y="1560312"/>
            <a:ext cx="7572375" cy="5620000"/>
          </a:xfrm>
          <a:prstGeom prst="rect">
            <a:avLst/>
          </a:prstGeom>
        </p:spPr>
        <p:txBody>
          <a:bodyPr wrap="square">
            <a:spAutoFit/>
          </a:bodyPr>
          <a:lstStyle/>
          <a:p>
            <a:pPr algn="ctr">
              <a:lnSpc>
                <a:spcPct val="80000"/>
              </a:lnSpc>
              <a:defRPr/>
            </a:pPr>
            <a:r>
              <a:rPr lang="es-MX" sz="4400" b="1" dirty="0">
                <a:solidFill>
                  <a:srgbClr val="90269E"/>
                </a:solidFill>
                <a:effectLst>
                  <a:outerShdw blurRad="38100" dist="38100" dir="2700000" algn="tl">
                    <a:srgbClr val="C0C0C0"/>
                  </a:outerShdw>
                </a:effectLst>
                <a:latin typeface="Candara" pitchFamily="34" charset="0"/>
              </a:rPr>
              <a:t>Inventarios documentales</a:t>
            </a:r>
          </a:p>
          <a:p>
            <a:pPr algn="ctr">
              <a:defRPr/>
            </a:pPr>
            <a:endParaRPr lang="es-MX" sz="4000" dirty="0">
              <a:latin typeface="Candara" pitchFamily="34" charset="0"/>
            </a:endParaRPr>
          </a:p>
          <a:p>
            <a:pPr algn="ctr">
              <a:lnSpc>
                <a:spcPct val="150000"/>
              </a:lnSpc>
              <a:defRPr/>
            </a:pPr>
            <a:r>
              <a:rPr lang="es-MX" sz="2800" dirty="0">
                <a:effectLst>
                  <a:outerShdw blurRad="38100" dist="38100" dir="2700000" algn="tl">
                    <a:srgbClr val="C0C0C0"/>
                  </a:outerShdw>
                </a:effectLst>
                <a:latin typeface="Candara" pitchFamily="34" charset="0"/>
              </a:rPr>
              <a:t>Instrumentos de consulta que </a:t>
            </a:r>
            <a:r>
              <a:rPr lang="es-MX" sz="2800" b="1" dirty="0">
                <a:effectLst>
                  <a:outerShdw blurRad="38100" dist="38100" dir="2700000" algn="tl">
                    <a:srgbClr val="C0C0C0"/>
                  </a:outerShdw>
                </a:effectLst>
                <a:latin typeface="Candara" pitchFamily="34" charset="0"/>
              </a:rPr>
              <a:t>describen las series y expedientes de un archivo</a:t>
            </a:r>
            <a:r>
              <a:rPr lang="es-MX" sz="2800" dirty="0">
                <a:effectLst>
                  <a:outerShdw blurRad="38100" dist="38100" dir="2700000" algn="tl">
                    <a:srgbClr val="C0C0C0"/>
                  </a:outerShdw>
                </a:effectLst>
                <a:latin typeface="Candara" pitchFamily="34" charset="0"/>
              </a:rPr>
              <a:t> y que permiten su localización (</a:t>
            </a:r>
            <a:r>
              <a:rPr lang="es-MX" sz="2800" dirty="0">
                <a:solidFill>
                  <a:srgbClr val="700098"/>
                </a:solidFill>
                <a:effectLst>
                  <a:outerShdw blurRad="38100" dist="38100" dir="2700000" algn="tl">
                    <a:srgbClr val="C0C0C0"/>
                  </a:outerShdw>
                </a:effectLst>
                <a:latin typeface="Candara" pitchFamily="34" charset="0"/>
              </a:rPr>
              <a:t>inventario general</a:t>
            </a:r>
            <a:r>
              <a:rPr lang="es-MX" sz="2800" dirty="0">
                <a:effectLst>
                  <a:outerShdw blurRad="38100" dist="38100" dir="2700000" algn="tl">
                    <a:srgbClr val="C0C0C0"/>
                  </a:outerShdw>
                </a:effectLst>
                <a:latin typeface="Candara" pitchFamily="34" charset="0"/>
              </a:rPr>
              <a:t>), </a:t>
            </a:r>
            <a:r>
              <a:rPr lang="es-MX" sz="2800" dirty="0" smtClean="0">
                <a:effectLst>
                  <a:outerShdw blurRad="38100" dist="38100" dir="2700000" algn="tl">
                    <a:srgbClr val="C0C0C0"/>
                  </a:outerShdw>
                </a:effectLst>
                <a:latin typeface="Candara" pitchFamily="34" charset="0"/>
              </a:rPr>
              <a:t>de transferencia </a:t>
            </a:r>
            <a:r>
              <a:rPr lang="es-MX" sz="2800" dirty="0">
                <a:effectLst>
                  <a:outerShdw blurRad="38100" dist="38100" dir="2700000" algn="tl">
                    <a:srgbClr val="C0C0C0"/>
                  </a:outerShdw>
                </a:effectLst>
                <a:latin typeface="Candara" pitchFamily="34" charset="0"/>
              </a:rPr>
              <a:t>(</a:t>
            </a:r>
            <a:r>
              <a:rPr lang="es-MX" sz="2800" dirty="0">
                <a:solidFill>
                  <a:srgbClr val="700098"/>
                </a:solidFill>
                <a:effectLst>
                  <a:outerShdw blurRad="38100" dist="38100" dir="2700000" algn="tl">
                    <a:srgbClr val="C0C0C0"/>
                  </a:outerShdw>
                </a:effectLst>
                <a:latin typeface="Candara" pitchFamily="34" charset="0"/>
              </a:rPr>
              <a:t>inventario de transferencia</a:t>
            </a:r>
            <a:r>
              <a:rPr lang="es-MX" sz="2800" dirty="0">
                <a:effectLst>
                  <a:outerShdw blurRad="38100" dist="38100" dir="2700000" algn="tl">
                    <a:srgbClr val="C0C0C0"/>
                  </a:outerShdw>
                </a:effectLst>
                <a:latin typeface="Candara" pitchFamily="34" charset="0"/>
              </a:rPr>
              <a:t>) o </a:t>
            </a:r>
            <a:r>
              <a:rPr lang="es-MX" sz="2800" dirty="0" smtClean="0">
                <a:effectLst>
                  <a:outerShdw blurRad="38100" dist="38100" dir="2700000" algn="tl">
                    <a:srgbClr val="C0C0C0"/>
                  </a:outerShdw>
                </a:effectLst>
                <a:latin typeface="Candara" pitchFamily="34" charset="0"/>
              </a:rPr>
              <a:t>de baja </a:t>
            </a:r>
            <a:r>
              <a:rPr lang="es-MX" sz="2800" dirty="0">
                <a:effectLst>
                  <a:outerShdw blurRad="38100" dist="38100" dir="2700000" algn="tl">
                    <a:srgbClr val="C0C0C0"/>
                  </a:outerShdw>
                </a:effectLst>
                <a:latin typeface="Candara" pitchFamily="34" charset="0"/>
              </a:rPr>
              <a:t>documental (</a:t>
            </a:r>
            <a:r>
              <a:rPr lang="es-MX" sz="2800" dirty="0">
                <a:solidFill>
                  <a:srgbClr val="700098"/>
                </a:solidFill>
                <a:effectLst>
                  <a:outerShdw blurRad="38100" dist="38100" dir="2700000" algn="tl">
                    <a:srgbClr val="C0C0C0"/>
                  </a:outerShdw>
                </a:effectLst>
                <a:latin typeface="Candara" pitchFamily="34" charset="0"/>
              </a:rPr>
              <a:t>inventario de baja documental</a:t>
            </a:r>
            <a:r>
              <a:rPr lang="es-MX" sz="2800" dirty="0">
                <a:effectLst>
                  <a:outerShdw blurRad="38100" dist="38100" dir="2700000" algn="tl">
                    <a:srgbClr val="C0C0C0"/>
                  </a:outerShdw>
                </a:effectLst>
                <a:latin typeface="Candara" pitchFamily="34" charset="0"/>
              </a:rPr>
              <a:t>). </a:t>
            </a:r>
          </a:p>
          <a:p>
            <a:pPr algn="ctr">
              <a:defRPr/>
            </a:pPr>
            <a:endParaRPr lang="es-MX" sz="3200" b="1" dirty="0">
              <a:effectLst>
                <a:outerShdw blurRad="38100" dist="38100" dir="2700000" algn="tl">
                  <a:srgbClr val="C0C0C0"/>
                </a:outerShdw>
              </a:effectLst>
              <a:latin typeface="Candara" pitchFamily="34" charset="0"/>
            </a:endParaRPr>
          </a:p>
        </p:txBody>
      </p:sp>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00397" y="1556792"/>
            <a:ext cx="7643812" cy="5102935"/>
          </a:xfrm>
          <a:prstGeom prst="rect">
            <a:avLst/>
          </a:prstGeom>
        </p:spPr>
        <p:txBody>
          <a:bodyPr>
            <a:spAutoFit/>
          </a:bodyPr>
          <a:lstStyle/>
          <a:p>
            <a:pPr algn="ctr">
              <a:lnSpc>
                <a:spcPct val="80000"/>
              </a:lnSpc>
              <a:defRPr/>
            </a:pPr>
            <a:r>
              <a:rPr lang="es-MX" sz="4800" b="1" dirty="0">
                <a:solidFill>
                  <a:srgbClr val="90269E"/>
                </a:solidFill>
                <a:effectLst>
                  <a:outerShdw blurRad="38100" dist="38100" dir="2700000" algn="tl">
                    <a:srgbClr val="C0C0C0"/>
                  </a:outerShdw>
                </a:effectLst>
                <a:latin typeface="Candara" pitchFamily="34" charset="0"/>
              </a:rPr>
              <a:t>Guía Simple</a:t>
            </a:r>
          </a:p>
          <a:p>
            <a:pPr algn="ctr">
              <a:lnSpc>
                <a:spcPct val="80000"/>
              </a:lnSpc>
              <a:defRPr/>
            </a:pPr>
            <a:endParaRPr lang="es-MX" sz="4400" b="1" dirty="0">
              <a:solidFill>
                <a:srgbClr val="90269E"/>
              </a:solidFill>
              <a:effectLst>
                <a:outerShdw blurRad="38100" dist="38100" dir="2700000" algn="tl">
                  <a:srgbClr val="C0C0C0"/>
                </a:outerShdw>
              </a:effectLst>
              <a:latin typeface="Candara" pitchFamily="34" charset="0"/>
            </a:endParaRPr>
          </a:p>
          <a:p>
            <a:pPr algn="ctr">
              <a:lnSpc>
                <a:spcPct val="150000"/>
              </a:lnSpc>
              <a:defRPr/>
            </a:pPr>
            <a:r>
              <a:rPr lang="es-MX" sz="2800" dirty="0">
                <a:latin typeface="Candara" pitchFamily="34" charset="0"/>
              </a:rPr>
              <a:t>Esquema general de </a:t>
            </a:r>
            <a:r>
              <a:rPr lang="es-MX" sz="2800" b="1" dirty="0">
                <a:latin typeface="Candara" pitchFamily="34" charset="0"/>
              </a:rPr>
              <a:t>descripción de las series </a:t>
            </a:r>
          </a:p>
          <a:p>
            <a:pPr algn="ctr">
              <a:lnSpc>
                <a:spcPct val="150000"/>
              </a:lnSpc>
              <a:defRPr/>
            </a:pPr>
            <a:r>
              <a:rPr lang="es-MX" sz="2800" b="1" dirty="0">
                <a:latin typeface="Candara" pitchFamily="34" charset="0"/>
              </a:rPr>
              <a:t>documentales de los archivos </a:t>
            </a:r>
            <a:r>
              <a:rPr lang="es-MX" sz="2800" dirty="0">
                <a:latin typeface="Candara" pitchFamily="34" charset="0"/>
              </a:rPr>
              <a:t>de una dependencia o entidad, </a:t>
            </a:r>
          </a:p>
          <a:p>
            <a:pPr algn="ctr">
              <a:lnSpc>
                <a:spcPct val="150000"/>
              </a:lnSpc>
              <a:defRPr/>
            </a:pPr>
            <a:r>
              <a:rPr lang="es-MX" sz="2800" dirty="0">
                <a:latin typeface="Candara" pitchFamily="34" charset="0"/>
              </a:rPr>
              <a:t>que </a:t>
            </a:r>
            <a:r>
              <a:rPr lang="es-MX" sz="2800" i="1" dirty="0">
                <a:solidFill>
                  <a:srgbClr val="700098"/>
                </a:solidFill>
                <a:latin typeface="Candara" pitchFamily="34" charset="0"/>
              </a:rPr>
              <a:t>indica sus características fundamentales</a:t>
            </a:r>
            <a:r>
              <a:rPr lang="es-MX" sz="2800" i="1" dirty="0">
                <a:latin typeface="Candara" pitchFamily="34" charset="0"/>
              </a:rPr>
              <a:t> </a:t>
            </a:r>
          </a:p>
          <a:p>
            <a:pPr algn="ctr">
              <a:lnSpc>
                <a:spcPct val="150000"/>
              </a:lnSpc>
              <a:defRPr/>
            </a:pPr>
            <a:r>
              <a:rPr lang="es-MX" sz="2800" dirty="0">
                <a:effectLst>
                  <a:outerShdw blurRad="38100" dist="38100" dir="2700000" algn="tl">
                    <a:srgbClr val="000000">
                      <a:alpha val="43137"/>
                    </a:srgbClr>
                  </a:outerShdw>
                </a:effectLst>
                <a:latin typeface="Candara" pitchFamily="34" charset="0"/>
              </a:rPr>
              <a:t>conforme al cuadro general de clasificación archivística </a:t>
            </a:r>
            <a:r>
              <a:rPr lang="es-MX" sz="2800" dirty="0" smtClean="0">
                <a:effectLst>
                  <a:outerShdw blurRad="38100" dist="38100" dir="2700000" algn="tl">
                    <a:srgbClr val="000000">
                      <a:alpha val="43137"/>
                    </a:srgbClr>
                  </a:outerShdw>
                </a:effectLst>
                <a:latin typeface="Candara" pitchFamily="34" charset="0"/>
              </a:rPr>
              <a:t> </a:t>
            </a:r>
            <a:r>
              <a:rPr lang="es-MX" sz="2800" dirty="0" smtClean="0">
                <a:latin typeface="Candara" pitchFamily="34" charset="0"/>
              </a:rPr>
              <a:t>y </a:t>
            </a:r>
            <a:r>
              <a:rPr lang="es-MX" sz="2800" dirty="0">
                <a:latin typeface="Candara" pitchFamily="34" charset="0"/>
              </a:rPr>
              <a:t>sus datos generales. </a:t>
            </a:r>
          </a:p>
        </p:txBody>
      </p:sp>
    </p:spTree>
    <p:extLst>
      <p:ext uri="{BB962C8B-B14F-4D97-AF65-F5344CB8AC3E}">
        <p14:creationId xmlns:p14="http://schemas.microsoft.com/office/powerpoint/2010/main" val="2501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54149" y="1747088"/>
            <a:ext cx="8001000" cy="1261884"/>
          </a:xfrm>
          <a:prstGeom prst="rect">
            <a:avLst/>
          </a:prstGeom>
          <a:noFill/>
          <a:ln w="9525" algn="ctr">
            <a:noFill/>
            <a:miter lim="800000"/>
            <a:headEnd type="none" w="sm" len="sm"/>
            <a:tailEnd type="none" w="sm" len="sm"/>
          </a:ln>
        </p:spPr>
        <p:txBody>
          <a:bodyPr>
            <a:spAutoFit/>
          </a:bodyPr>
          <a:lstStyle/>
          <a:p>
            <a:pPr algn="ctr"/>
            <a:r>
              <a:rPr lang="es-MX" sz="4000" b="1" dirty="0" smtClean="0">
                <a:effectLst>
                  <a:outerShdw blurRad="38100" dist="38100" dir="2700000" algn="tl">
                    <a:srgbClr val="000000">
                      <a:alpha val="43137"/>
                    </a:srgbClr>
                  </a:outerShdw>
                </a:effectLst>
                <a:latin typeface="Candara" pitchFamily="34" charset="0"/>
              </a:rPr>
              <a:t>P</a:t>
            </a:r>
            <a:r>
              <a:rPr lang="es-MX" sz="3600" dirty="0" smtClean="0">
                <a:latin typeface="Candara" pitchFamily="34" charset="0"/>
              </a:rPr>
              <a:t>ortadas </a:t>
            </a:r>
            <a:r>
              <a:rPr lang="es-MX" sz="3600" dirty="0">
                <a:latin typeface="Candara" pitchFamily="34" charset="0"/>
              </a:rPr>
              <a:t>y </a:t>
            </a:r>
            <a:r>
              <a:rPr lang="es-MX" sz="4000" b="1" dirty="0" smtClean="0">
                <a:effectLst>
                  <a:outerShdw blurRad="38100" dist="38100" dir="2700000" algn="tl">
                    <a:srgbClr val="000000">
                      <a:alpha val="43137"/>
                    </a:srgbClr>
                  </a:outerShdw>
                </a:effectLst>
                <a:latin typeface="Candara" pitchFamily="34" charset="0"/>
              </a:rPr>
              <a:t>L</a:t>
            </a:r>
            <a:r>
              <a:rPr lang="es-MX" sz="3600" dirty="0" smtClean="0">
                <a:latin typeface="Candara" pitchFamily="34" charset="0"/>
              </a:rPr>
              <a:t>omos </a:t>
            </a:r>
            <a:r>
              <a:rPr lang="es-MX" sz="3600" dirty="0">
                <a:latin typeface="Candara" pitchFamily="34" charset="0"/>
              </a:rPr>
              <a:t>del</a:t>
            </a:r>
          </a:p>
          <a:p>
            <a:pPr algn="ctr"/>
            <a:r>
              <a:rPr lang="es-MX" sz="3600" dirty="0">
                <a:latin typeface="Candara" pitchFamily="34" charset="0"/>
              </a:rPr>
              <a:t>Expediente de archivo</a:t>
            </a:r>
            <a:endParaRPr lang="es-ES" sz="3600" dirty="0">
              <a:latin typeface="Candara" pitchFamily="34" charset="0"/>
            </a:endParaRPr>
          </a:p>
        </p:txBody>
      </p:sp>
      <p:pic>
        <p:nvPicPr>
          <p:cNvPr id="3" name="Picture 8" descr="http://playstationunderground.files.wordpress.com/2007/12/carpeta-icono.jpg"/>
          <p:cNvPicPr>
            <a:picLocks noChangeAspect="1" noChangeArrowheads="1"/>
          </p:cNvPicPr>
          <p:nvPr/>
        </p:nvPicPr>
        <p:blipFill>
          <a:blip r:embed="rId2"/>
          <a:srcRect/>
          <a:stretch>
            <a:fillRect/>
          </a:stretch>
        </p:blipFill>
        <p:spPr bwMode="auto">
          <a:xfrm>
            <a:off x="3068711" y="2947417"/>
            <a:ext cx="3838575" cy="3152775"/>
          </a:xfrm>
          <a:prstGeom prst="rect">
            <a:avLst/>
          </a:prstGeom>
          <a:noFill/>
          <a:ln w="9525">
            <a:noFill/>
            <a:miter lim="800000"/>
            <a:headEnd/>
            <a:tailEnd/>
          </a:ln>
        </p:spPr>
      </p:pic>
    </p:spTree>
    <p:extLst>
      <p:ext uri="{BB962C8B-B14F-4D97-AF65-F5344CB8AC3E}">
        <p14:creationId xmlns:p14="http://schemas.microsoft.com/office/powerpoint/2010/main" val="541774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772816"/>
            <a:ext cx="7776864" cy="4801314"/>
          </a:xfrm>
          <a:prstGeom prst="rect">
            <a:avLst/>
          </a:prstGeom>
        </p:spPr>
        <p:txBody>
          <a:bodyPr wrap="square">
            <a:spAutoFit/>
          </a:bodyPr>
          <a:lstStyle/>
          <a:p>
            <a:pPr algn="just"/>
            <a:r>
              <a:rPr lang="es-MX" dirty="0">
                <a:latin typeface="Candara" panose="020E0502030303020204" pitchFamily="34" charset="0"/>
              </a:rPr>
              <a:t>La identificación del expediente debe contener como mínimo los siguientes elementos: </a:t>
            </a:r>
          </a:p>
          <a:p>
            <a:pPr algn="just"/>
            <a:r>
              <a:rPr lang="es-MX" b="1" dirty="0">
                <a:latin typeface="Candara" panose="020E0502030303020204" pitchFamily="34" charset="0"/>
              </a:rPr>
              <a:t>I. </a:t>
            </a:r>
            <a:r>
              <a:rPr lang="es-MX" dirty="0">
                <a:latin typeface="Candara" panose="020E0502030303020204" pitchFamily="34" charset="0"/>
              </a:rPr>
              <a:t>Unidad administrativa; </a:t>
            </a:r>
          </a:p>
          <a:p>
            <a:pPr algn="just"/>
            <a:r>
              <a:rPr lang="es-MX" b="1" dirty="0">
                <a:latin typeface="Candara" panose="020E0502030303020204" pitchFamily="34" charset="0"/>
              </a:rPr>
              <a:t>II. </a:t>
            </a:r>
            <a:r>
              <a:rPr lang="es-MX" dirty="0">
                <a:latin typeface="Candara" panose="020E0502030303020204" pitchFamily="34" charset="0"/>
              </a:rPr>
              <a:t>Fondo; </a:t>
            </a:r>
          </a:p>
          <a:p>
            <a:pPr algn="just"/>
            <a:r>
              <a:rPr lang="es-MX" b="1" dirty="0">
                <a:latin typeface="Candara" panose="020E0502030303020204" pitchFamily="34" charset="0"/>
              </a:rPr>
              <a:t>III. </a:t>
            </a:r>
            <a:r>
              <a:rPr lang="es-MX" dirty="0">
                <a:latin typeface="Candara" panose="020E0502030303020204" pitchFamily="34" charset="0"/>
              </a:rPr>
              <a:t>Sección; </a:t>
            </a:r>
          </a:p>
          <a:p>
            <a:pPr algn="just"/>
            <a:r>
              <a:rPr lang="es-MX" b="1" dirty="0">
                <a:latin typeface="Candara" panose="020E0502030303020204" pitchFamily="34" charset="0"/>
              </a:rPr>
              <a:t>IV. </a:t>
            </a:r>
            <a:r>
              <a:rPr lang="es-MX" dirty="0">
                <a:latin typeface="Candara" panose="020E0502030303020204" pitchFamily="34" charset="0"/>
              </a:rPr>
              <a:t>Serie; </a:t>
            </a:r>
          </a:p>
          <a:p>
            <a:pPr algn="just"/>
            <a:r>
              <a:rPr lang="es-MX" b="1" dirty="0">
                <a:latin typeface="Candara" panose="020E0502030303020204" pitchFamily="34" charset="0"/>
              </a:rPr>
              <a:t>V. </a:t>
            </a:r>
            <a:r>
              <a:rPr lang="es-MX" dirty="0">
                <a:latin typeface="Candara" panose="020E0502030303020204" pitchFamily="34" charset="0"/>
              </a:rPr>
              <a:t>Número de expediente o clasificador; </a:t>
            </a:r>
          </a:p>
          <a:p>
            <a:pPr algn="just"/>
            <a:r>
              <a:rPr lang="es-MX" b="1" dirty="0">
                <a:latin typeface="Candara" panose="020E0502030303020204" pitchFamily="34" charset="0"/>
              </a:rPr>
              <a:t>VI. </a:t>
            </a:r>
            <a:r>
              <a:rPr lang="es-MX" dirty="0">
                <a:latin typeface="Candara" panose="020E0502030303020204" pitchFamily="34" charset="0"/>
              </a:rPr>
              <a:t>Fecha de apertura y, en su caso, de cierre; </a:t>
            </a:r>
            <a:endParaRPr lang="es-MX" dirty="0" smtClean="0">
              <a:latin typeface="Candara" panose="020E0502030303020204" pitchFamily="34" charset="0"/>
            </a:endParaRPr>
          </a:p>
          <a:p>
            <a:pPr algn="just"/>
            <a:r>
              <a:rPr lang="es-MX" b="1" dirty="0">
                <a:latin typeface="Candara" panose="020E0502030303020204" pitchFamily="34" charset="0"/>
              </a:rPr>
              <a:t>VII. </a:t>
            </a:r>
            <a:r>
              <a:rPr lang="es-MX" dirty="0">
                <a:latin typeface="Candara" panose="020E0502030303020204" pitchFamily="34" charset="0"/>
              </a:rPr>
              <a:t>Asunto; </a:t>
            </a:r>
          </a:p>
          <a:p>
            <a:pPr algn="just"/>
            <a:r>
              <a:rPr lang="es-MX" b="1" dirty="0">
                <a:latin typeface="Candara" panose="020E0502030303020204" pitchFamily="34" charset="0"/>
              </a:rPr>
              <a:t>VIII. </a:t>
            </a:r>
            <a:r>
              <a:rPr lang="es-MX" dirty="0">
                <a:latin typeface="Candara" panose="020E0502030303020204" pitchFamily="34" charset="0"/>
              </a:rPr>
              <a:t>Valores documentales; </a:t>
            </a:r>
          </a:p>
          <a:p>
            <a:pPr algn="just"/>
            <a:r>
              <a:rPr lang="es-MX" b="1" dirty="0">
                <a:latin typeface="Candara" panose="020E0502030303020204" pitchFamily="34" charset="0"/>
              </a:rPr>
              <a:t>IX. </a:t>
            </a:r>
            <a:r>
              <a:rPr lang="es-MX" dirty="0">
                <a:latin typeface="Candara" panose="020E0502030303020204" pitchFamily="34" charset="0"/>
              </a:rPr>
              <a:t>Vigencia documental; </a:t>
            </a:r>
          </a:p>
          <a:p>
            <a:pPr algn="just"/>
            <a:r>
              <a:rPr lang="es-MX" b="1" dirty="0">
                <a:latin typeface="Candara" panose="020E0502030303020204" pitchFamily="34" charset="0"/>
              </a:rPr>
              <a:t>X. </a:t>
            </a:r>
            <a:r>
              <a:rPr lang="es-MX" dirty="0">
                <a:latin typeface="Candara" panose="020E0502030303020204" pitchFamily="34" charset="0"/>
              </a:rPr>
              <a:t>Número de fojas útiles al cierre, y </a:t>
            </a:r>
          </a:p>
          <a:p>
            <a:pPr algn="just"/>
            <a:r>
              <a:rPr lang="es-MX" b="1" dirty="0">
                <a:latin typeface="Candara" panose="020E0502030303020204" pitchFamily="34" charset="0"/>
              </a:rPr>
              <a:t>XI. </a:t>
            </a:r>
            <a:r>
              <a:rPr lang="es-MX" dirty="0">
                <a:latin typeface="Candara" panose="020E0502030303020204" pitchFamily="34" charset="0"/>
              </a:rPr>
              <a:t>Condiciones de acceso a la información: público, reservado o confidencial y, en su caso, el periodo de reserva. </a:t>
            </a:r>
            <a:endParaRPr lang="es-MX" dirty="0" smtClean="0">
              <a:latin typeface="Candara" panose="020E0502030303020204" pitchFamily="34" charset="0"/>
            </a:endParaRPr>
          </a:p>
          <a:p>
            <a:pPr algn="just"/>
            <a:endParaRPr lang="es-MX" dirty="0" smtClean="0">
              <a:latin typeface="Candara" panose="020E0502030303020204" pitchFamily="34" charset="0"/>
            </a:endParaRPr>
          </a:p>
          <a:p>
            <a:pPr algn="just"/>
            <a:r>
              <a:rPr lang="es-MX" dirty="0">
                <a:latin typeface="Candara" panose="020E0502030303020204" pitchFamily="34" charset="0"/>
              </a:rPr>
              <a:t>La ceja de la portada o guarda exterior del expediente deberá contener la nomenclatura asignada a las fracciones III, IV y V del presente lineamiento. </a:t>
            </a:r>
          </a:p>
        </p:txBody>
      </p:sp>
    </p:spTree>
    <p:extLst>
      <p:ext uri="{BB962C8B-B14F-4D97-AF65-F5344CB8AC3E}">
        <p14:creationId xmlns:p14="http://schemas.microsoft.com/office/powerpoint/2010/main" val="13414238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720879" y="1782693"/>
            <a:ext cx="6558206" cy="769441"/>
          </a:xfrm>
          <a:prstGeom prst="rect">
            <a:avLst/>
          </a:prstGeom>
          <a:noFill/>
          <a:ln w="9525">
            <a:noFill/>
            <a:miter lim="800000"/>
            <a:headEnd/>
            <a:tailEnd/>
          </a:ln>
        </p:spPr>
        <p:txBody>
          <a:bodyPr wrap="none">
            <a:spAutoFit/>
          </a:bodyPr>
          <a:lstStyle/>
          <a:p>
            <a:pPr algn="ctr"/>
            <a:r>
              <a:rPr lang="es-ES" sz="4400" b="1" dirty="0" smtClean="0">
                <a:effectLst>
                  <a:outerShdw blurRad="38100" dist="38100" dir="2700000" algn="tl">
                    <a:srgbClr val="000000">
                      <a:alpha val="43137"/>
                    </a:srgbClr>
                  </a:outerShdw>
                </a:effectLst>
                <a:latin typeface="Candara" pitchFamily="34" charset="0"/>
              </a:rPr>
              <a:t>C</a:t>
            </a:r>
            <a:r>
              <a:rPr lang="es-ES" sz="4000" dirty="0" smtClean="0">
                <a:latin typeface="Candara" pitchFamily="34" charset="0"/>
              </a:rPr>
              <a:t>onservación </a:t>
            </a:r>
            <a:r>
              <a:rPr lang="es-ES" sz="4000" dirty="0">
                <a:latin typeface="Candara" pitchFamily="34" charset="0"/>
              </a:rPr>
              <a:t>de </a:t>
            </a:r>
            <a:r>
              <a:rPr lang="es-ES" sz="4400" b="1" dirty="0" smtClean="0">
                <a:effectLst>
                  <a:outerShdw blurRad="38100" dist="38100" dir="2700000" algn="tl">
                    <a:srgbClr val="000000">
                      <a:alpha val="43137"/>
                    </a:srgbClr>
                  </a:outerShdw>
                </a:effectLst>
                <a:latin typeface="Candara" pitchFamily="34" charset="0"/>
              </a:rPr>
              <a:t>e</a:t>
            </a:r>
            <a:r>
              <a:rPr lang="es-ES" sz="4000" dirty="0" smtClean="0">
                <a:latin typeface="Candara" pitchFamily="34" charset="0"/>
              </a:rPr>
              <a:t>xpedientes</a:t>
            </a:r>
            <a:endParaRPr lang="es-ES" sz="4000" dirty="0">
              <a:latin typeface="Candara" pitchFamily="34" charset="0"/>
            </a:endParaRPr>
          </a:p>
        </p:txBody>
      </p:sp>
      <p:pic>
        <p:nvPicPr>
          <p:cNvPr id="3" name="22 Imagen" descr="numeros.gif"/>
          <p:cNvPicPr>
            <a:picLocks noChangeAspect="1"/>
          </p:cNvPicPr>
          <p:nvPr/>
        </p:nvPicPr>
        <p:blipFill>
          <a:blip r:embed="rId2"/>
          <a:srcRect/>
          <a:stretch>
            <a:fillRect/>
          </a:stretch>
        </p:blipFill>
        <p:spPr bwMode="auto">
          <a:xfrm>
            <a:off x="2643092" y="3028944"/>
            <a:ext cx="4322214" cy="3143256"/>
          </a:xfrm>
          <a:prstGeom prst="rect">
            <a:avLst/>
          </a:prstGeom>
          <a:noFill/>
          <a:ln w="9525">
            <a:noFill/>
            <a:miter lim="800000"/>
            <a:headEnd/>
            <a:tailEnd/>
          </a:ln>
        </p:spPr>
      </p:pic>
    </p:spTree>
    <p:extLst>
      <p:ext uri="{BB962C8B-B14F-4D97-AF65-F5344CB8AC3E}">
        <p14:creationId xmlns:p14="http://schemas.microsoft.com/office/powerpoint/2010/main" val="30270529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a:spLocks noChangeArrowheads="1"/>
          </p:cNvSpPr>
          <p:nvPr/>
        </p:nvSpPr>
        <p:spPr bwMode="auto">
          <a:xfrm>
            <a:off x="788541" y="1863159"/>
            <a:ext cx="7193892" cy="677108"/>
          </a:xfrm>
          <a:prstGeom prst="rect">
            <a:avLst/>
          </a:prstGeom>
          <a:noFill/>
          <a:ln w="9525">
            <a:noFill/>
            <a:miter lim="800000"/>
            <a:headEnd/>
            <a:tailEnd/>
          </a:ln>
        </p:spPr>
        <p:txBody>
          <a:bodyPr wrap="none">
            <a:spAutoFit/>
          </a:bodyPr>
          <a:lstStyle/>
          <a:p>
            <a:pPr>
              <a:defRPr/>
            </a:pPr>
            <a:r>
              <a:rPr lang="es-MX" b="1" dirty="0">
                <a:solidFill>
                  <a:srgbClr val="990099"/>
                </a:solidFill>
                <a:effectLst>
                  <a:outerShdw blurRad="38100" dist="38100" dir="2700000" algn="tl">
                    <a:srgbClr val="000000">
                      <a:alpha val="43137"/>
                    </a:srgbClr>
                  </a:outerShdw>
                </a:effectLst>
                <a:latin typeface="Candara" pitchFamily="34" charset="0"/>
              </a:rPr>
              <a:t>¿Qué es el </a:t>
            </a:r>
            <a:r>
              <a:rPr lang="es-MX" b="1" dirty="0">
                <a:effectLst>
                  <a:outerShdw blurRad="38100" dist="38100" dir="2700000" algn="tl">
                    <a:srgbClr val="000000">
                      <a:alpha val="43137"/>
                    </a:srgbClr>
                  </a:outerShdw>
                </a:effectLst>
                <a:latin typeface="Candara" pitchFamily="34" charset="0"/>
              </a:rPr>
              <a:t>PERIODO DE GESTIÓN </a:t>
            </a:r>
            <a:r>
              <a:rPr lang="es-MX" b="1" dirty="0">
                <a:solidFill>
                  <a:srgbClr val="990099"/>
                </a:solidFill>
                <a:effectLst>
                  <a:outerShdw blurRad="38100" dist="38100" dir="2700000" algn="tl">
                    <a:srgbClr val="000000">
                      <a:alpha val="43137"/>
                    </a:srgbClr>
                  </a:outerShdw>
                </a:effectLst>
                <a:latin typeface="Candara" pitchFamily="34" charset="0"/>
              </a:rPr>
              <a:t>en los expedientes de archivo? </a:t>
            </a:r>
          </a:p>
          <a:p>
            <a:pPr>
              <a:defRPr/>
            </a:pPr>
            <a:r>
              <a:rPr lang="es-MX" sz="1400" dirty="0">
                <a:latin typeface="Candara" pitchFamily="34" charset="0"/>
              </a:rPr>
              <a:t>(</a:t>
            </a:r>
            <a:r>
              <a:rPr lang="es-MX" sz="1600" dirty="0">
                <a:latin typeface="Candara" pitchFamily="34" charset="0"/>
              </a:rPr>
              <a:t>Periodo de tramitación</a:t>
            </a:r>
            <a:r>
              <a:rPr lang="es-MX" sz="1800" dirty="0">
                <a:latin typeface="Candara" pitchFamily="34" charset="0"/>
              </a:rPr>
              <a:t>)</a:t>
            </a:r>
            <a:endParaRPr lang="es-MX" sz="1600" dirty="0">
              <a:latin typeface="Candara" pitchFamily="34" charset="0"/>
            </a:endParaRPr>
          </a:p>
        </p:txBody>
      </p:sp>
      <p:sp>
        <p:nvSpPr>
          <p:cNvPr id="3" name="2 CuadroTexto"/>
          <p:cNvSpPr txBox="1">
            <a:spLocks noChangeArrowheads="1"/>
          </p:cNvSpPr>
          <p:nvPr/>
        </p:nvSpPr>
        <p:spPr bwMode="auto">
          <a:xfrm>
            <a:off x="1431479" y="2863284"/>
            <a:ext cx="7500937" cy="1015663"/>
          </a:xfrm>
          <a:prstGeom prst="rect">
            <a:avLst/>
          </a:prstGeom>
          <a:noFill/>
          <a:ln w="9525">
            <a:noFill/>
            <a:miter lim="800000"/>
            <a:headEnd/>
            <a:tailEnd/>
          </a:ln>
        </p:spPr>
        <p:txBody>
          <a:bodyPr>
            <a:spAutoFit/>
          </a:bodyPr>
          <a:lstStyle/>
          <a:p>
            <a:pPr algn="just"/>
            <a:r>
              <a:rPr lang="es-MX">
                <a:latin typeface="Candara" pitchFamily="34" charset="0"/>
              </a:rPr>
              <a:t>Fechas extremas que indican el año en que se </a:t>
            </a:r>
            <a:r>
              <a:rPr lang="es-MX" b="1">
                <a:latin typeface="Candara" pitchFamily="34" charset="0"/>
              </a:rPr>
              <a:t>abre y cierra</a:t>
            </a:r>
            <a:r>
              <a:rPr lang="es-MX">
                <a:latin typeface="Candara" pitchFamily="34" charset="0"/>
              </a:rPr>
              <a:t> un expediente, sin importar las fechas de los documentos que contiene.</a:t>
            </a:r>
          </a:p>
        </p:txBody>
      </p:sp>
      <p:sp>
        <p:nvSpPr>
          <p:cNvPr id="4" name="5 CuadroTexto"/>
          <p:cNvSpPr txBox="1">
            <a:spLocks noChangeArrowheads="1"/>
          </p:cNvSpPr>
          <p:nvPr/>
        </p:nvSpPr>
        <p:spPr bwMode="auto">
          <a:xfrm>
            <a:off x="574229" y="4077721"/>
            <a:ext cx="7743846" cy="400110"/>
          </a:xfrm>
          <a:prstGeom prst="rect">
            <a:avLst/>
          </a:prstGeom>
          <a:noFill/>
          <a:ln w="9525">
            <a:noFill/>
            <a:miter lim="800000"/>
            <a:headEnd/>
            <a:tailEnd/>
          </a:ln>
        </p:spPr>
        <p:txBody>
          <a:bodyPr wrap="square">
            <a:spAutoFit/>
          </a:bodyPr>
          <a:lstStyle/>
          <a:p>
            <a:pPr algn="ctr">
              <a:defRPr/>
            </a:pPr>
            <a:r>
              <a:rPr lang="es-MX" b="1" dirty="0">
                <a:solidFill>
                  <a:srgbClr val="990099"/>
                </a:solidFill>
                <a:effectLst>
                  <a:outerShdw blurRad="38100" dist="38100" dir="2700000" algn="tl">
                    <a:srgbClr val="000000">
                      <a:alpha val="43137"/>
                    </a:srgbClr>
                  </a:outerShdw>
                </a:effectLst>
                <a:latin typeface="Candara" pitchFamily="34" charset="0"/>
              </a:rPr>
              <a:t>¿Qué es la </a:t>
            </a:r>
            <a:r>
              <a:rPr lang="es-MX" b="1" dirty="0">
                <a:effectLst>
                  <a:outerShdw blurRad="38100" dist="38100" dir="2700000" algn="tl">
                    <a:srgbClr val="000000">
                      <a:alpha val="43137"/>
                    </a:srgbClr>
                  </a:outerShdw>
                </a:effectLst>
                <a:latin typeface="Candara" pitchFamily="34" charset="0"/>
              </a:rPr>
              <a:t>VIGENCIA DOCUMENTAL </a:t>
            </a:r>
            <a:r>
              <a:rPr lang="es-MX" b="1" dirty="0">
                <a:solidFill>
                  <a:srgbClr val="990099"/>
                </a:solidFill>
                <a:effectLst>
                  <a:outerShdw blurRad="38100" dist="38100" dir="2700000" algn="tl">
                    <a:srgbClr val="000000">
                      <a:alpha val="43137"/>
                    </a:srgbClr>
                  </a:outerShdw>
                </a:effectLst>
                <a:latin typeface="Candara" pitchFamily="34" charset="0"/>
              </a:rPr>
              <a:t>en los expedientes </a:t>
            </a:r>
            <a:r>
              <a:rPr lang="es-MX" b="1" dirty="0" smtClean="0">
                <a:solidFill>
                  <a:srgbClr val="990099"/>
                </a:solidFill>
                <a:effectLst>
                  <a:outerShdw blurRad="38100" dist="38100" dir="2700000" algn="tl">
                    <a:srgbClr val="000000">
                      <a:alpha val="43137"/>
                    </a:srgbClr>
                  </a:outerShdw>
                </a:effectLst>
                <a:latin typeface="Candara" pitchFamily="34" charset="0"/>
              </a:rPr>
              <a:t>de </a:t>
            </a:r>
            <a:r>
              <a:rPr lang="es-MX" b="1" dirty="0">
                <a:solidFill>
                  <a:srgbClr val="990099"/>
                </a:solidFill>
                <a:effectLst>
                  <a:outerShdw blurRad="38100" dist="38100" dir="2700000" algn="tl">
                    <a:srgbClr val="000000">
                      <a:alpha val="43137"/>
                    </a:srgbClr>
                  </a:outerShdw>
                </a:effectLst>
                <a:latin typeface="Candara" pitchFamily="34" charset="0"/>
              </a:rPr>
              <a:t>archivo?</a:t>
            </a:r>
            <a:endParaRPr lang="es-MX" sz="1600" dirty="0">
              <a:latin typeface="Candara" pitchFamily="34" charset="0"/>
            </a:endParaRPr>
          </a:p>
        </p:txBody>
      </p:sp>
      <p:sp>
        <p:nvSpPr>
          <p:cNvPr id="5" name="2 Rectángulo"/>
          <p:cNvSpPr>
            <a:spLocks noChangeArrowheads="1"/>
          </p:cNvSpPr>
          <p:nvPr/>
        </p:nvSpPr>
        <p:spPr bwMode="auto">
          <a:xfrm>
            <a:off x="1431479" y="4757008"/>
            <a:ext cx="7572375" cy="1631216"/>
          </a:xfrm>
          <a:prstGeom prst="rect">
            <a:avLst/>
          </a:prstGeom>
          <a:noFill/>
          <a:ln w="9525">
            <a:noFill/>
            <a:miter lim="800000"/>
            <a:headEnd/>
            <a:tailEnd/>
          </a:ln>
        </p:spPr>
        <p:txBody>
          <a:bodyPr>
            <a:spAutoFit/>
          </a:bodyPr>
          <a:lstStyle/>
          <a:p>
            <a:pPr algn="just"/>
            <a:r>
              <a:rPr lang="es-MX" b="1" dirty="0">
                <a:latin typeface="Candara" pitchFamily="34" charset="0"/>
              </a:rPr>
              <a:t>Periodo</a:t>
            </a:r>
            <a:r>
              <a:rPr lang="es-MX" dirty="0">
                <a:latin typeface="Candara" pitchFamily="34" charset="0"/>
              </a:rPr>
              <a:t> durante el cual, un documento de archivo </a:t>
            </a:r>
            <a:r>
              <a:rPr lang="es-MX" b="1" dirty="0">
                <a:latin typeface="Candara" pitchFamily="34" charset="0"/>
              </a:rPr>
              <a:t>mantiene sus valores primarios  </a:t>
            </a:r>
            <a:r>
              <a:rPr lang="es-MX" dirty="0">
                <a:latin typeface="Candara" pitchFamily="34" charset="0"/>
              </a:rPr>
              <a:t>administrativo, legal o contable, conformidad con las disposiciones jurídicas  vigentes y aplicables. (</a:t>
            </a:r>
            <a:r>
              <a:rPr lang="es-MX" i="1" dirty="0">
                <a:latin typeface="Candara" pitchFamily="34" charset="0"/>
              </a:rPr>
              <a:t>Periodo en el que el expediente se resguarda tanto en archivo de trámite como archivo de concentración).</a:t>
            </a:r>
          </a:p>
        </p:txBody>
      </p:sp>
      <p:sp>
        <p:nvSpPr>
          <p:cNvPr id="6" name="5 CuadroTexto"/>
          <p:cNvSpPr txBox="1"/>
          <p:nvPr/>
        </p:nvSpPr>
        <p:spPr>
          <a:xfrm>
            <a:off x="4572000" y="267544"/>
            <a:ext cx="4176464" cy="1077218"/>
          </a:xfrm>
          <a:prstGeom prst="rect">
            <a:avLst/>
          </a:prstGeom>
          <a:noFill/>
        </p:spPr>
        <p:txBody>
          <a:bodyPr wrap="square">
            <a:spAutoFit/>
          </a:bodyPr>
          <a:lstStyle/>
          <a:p>
            <a:pPr>
              <a:defRPr/>
            </a:pPr>
            <a:r>
              <a:rPr lang="es-MX" sz="3200" b="1" dirty="0" smtClean="0">
                <a:effectLst>
                  <a:outerShdw blurRad="38100" dist="38100" dir="2700000" algn="tl">
                    <a:srgbClr val="000000">
                      <a:alpha val="43137"/>
                    </a:srgbClr>
                  </a:outerShdw>
                </a:effectLst>
                <a:latin typeface="Candara" pitchFamily="34" charset="0"/>
              </a:rPr>
              <a:t>V</a:t>
            </a:r>
            <a:r>
              <a:rPr lang="es-MX" sz="2800" b="1" dirty="0" smtClean="0">
                <a:effectLst>
                  <a:outerShdw blurRad="38100" dist="38100" dir="2700000" algn="tl">
                    <a:srgbClr val="000000">
                      <a:alpha val="43137"/>
                    </a:srgbClr>
                  </a:outerShdw>
                </a:effectLst>
                <a:latin typeface="Candara" pitchFamily="34" charset="0"/>
              </a:rPr>
              <a:t>igencia </a:t>
            </a:r>
            <a:r>
              <a:rPr lang="es-MX" sz="3200" b="1" dirty="0" smtClean="0">
                <a:effectLst>
                  <a:outerShdw blurRad="38100" dist="38100" dir="2700000" algn="tl">
                    <a:srgbClr val="000000">
                      <a:alpha val="43137"/>
                    </a:srgbClr>
                  </a:outerShdw>
                </a:effectLst>
                <a:latin typeface="Candara" pitchFamily="34" charset="0"/>
              </a:rPr>
              <a:t>D</a:t>
            </a:r>
            <a:r>
              <a:rPr lang="es-MX" sz="2800" b="1" dirty="0" smtClean="0">
                <a:effectLst>
                  <a:outerShdw blurRad="38100" dist="38100" dir="2700000" algn="tl">
                    <a:srgbClr val="000000">
                      <a:alpha val="43137"/>
                    </a:srgbClr>
                  </a:outerShdw>
                </a:effectLst>
                <a:latin typeface="Candara" pitchFamily="34" charset="0"/>
              </a:rPr>
              <a:t>ocumental </a:t>
            </a:r>
          </a:p>
          <a:p>
            <a:pPr>
              <a:defRPr/>
            </a:pPr>
            <a:r>
              <a:rPr lang="es-MX" sz="2800" b="1" dirty="0" smtClean="0">
                <a:effectLst>
                  <a:outerShdw blurRad="38100" dist="38100" dir="2700000" algn="tl">
                    <a:srgbClr val="000000">
                      <a:alpha val="43137"/>
                    </a:srgbClr>
                  </a:outerShdw>
                </a:effectLst>
                <a:latin typeface="Candara" pitchFamily="34" charset="0"/>
              </a:rPr>
              <a:t>vs </a:t>
            </a:r>
            <a:r>
              <a:rPr lang="es-MX" sz="3200" b="1" dirty="0" smtClean="0">
                <a:effectLst>
                  <a:outerShdw blurRad="38100" dist="38100" dir="2700000" algn="tl">
                    <a:srgbClr val="000000">
                      <a:alpha val="43137"/>
                    </a:srgbClr>
                  </a:outerShdw>
                </a:effectLst>
                <a:latin typeface="Candara" pitchFamily="34" charset="0"/>
              </a:rPr>
              <a:t>P</a:t>
            </a:r>
            <a:r>
              <a:rPr lang="es-MX" sz="2800" b="1" dirty="0" smtClean="0">
                <a:effectLst>
                  <a:outerShdw blurRad="38100" dist="38100" dir="2700000" algn="tl">
                    <a:srgbClr val="000000">
                      <a:alpha val="43137"/>
                    </a:srgbClr>
                  </a:outerShdw>
                </a:effectLst>
                <a:latin typeface="Candara" pitchFamily="34" charset="0"/>
              </a:rPr>
              <a:t>eriodo </a:t>
            </a:r>
            <a:r>
              <a:rPr lang="es-MX" sz="2800" b="1" dirty="0">
                <a:effectLst>
                  <a:outerShdw blurRad="38100" dist="38100" dir="2700000" algn="tl">
                    <a:srgbClr val="000000">
                      <a:alpha val="43137"/>
                    </a:srgbClr>
                  </a:outerShdw>
                </a:effectLst>
                <a:latin typeface="Candara" pitchFamily="34" charset="0"/>
              </a:rPr>
              <a:t>de </a:t>
            </a:r>
            <a:r>
              <a:rPr lang="es-MX" sz="3200" b="1" dirty="0" smtClean="0">
                <a:effectLst>
                  <a:outerShdw blurRad="38100" dist="38100" dir="2700000" algn="tl">
                    <a:srgbClr val="000000">
                      <a:alpha val="43137"/>
                    </a:srgbClr>
                  </a:outerShdw>
                </a:effectLst>
                <a:latin typeface="Candara" pitchFamily="34" charset="0"/>
              </a:rPr>
              <a:t>g</a:t>
            </a:r>
            <a:r>
              <a:rPr lang="es-MX" sz="2800" b="1" dirty="0" smtClean="0">
                <a:effectLst>
                  <a:outerShdw blurRad="38100" dist="38100" dir="2700000" algn="tl">
                    <a:srgbClr val="000000">
                      <a:alpha val="43137"/>
                    </a:srgbClr>
                  </a:outerShdw>
                </a:effectLst>
                <a:latin typeface="Candara" pitchFamily="34" charset="0"/>
              </a:rPr>
              <a:t>estión</a:t>
            </a:r>
            <a:endParaRPr lang="es-MX" b="1" dirty="0">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8 Grupo"/>
          <p:cNvGrpSpPr>
            <a:grpSpLocks/>
          </p:cNvGrpSpPr>
          <p:nvPr/>
        </p:nvGrpSpPr>
        <p:grpSpPr bwMode="auto">
          <a:xfrm>
            <a:off x="2642779" y="4930974"/>
            <a:ext cx="4645025" cy="665162"/>
            <a:chOff x="2143108" y="5500702"/>
            <a:chExt cx="4644099" cy="664967"/>
          </a:xfrm>
        </p:grpSpPr>
        <p:grpSp>
          <p:nvGrpSpPr>
            <p:cNvPr id="3" name="40 Grupo"/>
            <p:cNvGrpSpPr>
              <a:grpSpLocks/>
            </p:cNvGrpSpPr>
            <p:nvPr/>
          </p:nvGrpSpPr>
          <p:grpSpPr bwMode="auto">
            <a:xfrm>
              <a:off x="2143109" y="5500701"/>
              <a:ext cx="4502839" cy="325343"/>
              <a:chOff x="1642249" y="5786453"/>
              <a:chExt cx="4502839" cy="325343"/>
            </a:xfrm>
          </p:grpSpPr>
          <p:cxnSp>
            <p:nvCxnSpPr>
              <p:cNvPr id="21" name="20 Conector recto"/>
              <p:cNvCxnSpPr/>
              <p:nvPr/>
            </p:nvCxnSpPr>
            <p:spPr>
              <a:xfrm>
                <a:off x="1643835" y="5929287"/>
                <a:ext cx="4499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1500209" y="5928493"/>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1787488"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2060484"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2325544"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2585842"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2838204"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3112787"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3377846"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3636557"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3911140"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4185723"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4450782"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4709494"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4963443"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5238025"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5503085"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5761796"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6001461" y="5928493"/>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41 CuadroTexto"/>
            <p:cNvSpPr txBox="1">
              <a:spLocks noChangeArrowheads="1"/>
            </p:cNvSpPr>
            <p:nvPr/>
          </p:nvSpPr>
          <p:spPr bwMode="auto">
            <a:xfrm>
              <a:off x="2285984" y="5857892"/>
              <a:ext cx="247154" cy="307687"/>
            </a:xfrm>
            <a:prstGeom prst="rect">
              <a:avLst/>
            </a:prstGeom>
            <a:noFill/>
            <a:ln w="9525">
              <a:noFill/>
              <a:miter lim="800000"/>
              <a:headEnd/>
              <a:tailEnd/>
            </a:ln>
          </p:spPr>
          <p:txBody>
            <a:bodyPr wrap="none">
              <a:spAutoFit/>
            </a:bodyPr>
            <a:lstStyle/>
            <a:p>
              <a:r>
                <a:rPr lang="es-MX" sz="1400">
                  <a:latin typeface="Candara" pitchFamily="34" charset="0"/>
                </a:rPr>
                <a:t>1</a:t>
              </a:r>
            </a:p>
          </p:txBody>
        </p:sp>
        <p:sp>
          <p:nvSpPr>
            <p:cNvPr id="5" name="42 CuadroTexto"/>
            <p:cNvSpPr txBox="1">
              <a:spLocks noChangeArrowheads="1"/>
            </p:cNvSpPr>
            <p:nvPr/>
          </p:nvSpPr>
          <p:spPr bwMode="auto">
            <a:xfrm>
              <a:off x="2571736"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2</a:t>
              </a:r>
            </a:p>
          </p:txBody>
        </p:sp>
        <p:sp>
          <p:nvSpPr>
            <p:cNvPr id="6" name="43 CuadroTexto"/>
            <p:cNvSpPr txBox="1">
              <a:spLocks noChangeArrowheads="1"/>
            </p:cNvSpPr>
            <p:nvPr/>
          </p:nvSpPr>
          <p:spPr bwMode="auto">
            <a:xfrm>
              <a:off x="285748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3</a:t>
              </a:r>
            </a:p>
          </p:txBody>
        </p:sp>
        <p:sp>
          <p:nvSpPr>
            <p:cNvPr id="7" name="44 CuadroTexto"/>
            <p:cNvSpPr txBox="1">
              <a:spLocks noChangeArrowheads="1"/>
            </p:cNvSpPr>
            <p:nvPr/>
          </p:nvSpPr>
          <p:spPr bwMode="auto">
            <a:xfrm>
              <a:off x="3087042" y="5857892"/>
              <a:ext cx="280811" cy="307687"/>
            </a:xfrm>
            <a:prstGeom prst="rect">
              <a:avLst/>
            </a:prstGeom>
            <a:noFill/>
            <a:ln w="9525">
              <a:noFill/>
              <a:miter lim="800000"/>
              <a:headEnd/>
              <a:tailEnd/>
            </a:ln>
          </p:spPr>
          <p:txBody>
            <a:bodyPr wrap="none">
              <a:spAutoFit/>
            </a:bodyPr>
            <a:lstStyle/>
            <a:p>
              <a:r>
                <a:rPr lang="es-MX" sz="1400">
                  <a:latin typeface="Candara" pitchFamily="34" charset="0"/>
                </a:rPr>
                <a:t>4</a:t>
              </a:r>
            </a:p>
          </p:txBody>
        </p:sp>
        <p:sp>
          <p:nvSpPr>
            <p:cNvPr id="8" name="45 CuadroTexto"/>
            <p:cNvSpPr txBox="1">
              <a:spLocks noChangeArrowheads="1"/>
            </p:cNvSpPr>
            <p:nvPr/>
          </p:nvSpPr>
          <p:spPr bwMode="auto">
            <a:xfrm>
              <a:off x="3357554" y="5847414"/>
              <a:ext cx="274434" cy="307777"/>
            </a:xfrm>
            <a:prstGeom prst="rect">
              <a:avLst/>
            </a:prstGeom>
            <a:noFill/>
            <a:ln w="9525">
              <a:noFill/>
              <a:miter lim="800000"/>
              <a:headEnd/>
              <a:tailEnd/>
            </a:ln>
          </p:spPr>
          <p:txBody>
            <a:bodyPr wrap="none">
              <a:spAutoFit/>
            </a:bodyPr>
            <a:lstStyle/>
            <a:p>
              <a:r>
                <a:rPr lang="es-MX" sz="1400">
                  <a:latin typeface="Candara" pitchFamily="34" charset="0"/>
                </a:rPr>
                <a:t>5</a:t>
              </a:r>
            </a:p>
          </p:txBody>
        </p:sp>
        <p:sp>
          <p:nvSpPr>
            <p:cNvPr id="9" name="46 CuadroTexto"/>
            <p:cNvSpPr txBox="1">
              <a:spLocks noChangeArrowheads="1"/>
            </p:cNvSpPr>
            <p:nvPr/>
          </p:nvSpPr>
          <p:spPr bwMode="auto">
            <a:xfrm>
              <a:off x="3643306" y="5857892"/>
              <a:ext cx="284017" cy="307687"/>
            </a:xfrm>
            <a:prstGeom prst="rect">
              <a:avLst/>
            </a:prstGeom>
            <a:noFill/>
            <a:ln w="9525">
              <a:noFill/>
              <a:miter lim="800000"/>
              <a:headEnd/>
              <a:tailEnd/>
            </a:ln>
          </p:spPr>
          <p:txBody>
            <a:bodyPr wrap="none">
              <a:spAutoFit/>
            </a:bodyPr>
            <a:lstStyle/>
            <a:p>
              <a:r>
                <a:rPr lang="es-MX" sz="1400">
                  <a:latin typeface="Candara" pitchFamily="34" charset="0"/>
                </a:rPr>
                <a:t>6</a:t>
              </a:r>
            </a:p>
          </p:txBody>
        </p:sp>
        <p:sp>
          <p:nvSpPr>
            <p:cNvPr id="10" name="47 CuadroTexto"/>
            <p:cNvSpPr txBox="1">
              <a:spLocks noChangeArrowheads="1"/>
            </p:cNvSpPr>
            <p:nvPr/>
          </p:nvSpPr>
          <p:spPr bwMode="auto">
            <a:xfrm>
              <a:off x="391381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7</a:t>
              </a:r>
            </a:p>
          </p:txBody>
        </p:sp>
        <p:sp>
          <p:nvSpPr>
            <p:cNvPr id="11" name="48 CuadroTexto"/>
            <p:cNvSpPr txBox="1">
              <a:spLocks noChangeArrowheads="1"/>
            </p:cNvSpPr>
            <p:nvPr/>
          </p:nvSpPr>
          <p:spPr bwMode="auto">
            <a:xfrm>
              <a:off x="4143372" y="5857892"/>
              <a:ext cx="284017" cy="307687"/>
            </a:xfrm>
            <a:prstGeom prst="rect">
              <a:avLst/>
            </a:prstGeom>
            <a:noFill/>
            <a:ln w="9525">
              <a:noFill/>
              <a:miter lim="800000"/>
              <a:headEnd/>
              <a:tailEnd/>
            </a:ln>
          </p:spPr>
          <p:txBody>
            <a:bodyPr wrap="none">
              <a:spAutoFit/>
            </a:bodyPr>
            <a:lstStyle/>
            <a:p>
              <a:r>
                <a:rPr lang="es-MX" sz="1400">
                  <a:latin typeface="Candara" pitchFamily="34" charset="0"/>
                </a:rPr>
                <a:t>8</a:t>
              </a:r>
            </a:p>
          </p:txBody>
        </p:sp>
        <p:sp>
          <p:nvSpPr>
            <p:cNvPr id="12" name="49 CuadroTexto"/>
            <p:cNvSpPr txBox="1">
              <a:spLocks noChangeArrowheads="1"/>
            </p:cNvSpPr>
            <p:nvPr/>
          </p:nvSpPr>
          <p:spPr bwMode="auto">
            <a:xfrm>
              <a:off x="4429124" y="5827412"/>
              <a:ext cx="282415" cy="307687"/>
            </a:xfrm>
            <a:prstGeom prst="rect">
              <a:avLst/>
            </a:prstGeom>
            <a:noFill/>
            <a:ln w="9525">
              <a:noFill/>
              <a:miter lim="800000"/>
              <a:headEnd/>
              <a:tailEnd/>
            </a:ln>
          </p:spPr>
          <p:txBody>
            <a:bodyPr wrap="none">
              <a:spAutoFit/>
            </a:bodyPr>
            <a:lstStyle/>
            <a:p>
              <a:r>
                <a:rPr lang="es-MX" sz="1400">
                  <a:latin typeface="Candara" pitchFamily="34" charset="0"/>
                </a:rPr>
                <a:t>9</a:t>
              </a:r>
            </a:p>
          </p:txBody>
        </p:sp>
        <p:sp>
          <p:nvSpPr>
            <p:cNvPr id="13" name="50 CuadroTexto"/>
            <p:cNvSpPr txBox="1">
              <a:spLocks noChangeArrowheads="1"/>
            </p:cNvSpPr>
            <p:nvPr/>
          </p:nvSpPr>
          <p:spPr bwMode="auto">
            <a:xfrm>
              <a:off x="4669156" y="5827412"/>
              <a:ext cx="346527" cy="307687"/>
            </a:xfrm>
            <a:prstGeom prst="rect">
              <a:avLst/>
            </a:prstGeom>
            <a:noFill/>
            <a:ln w="9525">
              <a:noFill/>
              <a:miter lim="800000"/>
              <a:headEnd/>
              <a:tailEnd/>
            </a:ln>
          </p:spPr>
          <p:txBody>
            <a:bodyPr wrap="none">
              <a:spAutoFit/>
            </a:bodyPr>
            <a:lstStyle/>
            <a:p>
              <a:r>
                <a:rPr lang="es-MX" sz="1400">
                  <a:latin typeface="Candara" pitchFamily="34" charset="0"/>
                </a:rPr>
                <a:t>10</a:t>
              </a:r>
            </a:p>
          </p:txBody>
        </p:sp>
        <p:sp>
          <p:nvSpPr>
            <p:cNvPr id="14" name="51 CuadroTexto"/>
            <p:cNvSpPr txBox="1">
              <a:spLocks noChangeArrowheads="1"/>
            </p:cNvSpPr>
            <p:nvPr/>
          </p:nvSpPr>
          <p:spPr bwMode="auto">
            <a:xfrm>
              <a:off x="4918712" y="5816934"/>
              <a:ext cx="309662" cy="307687"/>
            </a:xfrm>
            <a:prstGeom prst="rect">
              <a:avLst/>
            </a:prstGeom>
            <a:noFill/>
            <a:ln w="9525">
              <a:noFill/>
              <a:miter lim="800000"/>
              <a:headEnd/>
              <a:tailEnd/>
            </a:ln>
          </p:spPr>
          <p:txBody>
            <a:bodyPr wrap="none">
              <a:spAutoFit/>
            </a:bodyPr>
            <a:lstStyle/>
            <a:p>
              <a:r>
                <a:rPr lang="es-MX" sz="1400">
                  <a:latin typeface="Candara" pitchFamily="34" charset="0"/>
                </a:rPr>
                <a:t>11</a:t>
              </a:r>
            </a:p>
          </p:txBody>
        </p:sp>
        <p:sp>
          <p:nvSpPr>
            <p:cNvPr id="15" name="52 CuadroTexto"/>
            <p:cNvSpPr txBox="1">
              <a:spLocks noChangeArrowheads="1"/>
            </p:cNvSpPr>
            <p:nvPr/>
          </p:nvSpPr>
          <p:spPr bwMode="auto">
            <a:xfrm>
              <a:off x="5173984" y="5816934"/>
              <a:ext cx="330499" cy="307687"/>
            </a:xfrm>
            <a:prstGeom prst="rect">
              <a:avLst/>
            </a:prstGeom>
            <a:noFill/>
            <a:ln w="9525">
              <a:noFill/>
              <a:miter lim="800000"/>
              <a:headEnd/>
              <a:tailEnd/>
            </a:ln>
          </p:spPr>
          <p:txBody>
            <a:bodyPr wrap="none">
              <a:spAutoFit/>
            </a:bodyPr>
            <a:lstStyle/>
            <a:p>
              <a:r>
                <a:rPr lang="es-MX" sz="1400">
                  <a:latin typeface="Candara" pitchFamily="34" charset="0"/>
                </a:rPr>
                <a:t>12</a:t>
              </a:r>
            </a:p>
          </p:txBody>
        </p:sp>
        <p:sp>
          <p:nvSpPr>
            <p:cNvPr id="16" name="53 CuadroTexto"/>
            <p:cNvSpPr txBox="1">
              <a:spLocks noChangeArrowheads="1"/>
            </p:cNvSpPr>
            <p:nvPr/>
          </p:nvSpPr>
          <p:spPr bwMode="auto">
            <a:xfrm>
              <a:off x="5429256" y="5801694"/>
              <a:ext cx="333705" cy="307687"/>
            </a:xfrm>
            <a:prstGeom prst="rect">
              <a:avLst/>
            </a:prstGeom>
            <a:noFill/>
            <a:ln w="9525">
              <a:noFill/>
              <a:miter lim="800000"/>
              <a:headEnd/>
              <a:tailEnd/>
            </a:ln>
          </p:spPr>
          <p:txBody>
            <a:bodyPr wrap="none">
              <a:spAutoFit/>
            </a:bodyPr>
            <a:lstStyle/>
            <a:p>
              <a:r>
                <a:rPr lang="es-MX" sz="1400">
                  <a:latin typeface="Candara" pitchFamily="34" charset="0"/>
                </a:rPr>
                <a:t>13</a:t>
              </a:r>
            </a:p>
          </p:txBody>
        </p:sp>
        <p:sp>
          <p:nvSpPr>
            <p:cNvPr id="17" name="54 CuadroTexto"/>
            <p:cNvSpPr txBox="1">
              <a:spLocks noChangeArrowheads="1"/>
            </p:cNvSpPr>
            <p:nvPr/>
          </p:nvSpPr>
          <p:spPr bwMode="auto">
            <a:xfrm>
              <a:off x="5715008" y="5786454"/>
              <a:ext cx="343322" cy="307687"/>
            </a:xfrm>
            <a:prstGeom prst="rect">
              <a:avLst/>
            </a:prstGeom>
            <a:noFill/>
            <a:ln w="9525">
              <a:noFill/>
              <a:miter lim="800000"/>
              <a:headEnd/>
              <a:tailEnd/>
            </a:ln>
          </p:spPr>
          <p:txBody>
            <a:bodyPr wrap="none">
              <a:spAutoFit/>
            </a:bodyPr>
            <a:lstStyle/>
            <a:p>
              <a:r>
                <a:rPr lang="es-MX" sz="1400">
                  <a:latin typeface="Candara" pitchFamily="34" charset="0"/>
                </a:rPr>
                <a:t>14</a:t>
              </a:r>
            </a:p>
          </p:txBody>
        </p:sp>
        <p:sp>
          <p:nvSpPr>
            <p:cNvPr id="18" name="55 CuadroTexto"/>
            <p:cNvSpPr txBox="1">
              <a:spLocks noChangeArrowheads="1"/>
            </p:cNvSpPr>
            <p:nvPr/>
          </p:nvSpPr>
          <p:spPr bwMode="auto">
            <a:xfrm>
              <a:off x="5970280" y="5786454"/>
              <a:ext cx="335307" cy="307687"/>
            </a:xfrm>
            <a:prstGeom prst="rect">
              <a:avLst/>
            </a:prstGeom>
            <a:noFill/>
            <a:ln w="9525">
              <a:noFill/>
              <a:miter lim="800000"/>
              <a:headEnd/>
              <a:tailEnd/>
            </a:ln>
          </p:spPr>
          <p:txBody>
            <a:bodyPr wrap="none">
              <a:spAutoFit/>
            </a:bodyPr>
            <a:lstStyle/>
            <a:p>
              <a:r>
                <a:rPr lang="es-MX" sz="1400">
                  <a:latin typeface="Candara" pitchFamily="34" charset="0"/>
                </a:rPr>
                <a:t>15</a:t>
              </a:r>
            </a:p>
          </p:txBody>
        </p:sp>
        <p:sp>
          <p:nvSpPr>
            <p:cNvPr id="19" name="56 CuadroTexto"/>
            <p:cNvSpPr txBox="1">
              <a:spLocks noChangeArrowheads="1"/>
            </p:cNvSpPr>
            <p:nvPr/>
          </p:nvSpPr>
          <p:spPr bwMode="auto">
            <a:xfrm>
              <a:off x="6215074" y="5786454"/>
              <a:ext cx="346527" cy="307687"/>
            </a:xfrm>
            <a:prstGeom prst="rect">
              <a:avLst/>
            </a:prstGeom>
            <a:noFill/>
            <a:ln w="9525">
              <a:noFill/>
              <a:miter lim="800000"/>
              <a:headEnd/>
              <a:tailEnd/>
            </a:ln>
          </p:spPr>
          <p:txBody>
            <a:bodyPr wrap="none">
              <a:spAutoFit/>
            </a:bodyPr>
            <a:lstStyle/>
            <a:p>
              <a:r>
                <a:rPr lang="es-MX" sz="1400">
                  <a:latin typeface="Candara" pitchFamily="34" charset="0"/>
                </a:rPr>
                <a:t>16</a:t>
              </a:r>
            </a:p>
          </p:txBody>
        </p:sp>
        <p:sp>
          <p:nvSpPr>
            <p:cNvPr id="20" name="57 CuadroTexto"/>
            <p:cNvSpPr txBox="1">
              <a:spLocks noChangeArrowheads="1"/>
            </p:cNvSpPr>
            <p:nvPr/>
          </p:nvSpPr>
          <p:spPr bwMode="auto">
            <a:xfrm>
              <a:off x="6455106" y="5786454"/>
              <a:ext cx="332101" cy="307687"/>
            </a:xfrm>
            <a:prstGeom prst="rect">
              <a:avLst/>
            </a:prstGeom>
            <a:noFill/>
            <a:ln w="9525">
              <a:noFill/>
              <a:miter lim="800000"/>
              <a:headEnd/>
              <a:tailEnd/>
            </a:ln>
          </p:spPr>
          <p:txBody>
            <a:bodyPr wrap="none">
              <a:spAutoFit/>
            </a:bodyPr>
            <a:lstStyle/>
            <a:p>
              <a:r>
                <a:rPr lang="es-MX" sz="1400">
                  <a:latin typeface="Candara" pitchFamily="34" charset="0"/>
                </a:rPr>
                <a:t>17</a:t>
              </a:r>
            </a:p>
          </p:txBody>
        </p:sp>
      </p:grpSp>
      <p:sp>
        <p:nvSpPr>
          <p:cNvPr id="40" name="39 CuadroTexto"/>
          <p:cNvSpPr txBox="1">
            <a:spLocks noChangeArrowheads="1"/>
          </p:cNvSpPr>
          <p:nvPr/>
        </p:nvSpPr>
        <p:spPr bwMode="auto">
          <a:xfrm>
            <a:off x="515491" y="1511432"/>
            <a:ext cx="1284326" cy="400110"/>
          </a:xfrm>
          <a:prstGeom prst="rect">
            <a:avLst/>
          </a:prstGeom>
          <a:noFill/>
          <a:ln w="9525">
            <a:noFill/>
            <a:miter lim="800000"/>
            <a:headEnd/>
            <a:tailEnd/>
          </a:ln>
        </p:spPr>
        <p:txBody>
          <a:bodyPr wrap="none">
            <a:spAutoFit/>
          </a:bodyPr>
          <a:lstStyle/>
          <a:p>
            <a:r>
              <a:rPr lang="es-MX">
                <a:latin typeface="Candara" pitchFamily="34" charset="0"/>
              </a:rPr>
              <a:t>EJEMPLO:</a:t>
            </a:r>
          </a:p>
        </p:txBody>
      </p:sp>
      <p:sp>
        <p:nvSpPr>
          <p:cNvPr id="41" name="40 CuadroTexto"/>
          <p:cNvSpPr txBox="1">
            <a:spLocks noChangeArrowheads="1"/>
          </p:cNvSpPr>
          <p:nvPr/>
        </p:nvSpPr>
        <p:spPr bwMode="auto">
          <a:xfrm>
            <a:off x="2296026" y="2654482"/>
            <a:ext cx="5791970" cy="2031325"/>
          </a:xfrm>
          <a:prstGeom prst="rect">
            <a:avLst/>
          </a:prstGeom>
          <a:noFill/>
          <a:ln w="9525">
            <a:noFill/>
            <a:miter lim="800000"/>
            <a:headEnd/>
            <a:tailEnd/>
          </a:ln>
        </p:spPr>
        <p:txBody>
          <a:bodyPr wrap="none">
            <a:spAutoFit/>
          </a:bodyPr>
          <a:lstStyle/>
          <a:p>
            <a:r>
              <a:rPr lang="es-MX" sz="2800" dirty="0">
                <a:solidFill>
                  <a:srgbClr val="00B0F0"/>
                </a:solidFill>
                <a:latin typeface="Candara" pitchFamily="34" charset="0"/>
              </a:rPr>
              <a:t>Periodo de gestión		</a:t>
            </a:r>
            <a:r>
              <a:rPr lang="es-MX" sz="2800" dirty="0" smtClean="0">
                <a:solidFill>
                  <a:srgbClr val="00B0F0"/>
                </a:solidFill>
                <a:latin typeface="Candara" pitchFamily="34" charset="0"/>
              </a:rPr>
              <a:t>4 </a:t>
            </a:r>
            <a:r>
              <a:rPr lang="es-MX" sz="2800" dirty="0">
                <a:solidFill>
                  <a:srgbClr val="00B0F0"/>
                </a:solidFill>
                <a:latin typeface="Candara" pitchFamily="34" charset="0"/>
              </a:rPr>
              <a:t>años</a:t>
            </a:r>
          </a:p>
          <a:p>
            <a:r>
              <a:rPr lang="es-MX" sz="2800" dirty="0">
                <a:solidFill>
                  <a:srgbClr val="E159DB"/>
                </a:solidFill>
                <a:latin typeface="Candara" pitchFamily="34" charset="0"/>
              </a:rPr>
              <a:t>Vigencia Documental		3 años</a:t>
            </a:r>
          </a:p>
          <a:p>
            <a:r>
              <a:rPr lang="es-MX" sz="1400" dirty="0">
                <a:solidFill>
                  <a:srgbClr val="E159DB"/>
                </a:solidFill>
                <a:latin typeface="Candara" pitchFamily="34" charset="0"/>
              </a:rPr>
              <a:t>(Archivo de trámite + Archivo de concentración)</a:t>
            </a:r>
          </a:p>
          <a:p>
            <a:endParaRPr lang="es-MX" sz="2800" dirty="0">
              <a:solidFill>
                <a:srgbClr val="E159DB"/>
              </a:solidFill>
              <a:latin typeface="Candara" pitchFamily="34" charset="0"/>
            </a:endParaRPr>
          </a:p>
          <a:p>
            <a:endParaRPr lang="es-MX" sz="2800" dirty="0">
              <a:latin typeface="Candara" pitchFamily="34" charset="0"/>
            </a:endParaRPr>
          </a:p>
        </p:txBody>
      </p:sp>
      <p:cxnSp>
        <p:nvCxnSpPr>
          <p:cNvPr id="42" name="41 Conector recto"/>
          <p:cNvCxnSpPr/>
          <p:nvPr/>
        </p:nvCxnSpPr>
        <p:spPr>
          <a:xfrm>
            <a:off x="2642779" y="5288161"/>
            <a:ext cx="108426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3785779" y="5288161"/>
            <a:ext cx="765175" cy="0"/>
          </a:xfrm>
          <a:prstGeom prst="line">
            <a:avLst/>
          </a:prstGeom>
          <a:ln w="28575">
            <a:solidFill>
              <a:srgbClr val="E159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3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1000"/>
                                        <p:tgtEl>
                                          <p:spTgt spid="41">
                                            <p:txEl>
                                              <p:pRg st="0" end="0"/>
                                            </p:txEl>
                                          </p:spTgt>
                                        </p:tgtEl>
                                      </p:cBhvr>
                                    </p:animEffect>
                                    <p:anim calcmode="lin" valueType="num">
                                      <p:cBhvr>
                                        <p:cTn id="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dissolv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animEffect transition="in" filter="blinds(horizontal)">
                                      <p:cBhvr>
                                        <p:cTn id="19" dur="500"/>
                                        <p:tgtEl>
                                          <p:spTgt spid="41">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1">
                                            <p:txEl>
                                              <p:pRg st="2" end="2"/>
                                            </p:txEl>
                                          </p:spTgt>
                                        </p:tgtEl>
                                        <p:attrNameLst>
                                          <p:attrName>style.visibility</p:attrName>
                                        </p:attrNameLst>
                                      </p:cBhvr>
                                      <p:to>
                                        <p:strVal val="visible"/>
                                      </p:to>
                                    </p:set>
                                    <p:animEffect transition="in" filter="wipe(down)">
                                      <p:cBhvr>
                                        <p:cTn id="22" dur="500"/>
                                        <p:tgtEl>
                                          <p:spTgt spid="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heckerboard(across)">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43722" y="3333513"/>
            <a:ext cx="651140" cy="1200329"/>
          </a:xfrm>
          <a:prstGeom prst="rect">
            <a:avLst/>
          </a:prstGeom>
          <a:noFill/>
        </p:spPr>
        <p:txBody>
          <a:bodyPr wrap="none">
            <a:spAutoFit/>
          </a:bodyPr>
          <a:lstStyle/>
          <a:p>
            <a:pPr>
              <a:defRPr/>
            </a:pPr>
            <a:r>
              <a:rPr lang="es-MX" sz="7200" b="1" dirty="0">
                <a:effectLst>
                  <a:outerShdw blurRad="38100" dist="38100" dir="2700000" algn="tl">
                    <a:srgbClr val="000000">
                      <a:alpha val="43137"/>
                    </a:srgbClr>
                  </a:outerShdw>
                </a:effectLst>
                <a:latin typeface="Candara" pitchFamily="34" charset="0"/>
              </a:rPr>
              <a:t>≠</a:t>
            </a:r>
          </a:p>
        </p:txBody>
      </p:sp>
      <p:sp>
        <p:nvSpPr>
          <p:cNvPr id="3" name="2 Rectángulo"/>
          <p:cNvSpPr>
            <a:spLocks noChangeArrowheads="1"/>
          </p:cNvSpPr>
          <p:nvPr/>
        </p:nvSpPr>
        <p:spPr bwMode="auto">
          <a:xfrm>
            <a:off x="5258097" y="1988046"/>
            <a:ext cx="3750874" cy="1938992"/>
          </a:xfrm>
          <a:prstGeom prst="rect">
            <a:avLst/>
          </a:prstGeom>
          <a:noFill/>
          <a:ln w="9525">
            <a:noFill/>
            <a:miter lim="800000"/>
            <a:headEnd/>
            <a:tailEnd/>
          </a:ln>
        </p:spPr>
        <p:txBody>
          <a:bodyPr wrap="square">
            <a:spAutoFit/>
          </a:bodyPr>
          <a:lstStyle/>
          <a:p>
            <a:pPr algn="just"/>
            <a:r>
              <a:rPr lang="es-MX" sz="2000" b="1" dirty="0">
                <a:solidFill>
                  <a:srgbClr val="90269E"/>
                </a:solidFill>
                <a:latin typeface="Candara" pitchFamily="34" charset="0"/>
              </a:rPr>
              <a:t>Periodo durante el cual, un documento de archivo mantiene sus valores</a:t>
            </a:r>
            <a:r>
              <a:rPr lang="es-MX" sz="2000" dirty="0">
                <a:latin typeface="Candara" pitchFamily="34" charset="0"/>
              </a:rPr>
              <a:t>	</a:t>
            </a:r>
            <a:r>
              <a:rPr lang="es-MX" sz="2000" b="1" dirty="0">
                <a:latin typeface="Candara" pitchFamily="34" charset="0"/>
              </a:rPr>
              <a:t> administrativo, legal o contable</a:t>
            </a:r>
            <a:r>
              <a:rPr lang="es-MX" sz="2000" dirty="0">
                <a:latin typeface="Candara" pitchFamily="34" charset="0"/>
              </a:rPr>
              <a:t>, conformidad con las disposiciones jurídicas  vigentes y aplicables.</a:t>
            </a:r>
          </a:p>
        </p:txBody>
      </p:sp>
      <p:sp>
        <p:nvSpPr>
          <p:cNvPr id="4" name="3 Rectángulo"/>
          <p:cNvSpPr>
            <a:spLocks noChangeArrowheads="1"/>
          </p:cNvSpPr>
          <p:nvPr/>
        </p:nvSpPr>
        <p:spPr bwMode="auto">
          <a:xfrm>
            <a:off x="686097" y="3476387"/>
            <a:ext cx="3857625" cy="2862322"/>
          </a:xfrm>
          <a:prstGeom prst="rect">
            <a:avLst/>
          </a:prstGeom>
          <a:noFill/>
          <a:ln w="9525">
            <a:noFill/>
            <a:miter lim="800000"/>
            <a:headEnd/>
            <a:tailEnd/>
          </a:ln>
        </p:spPr>
        <p:txBody>
          <a:bodyPr wrap="square">
            <a:spAutoFit/>
          </a:bodyPr>
          <a:lstStyle/>
          <a:p>
            <a:pPr algn="just"/>
            <a:r>
              <a:rPr lang="es-MX" sz="2000" dirty="0">
                <a:latin typeface="Candara" pitchFamily="34" charset="0"/>
              </a:rPr>
              <a:t>Periodo de guarda de la </a:t>
            </a:r>
            <a:r>
              <a:rPr lang="es-MX" sz="2000" dirty="0" smtClean="0">
                <a:latin typeface="Candara" pitchFamily="34" charset="0"/>
              </a:rPr>
              <a:t>documentación en </a:t>
            </a:r>
            <a:r>
              <a:rPr lang="es-MX" sz="2000" dirty="0">
                <a:latin typeface="Candara" pitchFamily="34" charset="0"/>
              </a:rPr>
              <a:t>los archivos de trámite, </a:t>
            </a:r>
            <a:r>
              <a:rPr lang="es-MX" sz="2000" dirty="0" smtClean="0">
                <a:latin typeface="Candara" pitchFamily="34" charset="0"/>
              </a:rPr>
              <a:t>concentración e </a:t>
            </a:r>
            <a:r>
              <a:rPr lang="es-MX" sz="2000" dirty="0">
                <a:latin typeface="Candara" pitchFamily="34" charset="0"/>
              </a:rPr>
              <a:t>histórico.  </a:t>
            </a:r>
            <a:r>
              <a:rPr lang="es-MX" sz="2000" b="1" dirty="0">
                <a:solidFill>
                  <a:srgbClr val="90269E"/>
                </a:solidFill>
                <a:latin typeface="Candara" pitchFamily="34" charset="0"/>
              </a:rPr>
              <a:t>Consiste en la </a:t>
            </a:r>
            <a:r>
              <a:rPr lang="es-MX" sz="2000" b="1" dirty="0" smtClean="0">
                <a:solidFill>
                  <a:srgbClr val="90269E"/>
                </a:solidFill>
                <a:latin typeface="Candara" pitchFamily="34" charset="0"/>
              </a:rPr>
              <a:t>combinación de </a:t>
            </a:r>
            <a:r>
              <a:rPr lang="es-MX" sz="2000" b="1" dirty="0">
                <a:solidFill>
                  <a:srgbClr val="90269E"/>
                </a:solidFill>
                <a:latin typeface="Candara" pitchFamily="34" charset="0"/>
              </a:rPr>
              <a:t>la </a:t>
            </a:r>
            <a:r>
              <a:rPr lang="es-MX" sz="2000" b="1" i="1" dirty="0">
                <a:solidFill>
                  <a:srgbClr val="00B0F0"/>
                </a:solidFill>
                <a:latin typeface="Candara" pitchFamily="34" charset="0"/>
              </a:rPr>
              <a:t>vigencia documental</a:t>
            </a:r>
            <a:r>
              <a:rPr lang="es-MX" sz="2000" b="1" dirty="0">
                <a:solidFill>
                  <a:srgbClr val="00B0F0"/>
                </a:solidFill>
                <a:latin typeface="Candara" pitchFamily="34" charset="0"/>
              </a:rPr>
              <a:t>, </a:t>
            </a:r>
            <a:r>
              <a:rPr lang="es-MX" sz="2000" b="1" dirty="0">
                <a:solidFill>
                  <a:srgbClr val="E159DB"/>
                </a:solidFill>
                <a:latin typeface="Candara" pitchFamily="34" charset="0"/>
              </a:rPr>
              <a:t>periodo de reserva</a:t>
            </a:r>
            <a:r>
              <a:rPr lang="es-MX" sz="2000" b="1" dirty="0">
                <a:solidFill>
                  <a:srgbClr val="90269E"/>
                </a:solidFill>
                <a:latin typeface="Candara" pitchFamily="34" charset="0"/>
              </a:rPr>
              <a:t>, en su caso, y los </a:t>
            </a:r>
            <a:r>
              <a:rPr lang="es-MX" sz="2000" b="1" dirty="0">
                <a:solidFill>
                  <a:srgbClr val="FF0066"/>
                </a:solidFill>
                <a:latin typeface="Candara" pitchFamily="34" charset="0"/>
              </a:rPr>
              <a:t>periodos adicionales establecidos en los lineamientos.</a:t>
            </a:r>
            <a:endParaRPr lang="es-MX" sz="2000" dirty="0">
              <a:solidFill>
                <a:srgbClr val="FF0066"/>
              </a:solidFill>
              <a:latin typeface="Candara" pitchFamily="34" charset="0"/>
            </a:endParaRPr>
          </a:p>
        </p:txBody>
      </p:sp>
      <p:sp>
        <p:nvSpPr>
          <p:cNvPr id="5" name="4 CuadroTexto"/>
          <p:cNvSpPr txBox="1">
            <a:spLocks noChangeArrowheads="1"/>
          </p:cNvSpPr>
          <p:nvPr/>
        </p:nvSpPr>
        <p:spPr bwMode="auto">
          <a:xfrm>
            <a:off x="1219425" y="1976199"/>
            <a:ext cx="2608406" cy="400110"/>
          </a:xfrm>
          <a:prstGeom prst="rect">
            <a:avLst/>
          </a:prstGeom>
          <a:noFill/>
          <a:ln w="9525">
            <a:noFill/>
            <a:miter lim="800000"/>
            <a:headEnd/>
            <a:tailEnd/>
          </a:ln>
        </p:spPr>
        <p:txBody>
          <a:bodyPr wrap="none">
            <a:spAutoFit/>
          </a:bodyPr>
          <a:lstStyle/>
          <a:p>
            <a:pPr algn="ctr"/>
            <a:r>
              <a:rPr lang="es-MX" b="1">
                <a:latin typeface="Candara" pitchFamily="34" charset="0"/>
              </a:rPr>
              <a:t>Plazo de conservación</a:t>
            </a:r>
          </a:p>
        </p:txBody>
      </p:sp>
      <p:sp>
        <p:nvSpPr>
          <p:cNvPr id="6" name="5 CuadroTexto"/>
          <p:cNvSpPr txBox="1">
            <a:spLocks noChangeArrowheads="1"/>
          </p:cNvSpPr>
          <p:nvPr/>
        </p:nvSpPr>
        <p:spPr bwMode="auto">
          <a:xfrm>
            <a:off x="5510898" y="4474072"/>
            <a:ext cx="3498073" cy="1631216"/>
          </a:xfrm>
          <a:prstGeom prst="rect">
            <a:avLst/>
          </a:prstGeom>
          <a:noFill/>
          <a:ln w="9525">
            <a:noFill/>
            <a:miter lim="800000"/>
            <a:headEnd/>
            <a:tailEnd/>
          </a:ln>
        </p:spPr>
        <p:txBody>
          <a:bodyPr wrap="none">
            <a:spAutoFit/>
          </a:bodyPr>
          <a:lstStyle/>
          <a:p>
            <a:r>
              <a:rPr lang="es-MX" b="1" i="1" dirty="0">
                <a:solidFill>
                  <a:srgbClr val="00B0F0"/>
                </a:solidFill>
                <a:latin typeface="Candara" pitchFamily="34" charset="0"/>
              </a:rPr>
              <a:t>Vigencia Documental</a:t>
            </a:r>
          </a:p>
          <a:p>
            <a:r>
              <a:rPr lang="es-MX" b="1" i="1" dirty="0">
                <a:latin typeface="Candara" pitchFamily="34" charset="0"/>
              </a:rPr>
              <a:t>(AT + AC)</a:t>
            </a:r>
          </a:p>
          <a:p>
            <a:endParaRPr lang="es-MX" b="1" dirty="0">
              <a:latin typeface="Candara" pitchFamily="34" charset="0"/>
            </a:endParaRPr>
          </a:p>
          <a:p>
            <a:r>
              <a:rPr lang="es-MX" b="1" dirty="0">
                <a:latin typeface="Candara" pitchFamily="34" charset="0"/>
              </a:rPr>
              <a:t>AT= Archivo de tramite</a:t>
            </a:r>
          </a:p>
          <a:p>
            <a:r>
              <a:rPr lang="es-MX" b="1" dirty="0">
                <a:latin typeface="Candara" pitchFamily="34" charset="0"/>
              </a:rPr>
              <a:t>AC= Archivo de Concentración</a:t>
            </a:r>
          </a:p>
        </p:txBody>
      </p:sp>
      <p:cxnSp>
        <p:nvCxnSpPr>
          <p:cNvPr id="7" name="6 Conector recto de flecha"/>
          <p:cNvCxnSpPr/>
          <p:nvPr/>
        </p:nvCxnSpPr>
        <p:spPr>
          <a:xfrm rot="5400000">
            <a:off x="2078334" y="2939812"/>
            <a:ext cx="785813" cy="1588"/>
          </a:xfrm>
          <a:prstGeom prst="straightConnector1">
            <a:avLst/>
          </a:prstGeom>
          <a:ln w="57150">
            <a:solidFill>
              <a:srgbClr val="700098"/>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7258347" y="3927038"/>
            <a:ext cx="14301" cy="547034"/>
          </a:xfrm>
          <a:prstGeom prst="straightConnector1">
            <a:avLst/>
          </a:prstGeom>
          <a:ln w="57150">
            <a:solidFill>
              <a:srgbClr val="700098"/>
            </a:solidFill>
            <a:tailEnd type="arrow"/>
          </a:ln>
        </p:spPr>
        <p:style>
          <a:lnRef idx="1">
            <a:schemeClr val="accent1"/>
          </a:lnRef>
          <a:fillRef idx="0">
            <a:schemeClr val="accent1"/>
          </a:fillRef>
          <a:effectRef idx="0">
            <a:schemeClr val="accent1"/>
          </a:effectRef>
          <a:fontRef idx="minor">
            <a:schemeClr val="tx1"/>
          </a:fontRef>
        </p:style>
      </p:cxnSp>
      <p:pic>
        <p:nvPicPr>
          <p:cNvPr id="9" name="22 Imagen" descr="numeros.gif"/>
          <p:cNvPicPr>
            <a:picLocks noChangeAspect="1"/>
          </p:cNvPicPr>
          <p:nvPr/>
        </p:nvPicPr>
        <p:blipFill>
          <a:blip r:embed="rId2"/>
          <a:srcRect/>
          <a:stretch>
            <a:fillRect/>
          </a:stretch>
        </p:blipFill>
        <p:spPr bwMode="auto">
          <a:xfrm>
            <a:off x="6405078" y="914191"/>
            <a:ext cx="1735137" cy="1262063"/>
          </a:xfrm>
          <a:prstGeom prst="rect">
            <a:avLst/>
          </a:prstGeom>
          <a:noFill/>
          <a:ln w="9525">
            <a:noFill/>
            <a:miter lim="800000"/>
            <a:headEnd/>
            <a:tailEnd/>
          </a:ln>
        </p:spPr>
      </p:pic>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linds(horizontal)">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amond(in)">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heel(4)">
                                      <p:cBhvr>
                                        <p:cTn id="38" dur="20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amond(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770" decel="100000"/>
                                        <p:tgtEl>
                                          <p:spTgt spid="4">
                                            <p:txEl>
                                              <p:pRg st="0" end="0"/>
                                            </p:txEl>
                                          </p:spTgt>
                                        </p:tgtEl>
                                      </p:cBhvr>
                                    </p:animEffect>
                                    <p:animScale>
                                      <p:cBhvr>
                                        <p:cTn id="49" dur="770" decel="100000"/>
                                        <p:tgtEl>
                                          <p:spTgt spid="4">
                                            <p:txEl>
                                              <p:pRg st="0" end="0"/>
                                            </p:txEl>
                                          </p:spTgt>
                                        </p:tgtEl>
                                      </p:cBhvr>
                                      <p:from x="10000" y="10000"/>
                                      <p:to x="200000" y="450000"/>
                                    </p:animScale>
                                    <p:animScale>
                                      <p:cBhvr>
                                        <p:cTn id="50" dur="1230" accel="100000" fill="hold">
                                          <p:stCondLst>
                                            <p:cond delay="770"/>
                                          </p:stCondLst>
                                        </p:cTn>
                                        <p:tgtEl>
                                          <p:spTgt spid="4">
                                            <p:txEl>
                                              <p:pRg st="0" end="0"/>
                                            </p:txEl>
                                          </p:spTgt>
                                        </p:tgtEl>
                                      </p:cBhvr>
                                      <p:from x="200000" y="450000"/>
                                      <p:to x="100000" y="100000"/>
                                    </p:animScale>
                                    <p:set>
                                      <p:cBhvr>
                                        <p:cTn id="51" dur="770" fill="hold"/>
                                        <p:tgtEl>
                                          <p:spTgt spid="4">
                                            <p:txEl>
                                              <p:pRg st="0" end="0"/>
                                            </p:txEl>
                                          </p:spTgt>
                                        </p:tgtEl>
                                        <p:attrNameLst>
                                          <p:attrName>ppt_x</p:attrName>
                                        </p:attrNameLst>
                                      </p:cBhvr>
                                      <p:to>
                                        <p:strVal val="(0.5)"/>
                                      </p:to>
                                    </p:set>
                                    <p:anim from="(0.5)" to="(#ppt_x)" calcmode="lin" valueType="num">
                                      <p:cBhvr>
                                        <p:cTn id="52" dur="1230" accel="100000" fill="hold">
                                          <p:stCondLst>
                                            <p:cond delay="770"/>
                                          </p:stCondLst>
                                        </p:cTn>
                                        <p:tgtEl>
                                          <p:spTgt spid="4">
                                            <p:txEl>
                                              <p:pRg st="0" end="0"/>
                                            </p:txEl>
                                          </p:spTgt>
                                        </p:tgtEl>
                                        <p:attrNameLst>
                                          <p:attrName>ppt_x</p:attrName>
                                        </p:attrNameLst>
                                      </p:cBhvr>
                                    </p:anim>
                                    <p:set>
                                      <p:cBhvr>
                                        <p:cTn id="53" dur="770" fill="hold"/>
                                        <p:tgtEl>
                                          <p:spTgt spid="4">
                                            <p:txEl>
                                              <p:pRg st="0" end="0"/>
                                            </p:txEl>
                                          </p:spTgt>
                                        </p:tgtEl>
                                        <p:attrNameLst>
                                          <p:attrName>ppt_y</p:attrName>
                                        </p:attrNameLst>
                                      </p:cBhvr>
                                      <p:to>
                                        <p:strVal val="(#ppt_y+0.4)"/>
                                      </p:to>
                                    </p:set>
                                    <p:anim from="(#ppt_y+0.4)" to="(#ppt_y)" calcmode="lin" valueType="num">
                                      <p:cBhvr>
                                        <p:cTn id="54" dur="1230" accel="100000" fill="hold">
                                          <p:stCondLst>
                                            <p:cond delay="770"/>
                                          </p:stCondLst>
                                        </p:cTn>
                                        <p:tgtEl>
                                          <p:spTgt spid="4">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27584" y="1916832"/>
            <a:ext cx="7772400" cy="4039170"/>
          </a:xfrm>
          <a:prstGeom prst="rect">
            <a:avLst/>
          </a:prstGeom>
        </p:spPr>
        <p:txBody>
          <a:bodyPr/>
          <a:lstStyle/>
          <a:p>
            <a:pPr>
              <a:defRPr/>
            </a:pPr>
            <a:r>
              <a:rPr lang="es-ES" sz="2000" b="1" kern="0" dirty="0">
                <a:solidFill>
                  <a:srgbClr val="700098"/>
                </a:solidFill>
                <a:latin typeface="Candara" pitchFamily="34" charset="0"/>
                <a:ea typeface="+mj-ea"/>
                <a:cs typeface="+mj-cs"/>
              </a:rPr>
              <a:t>Decimoctavo</a:t>
            </a:r>
            <a:r>
              <a:rPr lang="es-ES" sz="2000" b="1" kern="0" dirty="0">
                <a:latin typeface="Candara" pitchFamily="34" charset="0"/>
                <a:ea typeface="+mj-ea"/>
                <a:cs typeface="+mj-cs"/>
              </a:rPr>
              <a:t>. </a:t>
            </a:r>
            <a:r>
              <a:rPr lang="es-ES" sz="2000" kern="0" dirty="0">
                <a:latin typeface="Candara" pitchFamily="34" charset="0"/>
                <a:ea typeface="+mj-ea"/>
                <a:cs typeface="+mj-cs"/>
              </a:rPr>
              <a:t>En los plazos de conservación de los archivos se tomará en cuenta la </a:t>
            </a:r>
            <a:r>
              <a:rPr lang="es-ES" sz="2000" b="1" kern="0" dirty="0">
                <a:solidFill>
                  <a:srgbClr val="700098"/>
                </a:solidFill>
                <a:latin typeface="Candara" pitchFamily="34" charset="0"/>
                <a:ea typeface="+mj-ea"/>
                <a:cs typeface="+mj-cs"/>
              </a:rPr>
              <a:t>vigencia documental </a:t>
            </a:r>
            <a:r>
              <a:rPr lang="es-ES" sz="2000" kern="0" dirty="0">
                <a:latin typeface="Candara" pitchFamily="34" charset="0"/>
                <a:ea typeface="+mj-ea"/>
                <a:cs typeface="+mj-cs"/>
              </a:rPr>
              <a:t>así como, en su caso, el </a:t>
            </a:r>
            <a:r>
              <a:rPr lang="es-ES" sz="2000" b="1" kern="0" dirty="0">
                <a:solidFill>
                  <a:srgbClr val="700098"/>
                </a:solidFill>
                <a:latin typeface="Candara" pitchFamily="34" charset="0"/>
                <a:ea typeface="+mj-ea"/>
                <a:cs typeface="+mj-cs"/>
              </a:rPr>
              <a:t>periodo de reserva correspondiente</a:t>
            </a:r>
            <a:r>
              <a:rPr lang="es-ES" sz="2000" kern="0" dirty="0">
                <a:solidFill>
                  <a:schemeClr val="tx2"/>
                </a:solidFill>
                <a:latin typeface="Candara" pitchFamily="34" charset="0"/>
                <a:ea typeface="+mj-ea"/>
                <a:cs typeface="+mj-cs"/>
              </a:rPr>
              <a:t>.</a:t>
            </a:r>
          </a:p>
          <a:p>
            <a:pPr>
              <a:defRPr/>
            </a:pPr>
            <a:r>
              <a:rPr lang="es-ES" sz="2000" kern="0" dirty="0">
                <a:solidFill>
                  <a:schemeClr val="tx2"/>
                </a:solidFill>
                <a:latin typeface="Candara" pitchFamily="34" charset="0"/>
                <a:ea typeface="+mj-ea"/>
                <a:cs typeface="+mj-cs"/>
              </a:rPr>
              <a:t/>
            </a:r>
            <a:br>
              <a:rPr lang="es-ES" sz="2000" kern="0" dirty="0">
                <a:solidFill>
                  <a:schemeClr val="tx2"/>
                </a:solidFill>
                <a:latin typeface="Candara" pitchFamily="34" charset="0"/>
                <a:ea typeface="+mj-ea"/>
                <a:cs typeface="+mj-cs"/>
              </a:rPr>
            </a:br>
            <a:r>
              <a:rPr lang="es-ES" sz="2000" kern="0" dirty="0">
                <a:latin typeface="Candara" pitchFamily="34" charset="0"/>
                <a:ea typeface="+mj-ea"/>
                <a:cs typeface="+mj-cs"/>
              </a:rPr>
              <a:t>A partir de la </a:t>
            </a:r>
            <a:r>
              <a:rPr lang="es-ES" sz="2000" b="1" kern="0" dirty="0">
                <a:solidFill>
                  <a:srgbClr val="700098"/>
                </a:solidFill>
                <a:latin typeface="Candara" pitchFamily="34" charset="0"/>
                <a:ea typeface="+mj-ea"/>
                <a:cs typeface="+mj-cs"/>
              </a:rPr>
              <a:t>desclasificación</a:t>
            </a:r>
            <a:r>
              <a:rPr lang="es-ES" sz="2000" b="1" kern="0" dirty="0">
                <a:solidFill>
                  <a:schemeClr val="tx2"/>
                </a:solidFill>
                <a:latin typeface="Candara" pitchFamily="34" charset="0"/>
                <a:ea typeface="+mj-ea"/>
                <a:cs typeface="+mj-cs"/>
              </a:rPr>
              <a:t> </a:t>
            </a:r>
            <a:r>
              <a:rPr lang="es-ES" sz="2000" kern="0" dirty="0">
                <a:latin typeface="Candara" pitchFamily="34" charset="0"/>
                <a:ea typeface="+mj-ea"/>
                <a:cs typeface="+mj-cs"/>
              </a:rPr>
              <a:t>de los expedientes reservados, </a:t>
            </a:r>
            <a:r>
              <a:rPr lang="es-ES" sz="2000" u="sng" kern="0" dirty="0">
                <a:latin typeface="Candara" pitchFamily="34" charset="0"/>
                <a:ea typeface="+mj-ea"/>
                <a:cs typeface="+mj-cs"/>
              </a:rPr>
              <a:t>el plazo de conservación adicionará un periodo igual al de reserva o al que establezca el catálogo de disposición documental, si éste fuera mayor al </a:t>
            </a:r>
            <a:r>
              <a:rPr lang="es-ES" sz="2000" u="sng" kern="0" dirty="0" smtClean="0">
                <a:latin typeface="Candara" pitchFamily="34" charset="0"/>
                <a:ea typeface="+mj-ea"/>
                <a:cs typeface="+mj-cs"/>
              </a:rPr>
              <a:t>primero</a:t>
            </a:r>
          </a:p>
          <a:p>
            <a:pPr>
              <a:defRPr/>
            </a:pPr>
            <a:endParaRPr lang="es-ES" sz="2000" kern="0" dirty="0">
              <a:solidFill>
                <a:schemeClr val="tx2"/>
              </a:solidFill>
              <a:latin typeface="Candara" pitchFamily="34" charset="0"/>
              <a:ea typeface="+mj-ea"/>
              <a:cs typeface="+mj-cs"/>
            </a:endParaRPr>
          </a:p>
          <a:p>
            <a:pPr>
              <a:defRPr/>
            </a:pPr>
            <a:endParaRPr lang="es-ES" sz="2000" kern="0" dirty="0">
              <a:solidFill>
                <a:schemeClr val="tx2"/>
              </a:solidFill>
              <a:latin typeface="Candara" pitchFamily="34" charset="0"/>
              <a:ea typeface="+mj-ea"/>
              <a:cs typeface="+mj-cs"/>
            </a:endParaRPr>
          </a:p>
          <a:p>
            <a:pPr>
              <a:defRPr/>
            </a:pPr>
            <a:r>
              <a:rPr lang="es-ES" sz="2000" kern="0" dirty="0">
                <a:latin typeface="Candara" pitchFamily="34" charset="0"/>
                <a:ea typeface="+mj-ea"/>
                <a:cs typeface="+mj-cs"/>
              </a:rPr>
              <a:t>Aquellos documentos que hayan sido objeto de solicitudes de acceso a la información se conservarán </a:t>
            </a:r>
            <a:r>
              <a:rPr lang="es-ES" sz="2000" b="1" kern="0" dirty="0">
                <a:solidFill>
                  <a:srgbClr val="700098"/>
                </a:solidFill>
                <a:latin typeface="Candara" pitchFamily="34" charset="0"/>
                <a:ea typeface="+mj-ea"/>
                <a:cs typeface="+mj-cs"/>
              </a:rPr>
              <a:t>por dos años </a:t>
            </a:r>
            <a:r>
              <a:rPr lang="es-ES" sz="2000" kern="0" dirty="0">
                <a:latin typeface="Candara" pitchFamily="34" charset="0"/>
                <a:ea typeface="+mj-ea"/>
                <a:cs typeface="+mj-cs"/>
              </a:rPr>
              <a:t>más a la conclusión de su vigencia documental</a:t>
            </a:r>
            <a:r>
              <a:rPr lang="es-ES" sz="2000" kern="0" dirty="0" smtClean="0">
                <a:latin typeface="Candara" pitchFamily="34" charset="0"/>
                <a:ea typeface="+mj-ea"/>
                <a:cs typeface="+mj-cs"/>
              </a:rPr>
              <a:t>.</a:t>
            </a:r>
            <a:r>
              <a:rPr lang="es-ES" sz="1400" kern="0" dirty="0">
                <a:solidFill>
                  <a:schemeClr val="tx2"/>
                </a:solidFill>
                <a:latin typeface="Candara" pitchFamily="34" charset="0"/>
                <a:ea typeface="+mj-ea"/>
                <a:cs typeface="+mj-cs"/>
              </a:rPr>
              <a:t/>
            </a:r>
            <a:br>
              <a:rPr lang="es-ES" sz="1400" kern="0" dirty="0">
                <a:solidFill>
                  <a:schemeClr val="tx2"/>
                </a:solidFill>
                <a:latin typeface="Candara" pitchFamily="34" charset="0"/>
                <a:ea typeface="+mj-ea"/>
                <a:cs typeface="+mj-cs"/>
              </a:rPr>
            </a:br>
            <a:endParaRPr lang="es-ES" sz="1400" kern="0" dirty="0">
              <a:solidFill>
                <a:schemeClr val="tx2"/>
              </a:solidFill>
              <a:latin typeface="Candara" pitchFamily="34" charset="0"/>
              <a:ea typeface="+mj-ea"/>
              <a:cs typeface="+mj-cs"/>
            </a:endParaRPr>
          </a:p>
        </p:txBody>
      </p:sp>
      <p:sp>
        <p:nvSpPr>
          <p:cNvPr id="4" name="3 Rectángulo"/>
          <p:cNvSpPr/>
          <p:nvPr/>
        </p:nvSpPr>
        <p:spPr>
          <a:xfrm>
            <a:off x="3779912" y="692696"/>
            <a:ext cx="4572000" cy="923330"/>
          </a:xfrm>
          <a:prstGeom prst="rect">
            <a:avLst/>
          </a:prstGeom>
        </p:spPr>
        <p:txBody>
          <a:bodyPr>
            <a:spAutoFit/>
          </a:bodyPr>
          <a:lstStyle/>
          <a:p>
            <a:pPr algn="ctr"/>
            <a:r>
              <a:rPr lang="es-MX" b="1" dirty="0">
                <a:effectLst>
                  <a:outerShdw blurRad="38100" dist="38100" dir="2700000" algn="tl">
                    <a:srgbClr val="000000">
                      <a:alpha val="43137"/>
                    </a:srgbClr>
                  </a:outerShdw>
                </a:effectLst>
                <a:latin typeface="Candara" pitchFamily="34" charset="0"/>
              </a:rPr>
              <a:t>Lineamientos generales para la organización y conservación de los archivos del Poder Ejecutivo Federal</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1" y="3401852"/>
            <a:ext cx="8208911" cy="2031325"/>
          </a:xfrm>
          <a:prstGeom prst="rect">
            <a:avLst/>
          </a:prstGeom>
        </p:spPr>
        <p:txBody>
          <a:bodyPr wrap="square">
            <a:spAutoFit/>
          </a:bodyPr>
          <a:lstStyle/>
          <a:p>
            <a:pPr algn="just">
              <a:buFont typeface="Wingdings" pitchFamily="2" charset="2"/>
              <a:buChar char="v"/>
              <a:defRPr/>
            </a:pPr>
            <a:r>
              <a:rPr lang="es-MX" i="1" dirty="0">
                <a:solidFill>
                  <a:srgbClr val="CC0066"/>
                </a:solidFill>
                <a:latin typeface="Candara" pitchFamily="34" charset="0"/>
              </a:rPr>
              <a:t>Ley que regula la administración de documentos públicos e históricos del Estado de </a:t>
            </a:r>
            <a:r>
              <a:rPr lang="es-MX" i="1" dirty="0" smtClean="0">
                <a:solidFill>
                  <a:srgbClr val="CC0066"/>
                </a:solidFill>
                <a:latin typeface="Candara" pitchFamily="34" charset="0"/>
              </a:rPr>
              <a:t>Jalisco.</a:t>
            </a:r>
            <a:endParaRPr lang="es-MX" i="1" dirty="0">
              <a:solidFill>
                <a:srgbClr val="CC0066"/>
              </a:solidFill>
              <a:latin typeface="Candara" pitchFamily="34" charset="0"/>
            </a:endParaRPr>
          </a:p>
          <a:p>
            <a:pPr algn="just">
              <a:buFont typeface="Wingdings" pitchFamily="2" charset="2"/>
              <a:buChar char="v"/>
              <a:defRPr/>
            </a:pPr>
            <a:endParaRPr lang="es-MX" i="1" dirty="0">
              <a:solidFill>
                <a:srgbClr val="CC0066"/>
              </a:solidFill>
              <a:effectLst>
                <a:outerShdw blurRad="38100" dist="38100" dir="2700000" algn="tl">
                  <a:srgbClr val="000000">
                    <a:alpha val="43137"/>
                  </a:srgbClr>
                </a:outerShdw>
              </a:effectLst>
              <a:latin typeface="Candara" pitchFamily="34" charset="0"/>
            </a:endParaRPr>
          </a:p>
          <a:p>
            <a:pPr algn="just">
              <a:defRPr/>
            </a:pPr>
            <a:r>
              <a:rPr lang="es-MX" i="1" dirty="0">
                <a:solidFill>
                  <a:srgbClr val="CC0066"/>
                </a:solidFill>
                <a:effectLst>
                  <a:outerShdw blurRad="38100" dist="38100" dir="2700000" algn="tl">
                    <a:srgbClr val="000000">
                      <a:alpha val="43137"/>
                    </a:srgbClr>
                  </a:outerShdw>
                </a:effectLst>
                <a:latin typeface="Candara" pitchFamily="34" charset="0"/>
              </a:rPr>
              <a:t>08 de febrero de </a:t>
            </a:r>
            <a:r>
              <a:rPr lang="es-MX" i="1" dirty="0" smtClean="0">
                <a:solidFill>
                  <a:srgbClr val="CC0066"/>
                </a:solidFill>
                <a:effectLst>
                  <a:outerShdw blurRad="38100" dist="38100" dir="2700000" algn="tl">
                    <a:srgbClr val="000000">
                      <a:alpha val="43137"/>
                    </a:srgbClr>
                  </a:outerShdw>
                </a:effectLst>
                <a:latin typeface="Candara" pitchFamily="34" charset="0"/>
              </a:rPr>
              <a:t>1998</a:t>
            </a:r>
          </a:p>
          <a:p>
            <a:pPr algn="just">
              <a:defRPr/>
            </a:pPr>
            <a:r>
              <a:rPr lang="es-MX" i="1" dirty="0" smtClean="0">
                <a:solidFill>
                  <a:srgbClr val="CC0066"/>
                </a:solidFill>
                <a:effectLst>
                  <a:outerShdw blurRad="38100" dist="38100" dir="2700000" algn="tl">
                    <a:srgbClr val="000000">
                      <a:alpha val="43137"/>
                    </a:srgbClr>
                  </a:outerShdw>
                </a:effectLst>
                <a:latin typeface="Candara" pitchFamily="34" charset="0"/>
              </a:rPr>
              <a:t>Última reforma 28 de marzo del 2015</a:t>
            </a:r>
          </a:p>
          <a:p>
            <a:pPr algn="just">
              <a:defRPr/>
            </a:pPr>
            <a:endParaRPr lang="es-MX" i="1" dirty="0">
              <a:effectLst>
                <a:outerShdw blurRad="38100" dist="38100" dir="2700000" algn="tl">
                  <a:srgbClr val="000000">
                    <a:alpha val="43137"/>
                  </a:srgbClr>
                </a:outerShdw>
              </a:effectLst>
              <a:latin typeface="Candara" pitchFamily="34" charset="0"/>
            </a:endParaRPr>
          </a:p>
          <a:p>
            <a:pPr algn="just">
              <a:defRPr/>
            </a:pPr>
            <a:endParaRPr lang="es-MX" dirty="0">
              <a:latin typeface="Candara" pitchFamily="34" charset="0"/>
            </a:endParaRPr>
          </a:p>
        </p:txBody>
      </p:sp>
      <p:pic>
        <p:nvPicPr>
          <p:cNvPr id="1026" name="Picture 2" descr="https://upload.wikimedia.org/wikipedia/commons/7/7a/Jalisco_fis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93096"/>
            <a:ext cx="1963938" cy="196976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77688" y="1700808"/>
            <a:ext cx="8370775" cy="1477328"/>
          </a:xfrm>
          <a:prstGeom prst="rect">
            <a:avLst/>
          </a:prstGeom>
        </p:spPr>
        <p:txBody>
          <a:bodyPr wrap="square">
            <a:spAutoFit/>
          </a:bodyPr>
          <a:lstStyle/>
          <a:p>
            <a:pPr algn="just">
              <a:buFont typeface="Wingdings" pitchFamily="2" charset="2"/>
              <a:buChar char="v"/>
              <a:defRPr/>
            </a:pPr>
            <a:r>
              <a:rPr lang="es-MX" dirty="0" smtClean="0">
                <a:latin typeface="Candara" pitchFamily="34" charset="0"/>
              </a:rPr>
              <a:t>Norma Internacional General de Descripción Archivística,   ISAD (G)</a:t>
            </a:r>
          </a:p>
          <a:p>
            <a:pPr algn="just">
              <a:buFont typeface="Wingdings" pitchFamily="2" charset="2"/>
              <a:buChar char="v"/>
              <a:defRPr/>
            </a:pPr>
            <a:endParaRPr lang="es-MX" dirty="0" smtClean="0">
              <a:latin typeface="Candara" pitchFamily="34" charset="0"/>
            </a:endParaRPr>
          </a:p>
          <a:p>
            <a:pPr algn="just">
              <a:buFont typeface="Wingdings" pitchFamily="2" charset="2"/>
              <a:buChar char="v"/>
              <a:defRPr/>
            </a:pPr>
            <a:endParaRPr lang="es-MX" dirty="0">
              <a:latin typeface="Candara" pitchFamily="34" charset="0"/>
            </a:endParaRPr>
          </a:p>
          <a:p>
            <a:pPr algn="just">
              <a:defRPr/>
            </a:pPr>
            <a:r>
              <a:rPr lang="es-MX" dirty="0" smtClean="0">
                <a:latin typeface="Candara" pitchFamily="34" charset="0"/>
              </a:rPr>
              <a:t>Norma que contiene reglas generales para la descripción archivística de los documentos.</a:t>
            </a:r>
            <a:endParaRPr lang="es-MX" dirty="0">
              <a:latin typeface="Candara" pitchFamily="34" charset="0"/>
            </a:endParaRPr>
          </a:p>
        </p:txBody>
      </p:sp>
      <p:sp>
        <p:nvSpPr>
          <p:cNvPr id="4" name="3 Rectángulo"/>
          <p:cNvSpPr/>
          <p:nvPr/>
        </p:nvSpPr>
        <p:spPr>
          <a:xfrm>
            <a:off x="1115616" y="2116306"/>
            <a:ext cx="3940502" cy="369332"/>
          </a:xfrm>
          <a:prstGeom prst="rect">
            <a:avLst/>
          </a:prstGeom>
        </p:spPr>
        <p:txBody>
          <a:bodyPr wrap="none">
            <a:spAutoFit/>
          </a:bodyPr>
          <a:lstStyle/>
          <a:p>
            <a:pPr algn="just">
              <a:defRPr/>
            </a:pPr>
            <a:r>
              <a:rPr lang="es-MX" dirty="0" smtClean="0">
                <a:solidFill>
                  <a:srgbClr val="0070C0"/>
                </a:solidFill>
                <a:effectLst>
                  <a:outerShdw blurRad="38100" dist="38100" dir="2700000" algn="tl">
                    <a:srgbClr val="000000">
                      <a:alpha val="43137"/>
                    </a:srgbClr>
                  </a:outerShdw>
                </a:effectLst>
                <a:latin typeface="Candara" pitchFamily="34" charset="0"/>
              </a:rPr>
              <a:t>Septiembre de 1999, Estocolmo Suecia</a:t>
            </a:r>
            <a:endParaRPr lang="es-MX" dirty="0">
              <a:solidFill>
                <a:srgbClr val="0070C0"/>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2407445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07261146"/>
              </p:ext>
            </p:extLst>
          </p:nvPr>
        </p:nvGraphicFramePr>
        <p:xfrm>
          <a:off x="1187624" y="2204864"/>
          <a:ext cx="6914281" cy="1570803"/>
        </p:xfrm>
        <a:graphic>
          <a:graphicData uri="http://schemas.openxmlformats.org/drawingml/2006/table">
            <a:tbl>
              <a:tblPr firstRow="1" firstCol="1" bandRow="1">
                <a:tableStyleId>{5C22544A-7EE6-4342-B048-85BDC9FD1C3A}</a:tableStyleId>
              </a:tblPr>
              <a:tblGrid>
                <a:gridCol w="705942"/>
                <a:gridCol w="1536120"/>
                <a:gridCol w="1018274"/>
                <a:gridCol w="1812459"/>
                <a:gridCol w="1841486"/>
              </a:tblGrid>
              <a:tr h="0">
                <a:tc>
                  <a:txBody>
                    <a:bodyPr/>
                    <a:lstStyle/>
                    <a:p>
                      <a:pPr algn="ctr">
                        <a:lnSpc>
                          <a:spcPct val="115000"/>
                        </a:lnSpc>
                        <a:spcAft>
                          <a:spcPts val="0"/>
                        </a:spcAft>
                      </a:pPr>
                      <a:r>
                        <a:rPr lang="es-MX" sz="1400" dirty="0">
                          <a:effectLst/>
                        </a:rPr>
                        <a:t>Caso</a:t>
                      </a:r>
                      <a:endParaRPr lang="es-MX"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Plazo de conservación</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Plazo de reserva</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Desclasificación</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400">
                          <a:effectLst/>
                        </a:rPr>
                        <a:t>Plazo de conservación adicional</a:t>
                      </a:r>
                      <a:endParaRPr lang="es-MX" sz="2400">
                        <a:effectLst/>
                        <a:latin typeface="Calibri"/>
                        <a:ea typeface="Calibri"/>
                        <a:cs typeface="Times New Roman"/>
                      </a:endParaRPr>
                    </a:p>
                  </a:txBody>
                  <a:tcPr marL="68580" marR="68580" marT="0" marB="0"/>
                </a:tc>
              </a:tr>
              <a:tr h="589347">
                <a:tc>
                  <a:txBody>
                    <a:bodyPr/>
                    <a:lstStyle/>
                    <a:p>
                      <a:pPr algn="ctr">
                        <a:lnSpc>
                          <a:spcPct val="115000"/>
                        </a:lnSpc>
                        <a:spcAft>
                          <a:spcPts val="0"/>
                        </a:spcAft>
                      </a:pPr>
                      <a:r>
                        <a:rPr lang="es-MX" sz="1400">
                          <a:effectLst/>
                        </a:rPr>
                        <a:t>1</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&lt; </a:t>
                      </a:r>
                      <a:endParaRPr lang="es-MX"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&gt; </a:t>
                      </a:r>
                      <a:endParaRPr lang="es-MX"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&gt; </a:t>
                      </a:r>
                      <a:endParaRPr lang="es-MX"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s-MX" sz="1400">
                          <a:effectLst/>
                        </a:rPr>
                        <a:t>Se guarda por el plazo de reserva.</a:t>
                      </a:r>
                      <a:endParaRPr lang="es-MX" sz="2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MX" sz="1400">
                          <a:effectLst/>
                        </a:rPr>
                        <a:t>2</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&gt; </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a:effectLst/>
                        </a:rPr>
                        <a:t>&lt; </a:t>
                      </a:r>
                      <a:endParaRPr lang="es-MX"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800" dirty="0">
                          <a:effectLst/>
                        </a:rPr>
                        <a:t>&gt; </a:t>
                      </a:r>
                      <a:endParaRPr lang="es-MX" sz="24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s-MX" sz="1400" dirty="0">
                          <a:effectLst/>
                        </a:rPr>
                        <a:t>Se guardará por el plazo de conservación.</a:t>
                      </a:r>
                      <a:endParaRPr lang="es-MX" sz="24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681288" y="330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itchFamily="34" charset="0"/>
                <a:cs typeface="Arial" pitchFamily="34" charset="0"/>
              </a:rPr>
              <a:t/>
            </a:r>
            <a:br>
              <a:rPr kumimoji="0" lang="es-MX" altLang="es-MX" sz="1800" b="0" i="0" u="none" strike="noStrike" cap="none" normalizeH="0" baseline="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619672" y="4329390"/>
            <a:ext cx="633873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1600" b="0" i="0" u="none" strike="noStrike" cap="none" normalizeH="0" baseline="30000" dirty="0" smtClean="0">
                <a:ln>
                  <a:noFill/>
                </a:ln>
                <a:solidFill>
                  <a:schemeClr val="tx1"/>
                </a:solidFill>
                <a:effectLst/>
                <a:latin typeface="Candara" panose="020E0502030303020204" pitchFamily="34" charset="0"/>
                <a:ea typeface="Calibri" pitchFamily="34" charset="0"/>
                <a:cs typeface="Times New Roman" pitchFamily="18" charset="0"/>
                <a:hlinkClick r:id="rId2"/>
              </a:rPr>
              <a:t>[</a:t>
            </a:r>
            <a:r>
              <a:rPr kumimoji="0" lang="es-MX" altLang="es-MX" sz="1600" b="0" i="0" u="none" strike="noStrike" cap="none" normalizeH="0" baseline="30000" dirty="0" smtClean="0" bmk="">
                <a:ln>
                  <a:noFill/>
                </a:ln>
                <a:solidFill>
                  <a:schemeClr val="tx1"/>
                </a:solidFill>
                <a:effectLst/>
                <a:latin typeface="Candara" panose="020E0502030303020204" pitchFamily="34" charset="0"/>
                <a:ea typeface="Calibri" pitchFamily="34" charset="0"/>
                <a:cs typeface="Times New Roman" pitchFamily="18" charset="0"/>
                <a:hlinkClick r:id="rId2"/>
              </a:rPr>
              <a:t>1]</a:t>
            </a:r>
            <a:r>
              <a:rPr kumimoji="0" lang="es-MX" altLang="es-MX" sz="1600" b="0" i="0" u="none" strike="noStrike" cap="none" normalizeH="0" baseline="0" dirty="0" smtClean="0" bmk="">
                <a:ln>
                  <a:noFill/>
                </a:ln>
                <a:solidFill>
                  <a:schemeClr val="tx1"/>
                </a:solidFill>
                <a:effectLst/>
                <a:latin typeface="Candara" panose="020E0502030303020204" pitchFamily="34" charset="0"/>
                <a:ea typeface="Calibri" pitchFamily="34" charset="0"/>
                <a:cs typeface="Times New Roman" pitchFamily="18" charset="0"/>
              </a:rPr>
              <a:t> </a:t>
            </a:r>
            <a:r>
              <a:rPr kumimoji="0" lang="es-MX" altLang="es-MX" sz="1600" b="0" i="0" u="none" strike="noStrike" cap="none" normalizeH="0" baseline="0" dirty="0" smtClean="0" bmk="">
                <a:ln>
                  <a:noFill/>
                </a:ln>
                <a:solidFill>
                  <a:schemeClr val="tx1"/>
                </a:solidFill>
                <a:effectLst/>
                <a:latin typeface="Candara" panose="020E0502030303020204" pitchFamily="34" charset="0"/>
                <a:ea typeface="Calibri" pitchFamily="34" charset="0"/>
                <a:cs typeface="Arial" pitchFamily="34" charset="0"/>
              </a:rPr>
              <a:t>Ejemplo del caso 1: Si el documento o expediente tiene un plazo de conservación de 5 años que inicialmente estuvo reservado por 6 años, al desclasificarse el expediente se guardará 6 años más.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altLang="es-MX" sz="1600" b="0" i="0" u="none" strike="noStrike" cap="none" normalizeH="0" baseline="0" dirty="0" smtClean="0" bmk="">
              <a:ln>
                <a:noFill/>
              </a:ln>
              <a:solidFill>
                <a:schemeClr val="tx1"/>
              </a:solidFill>
              <a:effectLst/>
              <a:latin typeface="Candara" panose="020E0502030303020204"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30000" dirty="0" smtClean="0" bmk="">
                <a:ln>
                  <a:noFill/>
                </a:ln>
                <a:solidFill>
                  <a:schemeClr val="tx1"/>
                </a:solidFill>
                <a:effectLst/>
                <a:latin typeface="Candara" panose="020E0502030303020204" pitchFamily="34" charset="0"/>
                <a:ea typeface="Calibri" pitchFamily="34" charset="0"/>
                <a:cs typeface="Times New Roman" pitchFamily="18" charset="0"/>
                <a:hlinkClick r:id="rId3"/>
              </a:rPr>
              <a:t>[2]</a:t>
            </a:r>
            <a:r>
              <a:rPr kumimoji="0" lang="es-MX" altLang="es-MX" sz="1600" b="0" i="0" u="none" strike="noStrike" cap="none" normalizeH="0" baseline="0" dirty="0" smtClean="0">
                <a:ln>
                  <a:noFill/>
                </a:ln>
                <a:solidFill>
                  <a:schemeClr val="tx1"/>
                </a:solidFill>
                <a:effectLst/>
                <a:latin typeface="Candara" panose="020E0502030303020204" pitchFamily="34" charset="0"/>
                <a:ea typeface="Calibri" pitchFamily="34" charset="0"/>
                <a:cs typeface="Times New Roman" pitchFamily="18" charset="0"/>
              </a:rPr>
              <a:t> </a:t>
            </a:r>
            <a:r>
              <a:rPr kumimoji="0" lang="es-MX" altLang="es-MX" sz="1600" b="0" i="0" u="none" strike="noStrike" cap="none" normalizeH="0" baseline="0" dirty="0" smtClean="0">
                <a:ln>
                  <a:noFill/>
                </a:ln>
                <a:solidFill>
                  <a:schemeClr val="tx1"/>
                </a:solidFill>
                <a:effectLst/>
                <a:latin typeface="Candara" panose="020E0502030303020204" pitchFamily="34" charset="0"/>
                <a:ea typeface="Calibri" pitchFamily="34" charset="0"/>
                <a:cs typeface="Arial" pitchFamily="34" charset="0"/>
              </a:rPr>
              <a:t>Ejemplo caso 2: Un expediente con un plazo de conservación de 5 años que inicialmente estuvo reservado por 3 años, al desclasificarse el expediente se guardará 5 años más.</a:t>
            </a:r>
            <a:endParaRPr kumimoji="0" lang="es-MX" altLang="es-MX" sz="1600" b="0" i="0" u="none" strike="noStrike" cap="none" normalizeH="0" baseline="0" dirty="0" smtClean="0">
              <a:ln>
                <a:noFill/>
              </a:ln>
              <a:solidFill>
                <a:schemeClr val="tx1"/>
              </a:solidFill>
              <a:effectLst/>
              <a:latin typeface="Candara" panose="020E0502030303020204" pitchFamily="34" charset="0"/>
              <a:cs typeface="Arial" pitchFamily="34" charset="0"/>
            </a:endParaRPr>
          </a:p>
        </p:txBody>
      </p:sp>
    </p:spTree>
    <p:extLst>
      <p:ext uri="{BB962C8B-B14F-4D97-AF65-F5344CB8AC3E}">
        <p14:creationId xmlns:p14="http://schemas.microsoft.com/office/powerpoint/2010/main" val="2366553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a:spLocks noChangeArrowheads="1"/>
          </p:cNvSpPr>
          <p:nvPr/>
        </p:nvSpPr>
        <p:spPr bwMode="auto">
          <a:xfrm>
            <a:off x="1986132" y="2538081"/>
            <a:ext cx="6572633" cy="1569660"/>
          </a:xfrm>
          <a:prstGeom prst="rect">
            <a:avLst/>
          </a:prstGeom>
          <a:noFill/>
          <a:ln w="9525">
            <a:solidFill>
              <a:schemeClr val="bg1"/>
            </a:solidFill>
            <a:miter lim="800000"/>
            <a:headEnd/>
            <a:tailEnd/>
          </a:ln>
        </p:spPr>
        <p:txBody>
          <a:bodyPr wrap="none">
            <a:spAutoFit/>
          </a:bodyPr>
          <a:lstStyle/>
          <a:p>
            <a:r>
              <a:rPr lang="es-MX" sz="2400" dirty="0">
                <a:latin typeface="Candara" pitchFamily="34" charset="0"/>
              </a:rPr>
              <a:t>Vigencia Documental		</a:t>
            </a:r>
            <a:r>
              <a:rPr lang="es-MX" sz="2400" dirty="0" smtClean="0">
                <a:latin typeface="Candara" pitchFamily="34" charset="0"/>
              </a:rPr>
              <a:t>	=</a:t>
            </a:r>
            <a:r>
              <a:rPr lang="es-MX" sz="2400" dirty="0">
                <a:latin typeface="Candara" pitchFamily="34" charset="0"/>
              </a:rPr>
              <a:t>	</a:t>
            </a:r>
            <a:r>
              <a:rPr lang="es-MX" sz="2400" dirty="0">
                <a:solidFill>
                  <a:srgbClr val="00B0F0"/>
                </a:solidFill>
                <a:latin typeface="Candara" pitchFamily="34" charset="0"/>
              </a:rPr>
              <a:t>3 años</a:t>
            </a:r>
          </a:p>
          <a:p>
            <a:r>
              <a:rPr lang="es-MX" sz="2400" dirty="0">
                <a:latin typeface="Candara" pitchFamily="34" charset="0"/>
              </a:rPr>
              <a:t>Periodo de Reserva			</a:t>
            </a:r>
            <a:r>
              <a:rPr lang="es-MX" sz="2400" dirty="0" smtClean="0">
                <a:latin typeface="Candara" pitchFamily="34" charset="0"/>
              </a:rPr>
              <a:t>=</a:t>
            </a:r>
            <a:r>
              <a:rPr lang="es-MX" sz="2400" dirty="0">
                <a:latin typeface="Candara" pitchFamily="34" charset="0"/>
              </a:rPr>
              <a:t>	</a:t>
            </a:r>
            <a:r>
              <a:rPr lang="es-MX" sz="2400" dirty="0">
                <a:solidFill>
                  <a:srgbClr val="FF0000"/>
                </a:solidFill>
                <a:latin typeface="Candara" pitchFamily="34" charset="0"/>
              </a:rPr>
              <a:t>4 años</a:t>
            </a:r>
          </a:p>
          <a:p>
            <a:r>
              <a:rPr lang="es-MX" sz="2400" dirty="0">
                <a:latin typeface="Candara" pitchFamily="34" charset="0"/>
              </a:rPr>
              <a:t>Se agrega un periodo </a:t>
            </a:r>
            <a:r>
              <a:rPr lang="es-MX" sz="2400" dirty="0" err="1" smtClean="0">
                <a:latin typeface="Candara" pitchFamily="34" charset="0"/>
              </a:rPr>
              <a:t>adic</a:t>
            </a:r>
            <a:r>
              <a:rPr lang="es-MX" sz="2400" dirty="0">
                <a:latin typeface="Candara" pitchFamily="34" charset="0"/>
              </a:rPr>
              <a:t>.	</a:t>
            </a:r>
            <a:r>
              <a:rPr lang="es-MX" sz="2400" dirty="0" smtClean="0">
                <a:latin typeface="Candara" pitchFamily="34" charset="0"/>
              </a:rPr>
              <a:t>	=</a:t>
            </a:r>
            <a:r>
              <a:rPr lang="es-MX" sz="2400" dirty="0">
                <a:latin typeface="Candara" pitchFamily="34" charset="0"/>
              </a:rPr>
              <a:t>	</a:t>
            </a:r>
            <a:r>
              <a:rPr lang="es-MX" sz="2400" dirty="0">
                <a:solidFill>
                  <a:srgbClr val="00B050"/>
                </a:solidFill>
                <a:latin typeface="Candara" pitchFamily="34" charset="0"/>
              </a:rPr>
              <a:t>4 años</a:t>
            </a:r>
          </a:p>
          <a:p>
            <a:r>
              <a:rPr lang="es-MX" sz="2400" dirty="0">
                <a:latin typeface="Candara" pitchFamily="34" charset="0"/>
              </a:rPr>
              <a:t>por </a:t>
            </a:r>
            <a:r>
              <a:rPr lang="es-MX" sz="2400" dirty="0" smtClean="0">
                <a:latin typeface="Candara" pitchFamily="34" charset="0"/>
              </a:rPr>
              <a:t>DESCLASIFICACIÓN</a:t>
            </a:r>
            <a:endParaRPr lang="es-MX" sz="2400" dirty="0">
              <a:latin typeface="Candara" pitchFamily="34" charset="0"/>
            </a:endParaRPr>
          </a:p>
        </p:txBody>
      </p:sp>
      <p:cxnSp>
        <p:nvCxnSpPr>
          <p:cNvPr id="3" name="2 Conector recto"/>
          <p:cNvCxnSpPr/>
          <p:nvPr/>
        </p:nvCxnSpPr>
        <p:spPr>
          <a:xfrm>
            <a:off x="1661488" y="4107741"/>
            <a:ext cx="65008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10 CuadroTexto"/>
          <p:cNvSpPr txBox="1">
            <a:spLocks noChangeArrowheads="1"/>
          </p:cNvSpPr>
          <p:nvPr/>
        </p:nvSpPr>
        <p:spPr bwMode="auto">
          <a:xfrm>
            <a:off x="1172949" y="4324019"/>
            <a:ext cx="6572633"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	</a:t>
            </a:r>
            <a:r>
              <a:rPr lang="es-MX" sz="2400" b="1" dirty="0">
                <a:latin typeface="Candara" pitchFamily="34" charset="0"/>
              </a:rPr>
              <a:t>      8 años</a:t>
            </a:r>
          </a:p>
        </p:txBody>
      </p:sp>
      <p:grpSp>
        <p:nvGrpSpPr>
          <p:cNvPr id="5" name="58 Grupo"/>
          <p:cNvGrpSpPr>
            <a:grpSpLocks/>
          </p:cNvGrpSpPr>
          <p:nvPr/>
        </p:nvGrpSpPr>
        <p:grpSpPr bwMode="auto">
          <a:xfrm>
            <a:off x="2775120" y="5867078"/>
            <a:ext cx="4645025" cy="665162"/>
            <a:chOff x="2143108" y="5500702"/>
            <a:chExt cx="4644099" cy="664967"/>
          </a:xfrm>
        </p:grpSpPr>
        <p:grpSp>
          <p:nvGrpSpPr>
            <p:cNvPr id="6" name="40 Grupo"/>
            <p:cNvGrpSpPr>
              <a:grpSpLocks/>
            </p:cNvGrpSpPr>
            <p:nvPr/>
          </p:nvGrpSpPr>
          <p:grpSpPr bwMode="auto">
            <a:xfrm>
              <a:off x="2143109" y="5500701"/>
              <a:ext cx="4502840" cy="325343"/>
              <a:chOff x="1642249" y="5786453"/>
              <a:chExt cx="4502840" cy="325343"/>
            </a:xfrm>
          </p:grpSpPr>
          <p:cxnSp>
            <p:nvCxnSpPr>
              <p:cNvPr id="24" name="23 Conector recto"/>
              <p:cNvCxnSpPr/>
              <p:nvPr/>
            </p:nvCxnSpPr>
            <p:spPr>
              <a:xfrm>
                <a:off x="1643836" y="5929287"/>
                <a:ext cx="449966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1500209" y="5928493"/>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1787489"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2060485"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2325544"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2585842"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2838205"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3112787"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3377847" y="5968169"/>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3636557" y="5968169"/>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3911141"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4185723"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4450783"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4709494"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4963443"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5238026"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5503085" y="5953886"/>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5761797" y="5953886"/>
                <a:ext cx="28566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6001461" y="5928493"/>
                <a:ext cx="28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41 CuadroTexto"/>
            <p:cNvSpPr txBox="1">
              <a:spLocks noChangeArrowheads="1"/>
            </p:cNvSpPr>
            <p:nvPr/>
          </p:nvSpPr>
          <p:spPr bwMode="auto">
            <a:xfrm>
              <a:off x="2285984" y="5857892"/>
              <a:ext cx="247154" cy="307687"/>
            </a:xfrm>
            <a:prstGeom prst="rect">
              <a:avLst/>
            </a:prstGeom>
            <a:noFill/>
            <a:ln w="9525">
              <a:noFill/>
              <a:miter lim="800000"/>
              <a:headEnd/>
              <a:tailEnd/>
            </a:ln>
          </p:spPr>
          <p:txBody>
            <a:bodyPr wrap="none">
              <a:spAutoFit/>
            </a:bodyPr>
            <a:lstStyle/>
            <a:p>
              <a:r>
                <a:rPr lang="es-MX" sz="1400">
                  <a:latin typeface="Candara" pitchFamily="34" charset="0"/>
                </a:rPr>
                <a:t>1</a:t>
              </a:r>
            </a:p>
          </p:txBody>
        </p:sp>
        <p:sp>
          <p:nvSpPr>
            <p:cNvPr id="8" name="42 CuadroTexto"/>
            <p:cNvSpPr txBox="1">
              <a:spLocks noChangeArrowheads="1"/>
            </p:cNvSpPr>
            <p:nvPr/>
          </p:nvSpPr>
          <p:spPr bwMode="auto">
            <a:xfrm>
              <a:off x="2571736"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2</a:t>
              </a:r>
            </a:p>
          </p:txBody>
        </p:sp>
        <p:sp>
          <p:nvSpPr>
            <p:cNvPr id="9" name="43 CuadroTexto"/>
            <p:cNvSpPr txBox="1">
              <a:spLocks noChangeArrowheads="1"/>
            </p:cNvSpPr>
            <p:nvPr/>
          </p:nvSpPr>
          <p:spPr bwMode="auto">
            <a:xfrm>
              <a:off x="285748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3</a:t>
              </a:r>
            </a:p>
          </p:txBody>
        </p:sp>
        <p:sp>
          <p:nvSpPr>
            <p:cNvPr id="10" name="44 CuadroTexto"/>
            <p:cNvSpPr txBox="1">
              <a:spLocks noChangeArrowheads="1"/>
            </p:cNvSpPr>
            <p:nvPr/>
          </p:nvSpPr>
          <p:spPr bwMode="auto">
            <a:xfrm>
              <a:off x="3087042" y="5857892"/>
              <a:ext cx="280811" cy="307687"/>
            </a:xfrm>
            <a:prstGeom prst="rect">
              <a:avLst/>
            </a:prstGeom>
            <a:noFill/>
            <a:ln w="9525">
              <a:noFill/>
              <a:miter lim="800000"/>
              <a:headEnd/>
              <a:tailEnd/>
            </a:ln>
          </p:spPr>
          <p:txBody>
            <a:bodyPr wrap="none">
              <a:spAutoFit/>
            </a:bodyPr>
            <a:lstStyle/>
            <a:p>
              <a:r>
                <a:rPr lang="es-MX" sz="1400">
                  <a:latin typeface="Candara" pitchFamily="34" charset="0"/>
                </a:rPr>
                <a:t>4</a:t>
              </a:r>
            </a:p>
          </p:txBody>
        </p:sp>
        <p:sp>
          <p:nvSpPr>
            <p:cNvPr id="11" name="45 CuadroTexto"/>
            <p:cNvSpPr txBox="1">
              <a:spLocks noChangeArrowheads="1"/>
            </p:cNvSpPr>
            <p:nvPr/>
          </p:nvSpPr>
          <p:spPr bwMode="auto">
            <a:xfrm>
              <a:off x="3357554" y="5847414"/>
              <a:ext cx="274434" cy="307777"/>
            </a:xfrm>
            <a:prstGeom prst="rect">
              <a:avLst/>
            </a:prstGeom>
            <a:noFill/>
            <a:ln w="9525">
              <a:noFill/>
              <a:miter lim="800000"/>
              <a:headEnd/>
              <a:tailEnd/>
            </a:ln>
          </p:spPr>
          <p:txBody>
            <a:bodyPr wrap="none">
              <a:spAutoFit/>
            </a:bodyPr>
            <a:lstStyle/>
            <a:p>
              <a:r>
                <a:rPr lang="es-MX" sz="1400">
                  <a:latin typeface="Candara" pitchFamily="34" charset="0"/>
                </a:rPr>
                <a:t>5</a:t>
              </a:r>
            </a:p>
          </p:txBody>
        </p:sp>
        <p:sp>
          <p:nvSpPr>
            <p:cNvPr id="12" name="46 CuadroTexto"/>
            <p:cNvSpPr txBox="1">
              <a:spLocks noChangeArrowheads="1"/>
            </p:cNvSpPr>
            <p:nvPr/>
          </p:nvSpPr>
          <p:spPr bwMode="auto">
            <a:xfrm>
              <a:off x="3643306" y="5857892"/>
              <a:ext cx="284017" cy="307687"/>
            </a:xfrm>
            <a:prstGeom prst="rect">
              <a:avLst/>
            </a:prstGeom>
            <a:noFill/>
            <a:ln w="9525">
              <a:noFill/>
              <a:miter lim="800000"/>
              <a:headEnd/>
              <a:tailEnd/>
            </a:ln>
          </p:spPr>
          <p:txBody>
            <a:bodyPr wrap="none">
              <a:spAutoFit/>
            </a:bodyPr>
            <a:lstStyle/>
            <a:p>
              <a:r>
                <a:rPr lang="es-MX" sz="1400">
                  <a:latin typeface="Candara" pitchFamily="34" charset="0"/>
                </a:rPr>
                <a:t>6</a:t>
              </a:r>
            </a:p>
          </p:txBody>
        </p:sp>
        <p:sp>
          <p:nvSpPr>
            <p:cNvPr id="13" name="47 CuadroTexto"/>
            <p:cNvSpPr txBox="1">
              <a:spLocks noChangeArrowheads="1"/>
            </p:cNvSpPr>
            <p:nvPr/>
          </p:nvSpPr>
          <p:spPr bwMode="auto">
            <a:xfrm>
              <a:off x="391381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7</a:t>
              </a:r>
            </a:p>
          </p:txBody>
        </p:sp>
        <p:sp>
          <p:nvSpPr>
            <p:cNvPr id="14" name="48 CuadroTexto"/>
            <p:cNvSpPr txBox="1">
              <a:spLocks noChangeArrowheads="1"/>
            </p:cNvSpPr>
            <p:nvPr/>
          </p:nvSpPr>
          <p:spPr bwMode="auto">
            <a:xfrm>
              <a:off x="4143372" y="5857892"/>
              <a:ext cx="284017" cy="307687"/>
            </a:xfrm>
            <a:prstGeom prst="rect">
              <a:avLst/>
            </a:prstGeom>
            <a:noFill/>
            <a:ln w="9525">
              <a:noFill/>
              <a:miter lim="800000"/>
              <a:headEnd/>
              <a:tailEnd/>
            </a:ln>
          </p:spPr>
          <p:txBody>
            <a:bodyPr wrap="none">
              <a:spAutoFit/>
            </a:bodyPr>
            <a:lstStyle/>
            <a:p>
              <a:r>
                <a:rPr lang="es-MX" sz="1400">
                  <a:latin typeface="Candara" pitchFamily="34" charset="0"/>
                </a:rPr>
                <a:t>8</a:t>
              </a:r>
            </a:p>
          </p:txBody>
        </p:sp>
        <p:sp>
          <p:nvSpPr>
            <p:cNvPr id="15" name="49 CuadroTexto"/>
            <p:cNvSpPr txBox="1">
              <a:spLocks noChangeArrowheads="1"/>
            </p:cNvSpPr>
            <p:nvPr/>
          </p:nvSpPr>
          <p:spPr bwMode="auto">
            <a:xfrm>
              <a:off x="4429124" y="5827412"/>
              <a:ext cx="282415" cy="307687"/>
            </a:xfrm>
            <a:prstGeom prst="rect">
              <a:avLst/>
            </a:prstGeom>
            <a:noFill/>
            <a:ln w="9525">
              <a:noFill/>
              <a:miter lim="800000"/>
              <a:headEnd/>
              <a:tailEnd/>
            </a:ln>
          </p:spPr>
          <p:txBody>
            <a:bodyPr wrap="none">
              <a:spAutoFit/>
            </a:bodyPr>
            <a:lstStyle/>
            <a:p>
              <a:r>
                <a:rPr lang="es-MX" sz="1400">
                  <a:latin typeface="Candara" pitchFamily="34" charset="0"/>
                </a:rPr>
                <a:t>9</a:t>
              </a:r>
            </a:p>
          </p:txBody>
        </p:sp>
        <p:sp>
          <p:nvSpPr>
            <p:cNvPr id="16" name="50 CuadroTexto"/>
            <p:cNvSpPr txBox="1">
              <a:spLocks noChangeArrowheads="1"/>
            </p:cNvSpPr>
            <p:nvPr/>
          </p:nvSpPr>
          <p:spPr bwMode="auto">
            <a:xfrm>
              <a:off x="4669156" y="5827412"/>
              <a:ext cx="346527" cy="307687"/>
            </a:xfrm>
            <a:prstGeom prst="rect">
              <a:avLst/>
            </a:prstGeom>
            <a:noFill/>
            <a:ln w="9525">
              <a:noFill/>
              <a:miter lim="800000"/>
              <a:headEnd/>
              <a:tailEnd/>
            </a:ln>
          </p:spPr>
          <p:txBody>
            <a:bodyPr wrap="none">
              <a:spAutoFit/>
            </a:bodyPr>
            <a:lstStyle/>
            <a:p>
              <a:r>
                <a:rPr lang="es-MX" sz="1400">
                  <a:latin typeface="Candara" pitchFamily="34" charset="0"/>
                </a:rPr>
                <a:t>10</a:t>
              </a:r>
            </a:p>
          </p:txBody>
        </p:sp>
        <p:sp>
          <p:nvSpPr>
            <p:cNvPr id="17" name="51 CuadroTexto"/>
            <p:cNvSpPr txBox="1">
              <a:spLocks noChangeArrowheads="1"/>
            </p:cNvSpPr>
            <p:nvPr/>
          </p:nvSpPr>
          <p:spPr bwMode="auto">
            <a:xfrm>
              <a:off x="4918712" y="5816934"/>
              <a:ext cx="309662" cy="307687"/>
            </a:xfrm>
            <a:prstGeom prst="rect">
              <a:avLst/>
            </a:prstGeom>
            <a:noFill/>
            <a:ln w="9525">
              <a:noFill/>
              <a:miter lim="800000"/>
              <a:headEnd/>
              <a:tailEnd/>
            </a:ln>
          </p:spPr>
          <p:txBody>
            <a:bodyPr wrap="none">
              <a:spAutoFit/>
            </a:bodyPr>
            <a:lstStyle/>
            <a:p>
              <a:r>
                <a:rPr lang="es-MX" sz="1400">
                  <a:latin typeface="Candara" pitchFamily="34" charset="0"/>
                </a:rPr>
                <a:t>11</a:t>
              </a:r>
            </a:p>
          </p:txBody>
        </p:sp>
        <p:sp>
          <p:nvSpPr>
            <p:cNvPr id="18" name="52 CuadroTexto"/>
            <p:cNvSpPr txBox="1">
              <a:spLocks noChangeArrowheads="1"/>
            </p:cNvSpPr>
            <p:nvPr/>
          </p:nvSpPr>
          <p:spPr bwMode="auto">
            <a:xfrm>
              <a:off x="5173984" y="5816934"/>
              <a:ext cx="330499" cy="307687"/>
            </a:xfrm>
            <a:prstGeom prst="rect">
              <a:avLst/>
            </a:prstGeom>
            <a:noFill/>
            <a:ln w="9525">
              <a:noFill/>
              <a:miter lim="800000"/>
              <a:headEnd/>
              <a:tailEnd/>
            </a:ln>
          </p:spPr>
          <p:txBody>
            <a:bodyPr wrap="none">
              <a:spAutoFit/>
            </a:bodyPr>
            <a:lstStyle/>
            <a:p>
              <a:r>
                <a:rPr lang="es-MX" sz="1400">
                  <a:latin typeface="Candara" pitchFamily="34" charset="0"/>
                </a:rPr>
                <a:t>12</a:t>
              </a:r>
            </a:p>
          </p:txBody>
        </p:sp>
        <p:sp>
          <p:nvSpPr>
            <p:cNvPr id="19" name="53 CuadroTexto"/>
            <p:cNvSpPr txBox="1">
              <a:spLocks noChangeArrowheads="1"/>
            </p:cNvSpPr>
            <p:nvPr/>
          </p:nvSpPr>
          <p:spPr bwMode="auto">
            <a:xfrm>
              <a:off x="5429256" y="5801694"/>
              <a:ext cx="333705" cy="307687"/>
            </a:xfrm>
            <a:prstGeom prst="rect">
              <a:avLst/>
            </a:prstGeom>
            <a:noFill/>
            <a:ln w="9525">
              <a:noFill/>
              <a:miter lim="800000"/>
              <a:headEnd/>
              <a:tailEnd/>
            </a:ln>
          </p:spPr>
          <p:txBody>
            <a:bodyPr wrap="none">
              <a:spAutoFit/>
            </a:bodyPr>
            <a:lstStyle/>
            <a:p>
              <a:r>
                <a:rPr lang="es-MX" sz="1400">
                  <a:latin typeface="Candara" pitchFamily="34" charset="0"/>
                </a:rPr>
                <a:t>13</a:t>
              </a:r>
            </a:p>
          </p:txBody>
        </p:sp>
        <p:sp>
          <p:nvSpPr>
            <p:cNvPr id="20" name="54 CuadroTexto"/>
            <p:cNvSpPr txBox="1">
              <a:spLocks noChangeArrowheads="1"/>
            </p:cNvSpPr>
            <p:nvPr/>
          </p:nvSpPr>
          <p:spPr bwMode="auto">
            <a:xfrm>
              <a:off x="5715008" y="5786454"/>
              <a:ext cx="343322" cy="307687"/>
            </a:xfrm>
            <a:prstGeom prst="rect">
              <a:avLst/>
            </a:prstGeom>
            <a:noFill/>
            <a:ln w="9525">
              <a:noFill/>
              <a:miter lim="800000"/>
              <a:headEnd/>
              <a:tailEnd/>
            </a:ln>
          </p:spPr>
          <p:txBody>
            <a:bodyPr wrap="none">
              <a:spAutoFit/>
            </a:bodyPr>
            <a:lstStyle/>
            <a:p>
              <a:r>
                <a:rPr lang="es-MX" sz="1400">
                  <a:latin typeface="Candara" pitchFamily="34" charset="0"/>
                </a:rPr>
                <a:t>14</a:t>
              </a:r>
            </a:p>
          </p:txBody>
        </p:sp>
        <p:sp>
          <p:nvSpPr>
            <p:cNvPr id="21" name="55 CuadroTexto"/>
            <p:cNvSpPr txBox="1">
              <a:spLocks noChangeArrowheads="1"/>
            </p:cNvSpPr>
            <p:nvPr/>
          </p:nvSpPr>
          <p:spPr bwMode="auto">
            <a:xfrm>
              <a:off x="5970280" y="5786454"/>
              <a:ext cx="335307" cy="307687"/>
            </a:xfrm>
            <a:prstGeom prst="rect">
              <a:avLst/>
            </a:prstGeom>
            <a:noFill/>
            <a:ln w="9525">
              <a:noFill/>
              <a:miter lim="800000"/>
              <a:headEnd/>
              <a:tailEnd/>
            </a:ln>
          </p:spPr>
          <p:txBody>
            <a:bodyPr wrap="none">
              <a:spAutoFit/>
            </a:bodyPr>
            <a:lstStyle/>
            <a:p>
              <a:r>
                <a:rPr lang="es-MX" sz="1400">
                  <a:latin typeface="Candara" pitchFamily="34" charset="0"/>
                </a:rPr>
                <a:t>15</a:t>
              </a:r>
            </a:p>
          </p:txBody>
        </p:sp>
        <p:sp>
          <p:nvSpPr>
            <p:cNvPr id="22" name="56 CuadroTexto"/>
            <p:cNvSpPr txBox="1">
              <a:spLocks noChangeArrowheads="1"/>
            </p:cNvSpPr>
            <p:nvPr/>
          </p:nvSpPr>
          <p:spPr bwMode="auto">
            <a:xfrm>
              <a:off x="6215074" y="5786454"/>
              <a:ext cx="346527" cy="307687"/>
            </a:xfrm>
            <a:prstGeom prst="rect">
              <a:avLst/>
            </a:prstGeom>
            <a:noFill/>
            <a:ln w="9525">
              <a:noFill/>
              <a:miter lim="800000"/>
              <a:headEnd/>
              <a:tailEnd/>
            </a:ln>
          </p:spPr>
          <p:txBody>
            <a:bodyPr wrap="none">
              <a:spAutoFit/>
            </a:bodyPr>
            <a:lstStyle/>
            <a:p>
              <a:r>
                <a:rPr lang="es-MX" sz="1400">
                  <a:latin typeface="Candara" pitchFamily="34" charset="0"/>
                </a:rPr>
                <a:t>16</a:t>
              </a:r>
            </a:p>
          </p:txBody>
        </p:sp>
        <p:sp>
          <p:nvSpPr>
            <p:cNvPr id="23" name="57 CuadroTexto"/>
            <p:cNvSpPr txBox="1">
              <a:spLocks noChangeArrowheads="1"/>
            </p:cNvSpPr>
            <p:nvPr/>
          </p:nvSpPr>
          <p:spPr bwMode="auto">
            <a:xfrm>
              <a:off x="6455106" y="5786454"/>
              <a:ext cx="332101" cy="307687"/>
            </a:xfrm>
            <a:prstGeom prst="rect">
              <a:avLst/>
            </a:prstGeom>
            <a:noFill/>
            <a:ln w="9525">
              <a:noFill/>
              <a:miter lim="800000"/>
              <a:headEnd/>
              <a:tailEnd/>
            </a:ln>
          </p:spPr>
          <p:txBody>
            <a:bodyPr wrap="none">
              <a:spAutoFit/>
            </a:bodyPr>
            <a:lstStyle/>
            <a:p>
              <a:r>
                <a:rPr lang="es-MX" sz="1400">
                  <a:latin typeface="Candara" pitchFamily="34" charset="0"/>
                </a:rPr>
                <a:t>17</a:t>
              </a:r>
            </a:p>
          </p:txBody>
        </p:sp>
      </p:grpSp>
      <p:cxnSp>
        <p:nvCxnSpPr>
          <p:cNvPr id="43" name="42 Conector recto"/>
          <p:cNvCxnSpPr/>
          <p:nvPr/>
        </p:nvCxnSpPr>
        <p:spPr>
          <a:xfrm>
            <a:off x="2775120" y="5963915"/>
            <a:ext cx="857250" cy="158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2775120" y="5867078"/>
            <a:ext cx="1143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3846683" y="6081390"/>
            <a:ext cx="1071562"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46 CuadroTexto"/>
          <p:cNvSpPr txBox="1">
            <a:spLocks noChangeArrowheads="1"/>
          </p:cNvSpPr>
          <p:nvPr/>
        </p:nvSpPr>
        <p:spPr bwMode="auto">
          <a:xfrm>
            <a:off x="657394" y="1580819"/>
            <a:ext cx="8341771"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a:t>
            </a:r>
            <a:r>
              <a:rPr lang="es-MX" sz="2400" b="1" u="sng" dirty="0">
                <a:solidFill>
                  <a:srgbClr val="990099"/>
                </a:solidFill>
                <a:latin typeface="Candara" pitchFamily="34" charset="0"/>
              </a:rPr>
              <a:t>una vez cerrado el expediente.</a:t>
            </a:r>
          </a:p>
        </p:txBody>
      </p:sp>
      <p:sp>
        <p:nvSpPr>
          <p:cNvPr id="47" name="46 CuadroTexto"/>
          <p:cNvSpPr txBox="1"/>
          <p:nvPr/>
        </p:nvSpPr>
        <p:spPr>
          <a:xfrm>
            <a:off x="5202827" y="474857"/>
            <a:ext cx="3085948" cy="584775"/>
          </a:xfrm>
          <a:prstGeom prst="rect">
            <a:avLst/>
          </a:prstGeom>
          <a:noFill/>
        </p:spPr>
        <p:txBody>
          <a:bodyPr wrap="square">
            <a:spAutoFit/>
          </a:bodyPr>
          <a:lstStyle/>
          <a:p>
            <a:pPr>
              <a:defRPr/>
            </a:pPr>
            <a:r>
              <a:rPr lang="es-MX" sz="3200" b="1" dirty="0" smtClean="0">
                <a:effectLst>
                  <a:outerShdw blurRad="38100" dist="38100" dir="2700000" algn="tl">
                    <a:srgbClr val="000000">
                      <a:alpha val="43137"/>
                    </a:srgbClr>
                  </a:outerShdw>
                </a:effectLst>
                <a:latin typeface="Candara" pitchFamily="34" charset="0"/>
              </a:rPr>
              <a:t>E j e m p l o s</a:t>
            </a:r>
            <a:endParaRPr lang="es-MX" b="1" dirty="0">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5417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70" decel="100000"/>
                                        <p:tgtEl>
                                          <p:spTgt spid="2">
                                            <p:txEl>
                                              <p:pRg st="0" end="0"/>
                                            </p:txEl>
                                          </p:spTgt>
                                        </p:tgtEl>
                                      </p:cBhvr>
                                    </p:animEffect>
                                    <p:animScale>
                                      <p:cBhvr>
                                        <p:cTn id="8" dur="770" decel="100000"/>
                                        <p:tgtEl>
                                          <p:spTgt spid="2">
                                            <p:txEl>
                                              <p:pRg st="0" end="0"/>
                                            </p:txEl>
                                          </p:spTgt>
                                        </p:tgtEl>
                                      </p:cBhvr>
                                      <p:from x="10000" y="10000"/>
                                      <p:to x="200000" y="450000"/>
                                    </p:animScale>
                                    <p:animScale>
                                      <p:cBhvr>
                                        <p:cTn id="9" dur="1230" accel="100000" fill="hold">
                                          <p:stCondLst>
                                            <p:cond delay="770"/>
                                          </p:stCondLst>
                                        </p:cTn>
                                        <p:tgtEl>
                                          <p:spTgt spid="2">
                                            <p:txEl>
                                              <p:pRg st="0" end="0"/>
                                            </p:txEl>
                                          </p:spTgt>
                                        </p:tgtEl>
                                      </p:cBhvr>
                                      <p:from x="200000" y="450000"/>
                                      <p:to x="100000" y="100000"/>
                                    </p:animScale>
                                    <p:set>
                                      <p:cBhvr>
                                        <p:cTn id="10" dur="770" fill="hold"/>
                                        <p:tgtEl>
                                          <p:spTgt spid="2">
                                            <p:txEl>
                                              <p:pRg st="0" end="0"/>
                                            </p:txEl>
                                          </p:spTgt>
                                        </p:tgtEl>
                                        <p:attrNameLst>
                                          <p:attrName>ppt_x</p:attrName>
                                        </p:attrNameLst>
                                      </p:cBhvr>
                                      <p:to>
                                        <p:strVal val="(0.5)"/>
                                      </p:to>
                                    </p:set>
                                    <p:anim from="(0.5)" to="(#ppt_x)" calcmode="lin" valueType="num">
                                      <p:cBhvr>
                                        <p:cTn id="11" dur="1230" accel="100000" fill="hold">
                                          <p:stCondLst>
                                            <p:cond delay="770"/>
                                          </p:stCondLst>
                                        </p:cTn>
                                        <p:tgtEl>
                                          <p:spTgt spid="2">
                                            <p:txEl>
                                              <p:pRg st="0" end="0"/>
                                            </p:txEl>
                                          </p:spTgt>
                                        </p:tgtEl>
                                        <p:attrNameLst>
                                          <p:attrName>ppt_x</p:attrName>
                                        </p:attrNameLst>
                                      </p:cBhvr>
                                    </p:anim>
                                    <p:set>
                                      <p:cBhvr>
                                        <p:cTn id="12" dur="770" fill="hold"/>
                                        <p:tgtEl>
                                          <p:spTgt spid="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800" decel="100000"/>
                                        <p:tgtEl>
                                          <p:spTgt spid="2">
                                            <p:txEl>
                                              <p:pRg st="1" end="1"/>
                                            </p:txEl>
                                          </p:spTgt>
                                        </p:tgtEl>
                                      </p:cBhvr>
                                    </p:animEffect>
                                    <p:anim calcmode="lin" valueType="num">
                                      <p:cBhvr>
                                        <p:cTn id="26"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linds(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p:cTn id="4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2" end="2"/>
                                            </p:txEl>
                                          </p:spTgt>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 calcmode="lin" valueType="num">
                                      <p:cBhvr>
                                        <p:cTn id="4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 calcmode="lin" valueType="num">
                                      <p:cBhvr>
                                        <p:cTn id="52" dur="500" fill="hold"/>
                                        <p:tgtEl>
                                          <p:spTgt spid="45"/>
                                        </p:tgtEl>
                                        <p:attrNameLst>
                                          <p:attrName>style.rotation</p:attrName>
                                        </p:attrNameLst>
                                      </p:cBhvr>
                                      <p:tavLst>
                                        <p:tav tm="0">
                                          <p:val>
                                            <p:fltVal val="360"/>
                                          </p:val>
                                        </p:tav>
                                        <p:tav tm="100000">
                                          <p:val>
                                            <p:fltVal val="0"/>
                                          </p:val>
                                        </p:tav>
                                      </p:tavLst>
                                    </p:anim>
                                    <p:animEffect transition="in" filter="fade">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to="" calcmode="lin" valueType="num">
                                      <p:cBhvr>
                                        <p:cTn id="58" dur="1" fill="hold"/>
                                        <p:tgtEl>
                                          <p:spTgt spid="3"/>
                                        </p:tgtEl>
                                        <p:attrNameLst>
                                          <p:attrName/>
                                        </p:attrNameLst>
                                      </p:cBhvr>
                                    </p:anim>
                                  </p:childTnLst>
                                </p:cTn>
                              </p:par>
                              <p:par>
                                <p:cTn id="59" presetID="24"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to="" calcmode="lin" valueType="num">
                                      <p:cBhvr>
                                        <p:cTn id="6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2012474" y="2651227"/>
            <a:ext cx="6558206" cy="1569660"/>
          </a:xfrm>
          <a:prstGeom prst="rect">
            <a:avLst/>
          </a:prstGeom>
          <a:noFill/>
          <a:ln w="9525">
            <a:solidFill>
              <a:schemeClr val="bg1"/>
            </a:solidFill>
            <a:miter lim="800000"/>
            <a:headEnd/>
            <a:tailEnd/>
          </a:ln>
        </p:spPr>
        <p:txBody>
          <a:bodyPr wrap="none">
            <a:spAutoFit/>
          </a:bodyPr>
          <a:lstStyle/>
          <a:p>
            <a:r>
              <a:rPr lang="es-MX" sz="2400" dirty="0">
                <a:latin typeface="Candara" pitchFamily="34" charset="0"/>
              </a:rPr>
              <a:t>Vigencia Documental		</a:t>
            </a:r>
            <a:r>
              <a:rPr lang="es-MX" sz="2400" dirty="0" smtClean="0">
                <a:latin typeface="Candara" pitchFamily="34" charset="0"/>
              </a:rPr>
              <a:t>	=</a:t>
            </a:r>
            <a:r>
              <a:rPr lang="es-MX" sz="2400" dirty="0">
                <a:latin typeface="Candara" pitchFamily="34" charset="0"/>
              </a:rPr>
              <a:t>	</a:t>
            </a:r>
            <a:r>
              <a:rPr lang="es-MX" sz="2400" dirty="0">
                <a:solidFill>
                  <a:srgbClr val="00B0F0"/>
                </a:solidFill>
                <a:latin typeface="Candara" pitchFamily="34" charset="0"/>
              </a:rPr>
              <a:t>3 años</a:t>
            </a:r>
          </a:p>
          <a:p>
            <a:r>
              <a:rPr lang="es-MX" sz="2400" dirty="0">
                <a:latin typeface="Candara" pitchFamily="34" charset="0"/>
              </a:rPr>
              <a:t>Periodo de Reserva		</a:t>
            </a:r>
            <a:r>
              <a:rPr lang="es-MX" sz="2400" dirty="0" smtClean="0">
                <a:latin typeface="Candara" pitchFamily="34" charset="0"/>
              </a:rPr>
              <a:t>	=</a:t>
            </a:r>
            <a:r>
              <a:rPr lang="es-MX" sz="2400" dirty="0">
                <a:latin typeface="Candara" pitchFamily="34" charset="0"/>
              </a:rPr>
              <a:t>	</a:t>
            </a:r>
            <a:r>
              <a:rPr lang="es-MX" sz="2400" dirty="0">
                <a:solidFill>
                  <a:srgbClr val="FF0000"/>
                </a:solidFill>
                <a:latin typeface="Candara" pitchFamily="34" charset="0"/>
              </a:rPr>
              <a:t>2 años</a:t>
            </a:r>
          </a:p>
          <a:p>
            <a:r>
              <a:rPr lang="es-MX" sz="2400" dirty="0">
                <a:latin typeface="Candara" pitchFamily="34" charset="0"/>
              </a:rPr>
              <a:t>Se agrega un </a:t>
            </a:r>
            <a:r>
              <a:rPr lang="es-MX" sz="2400" dirty="0" smtClean="0">
                <a:latin typeface="Candara" pitchFamily="34" charset="0"/>
              </a:rPr>
              <a:t>periodo </a:t>
            </a:r>
            <a:r>
              <a:rPr lang="es-MX" sz="2400" dirty="0" err="1" smtClean="0">
                <a:latin typeface="Candara" pitchFamily="34" charset="0"/>
              </a:rPr>
              <a:t>adic</a:t>
            </a:r>
            <a:r>
              <a:rPr lang="es-MX" sz="2400" dirty="0">
                <a:latin typeface="Candara" pitchFamily="34" charset="0"/>
              </a:rPr>
              <a:t>.	</a:t>
            </a:r>
            <a:r>
              <a:rPr lang="es-MX" sz="2400" dirty="0" smtClean="0">
                <a:latin typeface="Candara" pitchFamily="34" charset="0"/>
              </a:rPr>
              <a:t>	=</a:t>
            </a:r>
            <a:r>
              <a:rPr lang="es-MX" sz="2400" dirty="0">
                <a:latin typeface="Candara" pitchFamily="34" charset="0"/>
              </a:rPr>
              <a:t>	</a:t>
            </a:r>
            <a:r>
              <a:rPr lang="es-MX" sz="2400" dirty="0">
                <a:solidFill>
                  <a:srgbClr val="00B050"/>
                </a:solidFill>
                <a:latin typeface="Candara" pitchFamily="34" charset="0"/>
              </a:rPr>
              <a:t>3 años</a:t>
            </a:r>
          </a:p>
          <a:p>
            <a:r>
              <a:rPr lang="es-MX" sz="2400" dirty="0">
                <a:latin typeface="Candara" pitchFamily="34" charset="0"/>
              </a:rPr>
              <a:t>por </a:t>
            </a:r>
            <a:r>
              <a:rPr lang="es-MX" sz="2400" dirty="0" smtClean="0">
                <a:latin typeface="Candara" pitchFamily="34" charset="0"/>
              </a:rPr>
              <a:t>DESCLASIFICACIÓN</a:t>
            </a:r>
            <a:endParaRPr lang="es-MX" sz="2400" dirty="0">
              <a:latin typeface="Candara" pitchFamily="34" charset="0"/>
            </a:endParaRPr>
          </a:p>
        </p:txBody>
      </p:sp>
      <p:cxnSp>
        <p:nvCxnSpPr>
          <p:cNvPr id="3" name="2 Conector recto"/>
          <p:cNvCxnSpPr/>
          <p:nvPr/>
        </p:nvCxnSpPr>
        <p:spPr>
          <a:xfrm>
            <a:off x="1813051" y="4437177"/>
            <a:ext cx="65008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a:spLocks noChangeArrowheads="1"/>
          </p:cNvSpPr>
          <p:nvPr/>
        </p:nvSpPr>
        <p:spPr bwMode="auto">
          <a:xfrm>
            <a:off x="1473527" y="4668009"/>
            <a:ext cx="6234399"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a:t>
            </a:r>
            <a:r>
              <a:rPr lang="es-MX" sz="2400" dirty="0" smtClean="0">
                <a:latin typeface="Candara" pitchFamily="34" charset="0"/>
              </a:rPr>
              <a:t>	 </a:t>
            </a:r>
            <a:r>
              <a:rPr lang="es-MX" sz="2400" dirty="0">
                <a:latin typeface="Candara" pitchFamily="34" charset="0"/>
              </a:rPr>
              <a:t>=	 </a:t>
            </a:r>
            <a:r>
              <a:rPr lang="es-MX" sz="2400" b="1" dirty="0">
                <a:latin typeface="Candara" pitchFamily="34" charset="0"/>
              </a:rPr>
              <a:t>6 años</a:t>
            </a:r>
          </a:p>
        </p:txBody>
      </p:sp>
      <p:grpSp>
        <p:nvGrpSpPr>
          <p:cNvPr id="5" name="4 Grupo"/>
          <p:cNvGrpSpPr>
            <a:grpSpLocks/>
          </p:cNvGrpSpPr>
          <p:nvPr/>
        </p:nvGrpSpPr>
        <p:grpSpPr bwMode="auto">
          <a:xfrm>
            <a:off x="2545175" y="5723061"/>
            <a:ext cx="4645025" cy="665163"/>
            <a:chOff x="2143108" y="5500702"/>
            <a:chExt cx="4644099" cy="664967"/>
          </a:xfrm>
        </p:grpSpPr>
        <p:grpSp>
          <p:nvGrpSpPr>
            <p:cNvPr id="6" name="40 Grupo"/>
            <p:cNvGrpSpPr>
              <a:grpSpLocks/>
            </p:cNvGrpSpPr>
            <p:nvPr/>
          </p:nvGrpSpPr>
          <p:grpSpPr bwMode="auto">
            <a:xfrm>
              <a:off x="2143108" y="5500702"/>
              <a:ext cx="4502840" cy="325342"/>
              <a:chOff x="1642248" y="5786454"/>
              <a:chExt cx="4502840" cy="325342"/>
            </a:xfrm>
          </p:grpSpPr>
          <p:cxnSp>
            <p:nvCxnSpPr>
              <p:cNvPr id="24" name="23 Conector recto"/>
              <p:cNvCxnSpPr/>
              <p:nvPr/>
            </p:nvCxnSpPr>
            <p:spPr>
              <a:xfrm>
                <a:off x="1643836" y="5929287"/>
                <a:ext cx="449966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1500209" y="5928493"/>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1787490"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2060485"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2325544"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2585842"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2838205"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3112787"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3377847"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3636558"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3911141"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4185723"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4450784"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4709494"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4963443"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5238027"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5503086"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5761797"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6001461" y="5928493"/>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6 CuadroTexto"/>
            <p:cNvSpPr txBox="1">
              <a:spLocks noChangeArrowheads="1"/>
            </p:cNvSpPr>
            <p:nvPr/>
          </p:nvSpPr>
          <p:spPr bwMode="auto">
            <a:xfrm>
              <a:off x="2285984" y="5857892"/>
              <a:ext cx="247154" cy="307686"/>
            </a:xfrm>
            <a:prstGeom prst="rect">
              <a:avLst/>
            </a:prstGeom>
            <a:noFill/>
            <a:ln w="9525">
              <a:noFill/>
              <a:miter lim="800000"/>
              <a:headEnd/>
              <a:tailEnd/>
            </a:ln>
          </p:spPr>
          <p:txBody>
            <a:bodyPr wrap="none">
              <a:spAutoFit/>
            </a:bodyPr>
            <a:lstStyle/>
            <a:p>
              <a:r>
                <a:rPr lang="es-MX" sz="1400">
                  <a:latin typeface="Candara" pitchFamily="34" charset="0"/>
                </a:rPr>
                <a:t>1</a:t>
              </a:r>
            </a:p>
          </p:txBody>
        </p:sp>
        <p:sp>
          <p:nvSpPr>
            <p:cNvPr id="8" name="7 CuadroTexto"/>
            <p:cNvSpPr txBox="1">
              <a:spLocks noChangeArrowheads="1"/>
            </p:cNvSpPr>
            <p:nvPr/>
          </p:nvSpPr>
          <p:spPr bwMode="auto">
            <a:xfrm>
              <a:off x="2571736"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2</a:t>
              </a:r>
            </a:p>
          </p:txBody>
        </p:sp>
        <p:sp>
          <p:nvSpPr>
            <p:cNvPr id="9" name="8 CuadroTexto"/>
            <p:cNvSpPr txBox="1">
              <a:spLocks noChangeArrowheads="1"/>
            </p:cNvSpPr>
            <p:nvPr/>
          </p:nvSpPr>
          <p:spPr bwMode="auto">
            <a:xfrm>
              <a:off x="285748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3</a:t>
              </a:r>
            </a:p>
          </p:txBody>
        </p:sp>
        <p:sp>
          <p:nvSpPr>
            <p:cNvPr id="10" name="9 CuadroTexto"/>
            <p:cNvSpPr txBox="1">
              <a:spLocks noChangeArrowheads="1"/>
            </p:cNvSpPr>
            <p:nvPr/>
          </p:nvSpPr>
          <p:spPr bwMode="auto">
            <a:xfrm>
              <a:off x="3087042" y="5857892"/>
              <a:ext cx="280811" cy="307686"/>
            </a:xfrm>
            <a:prstGeom prst="rect">
              <a:avLst/>
            </a:prstGeom>
            <a:noFill/>
            <a:ln w="9525">
              <a:noFill/>
              <a:miter lim="800000"/>
              <a:headEnd/>
              <a:tailEnd/>
            </a:ln>
          </p:spPr>
          <p:txBody>
            <a:bodyPr wrap="none">
              <a:spAutoFit/>
            </a:bodyPr>
            <a:lstStyle/>
            <a:p>
              <a:r>
                <a:rPr lang="es-MX" sz="1400">
                  <a:latin typeface="Candara" pitchFamily="34" charset="0"/>
                </a:rPr>
                <a:t>4</a:t>
              </a:r>
            </a:p>
          </p:txBody>
        </p:sp>
        <p:sp>
          <p:nvSpPr>
            <p:cNvPr id="11" name="10 CuadroTexto"/>
            <p:cNvSpPr txBox="1">
              <a:spLocks noChangeArrowheads="1"/>
            </p:cNvSpPr>
            <p:nvPr/>
          </p:nvSpPr>
          <p:spPr bwMode="auto">
            <a:xfrm>
              <a:off x="3357554" y="5847414"/>
              <a:ext cx="274434" cy="307777"/>
            </a:xfrm>
            <a:prstGeom prst="rect">
              <a:avLst/>
            </a:prstGeom>
            <a:noFill/>
            <a:ln w="9525">
              <a:noFill/>
              <a:miter lim="800000"/>
              <a:headEnd/>
              <a:tailEnd/>
            </a:ln>
          </p:spPr>
          <p:txBody>
            <a:bodyPr wrap="none">
              <a:spAutoFit/>
            </a:bodyPr>
            <a:lstStyle/>
            <a:p>
              <a:r>
                <a:rPr lang="es-MX" sz="1400">
                  <a:latin typeface="Candara" pitchFamily="34" charset="0"/>
                </a:rPr>
                <a:t>5</a:t>
              </a:r>
            </a:p>
          </p:txBody>
        </p:sp>
        <p:sp>
          <p:nvSpPr>
            <p:cNvPr id="12" name="11 CuadroTexto"/>
            <p:cNvSpPr txBox="1">
              <a:spLocks noChangeArrowheads="1"/>
            </p:cNvSpPr>
            <p:nvPr/>
          </p:nvSpPr>
          <p:spPr bwMode="auto">
            <a:xfrm>
              <a:off x="3643306" y="5857892"/>
              <a:ext cx="284017" cy="307686"/>
            </a:xfrm>
            <a:prstGeom prst="rect">
              <a:avLst/>
            </a:prstGeom>
            <a:noFill/>
            <a:ln w="9525">
              <a:noFill/>
              <a:miter lim="800000"/>
              <a:headEnd/>
              <a:tailEnd/>
            </a:ln>
          </p:spPr>
          <p:txBody>
            <a:bodyPr wrap="none">
              <a:spAutoFit/>
            </a:bodyPr>
            <a:lstStyle/>
            <a:p>
              <a:r>
                <a:rPr lang="es-MX" sz="1400">
                  <a:latin typeface="Candara" pitchFamily="34" charset="0"/>
                </a:rPr>
                <a:t>6</a:t>
              </a:r>
            </a:p>
          </p:txBody>
        </p:sp>
        <p:sp>
          <p:nvSpPr>
            <p:cNvPr id="13" name="12 CuadroTexto"/>
            <p:cNvSpPr txBox="1">
              <a:spLocks noChangeArrowheads="1"/>
            </p:cNvSpPr>
            <p:nvPr/>
          </p:nvSpPr>
          <p:spPr bwMode="auto">
            <a:xfrm>
              <a:off x="391381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7</a:t>
              </a:r>
            </a:p>
          </p:txBody>
        </p:sp>
        <p:sp>
          <p:nvSpPr>
            <p:cNvPr id="14" name="13 CuadroTexto"/>
            <p:cNvSpPr txBox="1">
              <a:spLocks noChangeArrowheads="1"/>
            </p:cNvSpPr>
            <p:nvPr/>
          </p:nvSpPr>
          <p:spPr bwMode="auto">
            <a:xfrm>
              <a:off x="4143372" y="5857892"/>
              <a:ext cx="284017" cy="307686"/>
            </a:xfrm>
            <a:prstGeom prst="rect">
              <a:avLst/>
            </a:prstGeom>
            <a:noFill/>
            <a:ln w="9525">
              <a:noFill/>
              <a:miter lim="800000"/>
              <a:headEnd/>
              <a:tailEnd/>
            </a:ln>
          </p:spPr>
          <p:txBody>
            <a:bodyPr wrap="none">
              <a:spAutoFit/>
            </a:bodyPr>
            <a:lstStyle/>
            <a:p>
              <a:r>
                <a:rPr lang="es-MX" sz="1400">
                  <a:latin typeface="Candara" pitchFamily="34" charset="0"/>
                </a:rPr>
                <a:t>8</a:t>
              </a:r>
            </a:p>
          </p:txBody>
        </p:sp>
        <p:sp>
          <p:nvSpPr>
            <p:cNvPr id="15" name="14 CuadroTexto"/>
            <p:cNvSpPr txBox="1">
              <a:spLocks noChangeArrowheads="1"/>
            </p:cNvSpPr>
            <p:nvPr/>
          </p:nvSpPr>
          <p:spPr bwMode="auto">
            <a:xfrm>
              <a:off x="4429124" y="5827412"/>
              <a:ext cx="282415" cy="307686"/>
            </a:xfrm>
            <a:prstGeom prst="rect">
              <a:avLst/>
            </a:prstGeom>
            <a:noFill/>
            <a:ln w="9525">
              <a:noFill/>
              <a:miter lim="800000"/>
              <a:headEnd/>
              <a:tailEnd/>
            </a:ln>
          </p:spPr>
          <p:txBody>
            <a:bodyPr wrap="none">
              <a:spAutoFit/>
            </a:bodyPr>
            <a:lstStyle/>
            <a:p>
              <a:r>
                <a:rPr lang="es-MX" sz="1400">
                  <a:latin typeface="Candara" pitchFamily="34" charset="0"/>
                </a:rPr>
                <a:t>9</a:t>
              </a:r>
            </a:p>
          </p:txBody>
        </p:sp>
        <p:sp>
          <p:nvSpPr>
            <p:cNvPr id="16" name="15 CuadroTexto"/>
            <p:cNvSpPr txBox="1">
              <a:spLocks noChangeArrowheads="1"/>
            </p:cNvSpPr>
            <p:nvPr/>
          </p:nvSpPr>
          <p:spPr bwMode="auto">
            <a:xfrm>
              <a:off x="4669156" y="5827412"/>
              <a:ext cx="346527" cy="307686"/>
            </a:xfrm>
            <a:prstGeom prst="rect">
              <a:avLst/>
            </a:prstGeom>
            <a:noFill/>
            <a:ln w="9525">
              <a:noFill/>
              <a:miter lim="800000"/>
              <a:headEnd/>
              <a:tailEnd/>
            </a:ln>
          </p:spPr>
          <p:txBody>
            <a:bodyPr wrap="none">
              <a:spAutoFit/>
            </a:bodyPr>
            <a:lstStyle/>
            <a:p>
              <a:r>
                <a:rPr lang="es-MX" sz="1400">
                  <a:latin typeface="Candara" pitchFamily="34" charset="0"/>
                </a:rPr>
                <a:t>10</a:t>
              </a:r>
            </a:p>
          </p:txBody>
        </p:sp>
        <p:sp>
          <p:nvSpPr>
            <p:cNvPr id="17" name="16 CuadroTexto"/>
            <p:cNvSpPr txBox="1">
              <a:spLocks noChangeArrowheads="1"/>
            </p:cNvSpPr>
            <p:nvPr/>
          </p:nvSpPr>
          <p:spPr bwMode="auto">
            <a:xfrm>
              <a:off x="4918712" y="5816934"/>
              <a:ext cx="309662" cy="307686"/>
            </a:xfrm>
            <a:prstGeom prst="rect">
              <a:avLst/>
            </a:prstGeom>
            <a:noFill/>
            <a:ln w="9525">
              <a:noFill/>
              <a:miter lim="800000"/>
              <a:headEnd/>
              <a:tailEnd/>
            </a:ln>
          </p:spPr>
          <p:txBody>
            <a:bodyPr wrap="none">
              <a:spAutoFit/>
            </a:bodyPr>
            <a:lstStyle/>
            <a:p>
              <a:r>
                <a:rPr lang="es-MX" sz="1400">
                  <a:latin typeface="Candara" pitchFamily="34" charset="0"/>
                </a:rPr>
                <a:t>11</a:t>
              </a:r>
            </a:p>
          </p:txBody>
        </p:sp>
        <p:sp>
          <p:nvSpPr>
            <p:cNvPr id="18" name="17 CuadroTexto"/>
            <p:cNvSpPr txBox="1">
              <a:spLocks noChangeArrowheads="1"/>
            </p:cNvSpPr>
            <p:nvPr/>
          </p:nvSpPr>
          <p:spPr bwMode="auto">
            <a:xfrm>
              <a:off x="5173984" y="5816934"/>
              <a:ext cx="330499" cy="307686"/>
            </a:xfrm>
            <a:prstGeom prst="rect">
              <a:avLst/>
            </a:prstGeom>
            <a:noFill/>
            <a:ln w="9525">
              <a:noFill/>
              <a:miter lim="800000"/>
              <a:headEnd/>
              <a:tailEnd/>
            </a:ln>
          </p:spPr>
          <p:txBody>
            <a:bodyPr wrap="none">
              <a:spAutoFit/>
            </a:bodyPr>
            <a:lstStyle/>
            <a:p>
              <a:r>
                <a:rPr lang="es-MX" sz="1400">
                  <a:latin typeface="Candara" pitchFamily="34" charset="0"/>
                </a:rPr>
                <a:t>12</a:t>
              </a:r>
            </a:p>
          </p:txBody>
        </p:sp>
        <p:sp>
          <p:nvSpPr>
            <p:cNvPr id="19" name="18 CuadroTexto"/>
            <p:cNvSpPr txBox="1">
              <a:spLocks noChangeArrowheads="1"/>
            </p:cNvSpPr>
            <p:nvPr/>
          </p:nvSpPr>
          <p:spPr bwMode="auto">
            <a:xfrm>
              <a:off x="5429256" y="5801694"/>
              <a:ext cx="333705" cy="307686"/>
            </a:xfrm>
            <a:prstGeom prst="rect">
              <a:avLst/>
            </a:prstGeom>
            <a:noFill/>
            <a:ln w="9525">
              <a:noFill/>
              <a:miter lim="800000"/>
              <a:headEnd/>
              <a:tailEnd/>
            </a:ln>
          </p:spPr>
          <p:txBody>
            <a:bodyPr wrap="none">
              <a:spAutoFit/>
            </a:bodyPr>
            <a:lstStyle/>
            <a:p>
              <a:r>
                <a:rPr lang="es-MX" sz="1400">
                  <a:latin typeface="Candara" pitchFamily="34" charset="0"/>
                </a:rPr>
                <a:t>13</a:t>
              </a:r>
            </a:p>
          </p:txBody>
        </p:sp>
        <p:sp>
          <p:nvSpPr>
            <p:cNvPr id="20" name="19 CuadroTexto"/>
            <p:cNvSpPr txBox="1">
              <a:spLocks noChangeArrowheads="1"/>
            </p:cNvSpPr>
            <p:nvPr/>
          </p:nvSpPr>
          <p:spPr bwMode="auto">
            <a:xfrm>
              <a:off x="5715008" y="5786454"/>
              <a:ext cx="343322" cy="307686"/>
            </a:xfrm>
            <a:prstGeom prst="rect">
              <a:avLst/>
            </a:prstGeom>
            <a:noFill/>
            <a:ln w="9525">
              <a:noFill/>
              <a:miter lim="800000"/>
              <a:headEnd/>
              <a:tailEnd/>
            </a:ln>
          </p:spPr>
          <p:txBody>
            <a:bodyPr wrap="none">
              <a:spAutoFit/>
            </a:bodyPr>
            <a:lstStyle/>
            <a:p>
              <a:r>
                <a:rPr lang="es-MX" sz="1400">
                  <a:latin typeface="Candara" pitchFamily="34" charset="0"/>
                </a:rPr>
                <a:t>14</a:t>
              </a:r>
            </a:p>
          </p:txBody>
        </p:sp>
        <p:sp>
          <p:nvSpPr>
            <p:cNvPr id="21" name="20 CuadroTexto"/>
            <p:cNvSpPr txBox="1">
              <a:spLocks noChangeArrowheads="1"/>
            </p:cNvSpPr>
            <p:nvPr/>
          </p:nvSpPr>
          <p:spPr bwMode="auto">
            <a:xfrm>
              <a:off x="5970280" y="5786454"/>
              <a:ext cx="335307" cy="307686"/>
            </a:xfrm>
            <a:prstGeom prst="rect">
              <a:avLst/>
            </a:prstGeom>
            <a:noFill/>
            <a:ln w="9525">
              <a:noFill/>
              <a:miter lim="800000"/>
              <a:headEnd/>
              <a:tailEnd/>
            </a:ln>
          </p:spPr>
          <p:txBody>
            <a:bodyPr wrap="none">
              <a:spAutoFit/>
            </a:bodyPr>
            <a:lstStyle/>
            <a:p>
              <a:r>
                <a:rPr lang="es-MX" sz="1400">
                  <a:latin typeface="Candara" pitchFamily="34" charset="0"/>
                </a:rPr>
                <a:t>15</a:t>
              </a:r>
            </a:p>
          </p:txBody>
        </p:sp>
        <p:sp>
          <p:nvSpPr>
            <p:cNvPr id="22" name="21 CuadroTexto"/>
            <p:cNvSpPr txBox="1">
              <a:spLocks noChangeArrowheads="1"/>
            </p:cNvSpPr>
            <p:nvPr/>
          </p:nvSpPr>
          <p:spPr bwMode="auto">
            <a:xfrm>
              <a:off x="6215074" y="5786454"/>
              <a:ext cx="346527" cy="307686"/>
            </a:xfrm>
            <a:prstGeom prst="rect">
              <a:avLst/>
            </a:prstGeom>
            <a:noFill/>
            <a:ln w="9525">
              <a:noFill/>
              <a:miter lim="800000"/>
              <a:headEnd/>
              <a:tailEnd/>
            </a:ln>
          </p:spPr>
          <p:txBody>
            <a:bodyPr wrap="none">
              <a:spAutoFit/>
            </a:bodyPr>
            <a:lstStyle/>
            <a:p>
              <a:r>
                <a:rPr lang="es-MX" sz="1400">
                  <a:latin typeface="Candara" pitchFamily="34" charset="0"/>
                </a:rPr>
                <a:t>16</a:t>
              </a:r>
            </a:p>
          </p:txBody>
        </p:sp>
        <p:sp>
          <p:nvSpPr>
            <p:cNvPr id="23" name="22 CuadroTexto"/>
            <p:cNvSpPr txBox="1">
              <a:spLocks noChangeArrowheads="1"/>
            </p:cNvSpPr>
            <p:nvPr/>
          </p:nvSpPr>
          <p:spPr bwMode="auto">
            <a:xfrm>
              <a:off x="6455106" y="5786454"/>
              <a:ext cx="332101" cy="307686"/>
            </a:xfrm>
            <a:prstGeom prst="rect">
              <a:avLst/>
            </a:prstGeom>
            <a:noFill/>
            <a:ln w="9525">
              <a:noFill/>
              <a:miter lim="800000"/>
              <a:headEnd/>
              <a:tailEnd/>
            </a:ln>
          </p:spPr>
          <p:txBody>
            <a:bodyPr wrap="none">
              <a:spAutoFit/>
            </a:bodyPr>
            <a:lstStyle/>
            <a:p>
              <a:r>
                <a:rPr lang="es-MX" sz="1400">
                  <a:latin typeface="Candara" pitchFamily="34" charset="0"/>
                </a:rPr>
                <a:t>17</a:t>
              </a:r>
            </a:p>
          </p:txBody>
        </p:sp>
      </p:grpSp>
      <p:cxnSp>
        <p:nvCxnSpPr>
          <p:cNvPr id="43" name="42 Conector recto"/>
          <p:cNvCxnSpPr/>
          <p:nvPr/>
        </p:nvCxnSpPr>
        <p:spPr>
          <a:xfrm>
            <a:off x="2545175" y="5819899"/>
            <a:ext cx="857250" cy="158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3389725" y="5983411"/>
            <a:ext cx="785813"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2545175" y="5723061"/>
            <a:ext cx="57150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a:spLocks noChangeArrowheads="1"/>
          </p:cNvSpPr>
          <p:nvPr/>
        </p:nvSpPr>
        <p:spPr bwMode="auto">
          <a:xfrm>
            <a:off x="441370" y="1727314"/>
            <a:ext cx="8341771"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a:t>
            </a:r>
            <a:r>
              <a:rPr lang="es-MX" sz="2400" b="1" u="sng" dirty="0">
                <a:solidFill>
                  <a:srgbClr val="990099"/>
                </a:solidFill>
                <a:latin typeface="Candara" pitchFamily="34" charset="0"/>
              </a:rPr>
              <a:t>una vez cerrado el expediente.</a:t>
            </a:r>
          </a:p>
        </p:txBody>
      </p:sp>
    </p:spTree>
    <p:extLst>
      <p:ext uri="{BB962C8B-B14F-4D97-AF65-F5344CB8AC3E}">
        <p14:creationId xmlns:p14="http://schemas.microsoft.com/office/powerpoint/2010/main" val="13414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70" decel="100000"/>
                                        <p:tgtEl>
                                          <p:spTgt spid="2">
                                            <p:txEl>
                                              <p:pRg st="0" end="0"/>
                                            </p:txEl>
                                          </p:spTgt>
                                        </p:tgtEl>
                                      </p:cBhvr>
                                    </p:animEffect>
                                    <p:animScale>
                                      <p:cBhvr>
                                        <p:cTn id="8" dur="770" decel="100000"/>
                                        <p:tgtEl>
                                          <p:spTgt spid="2">
                                            <p:txEl>
                                              <p:pRg st="0" end="0"/>
                                            </p:txEl>
                                          </p:spTgt>
                                        </p:tgtEl>
                                      </p:cBhvr>
                                      <p:from x="10000" y="10000"/>
                                      <p:to x="200000" y="450000"/>
                                    </p:animScale>
                                    <p:animScale>
                                      <p:cBhvr>
                                        <p:cTn id="9" dur="1230" accel="100000" fill="hold">
                                          <p:stCondLst>
                                            <p:cond delay="770"/>
                                          </p:stCondLst>
                                        </p:cTn>
                                        <p:tgtEl>
                                          <p:spTgt spid="2">
                                            <p:txEl>
                                              <p:pRg st="0" end="0"/>
                                            </p:txEl>
                                          </p:spTgt>
                                        </p:tgtEl>
                                      </p:cBhvr>
                                      <p:from x="200000" y="450000"/>
                                      <p:to x="100000" y="100000"/>
                                    </p:animScale>
                                    <p:set>
                                      <p:cBhvr>
                                        <p:cTn id="10" dur="770" fill="hold"/>
                                        <p:tgtEl>
                                          <p:spTgt spid="2">
                                            <p:txEl>
                                              <p:pRg st="0" end="0"/>
                                            </p:txEl>
                                          </p:spTgt>
                                        </p:tgtEl>
                                        <p:attrNameLst>
                                          <p:attrName>ppt_x</p:attrName>
                                        </p:attrNameLst>
                                      </p:cBhvr>
                                      <p:to>
                                        <p:strVal val="(0.5)"/>
                                      </p:to>
                                    </p:set>
                                    <p:anim from="(0.5)" to="(#ppt_x)" calcmode="lin" valueType="num">
                                      <p:cBhvr>
                                        <p:cTn id="11" dur="1230" accel="100000" fill="hold">
                                          <p:stCondLst>
                                            <p:cond delay="770"/>
                                          </p:stCondLst>
                                        </p:cTn>
                                        <p:tgtEl>
                                          <p:spTgt spid="2">
                                            <p:txEl>
                                              <p:pRg st="0" end="0"/>
                                            </p:txEl>
                                          </p:spTgt>
                                        </p:tgtEl>
                                        <p:attrNameLst>
                                          <p:attrName>ppt_x</p:attrName>
                                        </p:attrNameLst>
                                      </p:cBhvr>
                                    </p:anim>
                                    <p:set>
                                      <p:cBhvr>
                                        <p:cTn id="12" dur="770" fill="hold"/>
                                        <p:tgtEl>
                                          <p:spTgt spid="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800" decel="100000"/>
                                        <p:tgtEl>
                                          <p:spTgt spid="43"/>
                                        </p:tgtEl>
                                      </p:cBhvr>
                                    </p:animEffect>
                                    <p:anim calcmode="lin" valueType="num">
                                      <p:cBhvr>
                                        <p:cTn id="19" dur="800" decel="100000" fill="hold"/>
                                        <p:tgtEl>
                                          <p:spTgt spid="43"/>
                                        </p:tgtEl>
                                        <p:attrNameLst>
                                          <p:attrName>style.rotation</p:attrName>
                                        </p:attrNameLst>
                                      </p:cBhvr>
                                      <p:tavLst>
                                        <p:tav tm="0">
                                          <p:val>
                                            <p:fltVal val="-90"/>
                                          </p:val>
                                        </p:tav>
                                        <p:tav tm="100000">
                                          <p:val>
                                            <p:fltVal val="0"/>
                                          </p:val>
                                        </p:tav>
                                      </p:tavLst>
                                    </p:anim>
                                    <p:anim calcmode="lin" valueType="num">
                                      <p:cBhvr>
                                        <p:cTn id="20" dur="800" decel="100000" fill="hold"/>
                                        <p:tgtEl>
                                          <p:spTgt spid="43"/>
                                        </p:tgtEl>
                                        <p:attrNameLst>
                                          <p:attrName>ppt_x</p:attrName>
                                        </p:attrNameLst>
                                      </p:cBhvr>
                                      <p:tavLst>
                                        <p:tav tm="0">
                                          <p:val>
                                            <p:strVal val="#ppt_x+0.4"/>
                                          </p:val>
                                        </p:tav>
                                        <p:tav tm="100000">
                                          <p:val>
                                            <p:strVal val="#ppt_x-0.05"/>
                                          </p:val>
                                        </p:tav>
                                      </p:tavLst>
                                    </p:anim>
                                    <p:anim calcmode="lin" valueType="num">
                                      <p:cBhvr>
                                        <p:cTn id="21" dur="800" decel="100000" fill="hold"/>
                                        <p:tgtEl>
                                          <p:spTgt spid="43"/>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Horizont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2">
                                            <p:txEl>
                                              <p:pRg st="2" end="2"/>
                                            </p:txEl>
                                          </p:spTgt>
                                        </p:tgtEl>
                                        <p:attrNameLst>
                                          <p:attrName>style.visibility</p:attrName>
                                        </p:attrNameLst>
                                      </p:cBhvr>
                                      <p:to>
                                        <p:strVal val="visible"/>
                                      </p:to>
                                    </p:set>
                                    <p:anim calcmode="lin" valueType="num">
                                      <p:cBhvr>
                                        <p:cTn id="40"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1"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42"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3" dur="1000"/>
                                        <p:tgtEl>
                                          <p:spTgt spid="2">
                                            <p:txEl>
                                              <p:pRg st="2" end="2"/>
                                            </p:txEl>
                                          </p:spTgt>
                                        </p:tgtEl>
                                      </p:cBhvr>
                                    </p:animEffec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p:cTn id="4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2">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80">
                                          <p:stCondLst>
                                            <p:cond delay="0"/>
                                          </p:stCondLst>
                                        </p:cTn>
                                        <p:tgtEl>
                                          <p:spTgt spid="44"/>
                                        </p:tgtEl>
                                      </p:cBhvr>
                                    </p:animEffect>
                                    <p:anim calcmode="lin" valueType="num">
                                      <p:cBhvr>
                                        <p:cTn id="55"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0" dur="26">
                                          <p:stCondLst>
                                            <p:cond delay="650"/>
                                          </p:stCondLst>
                                        </p:cTn>
                                        <p:tgtEl>
                                          <p:spTgt spid="44"/>
                                        </p:tgtEl>
                                      </p:cBhvr>
                                      <p:to x="100000" y="60000"/>
                                    </p:animScale>
                                    <p:animScale>
                                      <p:cBhvr>
                                        <p:cTn id="61" dur="166" decel="50000">
                                          <p:stCondLst>
                                            <p:cond delay="676"/>
                                          </p:stCondLst>
                                        </p:cTn>
                                        <p:tgtEl>
                                          <p:spTgt spid="44"/>
                                        </p:tgtEl>
                                      </p:cBhvr>
                                      <p:to x="100000" y="100000"/>
                                    </p:animScale>
                                    <p:animScale>
                                      <p:cBhvr>
                                        <p:cTn id="62" dur="26">
                                          <p:stCondLst>
                                            <p:cond delay="1312"/>
                                          </p:stCondLst>
                                        </p:cTn>
                                        <p:tgtEl>
                                          <p:spTgt spid="44"/>
                                        </p:tgtEl>
                                      </p:cBhvr>
                                      <p:to x="100000" y="80000"/>
                                    </p:animScale>
                                    <p:animScale>
                                      <p:cBhvr>
                                        <p:cTn id="63" dur="166" decel="50000">
                                          <p:stCondLst>
                                            <p:cond delay="1338"/>
                                          </p:stCondLst>
                                        </p:cTn>
                                        <p:tgtEl>
                                          <p:spTgt spid="44"/>
                                        </p:tgtEl>
                                      </p:cBhvr>
                                      <p:to x="100000" y="100000"/>
                                    </p:animScale>
                                    <p:animScale>
                                      <p:cBhvr>
                                        <p:cTn id="64" dur="26">
                                          <p:stCondLst>
                                            <p:cond delay="1642"/>
                                          </p:stCondLst>
                                        </p:cTn>
                                        <p:tgtEl>
                                          <p:spTgt spid="44"/>
                                        </p:tgtEl>
                                      </p:cBhvr>
                                      <p:to x="100000" y="90000"/>
                                    </p:animScale>
                                    <p:animScale>
                                      <p:cBhvr>
                                        <p:cTn id="65" dur="166" decel="50000">
                                          <p:stCondLst>
                                            <p:cond delay="1668"/>
                                          </p:stCondLst>
                                        </p:cTn>
                                        <p:tgtEl>
                                          <p:spTgt spid="44"/>
                                        </p:tgtEl>
                                      </p:cBhvr>
                                      <p:to x="100000" y="100000"/>
                                    </p:animScale>
                                    <p:animScale>
                                      <p:cBhvr>
                                        <p:cTn id="66" dur="26">
                                          <p:stCondLst>
                                            <p:cond delay="1808"/>
                                          </p:stCondLst>
                                        </p:cTn>
                                        <p:tgtEl>
                                          <p:spTgt spid="44"/>
                                        </p:tgtEl>
                                      </p:cBhvr>
                                      <p:to x="100000" y="95000"/>
                                    </p:animScale>
                                    <p:animScale>
                                      <p:cBhvr>
                                        <p:cTn id="67" dur="166" decel="50000">
                                          <p:stCondLst>
                                            <p:cond delay="1834"/>
                                          </p:stCondLst>
                                        </p:cTn>
                                        <p:tgtEl>
                                          <p:spTgt spid="44"/>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2000"/>
                                        <p:tgtEl>
                                          <p:spTgt spid="3"/>
                                        </p:tgtEl>
                                      </p:cBhvr>
                                    </p:animEffect>
                                    <p:anim calcmode="lin" valueType="num">
                                      <p:cBhvr>
                                        <p:cTn id="73" dur="2000" fill="hold"/>
                                        <p:tgtEl>
                                          <p:spTgt spid="3"/>
                                        </p:tgtEl>
                                        <p:attrNameLst>
                                          <p:attrName>style.rotation</p:attrName>
                                        </p:attrNameLst>
                                      </p:cBhvr>
                                      <p:tavLst>
                                        <p:tav tm="0">
                                          <p:val>
                                            <p:fltVal val="720"/>
                                          </p:val>
                                        </p:tav>
                                        <p:tav tm="100000">
                                          <p:val>
                                            <p:fltVal val="0"/>
                                          </p:val>
                                        </p:tav>
                                      </p:tavLst>
                                    </p:anim>
                                    <p:anim calcmode="lin" valueType="num">
                                      <p:cBhvr>
                                        <p:cTn id="74" dur="2000" fill="hold"/>
                                        <p:tgtEl>
                                          <p:spTgt spid="3"/>
                                        </p:tgtEl>
                                        <p:attrNameLst>
                                          <p:attrName>ppt_h</p:attrName>
                                        </p:attrNameLst>
                                      </p:cBhvr>
                                      <p:tavLst>
                                        <p:tav tm="0">
                                          <p:val>
                                            <p:fltVal val="0"/>
                                          </p:val>
                                        </p:tav>
                                        <p:tav tm="100000">
                                          <p:val>
                                            <p:strVal val="#ppt_h"/>
                                          </p:val>
                                        </p:tav>
                                      </p:tavLst>
                                    </p:anim>
                                    <p:anim calcmode="lin" valueType="num">
                                      <p:cBhvr>
                                        <p:cTn id="75" dur="2000" fill="hold"/>
                                        <p:tgtEl>
                                          <p:spTgt spid="3"/>
                                        </p:tgtEl>
                                        <p:attrNameLst>
                                          <p:attrName>ppt_w</p:attrName>
                                        </p:attrNameLst>
                                      </p:cBhvr>
                                      <p:tavLst>
                                        <p:tav tm="0">
                                          <p:val>
                                            <p:fltVal val="0"/>
                                          </p:val>
                                        </p:tav>
                                        <p:tav tm="100000">
                                          <p:val>
                                            <p:strVal val="#ppt_w"/>
                                          </p:val>
                                        </p:tav>
                                      </p:tavLst>
                                    </p:anim>
                                  </p:childTnLst>
                                </p:cTn>
                              </p:par>
                              <p:par>
                                <p:cTn id="76" presetID="35" presetClass="entr" presetSubtype="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2000"/>
                                        <p:tgtEl>
                                          <p:spTgt spid="4"/>
                                        </p:tgtEl>
                                      </p:cBhvr>
                                    </p:animEffect>
                                    <p:anim calcmode="lin" valueType="num">
                                      <p:cBhvr>
                                        <p:cTn id="79" dur="2000" fill="hold"/>
                                        <p:tgtEl>
                                          <p:spTgt spid="4"/>
                                        </p:tgtEl>
                                        <p:attrNameLst>
                                          <p:attrName>style.rotation</p:attrName>
                                        </p:attrNameLst>
                                      </p:cBhvr>
                                      <p:tavLst>
                                        <p:tav tm="0">
                                          <p:val>
                                            <p:fltVal val="720"/>
                                          </p:val>
                                        </p:tav>
                                        <p:tav tm="100000">
                                          <p:val>
                                            <p:fltVal val="0"/>
                                          </p:val>
                                        </p:tav>
                                      </p:tavLst>
                                    </p:anim>
                                    <p:anim calcmode="lin" valueType="num">
                                      <p:cBhvr>
                                        <p:cTn id="80" dur="2000" fill="hold"/>
                                        <p:tgtEl>
                                          <p:spTgt spid="4"/>
                                        </p:tgtEl>
                                        <p:attrNameLst>
                                          <p:attrName>ppt_h</p:attrName>
                                        </p:attrNameLst>
                                      </p:cBhvr>
                                      <p:tavLst>
                                        <p:tav tm="0">
                                          <p:val>
                                            <p:fltVal val="0"/>
                                          </p:val>
                                        </p:tav>
                                        <p:tav tm="100000">
                                          <p:val>
                                            <p:strVal val="#ppt_h"/>
                                          </p:val>
                                        </p:tav>
                                      </p:tavLst>
                                    </p:anim>
                                    <p:anim calcmode="lin" valueType="num">
                                      <p:cBhvr>
                                        <p:cTn id="81"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73850" y="764704"/>
            <a:ext cx="3642343"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000" b="1" dirty="0" smtClean="0">
                <a:ln w="11430"/>
                <a:latin typeface="Candara" pitchFamily="34" charset="0"/>
              </a:rPr>
              <a:t>Información que fue motivo de </a:t>
            </a:r>
          </a:p>
          <a:p>
            <a:pPr algn="ctr">
              <a:defRPr/>
            </a:pPr>
            <a:r>
              <a:rPr lang="es-ES" sz="2000" b="1" dirty="0" smtClean="0">
                <a:ln w="11430"/>
                <a:latin typeface="Candara" pitchFamily="34" charset="0"/>
              </a:rPr>
              <a:t>SOLICITUD DE INFORMACIÓN</a:t>
            </a:r>
            <a:endParaRPr lang="es-ES" sz="2000" b="1" dirty="0">
              <a:ln w="11430"/>
              <a:solidFill>
                <a:srgbClr val="990099"/>
              </a:solidFill>
              <a:latin typeface="Candara" pitchFamily="34" charset="0"/>
            </a:endParaRPr>
          </a:p>
        </p:txBody>
      </p:sp>
      <p:sp>
        <p:nvSpPr>
          <p:cNvPr id="3" name="2 CuadroTexto"/>
          <p:cNvSpPr txBox="1">
            <a:spLocks noChangeArrowheads="1"/>
          </p:cNvSpPr>
          <p:nvPr/>
        </p:nvSpPr>
        <p:spPr bwMode="auto">
          <a:xfrm>
            <a:off x="1897609" y="1826080"/>
            <a:ext cx="6558206" cy="2677656"/>
          </a:xfrm>
          <a:prstGeom prst="rect">
            <a:avLst/>
          </a:prstGeom>
          <a:noFill/>
          <a:ln w="9525">
            <a:solidFill>
              <a:schemeClr val="bg1"/>
            </a:solidFill>
            <a:miter lim="800000"/>
            <a:headEnd/>
            <a:tailEnd/>
          </a:ln>
        </p:spPr>
        <p:txBody>
          <a:bodyPr wrap="none">
            <a:spAutoFit/>
          </a:bodyPr>
          <a:lstStyle/>
          <a:p>
            <a:r>
              <a:rPr lang="es-MX" sz="2400" dirty="0">
                <a:latin typeface="Candara" pitchFamily="34" charset="0"/>
              </a:rPr>
              <a:t>Vigencia Documental		</a:t>
            </a:r>
            <a:r>
              <a:rPr lang="es-MX" sz="2400" dirty="0" smtClean="0">
                <a:latin typeface="Candara" pitchFamily="34" charset="0"/>
              </a:rPr>
              <a:t>	=</a:t>
            </a:r>
            <a:r>
              <a:rPr lang="es-MX" sz="2400" dirty="0">
                <a:latin typeface="Candara" pitchFamily="34" charset="0"/>
              </a:rPr>
              <a:t>	</a:t>
            </a:r>
            <a:r>
              <a:rPr lang="es-MX" sz="2400" dirty="0">
                <a:solidFill>
                  <a:srgbClr val="00B0F0"/>
                </a:solidFill>
                <a:latin typeface="Candara" pitchFamily="34" charset="0"/>
              </a:rPr>
              <a:t>3 años</a:t>
            </a:r>
          </a:p>
          <a:p>
            <a:r>
              <a:rPr lang="es-MX" sz="2400" dirty="0">
                <a:latin typeface="Candara" pitchFamily="34" charset="0"/>
              </a:rPr>
              <a:t>Periodo de Reserva		</a:t>
            </a:r>
            <a:r>
              <a:rPr lang="es-MX" sz="2400" dirty="0" smtClean="0">
                <a:latin typeface="Candara" pitchFamily="34" charset="0"/>
              </a:rPr>
              <a:t>	=</a:t>
            </a:r>
            <a:r>
              <a:rPr lang="es-MX" sz="2400" dirty="0">
                <a:latin typeface="Candara" pitchFamily="34" charset="0"/>
              </a:rPr>
              <a:t>	</a:t>
            </a:r>
            <a:r>
              <a:rPr lang="es-MX" sz="2400" dirty="0">
                <a:solidFill>
                  <a:srgbClr val="FF0000"/>
                </a:solidFill>
                <a:latin typeface="Candara" pitchFamily="34" charset="0"/>
              </a:rPr>
              <a:t>2 años</a:t>
            </a:r>
          </a:p>
          <a:p>
            <a:r>
              <a:rPr lang="es-MX" sz="2400" dirty="0">
                <a:latin typeface="Candara" pitchFamily="34" charset="0"/>
              </a:rPr>
              <a:t>Se agrega un periodo </a:t>
            </a:r>
            <a:r>
              <a:rPr lang="es-MX" sz="2400" dirty="0" err="1" smtClean="0">
                <a:latin typeface="Candara" pitchFamily="34" charset="0"/>
              </a:rPr>
              <a:t>adic</a:t>
            </a:r>
            <a:r>
              <a:rPr lang="es-MX" sz="2400" dirty="0">
                <a:latin typeface="Candara" pitchFamily="34" charset="0"/>
              </a:rPr>
              <a:t>.	</a:t>
            </a:r>
            <a:r>
              <a:rPr lang="es-MX" sz="2400" dirty="0" smtClean="0">
                <a:latin typeface="Candara" pitchFamily="34" charset="0"/>
              </a:rPr>
              <a:t>	=</a:t>
            </a:r>
            <a:r>
              <a:rPr lang="es-MX" sz="2400" dirty="0">
                <a:latin typeface="Candara" pitchFamily="34" charset="0"/>
              </a:rPr>
              <a:t>	</a:t>
            </a:r>
            <a:r>
              <a:rPr lang="es-MX" sz="2400" dirty="0">
                <a:solidFill>
                  <a:srgbClr val="00B050"/>
                </a:solidFill>
                <a:latin typeface="Candara" pitchFamily="34" charset="0"/>
              </a:rPr>
              <a:t>3 años</a:t>
            </a:r>
          </a:p>
          <a:p>
            <a:r>
              <a:rPr lang="es-MX" sz="2400" dirty="0">
                <a:latin typeface="Candara" pitchFamily="34" charset="0"/>
              </a:rPr>
              <a:t>por DESCLASIFICACION</a:t>
            </a:r>
          </a:p>
          <a:p>
            <a:r>
              <a:rPr lang="es-MX" sz="2400" dirty="0">
                <a:latin typeface="Candara" pitchFamily="34" charset="0"/>
              </a:rPr>
              <a:t>Se agrega un </a:t>
            </a:r>
            <a:r>
              <a:rPr lang="es-MX" sz="2400" dirty="0" smtClean="0">
                <a:latin typeface="Candara" pitchFamily="34" charset="0"/>
              </a:rPr>
              <a:t>periodo </a:t>
            </a:r>
            <a:r>
              <a:rPr lang="es-MX" sz="2400" dirty="0" err="1" smtClean="0">
                <a:latin typeface="Candara" pitchFamily="34" charset="0"/>
              </a:rPr>
              <a:t>adic</a:t>
            </a:r>
            <a:r>
              <a:rPr lang="es-MX" sz="2400" dirty="0">
                <a:latin typeface="Candara" pitchFamily="34" charset="0"/>
              </a:rPr>
              <a:t>.	</a:t>
            </a:r>
            <a:r>
              <a:rPr lang="es-MX" sz="2400" dirty="0" smtClean="0">
                <a:latin typeface="Candara" pitchFamily="34" charset="0"/>
              </a:rPr>
              <a:t>	=</a:t>
            </a:r>
            <a:r>
              <a:rPr lang="es-MX" sz="2400" dirty="0">
                <a:latin typeface="Candara" pitchFamily="34" charset="0"/>
              </a:rPr>
              <a:t>	</a:t>
            </a:r>
            <a:r>
              <a:rPr lang="es-MX" sz="2400" dirty="0">
                <a:solidFill>
                  <a:srgbClr val="FF33CC"/>
                </a:solidFill>
                <a:latin typeface="Candara" pitchFamily="34" charset="0"/>
              </a:rPr>
              <a:t>2 años</a:t>
            </a:r>
          </a:p>
          <a:p>
            <a:r>
              <a:rPr lang="es-MX" sz="2400" dirty="0">
                <a:latin typeface="Candara" pitchFamily="34" charset="0"/>
              </a:rPr>
              <a:t>por ser </a:t>
            </a:r>
            <a:r>
              <a:rPr lang="es-MX" sz="2400" dirty="0" smtClean="0">
                <a:latin typeface="Candara" pitchFamily="34" charset="0"/>
              </a:rPr>
              <a:t>objeto </a:t>
            </a:r>
            <a:r>
              <a:rPr lang="es-MX" sz="2400" dirty="0">
                <a:latin typeface="Candara" pitchFamily="34" charset="0"/>
              </a:rPr>
              <a:t>de </a:t>
            </a:r>
            <a:r>
              <a:rPr lang="es-MX" sz="2400" dirty="0" smtClean="0">
                <a:latin typeface="Candara" pitchFamily="34" charset="0"/>
              </a:rPr>
              <a:t>SI</a:t>
            </a:r>
            <a:endParaRPr lang="es-MX" sz="2400" dirty="0">
              <a:latin typeface="Candara" pitchFamily="34" charset="0"/>
            </a:endParaRPr>
          </a:p>
          <a:p>
            <a:endParaRPr lang="es-MX" sz="2400" dirty="0">
              <a:latin typeface="Candara" pitchFamily="34" charset="0"/>
            </a:endParaRPr>
          </a:p>
        </p:txBody>
      </p:sp>
      <p:cxnSp>
        <p:nvCxnSpPr>
          <p:cNvPr id="4" name="3 Conector recto"/>
          <p:cNvCxnSpPr/>
          <p:nvPr/>
        </p:nvCxnSpPr>
        <p:spPr>
          <a:xfrm>
            <a:off x="1271386" y="4500562"/>
            <a:ext cx="65008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a:spLocks noChangeArrowheads="1"/>
          </p:cNvSpPr>
          <p:nvPr/>
        </p:nvSpPr>
        <p:spPr bwMode="auto">
          <a:xfrm>
            <a:off x="1490308" y="4674541"/>
            <a:ext cx="6236003"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	 </a:t>
            </a:r>
            <a:r>
              <a:rPr lang="es-MX" sz="2400" b="1" dirty="0">
                <a:latin typeface="Candara" pitchFamily="34" charset="0"/>
              </a:rPr>
              <a:t>8 años</a:t>
            </a:r>
          </a:p>
        </p:txBody>
      </p:sp>
      <p:grpSp>
        <p:nvGrpSpPr>
          <p:cNvPr id="6" name="5 Grupo"/>
          <p:cNvGrpSpPr>
            <a:grpSpLocks/>
          </p:cNvGrpSpPr>
          <p:nvPr/>
        </p:nvGrpSpPr>
        <p:grpSpPr bwMode="auto">
          <a:xfrm>
            <a:off x="3268459" y="5573711"/>
            <a:ext cx="4645025" cy="665163"/>
            <a:chOff x="2143108" y="5500702"/>
            <a:chExt cx="4644099" cy="664967"/>
          </a:xfrm>
        </p:grpSpPr>
        <p:grpSp>
          <p:nvGrpSpPr>
            <p:cNvPr id="7" name="40 Grupo"/>
            <p:cNvGrpSpPr>
              <a:grpSpLocks/>
            </p:cNvGrpSpPr>
            <p:nvPr/>
          </p:nvGrpSpPr>
          <p:grpSpPr bwMode="auto">
            <a:xfrm>
              <a:off x="2143108" y="5500702"/>
              <a:ext cx="4502840" cy="325342"/>
              <a:chOff x="1642248" y="5786454"/>
              <a:chExt cx="4502840" cy="325342"/>
            </a:xfrm>
          </p:grpSpPr>
          <p:cxnSp>
            <p:nvCxnSpPr>
              <p:cNvPr id="25" name="24 Conector recto"/>
              <p:cNvCxnSpPr/>
              <p:nvPr/>
            </p:nvCxnSpPr>
            <p:spPr>
              <a:xfrm>
                <a:off x="1643836" y="5929287"/>
                <a:ext cx="449966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1500209" y="5928493"/>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1787490"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2060485"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2325544"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2585842"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2838205"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3112787"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3377847" y="5968169"/>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3636558" y="5968169"/>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3911141"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4185723"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4450784"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4709494"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4963443"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5238027"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5503086" y="5953886"/>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5761797" y="5953886"/>
                <a:ext cx="28566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5400000">
                <a:off x="6001461" y="5928493"/>
                <a:ext cx="2856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7 CuadroTexto"/>
            <p:cNvSpPr txBox="1">
              <a:spLocks noChangeArrowheads="1"/>
            </p:cNvSpPr>
            <p:nvPr/>
          </p:nvSpPr>
          <p:spPr bwMode="auto">
            <a:xfrm>
              <a:off x="2285984" y="5857892"/>
              <a:ext cx="247154" cy="307686"/>
            </a:xfrm>
            <a:prstGeom prst="rect">
              <a:avLst/>
            </a:prstGeom>
            <a:noFill/>
            <a:ln w="9525">
              <a:noFill/>
              <a:miter lim="800000"/>
              <a:headEnd/>
              <a:tailEnd/>
            </a:ln>
          </p:spPr>
          <p:txBody>
            <a:bodyPr wrap="none">
              <a:spAutoFit/>
            </a:bodyPr>
            <a:lstStyle/>
            <a:p>
              <a:r>
                <a:rPr lang="es-MX" sz="1400">
                  <a:latin typeface="Candara" pitchFamily="34" charset="0"/>
                </a:rPr>
                <a:t>1</a:t>
              </a:r>
            </a:p>
          </p:txBody>
        </p:sp>
        <p:sp>
          <p:nvSpPr>
            <p:cNvPr id="9" name="8 CuadroTexto"/>
            <p:cNvSpPr txBox="1">
              <a:spLocks noChangeArrowheads="1"/>
            </p:cNvSpPr>
            <p:nvPr/>
          </p:nvSpPr>
          <p:spPr bwMode="auto">
            <a:xfrm>
              <a:off x="2571736"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2</a:t>
              </a:r>
            </a:p>
          </p:txBody>
        </p:sp>
        <p:sp>
          <p:nvSpPr>
            <p:cNvPr id="10" name="9 CuadroTexto"/>
            <p:cNvSpPr txBox="1">
              <a:spLocks noChangeArrowheads="1"/>
            </p:cNvSpPr>
            <p:nvPr/>
          </p:nvSpPr>
          <p:spPr bwMode="auto">
            <a:xfrm>
              <a:off x="285748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3</a:t>
              </a:r>
            </a:p>
          </p:txBody>
        </p:sp>
        <p:sp>
          <p:nvSpPr>
            <p:cNvPr id="11" name="10 CuadroTexto"/>
            <p:cNvSpPr txBox="1">
              <a:spLocks noChangeArrowheads="1"/>
            </p:cNvSpPr>
            <p:nvPr/>
          </p:nvSpPr>
          <p:spPr bwMode="auto">
            <a:xfrm>
              <a:off x="3087042" y="5857892"/>
              <a:ext cx="280811" cy="307686"/>
            </a:xfrm>
            <a:prstGeom prst="rect">
              <a:avLst/>
            </a:prstGeom>
            <a:noFill/>
            <a:ln w="9525">
              <a:noFill/>
              <a:miter lim="800000"/>
              <a:headEnd/>
              <a:tailEnd/>
            </a:ln>
          </p:spPr>
          <p:txBody>
            <a:bodyPr wrap="none">
              <a:spAutoFit/>
            </a:bodyPr>
            <a:lstStyle/>
            <a:p>
              <a:r>
                <a:rPr lang="es-MX" sz="1400">
                  <a:latin typeface="Candara" pitchFamily="34" charset="0"/>
                </a:rPr>
                <a:t>4</a:t>
              </a:r>
            </a:p>
          </p:txBody>
        </p:sp>
        <p:sp>
          <p:nvSpPr>
            <p:cNvPr id="12" name="11 CuadroTexto"/>
            <p:cNvSpPr txBox="1">
              <a:spLocks noChangeArrowheads="1"/>
            </p:cNvSpPr>
            <p:nvPr/>
          </p:nvSpPr>
          <p:spPr bwMode="auto">
            <a:xfrm>
              <a:off x="3357554" y="5847414"/>
              <a:ext cx="274434" cy="307777"/>
            </a:xfrm>
            <a:prstGeom prst="rect">
              <a:avLst/>
            </a:prstGeom>
            <a:noFill/>
            <a:ln w="9525">
              <a:noFill/>
              <a:miter lim="800000"/>
              <a:headEnd/>
              <a:tailEnd/>
            </a:ln>
          </p:spPr>
          <p:txBody>
            <a:bodyPr wrap="none">
              <a:spAutoFit/>
            </a:bodyPr>
            <a:lstStyle/>
            <a:p>
              <a:r>
                <a:rPr lang="es-MX" sz="1400">
                  <a:latin typeface="Candara" pitchFamily="34" charset="0"/>
                </a:rPr>
                <a:t>5</a:t>
              </a:r>
            </a:p>
          </p:txBody>
        </p:sp>
        <p:sp>
          <p:nvSpPr>
            <p:cNvPr id="13" name="12 CuadroTexto"/>
            <p:cNvSpPr txBox="1">
              <a:spLocks noChangeArrowheads="1"/>
            </p:cNvSpPr>
            <p:nvPr/>
          </p:nvSpPr>
          <p:spPr bwMode="auto">
            <a:xfrm>
              <a:off x="3643306" y="5857892"/>
              <a:ext cx="284017" cy="307686"/>
            </a:xfrm>
            <a:prstGeom prst="rect">
              <a:avLst/>
            </a:prstGeom>
            <a:noFill/>
            <a:ln w="9525">
              <a:noFill/>
              <a:miter lim="800000"/>
              <a:headEnd/>
              <a:tailEnd/>
            </a:ln>
          </p:spPr>
          <p:txBody>
            <a:bodyPr wrap="none">
              <a:spAutoFit/>
            </a:bodyPr>
            <a:lstStyle/>
            <a:p>
              <a:r>
                <a:rPr lang="es-MX" sz="1400">
                  <a:latin typeface="Candara" pitchFamily="34" charset="0"/>
                </a:rPr>
                <a:t>6</a:t>
              </a:r>
            </a:p>
          </p:txBody>
        </p:sp>
        <p:sp>
          <p:nvSpPr>
            <p:cNvPr id="14" name="13 CuadroTexto"/>
            <p:cNvSpPr txBox="1">
              <a:spLocks noChangeArrowheads="1"/>
            </p:cNvSpPr>
            <p:nvPr/>
          </p:nvSpPr>
          <p:spPr bwMode="auto">
            <a:xfrm>
              <a:off x="391381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7</a:t>
              </a:r>
            </a:p>
          </p:txBody>
        </p:sp>
        <p:sp>
          <p:nvSpPr>
            <p:cNvPr id="15" name="14 CuadroTexto"/>
            <p:cNvSpPr txBox="1">
              <a:spLocks noChangeArrowheads="1"/>
            </p:cNvSpPr>
            <p:nvPr/>
          </p:nvSpPr>
          <p:spPr bwMode="auto">
            <a:xfrm>
              <a:off x="4143372" y="5857892"/>
              <a:ext cx="284017" cy="307686"/>
            </a:xfrm>
            <a:prstGeom prst="rect">
              <a:avLst/>
            </a:prstGeom>
            <a:noFill/>
            <a:ln w="9525">
              <a:noFill/>
              <a:miter lim="800000"/>
              <a:headEnd/>
              <a:tailEnd/>
            </a:ln>
          </p:spPr>
          <p:txBody>
            <a:bodyPr wrap="none">
              <a:spAutoFit/>
            </a:bodyPr>
            <a:lstStyle/>
            <a:p>
              <a:r>
                <a:rPr lang="es-MX" sz="1400">
                  <a:latin typeface="Candara" pitchFamily="34" charset="0"/>
                </a:rPr>
                <a:t>8</a:t>
              </a:r>
            </a:p>
          </p:txBody>
        </p:sp>
        <p:sp>
          <p:nvSpPr>
            <p:cNvPr id="16" name="15 CuadroTexto"/>
            <p:cNvSpPr txBox="1">
              <a:spLocks noChangeArrowheads="1"/>
            </p:cNvSpPr>
            <p:nvPr/>
          </p:nvSpPr>
          <p:spPr bwMode="auto">
            <a:xfrm>
              <a:off x="4429124" y="5827412"/>
              <a:ext cx="282415" cy="307686"/>
            </a:xfrm>
            <a:prstGeom prst="rect">
              <a:avLst/>
            </a:prstGeom>
            <a:noFill/>
            <a:ln w="9525">
              <a:noFill/>
              <a:miter lim="800000"/>
              <a:headEnd/>
              <a:tailEnd/>
            </a:ln>
          </p:spPr>
          <p:txBody>
            <a:bodyPr wrap="none">
              <a:spAutoFit/>
            </a:bodyPr>
            <a:lstStyle/>
            <a:p>
              <a:r>
                <a:rPr lang="es-MX" sz="1400">
                  <a:latin typeface="Candara" pitchFamily="34" charset="0"/>
                </a:rPr>
                <a:t>9</a:t>
              </a:r>
            </a:p>
          </p:txBody>
        </p:sp>
        <p:sp>
          <p:nvSpPr>
            <p:cNvPr id="17" name="16 CuadroTexto"/>
            <p:cNvSpPr txBox="1">
              <a:spLocks noChangeArrowheads="1"/>
            </p:cNvSpPr>
            <p:nvPr/>
          </p:nvSpPr>
          <p:spPr bwMode="auto">
            <a:xfrm>
              <a:off x="4669156" y="5827412"/>
              <a:ext cx="346527" cy="307686"/>
            </a:xfrm>
            <a:prstGeom prst="rect">
              <a:avLst/>
            </a:prstGeom>
            <a:noFill/>
            <a:ln w="9525">
              <a:noFill/>
              <a:miter lim="800000"/>
              <a:headEnd/>
              <a:tailEnd/>
            </a:ln>
          </p:spPr>
          <p:txBody>
            <a:bodyPr wrap="none">
              <a:spAutoFit/>
            </a:bodyPr>
            <a:lstStyle/>
            <a:p>
              <a:r>
                <a:rPr lang="es-MX" sz="1400">
                  <a:latin typeface="Candara" pitchFamily="34" charset="0"/>
                </a:rPr>
                <a:t>10</a:t>
              </a:r>
            </a:p>
          </p:txBody>
        </p:sp>
        <p:sp>
          <p:nvSpPr>
            <p:cNvPr id="18" name="17 CuadroTexto"/>
            <p:cNvSpPr txBox="1">
              <a:spLocks noChangeArrowheads="1"/>
            </p:cNvSpPr>
            <p:nvPr/>
          </p:nvSpPr>
          <p:spPr bwMode="auto">
            <a:xfrm>
              <a:off x="4918712" y="5816934"/>
              <a:ext cx="309662" cy="307686"/>
            </a:xfrm>
            <a:prstGeom prst="rect">
              <a:avLst/>
            </a:prstGeom>
            <a:noFill/>
            <a:ln w="9525">
              <a:noFill/>
              <a:miter lim="800000"/>
              <a:headEnd/>
              <a:tailEnd/>
            </a:ln>
          </p:spPr>
          <p:txBody>
            <a:bodyPr wrap="none">
              <a:spAutoFit/>
            </a:bodyPr>
            <a:lstStyle/>
            <a:p>
              <a:r>
                <a:rPr lang="es-MX" sz="1400">
                  <a:latin typeface="Candara" pitchFamily="34" charset="0"/>
                </a:rPr>
                <a:t>11</a:t>
              </a:r>
            </a:p>
          </p:txBody>
        </p:sp>
        <p:sp>
          <p:nvSpPr>
            <p:cNvPr id="19" name="18 CuadroTexto"/>
            <p:cNvSpPr txBox="1">
              <a:spLocks noChangeArrowheads="1"/>
            </p:cNvSpPr>
            <p:nvPr/>
          </p:nvSpPr>
          <p:spPr bwMode="auto">
            <a:xfrm>
              <a:off x="5173984" y="5816934"/>
              <a:ext cx="330499" cy="307686"/>
            </a:xfrm>
            <a:prstGeom prst="rect">
              <a:avLst/>
            </a:prstGeom>
            <a:noFill/>
            <a:ln w="9525">
              <a:noFill/>
              <a:miter lim="800000"/>
              <a:headEnd/>
              <a:tailEnd/>
            </a:ln>
          </p:spPr>
          <p:txBody>
            <a:bodyPr wrap="none">
              <a:spAutoFit/>
            </a:bodyPr>
            <a:lstStyle/>
            <a:p>
              <a:r>
                <a:rPr lang="es-MX" sz="1400">
                  <a:latin typeface="Candara" pitchFamily="34" charset="0"/>
                </a:rPr>
                <a:t>12</a:t>
              </a:r>
            </a:p>
          </p:txBody>
        </p:sp>
        <p:sp>
          <p:nvSpPr>
            <p:cNvPr id="20" name="19 CuadroTexto"/>
            <p:cNvSpPr txBox="1">
              <a:spLocks noChangeArrowheads="1"/>
            </p:cNvSpPr>
            <p:nvPr/>
          </p:nvSpPr>
          <p:spPr bwMode="auto">
            <a:xfrm>
              <a:off x="5429256" y="5801694"/>
              <a:ext cx="333705" cy="307686"/>
            </a:xfrm>
            <a:prstGeom prst="rect">
              <a:avLst/>
            </a:prstGeom>
            <a:noFill/>
            <a:ln w="9525">
              <a:noFill/>
              <a:miter lim="800000"/>
              <a:headEnd/>
              <a:tailEnd/>
            </a:ln>
          </p:spPr>
          <p:txBody>
            <a:bodyPr wrap="none">
              <a:spAutoFit/>
            </a:bodyPr>
            <a:lstStyle/>
            <a:p>
              <a:r>
                <a:rPr lang="es-MX" sz="1400">
                  <a:latin typeface="Candara" pitchFamily="34" charset="0"/>
                </a:rPr>
                <a:t>13</a:t>
              </a:r>
            </a:p>
          </p:txBody>
        </p:sp>
        <p:sp>
          <p:nvSpPr>
            <p:cNvPr id="21" name="20 CuadroTexto"/>
            <p:cNvSpPr txBox="1">
              <a:spLocks noChangeArrowheads="1"/>
            </p:cNvSpPr>
            <p:nvPr/>
          </p:nvSpPr>
          <p:spPr bwMode="auto">
            <a:xfrm>
              <a:off x="5715008" y="5786454"/>
              <a:ext cx="343322" cy="307686"/>
            </a:xfrm>
            <a:prstGeom prst="rect">
              <a:avLst/>
            </a:prstGeom>
            <a:noFill/>
            <a:ln w="9525">
              <a:noFill/>
              <a:miter lim="800000"/>
              <a:headEnd/>
              <a:tailEnd/>
            </a:ln>
          </p:spPr>
          <p:txBody>
            <a:bodyPr wrap="none">
              <a:spAutoFit/>
            </a:bodyPr>
            <a:lstStyle/>
            <a:p>
              <a:r>
                <a:rPr lang="es-MX" sz="1400">
                  <a:latin typeface="Candara" pitchFamily="34" charset="0"/>
                </a:rPr>
                <a:t>14</a:t>
              </a:r>
            </a:p>
          </p:txBody>
        </p:sp>
        <p:sp>
          <p:nvSpPr>
            <p:cNvPr id="22" name="21 CuadroTexto"/>
            <p:cNvSpPr txBox="1">
              <a:spLocks noChangeArrowheads="1"/>
            </p:cNvSpPr>
            <p:nvPr/>
          </p:nvSpPr>
          <p:spPr bwMode="auto">
            <a:xfrm>
              <a:off x="5970280" y="5786454"/>
              <a:ext cx="335307" cy="307686"/>
            </a:xfrm>
            <a:prstGeom prst="rect">
              <a:avLst/>
            </a:prstGeom>
            <a:noFill/>
            <a:ln w="9525">
              <a:noFill/>
              <a:miter lim="800000"/>
              <a:headEnd/>
              <a:tailEnd/>
            </a:ln>
          </p:spPr>
          <p:txBody>
            <a:bodyPr wrap="none">
              <a:spAutoFit/>
            </a:bodyPr>
            <a:lstStyle/>
            <a:p>
              <a:r>
                <a:rPr lang="es-MX" sz="1400">
                  <a:latin typeface="Candara" pitchFamily="34" charset="0"/>
                </a:rPr>
                <a:t>15</a:t>
              </a:r>
            </a:p>
          </p:txBody>
        </p:sp>
        <p:sp>
          <p:nvSpPr>
            <p:cNvPr id="23" name="22 CuadroTexto"/>
            <p:cNvSpPr txBox="1">
              <a:spLocks noChangeArrowheads="1"/>
            </p:cNvSpPr>
            <p:nvPr/>
          </p:nvSpPr>
          <p:spPr bwMode="auto">
            <a:xfrm>
              <a:off x="6215074" y="5786454"/>
              <a:ext cx="346527" cy="307686"/>
            </a:xfrm>
            <a:prstGeom prst="rect">
              <a:avLst/>
            </a:prstGeom>
            <a:noFill/>
            <a:ln w="9525">
              <a:noFill/>
              <a:miter lim="800000"/>
              <a:headEnd/>
              <a:tailEnd/>
            </a:ln>
          </p:spPr>
          <p:txBody>
            <a:bodyPr wrap="none">
              <a:spAutoFit/>
            </a:bodyPr>
            <a:lstStyle/>
            <a:p>
              <a:r>
                <a:rPr lang="es-MX" sz="1400">
                  <a:latin typeface="Candara" pitchFamily="34" charset="0"/>
                </a:rPr>
                <a:t>16</a:t>
              </a:r>
            </a:p>
          </p:txBody>
        </p:sp>
        <p:sp>
          <p:nvSpPr>
            <p:cNvPr id="24" name="23 CuadroTexto"/>
            <p:cNvSpPr txBox="1">
              <a:spLocks noChangeArrowheads="1"/>
            </p:cNvSpPr>
            <p:nvPr/>
          </p:nvSpPr>
          <p:spPr bwMode="auto">
            <a:xfrm>
              <a:off x="6455106" y="5786454"/>
              <a:ext cx="332101" cy="307686"/>
            </a:xfrm>
            <a:prstGeom prst="rect">
              <a:avLst/>
            </a:prstGeom>
            <a:noFill/>
            <a:ln w="9525">
              <a:noFill/>
              <a:miter lim="800000"/>
              <a:headEnd/>
              <a:tailEnd/>
            </a:ln>
          </p:spPr>
          <p:txBody>
            <a:bodyPr wrap="none">
              <a:spAutoFit/>
            </a:bodyPr>
            <a:lstStyle/>
            <a:p>
              <a:r>
                <a:rPr lang="es-MX" sz="1400">
                  <a:latin typeface="Candara" pitchFamily="34" charset="0"/>
                </a:rPr>
                <a:t>17</a:t>
              </a:r>
            </a:p>
          </p:txBody>
        </p:sp>
      </p:grpSp>
      <p:cxnSp>
        <p:nvCxnSpPr>
          <p:cNvPr id="44" name="43 Conector recto"/>
          <p:cNvCxnSpPr/>
          <p:nvPr/>
        </p:nvCxnSpPr>
        <p:spPr>
          <a:xfrm>
            <a:off x="3268459" y="5670549"/>
            <a:ext cx="857250" cy="158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4125709" y="5834061"/>
            <a:ext cx="785813"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V="1">
            <a:off x="3268459" y="5573711"/>
            <a:ext cx="560388"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4911522" y="5788024"/>
            <a:ext cx="500062" cy="1587"/>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48" name="47 CuadroTexto"/>
          <p:cNvSpPr txBox="1">
            <a:spLocks noChangeArrowheads="1"/>
          </p:cNvSpPr>
          <p:nvPr/>
        </p:nvSpPr>
        <p:spPr bwMode="auto">
          <a:xfrm>
            <a:off x="586750" y="6410324"/>
            <a:ext cx="8341771"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a:t>
            </a:r>
            <a:r>
              <a:rPr lang="es-MX" sz="2400" b="1" u="sng" dirty="0">
                <a:solidFill>
                  <a:srgbClr val="990099"/>
                </a:solidFill>
                <a:latin typeface="Candara" pitchFamily="34" charset="0"/>
              </a:rPr>
              <a:t>una vez cerrado el expediente.</a:t>
            </a:r>
          </a:p>
        </p:txBody>
      </p:sp>
    </p:spTree>
    <p:extLst>
      <p:ext uri="{BB962C8B-B14F-4D97-AF65-F5344CB8AC3E}">
        <p14:creationId xmlns:p14="http://schemas.microsoft.com/office/powerpoint/2010/main" val="3027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80">
                                          <p:stCondLst>
                                            <p:cond delay="0"/>
                                          </p:stCondLst>
                                        </p:cTn>
                                        <p:tgtEl>
                                          <p:spTgt spid="44"/>
                                        </p:tgtEl>
                                      </p:cBhvr>
                                    </p:animEffect>
                                    <p:anim calcmode="lin" valueType="num">
                                      <p:cBhvr>
                                        <p:cTn id="1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3" dur="26">
                                          <p:stCondLst>
                                            <p:cond delay="650"/>
                                          </p:stCondLst>
                                        </p:cTn>
                                        <p:tgtEl>
                                          <p:spTgt spid="44"/>
                                        </p:tgtEl>
                                      </p:cBhvr>
                                      <p:to x="100000" y="60000"/>
                                    </p:animScale>
                                    <p:animScale>
                                      <p:cBhvr>
                                        <p:cTn id="24" dur="166" decel="50000">
                                          <p:stCondLst>
                                            <p:cond delay="676"/>
                                          </p:stCondLst>
                                        </p:cTn>
                                        <p:tgtEl>
                                          <p:spTgt spid="44"/>
                                        </p:tgtEl>
                                      </p:cBhvr>
                                      <p:to x="100000" y="100000"/>
                                    </p:animScale>
                                    <p:animScale>
                                      <p:cBhvr>
                                        <p:cTn id="25" dur="26">
                                          <p:stCondLst>
                                            <p:cond delay="1312"/>
                                          </p:stCondLst>
                                        </p:cTn>
                                        <p:tgtEl>
                                          <p:spTgt spid="44"/>
                                        </p:tgtEl>
                                      </p:cBhvr>
                                      <p:to x="100000" y="80000"/>
                                    </p:animScale>
                                    <p:animScale>
                                      <p:cBhvr>
                                        <p:cTn id="26" dur="166" decel="50000">
                                          <p:stCondLst>
                                            <p:cond delay="1338"/>
                                          </p:stCondLst>
                                        </p:cTn>
                                        <p:tgtEl>
                                          <p:spTgt spid="44"/>
                                        </p:tgtEl>
                                      </p:cBhvr>
                                      <p:to x="100000" y="100000"/>
                                    </p:animScale>
                                    <p:animScale>
                                      <p:cBhvr>
                                        <p:cTn id="27" dur="26">
                                          <p:stCondLst>
                                            <p:cond delay="1642"/>
                                          </p:stCondLst>
                                        </p:cTn>
                                        <p:tgtEl>
                                          <p:spTgt spid="44"/>
                                        </p:tgtEl>
                                      </p:cBhvr>
                                      <p:to x="100000" y="90000"/>
                                    </p:animScale>
                                    <p:animScale>
                                      <p:cBhvr>
                                        <p:cTn id="28" dur="166" decel="50000">
                                          <p:stCondLst>
                                            <p:cond delay="1668"/>
                                          </p:stCondLst>
                                        </p:cTn>
                                        <p:tgtEl>
                                          <p:spTgt spid="44"/>
                                        </p:tgtEl>
                                      </p:cBhvr>
                                      <p:to x="100000" y="100000"/>
                                    </p:animScale>
                                    <p:animScale>
                                      <p:cBhvr>
                                        <p:cTn id="29" dur="26">
                                          <p:stCondLst>
                                            <p:cond delay="1808"/>
                                          </p:stCondLst>
                                        </p:cTn>
                                        <p:tgtEl>
                                          <p:spTgt spid="44"/>
                                        </p:tgtEl>
                                      </p:cBhvr>
                                      <p:to x="100000" y="95000"/>
                                    </p:animScale>
                                    <p:animScale>
                                      <p:cBhvr>
                                        <p:cTn id="30" dur="166" decel="50000">
                                          <p:stCondLst>
                                            <p:cond delay="1834"/>
                                          </p:stCondLst>
                                        </p:cTn>
                                        <p:tgtEl>
                                          <p:spTgt spid="4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Horizontal)">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p:cTn id="4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p:cTn id="5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 to="" calcmode="lin" valueType="num">
                                      <p:cBhvr>
                                        <p:cTn id="61" dur="1" fill="hold"/>
                                        <p:tgtEl>
                                          <p:spTgt spid="45"/>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58" presetClass="entr" presetSubtype="0" accel="100000" fill="hold"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 calcmode="lin" valueType="num">
                                      <p:cBhvr>
                                        <p:cTn id="66"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67"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6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70" dur="500"/>
                                        <p:tgtEl>
                                          <p:spTgt spid="3">
                                            <p:txEl>
                                              <p:pRg st="4" end="4"/>
                                            </p:txEl>
                                          </p:spTgt>
                                        </p:tgtEl>
                                      </p:cBhvr>
                                    </p:animEffect>
                                  </p:childTnLst>
                                </p:cTn>
                              </p:par>
                              <p:par>
                                <p:cTn id="71" presetID="58" presetClass="entr" presetSubtype="0" accel="100000" fill="hold" nodeType="with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p:cTn id="73"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74"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7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6"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77" dur="500"/>
                                        <p:tgtEl>
                                          <p:spTgt spid="3">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9" presetClass="entr" presetSubtype="0" accel="100000" fill="hold" nodeType="click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ppt_h</p:attrName>
                                        </p:attrNameLst>
                                      </p:cBhvr>
                                      <p:tavLst>
                                        <p:tav tm="0">
                                          <p:val>
                                            <p:strVal val="#ppt_h/20"/>
                                          </p:val>
                                        </p:tav>
                                        <p:tav tm="50000">
                                          <p:val>
                                            <p:strVal val="#ppt_h/20"/>
                                          </p:val>
                                        </p:tav>
                                        <p:tav tm="100000">
                                          <p:val>
                                            <p:strVal val="#ppt_h"/>
                                          </p:val>
                                        </p:tav>
                                      </p:tavLst>
                                    </p:anim>
                                    <p:anim calcmode="lin" valueType="num">
                                      <p:cBhvr>
                                        <p:cTn id="83" dur="500" fill="hold"/>
                                        <p:tgtEl>
                                          <p:spTgt spid="47"/>
                                        </p:tgtEl>
                                        <p:attrNameLst>
                                          <p:attrName>ppt_w</p:attrName>
                                        </p:attrNameLst>
                                      </p:cBhvr>
                                      <p:tavLst>
                                        <p:tav tm="0">
                                          <p:val>
                                            <p:strVal val="#ppt_w+.3"/>
                                          </p:val>
                                        </p:tav>
                                        <p:tav tm="50000">
                                          <p:val>
                                            <p:strVal val="#ppt_w+.3"/>
                                          </p:val>
                                        </p:tav>
                                        <p:tav tm="100000">
                                          <p:val>
                                            <p:strVal val="#ppt_w"/>
                                          </p:val>
                                        </p:tav>
                                      </p:tavLst>
                                    </p:anim>
                                    <p:anim calcmode="lin" valueType="num">
                                      <p:cBhvr>
                                        <p:cTn id="84" dur="500" fill="hold"/>
                                        <p:tgtEl>
                                          <p:spTgt spid="47"/>
                                        </p:tgtEl>
                                        <p:attrNameLst>
                                          <p:attrName>ppt_x</p:attrName>
                                        </p:attrNameLst>
                                      </p:cBhvr>
                                      <p:tavLst>
                                        <p:tav tm="0">
                                          <p:val>
                                            <p:strVal val="#ppt_x-.3"/>
                                          </p:val>
                                        </p:tav>
                                        <p:tav tm="50000">
                                          <p:val>
                                            <p:strVal val="#ppt_x"/>
                                          </p:val>
                                        </p:tav>
                                        <p:tav tm="100000">
                                          <p:val>
                                            <p:strVal val="#ppt_x"/>
                                          </p:val>
                                        </p:tav>
                                      </p:tavLst>
                                    </p:anim>
                                    <p:anim calcmode="lin" valueType="num">
                                      <p:cBhvr>
                                        <p:cTn id="85"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4"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 from="(-#ppt_w/2)" to="(#ppt_x)" calcmode="lin" valueType="num">
                                      <p:cBhvr>
                                        <p:cTn id="90" dur="600" fill="hold">
                                          <p:stCondLst>
                                            <p:cond delay="0"/>
                                          </p:stCondLst>
                                        </p:cTn>
                                        <p:tgtEl>
                                          <p:spTgt spid="4"/>
                                        </p:tgtEl>
                                        <p:attrNameLst>
                                          <p:attrName>ppt_x</p:attrName>
                                        </p:attrNameLst>
                                      </p:cBhvr>
                                    </p:anim>
                                    <p:anim from="0" to="-1.0" calcmode="lin" valueType="num">
                                      <p:cBhvr>
                                        <p:cTn id="91" dur="200" decel="50000" autoRev="1" fill="hold">
                                          <p:stCondLst>
                                            <p:cond delay="600"/>
                                          </p:stCondLst>
                                        </p:cTn>
                                        <p:tgtEl>
                                          <p:spTgt spid="4"/>
                                        </p:tgtEl>
                                        <p:attrNameLst>
                                          <p:attrName>xshear</p:attrName>
                                        </p:attrNameLst>
                                      </p:cBhvr>
                                    </p:anim>
                                    <p:animScale>
                                      <p:cBhvr>
                                        <p:cTn id="92" dur="200" decel="100000" autoRev="1" fill="hold">
                                          <p:stCondLst>
                                            <p:cond delay="600"/>
                                          </p:stCondLst>
                                        </p:cTn>
                                        <p:tgtEl>
                                          <p:spTgt spid="4"/>
                                        </p:tgtEl>
                                      </p:cBhvr>
                                      <p:from x="100000" y="100000"/>
                                      <p:to x="80000" y="100000"/>
                                    </p:animScale>
                                    <p:anim by="(#ppt_h/3+#ppt_w*0.1)" calcmode="lin" valueType="num">
                                      <p:cBhvr additive="sum">
                                        <p:cTn id="93" dur="200" decel="100000" autoRev="1" fill="hold">
                                          <p:stCondLst>
                                            <p:cond delay="600"/>
                                          </p:stCondLst>
                                        </p:cTn>
                                        <p:tgtEl>
                                          <p:spTgt spid="4"/>
                                        </p:tgtEl>
                                        <p:attrNameLst>
                                          <p:attrName>ppt_x</p:attrName>
                                        </p:attrNameLst>
                                      </p:cBhvr>
                                    </p:anim>
                                  </p:childTnLst>
                                </p:cTn>
                              </p:par>
                              <p:par>
                                <p:cTn id="94" presetID="34"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 from="(-#ppt_w/2)" to="(#ppt_x)" calcmode="lin" valueType="num">
                                      <p:cBhvr>
                                        <p:cTn id="96" dur="600" fill="hold">
                                          <p:stCondLst>
                                            <p:cond delay="0"/>
                                          </p:stCondLst>
                                        </p:cTn>
                                        <p:tgtEl>
                                          <p:spTgt spid="5"/>
                                        </p:tgtEl>
                                        <p:attrNameLst>
                                          <p:attrName>ppt_x</p:attrName>
                                        </p:attrNameLst>
                                      </p:cBhvr>
                                    </p:anim>
                                    <p:anim from="0" to="-1.0" calcmode="lin" valueType="num">
                                      <p:cBhvr>
                                        <p:cTn id="97" dur="200" decel="50000" autoRev="1" fill="hold">
                                          <p:stCondLst>
                                            <p:cond delay="600"/>
                                          </p:stCondLst>
                                        </p:cTn>
                                        <p:tgtEl>
                                          <p:spTgt spid="5"/>
                                        </p:tgtEl>
                                        <p:attrNameLst>
                                          <p:attrName>xshear</p:attrName>
                                        </p:attrNameLst>
                                      </p:cBhvr>
                                    </p:anim>
                                    <p:animScale>
                                      <p:cBhvr>
                                        <p:cTn id="98" dur="200" decel="100000" autoRev="1" fill="hold">
                                          <p:stCondLst>
                                            <p:cond delay="600"/>
                                          </p:stCondLst>
                                        </p:cTn>
                                        <p:tgtEl>
                                          <p:spTgt spid="5"/>
                                        </p:tgtEl>
                                      </p:cBhvr>
                                      <p:from x="100000" y="100000"/>
                                      <p:to x="80000" y="100000"/>
                                    </p:animScale>
                                    <p:anim by="(#ppt_h/3+#ppt_w*0.1)" calcmode="lin" valueType="num">
                                      <p:cBhvr additive="sum">
                                        <p:cTn id="99"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5 CuadroTexto"/>
          <p:cNvSpPr txBox="1">
            <a:spLocks noChangeArrowheads="1"/>
          </p:cNvSpPr>
          <p:nvPr/>
        </p:nvSpPr>
        <p:spPr bwMode="auto">
          <a:xfrm>
            <a:off x="2229044" y="2363060"/>
            <a:ext cx="5804794" cy="1569660"/>
          </a:xfrm>
          <a:prstGeom prst="rect">
            <a:avLst/>
          </a:prstGeom>
          <a:noFill/>
          <a:ln w="9525">
            <a:solidFill>
              <a:schemeClr val="bg1"/>
            </a:solidFill>
            <a:miter lim="800000"/>
            <a:headEnd/>
            <a:tailEnd/>
          </a:ln>
        </p:spPr>
        <p:txBody>
          <a:bodyPr wrap="none">
            <a:spAutoFit/>
          </a:bodyPr>
          <a:lstStyle/>
          <a:p>
            <a:r>
              <a:rPr lang="es-MX" sz="2400" dirty="0">
                <a:latin typeface="Candara" pitchFamily="34" charset="0"/>
              </a:rPr>
              <a:t>Vigencia Documental		</a:t>
            </a:r>
            <a:r>
              <a:rPr lang="es-MX" sz="2400" dirty="0" smtClean="0">
                <a:latin typeface="Candara" pitchFamily="34" charset="0"/>
              </a:rPr>
              <a:t>	=</a:t>
            </a:r>
            <a:r>
              <a:rPr lang="es-MX" sz="2400" dirty="0" smtClean="0">
                <a:solidFill>
                  <a:srgbClr val="00B0F0"/>
                </a:solidFill>
                <a:latin typeface="Candara" pitchFamily="34" charset="0"/>
              </a:rPr>
              <a:t>4 </a:t>
            </a:r>
            <a:r>
              <a:rPr lang="es-MX" sz="2400" dirty="0">
                <a:solidFill>
                  <a:srgbClr val="00B0F0"/>
                </a:solidFill>
                <a:latin typeface="Candara" pitchFamily="34" charset="0"/>
              </a:rPr>
              <a:t>años</a:t>
            </a:r>
          </a:p>
          <a:p>
            <a:r>
              <a:rPr lang="es-MX" sz="2400" dirty="0">
                <a:latin typeface="Candara" pitchFamily="34" charset="0"/>
              </a:rPr>
              <a:t>Se agrega un </a:t>
            </a:r>
            <a:r>
              <a:rPr lang="es-MX" sz="2400" dirty="0" smtClean="0">
                <a:latin typeface="Candara" pitchFamily="34" charset="0"/>
              </a:rPr>
              <a:t>periodo </a:t>
            </a:r>
            <a:r>
              <a:rPr lang="es-MX" sz="2400" dirty="0" err="1" smtClean="0">
                <a:latin typeface="Candara" pitchFamily="34" charset="0"/>
              </a:rPr>
              <a:t>adic</a:t>
            </a:r>
            <a:r>
              <a:rPr lang="es-MX" sz="2400" dirty="0">
                <a:latin typeface="Candara" pitchFamily="34" charset="0"/>
              </a:rPr>
              <a:t>.	</a:t>
            </a:r>
            <a:r>
              <a:rPr lang="es-MX" sz="2400" dirty="0" smtClean="0">
                <a:latin typeface="Candara" pitchFamily="34" charset="0"/>
              </a:rPr>
              <a:t>	=</a:t>
            </a:r>
            <a:r>
              <a:rPr lang="es-MX" sz="2400" dirty="0" smtClean="0">
                <a:solidFill>
                  <a:srgbClr val="FF33CC"/>
                </a:solidFill>
                <a:latin typeface="Candara" pitchFamily="34" charset="0"/>
              </a:rPr>
              <a:t>2 </a:t>
            </a:r>
            <a:r>
              <a:rPr lang="es-MX" sz="2400" dirty="0">
                <a:solidFill>
                  <a:srgbClr val="FF33CC"/>
                </a:solidFill>
                <a:latin typeface="Candara" pitchFamily="34" charset="0"/>
              </a:rPr>
              <a:t>años</a:t>
            </a:r>
          </a:p>
          <a:p>
            <a:r>
              <a:rPr lang="es-MX" sz="2400" dirty="0">
                <a:latin typeface="Candara" pitchFamily="34" charset="0"/>
              </a:rPr>
              <a:t>por ser objeto de </a:t>
            </a:r>
            <a:r>
              <a:rPr lang="es-MX" sz="2400" dirty="0" smtClean="0">
                <a:latin typeface="Candara" pitchFamily="34" charset="0"/>
              </a:rPr>
              <a:t>SI</a:t>
            </a:r>
            <a:endParaRPr lang="es-MX" sz="2400" dirty="0">
              <a:latin typeface="Candara" pitchFamily="34" charset="0"/>
            </a:endParaRPr>
          </a:p>
          <a:p>
            <a:endParaRPr lang="es-MX" sz="2400" dirty="0">
              <a:latin typeface="Candara" pitchFamily="34" charset="0"/>
            </a:endParaRPr>
          </a:p>
        </p:txBody>
      </p:sp>
      <p:cxnSp>
        <p:nvCxnSpPr>
          <p:cNvPr id="3" name="2 Conector recto"/>
          <p:cNvCxnSpPr/>
          <p:nvPr/>
        </p:nvCxnSpPr>
        <p:spPr>
          <a:xfrm>
            <a:off x="1899717" y="3932720"/>
            <a:ext cx="6500812"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47 CuadroTexto"/>
          <p:cNvSpPr txBox="1">
            <a:spLocks noChangeArrowheads="1"/>
          </p:cNvSpPr>
          <p:nvPr/>
        </p:nvSpPr>
        <p:spPr bwMode="auto">
          <a:xfrm>
            <a:off x="1727654" y="4004158"/>
            <a:ext cx="6234399"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a:t>
            </a:r>
            <a:r>
              <a:rPr lang="es-MX" sz="2400" dirty="0" smtClean="0">
                <a:latin typeface="Candara" pitchFamily="34" charset="0"/>
              </a:rPr>
              <a:t>= </a:t>
            </a:r>
            <a:r>
              <a:rPr lang="es-MX" sz="2400" b="1" dirty="0">
                <a:latin typeface="Candara" pitchFamily="34" charset="0"/>
              </a:rPr>
              <a:t>6 años</a:t>
            </a:r>
          </a:p>
        </p:txBody>
      </p:sp>
      <p:grpSp>
        <p:nvGrpSpPr>
          <p:cNvPr id="5" name="48 Grupo"/>
          <p:cNvGrpSpPr>
            <a:grpSpLocks/>
          </p:cNvGrpSpPr>
          <p:nvPr/>
        </p:nvGrpSpPr>
        <p:grpSpPr bwMode="auto">
          <a:xfrm>
            <a:off x="2560117" y="5171466"/>
            <a:ext cx="4645025" cy="663575"/>
            <a:chOff x="2143108" y="5500702"/>
            <a:chExt cx="4644099" cy="665613"/>
          </a:xfrm>
        </p:grpSpPr>
        <p:grpSp>
          <p:nvGrpSpPr>
            <p:cNvPr id="6" name="40 Grupo"/>
            <p:cNvGrpSpPr>
              <a:grpSpLocks/>
            </p:cNvGrpSpPr>
            <p:nvPr/>
          </p:nvGrpSpPr>
          <p:grpSpPr bwMode="auto">
            <a:xfrm>
              <a:off x="2143108" y="5500702"/>
              <a:ext cx="4502841" cy="326437"/>
              <a:chOff x="1642248" y="5786454"/>
              <a:chExt cx="4502841" cy="326437"/>
            </a:xfrm>
          </p:grpSpPr>
          <p:cxnSp>
            <p:nvCxnSpPr>
              <p:cNvPr id="24" name="23 Conector recto"/>
              <p:cNvCxnSpPr/>
              <p:nvPr/>
            </p:nvCxnSpPr>
            <p:spPr>
              <a:xfrm>
                <a:off x="1643836" y="5929768"/>
                <a:ext cx="4499665" cy="1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1499728" y="5928974"/>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1787009" y="5968784"/>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2060004" y="5968784"/>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2325064" y="5968784"/>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2585362" y="5968784"/>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2837724" y="5968784"/>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3112307" y="5968784"/>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3377367" y="5968784"/>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3636077" y="5968784"/>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rot="5400000">
                <a:off x="3910660" y="5954452"/>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4185243" y="5954452"/>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4450303" y="5954452"/>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4709013" y="5954452"/>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4962963" y="5954452"/>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a:off x="5237546" y="5954452"/>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5502605" y="5954452"/>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5761316" y="5954452"/>
                <a:ext cx="28662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6000981" y="5928974"/>
                <a:ext cx="2866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50 CuadroTexto"/>
            <p:cNvSpPr txBox="1">
              <a:spLocks noChangeArrowheads="1"/>
            </p:cNvSpPr>
            <p:nvPr/>
          </p:nvSpPr>
          <p:spPr bwMode="auto">
            <a:xfrm>
              <a:off x="2285984" y="5857892"/>
              <a:ext cx="247154" cy="308423"/>
            </a:xfrm>
            <a:prstGeom prst="rect">
              <a:avLst/>
            </a:prstGeom>
            <a:noFill/>
            <a:ln w="9525">
              <a:noFill/>
              <a:miter lim="800000"/>
              <a:headEnd/>
              <a:tailEnd/>
            </a:ln>
          </p:spPr>
          <p:txBody>
            <a:bodyPr wrap="none">
              <a:spAutoFit/>
            </a:bodyPr>
            <a:lstStyle/>
            <a:p>
              <a:r>
                <a:rPr lang="es-MX" sz="1400">
                  <a:latin typeface="Candara" pitchFamily="34" charset="0"/>
                </a:rPr>
                <a:t>1</a:t>
              </a:r>
            </a:p>
          </p:txBody>
        </p:sp>
        <p:sp>
          <p:nvSpPr>
            <p:cNvPr id="8" name="51 CuadroTexto"/>
            <p:cNvSpPr txBox="1">
              <a:spLocks noChangeArrowheads="1"/>
            </p:cNvSpPr>
            <p:nvPr/>
          </p:nvSpPr>
          <p:spPr bwMode="auto">
            <a:xfrm>
              <a:off x="2571736"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2</a:t>
              </a:r>
            </a:p>
          </p:txBody>
        </p:sp>
        <p:sp>
          <p:nvSpPr>
            <p:cNvPr id="9" name="52 CuadroTexto"/>
            <p:cNvSpPr txBox="1">
              <a:spLocks noChangeArrowheads="1"/>
            </p:cNvSpPr>
            <p:nvPr/>
          </p:nvSpPr>
          <p:spPr bwMode="auto">
            <a:xfrm>
              <a:off x="285748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3</a:t>
              </a:r>
            </a:p>
          </p:txBody>
        </p:sp>
        <p:sp>
          <p:nvSpPr>
            <p:cNvPr id="10" name="53 CuadroTexto"/>
            <p:cNvSpPr txBox="1">
              <a:spLocks noChangeArrowheads="1"/>
            </p:cNvSpPr>
            <p:nvPr/>
          </p:nvSpPr>
          <p:spPr bwMode="auto">
            <a:xfrm>
              <a:off x="3087042" y="5857889"/>
              <a:ext cx="280811" cy="308422"/>
            </a:xfrm>
            <a:prstGeom prst="rect">
              <a:avLst/>
            </a:prstGeom>
            <a:noFill/>
            <a:ln w="9525">
              <a:noFill/>
              <a:miter lim="800000"/>
              <a:headEnd/>
              <a:tailEnd/>
            </a:ln>
          </p:spPr>
          <p:txBody>
            <a:bodyPr wrap="none">
              <a:spAutoFit/>
            </a:bodyPr>
            <a:lstStyle/>
            <a:p>
              <a:r>
                <a:rPr lang="es-MX" sz="1400">
                  <a:latin typeface="Candara" pitchFamily="34" charset="0"/>
                </a:rPr>
                <a:t>4</a:t>
              </a:r>
            </a:p>
          </p:txBody>
        </p:sp>
        <p:sp>
          <p:nvSpPr>
            <p:cNvPr id="11" name="54 CuadroTexto"/>
            <p:cNvSpPr txBox="1">
              <a:spLocks noChangeArrowheads="1"/>
            </p:cNvSpPr>
            <p:nvPr/>
          </p:nvSpPr>
          <p:spPr bwMode="auto">
            <a:xfrm>
              <a:off x="3357554" y="5847414"/>
              <a:ext cx="274434" cy="307777"/>
            </a:xfrm>
            <a:prstGeom prst="rect">
              <a:avLst/>
            </a:prstGeom>
            <a:noFill/>
            <a:ln w="9525">
              <a:noFill/>
              <a:miter lim="800000"/>
              <a:headEnd/>
              <a:tailEnd/>
            </a:ln>
          </p:spPr>
          <p:txBody>
            <a:bodyPr wrap="none">
              <a:spAutoFit/>
            </a:bodyPr>
            <a:lstStyle/>
            <a:p>
              <a:r>
                <a:rPr lang="es-MX" sz="1400">
                  <a:latin typeface="Candara" pitchFamily="34" charset="0"/>
                </a:rPr>
                <a:t>5</a:t>
              </a:r>
            </a:p>
          </p:txBody>
        </p:sp>
        <p:sp>
          <p:nvSpPr>
            <p:cNvPr id="12" name="55 CuadroTexto"/>
            <p:cNvSpPr txBox="1">
              <a:spLocks noChangeArrowheads="1"/>
            </p:cNvSpPr>
            <p:nvPr/>
          </p:nvSpPr>
          <p:spPr bwMode="auto">
            <a:xfrm>
              <a:off x="3643306" y="5857889"/>
              <a:ext cx="284017" cy="308422"/>
            </a:xfrm>
            <a:prstGeom prst="rect">
              <a:avLst/>
            </a:prstGeom>
            <a:noFill/>
            <a:ln w="9525">
              <a:noFill/>
              <a:miter lim="800000"/>
              <a:headEnd/>
              <a:tailEnd/>
            </a:ln>
          </p:spPr>
          <p:txBody>
            <a:bodyPr wrap="none">
              <a:spAutoFit/>
            </a:bodyPr>
            <a:lstStyle/>
            <a:p>
              <a:r>
                <a:rPr lang="es-MX" sz="1400">
                  <a:latin typeface="Candara" pitchFamily="34" charset="0"/>
                </a:rPr>
                <a:t>6</a:t>
              </a:r>
            </a:p>
          </p:txBody>
        </p:sp>
        <p:sp>
          <p:nvSpPr>
            <p:cNvPr id="13" name="56 CuadroTexto"/>
            <p:cNvSpPr txBox="1">
              <a:spLocks noChangeArrowheads="1"/>
            </p:cNvSpPr>
            <p:nvPr/>
          </p:nvSpPr>
          <p:spPr bwMode="auto">
            <a:xfrm>
              <a:off x="3913818" y="5857892"/>
              <a:ext cx="274434" cy="307777"/>
            </a:xfrm>
            <a:prstGeom prst="rect">
              <a:avLst/>
            </a:prstGeom>
            <a:noFill/>
            <a:ln w="9525">
              <a:noFill/>
              <a:miter lim="800000"/>
              <a:headEnd/>
              <a:tailEnd/>
            </a:ln>
          </p:spPr>
          <p:txBody>
            <a:bodyPr wrap="none">
              <a:spAutoFit/>
            </a:bodyPr>
            <a:lstStyle/>
            <a:p>
              <a:r>
                <a:rPr lang="es-MX" sz="1400">
                  <a:latin typeface="Candara" pitchFamily="34" charset="0"/>
                </a:rPr>
                <a:t>7</a:t>
              </a:r>
            </a:p>
          </p:txBody>
        </p:sp>
        <p:sp>
          <p:nvSpPr>
            <p:cNvPr id="14" name="57 CuadroTexto"/>
            <p:cNvSpPr txBox="1">
              <a:spLocks noChangeArrowheads="1"/>
            </p:cNvSpPr>
            <p:nvPr/>
          </p:nvSpPr>
          <p:spPr bwMode="auto">
            <a:xfrm>
              <a:off x="4143372" y="5857889"/>
              <a:ext cx="284017" cy="308422"/>
            </a:xfrm>
            <a:prstGeom prst="rect">
              <a:avLst/>
            </a:prstGeom>
            <a:noFill/>
            <a:ln w="9525">
              <a:noFill/>
              <a:miter lim="800000"/>
              <a:headEnd/>
              <a:tailEnd/>
            </a:ln>
          </p:spPr>
          <p:txBody>
            <a:bodyPr wrap="none">
              <a:spAutoFit/>
            </a:bodyPr>
            <a:lstStyle/>
            <a:p>
              <a:r>
                <a:rPr lang="es-MX" sz="1400">
                  <a:latin typeface="Candara" pitchFamily="34" charset="0"/>
                </a:rPr>
                <a:t>8</a:t>
              </a:r>
            </a:p>
          </p:txBody>
        </p:sp>
        <p:sp>
          <p:nvSpPr>
            <p:cNvPr id="15" name="58 CuadroTexto"/>
            <p:cNvSpPr txBox="1">
              <a:spLocks noChangeArrowheads="1"/>
            </p:cNvSpPr>
            <p:nvPr/>
          </p:nvSpPr>
          <p:spPr bwMode="auto">
            <a:xfrm>
              <a:off x="4429124" y="5827409"/>
              <a:ext cx="282415" cy="308422"/>
            </a:xfrm>
            <a:prstGeom prst="rect">
              <a:avLst/>
            </a:prstGeom>
            <a:noFill/>
            <a:ln w="9525">
              <a:noFill/>
              <a:miter lim="800000"/>
              <a:headEnd/>
              <a:tailEnd/>
            </a:ln>
          </p:spPr>
          <p:txBody>
            <a:bodyPr wrap="none">
              <a:spAutoFit/>
            </a:bodyPr>
            <a:lstStyle/>
            <a:p>
              <a:r>
                <a:rPr lang="es-MX" sz="1400" dirty="0">
                  <a:latin typeface="Candara" pitchFamily="34" charset="0"/>
                </a:rPr>
                <a:t>9</a:t>
              </a:r>
            </a:p>
          </p:txBody>
        </p:sp>
        <p:sp>
          <p:nvSpPr>
            <p:cNvPr id="16" name="59 CuadroTexto"/>
            <p:cNvSpPr txBox="1">
              <a:spLocks noChangeArrowheads="1"/>
            </p:cNvSpPr>
            <p:nvPr/>
          </p:nvSpPr>
          <p:spPr bwMode="auto">
            <a:xfrm>
              <a:off x="4669156" y="5827409"/>
              <a:ext cx="346527" cy="308422"/>
            </a:xfrm>
            <a:prstGeom prst="rect">
              <a:avLst/>
            </a:prstGeom>
            <a:noFill/>
            <a:ln w="9525">
              <a:noFill/>
              <a:miter lim="800000"/>
              <a:headEnd/>
              <a:tailEnd/>
            </a:ln>
          </p:spPr>
          <p:txBody>
            <a:bodyPr wrap="none">
              <a:spAutoFit/>
            </a:bodyPr>
            <a:lstStyle/>
            <a:p>
              <a:r>
                <a:rPr lang="es-MX" sz="1400">
                  <a:latin typeface="Candara" pitchFamily="34" charset="0"/>
                </a:rPr>
                <a:t>10</a:t>
              </a:r>
            </a:p>
          </p:txBody>
        </p:sp>
        <p:sp>
          <p:nvSpPr>
            <p:cNvPr id="17" name="60 CuadroTexto"/>
            <p:cNvSpPr txBox="1">
              <a:spLocks noChangeArrowheads="1"/>
            </p:cNvSpPr>
            <p:nvPr/>
          </p:nvSpPr>
          <p:spPr bwMode="auto">
            <a:xfrm>
              <a:off x="4918712" y="5816931"/>
              <a:ext cx="309662" cy="308422"/>
            </a:xfrm>
            <a:prstGeom prst="rect">
              <a:avLst/>
            </a:prstGeom>
            <a:noFill/>
            <a:ln w="9525">
              <a:noFill/>
              <a:miter lim="800000"/>
              <a:headEnd/>
              <a:tailEnd/>
            </a:ln>
          </p:spPr>
          <p:txBody>
            <a:bodyPr wrap="none">
              <a:spAutoFit/>
            </a:bodyPr>
            <a:lstStyle/>
            <a:p>
              <a:r>
                <a:rPr lang="es-MX" sz="1400">
                  <a:latin typeface="Candara" pitchFamily="34" charset="0"/>
                </a:rPr>
                <a:t>11</a:t>
              </a:r>
            </a:p>
          </p:txBody>
        </p:sp>
        <p:sp>
          <p:nvSpPr>
            <p:cNvPr id="18" name="61 CuadroTexto"/>
            <p:cNvSpPr txBox="1">
              <a:spLocks noChangeArrowheads="1"/>
            </p:cNvSpPr>
            <p:nvPr/>
          </p:nvSpPr>
          <p:spPr bwMode="auto">
            <a:xfrm>
              <a:off x="5173984" y="5816931"/>
              <a:ext cx="330499" cy="308422"/>
            </a:xfrm>
            <a:prstGeom prst="rect">
              <a:avLst/>
            </a:prstGeom>
            <a:noFill/>
            <a:ln w="9525">
              <a:noFill/>
              <a:miter lim="800000"/>
              <a:headEnd/>
              <a:tailEnd/>
            </a:ln>
          </p:spPr>
          <p:txBody>
            <a:bodyPr wrap="none">
              <a:spAutoFit/>
            </a:bodyPr>
            <a:lstStyle/>
            <a:p>
              <a:r>
                <a:rPr lang="es-MX" sz="1400">
                  <a:latin typeface="Candara" pitchFamily="34" charset="0"/>
                </a:rPr>
                <a:t>12</a:t>
              </a:r>
            </a:p>
          </p:txBody>
        </p:sp>
        <p:sp>
          <p:nvSpPr>
            <p:cNvPr id="19" name="62 CuadroTexto"/>
            <p:cNvSpPr txBox="1">
              <a:spLocks noChangeArrowheads="1"/>
            </p:cNvSpPr>
            <p:nvPr/>
          </p:nvSpPr>
          <p:spPr bwMode="auto">
            <a:xfrm>
              <a:off x="5429256" y="5801691"/>
              <a:ext cx="333705" cy="308422"/>
            </a:xfrm>
            <a:prstGeom prst="rect">
              <a:avLst/>
            </a:prstGeom>
            <a:noFill/>
            <a:ln w="9525">
              <a:noFill/>
              <a:miter lim="800000"/>
              <a:headEnd/>
              <a:tailEnd/>
            </a:ln>
          </p:spPr>
          <p:txBody>
            <a:bodyPr wrap="none">
              <a:spAutoFit/>
            </a:bodyPr>
            <a:lstStyle/>
            <a:p>
              <a:r>
                <a:rPr lang="es-MX" sz="1400">
                  <a:latin typeface="Candara" pitchFamily="34" charset="0"/>
                </a:rPr>
                <a:t>13</a:t>
              </a:r>
            </a:p>
          </p:txBody>
        </p:sp>
        <p:sp>
          <p:nvSpPr>
            <p:cNvPr id="20" name="63 CuadroTexto"/>
            <p:cNvSpPr txBox="1">
              <a:spLocks noChangeArrowheads="1"/>
            </p:cNvSpPr>
            <p:nvPr/>
          </p:nvSpPr>
          <p:spPr bwMode="auto">
            <a:xfrm>
              <a:off x="5715008" y="5786451"/>
              <a:ext cx="343322" cy="308422"/>
            </a:xfrm>
            <a:prstGeom prst="rect">
              <a:avLst/>
            </a:prstGeom>
            <a:noFill/>
            <a:ln w="9525">
              <a:noFill/>
              <a:miter lim="800000"/>
              <a:headEnd/>
              <a:tailEnd/>
            </a:ln>
          </p:spPr>
          <p:txBody>
            <a:bodyPr wrap="none">
              <a:spAutoFit/>
            </a:bodyPr>
            <a:lstStyle/>
            <a:p>
              <a:r>
                <a:rPr lang="es-MX" sz="1400">
                  <a:latin typeface="Candara" pitchFamily="34" charset="0"/>
                </a:rPr>
                <a:t>14</a:t>
              </a:r>
            </a:p>
          </p:txBody>
        </p:sp>
        <p:sp>
          <p:nvSpPr>
            <p:cNvPr id="21" name="64 CuadroTexto"/>
            <p:cNvSpPr txBox="1">
              <a:spLocks noChangeArrowheads="1"/>
            </p:cNvSpPr>
            <p:nvPr/>
          </p:nvSpPr>
          <p:spPr bwMode="auto">
            <a:xfrm>
              <a:off x="5970280" y="5786451"/>
              <a:ext cx="335307" cy="308422"/>
            </a:xfrm>
            <a:prstGeom prst="rect">
              <a:avLst/>
            </a:prstGeom>
            <a:noFill/>
            <a:ln w="9525">
              <a:noFill/>
              <a:miter lim="800000"/>
              <a:headEnd/>
              <a:tailEnd/>
            </a:ln>
          </p:spPr>
          <p:txBody>
            <a:bodyPr wrap="none">
              <a:spAutoFit/>
            </a:bodyPr>
            <a:lstStyle/>
            <a:p>
              <a:r>
                <a:rPr lang="es-MX" sz="1400">
                  <a:latin typeface="Candara" pitchFamily="34" charset="0"/>
                </a:rPr>
                <a:t>15</a:t>
              </a:r>
            </a:p>
          </p:txBody>
        </p:sp>
        <p:sp>
          <p:nvSpPr>
            <p:cNvPr id="22" name="65 CuadroTexto"/>
            <p:cNvSpPr txBox="1">
              <a:spLocks noChangeArrowheads="1"/>
            </p:cNvSpPr>
            <p:nvPr/>
          </p:nvSpPr>
          <p:spPr bwMode="auto">
            <a:xfrm>
              <a:off x="6215074" y="5786451"/>
              <a:ext cx="346527" cy="308422"/>
            </a:xfrm>
            <a:prstGeom prst="rect">
              <a:avLst/>
            </a:prstGeom>
            <a:noFill/>
            <a:ln w="9525">
              <a:noFill/>
              <a:miter lim="800000"/>
              <a:headEnd/>
              <a:tailEnd/>
            </a:ln>
          </p:spPr>
          <p:txBody>
            <a:bodyPr wrap="none">
              <a:spAutoFit/>
            </a:bodyPr>
            <a:lstStyle/>
            <a:p>
              <a:r>
                <a:rPr lang="es-MX" sz="1400">
                  <a:latin typeface="Candara" pitchFamily="34" charset="0"/>
                </a:rPr>
                <a:t>16</a:t>
              </a:r>
            </a:p>
          </p:txBody>
        </p:sp>
        <p:sp>
          <p:nvSpPr>
            <p:cNvPr id="23" name="66 CuadroTexto"/>
            <p:cNvSpPr txBox="1">
              <a:spLocks noChangeArrowheads="1"/>
            </p:cNvSpPr>
            <p:nvPr/>
          </p:nvSpPr>
          <p:spPr bwMode="auto">
            <a:xfrm>
              <a:off x="6455106" y="5786451"/>
              <a:ext cx="332101" cy="308422"/>
            </a:xfrm>
            <a:prstGeom prst="rect">
              <a:avLst/>
            </a:prstGeom>
            <a:noFill/>
            <a:ln w="9525">
              <a:noFill/>
              <a:miter lim="800000"/>
              <a:headEnd/>
              <a:tailEnd/>
            </a:ln>
          </p:spPr>
          <p:txBody>
            <a:bodyPr wrap="none">
              <a:spAutoFit/>
            </a:bodyPr>
            <a:lstStyle/>
            <a:p>
              <a:r>
                <a:rPr lang="es-MX" sz="1400">
                  <a:latin typeface="Candara" pitchFamily="34" charset="0"/>
                </a:rPr>
                <a:t>17</a:t>
              </a:r>
            </a:p>
          </p:txBody>
        </p:sp>
      </p:grpSp>
      <p:cxnSp>
        <p:nvCxnSpPr>
          <p:cNvPr id="43" name="42 Conector recto"/>
          <p:cNvCxnSpPr/>
          <p:nvPr/>
        </p:nvCxnSpPr>
        <p:spPr>
          <a:xfrm>
            <a:off x="2560117" y="5268304"/>
            <a:ext cx="1071563" cy="206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3631680" y="5360379"/>
            <a:ext cx="571500" cy="1587"/>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a:spLocks noChangeArrowheads="1"/>
          </p:cNvSpPr>
          <p:nvPr/>
        </p:nvSpPr>
        <p:spPr bwMode="auto">
          <a:xfrm>
            <a:off x="513378" y="6172200"/>
            <a:ext cx="8341771" cy="461665"/>
          </a:xfrm>
          <a:prstGeom prst="rect">
            <a:avLst/>
          </a:prstGeom>
          <a:noFill/>
          <a:ln w="9525">
            <a:noFill/>
            <a:miter lim="800000"/>
            <a:headEnd/>
            <a:tailEnd/>
          </a:ln>
        </p:spPr>
        <p:txBody>
          <a:bodyPr wrap="none">
            <a:spAutoFit/>
          </a:bodyPr>
          <a:lstStyle/>
          <a:p>
            <a:r>
              <a:rPr lang="es-MX" sz="2400" dirty="0">
                <a:latin typeface="Candara" pitchFamily="34" charset="0"/>
              </a:rPr>
              <a:t>Total de plazo de conservación, </a:t>
            </a:r>
            <a:r>
              <a:rPr lang="es-MX" sz="2400" b="1" u="sng" dirty="0">
                <a:solidFill>
                  <a:srgbClr val="990099"/>
                </a:solidFill>
                <a:latin typeface="Candara" pitchFamily="34" charset="0"/>
              </a:rPr>
              <a:t>una vez cerrado el expediente.</a:t>
            </a:r>
          </a:p>
        </p:txBody>
      </p:sp>
      <p:sp>
        <p:nvSpPr>
          <p:cNvPr id="47" name="46 Rectángulo"/>
          <p:cNvSpPr/>
          <p:nvPr/>
        </p:nvSpPr>
        <p:spPr>
          <a:xfrm>
            <a:off x="4204458" y="836712"/>
            <a:ext cx="3642343"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000" b="1" dirty="0" smtClean="0">
                <a:ln w="11430"/>
                <a:latin typeface="Candara" pitchFamily="34" charset="0"/>
              </a:rPr>
              <a:t>Información que fue motivo de </a:t>
            </a:r>
          </a:p>
          <a:p>
            <a:pPr algn="ctr">
              <a:defRPr/>
            </a:pPr>
            <a:r>
              <a:rPr lang="es-ES" sz="2000" b="1" dirty="0" smtClean="0">
                <a:ln w="11430"/>
                <a:latin typeface="Candara" pitchFamily="34" charset="0"/>
              </a:rPr>
              <a:t>SOLICITUD DE INFORMACIÓN</a:t>
            </a:r>
            <a:endParaRPr lang="es-ES" sz="2000" b="1" dirty="0">
              <a:ln w="11430"/>
              <a:solidFill>
                <a:srgbClr val="990099"/>
              </a:solidFill>
              <a:latin typeface="Candara" pitchFamily="34" charset="0"/>
            </a:endParaRPr>
          </a:p>
        </p:txBody>
      </p:sp>
    </p:spTree>
    <p:extLst>
      <p:ext uri="{BB962C8B-B14F-4D97-AF65-F5344CB8AC3E}">
        <p14:creationId xmlns:p14="http://schemas.microsoft.com/office/powerpoint/2010/main" val="147799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 to="" calcmode="lin" valueType="num">
                                      <p:cBhvr>
                                        <p:cTn id="16" dur="1" fill="hold"/>
                                        <p:tgtEl>
                                          <p:spTgt spid="4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4"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
                                            <p:txEl>
                                              <p:pRg st="1" end="1"/>
                                            </p:txEl>
                                          </p:spTgt>
                                        </p:tgtEl>
                                      </p:cBhvr>
                                    </p:animEffect>
                                  </p:childTnLst>
                                </p:cTn>
                              </p:par>
                              <p:par>
                                <p:cTn id="29" presetID="25"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heel(4)">
                                      <p:cBhvr>
                                        <p:cTn id="43" dur="20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a:spLocks noChangeArrowheads="1"/>
          </p:cNvSpPr>
          <p:nvPr/>
        </p:nvSpPr>
        <p:spPr bwMode="auto">
          <a:xfrm>
            <a:off x="917277" y="2675741"/>
            <a:ext cx="2794355" cy="830997"/>
          </a:xfrm>
          <a:prstGeom prst="rect">
            <a:avLst/>
          </a:prstGeom>
          <a:noFill/>
          <a:ln w="9525">
            <a:noFill/>
            <a:miter lim="800000"/>
            <a:headEnd/>
            <a:tailEnd/>
          </a:ln>
        </p:spPr>
        <p:txBody>
          <a:bodyPr wrap="square">
            <a:spAutoFit/>
          </a:bodyPr>
          <a:lstStyle/>
          <a:p>
            <a:pPr algn="ctr"/>
            <a:r>
              <a:rPr lang="es-MX" sz="2400" b="1" dirty="0">
                <a:latin typeface="Candara" pitchFamily="34" charset="0"/>
              </a:rPr>
              <a:t>Plazo de conservación </a:t>
            </a:r>
          </a:p>
        </p:txBody>
      </p:sp>
      <p:sp>
        <p:nvSpPr>
          <p:cNvPr id="3" name="2 Abrir llave"/>
          <p:cNvSpPr/>
          <p:nvPr/>
        </p:nvSpPr>
        <p:spPr>
          <a:xfrm>
            <a:off x="4103422" y="952192"/>
            <a:ext cx="357187" cy="510909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400" b="1" dirty="0">
              <a:latin typeface="Candara" pitchFamily="34" charset="0"/>
            </a:endParaRPr>
          </a:p>
        </p:txBody>
      </p:sp>
      <p:sp>
        <p:nvSpPr>
          <p:cNvPr id="4" name="8 CuadroTexto"/>
          <p:cNvSpPr txBox="1">
            <a:spLocks noChangeArrowheads="1"/>
          </p:cNvSpPr>
          <p:nvPr/>
        </p:nvSpPr>
        <p:spPr bwMode="auto">
          <a:xfrm>
            <a:off x="4603484" y="952192"/>
            <a:ext cx="3818674" cy="5109091"/>
          </a:xfrm>
          <a:prstGeom prst="rect">
            <a:avLst/>
          </a:prstGeom>
          <a:noFill/>
          <a:ln w="9525">
            <a:noFill/>
            <a:miter lim="800000"/>
            <a:headEnd/>
            <a:tailEnd/>
          </a:ln>
        </p:spPr>
        <p:txBody>
          <a:bodyPr wrap="square">
            <a:spAutoFit/>
          </a:bodyPr>
          <a:lstStyle/>
          <a:p>
            <a:r>
              <a:rPr lang="es-MX" sz="2400" b="1" dirty="0">
                <a:latin typeface="Candara" pitchFamily="34" charset="0"/>
              </a:rPr>
              <a:t>Periodo de Gestión</a:t>
            </a:r>
          </a:p>
          <a:p>
            <a:r>
              <a:rPr lang="es-MX" sz="2400" b="1" dirty="0">
                <a:latin typeface="Candara" pitchFamily="34" charset="0"/>
              </a:rPr>
              <a:t> 	+</a:t>
            </a:r>
          </a:p>
          <a:p>
            <a:r>
              <a:rPr lang="es-MX" sz="2400" b="1" dirty="0">
                <a:latin typeface="Candara" pitchFamily="34" charset="0"/>
              </a:rPr>
              <a:t>Vigencia Documental</a:t>
            </a:r>
          </a:p>
          <a:p>
            <a:r>
              <a:rPr lang="es-MX" sz="1400" b="1" dirty="0">
                <a:latin typeface="Candara" pitchFamily="34" charset="0"/>
              </a:rPr>
              <a:t>(Una vez cerrado el expediente)</a:t>
            </a:r>
            <a:endParaRPr lang="es-MX" sz="2400" b="1" dirty="0">
              <a:latin typeface="Candara" pitchFamily="34" charset="0"/>
            </a:endParaRPr>
          </a:p>
          <a:p>
            <a:r>
              <a:rPr lang="es-MX" sz="2400" b="1" dirty="0">
                <a:latin typeface="Candara" pitchFamily="34" charset="0"/>
              </a:rPr>
              <a:t>	+</a:t>
            </a:r>
          </a:p>
          <a:p>
            <a:r>
              <a:rPr lang="es-MX" sz="2400" b="1" dirty="0">
                <a:latin typeface="Candara" pitchFamily="34" charset="0"/>
              </a:rPr>
              <a:t>Plazo de reserva</a:t>
            </a:r>
          </a:p>
          <a:p>
            <a:r>
              <a:rPr lang="es-MX" sz="2400" b="1" dirty="0">
                <a:latin typeface="Candara" pitchFamily="34" charset="0"/>
              </a:rPr>
              <a:t>	+</a:t>
            </a:r>
          </a:p>
          <a:p>
            <a:r>
              <a:rPr lang="es-MX" sz="2400" b="1" dirty="0">
                <a:latin typeface="Candara" pitchFamily="34" charset="0"/>
              </a:rPr>
              <a:t>Periodo adicional por </a:t>
            </a:r>
          </a:p>
          <a:p>
            <a:r>
              <a:rPr lang="es-MX" sz="2400" b="1" dirty="0">
                <a:latin typeface="Candara" pitchFamily="34" charset="0"/>
              </a:rPr>
              <a:t>d</a:t>
            </a:r>
            <a:r>
              <a:rPr lang="es-MX" sz="2400" b="1" dirty="0" smtClean="0">
                <a:latin typeface="Candara" pitchFamily="34" charset="0"/>
              </a:rPr>
              <a:t>esclasificación</a:t>
            </a:r>
            <a:endParaRPr lang="es-MX" sz="2400" b="1" dirty="0">
              <a:latin typeface="Candara" pitchFamily="34" charset="0"/>
            </a:endParaRPr>
          </a:p>
          <a:p>
            <a:r>
              <a:rPr lang="es-MX" sz="2400" b="1" dirty="0">
                <a:latin typeface="Candara" pitchFamily="34" charset="0"/>
              </a:rPr>
              <a:t>	+</a:t>
            </a:r>
          </a:p>
          <a:p>
            <a:r>
              <a:rPr lang="es-MX" sz="2400" b="1" dirty="0">
                <a:latin typeface="Candara" pitchFamily="34" charset="0"/>
              </a:rPr>
              <a:t>Periodo adicional por ser motivo</a:t>
            </a:r>
          </a:p>
          <a:p>
            <a:r>
              <a:rPr lang="es-MX" sz="2400" b="1" dirty="0">
                <a:latin typeface="Candara" pitchFamily="34" charset="0"/>
              </a:rPr>
              <a:t>de solicitud de información (SISI)</a:t>
            </a:r>
          </a:p>
        </p:txBody>
      </p:sp>
      <p:sp>
        <p:nvSpPr>
          <p:cNvPr id="5" name="4 CuadroTexto"/>
          <p:cNvSpPr txBox="1"/>
          <p:nvPr/>
        </p:nvSpPr>
        <p:spPr>
          <a:xfrm>
            <a:off x="3514302" y="2926368"/>
            <a:ext cx="391454" cy="584775"/>
          </a:xfrm>
          <a:prstGeom prst="rect">
            <a:avLst/>
          </a:prstGeom>
          <a:noFill/>
        </p:spPr>
        <p:txBody>
          <a:bodyPr wrap="none" rtlCol="0">
            <a:spAutoFit/>
          </a:bodyPr>
          <a:lstStyle/>
          <a:p>
            <a:r>
              <a:rPr lang="es-MX" sz="3200" b="1" dirty="0" smtClean="0">
                <a:latin typeface="Candara" pitchFamily="34" charset="0"/>
              </a:rPr>
              <a:t>=</a:t>
            </a:r>
            <a:endParaRPr lang="es-MX" sz="2400" b="1" dirty="0">
              <a:latin typeface="Candara" pitchFamily="34" charset="0"/>
            </a:endParaRPr>
          </a:p>
        </p:txBody>
      </p:sp>
      <p:pic>
        <p:nvPicPr>
          <p:cNvPr id="6" name="Picture 4" descr="C:\Users\colivares\AppData\Local\Microsoft\Windows\Temporary Internet Files\Content.IE5\RAVWQF9S\MC900356181[1].wmf"/>
          <p:cNvPicPr>
            <a:picLocks noChangeAspect="1" noChangeArrowheads="1"/>
          </p:cNvPicPr>
          <p:nvPr/>
        </p:nvPicPr>
        <p:blipFill>
          <a:blip r:embed="rId2"/>
          <a:srcRect/>
          <a:stretch>
            <a:fillRect/>
          </a:stretch>
        </p:blipFill>
        <p:spPr bwMode="auto">
          <a:xfrm>
            <a:off x="1488781" y="3790231"/>
            <a:ext cx="2025521" cy="2114695"/>
          </a:xfrm>
          <a:prstGeom prst="rect">
            <a:avLst/>
          </a:prstGeom>
          <a:noFill/>
        </p:spPr>
      </p:pic>
    </p:spTree>
    <p:extLst>
      <p:ext uri="{BB962C8B-B14F-4D97-AF65-F5344CB8AC3E}">
        <p14:creationId xmlns:p14="http://schemas.microsoft.com/office/powerpoint/2010/main" val="2501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75155" y="836712"/>
            <a:ext cx="3500958"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000" b="1" dirty="0" smtClean="0">
                <a:ln w="11430"/>
                <a:solidFill>
                  <a:schemeClr val="accent3">
                    <a:lumMod val="75000"/>
                  </a:schemeClr>
                </a:solidFill>
                <a:latin typeface="Candara" pitchFamily="34" charset="0"/>
              </a:rPr>
              <a:t>EJERCICIO DE CONSERVACIÓN</a:t>
            </a:r>
            <a:endParaRPr lang="es-ES" sz="2000" b="1" dirty="0">
              <a:ln w="11430"/>
              <a:solidFill>
                <a:schemeClr val="accent3">
                  <a:lumMod val="75000"/>
                </a:schemeClr>
              </a:solidFill>
              <a:latin typeface="Candara" pitchFamily="34" charset="0"/>
            </a:endParaRPr>
          </a:p>
        </p:txBody>
      </p:sp>
      <p:sp>
        <p:nvSpPr>
          <p:cNvPr id="5" name="4 CuadroTexto"/>
          <p:cNvSpPr txBox="1"/>
          <p:nvPr/>
        </p:nvSpPr>
        <p:spPr>
          <a:xfrm>
            <a:off x="1071538" y="1881748"/>
            <a:ext cx="3286147" cy="2554545"/>
          </a:xfrm>
          <a:prstGeom prst="rect">
            <a:avLst/>
          </a:prstGeom>
          <a:noFill/>
          <a:ln>
            <a:solidFill>
              <a:schemeClr val="tx1"/>
            </a:solidFill>
          </a:ln>
        </p:spPr>
        <p:txBody>
          <a:bodyPr wrap="square" rtlCol="0">
            <a:spAutoFit/>
          </a:bodyPr>
          <a:lstStyle/>
          <a:p>
            <a:pPr algn="just"/>
            <a:r>
              <a:rPr lang="es-MX" sz="2000" dirty="0" smtClean="0">
                <a:latin typeface="Candara" pitchFamily="34" charset="0"/>
              </a:rPr>
              <a:t>1.- Si tienes un expediente con una vigencia documental de 5 años y un periodo de reserva de 4 años.</a:t>
            </a:r>
          </a:p>
          <a:p>
            <a:pPr algn="just"/>
            <a:r>
              <a:rPr lang="es-MX" sz="2000" dirty="0" smtClean="0">
                <a:latin typeface="Candara" pitchFamily="34" charset="0"/>
              </a:rPr>
              <a:t>¿Cual es el plazo de conservación en total del expediente?</a:t>
            </a:r>
            <a:endParaRPr lang="es-MX" sz="2000" dirty="0">
              <a:latin typeface="Candara" pitchFamily="34" charset="0"/>
            </a:endParaRPr>
          </a:p>
        </p:txBody>
      </p:sp>
      <p:sp>
        <p:nvSpPr>
          <p:cNvPr id="7" name="6 CuadroTexto"/>
          <p:cNvSpPr txBox="1"/>
          <p:nvPr/>
        </p:nvSpPr>
        <p:spPr>
          <a:xfrm>
            <a:off x="4929190" y="1953186"/>
            <a:ext cx="3286147" cy="2246769"/>
          </a:xfrm>
          <a:prstGeom prst="rect">
            <a:avLst/>
          </a:prstGeom>
          <a:noFill/>
          <a:ln>
            <a:solidFill>
              <a:schemeClr val="tx1"/>
            </a:solidFill>
          </a:ln>
        </p:spPr>
        <p:txBody>
          <a:bodyPr wrap="square" rtlCol="0">
            <a:spAutoFit/>
          </a:bodyPr>
          <a:lstStyle/>
          <a:p>
            <a:pPr algn="just"/>
            <a:r>
              <a:rPr lang="es-MX" sz="2000" dirty="0" smtClean="0">
                <a:latin typeface="Candara" pitchFamily="34" charset="0"/>
              </a:rPr>
              <a:t>2.- Si tienes un expediente con un periodo de reserva de 5 años y una vigencia documental de 9 años.</a:t>
            </a:r>
          </a:p>
          <a:p>
            <a:pPr algn="just"/>
            <a:r>
              <a:rPr lang="es-MX" sz="2000" dirty="0" smtClean="0">
                <a:latin typeface="Candara" pitchFamily="34" charset="0"/>
              </a:rPr>
              <a:t>¿Cual es el plazo de conservación en total del expediente?</a:t>
            </a:r>
            <a:endParaRPr lang="es-MX" sz="2000" dirty="0">
              <a:latin typeface="Candara" pitchFamily="34" charset="0"/>
            </a:endParaRPr>
          </a:p>
        </p:txBody>
      </p:sp>
    </p:spTree>
    <p:extLst>
      <p:ext uri="{BB962C8B-B14F-4D97-AF65-F5344CB8AC3E}">
        <p14:creationId xmlns:p14="http://schemas.microsoft.com/office/powerpoint/2010/main" val="107846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75155" y="836712"/>
            <a:ext cx="3500958"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000" b="1" dirty="0" smtClean="0">
                <a:ln w="11430"/>
                <a:latin typeface="Candara" pitchFamily="34" charset="0"/>
              </a:rPr>
              <a:t>EJERCICIO DE CONSERVACIÓN</a:t>
            </a:r>
            <a:endParaRPr lang="es-ES" sz="2000" b="1" dirty="0">
              <a:ln w="11430"/>
              <a:solidFill>
                <a:srgbClr val="990099"/>
              </a:solidFill>
              <a:latin typeface="Candara" pitchFamily="34" charset="0"/>
            </a:endParaRPr>
          </a:p>
        </p:txBody>
      </p:sp>
      <p:sp>
        <p:nvSpPr>
          <p:cNvPr id="6" name="5 CuadroTexto"/>
          <p:cNvSpPr txBox="1"/>
          <p:nvPr/>
        </p:nvSpPr>
        <p:spPr>
          <a:xfrm>
            <a:off x="683568" y="1992958"/>
            <a:ext cx="3286147" cy="2862322"/>
          </a:xfrm>
          <a:prstGeom prst="rect">
            <a:avLst/>
          </a:prstGeom>
          <a:noFill/>
          <a:ln>
            <a:solidFill>
              <a:schemeClr val="tx1"/>
            </a:solidFill>
          </a:ln>
        </p:spPr>
        <p:txBody>
          <a:bodyPr wrap="square" rtlCol="0">
            <a:spAutoFit/>
          </a:bodyPr>
          <a:lstStyle/>
          <a:p>
            <a:pPr algn="just"/>
            <a:r>
              <a:rPr lang="es-MX" sz="2000" dirty="0" smtClean="0">
                <a:latin typeface="Candara" pitchFamily="34" charset="0"/>
              </a:rPr>
              <a:t>3.- Si tienes un expediente que fue motivo de Solicitud de información, con una vigencia documental de 2 años y un periodo de reserva de 3 años.</a:t>
            </a:r>
          </a:p>
          <a:p>
            <a:pPr algn="just"/>
            <a:r>
              <a:rPr lang="es-MX" sz="2000" dirty="0" smtClean="0">
                <a:latin typeface="Candara" pitchFamily="34" charset="0"/>
              </a:rPr>
              <a:t>¿Cual es el plazo de conservación en total del expediente?</a:t>
            </a:r>
            <a:endParaRPr lang="es-MX" sz="2000" dirty="0">
              <a:latin typeface="Candara" pitchFamily="34" charset="0"/>
            </a:endParaRPr>
          </a:p>
        </p:txBody>
      </p:sp>
      <p:sp>
        <p:nvSpPr>
          <p:cNvPr id="8" name="7 CuadroTexto"/>
          <p:cNvSpPr txBox="1"/>
          <p:nvPr/>
        </p:nvSpPr>
        <p:spPr>
          <a:xfrm>
            <a:off x="4788024" y="1992958"/>
            <a:ext cx="3286147" cy="2554545"/>
          </a:xfrm>
          <a:prstGeom prst="rect">
            <a:avLst/>
          </a:prstGeom>
          <a:noFill/>
          <a:ln>
            <a:solidFill>
              <a:schemeClr val="tx1"/>
            </a:solidFill>
          </a:ln>
        </p:spPr>
        <p:txBody>
          <a:bodyPr wrap="square" rtlCol="0">
            <a:spAutoFit/>
          </a:bodyPr>
          <a:lstStyle/>
          <a:p>
            <a:pPr algn="just"/>
            <a:r>
              <a:rPr lang="es-MX" sz="2000" dirty="0" smtClean="0">
                <a:latin typeface="Candara" pitchFamily="34" charset="0"/>
              </a:rPr>
              <a:t>4.- Si tienes un expediente que fue motivo de Solicitud de información, con una vigencia documental de 3 años.</a:t>
            </a:r>
          </a:p>
          <a:p>
            <a:pPr algn="just"/>
            <a:r>
              <a:rPr lang="es-MX" sz="2000" dirty="0" smtClean="0">
                <a:latin typeface="Candara" pitchFamily="34" charset="0"/>
              </a:rPr>
              <a:t>¿Cual es el plazo de conservación en total del expediente?</a:t>
            </a:r>
            <a:endParaRPr lang="es-MX" sz="2000" dirty="0">
              <a:latin typeface="Candara" pitchFamily="34" charset="0"/>
            </a:endParaRPr>
          </a:p>
        </p:txBody>
      </p:sp>
    </p:spTree>
    <p:extLst>
      <p:ext uri="{BB962C8B-B14F-4D97-AF65-F5344CB8AC3E}">
        <p14:creationId xmlns:p14="http://schemas.microsoft.com/office/powerpoint/2010/main" val="22451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1628800"/>
            <a:ext cx="7272808" cy="4801314"/>
          </a:xfrm>
          <a:prstGeom prst="rect">
            <a:avLst/>
          </a:prstGeom>
        </p:spPr>
        <p:txBody>
          <a:bodyPr wrap="square">
            <a:spAutoFit/>
          </a:bodyPr>
          <a:lstStyle/>
          <a:p>
            <a:pPr algn="just"/>
            <a:r>
              <a:rPr lang="es-MX" b="1" dirty="0"/>
              <a:t>Artículo 15.- </a:t>
            </a:r>
            <a:r>
              <a:rPr lang="es-MX" dirty="0"/>
              <a:t>Para efectos del proceso de depuración, el archivo de trámite que </a:t>
            </a:r>
            <a:r>
              <a:rPr lang="es-MX" dirty="0" smtClean="0"/>
              <a:t>corresponda, deberá </a:t>
            </a:r>
            <a:r>
              <a:rPr lang="es-MX" dirty="0"/>
              <a:t>elaborar una tarjeta informativa que contenga la relación de los documentos que se dan </a:t>
            </a:r>
            <a:r>
              <a:rPr lang="es-MX" dirty="0" smtClean="0"/>
              <a:t>de baja </a:t>
            </a:r>
            <a:r>
              <a:rPr lang="es-MX" dirty="0"/>
              <a:t>y el tiempo que falta para que transcurran los</a:t>
            </a:r>
            <a:r>
              <a:rPr lang="es-MX" b="1" i="1" dirty="0">
                <a:solidFill>
                  <a:srgbClr val="CC0066"/>
                </a:solidFill>
                <a:effectLst>
                  <a:outerShdw blurRad="38100" dist="38100" dir="2700000" algn="tl">
                    <a:srgbClr val="000000">
                      <a:alpha val="43137"/>
                    </a:srgbClr>
                  </a:outerShdw>
                </a:effectLst>
              </a:rPr>
              <a:t> diez años, </a:t>
            </a:r>
            <a:r>
              <a:rPr lang="es-MX" dirty="0"/>
              <a:t>a fin de que dichos documentos </a:t>
            </a:r>
            <a:r>
              <a:rPr lang="es-MX" dirty="0" smtClean="0"/>
              <a:t>sean sometidos </a:t>
            </a:r>
            <a:r>
              <a:rPr lang="es-MX" dirty="0"/>
              <a:t>al proceso de depuración</a:t>
            </a:r>
            <a:r>
              <a:rPr lang="es-MX" dirty="0" smtClean="0"/>
              <a:t>.</a:t>
            </a:r>
          </a:p>
          <a:p>
            <a:pPr algn="just"/>
            <a:endParaRPr lang="es-MX" dirty="0"/>
          </a:p>
          <a:p>
            <a:pPr algn="just"/>
            <a:r>
              <a:rPr lang="es-MX" dirty="0"/>
              <a:t>Los documentos y la tarjeta informativa a que se refiere el párrafo anterior, deberán remitirse </a:t>
            </a:r>
            <a:r>
              <a:rPr lang="es-MX" dirty="0" smtClean="0"/>
              <a:t>al archivo </a:t>
            </a:r>
            <a:r>
              <a:rPr lang="es-MX" dirty="0"/>
              <a:t>general que corresponda para que éstos a su vez, los tengan recibidos bajo su custodia</a:t>
            </a:r>
            <a:r>
              <a:rPr lang="es-MX" dirty="0" smtClean="0"/>
              <a:t>.</a:t>
            </a:r>
          </a:p>
          <a:p>
            <a:pPr algn="just"/>
            <a:endParaRPr lang="es-MX" dirty="0"/>
          </a:p>
          <a:p>
            <a:pPr algn="just"/>
            <a:r>
              <a:rPr lang="es-MX" dirty="0"/>
              <a:t>Una vez transcurrido el plazo de diez años, según sea la antigüedad de los documentos, </a:t>
            </a:r>
            <a:r>
              <a:rPr lang="es-MX" dirty="0" smtClean="0"/>
              <a:t>los archivos </a:t>
            </a:r>
            <a:r>
              <a:rPr lang="es-MX" dirty="0"/>
              <a:t>históricos o generales, deberán concentrar y entregar el acervo documental que ya </a:t>
            </a:r>
            <a:r>
              <a:rPr lang="es-MX" dirty="0" smtClean="0"/>
              <a:t>no esté </a:t>
            </a:r>
            <a:r>
              <a:rPr lang="es-MX" dirty="0"/>
              <a:t>activo, a la Comisión quien deberá dictaminar su utilidad e importancia, de acuerdo con </a:t>
            </a:r>
            <a:r>
              <a:rPr lang="es-MX" dirty="0" smtClean="0"/>
              <a:t>los criterios </a:t>
            </a:r>
            <a:r>
              <a:rPr lang="es-MX" dirty="0"/>
              <a:t>establecidos en la ley; si procede la eliminación de dichos documentos o, en su caso, </a:t>
            </a:r>
            <a:r>
              <a:rPr lang="es-MX" dirty="0" smtClean="0"/>
              <a:t>por el </a:t>
            </a:r>
            <a:r>
              <a:rPr lang="es-MX" dirty="0"/>
              <a:t>contenido de información, si se consideran como testimonio histórico, cultural o de </a:t>
            </a:r>
            <a:r>
              <a:rPr lang="es-MX" dirty="0" smtClean="0"/>
              <a:t>interés público.</a:t>
            </a:r>
            <a:endParaRPr lang="es-MX" dirty="0"/>
          </a:p>
        </p:txBody>
      </p:sp>
      <p:sp>
        <p:nvSpPr>
          <p:cNvPr id="5" name="4 Rectángulo"/>
          <p:cNvSpPr/>
          <p:nvPr/>
        </p:nvSpPr>
        <p:spPr>
          <a:xfrm>
            <a:off x="3994603" y="684408"/>
            <a:ext cx="4572000" cy="584775"/>
          </a:xfrm>
          <a:prstGeom prst="rect">
            <a:avLst/>
          </a:prstGeom>
        </p:spPr>
        <p:txBody>
          <a:bodyPr>
            <a:spAutoFit/>
          </a:bodyPr>
          <a:lstStyle/>
          <a:p>
            <a:pPr algn="just">
              <a:buFont typeface="Wingdings" pitchFamily="2" charset="2"/>
              <a:buChar char="v"/>
              <a:defRPr/>
            </a:pPr>
            <a:r>
              <a:rPr lang="es-MX" sz="1600" i="1" dirty="0">
                <a:solidFill>
                  <a:srgbClr val="CC0066"/>
                </a:solidFill>
                <a:latin typeface="Candara" pitchFamily="34" charset="0"/>
              </a:rPr>
              <a:t>Ley que regula la administración de documentos públicos e históricos del Estado de Jalisco.</a:t>
            </a:r>
          </a:p>
        </p:txBody>
      </p:sp>
      <p:pic>
        <p:nvPicPr>
          <p:cNvPr id="6" name="Picture 3" descr="C:\Users\olivac\AppData\Local\Microsoft\Windows\Temporary Internet Files\Content.IE5\PPY2LCUG\alfombra-senalar-lado_~CP01CSM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756" y="2132857"/>
            <a:ext cx="967632"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521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8165" y="2118171"/>
            <a:ext cx="8001000" cy="769441"/>
          </a:xfrm>
          <a:prstGeom prst="rect">
            <a:avLst/>
          </a:prstGeom>
          <a:noFill/>
          <a:ln w="9525" algn="ctr">
            <a:noFill/>
            <a:miter lim="800000"/>
            <a:headEnd type="none" w="sm" len="sm"/>
            <a:tailEnd type="none" w="sm" len="sm"/>
          </a:ln>
        </p:spPr>
        <p:txBody>
          <a:bodyPr>
            <a:spAutoFit/>
          </a:bodyPr>
          <a:lstStyle/>
          <a:p>
            <a:pPr algn="ctr"/>
            <a:r>
              <a:rPr lang="es-MX" b="1" dirty="0" smtClean="0">
                <a:latin typeface="Candara" pitchFamily="34" charset="0"/>
              </a:rPr>
              <a:t> </a:t>
            </a:r>
            <a:r>
              <a:rPr lang="es-MX" sz="4400" b="1" dirty="0">
                <a:effectLst>
                  <a:outerShdw blurRad="38100" dist="38100" dir="2700000" algn="tl">
                    <a:srgbClr val="000000">
                      <a:alpha val="43137"/>
                    </a:srgbClr>
                  </a:outerShdw>
                </a:effectLst>
                <a:latin typeface="Candara" pitchFamily="34" charset="0"/>
              </a:rPr>
              <a:t>F</a:t>
            </a:r>
            <a:r>
              <a:rPr lang="es-MX" sz="4000" dirty="0">
                <a:latin typeface="Candara" pitchFamily="34" charset="0"/>
              </a:rPr>
              <a:t>oliado de un </a:t>
            </a:r>
            <a:r>
              <a:rPr lang="es-MX" sz="4400" b="1" dirty="0">
                <a:effectLst>
                  <a:outerShdw blurRad="38100" dist="38100" dir="2700000" algn="tl">
                    <a:srgbClr val="000000">
                      <a:alpha val="43137"/>
                    </a:srgbClr>
                  </a:outerShdw>
                </a:effectLst>
                <a:latin typeface="Candara" pitchFamily="34" charset="0"/>
              </a:rPr>
              <a:t>e</a:t>
            </a:r>
            <a:r>
              <a:rPr lang="es-MX" sz="4000" dirty="0">
                <a:latin typeface="Candara" pitchFamily="34" charset="0"/>
              </a:rPr>
              <a:t>xpediente</a:t>
            </a:r>
            <a:endParaRPr lang="es-ES" sz="4000" dirty="0">
              <a:latin typeface="Candara" pitchFamily="34" charset="0"/>
            </a:endParaRPr>
          </a:p>
        </p:txBody>
      </p:sp>
      <p:pic>
        <p:nvPicPr>
          <p:cNvPr id="3" name="Picture 2" descr="C:\Users\colivares\AppData\Local\Microsoft\Windows\Temporary Internet Files\Content.IE5\YASR98RN\MCj04398220000[1].png"/>
          <p:cNvPicPr>
            <a:picLocks noChangeAspect="1" noChangeArrowheads="1"/>
          </p:cNvPicPr>
          <p:nvPr/>
        </p:nvPicPr>
        <p:blipFill>
          <a:blip r:embed="rId2"/>
          <a:srcRect/>
          <a:stretch>
            <a:fillRect/>
          </a:stretch>
        </p:blipFill>
        <p:spPr bwMode="auto">
          <a:xfrm>
            <a:off x="3498477" y="3284984"/>
            <a:ext cx="2743200" cy="2743200"/>
          </a:xfrm>
          <a:prstGeom prst="rect">
            <a:avLst/>
          </a:prstGeom>
          <a:noFill/>
          <a:ln w="9525">
            <a:noFill/>
            <a:miter lim="800000"/>
            <a:headEnd/>
            <a:tailEnd/>
          </a:ln>
        </p:spPr>
      </p:pic>
    </p:spTree>
    <p:extLst>
      <p:ext uri="{BB962C8B-B14F-4D97-AF65-F5344CB8AC3E}">
        <p14:creationId xmlns:p14="http://schemas.microsoft.com/office/powerpoint/2010/main" val="177637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1916832"/>
            <a:ext cx="4543231" cy="2862322"/>
          </a:xfrm>
          <a:prstGeom prst="rect">
            <a:avLst/>
          </a:prstGeom>
        </p:spPr>
        <p:txBody>
          <a:bodyPr wrap="none">
            <a:spAutoFit/>
          </a:bodyPr>
          <a:lstStyle/>
          <a:p>
            <a:r>
              <a:rPr lang="es-MX" sz="3600" dirty="0" smtClean="0">
                <a:latin typeface="Candara" pitchFamily="34" charset="0"/>
              </a:rPr>
              <a:t>Video </a:t>
            </a:r>
          </a:p>
          <a:p>
            <a:endParaRPr lang="es-MX" sz="3600" dirty="0">
              <a:latin typeface="Candara" pitchFamily="34" charset="0"/>
            </a:endParaRPr>
          </a:p>
          <a:p>
            <a:r>
              <a:rPr lang="es-MX" sz="3600" dirty="0" smtClean="0">
                <a:latin typeface="Candara" pitchFamily="34" charset="0"/>
              </a:rPr>
              <a:t>¿Qué es la archivística?</a:t>
            </a:r>
          </a:p>
          <a:p>
            <a:endParaRPr lang="es-MX" sz="3600" dirty="0">
              <a:latin typeface="Candara" pitchFamily="34" charset="0"/>
            </a:endParaRPr>
          </a:p>
          <a:p>
            <a:endParaRPr lang="es-MX" sz="3600" dirty="0"/>
          </a:p>
        </p:txBody>
      </p:sp>
      <p:pic>
        <p:nvPicPr>
          <p:cNvPr id="1026" name="Picture 2" descr="C:\Users\olivac\AppData\Local\Microsoft\Windows\Temporary Internet Files\Content.IE5\Q6SZZ37P\archivo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861048"/>
            <a:ext cx="2638669" cy="263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968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a:spLocks noChangeArrowheads="1"/>
          </p:cNvSpPr>
          <p:nvPr/>
        </p:nvSpPr>
        <p:spPr bwMode="auto">
          <a:xfrm>
            <a:off x="1460639" y="1461912"/>
            <a:ext cx="2357437" cy="656875"/>
          </a:xfrm>
          <a:prstGeom prst="rect">
            <a:avLst/>
          </a:prstGeom>
          <a:noFill/>
          <a:ln w="9525">
            <a:noFill/>
            <a:miter lim="800000"/>
            <a:headEnd/>
            <a:tailEnd/>
          </a:ln>
        </p:spPr>
        <p:txBody>
          <a:bodyPr wrap="square" lIns="101882" tIns="50941" rIns="101882" bIns="50941">
            <a:spAutoFit/>
          </a:bodyPr>
          <a:lstStyle/>
          <a:p>
            <a:pPr>
              <a:defRPr/>
            </a:pPr>
            <a:r>
              <a:rPr lang="es-MX" sz="3600" b="1" dirty="0">
                <a:solidFill>
                  <a:srgbClr val="921A8C"/>
                </a:solidFill>
                <a:effectLst>
                  <a:outerShdw blurRad="38100" dist="38100" dir="2700000" algn="tl">
                    <a:srgbClr val="000000">
                      <a:alpha val="43137"/>
                    </a:srgbClr>
                  </a:outerShdw>
                </a:effectLst>
                <a:latin typeface="Candara" pitchFamily="34" charset="0"/>
              </a:rPr>
              <a:t>PAGINAR</a:t>
            </a:r>
            <a:endParaRPr lang="es-MX" sz="2200" b="1" dirty="0">
              <a:solidFill>
                <a:srgbClr val="921A8C"/>
              </a:solidFill>
              <a:effectLst>
                <a:outerShdw blurRad="38100" dist="38100" dir="2700000" algn="tl">
                  <a:srgbClr val="000000">
                    <a:alpha val="43137"/>
                  </a:srgbClr>
                </a:outerShdw>
              </a:effectLst>
              <a:latin typeface="Candara" pitchFamily="34" charset="0"/>
            </a:endParaRPr>
          </a:p>
        </p:txBody>
      </p:sp>
      <p:sp>
        <p:nvSpPr>
          <p:cNvPr id="3" name="4 Rectángulo"/>
          <p:cNvSpPr>
            <a:spLocks noChangeArrowheads="1"/>
          </p:cNvSpPr>
          <p:nvPr/>
        </p:nvSpPr>
        <p:spPr bwMode="auto">
          <a:xfrm>
            <a:off x="1003449" y="2185989"/>
            <a:ext cx="3300413" cy="1333983"/>
          </a:xfrm>
          <a:prstGeom prst="rect">
            <a:avLst/>
          </a:prstGeom>
          <a:noFill/>
          <a:ln w="9525">
            <a:noFill/>
            <a:miter lim="800000"/>
            <a:headEnd/>
            <a:tailEnd/>
          </a:ln>
        </p:spPr>
        <p:txBody>
          <a:bodyPr lIns="101882" tIns="50941" rIns="101882" bIns="50941">
            <a:spAutoFit/>
          </a:bodyPr>
          <a:lstStyle/>
          <a:p>
            <a:pPr algn="just"/>
            <a:r>
              <a:rPr lang="es-MX" dirty="0">
                <a:solidFill>
                  <a:srgbClr val="921A8C"/>
                </a:solidFill>
                <a:latin typeface="Candara" pitchFamily="34" charset="0"/>
              </a:rPr>
              <a:t>PAGINAR</a:t>
            </a:r>
            <a:r>
              <a:rPr lang="es-MX" dirty="0">
                <a:latin typeface="Candara" pitchFamily="34" charset="0"/>
              </a:rPr>
              <a:t>: Numerar páginas</a:t>
            </a:r>
          </a:p>
          <a:p>
            <a:pPr algn="just"/>
            <a:r>
              <a:rPr lang="es-MX" dirty="0">
                <a:solidFill>
                  <a:srgbClr val="921A8C"/>
                </a:solidFill>
                <a:latin typeface="Candara" pitchFamily="34" charset="0"/>
              </a:rPr>
              <a:t>PÁGINA</a:t>
            </a:r>
            <a:r>
              <a:rPr lang="es-MX" dirty="0">
                <a:latin typeface="Candara" pitchFamily="34" charset="0"/>
              </a:rPr>
              <a:t>: Cada una de las DOS </a:t>
            </a:r>
            <a:r>
              <a:rPr lang="es-MX" dirty="0" smtClean="0">
                <a:latin typeface="Candara" pitchFamily="34" charset="0"/>
              </a:rPr>
              <a:t>planas </a:t>
            </a:r>
            <a:r>
              <a:rPr lang="es-MX" dirty="0">
                <a:latin typeface="Candara" pitchFamily="34" charset="0"/>
              </a:rPr>
              <a:t>de la hoja de un libro </a:t>
            </a:r>
            <a:r>
              <a:rPr lang="es-MX" dirty="0" smtClean="0">
                <a:latin typeface="Candara" pitchFamily="34" charset="0"/>
              </a:rPr>
              <a:t>o cuaderno </a:t>
            </a:r>
            <a:r>
              <a:rPr lang="es-MX" dirty="0">
                <a:latin typeface="Candara" pitchFamily="34" charset="0"/>
              </a:rPr>
              <a:t>etc.</a:t>
            </a:r>
          </a:p>
        </p:txBody>
      </p:sp>
      <p:pic>
        <p:nvPicPr>
          <p:cNvPr id="4" name="8 Imagen" descr="LIBRO ABIERTO.jpg"/>
          <p:cNvPicPr>
            <a:picLocks noChangeAspect="1"/>
          </p:cNvPicPr>
          <p:nvPr/>
        </p:nvPicPr>
        <p:blipFill>
          <a:blip r:embed="rId2"/>
          <a:srcRect/>
          <a:stretch>
            <a:fillRect/>
          </a:stretch>
        </p:blipFill>
        <p:spPr bwMode="auto">
          <a:xfrm>
            <a:off x="1003449" y="3967164"/>
            <a:ext cx="3071654" cy="2378498"/>
          </a:xfrm>
          <a:prstGeom prst="rect">
            <a:avLst/>
          </a:prstGeom>
          <a:noFill/>
          <a:ln w="9525">
            <a:noFill/>
            <a:miter lim="800000"/>
            <a:headEnd/>
            <a:tailEnd/>
          </a:ln>
        </p:spPr>
      </p:pic>
      <p:sp>
        <p:nvSpPr>
          <p:cNvPr id="5" name="9 CuadroTexto"/>
          <p:cNvSpPr txBox="1">
            <a:spLocks noChangeArrowheads="1"/>
          </p:cNvSpPr>
          <p:nvPr/>
        </p:nvSpPr>
        <p:spPr bwMode="auto">
          <a:xfrm>
            <a:off x="1317774" y="5100639"/>
            <a:ext cx="333534" cy="296862"/>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51</a:t>
            </a:r>
          </a:p>
        </p:txBody>
      </p:sp>
      <p:sp>
        <p:nvSpPr>
          <p:cNvPr id="6" name="10 CuadroTexto"/>
          <p:cNvSpPr txBox="1">
            <a:spLocks noChangeArrowheads="1"/>
          </p:cNvSpPr>
          <p:nvPr/>
        </p:nvSpPr>
        <p:spPr bwMode="auto">
          <a:xfrm>
            <a:off x="1553518" y="4776789"/>
            <a:ext cx="354488" cy="296862"/>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53</a:t>
            </a:r>
          </a:p>
        </p:txBody>
      </p:sp>
      <p:sp>
        <p:nvSpPr>
          <p:cNvPr id="7" name="11 CuadroTexto"/>
          <p:cNvSpPr txBox="1">
            <a:spLocks noChangeArrowheads="1"/>
          </p:cNvSpPr>
          <p:nvPr/>
        </p:nvSpPr>
        <p:spPr bwMode="auto">
          <a:xfrm>
            <a:off x="2103587" y="4638252"/>
            <a:ext cx="354489" cy="296863"/>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55</a:t>
            </a:r>
          </a:p>
        </p:txBody>
      </p:sp>
      <p:sp>
        <p:nvSpPr>
          <p:cNvPr id="8" name="12 CuadroTexto"/>
          <p:cNvSpPr txBox="1">
            <a:spLocks noChangeArrowheads="1"/>
          </p:cNvSpPr>
          <p:nvPr/>
        </p:nvSpPr>
        <p:spPr bwMode="auto">
          <a:xfrm>
            <a:off x="2723506" y="4953107"/>
            <a:ext cx="364966" cy="296862"/>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56</a:t>
            </a:r>
          </a:p>
        </p:txBody>
      </p:sp>
      <p:sp>
        <p:nvSpPr>
          <p:cNvPr id="9" name="13 CuadroTexto"/>
          <p:cNvSpPr txBox="1">
            <a:spLocks noChangeArrowheads="1"/>
          </p:cNvSpPr>
          <p:nvPr/>
        </p:nvSpPr>
        <p:spPr bwMode="auto">
          <a:xfrm>
            <a:off x="2954010" y="5233777"/>
            <a:ext cx="363220" cy="296862"/>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58</a:t>
            </a:r>
          </a:p>
        </p:txBody>
      </p:sp>
      <p:sp>
        <p:nvSpPr>
          <p:cNvPr id="10" name="14 CuadroTexto"/>
          <p:cNvSpPr txBox="1">
            <a:spLocks noChangeArrowheads="1"/>
          </p:cNvSpPr>
          <p:nvPr/>
        </p:nvSpPr>
        <p:spPr bwMode="auto">
          <a:xfrm>
            <a:off x="1261894" y="5395702"/>
            <a:ext cx="370205" cy="296862"/>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49</a:t>
            </a:r>
          </a:p>
        </p:txBody>
      </p:sp>
      <p:sp>
        <p:nvSpPr>
          <p:cNvPr id="11" name="15 CuadroTexto"/>
          <p:cNvSpPr txBox="1">
            <a:spLocks noChangeArrowheads="1"/>
          </p:cNvSpPr>
          <p:nvPr/>
        </p:nvSpPr>
        <p:spPr bwMode="auto">
          <a:xfrm>
            <a:off x="3046561" y="5491057"/>
            <a:ext cx="373698" cy="296863"/>
          </a:xfrm>
          <a:prstGeom prst="rect">
            <a:avLst/>
          </a:prstGeom>
          <a:noFill/>
          <a:ln w="9525">
            <a:noFill/>
            <a:miter lim="800000"/>
            <a:headEnd/>
            <a:tailEnd/>
          </a:ln>
        </p:spPr>
        <p:txBody>
          <a:bodyPr wrap="none" lIns="101882" tIns="50941" rIns="101882" bIns="50941">
            <a:spAutoFit/>
          </a:bodyPr>
          <a:lstStyle/>
          <a:p>
            <a:r>
              <a:rPr lang="es-MX" sz="1200" dirty="0">
                <a:latin typeface="Candara" pitchFamily="34" charset="0"/>
              </a:rPr>
              <a:t>60</a:t>
            </a:r>
          </a:p>
        </p:txBody>
      </p:sp>
      <p:sp>
        <p:nvSpPr>
          <p:cNvPr id="12" name="4 Rectángulo"/>
          <p:cNvSpPr>
            <a:spLocks noChangeArrowheads="1"/>
          </p:cNvSpPr>
          <p:nvPr/>
        </p:nvSpPr>
        <p:spPr bwMode="auto">
          <a:xfrm>
            <a:off x="5050383" y="2105025"/>
            <a:ext cx="3911230" cy="2565089"/>
          </a:xfrm>
          <a:prstGeom prst="rect">
            <a:avLst/>
          </a:prstGeom>
          <a:noFill/>
          <a:ln w="9525">
            <a:noFill/>
            <a:miter lim="800000"/>
            <a:headEnd/>
            <a:tailEnd/>
          </a:ln>
        </p:spPr>
        <p:txBody>
          <a:bodyPr wrap="square" lIns="101882" tIns="50941" rIns="101882" bIns="50941">
            <a:spAutoFit/>
          </a:bodyPr>
          <a:lstStyle/>
          <a:p>
            <a:pPr algn="just"/>
            <a:r>
              <a:rPr lang="es-MX" dirty="0">
                <a:solidFill>
                  <a:srgbClr val="921A8C"/>
                </a:solidFill>
                <a:latin typeface="Candara" pitchFamily="34" charset="0"/>
              </a:rPr>
              <a:t>FOLIAR</a:t>
            </a:r>
            <a:r>
              <a:rPr lang="es-MX" dirty="0">
                <a:latin typeface="Candara" pitchFamily="34" charset="0"/>
              </a:rPr>
              <a:t>: Numeración que se le da a los folios de una unidad documental</a:t>
            </a:r>
          </a:p>
          <a:p>
            <a:pPr algn="just"/>
            <a:r>
              <a:rPr lang="es-MX" dirty="0" smtClean="0">
                <a:solidFill>
                  <a:srgbClr val="921A8C"/>
                </a:solidFill>
                <a:latin typeface="Candara" pitchFamily="34" charset="0"/>
              </a:rPr>
              <a:t>FOLIO:</a:t>
            </a:r>
            <a:r>
              <a:rPr lang="es-MX" dirty="0" smtClean="0"/>
              <a:t> </a:t>
            </a:r>
            <a:r>
              <a:rPr lang="es-MX" dirty="0" smtClean="0">
                <a:latin typeface="Candara" pitchFamily="34" charset="0"/>
              </a:rPr>
              <a:t>Primera cara de un folio u hoja, cuya numeración se aplica sólo a esta.</a:t>
            </a:r>
          </a:p>
          <a:p>
            <a:r>
              <a:rPr lang="es-MX" dirty="0" smtClean="0"/>
              <a:t> </a:t>
            </a:r>
          </a:p>
          <a:p>
            <a:endParaRPr lang="es-MX" dirty="0">
              <a:latin typeface="Candara" pitchFamily="34" charset="0"/>
            </a:endParaRPr>
          </a:p>
        </p:txBody>
      </p:sp>
      <p:pic>
        <p:nvPicPr>
          <p:cNvPr id="13" name="17 Imagen" descr="documento1.jpg"/>
          <p:cNvPicPr>
            <a:picLocks noChangeAspect="1"/>
          </p:cNvPicPr>
          <p:nvPr/>
        </p:nvPicPr>
        <p:blipFill>
          <a:blip r:embed="rId3"/>
          <a:srcRect/>
          <a:stretch>
            <a:fillRect/>
          </a:stretch>
        </p:blipFill>
        <p:spPr bwMode="auto">
          <a:xfrm>
            <a:off x="7132786" y="4048125"/>
            <a:ext cx="1335882" cy="1761385"/>
          </a:xfrm>
          <a:prstGeom prst="rect">
            <a:avLst/>
          </a:prstGeom>
          <a:noFill/>
          <a:ln w="9525">
            <a:noFill/>
            <a:miter lim="800000"/>
            <a:headEnd/>
            <a:tailEnd/>
          </a:ln>
        </p:spPr>
      </p:pic>
      <p:pic>
        <p:nvPicPr>
          <p:cNvPr id="14" name="18 Imagen" descr="documento2a_chopillo.jpg"/>
          <p:cNvPicPr>
            <a:picLocks noChangeAspect="1"/>
          </p:cNvPicPr>
          <p:nvPr/>
        </p:nvPicPr>
        <p:blipFill>
          <a:blip r:embed="rId4"/>
          <a:srcRect/>
          <a:stretch>
            <a:fillRect/>
          </a:stretch>
        </p:blipFill>
        <p:spPr bwMode="auto">
          <a:xfrm>
            <a:off x="6818462" y="4371975"/>
            <a:ext cx="1220629" cy="1693016"/>
          </a:xfrm>
          <a:prstGeom prst="rect">
            <a:avLst/>
          </a:prstGeom>
          <a:noFill/>
          <a:ln w="9525">
            <a:noFill/>
            <a:miter lim="800000"/>
            <a:headEnd/>
            <a:tailEnd/>
          </a:ln>
        </p:spPr>
      </p:pic>
      <p:pic>
        <p:nvPicPr>
          <p:cNvPr id="15" name="19 Imagen" descr="inrena0.jpg"/>
          <p:cNvPicPr>
            <a:picLocks noChangeAspect="1"/>
          </p:cNvPicPr>
          <p:nvPr/>
        </p:nvPicPr>
        <p:blipFill>
          <a:blip r:embed="rId5"/>
          <a:srcRect/>
          <a:stretch>
            <a:fillRect/>
          </a:stretch>
        </p:blipFill>
        <p:spPr bwMode="auto">
          <a:xfrm>
            <a:off x="6425555" y="4614864"/>
            <a:ext cx="1227613" cy="1737995"/>
          </a:xfrm>
          <a:prstGeom prst="rect">
            <a:avLst/>
          </a:prstGeom>
          <a:noFill/>
          <a:ln w="9525">
            <a:noFill/>
            <a:miter lim="800000"/>
            <a:headEnd/>
            <a:tailEnd/>
          </a:ln>
        </p:spPr>
      </p:pic>
      <p:sp>
        <p:nvSpPr>
          <p:cNvPr id="16" name="20 CuadroTexto"/>
          <p:cNvSpPr txBox="1">
            <a:spLocks noChangeArrowheads="1"/>
          </p:cNvSpPr>
          <p:nvPr/>
        </p:nvSpPr>
        <p:spPr bwMode="auto">
          <a:xfrm>
            <a:off x="7373769" y="6115369"/>
            <a:ext cx="349250" cy="313055"/>
          </a:xfrm>
          <a:prstGeom prst="rect">
            <a:avLst/>
          </a:prstGeom>
          <a:noFill/>
          <a:ln w="9525">
            <a:noFill/>
            <a:miter lim="800000"/>
            <a:headEnd/>
            <a:tailEnd/>
          </a:ln>
        </p:spPr>
        <p:txBody>
          <a:bodyPr wrap="none" lIns="101882" tIns="50941" rIns="101882" bIns="50941">
            <a:spAutoFit/>
          </a:bodyPr>
          <a:lstStyle/>
          <a:p>
            <a:r>
              <a:rPr lang="es-MX" sz="1300" b="1" dirty="0">
                <a:solidFill>
                  <a:srgbClr val="FF0000"/>
                </a:solidFill>
                <a:latin typeface="Candara" pitchFamily="34" charset="0"/>
              </a:rPr>
              <a:t>01</a:t>
            </a:r>
          </a:p>
        </p:txBody>
      </p:sp>
      <p:sp>
        <p:nvSpPr>
          <p:cNvPr id="17" name="21 CuadroTexto"/>
          <p:cNvSpPr txBox="1">
            <a:spLocks noChangeArrowheads="1"/>
          </p:cNvSpPr>
          <p:nvPr/>
        </p:nvSpPr>
        <p:spPr bwMode="auto">
          <a:xfrm>
            <a:off x="7682856" y="5829301"/>
            <a:ext cx="373698" cy="313055"/>
          </a:xfrm>
          <a:prstGeom prst="rect">
            <a:avLst/>
          </a:prstGeom>
          <a:noFill/>
          <a:ln w="9525">
            <a:noFill/>
            <a:miter lim="800000"/>
            <a:headEnd/>
            <a:tailEnd/>
          </a:ln>
        </p:spPr>
        <p:txBody>
          <a:bodyPr wrap="none" lIns="101882" tIns="50941" rIns="101882" bIns="50941">
            <a:spAutoFit/>
          </a:bodyPr>
          <a:lstStyle/>
          <a:p>
            <a:r>
              <a:rPr lang="es-MX" sz="1300" b="1" dirty="0">
                <a:solidFill>
                  <a:srgbClr val="FF0000"/>
                </a:solidFill>
                <a:latin typeface="Candara" pitchFamily="34" charset="0"/>
              </a:rPr>
              <a:t>02</a:t>
            </a:r>
          </a:p>
        </p:txBody>
      </p:sp>
      <p:sp>
        <p:nvSpPr>
          <p:cNvPr id="18" name="22 CuadroTexto"/>
          <p:cNvSpPr txBox="1">
            <a:spLocks noChangeArrowheads="1"/>
          </p:cNvSpPr>
          <p:nvPr/>
        </p:nvSpPr>
        <p:spPr bwMode="auto">
          <a:xfrm>
            <a:off x="8154343" y="5505451"/>
            <a:ext cx="371951" cy="313055"/>
          </a:xfrm>
          <a:prstGeom prst="rect">
            <a:avLst/>
          </a:prstGeom>
          <a:noFill/>
          <a:ln w="9525">
            <a:noFill/>
            <a:miter lim="800000"/>
            <a:headEnd/>
            <a:tailEnd/>
          </a:ln>
        </p:spPr>
        <p:txBody>
          <a:bodyPr wrap="none" lIns="101882" tIns="50941" rIns="101882" bIns="50941">
            <a:spAutoFit/>
          </a:bodyPr>
          <a:lstStyle/>
          <a:p>
            <a:r>
              <a:rPr lang="es-MX" sz="1300" b="1" dirty="0">
                <a:solidFill>
                  <a:srgbClr val="FF0000"/>
                </a:solidFill>
                <a:latin typeface="Candara" pitchFamily="34" charset="0"/>
              </a:rPr>
              <a:t>03</a:t>
            </a:r>
          </a:p>
        </p:txBody>
      </p:sp>
      <p:sp>
        <p:nvSpPr>
          <p:cNvPr id="19" name="4 Rectángulo"/>
          <p:cNvSpPr>
            <a:spLocks noChangeArrowheads="1"/>
          </p:cNvSpPr>
          <p:nvPr/>
        </p:nvSpPr>
        <p:spPr bwMode="auto">
          <a:xfrm>
            <a:off x="5875487" y="1442932"/>
            <a:ext cx="1885950" cy="662093"/>
          </a:xfrm>
          <a:prstGeom prst="rect">
            <a:avLst/>
          </a:prstGeom>
          <a:noFill/>
          <a:ln w="9525">
            <a:noFill/>
            <a:miter lim="800000"/>
            <a:headEnd/>
            <a:tailEnd/>
          </a:ln>
        </p:spPr>
        <p:txBody>
          <a:bodyPr lIns="101882" tIns="50941" rIns="101882" bIns="50941">
            <a:spAutoFit/>
          </a:bodyPr>
          <a:lstStyle/>
          <a:p>
            <a:pPr algn="ctr">
              <a:defRPr/>
            </a:pPr>
            <a:r>
              <a:rPr lang="es-MX" sz="3600" b="1" dirty="0">
                <a:solidFill>
                  <a:srgbClr val="921A8C"/>
                </a:solidFill>
                <a:effectLst>
                  <a:outerShdw blurRad="38100" dist="38100" dir="2700000" algn="tl">
                    <a:srgbClr val="000000">
                      <a:alpha val="43137"/>
                    </a:srgbClr>
                  </a:outerShdw>
                </a:effectLst>
                <a:latin typeface="Candara" pitchFamily="34" charset="0"/>
              </a:rPr>
              <a:t>FOLIAR</a:t>
            </a:r>
            <a:endParaRPr lang="es-MX" sz="2200" b="1" dirty="0">
              <a:solidFill>
                <a:srgbClr val="921A8C"/>
              </a:solidFill>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3583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5" grpId="0"/>
      <p:bldP spid="6" grpId="0"/>
      <p:bldP spid="7" grpId="0"/>
      <p:bldP spid="8" grpId="0"/>
      <p:bldP spid="9" grpId="0"/>
      <p:bldP spid="10" grpId="0"/>
      <p:bldP spid="11" grpId="0"/>
      <p:bldP spid="12" grpId="0" autoUpdateAnimBg="0"/>
      <p:bldP spid="16" grpId="0"/>
      <p:bldP spid="17" grpId="0"/>
      <p:bldP spid="18" grpId="0"/>
      <p:bldP spid="1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7968" y="1844824"/>
            <a:ext cx="8508232" cy="4288638"/>
          </a:xfrm>
          <a:prstGeom prst="rect">
            <a:avLst/>
          </a:prstGeom>
          <a:noFill/>
          <a:ln w="9525">
            <a:noFill/>
            <a:miter lim="800000"/>
            <a:headEnd/>
            <a:tailEnd/>
          </a:ln>
        </p:spPr>
        <p:txBody>
          <a:bodyPr wrap="square" lIns="101882" tIns="50941" rIns="101882" bIns="50941" anchor="ctr">
            <a:spAutoFit/>
          </a:bodyPr>
          <a:lstStyle/>
          <a:p>
            <a:pPr algn="just" eaLnBrk="0" hangingPunct="0">
              <a:buFontTx/>
              <a:buChar char="•"/>
            </a:pPr>
            <a:r>
              <a:rPr lang="es-MX" sz="1600" b="1" dirty="0">
                <a:latin typeface="Candara" pitchFamily="34" charset="0"/>
              </a:rPr>
              <a:t>Permite ubica</a:t>
            </a:r>
            <a:r>
              <a:rPr lang="es-MX" sz="1600" dirty="0">
                <a:latin typeface="Candara" pitchFamily="34" charset="0"/>
              </a:rPr>
              <a:t>r y localizar de manera puntual </a:t>
            </a:r>
            <a:r>
              <a:rPr lang="es-MX" sz="1600" b="1" dirty="0">
                <a:latin typeface="Candara" pitchFamily="34" charset="0"/>
              </a:rPr>
              <a:t>un documento</a:t>
            </a:r>
            <a:r>
              <a:rPr lang="es-MX" sz="1600" dirty="0" smtClean="0">
                <a:latin typeface="Candara" pitchFamily="34" charset="0"/>
              </a:rPr>
              <a:t>.</a:t>
            </a:r>
          </a:p>
          <a:p>
            <a:pPr algn="just" eaLnBrk="0" hangingPunct="0">
              <a:buFontTx/>
              <a:buChar char="•"/>
            </a:pPr>
            <a:endParaRPr lang="es-MX" sz="1600" dirty="0">
              <a:latin typeface="Candara" pitchFamily="34" charset="0"/>
            </a:endParaRPr>
          </a:p>
          <a:p>
            <a:pPr algn="just" eaLnBrk="0" hangingPunct="0">
              <a:buFontTx/>
              <a:buChar char="•"/>
            </a:pPr>
            <a:r>
              <a:rPr lang="es-MX" sz="1600" dirty="0">
                <a:latin typeface="Candara" pitchFamily="34" charset="0"/>
              </a:rPr>
              <a:t>Es necesaria para diligenciar diferentes instrumentos de control (inventarios, formatos de control de prestamos, Catálogo de Disposición Documental) y de consulta (inventarios, guías, catálogos</a:t>
            </a:r>
            <a:r>
              <a:rPr lang="es-MX" sz="1600" dirty="0" smtClean="0">
                <a:latin typeface="Candara" pitchFamily="34" charset="0"/>
              </a:rPr>
              <a:t>).</a:t>
            </a:r>
          </a:p>
          <a:p>
            <a:pPr algn="just" eaLnBrk="0" hangingPunct="0">
              <a:buFontTx/>
              <a:buChar char="•"/>
            </a:pPr>
            <a:endParaRPr lang="es-MX" sz="1600" dirty="0">
              <a:latin typeface="Candara" pitchFamily="34" charset="0"/>
            </a:endParaRPr>
          </a:p>
          <a:p>
            <a:pPr algn="just" eaLnBrk="0" hangingPunct="0">
              <a:buFontTx/>
              <a:buChar char="•"/>
            </a:pPr>
            <a:r>
              <a:rPr lang="es-MX" sz="1600" dirty="0">
                <a:latin typeface="Candara" pitchFamily="34" charset="0"/>
              </a:rPr>
              <a:t>Es </a:t>
            </a:r>
            <a:r>
              <a:rPr lang="es-MX" sz="1600" b="1" dirty="0">
                <a:latin typeface="Candara" pitchFamily="34" charset="0"/>
              </a:rPr>
              <a:t>requisito</a:t>
            </a:r>
            <a:r>
              <a:rPr lang="es-MX" sz="1600" dirty="0">
                <a:latin typeface="Candara" pitchFamily="34" charset="0"/>
              </a:rPr>
              <a:t> ineludible </a:t>
            </a:r>
            <a:r>
              <a:rPr lang="es-MX" sz="1600" b="1" dirty="0">
                <a:latin typeface="Candara" pitchFamily="34" charset="0"/>
              </a:rPr>
              <a:t>para las transferencias </a:t>
            </a:r>
            <a:r>
              <a:rPr lang="es-MX" sz="1600" dirty="0">
                <a:latin typeface="Candara" pitchFamily="34" charset="0"/>
              </a:rPr>
              <a:t>tanto primarias (Archivo de Trámite al Archivo de Concentración) como secundarias (Archivo de Concentración al Archivo Histórico</a:t>
            </a:r>
            <a:r>
              <a:rPr lang="es-MX" sz="1600" dirty="0" smtClean="0">
                <a:latin typeface="Candara" pitchFamily="34" charset="0"/>
              </a:rPr>
              <a:t>).</a:t>
            </a:r>
          </a:p>
          <a:p>
            <a:pPr algn="just" eaLnBrk="0" hangingPunct="0">
              <a:buFontTx/>
              <a:buChar char="•"/>
            </a:pPr>
            <a:endParaRPr lang="es-MX" sz="1600" dirty="0">
              <a:latin typeface="Candara" pitchFamily="34" charset="0"/>
            </a:endParaRPr>
          </a:p>
          <a:p>
            <a:pPr algn="just" eaLnBrk="0" hangingPunct="0">
              <a:buFontTx/>
              <a:buChar char="•"/>
            </a:pPr>
            <a:r>
              <a:rPr lang="es-MX" sz="1600" b="1" dirty="0">
                <a:latin typeface="Candara" pitchFamily="34" charset="0"/>
              </a:rPr>
              <a:t>Controlar la cantidad de folios </a:t>
            </a:r>
            <a:r>
              <a:rPr lang="es-MX" sz="1600" dirty="0">
                <a:latin typeface="Candara" pitchFamily="34" charset="0"/>
              </a:rPr>
              <a:t>de una unidad de conservación dada (carpeta, legajo, etc</a:t>
            </a:r>
            <a:r>
              <a:rPr lang="es-MX" sz="1600" dirty="0" smtClean="0">
                <a:latin typeface="Candara" pitchFamily="34" charset="0"/>
              </a:rPr>
              <a:t>.)</a:t>
            </a:r>
          </a:p>
          <a:p>
            <a:pPr algn="just" eaLnBrk="0" hangingPunct="0">
              <a:buFontTx/>
              <a:buChar char="•"/>
            </a:pPr>
            <a:endParaRPr lang="es-MX" sz="1600" dirty="0">
              <a:latin typeface="Candara" pitchFamily="34" charset="0"/>
            </a:endParaRPr>
          </a:p>
          <a:p>
            <a:pPr algn="just" eaLnBrk="0" hangingPunct="0">
              <a:buFontTx/>
              <a:buChar char="•"/>
            </a:pPr>
            <a:r>
              <a:rPr lang="es-MX" sz="1600" b="1" dirty="0">
                <a:latin typeface="Candara" pitchFamily="34" charset="0"/>
              </a:rPr>
              <a:t>Controlar la calidad</a:t>
            </a:r>
            <a:r>
              <a:rPr lang="es-MX" sz="1600" dirty="0">
                <a:latin typeface="Candara" pitchFamily="34" charset="0"/>
              </a:rPr>
              <a:t>, entendida esta última como respeto al principio de orden original y la conservación de la integridad de la unidad documental o unidad archivística.   En tanto se cumplan estas finalidades, la foliación es el respaldo técnico y legal de la gestión administrativa</a:t>
            </a:r>
            <a:r>
              <a:rPr lang="es-MX" sz="1600" dirty="0" smtClean="0">
                <a:latin typeface="Candara" pitchFamily="34" charset="0"/>
              </a:rPr>
              <a:t>.</a:t>
            </a:r>
          </a:p>
          <a:p>
            <a:pPr algn="just" eaLnBrk="0" hangingPunct="0">
              <a:buFontTx/>
              <a:buChar char="•"/>
            </a:pPr>
            <a:endParaRPr lang="es-MX" sz="1600" dirty="0">
              <a:latin typeface="Candara" pitchFamily="34" charset="0"/>
            </a:endParaRPr>
          </a:p>
          <a:p>
            <a:pPr algn="just" eaLnBrk="0" hangingPunct="0">
              <a:buFontTx/>
              <a:buChar char="•"/>
            </a:pPr>
            <a:r>
              <a:rPr lang="es-MX" sz="1600" dirty="0">
                <a:latin typeface="Candara" pitchFamily="34" charset="0"/>
              </a:rPr>
              <a:t>La </a:t>
            </a:r>
            <a:r>
              <a:rPr lang="es-MX" sz="1600" b="1" dirty="0">
                <a:latin typeface="Candara" pitchFamily="34" charset="0"/>
              </a:rPr>
              <a:t>foliación es una tarea previa a cualquier empaste, proceso de descripción, proceso técnico de reprografía  </a:t>
            </a:r>
            <a:r>
              <a:rPr lang="es-MX" sz="1600" dirty="0">
                <a:latin typeface="Candara" pitchFamily="34" charset="0"/>
              </a:rPr>
              <a:t>(microfilmación o digitalización),o proceso de transferencia primaria</a:t>
            </a:r>
            <a:r>
              <a:rPr lang="es-MX" sz="1600" dirty="0" smtClean="0">
                <a:latin typeface="Candara" pitchFamily="34" charset="0"/>
              </a:rPr>
              <a:t>.</a:t>
            </a:r>
            <a:endParaRPr lang="es-MX" sz="1600" dirty="0">
              <a:latin typeface="Candara" pitchFamily="34" charset="0"/>
            </a:endParaRPr>
          </a:p>
        </p:txBody>
      </p:sp>
      <p:sp>
        <p:nvSpPr>
          <p:cNvPr id="3" name="Text Box 4"/>
          <p:cNvSpPr txBox="1">
            <a:spLocks noChangeArrowheads="1"/>
          </p:cNvSpPr>
          <p:nvPr/>
        </p:nvSpPr>
        <p:spPr bwMode="auto">
          <a:xfrm>
            <a:off x="5076056" y="515415"/>
            <a:ext cx="3722861" cy="472209"/>
          </a:xfrm>
          <a:prstGeom prst="rect">
            <a:avLst/>
          </a:prstGeom>
          <a:noFill/>
          <a:ln w="9525" algn="ctr">
            <a:noFill/>
            <a:miter lim="800000"/>
            <a:headEnd type="none" w="sm" len="sm"/>
            <a:tailEnd type="none" w="sm" len="sm"/>
          </a:ln>
        </p:spPr>
        <p:txBody>
          <a:bodyPr wrap="square" lIns="101882" tIns="50941" rIns="101882" bIns="50941">
            <a:spAutoFit/>
          </a:bodyPr>
          <a:lstStyle/>
          <a:p>
            <a:pPr>
              <a:defRPr/>
            </a:pPr>
            <a:r>
              <a:rPr lang="es-MX" sz="2400" b="1" dirty="0" smtClean="0">
                <a:effectLst>
                  <a:outerShdw blurRad="38100" dist="38100" dir="2700000" algn="tl">
                    <a:srgbClr val="000000">
                      <a:alpha val="43137"/>
                    </a:srgbClr>
                  </a:outerShdw>
                </a:effectLst>
                <a:latin typeface="Candara" pitchFamily="34" charset="0"/>
              </a:rPr>
              <a:t>Objetivos </a:t>
            </a:r>
            <a:r>
              <a:rPr lang="es-MX" sz="2400" b="1" dirty="0">
                <a:effectLst>
                  <a:outerShdw blurRad="38100" dist="38100" dir="2700000" algn="tl">
                    <a:srgbClr val="000000">
                      <a:alpha val="43137"/>
                    </a:srgbClr>
                  </a:outerShdw>
                </a:effectLst>
                <a:latin typeface="Candara" pitchFamily="34" charset="0"/>
              </a:rPr>
              <a:t>de la FOLIACIÓN</a:t>
            </a:r>
            <a:endParaRPr lang="es-ES" sz="4800" dirty="0">
              <a:effectLst>
                <a:outerShdw blurRad="38100" dist="38100" dir="2700000" algn="tl">
                  <a:srgbClr val="000000">
                    <a:alpha val="43137"/>
                  </a:srgbClr>
                </a:outerShdw>
              </a:effectLst>
              <a:latin typeface="Candara" pitchFamily="34" charset="0"/>
            </a:endParaRPr>
          </a:p>
        </p:txBody>
      </p:sp>
    </p:spTree>
    <p:extLst>
      <p:ext uri="{BB962C8B-B14F-4D97-AF65-F5344CB8AC3E}">
        <p14:creationId xmlns:p14="http://schemas.microsoft.com/office/powerpoint/2010/main" val="4557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Horizontal)">
                                      <p:cBhvr>
                                        <p:cTn id="18" dur="10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heel(4)">
                                      <p:cBhvr>
                                        <p:cTn id="23" dur="10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 calcmode="lin" valueType="num">
                                      <p:cBhvr additive="base">
                                        <p:cTn id="2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blinds(horizontal)">
                                      <p:cBhvr>
                                        <p:cTn id="34"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5062" y="1522107"/>
            <a:ext cx="8501088" cy="2842088"/>
          </a:xfrm>
          <a:prstGeom prst="rect">
            <a:avLst/>
          </a:prstGeom>
        </p:spPr>
        <p:txBody>
          <a:bodyPr wrap="square" lIns="101882" tIns="50941" rIns="101882" bIns="50941">
            <a:spAutoFit/>
          </a:bodyPr>
          <a:lstStyle/>
          <a:p>
            <a:pPr algn="just">
              <a:defRPr/>
            </a:pPr>
            <a:r>
              <a:rPr lang="es-MX" dirty="0">
                <a:latin typeface="Candara" pitchFamily="34" charset="0"/>
              </a:rPr>
              <a:t>Para </a:t>
            </a:r>
            <a:r>
              <a:rPr lang="es-MX" b="1" dirty="0">
                <a:latin typeface="Candara" pitchFamily="34" charset="0"/>
              </a:rPr>
              <a:t>foliar un expediente</a:t>
            </a:r>
            <a:r>
              <a:rPr lang="es-MX" dirty="0">
                <a:latin typeface="Candara" pitchFamily="34" charset="0"/>
              </a:rPr>
              <a:t>, es importante que se respete el orden y se proceda a como se muestra en la figura siguiente.   Es decir, la actividad de foliar </a:t>
            </a:r>
            <a:r>
              <a:rPr lang="es-MX" dirty="0">
                <a:solidFill>
                  <a:srgbClr val="990099"/>
                </a:solidFill>
                <a:latin typeface="Candara" pitchFamily="34" charset="0"/>
              </a:rPr>
              <a:t>consiste en numerar los folios </a:t>
            </a:r>
            <a:r>
              <a:rPr lang="es-MX" dirty="0">
                <a:latin typeface="Candara" pitchFamily="34" charset="0"/>
              </a:rPr>
              <a:t>(hojas y/o documentos, sobres, etc. que integran el expediente) de acuerdo al orden que aparecen en el mismo.  Esta indicación se debe realizar en el </a:t>
            </a:r>
            <a:r>
              <a:rPr lang="es-MX" b="1" dirty="0">
                <a:solidFill>
                  <a:srgbClr val="990099"/>
                </a:solidFill>
                <a:latin typeface="Candara" pitchFamily="34" charset="0"/>
              </a:rPr>
              <a:t>ángulo inferior derecho</a:t>
            </a:r>
            <a:r>
              <a:rPr lang="es-MX" dirty="0">
                <a:solidFill>
                  <a:srgbClr val="990099"/>
                </a:solidFill>
                <a:latin typeface="Candara" pitchFamily="34" charset="0"/>
              </a:rPr>
              <a:t> </a:t>
            </a:r>
            <a:r>
              <a:rPr lang="es-MX" b="1" dirty="0">
                <a:solidFill>
                  <a:srgbClr val="990099"/>
                </a:solidFill>
                <a:latin typeface="Candara" pitchFamily="34" charset="0"/>
              </a:rPr>
              <a:t>en el mismo sentido del texto.</a:t>
            </a:r>
            <a:r>
              <a:rPr lang="es-MX" b="1" dirty="0">
                <a:latin typeface="Candara" pitchFamily="34" charset="0"/>
              </a:rPr>
              <a:t>  </a:t>
            </a:r>
            <a:r>
              <a:rPr lang="es-MX" dirty="0">
                <a:latin typeface="Candara" pitchFamily="34" charset="0"/>
              </a:rPr>
              <a:t>El folio de cada expediente debe ser de </a:t>
            </a:r>
            <a:r>
              <a:rPr lang="es-MX" b="1" dirty="0">
                <a:solidFill>
                  <a:srgbClr val="990099"/>
                </a:solidFill>
                <a:latin typeface="Candara" pitchFamily="34" charset="0"/>
              </a:rPr>
              <a:t>un solo color</a:t>
            </a:r>
            <a:r>
              <a:rPr lang="es-MX" dirty="0">
                <a:solidFill>
                  <a:srgbClr val="990099"/>
                </a:solidFill>
                <a:latin typeface="Candara" pitchFamily="34" charset="0"/>
              </a:rPr>
              <a:t>.</a:t>
            </a:r>
          </a:p>
          <a:p>
            <a:pPr marL="573089" indent="-573089">
              <a:defRPr/>
            </a:pPr>
            <a:endParaRPr lang="es-MX" sz="1800" dirty="0">
              <a:latin typeface="Candara" pitchFamily="34" charset="0"/>
            </a:endParaRPr>
          </a:p>
          <a:p>
            <a:pPr marL="573089" indent="-573089" algn="just">
              <a:defRPr/>
            </a:pPr>
            <a:endParaRPr lang="es-MX" dirty="0">
              <a:latin typeface="EurekaSans-Light" pitchFamily="50" charset="0"/>
            </a:endParaRPr>
          </a:p>
          <a:p>
            <a:pPr marL="573089" indent="-573089" algn="just">
              <a:defRPr/>
            </a:pPr>
            <a:endParaRPr lang="es-MX" dirty="0">
              <a:latin typeface="EurekaSans-Light" pitchFamily="50" charset="0"/>
            </a:endParaRPr>
          </a:p>
        </p:txBody>
      </p:sp>
      <p:pic>
        <p:nvPicPr>
          <p:cNvPr id="3" name="Objeto 3"/>
          <p:cNvPicPr>
            <a:picLocks noChangeArrowheads="1"/>
          </p:cNvPicPr>
          <p:nvPr/>
        </p:nvPicPr>
        <p:blipFill>
          <a:blip r:embed="rId2"/>
          <a:srcRect t="-314" r="-3040" b="-3777"/>
          <a:stretch>
            <a:fillRect/>
          </a:stretch>
        </p:blipFill>
        <p:spPr bwMode="auto">
          <a:xfrm>
            <a:off x="1676121" y="3459140"/>
            <a:ext cx="2500630" cy="2833688"/>
          </a:xfrm>
          <a:prstGeom prst="rect">
            <a:avLst/>
          </a:prstGeom>
          <a:noFill/>
          <a:ln w="9525">
            <a:noFill/>
            <a:miter lim="800000"/>
            <a:headEnd/>
            <a:tailEnd/>
          </a:ln>
        </p:spPr>
      </p:pic>
      <p:sp>
        <p:nvSpPr>
          <p:cNvPr id="4" name="3 CuadroTexto"/>
          <p:cNvSpPr txBox="1"/>
          <p:nvPr/>
        </p:nvSpPr>
        <p:spPr>
          <a:xfrm>
            <a:off x="6212448" y="4164017"/>
            <a:ext cx="2495670" cy="1500411"/>
          </a:xfrm>
          <a:prstGeom prst="rect">
            <a:avLst/>
          </a:prstGeom>
          <a:solidFill>
            <a:schemeClr val="bg1"/>
          </a:solidFill>
          <a:ln>
            <a:solidFill>
              <a:schemeClr val="tx1"/>
            </a:solidFill>
          </a:ln>
        </p:spPr>
        <p:txBody>
          <a:bodyPr wrap="square" rtlCol="0">
            <a:spAutoFit/>
          </a:bodyPr>
          <a:lstStyle/>
          <a:p>
            <a:endParaRPr lang="es-MX" dirty="0"/>
          </a:p>
          <a:p>
            <a:endParaRPr lang="es-MX" dirty="0" smtClean="0"/>
          </a:p>
          <a:p>
            <a:endParaRPr lang="es-MX" dirty="0"/>
          </a:p>
          <a:p>
            <a:endParaRPr lang="es-MX" sz="1050" dirty="0" smtClean="0"/>
          </a:p>
          <a:p>
            <a:endParaRPr lang="es-MX" sz="1050" dirty="0"/>
          </a:p>
          <a:p>
            <a:endParaRPr lang="es-MX" sz="105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029" y="4308033"/>
            <a:ext cx="2228351" cy="127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852408" y="4575669"/>
            <a:ext cx="2495670" cy="1531188"/>
          </a:xfrm>
          <a:prstGeom prst="rect">
            <a:avLst/>
          </a:prstGeom>
          <a:solidFill>
            <a:schemeClr val="bg1"/>
          </a:solidFill>
          <a:ln>
            <a:solidFill>
              <a:schemeClr val="tx1"/>
            </a:solidFill>
          </a:ln>
        </p:spPr>
        <p:txBody>
          <a:bodyPr wrap="square" rtlCol="0">
            <a:spAutoFit/>
          </a:bodyPr>
          <a:lstStyle/>
          <a:p>
            <a:endParaRPr lang="es-MX" dirty="0" smtClean="0"/>
          </a:p>
          <a:p>
            <a:endParaRPr lang="es-MX" sz="1050" dirty="0"/>
          </a:p>
          <a:p>
            <a:endParaRPr lang="es-MX" sz="1050" dirty="0" smtClean="0"/>
          </a:p>
          <a:p>
            <a:endParaRPr lang="es-MX" sz="1050" dirty="0"/>
          </a:p>
          <a:p>
            <a:endParaRPr lang="es-MX" sz="1050" dirty="0" smtClean="0"/>
          </a:p>
          <a:p>
            <a:endParaRPr lang="es-MX" sz="1050" dirty="0"/>
          </a:p>
          <a:p>
            <a:endParaRPr lang="es-MX" sz="1050" dirty="0" smtClean="0"/>
          </a:p>
          <a:p>
            <a:endParaRPr lang="es-MX" sz="1050" dirty="0" smtClean="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026" y="4694885"/>
            <a:ext cx="2279646" cy="127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492368" y="4976521"/>
            <a:ext cx="2495670" cy="1531188"/>
          </a:xfrm>
          <a:prstGeom prst="rect">
            <a:avLst/>
          </a:prstGeom>
          <a:solidFill>
            <a:schemeClr val="bg1"/>
          </a:solidFill>
          <a:ln>
            <a:solidFill>
              <a:schemeClr val="tx1"/>
            </a:solidFill>
          </a:ln>
        </p:spPr>
        <p:txBody>
          <a:bodyPr wrap="square" rtlCol="0">
            <a:spAutoFit/>
          </a:bodyPr>
          <a:lstStyle/>
          <a:p>
            <a:endParaRPr lang="es-MX" dirty="0" smtClean="0"/>
          </a:p>
          <a:p>
            <a:endParaRPr lang="es-MX" sz="1050" dirty="0"/>
          </a:p>
          <a:p>
            <a:endParaRPr lang="es-MX" sz="1050" dirty="0" smtClean="0"/>
          </a:p>
          <a:p>
            <a:endParaRPr lang="es-MX" sz="1050" dirty="0"/>
          </a:p>
          <a:p>
            <a:endParaRPr lang="es-MX" sz="1050" dirty="0" smtClean="0"/>
          </a:p>
          <a:p>
            <a:endParaRPr lang="es-MX" sz="1050" dirty="0"/>
          </a:p>
          <a:p>
            <a:endParaRPr lang="es-MX" sz="1050" dirty="0" smtClean="0"/>
          </a:p>
          <a:p>
            <a:endParaRPr lang="es-MX" sz="1050" dirty="0" smtClean="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0103" y="5074238"/>
            <a:ext cx="1800200" cy="134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8011013" y="5855718"/>
            <a:ext cx="383739" cy="307777"/>
          </a:xfrm>
          <a:prstGeom prst="rect">
            <a:avLst/>
          </a:prstGeom>
          <a:noFill/>
        </p:spPr>
        <p:txBody>
          <a:bodyPr wrap="square" rtlCol="0">
            <a:spAutoFit/>
          </a:bodyPr>
          <a:lstStyle/>
          <a:p>
            <a:r>
              <a:rPr lang="es-MX" sz="1400" b="1" dirty="0" smtClean="0"/>
              <a:t>01</a:t>
            </a:r>
            <a:endParaRPr lang="es-MX" b="1" dirty="0"/>
          </a:p>
        </p:txBody>
      </p:sp>
      <p:sp>
        <p:nvSpPr>
          <p:cNvPr id="11" name="10 CuadroTexto"/>
          <p:cNvSpPr txBox="1"/>
          <p:nvPr/>
        </p:nvSpPr>
        <p:spPr>
          <a:xfrm>
            <a:off x="8432906" y="5407844"/>
            <a:ext cx="419228" cy="307777"/>
          </a:xfrm>
          <a:prstGeom prst="rect">
            <a:avLst/>
          </a:prstGeom>
          <a:noFill/>
        </p:spPr>
        <p:txBody>
          <a:bodyPr wrap="square" rtlCol="0">
            <a:spAutoFit/>
          </a:bodyPr>
          <a:lstStyle/>
          <a:p>
            <a:r>
              <a:rPr lang="es-MX" sz="1400" b="1" dirty="0" smtClean="0"/>
              <a:t>02</a:t>
            </a:r>
            <a:endParaRPr lang="es-MX" sz="1400" b="1" dirty="0"/>
          </a:p>
        </p:txBody>
      </p:sp>
      <p:sp>
        <p:nvSpPr>
          <p:cNvPr id="12" name="11 CuadroTexto"/>
          <p:cNvSpPr txBox="1"/>
          <p:nvPr/>
        </p:nvSpPr>
        <p:spPr>
          <a:xfrm>
            <a:off x="1532232" y="4346041"/>
            <a:ext cx="1275102" cy="2015936"/>
          </a:xfrm>
          <a:prstGeom prst="rect">
            <a:avLst/>
          </a:prstGeom>
          <a:solidFill>
            <a:schemeClr val="bg1"/>
          </a:solidFill>
          <a:ln>
            <a:solidFill>
              <a:schemeClr val="tx1"/>
            </a:solidFill>
          </a:ln>
        </p:spPr>
        <p:txBody>
          <a:bodyPr wrap="square" rtlCol="0">
            <a:spAutoFit/>
          </a:bodyPr>
          <a:lstStyle/>
          <a:p>
            <a:endParaRPr lang="es-MX" dirty="0" smtClean="0"/>
          </a:p>
          <a:p>
            <a:endParaRPr lang="es-MX" sz="1050" dirty="0"/>
          </a:p>
          <a:p>
            <a:endParaRPr lang="es-MX" sz="1050" dirty="0" smtClean="0"/>
          </a:p>
          <a:p>
            <a:endParaRPr lang="es-MX" sz="1050" dirty="0"/>
          </a:p>
          <a:p>
            <a:endParaRPr lang="es-MX" sz="1050" dirty="0" smtClean="0"/>
          </a:p>
          <a:p>
            <a:endParaRPr lang="es-MX" sz="1050" dirty="0"/>
          </a:p>
          <a:p>
            <a:endParaRPr lang="es-MX" sz="1050" dirty="0" smtClean="0"/>
          </a:p>
          <a:p>
            <a:endParaRPr lang="es-MX" sz="1050" dirty="0"/>
          </a:p>
          <a:p>
            <a:endParaRPr lang="es-MX" sz="1050" dirty="0" smtClean="0"/>
          </a:p>
          <a:p>
            <a:endParaRPr lang="es-MX" sz="1050" dirty="0"/>
          </a:p>
          <a:p>
            <a:endParaRPr lang="es-MX" sz="1050" dirty="0" smtClean="0"/>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8544" y="4537606"/>
            <a:ext cx="108557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ppt_x"/>
                                          </p:val>
                                        </p:tav>
                                        <p:tav tm="100000">
                                          <p:val>
                                            <p:strVal val="#ppt_x"/>
                                          </p:val>
                                        </p:tav>
                                      </p:tavLst>
                                    </p:anim>
                                    <p:anim calcmode="lin" valueType="num">
                                      <p:cBhvr additive="base">
                                        <p:cTn id="21"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ppt_x"/>
                                          </p:val>
                                        </p:tav>
                                        <p:tav tm="100000">
                                          <p:val>
                                            <p:strVal val="#ppt_x"/>
                                          </p:val>
                                        </p:tav>
                                      </p:tavLst>
                                    </p:anim>
                                    <p:anim calcmode="lin" valueType="num">
                                      <p:cBhvr additive="base">
                                        <p:cTn id="27" dur="10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1000" fill="hold"/>
                                        <p:tgtEl>
                                          <p:spTgt spid="5"/>
                                        </p:tgtEl>
                                        <p:attrNameLst>
                                          <p:attrName>ppt_x</p:attrName>
                                        </p:attrNameLst>
                                      </p:cBhvr>
                                      <p:tavLst>
                                        <p:tav tm="0">
                                          <p:val>
                                            <p:strVal val="#ppt_x"/>
                                          </p:val>
                                        </p:tav>
                                        <p:tav tm="100000">
                                          <p:val>
                                            <p:strVal val="#ppt_x"/>
                                          </p:val>
                                        </p:tav>
                                      </p:tavLst>
                                    </p:anim>
                                    <p:anim calcmode="lin" valueType="num">
                                      <p:cBhvr additive="base">
                                        <p:cTn id="51" dur="1000" fill="hold"/>
                                        <p:tgtEl>
                                          <p:spTgt spid="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1000" fill="hold"/>
                                        <p:tgtEl>
                                          <p:spTgt spid="4"/>
                                        </p:tgtEl>
                                        <p:attrNameLst>
                                          <p:attrName>ppt_x</p:attrName>
                                        </p:attrNameLst>
                                      </p:cBhvr>
                                      <p:tavLst>
                                        <p:tav tm="0">
                                          <p:val>
                                            <p:strVal val="#ppt_x"/>
                                          </p:val>
                                        </p:tav>
                                        <p:tav tm="100000">
                                          <p:val>
                                            <p:strVal val="#ppt_x"/>
                                          </p:val>
                                        </p:tav>
                                      </p:tavLst>
                                    </p:anim>
                                    <p:anim calcmode="lin" valueType="num">
                                      <p:cBhvr additive="base">
                                        <p:cTn id="5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10" grpId="0"/>
      <p:bldP spid="11" grpId="0"/>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38137" y="1378445"/>
            <a:ext cx="8037989" cy="1610982"/>
          </a:xfrm>
          <a:prstGeom prst="rect">
            <a:avLst/>
          </a:prstGeom>
          <a:noFill/>
          <a:ln w="9525">
            <a:noFill/>
            <a:miter lim="800000"/>
            <a:headEnd/>
            <a:tailEnd/>
          </a:ln>
        </p:spPr>
        <p:txBody>
          <a:bodyPr wrap="square" lIns="101882" tIns="50941" rIns="101882" bIns="50941" anchor="ctr">
            <a:spAutoFit/>
          </a:bodyPr>
          <a:lstStyle/>
          <a:p>
            <a:pPr algn="just" eaLnBrk="0" hangingPunct="0">
              <a:buFontTx/>
              <a:buChar char="•"/>
            </a:pPr>
            <a:r>
              <a:rPr lang="es-MX" dirty="0">
                <a:latin typeface="Candara" pitchFamily="34" charset="0"/>
              </a:rPr>
              <a:t>El foliado deberá realizarse </a:t>
            </a:r>
            <a:r>
              <a:rPr lang="es-MX" b="1" dirty="0">
                <a:latin typeface="Candara" pitchFamily="34" charset="0"/>
              </a:rPr>
              <a:t>una vez concluido el asunto o trámite. </a:t>
            </a:r>
            <a:r>
              <a:rPr lang="es-MX" dirty="0">
                <a:latin typeface="Candara" pitchFamily="34" charset="0"/>
              </a:rPr>
              <a:t>(Al cierre del expediente).</a:t>
            </a:r>
          </a:p>
          <a:p>
            <a:pPr algn="just" eaLnBrk="0" hangingPunct="0"/>
            <a:r>
              <a:rPr lang="es-MX" dirty="0">
                <a:latin typeface="Candara" pitchFamily="34" charset="0"/>
              </a:rPr>
              <a:t>	*</a:t>
            </a:r>
            <a:r>
              <a:rPr lang="es-MX" u="sng" dirty="0">
                <a:latin typeface="Candara" pitchFamily="34" charset="0"/>
              </a:rPr>
              <a:t>Mientras el asunto </a:t>
            </a:r>
            <a:r>
              <a:rPr lang="es-MX" dirty="0">
                <a:latin typeface="Candara" pitchFamily="34" charset="0"/>
              </a:rPr>
              <a:t>de que se trate el expediente, </a:t>
            </a:r>
            <a:r>
              <a:rPr lang="es-MX" u="sng" dirty="0">
                <a:latin typeface="Candara" pitchFamily="34" charset="0"/>
              </a:rPr>
              <a:t>no esté </a:t>
            </a:r>
            <a:r>
              <a:rPr lang="es-MX" dirty="0" smtClean="0">
                <a:latin typeface="Candara" pitchFamily="34" charset="0"/>
              </a:rPr>
              <a:t>	</a:t>
            </a:r>
            <a:r>
              <a:rPr lang="es-MX" u="sng" dirty="0" smtClean="0">
                <a:latin typeface="Candara" pitchFamily="34" charset="0"/>
              </a:rPr>
              <a:t>concluido</a:t>
            </a:r>
            <a:r>
              <a:rPr lang="es-MX" u="sng" dirty="0">
                <a:latin typeface="Candara" pitchFamily="34" charset="0"/>
              </a:rPr>
              <a:t>, se debe foliar con </a:t>
            </a:r>
            <a:r>
              <a:rPr lang="es-MX" u="sng" dirty="0" smtClean="0">
                <a:latin typeface="Candara" pitchFamily="34" charset="0"/>
              </a:rPr>
              <a:t>LÁPIZ.</a:t>
            </a:r>
            <a:endParaRPr lang="es-MX" dirty="0">
              <a:latin typeface="Candara" pitchFamily="34" charset="0"/>
            </a:endParaRPr>
          </a:p>
          <a:p>
            <a:pPr eaLnBrk="0" hangingPunct="0"/>
            <a:endParaRPr lang="es-MX" sz="1800" dirty="0">
              <a:latin typeface="Candara" pitchFamily="34" charset="0"/>
            </a:endParaRPr>
          </a:p>
        </p:txBody>
      </p:sp>
      <p:pic>
        <p:nvPicPr>
          <p:cNvPr id="3" name="Objeto 10"/>
          <p:cNvPicPr>
            <a:picLocks noChangeArrowheads="1"/>
          </p:cNvPicPr>
          <p:nvPr/>
        </p:nvPicPr>
        <p:blipFill>
          <a:blip r:embed="rId2"/>
          <a:srcRect t="-237" b="-378"/>
          <a:stretch>
            <a:fillRect/>
          </a:stretch>
        </p:blipFill>
        <p:spPr bwMode="auto">
          <a:xfrm>
            <a:off x="3080495" y="2691966"/>
            <a:ext cx="3536157" cy="1872932"/>
          </a:xfrm>
          <a:prstGeom prst="rect">
            <a:avLst/>
          </a:prstGeom>
          <a:noFill/>
          <a:ln w="9525">
            <a:noFill/>
            <a:miter lim="800000"/>
            <a:headEnd/>
            <a:tailEnd/>
          </a:ln>
        </p:spPr>
      </p:pic>
      <p:sp>
        <p:nvSpPr>
          <p:cNvPr id="4" name="Rectangle 7"/>
          <p:cNvSpPr>
            <a:spLocks noChangeArrowheads="1"/>
          </p:cNvSpPr>
          <p:nvPr/>
        </p:nvSpPr>
        <p:spPr bwMode="auto">
          <a:xfrm>
            <a:off x="423812" y="1302245"/>
            <a:ext cx="205819" cy="379876"/>
          </a:xfrm>
          <a:prstGeom prst="rect">
            <a:avLst/>
          </a:prstGeom>
          <a:noFill/>
          <a:ln w="9525">
            <a:noFill/>
            <a:miter lim="800000"/>
            <a:headEnd/>
            <a:tailEnd/>
          </a:ln>
        </p:spPr>
        <p:txBody>
          <a:bodyPr wrap="none" lIns="101882" tIns="50941" rIns="101882" bIns="50941" anchor="ctr">
            <a:spAutoFit/>
          </a:bodyPr>
          <a:lstStyle/>
          <a:p>
            <a:pPr eaLnBrk="0" hangingPunct="0"/>
            <a:endParaRPr lang="es-MX" sz="1800">
              <a:latin typeface="Candara" pitchFamily="34" charset="0"/>
            </a:endParaRPr>
          </a:p>
        </p:txBody>
      </p:sp>
      <p:sp>
        <p:nvSpPr>
          <p:cNvPr id="5" name="Rectangle 9"/>
          <p:cNvSpPr>
            <a:spLocks noChangeArrowheads="1"/>
          </p:cNvSpPr>
          <p:nvPr/>
        </p:nvSpPr>
        <p:spPr bwMode="auto">
          <a:xfrm>
            <a:off x="629631" y="4627140"/>
            <a:ext cx="8437886" cy="656875"/>
          </a:xfrm>
          <a:prstGeom prst="rect">
            <a:avLst/>
          </a:prstGeom>
          <a:noFill/>
          <a:ln w="9525">
            <a:noFill/>
            <a:miter lim="800000"/>
            <a:headEnd/>
            <a:tailEnd/>
          </a:ln>
        </p:spPr>
        <p:txBody>
          <a:bodyPr wrap="square" lIns="101882" tIns="50941" rIns="101882" bIns="50941" anchor="ctr">
            <a:spAutoFit/>
          </a:bodyPr>
          <a:lstStyle/>
          <a:p>
            <a:pPr algn="just" eaLnBrk="0" hangingPunct="0">
              <a:buFontTx/>
              <a:buChar char="•"/>
            </a:pPr>
            <a:r>
              <a:rPr lang="es-MX" dirty="0">
                <a:latin typeface="Candara" pitchFamily="34" charset="0"/>
              </a:rPr>
              <a:t>Una vez cerrado el expediente, se puede foliar con </a:t>
            </a:r>
            <a:r>
              <a:rPr lang="es-MX" dirty="0" smtClean="0">
                <a:latin typeface="Candara" pitchFamily="34" charset="0"/>
              </a:rPr>
              <a:t>foliador, marcador de cera o </a:t>
            </a:r>
            <a:r>
              <a:rPr lang="es-MX" dirty="0">
                <a:latin typeface="Candara" pitchFamily="34" charset="0"/>
              </a:rPr>
              <a:t>con bolígrafo de tinta insoluble. </a:t>
            </a:r>
          </a:p>
        </p:txBody>
      </p:sp>
      <p:pic>
        <p:nvPicPr>
          <p:cNvPr id="6" name="Imagen 16" descr="http://images.google.com.mx/url?source=imgres&amp;ct=tbn&amp;q=http://os-notarias.es/tienda/images/75%25203032%2520Foliador%2520automatico.gif&amp;usg=AFQjCNFqRkLeiDLBhnI2IqlB2Tq5yb1K7g"/>
          <p:cNvPicPr>
            <a:picLocks noChangeAspect="1" noChangeArrowheads="1"/>
          </p:cNvPicPr>
          <p:nvPr/>
        </p:nvPicPr>
        <p:blipFill>
          <a:blip r:embed="rId3"/>
          <a:srcRect l="27998" t="6105" r="27000" b="10252"/>
          <a:stretch>
            <a:fillRect/>
          </a:stretch>
        </p:blipFill>
        <p:spPr bwMode="auto">
          <a:xfrm>
            <a:off x="6581983" y="5051243"/>
            <a:ext cx="887095" cy="1691217"/>
          </a:xfrm>
          <a:prstGeom prst="rect">
            <a:avLst/>
          </a:prstGeom>
          <a:noFill/>
          <a:ln w="9525">
            <a:noFill/>
            <a:miter lim="800000"/>
            <a:headEnd/>
            <a:tailEnd/>
          </a:ln>
        </p:spPr>
      </p:pic>
      <p:pic>
        <p:nvPicPr>
          <p:cNvPr id="7" name="Imagen 15" descr="http://images.google.com.mx/url?source=imgres&amp;ct=tbn&amp;q=http://serdis.dis.ulpgc.es/~a013855/boligrafoB.jpg&amp;usg=AFQjCNEMdIKIIbEOd6ioJPyEIfdTTdqT6A"/>
          <p:cNvPicPr>
            <a:picLocks noChangeAspect="1" noChangeArrowheads="1"/>
          </p:cNvPicPr>
          <p:nvPr/>
        </p:nvPicPr>
        <p:blipFill>
          <a:blip r:embed="rId4"/>
          <a:srcRect/>
          <a:stretch>
            <a:fillRect/>
          </a:stretch>
        </p:blipFill>
        <p:spPr bwMode="auto">
          <a:xfrm>
            <a:off x="3419872" y="5129508"/>
            <a:ext cx="2446497" cy="1534689"/>
          </a:xfrm>
          <a:prstGeom prst="rect">
            <a:avLst/>
          </a:prstGeom>
          <a:noFill/>
          <a:ln w="9525">
            <a:noFill/>
            <a:miter lim="800000"/>
            <a:headEnd/>
            <a:tailEnd/>
          </a:ln>
        </p:spPr>
      </p:pic>
      <p:pic>
        <p:nvPicPr>
          <p:cNvPr id="8" name="Picture 2" descr="http://papeleriacornejo.com/images/170126.jpg"/>
          <p:cNvPicPr>
            <a:picLocks noChangeAspect="1" noChangeArrowheads="1"/>
          </p:cNvPicPr>
          <p:nvPr/>
        </p:nvPicPr>
        <p:blipFill rotWithShape="1">
          <a:blip r:embed="rId5">
            <a:extLst>
              <a:ext uri="{28A0092B-C50C-407E-A947-70E740481C1C}">
                <a14:useLocalDpi xmlns:a14="http://schemas.microsoft.com/office/drawing/2010/main" val="0"/>
              </a:ext>
            </a:extLst>
          </a:blip>
          <a:srcRect l="7763" t="20217" r="7163" b="24465"/>
          <a:stretch/>
        </p:blipFill>
        <p:spPr bwMode="auto">
          <a:xfrm>
            <a:off x="629631" y="5516509"/>
            <a:ext cx="2431934" cy="113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8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44575" y="1673015"/>
            <a:ext cx="9036844" cy="410654"/>
          </a:xfrm>
          <a:prstGeom prst="rect">
            <a:avLst/>
          </a:prstGeom>
          <a:noFill/>
          <a:ln w="9525">
            <a:noFill/>
            <a:miter lim="800000"/>
            <a:headEnd/>
            <a:tailEnd/>
          </a:ln>
        </p:spPr>
        <p:txBody>
          <a:bodyPr lIns="101882" tIns="50941" rIns="101882" bIns="50941" anchor="ctr">
            <a:spAutoFit/>
          </a:bodyPr>
          <a:lstStyle/>
          <a:p>
            <a:pPr algn="just" eaLnBrk="0" hangingPunct="0">
              <a:buFontTx/>
              <a:buChar char="•"/>
            </a:pPr>
            <a:r>
              <a:rPr lang="es-MX" dirty="0" smtClean="0">
                <a:latin typeface="Candara" pitchFamily="34" charset="0"/>
              </a:rPr>
              <a:t>El foliado se realizará a cada tomo del expediente.</a:t>
            </a:r>
            <a:endParaRPr lang="es-MX" dirty="0">
              <a:latin typeface="Candara" pitchFamily="34" charset="0"/>
            </a:endParaRPr>
          </a:p>
        </p:txBody>
      </p:sp>
      <p:sp>
        <p:nvSpPr>
          <p:cNvPr id="3" name="Rectangle 4"/>
          <p:cNvSpPr>
            <a:spLocks noChangeArrowheads="1"/>
          </p:cNvSpPr>
          <p:nvPr/>
        </p:nvSpPr>
        <p:spPr bwMode="auto">
          <a:xfrm>
            <a:off x="2343409" y="5516730"/>
            <a:ext cx="5849928" cy="1026207"/>
          </a:xfrm>
          <a:prstGeom prst="rect">
            <a:avLst/>
          </a:prstGeom>
          <a:noFill/>
          <a:ln w="9525">
            <a:noFill/>
            <a:miter lim="800000"/>
            <a:headEnd/>
            <a:tailEnd/>
          </a:ln>
        </p:spPr>
        <p:txBody>
          <a:bodyPr wrap="none" lIns="101882" tIns="50941" rIns="101882" bIns="50941" anchor="ctr">
            <a:spAutoFit/>
          </a:bodyPr>
          <a:lstStyle/>
          <a:p>
            <a:pPr algn="just" eaLnBrk="0" hangingPunct="0">
              <a:buFontTx/>
              <a:buChar char="•"/>
            </a:pPr>
            <a:endParaRPr lang="es-MX" dirty="0">
              <a:latin typeface="Candara" pitchFamily="34" charset="0"/>
            </a:endParaRPr>
          </a:p>
          <a:p>
            <a:pPr algn="just" eaLnBrk="0" hangingPunct="0">
              <a:buFontTx/>
              <a:buChar char="•"/>
            </a:pPr>
            <a:r>
              <a:rPr lang="es-MX" dirty="0">
                <a:latin typeface="Candara" pitchFamily="34" charset="0"/>
              </a:rPr>
              <a:t>Se debe numerar de manera consecutiva, es decir, </a:t>
            </a:r>
            <a:endParaRPr lang="es-MX" dirty="0" smtClean="0">
              <a:latin typeface="Candara" pitchFamily="34" charset="0"/>
            </a:endParaRPr>
          </a:p>
          <a:p>
            <a:pPr algn="just" eaLnBrk="0" hangingPunct="0"/>
            <a:r>
              <a:rPr lang="es-MX" dirty="0" smtClean="0">
                <a:latin typeface="Candara" pitchFamily="34" charset="0"/>
              </a:rPr>
              <a:t>    sin </a:t>
            </a:r>
            <a:r>
              <a:rPr lang="es-MX" dirty="0">
                <a:latin typeface="Candara" pitchFamily="34" charset="0"/>
              </a:rPr>
              <a:t>omitir ni repetir números.</a:t>
            </a:r>
          </a:p>
        </p:txBody>
      </p:sp>
      <p:grpSp>
        <p:nvGrpSpPr>
          <p:cNvPr id="4" name="3 Grupo"/>
          <p:cNvGrpSpPr/>
          <p:nvPr/>
        </p:nvGrpSpPr>
        <p:grpSpPr>
          <a:xfrm>
            <a:off x="2133277" y="2556801"/>
            <a:ext cx="5972175" cy="2671762"/>
            <a:chOff x="2193540" y="1988550"/>
            <a:chExt cx="5972175" cy="2671762"/>
          </a:xfrm>
        </p:grpSpPr>
        <p:pic>
          <p:nvPicPr>
            <p:cNvPr id="5" name="Picture 2" descr="C:\Users\colivares\AppData\Local\Microsoft\Windows\Temporary Internet Files\Content.IE5\YASR98RN\MCj04398220000[1].png"/>
            <p:cNvPicPr>
              <a:picLocks noChangeAspect="1" noChangeArrowheads="1"/>
            </p:cNvPicPr>
            <p:nvPr/>
          </p:nvPicPr>
          <p:blipFill>
            <a:blip r:embed="rId2"/>
            <a:srcRect/>
            <a:stretch>
              <a:fillRect/>
            </a:stretch>
          </p:blipFill>
          <p:spPr bwMode="auto">
            <a:xfrm>
              <a:off x="2193540" y="1988550"/>
              <a:ext cx="2514600" cy="2590800"/>
            </a:xfrm>
            <a:prstGeom prst="rect">
              <a:avLst/>
            </a:prstGeom>
            <a:noFill/>
            <a:ln w="9525">
              <a:noFill/>
              <a:miter lim="800000"/>
              <a:headEnd/>
              <a:tailEnd/>
            </a:ln>
          </p:spPr>
        </p:pic>
        <p:pic>
          <p:nvPicPr>
            <p:cNvPr id="6" name="Picture 2" descr="C:\Users\colivares\AppData\Local\Microsoft\Windows\Temporary Internet Files\Content.IE5\YASR98RN\MCj04398220000[1].png"/>
            <p:cNvPicPr>
              <a:picLocks noChangeAspect="1" noChangeArrowheads="1"/>
            </p:cNvPicPr>
            <p:nvPr/>
          </p:nvPicPr>
          <p:blipFill>
            <a:blip r:embed="rId2"/>
            <a:srcRect/>
            <a:stretch>
              <a:fillRect/>
            </a:stretch>
          </p:blipFill>
          <p:spPr bwMode="auto">
            <a:xfrm>
              <a:off x="5651115" y="2069512"/>
              <a:ext cx="2514600" cy="2590800"/>
            </a:xfrm>
            <a:prstGeom prst="rect">
              <a:avLst/>
            </a:prstGeom>
            <a:noFill/>
            <a:ln w="9525">
              <a:noFill/>
              <a:miter lim="800000"/>
              <a:headEnd/>
              <a:tailEnd/>
            </a:ln>
          </p:spPr>
        </p:pic>
        <p:pic>
          <p:nvPicPr>
            <p:cNvPr id="7" name="Picture 2" descr="C:\Users\colivares\AppData\Local\Microsoft\Windows\Temporary Internet Files\Content.IE5\YASR98RN\MCj04398220000[1].png"/>
            <p:cNvPicPr>
              <a:picLocks noChangeAspect="1" noChangeArrowheads="1"/>
            </p:cNvPicPr>
            <p:nvPr/>
          </p:nvPicPr>
          <p:blipFill>
            <a:blip r:embed="rId2"/>
            <a:srcRect/>
            <a:stretch>
              <a:fillRect/>
            </a:stretch>
          </p:blipFill>
          <p:spPr bwMode="auto">
            <a:xfrm>
              <a:off x="3922328" y="1988550"/>
              <a:ext cx="2514600" cy="2590800"/>
            </a:xfrm>
            <a:prstGeom prst="rect">
              <a:avLst/>
            </a:prstGeom>
            <a:noFill/>
            <a:ln w="9525">
              <a:noFill/>
              <a:miter lim="800000"/>
              <a:headEnd/>
              <a:tailEnd/>
            </a:ln>
          </p:spPr>
        </p:pic>
        <p:sp>
          <p:nvSpPr>
            <p:cNvPr id="8" name="10 CuadroTexto"/>
            <p:cNvSpPr txBox="1">
              <a:spLocks noChangeArrowheads="1"/>
            </p:cNvSpPr>
            <p:nvPr/>
          </p:nvSpPr>
          <p:spPr bwMode="auto">
            <a:xfrm>
              <a:off x="2565379" y="2555287"/>
              <a:ext cx="918841" cy="461665"/>
            </a:xfrm>
            <a:prstGeom prst="rect">
              <a:avLst/>
            </a:prstGeom>
            <a:noFill/>
            <a:ln w="9525">
              <a:noFill/>
              <a:miter lim="800000"/>
              <a:headEnd/>
              <a:tailEnd/>
            </a:ln>
          </p:spPr>
          <p:txBody>
            <a:bodyPr wrap="none">
              <a:spAutoFit/>
            </a:bodyPr>
            <a:lstStyle/>
            <a:p>
              <a:pPr algn="ctr"/>
              <a:r>
                <a:rPr lang="es-MX" sz="1200" dirty="0">
                  <a:latin typeface="Candara" pitchFamily="34" charset="0"/>
                </a:rPr>
                <a:t>Expediente</a:t>
              </a:r>
            </a:p>
            <a:p>
              <a:pPr algn="ctr"/>
              <a:r>
                <a:rPr lang="es-MX" sz="1200" dirty="0">
                  <a:latin typeface="Candara" pitchFamily="34" charset="0"/>
                </a:rPr>
                <a:t> 104</a:t>
              </a:r>
            </a:p>
          </p:txBody>
        </p:sp>
        <p:sp>
          <p:nvSpPr>
            <p:cNvPr id="9" name="11 CuadroTexto"/>
            <p:cNvSpPr txBox="1">
              <a:spLocks noChangeArrowheads="1"/>
            </p:cNvSpPr>
            <p:nvPr/>
          </p:nvSpPr>
          <p:spPr bwMode="auto">
            <a:xfrm>
              <a:off x="4304654" y="2555287"/>
              <a:ext cx="918841" cy="461665"/>
            </a:xfrm>
            <a:prstGeom prst="rect">
              <a:avLst/>
            </a:prstGeom>
            <a:noFill/>
            <a:ln w="9525">
              <a:noFill/>
              <a:miter lim="800000"/>
              <a:headEnd/>
              <a:tailEnd/>
            </a:ln>
          </p:spPr>
          <p:txBody>
            <a:bodyPr wrap="none">
              <a:spAutoFit/>
            </a:bodyPr>
            <a:lstStyle/>
            <a:p>
              <a:pPr algn="ctr"/>
              <a:r>
                <a:rPr lang="es-MX" sz="1200" dirty="0">
                  <a:latin typeface="Candara" pitchFamily="34" charset="0"/>
                </a:rPr>
                <a:t>Expediente</a:t>
              </a:r>
            </a:p>
            <a:p>
              <a:pPr algn="ctr"/>
              <a:r>
                <a:rPr lang="es-MX" sz="1200" dirty="0">
                  <a:latin typeface="Candara" pitchFamily="34" charset="0"/>
                </a:rPr>
                <a:t> 104</a:t>
              </a:r>
            </a:p>
          </p:txBody>
        </p:sp>
        <p:sp>
          <p:nvSpPr>
            <p:cNvPr id="10" name="12 CuadroTexto"/>
            <p:cNvSpPr txBox="1">
              <a:spLocks noChangeArrowheads="1"/>
            </p:cNvSpPr>
            <p:nvPr/>
          </p:nvSpPr>
          <p:spPr bwMode="auto">
            <a:xfrm>
              <a:off x="6122603" y="2636250"/>
              <a:ext cx="926691" cy="461665"/>
            </a:xfrm>
            <a:prstGeom prst="rect">
              <a:avLst/>
            </a:prstGeom>
            <a:noFill/>
            <a:ln w="9525">
              <a:noFill/>
              <a:miter lim="800000"/>
              <a:headEnd/>
              <a:tailEnd/>
            </a:ln>
          </p:spPr>
          <p:txBody>
            <a:bodyPr wrap="square">
              <a:spAutoFit/>
            </a:bodyPr>
            <a:lstStyle/>
            <a:p>
              <a:pPr algn="ctr"/>
              <a:r>
                <a:rPr lang="es-MX" sz="1200" dirty="0">
                  <a:latin typeface="Candara" pitchFamily="34" charset="0"/>
                </a:rPr>
                <a:t>Expediente</a:t>
              </a:r>
            </a:p>
            <a:p>
              <a:pPr algn="ctr"/>
              <a:r>
                <a:rPr lang="es-MX" sz="1200" dirty="0">
                  <a:latin typeface="Candara" pitchFamily="34" charset="0"/>
                </a:rPr>
                <a:t> 104</a:t>
              </a:r>
            </a:p>
          </p:txBody>
        </p:sp>
        <p:sp>
          <p:nvSpPr>
            <p:cNvPr id="11" name="13 CuadroTexto"/>
            <p:cNvSpPr txBox="1">
              <a:spLocks noChangeArrowheads="1"/>
            </p:cNvSpPr>
            <p:nvPr/>
          </p:nvSpPr>
          <p:spPr bwMode="auto">
            <a:xfrm>
              <a:off x="2680687" y="3041062"/>
              <a:ext cx="688458" cy="461665"/>
            </a:xfrm>
            <a:prstGeom prst="rect">
              <a:avLst/>
            </a:prstGeom>
            <a:noFill/>
            <a:ln w="9525">
              <a:noFill/>
              <a:miter lim="800000"/>
              <a:headEnd/>
              <a:tailEnd/>
            </a:ln>
          </p:spPr>
          <p:txBody>
            <a:bodyPr wrap="none">
              <a:spAutoFit/>
            </a:bodyPr>
            <a:lstStyle/>
            <a:p>
              <a:pPr algn="ctr"/>
              <a:r>
                <a:rPr lang="es-MX" sz="1200" b="1" dirty="0">
                  <a:cs typeface="Arial" charset="0"/>
                </a:rPr>
                <a:t>TOMO </a:t>
              </a:r>
            </a:p>
            <a:p>
              <a:pPr algn="ctr"/>
              <a:r>
                <a:rPr lang="es-MX" sz="1200" b="1" dirty="0">
                  <a:cs typeface="Arial" charset="0"/>
                </a:rPr>
                <a:t>1/3</a:t>
              </a:r>
            </a:p>
          </p:txBody>
        </p:sp>
        <p:sp>
          <p:nvSpPr>
            <p:cNvPr id="12" name="14 CuadroTexto"/>
            <p:cNvSpPr txBox="1">
              <a:spLocks noChangeArrowheads="1"/>
            </p:cNvSpPr>
            <p:nvPr/>
          </p:nvSpPr>
          <p:spPr bwMode="auto">
            <a:xfrm>
              <a:off x="4359220" y="3041062"/>
              <a:ext cx="688458" cy="461665"/>
            </a:xfrm>
            <a:prstGeom prst="rect">
              <a:avLst/>
            </a:prstGeom>
            <a:noFill/>
            <a:ln w="9525">
              <a:noFill/>
              <a:miter lim="800000"/>
              <a:headEnd/>
              <a:tailEnd/>
            </a:ln>
          </p:spPr>
          <p:txBody>
            <a:bodyPr wrap="none">
              <a:spAutoFit/>
            </a:bodyPr>
            <a:lstStyle/>
            <a:p>
              <a:pPr algn="ctr"/>
              <a:r>
                <a:rPr lang="es-MX" sz="1200" b="1" dirty="0">
                  <a:cs typeface="Arial" charset="0"/>
                </a:rPr>
                <a:t>TOMO </a:t>
              </a:r>
            </a:p>
            <a:p>
              <a:pPr algn="ctr"/>
              <a:r>
                <a:rPr lang="es-MX" sz="1200" b="1" dirty="0">
                  <a:cs typeface="Arial" charset="0"/>
                </a:rPr>
                <a:t>2/3</a:t>
              </a:r>
            </a:p>
          </p:txBody>
        </p:sp>
        <p:sp>
          <p:nvSpPr>
            <p:cNvPr id="13" name="15 CuadroTexto"/>
            <p:cNvSpPr txBox="1">
              <a:spLocks noChangeArrowheads="1"/>
            </p:cNvSpPr>
            <p:nvPr/>
          </p:nvSpPr>
          <p:spPr bwMode="auto">
            <a:xfrm>
              <a:off x="6166589" y="3236325"/>
              <a:ext cx="688458" cy="461665"/>
            </a:xfrm>
            <a:prstGeom prst="rect">
              <a:avLst/>
            </a:prstGeom>
            <a:noFill/>
            <a:ln w="9525">
              <a:noFill/>
              <a:miter lim="800000"/>
              <a:headEnd/>
              <a:tailEnd/>
            </a:ln>
          </p:spPr>
          <p:txBody>
            <a:bodyPr wrap="none">
              <a:spAutoFit/>
            </a:bodyPr>
            <a:lstStyle/>
            <a:p>
              <a:pPr algn="ctr"/>
              <a:r>
                <a:rPr lang="es-MX" sz="1200" b="1" dirty="0">
                  <a:cs typeface="Arial" charset="0"/>
                </a:rPr>
                <a:t>TOMO </a:t>
              </a:r>
            </a:p>
            <a:p>
              <a:pPr algn="ctr"/>
              <a:r>
                <a:rPr lang="es-MX" sz="1200" b="1" dirty="0">
                  <a:cs typeface="Arial" charset="0"/>
                </a:rPr>
                <a:t>3/3</a:t>
              </a:r>
            </a:p>
          </p:txBody>
        </p:sp>
        <p:sp>
          <p:nvSpPr>
            <p:cNvPr id="14" name="16 CuadroTexto"/>
            <p:cNvSpPr txBox="1">
              <a:spLocks noChangeArrowheads="1"/>
            </p:cNvSpPr>
            <p:nvPr/>
          </p:nvSpPr>
          <p:spPr bwMode="auto">
            <a:xfrm>
              <a:off x="3322416" y="4152793"/>
              <a:ext cx="276038" cy="307777"/>
            </a:xfrm>
            <a:prstGeom prst="rect">
              <a:avLst/>
            </a:prstGeom>
            <a:noFill/>
            <a:ln w="9525">
              <a:noFill/>
              <a:miter lim="800000"/>
              <a:headEnd/>
              <a:tailEnd/>
            </a:ln>
          </p:spPr>
          <p:txBody>
            <a:bodyPr wrap="none">
              <a:spAutoFit/>
            </a:bodyPr>
            <a:lstStyle/>
            <a:p>
              <a:r>
                <a:rPr lang="es-MX" sz="1400" b="1" dirty="0">
                  <a:cs typeface="Arial" charset="0"/>
                </a:rPr>
                <a:t>1</a:t>
              </a:r>
            </a:p>
          </p:txBody>
        </p:sp>
        <p:sp>
          <p:nvSpPr>
            <p:cNvPr id="15" name="17 CuadroTexto"/>
            <p:cNvSpPr txBox="1">
              <a:spLocks noChangeArrowheads="1"/>
            </p:cNvSpPr>
            <p:nvPr/>
          </p:nvSpPr>
          <p:spPr bwMode="auto">
            <a:xfrm>
              <a:off x="3529421" y="4167598"/>
              <a:ext cx="367408" cy="307777"/>
            </a:xfrm>
            <a:prstGeom prst="rect">
              <a:avLst/>
            </a:prstGeom>
            <a:noFill/>
            <a:ln w="9525">
              <a:noFill/>
              <a:miter lim="800000"/>
              <a:headEnd/>
              <a:tailEnd/>
            </a:ln>
          </p:spPr>
          <p:txBody>
            <a:bodyPr wrap="none">
              <a:spAutoFit/>
            </a:bodyPr>
            <a:lstStyle/>
            <a:p>
              <a:r>
                <a:rPr lang="es-MX" sz="1400" b="1" dirty="0">
                  <a:cs typeface="Arial" charset="0"/>
                </a:rPr>
                <a:t>35</a:t>
              </a:r>
            </a:p>
          </p:txBody>
        </p:sp>
        <p:sp>
          <p:nvSpPr>
            <p:cNvPr id="16" name="18 CuadroTexto"/>
            <p:cNvSpPr txBox="1">
              <a:spLocks noChangeArrowheads="1"/>
            </p:cNvSpPr>
            <p:nvPr/>
          </p:nvSpPr>
          <p:spPr bwMode="auto">
            <a:xfrm>
              <a:off x="5015730" y="4108379"/>
              <a:ext cx="276038" cy="307777"/>
            </a:xfrm>
            <a:prstGeom prst="rect">
              <a:avLst/>
            </a:prstGeom>
            <a:noFill/>
            <a:ln w="9525">
              <a:noFill/>
              <a:miter lim="800000"/>
              <a:headEnd/>
              <a:tailEnd/>
            </a:ln>
          </p:spPr>
          <p:txBody>
            <a:bodyPr wrap="none">
              <a:spAutoFit/>
            </a:bodyPr>
            <a:lstStyle/>
            <a:p>
              <a:r>
                <a:rPr lang="es-MX" sz="1400" b="1" dirty="0">
                  <a:cs typeface="Arial" charset="0"/>
                </a:rPr>
                <a:t>1</a:t>
              </a:r>
            </a:p>
          </p:txBody>
        </p:sp>
        <p:sp>
          <p:nvSpPr>
            <p:cNvPr id="17" name="19 CuadroTexto"/>
            <p:cNvSpPr txBox="1">
              <a:spLocks noChangeArrowheads="1"/>
            </p:cNvSpPr>
            <p:nvPr/>
          </p:nvSpPr>
          <p:spPr bwMode="auto">
            <a:xfrm>
              <a:off x="5222735" y="4123184"/>
              <a:ext cx="367408" cy="307777"/>
            </a:xfrm>
            <a:prstGeom prst="rect">
              <a:avLst/>
            </a:prstGeom>
            <a:noFill/>
            <a:ln w="9525">
              <a:noFill/>
              <a:miter lim="800000"/>
              <a:headEnd/>
              <a:tailEnd/>
            </a:ln>
          </p:spPr>
          <p:txBody>
            <a:bodyPr wrap="none">
              <a:spAutoFit/>
            </a:bodyPr>
            <a:lstStyle/>
            <a:p>
              <a:r>
                <a:rPr lang="es-MX" sz="1400" b="1" dirty="0">
                  <a:cs typeface="Arial" charset="0"/>
                </a:rPr>
                <a:t>48</a:t>
              </a:r>
            </a:p>
          </p:txBody>
        </p:sp>
        <p:sp>
          <p:nvSpPr>
            <p:cNvPr id="18" name="20 CuadroTexto"/>
            <p:cNvSpPr txBox="1">
              <a:spLocks noChangeArrowheads="1"/>
            </p:cNvSpPr>
            <p:nvPr/>
          </p:nvSpPr>
          <p:spPr bwMode="auto">
            <a:xfrm>
              <a:off x="6773256" y="4144928"/>
              <a:ext cx="276038" cy="307777"/>
            </a:xfrm>
            <a:prstGeom prst="rect">
              <a:avLst/>
            </a:prstGeom>
            <a:noFill/>
            <a:ln w="9525">
              <a:noFill/>
              <a:miter lim="800000"/>
              <a:headEnd/>
              <a:tailEnd/>
            </a:ln>
          </p:spPr>
          <p:txBody>
            <a:bodyPr wrap="none">
              <a:spAutoFit/>
            </a:bodyPr>
            <a:lstStyle/>
            <a:p>
              <a:r>
                <a:rPr lang="es-MX" sz="1400" b="1" dirty="0">
                  <a:cs typeface="Arial" charset="0"/>
                </a:rPr>
                <a:t>1</a:t>
              </a:r>
            </a:p>
          </p:txBody>
        </p:sp>
        <p:sp>
          <p:nvSpPr>
            <p:cNvPr id="19" name="21 CuadroTexto"/>
            <p:cNvSpPr txBox="1">
              <a:spLocks noChangeArrowheads="1"/>
            </p:cNvSpPr>
            <p:nvPr/>
          </p:nvSpPr>
          <p:spPr bwMode="auto">
            <a:xfrm>
              <a:off x="6980261" y="4159732"/>
              <a:ext cx="367408" cy="307777"/>
            </a:xfrm>
            <a:prstGeom prst="rect">
              <a:avLst/>
            </a:prstGeom>
            <a:noFill/>
            <a:ln w="9525">
              <a:noFill/>
              <a:miter lim="800000"/>
              <a:headEnd/>
              <a:tailEnd/>
            </a:ln>
          </p:spPr>
          <p:txBody>
            <a:bodyPr wrap="none">
              <a:spAutoFit/>
            </a:bodyPr>
            <a:lstStyle/>
            <a:p>
              <a:r>
                <a:rPr lang="es-MX" sz="1400" b="1" dirty="0">
                  <a:cs typeface="Arial" charset="0"/>
                </a:rPr>
                <a:t>52</a:t>
              </a:r>
            </a:p>
          </p:txBody>
        </p:sp>
      </p:grpSp>
    </p:spTree>
    <p:extLst>
      <p:ext uri="{BB962C8B-B14F-4D97-AF65-F5344CB8AC3E}">
        <p14:creationId xmlns:p14="http://schemas.microsoft.com/office/powerpoint/2010/main" val="5417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to="" calcmode="lin" valueType="num">
                                      <p:cBhvr>
                                        <p:cTn id="18"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84110506"/>
              </p:ext>
            </p:extLst>
          </p:nvPr>
        </p:nvGraphicFramePr>
        <p:xfrm>
          <a:off x="348975" y="2276062"/>
          <a:ext cx="6858050" cy="941680"/>
        </p:xfrm>
        <a:graphic>
          <a:graphicData uri="http://schemas.openxmlformats.org/drawingml/2006/table">
            <a:tbl>
              <a:tblPr firstRow="1" bandRow="1">
                <a:tableStyleId>{E8034E78-7F5D-4C2E-B375-FC64B27BC917}</a:tableStyleId>
              </a:tblPr>
              <a:tblGrid>
                <a:gridCol w="1046144"/>
                <a:gridCol w="1697076"/>
                <a:gridCol w="1371610"/>
                <a:gridCol w="1371610"/>
                <a:gridCol w="1371610"/>
              </a:tblGrid>
              <a:tr h="941680">
                <a:tc>
                  <a:txBody>
                    <a:bodyPr/>
                    <a:lstStyle/>
                    <a:p>
                      <a:pPr algn="ctr"/>
                      <a:r>
                        <a:rPr lang="es-MX" sz="2000" i="0" dirty="0" smtClean="0">
                          <a:solidFill>
                            <a:schemeClr val="bg1"/>
                          </a:solidFill>
                          <a:latin typeface="Candara" pitchFamily="34" charset="0"/>
                        </a:rPr>
                        <a:t>FASE</a:t>
                      </a:r>
                      <a:endParaRPr lang="es-MX" sz="2000" i="0" dirty="0">
                        <a:solidFill>
                          <a:schemeClr val="bg1"/>
                        </a:solidFill>
                        <a:latin typeface="Candara" pitchFamily="34" charset="0"/>
                      </a:endParaRPr>
                    </a:p>
                  </a:txBody>
                  <a:tcPr anchor="ctr" anchorCtr="1"/>
                </a:tc>
                <a:tc>
                  <a:txBody>
                    <a:bodyPr/>
                    <a:lstStyle/>
                    <a:p>
                      <a:pPr algn="ctr"/>
                      <a:r>
                        <a:rPr lang="es-MX" sz="2000" i="0" dirty="0" smtClean="0">
                          <a:solidFill>
                            <a:schemeClr val="bg1"/>
                          </a:solidFill>
                          <a:latin typeface="Candara" pitchFamily="34" charset="0"/>
                        </a:rPr>
                        <a:t>VALOR</a:t>
                      </a:r>
                      <a:endParaRPr lang="es-MX" sz="2000" i="0" dirty="0">
                        <a:solidFill>
                          <a:schemeClr val="bg1"/>
                        </a:solidFill>
                        <a:latin typeface="Candara" pitchFamily="34" charset="0"/>
                      </a:endParaRPr>
                    </a:p>
                  </a:txBody>
                  <a:tcPr anchor="ctr" anchorCtr="1"/>
                </a:tc>
                <a:tc>
                  <a:txBody>
                    <a:bodyPr/>
                    <a:lstStyle/>
                    <a:p>
                      <a:pPr algn="ctr"/>
                      <a:r>
                        <a:rPr lang="es-MX" sz="2000" i="0" dirty="0" smtClean="0">
                          <a:solidFill>
                            <a:schemeClr val="bg1"/>
                          </a:solidFill>
                          <a:latin typeface="Candara" pitchFamily="34" charset="0"/>
                        </a:rPr>
                        <a:t>USO</a:t>
                      </a:r>
                      <a:endParaRPr lang="es-MX" sz="2000" i="0" dirty="0">
                        <a:solidFill>
                          <a:schemeClr val="bg1"/>
                        </a:solidFill>
                        <a:latin typeface="Candara" pitchFamily="34" charset="0"/>
                      </a:endParaRPr>
                    </a:p>
                  </a:txBody>
                  <a:tcPr anchor="ctr" anchorCtr="1"/>
                </a:tc>
                <a:tc>
                  <a:txBody>
                    <a:bodyPr/>
                    <a:lstStyle/>
                    <a:p>
                      <a:pPr algn="ctr"/>
                      <a:r>
                        <a:rPr lang="es-MX" sz="2000" i="0" dirty="0" smtClean="0">
                          <a:solidFill>
                            <a:schemeClr val="bg1"/>
                          </a:solidFill>
                          <a:latin typeface="Candara" pitchFamily="34" charset="0"/>
                        </a:rPr>
                        <a:t>USUARIO</a:t>
                      </a:r>
                      <a:endParaRPr lang="es-MX" sz="2000" i="0" dirty="0">
                        <a:solidFill>
                          <a:schemeClr val="bg1"/>
                        </a:solidFill>
                        <a:latin typeface="Candara" pitchFamily="34" charset="0"/>
                      </a:endParaRPr>
                    </a:p>
                  </a:txBody>
                  <a:tcPr anchor="ctr" anchorCtr="1"/>
                </a:tc>
                <a:tc>
                  <a:txBody>
                    <a:bodyPr/>
                    <a:lstStyle/>
                    <a:p>
                      <a:pPr algn="ctr"/>
                      <a:r>
                        <a:rPr lang="es-MX" sz="2000" i="0" dirty="0" smtClean="0">
                          <a:solidFill>
                            <a:schemeClr val="bg1"/>
                          </a:solidFill>
                          <a:latin typeface="Candara" pitchFamily="34" charset="0"/>
                        </a:rPr>
                        <a:t>TIPO</a:t>
                      </a:r>
                      <a:r>
                        <a:rPr lang="es-MX" sz="2000" i="0" baseline="0" dirty="0" smtClean="0">
                          <a:solidFill>
                            <a:schemeClr val="bg1"/>
                          </a:solidFill>
                          <a:latin typeface="Candara" pitchFamily="34" charset="0"/>
                        </a:rPr>
                        <a:t> DE ARCHIVO</a:t>
                      </a:r>
                      <a:endParaRPr lang="es-MX" sz="2000" i="0" dirty="0">
                        <a:solidFill>
                          <a:schemeClr val="bg1"/>
                        </a:solidFill>
                        <a:latin typeface="Candara" pitchFamily="34" charset="0"/>
                      </a:endParaRPr>
                    </a:p>
                  </a:txBody>
                  <a:tcPr anchor="ctr" anchorCtr="1"/>
                </a:tc>
              </a:tr>
            </a:tbl>
          </a:graphicData>
        </a:graphic>
      </p:graphicFrame>
      <p:sp>
        <p:nvSpPr>
          <p:cNvPr id="3" name="2 Flecha curvada hacia abajo"/>
          <p:cNvSpPr/>
          <p:nvPr/>
        </p:nvSpPr>
        <p:spPr>
          <a:xfrm rot="5400000">
            <a:off x="7161781" y="4107577"/>
            <a:ext cx="642937" cy="214313"/>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solidFill>
                <a:schemeClr val="tx1"/>
              </a:solidFill>
              <a:latin typeface="Candara" pitchFamily="34" charset="0"/>
            </a:endParaRPr>
          </a:p>
        </p:txBody>
      </p:sp>
      <p:sp>
        <p:nvSpPr>
          <p:cNvPr id="4" name="6 CuadroTexto"/>
          <p:cNvSpPr txBox="1">
            <a:spLocks noChangeArrowheads="1"/>
          </p:cNvSpPr>
          <p:nvPr/>
        </p:nvSpPr>
        <p:spPr bwMode="auto">
          <a:xfrm>
            <a:off x="7560458" y="3953123"/>
            <a:ext cx="1234056" cy="523220"/>
          </a:xfrm>
          <a:prstGeom prst="rect">
            <a:avLst/>
          </a:prstGeom>
          <a:noFill/>
          <a:ln w="9525">
            <a:noFill/>
            <a:miter lim="800000"/>
            <a:headEnd/>
            <a:tailEnd/>
          </a:ln>
        </p:spPr>
        <p:txBody>
          <a:bodyPr wrap="none">
            <a:spAutoFit/>
          </a:bodyPr>
          <a:lstStyle/>
          <a:p>
            <a:pPr algn="ctr"/>
            <a:r>
              <a:rPr lang="es-MX" sz="1400" b="1" dirty="0">
                <a:solidFill>
                  <a:srgbClr val="92D050"/>
                </a:solidFill>
                <a:effectLst>
                  <a:outerShdw blurRad="38100" dist="38100" dir="2700000" algn="tl">
                    <a:srgbClr val="000000">
                      <a:alpha val="43137"/>
                    </a:srgbClr>
                  </a:outerShdw>
                </a:effectLst>
                <a:latin typeface="Candara" pitchFamily="34" charset="0"/>
              </a:rPr>
              <a:t>Transferencia</a:t>
            </a:r>
          </a:p>
          <a:p>
            <a:pPr algn="ctr"/>
            <a:r>
              <a:rPr lang="es-MX" sz="1400" b="1" dirty="0">
                <a:solidFill>
                  <a:srgbClr val="92D050"/>
                </a:solidFill>
                <a:effectLst>
                  <a:outerShdw blurRad="38100" dist="38100" dir="2700000" algn="tl">
                    <a:srgbClr val="000000">
                      <a:alpha val="43137"/>
                    </a:srgbClr>
                  </a:outerShdw>
                </a:effectLst>
                <a:latin typeface="Candara" pitchFamily="34" charset="0"/>
              </a:rPr>
              <a:t>primaria</a:t>
            </a:r>
          </a:p>
        </p:txBody>
      </p:sp>
      <p:sp>
        <p:nvSpPr>
          <p:cNvPr id="5" name="7 CuadroTexto"/>
          <p:cNvSpPr txBox="1">
            <a:spLocks noChangeArrowheads="1"/>
          </p:cNvSpPr>
          <p:nvPr/>
        </p:nvSpPr>
        <p:spPr bwMode="auto">
          <a:xfrm>
            <a:off x="7560458" y="5266379"/>
            <a:ext cx="1234056" cy="523220"/>
          </a:xfrm>
          <a:prstGeom prst="rect">
            <a:avLst/>
          </a:prstGeom>
          <a:noFill/>
          <a:ln w="9525">
            <a:noFill/>
            <a:miter lim="800000"/>
            <a:headEnd/>
            <a:tailEnd/>
          </a:ln>
        </p:spPr>
        <p:txBody>
          <a:bodyPr wrap="none">
            <a:spAutoFit/>
          </a:bodyPr>
          <a:lstStyle/>
          <a:p>
            <a:pPr algn="ctr"/>
            <a:r>
              <a:rPr lang="es-MX" sz="1400" b="1" dirty="0">
                <a:solidFill>
                  <a:srgbClr val="FFCF37"/>
                </a:solidFill>
                <a:effectLst>
                  <a:outerShdw blurRad="38100" dist="38100" dir="2700000" algn="tl">
                    <a:srgbClr val="000000">
                      <a:alpha val="43137"/>
                    </a:srgbClr>
                  </a:outerShdw>
                </a:effectLst>
                <a:latin typeface="Candara" pitchFamily="34" charset="0"/>
              </a:rPr>
              <a:t>Transferencia</a:t>
            </a:r>
          </a:p>
          <a:p>
            <a:pPr algn="ctr"/>
            <a:r>
              <a:rPr lang="es-MX" sz="1400" b="1" dirty="0">
                <a:solidFill>
                  <a:srgbClr val="FFCF37"/>
                </a:solidFill>
                <a:effectLst>
                  <a:outerShdw blurRad="38100" dist="38100" dir="2700000" algn="tl">
                    <a:srgbClr val="000000">
                      <a:alpha val="43137"/>
                    </a:srgbClr>
                  </a:outerShdw>
                </a:effectLst>
                <a:latin typeface="Candara" pitchFamily="34" charset="0"/>
              </a:rPr>
              <a:t>secundaria</a:t>
            </a:r>
          </a:p>
        </p:txBody>
      </p:sp>
      <p:sp>
        <p:nvSpPr>
          <p:cNvPr id="6" name="11 CuadroTexto"/>
          <p:cNvSpPr txBox="1">
            <a:spLocks noChangeArrowheads="1"/>
          </p:cNvSpPr>
          <p:nvPr/>
        </p:nvSpPr>
        <p:spPr bwMode="auto">
          <a:xfrm>
            <a:off x="7796624" y="4650867"/>
            <a:ext cx="1093568" cy="523220"/>
          </a:xfrm>
          <a:prstGeom prst="rect">
            <a:avLst/>
          </a:prstGeom>
          <a:noFill/>
          <a:ln w="9525">
            <a:noFill/>
            <a:miter lim="800000"/>
            <a:headEnd/>
            <a:tailEnd/>
          </a:ln>
        </p:spPr>
        <p:txBody>
          <a:bodyPr wrap="none">
            <a:spAutoFit/>
          </a:bodyPr>
          <a:lstStyle/>
          <a:p>
            <a:pPr algn="ctr"/>
            <a:r>
              <a:rPr lang="es-MX" sz="1400" dirty="0">
                <a:solidFill>
                  <a:srgbClr val="CC00CC"/>
                </a:solidFill>
                <a:effectLst>
                  <a:outerShdw blurRad="38100" dist="38100" dir="2700000" algn="tl">
                    <a:srgbClr val="000000">
                      <a:alpha val="43137"/>
                    </a:srgbClr>
                  </a:outerShdw>
                </a:effectLst>
                <a:latin typeface="Candara" pitchFamily="34" charset="0"/>
              </a:rPr>
              <a:t>Baja </a:t>
            </a:r>
          </a:p>
          <a:p>
            <a:pPr algn="ctr"/>
            <a:r>
              <a:rPr lang="es-MX" sz="1400" dirty="0">
                <a:solidFill>
                  <a:srgbClr val="CC00CC"/>
                </a:solidFill>
                <a:effectLst>
                  <a:outerShdw blurRad="38100" dist="38100" dir="2700000" algn="tl">
                    <a:srgbClr val="000000">
                      <a:alpha val="43137"/>
                    </a:srgbClr>
                  </a:outerShdw>
                </a:effectLst>
                <a:latin typeface="Candara" pitchFamily="34" charset="0"/>
              </a:rPr>
              <a:t>documental</a:t>
            </a:r>
          </a:p>
        </p:txBody>
      </p:sp>
      <p:sp>
        <p:nvSpPr>
          <p:cNvPr id="7" name="6 Flecha curvada hacia abajo"/>
          <p:cNvSpPr/>
          <p:nvPr/>
        </p:nvSpPr>
        <p:spPr>
          <a:xfrm rot="5400000">
            <a:off x="7161781" y="5480691"/>
            <a:ext cx="642937" cy="214313"/>
          </a:xfrm>
          <a:prstGeom prst="curvedDownArrow">
            <a:avLst/>
          </a:prstGeom>
          <a:solidFill>
            <a:srgbClr val="FFD44B"/>
          </a:solidFill>
          <a:ln>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800">
              <a:solidFill>
                <a:schemeClr val="tx1"/>
              </a:solidFill>
              <a:latin typeface="Candara" pitchFamily="34" charset="0"/>
            </a:endParaRPr>
          </a:p>
        </p:txBody>
      </p:sp>
      <p:sp>
        <p:nvSpPr>
          <p:cNvPr id="8" name="7 Flecha derecha"/>
          <p:cNvSpPr/>
          <p:nvPr/>
        </p:nvSpPr>
        <p:spPr>
          <a:xfrm>
            <a:off x="7259718" y="4767242"/>
            <a:ext cx="572572" cy="261610"/>
          </a:xfrm>
          <a:prstGeom prst="rightArrow">
            <a:avLst/>
          </a:prstGeom>
          <a:solidFill>
            <a:srgbClr val="CC00CC"/>
          </a:solidFill>
          <a:ln>
            <a:solidFill>
              <a:srgbClr val="CC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9" name="8 CuadroTexto"/>
          <p:cNvSpPr txBox="1"/>
          <p:nvPr/>
        </p:nvSpPr>
        <p:spPr>
          <a:xfrm>
            <a:off x="329919" y="3291981"/>
            <a:ext cx="1382710" cy="954107"/>
          </a:xfrm>
          <a:prstGeom prst="rect">
            <a:avLst/>
          </a:prstGeom>
          <a:solidFill>
            <a:schemeClr val="bg1">
              <a:lumMod val="85000"/>
            </a:schemeClr>
          </a:solidFill>
        </p:spPr>
        <p:txBody>
          <a:bodyPr wrap="square" rtlCol="0">
            <a:spAutoFit/>
          </a:bodyPr>
          <a:lstStyle/>
          <a:p>
            <a:pPr algn="ctr"/>
            <a:endParaRPr lang="es-MX" dirty="0" smtClean="0">
              <a:latin typeface="Candara" pitchFamily="34" charset="0"/>
            </a:endParaRPr>
          </a:p>
          <a:p>
            <a:pPr algn="ctr"/>
            <a:r>
              <a:rPr lang="es-MX" sz="1600" dirty="0" smtClean="0">
                <a:latin typeface="Candara" pitchFamily="34" charset="0"/>
              </a:rPr>
              <a:t>ACTIVA</a:t>
            </a:r>
          </a:p>
          <a:p>
            <a:pPr algn="ctr"/>
            <a:endParaRPr lang="es-MX" dirty="0">
              <a:latin typeface="Candara" pitchFamily="34" charset="0"/>
            </a:endParaRPr>
          </a:p>
        </p:txBody>
      </p:sp>
      <p:sp>
        <p:nvSpPr>
          <p:cNvPr id="10" name="9 CuadroTexto"/>
          <p:cNvSpPr txBox="1"/>
          <p:nvPr/>
        </p:nvSpPr>
        <p:spPr>
          <a:xfrm>
            <a:off x="1712628" y="3284417"/>
            <a:ext cx="1576405" cy="954107"/>
          </a:xfrm>
          <a:prstGeom prst="rect">
            <a:avLst/>
          </a:prstGeom>
          <a:solidFill>
            <a:schemeClr val="bg1">
              <a:lumMod val="85000"/>
            </a:schemeClr>
          </a:solidFill>
        </p:spPr>
        <p:txBody>
          <a:bodyPr wrap="square" rtlCol="0">
            <a:spAutoFit/>
          </a:bodyPr>
          <a:lstStyle/>
          <a:p>
            <a:pPr defTabSz="914400"/>
            <a:r>
              <a:rPr lang="es-MX" sz="1400" b="1" dirty="0" smtClean="0">
                <a:latin typeface="Candara" pitchFamily="34" charset="0"/>
              </a:rPr>
              <a:t>PRIMARIO</a:t>
            </a:r>
            <a:endParaRPr lang="es-MX" sz="1400" b="1" dirty="0">
              <a:latin typeface="Candara" pitchFamily="34" charset="0"/>
            </a:endParaRPr>
          </a:p>
          <a:p>
            <a:pPr defTabSz="914400">
              <a:buFont typeface="Arial" pitchFamily="34" charset="0"/>
              <a:buChar char="•"/>
            </a:pPr>
            <a:r>
              <a:rPr lang="es-MX" sz="1400" dirty="0">
                <a:latin typeface="Candara" pitchFamily="34" charset="0"/>
              </a:rPr>
              <a:t>Administrativo</a:t>
            </a:r>
          </a:p>
          <a:p>
            <a:pPr defTabSz="914400">
              <a:buFont typeface="Arial" pitchFamily="34" charset="0"/>
              <a:buChar char="•"/>
            </a:pPr>
            <a:r>
              <a:rPr lang="es-MX" sz="1400" dirty="0">
                <a:latin typeface="Candara" pitchFamily="34" charset="0"/>
              </a:rPr>
              <a:t>Legal</a:t>
            </a:r>
          </a:p>
          <a:p>
            <a:pPr defTabSz="914400">
              <a:buFont typeface="Arial" pitchFamily="34" charset="0"/>
              <a:buChar char="•"/>
            </a:pPr>
            <a:r>
              <a:rPr lang="es-MX" sz="1400" dirty="0">
                <a:latin typeface="Candara" pitchFamily="34" charset="0"/>
              </a:rPr>
              <a:t>Fiscal o </a:t>
            </a:r>
            <a:r>
              <a:rPr lang="es-MX" sz="1400" dirty="0" smtClean="0">
                <a:latin typeface="Candara" pitchFamily="34" charset="0"/>
              </a:rPr>
              <a:t>Contable</a:t>
            </a:r>
            <a:endParaRPr lang="es-MX" sz="1800" dirty="0">
              <a:latin typeface="Candara" pitchFamily="34" charset="0"/>
            </a:endParaRPr>
          </a:p>
        </p:txBody>
      </p:sp>
      <p:sp>
        <p:nvSpPr>
          <p:cNvPr id="11" name="10 CuadroTexto"/>
          <p:cNvSpPr txBox="1"/>
          <p:nvPr/>
        </p:nvSpPr>
        <p:spPr>
          <a:xfrm>
            <a:off x="3152403" y="3292559"/>
            <a:ext cx="1576405" cy="954107"/>
          </a:xfrm>
          <a:prstGeom prst="rect">
            <a:avLst/>
          </a:prstGeom>
          <a:solidFill>
            <a:schemeClr val="bg1">
              <a:lumMod val="85000"/>
            </a:schemeClr>
          </a:solidFill>
        </p:spPr>
        <p:txBody>
          <a:bodyPr wrap="square" rtlCol="0">
            <a:spAutoFit/>
          </a:bodyPr>
          <a:lstStyle/>
          <a:p>
            <a:pPr algn="ctr" defTabSz="914400"/>
            <a:r>
              <a:rPr lang="es-MX" sz="1400" dirty="0">
                <a:latin typeface="Candara" pitchFamily="34" charset="0"/>
              </a:rPr>
              <a:t>Institucional frecuente</a:t>
            </a:r>
          </a:p>
          <a:p>
            <a:pPr algn="ctr" defTabSz="914400"/>
            <a:r>
              <a:rPr lang="es-MX" sz="1400" dirty="0">
                <a:latin typeface="Candara" pitchFamily="34" charset="0"/>
              </a:rPr>
              <a:t>(Consulta alta</a:t>
            </a:r>
            <a:r>
              <a:rPr lang="es-MX" sz="1400" dirty="0" smtClean="0">
                <a:latin typeface="Candara" pitchFamily="34" charset="0"/>
              </a:rPr>
              <a:t>)</a:t>
            </a:r>
          </a:p>
          <a:p>
            <a:pPr algn="ctr" defTabSz="914400"/>
            <a:endParaRPr lang="es-MX" sz="1400" dirty="0">
              <a:latin typeface="Candara" pitchFamily="34" charset="0"/>
            </a:endParaRPr>
          </a:p>
        </p:txBody>
      </p:sp>
      <p:sp>
        <p:nvSpPr>
          <p:cNvPr id="12" name="11 CuadroTexto"/>
          <p:cNvSpPr txBox="1"/>
          <p:nvPr/>
        </p:nvSpPr>
        <p:spPr>
          <a:xfrm>
            <a:off x="4535539" y="3284754"/>
            <a:ext cx="1339666"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smtClean="0">
                <a:latin typeface="Candara" pitchFamily="34" charset="0"/>
              </a:rPr>
              <a:t>Institucional productora</a:t>
            </a:r>
          </a:p>
          <a:p>
            <a:pPr algn="ctr" defTabSz="914400"/>
            <a:endParaRPr lang="es-MX" sz="1400" dirty="0">
              <a:latin typeface="Candara" pitchFamily="34" charset="0"/>
            </a:endParaRPr>
          </a:p>
        </p:txBody>
      </p:sp>
      <p:sp>
        <p:nvSpPr>
          <p:cNvPr id="13" name="12 CuadroTexto"/>
          <p:cNvSpPr txBox="1"/>
          <p:nvPr/>
        </p:nvSpPr>
        <p:spPr>
          <a:xfrm>
            <a:off x="5875205" y="3284417"/>
            <a:ext cx="1350870"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a:latin typeface="Candara" pitchFamily="34" charset="0"/>
              </a:rPr>
              <a:t>Archivo </a:t>
            </a:r>
            <a:r>
              <a:rPr lang="es-MX" sz="1400" dirty="0" smtClean="0">
                <a:latin typeface="Candara" pitchFamily="34" charset="0"/>
              </a:rPr>
              <a:t>de</a:t>
            </a:r>
          </a:p>
          <a:p>
            <a:pPr algn="ctr" defTabSz="914400"/>
            <a:r>
              <a:rPr lang="es-MX" sz="1400" dirty="0" smtClean="0">
                <a:latin typeface="Candara" pitchFamily="34" charset="0"/>
              </a:rPr>
              <a:t> trámite</a:t>
            </a:r>
            <a:endParaRPr lang="es-MX" sz="1400" dirty="0">
              <a:latin typeface="Candara" pitchFamily="34" charset="0"/>
            </a:endParaRPr>
          </a:p>
          <a:p>
            <a:pPr algn="ctr" defTabSz="914400"/>
            <a:endParaRPr lang="es-MX" sz="1400" dirty="0">
              <a:latin typeface="Candara" pitchFamily="34" charset="0"/>
            </a:endParaRPr>
          </a:p>
        </p:txBody>
      </p:sp>
      <p:sp>
        <p:nvSpPr>
          <p:cNvPr id="14" name="13 CuadroTexto"/>
          <p:cNvSpPr txBox="1"/>
          <p:nvPr/>
        </p:nvSpPr>
        <p:spPr>
          <a:xfrm>
            <a:off x="348206" y="4333075"/>
            <a:ext cx="1382710" cy="954107"/>
          </a:xfrm>
          <a:prstGeom prst="rect">
            <a:avLst/>
          </a:prstGeom>
          <a:solidFill>
            <a:schemeClr val="bg1">
              <a:lumMod val="85000"/>
            </a:schemeClr>
          </a:solidFill>
        </p:spPr>
        <p:txBody>
          <a:bodyPr wrap="square" rtlCol="0">
            <a:spAutoFit/>
          </a:bodyPr>
          <a:lstStyle/>
          <a:p>
            <a:pPr algn="ctr"/>
            <a:endParaRPr lang="es-MX" dirty="0" smtClean="0">
              <a:latin typeface="Candara" pitchFamily="34" charset="0"/>
            </a:endParaRPr>
          </a:p>
          <a:p>
            <a:pPr algn="ctr"/>
            <a:r>
              <a:rPr lang="es-MX" sz="1600" dirty="0" smtClean="0">
                <a:latin typeface="Candara" pitchFamily="34" charset="0"/>
              </a:rPr>
              <a:t>SEMIACTIVA</a:t>
            </a:r>
          </a:p>
          <a:p>
            <a:pPr algn="ctr"/>
            <a:endParaRPr lang="es-MX" dirty="0">
              <a:latin typeface="Candara" pitchFamily="34" charset="0"/>
            </a:endParaRPr>
          </a:p>
        </p:txBody>
      </p:sp>
      <p:sp>
        <p:nvSpPr>
          <p:cNvPr id="15" name="14 CuadroTexto"/>
          <p:cNvSpPr txBox="1"/>
          <p:nvPr/>
        </p:nvSpPr>
        <p:spPr>
          <a:xfrm>
            <a:off x="1730915" y="4335036"/>
            <a:ext cx="1576405" cy="954107"/>
          </a:xfrm>
          <a:prstGeom prst="rect">
            <a:avLst/>
          </a:prstGeom>
          <a:solidFill>
            <a:schemeClr val="bg1">
              <a:lumMod val="85000"/>
            </a:schemeClr>
          </a:solidFill>
        </p:spPr>
        <p:txBody>
          <a:bodyPr wrap="square" rtlCol="0">
            <a:spAutoFit/>
          </a:bodyPr>
          <a:lstStyle/>
          <a:p>
            <a:pPr defTabSz="914400"/>
            <a:r>
              <a:rPr lang="es-MX" sz="1400" b="1" dirty="0">
                <a:latin typeface="Candara" pitchFamily="34" charset="0"/>
              </a:rPr>
              <a:t>PRIMARIO</a:t>
            </a:r>
          </a:p>
          <a:p>
            <a:pPr defTabSz="914400">
              <a:buFont typeface="Arial" pitchFamily="34" charset="0"/>
              <a:buChar char="•"/>
            </a:pPr>
            <a:r>
              <a:rPr lang="es-MX" sz="1400" dirty="0">
                <a:latin typeface="Candara" pitchFamily="34" charset="0"/>
              </a:rPr>
              <a:t>Administrativo</a:t>
            </a:r>
          </a:p>
          <a:p>
            <a:pPr defTabSz="914400">
              <a:buFont typeface="Arial" pitchFamily="34" charset="0"/>
              <a:buChar char="•"/>
            </a:pPr>
            <a:r>
              <a:rPr lang="es-MX" sz="1400" dirty="0">
                <a:latin typeface="Candara" pitchFamily="34" charset="0"/>
              </a:rPr>
              <a:t>Legal</a:t>
            </a:r>
          </a:p>
          <a:p>
            <a:pPr defTabSz="914400">
              <a:buFont typeface="Arial" pitchFamily="34" charset="0"/>
              <a:buChar char="•"/>
            </a:pPr>
            <a:r>
              <a:rPr lang="es-MX" sz="1400" dirty="0">
                <a:latin typeface="Candara" pitchFamily="34" charset="0"/>
              </a:rPr>
              <a:t>Fiscal o Contable</a:t>
            </a:r>
          </a:p>
        </p:txBody>
      </p:sp>
      <p:sp>
        <p:nvSpPr>
          <p:cNvPr id="16" name="15 CuadroTexto"/>
          <p:cNvSpPr txBox="1"/>
          <p:nvPr/>
        </p:nvSpPr>
        <p:spPr>
          <a:xfrm>
            <a:off x="3170690" y="4333653"/>
            <a:ext cx="1576405" cy="954107"/>
          </a:xfrm>
          <a:prstGeom prst="rect">
            <a:avLst/>
          </a:prstGeom>
          <a:solidFill>
            <a:schemeClr val="bg1">
              <a:lumMod val="85000"/>
            </a:schemeClr>
          </a:solidFill>
        </p:spPr>
        <p:txBody>
          <a:bodyPr wrap="square" rtlCol="0">
            <a:spAutoFit/>
          </a:bodyPr>
          <a:lstStyle/>
          <a:p>
            <a:pPr algn="ctr" defTabSz="914400"/>
            <a:r>
              <a:rPr lang="es-MX" sz="1400" dirty="0">
                <a:latin typeface="Candara" pitchFamily="34" charset="0"/>
              </a:rPr>
              <a:t>Institucional ocasional</a:t>
            </a:r>
          </a:p>
          <a:p>
            <a:pPr algn="ctr" defTabSz="914400"/>
            <a:r>
              <a:rPr lang="es-MX" sz="1400" dirty="0">
                <a:latin typeface="Candara" pitchFamily="34" charset="0"/>
              </a:rPr>
              <a:t>(Consulta baja)</a:t>
            </a:r>
          </a:p>
          <a:p>
            <a:pPr algn="ctr" defTabSz="914400"/>
            <a:endParaRPr lang="es-MX" sz="1400" dirty="0">
              <a:latin typeface="Candara" pitchFamily="34" charset="0"/>
            </a:endParaRPr>
          </a:p>
        </p:txBody>
      </p:sp>
      <p:sp>
        <p:nvSpPr>
          <p:cNvPr id="17" name="16 CuadroTexto"/>
          <p:cNvSpPr txBox="1"/>
          <p:nvPr/>
        </p:nvSpPr>
        <p:spPr>
          <a:xfrm>
            <a:off x="4553826" y="4335373"/>
            <a:ext cx="1339666"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smtClean="0">
                <a:latin typeface="Candara" pitchFamily="34" charset="0"/>
              </a:rPr>
              <a:t>Institucional productora</a:t>
            </a:r>
          </a:p>
          <a:p>
            <a:pPr algn="ctr" defTabSz="914400"/>
            <a:endParaRPr lang="es-MX" sz="1400" dirty="0">
              <a:latin typeface="Candara" pitchFamily="34" charset="0"/>
            </a:endParaRPr>
          </a:p>
        </p:txBody>
      </p:sp>
      <p:sp>
        <p:nvSpPr>
          <p:cNvPr id="18" name="17 CuadroTexto"/>
          <p:cNvSpPr txBox="1"/>
          <p:nvPr/>
        </p:nvSpPr>
        <p:spPr>
          <a:xfrm>
            <a:off x="5893492" y="4335036"/>
            <a:ext cx="1350870"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a:latin typeface="Candara" pitchFamily="34" charset="0"/>
              </a:rPr>
              <a:t>Archivo de Concentración</a:t>
            </a:r>
          </a:p>
          <a:p>
            <a:pPr algn="ctr" defTabSz="914400"/>
            <a:endParaRPr lang="es-MX" sz="1400" dirty="0">
              <a:latin typeface="Candara" pitchFamily="34" charset="0"/>
            </a:endParaRPr>
          </a:p>
        </p:txBody>
      </p:sp>
      <p:sp>
        <p:nvSpPr>
          <p:cNvPr id="19" name="18 CuadroTexto"/>
          <p:cNvSpPr txBox="1"/>
          <p:nvPr/>
        </p:nvSpPr>
        <p:spPr>
          <a:xfrm>
            <a:off x="348206" y="5467064"/>
            <a:ext cx="1382710" cy="954107"/>
          </a:xfrm>
          <a:prstGeom prst="rect">
            <a:avLst/>
          </a:prstGeom>
          <a:solidFill>
            <a:schemeClr val="bg1">
              <a:lumMod val="85000"/>
            </a:schemeClr>
          </a:solidFill>
        </p:spPr>
        <p:txBody>
          <a:bodyPr wrap="square" rtlCol="0">
            <a:spAutoFit/>
          </a:bodyPr>
          <a:lstStyle/>
          <a:p>
            <a:pPr algn="ctr"/>
            <a:endParaRPr lang="es-MX" dirty="0" smtClean="0">
              <a:latin typeface="Candara" pitchFamily="34" charset="0"/>
            </a:endParaRPr>
          </a:p>
          <a:p>
            <a:pPr algn="ctr"/>
            <a:r>
              <a:rPr lang="es-MX" sz="1600" dirty="0" smtClean="0">
                <a:latin typeface="Candara" pitchFamily="34" charset="0"/>
              </a:rPr>
              <a:t>INACTIVA</a:t>
            </a:r>
          </a:p>
          <a:p>
            <a:pPr algn="ctr"/>
            <a:endParaRPr lang="es-MX" dirty="0">
              <a:latin typeface="Candara" pitchFamily="34" charset="0"/>
            </a:endParaRPr>
          </a:p>
        </p:txBody>
      </p:sp>
      <p:sp>
        <p:nvSpPr>
          <p:cNvPr id="20" name="19 CuadroTexto"/>
          <p:cNvSpPr txBox="1"/>
          <p:nvPr/>
        </p:nvSpPr>
        <p:spPr>
          <a:xfrm>
            <a:off x="1730915" y="5469025"/>
            <a:ext cx="1576405" cy="954107"/>
          </a:xfrm>
          <a:prstGeom prst="rect">
            <a:avLst/>
          </a:prstGeom>
          <a:solidFill>
            <a:schemeClr val="bg1">
              <a:lumMod val="85000"/>
            </a:schemeClr>
          </a:solidFill>
        </p:spPr>
        <p:txBody>
          <a:bodyPr wrap="square" rtlCol="0">
            <a:spAutoFit/>
          </a:bodyPr>
          <a:lstStyle/>
          <a:p>
            <a:pPr defTabSz="914400"/>
            <a:r>
              <a:rPr lang="es-MX" sz="1400" b="1" dirty="0">
                <a:latin typeface="Candara" pitchFamily="34" charset="0"/>
              </a:rPr>
              <a:t>SECUNDARIO</a:t>
            </a:r>
          </a:p>
          <a:p>
            <a:pPr defTabSz="914400">
              <a:buFont typeface="Arial" pitchFamily="34" charset="0"/>
              <a:buChar char="•"/>
            </a:pPr>
            <a:r>
              <a:rPr lang="es-MX" sz="1400" dirty="0">
                <a:latin typeface="Candara" pitchFamily="34" charset="0"/>
              </a:rPr>
              <a:t>Evidencial</a:t>
            </a:r>
          </a:p>
          <a:p>
            <a:pPr defTabSz="914400">
              <a:buFont typeface="Arial" pitchFamily="34" charset="0"/>
              <a:buChar char="•"/>
            </a:pPr>
            <a:r>
              <a:rPr lang="es-MX" sz="1400" dirty="0">
                <a:latin typeface="Candara" pitchFamily="34" charset="0"/>
              </a:rPr>
              <a:t>Testimonial</a:t>
            </a:r>
          </a:p>
          <a:p>
            <a:pPr defTabSz="914400">
              <a:buFont typeface="Arial" pitchFamily="34" charset="0"/>
              <a:buChar char="•"/>
            </a:pPr>
            <a:r>
              <a:rPr lang="es-MX" sz="1400" dirty="0">
                <a:latin typeface="Candara" pitchFamily="34" charset="0"/>
              </a:rPr>
              <a:t>Informativo</a:t>
            </a:r>
          </a:p>
        </p:txBody>
      </p:sp>
      <p:sp>
        <p:nvSpPr>
          <p:cNvPr id="21" name="20 CuadroTexto"/>
          <p:cNvSpPr txBox="1"/>
          <p:nvPr/>
        </p:nvSpPr>
        <p:spPr>
          <a:xfrm>
            <a:off x="3170690" y="5467642"/>
            <a:ext cx="1576405"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smtClean="0">
                <a:latin typeface="Candara" pitchFamily="34" charset="0"/>
              </a:rPr>
              <a:t>Uso </a:t>
            </a:r>
            <a:r>
              <a:rPr lang="es-MX" sz="1400" dirty="0">
                <a:latin typeface="Candara" pitchFamily="34" charset="0"/>
              </a:rPr>
              <a:t>Social, académico, etc</a:t>
            </a:r>
            <a:r>
              <a:rPr lang="es-MX" sz="1400" dirty="0" smtClean="0">
                <a:latin typeface="Candara" pitchFamily="34" charset="0"/>
              </a:rPr>
              <a:t>.</a:t>
            </a:r>
          </a:p>
          <a:p>
            <a:pPr algn="ctr" defTabSz="914400"/>
            <a:endParaRPr lang="es-MX" sz="1400" dirty="0">
              <a:latin typeface="Candara" pitchFamily="34" charset="0"/>
            </a:endParaRPr>
          </a:p>
        </p:txBody>
      </p:sp>
      <p:sp>
        <p:nvSpPr>
          <p:cNvPr id="22" name="21 CuadroTexto"/>
          <p:cNvSpPr txBox="1"/>
          <p:nvPr/>
        </p:nvSpPr>
        <p:spPr>
          <a:xfrm>
            <a:off x="4553826" y="5469362"/>
            <a:ext cx="1339666"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a:latin typeface="Candara" pitchFamily="34" charset="0"/>
              </a:rPr>
              <a:t>Público investigador en </a:t>
            </a:r>
            <a:r>
              <a:rPr lang="es-MX" sz="1400" dirty="0" smtClean="0">
                <a:latin typeface="Candara" pitchFamily="34" charset="0"/>
              </a:rPr>
              <a:t>general</a:t>
            </a:r>
            <a:endParaRPr lang="es-MX" sz="1400" dirty="0">
              <a:latin typeface="Candara" pitchFamily="34" charset="0"/>
            </a:endParaRPr>
          </a:p>
        </p:txBody>
      </p:sp>
      <p:sp>
        <p:nvSpPr>
          <p:cNvPr id="23" name="22 CuadroTexto"/>
          <p:cNvSpPr txBox="1"/>
          <p:nvPr/>
        </p:nvSpPr>
        <p:spPr>
          <a:xfrm>
            <a:off x="5893492" y="5469025"/>
            <a:ext cx="1350870" cy="954107"/>
          </a:xfrm>
          <a:prstGeom prst="rect">
            <a:avLst/>
          </a:prstGeom>
          <a:solidFill>
            <a:schemeClr val="bg1">
              <a:lumMod val="85000"/>
            </a:schemeClr>
          </a:solidFill>
        </p:spPr>
        <p:txBody>
          <a:bodyPr wrap="square" rtlCol="0">
            <a:spAutoFit/>
          </a:bodyPr>
          <a:lstStyle/>
          <a:p>
            <a:pPr algn="ctr" defTabSz="914400"/>
            <a:endParaRPr lang="es-MX" sz="1400" dirty="0" smtClean="0">
              <a:latin typeface="Candara" pitchFamily="34" charset="0"/>
            </a:endParaRPr>
          </a:p>
          <a:p>
            <a:pPr algn="ctr" defTabSz="914400"/>
            <a:r>
              <a:rPr lang="es-MX" sz="1400" dirty="0">
                <a:latin typeface="Candara" pitchFamily="34" charset="0"/>
              </a:rPr>
              <a:t>Archivo histórico</a:t>
            </a:r>
          </a:p>
          <a:p>
            <a:pPr algn="ctr" defTabSz="914400"/>
            <a:endParaRPr lang="es-MX" sz="1400" dirty="0">
              <a:latin typeface="Candara" pitchFamily="34" charset="0"/>
            </a:endParaRPr>
          </a:p>
        </p:txBody>
      </p:sp>
      <p:sp>
        <p:nvSpPr>
          <p:cNvPr id="24" name="2 CuadroTexto"/>
          <p:cNvSpPr txBox="1">
            <a:spLocks noChangeArrowheads="1"/>
          </p:cNvSpPr>
          <p:nvPr/>
        </p:nvSpPr>
        <p:spPr bwMode="auto">
          <a:xfrm>
            <a:off x="5406456" y="548679"/>
            <a:ext cx="2364750" cy="646331"/>
          </a:xfrm>
          <a:prstGeom prst="rect">
            <a:avLst/>
          </a:prstGeom>
          <a:noFill/>
          <a:ln w="9525">
            <a:noFill/>
            <a:miter lim="800000"/>
            <a:headEnd/>
            <a:tailEnd/>
          </a:ln>
        </p:spPr>
        <p:txBody>
          <a:bodyPr wrap="none">
            <a:spAutoFit/>
          </a:bodyPr>
          <a:lstStyle/>
          <a:p>
            <a:r>
              <a:rPr lang="es-MX" sz="3600" b="1" dirty="0">
                <a:effectLst>
                  <a:outerShdw blurRad="38100" dist="38100" dir="2700000" algn="tl">
                    <a:srgbClr val="000000">
                      <a:alpha val="43137"/>
                    </a:srgbClr>
                  </a:outerShdw>
                </a:effectLst>
                <a:latin typeface="Candara" pitchFamily="34" charset="0"/>
              </a:rPr>
              <a:t>R</a:t>
            </a:r>
            <a:r>
              <a:rPr lang="es-MX" sz="2800" b="1" dirty="0">
                <a:latin typeface="Candara" pitchFamily="34" charset="0"/>
              </a:rPr>
              <a:t>epasemos…</a:t>
            </a:r>
          </a:p>
        </p:txBody>
      </p:sp>
    </p:spTree>
    <p:extLst>
      <p:ext uri="{BB962C8B-B14F-4D97-AF65-F5344CB8AC3E}">
        <p14:creationId xmlns:p14="http://schemas.microsoft.com/office/powerpoint/2010/main" val="13414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randombar(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randombar(horizontal)">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barn(inVertical)">
                                      <p:cBhvr>
                                        <p:cTn id="88" dur="5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down)">
                                      <p:cBhvr>
                                        <p:cTn id="93" dur="500"/>
                                        <p:tgtEl>
                                          <p:spTgt spid="4"/>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heel(1)">
                                      <p:cBhvr>
                                        <p:cTn id="98" dur="2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circle(in)">
                                      <p:cBhvr>
                                        <p:cTn id="103" dur="2000"/>
                                        <p:tgtEl>
                                          <p:spTgt spid="5"/>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580">
                                          <p:stCondLst>
                                            <p:cond delay="0"/>
                                          </p:stCondLst>
                                        </p:cTn>
                                        <p:tgtEl>
                                          <p:spTgt spid="8"/>
                                        </p:tgtEl>
                                      </p:cBhvr>
                                    </p:animEffect>
                                    <p:anim calcmode="lin" valueType="num">
                                      <p:cBhvr>
                                        <p:cTn id="10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4" dur="26">
                                          <p:stCondLst>
                                            <p:cond delay="650"/>
                                          </p:stCondLst>
                                        </p:cTn>
                                        <p:tgtEl>
                                          <p:spTgt spid="8"/>
                                        </p:tgtEl>
                                      </p:cBhvr>
                                      <p:to x="100000" y="60000"/>
                                    </p:animScale>
                                    <p:animScale>
                                      <p:cBhvr>
                                        <p:cTn id="115" dur="166" decel="50000">
                                          <p:stCondLst>
                                            <p:cond delay="676"/>
                                          </p:stCondLst>
                                        </p:cTn>
                                        <p:tgtEl>
                                          <p:spTgt spid="8"/>
                                        </p:tgtEl>
                                      </p:cBhvr>
                                      <p:to x="100000" y="100000"/>
                                    </p:animScale>
                                    <p:animScale>
                                      <p:cBhvr>
                                        <p:cTn id="116" dur="26">
                                          <p:stCondLst>
                                            <p:cond delay="1312"/>
                                          </p:stCondLst>
                                        </p:cTn>
                                        <p:tgtEl>
                                          <p:spTgt spid="8"/>
                                        </p:tgtEl>
                                      </p:cBhvr>
                                      <p:to x="100000" y="80000"/>
                                    </p:animScale>
                                    <p:animScale>
                                      <p:cBhvr>
                                        <p:cTn id="117" dur="166" decel="50000">
                                          <p:stCondLst>
                                            <p:cond delay="1338"/>
                                          </p:stCondLst>
                                        </p:cTn>
                                        <p:tgtEl>
                                          <p:spTgt spid="8"/>
                                        </p:tgtEl>
                                      </p:cBhvr>
                                      <p:to x="100000" y="100000"/>
                                    </p:animScale>
                                    <p:animScale>
                                      <p:cBhvr>
                                        <p:cTn id="118" dur="26">
                                          <p:stCondLst>
                                            <p:cond delay="1642"/>
                                          </p:stCondLst>
                                        </p:cTn>
                                        <p:tgtEl>
                                          <p:spTgt spid="8"/>
                                        </p:tgtEl>
                                      </p:cBhvr>
                                      <p:to x="100000" y="90000"/>
                                    </p:animScale>
                                    <p:animScale>
                                      <p:cBhvr>
                                        <p:cTn id="119" dur="166" decel="50000">
                                          <p:stCondLst>
                                            <p:cond delay="1668"/>
                                          </p:stCondLst>
                                        </p:cTn>
                                        <p:tgtEl>
                                          <p:spTgt spid="8"/>
                                        </p:tgtEl>
                                      </p:cBhvr>
                                      <p:to x="100000" y="100000"/>
                                    </p:animScale>
                                    <p:animScale>
                                      <p:cBhvr>
                                        <p:cTn id="120" dur="26">
                                          <p:stCondLst>
                                            <p:cond delay="1808"/>
                                          </p:stCondLst>
                                        </p:cTn>
                                        <p:tgtEl>
                                          <p:spTgt spid="8"/>
                                        </p:tgtEl>
                                      </p:cBhvr>
                                      <p:to x="100000" y="95000"/>
                                    </p:animScale>
                                    <p:animScale>
                                      <p:cBhvr>
                                        <p:cTn id="121" dur="166" decel="50000">
                                          <p:stCondLst>
                                            <p:cond delay="1834"/>
                                          </p:stCondLst>
                                        </p:cTn>
                                        <p:tgtEl>
                                          <p:spTgt spid="8"/>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7/7a/Jalisco_fisi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502" y="15009"/>
            <a:ext cx="981969" cy="98488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588986" y="476672"/>
            <a:ext cx="2160240" cy="523220"/>
          </a:xfrm>
          <a:prstGeom prst="rect">
            <a:avLst/>
          </a:prstGeom>
          <a:solidFill>
            <a:schemeClr val="accent5">
              <a:lumMod val="60000"/>
              <a:lumOff val="40000"/>
            </a:schemeClr>
          </a:solidFill>
        </p:spPr>
        <p:txBody>
          <a:bodyPr wrap="square" rtlCol="0">
            <a:spAutoFit/>
          </a:bodyPr>
          <a:lstStyle/>
          <a:p>
            <a:pPr algn="ctr"/>
            <a:r>
              <a:rPr lang="es-MX" sz="1400" b="1" dirty="0" smtClean="0"/>
              <a:t>Secretaría General de Gobierno</a:t>
            </a:r>
            <a:endParaRPr lang="es-MX" sz="1400" b="1" dirty="0"/>
          </a:p>
        </p:txBody>
      </p:sp>
      <p:sp>
        <p:nvSpPr>
          <p:cNvPr id="6" name="5 CuadroTexto"/>
          <p:cNvSpPr txBox="1"/>
          <p:nvPr/>
        </p:nvSpPr>
        <p:spPr>
          <a:xfrm>
            <a:off x="3588986" y="1549733"/>
            <a:ext cx="2160240" cy="523220"/>
          </a:xfrm>
          <a:prstGeom prst="rect">
            <a:avLst/>
          </a:prstGeom>
          <a:solidFill>
            <a:schemeClr val="accent6">
              <a:lumMod val="60000"/>
              <a:lumOff val="40000"/>
            </a:schemeClr>
          </a:solidFill>
        </p:spPr>
        <p:txBody>
          <a:bodyPr wrap="square" rtlCol="0">
            <a:spAutoFit/>
          </a:bodyPr>
          <a:lstStyle/>
          <a:p>
            <a:pPr algn="ctr"/>
            <a:r>
              <a:rPr lang="es-MX" sz="1400" b="1" dirty="0" smtClean="0"/>
              <a:t>Dirección General de Archivos de Jalisco</a:t>
            </a:r>
            <a:endParaRPr lang="es-MX" sz="1400" b="1" dirty="0"/>
          </a:p>
        </p:txBody>
      </p:sp>
      <p:sp>
        <p:nvSpPr>
          <p:cNvPr id="7" name="6 CuadroTexto"/>
          <p:cNvSpPr txBox="1"/>
          <p:nvPr/>
        </p:nvSpPr>
        <p:spPr>
          <a:xfrm>
            <a:off x="6556247" y="1279769"/>
            <a:ext cx="2160240" cy="523220"/>
          </a:xfrm>
          <a:prstGeom prst="rect">
            <a:avLst/>
          </a:prstGeom>
          <a:solidFill>
            <a:schemeClr val="accent3">
              <a:lumMod val="60000"/>
              <a:lumOff val="40000"/>
            </a:schemeClr>
          </a:solidFill>
        </p:spPr>
        <p:txBody>
          <a:bodyPr wrap="square" rtlCol="0">
            <a:spAutoFit/>
          </a:bodyPr>
          <a:lstStyle/>
          <a:p>
            <a:pPr algn="ctr"/>
            <a:r>
              <a:rPr lang="es-MX" sz="1400" b="1" dirty="0" smtClean="0"/>
              <a:t>Archivo Histórico de Jalisco</a:t>
            </a:r>
            <a:endParaRPr lang="es-MX" sz="1400" b="1" dirty="0"/>
          </a:p>
        </p:txBody>
      </p:sp>
      <p:sp>
        <p:nvSpPr>
          <p:cNvPr id="8" name="7 CuadroTexto"/>
          <p:cNvSpPr txBox="1"/>
          <p:nvPr/>
        </p:nvSpPr>
        <p:spPr>
          <a:xfrm>
            <a:off x="6580934" y="1961202"/>
            <a:ext cx="2160240" cy="523220"/>
          </a:xfrm>
          <a:prstGeom prst="rect">
            <a:avLst/>
          </a:prstGeom>
          <a:solidFill>
            <a:schemeClr val="accent3">
              <a:lumMod val="60000"/>
              <a:lumOff val="40000"/>
            </a:schemeClr>
          </a:solidFill>
        </p:spPr>
        <p:txBody>
          <a:bodyPr wrap="square" rtlCol="0">
            <a:spAutoFit/>
          </a:bodyPr>
          <a:lstStyle/>
          <a:p>
            <a:pPr algn="ctr"/>
            <a:r>
              <a:rPr lang="es-MX" sz="1400" b="1" dirty="0" smtClean="0"/>
              <a:t>Archivo de Concentración del Poder Ejecutivo</a:t>
            </a:r>
            <a:endParaRPr lang="es-MX" sz="1400" b="1" dirty="0"/>
          </a:p>
        </p:txBody>
      </p:sp>
      <p:cxnSp>
        <p:nvCxnSpPr>
          <p:cNvPr id="10" name="9 Conector recto"/>
          <p:cNvCxnSpPr>
            <a:stCxn id="5" idx="2"/>
            <a:endCxn id="6" idx="0"/>
          </p:cNvCxnSpPr>
          <p:nvPr/>
        </p:nvCxnSpPr>
        <p:spPr>
          <a:xfrm>
            <a:off x="4669106" y="999892"/>
            <a:ext cx="0" cy="5498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Abrir corchete"/>
          <p:cNvSpPr/>
          <p:nvPr/>
        </p:nvSpPr>
        <p:spPr>
          <a:xfrm>
            <a:off x="6268215" y="1541379"/>
            <a:ext cx="312719" cy="68143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6" name="15 Conector recto"/>
          <p:cNvCxnSpPr>
            <a:stCxn id="6" idx="3"/>
          </p:cNvCxnSpPr>
          <p:nvPr/>
        </p:nvCxnSpPr>
        <p:spPr>
          <a:xfrm flipV="1">
            <a:off x="5749226" y="1802989"/>
            <a:ext cx="518989" cy="8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539552" y="3284984"/>
            <a:ext cx="2160240" cy="307777"/>
          </a:xfrm>
          <a:prstGeom prst="rect">
            <a:avLst/>
          </a:prstGeom>
          <a:solidFill>
            <a:schemeClr val="accent2">
              <a:lumMod val="60000"/>
              <a:lumOff val="40000"/>
            </a:schemeClr>
          </a:solidFill>
        </p:spPr>
        <p:txBody>
          <a:bodyPr wrap="square" rtlCol="0">
            <a:spAutoFit/>
          </a:bodyPr>
          <a:lstStyle/>
          <a:p>
            <a:pPr algn="ctr"/>
            <a:r>
              <a:rPr lang="es-MX" sz="1400" b="1" dirty="0" smtClean="0"/>
              <a:t>SISTEMA ESTATAL</a:t>
            </a:r>
            <a:endParaRPr lang="es-MX" sz="1400" b="1" dirty="0"/>
          </a:p>
        </p:txBody>
      </p:sp>
      <p:sp>
        <p:nvSpPr>
          <p:cNvPr id="19" name="18 Elipse"/>
          <p:cNvSpPr/>
          <p:nvPr/>
        </p:nvSpPr>
        <p:spPr>
          <a:xfrm>
            <a:off x="3588986" y="2872681"/>
            <a:ext cx="2160240" cy="1204391"/>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Comité Técnico de Documentación</a:t>
            </a:r>
            <a:endParaRPr lang="es-MX" sz="1600" dirty="0">
              <a:solidFill>
                <a:schemeClr val="tx1"/>
              </a:solidFill>
            </a:endParaRPr>
          </a:p>
        </p:txBody>
      </p:sp>
      <p:sp>
        <p:nvSpPr>
          <p:cNvPr id="20" name="19 Elipse"/>
          <p:cNvSpPr/>
          <p:nvPr/>
        </p:nvSpPr>
        <p:spPr>
          <a:xfrm>
            <a:off x="511345" y="4365104"/>
            <a:ext cx="2160240" cy="1204391"/>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Comisión Dictaminadora</a:t>
            </a:r>
            <a:endParaRPr lang="es-MX" sz="1600" dirty="0">
              <a:solidFill>
                <a:schemeClr val="tx1"/>
              </a:solidFill>
            </a:endParaRPr>
          </a:p>
        </p:txBody>
      </p:sp>
      <p:sp>
        <p:nvSpPr>
          <p:cNvPr id="21" name="20 Elipse"/>
          <p:cNvSpPr/>
          <p:nvPr/>
        </p:nvSpPr>
        <p:spPr>
          <a:xfrm>
            <a:off x="2987824" y="4278727"/>
            <a:ext cx="2160240" cy="120439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hlinkClick r:id="rId3" action="ppaction://hlinksldjump"/>
              </a:rPr>
              <a:t>Archivos Generales</a:t>
            </a:r>
            <a:endParaRPr lang="es-MX" sz="1600" dirty="0">
              <a:solidFill>
                <a:schemeClr val="tx1"/>
              </a:solidFill>
            </a:endParaRPr>
          </a:p>
        </p:txBody>
      </p:sp>
      <p:cxnSp>
        <p:nvCxnSpPr>
          <p:cNvPr id="4" name="3 Conector recto"/>
          <p:cNvCxnSpPr/>
          <p:nvPr/>
        </p:nvCxnSpPr>
        <p:spPr>
          <a:xfrm>
            <a:off x="1619672" y="3647353"/>
            <a:ext cx="0" cy="685966"/>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591780" y="3647353"/>
            <a:ext cx="792088" cy="756368"/>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768032" y="3438872"/>
            <a:ext cx="720080" cy="0"/>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843457" y="2907521"/>
            <a:ext cx="2873030" cy="1169551"/>
          </a:xfrm>
          <a:prstGeom prst="rect">
            <a:avLst/>
          </a:prstGeom>
          <a:noFill/>
        </p:spPr>
        <p:txBody>
          <a:bodyPr wrap="square" rtlCol="0">
            <a:spAutoFit/>
          </a:bodyPr>
          <a:lstStyle/>
          <a:p>
            <a:pPr algn="just"/>
            <a:r>
              <a:rPr lang="es-MX" sz="1400" b="1" dirty="0" smtClean="0">
                <a:solidFill>
                  <a:srgbClr val="33CCCC"/>
                </a:solidFill>
                <a:effectLst>
                  <a:outerShdw blurRad="38100" dist="38100" dir="2700000" algn="tl">
                    <a:srgbClr val="000000">
                      <a:alpha val="43137"/>
                    </a:srgbClr>
                  </a:outerShdw>
                </a:effectLst>
              </a:rPr>
              <a:t>Organismo auxiliar y técnico, encargado de proponer políticas y lineamientos de administración documental; coordinar a los archivos y generales</a:t>
            </a:r>
            <a:endParaRPr lang="es-MX" sz="1400" b="1" dirty="0">
              <a:solidFill>
                <a:srgbClr val="33CCCC"/>
              </a:solidFill>
              <a:effectLst>
                <a:outerShdw blurRad="38100" dist="38100" dir="2700000" algn="tl">
                  <a:srgbClr val="000000">
                    <a:alpha val="43137"/>
                  </a:srgbClr>
                </a:outerShdw>
              </a:effectLst>
            </a:endParaRPr>
          </a:p>
        </p:txBody>
      </p:sp>
      <p:sp>
        <p:nvSpPr>
          <p:cNvPr id="22" name="21 CuadroTexto"/>
          <p:cNvSpPr txBox="1"/>
          <p:nvPr/>
        </p:nvSpPr>
        <p:spPr>
          <a:xfrm>
            <a:off x="1796076" y="5590121"/>
            <a:ext cx="2873030" cy="1169551"/>
          </a:xfrm>
          <a:prstGeom prst="rect">
            <a:avLst/>
          </a:prstGeom>
          <a:noFill/>
        </p:spPr>
        <p:txBody>
          <a:bodyPr wrap="square" rtlCol="0">
            <a:spAutoFit/>
          </a:bodyPr>
          <a:lstStyle/>
          <a:p>
            <a:pPr algn="just"/>
            <a:r>
              <a:rPr lang="es-MX" sz="1400" b="1" dirty="0" smtClean="0">
                <a:solidFill>
                  <a:schemeClr val="accent4">
                    <a:lumMod val="60000"/>
                    <a:lumOff val="40000"/>
                  </a:schemeClr>
                </a:solidFill>
                <a:effectLst>
                  <a:outerShdw blurRad="38100" dist="38100" dir="2700000" algn="tl">
                    <a:srgbClr val="000000">
                      <a:alpha val="43137"/>
                    </a:srgbClr>
                  </a:outerShdw>
                </a:effectLst>
              </a:rPr>
              <a:t>Organismo técnico, encargado de llevar a cabo el procedimiento de depuración de los documentos de carezcan de interés público, una vez transcurridos los plazos señalados.</a:t>
            </a:r>
            <a:endParaRPr lang="es-MX" sz="1400" b="1"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0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2000"/>
                                        <p:tgtEl>
                                          <p:spTgt spid="14"/>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anim calcmode="lin" valueType="num">
                                      <p:cBhvr>
                                        <p:cTn id="70" dur="1000" fill="hold"/>
                                        <p:tgtEl>
                                          <p:spTgt spid="4"/>
                                        </p:tgtEl>
                                        <p:attrNameLst>
                                          <p:attrName>ppt_x</p:attrName>
                                        </p:attrNameLst>
                                      </p:cBhvr>
                                      <p:tavLst>
                                        <p:tav tm="0">
                                          <p:val>
                                            <p:strVal val="#ppt_x"/>
                                          </p:val>
                                        </p:tav>
                                        <p:tav tm="100000">
                                          <p:val>
                                            <p:strVal val="#ppt_x"/>
                                          </p:val>
                                        </p:tav>
                                      </p:tavLst>
                                    </p:anim>
                                    <p:anim calcmode="lin" valueType="num">
                                      <p:cBhvr>
                                        <p:cTn id="71" dur="1000" fill="hold"/>
                                        <p:tgtEl>
                                          <p:spTgt spid="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8" grpId="0" animBg="1"/>
      <p:bldP spid="19" grpId="0" animBg="1"/>
      <p:bldP spid="20" grpId="0" animBg="1"/>
      <p:bldP spid="21" grpId="0" animBg="1"/>
      <p:bldP spid="17" grpId="0"/>
      <p:bldP spid="2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87824" y="764704"/>
            <a:ext cx="5760640" cy="3046988"/>
          </a:xfrm>
          <a:prstGeom prst="rect">
            <a:avLst/>
          </a:prstGeom>
        </p:spPr>
        <p:txBody>
          <a:bodyPr wrap="square">
            <a:spAutoFit/>
          </a:bodyPr>
          <a:lstStyle/>
          <a:p>
            <a:pPr algn="just"/>
            <a:r>
              <a:rPr lang="es-MX" sz="2400" i="1" dirty="0" smtClean="0">
                <a:latin typeface="Candara" panose="020E0502030303020204" pitchFamily="34" charset="0"/>
              </a:rPr>
              <a:t>La </a:t>
            </a:r>
            <a:r>
              <a:rPr lang="es-MX" sz="2400" i="1" dirty="0">
                <a:latin typeface="Candara" panose="020E0502030303020204" pitchFamily="34" charset="0"/>
              </a:rPr>
              <a:t>transparencia es un elemento clave para que haya democracia </a:t>
            </a:r>
            <a:r>
              <a:rPr lang="es-MX" sz="2400" i="1" dirty="0" smtClean="0">
                <a:latin typeface="Candara" panose="020E0502030303020204" pitchFamily="34" charset="0"/>
              </a:rPr>
              <a:t>y rendición </a:t>
            </a:r>
            <a:r>
              <a:rPr lang="es-MX" sz="2400" i="1" dirty="0">
                <a:latin typeface="Candara" panose="020E0502030303020204" pitchFamily="34" charset="0"/>
              </a:rPr>
              <a:t>de </a:t>
            </a:r>
            <a:r>
              <a:rPr lang="es-MX" sz="2400" i="1" dirty="0" smtClean="0">
                <a:latin typeface="Candara" panose="020E0502030303020204" pitchFamily="34" charset="0"/>
              </a:rPr>
              <a:t>cuentas y </a:t>
            </a:r>
            <a:r>
              <a:rPr lang="es-MX" sz="2400" i="1" dirty="0">
                <a:latin typeface="Candara" panose="020E0502030303020204" pitchFamily="34" charset="0"/>
              </a:rPr>
              <a:t>para que eso </a:t>
            </a:r>
            <a:r>
              <a:rPr lang="es-MX" sz="2400" i="1" dirty="0" smtClean="0">
                <a:latin typeface="Candara" panose="020E0502030303020204" pitchFamily="34" charset="0"/>
              </a:rPr>
              <a:t>suceda, </a:t>
            </a:r>
            <a:r>
              <a:rPr lang="es-MX" sz="2400" i="1" dirty="0">
                <a:latin typeface="Candara" panose="020E0502030303020204" pitchFamily="34" charset="0"/>
              </a:rPr>
              <a:t>es </a:t>
            </a:r>
            <a:r>
              <a:rPr lang="es-MX" sz="2400" i="1" dirty="0" smtClean="0">
                <a:latin typeface="Candara" panose="020E0502030303020204" pitchFamily="34" charset="0"/>
              </a:rPr>
              <a:t>necesario tener instituciones </a:t>
            </a:r>
            <a:r>
              <a:rPr lang="es-MX" sz="2400" i="1" dirty="0">
                <a:latin typeface="Candara" panose="020E0502030303020204" pitchFamily="34" charset="0"/>
              </a:rPr>
              <a:t>de archivo sólidas y archivos bien </a:t>
            </a:r>
            <a:r>
              <a:rPr lang="es-MX" sz="2400" i="1" dirty="0" smtClean="0">
                <a:latin typeface="Candara" panose="020E0502030303020204" pitchFamily="34" charset="0"/>
              </a:rPr>
              <a:t>organizados </a:t>
            </a:r>
            <a:r>
              <a:rPr lang="es-MX" sz="2400" dirty="0">
                <a:latin typeface="Candara" panose="020E0502030303020204" pitchFamily="34" charset="0"/>
              </a:rPr>
              <a:t>(</a:t>
            </a:r>
            <a:r>
              <a:rPr lang="es-MX" sz="2400" dirty="0" err="1">
                <a:latin typeface="Candara" panose="020E0502030303020204" pitchFamily="34" charset="0"/>
              </a:rPr>
              <a:t>Freer</a:t>
            </a:r>
            <a:r>
              <a:rPr lang="es-MX" sz="2400" dirty="0">
                <a:latin typeface="Candara" panose="020E0502030303020204" pitchFamily="34" charset="0"/>
              </a:rPr>
              <a:t>, 2010</a:t>
            </a:r>
            <a:r>
              <a:rPr lang="es-MX" sz="2400" dirty="0" smtClean="0">
                <a:latin typeface="Candara" panose="020E0502030303020204" pitchFamily="34" charset="0"/>
              </a:rPr>
              <a:t>).</a:t>
            </a:r>
          </a:p>
          <a:p>
            <a:pPr algn="just"/>
            <a:endParaRPr lang="es-MX" sz="2400" dirty="0">
              <a:latin typeface="Candara" panose="020E0502030303020204" pitchFamily="34" charset="0"/>
            </a:endParaRPr>
          </a:p>
          <a:p>
            <a:pPr algn="just"/>
            <a:r>
              <a:rPr lang="es-MX" sz="2400" dirty="0" smtClean="0">
                <a:latin typeface="Candara" panose="020E0502030303020204" pitchFamily="34" charset="0"/>
              </a:rPr>
              <a:t>Recuerden que los </a:t>
            </a:r>
            <a:r>
              <a:rPr lang="es-MX" sz="2400" b="1" dirty="0" smtClean="0">
                <a:latin typeface="Candara" panose="020E0502030303020204" pitchFamily="34" charset="0"/>
              </a:rPr>
              <a:t>archivos</a:t>
            </a:r>
            <a:r>
              <a:rPr lang="es-MX" sz="2400" dirty="0" smtClean="0">
                <a:latin typeface="Candara" panose="020E0502030303020204" pitchFamily="34" charset="0"/>
              </a:rPr>
              <a:t> son la base de la rendición de cuentas.</a:t>
            </a:r>
            <a:endParaRPr lang="es-MX" sz="2400" dirty="0">
              <a:latin typeface="Candara" panose="020E0502030303020204" pitchFamily="34" charset="0"/>
            </a:endParaRPr>
          </a:p>
        </p:txBody>
      </p:sp>
      <p:sp>
        <p:nvSpPr>
          <p:cNvPr id="5" name="4 Rectángulo"/>
          <p:cNvSpPr/>
          <p:nvPr/>
        </p:nvSpPr>
        <p:spPr>
          <a:xfrm>
            <a:off x="6300192" y="5237911"/>
            <a:ext cx="4572000" cy="584775"/>
          </a:xfrm>
          <a:prstGeom prst="rect">
            <a:avLst/>
          </a:prstGeom>
        </p:spPr>
        <p:txBody>
          <a:bodyPr>
            <a:spAutoFit/>
          </a:bodyPr>
          <a:lstStyle/>
          <a:p>
            <a:pPr algn="just"/>
            <a:r>
              <a:rPr lang="es-MX" sz="3200" b="1" dirty="0" smtClean="0">
                <a:solidFill>
                  <a:schemeClr val="accent5">
                    <a:lumMod val="75000"/>
                  </a:schemeClr>
                </a:solidFill>
                <a:effectLst>
                  <a:outerShdw blurRad="38100" dist="38100" dir="2700000" algn="tl">
                    <a:srgbClr val="000000">
                      <a:alpha val="43137"/>
                    </a:srgbClr>
                  </a:outerShdw>
                </a:effectLst>
                <a:latin typeface="Candara" panose="020E0502030303020204" pitchFamily="34" charset="0"/>
              </a:rPr>
              <a:t>G R A C I A S</a:t>
            </a:r>
            <a:endParaRPr lang="es-MX" sz="3200" b="1" dirty="0">
              <a:solidFill>
                <a:schemeClr val="accent5">
                  <a:lumMod val="75000"/>
                </a:schemeClr>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31767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594494"/>
            <a:ext cx="7730520" cy="1938992"/>
          </a:xfrm>
          <a:prstGeom prst="rect">
            <a:avLst/>
          </a:prstGeom>
          <a:noFill/>
        </p:spPr>
        <p:txBody>
          <a:bodyPr wrap="square" rtlCol="0">
            <a:spAutoFit/>
          </a:bodyPr>
          <a:lstStyle/>
          <a:p>
            <a:pPr algn="just"/>
            <a:r>
              <a:rPr lang="es-MX" dirty="0" smtClean="0">
                <a:latin typeface="Candara" pitchFamily="34" charset="0"/>
              </a:rPr>
              <a:t>Los </a:t>
            </a:r>
            <a:r>
              <a:rPr lang="es-MX" dirty="0" smtClean="0">
                <a:solidFill>
                  <a:srgbClr val="990099"/>
                </a:solidFill>
                <a:effectLst>
                  <a:outerShdw blurRad="38100" dist="38100" dir="2700000" algn="tl">
                    <a:srgbClr val="000000">
                      <a:alpha val="43137"/>
                    </a:srgbClr>
                  </a:outerShdw>
                </a:effectLst>
                <a:latin typeface="Candara" pitchFamily="34" charset="0"/>
              </a:rPr>
              <a:t>archivos</a:t>
            </a:r>
            <a:r>
              <a:rPr lang="es-MX" dirty="0" smtClean="0">
                <a:latin typeface="Candara" pitchFamily="34" charset="0"/>
              </a:rPr>
              <a:t> fungen como instrumentos para la regulación de las actividades cotidianas y como </a:t>
            </a:r>
            <a:r>
              <a:rPr lang="es-MX" dirty="0" smtClean="0">
                <a:solidFill>
                  <a:srgbClr val="990099"/>
                </a:solidFill>
                <a:effectLst>
                  <a:outerShdw blurRad="38100" dist="38100" dir="2700000" algn="tl">
                    <a:srgbClr val="000000">
                      <a:alpha val="43137"/>
                    </a:srgbClr>
                  </a:outerShdw>
                </a:effectLst>
                <a:latin typeface="Candara" pitchFamily="34" charset="0"/>
              </a:rPr>
              <a:t>fuente de información </a:t>
            </a:r>
            <a:r>
              <a:rPr lang="es-MX" dirty="0" smtClean="0">
                <a:latin typeface="Candara" pitchFamily="34" charset="0"/>
              </a:rPr>
              <a:t>para la oportuna y adecuada toma de decisiones. Constituyen también un </a:t>
            </a:r>
            <a:r>
              <a:rPr lang="es-MX" dirty="0" smtClean="0">
                <a:solidFill>
                  <a:srgbClr val="990099"/>
                </a:solidFill>
                <a:effectLst>
                  <a:outerShdw blurRad="38100" dist="38100" dir="2700000" algn="tl">
                    <a:srgbClr val="000000">
                      <a:alpha val="43137"/>
                    </a:srgbClr>
                  </a:outerShdw>
                </a:effectLst>
                <a:latin typeface="Candara" pitchFamily="34" charset="0"/>
              </a:rPr>
              <a:t>testimonio del curso concreto de la gestión institucional,</a:t>
            </a:r>
            <a:r>
              <a:rPr lang="es-MX" dirty="0" smtClean="0">
                <a:latin typeface="Candara" pitchFamily="34" charset="0"/>
              </a:rPr>
              <a:t> por lo que resultan un elemento imprescriptible para el control y evaluación de la gestión pública.</a:t>
            </a:r>
            <a:endParaRPr lang="es-MX" dirty="0">
              <a:effectLst>
                <a:outerShdw blurRad="38100" dist="38100" dir="2700000" algn="tl">
                  <a:srgbClr val="000000">
                    <a:alpha val="43137"/>
                  </a:srgbClr>
                </a:outerShdw>
              </a:effectLst>
              <a:latin typeface="Candara" pitchFamily="34" charset="0"/>
            </a:endParaRPr>
          </a:p>
        </p:txBody>
      </p:sp>
      <p:sp>
        <p:nvSpPr>
          <p:cNvPr id="3" name="2 CuadroTexto"/>
          <p:cNvSpPr txBox="1"/>
          <p:nvPr/>
        </p:nvSpPr>
        <p:spPr>
          <a:xfrm>
            <a:off x="827584" y="3284984"/>
            <a:ext cx="7730520" cy="2862322"/>
          </a:xfrm>
          <a:prstGeom prst="rect">
            <a:avLst/>
          </a:prstGeom>
          <a:noFill/>
        </p:spPr>
        <p:txBody>
          <a:bodyPr wrap="square">
            <a:spAutoFit/>
          </a:bodyPr>
          <a:lstStyle/>
          <a:p>
            <a:pPr algn="just">
              <a:defRPr/>
            </a:pPr>
            <a:r>
              <a:rPr lang="es-MX" dirty="0" smtClean="0">
                <a:latin typeface="Candara" pitchFamily="34" charset="0"/>
              </a:rPr>
              <a:t>Por otro lado, uno </a:t>
            </a:r>
            <a:r>
              <a:rPr lang="es-MX" dirty="0">
                <a:latin typeface="Candara" pitchFamily="34" charset="0"/>
              </a:rPr>
              <a:t>de los </a:t>
            </a:r>
            <a:r>
              <a:rPr lang="es-MX" dirty="0">
                <a:solidFill>
                  <a:srgbClr val="990099"/>
                </a:solidFill>
                <a:effectLst>
                  <a:outerShdw blurRad="38100" dist="38100" dir="2700000" algn="tl">
                    <a:srgbClr val="000000">
                      <a:alpha val="43137"/>
                    </a:srgbClr>
                  </a:outerShdw>
                </a:effectLst>
                <a:latin typeface="Candara" pitchFamily="34" charset="0"/>
              </a:rPr>
              <a:t>mayores problemas </a:t>
            </a:r>
            <a:r>
              <a:rPr lang="es-MX" dirty="0">
                <a:latin typeface="Candara" pitchFamily="34" charset="0"/>
              </a:rPr>
              <a:t>en el manejo de archivos es el </a:t>
            </a:r>
            <a:r>
              <a:rPr lang="es-MX" dirty="0">
                <a:solidFill>
                  <a:srgbClr val="990099"/>
                </a:solidFill>
                <a:effectLst>
                  <a:outerShdw blurRad="38100" dist="38100" dir="2700000" algn="tl">
                    <a:srgbClr val="000000">
                      <a:alpha val="43137"/>
                    </a:srgbClr>
                  </a:outerShdw>
                </a:effectLst>
                <a:latin typeface="Candara" pitchFamily="34" charset="0"/>
              </a:rPr>
              <a:t>desconocimiento de principios y técnicas </a:t>
            </a:r>
            <a:r>
              <a:rPr lang="es-MX" dirty="0">
                <a:latin typeface="Candara" pitchFamily="34" charset="0"/>
              </a:rPr>
              <a:t>para su organización y control, por lo cual </a:t>
            </a:r>
            <a:r>
              <a:rPr lang="es-MX" dirty="0">
                <a:solidFill>
                  <a:srgbClr val="990099"/>
                </a:solidFill>
                <a:effectLst>
                  <a:outerShdw blurRad="38100" dist="38100" dir="2700000" algn="tl">
                    <a:srgbClr val="000000">
                      <a:alpha val="43137"/>
                    </a:srgbClr>
                  </a:outerShdw>
                </a:effectLst>
                <a:latin typeface="Candara" pitchFamily="34" charset="0"/>
              </a:rPr>
              <a:t>cualquier documento </a:t>
            </a:r>
            <a:r>
              <a:rPr lang="es-MX" dirty="0">
                <a:latin typeface="Candara" pitchFamily="34" charset="0"/>
              </a:rPr>
              <a:t>que se incorpora a una carpeta </a:t>
            </a:r>
            <a:r>
              <a:rPr lang="es-MX" dirty="0">
                <a:solidFill>
                  <a:srgbClr val="990099"/>
                </a:solidFill>
                <a:effectLst>
                  <a:outerShdw blurRad="38100" dist="38100" dir="2700000" algn="tl">
                    <a:srgbClr val="000000">
                      <a:alpha val="43137"/>
                    </a:srgbClr>
                  </a:outerShdw>
                </a:effectLst>
                <a:latin typeface="Candara" pitchFamily="34" charset="0"/>
              </a:rPr>
              <a:t>se considera como documento de archivo</a:t>
            </a:r>
            <a:r>
              <a:rPr lang="es-MX" dirty="0">
                <a:latin typeface="Candara" pitchFamily="34" charset="0"/>
              </a:rPr>
              <a:t>, aunque no sea el caso.</a:t>
            </a:r>
          </a:p>
          <a:p>
            <a:pPr algn="just">
              <a:defRPr/>
            </a:pPr>
            <a:endParaRPr lang="es-MX" dirty="0">
              <a:latin typeface="Candara" pitchFamily="34" charset="0"/>
            </a:endParaRPr>
          </a:p>
          <a:p>
            <a:pPr algn="just">
              <a:defRPr/>
            </a:pPr>
            <a:r>
              <a:rPr lang="es-MX" dirty="0">
                <a:latin typeface="Candara" pitchFamily="34" charset="0"/>
              </a:rPr>
              <a:t>Así mismo, </a:t>
            </a:r>
            <a:r>
              <a:rPr lang="es-MX" dirty="0">
                <a:solidFill>
                  <a:srgbClr val="990099"/>
                </a:solidFill>
                <a:effectLst>
                  <a:outerShdw blurRad="38100" dist="38100" dir="2700000" algn="tl">
                    <a:srgbClr val="000000">
                      <a:alpha val="43137"/>
                    </a:srgbClr>
                  </a:outerShdw>
                </a:effectLst>
                <a:latin typeface="Candara" pitchFamily="34" charset="0"/>
              </a:rPr>
              <a:t>los documentos que forman un expediente no se ordenan correctamente</a:t>
            </a:r>
            <a:r>
              <a:rPr lang="es-MX" dirty="0">
                <a:latin typeface="Candara" pitchFamily="34" charset="0"/>
              </a:rPr>
              <a:t>, lo cual imposibilita su acceso y por tanto, la rendición de cuentas y la transparencia de gestión.</a:t>
            </a:r>
          </a:p>
        </p:txBody>
      </p:sp>
    </p:spTree>
    <p:extLst>
      <p:ext uri="{BB962C8B-B14F-4D97-AF65-F5344CB8AC3E}">
        <p14:creationId xmlns:p14="http://schemas.microsoft.com/office/powerpoint/2010/main" val="355897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700808"/>
            <a:ext cx="6425633" cy="1938992"/>
          </a:xfrm>
          <a:prstGeom prst="rect">
            <a:avLst/>
          </a:prstGeom>
          <a:noFill/>
        </p:spPr>
        <p:txBody>
          <a:bodyPr wrap="square">
            <a:spAutoFit/>
          </a:bodyPr>
          <a:lstStyle/>
          <a:p>
            <a:pPr marL="914400" indent="-914400" algn="ctr">
              <a:defRPr/>
            </a:pPr>
            <a:r>
              <a:rPr lang="es-MX" sz="60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C</a:t>
            </a:r>
            <a:r>
              <a:rPr lang="es-MX" sz="60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onceptos </a:t>
            </a:r>
            <a:r>
              <a:rPr lang="es-MX" sz="6000" b="1"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B</a:t>
            </a:r>
            <a:r>
              <a:rPr lang="es-MX" sz="60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ásicos</a:t>
            </a:r>
            <a:endParaRPr lang="es-MX" sz="6000"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 name="Picture 1" descr="C:\Users\colivares.CONAFOR\AppData\Local\Microsoft\Windows\Temporary Internet Files\Content.IE5\PI3NCVHP\MC900231220[1].wmf"/>
          <p:cNvPicPr>
            <a:picLocks noChangeAspect="1" noChangeArrowheads="1"/>
          </p:cNvPicPr>
          <p:nvPr/>
        </p:nvPicPr>
        <p:blipFill>
          <a:blip r:embed="rId2" cstate="print"/>
          <a:srcRect/>
          <a:stretch>
            <a:fillRect/>
          </a:stretch>
        </p:blipFill>
        <p:spPr bwMode="auto">
          <a:xfrm>
            <a:off x="3968392" y="3933056"/>
            <a:ext cx="2755271" cy="2184903"/>
          </a:xfrm>
          <a:prstGeom prst="rect">
            <a:avLst/>
          </a:prstGeom>
          <a:noFill/>
        </p:spPr>
      </p:pic>
    </p:spTree>
    <p:extLst>
      <p:ext uri="{BB962C8B-B14F-4D97-AF65-F5344CB8AC3E}">
        <p14:creationId xmlns:p14="http://schemas.microsoft.com/office/powerpoint/2010/main" val="178186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1000"/>
                                        <p:tgtEl>
                                          <p:spTgt spid="2"/>
                                        </p:tgtEl>
                                      </p:cBhvr>
                                    </p:animEffect>
                                  </p:childTnLst>
                                </p:cTn>
                              </p:par>
                              <p:par>
                                <p:cTn id="8" presetID="21"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2)">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3950</TotalTime>
  <Words>4882</Words>
  <Application>Microsoft Office PowerPoint</Application>
  <PresentationFormat>Presentación en pantalla (4:3)</PresentationFormat>
  <Paragraphs>1049</Paragraphs>
  <Slides>77</Slides>
  <Notes>1</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Claudia Carolina Olivares Alvarez</cp:lastModifiedBy>
  <cp:revision>166</cp:revision>
  <dcterms:created xsi:type="dcterms:W3CDTF">2016-01-07T19:19:14Z</dcterms:created>
  <dcterms:modified xsi:type="dcterms:W3CDTF">2016-01-21T17:52:19Z</dcterms:modified>
</cp:coreProperties>
</file>