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70" r:id="rId6"/>
    <p:sldId id="271" r:id="rId7"/>
    <p:sldId id="261" r:id="rId8"/>
    <p:sldId id="262" r:id="rId9"/>
    <p:sldId id="272" r:id="rId10"/>
    <p:sldId id="264" r:id="rId11"/>
    <p:sldId id="263" r:id="rId12"/>
    <p:sldId id="273" r:id="rId13"/>
    <p:sldId id="274" r:id="rId14"/>
    <p:sldId id="275" r:id="rId15"/>
    <p:sldId id="267" r:id="rId16"/>
    <p:sldId id="276" r:id="rId17"/>
    <p:sldId id="268" r:id="rId18"/>
    <p:sldId id="269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6" r:id="rId31"/>
    <p:sldId id="288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A2B85-1BB5-4E7F-8574-F06A687B5199}" type="datetimeFigureOut">
              <a:rPr lang="es-MX" smtClean="0"/>
              <a:t>21/01/2016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7C74D-1BAB-4477-8D8F-A2CDECD85F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44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2D02-E099-488B-8AB9-06A74F2A3C9A}" type="datetimeFigureOut">
              <a:rPr lang="es-ES" smtClean="0"/>
              <a:t>21/01/2016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1304-0EC5-4F5B-8C2E-887A3F690A4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348880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Cuando se trate de la </a:t>
            </a:r>
            <a:r>
              <a:rPr lang="es-MX" b="1" dirty="0">
                <a:solidFill>
                  <a:srgbClr val="CC0066"/>
                </a:solidFill>
                <a:latin typeface="Candara" panose="020E0502030303020204" pitchFamily="34" charset="0"/>
              </a:rPr>
              <a:t>publicación o divulgación de datos personales contenidos en el expediente clínico</a:t>
            </a:r>
            <a:r>
              <a:rPr lang="es-MX" dirty="0">
                <a:latin typeface="Candara" panose="020E0502030303020204" pitchFamily="34" charset="0"/>
              </a:rPr>
              <a:t>, para efectos </a:t>
            </a:r>
            <a:r>
              <a:rPr lang="es-MX" dirty="0" smtClean="0">
                <a:latin typeface="Candara" panose="020E0502030303020204" pitchFamily="34" charset="0"/>
              </a:rPr>
              <a:t>de literatura </a:t>
            </a:r>
            <a:r>
              <a:rPr lang="es-MX" dirty="0">
                <a:latin typeface="Candara" panose="020E0502030303020204" pitchFamily="34" charset="0"/>
              </a:rPr>
              <a:t>médica, docencia, investigación o fotografías, que posibiliten la identificación del paciente, se requerirá la </a:t>
            </a:r>
            <a:r>
              <a:rPr lang="es-MX" dirty="0" smtClean="0">
                <a:latin typeface="Candara" panose="020E0502030303020204" pitchFamily="34" charset="0"/>
              </a:rPr>
              <a:t>autorización escrita </a:t>
            </a:r>
            <a:r>
              <a:rPr lang="es-MX" dirty="0">
                <a:latin typeface="Candara" panose="020E0502030303020204" pitchFamily="34" charset="0"/>
              </a:rPr>
              <a:t>del mismo, en cuyo caso, se adoptarán las medidas necesarias para que éste no pueda ser identificado.</a:t>
            </a:r>
          </a:p>
        </p:txBody>
      </p:sp>
      <p:pic>
        <p:nvPicPr>
          <p:cNvPr id="1026" name="Picture 2" descr="C:\Users\olivac\AppData\Local\Microsoft\Windows\Temporary Internet Files\Content.IE5\112NR4E6\teaching-218x3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951"/>
            <a:ext cx="2076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3419872" y="476672"/>
            <a:ext cx="551496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Candara" pitchFamily="34" charset="0"/>
                <a:cs typeface="Arial"/>
              </a:rPr>
              <a:t>Integración del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Expediente Clínico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06682" y="2551292"/>
            <a:ext cx="208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DATOS GENERALES</a:t>
            </a:r>
            <a:endParaRPr lang="es-MX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98769" y="3055348"/>
            <a:ext cx="7171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Candara" panose="020E0502030303020204" pitchFamily="34" charset="0"/>
              </a:rPr>
              <a:t>Tipo, nombre y domicilio del establecimiento y en su caso, nombre de la institución a la que pertenece;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latin typeface="Candara" panose="020E0502030303020204" pitchFamily="34" charset="0"/>
              </a:rPr>
              <a:t>En </a:t>
            </a:r>
            <a:r>
              <a:rPr lang="es-MX" dirty="0">
                <a:latin typeface="Candara" panose="020E0502030303020204" pitchFamily="34" charset="0"/>
              </a:rPr>
              <a:t>su caso, la razón y denominación social del propietario o concesionario;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latin typeface="Candara" panose="020E0502030303020204" pitchFamily="34" charset="0"/>
              </a:rPr>
              <a:t>Nombre</a:t>
            </a:r>
            <a:r>
              <a:rPr lang="es-MX" dirty="0">
                <a:latin typeface="Candara" panose="020E0502030303020204" pitchFamily="34" charset="0"/>
              </a:rPr>
              <a:t>, sexo, edad y domicilio del paciente;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31553" y="1232322"/>
            <a:ext cx="2905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/>
              <a:t>Deberán </a:t>
            </a:r>
            <a:r>
              <a:rPr lang="es-MX" sz="1600" dirty="0"/>
              <a:t>ser conservados por </a:t>
            </a:r>
            <a:r>
              <a:rPr lang="es-MX" sz="1600" dirty="0" smtClean="0"/>
              <a:t>un </a:t>
            </a:r>
            <a:r>
              <a:rPr lang="es-MX" sz="1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MX" sz="16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mínimo de 5 años, </a:t>
            </a:r>
            <a:r>
              <a:rPr lang="es-MX" sz="1600" dirty="0"/>
              <a:t>contados a partir de la fecha del último acto </a:t>
            </a:r>
            <a:r>
              <a:rPr lang="es-MX" sz="1600" dirty="0" smtClean="0"/>
              <a:t>médico.</a:t>
            </a:r>
            <a:endParaRPr lang="es-MX" sz="1600" dirty="0"/>
          </a:p>
        </p:txBody>
      </p:sp>
      <p:sp>
        <p:nvSpPr>
          <p:cNvPr id="6" name="5 Rectángulo"/>
          <p:cNvSpPr/>
          <p:nvPr/>
        </p:nvSpPr>
        <p:spPr>
          <a:xfrm>
            <a:off x="612343" y="4927556"/>
            <a:ext cx="7971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El médico, así como otros profesionales o personal técnico que intervengan en la atención del paciente, tendrán </a:t>
            </a:r>
            <a:r>
              <a:rPr lang="es-MX" dirty="0" smtClean="0">
                <a:latin typeface="Candara" panose="020E0502030303020204" pitchFamily="34" charset="0"/>
              </a:rPr>
              <a:t>la obligación </a:t>
            </a:r>
            <a:r>
              <a:rPr lang="es-MX" dirty="0">
                <a:latin typeface="Candara" panose="020E0502030303020204" pitchFamily="34" charset="0"/>
              </a:rPr>
              <a:t>de cumplir las disposiciones de </a:t>
            </a:r>
            <a:r>
              <a:rPr lang="es-MX" dirty="0" smtClean="0">
                <a:latin typeface="Candara" panose="020E0502030303020204" pitchFamily="34" charset="0"/>
              </a:rPr>
              <a:t>ésta </a:t>
            </a:r>
            <a:r>
              <a:rPr lang="es-MX" dirty="0">
                <a:latin typeface="Candara" panose="020E0502030303020204" pitchFamily="34" charset="0"/>
              </a:rPr>
              <a:t>norma, en forma ética y </a:t>
            </a:r>
            <a:r>
              <a:rPr lang="es-MX" dirty="0" smtClean="0">
                <a:latin typeface="Candara" panose="020E0502030303020204" pitchFamily="34" charset="0"/>
              </a:rPr>
              <a:t>profesional.</a:t>
            </a:r>
            <a:endParaRPr lang="es-MX" dirty="0">
              <a:latin typeface="Candara" panose="020E0502030303020204" pitchFamily="34" charset="0"/>
            </a:endParaRPr>
          </a:p>
        </p:txBody>
      </p:sp>
      <p:pic>
        <p:nvPicPr>
          <p:cNvPr id="2051" name="Picture 3" descr="C:\Users\olivac\AppData\Local\Microsoft\Windows\Temporary Internet Files\Content.IE5\112NR4E6\not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23" y="1129641"/>
            <a:ext cx="1365631" cy="14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38201" y="1940208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ndara" pitchFamily="34" charset="0"/>
                <a:ea typeface="ＭＳ Ｐゴシック" pitchFamily="-65" charset="-128"/>
                <a:cs typeface="Arial"/>
              </a:rPr>
              <a:t>¿Qué </a:t>
            </a:r>
            <a:r>
              <a:rPr lang="es-MX" dirty="0" smtClean="0">
                <a:latin typeface="Candara" pitchFamily="34" charset="0"/>
                <a:ea typeface="ＭＳ Ｐゴシック" pitchFamily="-65" charset="-128"/>
                <a:cs typeface="Arial"/>
              </a:rPr>
              <a:t>debe contener?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07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79912" y="548680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Son </a:t>
            </a:r>
            <a:r>
              <a:rPr lang="es-MX" dirty="0">
                <a:solidFill>
                  <a:srgbClr val="CC0066"/>
                </a:solidFill>
                <a:latin typeface="Candara" panose="020E0502030303020204" pitchFamily="34" charset="0"/>
              </a:rPr>
              <a:t>autoridades competentes </a:t>
            </a:r>
            <a:r>
              <a:rPr lang="es-MX" dirty="0">
                <a:latin typeface="Candara" panose="020E0502030303020204" pitchFamily="34" charset="0"/>
              </a:rPr>
              <a:t>para solicitar </a:t>
            </a:r>
            <a:r>
              <a:rPr lang="es-MX" dirty="0" smtClean="0">
                <a:latin typeface="Candara" panose="020E0502030303020204" pitchFamily="34" charset="0"/>
              </a:rPr>
              <a:t>los expedientes </a:t>
            </a:r>
            <a:r>
              <a:rPr lang="es-MX" dirty="0">
                <a:latin typeface="Candara" panose="020E0502030303020204" pitchFamily="34" charset="0"/>
              </a:rPr>
              <a:t>clínicos las autoridades </a:t>
            </a:r>
            <a:r>
              <a:rPr lang="es-MX" dirty="0">
                <a:solidFill>
                  <a:srgbClr val="CC0066"/>
                </a:solidFill>
                <a:latin typeface="Candara" panose="020E0502030303020204" pitchFamily="34" charset="0"/>
              </a:rPr>
              <a:t>J</a:t>
            </a:r>
            <a:r>
              <a:rPr lang="es-MX" dirty="0" smtClean="0">
                <a:solidFill>
                  <a:srgbClr val="CC0066"/>
                </a:solidFill>
                <a:latin typeface="Candara" panose="020E0502030303020204" pitchFamily="34" charset="0"/>
              </a:rPr>
              <a:t>udiciales</a:t>
            </a:r>
            <a:r>
              <a:rPr lang="es-MX" dirty="0">
                <a:solidFill>
                  <a:srgbClr val="CC0066"/>
                </a:solidFill>
                <a:latin typeface="Candara" panose="020E0502030303020204" pitchFamily="34" charset="0"/>
              </a:rPr>
              <a:t>, órganos de procuración de justicia y autoridades administrativas.</a:t>
            </a:r>
          </a:p>
        </p:txBody>
      </p:sp>
      <p:pic>
        <p:nvPicPr>
          <p:cNvPr id="3075" name="Picture 3" descr="C:\Users\olivac\AppData\Local\Microsoft\Windows\Temporary Internet Files\Content.IE5\Q6SZZ37P\sistema-judicial-espan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92" y="188640"/>
            <a:ext cx="1807750" cy="18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139952" y="314096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En los establecimientos para la atención médica, </a:t>
            </a:r>
            <a:r>
              <a:rPr lang="es-MX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 información contenida en el expediente clínico será manejada </a:t>
            </a:r>
            <a:r>
              <a:rPr lang="es-MX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 discreción </a:t>
            </a:r>
            <a:r>
              <a:rPr lang="es-MX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y confidencialidad</a:t>
            </a:r>
            <a:r>
              <a:rPr lang="es-MX" dirty="0">
                <a:latin typeface="Candara" panose="020E0502030303020204" pitchFamily="34" charset="0"/>
              </a:rPr>
              <a:t>, por todo el personal del establecimiento, atendiendo a los principios científicos y éticos </a:t>
            </a:r>
            <a:r>
              <a:rPr lang="es-MX" dirty="0" smtClean="0">
                <a:latin typeface="Candara" panose="020E0502030303020204" pitchFamily="34" charset="0"/>
              </a:rPr>
              <a:t>que orientan </a:t>
            </a:r>
            <a:r>
              <a:rPr lang="es-MX" dirty="0">
                <a:latin typeface="Candara" panose="020E0502030303020204" pitchFamily="34" charset="0"/>
              </a:rPr>
              <a:t>la práctica médica, así como, las disposiciones establecidas en la Norma Oficial Mexicana, </a:t>
            </a:r>
            <a:r>
              <a:rPr lang="es-MX" dirty="0" smtClean="0"/>
              <a:t>NOM 040 SSA 22004, </a:t>
            </a:r>
            <a:r>
              <a:rPr lang="es-MX" i="1" dirty="0" smtClean="0">
                <a:latin typeface="Candara" panose="020E0502030303020204" pitchFamily="34" charset="0"/>
              </a:rPr>
              <a:t>En </a:t>
            </a:r>
            <a:r>
              <a:rPr lang="es-MX" i="1" dirty="0">
                <a:latin typeface="Candara" panose="020E0502030303020204" pitchFamily="34" charset="0"/>
              </a:rPr>
              <a:t>materia de </a:t>
            </a:r>
            <a:r>
              <a:rPr lang="es-MX" i="1" dirty="0" smtClean="0">
                <a:latin typeface="Candara" panose="020E0502030303020204" pitchFamily="34" charset="0"/>
              </a:rPr>
              <a:t>Información </a:t>
            </a:r>
            <a:r>
              <a:rPr lang="es-MX" i="1" dirty="0">
                <a:latin typeface="Candara" panose="020E0502030303020204" pitchFamily="34" charset="0"/>
              </a:rPr>
              <a:t>en </a:t>
            </a:r>
            <a:r>
              <a:rPr lang="es-MX" i="1" dirty="0" smtClean="0">
                <a:latin typeface="Candara" panose="020E0502030303020204" pitchFamily="34" charset="0"/>
              </a:rPr>
              <a:t>salud </a:t>
            </a:r>
            <a:r>
              <a:rPr lang="es-MX" dirty="0" smtClean="0">
                <a:latin typeface="Candara" panose="020E0502030303020204" pitchFamily="34" charset="0"/>
              </a:rPr>
              <a:t>de </a:t>
            </a:r>
            <a:r>
              <a:rPr lang="es-MX" dirty="0">
                <a:latin typeface="Candara" panose="020E0502030303020204" pitchFamily="34" charset="0"/>
              </a:rPr>
              <a:t>esta norma y demás disposiciones jurídicas </a:t>
            </a:r>
            <a:r>
              <a:rPr lang="es-MX" dirty="0" smtClean="0">
                <a:latin typeface="Candara" panose="020E0502030303020204" pitchFamily="34" charset="0"/>
              </a:rPr>
              <a:t>aplicables.</a:t>
            </a:r>
            <a:endParaRPr lang="es-MX" dirty="0">
              <a:latin typeface="Candara" panose="020E0502030303020204" pitchFamily="34" charset="0"/>
            </a:endParaRPr>
          </a:p>
        </p:txBody>
      </p:sp>
      <p:pic>
        <p:nvPicPr>
          <p:cNvPr id="3077" name="Picture 5" descr="C:\Users\olivac\AppData\Local\Microsoft\Windows\Temporary Internet Files\Content.IE5\Q6SZZ37P\pi_hospital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8" b="32603"/>
          <a:stretch/>
        </p:blipFill>
        <p:spPr bwMode="auto">
          <a:xfrm>
            <a:off x="754200" y="2564904"/>
            <a:ext cx="2930758" cy="1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2230" y="411571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Candara" panose="020E0502030303020204" pitchFamily="34" charset="0"/>
              </a:rPr>
              <a:t> </a:t>
            </a:r>
          </a:p>
          <a:p>
            <a:pPr algn="just"/>
            <a:endParaRPr lang="es-MX" sz="2000" dirty="0">
              <a:latin typeface="Candara" panose="020E0502030303020204" pitchFamily="34" charset="0"/>
            </a:endParaRPr>
          </a:p>
          <a:p>
            <a:pPr algn="ctr"/>
            <a:r>
              <a:rPr lang="es-MX" sz="2000" dirty="0" smtClean="0">
                <a:latin typeface="Candara" panose="020E0502030303020204" pitchFamily="34" charset="0"/>
              </a:rPr>
              <a:t>Expresarse </a:t>
            </a:r>
            <a:r>
              <a:rPr lang="es-MX" sz="2000" dirty="0">
                <a:latin typeface="Candara" panose="020E0502030303020204" pitchFamily="34" charset="0"/>
              </a:rPr>
              <a:t>en lenguaje </a:t>
            </a:r>
            <a:r>
              <a:rPr lang="es-MX" sz="2000" dirty="0" smtClean="0">
                <a:latin typeface="Candara" panose="020E0502030303020204" pitchFamily="34" charset="0"/>
              </a:rPr>
              <a:t>técnico-médico, sin </a:t>
            </a:r>
            <a:r>
              <a:rPr lang="es-MX" sz="2000" dirty="0">
                <a:latin typeface="Candara" panose="020E0502030303020204" pitchFamily="34" charset="0"/>
              </a:rPr>
              <a:t>abreviaturas, con letra legible, </a:t>
            </a:r>
            <a:r>
              <a:rPr lang="es-MX" sz="2000" dirty="0" smtClean="0">
                <a:latin typeface="Candara" panose="020E0502030303020204" pitchFamily="34" charset="0"/>
              </a:rPr>
              <a:t>sin enmendaduras </a:t>
            </a:r>
            <a:r>
              <a:rPr lang="es-MX" sz="2000" dirty="0">
                <a:latin typeface="Candara" panose="020E0502030303020204" pitchFamily="34" charset="0"/>
              </a:rPr>
              <a:t>ni tachaduras y conservarse en buen estado</a:t>
            </a:r>
            <a:r>
              <a:rPr lang="es-MX" sz="2000" dirty="0" smtClean="0">
                <a:latin typeface="Candara" panose="020E0502030303020204" pitchFamily="34" charset="0"/>
              </a:rPr>
              <a:t>.</a:t>
            </a:r>
            <a:endParaRPr lang="es-MX" sz="2000" dirty="0">
              <a:latin typeface="Candara" panose="020E0502030303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19872" y="764888"/>
            <a:ext cx="4692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Las notas médicas y reportes </a:t>
            </a:r>
            <a:endParaRPr lang="es-MX" sz="2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11560" y="2060848"/>
            <a:ext cx="3695363" cy="2088232"/>
          </a:xfrm>
          <a:prstGeom prst="round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733509" y="2366300"/>
            <a:ext cx="35734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>
                <a:latin typeface="Candara" panose="020E0502030303020204" pitchFamily="34" charset="0"/>
              </a:rPr>
              <a:t>nombre completo del paciente,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>
                <a:latin typeface="Candara" panose="020E0502030303020204" pitchFamily="34" charset="0"/>
              </a:rPr>
              <a:t>edad,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>
                <a:latin typeface="Candara" panose="020E0502030303020204" pitchFamily="34" charset="0"/>
              </a:rPr>
              <a:t> </a:t>
            </a:r>
            <a:r>
              <a:rPr lang="es-MX" dirty="0" smtClean="0">
                <a:latin typeface="Candara" panose="020E0502030303020204" pitchFamily="34" charset="0"/>
              </a:rPr>
              <a:t>sexo y </a:t>
            </a:r>
            <a:r>
              <a:rPr lang="es-MX" dirty="0">
                <a:latin typeface="Candara" panose="020E0502030303020204" pitchFamily="34" charset="0"/>
              </a:rPr>
              <a:t>en su caso, </a:t>
            </a:r>
            <a:endParaRPr lang="es-MX" dirty="0" smtClean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 smtClean="0">
                <a:latin typeface="Candara" panose="020E0502030303020204" pitchFamily="34" charset="0"/>
              </a:rPr>
              <a:t>número </a:t>
            </a: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de </a:t>
            </a:r>
            <a:r>
              <a:rPr lang="es-MX" dirty="0">
                <a:latin typeface="Candara" panose="020E0502030303020204" pitchFamily="34" charset="0"/>
              </a:rPr>
              <a:t>cama o expediente.</a:t>
            </a:r>
          </a:p>
          <a:p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800378" y="2060848"/>
            <a:ext cx="3695363" cy="2088232"/>
          </a:xfrm>
          <a:prstGeom prst="round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5064933" y="2366300"/>
            <a:ext cx="3166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Candara" panose="020E0502030303020204" pitchFamily="34" charset="0"/>
              </a:rPr>
              <a:t>fecha, </a:t>
            </a:r>
            <a:endParaRPr lang="es-MX" dirty="0" smtClean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latin typeface="Candara" panose="020E0502030303020204" pitchFamily="34" charset="0"/>
              </a:rPr>
              <a:t>hora </a:t>
            </a:r>
            <a:r>
              <a:rPr lang="es-MX" dirty="0">
                <a:latin typeface="Candara" panose="020E0502030303020204" pitchFamily="34" charset="0"/>
              </a:rPr>
              <a:t>y </a:t>
            </a:r>
            <a:endParaRPr lang="es-MX" dirty="0" smtClean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latin typeface="Candara" panose="020E0502030303020204" pitchFamily="34" charset="0"/>
              </a:rPr>
              <a:t>nombre </a:t>
            </a:r>
            <a:r>
              <a:rPr lang="es-MX" dirty="0">
                <a:latin typeface="Candara" panose="020E0502030303020204" pitchFamily="34" charset="0"/>
              </a:rPr>
              <a:t>completo de quien </a:t>
            </a:r>
            <a:endParaRPr lang="es-MX" dirty="0" smtClean="0">
              <a:latin typeface="Candara" panose="020E0502030303020204" pitchFamily="34" charset="0"/>
            </a:endParaRP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la elabora,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latin typeface="Candara" panose="020E0502030303020204" pitchFamily="34" charset="0"/>
              </a:rPr>
              <a:t>la firma autógrafa,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0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07904" y="548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Cuando en un mismo establecimiento para la atención médica, se proporcionen varios servicios, </a:t>
            </a:r>
            <a:r>
              <a:rPr lang="es-MX" dirty="0" smtClean="0">
                <a:solidFill>
                  <a:srgbClr val="CC0066"/>
                </a:solidFill>
                <a:latin typeface="Candara" panose="020E0502030303020204" pitchFamily="34" charset="0"/>
              </a:rPr>
              <a:t>deberá integrarse </a:t>
            </a:r>
            <a:r>
              <a:rPr lang="es-MX" dirty="0">
                <a:solidFill>
                  <a:srgbClr val="CC0066"/>
                </a:solidFill>
                <a:latin typeface="Candara" panose="020E0502030303020204" pitchFamily="34" charset="0"/>
              </a:rPr>
              <a:t>un solo expediente clínico por cada paciente</a:t>
            </a:r>
            <a:r>
              <a:rPr lang="es-MX" dirty="0">
                <a:latin typeface="Candara" panose="020E0502030303020204" pitchFamily="34" charset="0"/>
              </a:rPr>
              <a:t>, en donde consten todos y cada uno de los documentos generados </a:t>
            </a:r>
            <a:r>
              <a:rPr lang="es-MX" dirty="0" smtClean="0">
                <a:latin typeface="Candara" panose="020E0502030303020204" pitchFamily="34" charset="0"/>
              </a:rPr>
              <a:t>por el </a:t>
            </a:r>
            <a:r>
              <a:rPr lang="es-MX" dirty="0">
                <a:latin typeface="Candara" panose="020E0502030303020204" pitchFamily="34" charset="0"/>
              </a:rPr>
              <a:t>personal que intervenga en su </a:t>
            </a:r>
            <a:r>
              <a:rPr lang="es-MX" dirty="0" smtClean="0">
                <a:latin typeface="Candara" panose="020E0502030303020204" pitchFamily="34" charset="0"/>
              </a:rPr>
              <a:t>atención.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15616" y="4221088"/>
            <a:ext cx="7350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Además de los documentos especificados en esta norma como obligatorios, se podrá contar con: </a:t>
            </a:r>
            <a:r>
              <a:rPr lang="es-MX" dirty="0">
                <a:solidFill>
                  <a:srgbClr val="CC0066"/>
                </a:solidFill>
                <a:latin typeface="Candara" panose="020E0502030303020204" pitchFamily="34" charset="0"/>
              </a:rPr>
              <a:t>cubierta o </a:t>
            </a:r>
            <a:r>
              <a:rPr lang="es-MX" dirty="0" smtClean="0">
                <a:solidFill>
                  <a:srgbClr val="CC0066"/>
                </a:solidFill>
                <a:latin typeface="Candara" panose="020E0502030303020204" pitchFamily="34" charset="0"/>
              </a:rPr>
              <a:t>carpeta, hoja </a:t>
            </a:r>
            <a:r>
              <a:rPr lang="es-MX" dirty="0">
                <a:solidFill>
                  <a:srgbClr val="CC0066"/>
                </a:solidFill>
                <a:latin typeface="Candara" panose="020E0502030303020204" pitchFamily="34" charset="0"/>
              </a:rPr>
              <a:t>frontal</a:t>
            </a:r>
            <a:r>
              <a:rPr lang="es-MX" dirty="0">
                <a:latin typeface="Candara" panose="020E0502030303020204" pitchFamily="34" charset="0"/>
              </a:rPr>
              <a:t>, en su caso notas de trabajo social, nutrición, ficha laboral y los que se consideren necesarios para complementar </a:t>
            </a:r>
            <a:r>
              <a:rPr lang="es-MX" dirty="0" smtClean="0">
                <a:latin typeface="Candara" panose="020E0502030303020204" pitchFamily="34" charset="0"/>
              </a:rPr>
              <a:t>la información </a:t>
            </a:r>
            <a:r>
              <a:rPr lang="es-MX" dirty="0">
                <a:latin typeface="Candara" panose="020E0502030303020204" pitchFamily="34" charset="0"/>
              </a:rPr>
              <a:t>sobre la atención del </a:t>
            </a:r>
            <a:r>
              <a:rPr lang="es-MX" dirty="0" smtClean="0">
                <a:latin typeface="Candara" panose="020E0502030303020204" pitchFamily="34" charset="0"/>
              </a:rPr>
              <a:t>paciente.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400384" y="2614875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</a:t>
            </a:r>
            <a:endParaRPr lang="es-MX" dirty="0"/>
          </a:p>
        </p:txBody>
      </p:sp>
      <p:sp>
        <p:nvSpPr>
          <p:cNvPr id="8" name="7 Elipse"/>
          <p:cNvSpPr/>
          <p:nvPr/>
        </p:nvSpPr>
        <p:spPr>
          <a:xfrm>
            <a:off x="3419872" y="3326205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83968" y="2823004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</a:t>
            </a:r>
            <a:endParaRPr lang="es-MX" dirty="0"/>
          </a:p>
        </p:txBody>
      </p:sp>
      <p:pic>
        <p:nvPicPr>
          <p:cNvPr id="6147" name="Picture 3" descr="C:\Users\olivac\AppData\Local\Microsoft\Windows\Temporary Internet Files\Content.IE5\PPY2LCUG\Folder-files-1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4342"/>
            <a:ext cx="1625397" cy="16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355976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E</a:t>
            </a:r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  <a:cs typeface="Arial"/>
              </a:rPr>
              <a:t>xpediente Clínico en </a:t>
            </a:r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consulta general y de especialidad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609275"/>
            <a:ext cx="158729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Historia clínica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5207" y="2156739"/>
            <a:ext cx="7410875" cy="192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Interrogatorio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Exploración física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Resultados </a:t>
            </a:r>
            <a:r>
              <a:rPr lang="es-MX" dirty="0"/>
              <a:t>previos y actuales de estudios de laboratorio, gabinete y otros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/>
              <a:t> </a:t>
            </a:r>
            <a:r>
              <a:rPr lang="pt-BR" dirty="0"/>
              <a:t>Diagnósticos o problemas clínicos</a:t>
            </a:r>
            <a:r>
              <a:rPr lang="pt-BR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Pronóstico;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Indicación </a:t>
            </a:r>
            <a:r>
              <a:rPr lang="es-MX" dirty="0"/>
              <a:t>terapéutica.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3967072"/>
            <a:ext cx="195117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 de evolución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23962" y="4581128"/>
            <a:ext cx="25156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Evolución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Signos vitales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Resultados relevantes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Diagnósticos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Pronostico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Tratamiento médico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07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355976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E</a:t>
            </a:r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  <a:cs typeface="Arial"/>
              </a:rPr>
              <a:t>xpediente Clínico en </a:t>
            </a:r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consulta general y de especialidad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609275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 de interconsulta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5207" y="2156739"/>
            <a:ext cx="5483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Criterios diagnósticos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Plan </a:t>
            </a:r>
            <a:r>
              <a:rPr lang="es-MX" dirty="0"/>
              <a:t>de estudios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Sugerencias </a:t>
            </a:r>
            <a:r>
              <a:rPr lang="es-MX" dirty="0"/>
              <a:t>diagnósticas y tratamiento; </a:t>
            </a:r>
            <a:r>
              <a:rPr lang="es-MX" dirty="0" smtClean="0"/>
              <a:t>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Los </a:t>
            </a:r>
            <a:r>
              <a:rPr lang="es-MX" dirty="0"/>
              <a:t>demás que marca el numeral 7.1 de esta norma.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20796" y="3501008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 de referencia / traslado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05207" y="4149079"/>
            <a:ext cx="2995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Establecimiento que envía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Establecimiento </a:t>
            </a:r>
            <a:r>
              <a:rPr lang="es-MX" dirty="0"/>
              <a:t>receptor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Resumen clínico</a:t>
            </a:r>
            <a:r>
              <a:rPr lang="es-MX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39752" y="5103674"/>
            <a:ext cx="65950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Candara" panose="020E0502030303020204" pitchFamily="34" charset="0"/>
              </a:rPr>
              <a:t>Documento </a:t>
            </a:r>
            <a:r>
              <a:rPr lang="es-MX" sz="1600" dirty="0">
                <a:latin typeface="Candara" panose="020E0502030303020204" pitchFamily="34" charset="0"/>
              </a:rPr>
              <a:t>elaborado por un médico, en el cual, se registran los aspectos relevantes de </a:t>
            </a:r>
            <a:r>
              <a:rPr lang="es-MX" sz="1600" dirty="0" smtClean="0">
                <a:latin typeface="Candara" panose="020E0502030303020204" pitchFamily="34" charset="0"/>
              </a:rPr>
              <a:t>la atención </a:t>
            </a:r>
            <a:r>
              <a:rPr lang="es-MX" sz="1600" dirty="0">
                <a:latin typeface="Candara" panose="020E0502030303020204" pitchFamily="34" charset="0"/>
              </a:rPr>
              <a:t>médica de un paciente, contenidos en el expediente clínico.</a:t>
            </a:r>
          </a:p>
          <a:p>
            <a:pPr algn="just"/>
            <a:r>
              <a:rPr lang="es-MX" sz="1600" dirty="0">
                <a:latin typeface="Candara" panose="020E0502030303020204" pitchFamily="34" charset="0"/>
              </a:rPr>
              <a:t>Deberá tener como mínimo: padecimiento actual, diagnósticos, tratamientos, evolución, pronóstico y estudios de </a:t>
            </a:r>
            <a:r>
              <a:rPr lang="es-MX" sz="1600" dirty="0" smtClean="0">
                <a:latin typeface="Candara" panose="020E0502030303020204" pitchFamily="34" charset="0"/>
              </a:rPr>
              <a:t>laboratorio y gabinete.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6" name="5 Flecha curvada hacia la derecha"/>
          <p:cNvSpPr/>
          <p:nvPr/>
        </p:nvSpPr>
        <p:spPr>
          <a:xfrm>
            <a:off x="2099726" y="5103674"/>
            <a:ext cx="240026" cy="341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355976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De las notas médicas en </a:t>
            </a:r>
            <a:r>
              <a:rPr lang="es-MX" sz="36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urgencias</a:t>
            </a:r>
            <a:endParaRPr kumimoji="0" lang="es-ES" sz="2400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60927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Inicial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1978607"/>
            <a:ext cx="79402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Fecha y hora en que se otorga el servicio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Signos </a:t>
            </a:r>
            <a:r>
              <a:rPr lang="es-MX" dirty="0"/>
              <a:t>vitales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Motivo </a:t>
            </a:r>
            <a:r>
              <a:rPr lang="es-MX" dirty="0"/>
              <a:t>de la atención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Resumen </a:t>
            </a:r>
            <a:r>
              <a:rPr lang="es-MX" dirty="0"/>
              <a:t>del interrogatorio, exploración física y estado mental, en su caso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Resultados </a:t>
            </a:r>
            <a:r>
              <a:rPr lang="es-MX" dirty="0"/>
              <a:t>relevantes de los estudios de los servicios auxiliares de diagnóstico </a:t>
            </a:r>
            <a:r>
              <a:rPr lang="es-MX" dirty="0" smtClean="0"/>
              <a:t>y</a:t>
            </a:r>
          </a:p>
          <a:p>
            <a:r>
              <a:rPr lang="es-MX" dirty="0" smtClean="0"/>
              <a:t> </a:t>
            </a:r>
            <a:r>
              <a:rPr lang="es-MX" dirty="0"/>
              <a:t>tratamiento que hayan </a:t>
            </a:r>
            <a:r>
              <a:rPr lang="es-MX" dirty="0" smtClean="0"/>
              <a:t>sido solicitados </a:t>
            </a:r>
            <a:r>
              <a:rPr lang="es-MX" dirty="0"/>
              <a:t>previamente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/>
              <a:t>Diagnósticos </a:t>
            </a:r>
            <a:r>
              <a:rPr lang="pt-BR" dirty="0"/>
              <a:t>o problemas clínicos</a:t>
            </a:r>
            <a:r>
              <a:rPr lang="pt-BR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T</a:t>
            </a:r>
            <a:r>
              <a:rPr lang="es-MX" dirty="0" err="1" smtClean="0"/>
              <a:t>ratamiento</a:t>
            </a:r>
            <a:r>
              <a:rPr lang="es-MX" dirty="0" smtClean="0"/>
              <a:t> </a:t>
            </a:r>
            <a:r>
              <a:rPr lang="es-MX" dirty="0"/>
              <a:t>y pronóstico.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2633" y="4471597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 de evolución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8375" y="5227128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De referencia / traslado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355976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De las notas médicas en </a:t>
            </a:r>
            <a:r>
              <a:rPr lang="es-MX" sz="3600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hospitalización</a:t>
            </a:r>
            <a:endParaRPr kumimoji="0" lang="es-ES" sz="2400" i="0" u="sng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609275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De ingreso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006062"/>
            <a:ext cx="7887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Signos vitales;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Resumen </a:t>
            </a:r>
            <a:r>
              <a:rPr lang="es-MX" dirty="0"/>
              <a:t>del interrogatorio, exploración física y estado mental, en su caso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Resultados </a:t>
            </a:r>
            <a:r>
              <a:rPr lang="es-MX" dirty="0"/>
              <a:t>de estudios, de los servicios auxiliares de diagnóstico y tratamiento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Tratamiento </a:t>
            </a:r>
            <a:r>
              <a:rPr lang="es-MX" dirty="0"/>
              <a:t>y pronóstico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3226" y="3356992"/>
            <a:ext cx="5178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Historia clínica</a:t>
            </a:r>
          </a:p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 de evolución</a:t>
            </a:r>
          </a:p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 de referencia / traslado</a:t>
            </a:r>
          </a:p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 preoperatoria</a:t>
            </a:r>
          </a:p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Reporte </a:t>
            </a:r>
            <a:r>
              <a:rPr lang="es-MX" u="sng" dirty="0">
                <a:solidFill>
                  <a:srgbClr val="CC0066"/>
                </a:solidFill>
                <a:latin typeface="Candara" panose="020E0502030303020204" pitchFamily="34" charset="0"/>
              </a:rPr>
              <a:t>de la lista de verificación de la </a:t>
            </a:r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cirugía</a:t>
            </a:r>
          </a:p>
          <a:p>
            <a:r>
              <a:rPr lang="es-MX" u="sng" dirty="0">
                <a:solidFill>
                  <a:srgbClr val="CC0066"/>
                </a:solidFill>
                <a:latin typeface="Candara" panose="020E0502030303020204" pitchFamily="34" charset="0"/>
              </a:rPr>
              <a:t>Nota </a:t>
            </a:r>
            <a:r>
              <a:rPr lang="es-MX" u="sng" dirty="0" err="1">
                <a:solidFill>
                  <a:srgbClr val="CC0066"/>
                </a:solidFill>
                <a:latin typeface="Candara" panose="020E0502030303020204" pitchFamily="34" charset="0"/>
              </a:rPr>
              <a:t>preanestésica</a:t>
            </a:r>
            <a:r>
              <a:rPr lang="es-MX" u="sng" dirty="0">
                <a:solidFill>
                  <a:srgbClr val="CC0066"/>
                </a:solidFill>
                <a:latin typeface="Candara" panose="020E0502030303020204" pitchFamily="34" charset="0"/>
              </a:rPr>
              <a:t>, vigilancia y registro </a:t>
            </a:r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anestésico.</a:t>
            </a:r>
          </a:p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 postoperatoria</a:t>
            </a:r>
          </a:p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 de egreso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355976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De los reportes del personal profesional y técnico</a:t>
            </a:r>
            <a:endParaRPr kumimoji="0" lang="es-ES" sz="2400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609275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Hoja de enfermería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1978607"/>
            <a:ext cx="6867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err="1" smtClean="0"/>
              <a:t>Habitus</a:t>
            </a:r>
            <a:r>
              <a:rPr lang="es-MX" dirty="0" smtClean="0"/>
              <a:t> </a:t>
            </a:r>
            <a:r>
              <a:rPr lang="es-MX" dirty="0"/>
              <a:t>exterior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Gráfica </a:t>
            </a:r>
            <a:r>
              <a:rPr lang="es-MX" dirty="0"/>
              <a:t>de signos vitales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Ministración </a:t>
            </a:r>
            <a:r>
              <a:rPr lang="es-MX" dirty="0"/>
              <a:t>de medicamentos, fecha, hora, cantidad y vía prescrita</a:t>
            </a:r>
            <a:r>
              <a:rPr lang="es-MX" dirty="0" smtClean="0"/>
              <a:t>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Procedimientos </a:t>
            </a:r>
            <a:r>
              <a:rPr lang="es-MX" dirty="0"/>
              <a:t>realizados; </a:t>
            </a:r>
            <a:r>
              <a:rPr lang="es-MX" dirty="0" smtClean="0"/>
              <a:t>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Observaciones</a:t>
            </a:r>
            <a:r>
              <a:rPr lang="es-MX" dirty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27423" y="3485187"/>
            <a:ext cx="836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Servicios auxiliares y diagnóstico y tratamiento </a:t>
            </a:r>
            <a:r>
              <a:rPr lang="es-MX" u="sng" dirty="0" smtClean="0">
                <a:solidFill>
                  <a:srgbClr val="CC0066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es-MX" u="sng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Lo elabora quien realizó el estudio</a:t>
            </a:r>
            <a:endParaRPr lang="es-MX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3860369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Fecha y hora del estudio;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Identificación </a:t>
            </a:r>
            <a:r>
              <a:rPr lang="es-MX" dirty="0"/>
              <a:t>del solicitante;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Estudio </a:t>
            </a:r>
            <a:r>
              <a:rPr lang="es-MX" dirty="0"/>
              <a:t>solicitado;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Problema </a:t>
            </a:r>
            <a:r>
              <a:rPr lang="es-MX" dirty="0"/>
              <a:t>clínico en estudio;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Resultados </a:t>
            </a:r>
            <a:r>
              <a:rPr lang="es-MX" dirty="0"/>
              <a:t>del estudio;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Incidentes </a:t>
            </a:r>
            <a:r>
              <a:rPr lang="es-MX" dirty="0"/>
              <a:t>y accidentes, si los hubo;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Identificación </a:t>
            </a:r>
            <a:r>
              <a:rPr lang="es-MX" dirty="0"/>
              <a:t>del personal que realizó el estudio;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Nombre </a:t>
            </a:r>
            <a:r>
              <a:rPr lang="es-MX" dirty="0"/>
              <a:t>completo y firma del personal que informa.</a:t>
            </a:r>
          </a:p>
        </p:txBody>
      </p:sp>
    </p:spTree>
    <p:extLst>
      <p:ext uri="{BB962C8B-B14F-4D97-AF65-F5344CB8AC3E}">
        <p14:creationId xmlns:p14="http://schemas.microsoft.com/office/powerpoint/2010/main" val="19364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Subtítulo"/>
          <p:cNvSpPr txBox="1">
            <a:spLocks/>
          </p:cNvSpPr>
          <p:nvPr/>
        </p:nvSpPr>
        <p:spPr>
          <a:xfrm>
            <a:off x="1115616" y="1923728"/>
            <a:ext cx="6947445" cy="1565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Expediente clínico</a:t>
            </a:r>
            <a:endParaRPr lang="es-MX" sz="4000" b="1" dirty="0" smtClean="0">
              <a:latin typeface="Candara" pitchFamily="34" charset="0"/>
            </a:endParaRPr>
          </a:p>
        </p:txBody>
      </p:sp>
      <p:pic>
        <p:nvPicPr>
          <p:cNvPr id="3" name="Picture 2" descr="C:\Users\colivares\AppData\Local\Microsoft\Windows\Temporary Internet Files\Content.IE5\RAVWQF9S\MC90032629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725144"/>
            <a:ext cx="2047035" cy="134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355976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Otros documentos</a:t>
            </a:r>
            <a:endParaRPr kumimoji="0" lang="es-ES" sz="2000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609275"/>
            <a:ext cx="4033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Carta de consentimiento informado</a:t>
            </a:r>
            <a:endParaRPr lang="es-MX" sz="2000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39952" y="2348880"/>
            <a:ext cx="4392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Documentos escritos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signados por el paciente </a:t>
            </a:r>
            <a:r>
              <a:rPr lang="es-MX" sz="2000" dirty="0">
                <a:latin typeface="Candara" panose="020E0502030303020204" pitchFamily="34" charset="0"/>
              </a:rPr>
              <a:t>o su representante legal </a:t>
            </a:r>
            <a:r>
              <a:rPr lang="es-MX" sz="2000" dirty="0" smtClean="0">
                <a:latin typeface="Candara" panose="020E0502030303020204" pitchFamily="34" charset="0"/>
              </a:rPr>
              <a:t>o familiar </a:t>
            </a:r>
            <a:r>
              <a:rPr lang="es-MX" sz="2000" dirty="0">
                <a:latin typeface="Candara" panose="020E0502030303020204" pitchFamily="34" charset="0"/>
              </a:rPr>
              <a:t>más cercano en vínculo, mediante los cuales se acepta un procedimiento médico o quirúrgico con fines </a:t>
            </a:r>
            <a:r>
              <a:rPr lang="es-MX" sz="2000" dirty="0" smtClean="0">
                <a:latin typeface="Candara" panose="020E0502030303020204" pitchFamily="34" charset="0"/>
              </a:rPr>
              <a:t>diagnósticos, terapéuticos</a:t>
            </a:r>
            <a:r>
              <a:rPr lang="es-MX" sz="2000" dirty="0">
                <a:latin typeface="Candara" panose="020E0502030303020204" pitchFamily="34" charset="0"/>
              </a:rPr>
              <a:t>, </a:t>
            </a:r>
            <a:r>
              <a:rPr lang="es-MX" sz="2000" dirty="0" err="1">
                <a:latin typeface="Candara" panose="020E0502030303020204" pitchFamily="34" charset="0"/>
              </a:rPr>
              <a:t>rehabilitatorios</a:t>
            </a:r>
            <a:r>
              <a:rPr lang="es-MX" sz="2000" dirty="0">
                <a:latin typeface="Candara" panose="020E0502030303020204" pitchFamily="34" charset="0"/>
              </a:rPr>
              <a:t>, paliativos o de investigación, una vez que se ha recibido información de los riesgos y </a:t>
            </a:r>
            <a:r>
              <a:rPr lang="es-MX" sz="2000" dirty="0" smtClean="0">
                <a:latin typeface="Candara" panose="020E0502030303020204" pitchFamily="34" charset="0"/>
              </a:rPr>
              <a:t>beneficios esperados </a:t>
            </a:r>
            <a:r>
              <a:rPr lang="es-MX" sz="2000" dirty="0">
                <a:latin typeface="Candara" panose="020E0502030303020204" pitchFamily="34" charset="0"/>
              </a:rPr>
              <a:t>para el paciente.</a:t>
            </a:r>
          </a:p>
        </p:txBody>
      </p:sp>
      <p:pic>
        <p:nvPicPr>
          <p:cNvPr id="4099" name="Picture 3" descr="C:\Users\olivac\AppData\Local\Microsoft\Windows\Temporary Internet Files\Content.IE5\Q6SZZ37P\firma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082335" cy="18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2060848"/>
            <a:ext cx="83232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Nombre </a:t>
            </a:r>
            <a:r>
              <a:rPr lang="es-MX" dirty="0">
                <a:latin typeface="Candara" panose="020E0502030303020204" pitchFamily="34" charset="0"/>
              </a:rPr>
              <a:t>de la institución a la que pertenezca el establecimiento, en su </a:t>
            </a:r>
            <a:r>
              <a:rPr lang="es-MX" dirty="0" smtClean="0">
                <a:latin typeface="Candara" panose="020E0502030303020204" pitchFamily="34" charset="0"/>
              </a:rPr>
              <a:t>caso;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Nombre</a:t>
            </a:r>
            <a:r>
              <a:rPr lang="es-MX" dirty="0">
                <a:latin typeface="Candara" panose="020E0502030303020204" pitchFamily="34" charset="0"/>
              </a:rPr>
              <a:t>, razón o denominación social del establecimiento</a:t>
            </a:r>
            <a:r>
              <a:rPr lang="es-MX" dirty="0" smtClean="0">
                <a:latin typeface="Candara" panose="020E0502030303020204" pitchFamily="34" charset="0"/>
              </a:rPr>
              <a:t>;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Título </a:t>
            </a:r>
            <a:r>
              <a:rPr lang="es-MX" dirty="0">
                <a:latin typeface="Candara" panose="020E0502030303020204" pitchFamily="34" charset="0"/>
              </a:rPr>
              <a:t>del documento</a:t>
            </a:r>
            <a:r>
              <a:rPr lang="es-MX" dirty="0" smtClean="0">
                <a:latin typeface="Candara" panose="020E0502030303020204" pitchFamily="34" charset="0"/>
              </a:rPr>
              <a:t>;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Lugar </a:t>
            </a:r>
            <a:r>
              <a:rPr lang="es-MX" dirty="0">
                <a:latin typeface="Candara" panose="020E0502030303020204" pitchFamily="34" charset="0"/>
              </a:rPr>
              <a:t>y fecha en que se </a:t>
            </a:r>
            <a:r>
              <a:rPr lang="es-MX" dirty="0" smtClean="0">
                <a:latin typeface="Candara" panose="020E0502030303020204" pitchFamily="34" charset="0"/>
              </a:rPr>
              <a:t>emite;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Acto autorizado;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Señalamiento </a:t>
            </a:r>
            <a:r>
              <a:rPr lang="es-MX" dirty="0">
                <a:latin typeface="Candara" panose="020E0502030303020204" pitchFamily="34" charset="0"/>
              </a:rPr>
              <a:t>de los riesgos y beneficios esperados del acto médico autorizado</a:t>
            </a:r>
            <a:r>
              <a:rPr lang="es-MX" dirty="0" smtClean="0">
                <a:latin typeface="Candara" panose="020E0502030303020204" pitchFamily="34" charset="0"/>
              </a:rPr>
              <a:t>;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Autorización </a:t>
            </a:r>
            <a:r>
              <a:rPr lang="es-MX" dirty="0">
                <a:latin typeface="Candara" panose="020E0502030303020204" pitchFamily="34" charset="0"/>
              </a:rPr>
              <a:t>al personal de salud para la atención de contingencias y urgencias derivadas </a:t>
            </a:r>
            <a:r>
              <a:rPr lang="es-MX" dirty="0" smtClean="0">
                <a:latin typeface="Candara" panose="020E0502030303020204" pitchFamily="34" charset="0"/>
              </a:rPr>
              <a:t>del acto </a:t>
            </a:r>
            <a:r>
              <a:rPr lang="es-MX" dirty="0">
                <a:latin typeface="Candara" panose="020E0502030303020204" pitchFamily="34" charset="0"/>
              </a:rPr>
              <a:t>autorizado, atendiendo al principio de libertad prescriptiva; y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Nombre </a:t>
            </a:r>
            <a:r>
              <a:rPr lang="es-MX" dirty="0">
                <a:latin typeface="Candara" panose="020E0502030303020204" pitchFamily="34" charset="0"/>
              </a:rPr>
              <a:t>completo y firma del paciente, si su estado de salud lo permite, en caso de que su estado de salud no </a:t>
            </a:r>
            <a:r>
              <a:rPr lang="es-MX" dirty="0" smtClean="0">
                <a:latin typeface="Candara" panose="020E0502030303020204" pitchFamily="34" charset="0"/>
              </a:rPr>
              <a:t>le permita </a:t>
            </a:r>
            <a:r>
              <a:rPr lang="es-MX" dirty="0">
                <a:latin typeface="Candara" panose="020E0502030303020204" pitchFamily="34" charset="0"/>
              </a:rPr>
              <a:t>firmar y emitir su consentimiento, deberá asentarse el nombre completo y firma del familiar más cercano en vínculo </a:t>
            </a:r>
            <a:r>
              <a:rPr lang="es-MX" dirty="0" smtClean="0">
                <a:latin typeface="Candara" panose="020E0502030303020204" pitchFamily="34" charset="0"/>
              </a:rPr>
              <a:t>que se </a:t>
            </a:r>
            <a:r>
              <a:rPr lang="es-MX" dirty="0">
                <a:latin typeface="Candara" panose="020E0502030303020204" pitchFamily="34" charset="0"/>
              </a:rPr>
              <a:t>encuentre presente, del tutor o del representante legal;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Nombre </a:t>
            </a:r>
            <a:r>
              <a:rPr lang="es-MX" dirty="0">
                <a:latin typeface="Candara" panose="020E0502030303020204" pitchFamily="34" charset="0"/>
              </a:rPr>
              <a:t>completo y firma del médico que proporciona la información y recaba el consentimiento para el </a:t>
            </a:r>
            <a:r>
              <a:rPr lang="es-MX" dirty="0" smtClean="0">
                <a:latin typeface="Candara" panose="020E0502030303020204" pitchFamily="34" charset="0"/>
              </a:rPr>
              <a:t>acto específico </a:t>
            </a:r>
            <a:r>
              <a:rPr lang="es-MX" dirty="0">
                <a:latin typeface="Candara" panose="020E0502030303020204" pitchFamily="34" charset="0"/>
              </a:rPr>
              <a:t>que fue otorgado, en su caso, se asentarán los datos del médico tratante.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>
                <a:latin typeface="Candara" panose="020E0502030303020204" pitchFamily="34" charset="0"/>
              </a:rPr>
              <a:t>Nombre </a:t>
            </a:r>
            <a:r>
              <a:rPr lang="es-MX" dirty="0">
                <a:latin typeface="Candara" panose="020E0502030303020204" pitchFamily="34" charset="0"/>
              </a:rPr>
              <a:t>completo y firma de dos testigos.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1609275"/>
            <a:ext cx="6008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Carta de consentimiento informado </a:t>
            </a:r>
            <a:r>
              <a:rPr lang="es-MX" sz="2000" u="sng" dirty="0" smtClean="0">
                <a:solidFill>
                  <a:srgbClr val="CC0066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es-MX" sz="2000" dirty="0" smtClean="0">
                <a:latin typeface="Candara" panose="020E0502030303020204" pitchFamily="34" charset="0"/>
                <a:sym typeface="Wingdings" panose="05000000000000000000" pitchFamily="2" charset="2"/>
              </a:rPr>
              <a:t> Datos mínimos</a:t>
            </a:r>
            <a:endParaRPr lang="es-MX" sz="2000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355976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Otros documentos</a:t>
            </a:r>
            <a:endParaRPr kumimoji="0" lang="es-ES" sz="2000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609275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Hoja de egreso voluntario</a:t>
            </a:r>
            <a:endParaRPr lang="es-MX" sz="2000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75656" y="213285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Documento por medio del cual el paciente, el familiar más cercano, tutor o representante legal, solicita el egreso, </a:t>
            </a:r>
            <a:r>
              <a:rPr lang="es-MX" dirty="0" smtClean="0">
                <a:latin typeface="Candara" panose="020E0502030303020204" pitchFamily="34" charset="0"/>
              </a:rPr>
              <a:t>con pleno </a:t>
            </a:r>
            <a:r>
              <a:rPr lang="es-MX" dirty="0">
                <a:latin typeface="Candara" panose="020E0502030303020204" pitchFamily="34" charset="0"/>
              </a:rPr>
              <a:t>conocimiento de las consecuencias que dicho acto pudiera </a:t>
            </a:r>
            <a:r>
              <a:rPr lang="es-MX" dirty="0" smtClean="0">
                <a:latin typeface="Candara" panose="020E0502030303020204" pitchFamily="34" charset="0"/>
              </a:rPr>
              <a:t>originar.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8092" y="3617640"/>
            <a:ext cx="4634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Hoja </a:t>
            </a:r>
            <a:r>
              <a:rPr lang="es-MX" sz="2000" u="sng" dirty="0">
                <a:solidFill>
                  <a:srgbClr val="CC0066"/>
                </a:solidFill>
                <a:latin typeface="Candara" panose="020E0502030303020204" pitchFamily="34" charset="0"/>
              </a:rPr>
              <a:t>de notificación al Ministerio Público.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65115" y="4190874"/>
            <a:ext cx="10513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u="sng" dirty="0">
                <a:solidFill>
                  <a:srgbClr val="CC0066"/>
                </a:solidFill>
                <a:latin typeface="Candara" panose="020E0502030303020204" pitchFamily="34" charset="0"/>
              </a:rPr>
              <a:t>Reporte de causa de muerte sujeta a vigilancia epidemiológica.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65115" y="4800516"/>
            <a:ext cx="8825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u="sng" dirty="0" smtClean="0">
                <a:solidFill>
                  <a:srgbClr val="CC0066"/>
                </a:solidFill>
                <a:latin typeface="Candara" panose="020E0502030303020204" pitchFamily="34" charset="0"/>
              </a:rPr>
              <a:t>Notas de defunción y de muerte fetal</a:t>
            </a:r>
            <a:endParaRPr lang="es-MX" sz="2000" u="sng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419872" y="476672"/>
            <a:ext cx="551496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Candara" pitchFamily="34" charset="0"/>
                <a:cs typeface="Arial"/>
              </a:rPr>
              <a:t>Características del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Expediente Clínico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32269" y="1660921"/>
            <a:ext cx="462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ndara" panose="020E0502030303020204" pitchFamily="34" charset="0"/>
              </a:rPr>
              <a:t>Por su esencia el Expediente Clínico debe ser: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09933" y="2204864"/>
            <a:ext cx="7920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C0066"/>
                </a:solidFill>
                <a:latin typeface="Candara" panose="020E0502030303020204" pitchFamily="34" charset="0"/>
              </a:rPr>
              <a:t>Confidencial </a:t>
            </a:r>
            <a:endParaRPr lang="es-MX" b="1" i="1" dirty="0" smtClean="0">
              <a:solidFill>
                <a:srgbClr val="CC0066"/>
              </a:solidFill>
              <a:latin typeface="Candara" panose="020E0502030303020204" pitchFamily="34" charset="0"/>
            </a:endParaRPr>
          </a:p>
          <a:p>
            <a:endParaRPr lang="es-MX" b="1" i="1" dirty="0">
              <a:latin typeface="Candara" panose="020E0502030303020204" pitchFamily="34" charset="0"/>
            </a:endParaRPr>
          </a:p>
          <a:p>
            <a:r>
              <a:rPr lang="es-MX" dirty="0" smtClean="0">
                <a:latin typeface="Candara" panose="020E0502030303020204" pitchFamily="34" charset="0"/>
              </a:rPr>
              <a:t>Todos </a:t>
            </a:r>
            <a:r>
              <a:rPr lang="es-MX" dirty="0">
                <a:latin typeface="Candara" panose="020E0502030303020204" pitchFamily="34" charset="0"/>
              </a:rPr>
              <a:t>los datos de un paciente son considerados confidenciales, por lo tanto, se rigen por normas específicas, para el acceso a </a:t>
            </a:r>
            <a:r>
              <a:rPr lang="es-MX" dirty="0" smtClean="0">
                <a:latin typeface="Candara" panose="020E0502030303020204" pitchFamily="34" charset="0"/>
              </a:rPr>
              <a:t>ellos.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09933" y="3463840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CC0066"/>
                </a:solidFill>
                <a:latin typeface="Candara" panose="020E0502030303020204" pitchFamily="34" charset="0"/>
              </a:rPr>
              <a:t>Disponible </a:t>
            </a:r>
          </a:p>
          <a:p>
            <a:pPr algn="just"/>
            <a:endParaRPr lang="es-MX" b="1" i="1" dirty="0" smtClean="0">
              <a:latin typeface="Candara" panose="020E0502030303020204" pitchFamily="34" charset="0"/>
            </a:endParaRP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Debe </a:t>
            </a:r>
            <a:r>
              <a:rPr lang="es-MX" dirty="0">
                <a:latin typeface="Candara" panose="020E0502030303020204" pitchFamily="34" charset="0"/>
              </a:rPr>
              <a:t>preservarse la confidencialidad de los datos del expediente, éste debe ser un documento disponible en el momento en que se requiera por el personal autorizado, de acuerdo a las normas Institucionales.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09931" y="4997115"/>
            <a:ext cx="7920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rgbClr val="CC0066"/>
                </a:solidFill>
                <a:latin typeface="Candara" panose="020E0502030303020204" pitchFamily="34" charset="0"/>
              </a:rPr>
              <a:t>Intransferible</a:t>
            </a:r>
            <a:r>
              <a:rPr lang="es-MX" b="1" i="1" dirty="0">
                <a:latin typeface="Candara" panose="020E0502030303020204" pitchFamily="34" charset="0"/>
              </a:rPr>
              <a:t> </a:t>
            </a:r>
            <a:endParaRPr lang="es-MX" b="1" i="1" dirty="0" smtClean="0">
              <a:latin typeface="Candara" panose="020E0502030303020204" pitchFamily="34" charset="0"/>
            </a:endParaRPr>
          </a:p>
          <a:p>
            <a:pPr algn="just"/>
            <a:endParaRPr lang="es-MX" b="1" i="1" dirty="0">
              <a:latin typeface="Candara" panose="020E0502030303020204" pitchFamily="34" charset="0"/>
            </a:endParaRP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El </a:t>
            </a:r>
            <a:r>
              <a:rPr lang="es-MX" dirty="0">
                <a:latin typeface="Candara" panose="020E0502030303020204" pitchFamily="34" charset="0"/>
              </a:rPr>
              <a:t>Expediente Clínico debe ser único para cada paciente, debido a la importancia de dar seguimiento en el proceso salud–enfermedad, por lo tanto, éste debe contener los datos necesarios, para identificar claramente al paciente. </a:t>
            </a:r>
          </a:p>
        </p:txBody>
      </p:sp>
    </p:spTree>
    <p:extLst>
      <p:ext uri="{BB962C8B-B14F-4D97-AF65-F5344CB8AC3E}">
        <p14:creationId xmlns:p14="http://schemas.microsoft.com/office/powerpoint/2010/main" val="23299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419872" y="476672"/>
            <a:ext cx="551496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Candara" pitchFamily="34" charset="0"/>
                <a:cs typeface="Arial"/>
              </a:rPr>
              <a:t>Características del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Expediente Clínico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8865" y="2204863"/>
            <a:ext cx="7920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 smtClean="0">
                <a:solidFill>
                  <a:srgbClr val="CC0066"/>
                </a:solidFill>
                <a:latin typeface="Candara" panose="020E0502030303020204" pitchFamily="34" charset="0"/>
              </a:rPr>
              <a:t>Legible</a:t>
            </a:r>
            <a:r>
              <a:rPr lang="es-MX" b="1" i="1" dirty="0" smtClean="0">
                <a:latin typeface="Candara" panose="020E0502030303020204" pitchFamily="34" charset="0"/>
              </a:rPr>
              <a:t> </a:t>
            </a:r>
          </a:p>
          <a:p>
            <a:pPr algn="just"/>
            <a:endParaRPr lang="es-MX" b="1" i="1" dirty="0">
              <a:latin typeface="Candara" panose="020E0502030303020204" pitchFamily="34" charset="0"/>
            </a:endParaRP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Las </a:t>
            </a:r>
            <a:r>
              <a:rPr lang="es-MX" dirty="0">
                <a:latin typeface="Candara" panose="020E0502030303020204" pitchFamily="34" charset="0"/>
              </a:rPr>
              <a:t>anotaciones en el Expediente Clínico tienen que ser con letra legible y clara, evitando abreviaturas y símbolos.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09932" y="3463840"/>
            <a:ext cx="7920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 smtClean="0">
                <a:solidFill>
                  <a:srgbClr val="CC0066"/>
                </a:solidFill>
                <a:latin typeface="Candara" panose="020E0502030303020204" pitchFamily="34" charset="0"/>
              </a:rPr>
              <a:t>Veraz </a:t>
            </a:r>
          </a:p>
          <a:p>
            <a:pPr algn="just"/>
            <a:endParaRPr lang="es-MX" b="1" i="1" dirty="0" smtClean="0">
              <a:solidFill>
                <a:srgbClr val="CC0066"/>
              </a:solidFill>
              <a:latin typeface="Candara" panose="020E0502030303020204" pitchFamily="34" charset="0"/>
            </a:endParaRP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El </a:t>
            </a:r>
            <a:r>
              <a:rPr lang="es-MX" dirty="0">
                <a:latin typeface="Candara" panose="020E0502030303020204" pitchFamily="34" charset="0"/>
              </a:rPr>
              <a:t>Expediente Clínico debe caracterizarse por ser un documento veraz y fidedigno porque, en él se concentra la atención que se otorgó al paciente.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09931" y="4997115"/>
            <a:ext cx="7920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b="1" i="1" dirty="0">
              <a:latin typeface="Candara" panose="020E0502030303020204" pitchFamily="34" charset="0"/>
            </a:endParaRPr>
          </a:p>
          <a:p>
            <a:pPr algn="just"/>
            <a:r>
              <a:rPr lang="es-MX" b="1" i="1" dirty="0">
                <a:solidFill>
                  <a:srgbClr val="CC0066"/>
                </a:solidFill>
                <a:latin typeface="Candara" panose="020E0502030303020204" pitchFamily="34" charset="0"/>
              </a:rPr>
              <a:t>Exactitud </a:t>
            </a:r>
            <a:endParaRPr lang="es-MX" b="1" i="1" dirty="0" smtClean="0">
              <a:solidFill>
                <a:srgbClr val="CC0066"/>
              </a:solidFill>
              <a:latin typeface="Candara" panose="020E0502030303020204" pitchFamily="34" charset="0"/>
            </a:endParaRPr>
          </a:p>
          <a:p>
            <a:pPr algn="just"/>
            <a:endParaRPr lang="es-MX" b="1" i="1" dirty="0" smtClean="0">
              <a:solidFill>
                <a:srgbClr val="CC0066"/>
              </a:solidFill>
              <a:latin typeface="Candara" panose="020E0502030303020204" pitchFamily="34" charset="0"/>
            </a:endParaRP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El </a:t>
            </a:r>
            <a:r>
              <a:rPr lang="es-MX" dirty="0">
                <a:latin typeface="Candara" panose="020E0502030303020204" pitchFamily="34" charset="0"/>
              </a:rPr>
              <a:t>Expediente Clínico debe ser preciso y claro, ya que contiene información relacionada con el paciente. </a:t>
            </a:r>
          </a:p>
        </p:txBody>
      </p:sp>
    </p:spTree>
    <p:extLst>
      <p:ext uri="{BB962C8B-B14F-4D97-AF65-F5344CB8AC3E}">
        <p14:creationId xmlns:p14="http://schemas.microsoft.com/office/powerpoint/2010/main" val="1757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419872" y="476672"/>
            <a:ext cx="551496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Candara" pitchFamily="34" charset="0"/>
                <a:cs typeface="Arial"/>
              </a:rPr>
              <a:t>Características del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Expediente Clínico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09933" y="2204864"/>
            <a:ext cx="7920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 smtClean="0">
                <a:solidFill>
                  <a:srgbClr val="CC0066"/>
                </a:solidFill>
                <a:latin typeface="Candara" panose="020E0502030303020204" pitchFamily="34" charset="0"/>
              </a:rPr>
              <a:t>Completo </a:t>
            </a:r>
          </a:p>
          <a:p>
            <a:pPr algn="just"/>
            <a:endParaRPr lang="es-MX" b="1" i="1" dirty="0">
              <a:solidFill>
                <a:srgbClr val="CC0066"/>
              </a:solidFill>
              <a:latin typeface="Candara" panose="020E0502030303020204" pitchFamily="34" charset="0"/>
            </a:endParaRP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Debe </a:t>
            </a:r>
            <a:r>
              <a:rPr lang="es-MX" dirty="0">
                <a:latin typeface="Candara" panose="020E0502030303020204" pitchFamily="34" charset="0"/>
              </a:rPr>
              <a:t>contener datos necesarios sobre la patología del paciente, reflejar todas las fases médico–legales que comprenden todo acto clínico-asistencial. Así mismo, debe contener todos los documentos integrantes del Expediente Clínico de acuerdo a la Norma Oficial Mexicana NOM-004-SSA3-2012, Del Expediente Clínico.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09932" y="4509120"/>
            <a:ext cx="7766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rgbClr val="CC0066"/>
                </a:solidFill>
                <a:latin typeface="Candara" panose="020E0502030303020204" pitchFamily="34" charset="0"/>
              </a:rPr>
              <a:t>Identidad de sus usuarios </a:t>
            </a:r>
            <a:endParaRPr lang="es-MX" b="1" i="1" dirty="0" smtClean="0">
              <a:solidFill>
                <a:srgbClr val="CC0066"/>
              </a:solidFill>
              <a:latin typeface="Candara" panose="020E0502030303020204" pitchFamily="34" charset="0"/>
            </a:endParaRPr>
          </a:p>
          <a:p>
            <a:pPr algn="just"/>
            <a:endParaRPr lang="es-MX" b="1" i="1" dirty="0">
              <a:solidFill>
                <a:srgbClr val="CC0066"/>
              </a:solidFill>
              <a:latin typeface="Candara" panose="020E0502030303020204" pitchFamily="34" charset="0"/>
            </a:endParaRP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Todo </a:t>
            </a:r>
            <a:r>
              <a:rPr lang="es-MX" dirty="0">
                <a:latin typeface="Candara" panose="020E0502030303020204" pitchFamily="34" charset="0"/>
              </a:rPr>
              <a:t>facultativo o personal de salud que intervenga en la asistencia del paciente y en el manejo médico, debe anotar su participación con nombre completo, firma autógrafa y Cédula Profesional. </a:t>
            </a:r>
          </a:p>
        </p:txBody>
      </p:sp>
    </p:spTree>
    <p:extLst>
      <p:ext uri="{BB962C8B-B14F-4D97-AF65-F5344CB8AC3E}">
        <p14:creationId xmlns:p14="http://schemas.microsoft.com/office/powerpoint/2010/main" val="37532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419872" y="476672"/>
            <a:ext cx="551496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Candara" pitchFamily="34" charset="0"/>
                <a:cs typeface="Arial"/>
              </a:rPr>
              <a:t>Lineamientos Generales de transparencia en la rama del sector publico de salud.</a:t>
            </a:r>
          </a:p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27 de mayo del 2015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77281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VIGÉSIMO: </a:t>
            </a:r>
            <a:r>
              <a:rPr lang="es-MX" dirty="0">
                <a:latin typeface="Candara" panose="020E0502030303020204" pitchFamily="34" charset="0"/>
              </a:rPr>
              <a:t>La información de los pacientes o usuarios de servicios de salud respecto de su estado de salud, deberá ser suficiente, clara, oportuna y veraz, debiendo informar los peligros y alternativas de los procedimientos que puede </a:t>
            </a:r>
            <a:r>
              <a:rPr lang="es-MX" dirty="0" smtClean="0">
                <a:latin typeface="Candara" panose="020E0502030303020204" pitchFamily="34" charset="0"/>
              </a:rPr>
              <a:t>recibir.</a:t>
            </a:r>
          </a:p>
          <a:p>
            <a:pPr algn="just"/>
            <a:endParaRPr lang="es-MX" dirty="0">
              <a:latin typeface="Candara" panose="020E0502030303020204" pitchFamily="34" charset="0"/>
            </a:endParaRPr>
          </a:p>
          <a:p>
            <a:pPr algn="just"/>
            <a:r>
              <a:rPr lang="es-MX" dirty="0">
                <a:latin typeface="Candara" panose="020E0502030303020204" pitchFamily="34" charset="0"/>
              </a:rPr>
              <a:t>El personal que contará con acceso, a la información clínica o expediente clínico será el personal especializado a cargo de la salud del paciente. Asimismo, tendrá acceso a la información el titular del expediente.</a:t>
            </a:r>
          </a:p>
          <a:p>
            <a:pPr algn="just"/>
            <a:endParaRPr lang="es-MX" dirty="0" smtClean="0">
              <a:latin typeface="Candara" panose="020E0502030303020204" pitchFamily="34" charset="0"/>
            </a:endParaRPr>
          </a:p>
          <a:p>
            <a:pPr algn="just"/>
            <a:r>
              <a:rPr lang="es-MX" dirty="0">
                <a:latin typeface="Candara" panose="020E0502030303020204" pitchFamily="34" charset="0"/>
              </a:rPr>
              <a:t>Los expedientes tendrán un tratamiento confidencial y serán almacenados y resguardados por las unidades médicas con medidas de seguridad altas. Acorde a la suficiencia presupuestal, se procurará la digitalización del expediente</a:t>
            </a:r>
          </a:p>
        </p:txBody>
      </p:sp>
    </p:spTree>
    <p:extLst>
      <p:ext uri="{BB962C8B-B14F-4D97-AF65-F5344CB8AC3E}">
        <p14:creationId xmlns:p14="http://schemas.microsoft.com/office/powerpoint/2010/main" val="28002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73216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VIGÉSIMO PRIMERO</a:t>
            </a:r>
            <a:r>
              <a:rPr lang="es-MX" dirty="0"/>
              <a:t>. -Medidas de protección en la información y expedientes </a:t>
            </a:r>
            <a:r>
              <a:rPr lang="es-MX" dirty="0" smtClean="0"/>
              <a:t>clínicos.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419872" y="476672"/>
            <a:ext cx="551496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Candara" pitchFamily="34" charset="0"/>
                <a:cs typeface="Arial"/>
              </a:rPr>
              <a:t>Lineamientos Generales de transparencia en la rama del sector publico de salud.</a:t>
            </a:r>
          </a:p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27 de mayo del 2015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75233" y="22768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El responsable de la información o de los expedientes clínicos, según la naturaleza del contenido de la información y las condiciones en las que se encuentre, deberá implementar por lo menos las siguientes medidas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9398" y="3408626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u="sng" dirty="0">
                <a:latin typeface="Candara" panose="020E0502030303020204" pitchFamily="34" charset="0"/>
              </a:rPr>
              <a:t>Seguridad administrativa, física y técnica: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551" y="3888198"/>
            <a:ext cx="8200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a) Medidas de seguridad administrativas.- Son aquellas que deben implementarse para la consecución de los objetivos contemplados en los siguientes apartados: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15615" y="4797152"/>
            <a:ext cx="7480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es-MX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Políticas </a:t>
            </a:r>
            <a:r>
              <a:rPr lang="es-MX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 seguridad</a:t>
            </a:r>
            <a:r>
              <a:rPr lang="es-MX" sz="1500" dirty="0">
                <a:latin typeface="Candara" panose="020E0502030303020204" pitchFamily="34" charset="0"/>
              </a:rPr>
              <a:t>. Directrices estratégicas en materia de seguridad de activos alineadas a las atribuciones de las dependencias; </a:t>
            </a:r>
            <a:endParaRPr lang="es-MX" sz="1500" dirty="0" smtClean="0">
              <a:latin typeface="Candara" panose="020E0502030303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endParaRPr lang="es-MX" sz="1500" dirty="0">
              <a:latin typeface="Candara" panose="020E0502030303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MX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Organización </a:t>
            </a:r>
            <a:r>
              <a:rPr lang="es-MX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 la seguridad de la información</a:t>
            </a:r>
            <a:r>
              <a:rPr lang="es-MX" sz="1500" dirty="0">
                <a:latin typeface="Candara" panose="020E0502030303020204" pitchFamily="34" charset="0"/>
              </a:rPr>
              <a:t>. Establecimiento de controles internos y externos a través de los cuales se gestione la seguridad de activos. Considerada entre otros aspectos, la organización interna.</a:t>
            </a:r>
          </a:p>
        </p:txBody>
      </p:sp>
    </p:spTree>
    <p:extLst>
      <p:ext uri="{BB962C8B-B14F-4D97-AF65-F5344CB8AC3E}">
        <p14:creationId xmlns:p14="http://schemas.microsoft.com/office/powerpoint/2010/main" val="17921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0" y="1916832"/>
            <a:ext cx="82005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 startAt="2"/>
            </a:pPr>
            <a:r>
              <a:rPr lang="es-MX" dirty="0">
                <a:latin typeface="Candara" panose="020E0502030303020204" pitchFamily="34" charset="0"/>
              </a:rPr>
              <a:t>Resguardar la información y/o expedientes clínicos, en un área no accesible al público en general</a:t>
            </a:r>
            <a:r>
              <a:rPr lang="es-MX" dirty="0" smtClean="0">
                <a:latin typeface="Candara" panose="020E0502030303020204" pitchFamily="34" charset="0"/>
              </a:rPr>
              <a:t>;</a:t>
            </a:r>
          </a:p>
          <a:p>
            <a:pPr algn="just"/>
            <a:endParaRPr lang="es-MX" dirty="0" smtClean="0"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lphaLcParenR" startAt="3"/>
            </a:pPr>
            <a:r>
              <a:rPr lang="es-MX" dirty="0" smtClean="0">
                <a:latin typeface="Candara" panose="020E0502030303020204" pitchFamily="34" charset="0"/>
              </a:rPr>
              <a:t>Colocar </a:t>
            </a:r>
            <a:r>
              <a:rPr lang="es-MX" dirty="0">
                <a:latin typeface="Candara" panose="020E0502030303020204" pitchFamily="34" charset="0"/>
              </a:rPr>
              <a:t>un distintivo, preferentemente numérico, en cada uno de los expedientes que haga rápidamente identificable al usuario y que permita acceder únicamente a la información necesaria; </a:t>
            </a:r>
            <a:endParaRPr lang="es-MX" dirty="0" smtClean="0">
              <a:latin typeface="Candara" panose="020E0502030303020204" pitchFamily="34" charset="0"/>
            </a:endParaRPr>
          </a:p>
          <a:p>
            <a:pPr algn="just"/>
            <a:endParaRPr lang="es-MX" dirty="0" smtClean="0"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lphaLcParenR" startAt="4"/>
            </a:pPr>
            <a:r>
              <a:rPr lang="es-MX" dirty="0" smtClean="0">
                <a:latin typeface="Candara" panose="020E0502030303020204" pitchFamily="34" charset="0"/>
              </a:rPr>
              <a:t>Colocar </a:t>
            </a:r>
            <a:r>
              <a:rPr lang="es-MX" dirty="0">
                <a:latin typeface="Candara" panose="020E0502030303020204" pitchFamily="34" charset="0"/>
              </a:rPr>
              <a:t>algoritmos o candados en los archivos donde se localiza la información de los pacientes o usuarios, debiendo preferentemente identificar la persona autorizada para su acceso; y 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</a:p>
          <a:p>
            <a:pPr algn="just"/>
            <a:endParaRPr lang="es-MX" dirty="0" smtClean="0">
              <a:latin typeface="Candara" panose="020E0502030303020204" pitchFamily="34" charset="0"/>
            </a:endParaRPr>
          </a:p>
          <a:p>
            <a:pPr marL="342900" indent="-342900" algn="just">
              <a:buFont typeface="+mj-lt"/>
              <a:buAutoNum type="alphaLcParenR" startAt="5"/>
            </a:pPr>
            <a:r>
              <a:rPr lang="es-MX" dirty="0" smtClean="0">
                <a:latin typeface="Candara" panose="020E0502030303020204" pitchFamily="34" charset="0"/>
              </a:rPr>
              <a:t>Determinar </a:t>
            </a:r>
            <a:r>
              <a:rPr lang="es-MX" dirty="0">
                <a:latin typeface="Candara" panose="020E0502030303020204" pitchFamily="34" charset="0"/>
              </a:rPr>
              <a:t>quiénes deberán acceder a que información, en razón a las funciones de su encargo, y de los pacientes que </a:t>
            </a:r>
            <a:r>
              <a:rPr lang="es-MX" dirty="0" smtClean="0">
                <a:latin typeface="Candara" panose="020E0502030303020204" pitchFamily="34" charset="0"/>
              </a:rPr>
              <a:t>atienda.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419872" y="476672"/>
            <a:ext cx="551496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latin typeface="Candara" pitchFamily="34" charset="0"/>
                <a:cs typeface="Arial"/>
              </a:rPr>
              <a:t>Lineamientos Generales de transparencia en la rama del sector publico de salud.</a:t>
            </a:r>
          </a:p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27 de mayo del 2015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1720" y="1961563"/>
            <a:ext cx="860444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4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ndara" panose="020E0502030303020204" pitchFamily="34" charset="0"/>
                <a:cs typeface="Arial" pitchFamily="34" charset="0"/>
              </a:rPr>
              <a:t>VIDEO</a:t>
            </a:r>
            <a:endParaRPr kumimoji="0" lang="es-ES" altLang="es-MX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5027835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N</a:t>
            </a:r>
            <a:r>
              <a:rPr lang="es-MX" sz="3200" dirty="0" smtClean="0">
                <a:latin typeface="Candara" pitchFamily="34" charset="0"/>
                <a:cs typeface="Arial"/>
              </a:rPr>
              <a:t>ormatividad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94661" y="1772816"/>
            <a:ext cx="814387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MX" sz="2000" dirty="0">
              <a:latin typeface="Candara" panose="020E0502030303020204" pitchFamily="34" charset="0"/>
            </a:endParaRPr>
          </a:p>
          <a:p>
            <a:pPr algn="ctr"/>
            <a:r>
              <a:rPr lang="es-MX" sz="3600" dirty="0">
                <a:latin typeface="Candara" panose="020E0502030303020204" pitchFamily="34" charset="0"/>
              </a:rPr>
              <a:t>NORMA Oficial Mexicana </a:t>
            </a:r>
            <a:endParaRPr lang="es-MX" sz="3600" dirty="0" smtClean="0">
              <a:latin typeface="Candara" panose="020E0502030303020204" pitchFamily="34" charset="0"/>
            </a:endParaRPr>
          </a:p>
          <a:p>
            <a:pPr algn="ctr"/>
            <a:r>
              <a:rPr lang="es-MX" sz="3600" dirty="0" smtClean="0">
                <a:latin typeface="Candara" panose="020E0502030303020204" pitchFamily="34" charset="0"/>
              </a:rPr>
              <a:t>NOM-004-SSA3-2012</a:t>
            </a:r>
            <a:endParaRPr lang="es-MX" sz="3600" dirty="0">
              <a:latin typeface="Candara" panose="020E0502030303020204" pitchFamily="34" charset="0"/>
            </a:endParaRPr>
          </a:p>
          <a:p>
            <a:pPr algn="ctr"/>
            <a:r>
              <a:rPr lang="es-MX" sz="3600" dirty="0">
                <a:latin typeface="Candara" panose="020E0502030303020204" pitchFamily="34" charset="0"/>
              </a:rPr>
              <a:t>Del expediente </a:t>
            </a:r>
            <a:r>
              <a:rPr lang="es-MX" sz="3600" dirty="0" smtClean="0">
                <a:latin typeface="Candara" panose="020E0502030303020204" pitchFamily="34" charset="0"/>
              </a:rPr>
              <a:t>clínico</a:t>
            </a:r>
          </a:p>
          <a:p>
            <a:pPr algn="ctr"/>
            <a:endParaRPr lang="es-MX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s-MX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Diario oficial de la Federación</a:t>
            </a:r>
            <a:r>
              <a:rPr lang="es-MX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s-MX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15 de octubre del 2012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71600" y="522920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i="1" dirty="0" smtClean="0"/>
              <a:t>Normatividad anterior: Norma </a:t>
            </a:r>
            <a:r>
              <a:rPr lang="es-ES_tradnl" i="1" dirty="0"/>
              <a:t>Oficial Mexicana NOM-168-SSA1-1998, Del expediente </a:t>
            </a:r>
            <a:r>
              <a:rPr lang="es-ES_tradnl" i="1" dirty="0" smtClean="0"/>
              <a:t>clínico. Jueves </a:t>
            </a:r>
            <a:r>
              <a:rPr lang="es-ES_tradnl" i="1" dirty="0"/>
              <a:t>30 de septiembre de </a:t>
            </a:r>
            <a:r>
              <a:rPr lang="es-ES_tradnl" i="1" dirty="0" smtClean="0"/>
              <a:t>1999.</a:t>
            </a:r>
            <a:endParaRPr lang="es-MX" i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85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8152" y="1916832"/>
            <a:ext cx="8604448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ndara" panose="020E0502030303020204" pitchFamily="34" charset="0"/>
                <a:cs typeface="Arial" pitchFamily="34" charset="0"/>
              </a:rPr>
              <a:t>¿Cual es el propósito de la documentación en un</a:t>
            </a:r>
            <a:r>
              <a:rPr kumimoji="0" lang="es-ES" altLang="es-MX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Candara" panose="020E0502030303020204" pitchFamily="34" charset="0"/>
                <a:cs typeface="Arial" pitchFamily="34" charset="0"/>
              </a:rPr>
              <a:t> expediente clínico?</a:t>
            </a:r>
            <a:endParaRPr kumimoji="0" lang="es-ES" altLang="es-MX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andara" panose="020E0502030303020204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MX" dirty="0">
              <a:solidFill>
                <a:srgbClr val="212121"/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ndara" panose="020E0502030303020204" pitchFamily="34" charset="0"/>
                <a:cs typeface="Arial" pitchFamily="34" charset="0"/>
              </a:rPr>
              <a:t>La documentación en el expediente médico, proporciona evidencias de una atención adecuada . Si un procedimiento no está documentado, no se considera hecho.</a:t>
            </a:r>
            <a:endParaRPr kumimoji="0" lang="es-ES" alt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28184" y="332656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 n t o n c e s . . .</a:t>
            </a:r>
            <a:endParaRPr lang="es-MX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3422781"/>
            <a:ext cx="8604448" cy="12311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cs typeface="Arial" pitchFamily="34" charset="0"/>
              </a:rPr>
              <a:t>Si los pacientes y el médico lo olvidan, LOS EXPEDIENTES LO RECUERDAN</a:t>
            </a:r>
            <a:r>
              <a:rPr kumimoji="0" lang="es-ES" altLang="es-MX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cs typeface="Arial" pitchFamily="34" charset="0"/>
              </a:rPr>
              <a:t>.</a:t>
            </a:r>
            <a:endParaRPr kumimoji="0" lang="es-ES" altLang="es-MX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ndara" panose="020E0502030303020204" pitchFamily="34" charset="0"/>
              <a:cs typeface="Arial" pitchFamily="34" charset="0"/>
            </a:endParaRPr>
          </a:p>
        </p:txBody>
      </p:sp>
      <p:pic>
        <p:nvPicPr>
          <p:cNvPr id="7170" name="Picture 2" descr="C:\Users\olivac\AppData\Local\Microsoft\Windows\Temporary Internet Files\Content.IE5\112NR4E6\folder-23609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13176"/>
            <a:ext cx="1580292" cy="11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457183"/>
            <a:ext cx="860444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itchFamily="34" charset="0"/>
              </a:rPr>
              <a:t>G r a c i a s</a:t>
            </a:r>
            <a:endParaRPr kumimoji="0" lang="es-ES" altLang="es-MX" sz="4000" b="1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38856" y="1767007"/>
            <a:ext cx="7029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andara" panose="020E0502030303020204" pitchFamily="34" charset="0"/>
              </a:rPr>
              <a:t>Establecer </a:t>
            </a:r>
            <a:r>
              <a:rPr lang="es-MX" sz="2000" dirty="0">
                <a:latin typeface="Candara" panose="020E0502030303020204" pitchFamily="34" charset="0"/>
              </a:rPr>
              <a:t>con precisión los criterios científicos, </a:t>
            </a:r>
            <a:r>
              <a:rPr lang="es-MX" sz="2000" dirty="0" smtClean="0">
                <a:latin typeface="Candara" panose="020E0502030303020204" pitchFamily="34" charset="0"/>
              </a:rPr>
              <a:t>éticos, tecnológicos </a:t>
            </a:r>
            <a:r>
              <a:rPr lang="es-MX" sz="2000" dirty="0">
                <a:latin typeface="Candara" panose="020E0502030303020204" pitchFamily="34" charset="0"/>
              </a:rPr>
              <a:t>y administrativos obligatorios en la elaboración, integración, uso, manejo, archivo, conservación, </a:t>
            </a:r>
            <a:r>
              <a:rPr lang="es-MX" sz="2000" dirty="0" smtClean="0">
                <a:latin typeface="Candara" panose="020E0502030303020204" pitchFamily="34" charset="0"/>
              </a:rPr>
              <a:t>propiedad, titularidad </a:t>
            </a:r>
            <a:r>
              <a:rPr lang="es-MX" sz="2000" dirty="0">
                <a:latin typeface="Candara" panose="020E0502030303020204" pitchFamily="34" charset="0"/>
              </a:rPr>
              <a:t>y confidencialidad del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expediente clínico</a:t>
            </a:r>
            <a:r>
              <a:rPr lang="es-MX" sz="2000" dirty="0">
                <a:latin typeface="Candara" panose="020E0502030303020204" pitchFamily="34" charset="0"/>
              </a:rPr>
              <a:t>, el cual se constituye en una </a:t>
            </a:r>
            <a:r>
              <a:rPr lang="es-MX" sz="2000" dirty="0" smtClean="0">
                <a:solidFill>
                  <a:srgbClr val="CC0066"/>
                </a:solidFill>
                <a:latin typeface="Candara" panose="020E0502030303020204" pitchFamily="34" charset="0"/>
              </a:rPr>
              <a:t> herramienta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de uso obligatorio para </a:t>
            </a:r>
            <a:r>
              <a:rPr lang="es-MX" sz="2000" dirty="0" smtClean="0">
                <a:solidFill>
                  <a:srgbClr val="CC0066"/>
                </a:solidFill>
                <a:latin typeface="Candara" panose="020E0502030303020204" pitchFamily="34" charset="0"/>
              </a:rPr>
              <a:t>el personal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del área de la salud</a:t>
            </a:r>
            <a:r>
              <a:rPr lang="es-MX" sz="2000" dirty="0">
                <a:latin typeface="Candara" panose="020E0502030303020204" pitchFamily="34" charset="0"/>
              </a:rPr>
              <a:t>, de los sectores público, social y privado que integran el Sistema Nacional de Salud</a:t>
            </a:r>
            <a:r>
              <a:rPr lang="es-MX" sz="2000" dirty="0" smtClean="0">
                <a:latin typeface="Candara" panose="020E0502030303020204" pitchFamily="34" charset="0"/>
              </a:rPr>
              <a:t>.</a:t>
            </a:r>
          </a:p>
          <a:p>
            <a:endParaRPr lang="es-MX" sz="1600" dirty="0" smtClean="0"/>
          </a:p>
          <a:p>
            <a:endParaRPr lang="es-MX" sz="1600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027835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O</a:t>
            </a:r>
            <a:r>
              <a:rPr lang="es-MX" sz="3200" dirty="0" smtClean="0">
                <a:latin typeface="Candara" pitchFamily="34" charset="0"/>
                <a:cs typeface="Arial"/>
              </a:rPr>
              <a:t>bjetivo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03848" y="4725144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Observancia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obligatoria </a:t>
            </a:r>
            <a:r>
              <a:rPr lang="es-MX" sz="2000" dirty="0">
                <a:latin typeface="Candara" panose="020E0502030303020204" pitchFamily="34" charset="0"/>
              </a:rPr>
              <a:t>para el personal del área de la salud y los establecimientos prestadores de servicios de atención médica de los sectores público, social y privado, incluidos los consultorios.</a:t>
            </a:r>
          </a:p>
        </p:txBody>
      </p:sp>
      <p:pic>
        <p:nvPicPr>
          <p:cNvPr id="4098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42485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42446" y="263691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Candara" panose="020E0502030303020204" pitchFamily="34" charset="0"/>
              </a:rPr>
              <a:t>Esta norma ratifica la importancia de </a:t>
            </a:r>
            <a:r>
              <a:rPr lang="es-MX" sz="2400" dirty="0">
                <a:latin typeface="Candara" panose="020E0502030303020204" pitchFamily="34" charset="0"/>
              </a:rPr>
              <a:t>que la autoridad sanitaria</a:t>
            </a:r>
            <a:r>
              <a:rPr lang="es-MX" sz="2400" dirty="0" smtClean="0">
                <a:latin typeface="Candara" panose="020E0502030303020204" pitchFamily="34" charset="0"/>
              </a:rPr>
              <a:t>,  </a:t>
            </a:r>
            <a:r>
              <a:rPr lang="es-MX" sz="2400" dirty="0" smtClean="0">
                <a:solidFill>
                  <a:srgbClr val="CC0066"/>
                </a:solidFill>
                <a:latin typeface="Candara" panose="020E0502030303020204" pitchFamily="34" charset="0"/>
              </a:rPr>
              <a:t>garantice</a:t>
            </a:r>
            <a:r>
              <a:rPr lang="es-MX" sz="2400" dirty="0" smtClean="0">
                <a:latin typeface="Candara" panose="020E0502030303020204" pitchFamily="34" charset="0"/>
              </a:rPr>
              <a:t> </a:t>
            </a:r>
            <a:r>
              <a:rPr lang="es-MX" sz="2400" dirty="0">
                <a:latin typeface="Candara" panose="020E0502030303020204" pitchFamily="34" charset="0"/>
              </a:rPr>
              <a:t>la libre manifestación de la voluntad del paciente de ser o no atendido a través de procedimientos clínicos </a:t>
            </a:r>
            <a:r>
              <a:rPr lang="es-MX" sz="2400" dirty="0" smtClean="0">
                <a:latin typeface="Candara" panose="020E0502030303020204" pitchFamily="34" charset="0"/>
              </a:rPr>
              <a:t>o quirúrgicos</a:t>
            </a:r>
            <a:r>
              <a:rPr lang="es-MX" sz="2400" dirty="0">
                <a:latin typeface="Candara" panose="020E0502030303020204" pitchFamily="34" charset="0"/>
              </a:rPr>
              <a:t>, para lo cual, </a:t>
            </a:r>
            <a:r>
              <a:rPr lang="es-MX" sz="2400" dirty="0">
                <a:solidFill>
                  <a:srgbClr val="CC0066"/>
                </a:solidFill>
                <a:latin typeface="Candara" panose="020E0502030303020204" pitchFamily="34" charset="0"/>
              </a:rPr>
              <a:t>el personal de salud debe recabar su consentimiento, previa información y explicación de los </a:t>
            </a:r>
            <a:r>
              <a:rPr lang="es-MX" sz="2400" dirty="0" smtClean="0">
                <a:solidFill>
                  <a:srgbClr val="CC0066"/>
                </a:solidFill>
                <a:latin typeface="Candara" panose="020E0502030303020204" pitchFamily="34" charset="0"/>
              </a:rPr>
              <a:t>riesgos posibles </a:t>
            </a:r>
            <a:r>
              <a:rPr lang="es-MX" sz="2400" dirty="0">
                <a:solidFill>
                  <a:srgbClr val="CC0066"/>
                </a:solidFill>
                <a:latin typeface="Candara" panose="020E0502030303020204" pitchFamily="34" charset="0"/>
              </a:rPr>
              <a:t>y beneficios esperados</a:t>
            </a:r>
            <a:r>
              <a:rPr lang="es-MX" sz="2400" dirty="0" smtClean="0">
                <a:solidFill>
                  <a:srgbClr val="CC0066"/>
                </a:solidFill>
                <a:latin typeface="Candara" panose="020E0502030303020204" pitchFamily="34" charset="0"/>
              </a:rPr>
              <a:t>.</a:t>
            </a:r>
            <a:endParaRPr lang="es-MX" sz="2400" dirty="0">
              <a:solidFill>
                <a:srgbClr val="CC0066"/>
              </a:solidFill>
              <a:latin typeface="Candara" panose="020E0502030303020204" pitchFamily="34" charset="0"/>
            </a:endParaRPr>
          </a:p>
        </p:txBody>
      </p:sp>
      <p:pic>
        <p:nvPicPr>
          <p:cNvPr id="2051" name="Picture 3" descr="C:\Users\olivac\AppData\Local\Microsoft\Windows\Temporary Internet Files\Content.IE5\VK77B0V8\picto-0f8f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82" y="404664"/>
            <a:ext cx="190500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06154" y="1124744"/>
            <a:ext cx="4536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Candara" panose="020E0502030303020204" pitchFamily="34" charset="0"/>
              </a:rPr>
              <a:t>Un aspecto fundamental en esta norma, es </a:t>
            </a:r>
            <a:r>
              <a:rPr lang="es-MX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 reconocimiento de la titularidad del paciente sobre los datos que </a:t>
            </a:r>
            <a:r>
              <a:rPr lang="es-MX" sz="24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proporciona </a:t>
            </a:r>
            <a:r>
              <a:rPr lang="es-MX" sz="2400" dirty="0" smtClean="0">
                <a:latin typeface="Candara" panose="020E0502030303020204" pitchFamily="34" charset="0"/>
              </a:rPr>
              <a:t>al </a:t>
            </a:r>
            <a:r>
              <a:rPr lang="es-MX" sz="2400" dirty="0">
                <a:latin typeface="Candara" panose="020E0502030303020204" pitchFamily="34" charset="0"/>
              </a:rPr>
              <a:t>personal del área de la salud. </a:t>
            </a:r>
            <a:endParaRPr lang="es-MX" sz="2400" dirty="0" smtClean="0">
              <a:latin typeface="Candara" panose="020E0502030303020204" pitchFamily="34" charset="0"/>
            </a:endParaRPr>
          </a:p>
          <a:p>
            <a:pPr algn="just"/>
            <a:endParaRPr lang="es-MX" sz="2400" dirty="0">
              <a:latin typeface="Candara" panose="020E0502030303020204" pitchFamily="34" charset="0"/>
            </a:endParaRPr>
          </a:p>
          <a:p>
            <a:pPr algn="just"/>
            <a:r>
              <a:rPr lang="es-MX" sz="2400" dirty="0" smtClean="0">
                <a:latin typeface="Candara" panose="020E0502030303020204" pitchFamily="34" charset="0"/>
              </a:rPr>
              <a:t>En </a:t>
            </a:r>
            <a:r>
              <a:rPr lang="es-MX" sz="2400" dirty="0">
                <a:latin typeface="Candara" panose="020E0502030303020204" pitchFamily="34" charset="0"/>
              </a:rPr>
              <a:t>ese sentido, se han considerado aquellos </a:t>
            </a:r>
            <a:r>
              <a:rPr lang="es-MX" sz="2400" dirty="0">
                <a:solidFill>
                  <a:srgbClr val="CC0066"/>
                </a:solidFill>
                <a:latin typeface="Candara" panose="020E0502030303020204" pitchFamily="34" charset="0"/>
              </a:rPr>
              <a:t>datos</a:t>
            </a:r>
            <a:r>
              <a:rPr lang="es-MX" sz="2400" dirty="0">
                <a:latin typeface="Candara" panose="020E0502030303020204" pitchFamily="34" charset="0"/>
              </a:rPr>
              <a:t> que se refieren a su </a:t>
            </a:r>
            <a:r>
              <a:rPr lang="es-MX" sz="2400" dirty="0">
                <a:solidFill>
                  <a:srgbClr val="CC0066"/>
                </a:solidFill>
                <a:latin typeface="Candara" panose="020E0502030303020204" pitchFamily="34" charset="0"/>
              </a:rPr>
              <a:t>identidad personal </a:t>
            </a:r>
            <a:r>
              <a:rPr lang="es-MX" sz="2400" dirty="0" smtClean="0">
                <a:solidFill>
                  <a:srgbClr val="CC0066"/>
                </a:solidFill>
                <a:latin typeface="Candara" panose="020E0502030303020204" pitchFamily="34" charset="0"/>
              </a:rPr>
              <a:t>y los </a:t>
            </a:r>
            <a:r>
              <a:rPr lang="es-MX" sz="2400" dirty="0">
                <a:solidFill>
                  <a:srgbClr val="CC0066"/>
                </a:solidFill>
                <a:latin typeface="Candara" panose="020E0502030303020204" pitchFamily="34" charset="0"/>
              </a:rPr>
              <a:t>que proporciona en relación con su padecimiento</a:t>
            </a:r>
            <a:r>
              <a:rPr lang="es-MX" sz="2400" dirty="0">
                <a:latin typeface="Candara" panose="020E0502030303020204" pitchFamily="34" charset="0"/>
              </a:rPr>
              <a:t>; a todos ellos, se les considera </a:t>
            </a:r>
            <a:r>
              <a:rPr lang="es-MX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información confidencial.</a:t>
            </a:r>
          </a:p>
        </p:txBody>
      </p:sp>
      <p:pic>
        <p:nvPicPr>
          <p:cNvPr id="3074" name="Picture 2" descr="C:\Users\olivac\AppData\Local\Microsoft\Windows\Temporary Internet Files\Content.IE5\VK77B0V8\candau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0484"/>
            <a:ext cx="259788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51918" y="1628800"/>
            <a:ext cx="55162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Candara" panose="020E0502030303020204" pitchFamily="34" charset="0"/>
              </a:rPr>
              <a:t>Es </a:t>
            </a:r>
            <a:r>
              <a:rPr lang="es-MX" sz="2000" dirty="0">
                <a:latin typeface="Candara" panose="020E0502030303020204" pitchFamily="34" charset="0"/>
              </a:rPr>
              <a:t>un instrumento de gran relevancia para la materialización del derecho a la protección de la salud</a:t>
            </a:r>
            <a:r>
              <a:rPr lang="es-MX" sz="2000" dirty="0" smtClean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MX" sz="2000" dirty="0">
              <a:latin typeface="Candara" panose="020E0502030303020204" pitchFamily="34" charset="0"/>
            </a:endParaRPr>
          </a:p>
          <a:p>
            <a:pPr algn="just"/>
            <a:r>
              <a:rPr lang="es-MX" sz="2000" dirty="0">
                <a:latin typeface="Candara" panose="020E0502030303020204" pitchFamily="34" charset="0"/>
              </a:rPr>
              <a:t>Se trata del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conjunto único de información y datos personales de un paciente</a:t>
            </a:r>
            <a:r>
              <a:rPr lang="es-MX" sz="2000" dirty="0">
                <a:latin typeface="Candara" panose="020E0502030303020204" pitchFamily="34" charset="0"/>
              </a:rPr>
              <a:t>, que puede estar </a:t>
            </a:r>
            <a:r>
              <a:rPr lang="es-MX" sz="2000" dirty="0" smtClean="0">
                <a:latin typeface="Candara" panose="020E0502030303020204" pitchFamily="34" charset="0"/>
              </a:rPr>
              <a:t> integrado </a:t>
            </a:r>
            <a:r>
              <a:rPr lang="es-MX" sz="2000" dirty="0">
                <a:latin typeface="Candara" panose="020E0502030303020204" pitchFamily="34" charset="0"/>
              </a:rPr>
              <a:t>por </a:t>
            </a:r>
            <a:r>
              <a:rPr lang="es-MX" sz="2000" dirty="0" smtClean="0">
                <a:latin typeface="Candara" panose="020E0502030303020204" pitchFamily="34" charset="0"/>
              </a:rPr>
              <a:t>documentos escritos</a:t>
            </a:r>
            <a:r>
              <a:rPr lang="es-MX" sz="2000" dirty="0">
                <a:latin typeface="Candara" panose="020E0502030303020204" pitchFamily="34" charset="0"/>
              </a:rPr>
              <a:t>, gráficos, imagenológicos, electrónicos, magnéticos, electromagnéticos, ópticos, </a:t>
            </a:r>
            <a:r>
              <a:rPr lang="es-MX" sz="2000" dirty="0" smtClean="0">
                <a:latin typeface="Candara" panose="020E0502030303020204" pitchFamily="34" charset="0"/>
              </a:rPr>
              <a:t>magnetoópticos y </a:t>
            </a:r>
            <a:r>
              <a:rPr lang="es-MX" sz="2000" dirty="0">
                <a:latin typeface="Candara" panose="020E0502030303020204" pitchFamily="34" charset="0"/>
              </a:rPr>
              <a:t>de </a:t>
            </a:r>
            <a:r>
              <a:rPr lang="es-MX" sz="2000" dirty="0" smtClean="0">
                <a:latin typeface="Candara" panose="020E0502030303020204" pitchFamily="34" charset="0"/>
              </a:rPr>
              <a:t>otras tecnologías</a:t>
            </a:r>
            <a:r>
              <a:rPr lang="es-MX" sz="2000" dirty="0">
                <a:latin typeface="Candara" panose="020E0502030303020204" pitchFamily="34" charset="0"/>
              </a:rPr>
              <a:t>,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mediante los cuales se hace constar en diferentes momentos del proceso de la atención médica</a:t>
            </a:r>
            <a:r>
              <a:rPr lang="es-MX" sz="2000" dirty="0">
                <a:latin typeface="Candara" panose="020E0502030303020204" pitchFamily="34" charset="0"/>
              </a:rPr>
              <a:t>, las </a:t>
            </a:r>
            <a:r>
              <a:rPr lang="es-MX" sz="2000" dirty="0" smtClean="0">
                <a:latin typeface="Candara" panose="020E0502030303020204" pitchFamily="34" charset="0"/>
              </a:rPr>
              <a:t>diversas intervenciones </a:t>
            </a:r>
            <a:r>
              <a:rPr lang="es-MX" sz="2000" dirty="0">
                <a:latin typeface="Candara" panose="020E0502030303020204" pitchFamily="34" charset="0"/>
              </a:rPr>
              <a:t>del personal del área de la salud,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así como describir el estado de salud del paciente</a:t>
            </a:r>
            <a:r>
              <a:rPr lang="es-MX" sz="2000" dirty="0">
                <a:latin typeface="Candara" panose="020E0502030303020204" pitchFamily="34" charset="0"/>
              </a:rPr>
              <a:t>; además de incluir en </a:t>
            </a:r>
            <a:r>
              <a:rPr lang="es-MX" sz="2000" dirty="0" smtClean="0">
                <a:latin typeface="Candara" panose="020E0502030303020204" pitchFamily="34" charset="0"/>
              </a:rPr>
              <a:t>su caso</a:t>
            </a:r>
            <a:r>
              <a:rPr lang="es-MX" sz="2000" dirty="0">
                <a:latin typeface="Candara" panose="020E0502030303020204" pitchFamily="34" charset="0"/>
              </a:rPr>
              <a:t>, datos acerca del bienestar físico, mental y social del mismo.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419872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E</a:t>
            </a:r>
            <a:r>
              <a:rPr lang="es-MX" sz="2800" dirty="0" smtClean="0">
                <a:latin typeface="Candara" pitchFamily="34" charset="0"/>
                <a:cs typeface="Arial"/>
              </a:rPr>
              <a:t>xpediente Clínico</a:t>
            </a:r>
          </a:p>
          <a:p>
            <a:pPr marL="0" marR="0" lvl="0" indent="0" algn="ct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ndara" pitchFamily="34" charset="0"/>
                <a:ea typeface="ＭＳ Ｐゴシック" pitchFamily="-65" charset="-128"/>
                <a:cs typeface="Arial"/>
              </a:rPr>
              <a:t>¿Qué</a:t>
            </a:r>
            <a:r>
              <a:rPr kumimoji="0" lang="es-MX" sz="28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Candara" pitchFamily="34" charset="0"/>
                <a:ea typeface="ＭＳ Ｐゴシック" pitchFamily="-65" charset="-128"/>
                <a:cs typeface="Arial"/>
              </a:rPr>
              <a:t> es?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pic>
        <p:nvPicPr>
          <p:cNvPr id="1028" name="Picture 4" descr="C:\Users\olivac\AppData\Local\Microsoft\Windows\Temporary Internet Files\Content.IE5\Q6SZZ37P\fonend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197077" cy="255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olivac\AppData\Local\Microsoft\Windows\Temporary Internet Files\Content.IE5\PPY2LCUG\interrogante-duda-pregunta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85" y="408486"/>
            <a:ext cx="987595" cy="8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79912" y="476672"/>
            <a:ext cx="4572000" cy="5584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Candara" panose="020E0502030303020204" pitchFamily="34" charset="0"/>
              </a:rPr>
              <a:t>Los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prestadores de servicios </a:t>
            </a:r>
            <a:r>
              <a:rPr lang="es-MX" sz="2000" dirty="0">
                <a:latin typeface="Candara" panose="020E0502030303020204" pitchFamily="34" charset="0"/>
              </a:rPr>
              <a:t>de atención médica de los establecimientos de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carácter público, social y privado</a:t>
            </a:r>
            <a:r>
              <a:rPr lang="es-MX" sz="2000" dirty="0">
                <a:latin typeface="Candara" panose="020E0502030303020204" pitchFamily="34" charset="0"/>
              </a:rPr>
              <a:t>, </a:t>
            </a:r>
            <a:r>
              <a:rPr lang="es-MX" sz="2000" dirty="0" smtClean="0">
                <a:latin typeface="Candara" panose="020E0502030303020204" pitchFamily="34" charset="0"/>
              </a:rPr>
              <a:t>estarán </a:t>
            </a:r>
            <a:r>
              <a:rPr lang="es-MX" sz="2000" dirty="0" smtClean="0">
                <a:solidFill>
                  <a:srgbClr val="CC0066"/>
                </a:solidFill>
                <a:latin typeface="Candara" panose="020E0502030303020204" pitchFamily="34" charset="0"/>
              </a:rPr>
              <a:t>obligados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a integrar y conservar el expediente </a:t>
            </a:r>
            <a:r>
              <a:rPr lang="es-MX" sz="2000" dirty="0" smtClean="0">
                <a:solidFill>
                  <a:srgbClr val="CC0066"/>
                </a:solidFill>
                <a:latin typeface="Candara" panose="020E0502030303020204" pitchFamily="34" charset="0"/>
              </a:rPr>
              <a:t>clínico</a:t>
            </a:r>
            <a:r>
              <a:rPr lang="es-MX" sz="2000" dirty="0" smtClean="0">
                <a:latin typeface="Candara" panose="020E0502030303020204" pitchFamily="34" charset="0"/>
              </a:rPr>
              <a:t>, </a:t>
            </a:r>
            <a:r>
              <a:rPr lang="es-MX" sz="2000" dirty="0">
                <a:latin typeface="Candara" panose="020E0502030303020204" pitchFamily="34" charset="0"/>
              </a:rPr>
              <a:t>los establecimientos serán solidariamente responsables respecto </a:t>
            </a:r>
            <a:r>
              <a:rPr lang="es-MX" sz="2000" dirty="0" smtClean="0">
                <a:latin typeface="Candara" panose="020E0502030303020204" pitchFamily="34" charset="0"/>
              </a:rPr>
              <a:t>del cumplimiento </a:t>
            </a:r>
            <a:r>
              <a:rPr lang="es-MX" sz="2000" dirty="0">
                <a:latin typeface="Candara" panose="020E0502030303020204" pitchFamily="34" charset="0"/>
              </a:rPr>
              <a:t>de esta obligación, por parte del personal que preste sus servicios en los mismos,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independientemente de </a:t>
            </a:r>
            <a:r>
              <a:rPr lang="es-MX" sz="2000" dirty="0" smtClean="0">
                <a:solidFill>
                  <a:srgbClr val="CC0066"/>
                </a:solidFill>
                <a:latin typeface="Candara" panose="020E0502030303020204" pitchFamily="34" charset="0"/>
              </a:rPr>
              <a:t>la forma </a:t>
            </a:r>
            <a:r>
              <a:rPr lang="es-MX" sz="2000" dirty="0">
                <a:solidFill>
                  <a:srgbClr val="CC0066"/>
                </a:solidFill>
                <a:latin typeface="Candara" panose="020E0502030303020204" pitchFamily="34" charset="0"/>
              </a:rPr>
              <a:t>en que fuere contratado dicho personal.</a:t>
            </a:r>
          </a:p>
        </p:txBody>
      </p:sp>
      <p:pic>
        <p:nvPicPr>
          <p:cNvPr id="5122" name="Picture 2" descr="C:\Users\olivac\AppData\Local\Microsoft\Windows\Temporary Internet Files\Content.IE5\PPY2LCUG\4643108072_62978c106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954836" cy="23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94205" y="1700116"/>
            <a:ext cx="4144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Los </a:t>
            </a:r>
            <a:r>
              <a:rPr lang="es-MX" dirty="0">
                <a:solidFill>
                  <a:srgbClr val="CC0066"/>
                </a:solidFill>
                <a:latin typeface="Candara" panose="020E0502030303020204" pitchFamily="34" charset="0"/>
              </a:rPr>
              <a:t>expedientes clínicos </a:t>
            </a:r>
            <a:r>
              <a:rPr lang="es-MX" dirty="0">
                <a:latin typeface="Candara" panose="020E0502030303020204" pitchFamily="34" charset="0"/>
              </a:rPr>
              <a:t>son propiedad de la institución o del prestador de servicios médicos que los genera, </a:t>
            </a:r>
            <a:r>
              <a:rPr lang="es-MX" dirty="0" smtClean="0">
                <a:latin typeface="Candara" panose="020E0502030303020204" pitchFamily="34" charset="0"/>
              </a:rPr>
              <a:t>cuando éste</a:t>
            </a:r>
            <a:r>
              <a:rPr lang="es-MX" dirty="0">
                <a:latin typeface="Candara" panose="020E0502030303020204" pitchFamily="34" charset="0"/>
              </a:rPr>
              <a:t>, no dependa de una institución. </a:t>
            </a:r>
            <a:endParaRPr lang="es-MX" dirty="0" smtClean="0">
              <a:latin typeface="Candara" panose="020E0502030303020204" pitchFamily="34" charset="0"/>
            </a:endParaRPr>
          </a:p>
          <a:p>
            <a:pPr algn="just"/>
            <a:endParaRPr lang="es-MX" dirty="0">
              <a:latin typeface="Candara" panose="020E0502030303020204" pitchFamily="34" charset="0"/>
            </a:endParaRPr>
          </a:p>
        </p:txBody>
      </p:sp>
      <p:pic>
        <p:nvPicPr>
          <p:cNvPr id="6146" name="Picture 2" descr="http://lajornadamichoacan.com.mx/wp-content/uploads/2015/05/im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22" y="976319"/>
            <a:ext cx="1167446" cy="7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yucatan.com.mx/wp-content/uploads/2015/07/issste-morelia2013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17" y="1616082"/>
            <a:ext cx="1099868" cy="8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olivac\AppData\Local\Microsoft\Windows\Temporary Internet Files\Content.IE5\112NR4E6\Doctor_by_mimooh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92" y="2028532"/>
            <a:ext cx="911154" cy="12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olivac\AppData\Local\Microsoft\Windows\Temporary Internet Files\Content.IE5\VK77B0V8\doctor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03" y="778592"/>
            <a:ext cx="605827" cy="11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211959" y="3356992"/>
            <a:ext cx="46102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latin typeface="Candara" panose="020E0502030303020204" pitchFamily="34" charset="0"/>
            </a:endParaRPr>
          </a:p>
          <a:p>
            <a:pPr algn="just"/>
            <a:r>
              <a:rPr lang="es-MX" dirty="0">
                <a:latin typeface="Candara" panose="020E0502030303020204" pitchFamily="34" charset="0"/>
              </a:rPr>
              <a:t>Sin perjuicio de lo anterior, </a:t>
            </a:r>
            <a:r>
              <a:rPr lang="es-MX" dirty="0">
                <a:solidFill>
                  <a:srgbClr val="CC0066"/>
                </a:solidFill>
                <a:latin typeface="Candara" panose="020E0502030303020204" pitchFamily="34" charset="0"/>
              </a:rPr>
              <a:t>el paciente </a:t>
            </a:r>
            <a:r>
              <a:rPr lang="es-MX" dirty="0">
                <a:latin typeface="Candara" panose="020E0502030303020204" pitchFamily="34" charset="0"/>
              </a:rPr>
              <a:t>en tanto aportante de la información y beneficiario de la atención médica, ti</a:t>
            </a:r>
            <a:r>
              <a:rPr lang="es-MX" dirty="0">
                <a:solidFill>
                  <a:srgbClr val="CC0066"/>
                </a:solidFill>
                <a:latin typeface="Candara" panose="020E0502030303020204" pitchFamily="34" charset="0"/>
              </a:rPr>
              <a:t>ene derechos de titularidad sobre la información para la protección de su salud, así como para la protección de la confidencialidad de sus datos</a:t>
            </a:r>
            <a:r>
              <a:rPr lang="es-MX" dirty="0">
                <a:latin typeface="Candara" panose="020E0502030303020204" pitchFamily="34" charset="0"/>
              </a:rPr>
              <a:t>, en los términos de esta norma y demás disposiciones jurídicas que resulten aplicables.</a:t>
            </a:r>
          </a:p>
        </p:txBody>
      </p:sp>
      <p:pic>
        <p:nvPicPr>
          <p:cNvPr id="6163" name="Picture 19" descr="C:\Users\olivac\AppData\Local\Microsoft\Windows\Temporary Internet Files\Content.IE5\PPY2LCUG\ley-de-datos-personale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3312"/>
            <a:ext cx="2092909" cy="1569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</TotalTime>
  <Words>2425</Words>
  <Application>Microsoft Office PowerPoint</Application>
  <PresentationFormat>Presentación en pantalla (4:3)</PresentationFormat>
  <Paragraphs>205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esparm</dc:creator>
  <cp:lastModifiedBy>Claudia Carolina Olivares Alvarez</cp:lastModifiedBy>
  <cp:revision>244</cp:revision>
  <dcterms:created xsi:type="dcterms:W3CDTF">2016-01-07T19:19:14Z</dcterms:created>
  <dcterms:modified xsi:type="dcterms:W3CDTF">2016-01-21T17:57:45Z</dcterms:modified>
</cp:coreProperties>
</file>