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9"/>
  </p:notesMasterIdLst>
  <p:handoutMasterIdLst>
    <p:handoutMasterId r:id="rId50"/>
  </p:handoutMasterIdLst>
  <p:sldIdLst>
    <p:sldId id="458" r:id="rId2"/>
    <p:sldId id="259" r:id="rId3"/>
    <p:sldId id="459" r:id="rId4"/>
    <p:sldId id="460" r:id="rId5"/>
    <p:sldId id="461" r:id="rId6"/>
    <p:sldId id="424" r:id="rId7"/>
    <p:sldId id="462" r:id="rId8"/>
    <p:sldId id="426" r:id="rId9"/>
    <p:sldId id="387" r:id="rId10"/>
    <p:sldId id="465" r:id="rId11"/>
    <p:sldId id="427" r:id="rId12"/>
    <p:sldId id="441" r:id="rId13"/>
    <p:sldId id="428" r:id="rId14"/>
    <p:sldId id="435" r:id="rId15"/>
    <p:sldId id="436" r:id="rId16"/>
    <p:sldId id="466" r:id="rId17"/>
    <p:sldId id="467" r:id="rId18"/>
    <p:sldId id="468" r:id="rId19"/>
    <p:sldId id="469" r:id="rId20"/>
    <p:sldId id="429" r:id="rId21"/>
    <p:sldId id="444" r:id="rId22"/>
    <p:sldId id="488" r:id="rId23"/>
    <p:sldId id="448" r:id="rId24"/>
    <p:sldId id="449" r:id="rId25"/>
    <p:sldId id="445" r:id="rId26"/>
    <p:sldId id="470" r:id="rId27"/>
    <p:sldId id="471" r:id="rId28"/>
    <p:sldId id="472" r:id="rId29"/>
    <p:sldId id="473" r:id="rId30"/>
    <p:sldId id="474" r:id="rId31"/>
    <p:sldId id="442" r:id="rId32"/>
    <p:sldId id="439" r:id="rId33"/>
    <p:sldId id="446" r:id="rId34"/>
    <p:sldId id="489" r:id="rId35"/>
    <p:sldId id="475" r:id="rId36"/>
    <p:sldId id="476" r:id="rId37"/>
    <p:sldId id="477" r:id="rId38"/>
    <p:sldId id="478" r:id="rId39"/>
    <p:sldId id="479" r:id="rId40"/>
    <p:sldId id="480" r:id="rId41"/>
    <p:sldId id="481" r:id="rId42"/>
    <p:sldId id="482" r:id="rId43"/>
    <p:sldId id="483" r:id="rId44"/>
    <p:sldId id="484" r:id="rId45"/>
    <p:sldId id="485" r:id="rId46"/>
    <p:sldId id="294" r:id="rId47"/>
    <p:sldId id="464" r:id="rId48"/>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5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2" autoAdjust="0"/>
    <p:restoredTop sz="92362" autoAdjust="0"/>
  </p:normalViewPr>
  <p:slideViewPr>
    <p:cSldViewPr>
      <p:cViewPr>
        <p:scale>
          <a:sx n="60" d="100"/>
          <a:sy n="60" d="100"/>
        </p:scale>
        <p:origin x="-1578"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66BDB-3F9D-4062-BFB9-6540920FC6D0}"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MX"/>
        </a:p>
      </dgm:t>
    </dgm:pt>
    <dgm:pt modelId="{019F895E-2607-4FB5-9A35-2353B99A3D9D}">
      <dgm:prSet custT="1"/>
      <dgm:spPr>
        <a:solidFill>
          <a:schemeClr val="accent5">
            <a:lumMod val="60000"/>
            <a:lumOff val="40000"/>
          </a:schemeClr>
        </a:solidFill>
        <a:ln>
          <a:solidFill>
            <a:schemeClr val="accent2">
              <a:lumMod val="20000"/>
              <a:lumOff val="80000"/>
            </a:schemeClr>
          </a:solidFill>
        </a:ln>
      </dgm:spPr>
      <dgm:t>
        <a:bodyPr/>
        <a:lstStyle/>
        <a:p>
          <a:r>
            <a:rPr lang="es-MX" sz="2000" b="1" i="0" dirty="0" smtClean="0"/>
            <a:t>PERSONA FÍSICA IDENTIFICADA O IDENTIFICABLE</a:t>
          </a:r>
          <a:r>
            <a:rPr lang="es-MX" sz="2000" i="0" dirty="0" smtClean="0"/>
            <a:t> relativos a:</a:t>
          </a:r>
        </a:p>
        <a:p>
          <a:r>
            <a:rPr lang="es-MX" sz="2000" i="0" dirty="0" smtClean="0"/>
            <a:t>Origen étnico o racial; </a:t>
          </a:r>
        </a:p>
        <a:p>
          <a:r>
            <a:rPr lang="es-MX" sz="2000" i="0" dirty="0" smtClean="0"/>
            <a:t>Características físicas, morales o emocionales; </a:t>
          </a:r>
        </a:p>
        <a:p>
          <a:r>
            <a:rPr lang="es-MX" sz="2000" i="0" dirty="0" smtClean="0"/>
            <a:t>vida afectiva o familiar; </a:t>
          </a:r>
        </a:p>
        <a:p>
          <a:r>
            <a:rPr lang="es-MX" sz="2000" i="0" dirty="0" smtClean="0"/>
            <a:t>Domicilio; </a:t>
          </a:r>
        </a:p>
        <a:p>
          <a:r>
            <a:rPr lang="es-MX" sz="2000" i="0" dirty="0" smtClean="0"/>
            <a:t>Número telefónico; </a:t>
          </a:r>
        </a:p>
        <a:p>
          <a:r>
            <a:rPr lang="es-MX" sz="2000" i="0" dirty="0" smtClean="0"/>
            <a:t>Patrimonio; </a:t>
          </a:r>
        </a:p>
        <a:p>
          <a:r>
            <a:rPr lang="es-MX" sz="2000" i="0" dirty="0" smtClean="0"/>
            <a:t>Ideología; </a:t>
          </a:r>
        </a:p>
        <a:p>
          <a:r>
            <a:rPr lang="es-MX" sz="2000" i="0" dirty="0" smtClean="0"/>
            <a:t>Opinión política y creencia o convicción religiosa y filosófica;</a:t>
          </a:r>
        </a:p>
        <a:p>
          <a:r>
            <a:rPr lang="es-MX" sz="2000" b="1" i="0" dirty="0" smtClean="0"/>
            <a:t>Estado de salud física y mental, e historial médico;</a:t>
          </a:r>
        </a:p>
        <a:p>
          <a:r>
            <a:rPr lang="es-MX" sz="2000" b="1" i="0" dirty="0" smtClean="0"/>
            <a:t>Preferencia sexual; y</a:t>
          </a:r>
        </a:p>
        <a:p>
          <a:r>
            <a:rPr lang="es-MX" sz="2000" b="1" i="0" dirty="0" smtClean="0"/>
            <a:t>Otras análogas que afecten la intimidad.</a:t>
          </a:r>
        </a:p>
      </dgm:t>
    </dgm:pt>
    <dgm:pt modelId="{95883E31-229F-422A-8BF6-A1765002C825}" type="parTrans" cxnId="{8FF65BA2-C9F9-4E1A-9396-FD0BF5C8236C}">
      <dgm:prSet/>
      <dgm:spPr/>
      <dgm:t>
        <a:bodyPr/>
        <a:lstStyle/>
        <a:p>
          <a:endParaRPr lang="es-MX"/>
        </a:p>
      </dgm:t>
    </dgm:pt>
    <dgm:pt modelId="{65C7B271-8B5B-469E-B651-9791A3755D64}" type="sibTrans" cxnId="{8FF65BA2-C9F9-4E1A-9396-FD0BF5C8236C}">
      <dgm:prSet/>
      <dgm:spPr/>
      <dgm:t>
        <a:bodyPr/>
        <a:lstStyle/>
        <a:p>
          <a:endParaRPr lang="es-MX"/>
        </a:p>
      </dgm:t>
    </dgm:pt>
    <dgm:pt modelId="{A3A4F04C-62CB-43C0-B71F-9764FBA51411}" type="pres">
      <dgm:prSet presAssocID="{38666BDB-3F9D-4062-BFB9-6540920FC6D0}" presName="linear" presStyleCnt="0">
        <dgm:presLayoutVars>
          <dgm:animLvl val="lvl"/>
          <dgm:resizeHandles val="exact"/>
        </dgm:presLayoutVars>
      </dgm:prSet>
      <dgm:spPr/>
      <dgm:t>
        <a:bodyPr/>
        <a:lstStyle/>
        <a:p>
          <a:endParaRPr lang="en-US"/>
        </a:p>
      </dgm:t>
    </dgm:pt>
    <dgm:pt modelId="{EAD16A8A-4713-4C59-B461-FF7080002469}" type="pres">
      <dgm:prSet presAssocID="{019F895E-2607-4FB5-9A35-2353B99A3D9D}" presName="parentText" presStyleLbl="node1" presStyleIdx="0" presStyleCnt="1">
        <dgm:presLayoutVars>
          <dgm:chMax val="0"/>
          <dgm:bulletEnabled val="1"/>
        </dgm:presLayoutVars>
      </dgm:prSet>
      <dgm:spPr/>
      <dgm:t>
        <a:bodyPr/>
        <a:lstStyle/>
        <a:p>
          <a:endParaRPr lang="es-MX"/>
        </a:p>
      </dgm:t>
    </dgm:pt>
  </dgm:ptLst>
  <dgm:cxnLst>
    <dgm:cxn modelId="{9BFB340D-E678-ED4F-ADE8-EB625EB3947C}" type="presOf" srcId="{019F895E-2607-4FB5-9A35-2353B99A3D9D}" destId="{EAD16A8A-4713-4C59-B461-FF7080002469}" srcOrd="0" destOrd="0" presId="urn:microsoft.com/office/officeart/2005/8/layout/vList2"/>
    <dgm:cxn modelId="{8FF65BA2-C9F9-4E1A-9396-FD0BF5C8236C}" srcId="{38666BDB-3F9D-4062-BFB9-6540920FC6D0}" destId="{019F895E-2607-4FB5-9A35-2353B99A3D9D}" srcOrd="0" destOrd="0" parTransId="{95883E31-229F-422A-8BF6-A1765002C825}" sibTransId="{65C7B271-8B5B-469E-B651-9791A3755D64}"/>
    <dgm:cxn modelId="{CA0D50F2-97EE-7847-8D4B-445E4EFAC1BE}" type="presOf" srcId="{38666BDB-3F9D-4062-BFB9-6540920FC6D0}" destId="{A3A4F04C-62CB-43C0-B71F-9764FBA51411}" srcOrd="0" destOrd="0" presId="urn:microsoft.com/office/officeart/2005/8/layout/vList2"/>
    <dgm:cxn modelId="{10D60318-4426-1B40-9407-DB77377AD47D}" type="presParOf" srcId="{A3A4F04C-62CB-43C0-B71F-9764FBA51411}" destId="{EAD16A8A-4713-4C59-B461-FF7080002469}"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59224-4A55-40EE-87FB-359681551D85}" type="doc">
      <dgm:prSet loTypeId="urn:microsoft.com/office/officeart/2005/8/layout/hierarchy3" loCatId="hierarchy" qsTypeId="urn:microsoft.com/office/officeart/2005/8/quickstyle/simple3" qsCatId="simple" csTypeId="urn:microsoft.com/office/officeart/2005/8/colors/accent5_5" csCatId="accent5" phldr="1"/>
      <dgm:spPr/>
      <dgm:t>
        <a:bodyPr/>
        <a:lstStyle/>
        <a:p>
          <a:endParaRPr lang="es-MX"/>
        </a:p>
      </dgm:t>
    </dgm:pt>
    <dgm:pt modelId="{CF7E0ACB-9472-4293-B9F4-079BF3E6C9B8}">
      <dgm:prSet phldrT="[Texto]"/>
      <dgm:spPr/>
      <dgm:t>
        <a:bodyPr/>
        <a:lstStyle/>
        <a:p>
          <a:r>
            <a:rPr lang="es-MX" dirty="0" smtClean="0"/>
            <a:t>Persona física identificada o identificable.</a:t>
          </a:r>
          <a:endParaRPr lang="es-MX" dirty="0"/>
        </a:p>
      </dgm:t>
    </dgm:pt>
    <dgm:pt modelId="{B1DF8580-303B-4B73-8856-726B0B49079D}" type="parTrans" cxnId="{FBEB8C0F-25C5-4325-BE1C-F697DB6916EF}">
      <dgm:prSet/>
      <dgm:spPr/>
      <dgm:t>
        <a:bodyPr/>
        <a:lstStyle/>
        <a:p>
          <a:endParaRPr lang="es-MX"/>
        </a:p>
      </dgm:t>
    </dgm:pt>
    <dgm:pt modelId="{3C13FB49-F1A2-4F64-97DB-99C0312A185F}" type="sibTrans" cxnId="{FBEB8C0F-25C5-4325-BE1C-F697DB6916EF}">
      <dgm:prSet/>
      <dgm:spPr/>
      <dgm:t>
        <a:bodyPr/>
        <a:lstStyle/>
        <a:p>
          <a:endParaRPr lang="es-MX"/>
        </a:p>
      </dgm:t>
    </dgm:pt>
    <dgm:pt modelId="{D737107E-3C94-4791-A74C-09083109303B}">
      <dgm:prSet phldrT="[Texto]"/>
      <dgm:spPr/>
      <dgm:t>
        <a:bodyPr/>
        <a:lstStyle/>
        <a:p>
          <a:r>
            <a:rPr lang="es-MX" b="1" dirty="0" smtClean="0"/>
            <a:t>Persona física.</a:t>
          </a:r>
          <a:endParaRPr lang="es-MX" dirty="0"/>
        </a:p>
      </dgm:t>
    </dgm:pt>
    <dgm:pt modelId="{99CFE317-FBB7-45FC-B7C0-B6F5B993D650}" type="parTrans" cxnId="{AE22D74E-1106-40CA-910B-32F27180A922}">
      <dgm:prSet/>
      <dgm:spPr/>
      <dgm:t>
        <a:bodyPr/>
        <a:lstStyle/>
        <a:p>
          <a:endParaRPr lang="es-MX"/>
        </a:p>
      </dgm:t>
    </dgm:pt>
    <dgm:pt modelId="{1F8A7B80-A29B-4AEB-AC9F-7EEC5DC80CF7}" type="sibTrans" cxnId="{AE22D74E-1106-40CA-910B-32F27180A922}">
      <dgm:prSet/>
      <dgm:spPr/>
      <dgm:t>
        <a:bodyPr/>
        <a:lstStyle/>
        <a:p>
          <a:endParaRPr lang="es-MX"/>
        </a:p>
      </dgm:t>
    </dgm:pt>
    <dgm:pt modelId="{7F808FBE-20F4-4FC2-AC88-BA67C5DAA6EE}">
      <dgm:prSet phldrT="[Texto]"/>
      <dgm:spPr/>
      <dgm:t>
        <a:bodyPr/>
        <a:lstStyle/>
        <a:p>
          <a:r>
            <a:rPr lang="es-MX" dirty="0" smtClean="0"/>
            <a:t>Datos específicos</a:t>
          </a:r>
          <a:endParaRPr lang="es-MX" dirty="0"/>
        </a:p>
      </dgm:t>
    </dgm:pt>
    <dgm:pt modelId="{9B75E93A-3B8D-4EA5-9FAA-4D32372A0F1C}" type="parTrans" cxnId="{260DC282-7E98-4F37-B7F1-0AB15FAFD04B}">
      <dgm:prSet/>
      <dgm:spPr/>
      <dgm:t>
        <a:bodyPr/>
        <a:lstStyle/>
        <a:p>
          <a:endParaRPr lang="es-MX"/>
        </a:p>
      </dgm:t>
    </dgm:pt>
    <dgm:pt modelId="{4E58F5E6-12B2-44E0-A3E7-5AA95F4A0E2C}" type="sibTrans" cxnId="{260DC282-7E98-4F37-B7F1-0AB15FAFD04B}">
      <dgm:prSet/>
      <dgm:spPr/>
      <dgm:t>
        <a:bodyPr/>
        <a:lstStyle/>
        <a:p>
          <a:endParaRPr lang="es-MX"/>
        </a:p>
      </dgm:t>
    </dgm:pt>
    <dgm:pt modelId="{D29BE1E4-828E-4905-86C9-F5B2237B917B}">
      <dgm:prSet phldrT="[Texto]"/>
      <dgm:spPr/>
      <dgm:t>
        <a:bodyPr/>
        <a:lstStyle/>
        <a:p>
          <a:r>
            <a:rPr lang="es-MX" b="1" dirty="0" smtClean="0"/>
            <a:t>Domicilio, teléfono, opiniones, vida afectiva, familiar, estados de salud, etc.</a:t>
          </a:r>
          <a:endParaRPr lang="es-MX" b="1" dirty="0"/>
        </a:p>
      </dgm:t>
    </dgm:pt>
    <dgm:pt modelId="{F53AD51E-7069-4A7A-B126-CE1D60BA28E1}" type="parTrans" cxnId="{1B93F64D-BDE6-43D9-8751-6680EFD66E4D}">
      <dgm:prSet/>
      <dgm:spPr/>
      <dgm:t>
        <a:bodyPr/>
        <a:lstStyle/>
        <a:p>
          <a:endParaRPr lang="es-MX"/>
        </a:p>
      </dgm:t>
    </dgm:pt>
    <dgm:pt modelId="{3535CDCD-A2EF-462F-A3EE-939816CBB875}" type="sibTrans" cxnId="{1B93F64D-BDE6-43D9-8751-6680EFD66E4D}">
      <dgm:prSet/>
      <dgm:spPr/>
      <dgm:t>
        <a:bodyPr/>
        <a:lstStyle/>
        <a:p>
          <a:endParaRPr lang="es-MX"/>
        </a:p>
      </dgm:t>
    </dgm:pt>
    <dgm:pt modelId="{3616385C-AA79-4612-A8CD-C6AA935CB9CD}">
      <dgm:prSet phldrT="[Texto]"/>
      <dgm:spPr/>
      <dgm:t>
        <a:bodyPr/>
        <a:lstStyle/>
        <a:p>
          <a:r>
            <a:rPr lang="es-MX" dirty="0" smtClean="0"/>
            <a:t>Datos análogos afecte </a:t>
          </a:r>
          <a:r>
            <a:rPr lang="es-MX" b="1" dirty="0" smtClean="0"/>
            <a:t>“INTIMIDAD”</a:t>
          </a:r>
          <a:r>
            <a:rPr lang="es-MX" dirty="0" smtClean="0"/>
            <a:t> que puedan dar origen a discriminación</a:t>
          </a:r>
          <a:endParaRPr lang="es-MX" dirty="0"/>
        </a:p>
      </dgm:t>
    </dgm:pt>
    <dgm:pt modelId="{396A4053-CC30-491D-8FF2-8AC24A2152A2}" type="parTrans" cxnId="{1DA44591-55B7-4DF8-8694-E50A92D8713F}">
      <dgm:prSet/>
      <dgm:spPr/>
      <dgm:t>
        <a:bodyPr/>
        <a:lstStyle/>
        <a:p>
          <a:endParaRPr lang="es-MX"/>
        </a:p>
      </dgm:t>
    </dgm:pt>
    <dgm:pt modelId="{4CFD5441-DC3E-4D9D-9FBF-7F19B992A96D}" type="sibTrans" cxnId="{1DA44591-55B7-4DF8-8694-E50A92D8713F}">
      <dgm:prSet/>
      <dgm:spPr/>
      <dgm:t>
        <a:bodyPr/>
        <a:lstStyle/>
        <a:p>
          <a:endParaRPr lang="es-MX"/>
        </a:p>
      </dgm:t>
    </dgm:pt>
    <dgm:pt modelId="{A1998269-4829-4686-B34B-A0C72C25B093}">
      <dgm:prSet phldrT="[Texto]"/>
      <dgm:spPr/>
      <dgm:t>
        <a:bodyPr/>
        <a:lstStyle/>
        <a:p>
          <a:r>
            <a:rPr lang="es-MX" b="1" dirty="0" smtClean="0"/>
            <a:t>Persona física que pueda ser identificada. </a:t>
          </a:r>
          <a:endParaRPr lang="es-MX" dirty="0"/>
        </a:p>
      </dgm:t>
    </dgm:pt>
    <dgm:pt modelId="{F379F6C4-D1E0-4E4C-A8D3-D092EBD39D85}" type="parTrans" cxnId="{4B913B7E-B86E-481C-9A36-5F43BEC455E7}">
      <dgm:prSet/>
      <dgm:spPr/>
      <dgm:t>
        <a:bodyPr/>
        <a:lstStyle/>
        <a:p>
          <a:endParaRPr lang="es-MX"/>
        </a:p>
      </dgm:t>
    </dgm:pt>
    <dgm:pt modelId="{5F304FE9-445B-4159-B955-D302E5185D8D}" type="sibTrans" cxnId="{4B913B7E-B86E-481C-9A36-5F43BEC455E7}">
      <dgm:prSet/>
      <dgm:spPr/>
      <dgm:t>
        <a:bodyPr/>
        <a:lstStyle/>
        <a:p>
          <a:endParaRPr lang="es-MX"/>
        </a:p>
      </dgm:t>
    </dgm:pt>
    <dgm:pt modelId="{54421645-F4F5-49B3-9E89-4DAB322ED7AF}">
      <dgm:prSet phldrT="[Texto]"/>
      <dgm:spPr/>
      <dgm:t>
        <a:bodyPr/>
        <a:lstStyle/>
        <a:p>
          <a:r>
            <a:rPr lang="es-MX" b="1" dirty="0" smtClean="0"/>
            <a:t>Persona física que pueda ser identificable. </a:t>
          </a:r>
          <a:endParaRPr lang="es-MX" dirty="0"/>
        </a:p>
      </dgm:t>
    </dgm:pt>
    <dgm:pt modelId="{F741C2C2-0846-4C9E-A820-9B6C7890EC63}" type="parTrans" cxnId="{06FF249E-91B4-481D-A85C-4F550CDE45A3}">
      <dgm:prSet/>
      <dgm:spPr/>
      <dgm:t>
        <a:bodyPr/>
        <a:lstStyle/>
        <a:p>
          <a:endParaRPr lang="es-MX"/>
        </a:p>
      </dgm:t>
    </dgm:pt>
    <dgm:pt modelId="{6A528EF7-5EC2-404E-AFAC-013C2BB73D6F}" type="sibTrans" cxnId="{06FF249E-91B4-481D-A85C-4F550CDE45A3}">
      <dgm:prSet/>
      <dgm:spPr/>
      <dgm:t>
        <a:bodyPr/>
        <a:lstStyle/>
        <a:p>
          <a:endParaRPr lang="es-MX"/>
        </a:p>
      </dgm:t>
    </dgm:pt>
    <dgm:pt modelId="{73343FB1-0DDD-46C9-83BA-9D682C092413}" type="pres">
      <dgm:prSet presAssocID="{E9B59224-4A55-40EE-87FB-359681551D85}" presName="diagram" presStyleCnt="0">
        <dgm:presLayoutVars>
          <dgm:chPref val="1"/>
          <dgm:dir/>
          <dgm:animOne val="branch"/>
          <dgm:animLvl val="lvl"/>
          <dgm:resizeHandles/>
        </dgm:presLayoutVars>
      </dgm:prSet>
      <dgm:spPr/>
      <dgm:t>
        <a:bodyPr/>
        <a:lstStyle/>
        <a:p>
          <a:endParaRPr lang="en-US"/>
        </a:p>
      </dgm:t>
    </dgm:pt>
    <dgm:pt modelId="{B40C1C0A-3AE3-40FC-9518-8910C12C5B6C}" type="pres">
      <dgm:prSet presAssocID="{CF7E0ACB-9472-4293-B9F4-079BF3E6C9B8}" presName="root" presStyleCnt="0"/>
      <dgm:spPr/>
      <dgm:t>
        <a:bodyPr/>
        <a:lstStyle/>
        <a:p>
          <a:endParaRPr lang="es-ES"/>
        </a:p>
      </dgm:t>
    </dgm:pt>
    <dgm:pt modelId="{891FC5EA-F2BB-45AA-966E-E8C73A9853E7}" type="pres">
      <dgm:prSet presAssocID="{CF7E0ACB-9472-4293-B9F4-079BF3E6C9B8}" presName="rootComposite" presStyleCnt="0"/>
      <dgm:spPr/>
      <dgm:t>
        <a:bodyPr/>
        <a:lstStyle/>
        <a:p>
          <a:endParaRPr lang="es-ES"/>
        </a:p>
      </dgm:t>
    </dgm:pt>
    <dgm:pt modelId="{9006B1E0-CC4F-4F5C-A06C-22EB21459580}" type="pres">
      <dgm:prSet presAssocID="{CF7E0ACB-9472-4293-B9F4-079BF3E6C9B8}" presName="rootText" presStyleLbl="node1" presStyleIdx="0" presStyleCnt="3" custScaleX="143284" custLinFactNeighborX="2927" custLinFactNeighborY="-2092"/>
      <dgm:spPr/>
      <dgm:t>
        <a:bodyPr/>
        <a:lstStyle/>
        <a:p>
          <a:endParaRPr lang="es-MX"/>
        </a:p>
      </dgm:t>
    </dgm:pt>
    <dgm:pt modelId="{476652EC-E68D-4350-BED4-9DA6F436E87C}" type="pres">
      <dgm:prSet presAssocID="{CF7E0ACB-9472-4293-B9F4-079BF3E6C9B8}" presName="rootConnector" presStyleLbl="node1" presStyleIdx="0" presStyleCnt="3"/>
      <dgm:spPr/>
      <dgm:t>
        <a:bodyPr/>
        <a:lstStyle/>
        <a:p>
          <a:endParaRPr lang="en-US"/>
        </a:p>
      </dgm:t>
    </dgm:pt>
    <dgm:pt modelId="{A916EB40-445A-46FC-9297-B5A51015CD6B}" type="pres">
      <dgm:prSet presAssocID="{CF7E0ACB-9472-4293-B9F4-079BF3E6C9B8}" presName="childShape" presStyleCnt="0"/>
      <dgm:spPr/>
      <dgm:t>
        <a:bodyPr/>
        <a:lstStyle/>
        <a:p>
          <a:endParaRPr lang="es-ES"/>
        </a:p>
      </dgm:t>
    </dgm:pt>
    <dgm:pt modelId="{A21EA33B-4A7D-429F-9E75-80FA38DE7478}" type="pres">
      <dgm:prSet presAssocID="{99CFE317-FBB7-45FC-B7C0-B6F5B993D650}" presName="Name13" presStyleLbl="parChTrans1D2" presStyleIdx="0" presStyleCnt="4"/>
      <dgm:spPr/>
      <dgm:t>
        <a:bodyPr/>
        <a:lstStyle/>
        <a:p>
          <a:endParaRPr lang="en-US"/>
        </a:p>
      </dgm:t>
    </dgm:pt>
    <dgm:pt modelId="{4E9CAE4B-E143-45E5-9A30-4BF4D7BF38D8}" type="pres">
      <dgm:prSet presAssocID="{D737107E-3C94-4791-A74C-09083109303B}" presName="childText" presStyleLbl="bgAcc1" presStyleIdx="0" presStyleCnt="4" custScaleX="149741">
        <dgm:presLayoutVars>
          <dgm:bulletEnabled val="1"/>
        </dgm:presLayoutVars>
      </dgm:prSet>
      <dgm:spPr/>
      <dgm:t>
        <a:bodyPr/>
        <a:lstStyle/>
        <a:p>
          <a:endParaRPr lang="es-MX"/>
        </a:p>
      </dgm:t>
    </dgm:pt>
    <dgm:pt modelId="{69080AC4-EEDE-49DB-9EAF-D4A3F900DE8D}" type="pres">
      <dgm:prSet presAssocID="{F379F6C4-D1E0-4E4C-A8D3-D092EBD39D85}" presName="Name13" presStyleLbl="parChTrans1D2" presStyleIdx="1" presStyleCnt="4"/>
      <dgm:spPr/>
      <dgm:t>
        <a:bodyPr/>
        <a:lstStyle/>
        <a:p>
          <a:endParaRPr lang="en-US"/>
        </a:p>
      </dgm:t>
    </dgm:pt>
    <dgm:pt modelId="{35C7F123-7325-4DF3-9A1C-7145054A653A}" type="pres">
      <dgm:prSet presAssocID="{A1998269-4829-4686-B34B-A0C72C25B093}" presName="childText" presStyleLbl="bgAcc1" presStyleIdx="1" presStyleCnt="4" custScaleX="149741">
        <dgm:presLayoutVars>
          <dgm:bulletEnabled val="1"/>
        </dgm:presLayoutVars>
      </dgm:prSet>
      <dgm:spPr/>
      <dgm:t>
        <a:bodyPr/>
        <a:lstStyle/>
        <a:p>
          <a:endParaRPr lang="en-US"/>
        </a:p>
      </dgm:t>
    </dgm:pt>
    <dgm:pt modelId="{80C6A74B-7B0A-42ED-BAA4-4514BD7E1EC4}" type="pres">
      <dgm:prSet presAssocID="{F741C2C2-0846-4C9E-A820-9B6C7890EC63}" presName="Name13" presStyleLbl="parChTrans1D2" presStyleIdx="2" presStyleCnt="4"/>
      <dgm:spPr/>
      <dgm:t>
        <a:bodyPr/>
        <a:lstStyle/>
        <a:p>
          <a:endParaRPr lang="en-US"/>
        </a:p>
      </dgm:t>
    </dgm:pt>
    <dgm:pt modelId="{18290ABF-8A8F-4ECE-9A4F-39EA2FC30417}" type="pres">
      <dgm:prSet presAssocID="{54421645-F4F5-49B3-9E89-4DAB322ED7AF}" presName="childText" presStyleLbl="bgAcc1" presStyleIdx="2" presStyleCnt="4" custScaleX="149741">
        <dgm:presLayoutVars>
          <dgm:bulletEnabled val="1"/>
        </dgm:presLayoutVars>
      </dgm:prSet>
      <dgm:spPr/>
      <dgm:t>
        <a:bodyPr/>
        <a:lstStyle/>
        <a:p>
          <a:endParaRPr lang="es-MX"/>
        </a:p>
      </dgm:t>
    </dgm:pt>
    <dgm:pt modelId="{B0DD80F0-22DD-4EA0-9833-D1C00B196913}" type="pres">
      <dgm:prSet presAssocID="{7F808FBE-20F4-4FC2-AC88-BA67C5DAA6EE}" presName="root" presStyleCnt="0"/>
      <dgm:spPr/>
      <dgm:t>
        <a:bodyPr/>
        <a:lstStyle/>
        <a:p>
          <a:endParaRPr lang="es-ES"/>
        </a:p>
      </dgm:t>
    </dgm:pt>
    <dgm:pt modelId="{11A402B1-3F07-4F90-901C-D533DBD18610}" type="pres">
      <dgm:prSet presAssocID="{7F808FBE-20F4-4FC2-AC88-BA67C5DAA6EE}" presName="rootComposite" presStyleCnt="0"/>
      <dgm:spPr/>
      <dgm:t>
        <a:bodyPr/>
        <a:lstStyle/>
        <a:p>
          <a:endParaRPr lang="es-ES"/>
        </a:p>
      </dgm:t>
    </dgm:pt>
    <dgm:pt modelId="{FC396329-B1A9-498A-8119-12D6DD797C24}" type="pres">
      <dgm:prSet presAssocID="{7F808FBE-20F4-4FC2-AC88-BA67C5DAA6EE}" presName="rootText" presStyleLbl="node1" presStyleIdx="1" presStyleCnt="3" custScaleX="143284" custLinFactNeighborX="-3738" custLinFactNeighborY="-4415"/>
      <dgm:spPr/>
      <dgm:t>
        <a:bodyPr/>
        <a:lstStyle/>
        <a:p>
          <a:endParaRPr lang="es-MX"/>
        </a:p>
      </dgm:t>
    </dgm:pt>
    <dgm:pt modelId="{A5C1236F-7B74-4717-9F63-E7B28C672EDD}" type="pres">
      <dgm:prSet presAssocID="{7F808FBE-20F4-4FC2-AC88-BA67C5DAA6EE}" presName="rootConnector" presStyleLbl="node1" presStyleIdx="1" presStyleCnt="3"/>
      <dgm:spPr/>
      <dgm:t>
        <a:bodyPr/>
        <a:lstStyle/>
        <a:p>
          <a:endParaRPr lang="en-US"/>
        </a:p>
      </dgm:t>
    </dgm:pt>
    <dgm:pt modelId="{8BBC3C5C-3117-4106-BE66-F8A228BA432F}" type="pres">
      <dgm:prSet presAssocID="{7F808FBE-20F4-4FC2-AC88-BA67C5DAA6EE}" presName="childShape" presStyleCnt="0"/>
      <dgm:spPr/>
      <dgm:t>
        <a:bodyPr/>
        <a:lstStyle/>
        <a:p>
          <a:endParaRPr lang="es-ES"/>
        </a:p>
      </dgm:t>
    </dgm:pt>
    <dgm:pt modelId="{C6D8EE86-05E3-408C-9845-74B03F92B6B3}" type="pres">
      <dgm:prSet presAssocID="{F53AD51E-7069-4A7A-B126-CE1D60BA28E1}" presName="Name13" presStyleLbl="parChTrans1D2" presStyleIdx="3" presStyleCnt="4"/>
      <dgm:spPr/>
      <dgm:t>
        <a:bodyPr/>
        <a:lstStyle/>
        <a:p>
          <a:endParaRPr lang="en-US"/>
        </a:p>
      </dgm:t>
    </dgm:pt>
    <dgm:pt modelId="{6AE255A8-88FF-4A1E-A2BD-5CC3E318DCEA}" type="pres">
      <dgm:prSet presAssocID="{D29BE1E4-828E-4905-86C9-F5B2237B917B}" presName="childText" presStyleLbl="bgAcc1" presStyleIdx="3" presStyleCnt="4" custScaleX="215601" custScaleY="228340">
        <dgm:presLayoutVars>
          <dgm:bulletEnabled val="1"/>
        </dgm:presLayoutVars>
      </dgm:prSet>
      <dgm:spPr/>
      <dgm:t>
        <a:bodyPr/>
        <a:lstStyle/>
        <a:p>
          <a:endParaRPr lang="es-MX"/>
        </a:p>
      </dgm:t>
    </dgm:pt>
    <dgm:pt modelId="{31B70EBB-879C-4EC6-9484-4542082F2988}" type="pres">
      <dgm:prSet presAssocID="{3616385C-AA79-4612-A8CD-C6AA935CB9CD}" presName="root" presStyleCnt="0"/>
      <dgm:spPr/>
      <dgm:t>
        <a:bodyPr/>
        <a:lstStyle/>
        <a:p>
          <a:endParaRPr lang="es-ES"/>
        </a:p>
      </dgm:t>
    </dgm:pt>
    <dgm:pt modelId="{933D49B3-E1BF-4D28-976C-B73C6414B6E3}" type="pres">
      <dgm:prSet presAssocID="{3616385C-AA79-4612-A8CD-C6AA935CB9CD}" presName="rootComposite" presStyleCnt="0"/>
      <dgm:spPr/>
      <dgm:t>
        <a:bodyPr/>
        <a:lstStyle/>
        <a:p>
          <a:endParaRPr lang="es-ES"/>
        </a:p>
      </dgm:t>
    </dgm:pt>
    <dgm:pt modelId="{0B7D0654-A5BC-45E6-B5FE-F115770F5855}" type="pres">
      <dgm:prSet presAssocID="{3616385C-AA79-4612-A8CD-C6AA935CB9CD}" presName="rootText" presStyleLbl="node1" presStyleIdx="2" presStyleCnt="3" custScaleX="143284" custLinFactNeighborX="2143" custLinFactNeighborY="-1729"/>
      <dgm:spPr/>
      <dgm:t>
        <a:bodyPr/>
        <a:lstStyle/>
        <a:p>
          <a:endParaRPr lang="es-MX"/>
        </a:p>
      </dgm:t>
    </dgm:pt>
    <dgm:pt modelId="{590A89FE-229E-4BA4-8FC7-F8CBBD87A8BD}" type="pres">
      <dgm:prSet presAssocID="{3616385C-AA79-4612-A8CD-C6AA935CB9CD}" presName="rootConnector" presStyleLbl="node1" presStyleIdx="2" presStyleCnt="3"/>
      <dgm:spPr/>
      <dgm:t>
        <a:bodyPr/>
        <a:lstStyle/>
        <a:p>
          <a:endParaRPr lang="en-US"/>
        </a:p>
      </dgm:t>
    </dgm:pt>
    <dgm:pt modelId="{F3CF2944-FDBB-4DC8-930A-EEB890F59965}" type="pres">
      <dgm:prSet presAssocID="{3616385C-AA79-4612-A8CD-C6AA935CB9CD}" presName="childShape" presStyleCnt="0"/>
      <dgm:spPr/>
      <dgm:t>
        <a:bodyPr/>
        <a:lstStyle/>
        <a:p>
          <a:endParaRPr lang="es-ES"/>
        </a:p>
      </dgm:t>
    </dgm:pt>
  </dgm:ptLst>
  <dgm:cxnLst>
    <dgm:cxn modelId="{FBEB8C0F-25C5-4325-BE1C-F697DB6916EF}" srcId="{E9B59224-4A55-40EE-87FB-359681551D85}" destId="{CF7E0ACB-9472-4293-B9F4-079BF3E6C9B8}" srcOrd="0" destOrd="0" parTransId="{B1DF8580-303B-4B73-8856-726B0B49079D}" sibTransId="{3C13FB49-F1A2-4F64-97DB-99C0312A185F}"/>
    <dgm:cxn modelId="{1B93F64D-BDE6-43D9-8751-6680EFD66E4D}" srcId="{7F808FBE-20F4-4FC2-AC88-BA67C5DAA6EE}" destId="{D29BE1E4-828E-4905-86C9-F5B2237B917B}" srcOrd="0" destOrd="0" parTransId="{F53AD51E-7069-4A7A-B126-CE1D60BA28E1}" sibTransId="{3535CDCD-A2EF-462F-A3EE-939816CBB875}"/>
    <dgm:cxn modelId="{34BD8D1C-C5F4-4141-A76A-506A43EDA52C}" type="presOf" srcId="{A1998269-4829-4686-B34B-A0C72C25B093}" destId="{35C7F123-7325-4DF3-9A1C-7145054A653A}" srcOrd="0" destOrd="0" presId="urn:microsoft.com/office/officeart/2005/8/layout/hierarchy3"/>
    <dgm:cxn modelId="{BACDB9B3-3737-47FD-A6F9-0041C832F91D}" type="presOf" srcId="{D737107E-3C94-4791-A74C-09083109303B}" destId="{4E9CAE4B-E143-45E5-9A30-4BF4D7BF38D8}" srcOrd="0" destOrd="0" presId="urn:microsoft.com/office/officeart/2005/8/layout/hierarchy3"/>
    <dgm:cxn modelId="{1DA44591-55B7-4DF8-8694-E50A92D8713F}" srcId="{E9B59224-4A55-40EE-87FB-359681551D85}" destId="{3616385C-AA79-4612-A8CD-C6AA935CB9CD}" srcOrd="2" destOrd="0" parTransId="{396A4053-CC30-491D-8FF2-8AC24A2152A2}" sibTransId="{4CFD5441-DC3E-4D9D-9FBF-7F19B992A96D}"/>
    <dgm:cxn modelId="{EC2EF504-8E9D-4DD4-ABDF-1D0EF9DDB339}" type="presOf" srcId="{F53AD51E-7069-4A7A-B126-CE1D60BA28E1}" destId="{C6D8EE86-05E3-408C-9845-74B03F92B6B3}" srcOrd="0" destOrd="0" presId="urn:microsoft.com/office/officeart/2005/8/layout/hierarchy3"/>
    <dgm:cxn modelId="{55A4F04F-0339-4A74-8065-91420401D7FB}" type="presOf" srcId="{CF7E0ACB-9472-4293-B9F4-079BF3E6C9B8}" destId="{9006B1E0-CC4F-4F5C-A06C-22EB21459580}" srcOrd="0" destOrd="0" presId="urn:microsoft.com/office/officeart/2005/8/layout/hierarchy3"/>
    <dgm:cxn modelId="{260DC282-7E98-4F37-B7F1-0AB15FAFD04B}" srcId="{E9B59224-4A55-40EE-87FB-359681551D85}" destId="{7F808FBE-20F4-4FC2-AC88-BA67C5DAA6EE}" srcOrd="1" destOrd="0" parTransId="{9B75E93A-3B8D-4EA5-9FAA-4D32372A0F1C}" sibTransId="{4E58F5E6-12B2-44E0-A3E7-5AA95F4A0E2C}"/>
    <dgm:cxn modelId="{C624913C-C625-4DA5-9BAE-C9EF1A6911B0}" type="presOf" srcId="{7F808FBE-20F4-4FC2-AC88-BA67C5DAA6EE}" destId="{FC396329-B1A9-498A-8119-12D6DD797C24}" srcOrd="0" destOrd="0" presId="urn:microsoft.com/office/officeart/2005/8/layout/hierarchy3"/>
    <dgm:cxn modelId="{09A90595-ECAB-4FD5-AC7C-14CC720BE88B}" type="presOf" srcId="{3616385C-AA79-4612-A8CD-C6AA935CB9CD}" destId="{0B7D0654-A5BC-45E6-B5FE-F115770F5855}" srcOrd="0" destOrd="0" presId="urn:microsoft.com/office/officeart/2005/8/layout/hierarchy3"/>
    <dgm:cxn modelId="{41DE8680-C40D-4D09-8C2F-DCD9557CAF42}" type="presOf" srcId="{D29BE1E4-828E-4905-86C9-F5B2237B917B}" destId="{6AE255A8-88FF-4A1E-A2BD-5CC3E318DCEA}" srcOrd="0" destOrd="0" presId="urn:microsoft.com/office/officeart/2005/8/layout/hierarchy3"/>
    <dgm:cxn modelId="{AED4D986-D1DC-4871-A908-8A01C1ED2E9D}" type="presOf" srcId="{F379F6C4-D1E0-4E4C-A8D3-D092EBD39D85}" destId="{69080AC4-EEDE-49DB-9EAF-D4A3F900DE8D}" srcOrd="0" destOrd="0" presId="urn:microsoft.com/office/officeart/2005/8/layout/hierarchy3"/>
    <dgm:cxn modelId="{638ACAE7-6692-4203-B4D0-550475550809}" type="presOf" srcId="{54421645-F4F5-49B3-9E89-4DAB322ED7AF}" destId="{18290ABF-8A8F-4ECE-9A4F-39EA2FC30417}" srcOrd="0" destOrd="0" presId="urn:microsoft.com/office/officeart/2005/8/layout/hierarchy3"/>
    <dgm:cxn modelId="{B51E4267-2066-413C-8CF7-35254E3B2F59}" type="presOf" srcId="{3616385C-AA79-4612-A8CD-C6AA935CB9CD}" destId="{590A89FE-229E-4BA4-8FC7-F8CBBD87A8BD}" srcOrd="1" destOrd="0" presId="urn:microsoft.com/office/officeart/2005/8/layout/hierarchy3"/>
    <dgm:cxn modelId="{D623E852-D3D9-4897-89B7-A7EFAB65C84B}" type="presOf" srcId="{7F808FBE-20F4-4FC2-AC88-BA67C5DAA6EE}" destId="{A5C1236F-7B74-4717-9F63-E7B28C672EDD}" srcOrd="1" destOrd="0" presId="urn:microsoft.com/office/officeart/2005/8/layout/hierarchy3"/>
    <dgm:cxn modelId="{06FF249E-91B4-481D-A85C-4F550CDE45A3}" srcId="{CF7E0ACB-9472-4293-B9F4-079BF3E6C9B8}" destId="{54421645-F4F5-49B3-9E89-4DAB322ED7AF}" srcOrd="2" destOrd="0" parTransId="{F741C2C2-0846-4C9E-A820-9B6C7890EC63}" sibTransId="{6A528EF7-5EC2-404E-AFAC-013C2BB73D6F}"/>
    <dgm:cxn modelId="{AE22D74E-1106-40CA-910B-32F27180A922}" srcId="{CF7E0ACB-9472-4293-B9F4-079BF3E6C9B8}" destId="{D737107E-3C94-4791-A74C-09083109303B}" srcOrd="0" destOrd="0" parTransId="{99CFE317-FBB7-45FC-B7C0-B6F5B993D650}" sibTransId="{1F8A7B80-A29B-4AEB-AC9F-7EEC5DC80CF7}"/>
    <dgm:cxn modelId="{0B45397E-D157-4898-81DF-8F58FEC41CD1}" type="presOf" srcId="{99CFE317-FBB7-45FC-B7C0-B6F5B993D650}" destId="{A21EA33B-4A7D-429F-9E75-80FA38DE7478}" srcOrd="0" destOrd="0" presId="urn:microsoft.com/office/officeart/2005/8/layout/hierarchy3"/>
    <dgm:cxn modelId="{4B913B7E-B86E-481C-9A36-5F43BEC455E7}" srcId="{CF7E0ACB-9472-4293-B9F4-079BF3E6C9B8}" destId="{A1998269-4829-4686-B34B-A0C72C25B093}" srcOrd="1" destOrd="0" parTransId="{F379F6C4-D1E0-4E4C-A8D3-D092EBD39D85}" sibTransId="{5F304FE9-445B-4159-B955-D302E5185D8D}"/>
    <dgm:cxn modelId="{B94DD023-FF40-4FD2-B597-7DF5CE93C436}" type="presOf" srcId="{F741C2C2-0846-4C9E-A820-9B6C7890EC63}" destId="{80C6A74B-7B0A-42ED-BAA4-4514BD7E1EC4}" srcOrd="0" destOrd="0" presId="urn:microsoft.com/office/officeart/2005/8/layout/hierarchy3"/>
    <dgm:cxn modelId="{E9F9F43E-E764-4434-AC9D-316DA64D2A0F}" type="presOf" srcId="{CF7E0ACB-9472-4293-B9F4-079BF3E6C9B8}" destId="{476652EC-E68D-4350-BED4-9DA6F436E87C}" srcOrd="1" destOrd="0" presId="urn:microsoft.com/office/officeart/2005/8/layout/hierarchy3"/>
    <dgm:cxn modelId="{55715D42-68D6-47E1-B768-E5A9CE68D9D1}" type="presOf" srcId="{E9B59224-4A55-40EE-87FB-359681551D85}" destId="{73343FB1-0DDD-46C9-83BA-9D682C092413}" srcOrd="0" destOrd="0" presId="urn:microsoft.com/office/officeart/2005/8/layout/hierarchy3"/>
    <dgm:cxn modelId="{A7EE9ED9-4A89-4021-A829-1CFCC3F3B02D}" type="presParOf" srcId="{73343FB1-0DDD-46C9-83BA-9D682C092413}" destId="{B40C1C0A-3AE3-40FC-9518-8910C12C5B6C}" srcOrd="0" destOrd="0" presId="urn:microsoft.com/office/officeart/2005/8/layout/hierarchy3"/>
    <dgm:cxn modelId="{2368BA0F-F675-4F1F-B3CB-E3A6F5BEAA40}" type="presParOf" srcId="{B40C1C0A-3AE3-40FC-9518-8910C12C5B6C}" destId="{891FC5EA-F2BB-45AA-966E-E8C73A9853E7}" srcOrd="0" destOrd="0" presId="urn:microsoft.com/office/officeart/2005/8/layout/hierarchy3"/>
    <dgm:cxn modelId="{C67AB76C-2ABC-4863-B251-478E2EEE8CC7}" type="presParOf" srcId="{891FC5EA-F2BB-45AA-966E-E8C73A9853E7}" destId="{9006B1E0-CC4F-4F5C-A06C-22EB21459580}" srcOrd="0" destOrd="0" presId="urn:microsoft.com/office/officeart/2005/8/layout/hierarchy3"/>
    <dgm:cxn modelId="{9E9657CA-A5F0-4BA9-9112-B27A9199970B}" type="presParOf" srcId="{891FC5EA-F2BB-45AA-966E-E8C73A9853E7}" destId="{476652EC-E68D-4350-BED4-9DA6F436E87C}" srcOrd="1" destOrd="0" presId="urn:microsoft.com/office/officeart/2005/8/layout/hierarchy3"/>
    <dgm:cxn modelId="{A5156FDD-E41B-4B2A-9406-19B1B9687FE2}" type="presParOf" srcId="{B40C1C0A-3AE3-40FC-9518-8910C12C5B6C}" destId="{A916EB40-445A-46FC-9297-B5A51015CD6B}" srcOrd="1" destOrd="0" presId="urn:microsoft.com/office/officeart/2005/8/layout/hierarchy3"/>
    <dgm:cxn modelId="{D8ADEF22-7B81-4B5C-B7D9-594EACA76E05}" type="presParOf" srcId="{A916EB40-445A-46FC-9297-B5A51015CD6B}" destId="{A21EA33B-4A7D-429F-9E75-80FA38DE7478}" srcOrd="0" destOrd="0" presId="urn:microsoft.com/office/officeart/2005/8/layout/hierarchy3"/>
    <dgm:cxn modelId="{EFCFC273-9D72-45B3-9886-6C0E31235E7D}" type="presParOf" srcId="{A916EB40-445A-46FC-9297-B5A51015CD6B}" destId="{4E9CAE4B-E143-45E5-9A30-4BF4D7BF38D8}" srcOrd="1" destOrd="0" presId="urn:microsoft.com/office/officeart/2005/8/layout/hierarchy3"/>
    <dgm:cxn modelId="{0AB44BF5-9127-4250-AA73-D004D857F8BA}" type="presParOf" srcId="{A916EB40-445A-46FC-9297-B5A51015CD6B}" destId="{69080AC4-EEDE-49DB-9EAF-D4A3F900DE8D}" srcOrd="2" destOrd="0" presId="urn:microsoft.com/office/officeart/2005/8/layout/hierarchy3"/>
    <dgm:cxn modelId="{17B4949A-F149-4E04-8B97-AE1EDC4BB8C1}" type="presParOf" srcId="{A916EB40-445A-46FC-9297-B5A51015CD6B}" destId="{35C7F123-7325-4DF3-9A1C-7145054A653A}" srcOrd="3" destOrd="0" presId="urn:microsoft.com/office/officeart/2005/8/layout/hierarchy3"/>
    <dgm:cxn modelId="{95405C99-EA1E-4365-9563-83CB4D71D0A5}" type="presParOf" srcId="{A916EB40-445A-46FC-9297-B5A51015CD6B}" destId="{80C6A74B-7B0A-42ED-BAA4-4514BD7E1EC4}" srcOrd="4" destOrd="0" presId="urn:microsoft.com/office/officeart/2005/8/layout/hierarchy3"/>
    <dgm:cxn modelId="{5F7D750C-12E4-4991-8C83-EA279E53CA24}" type="presParOf" srcId="{A916EB40-445A-46FC-9297-B5A51015CD6B}" destId="{18290ABF-8A8F-4ECE-9A4F-39EA2FC30417}" srcOrd="5" destOrd="0" presId="urn:microsoft.com/office/officeart/2005/8/layout/hierarchy3"/>
    <dgm:cxn modelId="{F5DD9E02-B8CA-4E2A-BEFD-687259FEBCFC}" type="presParOf" srcId="{73343FB1-0DDD-46C9-83BA-9D682C092413}" destId="{B0DD80F0-22DD-4EA0-9833-D1C00B196913}" srcOrd="1" destOrd="0" presId="urn:microsoft.com/office/officeart/2005/8/layout/hierarchy3"/>
    <dgm:cxn modelId="{9C66E280-DC03-4694-9C1D-1A1834B67CB5}" type="presParOf" srcId="{B0DD80F0-22DD-4EA0-9833-D1C00B196913}" destId="{11A402B1-3F07-4F90-901C-D533DBD18610}" srcOrd="0" destOrd="0" presId="urn:microsoft.com/office/officeart/2005/8/layout/hierarchy3"/>
    <dgm:cxn modelId="{FB0CAB62-7E18-4877-8A64-26C87E840379}" type="presParOf" srcId="{11A402B1-3F07-4F90-901C-D533DBD18610}" destId="{FC396329-B1A9-498A-8119-12D6DD797C24}" srcOrd="0" destOrd="0" presId="urn:microsoft.com/office/officeart/2005/8/layout/hierarchy3"/>
    <dgm:cxn modelId="{206D0DB0-8522-4599-AD65-10DE03493744}" type="presParOf" srcId="{11A402B1-3F07-4F90-901C-D533DBD18610}" destId="{A5C1236F-7B74-4717-9F63-E7B28C672EDD}" srcOrd="1" destOrd="0" presId="urn:microsoft.com/office/officeart/2005/8/layout/hierarchy3"/>
    <dgm:cxn modelId="{AE934A7C-8F41-4C21-B35A-DAC7854C616F}" type="presParOf" srcId="{B0DD80F0-22DD-4EA0-9833-D1C00B196913}" destId="{8BBC3C5C-3117-4106-BE66-F8A228BA432F}" srcOrd="1" destOrd="0" presId="urn:microsoft.com/office/officeart/2005/8/layout/hierarchy3"/>
    <dgm:cxn modelId="{5D23DC73-E30A-465F-B352-7886C742EA78}" type="presParOf" srcId="{8BBC3C5C-3117-4106-BE66-F8A228BA432F}" destId="{C6D8EE86-05E3-408C-9845-74B03F92B6B3}" srcOrd="0" destOrd="0" presId="urn:microsoft.com/office/officeart/2005/8/layout/hierarchy3"/>
    <dgm:cxn modelId="{E8D95671-D20E-4BC2-B1C0-6683E1C86C7F}" type="presParOf" srcId="{8BBC3C5C-3117-4106-BE66-F8A228BA432F}" destId="{6AE255A8-88FF-4A1E-A2BD-5CC3E318DCEA}" srcOrd="1" destOrd="0" presId="urn:microsoft.com/office/officeart/2005/8/layout/hierarchy3"/>
    <dgm:cxn modelId="{E0A808A7-BF23-43CC-8CC9-FA0059122675}" type="presParOf" srcId="{73343FB1-0DDD-46C9-83BA-9D682C092413}" destId="{31B70EBB-879C-4EC6-9484-4542082F2988}" srcOrd="2" destOrd="0" presId="urn:microsoft.com/office/officeart/2005/8/layout/hierarchy3"/>
    <dgm:cxn modelId="{633A6682-F1E8-4E24-A1CF-7190EE7963BC}" type="presParOf" srcId="{31B70EBB-879C-4EC6-9484-4542082F2988}" destId="{933D49B3-E1BF-4D28-976C-B73C6414B6E3}" srcOrd="0" destOrd="0" presId="urn:microsoft.com/office/officeart/2005/8/layout/hierarchy3"/>
    <dgm:cxn modelId="{CB72C997-6CB5-425F-A4FA-6FDDA3BD9E26}" type="presParOf" srcId="{933D49B3-E1BF-4D28-976C-B73C6414B6E3}" destId="{0B7D0654-A5BC-45E6-B5FE-F115770F5855}" srcOrd="0" destOrd="0" presId="urn:microsoft.com/office/officeart/2005/8/layout/hierarchy3"/>
    <dgm:cxn modelId="{1E651E17-5A62-4911-93AA-0EB90EB29E72}" type="presParOf" srcId="{933D49B3-E1BF-4D28-976C-B73C6414B6E3}" destId="{590A89FE-229E-4BA4-8FC7-F8CBBD87A8BD}" srcOrd="1" destOrd="0" presId="urn:microsoft.com/office/officeart/2005/8/layout/hierarchy3"/>
    <dgm:cxn modelId="{15096606-946C-4C1E-8529-2088D1B1A1E6}" type="presParOf" srcId="{31B70EBB-879C-4EC6-9484-4542082F2988}" destId="{F3CF2944-FDBB-4DC8-930A-EEB890F59965}" srcOrd="1" destOrd="0" presId="urn:microsoft.com/office/officeart/2005/8/layout/hierarchy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628C97-5F78-4CAE-A4AD-78A95D69B10A}" type="doc">
      <dgm:prSet loTypeId="urn:microsoft.com/office/officeart/2005/8/layout/hierarchy3" loCatId="list" qsTypeId="urn:microsoft.com/office/officeart/2005/8/quickstyle/simple1" qsCatId="simple" csTypeId="urn:microsoft.com/office/officeart/2005/8/colors/accent5_2" csCatId="accent5" phldr="1"/>
      <dgm:spPr/>
      <dgm:t>
        <a:bodyPr/>
        <a:lstStyle/>
        <a:p>
          <a:endParaRPr lang="es-MX"/>
        </a:p>
      </dgm:t>
    </dgm:pt>
    <dgm:pt modelId="{4A91A922-5D9C-4506-9338-D73FDBC7E794}">
      <dgm:prSet phldrT="[Texto]" custT="1">
        <dgm:style>
          <a:lnRef idx="0">
            <a:schemeClr val="accent3"/>
          </a:lnRef>
          <a:fillRef idx="3">
            <a:schemeClr val="accent3"/>
          </a:fillRef>
          <a:effectRef idx="3">
            <a:schemeClr val="accent3"/>
          </a:effectRef>
          <a:fontRef idx="minor">
            <a:schemeClr val="lt1"/>
          </a:fontRef>
        </dgm:style>
      </dgm:prSet>
      <dgm:spPr>
        <a:solidFill>
          <a:schemeClr val="accent5">
            <a:lumMod val="50000"/>
          </a:schemeClr>
        </a:solidFill>
      </dgm:spPr>
      <dgm:t>
        <a:bodyPr/>
        <a:lstStyle/>
        <a:p>
          <a:r>
            <a:rPr lang="es-ES" sz="2400" b="1" dirty="0" smtClean="0"/>
            <a:t>Datos sensibles</a:t>
          </a:r>
          <a:endParaRPr lang="es-MX" sz="2400" dirty="0"/>
        </a:p>
      </dgm:t>
    </dgm:pt>
    <dgm:pt modelId="{EFFDB0D1-9573-44FD-8B20-EBDA90190001}" type="parTrans" cxnId="{AA9DE969-C546-4FF2-9C9A-4A8A28B5C089}">
      <dgm:prSet/>
      <dgm:spPr/>
      <dgm:t>
        <a:bodyPr/>
        <a:lstStyle/>
        <a:p>
          <a:endParaRPr lang="es-MX"/>
        </a:p>
      </dgm:t>
    </dgm:pt>
    <dgm:pt modelId="{A65FC52B-D7C7-40D0-A001-203F93CA4C75}" type="sibTrans" cxnId="{AA9DE969-C546-4FF2-9C9A-4A8A28B5C089}">
      <dgm:prSet/>
      <dgm:spPr/>
      <dgm:t>
        <a:bodyPr/>
        <a:lstStyle/>
        <a:p>
          <a:endParaRPr lang="es-MX"/>
        </a:p>
      </dgm:t>
    </dgm:pt>
    <dgm:pt modelId="{1937022F-6B06-401C-B559-9E4CF74CAB4A}">
      <dgm:prSet custT="1"/>
      <dgm:spPr/>
      <dgm:t>
        <a:bodyPr/>
        <a:lstStyle/>
        <a:p>
          <a:r>
            <a:rPr lang="es-MX" sz="2000" b="0" dirty="0" smtClean="0"/>
            <a:t>Identificativos de sentimientos y de personalidad; </a:t>
          </a:r>
        </a:p>
      </dgm:t>
    </dgm:pt>
    <dgm:pt modelId="{58F8B6DA-8E1A-42F1-9D2F-194D391301DA}" type="parTrans" cxnId="{E28536D8-BF65-41D6-9770-60E1858CFF3D}">
      <dgm:prSet/>
      <dgm:spPr/>
      <dgm:t>
        <a:bodyPr/>
        <a:lstStyle/>
        <a:p>
          <a:endParaRPr lang="es-MX"/>
        </a:p>
      </dgm:t>
    </dgm:pt>
    <dgm:pt modelId="{8BF22C8A-9149-431F-BB53-941CECB1DD51}" type="sibTrans" cxnId="{E28536D8-BF65-41D6-9770-60E1858CFF3D}">
      <dgm:prSet/>
      <dgm:spPr/>
      <dgm:t>
        <a:bodyPr/>
        <a:lstStyle/>
        <a:p>
          <a:endParaRPr lang="es-MX"/>
        </a:p>
      </dgm:t>
    </dgm:pt>
    <dgm:pt modelId="{68567FC2-AF2A-45BF-B666-3DD344EC30DB}">
      <dgm:prSet custT="1"/>
      <dgm:spPr/>
      <dgm:t>
        <a:bodyPr/>
        <a:lstStyle/>
        <a:p>
          <a:r>
            <a:rPr lang="es-MX" sz="2000" b="0" dirty="0" smtClean="0"/>
            <a:t>Pensamientos privados; </a:t>
          </a:r>
        </a:p>
      </dgm:t>
    </dgm:pt>
    <dgm:pt modelId="{4796B98B-8E16-4894-9F53-AAD9452756A8}" type="parTrans" cxnId="{4B6B1AFA-EBBF-4758-9B3B-522EBB701CD3}">
      <dgm:prSet/>
      <dgm:spPr/>
      <dgm:t>
        <a:bodyPr/>
        <a:lstStyle/>
        <a:p>
          <a:endParaRPr lang="es-MX"/>
        </a:p>
      </dgm:t>
    </dgm:pt>
    <dgm:pt modelId="{8FE1907E-6975-4D00-9FF8-7DA833636894}" type="sibTrans" cxnId="{4B6B1AFA-EBBF-4758-9B3B-522EBB701CD3}">
      <dgm:prSet/>
      <dgm:spPr/>
      <dgm:t>
        <a:bodyPr/>
        <a:lstStyle/>
        <a:p>
          <a:endParaRPr lang="es-MX"/>
        </a:p>
      </dgm:t>
    </dgm:pt>
    <dgm:pt modelId="{79D961F6-E14C-4C51-99BD-0DA7627FCD4A}">
      <dgm:prSet custT="1"/>
      <dgm:spPr/>
      <dgm:t>
        <a:bodyPr/>
        <a:lstStyle/>
        <a:p>
          <a:r>
            <a:rPr lang="es-MX" sz="2000" b="0" dirty="0" smtClean="0"/>
            <a:t>Escasa disposición público; </a:t>
          </a:r>
        </a:p>
      </dgm:t>
    </dgm:pt>
    <dgm:pt modelId="{63E810E8-DBA8-40AA-B4A9-781342473FBA}" type="parTrans" cxnId="{3E5DDCA3-8513-453A-93F8-988F9A626D9E}">
      <dgm:prSet/>
      <dgm:spPr/>
      <dgm:t>
        <a:bodyPr/>
        <a:lstStyle/>
        <a:p>
          <a:endParaRPr lang="es-MX"/>
        </a:p>
      </dgm:t>
    </dgm:pt>
    <dgm:pt modelId="{F13B50D4-FE93-466A-8556-AA5FC89DA49F}" type="sibTrans" cxnId="{3E5DDCA3-8513-453A-93F8-988F9A626D9E}">
      <dgm:prSet/>
      <dgm:spPr/>
      <dgm:t>
        <a:bodyPr/>
        <a:lstStyle/>
        <a:p>
          <a:endParaRPr lang="es-MX"/>
        </a:p>
      </dgm:t>
    </dgm:pt>
    <dgm:pt modelId="{ACF1ADA1-A243-435D-96AD-653D5D0156E8}">
      <dgm:prSet custT="1"/>
      <dgm:spPr/>
      <dgm:t>
        <a:bodyPr/>
        <a:lstStyle/>
        <a:p>
          <a:r>
            <a:rPr lang="es-MX" sz="2000" b="0" dirty="0" smtClean="0"/>
            <a:t>Violación = daño grave.</a:t>
          </a:r>
        </a:p>
      </dgm:t>
    </dgm:pt>
    <dgm:pt modelId="{880AF742-B2F3-40FC-9F22-601B4155DC3D}" type="parTrans" cxnId="{6DE245CD-405D-4797-A44C-A6F9ECC82F22}">
      <dgm:prSet/>
      <dgm:spPr/>
      <dgm:t>
        <a:bodyPr/>
        <a:lstStyle/>
        <a:p>
          <a:endParaRPr lang="es-MX"/>
        </a:p>
      </dgm:t>
    </dgm:pt>
    <dgm:pt modelId="{3E3B8093-3100-4C34-9E49-1947BC632CAA}" type="sibTrans" cxnId="{6DE245CD-405D-4797-A44C-A6F9ECC82F22}">
      <dgm:prSet/>
      <dgm:spPr/>
      <dgm:t>
        <a:bodyPr/>
        <a:lstStyle/>
        <a:p>
          <a:endParaRPr lang="es-MX"/>
        </a:p>
      </dgm:t>
    </dgm:pt>
    <dgm:pt modelId="{6D63B4ED-9159-42E9-AED3-4B315306D255}">
      <dgm:prSet custT="1">
        <dgm:style>
          <a:lnRef idx="0">
            <a:schemeClr val="accent3"/>
          </a:lnRef>
          <a:fillRef idx="3">
            <a:schemeClr val="accent3"/>
          </a:fillRef>
          <a:effectRef idx="3">
            <a:schemeClr val="accent3"/>
          </a:effectRef>
          <a:fontRef idx="minor">
            <a:schemeClr val="lt1"/>
          </a:fontRef>
        </dgm:style>
      </dgm:prSet>
      <dgm:spPr>
        <a:solidFill>
          <a:schemeClr val="accent5">
            <a:lumMod val="50000"/>
          </a:schemeClr>
        </a:solidFill>
      </dgm:spPr>
      <dgm:t>
        <a:bodyPr/>
        <a:lstStyle/>
        <a:p>
          <a:r>
            <a:rPr lang="es-MX" sz="2400" b="1" dirty="0" smtClean="0"/>
            <a:t>Alcance público</a:t>
          </a:r>
          <a:endParaRPr lang="es-MX" sz="2400" dirty="0"/>
        </a:p>
      </dgm:t>
    </dgm:pt>
    <dgm:pt modelId="{2159EDAE-8325-4F42-9765-4800AA568D0D}" type="parTrans" cxnId="{469CC9C4-C859-4ABE-B8AD-393CC151EF51}">
      <dgm:prSet/>
      <dgm:spPr/>
      <dgm:t>
        <a:bodyPr/>
        <a:lstStyle/>
        <a:p>
          <a:endParaRPr lang="es-MX"/>
        </a:p>
      </dgm:t>
    </dgm:pt>
    <dgm:pt modelId="{D7661804-A176-4143-B5FC-BB3A81E3EB6C}" type="sibTrans" cxnId="{469CC9C4-C859-4ABE-B8AD-393CC151EF51}">
      <dgm:prSet/>
      <dgm:spPr/>
      <dgm:t>
        <a:bodyPr/>
        <a:lstStyle/>
        <a:p>
          <a:endParaRPr lang="es-MX"/>
        </a:p>
      </dgm:t>
    </dgm:pt>
    <dgm:pt modelId="{466D7A00-4ADD-49DF-A46E-FC04FF61473B}">
      <dgm:prSet custT="1"/>
      <dgm:spPr/>
      <dgm:t>
        <a:bodyPr/>
        <a:lstStyle/>
        <a:p>
          <a:r>
            <a:rPr lang="es-MX" sz="2000" dirty="0" smtClean="0"/>
            <a:t>Nombre y apellidos, domicilio, filiación, número de teléfono, números </a:t>
          </a:r>
          <a:r>
            <a:rPr lang="es-MX" sz="2000" dirty="0" smtClean="0"/>
            <a:t>identificativos </a:t>
          </a:r>
          <a:r>
            <a:rPr lang="es-MX" sz="2000" dirty="0" smtClean="0"/>
            <a:t>(cédula, pasaporte, etc.), patrimonio, créditos </a:t>
          </a:r>
          <a:r>
            <a:rPr lang="es-MX" sz="2000" dirty="0" smtClean="0"/>
            <a:t>obtenidos.</a:t>
          </a:r>
          <a:endParaRPr lang="es-MX" sz="2000" dirty="0"/>
        </a:p>
      </dgm:t>
    </dgm:pt>
    <dgm:pt modelId="{425A9E61-B87B-48F4-B8DE-1C9C17CF476C}" type="parTrans" cxnId="{1F9C9B03-E8A9-480A-B974-7692960E7DB7}">
      <dgm:prSet/>
      <dgm:spPr/>
      <dgm:t>
        <a:bodyPr/>
        <a:lstStyle/>
        <a:p>
          <a:endParaRPr lang="es-MX"/>
        </a:p>
      </dgm:t>
    </dgm:pt>
    <dgm:pt modelId="{3400D9DE-4406-4EA0-98D8-3488C97B9070}" type="sibTrans" cxnId="{1F9C9B03-E8A9-480A-B974-7692960E7DB7}">
      <dgm:prSet/>
      <dgm:spPr/>
      <dgm:t>
        <a:bodyPr/>
        <a:lstStyle/>
        <a:p>
          <a:endParaRPr lang="es-MX"/>
        </a:p>
      </dgm:t>
    </dgm:pt>
    <dgm:pt modelId="{BC05C323-CC04-401E-9E07-D777C80D7E69}" type="pres">
      <dgm:prSet presAssocID="{7C628C97-5F78-4CAE-A4AD-78A95D69B10A}" presName="diagram" presStyleCnt="0">
        <dgm:presLayoutVars>
          <dgm:chPref val="1"/>
          <dgm:dir/>
          <dgm:animOne val="branch"/>
          <dgm:animLvl val="lvl"/>
          <dgm:resizeHandles/>
        </dgm:presLayoutVars>
      </dgm:prSet>
      <dgm:spPr/>
      <dgm:t>
        <a:bodyPr/>
        <a:lstStyle/>
        <a:p>
          <a:endParaRPr lang="en-US"/>
        </a:p>
      </dgm:t>
    </dgm:pt>
    <dgm:pt modelId="{577182CE-CD0E-4CB8-9B0A-F1017F98425F}" type="pres">
      <dgm:prSet presAssocID="{4A91A922-5D9C-4506-9338-D73FDBC7E794}" presName="root" presStyleCnt="0"/>
      <dgm:spPr/>
      <dgm:t>
        <a:bodyPr/>
        <a:lstStyle/>
        <a:p>
          <a:endParaRPr lang="es-ES"/>
        </a:p>
      </dgm:t>
    </dgm:pt>
    <dgm:pt modelId="{A09471C1-AD61-48C8-96A6-247EAB4786DF}" type="pres">
      <dgm:prSet presAssocID="{4A91A922-5D9C-4506-9338-D73FDBC7E794}" presName="rootComposite" presStyleCnt="0"/>
      <dgm:spPr/>
      <dgm:t>
        <a:bodyPr/>
        <a:lstStyle/>
        <a:p>
          <a:endParaRPr lang="es-ES"/>
        </a:p>
      </dgm:t>
    </dgm:pt>
    <dgm:pt modelId="{7D00D50E-2BFE-4079-ACFC-7D1B97648B58}" type="pres">
      <dgm:prSet presAssocID="{4A91A922-5D9C-4506-9338-D73FDBC7E794}" presName="rootText" presStyleLbl="node1" presStyleIdx="0" presStyleCnt="2" custScaleX="228375" custLinFactNeighborX="4482" custLinFactNeighborY="5323"/>
      <dgm:spPr/>
      <dgm:t>
        <a:bodyPr/>
        <a:lstStyle/>
        <a:p>
          <a:endParaRPr lang="es-MX"/>
        </a:p>
      </dgm:t>
    </dgm:pt>
    <dgm:pt modelId="{8A8E854F-6A4E-47F9-8215-4731C865E034}" type="pres">
      <dgm:prSet presAssocID="{4A91A922-5D9C-4506-9338-D73FDBC7E794}" presName="rootConnector" presStyleLbl="node1" presStyleIdx="0" presStyleCnt="2"/>
      <dgm:spPr/>
      <dgm:t>
        <a:bodyPr/>
        <a:lstStyle/>
        <a:p>
          <a:endParaRPr lang="en-US"/>
        </a:p>
      </dgm:t>
    </dgm:pt>
    <dgm:pt modelId="{70FBD207-7CBE-48A8-9E4E-3EEF65C6CF29}" type="pres">
      <dgm:prSet presAssocID="{4A91A922-5D9C-4506-9338-D73FDBC7E794}" presName="childShape" presStyleCnt="0"/>
      <dgm:spPr/>
      <dgm:t>
        <a:bodyPr/>
        <a:lstStyle/>
        <a:p>
          <a:endParaRPr lang="es-ES"/>
        </a:p>
      </dgm:t>
    </dgm:pt>
    <dgm:pt modelId="{7FFA6DB7-AC31-481B-984D-9B3968F658D6}" type="pres">
      <dgm:prSet presAssocID="{58F8B6DA-8E1A-42F1-9D2F-194D391301DA}" presName="Name13" presStyleLbl="parChTrans1D2" presStyleIdx="0" presStyleCnt="5"/>
      <dgm:spPr/>
      <dgm:t>
        <a:bodyPr/>
        <a:lstStyle/>
        <a:p>
          <a:endParaRPr lang="en-US"/>
        </a:p>
      </dgm:t>
    </dgm:pt>
    <dgm:pt modelId="{8F73D67A-070F-4B91-A541-33BA5A443080}" type="pres">
      <dgm:prSet presAssocID="{1937022F-6B06-401C-B559-9E4CF74CAB4A}" presName="childText" presStyleLbl="bgAcc1" presStyleIdx="0" presStyleCnt="5" custScaleX="336637">
        <dgm:presLayoutVars>
          <dgm:bulletEnabled val="1"/>
        </dgm:presLayoutVars>
      </dgm:prSet>
      <dgm:spPr/>
      <dgm:t>
        <a:bodyPr/>
        <a:lstStyle/>
        <a:p>
          <a:endParaRPr lang="en-US"/>
        </a:p>
      </dgm:t>
    </dgm:pt>
    <dgm:pt modelId="{62F9BC21-A42D-4B82-8B78-421A8A1C6408}" type="pres">
      <dgm:prSet presAssocID="{4796B98B-8E16-4894-9F53-AAD9452756A8}" presName="Name13" presStyleLbl="parChTrans1D2" presStyleIdx="1" presStyleCnt="5"/>
      <dgm:spPr/>
      <dgm:t>
        <a:bodyPr/>
        <a:lstStyle/>
        <a:p>
          <a:endParaRPr lang="en-US"/>
        </a:p>
      </dgm:t>
    </dgm:pt>
    <dgm:pt modelId="{B3D6B528-6EA5-42C6-B017-159ADA6D2874}" type="pres">
      <dgm:prSet presAssocID="{68567FC2-AF2A-45BF-B666-3DD344EC30DB}" presName="childText" presStyleLbl="bgAcc1" presStyleIdx="1" presStyleCnt="5" custScaleX="336637">
        <dgm:presLayoutVars>
          <dgm:bulletEnabled val="1"/>
        </dgm:presLayoutVars>
      </dgm:prSet>
      <dgm:spPr/>
      <dgm:t>
        <a:bodyPr/>
        <a:lstStyle/>
        <a:p>
          <a:endParaRPr lang="en-US"/>
        </a:p>
      </dgm:t>
    </dgm:pt>
    <dgm:pt modelId="{A33BC12C-3BCA-4678-AE53-6FD53F01709C}" type="pres">
      <dgm:prSet presAssocID="{63E810E8-DBA8-40AA-B4A9-781342473FBA}" presName="Name13" presStyleLbl="parChTrans1D2" presStyleIdx="2" presStyleCnt="5"/>
      <dgm:spPr/>
      <dgm:t>
        <a:bodyPr/>
        <a:lstStyle/>
        <a:p>
          <a:endParaRPr lang="en-US"/>
        </a:p>
      </dgm:t>
    </dgm:pt>
    <dgm:pt modelId="{BB35E040-8ADF-4B50-BD76-BD61C7124E5F}" type="pres">
      <dgm:prSet presAssocID="{79D961F6-E14C-4C51-99BD-0DA7627FCD4A}" presName="childText" presStyleLbl="bgAcc1" presStyleIdx="2" presStyleCnt="5" custScaleX="336637">
        <dgm:presLayoutVars>
          <dgm:bulletEnabled val="1"/>
        </dgm:presLayoutVars>
      </dgm:prSet>
      <dgm:spPr/>
      <dgm:t>
        <a:bodyPr/>
        <a:lstStyle/>
        <a:p>
          <a:endParaRPr lang="en-US"/>
        </a:p>
      </dgm:t>
    </dgm:pt>
    <dgm:pt modelId="{D49AA3CD-E305-4C91-8D0A-8A412AB869C0}" type="pres">
      <dgm:prSet presAssocID="{880AF742-B2F3-40FC-9F22-601B4155DC3D}" presName="Name13" presStyleLbl="parChTrans1D2" presStyleIdx="3" presStyleCnt="5"/>
      <dgm:spPr/>
      <dgm:t>
        <a:bodyPr/>
        <a:lstStyle/>
        <a:p>
          <a:endParaRPr lang="en-US"/>
        </a:p>
      </dgm:t>
    </dgm:pt>
    <dgm:pt modelId="{1EB37065-8020-4902-A072-399E84EB69A3}" type="pres">
      <dgm:prSet presAssocID="{ACF1ADA1-A243-435D-96AD-653D5D0156E8}" presName="childText" presStyleLbl="bgAcc1" presStyleIdx="3" presStyleCnt="5" custScaleX="336637">
        <dgm:presLayoutVars>
          <dgm:bulletEnabled val="1"/>
        </dgm:presLayoutVars>
      </dgm:prSet>
      <dgm:spPr/>
      <dgm:t>
        <a:bodyPr/>
        <a:lstStyle/>
        <a:p>
          <a:endParaRPr lang="en-US"/>
        </a:p>
      </dgm:t>
    </dgm:pt>
    <dgm:pt modelId="{8DBD9B5C-ABA1-4C80-94B8-1B8AF2FB6102}" type="pres">
      <dgm:prSet presAssocID="{6D63B4ED-9159-42E9-AED3-4B315306D255}" presName="root" presStyleCnt="0"/>
      <dgm:spPr/>
      <dgm:t>
        <a:bodyPr/>
        <a:lstStyle/>
        <a:p>
          <a:endParaRPr lang="es-ES"/>
        </a:p>
      </dgm:t>
    </dgm:pt>
    <dgm:pt modelId="{CC28E96C-3603-4C29-A252-68D320C45231}" type="pres">
      <dgm:prSet presAssocID="{6D63B4ED-9159-42E9-AED3-4B315306D255}" presName="rootComposite" presStyleCnt="0"/>
      <dgm:spPr/>
      <dgm:t>
        <a:bodyPr/>
        <a:lstStyle/>
        <a:p>
          <a:endParaRPr lang="es-ES"/>
        </a:p>
      </dgm:t>
    </dgm:pt>
    <dgm:pt modelId="{AD4CFA93-7215-4130-A1F2-0C2C6923FA4D}" type="pres">
      <dgm:prSet presAssocID="{6D63B4ED-9159-42E9-AED3-4B315306D255}" presName="rootText" presStyleLbl="node1" presStyleIdx="1" presStyleCnt="2" custScaleX="251501" custLinFactNeighborX="13664" custLinFactNeighborY="8951"/>
      <dgm:spPr/>
      <dgm:t>
        <a:bodyPr/>
        <a:lstStyle/>
        <a:p>
          <a:endParaRPr lang="es-MX"/>
        </a:p>
      </dgm:t>
    </dgm:pt>
    <dgm:pt modelId="{C44A391B-2487-44C2-9599-FA2BD72ABCDB}" type="pres">
      <dgm:prSet presAssocID="{6D63B4ED-9159-42E9-AED3-4B315306D255}" presName="rootConnector" presStyleLbl="node1" presStyleIdx="1" presStyleCnt="2"/>
      <dgm:spPr/>
      <dgm:t>
        <a:bodyPr/>
        <a:lstStyle/>
        <a:p>
          <a:endParaRPr lang="en-US"/>
        </a:p>
      </dgm:t>
    </dgm:pt>
    <dgm:pt modelId="{A5804EE3-2EBA-481C-A704-0DB7AE1F9C60}" type="pres">
      <dgm:prSet presAssocID="{6D63B4ED-9159-42E9-AED3-4B315306D255}" presName="childShape" presStyleCnt="0"/>
      <dgm:spPr/>
      <dgm:t>
        <a:bodyPr/>
        <a:lstStyle/>
        <a:p>
          <a:endParaRPr lang="es-ES"/>
        </a:p>
      </dgm:t>
    </dgm:pt>
    <dgm:pt modelId="{243B9142-42C4-4C49-AD66-F4F91B44EEC2}" type="pres">
      <dgm:prSet presAssocID="{425A9E61-B87B-48F4-B8DE-1C9C17CF476C}" presName="Name13" presStyleLbl="parChTrans1D2" presStyleIdx="4" presStyleCnt="5"/>
      <dgm:spPr/>
      <dgm:t>
        <a:bodyPr/>
        <a:lstStyle/>
        <a:p>
          <a:endParaRPr lang="en-US"/>
        </a:p>
      </dgm:t>
    </dgm:pt>
    <dgm:pt modelId="{0C8CF8B3-8CF7-47CE-A602-97CD05A07647}" type="pres">
      <dgm:prSet presAssocID="{466D7A00-4ADD-49DF-A46E-FC04FF61473B}" presName="childText" presStyleLbl="bgAcc1" presStyleIdx="4" presStyleCnt="5" custScaleX="336637" custScaleY="301497" custLinFactNeighborX="95989" custLinFactNeighborY="4024">
        <dgm:presLayoutVars>
          <dgm:bulletEnabled val="1"/>
        </dgm:presLayoutVars>
      </dgm:prSet>
      <dgm:spPr/>
      <dgm:t>
        <a:bodyPr/>
        <a:lstStyle/>
        <a:p>
          <a:endParaRPr lang="es-MX"/>
        </a:p>
      </dgm:t>
    </dgm:pt>
  </dgm:ptLst>
  <dgm:cxnLst>
    <dgm:cxn modelId="{6E5BC6B5-04E4-4D40-A247-0282B163C81C}" type="presOf" srcId="{4796B98B-8E16-4894-9F53-AAD9452756A8}" destId="{62F9BC21-A42D-4B82-8B78-421A8A1C6408}" srcOrd="0" destOrd="0" presId="urn:microsoft.com/office/officeart/2005/8/layout/hierarchy3"/>
    <dgm:cxn modelId="{E22BB4F5-6066-45F7-AE6A-06FA6473D9B2}" type="presOf" srcId="{4A91A922-5D9C-4506-9338-D73FDBC7E794}" destId="{8A8E854F-6A4E-47F9-8215-4731C865E034}" srcOrd="1" destOrd="0" presId="urn:microsoft.com/office/officeart/2005/8/layout/hierarchy3"/>
    <dgm:cxn modelId="{6DE245CD-405D-4797-A44C-A6F9ECC82F22}" srcId="{4A91A922-5D9C-4506-9338-D73FDBC7E794}" destId="{ACF1ADA1-A243-435D-96AD-653D5D0156E8}" srcOrd="3" destOrd="0" parTransId="{880AF742-B2F3-40FC-9F22-601B4155DC3D}" sibTransId="{3E3B8093-3100-4C34-9E49-1947BC632CAA}"/>
    <dgm:cxn modelId="{44C8AF16-155E-4060-AB73-9F0484EB48DC}" type="presOf" srcId="{63E810E8-DBA8-40AA-B4A9-781342473FBA}" destId="{A33BC12C-3BCA-4678-AE53-6FD53F01709C}" srcOrd="0" destOrd="0" presId="urn:microsoft.com/office/officeart/2005/8/layout/hierarchy3"/>
    <dgm:cxn modelId="{BA0BDCB2-7006-49B3-B345-C4AE1A3735D8}" type="presOf" srcId="{6D63B4ED-9159-42E9-AED3-4B315306D255}" destId="{C44A391B-2487-44C2-9599-FA2BD72ABCDB}" srcOrd="1" destOrd="0" presId="urn:microsoft.com/office/officeart/2005/8/layout/hierarchy3"/>
    <dgm:cxn modelId="{75CC64F9-1B63-416C-9F7C-584C1CEBA955}" type="presOf" srcId="{68567FC2-AF2A-45BF-B666-3DD344EC30DB}" destId="{B3D6B528-6EA5-42C6-B017-159ADA6D2874}" srcOrd="0" destOrd="0" presId="urn:microsoft.com/office/officeart/2005/8/layout/hierarchy3"/>
    <dgm:cxn modelId="{316C58F1-9F83-4547-9240-A54AF211145C}" type="presOf" srcId="{466D7A00-4ADD-49DF-A46E-FC04FF61473B}" destId="{0C8CF8B3-8CF7-47CE-A602-97CD05A07647}" srcOrd="0" destOrd="0" presId="urn:microsoft.com/office/officeart/2005/8/layout/hierarchy3"/>
    <dgm:cxn modelId="{2CE4D86B-BB4E-44FA-919D-408A3672DEB2}" type="presOf" srcId="{7C628C97-5F78-4CAE-A4AD-78A95D69B10A}" destId="{BC05C323-CC04-401E-9E07-D777C80D7E69}" srcOrd="0" destOrd="0" presId="urn:microsoft.com/office/officeart/2005/8/layout/hierarchy3"/>
    <dgm:cxn modelId="{689A772D-5D19-4D6E-9AE9-5AA1357F6BC2}" type="presOf" srcId="{79D961F6-E14C-4C51-99BD-0DA7627FCD4A}" destId="{BB35E040-8ADF-4B50-BD76-BD61C7124E5F}" srcOrd="0" destOrd="0" presId="urn:microsoft.com/office/officeart/2005/8/layout/hierarchy3"/>
    <dgm:cxn modelId="{AA9DE969-C546-4FF2-9C9A-4A8A28B5C089}" srcId="{7C628C97-5F78-4CAE-A4AD-78A95D69B10A}" destId="{4A91A922-5D9C-4506-9338-D73FDBC7E794}" srcOrd="0" destOrd="0" parTransId="{EFFDB0D1-9573-44FD-8B20-EBDA90190001}" sibTransId="{A65FC52B-D7C7-40D0-A001-203F93CA4C75}"/>
    <dgm:cxn modelId="{4B6B1AFA-EBBF-4758-9B3B-522EBB701CD3}" srcId="{4A91A922-5D9C-4506-9338-D73FDBC7E794}" destId="{68567FC2-AF2A-45BF-B666-3DD344EC30DB}" srcOrd="1" destOrd="0" parTransId="{4796B98B-8E16-4894-9F53-AAD9452756A8}" sibTransId="{8FE1907E-6975-4D00-9FF8-7DA833636894}"/>
    <dgm:cxn modelId="{1F9C9B03-E8A9-480A-B974-7692960E7DB7}" srcId="{6D63B4ED-9159-42E9-AED3-4B315306D255}" destId="{466D7A00-4ADD-49DF-A46E-FC04FF61473B}" srcOrd="0" destOrd="0" parTransId="{425A9E61-B87B-48F4-B8DE-1C9C17CF476C}" sibTransId="{3400D9DE-4406-4EA0-98D8-3488C97B9070}"/>
    <dgm:cxn modelId="{3E5DDCA3-8513-453A-93F8-988F9A626D9E}" srcId="{4A91A922-5D9C-4506-9338-D73FDBC7E794}" destId="{79D961F6-E14C-4C51-99BD-0DA7627FCD4A}" srcOrd="2" destOrd="0" parTransId="{63E810E8-DBA8-40AA-B4A9-781342473FBA}" sibTransId="{F13B50D4-FE93-466A-8556-AA5FC89DA49F}"/>
    <dgm:cxn modelId="{469CC9C4-C859-4ABE-B8AD-393CC151EF51}" srcId="{7C628C97-5F78-4CAE-A4AD-78A95D69B10A}" destId="{6D63B4ED-9159-42E9-AED3-4B315306D255}" srcOrd="1" destOrd="0" parTransId="{2159EDAE-8325-4F42-9765-4800AA568D0D}" sibTransId="{D7661804-A176-4143-B5FC-BB3A81E3EB6C}"/>
    <dgm:cxn modelId="{9F09F8DA-3D5A-4ADA-8074-6D965C6CE2F8}" type="presOf" srcId="{4A91A922-5D9C-4506-9338-D73FDBC7E794}" destId="{7D00D50E-2BFE-4079-ACFC-7D1B97648B58}" srcOrd="0" destOrd="0" presId="urn:microsoft.com/office/officeart/2005/8/layout/hierarchy3"/>
    <dgm:cxn modelId="{E28536D8-BF65-41D6-9770-60E1858CFF3D}" srcId="{4A91A922-5D9C-4506-9338-D73FDBC7E794}" destId="{1937022F-6B06-401C-B559-9E4CF74CAB4A}" srcOrd="0" destOrd="0" parTransId="{58F8B6DA-8E1A-42F1-9D2F-194D391301DA}" sibTransId="{8BF22C8A-9149-431F-BB53-941CECB1DD51}"/>
    <dgm:cxn modelId="{BC58B4D7-54A0-4F5A-A22F-406AC2864594}" type="presOf" srcId="{425A9E61-B87B-48F4-B8DE-1C9C17CF476C}" destId="{243B9142-42C4-4C49-AD66-F4F91B44EEC2}" srcOrd="0" destOrd="0" presId="urn:microsoft.com/office/officeart/2005/8/layout/hierarchy3"/>
    <dgm:cxn modelId="{7D68278B-5614-4102-B044-92D6D7827D4E}" type="presOf" srcId="{ACF1ADA1-A243-435D-96AD-653D5D0156E8}" destId="{1EB37065-8020-4902-A072-399E84EB69A3}" srcOrd="0" destOrd="0" presId="urn:microsoft.com/office/officeart/2005/8/layout/hierarchy3"/>
    <dgm:cxn modelId="{C8999F8D-093F-4CC1-A238-D0EB419E0AA1}" type="presOf" srcId="{1937022F-6B06-401C-B559-9E4CF74CAB4A}" destId="{8F73D67A-070F-4B91-A541-33BA5A443080}" srcOrd="0" destOrd="0" presId="urn:microsoft.com/office/officeart/2005/8/layout/hierarchy3"/>
    <dgm:cxn modelId="{89B90161-9CF9-46B6-BFB4-F9D4708DD76B}" type="presOf" srcId="{58F8B6DA-8E1A-42F1-9D2F-194D391301DA}" destId="{7FFA6DB7-AC31-481B-984D-9B3968F658D6}" srcOrd="0" destOrd="0" presId="urn:microsoft.com/office/officeart/2005/8/layout/hierarchy3"/>
    <dgm:cxn modelId="{B6C7EC38-3DA7-490A-9676-708D5308A719}" type="presOf" srcId="{880AF742-B2F3-40FC-9F22-601B4155DC3D}" destId="{D49AA3CD-E305-4C91-8D0A-8A412AB869C0}" srcOrd="0" destOrd="0" presId="urn:microsoft.com/office/officeart/2005/8/layout/hierarchy3"/>
    <dgm:cxn modelId="{573F34CB-BA18-48A8-93DD-8BA10B5A63B5}" type="presOf" srcId="{6D63B4ED-9159-42E9-AED3-4B315306D255}" destId="{AD4CFA93-7215-4130-A1F2-0C2C6923FA4D}" srcOrd="0" destOrd="0" presId="urn:microsoft.com/office/officeart/2005/8/layout/hierarchy3"/>
    <dgm:cxn modelId="{5D98D5D8-0F12-4786-96B1-054B00187227}" type="presParOf" srcId="{BC05C323-CC04-401E-9E07-D777C80D7E69}" destId="{577182CE-CD0E-4CB8-9B0A-F1017F98425F}" srcOrd="0" destOrd="0" presId="urn:microsoft.com/office/officeart/2005/8/layout/hierarchy3"/>
    <dgm:cxn modelId="{098F1C8B-ADBD-479E-A07C-47FC41D59F35}" type="presParOf" srcId="{577182CE-CD0E-4CB8-9B0A-F1017F98425F}" destId="{A09471C1-AD61-48C8-96A6-247EAB4786DF}" srcOrd="0" destOrd="0" presId="urn:microsoft.com/office/officeart/2005/8/layout/hierarchy3"/>
    <dgm:cxn modelId="{1C8DD7FF-6380-4E91-B4D7-BBBFC830DF31}" type="presParOf" srcId="{A09471C1-AD61-48C8-96A6-247EAB4786DF}" destId="{7D00D50E-2BFE-4079-ACFC-7D1B97648B58}" srcOrd="0" destOrd="0" presId="urn:microsoft.com/office/officeart/2005/8/layout/hierarchy3"/>
    <dgm:cxn modelId="{BC8D546A-065A-43C0-BFC6-BC5F1B84C9B3}" type="presParOf" srcId="{A09471C1-AD61-48C8-96A6-247EAB4786DF}" destId="{8A8E854F-6A4E-47F9-8215-4731C865E034}" srcOrd="1" destOrd="0" presId="urn:microsoft.com/office/officeart/2005/8/layout/hierarchy3"/>
    <dgm:cxn modelId="{6E45F071-B51A-4742-8674-1F6B35C50E42}" type="presParOf" srcId="{577182CE-CD0E-4CB8-9B0A-F1017F98425F}" destId="{70FBD207-7CBE-48A8-9E4E-3EEF65C6CF29}" srcOrd="1" destOrd="0" presId="urn:microsoft.com/office/officeart/2005/8/layout/hierarchy3"/>
    <dgm:cxn modelId="{A8548D86-80E8-4120-9034-705ACBD3627F}" type="presParOf" srcId="{70FBD207-7CBE-48A8-9E4E-3EEF65C6CF29}" destId="{7FFA6DB7-AC31-481B-984D-9B3968F658D6}" srcOrd="0" destOrd="0" presId="urn:microsoft.com/office/officeart/2005/8/layout/hierarchy3"/>
    <dgm:cxn modelId="{5BD4CC56-0636-4478-828A-6A1F5AE07BC7}" type="presParOf" srcId="{70FBD207-7CBE-48A8-9E4E-3EEF65C6CF29}" destId="{8F73D67A-070F-4B91-A541-33BA5A443080}" srcOrd="1" destOrd="0" presId="urn:microsoft.com/office/officeart/2005/8/layout/hierarchy3"/>
    <dgm:cxn modelId="{8C91D34C-AEB7-4A6D-B55E-28FA6145834C}" type="presParOf" srcId="{70FBD207-7CBE-48A8-9E4E-3EEF65C6CF29}" destId="{62F9BC21-A42D-4B82-8B78-421A8A1C6408}" srcOrd="2" destOrd="0" presId="urn:microsoft.com/office/officeart/2005/8/layout/hierarchy3"/>
    <dgm:cxn modelId="{248448B0-8A3E-49B8-AA69-411BD737E467}" type="presParOf" srcId="{70FBD207-7CBE-48A8-9E4E-3EEF65C6CF29}" destId="{B3D6B528-6EA5-42C6-B017-159ADA6D2874}" srcOrd="3" destOrd="0" presId="urn:microsoft.com/office/officeart/2005/8/layout/hierarchy3"/>
    <dgm:cxn modelId="{6A393CE3-13D4-4B5E-91D5-2EA6F01DD046}" type="presParOf" srcId="{70FBD207-7CBE-48A8-9E4E-3EEF65C6CF29}" destId="{A33BC12C-3BCA-4678-AE53-6FD53F01709C}" srcOrd="4" destOrd="0" presId="urn:microsoft.com/office/officeart/2005/8/layout/hierarchy3"/>
    <dgm:cxn modelId="{9BF1E0AD-E6C6-40A0-B7DF-7A35EC46A453}" type="presParOf" srcId="{70FBD207-7CBE-48A8-9E4E-3EEF65C6CF29}" destId="{BB35E040-8ADF-4B50-BD76-BD61C7124E5F}" srcOrd="5" destOrd="0" presId="urn:microsoft.com/office/officeart/2005/8/layout/hierarchy3"/>
    <dgm:cxn modelId="{154128D8-3CD4-4228-B1D6-F51723B5B205}" type="presParOf" srcId="{70FBD207-7CBE-48A8-9E4E-3EEF65C6CF29}" destId="{D49AA3CD-E305-4C91-8D0A-8A412AB869C0}" srcOrd="6" destOrd="0" presId="urn:microsoft.com/office/officeart/2005/8/layout/hierarchy3"/>
    <dgm:cxn modelId="{2C63DECC-A7EF-4996-93DD-462DAC6A0351}" type="presParOf" srcId="{70FBD207-7CBE-48A8-9E4E-3EEF65C6CF29}" destId="{1EB37065-8020-4902-A072-399E84EB69A3}" srcOrd="7" destOrd="0" presId="urn:microsoft.com/office/officeart/2005/8/layout/hierarchy3"/>
    <dgm:cxn modelId="{1B342CE8-481B-4472-AD59-D11E41FE13E5}" type="presParOf" srcId="{BC05C323-CC04-401E-9E07-D777C80D7E69}" destId="{8DBD9B5C-ABA1-4C80-94B8-1B8AF2FB6102}" srcOrd="1" destOrd="0" presId="urn:microsoft.com/office/officeart/2005/8/layout/hierarchy3"/>
    <dgm:cxn modelId="{CFC4FA7E-5E03-47A4-BD08-26FD058FD83F}" type="presParOf" srcId="{8DBD9B5C-ABA1-4C80-94B8-1B8AF2FB6102}" destId="{CC28E96C-3603-4C29-A252-68D320C45231}" srcOrd="0" destOrd="0" presId="urn:microsoft.com/office/officeart/2005/8/layout/hierarchy3"/>
    <dgm:cxn modelId="{4D31FB2E-D528-4D00-94A6-5421DC5FA2A7}" type="presParOf" srcId="{CC28E96C-3603-4C29-A252-68D320C45231}" destId="{AD4CFA93-7215-4130-A1F2-0C2C6923FA4D}" srcOrd="0" destOrd="0" presId="urn:microsoft.com/office/officeart/2005/8/layout/hierarchy3"/>
    <dgm:cxn modelId="{47C0EE41-480E-4223-8903-EF58EAA01BD8}" type="presParOf" srcId="{CC28E96C-3603-4C29-A252-68D320C45231}" destId="{C44A391B-2487-44C2-9599-FA2BD72ABCDB}" srcOrd="1" destOrd="0" presId="urn:microsoft.com/office/officeart/2005/8/layout/hierarchy3"/>
    <dgm:cxn modelId="{E8666F7E-6D87-467C-8229-53F6F8CE3266}" type="presParOf" srcId="{8DBD9B5C-ABA1-4C80-94B8-1B8AF2FB6102}" destId="{A5804EE3-2EBA-481C-A704-0DB7AE1F9C60}" srcOrd="1" destOrd="0" presId="urn:microsoft.com/office/officeart/2005/8/layout/hierarchy3"/>
    <dgm:cxn modelId="{A1B5B014-DDF3-4216-A767-EBA9B05A67B9}" type="presParOf" srcId="{A5804EE3-2EBA-481C-A704-0DB7AE1F9C60}" destId="{243B9142-42C4-4C49-AD66-F4F91B44EEC2}" srcOrd="0" destOrd="0" presId="urn:microsoft.com/office/officeart/2005/8/layout/hierarchy3"/>
    <dgm:cxn modelId="{CA20104E-DD8E-4D24-A907-457F3BD2E30F}" type="presParOf" srcId="{A5804EE3-2EBA-481C-A704-0DB7AE1F9C60}" destId="{0C8CF8B3-8CF7-47CE-A602-97CD05A0764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521FC4-855A-4883-AD63-D23C6E13E38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60633C99-583C-4FA3-AB9F-2FD752D9DDE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1800" b="1" dirty="0" smtClean="0"/>
            <a:t>La protección de datos (hábeas data) aparece a finales del siglo XX.</a:t>
          </a:r>
          <a:endParaRPr lang="es-MX" sz="1800" dirty="0"/>
        </a:p>
      </dgm:t>
    </dgm:pt>
    <dgm:pt modelId="{E9E94742-3396-4799-999B-68925D1EF7ED}" type="parTrans" cxnId="{ED603E93-E506-47EB-8638-BBB52A6EA03B}">
      <dgm:prSet/>
      <dgm:spPr/>
      <dgm:t>
        <a:bodyPr/>
        <a:lstStyle/>
        <a:p>
          <a:endParaRPr lang="es-MX" sz="1800"/>
        </a:p>
      </dgm:t>
    </dgm:pt>
    <dgm:pt modelId="{3CA0099A-4B7F-466D-B90C-688ABFBACD85}" type="sibTrans" cxnId="{ED603E93-E506-47EB-8638-BBB52A6EA03B}">
      <dgm:prSet/>
      <dgm:spPr/>
      <dgm:t>
        <a:bodyPr/>
        <a:lstStyle/>
        <a:p>
          <a:endParaRPr lang="es-MX" sz="1800"/>
        </a:p>
      </dgm:t>
    </dgm:pt>
    <dgm:pt modelId="{6C10AB68-5344-41AE-888A-A7ABDA165206}">
      <dgm:prSet custT="1">
        <dgm:style>
          <a:lnRef idx="3">
            <a:schemeClr val="lt1"/>
          </a:lnRef>
          <a:fillRef idx="1">
            <a:schemeClr val="accent2"/>
          </a:fillRef>
          <a:effectRef idx="1">
            <a:schemeClr val="accent2"/>
          </a:effectRef>
          <a:fontRef idx="minor">
            <a:schemeClr val="lt1"/>
          </a:fontRef>
        </dgm:style>
      </dgm:prSet>
      <dgm:spPr/>
      <dgm:t>
        <a:bodyPr/>
        <a:lstStyle/>
        <a:p>
          <a:endParaRPr lang="es-MX" sz="1800" b="1" dirty="0" smtClean="0"/>
        </a:p>
        <a:p>
          <a:r>
            <a:rPr lang="es-MX" sz="1800" b="1" dirty="0" smtClean="0"/>
            <a:t>ALEMANIA</a:t>
          </a:r>
        </a:p>
        <a:p>
          <a:r>
            <a:rPr lang="es-MX" sz="1800" dirty="0" smtClean="0"/>
            <a:t> </a:t>
          </a:r>
        </a:p>
      </dgm:t>
    </dgm:pt>
    <dgm:pt modelId="{8198A4B8-CEA0-4E43-8155-B44FEE4FCA8F}" type="parTrans" cxnId="{EEB5550E-FB81-431A-9F84-EA67B39DA706}">
      <dgm:prSet/>
      <dgm:spPr/>
      <dgm:t>
        <a:bodyPr/>
        <a:lstStyle/>
        <a:p>
          <a:endParaRPr lang="es-MX" sz="1800"/>
        </a:p>
      </dgm:t>
    </dgm:pt>
    <dgm:pt modelId="{B04B098C-AB54-4007-8724-8644334986A9}" type="sibTrans" cxnId="{EEB5550E-FB81-431A-9F84-EA67B39DA706}">
      <dgm:prSet/>
      <dgm:spPr/>
      <dgm:t>
        <a:bodyPr/>
        <a:lstStyle/>
        <a:p>
          <a:endParaRPr lang="es-MX" sz="1800"/>
        </a:p>
      </dgm:t>
    </dgm:pt>
    <dgm:pt modelId="{1EF65C85-57C8-45DF-9836-083811A1610F}">
      <dgm:prSet custT="1"/>
      <dgm:spPr/>
      <dgm:t>
        <a:bodyPr/>
        <a:lstStyle/>
        <a:p>
          <a:r>
            <a:rPr lang="es-MX" sz="1800" dirty="0" smtClean="0"/>
            <a:t>Weimar de Alemania (1919), expedientes procedimientos administrativos</a:t>
          </a:r>
        </a:p>
      </dgm:t>
    </dgm:pt>
    <dgm:pt modelId="{7F3434EA-6C10-4456-B899-EF74418F49AB}" type="parTrans" cxnId="{4FC66F4B-77C1-4BB9-A891-F4C8C9C9EBCA}">
      <dgm:prSet/>
      <dgm:spPr/>
      <dgm:t>
        <a:bodyPr/>
        <a:lstStyle/>
        <a:p>
          <a:endParaRPr lang="es-MX" sz="1800"/>
        </a:p>
      </dgm:t>
    </dgm:pt>
    <dgm:pt modelId="{0EE528CD-F74B-4648-9AC7-471F808E1BED}" type="sibTrans" cxnId="{4FC66F4B-77C1-4BB9-A891-F4C8C9C9EBCA}">
      <dgm:prSet/>
      <dgm:spPr/>
      <dgm:t>
        <a:bodyPr/>
        <a:lstStyle/>
        <a:p>
          <a:endParaRPr lang="es-MX" sz="1800"/>
        </a:p>
      </dgm:t>
    </dgm:pt>
    <dgm:pt modelId="{A8F6BA96-3547-484A-BB82-BB4624C8CEE3}">
      <dgm:prSet custT="1">
        <dgm:style>
          <a:lnRef idx="3">
            <a:schemeClr val="lt1"/>
          </a:lnRef>
          <a:fillRef idx="1">
            <a:schemeClr val="accent2"/>
          </a:fillRef>
          <a:effectRef idx="1">
            <a:schemeClr val="accent2"/>
          </a:effectRef>
          <a:fontRef idx="minor">
            <a:schemeClr val="lt1"/>
          </a:fontRef>
        </dgm:style>
      </dgm:prSet>
      <dgm:spPr/>
      <dgm:t>
        <a:bodyPr/>
        <a:lstStyle/>
        <a:p>
          <a:r>
            <a:rPr lang="es-ES" sz="1800" b="1" dirty="0" smtClean="0"/>
            <a:t>EUA</a:t>
          </a:r>
          <a:endParaRPr lang="es-ES" sz="1800" dirty="0" smtClean="0"/>
        </a:p>
      </dgm:t>
    </dgm:pt>
    <dgm:pt modelId="{C5204E3F-7847-4D5F-932D-175764D85711}" type="parTrans" cxnId="{BBA14570-DAAF-4A5A-8329-7BD844BDE53C}">
      <dgm:prSet/>
      <dgm:spPr/>
      <dgm:t>
        <a:bodyPr/>
        <a:lstStyle/>
        <a:p>
          <a:endParaRPr lang="es-MX" sz="1800"/>
        </a:p>
      </dgm:t>
    </dgm:pt>
    <dgm:pt modelId="{3DE45F44-48F1-44BD-BB10-84A86B08F906}" type="sibTrans" cxnId="{BBA14570-DAAF-4A5A-8329-7BD844BDE53C}">
      <dgm:prSet/>
      <dgm:spPr/>
      <dgm:t>
        <a:bodyPr/>
        <a:lstStyle/>
        <a:p>
          <a:endParaRPr lang="es-MX" sz="1800"/>
        </a:p>
      </dgm:t>
    </dgm:pt>
    <dgm:pt modelId="{12E23A99-2385-4E4E-9CD9-ED86365DD959}">
      <dgm:prSet custT="1"/>
      <dgm:spPr/>
      <dgm:t>
        <a:bodyPr/>
        <a:lstStyle/>
        <a:p>
          <a:endParaRPr lang="es-MX" sz="1800" dirty="0" smtClean="0"/>
        </a:p>
        <a:p>
          <a:r>
            <a:rPr lang="es-MX" sz="1800" dirty="0" smtClean="0"/>
            <a:t>Ley de Privacidad (1974), </a:t>
          </a:r>
        </a:p>
        <a:p>
          <a:r>
            <a:rPr lang="es-MX" sz="1800" dirty="0" smtClean="0"/>
            <a:t>Caso «Roe»</a:t>
          </a:r>
        </a:p>
        <a:p>
          <a:r>
            <a:rPr lang="es-MX" sz="1800" dirty="0" smtClean="0"/>
            <a:t>Escándalo </a:t>
          </a:r>
          <a:r>
            <a:rPr lang="es-MX" sz="1800" dirty="0" smtClean="0"/>
            <a:t>“</a:t>
          </a:r>
          <a:r>
            <a:rPr lang="es-MX" sz="1800" dirty="0" err="1" smtClean="0"/>
            <a:t>Watergate</a:t>
          </a:r>
          <a:r>
            <a:rPr lang="es-MX" sz="1800" dirty="0" smtClean="0"/>
            <a:t>”</a:t>
          </a:r>
          <a:endParaRPr lang="es-MX" sz="1800" dirty="0" smtClean="0"/>
        </a:p>
        <a:p>
          <a:r>
            <a:rPr lang="es-MX" sz="1800" dirty="0" smtClean="0"/>
            <a:t>Caso Fam. Warren</a:t>
          </a:r>
        </a:p>
        <a:p>
          <a:endParaRPr lang="es-MX" sz="1800" dirty="0" smtClean="0"/>
        </a:p>
      </dgm:t>
    </dgm:pt>
    <dgm:pt modelId="{AB79A455-A6C8-4393-980D-BD798CD3D475}" type="parTrans" cxnId="{50CFEDC4-D5DB-429E-BA57-6F6417D2585E}">
      <dgm:prSet/>
      <dgm:spPr/>
      <dgm:t>
        <a:bodyPr/>
        <a:lstStyle/>
        <a:p>
          <a:endParaRPr lang="es-MX" sz="1800"/>
        </a:p>
      </dgm:t>
    </dgm:pt>
    <dgm:pt modelId="{82F08014-B07C-4F31-AB37-74984A151A8D}" type="sibTrans" cxnId="{50CFEDC4-D5DB-429E-BA57-6F6417D2585E}">
      <dgm:prSet/>
      <dgm:spPr/>
      <dgm:t>
        <a:bodyPr/>
        <a:lstStyle/>
        <a:p>
          <a:endParaRPr lang="es-MX" sz="1800"/>
        </a:p>
      </dgm:t>
    </dgm:pt>
    <dgm:pt modelId="{7A96467B-7E82-438D-B324-EF707D076EA3}">
      <dgm:prSet custT="1"/>
      <dgm:spPr/>
      <dgm:t>
        <a:bodyPr/>
        <a:lstStyle/>
        <a:p>
          <a:r>
            <a:rPr lang="es-MX" sz="1800" dirty="0" smtClean="0"/>
            <a:t>Comisión Federal para la Protección de Datos.</a:t>
          </a:r>
        </a:p>
      </dgm:t>
    </dgm:pt>
    <dgm:pt modelId="{6F67176C-A8BA-4987-936D-A6FFFBD1AEBB}" type="parTrans" cxnId="{6629FD68-D6CF-4F6C-8AA5-5515FB987C7D}">
      <dgm:prSet/>
      <dgm:spPr/>
      <dgm:t>
        <a:bodyPr/>
        <a:lstStyle/>
        <a:p>
          <a:endParaRPr lang="es-MX" sz="1800"/>
        </a:p>
      </dgm:t>
    </dgm:pt>
    <dgm:pt modelId="{F2E479DB-D9A3-4E70-89E6-72D757FE3E2E}" type="sibTrans" cxnId="{6629FD68-D6CF-4F6C-8AA5-5515FB987C7D}">
      <dgm:prSet/>
      <dgm:spPr/>
      <dgm:t>
        <a:bodyPr/>
        <a:lstStyle/>
        <a:p>
          <a:endParaRPr lang="es-MX" sz="1800"/>
        </a:p>
      </dgm:t>
    </dgm:pt>
    <dgm:pt modelId="{156046FD-6BE8-4AFF-B173-4DDC68E84DBF}">
      <dgm:prSet custT="1"/>
      <dgm:spPr/>
      <dgm:t>
        <a:bodyPr/>
        <a:lstStyle/>
        <a:p>
          <a:r>
            <a:rPr lang="es-MX" sz="1800" dirty="0" smtClean="0"/>
            <a:t>La Ley de Protección de Datos </a:t>
          </a:r>
          <a:r>
            <a:rPr lang="es-MX" sz="1800" dirty="0" smtClean="0"/>
            <a:t>Federal (1977</a:t>
          </a:r>
          <a:r>
            <a:rPr lang="es-MX" sz="1800" dirty="0" smtClean="0"/>
            <a:t>). </a:t>
          </a:r>
        </a:p>
      </dgm:t>
    </dgm:pt>
    <dgm:pt modelId="{14DC9001-9906-4068-A96A-AA98D85AC18B}" type="parTrans" cxnId="{8916E51B-252E-495F-AB89-0C84EE8DBCB1}">
      <dgm:prSet/>
      <dgm:spPr/>
      <dgm:t>
        <a:bodyPr/>
        <a:lstStyle/>
        <a:p>
          <a:endParaRPr lang="es-MX" sz="1800"/>
        </a:p>
      </dgm:t>
    </dgm:pt>
    <dgm:pt modelId="{73404D9F-4F84-40FF-A468-4646A5A238FB}" type="sibTrans" cxnId="{8916E51B-252E-495F-AB89-0C84EE8DBCB1}">
      <dgm:prSet/>
      <dgm:spPr/>
      <dgm:t>
        <a:bodyPr/>
        <a:lstStyle/>
        <a:p>
          <a:endParaRPr lang="es-MX" sz="1800"/>
        </a:p>
      </dgm:t>
    </dgm:pt>
    <dgm:pt modelId="{0CB39B26-ACDF-401C-85B4-D3BDD3124064}" type="pres">
      <dgm:prSet presAssocID="{5C521FC4-855A-4883-AD63-D23C6E13E386}" presName="diagram" presStyleCnt="0">
        <dgm:presLayoutVars>
          <dgm:chPref val="1"/>
          <dgm:dir/>
          <dgm:animOne val="branch"/>
          <dgm:animLvl val="lvl"/>
          <dgm:resizeHandles/>
        </dgm:presLayoutVars>
      </dgm:prSet>
      <dgm:spPr/>
      <dgm:t>
        <a:bodyPr/>
        <a:lstStyle/>
        <a:p>
          <a:endParaRPr lang="en-US"/>
        </a:p>
      </dgm:t>
    </dgm:pt>
    <dgm:pt modelId="{112CB4ED-9379-4778-9A61-2F059E5524FF}" type="pres">
      <dgm:prSet presAssocID="{60633C99-583C-4FA3-AB9F-2FD752D9DDE0}" presName="root" presStyleCnt="0"/>
      <dgm:spPr/>
    </dgm:pt>
    <dgm:pt modelId="{398E9FFA-1D17-49A5-A02A-5CBE08214021}" type="pres">
      <dgm:prSet presAssocID="{60633C99-583C-4FA3-AB9F-2FD752D9DDE0}" presName="rootComposite" presStyleCnt="0"/>
      <dgm:spPr/>
    </dgm:pt>
    <dgm:pt modelId="{5BCFCDE0-D27A-4380-B9F6-16CFCD9EF232}" type="pres">
      <dgm:prSet presAssocID="{60633C99-583C-4FA3-AB9F-2FD752D9DDE0}" presName="rootText" presStyleLbl="node1" presStyleIdx="0" presStyleCnt="3" custScaleX="138977" custScaleY="647467"/>
      <dgm:spPr/>
      <dgm:t>
        <a:bodyPr/>
        <a:lstStyle/>
        <a:p>
          <a:endParaRPr lang="es-MX"/>
        </a:p>
      </dgm:t>
    </dgm:pt>
    <dgm:pt modelId="{674AF978-52B0-475D-9CB5-20A2369FA85E}" type="pres">
      <dgm:prSet presAssocID="{60633C99-583C-4FA3-AB9F-2FD752D9DDE0}" presName="rootConnector" presStyleLbl="node1" presStyleIdx="0" presStyleCnt="3"/>
      <dgm:spPr/>
      <dgm:t>
        <a:bodyPr/>
        <a:lstStyle/>
        <a:p>
          <a:endParaRPr lang="en-US"/>
        </a:p>
      </dgm:t>
    </dgm:pt>
    <dgm:pt modelId="{D73A2A8B-7A10-4A3E-B10A-46DCB16B6022}" type="pres">
      <dgm:prSet presAssocID="{60633C99-583C-4FA3-AB9F-2FD752D9DDE0}" presName="childShape" presStyleCnt="0"/>
      <dgm:spPr/>
    </dgm:pt>
    <dgm:pt modelId="{72F60948-CE33-42A6-9821-57535154FCEF}" type="pres">
      <dgm:prSet presAssocID="{6C10AB68-5344-41AE-888A-A7ABDA165206}" presName="root" presStyleCnt="0"/>
      <dgm:spPr/>
    </dgm:pt>
    <dgm:pt modelId="{6E12253D-E150-47FB-B0F6-8228A1FD21EF}" type="pres">
      <dgm:prSet presAssocID="{6C10AB68-5344-41AE-888A-A7ABDA165206}" presName="rootComposite" presStyleCnt="0"/>
      <dgm:spPr/>
    </dgm:pt>
    <dgm:pt modelId="{F5D675C2-5ACD-4E1B-82D1-E044558AAAA0}" type="pres">
      <dgm:prSet presAssocID="{6C10AB68-5344-41AE-888A-A7ABDA165206}" presName="rootText" presStyleLbl="node1" presStyleIdx="1" presStyleCnt="3" custScaleX="181994" custLinFactNeighborX="-278" custLinFactNeighborY="-73636"/>
      <dgm:spPr/>
      <dgm:t>
        <a:bodyPr/>
        <a:lstStyle/>
        <a:p>
          <a:endParaRPr lang="es-MX"/>
        </a:p>
      </dgm:t>
    </dgm:pt>
    <dgm:pt modelId="{9577801B-AA8E-461F-88A0-99F98752914B}" type="pres">
      <dgm:prSet presAssocID="{6C10AB68-5344-41AE-888A-A7ABDA165206}" presName="rootConnector" presStyleLbl="node1" presStyleIdx="1" presStyleCnt="3"/>
      <dgm:spPr/>
      <dgm:t>
        <a:bodyPr/>
        <a:lstStyle/>
        <a:p>
          <a:endParaRPr lang="en-US"/>
        </a:p>
      </dgm:t>
    </dgm:pt>
    <dgm:pt modelId="{C0D861C7-CCC9-4C7E-B37F-4AF2C2768859}" type="pres">
      <dgm:prSet presAssocID="{6C10AB68-5344-41AE-888A-A7ABDA165206}" presName="childShape" presStyleCnt="0"/>
      <dgm:spPr/>
    </dgm:pt>
    <dgm:pt modelId="{AFEC0F5C-B005-4E9F-90E5-A2F0EAB51EBC}" type="pres">
      <dgm:prSet presAssocID="{7F3434EA-6C10-4456-B899-EF74418F49AB}" presName="Name13" presStyleLbl="parChTrans1D2" presStyleIdx="0" presStyleCnt="4"/>
      <dgm:spPr/>
      <dgm:t>
        <a:bodyPr/>
        <a:lstStyle/>
        <a:p>
          <a:endParaRPr lang="en-US"/>
        </a:p>
      </dgm:t>
    </dgm:pt>
    <dgm:pt modelId="{BFFDA400-D496-42DC-9082-07C6C3A663EF}" type="pres">
      <dgm:prSet presAssocID="{1EF65C85-57C8-45DF-9836-083811A1610F}" presName="childText" presStyleLbl="bgAcc1" presStyleIdx="0" presStyleCnt="4" custScaleX="234434" custScaleY="439236">
        <dgm:presLayoutVars>
          <dgm:bulletEnabled val="1"/>
        </dgm:presLayoutVars>
      </dgm:prSet>
      <dgm:spPr/>
      <dgm:t>
        <a:bodyPr/>
        <a:lstStyle/>
        <a:p>
          <a:endParaRPr lang="es-MX"/>
        </a:p>
      </dgm:t>
    </dgm:pt>
    <dgm:pt modelId="{22F80D2A-C386-4CF2-9ED2-4819F4E8AAD8}" type="pres">
      <dgm:prSet presAssocID="{14DC9001-9906-4068-A96A-AA98D85AC18B}" presName="Name13" presStyleLbl="parChTrans1D2" presStyleIdx="1" presStyleCnt="4"/>
      <dgm:spPr/>
      <dgm:t>
        <a:bodyPr/>
        <a:lstStyle/>
        <a:p>
          <a:endParaRPr lang="en-US"/>
        </a:p>
      </dgm:t>
    </dgm:pt>
    <dgm:pt modelId="{3EDD5E6E-E112-42F6-B7D0-6480F2B7DA62}" type="pres">
      <dgm:prSet presAssocID="{156046FD-6BE8-4AFF-B173-4DDC68E84DBF}" presName="childText" presStyleLbl="bgAcc1" presStyleIdx="1" presStyleCnt="4" custScaleX="642620">
        <dgm:presLayoutVars>
          <dgm:bulletEnabled val="1"/>
        </dgm:presLayoutVars>
      </dgm:prSet>
      <dgm:spPr/>
      <dgm:t>
        <a:bodyPr/>
        <a:lstStyle/>
        <a:p>
          <a:endParaRPr lang="en-US"/>
        </a:p>
      </dgm:t>
    </dgm:pt>
    <dgm:pt modelId="{89C79ABD-32AD-4AA9-ADB4-6F659180A4A3}" type="pres">
      <dgm:prSet presAssocID="{6F67176C-A8BA-4987-936D-A6FFFBD1AEBB}" presName="Name13" presStyleLbl="parChTrans1D2" presStyleIdx="2" presStyleCnt="4"/>
      <dgm:spPr/>
      <dgm:t>
        <a:bodyPr/>
        <a:lstStyle/>
        <a:p>
          <a:endParaRPr lang="en-US"/>
        </a:p>
      </dgm:t>
    </dgm:pt>
    <dgm:pt modelId="{BF819C2E-42DA-4247-A501-CAF50DCED9CC}" type="pres">
      <dgm:prSet presAssocID="{7A96467B-7E82-438D-B324-EF707D076EA3}" presName="childText" presStyleLbl="bgAcc1" presStyleIdx="2" presStyleCnt="4" custScaleX="640126" custScaleY="113707">
        <dgm:presLayoutVars>
          <dgm:bulletEnabled val="1"/>
        </dgm:presLayoutVars>
      </dgm:prSet>
      <dgm:spPr/>
      <dgm:t>
        <a:bodyPr/>
        <a:lstStyle/>
        <a:p>
          <a:endParaRPr lang="en-US"/>
        </a:p>
      </dgm:t>
    </dgm:pt>
    <dgm:pt modelId="{CF39895D-E7A1-4C1A-A8C4-4C00EF7ADD52}" type="pres">
      <dgm:prSet presAssocID="{A8F6BA96-3547-484A-BB82-BB4624C8CEE3}" presName="root" presStyleCnt="0"/>
      <dgm:spPr/>
    </dgm:pt>
    <dgm:pt modelId="{19F4E5D8-C62A-4BA4-B0DC-40A98D37B540}" type="pres">
      <dgm:prSet presAssocID="{A8F6BA96-3547-484A-BB82-BB4624C8CEE3}" presName="rootComposite" presStyleCnt="0"/>
      <dgm:spPr/>
    </dgm:pt>
    <dgm:pt modelId="{74A4D9EC-8377-4B10-A2AC-4ACF4E8FF12E}" type="pres">
      <dgm:prSet presAssocID="{A8F6BA96-3547-484A-BB82-BB4624C8CEE3}" presName="rootText" presStyleLbl="node1" presStyleIdx="2" presStyleCnt="3" custScaleX="181994" custLinFactNeighborX="1466" custLinFactNeighborY="-73636"/>
      <dgm:spPr/>
      <dgm:t>
        <a:bodyPr/>
        <a:lstStyle/>
        <a:p>
          <a:endParaRPr lang="es-MX"/>
        </a:p>
      </dgm:t>
    </dgm:pt>
    <dgm:pt modelId="{A9A59152-5BD7-4B39-AC36-17ADE7550944}" type="pres">
      <dgm:prSet presAssocID="{A8F6BA96-3547-484A-BB82-BB4624C8CEE3}" presName="rootConnector" presStyleLbl="node1" presStyleIdx="2" presStyleCnt="3"/>
      <dgm:spPr/>
      <dgm:t>
        <a:bodyPr/>
        <a:lstStyle/>
        <a:p>
          <a:endParaRPr lang="en-US"/>
        </a:p>
      </dgm:t>
    </dgm:pt>
    <dgm:pt modelId="{CF33986E-ADC2-4528-8052-6F7BB045C5E3}" type="pres">
      <dgm:prSet presAssocID="{A8F6BA96-3547-484A-BB82-BB4624C8CEE3}" presName="childShape" presStyleCnt="0"/>
      <dgm:spPr/>
    </dgm:pt>
    <dgm:pt modelId="{0DA091B0-406A-4126-BD0C-BAEF6B042CE1}" type="pres">
      <dgm:prSet presAssocID="{AB79A455-A6C8-4393-980D-BD798CD3D475}" presName="Name13" presStyleLbl="parChTrans1D2" presStyleIdx="3" presStyleCnt="4"/>
      <dgm:spPr/>
      <dgm:t>
        <a:bodyPr/>
        <a:lstStyle/>
        <a:p>
          <a:endParaRPr lang="en-US"/>
        </a:p>
      </dgm:t>
    </dgm:pt>
    <dgm:pt modelId="{86B6A93B-A5D7-4577-AC78-99D1C7F2B804}" type="pres">
      <dgm:prSet presAssocID="{12E23A99-2385-4E4E-9CD9-ED86365DD959}" presName="childText" presStyleLbl="bgAcc1" presStyleIdx="3" presStyleCnt="4" custScaleX="264733" custScaleY="370743">
        <dgm:presLayoutVars>
          <dgm:bulletEnabled val="1"/>
        </dgm:presLayoutVars>
      </dgm:prSet>
      <dgm:spPr/>
      <dgm:t>
        <a:bodyPr/>
        <a:lstStyle/>
        <a:p>
          <a:endParaRPr lang="en-US"/>
        </a:p>
      </dgm:t>
    </dgm:pt>
  </dgm:ptLst>
  <dgm:cxnLst>
    <dgm:cxn modelId="{71BFF883-89BC-4CD9-A1AC-8C51833A9939}" type="presOf" srcId="{6C10AB68-5344-41AE-888A-A7ABDA165206}" destId="{F5D675C2-5ACD-4E1B-82D1-E044558AAAA0}" srcOrd="0" destOrd="0" presId="urn:microsoft.com/office/officeart/2005/8/layout/hierarchy3"/>
    <dgm:cxn modelId="{A9B7A37E-2074-459C-B697-1081B80A3BF7}" type="presOf" srcId="{AB79A455-A6C8-4393-980D-BD798CD3D475}" destId="{0DA091B0-406A-4126-BD0C-BAEF6B042CE1}" srcOrd="0" destOrd="0" presId="urn:microsoft.com/office/officeart/2005/8/layout/hierarchy3"/>
    <dgm:cxn modelId="{D1962542-DE5A-48E3-AC17-22DF3ED7629C}" type="presOf" srcId="{7F3434EA-6C10-4456-B899-EF74418F49AB}" destId="{AFEC0F5C-B005-4E9F-90E5-A2F0EAB51EBC}" srcOrd="0" destOrd="0" presId="urn:microsoft.com/office/officeart/2005/8/layout/hierarchy3"/>
    <dgm:cxn modelId="{50CFEDC4-D5DB-429E-BA57-6F6417D2585E}" srcId="{A8F6BA96-3547-484A-BB82-BB4624C8CEE3}" destId="{12E23A99-2385-4E4E-9CD9-ED86365DD959}" srcOrd="0" destOrd="0" parTransId="{AB79A455-A6C8-4393-980D-BD798CD3D475}" sibTransId="{82F08014-B07C-4F31-AB37-74984A151A8D}"/>
    <dgm:cxn modelId="{C5978782-8A1F-4248-B351-58AABAB3D5F0}" type="presOf" srcId="{A8F6BA96-3547-484A-BB82-BB4624C8CEE3}" destId="{74A4D9EC-8377-4B10-A2AC-4ACF4E8FF12E}" srcOrd="0" destOrd="0" presId="urn:microsoft.com/office/officeart/2005/8/layout/hierarchy3"/>
    <dgm:cxn modelId="{86E4754F-A04F-4B7E-8E3E-B87B54F2DBF2}" type="presOf" srcId="{7A96467B-7E82-438D-B324-EF707D076EA3}" destId="{BF819C2E-42DA-4247-A501-CAF50DCED9CC}" srcOrd="0" destOrd="0" presId="urn:microsoft.com/office/officeart/2005/8/layout/hierarchy3"/>
    <dgm:cxn modelId="{8965A396-F0C4-4CE3-BB42-CE33412628A9}" type="presOf" srcId="{156046FD-6BE8-4AFF-B173-4DDC68E84DBF}" destId="{3EDD5E6E-E112-42F6-B7D0-6480F2B7DA62}" srcOrd="0" destOrd="0" presId="urn:microsoft.com/office/officeart/2005/8/layout/hierarchy3"/>
    <dgm:cxn modelId="{4FC66F4B-77C1-4BB9-A891-F4C8C9C9EBCA}" srcId="{6C10AB68-5344-41AE-888A-A7ABDA165206}" destId="{1EF65C85-57C8-45DF-9836-083811A1610F}" srcOrd="0" destOrd="0" parTransId="{7F3434EA-6C10-4456-B899-EF74418F49AB}" sibTransId="{0EE528CD-F74B-4648-9AC7-471F808E1BED}"/>
    <dgm:cxn modelId="{6629FD68-D6CF-4F6C-8AA5-5515FB987C7D}" srcId="{6C10AB68-5344-41AE-888A-A7ABDA165206}" destId="{7A96467B-7E82-438D-B324-EF707D076EA3}" srcOrd="2" destOrd="0" parTransId="{6F67176C-A8BA-4987-936D-A6FFFBD1AEBB}" sibTransId="{F2E479DB-D9A3-4E70-89E6-72D757FE3E2E}"/>
    <dgm:cxn modelId="{ED603E93-E506-47EB-8638-BBB52A6EA03B}" srcId="{5C521FC4-855A-4883-AD63-D23C6E13E386}" destId="{60633C99-583C-4FA3-AB9F-2FD752D9DDE0}" srcOrd="0" destOrd="0" parTransId="{E9E94742-3396-4799-999B-68925D1EF7ED}" sibTransId="{3CA0099A-4B7F-466D-B90C-688ABFBACD85}"/>
    <dgm:cxn modelId="{4B0FD956-51AD-4A96-BFCE-5E19C5B8F65A}" type="presOf" srcId="{6F67176C-A8BA-4987-936D-A6FFFBD1AEBB}" destId="{89C79ABD-32AD-4AA9-ADB4-6F659180A4A3}" srcOrd="0" destOrd="0" presId="urn:microsoft.com/office/officeart/2005/8/layout/hierarchy3"/>
    <dgm:cxn modelId="{EEB5550E-FB81-431A-9F84-EA67B39DA706}" srcId="{5C521FC4-855A-4883-AD63-D23C6E13E386}" destId="{6C10AB68-5344-41AE-888A-A7ABDA165206}" srcOrd="1" destOrd="0" parTransId="{8198A4B8-CEA0-4E43-8155-B44FEE4FCA8F}" sibTransId="{B04B098C-AB54-4007-8724-8644334986A9}"/>
    <dgm:cxn modelId="{BBA14570-DAAF-4A5A-8329-7BD844BDE53C}" srcId="{5C521FC4-855A-4883-AD63-D23C6E13E386}" destId="{A8F6BA96-3547-484A-BB82-BB4624C8CEE3}" srcOrd="2" destOrd="0" parTransId="{C5204E3F-7847-4D5F-932D-175764D85711}" sibTransId="{3DE45F44-48F1-44BD-BB10-84A86B08F906}"/>
    <dgm:cxn modelId="{7DA314FA-B291-49FE-80B3-E3693FDEB90B}" type="presOf" srcId="{14DC9001-9906-4068-A96A-AA98D85AC18B}" destId="{22F80D2A-C386-4CF2-9ED2-4819F4E8AAD8}" srcOrd="0" destOrd="0" presId="urn:microsoft.com/office/officeart/2005/8/layout/hierarchy3"/>
    <dgm:cxn modelId="{8916E51B-252E-495F-AB89-0C84EE8DBCB1}" srcId="{6C10AB68-5344-41AE-888A-A7ABDA165206}" destId="{156046FD-6BE8-4AFF-B173-4DDC68E84DBF}" srcOrd="1" destOrd="0" parTransId="{14DC9001-9906-4068-A96A-AA98D85AC18B}" sibTransId="{73404D9F-4F84-40FF-A468-4646A5A238FB}"/>
    <dgm:cxn modelId="{77EC5F2A-A3E6-42C2-A63A-DAD0A66731A1}" type="presOf" srcId="{1EF65C85-57C8-45DF-9836-083811A1610F}" destId="{BFFDA400-D496-42DC-9082-07C6C3A663EF}" srcOrd="0" destOrd="0" presId="urn:microsoft.com/office/officeart/2005/8/layout/hierarchy3"/>
    <dgm:cxn modelId="{69CFBD4D-17E8-4C34-8D8D-C4A8C1E92AAC}" type="presOf" srcId="{60633C99-583C-4FA3-AB9F-2FD752D9DDE0}" destId="{5BCFCDE0-D27A-4380-B9F6-16CFCD9EF232}" srcOrd="0" destOrd="0" presId="urn:microsoft.com/office/officeart/2005/8/layout/hierarchy3"/>
    <dgm:cxn modelId="{AAF6066E-7C3A-41DE-982A-F37F3855D5C9}" type="presOf" srcId="{60633C99-583C-4FA3-AB9F-2FD752D9DDE0}" destId="{674AF978-52B0-475D-9CB5-20A2369FA85E}" srcOrd="1" destOrd="0" presId="urn:microsoft.com/office/officeart/2005/8/layout/hierarchy3"/>
    <dgm:cxn modelId="{06C121F2-84D2-472D-A402-BD1D67177994}" type="presOf" srcId="{5C521FC4-855A-4883-AD63-D23C6E13E386}" destId="{0CB39B26-ACDF-401C-85B4-D3BDD3124064}" srcOrd="0" destOrd="0" presId="urn:microsoft.com/office/officeart/2005/8/layout/hierarchy3"/>
    <dgm:cxn modelId="{0A7F934C-BBFB-4823-9938-21F6F4CE245F}" type="presOf" srcId="{6C10AB68-5344-41AE-888A-A7ABDA165206}" destId="{9577801B-AA8E-461F-88A0-99F98752914B}" srcOrd="1" destOrd="0" presId="urn:microsoft.com/office/officeart/2005/8/layout/hierarchy3"/>
    <dgm:cxn modelId="{DBF96533-DF0B-47E7-ACB4-74C347793CEB}" type="presOf" srcId="{12E23A99-2385-4E4E-9CD9-ED86365DD959}" destId="{86B6A93B-A5D7-4577-AC78-99D1C7F2B804}" srcOrd="0" destOrd="0" presId="urn:microsoft.com/office/officeart/2005/8/layout/hierarchy3"/>
    <dgm:cxn modelId="{EEDAF869-83A3-4A0F-AFFC-E1C30F9F7003}" type="presOf" srcId="{A8F6BA96-3547-484A-BB82-BB4624C8CEE3}" destId="{A9A59152-5BD7-4B39-AC36-17ADE7550944}" srcOrd="1" destOrd="0" presId="urn:microsoft.com/office/officeart/2005/8/layout/hierarchy3"/>
    <dgm:cxn modelId="{6A601CB7-5199-42A6-923A-21173022A330}" type="presParOf" srcId="{0CB39B26-ACDF-401C-85B4-D3BDD3124064}" destId="{112CB4ED-9379-4778-9A61-2F059E5524FF}" srcOrd="0" destOrd="0" presId="urn:microsoft.com/office/officeart/2005/8/layout/hierarchy3"/>
    <dgm:cxn modelId="{C90C13A5-F3E8-4027-8C81-6786B3A9A87F}" type="presParOf" srcId="{112CB4ED-9379-4778-9A61-2F059E5524FF}" destId="{398E9FFA-1D17-49A5-A02A-5CBE08214021}" srcOrd="0" destOrd="0" presId="urn:microsoft.com/office/officeart/2005/8/layout/hierarchy3"/>
    <dgm:cxn modelId="{61E3CA3B-CAFF-42EC-BCE8-8EE80B9CA9FE}" type="presParOf" srcId="{398E9FFA-1D17-49A5-A02A-5CBE08214021}" destId="{5BCFCDE0-D27A-4380-B9F6-16CFCD9EF232}" srcOrd="0" destOrd="0" presId="urn:microsoft.com/office/officeart/2005/8/layout/hierarchy3"/>
    <dgm:cxn modelId="{A4A0F93B-FC07-4728-B887-4564C4046398}" type="presParOf" srcId="{398E9FFA-1D17-49A5-A02A-5CBE08214021}" destId="{674AF978-52B0-475D-9CB5-20A2369FA85E}" srcOrd="1" destOrd="0" presId="urn:microsoft.com/office/officeart/2005/8/layout/hierarchy3"/>
    <dgm:cxn modelId="{60EA33ED-E6E2-49C0-93B2-34B8361802EA}" type="presParOf" srcId="{112CB4ED-9379-4778-9A61-2F059E5524FF}" destId="{D73A2A8B-7A10-4A3E-B10A-46DCB16B6022}" srcOrd="1" destOrd="0" presId="urn:microsoft.com/office/officeart/2005/8/layout/hierarchy3"/>
    <dgm:cxn modelId="{CF360632-801D-4802-AFCF-44744AB79ADC}" type="presParOf" srcId="{0CB39B26-ACDF-401C-85B4-D3BDD3124064}" destId="{72F60948-CE33-42A6-9821-57535154FCEF}" srcOrd="1" destOrd="0" presId="urn:microsoft.com/office/officeart/2005/8/layout/hierarchy3"/>
    <dgm:cxn modelId="{1A5D345C-5698-49A1-8233-4A4CC4CF4E78}" type="presParOf" srcId="{72F60948-CE33-42A6-9821-57535154FCEF}" destId="{6E12253D-E150-47FB-B0F6-8228A1FD21EF}" srcOrd="0" destOrd="0" presId="urn:microsoft.com/office/officeart/2005/8/layout/hierarchy3"/>
    <dgm:cxn modelId="{0B5E5570-8F75-4044-B7A0-18037FF279DA}" type="presParOf" srcId="{6E12253D-E150-47FB-B0F6-8228A1FD21EF}" destId="{F5D675C2-5ACD-4E1B-82D1-E044558AAAA0}" srcOrd="0" destOrd="0" presId="urn:microsoft.com/office/officeart/2005/8/layout/hierarchy3"/>
    <dgm:cxn modelId="{1B83D3FC-27E4-4B68-91FE-099F54B1BC9C}" type="presParOf" srcId="{6E12253D-E150-47FB-B0F6-8228A1FD21EF}" destId="{9577801B-AA8E-461F-88A0-99F98752914B}" srcOrd="1" destOrd="0" presId="urn:microsoft.com/office/officeart/2005/8/layout/hierarchy3"/>
    <dgm:cxn modelId="{BED8601F-DF7C-477D-8E2C-544B5E96CA88}" type="presParOf" srcId="{72F60948-CE33-42A6-9821-57535154FCEF}" destId="{C0D861C7-CCC9-4C7E-B37F-4AF2C2768859}" srcOrd="1" destOrd="0" presId="urn:microsoft.com/office/officeart/2005/8/layout/hierarchy3"/>
    <dgm:cxn modelId="{A10AC16E-1F1B-4038-92C8-D55D03619DD0}" type="presParOf" srcId="{C0D861C7-CCC9-4C7E-B37F-4AF2C2768859}" destId="{AFEC0F5C-B005-4E9F-90E5-A2F0EAB51EBC}" srcOrd="0" destOrd="0" presId="urn:microsoft.com/office/officeart/2005/8/layout/hierarchy3"/>
    <dgm:cxn modelId="{EB2F3181-25FA-456E-8799-246ED2F53199}" type="presParOf" srcId="{C0D861C7-CCC9-4C7E-B37F-4AF2C2768859}" destId="{BFFDA400-D496-42DC-9082-07C6C3A663EF}" srcOrd="1" destOrd="0" presId="urn:microsoft.com/office/officeart/2005/8/layout/hierarchy3"/>
    <dgm:cxn modelId="{383E882C-747C-4ECA-BD9B-151FEF16EF8E}" type="presParOf" srcId="{C0D861C7-CCC9-4C7E-B37F-4AF2C2768859}" destId="{22F80D2A-C386-4CF2-9ED2-4819F4E8AAD8}" srcOrd="2" destOrd="0" presId="urn:microsoft.com/office/officeart/2005/8/layout/hierarchy3"/>
    <dgm:cxn modelId="{956CAC77-FD9D-425D-88F5-4980AC2A10D1}" type="presParOf" srcId="{C0D861C7-CCC9-4C7E-B37F-4AF2C2768859}" destId="{3EDD5E6E-E112-42F6-B7D0-6480F2B7DA62}" srcOrd="3" destOrd="0" presId="urn:microsoft.com/office/officeart/2005/8/layout/hierarchy3"/>
    <dgm:cxn modelId="{A851227D-BAC6-40D7-837F-B0AADB2407CA}" type="presParOf" srcId="{C0D861C7-CCC9-4C7E-B37F-4AF2C2768859}" destId="{89C79ABD-32AD-4AA9-ADB4-6F659180A4A3}" srcOrd="4" destOrd="0" presId="urn:microsoft.com/office/officeart/2005/8/layout/hierarchy3"/>
    <dgm:cxn modelId="{BE158F21-4534-4778-9B13-0D3E0CB3308E}" type="presParOf" srcId="{C0D861C7-CCC9-4C7E-B37F-4AF2C2768859}" destId="{BF819C2E-42DA-4247-A501-CAF50DCED9CC}" srcOrd="5" destOrd="0" presId="urn:microsoft.com/office/officeart/2005/8/layout/hierarchy3"/>
    <dgm:cxn modelId="{891E8064-2E22-4061-8ADC-A5F5F9A6B0DF}" type="presParOf" srcId="{0CB39B26-ACDF-401C-85B4-D3BDD3124064}" destId="{CF39895D-E7A1-4C1A-A8C4-4C00EF7ADD52}" srcOrd="2" destOrd="0" presId="urn:microsoft.com/office/officeart/2005/8/layout/hierarchy3"/>
    <dgm:cxn modelId="{1B5602A1-F03F-4333-AFCB-63B0D5178696}" type="presParOf" srcId="{CF39895D-E7A1-4C1A-A8C4-4C00EF7ADD52}" destId="{19F4E5D8-C62A-4BA4-B0DC-40A98D37B540}" srcOrd="0" destOrd="0" presId="urn:microsoft.com/office/officeart/2005/8/layout/hierarchy3"/>
    <dgm:cxn modelId="{BCFBFB4F-071E-4662-B358-E634475E1AC6}" type="presParOf" srcId="{19F4E5D8-C62A-4BA4-B0DC-40A98D37B540}" destId="{74A4D9EC-8377-4B10-A2AC-4ACF4E8FF12E}" srcOrd="0" destOrd="0" presId="urn:microsoft.com/office/officeart/2005/8/layout/hierarchy3"/>
    <dgm:cxn modelId="{81FBC4B1-DF84-4EFC-87F8-67312D931E31}" type="presParOf" srcId="{19F4E5D8-C62A-4BA4-B0DC-40A98D37B540}" destId="{A9A59152-5BD7-4B39-AC36-17ADE7550944}" srcOrd="1" destOrd="0" presId="urn:microsoft.com/office/officeart/2005/8/layout/hierarchy3"/>
    <dgm:cxn modelId="{4CF825A0-3207-4A0E-953D-2A91096515FD}" type="presParOf" srcId="{CF39895D-E7A1-4C1A-A8C4-4C00EF7ADD52}" destId="{CF33986E-ADC2-4528-8052-6F7BB045C5E3}" srcOrd="1" destOrd="0" presId="urn:microsoft.com/office/officeart/2005/8/layout/hierarchy3"/>
    <dgm:cxn modelId="{5031DC0A-4347-4BB3-9EE2-57F118AAA502}" type="presParOf" srcId="{CF33986E-ADC2-4528-8052-6F7BB045C5E3}" destId="{0DA091B0-406A-4126-BD0C-BAEF6B042CE1}" srcOrd="0" destOrd="0" presId="urn:microsoft.com/office/officeart/2005/8/layout/hierarchy3"/>
    <dgm:cxn modelId="{87ABB841-87A5-4420-8501-C4CAE22D8B66}" type="presParOf" srcId="{CF33986E-ADC2-4528-8052-6F7BB045C5E3}" destId="{86B6A93B-A5D7-4577-AC78-99D1C7F2B804}"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521FC4-855A-4883-AD63-D23C6E13E38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60633C99-583C-4FA3-AB9F-2FD752D9DDE0}">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2400" b="1" dirty="0" smtClean="0"/>
            <a:t>La protección de datos (hábeas data) aparece a finales del siglo XX.</a:t>
          </a:r>
          <a:endParaRPr lang="es-MX" sz="2400" dirty="0"/>
        </a:p>
      </dgm:t>
    </dgm:pt>
    <dgm:pt modelId="{E9E94742-3396-4799-999B-68925D1EF7ED}" type="parTrans" cxnId="{ED603E93-E506-47EB-8638-BBB52A6EA03B}">
      <dgm:prSet/>
      <dgm:spPr/>
      <dgm:t>
        <a:bodyPr/>
        <a:lstStyle/>
        <a:p>
          <a:endParaRPr lang="es-MX" sz="2400"/>
        </a:p>
      </dgm:t>
    </dgm:pt>
    <dgm:pt modelId="{3CA0099A-4B7F-466D-B90C-688ABFBACD85}" type="sibTrans" cxnId="{ED603E93-E506-47EB-8638-BBB52A6EA03B}">
      <dgm:prSet/>
      <dgm:spPr/>
      <dgm:t>
        <a:bodyPr/>
        <a:lstStyle/>
        <a:p>
          <a:endParaRPr lang="es-MX" sz="2400"/>
        </a:p>
      </dgm:t>
    </dgm:pt>
    <dgm:pt modelId="{8915AE57-BB65-4A33-9697-D4E33392F59E}">
      <dgm:prSet custT="1">
        <dgm:style>
          <a:lnRef idx="3">
            <a:schemeClr val="lt1"/>
          </a:lnRef>
          <a:fillRef idx="1">
            <a:schemeClr val="accent2"/>
          </a:fillRef>
          <a:effectRef idx="1">
            <a:schemeClr val="accent2"/>
          </a:effectRef>
          <a:fontRef idx="minor">
            <a:schemeClr val="lt1"/>
          </a:fontRef>
        </dgm:style>
      </dgm:prSet>
      <dgm:spPr/>
      <dgm:t>
        <a:bodyPr/>
        <a:lstStyle/>
        <a:p>
          <a:r>
            <a:rPr lang="es-MX" sz="2400" b="1" dirty="0" smtClean="0"/>
            <a:t>FRANCIA</a:t>
          </a:r>
          <a:endParaRPr lang="es-MX" sz="2400" dirty="0" smtClean="0"/>
        </a:p>
      </dgm:t>
    </dgm:pt>
    <dgm:pt modelId="{6F0FECDA-5FB3-4213-939B-2DFAA8DECF39}" type="parTrans" cxnId="{AFDC1817-9F1C-4452-801F-3B25B622E9C2}">
      <dgm:prSet/>
      <dgm:spPr/>
      <dgm:t>
        <a:bodyPr/>
        <a:lstStyle/>
        <a:p>
          <a:endParaRPr lang="es-MX" sz="2400"/>
        </a:p>
      </dgm:t>
    </dgm:pt>
    <dgm:pt modelId="{419F4E26-43FB-4C33-8051-834D382CDDF4}" type="sibTrans" cxnId="{AFDC1817-9F1C-4452-801F-3B25B622E9C2}">
      <dgm:prSet/>
      <dgm:spPr/>
      <dgm:t>
        <a:bodyPr/>
        <a:lstStyle/>
        <a:p>
          <a:endParaRPr lang="es-MX" sz="2400"/>
        </a:p>
      </dgm:t>
    </dgm:pt>
    <dgm:pt modelId="{3E66AE70-6531-4E99-95E9-CB6F4766FF1A}">
      <dgm:prSet custT="1"/>
      <dgm:spPr/>
      <dgm:t>
        <a:bodyPr/>
        <a:lstStyle/>
        <a:p>
          <a:r>
            <a:rPr lang="es-MX" sz="2400" dirty="0" smtClean="0"/>
            <a:t>Ley Francesa (1978);</a:t>
          </a:r>
          <a:r>
            <a:rPr lang="es-MX" sz="2400" i="1" dirty="0" smtClean="0"/>
            <a:t> </a:t>
          </a:r>
          <a:r>
            <a:rPr lang="es-MX" sz="2400" dirty="0" smtClean="0"/>
            <a:t>Comisión.</a:t>
          </a:r>
        </a:p>
      </dgm:t>
    </dgm:pt>
    <dgm:pt modelId="{4A367535-092F-4918-ABFF-AEDB7A5CC4DF}" type="parTrans" cxnId="{EB7D2988-D587-4628-95A8-728DBA09E51B}">
      <dgm:prSet/>
      <dgm:spPr/>
      <dgm:t>
        <a:bodyPr/>
        <a:lstStyle/>
        <a:p>
          <a:endParaRPr lang="es-MX" sz="2400"/>
        </a:p>
      </dgm:t>
    </dgm:pt>
    <dgm:pt modelId="{24BF8606-EF2D-44F7-8200-4C95DC37AA65}" type="sibTrans" cxnId="{EB7D2988-D587-4628-95A8-728DBA09E51B}">
      <dgm:prSet/>
      <dgm:spPr/>
      <dgm:t>
        <a:bodyPr/>
        <a:lstStyle/>
        <a:p>
          <a:endParaRPr lang="es-MX" sz="2400"/>
        </a:p>
      </dgm:t>
    </dgm:pt>
    <dgm:pt modelId="{BEFEAFC6-2C4D-43F5-9367-012ED5EF976C}">
      <dgm:prSet custT="1"/>
      <dgm:spPr/>
      <dgm:t>
        <a:bodyPr/>
        <a:lstStyle/>
        <a:p>
          <a:r>
            <a:rPr lang="es-MX" sz="2400" i="1" dirty="0" smtClean="0"/>
            <a:t>“Data </a:t>
          </a:r>
          <a:r>
            <a:rPr lang="es-MX" sz="2400" i="1" dirty="0" err="1" smtClean="0"/>
            <a:t>Protection</a:t>
          </a:r>
          <a:r>
            <a:rPr lang="es-MX" sz="2400" i="1" dirty="0" smtClean="0"/>
            <a:t> </a:t>
          </a:r>
          <a:r>
            <a:rPr lang="es-MX" sz="2400" i="1" dirty="0" err="1" smtClean="0"/>
            <a:t>Act</a:t>
          </a:r>
          <a:r>
            <a:rPr lang="es-MX" sz="2400" i="1" dirty="0" smtClean="0"/>
            <a:t>” (</a:t>
          </a:r>
          <a:r>
            <a:rPr lang="es-MX" sz="2400" dirty="0" smtClean="0"/>
            <a:t>1998) </a:t>
          </a:r>
          <a:endParaRPr lang="es-MX" sz="2400" dirty="0"/>
        </a:p>
      </dgm:t>
    </dgm:pt>
    <dgm:pt modelId="{78372F02-9F92-4A3A-A9E6-706F1A2481C9}" type="parTrans" cxnId="{6E9FBB85-C363-48CB-8DF3-7A3D5F8BFF9D}">
      <dgm:prSet/>
      <dgm:spPr/>
      <dgm:t>
        <a:bodyPr/>
        <a:lstStyle/>
        <a:p>
          <a:endParaRPr lang="es-MX" sz="2400"/>
        </a:p>
      </dgm:t>
    </dgm:pt>
    <dgm:pt modelId="{EC4DED49-FC6B-4509-9D53-3F1F90F79B3A}" type="sibTrans" cxnId="{6E9FBB85-C363-48CB-8DF3-7A3D5F8BFF9D}">
      <dgm:prSet/>
      <dgm:spPr/>
      <dgm:t>
        <a:bodyPr/>
        <a:lstStyle/>
        <a:p>
          <a:endParaRPr lang="es-MX" sz="2400"/>
        </a:p>
      </dgm:t>
    </dgm:pt>
    <dgm:pt modelId="{D6684957-4473-4C88-862F-B1C702D9214F}">
      <dgm:prSet custT="1">
        <dgm:style>
          <a:lnRef idx="3">
            <a:schemeClr val="lt1"/>
          </a:lnRef>
          <a:fillRef idx="1">
            <a:schemeClr val="accent2"/>
          </a:fillRef>
          <a:effectRef idx="1">
            <a:schemeClr val="accent2"/>
          </a:effectRef>
          <a:fontRef idx="minor">
            <a:schemeClr val="lt1"/>
          </a:fontRef>
        </dgm:style>
      </dgm:prSet>
      <dgm:spPr/>
      <dgm:t>
        <a:bodyPr/>
        <a:lstStyle/>
        <a:p>
          <a:r>
            <a:rPr lang="es-ES" sz="2400" b="1" dirty="0" smtClean="0"/>
            <a:t>GRAN BRETAÑA</a:t>
          </a:r>
          <a:endParaRPr lang="es-MX" sz="2400" dirty="0" smtClean="0"/>
        </a:p>
      </dgm:t>
    </dgm:pt>
    <dgm:pt modelId="{BD3AACEC-203E-4B36-8C18-CAB4030AF05A}" type="parTrans" cxnId="{B5F2281F-F4F4-488D-B893-B559A13CEC77}">
      <dgm:prSet/>
      <dgm:spPr/>
      <dgm:t>
        <a:bodyPr/>
        <a:lstStyle/>
        <a:p>
          <a:endParaRPr lang="es-MX" sz="2400"/>
        </a:p>
      </dgm:t>
    </dgm:pt>
    <dgm:pt modelId="{06CC77B6-26DC-445B-9FAA-453F3089CE9B}" type="sibTrans" cxnId="{B5F2281F-F4F4-488D-B893-B559A13CEC77}">
      <dgm:prSet/>
      <dgm:spPr/>
      <dgm:t>
        <a:bodyPr/>
        <a:lstStyle/>
        <a:p>
          <a:endParaRPr lang="es-MX" sz="2400"/>
        </a:p>
      </dgm:t>
    </dgm:pt>
    <dgm:pt modelId="{0CB39B26-ACDF-401C-85B4-D3BDD3124064}" type="pres">
      <dgm:prSet presAssocID="{5C521FC4-855A-4883-AD63-D23C6E13E386}" presName="diagram" presStyleCnt="0">
        <dgm:presLayoutVars>
          <dgm:chPref val="1"/>
          <dgm:dir/>
          <dgm:animOne val="branch"/>
          <dgm:animLvl val="lvl"/>
          <dgm:resizeHandles/>
        </dgm:presLayoutVars>
      </dgm:prSet>
      <dgm:spPr/>
      <dgm:t>
        <a:bodyPr/>
        <a:lstStyle/>
        <a:p>
          <a:endParaRPr lang="en-US"/>
        </a:p>
      </dgm:t>
    </dgm:pt>
    <dgm:pt modelId="{112CB4ED-9379-4778-9A61-2F059E5524FF}" type="pres">
      <dgm:prSet presAssocID="{60633C99-583C-4FA3-AB9F-2FD752D9DDE0}" presName="root" presStyleCnt="0"/>
      <dgm:spPr/>
    </dgm:pt>
    <dgm:pt modelId="{398E9FFA-1D17-49A5-A02A-5CBE08214021}" type="pres">
      <dgm:prSet presAssocID="{60633C99-583C-4FA3-AB9F-2FD752D9DDE0}" presName="rootComposite" presStyleCnt="0"/>
      <dgm:spPr/>
    </dgm:pt>
    <dgm:pt modelId="{5BCFCDE0-D27A-4380-B9F6-16CFCD9EF232}" type="pres">
      <dgm:prSet presAssocID="{60633C99-583C-4FA3-AB9F-2FD752D9DDE0}" presName="rootText" presStyleLbl="node1" presStyleIdx="0" presStyleCnt="3" custScaleX="138977" custScaleY="647467"/>
      <dgm:spPr/>
      <dgm:t>
        <a:bodyPr/>
        <a:lstStyle/>
        <a:p>
          <a:endParaRPr lang="es-MX"/>
        </a:p>
      </dgm:t>
    </dgm:pt>
    <dgm:pt modelId="{674AF978-52B0-475D-9CB5-20A2369FA85E}" type="pres">
      <dgm:prSet presAssocID="{60633C99-583C-4FA3-AB9F-2FD752D9DDE0}" presName="rootConnector" presStyleLbl="node1" presStyleIdx="0" presStyleCnt="3"/>
      <dgm:spPr/>
      <dgm:t>
        <a:bodyPr/>
        <a:lstStyle/>
        <a:p>
          <a:endParaRPr lang="en-US"/>
        </a:p>
      </dgm:t>
    </dgm:pt>
    <dgm:pt modelId="{D73A2A8B-7A10-4A3E-B10A-46DCB16B6022}" type="pres">
      <dgm:prSet presAssocID="{60633C99-583C-4FA3-AB9F-2FD752D9DDE0}" presName="childShape" presStyleCnt="0"/>
      <dgm:spPr/>
    </dgm:pt>
    <dgm:pt modelId="{2F4DB37D-9E28-442B-A3DC-2E1A2C32FEA7}" type="pres">
      <dgm:prSet presAssocID="{8915AE57-BB65-4A33-9697-D4E33392F59E}" presName="root" presStyleCnt="0"/>
      <dgm:spPr/>
    </dgm:pt>
    <dgm:pt modelId="{7243E689-D3A6-49D1-88E9-5CA726DA458B}" type="pres">
      <dgm:prSet presAssocID="{8915AE57-BB65-4A33-9697-D4E33392F59E}" presName="rootComposite" presStyleCnt="0"/>
      <dgm:spPr/>
    </dgm:pt>
    <dgm:pt modelId="{D11658EE-D965-4B9A-A99A-92902FCF2779}" type="pres">
      <dgm:prSet presAssocID="{8915AE57-BB65-4A33-9697-D4E33392F59E}" presName="rootText" presStyleLbl="node1" presStyleIdx="1" presStyleCnt="3" custScaleX="181994" custLinFactNeighborX="-7352" custLinFactNeighborY="-73636"/>
      <dgm:spPr/>
      <dgm:t>
        <a:bodyPr/>
        <a:lstStyle/>
        <a:p>
          <a:endParaRPr lang="es-MX"/>
        </a:p>
      </dgm:t>
    </dgm:pt>
    <dgm:pt modelId="{1974A225-2B72-49D5-8380-4C9C2D87A5E7}" type="pres">
      <dgm:prSet presAssocID="{8915AE57-BB65-4A33-9697-D4E33392F59E}" presName="rootConnector" presStyleLbl="node1" presStyleIdx="1" presStyleCnt="3"/>
      <dgm:spPr/>
      <dgm:t>
        <a:bodyPr/>
        <a:lstStyle/>
        <a:p>
          <a:endParaRPr lang="en-US"/>
        </a:p>
      </dgm:t>
    </dgm:pt>
    <dgm:pt modelId="{88E820F6-0EAC-40F1-A101-4D8B00479361}" type="pres">
      <dgm:prSet presAssocID="{8915AE57-BB65-4A33-9697-D4E33392F59E}" presName="childShape" presStyleCnt="0"/>
      <dgm:spPr/>
    </dgm:pt>
    <dgm:pt modelId="{C1C7FB2C-9405-48C7-A18A-402CA0E560AD}" type="pres">
      <dgm:prSet presAssocID="{4A367535-092F-4918-ABFF-AEDB7A5CC4DF}" presName="Name13" presStyleLbl="parChTrans1D2" presStyleIdx="0" presStyleCnt="2"/>
      <dgm:spPr/>
      <dgm:t>
        <a:bodyPr/>
        <a:lstStyle/>
        <a:p>
          <a:endParaRPr lang="en-US"/>
        </a:p>
      </dgm:t>
    </dgm:pt>
    <dgm:pt modelId="{00EA9C7A-B4F6-4A21-ADDB-252BD7400A07}" type="pres">
      <dgm:prSet presAssocID="{3E66AE70-6531-4E99-95E9-CB6F4766FF1A}" presName="childText" presStyleLbl="bgAcc1" presStyleIdx="0" presStyleCnt="2" custScaleX="234434" custScaleY="370743" custLinFactNeighborX="-16241" custLinFactNeighborY="-1636">
        <dgm:presLayoutVars>
          <dgm:bulletEnabled val="1"/>
        </dgm:presLayoutVars>
      </dgm:prSet>
      <dgm:spPr/>
      <dgm:t>
        <a:bodyPr/>
        <a:lstStyle/>
        <a:p>
          <a:endParaRPr lang="en-US"/>
        </a:p>
      </dgm:t>
    </dgm:pt>
    <dgm:pt modelId="{D504BEDC-1C2A-4FC9-9580-8DDCEDB03699}" type="pres">
      <dgm:prSet presAssocID="{D6684957-4473-4C88-862F-B1C702D9214F}" presName="root" presStyleCnt="0"/>
      <dgm:spPr/>
    </dgm:pt>
    <dgm:pt modelId="{F982580F-44E6-49C4-9C3B-0D81738940B7}" type="pres">
      <dgm:prSet presAssocID="{D6684957-4473-4C88-862F-B1C702D9214F}" presName="rootComposite" presStyleCnt="0"/>
      <dgm:spPr/>
    </dgm:pt>
    <dgm:pt modelId="{51164E86-272C-4AB2-A180-A92EFF92EB16}" type="pres">
      <dgm:prSet presAssocID="{D6684957-4473-4C88-862F-B1C702D9214F}" presName="rootText" presStyleLbl="node1" presStyleIdx="2" presStyleCnt="3" custScaleX="237827" custLinFactNeighborX="-16170" custLinFactNeighborY="-73636"/>
      <dgm:spPr/>
      <dgm:t>
        <a:bodyPr/>
        <a:lstStyle/>
        <a:p>
          <a:endParaRPr lang="es-MX"/>
        </a:p>
      </dgm:t>
    </dgm:pt>
    <dgm:pt modelId="{47514FAF-84DB-408B-A83F-F425D50AF636}" type="pres">
      <dgm:prSet presAssocID="{D6684957-4473-4C88-862F-B1C702D9214F}" presName="rootConnector" presStyleLbl="node1" presStyleIdx="2" presStyleCnt="3"/>
      <dgm:spPr/>
      <dgm:t>
        <a:bodyPr/>
        <a:lstStyle/>
        <a:p>
          <a:endParaRPr lang="en-US"/>
        </a:p>
      </dgm:t>
    </dgm:pt>
    <dgm:pt modelId="{365E362F-A164-4B9A-89A1-1CAFAE476B3A}" type="pres">
      <dgm:prSet presAssocID="{D6684957-4473-4C88-862F-B1C702D9214F}" presName="childShape" presStyleCnt="0"/>
      <dgm:spPr/>
    </dgm:pt>
    <dgm:pt modelId="{48BFF9B3-A8BD-4F54-9CAD-E90B6DC16D77}" type="pres">
      <dgm:prSet presAssocID="{78372F02-9F92-4A3A-A9E6-706F1A2481C9}" presName="Name13" presStyleLbl="parChTrans1D2" presStyleIdx="1" presStyleCnt="2"/>
      <dgm:spPr/>
      <dgm:t>
        <a:bodyPr/>
        <a:lstStyle/>
        <a:p>
          <a:endParaRPr lang="en-US"/>
        </a:p>
      </dgm:t>
    </dgm:pt>
    <dgm:pt modelId="{B1714EA0-1B40-470E-9D05-F5597D9DAEF2}" type="pres">
      <dgm:prSet presAssocID="{BEFEAFC6-2C4D-43F5-9367-012ED5EF976C}" presName="childText" presStyleLbl="bgAcc1" presStyleIdx="1" presStyleCnt="2" custScaleX="234434" custScaleY="370743">
        <dgm:presLayoutVars>
          <dgm:bulletEnabled val="1"/>
        </dgm:presLayoutVars>
      </dgm:prSet>
      <dgm:spPr/>
      <dgm:t>
        <a:bodyPr/>
        <a:lstStyle/>
        <a:p>
          <a:endParaRPr lang="en-US"/>
        </a:p>
      </dgm:t>
    </dgm:pt>
  </dgm:ptLst>
  <dgm:cxnLst>
    <dgm:cxn modelId="{9E7E29C6-D1B7-47D4-87E3-E59DF0A96F87}" type="presOf" srcId="{78372F02-9F92-4A3A-A9E6-706F1A2481C9}" destId="{48BFF9B3-A8BD-4F54-9CAD-E90B6DC16D77}" srcOrd="0" destOrd="0" presId="urn:microsoft.com/office/officeart/2005/8/layout/hierarchy3"/>
    <dgm:cxn modelId="{EB7D2988-D587-4628-95A8-728DBA09E51B}" srcId="{8915AE57-BB65-4A33-9697-D4E33392F59E}" destId="{3E66AE70-6531-4E99-95E9-CB6F4766FF1A}" srcOrd="0" destOrd="0" parTransId="{4A367535-092F-4918-ABFF-AEDB7A5CC4DF}" sibTransId="{24BF8606-EF2D-44F7-8200-4C95DC37AA65}"/>
    <dgm:cxn modelId="{D741221F-174A-4B36-8C96-D7B0C14DED32}" type="presOf" srcId="{BEFEAFC6-2C4D-43F5-9367-012ED5EF976C}" destId="{B1714EA0-1B40-470E-9D05-F5597D9DAEF2}" srcOrd="0" destOrd="0" presId="urn:microsoft.com/office/officeart/2005/8/layout/hierarchy3"/>
    <dgm:cxn modelId="{94C3E2B4-2724-4E47-AD66-741397F8E063}" type="presOf" srcId="{60633C99-583C-4FA3-AB9F-2FD752D9DDE0}" destId="{674AF978-52B0-475D-9CB5-20A2369FA85E}" srcOrd="1" destOrd="0" presId="urn:microsoft.com/office/officeart/2005/8/layout/hierarchy3"/>
    <dgm:cxn modelId="{AFDC1817-9F1C-4452-801F-3B25B622E9C2}" srcId="{5C521FC4-855A-4883-AD63-D23C6E13E386}" destId="{8915AE57-BB65-4A33-9697-D4E33392F59E}" srcOrd="1" destOrd="0" parTransId="{6F0FECDA-5FB3-4213-939B-2DFAA8DECF39}" sibTransId="{419F4E26-43FB-4C33-8051-834D382CDDF4}"/>
    <dgm:cxn modelId="{36E1C241-51FF-4955-8D30-FB32F1D7848D}" type="presOf" srcId="{4A367535-092F-4918-ABFF-AEDB7A5CC4DF}" destId="{C1C7FB2C-9405-48C7-A18A-402CA0E560AD}" srcOrd="0" destOrd="0" presId="urn:microsoft.com/office/officeart/2005/8/layout/hierarchy3"/>
    <dgm:cxn modelId="{ED603E93-E506-47EB-8638-BBB52A6EA03B}" srcId="{5C521FC4-855A-4883-AD63-D23C6E13E386}" destId="{60633C99-583C-4FA3-AB9F-2FD752D9DDE0}" srcOrd="0" destOrd="0" parTransId="{E9E94742-3396-4799-999B-68925D1EF7ED}" sibTransId="{3CA0099A-4B7F-466D-B90C-688ABFBACD85}"/>
    <dgm:cxn modelId="{5EC0EEB6-3830-4F1B-A7D7-EDDF94E8BAA6}" type="presOf" srcId="{8915AE57-BB65-4A33-9697-D4E33392F59E}" destId="{D11658EE-D965-4B9A-A99A-92902FCF2779}" srcOrd="0" destOrd="0" presId="urn:microsoft.com/office/officeart/2005/8/layout/hierarchy3"/>
    <dgm:cxn modelId="{65201D9F-9A28-4851-BCC9-C793F7933DCA}" type="presOf" srcId="{5C521FC4-855A-4883-AD63-D23C6E13E386}" destId="{0CB39B26-ACDF-401C-85B4-D3BDD3124064}" srcOrd="0" destOrd="0" presId="urn:microsoft.com/office/officeart/2005/8/layout/hierarchy3"/>
    <dgm:cxn modelId="{DA1BC625-92D6-4054-BABB-74B0629D6CD5}" type="presOf" srcId="{3E66AE70-6531-4E99-95E9-CB6F4766FF1A}" destId="{00EA9C7A-B4F6-4A21-ADDB-252BD7400A07}" srcOrd="0" destOrd="0" presId="urn:microsoft.com/office/officeart/2005/8/layout/hierarchy3"/>
    <dgm:cxn modelId="{B5F2281F-F4F4-488D-B893-B559A13CEC77}" srcId="{5C521FC4-855A-4883-AD63-D23C6E13E386}" destId="{D6684957-4473-4C88-862F-B1C702D9214F}" srcOrd="2" destOrd="0" parTransId="{BD3AACEC-203E-4B36-8C18-CAB4030AF05A}" sibTransId="{06CC77B6-26DC-445B-9FAA-453F3089CE9B}"/>
    <dgm:cxn modelId="{6E9FBB85-C363-48CB-8DF3-7A3D5F8BFF9D}" srcId="{D6684957-4473-4C88-862F-B1C702D9214F}" destId="{BEFEAFC6-2C4D-43F5-9367-012ED5EF976C}" srcOrd="0" destOrd="0" parTransId="{78372F02-9F92-4A3A-A9E6-706F1A2481C9}" sibTransId="{EC4DED49-FC6B-4509-9D53-3F1F90F79B3A}"/>
    <dgm:cxn modelId="{485531C2-5F13-4095-B749-F56F19525C1F}" type="presOf" srcId="{D6684957-4473-4C88-862F-B1C702D9214F}" destId="{51164E86-272C-4AB2-A180-A92EFF92EB16}" srcOrd="0" destOrd="0" presId="urn:microsoft.com/office/officeart/2005/8/layout/hierarchy3"/>
    <dgm:cxn modelId="{DC51F848-4231-47B1-995F-BC567B9DD604}" type="presOf" srcId="{60633C99-583C-4FA3-AB9F-2FD752D9DDE0}" destId="{5BCFCDE0-D27A-4380-B9F6-16CFCD9EF232}" srcOrd="0" destOrd="0" presId="urn:microsoft.com/office/officeart/2005/8/layout/hierarchy3"/>
    <dgm:cxn modelId="{249FA590-0479-4232-8BAC-F72687B403C3}" type="presOf" srcId="{8915AE57-BB65-4A33-9697-D4E33392F59E}" destId="{1974A225-2B72-49D5-8380-4C9C2D87A5E7}" srcOrd="1" destOrd="0" presId="urn:microsoft.com/office/officeart/2005/8/layout/hierarchy3"/>
    <dgm:cxn modelId="{9B9DC132-8FEB-49E5-BE68-5913A1D1D9FA}" type="presOf" srcId="{D6684957-4473-4C88-862F-B1C702D9214F}" destId="{47514FAF-84DB-408B-A83F-F425D50AF636}" srcOrd="1" destOrd="0" presId="urn:microsoft.com/office/officeart/2005/8/layout/hierarchy3"/>
    <dgm:cxn modelId="{9A4E03F3-84F0-40A1-9D7B-A95AD7CB244C}" type="presParOf" srcId="{0CB39B26-ACDF-401C-85B4-D3BDD3124064}" destId="{112CB4ED-9379-4778-9A61-2F059E5524FF}" srcOrd="0" destOrd="0" presId="urn:microsoft.com/office/officeart/2005/8/layout/hierarchy3"/>
    <dgm:cxn modelId="{E2245389-D0F0-4BE4-B858-B5ABCD13F20E}" type="presParOf" srcId="{112CB4ED-9379-4778-9A61-2F059E5524FF}" destId="{398E9FFA-1D17-49A5-A02A-5CBE08214021}" srcOrd="0" destOrd="0" presId="urn:microsoft.com/office/officeart/2005/8/layout/hierarchy3"/>
    <dgm:cxn modelId="{EA929BF1-AE9F-4166-9D40-C496F2C8771F}" type="presParOf" srcId="{398E9FFA-1D17-49A5-A02A-5CBE08214021}" destId="{5BCFCDE0-D27A-4380-B9F6-16CFCD9EF232}" srcOrd="0" destOrd="0" presId="urn:microsoft.com/office/officeart/2005/8/layout/hierarchy3"/>
    <dgm:cxn modelId="{D21867D6-DEA7-46C4-9458-F182672EBCBD}" type="presParOf" srcId="{398E9FFA-1D17-49A5-A02A-5CBE08214021}" destId="{674AF978-52B0-475D-9CB5-20A2369FA85E}" srcOrd="1" destOrd="0" presId="urn:microsoft.com/office/officeart/2005/8/layout/hierarchy3"/>
    <dgm:cxn modelId="{E1B04F4B-06A6-48D4-B8D1-216BDB118698}" type="presParOf" srcId="{112CB4ED-9379-4778-9A61-2F059E5524FF}" destId="{D73A2A8B-7A10-4A3E-B10A-46DCB16B6022}" srcOrd="1" destOrd="0" presId="urn:microsoft.com/office/officeart/2005/8/layout/hierarchy3"/>
    <dgm:cxn modelId="{5FB0AB0A-7577-4A0B-805E-672A52E7D737}" type="presParOf" srcId="{0CB39B26-ACDF-401C-85B4-D3BDD3124064}" destId="{2F4DB37D-9E28-442B-A3DC-2E1A2C32FEA7}" srcOrd="1" destOrd="0" presId="urn:microsoft.com/office/officeart/2005/8/layout/hierarchy3"/>
    <dgm:cxn modelId="{EE8FB91F-C6B6-4167-9C28-A6296CDFADC1}" type="presParOf" srcId="{2F4DB37D-9E28-442B-A3DC-2E1A2C32FEA7}" destId="{7243E689-D3A6-49D1-88E9-5CA726DA458B}" srcOrd="0" destOrd="0" presId="urn:microsoft.com/office/officeart/2005/8/layout/hierarchy3"/>
    <dgm:cxn modelId="{EF3A71EF-CDDD-4E15-8354-43CF4EF3C58B}" type="presParOf" srcId="{7243E689-D3A6-49D1-88E9-5CA726DA458B}" destId="{D11658EE-D965-4B9A-A99A-92902FCF2779}" srcOrd="0" destOrd="0" presId="urn:microsoft.com/office/officeart/2005/8/layout/hierarchy3"/>
    <dgm:cxn modelId="{C6DEB12A-CC34-41B6-9D61-4A045A877BF4}" type="presParOf" srcId="{7243E689-D3A6-49D1-88E9-5CA726DA458B}" destId="{1974A225-2B72-49D5-8380-4C9C2D87A5E7}" srcOrd="1" destOrd="0" presId="urn:microsoft.com/office/officeart/2005/8/layout/hierarchy3"/>
    <dgm:cxn modelId="{A21FF751-D47D-4DA1-89F0-296C63973951}" type="presParOf" srcId="{2F4DB37D-9E28-442B-A3DC-2E1A2C32FEA7}" destId="{88E820F6-0EAC-40F1-A101-4D8B00479361}" srcOrd="1" destOrd="0" presId="urn:microsoft.com/office/officeart/2005/8/layout/hierarchy3"/>
    <dgm:cxn modelId="{76547525-3574-4344-9EA0-406D431F2902}" type="presParOf" srcId="{88E820F6-0EAC-40F1-A101-4D8B00479361}" destId="{C1C7FB2C-9405-48C7-A18A-402CA0E560AD}" srcOrd="0" destOrd="0" presId="urn:microsoft.com/office/officeart/2005/8/layout/hierarchy3"/>
    <dgm:cxn modelId="{17825370-BE62-403B-8103-AC1DA5B4D45C}" type="presParOf" srcId="{88E820F6-0EAC-40F1-A101-4D8B00479361}" destId="{00EA9C7A-B4F6-4A21-ADDB-252BD7400A07}" srcOrd="1" destOrd="0" presId="urn:microsoft.com/office/officeart/2005/8/layout/hierarchy3"/>
    <dgm:cxn modelId="{ED85BCC4-B1D5-4B6A-808B-97773504ECBF}" type="presParOf" srcId="{0CB39B26-ACDF-401C-85B4-D3BDD3124064}" destId="{D504BEDC-1C2A-4FC9-9580-8DDCEDB03699}" srcOrd="2" destOrd="0" presId="urn:microsoft.com/office/officeart/2005/8/layout/hierarchy3"/>
    <dgm:cxn modelId="{74AF3648-E626-4490-AAC4-66AE7C42BC1A}" type="presParOf" srcId="{D504BEDC-1C2A-4FC9-9580-8DDCEDB03699}" destId="{F982580F-44E6-49C4-9C3B-0D81738940B7}" srcOrd="0" destOrd="0" presId="urn:microsoft.com/office/officeart/2005/8/layout/hierarchy3"/>
    <dgm:cxn modelId="{8C7096F2-1CD1-4204-90C8-289989BF5A05}" type="presParOf" srcId="{F982580F-44E6-49C4-9C3B-0D81738940B7}" destId="{51164E86-272C-4AB2-A180-A92EFF92EB16}" srcOrd="0" destOrd="0" presId="urn:microsoft.com/office/officeart/2005/8/layout/hierarchy3"/>
    <dgm:cxn modelId="{F58E465E-7092-4300-9023-E27D67130D6B}" type="presParOf" srcId="{F982580F-44E6-49C4-9C3B-0D81738940B7}" destId="{47514FAF-84DB-408B-A83F-F425D50AF636}" srcOrd="1" destOrd="0" presId="urn:microsoft.com/office/officeart/2005/8/layout/hierarchy3"/>
    <dgm:cxn modelId="{26B8F2B2-B5EA-42DB-A258-8C13B22753D0}" type="presParOf" srcId="{D504BEDC-1C2A-4FC9-9580-8DDCEDB03699}" destId="{365E362F-A164-4B9A-89A1-1CAFAE476B3A}" srcOrd="1" destOrd="0" presId="urn:microsoft.com/office/officeart/2005/8/layout/hierarchy3"/>
    <dgm:cxn modelId="{A0D6F4F3-2C3A-49C9-AF3C-E545706F5C49}" type="presParOf" srcId="{365E362F-A164-4B9A-89A1-1CAFAE476B3A}" destId="{48BFF9B3-A8BD-4F54-9CAD-E90B6DC16D77}" srcOrd="0" destOrd="0" presId="urn:microsoft.com/office/officeart/2005/8/layout/hierarchy3"/>
    <dgm:cxn modelId="{22CD6842-D0D5-43D9-AEA0-070137DF00A1}" type="presParOf" srcId="{365E362F-A164-4B9A-89A1-1CAFAE476B3A}" destId="{B1714EA0-1B40-470E-9D05-F5597D9DAEF2}"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16A8A-4713-4C59-B461-FF7080002469}">
      <dsp:nvSpPr>
        <dsp:cNvPr id="0" name=""/>
        <dsp:cNvSpPr/>
      </dsp:nvSpPr>
      <dsp:spPr>
        <a:xfrm>
          <a:off x="0" y="1682"/>
          <a:ext cx="8640960" cy="4965187"/>
        </a:xfrm>
        <a:prstGeom prst="roundRect">
          <a:avLst/>
        </a:prstGeom>
        <a:solidFill>
          <a:schemeClr val="accent5">
            <a:lumMod val="60000"/>
            <a:lumOff val="40000"/>
          </a:schemeClr>
        </a:solidFill>
        <a:ln>
          <a:solidFill>
            <a:schemeClr val="accent2">
              <a:lumMod val="20000"/>
              <a:lumOff val="8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MX" sz="2000" b="1" i="0" kern="1200" dirty="0" smtClean="0"/>
            <a:t>PERSONA FÍSICA IDENTIFICADA O IDENTIFICABLE</a:t>
          </a:r>
          <a:r>
            <a:rPr lang="es-MX" sz="2000" i="0" kern="1200" dirty="0" smtClean="0"/>
            <a:t> relativos a:</a:t>
          </a:r>
        </a:p>
        <a:p>
          <a:pPr lvl="0" algn="l" defTabSz="889000">
            <a:lnSpc>
              <a:spcPct val="90000"/>
            </a:lnSpc>
            <a:spcBef>
              <a:spcPct val="0"/>
            </a:spcBef>
            <a:spcAft>
              <a:spcPct val="35000"/>
            </a:spcAft>
          </a:pPr>
          <a:r>
            <a:rPr lang="es-MX" sz="2000" i="0" kern="1200" dirty="0" smtClean="0"/>
            <a:t>Origen étnico o racial; </a:t>
          </a:r>
        </a:p>
        <a:p>
          <a:pPr lvl="0" algn="l" defTabSz="889000">
            <a:lnSpc>
              <a:spcPct val="90000"/>
            </a:lnSpc>
            <a:spcBef>
              <a:spcPct val="0"/>
            </a:spcBef>
            <a:spcAft>
              <a:spcPct val="35000"/>
            </a:spcAft>
          </a:pPr>
          <a:r>
            <a:rPr lang="es-MX" sz="2000" i="0" kern="1200" dirty="0" smtClean="0"/>
            <a:t>Características físicas, morales o emocionales; </a:t>
          </a:r>
        </a:p>
        <a:p>
          <a:pPr lvl="0" algn="l" defTabSz="889000">
            <a:lnSpc>
              <a:spcPct val="90000"/>
            </a:lnSpc>
            <a:spcBef>
              <a:spcPct val="0"/>
            </a:spcBef>
            <a:spcAft>
              <a:spcPct val="35000"/>
            </a:spcAft>
          </a:pPr>
          <a:r>
            <a:rPr lang="es-MX" sz="2000" i="0" kern="1200" dirty="0" smtClean="0"/>
            <a:t>vida afectiva o familiar; </a:t>
          </a:r>
        </a:p>
        <a:p>
          <a:pPr lvl="0" algn="l" defTabSz="889000">
            <a:lnSpc>
              <a:spcPct val="90000"/>
            </a:lnSpc>
            <a:spcBef>
              <a:spcPct val="0"/>
            </a:spcBef>
            <a:spcAft>
              <a:spcPct val="35000"/>
            </a:spcAft>
          </a:pPr>
          <a:r>
            <a:rPr lang="es-MX" sz="2000" i="0" kern="1200" dirty="0" smtClean="0"/>
            <a:t>Domicilio; </a:t>
          </a:r>
        </a:p>
        <a:p>
          <a:pPr lvl="0" algn="l" defTabSz="889000">
            <a:lnSpc>
              <a:spcPct val="90000"/>
            </a:lnSpc>
            <a:spcBef>
              <a:spcPct val="0"/>
            </a:spcBef>
            <a:spcAft>
              <a:spcPct val="35000"/>
            </a:spcAft>
          </a:pPr>
          <a:r>
            <a:rPr lang="es-MX" sz="2000" i="0" kern="1200" dirty="0" smtClean="0"/>
            <a:t>Número telefónico; </a:t>
          </a:r>
        </a:p>
        <a:p>
          <a:pPr lvl="0" algn="l" defTabSz="889000">
            <a:lnSpc>
              <a:spcPct val="90000"/>
            </a:lnSpc>
            <a:spcBef>
              <a:spcPct val="0"/>
            </a:spcBef>
            <a:spcAft>
              <a:spcPct val="35000"/>
            </a:spcAft>
          </a:pPr>
          <a:r>
            <a:rPr lang="es-MX" sz="2000" i="0" kern="1200" dirty="0" smtClean="0"/>
            <a:t>Patrimonio; </a:t>
          </a:r>
        </a:p>
        <a:p>
          <a:pPr lvl="0" algn="l" defTabSz="889000">
            <a:lnSpc>
              <a:spcPct val="90000"/>
            </a:lnSpc>
            <a:spcBef>
              <a:spcPct val="0"/>
            </a:spcBef>
            <a:spcAft>
              <a:spcPct val="35000"/>
            </a:spcAft>
          </a:pPr>
          <a:r>
            <a:rPr lang="es-MX" sz="2000" i="0" kern="1200" dirty="0" smtClean="0"/>
            <a:t>Ideología; </a:t>
          </a:r>
        </a:p>
        <a:p>
          <a:pPr lvl="0" algn="l" defTabSz="889000">
            <a:lnSpc>
              <a:spcPct val="90000"/>
            </a:lnSpc>
            <a:spcBef>
              <a:spcPct val="0"/>
            </a:spcBef>
            <a:spcAft>
              <a:spcPct val="35000"/>
            </a:spcAft>
          </a:pPr>
          <a:r>
            <a:rPr lang="es-MX" sz="2000" i="0" kern="1200" dirty="0" smtClean="0"/>
            <a:t>Opinión política y creencia o convicción religiosa y filosófica;</a:t>
          </a:r>
        </a:p>
        <a:p>
          <a:pPr lvl="0" algn="l" defTabSz="889000">
            <a:lnSpc>
              <a:spcPct val="90000"/>
            </a:lnSpc>
            <a:spcBef>
              <a:spcPct val="0"/>
            </a:spcBef>
            <a:spcAft>
              <a:spcPct val="35000"/>
            </a:spcAft>
          </a:pPr>
          <a:r>
            <a:rPr lang="es-MX" sz="2000" b="1" i="0" kern="1200" dirty="0" smtClean="0"/>
            <a:t>Estado de salud física y mental, e historial médico;</a:t>
          </a:r>
        </a:p>
        <a:p>
          <a:pPr lvl="0" algn="l" defTabSz="889000">
            <a:lnSpc>
              <a:spcPct val="90000"/>
            </a:lnSpc>
            <a:spcBef>
              <a:spcPct val="0"/>
            </a:spcBef>
            <a:spcAft>
              <a:spcPct val="35000"/>
            </a:spcAft>
          </a:pPr>
          <a:r>
            <a:rPr lang="es-MX" sz="2000" b="1" i="0" kern="1200" dirty="0" smtClean="0"/>
            <a:t>Preferencia sexual; y</a:t>
          </a:r>
        </a:p>
        <a:p>
          <a:pPr lvl="0" algn="l" defTabSz="889000">
            <a:lnSpc>
              <a:spcPct val="90000"/>
            </a:lnSpc>
            <a:spcBef>
              <a:spcPct val="0"/>
            </a:spcBef>
            <a:spcAft>
              <a:spcPct val="35000"/>
            </a:spcAft>
          </a:pPr>
          <a:r>
            <a:rPr lang="es-MX" sz="2000" b="1" i="0" kern="1200" dirty="0" smtClean="0"/>
            <a:t>Otras análogas que afecten la intimidad.</a:t>
          </a:r>
        </a:p>
      </dsp:txBody>
      <dsp:txXfrm>
        <a:off x="242380" y="244062"/>
        <a:ext cx="8156200" cy="44804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B1E0-CC4F-4F5C-A06C-22EB21459580}">
      <dsp:nvSpPr>
        <dsp:cNvPr id="0" name=""/>
        <dsp:cNvSpPr/>
      </dsp:nvSpPr>
      <dsp:spPr>
        <a:xfrm>
          <a:off x="56170" y="837205"/>
          <a:ext cx="2600614" cy="907503"/>
        </a:xfrm>
        <a:prstGeom prst="roundRect">
          <a:avLst>
            <a:gd name="adj" fmla="val 10000"/>
          </a:avLst>
        </a:prstGeom>
        <a:gradFill rotWithShape="0">
          <a:gsLst>
            <a:gs pos="0">
              <a:schemeClr val="accent5">
                <a:alpha val="90000"/>
                <a:hueOff val="0"/>
                <a:satOff val="0"/>
                <a:lumOff val="0"/>
                <a:alphaOff val="0"/>
                <a:tint val="50000"/>
                <a:satMod val="300000"/>
              </a:schemeClr>
            </a:gs>
            <a:gs pos="35000">
              <a:schemeClr val="accent5">
                <a:alpha val="90000"/>
                <a:hueOff val="0"/>
                <a:satOff val="0"/>
                <a:lumOff val="0"/>
                <a:alphaOff val="0"/>
                <a:tint val="37000"/>
                <a:satMod val="300000"/>
              </a:schemeClr>
            </a:gs>
            <a:gs pos="100000">
              <a:schemeClr val="accent5">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Persona física identificada o identificable.</a:t>
          </a:r>
          <a:endParaRPr lang="es-MX" sz="1700" kern="1200" dirty="0"/>
        </a:p>
      </dsp:txBody>
      <dsp:txXfrm>
        <a:off x="82750" y="863785"/>
        <a:ext cx="2547454" cy="854343"/>
      </dsp:txXfrm>
    </dsp:sp>
    <dsp:sp modelId="{A21EA33B-4A7D-429F-9E75-80FA38DE7478}">
      <dsp:nvSpPr>
        <dsp:cNvPr id="0" name=""/>
        <dsp:cNvSpPr/>
      </dsp:nvSpPr>
      <dsp:spPr>
        <a:xfrm>
          <a:off x="316231" y="1744709"/>
          <a:ext cx="206936" cy="699612"/>
        </a:xfrm>
        <a:custGeom>
          <a:avLst/>
          <a:gdLst/>
          <a:ahLst/>
          <a:cxnLst/>
          <a:rect l="0" t="0" r="0" b="0"/>
          <a:pathLst>
            <a:path>
              <a:moveTo>
                <a:pt x="0" y="0"/>
              </a:moveTo>
              <a:lnTo>
                <a:pt x="0" y="699612"/>
              </a:lnTo>
              <a:lnTo>
                <a:pt x="206936" y="69961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CAE4B-E143-45E5-9A30-4BF4D7BF38D8}">
      <dsp:nvSpPr>
        <dsp:cNvPr id="0" name=""/>
        <dsp:cNvSpPr/>
      </dsp:nvSpPr>
      <dsp:spPr>
        <a:xfrm>
          <a:off x="523168" y="1990569"/>
          <a:ext cx="2174247" cy="907503"/>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b="1" kern="1200" dirty="0" smtClean="0"/>
            <a:t>Persona física.</a:t>
          </a:r>
          <a:endParaRPr lang="es-MX" sz="1900" kern="1200" dirty="0"/>
        </a:p>
      </dsp:txBody>
      <dsp:txXfrm>
        <a:off x="549748" y="2017149"/>
        <a:ext cx="2121087" cy="854343"/>
      </dsp:txXfrm>
    </dsp:sp>
    <dsp:sp modelId="{69080AC4-EEDE-49DB-9EAF-D4A3F900DE8D}">
      <dsp:nvSpPr>
        <dsp:cNvPr id="0" name=""/>
        <dsp:cNvSpPr/>
      </dsp:nvSpPr>
      <dsp:spPr>
        <a:xfrm>
          <a:off x="316231" y="1744709"/>
          <a:ext cx="206936" cy="1833991"/>
        </a:xfrm>
        <a:custGeom>
          <a:avLst/>
          <a:gdLst/>
          <a:ahLst/>
          <a:cxnLst/>
          <a:rect l="0" t="0" r="0" b="0"/>
          <a:pathLst>
            <a:path>
              <a:moveTo>
                <a:pt x="0" y="0"/>
              </a:moveTo>
              <a:lnTo>
                <a:pt x="0" y="1833991"/>
              </a:lnTo>
              <a:lnTo>
                <a:pt x="206936" y="1833991"/>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7F123-7325-4DF3-9A1C-7145054A653A}">
      <dsp:nvSpPr>
        <dsp:cNvPr id="0" name=""/>
        <dsp:cNvSpPr/>
      </dsp:nvSpPr>
      <dsp:spPr>
        <a:xfrm>
          <a:off x="523168" y="3124948"/>
          <a:ext cx="2174247" cy="907503"/>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13333"/>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b="1" kern="1200" dirty="0" smtClean="0"/>
            <a:t>Persona física que pueda ser identificada. </a:t>
          </a:r>
          <a:endParaRPr lang="es-MX" sz="1900" kern="1200" dirty="0"/>
        </a:p>
      </dsp:txBody>
      <dsp:txXfrm>
        <a:off x="549748" y="3151528"/>
        <a:ext cx="2121087" cy="854343"/>
      </dsp:txXfrm>
    </dsp:sp>
    <dsp:sp modelId="{80C6A74B-7B0A-42ED-BAA4-4514BD7E1EC4}">
      <dsp:nvSpPr>
        <dsp:cNvPr id="0" name=""/>
        <dsp:cNvSpPr/>
      </dsp:nvSpPr>
      <dsp:spPr>
        <a:xfrm>
          <a:off x="316231" y="1744709"/>
          <a:ext cx="206936" cy="2968370"/>
        </a:xfrm>
        <a:custGeom>
          <a:avLst/>
          <a:gdLst/>
          <a:ahLst/>
          <a:cxnLst/>
          <a:rect l="0" t="0" r="0" b="0"/>
          <a:pathLst>
            <a:path>
              <a:moveTo>
                <a:pt x="0" y="0"/>
              </a:moveTo>
              <a:lnTo>
                <a:pt x="0" y="2968370"/>
              </a:lnTo>
              <a:lnTo>
                <a:pt x="206936" y="2968370"/>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90ABF-8A8F-4ECE-9A4F-39EA2FC30417}">
      <dsp:nvSpPr>
        <dsp:cNvPr id="0" name=""/>
        <dsp:cNvSpPr/>
      </dsp:nvSpPr>
      <dsp:spPr>
        <a:xfrm>
          <a:off x="523168" y="4259328"/>
          <a:ext cx="2174247" cy="907503"/>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26667"/>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b="1" kern="1200" dirty="0" smtClean="0"/>
            <a:t>Persona física que pueda ser identificable. </a:t>
          </a:r>
          <a:endParaRPr lang="es-MX" sz="1900" kern="1200" dirty="0"/>
        </a:p>
      </dsp:txBody>
      <dsp:txXfrm>
        <a:off x="549748" y="4285908"/>
        <a:ext cx="2121087" cy="854343"/>
      </dsp:txXfrm>
    </dsp:sp>
    <dsp:sp modelId="{FC396329-B1A9-498A-8119-12D6DD797C24}">
      <dsp:nvSpPr>
        <dsp:cNvPr id="0" name=""/>
        <dsp:cNvSpPr/>
      </dsp:nvSpPr>
      <dsp:spPr>
        <a:xfrm>
          <a:off x="2989566" y="816124"/>
          <a:ext cx="2600614" cy="907503"/>
        </a:xfrm>
        <a:prstGeom prst="roundRect">
          <a:avLst>
            <a:gd name="adj" fmla="val 10000"/>
          </a:avLst>
        </a:prstGeom>
        <a:gradFill rotWithShape="0">
          <a:gsLst>
            <a:gs pos="0">
              <a:schemeClr val="accent5">
                <a:alpha val="90000"/>
                <a:hueOff val="0"/>
                <a:satOff val="0"/>
                <a:lumOff val="0"/>
                <a:alphaOff val="-20000"/>
                <a:tint val="50000"/>
                <a:satMod val="300000"/>
              </a:schemeClr>
            </a:gs>
            <a:gs pos="35000">
              <a:schemeClr val="accent5">
                <a:alpha val="90000"/>
                <a:hueOff val="0"/>
                <a:satOff val="0"/>
                <a:lumOff val="0"/>
                <a:alphaOff val="-20000"/>
                <a:tint val="37000"/>
                <a:satMod val="300000"/>
              </a:schemeClr>
            </a:gs>
            <a:gs pos="100000">
              <a:schemeClr val="accent5">
                <a:alpha val="90000"/>
                <a:hueOff val="0"/>
                <a:satOff val="0"/>
                <a:lumOff val="0"/>
                <a:alphaOff val="-2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Datos específicos</a:t>
          </a:r>
          <a:endParaRPr lang="es-MX" sz="1700" kern="1200" dirty="0"/>
        </a:p>
      </dsp:txBody>
      <dsp:txXfrm>
        <a:off x="3016146" y="842704"/>
        <a:ext cx="2547454" cy="854343"/>
      </dsp:txXfrm>
    </dsp:sp>
    <dsp:sp modelId="{C6D8EE86-05E3-408C-9845-74B03F92B6B3}">
      <dsp:nvSpPr>
        <dsp:cNvPr id="0" name=""/>
        <dsp:cNvSpPr/>
      </dsp:nvSpPr>
      <dsp:spPr>
        <a:xfrm>
          <a:off x="3249627" y="1723627"/>
          <a:ext cx="327906" cy="1303038"/>
        </a:xfrm>
        <a:custGeom>
          <a:avLst/>
          <a:gdLst/>
          <a:ahLst/>
          <a:cxnLst/>
          <a:rect l="0" t="0" r="0" b="0"/>
          <a:pathLst>
            <a:path>
              <a:moveTo>
                <a:pt x="0" y="0"/>
              </a:moveTo>
              <a:lnTo>
                <a:pt x="0" y="1303038"/>
              </a:lnTo>
              <a:lnTo>
                <a:pt x="327906" y="1303038"/>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E255A8-88FF-4A1E-A2BD-5CC3E318DCEA}">
      <dsp:nvSpPr>
        <dsp:cNvPr id="0" name=""/>
        <dsp:cNvSpPr/>
      </dsp:nvSpPr>
      <dsp:spPr>
        <a:xfrm>
          <a:off x="3577533" y="1990569"/>
          <a:ext cx="3130537" cy="2072193"/>
        </a:xfrm>
        <a:prstGeom prst="roundRect">
          <a:avLst>
            <a:gd name="adj" fmla="val 10000"/>
          </a:avLst>
        </a:prstGeom>
        <a:solidFill>
          <a:schemeClr val="lt1">
            <a:alpha val="90000"/>
            <a:hueOff val="0"/>
            <a:satOff val="0"/>
            <a:lumOff val="0"/>
            <a:alphaOff val="0"/>
          </a:schemeClr>
        </a:solidFill>
        <a:ln w="9525" cap="flat" cmpd="sng" algn="ctr">
          <a:solidFill>
            <a:schemeClr val="accent5">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s-MX" sz="1900" b="1" kern="1200" dirty="0" smtClean="0"/>
            <a:t>Domicilio, teléfono, opiniones, vida afectiva, familiar, estados de salud, etc.</a:t>
          </a:r>
          <a:endParaRPr lang="es-MX" sz="1900" b="1" kern="1200" dirty="0"/>
        </a:p>
      </dsp:txBody>
      <dsp:txXfrm>
        <a:off x="3638225" y="2051261"/>
        <a:ext cx="3009153" cy="1950809"/>
      </dsp:txXfrm>
    </dsp:sp>
    <dsp:sp modelId="{0B7D0654-A5BC-45E6-B5FE-F115770F5855}">
      <dsp:nvSpPr>
        <dsp:cNvPr id="0" name=""/>
        <dsp:cNvSpPr/>
      </dsp:nvSpPr>
      <dsp:spPr>
        <a:xfrm>
          <a:off x="6114821" y="840499"/>
          <a:ext cx="2600614" cy="907503"/>
        </a:xfrm>
        <a:prstGeom prst="roundRect">
          <a:avLst>
            <a:gd name="adj" fmla="val 10000"/>
          </a:avLst>
        </a:prstGeom>
        <a:gradFill rotWithShape="0">
          <a:gsLst>
            <a:gs pos="0">
              <a:schemeClr val="accent5">
                <a:alpha val="90000"/>
                <a:hueOff val="0"/>
                <a:satOff val="0"/>
                <a:lumOff val="0"/>
                <a:alphaOff val="-40000"/>
                <a:tint val="50000"/>
                <a:satMod val="300000"/>
              </a:schemeClr>
            </a:gs>
            <a:gs pos="35000">
              <a:schemeClr val="accent5">
                <a:alpha val="90000"/>
                <a:hueOff val="0"/>
                <a:satOff val="0"/>
                <a:lumOff val="0"/>
                <a:alphaOff val="-40000"/>
                <a:tint val="37000"/>
                <a:satMod val="300000"/>
              </a:schemeClr>
            </a:gs>
            <a:gs pos="100000">
              <a:schemeClr val="accent5">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MX" sz="1700" kern="1200" dirty="0" smtClean="0"/>
            <a:t>Datos análogos afecte </a:t>
          </a:r>
          <a:r>
            <a:rPr lang="es-MX" sz="1700" b="1" kern="1200" dirty="0" smtClean="0"/>
            <a:t>“INTIMIDAD”</a:t>
          </a:r>
          <a:r>
            <a:rPr lang="es-MX" sz="1700" kern="1200" dirty="0" smtClean="0"/>
            <a:t> que puedan dar origen a discriminación</a:t>
          </a:r>
          <a:endParaRPr lang="es-MX" sz="1700" kern="1200" dirty="0"/>
        </a:p>
      </dsp:txBody>
      <dsp:txXfrm>
        <a:off x="6141401" y="867079"/>
        <a:ext cx="2547454" cy="8543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0D50E-2BFE-4079-ACFC-7D1B97648B58}">
      <dsp:nvSpPr>
        <dsp:cNvPr id="0" name=""/>
        <dsp:cNvSpPr/>
      </dsp:nvSpPr>
      <dsp:spPr>
        <a:xfrm>
          <a:off x="65189" y="233037"/>
          <a:ext cx="3238690" cy="70907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Datos sensibles</a:t>
          </a:r>
          <a:endParaRPr lang="es-MX" sz="2400" kern="1200" dirty="0"/>
        </a:p>
      </dsp:txBody>
      <dsp:txXfrm>
        <a:off x="85957" y="253805"/>
        <a:ext cx="3197154" cy="667536"/>
      </dsp:txXfrm>
    </dsp:sp>
    <dsp:sp modelId="{7FFA6DB7-AC31-481B-984D-9B3968F658D6}">
      <dsp:nvSpPr>
        <dsp:cNvPr id="0" name=""/>
        <dsp:cNvSpPr/>
      </dsp:nvSpPr>
      <dsp:spPr>
        <a:xfrm>
          <a:off x="389058" y="942110"/>
          <a:ext cx="260307" cy="494060"/>
        </a:xfrm>
        <a:custGeom>
          <a:avLst/>
          <a:gdLst/>
          <a:ahLst/>
          <a:cxnLst/>
          <a:rect l="0" t="0" r="0" b="0"/>
          <a:pathLst>
            <a:path>
              <a:moveTo>
                <a:pt x="0" y="0"/>
              </a:moveTo>
              <a:lnTo>
                <a:pt x="0" y="494060"/>
              </a:lnTo>
              <a:lnTo>
                <a:pt x="260307" y="49406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3D67A-070F-4B91-A541-33BA5A443080}">
      <dsp:nvSpPr>
        <dsp:cNvPr id="0" name=""/>
        <dsp:cNvSpPr/>
      </dsp:nvSpPr>
      <dsp:spPr>
        <a:xfrm>
          <a:off x="649366" y="1081634"/>
          <a:ext cx="3819203" cy="70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t>Identificativos de sentimientos y de personalidad; </a:t>
          </a:r>
        </a:p>
      </dsp:txBody>
      <dsp:txXfrm>
        <a:off x="670134" y="1102402"/>
        <a:ext cx="3777667" cy="667536"/>
      </dsp:txXfrm>
    </dsp:sp>
    <dsp:sp modelId="{62F9BC21-A42D-4B82-8B78-421A8A1C6408}">
      <dsp:nvSpPr>
        <dsp:cNvPr id="0" name=""/>
        <dsp:cNvSpPr/>
      </dsp:nvSpPr>
      <dsp:spPr>
        <a:xfrm>
          <a:off x="389058" y="942110"/>
          <a:ext cx="260307" cy="1380401"/>
        </a:xfrm>
        <a:custGeom>
          <a:avLst/>
          <a:gdLst/>
          <a:ahLst/>
          <a:cxnLst/>
          <a:rect l="0" t="0" r="0" b="0"/>
          <a:pathLst>
            <a:path>
              <a:moveTo>
                <a:pt x="0" y="0"/>
              </a:moveTo>
              <a:lnTo>
                <a:pt x="0" y="1380401"/>
              </a:lnTo>
              <a:lnTo>
                <a:pt x="260307" y="13804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D6B528-6EA5-42C6-B017-159ADA6D2874}">
      <dsp:nvSpPr>
        <dsp:cNvPr id="0" name=""/>
        <dsp:cNvSpPr/>
      </dsp:nvSpPr>
      <dsp:spPr>
        <a:xfrm>
          <a:off x="649366" y="1967976"/>
          <a:ext cx="3819203" cy="70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t>Pensamientos privados; </a:t>
          </a:r>
        </a:p>
      </dsp:txBody>
      <dsp:txXfrm>
        <a:off x="670134" y="1988744"/>
        <a:ext cx="3777667" cy="667536"/>
      </dsp:txXfrm>
    </dsp:sp>
    <dsp:sp modelId="{A33BC12C-3BCA-4678-AE53-6FD53F01709C}">
      <dsp:nvSpPr>
        <dsp:cNvPr id="0" name=""/>
        <dsp:cNvSpPr/>
      </dsp:nvSpPr>
      <dsp:spPr>
        <a:xfrm>
          <a:off x="389058" y="942110"/>
          <a:ext cx="260307" cy="2266743"/>
        </a:xfrm>
        <a:custGeom>
          <a:avLst/>
          <a:gdLst/>
          <a:ahLst/>
          <a:cxnLst/>
          <a:rect l="0" t="0" r="0" b="0"/>
          <a:pathLst>
            <a:path>
              <a:moveTo>
                <a:pt x="0" y="0"/>
              </a:moveTo>
              <a:lnTo>
                <a:pt x="0" y="2266743"/>
              </a:lnTo>
              <a:lnTo>
                <a:pt x="260307" y="2266743"/>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35E040-8ADF-4B50-BD76-BD61C7124E5F}">
      <dsp:nvSpPr>
        <dsp:cNvPr id="0" name=""/>
        <dsp:cNvSpPr/>
      </dsp:nvSpPr>
      <dsp:spPr>
        <a:xfrm>
          <a:off x="649366" y="2854317"/>
          <a:ext cx="3819203" cy="70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t>Escasa disposición público; </a:t>
          </a:r>
        </a:p>
      </dsp:txBody>
      <dsp:txXfrm>
        <a:off x="670134" y="2875085"/>
        <a:ext cx="3777667" cy="667536"/>
      </dsp:txXfrm>
    </dsp:sp>
    <dsp:sp modelId="{D49AA3CD-E305-4C91-8D0A-8A412AB869C0}">
      <dsp:nvSpPr>
        <dsp:cNvPr id="0" name=""/>
        <dsp:cNvSpPr/>
      </dsp:nvSpPr>
      <dsp:spPr>
        <a:xfrm>
          <a:off x="389058" y="942110"/>
          <a:ext cx="260307" cy="3153084"/>
        </a:xfrm>
        <a:custGeom>
          <a:avLst/>
          <a:gdLst/>
          <a:ahLst/>
          <a:cxnLst/>
          <a:rect l="0" t="0" r="0" b="0"/>
          <a:pathLst>
            <a:path>
              <a:moveTo>
                <a:pt x="0" y="0"/>
              </a:moveTo>
              <a:lnTo>
                <a:pt x="0" y="3153084"/>
              </a:lnTo>
              <a:lnTo>
                <a:pt x="260307" y="3153084"/>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37065-8020-4902-A072-399E84EB69A3}">
      <dsp:nvSpPr>
        <dsp:cNvPr id="0" name=""/>
        <dsp:cNvSpPr/>
      </dsp:nvSpPr>
      <dsp:spPr>
        <a:xfrm>
          <a:off x="649366" y="3740658"/>
          <a:ext cx="3819203" cy="709072"/>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b="0" kern="1200" dirty="0" smtClean="0"/>
            <a:t>Violación = daño grave.</a:t>
          </a:r>
        </a:p>
      </dsp:txBody>
      <dsp:txXfrm>
        <a:off x="670134" y="3761426"/>
        <a:ext cx="3777667" cy="667536"/>
      </dsp:txXfrm>
    </dsp:sp>
    <dsp:sp modelId="{AD4CFA93-7215-4130-A1F2-0C2C6923FA4D}">
      <dsp:nvSpPr>
        <dsp:cNvPr id="0" name=""/>
        <dsp:cNvSpPr/>
      </dsp:nvSpPr>
      <dsp:spPr>
        <a:xfrm>
          <a:off x="4303551" y="258762"/>
          <a:ext cx="3566651" cy="709072"/>
        </a:xfrm>
        <a:prstGeom prst="roundRect">
          <a:avLst>
            <a:gd name="adj" fmla="val 10000"/>
          </a:avLst>
        </a:prstGeom>
        <a:solidFill>
          <a:schemeClr val="accent5">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t>Alcance público</a:t>
          </a:r>
          <a:endParaRPr lang="es-MX" sz="2400" kern="1200" dirty="0"/>
        </a:p>
      </dsp:txBody>
      <dsp:txXfrm>
        <a:off x="4324319" y="279530"/>
        <a:ext cx="3525115" cy="667536"/>
      </dsp:txXfrm>
    </dsp:sp>
    <dsp:sp modelId="{243B9142-42C4-4C49-AD66-F4F91B44EEC2}">
      <dsp:nvSpPr>
        <dsp:cNvPr id="0" name=""/>
        <dsp:cNvSpPr/>
      </dsp:nvSpPr>
      <dsp:spPr>
        <a:xfrm>
          <a:off x="4660216" y="967835"/>
          <a:ext cx="164517" cy="1211249"/>
        </a:xfrm>
        <a:custGeom>
          <a:avLst/>
          <a:gdLst/>
          <a:ahLst/>
          <a:cxnLst/>
          <a:rect l="0" t="0" r="0" b="0"/>
          <a:pathLst>
            <a:path>
              <a:moveTo>
                <a:pt x="0" y="0"/>
              </a:moveTo>
              <a:lnTo>
                <a:pt x="0" y="1211249"/>
              </a:lnTo>
              <a:lnTo>
                <a:pt x="164517" y="121124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8CF8B3-8CF7-47CE-A602-97CD05A07647}">
      <dsp:nvSpPr>
        <dsp:cNvPr id="0" name=""/>
        <dsp:cNvSpPr/>
      </dsp:nvSpPr>
      <dsp:spPr>
        <a:xfrm>
          <a:off x="4824733" y="1110167"/>
          <a:ext cx="3819203" cy="213783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MX" sz="2000" kern="1200" dirty="0" smtClean="0"/>
            <a:t>Nombre y apellidos, domicilio, filiación, número de teléfono, números </a:t>
          </a:r>
          <a:r>
            <a:rPr lang="es-MX" sz="2000" kern="1200" dirty="0" smtClean="0"/>
            <a:t>identificativos </a:t>
          </a:r>
          <a:r>
            <a:rPr lang="es-MX" sz="2000" kern="1200" dirty="0" smtClean="0"/>
            <a:t>(cédula, pasaporte, etc.), patrimonio, créditos </a:t>
          </a:r>
          <a:r>
            <a:rPr lang="es-MX" sz="2000" kern="1200" dirty="0" smtClean="0"/>
            <a:t>obtenidos.</a:t>
          </a:r>
          <a:endParaRPr lang="es-MX" sz="2000" kern="1200" dirty="0"/>
        </a:p>
      </dsp:txBody>
      <dsp:txXfrm>
        <a:off x="4887348" y="1172782"/>
        <a:ext cx="3693973" cy="2012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CDE0-D27A-4380-B9F6-16CFCD9EF232}">
      <dsp:nvSpPr>
        <dsp:cNvPr id="0" name=""/>
        <dsp:cNvSpPr/>
      </dsp:nvSpPr>
      <dsp:spPr>
        <a:xfrm>
          <a:off x="288670" y="3312"/>
          <a:ext cx="1569102" cy="3655073"/>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t>La protección de datos (hábeas data) aparece a finales del siglo XX.</a:t>
          </a:r>
          <a:endParaRPr lang="es-MX" sz="1800" kern="1200" dirty="0"/>
        </a:p>
      </dsp:txBody>
      <dsp:txXfrm>
        <a:off x="334627" y="49269"/>
        <a:ext cx="1477188" cy="3563159"/>
      </dsp:txXfrm>
    </dsp:sp>
    <dsp:sp modelId="{F5D675C2-5ACD-4E1B-82D1-E044558AAAA0}">
      <dsp:nvSpPr>
        <dsp:cNvPr id="0" name=""/>
        <dsp:cNvSpPr/>
      </dsp:nvSpPr>
      <dsp:spPr>
        <a:xfrm>
          <a:off x="2136894" y="0"/>
          <a:ext cx="2054781" cy="564518"/>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endParaRPr lang="es-MX" sz="1800" b="1" kern="1200" dirty="0" smtClean="0"/>
        </a:p>
        <a:p>
          <a:pPr lvl="0" algn="ctr" defTabSz="800100">
            <a:lnSpc>
              <a:spcPct val="90000"/>
            </a:lnSpc>
            <a:spcBef>
              <a:spcPct val="0"/>
            </a:spcBef>
            <a:spcAft>
              <a:spcPct val="35000"/>
            </a:spcAft>
          </a:pPr>
          <a:r>
            <a:rPr lang="es-MX" sz="1800" b="1" kern="1200" dirty="0" smtClean="0"/>
            <a:t>ALEMANIA</a:t>
          </a:r>
        </a:p>
        <a:p>
          <a:pPr lvl="0" algn="ctr" defTabSz="800100">
            <a:lnSpc>
              <a:spcPct val="90000"/>
            </a:lnSpc>
            <a:spcBef>
              <a:spcPct val="0"/>
            </a:spcBef>
            <a:spcAft>
              <a:spcPct val="35000"/>
            </a:spcAft>
          </a:pPr>
          <a:r>
            <a:rPr lang="es-MX" sz="1800" kern="1200" dirty="0" smtClean="0"/>
            <a:t> </a:t>
          </a:r>
        </a:p>
      </dsp:txBody>
      <dsp:txXfrm>
        <a:off x="2153428" y="16534"/>
        <a:ext cx="2021713" cy="531450"/>
      </dsp:txXfrm>
    </dsp:sp>
    <dsp:sp modelId="{AFEC0F5C-B005-4E9F-90E5-A2F0EAB51EBC}">
      <dsp:nvSpPr>
        <dsp:cNvPr id="0" name=""/>
        <dsp:cNvSpPr/>
      </dsp:nvSpPr>
      <dsp:spPr>
        <a:xfrm>
          <a:off x="2342372" y="564518"/>
          <a:ext cx="208616" cy="1384227"/>
        </a:xfrm>
        <a:custGeom>
          <a:avLst/>
          <a:gdLst/>
          <a:ahLst/>
          <a:cxnLst/>
          <a:rect l="0" t="0" r="0" b="0"/>
          <a:pathLst>
            <a:path>
              <a:moveTo>
                <a:pt x="0" y="0"/>
              </a:moveTo>
              <a:lnTo>
                <a:pt x="0" y="1384227"/>
              </a:lnTo>
              <a:lnTo>
                <a:pt x="208616" y="13842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DA400-D496-42DC-9082-07C6C3A663EF}">
      <dsp:nvSpPr>
        <dsp:cNvPr id="0" name=""/>
        <dsp:cNvSpPr/>
      </dsp:nvSpPr>
      <dsp:spPr>
        <a:xfrm>
          <a:off x="2550989" y="708961"/>
          <a:ext cx="2117478" cy="24795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t>Weimar de Alemania (1919), expedientes procedimientos administrativos</a:t>
          </a:r>
        </a:p>
      </dsp:txBody>
      <dsp:txXfrm>
        <a:off x="2613008" y="770980"/>
        <a:ext cx="1993440" cy="2355532"/>
      </dsp:txXfrm>
    </dsp:sp>
    <dsp:sp modelId="{22F80D2A-C386-4CF2-9ED2-4819F4E8AAD8}">
      <dsp:nvSpPr>
        <dsp:cNvPr id="0" name=""/>
        <dsp:cNvSpPr/>
      </dsp:nvSpPr>
      <dsp:spPr>
        <a:xfrm>
          <a:off x="2342372" y="564518"/>
          <a:ext cx="208616" cy="3047401"/>
        </a:xfrm>
        <a:custGeom>
          <a:avLst/>
          <a:gdLst/>
          <a:ahLst/>
          <a:cxnLst/>
          <a:rect l="0" t="0" r="0" b="0"/>
          <a:pathLst>
            <a:path>
              <a:moveTo>
                <a:pt x="0" y="0"/>
              </a:moveTo>
              <a:lnTo>
                <a:pt x="0" y="3047401"/>
              </a:lnTo>
              <a:lnTo>
                <a:pt x="208616" y="30474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DD5E6E-E112-42F6-B7D0-6480F2B7DA62}">
      <dsp:nvSpPr>
        <dsp:cNvPr id="0" name=""/>
        <dsp:cNvSpPr/>
      </dsp:nvSpPr>
      <dsp:spPr>
        <a:xfrm>
          <a:off x="2550989" y="3329661"/>
          <a:ext cx="5804338" cy="56451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t>La Ley de Protección de Datos </a:t>
          </a:r>
          <a:r>
            <a:rPr lang="es-MX" sz="1800" kern="1200" dirty="0" smtClean="0"/>
            <a:t>Federal (1977</a:t>
          </a:r>
          <a:r>
            <a:rPr lang="es-MX" sz="1800" kern="1200" dirty="0" smtClean="0"/>
            <a:t>). </a:t>
          </a:r>
        </a:p>
      </dsp:txBody>
      <dsp:txXfrm>
        <a:off x="2567523" y="3346195"/>
        <a:ext cx="5771270" cy="531450"/>
      </dsp:txXfrm>
    </dsp:sp>
    <dsp:sp modelId="{89C79ABD-32AD-4AA9-ADB4-6F659180A4A3}">
      <dsp:nvSpPr>
        <dsp:cNvPr id="0" name=""/>
        <dsp:cNvSpPr/>
      </dsp:nvSpPr>
      <dsp:spPr>
        <a:xfrm>
          <a:off x="2342372" y="564518"/>
          <a:ext cx="208616" cy="3791739"/>
        </a:xfrm>
        <a:custGeom>
          <a:avLst/>
          <a:gdLst/>
          <a:ahLst/>
          <a:cxnLst/>
          <a:rect l="0" t="0" r="0" b="0"/>
          <a:pathLst>
            <a:path>
              <a:moveTo>
                <a:pt x="0" y="0"/>
              </a:moveTo>
              <a:lnTo>
                <a:pt x="0" y="3791739"/>
              </a:lnTo>
              <a:lnTo>
                <a:pt x="208616" y="37917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19C2E-42DA-4247-A501-CAF50DCED9CC}">
      <dsp:nvSpPr>
        <dsp:cNvPr id="0" name=""/>
        <dsp:cNvSpPr/>
      </dsp:nvSpPr>
      <dsp:spPr>
        <a:xfrm>
          <a:off x="2550989" y="4035309"/>
          <a:ext cx="5781811" cy="64189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kern="1200" dirty="0" smtClean="0"/>
            <a:t>Comisión Federal para la Protección de Datos.</a:t>
          </a:r>
        </a:p>
      </dsp:txBody>
      <dsp:txXfrm>
        <a:off x="2569790" y="4054110"/>
        <a:ext cx="5744209" cy="604295"/>
      </dsp:txXfrm>
    </dsp:sp>
    <dsp:sp modelId="{74A4D9EC-8377-4B10-A2AC-4ACF4E8FF12E}">
      <dsp:nvSpPr>
        <dsp:cNvPr id="0" name=""/>
        <dsp:cNvSpPr/>
      </dsp:nvSpPr>
      <dsp:spPr>
        <a:xfrm>
          <a:off x="4556322" y="0"/>
          <a:ext cx="2054781" cy="564518"/>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smtClean="0"/>
            <a:t>EUA</a:t>
          </a:r>
          <a:endParaRPr lang="es-ES" sz="1800" kern="1200" dirty="0" smtClean="0"/>
        </a:p>
      </dsp:txBody>
      <dsp:txXfrm>
        <a:off x="4572856" y="16534"/>
        <a:ext cx="2021713" cy="531450"/>
      </dsp:txXfrm>
    </dsp:sp>
    <dsp:sp modelId="{0DA091B0-406A-4126-BD0C-BAEF6B042CE1}">
      <dsp:nvSpPr>
        <dsp:cNvPr id="0" name=""/>
        <dsp:cNvSpPr/>
      </dsp:nvSpPr>
      <dsp:spPr>
        <a:xfrm>
          <a:off x="4761801" y="564518"/>
          <a:ext cx="188926" cy="1190899"/>
        </a:xfrm>
        <a:custGeom>
          <a:avLst/>
          <a:gdLst/>
          <a:ahLst/>
          <a:cxnLst/>
          <a:rect l="0" t="0" r="0" b="0"/>
          <a:pathLst>
            <a:path>
              <a:moveTo>
                <a:pt x="0" y="0"/>
              </a:moveTo>
              <a:lnTo>
                <a:pt x="0" y="1190899"/>
              </a:lnTo>
              <a:lnTo>
                <a:pt x="188926" y="1190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B6A93B-A5D7-4577-AC78-99D1C7F2B804}">
      <dsp:nvSpPr>
        <dsp:cNvPr id="0" name=""/>
        <dsp:cNvSpPr/>
      </dsp:nvSpPr>
      <dsp:spPr>
        <a:xfrm>
          <a:off x="4950727" y="708961"/>
          <a:ext cx="2391148" cy="2092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endParaRPr lang="es-MX" sz="1800" kern="1200" dirty="0" smtClean="0"/>
        </a:p>
        <a:p>
          <a:pPr lvl="0" algn="ctr" defTabSz="800100">
            <a:lnSpc>
              <a:spcPct val="90000"/>
            </a:lnSpc>
            <a:spcBef>
              <a:spcPct val="0"/>
            </a:spcBef>
            <a:spcAft>
              <a:spcPct val="35000"/>
            </a:spcAft>
          </a:pPr>
          <a:r>
            <a:rPr lang="es-MX" sz="1800" kern="1200" dirty="0" smtClean="0"/>
            <a:t>Ley de Privacidad (1974), </a:t>
          </a:r>
        </a:p>
        <a:p>
          <a:pPr lvl="0" algn="ctr" defTabSz="800100">
            <a:lnSpc>
              <a:spcPct val="90000"/>
            </a:lnSpc>
            <a:spcBef>
              <a:spcPct val="0"/>
            </a:spcBef>
            <a:spcAft>
              <a:spcPct val="35000"/>
            </a:spcAft>
          </a:pPr>
          <a:r>
            <a:rPr lang="es-MX" sz="1800" kern="1200" dirty="0" smtClean="0"/>
            <a:t>Caso «Roe»</a:t>
          </a:r>
        </a:p>
        <a:p>
          <a:pPr lvl="0" algn="ctr" defTabSz="800100">
            <a:lnSpc>
              <a:spcPct val="90000"/>
            </a:lnSpc>
            <a:spcBef>
              <a:spcPct val="0"/>
            </a:spcBef>
            <a:spcAft>
              <a:spcPct val="35000"/>
            </a:spcAft>
          </a:pPr>
          <a:r>
            <a:rPr lang="es-MX" sz="1800" kern="1200" dirty="0" smtClean="0"/>
            <a:t>Escándalo </a:t>
          </a:r>
          <a:r>
            <a:rPr lang="es-MX" sz="1800" kern="1200" dirty="0" smtClean="0"/>
            <a:t>“</a:t>
          </a:r>
          <a:r>
            <a:rPr lang="es-MX" sz="1800" kern="1200" dirty="0" err="1" smtClean="0"/>
            <a:t>Watergate</a:t>
          </a:r>
          <a:r>
            <a:rPr lang="es-MX" sz="1800" kern="1200" dirty="0" smtClean="0"/>
            <a:t>”</a:t>
          </a:r>
          <a:endParaRPr lang="es-MX" sz="1800" kern="1200" dirty="0" smtClean="0"/>
        </a:p>
        <a:p>
          <a:pPr lvl="0" algn="ctr" defTabSz="800100">
            <a:lnSpc>
              <a:spcPct val="90000"/>
            </a:lnSpc>
            <a:spcBef>
              <a:spcPct val="0"/>
            </a:spcBef>
            <a:spcAft>
              <a:spcPct val="35000"/>
            </a:spcAft>
          </a:pPr>
          <a:r>
            <a:rPr lang="es-MX" sz="1800" kern="1200" dirty="0" smtClean="0"/>
            <a:t>Caso Fam. Warren</a:t>
          </a:r>
        </a:p>
        <a:p>
          <a:pPr lvl="0" algn="ctr" defTabSz="800100">
            <a:lnSpc>
              <a:spcPct val="90000"/>
            </a:lnSpc>
            <a:spcBef>
              <a:spcPct val="0"/>
            </a:spcBef>
            <a:spcAft>
              <a:spcPct val="35000"/>
            </a:spcAft>
          </a:pPr>
          <a:endParaRPr lang="es-MX" sz="1800" kern="1200" dirty="0" smtClean="0"/>
        </a:p>
      </dsp:txBody>
      <dsp:txXfrm>
        <a:off x="5012026" y="770260"/>
        <a:ext cx="2268550" cy="1970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FCDE0-D27A-4380-B9F6-16CFCD9EF232}">
      <dsp:nvSpPr>
        <dsp:cNvPr id="0" name=""/>
        <dsp:cNvSpPr/>
      </dsp:nvSpPr>
      <dsp:spPr>
        <a:xfrm>
          <a:off x="5146" y="133369"/>
          <a:ext cx="1970910" cy="4591045"/>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t>La protección de datos (hábeas data) aparece a finales del siglo XX.</a:t>
          </a:r>
          <a:endParaRPr lang="es-MX" sz="2400" kern="1200" dirty="0"/>
        </a:p>
      </dsp:txBody>
      <dsp:txXfrm>
        <a:off x="62872" y="191095"/>
        <a:ext cx="1855458" cy="4475593"/>
      </dsp:txXfrm>
    </dsp:sp>
    <dsp:sp modelId="{D11658EE-D965-4B9A-A99A-92902FCF2779}">
      <dsp:nvSpPr>
        <dsp:cNvPr id="0" name=""/>
        <dsp:cNvSpPr/>
      </dsp:nvSpPr>
      <dsp:spPr>
        <a:xfrm>
          <a:off x="2226333" y="0"/>
          <a:ext cx="2580958" cy="70907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b="1" kern="1200" dirty="0" smtClean="0"/>
            <a:t>FRANCIA</a:t>
          </a:r>
          <a:endParaRPr lang="es-MX" sz="2400" kern="1200" dirty="0" smtClean="0"/>
        </a:p>
      </dsp:txBody>
      <dsp:txXfrm>
        <a:off x="2247101" y="20768"/>
        <a:ext cx="2539422" cy="667541"/>
      </dsp:txXfrm>
    </dsp:sp>
    <dsp:sp modelId="{C1C7FB2C-9405-48C7-A18A-402CA0E560AD}">
      <dsp:nvSpPr>
        <dsp:cNvPr id="0" name=""/>
        <dsp:cNvSpPr/>
      </dsp:nvSpPr>
      <dsp:spPr>
        <a:xfrm>
          <a:off x="2484429" y="709077"/>
          <a:ext cx="178100" cy="1613466"/>
        </a:xfrm>
        <a:custGeom>
          <a:avLst/>
          <a:gdLst/>
          <a:ahLst/>
          <a:cxnLst/>
          <a:rect l="0" t="0" r="0" b="0"/>
          <a:pathLst>
            <a:path>
              <a:moveTo>
                <a:pt x="0" y="0"/>
              </a:moveTo>
              <a:lnTo>
                <a:pt x="0" y="1613466"/>
              </a:lnTo>
              <a:lnTo>
                <a:pt x="178100" y="16134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EA9C7A-B4F6-4A21-ADDB-252BD7400A07}">
      <dsp:nvSpPr>
        <dsp:cNvPr id="0" name=""/>
        <dsp:cNvSpPr/>
      </dsp:nvSpPr>
      <dsp:spPr>
        <a:xfrm>
          <a:off x="2662529" y="1008116"/>
          <a:ext cx="2659711" cy="2628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kern="1200" dirty="0" smtClean="0"/>
            <a:t>Ley Francesa (1978);</a:t>
          </a:r>
          <a:r>
            <a:rPr lang="es-MX" sz="2400" i="1" kern="1200" dirty="0" smtClean="0"/>
            <a:t> </a:t>
          </a:r>
          <a:r>
            <a:rPr lang="es-MX" sz="2400" kern="1200" dirty="0" smtClean="0"/>
            <a:t>Comisión.</a:t>
          </a:r>
        </a:p>
      </dsp:txBody>
      <dsp:txXfrm>
        <a:off x="2739526" y="1085113"/>
        <a:ext cx="2505717" cy="2474862"/>
      </dsp:txXfrm>
    </dsp:sp>
    <dsp:sp modelId="{51164E86-272C-4AB2-A180-A92EFF92EB16}">
      <dsp:nvSpPr>
        <dsp:cNvPr id="0" name=""/>
        <dsp:cNvSpPr/>
      </dsp:nvSpPr>
      <dsp:spPr>
        <a:xfrm>
          <a:off x="5036777" y="0"/>
          <a:ext cx="3372757" cy="709077"/>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kern="1200" dirty="0" smtClean="0"/>
            <a:t>GRAN BRETAÑA</a:t>
          </a:r>
          <a:endParaRPr lang="es-MX" sz="2400" kern="1200" dirty="0" smtClean="0"/>
        </a:p>
      </dsp:txBody>
      <dsp:txXfrm>
        <a:off x="5057545" y="20768"/>
        <a:ext cx="3331221" cy="667541"/>
      </dsp:txXfrm>
    </dsp:sp>
    <dsp:sp modelId="{48BFF9B3-A8BD-4F54-9CAD-E90B6DC16D77}">
      <dsp:nvSpPr>
        <dsp:cNvPr id="0" name=""/>
        <dsp:cNvSpPr/>
      </dsp:nvSpPr>
      <dsp:spPr>
        <a:xfrm>
          <a:off x="5374053" y="709077"/>
          <a:ext cx="566591" cy="1625067"/>
        </a:xfrm>
        <a:custGeom>
          <a:avLst/>
          <a:gdLst/>
          <a:ahLst/>
          <a:cxnLst/>
          <a:rect l="0" t="0" r="0" b="0"/>
          <a:pathLst>
            <a:path>
              <a:moveTo>
                <a:pt x="0" y="0"/>
              </a:moveTo>
              <a:lnTo>
                <a:pt x="0" y="1625067"/>
              </a:lnTo>
              <a:lnTo>
                <a:pt x="566591" y="1625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14EA0-1B40-470E-9D05-F5597D9DAEF2}">
      <dsp:nvSpPr>
        <dsp:cNvPr id="0" name=""/>
        <dsp:cNvSpPr/>
      </dsp:nvSpPr>
      <dsp:spPr>
        <a:xfrm>
          <a:off x="5940645" y="1019716"/>
          <a:ext cx="2659711" cy="26288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MX" sz="2400" i="1" kern="1200" dirty="0" smtClean="0"/>
            <a:t>“Data </a:t>
          </a:r>
          <a:r>
            <a:rPr lang="es-MX" sz="2400" i="1" kern="1200" dirty="0" err="1" smtClean="0"/>
            <a:t>Protection</a:t>
          </a:r>
          <a:r>
            <a:rPr lang="es-MX" sz="2400" i="1" kern="1200" dirty="0" smtClean="0"/>
            <a:t> </a:t>
          </a:r>
          <a:r>
            <a:rPr lang="es-MX" sz="2400" i="1" kern="1200" dirty="0" err="1" smtClean="0"/>
            <a:t>Act</a:t>
          </a:r>
          <a:r>
            <a:rPr lang="es-MX" sz="2400" i="1" kern="1200" dirty="0" smtClean="0"/>
            <a:t>” (</a:t>
          </a:r>
          <a:r>
            <a:rPr lang="es-MX" sz="2400" kern="1200" dirty="0" smtClean="0"/>
            <a:t>1998) </a:t>
          </a:r>
          <a:endParaRPr lang="es-MX" sz="2400" kern="1200" dirty="0"/>
        </a:p>
      </dsp:txBody>
      <dsp:txXfrm>
        <a:off x="6017642" y="1096713"/>
        <a:ext cx="2505717" cy="2474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s-MX"/>
          </a:p>
        </p:txBody>
      </p:sp>
      <p:sp>
        <p:nvSpPr>
          <p:cNvPr id="3" name="2 Marcador de fecha"/>
          <p:cNvSpPr>
            <a:spLocks noGrp="1"/>
          </p:cNvSpPr>
          <p:nvPr>
            <p:ph type="dt" sz="quarter" idx="1"/>
          </p:nvPr>
        </p:nvSpPr>
        <p:spPr>
          <a:xfrm>
            <a:off x="3939466" y="0"/>
            <a:ext cx="3013763" cy="462042"/>
          </a:xfrm>
          <a:prstGeom prst="rect">
            <a:avLst/>
          </a:prstGeom>
        </p:spPr>
        <p:txBody>
          <a:bodyPr vert="horz" lIns="92546" tIns="46273" rIns="92546" bIns="46273" rtlCol="0"/>
          <a:lstStyle>
            <a:lvl1pPr algn="r">
              <a:defRPr sz="1200"/>
            </a:lvl1pPr>
          </a:lstStyle>
          <a:p>
            <a:fld id="{8DD5D7F5-349A-41DF-A761-D06EE2AE68AB}" type="datetimeFigureOut">
              <a:rPr lang="es-MX" smtClean="0"/>
              <a:pPr/>
              <a:t>06/11/2015</a:t>
            </a:fld>
            <a:endParaRPr lang="es-MX"/>
          </a:p>
        </p:txBody>
      </p:sp>
      <p:sp>
        <p:nvSpPr>
          <p:cNvPr id="4" name="3 Marcador de pie de página"/>
          <p:cNvSpPr>
            <a:spLocks noGrp="1"/>
          </p:cNvSpPr>
          <p:nvPr>
            <p:ph type="ftr" sz="quarter" idx="2"/>
          </p:nvPr>
        </p:nvSpPr>
        <p:spPr>
          <a:xfrm>
            <a:off x="0" y="8777192"/>
            <a:ext cx="3013763" cy="462042"/>
          </a:xfrm>
          <a:prstGeom prst="rect">
            <a:avLst/>
          </a:prstGeom>
        </p:spPr>
        <p:txBody>
          <a:bodyPr vert="horz" lIns="92546" tIns="46273" rIns="92546" bIns="46273"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939466" y="8777192"/>
            <a:ext cx="3013763" cy="462042"/>
          </a:xfrm>
          <a:prstGeom prst="rect">
            <a:avLst/>
          </a:prstGeom>
        </p:spPr>
        <p:txBody>
          <a:bodyPr vert="horz" lIns="92546" tIns="46273" rIns="92546" bIns="46273" rtlCol="0" anchor="b"/>
          <a:lstStyle>
            <a:lvl1pPr algn="r">
              <a:defRPr sz="1200"/>
            </a:lvl1pPr>
          </a:lstStyle>
          <a:p>
            <a:fld id="{83FC0A83-D0F2-43DB-87F6-43CAA3181DCD}" type="slidenum">
              <a:rPr lang="es-MX" smtClean="0"/>
              <a:pPr/>
              <a:t>‹Nº›</a:t>
            </a:fld>
            <a:endParaRPr lang="es-MX"/>
          </a:p>
        </p:txBody>
      </p:sp>
    </p:spTree>
    <p:extLst>
      <p:ext uri="{BB962C8B-B14F-4D97-AF65-F5344CB8AC3E}">
        <p14:creationId xmlns:p14="http://schemas.microsoft.com/office/powerpoint/2010/main" val="147618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D7282AAE-895C-4C9B-B0A4-A56DD0004AA6}" type="datetimeFigureOut">
              <a:rPr lang="en-US" smtClean="0"/>
              <a:pPr/>
              <a:t>11/6/2015</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B31436D0-30DB-45A3-AF30-B987D2A17077}" type="slidenum">
              <a:rPr lang="en-US" smtClean="0"/>
              <a:pPr/>
              <a:t>‹Nº›</a:t>
            </a:fld>
            <a:endParaRPr lang="en-US"/>
          </a:p>
        </p:txBody>
      </p:sp>
    </p:spTree>
    <p:extLst>
      <p:ext uri="{BB962C8B-B14F-4D97-AF65-F5344CB8AC3E}">
        <p14:creationId xmlns:p14="http://schemas.microsoft.com/office/powerpoint/2010/main" val="274511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es.wikipedia.org/wiki/Congreso_de_los_Estados_Unidos" TargetMode="External"/><Relationship Id="rId3" Type="http://schemas.openxmlformats.org/officeDocument/2006/relationships/hyperlink" Target="https://es.wikipedia.org/wiki/Esc%C3%A1ndalo_pol%C3%ADtico" TargetMode="External"/><Relationship Id="rId7" Type="http://schemas.openxmlformats.org/officeDocument/2006/relationships/hyperlink" Target="https://es.wikipedia.org/wiki/Partido_Dem%C3%B3crata_de_Estados_Unidos"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s.wikipedia.org/wiki/Washington_DC" TargetMode="External"/><Relationship Id="rId11" Type="http://schemas.openxmlformats.org/officeDocument/2006/relationships/hyperlink" Target="https://es.wikipedia.org/wiki/Gerald_Ford" TargetMode="External"/><Relationship Id="rId5" Type="http://schemas.openxmlformats.org/officeDocument/2006/relationships/hyperlink" Target="https://es.wikipedia.org/wiki/D%C3%A9cada_de_1970" TargetMode="External"/><Relationship Id="rId10" Type="http://schemas.openxmlformats.org/officeDocument/2006/relationships/hyperlink" Target="https://es.wikipedia.org/wiki/Corte_Suprema_de_Estados_Unidos" TargetMode="External"/><Relationship Id="rId4" Type="http://schemas.openxmlformats.org/officeDocument/2006/relationships/hyperlink" Target="https://es.wikipedia.org/wiki/Estados_Unidos" TargetMode="External"/><Relationship Id="rId9" Type="http://schemas.openxmlformats.org/officeDocument/2006/relationships/hyperlink" Target="https://es.wikipedia.org/wiki/Richard_Nixo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Calibri" charset="0"/>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1940" indent="-289208" eaLnBrk="0" hangingPunct="0">
              <a:defRPr sz="2400">
                <a:solidFill>
                  <a:schemeClr val="tx1"/>
                </a:solidFill>
                <a:latin typeface="Arial" charset="0"/>
                <a:ea typeface="ＭＳ Ｐゴシック" charset="0"/>
              </a:defRPr>
            </a:lvl2pPr>
            <a:lvl3pPr marL="1156830" indent="-231366" eaLnBrk="0" hangingPunct="0">
              <a:defRPr sz="2400">
                <a:solidFill>
                  <a:schemeClr val="tx1"/>
                </a:solidFill>
                <a:latin typeface="Arial" charset="0"/>
                <a:ea typeface="ＭＳ Ｐゴシック" charset="0"/>
              </a:defRPr>
            </a:lvl3pPr>
            <a:lvl4pPr marL="1619562" indent="-231366" eaLnBrk="0" hangingPunct="0">
              <a:defRPr sz="2400">
                <a:solidFill>
                  <a:schemeClr val="tx1"/>
                </a:solidFill>
                <a:latin typeface="Arial" charset="0"/>
                <a:ea typeface="ＭＳ Ｐゴシック" charset="0"/>
              </a:defRPr>
            </a:lvl4pPr>
            <a:lvl5pPr marL="2082295" indent="-231366" eaLnBrk="0" hangingPunct="0">
              <a:defRPr sz="2400">
                <a:solidFill>
                  <a:schemeClr val="tx1"/>
                </a:solidFill>
                <a:latin typeface="Arial" charset="0"/>
                <a:ea typeface="ＭＳ Ｐゴシック" charset="0"/>
              </a:defRPr>
            </a:lvl5pPr>
            <a:lvl6pPr marL="2545027" indent="-231366" eaLnBrk="0" fontAlgn="base" hangingPunct="0">
              <a:spcBef>
                <a:spcPct val="0"/>
              </a:spcBef>
              <a:spcAft>
                <a:spcPct val="0"/>
              </a:spcAft>
              <a:defRPr sz="2400">
                <a:solidFill>
                  <a:schemeClr val="tx1"/>
                </a:solidFill>
                <a:latin typeface="Arial" charset="0"/>
                <a:ea typeface="ＭＳ Ｐゴシック" charset="0"/>
              </a:defRPr>
            </a:lvl6pPr>
            <a:lvl7pPr marL="3007759" indent="-231366" eaLnBrk="0" fontAlgn="base" hangingPunct="0">
              <a:spcBef>
                <a:spcPct val="0"/>
              </a:spcBef>
              <a:spcAft>
                <a:spcPct val="0"/>
              </a:spcAft>
              <a:defRPr sz="2400">
                <a:solidFill>
                  <a:schemeClr val="tx1"/>
                </a:solidFill>
                <a:latin typeface="Arial" charset="0"/>
                <a:ea typeface="ＭＳ Ｐゴシック" charset="0"/>
              </a:defRPr>
            </a:lvl7pPr>
            <a:lvl8pPr marL="3470491" indent="-231366" eaLnBrk="0" fontAlgn="base" hangingPunct="0">
              <a:spcBef>
                <a:spcPct val="0"/>
              </a:spcBef>
              <a:spcAft>
                <a:spcPct val="0"/>
              </a:spcAft>
              <a:defRPr sz="2400">
                <a:solidFill>
                  <a:schemeClr val="tx1"/>
                </a:solidFill>
                <a:latin typeface="Arial" charset="0"/>
                <a:ea typeface="ＭＳ Ｐゴシック" charset="0"/>
              </a:defRPr>
            </a:lvl8pPr>
            <a:lvl9pPr marL="3933223" indent="-23136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A909B3-584B-BC4A-8740-7B1D7578AE28}" type="slidenum">
              <a:rPr lang="es-MX" sz="1200">
                <a:cs typeface="Arial" charset="0"/>
              </a:rPr>
              <a:pPr eaLnBrk="1" hangingPunct="1"/>
              <a:t>1</a:t>
            </a:fld>
            <a:endParaRPr lang="es-MX"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 </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11</a:t>
            </a:fld>
            <a:endParaRPr lang="en-US"/>
          </a:p>
        </p:txBody>
      </p:sp>
    </p:spTree>
    <p:extLst>
      <p:ext uri="{BB962C8B-B14F-4D97-AF65-F5344CB8AC3E}">
        <p14:creationId xmlns:p14="http://schemas.microsoft.com/office/powerpoint/2010/main" val="3865199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Modelo Europeo: </a:t>
            </a:r>
            <a:r>
              <a:rPr lang="es-MX" sz="1200" dirty="0" smtClean="0"/>
              <a:t>La legislación mexicana en materia de datos, sigue este modelo.</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t>Modelo estadounidense:</a:t>
            </a:r>
            <a:r>
              <a:rPr lang="es-MX" sz="1200" dirty="0" smtClean="0"/>
              <a:t> obedece más a una </a:t>
            </a:r>
            <a:r>
              <a:rPr lang="es-MX" sz="1200" b="1" dirty="0" smtClean="0"/>
              <a:t>lógica sectorial</a:t>
            </a:r>
            <a:r>
              <a:rPr lang="es-MX" sz="1200" dirty="0" smtClean="0"/>
              <a:t>, que busca </a:t>
            </a:r>
            <a:r>
              <a:rPr lang="es-MX" sz="1200" b="1" dirty="0" smtClean="0"/>
              <a:t>proteger el mercado. </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200" dirty="0" smtClean="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12</a:t>
            </a:fld>
            <a:endParaRPr lang="en-US"/>
          </a:p>
        </p:txBody>
      </p:sp>
    </p:spTree>
    <p:extLst>
      <p:ext uri="{BB962C8B-B14F-4D97-AF65-F5344CB8AC3E}">
        <p14:creationId xmlns:p14="http://schemas.microsoft.com/office/powerpoint/2010/main" val="3233990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MX" dirty="0" smtClean="0"/>
              <a:t>Los derechos van evolucionado. No se tienen los mismos derechos hoy en día que hace 30 o 50 años.</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s-MX"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MX" dirty="0" smtClean="0"/>
              <a:t>Evolución de derechos</a:t>
            </a:r>
            <a:r>
              <a:rPr lang="es-MX" baseline="0" dirty="0" smtClean="0"/>
              <a:t> </a:t>
            </a:r>
            <a:r>
              <a:rPr lang="es-MX" dirty="0" smtClean="0"/>
              <a:t>por generación.</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es-MX"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MX" dirty="0" smtClean="0"/>
              <a:t>Suecia: modelo</a:t>
            </a:r>
            <a:r>
              <a:rPr lang="es-MX" baseline="0" dirty="0" smtClean="0"/>
              <a:t> a seguir futuras legislaciones, aplica al público y privado. </a:t>
            </a:r>
            <a:r>
              <a:rPr lang="es-MX" b="0" dirty="0" smtClean="0"/>
              <a:t>U</a:t>
            </a:r>
            <a:r>
              <a:rPr lang="es-MX" dirty="0" smtClean="0"/>
              <a:t>na de las primeras leyes de protección de datos en el mundo.</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s-MX"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s-MX" dirty="0" smtClean="0"/>
          </a:p>
          <a:p>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*Clasificación de Agustín Puente Escobar en </a:t>
            </a:r>
            <a:r>
              <a:rPr lang="es-MX" sz="1200" i="1" dirty="0" smtClean="0"/>
              <a:t>“Breve descripción de la evolución histórica del Marco Normativo Internacional del Derecho Fundamental a la Protección de Datos de Carácter Personal”, </a:t>
            </a:r>
            <a:r>
              <a:rPr lang="es-MX" sz="1200" dirty="0" smtClean="0"/>
              <a:t>en Protección de datos de carácter personal en Iberoamérica, Valencia, Tirant Lo Blanch, 2005. </a:t>
            </a: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13</a:t>
            </a:fld>
            <a:endParaRPr lang="en-US"/>
          </a:p>
        </p:txBody>
      </p:sp>
    </p:spTree>
    <p:extLst>
      <p:ext uri="{BB962C8B-B14F-4D97-AF65-F5344CB8AC3E}">
        <p14:creationId xmlns:p14="http://schemas.microsoft.com/office/powerpoint/2010/main" val="1833726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dirty="0" smtClean="0"/>
              <a:t>Evolución por generación.</a:t>
            </a:r>
          </a:p>
          <a:p>
            <a:endParaRPr lang="es-MX"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200" dirty="0" smtClean="0"/>
              <a:t>*Clasificación de Agustín Puente Escobar en </a:t>
            </a:r>
            <a:r>
              <a:rPr lang="es-MX" sz="1200" i="1" dirty="0" smtClean="0"/>
              <a:t>“Breve descripción de la evolución histórica del Marco Normativo Internacional del Derecho Fundamental a la Protección de Datos de Carácter Personal”, </a:t>
            </a:r>
            <a:r>
              <a:rPr lang="es-MX" sz="1200" dirty="0" smtClean="0"/>
              <a:t>en Protección de datos de carácter personal en Iberoamérica, Valencia, Tirant Lo Blanch, 2005. </a:t>
            </a: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14</a:t>
            </a:fld>
            <a:endParaRPr lang="en-US"/>
          </a:p>
        </p:txBody>
      </p:sp>
    </p:spTree>
    <p:extLst>
      <p:ext uri="{BB962C8B-B14F-4D97-AF65-F5344CB8AC3E}">
        <p14:creationId xmlns:p14="http://schemas.microsoft.com/office/powerpoint/2010/main" val="183372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charset="0"/>
              <a:buChar char="•"/>
            </a:pPr>
            <a:r>
              <a:rPr lang="es-MX" dirty="0" smtClean="0"/>
              <a:t>Primera disposición de índole Internacional:</a:t>
            </a:r>
            <a:r>
              <a:rPr lang="es-MX" baseline="0" dirty="0" smtClean="0"/>
              <a:t> </a:t>
            </a:r>
            <a:r>
              <a:rPr lang="es-MX" dirty="0" smtClean="0"/>
              <a:t>Directiva 95/46/CE</a:t>
            </a:r>
          </a:p>
          <a:p>
            <a:pPr marL="171450" indent="-171450">
              <a:buFont typeface="Arial" charset="0"/>
              <a:buChar char="•"/>
            </a:pPr>
            <a:r>
              <a:rPr lang="es-MX" dirty="0" smtClean="0"/>
              <a:t>España caso ejemplar, en el año 1999 promulgó su</a:t>
            </a:r>
            <a:r>
              <a:rPr lang="es-MX" baseline="0" dirty="0" smtClean="0"/>
              <a:t> legislación muy completa, ejemplo en México.</a:t>
            </a:r>
          </a:p>
          <a:p>
            <a:pPr marL="171450" indent="-171450">
              <a:buFont typeface="Arial" charset="0"/>
              <a:buChar char="•"/>
            </a:pPr>
            <a:endParaRPr lang="es-MX" baseline="0" dirty="0" smtClean="0"/>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MX" dirty="0" smtClean="0"/>
              <a:t>Constitución: Suecia, Eslovaquia, Eslovenia, Hungría y Polonia</a:t>
            </a:r>
          </a:p>
          <a:p>
            <a:pPr marL="171450" indent="-171450">
              <a:buFont typeface="Arial" charset="0"/>
              <a:buChar char="•"/>
            </a:pP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15</a:t>
            </a:fld>
            <a:endParaRPr lang="en-US"/>
          </a:p>
        </p:txBody>
      </p:sp>
    </p:spTree>
    <p:extLst>
      <p:ext uri="{BB962C8B-B14F-4D97-AF65-F5344CB8AC3E}">
        <p14:creationId xmlns:p14="http://schemas.microsoft.com/office/powerpoint/2010/main" val="1833726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1" kern="1200" dirty="0" smtClean="0">
                <a:solidFill>
                  <a:schemeClr val="tx1"/>
                </a:solidFill>
                <a:effectLst/>
                <a:latin typeface="+mn-lt"/>
                <a:ea typeface="+mn-ea"/>
                <a:cs typeface="+mn-cs"/>
              </a:rPr>
              <a:t>Alemania:</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primer texto legal, se deriva del año </a:t>
            </a:r>
            <a:r>
              <a:rPr lang="es-ES" sz="1200" b="1" kern="1200" dirty="0" smtClean="0">
                <a:solidFill>
                  <a:schemeClr val="tx1"/>
                </a:solidFill>
                <a:effectLst/>
                <a:latin typeface="+mn-lt"/>
                <a:ea typeface="+mn-ea"/>
                <a:cs typeface="+mn-cs"/>
              </a:rPr>
              <a:t>1919</a:t>
            </a:r>
            <a:r>
              <a:rPr lang="es-ES" sz="1200" kern="1200" dirty="0" smtClean="0">
                <a:solidFill>
                  <a:schemeClr val="tx1"/>
                </a:solidFill>
                <a:effectLst/>
                <a:latin typeface="+mn-lt"/>
                <a:ea typeface="+mn-ea"/>
                <a:cs typeface="+mn-cs"/>
              </a:rPr>
              <a:t>, en la Constitución de Weimar de Alemania, se estableció el derecho de los funcionarios públicos al acceso a sus expedientes personales en los procedimientos administrativos. </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Posteriormente, se promulgó la Ley de Protección de Datos “</a:t>
            </a:r>
            <a:r>
              <a:rPr lang="es-ES" sz="1200" kern="1200" dirty="0" err="1" smtClean="0">
                <a:solidFill>
                  <a:schemeClr val="tx1"/>
                </a:solidFill>
                <a:effectLst/>
                <a:latin typeface="+mn-lt"/>
                <a:ea typeface="+mn-ea"/>
                <a:cs typeface="+mn-cs"/>
              </a:rPr>
              <a:t>Datenshutz</a:t>
            </a:r>
            <a:r>
              <a:rPr lang="es-ES" sz="1200" kern="1200" dirty="0" smtClean="0">
                <a:solidFill>
                  <a:schemeClr val="tx1"/>
                </a:solidFill>
                <a:effectLst/>
                <a:latin typeface="+mn-lt"/>
                <a:ea typeface="+mn-ea"/>
                <a:cs typeface="+mn-cs"/>
              </a:rPr>
              <a:t>”, en el año </a:t>
            </a:r>
            <a:r>
              <a:rPr lang="es-ES" sz="1200" b="1" kern="1200" dirty="0" smtClean="0">
                <a:solidFill>
                  <a:schemeClr val="tx1"/>
                </a:solidFill>
                <a:effectLst/>
                <a:latin typeface="+mn-lt"/>
                <a:ea typeface="+mn-ea"/>
                <a:cs typeface="+mn-cs"/>
              </a:rPr>
              <a:t>1970</a:t>
            </a:r>
            <a:r>
              <a:rPr lang="es-ES" sz="1200" kern="1200" dirty="0" smtClean="0">
                <a:solidFill>
                  <a:schemeClr val="tx1"/>
                </a:solidFill>
                <a:effectLst/>
                <a:latin typeface="+mn-lt"/>
                <a:ea typeface="+mn-ea"/>
                <a:cs typeface="+mn-cs"/>
              </a:rPr>
              <a:t>.</a:t>
            </a:r>
            <a:endParaRPr lang="es-MX"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a:t>
            </a:r>
          </a:p>
          <a:p>
            <a:r>
              <a:rPr lang="es-MX" sz="1200" b="1" kern="1200" dirty="0" smtClean="0">
                <a:solidFill>
                  <a:schemeClr val="tx1"/>
                </a:solidFill>
                <a:effectLst/>
                <a:latin typeface="+mn-lt"/>
                <a:ea typeface="+mn-ea"/>
                <a:cs typeface="+mn-cs"/>
              </a:rPr>
              <a:t>EUA:</a:t>
            </a:r>
            <a:r>
              <a:rPr lang="es-MX" sz="1200" b="1" i="1" kern="1200" dirty="0" smtClean="0">
                <a:solidFill>
                  <a:schemeClr val="tx1"/>
                </a:solidFill>
                <a:effectLst/>
                <a:latin typeface="+mn-lt"/>
                <a:ea typeface="+mn-ea"/>
                <a:cs typeface="+mn-cs"/>
              </a:rPr>
              <a:t>“</a:t>
            </a:r>
            <a:r>
              <a:rPr lang="es-MX" sz="1200" b="1" i="1" kern="1200" dirty="0" err="1" smtClean="0">
                <a:solidFill>
                  <a:schemeClr val="tx1"/>
                </a:solidFill>
                <a:effectLst/>
                <a:latin typeface="+mn-lt"/>
                <a:ea typeface="+mn-ea"/>
                <a:cs typeface="+mn-cs"/>
              </a:rPr>
              <a:t>The</a:t>
            </a:r>
            <a:r>
              <a:rPr lang="es-MX" sz="1200" b="1" i="1" kern="1200" dirty="0" smtClean="0">
                <a:solidFill>
                  <a:schemeClr val="tx1"/>
                </a:solidFill>
                <a:effectLst/>
                <a:latin typeface="+mn-lt"/>
                <a:ea typeface="+mn-ea"/>
                <a:cs typeface="+mn-cs"/>
              </a:rPr>
              <a:t> </a:t>
            </a:r>
            <a:r>
              <a:rPr lang="es-MX" sz="1200" b="1" i="1" kern="1200" dirty="0" err="1" smtClean="0">
                <a:solidFill>
                  <a:schemeClr val="tx1"/>
                </a:solidFill>
                <a:effectLst/>
                <a:latin typeface="+mn-lt"/>
                <a:ea typeface="+mn-ea"/>
                <a:cs typeface="+mn-cs"/>
              </a:rPr>
              <a:t>right</a:t>
            </a:r>
            <a:r>
              <a:rPr lang="es-MX" sz="1200" b="1" i="1" kern="1200" dirty="0" smtClean="0">
                <a:solidFill>
                  <a:schemeClr val="tx1"/>
                </a:solidFill>
                <a:effectLst/>
                <a:latin typeface="+mn-lt"/>
                <a:ea typeface="+mn-ea"/>
                <a:cs typeface="+mn-cs"/>
              </a:rPr>
              <a:t> </a:t>
            </a:r>
            <a:r>
              <a:rPr lang="es-MX" sz="1200" b="1" i="1" kern="1200" dirty="0" err="1" smtClean="0">
                <a:solidFill>
                  <a:schemeClr val="tx1"/>
                </a:solidFill>
                <a:effectLst/>
                <a:latin typeface="+mn-lt"/>
                <a:ea typeface="+mn-ea"/>
                <a:cs typeface="+mn-cs"/>
              </a:rPr>
              <a:t>to</a:t>
            </a:r>
            <a:r>
              <a:rPr lang="es-MX" sz="1200" b="1" i="1" kern="1200" dirty="0" smtClean="0">
                <a:solidFill>
                  <a:schemeClr val="tx1"/>
                </a:solidFill>
                <a:effectLst/>
                <a:latin typeface="+mn-lt"/>
                <a:ea typeface="+mn-ea"/>
                <a:cs typeface="+mn-cs"/>
              </a:rPr>
              <a:t> </a:t>
            </a:r>
            <a:r>
              <a:rPr lang="es-MX" sz="1200" b="1" i="1" kern="1200" dirty="0" err="1" smtClean="0">
                <a:solidFill>
                  <a:schemeClr val="tx1"/>
                </a:solidFill>
                <a:effectLst/>
                <a:latin typeface="+mn-lt"/>
                <a:ea typeface="+mn-ea"/>
                <a:cs typeface="+mn-cs"/>
              </a:rPr>
              <a:t>privacy</a:t>
            </a:r>
            <a:r>
              <a:rPr lang="es-MX" sz="1200" b="1" i="1" kern="1200" dirty="0" smtClean="0">
                <a:solidFill>
                  <a:schemeClr val="tx1"/>
                </a:solidFill>
                <a:effectLst/>
                <a:latin typeface="+mn-lt"/>
                <a:ea typeface="+mn-ea"/>
                <a:cs typeface="+mn-cs"/>
              </a:rPr>
              <a:t>”</a:t>
            </a:r>
            <a:r>
              <a:rPr lang="es-MX" sz="1200" b="1" kern="1200" dirty="0" smtClean="0">
                <a:solidFill>
                  <a:schemeClr val="tx1"/>
                </a:solidFill>
                <a:effectLst/>
                <a:latin typeface="+mn-lt"/>
                <a:ea typeface="+mn-ea"/>
                <a:cs typeface="+mn-cs"/>
              </a:rPr>
              <a:t>  </a:t>
            </a:r>
            <a:r>
              <a:rPr lang="es-MX" sz="1200" kern="1200" dirty="0" smtClean="0">
                <a:solidFill>
                  <a:schemeClr val="tx1"/>
                </a:solidFill>
                <a:effectLst/>
                <a:latin typeface="+mn-lt"/>
                <a:ea typeface="+mn-ea"/>
                <a:cs typeface="+mn-cs"/>
              </a:rPr>
              <a:t>Su objeto es la protección de la información personal contenida en los archivos del gobierno de Estados Unidos, su origen se funda en las intromisiones a la privacidad que significaría el uso inadecuado de las nuevas tecnologías. </a:t>
            </a:r>
          </a:p>
          <a:p>
            <a:endParaRPr lang="es-MX"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intromisión </a:t>
            </a:r>
          </a:p>
          <a:p>
            <a:r>
              <a:rPr lang="es-MX" sz="1200" kern="1200" dirty="0" smtClean="0">
                <a:solidFill>
                  <a:schemeClr val="tx1"/>
                </a:solidFill>
                <a:effectLst/>
                <a:latin typeface="+mn-lt"/>
                <a:ea typeface="+mn-ea"/>
                <a:cs typeface="+mn-cs"/>
              </a:rPr>
              <a:t>La revelación pública de hechos privados</a:t>
            </a:r>
          </a:p>
          <a:p>
            <a:r>
              <a:rPr lang="es-MX" sz="1200" kern="1200" dirty="0" smtClean="0">
                <a:solidFill>
                  <a:schemeClr val="tx1"/>
                </a:solidFill>
                <a:effectLst/>
                <a:latin typeface="+mn-lt"/>
                <a:ea typeface="+mn-ea"/>
                <a:cs typeface="+mn-cs"/>
              </a:rPr>
              <a:t>La ubicación de una persona en una falsa imagen ante el  público</a:t>
            </a:r>
          </a:p>
          <a:p>
            <a:r>
              <a:rPr lang="es-MX" sz="1200" kern="1200" dirty="0" smtClean="0">
                <a:solidFill>
                  <a:schemeClr val="tx1"/>
                </a:solidFill>
                <a:effectLst/>
                <a:latin typeface="+mn-lt"/>
                <a:ea typeface="+mn-ea"/>
                <a:cs typeface="+mn-cs"/>
              </a:rPr>
              <a:t>La apropiación del nombre o la imagen con propósitos comercial.</a:t>
            </a:r>
          </a:p>
          <a:p>
            <a:r>
              <a:rPr lang="es-MX"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Otros derechos protegidos son: el </a:t>
            </a:r>
            <a:r>
              <a:rPr lang="es-ES" sz="1200" b="1" kern="1200" dirty="0" smtClean="0">
                <a:solidFill>
                  <a:schemeClr val="tx1"/>
                </a:solidFill>
                <a:effectLst/>
                <a:latin typeface="+mn-lt"/>
                <a:ea typeface="+mn-ea"/>
                <a:cs typeface="+mn-cs"/>
              </a:rPr>
              <a:t>secreto comercial</a:t>
            </a:r>
            <a:r>
              <a:rPr lang="es-ES" sz="1200" kern="1200" dirty="0" smtClean="0">
                <a:solidFill>
                  <a:schemeClr val="tx1"/>
                </a:solidFill>
                <a:effectLst/>
                <a:latin typeface="+mn-lt"/>
                <a:ea typeface="+mn-ea"/>
                <a:cs typeface="+mn-cs"/>
              </a:rPr>
              <a:t>, el uso </a:t>
            </a:r>
            <a:r>
              <a:rPr lang="es-ES" sz="1200" b="1" kern="1200" dirty="0" smtClean="0">
                <a:solidFill>
                  <a:schemeClr val="tx1"/>
                </a:solidFill>
                <a:effectLst/>
                <a:latin typeface="+mn-lt"/>
                <a:ea typeface="+mn-ea"/>
                <a:cs typeface="+mn-cs"/>
              </a:rPr>
              <a:t>sin consentimiento</a:t>
            </a:r>
            <a:r>
              <a:rPr lang="es-ES" sz="1200" kern="1200" dirty="0" smtClean="0">
                <a:solidFill>
                  <a:schemeClr val="tx1"/>
                </a:solidFill>
                <a:effectLst/>
                <a:latin typeface="+mn-lt"/>
                <a:ea typeface="+mn-ea"/>
                <a:cs typeface="+mn-cs"/>
              </a:rPr>
              <a:t> del </a:t>
            </a:r>
            <a:r>
              <a:rPr lang="es-ES" sz="1200" b="1" kern="1200" dirty="0" smtClean="0">
                <a:solidFill>
                  <a:schemeClr val="tx1"/>
                </a:solidFill>
                <a:effectLst/>
                <a:latin typeface="+mn-lt"/>
                <a:ea typeface="+mn-ea"/>
                <a:cs typeface="+mn-cs"/>
              </a:rPr>
              <a:t>nombre</a:t>
            </a:r>
            <a:r>
              <a:rPr lang="es-ES" sz="1200" kern="1200" dirty="0" smtClean="0">
                <a:solidFill>
                  <a:schemeClr val="tx1"/>
                </a:solidFill>
                <a:effectLst/>
                <a:latin typeface="+mn-lt"/>
                <a:ea typeface="+mn-ea"/>
                <a:cs typeface="+mn-cs"/>
              </a:rPr>
              <a:t>, la </a:t>
            </a:r>
            <a:r>
              <a:rPr lang="es-ES" sz="1200" b="1" kern="1200" dirty="0" smtClean="0">
                <a:solidFill>
                  <a:schemeClr val="tx1"/>
                </a:solidFill>
                <a:effectLst/>
                <a:latin typeface="+mn-lt"/>
                <a:ea typeface="+mn-ea"/>
                <a:cs typeface="+mn-cs"/>
              </a:rPr>
              <a:t>fotografía o la imagen</a:t>
            </a:r>
            <a:r>
              <a:rPr lang="es-ES" sz="1200" kern="1200" dirty="0" smtClean="0">
                <a:solidFill>
                  <a:schemeClr val="tx1"/>
                </a:solidFill>
                <a:effectLst/>
                <a:latin typeface="+mn-lt"/>
                <a:ea typeface="+mn-ea"/>
                <a:cs typeface="+mn-cs"/>
              </a:rPr>
              <a:t>, para fines mercantiles o publicitarios, se permite la promesa entre particulares de confidencialidad con los secretos comerciales.</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También cuenta con la </a:t>
            </a:r>
            <a:r>
              <a:rPr lang="es-ES" sz="1200" b="1" kern="1200" dirty="0" smtClean="0">
                <a:solidFill>
                  <a:schemeClr val="tx1"/>
                </a:solidFill>
                <a:effectLst/>
                <a:latin typeface="+mn-lt"/>
                <a:ea typeface="+mn-ea"/>
                <a:cs typeface="+mn-cs"/>
              </a:rPr>
              <a:t>medida de la tutela “preventiva”. </a:t>
            </a:r>
            <a:endParaRPr lang="es-MX" sz="1200" kern="1200" dirty="0" smtClean="0">
              <a:solidFill>
                <a:schemeClr val="tx1"/>
              </a:solidFill>
              <a:effectLst/>
              <a:latin typeface="+mn-lt"/>
              <a:ea typeface="+mn-ea"/>
              <a:cs typeface="+mn-cs"/>
            </a:endParaRPr>
          </a:p>
          <a:p>
            <a:endParaRPr lang="es-ES" sz="1200" b="1" u="sng" kern="1200" dirty="0" smtClean="0">
              <a:solidFill>
                <a:schemeClr val="tx1"/>
              </a:solidFill>
              <a:effectLst/>
              <a:latin typeface="+mn-lt"/>
              <a:ea typeface="+mn-ea"/>
              <a:cs typeface="+mn-cs"/>
            </a:endParaRPr>
          </a:p>
          <a:p>
            <a:r>
              <a:rPr lang="es-ES" sz="1200" b="1" u="sng" kern="1200" dirty="0" smtClean="0">
                <a:solidFill>
                  <a:schemeClr val="tx1"/>
                </a:solidFill>
                <a:effectLst/>
                <a:latin typeface="+mn-lt"/>
                <a:ea typeface="+mn-ea"/>
                <a:cs typeface="+mn-cs"/>
              </a:rPr>
              <a:t>CASO “ROE”</a:t>
            </a:r>
            <a:r>
              <a:rPr lang="es-ES" sz="1200" kern="1200" dirty="0" smtClean="0">
                <a:solidFill>
                  <a:schemeClr val="tx1"/>
                </a:solidFill>
                <a:effectLst/>
                <a:latin typeface="+mn-lt"/>
                <a:ea typeface="+mn-ea"/>
                <a:cs typeface="+mn-cs"/>
              </a:rPr>
              <a:t> en el que se otorgó la medida cautelar para no publicar un libro que refería casos psiquiátricos, particularmente al tratamiento del paciente que la requirió, la cual además de haber sido otorgada, se ordenó la destrucción de los ejemplares y la condena al resarcimiento de los daños y perjuicios ocasionados.</a:t>
            </a:r>
            <a:endParaRPr lang="es-MX" sz="1200" kern="1200" dirty="0" smtClean="0">
              <a:solidFill>
                <a:schemeClr val="tx1"/>
              </a:solidFill>
              <a:effectLst/>
              <a:latin typeface="+mn-lt"/>
              <a:ea typeface="+mn-ea"/>
              <a:cs typeface="+mn-cs"/>
            </a:endParaRPr>
          </a:p>
          <a:p>
            <a:endParaRPr lang="es-ES" sz="1200" b="1" u="sng" kern="1200" dirty="0" smtClean="0">
              <a:solidFill>
                <a:schemeClr val="tx1"/>
              </a:solidFill>
              <a:effectLst/>
              <a:latin typeface="+mn-lt"/>
              <a:ea typeface="+mn-ea"/>
              <a:cs typeface="+mn-cs"/>
            </a:endParaRPr>
          </a:p>
          <a:p>
            <a:r>
              <a:rPr lang="es-ES" sz="1200" b="1" u="sng" kern="1200" dirty="0" smtClean="0">
                <a:solidFill>
                  <a:schemeClr val="tx1"/>
                </a:solidFill>
                <a:effectLst/>
                <a:latin typeface="+mn-lt"/>
                <a:ea typeface="+mn-ea"/>
                <a:cs typeface="+mn-cs"/>
              </a:rPr>
              <a:t>CASO WATERGATE</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a:t>
            </a:r>
            <a:r>
              <a:rPr lang="es-ES" sz="1200" b="1" kern="1200" dirty="0" smtClean="0">
                <a:solidFill>
                  <a:schemeClr val="tx1"/>
                </a:solidFill>
                <a:effectLst/>
                <a:latin typeface="+mn-lt"/>
                <a:ea typeface="+mn-ea"/>
                <a:cs typeface="+mn-cs"/>
              </a:rPr>
              <a:t>escándalo </a:t>
            </a:r>
            <a:r>
              <a:rPr lang="es-ES" sz="1200" b="1" kern="1200" dirty="0" err="1" smtClean="0">
                <a:solidFill>
                  <a:schemeClr val="tx1"/>
                </a:solidFill>
                <a:effectLst/>
                <a:latin typeface="+mn-lt"/>
                <a:ea typeface="+mn-ea"/>
                <a:cs typeface="+mn-cs"/>
              </a:rPr>
              <a:t>Watergate</a:t>
            </a:r>
            <a:r>
              <a:rPr lang="es-ES" sz="1200" kern="1200" dirty="0" smtClean="0">
                <a:solidFill>
                  <a:schemeClr val="tx1"/>
                </a:solidFill>
                <a:effectLst/>
                <a:latin typeface="+mn-lt"/>
                <a:ea typeface="+mn-ea"/>
                <a:cs typeface="+mn-cs"/>
              </a:rPr>
              <a:t> fue un gran </a:t>
            </a:r>
            <a:r>
              <a:rPr lang="es-ES" sz="1200" u="sng" kern="1200" dirty="0" smtClean="0">
                <a:solidFill>
                  <a:schemeClr val="tx1"/>
                </a:solidFill>
                <a:effectLst/>
                <a:latin typeface="+mn-lt"/>
                <a:ea typeface="+mn-ea"/>
                <a:cs typeface="+mn-cs"/>
                <a:hlinkClick r:id="rId3"/>
              </a:rPr>
              <a:t>escándalo político</a:t>
            </a:r>
            <a:r>
              <a:rPr lang="es-ES" sz="1200" kern="1200" dirty="0" smtClean="0">
                <a:solidFill>
                  <a:schemeClr val="tx1"/>
                </a:solidFill>
                <a:effectLst/>
                <a:latin typeface="+mn-lt"/>
                <a:ea typeface="+mn-ea"/>
                <a:cs typeface="+mn-cs"/>
              </a:rPr>
              <a:t> que tuvo lugar en </a:t>
            </a:r>
            <a:r>
              <a:rPr lang="es-ES" sz="1200" u="sng" kern="1200" dirty="0" smtClean="0">
                <a:solidFill>
                  <a:schemeClr val="tx1"/>
                </a:solidFill>
                <a:effectLst/>
                <a:latin typeface="+mn-lt"/>
                <a:ea typeface="+mn-ea"/>
                <a:cs typeface="+mn-cs"/>
                <a:hlinkClick r:id="rId4"/>
              </a:rPr>
              <a:t>Estados Unidos</a:t>
            </a:r>
            <a:r>
              <a:rPr lang="es-ES" sz="1200" kern="1200" dirty="0" smtClean="0">
                <a:solidFill>
                  <a:schemeClr val="tx1"/>
                </a:solidFill>
                <a:effectLst/>
                <a:latin typeface="+mn-lt"/>
                <a:ea typeface="+mn-ea"/>
                <a:cs typeface="+mn-cs"/>
              </a:rPr>
              <a:t> en la </a:t>
            </a:r>
            <a:r>
              <a:rPr lang="es-ES" sz="1200" u="sng" kern="1200" dirty="0" smtClean="0">
                <a:solidFill>
                  <a:schemeClr val="tx1"/>
                </a:solidFill>
                <a:effectLst/>
                <a:latin typeface="+mn-lt"/>
                <a:ea typeface="+mn-ea"/>
                <a:cs typeface="+mn-cs"/>
                <a:hlinkClick r:id="rId5"/>
              </a:rPr>
              <a:t>década de </a:t>
            </a:r>
            <a:r>
              <a:rPr lang="es-ES" sz="1200" b="1" u="sng" kern="1200" dirty="0" smtClean="0">
                <a:solidFill>
                  <a:schemeClr val="tx1"/>
                </a:solidFill>
                <a:effectLst/>
                <a:latin typeface="+mn-lt"/>
                <a:ea typeface="+mn-ea"/>
                <a:cs typeface="+mn-cs"/>
                <a:hlinkClick r:id="rId5"/>
              </a:rPr>
              <a:t>1970</a:t>
            </a:r>
            <a:r>
              <a:rPr lang="es-ES" sz="1200" kern="1200" dirty="0" smtClean="0">
                <a:solidFill>
                  <a:schemeClr val="tx1"/>
                </a:solidFill>
                <a:effectLst/>
                <a:latin typeface="+mn-lt"/>
                <a:ea typeface="+mn-ea"/>
                <a:cs typeface="+mn-cs"/>
              </a:rPr>
              <a:t>, durante la Presidencia de Richard Nixon.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Inició con el </a:t>
            </a:r>
            <a:r>
              <a:rPr lang="es-ES" sz="1200" b="1" kern="1200" dirty="0" smtClean="0">
                <a:solidFill>
                  <a:schemeClr val="tx1"/>
                </a:solidFill>
                <a:effectLst/>
                <a:latin typeface="+mn-lt"/>
                <a:ea typeface="+mn-ea"/>
                <a:cs typeface="+mn-cs"/>
              </a:rPr>
              <a:t>robo de documentos</a:t>
            </a:r>
            <a:r>
              <a:rPr lang="es-ES" sz="1200" kern="1200" dirty="0" smtClean="0">
                <a:solidFill>
                  <a:schemeClr val="tx1"/>
                </a:solidFill>
                <a:effectLst/>
                <a:latin typeface="+mn-lt"/>
                <a:ea typeface="+mn-ea"/>
                <a:cs typeface="+mn-cs"/>
              </a:rPr>
              <a:t> que tuvo lugar en las oficinas </a:t>
            </a:r>
            <a:r>
              <a:rPr lang="es-ES" sz="1200" kern="1200" dirty="0" err="1" smtClean="0">
                <a:solidFill>
                  <a:schemeClr val="tx1"/>
                </a:solidFill>
                <a:effectLst/>
                <a:latin typeface="+mn-lt"/>
                <a:ea typeface="+mn-ea"/>
                <a:cs typeface="+mn-cs"/>
              </a:rPr>
              <a:t>Watergate</a:t>
            </a:r>
            <a:r>
              <a:rPr lang="es-ES" sz="1200" kern="1200" dirty="0" smtClean="0">
                <a:solidFill>
                  <a:schemeClr val="tx1"/>
                </a:solidFill>
                <a:effectLst/>
                <a:latin typeface="+mn-lt"/>
                <a:ea typeface="+mn-ea"/>
                <a:cs typeface="+mn-cs"/>
              </a:rPr>
              <a:t> de </a:t>
            </a:r>
            <a:r>
              <a:rPr lang="es-ES" sz="1200" u="sng" kern="1200" dirty="0" smtClean="0">
                <a:solidFill>
                  <a:schemeClr val="tx1"/>
                </a:solidFill>
                <a:effectLst/>
                <a:latin typeface="+mn-lt"/>
                <a:ea typeface="+mn-ea"/>
                <a:cs typeface="+mn-cs"/>
                <a:hlinkClick r:id="rId6"/>
              </a:rPr>
              <a:t>Washington DC</a:t>
            </a:r>
            <a:r>
              <a:rPr lang="es-ES" sz="1200" kern="1200" dirty="0" smtClean="0">
                <a:solidFill>
                  <a:schemeClr val="tx1"/>
                </a:solidFill>
                <a:effectLst/>
                <a:latin typeface="+mn-lt"/>
                <a:ea typeface="+mn-ea"/>
                <a:cs typeface="+mn-cs"/>
              </a:rPr>
              <a:t>, sede del </a:t>
            </a:r>
            <a:r>
              <a:rPr lang="es-ES" sz="1200" b="1" kern="1200" dirty="0" smtClean="0">
                <a:solidFill>
                  <a:schemeClr val="tx1"/>
                </a:solidFill>
                <a:effectLst/>
                <a:latin typeface="+mn-lt"/>
                <a:ea typeface="+mn-ea"/>
                <a:cs typeface="+mn-cs"/>
              </a:rPr>
              <a:t>Comité Nacional del </a:t>
            </a:r>
            <a:r>
              <a:rPr lang="es-ES" sz="1200" b="1" u="sng" kern="1200" dirty="0" smtClean="0">
                <a:solidFill>
                  <a:schemeClr val="tx1"/>
                </a:solidFill>
                <a:effectLst/>
                <a:latin typeface="+mn-lt"/>
                <a:ea typeface="+mn-ea"/>
                <a:cs typeface="+mn-cs"/>
                <a:hlinkClick r:id="rId7"/>
              </a:rPr>
              <a:t>Partido Demócrata de Estados Unidos</a:t>
            </a:r>
            <a:r>
              <a:rPr lang="es-ES" sz="1200" kern="1200" dirty="0" smtClean="0">
                <a:solidFill>
                  <a:schemeClr val="tx1"/>
                </a:solidFill>
                <a:effectLst/>
                <a:latin typeface="+mn-lt"/>
                <a:ea typeface="+mn-ea"/>
                <a:cs typeface="+mn-cs"/>
              </a:rPr>
              <a:t>, y el </a:t>
            </a:r>
            <a:r>
              <a:rPr lang="es-ES" sz="1200" b="1" kern="1200" dirty="0" smtClean="0">
                <a:solidFill>
                  <a:schemeClr val="tx1"/>
                </a:solidFill>
                <a:effectLst/>
                <a:latin typeface="+mn-lt"/>
                <a:ea typeface="+mn-ea"/>
                <a:cs typeface="+mn-cs"/>
              </a:rPr>
              <a:t>encubrimiento de la administración Nixon.</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a:t>
            </a:r>
            <a:r>
              <a:rPr lang="es-ES" sz="1200" b="1" u="sng" kern="1200" dirty="0" smtClean="0">
                <a:solidFill>
                  <a:schemeClr val="tx1"/>
                </a:solidFill>
                <a:effectLst/>
                <a:latin typeface="+mn-lt"/>
                <a:ea typeface="+mn-ea"/>
                <a:cs typeface="+mn-cs"/>
                <a:hlinkClick r:id="rId8"/>
              </a:rPr>
              <a:t>Congreso de los Estados Unidos</a:t>
            </a:r>
            <a:r>
              <a:rPr lang="es-ES" sz="1200" b="1" kern="1200" dirty="0" smtClean="0">
                <a:solidFill>
                  <a:schemeClr val="tx1"/>
                </a:solidFill>
                <a:effectLst/>
                <a:latin typeface="+mn-lt"/>
                <a:ea typeface="+mn-ea"/>
                <a:cs typeface="+mn-cs"/>
              </a:rPr>
              <a:t> inició una investigación</a:t>
            </a:r>
            <a:r>
              <a:rPr lang="es-ES" sz="1200" kern="1200" dirty="0" smtClean="0">
                <a:solidFill>
                  <a:schemeClr val="tx1"/>
                </a:solidFill>
                <a:effectLst/>
                <a:latin typeface="+mn-lt"/>
                <a:ea typeface="+mn-ea"/>
                <a:cs typeface="+mn-cs"/>
              </a:rPr>
              <a:t>, aunque hubo </a:t>
            </a:r>
            <a:r>
              <a:rPr lang="es-ES" sz="1200" b="1" kern="1200" dirty="0" smtClean="0">
                <a:solidFill>
                  <a:schemeClr val="tx1"/>
                </a:solidFill>
                <a:effectLst/>
                <a:latin typeface="+mn-lt"/>
                <a:ea typeface="+mn-ea"/>
                <a:cs typeface="+mn-cs"/>
              </a:rPr>
              <a:t>resistencia del gobierno de </a:t>
            </a:r>
            <a:r>
              <a:rPr lang="es-ES" sz="1200" b="1" u="sng" kern="1200" dirty="0" smtClean="0">
                <a:solidFill>
                  <a:schemeClr val="tx1"/>
                </a:solidFill>
                <a:effectLst/>
                <a:latin typeface="+mn-lt"/>
                <a:ea typeface="+mn-ea"/>
                <a:cs typeface="+mn-cs"/>
                <a:hlinkClick r:id="rId9"/>
              </a:rPr>
              <a:t>Nixon</a:t>
            </a:r>
            <a:r>
              <a:rPr lang="es-ES" sz="1200" kern="1200" dirty="0" smtClean="0">
                <a:solidFill>
                  <a:schemeClr val="tx1"/>
                </a:solidFill>
                <a:effectLst/>
                <a:latin typeface="+mn-lt"/>
                <a:ea typeface="+mn-ea"/>
                <a:cs typeface="+mn-cs"/>
              </a:rPr>
              <a:t> a colaborar en esta, lo que condujo a una </a:t>
            </a:r>
            <a:r>
              <a:rPr lang="es-ES" sz="1200" b="1" kern="1200" dirty="0" smtClean="0">
                <a:solidFill>
                  <a:schemeClr val="tx1"/>
                </a:solidFill>
                <a:effectLst/>
                <a:latin typeface="+mn-lt"/>
                <a:ea typeface="+mn-ea"/>
                <a:cs typeface="+mn-cs"/>
              </a:rPr>
              <a:t>crisis institucional</a:t>
            </a:r>
            <a:r>
              <a:rPr lang="es-E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través de ello, se descubrieron una gran variedad de </a:t>
            </a:r>
            <a:r>
              <a:rPr lang="es-ES" sz="1200" b="1" kern="1200" dirty="0" smtClean="0">
                <a:solidFill>
                  <a:schemeClr val="tx1"/>
                </a:solidFill>
                <a:effectLst/>
                <a:latin typeface="+mn-lt"/>
                <a:ea typeface="+mn-ea"/>
                <a:cs typeface="+mn-cs"/>
              </a:rPr>
              <a:t>actividades clandestinas</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ilegales</a:t>
            </a:r>
            <a:r>
              <a:rPr lang="es-ES" sz="1200" kern="1200" dirty="0" smtClean="0">
                <a:solidFill>
                  <a:schemeClr val="tx1"/>
                </a:solidFill>
                <a:effectLst/>
                <a:latin typeface="+mn-lt"/>
                <a:ea typeface="+mn-ea"/>
                <a:cs typeface="+mn-cs"/>
              </a:rPr>
              <a:t> que involucraron </a:t>
            </a:r>
            <a:r>
              <a:rPr lang="es-ES" sz="1200" b="1" kern="1200" dirty="0" smtClean="0">
                <a:solidFill>
                  <a:schemeClr val="tx1"/>
                </a:solidFill>
                <a:effectLst/>
                <a:latin typeface="+mn-lt"/>
                <a:ea typeface="+mn-ea"/>
                <a:cs typeface="+mn-cs"/>
              </a:rPr>
              <a:t>personalidades del gobierno estadounidense presidido por Nixon. </a:t>
            </a:r>
            <a:r>
              <a:rPr lang="es-ES" sz="1200" kern="1200" dirty="0" smtClean="0">
                <a:solidFill>
                  <a:schemeClr val="tx1"/>
                </a:solidFill>
                <a:effectLst/>
                <a:latin typeface="+mn-lt"/>
                <a:ea typeface="+mn-ea"/>
                <a:cs typeface="+mn-cs"/>
              </a:rPr>
              <a:t>Estas actividades incluían: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acoso a opositores políticos, a grupos de activistas y figuras políticas,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Abusos de poder por parte del gobierno de Nixon, </a:t>
            </a:r>
            <a:endParaRPr lang="es-MX"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Un sistema de cintas de grabación y que muchas conversaciones habían sido grabadas en las oficinas del Presidente. (sin el consentimiento)</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Tras una serie de batallas legales, la </a:t>
            </a:r>
            <a:r>
              <a:rPr lang="es-ES" sz="1200" u="sng" kern="1200" dirty="0" smtClean="0">
                <a:solidFill>
                  <a:schemeClr val="tx1"/>
                </a:solidFill>
                <a:effectLst/>
                <a:latin typeface="+mn-lt"/>
                <a:ea typeface="+mn-ea"/>
                <a:cs typeface="+mn-cs"/>
                <a:hlinkClick r:id="rId10"/>
              </a:rPr>
              <a:t>Corte Suprema de Estados Unidos</a:t>
            </a:r>
            <a:r>
              <a:rPr lang="es-ES" sz="1200" kern="1200" dirty="0" smtClean="0">
                <a:solidFill>
                  <a:schemeClr val="tx1"/>
                </a:solidFill>
                <a:effectLst/>
                <a:latin typeface="+mn-lt"/>
                <a:ea typeface="+mn-ea"/>
                <a:cs typeface="+mn-cs"/>
              </a:rPr>
              <a:t> dictaminó que el presidente debía entregar las cintas.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Dado que podría haberse iniciado un juicio político, </a:t>
            </a:r>
            <a:r>
              <a:rPr lang="es-ES" sz="1200" b="1" kern="1200" dirty="0" smtClean="0">
                <a:solidFill>
                  <a:schemeClr val="tx1"/>
                </a:solidFill>
                <a:effectLst/>
                <a:latin typeface="+mn-lt"/>
                <a:ea typeface="+mn-ea"/>
                <a:cs typeface="+mn-cs"/>
              </a:rPr>
              <a:t>Nixon renunció </a:t>
            </a:r>
            <a:r>
              <a:rPr lang="es-ES" sz="1200" kern="1200" dirty="0" smtClean="0">
                <a:solidFill>
                  <a:schemeClr val="tx1"/>
                </a:solidFill>
                <a:effectLst/>
                <a:latin typeface="+mn-lt"/>
                <a:ea typeface="+mn-ea"/>
                <a:cs typeface="+mn-cs"/>
              </a:rPr>
              <a:t>a la presidencia en 1974, su sucesor, </a:t>
            </a:r>
            <a:r>
              <a:rPr lang="es-ES" sz="1200" b="1" u="sng" kern="1200" dirty="0" smtClean="0">
                <a:solidFill>
                  <a:schemeClr val="tx1"/>
                </a:solidFill>
                <a:effectLst/>
                <a:latin typeface="+mn-lt"/>
                <a:ea typeface="+mn-ea"/>
                <a:cs typeface="+mn-cs"/>
                <a:hlinkClick r:id="rId11"/>
              </a:rPr>
              <a:t>Gerald Ford</a:t>
            </a:r>
            <a:r>
              <a:rPr lang="es-ES" sz="1200" kern="1200" dirty="0" smtClean="0">
                <a:solidFill>
                  <a:schemeClr val="tx1"/>
                </a:solidFill>
                <a:effectLst/>
                <a:latin typeface="+mn-lt"/>
                <a:ea typeface="+mn-ea"/>
                <a:cs typeface="+mn-cs"/>
              </a:rPr>
              <a:t>, le concedió el perdón presidencial y 48 personas fueron encontradas culpables y encarceladas.</a:t>
            </a:r>
            <a:endParaRPr lang="es-MX" sz="1200" kern="1200" dirty="0" smtClean="0">
              <a:solidFill>
                <a:schemeClr val="tx1"/>
              </a:solidFill>
              <a:effectLst/>
              <a:latin typeface="+mn-lt"/>
              <a:ea typeface="+mn-ea"/>
              <a:cs typeface="+mn-cs"/>
            </a:endParaRPr>
          </a:p>
          <a:p>
            <a:endParaRPr lang="es-ES" sz="1200" b="1"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16</a:t>
            </a:fld>
            <a:endParaRPr lang="en-US"/>
          </a:p>
        </p:txBody>
      </p:sp>
    </p:spTree>
    <p:extLst>
      <p:ext uri="{BB962C8B-B14F-4D97-AF65-F5344CB8AC3E}">
        <p14:creationId xmlns:p14="http://schemas.microsoft.com/office/powerpoint/2010/main" val="325895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kern="1200" dirty="0" smtClean="0">
                <a:solidFill>
                  <a:schemeClr val="tx1"/>
                </a:solidFill>
                <a:effectLst/>
                <a:latin typeface="+mn-lt"/>
                <a:ea typeface="+mn-ea"/>
                <a:cs typeface="+mn-cs"/>
              </a:rPr>
              <a:t>“</a:t>
            </a:r>
            <a:r>
              <a:rPr lang="es-MX" sz="1200" b="1" kern="1200" dirty="0" err="1" smtClean="0">
                <a:solidFill>
                  <a:schemeClr val="tx1"/>
                </a:solidFill>
                <a:effectLst/>
                <a:latin typeface="+mn-lt"/>
                <a:ea typeface="+mn-ea"/>
                <a:cs typeface="+mn-cs"/>
              </a:rPr>
              <a:t>Griswold</a:t>
            </a:r>
            <a:r>
              <a:rPr lang="es-MX" sz="1200" b="1" kern="1200" dirty="0" smtClean="0">
                <a:solidFill>
                  <a:schemeClr val="tx1"/>
                </a:solidFill>
                <a:effectLst/>
                <a:latin typeface="+mn-lt"/>
                <a:ea typeface="+mn-ea"/>
                <a:cs typeface="+mn-cs"/>
              </a:rPr>
              <a:t> vs Connecticut”</a:t>
            </a:r>
            <a:r>
              <a:rPr lang="es-MX" sz="1200" kern="1200" dirty="0" smtClean="0">
                <a:solidFill>
                  <a:schemeClr val="tx1"/>
                </a:solidFill>
                <a:effectLst/>
                <a:latin typeface="+mn-lt"/>
                <a:ea typeface="+mn-ea"/>
                <a:cs typeface="+mn-cs"/>
              </a:rPr>
              <a:t>, que concluyó en legalizar el acceso a las  píldoras anticonceptivos para las mujeres casadas. </a:t>
            </a:r>
          </a:p>
          <a:p>
            <a:r>
              <a:rPr lang="es-MX" sz="1200" kern="1200" dirty="0" smtClean="0">
                <a:solidFill>
                  <a:schemeClr val="tx1"/>
                </a:solidFill>
                <a:effectLst/>
                <a:latin typeface="+mn-lt"/>
                <a:ea typeface="+mn-ea"/>
                <a:cs typeface="+mn-cs"/>
              </a:rPr>
              <a:t> </a:t>
            </a:r>
          </a:p>
          <a:p>
            <a:r>
              <a:rPr lang="es-MX" sz="1200" kern="1200" dirty="0" err="1" smtClean="0">
                <a:solidFill>
                  <a:schemeClr val="tx1"/>
                </a:solidFill>
                <a:effectLst/>
                <a:latin typeface="+mn-lt"/>
                <a:ea typeface="+mn-ea"/>
                <a:cs typeface="+mn-cs"/>
              </a:rPr>
              <a:t>Estelle</a:t>
            </a:r>
            <a:r>
              <a:rPr lang="es-MX" sz="1200" kern="1200" dirty="0" smtClean="0">
                <a:solidFill>
                  <a:schemeClr val="tx1"/>
                </a:solidFill>
                <a:effectLst/>
                <a:latin typeface="+mn-lt"/>
                <a:ea typeface="+mn-ea"/>
                <a:cs typeface="+mn-cs"/>
              </a:rPr>
              <a:t> </a:t>
            </a:r>
            <a:r>
              <a:rPr lang="es-MX" sz="1200" kern="1200" dirty="0" err="1" smtClean="0">
                <a:solidFill>
                  <a:schemeClr val="tx1"/>
                </a:solidFill>
                <a:effectLst/>
                <a:latin typeface="+mn-lt"/>
                <a:ea typeface="+mn-ea"/>
                <a:cs typeface="+mn-cs"/>
              </a:rPr>
              <a:t>Griswold</a:t>
            </a:r>
            <a:r>
              <a:rPr lang="es-MX" sz="1200" kern="1200" dirty="0" smtClean="0">
                <a:solidFill>
                  <a:schemeClr val="tx1"/>
                </a:solidFill>
                <a:effectLst/>
                <a:latin typeface="+mn-lt"/>
                <a:ea typeface="+mn-ea"/>
                <a:cs typeface="+mn-cs"/>
              </a:rPr>
              <a:t>, era directora ejecutiva de la Liga de Planificación de la Paternidad en el Estado de Connecticut, surgió desde 1961. En ese momento la venta de dicho medicamento estaba prohibido, no obstante, abrió una clínica de control de natalidad que llevó a su arresto, por distribuir el medicamento a parejas casadas y distribuir información y consejos de como prevenir la concepción. Finalmente, el 7 de Junio de </a:t>
            </a:r>
            <a:r>
              <a:rPr lang="es-MX" sz="1200" b="1" kern="1200" dirty="0" smtClean="0">
                <a:solidFill>
                  <a:schemeClr val="tx1"/>
                </a:solidFill>
                <a:effectLst/>
                <a:latin typeface="+mn-lt"/>
                <a:ea typeface="+mn-ea"/>
                <a:cs typeface="+mn-cs"/>
              </a:rPr>
              <a:t>1965 la Corte Suprema de Estados Unidos</a:t>
            </a:r>
            <a:r>
              <a:rPr lang="es-MX" sz="1200" kern="1200" dirty="0" smtClean="0">
                <a:solidFill>
                  <a:schemeClr val="tx1"/>
                </a:solidFill>
                <a:effectLst/>
                <a:latin typeface="+mn-lt"/>
                <a:ea typeface="+mn-ea"/>
                <a:cs typeface="+mn-cs"/>
              </a:rPr>
              <a:t> decidió que la </a:t>
            </a:r>
            <a:r>
              <a:rPr lang="es-MX" sz="1200" b="1" kern="1200" dirty="0" smtClean="0">
                <a:solidFill>
                  <a:schemeClr val="tx1"/>
                </a:solidFill>
                <a:effectLst/>
                <a:latin typeface="+mn-lt"/>
                <a:ea typeface="+mn-ea"/>
                <a:cs typeface="+mn-cs"/>
              </a:rPr>
              <a:t>Ley de Connecticut violaba la privacidad de los individuos, pues suponía una injerencia injustificada en la vida privada</a:t>
            </a:r>
            <a:r>
              <a:rPr lang="es-MX" sz="1200" kern="1200" dirty="0" smtClean="0">
                <a:solidFill>
                  <a:schemeClr val="tx1"/>
                </a:solidFill>
                <a:effectLst/>
                <a:latin typeface="+mn-lt"/>
                <a:ea typeface="+mn-ea"/>
                <a:cs typeface="+mn-cs"/>
              </a:rPr>
              <a:t>.</a:t>
            </a: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17</a:t>
            </a:fld>
            <a:endParaRPr lang="en-US"/>
          </a:p>
        </p:txBody>
      </p:sp>
    </p:spTree>
    <p:extLst>
      <p:ext uri="{BB962C8B-B14F-4D97-AF65-F5344CB8AC3E}">
        <p14:creationId xmlns:p14="http://schemas.microsoft.com/office/powerpoint/2010/main" val="1071340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b="1" kern="1200" dirty="0" smtClean="0">
                <a:solidFill>
                  <a:schemeClr val="tx1"/>
                </a:solidFill>
                <a:effectLst/>
                <a:latin typeface="+mn-lt"/>
                <a:ea typeface="+mn-ea"/>
                <a:cs typeface="+mn-cs"/>
              </a:rPr>
              <a:t>CASO DE LA FAMILIA WARREN</a:t>
            </a:r>
            <a:r>
              <a:rPr lang="es-ES" sz="1200" kern="1200" dirty="0" smtClean="0">
                <a:solidFill>
                  <a:schemeClr val="tx1"/>
                </a:solidFill>
                <a:effectLst/>
                <a:latin typeface="+mn-lt"/>
                <a:ea typeface="+mn-ea"/>
                <a:cs typeface="+mn-cs"/>
              </a:rPr>
              <a:t>: Muy citado por autores de libros sobre el derecho a la intimidad.</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pareja de alta sociedad en Boston, Estados Unidos de América. El Señor Senador Samuel Warren, quien casado con la hija del Senador </a:t>
            </a:r>
            <a:r>
              <a:rPr lang="es-ES" sz="1200" kern="1200" dirty="0" err="1" smtClean="0">
                <a:solidFill>
                  <a:schemeClr val="tx1"/>
                </a:solidFill>
                <a:effectLst/>
                <a:latin typeface="+mn-lt"/>
                <a:ea typeface="+mn-ea"/>
                <a:cs typeface="+mn-cs"/>
              </a:rPr>
              <a:t>Bayard</a:t>
            </a:r>
            <a:r>
              <a:rPr lang="es-ES" sz="1200" kern="1200" dirty="0" smtClean="0">
                <a:solidFill>
                  <a:schemeClr val="tx1"/>
                </a:solidFill>
                <a:effectLst/>
                <a:latin typeface="+mn-lt"/>
                <a:ea typeface="+mn-ea"/>
                <a:cs typeface="+mn-cs"/>
              </a:rPr>
              <a:t> organizaban en su casa numerosos fiestas sociales, a las cuales la prensa asistía y publicaban los hechos ahí acontecido más íntimos, </a:t>
            </a:r>
            <a:r>
              <a:rPr lang="es-ES" sz="1200" b="1" kern="1200" dirty="0" smtClean="0">
                <a:solidFill>
                  <a:schemeClr val="tx1"/>
                </a:solidFill>
                <a:effectLst/>
                <a:latin typeface="+mn-lt"/>
                <a:ea typeface="+mn-ea"/>
                <a:cs typeface="+mn-cs"/>
              </a:rPr>
              <a:t>no sólo en fiestas sino en su vida cotidiana</a:t>
            </a:r>
            <a:r>
              <a:rPr lang="es-ES" sz="1200" kern="1200" dirty="0" smtClean="0">
                <a:solidFill>
                  <a:schemeClr val="tx1"/>
                </a:solidFill>
                <a:effectLst/>
                <a:latin typeface="+mn-lt"/>
                <a:ea typeface="+mn-ea"/>
                <a:cs typeface="+mn-cs"/>
              </a:rPr>
              <a:t>, situación que puso en peligro el matrimonio de ellos. Por lo que, Warren acudió con su compañero de estudios en Harvard, Louis </a:t>
            </a:r>
            <a:r>
              <a:rPr lang="es-ES" sz="1200" kern="1200" dirty="0" err="1" smtClean="0">
                <a:solidFill>
                  <a:schemeClr val="tx1"/>
                </a:solidFill>
                <a:effectLst/>
                <a:latin typeface="+mn-lt"/>
                <a:ea typeface="+mn-ea"/>
                <a:cs typeface="+mn-cs"/>
              </a:rPr>
              <a:t>Brandeis</a:t>
            </a:r>
            <a:r>
              <a:rPr lang="es-ES" sz="1200" kern="1200" dirty="0" smtClean="0">
                <a:solidFill>
                  <a:schemeClr val="tx1"/>
                </a:solidFill>
                <a:effectLst/>
                <a:latin typeface="+mn-lt"/>
                <a:ea typeface="+mn-ea"/>
                <a:cs typeface="+mn-cs"/>
              </a:rPr>
              <a:t> con el objetivo de saber </a:t>
            </a:r>
            <a:r>
              <a:rPr lang="es-ES" sz="1200" b="1" kern="1200" dirty="0" smtClean="0">
                <a:solidFill>
                  <a:schemeClr val="tx1"/>
                </a:solidFill>
                <a:effectLst/>
                <a:latin typeface="+mn-lt"/>
                <a:ea typeface="+mn-ea"/>
                <a:cs typeface="+mn-cs"/>
              </a:rPr>
              <a:t>si ofrecía alguna norma para garantizar la intimidad y la invulnerabilidad de la vida privada.</a:t>
            </a:r>
            <a:r>
              <a:rPr lang="es-ES" sz="1200" kern="1200" dirty="0" smtClean="0">
                <a:solidFill>
                  <a:schemeClr val="tx1"/>
                </a:solidFill>
                <a:effectLst/>
                <a:latin typeface="+mn-lt"/>
                <a:ea typeface="+mn-ea"/>
                <a:cs typeface="+mn-cs"/>
              </a:rPr>
              <a:t> La conclusión de esto fue que, era posible obtener una protección jurídica, </a:t>
            </a:r>
            <a:r>
              <a:rPr lang="es-ES" sz="1200" b="1" kern="1200" dirty="0" smtClean="0">
                <a:solidFill>
                  <a:schemeClr val="tx1"/>
                </a:solidFill>
                <a:effectLst/>
                <a:latin typeface="+mn-lt"/>
                <a:ea typeface="+mn-ea"/>
                <a:cs typeface="+mn-cs"/>
              </a:rPr>
              <a:t>lo que protegió casos de acceso a la vida privada por los medios de comunicación.</a:t>
            </a:r>
            <a:r>
              <a:rPr lang="es-E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Estas consideraciones fueron publicadas en un artículo titulado </a:t>
            </a:r>
            <a:r>
              <a:rPr lang="es-ES" sz="1200" i="1" kern="1200" dirty="0" smtClean="0">
                <a:solidFill>
                  <a:schemeClr val="tx1"/>
                </a:solidFill>
                <a:effectLst/>
                <a:latin typeface="+mn-lt"/>
                <a:ea typeface="+mn-ea"/>
                <a:cs typeface="+mn-cs"/>
              </a:rPr>
              <a:t>“</a:t>
            </a:r>
            <a:r>
              <a:rPr lang="es-ES" sz="1200" i="1" kern="1200" dirty="0" err="1" smtClean="0">
                <a:solidFill>
                  <a:schemeClr val="tx1"/>
                </a:solidFill>
                <a:effectLst/>
                <a:latin typeface="+mn-lt"/>
                <a:ea typeface="+mn-ea"/>
                <a:cs typeface="+mn-cs"/>
              </a:rPr>
              <a:t>The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right</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to</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privacy</a:t>
            </a:r>
            <a:r>
              <a:rPr lang="es-ES" sz="1200" i="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en diciembre de 1890, y consiguió que se documentara un derecho fundamental. </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LEY PATRIOTA</a:t>
            </a:r>
            <a:r>
              <a:rPr lang="es-ES" sz="1200" kern="1200" dirty="0" smtClean="0">
                <a:solidFill>
                  <a:schemeClr val="tx1"/>
                </a:solidFill>
                <a:effectLst/>
                <a:latin typeface="+mn-lt"/>
                <a:ea typeface="+mn-ea"/>
                <a:cs typeface="+mn-cs"/>
              </a:rPr>
              <a:t>, que a partir del 11 de septiembre se implementó, y consiste en registrar por parte de las compañías marítimas y aéreas, datos personales de los pasajeros y tripulantes en el SISTEMA DE INFORMACION AVANZADA SOBRE PASAJEROS, consistente en: nombre, fecha de nacimiento, nacionalidad, sexo, numero de pasaporte, agencias, datos financieros, itinerario, asientos, viajes anteriores, religión (menú de comida).</a:t>
            </a:r>
            <a:endParaRPr lang="es-MX" sz="1200" kern="1200" dirty="0" smtClean="0">
              <a:solidFill>
                <a:schemeClr val="tx1"/>
              </a:solidFill>
              <a:effectLst/>
              <a:latin typeface="+mn-lt"/>
              <a:ea typeface="+mn-ea"/>
              <a:cs typeface="+mn-cs"/>
            </a:endParaRPr>
          </a:p>
          <a:p>
            <a:pPr lvl="0"/>
            <a:endParaRPr lang="es-MX" dirty="0" smtClean="0"/>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18</a:t>
            </a:fld>
            <a:endParaRPr lang="en-US"/>
          </a:p>
        </p:txBody>
      </p:sp>
    </p:spTree>
    <p:extLst>
      <p:ext uri="{BB962C8B-B14F-4D97-AF65-F5344CB8AC3E}">
        <p14:creationId xmlns:p14="http://schemas.microsoft.com/office/powerpoint/2010/main" val="107134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S" sz="1200" b="1" kern="1200" dirty="0" smtClean="0">
                <a:solidFill>
                  <a:schemeClr val="tx1"/>
                </a:solidFill>
                <a:effectLst/>
                <a:latin typeface="+mn-lt"/>
                <a:ea typeface="+mn-ea"/>
                <a:cs typeface="+mn-cs"/>
              </a:rPr>
              <a:t>Francia:</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Ley Francesa en 1978, </a:t>
            </a:r>
            <a:r>
              <a:rPr lang="es-ES" sz="1200" i="1" kern="1200" dirty="0" smtClean="0">
                <a:solidFill>
                  <a:schemeClr val="tx1"/>
                </a:solidFill>
                <a:effectLst/>
                <a:latin typeface="+mn-lt"/>
                <a:ea typeface="+mn-ea"/>
                <a:cs typeface="+mn-cs"/>
              </a:rPr>
              <a:t>“</a:t>
            </a:r>
            <a:r>
              <a:rPr lang="es-ES" sz="1200" i="1" kern="1200" dirty="0" err="1" smtClean="0">
                <a:solidFill>
                  <a:schemeClr val="tx1"/>
                </a:solidFill>
                <a:effectLst/>
                <a:latin typeface="+mn-lt"/>
                <a:ea typeface="+mn-ea"/>
                <a:cs typeface="+mn-cs"/>
              </a:rPr>
              <a:t>Informatique</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aux</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fichiers</a:t>
            </a:r>
            <a:r>
              <a:rPr lang="es-ES" sz="1200" i="1" kern="1200" dirty="0" smtClean="0">
                <a:solidFill>
                  <a:schemeClr val="tx1"/>
                </a:solidFill>
                <a:effectLst/>
                <a:latin typeface="+mn-lt"/>
                <a:ea typeface="+mn-ea"/>
                <a:cs typeface="+mn-cs"/>
              </a:rPr>
              <a:t> et </a:t>
            </a:r>
            <a:r>
              <a:rPr lang="es-ES" sz="1200" i="1" kern="1200" dirty="0" err="1" smtClean="0">
                <a:solidFill>
                  <a:schemeClr val="tx1"/>
                </a:solidFill>
                <a:effectLst/>
                <a:latin typeface="+mn-lt"/>
                <a:ea typeface="+mn-ea"/>
                <a:cs typeface="+mn-cs"/>
              </a:rPr>
              <a:t>aux</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libertés</a:t>
            </a:r>
            <a:r>
              <a:rPr lang="es-ES" sz="1200" i="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regula el uso de la información personal a través de archivos automatizados o bancos de datos, y al igual que el sistema </a:t>
            </a:r>
            <a:r>
              <a:rPr lang="es-ES" sz="1200" kern="1200" dirty="0" err="1" smtClean="0">
                <a:solidFill>
                  <a:schemeClr val="tx1"/>
                </a:solidFill>
                <a:effectLst/>
                <a:latin typeface="+mn-lt"/>
                <a:ea typeface="+mn-ea"/>
                <a:cs typeface="+mn-cs"/>
              </a:rPr>
              <a:t>aleman</a:t>
            </a:r>
            <a:r>
              <a:rPr lang="es-ES" sz="1200" kern="1200" dirty="0" smtClean="0">
                <a:solidFill>
                  <a:schemeClr val="tx1"/>
                </a:solidFill>
                <a:effectLst/>
                <a:latin typeface="+mn-lt"/>
                <a:ea typeface="+mn-ea"/>
                <a:cs typeface="+mn-cs"/>
              </a:rPr>
              <a:t>, la ley francesa prevé un órgano público para ejercer el derecho.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Gran Bretaña</a:t>
            </a:r>
            <a:r>
              <a:rPr lang="es-ES"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Formuló en </a:t>
            </a:r>
            <a:r>
              <a:rPr lang="es-ES" sz="1200" b="1" kern="1200" dirty="0" smtClean="0">
                <a:solidFill>
                  <a:schemeClr val="tx1"/>
                </a:solidFill>
                <a:effectLst/>
                <a:latin typeface="+mn-lt"/>
                <a:ea typeface="+mn-ea"/>
                <a:cs typeface="+mn-cs"/>
              </a:rPr>
              <a:t>1998</a:t>
            </a:r>
            <a:r>
              <a:rPr lang="es-ES" sz="1200" kern="1200" dirty="0" smtClean="0">
                <a:solidFill>
                  <a:schemeClr val="tx1"/>
                </a:solidFill>
                <a:effectLst/>
                <a:latin typeface="+mn-lt"/>
                <a:ea typeface="+mn-ea"/>
                <a:cs typeface="+mn-cs"/>
              </a:rPr>
              <a:t> su </a:t>
            </a:r>
            <a:r>
              <a:rPr lang="es-ES" sz="1200" i="1" kern="1200" dirty="0" smtClean="0">
                <a:solidFill>
                  <a:schemeClr val="tx1"/>
                </a:solidFill>
                <a:effectLst/>
                <a:latin typeface="+mn-lt"/>
                <a:ea typeface="+mn-ea"/>
                <a:cs typeface="+mn-cs"/>
              </a:rPr>
              <a:t>“Data </a:t>
            </a:r>
            <a:r>
              <a:rPr lang="es-ES" sz="1200" i="1" kern="1200" dirty="0" err="1" smtClean="0">
                <a:solidFill>
                  <a:schemeClr val="tx1"/>
                </a:solidFill>
                <a:effectLst/>
                <a:latin typeface="+mn-lt"/>
                <a:ea typeface="+mn-ea"/>
                <a:cs typeface="+mn-cs"/>
              </a:rPr>
              <a:t>Protection</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Act</a:t>
            </a:r>
            <a:r>
              <a:rPr lang="es-ES" sz="1200" i="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,[1] consiste en el compromiso de garantizar el derecho, pero sin obstaculizar el desarrollo del sector informático</a:t>
            </a:r>
            <a:endParaRPr lang="es-MX" sz="1200" kern="1200" dirty="0" smtClean="0">
              <a:solidFill>
                <a:schemeClr val="tx1"/>
              </a:solidFill>
              <a:effectLst/>
              <a:latin typeface="+mn-lt"/>
              <a:ea typeface="+mn-ea"/>
              <a:cs typeface="+mn-cs"/>
            </a:endParaRPr>
          </a:p>
          <a:p>
            <a:endParaRPr lang="es-MX" dirty="0" smtClean="0"/>
          </a:p>
          <a:p>
            <a:r>
              <a:rPr lang="es-MX" sz="1200" kern="1200" dirty="0" smtClean="0">
                <a:solidFill>
                  <a:schemeClr val="tx1"/>
                </a:solidFill>
                <a:effectLst/>
                <a:latin typeface="+mn-lt"/>
                <a:ea typeface="+mn-ea"/>
                <a:cs typeface="+mn-cs"/>
              </a:rPr>
              <a:t>Otro caso muy sonado y que sirvió de antecedente en Inglaterra, fue a finales del siglo XX, en el que la Duquesa de Argyll casada con Douglas Campbell, (11º Duque de Argyll), quien le solicitó el divorcio, después de varios años de matrimonio, por un frecuente adulterio, se ve envuelta en un gran escándalo al haberse publicado en un periódico de gran circulación varios artículos y en otros medios, fotografías revelando la intimidad de su ex esposa. </a:t>
            </a:r>
          </a:p>
          <a:p>
            <a:r>
              <a:rPr lang="es-MX" sz="1200" kern="1200" dirty="0" smtClean="0">
                <a:solidFill>
                  <a:schemeClr val="tx1"/>
                </a:solidFill>
                <a:effectLst/>
                <a:latin typeface="+mn-lt"/>
                <a:ea typeface="+mn-ea"/>
                <a:cs typeface="+mn-cs"/>
              </a:rPr>
              <a:t> </a:t>
            </a:r>
          </a:p>
          <a:p>
            <a:r>
              <a:rPr lang="es-MX" sz="1200" b="1" kern="1200" dirty="0" smtClean="0">
                <a:solidFill>
                  <a:schemeClr val="tx1"/>
                </a:solidFill>
                <a:effectLst/>
                <a:latin typeface="+mn-lt"/>
                <a:ea typeface="+mn-ea"/>
                <a:cs typeface="+mn-cs"/>
              </a:rPr>
              <a:t>Al final la afectada logró se ordenara la prohibición de revelar información sobre la intimidad de su vida privada, no obstante estos datos ya eran del conocimiento público. </a:t>
            </a:r>
            <a:endParaRPr lang="es-MX"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Margaret </a:t>
            </a:r>
            <a:r>
              <a:rPr lang="es-ES" sz="1200" kern="1200" dirty="0" err="1" smtClean="0">
                <a:solidFill>
                  <a:schemeClr val="tx1"/>
                </a:solidFill>
                <a:effectLst/>
                <a:latin typeface="+mn-lt"/>
                <a:ea typeface="+mn-ea"/>
                <a:cs typeface="+mn-cs"/>
              </a:rPr>
              <a:t>Whigham</a:t>
            </a:r>
            <a:r>
              <a:rPr lang="es-ES" sz="1200" kern="1200" dirty="0" smtClean="0">
                <a:solidFill>
                  <a:schemeClr val="tx1"/>
                </a:solidFill>
                <a:effectLst/>
                <a:latin typeface="+mn-lt"/>
                <a:ea typeface="+mn-ea"/>
                <a:cs typeface="+mn-cs"/>
              </a:rPr>
              <a:t>, 11ª Duquesa de Argyll (1912-1993).</a:t>
            </a:r>
            <a:endParaRPr lang="es-MX" sz="1200" kern="1200" dirty="0" smtClean="0">
              <a:solidFill>
                <a:schemeClr val="tx1"/>
              </a:solidFill>
              <a:effectLst/>
              <a:latin typeface="+mn-lt"/>
              <a:ea typeface="+mn-ea"/>
              <a:cs typeface="+mn-cs"/>
            </a:endParaRP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19</a:t>
            </a:fld>
            <a:endParaRPr lang="en-US"/>
          </a:p>
        </p:txBody>
      </p:sp>
    </p:spTree>
    <p:extLst>
      <p:ext uri="{BB962C8B-B14F-4D97-AF65-F5344CB8AC3E}">
        <p14:creationId xmlns:p14="http://schemas.microsoft.com/office/powerpoint/2010/main" val="3258956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En virtud de que varios países comenzaron</a:t>
            </a:r>
            <a:r>
              <a:rPr lang="es-MX" baseline="0" dirty="0" smtClean="0"/>
              <a:t> a prestar atención a la protección de datos personales, diversas organizaciones, como la ONU, la Unión Europea o la Corte Interamericana de los Derechos Humanos, emitieron normativas o resolvieron asuntos sobre el tema. </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20</a:t>
            </a:fld>
            <a:endParaRPr lang="en-US"/>
          </a:p>
        </p:txBody>
      </p:sp>
    </p:spTree>
    <p:extLst>
      <p:ext uri="{BB962C8B-B14F-4D97-AF65-F5344CB8AC3E}">
        <p14:creationId xmlns:p14="http://schemas.microsoft.com/office/powerpoint/2010/main" val="50397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Localización de datos personales:</a:t>
            </a:r>
          </a:p>
          <a:p>
            <a:endParaRPr lang="es-ES" dirty="0" smtClean="0"/>
          </a:p>
          <a:p>
            <a:r>
              <a:rPr lang="es-ES" dirty="0" smtClean="0"/>
              <a:t>Entes privados. Ley Federal</a:t>
            </a:r>
            <a:r>
              <a:rPr lang="es-ES" baseline="0" dirty="0" smtClean="0"/>
              <a:t> de Protección de Datos en Poder de Particulares.</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Entes públicos. Leyes de acceso a la información, Ley General de Protección de Datos</a:t>
            </a:r>
            <a:r>
              <a:rPr lang="es-ES" baseline="0" dirty="0" smtClean="0"/>
              <a:t> y es considerada como información fundamental.</a:t>
            </a:r>
            <a:r>
              <a:rPr lang="es-ES" dirty="0" smtClean="0"/>
              <a:t> </a:t>
            </a:r>
          </a:p>
          <a:p>
            <a:endParaRPr lang="es-ES" dirty="0"/>
          </a:p>
        </p:txBody>
      </p:sp>
      <p:sp>
        <p:nvSpPr>
          <p:cNvPr id="4" name="Marcador de número de diapositiva 3"/>
          <p:cNvSpPr>
            <a:spLocks noGrp="1"/>
          </p:cNvSpPr>
          <p:nvPr>
            <p:ph type="sldNum" sz="quarter" idx="10"/>
          </p:nvPr>
        </p:nvSpPr>
        <p:spPr/>
        <p:txBody>
          <a:bodyPr/>
          <a:lstStyle/>
          <a:p>
            <a:fld id="{B31436D0-30DB-45A3-AF30-B987D2A17077}" type="slidenum">
              <a:rPr lang="en-US" smtClean="0"/>
              <a:pPr/>
              <a:t>3</a:t>
            </a:fld>
            <a:endParaRPr lang="en-US"/>
          </a:p>
        </p:txBody>
      </p:sp>
    </p:spTree>
    <p:extLst>
      <p:ext uri="{BB962C8B-B14F-4D97-AF65-F5344CB8AC3E}">
        <p14:creationId xmlns:p14="http://schemas.microsoft.com/office/powerpoint/2010/main" val="2332745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21</a:t>
            </a:fld>
            <a:endParaRPr lang="en-US"/>
          </a:p>
        </p:txBody>
      </p:sp>
    </p:spTree>
    <p:extLst>
      <p:ext uri="{BB962C8B-B14F-4D97-AF65-F5344CB8AC3E}">
        <p14:creationId xmlns:p14="http://schemas.microsoft.com/office/powerpoint/2010/main" val="503974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22</a:t>
            </a:fld>
            <a:endParaRPr lang="en-US"/>
          </a:p>
        </p:txBody>
      </p:sp>
    </p:spTree>
    <p:extLst>
      <p:ext uri="{BB962C8B-B14F-4D97-AF65-F5344CB8AC3E}">
        <p14:creationId xmlns:p14="http://schemas.microsoft.com/office/powerpoint/2010/main" val="50397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charset="0"/>
              <a:buChar char="•"/>
            </a:pPr>
            <a:r>
              <a:rPr lang="es-MX" dirty="0" smtClean="0"/>
              <a:t>El primer convenio internacional de protección de datos fue firmado en 1981 por Alemania, Francia, Dinamarca, Austria y Luxemburgo. </a:t>
            </a:r>
          </a:p>
          <a:p>
            <a:pPr marL="171450" indent="-171450">
              <a:buFont typeface="Arial" charset="0"/>
              <a:buChar char="•"/>
            </a:pPr>
            <a:r>
              <a:rPr lang="es-MX" dirty="0" smtClean="0"/>
              <a:t>Hay un protocolo</a:t>
            </a:r>
            <a:r>
              <a:rPr lang="es-MX" baseline="0" dirty="0" smtClean="0"/>
              <a:t> adicional en la que se crearon autoridades independientes para asegurar las disposiciones, y en su caso interponer acciones judiciales cuando hay violación.</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s-MX" b="0" baseline="0" dirty="0" smtClean="0"/>
              <a:t>Ante inconformidades acudir a la autoridad del país. </a:t>
            </a:r>
            <a:endParaRPr lang="es-MX" b="0" dirty="0" smtClean="0"/>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23</a:t>
            </a:fld>
            <a:endParaRPr lang="en-US"/>
          </a:p>
        </p:txBody>
      </p:sp>
    </p:spTree>
    <p:extLst>
      <p:ext uri="{BB962C8B-B14F-4D97-AF65-F5344CB8AC3E}">
        <p14:creationId xmlns:p14="http://schemas.microsoft.com/office/powerpoint/2010/main" val="3455619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charset="0"/>
              <a:buNone/>
            </a:pPr>
            <a:r>
              <a:rPr lang="es-MX" b="1" baseline="0" dirty="0" smtClean="0"/>
              <a:t>1. Flujo transfronterizo:</a:t>
            </a:r>
          </a:p>
          <a:p>
            <a:pPr marL="171450" indent="-171450">
              <a:buFont typeface="Arial" charset="0"/>
              <a:buChar char="•"/>
            </a:pPr>
            <a:r>
              <a:rPr lang="es-MX" b="0" baseline="0" dirty="0" smtClean="0"/>
              <a:t>Resulta complicado toda vez que, ahí están incluidas las tecnologías, como el fax, telégrafo, internet, teléfono y otros medios de comunicación. </a:t>
            </a:r>
          </a:p>
          <a:p>
            <a:pPr marL="171450" indent="-171450">
              <a:buFont typeface="Arial" charset="0"/>
              <a:buChar char="•"/>
            </a:pPr>
            <a:r>
              <a:rPr lang="es-MX" sz="1200" kern="1200" dirty="0" smtClean="0">
                <a:solidFill>
                  <a:schemeClr val="tx1"/>
                </a:solidFill>
                <a:effectLst/>
                <a:latin typeface="+mn-lt"/>
                <a:ea typeface="+mn-ea"/>
                <a:cs typeface="+mn-cs"/>
              </a:rPr>
              <a:t>Son innumerables las actividades que se realizan a través de internet, empresas en hacer negocios: vender sus productos o servicios, asesoría y capacitación comercial, publicidad y mercadeo, etc.</a:t>
            </a:r>
            <a:endParaRPr lang="es-MX" b="0" baseline="0" dirty="0" smtClean="0"/>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24</a:t>
            </a:fld>
            <a:endParaRPr lang="en-US"/>
          </a:p>
        </p:txBody>
      </p:sp>
    </p:spTree>
    <p:extLst>
      <p:ext uri="{BB962C8B-B14F-4D97-AF65-F5344CB8AC3E}">
        <p14:creationId xmlns:p14="http://schemas.microsoft.com/office/powerpoint/2010/main" val="3455619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mn-lt"/>
                <a:ea typeface="+mn-ea"/>
                <a:cs typeface="+mn-cs"/>
              </a:rPr>
              <a:t>1. </a:t>
            </a:r>
            <a:r>
              <a:rPr lang="es-MX" sz="1200" kern="1200" dirty="0" smtClean="0">
                <a:solidFill>
                  <a:schemeClr val="tx1"/>
                </a:solidFill>
                <a:effectLst/>
                <a:latin typeface="+mn-lt"/>
                <a:ea typeface="+mn-ea"/>
                <a:cs typeface="+mn-cs"/>
              </a:rPr>
              <a:t>México es uno de los 51 miembros fundadores de la Organización de las Naciones Unidas. al firmar la "Carta de las Naciones Unidas" en 1945. </a:t>
            </a:r>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25</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0" dirty="0" smtClean="0"/>
              <a:t>No</a:t>
            </a:r>
            <a:r>
              <a:rPr lang="es-MX" b="0" baseline="0" dirty="0" smtClean="0"/>
              <a:t> por medios engañosos, mediante formatos en donde obre el consentimiento. </a:t>
            </a:r>
            <a:endParaRPr lang="es-MX" b="0"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26</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aseline="0" dirty="0" smtClean="0"/>
              <a:t>Evitar errores de omisión, y actualizarlos.</a:t>
            </a:r>
          </a:p>
          <a:p>
            <a:endParaRPr lang="es-MX" baseline="0" dirty="0" smtClean="0"/>
          </a:p>
          <a:p>
            <a:r>
              <a:rPr lang="es-MX" baseline="0" dirty="0" smtClean="0"/>
              <a:t>Ejemplo: Tema bancario para préstamo.</a:t>
            </a:r>
          </a:p>
          <a:p>
            <a:endParaRPr lang="es-MX" dirty="0" smtClean="0"/>
          </a:p>
          <a:p>
            <a:endParaRPr lang="es-MX" b="1"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27</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Informar el tratamiento</a:t>
            </a:r>
            <a:r>
              <a:rPr lang="es-MX" baseline="0" dirty="0" smtClean="0"/>
              <a:t> médico que se le dará, y si éstos deban ser transmitidos.</a:t>
            </a:r>
          </a:p>
          <a:p>
            <a:endParaRPr lang="es-MX" baseline="0" dirty="0" smtClean="0"/>
          </a:p>
          <a:p>
            <a:r>
              <a:rPr lang="es-MX" baseline="0" dirty="0" smtClean="0"/>
              <a:t>En caso de transmisión debe obrar consentimiento.</a:t>
            </a:r>
          </a:p>
          <a:p>
            <a:endParaRPr lang="es-MX" baseline="0" dirty="0" smtClean="0"/>
          </a:p>
          <a:p>
            <a:r>
              <a:rPr lang="es-MX" baseline="0" dirty="0" smtClean="0"/>
              <a:t>Cuando se trata de prevención de enfermedades, casos de estudios científicos pueden ser otorgados de manera disociada. </a:t>
            </a:r>
          </a:p>
          <a:p>
            <a:endParaRPr lang="es-MX" baseline="0" dirty="0" smtClean="0"/>
          </a:p>
          <a:p>
            <a:endParaRPr lang="es-MX" dirty="0" smtClean="0"/>
          </a:p>
          <a:p>
            <a:endParaRPr lang="es-MX" b="1"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28</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vida sexual, creencias, origen racial</a:t>
            </a:r>
            <a:endParaRPr lang="es-MX" baseline="0" dirty="0" smtClean="0"/>
          </a:p>
          <a:p>
            <a:endParaRPr lang="es-MX" baseline="0" dirty="0" smtClean="0"/>
          </a:p>
          <a:p>
            <a:r>
              <a:rPr lang="es-MX" baseline="0" dirty="0" smtClean="0"/>
              <a:t>Excepción: cuando se trate de la salud pública u seguridad nacional.</a:t>
            </a:r>
          </a:p>
          <a:p>
            <a:endParaRPr lang="es-MX" baseline="0" dirty="0" smtClean="0"/>
          </a:p>
          <a:p>
            <a:r>
              <a:rPr lang="es-MX" baseline="0" dirty="0" smtClean="0"/>
              <a:t>Recabar los meramente exactos y necesarios.</a:t>
            </a:r>
          </a:p>
          <a:p>
            <a:endParaRPr lang="es-MX" baseline="0" dirty="0" smtClean="0"/>
          </a:p>
          <a:p>
            <a:endParaRPr lang="es-MX" dirty="0" smtClean="0"/>
          </a:p>
          <a:p>
            <a:endParaRPr lang="es-MX" b="1"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29</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0" dirty="0" smtClean="0"/>
              <a:t>Uso de internet.</a:t>
            </a:r>
            <a:endParaRPr lang="es-MX" b="0"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30</a:t>
            </a:fld>
            <a:endParaRPr lang="en-US"/>
          </a:p>
        </p:txBody>
      </p:sp>
    </p:spTree>
    <p:extLst>
      <p:ext uri="{BB962C8B-B14F-4D97-AF65-F5344CB8AC3E}">
        <p14:creationId xmlns:p14="http://schemas.microsoft.com/office/powerpoint/2010/main" val="2069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kern="1200" dirty="0" smtClean="0">
                <a:solidFill>
                  <a:schemeClr val="tx1"/>
                </a:solidFill>
                <a:effectLst/>
                <a:latin typeface="+mn-lt"/>
                <a:ea typeface="+mn-ea"/>
                <a:cs typeface="+mn-cs"/>
              </a:rPr>
              <a:t>Persona física que pueda ser identificable, </a:t>
            </a:r>
            <a:r>
              <a:rPr lang="es-MX" sz="1200" kern="1200" dirty="0" smtClean="0">
                <a:solidFill>
                  <a:schemeClr val="tx1"/>
                </a:solidFill>
                <a:effectLst/>
                <a:latin typeface="+mn-lt"/>
                <a:ea typeface="+mn-ea"/>
                <a:cs typeface="+mn-cs"/>
              </a:rPr>
              <a:t>se entiende toda persona cuya identidad pueda determinarse, directa o indirectamente, en particular mediante un número de identificación o uno o varios elementos característicos de su identidad física, fisiológica, psíquica, económica, cultural o social.</a:t>
            </a:r>
          </a:p>
          <a:p>
            <a:endParaRPr lang="es-MX" sz="1400" baseline="0" dirty="0" smtClean="0"/>
          </a:p>
          <a:p>
            <a:r>
              <a:rPr lang="es-MX" sz="1400" b="1" baseline="0" dirty="0" smtClean="0">
                <a:solidFill>
                  <a:srgbClr val="FF0000"/>
                </a:solidFill>
              </a:rPr>
              <a:t>Salud: </a:t>
            </a:r>
            <a:r>
              <a:rPr lang="es-MX" sz="1400" b="0" baseline="0" dirty="0" smtClean="0">
                <a:solidFill>
                  <a:srgbClr val="FF0000"/>
                </a:solidFill>
              </a:rPr>
              <a:t>Varios rasgos que llegan a concluir la enfermedad de un paciente o </a:t>
            </a:r>
            <a:r>
              <a:rPr lang="es-MX" sz="1200" kern="1200" dirty="0" smtClean="0">
                <a:solidFill>
                  <a:schemeClr val="tx1"/>
                </a:solidFill>
                <a:effectLst/>
                <a:latin typeface="+mn-lt"/>
                <a:ea typeface="+mn-ea"/>
                <a:cs typeface="+mn-cs"/>
              </a:rPr>
              <a:t>datos biométricos: rasgos físicos, biológicos o de comportamiento de un individuo que lo identifican como único del resto de la población. Por ejemplo:</a:t>
            </a:r>
          </a:p>
          <a:p>
            <a:r>
              <a:rPr lang="es-MX" sz="1200" kern="1200" dirty="0" smtClean="0">
                <a:solidFill>
                  <a:schemeClr val="tx1"/>
                </a:solidFill>
                <a:effectLst/>
                <a:latin typeface="+mn-lt"/>
                <a:ea typeface="+mn-ea"/>
                <a:cs typeface="+mn-cs"/>
              </a:rPr>
              <a:t>• Huellas dactilares</a:t>
            </a:r>
          </a:p>
          <a:p>
            <a:r>
              <a:rPr lang="es-MX" sz="1200" kern="1200" dirty="0" smtClean="0">
                <a:solidFill>
                  <a:schemeClr val="tx1"/>
                </a:solidFill>
                <a:effectLst/>
                <a:latin typeface="+mn-lt"/>
                <a:ea typeface="+mn-ea"/>
                <a:cs typeface="+mn-cs"/>
              </a:rPr>
              <a:t>• Geometría de la mano</a:t>
            </a:r>
          </a:p>
          <a:p>
            <a:r>
              <a:rPr lang="es-MX" sz="1200" kern="1200" dirty="0" smtClean="0">
                <a:solidFill>
                  <a:schemeClr val="tx1"/>
                </a:solidFill>
                <a:effectLst/>
                <a:latin typeface="+mn-lt"/>
                <a:ea typeface="+mn-ea"/>
                <a:cs typeface="+mn-cs"/>
              </a:rPr>
              <a:t>• Análisis del iris</a:t>
            </a:r>
          </a:p>
          <a:p>
            <a:r>
              <a:rPr lang="es-MX" sz="1200" kern="1200" dirty="0" smtClean="0">
                <a:solidFill>
                  <a:schemeClr val="tx1"/>
                </a:solidFill>
                <a:effectLst/>
                <a:latin typeface="+mn-lt"/>
                <a:ea typeface="+mn-ea"/>
                <a:cs typeface="+mn-cs"/>
              </a:rPr>
              <a:t>• Rasgos faciales</a:t>
            </a:r>
          </a:p>
          <a:p>
            <a:r>
              <a:rPr lang="es-MX" sz="1200" kern="1200" dirty="0" smtClean="0">
                <a:solidFill>
                  <a:schemeClr val="tx1"/>
                </a:solidFill>
                <a:effectLst/>
                <a:latin typeface="+mn-lt"/>
                <a:ea typeface="+mn-ea"/>
                <a:cs typeface="+mn-cs"/>
              </a:rPr>
              <a:t>• Patrón de voz</a:t>
            </a:r>
          </a:p>
          <a:p>
            <a:r>
              <a:rPr lang="es-MX" sz="1200" kern="1200" dirty="0" smtClean="0">
                <a:solidFill>
                  <a:schemeClr val="tx1"/>
                </a:solidFill>
                <a:effectLst/>
                <a:latin typeface="+mn-lt"/>
                <a:ea typeface="+mn-ea"/>
                <a:cs typeface="+mn-cs"/>
              </a:rPr>
              <a:t>• Firma manuscrita</a:t>
            </a:r>
          </a:p>
          <a:p>
            <a:r>
              <a:rPr lang="es-MX" sz="1200" kern="1200" dirty="0" smtClean="0">
                <a:solidFill>
                  <a:schemeClr val="tx1"/>
                </a:solidFill>
                <a:effectLst/>
                <a:latin typeface="+mn-lt"/>
                <a:ea typeface="+mn-ea"/>
                <a:cs typeface="+mn-cs"/>
              </a:rPr>
              <a:t>• Análisis del ADN</a:t>
            </a:r>
          </a:p>
          <a:p>
            <a:endParaRPr lang="es-ES" dirty="0"/>
          </a:p>
        </p:txBody>
      </p:sp>
      <p:sp>
        <p:nvSpPr>
          <p:cNvPr id="4" name="Marcador de número de diapositiva 3"/>
          <p:cNvSpPr>
            <a:spLocks noGrp="1"/>
          </p:cNvSpPr>
          <p:nvPr>
            <p:ph type="sldNum" sz="quarter" idx="10"/>
          </p:nvPr>
        </p:nvSpPr>
        <p:spPr/>
        <p:txBody>
          <a:bodyPr/>
          <a:lstStyle/>
          <a:p>
            <a:fld id="{B31436D0-30DB-45A3-AF30-B987D2A17077}" type="slidenum">
              <a:rPr lang="en-US" smtClean="0"/>
              <a:pPr/>
              <a:t>4</a:t>
            </a:fld>
            <a:endParaRPr lang="en-US"/>
          </a:p>
        </p:txBody>
      </p:sp>
    </p:spTree>
    <p:extLst>
      <p:ext uri="{BB962C8B-B14F-4D97-AF65-F5344CB8AC3E}">
        <p14:creationId xmlns:p14="http://schemas.microsoft.com/office/powerpoint/2010/main" val="23327459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kern="1200" dirty="0" smtClean="0">
                <a:solidFill>
                  <a:schemeClr val="tx1"/>
                </a:solidFill>
                <a:effectLst/>
                <a:latin typeface="+mn-lt"/>
                <a:ea typeface="+mn-ea"/>
                <a:cs typeface="+mn-cs"/>
              </a:rPr>
              <a:t>1. </a:t>
            </a:r>
            <a:r>
              <a:rPr lang="es-MX" sz="1200" kern="1200" dirty="0" smtClean="0">
                <a:solidFill>
                  <a:schemeClr val="tx1"/>
                </a:solidFill>
                <a:effectLst/>
                <a:latin typeface="+mn-lt"/>
                <a:ea typeface="+mn-ea"/>
                <a:cs typeface="+mn-cs"/>
              </a:rPr>
              <a:t>En 1997 México firmó el </a:t>
            </a:r>
            <a:r>
              <a:rPr lang="es-MX" sz="1200" i="1" kern="1200" dirty="0" smtClean="0">
                <a:solidFill>
                  <a:schemeClr val="tx1"/>
                </a:solidFill>
                <a:effectLst/>
                <a:latin typeface="+mn-lt"/>
                <a:ea typeface="+mn-ea"/>
                <a:cs typeface="+mn-cs"/>
              </a:rPr>
              <a:t>“Acuerdo de Asociación Económica, Concertación Política y Cooperación”</a:t>
            </a:r>
            <a:r>
              <a:rPr lang="es-MX" sz="1200" kern="1200" dirty="0" smtClean="0">
                <a:solidFill>
                  <a:schemeClr val="tx1"/>
                </a:solidFill>
                <a:effectLst/>
                <a:latin typeface="+mn-lt"/>
                <a:ea typeface="+mn-ea"/>
                <a:cs typeface="+mn-cs"/>
              </a:rPr>
              <a:t> con la Comunidad Europea y ahí se obligó a cumplir con esta Directiva.</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El Parlamento Europeo es un órgano legislativo integrada por los países de la UE.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Ha aprobado varias resoluciones sobre estas cuestiones sensibles, como el uso de escáneres corporales para mejorar la seguridad de la aviación, los datos biométricos en los pasaportes, Internet y la extracción de datos.</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a:t>
            </a:r>
          </a:p>
          <a:p>
            <a:pPr marL="0" indent="0">
              <a:buFont typeface="Arial" charset="0"/>
              <a:buNone/>
            </a:pPr>
            <a:r>
              <a:rPr lang="es-MX" b="1" baseline="0" dirty="0" smtClean="0"/>
              <a:t>2.</a:t>
            </a:r>
            <a:r>
              <a:rPr lang="es-MX" baseline="0" dirty="0" smtClean="0"/>
              <a:t> Están las actividades que deben hacer o prohibir los países miembros.</a:t>
            </a:r>
          </a:p>
          <a:p>
            <a:pPr marL="0" indent="0">
              <a:buFont typeface="Arial" charset="0"/>
              <a:buNone/>
            </a:pPr>
            <a:r>
              <a:rPr lang="es-MX" baseline="0" dirty="0" smtClean="0"/>
              <a:t>Actividades excluidas: utilizar datos para una reunión, fiesta o actividad de casa.</a:t>
            </a:r>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s-MX" sz="1200" kern="1200" dirty="0" smtClean="0">
                <a:solidFill>
                  <a:schemeClr val="tx1"/>
                </a:solidFill>
                <a:effectLst/>
                <a:latin typeface="+mn-lt"/>
                <a:ea typeface="+mn-ea"/>
                <a:cs typeface="+mn-cs"/>
              </a:rPr>
              <a:t>-----------------------------------------------------------------------------------------------------</a:t>
            </a:r>
          </a:p>
          <a:p>
            <a:pPr marL="0" indent="0">
              <a:buFont typeface="Arial" charset="0"/>
              <a:buNone/>
            </a:pPr>
            <a:r>
              <a:rPr lang="es-MX" b="1" baseline="0" dirty="0" smtClean="0"/>
              <a:t>3. Principios:</a:t>
            </a:r>
          </a:p>
          <a:p>
            <a:pPr marL="171450" indent="-171450">
              <a:buFont typeface="Arial" charset="0"/>
              <a:buChar char="•"/>
            </a:pPr>
            <a:r>
              <a:rPr lang="es-MX" u="sng" baseline="0" dirty="0" smtClean="0"/>
              <a:t>Calidad:</a:t>
            </a:r>
            <a:r>
              <a:rPr lang="es-MX" baseline="0" dirty="0" smtClean="0"/>
              <a:t> recoger datos con fin especifico, no de forma incompatible con los fines, (excepto, fines históricos, estadísticos o científicos)</a:t>
            </a:r>
          </a:p>
          <a:p>
            <a:pPr marL="171450" indent="-171450">
              <a:buFont typeface="Arial" charset="0"/>
              <a:buChar char="•"/>
            </a:pPr>
            <a:r>
              <a:rPr lang="es-MX" u="sng" baseline="0" dirty="0" smtClean="0"/>
              <a:t>Legitimo tratamiento</a:t>
            </a:r>
            <a:r>
              <a:rPr lang="es-MX" baseline="0" dirty="0" smtClean="0"/>
              <a:t>, para ello tiene que obrar nuestro consentimiento.</a:t>
            </a:r>
          </a:p>
          <a:p>
            <a:pPr marL="171450" indent="-171450">
              <a:buFont typeface="Arial" charset="0"/>
              <a:buChar char="•"/>
            </a:pPr>
            <a:endParaRPr lang="es-MX" baseline="0" dirty="0" smtClean="0"/>
          </a:p>
          <a:p>
            <a:pPr marL="171450" indent="-171450">
              <a:buFont typeface="Arial" charset="0"/>
              <a:buChar char="•"/>
            </a:pPr>
            <a:endParaRPr lang="es-MX" baseline="0" dirty="0" smtClean="0"/>
          </a:p>
          <a:p>
            <a:pPr marL="0" indent="0">
              <a:buFont typeface="Arial" charset="0"/>
              <a:buNone/>
            </a:pPr>
            <a:endParaRPr lang="es-MX" dirty="0" smtClean="0"/>
          </a:p>
          <a:p>
            <a:pPr marL="0" indent="0">
              <a:buFont typeface="Arial" charset="0"/>
              <a:buNone/>
            </a:pP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31</a:t>
            </a:fld>
            <a:endParaRPr lang="en-US"/>
          </a:p>
        </p:txBody>
      </p:sp>
    </p:spTree>
    <p:extLst>
      <p:ext uri="{BB962C8B-B14F-4D97-AF65-F5344CB8AC3E}">
        <p14:creationId xmlns:p14="http://schemas.microsoft.com/office/powerpoint/2010/main" val="1375848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charset="0"/>
              <a:buChar char="•"/>
            </a:pPr>
            <a:r>
              <a:rPr lang="es-MX" dirty="0" smtClean="0"/>
              <a:t>Tomar en cuenta</a:t>
            </a:r>
            <a:r>
              <a:rPr lang="es-MX" baseline="0" dirty="0" smtClean="0"/>
              <a:t> la naturaleza de los datos, la duración del tratamiento, y las normas de aquel país.</a:t>
            </a:r>
          </a:p>
          <a:p>
            <a:pPr marL="171450" indent="-171450">
              <a:buFont typeface="Arial" charset="0"/>
              <a:buChar char="•"/>
            </a:pP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32</a:t>
            </a:fld>
            <a:endParaRPr lang="en-US"/>
          </a:p>
        </p:txBody>
      </p:sp>
    </p:spTree>
    <p:extLst>
      <p:ext uri="{BB962C8B-B14F-4D97-AF65-F5344CB8AC3E}">
        <p14:creationId xmlns:p14="http://schemas.microsoft.com/office/powerpoint/2010/main" val="2716374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dirty="0" smtClean="0"/>
              <a:t>Excepción:</a:t>
            </a:r>
            <a:r>
              <a:rPr lang="es-MX" sz="1200" dirty="0" smtClean="0"/>
              <a:t> sea para salvaguardar el interés vital del interesado o de otra persona y esté incapacitado para dar consentimiento, sea necesario para la prevención o diagnóstico médico, o bien, sean hechos manifiestamente públicos.</a:t>
            </a:r>
          </a:p>
          <a:p>
            <a:endParaRPr lang="es-MX" dirty="0" smtClean="0"/>
          </a:p>
          <a:p>
            <a:r>
              <a:rPr lang="es-MX" dirty="0" smtClean="0"/>
              <a:t>Existe un grupo integrado por los representantes de los que forman la Directiva, quienes</a:t>
            </a:r>
            <a:r>
              <a:rPr lang="es-MX" baseline="0" dirty="0" smtClean="0"/>
              <a:t> estudian la aplicación de las disposiciones nacionales considerando la Directiva, éste lo remite al Parlamento Europea quienes emiten recomendaciones.</a:t>
            </a:r>
          </a:p>
          <a:p>
            <a:endParaRPr lang="es-MX" baseline="0" dirty="0" smtClean="0"/>
          </a:p>
          <a:p>
            <a:r>
              <a:rPr lang="es-MX" b="1" baseline="0" dirty="0" smtClean="0"/>
              <a:t>México no es parte de la Comunidad Europea pero es país tercero que se obligó a cumplir.</a:t>
            </a:r>
          </a:p>
          <a:p>
            <a:endParaRPr lang="es-MX" b="1" baseline="0" dirty="0" smtClean="0"/>
          </a:p>
          <a:p>
            <a:r>
              <a:rPr lang="es-MX" b="1" baseline="0" dirty="0" smtClean="0"/>
              <a:t>Se creó un Grupo de personas sobre protección de datos</a:t>
            </a:r>
            <a:endParaRPr lang="es-MX" b="1" dirty="0" smtClean="0"/>
          </a:p>
          <a:p>
            <a:endParaRPr lang="es-MX" b="1"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33</a:t>
            </a:fld>
            <a:endParaRPr lang="en-US"/>
          </a:p>
        </p:txBody>
      </p:sp>
    </p:spTree>
    <p:extLst>
      <p:ext uri="{BB962C8B-B14F-4D97-AF65-F5344CB8AC3E}">
        <p14:creationId xmlns:p14="http://schemas.microsoft.com/office/powerpoint/2010/main" val="4017126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b="1" dirty="0" smtClean="0"/>
              <a:t>Grupo de trabajo.</a:t>
            </a:r>
          </a:p>
          <a:p>
            <a:r>
              <a:rPr lang="es-MX" b="1" dirty="0" smtClean="0"/>
              <a:t>2005</a:t>
            </a:r>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34</a:t>
            </a:fld>
            <a:endParaRPr lang="en-US"/>
          </a:p>
        </p:txBody>
      </p:sp>
    </p:spTree>
    <p:extLst>
      <p:ext uri="{BB962C8B-B14F-4D97-AF65-F5344CB8AC3E}">
        <p14:creationId xmlns:p14="http://schemas.microsoft.com/office/powerpoint/2010/main" val="40171263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charset="0"/>
              <a:buNone/>
            </a:pPr>
            <a:r>
              <a:rPr lang="es-MX" dirty="0" smtClean="0"/>
              <a:t>Legitimación se incluye la</a:t>
            </a:r>
            <a:r>
              <a:rPr lang="es-MX" baseline="0" dirty="0" smtClean="0"/>
              <a:t> posibilidad de revocar el consentimiento en cualquier momento.</a:t>
            </a:r>
          </a:p>
          <a:p>
            <a:pPr marL="171450" indent="-171450">
              <a:buFont typeface="Arial" charset="0"/>
              <a:buChar char="•"/>
            </a:pP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35</a:t>
            </a:fld>
            <a:endParaRPr lang="en-US"/>
          </a:p>
        </p:txBody>
      </p:sp>
    </p:spTree>
    <p:extLst>
      <p:ext uri="{BB962C8B-B14F-4D97-AF65-F5344CB8AC3E}">
        <p14:creationId xmlns:p14="http://schemas.microsoft.com/office/powerpoint/2010/main" val="3924515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36</a:t>
            </a:fld>
            <a:endParaRPr lang="en-US"/>
          </a:p>
        </p:txBody>
      </p:sp>
    </p:spTree>
    <p:extLst>
      <p:ext uri="{BB962C8B-B14F-4D97-AF65-F5344CB8AC3E}">
        <p14:creationId xmlns:p14="http://schemas.microsoft.com/office/powerpoint/2010/main" val="29376805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Estas garantías pueden</a:t>
            </a:r>
            <a:r>
              <a:rPr lang="es-MX" baseline="0" dirty="0" smtClean="0"/>
              <a:t> establecerse en clausulas contractuales.</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37</a:t>
            </a:fld>
            <a:endParaRPr lang="en-US"/>
          </a:p>
        </p:txBody>
      </p:sp>
    </p:spTree>
    <p:extLst>
      <p:ext uri="{BB962C8B-B14F-4D97-AF65-F5344CB8AC3E}">
        <p14:creationId xmlns:p14="http://schemas.microsoft.com/office/powerpoint/2010/main" val="1443136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38</a:t>
            </a:fld>
            <a:endParaRPr lang="en-US"/>
          </a:p>
        </p:txBody>
      </p:sp>
    </p:spTree>
    <p:extLst>
      <p:ext uri="{BB962C8B-B14F-4D97-AF65-F5344CB8AC3E}">
        <p14:creationId xmlns:p14="http://schemas.microsoft.com/office/powerpoint/2010/main" val="14431368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39</a:t>
            </a:fld>
            <a:endParaRPr lang="en-US"/>
          </a:p>
        </p:txBody>
      </p:sp>
    </p:spTree>
    <p:extLst>
      <p:ext uri="{BB962C8B-B14F-4D97-AF65-F5344CB8AC3E}">
        <p14:creationId xmlns:p14="http://schemas.microsoft.com/office/powerpoint/2010/main" val="1443136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Directrices sobre la protección de la privacidad y flujos fronterizos</a:t>
            </a:r>
            <a:br>
              <a:rPr lang="es-MX" dirty="0"/>
            </a:br>
            <a:r>
              <a:rPr lang="es-MX" dirty="0"/>
              <a:t>Consejo de la OCDE (1980)</a:t>
            </a:r>
          </a:p>
          <a:p>
            <a:endParaRPr lang="es-MX" dirty="0"/>
          </a:p>
          <a:p>
            <a:r>
              <a:rPr lang="es-MX" dirty="0" smtClean="0"/>
              <a:t>Se emitieron en 1980 con la llegada de la tecnología y traspaso fronterizo de datos,</a:t>
            </a:r>
          </a:p>
          <a:p>
            <a:endParaRPr lang="es-MX" dirty="0" smtClean="0"/>
          </a:p>
          <a:p>
            <a:r>
              <a:rPr lang="es-MX" dirty="0" smtClean="0"/>
              <a:t>Aplican a todos los medios informáticos</a:t>
            </a:r>
            <a:r>
              <a:rPr lang="es-MX" baseline="0" dirty="0" smtClean="0"/>
              <a:t> y se establecieron principios similares.</a:t>
            </a:r>
          </a:p>
          <a:p>
            <a:endParaRPr lang="es-MX" baseline="0" dirty="0" smtClean="0"/>
          </a:p>
          <a:p>
            <a:r>
              <a:rPr lang="es-MX" sz="1200" dirty="0" smtClean="0"/>
              <a:t>Aumenta las opciones del consumidor, mercado, productividad, educación e innovación de productos.</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40</a:t>
            </a:fld>
            <a:endParaRPr lang="en-US"/>
          </a:p>
        </p:txBody>
      </p:sp>
    </p:spTree>
    <p:extLst>
      <p:ext uri="{BB962C8B-B14F-4D97-AF65-F5344CB8AC3E}">
        <p14:creationId xmlns:p14="http://schemas.microsoft.com/office/powerpoint/2010/main" val="11991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400" b="1" dirty="0" smtClean="0"/>
              <a:t>*C) ASPECTOS ESPECIFICOS:</a:t>
            </a:r>
            <a:r>
              <a:rPr lang="es-MX" sz="1400" dirty="0" smtClean="0"/>
              <a:t> domicilio, teléfono, salud, algunas opiniones, creencias, etc.</a:t>
            </a:r>
          </a:p>
          <a:p>
            <a:endParaRPr lang="es-MX" sz="1400" dirty="0" smtClean="0"/>
          </a:p>
          <a:p>
            <a:r>
              <a:rPr lang="es-MX" sz="1400" b="1" dirty="0" smtClean="0"/>
              <a:t>OTROS ANALOGOS:</a:t>
            </a:r>
            <a:r>
              <a:rPr lang="es-MX" sz="1400" dirty="0" smtClean="0"/>
              <a:t> ESTÁ</a:t>
            </a:r>
            <a:r>
              <a:rPr lang="es-MX" sz="1400" baseline="0" dirty="0" smtClean="0"/>
              <a:t> EN ALGUNAS LEGISLACIONES.</a:t>
            </a:r>
          </a:p>
          <a:p>
            <a:r>
              <a:rPr lang="es-MX" sz="1400" b="1" baseline="0" dirty="0" smtClean="0">
                <a:solidFill>
                  <a:srgbClr val="FF0000"/>
                </a:solidFill>
              </a:rPr>
              <a:t>Aspectos subjetivos para unos puede afectar la intimidad y para otros no.</a:t>
            </a:r>
          </a:p>
          <a:p>
            <a:endParaRPr lang="es-MX" sz="1400" b="1" baseline="0" dirty="0" smtClean="0">
              <a:solidFill>
                <a:srgbClr val="FF0000"/>
              </a:solidFill>
            </a:endParaRPr>
          </a:p>
          <a:p>
            <a:r>
              <a:rPr lang="es-MX" sz="1400" b="1" baseline="0" dirty="0" smtClean="0">
                <a:solidFill>
                  <a:srgbClr val="FF0000"/>
                </a:solidFill>
              </a:rPr>
              <a:t>¿Cuáles pueden ser?</a:t>
            </a:r>
          </a:p>
          <a:p>
            <a:endParaRPr lang="es-MX" sz="1400" b="1" baseline="0" dirty="0" smtClean="0">
              <a:solidFill>
                <a:srgbClr val="FF0000"/>
              </a:solidFill>
            </a:endParaRPr>
          </a:p>
          <a:p>
            <a:endParaRPr lang="es-MX" sz="1400" baseline="0" dirty="0" smtClean="0"/>
          </a:p>
          <a:p>
            <a:endParaRPr lang="es-MX" sz="1400" baseline="0" dirty="0" smtClean="0"/>
          </a:p>
          <a:p>
            <a:endParaRPr lang="es-MX" sz="1400" dirty="0" smtClean="0"/>
          </a:p>
          <a:p>
            <a:endParaRPr lang="es-ES" dirty="0"/>
          </a:p>
        </p:txBody>
      </p:sp>
      <p:sp>
        <p:nvSpPr>
          <p:cNvPr id="4" name="Marcador de número de diapositiva 3"/>
          <p:cNvSpPr>
            <a:spLocks noGrp="1"/>
          </p:cNvSpPr>
          <p:nvPr>
            <p:ph type="sldNum" sz="quarter" idx="10"/>
          </p:nvPr>
        </p:nvSpPr>
        <p:spPr/>
        <p:txBody>
          <a:bodyPr/>
          <a:lstStyle/>
          <a:p>
            <a:fld id="{B31436D0-30DB-45A3-AF30-B987D2A17077}" type="slidenum">
              <a:rPr lang="en-US" smtClean="0"/>
              <a:pPr/>
              <a:t>5</a:t>
            </a:fld>
            <a:endParaRPr lang="en-US"/>
          </a:p>
        </p:txBody>
      </p:sp>
    </p:spTree>
    <p:extLst>
      <p:ext uri="{BB962C8B-B14F-4D97-AF65-F5344CB8AC3E}">
        <p14:creationId xmlns:p14="http://schemas.microsoft.com/office/powerpoint/2010/main" val="23327459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dirty="0" smtClean="0"/>
              <a:t>Controlador: como quien controla la recolección, posesión, procesamiento o uso de información personal, quien debe aplicar las medidas de privacidad,</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41</a:t>
            </a:fld>
            <a:endParaRPr lang="en-US"/>
          </a:p>
        </p:txBody>
      </p:sp>
    </p:spTree>
    <p:extLst>
      <p:ext uri="{BB962C8B-B14F-4D97-AF65-F5344CB8AC3E}">
        <p14:creationId xmlns:p14="http://schemas.microsoft.com/office/powerpoint/2010/main" val="1199121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520574" indent="-520574" algn="just">
              <a:buFont typeface="+mj-lt"/>
              <a:buAutoNum type="arabicPeriod"/>
            </a:pPr>
            <a:r>
              <a:rPr lang="es-MX" b="1" dirty="0"/>
              <a:t>Prevención del daño</a:t>
            </a:r>
            <a:r>
              <a:rPr lang="es-MX" dirty="0"/>
              <a:t>, primero reconocer los riesgos, dependiendo de la información y en lo posterior, prever el mal uso de la información; implementar mecanismos de seguridad en proporción a la probabilidad y severidad de cualquier daño que amenace. </a:t>
            </a:r>
          </a:p>
          <a:p>
            <a:pPr marL="520574" indent="-520574" algn="just">
              <a:buFont typeface="+mj-lt"/>
              <a:buAutoNum type="arabicPeriod"/>
            </a:pPr>
            <a:r>
              <a:rPr lang="es-MX" b="1" dirty="0"/>
              <a:t>Obligación de dar aviso, </a:t>
            </a:r>
            <a:r>
              <a:rPr lang="es-MX" dirty="0"/>
              <a:t>controladores deben proporcionar declaraciones de sus políticas de privacidad informando quién tiene los datos, para qué y como limitar el uso.</a:t>
            </a:r>
            <a:endParaRPr lang="es-MX" b="1" dirty="0"/>
          </a:p>
          <a:p>
            <a:pPr marL="520574" indent="-520574" algn="just">
              <a:buFont typeface="+mj-lt"/>
              <a:buAutoNum type="arabicPeriod"/>
            </a:pPr>
            <a:r>
              <a:rPr lang="es-MX" b="1" dirty="0"/>
              <a:t>Limitación a la recolección de información personal</a:t>
            </a:r>
            <a:r>
              <a:rPr lang="es-MX" dirty="0"/>
              <a:t>, limitarse solo al propósito por medios legales y justos. Si se recopila para una encuesta, no es legal luego utilizarla para fines publicitarios o comerciales.</a:t>
            </a:r>
          </a:p>
          <a:p>
            <a:pPr marL="520574" indent="-520574" algn="just">
              <a:buFont typeface="+mj-lt"/>
              <a:buAutoNum type="arabicPeriod"/>
            </a:pPr>
            <a:r>
              <a:rPr lang="es-MX" b="1" dirty="0"/>
              <a:t>Usos de la información o datos personales, </a:t>
            </a:r>
            <a:r>
              <a:rPr lang="es-MX" dirty="0"/>
              <a:t>la información recopilada puede ser usada para fines compatibles, es decir, cuando el respaldo tenga el mismo fin.</a:t>
            </a:r>
          </a:p>
          <a:p>
            <a:pPr marL="520574" indent="-520574" algn="just">
              <a:buFont typeface="+mj-lt"/>
              <a:buAutoNum type="arabicPeriod"/>
            </a:pPr>
            <a:r>
              <a:rPr lang="es-MX" dirty="0"/>
              <a:t>Elección, cuando el usuario puede elegir sobre la recolección, uso, transferencia de la información, (algunos casos), otros es suficiente con el consentimiento, ahí va la transferencia. </a:t>
            </a:r>
          </a:p>
          <a:p>
            <a:pPr marL="520574" indent="-520574" algn="just">
              <a:buFont typeface="+mj-lt"/>
              <a:buAutoNum type="arabicPeriod"/>
            </a:pPr>
            <a:r>
              <a:rPr lang="es-MX" dirty="0"/>
              <a:t>Integridad de la información, el controlador debe tener los datos completos, exactos y actualizados para los fines necesarios. </a:t>
            </a:r>
          </a:p>
          <a:p>
            <a:pPr marL="520574" indent="-520574" algn="just">
              <a:buFont typeface="+mj-lt"/>
              <a:buAutoNum type="arabicPeriod"/>
            </a:pPr>
            <a:r>
              <a:rPr lang="es-MX" dirty="0"/>
              <a:t>Medidas de seguridad, implementar medidas proporcionales a la probabilidad y severidad del posible daño,</a:t>
            </a:r>
          </a:p>
          <a:p>
            <a:pPr marL="520574" indent="-520574" algn="just">
              <a:buFont typeface="+mj-lt"/>
              <a:buAutoNum type="arabicPeriod"/>
            </a:pPr>
            <a:r>
              <a:rPr lang="es-MX" dirty="0"/>
              <a:t>Acceso y Derecho de corrección,</a:t>
            </a:r>
          </a:p>
          <a:p>
            <a:pPr marL="520574" indent="-520574" algn="just">
              <a:buFont typeface="+mj-lt"/>
              <a:buAutoNum type="arabicPeriod"/>
            </a:pPr>
            <a:r>
              <a:rPr lang="es-MX" dirty="0"/>
              <a:t>Responsabilidad, el controlador es responsable y si se va a transferir, debe recabar consentimiento y tomar las medidas.</a:t>
            </a: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42</a:t>
            </a:fld>
            <a:endParaRPr lang="en-US"/>
          </a:p>
        </p:txBody>
      </p:sp>
    </p:spTree>
    <p:extLst>
      <p:ext uri="{BB962C8B-B14F-4D97-AF65-F5344CB8AC3E}">
        <p14:creationId xmlns:p14="http://schemas.microsoft.com/office/powerpoint/2010/main" val="2211828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094407E-B2EE-4997-985D-FC627C617310}" type="slidenum">
              <a:rPr lang="es-MX" smtClean="0"/>
              <a:t>43</a:t>
            </a:fld>
            <a:endParaRPr lang="es-MX"/>
          </a:p>
        </p:txBody>
      </p:sp>
    </p:spTree>
    <p:extLst>
      <p:ext uri="{BB962C8B-B14F-4D97-AF65-F5344CB8AC3E}">
        <p14:creationId xmlns:p14="http://schemas.microsoft.com/office/powerpoint/2010/main" val="3257616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85750" indent="-285750" algn="just">
              <a:buFont typeface="Arial" charset="0"/>
              <a:buChar char="•"/>
            </a:pPr>
            <a:r>
              <a:rPr lang="es-MX" dirty="0" smtClean="0"/>
              <a:t>Una persona se inconformó en el año 2014, búsqueda GOOGLE sobre enfermedad, diciendo estar publicado el diagnostico clínico y datos personales en resonancia magnética, (nombre, apellido, fecha de nacimiento), por parte de la Sociedad Española Cirugía Ortopédica y Traumatología,  (SECOT), quien publica procesos y técnicas de cirugías, </a:t>
            </a:r>
          </a:p>
          <a:p>
            <a:pPr marL="285750" indent="-285750" algn="just">
              <a:buFont typeface="Arial" charset="0"/>
              <a:buChar char="•"/>
            </a:pPr>
            <a:endParaRPr lang="es-MX" dirty="0" smtClean="0"/>
          </a:p>
          <a:p>
            <a:pPr marL="285750" indent="-285750" algn="just">
              <a:buFont typeface="Arial" charset="0"/>
              <a:buChar char="•"/>
            </a:pPr>
            <a:r>
              <a:rPr lang="es-MX" dirty="0" smtClean="0"/>
              <a:t>A través de la SECOT, la empresa LUZAN 5 S.A. EDICIONES, realizó un concurso sobre casos clínicos de cirugía y traumatología, y en sus bases estaba la no publicación de los datos personales, </a:t>
            </a:r>
          </a:p>
          <a:p>
            <a:pPr algn="just"/>
            <a:endParaRPr lang="es-MX" dirty="0" smtClean="0"/>
          </a:p>
          <a:p>
            <a:pPr marL="285750" indent="-285750" algn="just">
              <a:buFont typeface="Arial" charset="0"/>
              <a:buChar char="•"/>
            </a:pPr>
            <a:r>
              <a:rPr lang="es-MX" dirty="0" smtClean="0"/>
              <a:t>La Agencia verificó y constató que esos datos estaban adentro de las resonancias publicadas y llamó al médico que realizó el estudio, quien demostró que recabó el consentimiento para fines científicos, sobre las imágenes, pero nunca que figurara la identidad.</a:t>
            </a:r>
          </a:p>
          <a:p>
            <a:pPr marL="285750" indent="-285750" algn="just">
              <a:buFont typeface="Arial" charset="0"/>
              <a:buChar char="•"/>
            </a:pPr>
            <a:r>
              <a:rPr lang="es-MX" dirty="0" smtClean="0"/>
              <a:t>Posteriormente, llamó a la empresa que realizó el concurso, quien recibió los datos personales, y reconoció haber cometido el error.</a:t>
            </a:r>
          </a:p>
          <a:p>
            <a:pPr marL="285750" indent="-285750" algn="just">
              <a:buFont typeface="Arial" charset="0"/>
              <a:buChar char="•"/>
            </a:pPr>
            <a:endParaRPr lang="es-MX" dirty="0" smtClean="0"/>
          </a:p>
          <a:p>
            <a:pPr marL="285750" indent="-285750" algn="just">
              <a:buFont typeface="Arial" charset="0"/>
              <a:buChar char="•"/>
            </a:pPr>
            <a:r>
              <a:rPr lang="es-MX" dirty="0" smtClean="0"/>
              <a:t>El fundamento de la Agencia fue falta de  Seguridad de los datos, Convenio 108 y Directiva 95/46/CE y la empresa médica carecía de las medidas de seguridad.</a:t>
            </a:r>
          </a:p>
          <a:p>
            <a:pPr marL="285750" indent="-285750" algn="just">
              <a:buFont typeface="Arial" charset="0"/>
              <a:buChar char="•"/>
            </a:pPr>
            <a:endParaRPr lang="es-MX" dirty="0" smtClean="0"/>
          </a:p>
          <a:p>
            <a:pPr marL="285750" indent="-285750" algn="just">
              <a:buFont typeface="Arial" charset="0"/>
              <a:buChar char="•"/>
            </a:pPr>
            <a:r>
              <a:rPr lang="es-MX" dirty="0" smtClean="0"/>
              <a:t>Se impuso multa por 2.000 euros a la empresa. ($36,000)</a:t>
            </a:r>
          </a:p>
          <a:p>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Sencillo si está enlistado.</a:t>
            </a:r>
          </a:p>
          <a:p>
            <a:r>
              <a:rPr lang="es-MX" dirty="0" smtClean="0"/>
              <a:t>Complicado si hay</a:t>
            </a:r>
            <a:r>
              <a:rPr lang="es-MX" baseline="0" dirty="0" smtClean="0"/>
              <a:t> afectación a la intimidad. (sentido amplio discrecional)</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6</a:t>
            </a:fld>
            <a:endParaRPr lang="en-US"/>
          </a:p>
        </p:txBody>
      </p:sp>
    </p:spTree>
    <p:extLst>
      <p:ext uri="{BB962C8B-B14F-4D97-AF65-F5344CB8AC3E}">
        <p14:creationId xmlns:p14="http://schemas.microsoft.com/office/powerpoint/2010/main" val="586870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solidFill>
                  <a:srgbClr val="00B0F0"/>
                </a:solidFill>
              </a:rPr>
              <a:t>*Su violación causa un daño moral irreparable.</a:t>
            </a: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¿Dónde se registran los datos de nuestra vida afectiva?</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Hospitales, (llenar formatos).</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Instituciones públicas, como el DIF.</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Actas de registros civiles.</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Compañías de seguros</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Agencias de viajes, boletos de avión.</a:t>
            </a:r>
            <a:endParaRPr lang="es-MX"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Consultas médicas.</a:t>
            </a:r>
            <a:endParaRPr lang="es-MX" sz="1200" kern="1200" dirty="0" smtClean="0">
              <a:solidFill>
                <a:schemeClr val="tx1"/>
              </a:solidFill>
              <a:effectLst/>
              <a:latin typeface="+mn-lt"/>
              <a:ea typeface="+mn-ea"/>
              <a:cs typeface="+mn-cs"/>
            </a:endParaRPr>
          </a:p>
          <a:p>
            <a:endParaRPr lang="es-MX" b="1" dirty="0"/>
          </a:p>
        </p:txBody>
      </p:sp>
      <p:sp>
        <p:nvSpPr>
          <p:cNvPr id="4" name="3 Marcador de número de diapositiva"/>
          <p:cNvSpPr>
            <a:spLocks noGrp="1"/>
          </p:cNvSpPr>
          <p:nvPr>
            <p:ph type="sldNum" sz="quarter" idx="10"/>
          </p:nvPr>
        </p:nvSpPr>
        <p:spPr/>
        <p:txBody>
          <a:bodyPr/>
          <a:lstStyle/>
          <a:p>
            <a:fld id="{310E8CB0-A087-4DEB-8A79-13BE4B43E638}" type="slidenum">
              <a:rPr lang="es-MX" smtClean="0"/>
              <a:pPr/>
              <a:t>7</a:t>
            </a:fld>
            <a:endParaRPr lang="es-MX"/>
          </a:p>
        </p:txBody>
      </p:sp>
    </p:spTree>
    <p:extLst>
      <p:ext uri="{BB962C8B-B14F-4D97-AF65-F5344CB8AC3E}">
        <p14:creationId xmlns:p14="http://schemas.microsoft.com/office/powerpoint/2010/main" val="1162839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es-MX" sz="1200" i="0" u="none" strike="noStrike" kern="1200" cap="none" spc="0" normalizeH="0" baseline="0" noProof="0" dirty="0" smtClean="0">
                <a:ln>
                  <a:noFill/>
                </a:ln>
                <a:solidFill>
                  <a:srgbClr val="00B0F0"/>
                </a:solidFill>
                <a:effectLst/>
                <a:uLnTx/>
                <a:uFillTx/>
                <a:latin typeface="+mn-lt"/>
                <a:ea typeface="+mn-ea"/>
                <a:cs typeface="+mn-cs"/>
              </a:rPr>
              <a:t>No hay definición universal</a:t>
            </a:r>
            <a:r>
              <a:rPr kumimoji="0" lang="es-MX" sz="1200" i="0" u="none" strike="noStrike" kern="1200" cap="none" spc="0" normalizeH="0" noProof="0" dirty="0" smtClean="0">
                <a:ln>
                  <a:noFill/>
                </a:ln>
                <a:solidFill>
                  <a:srgbClr val="00B0F0"/>
                </a:solidFill>
                <a:effectLst/>
                <a:uLnTx/>
                <a:uFillTx/>
                <a:latin typeface="+mn-lt"/>
                <a:ea typeface="+mn-ea"/>
                <a:cs typeface="+mn-cs"/>
              </a:rPr>
              <a:t> sobre el Derecho a la Intimidad</a:t>
            </a:r>
            <a:endParaRPr kumimoji="0" lang="en-US" sz="1200" i="0" u="none" strike="noStrike" kern="1200" cap="none" spc="0" normalizeH="0" baseline="0" noProof="0" dirty="0" smtClean="0">
              <a:ln>
                <a:noFill/>
              </a:ln>
              <a:solidFill>
                <a:srgbClr val="00B0F0"/>
              </a:solidFill>
              <a:effectLst/>
              <a:uLnTx/>
              <a:uFillTx/>
              <a:latin typeface="+mn-lt"/>
              <a:ea typeface="+mn-ea"/>
              <a:cs typeface="+mn-cs"/>
            </a:endParaRPr>
          </a:p>
          <a:p>
            <a:pPr marL="0" marR="0" lvl="0" indent="0" defTabSz="914400" rtl="0" eaLnBrk="1" fontAlgn="auto" latinLnBrk="0" hangingPunct="1">
              <a:lnSpc>
                <a:spcPct val="100000"/>
              </a:lnSpc>
              <a:spcBef>
                <a:spcPct val="0"/>
              </a:spcBef>
              <a:spcAft>
                <a:spcPts val="0"/>
              </a:spcAft>
              <a:buClrTx/>
              <a:buSzTx/>
              <a:buFont typeface="Arial" pitchFamily="34" charset="0"/>
              <a:buNone/>
              <a:tabLst/>
              <a:defRPr/>
            </a:pPr>
            <a:endParaRPr lang="es-MX" sz="1200" kern="1200" dirty="0" smtClean="0">
              <a:solidFill>
                <a:schemeClr val="tx2"/>
              </a:solidFill>
              <a:latin typeface="+mn-lt"/>
              <a:ea typeface="+mn-ea"/>
              <a:cs typeface="+mn-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s-MX" sz="1200" kern="1200" dirty="0" smtClean="0">
                <a:solidFill>
                  <a:schemeClr val="tx2"/>
                </a:solidFill>
                <a:latin typeface="+mn-lt"/>
                <a:ea typeface="+mn-ea"/>
                <a:cs typeface="+mn-cs"/>
              </a:rPr>
              <a:t> </a:t>
            </a:r>
            <a:r>
              <a:rPr lang="es-MX" sz="1200" dirty="0" smtClean="0"/>
              <a:t>La </a:t>
            </a:r>
            <a:r>
              <a:rPr lang="es-MX" sz="1200" b="1" dirty="0" smtClean="0"/>
              <a:t>intimidad es la parte más reservada de la vida privada</a:t>
            </a:r>
            <a:r>
              <a:rPr lang="es-MX" sz="1200" dirty="0" smtClean="0"/>
              <a:t>, es un concepto más estricto y restringido que el de “vida privada”.</a:t>
            </a:r>
          </a:p>
          <a:p>
            <a:pPr marL="0" marR="0" lvl="0" indent="0" defTabSz="914400" rtl="0" eaLnBrk="1" fontAlgn="auto" latinLnBrk="0" hangingPunct="1">
              <a:lnSpc>
                <a:spcPct val="100000"/>
              </a:lnSpc>
              <a:spcBef>
                <a:spcPct val="0"/>
              </a:spcBef>
              <a:spcAft>
                <a:spcPts val="0"/>
              </a:spcAft>
              <a:buClrTx/>
              <a:buSzTx/>
              <a:tabLst/>
              <a:defRPr/>
            </a:pPr>
            <a:endParaRPr lang="es-MX" sz="1200" dirty="0" smtClean="0"/>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s-MX" sz="1200" dirty="0" smtClean="0"/>
              <a:t> La intimidad está incluida en la privacidad.</a:t>
            </a:r>
          </a:p>
          <a:p>
            <a:r>
              <a:rPr lang="es-MX" sz="1200" dirty="0" smtClean="0"/>
              <a:t>Son intromisiones a la vida privada y en particular a la intimidad personal actos y registros de:</a:t>
            </a:r>
          </a:p>
          <a:p>
            <a:endParaRPr lang="es-MX" sz="1200" kern="1200" dirty="0" smtClean="0">
              <a:solidFill>
                <a:schemeClr val="tx2"/>
              </a:solidFill>
              <a:latin typeface="+mn-lt"/>
              <a:ea typeface="+mn-ea"/>
              <a:cs typeface="+mn-cs"/>
            </a:endParaRPr>
          </a:p>
          <a:p>
            <a:pPr>
              <a:buFont typeface="Arial" pitchFamily="34" charset="0"/>
              <a:buChar char="•"/>
            </a:pPr>
            <a:r>
              <a:rPr lang="es-MX" dirty="0" smtClean="0">
                <a:solidFill>
                  <a:srgbClr val="00B050"/>
                </a:solidFill>
              </a:rPr>
              <a:t>El espionaje </a:t>
            </a:r>
          </a:p>
          <a:p>
            <a:pPr>
              <a:buFont typeface="Arial" pitchFamily="34" charset="0"/>
              <a:buChar char="•"/>
            </a:pPr>
            <a:r>
              <a:rPr lang="es-MX" dirty="0" smtClean="0">
                <a:solidFill>
                  <a:srgbClr val="00B050"/>
                </a:solidFill>
              </a:rPr>
              <a:t> La investigación y seguimiento de una persona en su vida diaria</a:t>
            </a:r>
          </a:p>
          <a:p>
            <a:pPr>
              <a:buFont typeface="Arial" pitchFamily="34" charset="0"/>
              <a:buChar char="•"/>
            </a:pPr>
            <a:r>
              <a:rPr lang="es-MX" dirty="0" smtClean="0">
                <a:solidFill>
                  <a:srgbClr val="00B050"/>
                </a:solidFill>
              </a:rPr>
              <a:t> La revisión de información ajena </a:t>
            </a:r>
          </a:p>
          <a:p>
            <a:pPr>
              <a:buFont typeface="Arial" pitchFamily="34" charset="0"/>
              <a:buChar char="•"/>
            </a:pPr>
            <a:r>
              <a:rPr lang="es-MX" dirty="0" smtClean="0">
                <a:solidFill>
                  <a:srgbClr val="00B050"/>
                </a:solidFill>
              </a:rPr>
              <a:t> De datos </a:t>
            </a:r>
          </a:p>
          <a:p>
            <a:pPr>
              <a:buFont typeface="Arial" pitchFamily="34" charset="0"/>
              <a:buChar char="•"/>
            </a:pPr>
            <a:r>
              <a:rPr lang="es-MX" dirty="0" smtClean="0">
                <a:solidFill>
                  <a:srgbClr val="00B050"/>
                </a:solidFill>
              </a:rPr>
              <a:t> De voz </a:t>
            </a:r>
          </a:p>
          <a:p>
            <a:pPr>
              <a:buFont typeface="Arial" pitchFamily="34" charset="0"/>
              <a:buChar char="•"/>
            </a:pPr>
            <a:r>
              <a:rPr lang="es-MX" dirty="0" smtClean="0">
                <a:solidFill>
                  <a:srgbClr val="00B050"/>
                </a:solidFill>
              </a:rPr>
              <a:t> De rasgos </a:t>
            </a:r>
          </a:p>
          <a:p>
            <a:pPr>
              <a:buFont typeface="Arial" pitchFamily="34" charset="0"/>
              <a:buChar char="•"/>
            </a:pPr>
            <a:r>
              <a:rPr lang="es-MX" dirty="0" smtClean="0">
                <a:solidFill>
                  <a:srgbClr val="00B050"/>
                </a:solidFill>
              </a:rPr>
              <a:t> Huellas </a:t>
            </a:r>
          </a:p>
          <a:p>
            <a:pPr>
              <a:buFont typeface="Arial" pitchFamily="34" charset="0"/>
              <a:buChar char="•"/>
            </a:pPr>
            <a:r>
              <a:rPr lang="es-MX" dirty="0" smtClean="0">
                <a:solidFill>
                  <a:srgbClr val="00B050"/>
                </a:solidFill>
              </a:rPr>
              <a:t> Fotografías  </a:t>
            </a:r>
          </a:p>
          <a:p>
            <a:pPr>
              <a:buFont typeface="Arial" pitchFamily="34" charset="0"/>
              <a:buChar char="•"/>
            </a:pPr>
            <a:r>
              <a:rPr lang="es-MX" dirty="0" smtClean="0">
                <a:solidFill>
                  <a:srgbClr val="00B050"/>
                </a:solidFill>
              </a:rPr>
              <a:t> Entre otros</a:t>
            </a:r>
            <a:endParaRPr lang="en-US" dirty="0" smtClean="0">
              <a:solidFill>
                <a:srgbClr val="00B050"/>
              </a:solidFill>
            </a:endParaRPr>
          </a:p>
          <a:p>
            <a:r>
              <a:rPr lang="es-MX" sz="1200" kern="1200" dirty="0" smtClean="0">
                <a:solidFill>
                  <a:schemeClr val="tx2"/>
                </a:solidFill>
                <a:latin typeface="+mn-lt"/>
                <a:ea typeface="+mn-ea"/>
                <a:cs typeface="+mn-cs"/>
              </a:rPr>
              <a:t/>
            </a:r>
            <a:br>
              <a:rPr lang="es-MX" sz="1200" kern="1200" dirty="0" smtClean="0">
                <a:solidFill>
                  <a:schemeClr val="tx2"/>
                </a:solidFill>
                <a:latin typeface="+mn-lt"/>
                <a:ea typeface="+mn-ea"/>
                <a:cs typeface="+mn-cs"/>
              </a:rPr>
            </a:b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8</a:t>
            </a:fld>
            <a:endParaRPr lang="en-US"/>
          </a:p>
        </p:txBody>
      </p:sp>
    </p:spTree>
    <p:extLst>
      <p:ext uri="{BB962C8B-B14F-4D97-AF65-F5344CB8AC3E}">
        <p14:creationId xmlns:p14="http://schemas.microsoft.com/office/powerpoint/2010/main" val="7990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defRPr/>
            </a:pPr>
            <a:r>
              <a:rPr lang="es-ES_tradnl" sz="1200" b="1" dirty="0" smtClean="0">
                <a:solidFill>
                  <a:schemeClr val="accent1">
                    <a:lumMod val="75000"/>
                  </a:schemeClr>
                </a:solidFill>
                <a:latin typeface="Century Gothic" pitchFamily="34" charset="0"/>
              </a:rPr>
              <a:t>Datos Personales sensibles</a:t>
            </a:r>
            <a:r>
              <a:rPr lang="es-ES_tradnl" sz="1200" b="0" dirty="0" smtClean="0">
                <a:solidFill>
                  <a:schemeClr val="accent1">
                    <a:lumMod val="75000"/>
                  </a:schemeClr>
                </a:solidFill>
                <a:latin typeface="Century Gothic" pitchFamily="34" charset="0"/>
              </a:rPr>
              <a:t> </a:t>
            </a:r>
          </a:p>
          <a:p>
            <a:pPr algn="just">
              <a:defRPr/>
            </a:pPr>
            <a:r>
              <a:rPr lang="es-ES_tradnl" sz="1200" b="0" dirty="0" smtClean="0">
                <a:solidFill>
                  <a:schemeClr val="bg1">
                    <a:lumMod val="50000"/>
                  </a:schemeClr>
                </a:solidFill>
                <a:latin typeface="Century Gothic" pitchFamily="34" charset="0"/>
              </a:rPr>
              <a:t>Aquellos que afectan la esfera </a:t>
            </a:r>
            <a:r>
              <a:rPr lang="es-ES_tradnl" sz="1200" b="1" dirty="0" smtClean="0">
                <a:solidFill>
                  <a:schemeClr val="bg1">
                    <a:lumMod val="50000"/>
                  </a:schemeClr>
                </a:solidFill>
                <a:latin typeface="Century Gothic" pitchFamily="34" charset="0"/>
              </a:rPr>
              <a:t>más </a:t>
            </a:r>
            <a:r>
              <a:rPr lang="es-ES_tradnl" sz="1200" b="1" dirty="0" smtClean="0">
                <a:solidFill>
                  <a:srgbClr val="31859C"/>
                </a:solidFill>
                <a:latin typeface="Century Gothic" pitchFamily="34" charset="0"/>
              </a:rPr>
              <a:t>íntima</a:t>
            </a:r>
            <a:r>
              <a:rPr lang="es-ES_tradnl" sz="1200" b="0" dirty="0" smtClean="0">
                <a:latin typeface="Century Gothic" pitchFamily="34" charset="0"/>
              </a:rPr>
              <a:t> </a:t>
            </a:r>
            <a:r>
              <a:rPr lang="es-ES_tradnl" sz="1200" b="0" dirty="0" smtClean="0">
                <a:solidFill>
                  <a:schemeClr val="bg1">
                    <a:lumMod val="50000"/>
                  </a:schemeClr>
                </a:solidFill>
                <a:latin typeface="Century Gothic" pitchFamily="34" charset="0"/>
              </a:rPr>
              <a:t>de su</a:t>
            </a:r>
            <a:r>
              <a:rPr lang="es-ES_tradnl" sz="1200" b="0" dirty="0" smtClean="0">
                <a:latin typeface="Century Gothic" pitchFamily="34" charset="0"/>
              </a:rPr>
              <a:t> </a:t>
            </a:r>
            <a:r>
              <a:rPr lang="es-ES_tradnl" sz="1200" b="0" dirty="0" smtClean="0">
                <a:solidFill>
                  <a:schemeClr val="bg1">
                    <a:lumMod val="50000"/>
                  </a:schemeClr>
                </a:solidFill>
                <a:latin typeface="Century Gothic" pitchFamily="34" charset="0"/>
              </a:rPr>
              <a:t>titular, cuya utilización indebida pueda dar </a:t>
            </a:r>
            <a:r>
              <a:rPr lang="es-ES_tradnl" sz="1200" b="1" dirty="0" smtClean="0">
                <a:solidFill>
                  <a:schemeClr val="bg1">
                    <a:lumMod val="50000"/>
                  </a:schemeClr>
                </a:solidFill>
                <a:latin typeface="Century Gothic" pitchFamily="34" charset="0"/>
              </a:rPr>
              <a:t>origen a </a:t>
            </a:r>
            <a:r>
              <a:rPr lang="es-ES_tradnl" sz="1200" b="1" dirty="0" smtClean="0">
                <a:solidFill>
                  <a:srgbClr val="31859C"/>
                </a:solidFill>
                <a:latin typeface="Century Gothic" pitchFamily="34" charset="0"/>
              </a:rPr>
              <a:t>discriminación</a:t>
            </a:r>
            <a:r>
              <a:rPr lang="es-ES_tradnl" sz="1200" b="1" dirty="0" smtClean="0">
                <a:latin typeface="Century Gothic" pitchFamily="34" charset="0"/>
              </a:rPr>
              <a:t>:</a:t>
            </a:r>
            <a:r>
              <a:rPr lang="es-ES_tradnl" sz="1200" b="0" dirty="0" smtClean="0">
                <a:latin typeface="Century Gothic" pitchFamily="34" charset="0"/>
              </a:rPr>
              <a:t> </a:t>
            </a:r>
            <a:r>
              <a:rPr lang="es-ES_tradnl" sz="1200" b="0" dirty="0" smtClean="0">
                <a:solidFill>
                  <a:schemeClr val="bg1">
                    <a:lumMod val="50000"/>
                  </a:schemeClr>
                </a:solidFill>
                <a:latin typeface="Century Gothic" pitchFamily="34" charset="0"/>
              </a:rPr>
              <a:t>origen racial, estado de salud, información genética, creencias religiosas, preferencia sexual, etc.</a:t>
            </a:r>
          </a:p>
          <a:p>
            <a:pPr algn="just">
              <a:defRPr/>
            </a:pPr>
            <a:endParaRPr lang="es-ES_tradnl" sz="1200" b="0" dirty="0" smtClean="0">
              <a:solidFill>
                <a:schemeClr val="bg1">
                  <a:lumMod val="50000"/>
                </a:schemeClr>
              </a:solidFill>
              <a:latin typeface="Century Gothic"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MX" sz="1200" kern="1200" dirty="0" smtClean="0">
                <a:solidFill>
                  <a:schemeClr val="tx1"/>
                </a:solidFill>
                <a:effectLst/>
                <a:latin typeface="+mn-lt"/>
                <a:ea typeface="+mn-ea"/>
                <a:cs typeface="+mn-cs"/>
              </a:rPr>
              <a:t>Estos datos son </a:t>
            </a:r>
            <a:r>
              <a:rPr lang="es-MX" sz="1200" b="1" kern="1200" dirty="0" smtClean="0">
                <a:solidFill>
                  <a:schemeClr val="tx1"/>
                </a:solidFill>
                <a:effectLst/>
                <a:latin typeface="+mn-lt"/>
                <a:ea typeface="+mn-ea"/>
                <a:cs typeface="+mn-cs"/>
              </a:rPr>
              <a:t>identificativos de sentimientos, de personalidad</a:t>
            </a:r>
            <a:r>
              <a:rPr lang="es-MX" sz="1200" kern="1200" dirty="0" smtClean="0">
                <a:solidFill>
                  <a:schemeClr val="tx1"/>
                </a:solidFill>
                <a:effectLst/>
                <a:latin typeface="+mn-lt"/>
                <a:ea typeface="+mn-ea"/>
                <a:cs typeface="+mn-cs"/>
              </a:rPr>
              <a:t>, pensamientos que son </a:t>
            </a:r>
            <a:r>
              <a:rPr lang="es-MX" sz="1200" b="1" kern="1200" dirty="0" smtClean="0">
                <a:solidFill>
                  <a:schemeClr val="tx1"/>
                </a:solidFill>
                <a:effectLst/>
                <a:latin typeface="+mn-lt"/>
                <a:ea typeface="+mn-ea"/>
                <a:cs typeface="+mn-cs"/>
              </a:rPr>
              <a:t>privados</a:t>
            </a:r>
            <a:r>
              <a:rPr lang="es-MX" sz="1200" kern="1200" dirty="0" smtClean="0">
                <a:solidFill>
                  <a:schemeClr val="tx1"/>
                </a:solidFill>
                <a:effectLst/>
                <a:latin typeface="+mn-lt"/>
                <a:ea typeface="+mn-ea"/>
                <a:cs typeface="+mn-cs"/>
              </a:rPr>
              <a:t> para la persona humana, que en </a:t>
            </a:r>
            <a:r>
              <a:rPr lang="es-MX" sz="1200" b="1" kern="1200" dirty="0" smtClean="0">
                <a:solidFill>
                  <a:schemeClr val="tx1"/>
                </a:solidFill>
                <a:effectLst/>
                <a:latin typeface="+mn-lt"/>
                <a:ea typeface="+mn-ea"/>
                <a:cs typeface="+mn-cs"/>
              </a:rPr>
              <a:t>pocas ocasiones están a disposición del tratamiento público</a:t>
            </a:r>
            <a:r>
              <a:rPr lang="es-MX" sz="1200" kern="1200" dirty="0" smtClean="0">
                <a:solidFill>
                  <a:schemeClr val="tx1"/>
                </a:solidFill>
                <a:effectLst/>
                <a:latin typeface="+mn-lt"/>
                <a:ea typeface="+mn-ea"/>
                <a:cs typeface="+mn-cs"/>
              </a:rPr>
              <a:t>, es decir, no es de tratamiento o divulgación, a menos que conste </a:t>
            </a:r>
            <a:r>
              <a:rPr lang="es-MX" sz="1200" b="1" kern="1200" dirty="0" smtClean="0">
                <a:solidFill>
                  <a:schemeClr val="tx1"/>
                </a:solidFill>
                <a:effectLst/>
                <a:latin typeface="+mn-lt"/>
                <a:ea typeface="+mn-ea"/>
                <a:cs typeface="+mn-cs"/>
              </a:rPr>
              <a:t>expresamente su consentimiento</a:t>
            </a:r>
            <a:r>
              <a:rPr lang="es-MX" sz="1200" kern="1200" dirty="0" smtClean="0">
                <a:solidFill>
                  <a:schemeClr val="tx1"/>
                </a:solidFill>
                <a:effectLst/>
                <a:latin typeface="+mn-lt"/>
                <a:ea typeface="+mn-ea"/>
                <a:cs typeface="+mn-cs"/>
              </a:rPr>
              <a:t>, su violación puede </a:t>
            </a:r>
            <a:r>
              <a:rPr lang="es-MX" sz="1200" b="1" kern="1200" dirty="0" smtClean="0">
                <a:solidFill>
                  <a:schemeClr val="tx1"/>
                </a:solidFill>
                <a:effectLst/>
                <a:latin typeface="+mn-lt"/>
                <a:ea typeface="+mn-ea"/>
                <a:cs typeface="+mn-cs"/>
              </a:rPr>
              <a:t>dañar gravemente los derechos fundamentales del  titular.</a:t>
            </a:r>
            <a:endParaRPr lang="es-MX" sz="1200" kern="1200" dirty="0" smtClean="0">
              <a:solidFill>
                <a:schemeClr val="tx1"/>
              </a:solidFill>
              <a:effectLst/>
              <a:latin typeface="+mn-lt"/>
              <a:ea typeface="+mn-ea"/>
              <a:cs typeface="+mn-cs"/>
            </a:endParaRPr>
          </a:p>
          <a:p>
            <a:pPr algn="just">
              <a:defRPr/>
            </a:pPr>
            <a:endParaRPr lang="es-ES_tradnl" sz="1200" b="0" dirty="0" smtClean="0">
              <a:solidFill>
                <a:schemeClr val="bg1">
                  <a:lumMod val="50000"/>
                </a:schemeClr>
              </a:solidFill>
              <a:latin typeface="Century Gothic" pitchFamily="34" charset="0"/>
            </a:endParaRPr>
          </a:p>
          <a:p>
            <a:pPr algn="just">
              <a:defRPr/>
            </a:pPr>
            <a:endParaRPr lang="es-ES" sz="1200" b="0" dirty="0" smtClean="0">
              <a:solidFill>
                <a:schemeClr val="bg1">
                  <a:lumMod val="50000"/>
                </a:schemeClr>
              </a:solidFill>
              <a:latin typeface="Century Gothic" pitchFamily="34" charset="0"/>
            </a:endParaRPr>
          </a:p>
          <a:p>
            <a:pPr algn="just">
              <a:defRPr/>
            </a:pPr>
            <a:endParaRPr lang="es-ES" sz="1200" b="0" dirty="0" smtClean="0">
              <a:solidFill>
                <a:schemeClr val="bg1">
                  <a:lumMod val="50000"/>
                </a:schemeClr>
              </a:solidFill>
              <a:latin typeface="Century Gothic" pitchFamily="34" charset="0"/>
            </a:endParaRPr>
          </a:p>
          <a:p>
            <a:endParaRPr lang="es-MX" b="0"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9</a:t>
            </a:fld>
            <a:endParaRPr lang="en-US"/>
          </a:p>
        </p:txBody>
      </p:sp>
    </p:spTree>
    <p:extLst>
      <p:ext uri="{BB962C8B-B14F-4D97-AF65-F5344CB8AC3E}">
        <p14:creationId xmlns:p14="http://schemas.microsoft.com/office/powerpoint/2010/main" val="2225118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No solo el sector salud, sino</a:t>
            </a:r>
            <a:r>
              <a:rPr lang="es-MX" baseline="0" dirty="0" smtClean="0"/>
              <a:t> ámbito financiero, aseguradoras, trabajos, spa, gimnasios, escuelas, juzgados. </a:t>
            </a:r>
          </a:p>
          <a:p>
            <a:endParaRPr lang="es-MX" baseline="0" dirty="0" smtClean="0"/>
          </a:p>
          <a:p>
            <a:r>
              <a:rPr lang="es-MX" baseline="0" dirty="0" smtClean="0"/>
              <a:t>El mal uso de los datos de salud conlleva injerencias ilegales a la vida privada, si se utilizan para fines distintos.</a:t>
            </a:r>
            <a:endParaRPr lang="es-MX" dirty="0"/>
          </a:p>
        </p:txBody>
      </p:sp>
      <p:sp>
        <p:nvSpPr>
          <p:cNvPr id="4" name="3 Marcador de número de diapositiva"/>
          <p:cNvSpPr>
            <a:spLocks noGrp="1"/>
          </p:cNvSpPr>
          <p:nvPr>
            <p:ph type="sldNum" sz="quarter" idx="10"/>
          </p:nvPr>
        </p:nvSpPr>
        <p:spPr/>
        <p:txBody>
          <a:bodyPr/>
          <a:lstStyle/>
          <a:p>
            <a:fld id="{B31436D0-30DB-45A3-AF30-B987D2A17077}" type="slidenum">
              <a:rPr lang="en-US" smtClean="0"/>
              <a:pPr/>
              <a:t>10</a:t>
            </a:fld>
            <a:endParaRPr lang="en-US"/>
          </a:p>
        </p:txBody>
      </p:sp>
    </p:spTree>
    <p:extLst>
      <p:ext uri="{BB962C8B-B14F-4D97-AF65-F5344CB8AC3E}">
        <p14:creationId xmlns:p14="http://schemas.microsoft.com/office/powerpoint/2010/main" val="386519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6074E49-3731-43BB-BF9B-FCAB453C5254}" type="datetime1">
              <a:rPr lang="en-US" smtClean="0"/>
              <a:pPr/>
              <a:t>11/6/2015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310035222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6074E49-3731-43BB-BF9B-FCAB453C5254}" type="datetime1">
              <a:rPr lang="en-US" smtClean="0"/>
              <a:pPr/>
              <a:t>11/6/2015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18122737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6074E49-3731-43BB-BF9B-FCAB453C5254}" type="datetime1">
              <a:rPr lang="en-US" smtClean="0"/>
              <a:pPr/>
              <a:t>11/6/2015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7802173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6074E49-3731-43BB-BF9B-FCAB453C5254}" type="datetime1">
              <a:rPr lang="en-US" smtClean="0"/>
              <a:pPr/>
              <a:t>11/6/2015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394802346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6074E49-3731-43BB-BF9B-FCAB453C5254}" type="datetime1">
              <a:rPr lang="en-US" smtClean="0"/>
              <a:pPr/>
              <a:t>11/6/2015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85640477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6074E49-3731-43BB-BF9B-FCAB453C5254}" type="datetime1">
              <a:rPr lang="en-US" smtClean="0"/>
              <a:pPr/>
              <a:t>11/6/2015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72765396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6074E49-3731-43BB-BF9B-FCAB453C5254}" type="datetime1">
              <a:rPr lang="en-US" smtClean="0"/>
              <a:pPr/>
              <a:t>11/6/2015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14195610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6074E49-3731-43BB-BF9B-FCAB453C5254}" type="datetime1">
              <a:rPr lang="en-US" smtClean="0"/>
              <a:pPr/>
              <a:t>11/6/2015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7770528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074E49-3731-43BB-BF9B-FCAB453C5254}" type="datetime1">
              <a:rPr lang="en-US" smtClean="0"/>
              <a:pPr/>
              <a:t>11/6/2015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87261025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6074E49-3731-43BB-BF9B-FCAB453C5254}" type="datetime1">
              <a:rPr lang="en-US" smtClean="0"/>
              <a:pPr/>
              <a:t>11/6/2015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246382846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6074E49-3731-43BB-BF9B-FCAB453C5254}" type="datetime1">
              <a:rPr lang="en-US" smtClean="0"/>
              <a:pPr/>
              <a:t>11/6/2015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C27BB90-4E06-4ACD-B655-AB7651E2F2C5}" type="slidenum">
              <a:rPr lang="en-US" smtClean="0"/>
              <a:pPr/>
              <a:t>‹Nº›</a:t>
            </a:fld>
            <a:endParaRPr lang="en-US"/>
          </a:p>
        </p:txBody>
      </p:sp>
    </p:spTree>
    <p:extLst>
      <p:ext uri="{BB962C8B-B14F-4D97-AF65-F5344CB8AC3E}">
        <p14:creationId xmlns:p14="http://schemas.microsoft.com/office/powerpoint/2010/main" val="40631988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4E49-3731-43BB-BF9B-FCAB453C5254}" type="datetime1">
              <a:rPr lang="en-US" smtClean="0"/>
              <a:pPr/>
              <a:t>11/6/2015</a:t>
            </a:fld>
            <a:endParaRPr lang="en-U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27BB90-4E06-4ACD-B655-AB7651E2F2C5}" type="slidenum">
              <a:rPr lang="en-US" smtClean="0"/>
              <a:pPr/>
              <a:t>‹Nº›</a:t>
            </a:fld>
            <a:endParaRPr lang="en-US"/>
          </a:p>
        </p:txBody>
      </p:sp>
    </p:spTree>
    <p:extLst>
      <p:ext uri="{BB962C8B-B14F-4D97-AF65-F5344CB8AC3E}">
        <p14:creationId xmlns:p14="http://schemas.microsoft.com/office/powerpoint/2010/main" val="1898892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hyperlink" Target="espionaje%20social.mpg" TargetMode="External"/><Relationship Id="rId2" Type="http://schemas.openxmlformats.org/officeDocument/2006/relationships/hyperlink" Target="Sigueme%20Si%20Puedes%20-%20Espionaje%20Social.mp4"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2.wdp"/><Relationship Id="rId4" Type="http://schemas.openxmlformats.org/officeDocument/2006/relationships/diagramLayout" Target="../diagrams/layout2.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microsoft.com/office/2007/relationships/hdphoto" Target="../media/hdphoto1.wdp"/><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2.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27627"/>
          <a:stretch/>
        </p:blipFill>
        <p:spPr>
          <a:xfrm>
            <a:off x="-148167" y="-27384"/>
            <a:ext cx="6088319" cy="6309320"/>
          </a:xfrm>
          <a:prstGeom prst="rect">
            <a:avLst/>
          </a:prstGeom>
        </p:spPr>
      </p:pic>
      <p:pic>
        <p:nvPicPr>
          <p:cNvPr id="14339" name="Imagen 14"/>
          <p:cNvPicPr>
            <a:picLocks noChangeAspect="1"/>
          </p:cNvPicPr>
          <p:nvPr/>
        </p:nvPicPr>
        <p:blipFill>
          <a:blip r:embed="rId4">
            <a:extLst>
              <a:ext uri="{28A0092B-C50C-407E-A947-70E740481C1C}">
                <a14:useLocalDpi xmlns:a14="http://schemas.microsoft.com/office/drawing/2010/main" val="0"/>
              </a:ext>
            </a:extLst>
          </a:blip>
          <a:srcRect l="15695" t="92149" r="61156"/>
          <a:stretch>
            <a:fillRect/>
          </a:stretch>
        </p:blipFill>
        <p:spPr bwMode="auto">
          <a:xfrm>
            <a:off x="-71438" y="6237288"/>
            <a:ext cx="92154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1 CuadroTexto"/>
          <p:cNvSpPr txBox="1">
            <a:spLocks noChangeArrowheads="1"/>
          </p:cNvSpPr>
          <p:nvPr/>
        </p:nvSpPr>
        <p:spPr bwMode="auto">
          <a:xfrm>
            <a:off x="5796136" y="341898"/>
            <a:ext cx="3239914"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s-MX" sz="4400" b="1" dirty="0" smtClean="0">
                <a:solidFill>
                  <a:srgbClr val="2A7487"/>
                </a:solidFill>
                <a:latin typeface="American Typewriter" charset="0"/>
                <a:cs typeface="American Typewriter" charset="0"/>
              </a:rPr>
              <a:t>Diplomado en Datos </a:t>
            </a:r>
            <a:r>
              <a:rPr lang="es-MX" sz="4400" b="1" dirty="0" err="1" smtClean="0">
                <a:solidFill>
                  <a:srgbClr val="2A7487"/>
                </a:solidFill>
                <a:latin typeface="American Typewriter" charset="0"/>
                <a:cs typeface="American Typewriter" charset="0"/>
              </a:rPr>
              <a:t>Personalesen</a:t>
            </a:r>
            <a:r>
              <a:rPr lang="es-MX" sz="4400" b="1" dirty="0" smtClean="0">
                <a:solidFill>
                  <a:srgbClr val="2A7487"/>
                </a:solidFill>
                <a:latin typeface="American Typewriter" charset="0"/>
                <a:cs typeface="American Typewriter" charset="0"/>
              </a:rPr>
              <a:t> materia de salud</a:t>
            </a:r>
          </a:p>
          <a:p>
            <a:pPr algn="r" eaLnBrk="1" hangingPunct="1"/>
            <a:endParaRPr lang="es-MX" sz="4400" b="1" dirty="0">
              <a:solidFill>
                <a:srgbClr val="2A7487"/>
              </a:solidFill>
              <a:latin typeface="American Typewriter" charset="0"/>
              <a:cs typeface="American Typewriter" charset="0"/>
            </a:endParaRPr>
          </a:p>
          <a:p>
            <a:pPr algn="r" eaLnBrk="1" hangingPunct="1"/>
            <a:r>
              <a:rPr lang="es-MX" b="1" dirty="0" smtClean="0">
                <a:solidFill>
                  <a:srgbClr val="2A7487"/>
                </a:solidFill>
                <a:latin typeface="American Typewriter" charset="0"/>
                <a:cs typeface="American Typewriter" charset="0"/>
              </a:rPr>
              <a:t>Lic. Claudia Arteaga </a:t>
            </a:r>
            <a:r>
              <a:rPr lang="es-MX" b="1" dirty="0" err="1" smtClean="0">
                <a:solidFill>
                  <a:srgbClr val="2A7487"/>
                </a:solidFill>
                <a:latin typeface="American Typewriter" charset="0"/>
                <a:cs typeface="American Typewriter" charset="0"/>
              </a:rPr>
              <a:t>Arróniz</a:t>
            </a:r>
            <a:endParaRPr lang="es-MX" b="1" dirty="0">
              <a:solidFill>
                <a:srgbClr val="2A7487"/>
              </a:solidFill>
              <a:latin typeface="American Typewriter" charset="0"/>
              <a:cs typeface="American Typewriter" charset="0"/>
            </a:endParaRPr>
          </a:p>
        </p:txBody>
      </p:sp>
      <p:sp>
        <p:nvSpPr>
          <p:cNvPr id="6" name="CuadroTexto 5"/>
          <p:cNvSpPr txBox="1"/>
          <p:nvPr/>
        </p:nvSpPr>
        <p:spPr>
          <a:xfrm>
            <a:off x="2273300" y="6237288"/>
            <a:ext cx="6762750" cy="584200"/>
          </a:xfrm>
          <a:prstGeom prst="rect">
            <a:avLst/>
          </a:prstGeom>
          <a:no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3200" b="1" dirty="0" smtClean="0">
                <a:solidFill>
                  <a:schemeClr val="accent5">
                    <a:lumMod val="50000"/>
                  </a:schemeClr>
                </a:solidFill>
                <a:effectLst>
                  <a:outerShdw blurRad="38100" dist="38100" dir="2700000" algn="tl">
                    <a:srgbClr val="DDDDDD"/>
                  </a:outerShdw>
                </a:effectLst>
                <a:latin typeface="Andale Mono" charset="0"/>
              </a:rPr>
              <a:t>#</a:t>
            </a:r>
            <a:r>
              <a:rPr lang="es-ES" sz="3200" b="1" dirty="0" err="1" smtClean="0">
                <a:solidFill>
                  <a:schemeClr val="accent5">
                    <a:lumMod val="50000"/>
                  </a:schemeClr>
                </a:solidFill>
                <a:effectLst>
                  <a:outerShdw blurRad="38100" dist="38100" dir="2700000" algn="tl">
                    <a:srgbClr val="DDDDDD"/>
                  </a:outerShdw>
                </a:effectLst>
                <a:latin typeface="Andale Mono" charset="0"/>
              </a:rPr>
              <a:t>HagamosTransparencia</a:t>
            </a:r>
            <a:endParaRPr lang="es-ES" sz="3200" b="1" dirty="0" smtClean="0">
              <a:solidFill>
                <a:schemeClr val="accent5">
                  <a:lumMod val="50000"/>
                </a:schemeClr>
              </a:solidFill>
              <a:effectLst>
                <a:outerShdw blurRad="38100" dist="38100" dir="2700000" algn="tl">
                  <a:srgbClr val="DDDDDD"/>
                </a:outerShdw>
              </a:effectLst>
              <a:latin typeface="Andale Mono" charset="0"/>
            </a:endParaRPr>
          </a:p>
        </p:txBody>
      </p:sp>
    </p:spTree>
    <p:extLst>
      <p:ext uri="{BB962C8B-B14F-4D97-AF65-F5344CB8AC3E}">
        <p14:creationId xmlns:p14="http://schemas.microsoft.com/office/powerpoint/2010/main" val="314565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ASA\Documents\TALLER DATOS PERSONALES\DIPLOMADO PROTECCIÓN DE DATOS HOSPITAL CIVIL GDL\4944651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1003967"/>
            <a:ext cx="5070405" cy="585403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4"/>
          <p:cNvPicPr>
            <a:picLocks noChangeAspect="1"/>
          </p:cNvPicPr>
          <p:nvPr/>
        </p:nvPicPr>
        <p:blipFill>
          <a:blip r:embed="rId4">
            <a:extLst>
              <a:ext uri="{28A0092B-C50C-407E-A947-70E740481C1C}">
                <a14:useLocalDpi xmlns:a14="http://schemas.microsoft.com/office/drawing/2010/main" val="0"/>
              </a:ext>
            </a:extLst>
          </a:blip>
          <a:srcRect l="15695" t="92149" r="61156"/>
          <a:stretch>
            <a:fillRect/>
          </a:stretch>
        </p:blipFill>
        <p:spPr bwMode="auto">
          <a:xfrm>
            <a:off x="0" y="-63925"/>
            <a:ext cx="9144000" cy="10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92919" y="404664"/>
            <a:ext cx="8229600" cy="599303"/>
          </a:xfrm>
        </p:spPr>
        <p:txBody>
          <a:bodyPr>
            <a:noAutofit/>
          </a:bodyPr>
          <a:lstStyle/>
          <a:p>
            <a:pPr algn="ctr"/>
            <a:r>
              <a:rPr lang="es-MX" sz="2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Datos personales de salud</a:t>
            </a:r>
            <a:br>
              <a:rPr lang="es-MX" sz="2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endParaRPr lang="es-MX" sz="2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
        <p:nvSpPr>
          <p:cNvPr id="3" name="2 Marcador de contenido"/>
          <p:cNvSpPr>
            <a:spLocks noGrp="1"/>
          </p:cNvSpPr>
          <p:nvPr>
            <p:ph idx="1"/>
          </p:nvPr>
        </p:nvSpPr>
        <p:spPr>
          <a:xfrm>
            <a:off x="107504" y="1337658"/>
            <a:ext cx="3728210" cy="5186649"/>
          </a:xfrm>
          <a:solidFill>
            <a:schemeClr val="bg2"/>
          </a:solidFill>
          <a:ln>
            <a:noFill/>
          </a:ln>
        </p:spPr>
        <p:txBody>
          <a:bodyPr>
            <a:noAutofit/>
          </a:bodyPr>
          <a:lstStyle/>
          <a:p>
            <a:pPr marL="109728" indent="0" algn="just">
              <a:buNone/>
            </a:pPr>
            <a:endParaRPr lang="es-MX" sz="2400" dirty="0" smtClean="0"/>
          </a:p>
          <a:p>
            <a:pPr algn="just">
              <a:buFont typeface="Arial" charset="0"/>
              <a:buChar char="•"/>
            </a:pPr>
            <a:r>
              <a:rPr lang="es-MX" sz="2400" dirty="0" smtClean="0"/>
              <a:t>Tratamiento por distintos actores,</a:t>
            </a:r>
          </a:p>
          <a:p>
            <a:pPr marL="0" indent="0" algn="just">
              <a:buNone/>
            </a:pPr>
            <a:endParaRPr lang="es-MX" sz="2400" dirty="0" smtClean="0"/>
          </a:p>
          <a:p>
            <a:pPr algn="just">
              <a:buFont typeface="Arial" charset="0"/>
              <a:buChar char="•"/>
            </a:pPr>
            <a:r>
              <a:rPr lang="es-MX" sz="2400" dirty="0" smtClean="0"/>
              <a:t>Afectación en el mal uso,</a:t>
            </a:r>
          </a:p>
          <a:p>
            <a:pPr algn="just">
              <a:buFont typeface="Arial" charset="0"/>
              <a:buChar char="•"/>
            </a:pPr>
            <a:endParaRPr lang="es-MX" sz="2400" dirty="0" smtClean="0"/>
          </a:p>
          <a:p>
            <a:pPr algn="just">
              <a:buFont typeface="Arial" charset="0"/>
              <a:buChar char="•"/>
            </a:pPr>
            <a:r>
              <a:rPr lang="es-MX" sz="2400" dirty="0" smtClean="0"/>
              <a:t>Escaza </a:t>
            </a:r>
            <a:r>
              <a:rPr lang="es-MX" sz="2400" dirty="0" smtClean="0"/>
              <a:t>regulación (aplicación internacional)</a:t>
            </a:r>
            <a:endParaRPr lang="es-MX" sz="2400" dirty="0"/>
          </a:p>
          <a:p>
            <a:pPr marL="0" indent="0" algn="just">
              <a:buNone/>
            </a:pPr>
            <a:endParaRPr lang="es-MX" sz="2400" dirty="0" smtClean="0"/>
          </a:p>
          <a:p>
            <a:pPr marL="0" indent="0" algn="just">
              <a:buNone/>
            </a:pPr>
            <a:endParaRPr lang="es-MX" sz="2400" dirty="0" smtClean="0"/>
          </a:p>
          <a:p>
            <a:pPr marL="0" indent="0" algn="just">
              <a:buNone/>
            </a:pPr>
            <a:endParaRPr lang="es-MX" sz="2400" dirty="0" smtClean="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10</a:t>
            </a:fld>
            <a:endParaRPr lang="en-US"/>
          </a:p>
        </p:txBody>
      </p:sp>
      <p:sp>
        <p:nvSpPr>
          <p:cNvPr id="7" name="2 Marcador de contenido"/>
          <p:cNvSpPr txBox="1">
            <a:spLocks/>
          </p:cNvSpPr>
          <p:nvPr/>
        </p:nvSpPr>
        <p:spPr>
          <a:xfrm>
            <a:off x="4747431" y="2204864"/>
            <a:ext cx="3929025" cy="3024336"/>
          </a:xfrm>
          <a:prstGeom prst="rect">
            <a:avLst/>
          </a:prstGeom>
          <a:solidFill>
            <a:schemeClr val="bg2"/>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9728" indent="0" algn="just">
              <a:buFont typeface="Arial"/>
              <a:buNone/>
            </a:pPr>
            <a:endParaRPr lang="es-MX" sz="2400" dirty="0" smtClean="0"/>
          </a:p>
          <a:p>
            <a:pPr algn="just">
              <a:buFont typeface="Arial" charset="0"/>
              <a:buChar char="•"/>
            </a:pPr>
            <a:r>
              <a:rPr lang="es-MX" sz="2400" dirty="0" smtClean="0"/>
              <a:t>Implementar principios y </a:t>
            </a:r>
          </a:p>
          <a:p>
            <a:pPr algn="just">
              <a:buFont typeface="Arial" charset="0"/>
              <a:buChar char="•"/>
            </a:pPr>
            <a:endParaRPr lang="es-MX" sz="2400" dirty="0" smtClean="0"/>
          </a:p>
          <a:p>
            <a:pPr algn="just">
              <a:buFont typeface="Arial" charset="0"/>
              <a:buChar char="•"/>
            </a:pPr>
            <a:r>
              <a:rPr lang="es-MX" sz="2400" dirty="0" smtClean="0"/>
              <a:t>Medidas de </a:t>
            </a:r>
            <a:r>
              <a:rPr lang="es-MX" sz="2400" dirty="0" smtClean="0"/>
              <a:t>seguridad</a:t>
            </a:r>
            <a:endParaRPr lang="es-MX" sz="2400" dirty="0"/>
          </a:p>
        </p:txBody>
      </p:sp>
    </p:spTree>
    <p:extLst>
      <p:ext uri="{BB962C8B-B14F-4D97-AF65-F5344CB8AC3E}">
        <p14:creationId xmlns:p14="http://schemas.microsoft.com/office/powerpoint/2010/main" val="151225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556792"/>
            <a:ext cx="8229600" cy="2880320"/>
          </a:xfrm>
        </p:spPr>
        <p:txBody>
          <a:bodyPr>
            <a:normAutofit fontScale="92500" lnSpcReduction="10000"/>
          </a:bodyPr>
          <a:lstStyle/>
          <a:p>
            <a:pPr marL="109728" indent="0" algn="just">
              <a:buNone/>
            </a:pPr>
            <a:endParaRPr lang="es-MX" dirty="0" smtClean="0"/>
          </a:p>
          <a:p>
            <a:pPr marL="109728" indent="0" algn="just">
              <a:buNone/>
            </a:pPr>
            <a:endParaRPr lang="es-MX" dirty="0" smtClean="0"/>
          </a:p>
          <a:p>
            <a:pPr marL="109728" indent="0" algn="just">
              <a:buNone/>
            </a:pPr>
            <a:r>
              <a:rPr lang="es-MX" dirty="0" smtClean="0"/>
              <a:t>Los </a:t>
            </a:r>
            <a:r>
              <a:rPr lang="es-MX" dirty="0"/>
              <a:t>países han adoptado leyes de protección de datos, según sus condiciones culturales, sociales, económicas, políticas, así como a su propio sistema jurídico</a:t>
            </a:r>
            <a:r>
              <a:rPr lang="es-MX" dirty="0" smtClean="0"/>
              <a:t>.</a:t>
            </a: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11</a:t>
            </a:fld>
            <a:endParaRPr lang="en-US"/>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2051719" y="-15156"/>
            <a:ext cx="7125279" cy="12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419872" y="26621"/>
            <a:ext cx="5649177" cy="954107"/>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Modelos normativos de protección de datos personales </a:t>
            </a:r>
          </a:p>
        </p:txBody>
      </p:sp>
      <p:pic>
        <p:nvPicPr>
          <p:cNvPr id="5122" name="Picture 2" descr="C:\Users\CASA\Documents\TALLER DATOS PERSONALES\DIPLOMADO PROTECCIÓN DE DATOS HOSPITAL CIVIL GDL\590501505.jpg"/>
          <p:cNvPicPr>
            <a:picLocks noChangeAspect="1" noChangeArrowheads="1"/>
          </p:cNvPicPr>
          <p:nvPr/>
        </p:nvPicPr>
        <p:blipFill rotWithShape="1">
          <a:blip r:embed="rId4">
            <a:extLst>
              <a:ext uri="{28A0092B-C50C-407E-A947-70E740481C1C}">
                <a14:useLocalDpi xmlns:a14="http://schemas.microsoft.com/office/drawing/2010/main" val="0"/>
              </a:ext>
            </a:extLst>
          </a:blip>
          <a:srcRect l="17443" r="15186" b="39060"/>
          <a:stretch/>
        </p:blipFill>
        <p:spPr bwMode="auto">
          <a:xfrm>
            <a:off x="0" y="0"/>
            <a:ext cx="3419872" cy="119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32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84784"/>
            <a:ext cx="8229600" cy="4325112"/>
          </a:xfrm>
        </p:spPr>
        <p:txBody>
          <a:bodyPr>
            <a:normAutofit fontScale="70000" lnSpcReduction="20000"/>
          </a:bodyPr>
          <a:lstStyle/>
          <a:p>
            <a:pPr marL="109728" indent="0" algn="just">
              <a:buNone/>
            </a:pPr>
            <a:r>
              <a:rPr lang="es-MX" sz="3600" dirty="0"/>
              <a:t>El mundo en la protección de datos, se ha divido en dos modelos:</a:t>
            </a:r>
            <a:endParaRPr lang="es-MX" sz="3600" b="1" dirty="0"/>
          </a:p>
          <a:p>
            <a:pPr marL="0" indent="0" algn="just">
              <a:buNone/>
            </a:pPr>
            <a:endParaRPr lang="es-MX" sz="3600" b="1" dirty="0" smtClean="0"/>
          </a:p>
          <a:p>
            <a:pPr marL="0" indent="0" algn="just">
              <a:buNone/>
            </a:pPr>
            <a:r>
              <a:rPr lang="es-MX" sz="3600" b="1" dirty="0" smtClean="0"/>
              <a:t>1</a:t>
            </a:r>
            <a:r>
              <a:rPr lang="es-MX" sz="3600" b="1" dirty="0"/>
              <a:t>. </a:t>
            </a:r>
            <a:r>
              <a:rPr lang="es-MX" sz="3600" b="1" dirty="0" smtClean="0"/>
              <a:t>Europeo: </a:t>
            </a:r>
            <a:r>
              <a:rPr lang="es-MX" sz="3600" dirty="0" smtClean="0"/>
              <a:t>pretende conservar la honorabilidad, aún después de fallecido, está como derecho  humano. </a:t>
            </a:r>
            <a:endParaRPr lang="es-MX" sz="3600" b="1" dirty="0"/>
          </a:p>
          <a:p>
            <a:pPr marL="0" indent="0" algn="just">
              <a:buNone/>
            </a:pPr>
            <a:endParaRPr lang="es-MX" sz="3600" b="1" dirty="0" smtClean="0"/>
          </a:p>
          <a:p>
            <a:pPr marL="0" indent="0" algn="just">
              <a:buNone/>
            </a:pPr>
            <a:r>
              <a:rPr lang="es-MX" sz="3600" b="1" dirty="0" smtClean="0"/>
              <a:t>2. Estadounidense: </a:t>
            </a:r>
            <a:r>
              <a:rPr lang="es-MX" sz="3600" dirty="0" smtClean="0"/>
              <a:t>pretende proteger el derecho a la privacidad, puede extinguirse al morir. </a:t>
            </a:r>
          </a:p>
          <a:p>
            <a:pPr marL="0" indent="0" algn="just">
              <a:buNone/>
            </a:pPr>
            <a:endParaRPr lang="es-MX" sz="3600" dirty="0" smtClean="0"/>
          </a:p>
          <a:p>
            <a:pPr marL="0" indent="0" algn="just">
              <a:buNone/>
            </a:pPr>
            <a:r>
              <a:rPr lang="es-MX" sz="3600" dirty="0" smtClean="0"/>
              <a:t>La protección de los derechos surgió por el mal uso y abuso de los datos personales utilizándose para fines comerciales.</a:t>
            </a:r>
          </a:p>
          <a:p>
            <a:pPr marL="0" indent="0" algn="just">
              <a:buNone/>
            </a:pPr>
            <a:endParaRPr lang="es-MX" sz="3600" dirty="0"/>
          </a:p>
          <a:p>
            <a:pPr marL="0" indent="0" algn="just">
              <a:buNone/>
            </a:pPr>
            <a:endParaRPr lang="es-MX" sz="3300" dirty="0"/>
          </a:p>
          <a:p>
            <a:pPr algn="just"/>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12</a:t>
            </a:fld>
            <a:endParaRPr lang="en-US"/>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0" y="-15156"/>
            <a:ext cx="9144000" cy="128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C:\Users\CASA\Documents\TALLER DATOS PERSONALES\DIPLOMADO PROTECCIÓN DE DATOS HOSPITAL CIVIL GDL\494424318.jpg"/>
          <p:cNvPicPr>
            <a:picLocks noChangeAspect="1" noChangeArrowheads="1"/>
          </p:cNvPicPr>
          <p:nvPr/>
        </p:nvPicPr>
        <p:blipFill rotWithShape="1">
          <a:blip r:embed="rId4">
            <a:extLst>
              <a:ext uri="{28A0092B-C50C-407E-A947-70E740481C1C}">
                <a14:useLocalDpi xmlns:a14="http://schemas.microsoft.com/office/drawing/2010/main" val="0"/>
              </a:ext>
            </a:extLst>
          </a:blip>
          <a:srcRect b="41287"/>
          <a:stretch/>
        </p:blipFill>
        <p:spPr bwMode="auto">
          <a:xfrm>
            <a:off x="0" y="-15156"/>
            <a:ext cx="2555776" cy="99588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5"/>
          <p:cNvSpPr txBox="1"/>
          <p:nvPr/>
        </p:nvSpPr>
        <p:spPr>
          <a:xfrm>
            <a:off x="3131840" y="26621"/>
            <a:ext cx="5937209" cy="954107"/>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Modelos normativos de protección de datos personales </a:t>
            </a:r>
          </a:p>
        </p:txBody>
      </p:sp>
      <p:pic>
        <p:nvPicPr>
          <p:cNvPr id="10" name="Picture 2" descr="C:\Users\CASA\Documents\TALLER DATOS PERSONALES\DIPLOMADO PROTECCIÓN DE DATOS HOSPITAL CIVIL GDL\590501505.jpg"/>
          <p:cNvPicPr>
            <a:picLocks noChangeAspect="1" noChangeArrowheads="1"/>
          </p:cNvPicPr>
          <p:nvPr/>
        </p:nvPicPr>
        <p:blipFill rotWithShape="1">
          <a:blip r:embed="rId5">
            <a:extLst>
              <a:ext uri="{28A0092B-C50C-407E-A947-70E740481C1C}">
                <a14:useLocalDpi xmlns:a14="http://schemas.microsoft.com/office/drawing/2010/main" val="0"/>
              </a:ext>
            </a:extLst>
          </a:blip>
          <a:srcRect l="17443" r="15186" b="39060"/>
          <a:stretch/>
        </p:blipFill>
        <p:spPr bwMode="auto">
          <a:xfrm>
            <a:off x="0" y="1"/>
            <a:ext cx="3419872" cy="1268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13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268760"/>
            <a:ext cx="7702366" cy="5632310"/>
          </a:xfrm>
          <a:prstGeom prst="rect">
            <a:avLst/>
          </a:prstGeom>
          <a:noFill/>
        </p:spPr>
        <p:txBody>
          <a:bodyPr wrap="square" rtlCol="0">
            <a:spAutoFit/>
          </a:bodyPr>
          <a:lstStyle/>
          <a:p>
            <a:pPr algn="just"/>
            <a:r>
              <a:rPr lang="es-MX" sz="2400" b="1" dirty="0" smtClean="0"/>
              <a:t>PRIMERA GENERACIÓN:</a:t>
            </a:r>
          </a:p>
          <a:p>
            <a:pPr algn="just"/>
            <a:endParaRPr lang="es-MX" sz="2400" b="1" dirty="0" smtClean="0"/>
          </a:p>
          <a:p>
            <a:pPr algn="just"/>
            <a:r>
              <a:rPr lang="es-MX" sz="2400" b="1" dirty="0" smtClean="0"/>
              <a:t>Alemania</a:t>
            </a:r>
            <a:r>
              <a:rPr lang="es-MX" sz="2400" b="1" dirty="0"/>
              <a:t>: Ley del </a:t>
            </a:r>
            <a:r>
              <a:rPr lang="es-MX" sz="2400" b="1" dirty="0" err="1"/>
              <a:t>Land</a:t>
            </a:r>
            <a:r>
              <a:rPr lang="es-MX" sz="2400" b="1" dirty="0"/>
              <a:t> de Hesse </a:t>
            </a:r>
            <a:r>
              <a:rPr lang="es-MX" sz="2400" b="1" dirty="0" smtClean="0"/>
              <a:t>(</a:t>
            </a:r>
            <a:r>
              <a:rPr lang="es-MX" sz="2400" dirty="0" smtClean="0"/>
              <a:t>1970).</a:t>
            </a:r>
            <a:endParaRPr lang="es-MX" sz="2400" dirty="0"/>
          </a:p>
          <a:p>
            <a:pPr algn="just">
              <a:buFont typeface="Wingdings" panose="05000000000000000000" pitchFamily="2" charset="2"/>
              <a:buChar char="§"/>
            </a:pPr>
            <a:r>
              <a:rPr lang="es-MX" sz="2400" dirty="0"/>
              <a:t>Primera </a:t>
            </a:r>
            <a:r>
              <a:rPr lang="es-MX" sz="2400" dirty="0" smtClean="0"/>
              <a:t>ley para proteger los </a:t>
            </a:r>
            <a:r>
              <a:rPr lang="es-MX" sz="2400" dirty="0"/>
              <a:t>datos </a:t>
            </a:r>
            <a:r>
              <a:rPr lang="es-MX" sz="2400" dirty="0" smtClean="0"/>
              <a:t>personales en posesión de entes públicos;</a:t>
            </a:r>
            <a:endParaRPr lang="es-MX" sz="2400" dirty="0"/>
          </a:p>
          <a:p>
            <a:pPr algn="just">
              <a:buFont typeface="Wingdings" panose="05000000000000000000" pitchFamily="2" charset="2"/>
              <a:buChar char="§"/>
            </a:pPr>
            <a:r>
              <a:rPr lang="es-MX" sz="2400" dirty="0" smtClean="0"/>
              <a:t>Se contempla la </a:t>
            </a:r>
            <a:r>
              <a:rPr lang="es-MX" sz="2400" dirty="0"/>
              <a:t>figura de un Comisario </a:t>
            </a:r>
            <a:r>
              <a:rPr lang="es-MX" sz="2400" dirty="0" smtClean="0"/>
              <a:t>de </a:t>
            </a:r>
            <a:r>
              <a:rPr lang="es-MX" sz="2400" dirty="0"/>
              <a:t>Protección de </a:t>
            </a:r>
            <a:r>
              <a:rPr lang="es-MX" sz="2400" dirty="0" smtClean="0"/>
              <a:t>Datos. (DH)</a:t>
            </a:r>
            <a:endParaRPr lang="es-MX" sz="2400" dirty="0"/>
          </a:p>
          <a:p>
            <a:pPr algn="just"/>
            <a:endParaRPr lang="es-MX" sz="2400" dirty="0"/>
          </a:p>
          <a:p>
            <a:pPr algn="just"/>
            <a:r>
              <a:rPr lang="es-MX" sz="2400" b="1" dirty="0" smtClean="0"/>
              <a:t>Suecia</a:t>
            </a:r>
            <a:r>
              <a:rPr lang="es-MX" sz="2400" b="1" dirty="0"/>
              <a:t>: Ley Nacional de Datos Personales </a:t>
            </a:r>
            <a:r>
              <a:rPr lang="es-MX" sz="2400" dirty="0" smtClean="0"/>
              <a:t>(1973).</a:t>
            </a:r>
            <a:endParaRPr lang="es-MX" sz="2400" dirty="0"/>
          </a:p>
          <a:p>
            <a:pPr algn="just">
              <a:buFont typeface="Wingdings" panose="05000000000000000000" pitchFamily="2" charset="2"/>
              <a:buChar char="§"/>
            </a:pPr>
            <a:r>
              <a:rPr lang="es-MX" sz="2400" dirty="0"/>
              <a:t>Primera Ley </a:t>
            </a:r>
            <a:r>
              <a:rPr lang="es-MX" sz="2400" dirty="0" smtClean="0"/>
              <a:t>para toda la Nación, que integra a todos los sectores;</a:t>
            </a:r>
            <a:endParaRPr lang="es-MX" sz="2400" dirty="0"/>
          </a:p>
          <a:p>
            <a:pPr algn="just">
              <a:buFont typeface="Wingdings" panose="05000000000000000000" pitchFamily="2" charset="2"/>
              <a:buChar char="§"/>
            </a:pPr>
            <a:r>
              <a:rPr lang="es-MX" sz="2400" dirty="0" smtClean="0"/>
              <a:t>Aplicaba </a:t>
            </a:r>
            <a:r>
              <a:rPr lang="es-MX" sz="2400" dirty="0"/>
              <a:t>tanto a sector público como privado</a:t>
            </a:r>
            <a:r>
              <a:rPr lang="es-MX" sz="2400" dirty="0" smtClean="0"/>
              <a:t>.</a:t>
            </a:r>
          </a:p>
          <a:p>
            <a:pPr algn="just">
              <a:buFont typeface="Wingdings" panose="05000000000000000000" pitchFamily="2" charset="2"/>
              <a:buChar char="§"/>
            </a:pPr>
            <a:endParaRPr lang="es-MX" sz="2400" dirty="0"/>
          </a:p>
          <a:p>
            <a:pPr algn="just">
              <a:buFont typeface="Wingdings" panose="05000000000000000000" pitchFamily="2" charset="2"/>
              <a:buChar char="§"/>
            </a:pPr>
            <a:endParaRPr lang="es-MX" sz="2400" dirty="0"/>
          </a:p>
          <a:p>
            <a:pPr marL="285750" indent="-285750" algn="just">
              <a:buFont typeface="Arial" charset="0"/>
              <a:buChar char="•"/>
            </a:pPr>
            <a:endParaRPr lang="en-US" sz="2400" dirty="0"/>
          </a:p>
        </p:txBody>
      </p:sp>
      <p:sp>
        <p:nvSpPr>
          <p:cNvPr id="3" name="2 Marcador de número de diapositiva"/>
          <p:cNvSpPr>
            <a:spLocks noGrp="1"/>
          </p:cNvSpPr>
          <p:nvPr>
            <p:ph type="sldNum" sz="quarter" idx="12"/>
          </p:nvPr>
        </p:nvSpPr>
        <p:spPr/>
        <p:txBody>
          <a:bodyPr/>
          <a:lstStyle/>
          <a:p>
            <a:fld id="{7C27BB90-4E06-4ACD-B655-AB7651E2F2C5}" type="slidenum">
              <a:rPr lang="en-US" smtClean="0"/>
              <a:pPr/>
              <a:t>13</a:t>
            </a:fld>
            <a:endParaRPr lang="en-US"/>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15156"/>
            <a:ext cx="9176999" cy="119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3275856" y="77723"/>
            <a:ext cx="5793193" cy="830997"/>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400" b="1" dirty="0" smtClean="0">
                <a:solidFill>
                  <a:schemeClr val="accent5">
                    <a:lumMod val="50000"/>
                  </a:schemeClr>
                </a:solidFill>
                <a:effectLst>
                  <a:outerShdw blurRad="38100" dist="38100" dir="2700000" algn="tl">
                    <a:srgbClr val="DDDDDD"/>
                  </a:outerShdw>
                </a:effectLst>
                <a:latin typeface="Andale Mono" charset="0"/>
              </a:rPr>
              <a:t> Desarrollo del derecho a la protección de los datos personales</a:t>
            </a:r>
          </a:p>
        </p:txBody>
      </p:sp>
      <p:pic>
        <p:nvPicPr>
          <p:cNvPr id="9" name="Picture 2" descr="C:\Users\CASA\Documents\TALLER DATOS PERSONALES\DIPLOMADO PROTECCIÓN DE DATOS HOSPITAL CIVIL GDL\5519880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72" t="17425" r="26005" b="41568"/>
          <a:stretch/>
        </p:blipFill>
        <p:spPr bwMode="auto">
          <a:xfrm>
            <a:off x="0" y="-27384"/>
            <a:ext cx="3707904" cy="121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74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628800"/>
            <a:ext cx="7918390" cy="4524315"/>
          </a:xfrm>
          <a:prstGeom prst="rect">
            <a:avLst/>
          </a:prstGeom>
          <a:noFill/>
        </p:spPr>
        <p:txBody>
          <a:bodyPr wrap="square" rtlCol="0">
            <a:spAutoFit/>
          </a:bodyPr>
          <a:lstStyle/>
          <a:p>
            <a:pPr algn="just"/>
            <a:r>
              <a:rPr lang="es-MX" sz="2400" b="1" dirty="0"/>
              <a:t>SEGUNDA GENERACIÓN: </a:t>
            </a:r>
            <a:endParaRPr lang="es-MX" sz="2400" b="1" dirty="0" smtClean="0"/>
          </a:p>
          <a:p>
            <a:pPr algn="just"/>
            <a:endParaRPr lang="es-MX" sz="2400" b="1" dirty="0" smtClean="0"/>
          </a:p>
          <a:p>
            <a:pPr algn="just"/>
            <a:r>
              <a:rPr lang="es-MX" sz="2400" dirty="0" smtClean="0"/>
              <a:t>Alemania</a:t>
            </a:r>
            <a:r>
              <a:rPr lang="es-MX" sz="2400" dirty="0"/>
              <a:t>, Francia, Dinamarca, Austria y Luxemburgo. </a:t>
            </a:r>
          </a:p>
          <a:p>
            <a:pPr algn="just"/>
            <a:endParaRPr lang="es-MX" sz="2400" b="1" dirty="0" smtClean="0"/>
          </a:p>
          <a:p>
            <a:pPr algn="just"/>
            <a:r>
              <a:rPr lang="es-MX" sz="2400" b="1" dirty="0" smtClean="0"/>
              <a:t>TERCERA GENERACIÓN:</a:t>
            </a:r>
          </a:p>
          <a:p>
            <a:pPr algn="just"/>
            <a:endParaRPr lang="es-MX" sz="2400" b="1" dirty="0" smtClean="0"/>
          </a:p>
          <a:p>
            <a:pPr marL="285750" indent="-285750" algn="just">
              <a:buFont typeface="Arial" charset="0"/>
              <a:buChar char="•"/>
            </a:pPr>
            <a:r>
              <a:rPr lang="es-MX" sz="2400" dirty="0" smtClean="0"/>
              <a:t>Evolucionó el derecho </a:t>
            </a:r>
            <a:r>
              <a:rPr lang="es-MX" sz="2400" dirty="0"/>
              <a:t>a la Protección de </a:t>
            </a:r>
            <a:r>
              <a:rPr lang="es-MX" sz="2400" dirty="0" smtClean="0"/>
              <a:t>Datos</a:t>
            </a:r>
            <a:r>
              <a:rPr lang="es-MX" sz="2400" dirty="0"/>
              <a:t> </a:t>
            </a:r>
            <a:r>
              <a:rPr lang="es-MX" sz="2400" dirty="0" smtClean="0"/>
              <a:t>(incorporación más </a:t>
            </a:r>
            <a:r>
              <a:rPr lang="es-MX" sz="2400" dirty="0" smtClean="0"/>
              <a:t>detallada</a:t>
            </a:r>
            <a:r>
              <a:rPr lang="es-MX" sz="2400" dirty="0" smtClean="0"/>
              <a:t>). </a:t>
            </a:r>
            <a:endParaRPr lang="es-MX" sz="2400" dirty="0" smtClean="0"/>
          </a:p>
          <a:p>
            <a:pPr algn="just"/>
            <a:endParaRPr lang="es-MX" sz="2400" dirty="0" smtClean="0"/>
          </a:p>
          <a:p>
            <a:pPr marL="285750" indent="-285750" algn="just">
              <a:buFont typeface="Arial" charset="0"/>
              <a:buChar char="•"/>
            </a:pPr>
            <a:r>
              <a:rPr lang="es-MX" sz="2400" dirty="0" smtClean="0"/>
              <a:t>Creación de normativa e instrumentos de índole </a:t>
            </a:r>
            <a:r>
              <a:rPr lang="es-MX" sz="2400" dirty="0" smtClean="0"/>
              <a:t>internacional. </a:t>
            </a:r>
            <a:endParaRPr lang="es-MX" sz="2400" dirty="0"/>
          </a:p>
          <a:p>
            <a:pPr marL="285750" indent="-285750">
              <a:buFont typeface="Arial" charset="0"/>
              <a:buChar char="•"/>
            </a:pPr>
            <a:endParaRPr lang="en-US" sz="2400" dirty="0"/>
          </a:p>
        </p:txBody>
      </p:sp>
      <p:sp>
        <p:nvSpPr>
          <p:cNvPr id="3" name="2 Marcador de número de diapositiva"/>
          <p:cNvSpPr>
            <a:spLocks noGrp="1"/>
          </p:cNvSpPr>
          <p:nvPr>
            <p:ph type="sldNum" sz="quarter" idx="12"/>
          </p:nvPr>
        </p:nvSpPr>
        <p:spPr/>
        <p:txBody>
          <a:bodyPr/>
          <a:lstStyle/>
          <a:p>
            <a:fld id="{7C27BB90-4E06-4ACD-B655-AB7651E2F2C5}" type="slidenum">
              <a:rPr lang="en-US" smtClean="0"/>
              <a:pPr/>
              <a:t>14</a:t>
            </a:fld>
            <a:endParaRPr lang="en-U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19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707904" y="44624"/>
            <a:ext cx="5361144" cy="830997"/>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400" b="1" dirty="0" smtClean="0">
                <a:solidFill>
                  <a:schemeClr val="accent5">
                    <a:lumMod val="50000"/>
                  </a:schemeClr>
                </a:solidFill>
                <a:effectLst>
                  <a:outerShdw blurRad="38100" dist="38100" dir="2700000" algn="tl">
                    <a:srgbClr val="DDDDDD"/>
                  </a:outerShdw>
                </a:effectLst>
                <a:latin typeface="Andale Mono" charset="0"/>
              </a:rPr>
              <a:t>Desarrollo del derecho a la protección de los datos personales</a:t>
            </a:r>
          </a:p>
        </p:txBody>
      </p:sp>
      <p:pic>
        <p:nvPicPr>
          <p:cNvPr id="15" name="Picture 2" descr="C:\Users\CASA\Documents\TALLER DATOS PERSONALES\DIPLOMADO PROTECCIÓN DE DATOS HOSPITAL CIVIL GDL\5519880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72" t="17425" r="26005" b="41568"/>
          <a:stretch/>
        </p:blipFill>
        <p:spPr bwMode="auto">
          <a:xfrm>
            <a:off x="0" y="-27384"/>
            <a:ext cx="3707904" cy="121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7680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700808"/>
            <a:ext cx="7774374" cy="4247317"/>
          </a:xfrm>
          <a:prstGeom prst="rect">
            <a:avLst/>
          </a:prstGeom>
          <a:noFill/>
        </p:spPr>
        <p:txBody>
          <a:bodyPr wrap="square" rtlCol="0">
            <a:spAutoFit/>
          </a:bodyPr>
          <a:lstStyle/>
          <a:p>
            <a:pPr algn="just"/>
            <a:r>
              <a:rPr lang="es-MX" sz="2400" b="1" dirty="0" smtClean="0"/>
              <a:t>CUARTA GENERACIÓN: </a:t>
            </a:r>
          </a:p>
          <a:p>
            <a:pPr algn="just"/>
            <a:endParaRPr lang="es-MX" sz="2400" b="1" dirty="0" smtClean="0"/>
          </a:p>
          <a:p>
            <a:pPr marL="285750" indent="-285750" algn="just">
              <a:buFont typeface="Arial" charset="0"/>
              <a:buChar char="•"/>
            </a:pPr>
            <a:r>
              <a:rPr lang="es-MX" sz="2400" dirty="0" smtClean="0"/>
              <a:t>Finales de los años </a:t>
            </a:r>
            <a:r>
              <a:rPr lang="es-MX" sz="2400" dirty="0" smtClean="0"/>
              <a:t>90's</a:t>
            </a:r>
            <a:r>
              <a:rPr lang="es-MX" sz="2400" dirty="0"/>
              <a:t>.</a:t>
            </a:r>
            <a:endParaRPr lang="es-MX" sz="2400" dirty="0" smtClean="0"/>
          </a:p>
          <a:p>
            <a:pPr algn="just"/>
            <a:endParaRPr lang="es-MX" sz="2400" dirty="0" smtClean="0"/>
          </a:p>
          <a:p>
            <a:pPr marL="285750" indent="-285750" algn="just">
              <a:buFont typeface="Arial" charset="0"/>
              <a:buChar char="•"/>
            </a:pPr>
            <a:r>
              <a:rPr lang="es-MX" sz="2400" dirty="0" smtClean="0"/>
              <a:t>Después de la primera disposición de índole internacional, los países de la UE promulgaron sus </a:t>
            </a:r>
            <a:r>
              <a:rPr lang="es-MX" sz="2400" dirty="0" smtClean="0"/>
              <a:t>leyes.</a:t>
            </a:r>
            <a:endParaRPr lang="es-MX" sz="2400" dirty="0" smtClean="0"/>
          </a:p>
          <a:p>
            <a:pPr algn="just"/>
            <a:endParaRPr lang="es-MX" sz="2400" dirty="0" smtClean="0"/>
          </a:p>
          <a:p>
            <a:pPr marL="285750" indent="-285750" algn="just">
              <a:buFont typeface="Arial" charset="0"/>
              <a:buChar char="•"/>
            </a:pPr>
            <a:r>
              <a:rPr lang="es-MX" sz="2400" dirty="0" smtClean="0"/>
              <a:t>Algunos países incorporaron este derecho en sus </a:t>
            </a:r>
            <a:r>
              <a:rPr lang="es-MX" sz="2400" dirty="0" smtClean="0"/>
              <a:t>Constituciones </a:t>
            </a:r>
            <a:r>
              <a:rPr lang="es-MX" sz="2400" dirty="0" smtClean="0"/>
              <a:t>como derecho fundamental.</a:t>
            </a:r>
          </a:p>
          <a:p>
            <a:pPr algn="just"/>
            <a:endParaRPr lang="es-MX" dirty="0"/>
          </a:p>
          <a:p>
            <a:pPr algn="just">
              <a:buFont typeface="Wingdings" panose="05000000000000000000" pitchFamily="2" charset="2"/>
              <a:buChar char="§"/>
            </a:pPr>
            <a:endParaRPr lang="es-MX" dirty="0"/>
          </a:p>
          <a:p>
            <a:pPr marL="285750" indent="-285750">
              <a:buFont typeface="Arial" charset="0"/>
              <a:buChar char="•"/>
            </a:pPr>
            <a:endParaRPr lang="en-US" dirty="0"/>
          </a:p>
        </p:txBody>
      </p:sp>
      <p:sp>
        <p:nvSpPr>
          <p:cNvPr id="3" name="2 Marcador de número de diapositiva"/>
          <p:cNvSpPr>
            <a:spLocks noGrp="1"/>
          </p:cNvSpPr>
          <p:nvPr>
            <p:ph type="sldNum" sz="quarter" idx="12"/>
          </p:nvPr>
        </p:nvSpPr>
        <p:spPr/>
        <p:txBody>
          <a:bodyPr/>
          <a:lstStyle/>
          <a:p>
            <a:fld id="{7C27BB90-4E06-4ACD-B655-AB7651E2F2C5}" type="slidenum">
              <a:rPr lang="en-US" smtClean="0"/>
              <a:pPr/>
              <a:t>15</a:t>
            </a:fld>
            <a:endParaRPr lang="en-U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99392"/>
            <a:ext cx="9215438" cy="12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563888" y="44624"/>
            <a:ext cx="5505161" cy="830997"/>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400" b="1" dirty="0" smtClean="0">
                <a:solidFill>
                  <a:schemeClr val="accent5">
                    <a:lumMod val="50000"/>
                  </a:schemeClr>
                </a:solidFill>
                <a:effectLst>
                  <a:outerShdw blurRad="38100" dist="38100" dir="2700000" algn="tl">
                    <a:srgbClr val="DDDDDD"/>
                  </a:outerShdw>
                </a:effectLst>
                <a:latin typeface="Andale Mono" charset="0"/>
              </a:rPr>
              <a:t>Desarrollo del derecho a la protección de los datos personales</a:t>
            </a:r>
          </a:p>
        </p:txBody>
      </p:sp>
      <p:pic>
        <p:nvPicPr>
          <p:cNvPr id="12" name="Picture 2" descr="C:\Users\CASA\Documents\TALLER DATOS PERSONALES\DIPLOMADO PROTECCIÓN DE DATOS HOSPITAL CIVIL GDL\551988061.jpg"/>
          <p:cNvPicPr>
            <a:picLocks noChangeAspect="1" noChangeArrowheads="1"/>
          </p:cNvPicPr>
          <p:nvPr/>
        </p:nvPicPr>
        <p:blipFill rotWithShape="1">
          <a:blip r:embed="rId4">
            <a:extLst>
              <a:ext uri="{28A0092B-C50C-407E-A947-70E740481C1C}">
                <a14:useLocalDpi xmlns:a14="http://schemas.microsoft.com/office/drawing/2010/main" val="0"/>
              </a:ext>
            </a:extLst>
          </a:blip>
          <a:srcRect l="19672" t="17425" r="26005" b="41568"/>
          <a:stretch/>
        </p:blipFill>
        <p:spPr bwMode="auto">
          <a:xfrm>
            <a:off x="0" y="-87119"/>
            <a:ext cx="3707904" cy="121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2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27384"/>
            <a:ext cx="921543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2468125938"/>
              </p:ext>
            </p:extLst>
          </p:nvPr>
        </p:nvGraphicFramePr>
        <p:xfrm>
          <a:off x="247281" y="1556792"/>
          <a:ext cx="8643998"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Marcador de número de diapositiva"/>
          <p:cNvSpPr>
            <a:spLocks noGrp="1"/>
          </p:cNvSpPr>
          <p:nvPr>
            <p:ph type="sldNum" sz="quarter" idx="12"/>
          </p:nvPr>
        </p:nvSpPr>
        <p:spPr/>
        <p:txBody>
          <a:bodyPr/>
          <a:lstStyle/>
          <a:p>
            <a:fld id="{7C27BB90-4E06-4ACD-B655-AB7651E2F2C5}" type="slidenum">
              <a:rPr lang="en-US" smtClean="0"/>
              <a:pPr/>
              <a:t>16</a:t>
            </a:fld>
            <a:endParaRPr lang="en-US"/>
          </a:p>
        </p:txBody>
      </p:sp>
      <p:sp>
        <p:nvSpPr>
          <p:cNvPr id="8" name="6 Título"/>
          <p:cNvSpPr>
            <a:spLocks noGrp="1"/>
          </p:cNvSpPr>
          <p:nvPr>
            <p:ph type="title"/>
          </p:nvPr>
        </p:nvSpPr>
        <p:spPr>
          <a:xfrm>
            <a:off x="2579068" y="-27384"/>
            <a:ext cx="5976664" cy="1066800"/>
          </a:xfrm>
        </p:spPr>
        <p:txBody>
          <a:bodyPr>
            <a:normAutofit/>
          </a:bodyPr>
          <a:lstStyle/>
          <a:p>
            <a:pPr algn="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Antecedentes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Á</a:t>
            </a: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mbito Internacional</a:t>
            </a:r>
            <a:endPar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8194" name="Picture 2" descr="C:\Users\CASA\Documents\TALLER DATOS PERSONALES\DIPLOMADO PROTECCIÓN DE DATOS HOSPITAL CIVIL GDL\484295463.jpg"/>
          <p:cNvPicPr>
            <a:picLocks noChangeAspect="1" noChangeArrowheads="1"/>
          </p:cNvPicPr>
          <p:nvPr/>
        </p:nvPicPr>
        <p:blipFill rotWithShape="1">
          <a:blip r:embed="rId9">
            <a:extLst>
              <a:ext uri="{28A0092B-C50C-407E-A947-70E740481C1C}">
                <a14:useLocalDpi xmlns:a14="http://schemas.microsoft.com/office/drawing/2010/main" val="0"/>
              </a:ext>
            </a:extLst>
          </a:blip>
          <a:srcRect r="17359" b="37169"/>
          <a:stretch/>
        </p:blipFill>
        <p:spPr bwMode="auto">
          <a:xfrm>
            <a:off x="-38439" y="-27384"/>
            <a:ext cx="3746343"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82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27384"/>
            <a:ext cx="921543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4480" y="1484784"/>
            <a:ext cx="8229600" cy="3340968"/>
          </a:xfrm>
        </p:spPr>
        <p:txBody>
          <a:bodyPr>
            <a:normAutofit/>
          </a:bodyPr>
          <a:lstStyle/>
          <a:p>
            <a:r>
              <a:rPr lang="es-MX" sz="2800" dirty="0" smtClean="0"/>
              <a:t>Píldoras </a:t>
            </a:r>
            <a:r>
              <a:rPr lang="es-MX" sz="2800" dirty="0" smtClean="0"/>
              <a:t>anticonceptivas</a:t>
            </a:r>
            <a:r>
              <a:rPr lang="es-MX" sz="2800" dirty="0"/>
              <a:t> </a:t>
            </a:r>
            <a:r>
              <a:rPr lang="es-MX" sz="2800" dirty="0" smtClean="0"/>
              <a:t>(1965).</a:t>
            </a:r>
            <a:endParaRPr lang="es-MX" sz="2800" dirty="0" smtClean="0"/>
          </a:p>
          <a:p>
            <a:pPr marL="0" indent="0">
              <a:buNone/>
            </a:pPr>
            <a:endParaRPr lang="es-MX" sz="2800" dirty="0" smtClean="0"/>
          </a:p>
          <a:p>
            <a:r>
              <a:rPr lang="es-MX" sz="2800" dirty="0" smtClean="0"/>
              <a:t>Clínica de control de </a:t>
            </a:r>
            <a:r>
              <a:rPr lang="es-MX" sz="2800" dirty="0" smtClean="0"/>
              <a:t>natalidad </a:t>
            </a:r>
            <a:r>
              <a:rPr lang="es-MX" sz="2800" dirty="0" smtClean="0"/>
              <a:t>(arresto</a:t>
            </a:r>
            <a:r>
              <a:rPr lang="es-MX" sz="2800" dirty="0" smtClean="0"/>
              <a:t>).</a:t>
            </a:r>
            <a:endParaRPr lang="es-MX" sz="2800" dirty="0" smtClean="0"/>
          </a:p>
          <a:p>
            <a:pPr marL="0" indent="0">
              <a:buNone/>
            </a:pPr>
            <a:endParaRPr lang="es-MX" sz="2800" dirty="0" smtClean="0"/>
          </a:p>
          <a:p>
            <a:r>
              <a:rPr lang="es-MX" sz="2800" dirty="0" smtClean="0"/>
              <a:t>Resolución Corte EU: violación a la privacidad.</a:t>
            </a:r>
            <a:endParaRPr lang="es-MX" sz="28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17</a:t>
            </a:fld>
            <a:endParaRPr lang="en-US"/>
          </a:p>
        </p:txBody>
      </p:sp>
      <p:sp>
        <p:nvSpPr>
          <p:cNvPr id="5" name="6 Título"/>
          <p:cNvSpPr txBox="1">
            <a:spLocks/>
          </p:cNvSpPr>
          <p:nvPr/>
        </p:nvSpPr>
        <p:spPr>
          <a:xfrm>
            <a:off x="451490" y="1340768"/>
            <a:ext cx="8229600" cy="1066800"/>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endParaRPr lang="es-MX" dirty="0"/>
          </a:p>
        </p:txBody>
      </p:sp>
      <p:sp>
        <p:nvSpPr>
          <p:cNvPr id="2" name="1 Rectángulo"/>
          <p:cNvSpPr/>
          <p:nvPr/>
        </p:nvSpPr>
        <p:spPr>
          <a:xfrm>
            <a:off x="4211960" y="291139"/>
            <a:ext cx="4097597" cy="461665"/>
          </a:xfrm>
          <a:prstGeom prst="rect">
            <a:avLst/>
          </a:prstGeom>
        </p:spPr>
        <p:txBody>
          <a:bodyPr wrap="none">
            <a:spAutoFit/>
          </a:bodyPr>
          <a:lstStyle/>
          <a:p>
            <a:pPr algn="ctr" defTabSz="457200">
              <a:spcBef>
                <a:spcPct val="0"/>
              </a:spcBef>
            </a:pP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t>
            </a:r>
            <a:r>
              <a:rPr lang="es-MX" sz="2400" b="1" dirty="0" err="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Griswold</a:t>
            </a: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 </a:t>
            </a: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vs Connecticut”</a:t>
            </a:r>
          </a:p>
        </p:txBody>
      </p:sp>
      <p:pic>
        <p:nvPicPr>
          <p:cNvPr id="11" name="Picture 2" descr="C:\Users\CASA\Documents\TALLER DATOS PERSONALES\DIPLOMADO PROTECCIÓN DE DATOS HOSPITAL CIVIL GDL\484295463.jpg"/>
          <p:cNvPicPr>
            <a:picLocks noChangeAspect="1" noChangeArrowheads="1"/>
          </p:cNvPicPr>
          <p:nvPr/>
        </p:nvPicPr>
        <p:blipFill rotWithShape="1">
          <a:blip r:embed="rId4">
            <a:extLst>
              <a:ext uri="{28A0092B-C50C-407E-A947-70E740481C1C}">
                <a14:useLocalDpi xmlns:a14="http://schemas.microsoft.com/office/drawing/2010/main" val="0"/>
              </a:ext>
            </a:extLst>
          </a:blip>
          <a:srcRect r="17359" b="37169"/>
          <a:stretch/>
        </p:blipFill>
        <p:spPr bwMode="auto">
          <a:xfrm>
            <a:off x="-38439" y="-27384"/>
            <a:ext cx="3746343"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61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0" y="0"/>
            <a:ext cx="914400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4345" y="1412776"/>
            <a:ext cx="8229600" cy="4525963"/>
          </a:xfrm>
        </p:spPr>
        <p:txBody>
          <a:bodyPr>
            <a:normAutofit/>
          </a:bodyPr>
          <a:lstStyle/>
          <a:p>
            <a:r>
              <a:rPr lang="es-MX" sz="2800" dirty="0" smtClean="0"/>
              <a:t>Fiesta </a:t>
            </a:r>
            <a:r>
              <a:rPr lang="es-MX" sz="2800" dirty="0" smtClean="0"/>
              <a:t>familiar.</a:t>
            </a:r>
            <a:endParaRPr lang="es-MX" sz="2800" dirty="0" smtClean="0"/>
          </a:p>
          <a:p>
            <a:pPr marL="0" indent="0">
              <a:buNone/>
            </a:pPr>
            <a:endParaRPr lang="es-MX" sz="2800" dirty="0" smtClean="0"/>
          </a:p>
          <a:p>
            <a:r>
              <a:rPr lang="es-MX" sz="2800" dirty="0" smtClean="0"/>
              <a:t>Intromisión a la vida privada por medios de </a:t>
            </a:r>
            <a:r>
              <a:rPr lang="es-MX" sz="2800" dirty="0" smtClean="0"/>
              <a:t>comunicación.</a:t>
            </a:r>
            <a:endParaRPr lang="es-MX" sz="2800" dirty="0" smtClean="0"/>
          </a:p>
          <a:p>
            <a:pPr marL="0" indent="0">
              <a:buNone/>
            </a:pPr>
            <a:endParaRPr lang="es-MX" sz="2800" dirty="0" smtClean="0"/>
          </a:p>
          <a:p>
            <a:r>
              <a:rPr lang="es-MX" sz="2800" dirty="0" smtClean="0"/>
              <a:t>Garantía a la </a:t>
            </a:r>
            <a:r>
              <a:rPr lang="es-MX" sz="2800" dirty="0" smtClean="0"/>
              <a:t>intimidad.</a:t>
            </a:r>
            <a:endParaRPr lang="es-MX" sz="2800" dirty="0" smtClean="0"/>
          </a:p>
          <a:p>
            <a:pPr marL="0" indent="0">
              <a:buNone/>
            </a:pPr>
            <a:endParaRPr lang="es-MX" sz="2800" dirty="0" smtClean="0"/>
          </a:p>
          <a:p>
            <a:r>
              <a:rPr lang="es-MX" sz="2800" dirty="0" smtClean="0"/>
              <a:t>Se consiguió la </a:t>
            </a:r>
            <a:r>
              <a:rPr lang="es-MX" sz="2800" dirty="0" smtClean="0"/>
              <a:t>protección.</a:t>
            </a:r>
            <a:endParaRPr lang="es-MX" sz="2800" dirty="0" smtClean="0"/>
          </a:p>
          <a:p>
            <a:endParaRPr lang="es-MX" sz="28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18</a:t>
            </a:fld>
            <a:endParaRPr lang="en-US"/>
          </a:p>
        </p:txBody>
      </p:sp>
      <p:sp>
        <p:nvSpPr>
          <p:cNvPr id="2" name="1 Rectángulo"/>
          <p:cNvSpPr/>
          <p:nvPr/>
        </p:nvSpPr>
        <p:spPr>
          <a:xfrm>
            <a:off x="3707904" y="281842"/>
            <a:ext cx="5285228" cy="461665"/>
          </a:xfrm>
          <a:prstGeom prst="rect">
            <a:avLst/>
          </a:prstGeom>
        </p:spPr>
        <p:txBody>
          <a:bodyPr wrap="none">
            <a:spAutoFit/>
          </a:bodyPr>
          <a:lstStyle/>
          <a:p>
            <a:pPr algn="ctr" defTabSz="457200">
              <a:spcBef>
                <a:spcPct val="0"/>
              </a:spcBef>
            </a:pP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“Samuel Warren y Louis </a:t>
            </a:r>
            <a:r>
              <a:rPr lang="es-MX" sz="2400" b="1" dirty="0" err="1">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Brandeis</a:t>
            </a: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t>
            </a:r>
          </a:p>
        </p:txBody>
      </p:sp>
      <p:pic>
        <p:nvPicPr>
          <p:cNvPr id="9" name="Picture 2" descr="C:\Users\CASA\Documents\TALLER DATOS PERSONALES\DIPLOMADO PROTECCIÓN DE DATOS HOSPITAL CIVIL GDL\484295463.jpg"/>
          <p:cNvPicPr>
            <a:picLocks noChangeAspect="1" noChangeArrowheads="1"/>
          </p:cNvPicPr>
          <p:nvPr/>
        </p:nvPicPr>
        <p:blipFill rotWithShape="1">
          <a:blip r:embed="rId4">
            <a:extLst>
              <a:ext uri="{28A0092B-C50C-407E-A947-70E740481C1C}">
                <a14:useLocalDpi xmlns:a14="http://schemas.microsoft.com/office/drawing/2010/main" val="0"/>
              </a:ext>
            </a:extLst>
          </a:blip>
          <a:srcRect r="17359" b="37169"/>
          <a:stretch/>
        </p:blipFill>
        <p:spPr bwMode="auto">
          <a:xfrm>
            <a:off x="-38439" y="-27384"/>
            <a:ext cx="2617507" cy="1080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ASA\Documents\TALLER DATOS PERSONALES\DIPLOMADO PROTECCIÓN DE DATOS HOSPITAL CIVIL GDL\484295463.jpg"/>
          <p:cNvPicPr>
            <a:picLocks noChangeAspect="1" noChangeArrowheads="1"/>
          </p:cNvPicPr>
          <p:nvPr/>
        </p:nvPicPr>
        <p:blipFill rotWithShape="1">
          <a:blip r:embed="rId4">
            <a:extLst>
              <a:ext uri="{28A0092B-C50C-407E-A947-70E740481C1C}">
                <a14:useLocalDpi xmlns:a14="http://schemas.microsoft.com/office/drawing/2010/main" val="0"/>
              </a:ext>
            </a:extLst>
          </a:blip>
          <a:srcRect r="17359" b="37169"/>
          <a:stretch/>
        </p:blipFill>
        <p:spPr bwMode="auto">
          <a:xfrm>
            <a:off x="-38439" y="-27384"/>
            <a:ext cx="3746343"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82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067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extLst>
              <p:ext uri="{D42A27DB-BD31-4B8C-83A1-F6EECF244321}">
                <p14:modId xmlns:p14="http://schemas.microsoft.com/office/powerpoint/2010/main" val="2062486718"/>
              </p:ext>
            </p:extLst>
          </p:nvPr>
        </p:nvGraphicFramePr>
        <p:xfrm>
          <a:off x="247281" y="1484784"/>
          <a:ext cx="8643998"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Marcador de número de diapositiva"/>
          <p:cNvSpPr>
            <a:spLocks noGrp="1"/>
          </p:cNvSpPr>
          <p:nvPr>
            <p:ph type="sldNum" sz="quarter" idx="12"/>
          </p:nvPr>
        </p:nvSpPr>
        <p:spPr/>
        <p:txBody>
          <a:bodyPr/>
          <a:lstStyle/>
          <a:p>
            <a:fld id="{7C27BB90-4E06-4ACD-B655-AB7651E2F2C5}" type="slidenum">
              <a:rPr lang="en-US" smtClean="0"/>
              <a:pPr/>
              <a:t>19</a:t>
            </a:fld>
            <a:endParaRPr lang="en-US"/>
          </a:p>
        </p:txBody>
      </p:sp>
      <p:sp>
        <p:nvSpPr>
          <p:cNvPr id="10" name="6 Título"/>
          <p:cNvSpPr txBox="1">
            <a:spLocks/>
          </p:cNvSpPr>
          <p:nvPr/>
        </p:nvSpPr>
        <p:spPr>
          <a:xfrm>
            <a:off x="2579068" y="-27384"/>
            <a:ext cx="5976664" cy="1066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Antecedentes </a:t>
            </a:r>
            <a:b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Ámbito Internacional</a:t>
            </a:r>
            <a:endPar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11" name="Picture 2" descr="C:\Users\CASA\Documents\TALLER DATOS PERSONALES\DIPLOMADO PROTECCIÓN DE DATOS HOSPITAL CIVIL GDL\484295463.jpg"/>
          <p:cNvPicPr>
            <a:picLocks noChangeAspect="1" noChangeArrowheads="1"/>
          </p:cNvPicPr>
          <p:nvPr/>
        </p:nvPicPr>
        <p:blipFill rotWithShape="1">
          <a:blip r:embed="rId9">
            <a:extLst>
              <a:ext uri="{28A0092B-C50C-407E-A947-70E740481C1C}">
                <a14:useLocalDpi xmlns:a14="http://schemas.microsoft.com/office/drawing/2010/main" val="0"/>
              </a:ext>
            </a:extLst>
          </a:blip>
          <a:srcRect r="17359" b="37169"/>
          <a:stretch/>
        </p:blipFill>
        <p:spPr bwMode="auto">
          <a:xfrm>
            <a:off x="-38439" y="-27384"/>
            <a:ext cx="3746343" cy="108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6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2">
            <a:extLst>
              <a:ext uri="{28A0092B-C50C-407E-A947-70E740481C1C}">
                <a14:useLocalDpi xmlns:a14="http://schemas.microsoft.com/office/drawing/2010/main" val="0"/>
              </a:ext>
            </a:extLst>
          </a:blip>
          <a:srcRect l="15695" t="92149" r="61156"/>
          <a:stretch>
            <a:fillRect/>
          </a:stretch>
        </p:blipFill>
        <p:spPr bwMode="auto">
          <a:xfrm>
            <a:off x="-38439" y="-15156"/>
            <a:ext cx="9215438" cy="10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78904" y="188640"/>
            <a:ext cx="8229600" cy="1066800"/>
          </a:xfrm>
        </p:spPr>
        <p:txBody>
          <a:bodyPr/>
          <a:lstStyle/>
          <a:p>
            <a:pPr algn="r"/>
            <a:r>
              <a:rPr lang="es-MX" sz="2800" i="1" dirty="0" smtClean="0">
                <a:solidFill>
                  <a:schemeClr val="bg1">
                    <a:lumMod val="50000"/>
                  </a:schemeClr>
                </a:solidFill>
              </a:rPr>
              <a:t>6 de noviembre, 2015</a:t>
            </a:r>
            <a:endParaRPr lang="en-US" sz="2800" i="1" dirty="0">
              <a:solidFill>
                <a:schemeClr val="bg1">
                  <a:lumMod val="50000"/>
                </a:schemeClr>
              </a:solidFill>
            </a:endParaRPr>
          </a:p>
        </p:txBody>
      </p:sp>
      <p:sp>
        <p:nvSpPr>
          <p:cNvPr id="3" name="Content Placeholder 2"/>
          <p:cNvSpPr>
            <a:spLocks noGrp="1"/>
          </p:cNvSpPr>
          <p:nvPr>
            <p:ph idx="1"/>
          </p:nvPr>
        </p:nvSpPr>
        <p:spPr>
          <a:xfrm>
            <a:off x="611560" y="1772816"/>
            <a:ext cx="8229600" cy="4325112"/>
          </a:xfrm>
        </p:spPr>
        <p:txBody>
          <a:bodyPr>
            <a:normAutofit/>
          </a:bodyPr>
          <a:lstStyle/>
          <a:p>
            <a:pPr marL="624078" lvl="0" indent="-514350">
              <a:buClr>
                <a:srgbClr val="00B0F0"/>
              </a:buClr>
              <a:buNone/>
            </a:pPr>
            <a:r>
              <a:rPr lang="es-ES_tradnl" b="1" dirty="0" smtClean="0"/>
              <a:t/>
            </a:r>
            <a:br>
              <a:rPr lang="es-ES_tradnl" b="1" dirty="0" smtClean="0"/>
            </a:br>
            <a:endParaRPr lang="en-US" dirty="0" smtClean="0"/>
          </a:p>
          <a:p>
            <a:pPr marL="624078" lvl="0" indent="-514350">
              <a:buClr>
                <a:srgbClr val="FFC000"/>
              </a:buClr>
              <a:buNone/>
            </a:pPr>
            <a:endParaRPr lang="en-US" dirty="0"/>
          </a:p>
        </p:txBody>
      </p:sp>
      <p:sp>
        <p:nvSpPr>
          <p:cNvPr id="5" name="4 Marcador de número de diapositiva"/>
          <p:cNvSpPr>
            <a:spLocks noGrp="1"/>
          </p:cNvSpPr>
          <p:nvPr>
            <p:ph type="sldNum" sz="quarter" idx="12"/>
          </p:nvPr>
        </p:nvSpPr>
        <p:spPr/>
        <p:txBody>
          <a:bodyPr/>
          <a:lstStyle/>
          <a:p>
            <a:fld id="{7C27BB90-4E06-4ACD-B655-AB7651E2F2C5}" type="slidenum">
              <a:rPr lang="en-US" smtClean="0"/>
              <a:pPr/>
              <a:t>2</a:t>
            </a:fld>
            <a:endParaRPr lang="en-US"/>
          </a:p>
        </p:txBody>
      </p:sp>
      <p:sp>
        <p:nvSpPr>
          <p:cNvPr id="4" name="Content Placeholder 2"/>
          <p:cNvSpPr txBox="1">
            <a:spLocks/>
          </p:cNvSpPr>
          <p:nvPr/>
        </p:nvSpPr>
        <p:spPr>
          <a:xfrm>
            <a:off x="611560" y="1714488"/>
            <a:ext cx="8280920" cy="4325112"/>
          </a:xfrm>
          <a:prstGeom prst="rect">
            <a:avLst/>
          </a:prstGeom>
        </p:spPr>
        <p:txBody>
          <a:bodyPr vert="horz">
            <a:normAutofit/>
          </a:bodyPr>
          <a:lstStyle/>
          <a:p>
            <a:pPr marL="624078" marR="0" lvl="0" indent="-514350" algn="l" defTabSz="914400" rtl="0" eaLnBrk="1" fontAlgn="auto" latinLnBrk="0" hangingPunct="1">
              <a:lnSpc>
                <a:spcPct val="100000"/>
              </a:lnSpc>
              <a:spcBef>
                <a:spcPts val="300"/>
              </a:spcBef>
              <a:spcAft>
                <a:spcPts val="0"/>
              </a:spcAft>
              <a:buSzTx/>
              <a:buFont typeface="Georgia"/>
              <a:buAutoNum type="arabicPeriod"/>
              <a:tabLst/>
              <a:defRPr/>
            </a:pPr>
            <a:r>
              <a:rPr kumimoji="0" lang="es-ES_tradnl" sz="2800" i="0" u="none" strike="noStrike" kern="1200" cap="none" spc="0" normalizeH="0" baseline="0" noProof="0" dirty="0" smtClean="0">
                <a:ln>
                  <a:noFill/>
                </a:ln>
                <a:solidFill>
                  <a:srgbClr val="000000"/>
                </a:solidFill>
                <a:effectLst/>
                <a:uLnTx/>
                <a:uFillTx/>
              </a:rPr>
              <a:t>Descripción</a:t>
            </a:r>
            <a:r>
              <a:rPr kumimoji="0" lang="es-ES_tradnl" sz="2800" i="0" u="none" strike="noStrike" kern="1200" cap="none" spc="0" normalizeH="0" noProof="0" dirty="0" smtClean="0">
                <a:ln>
                  <a:noFill/>
                </a:ln>
                <a:solidFill>
                  <a:srgbClr val="000000"/>
                </a:solidFill>
                <a:effectLst/>
                <a:uLnTx/>
                <a:uFillTx/>
              </a:rPr>
              <a:t> y requisitos de </a:t>
            </a:r>
            <a:r>
              <a:rPr kumimoji="0" lang="es-ES_tradnl" sz="2800" i="0" u="none" strike="noStrike" kern="1200" cap="none" spc="0" normalizeH="0" baseline="0" noProof="0" dirty="0" smtClean="0">
                <a:ln>
                  <a:noFill/>
                </a:ln>
                <a:solidFill>
                  <a:srgbClr val="000000"/>
                </a:solidFill>
                <a:effectLst/>
                <a:uLnTx/>
                <a:uFillTx/>
              </a:rPr>
              <a:t>datos </a:t>
            </a:r>
            <a:r>
              <a:rPr kumimoji="0" lang="es-ES_tradnl" sz="2800" i="0" u="none" strike="noStrike" kern="1200" cap="none" spc="0" normalizeH="0" baseline="0" noProof="0" dirty="0" smtClean="0">
                <a:ln>
                  <a:noFill/>
                </a:ln>
                <a:solidFill>
                  <a:srgbClr val="000000"/>
                </a:solidFill>
                <a:effectLst/>
                <a:uLnTx/>
                <a:uFillTx/>
              </a:rPr>
              <a:t>personales</a:t>
            </a:r>
            <a:endParaRPr kumimoji="0" lang="es-ES_tradnl" sz="2800" i="0" u="none" strike="noStrike" kern="1200" cap="none" spc="0" normalizeH="0" baseline="0" noProof="0" dirty="0" smtClean="0">
              <a:ln>
                <a:noFill/>
              </a:ln>
              <a:solidFill>
                <a:srgbClr val="000000"/>
              </a:solidFill>
              <a:effectLst/>
              <a:uLnTx/>
              <a:uFillTx/>
            </a:endParaRPr>
          </a:p>
          <a:p>
            <a:pPr marL="624078" marR="0" lvl="0" indent="-514350" algn="l" defTabSz="914400" rtl="0" eaLnBrk="1" fontAlgn="auto" latinLnBrk="0" hangingPunct="1">
              <a:lnSpc>
                <a:spcPct val="100000"/>
              </a:lnSpc>
              <a:spcBef>
                <a:spcPts val="300"/>
              </a:spcBef>
              <a:spcAft>
                <a:spcPts val="0"/>
              </a:spcAft>
              <a:buSzTx/>
              <a:buFont typeface="Georgia"/>
              <a:buAutoNum type="arabicPeriod"/>
              <a:tabLst/>
              <a:defRPr/>
            </a:pPr>
            <a:r>
              <a:rPr lang="es-ES_tradnl" sz="2800" dirty="0" smtClean="0">
                <a:solidFill>
                  <a:srgbClr val="000000"/>
                </a:solidFill>
              </a:rPr>
              <a:t>Clasificación de los datos </a:t>
            </a:r>
            <a:r>
              <a:rPr lang="es-ES_tradnl" sz="2800" dirty="0" smtClean="0">
                <a:solidFill>
                  <a:srgbClr val="000000"/>
                </a:solidFill>
              </a:rPr>
              <a:t>personales</a:t>
            </a:r>
            <a:endParaRPr kumimoji="0" lang="es-ES_tradnl" sz="2800" i="0" u="none" strike="noStrike" kern="1200" cap="none" spc="0" normalizeH="0" baseline="0" noProof="0" dirty="0" smtClean="0">
              <a:ln>
                <a:noFill/>
              </a:ln>
              <a:solidFill>
                <a:srgbClr val="000000"/>
              </a:solidFill>
              <a:effectLst/>
              <a:uLnTx/>
              <a:uFillTx/>
            </a:endParaRPr>
          </a:p>
          <a:p>
            <a:pPr marL="624078" indent="-514350">
              <a:spcBef>
                <a:spcPts val="300"/>
              </a:spcBef>
              <a:buFont typeface="Georgia"/>
              <a:buAutoNum type="arabicPeriod"/>
              <a:defRPr/>
            </a:pPr>
            <a:r>
              <a:rPr lang="es-ES_tradnl" sz="2800" dirty="0" smtClean="0">
                <a:solidFill>
                  <a:srgbClr val="000000"/>
                </a:solidFill>
              </a:rPr>
              <a:t>Modelos </a:t>
            </a:r>
            <a:r>
              <a:rPr lang="es-ES_tradnl" sz="2800" dirty="0" smtClean="0">
                <a:solidFill>
                  <a:srgbClr val="000000"/>
                </a:solidFill>
              </a:rPr>
              <a:t>normativos de </a:t>
            </a:r>
            <a:r>
              <a:rPr lang="es-ES_tradnl" sz="2800" dirty="0" smtClean="0">
                <a:solidFill>
                  <a:srgbClr val="000000"/>
                </a:solidFill>
              </a:rPr>
              <a:t>los </a:t>
            </a:r>
            <a:r>
              <a:rPr lang="es-ES_tradnl" sz="2800" dirty="0" smtClean="0">
                <a:solidFill>
                  <a:srgbClr val="000000"/>
                </a:solidFill>
              </a:rPr>
              <a:t>derechos</a:t>
            </a:r>
            <a:endParaRPr lang="es-ES_tradnl" sz="2800" dirty="0" smtClean="0">
              <a:solidFill>
                <a:srgbClr val="000000"/>
              </a:solidFill>
            </a:endParaRPr>
          </a:p>
          <a:p>
            <a:pPr marL="624078" indent="-514350">
              <a:spcBef>
                <a:spcPts val="300"/>
              </a:spcBef>
              <a:buFont typeface="Georgia"/>
              <a:buAutoNum type="arabicPeriod"/>
              <a:defRPr/>
            </a:pPr>
            <a:r>
              <a:rPr lang="es-ES_tradnl" sz="2800" dirty="0" smtClean="0">
                <a:solidFill>
                  <a:srgbClr val="000000"/>
                </a:solidFill>
              </a:rPr>
              <a:t>Desarrollo de los datos </a:t>
            </a:r>
            <a:r>
              <a:rPr lang="es-ES_tradnl" sz="2800" dirty="0" smtClean="0">
                <a:solidFill>
                  <a:srgbClr val="000000"/>
                </a:solidFill>
              </a:rPr>
              <a:t>personales</a:t>
            </a:r>
            <a:endParaRPr lang="es-ES_tradnl" sz="2800" dirty="0" smtClean="0">
              <a:solidFill>
                <a:srgbClr val="000000"/>
              </a:solidFill>
            </a:endParaRPr>
          </a:p>
          <a:p>
            <a:pPr marL="624078" indent="-514350">
              <a:spcBef>
                <a:spcPts val="300"/>
              </a:spcBef>
              <a:buFont typeface="Georgia"/>
              <a:buAutoNum type="arabicPeriod"/>
              <a:defRPr/>
            </a:pPr>
            <a:r>
              <a:rPr lang="es-ES_tradnl" sz="2800" dirty="0" smtClean="0">
                <a:solidFill>
                  <a:srgbClr val="000000"/>
                </a:solidFill>
              </a:rPr>
              <a:t>Antecedentes de los datos </a:t>
            </a:r>
            <a:r>
              <a:rPr lang="es-ES_tradnl" sz="2800" dirty="0" smtClean="0">
                <a:solidFill>
                  <a:srgbClr val="000000"/>
                </a:solidFill>
              </a:rPr>
              <a:t>personales</a:t>
            </a:r>
            <a:endParaRPr lang="es-ES_tradnl" sz="2800" dirty="0" smtClean="0">
              <a:solidFill>
                <a:srgbClr val="000000"/>
              </a:solidFill>
            </a:endParaRPr>
          </a:p>
          <a:p>
            <a:pPr marL="624078" indent="-514350">
              <a:spcBef>
                <a:spcPts val="300"/>
              </a:spcBef>
              <a:buFont typeface="Georgia"/>
              <a:buAutoNum type="arabicPeriod"/>
              <a:defRPr/>
            </a:pPr>
            <a:r>
              <a:rPr lang="es-ES_tradnl" sz="2800" dirty="0" smtClean="0">
                <a:solidFill>
                  <a:srgbClr val="000000"/>
                </a:solidFill>
              </a:rPr>
              <a:t>Disposiciones </a:t>
            </a:r>
            <a:r>
              <a:rPr lang="es-ES_tradnl" sz="2800" dirty="0" smtClean="0">
                <a:solidFill>
                  <a:srgbClr val="000000"/>
                </a:solidFill>
              </a:rPr>
              <a:t>internacionales</a:t>
            </a:r>
            <a:endParaRPr lang="es-ES_tradnl" sz="2800" dirty="0" smtClean="0">
              <a:solidFill>
                <a:srgbClr val="000000"/>
              </a:solidFill>
            </a:endParaRPr>
          </a:p>
          <a:p>
            <a:pPr marL="624078" indent="-514350">
              <a:spcBef>
                <a:spcPts val="300"/>
              </a:spcBef>
              <a:buFont typeface="Georgia"/>
              <a:buAutoNum type="arabicPeriod"/>
              <a:defRPr/>
            </a:pPr>
            <a:r>
              <a:rPr lang="es-ES_tradnl" sz="2800" dirty="0" smtClean="0">
                <a:solidFill>
                  <a:srgbClr val="000000"/>
                </a:solidFill>
              </a:rPr>
              <a:t>Casos </a:t>
            </a:r>
            <a:r>
              <a:rPr lang="es-ES_tradnl" sz="2800" dirty="0" smtClean="0">
                <a:solidFill>
                  <a:srgbClr val="000000"/>
                </a:solidFill>
              </a:rPr>
              <a:t>y</a:t>
            </a:r>
            <a:endParaRPr lang="es-ES_tradnl" sz="2800" dirty="0" smtClean="0">
              <a:solidFill>
                <a:srgbClr val="000000"/>
              </a:solidFill>
            </a:endParaRPr>
          </a:p>
          <a:p>
            <a:pPr marL="624078" marR="0" lvl="0" indent="-514350" algn="l" defTabSz="914400" rtl="0" eaLnBrk="1" fontAlgn="auto" latinLnBrk="0" hangingPunct="1">
              <a:lnSpc>
                <a:spcPct val="100000"/>
              </a:lnSpc>
              <a:spcBef>
                <a:spcPts val="300"/>
              </a:spcBef>
              <a:spcAft>
                <a:spcPts val="0"/>
              </a:spcAft>
              <a:buSzTx/>
              <a:buFont typeface="Georgia"/>
              <a:buAutoNum type="arabicPeriod"/>
              <a:tabLst/>
              <a:defRPr/>
            </a:pPr>
            <a:r>
              <a:rPr kumimoji="0" lang="es-ES_tradnl" sz="2800" i="0" u="none" strike="noStrike" kern="1200" cap="none" spc="0" normalizeH="0" baseline="0" noProof="0" dirty="0" smtClean="0">
                <a:ln>
                  <a:noFill/>
                </a:ln>
                <a:solidFill>
                  <a:srgbClr val="000000"/>
                </a:solidFill>
                <a:effectLst/>
                <a:uLnTx/>
                <a:uFillTx/>
              </a:rPr>
              <a:t>Documental</a:t>
            </a:r>
            <a:endParaRPr lang="es-ES_tradnl" sz="2800" dirty="0" smtClean="0">
              <a:solidFill>
                <a:srgbClr val="000000"/>
              </a:solidFill>
            </a:endParaRPr>
          </a:p>
        </p:txBody>
      </p:sp>
      <p:sp>
        <p:nvSpPr>
          <p:cNvPr id="7" name="CuadroTexto 6"/>
          <p:cNvSpPr txBox="1"/>
          <p:nvPr/>
        </p:nvSpPr>
        <p:spPr>
          <a:xfrm>
            <a:off x="2306299" y="-15156"/>
            <a:ext cx="6762750" cy="584200"/>
          </a:xfrm>
          <a:prstGeom prst="rect">
            <a:avLst/>
          </a:prstGeom>
          <a:no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3200" b="1" dirty="0" smtClean="0">
                <a:solidFill>
                  <a:schemeClr val="accent5">
                    <a:lumMod val="50000"/>
                  </a:schemeClr>
                </a:solidFill>
                <a:effectLst>
                  <a:outerShdw blurRad="38100" dist="38100" dir="2700000" algn="tl">
                    <a:srgbClr val="DDDDDD"/>
                  </a:outerShdw>
                </a:effectLst>
                <a:latin typeface="Andale Mono" charset="0"/>
              </a:rPr>
              <a:t>Agenda</a:t>
            </a:r>
          </a:p>
        </p:txBody>
      </p:sp>
      <p:pic>
        <p:nvPicPr>
          <p:cNvPr id="9" name="Imagen 7" descr="images.jpg"/>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39" y="0"/>
            <a:ext cx="3170279" cy="10527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3848" y="1268760"/>
            <a:ext cx="5493296" cy="4325112"/>
          </a:xfrm>
        </p:spPr>
        <p:txBody>
          <a:bodyPr/>
          <a:lstStyle/>
          <a:p>
            <a:pPr marL="109728" indent="0" algn="just">
              <a:buNone/>
            </a:pPr>
            <a:r>
              <a:rPr lang="es-MX" dirty="0" smtClean="0"/>
              <a:t>El derecho a la protección de los datos personales está </a:t>
            </a:r>
            <a:r>
              <a:rPr lang="es-MX" b="1" dirty="0" smtClean="0"/>
              <a:t>reconocido </a:t>
            </a:r>
            <a:r>
              <a:rPr lang="es-MX" b="1" dirty="0"/>
              <a:t>en </a:t>
            </a:r>
            <a:r>
              <a:rPr lang="es-MX" b="1" dirty="0" smtClean="0"/>
              <a:t>diversos </a:t>
            </a:r>
            <a:r>
              <a:rPr lang="es-MX" b="1" dirty="0"/>
              <a:t>instrumentos </a:t>
            </a:r>
            <a:r>
              <a:rPr lang="es-MX" b="1" dirty="0" smtClean="0"/>
              <a:t>internacionales, </a:t>
            </a:r>
            <a:r>
              <a:rPr lang="es-MX" dirty="0" smtClean="0"/>
              <a:t>y aunque cada país ha adoptado su modelo, pueden ser aplicados bajo los estándares internacionales. </a:t>
            </a:r>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20</a:t>
            </a:fld>
            <a:endParaRPr lang="en-US"/>
          </a:p>
        </p:txBody>
      </p:sp>
      <p:pic>
        <p:nvPicPr>
          <p:cNvPr id="8" name="Imagen 7" descr="134367742.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7438" r="66296"/>
          <a:stretch/>
        </p:blipFill>
        <p:spPr>
          <a:xfrm>
            <a:off x="0" y="0"/>
            <a:ext cx="2082046" cy="6858000"/>
          </a:xfrm>
          <a:prstGeom prst="rect">
            <a:avLst/>
          </a:prstGeom>
        </p:spPr>
      </p:pic>
      <p:pic>
        <p:nvPicPr>
          <p:cNvPr id="9" name="Imagen 14"/>
          <p:cNvPicPr>
            <a:picLocks noChangeAspect="1"/>
          </p:cNvPicPr>
          <p:nvPr/>
        </p:nvPicPr>
        <p:blipFill>
          <a:blip r:embed="rId4">
            <a:extLst>
              <a:ext uri="{28A0092B-C50C-407E-A947-70E740481C1C}">
                <a14:useLocalDpi xmlns:a14="http://schemas.microsoft.com/office/drawing/2010/main" val="0"/>
              </a:ext>
            </a:extLst>
          </a:blip>
          <a:srcRect l="15695" t="92149" r="61156"/>
          <a:stretch>
            <a:fillRect/>
          </a:stretch>
        </p:blipFill>
        <p:spPr bwMode="auto">
          <a:xfrm rot="16200000" flipV="1">
            <a:off x="-1127624" y="3210024"/>
            <a:ext cx="6858002" cy="437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415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C27BB90-4E06-4ACD-B655-AB7651E2F2C5}" type="slidenum">
              <a:rPr lang="en-US" smtClean="0"/>
              <a:pPr/>
              <a:t>21</a:t>
            </a:fld>
            <a:endParaRPr lang="en-US"/>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15156"/>
            <a:ext cx="9176999" cy="10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691680" y="303039"/>
            <a:ext cx="7377369" cy="461665"/>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400" b="1" dirty="0">
                <a:solidFill>
                  <a:schemeClr val="accent5">
                    <a:lumMod val="50000"/>
                  </a:schemeClr>
                </a:solidFill>
                <a:effectLst>
                  <a:outerShdw blurRad="38100" dist="38100" dir="2700000" algn="tl">
                    <a:srgbClr val="DDDDDD"/>
                  </a:outerShdw>
                </a:effectLst>
                <a:latin typeface="Andale Mono" charset="0"/>
              </a:rPr>
              <a:t>Disposiciones</a:t>
            </a:r>
            <a:r>
              <a:rPr lang="es-ES" sz="2400" b="1" dirty="0" smtClean="0">
                <a:solidFill>
                  <a:schemeClr val="accent5">
                    <a:lumMod val="50000"/>
                  </a:schemeClr>
                </a:solidFill>
                <a:effectLst>
                  <a:outerShdw blurRad="38100" dist="38100" dir="2700000" algn="tl">
                    <a:srgbClr val="DDDDDD"/>
                  </a:outerShdw>
                </a:effectLst>
                <a:latin typeface="Andale Mono" charset="0"/>
              </a:rPr>
              <a:t> internacionales</a:t>
            </a:r>
          </a:p>
        </p:txBody>
      </p:sp>
      <p:sp>
        <p:nvSpPr>
          <p:cNvPr id="8" name="2 Marcador de contenido"/>
          <p:cNvSpPr txBox="1">
            <a:spLocks/>
          </p:cNvSpPr>
          <p:nvPr/>
        </p:nvSpPr>
        <p:spPr>
          <a:xfrm>
            <a:off x="611560" y="1412776"/>
            <a:ext cx="7636027" cy="452596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Font typeface="Georgia"/>
              <a:buNone/>
            </a:pPr>
            <a:r>
              <a:rPr lang="es-MX" sz="2400" b="1" dirty="0" smtClean="0"/>
              <a:t>Generales: </a:t>
            </a:r>
            <a:endParaRPr lang="es-MX" sz="2400" b="1" dirty="0" smtClean="0"/>
          </a:p>
          <a:p>
            <a:pPr marL="0" indent="0" algn="just">
              <a:buFont typeface="Georgia"/>
              <a:buNone/>
            </a:pPr>
            <a:endParaRPr lang="es-MX" sz="2400" b="1" dirty="0" smtClean="0"/>
          </a:p>
          <a:p>
            <a:pPr algn="just"/>
            <a:r>
              <a:rPr lang="es-MX" sz="2400" dirty="0" smtClean="0"/>
              <a:t>Declaración Universal de Derechos </a:t>
            </a:r>
            <a:r>
              <a:rPr lang="es-MX" sz="2400" dirty="0" smtClean="0"/>
              <a:t>Humanos.</a:t>
            </a:r>
            <a:endParaRPr lang="es-MX" sz="2400" dirty="0" smtClean="0"/>
          </a:p>
          <a:p>
            <a:pPr marL="109728" indent="0" algn="just">
              <a:buNone/>
            </a:pPr>
            <a:endParaRPr lang="es-MX" sz="2400" dirty="0" smtClean="0"/>
          </a:p>
          <a:p>
            <a:pPr algn="just"/>
            <a:r>
              <a:rPr lang="es-MX" sz="2400" dirty="0" smtClean="0"/>
              <a:t>El Pacto Internacional de Derechos Civiles y </a:t>
            </a:r>
            <a:r>
              <a:rPr lang="es-MX" sz="2400" dirty="0" smtClean="0"/>
              <a:t>Políticos.</a:t>
            </a:r>
            <a:endParaRPr lang="es-MX" sz="2400" dirty="0" smtClean="0"/>
          </a:p>
          <a:p>
            <a:pPr marL="109728" indent="0" algn="just">
              <a:buNone/>
            </a:pPr>
            <a:endParaRPr lang="es-MX" sz="2400" dirty="0" smtClean="0"/>
          </a:p>
          <a:p>
            <a:pPr algn="just"/>
            <a:r>
              <a:rPr lang="es-MX" sz="2400" dirty="0" smtClean="0"/>
              <a:t>La Declaración Americana de los Derechos y Deberes del </a:t>
            </a:r>
            <a:r>
              <a:rPr lang="es-MX" sz="2400" dirty="0" smtClean="0"/>
              <a:t>Hombre.</a:t>
            </a:r>
            <a:endParaRPr lang="es-MX" sz="2400" dirty="0" smtClean="0"/>
          </a:p>
          <a:p>
            <a:pPr marL="109728" indent="0" algn="just">
              <a:buNone/>
            </a:pPr>
            <a:endParaRPr lang="es-MX" sz="2400" dirty="0" smtClean="0"/>
          </a:p>
          <a:p>
            <a:pPr algn="just"/>
            <a:r>
              <a:rPr lang="es-MX" sz="2400" dirty="0" smtClean="0"/>
              <a:t>La  Convención Americana sobre Derechos </a:t>
            </a:r>
            <a:r>
              <a:rPr lang="es-MX" sz="2400" dirty="0" smtClean="0"/>
              <a:t>Humanos. </a:t>
            </a:r>
            <a:endParaRPr lang="es-MX" sz="2400" dirty="0" smtClean="0">
              <a:solidFill>
                <a:srgbClr val="FF0000"/>
              </a:solidFill>
            </a:endParaRPr>
          </a:p>
          <a:p>
            <a:pPr algn="just"/>
            <a:endParaRPr lang="es-MX" sz="2400" dirty="0"/>
          </a:p>
        </p:txBody>
      </p:sp>
      <p:pic>
        <p:nvPicPr>
          <p:cNvPr id="9218" name="Picture 2" descr="C:\Users\CASA\Documents\TALLER DATOS PERSONALES\DIPLOMADO PROTECCIÓN DE DATOS HOSPITAL CIVIL GDL\552163363.jpg"/>
          <p:cNvPicPr>
            <a:picLocks noChangeAspect="1" noChangeArrowheads="1"/>
          </p:cNvPicPr>
          <p:nvPr/>
        </p:nvPicPr>
        <p:blipFill rotWithShape="1">
          <a:blip r:embed="rId4">
            <a:extLst>
              <a:ext uri="{28A0092B-C50C-407E-A947-70E740481C1C}">
                <a14:useLocalDpi xmlns:a14="http://schemas.microsoft.com/office/drawing/2010/main" val="0"/>
              </a:ext>
            </a:extLst>
          </a:blip>
          <a:srcRect l="2093" t="15793" r="12805" b="40652"/>
          <a:stretch/>
        </p:blipFill>
        <p:spPr bwMode="auto">
          <a:xfrm>
            <a:off x="0" y="-15229"/>
            <a:ext cx="3345936" cy="106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117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7C27BB90-4E06-4ACD-B655-AB7651E2F2C5}" type="slidenum">
              <a:rPr lang="en-US" smtClean="0"/>
              <a:pPr/>
              <a:t>22</a:t>
            </a:fld>
            <a:endParaRPr lang="en-US"/>
          </a:p>
        </p:txBody>
      </p:sp>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15156"/>
            <a:ext cx="9176999" cy="12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691680" y="303039"/>
            <a:ext cx="7377369" cy="461665"/>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400" b="1" dirty="0">
                <a:solidFill>
                  <a:schemeClr val="accent5">
                    <a:lumMod val="50000"/>
                  </a:schemeClr>
                </a:solidFill>
                <a:effectLst>
                  <a:outerShdw blurRad="38100" dist="38100" dir="2700000" algn="tl">
                    <a:srgbClr val="DDDDDD"/>
                  </a:outerShdw>
                </a:effectLst>
                <a:latin typeface="Andale Mono" charset="0"/>
              </a:rPr>
              <a:t>Disposiciones</a:t>
            </a:r>
            <a:r>
              <a:rPr lang="es-ES" sz="2400" b="1" dirty="0" smtClean="0">
                <a:solidFill>
                  <a:schemeClr val="accent5">
                    <a:lumMod val="50000"/>
                  </a:schemeClr>
                </a:solidFill>
                <a:effectLst>
                  <a:outerShdw blurRad="38100" dist="38100" dir="2700000" algn="tl">
                    <a:srgbClr val="DDDDDD"/>
                  </a:outerShdw>
                </a:effectLst>
                <a:latin typeface="Andale Mono" charset="0"/>
              </a:rPr>
              <a:t> internacionales</a:t>
            </a:r>
          </a:p>
        </p:txBody>
      </p:sp>
      <p:sp>
        <p:nvSpPr>
          <p:cNvPr id="8" name="2 Marcador de contenido"/>
          <p:cNvSpPr txBox="1">
            <a:spLocks/>
          </p:cNvSpPr>
          <p:nvPr/>
        </p:nvSpPr>
        <p:spPr>
          <a:xfrm>
            <a:off x="611560" y="1556792"/>
            <a:ext cx="7636027" cy="452596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gn="just">
              <a:buNone/>
            </a:pPr>
            <a:r>
              <a:rPr lang="es-MX" sz="2400" b="1" dirty="0" smtClean="0"/>
              <a:t>Específicos</a:t>
            </a:r>
            <a:r>
              <a:rPr lang="es-MX" sz="2400" b="1" dirty="0"/>
              <a:t>:</a:t>
            </a:r>
            <a:endParaRPr lang="es-MX" sz="2400" b="1" dirty="0" smtClean="0"/>
          </a:p>
          <a:p>
            <a:pPr marL="0" indent="0" algn="just">
              <a:buNone/>
            </a:pPr>
            <a:endParaRPr lang="es-MX" sz="2400" b="1" dirty="0"/>
          </a:p>
          <a:p>
            <a:pPr algn="just"/>
            <a:r>
              <a:rPr lang="es-MX" sz="2400" dirty="0"/>
              <a:t>Lineamientos de Protección de la Privacidad y Flujos </a:t>
            </a:r>
            <a:r>
              <a:rPr lang="es-MX" sz="2400" dirty="0" smtClean="0"/>
              <a:t>Fronterizos.</a:t>
            </a:r>
            <a:endParaRPr lang="es-MX" sz="2400" dirty="0"/>
          </a:p>
          <a:p>
            <a:pPr algn="just"/>
            <a:r>
              <a:rPr lang="es-MX" sz="2400" dirty="0"/>
              <a:t>Convenio 108 del Consejo de </a:t>
            </a:r>
            <a:r>
              <a:rPr lang="es-MX" sz="2400" dirty="0" smtClean="0"/>
              <a:t>Europa.</a:t>
            </a:r>
            <a:endParaRPr lang="es-MX" sz="2400" dirty="0"/>
          </a:p>
          <a:p>
            <a:pPr algn="just"/>
            <a:r>
              <a:rPr lang="es-MX" sz="2400" dirty="0"/>
              <a:t>Resolución de la ONU </a:t>
            </a:r>
            <a:r>
              <a:rPr lang="es-MX" sz="2400" dirty="0" smtClean="0"/>
              <a:t>45/95.</a:t>
            </a:r>
            <a:endParaRPr lang="es-MX" sz="2400" dirty="0">
              <a:solidFill>
                <a:srgbClr val="FF0000"/>
              </a:solidFill>
            </a:endParaRPr>
          </a:p>
          <a:p>
            <a:pPr algn="just"/>
            <a:r>
              <a:rPr lang="es-MX" sz="2400" dirty="0"/>
              <a:t>Directiva 95/46/CE Parlamento Europeo y del </a:t>
            </a:r>
            <a:r>
              <a:rPr lang="es-MX" sz="2400" dirty="0" smtClean="0"/>
              <a:t>Consejo.</a:t>
            </a:r>
            <a:endParaRPr lang="es-MX" sz="2400" dirty="0"/>
          </a:p>
          <a:p>
            <a:pPr algn="just"/>
            <a:r>
              <a:rPr lang="es-MX" sz="2400" dirty="0"/>
              <a:t>Estándares internacionales sobre la protección de </a:t>
            </a:r>
            <a:r>
              <a:rPr lang="es-MX" sz="2400" dirty="0" smtClean="0"/>
              <a:t>datos.</a:t>
            </a:r>
            <a:endParaRPr lang="es-MX" sz="2400" dirty="0"/>
          </a:p>
          <a:p>
            <a:pPr algn="just"/>
            <a:r>
              <a:rPr lang="es-MX" sz="2400" dirty="0"/>
              <a:t>Marco Privacidad en el Foro de Cooperación Económica Asia – </a:t>
            </a:r>
            <a:r>
              <a:rPr lang="es-MX" sz="2400" dirty="0" smtClean="0"/>
              <a:t>Pacífico.</a:t>
            </a:r>
            <a:endParaRPr lang="es-MX" sz="2400" dirty="0"/>
          </a:p>
          <a:p>
            <a:pPr algn="just"/>
            <a:endParaRPr lang="es-MX" sz="2400" dirty="0"/>
          </a:p>
        </p:txBody>
      </p:sp>
      <p:pic>
        <p:nvPicPr>
          <p:cNvPr id="9" name="Picture 2" descr="C:\Users\CASA\Documents\TALLER DATOS PERSONALES\DIPLOMADO PROTECCIÓN DE DATOS HOSPITAL CIVIL GDL\552163363.jpg"/>
          <p:cNvPicPr>
            <a:picLocks noChangeAspect="1" noChangeArrowheads="1"/>
          </p:cNvPicPr>
          <p:nvPr/>
        </p:nvPicPr>
        <p:blipFill rotWithShape="1">
          <a:blip r:embed="rId4">
            <a:extLst>
              <a:ext uri="{28A0092B-C50C-407E-A947-70E740481C1C}">
                <a14:useLocalDpi xmlns:a14="http://schemas.microsoft.com/office/drawing/2010/main" val="0"/>
              </a:ext>
            </a:extLst>
          </a:blip>
          <a:srcRect l="2093" t="15793" r="12805" b="40652"/>
          <a:stretch/>
        </p:blipFill>
        <p:spPr bwMode="auto">
          <a:xfrm>
            <a:off x="0" y="-15230"/>
            <a:ext cx="3345936" cy="121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79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50" y="-15156"/>
            <a:ext cx="9138350"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168094" y="2332"/>
            <a:ext cx="5515986" cy="1440160"/>
          </a:xfrm>
        </p:spPr>
        <p:txBody>
          <a:bodyPr>
            <a:noAutofit/>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Convenio 108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Consejo de Europa</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Para la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rotección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las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Personas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respecto al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Tratamiento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utomatizado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datos de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Carácter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ersonal</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
        <p:nvSpPr>
          <p:cNvPr id="3" name="2 Marcador de contenido"/>
          <p:cNvSpPr>
            <a:spLocks noGrp="1"/>
          </p:cNvSpPr>
          <p:nvPr>
            <p:ph idx="1"/>
          </p:nvPr>
        </p:nvSpPr>
        <p:spPr>
          <a:xfrm>
            <a:off x="460024" y="2420888"/>
            <a:ext cx="8229600" cy="2871495"/>
          </a:xfrm>
        </p:spPr>
        <p:txBody>
          <a:bodyPr>
            <a:noAutofit/>
          </a:bodyPr>
          <a:lstStyle/>
          <a:p>
            <a:pPr algn="just"/>
            <a:r>
              <a:rPr lang="es-MX" sz="2600" dirty="0" smtClean="0"/>
              <a:t>Primer instrumento jurídico en el tema, data de 1981 y suscrito solo por 5 países. </a:t>
            </a:r>
          </a:p>
          <a:p>
            <a:pPr algn="just"/>
            <a:endParaRPr lang="es-MX" sz="2600" dirty="0" smtClean="0"/>
          </a:p>
          <a:p>
            <a:pPr algn="just"/>
            <a:r>
              <a:rPr lang="es-MX" sz="2600" dirty="0" smtClean="0"/>
              <a:t>Está abierto a quienes no forma parte del Consejo de Europa, carácter universal.</a:t>
            </a:r>
          </a:p>
          <a:p>
            <a:pPr algn="just"/>
            <a:endParaRPr lang="es-MX" sz="2600" dirty="0" smtClean="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23</a:t>
            </a:fld>
            <a:endParaRPr lang="en-US"/>
          </a:p>
        </p:txBody>
      </p:sp>
      <p:sp>
        <p:nvSpPr>
          <p:cNvPr id="5" name="4 CuadroTexto"/>
          <p:cNvSpPr txBox="1"/>
          <p:nvPr/>
        </p:nvSpPr>
        <p:spPr>
          <a:xfrm>
            <a:off x="5650" y="6021288"/>
            <a:ext cx="9138349" cy="461665"/>
          </a:xfrm>
          <a:prstGeom prst="rect">
            <a:avLst/>
          </a:prstGeom>
          <a:solidFill>
            <a:srgbClr val="215968"/>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400" b="1" dirty="0" smtClean="0">
                <a:solidFill>
                  <a:srgbClr val="FFFFFF"/>
                </a:solidFill>
              </a:rPr>
              <a:t>“Los datos personales no conocen fronteras”</a:t>
            </a:r>
            <a:endParaRPr lang="es-MX" sz="2400" b="1" dirty="0">
              <a:solidFill>
                <a:srgbClr val="FFFFFF"/>
              </a:solidFill>
            </a:endParaRPr>
          </a:p>
        </p:txBody>
      </p:sp>
      <p:pic>
        <p:nvPicPr>
          <p:cNvPr id="10242" name="Picture 2" descr="C:\Users\CASA\Documents\TALLER DATOS PERSONALES\DIPLOMADO PROTECCIÓN DE DATOS HOSPITAL CIVIL GDL\528840393.jpg"/>
          <p:cNvPicPr>
            <a:picLocks noChangeAspect="1" noChangeArrowheads="1"/>
          </p:cNvPicPr>
          <p:nvPr/>
        </p:nvPicPr>
        <p:blipFill rotWithShape="1">
          <a:blip r:embed="rId4">
            <a:extLst>
              <a:ext uri="{28A0092B-C50C-407E-A947-70E740481C1C}">
                <a14:useLocalDpi xmlns:a14="http://schemas.microsoft.com/office/drawing/2010/main" val="0"/>
              </a:ext>
            </a:extLst>
          </a:blip>
          <a:srcRect r="6556" b="38067"/>
          <a:stretch/>
        </p:blipFill>
        <p:spPr bwMode="auto">
          <a:xfrm>
            <a:off x="5650" y="-15156"/>
            <a:ext cx="3162444"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790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700808"/>
            <a:ext cx="8229600" cy="4109088"/>
          </a:xfrm>
        </p:spPr>
        <p:txBody>
          <a:bodyPr>
            <a:noAutofit/>
          </a:bodyPr>
          <a:lstStyle/>
          <a:p>
            <a:pPr marL="109728" indent="0" algn="just">
              <a:buNone/>
            </a:pPr>
            <a:r>
              <a:rPr lang="es-MX" sz="2600" dirty="0" smtClean="0"/>
              <a:t>Prevé </a:t>
            </a:r>
            <a:r>
              <a:rPr lang="es-MX" sz="2600" dirty="0"/>
              <a:t>el respeto de la vida privada y la libre circulación de la información a través de las fronteras, protege movimientos transfronterizos a </a:t>
            </a:r>
            <a:r>
              <a:rPr lang="es-MX" sz="2600" dirty="0" smtClean="0"/>
              <a:t>países </a:t>
            </a:r>
            <a:r>
              <a:rPr lang="es-MX" sz="2600" dirty="0"/>
              <a:t>terceros. (garantizar nivel de protección</a:t>
            </a:r>
            <a:r>
              <a:rPr lang="es-MX" sz="2600" dirty="0" smtClean="0"/>
              <a:t>).</a:t>
            </a:r>
            <a:endParaRPr lang="es-MX" sz="2600" dirty="0"/>
          </a:p>
          <a:p>
            <a:pPr marL="109728" indent="0" algn="just">
              <a:buNone/>
            </a:pPr>
            <a:endParaRPr lang="es-MX" sz="2600" dirty="0" smtClean="0"/>
          </a:p>
          <a:p>
            <a:pPr marL="109728" indent="0" algn="just">
              <a:buNone/>
            </a:pPr>
            <a:r>
              <a:rPr lang="es-MX" sz="2600" dirty="0" smtClean="0"/>
              <a:t>Como principios está que los datos personales deben solo recabarse cuando éstos son necesarios, y utilizarlos para la finalidad determinada.</a:t>
            </a:r>
            <a:endParaRPr lang="es-MX" sz="2600" dirty="0"/>
          </a:p>
          <a:p>
            <a:pPr algn="just"/>
            <a:endParaRPr lang="es-MX" sz="2600" dirty="0"/>
          </a:p>
          <a:p>
            <a:pPr algn="just"/>
            <a:endParaRPr lang="es-MX" sz="2600" dirty="0" smtClean="0"/>
          </a:p>
        </p:txBody>
      </p:sp>
      <p:sp>
        <p:nvSpPr>
          <p:cNvPr id="6" name="Título 5"/>
          <p:cNvSpPr>
            <a:spLocks noGrp="1"/>
          </p:cNvSpPr>
          <p:nvPr>
            <p:ph type="title"/>
          </p:nvPr>
        </p:nvSpPr>
        <p:spPr/>
        <p:txBody>
          <a:bodyPr/>
          <a:lstStyle/>
          <a:p>
            <a:endParaRPr lang="es-E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71349"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4 CuadroTexto"/>
          <p:cNvSpPr txBox="1"/>
          <p:nvPr/>
        </p:nvSpPr>
        <p:spPr>
          <a:xfrm>
            <a:off x="5650" y="6021288"/>
            <a:ext cx="9138349" cy="461665"/>
          </a:xfrm>
          <a:prstGeom prst="rect">
            <a:avLst/>
          </a:prstGeom>
          <a:solidFill>
            <a:srgbClr val="215968"/>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2400" b="1" dirty="0" smtClean="0">
                <a:solidFill>
                  <a:srgbClr val="FFFFFF"/>
                </a:solidFill>
              </a:rPr>
              <a:t>“Los datos personales no conocen fronteras”</a:t>
            </a:r>
            <a:endParaRPr lang="es-MX" sz="2400" b="1" dirty="0">
              <a:solidFill>
                <a:srgbClr val="FFFFFF"/>
              </a:solidFill>
            </a:endParaRPr>
          </a:p>
        </p:txBody>
      </p:sp>
      <p:sp>
        <p:nvSpPr>
          <p:cNvPr id="10" name="1 Título"/>
          <p:cNvSpPr txBox="1">
            <a:spLocks/>
          </p:cNvSpPr>
          <p:nvPr/>
        </p:nvSpPr>
        <p:spPr>
          <a:xfrm>
            <a:off x="3168094" y="2332"/>
            <a:ext cx="5515986" cy="14401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Convenio 108 </a:t>
            </a:r>
            <a:b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Consejo de Europa</a:t>
            </a:r>
            <a:b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Para la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Protección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las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Personas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respecto al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Tratamiento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utomatizado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Datos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Carácter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ersonal</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11" name="Picture 2" descr="C:\Users\CASA\Documents\TALLER DATOS PERSONALES\DIPLOMADO PROTECCIÓN DE DATOS HOSPITAL CIVIL GDL\528840393.jpg"/>
          <p:cNvPicPr>
            <a:picLocks noChangeAspect="1" noChangeArrowheads="1"/>
          </p:cNvPicPr>
          <p:nvPr/>
        </p:nvPicPr>
        <p:blipFill rotWithShape="1">
          <a:blip r:embed="rId4">
            <a:extLst>
              <a:ext uri="{28A0092B-C50C-407E-A947-70E740481C1C}">
                <a14:useLocalDpi xmlns:a14="http://schemas.microsoft.com/office/drawing/2010/main" val="0"/>
              </a:ext>
            </a:extLst>
          </a:blip>
          <a:srcRect r="6556" b="38067"/>
          <a:stretch/>
        </p:blipFill>
        <p:spPr bwMode="auto">
          <a:xfrm>
            <a:off x="5650" y="-15156"/>
            <a:ext cx="3162444"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775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sp>
        <p:nvSpPr>
          <p:cNvPr id="3" name="2 Marcador de contenido"/>
          <p:cNvSpPr>
            <a:spLocks noGrp="1"/>
          </p:cNvSpPr>
          <p:nvPr>
            <p:ph idx="1"/>
          </p:nvPr>
        </p:nvSpPr>
        <p:spPr>
          <a:xfrm>
            <a:off x="251520" y="1772816"/>
            <a:ext cx="8640960" cy="4325112"/>
          </a:xfrm>
        </p:spPr>
        <p:txBody>
          <a:bodyPr>
            <a:noAutofit/>
          </a:bodyPr>
          <a:lstStyle/>
          <a:p>
            <a:pPr algn="just"/>
            <a:r>
              <a:rPr lang="es-MX" sz="2600" dirty="0" smtClean="0"/>
              <a:t>Asamblea General emitió la resolución 45/95 en 1990 y se crearon las </a:t>
            </a:r>
            <a:r>
              <a:rPr lang="es-MX" sz="2600" dirty="0"/>
              <a:t>Directrices de Protección de </a:t>
            </a:r>
            <a:r>
              <a:rPr lang="es-MX" sz="2600" dirty="0" smtClean="0"/>
              <a:t>Datos de archivos </a:t>
            </a:r>
            <a:r>
              <a:rPr lang="es-MX" sz="2600" dirty="0" smtClean="0"/>
              <a:t>informatizados  </a:t>
            </a:r>
            <a:r>
              <a:rPr lang="es-MX" sz="2600" dirty="0" smtClean="0"/>
              <a:t>(públicos y privados</a:t>
            </a:r>
            <a:r>
              <a:rPr lang="es-MX" sz="2600" dirty="0" smtClean="0"/>
              <a:t>).</a:t>
            </a:r>
            <a:endParaRPr lang="es-MX" sz="2600" dirty="0" smtClean="0"/>
          </a:p>
          <a:p>
            <a:pPr marL="109728" indent="0" algn="just">
              <a:buNone/>
            </a:pPr>
            <a:endParaRPr lang="es-MX" sz="2600" dirty="0" smtClean="0"/>
          </a:p>
          <a:p>
            <a:pPr marL="109728" indent="0" algn="just">
              <a:buNone/>
            </a:pPr>
            <a:endParaRPr lang="es-MX" sz="2600" dirty="0" smtClean="0"/>
          </a:p>
          <a:p>
            <a:pPr algn="just"/>
            <a:r>
              <a:rPr lang="es-MX" sz="2600" dirty="0" smtClean="0"/>
              <a:t>Principios de </a:t>
            </a:r>
            <a:r>
              <a:rPr lang="es-MX" sz="2600" dirty="0"/>
              <a:t>las garantías mínimas que deben prever las </a:t>
            </a:r>
            <a:r>
              <a:rPr lang="es-MX" sz="2600" dirty="0" smtClean="0"/>
              <a:t>leyes de los países: legalidad, exactitud</a:t>
            </a:r>
            <a:r>
              <a:rPr lang="es-MX" sz="2600" dirty="0"/>
              <a:t>, especificación de la finalidad, </a:t>
            </a:r>
            <a:r>
              <a:rPr lang="es-MX" sz="2600" dirty="0" smtClean="0"/>
              <a:t>no discriminación </a:t>
            </a:r>
            <a:r>
              <a:rPr lang="es-MX" sz="2600" dirty="0"/>
              <a:t>y flujo transfronterizo de datos. </a:t>
            </a:r>
            <a:endParaRPr lang="es-MX" sz="2600" dirty="0" smtClean="0"/>
          </a:p>
          <a:p>
            <a:pPr marL="109728" indent="0" algn="just">
              <a:buNone/>
            </a:pP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25</a:t>
            </a:fld>
            <a:endParaRPr lang="en-US"/>
          </a:p>
        </p:txBody>
      </p:sp>
      <p:pic>
        <p:nvPicPr>
          <p:cNvPr id="11266"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0"/>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3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5112"/>
          </a:xfrm>
        </p:spPr>
        <p:txBody>
          <a:bodyPr>
            <a:normAutofit/>
          </a:bodyPr>
          <a:lstStyle/>
          <a:p>
            <a:pPr marL="109728" indent="0" algn="ctr">
              <a:buNone/>
            </a:pPr>
            <a:r>
              <a:rPr lang="es-MX" dirty="0" smtClean="0"/>
              <a:t>PRINCIPIOS</a:t>
            </a:r>
          </a:p>
          <a:p>
            <a:pPr marL="109728" indent="0" algn="just">
              <a:buNone/>
            </a:pPr>
            <a:endParaRPr lang="es-MX" dirty="0"/>
          </a:p>
          <a:p>
            <a:pPr marL="109728" indent="0" algn="ctr">
              <a:buNone/>
            </a:pPr>
            <a:r>
              <a:rPr lang="es-MX" dirty="0" smtClean="0"/>
              <a:t>LEGALIDAD</a:t>
            </a:r>
          </a:p>
          <a:p>
            <a:pPr marL="109728" indent="0" algn="ctr">
              <a:buNone/>
            </a:pPr>
            <a:r>
              <a:rPr lang="es-MX" dirty="0" smtClean="0"/>
              <a:t> </a:t>
            </a:r>
            <a:r>
              <a:rPr lang="es-MX" dirty="0"/>
              <a:t>Recoger datos por métodos </a:t>
            </a:r>
            <a:r>
              <a:rPr lang="es-MX" dirty="0" smtClean="0"/>
              <a:t>legales</a:t>
            </a: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26</a:t>
            </a:fld>
            <a:endParaRPr lang="en-US"/>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pic>
        <p:nvPicPr>
          <p:cNvPr id="10"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27384"/>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3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5112"/>
          </a:xfrm>
        </p:spPr>
        <p:txBody>
          <a:bodyPr>
            <a:normAutofit/>
          </a:bodyPr>
          <a:lstStyle/>
          <a:p>
            <a:pPr marL="109728" indent="0" algn="ctr">
              <a:buNone/>
            </a:pPr>
            <a:r>
              <a:rPr lang="es-MX" dirty="0" smtClean="0"/>
              <a:t>PRINCIPIOS</a:t>
            </a:r>
          </a:p>
          <a:p>
            <a:pPr marL="109728" indent="0" algn="just">
              <a:buNone/>
            </a:pPr>
            <a:endParaRPr lang="es-MX" dirty="0"/>
          </a:p>
          <a:p>
            <a:pPr marL="109728" indent="0" algn="ctr">
              <a:buNone/>
            </a:pPr>
            <a:r>
              <a:rPr lang="es-MX" dirty="0" smtClean="0"/>
              <a:t>EXACTITUD</a:t>
            </a:r>
          </a:p>
          <a:p>
            <a:pPr marL="109728" indent="0" algn="ctr">
              <a:buNone/>
            </a:pPr>
            <a:r>
              <a:rPr lang="es-MX" dirty="0" smtClean="0"/>
              <a:t>Revisar periódicamente los datos sean completos y actualizarlos.</a:t>
            </a: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27</a:t>
            </a:fld>
            <a:endParaRPr lang="en-US"/>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pic>
        <p:nvPicPr>
          <p:cNvPr id="10"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0"/>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90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5112"/>
          </a:xfrm>
        </p:spPr>
        <p:txBody>
          <a:bodyPr>
            <a:normAutofit/>
          </a:bodyPr>
          <a:lstStyle/>
          <a:p>
            <a:pPr marL="109728" indent="0" algn="r">
              <a:buNone/>
            </a:pPr>
            <a:r>
              <a:rPr lang="es-MX" dirty="0" smtClean="0"/>
              <a:t>PRINCIPIOS</a:t>
            </a:r>
          </a:p>
          <a:p>
            <a:pPr marL="109728" indent="0" algn="just">
              <a:buNone/>
            </a:pPr>
            <a:endParaRPr lang="es-MX" dirty="0"/>
          </a:p>
          <a:p>
            <a:pPr marL="109728" indent="0" algn="ctr">
              <a:buNone/>
            </a:pPr>
            <a:r>
              <a:rPr lang="es-MX" dirty="0" smtClean="0"/>
              <a:t>FINALIDAD</a:t>
            </a:r>
          </a:p>
          <a:p>
            <a:pPr marL="109728" indent="0" algn="ctr">
              <a:buNone/>
            </a:pPr>
            <a:r>
              <a:rPr lang="es-MX" dirty="0" smtClean="0"/>
              <a:t>Informar para qué serán utilizados</a:t>
            </a:r>
          </a:p>
          <a:p>
            <a:pPr marL="109728" indent="0" algn="ctr">
              <a:buNone/>
            </a:pP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28</a:t>
            </a:fld>
            <a:endParaRPr lang="en-US"/>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pic>
        <p:nvPicPr>
          <p:cNvPr id="10"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0"/>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80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5112"/>
          </a:xfrm>
        </p:spPr>
        <p:txBody>
          <a:bodyPr>
            <a:normAutofit/>
          </a:bodyPr>
          <a:lstStyle/>
          <a:p>
            <a:pPr marL="109728" indent="0" algn="r">
              <a:buNone/>
            </a:pPr>
            <a:r>
              <a:rPr lang="es-MX" dirty="0" smtClean="0"/>
              <a:t>PRINCIPIOS</a:t>
            </a:r>
          </a:p>
          <a:p>
            <a:pPr marL="109728" indent="0" algn="just">
              <a:buNone/>
            </a:pPr>
            <a:endParaRPr lang="es-MX" dirty="0"/>
          </a:p>
          <a:p>
            <a:pPr marL="109728" indent="0" algn="ctr">
              <a:buNone/>
            </a:pPr>
            <a:r>
              <a:rPr lang="es-MX" dirty="0" smtClean="0"/>
              <a:t>NO DISCRIMINACIÓN</a:t>
            </a:r>
          </a:p>
          <a:p>
            <a:pPr marL="109728" indent="0" algn="ctr">
              <a:buNone/>
            </a:pPr>
            <a:r>
              <a:rPr lang="es-MX" dirty="0" smtClean="0"/>
              <a:t>No recabar si originan discriminación</a:t>
            </a:r>
          </a:p>
          <a:p>
            <a:pPr marL="109728" indent="0" algn="ctr">
              <a:buNone/>
            </a:pPr>
            <a:r>
              <a:rPr lang="es-MX" dirty="0" smtClean="0"/>
              <a:t>(excepción)</a:t>
            </a:r>
          </a:p>
          <a:p>
            <a:pPr marL="109728" indent="0" algn="ctr">
              <a:buNone/>
            </a:pP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29</a:t>
            </a:fld>
            <a:endParaRPr lang="en-US"/>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pic>
        <p:nvPicPr>
          <p:cNvPr id="9"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0"/>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75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0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772816"/>
            <a:ext cx="8229600" cy="4325112"/>
          </a:xfrm>
        </p:spPr>
        <p:txBody>
          <a:bodyPr>
            <a:normAutofit/>
          </a:bodyPr>
          <a:lstStyle/>
          <a:p>
            <a:pPr marL="624078" lvl="0" indent="-514350">
              <a:buClr>
                <a:srgbClr val="00B0F0"/>
              </a:buClr>
              <a:buNone/>
            </a:pPr>
            <a:r>
              <a:rPr lang="es-ES_tradnl" b="1" dirty="0" smtClean="0"/>
              <a:t/>
            </a:r>
            <a:br>
              <a:rPr lang="es-ES_tradnl" b="1" dirty="0" smtClean="0"/>
            </a:br>
            <a:endParaRPr lang="en-US" dirty="0" smtClean="0"/>
          </a:p>
          <a:p>
            <a:pPr marL="624078" lvl="0" indent="-514350">
              <a:buClr>
                <a:srgbClr val="FFC000"/>
              </a:buClr>
              <a:buNone/>
            </a:pPr>
            <a:endParaRPr lang="en-US" dirty="0"/>
          </a:p>
        </p:txBody>
      </p:sp>
      <p:sp>
        <p:nvSpPr>
          <p:cNvPr id="5" name="4 Marcador de número de diapositiva"/>
          <p:cNvSpPr>
            <a:spLocks noGrp="1"/>
          </p:cNvSpPr>
          <p:nvPr>
            <p:ph type="sldNum" sz="quarter" idx="12"/>
          </p:nvPr>
        </p:nvSpPr>
        <p:spPr/>
        <p:txBody>
          <a:bodyPr/>
          <a:lstStyle/>
          <a:p>
            <a:fld id="{7C27BB90-4E06-4ACD-B655-AB7651E2F2C5}" type="slidenum">
              <a:rPr lang="en-US" smtClean="0"/>
              <a:pPr/>
              <a:t>3</a:t>
            </a:fld>
            <a:endParaRPr lang="en-US"/>
          </a:p>
        </p:txBody>
      </p:sp>
      <p:sp>
        <p:nvSpPr>
          <p:cNvPr id="7" name="CuadroTexto 6"/>
          <p:cNvSpPr txBox="1"/>
          <p:nvPr/>
        </p:nvSpPr>
        <p:spPr>
          <a:xfrm>
            <a:off x="1691680" y="241484"/>
            <a:ext cx="7377369" cy="523220"/>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Descripción de datos personales</a:t>
            </a:r>
          </a:p>
        </p:txBody>
      </p:sp>
      <p:graphicFrame>
        <p:nvGraphicFramePr>
          <p:cNvPr id="10" name="4 Diagrama"/>
          <p:cNvGraphicFramePr/>
          <p:nvPr>
            <p:extLst>
              <p:ext uri="{D42A27DB-BD31-4B8C-83A1-F6EECF244321}">
                <p14:modId xmlns:p14="http://schemas.microsoft.com/office/powerpoint/2010/main" val="4199755326"/>
              </p:ext>
            </p:extLst>
          </p:nvPr>
        </p:nvGraphicFramePr>
        <p:xfrm>
          <a:off x="179512" y="1196752"/>
          <a:ext cx="8640960"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Imagen 7" descr="images.jpg"/>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439" y="0"/>
            <a:ext cx="3170279" cy="1052736"/>
          </a:xfrm>
          <a:prstGeom prst="rect">
            <a:avLst/>
          </a:prstGeom>
        </p:spPr>
      </p:pic>
    </p:spTree>
    <p:extLst>
      <p:ext uri="{BB962C8B-B14F-4D97-AF65-F5344CB8AC3E}">
        <p14:creationId xmlns:p14="http://schemas.microsoft.com/office/powerpoint/2010/main" val="3509545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88840"/>
            <a:ext cx="8229600" cy="4325112"/>
          </a:xfrm>
        </p:spPr>
        <p:txBody>
          <a:bodyPr>
            <a:normAutofit/>
          </a:bodyPr>
          <a:lstStyle/>
          <a:p>
            <a:pPr marL="109728" indent="0" algn="ctr">
              <a:buNone/>
            </a:pPr>
            <a:r>
              <a:rPr lang="es-MX" dirty="0" smtClean="0"/>
              <a:t>PRINCIPIOS</a:t>
            </a:r>
          </a:p>
          <a:p>
            <a:pPr marL="109728" indent="0" algn="just">
              <a:buNone/>
            </a:pPr>
            <a:endParaRPr lang="es-MX" dirty="0"/>
          </a:p>
          <a:p>
            <a:pPr marL="109728" indent="0" algn="ctr">
              <a:buNone/>
            </a:pPr>
            <a:r>
              <a:rPr lang="es-MX" dirty="0" smtClean="0"/>
              <a:t>FLUJO TRANSFRONTERIZO DATOS</a:t>
            </a:r>
          </a:p>
          <a:p>
            <a:pPr marL="109728" indent="0" algn="ctr">
              <a:buNone/>
            </a:pPr>
            <a:r>
              <a:rPr lang="es-MX" sz="2400" dirty="0"/>
              <a:t>Es la circulación de datos e información a través de las fronteras nacionales para su procesamiento, almacenamiento y recuperación</a:t>
            </a:r>
          </a:p>
          <a:p>
            <a:pPr marL="109728" indent="0" algn="ctr">
              <a:buNone/>
            </a:pPr>
            <a:endParaRPr lang="es-MX" dirty="0" smtClean="0"/>
          </a:p>
          <a:p>
            <a:pPr marL="109728" indent="0" algn="ctr">
              <a:buNone/>
            </a:pPr>
            <a:endParaRPr lang="es-MX"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30</a:t>
            </a:fld>
            <a:endParaRPr lang="en-US"/>
          </a:p>
        </p:txBody>
      </p:sp>
      <p:pic>
        <p:nvPicPr>
          <p:cNvPr id="9"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5649" y="-15156"/>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a:spLocks noGrp="1"/>
          </p:cNvSpPr>
          <p:nvPr>
            <p:ph type="title"/>
          </p:nvPr>
        </p:nvSpPr>
        <p:spPr>
          <a:xfrm>
            <a:off x="4041214" y="0"/>
            <a:ext cx="5112568" cy="1484784"/>
          </a:xfrm>
        </p:spPr>
        <p:txBody>
          <a:bodyPr>
            <a:normAutofit fontScale="90000"/>
          </a:bodyPr>
          <a:lstStyle/>
          <a:p>
            <a:pPr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45/95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ONU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Las Directrices para la Regulación de los Archivos de Datos Personales Informatizados</a:t>
            </a:r>
          </a:p>
        </p:txBody>
      </p:sp>
      <p:pic>
        <p:nvPicPr>
          <p:cNvPr id="11" name="Picture 2" descr="C:\Users\CASA\Documents\TALLER DATOS PERSONALES\DIPLOMADO PROTECCIÓN DE DATOS HOSPITAL CIVIL GDL\56187736.jpg"/>
          <p:cNvPicPr>
            <a:picLocks noChangeAspect="1" noChangeArrowheads="1"/>
          </p:cNvPicPr>
          <p:nvPr/>
        </p:nvPicPr>
        <p:blipFill rotWithShape="1">
          <a:blip r:embed="rId4">
            <a:extLst>
              <a:ext uri="{28A0092B-C50C-407E-A947-70E740481C1C}">
                <a14:useLocalDpi xmlns:a14="http://schemas.microsoft.com/office/drawing/2010/main" val="0"/>
              </a:ext>
            </a:extLst>
          </a:blip>
          <a:srcRect l="17235" t="12259" r="15080" b="38481"/>
          <a:stretch/>
        </p:blipFill>
        <p:spPr bwMode="auto">
          <a:xfrm>
            <a:off x="5648" y="0"/>
            <a:ext cx="3702255" cy="1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57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563888" y="0"/>
            <a:ext cx="5613111" cy="1512168"/>
          </a:xfrm>
        </p:spPr>
        <p:txBody>
          <a:bodyPr>
            <a:noAutofit/>
          </a:bodyPr>
          <a:lstStyle/>
          <a:p>
            <a:pPr algn="ct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DIRECTIVA 95/46/CE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Parlamento Europeo y del Consejo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Protección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Personas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F</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ísicas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en lo que respecta al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Tratamiento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Datos Personales y a la Libre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irculación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estos datos</a:t>
            </a:r>
          </a:p>
        </p:txBody>
      </p:sp>
      <p:sp>
        <p:nvSpPr>
          <p:cNvPr id="3" name="2 Marcador de contenido"/>
          <p:cNvSpPr>
            <a:spLocks noGrp="1"/>
          </p:cNvSpPr>
          <p:nvPr>
            <p:ph idx="1"/>
          </p:nvPr>
        </p:nvSpPr>
        <p:spPr>
          <a:xfrm>
            <a:off x="466808" y="1772816"/>
            <a:ext cx="8229600" cy="5616624"/>
          </a:xfrm>
        </p:spPr>
        <p:txBody>
          <a:bodyPr>
            <a:noAutofit/>
          </a:bodyPr>
          <a:lstStyle/>
          <a:p>
            <a:pPr marL="109728" indent="0" algn="just">
              <a:buNone/>
            </a:pPr>
            <a:r>
              <a:rPr lang="es-MX" sz="2600" dirty="0" smtClean="0"/>
              <a:t>Se emitió en el año 1995 y define como dato personal: </a:t>
            </a:r>
            <a:r>
              <a:rPr lang="es-MX" sz="2600" i="1" dirty="0"/>
              <a:t>“toda la información sobre una persona física identificada o identificable</a:t>
            </a:r>
            <a:r>
              <a:rPr lang="es-MX" sz="2600" i="1" dirty="0" smtClean="0"/>
              <a:t>”.</a:t>
            </a:r>
            <a:endParaRPr lang="es-MX" sz="2600" dirty="0" smtClean="0"/>
          </a:p>
          <a:p>
            <a:pPr marL="109728" indent="0" algn="just">
              <a:buNone/>
            </a:pPr>
            <a:endParaRPr lang="es-MX" sz="2600" dirty="0" smtClean="0"/>
          </a:p>
          <a:p>
            <a:pPr marL="109728" indent="0" algn="just">
              <a:buNone/>
            </a:pPr>
            <a:r>
              <a:rPr lang="es-MX" sz="2600" dirty="0" smtClean="0"/>
              <a:t>Quedan excluidos de aplicación cuando se trate de persona física que ejerza actividades exclusivamente personales o domésticas.</a:t>
            </a:r>
          </a:p>
          <a:p>
            <a:pPr marL="109728" indent="0" algn="just">
              <a:buNone/>
            </a:pPr>
            <a:endParaRPr lang="es-MX" sz="2600" dirty="0" smtClean="0"/>
          </a:p>
          <a:p>
            <a:pPr marL="109728" indent="0" algn="just">
              <a:buNone/>
            </a:pPr>
            <a:r>
              <a:rPr lang="es-MX" sz="2600" dirty="0" smtClean="0"/>
              <a:t>Se establecen principios, como licitud, calidad y legitimo tratamiento.</a:t>
            </a:r>
          </a:p>
          <a:p>
            <a:pPr marL="109728" indent="0" algn="just">
              <a:buNone/>
            </a:pPr>
            <a:endParaRPr lang="es-MX" sz="2600" dirty="0"/>
          </a:p>
          <a:p>
            <a:pPr marL="109728" indent="0" algn="just">
              <a:buNone/>
            </a:pPr>
            <a:endParaRPr lang="es-MX" sz="2600" dirty="0"/>
          </a:p>
          <a:p>
            <a:pPr marL="109728" indent="0" algn="just">
              <a:buNone/>
            </a:pP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31</a:t>
            </a:fld>
            <a:endParaRPr lang="en-US"/>
          </a:p>
        </p:txBody>
      </p:sp>
      <p:pic>
        <p:nvPicPr>
          <p:cNvPr id="12290" name="Picture 2" descr="C:\Users\CASA\Documents\TALLER DATOS PERSONALES\DIPLOMADO PROTECCIÓN DE DATOS HOSPITAL CIVIL GDL\488216530.jpg"/>
          <p:cNvPicPr>
            <a:picLocks noChangeAspect="1" noChangeArrowheads="1"/>
          </p:cNvPicPr>
          <p:nvPr/>
        </p:nvPicPr>
        <p:blipFill rotWithShape="1">
          <a:blip r:embed="rId4">
            <a:extLst>
              <a:ext uri="{28A0092B-C50C-407E-A947-70E740481C1C}">
                <a14:useLocalDpi xmlns:a14="http://schemas.microsoft.com/office/drawing/2010/main" val="0"/>
              </a:ext>
            </a:extLst>
          </a:blip>
          <a:srcRect b="39966"/>
          <a:stretch/>
        </p:blipFill>
        <p:spPr bwMode="auto">
          <a:xfrm>
            <a:off x="0" y="-27384"/>
            <a:ext cx="3635895"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32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9238" y="1772816"/>
            <a:ext cx="8229600" cy="4525963"/>
          </a:xfrm>
        </p:spPr>
        <p:txBody>
          <a:bodyPr>
            <a:noAutofit/>
          </a:bodyPr>
          <a:lstStyle/>
          <a:p>
            <a:pPr marL="109728" indent="0" algn="just">
              <a:buNone/>
            </a:pPr>
            <a:r>
              <a:rPr lang="es-MX" sz="2600" dirty="0" smtClean="0"/>
              <a:t>Garantiza </a:t>
            </a:r>
            <a:r>
              <a:rPr lang="es-MX" sz="2600" dirty="0"/>
              <a:t>los derechos fundamentales de las personas físicas, y en particular, del derecho a la intimidad en lo que respecta al tratamiento de los datos personales</a:t>
            </a:r>
            <a:r>
              <a:rPr lang="es-MX" sz="2600" dirty="0" smtClean="0"/>
              <a:t>.</a:t>
            </a:r>
          </a:p>
          <a:p>
            <a:pPr marL="109728" indent="0" algn="just">
              <a:buNone/>
            </a:pPr>
            <a:endParaRPr lang="es-MX" sz="2600" dirty="0"/>
          </a:p>
          <a:p>
            <a:pPr marL="109728" indent="0" algn="just">
              <a:buNone/>
            </a:pPr>
            <a:r>
              <a:rPr lang="es-MX" sz="2600" dirty="0"/>
              <a:t>El tratamiento de datos debe tener un nivel de seguridad apropiado en relación a los riesgos que se presentan.</a:t>
            </a:r>
          </a:p>
          <a:p>
            <a:pPr marL="109728" indent="0" algn="just">
              <a:buNone/>
            </a:pPr>
            <a:endParaRPr lang="es-MX" sz="2600" dirty="0" smtClean="0"/>
          </a:p>
          <a:p>
            <a:pPr marL="109728" indent="0" algn="just">
              <a:buNone/>
            </a:pPr>
            <a:r>
              <a:rPr lang="es-MX" sz="2600" dirty="0" smtClean="0"/>
              <a:t>Solo se podrán tratar datos los autorizados para su acceso.</a:t>
            </a:r>
          </a:p>
          <a:p>
            <a:pPr marL="109728" indent="0" algn="just">
              <a:buNone/>
            </a:pPr>
            <a:endParaRPr lang="es-MX" sz="2600" dirty="0" smtClean="0"/>
          </a:p>
          <a:p>
            <a:pPr marL="109728" indent="0" algn="just">
              <a:buNone/>
            </a:pPr>
            <a:endParaRPr lang="es-MX" sz="2600" dirty="0" smtClean="0"/>
          </a:p>
          <a:p>
            <a:pPr marL="109728" indent="0" algn="just">
              <a:buNone/>
            </a:pP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32</a:t>
            </a:fld>
            <a:endParaRPr lang="en-US"/>
          </a:p>
        </p:txBody>
      </p:sp>
      <p:pic>
        <p:nvPicPr>
          <p:cNvPr id="9"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24863" y="0"/>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 Título"/>
          <p:cNvSpPr>
            <a:spLocks noGrp="1"/>
          </p:cNvSpPr>
          <p:nvPr>
            <p:ph type="title"/>
          </p:nvPr>
        </p:nvSpPr>
        <p:spPr>
          <a:xfrm>
            <a:off x="3563888" y="0"/>
            <a:ext cx="5613111" cy="1512168"/>
          </a:xfrm>
        </p:spPr>
        <p:txBody>
          <a:bodyPr>
            <a:noAutofit/>
          </a:bodyPr>
          <a:lstStyle/>
          <a:p>
            <a:pPr algn="ct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DIRECTIVA 95/46/CE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Parlamento Europeo y del Consejo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Protección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Personas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F</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ísicas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en lo que respecta al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Tratamiento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Datos Personales y a la Libre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Circulación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estos datos</a:t>
            </a:r>
          </a:p>
        </p:txBody>
      </p:sp>
      <p:pic>
        <p:nvPicPr>
          <p:cNvPr id="11" name="Picture 2" descr="C:\Users\CASA\Documents\TALLER DATOS PERSONALES\DIPLOMADO PROTECCIÓN DE DATOS HOSPITAL CIVIL GDL\488216530.jpg"/>
          <p:cNvPicPr>
            <a:picLocks noChangeAspect="1" noChangeArrowheads="1"/>
          </p:cNvPicPr>
          <p:nvPr/>
        </p:nvPicPr>
        <p:blipFill rotWithShape="1">
          <a:blip r:embed="rId4">
            <a:extLst>
              <a:ext uri="{28A0092B-C50C-407E-A947-70E740481C1C}">
                <a14:useLocalDpi xmlns:a14="http://schemas.microsoft.com/office/drawing/2010/main" val="0"/>
              </a:ext>
            </a:extLst>
          </a:blip>
          <a:srcRect b="39966"/>
          <a:stretch/>
        </p:blipFill>
        <p:spPr bwMode="auto">
          <a:xfrm>
            <a:off x="0" y="0"/>
            <a:ext cx="3635895"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020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9238" y="1628801"/>
            <a:ext cx="8229600" cy="2880320"/>
          </a:xfrm>
        </p:spPr>
        <p:txBody>
          <a:bodyPr>
            <a:noAutofit/>
          </a:bodyPr>
          <a:lstStyle/>
          <a:p>
            <a:pPr marL="109728" indent="0" algn="just">
              <a:buNone/>
            </a:pPr>
            <a:endParaRPr lang="es-MX" sz="2600" dirty="0" smtClean="0"/>
          </a:p>
          <a:p>
            <a:pPr marL="109728" indent="0" algn="just">
              <a:buNone/>
            </a:pPr>
            <a:r>
              <a:rPr lang="es-MX" sz="2600" dirty="0" smtClean="0"/>
              <a:t>No </a:t>
            </a:r>
            <a:r>
              <a:rPr lang="es-MX" sz="2600" dirty="0"/>
              <a:t>se utilizará información relativa a la salud y la </a:t>
            </a:r>
            <a:r>
              <a:rPr lang="es-MX" sz="2600" dirty="0" smtClean="0"/>
              <a:t>sexualidad </a:t>
            </a:r>
            <a:r>
              <a:rPr lang="es-MX" sz="2600" dirty="0"/>
              <a:t>si no obra el </a:t>
            </a:r>
            <a:r>
              <a:rPr lang="es-MX" sz="2600" dirty="0" smtClean="0"/>
              <a:t>consentimiento </a:t>
            </a:r>
            <a:r>
              <a:rPr lang="es-MX" sz="2600" dirty="0" smtClean="0"/>
              <a:t>(excepción</a:t>
            </a:r>
            <a:r>
              <a:rPr lang="es-MX" sz="2600" dirty="0" smtClean="0"/>
              <a:t>).</a:t>
            </a:r>
            <a:endParaRPr lang="es-MX" sz="2600" dirty="0"/>
          </a:p>
          <a:p>
            <a:pPr marL="109728" indent="0" algn="just">
              <a:buNone/>
            </a:pPr>
            <a:endParaRPr lang="es-MX" sz="2600" dirty="0" smtClean="0"/>
          </a:p>
          <a:p>
            <a:pPr marL="109728" indent="0" algn="just">
              <a:buNone/>
            </a:pPr>
            <a:endParaRPr lang="es-MX" sz="2600" dirty="0" smtClean="0"/>
          </a:p>
          <a:p>
            <a:pPr marL="109728" indent="0" algn="just">
              <a:buNone/>
            </a:pPr>
            <a:r>
              <a:rPr lang="es-MX" sz="2600" dirty="0" smtClean="0"/>
              <a:t>Los </a:t>
            </a:r>
            <a:r>
              <a:rPr lang="es-MX" sz="2600" dirty="0"/>
              <a:t>Estados miembros dispondrán la </a:t>
            </a:r>
            <a:r>
              <a:rPr lang="es-MX" sz="2600" b="1" dirty="0"/>
              <a:t>transferencia de datos </a:t>
            </a:r>
            <a:r>
              <a:rPr lang="es-MX" sz="2600" dirty="0"/>
              <a:t>personales a un país tercero únicamente cuando el país tercero garantice un nivel </a:t>
            </a:r>
            <a:r>
              <a:rPr lang="es-MX" sz="2600" dirty="0" smtClean="0"/>
              <a:t>de </a:t>
            </a:r>
            <a:r>
              <a:rPr lang="es-MX" sz="2600" dirty="0"/>
              <a:t>protección adecuado</a:t>
            </a:r>
            <a:r>
              <a:rPr lang="es-MX" sz="2600" dirty="0" smtClean="0"/>
              <a:t>.</a:t>
            </a:r>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33</a:t>
            </a:fld>
            <a:endParaRPr lang="en-US"/>
          </a:p>
        </p:txBody>
      </p:sp>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24863" y="0"/>
            <a:ext cx="9138351"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 Título"/>
          <p:cNvSpPr>
            <a:spLocks noGrp="1"/>
          </p:cNvSpPr>
          <p:nvPr>
            <p:ph type="title"/>
          </p:nvPr>
        </p:nvSpPr>
        <p:spPr>
          <a:xfrm>
            <a:off x="3563888" y="0"/>
            <a:ext cx="5613111" cy="1512168"/>
          </a:xfrm>
        </p:spPr>
        <p:txBody>
          <a:bodyPr>
            <a:noAutofit/>
          </a:bodyPr>
          <a:lstStyle/>
          <a:p>
            <a:pPr algn="ct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DIRECTIVA 95/46/CE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Parlamento Europeo y del Consejo </a:t>
            </a:r>
            <a:br>
              <a:rPr lang="es-MX" sz="20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La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Protección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Personas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F</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ísicas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en lo que respecta al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Tratamiento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Datos Personales y a la Libre </a:t>
            </a:r>
            <a:r>
              <a:rPr lang="es-MX" sz="16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Circulación </a:t>
            </a:r>
            <a:r>
              <a:rPr lang="es-MX" sz="16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estos datos</a:t>
            </a:r>
          </a:p>
        </p:txBody>
      </p:sp>
      <p:pic>
        <p:nvPicPr>
          <p:cNvPr id="9" name="Picture 2" descr="C:\Users\CASA\Documents\TALLER DATOS PERSONALES\DIPLOMADO PROTECCIÓN DE DATOS HOSPITAL CIVIL GDL\488216530.jpg"/>
          <p:cNvPicPr>
            <a:picLocks noChangeAspect="1" noChangeArrowheads="1"/>
          </p:cNvPicPr>
          <p:nvPr/>
        </p:nvPicPr>
        <p:blipFill rotWithShape="1">
          <a:blip r:embed="rId4">
            <a:extLst>
              <a:ext uri="{28A0092B-C50C-407E-A947-70E740481C1C}">
                <a14:useLocalDpi xmlns:a14="http://schemas.microsoft.com/office/drawing/2010/main" val="0"/>
              </a:ext>
            </a:extLst>
          </a:blip>
          <a:srcRect b="39966"/>
          <a:stretch/>
        </p:blipFill>
        <p:spPr bwMode="auto">
          <a:xfrm>
            <a:off x="0" y="0"/>
            <a:ext cx="3635895"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756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182439"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611560" y="22385"/>
            <a:ext cx="8229600" cy="151216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Reglamento sobre las medidas de seguridad y </a:t>
            </a:r>
          </a:p>
          <a:p>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datos biométricos de los pasaportes y datos de viaje</a:t>
            </a:r>
          </a:p>
          <a:p>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DIRECTIVA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95/46/CE </a:t>
            </a:r>
            <a:b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
        <p:nvSpPr>
          <p:cNvPr id="3" name="2 Marcador de contenido"/>
          <p:cNvSpPr>
            <a:spLocks noGrp="1"/>
          </p:cNvSpPr>
          <p:nvPr>
            <p:ph idx="1"/>
          </p:nvPr>
        </p:nvSpPr>
        <p:spPr>
          <a:xfrm>
            <a:off x="454480" y="1689554"/>
            <a:ext cx="8229600" cy="4525963"/>
          </a:xfrm>
        </p:spPr>
        <p:txBody>
          <a:bodyPr>
            <a:normAutofit/>
          </a:bodyPr>
          <a:lstStyle/>
          <a:p>
            <a:pPr marL="109728" indent="0" algn="just">
              <a:buNone/>
            </a:pPr>
            <a:endParaRPr lang="es-MX" sz="2600" dirty="0"/>
          </a:p>
          <a:p>
            <a:pPr algn="just"/>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34</a:t>
            </a:fld>
            <a:endParaRPr lang="en-US"/>
          </a:p>
        </p:txBody>
      </p:sp>
      <p:sp>
        <p:nvSpPr>
          <p:cNvPr id="2" name="1 CuadroTexto"/>
          <p:cNvSpPr txBox="1"/>
          <p:nvPr/>
        </p:nvSpPr>
        <p:spPr>
          <a:xfrm>
            <a:off x="107504" y="1489738"/>
            <a:ext cx="4618856" cy="4893647"/>
          </a:xfrm>
          <a:prstGeom prst="rect">
            <a:avLst/>
          </a:prstGeom>
          <a:noFill/>
        </p:spPr>
        <p:txBody>
          <a:bodyPr wrap="square" rtlCol="0">
            <a:spAutoFit/>
          </a:bodyPr>
          <a:lstStyle/>
          <a:p>
            <a:pPr marL="342900" indent="-342900" algn="just">
              <a:buAutoNum type="arabicPeriod"/>
            </a:pPr>
            <a:r>
              <a:rPr lang="es-MX" sz="2400" dirty="0" smtClean="0"/>
              <a:t>Previo a introducir elementos biométricos, realizar estudio,</a:t>
            </a:r>
          </a:p>
          <a:p>
            <a:pPr marL="342900" indent="-342900" algn="just">
              <a:buAutoNum type="arabicPeriod"/>
            </a:pPr>
            <a:r>
              <a:rPr lang="es-MX" sz="2400" dirty="0" smtClean="0"/>
              <a:t>Existir garantías de protección,</a:t>
            </a:r>
          </a:p>
          <a:p>
            <a:pPr marL="342900" indent="-342900" algn="just">
              <a:buAutoNum type="arabicPeriod"/>
            </a:pPr>
            <a:r>
              <a:rPr lang="es-MX" sz="2400" dirty="0" smtClean="0"/>
              <a:t>Deben distinguirse los datos biométricos de acceso público, (control fronterizo),</a:t>
            </a:r>
          </a:p>
          <a:p>
            <a:pPr marL="342900" indent="-342900" algn="just">
              <a:buAutoNum type="arabicPeriod"/>
            </a:pPr>
            <a:r>
              <a:rPr lang="es-MX" sz="2400" dirty="0" smtClean="0"/>
              <a:t>Garantizar que huellas dactilares solo puedan ser leídos por dispositivos especiales,</a:t>
            </a:r>
          </a:p>
          <a:p>
            <a:pPr marL="342900" indent="-342900" algn="just">
              <a:buAutoNum type="arabicPeriod"/>
            </a:pPr>
            <a:r>
              <a:rPr lang="es-MX" sz="2400" dirty="0" smtClean="0"/>
              <a:t>Garantizar que la información en chip sobre datos personales, solo tengan acceso las autoridades autorizadas.</a:t>
            </a:r>
          </a:p>
        </p:txBody>
      </p:sp>
      <p:pic>
        <p:nvPicPr>
          <p:cNvPr id="13314" name="Picture 2" descr="C:\Users\CASA\Documents\TALLER DATOS PERSONALES\DIPLOMADO PROTECCIÓN DE DATOS HOSPITAL CIVIL GDL\stock-illustration-48865170-person-identity.jpg"/>
          <p:cNvPicPr>
            <a:picLocks noChangeAspect="1" noChangeArrowheads="1"/>
          </p:cNvPicPr>
          <p:nvPr/>
        </p:nvPicPr>
        <p:blipFill rotWithShape="1">
          <a:blip r:embed="rId4">
            <a:extLst>
              <a:ext uri="{28A0092B-C50C-407E-A947-70E740481C1C}">
                <a14:useLocalDpi xmlns:a14="http://schemas.microsoft.com/office/drawing/2010/main" val="0"/>
              </a:ext>
            </a:extLst>
          </a:blip>
          <a:srcRect t="11216" b="10254"/>
          <a:stretch/>
        </p:blipFill>
        <p:spPr bwMode="auto">
          <a:xfrm>
            <a:off x="4726360" y="1489738"/>
            <a:ext cx="4417640" cy="536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667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3419872" y="216570"/>
            <a:ext cx="5493296" cy="1066800"/>
          </a:xfrm>
        </p:spPr>
        <p:txBody>
          <a:bodyPr>
            <a:noAutofit/>
          </a:bodyPr>
          <a:lstStyle/>
          <a:p>
            <a:pPr algn="just"/>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a:t>
            </a: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Madrid . </a:t>
            </a:r>
          </a:p>
        </p:txBody>
      </p:sp>
      <p:sp>
        <p:nvSpPr>
          <p:cNvPr id="3" name="2 Marcador de contenido"/>
          <p:cNvSpPr>
            <a:spLocks noGrp="1"/>
          </p:cNvSpPr>
          <p:nvPr>
            <p:ph idx="1"/>
          </p:nvPr>
        </p:nvSpPr>
        <p:spPr>
          <a:xfrm>
            <a:off x="467544" y="2200232"/>
            <a:ext cx="8229600" cy="4325112"/>
          </a:xfrm>
        </p:spPr>
        <p:txBody>
          <a:bodyPr>
            <a:normAutofit/>
          </a:bodyPr>
          <a:lstStyle/>
          <a:p>
            <a:pPr algn="just"/>
            <a:r>
              <a:rPr lang="es-MX" sz="2600" dirty="0" smtClean="0"/>
              <a:t>En la 31 Conferencia Internacional entre las autoridades de protección de Datos y Privacidad (noviembre, 2009) en Madrid, participan 50 países,</a:t>
            </a:r>
          </a:p>
          <a:p>
            <a:pPr marL="0" indent="0" algn="just">
              <a:buNone/>
            </a:pPr>
            <a:endParaRPr lang="es-MX" sz="2600" dirty="0" smtClean="0"/>
          </a:p>
          <a:p>
            <a:pPr algn="just"/>
            <a:r>
              <a:rPr lang="es-MX" sz="2600" dirty="0" smtClean="0"/>
              <a:t>Se definieron principios legalidad, finalidad, calidad, proporcionalidad, legitimación, y facilitar el flujo internacional de datos personales,</a:t>
            </a:r>
          </a:p>
          <a:p>
            <a:pPr algn="just"/>
            <a:endParaRPr lang="es-MX" sz="2600" dirty="0" smtClean="0"/>
          </a:p>
          <a:p>
            <a:pPr algn="just"/>
            <a:endParaRPr lang="es-MX" sz="2600" dirty="0" smtClean="0"/>
          </a:p>
          <a:p>
            <a:pPr marL="0" indent="0" algn="just">
              <a:buNone/>
            </a:pP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35</a:t>
            </a:fld>
            <a:endParaRPr lang="en-US"/>
          </a:p>
        </p:txBody>
      </p:sp>
      <p:pic>
        <p:nvPicPr>
          <p:cNvPr id="14338" name="Picture 2" descr="C:\Users\CASA\Documents\TALLER DATOS PERSONALES\DIPLOMADO PROTECCIÓN DE DATOS HOSPITAL CIVIL GDL\485118233.jpg"/>
          <p:cNvPicPr>
            <a:picLocks noChangeAspect="1" noChangeArrowheads="1"/>
          </p:cNvPicPr>
          <p:nvPr/>
        </p:nvPicPr>
        <p:blipFill rotWithShape="1">
          <a:blip r:embed="rId4">
            <a:extLst>
              <a:ext uri="{28A0092B-C50C-407E-A947-70E740481C1C}">
                <a14:useLocalDpi xmlns:a14="http://schemas.microsoft.com/office/drawing/2010/main" val="0"/>
              </a:ext>
            </a:extLst>
          </a:blip>
          <a:srcRect l="7984" r="3005" b="43386"/>
          <a:stretch/>
        </p:blipFill>
        <p:spPr bwMode="auto">
          <a:xfrm>
            <a:off x="1" y="1"/>
            <a:ext cx="3419871"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748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1700808"/>
            <a:ext cx="8229600" cy="4325112"/>
          </a:xfrm>
        </p:spPr>
        <p:txBody>
          <a:bodyPr>
            <a:noAutofit/>
          </a:bodyPr>
          <a:lstStyle/>
          <a:p>
            <a:pPr marL="109728" indent="0" algn="just">
              <a:buNone/>
            </a:pPr>
            <a:r>
              <a:rPr lang="es-MX" sz="2600" b="1" dirty="0" smtClean="0"/>
              <a:t>DATO PERSONAL: </a:t>
            </a:r>
          </a:p>
          <a:p>
            <a:pPr marL="109728" indent="0" algn="just">
              <a:buNone/>
            </a:pPr>
            <a:r>
              <a:rPr lang="es-MX" sz="2600" i="1" dirty="0" smtClean="0"/>
              <a:t>«cualquier </a:t>
            </a:r>
            <a:r>
              <a:rPr lang="es-MX" sz="2600" i="1" dirty="0"/>
              <a:t>información concerniente a una persona física identificada o que puede ser identificada por </a:t>
            </a:r>
            <a:r>
              <a:rPr lang="es-MX" sz="2600" i="1" u="sng" dirty="0"/>
              <a:t>medios razonablemente </a:t>
            </a:r>
            <a:r>
              <a:rPr lang="es-MX" sz="2600" i="1" u="sng" dirty="0" smtClean="0"/>
              <a:t>utilizados»</a:t>
            </a:r>
            <a:endParaRPr lang="es-MX" sz="2600" i="1" u="sng" dirty="0" smtClean="0"/>
          </a:p>
          <a:p>
            <a:pPr marL="109728" indent="0" algn="just">
              <a:buNone/>
            </a:pPr>
            <a:endParaRPr lang="es-MX" sz="2600" u="sng" dirty="0" smtClean="0"/>
          </a:p>
          <a:p>
            <a:pPr marL="109728" indent="0" algn="just">
              <a:buNone/>
            </a:pPr>
            <a:r>
              <a:rPr lang="es-MX" sz="2600" b="1" dirty="0" smtClean="0"/>
              <a:t>DATOS SENSIBLES:</a:t>
            </a:r>
          </a:p>
          <a:p>
            <a:pPr marL="624078" indent="-514350" algn="just">
              <a:buAutoNum type="alphaLcParenR"/>
            </a:pPr>
            <a:r>
              <a:rPr lang="es-MX" sz="2600" dirty="0" smtClean="0"/>
              <a:t>Afecte la esfera más intima del interesado; o </a:t>
            </a:r>
          </a:p>
          <a:p>
            <a:pPr marL="624078" indent="-514350" algn="just">
              <a:buAutoNum type="alphaLcParenR"/>
            </a:pPr>
            <a:r>
              <a:rPr lang="es-MX" sz="2600" dirty="0" smtClean="0"/>
              <a:t>La utilización indebida pueda:</a:t>
            </a:r>
          </a:p>
          <a:p>
            <a:pPr marL="109728" indent="0" algn="just">
              <a:buNone/>
            </a:pPr>
            <a:r>
              <a:rPr lang="es-MX" sz="2600" dirty="0" smtClean="0"/>
              <a:t>	I. Dar origen a una discriminación ilegal o arbitraria.</a:t>
            </a:r>
          </a:p>
          <a:p>
            <a:pPr marL="109728" indent="0" algn="just">
              <a:buNone/>
            </a:pPr>
            <a:r>
              <a:rPr lang="es-MX" sz="2600" dirty="0" smtClean="0"/>
              <a:t>	II. Conllevar un riesgo grave para el interesado.</a:t>
            </a: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36</a:t>
            </a:fld>
            <a:endParaRPr lang="en-US"/>
          </a:p>
        </p:txBody>
      </p:sp>
      <p:sp>
        <p:nvSpPr>
          <p:cNvPr id="2" name="1 Título"/>
          <p:cNvSpPr>
            <a:spLocks noGrp="1"/>
          </p:cNvSpPr>
          <p:nvPr>
            <p:ph type="title"/>
          </p:nvPr>
        </p:nvSpPr>
        <p:spPr/>
        <p:txBody>
          <a:bodyPr/>
          <a:lstStyle/>
          <a:p>
            <a:endParaRPr lang="es-MX"/>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3419872" y="216570"/>
            <a:ext cx="5493296"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 </a:t>
            </a:r>
            <a:r>
              <a:rPr lang="es-MX" sz="18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Madrid . </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10" name="Picture 2" descr="C:\Users\CASA\Documents\TALLER DATOS PERSONALES\DIPLOMADO PROTECCIÓN DE DATOS HOSPITAL CIVIL GDL\485118233.jpg"/>
          <p:cNvPicPr>
            <a:picLocks noChangeAspect="1" noChangeArrowheads="1"/>
          </p:cNvPicPr>
          <p:nvPr/>
        </p:nvPicPr>
        <p:blipFill rotWithShape="1">
          <a:blip r:embed="rId4">
            <a:extLst>
              <a:ext uri="{28A0092B-C50C-407E-A947-70E740481C1C}">
                <a14:useLocalDpi xmlns:a14="http://schemas.microsoft.com/office/drawing/2010/main" val="0"/>
              </a:ext>
            </a:extLst>
          </a:blip>
          <a:srcRect l="7984" r="3005" b="43386"/>
          <a:stretch/>
        </p:blipFill>
        <p:spPr bwMode="auto">
          <a:xfrm>
            <a:off x="1" y="1"/>
            <a:ext cx="3419871"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31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2492896"/>
            <a:ext cx="8229600" cy="3528392"/>
          </a:xfrm>
        </p:spPr>
        <p:txBody>
          <a:bodyPr>
            <a:normAutofit/>
          </a:bodyPr>
          <a:lstStyle/>
          <a:p>
            <a:pPr algn="just"/>
            <a:r>
              <a:rPr lang="es-MX" sz="2600" dirty="0" smtClean="0"/>
              <a:t>La transferencia internacional de datos personales debe garantizarse un nivel de protección </a:t>
            </a:r>
            <a:r>
              <a:rPr lang="es-MX" sz="2600" dirty="0" smtClean="0"/>
              <a:t>adecuado.</a:t>
            </a:r>
            <a:endParaRPr lang="es-MX" sz="2600" dirty="0" smtClean="0"/>
          </a:p>
          <a:p>
            <a:pPr algn="just"/>
            <a:endParaRPr lang="es-MX" sz="2600" dirty="0"/>
          </a:p>
          <a:p>
            <a:pPr algn="just"/>
            <a:r>
              <a:rPr lang="es-MX" sz="2600" dirty="0" smtClean="0"/>
              <a:t>Los encargados del tratamiento de datos personales deben guardar completa confidencialidad, aún y después de concluida su función. </a:t>
            </a: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37</a:t>
            </a:fld>
            <a:endParaRPr lang="en-US"/>
          </a:p>
        </p:txBody>
      </p:sp>
      <p:sp>
        <p:nvSpPr>
          <p:cNvPr id="2" name="1 Título"/>
          <p:cNvSpPr>
            <a:spLocks noGrp="1"/>
          </p:cNvSpPr>
          <p:nvPr>
            <p:ph type="title"/>
          </p:nvPr>
        </p:nvSpPr>
        <p:spPr/>
        <p:txBody>
          <a:bodyPr/>
          <a:lstStyle/>
          <a:p>
            <a:endParaRPr lang="es-MX"/>
          </a:p>
        </p:txBody>
      </p:sp>
      <p:pic>
        <p:nvPicPr>
          <p:cNvPr id="8"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3419872" y="216570"/>
            <a:ext cx="5493296"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Madrid</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10" name="Picture 2" descr="C:\Users\CASA\Documents\TALLER DATOS PERSONALES\DIPLOMADO PROTECCIÓN DE DATOS HOSPITAL CIVIL GDL\485118233.jpg"/>
          <p:cNvPicPr>
            <a:picLocks noChangeAspect="1" noChangeArrowheads="1"/>
          </p:cNvPicPr>
          <p:nvPr/>
        </p:nvPicPr>
        <p:blipFill rotWithShape="1">
          <a:blip r:embed="rId4">
            <a:extLst>
              <a:ext uri="{28A0092B-C50C-407E-A947-70E740481C1C}">
                <a14:useLocalDpi xmlns:a14="http://schemas.microsoft.com/office/drawing/2010/main" val="0"/>
              </a:ext>
            </a:extLst>
          </a:blip>
          <a:srcRect l="7984" r="3005" b="43386"/>
          <a:stretch/>
        </p:blipFill>
        <p:spPr bwMode="auto">
          <a:xfrm>
            <a:off x="1" y="1"/>
            <a:ext cx="3419871"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97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1628800"/>
            <a:ext cx="8229600" cy="4325112"/>
          </a:xfrm>
        </p:spPr>
        <p:txBody>
          <a:bodyPr>
            <a:normAutofit/>
          </a:bodyPr>
          <a:lstStyle/>
          <a:p>
            <a:pPr marL="109728" indent="0" algn="just">
              <a:buNone/>
            </a:pPr>
            <a:r>
              <a:rPr lang="es-MX" sz="2600" b="1" dirty="0"/>
              <a:t>Medidas proactivas</a:t>
            </a:r>
            <a:r>
              <a:rPr lang="es-MX" sz="2600" b="1" dirty="0" smtClean="0"/>
              <a:t>:</a:t>
            </a:r>
          </a:p>
          <a:p>
            <a:pPr marL="109728" indent="0" algn="just">
              <a:buNone/>
            </a:pPr>
            <a:endParaRPr lang="es-MX" sz="2600" dirty="0" smtClean="0"/>
          </a:p>
          <a:p>
            <a:pPr algn="just">
              <a:buFont typeface="Arial" charset="0"/>
              <a:buChar char="•"/>
            </a:pPr>
            <a:r>
              <a:rPr lang="es-MX" sz="2600" dirty="0" smtClean="0"/>
              <a:t>Establecer procedimientos destinados a prevenir y detectar </a:t>
            </a:r>
            <a:r>
              <a:rPr lang="es-MX" sz="2600" dirty="0" smtClean="0"/>
              <a:t>infracciones.</a:t>
            </a:r>
            <a:endParaRPr lang="es-MX" sz="2600" dirty="0" smtClean="0"/>
          </a:p>
          <a:p>
            <a:pPr algn="just">
              <a:buFont typeface="Arial" charset="0"/>
              <a:buChar char="•"/>
            </a:pPr>
            <a:r>
              <a:rPr lang="es-MX" sz="2600" dirty="0" smtClean="0"/>
              <a:t>Designación de uno o varios oficiales de privacidad o de protección de </a:t>
            </a:r>
            <a:r>
              <a:rPr lang="es-MX" sz="2600" dirty="0" smtClean="0"/>
              <a:t>datos.</a:t>
            </a:r>
            <a:endParaRPr lang="es-MX" sz="2600" dirty="0" smtClean="0"/>
          </a:p>
          <a:p>
            <a:pPr algn="just">
              <a:buFont typeface="Arial" charset="0"/>
              <a:buChar char="•"/>
            </a:pPr>
            <a:r>
              <a:rPr lang="es-MX" sz="2600" dirty="0" smtClean="0"/>
              <a:t>Realizar periódicamente programas de concienciación, </a:t>
            </a:r>
          </a:p>
          <a:p>
            <a:pPr algn="just">
              <a:buFont typeface="Arial" charset="0"/>
              <a:buChar char="•"/>
            </a:pPr>
            <a:r>
              <a:rPr lang="es-MX" sz="2600" dirty="0" smtClean="0"/>
              <a:t>Realizar periódicamente </a:t>
            </a:r>
            <a:r>
              <a:rPr lang="es-MX" sz="2600" dirty="0" smtClean="0"/>
              <a:t>auditorías.</a:t>
            </a:r>
            <a:endParaRPr lang="es-MX" sz="2600" dirty="0" smtClean="0"/>
          </a:p>
          <a:p>
            <a:pPr marL="109728" indent="0" algn="just">
              <a:buNone/>
            </a:pP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38</a:t>
            </a:fld>
            <a:endParaRPr lang="en-U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3419872" y="216570"/>
            <a:ext cx="5493296" cy="1066800"/>
          </a:xfrm>
        </p:spPr>
        <p:txBody>
          <a:bodyPr>
            <a:noAutofit/>
          </a:bodyPr>
          <a:lstStyle/>
          <a:p>
            <a:pPr algn="just"/>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a:t>
            </a: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Madrid </a:t>
            </a:r>
          </a:p>
        </p:txBody>
      </p:sp>
      <p:pic>
        <p:nvPicPr>
          <p:cNvPr id="10" name="Picture 2" descr="C:\Users\CASA\Documents\TALLER DATOS PERSONALES\DIPLOMADO PROTECCIÓN DE DATOS HOSPITAL CIVIL GDL\485118233.jpg"/>
          <p:cNvPicPr>
            <a:picLocks noChangeAspect="1" noChangeArrowheads="1"/>
          </p:cNvPicPr>
          <p:nvPr/>
        </p:nvPicPr>
        <p:blipFill rotWithShape="1">
          <a:blip r:embed="rId4">
            <a:extLst>
              <a:ext uri="{28A0092B-C50C-407E-A947-70E740481C1C}">
                <a14:useLocalDpi xmlns:a14="http://schemas.microsoft.com/office/drawing/2010/main" val="0"/>
              </a:ext>
            </a:extLst>
          </a:blip>
          <a:srcRect l="7984" r="3005" b="43386"/>
          <a:stretch/>
        </p:blipFill>
        <p:spPr bwMode="auto">
          <a:xfrm>
            <a:off x="1" y="1"/>
            <a:ext cx="3419871"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369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1772816"/>
            <a:ext cx="8229600" cy="4525963"/>
          </a:xfrm>
        </p:spPr>
        <p:txBody>
          <a:bodyPr>
            <a:normAutofit lnSpcReduction="10000"/>
          </a:bodyPr>
          <a:lstStyle/>
          <a:p>
            <a:pPr algn="just">
              <a:buFont typeface="Arial" charset="0"/>
              <a:buChar char="•"/>
            </a:pPr>
            <a:r>
              <a:rPr lang="es-MX" sz="2600" dirty="0"/>
              <a:t>La persona responsable es «responsable» de aquellos daños y/o perjuicios, morales y </a:t>
            </a:r>
            <a:r>
              <a:rPr lang="es-MX" sz="2600" dirty="0" smtClean="0"/>
              <a:t>materiales,</a:t>
            </a:r>
          </a:p>
          <a:p>
            <a:pPr marL="0" indent="0" algn="just">
              <a:buNone/>
            </a:pPr>
            <a:endParaRPr lang="es-MX" sz="2600" dirty="0" smtClean="0"/>
          </a:p>
          <a:p>
            <a:pPr algn="just">
              <a:buFont typeface="Arial" charset="0"/>
              <a:buChar char="•"/>
            </a:pPr>
            <a:r>
              <a:rPr lang="es-MX" sz="2600" dirty="0" smtClean="0"/>
              <a:t>Adoptar sistemas y/o tecnologías de información destinadas al tratamiento de datos,</a:t>
            </a:r>
          </a:p>
          <a:p>
            <a:pPr marL="0" indent="0" algn="just">
              <a:buNone/>
            </a:pPr>
            <a:endParaRPr lang="es-MX" sz="2600" dirty="0" smtClean="0"/>
          </a:p>
          <a:p>
            <a:pPr algn="just">
              <a:buFont typeface="Arial" charset="0"/>
              <a:buChar char="•"/>
            </a:pPr>
            <a:r>
              <a:rPr lang="es-MX" sz="2600" dirty="0" smtClean="0"/>
              <a:t>Poner en práctica los estudios de impacto sobre la privacidad previos a implementar sistemas,</a:t>
            </a:r>
          </a:p>
          <a:p>
            <a:pPr marL="0" indent="0" algn="just">
              <a:buNone/>
            </a:pPr>
            <a:endParaRPr lang="es-MX" sz="2600" dirty="0" smtClean="0"/>
          </a:p>
          <a:p>
            <a:pPr algn="just">
              <a:buFont typeface="Arial" charset="0"/>
              <a:buChar char="•"/>
            </a:pPr>
            <a:r>
              <a:rPr lang="es-MX" sz="2600" dirty="0" smtClean="0"/>
              <a:t>Implementar planes de contingencias que establezca pautas de actuación en caso de incumplir la legislación.</a:t>
            </a:r>
          </a:p>
          <a:p>
            <a:pPr algn="just">
              <a:buFont typeface="Arial" charset="0"/>
              <a:buChar char="•"/>
            </a:pPr>
            <a:endParaRPr lang="es-MX" sz="2600" dirty="0" smtClean="0"/>
          </a:p>
          <a:p>
            <a:pPr marL="109728" indent="0" algn="just">
              <a:buNone/>
            </a:pPr>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39</a:t>
            </a:fld>
            <a:endParaRPr lang="en-U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3419872" y="216570"/>
            <a:ext cx="5493296" cy="1066800"/>
          </a:xfrm>
        </p:spPr>
        <p:txBody>
          <a:bodyPr>
            <a:noAutofit/>
          </a:bodyPr>
          <a:lstStyle/>
          <a:p>
            <a:pPr algn="just"/>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a:t>
            </a: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 </a:t>
            </a:r>
            <a:r>
              <a:rPr lang="es-MX" sz="18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Resolución </a:t>
            </a: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Madrid </a:t>
            </a:r>
          </a:p>
        </p:txBody>
      </p:sp>
      <p:pic>
        <p:nvPicPr>
          <p:cNvPr id="10" name="Picture 2" descr="C:\Users\CASA\Documents\TALLER DATOS PERSONALES\DIPLOMADO PROTECCIÓN DE DATOS HOSPITAL CIVIL GDL\485118233.jpg"/>
          <p:cNvPicPr>
            <a:picLocks noChangeAspect="1" noChangeArrowheads="1"/>
          </p:cNvPicPr>
          <p:nvPr/>
        </p:nvPicPr>
        <p:blipFill rotWithShape="1">
          <a:blip r:embed="rId4">
            <a:extLst>
              <a:ext uri="{28A0092B-C50C-407E-A947-70E740481C1C}">
                <a14:useLocalDpi xmlns:a14="http://schemas.microsoft.com/office/drawing/2010/main" val="0"/>
              </a:ext>
            </a:extLst>
          </a:blip>
          <a:srcRect l="7984" r="3005" b="43386"/>
          <a:stretch/>
        </p:blipFill>
        <p:spPr bwMode="auto">
          <a:xfrm>
            <a:off x="1" y="1"/>
            <a:ext cx="3419871"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61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arcador de número de diapositiva"/>
          <p:cNvSpPr>
            <a:spLocks noGrp="1"/>
          </p:cNvSpPr>
          <p:nvPr>
            <p:ph type="sldNum" sz="quarter" idx="12"/>
          </p:nvPr>
        </p:nvSpPr>
        <p:spPr/>
        <p:txBody>
          <a:bodyPr/>
          <a:lstStyle/>
          <a:p>
            <a:fld id="{7C27BB90-4E06-4ACD-B655-AB7651E2F2C5}" type="slidenum">
              <a:rPr lang="en-US" smtClean="0"/>
              <a:pPr/>
              <a:t>4</a:t>
            </a:fld>
            <a:endParaRPr lang="en-US"/>
          </a:p>
        </p:txBody>
      </p:sp>
      <p:sp>
        <p:nvSpPr>
          <p:cNvPr id="7" name="CuadroTexto 6"/>
          <p:cNvSpPr txBox="1"/>
          <p:nvPr/>
        </p:nvSpPr>
        <p:spPr>
          <a:xfrm>
            <a:off x="1691680" y="241484"/>
            <a:ext cx="7377369" cy="523220"/>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Requisitos de datos personales</a:t>
            </a:r>
          </a:p>
        </p:txBody>
      </p:sp>
      <p:sp>
        <p:nvSpPr>
          <p:cNvPr id="11" name="2 Marcador de contenido"/>
          <p:cNvSpPr>
            <a:spLocks noGrp="1"/>
          </p:cNvSpPr>
          <p:nvPr>
            <p:ph idx="1"/>
          </p:nvPr>
        </p:nvSpPr>
        <p:spPr>
          <a:xfrm>
            <a:off x="107504" y="1628800"/>
            <a:ext cx="4461776" cy="4968552"/>
          </a:xfrm>
        </p:spPr>
        <p:txBody>
          <a:bodyPr>
            <a:normAutofit fontScale="92500" lnSpcReduction="10000"/>
          </a:bodyPr>
          <a:lstStyle/>
          <a:p>
            <a:pPr algn="just"/>
            <a:endParaRPr lang="es-MX" dirty="0" smtClean="0"/>
          </a:p>
          <a:p>
            <a:pPr marL="624078" indent="-514350" algn="just">
              <a:buAutoNum type="alphaLcParenR"/>
            </a:pPr>
            <a:r>
              <a:rPr lang="es-MX" dirty="0" smtClean="0"/>
              <a:t>Que sea información de una persona física; </a:t>
            </a:r>
          </a:p>
          <a:p>
            <a:pPr marL="624078" indent="-514350" algn="just">
              <a:buAutoNum type="alphaLcParenR"/>
            </a:pPr>
            <a:r>
              <a:rPr lang="es-MX" dirty="0" smtClean="0"/>
              <a:t>Identificada o </a:t>
            </a:r>
            <a:r>
              <a:rPr lang="es-MX" dirty="0" smtClean="0"/>
              <a:t>identificable. </a:t>
            </a:r>
            <a:endParaRPr lang="es-MX" dirty="0" smtClean="0"/>
          </a:p>
          <a:p>
            <a:pPr marL="109728" indent="0" algn="just">
              <a:buNone/>
            </a:pPr>
            <a:endParaRPr lang="es-MX" dirty="0"/>
          </a:p>
          <a:p>
            <a:pPr marL="109728" indent="0" algn="just">
              <a:buNone/>
            </a:pPr>
            <a:r>
              <a:rPr lang="es-MX" dirty="0" smtClean="0"/>
              <a:t>Identificable: puede </a:t>
            </a:r>
            <a:r>
              <a:rPr lang="es-MX" dirty="0" smtClean="0"/>
              <a:t>directa </a:t>
            </a:r>
            <a:r>
              <a:rPr lang="es-MX" dirty="0" smtClean="0"/>
              <a:t>o </a:t>
            </a:r>
            <a:r>
              <a:rPr lang="es-MX" dirty="0" smtClean="0"/>
              <a:t>indirectamente </a:t>
            </a:r>
            <a:r>
              <a:rPr lang="es-MX" dirty="0" smtClean="0"/>
              <a:t>determinar </a:t>
            </a:r>
            <a:r>
              <a:rPr lang="es-MX" dirty="0" smtClean="0"/>
              <a:t>la identidad </a:t>
            </a:r>
            <a:r>
              <a:rPr lang="es-MX" dirty="0" smtClean="0"/>
              <a:t>de </a:t>
            </a:r>
            <a:r>
              <a:rPr lang="es-MX" dirty="0" smtClean="0"/>
              <a:t>una</a:t>
            </a:r>
            <a:r>
              <a:rPr lang="es-MX" dirty="0" smtClean="0"/>
              <a:t> </a:t>
            </a:r>
            <a:r>
              <a:rPr lang="es-MX" dirty="0" smtClean="0"/>
              <a:t>persona.</a:t>
            </a:r>
          </a:p>
          <a:p>
            <a:pPr algn="just"/>
            <a:endParaRPr lang="es-MX" dirty="0"/>
          </a:p>
        </p:txBody>
      </p:sp>
      <p:sp>
        <p:nvSpPr>
          <p:cNvPr id="12" name="4 CuadroTexto"/>
          <p:cNvSpPr txBox="1"/>
          <p:nvPr/>
        </p:nvSpPr>
        <p:spPr>
          <a:xfrm>
            <a:off x="4742236" y="1914552"/>
            <a:ext cx="2714644" cy="369332"/>
          </a:xfrm>
          <a:prstGeom prst="rect">
            <a:avLst/>
          </a:prstGeom>
          <a:noFill/>
        </p:spPr>
        <p:txBody>
          <a:bodyPr wrap="square" rtlCol="0">
            <a:spAutoFit/>
          </a:bodyPr>
          <a:lstStyle/>
          <a:p>
            <a:endParaRPr lang="es-MX" dirty="0"/>
          </a:p>
        </p:txBody>
      </p:sp>
      <p:pic>
        <p:nvPicPr>
          <p:cNvPr id="13" name="5 Imagen" descr="untitled.bmp"/>
          <p:cNvPicPr>
            <a:picLocks noChangeAspect="1"/>
          </p:cNvPicPr>
          <p:nvPr/>
        </p:nvPicPr>
        <p:blipFill>
          <a:blip r:embed="rId4" cstate="print"/>
          <a:stretch>
            <a:fillRect/>
          </a:stretch>
        </p:blipFill>
        <p:spPr>
          <a:xfrm>
            <a:off x="-38439" y="-15156"/>
            <a:ext cx="2306183" cy="1499940"/>
          </a:xfrm>
          <a:prstGeom prst="rect">
            <a:avLst/>
          </a:prstGeom>
        </p:spPr>
      </p:pic>
      <p:pic>
        <p:nvPicPr>
          <p:cNvPr id="1026" name="Picture 2" descr="C:\Users\CASA\Documents\TALLER DATOS PERSONALES\DIPLOMADO PROTECCIÓN DE DATOS HOSPITAL CIVIL GDL\16298406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4065" y="1484784"/>
            <a:ext cx="4549935" cy="5339569"/>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4"/>
          <p:cNvPicPr>
            <a:picLocks noChangeAspect="1"/>
          </p:cNvPicPr>
          <p:nvPr/>
        </p:nvPicPr>
        <p:blipFill>
          <a:blip r:embed="rId6">
            <a:grayscl/>
            <a:extLst>
              <a:ext uri="{BEBA8EAE-BF5A-486C-A8C5-ECC9F3942E4B}">
                <a14:imgProps xmlns:a14="http://schemas.microsoft.com/office/drawing/2010/main">
                  <a14:imgLayer r:embed="rId7">
                    <a14:imgEffect>
                      <a14:artisticPencilGrayscale/>
                    </a14:imgEffect>
                    <a14:imgEffect>
                      <a14:sharpenSoften amount="25000"/>
                    </a14:imgEffect>
                  </a14:imgLayer>
                </a14:imgProps>
              </a:ext>
              <a:ext uri="{28A0092B-C50C-407E-A947-70E740481C1C}">
                <a14:useLocalDpi xmlns:a14="http://schemas.microsoft.com/office/drawing/2010/main" val="0"/>
              </a:ext>
            </a:extLst>
          </a:blip>
          <a:srcRect l="15695" t="92149" r="61156"/>
          <a:stretch>
            <a:fillRect/>
          </a:stretch>
        </p:blipFill>
        <p:spPr bwMode="auto">
          <a:xfrm>
            <a:off x="6584380" y="4801798"/>
            <a:ext cx="2480824"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250912" y="4936522"/>
            <a:ext cx="1083438" cy="369332"/>
          </a:xfrm>
          <a:prstGeom prst="rect">
            <a:avLst/>
          </a:prstGeom>
          <a:noFill/>
          <a:effectLst>
            <a:reflection blurRad="6350" stA="50000" endA="300" endPos="55000" dir="5400000" sy="-100000" algn="bl" rotWithShape="0"/>
          </a:effectLst>
        </p:spPr>
        <p:txBody>
          <a:bodyPr wrap="none" rtlCol="0">
            <a:spAutoFit/>
          </a:bodyPr>
          <a:lstStyle/>
          <a:p>
            <a:r>
              <a:rPr lang="es-MX" dirty="0" smtClean="0">
                <a:solidFill>
                  <a:schemeClr val="accent3">
                    <a:lumMod val="20000"/>
                    <a:lumOff val="80000"/>
                  </a:schemeClr>
                </a:solidFill>
              </a:rPr>
              <a:t>Identidad</a:t>
            </a:r>
            <a:endParaRPr lang="es-MX" dirty="0">
              <a:solidFill>
                <a:schemeClr val="accent3">
                  <a:lumMod val="20000"/>
                  <a:lumOff val="80000"/>
                </a:schemeClr>
              </a:solidFill>
            </a:endParaRPr>
          </a:p>
        </p:txBody>
      </p:sp>
    </p:spTree>
    <p:extLst>
      <p:ext uri="{BB962C8B-B14F-4D97-AF65-F5344CB8AC3E}">
        <p14:creationId xmlns:p14="http://schemas.microsoft.com/office/powerpoint/2010/main" val="2827864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1700808"/>
            <a:ext cx="8229600" cy="4325112"/>
          </a:xfrm>
        </p:spPr>
        <p:txBody>
          <a:bodyPr>
            <a:noAutofit/>
          </a:bodyPr>
          <a:lstStyle/>
          <a:p>
            <a:pPr algn="just"/>
            <a:r>
              <a:rPr lang="es-MX" sz="2600" dirty="0"/>
              <a:t>México adoptó el </a:t>
            </a:r>
            <a:r>
              <a:rPr lang="es-MX" sz="2600" b="1" i="1" dirty="0"/>
              <a:t>“Marco de Privacidad de APEC”</a:t>
            </a:r>
            <a:r>
              <a:rPr lang="es-MX" sz="2600" dirty="0"/>
              <a:t> en 2007, a fin de promover el comercio </a:t>
            </a:r>
            <a:r>
              <a:rPr lang="es-MX" sz="2600" dirty="0" smtClean="0"/>
              <a:t>electrónico</a:t>
            </a:r>
            <a:r>
              <a:rPr lang="es-MX" sz="2600" dirty="0"/>
              <a:t>.</a:t>
            </a:r>
            <a:endParaRPr lang="es-MX" sz="2600" dirty="0" smtClean="0"/>
          </a:p>
          <a:p>
            <a:pPr marL="0" indent="0" algn="just">
              <a:buNone/>
            </a:pPr>
            <a:endParaRPr lang="es-MX" sz="2600" dirty="0" smtClean="0"/>
          </a:p>
          <a:p>
            <a:pPr algn="just"/>
            <a:r>
              <a:rPr lang="es-MX" sz="2600" dirty="0" smtClean="0"/>
              <a:t>Importancia de proteger la privacidad para incentivar </a:t>
            </a:r>
            <a:r>
              <a:rPr lang="es-MX" sz="2600" dirty="0" smtClean="0"/>
              <a:t>confianza.</a:t>
            </a:r>
            <a:endParaRPr lang="es-MX" sz="2600" dirty="0" smtClean="0"/>
          </a:p>
          <a:p>
            <a:pPr marL="0" indent="0" algn="just">
              <a:buNone/>
            </a:pPr>
            <a:endParaRPr lang="es-MX" sz="2600" dirty="0" smtClean="0"/>
          </a:p>
          <a:p>
            <a:pPr algn="just"/>
            <a:r>
              <a:rPr lang="es-MX" sz="2600" dirty="0" smtClean="0"/>
              <a:t>Tecnologías móviles y otras redes de información, han hecho posible </a:t>
            </a:r>
            <a:r>
              <a:rPr lang="es-MX" sz="2600" dirty="0" smtClean="0"/>
              <a:t>recopilar, almacenar </a:t>
            </a:r>
            <a:r>
              <a:rPr lang="es-MX" sz="2600" dirty="0" smtClean="0"/>
              <a:t>y acceder a la información desde cualquier parte del mundo. </a:t>
            </a:r>
          </a:p>
          <a:p>
            <a:pPr algn="just">
              <a:buNone/>
            </a:pPr>
            <a:endParaRPr lang="es-MX" sz="2600" dirty="0"/>
          </a:p>
          <a:p>
            <a:pPr algn="just">
              <a:buNone/>
            </a:pP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40</a:t>
            </a:fld>
            <a:endParaRPr lang="en-US"/>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a:spLocks noGrp="1"/>
          </p:cNvSpPr>
          <p:nvPr>
            <p:ph type="title"/>
          </p:nvPr>
        </p:nvSpPr>
        <p:spPr>
          <a:xfrm>
            <a:off x="3419872" y="216570"/>
            <a:ext cx="5493296" cy="1066800"/>
          </a:xfrm>
        </p:spPr>
        <p:txBody>
          <a:bodyPr>
            <a:noAutofit/>
          </a:bodyPr>
          <a:lstStyle/>
          <a:p>
            <a:pPr algn="just"/>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Marco Privacidad del Foro de Cooperación Económica. </a:t>
            </a:r>
            <a:b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Asia- Pacífico</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15362" name="Picture 2" descr="C:\Users\CASA\Documents\TALLER DATOS PERSONALES\DIPLOMADO PROTECCIÓN DE DATOS HOSPITAL CIVIL GDL\494959966.jpg"/>
          <p:cNvPicPr>
            <a:picLocks noChangeAspect="1" noChangeArrowheads="1"/>
          </p:cNvPicPr>
          <p:nvPr/>
        </p:nvPicPr>
        <p:blipFill rotWithShape="1">
          <a:blip r:embed="rId4">
            <a:extLst>
              <a:ext uri="{28A0092B-C50C-407E-A947-70E740481C1C}">
                <a14:useLocalDpi xmlns:a14="http://schemas.microsoft.com/office/drawing/2010/main" val="0"/>
              </a:ext>
            </a:extLst>
          </a:blip>
          <a:srcRect l="25449" r="25523" b="38818"/>
          <a:stretch/>
        </p:blipFill>
        <p:spPr bwMode="auto">
          <a:xfrm>
            <a:off x="0" y="0"/>
            <a:ext cx="2771800" cy="149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58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2132856"/>
            <a:ext cx="8229600" cy="4325112"/>
          </a:xfrm>
        </p:spPr>
        <p:txBody>
          <a:bodyPr>
            <a:noAutofit/>
          </a:bodyPr>
          <a:lstStyle/>
          <a:p>
            <a:pPr algn="just"/>
            <a:r>
              <a:rPr lang="es-MX" sz="2600" dirty="0" smtClean="0"/>
              <a:t>Se define al controlador de información </a:t>
            </a:r>
            <a:r>
              <a:rPr lang="es-MX" sz="2600" dirty="0" smtClean="0"/>
              <a:t>personal</a:t>
            </a:r>
            <a:r>
              <a:rPr lang="es-MX" sz="2600" dirty="0" smtClean="0"/>
              <a:t>. </a:t>
            </a:r>
            <a:endParaRPr lang="es-MX" sz="2600" dirty="0" smtClean="0"/>
          </a:p>
          <a:p>
            <a:pPr marL="0" indent="0" algn="just">
              <a:buNone/>
            </a:pPr>
            <a:endParaRPr lang="es-MX" sz="2600" dirty="0" smtClean="0"/>
          </a:p>
          <a:p>
            <a:pPr marL="0" indent="0" algn="just">
              <a:buNone/>
            </a:pPr>
            <a:endParaRPr lang="es-MX" sz="2600" dirty="0" smtClean="0"/>
          </a:p>
          <a:p>
            <a:pPr algn="just"/>
            <a:r>
              <a:rPr lang="es-MX" sz="2600" dirty="0" smtClean="0"/>
              <a:t>Existe información a disposición del público que nosotros hemos permitido, como registros públicos o información noticiera. </a:t>
            </a:r>
          </a:p>
          <a:p>
            <a:pPr marL="0" indent="0" algn="just">
              <a:buNone/>
            </a:pPr>
            <a:endParaRPr lang="es-MX" sz="2600" dirty="0" smtClean="0"/>
          </a:p>
          <a:p>
            <a:pPr algn="just"/>
            <a:endParaRPr lang="es-MX" sz="2600" dirty="0" smtClean="0"/>
          </a:p>
          <a:p>
            <a:pPr algn="just">
              <a:buNone/>
            </a:pPr>
            <a:endParaRPr lang="es-MX" sz="2600" dirty="0"/>
          </a:p>
          <a:p>
            <a:pPr algn="just">
              <a:buNone/>
            </a:pP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41</a:t>
            </a:fld>
            <a:endParaRPr lang="en-US"/>
          </a:p>
        </p:txBody>
      </p:sp>
      <p:sp>
        <p:nvSpPr>
          <p:cNvPr id="2" name="1 Título"/>
          <p:cNvSpPr>
            <a:spLocks noGrp="1"/>
          </p:cNvSpPr>
          <p:nvPr>
            <p:ph type="title"/>
          </p:nvPr>
        </p:nvSpPr>
        <p:spPr/>
        <p:txBody>
          <a:bodyPr/>
          <a:lstStyle/>
          <a:p>
            <a:endParaRPr lang="es-MX"/>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CASA\Documents\TALLER DATOS PERSONALES\DIPLOMADO PROTECCIÓN DE DATOS HOSPITAL CIVIL GDL\494959966.jpg"/>
          <p:cNvPicPr>
            <a:picLocks noChangeAspect="1" noChangeArrowheads="1"/>
          </p:cNvPicPr>
          <p:nvPr/>
        </p:nvPicPr>
        <p:blipFill rotWithShape="1">
          <a:blip r:embed="rId4">
            <a:extLst>
              <a:ext uri="{28A0092B-C50C-407E-A947-70E740481C1C}">
                <a14:useLocalDpi xmlns:a14="http://schemas.microsoft.com/office/drawing/2010/main" val="0"/>
              </a:ext>
            </a:extLst>
          </a:blip>
          <a:srcRect l="25449" r="25523" b="38818"/>
          <a:stretch/>
        </p:blipFill>
        <p:spPr bwMode="auto">
          <a:xfrm>
            <a:off x="0" y="0"/>
            <a:ext cx="2771800" cy="1499940"/>
          </a:xfrm>
          <a:prstGeom prst="rect">
            <a:avLst/>
          </a:prstGeom>
          <a:noFill/>
          <a:extLst>
            <a:ext uri="{909E8E84-426E-40DD-AFC4-6F175D3DCCD1}">
              <a14:hiddenFill xmlns:a14="http://schemas.microsoft.com/office/drawing/2010/main">
                <a:solidFill>
                  <a:srgbClr val="FFFFFF"/>
                </a:solidFill>
              </a14:hiddenFill>
            </a:ext>
          </a:extLst>
        </p:spPr>
      </p:pic>
      <p:sp>
        <p:nvSpPr>
          <p:cNvPr id="12" name="1 Título"/>
          <p:cNvSpPr txBox="1">
            <a:spLocks/>
          </p:cNvSpPr>
          <p:nvPr/>
        </p:nvSpPr>
        <p:spPr>
          <a:xfrm>
            <a:off x="3419872" y="216570"/>
            <a:ext cx="5493296"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Marco Privacidad del Foro de Cooperación Económica. </a:t>
            </a:r>
            <a:b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Asia- Pacífico</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Tree>
    <p:extLst>
      <p:ext uri="{BB962C8B-B14F-4D97-AF65-F5344CB8AC3E}">
        <p14:creationId xmlns:p14="http://schemas.microsoft.com/office/powerpoint/2010/main" val="3801839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7243" y="1700808"/>
            <a:ext cx="8229600" cy="4325112"/>
          </a:xfrm>
        </p:spPr>
        <p:txBody>
          <a:bodyPr>
            <a:noAutofit/>
          </a:bodyPr>
          <a:lstStyle/>
          <a:p>
            <a:pPr marL="0" indent="0" algn="just">
              <a:buNone/>
            </a:pPr>
            <a:r>
              <a:rPr lang="es-MX" sz="2600" b="1" dirty="0"/>
              <a:t>Principios:</a:t>
            </a:r>
          </a:p>
          <a:p>
            <a:pPr marL="514350" indent="-514350" algn="just">
              <a:buFont typeface="+mj-lt"/>
              <a:buAutoNum type="arabicPeriod"/>
            </a:pPr>
            <a:r>
              <a:rPr lang="es-MX" sz="2600" dirty="0"/>
              <a:t>Prevención del </a:t>
            </a:r>
            <a:r>
              <a:rPr lang="es-MX" sz="2600" dirty="0" smtClean="0"/>
              <a:t>daño</a:t>
            </a:r>
            <a:endParaRPr lang="es-MX" sz="2600" dirty="0"/>
          </a:p>
          <a:p>
            <a:pPr marL="514350" indent="-514350" algn="just">
              <a:buFont typeface="+mj-lt"/>
              <a:buAutoNum type="arabicPeriod"/>
            </a:pPr>
            <a:r>
              <a:rPr lang="es-MX" sz="2600" dirty="0"/>
              <a:t>Obligación de dar </a:t>
            </a:r>
            <a:r>
              <a:rPr lang="es-MX" sz="2600" dirty="0" smtClean="0"/>
              <a:t>aviso</a:t>
            </a:r>
            <a:endParaRPr lang="es-MX" sz="2600" dirty="0"/>
          </a:p>
          <a:p>
            <a:pPr marL="514350" indent="-514350" algn="just">
              <a:buFont typeface="+mj-lt"/>
              <a:buAutoNum type="arabicPeriod"/>
            </a:pPr>
            <a:r>
              <a:rPr lang="es-MX" sz="2600" dirty="0"/>
              <a:t>Limitación a la recolección de información </a:t>
            </a:r>
            <a:r>
              <a:rPr lang="es-MX" sz="2600" dirty="0" smtClean="0"/>
              <a:t>personal</a:t>
            </a:r>
            <a:endParaRPr lang="es-MX" sz="2600" dirty="0"/>
          </a:p>
          <a:p>
            <a:pPr marL="514350" indent="-514350" algn="just">
              <a:buFont typeface="+mj-lt"/>
              <a:buAutoNum type="arabicPeriod"/>
            </a:pPr>
            <a:r>
              <a:rPr lang="es-MX" sz="2600" dirty="0"/>
              <a:t>Usos de la información o datos </a:t>
            </a:r>
            <a:r>
              <a:rPr lang="es-MX" sz="2600" dirty="0" smtClean="0"/>
              <a:t>personales</a:t>
            </a:r>
            <a:endParaRPr lang="es-MX" sz="2600" dirty="0"/>
          </a:p>
          <a:p>
            <a:pPr marL="514350" indent="-514350" algn="just">
              <a:buFont typeface="+mj-lt"/>
              <a:buAutoNum type="arabicPeriod"/>
            </a:pPr>
            <a:r>
              <a:rPr lang="es-MX" sz="2600" dirty="0" smtClean="0"/>
              <a:t>Elección</a:t>
            </a:r>
            <a:endParaRPr lang="es-MX" sz="2600" dirty="0" smtClean="0"/>
          </a:p>
          <a:p>
            <a:pPr marL="514350" indent="-514350" algn="just">
              <a:buFont typeface="+mj-lt"/>
              <a:buAutoNum type="arabicPeriod"/>
            </a:pPr>
            <a:r>
              <a:rPr lang="es-MX" sz="2600" dirty="0" smtClean="0"/>
              <a:t>Integridad de la </a:t>
            </a:r>
            <a:r>
              <a:rPr lang="es-MX" sz="2600" dirty="0" smtClean="0"/>
              <a:t>información</a:t>
            </a:r>
            <a:endParaRPr lang="es-MX" sz="2600" dirty="0" smtClean="0"/>
          </a:p>
          <a:p>
            <a:pPr marL="514350" indent="-514350" algn="just">
              <a:buFont typeface="+mj-lt"/>
              <a:buAutoNum type="arabicPeriod"/>
            </a:pPr>
            <a:r>
              <a:rPr lang="es-MX" sz="2600" dirty="0" smtClean="0"/>
              <a:t>Medidas de </a:t>
            </a:r>
            <a:r>
              <a:rPr lang="es-MX" sz="2600" dirty="0" smtClean="0"/>
              <a:t>seguridad</a:t>
            </a:r>
            <a:endParaRPr lang="es-MX" sz="2600" dirty="0"/>
          </a:p>
          <a:p>
            <a:pPr marL="514350" indent="-514350" algn="just">
              <a:buFont typeface="+mj-lt"/>
              <a:buAutoNum type="arabicPeriod"/>
            </a:pPr>
            <a:r>
              <a:rPr lang="es-MX" sz="2600" dirty="0"/>
              <a:t>Acceso y Derecho de </a:t>
            </a:r>
            <a:r>
              <a:rPr lang="es-MX" sz="2600" dirty="0" smtClean="0"/>
              <a:t>corrección </a:t>
            </a:r>
            <a:r>
              <a:rPr lang="es-MX" sz="2600" dirty="0" smtClean="0"/>
              <a:t>y</a:t>
            </a:r>
            <a:endParaRPr lang="es-MX" sz="2600" dirty="0"/>
          </a:p>
          <a:p>
            <a:pPr marL="514350" indent="-514350" algn="just">
              <a:buFont typeface="+mj-lt"/>
              <a:buAutoNum type="arabicPeriod"/>
            </a:pPr>
            <a:r>
              <a:rPr lang="es-MX" sz="2600" dirty="0" smtClean="0"/>
              <a:t>Responsabilidad.</a:t>
            </a: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42</a:t>
            </a:fld>
            <a:endParaRPr lang="en-US"/>
          </a:p>
        </p:txBody>
      </p:sp>
      <p:sp>
        <p:nvSpPr>
          <p:cNvPr id="6" name="1 Título"/>
          <p:cNvSpPr txBox="1">
            <a:spLocks/>
          </p:cNvSpPr>
          <p:nvPr/>
        </p:nvSpPr>
        <p:spPr>
          <a:xfrm>
            <a:off x="467544" y="188640"/>
            <a:ext cx="8229600"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Estándares Internacionales sobre Protección de Datos Personales y Privacidad – Resolución Madrid . (2009)</a:t>
            </a:r>
            <a:endPar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CASA\Documents\TALLER DATOS PERSONALES\DIPLOMADO PROTECCIÓN DE DATOS HOSPITAL CIVIL GDL\494959966.jpg"/>
          <p:cNvPicPr>
            <a:picLocks noChangeAspect="1" noChangeArrowheads="1"/>
          </p:cNvPicPr>
          <p:nvPr/>
        </p:nvPicPr>
        <p:blipFill rotWithShape="1">
          <a:blip r:embed="rId4">
            <a:extLst>
              <a:ext uri="{28A0092B-C50C-407E-A947-70E740481C1C}">
                <a14:useLocalDpi xmlns:a14="http://schemas.microsoft.com/office/drawing/2010/main" val="0"/>
              </a:ext>
            </a:extLst>
          </a:blip>
          <a:srcRect l="25449" r="25523" b="38818"/>
          <a:stretch/>
        </p:blipFill>
        <p:spPr bwMode="auto">
          <a:xfrm>
            <a:off x="0" y="0"/>
            <a:ext cx="2771800" cy="149994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a:spLocks noGrp="1"/>
          </p:cNvSpPr>
          <p:nvPr>
            <p:ph type="title"/>
          </p:nvPr>
        </p:nvSpPr>
        <p:spPr>
          <a:xfrm>
            <a:off x="3419872" y="216570"/>
            <a:ext cx="5493296" cy="1066800"/>
          </a:xfrm>
        </p:spPr>
        <p:txBody>
          <a:bodyPr>
            <a:noAutofit/>
          </a:bodyPr>
          <a:lstStyle/>
          <a:p>
            <a:pPr algn="just"/>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Marco Privacidad del Foro de Cooperación Económica. </a:t>
            </a:r>
            <a:b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Asia- Pacífico</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Tree>
    <p:extLst>
      <p:ext uri="{BB962C8B-B14F-4D97-AF65-F5344CB8AC3E}">
        <p14:creationId xmlns:p14="http://schemas.microsoft.com/office/powerpoint/2010/main" val="2020481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1772816"/>
            <a:ext cx="8229600" cy="4325112"/>
          </a:xfrm>
        </p:spPr>
        <p:txBody>
          <a:bodyPr>
            <a:noAutofit/>
          </a:bodyPr>
          <a:lstStyle/>
          <a:p>
            <a:pPr marL="109728" indent="0" algn="just">
              <a:buNone/>
            </a:pPr>
            <a:r>
              <a:rPr lang="es-MX" sz="2600" b="1" dirty="0" smtClean="0"/>
              <a:t>Recomendaciones,</a:t>
            </a:r>
            <a:endParaRPr lang="es-MX" sz="2600" b="1" dirty="0"/>
          </a:p>
          <a:p>
            <a:pPr marL="514350" indent="-514350" algn="just">
              <a:buAutoNum type="arabicPeriod"/>
            </a:pPr>
            <a:r>
              <a:rPr lang="es-MX" sz="2600" dirty="0" smtClean="0"/>
              <a:t>La </a:t>
            </a:r>
            <a:r>
              <a:rPr lang="es-MX" sz="2600" b="1" dirty="0"/>
              <a:t>implementación de la ley modelo </a:t>
            </a:r>
            <a:r>
              <a:rPr lang="es-MX" sz="2600" dirty="0" smtClean="0"/>
              <a:t>con los beneficios </a:t>
            </a:r>
            <a:r>
              <a:rPr lang="es-MX" sz="2600" dirty="0"/>
              <a:t>de protecciones de </a:t>
            </a:r>
            <a:r>
              <a:rPr lang="es-MX" sz="2600" dirty="0" smtClean="0"/>
              <a:t>privacidad,</a:t>
            </a:r>
            <a:endParaRPr lang="es-MX" sz="2600" dirty="0"/>
          </a:p>
          <a:p>
            <a:pPr marL="514350" indent="-514350" algn="just">
              <a:buAutoNum type="arabicPeriod"/>
            </a:pPr>
            <a:r>
              <a:rPr lang="es-MX" sz="2600" dirty="0" smtClean="0"/>
              <a:t>Las </a:t>
            </a:r>
            <a:r>
              <a:rPr lang="es-MX" sz="2600" dirty="0"/>
              <a:t>legislaciones en la materia de los países miembros tengan como efecto dar </a:t>
            </a:r>
            <a:r>
              <a:rPr lang="es-MX" sz="2600" b="1" dirty="0"/>
              <a:t>eficacia a los principios reconocidos en el Marco de Privacidad de </a:t>
            </a:r>
            <a:r>
              <a:rPr lang="es-MX" sz="2600" b="1" dirty="0" smtClean="0"/>
              <a:t>APEC,</a:t>
            </a:r>
          </a:p>
          <a:p>
            <a:pPr marL="514350" indent="-514350" algn="just">
              <a:buAutoNum type="arabicPeriod"/>
            </a:pPr>
            <a:r>
              <a:rPr lang="es-MX" sz="2600" dirty="0" smtClean="0"/>
              <a:t>Realizar </a:t>
            </a:r>
            <a:r>
              <a:rPr lang="es-MX" sz="2600" b="1" dirty="0"/>
              <a:t>esfuerzos de educación y publicación </a:t>
            </a:r>
            <a:r>
              <a:rPr lang="es-MX" sz="2600" dirty="0"/>
              <a:t>de las disposiciones de protección de datos </a:t>
            </a:r>
            <a:r>
              <a:rPr lang="es-MX" sz="2600" dirty="0" smtClean="0"/>
              <a:t>personales,</a:t>
            </a:r>
          </a:p>
          <a:p>
            <a:pPr marL="514350" indent="-514350" algn="just">
              <a:buAutoNum type="arabicPeriod"/>
            </a:pPr>
            <a:r>
              <a:rPr lang="es-MX" sz="2600" dirty="0" smtClean="0"/>
              <a:t>Aplicación efectiva de la ley cuando exista </a:t>
            </a:r>
            <a:r>
              <a:rPr lang="es-MX" sz="2600" b="1" dirty="0" smtClean="0"/>
              <a:t>vulneración a la privacidad.</a:t>
            </a:r>
          </a:p>
          <a:p>
            <a:pPr marL="0" indent="0" algn="just">
              <a:buNone/>
            </a:pPr>
            <a:endParaRPr lang="es-MX" sz="2600" dirty="0"/>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43</a:t>
            </a:fld>
            <a:endParaRPr lang="en-US"/>
          </a:p>
        </p:txBody>
      </p:sp>
      <p:sp>
        <p:nvSpPr>
          <p:cNvPr id="2" name="1 Título"/>
          <p:cNvSpPr>
            <a:spLocks noGrp="1"/>
          </p:cNvSpPr>
          <p:nvPr>
            <p:ph type="title"/>
          </p:nvPr>
        </p:nvSpPr>
        <p:spPr/>
        <p:txBody>
          <a:bodyPr/>
          <a:lstStyle/>
          <a:p>
            <a:endParaRPr lang="es-MX"/>
          </a:p>
        </p:txBody>
      </p:sp>
      <p:pic>
        <p:nvPicPr>
          <p:cNvPr id="7"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CASA\Documents\TALLER DATOS PERSONALES\DIPLOMADO PROTECCIÓN DE DATOS HOSPITAL CIVIL GDL\494959966.jpg"/>
          <p:cNvPicPr>
            <a:picLocks noChangeAspect="1" noChangeArrowheads="1"/>
          </p:cNvPicPr>
          <p:nvPr/>
        </p:nvPicPr>
        <p:blipFill rotWithShape="1">
          <a:blip r:embed="rId4">
            <a:extLst>
              <a:ext uri="{28A0092B-C50C-407E-A947-70E740481C1C}">
                <a14:useLocalDpi xmlns:a14="http://schemas.microsoft.com/office/drawing/2010/main" val="0"/>
              </a:ext>
            </a:extLst>
          </a:blip>
          <a:srcRect l="25449" r="25523" b="38818"/>
          <a:stretch/>
        </p:blipFill>
        <p:spPr bwMode="auto">
          <a:xfrm>
            <a:off x="0" y="0"/>
            <a:ext cx="2771800" cy="149994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3419872" y="216570"/>
            <a:ext cx="5493296"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Marco Privacidad del Foro de Cooperación Económica. </a:t>
            </a:r>
            <a:b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Asia- Pacífico</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Tree>
    <p:extLst>
      <p:ext uri="{BB962C8B-B14F-4D97-AF65-F5344CB8AC3E}">
        <p14:creationId xmlns:p14="http://schemas.microsoft.com/office/powerpoint/2010/main" val="475713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6808" y="2204864"/>
            <a:ext cx="8229600" cy="4325112"/>
          </a:xfrm>
        </p:spPr>
        <p:txBody>
          <a:bodyPr>
            <a:normAutofit/>
          </a:bodyPr>
          <a:lstStyle/>
          <a:p>
            <a:pPr marL="0" indent="0" algn="just">
              <a:buNone/>
            </a:pPr>
            <a:r>
              <a:rPr lang="es-MX" sz="2600" dirty="0" smtClean="0"/>
              <a:t>5. Cooperación </a:t>
            </a:r>
            <a:r>
              <a:rPr lang="es-MX" sz="2600" dirty="0"/>
              <a:t>efectiva entre los </a:t>
            </a:r>
            <a:r>
              <a:rPr lang="es-MX" sz="2600" b="1" dirty="0"/>
              <a:t>sectores privados y públicos</a:t>
            </a:r>
            <a:r>
              <a:rPr lang="es-MX" sz="2600" dirty="0"/>
              <a:t> tanto a nivel legislativo como desde el punto de vista de comunicación. </a:t>
            </a:r>
            <a:endParaRPr lang="es-MX" sz="2600" dirty="0" smtClean="0"/>
          </a:p>
          <a:p>
            <a:pPr marL="0" indent="0" algn="just">
              <a:buNone/>
            </a:pPr>
            <a:endParaRPr lang="es-MX" sz="2600" dirty="0"/>
          </a:p>
          <a:p>
            <a:pPr marL="0" indent="0" algn="just">
              <a:buNone/>
            </a:pPr>
            <a:r>
              <a:rPr lang="es-MX" sz="2600" dirty="0" smtClean="0"/>
              <a:t>6. Aplicación </a:t>
            </a:r>
            <a:r>
              <a:rPr lang="es-MX" sz="2600" dirty="0"/>
              <a:t>efectiva de la ley cuando exista </a:t>
            </a:r>
            <a:r>
              <a:rPr lang="es-MX" sz="2600" b="1" dirty="0"/>
              <a:t>vulneración a la privacidad.</a:t>
            </a:r>
          </a:p>
          <a:p>
            <a:endParaRPr lang="es-MX" sz="2600" dirty="0"/>
          </a:p>
        </p:txBody>
      </p:sp>
      <p:sp>
        <p:nvSpPr>
          <p:cNvPr id="4" name="3 Marcador de número de diapositiva"/>
          <p:cNvSpPr>
            <a:spLocks noGrp="1"/>
          </p:cNvSpPr>
          <p:nvPr>
            <p:ph type="sldNum" sz="quarter" idx="12"/>
          </p:nvPr>
        </p:nvSpPr>
        <p:spPr/>
        <p:txBody>
          <a:bodyPr/>
          <a:lstStyle/>
          <a:p>
            <a:fld id="{7C27BB90-4E06-4ACD-B655-AB7651E2F2C5}" type="slidenum">
              <a:rPr lang="en-US" smtClean="0"/>
              <a:pPr/>
              <a:t>44</a:t>
            </a:fld>
            <a:endParaRPr lang="en-US"/>
          </a:p>
        </p:txBody>
      </p:sp>
      <p:pic>
        <p:nvPicPr>
          <p:cNvPr id="7" name="Imagen 14"/>
          <p:cNvPicPr>
            <a:picLocks noChangeAspect="1"/>
          </p:cNvPicPr>
          <p:nvPr/>
        </p:nvPicPr>
        <p:blipFill>
          <a:blip r:embed="rId2">
            <a:extLst>
              <a:ext uri="{28A0092B-C50C-407E-A947-70E740481C1C}">
                <a14:useLocalDpi xmlns:a14="http://schemas.microsoft.com/office/drawing/2010/main" val="0"/>
              </a:ext>
            </a:extLst>
          </a:blip>
          <a:srcRect l="15695" t="92149" r="61156"/>
          <a:stretch>
            <a:fillRect/>
          </a:stretch>
        </p:blipFill>
        <p:spPr bwMode="auto">
          <a:xfrm>
            <a:off x="1" y="0"/>
            <a:ext cx="9163214"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CASA\Documents\TALLER DATOS PERSONALES\DIPLOMADO PROTECCIÓN DE DATOS HOSPITAL CIVIL GDL\494959966.jpg"/>
          <p:cNvPicPr>
            <a:picLocks noChangeAspect="1" noChangeArrowheads="1"/>
          </p:cNvPicPr>
          <p:nvPr/>
        </p:nvPicPr>
        <p:blipFill rotWithShape="1">
          <a:blip r:embed="rId3">
            <a:extLst>
              <a:ext uri="{28A0092B-C50C-407E-A947-70E740481C1C}">
                <a14:useLocalDpi xmlns:a14="http://schemas.microsoft.com/office/drawing/2010/main" val="0"/>
              </a:ext>
            </a:extLst>
          </a:blip>
          <a:srcRect l="25449" r="25523" b="38818"/>
          <a:stretch/>
        </p:blipFill>
        <p:spPr bwMode="auto">
          <a:xfrm>
            <a:off x="0" y="0"/>
            <a:ext cx="2771800" cy="1499940"/>
          </a:xfrm>
          <a:prstGeom prst="rect">
            <a:avLst/>
          </a:prstGeom>
          <a:noFill/>
          <a:extLst>
            <a:ext uri="{909E8E84-426E-40DD-AFC4-6F175D3DCCD1}">
              <a14:hiddenFill xmlns:a14="http://schemas.microsoft.com/office/drawing/2010/main">
                <a:solidFill>
                  <a:srgbClr val="FFFFFF"/>
                </a:solidFill>
              </a14:hiddenFill>
            </a:ext>
          </a:extLst>
        </p:spPr>
      </p:pic>
      <p:sp>
        <p:nvSpPr>
          <p:cNvPr id="11" name="1 Título"/>
          <p:cNvSpPr txBox="1">
            <a:spLocks/>
          </p:cNvSpPr>
          <p:nvPr/>
        </p:nvSpPr>
        <p:spPr>
          <a:xfrm>
            <a:off x="3419872" y="216570"/>
            <a:ext cx="5493296" cy="1066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Marco Privacidad del Foro de Cooperación Económica. </a:t>
            </a:r>
            <a:b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smtClean="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Asia- Pacífico</a:t>
            </a:r>
            <a:endPar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endParaRPr>
          </a:p>
        </p:txBody>
      </p:sp>
    </p:spTree>
    <p:extLst>
      <p:ext uri="{BB962C8B-B14F-4D97-AF65-F5344CB8AC3E}">
        <p14:creationId xmlns:p14="http://schemas.microsoft.com/office/powerpoint/2010/main" val="2666493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42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6"/>
          <p:cNvSpPr txBox="1">
            <a:spLocks/>
          </p:cNvSpPr>
          <p:nvPr/>
        </p:nvSpPr>
        <p:spPr>
          <a:xfrm>
            <a:off x="467544" y="2060848"/>
            <a:ext cx="8229600" cy="10668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0B0F0"/>
              </a:solidFill>
              <a:effectLst/>
              <a:uLnTx/>
              <a:uFillTx/>
              <a:latin typeface="+mn-lt"/>
              <a:ea typeface="+mj-ea"/>
              <a:cs typeface="+mj-cs"/>
            </a:endParaRPr>
          </a:p>
        </p:txBody>
      </p:sp>
      <p:sp>
        <p:nvSpPr>
          <p:cNvPr id="3" name="2 Marcador de número de diapositiva"/>
          <p:cNvSpPr>
            <a:spLocks noGrp="1"/>
          </p:cNvSpPr>
          <p:nvPr>
            <p:ph type="sldNum" sz="quarter" idx="12"/>
          </p:nvPr>
        </p:nvSpPr>
        <p:spPr/>
        <p:txBody>
          <a:bodyPr/>
          <a:lstStyle/>
          <a:p>
            <a:fld id="{7C27BB90-4E06-4ACD-B655-AB7651E2F2C5}" type="slidenum">
              <a:rPr lang="en-US" smtClean="0"/>
              <a:pPr/>
              <a:t>45</a:t>
            </a:fld>
            <a:endParaRPr lang="en-US"/>
          </a:p>
        </p:txBody>
      </p:sp>
      <p:sp>
        <p:nvSpPr>
          <p:cNvPr id="7" name="6 Título"/>
          <p:cNvSpPr>
            <a:spLocks noGrp="1"/>
          </p:cNvSpPr>
          <p:nvPr>
            <p:ph type="title"/>
          </p:nvPr>
        </p:nvSpPr>
        <p:spPr>
          <a:xfrm>
            <a:off x="313184" y="32671"/>
            <a:ext cx="8229600" cy="1236089"/>
          </a:xfrm>
        </p:spPr>
        <p:txBody>
          <a:bodyPr>
            <a:noAutofit/>
          </a:bodyPr>
          <a:lstStyle/>
          <a:p>
            <a:pPr lvl="0" algn="ct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Agencia Española de Protección </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de Datos</a:t>
            </a:r>
            <a:br>
              <a:rPr lang="es-MX" sz="24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br>
            <a:r>
              <a:rPr lang="es-MX" sz="1800" b="1" dirty="0">
                <a:solidFill>
                  <a:schemeClr val="accent5">
                    <a:lumMod val="50000"/>
                  </a:schemeClr>
                </a:solidFill>
                <a:effectLst>
                  <a:outerShdw blurRad="38100" dist="38100" dir="2700000" algn="tl">
                    <a:srgbClr val="DDDDDD"/>
                  </a:outerShdw>
                </a:effectLst>
                <a:latin typeface="Andale Mono" charset="0"/>
                <a:ea typeface="ＭＳ Ｐゴシック" charset="0"/>
                <a:cs typeface="ＭＳ Ｐゴシック" charset="0"/>
              </a:rPr>
              <a:t>2202/2005</a:t>
            </a:r>
          </a:p>
        </p:txBody>
      </p:sp>
      <p:sp>
        <p:nvSpPr>
          <p:cNvPr id="8" name="7 CuadroTexto"/>
          <p:cNvSpPr txBox="1"/>
          <p:nvPr/>
        </p:nvSpPr>
        <p:spPr>
          <a:xfrm>
            <a:off x="0" y="1426532"/>
            <a:ext cx="4569280" cy="5293757"/>
          </a:xfrm>
          <a:prstGeom prst="rect">
            <a:avLst/>
          </a:prstGeom>
          <a:noFill/>
        </p:spPr>
        <p:txBody>
          <a:bodyPr wrap="square" rtlCol="0">
            <a:spAutoFit/>
          </a:bodyPr>
          <a:lstStyle/>
          <a:p>
            <a:pPr marL="285750" indent="-285750" algn="just">
              <a:buFont typeface="Arial" charset="0"/>
              <a:buChar char="•"/>
            </a:pPr>
            <a:r>
              <a:rPr lang="es-MX" sz="2600" dirty="0" smtClean="0"/>
              <a:t>2014</a:t>
            </a:r>
            <a:r>
              <a:rPr lang="es-MX" sz="2600" dirty="0"/>
              <a:t>, búsqueda </a:t>
            </a:r>
            <a:r>
              <a:rPr lang="es-MX" sz="2600" dirty="0" smtClean="0"/>
              <a:t>GOOGLE, </a:t>
            </a:r>
          </a:p>
          <a:p>
            <a:pPr marL="285750" indent="-285750" algn="just">
              <a:buFont typeface="Arial" charset="0"/>
              <a:buChar char="•"/>
            </a:pPr>
            <a:r>
              <a:rPr lang="es-MX" sz="2600" dirty="0" smtClean="0"/>
              <a:t>Diagnostico </a:t>
            </a:r>
            <a:r>
              <a:rPr lang="es-MX" sz="2600" dirty="0"/>
              <a:t>clínico y datos personales en resonancia magnética, </a:t>
            </a:r>
            <a:endParaRPr lang="es-MX" sz="2600" dirty="0" smtClean="0"/>
          </a:p>
          <a:p>
            <a:pPr marL="285750" indent="-285750" algn="just">
              <a:buFont typeface="Arial" charset="0"/>
              <a:buChar char="•"/>
            </a:pPr>
            <a:r>
              <a:rPr lang="es-MX" sz="2600" dirty="0" smtClean="0"/>
              <a:t>Concurso sobre casos clínicos de cirugía y traumatología, </a:t>
            </a:r>
          </a:p>
          <a:p>
            <a:pPr marL="285750" indent="-285750" algn="just">
              <a:buFont typeface="Arial" charset="0"/>
              <a:buChar char="•"/>
            </a:pPr>
            <a:r>
              <a:rPr lang="es-MX" sz="2600" dirty="0" smtClean="0"/>
              <a:t>Datos en resonancias publicada</a:t>
            </a:r>
          </a:p>
          <a:p>
            <a:pPr marL="285750" indent="-285750" algn="just">
              <a:buFont typeface="Arial" charset="0"/>
              <a:buChar char="•"/>
            </a:pPr>
            <a:r>
              <a:rPr lang="es-MX" sz="2600" dirty="0" smtClean="0"/>
              <a:t>Falta de  Seguridad de los datos, Convenio 108 y Directiva 95/46/CE y carencia de las medidas de seguridad.</a:t>
            </a:r>
            <a:endParaRPr lang="es-MX" sz="2600" dirty="0"/>
          </a:p>
          <a:p>
            <a:pPr marL="285750" indent="-285750" algn="just">
              <a:buFont typeface="Arial" charset="0"/>
              <a:buChar char="•"/>
            </a:pPr>
            <a:r>
              <a:rPr lang="es-MX" sz="2600" dirty="0" smtClean="0"/>
              <a:t>Multa por 2.000 euros.</a:t>
            </a:r>
          </a:p>
        </p:txBody>
      </p:sp>
      <p:pic>
        <p:nvPicPr>
          <p:cNvPr id="16386" name="Picture 2" descr="C:\Users\CASA\Documents\TALLER DATOS PERSONALES\DIPLOMADO PROTECCIÓN DE DATOS HOSPITAL CIVIL GDL\585093813.jpg"/>
          <p:cNvPicPr>
            <a:picLocks noChangeAspect="1" noChangeArrowheads="1"/>
          </p:cNvPicPr>
          <p:nvPr/>
        </p:nvPicPr>
        <p:blipFill>
          <a:blip r:embed="rId4">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582344" y="1412776"/>
            <a:ext cx="4561656"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929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19672" y="1628800"/>
            <a:ext cx="6408712" cy="3816424"/>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s-MX" sz="8000" dirty="0" smtClean="0"/>
              <a:t>Documental</a:t>
            </a:r>
            <a:endParaRPr lang="en-US" sz="8000" dirty="0"/>
          </a:p>
        </p:txBody>
      </p:sp>
      <p:sp>
        <p:nvSpPr>
          <p:cNvPr id="2" name="1 Marcador de número de diapositiva"/>
          <p:cNvSpPr>
            <a:spLocks noGrp="1"/>
          </p:cNvSpPr>
          <p:nvPr>
            <p:ph type="sldNum" sz="quarter" idx="12"/>
          </p:nvPr>
        </p:nvSpPr>
        <p:spPr/>
        <p:txBody>
          <a:bodyPr/>
          <a:lstStyle/>
          <a:p>
            <a:fld id="{7C27BB90-4E06-4ACD-B655-AB7651E2F2C5}" type="slidenum">
              <a:rPr lang="en-US" smtClean="0"/>
              <a:pPr/>
              <a:t>46</a:t>
            </a:fld>
            <a:endParaRPr lang="en-US"/>
          </a:p>
        </p:txBody>
      </p:sp>
      <p:sp>
        <p:nvSpPr>
          <p:cNvPr id="5" name="4 CuadroTexto"/>
          <p:cNvSpPr txBox="1"/>
          <p:nvPr/>
        </p:nvSpPr>
        <p:spPr>
          <a:xfrm>
            <a:off x="4283968" y="2204864"/>
            <a:ext cx="1079142" cy="369332"/>
          </a:xfrm>
          <a:prstGeom prst="rect">
            <a:avLst/>
          </a:prstGeom>
          <a:noFill/>
        </p:spPr>
        <p:txBody>
          <a:bodyPr wrap="none" rtlCol="0">
            <a:spAutoFit/>
          </a:bodyPr>
          <a:lstStyle/>
          <a:p>
            <a:r>
              <a:rPr lang="es-ES_tradnl" dirty="0" smtClean="0">
                <a:hlinkClick r:id="rId2" action="ppaction://hlinkfile"/>
              </a:rPr>
              <a:t>VIDEO 1</a:t>
            </a:r>
            <a:endParaRPr lang="es-MX" dirty="0"/>
          </a:p>
        </p:txBody>
      </p:sp>
      <p:sp>
        <p:nvSpPr>
          <p:cNvPr id="6" name="5 CuadroTexto"/>
          <p:cNvSpPr txBox="1"/>
          <p:nvPr/>
        </p:nvSpPr>
        <p:spPr>
          <a:xfrm>
            <a:off x="4211960" y="4725144"/>
            <a:ext cx="1107996" cy="369332"/>
          </a:xfrm>
          <a:prstGeom prst="rect">
            <a:avLst/>
          </a:prstGeom>
          <a:noFill/>
        </p:spPr>
        <p:txBody>
          <a:bodyPr wrap="none" rtlCol="0">
            <a:spAutoFit/>
          </a:bodyPr>
          <a:lstStyle/>
          <a:p>
            <a:r>
              <a:rPr lang="es-ES_tradnl" dirty="0" smtClean="0">
                <a:hlinkClick r:id="rId3" action="ppaction://hlinkfile"/>
              </a:rPr>
              <a:t>VIDEO 2</a:t>
            </a:r>
            <a:endParaRPr lang="es-MX"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45309" y="1772816"/>
            <a:ext cx="5498691" cy="2862322"/>
          </a:xfrm>
          <a:prstGeom prst="rect">
            <a:avLst/>
          </a:prstGeom>
        </p:spPr>
        <p:txBody>
          <a:bodyPr wrap="square">
            <a:spAutoFit/>
          </a:bodyPr>
          <a:lstStyle/>
          <a:p>
            <a:pPr algn="ctr"/>
            <a:endParaRPr lang="es-ES" sz="6000" dirty="0">
              <a:solidFill>
                <a:schemeClr val="accent5">
                  <a:lumMod val="75000"/>
                </a:schemeClr>
              </a:solidFill>
              <a:latin typeface="Calibri"/>
              <a:cs typeface="Calibri"/>
            </a:endParaRPr>
          </a:p>
          <a:p>
            <a:pPr algn="ctr"/>
            <a:r>
              <a:rPr lang="es-ES" sz="6000" b="1" dirty="0" smtClean="0">
                <a:solidFill>
                  <a:schemeClr val="tx1">
                    <a:lumMod val="50000"/>
                    <a:lumOff val="50000"/>
                  </a:schemeClr>
                </a:solidFill>
                <a:latin typeface="Andale Mono"/>
                <a:cs typeface="Andale Mono"/>
              </a:rPr>
              <a:t>GRACIAS</a:t>
            </a:r>
          </a:p>
          <a:p>
            <a:pPr algn="ctr"/>
            <a:endParaRPr lang="es-ES" sz="6000" b="1" dirty="0">
              <a:solidFill>
                <a:schemeClr val="tx1">
                  <a:lumMod val="50000"/>
                  <a:lumOff val="50000"/>
                </a:schemeClr>
              </a:solidFill>
              <a:latin typeface="Andale Mono"/>
              <a:cs typeface="Andale Mono"/>
            </a:endParaRPr>
          </a:p>
        </p:txBody>
      </p:sp>
      <p:pic>
        <p:nvPicPr>
          <p:cNvPr id="9" name="Imagen 8" descr="1.jpg"/>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6568" y="0"/>
            <a:ext cx="3354705" cy="6858000"/>
          </a:xfrm>
          <a:prstGeom prst="rect">
            <a:avLst/>
          </a:prstGeom>
        </p:spPr>
      </p:pic>
    </p:spTree>
    <p:extLst>
      <p:ext uri="{BB962C8B-B14F-4D97-AF65-F5344CB8AC3E}">
        <p14:creationId xmlns:p14="http://schemas.microsoft.com/office/powerpoint/2010/main" val="674999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4"/>
          <p:cNvPicPr>
            <a:picLocks noChangeAspect="1"/>
          </p:cNvPicPr>
          <p:nvPr/>
        </p:nvPicPr>
        <p:blipFill>
          <a:blip r:embed="rId3">
            <a:extLst>
              <a:ext uri="{28A0092B-C50C-407E-A947-70E740481C1C}">
                <a14:useLocalDpi xmlns:a14="http://schemas.microsoft.com/office/drawing/2010/main" val="0"/>
              </a:ext>
            </a:extLst>
          </a:blip>
          <a:srcRect l="15695" t="92149" r="61156"/>
          <a:stretch>
            <a:fillRect/>
          </a:stretch>
        </p:blipFill>
        <p:spPr bwMode="auto">
          <a:xfrm>
            <a:off x="-38439" y="-15156"/>
            <a:ext cx="9215438" cy="149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Marcador de número de diapositiva"/>
          <p:cNvSpPr>
            <a:spLocks noGrp="1"/>
          </p:cNvSpPr>
          <p:nvPr>
            <p:ph type="sldNum" sz="quarter" idx="12"/>
          </p:nvPr>
        </p:nvSpPr>
        <p:spPr/>
        <p:txBody>
          <a:bodyPr/>
          <a:lstStyle/>
          <a:p>
            <a:fld id="{7C27BB90-4E06-4ACD-B655-AB7651E2F2C5}" type="slidenum">
              <a:rPr lang="en-US" smtClean="0"/>
              <a:pPr/>
              <a:t>5</a:t>
            </a:fld>
            <a:endParaRPr lang="en-US"/>
          </a:p>
        </p:txBody>
      </p:sp>
      <p:sp>
        <p:nvSpPr>
          <p:cNvPr id="7" name="CuadroTexto 6"/>
          <p:cNvSpPr txBox="1"/>
          <p:nvPr/>
        </p:nvSpPr>
        <p:spPr>
          <a:xfrm>
            <a:off x="1691680" y="241484"/>
            <a:ext cx="7377369" cy="523220"/>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Requisitos de datos personales</a:t>
            </a:r>
          </a:p>
        </p:txBody>
      </p:sp>
      <p:sp>
        <p:nvSpPr>
          <p:cNvPr id="12" name="4 CuadroTexto"/>
          <p:cNvSpPr txBox="1"/>
          <p:nvPr/>
        </p:nvSpPr>
        <p:spPr>
          <a:xfrm>
            <a:off x="4742236" y="1914552"/>
            <a:ext cx="2714644" cy="369332"/>
          </a:xfrm>
          <a:prstGeom prst="rect">
            <a:avLst/>
          </a:prstGeom>
          <a:noFill/>
        </p:spPr>
        <p:txBody>
          <a:bodyPr wrap="square" rtlCol="0">
            <a:spAutoFit/>
          </a:bodyPr>
          <a:lstStyle/>
          <a:p>
            <a:endParaRPr lang="es-MX" dirty="0"/>
          </a:p>
        </p:txBody>
      </p:sp>
      <p:sp>
        <p:nvSpPr>
          <p:cNvPr id="9" name="2 Marcador de contenido"/>
          <p:cNvSpPr txBox="1">
            <a:spLocks/>
          </p:cNvSpPr>
          <p:nvPr/>
        </p:nvSpPr>
        <p:spPr>
          <a:xfrm>
            <a:off x="539552" y="1916832"/>
            <a:ext cx="4429156" cy="43251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9728" indent="0" algn="just">
              <a:buFont typeface="Arial"/>
              <a:buNone/>
            </a:pPr>
            <a:r>
              <a:rPr lang="es-MX" dirty="0" smtClean="0"/>
              <a:t>c) Que sean aspectos específicos; u </a:t>
            </a:r>
            <a:r>
              <a:rPr lang="es-MX" u="sng" dirty="0" smtClean="0"/>
              <a:t>otro dato análogo que afecte la INTIMIDAD personal o genere discriminación</a:t>
            </a:r>
          </a:p>
          <a:p>
            <a:pPr algn="just"/>
            <a:endParaRPr lang="es-MX" dirty="0"/>
          </a:p>
        </p:txBody>
      </p:sp>
      <p:pic>
        <p:nvPicPr>
          <p:cNvPr id="17410" name="Picture 2" descr="C:\Users\CASA\Documents\TALLER DATOS PERSONALES\DIPLOMADO PROTECCIÓN DE DATOS HOSPITAL CIVIL GDL\53690750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708" y="1484784"/>
            <a:ext cx="4170963" cy="5373216"/>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4"/>
          <p:cNvPicPr>
            <a:picLocks noChangeAspect="1"/>
          </p:cNvPicPr>
          <p:nvPr/>
        </p:nvPicPr>
        <p:blipFill>
          <a:blip r:embed="rId5">
            <a:duotone>
              <a:prstClr val="black"/>
              <a:schemeClr val="accent3">
                <a:tint val="45000"/>
                <a:satMod val="400000"/>
              </a:schemeClr>
            </a:duoton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l="15695" t="92149" r="61156"/>
          <a:stretch>
            <a:fillRect/>
          </a:stretch>
        </p:blipFill>
        <p:spPr bwMode="auto">
          <a:xfrm>
            <a:off x="6444208" y="4812394"/>
            <a:ext cx="2699792" cy="504056"/>
          </a:xfrm>
          <a:prstGeom prst="rect">
            <a:avLst/>
          </a:prstGeom>
          <a:solidFill>
            <a:schemeClr val="accent3">
              <a:lumMod val="60000"/>
              <a:lumOff val="40000"/>
            </a:schemeClr>
          </a:solidFill>
          <a:ln>
            <a:noFill/>
          </a:ln>
          <a:extLst/>
        </p:spPr>
      </p:pic>
      <p:pic>
        <p:nvPicPr>
          <p:cNvPr id="15" name="5 Imagen" descr="untitled.bmp"/>
          <p:cNvPicPr>
            <a:picLocks noChangeAspect="1"/>
          </p:cNvPicPr>
          <p:nvPr/>
        </p:nvPicPr>
        <p:blipFill>
          <a:blip r:embed="rId7" cstate="print"/>
          <a:stretch>
            <a:fillRect/>
          </a:stretch>
        </p:blipFill>
        <p:spPr>
          <a:xfrm>
            <a:off x="-38439" y="-15156"/>
            <a:ext cx="2306183" cy="1499940"/>
          </a:xfrm>
          <a:prstGeom prst="rect">
            <a:avLst/>
          </a:prstGeom>
        </p:spPr>
      </p:pic>
    </p:spTree>
    <p:extLst>
      <p:ext uri="{BB962C8B-B14F-4D97-AF65-F5344CB8AC3E}">
        <p14:creationId xmlns:p14="http://schemas.microsoft.com/office/powerpoint/2010/main" val="51568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285860"/>
            <a:ext cx="8229600" cy="4325112"/>
          </a:xfrm>
        </p:spPr>
        <p:txBody>
          <a:bodyPr>
            <a:normAutofit/>
          </a:bodyPr>
          <a:lstStyle/>
          <a:p>
            <a:endParaRPr lang="es-MX" dirty="0" smtClean="0"/>
          </a:p>
          <a:p>
            <a:endParaRPr lang="es-MX" dirty="0" smtClean="0"/>
          </a:p>
          <a:p>
            <a:pPr>
              <a:buNone/>
            </a:pPr>
            <a:r>
              <a:rPr lang="es-MX" dirty="0" smtClean="0"/>
              <a:t> </a:t>
            </a:r>
          </a:p>
          <a:p>
            <a:pPr>
              <a:buNone/>
            </a:pPr>
            <a:r>
              <a:rPr lang="es-MX" dirty="0" smtClean="0"/>
              <a:t> </a:t>
            </a:r>
          </a:p>
          <a:p>
            <a:pPr>
              <a:buNone/>
            </a:pPr>
            <a:endParaRPr lang="es-MX" dirty="0" smtClean="0"/>
          </a:p>
          <a:p>
            <a:pPr algn="r"/>
            <a:endParaRPr lang="es-MX" dirty="0" smtClean="0"/>
          </a:p>
          <a:p>
            <a:endParaRPr lang="es-MX" dirty="0" smtClean="0"/>
          </a:p>
          <a:p>
            <a:endParaRPr lang="es-MX" dirty="0"/>
          </a:p>
        </p:txBody>
      </p:sp>
      <p:sp>
        <p:nvSpPr>
          <p:cNvPr id="2" name="1 Marcador de número de diapositiva"/>
          <p:cNvSpPr>
            <a:spLocks noGrp="1"/>
          </p:cNvSpPr>
          <p:nvPr>
            <p:ph type="sldNum" sz="quarter" idx="12"/>
          </p:nvPr>
        </p:nvSpPr>
        <p:spPr/>
        <p:txBody>
          <a:bodyPr/>
          <a:lstStyle/>
          <a:p>
            <a:fld id="{7C27BB90-4E06-4ACD-B655-AB7651E2F2C5}" type="slidenum">
              <a:rPr lang="en-US" smtClean="0"/>
              <a:pPr/>
              <a:t>6</a:t>
            </a:fld>
            <a:endParaRPr lang="en-US"/>
          </a:p>
        </p:txBody>
      </p:sp>
      <p:graphicFrame>
        <p:nvGraphicFramePr>
          <p:cNvPr id="5" name="4 Diagrama"/>
          <p:cNvGraphicFramePr/>
          <p:nvPr>
            <p:extLst>
              <p:ext uri="{D42A27DB-BD31-4B8C-83A1-F6EECF244321}">
                <p14:modId xmlns:p14="http://schemas.microsoft.com/office/powerpoint/2010/main" val="92413663"/>
              </p:ext>
            </p:extLst>
          </p:nvPr>
        </p:nvGraphicFramePr>
        <p:xfrm>
          <a:off x="214282" y="620688"/>
          <a:ext cx="8715436" cy="602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5868144" y="1556792"/>
            <a:ext cx="288032" cy="369332"/>
          </a:xfrm>
          <a:prstGeom prst="rect">
            <a:avLst/>
          </a:prstGeom>
          <a:noFill/>
        </p:spPr>
        <p:txBody>
          <a:bodyPr wrap="square" rtlCol="0">
            <a:spAutoFit/>
          </a:bodyPr>
          <a:lstStyle/>
          <a:p>
            <a:r>
              <a:rPr lang="es-ES_tradnl" dirty="0" smtClean="0"/>
              <a:t>O</a:t>
            </a:r>
            <a:endParaRPr lang="es-MX" dirty="0"/>
          </a:p>
        </p:txBody>
      </p:sp>
      <p:pic>
        <p:nvPicPr>
          <p:cNvPr id="6" name="Imagen 14"/>
          <p:cNvPicPr>
            <a:picLocks noChangeAspect="1"/>
          </p:cNvPicPr>
          <p:nvPr/>
        </p:nvPicPr>
        <p:blipFill>
          <a:blip r:embed="rId8">
            <a:extLst>
              <a:ext uri="{28A0092B-C50C-407E-A947-70E740481C1C}">
                <a14:useLocalDpi xmlns:a14="http://schemas.microsoft.com/office/drawing/2010/main" val="0"/>
              </a:ext>
            </a:extLst>
          </a:blip>
          <a:srcRect l="15695" t="92149" r="61156"/>
          <a:stretch>
            <a:fillRect/>
          </a:stretch>
        </p:blipFill>
        <p:spPr bwMode="auto">
          <a:xfrm>
            <a:off x="-38439" y="-15156"/>
            <a:ext cx="9215438" cy="106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1691680" y="241484"/>
            <a:ext cx="7377369" cy="523220"/>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Datos personales</a:t>
            </a:r>
          </a:p>
        </p:txBody>
      </p:sp>
      <p:pic>
        <p:nvPicPr>
          <p:cNvPr id="2051" name="Picture 3" descr="C:\Users\CASA\Documents\TALLER DATOS PERSONALES\DIPLOMADO PROTECCIÓN DE DATOS HOSPITAL CIVIL GDL\141476528.jpg"/>
          <p:cNvPicPr>
            <a:picLocks noChangeAspect="1" noChangeArrowheads="1"/>
          </p:cNvPicPr>
          <p:nvPr/>
        </p:nvPicPr>
        <p:blipFill>
          <a:blip r:embed="rId9">
            <a:extLst>
              <a:ext uri="{BEBA8EAE-BF5A-486C-A8C5-ECC9F3942E4B}">
                <a14:imgProps xmlns:a14="http://schemas.microsoft.com/office/drawing/2010/main">
                  <a14:imgLayer r:embed="rId10">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020272" y="2852936"/>
            <a:ext cx="1879536"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44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15695" t="92149" r="61156" b="2627"/>
          <a:stretch/>
        </p:blipFill>
        <p:spPr>
          <a:xfrm>
            <a:off x="3347863" y="1"/>
            <a:ext cx="5796137" cy="1124744"/>
          </a:xfrm>
          <a:prstGeom prst="rect">
            <a:avLst/>
          </a:prstGeom>
        </p:spPr>
      </p:pic>
      <p:pic>
        <p:nvPicPr>
          <p:cNvPr id="8" name="Imagen 7" descr="479330804.jpg"/>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2718" r="24455" b="40252"/>
          <a:stretch/>
        </p:blipFill>
        <p:spPr>
          <a:xfrm>
            <a:off x="0" y="0"/>
            <a:ext cx="3398337" cy="6858000"/>
          </a:xfrm>
          <a:prstGeom prst="rect">
            <a:avLst/>
          </a:prstGeom>
        </p:spPr>
      </p:pic>
      <p:sp>
        <p:nvSpPr>
          <p:cNvPr id="6" name="CuadroTexto 5"/>
          <p:cNvSpPr txBox="1"/>
          <p:nvPr/>
        </p:nvSpPr>
        <p:spPr>
          <a:xfrm>
            <a:off x="2915816" y="332656"/>
            <a:ext cx="6264696" cy="523220"/>
          </a:xfrm>
          <a:prstGeom prst="rect">
            <a:avLst/>
          </a:prstGeom>
          <a:noFill/>
        </p:spPr>
        <p:txBody>
          <a:bodyPr wrap="square" rtlCol="0">
            <a:spAutoFit/>
          </a:bodyPr>
          <a:lstStyle/>
          <a:p>
            <a:pPr algn="ctr"/>
            <a:r>
              <a:rPr lang="es-ES" sz="2800" b="1" dirty="0" smtClean="0">
                <a:solidFill>
                  <a:schemeClr val="accent5">
                    <a:lumMod val="50000"/>
                  </a:schemeClr>
                </a:solidFill>
                <a:effectLst>
                  <a:outerShdw blurRad="50800" dist="38100" dir="2700000" algn="tl" rotWithShape="0">
                    <a:prstClr val="black">
                      <a:alpha val="40000"/>
                    </a:prstClr>
                  </a:outerShdw>
                </a:effectLst>
                <a:latin typeface="Andale Mono"/>
                <a:cs typeface="Andale Mono"/>
              </a:rPr>
              <a:t>¿Qué es la privacidad?</a:t>
            </a:r>
            <a:endParaRPr lang="es-ES" sz="2800" b="1" dirty="0">
              <a:solidFill>
                <a:schemeClr val="accent5">
                  <a:lumMod val="50000"/>
                </a:schemeClr>
              </a:solidFill>
              <a:effectLst>
                <a:outerShdw blurRad="50800" dist="38100" dir="2700000" algn="tl" rotWithShape="0">
                  <a:prstClr val="black">
                    <a:alpha val="40000"/>
                  </a:prstClr>
                </a:outerShdw>
              </a:effectLst>
              <a:latin typeface="Andale Mono"/>
              <a:cs typeface="Andale Mono"/>
            </a:endParaRPr>
          </a:p>
        </p:txBody>
      </p:sp>
      <p:sp>
        <p:nvSpPr>
          <p:cNvPr id="9" name="11 CuadroTexto"/>
          <p:cNvSpPr txBox="1"/>
          <p:nvPr/>
        </p:nvSpPr>
        <p:spPr>
          <a:xfrm>
            <a:off x="4427984" y="1552968"/>
            <a:ext cx="4176464" cy="4893647"/>
          </a:xfrm>
          <a:prstGeom prst="rect">
            <a:avLst/>
          </a:prstGeom>
          <a:noFill/>
        </p:spPr>
        <p:txBody>
          <a:bodyPr wrap="square" rtlCol="0">
            <a:spAutoFit/>
          </a:bodyPr>
          <a:lstStyle/>
          <a:p>
            <a:pPr algn="just"/>
            <a:r>
              <a:rPr lang="es-MX" sz="2400" dirty="0" smtClean="0"/>
              <a:t>La privacidad o vida privada abarca todas aquellas manifestaciones que  están apartadas de lo público del individuo, del papel que cada quien representa en la sociedad, en virtud del cual se imponen ciertos contactos o relaciones con terceros.</a:t>
            </a:r>
          </a:p>
          <a:p>
            <a:pPr algn="just"/>
            <a:endParaRPr lang="es-MX" sz="2400" dirty="0"/>
          </a:p>
          <a:p>
            <a:pPr algn="just"/>
            <a:endParaRPr lang="es-MX" sz="2400" dirty="0" smtClean="0"/>
          </a:p>
          <a:p>
            <a:pPr algn="just"/>
            <a:endParaRPr lang="es-MX" sz="2400" dirty="0"/>
          </a:p>
          <a:p>
            <a:pPr algn="just"/>
            <a:endParaRPr lang="es-MX" sz="2400" dirty="0"/>
          </a:p>
        </p:txBody>
      </p:sp>
    </p:spTree>
    <p:extLst>
      <p:ext uri="{BB962C8B-B14F-4D97-AF65-F5344CB8AC3E}">
        <p14:creationId xmlns:p14="http://schemas.microsoft.com/office/powerpoint/2010/main" val="3049650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3707904" y="1628800"/>
            <a:ext cx="4752528" cy="4392488"/>
          </a:xfrm>
          <a:prstGeom prst="rect">
            <a:avLst/>
          </a:prstGeom>
        </p:spPr>
        <p:txBody>
          <a:bodyPr vert="horz" anchor="ctr">
            <a:noAutofit/>
          </a:bodyPr>
          <a:lstStyle/>
          <a:p>
            <a:pPr algn="just">
              <a:spcBef>
                <a:spcPct val="0"/>
              </a:spcBef>
              <a:buFont typeface="Arial" pitchFamily="34" charset="0"/>
              <a:buChar char="•"/>
            </a:pPr>
            <a:r>
              <a:rPr lang="es-MX" sz="2400" b="1" dirty="0" smtClean="0"/>
              <a:t>Bajo Fernández lo define como:</a:t>
            </a:r>
            <a:r>
              <a:rPr lang="es-MX" sz="2400" dirty="0" smtClean="0"/>
              <a:t/>
            </a:r>
            <a:br>
              <a:rPr lang="es-MX" sz="2400" dirty="0" smtClean="0"/>
            </a:br>
            <a:r>
              <a:rPr lang="es-MX" sz="2400" i="1" dirty="0" smtClean="0"/>
              <a:t> “El ámbito personal donde cada uno, preservado del mundo exterior, encuentra las posibilidades de desarrollo y fomento de su personalidad” </a:t>
            </a:r>
            <a:br>
              <a:rPr lang="es-MX" sz="2400" i="1" dirty="0" smtClean="0"/>
            </a:br>
            <a:endParaRPr lang="es-MX" sz="2400" i="1" dirty="0" smtClean="0">
              <a:solidFill>
                <a:schemeClr val="tx2"/>
              </a:solidFill>
              <a:ea typeface="+mj-ea"/>
              <a:cs typeface="+mj-cs"/>
            </a:endParaRPr>
          </a:p>
          <a:p>
            <a:pPr lvl="0">
              <a:spcBef>
                <a:spcPct val="0"/>
              </a:spcBef>
              <a:buFont typeface="Arial" pitchFamily="34" charset="0"/>
              <a:buChar char="•"/>
            </a:pPr>
            <a:r>
              <a:rPr lang="es-MX" sz="2400" b="1" dirty="0" smtClean="0"/>
              <a:t>González </a:t>
            </a:r>
            <a:r>
              <a:rPr lang="es-MX" sz="2400" b="1" dirty="0" err="1"/>
              <a:t>Gaitano</a:t>
            </a:r>
            <a:r>
              <a:rPr lang="es-MX" sz="2400" b="1" dirty="0"/>
              <a:t> sostiene </a:t>
            </a:r>
            <a:r>
              <a:rPr lang="es-MX" sz="2400" b="1" dirty="0" smtClean="0"/>
              <a:t>que:</a:t>
            </a:r>
          </a:p>
          <a:p>
            <a:pPr lvl="0" algn="just">
              <a:spcBef>
                <a:spcPct val="0"/>
              </a:spcBef>
            </a:pPr>
            <a:r>
              <a:rPr lang="es-MX" sz="2400" i="1" dirty="0" smtClean="0"/>
              <a:t> “Pierde </a:t>
            </a:r>
            <a:r>
              <a:rPr lang="es-MX" sz="2400" i="1" dirty="0"/>
              <a:t>su condición de íntimo aquello que los demás, pocos o muchos, conocen</a:t>
            </a:r>
            <a:r>
              <a:rPr lang="es-MX" sz="2400" i="1" dirty="0" smtClean="0"/>
              <a:t>”</a:t>
            </a:r>
            <a:endParaRPr lang="es-MX" sz="2400" i="1" dirty="0" smtClean="0">
              <a:solidFill>
                <a:schemeClr val="tx2"/>
              </a:solidFill>
              <a:ea typeface="+mj-ea"/>
              <a:cs typeface="+mj-cs"/>
            </a:endParaRPr>
          </a:p>
        </p:txBody>
      </p:sp>
      <p:sp>
        <p:nvSpPr>
          <p:cNvPr id="3" name="2 Marcador de número de diapositiva"/>
          <p:cNvSpPr>
            <a:spLocks noGrp="1"/>
          </p:cNvSpPr>
          <p:nvPr>
            <p:ph type="sldNum" sz="quarter" idx="12"/>
          </p:nvPr>
        </p:nvSpPr>
        <p:spPr/>
        <p:txBody>
          <a:bodyPr/>
          <a:lstStyle/>
          <a:p>
            <a:fld id="{7C27BB90-4E06-4ACD-B655-AB7651E2F2C5}" type="slidenum">
              <a:rPr lang="en-US" smtClean="0"/>
              <a:pPr/>
              <a:t>8</a:t>
            </a:fld>
            <a:endParaRPr lang="en-US"/>
          </a:p>
        </p:txBody>
      </p:sp>
      <p:pic>
        <p:nvPicPr>
          <p:cNvPr id="5" name="Imagen 4"/>
          <p:cNvPicPr>
            <a:picLocks noChangeAspect="1"/>
          </p:cNvPicPr>
          <p:nvPr/>
        </p:nvPicPr>
        <p:blipFill rotWithShape="1">
          <a:blip r:embed="rId3"/>
          <a:srcRect l="15695" t="92149" r="61156" b="2627"/>
          <a:stretch/>
        </p:blipFill>
        <p:spPr>
          <a:xfrm>
            <a:off x="3347863" y="1"/>
            <a:ext cx="5796137" cy="1124744"/>
          </a:xfrm>
          <a:prstGeom prst="rect">
            <a:avLst/>
          </a:prstGeom>
        </p:spPr>
      </p:pic>
      <p:pic>
        <p:nvPicPr>
          <p:cNvPr id="6" name="Imagen 5" descr="479330804.jpg"/>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42718" r="24455" b="40252"/>
          <a:stretch/>
        </p:blipFill>
        <p:spPr>
          <a:xfrm>
            <a:off x="0" y="0"/>
            <a:ext cx="3398337" cy="6858000"/>
          </a:xfrm>
          <a:prstGeom prst="rect">
            <a:avLst/>
          </a:prstGeom>
        </p:spPr>
      </p:pic>
      <p:sp>
        <p:nvSpPr>
          <p:cNvPr id="7" name="CuadroTexto 6"/>
          <p:cNvSpPr txBox="1"/>
          <p:nvPr/>
        </p:nvSpPr>
        <p:spPr>
          <a:xfrm>
            <a:off x="2915816" y="332656"/>
            <a:ext cx="6264696" cy="523220"/>
          </a:xfrm>
          <a:prstGeom prst="rect">
            <a:avLst/>
          </a:prstGeom>
          <a:noFill/>
        </p:spPr>
        <p:txBody>
          <a:bodyPr wrap="square" rtlCol="0">
            <a:spAutoFit/>
          </a:bodyPr>
          <a:lstStyle/>
          <a:p>
            <a:pPr algn="ctr"/>
            <a:r>
              <a:rPr lang="es-ES" sz="2800" b="1" dirty="0" smtClean="0">
                <a:solidFill>
                  <a:schemeClr val="accent5">
                    <a:lumMod val="50000"/>
                  </a:schemeClr>
                </a:solidFill>
                <a:effectLst>
                  <a:outerShdw blurRad="50800" dist="38100" dir="2700000" algn="tl" rotWithShape="0">
                    <a:prstClr val="black">
                      <a:alpha val="40000"/>
                    </a:prstClr>
                  </a:outerShdw>
                </a:effectLst>
                <a:latin typeface="Andale Mono"/>
                <a:cs typeface="Andale Mono"/>
              </a:rPr>
              <a:t>¿Qué es la intimidad?</a:t>
            </a:r>
            <a:endParaRPr lang="es-ES" sz="2800" b="1" dirty="0">
              <a:solidFill>
                <a:schemeClr val="accent5">
                  <a:lumMod val="50000"/>
                </a:schemeClr>
              </a:solidFill>
              <a:effectLst>
                <a:outerShdw blurRad="50800" dist="38100" dir="2700000" algn="tl" rotWithShape="0">
                  <a:prstClr val="black">
                    <a:alpha val="40000"/>
                  </a:prstClr>
                </a:outerShdw>
              </a:effectLst>
              <a:latin typeface="Andale Mono"/>
              <a:cs typeface="Andale Mono"/>
            </a:endParaRPr>
          </a:p>
        </p:txBody>
      </p:sp>
    </p:spTree>
    <p:extLst>
      <p:ext uri="{BB962C8B-B14F-4D97-AF65-F5344CB8AC3E}">
        <p14:creationId xmlns:p14="http://schemas.microsoft.com/office/powerpoint/2010/main" val="318740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41058049"/>
              </p:ext>
            </p:extLst>
          </p:nvPr>
        </p:nvGraphicFramePr>
        <p:xfrm>
          <a:off x="214313" y="1571625"/>
          <a:ext cx="8643937" cy="4645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número de diapositiva"/>
          <p:cNvSpPr>
            <a:spLocks noGrp="1"/>
          </p:cNvSpPr>
          <p:nvPr>
            <p:ph type="sldNum" sz="quarter" idx="12"/>
          </p:nvPr>
        </p:nvSpPr>
        <p:spPr/>
        <p:txBody>
          <a:bodyPr/>
          <a:lstStyle/>
          <a:p>
            <a:fld id="{7C27BB90-4E06-4ACD-B655-AB7651E2F2C5}" type="slidenum">
              <a:rPr lang="en-US" smtClean="0"/>
              <a:pPr/>
              <a:t>9</a:t>
            </a:fld>
            <a:endParaRPr lang="en-US"/>
          </a:p>
        </p:txBody>
      </p:sp>
      <p:pic>
        <p:nvPicPr>
          <p:cNvPr id="6" name="Imagen 14"/>
          <p:cNvPicPr>
            <a:picLocks noChangeAspect="1"/>
          </p:cNvPicPr>
          <p:nvPr/>
        </p:nvPicPr>
        <p:blipFill>
          <a:blip r:embed="rId8">
            <a:extLst>
              <a:ext uri="{28A0092B-C50C-407E-A947-70E740481C1C}">
                <a14:useLocalDpi xmlns:a14="http://schemas.microsoft.com/office/drawing/2010/main" val="0"/>
              </a:ext>
            </a:extLst>
          </a:blip>
          <a:srcRect l="15695" t="92149" r="61156"/>
          <a:stretch>
            <a:fillRect/>
          </a:stretch>
        </p:blipFill>
        <p:spPr bwMode="auto">
          <a:xfrm>
            <a:off x="-38439" y="-15156"/>
            <a:ext cx="9215438" cy="121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p:cNvSpPr txBox="1"/>
          <p:nvPr/>
        </p:nvSpPr>
        <p:spPr>
          <a:xfrm>
            <a:off x="1691680" y="241484"/>
            <a:ext cx="7377369" cy="523220"/>
          </a:xfrm>
          <a:prstGeom prst="rect">
            <a:avLst/>
          </a:prstGeom>
          <a:noFill/>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defRPr/>
            </a:pPr>
            <a:r>
              <a:rPr lang="es-ES" sz="2800" b="1" dirty="0" smtClean="0">
                <a:solidFill>
                  <a:schemeClr val="accent5">
                    <a:lumMod val="50000"/>
                  </a:schemeClr>
                </a:solidFill>
                <a:effectLst>
                  <a:outerShdw blurRad="38100" dist="38100" dir="2700000" algn="tl">
                    <a:srgbClr val="DDDDDD"/>
                  </a:outerShdw>
                </a:effectLst>
                <a:latin typeface="Andale Mono" charset="0"/>
              </a:rPr>
              <a:t>Clasificación de datos personales</a:t>
            </a:r>
          </a:p>
        </p:txBody>
      </p:sp>
      <p:pic>
        <p:nvPicPr>
          <p:cNvPr id="3075" name="Picture 3" descr="C:\Users\CASA\Documents\TALLER DATOS PERSONALES\DIPLOMADO PROTECCIÓN DE DATOS HOSPITAL CIVIL GDL\56709189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39" y="-15155"/>
            <a:ext cx="3026263" cy="121190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14"/>
          <p:cNvPicPr>
            <a:picLocks noChangeAspect="1"/>
          </p:cNvPicPr>
          <p:nvPr/>
        </p:nvPicPr>
        <p:blipFill>
          <a:blip r:embed="rId10">
            <a:duotone>
              <a:prstClr val="black"/>
              <a:schemeClr val="tx2">
                <a:tint val="45000"/>
                <a:satMod val="400000"/>
              </a:schemeClr>
            </a:duotone>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l="15695" t="92149" r="61156"/>
          <a:stretch>
            <a:fillRect/>
          </a:stretch>
        </p:blipFill>
        <p:spPr bwMode="auto">
          <a:xfrm>
            <a:off x="996424" y="692696"/>
            <a:ext cx="1991400" cy="15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6443</TotalTime>
  <Words>4387</Words>
  <Application>Microsoft Office PowerPoint</Application>
  <PresentationFormat>Presentación en pantalla (4:3)</PresentationFormat>
  <Paragraphs>623</Paragraphs>
  <Slides>47</Slides>
  <Notes>43</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Tema de Office</vt:lpstr>
      <vt:lpstr>Presentación de PowerPoint</vt:lpstr>
      <vt:lpstr>6 de noviembre,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Datos personales de salud </vt:lpstr>
      <vt:lpstr>Presentación de PowerPoint</vt:lpstr>
      <vt:lpstr>Presentación de PowerPoint</vt:lpstr>
      <vt:lpstr>Presentación de PowerPoint</vt:lpstr>
      <vt:lpstr>Presentación de PowerPoint</vt:lpstr>
      <vt:lpstr>Presentación de PowerPoint</vt:lpstr>
      <vt:lpstr>Antecedentes  Ámbito Internacional</vt:lpstr>
      <vt:lpstr>Presentación de PowerPoint</vt:lpstr>
      <vt:lpstr>Presentación de PowerPoint</vt:lpstr>
      <vt:lpstr>Presentación de PowerPoint</vt:lpstr>
      <vt:lpstr>Presentación de PowerPoint</vt:lpstr>
      <vt:lpstr>Presentación de PowerPoint</vt:lpstr>
      <vt:lpstr>Presentación de PowerPoint</vt:lpstr>
      <vt:lpstr>Convenio 108  Consejo de Europa Para la Protección de las Personas respecto al Tratamiento Automatizado de datos de Carácter Personal</vt:lpstr>
      <vt:lpstr>Presentación de PowerPoint</vt:lpstr>
      <vt:lpstr>Resolución 45/95  ONU  Las Directrices para la Regulación de los Archivos de Datos Personales Informatizados</vt:lpstr>
      <vt:lpstr>Resolución 45/95  ONU  Las Directrices para la Regulación de los Archivos de Datos Personales Informatizados</vt:lpstr>
      <vt:lpstr>Resolución 45/95  ONU  Las Directrices para la Regulación de los Archivos de Datos Personales Informatizados</vt:lpstr>
      <vt:lpstr>Resolución 45/95  ONU  Las Directrices para la Regulación de los Archivos de Datos Personales Informatizados</vt:lpstr>
      <vt:lpstr>Resolución 45/95  ONU  Las Directrices para la Regulación de los Archivos de Datos Personales Informatizados</vt:lpstr>
      <vt:lpstr>Resolución 45/95  ONU  Las Directrices para la Regulación de los Archivos de Datos Personales Informatizados</vt:lpstr>
      <vt:lpstr>DIRECTIVA 95/46/CE  Parlamento Europeo y del Consejo  La Protección de Personas Físicas en lo que respecta al Tratamiento de Datos Personales y a la Libre Circulación de estos datos</vt:lpstr>
      <vt:lpstr>DIRECTIVA 95/46/CE  Parlamento Europeo y del Consejo  La Protección de Personas Físicas en lo que respecta al Tratamiento de Datos Personales y a la Libre Circulación de estos datos</vt:lpstr>
      <vt:lpstr>DIRECTIVA 95/46/CE  Parlamento Europeo y del Consejo  La Protección de Personas Físicas en lo que respecta al Tratamiento de Datos Personales y a la Libre Circulación de estos datos</vt:lpstr>
      <vt:lpstr>Presentación de PowerPoint</vt:lpstr>
      <vt:lpstr>Estándares Internacionales sobre Protección de Datos Personales y Privacidad - Resolución Madrid . </vt:lpstr>
      <vt:lpstr>Presentación de PowerPoint</vt:lpstr>
      <vt:lpstr>Presentación de PowerPoint</vt:lpstr>
      <vt:lpstr>Estándares Internacionales sobre Protección de Datos Personales y Privacidad - Resolución Madrid </vt:lpstr>
      <vt:lpstr>Estándares Internacionales sobre Protección de Datos Personales y Privacidad - Resolución Madrid </vt:lpstr>
      <vt:lpstr>Marco Privacidad del Foro de Cooperación Económica.  Asia- Pacífico</vt:lpstr>
      <vt:lpstr>Presentación de PowerPoint</vt:lpstr>
      <vt:lpstr>Marco Privacidad del Foro de Cooperación Económica.  Asia- Pacífico</vt:lpstr>
      <vt:lpstr>Presentación de PowerPoint</vt:lpstr>
      <vt:lpstr>Presentación de PowerPoint</vt:lpstr>
      <vt:lpstr>Agencia Española de Protección  de Datos 2202/2005</vt:lpstr>
      <vt:lpstr>Presentación de PowerPoint</vt:lpstr>
      <vt:lpstr>Presentación de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creator>Gerardo Lara</dc:creator>
  <cp:lastModifiedBy>Juan Carlos Barragán Álvarez</cp:lastModifiedBy>
  <cp:revision>381</cp:revision>
  <cp:lastPrinted>2012-07-18T20:10:41Z</cp:lastPrinted>
  <dcterms:created xsi:type="dcterms:W3CDTF">2011-11-02T19:13:27Z</dcterms:created>
  <dcterms:modified xsi:type="dcterms:W3CDTF">2015-11-06T17:30:57Z</dcterms:modified>
</cp:coreProperties>
</file>