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7" r:id="rId15"/>
    <p:sldId id="268" r:id="rId16"/>
    <p:sldId id="282" r:id="rId17"/>
    <p:sldId id="283" r:id="rId18"/>
    <p:sldId id="284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C13D1-84B6-48BF-B046-B6C22CECC3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1875CF9-A8BB-428A-B50B-DFDE7905EE16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MX" dirty="0" smtClean="0"/>
            <a:t>Protección de Datos Personales</a:t>
          </a:r>
          <a:endParaRPr lang="es-ES_tradnl" dirty="0"/>
        </a:p>
      </dgm:t>
    </dgm:pt>
    <dgm:pt modelId="{7FCEE6FC-E2BC-4865-8AC0-D900488DB141}" type="parTrans" cxnId="{E947893B-2CCD-4D0D-9F9C-5AD33E5B4D6B}">
      <dgm:prSet/>
      <dgm:spPr/>
      <dgm:t>
        <a:bodyPr/>
        <a:lstStyle/>
        <a:p>
          <a:endParaRPr lang="es-ES_tradnl"/>
        </a:p>
      </dgm:t>
    </dgm:pt>
    <dgm:pt modelId="{A5922005-26C1-44F6-8098-BD7988E57EB4}" type="sibTrans" cxnId="{E947893B-2CCD-4D0D-9F9C-5AD33E5B4D6B}">
      <dgm:prSet/>
      <dgm:spPr/>
      <dgm:t>
        <a:bodyPr/>
        <a:lstStyle/>
        <a:p>
          <a:endParaRPr lang="es-ES_tradnl"/>
        </a:p>
      </dgm:t>
    </dgm:pt>
    <dgm:pt modelId="{9A32F9EC-D55B-4179-AE0C-A5B807C161AE}" type="pres">
      <dgm:prSet presAssocID="{0BFC13D1-84B6-48BF-B046-B6C22CECC3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96A9885-FAFE-418A-948B-0B2B93FF0930}" type="pres">
      <dgm:prSet presAssocID="{C1875CF9-A8BB-428A-B50B-DFDE7905EE16}" presName="parentText" presStyleLbl="node1" presStyleIdx="0" presStyleCnt="1" custScaleY="186883" custLinFactNeighborX="-2577" custLinFactNeighborY="1852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947893B-2CCD-4D0D-9F9C-5AD33E5B4D6B}" srcId="{0BFC13D1-84B6-48BF-B046-B6C22CECC396}" destId="{C1875CF9-A8BB-428A-B50B-DFDE7905EE16}" srcOrd="0" destOrd="0" parTransId="{7FCEE6FC-E2BC-4865-8AC0-D900488DB141}" sibTransId="{A5922005-26C1-44F6-8098-BD7988E57EB4}"/>
    <dgm:cxn modelId="{23CD2CB3-48CE-479D-83C1-3D3568B31C0F}" type="presOf" srcId="{C1875CF9-A8BB-428A-B50B-DFDE7905EE16}" destId="{396A9885-FAFE-418A-948B-0B2B93FF0930}" srcOrd="0" destOrd="0" presId="urn:microsoft.com/office/officeart/2005/8/layout/vList2"/>
    <dgm:cxn modelId="{6CD55FA0-C4DC-4CCF-9754-140636880379}" type="presOf" srcId="{0BFC13D1-84B6-48BF-B046-B6C22CECC396}" destId="{9A32F9EC-D55B-4179-AE0C-A5B807C161AE}" srcOrd="0" destOrd="0" presId="urn:microsoft.com/office/officeart/2005/8/layout/vList2"/>
    <dgm:cxn modelId="{CC60E9CB-3D11-4D4E-A901-D80DD810DC9F}" type="presParOf" srcId="{9A32F9EC-D55B-4179-AE0C-A5B807C161AE}" destId="{396A9885-FAFE-418A-948B-0B2B93FF0930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AA0EC-E383-4A51-BAC9-1D92EE035F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D506350-5679-4941-BF76-D23466423204}">
      <dgm:prSet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s-ES_tradnl" sz="2000" dirty="0" smtClean="0"/>
            <a:t>La policía Cibernética de la Fiscalía General del Estado se dedica a monitorear el comportamiento de internet para identificar las paginas, sitios web  y personas que se dedican a realizar algún tipo de conducta ilícita   </a:t>
          </a:r>
          <a:endParaRPr lang="es-ES_tradnl" sz="2000" dirty="0"/>
        </a:p>
      </dgm:t>
    </dgm:pt>
    <dgm:pt modelId="{4BD21768-9BD0-4907-B17D-AE5E1DE71AD4}" type="parTrans" cxnId="{4E3BD97A-4BA5-43A5-B651-10D22565773E}">
      <dgm:prSet/>
      <dgm:spPr/>
      <dgm:t>
        <a:bodyPr/>
        <a:lstStyle/>
        <a:p>
          <a:endParaRPr lang="es-ES_tradnl"/>
        </a:p>
      </dgm:t>
    </dgm:pt>
    <dgm:pt modelId="{B21E4899-8509-4938-811A-C9C448CA8FFE}" type="sibTrans" cxnId="{4E3BD97A-4BA5-43A5-B651-10D22565773E}">
      <dgm:prSet/>
      <dgm:spPr/>
      <dgm:t>
        <a:bodyPr/>
        <a:lstStyle/>
        <a:p>
          <a:endParaRPr lang="es-ES_tradnl"/>
        </a:p>
      </dgm:t>
    </dgm:pt>
    <dgm:pt modelId="{0EF5D229-2A45-4714-B238-5C4581FDA264}" type="pres">
      <dgm:prSet presAssocID="{034AA0EC-E383-4A51-BAC9-1D92EE035F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ED9EB88-102A-467C-BE9B-B96BEEC7E39E}" type="pres">
      <dgm:prSet presAssocID="{BD506350-5679-4941-BF76-D23466423204}" presName="parentText" presStyleLbl="node1" presStyleIdx="0" presStyleCnt="1" custScaleY="691581" custLinFactNeighborY="466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E6E0BE9-DD60-4B62-9F88-6AFC36EFC005}" type="presOf" srcId="{034AA0EC-E383-4A51-BAC9-1D92EE035FE2}" destId="{0EF5D229-2A45-4714-B238-5C4581FDA264}" srcOrd="0" destOrd="0" presId="urn:microsoft.com/office/officeart/2005/8/layout/vList2"/>
    <dgm:cxn modelId="{4E3BD97A-4BA5-43A5-B651-10D22565773E}" srcId="{034AA0EC-E383-4A51-BAC9-1D92EE035FE2}" destId="{BD506350-5679-4941-BF76-D23466423204}" srcOrd="0" destOrd="0" parTransId="{4BD21768-9BD0-4907-B17D-AE5E1DE71AD4}" sibTransId="{B21E4899-8509-4938-811A-C9C448CA8FFE}"/>
    <dgm:cxn modelId="{8B7438DF-B046-4B82-894C-F0536C8BAE7E}" type="presOf" srcId="{BD506350-5679-4941-BF76-D23466423204}" destId="{DED9EB88-102A-467C-BE9B-B96BEEC7E39E}" srcOrd="0" destOrd="0" presId="urn:microsoft.com/office/officeart/2005/8/layout/vList2"/>
    <dgm:cxn modelId="{B5A61AAD-94E4-48D9-8514-3BFD729B6328}" type="presParOf" srcId="{0EF5D229-2A45-4714-B238-5C4581FDA264}" destId="{DED9EB88-102A-467C-BE9B-B96BEEC7E39E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666936-DA24-49B2-A7B8-BB736BB4567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393E397-3339-4F61-880D-2FC447B7BB31}">
      <dgm:prSet custT="1"/>
      <dgm:spPr>
        <a:solidFill>
          <a:srgbClr val="002060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s-ES_tradnl" sz="2400" dirty="0" smtClean="0"/>
            <a:t>Fiscalía General del Estado Calle 14 numero 2567  Zona Industrial</a:t>
          </a:r>
          <a:endParaRPr lang="es-ES_tradnl" sz="2400" dirty="0"/>
        </a:p>
      </dgm:t>
    </dgm:pt>
    <dgm:pt modelId="{4A2961AB-838F-452A-BE30-0EF6778410F4}" type="parTrans" cxnId="{DC52A16F-0888-4DD2-9F62-AC1D95D8E88A}">
      <dgm:prSet/>
      <dgm:spPr/>
      <dgm:t>
        <a:bodyPr/>
        <a:lstStyle/>
        <a:p>
          <a:endParaRPr lang="es-ES_tradnl"/>
        </a:p>
      </dgm:t>
    </dgm:pt>
    <dgm:pt modelId="{04C6D230-3965-4769-A889-6DAF84F7A6CD}" type="sibTrans" cxnId="{DC52A16F-0888-4DD2-9F62-AC1D95D8E88A}">
      <dgm:prSet/>
      <dgm:spPr/>
      <dgm:t>
        <a:bodyPr/>
        <a:lstStyle/>
        <a:p>
          <a:endParaRPr lang="es-ES_tradnl"/>
        </a:p>
      </dgm:t>
    </dgm:pt>
    <dgm:pt modelId="{2E64190B-3113-4C51-B403-FCD91AA701D7}">
      <dgm:prSet custT="1"/>
      <dgm:spPr>
        <a:solidFill>
          <a:srgbClr val="00206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s-ES_tradnl" sz="2400" dirty="0" smtClean="0"/>
            <a:t>policia.cibernetica@jalisco.gob.mx</a:t>
          </a:r>
          <a:endParaRPr lang="es-ES_tradnl" sz="2400" dirty="0"/>
        </a:p>
      </dgm:t>
    </dgm:pt>
    <dgm:pt modelId="{72792728-E1B8-424D-B0CB-6C2FFA3155DC}" type="parTrans" cxnId="{E24A3F6A-DE2D-4E74-BC8D-6B84BBDE954D}">
      <dgm:prSet/>
      <dgm:spPr/>
      <dgm:t>
        <a:bodyPr/>
        <a:lstStyle/>
        <a:p>
          <a:endParaRPr lang="es-ES_tradnl"/>
        </a:p>
      </dgm:t>
    </dgm:pt>
    <dgm:pt modelId="{6457595C-6623-4F16-AF0C-D2FC8BFA8C5A}" type="sibTrans" cxnId="{E24A3F6A-DE2D-4E74-BC8D-6B84BBDE954D}">
      <dgm:prSet/>
      <dgm:spPr/>
      <dgm:t>
        <a:bodyPr/>
        <a:lstStyle/>
        <a:p>
          <a:endParaRPr lang="es-ES_tradnl"/>
        </a:p>
      </dgm:t>
    </dgm:pt>
    <dgm:pt modelId="{FA370F4E-1A4B-4146-8C94-F87086036BFE}" type="pres">
      <dgm:prSet presAssocID="{E2666936-DA24-49B2-A7B8-BB736BB45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35BBB3E-3E4D-4E98-A589-280EC6434CC6}" type="pres">
      <dgm:prSet presAssocID="{B393E397-3339-4F61-880D-2FC447B7BB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D4440BC-456E-42FF-8FF3-3DCAD3691F2C}" type="pres">
      <dgm:prSet presAssocID="{04C6D230-3965-4769-A889-6DAF84F7A6CD}" presName="spacer" presStyleCnt="0"/>
      <dgm:spPr/>
    </dgm:pt>
    <dgm:pt modelId="{B5F0C8B8-FA1C-41B3-A1FF-BE764648F4A0}" type="pres">
      <dgm:prSet presAssocID="{2E64190B-3113-4C51-B403-FCD91AA701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D2D9500-396C-4F50-9B68-8C840C7ECEE9}" type="presOf" srcId="{E2666936-DA24-49B2-A7B8-BB736BB45671}" destId="{FA370F4E-1A4B-4146-8C94-F87086036BFE}" srcOrd="0" destOrd="0" presId="urn:microsoft.com/office/officeart/2005/8/layout/vList2"/>
    <dgm:cxn modelId="{74B4642A-3FB5-4EC0-87A1-20FDC4CAEAFA}" type="presOf" srcId="{2E64190B-3113-4C51-B403-FCD91AA701D7}" destId="{B5F0C8B8-FA1C-41B3-A1FF-BE764648F4A0}" srcOrd="0" destOrd="0" presId="urn:microsoft.com/office/officeart/2005/8/layout/vList2"/>
    <dgm:cxn modelId="{E24A3F6A-DE2D-4E74-BC8D-6B84BBDE954D}" srcId="{E2666936-DA24-49B2-A7B8-BB736BB45671}" destId="{2E64190B-3113-4C51-B403-FCD91AA701D7}" srcOrd="1" destOrd="0" parTransId="{72792728-E1B8-424D-B0CB-6C2FFA3155DC}" sibTransId="{6457595C-6623-4F16-AF0C-D2FC8BFA8C5A}"/>
    <dgm:cxn modelId="{DC52A16F-0888-4DD2-9F62-AC1D95D8E88A}" srcId="{E2666936-DA24-49B2-A7B8-BB736BB45671}" destId="{B393E397-3339-4F61-880D-2FC447B7BB31}" srcOrd="0" destOrd="0" parTransId="{4A2961AB-838F-452A-BE30-0EF6778410F4}" sibTransId="{04C6D230-3965-4769-A889-6DAF84F7A6CD}"/>
    <dgm:cxn modelId="{1088E8A8-9675-4DF2-BD17-7239ED1BBCB1}" type="presOf" srcId="{B393E397-3339-4F61-880D-2FC447B7BB31}" destId="{135BBB3E-3E4D-4E98-A589-280EC6434CC6}" srcOrd="0" destOrd="0" presId="urn:microsoft.com/office/officeart/2005/8/layout/vList2"/>
    <dgm:cxn modelId="{38BCFD9F-E469-4361-9E8A-2D9B732897D2}" type="presParOf" srcId="{FA370F4E-1A4B-4146-8C94-F87086036BFE}" destId="{135BBB3E-3E4D-4E98-A589-280EC6434CC6}" srcOrd="0" destOrd="0" presId="urn:microsoft.com/office/officeart/2005/8/layout/vList2"/>
    <dgm:cxn modelId="{86A51AFA-6496-4041-B136-6DA50733BDE2}" type="presParOf" srcId="{FA370F4E-1A4B-4146-8C94-F87086036BFE}" destId="{7D4440BC-456E-42FF-8FF3-3DCAD3691F2C}" srcOrd="1" destOrd="0" presId="urn:microsoft.com/office/officeart/2005/8/layout/vList2"/>
    <dgm:cxn modelId="{5B9E9AE6-A4C3-4A70-9730-7B7BA5408C14}" type="presParOf" srcId="{FA370F4E-1A4B-4146-8C94-F87086036BFE}" destId="{B5F0C8B8-FA1C-41B3-A1FF-BE764648F4A0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DEBFC2-5492-461E-8A72-6DE98BBBCE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EB5186B-AD2E-4760-ACE9-8F92DD964EE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s-ES_tradnl" sz="2000" u="sng" dirty="0" smtClean="0"/>
            <a:t>Av. Vallarta 1312 Col. Americana  Tel. 36-30-57-45</a:t>
          </a:r>
          <a:endParaRPr lang="es-ES_tradnl" sz="2000" dirty="0"/>
        </a:p>
      </dgm:t>
    </dgm:pt>
    <dgm:pt modelId="{3010ADD8-E171-46AB-B9AC-981D08AAE3A4}" type="parTrans" cxnId="{A106E0D4-7BB5-42C3-A717-441592E555E0}">
      <dgm:prSet/>
      <dgm:spPr/>
      <dgm:t>
        <a:bodyPr/>
        <a:lstStyle/>
        <a:p>
          <a:endParaRPr lang="es-ES_tradnl"/>
        </a:p>
      </dgm:t>
    </dgm:pt>
    <dgm:pt modelId="{66FD9297-9508-4891-A76B-D8641C8FA02E}" type="sibTrans" cxnId="{A106E0D4-7BB5-42C3-A717-441592E555E0}">
      <dgm:prSet/>
      <dgm:spPr/>
      <dgm:t>
        <a:bodyPr/>
        <a:lstStyle/>
        <a:p>
          <a:endParaRPr lang="es-ES_tradnl"/>
        </a:p>
      </dgm:t>
    </dgm:pt>
    <dgm:pt modelId="{3FF1C0D4-8EF7-451E-B34C-75D41FEA3C93}" type="pres">
      <dgm:prSet presAssocID="{21DEBFC2-5492-461E-8A72-6DE98BBBC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8AFA02C-0813-4A56-97DC-40B9821C05D5}" type="pres">
      <dgm:prSet presAssocID="{0EB5186B-AD2E-4760-ACE9-8F92DD964E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106E0D4-7BB5-42C3-A717-441592E555E0}" srcId="{21DEBFC2-5492-461E-8A72-6DE98BBBCE8E}" destId="{0EB5186B-AD2E-4760-ACE9-8F92DD964EE4}" srcOrd="0" destOrd="0" parTransId="{3010ADD8-E171-46AB-B9AC-981D08AAE3A4}" sibTransId="{66FD9297-9508-4891-A76B-D8641C8FA02E}"/>
    <dgm:cxn modelId="{51AA4B9B-B15B-42B3-9105-725E4CCE920A}" type="presOf" srcId="{21DEBFC2-5492-461E-8A72-6DE98BBBCE8E}" destId="{3FF1C0D4-8EF7-451E-B34C-75D41FEA3C93}" srcOrd="0" destOrd="0" presId="urn:microsoft.com/office/officeart/2005/8/layout/vList2"/>
    <dgm:cxn modelId="{BCC877E2-B7FA-4C9A-8A75-A0238E962CF6}" type="presOf" srcId="{0EB5186B-AD2E-4760-ACE9-8F92DD964EE4}" destId="{98AFA02C-0813-4A56-97DC-40B9821C05D5}" srcOrd="0" destOrd="0" presId="urn:microsoft.com/office/officeart/2005/8/layout/vList2"/>
    <dgm:cxn modelId="{E51D35C6-45D3-4F3C-A661-FB65EA4CF8E3}" type="presParOf" srcId="{3FF1C0D4-8EF7-451E-B34C-75D41FEA3C93}" destId="{98AFA02C-0813-4A56-97DC-40B9821C05D5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41EFE7-B67B-474C-BBD7-1F6841DD7B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C2E1BA-F56D-460E-BFC3-91717B889DE8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ES_tradnl" sz="2400" b="1" dirty="0" smtClean="0"/>
            <a:t>www. itei.org.mx </a:t>
          </a:r>
          <a:endParaRPr lang="es-ES_tradnl" sz="2400" b="1" dirty="0"/>
        </a:p>
      </dgm:t>
    </dgm:pt>
    <dgm:pt modelId="{E77A2A0F-1425-42D5-BE4C-3CC49BBDACEE}" type="parTrans" cxnId="{82AE3412-379D-4234-B7EE-40FF569C452F}">
      <dgm:prSet/>
      <dgm:spPr/>
      <dgm:t>
        <a:bodyPr/>
        <a:lstStyle/>
        <a:p>
          <a:endParaRPr lang="es-ES_tradnl"/>
        </a:p>
      </dgm:t>
    </dgm:pt>
    <dgm:pt modelId="{0797B87D-9C71-45E0-993C-290F4096D266}" type="sibTrans" cxnId="{82AE3412-379D-4234-B7EE-40FF569C452F}">
      <dgm:prSet/>
      <dgm:spPr/>
      <dgm:t>
        <a:bodyPr/>
        <a:lstStyle/>
        <a:p>
          <a:endParaRPr lang="es-ES_tradnl"/>
        </a:p>
      </dgm:t>
    </dgm:pt>
    <dgm:pt modelId="{5E0CD76C-75DA-4FBF-B7F5-6B3F8771F4FF}" type="pres">
      <dgm:prSet presAssocID="{8C41EFE7-B67B-474C-BBD7-1F6841DD7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D8A9ED6-D67B-4850-83C3-FFD9A4DAC3EE}" type="pres">
      <dgm:prSet presAssocID="{00C2E1BA-F56D-460E-BFC3-91717B889D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2AE3412-379D-4234-B7EE-40FF569C452F}" srcId="{8C41EFE7-B67B-474C-BBD7-1F6841DD7B1A}" destId="{00C2E1BA-F56D-460E-BFC3-91717B889DE8}" srcOrd="0" destOrd="0" parTransId="{E77A2A0F-1425-42D5-BE4C-3CC49BBDACEE}" sibTransId="{0797B87D-9C71-45E0-993C-290F4096D266}"/>
    <dgm:cxn modelId="{4C540919-46FE-4288-89B6-894872586662}" type="presOf" srcId="{00C2E1BA-F56D-460E-BFC3-91717B889DE8}" destId="{DD8A9ED6-D67B-4850-83C3-FFD9A4DAC3EE}" srcOrd="0" destOrd="0" presId="urn:microsoft.com/office/officeart/2005/8/layout/vList2"/>
    <dgm:cxn modelId="{E25F606B-720F-4D67-8ADA-D57339CAC904}" type="presOf" srcId="{8C41EFE7-B67B-474C-BBD7-1F6841DD7B1A}" destId="{5E0CD76C-75DA-4FBF-B7F5-6B3F8771F4FF}" srcOrd="0" destOrd="0" presId="urn:microsoft.com/office/officeart/2005/8/layout/vList2"/>
    <dgm:cxn modelId="{2A392739-3B7E-48CB-A4FD-AD4FE4BAC152}" type="presParOf" srcId="{5E0CD76C-75DA-4FBF-B7F5-6B3F8771F4FF}" destId="{DD8A9ED6-D67B-4850-83C3-FFD9A4DAC3EE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C41C-46AD-48E4-AE71-A344B6C3C95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5E9EFDFF-B1DA-4CB1-B990-6C1F1FA6BAE2}">
      <dgm:prSet custT="1"/>
      <dgm:spPr/>
      <dgm:t>
        <a:bodyPr/>
        <a:lstStyle/>
        <a:p>
          <a:pPr rtl="0"/>
          <a:r>
            <a:rPr lang="es-ES_tradnl" sz="2000" dirty="0" smtClean="0"/>
            <a:t>Solicitud de acceso  a  la información  </a:t>
          </a:r>
          <a:endParaRPr lang="es-ES_tradnl" sz="2000" dirty="0"/>
        </a:p>
      </dgm:t>
    </dgm:pt>
    <dgm:pt modelId="{59A28BF8-DDA7-40A4-B997-E39FDE1CA08B}" type="parTrans" cxnId="{EFB83621-ABD9-49AC-8C10-87C6FFACB187}">
      <dgm:prSet/>
      <dgm:spPr/>
      <dgm:t>
        <a:bodyPr/>
        <a:lstStyle/>
        <a:p>
          <a:endParaRPr lang="es-ES_tradnl"/>
        </a:p>
      </dgm:t>
    </dgm:pt>
    <dgm:pt modelId="{7FFD7B04-6A01-4F5F-8551-6C4F300BF793}" type="sibTrans" cxnId="{EFB83621-ABD9-49AC-8C10-87C6FFACB187}">
      <dgm:prSet/>
      <dgm:spPr/>
      <dgm:t>
        <a:bodyPr/>
        <a:lstStyle/>
        <a:p>
          <a:endParaRPr lang="es-ES_tradnl"/>
        </a:p>
      </dgm:t>
    </dgm:pt>
    <dgm:pt modelId="{53D37001-075A-4C2A-B564-BC1403F520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es-ES_tradnl" sz="2000" dirty="0" smtClean="0"/>
            <a:t>Nombre de solicitante o seudónimo autorizado para recibir, esto será de manera opcional , en ningún caso  será un requisito indispensable .</a:t>
          </a:r>
          <a:endParaRPr lang="es-ES_tradnl" sz="2000" dirty="0"/>
        </a:p>
      </dgm:t>
    </dgm:pt>
    <dgm:pt modelId="{7FBFA8EE-64FC-4040-8613-C0B2DAF8D8D6}" type="parTrans" cxnId="{FEF386B2-F5B1-452D-840E-3AAFD663BC0F}">
      <dgm:prSet/>
      <dgm:spPr/>
      <dgm:t>
        <a:bodyPr/>
        <a:lstStyle/>
        <a:p>
          <a:endParaRPr lang="es-ES_tradnl"/>
        </a:p>
      </dgm:t>
    </dgm:pt>
    <dgm:pt modelId="{F4CF1D33-3841-4C3C-997D-51D9D3CE4AAC}" type="sibTrans" cxnId="{FEF386B2-F5B1-452D-840E-3AAFD663BC0F}">
      <dgm:prSet/>
      <dgm:spPr/>
      <dgm:t>
        <a:bodyPr/>
        <a:lstStyle/>
        <a:p>
          <a:endParaRPr lang="es-ES_tradnl"/>
        </a:p>
      </dgm:t>
    </dgm:pt>
    <dgm:pt modelId="{68531042-B9D0-4B92-97F7-23A267B28383}" type="pres">
      <dgm:prSet presAssocID="{4DE1C41C-46AD-48E4-AE71-A344B6C3C9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8AA897C-8D28-4A45-B867-41CBA6A3A449}" type="pres">
      <dgm:prSet presAssocID="{5E9EFDFF-B1DA-4CB1-B990-6C1F1FA6BA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1800C3-D334-4A3B-9A09-FD9E836324B3}" type="pres">
      <dgm:prSet presAssocID="{7FFD7B04-6A01-4F5F-8551-6C4F300BF793}" presName="spacer" presStyleCnt="0"/>
      <dgm:spPr/>
    </dgm:pt>
    <dgm:pt modelId="{605338D4-96F3-4792-990B-8779E16180A9}" type="pres">
      <dgm:prSet presAssocID="{53D37001-075A-4C2A-B564-BC1403F520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3816096-D8FC-4424-9A05-81F57F58355D}" type="presOf" srcId="{5E9EFDFF-B1DA-4CB1-B990-6C1F1FA6BAE2}" destId="{48AA897C-8D28-4A45-B867-41CBA6A3A449}" srcOrd="0" destOrd="0" presId="urn:microsoft.com/office/officeart/2005/8/layout/vList2"/>
    <dgm:cxn modelId="{5DAAC98F-3F59-4479-B705-D79B0F9DEC97}" type="presOf" srcId="{4DE1C41C-46AD-48E4-AE71-A344B6C3C95F}" destId="{68531042-B9D0-4B92-97F7-23A267B28383}" srcOrd="0" destOrd="0" presId="urn:microsoft.com/office/officeart/2005/8/layout/vList2"/>
    <dgm:cxn modelId="{EFB83621-ABD9-49AC-8C10-87C6FFACB187}" srcId="{4DE1C41C-46AD-48E4-AE71-A344B6C3C95F}" destId="{5E9EFDFF-B1DA-4CB1-B990-6C1F1FA6BAE2}" srcOrd="0" destOrd="0" parTransId="{59A28BF8-DDA7-40A4-B997-E39FDE1CA08B}" sibTransId="{7FFD7B04-6A01-4F5F-8551-6C4F300BF793}"/>
    <dgm:cxn modelId="{FEF386B2-F5B1-452D-840E-3AAFD663BC0F}" srcId="{4DE1C41C-46AD-48E4-AE71-A344B6C3C95F}" destId="{53D37001-075A-4C2A-B564-BC1403F5200D}" srcOrd="1" destOrd="0" parTransId="{7FBFA8EE-64FC-4040-8613-C0B2DAF8D8D6}" sibTransId="{F4CF1D33-3841-4C3C-997D-51D9D3CE4AAC}"/>
    <dgm:cxn modelId="{B962B84F-300B-4840-9537-922D48BC2A3C}" type="presOf" srcId="{53D37001-075A-4C2A-B564-BC1403F5200D}" destId="{605338D4-96F3-4792-990B-8779E16180A9}" srcOrd="0" destOrd="0" presId="urn:microsoft.com/office/officeart/2005/8/layout/vList2"/>
    <dgm:cxn modelId="{98F24879-B80F-4876-A03F-6A321C293663}" type="presParOf" srcId="{68531042-B9D0-4B92-97F7-23A267B28383}" destId="{48AA897C-8D28-4A45-B867-41CBA6A3A449}" srcOrd="0" destOrd="0" presId="urn:microsoft.com/office/officeart/2005/8/layout/vList2"/>
    <dgm:cxn modelId="{29EF0D19-0560-4956-AC44-529944753858}" type="presParOf" srcId="{68531042-B9D0-4B92-97F7-23A267B28383}" destId="{C11800C3-D334-4A3B-9A09-FD9E836324B3}" srcOrd="1" destOrd="0" presId="urn:microsoft.com/office/officeart/2005/8/layout/vList2"/>
    <dgm:cxn modelId="{E6B144B4-DA62-4234-AA66-313412B436E4}" type="presParOf" srcId="{68531042-B9D0-4B92-97F7-23A267B28383}" destId="{605338D4-96F3-4792-990B-8779E16180A9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CA4A5-5834-4011-A6EB-20F2B6045F12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C5AD29B6-C204-467F-A4D8-9CEB4433A02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ES_tradnl" sz="2000" dirty="0" smtClean="0"/>
            <a:t>Solicitud de acceso a la información forma de presentación</a:t>
          </a:r>
          <a:endParaRPr lang="es-ES_tradnl" sz="2000" dirty="0"/>
        </a:p>
      </dgm:t>
    </dgm:pt>
    <dgm:pt modelId="{57EA8236-6BB0-48F9-985B-3BEA254D454B}" type="parTrans" cxnId="{EB759FDF-58E8-4CB1-AEC0-B79373C8FEE0}">
      <dgm:prSet/>
      <dgm:spPr/>
      <dgm:t>
        <a:bodyPr/>
        <a:lstStyle/>
        <a:p>
          <a:endParaRPr lang="es-ES_tradnl"/>
        </a:p>
      </dgm:t>
    </dgm:pt>
    <dgm:pt modelId="{B0BB92A2-FBE4-4BA4-A4F2-C5F42B0E0342}" type="sibTrans" cxnId="{EB759FDF-58E8-4CB1-AEC0-B79373C8FEE0}">
      <dgm:prSet/>
      <dgm:spPr/>
      <dgm:t>
        <a:bodyPr/>
        <a:lstStyle/>
        <a:p>
          <a:endParaRPr lang="es-ES_tradnl"/>
        </a:p>
      </dgm:t>
    </dgm:pt>
    <dgm:pt modelId="{231E22C2-5DA0-4B7B-B523-E9055700AD8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s-ES_tradnl" sz="2000" dirty="0" smtClean="0"/>
            <a:t>Vía telefónica , fax, correo, correo electrónico , telegrama, mensajería , por escrito.    </a:t>
          </a:r>
          <a:endParaRPr lang="es-ES_tradnl" sz="2000" dirty="0"/>
        </a:p>
      </dgm:t>
    </dgm:pt>
    <dgm:pt modelId="{FE8F9201-A78F-42C6-8A58-90EBEAFCD747}" type="parTrans" cxnId="{53FCBCD9-785E-4966-8F27-11F9616C0E6D}">
      <dgm:prSet/>
      <dgm:spPr/>
      <dgm:t>
        <a:bodyPr/>
        <a:lstStyle/>
        <a:p>
          <a:endParaRPr lang="es-ES_tradnl"/>
        </a:p>
      </dgm:t>
    </dgm:pt>
    <dgm:pt modelId="{C28A6B78-1515-44FB-92EB-6433620327E9}" type="sibTrans" cxnId="{53FCBCD9-785E-4966-8F27-11F9616C0E6D}">
      <dgm:prSet/>
      <dgm:spPr/>
      <dgm:t>
        <a:bodyPr/>
        <a:lstStyle/>
        <a:p>
          <a:endParaRPr lang="es-ES_tradnl"/>
        </a:p>
      </dgm:t>
    </dgm:pt>
    <dgm:pt modelId="{587FC0E2-3090-4BFF-94E4-6CBE490AC716}" type="pres">
      <dgm:prSet presAssocID="{F65CA4A5-5834-4011-A6EB-20F2B6045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25CDCEE-0B45-4546-95B1-87CC43E52EEC}" type="pres">
      <dgm:prSet presAssocID="{C5AD29B6-C204-467F-A4D8-9CEB4433A025}" presName="parentText" presStyleLbl="node1" presStyleIdx="0" presStyleCnt="2" custScaleY="14316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119A47E-2694-4A2D-AD3D-03FA0ABE9F91}" type="pres">
      <dgm:prSet presAssocID="{B0BB92A2-FBE4-4BA4-A4F2-C5F42B0E0342}" presName="spacer" presStyleCnt="0"/>
      <dgm:spPr/>
    </dgm:pt>
    <dgm:pt modelId="{AC5B6579-C24A-4F65-94E6-A6D51D115A44}" type="pres">
      <dgm:prSet presAssocID="{231E22C2-5DA0-4B7B-B523-E9055700AD8C}" presName="parentText" presStyleLbl="node1" presStyleIdx="1" presStyleCnt="2" custScaleY="81029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3FCBCD9-785E-4966-8F27-11F9616C0E6D}" srcId="{F65CA4A5-5834-4011-A6EB-20F2B6045F12}" destId="{231E22C2-5DA0-4B7B-B523-E9055700AD8C}" srcOrd="1" destOrd="0" parTransId="{FE8F9201-A78F-42C6-8A58-90EBEAFCD747}" sibTransId="{C28A6B78-1515-44FB-92EB-6433620327E9}"/>
    <dgm:cxn modelId="{9D6E5C32-C13E-438F-8205-DFD2E06A5997}" type="presOf" srcId="{231E22C2-5DA0-4B7B-B523-E9055700AD8C}" destId="{AC5B6579-C24A-4F65-94E6-A6D51D115A44}" srcOrd="0" destOrd="0" presId="urn:microsoft.com/office/officeart/2005/8/layout/vList2"/>
    <dgm:cxn modelId="{EB759FDF-58E8-4CB1-AEC0-B79373C8FEE0}" srcId="{F65CA4A5-5834-4011-A6EB-20F2B6045F12}" destId="{C5AD29B6-C204-467F-A4D8-9CEB4433A025}" srcOrd="0" destOrd="0" parTransId="{57EA8236-6BB0-48F9-985B-3BEA254D454B}" sibTransId="{B0BB92A2-FBE4-4BA4-A4F2-C5F42B0E0342}"/>
    <dgm:cxn modelId="{9B697FE0-BB4F-447F-AA23-9B734A8FEB20}" type="presOf" srcId="{F65CA4A5-5834-4011-A6EB-20F2B6045F12}" destId="{587FC0E2-3090-4BFF-94E4-6CBE490AC716}" srcOrd="0" destOrd="0" presId="urn:microsoft.com/office/officeart/2005/8/layout/vList2"/>
    <dgm:cxn modelId="{C65D694D-DB97-437B-9685-F24C01716032}" type="presOf" srcId="{C5AD29B6-C204-467F-A4D8-9CEB4433A025}" destId="{325CDCEE-0B45-4546-95B1-87CC43E52EEC}" srcOrd="0" destOrd="0" presId="urn:microsoft.com/office/officeart/2005/8/layout/vList2"/>
    <dgm:cxn modelId="{40F97F1F-BD99-4F68-A2ED-A3A8DB8BB78E}" type="presParOf" srcId="{587FC0E2-3090-4BFF-94E4-6CBE490AC716}" destId="{325CDCEE-0B45-4546-95B1-87CC43E52EEC}" srcOrd="0" destOrd="0" presId="urn:microsoft.com/office/officeart/2005/8/layout/vList2"/>
    <dgm:cxn modelId="{5FCFA606-AB17-4135-A16D-A4AD362257ED}" type="presParOf" srcId="{587FC0E2-3090-4BFF-94E4-6CBE490AC716}" destId="{6119A47E-2694-4A2D-AD3D-03FA0ABE9F91}" srcOrd="1" destOrd="0" presId="urn:microsoft.com/office/officeart/2005/8/layout/vList2"/>
    <dgm:cxn modelId="{12D92C7C-6566-4113-8F0C-63E08A0F2F1E}" type="presParOf" srcId="{587FC0E2-3090-4BFF-94E4-6CBE490AC716}" destId="{AC5B6579-C24A-4F65-94E6-A6D51D115A44}" srcOrd="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E54E5-C798-4555-9B1F-4137DDEF8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DEF38C8-78FF-4261-8400-7AF5D733D08B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s-ES_tradnl" sz="2800" dirty="0" smtClean="0"/>
            <a:t>Información solicitada </a:t>
          </a:r>
          <a:endParaRPr lang="es-ES_tradnl" sz="2800" dirty="0"/>
        </a:p>
      </dgm:t>
    </dgm:pt>
    <dgm:pt modelId="{FAD35222-602D-4D7D-B2D1-6D7B55D724E6}" type="parTrans" cxnId="{7019BBBD-DCDF-49DE-91D4-11287165F3D6}">
      <dgm:prSet/>
      <dgm:spPr/>
      <dgm:t>
        <a:bodyPr/>
        <a:lstStyle/>
        <a:p>
          <a:endParaRPr lang="es-ES_tradnl"/>
        </a:p>
      </dgm:t>
    </dgm:pt>
    <dgm:pt modelId="{3CFECE99-E71D-49A5-8016-2044F98BB751}" type="sibTrans" cxnId="{7019BBBD-DCDF-49DE-91D4-11287165F3D6}">
      <dgm:prSet/>
      <dgm:spPr/>
      <dgm:t>
        <a:bodyPr/>
        <a:lstStyle/>
        <a:p>
          <a:endParaRPr lang="es-ES_tradnl"/>
        </a:p>
      </dgm:t>
    </dgm:pt>
    <dgm:pt modelId="{F4528672-8A9E-4189-8A99-E2994DED8B5A}" type="pres">
      <dgm:prSet presAssocID="{8F3E54E5-C798-4555-9B1F-4137DDEF8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CDFD28A-82B6-45E8-9A71-CBE5618243FA}" type="pres">
      <dgm:prSet presAssocID="{6DEF38C8-78FF-4261-8400-7AF5D733D08B}" presName="parentText" presStyleLbl="node1" presStyleIdx="0" presStyleCnt="1" custScaleY="19437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019BBBD-DCDF-49DE-91D4-11287165F3D6}" srcId="{8F3E54E5-C798-4555-9B1F-4137DDEF8F48}" destId="{6DEF38C8-78FF-4261-8400-7AF5D733D08B}" srcOrd="0" destOrd="0" parTransId="{FAD35222-602D-4D7D-B2D1-6D7B55D724E6}" sibTransId="{3CFECE99-E71D-49A5-8016-2044F98BB751}"/>
    <dgm:cxn modelId="{9B2FF60A-8E3B-4CB5-A681-20BD0C439C49}" type="presOf" srcId="{6DEF38C8-78FF-4261-8400-7AF5D733D08B}" destId="{6CDFD28A-82B6-45E8-9A71-CBE5618243FA}" srcOrd="0" destOrd="0" presId="urn:microsoft.com/office/officeart/2005/8/layout/vList2"/>
    <dgm:cxn modelId="{B18F9946-BA6D-46EB-AB3D-6DC470D6639B}" type="presOf" srcId="{8F3E54E5-C798-4555-9B1F-4137DDEF8F48}" destId="{F4528672-8A9E-4189-8A99-E2994DED8B5A}" srcOrd="0" destOrd="0" presId="urn:microsoft.com/office/officeart/2005/8/layout/vList2"/>
    <dgm:cxn modelId="{FE8F13BB-5194-4CEE-A37A-18BFF3C9FFBD}" type="presParOf" srcId="{F4528672-8A9E-4189-8A99-E2994DED8B5A}" destId="{6CDFD28A-82B6-45E8-9A71-CBE5618243FA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28685-B621-4C81-9A18-74DC1C18D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F8C26F1-96F5-4145-893A-4BA5D4F36CC0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s-ES_tradnl" sz="2400" dirty="0" smtClean="0"/>
            <a:t>Aviso de Confidencialidad </a:t>
          </a:r>
          <a:endParaRPr lang="es-ES_tradnl" sz="2400" dirty="0"/>
        </a:p>
      </dgm:t>
    </dgm:pt>
    <dgm:pt modelId="{580123B2-6375-404D-A946-B41995B86E88}" type="parTrans" cxnId="{2B3381B5-24C3-48EC-8A68-8A31F1C0ED2C}">
      <dgm:prSet/>
      <dgm:spPr/>
      <dgm:t>
        <a:bodyPr/>
        <a:lstStyle/>
        <a:p>
          <a:endParaRPr lang="es-ES_tradnl"/>
        </a:p>
      </dgm:t>
    </dgm:pt>
    <dgm:pt modelId="{58D44FA6-A145-4BB0-A0C2-A2220D9CCE02}" type="sibTrans" cxnId="{2B3381B5-24C3-48EC-8A68-8A31F1C0ED2C}">
      <dgm:prSet/>
      <dgm:spPr/>
      <dgm:t>
        <a:bodyPr/>
        <a:lstStyle/>
        <a:p>
          <a:endParaRPr lang="es-ES_tradnl"/>
        </a:p>
      </dgm:t>
    </dgm:pt>
    <dgm:pt modelId="{E57BD938-9A3F-4FC9-B042-622297E57E55}" type="pres">
      <dgm:prSet presAssocID="{F4528685-B621-4C81-9A18-74DC1C18D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970B67A-8F53-48C0-AEC6-863A580E2017}" type="pres">
      <dgm:prSet presAssocID="{2F8C26F1-96F5-4145-893A-4BA5D4F36C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B3381B5-24C3-48EC-8A68-8A31F1C0ED2C}" srcId="{F4528685-B621-4C81-9A18-74DC1C18D292}" destId="{2F8C26F1-96F5-4145-893A-4BA5D4F36CC0}" srcOrd="0" destOrd="0" parTransId="{580123B2-6375-404D-A946-B41995B86E88}" sibTransId="{58D44FA6-A145-4BB0-A0C2-A2220D9CCE02}"/>
    <dgm:cxn modelId="{D6E3CD5A-E46C-464C-8EA4-09B404C641E4}" type="presOf" srcId="{F4528685-B621-4C81-9A18-74DC1C18D292}" destId="{E57BD938-9A3F-4FC9-B042-622297E57E55}" srcOrd="0" destOrd="0" presId="urn:microsoft.com/office/officeart/2005/8/layout/vList2"/>
    <dgm:cxn modelId="{C9A06D37-8D50-406C-8CAD-D62C27639D2D}" type="presOf" srcId="{2F8C26F1-96F5-4145-893A-4BA5D4F36CC0}" destId="{8970B67A-8F53-48C0-AEC6-863A580E2017}" srcOrd="0" destOrd="0" presId="urn:microsoft.com/office/officeart/2005/8/layout/vList2"/>
    <dgm:cxn modelId="{B6D56290-780F-4904-9EA4-9551D0EB0E13}" type="presParOf" srcId="{E57BD938-9A3F-4FC9-B042-622297E57E55}" destId="{8970B67A-8F53-48C0-AEC6-863A580E2017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6BBDCC-23CD-424D-8DAF-E8B28B7DD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EB7D7F8-B1AC-40CC-9439-044AA7F3BA1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es-ES_tradnl" dirty="0" smtClean="0"/>
            <a:t>Datos Personales y Redes Sociales  </a:t>
          </a:r>
          <a:endParaRPr lang="es-ES_tradnl" dirty="0"/>
        </a:p>
      </dgm:t>
    </dgm:pt>
    <dgm:pt modelId="{732BC7E3-13CD-4CFA-943A-F4EFA51F5224}" type="parTrans" cxnId="{159AF149-F31E-4CFB-A64E-F4323D1EC4D7}">
      <dgm:prSet/>
      <dgm:spPr/>
      <dgm:t>
        <a:bodyPr/>
        <a:lstStyle/>
        <a:p>
          <a:endParaRPr lang="es-ES_tradnl"/>
        </a:p>
      </dgm:t>
    </dgm:pt>
    <dgm:pt modelId="{8C631856-CE23-4A83-B42C-7DD09091CA11}" type="sibTrans" cxnId="{159AF149-F31E-4CFB-A64E-F4323D1EC4D7}">
      <dgm:prSet/>
      <dgm:spPr/>
      <dgm:t>
        <a:bodyPr/>
        <a:lstStyle/>
        <a:p>
          <a:endParaRPr lang="es-ES_tradnl"/>
        </a:p>
      </dgm:t>
    </dgm:pt>
    <dgm:pt modelId="{7A14DEE9-CC8A-4C90-BB9D-360E3EF7E4D2}" type="pres">
      <dgm:prSet presAssocID="{226BBDCC-23CD-424D-8DAF-E8B28B7DD9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177EE5E-AF42-4966-8B0B-998AA27342C5}" type="pres">
      <dgm:prSet presAssocID="{0EB7D7F8-B1AC-40CC-9439-044AA7F3BA1F}" presName="linNode" presStyleCnt="0"/>
      <dgm:spPr/>
    </dgm:pt>
    <dgm:pt modelId="{784BFE4E-3E53-4BC5-9897-CE15FB16AB90}" type="pres">
      <dgm:prSet presAssocID="{0EB7D7F8-B1AC-40CC-9439-044AA7F3BA1F}" presName="parentText" presStyleLbl="node1" presStyleIdx="0" presStyleCnt="1" custAng="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59AF149-F31E-4CFB-A64E-F4323D1EC4D7}" srcId="{226BBDCC-23CD-424D-8DAF-E8B28B7DD93B}" destId="{0EB7D7F8-B1AC-40CC-9439-044AA7F3BA1F}" srcOrd="0" destOrd="0" parTransId="{732BC7E3-13CD-4CFA-943A-F4EFA51F5224}" sibTransId="{8C631856-CE23-4A83-B42C-7DD09091CA11}"/>
    <dgm:cxn modelId="{4A8E3BE9-E225-4A61-B15F-9D084C124097}" type="presOf" srcId="{0EB7D7F8-B1AC-40CC-9439-044AA7F3BA1F}" destId="{784BFE4E-3E53-4BC5-9897-CE15FB16AB90}" srcOrd="0" destOrd="0" presId="urn:microsoft.com/office/officeart/2005/8/layout/vList5"/>
    <dgm:cxn modelId="{E91467CB-098A-45EE-942F-F2E507FB7605}" type="presOf" srcId="{226BBDCC-23CD-424D-8DAF-E8B28B7DD93B}" destId="{7A14DEE9-CC8A-4C90-BB9D-360E3EF7E4D2}" srcOrd="0" destOrd="0" presId="urn:microsoft.com/office/officeart/2005/8/layout/vList5"/>
    <dgm:cxn modelId="{6F58AFCB-0926-4EB3-988B-E242F697B8A4}" type="presParOf" srcId="{7A14DEE9-CC8A-4C90-BB9D-360E3EF7E4D2}" destId="{7177EE5E-AF42-4966-8B0B-998AA27342C5}" srcOrd="0" destOrd="0" presId="urn:microsoft.com/office/officeart/2005/8/layout/vList5"/>
    <dgm:cxn modelId="{A26D8E24-AC03-4AD6-AE12-B6741E1F068C}" type="presParOf" srcId="{7177EE5E-AF42-4966-8B0B-998AA27342C5}" destId="{784BFE4E-3E53-4BC5-9897-CE15FB16AB90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216C21-AF25-47D6-993D-124049CAC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70195BC-AA5A-47D1-8910-20113747643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s-ES_tradnl" dirty="0" smtClean="0"/>
            <a:t>17 mil millones de dólares fueron las ganancias  de Facebook en el año 2015 </a:t>
          </a:r>
        </a:p>
        <a:p>
          <a:pPr rtl="0"/>
          <a:r>
            <a:rPr lang="es-ES_tradnl" dirty="0" smtClean="0"/>
            <a:t>E.U. tiene 195 millones de usuarios , la India 139 millones de usuarios Brasil 104 millones de usuarios, Indonesia 80 millones de usuarios. </a:t>
          </a:r>
          <a:endParaRPr lang="es-ES_tradnl" dirty="0"/>
        </a:p>
      </dgm:t>
    </dgm:pt>
    <dgm:pt modelId="{1E6B049D-47A6-490F-96EC-E791E7E87EFB}" type="parTrans" cxnId="{C2BEA9F6-744D-45E4-8369-CC7201B13B2D}">
      <dgm:prSet/>
      <dgm:spPr/>
      <dgm:t>
        <a:bodyPr/>
        <a:lstStyle/>
        <a:p>
          <a:endParaRPr lang="es-ES_tradnl"/>
        </a:p>
      </dgm:t>
    </dgm:pt>
    <dgm:pt modelId="{E33C512A-5EE7-4715-8BA2-B17FF5C5B9D2}" type="sibTrans" cxnId="{C2BEA9F6-744D-45E4-8369-CC7201B13B2D}">
      <dgm:prSet/>
      <dgm:spPr/>
      <dgm:t>
        <a:bodyPr/>
        <a:lstStyle/>
        <a:p>
          <a:endParaRPr lang="es-ES_tradnl"/>
        </a:p>
      </dgm:t>
    </dgm:pt>
    <dgm:pt modelId="{CA57F4ED-9D07-4FAD-9E9C-A8118C301F2F}" type="pres">
      <dgm:prSet presAssocID="{6B216C21-AF25-47D6-993D-124049CAC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C7B948E-621A-44D5-A4CA-4AE560EEF755}" type="pres">
      <dgm:prSet presAssocID="{870195BC-AA5A-47D1-8910-2011374764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3436D3A-1DDD-46B4-85A1-BDA62A53C999}" type="presOf" srcId="{6B216C21-AF25-47D6-993D-124049CAC7BB}" destId="{CA57F4ED-9D07-4FAD-9E9C-A8118C301F2F}" srcOrd="0" destOrd="0" presId="urn:microsoft.com/office/officeart/2005/8/layout/vList2"/>
    <dgm:cxn modelId="{C2BEA9F6-744D-45E4-8369-CC7201B13B2D}" srcId="{6B216C21-AF25-47D6-993D-124049CAC7BB}" destId="{870195BC-AA5A-47D1-8910-201137476434}" srcOrd="0" destOrd="0" parTransId="{1E6B049D-47A6-490F-96EC-E791E7E87EFB}" sibTransId="{E33C512A-5EE7-4715-8BA2-B17FF5C5B9D2}"/>
    <dgm:cxn modelId="{1992C323-0868-4D83-A9B3-0DBDD13EE70B}" type="presOf" srcId="{870195BC-AA5A-47D1-8910-201137476434}" destId="{4C7B948E-621A-44D5-A4CA-4AE560EEF755}" srcOrd="0" destOrd="0" presId="urn:microsoft.com/office/officeart/2005/8/layout/vList2"/>
    <dgm:cxn modelId="{D56B204F-EF4B-4FA7-93D6-28C62B922CF8}" type="presParOf" srcId="{CA57F4ED-9D07-4FAD-9E9C-A8118C301F2F}" destId="{4C7B948E-621A-44D5-A4CA-4AE560EEF755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97F765-DCD3-4257-9893-A216885B26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C9D45C2-E438-434C-847D-421E39797AB1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s-MX" sz="3200" dirty="0" smtClean="0"/>
            <a:t>Evitar practicas ilegales como las siguientes:</a:t>
          </a:r>
          <a:endParaRPr lang="es-ES_tradnl" sz="3200" dirty="0"/>
        </a:p>
      </dgm:t>
    </dgm:pt>
    <dgm:pt modelId="{4C4FDC32-EE6C-4739-A605-6667DCCAF43C}" type="parTrans" cxnId="{9E4AA2D1-C0F0-4198-AE5E-F79B6A23BBB3}">
      <dgm:prSet/>
      <dgm:spPr/>
      <dgm:t>
        <a:bodyPr/>
        <a:lstStyle/>
        <a:p>
          <a:endParaRPr lang="es-ES_tradnl"/>
        </a:p>
      </dgm:t>
    </dgm:pt>
    <dgm:pt modelId="{AB243188-717A-42CF-BA3D-992A8052DC9C}" type="sibTrans" cxnId="{9E4AA2D1-C0F0-4198-AE5E-F79B6A23BBB3}">
      <dgm:prSet/>
      <dgm:spPr/>
      <dgm:t>
        <a:bodyPr/>
        <a:lstStyle/>
        <a:p>
          <a:endParaRPr lang="es-ES_tradnl"/>
        </a:p>
      </dgm:t>
    </dgm:pt>
    <dgm:pt modelId="{F0B65E82-B242-4FD2-9EEB-02314AB075C7}" type="pres">
      <dgm:prSet presAssocID="{1497F765-DCD3-4257-9893-A216885B26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73F962F-6DA5-4064-B7D4-AF96755CA045}" type="pres">
      <dgm:prSet presAssocID="{9C9D45C2-E438-434C-847D-421E39797AB1}" presName="parentText" presStyleLbl="node1" presStyleIdx="0" presStyleCnt="1" custScaleY="24447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E4AA2D1-C0F0-4198-AE5E-F79B6A23BBB3}" srcId="{1497F765-DCD3-4257-9893-A216885B26C4}" destId="{9C9D45C2-E438-434C-847D-421E39797AB1}" srcOrd="0" destOrd="0" parTransId="{4C4FDC32-EE6C-4739-A605-6667DCCAF43C}" sibTransId="{AB243188-717A-42CF-BA3D-992A8052DC9C}"/>
    <dgm:cxn modelId="{F7AD1F53-9345-43C6-A5F7-F01C0A3C5529}" type="presOf" srcId="{1497F765-DCD3-4257-9893-A216885B26C4}" destId="{F0B65E82-B242-4FD2-9EEB-02314AB075C7}" srcOrd="0" destOrd="0" presId="urn:microsoft.com/office/officeart/2005/8/layout/vList2"/>
    <dgm:cxn modelId="{B3603788-9087-4EF3-AAEE-7B7B0FFCDD08}" type="presOf" srcId="{9C9D45C2-E438-434C-847D-421E39797AB1}" destId="{A73F962F-6DA5-4064-B7D4-AF96755CA045}" srcOrd="0" destOrd="0" presId="urn:microsoft.com/office/officeart/2005/8/layout/vList2"/>
    <dgm:cxn modelId="{A29EADD7-14C0-4928-811E-A591CFBEC3E6}" type="presParOf" srcId="{F0B65E82-B242-4FD2-9EEB-02314AB075C7}" destId="{A73F962F-6DA5-4064-B7D4-AF96755CA045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35C8B6-20E8-4EE6-BD9B-F58DC189AD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4999F1D-05D1-4A9B-B6EB-C665F58B0EB6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s-ES_tradnl" sz="3600" dirty="0" smtClean="0"/>
            <a:t>Para Saber </a:t>
          </a:r>
          <a:endParaRPr lang="es-ES_tradnl" sz="3600" dirty="0"/>
        </a:p>
      </dgm:t>
    </dgm:pt>
    <dgm:pt modelId="{76E0DA23-17F2-4281-861D-571ADD883120}" type="parTrans" cxnId="{241F6199-47A8-4B78-9B29-0677B84E18D5}">
      <dgm:prSet/>
      <dgm:spPr/>
      <dgm:t>
        <a:bodyPr/>
        <a:lstStyle/>
        <a:p>
          <a:endParaRPr lang="es-ES_tradnl"/>
        </a:p>
      </dgm:t>
    </dgm:pt>
    <dgm:pt modelId="{5AC58A3C-25A5-46C2-9560-2AA6D8B0A1F7}" type="sibTrans" cxnId="{241F6199-47A8-4B78-9B29-0677B84E18D5}">
      <dgm:prSet/>
      <dgm:spPr/>
      <dgm:t>
        <a:bodyPr/>
        <a:lstStyle/>
        <a:p>
          <a:endParaRPr lang="es-ES_tradnl"/>
        </a:p>
      </dgm:t>
    </dgm:pt>
    <dgm:pt modelId="{B7B30FD8-19C8-4D18-9761-9FA07DBB720A}" type="pres">
      <dgm:prSet presAssocID="{7335C8B6-20E8-4EE6-BD9B-F58DC189A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B3324A7-4F8F-44A2-AE30-916C3399F493}" type="pres">
      <dgm:prSet presAssocID="{14999F1D-05D1-4A9B-B6EB-C665F58B0E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46D3733-C65B-4B7A-BAA7-3D3A326C4828}" type="presOf" srcId="{14999F1D-05D1-4A9B-B6EB-C665F58B0EB6}" destId="{DB3324A7-4F8F-44A2-AE30-916C3399F493}" srcOrd="0" destOrd="0" presId="urn:microsoft.com/office/officeart/2005/8/layout/vList2"/>
    <dgm:cxn modelId="{241F6199-47A8-4B78-9B29-0677B84E18D5}" srcId="{7335C8B6-20E8-4EE6-BD9B-F58DC189AD0B}" destId="{14999F1D-05D1-4A9B-B6EB-C665F58B0EB6}" srcOrd="0" destOrd="0" parTransId="{76E0DA23-17F2-4281-861D-571ADD883120}" sibTransId="{5AC58A3C-25A5-46C2-9560-2AA6D8B0A1F7}"/>
    <dgm:cxn modelId="{70645685-F89C-49C6-A4D3-4973D67E727B}" type="presOf" srcId="{7335C8B6-20E8-4EE6-BD9B-F58DC189AD0B}" destId="{B7B30FD8-19C8-4D18-9761-9FA07DBB720A}" srcOrd="0" destOrd="0" presId="urn:microsoft.com/office/officeart/2005/8/layout/vList2"/>
    <dgm:cxn modelId="{14F0E980-B452-44C8-9315-7F6533182F64}" type="presParOf" srcId="{B7B30FD8-19C8-4D18-9761-9FA07DBB720A}" destId="{DB3324A7-4F8F-44A2-AE30-916C3399F493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0D6D-E440-40DC-ACC4-946087EE8978}" type="datetimeFigureOut">
              <a:rPr lang="es-ES_tradnl" smtClean="0"/>
              <a:pPr/>
              <a:t>09/02/2016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3EDBB-7FC4-4E99-95C7-C144ED9F73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2D02-E099-488B-8AB9-06A74F2A3C9A}" type="datetimeFigureOut">
              <a:rPr lang="es-ES" smtClean="0"/>
              <a:pPr/>
              <a:t>09/02/2016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43.png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0" y="4071942"/>
          <a:ext cx="900115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29190" y="428605"/>
            <a:ext cx="4000528" cy="600164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3200" dirty="0" smtClean="0">
                <a:solidFill>
                  <a:srgbClr val="000000"/>
                </a:solidFill>
                <a:latin typeface="Cooper Black"/>
                <a:cs typeface="Cooper Black"/>
              </a:rPr>
              <a:t>¿Quién es el dueño de</a:t>
            </a:r>
          </a:p>
          <a:p>
            <a:pPr lvl="0">
              <a:defRPr/>
            </a:pPr>
            <a:r>
              <a:rPr lang="es-ES_tradnl" sz="3200" dirty="0" smtClean="0">
                <a:solidFill>
                  <a:srgbClr val="000000"/>
                </a:solidFill>
                <a:latin typeface="Cooper Black"/>
                <a:cs typeface="Cooper Black"/>
              </a:rPr>
              <a:t>tus datos personales?</a:t>
            </a:r>
          </a:p>
          <a:p>
            <a:pPr lvl="0" algn="just">
              <a:defRPr/>
            </a:pPr>
            <a:endParaRPr lang="es-MX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just">
              <a:defRPr/>
            </a:pPr>
            <a:r>
              <a:rPr lang="es-ES_tradnl" sz="3200" dirty="0" smtClean="0">
                <a:solidFill>
                  <a:srgbClr val="000000"/>
                </a:solidFill>
                <a:latin typeface="Arial"/>
                <a:cs typeface="Arial"/>
              </a:rPr>
              <a:t>Tú eres el dueño de tus datos personales, y sólo tú decides a quien se los proporcionas, para qué cómo y cuándo</a:t>
            </a:r>
            <a:r>
              <a:rPr lang="es-ES_tradnl" sz="2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s-E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3314" name="Picture 2" descr="Resultado de imagen para dos personas señalandose asi mi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2162175" cy="2114550"/>
          </a:xfrm>
          <a:prstGeom prst="rect">
            <a:avLst/>
          </a:prstGeom>
          <a:noFill/>
        </p:spPr>
      </p:pic>
      <p:pic>
        <p:nvPicPr>
          <p:cNvPr id="13316" name="Picture 4" descr="http://mx.unoi.com/wp-content/uploads/2015/09/inteligencia-emocional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7149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43438" y="1285860"/>
            <a:ext cx="4286280" cy="483209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0000"/>
                </a:solidFill>
                <a:latin typeface="Cooper Black"/>
                <a:cs typeface="Cooper Black"/>
              </a:rPr>
              <a:t>¿Porqué es</a:t>
            </a:r>
          </a:p>
          <a:p>
            <a:r>
              <a:rPr lang="es-ES_tradnl" sz="2800" dirty="0" smtClean="0">
                <a:solidFill>
                  <a:srgbClr val="000000"/>
                </a:solidFill>
                <a:latin typeface="Cooper Black"/>
                <a:cs typeface="Cooper Black"/>
              </a:rPr>
              <a:t>importante proteger</a:t>
            </a:r>
          </a:p>
          <a:p>
            <a:r>
              <a:rPr lang="es-ES_tradnl" sz="2800" dirty="0" smtClean="0">
                <a:solidFill>
                  <a:srgbClr val="000000"/>
                </a:solidFill>
                <a:latin typeface="Cooper Black"/>
                <a:cs typeface="Cooper Black"/>
              </a:rPr>
              <a:t>tus datos personales?</a:t>
            </a:r>
          </a:p>
          <a:p>
            <a:pPr algn="ctr"/>
            <a:endParaRPr lang="es-ES_tradnl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_tradnl" sz="2800" dirty="0" smtClean="0">
                <a:solidFill>
                  <a:srgbClr val="000000"/>
                </a:solidFill>
                <a:latin typeface="Arial"/>
                <a:cs typeface="Arial"/>
              </a:rPr>
              <a:t>Por razones de seguridad, para no exponerlos al  robo de identidad  o a la venta de datos con fines de comercialización o a la invasión de tu privacidad.  </a:t>
            </a:r>
          </a:p>
        </p:txBody>
      </p:sp>
      <p:pic>
        <p:nvPicPr>
          <p:cNvPr id="3" name="Picture 2" descr="http://static.batanga.com/sites/default/files/styles/full/public/tech.batanga.com/files/Que-pasa-con-nuestros-datos-personales-o-bancarios-una-vez-nos-hackean1.jpg?itok=LbGDvc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450059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14810" y="888643"/>
            <a:ext cx="4643470" cy="532453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sz="2400" dirty="0" smtClean="0">
                <a:solidFill>
                  <a:srgbClr val="000000"/>
                </a:solidFill>
                <a:latin typeface="Cooper Black"/>
                <a:cs typeface="Cooper Black"/>
              </a:rPr>
              <a:t>Datos personales</a:t>
            </a:r>
            <a:endParaRPr lang="es-MX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Estado civil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Fecha de nacimiento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Domicilio particular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Número telefónico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Origen étnico racial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Fotografía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Firma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RFC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CURP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Religión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Ideología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Estado de salud</a:t>
            </a:r>
          </a:p>
          <a:p>
            <a:pPr marL="648000" indent="-360000">
              <a:buFont typeface="Arial"/>
              <a:buChar char="•"/>
            </a:pPr>
            <a:r>
              <a:rPr lang="es-ES_tradnl" sz="2400" dirty="0" smtClean="0">
                <a:solidFill>
                  <a:srgbClr val="000000"/>
                </a:solidFill>
                <a:latin typeface="Arial"/>
                <a:cs typeface="Arial"/>
              </a:rPr>
              <a:t>Cuentas bancarias</a:t>
            </a:r>
            <a:r>
              <a:rPr lang="es-ES_tradnl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ES_tradnl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266" name="Picture 2" descr="Los datos relevados por la organización indican que la mayoría de los jóvenes de entre 12 y 17 años resguardan su información de los extraños (Getty Images/Archivo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14337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fmedios.com/wp-content/uploads/2015/09/palacio_gobierno_jalisco-8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643338" cy="2671750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4357686" y="3714752"/>
          <a:ext cx="3673724" cy="95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4929190" y="4714884"/>
            <a:ext cx="3357586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MX" b="1" i="1" u="sng" dirty="0" smtClean="0"/>
              <a:t>Los datos personales que nos proporcione serán protegidos conforme a lo dispuesto por la Ley de Transparencia y Acceso a la Información Pública del Estado de Jalisco y sus Municipios</a:t>
            </a:r>
            <a:endParaRPr lang="es-ES_tradnl" dirty="0"/>
          </a:p>
        </p:txBody>
      </p:sp>
      <p:grpSp>
        <p:nvGrpSpPr>
          <p:cNvPr id="6" name="5 Grupo"/>
          <p:cNvGrpSpPr/>
          <p:nvPr/>
        </p:nvGrpSpPr>
        <p:grpSpPr>
          <a:xfrm>
            <a:off x="357158" y="3000372"/>
            <a:ext cx="2357454" cy="714380"/>
            <a:chOff x="0" y="38534"/>
            <a:chExt cx="1285884" cy="994500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38534"/>
              <a:ext cx="1285884" cy="9945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0" y="92885"/>
              <a:ext cx="1285883" cy="940149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Sector publico  </a:t>
              </a:r>
              <a:endParaRPr lang="es-ES_tradnl" sz="20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85721" y="1714488"/>
            <a:ext cx="2071701" cy="1000132"/>
            <a:chOff x="0" y="18644"/>
            <a:chExt cx="2071700" cy="1034280"/>
          </a:xfrm>
          <a:solidFill>
            <a:srgbClr val="0070C0"/>
          </a:solidFill>
        </p:grpSpPr>
        <p:sp>
          <p:nvSpPr>
            <p:cNvPr id="10" name="9 Rectángulo redondeado"/>
            <p:cNvSpPr/>
            <p:nvPr/>
          </p:nvSpPr>
          <p:spPr>
            <a:xfrm>
              <a:off x="0" y="18644"/>
              <a:ext cx="1714512" cy="10342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0488" y="69133"/>
              <a:ext cx="2021212" cy="933301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Sector privado  </a:t>
              </a:r>
              <a:endParaRPr lang="es-ES_tradnl" sz="2000" kern="1200" dirty="0"/>
            </a:p>
          </p:txBody>
        </p:sp>
      </p:grpSp>
      <p:pic>
        <p:nvPicPr>
          <p:cNvPr id="12" name="Picture 2" descr="http://inicio.ifai.org.mx/RepositorioGuias/Sitio%20Aviso%20de%20Privacidad/images/avisoMarc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785794"/>
            <a:ext cx="3286148" cy="2500330"/>
          </a:xfrm>
          <a:prstGeom prst="rect">
            <a:avLst/>
          </a:prstGeom>
          <a:noFill/>
        </p:spPr>
      </p:pic>
      <p:sp>
        <p:nvSpPr>
          <p:cNvPr id="25" name="24 Flecha derecha"/>
          <p:cNvSpPr/>
          <p:nvPr/>
        </p:nvSpPr>
        <p:spPr>
          <a:xfrm>
            <a:off x="2936383" y="1928802"/>
            <a:ext cx="2135684" cy="484632"/>
          </a:xfrm>
          <a:prstGeom prst="rightArrow">
            <a:avLst>
              <a:gd name="adj1" fmla="val 65944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26 Flecha derecha"/>
          <p:cNvSpPr/>
          <p:nvPr/>
        </p:nvSpPr>
        <p:spPr>
          <a:xfrm flipV="1">
            <a:off x="2857488" y="3643314"/>
            <a:ext cx="1500198" cy="4286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428992" y="571481"/>
            <a:ext cx="4286279" cy="2786081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5 Diagrama"/>
          <p:cNvGraphicFramePr/>
          <p:nvPr/>
        </p:nvGraphicFramePr>
        <p:xfrm>
          <a:off x="3143240" y="3500438"/>
          <a:ext cx="5715040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diarioelnortino.cl/wp-content/uploads/2013/08/Seguridad-de-datos-personal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214422"/>
            <a:ext cx="2928958" cy="52149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7 Elipse"/>
          <p:cNvSpPr/>
          <p:nvPr/>
        </p:nvSpPr>
        <p:spPr>
          <a:xfrm>
            <a:off x="3714744" y="540494"/>
            <a:ext cx="3714776" cy="271184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428860" y="2000240"/>
            <a:ext cx="4500594" cy="17859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8" descr="http://seguridadredessociales.files.wordpress.com/2012/05/consejos-privacidad-facebook.png?w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3143272" cy="2928958"/>
          </a:xfrm>
          <a:prstGeom prst="rect">
            <a:avLst/>
          </a:prstGeom>
          <a:noFill/>
        </p:spPr>
      </p:pic>
      <p:grpSp>
        <p:nvGrpSpPr>
          <p:cNvPr id="4" name="3 Grupo"/>
          <p:cNvGrpSpPr/>
          <p:nvPr/>
        </p:nvGrpSpPr>
        <p:grpSpPr>
          <a:xfrm>
            <a:off x="1214414" y="1857364"/>
            <a:ext cx="7715304" cy="4241821"/>
            <a:chOff x="0" y="0"/>
            <a:chExt cx="8001056" cy="5340369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8001056" cy="534036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0" y="2136147"/>
              <a:ext cx="8001056" cy="2900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000" b="0" i="1" kern="1200" baseline="0" dirty="0" smtClean="0"/>
                <a:t> </a:t>
              </a:r>
            </a:p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000" i="1" dirty="0" smtClean="0"/>
                <a:t>L</a:t>
              </a:r>
              <a:r>
                <a:rPr lang="es-ES_tradnl" sz="3000" b="0" i="1" kern="1200" baseline="0" dirty="0" smtClean="0"/>
                <a:t>as redes sociales  son una ventana al intercambio de información incluyendo los datos personales.</a:t>
              </a:r>
              <a:r>
                <a:rPr lang="es-ES_tradnl" sz="3000" b="0" i="0" kern="1200" baseline="0" dirty="0" smtClean="0"/>
                <a:t> </a:t>
              </a:r>
              <a:endParaRPr lang="es-ES_tradnl" sz="3000" b="0" i="0" kern="1200" baseline="0" dirty="0"/>
            </a:p>
          </p:txBody>
        </p:sp>
      </p:grpSp>
      <p:sp>
        <p:nvSpPr>
          <p:cNvPr id="7" name="6 Elipse"/>
          <p:cNvSpPr/>
          <p:nvPr/>
        </p:nvSpPr>
        <p:spPr>
          <a:xfrm>
            <a:off x="3143240" y="1071546"/>
            <a:ext cx="3643338" cy="314327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 descr="http://seguridadredessociales.files.wordpress.com/2012/05/consejos-privacidad-facebook.png?w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857500" cy="2286016"/>
          </a:xfrm>
          <a:prstGeom prst="rect">
            <a:avLst/>
          </a:prstGeom>
          <a:noFill/>
        </p:spPr>
      </p:pic>
      <p:pic>
        <p:nvPicPr>
          <p:cNvPr id="9220" name="Picture 4" descr="http://www.marketinggilde.nl/website/wp-content/uploads/2015/06/whatsapp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-285776"/>
            <a:ext cx="3357586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429124" y="912600"/>
            <a:ext cx="4143403" cy="1193400"/>
            <a:chOff x="0" y="69259"/>
            <a:chExt cx="3786214" cy="1193400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69259"/>
              <a:ext cx="3786214" cy="11934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58257" y="127516"/>
              <a:ext cx="3669700" cy="1076886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000" kern="1200" dirty="0" smtClean="0"/>
                <a:t>Clasificación de edades en México </a:t>
              </a:r>
              <a:endParaRPr lang="es-ES_tradnl" sz="30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429124" y="2192400"/>
            <a:ext cx="4143403" cy="1193400"/>
            <a:chOff x="0" y="1349059"/>
            <a:chExt cx="3786214" cy="1193400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1349059"/>
              <a:ext cx="3786214" cy="11934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8257" y="1407316"/>
              <a:ext cx="3669700" cy="1076886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000" kern="1200" dirty="0" smtClean="0"/>
                <a:t>Niños ,  hasta 12 años </a:t>
              </a:r>
              <a:endParaRPr lang="es-ES_tradnl" sz="3000" kern="12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429124" y="3472200"/>
            <a:ext cx="4143403" cy="1193400"/>
            <a:chOff x="0" y="2628859"/>
            <a:chExt cx="3786214" cy="1193400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2628859"/>
              <a:ext cx="3786214" cy="11934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8257" y="2687116"/>
              <a:ext cx="3669700" cy="1076886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000" kern="1200" dirty="0" smtClean="0"/>
                <a:t>Adolecentes   de 13 a 17 años </a:t>
              </a:r>
              <a:endParaRPr lang="es-ES_tradnl" sz="3000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429124" y="4752000"/>
            <a:ext cx="4143403" cy="1193400"/>
            <a:chOff x="0" y="3908659"/>
            <a:chExt cx="3786214" cy="119340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3908659"/>
              <a:ext cx="3786214" cy="11934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58257" y="3966916"/>
              <a:ext cx="3669700" cy="1076886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000" kern="1200" dirty="0" smtClean="0"/>
                <a:t>Adulto de 18 años en adelante </a:t>
              </a:r>
              <a:endParaRPr lang="es-ES_tradnl" sz="3000" kern="1200" dirty="0"/>
            </a:p>
          </p:txBody>
        </p:sp>
      </p:grpSp>
      <p:pic>
        <p:nvPicPr>
          <p:cNvPr id="14" name="Picture 2" descr="http://www.geekets.com/wp-content/uploads/2014/11/nino-orden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6" y="1500174"/>
            <a:ext cx="399629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71868" y="285729"/>
            <a:ext cx="5429288" cy="928693"/>
            <a:chOff x="525462" y="16"/>
            <a:chExt cx="3521107" cy="590231"/>
          </a:xfrm>
        </p:grpSpPr>
        <p:sp>
          <p:nvSpPr>
            <p:cNvPr id="6" name="5 Rectángulo"/>
            <p:cNvSpPr/>
            <p:nvPr/>
          </p:nvSpPr>
          <p:spPr>
            <a:xfrm>
              <a:off x="525462" y="16"/>
              <a:ext cx="3521107" cy="590231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525462" y="16"/>
              <a:ext cx="3521107" cy="590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100" kern="1200" dirty="0" smtClean="0"/>
                <a:t>Nativos digitales</a:t>
              </a:r>
              <a:endParaRPr lang="es-ES_tradnl" sz="21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571868" y="1285861"/>
            <a:ext cx="5429288" cy="2071702"/>
            <a:chOff x="214314" y="768842"/>
            <a:chExt cx="4143404" cy="2088661"/>
          </a:xfrm>
        </p:grpSpPr>
        <p:sp>
          <p:nvSpPr>
            <p:cNvPr id="4" name="3 Rectángulo"/>
            <p:cNvSpPr/>
            <p:nvPr/>
          </p:nvSpPr>
          <p:spPr>
            <a:xfrm>
              <a:off x="214314" y="768842"/>
              <a:ext cx="4143404" cy="2088661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214314" y="768843"/>
              <a:ext cx="4143404" cy="1909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100" kern="1200" dirty="0" smtClean="0"/>
                <a:t>Son los niños y niñas nacidos desde el año 1990 en adelante  y poseen cualidades  que les permite asimilar con mayor rapidez el uso de la tecnología como el internet , los dispositivos móviles y videos juegos  </a:t>
              </a:r>
              <a:endParaRPr lang="es-ES_tradnl" sz="21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500430" y="3500438"/>
            <a:ext cx="5500726" cy="772081"/>
            <a:chOff x="142884" y="32616"/>
            <a:chExt cx="4143386" cy="486329"/>
          </a:xfrm>
        </p:grpSpPr>
        <p:sp>
          <p:nvSpPr>
            <p:cNvPr id="12" name="11 Rectángulo redondeado"/>
            <p:cNvSpPr/>
            <p:nvPr/>
          </p:nvSpPr>
          <p:spPr>
            <a:xfrm>
              <a:off x="142884" y="32616"/>
              <a:ext cx="4143386" cy="486329"/>
            </a:xfrm>
            <a:prstGeom prst="roundRect">
              <a:avLst/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251677" y="56357"/>
              <a:ext cx="3010851" cy="438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características </a:t>
              </a:r>
              <a:endParaRPr lang="es-ES_tradnl" sz="20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571868" y="4357694"/>
            <a:ext cx="5429288" cy="2314035"/>
            <a:chOff x="1714511" y="2428892"/>
            <a:chExt cx="3983538" cy="2242597"/>
          </a:xfrm>
        </p:grpSpPr>
        <p:sp>
          <p:nvSpPr>
            <p:cNvPr id="10" name="9 Rectángulo redondeado"/>
            <p:cNvSpPr/>
            <p:nvPr/>
          </p:nvSpPr>
          <p:spPr>
            <a:xfrm>
              <a:off x="1714511" y="2428892"/>
              <a:ext cx="3983538" cy="2242597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987356" y="2928958"/>
              <a:ext cx="3437848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No pueden vivir sin su celular  y sin encender una computadora  </a:t>
              </a:r>
              <a:r>
                <a:rPr lang="es-ES_tradnl" sz="2000" dirty="0" smtClean="0"/>
                <a:t>y </a:t>
              </a:r>
              <a:r>
                <a:rPr lang="es-ES_tradnl" sz="2000" kern="1200" dirty="0" smtClean="0"/>
                <a:t>en seguida se  conectan  en el chat , cuando compran un equipo no leen las instrucciones y a veces los descomponen   </a:t>
              </a:r>
              <a:endParaRPr lang="es-ES_tradnl" sz="2000" kern="1200" dirty="0"/>
            </a:p>
          </p:txBody>
        </p:sp>
      </p:grpSp>
      <p:pic>
        <p:nvPicPr>
          <p:cNvPr id="14" name="Picture 2" descr="http://img01.thedrum.com/s3fs-public/news/tmp/61302/kid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357186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357686" y="974302"/>
            <a:ext cx="4643469" cy="1794418"/>
            <a:chOff x="0" y="81350"/>
            <a:chExt cx="3929090" cy="179441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81350"/>
              <a:ext cx="3929090" cy="179441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87596" y="168946"/>
              <a:ext cx="3753898" cy="1619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600" kern="1200" dirty="0" smtClean="0"/>
                <a:t>Inmigrantes digitales</a:t>
              </a:r>
              <a:endParaRPr lang="es-ES_tradnl" sz="26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357686" y="2843600"/>
            <a:ext cx="4643469" cy="3040098"/>
            <a:chOff x="0" y="1950648"/>
            <a:chExt cx="3929090" cy="3040098"/>
          </a:xfrm>
        </p:grpSpPr>
        <p:sp>
          <p:nvSpPr>
            <p:cNvPr id="4" name="3 Rectángulo redondeado"/>
            <p:cNvSpPr/>
            <p:nvPr/>
          </p:nvSpPr>
          <p:spPr>
            <a:xfrm>
              <a:off x="0" y="1950648"/>
              <a:ext cx="3929090" cy="304009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148405" y="2099053"/>
              <a:ext cx="3632280" cy="2743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600" kern="1200" dirty="0" smtClean="0"/>
                <a:t>Son aquellas personas de 35 a 55 años que han tenido que adaptarse  a la nueva tecnología y se han encontrado   grandes dificultad para   integrarse </a:t>
              </a:r>
              <a:endParaRPr lang="es-ES_tradnl" sz="2600" kern="1200" dirty="0"/>
            </a:p>
          </p:txBody>
        </p:sp>
      </p:grpSp>
      <p:pic>
        <p:nvPicPr>
          <p:cNvPr id="8" name="Picture 2" descr="http://www.saludymedicinas.com.mx/assets/img/Adultos-Mayores-Internet-Computad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28624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xploit29.com/wp-content/uploads/2011/06/facebook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50006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/>
        </p:nvGraphicFramePr>
        <p:xfrm>
          <a:off x="1000100" y="1643050"/>
          <a:ext cx="7572428" cy="142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Almacenamiento de acceso directo"/>
          <p:cNvSpPr/>
          <p:nvPr/>
        </p:nvSpPr>
        <p:spPr>
          <a:xfrm>
            <a:off x="285720" y="3214686"/>
            <a:ext cx="3786214" cy="2786082"/>
          </a:xfrm>
          <a:prstGeom prst="flowChartMagneticDrum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62 Millones de usuarios en todo el país , 25 millones de usuarios   vía móvil 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6" name="5 Almacenamiento de acceso directo"/>
          <p:cNvSpPr/>
          <p:nvPr/>
        </p:nvSpPr>
        <p:spPr>
          <a:xfrm>
            <a:off x="4214810" y="3286124"/>
            <a:ext cx="4572032" cy="2428892"/>
          </a:xfrm>
          <a:prstGeom prst="flowChartMagneticDrum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1, 590 millones   usuarios en  el mundo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609 millones de usuarios  vía  móvil  </a:t>
            </a:r>
            <a:endParaRPr lang="es-ES_tradn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14744" y="1000109"/>
            <a:ext cx="5214974" cy="48936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400" dirty="0" smtClean="0">
                <a:latin typeface="Cooper Black"/>
                <a:cs typeface="Cooper Black"/>
              </a:rPr>
              <a:t>¿Qué es el ITEI?</a:t>
            </a:r>
          </a:p>
          <a:p>
            <a:pPr algn="just">
              <a:defRPr/>
            </a:pPr>
            <a:endParaRPr lang="es-MX" sz="2400" b="1" dirty="0" smtClean="0">
              <a:latin typeface="Arial"/>
              <a:cs typeface="Arial"/>
            </a:endParaRPr>
          </a:p>
          <a:p>
            <a:pPr algn="just">
              <a:defRPr/>
            </a:pPr>
            <a:r>
              <a:rPr lang="es-ES" sz="2400" dirty="0" smtClean="0">
                <a:latin typeface="Arial"/>
                <a:cs typeface="Arial"/>
              </a:rPr>
              <a:t>El ITEI es un organismo público autónomo, con personalidad jurídica y patrimonio propios, el cual, tiene tres funciones esenciales: </a:t>
            </a:r>
          </a:p>
          <a:p>
            <a:pPr marL="609600" indent="-609600" algn="just">
              <a:defRPr/>
            </a:pPr>
            <a:endParaRPr lang="es-ES" sz="2400" dirty="0" smtClean="0">
              <a:latin typeface="Arial"/>
              <a:cs typeface="Arial"/>
            </a:endParaRPr>
          </a:p>
          <a:p>
            <a:pPr marL="648000" lvl="1" indent="-360000">
              <a:spcBef>
                <a:spcPts val="0"/>
              </a:spcBef>
              <a:buFontTx/>
              <a:buAutoNum type="arabicPeriod"/>
              <a:defRPr/>
            </a:pPr>
            <a:r>
              <a:rPr lang="es-ES" sz="2400" b="1" dirty="0" smtClean="0">
                <a:latin typeface="Arial"/>
                <a:cs typeface="Arial"/>
              </a:rPr>
              <a:t>Garantizar el acceso a la información pública</a:t>
            </a:r>
          </a:p>
          <a:p>
            <a:pPr marL="648000" lvl="1" indent="-360000">
              <a:spcBef>
                <a:spcPts val="0"/>
              </a:spcBef>
              <a:buFontTx/>
              <a:buAutoNum type="arabicPeriod"/>
              <a:defRPr/>
            </a:pPr>
            <a:r>
              <a:rPr lang="es-ES" sz="2400" b="1" dirty="0" smtClean="0">
                <a:latin typeface="Arial"/>
                <a:cs typeface="Arial"/>
              </a:rPr>
              <a:t>Proteger la información reservada y confidencial</a:t>
            </a:r>
          </a:p>
          <a:p>
            <a:pPr marL="648000" lvl="1" indent="-360000">
              <a:spcBef>
                <a:spcPts val="0"/>
              </a:spcBef>
              <a:buFontTx/>
              <a:buAutoNum type="arabicPeriod"/>
              <a:defRPr/>
            </a:pPr>
            <a:r>
              <a:rPr lang="es-ES" sz="2400" b="1" dirty="0" smtClean="0">
                <a:latin typeface="Arial"/>
                <a:cs typeface="Arial"/>
              </a:rPr>
              <a:t>Promover la cultura de la transparencia</a:t>
            </a:r>
            <a:endParaRPr lang="es-ES" sz="2400" b="1" dirty="0">
              <a:latin typeface="Arial"/>
              <a:cs typeface="Arial"/>
            </a:endParaRPr>
          </a:p>
        </p:txBody>
      </p:sp>
      <p:pic>
        <p:nvPicPr>
          <p:cNvPr id="20484" name="Picture 4" descr="Resultado de imagen para it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643306" cy="4214842"/>
          </a:xfrm>
          <a:prstGeom prst="rect">
            <a:avLst/>
          </a:prstGeom>
          <a:noFill/>
        </p:spPr>
      </p:pic>
      <p:pic>
        <p:nvPicPr>
          <p:cNvPr id="5" name="Picture 7" descr="Resultado de imagen para transpar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9" y="1142984"/>
            <a:ext cx="3643305" cy="49228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4643438" y="516769"/>
            <a:ext cx="4000528" cy="1118812"/>
            <a:chOff x="0" y="266759"/>
            <a:chExt cx="3571900" cy="1118812"/>
          </a:xfrm>
        </p:grpSpPr>
        <p:sp>
          <p:nvSpPr>
            <p:cNvPr id="30" name="29 Rectángulo redondeado"/>
            <p:cNvSpPr/>
            <p:nvPr/>
          </p:nvSpPr>
          <p:spPr>
            <a:xfrm>
              <a:off x="0" y="266759"/>
              <a:ext cx="3571900" cy="11188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54616" y="321375"/>
              <a:ext cx="3462668" cy="10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900 millones de usuarios en el mundo del WhatsApp</a:t>
              </a:r>
              <a:endParaRPr lang="es-ES_tradnl" sz="20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4643438" y="1693182"/>
            <a:ext cx="3929090" cy="1118812"/>
            <a:chOff x="0" y="1443172"/>
            <a:chExt cx="3571900" cy="1118812"/>
          </a:xfrm>
        </p:grpSpPr>
        <p:sp>
          <p:nvSpPr>
            <p:cNvPr id="28" name="27 Rectángulo redondeado"/>
            <p:cNvSpPr/>
            <p:nvPr/>
          </p:nvSpPr>
          <p:spPr>
            <a:xfrm>
              <a:off x="0" y="1443172"/>
              <a:ext cx="3571900" cy="111881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54616" y="1497788"/>
              <a:ext cx="3462668" cy="10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30 millones de mensajes diarios en el WhatsApp</a:t>
              </a:r>
              <a:endParaRPr lang="es-ES_tradnl" sz="2000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649272" y="2869594"/>
            <a:ext cx="3994693" cy="1118812"/>
            <a:chOff x="0" y="2619584"/>
            <a:chExt cx="3571900" cy="1118812"/>
          </a:xfrm>
        </p:grpSpPr>
        <p:sp>
          <p:nvSpPr>
            <p:cNvPr id="26" name="25 Rectángulo redondeado"/>
            <p:cNvSpPr/>
            <p:nvPr/>
          </p:nvSpPr>
          <p:spPr>
            <a:xfrm>
              <a:off x="0" y="2619584"/>
              <a:ext cx="3571900" cy="1118812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54616" y="2674200"/>
              <a:ext cx="3462668" cy="10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 WhastsApp costo 21 mil millones de dólares  </a:t>
              </a:r>
              <a:endParaRPr lang="es-ES_tradnl" sz="2000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4597758" y="4071942"/>
            <a:ext cx="4046208" cy="1143008"/>
            <a:chOff x="0" y="3821932"/>
            <a:chExt cx="3571900" cy="1143008"/>
          </a:xfrm>
        </p:grpSpPr>
        <p:sp>
          <p:nvSpPr>
            <p:cNvPr id="24" name="23 Rectángulo redondeado"/>
            <p:cNvSpPr/>
            <p:nvPr/>
          </p:nvSpPr>
          <p:spPr>
            <a:xfrm>
              <a:off x="0" y="3821932"/>
              <a:ext cx="3571900" cy="114300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_tradnl" dirty="0" smtClean="0"/>
                <a:t> 200 Millones de notas de voz son enviadas diariamente</a:t>
              </a:r>
            </a:p>
            <a:p>
              <a:r>
                <a:rPr lang="es-ES_tradnl" dirty="0" smtClean="0"/>
                <a:t>Se envía 700 millones de imágenes diario   </a:t>
              </a:r>
              <a:endParaRPr lang="es-ES_tradnl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616" y="3850613"/>
              <a:ext cx="3462668" cy="10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 </a:t>
              </a:r>
              <a:endParaRPr lang="es-ES_tradnl" sz="20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572000" y="5280338"/>
            <a:ext cx="4071966" cy="1077619"/>
            <a:chOff x="0" y="5100224"/>
            <a:chExt cx="3571900" cy="1006625"/>
          </a:xfrm>
        </p:grpSpPr>
        <p:sp>
          <p:nvSpPr>
            <p:cNvPr id="22" name="21 Rectángulo redondeado"/>
            <p:cNvSpPr/>
            <p:nvPr/>
          </p:nvSpPr>
          <p:spPr>
            <a:xfrm>
              <a:off x="0" y="5105872"/>
              <a:ext cx="3571900" cy="985349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2595" y="5100224"/>
              <a:ext cx="3549305" cy="1006625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Los usuarios dedican 195 minutos semanales 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/>
                <a:t>Solo  cuenta con 55 empleados.</a:t>
              </a:r>
              <a:endParaRPr lang="es-ES_tradnl" sz="2000" kern="1200" dirty="0"/>
            </a:p>
          </p:txBody>
        </p:sp>
      </p:grpSp>
      <p:pic>
        <p:nvPicPr>
          <p:cNvPr id="32" name="Picture 2" descr="http://4.bp.blogspot.com/-T9Ldr4fAVZA/TjgldkzKvTI/AAAAAAAAADM/XMWJnISYkwA/s1600/android-whatsap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214842" cy="552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000364" y="285729"/>
            <a:ext cx="5643602" cy="1428759"/>
            <a:chOff x="0" y="6305"/>
            <a:chExt cx="4286280" cy="1559025"/>
          </a:xfrm>
          <a:scene3d>
            <a:camera prst="orthographicFront"/>
            <a:lightRig rig="flat" dir="t"/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6305"/>
              <a:ext cx="4286280" cy="1559025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76105" y="82410"/>
              <a:ext cx="4134070" cy="14068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800" b="1" i="1" u="sng" kern="1200" dirty="0" smtClean="0"/>
                <a:t>Facebook  </a:t>
              </a:r>
              <a:r>
                <a:rPr lang="es-ES_tradnl" sz="1800" kern="1200" dirty="0" smtClean="0"/>
                <a:t>puede compartir los datos libremente con  las empresas del  mismo grupo </a:t>
              </a:r>
              <a:r>
                <a:rPr lang="es-ES_tradnl" sz="1800" b="1" i="1" u="sng" kern="1200" dirty="0" smtClean="0"/>
                <a:t>INSTAGRAN Y WHATSAPP</a:t>
              </a:r>
              <a:r>
                <a:rPr lang="es-ES_tradnl" sz="1800" kern="1200" dirty="0" smtClean="0"/>
                <a:t>   de acuerdo a la nueva política que entro en vigor el 01 de enero 2015 </a:t>
              </a:r>
              <a:endParaRPr lang="es-ES_tradnl" sz="1800" kern="1200" dirty="0"/>
            </a:p>
          </p:txBody>
        </p:sp>
      </p:grpSp>
      <p:pic>
        <p:nvPicPr>
          <p:cNvPr id="5" name="Picture 4" descr="http://ts2.mm.bing.net/th?id=HN.608007532356046169&amp;pid=15.1&amp;H=191&amp;W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620"/>
            <a:ext cx="2571768" cy="2116086"/>
          </a:xfrm>
          <a:prstGeom prst="rect">
            <a:avLst/>
          </a:prstGeom>
          <a:noFill/>
        </p:spPr>
      </p:pic>
      <p:pic>
        <p:nvPicPr>
          <p:cNvPr id="7" name="Picture 2" descr="http://ts3.mm.bing.net/th?id=HN.608032507591460810&amp;pid=15.1&amp;H=120&amp;W=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928802"/>
            <a:ext cx="3143272" cy="3000396"/>
          </a:xfrm>
          <a:prstGeom prst="rect">
            <a:avLst/>
          </a:prstGeom>
          <a:noFill/>
        </p:spPr>
      </p:pic>
      <p:pic>
        <p:nvPicPr>
          <p:cNvPr id="8" name="Picture 6" descr="http://media.whatsapp.com/directory/logos/Bitmap/logo-color-symb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928934"/>
            <a:ext cx="5429288" cy="3714776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 rot="16200000" flipH="1">
            <a:off x="2000232" y="2285992"/>
            <a:ext cx="2428892" cy="2286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000232" y="2143116"/>
            <a:ext cx="45720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 flipH="1" flipV="1">
            <a:off x="4259179" y="2313061"/>
            <a:ext cx="2411592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357554" y="642918"/>
            <a:ext cx="5643602" cy="6000792"/>
            <a:chOff x="0" y="51995"/>
            <a:chExt cx="5572132" cy="5896800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51995"/>
              <a:ext cx="5572132" cy="5896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72009" y="324004"/>
              <a:ext cx="5028114" cy="5352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just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4000" kern="1200" dirty="0" smtClean="0"/>
                <a:t> La británica Kimberley Swann fue noticia a nivel mundial por haber sido despedida al haber hecho comentarios en su pagina de </a:t>
              </a:r>
              <a:r>
                <a:rPr lang="es-ES_tradnl" sz="4000" b="1" kern="1200" dirty="0" smtClean="0"/>
                <a:t>Facebook</a:t>
              </a:r>
              <a:r>
                <a:rPr lang="es-ES_tradnl" sz="4000" kern="1200" dirty="0" smtClean="0"/>
                <a:t> de que su trabajo era </a:t>
              </a:r>
              <a:r>
                <a:rPr lang="es-ES_tradnl" sz="4000" b="1" i="1" u="sng" kern="1200" dirty="0" smtClean="0"/>
                <a:t>aburrido .</a:t>
              </a:r>
              <a:endParaRPr lang="es-ES_tradnl" sz="4000" kern="1200" dirty="0"/>
            </a:p>
          </p:txBody>
        </p:sp>
      </p:grpSp>
      <p:pic>
        <p:nvPicPr>
          <p:cNvPr id="5" name="Picture 2" descr="http://2.bp.blogspot.com/_VUetNznGXI0/TUmfQz3QxWI/AAAAAAAAAQM/rmPP3sQvfg8/s1600/CAMINABA+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428992" cy="53578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714744" y="785794"/>
            <a:ext cx="5214974" cy="1857388"/>
            <a:chOff x="0" y="13134"/>
            <a:chExt cx="4786346" cy="1759680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13134"/>
              <a:ext cx="4786346" cy="17596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85901" y="99035"/>
              <a:ext cx="4614544" cy="1587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kern="1200" dirty="0" smtClean="0"/>
                <a:t>El uso responsable y seguro de Internet y las redes sociales contempla</a:t>
              </a:r>
              <a:endParaRPr lang="es-ES_tradnl" sz="3200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786182" y="3071810"/>
            <a:ext cx="5214973" cy="3357586"/>
            <a:chOff x="0" y="72973"/>
            <a:chExt cx="5072098" cy="339768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72973"/>
              <a:ext cx="5072098" cy="3397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65861" y="238834"/>
              <a:ext cx="4740376" cy="3065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just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300" kern="1200" dirty="0" smtClean="0"/>
                <a:t>La participación anónima o el uso de pseudónimos, como medio de protección, sin que estos sean utilizados para engañar o confundir. </a:t>
              </a:r>
              <a:endParaRPr lang="es-ES_tradnl" sz="3300" kern="1200" dirty="0"/>
            </a:p>
          </p:txBody>
        </p:sp>
      </p:grpSp>
      <p:pic>
        <p:nvPicPr>
          <p:cNvPr id="8" name="Picture 2" descr="http://lallanada-narino.gov.co/apc-aa-files/35336164323561323135396230323162/enfermer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571868" cy="5500726"/>
          </a:xfrm>
          <a:prstGeom prst="rect">
            <a:avLst/>
          </a:prstGeom>
          <a:noFill/>
        </p:spPr>
      </p:pic>
      <p:pic>
        <p:nvPicPr>
          <p:cNvPr id="4098" name="Picture 2" descr="http://www.vectorsland.com/imgd/l29414-big-love-happy-couple-35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3571900" cy="56102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714744" y="500042"/>
          <a:ext cx="514353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786182" y="2214553"/>
            <a:ext cx="5143536" cy="378565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sz="4800" dirty="0" smtClean="0"/>
              <a:t>La discriminación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sz="4800" dirty="0" smtClean="0"/>
              <a:t>La promoción del odio racial.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sz="4800" dirty="0" smtClean="0"/>
              <a:t>La difamación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sz="4800" dirty="0" smtClean="0"/>
              <a:t>La violencia</a:t>
            </a:r>
            <a:endParaRPr lang="es-ES_tradnl" sz="4800" dirty="0"/>
          </a:p>
        </p:txBody>
      </p:sp>
      <p:pic>
        <p:nvPicPr>
          <p:cNvPr id="5" name="Picture 2" descr="http://4.bp.blogspot.com/_tSzVwp7U39U/TFET0yQlxmI/AAAAAAAAAEI/kQ1Dcd40z3Q/s1600/Compa%C3%B1erism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7298"/>
            <a:ext cx="3827005" cy="5357850"/>
          </a:xfrm>
          <a:prstGeom prst="rect">
            <a:avLst/>
          </a:prstGeom>
          <a:noFill/>
        </p:spPr>
      </p:pic>
      <p:pic>
        <p:nvPicPr>
          <p:cNvPr id="3074" name="Picture 2" descr="http://www.bekiapadres.com/images/articulos/36000/36853/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736"/>
            <a:ext cx="392905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3714745" y="285728"/>
          <a:ext cx="271464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71472" y="1428736"/>
          <a:ext cx="657229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428992" y="3571876"/>
          <a:ext cx="521497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" name="Picture 2" descr="http://us.123rf.com/450wm/rudall30/rudall301303/rudall30130300047/18890885-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1"/>
            <a:ext cx="1783680" cy="2786058"/>
          </a:xfrm>
          <a:prstGeom prst="rect">
            <a:avLst/>
          </a:prstGeom>
          <a:noFill/>
        </p:spPr>
      </p:pic>
      <p:pic>
        <p:nvPicPr>
          <p:cNvPr id="10" name="Picture 4" descr="http://www.clipartlord.com/wp-content/uploads/2013/03/police-car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3929066"/>
            <a:ext cx="2759732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dificio donde están las nuevas oficinas del Itei. Foto Héctor Hernández"/>
          <p:cNvPicPr>
            <a:picLocks noChangeAspect="1" noChangeArrowheads="1"/>
          </p:cNvPicPr>
          <p:nvPr/>
        </p:nvPicPr>
        <p:blipFill>
          <a:blip r:embed="rId2"/>
          <a:srcRect l="5632" r="5632"/>
          <a:stretch>
            <a:fillRect/>
          </a:stretch>
        </p:blipFill>
        <p:spPr bwMode="auto">
          <a:xfrm>
            <a:off x="500034" y="1142984"/>
            <a:ext cx="8429684" cy="4429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6" name="5 Diagrama"/>
          <p:cNvGraphicFramePr/>
          <p:nvPr/>
        </p:nvGraphicFramePr>
        <p:xfrm>
          <a:off x="1500166" y="5846298"/>
          <a:ext cx="592935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3286117" y="6326275"/>
          <a:ext cx="264320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2732632" y="256138"/>
            <a:ext cx="5893314" cy="7735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u="sng" kern="1200" dirty="0" smtClean="0"/>
              <a:t>Av. 1312 Col. Americana  Tel. 36-30-57-45</a:t>
            </a:r>
            <a:endParaRPr lang="es-ES_tradnl" sz="2000" kern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142976" y="714356"/>
            <a:ext cx="7143800" cy="592935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43372" y="857232"/>
            <a:ext cx="4857784" cy="50475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s-ES_tradnl" sz="2800" dirty="0" smtClean="0">
                <a:solidFill>
                  <a:srgbClr val="000000"/>
                </a:solidFill>
                <a:latin typeface="Cooper Black"/>
                <a:cs typeface="Cooper Black"/>
              </a:rPr>
              <a:t>El ITEI esta integrado por:</a:t>
            </a:r>
          </a:p>
          <a:p>
            <a:pPr lvl="0" algn="just">
              <a:lnSpc>
                <a:spcPct val="150000"/>
              </a:lnSpc>
              <a:defRPr/>
            </a:pPr>
            <a:endParaRPr lang="es-MX" sz="2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648000" indent="-360000">
              <a:buFont typeface="Arial"/>
              <a:buChar char="•"/>
            </a:pPr>
            <a:r>
              <a:rPr lang="es-ES_tradnl" sz="2800" b="1" dirty="0" smtClean="0">
                <a:solidFill>
                  <a:srgbClr val="000000"/>
                </a:solidFill>
                <a:latin typeface="Arial"/>
                <a:cs typeface="Arial"/>
              </a:rPr>
              <a:t>El pleno, que es el órgano máximo de gobierno</a:t>
            </a:r>
          </a:p>
          <a:p>
            <a:pPr marL="648000" indent="-360000">
              <a:buFont typeface="Arial"/>
              <a:buChar char="•"/>
            </a:pPr>
            <a:r>
              <a:rPr lang="es-ES_tradnl" sz="2800" b="1" dirty="0" smtClean="0">
                <a:solidFill>
                  <a:srgbClr val="000000"/>
                </a:solidFill>
                <a:latin typeface="Arial"/>
                <a:cs typeface="Arial"/>
              </a:rPr>
              <a:t>La Secretaria Ejecutiva </a:t>
            </a:r>
          </a:p>
          <a:p>
            <a:pPr marL="648000" indent="-360000">
              <a:buFont typeface="Arial"/>
              <a:buChar char="•"/>
            </a:pPr>
            <a:r>
              <a:rPr lang="es-ES_tradnl" sz="2800" b="1" dirty="0" smtClean="0">
                <a:solidFill>
                  <a:srgbClr val="000000"/>
                </a:solidFill>
                <a:latin typeface="Arial"/>
                <a:cs typeface="Arial"/>
              </a:rPr>
              <a:t>Las unidades administrativas </a:t>
            </a:r>
          </a:p>
          <a:p>
            <a:pPr marL="648000" indent="-360000">
              <a:buFont typeface="Arial"/>
              <a:buChar char="•"/>
            </a:pPr>
            <a:r>
              <a:rPr lang="es-ES_tradnl" sz="2800" b="1" dirty="0" smtClean="0">
                <a:solidFill>
                  <a:srgbClr val="000000"/>
                </a:solidFill>
                <a:latin typeface="Arial"/>
                <a:cs typeface="Arial"/>
              </a:rPr>
              <a:t>El consejo consultivo</a:t>
            </a:r>
          </a:p>
        </p:txBody>
      </p:sp>
      <p:pic>
        <p:nvPicPr>
          <p:cNvPr id="3" name="Picture 2" descr="http://img.informador.com.mx/biblioteca/imagen/370x277/1267/1266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929090" cy="4357718"/>
          </a:xfrm>
          <a:prstGeom prst="rect">
            <a:avLst/>
          </a:prstGeom>
          <a:noFill/>
        </p:spPr>
      </p:pic>
      <p:sp>
        <p:nvSpPr>
          <p:cNvPr id="23554" name="AutoShape 2" descr="data:image/jpeg;base64,/9j/4AAQSkZJRgABAQAAAQABAAD/2wCEAAkGBxQTEhUUEhQUFRQVGBQVFBUUFhQUFxQUFBUXFhcUFBQYHCggGB0lHBUUITEhJSkrLi4uFx8zODMsNygtLisBCgoKDg0OGhAQGywkHyQsLCwsLCwtLCwsLCwsLCwsLCwsLCwsLCwsLCwsLCwsLCwsLCwsLCwsLCwsLCwsLCwsLP/AABEIALEBHQMBIgACEQEDEQH/xAAcAAAABwEBAAAAAAAAAAAAAAAAAQIDBAUHBgj/xABLEAACAQIDBAcFAwgFCwUAAAABAgADEQQSIQUxQVEGEyJhcYGRBzKhscEUI3JCUmKCkrLR8CQzU+HxFRY0Q2Nzk6Kjs8IXVIOUw//EABkBAAMBAQEAAAAAAAAAAAAAAAABAgMEBf/EAC8RAAICAgIAAgkEAgMAAAAAAAABAhEDIRIxBCITMkFRYXGBwfCRobHRcuEFI0P/2gAMAwEAAhEDEQA/AOJVopWjN4AZzUdtkiGTGQYTNEA8GgvGC8TnlUTY+5kdhDzwoANYE2d/xGXGCftj+eEpMMe2/jLXBntr4j4xTRp4Z1ki/iv5Nl6egfZsKh3MQDbl1YBt+1Ms2nhhTqZBewVLXN9Cg5995pnSJzWGzigLDKrNlBYLfqr5iN247+RmU4jFM7AubkAKNw0Fzw8TFkblNU9JO1/By4o1kyWt2v8AYTGJJhEwiYUdALxMInWJJgAqAtEBoBGIcvCBhXhrABjC76n4z8hJEi0Peqfj/wDESQDCQohkwjBCaIoBhGC8STBAwzADuiTADGIcJ1hLCvrAIqGbH7N1vs79dvg5lzXTTytIXsxxiLs6krMoIatvIG+q54+M6r7TSPFD6GbY5JROTJG5Ma2CPuE8JXdI1+8X8P1Mu6dRALAqByFoivh6b6sAbbtT9JcXRMlZzOAX76n+L/xMVitHfd7zfMzoKeApAhgLEbtT4c43W2VTYknNckk2POO9k8XVHmS8K8SGiM05zuskBoTmNhobGFAGTEkwoIyQZoReFE2gIThz228R8paYM9tPxL8xKij77eI+UsFMJjibDQ2hT+0JTFRc5YjICL9mk5ykDl2j5TJmNvRT+0oP1l90MplcZhswsc9W99/aw1a1/WWHRXozSxKo9Z3ChKa5UAFyFG9ze3K1uG+cPhfDx8O3FO9R+5MvEc5K/fJfpRyatEky427gER2WmuW24XJ010YnWUb1QN87Wmi4yTDJglztfYgoorhidQGvbeeUndEuiBxtN63WhKdMsp7JZiyqGIA0AFmGvwmfpI1Y/YcwsCwk/n0gHCXYCgYd4gCPYbDmoyovvMbDW0AIdI9up+IfuiSAYraOzKmHqstQAZsrKQbgi1tD4iMqYXa0KI6TCYxsmBoFCs0ReJvCJjFY7mESDEAwrwoVjwOsCmNgxQaAWbP7NcZl2at0zZalQbxc5mJvr4y9q7Wo65qDC2/RD8jOZ9mRvs9hyqt9P4y6xY0PgZrjjcTlyyakWLbNpmpRqKgFzexA4qd4kjH1qFNrOmpF7qt95PLwjye7S8R8jIPSAdsfhHzMcFbphN8VaDpbSwxIUZgSQALVBqY7VxuHUlTUYEEgi9TeJQUF+9T8ayVjk+8f8TfOVwV0QsjqzzyGhQoJlR1WOKYpjGwYC0VDsXeJvCBhGFBYd4WaJiTHQrEoe036vyj9LE1FcFD2r6aA/OQ1qWfXcSL+kuMFQt2t9+PIXtBraJcqR1HRqqTiqDNa+dybbrijVBtedH7PKq9WyHf1dJl8VFj6hhOIo4o0srgG4z7v0kqLfyzX8pcbExTUyDfXIt+F+yOEyyY9y+SX6X/Z58cvmj/k/wB6HOl2LvWYpTIcMRlcjeqFuF7qxFx4+M5Lbm1RiMp6mnSKrbsZiW73Y7/pOo6T1RWelUWyVUuGYkdunY3FuNtfUzjMaoDNbQXuByBFwPjHjk3HZ6NK9F7tyn1dKjerUZMyrlYg5RbUiwubC++81XoNhMImCrDCYhqtFmqFqrqVyN1ahgQVXQAA7uMzrpSg+w0DYXFUXPEg0mO/ynU+zQ22RiPHEn/pCYT9T6j2UKdGsEfc2thG8ci//pHU6BO656WJoVFBsGGfKSBrZgCNLb5w2xdlnEV6NBdDVdUv+aCe03kLnymle1nFihQw+z8P2KWTM4HGmpyohPEEhieZA75bTTSTHyZyf+RAxK0sRh6rjeiVAW05SrpGrSrpbsOrAWYcTpYjkQfQytp4YqQwupGoI0II4gzs9s0+toYfFaZw1MORxu2U+jD4mVLy97HdlZ0rxdV6q9bksFGQJfS5OYknW509BKhWlp0oa7p+E/Aj+MqRKivKhJig0UzRu8BMZVhgwXiQYV4xC7wRN4oQFYYhmEsDGFAa/wCyjL9gq3dR96b3/JFktfxnSV6KHdWpcfy7TlvZCb4SsP8Aa/8AjTM6DE0BY6CbY15TlytcjoKelOnqDYqLg3B4aGM7ZoZmBuo0t2mA4nnCwC2w9K3DJ8xGukFMFluL6H5xY+x5OiDR2e3WKewQGBJDruvrxknGYFy7EAWJJHaX+MpRhlzr2R7y8P0hJu06QNV9Bv8AoJpuyNUeeIQibwTE6xYMBEIQzEAAYDEw4AC8bqGLMQY0JkY6k+X1l5s+pdLHl8R/hKS2p8o5QqOp7J36cxrpujavozkjS8Z0KxFPCdfVZaYy3ye85HVOxB4Le3fv4SvTRlG66gfC01r2iC2BYdxH/ScTJMRoV8vhIbfNr5fc8/xEFBRr4/YqDUOcZtddfkZWbTP3lQDcGI/Z0+kvtrYinTDHJdz7tzfU63y8tfhOXzb78ZTafR6OPqzp9v4ljh6Sn3QykeORhvnY9BmK7Hr30NsXodPyCPpOR6RG2Eo35qT+w38Z1PQFjW2XVpqbuTiENzrmdbi/7QnLk9T6miOU9m7gbTw1/wDaW8eqe07X2k9IaWHxSJVwFHE5qKsKtR8rAZ6gyDsHQWvv/KmVJiKmFxCPYrVourZW0N0NypHfa3gZqHTjDrtHCUcXhu3kBuo1bI3vLb85WG7xjyJc030ByGK6Q4Opu2eKfPJWY/QRdTblN6AoU6ToMyZbkEC1RXOt78DOdCSYME6KlRlIQugVjxLai3PcdZbhD8Y9om9KFs1P8LfNZTA6S66XHtUvB/mkpAdI49Cj0HDibww0qihIMF4UEYhQhqYlYYghMdWGREKYoGMVmreyAH7NibA/1gt45EM6+vRNtxnE+x9m6rEgMRqCLG1iV3+Ok7JKlX+1f1/umuK6dHPlq9lngh9wncV+DCFttSStuR+kRs6ozYe7sWbMdTbgdN0Vt12GTI7L718ptfdvkw9YqdcSk6s510PvL+8JJ2n/AFreXyEiNjK43Vn3j806X7xJm08ZVFQhajAdmwsv5o5iXuzPXE83kwCJMNTMjqFgw7xAh3iGC8BMTDgACYm8OJvKJGT7x8BJWBS9SmOboPVgJFJ7XlJ+wxfE4cc61AetVRGuyX0ejPaOP6E/iPkRMfepmRTyNprXtQe2C041aQ/5pk+Jp2vbcTcfWQ15mzz/ABb2kUPSJPvFPNF+BI+glS66aS+6Rp2KbciynzsR8jKIGNHZ4eV40SKmKqOgV3LAWsDbhoNw74vYu1sRhHL4eoUJsGBAZXA3BlOnE67++RgYUVLo3L3bXTDFYqmaVY0srWvlphWOUhh2jcjUDdIOwNvYjBsTQcZWN3psMyMd1yN4NuIIMgQxDhGqrQjrH6cljmODw3Wb857WvO1r/GUm2dt4jEsGqvfKbqqgBEt+av1NzICxUlY4x6QxeLx9Sqw6xs2VdNFFrnXcO4RIMjn3z+H6xxWlUCY5AIjNBmhQw7wXibwlMAHQYoRAi0gDDAihCQxQMZJp3sab/SR3IfUOPpO5A+cz72M17PiRlBulM3uRa3Waed9/dO2qbbpq2U00DbyOsYkeItpLhLinZlkg5NJFts4fcN4t84Nu7k/W+kRsjGrVpPlVVAJ0DZu+/nF7cxGRUORXvfeWFtBykwfmtDmqjTKJxr6fOStrD7w+C/uiQ6m1Lf6hD+u4k7aWMAYXooxKqSS7jeN2k1d2ZKuPZ5uMESTBeZHUKBhkxsGC8QCwYC0Su+SqNPNcWBHh9ZSjZMpUQzVgJj1ShrZRfyvGGW1wb+ekGhJjTe95fWWWwD/SsP3V6B9KqmVj7/KT9hVMuIotro6HQXO/gOMLrYdnoL2vFxgM6AEJVps4N/dJKC36zLMfw221dbP2SCLA89QbHdNw9olE1Nl4kAG5p3A43BUjTnpMT6UdEqlDDJWtem9g5GvV1uKnuJBsfLldOm6OXLiUlyYW2AGwxI1ylW+NvrOZjWHqOgIDHKRZlvofKKzQqjXw8HCNCwIIQaDNA3FQCFeAGADgMBOsReHeAxKqS9+FrX846qDnHdn4dqtQoisxsdEUsb+Alk/RPFnUUXtzay/MxPQRTfSKQwCStoYJ6TZKlgwAJAN7A/4SHmiTsbTTphmAGFeFeMQ8DFAxkNFq0KCxy8MRomKUwEdz7Oto/Z1xtW3uUMwHNhmCjzYgecf6Gh3pM1QlnLMWYnVidST5zn+i+JVTVR2ymoqAC1wbNcq/IEX3zoaFVaCHeFJJU6bj+Sb7jMsitcTowafMucPizRrK6HLfRl3BgdCDz/unc7cbNSpsOOvqsx2ttZHyWZ7ubKMurNewA4ed5sGKKfZqOdioAUaLnNwtiOye4690PDpwdMXjeMlaOexEs9pe8v4F+sjVjh+NV/8AhN/GTMfXonIS7i6KR92TdbmxOunHSdbls8+MdM82w7HlHxiDyHpDFdju+kzpnRyGRRY8DCNM3taSDUI33PhIdSoZah7yfSe4u+jWyjWxFFHBCVHyZgDbQZioPO3zl3tbYJFdeopOaNcBqKG7MAdMrcb315i+u6TfZLWWo+R/eoVqddOZWpTqUHt4M1E+F5tL4dRbQXA32F++3jCXleui8aUo77szPoz0Kq4SqatY08pRgFDZrHgDKLphsqk+dxZSATfuHMes6jpxtKqrGklyWtkKuVKnw3N6TOumGIq0mbD1GDNYZnAsTxI38xbdrYzkblKVo7OMceNpo5Nt/lOm9nGCFbaOGU+6r9Yf/jGYD1CzmDvndex1L7Qv+bSc+rIPqZ1RW0cEujc+mhtgMQeVMn0tKxcLTxOBq0gVZKi1AGUhhcklWBHI2PlJHtCx9NMDXR3UO9JwikjMxtwXfOc9ktS+AQd7j1JP1mP/AKP5L7mqh/1W/eYU51N9DfXy4QwYvaVUGtVNxrUqH1cnSMZxzlkLSodBgBjWcQGrYGAyxGD/AE187wfY/wBNPjJO29MRXH+1qfvmQLwomx/7IP7RfjCOHA1zA9wvNOw3sdLrTb7Xa6/eL1V7PxCHNu3jUcJWe0noxQwNKilJDmYuDUYks+VRqeA1bcAInoqLsn+ybAhaVSvYhqjFQSN6gAgr3Xv6S4xX2gJXquwbq1IpoGPbfgWB0XeN04L2cbfOGapTbWm1jzyMNMwHK3yj/TXpcRmpYetmDaHKLZeZY2FzymE05SpHbjlGOO2cntTGNVr1Hci47GluGltO+8hZpZ7C2A1enXKGz0aD4jKdzrTYZlvwOUkjna3fKe57vWbpJaRxuVuxy8IvG7nuhMT3RisuNoWp1GTKnZtuBtqAdLm/GRvtP6K+kf6QP9+TzSi37VCm31ldnlUiE2T8PVDHUKBzsDLNyijsgX52EpcELnTeJYNVB0H8kcI+Ohctj2xqiiqgfcX7R5Z+yW8r38p0NXFlc1NltUQlXBF8pG8248x4ickwmgbZ2c2KFCu6ZTlAbIbtUQKCq20ubk6k8YOCkviXjyuDOX2htgFUCIFdL2fS+8drTcdJ0PRjppXdqeHrt1iMwVSQMymxC2Ybxw1nDYm+ZrixLEW/N13eVrSVs2uKdai53I6sfAEX+EUY0LJPmbHVXSP4/dS/3Y+Zjn2JnUMtirAEHMtiCLgjWP47BMRTtl0Wx7SDW/eZTkrRiovizzeDH6CX18oyKY75Jpi1gBp9ZeJXIeR0hNVLfzukGrvlhXfT+frKype/jNMvZGMv+ge0RQx1B20Rj1dXvp1Blb6HymyP0tBpgIwYsSKdQ9lXUEgOw3qd11IG/SYDgBd1H6Q+JmmbZ2fQXDriGUmympkBtmKKfTU6+chwU4mkcrxy0VG3dstRqdaKxqVr630tfegW9ilhut4znnw+Kx/X4gI1TJapWZLAIGvayk3OitoLnQmVWMrl3ZyALncNw7hLTo50gr4Q1OobKKq5HBFwbXynuIubHvM5+DjHy9/E2ll5vfRStLXo3tOrh3Y0WyMy5C495VuCcp4E2Gsrq6WII903t9R5R/Zg7cc3UTTw0VLLFM6V6pYOzMzMVa7MSxPZO8nUzufZ0pOx8QdRZMRlINjcUieG6xmfs3Yb8LfumdJ7NtvFMNWwr+5VpVerPKoabCxP6QA8x3zjxX5j1P8AkXtL4GaDdFXiEOgigZ2HjB3gO6FDvAC924p6+objtFX8qiq448mkzobsA4zF06LAtTJvWyEAimN5vrbWw85XbYOtJvz8PhT5rQSmfjTM2D2H7B6vDvinHarnKl+FJDv82ufACMg0ekgQADcABrqdNBqd8zX24uDQonk7W8wJ3m2MSFamL6lvUAH+6Zf7cMUf6NTPEOw8BYb/AKd0mfRUNMzro+t6hANtD/OkrcTR1J/SbXnr/jOhwuyqmHoU8Sy9msKwXhlNIga8r9r0kbaNACiVAYuppm4ViLMr5tQLaEL6zGL8x0yS9Gjt/ZlisI9VKTU8j1KFWhVJJK1S5GjA6C43d5I5TgOlnRyrgMQ1CrrbtU34Vad7BxyPAjgfInq/Z/s5qVcNiab01dGCCqr0zUBy3ZbgHS66jdcTSOkGwU2lh/stZgK6AvhsRYXNrC5tv4K6jfcMLaZbxqrRjN+086QpI2ngKmHrPRrKUq0zZ1PDiCDxBFiDxBkYGWItNpaGmdDmo4c8PyaKIf8AmRh5SGX8PQSRix91hydfu3XzXEVj8mWQdOQlmZZ4LQXt6RnEuAwI333bvP0jmDq9nlYWv3d8FfCObEagcNBv5co7EOu2l5sPQ8k4ekHa5SmuW/IqGHpe3kJjRova2UzXtgVCwC4cGplpBWya5dABflub0jWgMjxJ7R1ubtqeOu+MvUFxy1nR7P6Oh2Zq+ZRc5VBAJ13k2NhF4HZVN8QtGnQqks2UPmQoBa5tmU69kndfhxmXpY3SNfQS48no6DojtFKtMUmHbQaX/KUfUfK06yvQXqaIsLBWA9QZx/TTZFOlVpV6C06TUsqutKmaQz3Yh7HVr2IPdbnOo2XjxXwtFwLHtqwvexXLuPLcfOXe0YtaZhdNiSNJNSQ6LayXTOs6cK0ZZXsbxLDdx5XJv5SDVMsK6WJ4k3/wjZpj00/whOLbCMkkM7G1xFL8afBhNK2639EqjgKFRVHfqW87m3lM4pVOrqBwBmU3A4X75bY/pFVq0jScIARa6hg2u++smLpNFSVtM51zFU2tNL6Oex84nDUsQcYF61FcJ1JbLmF7E9YL+gnTdEuhWEwysTatWBdDVYAZcrMhyIScu4955zDJNQ7N8cHkdIxHOL2J7LcfzW/O/j3Sbs7BVASTTqZQD2sjZbDW4a1iLEG/IiaX0m2Bh8Sy03c02Q2QKtNc1+DEKLg6d8l9IMOz4R6XXlDhVBADMFcLTK9X2QAwKobX5DmZkprJBnVji8OWPtM5rvZD4N+40a2fiRTw2a/auVUcSd4iMc/Z8m/dMpS3ZHIX8plgXZ1ePlcvkgoAZMw+yMRU1p4fEODuKUarg+BVZLXorjjoMDjP/rVx8Sk6Ty7Km8O8ux0L2h/7LFf8Jx9JZbL9me0qz5fs5oixOeuciC3Ds5mv5QoLGMDg2xDYCmt/vENI23hUxVcMfEIQfSemdn4ZaVJKdMWRFVVG+wUWEyjox7PsRhno9bicKr0jiDlDVL5KwpgZcyqdHSob2trNDwAakRnr0Sp39qxPhc2johlV0n2ZiTWOJz0lo0EJClmva2Z2Jy2G4C36PfKrE9IqlZQtOnSOQjtVCp1JtcEjS3cLzqNsYhDSqUqtagBUVkOesqmzC2gI03zg12KtOnkFfDEkf1n2pMxI4hctiB3Eb5jOMq0dWGeNetG39fz9g9pbcalUwTVhR6pMZTUlbsA9Vaoa9rbgEcG2h5zS9oYllW6lR3kX9NZmKYbZmRaWIqVWanVSqTchGqhWAYOg1AuTa/rL7/OXDUqFKm2IoZkUA2qKd3G1/hLxqoO+/wA9vtMcslKelog9JNlDGV6bZq1J6BJFQAlXFS2ZFzaWOUHdpaW+zsXTNUYK79cENVKy69Uybiw/J0PgwJB0OtTiek2zLEHGZc1s5pXL9ndZlW9uHnwkOj072VhqhagCxYfeVMlbM/c1/ePfMkpcrvRo3Di1Wxr21KtbZ9Gu+Va1GsabDncmm4W+uXMFcHkO+YmrX3GatgPaotF8R9z1q1qz1VzsTkVgqhACg0AUad5kXaPtIw1XRtlYR/8AeIhPrlmxjZwLtehTv+TUrDyK0WHxL+khkDkfWdhi+lWEcAf5Kwote2WpWpjX9GmR85E/znpD3dm7PH46dWr+/UMoRQ4d7aa/OS1xvj6GPYzbvWAj7Ng6d/7KgKZ8iDK37Qe4eUdiomrtMDgZ23QPp1Swq1KZWpeqb5gFygBdAbkHn6zO+vbn8B/CKXHVBuqOPBiPlHYGgYbaSsv9bRDfml3A/aKSX0cweSutSvVw4K1EcZaiEZWsTdnIsbXsQNb8JmBrsfymPmY2RMViiujZ5ps2DpocPilZUx2Got1q1M7uTooqCwtc37Q7pI6O7cwmEw60RtGjmzO7tTD2ZmI1sV00AmL5DygyGW0mZ7HsLbUgyyweEqVdKVN6n4FZvUgaT0LsfooKNGkrpg81NEVmOHVycoAJ6wlTw3mS8TtWjSFnxGCVRfsswp25D3z8p0xmoqjCSt2ef9o7HrIEBpNnbSwsxudAOyTqbCV77Or5SeqYKCQW0AFt4BJ3zbto9PcHT3vgqn4KlVv3aLD4yuHtbwCH/R2PfSVT++EMmeST6oqEIpbv8+hjtfZldCFNCrfkEaof+S+sRT2TiS6o1CuuY2u1GqLd+qzTcd7aWueow6qvDMSzfCw+E5/Ge1TGvuIA8x+6RIUn7SqXsNG2Nt/7Nh1Rw6JSQAGojpmCL+QGA004zPOjHSk1GdCtRnqVDUyoj1NXJJ0QE75T4nppXcEMlI3FmLBjcftaSmbaL3JAprm3hEUDyEefjkX9DwXjev3NLxGAxLYhclGykqS1WoabHmEpntMbcDYay821sfq6eMLVaYFVX7JZAVuDa6jUWuN3KYoMY4bMGKt+ctkPqtoipWZjdmYnmST8TMYQUVSNZ5JSdmp4roNs2wJ2rTAIuM5om4Yb8ocG0ibA2dsbBE1MRi0xrqQaaJTyqCOJUsQ5vzNu6ZpYQZhBRS6HPLKfbNq2h7ZMOpIpUa1Tkc4Rf4/CQ6ftrGU3wjZuFq7W8zluJkN4NeUbSM0jU/8A1orcMMl9f9bUt3af3yFU9seN/Jp4df1arH1Z/pM5sZL2fgmquEBA0dr2voiM5/dgl7AfROx/SSvWr/aKhU1hucg3AuSABe1hmOkTi+kVeoLOyMBrrSpNr+splWaetrwdXFodMmNtqv8A2rDwyra/Kw0jD7QqnfVqftv/ABjeQQ+rENDpjb1Sd5J8ST84iSQsELDgR4djyj4EO0OQcRjIYfVmPgQGHJhxQx1ZhdXH4VoWPihrq4Orj0TFYUN5BBljkIxWOhFoAIcK8YAhwhDvEBbdM6zHG4gFiQtVwoLFgADbS53SjKy56X0z9tr31JcsfFgGPzlRkmnK9kKLWhNhBcR0U4MkVj4jd4YvyjmWKAisfAbymDq++OWh2isfEb6uH1YiyIIWOhGUQ7Q4UBAIhiAw4AFJ2xL9coBIuHBtvsabA/CQZP2H/Xp+v/22lQ9ZEy9VlfDWFDEkoAixEiDNExoUIDCvCvCgsUILwCFaFCFCAxMOOhghXggMBBXiYsxJMQBWhGHeFGARhQzCgAIIIUALzpn/AKbX/Ev/AG1lMIIIR6Q32LEMwoIhhNDgggADBBBAAQNBBAGAQocEokBhCHBEMJpP2F/Xp4VP+28EEuHrImXqsrxAYIJI0COjdBBAQ2YYggiGKhQQQGAQGCCMQBCggiBBxJggiGFCEEEYBQGCCAghAYUE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3556" name="AutoShape 4" descr="data:image/jpeg;base64,/9j/4AAQSkZJRgABAQAAAQABAAD/2wCEAAkGBxQTEhUUEhQUFRQVGBQVFBUUFhQUFxQUFBUXFhcUFBQYHCggGB0lHBUUITEhJSkrLi4uFx8zODMsNygtLisBCgoKDg0OGhAQGywkHyQsLCwsLCwtLCwsLCwsLCwsLCwsLCwsLCwsLCwsLCwsLCwsLCwsLCwsLCwsLCwsLCwsLP/AABEIALEBHQMBIgACEQEDEQH/xAAcAAAABwEBAAAAAAAAAAAAAAAAAQIDBAUHBgj/xABLEAACAQIDBAcFAwgFCwUAAAABAgADEQQSIQUxQVEGEyJhcYGRBzKhscEUI3JCUmKCkrLR8CQzU+HxFRY0Q2Nzk6Kjs8IXVIOUw//EABkBAAMBAQEAAAAAAAAAAAAAAAABAgMEBf/EAC8RAAICAgIAAgkEAgMAAAAAAAABAhEDIRIxBCITMkFRYXGBwfCRobHRcuEFI0P/2gAMAwEAAhEDEQA/AOJVopWjN4AZzUdtkiGTGQYTNEA8GgvGC8TnlUTY+5kdhDzwoANYE2d/xGXGCftj+eEpMMe2/jLXBntr4j4xTRp4Z1ki/iv5Nl6egfZsKh3MQDbl1YBt+1Ms2nhhTqZBewVLXN9Cg5995pnSJzWGzigLDKrNlBYLfqr5iN247+RmU4jFM7AubkAKNw0Fzw8TFkblNU9JO1/By4o1kyWt2v8AYTGJJhEwiYUdALxMInWJJgAqAtEBoBGIcvCBhXhrABjC76n4z8hJEi0Peqfj/wDESQDCQohkwjBCaIoBhGC8STBAwzADuiTADGIcJ1hLCvrAIqGbH7N1vs79dvg5lzXTTytIXsxxiLs6krMoIatvIG+q54+M6r7TSPFD6GbY5JROTJG5Ma2CPuE8JXdI1+8X8P1Mu6dRALAqByFoivh6b6sAbbtT9JcXRMlZzOAX76n+L/xMVitHfd7zfMzoKeApAhgLEbtT4c43W2VTYknNckk2POO9k8XVHmS8K8SGiM05zuskBoTmNhobGFAGTEkwoIyQZoReFE2gIThz228R8paYM9tPxL8xKij77eI+UsFMJjibDQ2hT+0JTFRc5YjICL9mk5ykDl2j5TJmNvRT+0oP1l90MplcZhswsc9W99/aw1a1/WWHRXozSxKo9Z3ChKa5UAFyFG9ze3K1uG+cPhfDx8O3FO9R+5MvEc5K/fJfpRyatEky427gER2WmuW24XJ010YnWUb1QN87Wmi4yTDJglztfYgoorhidQGvbeeUndEuiBxtN63WhKdMsp7JZiyqGIA0AFmGvwmfpI1Y/YcwsCwk/n0gHCXYCgYd4gCPYbDmoyovvMbDW0AIdI9up+IfuiSAYraOzKmHqstQAZsrKQbgi1tD4iMqYXa0KI6TCYxsmBoFCs0ReJvCJjFY7mESDEAwrwoVjwOsCmNgxQaAWbP7NcZl2at0zZalQbxc5mJvr4y9q7Wo65qDC2/RD8jOZ9mRvs9hyqt9P4y6xY0PgZrjjcTlyyakWLbNpmpRqKgFzexA4qd4kjH1qFNrOmpF7qt95PLwjye7S8R8jIPSAdsfhHzMcFbphN8VaDpbSwxIUZgSQALVBqY7VxuHUlTUYEEgi9TeJQUF+9T8ayVjk+8f8TfOVwV0QsjqzzyGhQoJlR1WOKYpjGwYC0VDsXeJvCBhGFBYd4WaJiTHQrEoe036vyj9LE1FcFD2r6aA/OQ1qWfXcSL+kuMFQt2t9+PIXtBraJcqR1HRqqTiqDNa+dybbrijVBtedH7PKq9WyHf1dJl8VFj6hhOIo4o0srgG4z7v0kqLfyzX8pcbExTUyDfXIt+F+yOEyyY9y+SX6X/Z58cvmj/k/wB6HOl2LvWYpTIcMRlcjeqFuF7qxFx4+M5Lbm1RiMp6mnSKrbsZiW73Y7/pOo6T1RWelUWyVUuGYkdunY3FuNtfUzjMaoDNbQXuByBFwPjHjk3HZ6NK9F7tyn1dKjerUZMyrlYg5RbUiwubC++81XoNhMImCrDCYhqtFmqFqrqVyN1ahgQVXQAA7uMzrpSg+w0DYXFUXPEg0mO/ynU+zQ22RiPHEn/pCYT9T6j2UKdGsEfc2thG8ci//pHU6BO656WJoVFBsGGfKSBrZgCNLb5w2xdlnEV6NBdDVdUv+aCe03kLnymle1nFihQw+z8P2KWTM4HGmpyohPEEhieZA75bTTSTHyZyf+RAxK0sRh6rjeiVAW05SrpGrSrpbsOrAWYcTpYjkQfQytp4YqQwupGoI0II4gzs9s0+toYfFaZw1MORxu2U+jD4mVLy97HdlZ0rxdV6q9bksFGQJfS5OYknW509BKhWlp0oa7p+E/Aj+MqRKivKhJig0UzRu8BMZVhgwXiQYV4xC7wRN4oQFYYhmEsDGFAa/wCyjL9gq3dR96b3/JFktfxnSV6KHdWpcfy7TlvZCb4SsP8Aa/8AjTM6DE0BY6CbY15TlytcjoKelOnqDYqLg3B4aGM7ZoZmBuo0t2mA4nnCwC2w9K3DJ8xGukFMFluL6H5xY+x5OiDR2e3WKewQGBJDruvrxknGYFy7EAWJJHaX+MpRhlzr2R7y8P0hJu06QNV9Bv8AoJpuyNUeeIQibwTE6xYMBEIQzEAAYDEw4AC8bqGLMQY0JkY6k+X1l5s+pdLHl8R/hKS2p8o5QqOp7J36cxrpujavozkjS8Z0KxFPCdfVZaYy3ye85HVOxB4Le3fv4SvTRlG66gfC01r2iC2BYdxH/ScTJMRoV8vhIbfNr5fc8/xEFBRr4/YqDUOcZtddfkZWbTP3lQDcGI/Z0+kvtrYinTDHJdz7tzfU63y8tfhOXzb78ZTafR6OPqzp9v4ljh6Sn3QykeORhvnY9BmK7Hr30NsXodPyCPpOR6RG2Eo35qT+w38Z1PQFjW2XVpqbuTiENzrmdbi/7QnLk9T6miOU9m7gbTw1/wDaW8eqe07X2k9IaWHxSJVwFHE5qKsKtR8rAZ6gyDsHQWvv/KmVJiKmFxCPYrVourZW0N0NypHfa3gZqHTjDrtHCUcXhu3kBuo1bI3vLb85WG7xjyJc030ByGK6Q4Opu2eKfPJWY/QRdTblN6AoU6ToMyZbkEC1RXOt78DOdCSYME6KlRlIQugVjxLai3PcdZbhD8Y9om9KFs1P8LfNZTA6S66XHtUvB/mkpAdI49Cj0HDibww0qihIMF4UEYhQhqYlYYghMdWGREKYoGMVmreyAH7NibA/1gt45EM6+vRNtxnE+x9m6rEgMRqCLG1iV3+Ok7JKlX+1f1/umuK6dHPlq9lngh9wncV+DCFttSStuR+kRs6ozYe7sWbMdTbgdN0Vt12GTI7L718ptfdvkw9YqdcSk6s510PvL+8JJ2n/AFreXyEiNjK43Vn3j806X7xJm08ZVFQhajAdmwsv5o5iXuzPXE83kwCJMNTMjqFgw7xAh3iGC8BMTDgACYm8OJvKJGT7x8BJWBS9SmOboPVgJFJ7XlJ+wxfE4cc61AetVRGuyX0ejPaOP6E/iPkRMfepmRTyNprXtQe2C041aQ/5pk+Jp2vbcTcfWQ15mzz/ABb2kUPSJPvFPNF+BI+glS66aS+6Rp2KbciynzsR8jKIGNHZ4eV40SKmKqOgV3LAWsDbhoNw74vYu1sRhHL4eoUJsGBAZXA3BlOnE67++RgYUVLo3L3bXTDFYqmaVY0srWvlphWOUhh2jcjUDdIOwNvYjBsTQcZWN3psMyMd1yN4NuIIMgQxDhGqrQjrH6cljmODw3Wb857WvO1r/GUm2dt4jEsGqvfKbqqgBEt+av1NzICxUlY4x6QxeLx9Sqw6xs2VdNFFrnXcO4RIMjn3z+H6xxWlUCY5AIjNBmhQw7wXibwlMAHQYoRAi0gDDAihCQxQMZJp3sab/SR3IfUOPpO5A+cz72M17PiRlBulM3uRa3Waed9/dO2qbbpq2U00DbyOsYkeItpLhLinZlkg5NJFts4fcN4t84Nu7k/W+kRsjGrVpPlVVAJ0DZu+/nF7cxGRUORXvfeWFtBykwfmtDmqjTKJxr6fOStrD7w+C/uiQ6m1Lf6hD+u4k7aWMAYXooxKqSS7jeN2k1d2ZKuPZ5uMESTBeZHUKBhkxsGC8QCwYC0Su+SqNPNcWBHh9ZSjZMpUQzVgJj1ShrZRfyvGGW1wb+ekGhJjTe95fWWWwD/SsP3V6B9KqmVj7/KT9hVMuIotro6HQXO/gOMLrYdnoL2vFxgM6AEJVps4N/dJKC36zLMfw221dbP2SCLA89QbHdNw9olE1Nl4kAG5p3A43BUjTnpMT6UdEqlDDJWtem9g5GvV1uKnuJBsfLldOm6OXLiUlyYW2AGwxI1ylW+NvrOZjWHqOgIDHKRZlvofKKzQqjXw8HCNCwIIQaDNA3FQCFeAGADgMBOsReHeAxKqS9+FrX846qDnHdn4dqtQoisxsdEUsb+Alk/RPFnUUXtzay/MxPQRTfSKQwCStoYJ6TZKlgwAJAN7A/4SHmiTsbTTphmAGFeFeMQ8DFAxkNFq0KCxy8MRomKUwEdz7Oto/Z1xtW3uUMwHNhmCjzYgecf6Gh3pM1QlnLMWYnVidST5zn+i+JVTVR2ymoqAC1wbNcq/IEX3zoaFVaCHeFJJU6bj+Sb7jMsitcTowafMucPizRrK6HLfRl3BgdCDz/unc7cbNSpsOOvqsx2ttZHyWZ7ubKMurNewA4ed5sGKKfZqOdioAUaLnNwtiOye4690PDpwdMXjeMlaOexEs9pe8v4F+sjVjh+NV/8AhN/GTMfXonIS7i6KR92TdbmxOunHSdbls8+MdM82w7HlHxiDyHpDFdju+kzpnRyGRRY8DCNM3taSDUI33PhIdSoZah7yfSe4u+jWyjWxFFHBCVHyZgDbQZioPO3zl3tbYJFdeopOaNcBqKG7MAdMrcb315i+u6TfZLWWo+R/eoVqddOZWpTqUHt4M1E+F5tL4dRbQXA32F++3jCXleui8aUo77szPoz0Kq4SqatY08pRgFDZrHgDKLphsqk+dxZSATfuHMes6jpxtKqrGklyWtkKuVKnw3N6TOumGIq0mbD1GDNYZnAsTxI38xbdrYzkblKVo7OMceNpo5Nt/lOm9nGCFbaOGU+6r9Yf/jGYD1CzmDvndex1L7Qv+bSc+rIPqZ1RW0cEujc+mhtgMQeVMn0tKxcLTxOBq0gVZKi1AGUhhcklWBHI2PlJHtCx9NMDXR3UO9JwikjMxtwXfOc9ktS+AQd7j1JP1mP/AKP5L7mqh/1W/eYU51N9DfXy4QwYvaVUGtVNxrUqH1cnSMZxzlkLSodBgBjWcQGrYGAyxGD/AE187wfY/wBNPjJO29MRXH+1qfvmQLwomx/7IP7RfjCOHA1zA9wvNOw3sdLrTb7Xa6/eL1V7PxCHNu3jUcJWe0noxQwNKilJDmYuDUYks+VRqeA1bcAInoqLsn+ybAhaVSvYhqjFQSN6gAgr3Xv6S4xX2gJXquwbq1IpoGPbfgWB0XeN04L2cbfOGapTbWm1jzyMNMwHK3yj/TXpcRmpYetmDaHKLZeZY2FzymE05SpHbjlGOO2cntTGNVr1Hci47GluGltO+8hZpZ7C2A1enXKGz0aD4jKdzrTYZlvwOUkjna3fKe57vWbpJaRxuVuxy8IvG7nuhMT3RisuNoWp1GTKnZtuBtqAdLm/GRvtP6K+kf6QP9+TzSi37VCm31ldnlUiE2T8PVDHUKBzsDLNyijsgX52EpcELnTeJYNVB0H8kcI+Ohctj2xqiiqgfcX7R5Z+yW8r38p0NXFlc1NltUQlXBF8pG8248x4ickwmgbZ2c2KFCu6ZTlAbIbtUQKCq20ubk6k8YOCkviXjyuDOX2htgFUCIFdL2fS+8drTcdJ0PRjppXdqeHrt1iMwVSQMymxC2Ybxw1nDYm+ZrixLEW/N13eVrSVs2uKdai53I6sfAEX+EUY0LJPmbHVXSP4/dS/3Y+Zjn2JnUMtirAEHMtiCLgjWP47BMRTtl0Wx7SDW/eZTkrRiovizzeDH6CX18oyKY75Jpi1gBp9ZeJXIeR0hNVLfzukGrvlhXfT+frKype/jNMvZGMv+ge0RQx1B20Rj1dXvp1Blb6HymyP0tBpgIwYsSKdQ9lXUEgOw3qd11IG/SYDgBd1H6Q+JmmbZ2fQXDriGUmympkBtmKKfTU6+chwU4mkcrxy0VG3dstRqdaKxqVr630tfegW9ilhut4znnw+Kx/X4gI1TJapWZLAIGvayk3OitoLnQmVWMrl3ZyALncNw7hLTo50gr4Q1OobKKq5HBFwbXynuIubHvM5+DjHy9/E2ll5vfRStLXo3tOrh3Y0WyMy5C495VuCcp4E2Gsrq6WII903t9R5R/Zg7cc3UTTw0VLLFM6V6pYOzMzMVa7MSxPZO8nUzufZ0pOx8QdRZMRlINjcUieG6xmfs3Yb8LfumdJ7NtvFMNWwr+5VpVerPKoabCxP6QA8x3zjxX5j1P8AkXtL4GaDdFXiEOgigZ2HjB3gO6FDvAC924p6+objtFX8qiq448mkzobsA4zF06LAtTJvWyEAimN5vrbWw85XbYOtJvz8PhT5rQSmfjTM2D2H7B6vDvinHarnKl+FJDv82ufACMg0ekgQADcABrqdNBqd8zX24uDQonk7W8wJ3m2MSFamL6lvUAH+6Zf7cMUf6NTPEOw8BYb/AKd0mfRUNMzro+t6hANtD/OkrcTR1J/SbXnr/jOhwuyqmHoU8Sy9msKwXhlNIga8r9r0kbaNACiVAYuppm4ViLMr5tQLaEL6zGL8x0yS9Gjt/ZlisI9VKTU8j1KFWhVJJK1S5GjA6C43d5I5TgOlnRyrgMQ1CrrbtU34Vad7BxyPAjgfInq/Z/s5qVcNiab01dGCCqr0zUBy3ZbgHS66jdcTSOkGwU2lh/stZgK6AvhsRYXNrC5tv4K6jfcMLaZbxqrRjN+086QpI2ngKmHrPRrKUq0zZ1PDiCDxBFiDxBkYGWItNpaGmdDmo4c8PyaKIf8AmRh5SGX8PQSRix91hydfu3XzXEVj8mWQdOQlmZZ4LQXt6RnEuAwI333bvP0jmDq9nlYWv3d8FfCObEagcNBv5co7EOu2l5sPQ8k4ekHa5SmuW/IqGHpe3kJjRova2UzXtgVCwC4cGplpBWya5dABflub0jWgMjxJ7R1ubtqeOu+MvUFxy1nR7P6Oh2Zq+ZRc5VBAJ13k2NhF4HZVN8QtGnQqks2UPmQoBa5tmU69kndfhxmXpY3SNfQS48no6DojtFKtMUmHbQaX/KUfUfK06yvQXqaIsLBWA9QZx/TTZFOlVpV6C06TUsqutKmaQz3Yh7HVr2IPdbnOo2XjxXwtFwLHtqwvexXLuPLcfOXe0YtaZhdNiSNJNSQ6LayXTOs6cK0ZZXsbxLDdx5XJv5SDVMsK6WJ4k3/wjZpj00/whOLbCMkkM7G1xFL8afBhNK2639EqjgKFRVHfqW87m3lM4pVOrqBwBmU3A4X75bY/pFVq0jScIARa6hg2u++smLpNFSVtM51zFU2tNL6Oex84nDUsQcYF61FcJ1JbLmF7E9YL+gnTdEuhWEwysTatWBdDVYAZcrMhyIScu4955zDJNQ7N8cHkdIxHOL2J7LcfzW/O/j3Sbs7BVASTTqZQD2sjZbDW4a1iLEG/IiaX0m2Bh8Sy03c02Q2QKtNc1+DEKLg6d8l9IMOz4R6XXlDhVBADMFcLTK9X2QAwKobX5DmZkprJBnVji8OWPtM5rvZD4N+40a2fiRTw2a/auVUcSd4iMc/Z8m/dMpS3ZHIX8plgXZ1ePlcvkgoAZMw+yMRU1p4fEODuKUarg+BVZLXorjjoMDjP/rVx8Sk6Ty7Km8O8ux0L2h/7LFf8Jx9JZbL9me0qz5fs5oixOeuciC3Ds5mv5QoLGMDg2xDYCmt/vENI23hUxVcMfEIQfSemdn4ZaVJKdMWRFVVG+wUWEyjox7PsRhno9bicKr0jiDlDVL5KwpgZcyqdHSob2trNDwAakRnr0Sp39qxPhc2johlV0n2ZiTWOJz0lo0EJClmva2Z2Jy2G4C36PfKrE9IqlZQtOnSOQjtVCp1JtcEjS3cLzqNsYhDSqUqtagBUVkOesqmzC2gI03zg12KtOnkFfDEkf1n2pMxI4hctiB3Eb5jOMq0dWGeNetG39fz9g9pbcalUwTVhR6pMZTUlbsA9Vaoa9rbgEcG2h5zS9oYllW6lR3kX9NZmKYbZmRaWIqVWanVSqTchGqhWAYOg1AuTa/rL7/OXDUqFKm2IoZkUA2qKd3G1/hLxqoO+/wA9vtMcslKelog9JNlDGV6bZq1J6BJFQAlXFS2ZFzaWOUHdpaW+zsXTNUYK79cENVKy69Uybiw/J0PgwJB0OtTiek2zLEHGZc1s5pXL9ndZlW9uHnwkOj072VhqhagCxYfeVMlbM/c1/ePfMkpcrvRo3Di1Wxr21KtbZ9Gu+Va1GsabDncmm4W+uXMFcHkO+YmrX3GatgPaotF8R9z1q1qz1VzsTkVgqhACg0AUad5kXaPtIw1XRtlYR/8AeIhPrlmxjZwLtehTv+TUrDyK0WHxL+khkDkfWdhi+lWEcAf5Kwote2WpWpjX9GmR85E/znpD3dm7PH46dWr+/UMoRQ4d7aa/OS1xvj6GPYzbvWAj7Ng6d/7KgKZ8iDK37Qe4eUdiomrtMDgZ23QPp1Swq1KZWpeqb5gFygBdAbkHn6zO+vbn8B/CKXHVBuqOPBiPlHYGgYbaSsv9bRDfml3A/aKSX0cweSutSvVw4K1EcZaiEZWsTdnIsbXsQNb8JmBrsfymPmY2RMViiujZ5ps2DpocPilZUx2Got1q1M7uTooqCwtc37Q7pI6O7cwmEw60RtGjmzO7tTD2ZmI1sV00AmL5DygyGW0mZ7HsLbUgyyweEqVdKVN6n4FZvUgaT0LsfooKNGkrpg81NEVmOHVycoAJ6wlTw3mS8TtWjSFnxGCVRfsswp25D3z8p0xmoqjCSt2ef9o7HrIEBpNnbSwsxudAOyTqbCV77Or5SeqYKCQW0AFt4BJ3zbto9PcHT3vgqn4KlVv3aLD4yuHtbwCH/R2PfSVT++EMmeST6oqEIpbv8+hjtfZldCFNCrfkEaof+S+sRT2TiS6o1CuuY2u1GqLd+qzTcd7aWueow6qvDMSzfCw+E5/Ge1TGvuIA8x+6RIUn7SqXsNG2Nt/7Nh1Rw6JSQAGojpmCL+QGA004zPOjHSk1GdCtRnqVDUyoj1NXJJ0QE75T4nppXcEMlI3FmLBjcftaSmbaL3JAprm3hEUDyEefjkX9DwXjev3NLxGAxLYhclGykqS1WoabHmEpntMbcDYay821sfq6eMLVaYFVX7JZAVuDa6jUWuN3KYoMY4bMGKt+ctkPqtoipWZjdmYnmST8TMYQUVSNZ5JSdmp4roNs2wJ2rTAIuM5om4Yb8ocG0ibA2dsbBE1MRi0xrqQaaJTyqCOJUsQ5vzNu6ZpYQZhBRS6HPLKfbNq2h7ZMOpIpUa1Tkc4Rf4/CQ6ftrGU3wjZuFq7W8zluJkN4NeUbSM0jU/8A1orcMMl9f9bUt3af3yFU9seN/Jp4df1arH1Z/pM5sZL2fgmquEBA0dr2voiM5/dgl7AfROx/SSvWr/aKhU1hucg3AuSABe1hmOkTi+kVeoLOyMBrrSpNr+splWaetrwdXFodMmNtqv8A2rDwyra/Kw0jD7QqnfVqftv/ABjeQQ+rENDpjb1Sd5J8ST84iSQsELDgR4djyj4EO0OQcRjIYfVmPgQGHJhxQx1ZhdXH4VoWPihrq4Orj0TFYUN5BBljkIxWOhFoAIcK8YAhwhDvEBbdM6zHG4gFiQtVwoLFgADbS53SjKy56X0z9tr31JcsfFgGPzlRkmnK9kKLWhNhBcR0U4MkVj4jd4YvyjmWKAisfAbymDq++OWh2isfEb6uH1YiyIIWOhGUQ7Q4UBAIhiAw4AFJ2xL9coBIuHBtvsabA/CQZP2H/Xp+v/22lQ9ZEy9VlfDWFDEkoAixEiDNExoUIDCvCvCgsUILwCFaFCFCAxMOOhghXggMBBXiYsxJMQBWhGHeFGARhQzCgAIIIUALzpn/AKbX/Ev/AG1lMIIIR6Q32LEMwoIhhNDgggADBBBAAQNBBAGAQocEokBhCHBEMJpP2F/Xp4VP+28EEuHrImXqsrxAYIJI0COjdBBAQ2YYggiGKhQQQGAQGCCMQBCggiBBxJggiGFCEEEYBQGCCAghAYUE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3560" name="Picture 8" descr="http://www.ntrguadalajara.com/evidimg/2015-08-29_10-08-06___938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392909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71868" y="515815"/>
            <a:ext cx="5357850" cy="1899883"/>
            <a:chOff x="0" y="79941"/>
            <a:chExt cx="4786346" cy="1899883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79941"/>
              <a:ext cx="4786346" cy="189988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92745" y="172686"/>
              <a:ext cx="4600856" cy="1714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600" kern="1200" dirty="0" smtClean="0"/>
                <a:t>Transparencia </a:t>
              </a:r>
              <a:endParaRPr lang="es-ES_tradnl" sz="36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714744" y="2479059"/>
            <a:ext cx="5214974" cy="1899883"/>
            <a:chOff x="0" y="2043185"/>
            <a:chExt cx="4786346" cy="1899883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2043185"/>
              <a:ext cx="4786346" cy="189988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92745" y="2135930"/>
              <a:ext cx="4600856" cy="1714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just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200" kern="1200" dirty="0" smtClean="0"/>
                <a:t>1) Es una de las características fundamentales y esenciales de Cualquier forma de gobierno contemporáneo   democrático </a:t>
              </a:r>
              <a:endParaRPr lang="es-ES_tradnl" sz="2200" kern="12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643306" y="4442302"/>
            <a:ext cx="5357850" cy="1899883"/>
            <a:chOff x="0" y="4006428"/>
            <a:chExt cx="4786346" cy="1899883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4006428"/>
              <a:ext cx="4786346" cy="189988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92745" y="4099173"/>
              <a:ext cx="4600856" cy="1714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just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200" kern="1200" dirty="0" smtClean="0"/>
                <a:t>2)  Tu tienes el derecho de pedir información a cualquier  gobierno  municipal estatal federal y no te podrá ser negada salvo algunos casos que contempla la ley</a:t>
              </a:r>
              <a:endParaRPr lang="es-ES_tradnl" sz="2200" kern="1200" dirty="0"/>
            </a:p>
          </p:txBody>
        </p:sp>
      </p:grpSp>
      <p:pic>
        <p:nvPicPr>
          <p:cNvPr id="11" name="Picture 2" descr="http://thumbs.dreamstime.com/x/banco-piggy-pl%C3%A1stico-desobstru%C3%ADdo-completamente-das-moedas-de-um-centavo-4534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571868" cy="3714776"/>
          </a:xfrm>
          <a:prstGeom prst="rect">
            <a:avLst/>
          </a:prstGeom>
          <a:noFill/>
        </p:spPr>
      </p:pic>
      <p:pic>
        <p:nvPicPr>
          <p:cNvPr id="18434" name="Picture 2" descr="https://encrypted-tbn3.gstatic.com/images?q=tbn:ANd9GcTZJSrN8jLJRVsy9dKzvdKIrDYb7sfd_YaKlgb17_Jh702OGv3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3357586" cy="4429156"/>
          </a:xfrm>
          <a:prstGeom prst="rect">
            <a:avLst/>
          </a:prstGeom>
          <a:noFill/>
        </p:spPr>
      </p:pic>
      <p:pic>
        <p:nvPicPr>
          <p:cNvPr id="18438" name="Picture 6" descr="https://encrypted-tbn0.gstatic.com/images?q=tbn:ANd9GcSAPO-uzC5kbqINU1Ny4xtnbm9WC3MPZ4gRenggf0jaIJOH3Tv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4"/>
            <a:ext cx="3429024" cy="52149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643306" y="885945"/>
            <a:ext cx="5286412" cy="1700499"/>
            <a:chOff x="0" y="357189"/>
            <a:chExt cx="5286412" cy="1700499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357189"/>
              <a:ext cx="5286412" cy="170049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474421" y="440201"/>
              <a:ext cx="4728979" cy="15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200" b="1" kern="1200" dirty="0" smtClean="0"/>
                <a:t>Transparencia </a:t>
              </a:r>
              <a:endParaRPr lang="es-ES_tradnl" sz="32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643306" y="2728633"/>
            <a:ext cx="5286412" cy="1700499"/>
            <a:chOff x="0" y="2185864"/>
            <a:chExt cx="5286412" cy="1700499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2185864"/>
              <a:ext cx="5286412" cy="17004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83012" y="2268876"/>
              <a:ext cx="5120388" cy="15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400" kern="1200" dirty="0" smtClean="0"/>
                <a:t>3) Es obligación de todos los servidores públicos de informar sobre sus acciones  y decisiones  rendir cuentas</a:t>
              </a:r>
              <a:endParaRPr lang="es-ES_tradnl" sz="2400" kern="12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643306" y="4484240"/>
            <a:ext cx="5286412" cy="1700499"/>
            <a:chOff x="0" y="3955484"/>
            <a:chExt cx="5286412" cy="1700499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3955484"/>
              <a:ext cx="5286412" cy="170049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83012" y="4038496"/>
              <a:ext cx="5120388" cy="1534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400" kern="1200" dirty="0" smtClean="0"/>
                <a:t>4) Ejercer tu derecho a la transparencia y el acceso a la información te servirá para tomar mejores decisiones sobre tu vida privada y  la de  tu comunidad </a:t>
              </a:r>
            </a:p>
          </p:txBody>
        </p:sp>
      </p:grpSp>
      <p:pic>
        <p:nvPicPr>
          <p:cNvPr id="11" name="Picture 2" descr="http://clinicaserrano.com/wp-content/uploads/2013/10/Herpes-genita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000396" cy="4500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412" name="Picture 4" descr="Resultado de imagen para jovenes platicando fel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342902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857620" y="714356"/>
          <a:ext cx="471490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4000496" y="3714752"/>
          <a:ext cx="464347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6" name="AutoShape 2" descr="data:image/jpeg;base64,/9j/4AAQSkZJRgABAQAAAQABAAD/2wCEAAkGBxQTEhUUExQWFRUXFSAYGBgXGB0bGhgYHRwaHB4cGBwcHCggGBolHBgcITEiJSkrLi4uFx8zODMsNygtLisBCgoKDg0OGxAQGywkHyQsLC8sLCwsLCwsLCwvLCwsNCwsLCwsLCwsLCwsLCwsLCwsLCwsLCwsLCwsLCwsLCwsLP/AABEIAKsBJwMBIgACEQEDEQH/xAAcAAABBQEBAQAAAAAAAAAAAAAGAgMEBQcBAAj/xABOEAACAQIEAwUDCAYGCAYCAwABAhEAAwQSITEFQVEGEyJhcTKBkQcUI0JSobHBYnKC0eHwM1OissLSFUNEg5LD0/EWJFRjc5OjsxclNP/EABoBAAIDAQEAAAAAAAAAAAAAAAIDAAEEBQb/xAAsEQACAgIBAwQBBAIDAQAAAAAAAQIRAyESBDFBEyJRYYEUMqHwBpFx4fEF/9oADAMBAAIRAxEAPwC67IY/PaNsnxW9vNDt8NvhUnjQ8X7A/u3aBuBcR7m+jkws5W6ZToT7tD7qOOLHxf7sf3b1BjlygFkhxmEHF00T1/wn99AnHlPe6R7Zn07tB+cUf8TWQvl+6PzrPO1WICPJMS8TH6CUUkVEcwVgNm3kRr8fd0qPjrGXUHKw1DCR/EaHb8a7w3EEI7LvCxPmfXpXuKXi6WyAQTOnnIFL7RCauZ3CY2CD7LyPZHgfzgew0A+WnuJDaxS3lKuBqIII0II5g8iDQdw58wB6uP7j/nU3BcRZXKMpZJMEe0u58JPL9E6a8pmo9dilvuENsvbZUZi6EwhbVkMTlLbspAME6giJOYAViDT3k/eafxuPUWS051BBDLyZCHAYfVPh1B6aTzR3caTTISsFqhprIZYPu8j1FQe4YGIJ9BVxYTSn0EUTKRRrbbofgakYRDmMgjwHl6Vd26TijCn0NDRYtRSwKHcPxZi2XNM7HKAD1j+eVTLXEyZ12MHwnf4UPNBcWXIFdC1WDHnr/ZP7q63EYEloA8j+6p6iJxZaBaUFquGP8x8KWmO6kVOaJxZPCUruhUP/AEiObKOQpXz7zX4/xqc0TiyQ60nJTJxnmvx/jXRivNfj/Gq5onFkhEqFxPi+Hw/9PdS3pIzGJHl1qk7W9rvmqZUym4wEa+yCYk684PwrKeIcQu4u5N1i2WQJ5CSYJolsFqjULnyhYHNlDXG6FbZIJ6dZ91TMJ2rw1xgAWAI9plKgEGCDOo+EVl/DMAzMO6UmRBMEievu18tqXxPgj2zNy74j5zBj11/71G4p0EoSas2nJSTboA7CdtD4cLiTLezaufaHJW8+h57b7nrYsdDVN0UkzxSmmSvNjB0NIbGL0NS0SmcKVwpSTi186j4zjFm0JuXAnTNpPoNz7qlolDzJTRt1At9qcIxgXhPmGWfQsAKsfnC9fuNWQZa3XqWby9a9VWWADvR/g7jNZtlpnuF15kd3d1Pu399BnCuGG/eW2J1PiPRRufh95FaBxG0F0EAC2IHkEvx+FLwxdNjMzVpBNxPZfX8jWbdtLQa4qmYNzUDeBaQny2rTeIjwj9b/AAtWXdvATcWNhcPw7q3++m5NIVBWxvDY1lykAFWALLHLQ6dD06dKLuC8KwmKyC3fa26/6p1GbUyY18Q8wT7qAMLcZtz/AD/Iq/tcKDqpBKtAIO4mAfUH0rKuVV/e4/IknZf8V7Grhu7K3Cwe8FgrESlwzMmaj4rgNy2LdxlDKVnOomARs3TfnpUjEPfWzaF281yLwIzQY8D/AFozH3nnRVghcFu3F0x3a+HKkeyP0Zq+UtMS6Meec75TH0dwMIkEGBqDodzHTlV/g7mdSSBqZjXQFQYEkmBMe6pHaDhIW7cYQPoiSAoUai4dABA9jlUfhiwhHSB8ESnYuxc3sn2l8IpwUm0fCPSlinCx60aY4o0WrhG4Qx8KdWkYxM1t16qR91UywesYO6n0bOCjEkgAjSdJ18XrXscxt3Aw2bwt/hPxMfteVTcTfBadsogjnqfw2qLj4dCNxEVlfcahxbx8vj/CvXmzKymPECN+ojpVZgLblRLcuYqaMO32h8P41OLJY/hcYWVWgaqDv1HpUgYj0+P8KrrWDdRGYbk+z1JP2vOnBZfqPh/GpTJY/fvy1sRsxbfopH4sKlLf8j9376rfm1zMG00BEa88v+X76l2rT/ZHxP7qlMlkvvfI/d++rHBcGvXVFxLRIiASVHwBbyGtRsHwq7cIARdTEljpzP1egNaRYLKoUIAAIHi/hUjTeymz5W7S3rlzF3lbRhdZIkeHKSoXSdo+M0uxgWZwoB0jkNT1PXn6VrnbDsth0x64jIQ9/MzgkFcy92JURpMyZ3JqowfZ+9nJVFKliZJ1PSB6UXrJe0fDp3KPMrbGC7q3m18I9kdM0TpudzPkOgof42xckmWHM/v9Sc3vNHuKsEyoEMREfpSBtJ0JiDuCak3+xlprMHMt7LIflI1ykbCNPOo5JBRxylaRh+JtlWBEgjXzkVrXCMctyylySSygtv7XMaaCDWfdqeEXLNxluaFdPdyI8jVr2Jxh7p0ALZXmB5j+FHLcbMzXGVBq19Ru0epNRziwfZYR9onT3CZP3D1qGxY+0D6Rp/H+dKRdx2XcN/wmlUy7Ge0PGxh7YykvcacsmY6s3kJ26++s8u32dizEux3J1NXHFcLfxeKKqpWAFBYwoETr6mT76I+EdkES2c75rhOjCYUCNuppilGC33CjilPt2AdbRjXpRZ2G4kS/ze4xMibc+W6z0jUeh8qf4h2cyJmWW5QB+H886s7PCLa4ZSqhbluLguQA2ZdTJ3gwVI6Ghlli0MXTSsvWw6Dcx767VS+InaTXqnFibRP7B4aEe6R7Ryj0Xc+9tP2avOMDU/8Axf8ALv1JwuGFtFRdAogfz1prjg8R/wDi6/8At4itKjxhQly5TsvOJN4R+sPwas27aXMtwaSO8/5dmtH4kPZH6X+FqEeIT3xykA+Y3GSzp5fwoZkQG4e8o1jeiLh/GETKCD7A+8A01j8IMrE20EKWDLAEgEmY9OfWq67gnBDBSVyrqBOygHz5Uqve7GSlcUEeM4wt3KgBBDBtYjZl5etPYPt5aFrxI6hT3ebfUCJjeNKHOFL4/d/iqqvWj83g6/TE7TvJ/n1qNIAMeIcctXQcuY50yAjUAs2Tr/7lRuHGVY/pf4Voe4DZi4i/auLyI9mbn/Loj4b7B9f8K0cEiE61b0HpTwSk2dh6U8tMKOBKRilhHPRSfuNPrSMWfo3/AFD+BoX2LRQcYZjhpQ6wrCefPX1qJaw1yNY1FW2Mtf8AlzGsINukb07bSVHpWdjCjTG2rZyO6q0TBMadR5afdUlOJWf6xfiKpON2ZxYif6ONMv2j9r15VMsYM9D/APjoii0XH2f6xfjTgxlr+sX41AXBHofhbr13AmNjt0SoQurbpMZhVlhGtc3UepobxfD81xzlOrt9VDzPUzXLfBp+qf8AgT99C0iWaVgMRaERdQQZ1I6EdfOrReJWhvdt+udR+dAGGN9LYtpcZUAgLkSAPhNN4VLne2g7MVF1WgqAJDDeKpRoouPlDvOyWbmHCXirEMAyyFbL4t9QMusdRULg/FUYi2CGfZo5HmCPqnyOtBQ4e4dfbjMOvX1ouTCraxXehQFdSJAiXB1Pmdd+dJmdDpW+NfBfX+FK9xX2ZYO3MH/t8KVjR4wSSPARvpI8upkj/tTtvFzFevuDUcrQ6KalsE+3nABiLUqJddupH8/jQj2a7PXLDkkSzJBVRMQZG3qa1K9ZLwq6k6Cq0WLl28+Ewz93btx85xCiWzc7dudA4n2tQgI+saZ08Zzf0I6twjHfcF7uJtqSGdAQYILAEHoQTvUXGZSpIII8iK1Ph3Z/D4QTbQLMAsfE5JMlmdpLEn8anYkKsvIJVSIMbTr+NbPS+Dm8zDLuLQRrOvKNBH/arS8tzwNbg28o0I5E6n9b1mIGm9aH2g7H4XFwcoQ795aChp0KkwIYT1nfcUJcRwAwRWzdLQFlHmFdZ2AnQ+RnyrNPE47N3TZVL2MUMPFoee01S4i6VR05OCp6wRyq7tYmViGj6ubf4ch661R3z3l0qvL8TsPWszW9Gy6WyXgRntq0ScuvrsfdP416razfsYBALzBLhAIuZhkZdok7gfZiZ8WoBK+reoutnJlV6Ly7yqPxceL/AHX/AC8RUHs9je9w9uT4l8B9wEH4R99WXEfanX+i5dO7v/dTLuFiaqVFpxDYfrD4ZW/OKEOJj6UmOv8Acs0Y8SAyg880Dz0Y/lQnxK0SzMASVOg9Ut7+78qqQSO4rgV65b8KAyh5xAKP+8fGq7FdnnsqCLgE6eFgwmOYgR760eQiATlhdTmAgAa+6lY+0lzDunhgoSpBnUCQeu9YcnUR9SvAUW6Mvs8Ou2/pWKsHMCCM2mXcen5UGvhsTlfIVcG4GVVjYZpmeeq860G1b8KE85OvoNKzA2/DcYeH6UaqYOgubx61peidw47GcIuXu7fKylLuVw0CCUYCNdjP5VYYEeD4f3Vpn5J8ce4xSu+qtbvAkyciEFhO+396pGGWE9w/uLVwe6KJ1rYelUXbDtN8ztrlUPccnKDsAN2PUCQI86vbew9KzHt1dF/iAta5bVsLpzb2zHuYD9mmN0XFW6FcN+UfEK69+tt7cw2VcrATqRrBjoRr5b1qthFuAQZR136qR+YrHuJcLtOJFpkYqSSDEEcyOc71pXyb4jvMJhp1KqUP7GYD7gKVzTTGSxuJPLm2yKFzS+TzgK7SOvsffTVgDMcvsnUeXlU2JxNof+83/wCm/TGHXX+edK7srwDmN4Leu4ovbQOEXxCAxEneCDA/dU3/AEfdX2rRHqqCiDhloMMYCJBWyCDqDNxhH3UbLwLDDbD2R/u1/dTFGyrMp7k9F95t/vp9rIynwpMfatf5prUf9EYf+otf/Wv7qGe1vF+F4NSl7uFuMCFVbYZ1JBhiEUson63pV8CrBrE4Zw5Js6EyDkBkEmJPnp51O4dhty9gkbDKFUz55qK+y/afB4lVSxftu4QSgMPsNcp1jXeN55zV3nAk6/l/CgaS7slgO+DOU5LWvLMUj8qjjB3hcBNpQog5hl0/tz9xrQ5jXlE15OtEoEsyy9wy6ApNoA84jw/Bt6axneMfEvoYyw2viOhJ6VrBQHcCmbuBttvbQ/sj91C8IcMrgzP8Ji/AD7j6+XlTj8QCjU71IxPZG+AEt3beVebBgcvnEgn4e6qJ+zzvdAF4t42Qvl8AKrmYhZmBmUTm51n9GdnQ/VY67l5ieMjC4R8U0m457uwg3e4ZgekiT5KatuyvBRhsOtpjmuBfpG5teY947TuRnbn0rOuH8S+f8WwyCfm2GJNtZkEWlJz+ZZ1B9IHWtW4e0e0QWcZiR1nUTy0I06iunihwhSOVmyc52x2/bV7RnWVnxdRqJB05dKVYvB1UjUMBsDBnQ1IsQRI56zFRsLeWCsyVcr1PXlNX4YvyjuAc5IIPhJXbp8eVUParApiLTqzAGzcDAiJUEaiSNJGv7NXtm7FxhDagMPCfQ++lXEBLKRow1kaaafmKkkndlwbTTTMeC4n+iW0EObKHukAx9rKpLZQpkkCOW9SLq2cDZc4hSyGWttEPef7X6DAnReQM7lgHsdhH+dG/nKEJ3YHtNIYqQxIIykkR05ba0mZcdiGe/cz4XDnJaUwFvXdgDOhQGSTGonTU0mGOMXZpyZZSVNnuznBXxzHGY9Xe2R9Gh8CFdBnnQBZIAAjNE+yoFerQXsd5A+cNlAzOSqFdoVdFgLrMTExFeo+4qgK7I44Lc7sn+kUR+sv7wT8BRjitQNv6L/BifvrJ8ReK5GUwywQehGoPxrSOH47vbS3BpmszA5eDEyPcdPdSMUrg0MyQqVhLxMjKJ3DAj1yuPwJoF7UWpuWz+mfvt2vhtRvxM6D1/JqG8YAbqSoPi0kTByWRTMitULg6dlPe7FquIWwcSxZhsEMBiAdi4BEHcTz2oiX5O0KiMQJChZ7voADEPMwPv56VbdsO0WH4ZZ764ou32OVBAz3Hid48CAak8h1JAOI8Z+UPiOKefnBsrMhLH0YX9oeM+9vhWSPqylaloLVdg2ucMt4bGvZW53jLa8Zy5QCcpAnMSTBk+o92YPi4R94Nwe7S5Vv2dt4y673bTs7H22unMHncFjqToNQeVJ4xfu2RFywoYn62qsIMkEe741pX2ycZRV1oc7GQ6XQ85Srgc4+jrQbX9GP1V/uLQB2XxfeLc8KpCsIXQaodfX91Hdu59GP1R+AplUL+SVcxK20LuwVVWSx2ArGuKcVVsXcvJJU3MykiDG23LSiX5TeJkm1hxtl71/MmQo90MfeOlAQGtW46sKMqYU4zHM9l3RplTOkR9+tXPye9trGFRLV9bghmOdQGADCNRIbfoDQRYxj21dFPhcRHrz8jFRlHoKGGJbsPJlcqPorh1xbt6y6MGRrjMrDYqbV6CPjXMONvQfhQH8kPGzmGGIzFGa5bEgSpVw6iTqQWzx0LdKPrSlYB3CgH1gUhx4yaKu0Qrli+XY2WITNbFwCIaXISZM6N098Cr35nxUDS8Z9LX76Z4deCrdkxmv4cD3XQT+NGuIxyJBd1ALBR+sxgD4mmwegZIzHtTjOK4S2MSS9wqQo0TKsmJdVEHeATzO4msMvXi7M7GWZizHqSZJPUmfvr6X+VnGvb4Xf7sw7FEBBggPcRT9xI99fPlngrhTsIE9R0j00qua7hxhKS0hrgXF7uGvJfsuUuJsdwRzVhzUjQj+BGzYfinG7iJcXu8rqHX6JjowDD2bZ61i/C+EXL2It4dFIa64RZGwO5PkBJPkDX1NhLRtKFzEgQACSdF9duX30VpfYLj4AHFYjjlxChyAGJy2rimAdpyCAfzqxXjfGhvh7J/wB3d/zUYKGJJztqZjNoPiNqeFt/tt93+Wr5L4K4/YFP2h4yP9ks/wDC4/G5TL9rOLrvgrXxj8btHvdv/WN/Z/y09aUg6sTpzj8hU5L4K4/Zl13t/wASG+CsT/8AKv8A1KjcIx+JfAYnOgtvYtXnRkYMS1wMTGSYiYEknz00101U8bHheYyiy5M9I1HoRv7qpSUnVFVW7Mv+SHhhi9egyUNu0SCQBllyNRzyL8a0/D2VcAfXkP0AcAAMFnQQPMUHfJEwGAlmAC3Cmo0EkHfzL/hRjhVhELT3luRtlkTEADcRERI51puloXVvZL4fqpzbh2B5xJJjX1pC3QLrrzKh4Gu2h2Eb1zC2wLryScwVgCZjkYGwFOYu6qvbJIGuTf7W330PmieBu80XLZytrKEwNOkyaVjnjIWkeMA785G484r2LueGQCcpzbHloeVPYplKny1G41HiFT40X8mW/KncMpYQIXxEhXyrKg6sSd9EnUfo86m8DtXMLbW33aFLFkMFV92OaWP0YljG8/WPWrDtfw5LmIwuIVshyMgYAHR2RhyI9lWH7VRQpyMwvN//AKAP6NeV7KD7PkKFjFtEbiN7CouS+otu/jd4NsmTMBxpqxJAzHRT5Vyn8ZhFa+s4lxNoahLciC230fmK9Q39hfgy7FLovmBR5wXCmxZFtz4ghJk7EpiDA9Cfeapuy/De9uo7DwWgGPm0nKPiJ/Z86IOK3vbjkh8/9ViP5ms+GPtbGZZ+6gnx2IzARr4hPl4X/dHvodxdyLykRo07E7LZ3/n8qsjc382H924f59KGuK4tkusVMFWJnePo7GsHQetP7iXoG/ly4r3uLw4WMgwwcARo7u4aSNJi2o91CHZvB3cRdW1aWSdTygcyx6UUcJvYbE8Tt98huq1tkXvAMr3JLbGZ0L77kjyNGfBOytnC4h71oFQwju5JVeuWdYMT79NIpTah7UaMWJySkP3Et4LDqNAFGsAksRqTlAmBuSYiqDtoUbCrmgFwXQ6xoJgaHU7ax7W9G3EcMlxDm5qVP6p3A9elVPE8NaewbLghSMoXWdBEk6DQazr8aBUapRk4szXsZZIS68eGG59EafxoltXWCASRCjT3CqPC4PurXdhic8hiemU5viBHqwq7vPInqqn+ytObs51AV2gsXr+IuuEZgsJOmyqORMnWfjQ6p1NHeIxOUXHnQFiR6SPyoJsAHeCTV4srlf0FlxqNfYgtU3hON7q5mjNKlY56xqPORUzh/EzZQ92tjMT7T2kd10I8BZTl3n9kedN8G4h82xFrEKoZrTi4qt7JI66dddNtIpnIVSLj5PeFm7j7blzZVHNwEe0SviyDpIkEkbSI1rRL+PPev4/rdazbhXaA2yYtoGkmQcp8R8W/I6jSIDHyh/hOCxWLv93Yv3FdySEW7lmNTEOF0WTrHs+grPKE5St9htxSpBv2g4slmyHLg3hdUonNvCCWJ5KDHrQjhePYm49y7cv3CFTO3jIAIIyhQDlU5ssacuutV2N4ff7x1Znvm2zW85JYkIxWRJJjSQPOmWvZbJQaM7y36qjwj/iLH9kUrls7OHpoLDXdyr8f1fyT04jdvWvHcuOVfMwZmbzBgnf91TmI1ZDGY7TKydyBuI1O/SqrB4G/as/OlANogzr0cJB03zEbTofWlcQZkYo1h0crIV1IIBnxBT5DpyNC0yPGnL2h38l2MwVrFO+Iup38ZbTHwoAdGgkwWO3ptu0bPiLQbyPWvkpeVbj8j/aY3sM1i6xZ7BGUnfuiNJJ3ykEemWm45eDP1nR8I+on/wAmgrYK7HX0pVu55VxcUpMTrExz/nWl20IAphzToNLWvBa6Kso4Voe7UXvocTEyuGu76Ccm469NPOiOhztMpK3wBOaw6b/atmPPcf2hRQgk7RVgX8kNzPh8RanVXDLrtmWJ8vFbGtaLhb/epsJkq0jRXG4/S1rKfkevj5xetn69nN5eBgNRz0uH4Vqq3gt0rOrrmjnK6GB5jWm+KA7OyHgmnunafrW2XWAfTnqDqfOpHGMfatrDsFYiVAEsSp5AamoHEcM14A5zbtd4cwtkZmIJEEkQvj3jXzFAmLw72cZct5mcGGDuxZmVtQGZtSRquvSl5cjhHkvA3BhWSfFs0IcdtOPr+Iago2k7gyOVP4DidsoAWykCIbTbTr0oYwNgkU/dsStY/wBXL4RvfQQ8Sf8ABI41bRrdo5O9Fu7EBc0keHaPQ0Ld3aNq5/5P/aP6oD/aT1UV3hgdb7or5MwDayVlWAJgEaw288qdzXhbI7y348QYhX5XXuafSGZC/FhWuGT1FyMWTF6UnEUMnfJ/5WPoj/qh1HlXqkYbDs9xy99wUhBkUroBOs5ty5B/VFeq6sG2QLVpbFoIm0kydzJ0n0ED3VXcQRlVi27W2beIm1iI+4becVExfaQGIt7fab8coI++oGI7QNdL5yoHdMBAgCLd0DdjJJePWIqk1VIXTu2HiNofVZ9IufnWbfKNi2XMFMS8HpHd2PjtWgtiUVTmdV8S7sBpludd9SKzPt/jVNwqMrDNIKmQxNu3OoMaZfvqvAfkCcKzZ1aSIYNI3EEHToa3bgPEzdQXCxeQN49ZEAaGaxC2scoo47AdplsN3F4xZb2WP+rY9f0D15HyJIvJhbja7jsGZRlT8mnDFoykBhMfCqDtJhylt37xmIRoBbclSBtA57RvFVva/Fd2rsDlKjpueX30OcIxvfDQk3APZYyM2ykDaMxHLnWeKbXI05MyXtLPsp2MxF9TfZ1RFDQTLMckzA21I3nlSEvF0zFe7kexM5RyE89IrT+CWRawzKuwtlR6BCPjpWXn2fdRRdmOWga4/cy27gE6uZ06ttQ/ZsgqW6H99XXELgeVbYnmYjmST61WOAoKg9D6+fnvR4mtoLNCSqXgjXFIZhBgEjl1Mcq8G8m+K/5KdNoszQpOvIExqelSBhRlJOYNpAymD1kz4Y9DPlTRBFVT9lvu/wAtGHyZ8X+a4vvco8GGxBaQJ8KK4jaCWUDXkffQjAH/AHq14EjZbzgDL3Ny2ZHO4FAjoREz6VT7FruXGA4gtu37UvHOdT6ncmqvG4W8xuXCjZV3aNI2BBO4O+nKkYckjVW3jY7/AJ1fJjEvm0Factsysye8Jln21BBH/D5a4+PG2dXHnakmi0w3BblvLb+dB7fdrkCBAVZrlq4Q2acuWReBOrKumXWHeE3LqXPnCWkIa0WZrLOk3FxY+jS4e8Eu4XwgAFboEDcs9nuDpdxCswtMo9q3cBIcAFQyxpKgaAyNyBIqb2mwCos2cL83xIIa29p/o2IyyV2GzNByggjlvTV+3kD6nu4y7v6/v+wLxnCri3zadRbbvCp+wCNSFI0IAI2nQjrWh/JHgGsY9hnBDWGBgRsyEfn8TQxazNhla8oS5Ya3bUSCWTI4MKCSIAUseZZeSqBf9kOIgYh3EgrhbzeYhJnfy6ilbU1Q7N1Dnja+is+UT5Ub9+89nBXWt4ZfDnSVe6ebZvaVJ0AESBJ3gCvDe0WMRgyYvEAjredh71YkH3ihy0CY6mjDhfCxlUnnz+FauxyFs1XsB8o5vEWMaVW5oEu+yHP2XGyseREA7QDE6XWH4fgNkhVKOGEEkmDr0EkEadKM+F8Wu2AFDZ0AgK+sDyO4/DypPrx8jn08g9qj45Pjgbpy3kSR8CPwpOE7To7BTbcE6aQRPxB+6onGsWy4e/dsibvdvcWADELCGOeymPXetGNqW0Z5xcdMx/sViDax2HIOUF8hPkdK3ZrUMkbg+kqdG8zrHxr5iwl0d6h718/eLBG+bMNvOvoTtB2gt4Zxki5ehhkB11ggufqiffptRuaSt/YKg5SpIgdrks2rhYm53ly2QLSXbqW3YtGd0RwCQJljqYA6RUcMwZ9pyWY7s2pPvpq3buXbhu3jmuN8APsqOSidv+9XdlYGulczNneR14Oz0/TrEr8k3CrArt/aah3eJKg3qk4n2kUc/wCf30CV6GvTtiMSpN7wAk93c2mTCMREazIFLS3ZD2U+bOyhGbxW3b6yRAZdNAfjUXgfE7vzvDFrD27V9biozjxvChpCbqvrBM1b2Df79RmtAi0n1jzz/o/o1vwwcI0zl9RkU5top8UbYw910wYk3WAJsxH0raQwX6tep+4t44NJuWdSv2/sT9quU9GaU3F6Am1wW83tKF/WaT7on8RVthuzSQC7sx6Dwj8zRE1oDlSCKTSCK/FpJrPO1OMFy8VX2bcrPU/W90iPdWhcWvi2judlUn4DT76ybkJ1POn4Y3sCTOMRSrdwAjNJEiYiY5xOkx1pMUkitABcJjywOGdu8tmFR9iBrl06SRpyI6VW27rWnBEq6NoRyIP7xTaOQVI1III+O3vpzGXA7sw2OuvoJ++lqNPXkNytb7hLf7Wv3JX51fg7orAPqDpmADRMSQdRQ9iu0N17ZRlQAiPCD+ZqBeFN0v0kmTkxLXD8P560534boCBEAkz56k1pHyXdn7TWXxd1A7d4bdoMJC5QpZwDoWlgAeWU9aPMZh7F5e7vIjgg6OsxBVdDEqZZdRB1pbpMvZjvZixcBZ1xNuyGMZTiFtuYJ1KlhHkSPTeaueHcQu3XdUxTgoYOe6gVtSPAW9sabjlFV/bjsgcGwuW5bDuYBOptt9ljzHRvcddSK5R0FNirWgWG/aZ8SlnK2IzC6e7Ch7bZ82hHhWdj5U7h+FRat2lICscruRsBDFomZJH5dYEuDApdW53bsqNPgTN4uXl0Puo94djLmJ8Xc3RlXKuZQogQANTLHSSf5KsiLWhvFDurLAAgKjHlJMHc9SdaAkXby+6jfthddLTZ8wGQW1kgSCQSIB15mNfWq3sz2SGMtG5ZxAzLo9sp4lPL62oPJtj5EEBMoSfY6XQ5sWNS5vue7LdpWw92bhzW2GVtAWGujZozMR5k6E+VH/ariQGGssHHdPeWXgsoUo8NprHp5UEXOxFxTHer+0uX/HRbwHszGHbD3r4u4d9Rl0KGd1MsInWOR16ycYy4uLROpn07kskHvyqKVkOKZ7GBW5ibgIdyMi28o0BUs2plokkeQOpo47DfJ7dsi++LNvNdsNZVFlsqv7RckAE6AQJG+utJ7Adixw6/cvG73xZCijLlKgkMZOYhpyjlWg4fHhiARE7UMYJbZny5U3UXaPnvFfJdi8Kxa+oeysw9o5vTMIBUcyYjzqwwN2yoRG8TEwADtpOgHlW/O4AJOgAknyoPuJau3e8FsgxAFuBl1kljIlzIn0HSaHLa8h9PT8fkE8Riyo8SlQBpIIquw/GQbhXNsetH+PtMUIAuRznJp7zJoYxPCRnDKqhhrJRZn3iskvs2xV9i74HYkhiOYAn9I5fzq04nxzD4eS/1fo1RRqwIQ6Dp4t9hFCl75yUI7wxvAVRJGo1jrz8qVY4QqnvLha47D2mJYmPM1oWeMIVFGV9LOc7m/wDQLYXs4Ll1rmTIGcsFEALJmBAG1E2E4Wqeu/r6+dTbt3KBpAqG2LGbKPEx0CjUk8gI3NZ5OeR72bIqGJa0TBdgQBrUXF46BqwFSTwjFMoYoLYkDxNGhMTABPuMVZv2QtpbZrjNccaj6qiDrAJMyOs07H0snV6M+TrIR7bBKzw7E4mTaUxBJdpVNjzO505e+KLeFdnrWHtW3CB7rZczlgSOZyclE9PeTRHh2UKBoAAQPIDOOXkKYt3gbVskjWOu0E9PKtsMSh2RzsueWTu/wBnbS93bcMukEZLms9Itzt5TTSNYGKjv3ByKD9MBqpuyPaG0j40n5UrwGGwhESHOx/RFTrl662IWLasAjfWX2WaVkEjkrUTAXb8FJaax82sg32Mlf9oH9Wf0/KvVPsrda1ZAsqud8wJZZHgY7DbpFeqEmrehL009OtypthSQwY7cNGEueqf31rNwa0nt1hycHcIGxVtOmcT9xrMrTcq04HoXNbHqSafw+Ga4wVFLMdgBr/AedGfBfk2vXQGvXUsj7IGd/Q6hVPvNMnkhD9zLhjlP9qANRyp/DWZILaIXCM2wBbqTtpr7jWicY+TS2lpms3brXAJAcplby0QET1mgPA3spa2YAfwtmGxBkaciDp5TQY8kci9pMmOWN1Ir7qGI3Plr67VHot7P8M7zFsRqEJbLEyGV415QSB76L8N8nthgC6mecMw/Ol5cyhOqG4sPOHK9kj5Prw/0Vag6riXQ/rsylQfXOg/aq9uWYluiMPdFvX44cmmOGdnbWGttaRmW2zhyuYwXEQ2pkHwjY8hScZiLdswE7xuhOY/vrO8lu0g/Q+WUfDzdbF4/DXrRuYO47FSTAVyQfAT9UzJjYgEazIr2o7F/NkN2zd722ulyYzoZiYGjJPPl6ai94l2+NtmVbAzAc2gAxMEZTqOdEfZbiL3rOfGsEclgbZtFYWSBIZdQRJ9CPOjTyd/BVYkqvZV/Jvx3htnBhLt/uLucm4HE5yY8SkCMsQANxl95KT2s4X/6638G/dSBawUyRYjoUT91OLe4ekFmwi89e60puvgzgj2/43gb9mzbt4xWti+GuhFl8gUgZAwCmCefrrEEbx/HsNbtWDwzPbvW84uXGRC/dkz9IYKMWIDAj2QCPDtWsW+0HDF2xODHo9sGpLdq+HxHzzClToR36bEa6ZtfSoQxG32txxb+mVmYgeK1Y1Owkm2I9SYFG9q3x5dO4sH1GHn7rgrNsfhUt3biIwdFcqjKZDICcpnnKxRRwb5Q8Xh7S2stm6E0Vrq3C4XkJW6sgbbVbT8ECR73aD/01keht/8AXp7B3+0CNPcWD+syn8L0iqUfKti/6jDf8N3/AK1eHyr4wbWcMP2bv/WoWm/AVm42eIq1oG6uQlPGntZSR4llRDRtI3oev8AvXEVrWIyqrljbtiDdXkpckFDOpHlHOaHPk57cNjsQ+HxK20YpmtG2GAYj2lIdmkxBEclatHtcNymVuOPLwQfXw0qUd7QyE3HswN7QcYXApYbE2It3Wy5l8RRguYBxAgkAnSfZNRrXbLh7/wC0IPJ/D/eAom7edl/9I4XuO87phcW4rlcwBWRqJGhBI35+6vme/wAMdGKOjggkaqfqkgxGh1BpbxRHx6iZvn/ibB6BLyOSYCqcxY9FAkk+Qpyxgrt4MV+iAJGVllicsiZIFuZG8nXUCs5+Su65xv0mcl8M6o0GDlKNExtCtzMn1raLdwBzGoYBwBrtAOnL6n30zH08e72Bk6ufaOjEe2V66uKayl64Vy248QkF7aMdVCzq1bZcsW7VsZFVFVlbSFETzPP2qyPiOBN3jfdNIm+i9TlVVO/6omtgsWc1kA6sUgzqcwEfilPUYx7fJlnKUu+9D/EBNtsoJIE9PZIO59KRimLWmJgShOmu69dt6lWboZAx5iTP3/nVXiAWtESwyPEgDUBv0uWlXFePsp/I69wLbRQwHeEDcfWkk+u5qRim1QTzPMfZb94pq2gL2xGi28wgCNgByjmaGu3Xay3hJC5Hv939HbIkZnIAZ42UBZiROw6iPuRA/wDKzdTuLCBlzreeVkZgDmgkDUDTemsBiEa213vmBXCpp9G0PkzGAVJjxge41md5jcdmdiznUudydpPw+6iDgvadLGEexdtd5JhDlUwsyQxY/CAd+VU1YSdB1iMFl7lFvvCo51ReRReSCdGrlBGO7aYcurJgU8KFYL5NypJ8C/o9a9QPHJjIzSDUb1xjFcJpi61LKGeJ2hds3Lc+2jLtMSCJisVAPOQeY6Gte4xiQlm4xmAhOhgnTQAjUEnT31kqIes0/Au4ExWEvOjh0YhgZB/nceVav2T7XLeWG8NxR416j7S+X4VlLDz+Fdw95kYMhyspkHnV58CyL7GYM7xv6PoG7dzpoZnagrinYAXXa4LjKzakBQVnr1++qjhHbBBHeM1s8xBKz1HQeXKirh/bC02zhx+iQa5lZMUtaOk/Syreyv4dwXEYW69xES5mUDViDoBO4O5E70vEcZ4jqEwR9e8WPuM0RL2ksnn7q6e1GGX2my+6r9SbdsH0oxVICruC4tiRDIbM88ygL6kEsfcKI+B9g7C21OIZ7zoD9JHUk6jXMASYzSKdxPbvCgHLeV45DMT9y1zhnb/DhvFcCg9Zj740olzfgDjBPbB67wHhLsbdm9dvXWlURGJOeCZYlYEQSZPLrpTTY29g8VdsJi7wS3ly5rmbxlVLZw8Ky8wBr5xIos/8Y8MW87yiXmEG6tstMbeILI98fcKz/tLatrcF21eGIW6Wcv3YUq07MWQzvprsOUVpxqTe/wCTPm4qOq/AX4ftxiFJi9YxBzHKhPdsVmAMwcKXaMoAU6uswJNE3Z7ttZv2c965Zwzk/wBG2IXNBVSGIMFZn2fjrIGInEk7qh0jVeXTSNPKm71zMQYAgAQJjT1Jp/Aycj6I/wDEWE/9Xh//AL0/zUheO4TMD86w5/36fpcs0dK+dwtSuF4A371qysBrlxbYJ2BYgSfITPuq+BVi+0WFVMXiFRlZBecoVIKlCxZYIMHwkD3VX5K0dvkjxX1L2HYfpd4v+A03/wDxHjf6zC//AGXP+jV6JZnwWugVotv5IMV9a9hx1g3G/wCWJqdY+RwyM+LEdFs/gTc/Kq0QzTAY17NxLtoxctsGU+Y666g7EcwSK+m+DcdtYjCpigwW2yZmzEeAjRgx2lSCD6UC4b5JcGvtviLnkXVR/ZSeR51bcS7H2LWBu4ewHQGWQG7cYd7AIJDMQASoHvPM6ryLWg8e5JDXEO35excFi0y3DIRiRlAOmY88w3ywRtrQdwfg75bJQEOrDOH1RgDvMEydN/y1uuH4cJAufS3h9RYgGPrHRQeYBPpNWT8SdQALJSTEnL+RJrF6kjqrAl2G8Dw1bF6zedzpdCasxVVuzbygEkKMzrtHsii14RSdu7Yn9kjUfA/FRQR257R28LhXJ9plhRGuaNCPRgD7qOcKwuENAIe2G6gg67nQjX+151qwSbTsw9VBRaoz3AWg/aK4fsEt8LCp9xb7q0XBKQXBOzk6aaNDjXnrIoD7OWCeM4q4ZJthU6ySttTrtyn40f5CLpOwKaRrqrfDY06tGVvYnClbQdY0UkjfZvENTud6Z4rbIsMJEkjlOpaTqffrS7uHnvDOpAAnWconTruaoO3HadMNYt3CuZ3M27bD2iN8wnwqCRr56b1fmyVqiP2v7SJgQxXW+9vLbWTpDe0+vsjfzgiaxa9ee473LjM7sZLMZJPWfTT7qc4hxC5ibrXbr5nbc7AAbBQNAo2ApnL8KpuwkqG1OvvNNvsR7qWn1v1qTeGvqB8f5FUQivp769XG6V6mdwTXcVikQqHYLm2mdf5mulZoLuMcpP6Ue6KcXGXOTuNI0Y7dN9vKuZ+o+Ueuf+N3qOTfm1/3r+SJ2+4iCVsKdVOa5B0mPCp675vLw0J4e2zEKoknlR5aRWbMyIzDmyKx16kjX30r5sk6IgIJIIVQRPmBPPanx6yMY6WxC/xrLz901XmruvrXcBXSCQdCDBpBo5x/B7L287WxnLiTJB9nyPlQVxm0EvuiaKDoJ/M61rw51kXY4/X/APzp9JLbTTuvn86GTTT2QdY9/P40o0qdKd30c/sO4/DuCsOwHdoYzHmoP51BTCSd9fSiXjVhcoaNQEX3d2mkbVWYUbmuck3PidS4LBzr/wBF4ewFEfGivsT2O+fu03VRUALKviuRMaCIUHWCTy9k0NCi35NeNXrWMtWLb5bd66O8GVSW0j2iMwHoRuetbapaObbkzSMJ2XweFWLVhc43dgHuH9p1MeiwPKlHDo4i5buMD1aVjrEiB6iie6sNT6id6JT4ozSjzZnXFOzmHceCxbLSZbTIqgTmdyk/sqee9C9zsaLh+jbCR9Y28SxK8hI8RJ8lWZMa1tF3DoZBRDIgyoMiToZGopm1wqwVymzajaO7WI6RFK5eWPUaVIya/wDJkVC/T5SxyhWTMxJ2ACsPvI84qJwbggwPFMKt+7bCgm4WdlQABXyzLmJcQJ3IMTFbIvDbS6qgUpKpl0CqTqFA0E6ajoOlZ58sGGTuLFzKM4um2G55CrmPMSoPx6miTvRT0zQ7HFrBAi/ZPpdQ/g1P2sZbb2bltukOp/A18w5R0r2QdBU9MvkfUTGR+402zxv8fu/Cvl4Wx0HwrxtDoPhU9P7JZ9P/ADk8oIjeR/PX40+uKHUfEV8sGyv2R8K4bK/ZHwFT0yWHfE+0CcPx+Jw11z3JfvLLJlIC3GDsHjxArqoEgjL5g1ccS7dYW3ZL3Li3CSe7VNXI5E6wQfOI01O9Y9xa0MqmNRNMcIsqQzEAkHSsssK5G2HVyjGi04t2hu4l3u3kDDKRbRphB10Ilo5nSvpbg9gLaw67lcOAJ3MIkc+g+6vl3GNCt6GvqHs0o7jD+WGtge9EpsYqK0ZZzcnbB/h1xbfFOrXMzNHImxh9/fbb/iovdy13T6qfiw5DyU8+lAXBj/8A3J21ssToNx4QfXKAPQVUdr+N4j57etd64tq4AUGBBUaGNxqd+tNUOTAlKkFHajtwuCVkQC5cDHxE6AyYEAyxEa7ACN9RWNY/H3cRcNy65dj12A3hRso8h50vtBdJugE6BBA5CaRZXT+elVKk6QUexEtSCZ93p5U6GmR0MffT70xZH94/jQlnUX2v1q983LsABJ2A5knYes6Uu3ufX8hRR2CsK2Os5gDlV7gnk6IWU+46+oFUy0rYL9quHJYxN6zbYutt8uYxJYABttPan7q7VfeYlSSSSWJJOpJJkknmSda9V3RT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QTEhUUExQWFRUXFSAYGBgXGB0bGhgYHRwaHB4cGBwcHCggGBolHBgcITEiJSkrLi4uFx8zODMsNygtLisBCgoKDg0OGxAQGywkHyQsLC8sLCwsLCwsLCwvLCwsNCwsLCwsLCwsLCwsLCwsLCwsLCwsLCwsLCwsLCwsLCwsLP/AABEIAKsBJwMBIgACEQEDEQH/xAAcAAABBQEBAQAAAAAAAAAAAAAGAgMEBQcBAAj/xABOEAACAQIEAwUDCAYGCAYCAwABAhEAAwQSITEFQVEGEyJhcTKBkQcUI0JSobHBYnKC0eHwM1OissLSFUNEg5LD0/EWJFRjc5OjsxclNP/EABoBAAIDAQEAAAAAAAAAAAAAAAIDAAEEBQb/xAAsEQACAgIBAwQBBAIDAQAAAAAAAQIRAyESBDFBEyJRYYEUMqHwBpFx4fEF/9oADAMBAAIRAxEAPwC67IY/PaNsnxW9vNDt8NvhUnjQ8X7A/u3aBuBcR7m+jkws5W6ZToT7tD7qOOLHxf7sf3b1BjlygFkhxmEHF00T1/wn99AnHlPe6R7Zn07tB+cUf8TWQvl+6PzrPO1WICPJMS8TH6CUUkVEcwVgNm3kRr8fd0qPjrGXUHKw1DCR/EaHb8a7w3EEI7LvCxPmfXpXuKXi6WyAQTOnnIFL7RCauZ3CY2CD7LyPZHgfzgew0A+WnuJDaxS3lKuBqIII0II5g8iDQdw58wB6uP7j/nU3BcRZXKMpZJMEe0u58JPL9E6a8pmo9dilvuENsvbZUZi6EwhbVkMTlLbspAME6giJOYAViDT3k/eafxuPUWS051BBDLyZCHAYfVPh1B6aTzR3caTTISsFqhprIZYPu8j1FQe4YGIJ9BVxYTSn0EUTKRRrbbofgakYRDmMgjwHl6Vd26TijCn0NDRYtRSwKHcPxZi2XNM7HKAD1j+eVTLXEyZ12MHwnf4UPNBcWXIFdC1WDHnr/ZP7q63EYEloA8j+6p6iJxZaBaUFquGP8x8KWmO6kVOaJxZPCUruhUP/AEiObKOQpXz7zX4/xqc0TiyQ60nJTJxnmvx/jXRivNfj/Gq5onFkhEqFxPi+Hw/9PdS3pIzGJHl1qk7W9rvmqZUym4wEa+yCYk684PwrKeIcQu4u5N1i2WQJ5CSYJolsFqjULnyhYHNlDXG6FbZIJ6dZ91TMJ2rw1xgAWAI9plKgEGCDOo+EVl/DMAzMO6UmRBMEievu18tqXxPgj2zNy74j5zBj11/71G4p0EoSas2nJSTboA7CdtD4cLiTLezaufaHJW8+h57b7nrYsdDVN0UkzxSmmSvNjB0NIbGL0NS0SmcKVwpSTi186j4zjFm0JuXAnTNpPoNz7qlolDzJTRt1At9qcIxgXhPmGWfQsAKsfnC9fuNWQZa3XqWby9a9VWWADvR/g7jNZtlpnuF15kd3d1Pu399BnCuGG/eW2J1PiPRRufh95FaBxG0F0EAC2IHkEvx+FLwxdNjMzVpBNxPZfX8jWbdtLQa4qmYNzUDeBaQny2rTeIjwj9b/AAtWXdvATcWNhcPw7q3++m5NIVBWxvDY1lykAFWALLHLQ6dD06dKLuC8KwmKyC3fa26/6p1GbUyY18Q8wT7qAMLcZtz/AD/Iq/tcKDqpBKtAIO4mAfUH0rKuVV/e4/IknZf8V7Grhu7K3Cwe8FgrESlwzMmaj4rgNy2LdxlDKVnOomARs3TfnpUjEPfWzaF281yLwIzQY8D/AFozH3nnRVghcFu3F0x3a+HKkeyP0Zq+UtMS6Meec75TH0dwMIkEGBqDodzHTlV/g7mdSSBqZjXQFQYEkmBMe6pHaDhIW7cYQPoiSAoUai4dABA9jlUfhiwhHSB8ESnYuxc3sn2l8IpwUm0fCPSlinCx60aY4o0WrhG4Qx8KdWkYxM1t16qR91UywesYO6n0bOCjEkgAjSdJ18XrXscxt3Aw2bwt/hPxMfteVTcTfBadsogjnqfw2qLj4dCNxEVlfcahxbx8vj/CvXmzKymPECN+ojpVZgLblRLcuYqaMO32h8P41OLJY/hcYWVWgaqDv1HpUgYj0+P8KrrWDdRGYbk+z1JP2vOnBZfqPh/GpTJY/fvy1sRsxbfopH4sKlLf8j9376rfm1zMG00BEa88v+X76l2rT/ZHxP7qlMlkvvfI/d++rHBcGvXVFxLRIiASVHwBbyGtRsHwq7cIARdTEljpzP1egNaRYLKoUIAAIHi/hUjTeymz5W7S3rlzF3lbRhdZIkeHKSoXSdo+M0uxgWZwoB0jkNT1PXn6VrnbDsth0x64jIQ9/MzgkFcy92JURpMyZ3JqowfZ+9nJVFKliZJ1PSB6UXrJe0fDp3KPMrbGC7q3m18I9kdM0TpudzPkOgof42xckmWHM/v9Sc3vNHuKsEyoEMREfpSBtJ0JiDuCak3+xlprMHMt7LIflI1ykbCNPOo5JBRxylaRh+JtlWBEgjXzkVrXCMctyylySSygtv7XMaaCDWfdqeEXLNxluaFdPdyI8jVr2Jxh7p0ALZXmB5j+FHLcbMzXGVBq19Ru0epNRziwfZYR9onT3CZP3D1qGxY+0D6Rp/H+dKRdx2XcN/wmlUy7Ge0PGxh7YykvcacsmY6s3kJ26++s8u32dizEux3J1NXHFcLfxeKKqpWAFBYwoETr6mT76I+EdkES2c75rhOjCYUCNuppilGC33CjilPt2AdbRjXpRZ2G4kS/ze4xMibc+W6z0jUeh8qf4h2cyJmWW5QB+H886s7PCLa4ZSqhbluLguQA2ZdTJ3gwVI6Ghlli0MXTSsvWw6Dcx767VS+InaTXqnFibRP7B4aEe6R7Ryj0Xc+9tP2avOMDU/8Axf8ALv1JwuGFtFRdAogfz1prjg8R/wDi6/8At4itKjxhQly5TsvOJN4R+sPwas27aXMtwaSO8/5dmtH4kPZH6X+FqEeIT3xykA+Y3GSzp5fwoZkQG4e8o1jeiLh/GETKCD7A+8A01j8IMrE20EKWDLAEgEmY9OfWq67gnBDBSVyrqBOygHz5Uqve7GSlcUEeM4wt3KgBBDBtYjZl5etPYPt5aFrxI6hT3ebfUCJjeNKHOFL4/d/iqqvWj83g6/TE7TvJ/n1qNIAMeIcctXQcuY50yAjUAs2Tr/7lRuHGVY/pf4Voe4DZi4i/auLyI9mbn/Loj4b7B9f8K0cEiE61b0HpTwSk2dh6U8tMKOBKRilhHPRSfuNPrSMWfo3/AFD+BoX2LRQcYZjhpQ6wrCefPX1qJaw1yNY1FW2Mtf8AlzGsINukb07bSVHpWdjCjTG2rZyO6q0TBMadR5afdUlOJWf6xfiKpON2ZxYif6ONMv2j9r15VMsYM9D/APjoii0XH2f6xfjTgxlr+sX41AXBHofhbr13AmNjt0SoQurbpMZhVlhGtc3UepobxfD81xzlOrt9VDzPUzXLfBp+qf8AgT99C0iWaVgMRaERdQQZ1I6EdfOrReJWhvdt+udR+dAGGN9LYtpcZUAgLkSAPhNN4VLne2g7MVF1WgqAJDDeKpRoouPlDvOyWbmHCXirEMAyyFbL4t9QMusdRULg/FUYi2CGfZo5HmCPqnyOtBQ4e4dfbjMOvX1ouTCraxXehQFdSJAiXB1Pmdd+dJmdDpW+NfBfX+FK9xX2ZYO3MH/t8KVjR4wSSPARvpI8upkj/tTtvFzFevuDUcrQ6KalsE+3nABiLUqJddupH8/jQj2a7PXLDkkSzJBVRMQZG3qa1K9ZLwq6k6Cq0WLl28+Ewz93btx85xCiWzc7dudA4n2tQgI+saZ08Zzf0I6twjHfcF7uJtqSGdAQYILAEHoQTvUXGZSpIII8iK1Ph3Z/D4QTbQLMAsfE5JMlmdpLEn8anYkKsvIJVSIMbTr+NbPS+Dm8zDLuLQRrOvKNBH/arS8tzwNbg28o0I5E6n9b1mIGm9aH2g7H4XFwcoQ795aChp0KkwIYT1nfcUJcRwAwRWzdLQFlHmFdZ2AnQ+RnyrNPE47N3TZVL2MUMPFoee01S4i6VR05OCp6wRyq7tYmViGj6ubf4ch661R3z3l0qvL8TsPWszW9Gy6WyXgRntq0ScuvrsfdP416razfsYBALzBLhAIuZhkZdok7gfZiZ8WoBK+reoutnJlV6Ly7yqPxceL/AHX/AC8RUHs9je9w9uT4l8B9wEH4R99WXEfanX+i5dO7v/dTLuFiaqVFpxDYfrD4ZW/OKEOJj6UmOv8Acs0Y8SAyg880Dz0Y/lQnxK0SzMASVOg9Ut7+78qqQSO4rgV65b8KAyh5xAKP+8fGq7FdnnsqCLgE6eFgwmOYgR760eQiATlhdTmAgAa+6lY+0lzDunhgoSpBnUCQeu9YcnUR9SvAUW6Mvs8Ou2/pWKsHMCCM2mXcen5UGvhsTlfIVcG4GVVjYZpmeeq860G1b8KE85OvoNKzA2/DcYeH6UaqYOgubx61peidw47GcIuXu7fKylLuVw0CCUYCNdjP5VYYEeD4f3Vpn5J8ce4xSu+qtbvAkyciEFhO+396pGGWE9w/uLVwe6KJ1rYelUXbDtN8ztrlUPccnKDsAN2PUCQI86vbew9KzHt1dF/iAta5bVsLpzb2zHuYD9mmN0XFW6FcN+UfEK69+tt7cw2VcrATqRrBjoRr5b1qthFuAQZR136qR+YrHuJcLtOJFpkYqSSDEEcyOc71pXyb4jvMJhp1KqUP7GYD7gKVzTTGSxuJPLm2yKFzS+TzgK7SOvsffTVgDMcvsnUeXlU2JxNof+83/wCm/TGHXX+edK7srwDmN4Leu4ovbQOEXxCAxEneCDA/dU3/AEfdX2rRHqqCiDhloMMYCJBWyCDqDNxhH3UbLwLDDbD2R/u1/dTFGyrMp7k9F95t/vp9rIynwpMfatf5prUf9EYf+otf/Wv7qGe1vF+F4NSl7uFuMCFVbYZ1JBhiEUson63pV8CrBrE4Zw5Js6EyDkBkEmJPnp51O4dhty9gkbDKFUz55qK+y/afB4lVSxftu4QSgMPsNcp1jXeN55zV3nAk6/l/CgaS7slgO+DOU5LWvLMUj8qjjB3hcBNpQog5hl0/tz9xrQ5jXlE15OtEoEsyy9wy6ApNoA84jw/Bt6axneMfEvoYyw2viOhJ6VrBQHcCmbuBttvbQ/sj91C8IcMrgzP8Ji/AD7j6+XlTj8QCjU71IxPZG+AEt3beVebBgcvnEgn4e6qJ+zzvdAF4t42Qvl8AKrmYhZmBmUTm51n9GdnQ/VY67l5ieMjC4R8U0m457uwg3e4ZgekiT5KatuyvBRhsOtpjmuBfpG5teY947TuRnbn0rOuH8S+f8WwyCfm2GJNtZkEWlJz+ZZ1B9IHWtW4e0e0QWcZiR1nUTy0I06iunihwhSOVmyc52x2/bV7RnWVnxdRqJB05dKVYvB1UjUMBsDBnQ1IsQRI56zFRsLeWCsyVcr1PXlNX4YvyjuAc5IIPhJXbp8eVUParApiLTqzAGzcDAiJUEaiSNJGv7NXtm7FxhDagMPCfQ++lXEBLKRow1kaaafmKkkndlwbTTTMeC4n+iW0EObKHukAx9rKpLZQpkkCOW9SLq2cDZc4hSyGWttEPef7X6DAnReQM7lgHsdhH+dG/nKEJ3YHtNIYqQxIIykkR05ba0mZcdiGe/cz4XDnJaUwFvXdgDOhQGSTGonTU0mGOMXZpyZZSVNnuznBXxzHGY9Xe2R9Gh8CFdBnnQBZIAAjNE+yoFerQXsd5A+cNlAzOSqFdoVdFgLrMTExFeo+4qgK7I44Lc7sn+kUR+sv7wT8BRjitQNv6L/BifvrJ8ReK5GUwywQehGoPxrSOH47vbS3BpmszA5eDEyPcdPdSMUrg0MyQqVhLxMjKJ3DAj1yuPwJoF7UWpuWz+mfvt2vhtRvxM6D1/JqG8YAbqSoPi0kTByWRTMitULg6dlPe7FquIWwcSxZhsEMBiAdi4BEHcTz2oiX5O0KiMQJChZ7voADEPMwPv56VbdsO0WH4ZZ764ou32OVBAz3Hid48CAak8h1JAOI8Z+UPiOKefnBsrMhLH0YX9oeM+9vhWSPqylaloLVdg2ucMt4bGvZW53jLa8Zy5QCcpAnMSTBk+o92YPi4R94Nwe7S5Vv2dt4y673bTs7H22unMHncFjqToNQeVJ4xfu2RFywoYn62qsIMkEe741pX2ycZRV1oc7GQ6XQ85Srgc4+jrQbX9GP1V/uLQB2XxfeLc8KpCsIXQaodfX91Hdu59GP1R+AplUL+SVcxK20LuwVVWSx2ArGuKcVVsXcvJJU3MykiDG23LSiX5TeJkm1hxtl71/MmQo90MfeOlAQGtW46sKMqYU4zHM9l3RplTOkR9+tXPye9trGFRLV9bghmOdQGADCNRIbfoDQRYxj21dFPhcRHrz8jFRlHoKGGJbsPJlcqPorh1xbt6y6MGRrjMrDYqbV6CPjXMONvQfhQH8kPGzmGGIzFGa5bEgSpVw6iTqQWzx0LdKPrSlYB3CgH1gUhx4yaKu0Qrli+XY2WITNbFwCIaXISZM6N098Cr35nxUDS8Z9LX76Z4deCrdkxmv4cD3XQT+NGuIxyJBd1ALBR+sxgD4mmwegZIzHtTjOK4S2MSS9wqQo0TKsmJdVEHeATzO4msMvXi7M7GWZizHqSZJPUmfvr6X+VnGvb4Xf7sw7FEBBggPcRT9xI99fPlngrhTsIE9R0j00qua7hxhKS0hrgXF7uGvJfsuUuJsdwRzVhzUjQj+BGzYfinG7iJcXu8rqHX6JjowDD2bZ61i/C+EXL2It4dFIa64RZGwO5PkBJPkDX1NhLRtKFzEgQACSdF9duX30VpfYLj4AHFYjjlxChyAGJy2rimAdpyCAfzqxXjfGhvh7J/wB3d/zUYKGJJztqZjNoPiNqeFt/tt93+Wr5L4K4/YFP2h4yP9ks/wDC4/G5TL9rOLrvgrXxj8btHvdv/WN/Z/y09aUg6sTpzj8hU5L4K4/Zl13t/wASG+CsT/8AKv8A1KjcIx+JfAYnOgtvYtXnRkYMS1wMTGSYiYEknz00101U8bHheYyiy5M9I1HoRv7qpSUnVFVW7Mv+SHhhi9egyUNu0SCQBllyNRzyL8a0/D2VcAfXkP0AcAAMFnQQPMUHfJEwGAlmAC3Cmo0EkHfzL/hRjhVhELT3luRtlkTEADcRERI51puloXVvZL4fqpzbh2B5xJJjX1pC3QLrrzKh4Gu2h2Eb1zC2wLryScwVgCZjkYGwFOYu6qvbJIGuTf7W330PmieBu80XLZytrKEwNOkyaVjnjIWkeMA785G484r2LueGQCcpzbHloeVPYplKny1G41HiFT40X8mW/KncMpYQIXxEhXyrKg6sSd9EnUfo86m8DtXMLbW33aFLFkMFV92OaWP0YljG8/WPWrDtfw5LmIwuIVshyMgYAHR2RhyI9lWH7VRQpyMwvN//AKAP6NeV7KD7PkKFjFtEbiN7CouS+otu/jd4NsmTMBxpqxJAzHRT5Vyn8ZhFa+s4lxNoahLciC230fmK9Q39hfgy7FLovmBR5wXCmxZFtz4ghJk7EpiDA9Cfeapuy/De9uo7DwWgGPm0nKPiJ/Z86IOK3vbjkh8/9ViP5ms+GPtbGZZ+6gnx2IzARr4hPl4X/dHvodxdyLykRo07E7LZ3/n8qsjc382H924f59KGuK4tkusVMFWJnePo7GsHQetP7iXoG/ly4r3uLw4WMgwwcARo7u4aSNJi2o91CHZvB3cRdW1aWSdTygcyx6UUcJvYbE8Tt98huq1tkXvAMr3JLbGZ0L77kjyNGfBOytnC4h71oFQwju5JVeuWdYMT79NIpTah7UaMWJySkP3Et4LDqNAFGsAksRqTlAmBuSYiqDtoUbCrmgFwXQ6xoJgaHU7ax7W9G3EcMlxDm5qVP6p3A9elVPE8NaewbLghSMoXWdBEk6DQazr8aBUapRk4szXsZZIS68eGG59EafxoltXWCASRCjT3CqPC4PurXdhic8hiemU5viBHqwq7vPInqqn+ytObs51AV2gsXr+IuuEZgsJOmyqORMnWfjQ6p1NHeIxOUXHnQFiR6SPyoJsAHeCTV4srlf0FlxqNfYgtU3hON7q5mjNKlY56xqPORUzh/EzZQ92tjMT7T2kd10I8BZTl3n9kedN8G4h82xFrEKoZrTi4qt7JI66dddNtIpnIVSLj5PeFm7j7blzZVHNwEe0SviyDpIkEkbSI1rRL+PPev4/rdazbhXaA2yYtoGkmQcp8R8W/I6jSIDHyh/hOCxWLv93Yv3FdySEW7lmNTEOF0WTrHs+grPKE5St9htxSpBv2g4slmyHLg3hdUonNvCCWJ5KDHrQjhePYm49y7cv3CFTO3jIAIIyhQDlU5ssacuutV2N4ff7x1Znvm2zW85JYkIxWRJJjSQPOmWvZbJQaM7y36qjwj/iLH9kUrls7OHpoLDXdyr8f1fyT04jdvWvHcuOVfMwZmbzBgnf91TmI1ZDGY7TKydyBuI1O/SqrB4G/as/OlANogzr0cJB03zEbTofWlcQZkYo1h0crIV1IIBnxBT5DpyNC0yPGnL2h38l2MwVrFO+Iup38ZbTHwoAdGgkwWO3ptu0bPiLQbyPWvkpeVbj8j/aY3sM1i6xZ7BGUnfuiNJJ3ykEemWm45eDP1nR8I+on/wAmgrYK7HX0pVu55VxcUpMTrExz/nWl20IAphzToNLWvBa6Kso4Voe7UXvocTEyuGu76Ccm469NPOiOhztMpK3wBOaw6b/atmPPcf2hRQgk7RVgX8kNzPh8RanVXDLrtmWJ8vFbGtaLhb/epsJkq0jRXG4/S1rKfkevj5xetn69nN5eBgNRz0uH4Vqq3gt0rOrrmjnK6GB5jWm+KA7OyHgmnunafrW2XWAfTnqDqfOpHGMfatrDsFYiVAEsSp5AamoHEcM14A5zbtd4cwtkZmIJEEkQvj3jXzFAmLw72cZct5mcGGDuxZmVtQGZtSRquvSl5cjhHkvA3BhWSfFs0IcdtOPr+Iago2k7gyOVP4DidsoAWykCIbTbTr0oYwNgkU/dsStY/wBXL4RvfQQ8Sf8ABI41bRrdo5O9Fu7EBc0keHaPQ0Ld3aNq5/5P/aP6oD/aT1UV3hgdb7or5MwDayVlWAJgEaw288qdzXhbI7y348QYhX5XXuafSGZC/FhWuGT1FyMWTF6UnEUMnfJ/5WPoj/qh1HlXqkYbDs9xy99wUhBkUroBOs5ty5B/VFeq6sG2QLVpbFoIm0kydzJ0n0ED3VXcQRlVi27W2beIm1iI+4becVExfaQGIt7fab8coI++oGI7QNdL5yoHdMBAgCLd0DdjJJePWIqk1VIXTu2HiNofVZ9IufnWbfKNi2XMFMS8HpHd2PjtWgtiUVTmdV8S7sBpludd9SKzPt/jVNwqMrDNIKmQxNu3OoMaZfvqvAfkCcKzZ1aSIYNI3EEHToa3bgPEzdQXCxeQN49ZEAaGaxC2scoo47AdplsN3F4xZb2WP+rY9f0D15HyJIvJhbja7jsGZRlT8mnDFoykBhMfCqDtJhylt37xmIRoBbclSBtA57RvFVva/Fd2rsDlKjpueX30OcIxvfDQk3APZYyM2ykDaMxHLnWeKbXI05MyXtLPsp2MxF9TfZ1RFDQTLMckzA21I3nlSEvF0zFe7kexM5RyE89IrT+CWRawzKuwtlR6BCPjpWXn2fdRRdmOWga4/cy27gE6uZ06ttQ/ZsgqW6H99XXELgeVbYnmYjmST61WOAoKg9D6+fnvR4mtoLNCSqXgjXFIZhBgEjl1Mcq8G8m+K/5KdNoszQpOvIExqelSBhRlJOYNpAymD1kz4Y9DPlTRBFVT9lvu/wAtGHyZ8X+a4vvco8GGxBaQJ8KK4jaCWUDXkffQjAH/AHq14EjZbzgDL3Ny2ZHO4FAjoREz6VT7FruXGA4gtu37UvHOdT6ncmqvG4W8xuXCjZV3aNI2BBO4O+nKkYckjVW3jY7/AJ1fJjEvm0Factsysye8Jln21BBH/D5a4+PG2dXHnakmi0w3BblvLb+dB7fdrkCBAVZrlq4Q2acuWReBOrKumXWHeE3LqXPnCWkIa0WZrLOk3FxY+jS4e8Eu4XwgAFboEDcs9nuDpdxCswtMo9q3cBIcAFQyxpKgaAyNyBIqb2mwCos2cL83xIIa29p/o2IyyV2GzNByggjlvTV+3kD6nu4y7v6/v+wLxnCri3zadRbbvCp+wCNSFI0IAI2nQjrWh/JHgGsY9hnBDWGBgRsyEfn8TQxazNhla8oS5Ya3bUSCWTI4MKCSIAUseZZeSqBf9kOIgYh3EgrhbzeYhJnfy6ilbU1Q7N1Dnja+is+UT5Ub9+89nBXWt4ZfDnSVe6ebZvaVJ0AESBJ3gCvDe0WMRgyYvEAjredh71YkH3ihy0CY6mjDhfCxlUnnz+FauxyFs1XsB8o5vEWMaVW5oEu+yHP2XGyseREA7QDE6XWH4fgNkhVKOGEEkmDr0EkEadKM+F8Wu2AFDZ0AgK+sDyO4/DypPrx8jn08g9qj45Pjgbpy3kSR8CPwpOE7To7BTbcE6aQRPxB+6onGsWy4e/dsibvdvcWADELCGOeymPXetGNqW0Z5xcdMx/sViDax2HIOUF8hPkdK3ZrUMkbg+kqdG8zrHxr5iwl0d6h718/eLBG+bMNvOvoTtB2gt4Zxki5ehhkB11ggufqiffptRuaSt/YKg5SpIgdrks2rhYm53ly2QLSXbqW3YtGd0RwCQJljqYA6RUcMwZ9pyWY7s2pPvpq3buXbhu3jmuN8APsqOSidv+9XdlYGulczNneR14Oz0/TrEr8k3CrArt/aah3eJKg3qk4n2kUc/wCf30CV6GvTtiMSpN7wAk93c2mTCMREazIFLS3ZD2U+bOyhGbxW3b6yRAZdNAfjUXgfE7vzvDFrD27V9biozjxvChpCbqvrBM1b2Df79RmtAi0n1jzz/o/o1vwwcI0zl9RkU5top8UbYw910wYk3WAJsxH0raQwX6tep+4t44NJuWdSv2/sT9quU9GaU3F6Am1wW83tKF/WaT7on8RVthuzSQC7sx6Dwj8zRE1oDlSCKTSCK/FpJrPO1OMFy8VX2bcrPU/W90iPdWhcWvi2judlUn4DT76ybkJ1POn4Y3sCTOMRSrdwAjNJEiYiY5xOkx1pMUkitABcJjywOGdu8tmFR9iBrl06SRpyI6VW27rWnBEq6NoRyIP7xTaOQVI1III+O3vpzGXA7sw2OuvoJ++lqNPXkNytb7hLf7Wv3JX51fg7orAPqDpmADRMSQdRQ9iu0N17ZRlQAiPCD+ZqBeFN0v0kmTkxLXD8P560534boCBEAkz56k1pHyXdn7TWXxd1A7d4bdoMJC5QpZwDoWlgAeWU9aPMZh7F5e7vIjgg6OsxBVdDEqZZdRB1pbpMvZjvZixcBZ1xNuyGMZTiFtuYJ1KlhHkSPTeaueHcQu3XdUxTgoYOe6gVtSPAW9sabjlFV/bjsgcGwuW5bDuYBOptt9ljzHRvcddSK5R0FNirWgWG/aZ8SlnK2IzC6e7Ch7bZ82hHhWdj5U7h+FRat2lICscruRsBDFomZJH5dYEuDApdW53bsqNPgTN4uXl0Puo94djLmJ8Xc3RlXKuZQogQANTLHSSf5KsiLWhvFDurLAAgKjHlJMHc9SdaAkXby+6jfthddLTZ8wGQW1kgSCQSIB15mNfWq3sz2SGMtG5ZxAzLo9sp4lPL62oPJtj5EEBMoSfY6XQ5sWNS5vue7LdpWw92bhzW2GVtAWGujZozMR5k6E+VH/ariQGGssHHdPeWXgsoUo8NprHp5UEXOxFxTHer+0uX/HRbwHszGHbD3r4u4d9Rl0KGd1MsInWOR16ycYy4uLROpn07kskHvyqKVkOKZ7GBW5ibgIdyMi28o0BUs2plokkeQOpo47DfJ7dsi++LNvNdsNZVFlsqv7RckAE6AQJG+utJ7Adixw6/cvG73xZCijLlKgkMZOYhpyjlWg4fHhiARE7UMYJbZny5U3UXaPnvFfJdi8Kxa+oeysw9o5vTMIBUcyYjzqwwN2yoRG8TEwADtpOgHlW/O4AJOgAknyoPuJau3e8FsgxAFuBl1kljIlzIn0HSaHLa8h9PT8fkE8Riyo8SlQBpIIquw/GQbhXNsetH+PtMUIAuRznJp7zJoYxPCRnDKqhhrJRZn3iskvs2xV9i74HYkhiOYAn9I5fzq04nxzD4eS/1fo1RRqwIQ6Dp4t9hFCl75yUI7wxvAVRJGo1jrz8qVY4QqnvLha47D2mJYmPM1oWeMIVFGV9LOc7m/wDQLYXs4Ll1rmTIGcsFEALJmBAG1E2E4Wqeu/r6+dTbt3KBpAqG2LGbKPEx0CjUk8gI3NZ5OeR72bIqGJa0TBdgQBrUXF46BqwFSTwjFMoYoLYkDxNGhMTABPuMVZv2QtpbZrjNccaj6qiDrAJMyOs07H0snV6M+TrIR7bBKzw7E4mTaUxBJdpVNjzO505e+KLeFdnrWHtW3CB7rZczlgSOZyclE9PeTRHh2UKBoAAQPIDOOXkKYt3gbVskjWOu0E9PKtsMSh2RzsueWTu/wBnbS93bcMukEZLms9Itzt5TTSNYGKjv3ByKD9MBqpuyPaG0j40n5UrwGGwhESHOx/RFTrl662IWLasAjfWX2WaVkEjkrUTAXb8FJaax82sg32Mlf9oH9Wf0/KvVPsrda1ZAsqud8wJZZHgY7DbpFeqEmrehL009OtypthSQwY7cNGEueqf31rNwa0nt1hycHcIGxVtOmcT9xrMrTcq04HoXNbHqSafw+Ga4wVFLMdgBr/AedGfBfk2vXQGvXUsj7IGd/Q6hVPvNMnkhD9zLhjlP9qANRyp/DWZILaIXCM2wBbqTtpr7jWicY+TS2lpms3brXAJAcplby0QET1mgPA3spa2YAfwtmGxBkaciDp5TQY8kci9pMmOWN1Ir7qGI3Plr67VHot7P8M7zFsRqEJbLEyGV415QSB76L8N8nthgC6mecMw/Ol5cyhOqG4sPOHK9kj5Prw/0Vag6riXQ/rsylQfXOg/aq9uWYluiMPdFvX44cmmOGdnbWGttaRmW2zhyuYwXEQ2pkHwjY8hScZiLdswE7xuhOY/vrO8lu0g/Q+WUfDzdbF4/DXrRuYO47FSTAVyQfAT9UzJjYgEazIr2o7F/NkN2zd722ulyYzoZiYGjJPPl6ai94l2+NtmVbAzAc2gAxMEZTqOdEfZbiL3rOfGsEclgbZtFYWSBIZdQRJ9CPOjTyd/BVYkqvZV/Jvx3htnBhLt/uLucm4HE5yY8SkCMsQANxl95KT2s4X/6638G/dSBawUyRYjoUT91OLe4ekFmwi89e60puvgzgj2/43gb9mzbt4xWti+GuhFl8gUgZAwCmCefrrEEbx/HsNbtWDwzPbvW84uXGRC/dkz9IYKMWIDAj2QCPDtWsW+0HDF2xODHo9sGpLdq+HxHzzClToR36bEa6ZtfSoQxG32txxb+mVmYgeK1Y1Owkm2I9SYFG9q3x5dO4sH1GHn7rgrNsfhUt3biIwdFcqjKZDICcpnnKxRRwb5Q8Xh7S2stm6E0Vrq3C4XkJW6sgbbVbT8ECR73aD/01keht/8AXp7B3+0CNPcWD+syn8L0iqUfKti/6jDf8N3/AK1eHyr4wbWcMP2bv/WoWm/AVm42eIq1oG6uQlPGntZSR4llRDRtI3oev8AvXEVrWIyqrljbtiDdXkpckFDOpHlHOaHPk57cNjsQ+HxK20YpmtG2GAYj2lIdmkxBEclatHtcNymVuOPLwQfXw0qUd7QyE3HswN7QcYXApYbE2It3Wy5l8RRguYBxAgkAnSfZNRrXbLh7/wC0IPJ/D/eAom7edl/9I4XuO87phcW4rlcwBWRqJGhBI35+6vme/wAMdGKOjggkaqfqkgxGh1BpbxRHx6iZvn/ibB6BLyOSYCqcxY9FAkk+Qpyxgrt4MV+iAJGVllicsiZIFuZG8nXUCs5+Su65xv0mcl8M6o0GDlKNExtCtzMn1raLdwBzGoYBwBrtAOnL6n30zH08e72Bk6ufaOjEe2V66uKayl64Vy248QkF7aMdVCzq1bZcsW7VsZFVFVlbSFETzPP2qyPiOBN3jfdNIm+i9TlVVO/6omtgsWc1kA6sUgzqcwEfilPUYx7fJlnKUu+9D/EBNtsoJIE9PZIO59KRimLWmJgShOmu69dt6lWboZAx5iTP3/nVXiAWtESwyPEgDUBv0uWlXFePsp/I69wLbRQwHeEDcfWkk+u5qRim1QTzPMfZb94pq2gL2xGi28wgCNgByjmaGu3Xay3hJC5Hv939HbIkZnIAZ42UBZiROw6iPuRA/wDKzdTuLCBlzreeVkZgDmgkDUDTemsBiEa213vmBXCpp9G0PkzGAVJjxge41md5jcdmdiznUudydpPw+6iDgvadLGEexdtd5JhDlUwsyQxY/CAd+VU1YSdB1iMFl7lFvvCo51ReRReSCdGrlBGO7aYcurJgU8KFYL5NypJ8C/o9a9QPHJjIzSDUb1xjFcJpi61LKGeJ2hds3Lc+2jLtMSCJisVAPOQeY6Gte4xiQlm4xmAhOhgnTQAjUEnT31kqIes0/Au4ExWEvOjh0YhgZB/nceVav2T7XLeWG8NxR416j7S+X4VlLDz+Fdw95kYMhyspkHnV58CyL7GYM7xv6PoG7dzpoZnagrinYAXXa4LjKzakBQVnr1++qjhHbBBHeM1s8xBKz1HQeXKirh/bC02zhx+iQa5lZMUtaOk/Syreyv4dwXEYW69xES5mUDViDoBO4O5E70vEcZ4jqEwR9e8WPuM0RL2ksnn7q6e1GGX2my+6r9SbdsH0oxVICruC4tiRDIbM88ygL6kEsfcKI+B9g7C21OIZ7zoD9JHUk6jXMASYzSKdxPbvCgHLeV45DMT9y1zhnb/DhvFcCg9Zj740olzfgDjBPbB67wHhLsbdm9dvXWlURGJOeCZYlYEQSZPLrpTTY29g8VdsJi7wS3ly5rmbxlVLZw8Ky8wBr5xIos/8Y8MW87yiXmEG6tstMbeILI98fcKz/tLatrcF21eGIW6Wcv3YUq07MWQzvprsOUVpxqTe/wCTPm4qOq/AX4ftxiFJi9YxBzHKhPdsVmAMwcKXaMoAU6uswJNE3Z7ttZv2c965Zwzk/wBG2IXNBVSGIMFZn2fjrIGInEk7qh0jVeXTSNPKm71zMQYAgAQJjT1Jp/Aycj6I/wDEWE/9Xh//AL0/zUheO4TMD86w5/36fpcs0dK+dwtSuF4A371qysBrlxbYJ2BYgSfITPuq+BVi+0WFVMXiFRlZBecoVIKlCxZYIMHwkD3VX5K0dvkjxX1L2HYfpd4v+A03/wDxHjf6zC//AGXP+jV6JZnwWugVotv5IMV9a9hx1g3G/wCWJqdY+RwyM+LEdFs/gTc/Kq0QzTAY17NxLtoxctsGU+Y666g7EcwSK+m+DcdtYjCpigwW2yZmzEeAjRgx2lSCD6UC4b5JcGvtviLnkXVR/ZSeR51bcS7H2LWBu4ewHQGWQG7cYd7AIJDMQASoHvPM6ryLWg8e5JDXEO35excFi0y3DIRiRlAOmY88w3ywRtrQdwfg75bJQEOrDOH1RgDvMEydN/y1uuH4cJAufS3h9RYgGPrHRQeYBPpNWT8SdQALJSTEnL+RJrF6kjqrAl2G8Dw1bF6zedzpdCasxVVuzbygEkKMzrtHsii14RSdu7Yn9kjUfA/FRQR257R28LhXJ9plhRGuaNCPRgD7qOcKwuENAIe2G6gg67nQjX+151qwSbTsw9VBRaoz3AWg/aK4fsEt8LCp9xb7q0XBKQXBOzk6aaNDjXnrIoD7OWCeM4q4ZJthU6ySttTrtyn40f5CLpOwKaRrqrfDY06tGVvYnClbQdY0UkjfZvENTud6Z4rbIsMJEkjlOpaTqffrS7uHnvDOpAAnWconTruaoO3HadMNYt3CuZ3M27bD2iN8wnwqCRr56b1fmyVqiP2v7SJgQxXW+9vLbWTpDe0+vsjfzgiaxa9ee473LjM7sZLMZJPWfTT7qc4hxC5ibrXbr5nbc7AAbBQNAo2ApnL8KpuwkqG1OvvNNvsR7qWn1v1qTeGvqB8f5FUQivp769XG6V6mdwTXcVikQqHYLm2mdf5mulZoLuMcpP6Ue6KcXGXOTuNI0Y7dN9vKuZ+o+Ueuf+N3qOTfm1/3r+SJ2+4iCVsKdVOa5B0mPCp675vLw0J4e2zEKoknlR5aRWbMyIzDmyKx16kjX30r5sk6IgIJIIVQRPmBPPanx6yMY6WxC/xrLz901XmruvrXcBXSCQdCDBpBo5x/B7L287WxnLiTJB9nyPlQVxm0EvuiaKDoJ/M61rw51kXY4/X/APzp9JLbTTuvn86GTTT2QdY9/P40o0qdKd30c/sO4/DuCsOwHdoYzHmoP51BTCSd9fSiXjVhcoaNQEX3d2mkbVWYUbmuck3PidS4LBzr/wBF4ewFEfGivsT2O+fu03VRUALKviuRMaCIUHWCTy9k0NCi35NeNXrWMtWLb5bd66O8GVSW0j2iMwHoRuetbapaObbkzSMJ2XweFWLVhc43dgHuH9p1MeiwPKlHDo4i5buMD1aVjrEiB6iie6sNT6id6JT4ozSjzZnXFOzmHceCxbLSZbTIqgTmdyk/sqee9C9zsaLh+jbCR9Y28SxK8hI8RJ8lWZMa1tF3DoZBRDIgyoMiToZGopm1wqwVymzajaO7WI6RFK5eWPUaVIya/wDJkVC/T5SxyhWTMxJ2ACsPvI84qJwbggwPFMKt+7bCgm4WdlQABXyzLmJcQJ3IMTFbIvDbS6qgUpKpl0CqTqFA0E6ajoOlZ58sGGTuLFzKM4um2G55CrmPMSoPx6miTvRT0zQ7HFrBAi/ZPpdQ/g1P2sZbb2bltukOp/A18w5R0r2QdBU9MvkfUTGR+402zxv8fu/Cvl4Wx0HwrxtDoPhU9P7JZ9P/ADk8oIjeR/PX40+uKHUfEV8sGyv2R8K4bK/ZHwFT0yWHfE+0CcPx+Jw11z3JfvLLJlIC3GDsHjxArqoEgjL5g1ccS7dYW3ZL3Li3CSe7VNXI5E6wQfOI01O9Y9xa0MqmNRNMcIsqQzEAkHSsssK5G2HVyjGi04t2hu4l3u3kDDKRbRphB10Ilo5nSvpbg9gLaw67lcOAJ3MIkc+g+6vl3GNCt6GvqHs0o7jD+WGtge9EpsYqK0ZZzcnbB/h1xbfFOrXMzNHImxh9/fbb/iovdy13T6qfiw5DyU8+lAXBj/8A3J21ssToNx4QfXKAPQVUdr+N4j57etd64tq4AUGBBUaGNxqd+tNUOTAlKkFHajtwuCVkQC5cDHxE6AyYEAyxEa7ACN9RWNY/H3cRcNy65dj12A3hRso8h50vtBdJugE6BBA5CaRZXT+elVKk6QUexEtSCZ93p5U6GmR0MffT70xZH94/jQlnUX2v1q983LsABJ2A5knYes6Uu3ufX8hRR2CsK2Os5gDlV7gnk6IWU+46+oFUy0rYL9quHJYxN6zbYutt8uYxJYABttPan7q7VfeYlSSSSWJJOpJJkknmSda9V3RT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30" name="AutoShape 6" descr="data:image/jpeg;base64,/9j/4AAQSkZJRgABAQAAAQABAAD/2wCEAAkGBxQTEhUUExQWFRUXFSAYGBgXGB0bGhgYHRwaHB4cGBwcHCggGBolHBgcITEiJSkrLi4uFx8zODMsNygtLisBCgoKDg0OGxAQGywkHyQsLC8sLCwsLCwsLCwvLCwsNCwsLCwsLCwsLCwsLCwsLCwsLCwsLCwsLCwsLCwsLCwsLP/AABEIAKsBJwMBIgACEQEDEQH/xAAcAAABBQEBAQAAAAAAAAAAAAAGAgMEBQcBAAj/xABOEAACAQIEAwUDCAYGCAYCAwABAhEAAwQSITEFQVEGEyJhcTKBkQcUI0JSobHBYnKC0eHwM1OissLSFUNEg5LD0/EWJFRjc5OjsxclNP/EABoBAAIDAQEAAAAAAAAAAAAAAAIDAAEEBQb/xAAsEQACAgIBAwQBBAIDAQAAAAAAAQIRAyESBDFBEyJRYYEUMqHwBpFx4fEF/9oADAMBAAIRAxEAPwC67IY/PaNsnxW9vNDt8NvhUnjQ8X7A/u3aBuBcR7m+jkws5W6ZToT7tD7qOOLHxf7sf3b1BjlygFkhxmEHF00T1/wn99AnHlPe6R7Zn07tB+cUf8TWQvl+6PzrPO1WICPJMS8TH6CUUkVEcwVgNm3kRr8fd0qPjrGXUHKw1DCR/EaHb8a7w3EEI7LvCxPmfXpXuKXi6WyAQTOnnIFL7RCauZ3CY2CD7LyPZHgfzgew0A+WnuJDaxS3lKuBqIII0II5g8iDQdw58wB6uP7j/nU3BcRZXKMpZJMEe0u58JPL9E6a8pmo9dilvuENsvbZUZi6EwhbVkMTlLbspAME6giJOYAViDT3k/eafxuPUWS051BBDLyZCHAYfVPh1B6aTzR3caTTISsFqhprIZYPu8j1FQe4YGIJ9BVxYTSn0EUTKRRrbbofgakYRDmMgjwHl6Vd26TijCn0NDRYtRSwKHcPxZi2XNM7HKAD1j+eVTLXEyZ12MHwnf4UPNBcWXIFdC1WDHnr/ZP7q63EYEloA8j+6p6iJxZaBaUFquGP8x8KWmO6kVOaJxZPCUruhUP/AEiObKOQpXz7zX4/xqc0TiyQ60nJTJxnmvx/jXRivNfj/Gq5onFkhEqFxPi+Hw/9PdS3pIzGJHl1qk7W9rvmqZUym4wEa+yCYk684PwrKeIcQu4u5N1i2WQJ5CSYJolsFqjULnyhYHNlDXG6FbZIJ6dZ91TMJ2rw1xgAWAI9plKgEGCDOo+EVl/DMAzMO6UmRBMEievu18tqXxPgj2zNy74j5zBj11/71G4p0EoSas2nJSTboA7CdtD4cLiTLezaufaHJW8+h57b7nrYsdDVN0UkzxSmmSvNjB0NIbGL0NS0SmcKVwpSTi186j4zjFm0JuXAnTNpPoNz7qlolDzJTRt1At9qcIxgXhPmGWfQsAKsfnC9fuNWQZa3XqWby9a9VWWADvR/g7jNZtlpnuF15kd3d1Pu399BnCuGG/eW2J1PiPRRufh95FaBxG0F0EAC2IHkEvx+FLwxdNjMzVpBNxPZfX8jWbdtLQa4qmYNzUDeBaQny2rTeIjwj9b/AAtWXdvATcWNhcPw7q3++m5NIVBWxvDY1lykAFWALLHLQ6dD06dKLuC8KwmKyC3fa26/6p1GbUyY18Q8wT7qAMLcZtz/AD/Iq/tcKDqpBKtAIO4mAfUH0rKuVV/e4/IknZf8V7Grhu7K3Cwe8FgrESlwzMmaj4rgNy2LdxlDKVnOomARs3TfnpUjEPfWzaF281yLwIzQY8D/AFozH3nnRVghcFu3F0x3a+HKkeyP0Zq+UtMS6Meec75TH0dwMIkEGBqDodzHTlV/g7mdSSBqZjXQFQYEkmBMe6pHaDhIW7cYQPoiSAoUai4dABA9jlUfhiwhHSB8ESnYuxc3sn2l8IpwUm0fCPSlinCx60aY4o0WrhG4Qx8KdWkYxM1t16qR91UywesYO6n0bOCjEkgAjSdJ18XrXscxt3Aw2bwt/hPxMfteVTcTfBadsogjnqfw2qLj4dCNxEVlfcahxbx8vj/CvXmzKymPECN+ojpVZgLblRLcuYqaMO32h8P41OLJY/hcYWVWgaqDv1HpUgYj0+P8KrrWDdRGYbk+z1JP2vOnBZfqPh/GpTJY/fvy1sRsxbfopH4sKlLf8j9376rfm1zMG00BEa88v+X76l2rT/ZHxP7qlMlkvvfI/d++rHBcGvXVFxLRIiASVHwBbyGtRsHwq7cIARdTEljpzP1egNaRYLKoUIAAIHi/hUjTeymz5W7S3rlzF3lbRhdZIkeHKSoXSdo+M0uxgWZwoB0jkNT1PXn6VrnbDsth0x64jIQ9/MzgkFcy92JURpMyZ3JqowfZ+9nJVFKliZJ1PSB6UXrJe0fDp3KPMrbGC7q3m18I9kdM0TpudzPkOgof42xckmWHM/v9Sc3vNHuKsEyoEMREfpSBtJ0JiDuCak3+xlprMHMt7LIflI1ykbCNPOo5JBRxylaRh+JtlWBEgjXzkVrXCMctyylySSygtv7XMaaCDWfdqeEXLNxluaFdPdyI8jVr2Jxh7p0ALZXmB5j+FHLcbMzXGVBq19Ru0epNRziwfZYR9onT3CZP3D1qGxY+0D6Rp/H+dKRdx2XcN/wmlUy7Ge0PGxh7YykvcacsmY6s3kJ26++s8u32dizEux3J1NXHFcLfxeKKqpWAFBYwoETr6mT76I+EdkES2c75rhOjCYUCNuppilGC33CjilPt2AdbRjXpRZ2G4kS/ze4xMibc+W6z0jUeh8qf4h2cyJmWW5QB+H886s7PCLa4ZSqhbluLguQA2ZdTJ3gwVI6Ghlli0MXTSsvWw6Dcx767VS+InaTXqnFibRP7B4aEe6R7Ryj0Xc+9tP2avOMDU/8Axf8ALv1JwuGFtFRdAogfz1prjg8R/wDi6/8At4itKjxhQly5TsvOJN4R+sPwas27aXMtwaSO8/5dmtH4kPZH6X+FqEeIT3xykA+Y3GSzp5fwoZkQG4e8o1jeiLh/GETKCD7A+8A01j8IMrE20EKWDLAEgEmY9OfWq67gnBDBSVyrqBOygHz5Uqve7GSlcUEeM4wt3KgBBDBtYjZl5etPYPt5aFrxI6hT3ebfUCJjeNKHOFL4/d/iqqvWj83g6/TE7TvJ/n1qNIAMeIcctXQcuY50yAjUAs2Tr/7lRuHGVY/pf4Voe4DZi4i/auLyI9mbn/Loj4b7B9f8K0cEiE61b0HpTwSk2dh6U8tMKOBKRilhHPRSfuNPrSMWfo3/AFD+BoX2LRQcYZjhpQ6wrCefPX1qJaw1yNY1FW2Mtf8AlzGsINukb07bSVHpWdjCjTG2rZyO6q0TBMadR5afdUlOJWf6xfiKpON2ZxYif6ONMv2j9r15VMsYM9D/APjoii0XH2f6xfjTgxlr+sX41AXBHofhbr13AmNjt0SoQurbpMZhVlhGtc3UepobxfD81xzlOrt9VDzPUzXLfBp+qf8AgT99C0iWaVgMRaERdQQZ1I6EdfOrReJWhvdt+udR+dAGGN9LYtpcZUAgLkSAPhNN4VLne2g7MVF1WgqAJDDeKpRoouPlDvOyWbmHCXirEMAyyFbL4t9QMusdRULg/FUYi2CGfZo5HmCPqnyOtBQ4e4dfbjMOvX1ouTCraxXehQFdSJAiXB1Pmdd+dJmdDpW+NfBfX+FK9xX2ZYO3MH/t8KVjR4wSSPARvpI8upkj/tTtvFzFevuDUcrQ6KalsE+3nABiLUqJddupH8/jQj2a7PXLDkkSzJBVRMQZG3qa1K9ZLwq6k6Cq0WLl28+Ewz93btx85xCiWzc7dudA4n2tQgI+saZ08Zzf0I6twjHfcF7uJtqSGdAQYILAEHoQTvUXGZSpIII8iK1Ph3Z/D4QTbQLMAsfE5JMlmdpLEn8anYkKsvIJVSIMbTr+NbPS+Dm8zDLuLQRrOvKNBH/arS8tzwNbg28o0I5E6n9b1mIGm9aH2g7H4XFwcoQ795aChp0KkwIYT1nfcUJcRwAwRWzdLQFlHmFdZ2AnQ+RnyrNPE47N3TZVL2MUMPFoee01S4i6VR05OCp6wRyq7tYmViGj6ubf4ch661R3z3l0qvL8TsPWszW9Gy6WyXgRntq0ScuvrsfdP416razfsYBALzBLhAIuZhkZdok7gfZiZ8WoBK+reoutnJlV6Ly7yqPxceL/AHX/AC8RUHs9je9w9uT4l8B9wEH4R99WXEfanX+i5dO7v/dTLuFiaqVFpxDYfrD4ZW/OKEOJj6UmOv8Acs0Y8SAyg880Dz0Y/lQnxK0SzMASVOg9Ut7+78qqQSO4rgV65b8KAyh5xAKP+8fGq7FdnnsqCLgE6eFgwmOYgR760eQiATlhdTmAgAa+6lY+0lzDunhgoSpBnUCQeu9YcnUR9SvAUW6Mvs8Ou2/pWKsHMCCM2mXcen5UGvhsTlfIVcG4GVVjYZpmeeq860G1b8KE85OvoNKzA2/DcYeH6UaqYOgubx61peidw47GcIuXu7fKylLuVw0CCUYCNdjP5VYYEeD4f3Vpn5J8ce4xSu+qtbvAkyciEFhO+396pGGWE9w/uLVwe6KJ1rYelUXbDtN8ztrlUPccnKDsAN2PUCQI86vbew9KzHt1dF/iAta5bVsLpzb2zHuYD9mmN0XFW6FcN+UfEK69+tt7cw2VcrATqRrBjoRr5b1qthFuAQZR136qR+YrHuJcLtOJFpkYqSSDEEcyOc71pXyb4jvMJhp1KqUP7GYD7gKVzTTGSxuJPLm2yKFzS+TzgK7SOvsffTVgDMcvsnUeXlU2JxNof+83/wCm/TGHXX+edK7srwDmN4Leu4ovbQOEXxCAxEneCDA/dU3/AEfdX2rRHqqCiDhloMMYCJBWyCDqDNxhH3UbLwLDDbD2R/u1/dTFGyrMp7k9F95t/vp9rIynwpMfatf5prUf9EYf+otf/Wv7qGe1vF+F4NSl7uFuMCFVbYZ1JBhiEUson63pV8CrBrE4Zw5Js6EyDkBkEmJPnp51O4dhty9gkbDKFUz55qK+y/afB4lVSxftu4QSgMPsNcp1jXeN55zV3nAk6/l/CgaS7slgO+DOU5LWvLMUj8qjjB3hcBNpQog5hl0/tz9xrQ5jXlE15OtEoEsyy9wy6ApNoA84jw/Bt6axneMfEvoYyw2viOhJ6VrBQHcCmbuBttvbQ/sj91C8IcMrgzP8Ji/AD7j6+XlTj8QCjU71IxPZG+AEt3beVebBgcvnEgn4e6qJ+zzvdAF4t42Qvl8AKrmYhZmBmUTm51n9GdnQ/VY67l5ieMjC4R8U0m457uwg3e4ZgekiT5KatuyvBRhsOtpjmuBfpG5teY947TuRnbn0rOuH8S+f8WwyCfm2GJNtZkEWlJz+ZZ1B9IHWtW4e0e0QWcZiR1nUTy0I06iunihwhSOVmyc52x2/bV7RnWVnxdRqJB05dKVYvB1UjUMBsDBnQ1IsQRI56zFRsLeWCsyVcr1PXlNX4YvyjuAc5IIPhJXbp8eVUParApiLTqzAGzcDAiJUEaiSNJGv7NXtm7FxhDagMPCfQ++lXEBLKRow1kaaafmKkkndlwbTTTMeC4n+iW0EObKHukAx9rKpLZQpkkCOW9SLq2cDZc4hSyGWttEPef7X6DAnReQM7lgHsdhH+dG/nKEJ3YHtNIYqQxIIykkR05ba0mZcdiGe/cz4XDnJaUwFvXdgDOhQGSTGonTU0mGOMXZpyZZSVNnuznBXxzHGY9Xe2R9Gh8CFdBnnQBZIAAjNE+yoFerQXsd5A+cNlAzOSqFdoVdFgLrMTExFeo+4qgK7I44Lc7sn+kUR+sv7wT8BRjitQNv6L/BifvrJ8ReK5GUwywQehGoPxrSOH47vbS3BpmszA5eDEyPcdPdSMUrg0MyQqVhLxMjKJ3DAj1yuPwJoF7UWpuWz+mfvt2vhtRvxM6D1/JqG8YAbqSoPi0kTByWRTMitULg6dlPe7FquIWwcSxZhsEMBiAdi4BEHcTz2oiX5O0KiMQJChZ7voADEPMwPv56VbdsO0WH4ZZ764ou32OVBAz3Hid48CAak8h1JAOI8Z+UPiOKefnBsrMhLH0YX9oeM+9vhWSPqylaloLVdg2ucMt4bGvZW53jLa8Zy5QCcpAnMSTBk+o92YPi4R94Nwe7S5Vv2dt4y673bTs7H22unMHncFjqToNQeVJ4xfu2RFywoYn62qsIMkEe741pX2ycZRV1oc7GQ6XQ85Srgc4+jrQbX9GP1V/uLQB2XxfeLc8KpCsIXQaodfX91Hdu59GP1R+AplUL+SVcxK20LuwVVWSx2ArGuKcVVsXcvJJU3MykiDG23LSiX5TeJkm1hxtl71/MmQo90MfeOlAQGtW46sKMqYU4zHM9l3RplTOkR9+tXPye9trGFRLV9bghmOdQGADCNRIbfoDQRYxj21dFPhcRHrz8jFRlHoKGGJbsPJlcqPorh1xbt6y6MGRrjMrDYqbV6CPjXMONvQfhQH8kPGzmGGIzFGa5bEgSpVw6iTqQWzx0LdKPrSlYB3CgH1gUhx4yaKu0Qrli+XY2WITNbFwCIaXISZM6N098Cr35nxUDS8Z9LX76Z4deCrdkxmv4cD3XQT+NGuIxyJBd1ALBR+sxgD4mmwegZIzHtTjOK4S2MSS9wqQo0TKsmJdVEHeATzO4msMvXi7M7GWZizHqSZJPUmfvr6X+VnGvb4Xf7sw7FEBBggPcRT9xI99fPlngrhTsIE9R0j00qua7hxhKS0hrgXF7uGvJfsuUuJsdwRzVhzUjQj+BGzYfinG7iJcXu8rqHX6JjowDD2bZ61i/C+EXL2It4dFIa64RZGwO5PkBJPkDX1NhLRtKFzEgQACSdF9duX30VpfYLj4AHFYjjlxChyAGJy2rimAdpyCAfzqxXjfGhvh7J/wB3d/zUYKGJJztqZjNoPiNqeFt/tt93+Wr5L4K4/YFP2h4yP9ks/wDC4/G5TL9rOLrvgrXxj8btHvdv/WN/Z/y09aUg6sTpzj8hU5L4K4/Zl13t/wASG+CsT/8AKv8A1KjcIx+JfAYnOgtvYtXnRkYMS1wMTGSYiYEknz00101U8bHheYyiy5M9I1HoRv7qpSUnVFVW7Mv+SHhhi9egyUNu0SCQBllyNRzyL8a0/D2VcAfXkP0AcAAMFnQQPMUHfJEwGAlmAC3Cmo0EkHfzL/hRjhVhELT3luRtlkTEADcRERI51puloXVvZL4fqpzbh2B5xJJjX1pC3QLrrzKh4Gu2h2Eb1zC2wLryScwVgCZjkYGwFOYu6qvbJIGuTf7W330PmieBu80XLZytrKEwNOkyaVjnjIWkeMA785G484r2LueGQCcpzbHloeVPYplKny1G41HiFT40X8mW/KncMpYQIXxEhXyrKg6sSd9EnUfo86m8DtXMLbW33aFLFkMFV92OaWP0YljG8/WPWrDtfw5LmIwuIVshyMgYAHR2RhyI9lWH7VRQpyMwvN//AKAP6NeV7KD7PkKFjFtEbiN7CouS+otu/jd4NsmTMBxpqxJAzHRT5Vyn8ZhFa+s4lxNoahLciC230fmK9Q39hfgy7FLovmBR5wXCmxZFtz4ghJk7EpiDA9Cfeapuy/De9uo7DwWgGPm0nKPiJ/Z86IOK3vbjkh8/9ViP5ms+GPtbGZZ+6gnx2IzARr4hPl4X/dHvodxdyLykRo07E7LZ3/n8qsjc382H924f59KGuK4tkusVMFWJnePo7GsHQetP7iXoG/ly4r3uLw4WMgwwcARo7u4aSNJi2o91CHZvB3cRdW1aWSdTygcyx6UUcJvYbE8Tt98huq1tkXvAMr3JLbGZ0L77kjyNGfBOytnC4h71oFQwju5JVeuWdYMT79NIpTah7UaMWJySkP3Et4LDqNAFGsAksRqTlAmBuSYiqDtoUbCrmgFwXQ6xoJgaHU7ax7W9G3EcMlxDm5qVP6p3A9elVPE8NaewbLghSMoXWdBEk6DQazr8aBUapRk4szXsZZIS68eGG59EafxoltXWCASRCjT3CqPC4PurXdhic8hiemU5viBHqwq7vPInqqn+ytObs51AV2gsXr+IuuEZgsJOmyqORMnWfjQ6p1NHeIxOUXHnQFiR6SPyoJsAHeCTV4srlf0FlxqNfYgtU3hON7q5mjNKlY56xqPORUzh/EzZQ92tjMT7T2kd10I8BZTl3n9kedN8G4h82xFrEKoZrTi4qt7JI66dddNtIpnIVSLj5PeFm7j7blzZVHNwEe0SviyDpIkEkbSI1rRL+PPev4/rdazbhXaA2yYtoGkmQcp8R8W/I6jSIDHyh/hOCxWLv93Yv3FdySEW7lmNTEOF0WTrHs+grPKE5St9htxSpBv2g4slmyHLg3hdUonNvCCWJ5KDHrQjhePYm49y7cv3CFTO3jIAIIyhQDlU5ssacuutV2N4ff7x1Znvm2zW85JYkIxWRJJjSQPOmWvZbJQaM7y36qjwj/iLH9kUrls7OHpoLDXdyr8f1fyT04jdvWvHcuOVfMwZmbzBgnf91TmI1ZDGY7TKydyBuI1O/SqrB4G/as/OlANogzr0cJB03zEbTofWlcQZkYo1h0crIV1IIBnxBT5DpyNC0yPGnL2h38l2MwVrFO+Iup38ZbTHwoAdGgkwWO3ptu0bPiLQbyPWvkpeVbj8j/aY3sM1i6xZ7BGUnfuiNJJ3ykEemWm45eDP1nR8I+on/wAmgrYK7HX0pVu55VxcUpMTrExz/nWl20IAphzToNLWvBa6Kso4Voe7UXvocTEyuGu76Ccm469NPOiOhztMpK3wBOaw6b/atmPPcf2hRQgk7RVgX8kNzPh8RanVXDLrtmWJ8vFbGtaLhb/epsJkq0jRXG4/S1rKfkevj5xetn69nN5eBgNRz0uH4Vqq3gt0rOrrmjnK6GB5jWm+KA7OyHgmnunafrW2XWAfTnqDqfOpHGMfatrDsFYiVAEsSp5AamoHEcM14A5zbtd4cwtkZmIJEEkQvj3jXzFAmLw72cZct5mcGGDuxZmVtQGZtSRquvSl5cjhHkvA3BhWSfFs0IcdtOPr+Iago2k7gyOVP4DidsoAWykCIbTbTr0oYwNgkU/dsStY/wBXL4RvfQQ8Sf8ABI41bRrdo5O9Fu7EBc0keHaPQ0Ld3aNq5/5P/aP6oD/aT1UV3hgdb7or5MwDayVlWAJgEaw288qdzXhbI7y348QYhX5XXuafSGZC/FhWuGT1FyMWTF6UnEUMnfJ/5WPoj/qh1HlXqkYbDs9xy99wUhBkUroBOs5ty5B/VFeq6sG2QLVpbFoIm0kydzJ0n0ED3VXcQRlVi27W2beIm1iI+4becVExfaQGIt7fab8coI++oGI7QNdL5yoHdMBAgCLd0DdjJJePWIqk1VIXTu2HiNofVZ9IufnWbfKNi2XMFMS8HpHd2PjtWgtiUVTmdV8S7sBpludd9SKzPt/jVNwqMrDNIKmQxNu3OoMaZfvqvAfkCcKzZ1aSIYNI3EEHToa3bgPEzdQXCxeQN49ZEAaGaxC2scoo47AdplsN3F4xZb2WP+rY9f0D15HyJIvJhbja7jsGZRlT8mnDFoykBhMfCqDtJhylt37xmIRoBbclSBtA57RvFVva/Fd2rsDlKjpueX30OcIxvfDQk3APZYyM2ykDaMxHLnWeKbXI05MyXtLPsp2MxF9TfZ1RFDQTLMckzA21I3nlSEvF0zFe7kexM5RyE89IrT+CWRawzKuwtlR6BCPjpWXn2fdRRdmOWga4/cy27gE6uZ06ttQ/ZsgqW6H99XXELgeVbYnmYjmST61WOAoKg9D6+fnvR4mtoLNCSqXgjXFIZhBgEjl1Mcq8G8m+K/5KdNoszQpOvIExqelSBhRlJOYNpAymD1kz4Y9DPlTRBFVT9lvu/wAtGHyZ8X+a4vvco8GGxBaQJ8KK4jaCWUDXkffQjAH/AHq14EjZbzgDL3Ny2ZHO4FAjoREz6VT7FruXGA4gtu37UvHOdT6ncmqvG4W8xuXCjZV3aNI2BBO4O+nKkYckjVW3jY7/AJ1fJjEvm0Factsysye8Jln21BBH/D5a4+PG2dXHnakmi0w3BblvLb+dB7fdrkCBAVZrlq4Q2acuWReBOrKumXWHeE3LqXPnCWkIa0WZrLOk3FxY+jS4e8Eu4XwgAFboEDcs9nuDpdxCswtMo9q3cBIcAFQyxpKgaAyNyBIqb2mwCos2cL83xIIa29p/o2IyyV2GzNByggjlvTV+3kD6nu4y7v6/v+wLxnCri3zadRbbvCp+wCNSFI0IAI2nQjrWh/JHgGsY9hnBDWGBgRsyEfn8TQxazNhla8oS5Ya3bUSCWTI4MKCSIAUseZZeSqBf9kOIgYh3EgrhbzeYhJnfy6ilbU1Q7N1Dnja+is+UT5Ub9+89nBXWt4ZfDnSVe6ebZvaVJ0AESBJ3gCvDe0WMRgyYvEAjredh71YkH3ihy0CY6mjDhfCxlUnnz+FauxyFs1XsB8o5vEWMaVW5oEu+yHP2XGyseREA7QDE6XWH4fgNkhVKOGEEkmDr0EkEadKM+F8Wu2AFDZ0AgK+sDyO4/DypPrx8jn08g9qj45Pjgbpy3kSR8CPwpOE7To7BTbcE6aQRPxB+6onGsWy4e/dsibvdvcWADELCGOeymPXetGNqW0Z5xcdMx/sViDax2HIOUF8hPkdK3ZrUMkbg+kqdG8zrHxr5iwl0d6h718/eLBG+bMNvOvoTtB2gt4Zxki5ehhkB11ggufqiffptRuaSt/YKg5SpIgdrks2rhYm53ly2QLSXbqW3YtGd0RwCQJljqYA6RUcMwZ9pyWY7s2pPvpq3buXbhu3jmuN8APsqOSidv+9XdlYGulczNneR14Oz0/TrEr8k3CrArt/aah3eJKg3qk4n2kUc/wCf30CV6GvTtiMSpN7wAk93c2mTCMREazIFLS3ZD2U+bOyhGbxW3b6yRAZdNAfjUXgfE7vzvDFrD27V9biozjxvChpCbqvrBM1b2Df79RmtAi0n1jzz/o/o1vwwcI0zl9RkU5top8UbYw910wYk3WAJsxH0raQwX6tep+4t44NJuWdSv2/sT9quU9GaU3F6Am1wW83tKF/WaT7on8RVthuzSQC7sx6Dwj8zRE1oDlSCKTSCK/FpJrPO1OMFy8VX2bcrPU/W90iPdWhcWvi2judlUn4DT76ybkJ1POn4Y3sCTOMRSrdwAjNJEiYiY5xOkx1pMUkitABcJjywOGdu8tmFR9iBrl06SRpyI6VW27rWnBEq6NoRyIP7xTaOQVI1III+O3vpzGXA7sw2OuvoJ++lqNPXkNytb7hLf7Wv3JX51fg7orAPqDpmADRMSQdRQ9iu0N17ZRlQAiPCD+ZqBeFN0v0kmTkxLXD8P560534boCBEAkz56k1pHyXdn7TWXxd1A7d4bdoMJC5QpZwDoWlgAeWU9aPMZh7F5e7vIjgg6OsxBVdDEqZZdRB1pbpMvZjvZixcBZ1xNuyGMZTiFtuYJ1KlhHkSPTeaueHcQu3XdUxTgoYOe6gVtSPAW9sabjlFV/bjsgcGwuW5bDuYBOptt9ljzHRvcddSK5R0FNirWgWG/aZ8SlnK2IzC6e7Ch7bZ82hHhWdj5U7h+FRat2lICscruRsBDFomZJH5dYEuDApdW53bsqNPgTN4uXl0Puo94djLmJ8Xc3RlXKuZQogQANTLHSSf5KsiLWhvFDurLAAgKjHlJMHc9SdaAkXby+6jfthddLTZ8wGQW1kgSCQSIB15mNfWq3sz2SGMtG5ZxAzLo9sp4lPL62oPJtj5EEBMoSfY6XQ5sWNS5vue7LdpWw92bhzW2GVtAWGujZozMR5k6E+VH/ariQGGssHHdPeWXgsoUo8NprHp5UEXOxFxTHer+0uX/HRbwHszGHbD3r4u4d9Rl0KGd1MsInWOR16ycYy4uLROpn07kskHvyqKVkOKZ7GBW5ibgIdyMi28o0BUs2plokkeQOpo47DfJ7dsi++LNvNdsNZVFlsqv7RckAE6AQJG+utJ7Adixw6/cvG73xZCijLlKgkMZOYhpyjlWg4fHhiARE7UMYJbZny5U3UXaPnvFfJdi8Kxa+oeysw9o5vTMIBUcyYjzqwwN2yoRG8TEwADtpOgHlW/O4AJOgAknyoPuJau3e8FsgxAFuBl1kljIlzIn0HSaHLa8h9PT8fkE8Riyo8SlQBpIIquw/GQbhXNsetH+PtMUIAuRznJp7zJoYxPCRnDKqhhrJRZn3iskvs2xV9i74HYkhiOYAn9I5fzq04nxzD4eS/1fo1RRqwIQ6Dp4t9hFCl75yUI7wxvAVRJGo1jrz8qVY4QqnvLha47D2mJYmPM1oWeMIVFGV9LOc7m/wDQLYXs4Ll1rmTIGcsFEALJmBAG1E2E4Wqeu/r6+dTbt3KBpAqG2LGbKPEx0CjUk8gI3NZ5OeR72bIqGJa0TBdgQBrUXF46BqwFSTwjFMoYoLYkDxNGhMTABPuMVZv2QtpbZrjNccaj6qiDrAJMyOs07H0snV6M+TrIR7bBKzw7E4mTaUxBJdpVNjzO505e+KLeFdnrWHtW3CB7rZczlgSOZyclE9PeTRHh2UKBoAAQPIDOOXkKYt3gbVskjWOu0E9PKtsMSh2RzsueWTu/wBnbS93bcMukEZLms9Itzt5TTSNYGKjv3ByKD9MBqpuyPaG0j40n5UrwGGwhESHOx/RFTrl662IWLasAjfWX2WaVkEjkrUTAXb8FJaax82sg32Mlf9oH9Wf0/KvVPsrda1ZAsqud8wJZZHgY7DbpFeqEmrehL009OtypthSQwY7cNGEueqf31rNwa0nt1hycHcIGxVtOmcT9xrMrTcq04HoXNbHqSafw+Ga4wVFLMdgBr/AedGfBfk2vXQGvXUsj7IGd/Q6hVPvNMnkhD9zLhjlP9qANRyp/DWZILaIXCM2wBbqTtpr7jWicY+TS2lpms3brXAJAcplby0QET1mgPA3spa2YAfwtmGxBkaciDp5TQY8kci9pMmOWN1Ir7qGI3Plr67VHot7P8M7zFsRqEJbLEyGV415QSB76L8N8nthgC6mecMw/Ol5cyhOqG4sPOHK9kj5Prw/0Vag6riXQ/rsylQfXOg/aq9uWYluiMPdFvX44cmmOGdnbWGttaRmW2zhyuYwXEQ2pkHwjY8hScZiLdswE7xuhOY/vrO8lu0g/Q+WUfDzdbF4/DXrRuYO47FSTAVyQfAT9UzJjYgEazIr2o7F/NkN2zd722ulyYzoZiYGjJPPl6ai94l2+NtmVbAzAc2gAxMEZTqOdEfZbiL3rOfGsEclgbZtFYWSBIZdQRJ9CPOjTyd/BVYkqvZV/Jvx3htnBhLt/uLucm4HE5yY8SkCMsQANxl95KT2s4X/6638G/dSBawUyRYjoUT91OLe4ekFmwi89e60puvgzgj2/43gb9mzbt4xWti+GuhFl8gUgZAwCmCefrrEEbx/HsNbtWDwzPbvW84uXGRC/dkz9IYKMWIDAj2QCPDtWsW+0HDF2xODHo9sGpLdq+HxHzzClToR36bEa6ZtfSoQxG32txxb+mVmYgeK1Y1Owkm2I9SYFG9q3x5dO4sH1GHn7rgrNsfhUt3biIwdFcqjKZDICcpnnKxRRwb5Q8Xh7S2stm6E0Vrq3C4XkJW6sgbbVbT8ECR73aD/01keht/8AXp7B3+0CNPcWD+syn8L0iqUfKti/6jDf8N3/AK1eHyr4wbWcMP2bv/WoWm/AVm42eIq1oG6uQlPGntZSR4llRDRtI3oev8AvXEVrWIyqrljbtiDdXkpckFDOpHlHOaHPk57cNjsQ+HxK20YpmtG2GAYj2lIdmkxBEclatHtcNymVuOPLwQfXw0qUd7QyE3HswN7QcYXApYbE2It3Wy5l8RRguYBxAgkAnSfZNRrXbLh7/wC0IPJ/D/eAom7edl/9I4XuO87phcW4rlcwBWRqJGhBI35+6vme/wAMdGKOjggkaqfqkgxGh1BpbxRHx6iZvn/ibB6BLyOSYCqcxY9FAkk+Qpyxgrt4MV+iAJGVllicsiZIFuZG8nXUCs5+Su65xv0mcl8M6o0GDlKNExtCtzMn1raLdwBzGoYBwBrtAOnL6n30zH08e72Bk6ufaOjEe2V66uKayl64Vy248QkF7aMdVCzq1bZcsW7VsZFVFVlbSFETzPP2qyPiOBN3jfdNIm+i9TlVVO/6omtgsWc1kA6sUgzqcwEfilPUYx7fJlnKUu+9D/EBNtsoJIE9PZIO59KRimLWmJgShOmu69dt6lWboZAx5iTP3/nVXiAWtESwyPEgDUBv0uWlXFePsp/I69wLbRQwHeEDcfWkk+u5qRim1QTzPMfZb94pq2gL2xGi28wgCNgByjmaGu3Xay3hJC5Hv939HbIkZnIAZ42UBZiROw6iPuRA/wDKzdTuLCBlzreeVkZgDmgkDUDTemsBiEa213vmBXCpp9G0PkzGAVJjxge41md5jcdmdiznUudydpPw+6iDgvadLGEexdtd5JhDlUwsyQxY/CAd+VU1YSdB1iMFl7lFvvCo51ReRReSCdGrlBGO7aYcurJgU8KFYL5NypJ8C/o9a9QPHJjIzSDUb1xjFcJpi61LKGeJ2hds3Lc+2jLtMSCJisVAPOQeY6Gte4xiQlm4xmAhOhgnTQAjUEnT31kqIes0/Au4ExWEvOjh0YhgZB/nceVav2T7XLeWG8NxR416j7S+X4VlLDz+Fdw95kYMhyspkHnV58CyL7GYM7xv6PoG7dzpoZnagrinYAXXa4LjKzakBQVnr1++qjhHbBBHeM1s8xBKz1HQeXKirh/bC02zhx+iQa5lZMUtaOk/Syreyv4dwXEYW69xES5mUDViDoBO4O5E70vEcZ4jqEwR9e8WPuM0RL2ksnn7q6e1GGX2my+6r9SbdsH0oxVICruC4tiRDIbM88ygL6kEsfcKI+B9g7C21OIZ7zoD9JHUk6jXMASYzSKdxPbvCgHLeV45DMT9y1zhnb/DhvFcCg9Zj740olzfgDjBPbB67wHhLsbdm9dvXWlURGJOeCZYlYEQSZPLrpTTY29g8VdsJi7wS3ly5rmbxlVLZw8Ky8wBr5xIos/8Y8MW87yiXmEG6tstMbeILI98fcKz/tLatrcF21eGIW6Wcv3YUq07MWQzvprsOUVpxqTe/wCTPm4qOq/AX4ftxiFJi9YxBzHKhPdsVmAMwcKXaMoAU6uswJNE3Z7ttZv2c965Zwzk/wBG2IXNBVSGIMFZn2fjrIGInEk7qh0jVeXTSNPKm71zMQYAgAQJjT1Jp/Aycj6I/wDEWE/9Xh//AL0/zUheO4TMD86w5/36fpcs0dK+dwtSuF4A371qysBrlxbYJ2BYgSfITPuq+BVi+0WFVMXiFRlZBecoVIKlCxZYIMHwkD3VX5K0dvkjxX1L2HYfpd4v+A03/wDxHjf6zC//AGXP+jV6JZnwWugVotv5IMV9a9hx1g3G/wCWJqdY+RwyM+LEdFs/gTc/Kq0QzTAY17NxLtoxctsGU+Y666g7EcwSK+m+DcdtYjCpigwW2yZmzEeAjRgx2lSCD6UC4b5JcGvtviLnkXVR/ZSeR51bcS7H2LWBu4ewHQGWQG7cYd7AIJDMQASoHvPM6ryLWg8e5JDXEO35excFi0y3DIRiRlAOmY88w3ywRtrQdwfg75bJQEOrDOH1RgDvMEydN/y1uuH4cJAufS3h9RYgGPrHRQeYBPpNWT8SdQALJSTEnL+RJrF6kjqrAl2G8Dw1bF6zedzpdCasxVVuzbygEkKMzrtHsii14RSdu7Yn9kjUfA/FRQR257R28LhXJ9plhRGuaNCPRgD7qOcKwuENAIe2G6gg67nQjX+151qwSbTsw9VBRaoz3AWg/aK4fsEt8LCp9xb7q0XBKQXBOzk6aaNDjXnrIoD7OWCeM4q4ZJthU6ySttTrtyn40f5CLpOwKaRrqrfDY06tGVvYnClbQdY0UkjfZvENTud6Z4rbIsMJEkjlOpaTqffrS7uHnvDOpAAnWconTruaoO3HadMNYt3CuZ3M27bD2iN8wnwqCRr56b1fmyVqiP2v7SJgQxXW+9vLbWTpDe0+vsjfzgiaxa9ee473LjM7sZLMZJPWfTT7qc4hxC5ibrXbr5nbc7AAbBQNAo2ApnL8KpuwkqG1OvvNNvsR7qWn1v1qTeGvqB8f5FUQivp769XG6V6mdwTXcVikQqHYLm2mdf5mulZoLuMcpP6Ue6KcXGXOTuNI0Y7dN9vKuZ+o+Ueuf+N3qOTfm1/3r+SJ2+4iCVsKdVOa5B0mPCp675vLw0J4e2zEKoknlR5aRWbMyIzDmyKx16kjX30r5sk6IgIJIIVQRPmBPPanx6yMY6WxC/xrLz901XmruvrXcBXSCQdCDBpBo5x/B7L287WxnLiTJB9nyPlQVxm0EvuiaKDoJ/M61rw51kXY4/X/APzp9JLbTTuvn86GTTT2QdY9/P40o0qdKd30c/sO4/DuCsOwHdoYzHmoP51BTCSd9fSiXjVhcoaNQEX3d2mkbVWYUbmuck3PidS4LBzr/wBF4ewFEfGivsT2O+fu03VRUALKviuRMaCIUHWCTy9k0NCi35NeNXrWMtWLb5bd66O8GVSW0j2iMwHoRuetbapaObbkzSMJ2XweFWLVhc43dgHuH9p1MeiwPKlHDo4i5buMD1aVjrEiB6iie6sNT6id6JT4ozSjzZnXFOzmHceCxbLSZbTIqgTmdyk/sqee9C9zsaLh+jbCR9Y28SxK8hI8RJ8lWZMa1tF3DoZBRDIgyoMiToZGopm1wqwVymzajaO7WI6RFK5eWPUaVIya/wDJkVC/T5SxyhWTMxJ2ACsPvI84qJwbggwPFMKt+7bCgm4WdlQABXyzLmJcQJ3IMTFbIvDbS6qgUpKpl0CqTqFA0E6ajoOlZ58sGGTuLFzKM4um2G55CrmPMSoPx6miTvRT0zQ7HFrBAi/ZPpdQ/g1P2sZbb2bltukOp/A18w5R0r2QdBU9MvkfUTGR+402zxv8fu/Cvl4Wx0HwrxtDoPhU9P7JZ9P/ADk8oIjeR/PX40+uKHUfEV8sGyv2R8K4bK/ZHwFT0yWHfE+0CcPx+Jw11z3JfvLLJlIC3GDsHjxArqoEgjL5g1ccS7dYW3ZL3Li3CSe7VNXI5E6wQfOI01O9Y9xa0MqmNRNMcIsqQzEAkHSsssK5G2HVyjGi04t2hu4l3u3kDDKRbRphB10Ilo5nSvpbg9gLaw67lcOAJ3MIkc+g+6vl3GNCt6GvqHs0o7jD+WGtge9EpsYqK0ZZzcnbB/h1xbfFOrXMzNHImxh9/fbb/iovdy13T6qfiw5DyU8+lAXBj/8A3J21ssToNx4QfXKAPQVUdr+N4j57etd64tq4AUGBBUaGNxqd+tNUOTAlKkFHajtwuCVkQC5cDHxE6AyYEAyxEa7ACN9RWNY/H3cRcNy65dj12A3hRso8h50vtBdJugE6BBA5CaRZXT+elVKk6QUexEtSCZ93p5U6GmR0MffT70xZH94/jQlnUX2v1q983LsABJ2A5knYes6Uu3ufX8hRR2CsK2Os5gDlV7gnk6IWU+46+oFUy0rYL9quHJYxN6zbYutt8uYxJYABttPan7q7VfeYlSSSSWJJOpJJkknmSda9V3RT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2" name="Picture 8" descr="http://estaticos01.elmundo.es/elmundo/imagenes/2009/07/01/1246433091_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142984"/>
            <a:ext cx="3786182" cy="4286280"/>
          </a:xfrm>
          <a:prstGeom prst="rect">
            <a:avLst/>
          </a:prstGeom>
          <a:noFill/>
        </p:spPr>
      </p:pic>
      <p:pic>
        <p:nvPicPr>
          <p:cNvPr id="1034" name="Picture 10" descr="http://88.198.31.253/trans/sites/all/themes/transparenciaX/images/banner-principal-transparencia-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429264"/>
            <a:ext cx="400049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714744" y="165789"/>
            <a:ext cx="5286412" cy="988101"/>
            <a:chOff x="0" y="63402"/>
            <a:chExt cx="5429288" cy="988101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63402"/>
              <a:ext cx="5429288" cy="98810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8235" y="111637"/>
              <a:ext cx="5332818" cy="891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i="1" u="sng" kern="1200" dirty="0" smtClean="0"/>
                <a:t>Solicitud información Requisitos </a:t>
              </a:r>
              <a:endParaRPr lang="es-ES_tradnl" sz="2800" i="1" u="sng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643306" y="1225890"/>
            <a:ext cx="5357850" cy="988101"/>
            <a:chOff x="0" y="1123503"/>
            <a:chExt cx="5429288" cy="988101"/>
          </a:xfrm>
        </p:grpSpPr>
        <p:sp>
          <p:nvSpPr>
            <p:cNvPr id="13" name="12 Rectángulo redondeado"/>
            <p:cNvSpPr/>
            <p:nvPr/>
          </p:nvSpPr>
          <p:spPr>
            <a:xfrm>
              <a:off x="0" y="1123503"/>
              <a:ext cx="5429288" cy="9881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52443" y="1171738"/>
              <a:ext cx="4928610" cy="891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500" kern="1200" dirty="0" smtClean="0"/>
                <a:t>1) Nombre del sujeto obligado a quien se dirige</a:t>
              </a:r>
              <a:endParaRPr lang="es-ES_tradnl" sz="2500" kern="12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620103" y="2285992"/>
            <a:ext cx="5381053" cy="1630819"/>
            <a:chOff x="48235" y="2183604"/>
            <a:chExt cx="5381053" cy="939867"/>
          </a:xfrm>
        </p:grpSpPr>
        <p:sp>
          <p:nvSpPr>
            <p:cNvPr id="11" name="10 Rectángulo redondeado"/>
            <p:cNvSpPr/>
            <p:nvPr/>
          </p:nvSpPr>
          <p:spPr>
            <a:xfrm>
              <a:off x="142844" y="2183604"/>
              <a:ext cx="5286444" cy="4940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8235" y="2231840"/>
              <a:ext cx="5332818" cy="891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2500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643306" y="4000503"/>
            <a:ext cx="5357850" cy="1143009"/>
            <a:chOff x="0" y="3469488"/>
            <a:chExt cx="5429288" cy="1285885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3469489"/>
              <a:ext cx="5429288" cy="12858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7536" y="3469488"/>
              <a:ext cx="5329361" cy="125146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500" kern="1200" dirty="0" smtClean="0"/>
                <a:t>3) Domicilio, 4) fax, 5) correo electrónico </a:t>
              </a:r>
              <a:endParaRPr lang="es-ES_tradnl" sz="25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571868" y="5286388"/>
            <a:ext cx="5429288" cy="1285884"/>
            <a:chOff x="0" y="4303808"/>
            <a:chExt cx="5429288" cy="988101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4303808"/>
              <a:ext cx="5429288" cy="988101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48235" y="4352043"/>
              <a:ext cx="5332818" cy="783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500" kern="1200" dirty="0" smtClean="0"/>
                <a:t>6) Medio de acceso.</a:t>
              </a:r>
              <a:endParaRPr lang="es-ES_tradnl" sz="2500" kern="1200" dirty="0"/>
            </a:p>
          </p:txBody>
        </p:sp>
      </p:grpSp>
      <p:pic>
        <p:nvPicPr>
          <p:cNvPr id="17" name="Picture 6" descr="http://cloudfront.rcnradio.ennovva.com/sites/default/files/styles/418x281/public/noticias/smile_beautiful_happy_teeth_young_girl_woman_passed_success.jpg?itok=j7kJQ2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000396" cy="4767296"/>
          </a:xfrm>
          <a:prstGeom prst="rect">
            <a:avLst/>
          </a:prstGeom>
          <a:noFill/>
        </p:spPr>
      </p:pic>
      <p:pic>
        <p:nvPicPr>
          <p:cNvPr id="16386" name="Picture 2" descr="http://www.abc.es/Media/201308/22/COLOURBOX3996490--478x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500430" cy="4857784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4071934" y="2434106"/>
            <a:ext cx="39290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dirty="0" smtClean="0"/>
              <a:t>2) Nombre del solicitante.</a:t>
            </a:r>
            <a:endParaRPr lang="es-ES_tradnl" sz="2400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3714744" y="3214686"/>
          <a:ext cx="521497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071934" y="821513"/>
            <a:ext cx="4500593" cy="5214973"/>
            <a:chOff x="0" y="0"/>
            <a:chExt cx="4929222" cy="5214973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0"/>
              <a:ext cx="4929222" cy="521497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0" y="2085989"/>
              <a:ext cx="4929222" cy="2085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El INFOMEX es un sistema electrónico para hacer solicitudes de información pública a cualquier sujeto obligado que haya implementado el sistema</a:t>
              </a:r>
              <a:r>
                <a:rPr lang="es-ES" sz="2100" b="1" kern="1200" dirty="0" smtClean="0"/>
                <a:t>. </a:t>
              </a:r>
              <a:endParaRPr lang="es-ES" sz="2100" b="1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071934" y="857232"/>
            <a:ext cx="4500593" cy="5214973"/>
            <a:chOff x="0" y="0"/>
            <a:chExt cx="4929222" cy="5214973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4929222" cy="521497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0" y="2085989"/>
              <a:ext cx="4929222" cy="2085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El INFOMEX es un sistema electrónico para hacer solicitudes de información pública a cualquier sujeto obligado que haya implementado el sistema</a:t>
              </a:r>
              <a:r>
                <a:rPr lang="es-ES" sz="2100" b="1" kern="1200" dirty="0" smtClean="0"/>
                <a:t>. </a:t>
              </a:r>
              <a:endParaRPr lang="es-ES" sz="2100" b="1" kern="1200" dirty="0"/>
            </a:p>
          </p:txBody>
        </p:sp>
      </p:grpSp>
      <p:sp>
        <p:nvSpPr>
          <p:cNvPr id="8" name="7 Elipse"/>
          <p:cNvSpPr/>
          <p:nvPr/>
        </p:nvSpPr>
        <p:spPr>
          <a:xfrm>
            <a:off x="5143504" y="1142984"/>
            <a:ext cx="2447162" cy="146230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Elipse"/>
          <p:cNvSpPr/>
          <p:nvPr/>
        </p:nvSpPr>
        <p:spPr>
          <a:xfrm>
            <a:off x="285720" y="1857364"/>
            <a:ext cx="3500462" cy="400052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Rectángulo"/>
          <p:cNvSpPr/>
          <p:nvPr/>
        </p:nvSpPr>
        <p:spPr>
          <a:xfrm rot="10800000" flipV="1">
            <a:off x="2071668" y="6067990"/>
            <a:ext cx="471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/>
              <a:t>www.Itei.org.mx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43504" y="1357298"/>
            <a:ext cx="3786214" cy="440120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4000" dirty="0" smtClean="0">
                <a:latin typeface="Cooper Black"/>
                <a:cs typeface="Cooper Black"/>
              </a:rPr>
              <a:t>¿Qué es</a:t>
            </a:r>
          </a:p>
          <a:p>
            <a:pPr lvl="0">
              <a:defRPr/>
            </a:pPr>
            <a:r>
              <a:rPr lang="es-ES" sz="4000" dirty="0" smtClean="0">
                <a:latin typeface="Cooper Black"/>
                <a:cs typeface="Cooper Black"/>
              </a:rPr>
              <a:t>un dato personal?</a:t>
            </a:r>
          </a:p>
          <a:p>
            <a:pPr>
              <a:defRPr/>
            </a:pPr>
            <a:r>
              <a:rPr lang="es-ES_tradnl" sz="4000" dirty="0" smtClean="0">
                <a:latin typeface="Arial"/>
                <a:cs typeface="Arial"/>
              </a:rPr>
              <a:t>Es cualquier información</a:t>
            </a:r>
          </a:p>
          <a:p>
            <a:pPr>
              <a:defRPr/>
            </a:pPr>
            <a:r>
              <a:rPr lang="es-ES_tradnl" sz="4000" dirty="0" smtClean="0">
                <a:latin typeface="Arial"/>
                <a:cs typeface="Arial"/>
              </a:rPr>
              <a:t>relacionada contigo. </a:t>
            </a:r>
          </a:p>
        </p:txBody>
      </p:sp>
      <p:pic>
        <p:nvPicPr>
          <p:cNvPr id="14346" name="Picture 10" descr="Resultado de imagen para personas señal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85775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912</Words>
  <Application>Microsoft Office PowerPoint</Application>
  <PresentationFormat>Presentación en pantalla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castav</cp:lastModifiedBy>
  <cp:revision>48</cp:revision>
  <dcterms:created xsi:type="dcterms:W3CDTF">2016-01-07T19:19:14Z</dcterms:created>
  <dcterms:modified xsi:type="dcterms:W3CDTF">2016-02-10T00:24:56Z</dcterms:modified>
</cp:coreProperties>
</file>